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5" r:id="rId1"/>
    <p:sldMasterId id="2147483706" r:id="rId2"/>
    <p:sldMasterId id="2147483733" r:id="rId3"/>
    <p:sldMasterId id="2147483756" r:id="rId4"/>
    <p:sldMasterId id="2147483768" r:id="rId5"/>
    <p:sldMasterId id="2147483803" r:id="rId6"/>
    <p:sldMasterId id="2147483815" r:id="rId7"/>
    <p:sldMasterId id="2147483827" r:id="rId8"/>
    <p:sldMasterId id="2147483839" r:id="rId9"/>
    <p:sldMasterId id="2147483849" r:id="rId10"/>
    <p:sldMasterId id="2147483863" r:id="rId11"/>
    <p:sldMasterId id="2147483887" r:id="rId12"/>
    <p:sldMasterId id="2147483910" r:id="rId13"/>
    <p:sldMasterId id="2147483922" r:id="rId14"/>
    <p:sldMasterId id="2147483935" r:id="rId15"/>
    <p:sldMasterId id="2147483947" r:id="rId16"/>
  </p:sldMasterIdLst>
  <p:notesMasterIdLst>
    <p:notesMasterId r:id="rId58"/>
  </p:notesMasterIdLst>
  <p:sldIdLst>
    <p:sldId id="2321" r:id="rId17"/>
    <p:sldId id="2323" r:id="rId18"/>
    <p:sldId id="2291" r:id="rId19"/>
    <p:sldId id="2295" r:id="rId20"/>
    <p:sldId id="2294" r:id="rId21"/>
    <p:sldId id="2296" r:id="rId22"/>
    <p:sldId id="2297" r:id="rId23"/>
    <p:sldId id="1506" r:id="rId24"/>
    <p:sldId id="267" r:id="rId25"/>
    <p:sldId id="2335" r:id="rId26"/>
    <p:sldId id="2336" r:id="rId27"/>
    <p:sldId id="2305" r:id="rId28"/>
    <p:sldId id="2337" r:id="rId29"/>
    <p:sldId id="2307" r:id="rId30"/>
    <p:sldId id="1158" r:id="rId31"/>
    <p:sldId id="1159" r:id="rId32"/>
    <p:sldId id="2311" r:id="rId33"/>
    <p:sldId id="2312" r:id="rId34"/>
    <p:sldId id="477" r:id="rId35"/>
    <p:sldId id="259" r:id="rId36"/>
    <p:sldId id="258" r:id="rId37"/>
    <p:sldId id="1155" r:id="rId38"/>
    <p:sldId id="1163" r:id="rId39"/>
    <p:sldId id="275" r:id="rId40"/>
    <p:sldId id="1151" r:id="rId41"/>
    <p:sldId id="269" r:id="rId42"/>
    <p:sldId id="1120" r:id="rId43"/>
    <p:sldId id="1149" r:id="rId44"/>
    <p:sldId id="2331" r:id="rId45"/>
    <p:sldId id="2332" r:id="rId46"/>
    <p:sldId id="2333" r:id="rId47"/>
    <p:sldId id="2334" r:id="rId48"/>
    <p:sldId id="2339" r:id="rId49"/>
    <p:sldId id="2341" r:id="rId50"/>
    <p:sldId id="2344" r:id="rId51"/>
    <p:sldId id="2299" r:id="rId52"/>
    <p:sldId id="2300" r:id="rId53"/>
    <p:sldId id="2301" r:id="rId54"/>
    <p:sldId id="500" r:id="rId55"/>
    <p:sldId id="1269" r:id="rId56"/>
    <p:sldId id="127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77"/>
    <p:restoredTop sz="87671"/>
  </p:normalViewPr>
  <p:slideViewPr>
    <p:cSldViewPr snapToGrid="0" showGuides="1">
      <p:cViewPr>
        <p:scale>
          <a:sx n="122" d="100"/>
          <a:sy n="122" d="100"/>
        </p:scale>
        <p:origin x="-352" y="-848"/>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989CE-2BF0-46B5-9F7D-D97D4AC9C35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it-IT"/>
        </a:p>
      </dgm:t>
    </dgm:pt>
    <dgm:pt modelId="{4C7BD35B-9260-468E-9F0F-E260FAE0AD19}">
      <dgm:prSet phldrT="[Testo]"/>
      <dgm:spPr/>
      <dgm:t>
        <a:bodyPr/>
        <a:lstStyle/>
        <a:p>
          <a:r>
            <a:rPr lang="it-IT" dirty="0"/>
            <a:t>Computing </a:t>
          </a:r>
          <a:r>
            <a:rPr lang="it-IT" dirty="0" err="1"/>
            <a:t>Infrastructure</a:t>
          </a:r>
          <a:endParaRPr lang="it-IT" dirty="0"/>
        </a:p>
      </dgm:t>
    </dgm:pt>
    <dgm:pt modelId="{96D2C9B9-201D-4391-B35E-2039BC68A033}" type="parTrans" cxnId="{D2A009ED-D8A1-47B6-AC9D-FFBBEDBC9E8B}">
      <dgm:prSet/>
      <dgm:spPr/>
      <dgm:t>
        <a:bodyPr/>
        <a:lstStyle/>
        <a:p>
          <a:endParaRPr lang="it-IT"/>
        </a:p>
      </dgm:t>
    </dgm:pt>
    <dgm:pt modelId="{B0B8D50E-FE53-422A-B421-2161A9219351}" type="sibTrans" cxnId="{D2A009ED-D8A1-47B6-AC9D-FFBBEDBC9E8B}">
      <dgm:prSet/>
      <dgm:spPr/>
      <dgm:t>
        <a:bodyPr/>
        <a:lstStyle/>
        <a:p>
          <a:endParaRPr lang="it-IT"/>
        </a:p>
      </dgm:t>
    </dgm:pt>
    <dgm:pt modelId="{EBBC5D02-592B-4C2E-9801-80EFDD1DAA34}">
      <dgm:prSet phldrT="[Testo]"/>
      <dgm:spPr/>
      <dgm:t>
        <a:bodyPr/>
        <a:lstStyle/>
        <a:p>
          <a:r>
            <a:rPr lang="it-IT" dirty="0"/>
            <a:t>INFN </a:t>
          </a:r>
          <a:r>
            <a:rPr lang="it-IT" dirty="0" err="1"/>
            <a:t>researchers</a:t>
          </a:r>
          <a:r>
            <a:rPr lang="it-IT" dirty="0"/>
            <a:t> and </a:t>
          </a:r>
          <a:r>
            <a:rPr lang="it-IT" dirty="0" err="1"/>
            <a:t>technologists</a:t>
          </a:r>
          <a:r>
            <a:rPr lang="it-IT" dirty="0"/>
            <a:t> </a:t>
          </a:r>
          <a:r>
            <a:rPr lang="it-IT" dirty="0" err="1"/>
            <a:t>will</a:t>
          </a:r>
          <a:r>
            <a:rPr lang="it-IT" dirty="0"/>
            <a:t> </a:t>
          </a:r>
          <a:r>
            <a:rPr lang="it-IT" dirty="0" err="1"/>
            <a:t>identify</a:t>
          </a:r>
          <a:r>
            <a:rPr lang="it-IT" dirty="0"/>
            <a:t> and </a:t>
          </a:r>
          <a:r>
            <a:rPr lang="it-IT" dirty="0" err="1"/>
            <a:t>implement</a:t>
          </a:r>
          <a:r>
            <a:rPr lang="it-IT" dirty="0"/>
            <a:t> </a:t>
          </a:r>
          <a:r>
            <a:rPr lang="en-US" dirty="0"/>
            <a:t>the best solutions to create an IT infrastructure capable of providing </a:t>
          </a:r>
          <a:r>
            <a:rPr lang="en-US" b="1" dirty="0"/>
            <a:t>shared storage for phantoms</a:t>
          </a:r>
          <a:r>
            <a:rPr lang="en-US" dirty="0"/>
            <a:t> and </a:t>
          </a:r>
          <a:r>
            <a:rPr lang="en-US" b="1" dirty="0"/>
            <a:t>software tools, </a:t>
          </a:r>
          <a:r>
            <a:rPr lang="en-US" dirty="0"/>
            <a:t>available to the partners according to access policies agreed for these resources.</a:t>
          </a:r>
          <a:endParaRPr lang="it-IT" dirty="0"/>
        </a:p>
      </dgm:t>
    </dgm:pt>
    <dgm:pt modelId="{A32C3BFE-D13D-4909-A7B6-9C9F013E0999}" type="parTrans" cxnId="{CCAE32B9-8AFC-4B8D-B26D-25E3A9B3FC26}">
      <dgm:prSet/>
      <dgm:spPr/>
      <dgm:t>
        <a:bodyPr/>
        <a:lstStyle/>
        <a:p>
          <a:endParaRPr lang="it-IT"/>
        </a:p>
      </dgm:t>
    </dgm:pt>
    <dgm:pt modelId="{B63197FF-C9AA-4BCB-A226-CB994642FE64}" type="sibTrans" cxnId="{CCAE32B9-8AFC-4B8D-B26D-25E3A9B3FC26}">
      <dgm:prSet/>
      <dgm:spPr/>
      <dgm:t>
        <a:bodyPr/>
        <a:lstStyle/>
        <a:p>
          <a:endParaRPr lang="it-IT"/>
        </a:p>
      </dgm:t>
    </dgm:pt>
    <dgm:pt modelId="{277404EC-1075-437B-87EE-15BFCC9241C7}">
      <dgm:prSet phldrT="[Testo]"/>
      <dgm:spPr/>
      <dgm:t>
        <a:bodyPr/>
        <a:lstStyle/>
        <a:p>
          <a:r>
            <a:rPr lang="it-IT" dirty="0"/>
            <a:t>Virtual </a:t>
          </a:r>
          <a:r>
            <a:rPr lang="it-IT" dirty="0" err="1"/>
            <a:t>Patients</a:t>
          </a:r>
          <a:endParaRPr lang="it-IT" dirty="0"/>
        </a:p>
      </dgm:t>
    </dgm:pt>
    <dgm:pt modelId="{DAE38ED3-B63F-4C2A-AC12-EFB4C1AA10A4}" type="parTrans" cxnId="{CCE5DF1A-1ED1-4C1D-9D66-75EEC5A985C9}">
      <dgm:prSet/>
      <dgm:spPr/>
      <dgm:t>
        <a:bodyPr/>
        <a:lstStyle/>
        <a:p>
          <a:endParaRPr lang="it-IT"/>
        </a:p>
      </dgm:t>
    </dgm:pt>
    <dgm:pt modelId="{5BC78D67-AE96-460F-9DDB-B375E9502D25}" type="sibTrans" cxnId="{CCE5DF1A-1ED1-4C1D-9D66-75EEC5A985C9}">
      <dgm:prSet/>
      <dgm:spPr/>
      <dgm:t>
        <a:bodyPr/>
        <a:lstStyle/>
        <a:p>
          <a:endParaRPr lang="it-IT"/>
        </a:p>
      </dgm:t>
    </dgm:pt>
    <dgm:pt modelId="{DE4467C9-703F-424C-A803-E49C5E756389}">
      <dgm:prSet phldrT="[Testo]"/>
      <dgm:spPr/>
      <dgm:t>
        <a:bodyPr/>
        <a:lstStyle/>
        <a:p>
          <a:r>
            <a:rPr lang="en-US" dirty="0"/>
            <a:t>Library of phantoms modeling a wide range of anatomies, including pathological aspects in tissues and organs with known characteristics.
Library of images generated ”on-demand" using AI (GAN).</a:t>
          </a:r>
          <a:endParaRPr lang="it-IT" dirty="0"/>
        </a:p>
      </dgm:t>
    </dgm:pt>
    <dgm:pt modelId="{DFA5C8D7-BBCD-4EAE-885C-A59B80B6E633}" type="parTrans" cxnId="{8094FF01-06B1-4ABD-AA30-5A572927D1B7}">
      <dgm:prSet/>
      <dgm:spPr/>
      <dgm:t>
        <a:bodyPr/>
        <a:lstStyle/>
        <a:p>
          <a:endParaRPr lang="it-IT"/>
        </a:p>
      </dgm:t>
    </dgm:pt>
    <dgm:pt modelId="{D052ABCB-0B6C-4F6C-97D6-B3555BCA238A}" type="sibTrans" cxnId="{8094FF01-06B1-4ABD-AA30-5A572927D1B7}">
      <dgm:prSet/>
      <dgm:spPr/>
      <dgm:t>
        <a:bodyPr/>
        <a:lstStyle/>
        <a:p>
          <a:endParaRPr lang="it-IT"/>
        </a:p>
      </dgm:t>
    </dgm:pt>
    <dgm:pt modelId="{2FC87710-06E1-4DA7-AE4E-1226022D6AD3}">
      <dgm:prSet phldrT="[Testo]"/>
      <dgm:spPr/>
      <dgm:t>
        <a:bodyPr/>
        <a:lstStyle/>
        <a:p>
          <a:r>
            <a:rPr lang="it-IT" dirty="0"/>
            <a:t>Virtual Scanner</a:t>
          </a:r>
        </a:p>
      </dgm:t>
    </dgm:pt>
    <dgm:pt modelId="{7AEFCEDB-7268-4FFE-926D-9C5F7DAC88F7}" type="parTrans" cxnId="{077944C1-AD12-4491-A614-A1885AB620B3}">
      <dgm:prSet/>
      <dgm:spPr/>
      <dgm:t>
        <a:bodyPr/>
        <a:lstStyle/>
        <a:p>
          <a:endParaRPr lang="it-IT"/>
        </a:p>
      </dgm:t>
    </dgm:pt>
    <dgm:pt modelId="{58351762-65AD-43F7-A688-00A6EAF4A7D1}" type="sibTrans" cxnId="{077944C1-AD12-4491-A614-A1885AB620B3}">
      <dgm:prSet/>
      <dgm:spPr/>
      <dgm:t>
        <a:bodyPr/>
        <a:lstStyle/>
        <a:p>
          <a:endParaRPr lang="it-IT"/>
        </a:p>
      </dgm:t>
    </dgm:pt>
    <dgm:pt modelId="{DB3776B0-048E-43B6-920B-A0F6D67E1B38}">
      <dgm:prSet phldrT="[Testo]"/>
      <dgm:spPr/>
      <dgm:t>
        <a:bodyPr/>
        <a:lstStyle/>
        <a:p>
          <a:r>
            <a:rPr lang="en-US" dirty="0"/>
            <a:t>Optimization of two simulation platforms (one for </a:t>
          </a:r>
          <a:r>
            <a:rPr lang="en-US" b="1" dirty="0"/>
            <a:t>breast CT </a:t>
          </a:r>
          <a:r>
            <a:rPr lang="en-US" dirty="0"/>
            <a:t>and one for </a:t>
          </a:r>
          <a:r>
            <a:rPr lang="en-US" b="1" dirty="0"/>
            <a:t>ocular</a:t>
          </a:r>
          <a:r>
            <a:rPr lang="en-US" dirty="0"/>
            <a:t> </a:t>
          </a:r>
          <a:r>
            <a:rPr lang="en-US" b="1" dirty="0"/>
            <a:t>brachytherapy</a:t>
          </a:r>
          <a:r>
            <a:rPr lang="en-US" dirty="0"/>
            <a:t>), previously developed by the Naples unit and the ISS</a:t>
          </a:r>
          <a:endParaRPr lang="it-IT" dirty="0"/>
        </a:p>
      </dgm:t>
    </dgm:pt>
    <dgm:pt modelId="{AA5CD072-4554-4CEA-8D7B-D6C36A3EC59F}" type="parTrans" cxnId="{7220D936-C43B-4F56-AF2C-34822667FF87}">
      <dgm:prSet/>
      <dgm:spPr/>
      <dgm:t>
        <a:bodyPr/>
        <a:lstStyle/>
        <a:p>
          <a:endParaRPr lang="it-IT"/>
        </a:p>
      </dgm:t>
    </dgm:pt>
    <dgm:pt modelId="{84623011-199E-4928-908A-613FFA5D3BA0}" type="sibTrans" cxnId="{7220D936-C43B-4F56-AF2C-34822667FF87}">
      <dgm:prSet/>
      <dgm:spPr/>
      <dgm:t>
        <a:bodyPr/>
        <a:lstStyle/>
        <a:p>
          <a:endParaRPr lang="it-IT"/>
        </a:p>
      </dgm:t>
    </dgm:pt>
    <dgm:pt modelId="{69AD0D4A-90F6-4EDD-8F3D-D8E253BF9EDB}">
      <dgm:prSet phldrT="[Testo]"/>
      <dgm:spPr/>
      <dgm:t>
        <a:bodyPr/>
        <a:lstStyle/>
        <a:p>
          <a:r>
            <a:rPr lang="it-IT" dirty="0"/>
            <a:t>Virtual Readers</a:t>
          </a:r>
        </a:p>
      </dgm:t>
    </dgm:pt>
    <dgm:pt modelId="{40D5C49B-205A-47D6-BF4B-9926C97A09FA}" type="parTrans" cxnId="{1E48723F-BA66-4EFF-8E64-8A90F435DEAD}">
      <dgm:prSet/>
      <dgm:spPr/>
      <dgm:t>
        <a:bodyPr/>
        <a:lstStyle/>
        <a:p>
          <a:endParaRPr lang="it-IT"/>
        </a:p>
      </dgm:t>
    </dgm:pt>
    <dgm:pt modelId="{DC9C9FF1-DA82-4E3F-BEAD-149689E0EB31}" type="sibTrans" cxnId="{1E48723F-BA66-4EFF-8E64-8A90F435DEAD}">
      <dgm:prSet/>
      <dgm:spPr/>
      <dgm:t>
        <a:bodyPr/>
        <a:lstStyle/>
        <a:p>
          <a:endParaRPr lang="it-IT"/>
        </a:p>
      </dgm:t>
    </dgm:pt>
    <dgm:pt modelId="{EE7412A1-7480-4159-8248-BAAD1FEBDBB7}">
      <dgm:prSet phldrT="[Testo]"/>
      <dgm:spPr/>
      <dgm:t>
        <a:bodyPr/>
        <a:lstStyle/>
        <a:p>
          <a:r>
            <a:rPr lang="en-US" dirty="0"/>
            <a:t>In the clinic, medical images are interpreted by radiologists. The creation of a computational equivalent in the form of virtual readers (observer models, radiomics, and neural networks) is a very interesting and active area of ​​research.</a:t>
          </a:r>
          <a:endParaRPr lang="it-IT" dirty="0"/>
        </a:p>
      </dgm:t>
    </dgm:pt>
    <dgm:pt modelId="{F18A8459-091E-4774-9EDD-B22DC615858C}" type="parTrans" cxnId="{F35FCEBB-5E30-47A8-8468-55A334DF0FC9}">
      <dgm:prSet/>
      <dgm:spPr/>
      <dgm:t>
        <a:bodyPr/>
        <a:lstStyle/>
        <a:p>
          <a:endParaRPr lang="it-IT"/>
        </a:p>
      </dgm:t>
    </dgm:pt>
    <dgm:pt modelId="{6F81DBD3-E00F-4BB6-BF63-48149A7B83A4}" type="sibTrans" cxnId="{F35FCEBB-5E30-47A8-8468-55A334DF0FC9}">
      <dgm:prSet/>
      <dgm:spPr/>
      <dgm:t>
        <a:bodyPr/>
        <a:lstStyle/>
        <a:p>
          <a:endParaRPr lang="it-IT"/>
        </a:p>
      </dgm:t>
    </dgm:pt>
    <dgm:pt modelId="{A0B73330-D210-4943-A719-734178637300}" type="pres">
      <dgm:prSet presAssocID="{5A0989CE-2BF0-46B5-9F7D-D97D4AC9C35F}" presName="Name0" presStyleCnt="0">
        <dgm:presLayoutVars>
          <dgm:dir/>
          <dgm:animLvl val="lvl"/>
          <dgm:resizeHandles val="exact"/>
        </dgm:presLayoutVars>
      </dgm:prSet>
      <dgm:spPr/>
    </dgm:pt>
    <dgm:pt modelId="{79A69B3E-EDFB-4ACE-A433-CDC8DC1250D5}" type="pres">
      <dgm:prSet presAssocID="{4C7BD35B-9260-468E-9F0F-E260FAE0AD19}" presName="linNode" presStyleCnt="0"/>
      <dgm:spPr/>
    </dgm:pt>
    <dgm:pt modelId="{22954506-B04A-4DD1-8078-F2A1EC04017E}" type="pres">
      <dgm:prSet presAssocID="{4C7BD35B-9260-468E-9F0F-E260FAE0AD19}" presName="parentText" presStyleLbl="node1" presStyleIdx="0" presStyleCnt="4">
        <dgm:presLayoutVars>
          <dgm:chMax val="1"/>
          <dgm:bulletEnabled val="1"/>
        </dgm:presLayoutVars>
      </dgm:prSet>
      <dgm:spPr/>
    </dgm:pt>
    <dgm:pt modelId="{2C10DC5F-E201-4322-A65E-4D46F1EFFD68}" type="pres">
      <dgm:prSet presAssocID="{4C7BD35B-9260-468E-9F0F-E260FAE0AD19}" presName="descendantText" presStyleLbl="alignAccFollowNode1" presStyleIdx="0" presStyleCnt="4">
        <dgm:presLayoutVars>
          <dgm:bulletEnabled val="1"/>
        </dgm:presLayoutVars>
      </dgm:prSet>
      <dgm:spPr/>
    </dgm:pt>
    <dgm:pt modelId="{7B3D2E98-FF56-4493-9D25-0636CEB67D84}" type="pres">
      <dgm:prSet presAssocID="{B0B8D50E-FE53-422A-B421-2161A9219351}" presName="sp" presStyleCnt="0"/>
      <dgm:spPr/>
    </dgm:pt>
    <dgm:pt modelId="{1D1FBCA3-D0E7-4785-8258-43F9CE5631C1}" type="pres">
      <dgm:prSet presAssocID="{277404EC-1075-437B-87EE-15BFCC9241C7}" presName="linNode" presStyleCnt="0"/>
      <dgm:spPr/>
    </dgm:pt>
    <dgm:pt modelId="{81A40C44-B87D-4C71-9047-4B5E4624D084}" type="pres">
      <dgm:prSet presAssocID="{277404EC-1075-437B-87EE-15BFCC9241C7}" presName="parentText" presStyleLbl="node1" presStyleIdx="1" presStyleCnt="4">
        <dgm:presLayoutVars>
          <dgm:chMax val="1"/>
          <dgm:bulletEnabled val="1"/>
        </dgm:presLayoutVars>
      </dgm:prSet>
      <dgm:spPr/>
    </dgm:pt>
    <dgm:pt modelId="{081184D6-CBF3-4193-AF96-BE84EEF13E12}" type="pres">
      <dgm:prSet presAssocID="{277404EC-1075-437B-87EE-15BFCC9241C7}" presName="descendantText" presStyleLbl="alignAccFollowNode1" presStyleIdx="1" presStyleCnt="4">
        <dgm:presLayoutVars>
          <dgm:bulletEnabled val="1"/>
        </dgm:presLayoutVars>
      </dgm:prSet>
      <dgm:spPr/>
    </dgm:pt>
    <dgm:pt modelId="{F7B3BC8E-3E71-4DCE-93C2-B2D4163EF804}" type="pres">
      <dgm:prSet presAssocID="{5BC78D67-AE96-460F-9DDB-B375E9502D25}" presName="sp" presStyleCnt="0"/>
      <dgm:spPr/>
    </dgm:pt>
    <dgm:pt modelId="{AC1522B5-9FC0-424F-8CEF-D5E9F2DC08AE}" type="pres">
      <dgm:prSet presAssocID="{2FC87710-06E1-4DA7-AE4E-1226022D6AD3}" presName="linNode" presStyleCnt="0"/>
      <dgm:spPr/>
    </dgm:pt>
    <dgm:pt modelId="{680DF86F-8028-445F-899D-E59414328021}" type="pres">
      <dgm:prSet presAssocID="{2FC87710-06E1-4DA7-AE4E-1226022D6AD3}" presName="parentText" presStyleLbl="node1" presStyleIdx="2" presStyleCnt="4">
        <dgm:presLayoutVars>
          <dgm:chMax val="1"/>
          <dgm:bulletEnabled val="1"/>
        </dgm:presLayoutVars>
      </dgm:prSet>
      <dgm:spPr/>
    </dgm:pt>
    <dgm:pt modelId="{129FE48F-2B4D-49F0-85F9-41FD00D9C599}" type="pres">
      <dgm:prSet presAssocID="{2FC87710-06E1-4DA7-AE4E-1226022D6AD3}" presName="descendantText" presStyleLbl="alignAccFollowNode1" presStyleIdx="2" presStyleCnt="4">
        <dgm:presLayoutVars>
          <dgm:bulletEnabled val="1"/>
        </dgm:presLayoutVars>
      </dgm:prSet>
      <dgm:spPr/>
    </dgm:pt>
    <dgm:pt modelId="{8532545E-C2CC-4F95-94C4-BDE5AF271650}" type="pres">
      <dgm:prSet presAssocID="{58351762-65AD-43F7-A688-00A6EAF4A7D1}" presName="sp" presStyleCnt="0"/>
      <dgm:spPr/>
    </dgm:pt>
    <dgm:pt modelId="{33D3DB06-CA46-493D-B236-2E6CE2BCD560}" type="pres">
      <dgm:prSet presAssocID="{69AD0D4A-90F6-4EDD-8F3D-D8E253BF9EDB}" presName="linNode" presStyleCnt="0"/>
      <dgm:spPr/>
    </dgm:pt>
    <dgm:pt modelId="{8B9D7538-6AED-4D00-914E-32909074C03A}" type="pres">
      <dgm:prSet presAssocID="{69AD0D4A-90F6-4EDD-8F3D-D8E253BF9EDB}" presName="parentText" presStyleLbl="node1" presStyleIdx="3" presStyleCnt="4">
        <dgm:presLayoutVars>
          <dgm:chMax val="1"/>
          <dgm:bulletEnabled val="1"/>
        </dgm:presLayoutVars>
      </dgm:prSet>
      <dgm:spPr/>
    </dgm:pt>
    <dgm:pt modelId="{822A231E-9ABC-4ED1-9D49-A4B31E24FBEB}" type="pres">
      <dgm:prSet presAssocID="{69AD0D4A-90F6-4EDD-8F3D-D8E253BF9EDB}" presName="descendantText" presStyleLbl="alignAccFollowNode1" presStyleIdx="3" presStyleCnt="4">
        <dgm:presLayoutVars>
          <dgm:bulletEnabled val="1"/>
        </dgm:presLayoutVars>
      </dgm:prSet>
      <dgm:spPr/>
    </dgm:pt>
  </dgm:ptLst>
  <dgm:cxnLst>
    <dgm:cxn modelId="{8094FF01-06B1-4ABD-AA30-5A572927D1B7}" srcId="{277404EC-1075-437B-87EE-15BFCC9241C7}" destId="{DE4467C9-703F-424C-A803-E49C5E756389}" srcOrd="0" destOrd="0" parTransId="{DFA5C8D7-BBCD-4EAE-885C-A59B80B6E633}" sibTransId="{D052ABCB-0B6C-4F6C-97D6-B3555BCA238A}"/>
    <dgm:cxn modelId="{A29D100C-F251-4B3D-B200-20A30193B9BC}" type="presOf" srcId="{2FC87710-06E1-4DA7-AE4E-1226022D6AD3}" destId="{680DF86F-8028-445F-899D-E59414328021}" srcOrd="0" destOrd="0" presId="urn:microsoft.com/office/officeart/2005/8/layout/vList5"/>
    <dgm:cxn modelId="{CCE5DF1A-1ED1-4C1D-9D66-75EEC5A985C9}" srcId="{5A0989CE-2BF0-46B5-9F7D-D97D4AC9C35F}" destId="{277404EC-1075-437B-87EE-15BFCC9241C7}" srcOrd="1" destOrd="0" parTransId="{DAE38ED3-B63F-4C2A-AC12-EFB4C1AA10A4}" sibTransId="{5BC78D67-AE96-460F-9DDB-B375E9502D25}"/>
    <dgm:cxn modelId="{BF82A730-8511-4B45-8FD8-CDF2DC846829}" type="presOf" srcId="{DB3776B0-048E-43B6-920B-A0F6D67E1B38}" destId="{129FE48F-2B4D-49F0-85F9-41FD00D9C599}" srcOrd="0" destOrd="0" presId="urn:microsoft.com/office/officeart/2005/8/layout/vList5"/>
    <dgm:cxn modelId="{7220D936-C43B-4F56-AF2C-34822667FF87}" srcId="{2FC87710-06E1-4DA7-AE4E-1226022D6AD3}" destId="{DB3776B0-048E-43B6-920B-A0F6D67E1B38}" srcOrd="0" destOrd="0" parTransId="{AA5CD072-4554-4CEA-8D7B-D6C36A3EC59F}" sibTransId="{84623011-199E-4928-908A-613FFA5D3BA0}"/>
    <dgm:cxn modelId="{1E48723F-BA66-4EFF-8E64-8A90F435DEAD}" srcId="{5A0989CE-2BF0-46B5-9F7D-D97D4AC9C35F}" destId="{69AD0D4A-90F6-4EDD-8F3D-D8E253BF9EDB}" srcOrd="3" destOrd="0" parTransId="{40D5C49B-205A-47D6-BF4B-9926C97A09FA}" sibTransId="{DC9C9FF1-DA82-4E3F-BEAD-149689E0EB31}"/>
    <dgm:cxn modelId="{7148C150-0304-4C0A-910C-203F528F2221}" type="presOf" srcId="{DE4467C9-703F-424C-A803-E49C5E756389}" destId="{081184D6-CBF3-4193-AF96-BE84EEF13E12}" srcOrd="0" destOrd="0" presId="urn:microsoft.com/office/officeart/2005/8/layout/vList5"/>
    <dgm:cxn modelId="{53DBE7A8-E616-40E8-ADB7-16BF8C9A4E7D}" type="presOf" srcId="{EE7412A1-7480-4159-8248-BAAD1FEBDBB7}" destId="{822A231E-9ABC-4ED1-9D49-A4B31E24FBEB}" srcOrd="0" destOrd="0" presId="urn:microsoft.com/office/officeart/2005/8/layout/vList5"/>
    <dgm:cxn modelId="{69DEE0B8-04BF-4AC6-9FD1-13EB6F9941A6}" type="presOf" srcId="{277404EC-1075-437B-87EE-15BFCC9241C7}" destId="{81A40C44-B87D-4C71-9047-4B5E4624D084}" srcOrd="0" destOrd="0" presId="urn:microsoft.com/office/officeart/2005/8/layout/vList5"/>
    <dgm:cxn modelId="{CCAE32B9-8AFC-4B8D-B26D-25E3A9B3FC26}" srcId="{4C7BD35B-9260-468E-9F0F-E260FAE0AD19}" destId="{EBBC5D02-592B-4C2E-9801-80EFDD1DAA34}" srcOrd="0" destOrd="0" parTransId="{A32C3BFE-D13D-4909-A7B6-9C9F013E0999}" sibTransId="{B63197FF-C9AA-4BCB-A226-CB994642FE64}"/>
    <dgm:cxn modelId="{F35FCEBB-5E30-47A8-8468-55A334DF0FC9}" srcId="{69AD0D4A-90F6-4EDD-8F3D-D8E253BF9EDB}" destId="{EE7412A1-7480-4159-8248-BAAD1FEBDBB7}" srcOrd="0" destOrd="0" parTransId="{F18A8459-091E-4774-9EDD-B22DC615858C}" sibTransId="{6F81DBD3-E00F-4BB6-BF63-48149A7B83A4}"/>
    <dgm:cxn modelId="{077944C1-AD12-4491-A614-A1885AB620B3}" srcId="{5A0989CE-2BF0-46B5-9F7D-D97D4AC9C35F}" destId="{2FC87710-06E1-4DA7-AE4E-1226022D6AD3}" srcOrd="2" destOrd="0" parTransId="{7AEFCEDB-7268-4FFE-926D-9C5F7DAC88F7}" sibTransId="{58351762-65AD-43F7-A688-00A6EAF4A7D1}"/>
    <dgm:cxn modelId="{F8FE7DC4-19C9-47E3-8E3E-B5608F156B2F}" type="presOf" srcId="{4C7BD35B-9260-468E-9F0F-E260FAE0AD19}" destId="{22954506-B04A-4DD1-8078-F2A1EC04017E}" srcOrd="0" destOrd="0" presId="urn:microsoft.com/office/officeart/2005/8/layout/vList5"/>
    <dgm:cxn modelId="{759E0BE4-0369-4F07-8180-F2D54D26AB49}" type="presOf" srcId="{EBBC5D02-592B-4C2E-9801-80EFDD1DAA34}" destId="{2C10DC5F-E201-4322-A65E-4D46F1EFFD68}" srcOrd="0" destOrd="0" presId="urn:microsoft.com/office/officeart/2005/8/layout/vList5"/>
    <dgm:cxn modelId="{1DD53BEA-25C1-4763-B58E-5F41ED87A8EF}" type="presOf" srcId="{69AD0D4A-90F6-4EDD-8F3D-D8E253BF9EDB}" destId="{8B9D7538-6AED-4D00-914E-32909074C03A}" srcOrd="0" destOrd="0" presId="urn:microsoft.com/office/officeart/2005/8/layout/vList5"/>
    <dgm:cxn modelId="{D2A009ED-D8A1-47B6-AC9D-FFBBEDBC9E8B}" srcId="{5A0989CE-2BF0-46B5-9F7D-D97D4AC9C35F}" destId="{4C7BD35B-9260-468E-9F0F-E260FAE0AD19}" srcOrd="0" destOrd="0" parTransId="{96D2C9B9-201D-4391-B35E-2039BC68A033}" sibTransId="{B0B8D50E-FE53-422A-B421-2161A9219351}"/>
    <dgm:cxn modelId="{45DC3CF1-47D2-4D8B-83F9-F35AE86DB010}" type="presOf" srcId="{5A0989CE-2BF0-46B5-9F7D-D97D4AC9C35F}" destId="{A0B73330-D210-4943-A719-734178637300}" srcOrd="0" destOrd="0" presId="urn:microsoft.com/office/officeart/2005/8/layout/vList5"/>
    <dgm:cxn modelId="{59405968-B3A1-4480-B396-7FFAEB484CA2}" type="presParOf" srcId="{A0B73330-D210-4943-A719-734178637300}" destId="{79A69B3E-EDFB-4ACE-A433-CDC8DC1250D5}" srcOrd="0" destOrd="0" presId="urn:microsoft.com/office/officeart/2005/8/layout/vList5"/>
    <dgm:cxn modelId="{6B2F8068-2CF2-4013-AE4A-33AD0379DA57}" type="presParOf" srcId="{79A69B3E-EDFB-4ACE-A433-CDC8DC1250D5}" destId="{22954506-B04A-4DD1-8078-F2A1EC04017E}" srcOrd="0" destOrd="0" presId="urn:microsoft.com/office/officeart/2005/8/layout/vList5"/>
    <dgm:cxn modelId="{BFC5B768-6BFA-4B7E-969A-9EBEDC407CD9}" type="presParOf" srcId="{79A69B3E-EDFB-4ACE-A433-CDC8DC1250D5}" destId="{2C10DC5F-E201-4322-A65E-4D46F1EFFD68}" srcOrd="1" destOrd="0" presId="urn:microsoft.com/office/officeart/2005/8/layout/vList5"/>
    <dgm:cxn modelId="{173CFEF5-0875-42DE-A7E2-4BA1F4515AEE}" type="presParOf" srcId="{A0B73330-D210-4943-A719-734178637300}" destId="{7B3D2E98-FF56-4493-9D25-0636CEB67D84}" srcOrd="1" destOrd="0" presId="urn:microsoft.com/office/officeart/2005/8/layout/vList5"/>
    <dgm:cxn modelId="{FFEFF74C-E4E2-4445-8165-43B1046369DE}" type="presParOf" srcId="{A0B73330-D210-4943-A719-734178637300}" destId="{1D1FBCA3-D0E7-4785-8258-43F9CE5631C1}" srcOrd="2" destOrd="0" presId="urn:microsoft.com/office/officeart/2005/8/layout/vList5"/>
    <dgm:cxn modelId="{22846286-3E12-41DD-8602-64585B69555F}" type="presParOf" srcId="{1D1FBCA3-D0E7-4785-8258-43F9CE5631C1}" destId="{81A40C44-B87D-4C71-9047-4B5E4624D084}" srcOrd="0" destOrd="0" presId="urn:microsoft.com/office/officeart/2005/8/layout/vList5"/>
    <dgm:cxn modelId="{9EB035C3-10F9-4DEB-830D-0924C896BAE2}" type="presParOf" srcId="{1D1FBCA3-D0E7-4785-8258-43F9CE5631C1}" destId="{081184D6-CBF3-4193-AF96-BE84EEF13E12}" srcOrd="1" destOrd="0" presId="urn:microsoft.com/office/officeart/2005/8/layout/vList5"/>
    <dgm:cxn modelId="{8544E750-B397-4FD6-82FE-9916DC75B8A2}" type="presParOf" srcId="{A0B73330-D210-4943-A719-734178637300}" destId="{F7B3BC8E-3E71-4DCE-93C2-B2D4163EF804}" srcOrd="3" destOrd="0" presId="urn:microsoft.com/office/officeart/2005/8/layout/vList5"/>
    <dgm:cxn modelId="{D307A02C-559D-4F92-B018-74DCE621FD43}" type="presParOf" srcId="{A0B73330-D210-4943-A719-734178637300}" destId="{AC1522B5-9FC0-424F-8CEF-D5E9F2DC08AE}" srcOrd="4" destOrd="0" presId="urn:microsoft.com/office/officeart/2005/8/layout/vList5"/>
    <dgm:cxn modelId="{99223D3E-F3CF-43DE-9919-4DCE83E8B831}" type="presParOf" srcId="{AC1522B5-9FC0-424F-8CEF-D5E9F2DC08AE}" destId="{680DF86F-8028-445F-899D-E59414328021}" srcOrd="0" destOrd="0" presId="urn:microsoft.com/office/officeart/2005/8/layout/vList5"/>
    <dgm:cxn modelId="{8F36E402-ED26-4F9B-9313-F911F22D1EC7}" type="presParOf" srcId="{AC1522B5-9FC0-424F-8CEF-D5E9F2DC08AE}" destId="{129FE48F-2B4D-49F0-85F9-41FD00D9C599}" srcOrd="1" destOrd="0" presId="urn:microsoft.com/office/officeart/2005/8/layout/vList5"/>
    <dgm:cxn modelId="{CBCD18D0-999F-4AD9-B9AF-A53572F2A59C}" type="presParOf" srcId="{A0B73330-D210-4943-A719-734178637300}" destId="{8532545E-C2CC-4F95-94C4-BDE5AF271650}" srcOrd="5" destOrd="0" presId="urn:microsoft.com/office/officeart/2005/8/layout/vList5"/>
    <dgm:cxn modelId="{96A010CF-2D2A-4E72-96A3-7EBE04AFA59D}" type="presParOf" srcId="{A0B73330-D210-4943-A719-734178637300}" destId="{33D3DB06-CA46-493D-B236-2E6CE2BCD560}" srcOrd="6" destOrd="0" presId="urn:microsoft.com/office/officeart/2005/8/layout/vList5"/>
    <dgm:cxn modelId="{92EBBDDD-8A1F-4B83-88A4-597EB25021CE}" type="presParOf" srcId="{33D3DB06-CA46-493D-B236-2E6CE2BCD560}" destId="{8B9D7538-6AED-4D00-914E-32909074C03A}" srcOrd="0" destOrd="0" presId="urn:microsoft.com/office/officeart/2005/8/layout/vList5"/>
    <dgm:cxn modelId="{6104BE4A-6369-4287-9436-78DE0F558751}" type="presParOf" srcId="{33D3DB06-CA46-493D-B236-2E6CE2BCD560}" destId="{822A231E-9ABC-4ED1-9D49-A4B31E24FBE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0DC5F-E201-4322-A65E-4D46F1EFFD68}">
      <dsp:nvSpPr>
        <dsp:cNvPr id="0" name=""/>
        <dsp:cNvSpPr/>
      </dsp:nvSpPr>
      <dsp:spPr>
        <a:xfrm rot="5400000">
          <a:off x="6693670" y="-2843715"/>
          <a:ext cx="780634" cy="6667282"/>
        </a:xfrm>
        <a:prstGeom prst="round2SameRect">
          <a:avLst/>
        </a:prstGeom>
        <a:solidFill>
          <a:schemeClr val="accent5">
            <a:tint val="40000"/>
            <a:alpha val="90000"/>
            <a:hueOff val="0"/>
            <a:satOff val="0"/>
            <a:lumOff val="0"/>
            <a:alphaOff val="0"/>
          </a:schemeClr>
        </a:solidFill>
        <a:ln w="2642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a:t>INFN </a:t>
          </a:r>
          <a:r>
            <a:rPr lang="it-IT" sz="1200" kern="1200" dirty="0" err="1"/>
            <a:t>researchers</a:t>
          </a:r>
          <a:r>
            <a:rPr lang="it-IT" sz="1200" kern="1200" dirty="0"/>
            <a:t> and </a:t>
          </a:r>
          <a:r>
            <a:rPr lang="it-IT" sz="1200" kern="1200" dirty="0" err="1"/>
            <a:t>technologists</a:t>
          </a:r>
          <a:r>
            <a:rPr lang="it-IT" sz="1200" kern="1200" dirty="0"/>
            <a:t> </a:t>
          </a:r>
          <a:r>
            <a:rPr lang="it-IT" sz="1200" kern="1200" dirty="0" err="1"/>
            <a:t>will</a:t>
          </a:r>
          <a:r>
            <a:rPr lang="it-IT" sz="1200" kern="1200" dirty="0"/>
            <a:t> </a:t>
          </a:r>
          <a:r>
            <a:rPr lang="it-IT" sz="1200" kern="1200" dirty="0" err="1"/>
            <a:t>identify</a:t>
          </a:r>
          <a:r>
            <a:rPr lang="it-IT" sz="1200" kern="1200" dirty="0"/>
            <a:t> and </a:t>
          </a:r>
          <a:r>
            <a:rPr lang="it-IT" sz="1200" kern="1200" dirty="0" err="1"/>
            <a:t>implement</a:t>
          </a:r>
          <a:r>
            <a:rPr lang="it-IT" sz="1200" kern="1200" dirty="0"/>
            <a:t> </a:t>
          </a:r>
          <a:r>
            <a:rPr lang="en-US" sz="1200" kern="1200" dirty="0"/>
            <a:t>the best solutions to create an IT infrastructure capable of providing </a:t>
          </a:r>
          <a:r>
            <a:rPr lang="en-US" sz="1200" b="1" kern="1200" dirty="0"/>
            <a:t>shared storage for phantoms</a:t>
          </a:r>
          <a:r>
            <a:rPr lang="en-US" sz="1200" kern="1200" dirty="0"/>
            <a:t> and </a:t>
          </a:r>
          <a:r>
            <a:rPr lang="en-US" sz="1200" b="1" kern="1200" dirty="0"/>
            <a:t>software tools, </a:t>
          </a:r>
          <a:r>
            <a:rPr lang="en-US" sz="1200" kern="1200" dirty="0"/>
            <a:t>available to the partners according to access policies agreed for these resources.</a:t>
          </a:r>
          <a:endParaRPr lang="it-IT" sz="1200" kern="1200" dirty="0"/>
        </a:p>
      </dsp:txBody>
      <dsp:txXfrm rot="-5400000">
        <a:off x="3750347" y="137715"/>
        <a:ext cx="6629175" cy="704420"/>
      </dsp:txXfrm>
    </dsp:sp>
    <dsp:sp modelId="{22954506-B04A-4DD1-8078-F2A1EC04017E}">
      <dsp:nvSpPr>
        <dsp:cNvPr id="0" name=""/>
        <dsp:cNvSpPr/>
      </dsp:nvSpPr>
      <dsp:spPr>
        <a:xfrm>
          <a:off x="0" y="2028"/>
          <a:ext cx="3750346" cy="975793"/>
        </a:xfrm>
        <a:prstGeom prst="roundRect">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it-IT" sz="2900" kern="1200" dirty="0"/>
            <a:t>Computing </a:t>
          </a:r>
          <a:r>
            <a:rPr lang="it-IT" sz="2900" kern="1200" dirty="0" err="1"/>
            <a:t>Infrastructure</a:t>
          </a:r>
          <a:endParaRPr lang="it-IT" sz="2900" kern="1200" dirty="0"/>
        </a:p>
      </dsp:txBody>
      <dsp:txXfrm>
        <a:off x="47634" y="49662"/>
        <a:ext cx="3655078" cy="880525"/>
      </dsp:txXfrm>
    </dsp:sp>
    <dsp:sp modelId="{081184D6-CBF3-4193-AF96-BE84EEF13E12}">
      <dsp:nvSpPr>
        <dsp:cNvPr id="0" name=""/>
        <dsp:cNvSpPr/>
      </dsp:nvSpPr>
      <dsp:spPr>
        <a:xfrm rot="5400000">
          <a:off x="6693670" y="-1819133"/>
          <a:ext cx="780634" cy="6667282"/>
        </a:xfrm>
        <a:prstGeom prst="round2SameRect">
          <a:avLst/>
        </a:prstGeom>
        <a:solidFill>
          <a:schemeClr val="accent5">
            <a:tint val="40000"/>
            <a:alpha val="90000"/>
            <a:hueOff val="-3580161"/>
            <a:satOff val="16084"/>
            <a:lumOff val="1106"/>
            <a:alphaOff val="0"/>
          </a:schemeClr>
        </a:solidFill>
        <a:ln w="26425" cap="flat" cmpd="sng" algn="ctr">
          <a:solidFill>
            <a:schemeClr val="accent5">
              <a:tint val="40000"/>
              <a:alpha val="90000"/>
              <a:hueOff val="-3580161"/>
              <a:satOff val="16084"/>
              <a:lumOff val="1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Library of phantoms modeling a wide range of anatomies, including pathological aspects in tissues and organs with known characteristics.
Library of images generated ”on-demand" using AI (GAN).</a:t>
          </a:r>
          <a:endParaRPr lang="it-IT" sz="1200" kern="1200" dirty="0"/>
        </a:p>
      </dsp:txBody>
      <dsp:txXfrm rot="-5400000">
        <a:off x="3750347" y="1162297"/>
        <a:ext cx="6629175" cy="704420"/>
      </dsp:txXfrm>
    </dsp:sp>
    <dsp:sp modelId="{81A40C44-B87D-4C71-9047-4B5E4624D084}">
      <dsp:nvSpPr>
        <dsp:cNvPr id="0" name=""/>
        <dsp:cNvSpPr/>
      </dsp:nvSpPr>
      <dsp:spPr>
        <a:xfrm>
          <a:off x="0" y="1026611"/>
          <a:ext cx="3750346" cy="975793"/>
        </a:xfrm>
        <a:prstGeom prst="roundRect">
          <a:avLst/>
        </a:prstGeom>
        <a:solidFill>
          <a:schemeClr val="accent5">
            <a:hueOff val="-3311292"/>
            <a:satOff val="13270"/>
            <a:lumOff val="2876"/>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it-IT" sz="2900" kern="1200" dirty="0"/>
            <a:t>Virtual </a:t>
          </a:r>
          <a:r>
            <a:rPr lang="it-IT" sz="2900" kern="1200" dirty="0" err="1"/>
            <a:t>Patients</a:t>
          </a:r>
          <a:endParaRPr lang="it-IT" sz="2900" kern="1200" dirty="0"/>
        </a:p>
      </dsp:txBody>
      <dsp:txXfrm>
        <a:off x="47634" y="1074245"/>
        <a:ext cx="3655078" cy="880525"/>
      </dsp:txXfrm>
    </dsp:sp>
    <dsp:sp modelId="{129FE48F-2B4D-49F0-85F9-41FD00D9C599}">
      <dsp:nvSpPr>
        <dsp:cNvPr id="0" name=""/>
        <dsp:cNvSpPr/>
      </dsp:nvSpPr>
      <dsp:spPr>
        <a:xfrm rot="5400000">
          <a:off x="6693670" y="-794550"/>
          <a:ext cx="780634" cy="6667282"/>
        </a:xfrm>
        <a:prstGeom prst="round2SameRect">
          <a:avLst/>
        </a:prstGeom>
        <a:solidFill>
          <a:schemeClr val="accent5">
            <a:tint val="40000"/>
            <a:alpha val="90000"/>
            <a:hueOff val="-7160321"/>
            <a:satOff val="32169"/>
            <a:lumOff val="2211"/>
            <a:alphaOff val="0"/>
          </a:schemeClr>
        </a:solidFill>
        <a:ln w="26425" cap="flat" cmpd="sng" algn="ctr">
          <a:solidFill>
            <a:schemeClr val="accent5">
              <a:tint val="40000"/>
              <a:alpha val="90000"/>
              <a:hueOff val="-7160321"/>
              <a:satOff val="32169"/>
              <a:lumOff val="2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Optimization of two simulation platforms (one for </a:t>
          </a:r>
          <a:r>
            <a:rPr lang="en-US" sz="1200" b="1" kern="1200" dirty="0"/>
            <a:t>breast CT </a:t>
          </a:r>
          <a:r>
            <a:rPr lang="en-US" sz="1200" kern="1200" dirty="0"/>
            <a:t>and one for </a:t>
          </a:r>
          <a:r>
            <a:rPr lang="en-US" sz="1200" b="1" kern="1200" dirty="0"/>
            <a:t>ocular</a:t>
          </a:r>
          <a:r>
            <a:rPr lang="en-US" sz="1200" kern="1200" dirty="0"/>
            <a:t> </a:t>
          </a:r>
          <a:r>
            <a:rPr lang="en-US" sz="1200" b="1" kern="1200" dirty="0"/>
            <a:t>brachytherapy</a:t>
          </a:r>
          <a:r>
            <a:rPr lang="en-US" sz="1200" kern="1200" dirty="0"/>
            <a:t>), previously developed by the Naples unit and the ISS</a:t>
          </a:r>
          <a:endParaRPr lang="it-IT" sz="1200" kern="1200" dirty="0"/>
        </a:p>
      </dsp:txBody>
      <dsp:txXfrm rot="-5400000">
        <a:off x="3750347" y="2186880"/>
        <a:ext cx="6629175" cy="704420"/>
      </dsp:txXfrm>
    </dsp:sp>
    <dsp:sp modelId="{680DF86F-8028-445F-899D-E59414328021}">
      <dsp:nvSpPr>
        <dsp:cNvPr id="0" name=""/>
        <dsp:cNvSpPr/>
      </dsp:nvSpPr>
      <dsp:spPr>
        <a:xfrm>
          <a:off x="0" y="2051194"/>
          <a:ext cx="3750346" cy="975793"/>
        </a:xfrm>
        <a:prstGeom prst="roundRect">
          <a:avLst/>
        </a:prstGeom>
        <a:solidFill>
          <a:schemeClr val="accent5">
            <a:hueOff val="-6622584"/>
            <a:satOff val="26541"/>
            <a:lumOff val="575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it-IT" sz="2900" kern="1200" dirty="0"/>
            <a:t>Virtual Scanner</a:t>
          </a:r>
        </a:p>
      </dsp:txBody>
      <dsp:txXfrm>
        <a:off x="47634" y="2098828"/>
        <a:ext cx="3655078" cy="880525"/>
      </dsp:txXfrm>
    </dsp:sp>
    <dsp:sp modelId="{822A231E-9ABC-4ED1-9D49-A4B31E24FBEB}">
      <dsp:nvSpPr>
        <dsp:cNvPr id="0" name=""/>
        <dsp:cNvSpPr/>
      </dsp:nvSpPr>
      <dsp:spPr>
        <a:xfrm rot="5400000">
          <a:off x="6693670" y="230032"/>
          <a:ext cx="780634" cy="6667282"/>
        </a:xfrm>
        <a:prstGeom prst="round2SameRect">
          <a:avLst/>
        </a:prstGeom>
        <a:solidFill>
          <a:schemeClr val="accent5">
            <a:tint val="40000"/>
            <a:alpha val="90000"/>
            <a:hueOff val="-10740482"/>
            <a:satOff val="48253"/>
            <a:lumOff val="3317"/>
            <a:alphaOff val="0"/>
          </a:schemeClr>
        </a:solidFill>
        <a:ln w="26425"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In the clinic, medical images are interpreted by radiologists. The creation of a computational equivalent in the form of virtual readers (observer models, radiomics, and neural networks) is a very interesting and active area of ​​research.</a:t>
          </a:r>
          <a:endParaRPr lang="it-IT" sz="1200" kern="1200" dirty="0"/>
        </a:p>
      </dsp:txBody>
      <dsp:txXfrm rot="-5400000">
        <a:off x="3750347" y="3211463"/>
        <a:ext cx="6629175" cy="704420"/>
      </dsp:txXfrm>
    </dsp:sp>
    <dsp:sp modelId="{8B9D7538-6AED-4D00-914E-32909074C03A}">
      <dsp:nvSpPr>
        <dsp:cNvPr id="0" name=""/>
        <dsp:cNvSpPr/>
      </dsp:nvSpPr>
      <dsp:spPr>
        <a:xfrm>
          <a:off x="0" y="3075777"/>
          <a:ext cx="3750346" cy="975793"/>
        </a:xfrm>
        <a:prstGeom prst="roundRect">
          <a:avLst/>
        </a:prstGeom>
        <a:solidFill>
          <a:schemeClr val="accent5">
            <a:hueOff val="-9933876"/>
            <a:satOff val="39811"/>
            <a:lumOff val="862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it-IT" sz="2900" kern="1200" dirty="0"/>
            <a:t>Virtual Readers</a:t>
          </a:r>
        </a:p>
      </dsp:txBody>
      <dsp:txXfrm>
        <a:off x="47634" y="3123411"/>
        <a:ext cx="3655078" cy="88052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EE630-86FA-174B-92E2-41E4F4F62E23}" type="datetimeFigureOut">
              <a:rPr lang="en-US" smtClean="0"/>
              <a:t>12/11/25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B36E5-5FFB-B045-A391-C366B02DDB31}" type="slidenum">
              <a:rPr lang="en-US" smtClean="0"/>
              <a:t>‹#›</a:t>
            </a:fld>
            <a:endParaRPr lang="en-US"/>
          </a:p>
        </p:txBody>
      </p:sp>
    </p:spTree>
    <p:extLst>
      <p:ext uri="{BB962C8B-B14F-4D97-AF65-F5344CB8AC3E}">
        <p14:creationId xmlns:p14="http://schemas.microsoft.com/office/powerpoint/2010/main" val="413755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B36E5-5FFB-B045-A391-C366B02DDB31}" type="slidenum">
              <a:rPr lang="en-US" smtClean="0"/>
              <a:t>2</a:t>
            </a:fld>
            <a:endParaRPr lang="en-US"/>
          </a:p>
        </p:txBody>
      </p:sp>
    </p:spTree>
    <p:extLst>
      <p:ext uri="{BB962C8B-B14F-4D97-AF65-F5344CB8AC3E}">
        <p14:creationId xmlns:p14="http://schemas.microsoft.com/office/powerpoint/2010/main" val="1026605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66D0231C-05E5-3D98-2046-82E3EE228FF3}"/>
            </a:ext>
          </a:extLst>
        </p:cNvPr>
        <p:cNvGrpSpPr/>
        <p:nvPr/>
      </p:nvGrpSpPr>
      <p:grpSpPr>
        <a:xfrm>
          <a:off x="0" y="0"/>
          <a:ext cx="0" cy="0"/>
          <a:chOff x="0" y="0"/>
          <a:chExt cx="0" cy="0"/>
        </a:xfrm>
      </p:grpSpPr>
      <p:sp>
        <p:nvSpPr>
          <p:cNvPr id="121" name="Google Shape;121;g3a9ab7f3e34_0_120:notes">
            <a:extLst>
              <a:ext uri="{FF2B5EF4-FFF2-40B4-BE49-F238E27FC236}">
                <a16:creationId xmlns:a16="http://schemas.microsoft.com/office/drawing/2014/main" id="{4DFEF55C-4C01-910E-1833-5EA42A501B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a9ab7f3e34_0_120:notes">
            <a:extLst>
              <a:ext uri="{FF2B5EF4-FFF2-40B4-BE49-F238E27FC236}">
                <a16:creationId xmlns:a16="http://schemas.microsoft.com/office/drawing/2014/main" id="{F4007373-3767-67B5-7F80-29AC4FC1E7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726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7ADCE6D6-9BC5-85B2-03FE-9BC42E097062}"/>
            </a:ext>
          </a:extLst>
        </p:cNvPr>
        <p:cNvGrpSpPr/>
        <p:nvPr/>
      </p:nvGrpSpPr>
      <p:grpSpPr>
        <a:xfrm>
          <a:off x="0" y="0"/>
          <a:ext cx="0" cy="0"/>
          <a:chOff x="0" y="0"/>
          <a:chExt cx="0" cy="0"/>
        </a:xfrm>
      </p:grpSpPr>
      <p:sp>
        <p:nvSpPr>
          <p:cNvPr id="141" name="Google Shape;141;g3a9ab7f3e34_0_115:notes">
            <a:extLst>
              <a:ext uri="{FF2B5EF4-FFF2-40B4-BE49-F238E27FC236}">
                <a16:creationId xmlns:a16="http://schemas.microsoft.com/office/drawing/2014/main" id="{483F7474-DF45-331C-E994-5485611D51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a9ab7f3e34_0_115:notes">
            <a:extLst>
              <a:ext uri="{FF2B5EF4-FFF2-40B4-BE49-F238E27FC236}">
                <a16:creationId xmlns:a16="http://schemas.microsoft.com/office/drawing/2014/main" id="{4271CC6B-20E9-81EE-E624-C7C25F0F19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703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a:extLst>
            <a:ext uri="{FF2B5EF4-FFF2-40B4-BE49-F238E27FC236}">
              <a16:creationId xmlns:a16="http://schemas.microsoft.com/office/drawing/2014/main" id="{4205FD6F-AD9C-6617-0E92-2B2D199FF271}"/>
            </a:ext>
          </a:extLst>
        </p:cNvPr>
        <p:cNvGrpSpPr/>
        <p:nvPr/>
      </p:nvGrpSpPr>
      <p:grpSpPr>
        <a:xfrm>
          <a:off x="0" y="0"/>
          <a:ext cx="0" cy="0"/>
          <a:chOff x="0" y="0"/>
          <a:chExt cx="0" cy="0"/>
        </a:xfrm>
      </p:grpSpPr>
      <p:sp>
        <p:nvSpPr>
          <p:cNvPr id="129" name="Google Shape;129;g3a9ab7f3e34_0_391:notes">
            <a:extLst>
              <a:ext uri="{FF2B5EF4-FFF2-40B4-BE49-F238E27FC236}">
                <a16:creationId xmlns:a16="http://schemas.microsoft.com/office/drawing/2014/main" id="{9058B4F4-528B-CAF0-4D1D-0DD2B12BF9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a9ab7f3e34_0_391:notes">
            <a:extLst>
              <a:ext uri="{FF2B5EF4-FFF2-40B4-BE49-F238E27FC236}">
                <a16:creationId xmlns:a16="http://schemas.microsoft.com/office/drawing/2014/main" id="{1C18A44C-B54B-D013-011A-154D26C4CD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083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E2387BA7-902D-8CA7-04BA-5AFE9A31281C}"/>
            </a:ext>
          </a:extLst>
        </p:cNvPr>
        <p:cNvGrpSpPr/>
        <p:nvPr/>
      </p:nvGrpSpPr>
      <p:grpSpPr>
        <a:xfrm>
          <a:off x="0" y="0"/>
          <a:ext cx="0" cy="0"/>
          <a:chOff x="0" y="0"/>
          <a:chExt cx="0" cy="0"/>
        </a:xfrm>
      </p:grpSpPr>
      <p:sp>
        <p:nvSpPr>
          <p:cNvPr id="219" name="Google Shape;219;g2cde3f6c2e0_0_21:notes">
            <a:extLst>
              <a:ext uri="{FF2B5EF4-FFF2-40B4-BE49-F238E27FC236}">
                <a16:creationId xmlns:a16="http://schemas.microsoft.com/office/drawing/2014/main" id="{0133532C-7C4E-5D73-5865-A5F1555933D8}"/>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cde3f6c2e0_0_21:notes">
            <a:extLst>
              <a:ext uri="{FF2B5EF4-FFF2-40B4-BE49-F238E27FC236}">
                <a16:creationId xmlns:a16="http://schemas.microsoft.com/office/drawing/2014/main" id="{5C161CD5-1709-BF8A-F046-B89D7E342B4F}"/>
              </a:ext>
            </a:extLst>
          </p:cNvPr>
          <p:cNvSpPr txBox="1">
            <a:spLocks noGrp="1"/>
          </p:cNvSpPr>
          <p:nvPr>
            <p:ph type="body" idx="1"/>
          </p:nvPr>
        </p:nvSpPr>
        <p:spPr>
          <a:xfrm>
            <a:off x="914400" y="3300412"/>
            <a:ext cx="7315200" cy="27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1" name="Google Shape;221;g2cde3f6c2e0_0_21:notes">
            <a:extLst>
              <a:ext uri="{FF2B5EF4-FFF2-40B4-BE49-F238E27FC236}">
                <a16:creationId xmlns:a16="http://schemas.microsoft.com/office/drawing/2014/main" id="{92618713-D372-BFEA-43BE-DF5387A369D2}"/>
              </a:ext>
            </a:extLst>
          </p:cNvPr>
          <p:cNvSpPr txBox="1">
            <a:spLocks noGrp="1"/>
          </p:cNvSpPr>
          <p:nvPr>
            <p:ph type="sldNum" idx="12"/>
          </p:nvPr>
        </p:nvSpPr>
        <p:spPr>
          <a:xfrm>
            <a:off x="5179484" y="6513910"/>
            <a:ext cx="3962400" cy="34402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it-IT"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214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9808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6: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endParaRPr lang="en-US" dirty="0"/>
          </a:p>
          <a:p>
            <a:pPr marL="0" lvl="0" indent="0" algn="l" rtl="0">
              <a:spcBef>
                <a:spcPts val="0"/>
              </a:spcBef>
              <a:spcAft>
                <a:spcPts val="0"/>
              </a:spcAft>
              <a:buNone/>
            </a:pPr>
            <a:endParaRPr dirty="0"/>
          </a:p>
        </p:txBody>
      </p:sp>
      <p:sp>
        <p:nvSpPr>
          <p:cNvPr id="949" name="Google Shape;949;p1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dosimeter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62D92-8824-E447-848C-A0F71DE98F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91253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544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35" name="Google Shape;935;p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a:extLst>
            <a:ext uri="{FF2B5EF4-FFF2-40B4-BE49-F238E27FC236}">
              <a16:creationId xmlns:a16="http://schemas.microsoft.com/office/drawing/2014/main" id="{1CE9972A-447D-56EB-DE1A-6422EE53426E}"/>
            </a:ext>
          </a:extLst>
        </p:cNvPr>
        <p:cNvGrpSpPr/>
        <p:nvPr/>
      </p:nvGrpSpPr>
      <p:grpSpPr>
        <a:xfrm>
          <a:off x="0" y="0"/>
          <a:ext cx="0" cy="0"/>
          <a:chOff x="0" y="0"/>
          <a:chExt cx="0" cy="0"/>
        </a:xfrm>
      </p:grpSpPr>
      <p:sp>
        <p:nvSpPr>
          <p:cNvPr id="934" name="Google Shape;934;p14:notes">
            <a:extLst>
              <a:ext uri="{FF2B5EF4-FFF2-40B4-BE49-F238E27FC236}">
                <a16:creationId xmlns:a16="http://schemas.microsoft.com/office/drawing/2014/main" id="{AE36A8AC-FF01-549F-9866-0B24D01C8D87}"/>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935" name="Google Shape;935;p14:notes">
            <a:extLst>
              <a:ext uri="{FF2B5EF4-FFF2-40B4-BE49-F238E27FC236}">
                <a16:creationId xmlns:a16="http://schemas.microsoft.com/office/drawing/2014/main" id="{2C96F92E-884D-923F-4B77-C582CF88561D}"/>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2607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5B8ED-1EE7-4C21-ACF6-87A60B32CD3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67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20684-221C-AE17-2F34-E52443E01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B340C-D3BE-8E7B-E4D1-0D1143540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DDC7-C4DD-3D2F-DFFE-238225BF35F6}"/>
              </a:ext>
            </a:extLst>
          </p:cNvPr>
          <p:cNvSpPr>
            <a:spLocks noGrp="1"/>
          </p:cNvSpPr>
          <p:nvPr>
            <p:ph type="body" idx="1"/>
          </p:nvPr>
        </p:nvSpPr>
        <p:spPr/>
        <p:txBody>
          <a:bodyPr/>
          <a:lstStyle/>
          <a:p>
            <a:pPr marL="514350" indent="-285750">
              <a:spcBef>
                <a:spcPts val="300"/>
              </a:spcBef>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A0290499-BA4A-9BE0-DE08-F55D0BF249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DBBF1-87F0-D44A-A620-400BF3952BA3}"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284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38CA6-D109-788E-E674-928B0669D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EBE92-95BA-00B9-5F14-E616B1378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7D88D-0E6A-C67F-A7AE-6114637AC027}"/>
              </a:ext>
            </a:extLst>
          </p:cNvPr>
          <p:cNvSpPr>
            <a:spLocks noGrp="1"/>
          </p:cNvSpPr>
          <p:nvPr>
            <p:ph type="body" idx="1"/>
          </p:nvPr>
        </p:nvSpPr>
        <p:spPr/>
        <p:txBody>
          <a:bodyPr/>
          <a:lstStyle/>
          <a:p>
            <a:pPr marL="514350" indent="-285750">
              <a:spcBef>
                <a:spcPts val="300"/>
              </a:spcBef>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41B7A88B-479C-5D8F-BAC7-88068603F4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DBBF1-87F0-D44A-A620-400BF3952BA3}"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2753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5668A-796B-A569-6188-FC5CB6CAF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61A74-9675-F952-2B23-2AB4F950D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CA7B9-DA59-CF04-159A-B377A5BFBEAA}"/>
              </a:ext>
            </a:extLst>
          </p:cNvPr>
          <p:cNvSpPr>
            <a:spLocks noGrp="1"/>
          </p:cNvSpPr>
          <p:nvPr>
            <p:ph type="body" idx="1"/>
          </p:nvPr>
        </p:nvSpPr>
        <p:spPr/>
        <p:txBody>
          <a:bodyPr/>
          <a:lstStyle/>
          <a:p>
            <a:pPr marL="285750" indent="-285750">
              <a:buFont typeface="Wingdings" panose="05000000000000000000" pitchFamily="2" charset="2"/>
              <a:buChar char="§"/>
            </a:pPr>
            <a:endParaRPr lang="it-IT" sz="1200" dirty="0"/>
          </a:p>
        </p:txBody>
      </p:sp>
      <p:sp>
        <p:nvSpPr>
          <p:cNvPr id="4" name="Slide Number Placeholder 3">
            <a:extLst>
              <a:ext uri="{FF2B5EF4-FFF2-40B4-BE49-F238E27FC236}">
                <a16:creationId xmlns:a16="http://schemas.microsoft.com/office/drawing/2014/main" id="{E51A493E-DF90-382D-8284-B67AEBDACC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DBBF1-87F0-D44A-A620-400BF3952BA3}"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3502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B9276-DE8C-D2F1-5AD1-005C4353B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73F5F-E439-426B-FA60-61048DB1B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A8B19-664E-5E05-E530-16D76B13B8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61EC20-18F3-7CF5-543C-E8326D4178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B36E5-5FFB-B045-A391-C366B02DDB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6361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2BE1D-6990-A045-041C-F7FE9B9C0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1FC2F-4980-02ED-13EE-B5345F9D4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D2164-3EF9-F2B1-9A13-E2630DC27D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53E306-176B-BE5D-A51D-D1284897B5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B36E5-5FFB-B045-A391-C366B02DDB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344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5B8ED-1EE7-4C21-ACF6-87A60B32CD3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994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B36E5-5FFB-B045-A391-C366B02DDB31}" type="slidenum">
              <a:rPr lang="en-US" smtClean="0"/>
              <a:t>7</a:t>
            </a:fld>
            <a:endParaRPr lang="en-US"/>
          </a:p>
        </p:txBody>
      </p:sp>
    </p:spTree>
    <p:extLst>
      <p:ext uri="{BB962C8B-B14F-4D97-AF65-F5344CB8AC3E}">
        <p14:creationId xmlns:p14="http://schemas.microsoft.com/office/powerpoint/2010/main" val="100823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8BC0E-B61B-394B-96A3-BEA4B9914D8B}" type="slidenum">
              <a:rPr kumimoji="0" lang="en-I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I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556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262BB-D5F0-4E2F-B67C-9F47F840E602}"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008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6AF-6DB2-6747-AC7A-81471718AE7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6257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BABA1A06-B4E0-DBAB-EE23-A19B6CCFC83F}"/>
            </a:ext>
          </a:extLst>
        </p:cNvPr>
        <p:cNvGrpSpPr/>
        <p:nvPr/>
      </p:nvGrpSpPr>
      <p:grpSpPr>
        <a:xfrm>
          <a:off x="0" y="0"/>
          <a:ext cx="0" cy="0"/>
          <a:chOff x="0" y="0"/>
          <a:chExt cx="0" cy="0"/>
        </a:xfrm>
      </p:grpSpPr>
      <p:sp>
        <p:nvSpPr>
          <p:cNvPr id="137" name="Google Shape;137;p3:notes">
            <a:extLst>
              <a:ext uri="{FF2B5EF4-FFF2-40B4-BE49-F238E27FC236}">
                <a16:creationId xmlns:a16="http://schemas.microsoft.com/office/drawing/2014/main" id="{65929E08-F29B-73F8-702B-7982B5D04803}"/>
              </a:ext>
            </a:extLst>
          </p:cNvPr>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3:notes">
            <a:extLst>
              <a:ext uri="{FF2B5EF4-FFF2-40B4-BE49-F238E27FC236}">
                <a16:creationId xmlns:a16="http://schemas.microsoft.com/office/drawing/2014/main" id="{AB5C700B-7017-B34D-FC83-61AC0A1CB188}"/>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29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9367F031-30DD-A7BC-E2EE-CBF9AA466F8E}"/>
            </a:ext>
          </a:extLst>
        </p:cNvPr>
        <p:cNvGrpSpPr/>
        <p:nvPr/>
      </p:nvGrpSpPr>
      <p:grpSpPr>
        <a:xfrm>
          <a:off x="0" y="0"/>
          <a:ext cx="0" cy="0"/>
          <a:chOff x="0" y="0"/>
          <a:chExt cx="0" cy="0"/>
        </a:xfrm>
      </p:grpSpPr>
      <p:sp>
        <p:nvSpPr>
          <p:cNvPr id="185" name="Google Shape;185;g34bfaed29e3_0_179:notes">
            <a:extLst>
              <a:ext uri="{FF2B5EF4-FFF2-40B4-BE49-F238E27FC236}">
                <a16:creationId xmlns:a16="http://schemas.microsoft.com/office/drawing/2014/main" id="{6AD76363-DF84-77D9-C88C-A99E420D3900}"/>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4bfaed29e3_0_179:notes">
            <a:extLst>
              <a:ext uri="{FF2B5EF4-FFF2-40B4-BE49-F238E27FC236}">
                <a16:creationId xmlns:a16="http://schemas.microsoft.com/office/drawing/2014/main" id="{8EB1FE11-85C4-C0D9-CD81-E17462B77A13}"/>
              </a:ext>
            </a:extLst>
          </p:cNvPr>
          <p:cNvSpPr txBox="1">
            <a:spLocks noGrp="1"/>
          </p:cNvSpPr>
          <p:nvPr>
            <p:ph type="body" idx="1"/>
          </p:nvPr>
        </p:nvSpPr>
        <p:spPr>
          <a:xfrm>
            <a:off x="914400" y="3300412"/>
            <a:ext cx="7315200" cy="27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86464"/>
                </a:solidFill>
                <a:effectLst/>
                <a:uLnTx/>
                <a:uFillTx/>
                <a:latin typeface="Calibri" panose="020F0502020204030204" pitchFamily="34" charset="0"/>
                <a:ea typeface="Calibri" panose="020F0502020204030204" pitchFamily="34" charset="0"/>
                <a:cs typeface="Calibri" panose="020F0502020204030204" pitchFamily="34" charset="0"/>
              </a:rPr>
              <a:t>EPIC Data Cloud is the cloud service developed and managed by CNAF to fulfill the requirements of projects and experiments dealing with clinical, biomedical and genomic data.</a:t>
            </a: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lvl="0" indent="0" algn="l" rtl="0">
              <a:spcBef>
                <a:spcPts val="0"/>
              </a:spcBef>
              <a:spcAft>
                <a:spcPts val="0"/>
              </a:spcAft>
              <a:buNone/>
            </a:pPr>
            <a:endParaRPr dirty="0"/>
          </a:p>
        </p:txBody>
      </p:sp>
      <p:sp>
        <p:nvSpPr>
          <p:cNvPr id="187" name="Google Shape;187;g34bfaed29e3_0_179:notes">
            <a:extLst>
              <a:ext uri="{FF2B5EF4-FFF2-40B4-BE49-F238E27FC236}">
                <a16:creationId xmlns:a16="http://schemas.microsoft.com/office/drawing/2014/main" id="{76A6055F-9BA5-E36F-D0E0-06220738A944}"/>
              </a:ext>
            </a:extLst>
          </p:cNvPr>
          <p:cNvSpPr txBox="1">
            <a:spLocks noGrp="1"/>
          </p:cNvSpPr>
          <p:nvPr>
            <p:ph type="sldNum" idx="12"/>
          </p:nvPr>
        </p:nvSpPr>
        <p:spPr>
          <a:xfrm>
            <a:off x="5179484" y="6513910"/>
            <a:ext cx="3962400" cy="344025"/>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8358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57"/>
          <p:cNvSpPr txBox="1">
            <a:spLocks noGrp="1"/>
          </p:cNvSpPr>
          <p:nvPr>
            <p:ph type="ctrTitle"/>
          </p:nvPr>
        </p:nvSpPr>
        <p:spPr>
          <a:xfrm>
            <a:off x="314005" y="2060600"/>
            <a:ext cx="5680400" cy="2736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600"/>
              <a:buNone/>
              <a:defRPr sz="4800"/>
            </a:lvl1pPr>
            <a:lvl2pPr lvl="1" algn="r">
              <a:lnSpc>
                <a:spcPct val="100000"/>
              </a:lnSpc>
              <a:spcBef>
                <a:spcPts val="0"/>
              </a:spcBef>
              <a:spcAft>
                <a:spcPts val="0"/>
              </a:spcAft>
              <a:buSzPts val="3600"/>
              <a:buNone/>
              <a:defRPr sz="4800"/>
            </a:lvl2pPr>
            <a:lvl3pPr lvl="2" algn="r">
              <a:lnSpc>
                <a:spcPct val="100000"/>
              </a:lnSpc>
              <a:spcBef>
                <a:spcPts val="0"/>
              </a:spcBef>
              <a:spcAft>
                <a:spcPts val="0"/>
              </a:spcAft>
              <a:buSzPts val="3600"/>
              <a:buNone/>
              <a:defRPr sz="4800"/>
            </a:lvl3pPr>
            <a:lvl4pPr lvl="3" algn="r">
              <a:lnSpc>
                <a:spcPct val="100000"/>
              </a:lnSpc>
              <a:spcBef>
                <a:spcPts val="0"/>
              </a:spcBef>
              <a:spcAft>
                <a:spcPts val="0"/>
              </a:spcAft>
              <a:buSzPts val="3600"/>
              <a:buNone/>
              <a:defRPr sz="4800"/>
            </a:lvl4pPr>
            <a:lvl5pPr lvl="4" algn="r">
              <a:lnSpc>
                <a:spcPct val="100000"/>
              </a:lnSpc>
              <a:spcBef>
                <a:spcPts val="0"/>
              </a:spcBef>
              <a:spcAft>
                <a:spcPts val="0"/>
              </a:spcAft>
              <a:buSzPts val="3600"/>
              <a:buNone/>
              <a:defRPr sz="4800"/>
            </a:lvl5pPr>
            <a:lvl6pPr lvl="5" algn="r">
              <a:lnSpc>
                <a:spcPct val="100000"/>
              </a:lnSpc>
              <a:spcBef>
                <a:spcPts val="0"/>
              </a:spcBef>
              <a:spcAft>
                <a:spcPts val="0"/>
              </a:spcAft>
              <a:buSzPts val="3600"/>
              <a:buNone/>
              <a:defRPr sz="4800"/>
            </a:lvl6pPr>
            <a:lvl7pPr lvl="6" algn="r">
              <a:lnSpc>
                <a:spcPct val="100000"/>
              </a:lnSpc>
              <a:spcBef>
                <a:spcPts val="0"/>
              </a:spcBef>
              <a:spcAft>
                <a:spcPts val="0"/>
              </a:spcAft>
              <a:buSzPts val="3600"/>
              <a:buNone/>
              <a:defRPr sz="4800"/>
            </a:lvl7pPr>
            <a:lvl8pPr lvl="7" algn="r">
              <a:lnSpc>
                <a:spcPct val="100000"/>
              </a:lnSpc>
              <a:spcBef>
                <a:spcPts val="0"/>
              </a:spcBef>
              <a:spcAft>
                <a:spcPts val="0"/>
              </a:spcAft>
              <a:buSzPts val="3600"/>
              <a:buNone/>
              <a:defRPr sz="4800"/>
            </a:lvl8pPr>
            <a:lvl9pPr lvl="8" algn="r">
              <a:lnSpc>
                <a:spcPct val="100000"/>
              </a:lnSpc>
              <a:spcBef>
                <a:spcPts val="0"/>
              </a:spcBef>
              <a:spcAft>
                <a:spcPts val="0"/>
              </a:spcAft>
              <a:buSzPts val="3600"/>
              <a:buNone/>
              <a:defRPr sz="4800"/>
            </a:lvl9pPr>
          </a:lstStyle>
          <a:p>
            <a:endParaRPr/>
          </a:p>
        </p:txBody>
      </p:sp>
      <p:sp>
        <p:nvSpPr>
          <p:cNvPr id="15" name="Google Shape;15;p57"/>
          <p:cNvSpPr txBox="1">
            <a:spLocks noGrp="1"/>
          </p:cNvSpPr>
          <p:nvPr>
            <p:ph type="subTitle" idx="1"/>
          </p:nvPr>
        </p:nvSpPr>
        <p:spPr>
          <a:xfrm>
            <a:off x="6197600" y="2900600"/>
            <a:ext cx="5680400" cy="1056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B7B7B7"/>
              </a:buClr>
              <a:buSzPts val="2400"/>
              <a:buNone/>
              <a:defRPr sz="3200">
                <a:solidFill>
                  <a:srgbClr val="B7B7B7"/>
                </a:solidFill>
              </a:defRPr>
            </a:lvl1pPr>
            <a:lvl2pPr lvl="1" algn="l">
              <a:lnSpc>
                <a:spcPct val="100000"/>
              </a:lnSpc>
              <a:spcBef>
                <a:spcPts val="0"/>
              </a:spcBef>
              <a:spcAft>
                <a:spcPts val="0"/>
              </a:spcAft>
              <a:buClr>
                <a:srgbClr val="B7B7B7"/>
              </a:buClr>
              <a:buSzPts val="2400"/>
              <a:buNone/>
              <a:defRPr sz="3200">
                <a:solidFill>
                  <a:srgbClr val="B7B7B7"/>
                </a:solidFill>
              </a:defRPr>
            </a:lvl2pPr>
            <a:lvl3pPr lvl="2" algn="l">
              <a:lnSpc>
                <a:spcPct val="100000"/>
              </a:lnSpc>
              <a:spcBef>
                <a:spcPts val="0"/>
              </a:spcBef>
              <a:spcAft>
                <a:spcPts val="0"/>
              </a:spcAft>
              <a:buClr>
                <a:srgbClr val="B7B7B7"/>
              </a:buClr>
              <a:buSzPts val="2400"/>
              <a:buNone/>
              <a:defRPr sz="3200">
                <a:solidFill>
                  <a:srgbClr val="B7B7B7"/>
                </a:solidFill>
              </a:defRPr>
            </a:lvl3pPr>
            <a:lvl4pPr lvl="3" algn="l">
              <a:lnSpc>
                <a:spcPct val="100000"/>
              </a:lnSpc>
              <a:spcBef>
                <a:spcPts val="0"/>
              </a:spcBef>
              <a:spcAft>
                <a:spcPts val="0"/>
              </a:spcAft>
              <a:buClr>
                <a:srgbClr val="B7B7B7"/>
              </a:buClr>
              <a:buSzPts val="2400"/>
              <a:buNone/>
              <a:defRPr sz="3200">
                <a:solidFill>
                  <a:srgbClr val="B7B7B7"/>
                </a:solidFill>
              </a:defRPr>
            </a:lvl4pPr>
            <a:lvl5pPr lvl="4" algn="l">
              <a:lnSpc>
                <a:spcPct val="100000"/>
              </a:lnSpc>
              <a:spcBef>
                <a:spcPts val="0"/>
              </a:spcBef>
              <a:spcAft>
                <a:spcPts val="0"/>
              </a:spcAft>
              <a:buClr>
                <a:srgbClr val="B7B7B7"/>
              </a:buClr>
              <a:buSzPts val="2400"/>
              <a:buNone/>
              <a:defRPr sz="3200">
                <a:solidFill>
                  <a:srgbClr val="B7B7B7"/>
                </a:solidFill>
              </a:defRPr>
            </a:lvl5pPr>
            <a:lvl6pPr lvl="5" algn="l">
              <a:lnSpc>
                <a:spcPct val="100000"/>
              </a:lnSpc>
              <a:spcBef>
                <a:spcPts val="0"/>
              </a:spcBef>
              <a:spcAft>
                <a:spcPts val="0"/>
              </a:spcAft>
              <a:buClr>
                <a:srgbClr val="B7B7B7"/>
              </a:buClr>
              <a:buSzPts val="2400"/>
              <a:buNone/>
              <a:defRPr sz="3200">
                <a:solidFill>
                  <a:srgbClr val="B7B7B7"/>
                </a:solidFill>
              </a:defRPr>
            </a:lvl6pPr>
            <a:lvl7pPr lvl="6" algn="l">
              <a:lnSpc>
                <a:spcPct val="100000"/>
              </a:lnSpc>
              <a:spcBef>
                <a:spcPts val="0"/>
              </a:spcBef>
              <a:spcAft>
                <a:spcPts val="0"/>
              </a:spcAft>
              <a:buClr>
                <a:srgbClr val="B7B7B7"/>
              </a:buClr>
              <a:buSzPts val="2400"/>
              <a:buNone/>
              <a:defRPr sz="3200">
                <a:solidFill>
                  <a:srgbClr val="B7B7B7"/>
                </a:solidFill>
              </a:defRPr>
            </a:lvl7pPr>
            <a:lvl8pPr lvl="7" algn="l">
              <a:lnSpc>
                <a:spcPct val="100000"/>
              </a:lnSpc>
              <a:spcBef>
                <a:spcPts val="0"/>
              </a:spcBef>
              <a:spcAft>
                <a:spcPts val="0"/>
              </a:spcAft>
              <a:buClr>
                <a:srgbClr val="B7B7B7"/>
              </a:buClr>
              <a:buSzPts val="2400"/>
              <a:buNone/>
              <a:defRPr sz="3200">
                <a:solidFill>
                  <a:srgbClr val="B7B7B7"/>
                </a:solidFill>
              </a:defRPr>
            </a:lvl8pPr>
            <a:lvl9pPr lvl="8" algn="l">
              <a:lnSpc>
                <a:spcPct val="100000"/>
              </a:lnSpc>
              <a:spcBef>
                <a:spcPts val="0"/>
              </a:spcBef>
              <a:spcAft>
                <a:spcPts val="0"/>
              </a:spcAft>
              <a:buClr>
                <a:srgbClr val="B7B7B7"/>
              </a:buClr>
              <a:buSzPts val="2400"/>
              <a:buNone/>
              <a:defRPr sz="3200">
                <a:solidFill>
                  <a:srgbClr val="B7B7B7"/>
                </a:solidFill>
              </a:defRPr>
            </a:lvl9pPr>
          </a:lstStyle>
          <a:p>
            <a:endParaRPr/>
          </a:p>
        </p:txBody>
      </p:sp>
      <p:sp>
        <p:nvSpPr>
          <p:cNvPr id="16" name="Google Shape;16;p5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1pPr>
            <a:lvl2pPr marL="0" lvl="1" indent="0" algn="r">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2pPr>
            <a:lvl3pPr marL="0" lvl="2" indent="0" algn="r">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3pPr>
            <a:lvl4pPr marL="0" lvl="3" indent="0" algn="r">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4pPr>
            <a:lvl5pPr marL="0" lvl="4" indent="0" algn="r">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5pPr>
            <a:lvl6pPr marL="0" lvl="5" indent="0" algn="r">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6pPr>
            <a:lvl7pPr marL="0" lvl="6" indent="0" algn="r">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7pPr>
            <a:lvl8pPr marL="0" lvl="7" indent="0" algn="r">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8pPr>
            <a:lvl9pPr marL="0" lvl="8" indent="0" algn="r">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0034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69"/>
        <p:cNvGrpSpPr/>
        <p:nvPr/>
      </p:nvGrpSpPr>
      <p:grpSpPr>
        <a:xfrm>
          <a:off x="0" y="0"/>
          <a:ext cx="0" cy="0"/>
          <a:chOff x="0" y="0"/>
          <a:chExt cx="0" cy="0"/>
        </a:xfrm>
      </p:grpSpPr>
      <p:sp>
        <p:nvSpPr>
          <p:cNvPr id="70" name="Google Shape;70;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Titillium Web"/>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5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72" name="Google Shape;72;p5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3" name="Google Shape;73;p5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74" name="Google Shape;74;p5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5" name="Google Shape;75;p52"/>
          <p:cNvSpPr txBox="1">
            <a:spLocks noGrp="1"/>
          </p:cNvSpPr>
          <p:nvPr>
            <p:ph type="sldNum" idx="12"/>
          </p:nvPr>
        </p:nvSpPr>
        <p:spPr>
          <a:xfrm>
            <a:off x="9448800" y="649287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32006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B3E58217-11E2-6B41-A173-09EB3F124D0D}" type="datetime1">
              <a:rPr lang="en-US" smtClean="0"/>
              <a:t>12/12/25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r>
              <a:rPr lang="it-IT"/>
              <a:t>A. Retico - INFN, Pisa</a:t>
            </a:r>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9" name="Immagine 8" descr="Immagine che contiene testo, schermata, Elementi grafici, Carattere&#10;&#10;Descrizione generata automaticamente">
            <a:extLst>
              <a:ext uri="{FF2B5EF4-FFF2-40B4-BE49-F238E27FC236}">
                <a16:creationId xmlns:a16="http://schemas.microsoft.com/office/drawing/2014/main" id="{D0F85716-87E0-E3C5-B327-BB74FB6AB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40187021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44AFE98C-401B-D341-9CA2-AF469CA1A3D9}" type="datetime1">
              <a:rPr lang="en-US" smtClean="0"/>
              <a:t>12/12/25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r>
              <a:rPr lang="it-IT"/>
              <a:t>A. Retico - INFN, Pisa</a:t>
            </a:r>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8"/>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2" name="Immagine 1" descr="Immagine che contiene testo, schermata, Elementi grafici, Carattere&#10;&#10;Descrizione generata automaticamente">
            <a:extLst>
              <a:ext uri="{FF2B5EF4-FFF2-40B4-BE49-F238E27FC236}">
                <a16:creationId xmlns:a16="http://schemas.microsoft.com/office/drawing/2014/main" id="{CF00D3A1-6FDC-6682-58A3-C2C9E98375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24643363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71DE6D4-EDFC-F441-A854-B853F7EA6EFB}" type="datetime1">
              <a:rPr lang="en-US" smtClean="0"/>
              <a:t>12/12/25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r>
              <a:rPr lang="it-IT"/>
              <a:t>A. Retico - INFN, Pisa</a:t>
            </a:r>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7" name="Immagine 6" descr="Immagine che contiene testo, schermata, Elementi grafici, Carattere&#10;&#10;Descrizione generata automaticamente">
            <a:extLst>
              <a:ext uri="{FF2B5EF4-FFF2-40B4-BE49-F238E27FC236}">
                <a16:creationId xmlns:a16="http://schemas.microsoft.com/office/drawing/2014/main" id="{A9FE05EE-A448-7E75-BAB8-3F40A6FF6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13466034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8DD9B7E9-1B2E-2942-AE47-1E09A52D1340}" type="datetime1">
              <a:rPr lang="en-US" smtClean="0"/>
              <a:t>12/12/25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r>
              <a:rPr lang="it-IT"/>
              <a:t>A. Retico - INFN, Pisa</a:t>
            </a:r>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6" name="Immagine 5" descr="Immagine che contiene testo, schermata, Elementi grafici, Carattere&#10;&#10;Descrizione generata automaticamente">
            <a:extLst>
              <a:ext uri="{FF2B5EF4-FFF2-40B4-BE49-F238E27FC236}">
                <a16:creationId xmlns:a16="http://schemas.microsoft.com/office/drawing/2014/main" id="{7A616768-D6B5-56A7-5287-25143B39BB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5779079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7"/>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57084A3A-1ACA-1948-899F-DFA3F0437364}" type="datetime1">
              <a:rPr lang="en-US" smtClean="0"/>
              <a:t>12/12/25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r>
              <a:rPr lang="it-IT"/>
              <a:t>A. Retico - INFN, Pisa</a:t>
            </a:r>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5"/>
          </a:xfrm>
        </p:spPr>
        <p:txBody>
          <a:bodyPr/>
          <a:lstStyle/>
          <a:p>
            <a:r>
              <a:rPr lang="it-IT"/>
              <a:t>Fare clic per modificare lo stile del titolo dello schema</a:t>
            </a:r>
          </a:p>
        </p:txBody>
      </p:sp>
      <p:pic>
        <p:nvPicPr>
          <p:cNvPr id="2" name="Immagine 1" descr="Immagine che contiene testo, schermata, Elementi grafici, Carattere&#10;&#10;Descrizione generata automaticamente">
            <a:extLst>
              <a:ext uri="{FF2B5EF4-FFF2-40B4-BE49-F238E27FC236}">
                <a16:creationId xmlns:a16="http://schemas.microsoft.com/office/drawing/2014/main" id="{B9AF9454-F8E0-9C64-5147-C5FE50BE4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833434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7"/>
            <a:ext cx="6172200" cy="484132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2D346E96-2022-AD4B-B419-08F0D9E6DB15}" type="datetime1">
              <a:rPr lang="en-US" smtClean="0"/>
              <a:t>12/12/25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r>
              <a:rPr lang="it-IT"/>
              <a:t>A. Retico - INFN, Pisa</a:t>
            </a:r>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5"/>
          </a:xfrm>
        </p:spPr>
        <p:txBody>
          <a:bodyPr/>
          <a:lstStyle/>
          <a:p>
            <a:r>
              <a:rPr lang="it-IT"/>
              <a:t>Fare clic per modificare lo stile del titolo dello schema</a:t>
            </a:r>
          </a:p>
        </p:txBody>
      </p:sp>
      <p:pic>
        <p:nvPicPr>
          <p:cNvPr id="2" name="Immagine 1" descr="Immagine che contiene testo, schermata, Elementi grafici, Carattere&#10;&#10;Descrizione generata automaticamente">
            <a:extLst>
              <a:ext uri="{FF2B5EF4-FFF2-40B4-BE49-F238E27FC236}">
                <a16:creationId xmlns:a16="http://schemas.microsoft.com/office/drawing/2014/main" id="{D5C274AC-B740-8721-814C-0C0BEF465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42658413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13BD0925-91A9-FA41-9E1D-0F4E87BA71C9}" type="datetime1">
              <a:rPr lang="en-US" smtClean="0"/>
              <a:t>12/12/25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r>
              <a:rPr lang="it-IT"/>
              <a:t>A. Retico - INFN, Pisa</a:t>
            </a:r>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8" name="Immagine 7" descr="Immagine che contiene testo, schermata, Elementi grafici, Carattere&#10;&#10;Descrizione generata automaticamente">
            <a:extLst>
              <a:ext uri="{FF2B5EF4-FFF2-40B4-BE49-F238E27FC236}">
                <a16:creationId xmlns:a16="http://schemas.microsoft.com/office/drawing/2014/main" id="{6444CD46-4FC2-05AF-60BB-28E8A5B1BC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21746253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1"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1" y="1335637"/>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605B7C45-87AC-734A-9224-53C88AC3BCE8}" type="datetime1">
              <a:rPr lang="en-US" smtClean="0"/>
              <a:t>12/12/25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r>
              <a:rPr lang="it-IT"/>
              <a:t>A. Retico - INFN, Pisa</a:t>
            </a:r>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8" name="Immagine 7" descr="Immagine che contiene testo, schermata, Elementi grafici, Carattere&#10;&#10;Descrizione generata automaticamente">
            <a:extLst>
              <a:ext uri="{FF2B5EF4-FFF2-40B4-BE49-F238E27FC236}">
                <a16:creationId xmlns:a16="http://schemas.microsoft.com/office/drawing/2014/main" id="{80EA726A-7AF7-7006-276A-ECFA3B6E95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8698633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7E6B875E-86CD-0445-859C-CCF88E71A78F}" type="datetime1">
              <a:rPr lang="en-US" smtClean="0"/>
              <a:t>12/11/25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r>
              <a:rPr lang="it-IT"/>
              <a:t>A. Retico - INFN, Pisa</a:t>
            </a:r>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pic>
        <p:nvPicPr>
          <p:cNvPr id="7" name="Immagine 6" descr="Immagine che contiene testo, schermata, Elementi grafici, Carattere&#10;&#10;Descrizione generata automaticamente">
            <a:extLst>
              <a:ext uri="{FF2B5EF4-FFF2-40B4-BE49-F238E27FC236}">
                <a16:creationId xmlns:a16="http://schemas.microsoft.com/office/drawing/2014/main" id="{9A6FE149-261B-AAB8-AC38-4D036EE4E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29269659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1580919"/>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1" y="2572396"/>
            <a:ext cx="10881011" cy="3669351"/>
          </a:xfrm>
          <a:prstGeom prst="rect">
            <a:avLst/>
          </a:prstGeom>
        </p:spPr>
        <p:txBody>
          <a:bodyPr spcFirstLastPara="1" wrap="square" lIns="91425" tIns="91425" rIns="91425" bIns="91425" anchor="t" anchorCtr="0">
            <a:normAutofit/>
          </a:bodyPr>
          <a:lstStyle>
            <a:lvl1pPr marL="609570" lvl="0" indent="-457178">
              <a:spcBef>
                <a:spcPts val="0"/>
              </a:spcBef>
              <a:spcAft>
                <a:spcPts val="0"/>
              </a:spcAft>
              <a:buSzPts val="1800"/>
              <a:buChar char="●"/>
              <a:defRPr/>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t-IT" smtClean="0"/>
              <a:pPr algn="r"/>
              <a:t>‹#›</a:t>
            </a:fld>
            <a:endParaRPr lang="it-IT"/>
          </a:p>
        </p:txBody>
      </p:sp>
    </p:spTree>
    <p:extLst>
      <p:ext uri="{BB962C8B-B14F-4D97-AF65-F5344CB8AC3E}">
        <p14:creationId xmlns:p14="http://schemas.microsoft.com/office/powerpoint/2010/main" val="2138329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76"/>
        <p:cNvGrpSpPr/>
        <p:nvPr/>
      </p:nvGrpSpPr>
      <p:grpSpPr>
        <a:xfrm>
          <a:off x="0" y="0"/>
          <a:ext cx="0" cy="0"/>
          <a:chOff x="0" y="0"/>
          <a:chExt cx="0" cy="0"/>
        </a:xfrm>
      </p:grpSpPr>
      <p:sp>
        <p:nvSpPr>
          <p:cNvPr id="77" name="Google Shape;77;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itillium Web"/>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53"/>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79" name="Google Shape;79;p53"/>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80" name="Google Shape;80;p5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90689F3F-DE67-914D-938E-AFE890553F70}" type="datetime1">
              <a:rPr lang="en-US" smtClean="0"/>
              <a:t>12/12/25</a:t>
            </a:fld>
            <a:endParaRPr/>
          </a:p>
        </p:txBody>
      </p:sp>
      <p:sp>
        <p:nvSpPr>
          <p:cNvPr id="81" name="Google Shape;81;p5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A. Retico - INFN, Pisa</a:t>
            </a:r>
            <a:endParaRPr/>
          </a:p>
        </p:txBody>
      </p:sp>
      <p:sp>
        <p:nvSpPr>
          <p:cNvPr id="82" name="Google Shape;82;p5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42352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58DF-7ADF-B0D2-3A08-FC4DBF06A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555064-6943-AD9A-B30B-BCEE98129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C988DC-B543-2D6A-6F5E-127DCD7A1CF8}"/>
              </a:ext>
            </a:extLst>
          </p:cNvPr>
          <p:cNvSpPr>
            <a:spLocks noGrp="1"/>
          </p:cNvSpPr>
          <p:nvPr>
            <p:ph type="dt" sz="half" idx="10"/>
          </p:nvPr>
        </p:nvSpPr>
        <p:spPr/>
        <p:txBody>
          <a:bodyPr/>
          <a:lstStyle/>
          <a:p>
            <a:fld id="{64572E56-6411-D44F-8143-62DB99F7BA43}" type="datetime1">
              <a:rPr lang="en-US" smtClean="0"/>
              <a:t>12/11/25</a:t>
            </a:fld>
            <a:endParaRPr lang="en-US"/>
          </a:p>
        </p:txBody>
      </p:sp>
      <p:sp>
        <p:nvSpPr>
          <p:cNvPr id="5" name="Footer Placeholder 4">
            <a:extLst>
              <a:ext uri="{FF2B5EF4-FFF2-40B4-BE49-F238E27FC236}">
                <a16:creationId xmlns:a16="http://schemas.microsoft.com/office/drawing/2014/main" id="{671BE4A0-2471-A1B4-7F29-CA9971B753BB}"/>
              </a:ext>
            </a:extLst>
          </p:cNvPr>
          <p:cNvSpPr>
            <a:spLocks noGrp="1"/>
          </p:cNvSpPr>
          <p:nvPr>
            <p:ph type="ftr" sz="quarter" idx="11"/>
          </p:nvPr>
        </p:nvSpPr>
        <p:spPr/>
        <p:txBody>
          <a:bodyPr/>
          <a:lstStyle/>
          <a:p>
            <a:r>
              <a:rPr lang="en-US"/>
              <a:t>A. Retico - INFN, Pisa</a:t>
            </a:r>
          </a:p>
        </p:txBody>
      </p:sp>
      <p:sp>
        <p:nvSpPr>
          <p:cNvPr id="6" name="Slide Number Placeholder 5">
            <a:extLst>
              <a:ext uri="{FF2B5EF4-FFF2-40B4-BE49-F238E27FC236}">
                <a16:creationId xmlns:a16="http://schemas.microsoft.com/office/drawing/2014/main" id="{08C2ABDE-E088-0D76-E2F5-AA49489989CF}"/>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2378184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B666-4388-E61E-3EC1-87BD75C76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D65AA-72A4-87B6-37BF-387827E633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966C8-FEFA-CED7-C4AF-F3F88B408BDC}"/>
              </a:ext>
            </a:extLst>
          </p:cNvPr>
          <p:cNvSpPr>
            <a:spLocks noGrp="1"/>
          </p:cNvSpPr>
          <p:nvPr>
            <p:ph type="dt" sz="half" idx="10"/>
          </p:nvPr>
        </p:nvSpPr>
        <p:spPr/>
        <p:txBody>
          <a:bodyPr/>
          <a:lstStyle/>
          <a:p>
            <a:fld id="{3A661856-0A68-014C-867C-F48104D3C43D}" type="datetime1">
              <a:rPr lang="en-US" smtClean="0"/>
              <a:t>12/12/25</a:t>
            </a:fld>
            <a:endParaRPr lang="en-US"/>
          </a:p>
        </p:txBody>
      </p:sp>
      <p:sp>
        <p:nvSpPr>
          <p:cNvPr id="5" name="Footer Placeholder 4">
            <a:extLst>
              <a:ext uri="{FF2B5EF4-FFF2-40B4-BE49-F238E27FC236}">
                <a16:creationId xmlns:a16="http://schemas.microsoft.com/office/drawing/2014/main" id="{DE04C15F-9BF2-0AA8-D605-578B7AC24318}"/>
              </a:ext>
            </a:extLst>
          </p:cNvPr>
          <p:cNvSpPr>
            <a:spLocks noGrp="1"/>
          </p:cNvSpPr>
          <p:nvPr>
            <p:ph type="ftr" sz="quarter" idx="11"/>
          </p:nvPr>
        </p:nvSpPr>
        <p:spPr/>
        <p:txBody>
          <a:bodyPr/>
          <a:lstStyle/>
          <a:p>
            <a:r>
              <a:rPr lang="en-US"/>
              <a:t>A. Retico - INFN, Pisa</a:t>
            </a:r>
          </a:p>
        </p:txBody>
      </p:sp>
      <p:sp>
        <p:nvSpPr>
          <p:cNvPr id="6" name="Slide Number Placeholder 5">
            <a:extLst>
              <a:ext uri="{FF2B5EF4-FFF2-40B4-BE49-F238E27FC236}">
                <a16:creationId xmlns:a16="http://schemas.microsoft.com/office/drawing/2014/main" id="{E8B486AA-E6D2-175F-AE68-7FB821FA4D97}"/>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39021096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3BFD-89F1-2156-FA4D-92F9FA1AB2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AED7CE-4BBE-7923-B666-D3E9551300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F4AD4A-573C-119B-8BEC-89B7A98D8152}"/>
              </a:ext>
            </a:extLst>
          </p:cNvPr>
          <p:cNvSpPr>
            <a:spLocks noGrp="1"/>
          </p:cNvSpPr>
          <p:nvPr>
            <p:ph type="dt" sz="half" idx="10"/>
          </p:nvPr>
        </p:nvSpPr>
        <p:spPr/>
        <p:txBody>
          <a:bodyPr/>
          <a:lstStyle/>
          <a:p>
            <a:fld id="{D3AABC45-CEFE-EC45-B6FB-33653D87BC20}" type="datetime1">
              <a:rPr lang="en-US" smtClean="0"/>
              <a:t>12/12/25</a:t>
            </a:fld>
            <a:endParaRPr lang="en-US"/>
          </a:p>
        </p:txBody>
      </p:sp>
      <p:sp>
        <p:nvSpPr>
          <p:cNvPr id="5" name="Footer Placeholder 4">
            <a:extLst>
              <a:ext uri="{FF2B5EF4-FFF2-40B4-BE49-F238E27FC236}">
                <a16:creationId xmlns:a16="http://schemas.microsoft.com/office/drawing/2014/main" id="{C0E04FE7-D46C-35AF-22C8-24A9EAB13963}"/>
              </a:ext>
            </a:extLst>
          </p:cNvPr>
          <p:cNvSpPr>
            <a:spLocks noGrp="1"/>
          </p:cNvSpPr>
          <p:nvPr>
            <p:ph type="ftr" sz="quarter" idx="11"/>
          </p:nvPr>
        </p:nvSpPr>
        <p:spPr/>
        <p:txBody>
          <a:bodyPr/>
          <a:lstStyle/>
          <a:p>
            <a:r>
              <a:rPr lang="en-US"/>
              <a:t>A. Retico - INFN, Pisa</a:t>
            </a:r>
          </a:p>
        </p:txBody>
      </p:sp>
      <p:sp>
        <p:nvSpPr>
          <p:cNvPr id="6" name="Slide Number Placeholder 5">
            <a:extLst>
              <a:ext uri="{FF2B5EF4-FFF2-40B4-BE49-F238E27FC236}">
                <a16:creationId xmlns:a16="http://schemas.microsoft.com/office/drawing/2014/main" id="{65185A14-9970-2CD3-CE1B-F6CF9A21A149}"/>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32054741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BCBB-9CC4-8E3A-7CA7-370836CB2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F52AD-95A0-E1D1-45DA-001664A819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0EA03-1F54-78D2-09D6-5EF5986253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EF4458-A7C5-06D7-5F7A-9C64BE6F2B98}"/>
              </a:ext>
            </a:extLst>
          </p:cNvPr>
          <p:cNvSpPr>
            <a:spLocks noGrp="1"/>
          </p:cNvSpPr>
          <p:nvPr>
            <p:ph type="dt" sz="half" idx="10"/>
          </p:nvPr>
        </p:nvSpPr>
        <p:spPr/>
        <p:txBody>
          <a:bodyPr/>
          <a:lstStyle/>
          <a:p>
            <a:fld id="{BCB869A6-186D-3D4E-828F-2AB736A583FD}" type="datetime1">
              <a:rPr lang="en-US" smtClean="0"/>
              <a:t>12/12/25</a:t>
            </a:fld>
            <a:endParaRPr lang="en-US"/>
          </a:p>
        </p:txBody>
      </p:sp>
      <p:sp>
        <p:nvSpPr>
          <p:cNvPr id="6" name="Footer Placeholder 5">
            <a:extLst>
              <a:ext uri="{FF2B5EF4-FFF2-40B4-BE49-F238E27FC236}">
                <a16:creationId xmlns:a16="http://schemas.microsoft.com/office/drawing/2014/main" id="{43897119-A7F5-CFA1-5B4E-4DF86B00DCF5}"/>
              </a:ext>
            </a:extLst>
          </p:cNvPr>
          <p:cNvSpPr>
            <a:spLocks noGrp="1"/>
          </p:cNvSpPr>
          <p:nvPr>
            <p:ph type="ftr" sz="quarter" idx="11"/>
          </p:nvPr>
        </p:nvSpPr>
        <p:spPr/>
        <p:txBody>
          <a:bodyPr/>
          <a:lstStyle/>
          <a:p>
            <a:r>
              <a:rPr lang="en-US"/>
              <a:t>A. Retico - INFN, Pisa</a:t>
            </a:r>
          </a:p>
        </p:txBody>
      </p:sp>
      <p:sp>
        <p:nvSpPr>
          <p:cNvPr id="7" name="Slide Number Placeholder 6">
            <a:extLst>
              <a:ext uri="{FF2B5EF4-FFF2-40B4-BE49-F238E27FC236}">
                <a16:creationId xmlns:a16="http://schemas.microsoft.com/office/drawing/2014/main" id="{EB05DE64-C122-66A9-A27E-3736366EED0B}"/>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22284384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7E19-795B-C26E-B694-ED1ED8883A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C9BB67-BE66-8877-7FBD-E633BE28A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34FF07-1259-4A88-F539-CA5AF4060B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74D11-E818-375F-3263-E69ED01D36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0E51FE-E4E0-12AE-ED9B-DDBA43077C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F133D1-ADCD-A402-EFAA-1FE4F3AB88FE}"/>
              </a:ext>
            </a:extLst>
          </p:cNvPr>
          <p:cNvSpPr>
            <a:spLocks noGrp="1"/>
          </p:cNvSpPr>
          <p:nvPr>
            <p:ph type="dt" sz="half" idx="10"/>
          </p:nvPr>
        </p:nvSpPr>
        <p:spPr/>
        <p:txBody>
          <a:bodyPr/>
          <a:lstStyle/>
          <a:p>
            <a:fld id="{4F19F745-A7DD-5646-BC97-D82361DD9D1D}" type="datetime1">
              <a:rPr lang="en-US" smtClean="0"/>
              <a:t>12/12/25</a:t>
            </a:fld>
            <a:endParaRPr lang="en-US"/>
          </a:p>
        </p:txBody>
      </p:sp>
      <p:sp>
        <p:nvSpPr>
          <p:cNvPr id="8" name="Footer Placeholder 7">
            <a:extLst>
              <a:ext uri="{FF2B5EF4-FFF2-40B4-BE49-F238E27FC236}">
                <a16:creationId xmlns:a16="http://schemas.microsoft.com/office/drawing/2014/main" id="{FDA47B93-27F8-FA89-4E50-91F100621611}"/>
              </a:ext>
            </a:extLst>
          </p:cNvPr>
          <p:cNvSpPr>
            <a:spLocks noGrp="1"/>
          </p:cNvSpPr>
          <p:nvPr>
            <p:ph type="ftr" sz="quarter" idx="11"/>
          </p:nvPr>
        </p:nvSpPr>
        <p:spPr/>
        <p:txBody>
          <a:bodyPr/>
          <a:lstStyle/>
          <a:p>
            <a:r>
              <a:rPr lang="en-US"/>
              <a:t>A. Retico - INFN, Pisa</a:t>
            </a:r>
          </a:p>
        </p:txBody>
      </p:sp>
      <p:sp>
        <p:nvSpPr>
          <p:cNvPr id="9" name="Slide Number Placeholder 8">
            <a:extLst>
              <a:ext uri="{FF2B5EF4-FFF2-40B4-BE49-F238E27FC236}">
                <a16:creationId xmlns:a16="http://schemas.microsoft.com/office/drawing/2014/main" id="{5CEFC401-84B1-A9FC-7BA6-8152AC07E517}"/>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23248971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390A-57ED-B016-478A-BE1B9A4ECA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953F70-7CDB-9B65-2278-8F659CEADC06}"/>
              </a:ext>
            </a:extLst>
          </p:cNvPr>
          <p:cNvSpPr>
            <a:spLocks noGrp="1"/>
          </p:cNvSpPr>
          <p:nvPr>
            <p:ph type="dt" sz="half" idx="10"/>
          </p:nvPr>
        </p:nvSpPr>
        <p:spPr/>
        <p:txBody>
          <a:bodyPr/>
          <a:lstStyle/>
          <a:p>
            <a:fld id="{65650FAF-E8F5-A546-AA54-E9AD7E619BEF}" type="datetime1">
              <a:rPr lang="en-US" smtClean="0"/>
              <a:t>12/12/25</a:t>
            </a:fld>
            <a:endParaRPr lang="en-US"/>
          </a:p>
        </p:txBody>
      </p:sp>
      <p:sp>
        <p:nvSpPr>
          <p:cNvPr id="4" name="Footer Placeholder 3">
            <a:extLst>
              <a:ext uri="{FF2B5EF4-FFF2-40B4-BE49-F238E27FC236}">
                <a16:creationId xmlns:a16="http://schemas.microsoft.com/office/drawing/2014/main" id="{B0A1CA1A-26BF-9C3F-C407-E24E145B6255}"/>
              </a:ext>
            </a:extLst>
          </p:cNvPr>
          <p:cNvSpPr>
            <a:spLocks noGrp="1"/>
          </p:cNvSpPr>
          <p:nvPr>
            <p:ph type="ftr" sz="quarter" idx="11"/>
          </p:nvPr>
        </p:nvSpPr>
        <p:spPr/>
        <p:txBody>
          <a:bodyPr/>
          <a:lstStyle/>
          <a:p>
            <a:r>
              <a:rPr lang="en-US"/>
              <a:t>A. Retico - INFN, Pisa</a:t>
            </a:r>
          </a:p>
        </p:txBody>
      </p:sp>
      <p:sp>
        <p:nvSpPr>
          <p:cNvPr id="5" name="Slide Number Placeholder 4">
            <a:extLst>
              <a:ext uri="{FF2B5EF4-FFF2-40B4-BE49-F238E27FC236}">
                <a16:creationId xmlns:a16="http://schemas.microsoft.com/office/drawing/2014/main" id="{BBE87A01-7882-8F65-FC35-AD2FF07ED549}"/>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19920108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82AFF3-29FB-D895-5261-D88374E6E45B}"/>
              </a:ext>
            </a:extLst>
          </p:cNvPr>
          <p:cNvSpPr>
            <a:spLocks noGrp="1"/>
          </p:cNvSpPr>
          <p:nvPr>
            <p:ph type="dt" sz="half" idx="10"/>
          </p:nvPr>
        </p:nvSpPr>
        <p:spPr/>
        <p:txBody>
          <a:bodyPr/>
          <a:lstStyle/>
          <a:p>
            <a:fld id="{F611EC1B-EA19-F64A-A867-00B94E17F366}" type="datetime1">
              <a:rPr lang="en-US" smtClean="0"/>
              <a:t>12/12/25</a:t>
            </a:fld>
            <a:endParaRPr lang="en-US"/>
          </a:p>
        </p:txBody>
      </p:sp>
      <p:sp>
        <p:nvSpPr>
          <p:cNvPr id="3" name="Footer Placeholder 2">
            <a:extLst>
              <a:ext uri="{FF2B5EF4-FFF2-40B4-BE49-F238E27FC236}">
                <a16:creationId xmlns:a16="http://schemas.microsoft.com/office/drawing/2014/main" id="{1F314E2B-5B68-6403-3EC7-9193B2F04AC1}"/>
              </a:ext>
            </a:extLst>
          </p:cNvPr>
          <p:cNvSpPr>
            <a:spLocks noGrp="1"/>
          </p:cNvSpPr>
          <p:nvPr>
            <p:ph type="ftr" sz="quarter" idx="11"/>
          </p:nvPr>
        </p:nvSpPr>
        <p:spPr/>
        <p:txBody>
          <a:bodyPr/>
          <a:lstStyle/>
          <a:p>
            <a:r>
              <a:rPr lang="en-US"/>
              <a:t>A. Retico - INFN, Pisa</a:t>
            </a:r>
          </a:p>
        </p:txBody>
      </p:sp>
      <p:sp>
        <p:nvSpPr>
          <p:cNvPr id="4" name="Slide Number Placeholder 3">
            <a:extLst>
              <a:ext uri="{FF2B5EF4-FFF2-40B4-BE49-F238E27FC236}">
                <a16:creationId xmlns:a16="http://schemas.microsoft.com/office/drawing/2014/main" id="{035B8780-194C-01E6-069E-6F821A1941B6}"/>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3408380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E505-4CDB-63F5-FA9A-30740501B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27901A-F12D-28EA-2E78-EFC013EFED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73053-818F-4BBA-5E84-839B5AEB2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5F351-7E58-BCFE-672C-5839F87C3B5E}"/>
              </a:ext>
            </a:extLst>
          </p:cNvPr>
          <p:cNvSpPr>
            <a:spLocks noGrp="1"/>
          </p:cNvSpPr>
          <p:nvPr>
            <p:ph type="dt" sz="half" idx="10"/>
          </p:nvPr>
        </p:nvSpPr>
        <p:spPr/>
        <p:txBody>
          <a:bodyPr/>
          <a:lstStyle/>
          <a:p>
            <a:fld id="{F628555C-B039-384A-8A22-D70CBDA9E469}" type="datetime1">
              <a:rPr lang="en-US" smtClean="0"/>
              <a:t>12/12/25</a:t>
            </a:fld>
            <a:endParaRPr lang="en-US"/>
          </a:p>
        </p:txBody>
      </p:sp>
      <p:sp>
        <p:nvSpPr>
          <p:cNvPr id="6" name="Footer Placeholder 5">
            <a:extLst>
              <a:ext uri="{FF2B5EF4-FFF2-40B4-BE49-F238E27FC236}">
                <a16:creationId xmlns:a16="http://schemas.microsoft.com/office/drawing/2014/main" id="{3988033F-2C7F-6EB7-DE06-A9CF0DA0267F}"/>
              </a:ext>
            </a:extLst>
          </p:cNvPr>
          <p:cNvSpPr>
            <a:spLocks noGrp="1"/>
          </p:cNvSpPr>
          <p:nvPr>
            <p:ph type="ftr" sz="quarter" idx="11"/>
          </p:nvPr>
        </p:nvSpPr>
        <p:spPr/>
        <p:txBody>
          <a:bodyPr/>
          <a:lstStyle/>
          <a:p>
            <a:r>
              <a:rPr lang="en-US"/>
              <a:t>A. Retico - INFN, Pisa</a:t>
            </a:r>
          </a:p>
        </p:txBody>
      </p:sp>
      <p:sp>
        <p:nvSpPr>
          <p:cNvPr id="7" name="Slide Number Placeholder 6">
            <a:extLst>
              <a:ext uri="{FF2B5EF4-FFF2-40B4-BE49-F238E27FC236}">
                <a16:creationId xmlns:a16="http://schemas.microsoft.com/office/drawing/2014/main" id="{3F2FECFF-99B3-1340-4946-D7D51A2F4BEF}"/>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15222646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8F6C-E995-9635-4AF6-665C038C55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F78B2F-13B0-6911-D618-B7F657141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8D55A5-22DF-78C9-A3BB-03A8DEE91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15D98-D32F-A511-745B-648807617F5E}"/>
              </a:ext>
            </a:extLst>
          </p:cNvPr>
          <p:cNvSpPr>
            <a:spLocks noGrp="1"/>
          </p:cNvSpPr>
          <p:nvPr>
            <p:ph type="dt" sz="half" idx="10"/>
          </p:nvPr>
        </p:nvSpPr>
        <p:spPr/>
        <p:txBody>
          <a:bodyPr/>
          <a:lstStyle/>
          <a:p>
            <a:fld id="{A6650B87-9801-0143-8308-AE0F2E47A594}" type="datetime1">
              <a:rPr lang="en-US" smtClean="0"/>
              <a:t>12/12/25</a:t>
            </a:fld>
            <a:endParaRPr lang="en-US"/>
          </a:p>
        </p:txBody>
      </p:sp>
      <p:sp>
        <p:nvSpPr>
          <p:cNvPr id="6" name="Footer Placeholder 5">
            <a:extLst>
              <a:ext uri="{FF2B5EF4-FFF2-40B4-BE49-F238E27FC236}">
                <a16:creationId xmlns:a16="http://schemas.microsoft.com/office/drawing/2014/main" id="{16FC129D-9E6F-B346-982C-8A0F5CDDE760}"/>
              </a:ext>
            </a:extLst>
          </p:cNvPr>
          <p:cNvSpPr>
            <a:spLocks noGrp="1"/>
          </p:cNvSpPr>
          <p:nvPr>
            <p:ph type="ftr" sz="quarter" idx="11"/>
          </p:nvPr>
        </p:nvSpPr>
        <p:spPr/>
        <p:txBody>
          <a:bodyPr/>
          <a:lstStyle/>
          <a:p>
            <a:r>
              <a:rPr lang="en-US"/>
              <a:t>A. Retico - INFN, Pisa</a:t>
            </a:r>
          </a:p>
        </p:txBody>
      </p:sp>
      <p:sp>
        <p:nvSpPr>
          <p:cNvPr id="7" name="Slide Number Placeholder 6">
            <a:extLst>
              <a:ext uri="{FF2B5EF4-FFF2-40B4-BE49-F238E27FC236}">
                <a16:creationId xmlns:a16="http://schemas.microsoft.com/office/drawing/2014/main" id="{8F790A09-973C-6134-31E3-ECC50CC0AF4E}"/>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42898739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80D0-26BB-761E-7C06-62B6C99770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CACE9C-FED0-581A-89C2-0630DB17C6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64529-1D4B-15E9-357A-E7339251AFF5}"/>
              </a:ext>
            </a:extLst>
          </p:cNvPr>
          <p:cNvSpPr>
            <a:spLocks noGrp="1"/>
          </p:cNvSpPr>
          <p:nvPr>
            <p:ph type="dt" sz="half" idx="10"/>
          </p:nvPr>
        </p:nvSpPr>
        <p:spPr/>
        <p:txBody>
          <a:bodyPr/>
          <a:lstStyle/>
          <a:p>
            <a:fld id="{2D11D277-3DD4-834D-B74B-D6D8E1DCA60D}" type="datetime1">
              <a:rPr lang="en-US" smtClean="0"/>
              <a:t>12/12/25</a:t>
            </a:fld>
            <a:endParaRPr lang="en-US"/>
          </a:p>
        </p:txBody>
      </p:sp>
      <p:sp>
        <p:nvSpPr>
          <p:cNvPr id="5" name="Footer Placeholder 4">
            <a:extLst>
              <a:ext uri="{FF2B5EF4-FFF2-40B4-BE49-F238E27FC236}">
                <a16:creationId xmlns:a16="http://schemas.microsoft.com/office/drawing/2014/main" id="{3C63AE51-1D93-1DB9-CE5E-1D2391359DAB}"/>
              </a:ext>
            </a:extLst>
          </p:cNvPr>
          <p:cNvSpPr>
            <a:spLocks noGrp="1"/>
          </p:cNvSpPr>
          <p:nvPr>
            <p:ph type="ftr" sz="quarter" idx="11"/>
          </p:nvPr>
        </p:nvSpPr>
        <p:spPr/>
        <p:txBody>
          <a:bodyPr/>
          <a:lstStyle/>
          <a:p>
            <a:r>
              <a:rPr lang="en-US"/>
              <a:t>A. Retico - INFN, Pisa</a:t>
            </a:r>
          </a:p>
        </p:txBody>
      </p:sp>
      <p:sp>
        <p:nvSpPr>
          <p:cNvPr id="6" name="Slide Number Placeholder 5">
            <a:extLst>
              <a:ext uri="{FF2B5EF4-FFF2-40B4-BE49-F238E27FC236}">
                <a16:creationId xmlns:a16="http://schemas.microsoft.com/office/drawing/2014/main" id="{7AF6EB61-FD04-F342-B1A8-4A8CDE1A877B}"/>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1738979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83"/>
        <p:cNvGrpSpPr/>
        <p:nvPr/>
      </p:nvGrpSpPr>
      <p:grpSpPr>
        <a:xfrm>
          <a:off x="0" y="0"/>
          <a:ext cx="0" cy="0"/>
          <a:chOff x="0" y="0"/>
          <a:chExt cx="0" cy="0"/>
        </a:xfrm>
      </p:grpSpPr>
      <p:sp>
        <p:nvSpPr>
          <p:cNvPr id="84" name="Google Shape;84;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itillium Web"/>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4"/>
          <p:cNvSpPr>
            <a:spLocks noGrp="1"/>
          </p:cNvSpPr>
          <p:nvPr>
            <p:ph type="pic" idx="2"/>
          </p:nvPr>
        </p:nvSpPr>
        <p:spPr>
          <a:xfrm>
            <a:off x="5183188" y="987426"/>
            <a:ext cx="6172200" cy="4873625"/>
          </a:xfrm>
          <a:prstGeom prst="rect">
            <a:avLst/>
          </a:prstGeom>
          <a:noFill/>
          <a:ln>
            <a:noFill/>
          </a:ln>
        </p:spPr>
      </p:sp>
      <p:sp>
        <p:nvSpPr>
          <p:cNvPr id="86" name="Google Shape;86;p54"/>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87" name="Google Shape;87;p5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1CCEF4CB-4450-954B-8F63-9E2A07DBF725}" type="datetime1">
              <a:rPr lang="en-US" smtClean="0"/>
              <a:t>12/12/25</a:t>
            </a:fld>
            <a:endParaRPr/>
          </a:p>
        </p:txBody>
      </p:sp>
      <p:sp>
        <p:nvSpPr>
          <p:cNvPr id="88" name="Google Shape;88;p5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A. Retico - INFN, Pisa</a:t>
            </a:r>
            <a:endParaRPr/>
          </a:p>
        </p:txBody>
      </p:sp>
      <p:sp>
        <p:nvSpPr>
          <p:cNvPr id="89" name="Google Shape;89;p5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03702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F2795-3FE0-4B8B-EEEB-2A659F43CD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9CEE55-5988-DC02-6987-CC7899E368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185E7-7EB8-B9B0-4945-7A00BDA93525}"/>
              </a:ext>
            </a:extLst>
          </p:cNvPr>
          <p:cNvSpPr>
            <a:spLocks noGrp="1"/>
          </p:cNvSpPr>
          <p:nvPr>
            <p:ph type="dt" sz="half" idx="10"/>
          </p:nvPr>
        </p:nvSpPr>
        <p:spPr/>
        <p:txBody>
          <a:bodyPr/>
          <a:lstStyle/>
          <a:p>
            <a:fld id="{E636BF35-19A6-5E44-9EAB-B6B88E2FD837}" type="datetime1">
              <a:rPr lang="en-US" smtClean="0"/>
              <a:t>12/12/25</a:t>
            </a:fld>
            <a:endParaRPr lang="en-US"/>
          </a:p>
        </p:txBody>
      </p:sp>
      <p:sp>
        <p:nvSpPr>
          <p:cNvPr id="5" name="Footer Placeholder 4">
            <a:extLst>
              <a:ext uri="{FF2B5EF4-FFF2-40B4-BE49-F238E27FC236}">
                <a16:creationId xmlns:a16="http://schemas.microsoft.com/office/drawing/2014/main" id="{6D5B17CB-39AF-3766-169A-139F20E6FEBF}"/>
              </a:ext>
            </a:extLst>
          </p:cNvPr>
          <p:cNvSpPr>
            <a:spLocks noGrp="1"/>
          </p:cNvSpPr>
          <p:nvPr>
            <p:ph type="ftr" sz="quarter" idx="11"/>
          </p:nvPr>
        </p:nvSpPr>
        <p:spPr/>
        <p:txBody>
          <a:bodyPr/>
          <a:lstStyle/>
          <a:p>
            <a:r>
              <a:rPr lang="en-US"/>
              <a:t>A. Retico - INFN, Pisa</a:t>
            </a:r>
          </a:p>
        </p:txBody>
      </p:sp>
      <p:sp>
        <p:nvSpPr>
          <p:cNvPr id="6" name="Slide Number Placeholder 5">
            <a:extLst>
              <a:ext uri="{FF2B5EF4-FFF2-40B4-BE49-F238E27FC236}">
                <a16:creationId xmlns:a16="http://schemas.microsoft.com/office/drawing/2014/main" id="{3BD62BA5-D3C0-5A11-7D27-B69ABE46C108}"/>
              </a:ext>
            </a:extLst>
          </p:cNvPr>
          <p:cNvSpPr>
            <a:spLocks noGrp="1"/>
          </p:cNvSpPr>
          <p:nvPr>
            <p:ph type="sldNum" sz="quarter" idx="12"/>
          </p:nvPr>
        </p:nvSpPr>
        <p:spPr/>
        <p:txBody>
          <a:bodyPr/>
          <a:lstStyle/>
          <a:p>
            <a:fld id="{30ECD0AE-C19F-9B4E-AC4F-7EA7CBC81655}" type="slidenum">
              <a:rPr lang="en-US" smtClean="0"/>
              <a:t>‹#›</a:t>
            </a:fld>
            <a:endParaRPr lang="en-US"/>
          </a:p>
        </p:txBody>
      </p:sp>
    </p:spTree>
    <p:extLst>
      <p:ext uri="{BB962C8B-B14F-4D97-AF65-F5344CB8AC3E}">
        <p14:creationId xmlns:p14="http://schemas.microsoft.com/office/powerpoint/2010/main" val="28211304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A9897C44-6697-274A-81A9-7EE42E270114}" type="datetime1">
              <a:rPr lang="en-US" smtClean="0"/>
              <a:t>12/11/25</a:t>
            </a:fld>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pic>
        <p:nvPicPr>
          <p:cNvPr id="10" name="Picture 9">
            <a:extLst>
              <a:ext uri="{FF2B5EF4-FFF2-40B4-BE49-F238E27FC236}">
                <a16:creationId xmlns:a16="http://schemas.microsoft.com/office/drawing/2014/main" id="{DCF31AF6-A05C-C550-9E19-0C5E1FECA864}"/>
              </a:ext>
            </a:extLst>
          </p:cNvPr>
          <p:cNvPicPr>
            <a:picLocks noChangeAspect="1"/>
          </p:cNvPicPr>
          <p:nvPr userDrawn="1"/>
        </p:nvPicPr>
        <p:blipFill>
          <a:blip r:embed="rId2"/>
          <a:srcRect l="3174" t="11611" r="-1" b="-1"/>
          <a:stretch>
            <a:fillRect/>
          </a:stretch>
        </p:blipFill>
        <p:spPr>
          <a:xfrm>
            <a:off x="10518476" y="57510"/>
            <a:ext cx="1639018" cy="875581"/>
          </a:xfrm>
          <a:prstGeom prst="rect">
            <a:avLst/>
          </a:prstGeom>
          <a:ln w="38100">
            <a:solidFill>
              <a:schemeClr val="accent1"/>
            </a:solidFill>
          </a:ln>
        </p:spPr>
      </p:pic>
      <p:sp>
        <p:nvSpPr>
          <p:cNvPr id="7" name="Footer Placeholder 4">
            <a:extLst>
              <a:ext uri="{FF2B5EF4-FFF2-40B4-BE49-F238E27FC236}">
                <a16:creationId xmlns:a16="http://schemas.microsoft.com/office/drawing/2014/main" id="{4D7A52ED-E93A-DD33-261B-31542256693E}"/>
              </a:ext>
            </a:extLst>
          </p:cNvPr>
          <p:cNvSpPr>
            <a:spLocks noGrp="1"/>
          </p:cNvSpPr>
          <p:nvPr>
            <p:ph type="ftr" sz="quarter" idx="3"/>
          </p:nvPr>
        </p:nvSpPr>
        <p:spPr>
          <a:xfrm>
            <a:off x="4689986" y="18288"/>
            <a:ext cx="5486400" cy="329184"/>
          </a:xfrm>
          <a:prstGeom prst="rect">
            <a:avLst/>
          </a:prstGeom>
        </p:spPr>
        <p:txBody>
          <a:bodyPr vert="horz" lIns="91440" tIns="45720" rIns="91440" bIns="45720" rtlCol="0" anchor="ctr"/>
          <a:lstStyle>
            <a:lvl1pPr algn="ctr">
              <a:defRPr sz="1400">
                <a:solidFill>
                  <a:srgbClr val="FFFFFF"/>
                </a:solidFill>
              </a:defRPr>
            </a:lvl1pPr>
          </a:lstStyle>
          <a:p>
            <a:r>
              <a:rPr lang="it-IT" dirty="0"/>
              <a:t>A. Retico - INFN, Pisa</a:t>
            </a:r>
            <a:endParaRPr lang="it-IT" sz="1400" dirty="0"/>
          </a:p>
        </p:txBody>
      </p:sp>
    </p:spTree>
    <p:extLst>
      <p:ext uri="{BB962C8B-B14F-4D97-AF65-F5344CB8AC3E}">
        <p14:creationId xmlns:p14="http://schemas.microsoft.com/office/powerpoint/2010/main" val="27397510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359D1162-8213-054A-A537-9138C73106DC}"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679834"/>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6909894-2CB2-8E4B-8EA1-F242D419F36E}" type="datetime1">
              <a:rPr lang="en-US" smtClean="0"/>
              <a:t>12/12/25</a:t>
            </a:fld>
            <a:endParaRPr lang="it-IT"/>
          </a:p>
        </p:txBody>
      </p:sp>
      <p:sp>
        <p:nvSpPr>
          <p:cNvPr id="6" name="Footer Placeholder 5"/>
          <p:cNvSpPr>
            <a:spLocks noGrp="1"/>
          </p:cNvSpPr>
          <p:nvPr>
            <p:ph type="ftr" sz="quarter" idx="11"/>
          </p:nvPr>
        </p:nvSpPr>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3054755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07AEA9F-85F0-864F-81B9-9BFE950533FB}" type="datetime1">
              <a:rPr lang="en-US" smtClean="0"/>
              <a:t>12/12/25</a:t>
            </a:fld>
            <a:endParaRPr lang="it-IT"/>
          </a:p>
        </p:txBody>
      </p:sp>
      <p:sp>
        <p:nvSpPr>
          <p:cNvPr id="8" name="Footer Placeholder 7"/>
          <p:cNvSpPr>
            <a:spLocks noGrp="1"/>
          </p:cNvSpPr>
          <p:nvPr>
            <p:ph type="ftr" sz="quarter" idx="11"/>
          </p:nvPr>
        </p:nvSpPr>
        <p:spPr/>
        <p:txBody>
          <a:bodyPr/>
          <a:lstStyle/>
          <a:p>
            <a:r>
              <a:rPr lang="it-IT"/>
              <a:t>A. Retico - INFN, Pisa</a:t>
            </a:r>
          </a:p>
        </p:txBody>
      </p:sp>
      <p:sp>
        <p:nvSpPr>
          <p:cNvPr id="9" name="Slide Number Placeholder 8"/>
          <p:cNvSpPr>
            <a:spLocks noGrp="1"/>
          </p:cNvSpPr>
          <p:nvPr>
            <p:ph type="sldNum" sz="quarter" idx="12"/>
          </p:nvPr>
        </p:nvSpPr>
        <p:spPr/>
        <p:txBody>
          <a:bodyPr/>
          <a:lstStyle/>
          <a:p>
            <a:fld id="{E7A41E1B-4F70-4964-A407-84C68BE8251C}" type="slidenum">
              <a:rPr lang="it-IT" smtClean="0"/>
              <a:t>‹#›</a:t>
            </a:fld>
            <a:endParaRPr lang="it-IT"/>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0733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482142D9-2801-7445-AC45-0110A7FE563C}" type="datetime1">
              <a:rPr lang="en-US" smtClean="0"/>
              <a:t>12/11/25</a:t>
            </a:fld>
            <a:endParaRPr lang="it-IT"/>
          </a:p>
        </p:txBody>
      </p:sp>
      <p:sp>
        <p:nvSpPr>
          <p:cNvPr id="4" name="Footer Placeholder 3"/>
          <p:cNvSpPr>
            <a:spLocks noGrp="1"/>
          </p:cNvSpPr>
          <p:nvPr>
            <p:ph type="ftr" sz="quarter" idx="11"/>
          </p:nvPr>
        </p:nvSpPr>
        <p:spPr/>
        <p:txBody>
          <a:bodyPr/>
          <a:lstStyle/>
          <a:p>
            <a:r>
              <a:rPr lang="it-IT"/>
              <a:t>A. Retico - INFN, Pisa</a:t>
            </a:r>
          </a:p>
        </p:txBody>
      </p:sp>
      <p:sp>
        <p:nvSpPr>
          <p:cNvPr id="5" name="Slide Number Placeholder 4"/>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13394851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B9B5A-07E7-B643-A3AB-29679CBDB33B}" type="datetime1">
              <a:rPr lang="en-US" smtClean="0"/>
              <a:t>12/12/25</a:t>
            </a:fld>
            <a:endParaRPr lang="it-IT"/>
          </a:p>
        </p:txBody>
      </p:sp>
      <p:sp>
        <p:nvSpPr>
          <p:cNvPr id="3" name="Footer Placeholder 2"/>
          <p:cNvSpPr>
            <a:spLocks noGrp="1"/>
          </p:cNvSpPr>
          <p:nvPr>
            <p:ph type="ftr" sz="quarter" idx="11"/>
          </p:nvPr>
        </p:nvSpPr>
        <p:spPr/>
        <p:txBody>
          <a:bodyPr/>
          <a:lstStyle/>
          <a:p>
            <a:r>
              <a:rPr lang="it-IT"/>
              <a:t>A. Retico - INFN, Pisa</a:t>
            </a:r>
          </a:p>
        </p:txBody>
      </p:sp>
      <p:sp>
        <p:nvSpPr>
          <p:cNvPr id="4" name="Slide Number Placeholder 3"/>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10645466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483C0EA-C93A-5B4F-801B-A8A388A41EA9}" type="datetime1">
              <a:rPr lang="en-US" smtClean="0"/>
              <a:t>12/12/25</a:t>
            </a:fld>
            <a:endParaRPr lang="it-IT"/>
          </a:p>
        </p:txBody>
      </p:sp>
      <p:sp>
        <p:nvSpPr>
          <p:cNvPr id="6" name="Footer Placeholder 5"/>
          <p:cNvSpPr>
            <a:spLocks noGrp="1"/>
          </p:cNvSpPr>
          <p:nvPr>
            <p:ph type="ftr" sz="quarter" idx="11"/>
          </p:nvPr>
        </p:nvSpPr>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4782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53DCDA3F-D373-3641-A7EF-BA1E84CF3A9B}" type="datetime1">
              <a:rPr lang="en-US" smtClean="0"/>
              <a:t>12/12/25</a:t>
            </a:fld>
            <a:endParaRPr lang="it-IT"/>
          </a:p>
        </p:txBody>
      </p:sp>
      <p:sp>
        <p:nvSpPr>
          <p:cNvPr id="6" name="Footer Placeholder 5"/>
          <p:cNvSpPr>
            <a:spLocks noGrp="1"/>
          </p:cNvSpPr>
          <p:nvPr>
            <p:ph type="ftr" sz="quarter" idx="11"/>
          </p:nvPr>
        </p:nvSpPr>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4893188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0D7EB55-FC97-D449-AC95-F9BF44082F4B}"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98960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90"/>
        <p:cNvGrpSpPr/>
        <p:nvPr/>
      </p:nvGrpSpPr>
      <p:grpSpPr>
        <a:xfrm>
          <a:off x="0" y="0"/>
          <a:ext cx="0" cy="0"/>
          <a:chOff x="0" y="0"/>
          <a:chExt cx="0" cy="0"/>
        </a:xfrm>
      </p:grpSpPr>
      <p:sp>
        <p:nvSpPr>
          <p:cNvPr id="91" name="Google Shape;91;p55"/>
          <p:cNvSpPr txBox="1">
            <a:spLocks noGrp="1"/>
          </p:cNvSpPr>
          <p:nvPr>
            <p:ph type="title"/>
          </p:nvPr>
        </p:nvSpPr>
        <p:spPr>
          <a:xfrm>
            <a:off x="838200" y="870370"/>
            <a:ext cx="10515600" cy="8203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5"/>
          <p:cNvSpPr txBox="1">
            <a:spLocks noGrp="1"/>
          </p:cNvSpPr>
          <p:nvPr>
            <p:ph type="body" idx="1"/>
          </p:nvPr>
        </p:nvSpPr>
        <p:spPr>
          <a:xfrm rot="5400000">
            <a:off x="3964684" y="-1300857"/>
            <a:ext cx="4262635"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93" name="Google Shape;93;p5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D12F4DDF-5101-4649-BB52-F595BC3374E4}" type="datetime1">
              <a:rPr lang="en-US" smtClean="0"/>
              <a:t>12/12/25</a:t>
            </a:fld>
            <a:endParaRPr/>
          </a:p>
        </p:txBody>
      </p:sp>
      <p:sp>
        <p:nvSpPr>
          <p:cNvPr id="94" name="Google Shape;94;p5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A. Retico - INFN, Pisa</a:t>
            </a:r>
            <a:endParaRPr/>
          </a:p>
        </p:txBody>
      </p:sp>
      <p:sp>
        <p:nvSpPr>
          <p:cNvPr id="95" name="Google Shape;95;p5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682532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3445995-A576-A74E-9407-3514C5C46D90}"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4389806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it-IT"/>
              <a:t>Fare clic per modificare lo stile del titolo</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7676131-1E33-3F4E-8771-5E49AA8905BD}" type="datetime1">
              <a:rPr lang="en-US" smtClean="0"/>
              <a:t>12/12/25</a:t>
            </a:fld>
            <a:endParaRPr lang="it-IT"/>
          </a:p>
        </p:txBody>
      </p:sp>
      <p:sp>
        <p:nvSpPr>
          <p:cNvPr id="5" name="Footer Placeholder 4"/>
          <p:cNvSpPr>
            <a:spLocks noGrp="1"/>
          </p:cNvSpPr>
          <p:nvPr>
            <p:ph type="ftr" sz="quarter" idx="11"/>
          </p:nvPr>
        </p:nvSpPr>
        <p:spPr/>
        <p:txBody>
          <a:bodyPr/>
          <a:lstStyle/>
          <a:p>
            <a:r>
              <a:rPr lang="it-IT"/>
              <a:t>Courtesy of G. Mettivier</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588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7E02560-C878-1747-8D1F-E6F136375426}" type="datetime1">
              <a:rPr lang="en-US" smtClean="0"/>
              <a:t>12/11/25</a:t>
            </a:fld>
            <a:endParaRPr lang="it-IT"/>
          </a:p>
        </p:txBody>
      </p:sp>
      <p:sp>
        <p:nvSpPr>
          <p:cNvPr id="5" name="Footer Placeholder 4"/>
          <p:cNvSpPr>
            <a:spLocks noGrp="1"/>
          </p:cNvSpPr>
          <p:nvPr>
            <p:ph type="ftr" sz="quarter" idx="11"/>
          </p:nvPr>
        </p:nvSpPr>
        <p:spPr/>
        <p:txBody>
          <a:bodyPr/>
          <a:lstStyle/>
          <a:p>
            <a:r>
              <a:rPr lang="it-IT"/>
              <a:t>Courtesy of G. Mettivier</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pic>
        <p:nvPicPr>
          <p:cNvPr id="10" name="Picture 9">
            <a:extLst>
              <a:ext uri="{FF2B5EF4-FFF2-40B4-BE49-F238E27FC236}">
                <a16:creationId xmlns:a16="http://schemas.microsoft.com/office/drawing/2014/main" id="{DCF31AF6-A05C-C550-9E19-0C5E1FECA864}"/>
              </a:ext>
            </a:extLst>
          </p:cNvPr>
          <p:cNvPicPr>
            <a:picLocks noChangeAspect="1"/>
          </p:cNvPicPr>
          <p:nvPr userDrawn="1"/>
        </p:nvPicPr>
        <p:blipFill>
          <a:blip r:embed="rId2"/>
          <a:srcRect l="3174" t="11611" r="-1" b="-1"/>
          <a:stretch>
            <a:fillRect/>
          </a:stretch>
        </p:blipFill>
        <p:spPr>
          <a:xfrm>
            <a:off x="10518476" y="57510"/>
            <a:ext cx="1639018" cy="875581"/>
          </a:xfrm>
          <a:prstGeom prst="rect">
            <a:avLst/>
          </a:prstGeom>
          <a:ln w="38100">
            <a:solidFill>
              <a:schemeClr val="accent1"/>
            </a:solidFill>
          </a:ln>
        </p:spPr>
      </p:pic>
    </p:spTree>
    <p:extLst>
      <p:ext uri="{BB962C8B-B14F-4D97-AF65-F5344CB8AC3E}">
        <p14:creationId xmlns:p14="http://schemas.microsoft.com/office/powerpoint/2010/main" val="2027798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98AE2832-4644-D04A-99FD-CB2694793DF2}" type="datetime1">
              <a:rPr lang="en-US" smtClean="0"/>
              <a:t>12/12/25</a:t>
            </a:fld>
            <a:endParaRPr lang="it-IT"/>
          </a:p>
        </p:txBody>
      </p:sp>
      <p:sp>
        <p:nvSpPr>
          <p:cNvPr id="5" name="Footer Placeholder 4"/>
          <p:cNvSpPr>
            <a:spLocks noGrp="1"/>
          </p:cNvSpPr>
          <p:nvPr>
            <p:ph type="ftr" sz="quarter" idx="11"/>
          </p:nvPr>
        </p:nvSpPr>
        <p:spPr/>
        <p:txBody>
          <a:bodyPr/>
          <a:lstStyle/>
          <a:p>
            <a:r>
              <a:rPr lang="it-IT"/>
              <a:t>Courtesy of G. Mettivier</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891195"/>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78CC5E9-7DB0-904E-9F01-64E77A038C59}" type="datetime1">
              <a:rPr lang="en-US" smtClean="0"/>
              <a:t>12/12/25</a:t>
            </a:fld>
            <a:endParaRPr lang="it-IT"/>
          </a:p>
        </p:txBody>
      </p:sp>
      <p:sp>
        <p:nvSpPr>
          <p:cNvPr id="6" name="Footer Placeholder 5"/>
          <p:cNvSpPr>
            <a:spLocks noGrp="1"/>
          </p:cNvSpPr>
          <p:nvPr>
            <p:ph type="ftr" sz="quarter" idx="11"/>
          </p:nvPr>
        </p:nvSpPr>
        <p:spPr/>
        <p:txBody>
          <a:bodyPr/>
          <a:lstStyle/>
          <a:p>
            <a:r>
              <a:rPr lang="it-IT"/>
              <a:t>Courtesy of G. Mettivier</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938496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71E81DB-ACAE-0B42-8BE0-A1E6615B8980}" type="datetime1">
              <a:rPr lang="en-US" smtClean="0"/>
              <a:t>12/12/25</a:t>
            </a:fld>
            <a:endParaRPr lang="it-IT"/>
          </a:p>
        </p:txBody>
      </p:sp>
      <p:sp>
        <p:nvSpPr>
          <p:cNvPr id="8" name="Footer Placeholder 7"/>
          <p:cNvSpPr>
            <a:spLocks noGrp="1"/>
          </p:cNvSpPr>
          <p:nvPr>
            <p:ph type="ftr" sz="quarter" idx="11"/>
          </p:nvPr>
        </p:nvSpPr>
        <p:spPr/>
        <p:txBody>
          <a:bodyPr/>
          <a:lstStyle/>
          <a:p>
            <a:r>
              <a:rPr lang="it-IT"/>
              <a:t>Courtesy of G. Mettivier</a:t>
            </a:r>
          </a:p>
        </p:txBody>
      </p:sp>
      <p:sp>
        <p:nvSpPr>
          <p:cNvPr id="9" name="Slide Number Placeholder 8"/>
          <p:cNvSpPr>
            <a:spLocks noGrp="1"/>
          </p:cNvSpPr>
          <p:nvPr>
            <p:ph type="sldNum" sz="quarter" idx="12"/>
          </p:nvPr>
        </p:nvSpPr>
        <p:spPr/>
        <p:txBody>
          <a:bodyPr/>
          <a:lstStyle/>
          <a:p>
            <a:fld id="{E7A41E1B-4F70-4964-A407-84C68BE8251C}" type="slidenum">
              <a:rPr lang="it-IT" smtClean="0"/>
              <a:t>‹#›</a:t>
            </a:fld>
            <a:endParaRPr lang="it-IT"/>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8191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115F4F46-B76A-7644-B1B7-10BBDFDE3B70}" type="datetime1">
              <a:rPr lang="en-US" smtClean="0"/>
              <a:t>12/12/25</a:t>
            </a:fld>
            <a:endParaRPr lang="it-IT"/>
          </a:p>
        </p:txBody>
      </p:sp>
      <p:sp>
        <p:nvSpPr>
          <p:cNvPr id="4" name="Footer Placeholder 3"/>
          <p:cNvSpPr>
            <a:spLocks noGrp="1"/>
          </p:cNvSpPr>
          <p:nvPr>
            <p:ph type="ftr" sz="quarter" idx="11"/>
          </p:nvPr>
        </p:nvSpPr>
        <p:spPr/>
        <p:txBody>
          <a:bodyPr/>
          <a:lstStyle/>
          <a:p>
            <a:r>
              <a:rPr lang="it-IT"/>
              <a:t>Courtesy of G. Mettivier</a:t>
            </a:r>
          </a:p>
        </p:txBody>
      </p:sp>
      <p:sp>
        <p:nvSpPr>
          <p:cNvPr id="5" name="Slide Number Placeholder 4"/>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15591315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2FE2B-5769-EC41-B224-F08749BB2422}" type="datetime1">
              <a:rPr lang="en-US" smtClean="0"/>
              <a:t>12/11/25</a:t>
            </a:fld>
            <a:endParaRPr lang="it-IT"/>
          </a:p>
        </p:txBody>
      </p:sp>
      <p:sp>
        <p:nvSpPr>
          <p:cNvPr id="3" name="Footer Placeholder 2"/>
          <p:cNvSpPr>
            <a:spLocks noGrp="1"/>
          </p:cNvSpPr>
          <p:nvPr>
            <p:ph type="ftr" sz="quarter" idx="11"/>
          </p:nvPr>
        </p:nvSpPr>
        <p:spPr/>
        <p:txBody>
          <a:bodyPr/>
          <a:lstStyle/>
          <a:p>
            <a:r>
              <a:rPr lang="it-IT"/>
              <a:t>Courtesy of G. Mettivier</a:t>
            </a:r>
          </a:p>
        </p:txBody>
      </p:sp>
      <p:sp>
        <p:nvSpPr>
          <p:cNvPr id="4" name="Slide Number Placeholder 3"/>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217096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71E67AF-6754-A54C-A098-2AA7E8F88B85}" type="datetime1">
              <a:rPr lang="en-US" smtClean="0"/>
              <a:t>12/12/25</a:t>
            </a:fld>
            <a:endParaRPr lang="it-IT"/>
          </a:p>
        </p:txBody>
      </p:sp>
      <p:sp>
        <p:nvSpPr>
          <p:cNvPr id="6" name="Footer Placeholder 5"/>
          <p:cNvSpPr>
            <a:spLocks noGrp="1"/>
          </p:cNvSpPr>
          <p:nvPr>
            <p:ph type="ftr" sz="quarter" idx="11"/>
          </p:nvPr>
        </p:nvSpPr>
        <p:spPr/>
        <p:txBody>
          <a:bodyPr/>
          <a:lstStyle/>
          <a:p>
            <a:r>
              <a:rPr lang="it-IT"/>
              <a:t>Courtesy of G. Mettivier</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1092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285A8C79-03C0-0F42-8F0E-CE343DB851C9}" type="datetime1">
              <a:rPr lang="en-US" smtClean="0"/>
              <a:t>12/12/25</a:t>
            </a:fld>
            <a:endParaRPr lang="it-IT"/>
          </a:p>
        </p:txBody>
      </p:sp>
      <p:sp>
        <p:nvSpPr>
          <p:cNvPr id="6" name="Footer Placeholder 5"/>
          <p:cNvSpPr>
            <a:spLocks noGrp="1"/>
          </p:cNvSpPr>
          <p:nvPr>
            <p:ph type="ftr" sz="quarter" idx="11"/>
          </p:nvPr>
        </p:nvSpPr>
        <p:spPr/>
        <p:txBody>
          <a:bodyPr/>
          <a:lstStyle/>
          <a:p>
            <a:r>
              <a:rPr lang="it-IT"/>
              <a:t>Courtesy of G. Mettivier</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623107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96"/>
        <p:cNvGrpSpPr/>
        <p:nvPr/>
      </p:nvGrpSpPr>
      <p:grpSpPr>
        <a:xfrm>
          <a:off x="0" y="0"/>
          <a:ext cx="0" cy="0"/>
          <a:chOff x="0" y="0"/>
          <a:chExt cx="0" cy="0"/>
        </a:xfrm>
      </p:grpSpPr>
      <p:sp>
        <p:nvSpPr>
          <p:cNvPr id="97" name="Google Shape;97;p56"/>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6"/>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99" name="Google Shape;99;p5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63409145-2847-FA4C-996B-B8632C704633}" type="datetime1">
              <a:rPr lang="en-US" smtClean="0"/>
              <a:t>12/12/25</a:t>
            </a:fld>
            <a:endParaRPr/>
          </a:p>
        </p:txBody>
      </p:sp>
      <p:sp>
        <p:nvSpPr>
          <p:cNvPr id="100" name="Google Shape;100;p5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A. Retico - INFN, Pisa</a:t>
            </a:r>
            <a:endParaRPr/>
          </a:p>
        </p:txBody>
      </p:sp>
      <p:sp>
        <p:nvSpPr>
          <p:cNvPr id="101" name="Google Shape;101;p5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971038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784D90B1-861E-8F4E-A31F-0EC7A7C0E712}" type="datetime1">
              <a:rPr lang="en-US" smtClean="0"/>
              <a:t>12/12/25</a:t>
            </a:fld>
            <a:endParaRPr lang="it-IT"/>
          </a:p>
        </p:txBody>
      </p:sp>
      <p:sp>
        <p:nvSpPr>
          <p:cNvPr id="5" name="Footer Placeholder 4"/>
          <p:cNvSpPr>
            <a:spLocks noGrp="1"/>
          </p:cNvSpPr>
          <p:nvPr>
            <p:ph type="ftr" sz="quarter" idx="11"/>
          </p:nvPr>
        </p:nvSpPr>
        <p:spPr/>
        <p:txBody>
          <a:bodyPr/>
          <a:lstStyle/>
          <a:p>
            <a:r>
              <a:rPr lang="it-IT"/>
              <a:t>Courtesy of G. Mettivier</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4101181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2664E0-F778-B440-80E8-001A21870F99}" type="datetime1">
              <a:rPr lang="en-US" smtClean="0"/>
              <a:t>12/12/25</a:t>
            </a:fld>
            <a:endParaRPr lang="it-IT"/>
          </a:p>
        </p:txBody>
      </p:sp>
      <p:sp>
        <p:nvSpPr>
          <p:cNvPr id="5" name="Footer Placeholder 4"/>
          <p:cNvSpPr>
            <a:spLocks noGrp="1"/>
          </p:cNvSpPr>
          <p:nvPr>
            <p:ph type="ftr" sz="quarter" idx="11"/>
          </p:nvPr>
        </p:nvSpPr>
        <p:spPr/>
        <p:txBody>
          <a:bodyPr/>
          <a:lstStyle/>
          <a:p>
            <a:r>
              <a:rPr lang="it-IT"/>
              <a:t>Courtesy of G. Mettivier</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8089507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it-IT"/>
              <a:t>30.01.2024</a:t>
            </a:r>
            <a:endParaRPr lang="en-US"/>
          </a:p>
        </p:txBody>
      </p:sp>
      <p:sp>
        <p:nvSpPr>
          <p:cNvPr id="5" name="Footer Placeholder 4"/>
          <p:cNvSpPr>
            <a:spLocks noGrp="1"/>
          </p:cNvSpPr>
          <p:nvPr>
            <p:ph type="ftr" sz="quarter" idx="11"/>
          </p:nvPr>
        </p:nvSpPr>
        <p:spPr/>
        <p:txBody>
          <a:bodyPr/>
          <a:lstStyle/>
          <a:p>
            <a:r>
              <a:rPr lang="en-US"/>
              <a:t>E. Scifoni - SASP2024</a:t>
            </a:r>
          </a:p>
        </p:txBody>
      </p:sp>
      <p:sp>
        <p:nvSpPr>
          <p:cNvPr id="6" name="Slide Number Placeholder 5"/>
          <p:cNvSpPr>
            <a:spLocks noGrp="1"/>
          </p:cNvSpPr>
          <p:nvPr>
            <p:ph type="sldNum" sz="quarter" idx="12"/>
          </p:nvPr>
        </p:nvSpPr>
        <p:spPr/>
        <p:txBody>
          <a:bodyPr/>
          <a:lstStyle/>
          <a:p>
            <a:fld id="{4C03E94D-BACC-4743-B2BE-3C118A75A3B0}" type="slidenum">
              <a:rPr lang="en-US" smtClean="0"/>
              <a:pPr/>
              <a:t>‹#›</a:t>
            </a:fld>
            <a:endParaRPr lang="en-US"/>
          </a:p>
        </p:txBody>
      </p:sp>
      <p:pic>
        <p:nvPicPr>
          <p:cNvPr id="1030" name="Picture 6" descr="http://www.tifpa.infn.it/images/logopieno.png"/>
          <p:cNvPicPr>
            <a:picLocks noChangeAspect="1" noChangeArrowheads="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47328" y="35172"/>
            <a:ext cx="4158688" cy="116158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360705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lvl1pPr>
              <a:defRPr baseline="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09600" y="2348880"/>
            <a:ext cx="10972800" cy="37772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marL="0" marR="0" indent="0" algn="l" defTabSz="914377" rtl="0" eaLnBrk="1" fontAlgn="auto" latinLnBrk="0" hangingPunct="1">
              <a:lnSpc>
                <a:spcPct val="100000"/>
              </a:lnSpc>
              <a:spcBef>
                <a:spcPts val="0"/>
              </a:spcBef>
              <a:spcAft>
                <a:spcPts val="0"/>
              </a:spcAft>
              <a:buClrTx/>
              <a:buSzTx/>
              <a:buFontTx/>
              <a:buNone/>
              <a:tabLst/>
              <a:defRPr/>
            </a:lvl1pPr>
          </a:lstStyle>
          <a:p>
            <a:r>
              <a:rPr lang="it-IT"/>
              <a:t>30.01.2024</a:t>
            </a:r>
            <a:endParaRPr lang="en-US" dirty="0"/>
          </a:p>
        </p:txBody>
      </p:sp>
      <p:sp>
        <p:nvSpPr>
          <p:cNvPr id="5" name="Footer Placeholder 4"/>
          <p:cNvSpPr>
            <a:spLocks noGrp="1"/>
          </p:cNvSpPr>
          <p:nvPr>
            <p:ph type="ftr" sz="quarter" idx="11"/>
          </p:nvPr>
        </p:nvSpPr>
        <p:spPr/>
        <p:txBody>
          <a:bodyPr/>
          <a:lstStyle>
            <a:lvl1pPr>
              <a:defRPr/>
            </a:lvl1pPr>
          </a:lstStyle>
          <a:p>
            <a:r>
              <a:rPr lang="en-US"/>
              <a:t>E. Scifoni - SASP2024</a:t>
            </a:r>
            <a:endParaRPr lang="en-US" dirty="0"/>
          </a:p>
        </p:txBody>
      </p:sp>
      <p:sp>
        <p:nvSpPr>
          <p:cNvPr id="8" name="Slide Number Placeholder 5">
            <a:extLst>
              <a:ext uri="{FF2B5EF4-FFF2-40B4-BE49-F238E27FC236}">
                <a16:creationId xmlns:a16="http://schemas.microsoft.com/office/drawing/2014/main" id="{FAAC412F-0B34-FF49-8218-8F176FF2685A}"/>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3E94D-BACC-4743-B2BE-3C118A75A3B0}" type="slidenum">
              <a:rPr lang="en-US" smtClean="0"/>
              <a:pPr/>
              <a:t>‹#›</a:t>
            </a:fld>
            <a:endParaRPr lang="en-US" dirty="0"/>
          </a:p>
        </p:txBody>
      </p:sp>
    </p:spTree>
    <p:extLst>
      <p:ext uri="{BB962C8B-B14F-4D97-AF65-F5344CB8AC3E}">
        <p14:creationId xmlns:p14="http://schemas.microsoft.com/office/powerpoint/2010/main" val="29636011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marL="0" marR="0" indent="0" algn="l" defTabSz="914377" rtl="0" eaLnBrk="1" fontAlgn="auto" latinLnBrk="0" hangingPunct="1">
              <a:lnSpc>
                <a:spcPct val="100000"/>
              </a:lnSpc>
              <a:spcBef>
                <a:spcPts val="0"/>
              </a:spcBef>
              <a:spcAft>
                <a:spcPts val="0"/>
              </a:spcAft>
              <a:buClrTx/>
              <a:buSzTx/>
              <a:buFontTx/>
              <a:buNone/>
              <a:tabLst/>
              <a:defRPr/>
            </a:lvl1pPr>
          </a:lstStyle>
          <a:p>
            <a:r>
              <a:rPr lang="it-IT"/>
              <a:t>30.01.2024</a:t>
            </a:r>
            <a:endParaRPr lang="en-US" dirty="0"/>
          </a:p>
        </p:txBody>
      </p:sp>
      <p:sp>
        <p:nvSpPr>
          <p:cNvPr id="5" name="Footer Placeholder 4"/>
          <p:cNvSpPr>
            <a:spLocks noGrp="1"/>
          </p:cNvSpPr>
          <p:nvPr>
            <p:ph type="ftr" sz="quarter" idx="11"/>
          </p:nvPr>
        </p:nvSpPr>
        <p:spPr/>
        <p:txBody>
          <a:bodyPr/>
          <a:lstStyle>
            <a:lvl1pPr>
              <a:defRPr/>
            </a:lvl1pPr>
          </a:lstStyle>
          <a:p>
            <a:r>
              <a:rPr lang="en-US"/>
              <a:t>E. Scifoni - SASP2024</a:t>
            </a:r>
            <a:endParaRPr lang="en-US" dirty="0"/>
          </a:p>
        </p:txBody>
      </p:sp>
      <p:sp>
        <p:nvSpPr>
          <p:cNvPr id="6" name="Slide Number Placeholder 5"/>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23073681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it-IT"/>
              <a:t>30.01.2024</a:t>
            </a:r>
            <a:endParaRPr lang="en-US" dirty="0"/>
          </a:p>
        </p:txBody>
      </p:sp>
      <p:sp>
        <p:nvSpPr>
          <p:cNvPr id="6" name="Footer Placeholder 5"/>
          <p:cNvSpPr>
            <a:spLocks noGrp="1"/>
          </p:cNvSpPr>
          <p:nvPr>
            <p:ph type="ftr" sz="quarter" idx="11"/>
          </p:nvPr>
        </p:nvSpPr>
        <p:spPr/>
        <p:txBody>
          <a:bodyPr/>
          <a:lstStyle>
            <a:lvl1pPr>
              <a:defRPr/>
            </a:lvl1pPr>
          </a:lstStyle>
          <a:p>
            <a:r>
              <a:rPr lang="en-US"/>
              <a:t>E. Scifoni - SASP2024</a:t>
            </a:r>
            <a:endParaRPr lang="en-US" dirty="0"/>
          </a:p>
        </p:txBody>
      </p:sp>
      <p:sp>
        <p:nvSpPr>
          <p:cNvPr id="7" name="Slide Number Placeholder 6"/>
          <p:cNvSpPr>
            <a:spLocks noGrp="1"/>
          </p:cNvSpPr>
          <p:nvPr>
            <p:ph type="sldNum" sz="quarter" idx="12"/>
          </p:nvPr>
        </p:nvSpPr>
        <p:spPr/>
        <p:txBody>
          <a:bodyPr/>
          <a:lstStyle/>
          <a:p>
            <a:fld id="{4C03E94D-BACC-4743-B2BE-3C118A75A3B0}" type="slidenum">
              <a:rPr lang="en-US" smtClean="0"/>
              <a:pPr/>
              <a:t>‹#›</a:t>
            </a:fld>
            <a:endParaRPr lang="en-US" dirty="0"/>
          </a:p>
        </p:txBody>
      </p:sp>
    </p:spTree>
    <p:extLst>
      <p:ext uri="{BB962C8B-B14F-4D97-AF65-F5344CB8AC3E}">
        <p14:creationId xmlns:p14="http://schemas.microsoft.com/office/powerpoint/2010/main" val="34288484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it-IT"/>
              <a:t>30.01.2024</a:t>
            </a:r>
            <a:endParaRPr lang="en-US"/>
          </a:p>
        </p:txBody>
      </p:sp>
      <p:sp>
        <p:nvSpPr>
          <p:cNvPr id="8" name="Footer Placeholder 7"/>
          <p:cNvSpPr>
            <a:spLocks noGrp="1"/>
          </p:cNvSpPr>
          <p:nvPr>
            <p:ph type="ftr" sz="quarter" idx="11"/>
          </p:nvPr>
        </p:nvSpPr>
        <p:spPr/>
        <p:txBody>
          <a:bodyPr/>
          <a:lstStyle/>
          <a:p>
            <a:r>
              <a:rPr lang="en-US"/>
              <a:t>E. Scifoni - SASP2024</a:t>
            </a:r>
          </a:p>
        </p:txBody>
      </p:sp>
      <p:sp>
        <p:nvSpPr>
          <p:cNvPr id="9" name="Slide Number Placeholder 8"/>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821159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it-IT"/>
              <a:t>30.01.2024</a:t>
            </a:r>
            <a:endParaRPr lang="en-US"/>
          </a:p>
        </p:txBody>
      </p:sp>
      <p:sp>
        <p:nvSpPr>
          <p:cNvPr id="4" name="Footer Placeholder 3"/>
          <p:cNvSpPr>
            <a:spLocks noGrp="1"/>
          </p:cNvSpPr>
          <p:nvPr>
            <p:ph type="ftr" sz="quarter" idx="11"/>
          </p:nvPr>
        </p:nvSpPr>
        <p:spPr/>
        <p:txBody>
          <a:bodyPr/>
          <a:lstStyle/>
          <a:p>
            <a:r>
              <a:rPr lang="en-US"/>
              <a:t>E. Scifoni - SASP2024</a:t>
            </a:r>
          </a:p>
        </p:txBody>
      </p:sp>
      <p:sp>
        <p:nvSpPr>
          <p:cNvPr id="5" name="Slide Number Placeholder 4"/>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14185711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30.01.2024</a:t>
            </a:r>
            <a:endParaRPr lang="en-US"/>
          </a:p>
        </p:txBody>
      </p:sp>
      <p:sp>
        <p:nvSpPr>
          <p:cNvPr id="3" name="Footer Placeholder 2"/>
          <p:cNvSpPr>
            <a:spLocks noGrp="1"/>
          </p:cNvSpPr>
          <p:nvPr>
            <p:ph type="ftr" sz="quarter" idx="11"/>
          </p:nvPr>
        </p:nvSpPr>
        <p:spPr>
          <a:xfrm>
            <a:off x="4165600" y="6356352"/>
            <a:ext cx="3860800" cy="365125"/>
          </a:xfrm>
        </p:spPr>
        <p:txBody>
          <a:bodyPr/>
          <a:lstStyle/>
          <a:p>
            <a:r>
              <a:rPr lang="en-US"/>
              <a:t>E. Scifoni - SASP2024</a:t>
            </a:r>
          </a:p>
        </p:txBody>
      </p:sp>
      <p:sp>
        <p:nvSpPr>
          <p:cNvPr id="4" name="Slide Number Placeholder 3"/>
          <p:cNvSpPr>
            <a:spLocks noGrp="1"/>
          </p:cNvSpPr>
          <p:nvPr>
            <p:ph type="sldNum" sz="quarter" idx="12"/>
          </p:nvPr>
        </p:nvSpPr>
        <p:spPr>
          <a:xfrm>
            <a:off x="8737600" y="6356352"/>
            <a:ext cx="2844800" cy="365125"/>
          </a:xfrm>
        </p:spPr>
        <p:txBody>
          <a:bodyPr/>
          <a:lstStyle/>
          <a:p>
            <a:fld id="{4C03E94D-BACC-4743-B2BE-3C118A75A3B0}" type="slidenum">
              <a:rPr lang="en-US" smtClean="0"/>
              <a:pPr/>
              <a:t>‹#›</a:t>
            </a:fld>
            <a:endParaRPr lang="en-US" dirty="0"/>
          </a:p>
        </p:txBody>
      </p:sp>
    </p:spTree>
    <p:extLst>
      <p:ext uri="{BB962C8B-B14F-4D97-AF65-F5344CB8AC3E}">
        <p14:creationId xmlns:p14="http://schemas.microsoft.com/office/powerpoint/2010/main" val="32720788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30.01.2024</a:t>
            </a:r>
            <a:endParaRPr lang="en-US"/>
          </a:p>
        </p:txBody>
      </p:sp>
      <p:sp>
        <p:nvSpPr>
          <p:cNvPr id="6" name="Footer Placeholder 5"/>
          <p:cNvSpPr>
            <a:spLocks noGrp="1"/>
          </p:cNvSpPr>
          <p:nvPr>
            <p:ph type="ftr" sz="quarter" idx="11"/>
          </p:nvPr>
        </p:nvSpPr>
        <p:spPr/>
        <p:txBody>
          <a:bodyPr/>
          <a:lstStyle/>
          <a:p>
            <a:r>
              <a:rPr lang="en-US"/>
              <a:t>E. Scifoni - SASP2024</a:t>
            </a:r>
          </a:p>
        </p:txBody>
      </p:sp>
      <p:sp>
        <p:nvSpPr>
          <p:cNvPr id="7" name="Slide Number Placeholder 6"/>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2414589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2"/>
        <p:cNvGrpSpPr/>
        <p:nvPr/>
      </p:nvGrpSpPr>
      <p:grpSpPr>
        <a:xfrm>
          <a:off x="0" y="0"/>
          <a:ext cx="0" cy="0"/>
          <a:chOff x="0" y="0"/>
          <a:chExt cx="0" cy="0"/>
        </a:xfrm>
      </p:grpSpPr>
      <p:sp>
        <p:nvSpPr>
          <p:cNvPr id="103" name="Google Shape;103;g34bfaed29e3_0_164"/>
          <p:cNvSpPr/>
          <p:nvPr/>
        </p:nvSpPr>
        <p:spPr>
          <a:xfrm>
            <a:off x="0" y="1140673"/>
            <a:ext cx="12192000" cy="5715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104" name="Google Shape;104;g34bfaed29e3_0_164"/>
          <p:cNvSpPr txBox="1">
            <a:spLocks noGrp="1"/>
          </p:cNvSpPr>
          <p:nvPr>
            <p:ph type="title"/>
          </p:nvPr>
        </p:nvSpPr>
        <p:spPr>
          <a:xfrm>
            <a:off x="415601" y="205437"/>
            <a:ext cx="11776500" cy="7635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Titillium Web"/>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5" name="Google Shape;105;g34bfaed29e3_0_164"/>
          <p:cNvSpPr txBox="1">
            <a:spLocks noGrp="1"/>
          </p:cNvSpPr>
          <p:nvPr>
            <p:ph type="body" idx="1"/>
          </p:nvPr>
        </p:nvSpPr>
        <p:spPr>
          <a:xfrm>
            <a:off x="415601" y="1536633"/>
            <a:ext cx="11360700" cy="4555200"/>
          </a:xfrm>
          <a:prstGeom prst="rect">
            <a:avLst/>
          </a:prstGeom>
          <a:noFill/>
          <a:ln>
            <a:noFill/>
          </a:ln>
        </p:spPr>
        <p:txBody>
          <a:bodyPr spcFirstLastPara="1" wrap="square" lIns="91425" tIns="91425" rIns="91425" bIns="91425" anchor="t" anchorCtr="0">
            <a:normAutofit/>
          </a:bodyPr>
          <a:lstStyle>
            <a:lvl1pPr marL="457189" lvl="0" indent="-342891" algn="l">
              <a:lnSpc>
                <a:spcPct val="90000"/>
              </a:lnSpc>
              <a:spcBef>
                <a:spcPts val="0"/>
              </a:spcBef>
              <a:spcAft>
                <a:spcPts val="0"/>
              </a:spcAft>
              <a:buClr>
                <a:srgbClr val="434343"/>
              </a:buClr>
              <a:buSzPts val="1800"/>
              <a:buChar char="●"/>
              <a:defRPr>
                <a:solidFill>
                  <a:srgbClr val="434343"/>
                </a:solidFill>
              </a:defRPr>
            </a:lvl1pPr>
            <a:lvl2pPr marL="914377" lvl="1" indent="-317492" algn="l">
              <a:lnSpc>
                <a:spcPct val="90000"/>
              </a:lnSpc>
              <a:spcBef>
                <a:spcPts val="2133"/>
              </a:spcBef>
              <a:spcAft>
                <a:spcPts val="0"/>
              </a:spcAft>
              <a:buClr>
                <a:srgbClr val="666666"/>
              </a:buClr>
              <a:buSzPts val="1400"/>
              <a:buChar char="○"/>
              <a:defRPr>
                <a:solidFill>
                  <a:srgbClr val="666666"/>
                </a:solidFill>
              </a:defRPr>
            </a:lvl2pPr>
            <a:lvl3pPr marL="1371566" lvl="2" indent="-317492" algn="l">
              <a:lnSpc>
                <a:spcPct val="90000"/>
              </a:lnSpc>
              <a:spcBef>
                <a:spcPts val="2133"/>
              </a:spcBef>
              <a:spcAft>
                <a:spcPts val="0"/>
              </a:spcAft>
              <a:buClr>
                <a:srgbClr val="007AA3"/>
              </a:buClr>
              <a:buSzPts val="1400"/>
              <a:buChar char="■"/>
              <a:defRPr>
                <a:solidFill>
                  <a:srgbClr val="007AA3"/>
                </a:solidFill>
              </a:defRPr>
            </a:lvl3pPr>
            <a:lvl4pPr marL="1828754" lvl="3" indent="-317492" algn="l">
              <a:lnSpc>
                <a:spcPct val="90000"/>
              </a:lnSpc>
              <a:spcBef>
                <a:spcPts val="2133"/>
              </a:spcBef>
              <a:spcAft>
                <a:spcPts val="0"/>
              </a:spcAft>
              <a:buClr>
                <a:srgbClr val="007AA3"/>
              </a:buClr>
              <a:buSzPts val="1400"/>
              <a:buChar char="●"/>
              <a:defRPr>
                <a:solidFill>
                  <a:srgbClr val="007AA3"/>
                </a:solidFill>
              </a:defRPr>
            </a:lvl4pPr>
            <a:lvl5pPr marL="2285943" lvl="4" indent="-317492" algn="l">
              <a:lnSpc>
                <a:spcPct val="90000"/>
              </a:lnSpc>
              <a:spcBef>
                <a:spcPts val="2133"/>
              </a:spcBef>
              <a:spcAft>
                <a:spcPts val="0"/>
              </a:spcAft>
              <a:buClr>
                <a:schemeClr val="dk1"/>
              </a:buClr>
              <a:buSzPts val="1400"/>
              <a:buChar char="○"/>
              <a:defRPr/>
            </a:lvl5pPr>
            <a:lvl6pPr marL="2743131" lvl="5" indent="-317492" algn="l">
              <a:lnSpc>
                <a:spcPct val="90000"/>
              </a:lnSpc>
              <a:spcBef>
                <a:spcPts val="2133"/>
              </a:spcBef>
              <a:spcAft>
                <a:spcPts val="0"/>
              </a:spcAft>
              <a:buClr>
                <a:schemeClr val="dk1"/>
              </a:buClr>
              <a:buSzPts val="1400"/>
              <a:buChar char="■"/>
              <a:defRPr/>
            </a:lvl6pPr>
            <a:lvl7pPr marL="3200320" lvl="6" indent="-317492" algn="l">
              <a:lnSpc>
                <a:spcPct val="90000"/>
              </a:lnSpc>
              <a:spcBef>
                <a:spcPts val="2133"/>
              </a:spcBef>
              <a:spcAft>
                <a:spcPts val="0"/>
              </a:spcAft>
              <a:buClr>
                <a:schemeClr val="dk1"/>
              </a:buClr>
              <a:buSzPts val="1400"/>
              <a:buChar char="●"/>
              <a:defRPr/>
            </a:lvl7pPr>
            <a:lvl8pPr marL="3657509" lvl="7" indent="-317492" algn="l">
              <a:lnSpc>
                <a:spcPct val="90000"/>
              </a:lnSpc>
              <a:spcBef>
                <a:spcPts val="2133"/>
              </a:spcBef>
              <a:spcAft>
                <a:spcPts val="0"/>
              </a:spcAft>
              <a:buClr>
                <a:schemeClr val="dk1"/>
              </a:buClr>
              <a:buSzPts val="1400"/>
              <a:buChar char="○"/>
              <a:defRPr/>
            </a:lvl8pPr>
            <a:lvl9pPr marL="4114697" lvl="8" indent="-317492" algn="l">
              <a:lnSpc>
                <a:spcPct val="90000"/>
              </a:lnSpc>
              <a:spcBef>
                <a:spcPts val="2133"/>
              </a:spcBef>
              <a:spcAft>
                <a:spcPts val="2133"/>
              </a:spcAft>
              <a:buClr>
                <a:schemeClr val="dk1"/>
              </a:buClr>
              <a:buSzPts val="1400"/>
              <a:buChar char="■"/>
              <a:defRPr/>
            </a:lvl9pPr>
          </a:lstStyle>
          <a:p>
            <a:endParaRPr/>
          </a:p>
        </p:txBody>
      </p:sp>
      <p:sp>
        <p:nvSpPr>
          <p:cNvPr id="106" name="Google Shape;106;g34bfaed29e3_0_164"/>
          <p:cNvSpPr txBox="1">
            <a:spLocks noGrp="1"/>
          </p:cNvSpPr>
          <p:nvPr>
            <p:ph type="sldNum" idx="12"/>
          </p:nvPr>
        </p:nvSpPr>
        <p:spPr>
          <a:xfrm>
            <a:off x="11277561" y="6384594"/>
            <a:ext cx="731700" cy="524700"/>
          </a:xfrm>
          <a:prstGeom prst="rect">
            <a:avLst/>
          </a:prstGeom>
          <a:noFill/>
          <a:ln>
            <a:noFill/>
          </a:ln>
        </p:spPr>
        <p:txBody>
          <a:bodyPr spcFirstLastPara="1" wrap="square" lIns="91425" tIns="91425" rIns="91425" bIns="91425" anchor="ctr" anchorCtr="0">
            <a:noAutofit/>
          </a:bodyPr>
          <a:lstStyle>
            <a:lvl1pPr marL="0" lvl="0" indent="0" algn="r">
              <a:buClr>
                <a:schemeClr val="lt2"/>
              </a:buClr>
              <a:buSzPts val="2133"/>
              <a:buFont typeface="Titillium Web"/>
              <a:buNone/>
              <a:defRPr sz="2133">
                <a:solidFill>
                  <a:schemeClr val="lt2"/>
                </a:solidFill>
                <a:latin typeface="Titillium Web"/>
                <a:ea typeface="Titillium Web"/>
                <a:cs typeface="Titillium Web"/>
                <a:sym typeface="Titillium Web"/>
              </a:defRPr>
            </a:lvl1pPr>
            <a:lvl2pPr marL="0" lvl="1" indent="0" algn="r">
              <a:buClr>
                <a:schemeClr val="lt2"/>
              </a:buClr>
              <a:buSzPts val="2133"/>
              <a:buFont typeface="Titillium Web"/>
              <a:buNone/>
              <a:defRPr sz="2133">
                <a:solidFill>
                  <a:schemeClr val="lt2"/>
                </a:solidFill>
                <a:latin typeface="Titillium Web"/>
                <a:ea typeface="Titillium Web"/>
                <a:cs typeface="Titillium Web"/>
                <a:sym typeface="Titillium Web"/>
              </a:defRPr>
            </a:lvl2pPr>
            <a:lvl3pPr marL="0" lvl="2" indent="0" algn="r">
              <a:buClr>
                <a:schemeClr val="lt2"/>
              </a:buClr>
              <a:buSzPts val="2133"/>
              <a:buFont typeface="Titillium Web"/>
              <a:buNone/>
              <a:defRPr sz="2133">
                <a:solidFill>
                  <a:schemeClr val="lt2"/>
                </a:solidFill>
                <a:latin typeface="Titillium Web"/>
                <a:ea typeface="Titillium Web"/>
                <a:cs typeface="Titillium Web"/>
                <a:sym typeface="Titillium Web"/>
              </a:defRPr>
            </a:lvl3pPr>
            <a:lvl4pPr marL="0" lvl="3" indent="0" algn="r">
              <a:buClr>
                <a:schemeClr val="lt2"/>
              </a:buClr>
              <a:buSzPts val="2133"/>
              <a:buFont typeface="Titillium Web"/>
              <a:buNone/>
              <a:defRPr sz="2133">
                <a:solidFill>
                  <a:schemeClr val="lt2"/>
                </a:solidFill>
                <a:latin typeface="Titillium Web"/>
                <a:ea typeface="Titillium Web"/>
                <a:cs typeface="Titillium Web"/>
                <a:sym typeface="Titillium Web"/>
              </a:defRPr>
            </a:lvl4pPr>
            <a:lvl5pPr marL="0" lvl="4" indent="0" algn="r">
              <a:buClr>
                <a:schemeClr val="lt2"/>
              </a:buClr>
              <a:buSzPts val="2133"/>
              <a:buFont typeface="Titillium Web"/>
              <a:buNone/>
              <a:defRPr sz="2133">
                <a:solidFill>
                  <a:schemeClr val="lt2"/>
                </a:solidFill>
                <a:latin typeface="Titillium Web"/>
                <a:ea typeface="Titillium Web"/>
                <a:cs typeface="Titillium Web"/>
                <a:sym typeface="Titillium Web"/>
              </a:defRPr>
            </a:lvl5pPr>
            <a:lvl6pPr marL="0" lvl="5" indent="0" algn="r">
              <a:buClr>
                <a:schemeClr val="lt2"/>
              </a:buClr>
              <a:buSzPts val="2133"/>
              <a:buFont typeface="Titillium Web"/>
              <a:buNone/>
              <a:defRPr sz="2133">
                <a:solidFill>
                  <a:schemeClr val="lt2"/>
                </a:solidFill>
                <a:latin typeface="Titillium Web"/>
                <a:ea typeface="Titillium Web"/>
                <a:cs typeface="Titillium Web"/>
                <a:sym typeface="Titillium Web"/>
              </a:defRPr>
            </a:lvl6pPr>
            <a:lvl7pPr marL="0" lvl="6" indent="0" algn="r">
              <a:buClr>
                <a:schemeClr val="lt2"/>
              </a:buClr>
              <a:buSzPts val="2133"/>
              <a:buFont typeface="Titillium Web"/>
              <a:buNone/>
              <a:defRPr sz="2133">
                <a:solidFill>
                  <a:schemeClr val="lt2"/>
                </a:solidFill>
                <a:latin typeface="Titillium Web"/>
                <a:ea typeface="Titillium Web"/>
                <a:cs typeface="Titillium Web"/>
                <a:sym typeface="Titillium Web"/>
              </a:defRPr>
            </a:lvl7pPr>
            <a:lvl8pPr marL="0" lvl="7" indent="0" algn="r">
              <a:buClr>
                <a:schemeClr val="lt2"/>
              </a:buClr>
              <a:buSzPts val="2133"/>
              <a:buFont typeface="Titillium Web"/>
              <a:buNone/>
              <a:defRPr sz="2133">
                <a:solidFill>
                  <a:schemeClr val="lt2"/>
                </a:solidFill>
                <a:latin typeface="Titillium Web"/>
                <a:ea typeface="Titillium Web"/>
                <a:cs typeface="Titillium Web"/>
                <a:sym typeface="Titillium Web"/>
              </a:defRPr>
            </a:lvl8pPr>
            <a:lvl9pPr marL="0" lvl="8" indent="0" algn="r">
              <a:buClr>
                <a:schemeClr val="lt2"/>
              </a:buClr>
              <a:buSzPts val="2133"/>
              <a:buFont typeface="Titillium Web"/>
              <a:buNone/>
              <a:defRPr sz="2133">
                <a:solidFill>
                  <a:schemeClr val="lt2"/>
                </a:solidFill>
                <a:latin typeface="Titillium Web"/>
                <a:ea typeface="Titillium Web"/>
                <a:cs typeface="Titillium Web"/>
                <a:sym typeface="Titillium Web"/>
              </a:defRPr>
            </a:lvl9pPr>
          </a:lstStyle>
          <a:p>
            <a:fld id="{00000000-1234-1234-1234-123412341234}" type="slidenum">
              <a:rPr lang="en-US" smtClean="0"/>
              <a:pPr/>
              <a:t>‹#›</a:t>
            </a:fld>
            <a:endParaRPr lang="en-US"/>
          </a:p>
        </p:txBody>
      </p:sp>
      <p:cxnSp>
        <p:nvCxnSpPr>
          <p:cNvPr id="107" name="Google Shape;107;g34bfaed29e3_0_164"/>
          <p:cNvCxnSpPr/>
          <p:nvPr/>
        </p:nvCxnSpPr>
        <p:spPr>
          <a:xfrm>
            <a:off x="1302201" y="969036"/>
            <a:ext cx="9587700" cy="0"/>
          </a:xfrm>
          <a:prstGeom prst="straightConnector1">
            <a:avLst/>
          </a:prstGeom>
          <a:noFill/>
          <a:ln w="28575" cap="flat" cmpd="sng">
            <a:solidFill>
              <a:srgbClr val="FFFFFF"/>
            </a:solidFill>
            <a:prstDash val="solid"/>
            <a:round/>
            <a:headEnd type="none" w="sm" len="sm"/>
            <a:tailEnd type="none" w="sm" len="sm"/>
          </a:ln>
        </p:spPr>
      </p:cxnSp>
      <p:sp>
        <p:nvSpPr>
          <p:cNvPr id="108" name="Google Shape;108;g34bfaed29e3_0_164"/>
          <p:cNvSpPr txBox="1">
            <a:spLocks noGrp="1"/>
          </p:cNvSpPr>
          <p:nvPr>
            <p:ph type="ftr" idx="11"/>
          </p:nvPr>
        </p:nvSpPr>
        <p:spPr>
          <a:xfrm>
            <a:off x="1310957" y="6453599"/>
            <a:ext cx="10717200" cy="3606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600" i="1">
                <a:solidFill>
                  <a:srgbClr val="2E75B5"/>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A. Retico - INFN, Pisa</a:t>
            </a:r>
            <a:endParaRPr/>
          </a:p>
        </p:txBody>
      </p:sp>
      <p:pic>
        <p:nvPicPr>
          <p:cNvPr id="109" name="Google Shape;109;g34bfaed29e3_0_164"/>
          <p:cNvPicPr preferRelativeResize="0"/>
          <p:nvPr/>
        </p:nvPicPr>
        <p:blipFill rotWithShape="1">
          <a:blip r:embed="rId2">
            <a:alphaModFix/>
          </a:blip>
          <a:srcRect l="8071" b="20979"/>
          <a:stretch/>
        </p:blipFill>
        <p:spPr>
          <a:xfrm>
            <a:off x="42334" y="6208812"/>
            <a:ext cx="1253067" cy="608005"/>
          </a:xfrm>
          <a:prstGeom prst="rect">
            <a:avLst/>
          </a:prstGeom>
          <a:noFill/>
          <a:ln>
            <a:noFill/>
          </a:ln>
        </p:spPr>
      </p:pic>
      <p:cxnSp>
        <p:nvCxnSpPr>
          <p:cNvPr id="110" name="Google Shape;110;g34bfaed29e3_0_164"/>
          <p:cNvCxnSpPr/>
          <p:nvPr/>
        </p:nvCxnSpPr>
        <p:spPr>
          <a:xfrm>
            <a:off x="1295401" y="6423167"/>
            <a:ext cx="10086000" cy="0"/>
          </a:xfrm>
          <a:prstGeom prst="straightConnector1">
            <a:avLst/>
          </a:prstGeom>
          <a:noFill/>
          <a:ln w="9525" cap="flat" cmpd="sng">
            <a:solidFill>
              <a:srgbClr val="2E75B5"/>
            </a:solidFill>
            <a:prstDash val="solid"/>
            <a:miter lim="800000"/>
            <a:headEnd type="none" w="sm" len="sm"/>
            <a:tailEnd type="none" w="sm" len="sm"/>
          </a:ln>
        </p:spPr>
      </p:cxnSp>
      <p:grpSp>
        <p:nvGrpSpPr>
          <p:cNvPr id="111" name="Google Shape;111;g34bfaed29e3_0_164"/>
          <p:cNvGrpSpPr/>
          <p:nvPr/>
        </p:nvGrpSpPr>
        <p:grpSpPr>
          <a:xfrm>
            <a:off x="10879180" y="20326"/>
            <a:ext cx="1129977" cy="1186813"/>
            <a:chOff x="10879186" y="20324"/>
            <a:chExt cx="1129978" cy="1186814"/>
          </a:xfrm>
        </p:grpSpPr>
        <p:pic>
          <p:nvPicPr>
            <p:cNvPr id="112" name="Google Shape;112;g34bfaed29e3_0_164"/>
            <p:cNvPicPr preferRelativeResize="0"/>
            <p:nvPr/>
          </p:nvPicPr>
          <p:blipFill rotWithShape="1">
            <a:blip r:embed="rId3">
              <a:alphaModFix/>
            </a:blip>
            <a:srcRect/>
            <a:stretch/>
          </p:blipFill>
          <p:spPr>
            <a:xfrm>
              <a:off x="10889801" y="20324"/>
              <a:ext cx="1119363" cy="1102425"/>
            </a:xfrm>
            <a:prstGeom prst="rect">
              <a:avLst/>
            </a:prstGeom>
            <a:noFill/>
            <a:ln>
              <a:noFill/>
            </a:ln>
          </p:spPr>
        </p:pic>
        <p:sp>
          <p:nvSpPr>
            <p:cNvPr id="113" name="Google Shape;113;g34bfaed29e3_0_164"/>
            <p:cNvSpPr txBox="1"/>
            <p:nvPr/>
          </p:nvSpPr>
          <p:spPr>
            <a:xfrm rot="17858814">
              <a:off x="10654064" y="643502"/>
              <a:ext cx="78875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lt1"/>
                  </a:solidFill>
                  <a:latin typeface="Radley"/>
                  <a:ea typeface="Radley"/>
                  <a:cs typeface="Radley"/>
                  <a:sym typeface="Radley"/>
                </a:rPr>
                <a:t>next</a:t>
              </a:r>
              <a:endParaRPr sz="1051"/>
            </a:p>
          </p:txBody>
        </p:sp>
      </p:grpSp>
    </p:spTree>
    <p:extLst>
      <p:ext uri="{BB962C8B-B14F-4D97-AF65-F5344CB8AC3E}">
        <p14:creationId xmlns:p14="http://schemas.microsoft.com/office/powerpoint/2010/main" val="21975849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30.01.2024</a:t>
            </a:r>
            <a:endParaRPr lang="en-US"/>
          </a:p>
        </p:txBody>
      </p:sp>
      <p:sp>
        <p:nvSpPr>
          <p:cNvPr id="6" name="Footer Placeholder 5"/>
          <p:cNvSpPr>
            <a:spLocks noGrp="1"/>
          </p:cNvSpPr>
          <p:nvPr>
            <p:ph type="ftr" sz="quarter" idx="11"/>
          </p:nvPr>
        </p:nvSpPr>
        <p:spPr/>
        <p:txBody>
          <a:bodyPr/>
          <a:lstStyle/>
          <a:p>
            <a:r>
              <a:rPr lang="en-US"/>
              <a:t>E. Scifoni - SASP2024</a:t>
            </a:r>
          </a:p>
        </p:txBody>
      </p:sp>
      <p:sp>
        <p:nvSpPr>
          <p:cNvPr id="7" name="Slide Number Placeholder 6"/>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29954990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30.01.2024</a:t>
            </a:r>
            <a:endParaRPr lang="en-US"/>
          </a:p>
        </p:txBody>
      </p:sp>
      <p:sp>
        <p:nvSpPr>
          <p:cNvPr id="5" name="Footer Placeholder 4"/>
          <p:cNvSpPr>
            <a:spLocks noGrp="1"/>
          </p:cNvSpPr>
          <p:nvPr>
            <p:ph type="ftr" sz="quarter" idx="11"/>
          </p:nvPr>
        </p:nvSpPr>
        <p:spPr/>
        <p:txBody>
          <a:bodyPr/>
          <a:lstStyle/>
          <a:p>
            <a:r>
              <a:rPr lang="en-US"/>
              <a:t>E. Scifoni - SASP2024</a:t>
            </a:r>
          </a:p>
        </p:txBody>
      </p:sp>
      <p:sp>
        <p:nvSpPr>
          <p:cNvPr id="6" name="Slide Number Placeholder 5"/>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21869540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reserve="1">
  <p:cSld name="2_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44624"/>
            <a:ext cx="10972320" cy="1144800"/>
          </a:xfrm>
          <a:prstGeom prst="rect">
            <a:avLst/>
          </a:prstGeom>
        </p:spPr>
        <p:txBody>
          <a:bodyPr lIns="0" tIns="0" rIns="0" bIns="0" anchor="ctr"/>
          <a:lstStyle>
            <a:lvl1pPr>
              <a:defRPr baseline="0">
                <a:solidFill>
                  <a:schemeClr val="tx2"/>
                </a:solidFill>
              </a:defRPr>
            </a:lvl1pPr>
          </a:lstStyle>
          <a:p>
            <a:pPr algn="ctr"/>
            <a:endParaRPr lang="en-US" sz="4400" b="0" strike="noStrike" spc="-1" dirty="0">
              <a:solidFill>
                <a:srgbClr val="000000"/>
              </a:solidFill>
              <a:uFill>
                <a:solidFill>
                  <a:srgbClr val="FFFFFF"/>
                </a:solidFill>
              </a:uFill>
              <a:latin typeface="Arial"/>
            </a:endParaRPr>
          </a:p>
        </p:txBody>
      </p:sp>
      <p:sp>
        <p:nvSpPr>
          <p:cNvPr id="8"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dirty="0">
              <a:solidFill>
                <a:srgbClr val="000000"/>
              </a:solidFill>
              <a:uFill>
                <a:solidFill>
                  <a:srgbClr val="FFFFFF"/>
                </a:solidFill>
              </a:uFill>
              <a:latin typeface="Arial"/>
            </a:endParaRPr>
          </a:p>
        </p:txBody>
      </p:sp>
      <p:sp>
        <p:nvSpPr>
          <p:cNvPr id="4" name="Slide Number Placeholder 5">
            <a:extLst>
              <a:ext uri="{FF2B5EF4-FFF2-40B4-BE49-F238E27FC236}">
                <a16:creationId xmlns:a16="http://schemas.microsoft.com/office/drawing/2014/main" id="{77501521-E04C-9545-B531-167728B306A0}"/>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3E94D-BACC-4743-B2BE-3C118A75A3B0}" type="slidenum">
              <a:rPr lang="en-US" smtClean="0"/>
              <a:pPr/>
              <a:t>‹#›</a:t>
            </a:fld>
            <a:endParaRPr lang="en-US" dirty="0"/>
          </a:p>
        </p:txBody>
      </p:sp>
      <p:sp>
        <p:nvSpPr>
          <p:cNvPr id="5" name="Date Placeholder 4">
            <a:extLst>
              <a:ext uri="{FF2B5EF4-FFF2-40B4-BE49-F238E27FC236}">
                <a16:creationId xmlns:a16="http://schemas.microsoft.com/office/drawing/2014/main" id="{EF1BD912-2A8F-484C-9344-0176D3988E3E}"/>
              </a:ext>
            </a:extLst>
          </p:cNvPr>
          <p:cNvSpPr>
            <a:spLocks noGrp="1"/>
          </p:cNvSpPr>
          <p:nvPr>
            <p:ph type="dt" sz="half" idx="10"/>
          </p:nvPr>
        </p:nvSpPr>
        <p:spPr>
          <a:xfrm>
            <a:off x="609600" y="6356352"/>
            <a:ext cx="2844800" cy="365125"/>
          </a:xfrm>
        </p:spPr>
        <p:txBody>
          <a:bodyPr/>
          <a:lstStyle/>
          <a:p>
            <a:r>
              <a:rPr lang="it-IT"/>
              <a:t>30.01.2024</a:t>
            </a:r>
            <a:endParaRPr lang="en-US"/>
          </a:p>
        </p:txBody>
      </p:sp>
      <p:sp>
        <p:nvSpPr>
          <p:cNvPr id="6" name="Footer Placeholder 5">
            <a:extLst>
              <a:ext uri="{FF2B5EF4-FFF2-40B4-BE49-F238E27FC236}">
                <a16:creationId xmlns:a16="http://schemas.microsoft.com/office/drawing/2014/main" id="{6E794E1E-93C9-A04E-B017-26E9920CF2D0}"/>
              </a:ext>
            </a:extLst>
          </p:cNvPr>
          <p:cNvSpPr>
            <a:spLocks noGrp="1"/>
          </p:cNvSpPr>
          <p:nvPr>
            <p:ph type="ftr" sz="quarter" idx="11"/>
          </p:nvPr>
        </p:nvSpPr>
        <p:spPr>
          <a:xfrm>
            <a:off x="4165600" y="6356352"/>
            <a:ext cx="3860800" cy="365125"/>
          </a:xfrm>
        </p:spPr>
        <p:txBody>
          <a:bodyPr/>
          <a:lstStyle/>
          <a:p>
            <a:r>
              <a:rPr lang="en-US"/>
              <a:t>E. Scifoni - SASP2024</a:t>
            </a:r>
          </a:p>
        </p:txBody>
      </p:sp>
    </p:spTree>
    <p:extLst>
      <p:ext uri="{BB962C8B-B14F-4D97-AF65-F5344CB8AC3E}">
        <p14:creationId xmlns:p14="http://schemas.microsoft.com/office/powerpoint/2010/main" val="19465725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8"/>
            <a:ext cx="10515600" cy="544535"/>
          </a:xfrm>
        </p:spPr>
        <p:txBody>
          <a:bodyPr/>
          <a:lstStyle/>
          <a:p>
            <a:r>
              <a:rPr lang="it-IT"/>
              <a:t>Fare clic per modificare lo stile del titolo dello schema</a:t>
            </a:r>
            <a:endParaRPr lang="it-IT" dirty="0"/>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9"/>
            <a:ext cx="10515600" cy="452007"/>
          </a:xfrm>
        </p:spPr>
        <p:txBody>
          <a:bodyPr vert="horz" lIns="91440" tIns="45720" rIns="91440" bIns="45720" rtlCol="0" anchor="t">
            <a:normAutofit/>
          </a:bodyPr>
          <a:lstStyle>
            <a:lvl1pPr>
              <a:defRPr lang="it-IT" sz="18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Tree>
    <p:extLst>
      <p:ext uri="{BB962C8B-B14F-4D97-AF65-F5344CB8AC3E}">
        <p14:creationId xmlns:p14="http://schemas.microsoft.com/office/powerpoint/2010/main" val="1041214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4CF859-BE4B-3D20-CF0B-982990B256A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29D72D6-2A0D-EDB0-4B58-8D903CEBE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D3B5FAF-9485-047A-04DA-74D060FB6A8C}"/>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5" name="Segnaposto piè di pagina 4">
            <a:extLst>
              <a:ext uri="{FF2B5EF4-FFF2-40B4-BE49-F238E27FC236}">
                <a16:creationId xmlns:a16="http://schemas.microsoft.com/office/drawing/2014/main" id="{A25DFF06-52E7-BEDE-51FF-8BD9F5E3D57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4B59DE-CD7D-24FE-6432-A261AE1B379C}"/>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31584314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796B8B-38BC-FC6D-D902-A3BCFC643B9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D5B3FA2-AFA0-669D-BEFF-46C0ABE22CB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48DCA8-5517-2624-2E15-DE0519F22C1A}"/>
              </a:ext>
            </a:extLst>
          </p:cNvPr>
          <p:cNvSpPr>
            <a:spLocks noGrp="1"/>
          </p:cNvSpPr>
          <p:nvPr>
            <p:ph type="dt" sz="half" idx="10"/>
          </p:nvPr>
        </p:nvSpPr>
        <p:spPr/>
        <p:txBody>
          <a:bodyPr/>
          <a:lstStyle/>
          <a:p>
            <a:fld id="{8CBDF495-9708-174E-841B-384A0E1A6143}" type="datetimeFigureOut">
              <a:rPr lang="it-IT" smtClean="0"/>
              <a:t>11/12/25</a:t>
            </a:fld>
            <a:endParaRPr lang="it-IT"/>
          </a:p>
        </p:txBody>
      </p:sp>
      <p:sp>
        <p:nvSpPr>
          <p:cNvPr id="5" name="Segnaposto piè di pagina 4">
            <a:extLst>
              <a:ext uri="{FF2B5EF4-FFF2-40B4-BE49-F238E27FC236}">
                <a16:creationId xmlns:a16="http://schemas.microsoft.com/office/drawing/2014/main" id="{AE143ED7-A88A-040B-A1AD-18F11D9E8CC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F9667E-57D0-8AFF-C82F-4993D4F4005C}"/>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36110904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224E1B-9EC4-4E68-CD7B-2E7695BABDD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9767308-FAE4-35FA-4899-A1F727DE84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43D2426-79AD-09AE-BD58-603CA1911ED3}"/>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5" name="Segnaposto piè di pagina 4">
            <a:extLst>
              <a:ext uri="{FF2B5EF4-FFF2-40B4-BE49-F238E27FC236}">
                <a16:creationId xmlns:a16="http://schemas.microsoft.com/office/drawing/2014/main" id="{B952B428-3EDD-F580-D0D5-4A1EC408C3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CD0C682-971A-9080-4702-8E8FD9CEFADF}"/>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4655347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D1FB04-B6C6-04DD-2336-297403F57FD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BE243B-4C3A-42CF-3846-216457025FE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9FC3EEB-1ADA-E770-8DF3-8EFB6AB0FF2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549CA8D-2562-52B2-2FE8-93A49FC84AD8}"/>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6" name="Segnaposto piè di pagina 5">
            <a:extLst>
              <a:ext uri="{FF2B5EF4-FFF2-40B4-BE49-F238E27FC236}">
                <a16:creationId xmlns:a16="http://schemas.microsoft.com/office/drawing/2014/main" id="{CEA81F58-6069-2C7F-E545-4893DA77472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C14E5C9-45DA-568A-AC9C-81C77E343570}"/>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1389178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9EAFF9-B2C8-5B58-61A6-96F160CA3CB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972E845-BD27-43F8-81F8-CB2064082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B2FEBFC-B045-4658-9E1C-2FE75C33BC9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2022C17-ACB3-D8EB-D41C-5C7D2E3465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83CC862-C1F7-924D-B635-C1DC74F861F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E1D602E-5A38-648E-74C5-2958F756503A}"/>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8" name="Segnaposto piè di pagina 7">
            <a:extLst>
              <a:ext uri="{FF2B5EF4-FFF2-40B4-BE49-F238E27FC236}">
                <a16:creationId xmlns:a16="http://schemas.microsoft.com/office/drawing/2014/main" id="{55B3BBB8-9F68-EE2A-A83A-4D838DADD11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E412078-A5A8-2C8B-B215-2854C0941FB0}"/>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37870783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396E9-71E6-0555-944F-A75150FFF01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187CE3B-D90F-01B7-1DD3-A496C821A519}"/>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4" name="Segnaposto piè di pagina 3">
            <a:extLst>
              <a:ext uri="{FF2B5EF4-FFF2-40B4-BE49-F238E27FC236}">
                <a16:creationId xmlns:a16="http://schemas.microsoft.com/office/drawing/2014/main" id="{075CAFE3-413A-F85A-D965-F4B37A8D649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4E3CD17-B211-3666-A9DB-729D44FA2832}"/>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995425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B187">
            <a:alpha val="43440"/>
          </a:srgbClr>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
        <p:nvSpPr>
          <p:cNvPr id="21" name="Google Shape;21;p3"/>
          <p:cNvSpPr/>
          <p:nvPr/>
        </p:nvSpPr>
        <p:spPr>
          <a:xfrm>
            <a:off x="0" y="1545167"/>
            <a:ext cx="10472800" cy="3344400"/>
          </a:xfrm>
          <a:prstGeom prst="snip1Rect">
            <a:avLst>
              <a:gd name="adj" fmla="val 16667"/>
            </a:avLst>
          </a:prstGeom>
          <a:solidFill>
            <a:srgbClr val="134F5C"/>
          </a:solidFill>
          <a:ln w="9525" cap="flat" cmpd="sng">
            <a:solidFill>
              <a:srgbClr val="0C343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 name="Google Shape;22;p3"/>
          <p:cNvSpPr txBox="1">
            <a:spLocks noGrp="1"/>
          </p:cNvSpPr>
          <p:nvPr>
            <p:ph type="title"/>
          </p:nvPr>
        </p:nvSpPr>
        <p:spPr>
          <a:xfrm>
            <a:off x="369233" y="1940267"/>
            <a:ext cx="9341600" cy="2540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Font typeface="Lora"/>
              <a:buNone/>
              <a:defRPr>
                <a:solidFill>
                  <a:schemeClr val="lt1"/>
                </a:solidFill>
                <a:latin typeface="Lora"/>
                <a:ea typeface="Lora"/>
                <a:cs typeface="Lora"/>
                <a:sym typeface="Lor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1067012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B3C213B-E707-2B8B-636C-30F20ECCDD19}"/>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3" name="Segnaposto piè di pagina 2">
            <a:extLst>
              <a:ext uri="{FF2B5EF4-FFF2-40B4-BE49-F238E27FC236}">
                <a16:creationId xmlns:a16="http://schemas.microsoft.com/office/drawing/2014/main" id="{A51FE712-7A5C-80CF-F1A3-8652087EFA4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079855D-B698-DD26-3DD0-080C7FA41660}"/>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32114797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2A82CB-21F3-7B99-EC3D-FFB025EE356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E48FD8E-FFE8-1C1D-E6AB-DC673197E6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EDA9078-8FF9-90A7-F483-4C474E502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3A736EE-DB99-2972-F14D-45EAEC6E0D7D}"/>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6" name="Segnaposto piè di pagina 5">
            <a:extLst>
              <a:ext uri="{FF2B5EF4-FFF2-40B4-BE49-F238E27FC236}">
                <a16:creationId xmlns:a16="http://schemas.microsoft.com/office/drawing/2014/main" id="{19BEBFEF-A10E-0907-5319-B09C44D676B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30D9008-F8C7-3CE5-2D09-5D85769C1CF2}"/>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25857023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38D05E-BFC3-7DC3-BFC2-FCD0F82AE1D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A73A3B3-F32A-67AF-73CC-B6757588A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E3CB56F-52B7-095A-F3FF-559AFCFF94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C262150-8525-2944-B609-5C5026575183}"/>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6" name="Segnaposto piè di pagina 5">
            <a:extLst>
              <a:ext uri="{FF2B5EF4-FFF2-40B4-BE49-F238E27FC236}">
                <a16:creationId xmlns:a16="http://schemas.microsoft.com/office/drawing/2014/main" id="{681B5099-AD8F-15F5-78EA-84C5B7F5451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B853A0D-1840-23BB-D612-1685BF720060}"/>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25893988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B91D34-D3E6-747D-4363-4122275A49C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6FFC1F5-06B9-E5C7-68E7-74C2F157D7D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383219B-D570-27F1-F2DD-604B64F46E2B}"/>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5" name="Segnaposto piè di pagina 4">
            <a:extLst>
              <a:ext uri="{FF2B5EF4-FFF2-40B4-BE49-F238E27FC236}">
                <a16:creationId xmlns:a16="http://schemas.microsoft.com/office/drawing/2014/main" id="{846A4CFA-D706-5377-9FAF-B17927824F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0D4DE68-E96D-2D5A-70C3-0DFCE06BFAF0}"/>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31476371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058BC67-C939-44FE-7AFE-1B69592D08A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FEEA93D-DC27-7E10-2964-7FAC7B5426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BEFBF0-B8E7-7E5C-B380-FE390F23C194}"/>
              </a:ext>
            </a:extLst>
          </p:cNvPr>
          <p:cNvSpPr>
            <a:spLocks noGrp="1"/>
          </p:cNvSpPr>
          <p:nvPr>
            <p:ph type="dt" sz="half" idx="10"/>
          </p:nvPr>
        </p:nvSpPr>
        <p:spPr/>
        <p:txBody>
          <a:bodyPr/>
          <a:lstStyle/>
          <a:p>
            <a:fld id="{8CBDF495-9708-174E-841B-384A0E1A6143}" type="datetimeFigureOut">
              <a:rPr lang="it-IT" smtClean="0"/>
              <a:t>12/12/25</a:t>
            </a:fld>
            <a:endParaRPr lang="it-IT"/>
          </a:p>
        </p:txBody>
      </p:sp>
      <p:sp>
        <p:nvSpPr>
          <p:cNvPr id="5" name="Segnaposto piè di pagina 4">
            <a:extLst>
              <a:ext uri="{FF2B5EF4-FFF2-40B4-BE49-F238E27FC236}">
                <a16:creationId xmlns:a16="http://schemas.microsoft.com/office/drawing/2014/main" id="{1B320557-E09B-0F16-37B2-1DBC9BC21B1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71CEB2-FDFC-4764-DA94-3B95657268F7}"/>
              </a:ext>
            </a:extLst>
          </p:cNvPr>
          <p:cNvSpPr>
            <a:spLocks noGrp="1"/>
          </p:cNvSpPr>
          <p:nvPr>
            <p:ph type="sldNum" sz="quarter" idx="12"/>
          </p:nvPr>
        </p:nvSpPr>
        <p:spPr/>
        <p:txBody>
          <a:bodyPr/>
          <a:lstStyle/>
          <a:p>
            <a:fld id="{2B476317-C162-7F48-B7AC-834563D6A6B2}" type="slidenum">
              <a:rPr lang="it-IT" smtClean="0"/>
              <a:t>‹#›</a:t>
            </a:fld>
            <a:endParaRPr lang="it-IT"/>
          </a:p>
        </p:txBody>
      </p:sp>
    </p:spTree>
    <p:extLst>
      <p:ext uri="{BB962C8B-B14F-4D97-AF65-F5344CB8AC3E}">
        <p14:creationId xmlns:p14="http://schemas.microsoft.com/office/powerpoint/2010/main" val="9124683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it-IT"/>
              <a:t>Fare clic per modificare lo stile del titolo</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F808827-7314-4B7E-B284-E9273DE2E7FF}" type="datetime1">
              <a:rPr lang="it-IT" smtClean="0"/>
              <a:t>12/12/25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1591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975AE5FD-E4CC-4C55-9CB0-C25605F92DCF}" type="datetime1">
              <a:rPr lang="it-IT" smtClean="0"/>
              <a:t>11/12/25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0335505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7BB024D8-118A-4AAF-B6B1-7CF43116CC02}" type="datetime1">
              <a:rPr lang="it-IT" smtClean="0"/>
              <a:t>12/12/25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339694"/>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F19F942-7550-449F-8EB5-F0AF297A106D}" type="datetime1">
              <a:rPr lang="it-IT" smtClean="0"/>
              <a:t>12/12/25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40288313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35C839E-F908-45B7-BC6D-8EB7EDADF28D}" type="datetime1">
              <a:rPr lang="it-IT" smtClean="0"/>
              <a:t>12/12/25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7A41E1B-4F70-4964-A407-84C68BE8251C}" type="slidenum">
              <a:rPr lang="it-IT" smtClean="0"/>
              <a:t>‹#›</a:t>
            </a:fld>
            <a:endParaRPr lang="it-IT"/>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116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23"/>
        <p:cNvGrpSpPr/>
        <p:nvPr/>
      </p:nvGrpSpPr>
      <p:grpSpPr>
        <a:xfrm>
          <a:off x="0" y="0"/>
          <a:ext cx="0" cy="0"/>
          <a:chOff x="0" y="0"/>
          <a:chExt cx="0" cy="0"/>
        </a:xfrm>
      </p:grpSpPr>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
        <p:nvSpPr>
          <p:cNvPr id="25" name="Google Shape;25;p4"/>
          <p:cNvSpPr/>
          <p:nvPr/>
        </p:nvSpPr>
        <p:spPr>
          <a:xfrm>
            <a:off x="0" y="1195667"/>
            <a:ext cx="10924400" cy="2850800"/>
          </a:xfrm>
          <a:prstGeom prst="snip2DiagRect">
            <a:avLst>
              <a:gd name="adj1" fmla="val 0"/>
              <a:gd name="adj2" fmla="val 16667"/>
            </a:avLst>
          </a:prstGeom>
          <a:solidFill>
            <a:srgbClr val="A2C4C9"/>
          </a:solidFill>
          <a:ln w="9525" cap="flat" cmpd="sng">
            <a:solidFill>
              <a:srgbClr val="76A5AF"/>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6" name="Google Shape;26;p4"/>
          <p:cNvSpPr/>
          <p:nvPr/>
        </p:nvSpPr>
        <p:spPr>
          <a:xfrm rot="10800000">
            <a:off x="1272333" y="3760867"/>
            <a:ext cx="10919600" cy="2850800"/>
          </a:xfrm>
          <a:prstGeom prst="snip2DiagRect">
            <a:avLst>
              <a:gd name="adj1" fmla="val 0"/>
              <a:gd name="adj2" fmla="val 16667"/>
            </a:avLst>
          </a:prstGeom>
          <a:solidFill>
            <a:srgbClr val="FFB187">
              <a:alpha val="43440"/>
            </a:srgbClr>
          </a:solidFill>
          <a:ln w="9525" cap="flat" cmpd="sng">
            <a:solidFill>
              <a:srgbClr val="FFB187"/>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7" name="Google Shape;27;p4"/>
          <p:cNvSpPr/>
          <p:nvPr/>
        </p:nvSpPr>
        <p:spPr>
          <a:xfrm>
            <a:off x="0" y="345733"/>
            <a:ext cx="12192000" cy="680400"/>
          </a:xfrm>
          <a:prstGeom prst="rect">
            <a:avLst/>
          </a:prstGeom>
          <a:solidFill>
            <a:srgbClr val="134F5C"/>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lt1"/>
              </a:solidFill>
              <a:latin typeface="Lora"/>
              <a:ea typeface="Lora"/>
              <a:cs typeface="Lora"/>
              <a:sym typeface="Lora"/>
            </a:endParaRPr>
          </a:p>
        </p:txBody>
      </p:sp>
      <p:sp>
        <p:nvSpPr>
          <p:cNvPr id="28" name="Google Shape;28;p4"/>
          <p:cNvSpPr txBox="1">
            <a:spLocks noGrp="1"/>
          </p:cNvSpPr>
          <p:nvPr>
            <p:ph type="title"/>
          </p:nvPr>
        </p:nvSpPr>
        <p:spPr>
          <a:xfrm>
            <a:off x="58800" y="300567"/>
            <a:ext cx="11909600" cy="524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200"/>
              <a:buFont typeface="Lora"/>
              <a:buNone/>
              <a:defRPr sz="2933">
                <a:solidFill>
                  <a:schemeClr val="lt1"/>
                </a:solidFill>
                <a:latin typeface="Lora"/>
                <a:ea typeface="Lora"/>
                <a:cs typeface="Lora"/>
                <a:sym typeface="Lor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181400" y="1289067"/>
            <a:ext cx="11594800" cy="47180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Font typeface="Lora"/>
              <a:buChar char="❑"/>
              <a:defRPr>
                <a:latin typeface="Lora"/>
                <a:ea typeface="Lora"/>
                <a:cs typeface="Lora"/>
                <a:sym typeface="Lora"/>
              </a:defRPr>
            </a:lvl1pPr>
            <a:lvl2pPr marL="1219170" lvl="1" indent="-423323" rtl="0">
              <a:spcBef>
                <a:spcPts val="0"/>
              </a:spcBef>
              <a:spcAft>
                <a:spcPts val="0"/>
              </a:spcAft>
              <a:buSzPts val="1400"/>
              <a:buFont typeface="Lora"/>
              <a:buChar char="○"/>
              <a:defRPr>
                <a:latin typeface="Lora"/>
                <a:ea typeface="Lora"/>
                <a:cs typeface="Lora"/>
                <a:sym typeface="Lora"/>
              </a:defRPr>
            </a:lvl2pPr>
            <a:lvl3pPr marL="1828754" lvl="2" indent="-423323" rtl="0">
              <a:spcBef>
                <a:spcPts val="0"/>
              </a:spcBef>
              <a:spcAft>
                <a:spcPts val="0"/>
              </a:spcAft>
              <a:buSzPts val="1400"/>
              <a:buFont typeface="Lora"/>
              <a:buChar char="■"/>
              <a:defRPr>
                <a:latin typeface="Lora"/>
                <a:ea typeface="Lora"/>
                <a:cs typeface="Lora"/>
                <a:sym typeface="Lora"/>
              </a:defRPr>
            </a:lvl3pPr>
            <a:lvl4pPr marL="2438339" lvl="3" indent="-423323" rtl="0">
              <a:spcBef>
                <a:spcPts val="0"/>
              </a:spcBef>
              <a:spcAft>
                <a:spcPts val="0"/>
              </a:spcAft>
              <a:buSzPts val="1400"/>
              <a:buFont typeface="Lora"/>
              <a:buChar char="●"/>
              <a:defRPr>
                <a:latin typeface="Lora"/>
                <a:ea typeface="Lora"/>
                <a:cs typeface="Lora"/>
                <a:sym typeface="Lora"/>
              </a:defRPr>
            </a:lvl4pPr>
            <a:lvl5pPr marL="3047924" lvl="4" indent="-423323" rtl="0">
              <a:spcBef>
                <a:spcPts val="0"/>
              </a:spcBef>
              <a:spcAft>
                <a:spcPts val="0"/>
              </a:spcAft>
              <a:buSzPts val="1400"/>
              <a:buFont typeface="Lora"/>
              <a:buChar char="○"/>
              <a:defRPr>
                <a:latin typeface="Lora"/>
                <a:ea typeface="Lora"/>
                <a:cs typeface="Lora"/>
                <a:sym typeface="Lora"/>
              </a:defRPr>
            </a:lvl5pPr>
            <a:lvl6pPr marL="3657509" lvl="5" indent="-423323" rtl="0">
              <a:spcBef>
                <a:spcPts val="0"/>
              </a:spcBef>
              <a:spcAft>
                <a:spcPts val="0"/>
              </a:spcAft>
              <a:buSzPts val="1400"/>
              <a:buFont typeface="Lora"/>
              <a:buChar char="■"/>
              <a:defRPr>
                <a:latin typeface="Lora"/>
                <a:ea typeface="Lora"/>
                <a:cs typeface="Lora"/>
                <a:sym typeface="Lora"/>
              </a:defRPr>
            </a:lvl6pPr>
            <a:lvl7pPr marL="4267093" lvl="6" indent="-423323" rtl="0">
              <a:spcBef>
                <a:spcPts val="0"/>
              </a:spcBef>
              <a:spcAft>
                <a:spcPts val="0"/>
              </a:spcAft>
              <a:buSzPts val="1400"/>
              <a:buFont typeface="Lora"/>
              <a:buChar char="●"/>
              <a:defRPr>
                <a:latin typeface="Lora"/>
                <a:ea typeface="Lora"/>
                <a:cs typeface="Lora"/>
                <a:sym typeface="Lora"/>
              </a:defRPr>
            </a:lvl7pPr>
            <a:lvl8pPr marL="4876678" lvl="7" indent="-423323" rtl="0">
              <a:spcBef>
                <a:spcPts val="0"/>
              </a:spcBef>
              <a:spcAft>
                <a:spcPts val="0"/>
              </a:spcAft>
              <a:buSzPts val="1400"/>
              <a:buFont typeface="Lora"/>
              <a:buChar char="○"/>
              <a:defRPr>
                <a:latin typeface="Lora"/>
                <a:ea typeface="Lora"/>
                <a:cs typeface="Lora"/>
                <a:sym typeface="Lora"/>
              </a:defRPr>
            </a:lvl8pPr>
            <a:lvl9pPr marL="5486263" lvl="8" indent="-423323" rtl="0">
              <a:spcBef>
                <a:spcPts val="0"/>
              </a:spcBef>
              <a:spcAft>
                <a:spcPts val="0"/>
              </a:spcAft>
              <a:buSzPts val="1400"/>
              <a:buFont typeface="Lora"/>
              <a:buChar char="■"/>
              <a:defRPr>
                <a:latin typeface="Lora"/>
                <a:ea typeface="Lora"/>
                <a:cs typeface="Lora"/>
                <a:sym typeface="Lora"/>
              </a:defRPr>
            </a:lvl9pPr>
          </a:lstStyle>
          <a:p>
            <a:endParaRPr/>
          </a:p>
        </p:txBody>
      </p:sp>
      <p:sp>
        <p:nvSpPr>
          <p:cNvPr id="30" name="Google Shape;30;p4"/>
          <p:cNvSpPr txBox="1">
            <a:spLocks noGrp="1"/>
          </p:cNvSpPr>
          <p:nvPr>
            <p:ph type="body" idx="2"/>
          </p:nvPr>
        </p:nvSpPr>
        <p:spPr>
          <a:xfrm>
            <a:off x="1514533" y="4046467"/>
            <a:ext cx="10464800" cy="21640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Font typeface="Lora"/>
              <a:buChar char="❑"/>
              <a:defRPr>
                <a:latin typeface="Lora"/>
                <a:ea typeface="Lora"/>
                <a:cs typeface="Lora"/>
                <a:sym typeface="Lora"/>
              </a:defRPr>
            </a:lvl1pPr>
            <a:lvl2pPr marL="1219170" lvl="1" indent="-423323" rtl="0">
              <a:spcBef>
                <a:spcPts val="0"/>
              </a:spcBef>
              <a:spcAft>
                <a:spcPts val="0"/>
              </a:spcAft>
              <a:buSzPts val="1400"/>
              <a:buFont typeface="Lora"/>
              <a:buChar char="○"/>
              <a:defRPr>
                <a:latin typeface="Lora"/>
                <a:ea typeface="Lora"/>
                <a:cs typeface="Lora"/>
                <a:sym typeface="Lora"/>
              </a:defRPr>
            </a:lvl2pPr>
            <a:lvl3pPr marL="1828754" lvl="2" indent="-423323" rtl="0">
              <a:spcBef>
                <a:spcPts val="0"/>
              </a:spcBef>
              <a:spcAft>
                <a:spcPts val="0"/>
              </a:spcAft>
              <a:buSzPts val="1400"/>
              <a:buFont typeface="Lora"/>
              <a:buChar char="■"/>
              <a:defRPr>
                <a:latin typeface="Lora"/>
                <a:ea typeface="Lora"/>
                <a:cs typeface="Lora"/>
                <a:sym typeface="Lora"/>
              </a:defRPr>
            </a:lvl3pPr>
            <a:lvl4pPr marL="2438339" lvl="3" indent="-423323" rtl="0">
              <a:spcBef>
                <a:spcPts val="0"/>
              </a:spcBef>
              <a:spcAft>
                <a:spcPts val="0"/>
              </a:spcAft>
              <a:buSzPts val="1400"/>
              <a:buFont typeface="Lora"/>
              <a:buChar char="●"/>
              <a:defRPr>
                <a:latin typeface="Lora"/>
                <a:ea typeface="Lora"/>
                <a:cs typeface="Lora"/>
                <a:sym typeface="Lora"/>
              </a:defRPr>
            </a:lvl4pPr>
            <a:lvl5pPr marL="3047924" lvl="4" indent="-423323" rtl="0">
              <a:spcBef>
                <a:spcPts val="0"/>
              </a:spcBef>
              <a:spcAft>
                <a:spcPts val="0"/>
              </a:spcAft>
              <a:buSzPts val="1400"/>
              <a:buFont typeface="Lora"/>
              <a:buChar char="○"/>
              <a:defRPr>
                <a:latin typeface="Lora"/>
                <a:ea typeface="Lora"/>
                <a:cs typeface="Lora"/>
                <a:sym typeface="Lora"/>
              </a:defRPr>
            </a:lvl5pPr>
            <a:lvl6pPr marL="3657509" lvl="5" indent="-423323" rtl="0">
              <a:spcBef>
                <a:spcPts val="0"/>
              </a:spcBef>
              <a:spcAft>
                <a:spcPts val="0"/>
              </a:spcAft>
              <a:buSzPts val="1400"/>
              <a:buFont typeface="Lora"/>
              <a:buChar char="■"/>
              <a:defRPr>
                <a:latin typeface="Lora"/>
                <a:ea typeface="Lora"/>
                <a:cs typeface="Lora"/>
                <a:sym typeface="Lora"/>
              </a:defRPr>
            </a:lvl6pPr>
            <a:lvl7pPr marL="4267093" lvl="6" indent="-423323" rtl="0">
              <a:spcBef>
                <a:spcPts val="0"/>
              </a:spcBef>
              <a:spcAft>
                <a:spcPts val="0"/>
              </a:spcAft>
              <a:buSzPts val="1400"/>
              <a:buFont typeface="Lora"/>
              <a:buChar char="●"/>
              <a:defRPr>
                <a:latin typeface="Lora"/>
                <a:ea typeface="Lora"/>
                <a:cs typeface="Lora"/>
                <a:sym typeface="Lora"/>
              </a:defRPr>
            </a:lvl7pPr>
            <a:lvl8pPr marL="4876678" lvl="7" indent="-423323" rtl="0">
              <a:spcBef>
                <a:spcPts val="0"/>
              </a:spcBef>
              <a:spcAft>
                <a:spcPts val="0"/>
              </a:spcAft>
              <a:buSzPts val="1400"/>
              <a:buFont typeface="Lora"/>
              <a:buChar char="○"/>
              <a:defRPr>
                <a:latin typeface="Lora"/>
                <a:ea typeface="Lora"/>
                <a:cs typeface="Lora"/>
                <a:sym typeface="Lora"/>
              </a:defRPr>
            </a:lvl8pPr>
            <a:lvl9pPr marL="5486263" lvl="8" indent="-423323" rtl="0">
              <a:spcBef>
                <a:spcPts val="0"/>
              </a:spcBef>
              <a:spcAft>
                <a:spcPts val="0"/>
              </a:spcAft>
              <a:buSzPts val="1400"/>
              <a:buFont typeface="Lora"/>
              <a:buChar char="■"/>
              <a:defRPr>
                <a:latin typeface="Lora"/>
                <a:ea typeface="Lora"/>
                <a:cs typeface="Lora"/>
                <a:sym typeface="Lora"/>
              </a:defRPr>
            </a:lvl9pPr>
          </a:lstStyle>
          <a:p>
            <a:endParaRPr/>
          </a:p>
        </p:txBody>
      </p:sp>
    </p:spTree>
    <p:extLst>
      <p:ext uri="{BB962C8B-B14F-4D97-AF65-F5344CB8AC3E}">
        <p14:creationId xmlns:p14="http://schemas.microsoft.com/office/powerpoint/2010/main" val="39305155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3762AA23-000F-4067-9B12-7C55AD72CED4}" type="datetime1">
              <a:rPr lang="it-IT" smtClean="0"/>
              <a:t>12/12/25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6688817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CA2FB-B75C-455A-B3AC-D2453A133417}" type="datetime1">
              <a:rPr lang="it-IT" smtClean="0"/>
              <a:t>12/12/25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9946482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D292BDD3-97E6-45A2-A763-19DA5C276B00}" type="datetime1">
              <a:rPr lang="it-IT" smtClean="0"/>
              <a:t>12/12/25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2244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E37D21D2-ACA3-4C5B-8C3B-7F5F0F350CFB}" type="datetime1">
              <a:rPr lang="it-IT" smtClean="0"/>
              <a:t>12/12/25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0698952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368A18D-7DB3-4B2D-8B70-961A21C13A50}" type="datetime1">
              <a:rPr lang="it-IT" smtClean="0"/>
              <a:t>12/12/25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4996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DF5BDD5-F3E8-4398-8A8B-A04781EB2397}" type="datetime1">
              <a:rPr lang="it-IT" smtClean="0"/>
              <a:t>12/12/25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533827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415600" y="1451967"/>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Font typeface="Lora"/>
              <a:buChar char="❑"/>
              <a:defRPr>
                <a:latin typeface="Lora"/>
                <a:ea typeface="Lora"/>
                <a:cs typeface="Lora"/>
                <a:sym typeface="Lora"/>
              </a:defRPr>
            </a:lvl1pPr>
            <a:lvl2pPr marL="1219170" lvl="1" indent="-423323">
              <a:spcBef>
                <a:spcPts val="0"/>
              </a:spcBef>
              <a:spcAft>
                <a:spcPts val="0"/>
              </a:spcAft>
              <a:buSzPts val="1400"/>
              <a:buFont typeface="Lora"/>
              <a:buChar char="○"/>
              <a:defRPr>
                <a:latin typeface="Lora"/>
                <a:ea typeface="Lora"/>
                <a:cs typeface="Lora"/>
                <a:sym typeface="Lora"/>
              </a:defRPr>
            </a:lvl2pPr>
            <a:lvl3pPr marL="1828754" lvl="2" indent="-423323">
              <a:spcBef>
                <a:spcPts val="0"/>
              </a:spcBef>
              <a:spcAft>
                <a:spcPts val="0"/>
              </a:spcAft>
              <a:buSzPts val="1400"/>
              <a:buFont typeface="Lora"/>
              <a:buChar char="■"/>
              <a:defRPr>
                <a:latin typeface="Lora"/>
                <a:ea typeface="Lora"/>
                <a:cs typeface="Lora"/>
                <a:sym typeface="Lora"/>
              </a:defRPr>
            </a:lvl3pPr>
            <a:lvl4pPr marL="2438339" lvl="3" indent="-423323">
              <a:spcBef>
                <a:spcPts val="0"/>
              </a:spcBef>
              <a:spcAft>
                <a:spcPts val="0"/>
              </a:spcAft>
              <a:buSzPts val="1400"/>
              <a:buFont typeface="Lora"/>
              <a:buChar char="●"/>
              <a:defRPr>
                <a:latin typeface="Lora"/>
                <a:ea typeface="Lora"/>
                <a:cs typeface="Lora"/>
                <a:sym typeface="Lora"/>
              </a:defRPr>
            </a:lvl4pPr>
            <a:lvl5pPr marL="3047924" lvl="4" indent="-423323">
              <a:spcBef>
                <a:spcPts val="0"/>
              </a:spcBef>
              <a:spcAft>
                <a:spcPts val="0"/>
              </a:spcAft>
              <a:buSzPts val="1400"/>
              <a:buFont typeface="Lora"/>
              <a:buChar char="○"/>
              <a:defRPr>
                <a:latin typeface="Lora"/>
                <a:ea typeface="Lora"/>
                <a:cs typeface="Lora"/>
                <a:sym typeface="Lora"/>
              </a:defRPr>
            </a:lvl5pPr>
            <a:lvl6pPr marL="3657509" lvl="5" indent="-423323">
              <a:spcBef>
                <a:spcPts val="0"/>
              </a:spcBef>
              <a:spcAft>
                <a:spcPts val="0"/>
              </a:spcAft>
              <a:buSzPts val="1400"/>
              <a:buFont typeface="Lora"/>
              <a:buChar char="■"/>
              <a:defRPr>
                <a:latin typeface="Lora"/>
                <a:ea typeface="Lora"/>
                <a:cs typeface="Lora"/>
                <a:sym typeface="Lora"/>
              </a:defRPr>
            </a:lvl6pPr>
            <a:lvl7pPr marL="4267093" lvl="6" indent="-423323">
              <a:spcBef>
                <a:spcPts val="0"/>
              </a:spcBef>
              <a:spcAft>
                <a:spcPts val="0"/>
              </a:spcAft>
              <a:buSzPts val="1400"/>
              <a:buFont typeface="Lora"/>
              <a:buChar char="●"/>
              <a:defRPr>
                <a:latin typeface="Lora"/>
                <a:ea typeface="Lora"/>
                <a:cs typeface="Lora"/>
                <a:sym typeface="Lora"/>
              </a:defRPr>
            </a:lvl7pPr>
            <a:lvl8pPr marL="4876678" lvl="7" indent="-423323">
              <a:spcBef>
                <a:spcPts val="0"/>
              </a:spcBef>
              <a:spcAft>
                <a:spcPts val="0"/>
              </a:spcAft>
              <a:buSzPts val="1400"/>
              <a:buFont typeface="Lora"/>
              <a:buChar char="○"/>
              <a:defRPr>
                <a:latin typeface="Lora"/>
                <a:ea typeface="Lora"/>
                <a:cs typeface="Lora"/>
                <a:sym typeface="Lora"/>
              </a:defRPr>
            </a:lvl8pPr>
            <a:lvl9pPr marL="5486263" lvl="8" indent="-423323">
              <a:spcBef>
                <a:spcPts val="0"/>
              </a:spcBef>
              <a:spcAft>
                <a:spcPts val="0"/>
              </a:spcAft>
              <a:buSzPts val="1400"/>
              <a:buFont typeface="Lora"/>
              <a:buChar char="■"/>
              <a:defRPr>
                <a:latin typeface="Lora"/>
                <a:ea typeface="Lora"/>
                <a:cs typeface="Lora"/>
                <a:sym typeface="Lora"/>
              </a:defRPr>
            </a:lvl9pPr>
          </a:lstStyle>
          <a:p>
            <a:endParaRPr/>
          </a:p>
        </p:txBody>
      </p:sp>
      <p:sp>
        <p:nvSpPr>
          <p:cNvPr id="33" name="Google Shape;33;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
        <p:nvSpPr>
          <p:cNvPr id="34" name="Google Shape;34;p5"/>
          <p:cNvSpPr/>
          <p:nvPr/>
        </p:nvSpPr>
        <p:spPr>
          <a:xfrm>
            <a:off x="-11767" y="204600"/>
            <a:ext cx="2977600" cy="141200"/>
          </a:xfrm>
          <a:prstGeom prst="snip1Rect">
            <a:avLst>
              <a:gd name="adj" fmla="val 16667"/>
            </a:avLst>
          </a:prstGeom>
          <a:solidFill>
            <a:srgbClr val="FC8647">
              <a:alpha val="43440"/>
            </a:srgbClr>
          </a:solidFill>
          <a:ln w="9525" cap="flat" cmpd="sng">
            <a:solidFill>
              <a:srgbClr val="FFB187"/>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35" name="Google Shape;35;p5"/>
          <p:cNvSpPr/>
          <p:nvPr/>
        </p:nvSpPr>
        <p:spPr>
          <a:xfrm rot="10800000">
            <a:off x="2965833" y="1026233"/>
            <a:ext cx="9226000" cy="95600"/>
          </a:xfrm>
          <a:prstGeom prst="snip1Rect">
            <a:avLst>
              <a:gd name="adj" fmla="val 16667"/>
            </a:avLst>
          </a:prstGeom>
          <a:solidFill>
            <a:srgbClr val="FC8647">
              <a:alpha val="43440"/>
            </a:srgbClr>
          </a:solidFill>
          <a:ln w="9525" cap="flat" cmpd="sng">
            <a:solidFill>
              <a:srgbClr val="FFB187"/>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36" name="Google Shape;36;p5"/>
          <p:cNvSpPr/>
          <p:nvPr/>
        </p:nvSpPr>
        <p:spPr>
          <a:xfrm>
            <a:off x="0" y="345733"/>
            <a:ext cx="12192000" cy="680400"/>
          </a:xfrm>
          <a:prstGeom prst="rect">
            <a:avLst/>
          </a:prstGeom>
          <a:solidFill>
            <a:srgbClr val="134F5C"/>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lt1"/>
              </a:solidFill>
              <a:latin typeface="Lora"/>
              <a:ea typeface="Lora"/>
              <a:cs typeface="Lora"/>
              <a:sym typeface="Lora"/>
            </a:endParaRPr>
          </a:p>
        </p:txBody>
      </p:sp>
      <p:sp>
        <p:nvSpPr>
          <p:cNvPr id="37" name="Google Shape;37;p5"/>
          <p:cNvSpPr txBox="1">
            <a:spLocks noGrp="1"/>
          </p:cNvSpPr>
          <p:nvPr>
            <p:ph type="title"/>
          </p:nvPr>
        </p:nvSpPr>
        <p:spPr>
          <a:xfrm>
            <a:off x="58800" y="300567"/>
            <a:ext cx="11909600" cy="524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200"/>
              <a:buFont typeface="Lora"/>
              <a:buNone/>
              <a:defRPr sz="2933">
                <a:solidFill>
                  <a:schemeClr val="lt1"/>
                </a:solidFill>
                <a:latin typeface="Lora"/>
                <a:ea typeface="Lora"/>
                <a:cs typeface="Lora"/>
                <a:sym typeface="Lor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92084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1" name="Google Shape;41;p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2" name="Google Shape;4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225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17"/>
        <p:cNvGrpSpPr/>
        <p:nvPr/>
      </p:nvGrpSpPr>
      <p:grpSpPr>
        <a:xfrm>
          <a:off x="0" y="0"/>
          <a:ext cx="0" cy="0"/>
          <a:chOff x="0" y="0"/>
          <a:chExt cx="0" cy="0"/>
        </a:xfrm>
      </p:grpSpPr>
      <p:sp>
        <p:nvSpPr>
          <p:cNvPr id="18" name="Google Shape;18;p60"/>
          <p:cNvSpPr/>
          <p:nvPr/>
        </p:nvSpPr>
        <p:spPr>
          <a:xfrm>
            <a:off x="0" y="1140675"/>
            <a:ext cx="12192000" cy="5714927"/>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19" name="Google Shape;19;p60"/>
          <p:cNvSpPr txBox="1">
            <a:spLocks noGrp="1"/>
          </p:cNvSpPr>
          <p:nvPr>
            <p:ph type="title"/>
          </p:nvPr>
        </p:nvSpPr>
        <p:spPr>
          <a:xfrm>
            <a:off x="415600" y="205436"/>
            <a:ext cx="11776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60"/>
          <p:cNvSpPr txBox="1">
            <a:spLocks noGrp="1"/>
          </p:cNvSpPr>
          <p:nvPr>
            <p:ph type="sldNum" idx="12"/>
          </p:nvPr>
        </p:nvSpPr>
        <p:spPr>
          <a:xfrm>
            <a:off x="11277560" y="638459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2133"/>
              <a:buFont typeface="Playfair Display"/>
              <a:buNone/>
              <a:defRPr sz="2133" b="0" i="0" u="none" strike="noStrike" cap="none">
                <a:solidFill>
                  <a:schemeClr val="dk2"/>
                </a:solidFill>
                <a:latin typeface="Playfair Display"/>
                <a:ea typeface="Playfair Display"/>
                <a:cs typeface="Playfair Display"/>
                <a:sym typeface="Playfair Display"/>
              </a:defRPr>
            </a:lvl1pPr>
            <a:lvl2pPr marL="0" lvl="1" indent="0" algn="r">
              <a:buClr>
                <a:schemeClr val="dk2"/>
              </a:buClr>
              <a:buSzPts val="2133"/>
              <a:buFont typeface="Playfair Display"/>
              <a:buNone/>
              <a:defRPr sz="2133" b="0" i="0" u="none" strike="noStrike" cap="none">
                <a:solidFill>
                  <a:schemeClr val="dk2"/>
                </a:solidFill>
                <a:latin typeface="Playfair Display"/>
                <a:ea typeface="Playfair Display"/>
                <a:cs typeface="Playfair Display"/>
                <a:sym typeface="Playfair Display"/>
              </a:defRPr>
            </a:lvl2pPr>
            <a:lvl3pPr marL="0" lvl="2" indent="0" algn="r">
              <a:buClr>
                <a:schemeClr val="dk2"/>
              </a:buClr>
              <a:buSzPts val="2133"/>
              <a:buFont typeface="Playfair Display"/>
              <a:buNone/>
              <a:defRPr sz="2133" b="0" i="0" u="none" strike="noStrike" cap="none">
                <a:solidFill>
                  <a:schemeClr val="dk2"/>
                </a:solidFill>
                <a:latin typeface="Playfair Display"/>
                <a:ea typeface="Playfair Display"/>
                <a:cs typeface="Playfair Display"/>
                <a:sym typeface="Playfair Display"/>
              </a:defRPr>
            </a:lvl3pPr>
            <a:lvl4pPr marL="0" lvl="3" indent="0" algn="r">
              <a:buClr>
                <a:schemeClr val="dk2"/>
              </a:buClr>
              <a:buSzPts val="2133"/>
              <a:buFont typeface="Playfair Display"/>
              <a:buNone/>
              <a:defRPr sz="2133" b="0" i="0" u="none" strike="noStrike" cap="none">
                <a:solidFill>
                  <a:schemeClr val="dk2"/>
                </a:solidFill>
                <a:latin typeface="Playfair Display"/>
                <a:ea typeface="Playfair Display"/>
                <a:cs typeface="Playfair Display"/>
                <a:sym typeface="Playfair Display"/>
              </a:defRPr>
            </a:lvl4pPr>
            <a:lvl5pPr marL="0" lvl="4" indent="0" algn="r">
              <a:buClr>
                <a:schemeClr val="dk2"/>
              </a:buClr>
              <a:buSzPts val="2133"/>
              <a:buFont typeface="Playfair Display"/>
              <a:buNone/>
              <a:defRPr sz="2133" b="0" i="0" u="none" strike="noStrike" cap="none">
                <a:solidFill>
                  <a:schemeClr val="dk2"/>
                </a:solidFill>
                <a:latin typeface="Playfair Display"/>
                <a:ea typeface="Playfair Display"/>
                <a:cs typeface="Playfair Display"/>
                <a:sym typeface="Playfair Display"/>
              </a:defRPr>
            </a:lvl5pPr>
            <a:lvl6pPr marL="0" lvl="5" indent="0" algn="r">
              <a:buClr>
                <a:schemeClr val="dk2"/>
              </a:buClr>
              <a:buSzPts val="2133"/>
              <a:buFont typeface="Playfair Display"/>
              <a:buNone/>
              <a:defRPr sz="2133" b="0" i="0" u="none" strike="noStrike" cap="none">
                <a:solidFill>
                  <a:schemeClr val="dk2"/>
                </a:solidFill>
                <a:latin typeface="Playfair Display"/>
                <a:ea typeface="Playfair Display"/>
                <a:cs typeface="Playfair Display"/>
                <a:sym typeface="Playfair Display"/>
              </a:defRPr>
            </a:lvl6pPr>
            <a:lvl7pPr marL="0" lvl="6" indent="0" algn="r">
              <a:buClr>
                <a:schemeClr val="dk2"/>
              </a:buClr>
              <a:buSzPts val="2133"/>
              <a:buFont typeface="Playfair Display"/>
              <a:buNone/>
              <a:defRPr sz="2133" b="0" i="0" u="none" strike="noStrike" cap="none">
                <a:solidFill>
                  <a:schemeClr val="dk2"/>
                </a:solidFill>
                <a:latin typeface="Playfair Display"/>
                <a:ea typeface="Playfair Display"/>
                <a:cs typeface="Playfair Display"/>
                <a:sym typeface="Playfair Display"/>
              </a:defRPr>
            </a:lvl7pPr>
            <a:lvl8pPr marL="0" lvl="7" indent="0" algn="r">
              <a:buClr>
                <a:schemeClr val="dk2"/>
              </a:buClr>
              <a:buSzPts val="2133"/>
              <a:buFont typeface="Playfair Display"/>
              <a:buNone/>
              <a:defRPr sz="2133" b="0" i="0" u="none" strike="noStrike" cap="none">
                <a:solidFill>
                  <a:schemeClr val="dk2"/>
                </a:solidFill>
                <a:latin typeface="Playfair Display"/>
                <a:ea typeface="Playfair Display"/>
                <a:cs typeface="Playfair Display"/>
                <a:sym typeface="Playfair Display"/>
              </a:defRPr>
            </a:lvl8pPr>
            <a:lvl9pPr marL="0" lvl="8" indent="0" algn="r">
              <a:buClr>
                <a:schemeClr val="dk2"/>
              </a:buClr>
              <a:buSzPts val="2133"/>
              <a:buFont typeface="Playfair Display"/>
              <a:buNone/>
              <a:defRPr sz="2133" b="0" i="0" u="none" strike="noStrike" cap="none">
                <a:solidFill>
                  <a:schemeClr val="dk2"/>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cxnSp>
        <p:nvCxnSpPr>
          <p:cNvPr id="22" name="Google Shape;22;p60"/>
          <p:cNvCxnSpPr/>
          <p:nvPr/>
        </p:nvCxnSpPr>
        <p:spPr>
          <a:xfrm>
            <a:off x="1302200" y="969036"/>
            <a:ext cx="9587600" cy="0"/>
          </a:xfrm>
          <a:prstGeom prst="straightConnector1">
            <a:avLst/>
          </a:prstGeom>
          <a:noFill/>
          <a:ln w="28575" cap="flat" cmpd="sng">
            <a:solidFill>
              <a:srgbClr val="FFFFFF"/>
            </a:solidFill>
            <a:prstDash val="solid"/>
            <a:round/>
            <a:headEnd type="none" w="sm" len="sm"/>
            <a:tailEnd type="none" w="sm" len="sm"/>
          </a:ln>
        </p:spPr>
      </p:cxnSp>
      <p:sp>
        <p:nvSpPr>
          <p:cNvPr id="23" name="Google Shape;23;p60"/>
          <p:cNvSpPr txBox="1">
            <a:spLocks noGrp="1"/>
          </p:cNvSpPr>
          <p:nvPr>
            <p:ph type="ftr" idx="11"/>
          </p:nvPr>
        </p:nvSpPr>
        <p:spPr>
          <a:xfrm>
            <a:off x="1310959" y="6453599"/>
            <a:ext cx="10717221" cy="36054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b="0" i="1" u="none" strike="noStrike" cap="none">
                <a:solidFill>
                  <a:srgbClr val="00717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A. Retico - INFN, Pisa</a:t>
            </a:r>
            <a:endParaRPr/>
          </a:p>
        </p:txBody>
      </p:sp>
      <p:pic>
        <p:nvPicPr>
          <p:cNvPr id="24" name="Google Shape;24;p60"/>
          <p:cNvPicPr preferRelativeResize="0"/>
          <p:nvPr/>
        </p:nvPicPr>
        <p:blipFill rotWithShape="1">
          <a:blip r:embed="rId2">
            <a:alphaModFix/>
          </a:blip>
          <a:srcRect l="8075" b="20981"/>
          <a:stretch/>
        </p:blipFill>
        <p:spPr>
          <a:xfrm>
            <a:off x="42334" y="6208811"/>
            <a:ext cx="1253068" cy="608004"/>
          </a:xfrm>
          <a:prstGeom prst="rect">
            <a:avLst/>
          </a:prstGeom>
          <a:noFill/>
          <a:ln>
            <a:noFill/>
          </a:ln>
        </p:spPr>
      </p:pic>
      <p:cxnSp>
        <p:nvCxnSpPr>
          <p:cNvPr id="25" name="Google Shape;25;p60"/>
          <p:cNvCxnSpPr/>
          <p:nvPr/>
        </p:nvCxnSpPr>
        <p:spPr>
          <a:xfrm>
            <a:off x="1295402" y="6423167"/>
            <a:ext cx="10085932" cy="0"/>
          </a:xfrm>
          <a:prstGeom prst="straightConnector1">
            <a:avLst/>
          </a:prstGeom>
          <a:noFill/>
          <a:ln w="9525" cap="flat" cmpd="sng">
            <a:solidFill>
              <a:srgbClr val="00717D"/>
            </a:solidFill>
            <a:prstDash val="solid"/>
            <a:round/>
            <a:headEnd type="none" w="sm" len="sm"/>
            <a:tailEnd type="none" w="sm" len="sm"/>
          </a:ln>
        </p:spPr>
      </p:cxnSp>
      <p:pic>
        <p:nvPicPr>
          <p:cNvPr id="5" name="Picture 4" descr="A blue background with white text and white waves&#10;&#10;AI-generated content may be incorrect.">
            <a:extLst>
              <a:ext uri="{FF2B5EF4-FFF2-40B4-BE49-F238E27FC236}">
                <a16:creationId xmlns:a16="http://schemas.microsoft.com/office/drawing/2014/main" id="{81B0347D-B633-E498-AAD9-82A3B255ED00}"/>
              </a:ext>
            </a:extLst>
          </p:cNvPr>
          <p:cNvPicPr>
            <a:picLocks noChangeAspect="1"/>
          </p:cNvPicPr>
          <p:nvPr userDrawn="1"/>
        </p:nvPicPr>
        <p:blipFill>
          <a:blip r:embed="rId3"/>
          <a:stretch>
            <a:fillRect/>
          </a:stretch>
        </p:blipFill>
        <p:spPr>
          <a:xfrm>
            <a:off x="10572425" y="0"/>
            <a:ext cx="1619575" cy="1110239"/>
          </a:xfrm>
          <a:prstGeom prst="rect">
            <a:avLst/>
          </a:prstGeom>
        </p:spPr>
      </p:pic>
    </p:spTree>
    <p:extLst>
      <p:ext uri="{BB962C8B-B14F-4D97-AF65-F5344CB8AC3E}">
        <p14:creationId xmlns:p14="http://schemas.microsoft.com/office/powerpoint/2010/main" val="19157700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1311878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8" name="Google Shape;48;p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9" name="Google Shape;49;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794423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2" name="Google Shape;5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045497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
        <p:cNvGrpSpPr/>
        <p:nvPr/>
      </p:nvGrpSpPr>
      <p:grpSpPr>
        <a:xfrm>
          <a:off x="0" y="0"/>
          <a:ext cx="0" cy="0"/>
          <a:chOff x="0" y="0"/>
          <a:chExt cx="0" cy="0"/>
        </a:xfrm>
      </p:grpSpPr>
      <p:sp>
        <p:nvSpPr>
          <p:cNvPr id="54" name="Google Shape;54;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6" name="Google Shape;56;p1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7" name="Google Shape;57;p1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58" name="Google Shape;58;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482120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9"/>
        <p:cNvGrpSpPr/>
        <p:nvPr/>
      </p:nvGrpSpPr>
      <p:grpSpPr>
        <a:xfrm>
          <a:off x="0" y="0"/>
          <a:ext cx="0" cy="0"/>
          <a:chOff x="0" y="0"/>
          <a:chExt cx="0" cy="0"/>
        </a:xfrm>
      </p:grpSpPr>
      <p:sp>
        <p:nvSpPr>
          <p:cNvPr id="60" name="Google Shape;60;p1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61" name="Google Shape;61;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1626474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2"/>
        <p:cNvGrpSpPr/>
        <p:nvPr/>
      </p:nvGrpSpPr>
      <p:grpSpPr>
        <a:xfrm>
          <a:off x="0" y="0"/>
          <a:ext cx="0" cy="0"/>
          <a:chOff x="0" y="0"/>
          <a:chExt cx="0" cy="0"/>
        </a:xfrm>
      </p:grpSpPr>
      <p:sp>
        <p:nvSpPr>
          <p:cNvPr id="63" name="Google Shape;63;p1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4" name="Google Shape;64;p1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65" name="Google Shape;6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52983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185378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apositiva del titolo 1">
  <p:cSld name="Diapositiva del titolo 1">
    <p:spTree>
      <p:nvGrpSpPr>
        <p:cNvPr id="1" name="Shape 68"/>
        <p:cNvGrpSpPr/>
        <p:nvPr/>
      </p:nvGrpSpPr>
      <p:grpSpPr>
        <a:xfrm>
          <a:off x="0" y="0"/>
          <a:ext cx="0" cy="0"/>
          <a:chOff x="0" y="0"/>
          <a:chExt cx="0" cy="0"/>
        </a:xfrm>
      </p:grpSpPr>
      <p:sp>
        <p:nvSpPr>
          <p:cNvPr id="69" name="Google Shape;69;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0" name="Google Shape;70;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 name="Google Shape;71;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218944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apositiva del titolo 2">
  <p:cSld name="Diapositiva del titolo 2">
    <p:spTree>
      <p:nvGrpSpPr>
        <p:cNvPr id="1" name="Shape 72"/>
        <p:cNvGrpSpPr/>
        <p:nvPr/>
      </p:nvGrpSpPr>
      <p:grpSpPr>
        <a:xfrm>
          <a:off x="0" y="0"/>
          <a:ext cx="0" cy="0"/>
          <a:chOff x="0" y="0"/>
          <a:chExt cx="0" cy="0"/>
        </a:xfrm>
      </p:grpSpPr>
      <p:sp>
        <p:nvSpPr>
          <p:cNvPr id="73" name="Google Shape;73;p15"/>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4" name="Google Shape;74;p15"/>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5" name="Google Shape;75;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422073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apositiva del titolo 3">
  <p:cSld name="Diapositiva del titolo 3">
    <p:spTree>
      <p:nvGrpSpPr>
        <p:cNvPr id="1" name="Shape 76"/>
        <p:cNvGrpSpPr/>
        <p:nvPr/>
      </p:nvGrpSpPr>
      <p:grpSpPr>
        <a:xfrm>
          <a:off x="0" y="0"/>
          <a:ext cx="0" cy="0"/>
          <a:chOff x="0" y="0"/>
          <a:chExt cx="0" cy="0"/>
        </a:xfrm>
      </p:grpSpPr>
      <p:sp>
        <p:nvSpPr>
          <p:cNvPr id="77" name="Google Shape;77;p16"/>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8" name="Google Shape;78;p16"/>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9" name="Google Shape;79;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194194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8"/>
            <a:ext cx="10515600" cy="544535"/>
          </a:xfrm>
        </p:spPr>
        <p:txBody>
          <a:bodyPr/>
          <a:lstStyle/>
          <a:p>
            <a:r>
              <a:rPr lang="it-IT"/>
              <a:t>Fare clic per modificare lo stile del titolo dello schema</a:t>
            </a:r>
            <a:endParaRPr lang="it-IT" dirty="0"/>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9"/>
            <a:ext cx="10515600" cy="452007"/>
          </a:xfrm>
        </p:spPr>
        <p:txBody>
          <a:bodyPr vert="horz" lIns="91440" tIns="45720" rIns="91440" bIns="45720" rtlCol="0" anchor="t">
            <a:normAutofit/>
          </a:bodyPr>
          <a:lstStyle>
            <a:lvl1pPr>
              <a:defRPr lang="it-IT" sz="18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Tree>
    <p:extLst>
      <p:ext uri="{BB962C8B-B14F-4D97-AF65-F5344CB8AC3E}">
        <p14:creationId xmlns:p14="http://schemas.microsoft.com/office/powerpoint/2010/main" val="2072878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apositiva del titolo 4">
  <p:cSld name="Diapositiva del titolo 4">
    <p:spTree>
      <p:nvGrpSpPr>
        <p:cNvPr id="1" name="Shape 80"/>
        <p:cNvGrpSpPr/>
        <p:nvPr/>
      </p:nvGrpSpPr>
      <p:grpSpPr>
        <a:xfrm>
          <a:off x="0" y="0"/>
          <a:ext cx="0" cy="0"/>
          <a:chOff x="0" y="0"/>
          <a:chExt cx="0" cy="0"/>
        </a:xfrm>
      </p:grpSpPr>
      <p:sp>
        <p:nvSpPr>
          <p:cNvPr id="81" name="Google Shape;81;p17"/>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2" name="Google Shape;82;p17"/>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 name="Google Shape;83;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418686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apositiva del titolo 5">
  <p:cSld name="Diapositiva del titolo 5">
    <p:spTree>
      <p:nvGrpSpPr>
        <p:cNvPr id="1" name="Shape 84"/>
        <p:cNvGrpSpPr/>
        <p:nvPr/>
      </p:nvGrpSpPr>
      <p:grpSpPr>
        <a:xfrm>
          <a:off x="0" y="0"/>
          <a:ext cx="0" cy="0"/>
          <a:chOff x="0" y="0"/>
          <a:chExt cx="0" cy="0"/>
        </a:xfrm>
      </p:grpSpPr>
      <p:sp>
        <p:nvSpPr>
          <p:cNvPr id="85" name="Google Shape;85;p18"/>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18"/>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87" name="Google Shape;87;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4095237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apositiva del titolo 6">
  <p:cSld name="Diapositiva del titolo 6">
    <p:spTree>
      <p:nvGrpSpPr>
        <p:cNvPr id="1" name="Shape 88"/>
        <p:cNvGrpSpPr/>
        <p:nvPr/>
      </p:nvGrpSpPr>
      <p:grpSpPr>
        <a:xfrm>
          <a:off x="0" y="0"/>
          <a:ext cx="0" cy="0"/>
          <a:chOff x="0" y="0"/>
          <a:chExt cx="0" cy="0"/>
        </a:xfrm>
      </p:grpSpPr>
      <p:sp>
        <p:nvSpPr>
          <p:cNvPr id="89" name="Google Shape;89;p19"/>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0" name="Google Shape;90;p19"/>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1" name="Google Shape;9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664468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apositiva del titolo 7">
  <p:cSld name="Diapositiva del titolo 7">
    <p:spTree>
      <p:nvGrpSpPr>
        <p:cNvPr id="1" name="Shape 92"/>
        <p:cNvGrpSpPr/>
        <p:nvPr/>
      </p:nvGrpSpPr>
      <p:grpSpPr>
        <a:xfrm>
          <a:off x="0" y="0"/>
          <a:ext cx="0" cy="0"/>
          <a:chOff x="0" y="0"/>
          <a:chExt cx="0" cy="0"/>
        </a:xfrm>
      </p:grpSpPr>
      <p:sp>
        <p:nvSpPr>
          <p:cNvPr id="93" name="Google Shape;93;p20"/>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0"/>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5" name="Google Shape;95;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840892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96"/>
        <p:cNvGrpSpPr/>
        <p:nvPr/>
      </p:nvGrpSpPr>
      <p:grpSpPr>
        <a:xfrm>
          <a:off x="0" y="0"/>
          <a:ext cx="0" cy="0"/>
          <a:chOff x="0" y="0"/>
          <a:chExt cx="0" cy="0"/>
        </a:xfrm>
      </p:grpSpPr>
      <p:sp>
        <p:nvSpPr>
          <p:cNvPr id="97" name="Google Shape;97;p21"/>
          <p:cNvSpPr txBox="1">
            <a:spLocks noGrp="1"/>
          </p:cNvSpPr>
          <p:nvPr>
            <p:ph type="ctrTitle"/>
          </p:nvPr>
        </p:nvSpPr>
        <p:spPr>
          <a:xfrm>
            <a:off x="1600200" y="2386744"/>
            <a:ext cx="8991600" cy="1646000"/>
          </a:xfrm>
          <a:prstGeom prst="rect">
            <a:avLst/>
          </a:prstGeom>
          <a:solidFill>
            <a:srgbClr val="FFFFFF"/>
          </a:solidFill>
          <a:ln w="28575" cap="flat" cmpd="sng">
            <a:solidFill>
              <a:srgbClr val="404040"/>
            </a:solidFill>
            <a:prstDash val="solid"/>
            <a:round/>
            <a:headEnd type="none" w="sm" len="sm"/>
            <a:tailEnd type="none" w="sm" len="sm"/>
          </a:ln>
        </p:spPr>
        <p:txBody>
          <a:bodyPr spcFirstLastPara="1" wrap="square" lIns="205725" tIns="137150" rIns="205725" bIns="137150" anchor="ctr" anchorCtr="1">
            <a:normAutofit/>
          </a:bodyPr>
          <a:lstStyle>
            <a:lvl1pPr lvl="0" algn="ctr">
              <a:lnSpc>
                <a:spcPct val="90000"/>
              </a:lnSpc>
              <a:spcBef>
                <a:spcPts val="0"/>
              </a:spcBef>
              <a:spcAft>
                <a:spcPts val="0"/>
              </a:spcAft>
              <a:buClr>
                <a:srgbClr val="262626"/>
              </a:buClr>
              <a:buSzPts val="2900"/>
              <a:buFont typeface="Gill Sans"/>
              <a:buNone/>
              <a:defRPr sz="3867">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21"/>
          <p:cNvSpPr txBox="1">
            <a:spLocks noGrp="1"/>
          </p:cNvSpPr>
          <p:nvPr>
            <p:ph type="subTitle" idx="1"/>
          </p:nvPr>
        </p:nvSpPr>
        <p:spPr>
          <a:xfrm>
            <a:off x="2695195" y="4352544"/>
            <a:ext cx="6801600" cy="12400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1067"/>
              </a:spcBef>
              <a:spcAft>
                <a:spcPts val="0"/>
              </a:spcAft>
              <a:buSzPts val="1500"/>
              <a:buNone/>
              <a:defRPr sz="2000">
                <a:solidFill>
                  <a:srgbClr val="3F3F3F"/>
                </a:solidFill>
              </a:defRPr>
            </a:lvl1pPr>
            <a:lvl2pPr lvl="1" algn="ctr">
              <a:lnSpc>
                <a:spcPct val="100000"/>
              </a:lnSpc>
              <a:spcBef>
                <a:spcPts val="1067"/>
              </a:spcBef>
              <a:spcAft>
                <a:spcPts val="0"/>
              </a:spcAft>
              <a:buSzPts val="1500"/>
              <a:buNone/>
              <a:defRPr sz="2000"/>
            </a:lvl2pPr>
            <a:lvl3pPr lvl="2" algn="ctr">
              <a:lnSpc>
                <a:spcPct val="100000"/>
              </a:lnSpc>
              <a:spcBef>
                <a:spcPts val="1067"/>
              </a:spcBef>
              <a:spcAft>
                <a:spcPts val="0"/>
              </a:spcAft>
              <a:buSzPts val="1400"/>
              <a:buNone/>
              <a:defRPr sz="1867"/>
            </a:lvl3pPr>
            <a:lvl4pPr lvl="3" algn="ctr">
              <a:lnSpc>
                <a:spcPct val="100000"/>
              </a:lnSpc>
              <a:spcBef>
                <a:spcPts val="1067"/>
              </a:spcBef>
              <a:spcAft>
                <a:spcPts val="0"/>
              </a:spcAft>
              <a:buSzPts val="1200"/>
              <a:buNone/>
              <a:defRPr sz="1600"/>
            </a:lvl4pPr>
            <a:lvl5pPr lvl="4" algn="ctr">
              <a:lnSpc>
                <a:spcPct val="100000"/>
              </a:lnSpc>
              <a:spcBef>
                <a:spcPts val="1067"/>
              </a:spcBef>
              <a:spcAft>
                <a:spcPts val="0"/>
              </a:spcAft>
              <a:buSzPts val="1200"/>
              <a:buNone/>
              <a:defRPr sz="1600"/>
            </a:lvl5pPr>
            <a:lvl6pPr lvl="5" algn="ctr">
              <a:lnSpc>
                <a:spcPct val="100000"/>
              </a:lnSpc>
              <a:spcBef>
                <a:spcPts val="1067"/>
              </a:spcBef>
              <a:spcAft>
                <a:spcPts val="0"/>
              </a:spcAft>
              <a:buSzPts val="1200"/>
              <a:buNone/>
              <a:defRPr sz="1600"/>
            </a:lvl6pPr>
            <a:lvl7pPr lvl="6" algn="ctr">
              <a:lnSpc>
                <a:spcPct val="100000"/>
              </a:lnSpc>
              <a:spcBef>
                <a:spcPts val="1067"/>
              </a:spcBef>
              <a:spcAft>
                <a:spcPts val="0"/>
              </a:spcAft>
              <a:buSzPts val="1200"/>
              <a:buNone/>
              <a:defRPr sz="1600"/>
            </a:lvl7pPr>
            <a:lvl8pPr lvl="7" algn="ctr">
              <a:lnSpc>
                <a:spcPct val="100000"/>
              </a:lnSpc>
              <a:spcBef>
                <a:spcPts val="1067"/>
              </a:spcBef>
              <a:spcAft>
                <a:spcPts val="0"/>
              </a:spcAft>
              <a:buSzPts val="1200"/>
              <a:buNone/>
              <a:defRPr sz="1600"/>
            </a:lvl8pPr>
            <a:lvl9pPr lvl="8" algn="ctr">
              <a:lnSpc>
                <a:spcPct val="100000"/>
              </a:lnSpc>
              <a:spcBef>
                <a:spcPts val="1067"/>
              </a:spcBef>
              <a:spcAft>
                <a:spcPts val="0"/>
              </a:spcAft>
              <a:buSzPts val="1200"/>
              <a:buNone/>
              <a:defRPr sz="1600"/>
            </a:lvl9pPr>
          </a:lstStyle>
          <a:p>
            <a:endParaRPr/>
          </a:p>
        </p:txBody>
      </p:sp>
      <p:sp>
        <p:nvSpPr>
          <p:cNvPr id="99" name="Google Shape;99;p21"/>
          <p:cNvSpPr txBox="1">
            <a:spLocks noGrp="1"/>
          </p:cNvSpPr>
          <p:nvPr>
            <p:ph type="dt" idx="10"/>
          </p:nvPr>
        </p:nvSpPr>
        <p:spPr>
          <a:xfrm>
            <a:off x="7821429" y="6238816"/>
            <a:ext cx="2753600" cy="3240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sz="1467"/>
            </a:lvl1pPr>
            <a:lvl2pPr lvl="1" algn="l">
              <a:lnSpc>
                <a:spcPct val="100000"/>
              </a:lnSpc>
              <a:spcBef>
                <a:spcPts val="0"/>
              </a:spcBef>
              <a:spcAft>
                <a:spcPts val="0"/>
              </a:spcAft>
              <a:buSzPts val="1100"/>
              <a:buNone/>
              <a:defRPr sz="1467"/>
            </a:lvl2pPr>
            <a:lvl3pPr lvl="2" algn="l">
              <a:lnSpc>
                <a:spcPct val="100000"/>
              </a:lnSpc>
              <a:spcBef>
                <a:spcPts val="0"/>
              </a:spcBef>
              <a:spcAft>
                <a:spcPts val="0"/>
              </a:spcAft>
              <a:buSzPts val="1100"/>
              <a:buNone/>
              <a:defRPr sz="1467"/>
            </a:lvl3pPr>
            <a:lvl4pPr lvl="3" algn="l">
              <a:lnSpc>
                <a:spcPct val="100000"/>
              </a:lnSpc>
              <a:spcBef>
                <a:spcPts val="0"/>
              </a:spcBef>
              <a:spcAft>
                <a:spcPts val="0"/>
              </a:spcAft>
              <a:buSzPts val="1100"/>
              <a:buNone/>
              <a:defRPr sz="1467"/>
            </a:lvl4pPr>
            <a:lvl5pPr lvl="4" algn="l">
              <a:lnSpc>
                <a:spcPct val="100000"/>
              </a:lnSpc>
              <a:spcBef>
                <a:spcPts val="0"/>
              </a:spcBef>
              <a:spcAft>
                <a:spcPts val="0"/>
              </a:spcAft>
              <a:buSzPts val="1100"/>
              <a:buNone/>
              <a:defRPr sz="1467"/>
            </a:lvl5pPr>
            <a:lvl6pPr lvl="5" algn="l">
              <a:lnSpc>
                <a:spcPct val="100000"/>
              </a:lnSpc>
              <a:spcBef>
                <a:spcPts val="0"/>
              </a:spcBef>
              <a:spcAft>
                <a:spcPts val="0"/>
              </a:spcAft>
              <a:buSzPts val="1100"/>
              <a:buNone/>
              <a:defRPr sz="1467"/>
            </a:lvl6pPr>
            <a:lvl7pPr lvl="6" algn="l">
              <a:lnSpc>
                <a:spcPct val="100000"/>
              </a:lnSpc>
              <a:spcBef>
                <a:spcPts val="0"/>
              </a:spcBef>
              <a:spcAft>
                <a:spcPts val="0"/>
              </a:spcAft>
              <a:buSzPts val="1100"/>
              <a:buNone/>
              <a:defRPr sz="1467"/>
            </a:lvl7pPr>
            <a:lvl8pPr lvl="7" algn="l">
              <a:lnSpc>
                <a:spcPct val="100000"/>
              </a:lnSpc>
              <a:spcBef>
                <a:spcPts val="0"/>
              </a:spcBef>
              <a:spcAft>
                <a:spcPts val="0"/>
              </a:spcAft>
              <a:buSzPts val="1100"/>
              <a:buNone/>
              <a:defRPr sz="1467"/>
            </a:lvl8pPr>
            <a:lvl9pPr lvl="8" algn="l">
              <a:lnSpc>
                <a:spcPct val="100000"/>
              </a:lnSpc>
              <a:spcBef>
                <a:spcPts val="0"/>
              </a:spcBef>
              <a:spcAft>
                <a:spcPts val="0"/>
              </a:spcAft>
              <a:buSzPts val="1100"/>
              <a:buNone/>
              <a:defRPr sz="1467"/>
            </a:lvl9pPr>
          </a:lstStyle>
          <a:p>
            <a:fld id="{1DE75B41-813A-BC4E-8B8B-3DB53F528618}" type="datetime1">
              <a:rPr lang="en-US" smtClean="0"/>
              <a:t>12/12/25</a:t>
            </a:fld>
            <a:endParaRPr/>
          </a:p>
        </p:txBody>
      </p:sp>
      <p:sp>
        <p:nvSpPr>
          <p:cNvPr id="100" name="Google Shape;100;p21"/>
          <p:cNvSpPr txBox="1">
            <a:spLocks noGrp="1"/>
          </p:cNvSpPr>
          <p:nvPr>
            <p:ph type="ftr" idx="11"/>
          </p:nvPr>
        </p:nvSpPr>
        <p:spPr>
          <a:xfrm>
            <a:off x="1600200" y="6236208"/>
            <a:ext cx="5901200" cy="3200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467"/>
            </a:lvl1pPr>
            <a:lvl2pPr lvl="1" algn="l">
              <a:lnSpc>
                <a:spcPct val="100000"/>
              </a:lnSpc>
              <a:spcBef>
                <a:spcPts val="0"/>
              </a:spcBef>
              <a:spcAft>
                <a:spcPts val="0"/>
              </a:spcAft>
              <a:buSzPts val="1100"/>
              <a:buNone/>
              <a:defRPr sz="1467"/>
            </a:lvl2pPr>
            <a:lvl3pPr lvl="2" algn="l">
              <a:lnSpc>
                <a:spcPct val="100000"/>
              </a:lnSpc>
              <a:spcBef>
                <a:spcPts val="0"/>
              </a:spcBef>
              <a:spcAft>
                <a:spcPts val="0"/>
              </a:spcAft>
              <a:buSzPts val="1100"/>
              <a:buNone/>
              <a:defRPr sz="1467"/>
            </a:lvl3pPr>
            <a:lvl4pPr lvl="3" algn="l">
              <a:lnSpc>
                <a:spcPct val="100000"/>
              </a:lnSpc>
              <a:spcBef>
                <a:spcPts val="0"/>
              </a:spcBef>
              <a:spcAft>
                <a:spcPts val="0"/>
              </a:spcAft>
              <a:buSzPts val="1100"/>
              <a:buNone/>
              <a:defRPr sz="1467"/>
            </a:lvl4pPr>
            <a:lvl5pPr lvl="4" algn="l">
              <a:lnSpc>
                <a:spcPct val="100000"/>
              </a:lnSpc>
              <a:spcBef>
                <a:spcPts val="0"/>
              </a:spcBef>
              <a:spcAft>
                <a:spcPts val="0"/>
              </a:spcAft>
              <a:buSzPts val="1100"/>
              <a:buNone/>
              <a:defRPr sz="1467"/>
            </a:lvl5pPr>
            <a:lvl6pPr lvl="5" algn="l">
              <a:lnSpc>
                <a:spcPct val="100000"/>
              </a:lnSpc>
              <a:spcBef>
                <a:spcPts val="0"/>
              </a:spcBef>
              <a:spcAft>
                <a:spcPts val="0"/>
              </a:spcAft>
              <a:buSzPts val="1100"/>
              <a:buNone/>
              <a:defRPr sz="1467"/>
            </a:lvl6pPr>
            <a:lvl7pPr lvl="6" algn="l">
              <a:lnSpc>
                <a:spcPct val="100000"/>
              </a:lnSpc>
              <a:spcBef>
                <a:spcPts val="0"/>
              </a:spcBef>
              <a:spcAft>
                <a:spcPts val="0"/>
              </a:spcAft>
              <a:buSzPts val="1100"/>
              <a:buNone/>
              <a:defRPr sz="1467"/>
            </a:lvl7pPr>
            <a:lvl8pPr lvl="7" algn="l">
              <a:lnSpc>
                <a:spcPct val="100000"/>
              </a:lnSpc>
              <a:spcBef>
                <a:spcPts val="0"/>
              </a:spcBef>
              <a:spcAft>
                <a:spcPts val="0"/>
              </a:spcAft>
              <a:buSzPts val="1100"/>
              <a:buNone/>
              <a:defRPr sz="1467"/>
            </a:lvl8pPr>
            <a:lvl9pPr lvl="8" algn="l">
              <a:lnSpc>
                <a:spcPct val="100000"/>
              </a:lnSpc>
              <a:spcBef>
                <a:spcPts val="0"/>
              </a:spcBef>
              <a:spcAft>
                <a:spcPts val="0"/>
              </a:spcAft>
              <a:buSzPts val="1100"/>
              <a:buNone/>
              <a:defRPr sz="1467"/>
            </a:lvl9pPr>
          </a:lstStyle>
          <a:p>
            <a:r>
              <a:rPr lang="en-US"/>
              <a:t>A. Retico - INFN, Pisa</a:t>
            </a:r>
            <a:endParaRPr/>
          </a:p>
        </p:txBody>
      </p:sp>
      <p:sp>
        <p:nvSpPr>
          <p:cNvPr id="101" name="Google Shape;101;p21"/>
          <p:cNvSpPr>
            <a:spLocks noGrp="1"/>
          </p:cNvSpPr>
          <p:nvPr>
            <p:ph type="sldNum" idx="12"/>
          </p:nvPr>
        </p:nvSpPr>
        <p:spPr>
          <a:xfrm>
            <a:off x="10758923" y="6217920"/>
            <a:ext cx="365600" cy="365600"/>
          </a:xfrm>
          <a:prstGeom prst="ellipse">
            <a:avLst/>
          </a:prstGeom>
          <a:solidFill>
            <a:srgbClr val="1D1D1D">
              <a:alpha val="69410"/>
            </a:srgbClr>
          </a:solidFill>
          <a:ln>
            <a:noFill/>
          </a:ln>
        </p:spPr>
        <p:txBody>
          <a:bodyPr spcFirstLastPara="1" wrap="square" lIns="13700" tIns="34275" rIns="13700" bIns="34275" anchor="ctr" anchorCtr="0">
            <a:norm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3364468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2231136" y="964692"/>
            <a:ext cx="7730000" cy="1188800"/>
          </a:xfrm>
          <a:prstGeom prst="rect">
            <a:avLst/>
          </a:prstGeom>
          <a:solidFill>
            <a:schemeClr val="lt1"/>
          </a:solidFill>
          <a:ln w="23825" cap="sq" cmpd="sng">
            <a:solidFill>
              <a:srgbClr val="3F3F3F"/>
            </a:solidFill>
            <a:prstDash val="solid"/>
            <a:miter lim="800000"/>
            <a:headEnd type="none" w="sm" len="sm"/>
            <a:tailEnd type="none" w="sm" len="sm"/>
          </a:ln>
        </p:spPr>
        <p:txBody>
          <a:bodyPr spcFirstLastPara="1" wrap="square" lIns="137150" tIns="137150" rIns="137150" bIns="137150" anchor="ctr" anchorCtr="0">
            <a:norm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22"/>
          <p:cNvSpPr txBox="1">
            <a:spLocks noGrp="1"/>
          </p:cNvSpPr>
          <p:nvPr>
            <p:ph type="body" idx="1"/>
          </p:nvPr>
        </p:nvSpPr>
        <p:spPr>
          <a:xfrm>
            <a:off x="2231136" y="2638044"/>
            <a:ext cx="7730000" cy="3102000"/>
          </a:xfrm>
          <a:prstGeom prst="rect">
            <a:avLst/>
          </a:prstGeom>
          <a:noFill/>
          <a:ln>
            <a:noFill/>
          </a:ln>
        </p:spPr>
        <p:txBody>
          <a:bodyPr spcFirstLastPara="1" wrap="square" lIns="68575" tIns="34275" rIns="68575" bIns="34275" anchor="t" anchorCtr="0">
            <a:normAutofit/>
          </a:bodyPr>
          <a:lstStyle>
            <a:lvl1pPr marL="609585" lvl="0" indent="-423323" algn="l">
              <a:lnSpc>
                <a:spcPct val="100000"/>
              </a:lnSpc>
              <a:spcBef>
                <a:spcPts val="1067"/>
              </a:spcBef>
              <a:spcAft>
                <a:spcPts val="0"/>
              </a:spcAft>
              <a:buSzPts val="1400"/>
              <a:buChar char="•"/>
              <a:defRPr/>
            </a:lvl1pPr>
            <a:lvl2pPr marL="1219170" lvl="1" indent="-423323" algn="l">
              <a:lnSpc>
                <a:spcPct val="100000"/>
              </a:lnSpc>
              <a:spcBef>
                <a:spcPts val="1067"/>
              </a:spcBef>
              <a:spcAft>
                <a:spcPts val="0"/>
              </a:spcAft>
              <a:buSzPts val="1400"/>
              <a:buChar char="•"/>
              <a:defRPr/>
            </a:lvl2pPr>
            <a:lvl3pPr marL="1828754" lvl="2" indent="-423323" algn="l">
              <a:lnSpc>
                <a:spcPct val="100000"/>
              </a:lnSpc>
              <a:spcBef>
                <a:spcPts val="1067"/>
              </a:spcBef>
              <a:spcAft>
                <a:spcPts val="0"/>
              </a:spcAft>
              <a:buSzPts val="1400"/>
              <a:buChar char="•"/>
              <a:defRPr/>
            </a:lvl3pPr>
            <a:lvl4pPr marL="2438339" lvl="3" indent="-423323" algn="l">
              <a:lnSpc>
                <a:spcPct val="100000"/>
              </a:lnSpc>
              <a:spcBef>
                <a:spcPts val="1067"/>
              </a:spcBef>
              <a:spcAft>
                <a:spcPts val="0"/>
              </a:spcAft>
              <a:buSzPts val="1400"/>
              <a:buChar char="•"/>
              <a:defRPr/>
            </a:lvl4pPr>
            <a:lvl5pPr marL="3047924" lvl="4" indent="-423323" algn="l">
              <a:lnSpc>
                <a:spcPct val="100000"/>
              </a:lnSpc>
              <a:spcBef>
                <a:spcPts val="1067"/>
              </a:spcBef>
              <a:spcAft>
                <a:spcPts val="0"/>
              </a:spcAft>
              <a:buSzPts val="1400"/>
              <a:buChar char="•"/>
              <a:defRPr/>
            </a:lvl5pPr>
            <a:lvl6pPr marL="3657509" lvl="5" indent="-423323" algn="l">
              <a:lnSpc>
                <a:spcPct val="100000"/>
              </a:lnSpc>
              <a:spcBef>
                <a:spcPts val="1067"/>
              </a:spcBef>
              <a:spcAft>
                <a:spcPts val="0"/>
              </a:spcAft>
              <a:buSzPts val="1400"/>
              <a:buChar char="•"/>
              <a:defRPr/>
            </a:lvl6pPr>
            <a:lvl7pPr marL="4267093" lvl="6" indent="-423323" algn="l">
              <a:lnSpc>
                <a:spcPct val="100000"/>
              </a:lnSpc>
              <a:spcBef>
                <a:spcPts val="1067"/>
              </a:spcBef>
              <a:spcAft>
                <a:spcPts val="0"/>
              </a:spcAft>
              <a:buSzPts val="1400"/>
              <a:buChar char="•"/>
              <a:defRPr/>
            </a:lvl7pPr>
            <a:lvl8pPr marL="4876678" lvl="7" indent="-423323" algn="l">
              <a:lnSpc>
                <a:spcPct val="100000"/>
              </a:lnSpc>
              <a:spcBef>
                <a:spcPts val="1067"/>
              </a:spcBef>
              <a:spcAft>
                <a:spcPts val="0"/>
              </a:spcAft>
              <a:buSzPts val="1400"/>
              <a:buChar char="•"/>
              <a:defRPr/>
            </a:lvl8pPr>
            <a:lvl9pPr marL="5486263" lvl="8" indent="-423323" algn="l">
              <a:lnSpc>
                <a:spcPct val="100000"/>
              </a:lnSpc>
              <a:spcBef>
                <a:spcPts val="1067"/>
              </a:spcBef>
              <a:spcAft>
                <a:spcPts val="0"/>
              </a:spcAft>
              <a:buSzPts val="1400"/>
              <a:buChar char="•"/>
              <a:defRPr/>
            </a:lvl9pPr>
          </a:lstStyle>
          <a:p>
            <a:endParaRPr/>
          </a:p>
        </p:txBody>
      </p:sp>
      <p:sp>
        <p:nvSpPr>
          <p:cNvPr id="105" name="Google Shape;105;p22"/>
          <p:cNvSpPr txBox="1">
            <a:spLocks noGrp="1"/>
          </p:cNvSpPr>
          <p:nvPr>
            <p:ph type="dt" idx="10"/>
          </p:nvPr>
        </p:nvSpPr>
        <p:spPr>
          <a:xfrm>
            <a:off x="7821429" y="6238816"/>
            <a:ext cx="2753600" cy="3240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sz="1467"/>
            </a:lvl1pPr>
            <a:lvl2pPr lvl="1" algn="l">
              <a:lnSpc>
                <a:spcPct val="100000"/>
              </a:lnSpc>
              <a:spcBef>
                <a:spcPts val="0"/>
              </a:spcBef>
              <a:spcAft>
                <a:spcPts val="0"/>
              </a:spcAft>
              <a:buSzPts val="1100"/>
              <a:buNone/>
              <a:defRPr sz="1467"/>
            </a:lvl2pPr>
            <a:lvl3pPr lvl="2" algn="l">
              <a:lnSpc>
                <a:spcPct val="100000"/>
              </a:lnSpc>
              <a:spcBef>
                <a:spcPts val="0"/>
              </a:spcBef>
              <a:spcAft>
                <a:spcPts val="0"/>
              </a:spcAft>
              <a:buSzPts val="1100"/>
              <a:buNone/>
              <a:defRPr sz="1467"/>
            </a:lvl3pPr>
            <a:lvl4pPr lvl="3" algn="l">
              <a:lnSpc>
                <a:spcPct val="100000"/>
              </a:lnSpc>
              <a:spcBef>
                <a:spcPts val="0"/>
              </a:spcBef>
              <a:spcAft>
                <a:spcPts val="0"/>
              </a:spcAft>
              <a:buSzPts val="1100"/>
              <a:buNone/>
              <a:defRPr sz="1467"/>
            </a:lvl4pPr>
            <a:lvl5pPr lvl="4" algn="l">
              <a:lnSpc>
                <a:spcPct val="100000"/>
              </a:lnSpc>
              <a:spcBef>
                <a:spcPts val="0"/>
              </a:spcBef>
              <a:spcAft>
                <a:spcPts val="0"/>
              </a:spcAft>
              <a:buSzPts val="1100"/>
              <a:buNone/>
              <a:defRPr sz="1467"/>
            </a:lvl5pPr>
            <a:lvl6pPr lvl="5" algn="l">
              <a:lnSpc>
                <a:spcPct val="100000"/>
              </a:lnSpc>
              <a:spcBef>
                <a:spcPts val="0"/>
              </a:spcBef>
              <a:spcAft>
                <a:spcPts val="0"/>
              </a:spcAft>
              <a:buSzPts val="1100"/>
              <a:buNone/>
              <a:defRPr sz="1467"/>
            </a:lvl6pPr>
            <a:lvl7pPr lvl="6" algn="l">
              <a:lnSpc>
                <a:spcPct val="100000"/>
              </a:lnSpc>
              <a:spcBef>
                <a:spcPts val="0"/>
              </a:spcBef>
              <a:spcAft>
                <a:spcPts val="0"/>
              </a:spcAft>
              <a:buSzPts val="1100"/>
              <a:buNone/>
              <a:defRPr sz="1467"/>
            </a:lvl7pPr>
            <a:lvl8pPr lvl="7" algn="l">
              <a:lnSpc>
                <a:spcPct val="100000"/>
              </a:lnSpc>
              <a:spcBef>
                <a:spcPts val="0"/>
              </a:spcBef>
              <a:spcAft>
                <a:spcPts val="0"/>
              </a:spcAft>
              <a:buSzPts val="1100"/>
              <a:buNone/>
              <a:defRPr sz="1467"/>
            </a:lvl8pPr>
            <a:lvl9pPr lvl="8" algn="l">
              <a:lnSpc>
                <a:spcPct val="100000"/>
              </a:lnSpc>
              <a:spcBef>
                <a:spcPts val="0"/>
              </a:spcBef>
              <a:spcAft>
                <a:spcPts val="0"/>
              </a:spcAft>
              <a:buSzPts val="1100"/>
              <a:buNone/>
              <a:defRPr sz="1467"/>
            </a:lvl9pPr>
          </a:lstStyle>
          <a:p>
            <a:fld id="{A3E96181-D259-324B-A645-4FB77492EBB6}" type="datetime1">
              <a:rPr lang="en-US" smtClean="0"/>
              <a:t>12/12/25</a:t>
            </a:fld>
            <a:endParaRPr/>
          </a:p>
        </p:txBody>
      </p:sp>
      <p:sp>
        <p:nvSpPr>
          <p:cNvPr id="106" name="Google Shape;106;p22"/>
          <p:cNvSpPr txBox="1">
            <a:spLocks noGrp="1"/>
          </p:cNvSpPr>
          <p:nvPr>
            <p:ph type="ftr" idx="11"/>
          </p:nvPr>
        </p:nvSpPr>
        <p:spPr>
          <a:xfrm>
            <a:off x="1600200" y="6236208"/>
            <a:ext cx="5901200" cy="3200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467"/>
            </a:lvl1pPr>
            <a:lvl2pPr lvl="1" algn="l">
              <a:lnSpc>
                <a:spcPct val="100000"/>
              </a:lnSpc>
              <a:spcBef>
                <a:spcPts val="0"/>
              </a:spcBef>
              <a:spcAft>
                <a:spcPts val="0"/>
              </a:spcAft>
              <a:buSzPts val="1100"/>
              <a:buNone/>
              <a:defRPr sz="1467"/>
            </a:lvl2pPr>
            <a:lvl3pPr lvl="2" algn="l">
              <a:lnSpc>
                <a:spcPct val="100000"/>
              </a:lnSpc>
              <a:spcBef>
                <a:spcPts val="0"/>
              </a:spcBef>
              <a:spcAft>
                <a:spcPts val="0"/>
              </a:spcAft>
              <a:buSzPts val="1100"/>
              <a:buNone/>
              <a:defRPr sz="1467"/>
            </a:lvl3pPr>
            <a:lvl4pPr lvl="3" algn="l">
              <a:lnSpc>
                <a:spcPct val="100000"/>
              </a:lnSpc>
              <a:spcBef>
                <a:spcPts val="0"/>
              </a:spcBef>
              <a:spcAft>
                <a:spcPts val="0"/>
              </a:spcAft>
              <a:buSzPts val="1100"/>
              <a:buNone/>
              <a:defRPr sz="1467"/>
            </a:lvl4pPr>
            <a:lvl5pPr lvl="4" algn="l">
              <a:lnSpc>
                <a:spcPct val="100000"/>
              </a:lnSpc>
              <a:spcBef>
                <a:spcPts val="0"/>
              </a:spcBef>
              <a:spcAft>
                <a:spcPts val="0"/>
              </a:spcAft>
              <a:buSzPts val="1100"/>
              <a:buNone/>
              <a:defRPr sz="1467"/>
            </a:lvl5pPr>
            <a:lvl6pPr lvl="5" algn="l">
              <a:lnSpc>
                <a:spcPct val="100000"/>
              </a:lnSpc>
              <a:spcBef>
                <a:spcPts val="0"/>
              </a:spcBef>
              <a:spcAft>
                <a:spcPts val="0"/>
              </a:spcAft>
              <a:buSzPts val="1100"/>
              <a:buNone/>
              <a:defRPr sz="1467"/>
            </a:lvl6pPr>
            <a:lvl7pPr lvl="6" algn="l">
              <a:lnSpc>
                <a:spcPct val="100000"/>
              </a:lnSpc>
              <a:spcBef>
                <a:spcPts val="0"/>
              </a:spcBef>
              <a:spcAft>
                <a:spcPts val="0"/>
              </a:spcAft>
              <a:buSzPts val="1100"/>
              <a:buNone/>
              <a:defRPr sz="1467"/>
            </a:lvl7pPr>
            <a:lvl8pPr lvl="7" algn="l">
              <a:lnSpc>
                <a:spcPct val="100000"/>
              </a:lnSpc>
              <a:spcBef>
                <a:spcPts val="0"/>
              </a:spcBef>
              <a:spcAft>
                <a:spcPts val="0"/>
              </a:spcAft>
              <a:buSzPts val="1100"/>
              <a:buNone/>
              <a:defRPr sz="1467"/>
            </a:lvl8pPr>
            <a:lvl9pPr lvl="8" algn="l">
              <a:lnSpc>
                <a:spcPct val="100000"/>
              </a:lnSpc>
              <a:spcBef>
                <a:spcPts val="0"/>
              </a:spcBef>
              <a:spcAft>
                <a:spcPts val="0"/>
              </a:spcAft>
              <a:buSzPts val="1100"/>
              <a:buNone/>
              <a:defRPr sz="1467"/>
            </a:lvl9pPr>
          </a:lstStyle>
          <a:p>
            <a:r>
              <a:rPr lang="en-US"/>
              <a:t>A. Retico - INFN, Pisa</a:t>
            </a:r>
            <a:endParaRPr/>
          </a:p>
        </p:txBody>
      </p:sp>
      <p:sp>
        <p:nvSpPr>
          <p:cNvPr id="107" name="Google Shape;107;p22"/>
          <p:cNvSpPr>
            <a:spLocks noGrp="1"/>
          </p:cNvSpPr>
          <p:nvPr>
            <p:ph type="sldNum" idx="12"/>
          </p:nvPr>
        </p:nvSpPr>
        <p:spPr>
          <a:xfrm>
            <a:off x="11686984" y="6370320"/>
            <a:ext cx="365600" cy="365600"/>
          </a:xfrm>
          <a:prstGeom prst="ellipse">
            <a:avLst/>
          </a:prstGeom>
          <a:solidFill>
            <a:srgbClr val="1D1D1D">
              <a:alpha val="69410"/>
            </a:srgbClr>
          </a:solidFill>
          <a:ln>
            <a:noFill/>
          </a:ln>
        </p:spPr>
        <p:txBody>
          <a:bodyPr spcFirstLastPara="1" wrap="square" lIns="13700" tIns="34275" rIns="13700" bIns="34275" anchor="ctr" anchorCtr="0">
            <a:norm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FFFFFF"/>
                </a:solidFill>
                <a:latin typeface="Gill Sans"/>
                <a:ea typeface="Gill Sans"/>
                <a:cs typeface="Gill Sans"/>
                <a:sym typeface="Gill Sans"/>
              </a:defRPr>
            </a:lvl9pPr>
          </a:lstStyle>
          <a:p>
            <a:fld id="{00000000-1234-1234-1234-123412341234}" type="slidenum">
              <a:rPr lang="it" smtClean="0"/>
              <a:pPr/>
              <a:t>‹#›</a:t>
            </a:fld>
            <a:endParaRPr lang="it"/>
          </a:p>
        </p:txBody>
      </p:sp>
      <p:pic>
        <p:nvPicPr>
          <p:cNvPr id="108" name="Google Shape;108;p22"/>
          <p:cNvPicPr preferRelativeResize="0"/>
          <p:nvPr/>
        </p:nvPicPr>
        <p:blipFill>
          <a:blip r:embed="rId2">
            <a:alphaModFix/>
          </a:blip>
          <a:stretch>
            <a:fillRect/>
          </a:stretch>
        </p:blipFill>
        <p:spPr>
          <a:xfrm>
            <a:off x="9805872" y="6377609"/>
            <a:ext cx="830545" cy="419968"/>
          </a:xfrm>
          <a:prstGeom prst="rect">
            <a:avLst/>
          </a:prstGeom>
          <a:noFill/>
          <a:ln>
            <a:noFill/>
          </a:ln>
        </p:spPr>
      </p:pic>
      <p:pic>
        <p:nvPicPr>
          <p:cNvPr id="109" name="Google Shape;109;p22"/>
          <p:cNvPicPr preferRelativeResize="0"/>
          <p:nvPr/>
        </p:nvPicPr>
        <p:blipFill rotWithShape="1">
          <a:blip r:embed="rId3">
            <a:alphaModFix/>
          </a:blip>
          <a:srcRect l="21131" r="24700" b="36999"/>
          <a:stretch/>
        </p:blipFill>
        <p:spPr>
          <a:xfrm>
            <a:off x="10822744" y="6236200"/>
            <a:ext cx="675509" cy="629024"/>
          </a:xfrm>
          <a:prstGeom prst="rect">
            <a:avLst/>
          </a:prstGeom>
          <a:noFill/>
          <a:ln>
            <a:noFill/>
          </a:ln>
        </p:spPr>
      </p:pic>
    </p:spTree>
    <p:extLst>
      <p:ext uri="{BB962C8B-B14F-4D97-AF65-F5344CB8AC3E}">
        <p14:creationId xmlns:p14="http://schemas.microsoft.com/office/powerpoint/2010/main" val="1653330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apositiva del titolo 8">
  <p:cSld name="Diapositiva del titolo 8">
    <p:spTree>
      <p:nvGrpSpPr>
        <p:cNvPr id="1" name="Shape 110"/>
        <p:cNvGrpSpPr/>
        <p:nvPr/>
      </p:nvGrpSpPr>
      <p:grpSpPr>
        <a:xfrm>
          <a:off x="0" y="0"/>
          <a:ext cx="0" cy="0"/>
          <a:chOff x="0" y="0"/>
          <a:chExt cx="0" cy="0"/>
        </a:xfrm>
      </p:grpSpPr>
      <p:sp>
        <p:nvSpPr>
          <p:cNvPr id="111" name="Google Shape;111;p23"/>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2" name="Google Shape;112;p23"/>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3" name="Google Shape;113;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456002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92"/>
        <p:cNvGrpSpPr/>
        <p:nvPr/>
      </p:nvGrpSpPr>
      <p:grpSpPr>
        <a:xfrm>
          <a:off x="0" y="0"/>
          <a:ext cx="0" cy="0"/>
          <a:chOff x="0" y="0"/>
          <a:chExt cx="0" cy="0"/>
        </a:xfrm>
      </p:grpSpPr>
      <p:sp>
        <p:nvSpPr>
          <p:cNvPr id="193" name="Google Shape;193;p64"/>
          <p:cNvSpPr txBox="1">
            <a:spLocks noGrp="1"/>
          </p:cNvSpPr>
          <p:nvPr>
            <p:ph type="title"/>
          </p:nvPr>
        </p:nvSpPr>
        <p:spPr>
          <a:xfrm>
            <a:off x="2753957" y="-635"/>
            <a:ext cx="909220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4" name="Google Shape;194;p64"/>
          <p:cNvGrpSpPr/>
          <p:nvPr/>
        </p:nvGrpSpPr>
        <p:grpSpPr>
          <a:xfrm>
            <a:off x="0" y="0"/>
            <a:ext cx="2622517" cy="6858000"/>
            <a:chOff x="0" y="0"/>
            <a:chExt cx="2622517" cy="6858000"/>
          </a:xfrm>
        </p:grpSpPr>
        <p:pic>
          <p:nvPicPr>
            <p:cNvPr id="195" name="Google Shape;195;p64" descr="A blue rectangle with white lines&#10;&#10;Description automatically generated"/>
            <p:cNvPicPr preferRelativeResize="0"/>
            <p:nvPr/>
          </p:nvPicPr>
          <p:blipFill rotWithShape="1">
            <a:blip r:embed="rId2">
              <a:alphaModFix/>
            </a:blip>
            <a:srcRect l="9711"/>
            <a:stretch/>
          </p:blipFill>
          <p:spPr>
            <a:xfrm>
              <a:off x="0" y="5802"/>
              <a:ext cx="2622516" cy="6852198"/>
            </a:xfrm>
            <a:prstGeom prst="rect">
              <a:avLst/>
            </a:prstGeom>
            <a:noFill/>
            <a:ln>
              <a:noFill/>
            </a:ln>
          </p:spPr>
        </p:pic>
        <p:pic>
          <p:nvPicPr>
            <p:cNvPr id="196" name="Google Shape;196;p64" descr="A blue background with white text&#10;&#10;Description automatically generated"/>
            <p:cNvPicPr preferRelativeResize="0"/>
            <p:nvPr/>
          </p:nvPicPr>
          <p:blipFill rotWithShape="1">
            <a:blip r:embed="rId3">
              <a:alphaModFix/>
            </a:blip>
            <a:srcRect/>
            <a:stretch/>
          </p:blipFill>
          <p:spPr>
            <a:xfrm>
              <a:off x="1" y="0"/>
              <a:ext cx="2622516" cy="1875099"/>
            </a:xfrm>
            <a:prstGeom prst="rect">
              <a:avLst/>
            </a:prstGeom>
            <a:noFill/>
            <a:ln>
              <a:noFill/>
            </a:ln>
          </p:spPr>
        </p:pic>
      </p:grpSp>
      <p:sp>
        <p:nvSpPr>
          <p:cNvPr id="197" name="Google Shape;197;p64"/>
          <p:cNvSpPr txBox="1">
            <a:spLocks noGrp="1"/>
          </p:cNvSpPr>
          <p:nvPr>
            <p:ph type="ftr" idx="11"/>
          </p:nvPr>
        </p:nvSpPr>
        <p:spPr>
          <a:xfrm>
            <a:off x="134007" y="5670400"/>
            <a:ext cx="234025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400"/>
              <a:buFont typeface="Arial"/>
              <a:buNone/>
              <a:defRPr i="1">
                <a:solidFill>
                  <a:schemeClr val="lt2"/>
                </a:solidFill>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r>
              <a:rPr lang="it-IT"/>
              <a:t>A. Retico - INFN, Pisa</a:t>
            </a:r>
            <a:endParaRPr/>
          </a:p>
        </p:txBody>
      </p:sp>
      <p:sp>
        <p:nvSpPr>
          <p:cNvPr id="198" name="Google Shape;198;p64"/>
          <p:cNvSpPr txBox="1">
            <a:spLocks noGrp="1"/>
          </p:cNvSpPr>
          <p:nvPr>
            <p:ph type="dt" idx="10"/>
          </p:nvPr>
        </p:nvSpPr>
        <p:spPr>
          <a:xfrm>
            <a:off x="1290918" y="6115194"/>
            <a:ext cx="11833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Clr>
                <a:srgbClr val="F2F2F2"/>
              </a:buClr>
              <a:buSzPts val="1400"/>
              <a:buFont typeface="Arial"/>
              <a:buNone/>
              <a:defRPr i="1">
                <a:solidFill>
                  <a:srgbClr val="F2F2F2"/>
                </a:solidFill>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fld id="{6375226E-F213-8141-A8DF-7594129E1538}" type="datetime1">
              <a:rPr lang="en-US" smtClean="0"/>
              <a:t>12/11/25</a:t>
            </a:fld>
            <a:endParaRPr/>
          </a:p>
        </p:txBody>
      </p:sp>
      <p:sp>
        <p:nvSpPr>
          <p:cNvPr id="199" name="Google Shape;199;p64"/>
          <p:cNvSpPr txBox="1">
            <a:spLocks noGrp="1"/>
          </p:cNvSpPr>
          <p:nvPr>
            <p:ph type="sldNum" idx="12"/>
          </p:nvPr>
        </p:nvSpPr>
        <p:spPr>
          <a:xfrm>
            <a:off x="1290918" y="6380740"/>
            <a:ext cx="1183341"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lt2"/>
              </a:buClr>
              <a:buSzPts val="1600"/>
              <a:buFont typeface="Arial"/>
              <a:buNone/>
              <a:defRPr sz="1600" b="0" i="1" u="none" strike="noStrike" cap="none">
                <a:solidFill>
                  <a:schemeClr val="lt2"/>
                </a:solidFill>
                <a:latin typeface="Arial"/>
                <a:ea typeface="Arial"/>
                <a:cs typeface="Arial"/>
                <a:sym typeface="Arial"/>
              </a:defRPr>
            </a:lvl1pPr>
            <a:lvl2pPr marL="0" marR="0" lvl="1" indent="0" algn="r">
              <a:spcBef>
                <a:spcPts val="0"/>
              </a:spcBef>
              <a:spcAft>
                <a:spcPts val="0"/>
              </a:spcAft>
              <a:buClr>
                <a:schemeClr val="lt2"/>
              </a:buClr>
              <a:buSzPts val="1600"/>
              <a:buFont typeface="Arial"/>
              <a:buNone/>
              <a:defRPr sz="1600" b="0" i="1" u="none" strike="noStrike" cap="none">
                <a:solidFill>
                  <a:schemeClr val="lt2"/>
                </a:solidFill>
                <a:latin typeface="Arial"/>
                <a:ea typeface="Arial"/>
                <a:cs typeface="Arial"/>
                <a:sym typeface="Arial"/>
              </a:defRPr>
            </a:lvl2pPr>
            <a:lvl3pPr marL="0" marR="0" lvl="2" indent="0" algn="r">
              <a:spcBef>
                <a:spcPts val="0"/>
              </a:spcBef>
              <a:spcAft>
                <a:spcPts val="0"/>
              </a:spcAft>
              <a:buClr>
                <a:schemeClr val="lt2"/>
              </a:buClr>
              <a:buSzPts val="1600"/>
              <a:buFont typeface="Arial"/>
              <a:buNone/>
              <a:defRPr sz="1600" b="0" i="1" u="none" strike="noStrike" cap="none">
                <a:solidFill>
                  <a:schemeClr val="lt2"/>
                </a:solidFill>
                <a:latin typeface="Arial"/>
                <a:ea typeface="Arial"/>
                <a:cs typeface="Arial"/>
                <a:sym typeface="Arial"/>
              </a:defRPr>
            </a:lvl3pPr>
            <a:lvl4pPr marL="0" marR="0" lvl="3" indent="0" algn="r">
              <a:spcBef>
                <a:spcPts val="0"/>
              </a:spcBef>
              <a:spcAft>
                <a:spcPts val="0"/>
              </a:spcAft>
              <a:buClr>
                <a:schemeClr val="lt2"/>
              </a:buClr>
              <a:buSzPts val="1600"/>
              <a:buFont typeface="Arial"/>
              <a:buNone/>
              <a:defRPr sz="1600" b="0" i="1" u="none" strike="noStrike" cap="none">
                <a:solidFill>
                  <a:schemeClr val="lt2"/>
                </a:solidFill>
                <a:latin typeface="Arial"/>
                <a:ea typeface="Arial"/>
                <a:cs typeface="Arial"/>
                <a:sym typeface="Arial"/>
              </a:defRPr>
            </a:lvl4pPr>
            <a:lvl5pPr marL="0" marR="0" lvl="4" indent="0" algn="r">
              <a:spcBef>
                <a:spcPts val="0"/>
              </a:spcBef>
              <a:spcAft>
                <a:spcPts val="0"/>
              </a:spcAft>
              <a:buClr>
                <a:schemeClr val="lt2"/>
              </a:buClr>
              <a:buSzPts val="1600"/>
              <a:buFont typeface="Arial"/>
              <a:buNone/>
              <a:defRPr sz="1600" b="0" i="1" u="none" strike="noStrike" cap="none">
                <a:solidFill>
                  <a:schemeClr val="lt2"/>
                </a:solidFill>
                <a:latin typeface="Arial"/>
                <a:ea typeface="Arial"/>
                <a:cs typeface="Arial"/>
                <a:sym typeface="Arial"/>
              </a:defRPr>
            </a:lvl5pPr>
            <a:lvl6pPr marL="0" marR="0" lvl="5" indent="0" algn="r">
              <a:spcBef>
                <a:spcPts val="0"/>
              </a:spcBef>
              <a:spcAft>
                <a:spcPts val="0"/>
              </a:spcAft>
              <a:buClr>
                <a:schemeClr val="lt2"/>
              </a:buClr>
              <a:buSzPts val="1600"/>
              <a:buFont typeface="Arial"/>
              <a:buNone/>
              <a:defRPr sz="1600" b="0" i="1" u="none" strike="noStrike" cap="none">
                <a:solidFill>
                  <a:schemeClr val="lt2"/>
                </a:solidFill>
                <a:latin typeface="Arial"/>
                <a:ea typeface="Arial"/>
                <a:cs typeface="Arial"/>
                <a:sym typeface="Arial"/>
              </a:defRPr>
            </a:lvl6pPr>
            <a:lvl7pPr marL="0" marR="0" lvl="6" indent="0" algn="r">
              <a:spcBef>
                <a:spcPts val="0"/>
              </a:spcBef>
              <a:spcAft>
                <a:spcPts val="0"/>
              </a:spcAft>
              <a:buClr>
                <a:schemeClr val="lt2"/>
              </a:buClr>
              <a:buSzPts val="1600"/>
              <a:buFont typeface="Arial"/>
              <a:buNone/>
              <a:defRPr sz="1600" b="0" i="1" u="none" strike="noStrike" cap="none">
                <a:solidFill>
                  <a:schemeClr val="lt2"/>
                </a:solidFill>
                <a:latin typeface="Arial"/>
                <a:ea typeface="Arial"/>
                <a:cs typeface="Arial"/>
                <a:sym typeface="Arial"/>
              </a:defRPr>
            </a:lvl7pPr>
            <a:lvl8pPr marL="0" marR="0" lvl="7" indent="0" algn="r">
              <a:spcBef>
                <a:spcPts val="0"/>
              </a:spcBef>
              <a:spcAft>
                <a:spcPts val="0"/>
              </a:spcAft>
              <a:buClr>
                <a:schemeClr val="lt2"/>
              </a:buClr>
              <a:buSzPts val="1600"/>
              <a:buFont typeface="Arial"/>
              <a:buNone/>
              <a:defRPr sz="1600" b="0" i="1" u="none" strike="noStrike" cap="none">
                <a:solidFill>
                  <a:schemeClr val="lt2"/>
                </a:solidFill>
                <a:latin typeface="Arial"/>
                <a:ea typeface="Arial"/>
                <a:cs typeface="Arial"/>
                <a:sym typeface="Arial"/>
              </a:defRPr>
            </a:lvl8pPr>
            <a:lvl9pPr marL="0" marR="0" lvl="8" indent="0" algn="r">
              <a:spcBef>
                <a:spcPts val="0"/>
              </a:spcBef>
              <a:spcAft>
                <a:spcPts val="0"/>
              </a:spcAft>
              <a:buClr>
                <a:schemeClr val="lt2"/>
              </a:buClr>
              <a:buSzPts val="1600"/>
              <a:buFont typeface="Arial"/>
              <a:buNone/>
              <a:defRPr sz="1600" b="0" i="1" u="none" strike="noStrike" cap="none">
                <a:solidFill>
                  <a:schemeClr val="lt2"/>
                </a:solidFill>
                <a:latin typeface="Arial"/>
                <a:ea typeface="Arial"/>
                <a:cs typeface="Arial"/>
                <a:sym typeface="Arial"/>
              </a:defRPr>
            </a:lvl9pPr>
          </a:lstStyle>
          <a:p>
            <a:fld id="{00000000-1234-1234-1234-123412341234}" type="slidenum">
              <a:rPr lang="en-GB" smtClean="0"/>
              <a:pPr/>
              <a:t>‹#›</a:t>
            </a:fld>
            <a:endParaRPr lang="en-GB"/>
          </a:p>
        </p:txBody>
      </p:sp>
      <p:pic>
        <p:nvPicPr>
          <p:cNvPr id="200" name="Google Shape;200;p64" descr="A white text on a black background&#10;&#10;Description automatically generated"/>
          <p:cNvPicPr preferRelativeResize="0"/>
          <p:nvPr/>
        </p:nvPicPr>
        <p:blipFill rotWithShape="1">
          <a:blip r:embed="rId4">
            <a:alphaModFix/>
          </a:blip>
          <a:srcRect/>
          <a:stretch/>
        </p:blipFill>
        <p:spPr>
          <a:xfrm>
            <a:off x="-1" y="6016507"/>
            <a:ext cx="1524001" cy="935832"/>
          </a:xfrm>
          <a:prstGeom prst="rect">
            <a:avLst/>
          </a:prstGeom>
          <a:noFill/>
          <a:ln>
            <a:noFill/>
          </a:ln>
        </p:spPr>
      </p:pic>
      <p:sp>
        <p:nvSpPr>
          <p:cNvPr id="201" name="Google Shape;201;p64"/>
          <p:cNvSpPr txBox="1">
            <a:spLocks noGrp="1"/>
          </p:cNvSpPr>
          <p:nvPr>
            <p:ph type="body" idx="1"/>
          </p:nvPr>
        </p:nvSpPr>
        <p:spPr>
          <a:xfrm>
            <a:off x="134007" y="2220313"/>
            <a:ext cx="2340251" cy="3226672"/>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2"/>
              </a:buClr>
              <a:buSzPts val="1600"/>
              <a:buNone/>
              <a:defRPr sz="1600">
                <a:solidFill>
                  <a:schemeClr val="lt2"/>
                </a:solidFill>
              </a:defRPr>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202" name="Google Shape;202;p64"/>
          <p:cNvSpPr txBox="1">
            <a:spLocks noGrp="1"/>
          </p:cNvSpPr>
          <p:nvPr>
            <p:ph type="body" idx="2"/>
          </p:nvPr>
        </p:nvSpPr>
        <p:spPr>
          <a:xfrm>
            <a:off x="2762340" y="1324926"/>
            <a:ext cx="9092203" cy="54209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31752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6"/>
        <p:cNvGrpSpPr/>
        <p:nvPr/>
      </p:nvGrpSpPr>
      <p:grpSpPr>
        <a:xfrm>
          <a:off x="0" y="0"/>
          <a:ext cx="0" cy="0"/>
          <a:chOff x="0" y="0"/>
          <a:chExt cx="0" cy="0"/>
        </a:xfrm>
      </p:grpSpPr>
      <p:sp>
        <p:nvSpPr>
          <p:cNvPr id="237" name="Google Shape;237;p1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129"/>
          <p:cNvSpPr txBox="1">
            <a:spLocks noGrp="1"/>
          </p:cNvSpPr>
          <p:nvPr>
            <p:ph type="body" idx="1"/>
          </p:nvPr>
        </p:nvSpPr>
        <p:spPr>
          <a:xfrm>
            <a:off x="838200" y="1825624"/>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39" name="Google Shape;239;p129"/>
          <p:cNvSpPr txBox="1">
            <a:spLocks noGrp="1"/>
          </p:cNvSpPr>
          <p:nvPr>
            <p:ph type="body" idx="2"/>
          </p:nvPr>
        </p:nvSpPr>
        <p:spPr>
          <a:xfrm>
            <a:off x="6172200" y="1825624"/>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40" name="Google Shape;240;p1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fld id="{F49B6C13-F755-D34A-AB7C-A3FB5743EF14}" type="datetime1">
              <a:rPr lang="en-US" smtClean="0"/>
              <a:t>12/12/25</a:t>
            </a:fld>
            <a:endParaRPr/>
          </a:p>
        </p:txBody>
      </p:sp>
      <p:sp>
        <p:nvSpPr>
          <p:cNvPr id="241" name="Google Shape;241;p1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r>
              <a:rPr lang="it-IT"/>
              <a:t>A. Retico - INFN, Pisa</a:t>
            </a:r>
            <a:endParaRPr/>
          </a:p>
        </p:txBody>
      </p:sp>
      <p:sp>
        <p:nvSpPr>
          <p:cNvPr id="242" name="Google Shape;242;p1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37248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43"/>
        <p:cNvGrpSpPr/>
        <p:nvPr/>
      </p:nvGrpSpPr>
      <p:grpSpPr>
        <a:xfrm>
          <a:off x="0" y="0"/>
          <a:ext cx="0" cy="0"/>
          <a:chOff x="0" y="0"/>
          <a:chExt cx="0" cy="0"/>
        </a:xfrm>
      </p:grpSpPr>
      <p:sp>
        <p:nvSpPr>
          <p:cNvPr id="244" name="Google Shape;244;p1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13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246" name="Google Shape;246;p13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47" name="Google Shape;247;p13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248" name="Google Shape;248;p13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49" name="Google Shape;249;p1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fld id="{8BC7FB51-DD7F-C44E-B15B-7DDD32D3AA1A}" type="datetime1">
              <a:rPr lang="en-US" smtClean="0"/>
              <a:t>12/12/25</a:t>
            </a:fld>
            <a:endParaRPr/>
          </a:p>
        </p:txBody>
      </p:sp>
      <p:sp>
        <p:nvSpPr>
          <p:cNvPr id="250" name="Google Shape;250;p1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r>
              <a:rPr lang="it-IT"/>
              <a:t>A. Retico - INFN, Pisa</a:t>
            </a:r>
            <a:endParaRPr/>
          </a:p>
        </p:txBody>
      </p:sp>
      <p:sp>
        <p:nvSpPr>
          <p:cNvPr id="251" name="Google Shape;251;p1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2059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spTree>
      <p:nvGrpSpPr>
        <p:cNvPr id="1" name="Shape 18"/>
        <p:cNvGrpSpPr/>
        <p:nvPr/>
      </p:nvGrpSpPr>
      <p:grpSpPr>
        <a:xfrm>
          <a:off x="0" y="0"/>
          <a:ext cx="0" cy="0"/>
          <a:chOff x="0" y="0"/>
          <a:chExt cx="0" cy="0"/>
        </a:xfrm>
      </p:grpSpPr>
      <p:sp>
        <p:nvSpPr>
          <p:cNvPr id="19" name="Google Shape;19;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Titillium Web"/>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9"/>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39"/>
          <p:cNvSpPr txBox="1">
            <a:spLocks noGrp="1"/>
          </p:cNvSpPr>
          <p:nvPr>
            <p:ph type="sldNum" idx="12"/>
          </p:nvPr>
        </p:nvSpPr>
        <p:spPr>
          <a:xfrm>
            <a:off x="9448800" y="649287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9012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2"/>
        <p:cNvGrpSpPr/>
        <p:nvPr/>
      </p:nvGrpSpPr>
      <p:grpSpPr>
        <a:xfrm>
          <a:off x="0" y="0"/>
          <a:ext cx="0" cy="0"/>
          <a:chOff x="0" y="0"/>
          <a:chExt cx="0" cy="0"/>
        </a:xfrm>
      </p:grpSpPr>
      <p:sp>
        <p:nvSpPr>
          <p:cNvPr id="253" name="Google Shape;253;p1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131"/>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255" name="Google Shape;255;p131"/>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256" name="Google Shape;256;p1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fld id="{22FDD81E-D538-D341-A25C-3B094C028D61}" type="datetime1">
              <a:rPr lang="en-US" smtClean="0"/>
              <a:t>12/12/25</a:t>
            </a:fld>
            <a:endParaRPr/>
          </a:p>
        </p:txBody>
      </p:sp>
      <p:sp>
        <p:nvSpPr>
          <p:cNvPr id="257" name="Google Shape;257;p1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r>
              <a:rPr lang="it-IT"/>
              <a:t>A. Retico - INFN, Pisa</a:t>
            </a:r>
            <a:endParaRPr/>
          </a:p>
        </p:txBody>
      </p:sp>
      <p:sp>
        <p:nvSpPr>
          <p:cNvPr id="258" name="Google Shape;258;p1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3799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59"/>
        <p:cNvGrpSpPr/>
        <p:nvPr/>
      </p:nvGrpSpPr>
      <p:grpSpPr>
        <a:xfrm>
          <a:off x="0" y="0"/>
          <a:ext cx="0" cy="0"/>
          <a:chOff x="0" y="0"/>
          <a:chExt cx="0" cy="0"/>
        </a:xfrm>
      </p:grpSpPr>
      <p:sp>
        <p:nvSpPr>
          <p:cNvPr id="260" name="Google Shape;260;p1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132"/>
          <p:cNvSpPr>
            <a:spLocks noGrp="1"/>
          </p:cNvSpPr>
          <p:nvPr>
            <p:ph type="pic" idx="2"/>
          </p:nvPr>
        </p:nvSpPr>
        <p:spPr>
          <a:xfrm>
            <a:off x="5183188" y="987426"/>
            <a:ext cx="6172200" cy="4873625"/>
          </a:xfrm>
          <a:prstGeom prst="rect">
            <a:avLst/>
          </a:prstGeom>
          <a:noFill/>
          <a:ln>
            <a:noFill/>
          </a:ln>
        </p:spPr>
      </p:sp>
      <p:sp>
        <p:nvSpPr>
          <p:cNvPr id="262" name="Google Shape;262;p132"/>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263" name="Google Shape;263;p1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fld id="{699808A3-20D2-2C45-AE77-F741588F3752}" type="datetime1">
              <a:rPr lang="en-US" smtClean="0"/>
              <a:t>12/12/25</a:t>
            </a:fld>
            <a:endParaRPr/>
          </a:p>
        </p:txBody>
      </p:sp>
      <p:sp>
        <p:nvSpPr>
          <p:cNvPr id="264" name="Google Shape;264;p1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r>
              <a:rPr lang="it-IT"/>
              <a:t>A. Retico - INFN, Pisa</a:t>
            </a:r>
            <a:endParaRPr/>
          </a:p>
        </p:txBody>
      </p:sp>
      <p:sp>
        <p:nvSpPr>
          <p:cNvPr id="265" name="Google Shape;265;p1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09599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66"/>
        <p:cNvGrpSpPr/>
        <p:nvPr/>
      </p:nvGrpSpPr>
      <p:grpSpPr>
        <a:xfrm>
          <a:off x="0" y="0"/>
          <a:ext cx="0" cy="0"/>
          <a:chOff x="0" y="0"/>
          <a:chExt cx="0" cy="0"/>
        </a:xfrm>
      </p:grpSpPr>
      <p:sp>
        <p:nvSpPr>
          <p:cNvPr id="267" name="Google Shape;267;p1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133"/>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69" name="Google Shape;269;p1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fld id="{E47628E8-FBE8-584B-B744-E0604A7AD1D5}" type="datetime1">
              <a:rPr lang="en-US" smtClean="0"/>
              <a:t>12/12/25</a:t>
            </a:fld>
            <a:endParaRPr/>
          </a:p>
        </p:txBody>
      </p:sp>
      <p:sp>
        <p:nvSpPr>
          <p:cNvPr id="270" name="Google Shape;270;p1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r>
              <a:rPr lang="it-IT"/>
              <a:t>A. Retico - INFN, Pisa</a:t>
            </a:r>
            <a:endParaRPr/>
          </a:p>
        </p:txBody>
      </p:sp>
      <p:sp>
        <p:nvSpPr>
          <p:cNvPr id="271" name="Google Shape;271;p1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73868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2"/>
        <p:cNvGrpSpPr/>
        <p:nvPr/>
      </p:nvGrpSpPr>
      <p:grpSpPr>
        <a:xfrm>
          <a:off x="0" y="0"/>
          <a:ext cx="0" cy="0"/>
          <a:chOff x="0" y="0"/>
          <a:chExt cx="0" cy="0"/>
        </a:xfrm>
      </p:grpSpPr>
      <p:sp>
        <p:nvSpPr>
          <p:cNvPr id="273" name="Google Shape;273;p134"/>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134"/>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75" name="Google Shape;275;p1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fld id="{1E966F53-D549-784E-9F77-59129202DD44}" type="datetime1">
              <a:rPr lang="en-US" smtClean="0"/>
              <a:t>12/12/25</a:t>
            </a:fld>
            <a:endParaRPr/>
          </a:p>
        </p:txBody>
      </p:sp>
      <p:sp>
        <p:nvSpPr>
          <p:cNvPr id="276" name="Google Shape;276;p1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757575"/>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r>
              <a:rPr lang="it-IT"/>
              <a:t>A. Retico - INFN, Pisa</a:t>
            </a:r>
            <a:endParaRPr/>
          </a:p>
        </p:txBody>
      </p:sp>
      <p:sp>
        <p:nvSpPr>
          <p:cNvPr id="277" name="Google Shape;277;p1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0214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28"/>
        <p:cNvGrpSpPr/>
        <p:nvPr/>
      </p:nvGrpSpPr>
      <p:grpSpPr>
        <a:xfrm>
          <a:off x="0" y="0"/>
          <a:ext cx="0" cy="0"/>
          <a:chOff x="0" y="0"/>
          <a:chExt cx="0" cy="0"/>
        </a:xfrm>
      </p:grpSpPr>
      <p:sp>
        <p:nvSpPr>
          <p:cNvPr id="29" name="Google Shape;29;p9"/>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3A8A3E93-33FB-7047-99BA-FBB70187CBBE}" type="datetime1">
              <a:rPr lang="en-US" smtClean="0"/>
              <a:t>12/11/25</a:t>
            </a:fld>
            <a:endParaRPr/>
          </a:p>
        </p:txBody>
      </p:sp>
      <p:sp>
        <p:nvSpPr>
          <p:cNvPr id="30" name="Google Shape;30;p9"/>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31" name="Google Shape;31;p9"/>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336684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838200" y="1335637"/>
            <a:ext cx="10515600" cy="5445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0"/>
          <p:cNvSpPr txBox="1">
            <a:spLocks noGrp="1"/>
          </p:cNvSpPr>
          <p:nvPr>
            <p:ph type="body" idx="1"/>
          </p:nvPr>
        </p:nvSpPr>
        <p:spPr>
          <a:xfrm>
            <a:off x="838200" y="2496621"/>
            <a:ext cx="10515600" cy="3680343"/>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5" name="Google Shape;35;p10"/>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DA86197-61C0-2644-8BC7-0B6278B30FE7}" type="datetime1">
              <a:rPr lang="en-US" smtClean="0"/>
              <a:t>12/12/25</a:t>
            </a:fld>
            <a:endParaRPr/>
          </a:p>
        </p:txBody>
      </p:sp>
      <p:sp>
        <p:nvSpPr>
          <p:cNvPr id="36" name="Google Shape;36;p10"/>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37" name="Google Shape;37;p10"/>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
        <p:nvSpPr>
          <p:cNvPr id="38" name="Google Shape;38;p10"/>
          <p:cNvSpPr txBox="1">
            <a:spLocks noGrp="1"/>
          </p:cNvSpPr>
          <p:nvPr>
            <p:ph type="body" idx="2"/>
          </p:nvPr>
        </p:nvSpPr>
        <p:spPr>
          <a:xfrm>
            <a:off x="838200" y="1931598"/>
            <a:ext cx="10515600" cy="452007"/>
          </a:xfrm>
          <a:prstGeom prst="rect">
            <a:avLst/>
          </a:prstGeom>
          <a:noFill/>
          <a:ln>
            <a:noFill/>
          </a:ln>
        </p:spPr>
        <p:txBody>
          <a:bodyPr spcFirstLastPara="1" wrap="square" lIns="91425" tIns="45700" rIns="91425" bIns="45700" anchor="t" anchorCtr="0">
            <a:normAutofit/>
          </a:bodyPr>
          <a:lstStyle>
            <a:lvl1pPr marL="457189" lvl="0" indent="-380990" algn="l">
              <a:lnSpc>
                <a:spcPct val="90000"/>
              </a:lnSpc>
              <a:spcBef>
                <a:spcPts val="1000"/>
              </a:spcBef>
              <a:spcAft>
                <a:spcPts val="0"/>
              </a:spcAft>
              <a:buClr>
                <a:srgbClr val="B27F47"/>
              </a:buClr>
              <a:buSzPts val="2400"/>
              <a:buChar char="•"/>
              <a:defRPr sz="2400" b="1">
                <a:solidFill>
                  <a:srgbClr val="B27F47"/>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9" name="Google Shape;39;p10"/>
          <p:cNvSpPr txBox="1"/>
          <p:nvPr/>
        </p:nvSpPr>
        <p:spPr>
          <a:xfrm>
            <a:off x="9821595" y="195172"/>
            <a:ext cx="1870075" cy="7302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it-IT" sz="2800" b="0" i="0" u="none" strike="noStrike" cap="none">
                <a:solidFill>
                  <a:schemeClr val="lt1"/>
                </a:solidFill>
                <a:latin typeface="Arial"/>
                <a:ea typeface="Arial"/>
                <a:cs typeface="Arial"/>
                <a:sym typeface="Arial"/>
              </a:rPr>
              <a:t>Logo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1036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ntestazione sezione">
  <p:cSld name="Intestazione sezione">
    <p:spTree>
      <p:nvGrpSpPr>
        <p:cNvPr id="1" name="Shape 40"/>
        <p:cNvGrpSpPr/>
        <p:nvPr/>
      </p:nvGrpSpPr>
      <p:grpSpPr>
        <a:xfrm>
          <a:off x="0" y="0"/>
          <a:ext cx="0" cy="0"/>
          <a:chOff x="0" y="0"/>
          <a:chExt cx="0" cy="0"/>
        </a:xfrm>
      </p:grpSpPr>
      <p:sp>
        <p:nvSpPr>
          <p:cNvPr id="41" name="Google Shape;41;p11"/>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3BA11A2-6B93-A546-8898-FB7FF10BA29A}" type="datetime1">
              <a:rPr lang="en-US" smtClean="0"/>
              <a:t>12/12/25</a:t>
            </a:fld>
            <a:endParaRPr/>
          </a:p>
        </p:txBody>
      </p:sp>
      <p:sp>
        <p:nvSpPr>
          <p:cNvPr id="42" name="Google Shape;42;p11"/>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43" name="Google Shape;43;p11"/>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
        <p:nvSpPr>
          <p:cNvPr id="44" name="Google Shape;44;p11"/>
          <p:cNvSpPr txBox="1">
            <a:spLocks noGrp="1"/>
          </p:cNvSpPr>
          <p:nvPr>
            <p:ph type="ctrTitle"/>
          </p:nvPr>
        </p:nvSpPr>
        <p:spPr>
          <a:xfrm>
            <a:off x="838200" y="1335638"/>
            <a:ext cx="4925603" cy="2414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27F47"/>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
          <p:cNvSpPr txBox="1">
            <a:spLocks noGrp="1"/>
          </p:cNvSpPr>
          <p:nvPr>
            <p:ph type="subTitle" idx="1"/>
          </p:nvPr>
        </p:nvSpPr>
        <p:spPr>
          <a:xfrm>
            <a:off x="838200" y="3879437"/>
            <a:ext cx="4925603" cy="16557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11"/>
          <p:cNvSpPr>
            <a:spLocks noGrp="1"/>
          </p:cNvSpPr>
          <p:nvPr>
            <p:ph type="pic" idx="2"/>
          </p:nvPr>
        </p:nvSpPr>
        <p:spPr>
          <a:xfrm>
            <a:off x="6096000" y="1335637"/>
            <a:ext cx="5257800" cy="4525415"/>
          </a:xfrm>
          <a:prstGeom prst="rect">
            <a:avLst/>
          </a:prstGeom>
          <a:noFill/>
          <a:ln>
            <a:noFill/>
          </a:ln>
        </p:spPr>
      </p:sp>
      <p:sp>
        <p:nvSpPr>
          <p:cNvPr id="47" name="Google Shape;47;p11"/>
          <p:cNvSpPr txBox="1"/>
          <p:nvPr/>
        </p:nvSpPr>
        <p:spPr>
          <a:xfrm>
            <a:off x="9821595" y="195172"/>
            <a:ext cx="1870075" cy="7302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it-IT" sz="2800" b="0" i="0" u="none" strike="noStrike" cap="none">
                <a:solidFill>
                  <a:schemeClr val="lt1"/>
                </a:solidFill>
                <a:latin typeface="Arial"/>
                <a:ea typeface="Arial"/>
                <a:cs typeface="Arial"/>
                <a:sym typeface="Arial"/>
              </a:rPr>
              <a:t>Logo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5710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ue contenuti">
  <p:cSld name="Due contenuti">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838200" y="1335636"/>
            <a:ext cx="10515600" cy="78011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2"/>
          <p:cNvSpPr txBox="1">
            <a:spLocks noGrp="1"/>
          </p:cNvSpPr>
          <p:nvPr>
            <p:ph type="body" idx="1"/>
          </p:nvPr>
        </p:nvSpPr>
        <p:spPr>
          <a:xfrm>
            <a:off x="838200" y="2496619"/>
            <a:ext cx="5181600" cy="368034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1" name="Google Shape;51;p12"/>
          <p:cNvSpPr txBox="1">
            <a:spLocks noGrp="1"/>
          </p:cNvSpPr>
          <p:nvPr>
            <p:ph type="body" idx="2"/>
          </p:nvPr>
        </p:nvSpPr>
        <p:spPr>
          <a:xfrm>
            <a:off x="6172200" y="2496619"/>
            <a:ext cx="5181600" cy="368034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2" name="Google Shape;52;p12"/>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1C4A694-95B2-824B-B4D1-926B1FFA0442}" type="datetime1">
              <a:rPr lang="en-US" smtClean="0"/>
              <a:t>12/12/25</a:t>
            </a:fld>
            <a:endParaRPr/>
          </a:p>
        </p:txBody>
      </p:sp>
      <p:sp>
        <p:nvSpPr>
          <p:cNvPr id="53" name="Google Shape;53;p12"/>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54" name="Google Shape;54;p12"/>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
        <p:nvSpPr>
          <p:cNvPr id="55" name="Google Shape;55;p12"/>
          <p:cNvSpPr txBox="1"/>
          <p:nvPr/>
        </p:nvSpPr>
        <p:spPr>
          <a:xfrm>
            <a:off x="9821595" y="195172"/>
            <a:ext cx="1870075" cy="7302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it-IT" sz="2800" b="0" i="0" u="none" strike="noStrike" cap="none">
                <a:solidFill>
                  <a:schemeClr val="lt1"/>
                </a:solidFill>
                <a:latin typeface="Arial"/>
                <a:ea typeface="Arial"/>
                <a:cs typeface="Arial"/>
                <a:sym typeface="Arial"/>
              </a:rPr>
              <a:t>Logo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12993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fronto">
  <p:cSld name="Confronto">
    <p:spTree>
      <p:nvGrpSpPr>
        <p:cNvPr id="1" name="Shape 56"/>
        <p:cNvGrpSpPr/>
        <p:nvPr/>
      </p:nvGrpSpPr>
      <p:grpSpPr>
        <a:xfrm>
          <a:off x="0" y="0"/>
          <a:ext cx="0" cy="0"/>
          <a:chOff x="0" y="0"/>
          <a:chExt cx="0" cy="0"/>
        </a:xfrm>
      </p:grpSpPr>
      <p:sp>
        <p:nvSpPr>
          <p:cNvPr id="57" name="Google Shape;57;p13"/>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AE72F48-4908-0548-972F-23AA5AEFB63F}" type="datetime1">
              <a:rPr lang="en-US" smtClean="0"/>
              <a:t>12/12/25</a:t>
            </a:fld>
            <a:endParaRPr/>
          </a:p>
        </p:txBody>
      </p:sp>
      <p:sp>
        <p:nvSpPr>
          <p:cNvPr id="58" name="Google Shape;58;p13"/>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59" name="Google Shape;59;p13"/>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
        <p:nvSpPr>
          <p:cNvPr id="60" name="Google Shape;60;p13"/>
          <p:cNvSpPr txBox="1">
            <a:spLocks noGrp="1"/>
          </p:cNvSpPr>
          <p:nvPr>
            <p:ph type="title"/>
          </p:nvPr>
        </p:nvSpPr>
        <p:spPr>
          <a:xfrm>
            <a:off x="838200" y="1335636"/>
            <a:ext cx="10515600" cy="540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3"/>
          <p:cNvSpPr txBox="1">
            <a:spLocks noGrp="1"/>
          </p:cNvSpPr>
          <p:nvPr>
            <p:ph type="body" idx="1"/>
          </p:nvPr>
        </p:nvSpPr>
        <p:spPr>
          <a:xfrm>
            <a:off x="838200" y="1931598"/>
            <a:ext cx="10515600" cy="452007"/>
          </a:xfrm>
          <a:prstGeom prst="rect">
            <a:avLst/>
          </a:prstGeom>
          <a:noFill/>
          <a:ln>
            <a:noFill/>
          </a:ln>
        </p:spPr>
        <p:txBody>
          <a:bodyPr spcFirstLastPara="1" wrap="square" lIns="91425" tIns="45700" rIns="91425" bIns="45700" anchor="t" anchorCtr="0">
            <a:normAutofit/>
          </a:bodyPr>
          <a:lstStyle>
            <a:lvl1pPr marL="457189" lvl="0" indent="-380990" algn="l">
              <a:lnSpc>
                <a:spcPct val="90000"/>
              </a:lnSpc>
              <a:spcBef>
                <a:spcPts val="1000"/>
              </a:spcBef>
              <a:spcAft>
                <a:spcPts val="0"/>
              </a:spcAft>
              <a:buClr>
                <a:srgbClr val="B27F47"/>
              </a:buClr>
              <a:buSzPts val="2400"/>
              <a:buChar char="•"/>
              <a:defRPr sz="2400" b="1">
                <a:solidFill>
                  <a:srgbClr val="B27F47"/>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2" name="Google Shape;62;p13"/>
          <p:cNvSpPr txBox="1">
            <a:spLocks noGrp="1"/>
          </p:cNvSpPr>
          <p:nvPr>
            <p:ph type="body" idx="2"/>
          </p:nvPr>
        </p:nvSpPr>
        <p:spPr>
          <a:xfrm>
            <a:off x="838200" y="2496619"/>
            <a:ext cx="5181600" cy="368034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3" name="Google Shape;63;p13"/>
          <p:cNvSpPr txBox="1">
            <a:spLocks noGrp="1"/>
          </p:cNvSpPr>
          <p:nvPr>
            <p:ph type="body" idx="3"/>
          </p:nvPr>
        </p:nvSpPr>
        <p:spPr>
          <a:xfrm>
            <a:off x="6172200" y="2496619"/>
            <a:ext cx="5181600" cy="368034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4" name="Google Shape;64;p13"/>
          <p:cNvSpPr txBox="1"/>
          <p:nvPr/>
        </p:nvSpPr>
        <p:spPr>
          <a:xfrm>
            <a:off x="9821595" y="195172"/>
            <a:ext cx="1870075" cy="7302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it-IT" sz="2800" b="0" i="0" u="none" strike="noStrike" cap="none">
                <a:solidFill>
                  <a:schemeClr val="lt1"/>
                </a:solidFill>
                <a:latin typeface="Arial"/>
                <a:ea typeface="Arial"/>
                <a:cs typeface="Arial"/>
                <a:sym typeface="Arial"/>
              </a:rPr>
              <a:t>Logo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669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838200" y="1335636"/>
            <a:ext cx="10515600" cy="78011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827BD7F4-8B0A-3744-96D4-F8A2D013CAE4}" type="datetime1">
              <a:rPr lang="en-US" smtClean="0"/>
              <a:t>12/12/25</a:t>
            </a:fld>
            <a:endParaRPr/>
          </a:p>
        </p:txBody>
      </p:sp>
      <p:sp>
        <p:nvSpPr>
          <p:cNvPr id="68" name="Google Shape;68;p14"/>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69" name="Google Shape;69;p14"/>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
        <p:nvSpPr>
          <p:cNvPr id="70" name="Google Shape;70;p14"/>
          <p:cNvSpPr txBox="1"/>
          <p:nvPr/>
        </p:nvSpPr>
        <p:spPr>
          <a:xfrm>
            <a:off x="9821595" y="195172"/>
            <a:ext cx="1870075" cy="7302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it-IT" sz="2800" b="0" i="0" u="none" strike="noStrike" cap="none">
                <a:solidFill>
                  <a:schemeClr val="lt1"/>
                </a:solidFill>
                <a:latin typeface="Arial"/>
                <a:ea typeface="Arial"/>
                <a:cs typeface="Arial"/>
                <a:sym typeface="Arial"/>
              </a:rPr>
              <a:t>Logo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0130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22"/>
        <p:cNvGrpSpPr/>
        <p:nvPr/>
      </p:nvGrpSpPr>
      <p:grpSpPr>
        <a:xfrm>
          <a:off x="0" y="0"/>
          <a:ext cx="0" cy="0"/>
          <a:chOff x="0" y="0"/>
          <a:chExt cx="0" cy="0"/>
        </a:xfrm>
      </p:grpSpPr>
      <p:sp>
        <p:nvSpPr>
          <p:cNvPr id="23" name="Google Shape;23;p40"/>
          <p:cNvSpPr txBox="1">
            <a:spLocks noGrp="1"/>
          </p:cNvSpPr>
          <p:nvPr>
            <p:ph type="title"/>
          </p:nvPr>
        </p:nvSpPr>
        <p:spPr>
          <a:xfrm>
            <a:off x="838200" y="870370"/>
            <a:ext cx="10515600" cy="8203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Titillium Web"/>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0"/>
          <p:cNvSpPr txBox="1">
            <a:spLocks noGrp="1"/>
          </p:cNvSpPr>
          <p:nvPr>
            <p:ph type="body" idx="1"/>
          </p:nvPr>
        </p:nvSpPr>
        <p:spPr>
          <a:xfrm>
            <a:off x="838200" y="1825625"/>
            <a:ext cx="10515600" cy="4262635"/>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5" name="Google Shape;25;p40"/>
          <p:cNvSpPr txBox="1">
            <a:spLocks noGrp="1"/>
          </p:cNvSpPr>
          <p:nvPr>
            <p:ph type="sldNum" idx="12"/>
          </p:nvPr>
        </p:nvSpPr>
        <p:spPr>
          <a:xfrm>
            <a:off x="9448800" y="649287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1104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uto con didascalia">
  <p:cSld name="Contenuto con didascalia">
    <p:spTree>
      <p:nvGrpSpPr>
        <p:cNvPr id="1" name="Shape 71"/>
        <p:cNvGrpSpPr/>
        <p:nvPr/>
      </p:nvGrpSpPr>
      <p:grpSpPr>
        <a:xfrm>
          <a:off x="0" y="0"/>
          <a:ext cx="0" cy="0"/>
          <a:chOff x="0" y="0"/>
          <a:chExt cx="0" cy="0"/>
        </a:xfrm>
      </p:grpSpPr>
      <p:sp>
        <p:nvSpPr>
          <p:cNvPr id="72" name="Google Shape;72;p15"/>
          <p:cNvSpPr txBox="1">
            <a:spLocks noGrp="1"/>
          </p:cNvSpPr>
          <p:nvPr>
            <p:ph type="body" idx="1"/>
          </p:nvPr>
        </p:nvSpPr>
        <p:spPr>
          <a:xfrm>
            <a:off x="5183188" y="1335637"/>
            <a:ext cx="6172200" cy="4841327"/>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73" name="Google Shape;73;p15"/>
          <p:cNvSpPr txBox="1">
            <a:spLocks noGrp="1"/>
          </p:cNvSpPr>
          <p:nvPr>
            <p:ph type="body" idx="2"/>
          </p:nvPr>
        </p:nvSpPr>
        <p:spPr>
          <a:xfrm>
            <a:off x="839788" y="2496619"/>
            <a:ext cx="3932237" cy="3680344"/>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74" name="Google Shape;74;p15"/>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89576DE-4ABA-4145-A0EC-90BCC40952EE}" type="datetime1">
              <a:rPr lang="en-US" smtClean="0"/>
              <a:t>12/12/25</a:t>
            </a:fld>
            <a:endParaRPr/>
          </a:p>
        </p:txBody>
      </p:sp>
      <p:sp>
        <p:nvSpPr>
          <p:cNvPr id="75" name="Google Shape;75;p15"/>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76" name="Google Shape;76;p15"/>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
        <p:nvSpPr>
          <p:cNvPr id="77" name="Google Shape;77;p15"/>
          <p:cNvSpPr txBox="1">
            <a:spLocks noGrp="1"/>
          </p:cNvSpPr>
          <p:nvPr>
            <p:ph type="title"/>
          </p:nvPr>
        </p:nvSpPr>
        <p:spPr>
          <a:xfrm>
            <a:off x="838200" y="1335636"/>
            <a:ext cx="3932237" cy="78011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5"/>
          <p:cNvSpPr txBox="1"/>
          <p:nvPr/>
        </p:nvSpPr>
        <p:spPr>
          <a:xfrm>
            <a:off x="9821595" y="195172"/>
            <a:ext cx="1870075" cy="7302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it-IT" sz="2800" b="0" i="0" u="none" strike="noStrike" cap="none">
                <a:solidFill>
                  <a:schemeClr val="lt1"/>
                </a:solidFill>
                <a:latin typeface="Arial"/>
                <a:ea typeface="Arial"/>
                <a:cs typeface="Arial"/>
                <a:sym typeface="Arial"/>
              </a:rPr>
              <a:t>Logo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87840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magine con didascalia">
  <p:cSld name="Immagine con didascalia">
    <p:spTree>
      <p:nvGrpSpPr>
        <p:cNvPr id="1" name="Shape 79"/>
        <p:cNvGrpSpPr/>
        <p:nvPr/>
      </p:nvGrpSpPr>
      <p:grpSpPr>
        <a:xfrm>
          <a:off x="0" y="0"/>
          <a:ext cx="0" cy="0"/>
          <a:chOff x="0" y="0"/>
          <a:chExt cx="0" cy="0"/>
        </a:xfrm>
      </p:grpSpPr>
      <p:sp>
        <p:nvSpPr>
          <p:cNvPr id="80" name="Google Shape;80;p16"/>
          <p:cNvSpPr>
            <a:spLocks noGrp="1"/>
          </p:cNvSpPr>
          <p:nvPr>
            <p:ph type="pic" idx="2"/>
          </p:nvPr>
        </p:nvSpPr>
        <p:spPr>
          <a:xfrm>
            <a:off x="5183188" y="1335637"/>
            <a:ext cx="6172200" cy="4841327"/>
          </a:xfrm>
          <a:prstGeom prst="rect">
            <a:avLst/>
          </a:prstGeom>
          <a:noFill/>
          <a:ln>
            <a:noFill/>
          </a:ln>
        </p:spPr>
      </p:sp>
      <p:sp>
        <p:nvSpPr>
          <p:cNvPr id="81" name="Google Shape;81;p16"/>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51F8931-D8D7-014A-92DA-FECCC52087C2}" type="datetime1">
              <a:rPr lang="en-US" smtClean="0"/>
              <a:t>12/12/25</a:t>
            </a:fld>
            <a:endParaRPr/>
          </a:p>
        </p:txBody>
      </p:sp>
      <p:sp>
        <p:nvSpPr>
          <p:cNvPr id="82" name="Google Shape;82;p16"/>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83" name="Google Shape;83;p16"/>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
        <p:nvSpPr>
          <p:cNvPr id="84" name="Google Shape;84;p16"/>
          <p:cNvSpPr txBox="1">
            <a:spLocks noGrp="1"/>
          </p:cNvSpPr>
          <p:nvPr>
            <p:ph type="body" idx="1"/>
          </p:nvPr>
        </p:nvSpPr>
        <p:spPr>
          <a:xfrm>
            <a:off x="839788" y="2496619"/>
            <a:ext cx="3932237" cy="3680344"/>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85" name="Google Shape;85;p16"/>
          <p:cNvSpPr txBox="1">
            <a:spLocks noGrp="1"/>
          </p:cNvSpPr>
          <p:nvPr>
            <p:ph type="title"/>
          </p:nvPr>
        </p:nvSpPr>
        <p:spPr>
          <a:xfrm>
            <a:off x="838200" y="1335636"/>
            <a:ext cx="3932237" cy="78011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6"/>
          <p:cNvSpPr txBox="1"/>
          <p:nvPr/>
        </p:nvSpPr>
        <p:spPr>
          <a:xfrm>
            <a:off x="9821595" y="195172"/>
            <a:ext cx="1870075" cy="7302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it-IT" sz="2800" b="0" i="0" u="none" strike="noStrike" cap="none">
                <a:solidFill>
                  <a:schemeClr val="lt1"/>
                </a:solidFill>
                <a:latin typeface="Arial"/>
                <a:ea typeface="Arial"/>
                <a:cs typeface="Arial"/>
                <a:sym typeface="Arial"/>
              </a:rPr>
              <a:t>Logo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14513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838200" y="1335636"/>
            <a:ext cx="10515600" cy="78011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7"/>
          <p:cNvSpPr txBox="1">
            <a:spLocks noGrp="1"/>
          </p:cNvSpPr>
          <p:nvPr>
            <p:ph type="body" idx="1"/>
          </p:nvPr>
        </p:nvSpPr>
        <p:spPr>
          <a:xfrm rot="5400000">
            <a:off x="4153087" y="-1023749"/>
            <a:ext cx="3885827"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90" name="Google Shape;90;p17"/>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9A37364C-6959-7B4F-8D02-87A827EEFC25}" type="datetime1">
              <a:rPr lang="en-US" smtClean="0"/>
              <a:t>12/12/25</a:t>
            </a:fld>
            <a:endParaRPr/>
          </a:p>
        </p:txBody>
      </p:sp>
      <p:sp>
        <p:nvSpPr>
          <p:cNvPr id="91" name="Google Shape;91;p17"/>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92" name="Google Shape;92;p17"/>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
        <p:nvSpPr>
          <p:cNvPr id="93" name="Google Shape;93;p17"/>
          <p:cNvSpPr txBox="1"/>
          <p:nvPr/>
        </p:nvSpPr>
        <p:spPr>
          <a:xfrm>
            <a:off x="9821595" y="195172"/>
            <a:ext cx="1870075" cy="7302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it-IT" sz="2800" b="0" i="0" u="none" strike="noStrike" cap="none">
                <a:solidFill>
                  <a:schemeClr val="lt1"/>
                </a:solidFill>
                <a:latin typeface="Arial"/>
                <a:ea typeface="Arial"/>
                <a:cs typeface="Arial"/>
                <a:sym typeface="Arial"/>
              </a:rPr>
              <a:t>Logo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01354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1_Titolo e testo verticale">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rot="5400000">
            <a:off x="7618687" y="2441850"/>
            <a:ext cx="4841328" cy="262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8"/>
          <p:cNvSpPr txBox="1">
            <a:spLocks noGrp="1"/>
          </p:cNvSpPr>
          <p:nvPr>
            <p:ph type="body" idx="1"/>
          </p:nvPr>
        </p:nvSpPr>
        <p:spPr>
          <a:xfrm rot="5400000">
            <a:off x="2284689" y="-110850"/>
            <a:ext cx="4841327"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97" name="Google Shape;97;p18"/>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59CCC03-310A-CF48-8EC2-E3A82742F72F}" type="datetime1">
              <a:rPr lang="en-US" smtClean="0"/>
              <a:t>12/12/25</a:t>
            </a:fld>
            <a:endParaRPr/>
          </a:p>
        </p:txBody>
      </p:sp>
      <p:sp>
        <p:nvSpPr>
          <p:cNvPr id="98" name="Google Shape;98;p18"/>
          <p:cNvSpPr txBox="1">
            <a:spLocks noGrp="1"/>
          </p:cNvSpPr>
          <p:nvPr>
            <p:ph type="ftr" idx="11"/>
          </p:nvPr>
        </p:nvSpPr>
        <p:spPr>
          <a:xfrm>
            <a:off x="8610600" y="6430139"/>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 Retico - INFN, Pisa</a:t>
            </a:r>
            <a:endParaRPr/>
          </a:p>
        </p:txBody>
      </p:sp>
      <p:sp>
        <p:nvSpPr>
          <p:cNvPr id="99" name="Google Shape;99;p18"/>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sp>
        <p:nvSpPr>
          <p:cNvPr id="100" name="Google Shape;100;p18"/>
          <p:cNvSpPr txBox="1"/>
          <p:nvPr/>
        </p:nvSpPr>
        <p:spPr>
          <a:xfrm>
            <a:off x="9821595" y="195172"/>
            <a:ext cx="1870075" cy="7302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it-IT" sz="2800" b="0" i="0" u="none" strike="noStrike" cap="none">
                <a:solidFill>
                  <a:schemeClr val="lt1"/>
                </a:solidFill>
                <a:latin typeface="Arial"/>
                <a:ea typeface="Arial"/>
                <a:cs typeface="Arial"/>
                <a:sym typeface="Arial"/>
              </a:rPr>
              <a:t>Logo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49814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it-IT"/>
              <a:t>Fare clic per modificare lo stile del titolo</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4C4396F-A00D-E047-B75F-28B6AA96220B}" type="datetime1">
              <a:rPr lang="en-US" smtClean="0"/>
              <a:t>12/12/25</a:t>
            </a:fld>
            <a:endParaRPr lang="it-IT"/>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998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10F50A6-6C86-F542-BC6A-E1673F18396C}" type="datetime1">
              <a:rPr lang="en-US" smtClean="0"/>
              <a:t>12/12/25</a:t>
            </a:fld>
            <a:endParaRPr lang="it-IT"/>
          </a:p>
        </p:txBody>
      </p:sp>
      <p:sp>
        <p:nvSpPr>
          <p:cNvPr id="5" name="Footer Placeholder 4"/>
          <p:cNvSpPr>
            <a:spLocks noGrp="1"/>
          </p:cNvSpPr>
          <p:nvPr>
            <p:ph type="ftr" sz="quarter" idx="11"/>
          </p:nvPr>
        </p:nvSpPr>
        <p:spPr>
          <a:xfrm>
            <a:off x="4606506" y="18288"/>
            <a:ext cx="5486400" cy="329184"/>
          </a:xfrm>
        </p:spPr>
        <p:txBody>
          <a:bodyPr/>
          <a:lstStyle>
            <a:lvl1pPr>
              <a:defRPr sz="1400"/>
            </a:lvl1pPr>
          </a:lstStyle>
          <a:p>
            <a:r>
              <a:rPr lang="it-IT" dirty="0" err="1"/>
              <a:t>Courtesy</a:t>
            </a:r>
            <a:r>
              <a:rPr lang="it-IT" dirty="0"/>
              <a:t> of B. Martelli</a:t>
            </a:r>
            <a:endParaRPr lang="it-IT" sz="1400" dirty="0"/>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pic>
        <p:nvPicPr>
          <p:cNvPr id="10" name="Picture 9">
            <a:extLst>
              <a:ext uri="{FF2B5EF4-FFF2-40B4-BE49-F238E27FC236}">
                <a16:creationId xmlns:a16="http://schemas.microsoft.com/office/drawing/2014/main" id="{DCF31AF6-A05C-C550-9E19-0C5E1FECA864}"/>
              </a:ext>
            </a:extLst>
          </p:cNvPr>
          <p:cNvPicPr>
            <a:picLocks noChangeAspect="1"/>
          </p:cNvPicPr>
          <p:nvPr userDrawn="1"/>
        </p:nvPicPr>
        <p:blipFill>
          <a:blip r:embed="rId2"/>
          <a:srcRect l="3174" t="11611" r="-1" b="-1"/>
          <a:stretch>
            <a:fillRect/>
          </a:stretch>
        </p:blipFill>
        <p:spPr>
          <a:xfrm>
            <a:off x="10518476" y="57510"/>
            <a:ext cx="1639018" cy="875581"/>
          </a:xfrm>
          <a:prstGeom prst="rect">
            <a:avLst/>
          </a:prstGeom>
          <a:ln w="38100">
            <a:solidFill>
              <a:schemeClr val="accent1"/>
            </a:solidFill>
          </a:ln>
        </p:spPr>
      </p:pic>
    </p:spTree>
    <p:extLst>
      <p:ext uri="{BB962C8B-B14F-4D97-AF65-F5344CB8AC3E}">
        <p14:creationId xmlns:p14="http://schemas.microsoft.com/office/powerpoint/2010/main" val="3817980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DC2CA1A9-945E-0C4F-85E8-64436FD5DD9B}" type="datetime1">
              <a:rPr lang="en-US" smtClean="0"/>
              <a:t>12/11/25</a:t>
            </a:fld>
            <a:endParaRPr lang="it-IT"/>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pic>
        <p:nvPicPr>
          <p:cNvPr id="10" name="Picture 9">
            <a:extLst>
              <a:ext uri="{FF2B5EF4-FFF2-40B4-BE49-F238E27FC236}">
                <a16:creationId xmlns:a16="http://schemas.microsoft.com/office/drawing/2014/main" id="{DCF31AF6-A05C-C550-9E19-0C5E1FECA864}"/>
              </a:ext>
            </a:extLst>
          </p:cNvPr>
          <p:cNvPicPr>
            <a:picLocks noChangeAspect="1"/>
          </p:cNvPicPr>
          <p:nvPr userDrawn="1"/>
        </p:nvPicPr>
        <p:blipFill>
          <a:blip r:embed="rId2"/>
          <a:srcRect l="3174" t="11611" r="-1" b="-1"/>
          <a:stretch>
            <a:fillRect/>
          </a:stretch>
        </p:blipFill>
        <p:spPr>
          <a:xfrm>
            <a:off x="10518476" y="57510"/>
            <a:ext cx="1639018" cy="875581"/>
          </a:xfrm>
          <a:prstGeom prst="rect">
            <a:avLst/>
          </a:prstGeom>
          <a:ln w="38100">
            <a:solidFill>
              <a:schemeClr val="accent1"/>
            </a:solidFill>
          </a:ln>
        </p:spPr>
      </p:pic>
    </p:spTree>
    <p:extLst>
      <p:ext uri="{BB962C8B-B14F-4D97-AF65-F5344CB8AC3E}">
        <p14:creationId xmlns:p14="http://schemas.microsoft.com/office/powerpoint/2010/main" val="18779394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858F007D-0C57-4C49-8BDD-95B0FF3653EF}" type="datetime1">
              <a:rPr lang="en-US" smtClean="0"/>
              <a:t>12/12/25</a:t>
            </a:fld>
            <a:endParaRPr lang="it-IT"/>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646794"/>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BBA86E4-A21D-7940-81BE-43F733B31F4E}" type="datetime1">
              <a:rPr lang="en-US" smtClean="0"/>
              <a:t>12/12/25</a:t>
            </a:fld>
            <a:endParaRPr lang="it-IT"/>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652358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CAA6C25-BD40-AA49-A7F4-C429A9BA87D4}" type="datetime1">
              <a:rPr lang="en-US" smtClean="0"/>
              <a:t>12/12/25</a:t>
            </a:fld>
            <a:endParaRPr lang="it-IT"/>
          </a:p>
        </p:txBody>
      </p:sp>
      <p:sp>
        <p:nvSpPr>
          <p:cNvPr id="8" name="Footer Placeholder 7"/>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9" name="Slide Number Placeholder 8"/>
          <p:cNvSpPr>
            <a:spLocks noGrp="1"/>
          </p:cNvSpPr>
          <p:nvPr>
            <p:ph type="sldNum" sz="quarter" idx="12"/>
          </p:nvPr>
        </p:nvSpPr>
        <p:spPr/>
        <p:txBody>
          <a:bodyPr/>
          <a:lstStyle/>
          <a:p>
            <a:fld id="{E7A41E1B-4F70-4964-A407-84C68BE8251C}" type="slidenum">
              <a:rPr lang="it-IT" smtClean="0"/>
              <a:t>‹#›</a:t>
            </a:fld>
            <a:endParaRPr lang="it-IT"/>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71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27"/>
        <p:cNvGrpSpPr/>
        <p:nvPr/>
      </p:nvGrpSpPr>
      <p:grpSpPr>
        <a:xfrm>
          <a:off x="0" y="0"/>
          <a:ext cx="0" cy="0"/>
          <a:chOff x="0" y="0"/>
          <a:chExt cx="0" cy="0"/>
        </a:xfrm>
      </p:grpSpPr>
      <p:sp>
        <p:nvSpPr>
          <p:cNvPr id="28" name="Google Shape;28;p42"/>
          <p:cNvSpPr txBox="1">
            <a:spLocks noGrp="1"/>
          </p:cNvSpPr>
          <p:nvPr>
            <p:ph type="title"/>
          </p:nvPr>
        </p:nvSpPr>
        <p:spPr>
          <a:xfrm>
            <a:off x="838200" y="870370"/>
            <a:ext cx="10515600" cy="8203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Titillium Web"/>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2"/>
          <p:cNvSpPr txBox="1">
            <a:spLocks noGrp="1"/>
          </p:cNvSpPr>
          <p:nvPr>
            <p:ph type="sldNum" idx="12"/>
          </p:nvPr>
        </p:nvSpPr>
        <p:spPr>
          <a:xfrm>
            <a:off x="9448800" y="649287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3378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C7E11BD1-1F25-DC4A-A5E5-613A9E9926DB}" type="datetime1">
              <a:rPr lang="en-US" smtClean="0"/>
              <a:t>12/12/25</a:t>
            </a:fld>
            <a:endParaRPr lang="it-IT"/>
          </a:p>
        </p:txBody>
      </p:sp>
      <p:sp>
        <p:nvSpPr>
          <p:cNvPr id="4" name="Footer Placeholder 3"/>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5" name="Slide Number Placeholder 4"/>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754335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54027-6525-5042-AC8A-67495EA126B1}" type="datetime1">
              <a:rPr lang="en-US" smtClean="0"/>
              <a:t>12/12/25</a:t>
            </a:fld>
            <a:endParaRPr lang="it-IT"/>
          </a:p>
        </p:txBody>
      </p:sp>
      <p:sp>
        <p:nvSpPr>
          <p:cNvPr id="3" name="Footer Placeholder 2"/>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4" name="Slide Number Placeholder 3"/>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971117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DB6E8AC8-BF8F-FF45-81C0-37A34522EE7A}" type="datetime1">
              <a:rPr lang="en-US" smtClean="0"/>
              <a:t>12/12/25</a:t>
            </a:fld>
            <a:endParaRPr lang="it-IT"/>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152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FCB3FA61-FEBD-4747-9E6D-5CEECEA2BF39}" type="datetime1">
              <a:rPr lang="en-US" smtClean="0"/>
              <a:t>12/12/25</a:t>
            </a:fld>
            <a:endParaRPr lang="it-IT"/>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1826346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A346E1DC-5550-6B4C-B5D3-B6811C60E440}" type="datetime1">
              <a:rPr lang="en-US" smtClean="0"/>
              <a:t>12/12/25</a:t>
            </a:fld>
            <a:endParaRPr lang="it-IT"/>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670394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0B30F12-921D-9346-AB46-BFD2A72F83DE}" type="datetime1">
              <a:rPr lang="en-US" smtClean="0"/>
              <a:t>12/12/25</a:t>
            </a:fld>
            <a:endParaRPr lang="it-IT"/>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8181253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it-IT"/>
              <a:t>Fare clic per modificare lo stile del titolo</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F6533BA-5216-DB44-80C5-603175E60E80}"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720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A7980B6E-2156-504B-8160-1D686761D9ED}" type="datetime1">
              <a:rPr lang="en-US" smtClean="0"/>
              <a:t>12/11/25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pic>
        <p:nvPicPr>
          <p:cNvPr id="10" name="Picture 9">
            <a:extLst>
              <a:ext uri="{FF2B5EF4-FFF2-40B4-BE49-F238E27FC236}">
                <a16:creationId xmlns:a16="http://schemas.microsoft.com/office/drawing/2014/main" id="{DCF31AF6-A05C-C550-9E19-0C5E1FECA864}"/>
              </a:ext>
            </a:extLst>
          </p:cNvPr>
          <p:cNvPicPr>
            <a:picLocks noChangeAspect="1"/>
          </p:cNvPicPr>
          <p:nvPr userDrawn="1"/>
        </p:nvPicPr>
        <p:blipFill>
          <a:blip r:embed="rId2"/>
          <a:srcRect l="3174" t="11611" r="-1" b="-1"/>
          <a:stretch>
            <a:fillRect/>
          </a:stretch>
        </p:blipFill>
        <p:spPr>
          <a:xfrm>
            <a:off x="10518476" y="57510"/>
            <a:ext cx="1639018" cy="875581"/>
          </a:xfrm>
          <a:prstGeom prst="rect">
            <a:avLst/>
          </a:prstGeom>
          <a:ln w="38100">
            <a:solidFill>
              <a:schemeClr val="accent1"/>
            </a:solidFill>
          </a:ln>
        </p:spPr>
      </p:pic>
    </p:spTree>
    <p:extLst>
      <p:ext uri="{BB962C8B-B14F-4D97-AF65-F5344CB8AC3E}">
        <p14:creationId xmlns:p14="http://schemas.microsoft.com/office/powerpoint/2010/main" val="1356334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FCE4E71A-2E55-D84F-B4D3-66F6841B005A}"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840166"/>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BC3A4C9-A2F9-0541-B8A9-F3163A74A5A8}" type="datetime1">
              <a:rPr lang="en-US" smtClean="0"/>
              <a:t>12/12/25</a:t>
            </a:fld>
            <a:endParaRPr lang="it-IT"/>
          </a:p>
        </p:txBody>
      </p:sp>
      <p:sp>
        <p:nvSpPr>
          <p:cNvPr id="6" name="Footer Placeholder 5"/>
          <p:cNvSpPr>
            <a:spLocks noGrp="1"/>
          </p:cNvSpPr>
          <p:nvPr>
            <p:ph type="ftr" sz="quarter" idx="11"/>
          </p:nvPr>
        </p:nvSpPr>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1547221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30"/>
        <p:cNvGrpSpPr/>
        <p:nvPr/>
      </p:nvGrpSpPr>
      <p:grpSpPr>
        <a:xfrm>
          <a:off x="0" y="0"/>
          <a:ext cx="0" cy="0"/>
          <a:chOff x="0" y="0"/>
          <a:chExt cx="0" cy="0"/>
        </a:xfrm>
      </p:grpSpPr>
      <p:grpSp>
        <p:nvGrpSpPr>
          <p:cNvPr id="31" name="Google Shape;31;p43"/>
          <p:cNvGrpSpPr/>
          <p:nvPr/>
        </p:nvGrpSpPr>
        <p:grpSpPr>
          <a:xfrm>
            <a:off x="0" y="6511272"/>
            <a:ext cx="12192000" cy="361766"/>
            <a:chOff x="0" y="6511282"/>
            <a:chExt cx="12192000" cy="361767"/>
          </a:xfrm>
        </p:grpSpPr>
        <p:pic>
          <p:nvPicPr>
            <p:cNvPr id="32" name="Google Shape;32;p43"/>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33" name="Google Shape;33;p43"/>
            <p:cNvSpPr txBox="1"/>
            <p:nvPr/>
          </p:nvSpPr>
          <p:spPr>
            <a:xfrm>
              <a:off x="6712747" y="6536581"/>
              <a:ext cx="5317225" cy="30773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chemeClr val="lt1"/>
                  </a:solidFill>
                  <a:latin typeface="Arial"/>
                  <a:ea typeface="Arial"/>
                  <a:cs typeface="Arial"/>
                  <a:sym typeface="Arial"/>
                </a:rPr>
                <a:t>Missione 4 </a:t>
              </a:r>
              <a:r>
                <a:rPr lang="en-US" sz="1400" b="1">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4" name="Google Shape;34;p43"/>
            <p:cNvSpPr txBox="1"/>
            <p:nvPr/>
          </p:nvSpPr>
          <p:spPr>
            <a:xfrm>
              <a:off x="467555" y="6530753"/>
              <a:ext cx="791920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Titillium Web"/>
                  <a:ea typeface="Titillium Web"/>
                  <a:cs typeface="Titillium Web"/>
                  <a:sym typeface="Titillium Web"/>
                </a:rPr>
                <a:t>ICSC Italian Research Center on High-Performance Computing, Big Data and Quantum Computing</a:t>
              </a:r>
              <a:endParaRPr sz="1051"/>
            </a:p>
          </p:txBody>
        </p:sp>
      </p:grpSp>
      <p:pic>
        <p:nvPicPr>
          <p:cNvPr id="35" name="Google Shape;35;p43"/>
          <p:cNvPicPr preferRelativeResize="0"/>
          <p:nvPr/>
        </p:nvPicPr>
        <p:blipFill rotWithShape="1">
          <a:blip r:embed="rId3">
            <a:alphaModFix/>
          </a:blip>
          <a:srcRect/>
          <a:stretch/>
        </p:blipFill>
        <p:spPr>
          <a:xfrm>
            <a:off x="-1" y="0"/>
            <a:ext cx="12192001" cy="850899"/>
          </a:xfrm>
          <a:prstGeom prst="rect">
            <a:avLst/>
          </a:prstGeom>
          <a:noFill/>
          <a:ln>
            <a:noFill/>
          </a:ln>
        </p:spPr>
      </p:pic>
    </p:spTree>
    <p:extLst>
      <p:ext uri="{BB962C8B-B14F-4D97-AF65-F5344CB8AC3E}">
        <p14:creationId xmlns:p14="http://schemas.microsoft.com/office/powerpoint/2010/main" val="28284813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068A84E-F5A5-5E40-B24B-8447AF22081C}" type="datetime1">
              <a:rPr lang="en-US" smtClean="0"/>
              <a:t>12/12/25</a:t>
            </a:fld>
            <a:endParaRPr lang="it-IT"/>
          </a:p>
        </p:txBody>
      </p:sp>
      <p:sp>
        <p:nvSpPr>
          <p:cNvPr id="8" name="Footer Placeholder 7"/>
          <p:cNvSpPr>
            <a:spLocks noGrp="1"/>
          </p:cNvSpPr>
          <p:nvPr>
            <p:ph type="ftr" sz="quarter" idx="11"/>
          </p:nvPr>
        </p:nvSpPr>
        <p:spPr/>
        <p:txBody>
          <a:bodyPr/>
          <a:lstStyle/>
          <a:p>
            <a:r>
              <a:rPr lang="it-IT"/>
              <a:t>A. Retico - INFN, Pisa</a:t>
            </a:r>
          </a:p>
        </p:txBody>
      </p:sp>
      <p:sp>
        <p:nvSpPr>
          <p:cNvPr id="9" name="Slide Number Placeholder 8"/>
          <p:cNvSpPr>
            <a:spLocks noGrp="1"/>
          </p:cNvSpPr>
          <p:nvPr>
            <p:ph type="sldNum" sz="quarter" idx="12"/>
          </p:nvPr>
        </p:nvSpPr>
        <p:spPr/>
        <p:txBody>
          <a:bodyPr/>
          <a:lstStyle/>
          <a:p>
            <a:fld id="{E7A41E1B-4F70-4964-A407-84C68BE8251C}" type="slidenum">
              <a:rPr lang="it-IT" smtClean="0"/>
              <a:t>‹#›</a:t>
            </a:fld>
            <a:endParaRPr lang="it-IT"/>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531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B6913D6C-95E3-6146-904E-E8CC4984B5C3}" type="datetime1">
              <a:rPr lang="en-US" smtClean="0"/>
              <a:t>12/12/25</a:t>
            </a:fld>
            <a:endParaRPr lang="it-IT"/>
          </a:p>
        </p:txBody>
      </p:sp>
      <p:sp>
        <p:nvSpPr>
          <p:cNvPr id="4" name="Footer Placeholder 3"/>
          <p:cNvSpPr>
            <a:spLocks noGrp="1"/>
          </p:cNvSpPr>
          <p:nvPr>
            <p:ph type="ftr" sz="quarter" idx="11"/>
          </p:nvPr>
        </p:nvSpPr>
        <p:spPr/>
        <p:txBody>
          <a:bodyPr/>
          <a:lstStyle/>
          <a:p>
            <a:r>
              <a:rPr lang="it-IT"/>
              <a:t>A. Retico - INFN, Pisa</a:t>
            </a:r>
          </a:p>
        </p:txBody>
      </p:sp>
      <p:sp>
        <p:nvSpPr>
          <p:cNvPr id="5" name="Slide Number Placeholder 4"/>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917124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AFCE7-0371-B44A-B059-AEE29A2B7F39}" type="datetime1">
              <a:rPr lang="en-US" smtClean="0"/>
              <a:t>12/12/25</a:t>
            </a:fld>
            <a:endParaRPr lang="it-IT"/>
          </a:p>
        </p:txBody>
      </p:sp>
      <p:sp>
        <p:nvSpPr>
          <p:cNvPr id="3" name="Footer Placeholder 2"/>
          <p:cNvSpPr>
            <a:spLocks noGrp="1"/>
          </p:cNvSpPr>
          <p:nvPr>
            <p:ph type="ftr" sz="quarter" idx="11"/>
          </p:nvPr>
        </p:nvSpPr>
        <p:spPr/>
        <p:txBody>
          <a:bodyPr/>
          <a:lstStyle/>
          <a:p>
            <a:r>
              <a:rPr lang="it-IT"/>
              <a:t>A. Retico - INFN, Pisa</a:t>
            </a:r>
          </a:p>
        </p:txBody>
      </p:sp>
      <p:sp>
        <p:nvSpPr>
          <p:cNvPr id="4" name="Slide Number Placeholder 3"/>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676341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C4D6122-8B1B-AE4E-939F-BA02F6722B8E}" type="datetime1">
              <a:rPr lang="en-US" smtClean="0"/>
              <a:t>12/12/25</a:t>
            </a:fld>
            <a:endParaRPr lang="it-IT"/>
          </a:p>
        </p:txBody>
      </p:sp>
      <p:sp>
        <p:nvSpPr>
          <p:cNvPr id="6" name="Footer Placeholder 5"/>
          <p:cNvSpPr>
            <a:spLocks noGrp="1"/>
          </p:cNvSpPr>
          <p:nvPr>
            <p:ph type="ftr" sz="quarter" idx="11"/>
          </p:nvPr>
        </p:nvSpPr>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385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A6BC2746-67B4-7944-9A25-D55B1646FC85}" type="datetime1">
              <a:rPr lang="en-US" smtClean="0"/>
              <a:t>12/12/25</a:t>
            </a:fld>
            <a:endParaRPr lang="it-IT"/>
          </a:p>
        </p:txBody>
      </p:sp>
      <p:sp>
        <p:nvSpPr>
          <p:cNvPr id="6" name="Footer Placeholder 5"/>
          <p:cNvSpPr>
            <a:spLocks noGrp="1"/>
          </p:cNvSpPr>
          <p:nvPr>
            <p:ph type="ftr" sz="quarter" idx="11"/>
          </p:nvPr>
        </p:nvSpPr>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95178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27071CD9-DE28-1E4F-AC15-B1345A735329}"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1272431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4E33B6A-7D0C-E34A-B173-B47F397869D9}"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154307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it-IT"/>
              <a:t>Fare clic per modificare lo stile del titolo</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B88F620-93D4-3341-88E9-C048CF4938D4}"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9580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759D5447-34D0-D346-A5E0-FF432FDDA05E}" type="datetime1">
              <a:rPr lang="en-US" smtClean="0"/>
              <a:t>12/11/25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pic>
        <p:nvPicPr>
          <p:cNvPr id="10" name="Picture 9">
            <a:extLst>
              <a:ext uri="{FF2B5EF4-FFF2-40B4-BE49-F238E27FC236}">
                <a16:creationId xmlns:a16="http://schemas.microsoft.com/office/drawing/2014/main" id="{DCF31AF6-A05C-C550-9E19-0C5E1FECA864}"/>
              </a:ext>
            </a:extLst>
          </p:cNvPr>
          <p:cNvPicPr>
            <a:picLocks noChangeAspect="1"/>
          </p:cNvPicPr>
          <p:nvPr userDrawn="1"/>
        </p:nvPicPr>
        <p:blipFill>
          <a:blip r:embed="rId2"/>
          <a:srcRect l="3174" t="11611" r="-1" b="-1"/>
          <a:stretch>
            <a:fillRect/>
          </a:stretch>
        </p:blipFill>
        <p:spPr>
          <a:xfrm>
            <a:off x="10518476" y="57510"/>
            <a:ext cx="1639018" cy="875581"/>
          </a:xfrm>
          <a:prstGeom prst="rect">
            <a:avLst/>
          </a:prstGeom>
          <a:ln w="38100">
            <a:solidFill>
              <a:schemeClr val="accent1"/>
            </a:solidFill>
          </a:ln>
        </p:spPr>
      </p:pic>
    </p:spTree>
    <p:extLst>
      <p:ext uri="{BB962C8B-B14F-4D97-AF65-F5344CB8AC3E}">
        <p14:creationId xmlns:p14="http://schemas.microsoft.com/office/powerpoint/2010/main" val="2607713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45714342-07DB-4046-8389-4980D9EA9E6A}"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50950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60"/>
        <p:cNvGrpSpPr/>
        <p:nvPr/>
      </p:nvGrpSpPr>
      <p:grpSpPr>
        <a:xfrm>
          <a:off x="0" y="0"/>
          <a:ext cx="0" cy="0"/>
          <a:chOff x="0" y="0"/>
          <a:chExt cx="0" cy="0"/>
        </a:xfrm>
      </p:grpSpPr>
      <p:sp>
        <p:nvSpPr>
          <p:cNvPr id="61" name="Google Shape;61;p50"/>
          <p:cNvSpPr txBox="1">
            <a:spLocks noGrp="1"/>
          </p:cNvSpPr>
          <p:nvPr>
            <p:ph type="title"/>
          </p:nvPr>
        </p:nvSpPr>
        <p:spPr>
          <a:xfrm>
            <a:off x="831849"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Titillium Web"/>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0"/>
          <p:cNvSpPr txBox="1">
            <a:spLocks noGrp="1"/>
          </p:cNvSpPr>
          <p:nvPr>
            <p:ph type="body" idx="1"/>
          </p:nvPr>
        </p:nvSpPr>
        <p:spPr>
          <a:xfrm>
            <a:off x="831849"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3" name="Google Shape;63;p50"/>
          <p:cNvSpPr txBox="1">
            <a:spLocks noGrp="1"/>
          </p:cNvSpPr>
          <p:nvPr>
            <p:ph type="sldNum" idx="12"/>
          </p:nvPr>
        </p:nvSpPr>
        <p:spPr>
          <a:xfrm>
            <a:off x="9448800" y="649287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826159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443E412-671E-454F-AFE6-B15865760B58}" type="datetime1">
              <a:rPr lang="en-US" smtClean="0"/>
              <a:t>12/12/25</a:t>
            </a:fld>
            <a:endParaRPr lang="it-IT"/>
          </a:p>
        </p:txBody>
      </p:sp>
      <p:sp>
        <p:nvSpPr>
          <p:cNvPr id="6" name="Footer Placeholder 5"/>
          <p:cNvSpPr>
            <a:spLocks noGrp="1"/>
          </p:cNvSpPr>
          <p:nvPr>
            <p:ph type="ftr" sz="quarter" idx="11"/>
          </p:nvPr>
        </p:nvSpPr>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838620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C296392-28F2-324B-A6D7-8D27257ECE14}" type="datetime1">
              <a:rPr lang="en-US" smtClean="0"/>
              <a:t>12/12/25</a:t>
            </a:fld>
            <a:endParaRPr lang="it-IT"/>
          </a:p>
        </p:txBody>
      </p:sp>
      <p:sp>
        <p:nvSpPr>
          <p:cNvPr id="8" name="Footer Placeholder 7"/>
          <p:cNvSpPr>
            <a:spLocks noGrp="1"/>
          </p:cNvSpPr>
          <p:nvPr>
            <p:ph type="ftr" sz="quarter" idx="11"/>
          </p:nvPr>
        </p:nvSpPr>
        <p:spPr/>
        <p:txBody>
          <a:bodyPr/>
          <a:lstStyle/>
          <a:p>
            <a:r>
              <a:rPr lang="it-IT"/>
              <a:t>A. Retico - INFN, Pisa</a:t>
            </a:r>
          </a:p>
        </p:txBody>
      </p:sp>
      <p:sp>
        <p:nvSpPr>
          <p:cNvPr id="9" name="Slide Number Placeholder 8"/>
          <p:cNvSpPr>
            <a:spLocks noGrp="1"/>
          </p:cNvSpPr>
          <p:nvPr>
            <p:ph type="sldNum" sz="quarter" idx="12"/>
          </p:nvPr>
        </p:nvSpPr>
        <p:spPr/>
        <p:txBody>
          <a:bodyPr/>
          <a:lstStyle/>
          <a:p>
            <a:fld id="{E7A41E1B-4F70-4964-A407-84C68BE8251C}" type="slidenum">
              <a:rPr lang="it-IT" smtClean="0"/>
              <a:t>‹#›</a:t>
            </a:fld>
            <a:endParaRPr lang="it-IT"/>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9389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C6F98623-AB36-9340-840C-34AF1921A820}" type="datetime1">
              <a:rPr lang="en-US" smtClean="0"/>
              <a:t>12/12/25</a:t>
            </a:fld>
            <a:endParaRPr lang="it-IT"/>
          </a:p>
        </p:txBody>
      </p:sp>
      <p:sp>
        <p:nvSpPr>
          <p:cNvPr id="4" name="Footer Placeholder 3"/>
          <p:cNvSpPr>
            <a:spLocks noGrp="1"/>
          </p:cNvSpPr>
          <p:nvPr>
            <p:ph type="ftr" sz="quarter" idx="11"/>
          </p:nvPr>
        </p:nvSpPr>
        <p:spPr/>
        <p:txBody>
          <a:bodyPr/>
          <a:lstStyle/>
          <a:p>
            <a:r>
              <a:rPr lang="it-IT"/>
              <a:t>A. Retico - INFN, Pisa</a:t>
            </a:r>
          </a:p>
        </p:txBody>
      </p:sp>
      <p:sp>
        <p:nvSpPr>
          <p:cNvPr id="5" name="Slide Number Placeholder 4"/>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784321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C2AD8-3DA4-BA4B-A274-BC539E92F3B1}" type="datetime1">
              <a:rPr lang="en-US" smtClean="0"/>
              <a:t>12/12/25</a:t>
            </a:fld>
            <a:endParaRPr lang="it-IT"/>
          </a:p>
        </p:txBody>
      </p:sp>
      <p:sp>
        <p:nvSpPr>
          <p:cNvPr id="3" name="Footer Placeholder 2"/>
          <p:cNvSpPr>
            <a:spLocks noGrp="1"/>
          </p:cNvSpPr>
          <p:nvPr>
            <p:ph type="ftr" sz="quarter" idx="11"/>
          </p:nvPr>
        </p:nvSpPr>
        <p:spPr/>
        <p:txBody>
          <a:bodyPr/>
          <a:lstStyle/>
          <a:p>
            <a:r>
              <a:rPr lang="it-IT"/>
              <a:t>A. Retico - INFN, Pisa</a:t>
            </a:r>
          </a:p>
        </p:txBody>
      </p:sp>
      <p:sp>
        <p:nvSpPr>
          <p:cNvPr id="4" name="Slide Number Placeholder 3"/>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6803714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345B9F6-5E49-224E-B2DD-9F8AA9497DE2}" type="datetime1">
              <a:rPr lang="en-US" smtClean="0"/>
              <a:t>12/12/25</a:t>
            </a:fld>
            <a:endParaRPr lang="it-IT"/>
          </a:p>
        </p:txBody>
      </p:sp>
      <p:sp>
        <p:nvSpPr>
          <p:cNvPr id="6" name="Footer Placeholder 5"/>
          <p:cNvSpPr>
            <a:spLocks noGrp="1"/>
          </p:cNvSpPr>
          <p:nvPr>
            <p:ph type="ftr" sz="quarter" idx="11"/>
          </p:nvPr>
        </p:nvSpPr>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950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C39DDF1E-FEA0-974A-890C-CBB0308612B1}" type="datetime1">
              <a:rPr lang="en-US" smtClean="0"/>
              <a:t>12/12/25</a:t>
            </a:fld>
            <a:endParaRPr lang="it-IT"/>
          </a:p>
        </p:txBody>
      </p:sp>
      <p:sp>
        <p:nvSpPr>
          <p:cNvPr id="6" name="Footer Placeholder 5"/>
          <p:cNvSpPr>
            <a:spLocks noGrp="1"/>
          </p:cNvSpPr>
          <p:nvPr>
            <p:ph type="ftr" sz="quarter" idx="11"/>
          </p:nvPr>
        </p:nvSpPr>
        <p:spPr/>
        <p:txBody>
          <a:bodyPr/>
          <a:lstStyle/>
          <a:p>
            <a:r>
              <a:rPr lang="it-IT"/>
              <a:t>A. Retico - INFN, Pisa</a:t>
            </a:r>
          </a:p>
        </p:txBody>
      </p:sp>
      <p:sp>
        <p:nvSpPr>
          <p:cNvPr id="7" name="Slide Number Placeholder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0157507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815FE732-3C06-6F4C-8D03-30477A95EDE7}"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32086569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BA671D-5190-BF47-9787-B9BFDF7983DB}" type="datetime1">
              <a:rPr lang="en-US" smtClean="0"/>
              <a:t>12/12/25</a:t>
            </a:fld>
            <a:endParaRPr lang="it-IT"/>
          </a:p>
        </p:txBody>
      </p:sp>
      <p:sp>
        <p:nvSpPr>
          <p:cNvPr id="5" name="Footer Placeholder 4"/>
          <p:cNvSpPr>
            <a:spLocks noGrp="1"/>
          </p:cNvSpPr>
          <p:nvPr>
            <p:ph type="ftr" sz="quarter" idx="11"/>
          </p:nvPr>
        </p:nvSpPr>
        <p:spPr/>
        <p:txBody>
          <a:bodyPr/>
          <a:lstStyle/>
          <a:p>
            <a:r>
              <a:rPr lang="it-IT"/>
              <a:t>A. Retico - INFN, Pisa</a:t>
            </a:r>
          </a:p>
        </p:txBody>
      </p:sp>
      <p:sp>
        <p:nvSpPr>
          <p:cNvPr id="6" name="Slide Number Placeholder 5"/>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1096566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sp>
        <p:nvSpPr>
          <p:cNvPr id="133" name="Google Shape;133;p62"/>
          <p:cNvSpPr/>
          <p:nvPr/>
        </p:nvSpPr>
        <p:spPr>
          <a:xfrm>
            <a:off x="0" y="1140675"/>
            <a:ext cx="12192000" cy="5714927"/>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134" name="Google Shape;134;p62"/>
          <p:cNvSpPr txBox="1">
            <a:spLocks noGrp="1"/>
          </p:cNvSpPr>
          <p:nvPr>
            <p:ph type="title"/>
          </p:nvPr>
        </p:nvSpPr>
        <p:spPr>
          <a:xfrm>
            <a:off x="415600" y="205436"/>
            <a:ext cx="11776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5" name="Google Shape;135;p6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189" lvl="0" indent="-342891" algn="l">
              <a:lnSpc>
                <a:spcPct val="115000"/>
              </a:lnSpc>
              <a:spcBef>
                <a:spcPts val="0"/>
              </a:spcBef>
              <a:spcAft>
                <a:spcPts val="0"/>
              </a:spcAft>
              <a:buClr>
                <a:srgbClr val="434343"/>
              </a:buClr>
              <a:buSzPts val="1800"/>
              <a:buChar char="●"/>
              <a:defRPr>
                <a:solidFill>
                  <a:srgbClr val="434343"/>
                </a:solidFill>
              </a:defRPr>
            </a:lvl1pPr>
            <a:lvl2pPr marL="914377" lvl="1" indent="-317492" algn="l">
              <a:lnSpc>
                <a:spcPct val="115000"/>
              </a:lnSpc>
              <a:spcBef>
                <a:spcPts val="2133"/>
              </a:spcBef>
              <a:spcAft>
                <a:spcPts val="0"/>
              </a:spcAft>
              <a:buClr>
                <a:srgbClr val="666666"/>
              </a:buClr>
              <a:buSzPts val="1400"/>
              <a:buChar char="○"/>
              <a:defRPr>
                <a:solidFill>
                  <a:srgbClr val="666666"/>
                </a:solidFill>
              </a:defRPr>
            </a:lvl2pPr>
            <a:lvl3pPr marL="1371566" lvl="2" indent="-317492" algn="l">
              <a:lnSpc>
                <a:spcPct val="115000"/>
              </a:lnSpc>
              <a:spcBef>
                <a:spcPts val="2133"/>
              </a:spcBef>
              <a:spcAft>
                <a:spcPts val="0"/>
              </a:spcAft>
              <a:buClr>
                <a:srgbClr val="007AA3"/>
              </a:buClr>
              <a:buSzPts val="1400"/>
              <a:buChar char="■"/>
              <a:defRPr>
                <a:solidFill>
                  <a:srgbClr val="007AA3"/>
                </a:solidFill>
              </a:defRPr>
            </a:lvl3pPr>
            <a:lvl4pPr marL="1828754" lvl="3" indent="-317492" algn="l">
              <a:lnSpc>
                <a:spcPct val="115000"/>
              </a:lnSpc>
              <a:spcBef>
                <a:spcPts val="2133"/>
              </a:spcBef>
              <a:spcAft>
                <a:spcPts val="0"/>
              </a:spcAft>
              <a:buClr>
                <a:srgbClr val="007AA3"/>
              </a:buClr>
              <a:buSzPts val="1400"/>
              <a:buChar char="●"/>
              <a:defRPr>
                <a:solidFill>
                  <a:srgbClr val="007AA3"/>
                </a:solidFill>
              </a:defRPr>
            </a:lvl4pPr>
            <a:lvl5pPr marL="2285943" lvl="4" indent="-317492" algn="l">
              <a:lnSpc>
                <a:spcPct val="115000"/>
              </a:lnSpc>
              <a:spcBef>
                <a:spcPts val="2133"/>
              </a:spcBef>
              <a:spcAft>
                <a:spcPts val="0"/>
              </a:spcAft>
              <a:buSzPts val="1400"/>
              <a:buChar char="○"/>
              <a:defRPr/>
            </a:lvl5pPr>
            <a:lvl6pPr marL="2743131" lvl="5" indent="-317492" algn="l">
              <a:lnSpc>
                <a:spcPct val="115000"/>
              </a:lnSpc>
              <a:spcBef>
                <a:spcPts val="2133"/>
              </a:spcBef>
              <a:spcAft>
                <a:spcPts val="0"/>
              </a:spcAft>
              <a:buSzPts val="1400"/>
              <a:buChar char="■"/>
              <a:defRPr/>
            </a:lvl6pPr>
            <a:lvl7pPr marL="3200320" lvl="6" indent="-317492" algn="l">
              <a:lnSpc>
                <a:spcPct val="115000"/>
              </a:lnSpc>
              <a:spcBef>
                <a:spcPts val="2133"/>
              </a:spcBef>
              <a:spcAft>
                <a:spcPts val="0"/>
              </a:spcAft>
              <a:buSzPts val="1400"/>
              <a:buChar char="●"/>
              <a:defRPr/>
            </a:lvl7pPr>
            <a:lvl8pPr marL="3657509" lvl="7" indent="-317492" algn="l">
              <a:lnSpc>
                <a:spcPct val="115000"/>
              </a:lnSpc>
              <a:spcBef>
                <a:spcPts val="2133"/>
              </a:spcBef>
              <a:spcAft>
                <a:spcPts val="0"/>
              </a:spcAft>
              <a:buSzPts val="1400"/>
              <a:buChar char="○"/>
              <a:defRPr/>
            </a:lvl8pPr>
            <a:lvl9pPr marL="4114697" lvl="8" indent="-317492" algn="l">
              <a:lnSpc>
                <a:spcPct val="115000"/>
              </a:lnSpc>
              <a:spcBef>
                <a:spcPts val="2133"/>
              </a:spcBef>
              <a:spcAft>
                <a:spcPts val="2133"/>
              </a:spcAft>
              <a:buSzPts val="1400"/>
              <a:buChar char="■"/>
              <a:defRPr/>
            </a:lvl9pPr>
          </a:lstStyle>
          <a:p>
            <a:endParaRPr/>
          </a:p>
        </p:txBody>
      </p:sp>
      <p:sp>
        <p:nvSpPr>
          <p:cNvPr id="136" name="Google Shape;136;p62"/>
          <p:cNvSpPr txBox="1">
            <a:spLocks noGrp="1"/>
          </p:cNvSpPr>
          <p:nvPr>
            <p:ph type="sldNum" idx="12"/>
          </p:nvPr>
        </p:nvSpPr>
        <p:spPr>
          <a:xfrm>
            <a:off x="11277560" y="638459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2133"/>
              <a:buFont typeface="Playfair Display"/>
              <a:buNone/>
              <a:defRPr sz="2133">
                <a:solidFill>
                  <a:schemeClr val="dk2"/>
                </a:solidFill>
                <a:latin typeface="Playfair Display"/>
                <a:ea typeface="Playfair Display"/>
                <a:cs typeface="Playfair Display"/>
                <a:sym typeface="Playfair Display"/>
              </a:defRPr>
            </a:lvl1pPr>
            <a:lvl2pPr marL="0" lvl="1" indent="0" algn="r">
              <a:buClr>
                <a:schemeClr val="dk2"/>
              </a:buClr>
              <a:buSzPts val="2133"/>
              <a:buFont typeface="Playfair Display"/>
              <a:buNone/>
              <a:defRPr sz="2133">
                <a:solidFill>
                  <a:schemeClr val="dk2"/>
                </a:solidFill>
                <a:latin typeface="Playfair Display"/>
                <a:ea typeface="Playfair Display"/>
                <a:cs typeface="Playfair Display"/>
                <a:sym typeface="Playfair Display"/>
              </a:defRPr>
            </a:lvl2pPr>
            <a:lvl3pPr marL="0" lvl="2" indent="0" algn="r">
              <a:buClr>
                <a:schemeClr val="dk2"/>
              </a:buClr>
              <a:buSzPts val="2133"/>
              <a:buFont typeface="Playfair Display"/>
              <a:buNone/>
              <a:defRPr sz="2133">
                <a:solidFill>
                  <a:schemeClr val="dk2"/>
                </a:solidFill>
                <a:latin typeface="Playfair Display"/>
                <a:ea typeface="Playfair Display"/>
                <a:cs typeface="Playfair Display"/>
                <a:sym typeface="Playfair Display"/>
              </a:defRPr>
            </a:lvl3pPr>
            <a:lvl4pPr marL="0" lvl="3" indent="0" algn="r">
              <a:buClr>
                <a:schemeClr val="dk2"/>
              </a:buClr>
              <a:buSzPts val="2133"/>
              <a:buFont typeface="Playfair Display"/>
              <a:buNone/>
              <a:defRPr sz="2133">
                <a:solidFill>
                  <a:schemeClr val="dk2"/>
                </a:solidFill>
                <a:latin typeface="Playfair Display"/>
                <a:ea typeface="Playfair Display"/>
                <a:cs typeface="Playfair Display"/>
                <a:sym typeface="Playfair Display"/>
              </a:defRPr>
            </a:lvl4pPr>
            <a:lvl5pPr marL="0" lvl="4" indent="0" algn="r">
              <a:buClr>
                <a:schemeClr val="dk2"/>
              </a:buClr>
              <a:buSzPts val="2133"/>
              <a:buFont typeface="Playfair Display"/>
              <a:buNone/>
              <a:defRPr sz="2133">
                <a:solidFill>
                  <a:schemeClr val="dk2"/>
                </a:solidFill>
                <a:latin typeface="Playfair Display"/>
                <a:ea typeface="Playfair Display"/>
                <a:cs typeface="Playfair Display"/>
                <a:sym typeface="Playfair Display"/>
              </a:defRPr>
            </a:lvl5pPr>
            <a:lvl6pPr marL="0" lvl="5" indent="0" algn="r">
              <a:buClr>
                <a:schemeClr val="dk2"/>
              </a:buClr>
              <a:buSzPts val="2133"/>
              <a:buFont typeface="Playfair Display"/>
              <a:buNone/>
              <a:defRPr sz="2133">
                <a:solidFill>
                  <a:schemeClr val="dk2"/>
                </a:solidFill>
                <a:latin typeface="Playfair Display"/>
                <a:ea typeface="Playfair Display"/>
                <a:cs typeface="Playfair Display"/>
                <a:sym typeface="Playfair Display"/>
              </a:defRPr>
            </a:lvl6pPr>
            <a:lvl7pPr marL="0" lvl="6" indent="0" algn="r">
              <a:buClr>
                <a:schemeClr val="dk2"/>
              </a:buClr>
              <a:buSzPts val="2133"/>
              <a:buFont typeface="Playfair Display"/>
              <a:buNone/>
              <a:defRPr sz="2133">
                <a:solidFill>
                  <a:schemeClr val="dk2"/>
                </a:solidFill>
                <a:latin typeface="Playfair Display"/>
                <a:ea typeface="Playfair Display"/>
                <a:cs typeface="Playfair Display"/>
                <a:sym typeface="Playfair Display"/>
              </a:defRPr>
            </a:lvl7pPr>
            <a:lvl8pPr marL="0" lvl="7" indent="0" algn="r">
              <a:buClr>
                <a:schemeClr val="dk2"/>
              </a:buClr>
              <a:buSzPts val="2133"/>
              <a:buFont typeface="Playfair Display"/>
              <a:buNone/>
              <a:defRPr sz="2133">
                <a:solidFill>
                  <a:schemeClr val="dk2"/>
                </a:solidFill>
                <a:latin typeface="Playfair Display"/>
                <a:ea typeface="Playfair Display"/>
                <a:cs typeface="Playfair Display"/>
                <a:sym typeface="Playfair Display"/>
              </a:defRPr>
            </a:lvl8pPr>
            <a:lvl9pPr marL="0" lvl="8" indent="0" algn="r">
              <a:buClr>
                <a:schemeClr val="dk2"/>
              </a:buClr>
              <a:buSzPts val="2133"/>
              <a:buFont typeface="Playfair Display"/>
              <a:buNone/>
              <a:defRPr sz="2133">
                <a:solidFill>
                  <a:schemeClr val="dk2"/>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cxnSp>
        <p:nvCxnSpPr>
          <p:cNvPr id="137" name="Google Shape;137;p62"/>
          <p:cNvCxnSpPr/>
          <p:nvPr/>
        </p:nvCxnSpPr>
        <p:spPr>
          <a:xfrm>
            <a:off x="1302200" y="969036"/>
            <a:ext cx="9587600" cy="0"/>
          </a:xfrm>
          <a:prstGeom prst="straightConnector1">
            <a:avLst/>
          </a:prstGeom>
          <a:noFill/>
          <a:ln w="28575" cap="flat" cmpd="sng">
            <a:solidFill>
              <a:srgbClr val="FFFFFF"/>
            </a:solidFill>
            <a:prstDash val="solid"/>
            <a:round/>
            <a:headEnd type="none" w="sm" len="sm"/>
            <a:tailEnd type="none" w="sm" len="sm"/>
          </a:ln>
        </p:spPr>
      </p:cxnSp>
      <p:sp>
        <p:nvSpPr>
          <p:cNvPr id="138" name="Google Shape;138;p62"/>
          <p:cNvSpPr txBox="1">
            <a:spLocks noGrp="1"/>
          </p:cNvSpPr>
          <p:nvPr>
            <p:ph type="ftr" idx="11"/>
          </p:nvPr>
        </p:nvSpPr>
        <p:spPr>
          <a:xfrm>
            <a:off x="1310959" y="6453599"/>
            <a:ext cx="10717221" cy="36054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i="1">
                <a:solidFill>
                  <a:srgbClr val="00717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it-IT"/>
              <a:t>A. Retico - INFN, Pisa</a:t>
            </a:r>
            <a:endParaRPr/>
          </a:p>
        </p:txBody>
      </p:sp>
      <p:pic>
        <p:nvPicPr>
          <p:cNvPr id="139" name="Google Shape;139;p62"/>
          <p:cNvPicPr preferRelativeResize="0"/>
          <p:nvPr/>
        </p:nvPicPr>
        <p:blipFill rotWithShape="1">
          <a:blip r:embed="rId2">
            <a:alphaModFix/>
          </a:blip>
          <a:srcRect l="8075" b="20981"/>
          <a:stretch/>
        </p:blipFill>
        <p:spPr>
          <a:xfrm>
            <a:off x="42334" y="6208811"/>
            <a:ext cx="1253068" cy="608004"/>
          </a:xfrm>
          <a:prstGeom prst="rect">
            <a:avLst/>
          </a:prstGeom>
          <a:noFill/>
          <a:ln>
            <a:noFill/>
          </a:ln>
        </p:spPr>
      </p:pic>
      <p:cxnSp>
        <p:nvCxnSpPr>
          <p:cNvPr id="140" name="Google Shape;140;p62"/>
          <p:cNvCxnSpPr/>
          <p:nvPr/>
        </p:nvCxnSpPr>
        <p:spPr>
          <a:xfrm>
            <a:off x="1295402" y="6423167"/>
            <a:ext cx="10085932" cy="0"/>
          </a:xfrm>
          <a:prstGeom prst="straightConnector1">
            <a:avLst/>
          </a:prstGeom>
          <a:noFill/>
          <a:ln w="9525" cap="flat" cmpd="sng">
            <a:solidFill>
              <a:srgbClr val="00717D"/>
            </a:solidFill>
            <a:prstDash val="solid"/>
            <a:round/>
            <a:headEnd type="none" w="sm" len="sm"/>
            <a:tailEnd type="none" w="sm" len="sm"/>
          </a:ln>
        </p:spPr>
      </p:cxnSp>
      <p:grpSp>
        <p:nvGrpSpPr>
          <p:cNvPr id="141" name="Google Shape;141;p62"/>
          <p:cNvGrpSpPr/>
          <p:nvPr/>
        </p:nvGrpSpPr>
        <p:grpSpPr>
          <a:xfrm>
            <a:off x="10785450" y="20325"/>
            <a:ext cx="1223715" cy="1233908"/>
            <a:chOff x="10785449" y="20324"/>
            <a:chExt cx="1223715" cy="1233908"/>
          </a:xfrm>
        </p:grpSpPr>
        <p:pic>
          <p:nvPicPr>
            <p:cNvPr id="142" name="Google Shape;142;p62"/>
            <p:cNvPicPr preferRelativeResize="0"/>
            <p:nvPr/>
          </p:nvPicPr>
          <p:blipFill rotWithShape="1">
            <a:blip r:embed="rId3">
              <a:alphaModFix/>
            </a:blip>
            <a:srcRect/>
            <a:stretch/>
          </p:blipFill>
          <p:spPr>
            <a:xfrm>
              <a:off x="10889801" y="20324"/>
              <a:ext cx="1119363" cy="1102425"/>
            </a:xfrm>
            <a:prstGeom prst="rect">
              <a:avLst/>
            </a:prstGeom>
            <a:noFill/>
            <a:ln>
              <a:noFill/>
            </a:ln>
          </p:spPr>
        </p:pic>
        <p:sp>
          <p:nvSpPr>
            <p:cNvPr id="143" name="Google Shape;143;p62"/>
            <p:cNvSpPr txBox="1"/>
            <p:nvPr/>
          </p:nvSpPr>
          <p:spPr>
            <a:xfrm rot="17858814">
              <a:off x="10714215" y="536709"/>
              <a:ext cx="788757" cy="64629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sz="2000">
                  <a:solidFill>
                    <a:schemeClr val="lt1"/>
                  </a:solidFill>
                  <a:latin typeface="Caveat"/>
                  <a:ea typeface="Caveat"/>
                  <a:cs typeface="Caveat"/>
                  <a:sym typeface="Caveat"/>
                </a:rPr>
                <a:t>next</a:t>
              </a:r>
              <a:endParaRPr sz="2400">
                <a:solidFill>
                  <a:schemeClr val="lt1"/>
                </a:solidFill>
                <a:latin typeface="Caveat"/>
                <a:ea typeface="Caveat"/>
                <a:cs typeface="Caveat"/>
                <a:sym typeface="Caveat"/>
              </a:endParaRPr>
            </a:p>
            <a:p>
              <a:pPr marL="0" marR="0" lvl="0" indent="0" algn="l" rtl="0">
                <a:spcBef>
                  <a:spcPts val="0"/>
                </a:spcBef>
                <a:spcAft>
                  <a:spcPts val="0"/>
                </a:spcAft>
                <a:buNone/>
              </a:pPr>
              <a:endParaRPr sz="1600" i="1">
                <a:solidFill>
                  <a:schemeClr val="lt1"/>
                </a:solidFill>
                <a:latin typeface="Radley"/>
                <a:ea typeface="Radley"/>
                <a:cs typeface="Radley"/>
                <a:sym typeface="Radley"/>
              </a:endParaRPr>
            </a:p>
          </p:txBody>
        </p:sp>
      </p:grpSp>
    </p:spTree>
    <p:extLst>
      <p:ext uri="{BB962C8B-B14F-4D97-AF65-F5344CB8AC3E}">
        <p14:creationId xmlns:p14="http://schemas.microsoft.com/office/powerpoint/2010/main" val="40043568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96"/>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50" name="Google Shape;150;p9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1pPr>
            <a:lvl2pPr marL="0" lvl="1"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2pPr>
            <a:lvl3pPr marL="0" lvl="2"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3pPr>
            <a:lvl4pPr marL="0" lvl="3"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4pPr>
            <a:lvl5pPr marL="0" lvl="4"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5pPr>
            <a:lvl6pPr marL="0" lvl="5"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6pPr>
            <a:lvl7pPr marL="0" lvl="6"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7pPr>
            <a:lvl8pPr marL="0" lvl="7"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8pPr>
            <a:lvl9pPr marL="0" lvl="8"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5421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64"/>
        <p:cNvGrpSpPr/>
        <p:nvPr/>
      </p:nvGrpSpPr>
      <p:grpSpPr>
        <a:xfrm>
          <a:off x="0" y="0"/>
          <a:ext cx="0" cy="0"/>
          <a:chOff x="0" y="0"/>
          <a:chExt cx="0" cy="0"/>
        </a:xfrm>
      </p:grpSpPr>
      <p:sp>
        <p:nvSpPr>
          <p:cNvPr id="65" name="Google Shape;65;p51"/>
          <p:cNvSpPr txBox="1">
            <a:spLocks noGrp="1"/>
          </p:cNvSpPr>
          <p:nvPr>
            <p:ph type="title"/>
          </p:nvPr>
        </p:nvSpPr>
        <p:spPr>
          <a:xfrm>
            <a:off x="838200" y="870370"/>
            <a:ext cx="10515600" cy="8203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Titillium Web"/>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1"/>
          <p:cNvSpPr txBox="1">
            <a:spLocks noGrp="1"/>
          </p:cNvSpPr>
          <p:nvPr>
            <p:ph type="body" idx="1"/>
          </p:nvPr>
        </p:nvSpPr>
        <p:spPr>
          <a:xfrm>
            <a:off x="838200" y="1825624"/>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7" name="Google Shape;67;p51"/>
          <p:cNvSpPr txBox="1">
            <a:spLocks noGrp="1"/>
          </p:cNvSpPr>
          <p:nvPr>
            <p:ph type="body" idx="2"/>
          </p:nvPr>
        </p:nvSpPr>
        <p:spPr>
          <a:xfrm>
            <a:off x="6172200" y="1825624"/>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8" name="Google Shape;68;p51"/>
          <p:cNvSpPr txBox="1">
            <a:spLocks noGrp="1"/>
          </p:cNvSpPr>
          <p:nvPr>
            <p:ph type="sldNum" idx="12"/>
          </p:nvPr>
        </p:nvSpPr>
        <p:spPr>
          <a:xfrm>
            <a:off x="9448800" y="647167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642432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1"/>
        <p:cNvGrpSpPr/>
        <p:nvPr/>
      </p:nvGrpSpPr>
      <p:grpSpPr>
        <a:xfrm>
          <a:off x="0" y="0"/>
          <a:ext cx="0" cy="0"/>
          <a:chOff x="0" y="0"/>
          <a:chExt cx="0" cy="0"/>
        </a:xfrm>
      </p:grpSpPr>
      <p:sp>
        <p:nvSpPr>
          <p:cNvPr id="152" name="Google Shape;152;p97"/>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53" name="Google Shape;153;p97"/>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189" lvl="0" indent="-304792" algn="l">
              <a:lnSpc>
                <a:spcPct val="115000"/>
              </a:lnSpc>
              <a:spcBef>
                <a:spcPts val="0"/>
              </a:spcBef>
              <a:spcAft>
                <a:spcPts val="0"/>
              </a:spcAft>
              <a:buSzPts val="1200"/>
              <a:buChar char="●"/>
              <a:defRPr sz="1600"/>
            </a:lvl1pPr>
            <a:lvl2pPr marL="914377" lvl="1" indent="-304792" algn="l">
              <a:lnSpc>
                <a:spcPct val="115000"/>
              </a:lnSpc>
              <a:spcBef>
                <a:spcPts val="2133"/>
              </a:spcBef>
              <a:spcAft>
                <a:spcPts val="0"/>
              </a:spcAft>
              <a:buSzPts val="1200"/>
              <a:buChar char="○"/>
              <a:defRPr sz="1600"/>
            </a:lvl2pPr>
            <a:lvl3pPr marL="1371566" lvl="2" indent="-304792" algn="l">
              <a:lnSpc>
                <a:spcPct val="115000"/>
              </a:lnSpc>
              <a:spcBef>
                <a:spcPts val="2133"/>
              </a:spcBef>
              <a:spcAft>
                <a:spcPts val="0"/>
              </a:spcAft>
              <a:buSzPts val="1200"/>
              <a:buChar char="■"/>
              <a:defRPr sz="1600"/>
            </a:lvl3pPr>
            <a:lvl4pPr marL="1828754" lvl="3" indent="-304792" algn="l">
              <a:lnSpc>
                <a:spcPct val="115000"/>
              </a:lnSpc>
              <a:spcBef>
                <a:spcPts val="2133"/>
              </a:spcBef>
              <a:spcAft>
                <a:spcPts val="0"/>
              </a:spcAft>
              <a:buSzPts val="1200"/>
              <a:buChar char="●"/>
              <a:defRPr sz="1600"/>
            </a:lvl4pPr>
            <a:lvl5pPr marL="2285943" lvl="4" indent="-304792" algn="l">
              <a:lnSpc>
                <a:spcPct val="115000"/>
              </a:lnSpc>
              <a:spcBef>
                <a:spcPts val="2133"/>
              </a:spcBef>
              <a:spcAft>
                <a:spcPts val="0"/>
              </a:spcAft>
              <a:buSzPts val="1200"/>
              <a:buChar char="○"/>
              <a:defRPr sz="1600"/>
            </a:lvl5pPr>
            <a:lvl6pPr marL="2743131" lvl="5" indent="-304792" algn="l">
              <a:lnSpc>
                <a:spcPct val="115000"/>
              </a:lnSpc>
              <a:spcBef>
                <a:spcPts val="2133"/>
              </a:spcBef>
              <a:spcAft>
                <a:spcPts val="0"/>
              </a:spcAft>
              <a:buSzPts val="1200"/>
              <a:buChar char="■"/>
              <a:defRPr sz="1600"/>
            </a:lvl6pPr>
            <a:lvl7pPr marL="3200320" lvl="6" indent="-304792" algn="l">
              <a:lnSpc>
                <a:spcPct val="115000"/>
              </a:lnSpc>
              <a:spcBef>
                <a:spcPts val="2133"/>
              </a:spcBef>
              <a:spcAft>
                <a:spcPts val="0"/>
              </a:spcAft>
              <a:buSzPts val="1200"/>
              <a:buChar char="●"/>
              <a:defRPr sz="1600"/>
            </a:lvl7pPr>
            <a:lvl8pPr marL="3657509" lvl="7" indent="-304792" algn="l">
              <a:lnSpc>
                <a:spcPct val="115000"/>
              </a:lnSpc>
              <a:spcBef>
                <a:spcPts val="2133"/>
              </a:spcBef>
              <a:spcAft>
                <a:spcPts val="0"/>
              </a:spcAft>
              <a:buSzPts val="1200"/>
              <a:buChar char="○"/>
              <a:defRPr sz="1600"/>
            </a:lvl8pPr>
            <a:lvl9pPr marL="4114697" lvl="8" indent="-304792" algn="l">
              <a:lnSpc>
                <a:spcPct val="115000"/>
              </a:lnSpc>
              <a:spcBef>
                <a:spcPts val="2133"/>
              </a:spcBef>
              <a:spcAft>
                <a:spcPts val="2133"/>
              </a:spcAft>
              <a:buSzPts val="1200"/>
              <a:buChar char="■"/>
              <a:defRPr sz="1600"/>
            </a:lvl9pPr>
          </a:lstStyle>
          <a:p>
            <a:endParaRPr/>
          </a:p>
        </p:txBody>
      </p:sp>
      <p:sp>
        <p:nvSpPr>
          <p:cNvPr id="154" name="Google Shape;154;p9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1pPr>
            <a:lvl2pPr marL="0" lvl="1"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2pPr>
            <a:lvl3pPr marL="0" lvl="2"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3pPr>
            <a:lvl4pPr marL="0" lvl="3"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4pPr>
            <a:lvl5pPr marL="0" lvl="4"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5pPr>
            <a:lvl6pPr marL="0" lvl="5"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6pPr>
            <a:lvl7pPr marL="0" lvl="6"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7pPr>
            <a:lvl8pPr marL="0" lvl="7"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8pPr>
            <a:lvl9pPr marL="0" lvl="8"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054402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5"/>
        <p:cNvGrpSpPr/>
        <p:nvPr/>
      </p:nvGrpSpPr>
      <p:grpSpPr>
        <a:xfrm>
          <a:off x="0" y="0"/>
          <a:ext cx="0" cy="0"/>
          <a:chOff x="0" y="0"/>
          <a:chExt cx="0" cy="0"/>
        </a:xfrm>
      </p:grpSpPr>
      <p:sp>
        <p:nvSpPr>
          <p:cNvPr id="156" name="Google Shape;156;p98"/>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57" name="Google Shape;157;p9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1pPr>
            <a:lvl2pPr marL="0" lvl="1"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2pPr>
            <a:lvl3pPr marL="0" lvl="2"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3pPr>
            <a:lvl4pPr marL="0" lvl="3"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4pPr>
            <a:lvl5pPr marL="0" lvl="4"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5pPr>
            <a:lvl6pPr marL="0" lvl="5"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6pPr>
            <a:lvl7pPr marL="0" lvl="6"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7pPr>
            <a:lvl8pPr marL="0" lvl="7"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8pPr>
            <a:lvl9pPr marL="0" lvl="8"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74920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8"/>
        <p:cNvGrpSpPr/>
        <p:nvPr/>
      </p:nvGrpSpPr>
      <p:grpSpPr>
        <a:xfrm>
          <a:off x="0" y="0"/>
          <a:ext cx="0" cy="0"/>
          <a:chOff x="0" y="0"/>
          <a:chExt cx="0" cy="0"/>
        </a:xfrm>
      </p:grpSpPr>
      <p:sp>
        <p:nvSpPr>
          <p:cNvPr id="159" name="Google Shape;159;p9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160" name="Google Shape;160;p99"/>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61" name="Google Shape;161;p99"/>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2" name="Google Shape;162;p99"/>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189" lvl="0" indent="-330192" algn="l">
              <a:lnSpc>
                <a:spcPct val="115000"/>
              </a:lnSpc>
              <a:spcBef>
                <a:spcPts val="0"/>
              </a:spcBef>
              <a:spcAft>
                <a:spcPts val="0"/>
              </a:spcAft>
              <a:buClr>
                <a:srgbClr val="434343"/>
              </a:buClr>
              <a:buSzPts val="1600"/>
              <a:buChar char="●"/>
              <a:defRPr sz="2133">
                <a:solidFill>
                  <a:srgbClr val="434343"/>
                </a:solidFill>
              </a:defRPr>
            </a:lvl1pPr>
            <a:lvl2pPr marL="914377" lvl="1" indent="-304792" algn="l">
              <a:lnSpc>
                <a:spcPct val="115000"/>
              </a:lnSpc>
              <a:spcBef>
                <a:spcPts val="2133"/>
              </a:spcBef>
              <a:spcAft>
                <a:spcPts val="0"/>
              </a:spcAft>
              <a:buClr>
                <a:srgbClr val="666666"/>
              </a:buClr>
              <a:buSzPts val="1200"/>
              <a:buChar char="○"/>
              <a:defRPr sz="1600">
                <a:solidFill>
                  <a:srgbClr val="666666"/>
                </a:solidFill>
              </a:defRPr>
            </a:lvl2pPr>
            <a:lvl3pPr marL="1371566" lvl="2" indent="-304792" algn="l">
              <a:lnSpc>
                <a:spcPct val="115000"/>
              </a:lnSpc>
              <a:spcBef>
                <a:spcPts val="2133"/>
              </a:spcBef>
              <a:spcAft>
                <a:spcPts val="0"/>
              </a:spcAft>
              <a:buClr>
                <a:srgbClr val="999999"/>
              </a:buClr>
              <a:buSzPts val="1200"/>
              <a:buChar char="■"/>
              <a:defRPr sz="1600">
                <a:solidFill>
                  <a:srgbClr val="999999"/>
                </a:solidFill>
              </a:defRPr>
            </a:lvl3pPr>
            <a:lvl4pPr marL="1828754" lvl="3" indent="-304792" algn="l">
              <a:lnSpc>
                <a:spcPct val="115000"/>
              </a:lnSpc>
              <a:spcBef>
                <a:spcPts val="2133"/>
              </a:spcBef>
              <a:spcAft>
                <a:spcPts val="0"/>
              </a:spcAft>
              <a:buSzPts val="1200"/>
              <a:buChar char="●"/>
              <a:defRPr sz="1600"/>
            </a:lvl4pPr>
            <a:lvl5pPr marL="2285943" lvl="4" indent="-304792" algn="l">
              <a:lnSpc>
                <a:spcPct val="115000"/>
              </a:lnSpc>
              <a:spcBef>
                <a:spcPts val="2133"/>
              </a:spcBef>
              <a:spcAft>
                <a:spcPts val="0"/>
              </a:spcAft>
              <a:buSzPts val="1200"/>
              <a:buChar char="○"/>
              <a:defRPr sz="1600"/>
            </a:lvl5pPr>
            <a:lvl6pPr marL="2743131" lvl="5" indent="-304792" algn="l">
              <a:lnSpc>
                <a:spcPct val="115000"/>
              </a:lnSpc>
              <a:spcBef>
                <a:spcPts val="2133"/>
              </a:spcBef>
              <a:spcAft>
                <a:spcPts val="0"/>
              </a:spcAft>
              <a:buSzPts val="1200"/>
              <a:buChar char="■"/>
              <a:defRPr sz="1600"/>
            </a:lvl6pPr>
            <a:lvl7pPr marL="3200320" lvl="6" indent="-304792" algn="l">
              <a:lnSpc>
                <a:spcPct val="115000"/>
              </a:lnSpc>
              <a:spcBef>
                <a:spcPts val="2133"/>
              </a:spcBef>
              <a:spcAft>
                <a:spcPts val="0"/>
              </a:spcAft>
              <a:buSzPts val="1200"/>
              <a:buChar char="●"/>
              <a:defRPr sz="1600"/>
            </a:lvl7pPr>
            <a:lvl8pPr marL="3657509" lvl="7" indent="-304792" algn="l">
              <a:lnSpc>
                <a:spcPct val="115000"/>
              </a:lnSpc>
              <a:spcBef>
                <a:spcPts val="2133"/>
              </a:spcBef>
              <a:spcAft>
                <a:spcPts val="0"/>
              </a:spcAft>
              <a:buSzPts val="1200"/>
              <a:buChar char="○"/>
              <a:defRPr sz="1600"/>
            </a:lvl8pPr>
            <a:lvl9pPr marL="4114697" lvl="8" indent="-304792" algn="l">
              <a:lnSpc>
                <a:spcPct val="115000"/>
              </a:lnSpc>
              <a:spcBef>
                <a:spcPts val="2133"/>
              </a:spcBef>
              <a:spcAft>
                <a:spcPts val="2133"/>
              </a:spcAft>
              <a:buSzPts val="1200"/>
              <a:buChar char="■"/>
              <a:defRPr sz="1600"/>
            </a:lvl9pPr>
          </a:lstStyle>
          <a:p>
            <a:endParaRPr/>
          </a:p>
        </p:txBody>
      </p:sp>
      <p:sp>
        <p:nvSpPr>
          <p:cNvPr id="163" name="Google Shape;163;p9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1pPr>
            <a:lvl2pPr marL="0" lvl="1"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2pPr>
            <a:lvl3pPr marL="0" lvl="2"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3pPr>
            <a:lvl4pPr marL="0" lvl="3"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4pPr>
            <a:lvl5pPr marL="0" lvl="4"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5pPr>
            <a:lvl6pPr marL="0" lvl="5"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6pPr>
            <a:lvl7pPr marL="0" lvl="6"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7pPr>
            <a:lvl8pPr marL="0" lvl="7"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8pPr>
            <a:lvl9pPr marL="0" lvl="8"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cxnSp>
        <p:nvCxnSpPr>
          <p:cNvPr id="164" name="Google Shape;164;p99"/>
          <p:cNvCxnSpPr/>
          <p:nvPr/>
        </p:nvCxnSpPr>
        <p:spPr>
          <a:xfrm>
            <a:off x="6096000" y="1154200"/>
            <a:ext cx="0" cy="4549600"/>
          </a:xfrm>
          <a:prstGeom prst="straightConnector1">
            <a:avLst/>
          </a:prstGeom>
          <a:noFill/>
          <a:ln w="28575"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2179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5"/>
        <p:cNvGrpSpPr/>
        <p:nvPr/>
      </p:nvGrpSpPr>
      <p:grpSpPr>
        <a:xfrm>
          <a:off x="0" y="0"/>
          <a:ext cx="0" cy="0"/>
          <a:chOff x="0" y="0"/>
          <a:chExt cx="0" cy="0"/>
        </a:xfrm>
      </p:grpSpPr>
      <p:sp>
        <p:nvSpPr>
          <p:cNvPr id="166" name="Google Shape;166;p100"/>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189" lvl="0" indent="-228594" algn="l">
              <a:lnSpc>
                <a:spcPct val="100000"/>
              </a:lnSpc>
              <a:spcBef>
                <a:spcPts val="0"/>
              </a:spcBef>
              <a:spcAft>
                <a:spcPts val="0"/>
              </a:spcAft>
              <a:buSzPts val="1800"/>
              <a:buNone/>
              <a:defRPr/>
            </a:lvl1pPr>
            <a:lvl2pPr marL="914377" lvl="1" indent="-317492" algn="l">
              <a:lnSpc>
                <a:spcPct val="115000"/>
              </a:lnSpc>
              <a:spcBef>
                <a:spcPts val="1600"/>
              </a:spcBef>
              <a:spcAft>
                <a:spcPts val="0"/>
              </a:spcAft>
              <a:buSzPts val="1400"/>
              <a:buChar char="○"/>
              <a:defRPr/>
            </a:lvl2pPr>
            <a:lvl3pPr marL="1371566" lvl="2" indent="-317492" algn="l">
              <a:lnSpc>
                <a:spcPct val="115000"/>
              </a:lnSpc>
              <a:spcBef>
                <a:spcPts val="1600"/>
              </a:spcBef>
              <a:spcAft>
                <a:spcPts val="0"/>
              </a:spcAft>
              <a:buSzPts val="1400"/>
              <a:buChar char="■"/>
              <a:defRPr/>
            </a:lvl3pPr>
            <a:lvl4pPr marL="1828754" lvl="3" indent="-317492" algn="l">
              <a:lnSpc>
                <a:spcPct val="115000"/>
              </a:lnSpc>
              <a:spcBef>
                <a:spcPts val="1600"/>
              </a:spcBef>
              <a:spcAft>
                <a:spcPts val="0"/>
              </a:spcAft>
              <a:buSzPts val="1400"/>
              <a:buChar char="●"/>
              <a:defRPr/>
            </a:lvl4pPr>
            <a:lvl5pPr marL="2285943" lvl="4" indent="-317492" algn="l">
              <a:lnSpc>
                <a:spcPct val="115000"/>
              </a:lnSpc>
              <a:spcBef>
                <a:spcPts val="1600"/>
              </a:spcBef>
              <a:spcAft>
                <a:spcPts val="0"/>
              </a:spcAft>
              <a:buSzPts val="1400"/>
              <a:buChar char="○"/>
              <a:defRPr/>
            </a:lvl5pPr>
            <a:lvl6pPr marL="2743131" lvl="5" indent="-317492" algn="l">
              <a:lnSpc>
                <a:spcPct val="115000"/>
              </a:lnSpc>
              <a:spcBef>
                <a:spcPts val="1600"/>
              </a:spcBef>
              <a:spcAft>
                <a:spcPts val="0"/>
              </a:spcAft>
              <a:buSzPts val="1400"/>
              <a:buChar char="■"/>
              <a:defRPr/>
            </a:lvl6pPr>
            <a:lvl7pPr marL="3200320" lvl="6" indent="-317492" algn="l">
              <a:lnSpc>
                <a:spcPct val="115000"/>
              </a:lnSpc>
              <a:spcBef>
                <a:spcPts val="1600"/>
              </a:spcBef>
              <a:spcAft>
                <a:spcPts val="0"/>
              </a:spcAft>
              <a:buSzPts val="1400"/>
              <a:buChar char="●"/>
              <a:defRPr/>
            </a:lvl7pPr>
            <a:lvl8pPr marL="3657509" lvl="7" indent="-317492" algn="l">
              <a:lnSpc>
                <a:spcPct val="115000"/>
              </a:lnSpc>
              <a:spcBef>
                <a:spcPts val="1600"/>
              </a:spcBef>
              <a:spcAft>
                <a:spcPts val="0"/>
              </a:spcAft>
              <a:buSzPts val="1400"/>
              <a:buChar char="○"/>
              <a:defRPr/>
            </a:lvl8pPr>
            <a:lvl9pPr marL="4114697" lvl="8" indent="-317492" algn="l">
              <a:lnSpc>
                <a:spcPct val="115000"/>
              </a:lnSpc>
              <a:spcBef>
                <a:spcPts val="1600"/>
              </a:spcBef>
              <a:spcAft>
                <a:spcPts val="1600"/>
              </a:spcAft>
              <a:buSzPts val="1400"/>
              <a:buChar char="■"/>
              <a:defRPr/>
            </a:lvl9pPr>
          </a:lstStyle>
          <a:p>
            <a:endParaRPr/>
          </a:p>
        </p:txBody>
      </p:sp>
      <p:sp>
        <p:nvSpPr>
          <p:cNvPr id="167" name="Google Shape;167;p10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1pPr>
            <a:lvl2pPr marL="0" lvl="1"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2pPr>
            <a:lvl3pPr marL="0" lvl="2"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3pPr>
            <a:lvl4pPr marL="0" lvl="3"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4pPr>
            <a:lvl5pPr marL="0" lvl="4"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5pPr>
            <a:lvl6pPr marL="0" lvl="5"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6pPr>
            <a:lvl7pPr marL="0" lvl="6"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7pPr>
            <a:lvl8pPr marL="0" lvl="7"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8pPr>
            <a:lvl9pPr marL="0" lvl="8"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667333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8"/>
        <p:cNvGrpSpPr/>
        <p:nvPr/>
      </p:nvGrpSpPr>
      <p:grpSpPr>
        <a:xfrm>
          <a:off x="0" y="0"/>
          <a:ext cx="0" cy="0"/>
          <a:chOff x="0" y="0"/>
          <a:chExt cx="0" cy="0"/>
        </a:xfrm>
      </p:grpSpPr>
      <p:sp>
        <p:nvSpPr>
          <p:cNvPr id="169" name="Google Shape;169;p101"/>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170" name="Google Shape;170;p101"/>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189" lvl="0" indent="-342891" algn="ctr">
              <a:lnSpc>
                <a:spcPct val="115000"/>
              </a:lnSpc>
              <a:spcBef>
                <a:spcPts val="0"/>
              </a:spcBef>
              <a:spcAft>
                <a:spcPts val="0"/>
              </a:spcAft>
              <a:buSzPts val="1800"/>
              <a:buChar char="●"/>
              <a:defRPr/>
            </a:lvl1pPr>
            <a:lvl2pPr marL="914377" lvl="1" indent="-317492" algn="ctr">
              <a:lnSpc>
                <a:spcPct val="115000"/>
              </a:lnSpc>
              <a:spcBef>
                <a:spcPts val="2133"/>
              </a:spcBef>
              <a:spcAft>
                <a:spcPts val="0"/>
              </a:spcAft>
              <a:buSzPts val="1400"/>
              <a:buChar char="○"/>
              <a:defRPr/>
            </a:lvl2pPr>
            <a:lvl3pPr marL="1371566" lvl="2" indent="-317492" algn="ctr">
              <a:lnSpc>
                <a:spcPct val="115000"/>
              </a:lnSpc>
              <a:spcBef>
                <a:spcPts val="2133"/>
              </a:spcBef>
              <a:spcAft>
                <a:spcPts val="0"/>
              </a:spcAft>
              <a:buSzPts val="1400"/>
              <a:buChar char="■"/>
              <a:defRPr/>
            </a:lvl3pPr>
            <a:lvl4pPr marL="1828754" lvl="3" indent="-317492" algn="ctr">
              <a:lnSpc>
                <a:spcPct val="115000"/>
              </a:lnSpc>
              <a:spcBef>
                <a:spcPts val="2133"/>
              </a:spcBef>
              <a:spcAft>
                <a:spcPts val="0"/>
              </a:spcAft>
              <a:buSzPts val="1400"/>
              <a:buChar char="●"/>
              <a:defRPr/>
            </a:lvl4pPr>
            <a:lvl5pPr marL="2285943" lvl="4" indent="-317492" algn="ctr">
              <a:lnSpc>
                <a:spcPct val="115000"/>
              </a:lnSpc>
              <a:spcBef>
                <a:spcPts val="2133"/>
              </a:spcBef>
              <a:spcAft>
                <a:spcPts val="0"/>
              </a:spcAft>
              <a:buSzPts val="1400"/>
              <a:buChar char="○"/>
              <a:defRPr/>
            </a:lvl5pPr>
            <a:lvl6pPr marL="2743131" lvl="5" indent="-317492" algn="ctr">
              <a:lnSpc>
                <a:spcPct val="115000"/>
              </a:lnSpc>
              <a:spcBef>
                <a:spcPts val="2133"/>
              </a:spcBef>
              <a:spcAft>
                <a:spcPts val="0"/>
              </a:spcAft>
              <a:buSzPts val="1400"/>
              <a:buChar char="■"/>
              <a:defRPr/>
            </a:lvl6pPr>
            <a:lvl7pPr marL="3200320" lvl="6" indent="-317492" algn="ctr">
              <a:lnSpc>
                <a:spcPct val="115000"/>
              </a:lnSpc>
              <a:spcBef>
                <a:spcPts val="2133"/>
              </a:spcBef>
              <a:spcAft>
                <a:spcPts val="0"/>
              </a:spcAft>
              <a:buSzPts val="1400"/>
              <a:buChar char="●"/>
              <a:defRPr/>
            </a:lvl7pPr>
            <a:lvl8pPr marL="3657509" lvl="7" indent="-317492" algn="ctr">
              <a:lnSpc>
                <a:spcPct val="115000"/>
              </a:lnSpc>
              <a:spcBef>
                <a:spcPts val="2133"/>
              </a:spcBef>
              <a:spcAft>
                <a:spcPts val="0"/>
              </a:spcAft>
              <a:buSzPts val="1400"/>
              <a:buChar char="○"/>
              <a:defRPr/>
            </a:lvl8pPr>
            <a:lvl9pPr marL="4114697" lvl="8" indent="-317492" algn="ctr">
              <a:lnSpc>
                <a:spcPct val="115000"/>
              </a:lnSpc>
              <a:spcBef>
                <a:spcPts val="2133"/>
              </a:spcBef>
              <a:spcAft>
                <a:spcPts val="2133"/>
              </a:spcAft>
              <a:buSzPts val="1400"/>
              <a:buChar char="■"/>
              <a:defRPr/>
            </a:lvl9pPr>
          </a:lstStyle>
          <a:p>
            <a:endParaRPr/>
          </a:p>
        </p:txBody>
      </p:sp>
      <p:sp>
        <p:nvSpPr>
          <p:cNvPr id="171" name="Google Shape;171;p10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1pPr>
            <a:lvl2pPr marL="0" lvl="1"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2pPr>
            <a:lvl3pPr marL="0" lvl="2"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3pPr>
            <a:lvl4pPr marL="0" lvl="3"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4pPr>
            <a:lvl5pPr marL="0" lvl="4"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5pPr>
            <a:lvl6pPr marL="0" lvl="5"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6pPr>
            <a:lvl7pPr marL="0" lvl="6"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7pPr>
            <a:lvl8pPr marL="0" lvl="7"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8pPr>
            <a:lvl9pPr marL="0" lvl="8" indent="0" algn="r">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pic>
        <p:nvPicPr>
          <p:cNvPr id="172" name="Google Shape;172;p101"/>
          <p:cNvPicPr preferRelativeResize="0"/>
          <p:nvPr/>
        </p:nvPicPr>
        <p:blipFill rotWithShape="1">
          <a:blip r:embed="rId2">
            <a:alphaModFix/>
          </a:blip>
          <a:srcRect/>
          <a:stretch/>
        </p:blipFill>
        <p:spPr>
          <a:xfrm>
            <a:off x="11460400" y="25767"/>
            <a:ext cx="731600" cy="427903"/>
          </a:xfrm>
          <a:prstGeom prst="rect">
            <a:avLst/>
          </a:prstGeom>
          <a:noFill/>
          <a:ln>
            <a:noFill/>
          </a:ln>
        </p:spPr>
      </p:pic>
      <p:sp>
        <p:nvSpPr>
          <p:cNvPr id="173" name="Google Shape;173;p101"/>
          <p:cNvSpPr txBox="1"/>
          <p:nvPr/>
        </p:nvSpPr>
        <p:spPr>
          <a:xfrm>
            <a:off x="7865300" y="31117"/>
            <a:ext cx="3602800" cy="417200"/>
          </a:xfrm>
          <a:prstGeom prst="rect">
            <a:avLst/>
          </a:prstGeom>
          <a:noFill/>
          <a:ln>
            <a:noFill/>
          </a:ln>
        </p:spPr>
        <p:txBody>
          <a:bodyPr spcFirstLastPara="1" wrap="square" lIns="121900" tIns="121900" rIns="121900" bIns="121900" anchor="ctr" anchorCtr="0">
            <a:noAutofit/>
          </a:bodyPr>
          <a:lstStyle/>
          <a:p>
            <a:pPr marL="0" marR="0" lvl="0" indent="0" algn="r" rtl="0">
              <a:spcBef>
                <a:spcPts val="0"/>
              </a:spcBef>
              <a:spcAft>
                <a:spcPts val="0"/>
              </a:spcAft>
              <a:buClr>
                <a:schemeClr val="dk1"/>
              </a:buClr>
              <a:buSzPts val="1100"/>
              <a:buFont typeface="Arial"/>
              <a:buNone/>
            </a:pPr>
            <a:r>
              <a:rPr lang="en-GB" sz="1600">
                <a:solidFill>
                  <a:schemeClr val="lt1"/>
                </a:solidFill>
                <a:latin typeface="Playfair Display"/>
                <a:ea typeface="Playfair Display"/>
                <a:cs typeface="Playfair Display"/>
                <a:sym typeface="Playfair Display"/>
              </a:rPr>
              <a:t>Alessandra Retico</a:t>
            </a:r>
            <a:endParaRPr sz="1600">
              <a:solidFill>
                <a:srgbClr val="FFFFFF"/>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32583982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4"/>
        <p:cNvGrpSpPr/>
        <p:nvPr/>
      </p:nvGrpSpPr>
      <p:grpSpPr>
        <a:xfrm>
          <a:off x="0" y="0"/>
          <a:ext cx="0" cy="0"/>
          <a:chOff x="0" y="0"/>
          <a:chExt cx="0" cy="0"/>
        </a:xfrm>
      </p:grpSpPr>
      <p:sp>
        <p:nvSpPr>
          <p:cNvPr id="175" name="Google Shape;175;p102"/>
          <p:cNvSpPr txBox="1">
            <a:spLocks noGrp="1"/>
          </p:cNvSpPr>
          <p:nvPr>
            <p:ph type="title"/>
          </p:nvPr>
        </p:nvSpPr>
        <p:spPr>
          <a:xfrm>
            <a:off x="335360" y="-3321"/>
            <a:ext cx="9551600" cy="114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p102"/>
          <p:cNvSpPr txBox="1">
            <a:spLocks noGrp="1"/>
          </p:cNvSpPr>
          <p:nvPr>
            <p:ph type="body" idx="1"/>
          </p:nvPr>
        </p:nvSpPr>
        <p:spPr>
          <a:xfrm>
            <a:off x="609600" y="1600200"/>
            <a:ext cx="5384800" cy="4526000"/>
          </a:xfrm>
          <a:prstGeom prst="rect">
            <a:avLst/>
          </a:prstGeom>
          <a:noFill/>
          <a:ln>
            <a:noFill/>
          </a:ln>
        </p:spPr>
        <p:txBody>
          <a:bodyPr spcFirstLastPara="1" wrap="square" lIns="91425" tIns="91425" rIns="91425" bIns="91425" anchor="t" anchorCtr="0">
            <a:noAutofit/>
          </a:bodyPr>
          <a:lstStyle>
            <a:lvl1pPr marL="457189" lvl="0" indent="-342891" algn="l">
              <a:lnSpc>
                <a:spcPct val="115000"/>
              </a:lnSpc>
              <a:spcBef>
                <a:spcPts val="0"/>
              </a:spcBef>
              <a:spcAft>
                <a:spcPts val="0"/>
              </a:spcAft>
              <a:buSzPts val="1800"/>
              <a:buChar char="●"/>
              <a:defRPr/>
            </a:lvl1pPr>
            <a:lvl2pPr marL="914377" lvl="1" indent="-317492" algn="l">
              <a:lnSpc>
                <a:spcPct val="115000"/>
              </a:lnSpc>
              <a:spcBef>
                <a:spcPts val="2133"/>
              </a:spcBef>
              <a:spcAft>
                <a:spcPts val="0"/>
              </a:spcAft>
              <a:buSzPts val="1400"/>
              <a:buChar char="○"/>
              <a:defRPr/>
            </a:lvl2pPr>
            <a:lvl3pPr marL="1371566" lvl="2" indent="-317492" algn="l">
              <a:lnSpc>
                <a:spcPct val="115000"/>
              </a:lnSpc>
              <a:spcBef>
                <a:spcPts val="2133"/>
              </a:spcBef>
              <a:spcAft>
                <a:spcPts val="0"/>
              </a:spcAft>
              <a:buSzPts val="1400"/>
              <a:buChar char="■"/>
              <a:defRPr/>
            </a:lvl3pPr>
            <a:lvl4pPr marL="1828754" lvl="3" indent="-317492" algn="l">
              <a:lnSpc>
                <a:spcPct val="115000"/>
              </a:lnSpc>
              <a:spcBef>
                <a:spcPts val="2133"/>
              </a:spcBef>
              <a:spcAft>
                <a:spcPts val="0"/>
              </a:spcAft>
              <a:buSzPts val="1400"/>
              <a:buChar char="●"/>
              <a:defRPr/>
            </a:lvl4pPr>
            <a:lvl5pPr marL="2285943" lvl="4" indent="-317492" algn="l">
              <a:lnSpc>
                <a:spcPct val="115000"/>
              </a:lnSpc>
              <a:spcBef>
                <a:spcPts val="2133"/>
              </a:spcBef>
              <a:spcAft>
                <a:spcPts val="0"/>
              </a:spcAft>
              <a:buSzPts val="1400"/>
              <a:buChar char="○"/>
              <a:defRPr/>
            </a:lvl5pPr>
            <a:lvl6pPr marL="2743131" lvl="5" indent="-317492" algn="l">
              <a:lnSpc>
                <a:spcPct val="115000"/>
              </a:lnSpc>
              <a:spcBef>
                <a:spcPts val="2133"/>
              </a:spcBef>
              <a:spcAft>
                <a:spcPts val="0"/>
              </a:spcAft>
              <a:buSzPts val="1400"/>
              <a:buChar char="■"/>
              <a:defRPr/>
            </a:lvl6pPr>
            <a:lvl7pPr marL="3200320" lvl="6" indent="-317492" algn="l">
              <a:lnSpc>
                <a:spcPct val="115000"/>
              </a:lnSpc>
              <a:spcBef>
                <a:spcPts val="2133"/>
              </a:spcBef>
              <a:spcAft>
                <a:spcPts val="0"/>
              </a:spcAft>
              <a:buSzPts val="1400"/>
              <a:buChar char="●"/>
              <a:defRPr/>
            </a:lvl7pPr>
            <a:lvl8pPr marL="3657509" lvl="7" indent="-317492" algn="l">
              <a:lnSpc>
                <a:spcPct val="115000"/>
              </a:lnSpc>
              <a:spcBef>
                <a:spcPts val="2133"/>
              </a:spcBef>
              <a:spcAft>
                <a:spcPts val="0"/>
              </a:spcAft>
              <a:buSzPts val="1400"/>
              <a:buChar char="○"/>
              <a:defRPr/>
            </a:lvl8pPr>
            <a:lvl9pPr marL="4114697" lvl="8" indent="-317492" algn="l">
              <a:lnSpc>
                <a:spcPct val="115000"/>
              </a:lnSpc>
              <a:spcBef>
                <a:spcPts val="2133"/>
              </a:spcBef>
              <a:spcAft>
                <a:spcPts val="2133"/>
              </a:spcAft>
              <a:buSzPts val="1400"/>
              <a:buChar char="■"/>
              <a:defRPr/>
            </a:lvl9pPr>
          </a:lstStyle>
          <a:p>
            <a:endParaRPr/>
          </a:p>
        </p:txBody>
      </p:sp>
      <p:sp>
        <p:nvSpPr>
          <p:cNvPr id="177" name="Google Shape;177;p102"/>
          <p:cNvSpPr txBox="1">
            <a:spLocks noGrp="1"/>
          </p:cNvSpPr>
          <p:nvPr>
            <p:ph type="body" idx="2"/>
          </p:nvPr>
        </p:nvSpPr>
        <p:spPr>
          <a:xfrm>
            <a:off x="6197600" y="1600200"/>
            <a:ext cx="5384800" cy="4526000"/>
          </a:xfrm>
          <a:prstGeom prst="rect">
            <a:avLst/>
          </a:prstGeom>
          <a:noFill/>
          <a:ln>
            <a:noFill/>
          </a:ln>
        </p:spPr>
        <p:txBody>
          <a:bodyPr spcFirstLastPara="1" wrap="square" lIns="91425" tIns="91425" rIns="91425" bIns="91425" anchor="t" anchorCtr="0">
            <a:noAutofit/>
          </a:bodyPr>
          <a:lstStyle>
            <a:lvl1pPr marL="457189" lvl="0" indent="-342891" algn="l">
              <a:lnSpc>
                <a:spcPct val="115000"/>
              </a:lnSpc>
              <a:spcBef>
                <a:spcPts val="0"/>
              </a:spcBef>
              <a:spcAft>
                <a:spcPts val="0"/>
              </a:spcAft>
              <a:buSzPts val="1800"/>
              <a:buChar char="●"/>
              <a:defRPr/>
            </a:lvl1pPr>
            <a:lvl2pPr marL="914377" lvl="1" indent="-317492" algn="l">
              <a:lnSpc>
                <a:spcPct val="115000"/>
              </a:lnSpc>
              <a:spcBef>
                <a:spcPts val="2133"/>
              </a:spcBef>
              <a:spcAft>
                <a:spcPts val="0"/>
              </a:spcAft>
              <a:buSzPts val="1400"/>
              <a:buChar char="○"/>
              <a:defRPr/>
            </a:lvl2pPr>
            <a:lvl3pPr marL="1371566" lvl="2" indent="-317492" algn="l">
              <a:lnSpc>
                <a:spcPct val="115000"/>
              </a:lnSpc>
              <a:spcBef>
                <a:spcPts val="2133"/>
              </a:spcBef>
              <a:spcAft>
                <a:spcPts val="0"/>
              </a:spcAft>
              <a:buSzPts val="1400"/>
              <a:buChar char="■"/>
              <a:defRPr/>
            </a:lvl3pPr>
            <a:lvl4pPr marL="1828754" lvl="3" indent="-317492" algn="l">
              <a:lnSpc>
                <a:spcPct val="115000"/>
              </a:lnSpc>
              <a:spcBef>
                <a:spcPts val="2133"/>
              </a:spcBef>
              <a:spcAft>
                <a:spcPts val="0"/>
              </a:spcAft>
              <a:buSzPts val="1400"/>
              <a:buChar char="●"/>
              <a:defRPr/>
            </a:lvl4pPr>
            <a:lvl5pPr marL="2285943" lvl="4" indent="-317492" algn="l">
              <a:lnSpc>
                <a:spcPct val="115000"/>
              </a:lnSpc>
              <a:spcBef>
                <a:spcPts val="2133"/>
              </a:spcBef>
              <a:spcAft>
                <a:spcPts val="0"/>
              </a:spcAft>
              <a:buSzPts val="1400"/>
              <a:buChar char="○"/>
              <a:defRPr/>
            </a:lvl5pPr>
            <a:lvl6pPr marL="2743131" lvl="5" indent="-317492" algn="l">
              <a:lnSpc>
                <a:spcPct val="115000"/>
              </a:lnSpc>
              <a:spcBef>
                <a:spcPts val="2133"/>
              </a:spcBef>
              <a:spcAft>
                <a:spcPts val="0"/>
              </a:spcAft>
              <a:buSzPts val="1400"/>
              <a:buChar char="■"/>
              <a:defRPr/>
            </a:lvl6pPr>
            <a:lvl7pPr marL="3200320" lvl="6" indent="-317492" algn="l">
              <a:lnSpc>
                <a:spcPct val="115000"/>
              </a:lnSpc>
              <a:spcBef>
                <a:spcPts val="2133"/>
              </a:spcBef>
              <a:spcAft>
                <a:spcPts val="0"/>
              </a:spcAft>
              <a:buSzPts val="1400"/>
              <a:buChar char="●"/>
              <a:defRPr/>
            </a:lvl7pPr>
            <a:lvl8pPr marL="3657509" lvl="7" indent="-317492" algn="l">
              <a:lnSpc>
                <a:spcPct val="115000"/>
              </a:lnSpc>
              <a:spcBef>
                <a:spcPts val="2133"/>
              </a:spcBef>
              <a:spcAft>
                <a:spcPts val="0"/>
              </a:spcAft>
              <a:buSzPts val="1400"/>
              <a:buChar char="○"/>
              <a:defRPr/>
            </a:lvl8pPr>
            <a:lvl9pPr marL="4114697" lvl="8" indent="-317492" algn="l">
              <a:lnSpc>
                <a:spcPct val="115000"/>
              </a:lnSpc>
              <a:spcBef>
                <a:spcPts val="2133"/>
              </a:spcBef>
              <a:spcAft>
                <a:spcPts val="2133"/>
              </a:spcAft>
              <a:buSzPts val="1400"/>
              <a:buChar char="■"/>
              <a:defRPr/>
            </a:lvl9pPr>
          </a:lstStyle>
          <a:p>
            <a:endParaRPr/>
          </a:p>
        </p:txBody>
      </p:sp>
      <p:sp>
        <p:nvSpPr>
          <p:cNvPr id="178" name="Google Shape;178;p102"/>
          <p:cNvSpPr txBox="1">
            <a:spLocks noGrp="1"/>
          </p:cNvSpPr>
          <p:nvPr>
            <p:ph type="dt" idx="10"/>
          </p:nvPr>
        </p:nvSpPr>
        <p:spPr>
          <a:xfrm>
            <a:off x="609600" y="6356351"/>
            <a:ext cx="2844800" cy="3652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Clr>
                <a:schemeClr val="dk1"/>
              </a:buClr>
              <a:buSzPts val="1400"/>
              <a:buFont typeface="Calibri"/>
              <a:buChar char="●"/>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9pPr>
          </a:lstStyle>
          <a:p>
            <a:fld id="{F3D7DA27-3FC4-9549-B459-320120C8824B}" type="datetime1">
              <a:rPr lang="en-US" smtClean="0"/>
              <a:t>12/12/25</a:t>
            </a:fld>
            <a:endParaRPr/>
          </a:p>
        </p:txBody>
      </p:sp>
      <p:sp>
        <p:nvSpPr>
          <p:cNvPr id="179" name="Google Shape;179;p102"/>
          <p:cNvSpPr txBox="1">
            <a:spLocks noGrp="1"/>
          </p:cNvSpPr>
          <p:nvPr>
            <p:ph type="ftr" idx="11"/>
          </p:nvPr>
        </p:nvSpPr>
        <p:spPr>
          <a:xfrm>
            <a:off x="4165600" y="6356351"/>
            <a:ext cx="3860800" cy="3652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Clr>
                <a:schemeClr val="dk1"/>
              </a:buClr>
              <a:buSzPts val="1400"/>
              <a:buFont typeface="Calibri"/>
              <a:buChar char="●"/>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Char char="■"/>
              <a:defRPr sz="1800" b="0" i="0" u="none" strike="noStrike" cap="none">
                <a:solidFill>
                  <a:schemeClr val="dk1"/>
                </a:solidFill>
                <a:latin typeface="Calibri"/>
                <a:ea typeface="Calibri"/>
                <a:cs typeface="Calibri"/>
                <a:sym typeface="Calibri"/>
              </a:defRPr>
            </a:lvl9pPr>
          </a:lstStyle>
          <a:p>
            <a:r>
              <a:rPr lang="it-IT"/>
              <a:t>A. Retico - INFN, Pisa</a:t>
            </a:r>
            <a:endParaRPr/>
          </a:p>
        </p:txBody>
      </p:sp>
      <p:sp>
        <p:nvSpPr>
          <p:cNvPr id="180" name="Google Shape;180;p102"/>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L="0" marR="0" lvl="1" indent="0" algn="l">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2pPr>
            <a:lvl3pPr marL="0" marR="0" lvl="2" indent="0" algn="l">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0" marR="0" lvl="3" indent="0" algn="l">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4pPr>
            <a:lvl5pPr marL="0" marR="0" lvl="4" indent="0" algn="l">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5pPr>
            <a:lvl6pPr marL="0" marR="0" lvl="5" indent="0" algn="l">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6pPr>
            <a:lvl7pPr marL="0" marR="0" lvl="6" indent="0" algn="l">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7pPr>
            <a:lvl8pPr marL="0" marR="0" lvl="7" indent="0" algn="l">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8pPr>
            <a:lvl9pPr marL="0" marR="0" lvl="8" indent="0" algn="l">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526648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103"/>
          <p:cNvSpPr txBox="1">
            <a:spLocks noGrp="1"/>
          </p:cNvSpPr>
          <p:nvPr>
            <p:ph type="title"/>
          </p:nvPr>
        </p:nvSpPr>
        <p:spPr>
          <a:xfrm>
            <a:off x="0" y="593367"/>
            <a:ext cx="1219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3" name="Google Shape;183;p103"/>
          <p:cNvSpPr txBox="1">
            <a:spLocks noGrp="1"/>
          </p:cNvSpPr>
          <p:nvPr>
            <p:ph type="dt" idx="10"/>
          </p:nvPr>
        </p:nvSpPr>
        <p:spPr>
          <a:xfrm>
            <a:off x="3038653" y="6517555"/>
            <a:ext cx="7372115" cy="34044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39F39078-80E2-6440-A86A-D332137462B9}" type="datetime1">
              <a:rPr lang="en-US" smtClean="0"/>
              <a:t>12/12/25</a:t>
            </a:fld>
            <a:endParaRPr/>
          </a:p>
        </p:txBody>
      </p:sp>
      <p:sp>
        <p:nvSpPr>
          <p:cNvPr id="184" name="Google Shape;184;p103"/>
          <p:cNvSpPr txBox="1">
            <a:spLocks noGrp="1"/>
          </p:cNvSpPr>
          <p:nvPr>
            <p:ph type="ftr" idx="11"/>
          </p:nvPr>
        </p:nvSpPr>
        <p:spPr>
          <a:xfrm>
            <a:off x="898105" y="6502805"/>
            <a:ext cx="7793615" cy="3291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it-IT"/>
              <a:t>A. Retico - INFN, Pisa</a:t>
            </a:r>
            <a:endParaRPr/>
          </a:p>
        </p:txBody>
      </p:sp>
      <p:sp>
        <p:nvSpPr>
          <p:cNvPr id="185" name="Google Shape;185;p10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FFFFFF"/>
              </a:buClr>
              <a:buSzPts val="1600"/>
              <a:buFont typeface="Playfair Display"/>
              <a:buNone/>
              <a:defRPr/>
            </a:lvl1pPr>
            <a:lvl2pPr marL="0" lvl="1" indent="0" algn="r">
              <a:buClr>
                <a:srgbClr val="FFFFFF"/>
              </a:buClr>
              <a:buSzPts val="1600"/>
              <a:buFont typeface="Playfair Display"/>
              <a:buNone/>
              <a:defRPr/>
            </a:lvl2pPr>
            <a:lvl3pPr marL="0" lvl="2" indent="0" algn="r">
              <a:buClr>
                <a:srgbClr val="FFFFFF"/>
              </a:buClr>
              <a:buSzPts val="1600"/>
              <a:buFont typeface="Playfair Display"/>
              <a:buNone/>
              <a:defRPr/>
            </a:lvl3pPr>
            <a:lvl4pPr marL="0" lvl="3" indent="0" algn="r">
              <a:buClr>
                <a:srgbClr val="FFFFFF"/>
              </a:buClr>
              <a:buSzPts val="1600"/>
              <a:buFont typeface="Playfair Display"/>
              <a:buNone/>
              <a:defRPr/>
            </a:lvl4pPr>
            <a:lvl5pPr marL="0" lvl="4" indent="0" algn="r">
              <a:buClr>
                <a:srgbClr val="FFFFFF"/>
              </a:buClr>
              <a:buSzPts val="1600"/>
              <a:buFont typeface="Playfair Display"/>
              <a:buNone/>
              <a:defRPr/>
            </a:lvl5pPr>
            <a:lvl6pPr marL="0" lvl="5" indent="0" algn="r">
              <a:buClr>
                <a:srgbClr val="FFFFFF"/>
              </a:buClr>
              <a:buSzPts val="1600"/>
              <a:buFont typeface="Playfair Display"/>
              <a:buNone/>
              <a:defRPr/>
            </a:lvl6pPr>
            <a:lvl7pPr marL="0" lvl="6" indent="0" algn="r">
              <a:buClr>
                <a:srgbClr val="FFFFFF"/>
              </a:buClr>
              <a:buSzPts val="1600"/>
              <a:buFont typeface="Playfair Display"/>
              <a:buNone/>
              <a:defRPr/>
            </a:lvl7pPr>
            <a:lvl8pPr marL="0" lvl="7" indent="0" algn="r">
              <a:buClr>
                <a:srgbClr val="FFFFFF"/>
              </a:buClr>
              <a:buSzPts val="1600"/>
              <a:buFont typeface="Playfair Display"/>
              <a:buNone/>
              <a:defRPr/>
            </a:lvl8pPr>
            <a:lvl9pPr marL="0" lvl="8" indent="0" algn="r">
              <a:buClr>
                <a:srgbClr val="FFFFFF"/>
              </a:buClr>
              <a:buSzPts val="1600"/>
              <a:buFont typeface="Playfair Display"/>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26959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9" cy="5038671"/>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8"/>
            <a:ext cx="3795445" cy="2414431"/>
          </a:xfrm>
        </p:spPr>
        <p:txBody>
          <a:bodyPr anchor="b">
            <a:normAutofit/>
          </a:bodyPr>
          <a:lstStyle>
            <a:lvl1pPr algn="l">
              <a:defRPr sz="4500"/>
            </a:lvl1pPr>
          </a:lstStyle>
          <a:p>
            <a:r>
              <a:rPr lang="it-IT"/>
              <a:t>Fare clic per modificare lo stile del titolo dello schema</a:t>
            </a:r>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fld id="{E442FD54-C5A3-C848-98BE-D135036DA3CD}" type="datetime1">
              <a:rPr lang="en-US" smtClean="0"/>
              <a:t>12/11/25</a:t>
            </a:fld>
            <a:endParaRPr lang="it-IT"/>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r>
              <a:rPr lang="it-IT"/>
              <a:t>A. Retico - INFN, Pisa</a:t>
            </a:r>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50" y="2106203"/>
            <a:ext cx="5712431" cy="3754848"/>
          </a:xfrm>
        </p:spPr>
        <p:txBody>
          <a:bodyPr anchor="ctr"/>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1" y="5681663"/>
            <a:ext cx="3795444" cy="482600"/>
          </a:xfrm>
        </p:spPr>
        <p:txBody>
          <a:bodyPr>
            <a:normAutofit/>
          </a:bodyPr>
          <a:lstStyle>
            <a:lvl1pPr marL="0" indent="0">
              <a:buNone/>
              <a:defRPr sz="1800"/>
            </a:lvl1pPr>
          </a:lstStyle>
          <a:p>
            <a:pPr lvl="0"/>
            <a:r>
              <a:rPr lang="it-IT"/>
              <a:t>Click to </a:t>
            </a:r>
            <a:r>
              <a:rPr lang="it-IT" err="1"/>
              <a:t>edit</a:t>
            </a:r>
            <a:r>
              <a:rPr lang="it-IT"/>
              <a:t> date</a:t>
            </a:r>
          </a:p>
        </p:txBody>
      </p:sp>
      <p:pic>
        <p:nvPicPr>
          <p:cNvPr id="16" name="Immagine 15" descr="Immagine che contiene testo, schermata, Elementi grafici, Carattere&#10;&#10;Descrizione generata automaticamente">
            <a:extLst>
              <a:ext uri="{FF2B5EF4-FFF2-40B4-BE49-F238E27FC236}">
                <a16:creationId xmlns:a16="http://schemas.microsoft.com/office/drawing/2014/main" id="{96388088-463C-52D4-E67E-A2A081E5CB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2864491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7"/>
            <a:ext cx="10515600" cy="544535"/>
          </a:xfrm>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21"/>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63EB8B42-27E5-9A4B-8598-9132AD400954}" type="datetime1">
              <a:rPr lang="en-US" smtClean="0"/>
              <a:t>12/12/25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r>
              <a:rPr lang="it-IT"/>
              <a:t>A. Retico - INFN, Pisa</a:t>
            </a:r>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8"/>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pic>
        <p:nvPicPr>
          <p:cNvPr id="7" name="Immagine 6" descr="Immagine che contiene testo, schermata, Elementi grafici, Carattere&#10;&#10;Descrizione generata automaticamente">
            <a:extLst>
              <a:ext uri="{FF2B5EF4-FFF2-40B4-BE49-F238E27FC236}">
                <a16:creationId xmlns:a16="http://schemas.microsoft.com/office/drawing/2014/main" id="{1CDD7D96-86D0-4B9F-3F70-487054699A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36037862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D02694B1-588C-FE4C-9444-C245C3806EBB}" type="datetime1">
              <a:rPr lang="en-US" smtClean="0"/>
              <a:t>12/12/25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r>
              <a:rPr lang="it-IT"/>
              <a:t>A. Retico - INFN, Pisa</a:t>
            </a:r>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8"/>
            <a:ext cx="4925603" cy="2414431"/>
          </a:xfrm>
        </p:spPr>
        <p:txBody>
          <a:bodyPr anchor="b">
            <a:normAutofit/>
          </a:bodyPr>
          <a:lstStyle>
            <a:lvl1pPr algn="l">
              <a:defRPr sz="4500"/>
            </a:lvl1pPr>
          </a:lstStyle>
          <a:p>
            <a:r>
              <a:rPr lang="it-IT"/>
              <a:t>Fare clic per modificare lo stile del titolo dello schema</a:t>
            </a:r>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3" cy="16557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7"/>
            <a:ext cx="5257800" cy="4525415"/>
          </a:xfrm>
        </p:spPr>
        <p:txBody>
          <a:bodyPr anchor="ctr"/>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it-IT"/>
              <a:t>Fare clic sull'icona per inserire un'immagine</a:t>
            </a:r>
          </a:p>
        </p:txBody>
      </p:sp>
      <p:pic>
        <p:nvPicPr>
          <p:cNvPr id="2" name="Immagine 1" descr="Immagine che contiene testo, schermata, Elementi grafici, Carattere&#10;&#10;Descrizione generata automaticamente">
            <a:extLst>
              <a:ext uri="{FF2B5EF4-FFF2-40B4-BE49-F238E27FC236}">
                <a16:creationId xmlns:a16="http://schemas.microsoft.com/office/drawing/2014/main" id="{28A5FBB5-2BA5-2121-D1F1-519294EB5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4" y="-900602"/>
            <a:ext cx="2940945" cy="2940945"/>
          </a:xfrm>
          <a:prstGeom prst="rect">
            <a:avLst/>
          </a:prstGeom>
        </p:spPr>
      </p:pic>
    </p:spTree>
    <p:extLst>
      <p:ext uri="{BB962C8B-B14F-4D97-AF65-F5344CB8AC3E}">
        <p14:creationId xmlns:p14="http://schemas.microsoft.com/office/powerpoint/2010/main" val="11041485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6" Type="http://schemas.openxmlformats.org/officeDocument/2006/relationships/image" Target="../media/image18.jpe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7.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image" Target="../media/image21.png"/><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theme" Target="../theme/theme12.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15.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23.tiff"/><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22.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4.jp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image" Target="../media/image6.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2.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4.jp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10" Type="http://schemas.openxmlformats.org/officeDocument/2006/relationships/theme" Target="../theme/theme9.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AA3"/>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0" y="593367"/>
            <a:ext cx="1219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9pPr>
          </a:lstStyle>
          <a:p>
            <a:endParaRPr/>
          </a:p>
        </p:txBody>
      </p:sp>
      <p:sp>
        <p:nvSpPr>
          <p:cNvPr id="11" name="Google Shape;11;p5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3F3F3"/>
              </a:buClr>
              <a:buSzPts val="1800"/>
              <a:buFont typeface="Quicksand"/>
              <a:buChar char="●"/>
              <a:defRPr sz="1800" b="0" i="0" u="none" strike="noStrike" cap="none">
                <a:solidFill>
                  <a:srgbClr val="F3F3F3"/>
                </a:solidFill>
                <a:latin typeface="Quicksand"/>
                <a:ea typeface="Quicksand"/>
                <a:cs typeface="Quicksand"/>
                <a:sym typeface="Quicksand"/>
              </a:defRPr>
            </a:lvl1pPr>
            <a:lvl2pPr marL="914400" marR="0" lvl="1" indent="-317500" algn="l" rtl="0">
              <a:lnSpc>
                <a:spcPct val="115000"/>
              </a:lnSpc>
              <a:spcBef>
                <a:spcPts val="1600"/>
              </a:spcBef>
              <a:spcAft>
                <a:spcPts val="0"/>
              </a:spcAft>
              <a:buClr>
                <a:srgbClr val="CCCCCC"/>
              </a:buClr>
              <a:buSzPts val="1400"/>
              <a:buFont typeface="Quicksand"/>
              <a:buChar char="○"/>
              <a:defRPr sz="1867" b="0" i="0" u="none" strike="noStrike" cap="none">
                <a:solidFill>
                  <a:srgbClr val="CCCCCC"/>
                </a:solidFill>
                <a:latin typeface="Quicksand"/>
                <a:ea typeface="Quicksand"/>
                <a:cs typeface="Quicksand"/>
                <a:sym typeface="Quicksand"/>
              </a:defRPr>
            </a:lvl2pPr>
            <a:lvl3pPr marL="1371600" marR="0" lvl="2" indent="-317500" algn="l" rtl="0">
              <a:lnSpc>
                <a:spcPct val="115000"/>
              </a:lnSpc>
              <a:spcBef>
                <a:spcPts val="1600"/>
              </a:spcBef>
              <a:spcAft>
                <a:spcPts val="0"/>
              </a:spcAft>
              <a:buClr>
                <a:srgbClr val="D0EFFB"/>
              </a:buClr>
              <a:buSzPts val="1400"/>
              <a:buFont typeface="Quicksand"/>
              <a:buChar char="■"/>
              <a:defRPr sz="1867" b="0" i="0" u="none" strike="noStrike" cap="none">
                <a:solidFill>
                  <a:srgbClr val="D0EFFB"/>
                </a:solidFill>
                <a:latin typeface="Quicksand"/>
                <a:ea typeface="Quicksand"/>
                <a:cs typeface="Quicksand"/>
                <a:sym typeface="Quicksand"/>
              </a:defRPr>
            </a:lvl3pPr>
            <a:lvl4pPr marL="1828800" marR="0" lvl="3"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4pPr>
            <a:lvl5pPr marL="2286000" marR="0" lvl="4"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5pPr>
            <a:lvl6pPr marL="2743200" marR="0" lvl="5"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6pPr>
            <a:lvl7pPr marL="3200400" marR="0" lvl="6"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7pPr>
            <a:lvl8pPr marL="3657600" marR="0" lvl="7"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8pPr>
            <a:lvl9pPr marL="4114800" marR="0" lvl="8" indent="-317500" algn="l" rtl="0">
              <a:lnSpc>
                <a:spcPct val="115000"/>
              </a:lnSpc>
              <a:spcBef>
                <a:spcPts val="1600"/>
              </a:spcBef>
              <a:spcAft>
                <a:spcPts val="160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9pPr>
          </a:lstStyle>
          <a:p>
            <a:endParaRPr/>
          </a:p>
        </p:txBody>
      </p:sp>
      <p:sp>
        <p:nvSpPr>
          <p:cNvPr id="12" name="Google Shape;12;p5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1pPr>
            <a:lvl2pPr marL="0" marR="0" lvl="1" indent="0" algn="r" rtl="0">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2pPr>
            <a:lvl3pPr marL="0" marR="0" lvl="2" indent="0" algn="r" rtl="0">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3pPr>
            <a:lvl4pPr marL="0" marR="0" lvl="3" indent="0" algn="r" rtl="0">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4pPr>
            <a:lvl5pPr marL="0" marR="0" lvl="4" indent="0" algn="r" rtl="0">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5pPr>
            <a:lvl6pPr marL="0" marR="0" lvl="5" indent="0" algn="r" rtl="0">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6pPr>
            <a:lvl7pPr marL="0" marR="0" lvl="6" indent="0" algn="r" rtl="0">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7pPr>
            <a:lvl8pPr marL="0" marR="0" lvl="7" indent="0" algn="r" rtl="0">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8pPr>
            <a:lvl9pPr marL="0" marR="0" lvl="8" indent="0" algn="r" rtl="0">
              <a:buClr>
                <a:srgbClr val="FFFFFF"/>
              </a:buClr>
              <a:buSzPts val="1600"/>
              <a:buFont typeface="Playfair Display"/>
              <a:buNone/>
              <a:defRPr sz="1600" b="0" i="0" u="none" strike="noStrike" cap="none">
                <a:solidFill>
                  <a:srgbClr val="FFFFFF"/>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59009984"/>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802" r:id="rId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1"/>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5"/>
          </a:xfrm>
          <a:prstGeom prst="rect">
            <a:avLst/>
          </a:prstGeom>
        </p:spPr>
        <p:txBody>
          <a:bodyPr vert="horz" lIns="91440" tIns="45720" rIns="91440" bIns="45720" rtlCol="0" anchor="t">
            <a:normAutofit/>
          </a:bodyPr>
          <a:lstStyle/>
          <a:p>
            <a:r>
              <a:rPr lang="it-IT"/>
              <a:t>Fare clic per modificare lo stile del titolo dello schema</a:t>
            </a:r>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7"/>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9"/>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fld id="{46F954C8-8B16-1946-87E4-3F6387417093}" type="datetime1">
              <a:rPr lang="en-US" smtClean="0"/>
              <a:t>12/11/25</a:t>
            </a:fld>
            <a:endParaRPr lang="it-IT"/>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9"/>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A. Retico - INFN, Pisa</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9"/>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a:p>
        </p:txBody>
      </p:sp>
    </p:spTree>
    <p:extLst>
      <p:ext uri="{BB962C8B-B14F-4D97-AF65-F5344CB8AC3E}">
        <p14:creationId xmlns:p14="http://schemas.microsoft.com/office/powerpoint/2010/main" val="292774484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hf hdr="0" dt="0"/>
  <p:txStyles>
    <p:titleStyle>
      <a:lvl1pPr marL="0" algn="l" defTabSz="914377"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8FFE8-AAC1-FDAD-E5AA-11DA8175E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B27F92-861C-A778-FC47-A804F6248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EAD37-CC96-D479-484A-36053172D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BE0E2B-9131-FB4D-8086-7F45F121CDED}" type="datetime1">
              <a:rPr lang="en-US" smtClean="0"/>
              <a:t>12/11/25</a:t>
            </a:fld>
            <a:endParaRPr lang="en-US"/>
          </a:p>
        </p:txBody>
      </p:sp>
      <p:sp>
        <p:nvSpPr>
          <p:cNvPr id="5" name="Footer Placeholder 4">
            <a:extLst>
              <a:ext uri="{FF2B5EF4-FFF2-40B4-BE49-F238E27FC236}">
                <a16:creationId xmlns:a16="http://schemas.microsoft.com/office/drawing/2014/main" id="{9A5ABF75-40CC-2EC1-1FC3-9CB64F2622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A. Retico - INFN, Pisa</a:t>
            </a:r>
          </a:p>
        </p:txBody>
      </p:sp>
      <p:sp>
        <p:nvSpPr>
          <p:cNvPr id="6" name="Slide Number Placeholder 5">
            <a:extLst>
              <a:ext uri="{FF2B5EF4-FFF2-40B4-BE49-F238E27FC236}">
                <a16:creationId xmlns:a16="http://schemas.microsoft.com/office/drawing/2014/main" id="{E7D0E460-F5C8-1ED0-C377-03FE132CE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ECD0AE-C19F-9B4E-AC4F-7EA7CBC81655}" type="slidenum">
              <a:rPr lang="en-US" smtClean="0"/>
              <a:t>‹#›</a:t>
            </a:fld>
            <a:endParaRPr lang="en-US"/>
          </a:p>
        </p:txBody>
      </p:sp>
    </p:spTree>
    <p:extLst>
      <p:ext uri="{BB962C8B-B14F-4D97-AF65-F5344CB8AC3E}">
        <p14:creationId xmlns:p14="http://schemas.microsoft.com/office/powerpoint/2010/main" val="94230491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background with white lines and dots&#10;&#10;AI-generated content may be incorrect.">
            <a:extLst>
              <a:ext uri="{FF2B5EF4-FFF2-40B4-BE49-F238E27FC236}">
                <a16:creationId xmlns:a16="http://schemas.microsoft.com/office/drawing/2014/main" id="{55AB68BA-6C71-2AB7-0994-37E9A00166DB}"/>
              </a:ext>
            </a:extLst>
          </p:cNvPr>
          <p:cNvPicPr>
            <a:picLocks noChangeAspect="1"/>
          </p:cNvPicPr>
          <p:nvPr userDrawn="1"/>
        </p:nvPicPr>
        <p:blipFill>
          <a:blip r:embed="rId12">
            <a:alphaModFix amt="70000"/>
          </a:blip>
          <a:srcRect l="31281" b="92689"/>
          <a:stretch>
            <a:fillRect/>
          </a:stretch>
        </p:blipFill>
        <p:spPr>
          <a:xfrm>
            <a:off x="0" y="0"/>
            <a:ext cx="12192000" cy="381000"/>
          </a:xfrm>
          <a:prstGeom prst="rect">
            <a:avLst/>
          </a:prstGeom>
          <a:effectLst>
            <a:reflection blurRad="6350" stA="17772" endPos="54000" dir="5400000" sy="-100000" algn="bl" rotWithShape="0"/>
          </a:effectLst>
        </p:spPr>
      </p:pic>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1F9311BD-1414-9642-82D4-F50D70199230}" type="datetime1">
              <a:rPr lang="en-US" smtClean="0"/>
              <a:t>12/11/25</a:t>
            </a:fld>
            <a:endParaRPr lang="it-IT"/>
          </a:p>
        </p:txBody>
      </p:sp>
      <p:sp>
        <p:nvSpPr>
          <p:cNvPr id="5" name="Footer Placeholder 4"/>
          <p:cNvSpPr>
            <a:spLocks noGrp="1"/>
          </p:cNvSpPr>
          <p:nvPr>
            <p:ph type="ftr" sz="quarter" idx="3"/>
          </p:nvPr>
        </p:nvSpPr>
        <p:spPr>
          <a:xfrm>
            <a:off x="4689986" y="18288"/>
            <a:ext cx="5486400" cy="329184"/>
          </a:xfrm>
          <a:prstGeom prst="rect">
            <a:avLst/>
          </a:prstGeom>
        </p:spPr>
        <p:txBody>
          <a:bodyPr vert="horz" lIns="91440" tIns="45720" rIns="91440" bIns="45720" rtlCol="0" anchor="ctr"/>
          <a:lstStyle>
            <a:lvl1pPr algn="ctr">
              <a:defRPr sz="1400">
                <a:solidFill>
                  <a:srgbClr val="FFFFFF"/>
                </a:solidFill>
              </a:defRPr>
            </a:lvl1pPr>
          </a:lstStyle>
          <a:p>
            <a:r>
              <a:rPr lang="it-IT" dirty="0"/>
              <a:t>A. Retico - INFN, Pisa</a:t>
            </a:r>
            <a:endParaRPr lang="it-IT" sz="1400"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7A41E1B-4F70-4964-A407-84C68BE8251C}" type="slidenum">
              <a:rPr lang="it-IT" smtClean="0"/>
              <a:t>‹#›</a:t>
            </a:fld>
            <a:endParaRPr lang="it-IT"/>
          </a:p>
        </p:txBody>
      </p:sp>
    </p:spTree>
    <p:extLst>
      <p:ext uri="{BB962C8B-B14F-4D97-AF65-F5344CB8AC3E}">
        <p14:creationId xmlns:p14="http://schemas.microsoft.com/office/powerpoint/2010/main" val="316915388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C58BDC8D-45E1-F646-B1E7-E161E782459B}" type="datetime1">
              <a:rPr lang="en-US" smtClean="0"/>
              <a:t>12/11/25</a:t>
            </a:fld>
            <a:endParaRPr lang="it-IT"/>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r>
              <a:rPr lang="it-IT"/>
              <a:t>Courtesy of G. Mettivier</a:t>
            </a:r>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7A41E1B-4F70-4964-A407-84C68BE8251C}" type="slidenum">
              <a:rPr lang="it-IT" smtClean="0"/>
              <a:t>‹#›</a:t>
            </a:fld>
            <a:endParaRPr lang="it-IT"/>
          </a:p>
        </p:txBody>
      </p:sp>
      <p:pic>
        <p:nvPicPr>
          <p:cNvPr id="8" name="Picture 7">
            <a:extLst>
              <a:ext uri="{FF2B5EF4-FFF2-40B4-BE49-F238E27FC236}">
                <a16:creationId xmlns:a16="http://schemas.microsoft.com/office/drawing/2014/main" id="{D190F02D-C9A9-5995-E391-006AEDBF83BD}"/>
              </a:ext>
            </a:extLst>
          </p:cNvPr>
          <p:cNvPicPr>
            <a:picLocks noChangeAspect="1"/>
          </p:cNvPicPr>
          <p:nvPr userDrawn="1"/>
        </p:nvPicPr>
        <p:blipFill>
          <a:blip r:embed="rId13"/>
          <a:srcRect l="3174" t="11611" r="-1" b="-1"/>
          <a:stretch>
            <a:fillRect/>
          </a:stretch>
        </p:blipFill>
        <p:spPr>
          <a:xfrm>
            <a:off x="10518476" y="57510"/>
            <a:ext cx="1639018" cy="875581"/>
          </a:xfrm>
          <a:prstGeom prst="rect">
            <a:avLst/>
          </a:prstGeom>
          <a:ln w="38100">
            <a:solidFill>
              <a:schemeClr val="accent1"/>
            </a:solidFill>
          </a:ln>
        </p:spPr>
      </p:pic>
    </p:spTree>
    <p:extLst>
      <p:ext uri="{BB962C8B-B14F-4D97-AF65-F5344CB8AC3E}">
        <p14:creationId xmlns:p14="http://schemas.microsoft.com/office/powerpoint/2010/main" val="321483870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336114"/>
            <a:ext cx="12192000" cy="5492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27384"/>
            <a:ext cx="12192000" cy="11967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752"/>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30.01.2024</a:t>
            </a:r>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 Scifoni - SASP2024</a:t>
            </a:r>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3E94D-BACC-4743-B2BE-3C118A75A3B0}" type="slidenum">
              <a:rPr lang="en-US" smtClean="0"/>
              <a:pPr/>
              <a:t>‹#›</a:t>
            </a:fld>
            <a:endParaRPr lang="en-US" dirty="0"/>
          </a:p>
        </p:txBody>
      </p:sp>
      <p:pic>
        <p:nvPicPr>
          <p:cNvPr id="9" name="Picture 8"/>
          <p:cNvPicPr>
            <a:picLocks noChangeAspect="1"/>
          </p:cNvPicPr>
          <p:nvPr userDrawn="1"/>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76321" y="6402490"/>
            <a:ext cx="394745" cy="391919"/>
          </a:xfrm>
          <a:prstGeom prst="rect">
            <a:avLst/>
          </a:prstGeom>
        </p:spPr>
      </p:pic>
      <p:pic>
        <p:nvPicPr>
          <p:cNvPr id="11" name="Picture 10">
            <a:extLst>
              <a:ext uri="{FF2B5EF4-FFF2-40B4-BE49-F238E27FC236}">
                <a16:creationId xmlns:a16="http://schemas.microsoft.com/office/drawing/2014/main" id="{7FF6E44F-ED23-514F-933E-B1C93F0F955B}"/>
              </a:ext>
            </a:extLst>
          </p:cNvPr>
          <p:cNvPicPr>
            <a:picLocks noChangeAspect="1"/>
          </p:cNvPicPr>
          <p:nvPr userDrawn="1"/>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68677" y="6310361"/>
            <a:ext cx="1490443" cy="553104"/>
          </a:xfrm>
          <a:prstGeom prst="rect">
            <a:avLst/>
          </a:prstGeom>
        </p:spPr>
      </p:pic>
    </p:spTree>
    <p:extLst>
      <p:ext uri="{BB962C8B-B14F-4D97-AF65-F5344CB8AC3E}">
        <p14:creationId xmlns:p14="http://schemas.microsoft.com/office/powerpoint/2010/main" val="3673713076"/>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hf hdr="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7760EBC-3F2E-99DE-739E-36F78884AC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DC5A388-20F3-6DE3-6208-F634D56F6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EA1F4E5-E7F3-1A08-6153-CC2EF218A3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DF495-9708-174E-841B-384A0E1A6143}" type="datetimeFigureOut">
              <a:rPr lang="it-IT" smtClean="0"/>
              <a:t>11/12/25</a:t>
            </a:fld>
            <a:endParaRPr lang="it-IT"/>
          </a:p>
        </p:txBody>
      </p:sp>
      <p:sp>
        <p:nvSpPr>
          <p:cNvPr id="5" name="Segnaposto piè di pagina 4">
            <a:extLst>
              <a:ext uri="{FF2B5EF4-FFF2-40B4-BE49-F238E27FC236}">
                <a16:creationId xmlns:a16="http://schemas.microsoft.com/office/drawing/2014/main" id="{74A8347A-07B1-47EB-17BA-E57EE352A7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F046A3C-1F3C-4C07-A75E-DE77038BA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76317-C162-7F48-B7AC-834563D6A6B2}" type="slidenum">
              <a:rPr lang="it-IT" smtClean="0"/>
              <a:t>‹#›</a:t>
            </a:fld>
            <a:endParaRPr lang="it-IT"/>
          </a:p>
        </p:txBody>
      </p:sp>
    </p:spTree>
    <p:extLst>
      <p:ext uri="{BB962C8B-B14F-4D97-AF65-F5344CB8AC3E}">
        <p14:creationId xmlns:p14="http://schemas.microsoft.com/office/powerpoint/2010/main" val="318095709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E7CAC655-D4FA-4F23-B8B9-810477077D0C}" type="datetime1">
              <a:rPr lang="it-IT" smtClean="0"/>
              <a:t>11/12/25</a:t>
            </a:fld>
            <a:endParaRPr lang="it-IT"/>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it-IT"/>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7A41E1B-4F70-4964-A407-84C68BE8251C}" type="slidenum">
              <a:rPr lang="it-IT" smtClean="0"/>
              <a:t>‹#›</a:t>
            </a:fld>
            <a:endParaRPr lang="it-IT"/>
          </a:p>
        </p:txBody>
      </p:sp>
    </p:spTree>
    <p:extLst>
      <p:ext uri="{BB962C8B-B14F-4D97-AF65-F5344CB8AC3E}">
        <p14:creationId xmlns:p14="http://schemas.microsoft.com/office/powerpoint/2010/main" val="2242266907"/>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870370"/>
            <a:ext cx="10515600" cy="82031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600"/>
              <a:buFont typeface="Titillium Web"/>
              <a:buNone/>
              <a:defRPr sz="3600" b="0" i="0" u="none" strike="noStrike" cap="none">
                <a:solidFill>
                  <a:schemeClr val="dk1"/>
                </a:solidFill>
                <a:latin typeface="Titillium Web"/>
                <a:ea typeface="Titillium Web"/>
                <a:cs typeface="Titillium Web"/>
                <a:sym typeface="Titillium We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838200" y="1825625"/>
            <a:ext cx="10515600" cy="426263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tillium Web"/>
                <a:ea typeface="Titillium Web"/>
                <a:cs typeface="Titillium Web"/>
                <a:sym typeface="Titillium Web"/>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8"/>
          <p:cNvPicPr preferRelativeResize="0"/>
          <p:nvPr/>
        </p:nvPicPr>
        <p:blipFill rotWithShape="1">
          <a:blip r:embed="rId14">
            <a:alphaModFix/>
          </a:blip>
          <a:srcRect/>
          <a:stretch/>
        </p:blipFill>
        <p:spPr>
          <a:xfrm>
            <a:off x="-1" y="0"/>
            <a:ext cx="12192001" cy="850899"/>
          </a:xfrm>
          <a:prstGeom prst="rect">
            <a:avLst/>
          </a:prstGeom>
          <a:noFill/>
          <a:ln>
            <a:noFill/>
          </a:ln>
        </p:spPr>
      </p:pic>
      <p:grpSp>
        <p:nvGrpSpPr>
          <p:cNvPr id="13" name="Google Shape;13;p38"/>
          <p:cNvGrpSpPr/>
          <p:nvPr/>
        </p:nvGrpSpPr>
        <p:grpSpPr>
          <a:xfrm>
            <a:off x="0" y="6497630"/>
            <a:ext cx="12192000" cy="361766"/>
            <a:chOff x="0" y="6511282"/>
            <a:chExt cx="12192000" cy="361767"/>
          </a:xfrm>
        </p:grpSpPr>
        <p:pic>
          <p:nvPicPr>
            <p:cNvPr id="14" name="Google Shape;14;p38"/>
            <p:cNvPicPr preferRelativeResize="0"/>
            <p:nvPr/>
          </p:nvPicPr>
          <p:blipFill rotWithShape="1">
            <a:blip r:embed="rId15">
              <a:alphaModFix/>
            </a:blip>
            <a:srcRect/>
            <a:stretch/>
          </p:blipFill>
          <p:spPr>
            <a:xfrm>
              <a:off x="0" y="6511282"/>
              <a:ext cx="12192000" cy="361767"/>
            </a:xfrm>
            <a:prstGeom prst="rect">
              <a:avLst/>
            </a:prstGeom>
            <a:noFill/>
            <a:ln>
              <a:noFill/>
            </a:ln>
          </p:spPr>
        </p:pic>
        <p:sp>
          <p:nvSpPr>
            <p:cNvPr id="15" name="Google Shape;15;p38"/>
            <p:cNvSpPr txBox="1"/>
            <p:nvPr/>
          </p:nvSpPr>
          <p:spPr>
            <a:xfrm>
              <a:off x="6712747" y="6536581"/>
              <a:ext cx="5317225" cy="30773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i="0" u="none" strike="noStrike" cap="none">
                  <a:solidFill>
                    <a:schemeClr val="lt1"/>
                  </a:solidFill>
                  <a:latin typeface="Arial"/>
                  <a:ea typeface="Arial"/>
                  <a:cs typeface="Arial"/>
                  <a:sym typeface="Arial"/>
                </a:rPr>
                <a:t>Missione 4 </a:t>
              </a:r>
              <a:r>
                <a:rPr lang="en-US"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6" name="Google Shape;16;p38"/>
            <p:cNvSpPr txBox="1"/>
            <p:nvPr/>
          </p:nvSpPr>
          <p:spPr>
            <a:xfrm>
              <a:off x="467555" y="6530753"/>
              <a:ext cx="791920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051"/>
            </a:p>
          </p:txBody>
        </p:sp>
      </p:grpSp>
      <p:sp>
        <p:nvSpPr>
          <p:cNvPr id="17" name="Google Shape;17;p38"/>
          <p:cNvSpPr txBox="1">
            <a:spLocks noGrp="1"/>
          </p:cNvSpPr>
          <p:nvPr>
            <p:ph type="sldNum" idx="12"/>
          </p:nvPr>
        </p:nvSpPr>
        <p:spPr>
          <a:xfrm>
            <a:off x="9529815" y="648790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rgbClr val="888888"/>
                </a:solidFill>
                <a:latin typeface="Titillium Web"/>
                <a:ea typeface="Titillium Web"/>
                <a:cs typeface="Titillium Web"/>
                <a:sym typeface="Titillium Web"/>
              </a:defRPr>
            </a:lvl1pPr>
            <a:lvl2pPr marL="0" marR="0" lvl="1" indent="0" algn="r" rtl="0">
              <a:spcBef>
                <a:spcPts val="0"/>
              </a:spcBef>
              <a:buNone/>
              <a:defRPr sz="1200" b="0" u="none">
                <a:solidFill>
                  <a:srgbClr val="888888"/>
                </a:solidFill>
                <a:latin typeface="Titillium Web"/>
                <a:ea typeface="Titillium Web"/>
                <a:cs typeface="Titillium Web"/>
                <a:sym typeface="Titillium Web"/>
              </a:defRPr>
            </a:lvl2pPr>
            <a:lvl3pPr marL="0" marR="0" lvl="2" indent="0" algn="r" rtl="0">
              <a:spcBef>
                <a:spcPts val="0"/>
              </a:spcBef>
              <a:buNone/>
              <a:defRPr sz="1200" b="0" u="none">
                <a:solidFill>
                  <a:srgbClr val="888888"/>
                </a:solidFill>
                <a:latin typeface="Titillium Web"/>
                <a:ea typeface="Titillium Web"/>
                <a:cs typeface="Titillium Web"/>
                <a:sym typeface="Titillium Web"/>
              </a:defRPr>
            </a:lvl3pPr>
            <a:lvl4pPr marL="0" marR="0" lvl="3" indent="0" algn="r" rtl="0">
              <a:spcBef>
                <a:spcPts val="0"/>
              </a:spcBef>
              <a:buNone/>
              <a:defRPr sz="1200" b="0" u="none">
                <a:solidFill>
                  <a:srgbClr val="888888"/>
                </a:solidFill>
                <a:latin typeface="Titillium Web"/>
                <a:ea typeface="Titillium Web"/>
                <a:cs typeface="Titillium Web"/>
                <a:sym typeface="Titillium Web"/>
              </a:defRPr>
            </a:lvl4pPr>
            <a:lvl5pPr marL="0" marR="0" lvl="4" indent="0" algn="r" rtl="0">
              <a:spcBef>
                <a:spcPts val="0"/>
              </a:spcBef>
              <a:buNone/>
              <a:defRPr sz="1200" b="0" u="none">
                <a:solidFill>
                  <a:srgbClr val="888888"/>
                </a:solidFill>
                <a:latin typeface="Titillium Web"/>
                <a:ea typeface="Titillium Web"/>
                <a:cs typeface="Titillium Web"/>
                <a:sym typeface="Titillium Web"/>
              </a:defRPr>
            </a:lvl5pPr>
            <a:lvl6pPr marL="0" marR="0" lvl="5" indent="0" algn="r" rtl="0">
              <a:spcBef>
                <a:spcPts val="0"/>
              </a:spcBef>
              <a:buNone/>
              <a:defRPr sz="1200" b="0" u="none">
                <a:solidFill>
                  <a:srgbClr val="888888"/>
                </a:solidFill>
                <a:latin typeface="Titillium Web"/>
                <a:ea typeface="Titillium Web"/>
                <a:cs typeface="Titillium Web"/>
                <a:sym typeface="Titillium Web"/>
              </a:defRPr>
            </a:lvl6pPr>
            <a:lvl7pPr marL="0" marR="0" lvl="6" indent="0" algn="r" rtl="0">
              <a:spcBef>
                <a:spcPts val="0"/>
              </a:spcBef>
              <a:buNone/>
              <a:defRPr sz="1200" b="0" u="none">
                <a:solidFill>
                  <a:srgbClr val="888888"/>
                </a:solidFill>
                <a:latin typeface="Titillium Web"/>
                <a:ea typeface="Titillium Web"/>
                <a:cs typeface="Titillium Web"/>
                <a:sym typeface="Titillium Web"/>
              </a:defRPr>
            </a:lvl7pPr>
            <a:lvl8pPr marL="0" marR="0" lvl="7" indent="0" algn="r" rtl="0">
              <a:spcBef>
                <a:spcPts val="0"/>
              </a:spcBef>
              <a:buNone/>
              <a:defRPr sz="1200" b="0" u="none">
                <a:solidFill>
                  <a:srgbClr val="888888"/>
                </a:solidFill>
                <a:latin typeface="Titillium Web"/>
                <a:ea typeface="Titillium Web"/>
                <a:cs typeface="Titillium Web"/>
                <a:sym typeface="Titillium Web"/>
              </a:defRPr>
            </a:lvl8pPr>
            <a:lvl9pPr marL="0" marR="0" lvl="8" indent="0" algn="r" rtl="0">
              <a:spcBef>
                <a:spcPts val="0"/>
              </a:spcBef>
              <a:buNone/>
              <a:defRPr sz="1200" b="0" u="none">
                <a:solidFill>
                  <a:srgbClr val="888888"/>
                </a:solidFill>
                <a:latin typeface="Titillium Web"/>
                <a:ea typeface="Titillium Web"/>
                <a:cs typeface="Titillium Web"/>
                <a:sym typeface="Titillium Web"/>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01674555"/>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ora"/>
              <a:buChar char="●"/>
              <a:defRPr sz="1800">
                <a:solidFill>
                  <a:schemeClr val="dk2"/>
                </a:solidFill>
                <a:latin typeface="Lora"/>
                <a:ea typeface="Lora"/>
                <a:cs typeface="Lora"/>
                <a:sym typeface="Lora"/>
              </a:defRPr>
            </a:lvl1pPr>
            <a:lvl2pPr marL="914400" lvl="1" indent="-317500">
              <a:lnSpc>
                <a:spcPct val="115000"/>
              </a:lnSpc>
              <a:spcBef>
                <a:spcPts val="0"/>
              </a:spcBef>
              <a:spcAft>
                <a:spcPts val="0"/>
              </a:spcAft>
              <a:buClr>
                <a:schemeClr val="dk2"/>
              </a:buClr>
              <a:buSzPts val="1400"/>
              <a:buFont typeface="Lora"/>
              <a:buChar char="○"/>
              <a:defRPr sz="1400">
                <a:solidFill>
                  <a:schemeClr val="dk2"/>
                </a:solidFill>
                <a:latin typeface="Lora"/>
                <a:ea typeface="Lora"/>
                <a:cs typeface="Lora"/>
                <a:sym typeface="Lora"/>
              </a:defRPr>
            </a:lvl2pPr>
            <a:lvl3pPr marL="1371600" lvl="2" indent="-317500">
              <a:lnSpc>
                <a:spcPct val="115000"/>
              </a:lnSpc>
              <a:spcBef>
                <a:spcPts val="0"/>
              </a:spcBef>
              <a:spcAft>
                <a:spcPts val="0"/>
              </a:spcAft>
              <a:buClr>
                <a:schemeClr val="dk2"/>
              </a:buClr>
              <a:buSzPts val="1400"/>
              <a:buFont typeface="Lora"/>
              <a:buChar char="■"/>
              <a:defRPr sz="1400">
                <a:solidFill>
                  <a:schemeClr val="dk2"/>
                </a:solidFill>
                <a:latin typeface="Lora"/>
                <a:ea typeface="Lora"/>
                <a:cs typeface="Lora"/>
                <a:sym typeface="Lora"/>
              </a:defRPr>
            </a:lvl3pPr>
            <a:lvl4pPr marL="1828800" lvl="3" indent="-317500">
              <a:lnSpc>
                <a:spcPct val="115000"/>
              </a:lnSpc>
              <a:spcBef>
                <a:spcPts val="0"/>
              </a:spcBef>
              <a:spcAft>
                <a:spcPts val="0"/>
              </a:spcAft>
              <a:buClr>
                <a:schemeClr val="dk2"/>
              </a:buClr>
              <a:buSzPts val="1400"/>
              <a:buFont typeface="Lora"/>
              <a:buChar char="●"/>
              <a:defRPr sz="1400">
                <a:solidFill>
                  <a:schemeClr val="dk2"/>
                </a:solidFill>
                <a:latin typeface="Lora"/>
                <a:ea typeface="Lora"/>
                <a:cs typeface="Lora"/>
                <a:sym typeface="Lora"/>
              </a:defRPr>
            </a:lvl4pPr>
            <a:lvl5pPr marL="2286000" lvl="4" indent="-317500">
              <a:lnSpc>
                <a:spcPct val="115000"/>
              </a:lnSpc>
              <a:spcBef>
                <a:spcPts val="0"/>
              </a:spcBef>
              <a:spcAft>
                <a:spcPts val="0"/>
              </a:spcAft>
              <a:buClr>
                <a:schemeClr val="dk2"/>
              </a:buClr>
              <a:buSzPts val="1400"/>
              <a:buFont typeface="Lora"/>
              <a:buChar char="○"/>
              <a:defRPr sz="1400">
                <a:solidFill>
                  <a:schemeClr val="dk2"/>
                </a:solidFill>
                <a:latin typeface="Lora"/>
                <a:ea typeface="Lora"/>
                <a:cs typeface="Lora"/>
                <a:sym typeface="Lora"/>
              </a:defRPr>
            </a:lvl5pPr>
            <a:lvl6pPr marL="2743200" lvl="5" indent="-317500">
              <a:lnSpc>
                <a:spcPct val="115000"/>
              </a:lnSpc>
              <a:spcBef>
                <a:spcPts val="0"/>
              </a:spcBef>
              <a:spcAft>
                <a:spcPts val="0"/>
              </a:spcAft>
              <a:buClr>
                <a:schemeClr val="dk2"/>
              </a:buClr>
              <a:buSzPts val="1400"/>
              <a:buFont typeface="Lora"/>
              <a:buChar char="■"/>
              <a:defRPr sz="1400">
                <a:solidFill>
                  <a:schemeClr val="dk2"/>
                </a:solidFill>
                <a:latin typeface="Lora"/>
                <a:ea typeface="Lora"/>
                <a:cs typeface="Lora"/>
                <a:sym typeface="Lora"/>
              </a:defRPr>
            </a:lvl6pPr>
            <a:lvl7pPr marL="3200400" lvl="6" indent="-317500">
              <a:lnSpc>
                <a:spcPct val="115000"/>
              </a:lnSpc>
              <a:spcBef>
                <a:spcPts val="0"/>
              </a:spcBef>
              <a:spcAft>
                <a:spcPts val="0"/>
              </a:spcAft>
              <a:buClr>
                <a:schemeClr val="dk2"/>
              </a:buClr>
              <a:buSzPts val="1400"/>
              <a:buFont typeface="Lora"/>
              <a:buChar char="●"/>
              <a:defRPr sz="1400">
                <a:solidFill>
                  <a:schemeClr val="dk2"/>
                </a:solidFill>
                <a:latin typeface="Lora"/>
                <a:ea typeface="Lora"/>
                <a:cs typeface="Lora"/>
                <a:sym typeface="Lora"/>
              </a:defRPr>
            </a:lvl7pPr>
            <a:lvl8pPr marL="3657600" lvl="7" indent="-317500">
              <a:lnSpc>
                <a:spcPct val="115000"/>
              </a:lnSpc>
              <a:spcBef>
                <a:spcPts val="0"/>
              </a:spcBef>
              <a:spcAft>
                <a:spcPts val="0"/>
              </a:spcAft>
              <a:buClr>
                <a:schemeClr val="dk2"/>
              </a:buClr>
              <a:buSzPts val="1400"/>
              <a:buFont typeface="Lora"/>
              <a:buChar char="○"/>
              <a:defRPr sz="1400">
                <a:solidFill>
                  <a:schemeClr val="dk2"/>
                </a:solidFill>
                <a:latin typeface="Lora"/>
                <a:ea typeface="Lora"/>
                <a:cs typeface="Lora"/>
                <a:sym typeface="Lora"/>
              </a:defRPr>
            </a:lvl8pPr>
            <a:lvl9pPr marL="4114800" lvl="8" indent="-317500">
              <a:lnSpc>
                <a:spcPct val="115000"/>
              </a:lnSpc>
              <a:spcBef>
                <a:spcPts val="0"/>
              </a:spcBef>
              <a:spcAft>
                <a:spcPts val="0"/>
              </a:spcAft>
              <a:buClr>
                <a:schemeClr val="dk2"/>
              </a:buClr>
              <a:buSzPts val="1400"/>
              <a:buFont typeface="Lora"/>
              <a:buChar char="■"/>
              <a:defRPr sz="1400">
                <a:solidFill>
                  <a:schemeClr val="dk2"/>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it" smtClean="0"/>
              <a:pPr/>
              <a:t>‹#›</a:t>
            </a:fld>
            <a:endParaRPr lang="it"/>
          </a:p>
        </p:txBody>
      </p:sp>
      <p:sp>
        <p:nvSpPr>
          <p:cNvPr id="9" name="Google Shape;9;p1"/>
          <p:cNvSpPr txBox="1"/>
          <p:nvPr/>
        </p:nvSpPr>
        <p:spPr>
          <a:xfrm>
            <a:off x="9349567" y="-50800"/>
            <a:ext cx="2543600" cy="446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it" sz="1333">
                <a:solidFill>
                  <a:schemeClr val="dk1"/>
                </a:solidFill>
                <a:latin typeface="Lora"/>
                <a:ea typeface="Lora"/>
                <a:cs typeface="Lora"/>
                <a:sym typeface="Lora"/>
              </a:rPr>
              <a:t>AI INFN, CSN5, 2024-2026    </a:t>
            </a:r>
            <a:endParaRPr sz="1333">
              <a:solidFill>
                <a:schemeClr val="dk1"/>
              </a:solidFill>
              <a:latin typeface="Lora"/>
              <a:ea typeface="Lora"/>
              <a:cs typeface="Lora"/>
              <a:sym typeface="Lora"/>
            </a:endParaRPr>
          </a:p>
        </p:txBody>
      </p:sp>
      <p:pic>
        <p:nvPicPr>
          <p:cNvPr id="10" name="Google Shape;10;p1"/>
          <p:cNvPicPr preferRelativeResize="0"/>
          <p:nvPr/>
        </p:nvPicPr>
        <p:blipFill>
          <a:blip r:embed="rId23">
            <a:alphaModFix/>
          </a:blip>
          <a:stretch>
            <a:fillRect/>
          </a:stretch>
        </p:blipFill>
        <p:spPr>
          <a:xfrm>
            <a:off x="11541303" y="0"/>
            <a:ext cx="650696" cy="344800"/>
          </a:xfrm>
          <a:prstGeom prst="rect">
            <a:avLst/>
          </a:prstGeom>
          <a:noFill/>
          <a:ln>
            <a:noFill/>
          </a:ln>
        </p:spPr>
      </p:pic>
    </p:spTree>
    <p:extLst>
      <p:ext uri="{BB962C8B-B14F-4D97-AF65-F5344CB8AC3E}">
        <p14:creationId xmlns:p14="http://schemas.microsoft.com/office/powerpoint/2010/main" val="426903027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8" name="Google Shape;188;p63"/>
          <p:cNvSpPr txBox="1">
            <a:spLocks noGrp="1"/>
          </p:cNvSpPr>
          <p:nvPr>
            <p:ph type="body" idx="1"/>
          </p:nvPr>
        </p:nvSpPr>
        <p:spPr>
          <a:xfrm>
            <a:off x="838200" y="1825624"/>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9" name="Google Shape;189;p6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757575"/>
              </a:buClr>
              <a:buSzPts val="1400"/>
              <a:buFont typeface="Arial"/>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fld id="{D3CDFCC0-1BA6-AF49-84EC-D45ACF70301F}" type="datetime1">
              <a:rPr lang="en-US" smtClean="0"/>
              <a:t>12/11/25</a:t>
            </a:fld>
            <a:endParaRPr/>
          </a:p>
        </p:txBody>
      </p:sp>
      <p:sp>
        <p:nvSpPr>
          <p:cNvPr id="190" name="Google Shape;190;p6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757575"/>
              </a:buClr>
              <a:buSzPts val="1400"/>
              <a:buFont typeface="Arial"/>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r>
              <a:rPr lang="it-IT"/>
              <a:t>A. Retico - INFN, Pisa</a:t>
            </a:r>
            <a:endParaRPr/>
          </a:p>
        </p:txBody>
      </p:sp>
      <p:sp>
        <p:nvSpPr>
          <p:cNvPr id="191" name="Google Shape;191;p6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31966238"/>
      </p:ext>
    </p:extLst>
  </p:cSld>
  <p:clrMap bg1="lt1" tx1="dk1" bg2="dk2" tx2="lt2" accent1="accent1" accent2="accent2" accent3="accent3" accent4="accent4" accent5="accent5" accent6="accent6" hlink="hlink" folHlink="folHlink"/>
  <p:sldLayoutIdLst>
    <p:sldLayoutId id="2147483757" r:id="rId1"/>
    <p:sldLayoutId id="2147483762" r:id="rId2"/>
    <p:sldLayoutId id="2147483763" r:id="rId3"/>
    <p:sldLayoutId id="2147483764" r:id="rId4"/>
    <p:sldLayoutId id="2147483765" r:id="rId5"/>
    <p:sldLayoutId id="2147483766" r:id="rId6"/>
    <p:sldLayoutId id="2147483767" r:id="rId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7"/>
          <p:cNvPicPr preferRelativeResize="0"/>
          <p:nvPr/>
        </p:nvPicPr>
        <p:blipFill rotWithShape="1">
          <a:blip r:embed="rId12">
            <a:alphaModFix/>
          </a:blip>
          <a:srcRect/>
          <a:stretch/>
        </p:blipFill>
        <p:spPr>
          <a:xfrm>
            <a:off x="0" y="6352351"/>
            <a:ext cx="12192000" cy="520700"/>
          </a:xfrm>
          <a:prstGeom prst="rect">
            <a:avLst/>
          </a:prstGeom>
          <a:noFill/>
          <a:ln>
            <a:noFill/>
          </a:ln>
        </p:spPr>
      </p:pic>
      <p:pic>
        <p:nvPicPr>
          <p:cNvPr id="11" name="Google Shape;11;p7"/>
          <p:cNvPicPr preferRelativeResize="0"/>
          <p:nvPr/>
        </p:nvPicPr>
        <p:blipFill rotWithShape="1">
          <a:blip r:embed="rId13">
            <a:alphaModFix/>
          </a:blip>
          <a:srcRect/>
          <a:stretch/>
        </p:blipFill>
        <p:spPr>
          <a:xfrm>
            <a:off x="0" y="-25841"/>
            <a:ext cx="12192000" cy="1219200"/>
          </a:xfrm>
          <a:prstGeom prst="rect">
            <a:avLst/>
          </a:prstGeom>
          <a:noFill/>
          <a:ln>
            <a:noFill/>
          </a:ln>
        </p:spPr>
      </p:pic>
      <p:sp>
        <p:nvSpPr>
          <p:cNvPr id="12" name="Google Shape;12;p7"/>
          <p:cNvSpPr txBox="1">
            <a:spLocks noGrp="1"/>
          </p:cNvSpPr>
          <p:nvPr>
            <p:ph type="title"/>
          </p:nvPr>
        </p:nvSpPr>
        <p:spPr>
          <a:xfrm>
            <a:off x="838200" y="1335636"/>
            <a:ext cx="10515600" cy="78011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B27F47"/>
              </a:buClr>
              <a:buSzPts val="2800"/>
              <a:buFont typeface="Arial"/>
              <a:buNone/>
              <a:defRPr sz="2800" b="1" i="0" u="none" strike="noStrike" cap="none">
                <a:solidFill>
                  <a:srgbClr val="B27F4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7"/>
          <p:cNvSpPr txBox="1">
            <a:spLocks noGrp="1"/>
          </p:cNvSpPr>
          <p:nvPr>
            <p:ph type="body" idx="1"/>
          </p:nvPr>
        </p:nvSpPr>
        <p:spPr>
          <a:xfrm>
            <a:off x="838200" y="2291137"/>
            <a:ext cx="10515600" cy="388582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7"/>
          <p:cNvSpPr txBox="1">
            <a:spLocks noGrp="1"/>
          </p:cNvSpPr>
          <p:nvPr>
            <p:ph type="dt" idx="10"/>
          </p:nvPr>
        </p:nvSpPr>
        <p:spPr>
          <a:xfrm>
            <a:off x="838200" y="6430139"/>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D897A351-FCBD-9B42-B848-3A067AFB9434}" type="datetime1">
              <a:rPr lang="en-US" smtClean="0"/>
              <a:t>12/11/25</a:t>
            </a:fld>
            <a:endParaRPr/>
          </a:p>
        </p:txBody>
      </p:sp>
      <p:sp>
        <p:nvSpPr>
          <p:cNvPr id="15" name="Google Shape;15;p7"/>
          <p:cNvSpPr txBox="1">
            <a:spLocks noGrp="1"/>
          </p:cNvSpPr>
          <p:nvPr>
            <p:ph type="sldNum" idx="12"/>
          </p:nvPr>
        </p:nvSpPr>
        <p:spPr>
          <a:xfrm>
            <a:off x="4724400" y="6430139"/>
            <a:ext cx="27432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fld id="{00000000-1234-1234-1234-123412341234}" type="slidenum">
              <a:rPr lang="it-IT" smtClean="0"/>
              <a:pPr/>
              <a:t>‹#›</a:t>
            </a:fld>
            <a:endParaRPr lang="it-IT"/>
          </a:p>
        </p:txBody>
      </p:sp>
      <p:pic>
        <p:nvPicPr>
          <p:cNvPr id="16" name="Google Shape;16;p7"/>
          <p:cNvPicPr preferRelativeResize="0"/>
          <p:nvPr/>
        </p:nvPicPr>
        <p:blipFill rotWithShape="1">
          <a:blip r:embed="rId14">
            <a:alphaModFix/>
          </a:blip>
          <a:srcRect/>
          <a:stretch/>
        </p:blipFill>
        <p:spPr>
          <a:xfrm>
            <a:off x="10012018" y="365528"/>
            <a:ext cx="1626705" cy="483312"/>
          </a:xfrm>
          <a:prstGeom prst="rect">
            <a:avLst/>
          </a:prstGeom>
          <a:noFill/>
          <a:ln>
            <a:noFill/>
          </a:ln>
        </p:spPr>
      </p:pic>
      <p:sp>
        <p:nvSpPr>
          <p:cNvPr id="17" name="Google Shape;17;p7"/>
          <p:cNvSpPr txBox="1"/>
          <p:nvPr/>
        </p:nvSpPr>
        <p:spPr>
          <a:xfrm>
            <a:off x="6712747" y="6502583"/>
            <a:ext cx="5317200" cy="30773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400" b="0" i="0" u="none" strike="noStrike" cap="none">
                <a:solidFill>
                  <a:srgbClr val="FFFFFF"/>
                </a:solidFill>
                <a:latin typeface="Arial"/>
                <a:ea typeface="Arial"/>
                <a:cs typeface="Arial"/>
                <a:sym typeface="Arial"/>
              </a:rPr>
              <a:t>Missione 4 </a:t>
            </a:r>
            <a:r>
              <a:rPr lang="it-IT" sz="1400" b="1" i="0" u="none" strike="noStrike" cap="none">
                <a:solidFill>
                  <a:srgbClr val="FFFFFF"/>
                </a:solidFill>
                <a:latin typeface="Arial"/>
                <a:ea typeface="Arial"/>
                <a:cs typeface="Arial"/>
                <a:sym typeface="Arial"/>
              </a:rPr>
              <a:t>• Istruzione e Ricerca </a:t>
            </a: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246075277"/>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24DCAA96-CD2E-C942-AE34-07DB2B129E3A}" type="datetime1">
              <a:rPr lang="en-US" smtClean="0"/>
              <a:t>12/11/25</a:t>
            </a:fld>
            <a:endParaRPr lang="it-IT"/>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r>
              <a:rPr lang="it-IT"/>
              <a:t>A. Retico - INFN, Pisa</a:t>
            </a:r>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7A41E1B-4F70-4964-A407-84C68BE8251C}" type="slidenum">
              <a:rPr lang="it-IT" smtClean="0"/>
              <a:t>‹#›</a:t>
            </a:fld>
            <a:endParaRPr lang="it-IT"/>
          </a:p>
        </p:txBody>
      </p:sp>
    </p:spTree>
    <p:extLst>
      <p:ext uri="{BB962C8B-B14F-4D97-AF65-F5344CB8AC3E}">
        <p14:creationId xmlns:p14="http://schemas.microsoft.com/office/powerpoint/2010/main" val="4032962083"/>
      </p:ext>
    </p:extLst>
  </p:cSld>
  <p:clrMap bg1="lt1" tx1="dk1" bg2="lt2" tx2="dk2" accent1="accent1" accent2="accent2" accent3="accent3" accent4="accent4" accent5="accent5" accent6="accent6" hlink="hlink" folHlink="folHlink"/>
  <p:sldLayoutIdLst>
    <p:sldLayoutId id="2147483804" r:id="rId1"/>
    <p:sldLayoutId id="2147483907"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ECD9DAEE-2CB1-4148-A798-3C1D08E4D656}" type="datetime1">
              <a:rPr lang="en-US" smtClean="0"/>
              <a:t>12/11/25</a:t>
            </a:fld>
            <a:endParaRPr lang="it-IT"/>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r>
              <a:rPr lang="it-IT"/>
              <a:t>A. Retico - INFN, Pisa</a:t>
            </a:r>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7A41E1B-4F70-4964-A407-84C68BE8251C}" type="slidenum">
              <a:rPr lang="it-IT" smtClean="0"/>
              <a:t>‹#›</a:t>
            </a:fld>
            <a:endParaRPr lang="it-IT"/>
          </a:p>
        </p:txBody>
      </p:sp>
    </p:spTree>
    <p:extLst>
      <p:ext uri="{BB962C8B-B14F-4D97-AF65-F5344CB8AC3E}">
        <p14:creationId xmlns:p14="http://schemas.microsoft.com/office/powerpoint/2010/main" val="306027394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980D786D-D856-DB45-A749-96981A0262F4}" type="datetime1">
              <a:rPr lang="en-US" smtClean="0"/>
              <a:t>12/11/25</a:t>
            </a:fld>
            <a:endParaRPr lang="it-IT"/>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r>
              <a:rPr lang="it-IT"/>
              <a:t>A. Retico - INFN, Pisa</a:t>
            </a:r>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7A41E1B-4F70-4964-A407-84C68BE8251C}" type="slidenum">
              <a:rPr lang="it-IT" smtClean="0"/>
              <a:t>‹#›</a:t>
            </a:fld>
            <a:endParaRPr lang="it-IT"/>
          </a:p>
        </p:txBody>
      </p:sp>
    </p:spTree>
    <p:extLst>
      <p:ext uri="{BB962C8B-B14F-4D97-AF65-F5344CB8AC3E}">
        <p14:creationId xmlns:p14="http://schemas.microsoft.com/office/powerpoint/2010/main" val="334912628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7AA3"/>
        </a:solidFill>
        <a:effectLst/>
      </p:bgPr>
    </p:bg>
    <p:spTree>
      <p:nvGrpSpPr>
        <p:cNvPr id="1" name="Shape 128"/>
        <p:cNvGrpSpPr/>
        <p:nvPr/>
      </p:nvGrpSpPr>
      <p:grpSpPr>
        <a:xfrm>
          <a:off x="0" y="0"/>
          <a:ext cx="0" cy="0"/>
          <a:chOff x="0" y="0"/>
          <a:chExt cx="0" cy="0"/>
        </a:xfrm>
      </p:grpSpPr>
      <p:sp>
        <p:nvSpPr>
          <p:cNvPr id="129" name="Google Shape;129;p61"/>
          <p:cNvSpPr txBox="1">
            <a:spLocks noGrp="1"/>
          </p:cNvSpPr>
          <p:nvPr>
            <p:ph type="title"/>
          </p:nvPr>
        </p:nvSpPr>
        <p:spPr>
          <a:xfrm>
            <a:off x="0" y="593367"/>
            <a:ext cx="1219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2pPr>
            <a:lvl3pPr marR="0" lvl="2"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3pPr>
            <a:lvl4pPr marR="0" lvl="3"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4pPr>
            <a:lvl5pPr marR="0" lvl="4"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5pPr>
            <a:lvl6pPr marR="0" lvl="5"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6pPr>
            <a:lvl7pPr marR="0" lvl="6"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7pPr>
            <a:lvl8pPr marR="0" lvl="7"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8pPr>
            <a:lvl9pPr marR="0" lvl="8" algn="l" rtl="0">
              <a:lnSpc>
                <a:spcPct val="100000"/>
              </a:lnSpc>
              <a:spcBef>
                <a:spcPts val="0"/>
              </a:spcBef>
              <a:spcAft>
                <a:spcPts val="0"/>
              </a:spcAft>
              <a:buClr>
                <a:srgbClr val="FFFFFF"/>
              </a:buClr>
              <a:buSzPts val="2800"/>
              <a:buFont typeface="Montserrat"/>
              <a:buNone/>
              <a:defRPr sz="2800" b="0" i="0" u="none" strike="noStrike" cap="none">
                <a:solidFill>
                  <a:srgbClr val="FFFFFF"/>
                </a:solidFill>
                <a:latin typeface="Montserrat"/>
                <a:ea typeface="Montserrat"/>
                <a:cs typeface="Montserrat"/>
                <a:sym typeface="Montserrat"/>
              </a:defRPr>
            </a:lvl9pPr>
          </a:lstStyle>
          <a:p>
            <a:endParaRPr/>
          </a:p>
        </p:txBody>
      </p:sp>
      <p:sp>
        <p:nvSpPr>
          <p:cNvPr id="130" name="Google Shape;130;p6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3F3F3"/>
              </a:buClr>
              <a:buSzPts val="1800"/>
              <a:buFont typeface="Quicksand"/>
              <a:buChar char="●"/>
              <a:defRPr sz="1800" b="0" i="0" u="none" strike="noStrike" cap="none">
                <a:solidFill>
                  <a:srgbClr val="F3F3F3"/>
                </a:solidFill>
                <a:latin typeface="Quicksand"/>
                <a:ea typeface="Quicksand"/>
                <a:cs typeface="Quicksand"/>
                <a:sym typeface="Quicksand"/>
              </a:defRPr>
            </a:lvl1pPr>
            <a:lvl2pPr marL="914400" marR="0" lvl="1" indent="-317500" algn="l" rtl="0">
              <a:lnSpc>
                <a:spcPct val="115000"/>
              </a:lnSpc>
              <a:spcBef>
                <a:spcPts val="1600"/>
              </a:spcBef>
              <a:spcAft>
                <a:spcPts val="0"/>
              </a:spcAft>
              <a:buClr>
                <a:srgbClr val="CCCCCC"/>
              </a:buClr>
              <a:buSzPts val="1400"/>
              <a:buFont typeface="Quicksand"/>
              <a:buChar char="○"/>
              <a:defRPr sz="1867" b="0" i="0" u="none" strike="noStrike" cap="none">
                <a:solidFill>
                  <a:srgbClr val="CCCCCC"/>
                </a:solidFill>
                <a:latin typeface="Quicksand"/>
                <a:ea typeface="Quicksand"/>
                <a:cs typeface="Quicksand"/>
                <a:sym typeface="Quicksand"/>
              </a:defRPr>
            </a:lvl2pPr>
            <a:lvl3pPr marL="1371600" marR="0" lvl="2" indent="-317500" algn="l" rtl="0">
              <a:lnSpc>
                <a:spcPct val="115000"/>
              </a:lnSpc>
              <a:spcBef>
                <a:spcPts val="1600"/>
              </a:spcBef>
              <a:spcAft>
                <a:spcPts val="0"/>
              </a:spcAft>
              <a:buClr>
                <a:srgbClr val="D0EFFB"/>
              </a:buClr>
              <a:buSzPts val="1400"/>
              <a:buFont typeface="Quicksand"/>
              <a:buChar char="■"/>
              <a:defRPr sz="1867" b="0" i="0" u="none" strike="noStrike" cap="none">
                <a:solidFill>
                  <a:srgbClr val="D0EFFB"/>
                </a:solidFill>
                <a:latin typeface="Quicksand"/>
                <a:ea typeface="Quicksand"/>
                <a:cs typeface="Quicksand"/>
                <a:sym typeface="Quicksand"/>
              </a:defRPr>
            </a:lvl3pPr>
            <a:lvl4pPr marL="1828800" marR="0" lvl="3"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4pPr>
            <a:lvl5pPr marL="2286000" marR="0" lvl="4"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5pPr>
            <a:lvl6pPr marL="2743200" marR="0" lvl="5"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6pPr>
            <a:lvl7pPr marL="3200400" marR="0" lvl="6"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7pPr>
            <a:lvl8pPr marL="3657600" marR="0" lvl="7" indent="-317500" algn="l" rtl="0">
              <a:lnSpc>
                <a:spcPct val="115000"/>
              </a:lnSpc>
              <a:spcBef>
                <a:spcPts val="1600"/>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8pPr>
            <a:lvl9pPr marL="4114800" marR="0" lvl="8" indent="-317500" algn="l" rtl="0">
              <a:lnSpc>
                <a:spcPct val="115000"/>
              </a:lnSpc>
              <a:spcBef>
                <a:spcPts val="1600"/>
              </a:spcBef>
              <a:spcAft>
                <a:spcPts val="160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9pPr>
          </a:lstStyle>
          <a:p>
            <a:endParaRPr/>
          </a:p>
        </p:txBody>
      </p:sp>
      <p:sp>
        <p:nvSpPr>
          <p:cNvPr id="131" name="Google Shape;131;p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1pPr>
            <a:lvl2pPr marL="0" marR="0" lvl="1" indent="0" algn="r" rtl="0">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2pPr>
            <a:lvl3pPr marL="0" marR="0" lvl="2" indent="0" algn="r" rtl="0">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3pPr>
            <a:lvl4pPr marL="0" marR="0" lvl="3" indent="0" algn="r" rtl="0">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4pPr>
            <a:lvl5pPr marL="0" marR="0" lvl="4" indent="0" algn="r" rtl="0">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5pPr>
            <a:lvl6pPr marL="0" marR="0" lvl="5" indent="0" algn="r" rtl="0">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6pPr>
            <a:lvl7pPr marL="0" marR="0" lvl="6" indent="0" algn="r" rtl="0">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7pPr>
            <a:lvl8pPr marL="0" marR="0" lvl="7" indent="0" algn="r" rtl="0">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8pPr>
            <a:lvl9pPr marL="0" marR="0" lvl="8" indent="0" algn="r" rtl="0">
              <a:buClr>
                <a:srgbClr val="FFFFFF"/>
              </a:buClr>
              <a:buSzPts val="1600"/>
              <a:buFont typeface="Playfair Display"/>
              <a:buNone/>
              <a:defRPr sz="1600">
                <a:solidFill>
                  <a:srgbClr val="FFFFFF"/>
                </a:solidFill>
                <a:latin typeface="Playfair Display"/>
                <a:ea typeface="Playfair Display"/>
                <a:cs typeface="Playfair Display"/>
                <a:sym typeface="Playfair Display"/>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38339133"/>
      </p:ext>
    </p:extLst>
  </p:cSld>
  <p:clrMap bg1="lt1" tx1="dk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110.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3.jpg"/><Relationship Id="rId7" Type="http://schemas.openxmlformats.org/officeDocument/2006/relationships/image" Target="../media/image86.png"/><Relationship Id="rId12" Type="http://schemas.openxmlformats.org/officeDocument/2006/relationships/image" Target="../media/image91.jpeg"/><Relationship Id="rId2" Type="http://schemas.openxmlformats.org/officeDocument/2006/relationships/notesSlide" Target="../notesSlides/notesSlide6.xml"/><Relationship Id="rId16" Type="http://schemas.openxmlformats.org/officeDocument/2006/relationships/image" Target="../media/image95.jpg"/><Relationship Id="rId1" Type="http://schemas.openxmlformats.org/officeDocument/2006/relationships/slideLayout" Target="../slideLayouts/slideLayout67.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pn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26.png"/><Relationship Id="rId9" Type="http://schemas.openxmlformats.org/officeDocument/2006/relationships/image" Target="../media/image88.jpeg"/><Relationship Id="rId14"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6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6.png"/><Relationship Id="rId7" Type="http://schemas.openxmlformats.org/officeDocument/2006/relationships/image" Target="../media/image98.emf"/><Relationship Id="rId12"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oleObject" Target="../embeddings/oleObject1.bin"/><Relationship Id="rId11" Type="http://schemas.openxmlformats.org/officeDocument/2006/relationships/hyperlink" Target="https://zenodo.org/records/5797912" TargetMode="External"/><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0.png"/><Relationship Id="rId11" Type="http://schemas.openxmlformats.org/officeDocument/2006/relationships/image" Target="../media/image113.tiff"/><Relationship Id="rId5" Type="http://schemas.openxmlformats.org/officeDocument/2006/relationships/image" Target="../media/image109.png"/><Relationship Id="rId10" Type="http://schemas.openxmlformats.org/officeDocument/2006/relationships/image" Target="../media/image27.png"/><Relationship Id="rId4" Type="http://schemas.openxmlformats.org/officeDocument/2006/relationships/image" Target="../media/image108.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jpg"/><Relationship Id="rId2" Type="http://schemas.openxmlformats.org/officeDocument/2006/relationships/hyperlink" Target="https://www.fondazionedare.it/" TargetMode="External"/><Relationship Id="rId1" Type="http://schemas.openxmlformats.org/officeDocument/2006/relationships/slideLayout" Target="../slideLayouts/slideLayout78.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jp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hyperlink" Target="https://www.healthbigdata.it/" TargetMode="External"/><Relationship Id="rId3" Type="http://schemas.openxmlformats.org/officeDocument/2006/relationships/image" Target="../media/image125.png"/><Relationship Id="rId7" Type="http://schemas.openxmlformats.org/officeDocument/2006/relationships/image" Target="../media/image129.jpg"/><Relationship Id="rId12" Type="http://schemas.openxmlformats.org/officeDocument/2006/relationships/image" Target="../media/image134.png"/><Relationship Id="rId2" Type="http://schemas.openxmlformats.org/officeDocument/2006/relationships/image" Target="../media/image32.png"/><Relationship Id="rId1" Type="http://schemas.openxmlformats.org/officeDocument/2006/relationships/slideLayout" Target="../slideLayouts/slideLayout78.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jpg"/><Relationship Id="rId4" Type="http://schemas.openxmlformats.org/officeDocument/2006/relationships/image" Target="../media/image126.png"/><Relationship Id="rId9" Type="http://schemas.openxmlformats.org/officeDocument/2006/relationships/image" Target="../media/image131.png"/></Relationships>
</file>

<file path=ppt/slides/_rels/slide19.xml.rels><?xml version="1.0" encoding="UTF-8" standalone="yes"?>
<Relationships xmlns="http://schemas.openxmlformats.org/package/2006/relationships"><Relationship Id="rId3" Type="http://schemas.openxmlformats.org/officeDocument/2006/relationships/hyperlink" Target="https://agenda.infn.it/event/21339/"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135.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jp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5.png"/><Relationship Id="rId1" Type="http://schemas.openxmlformats.org/officeDocument/2006/relationships/slideLayout" Target="../slideLayouts/slideLayout121.xml"/><Relationship Id="rId6" Type="http://schemas.openxmlformats.org/officeDocument/2006/relationships/image" Target="../media/image8.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jpeg"/></Relationships>
</file>

<file path=ppt/slides/_rels/slide2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hyperlink" Target="https://indico.cern.ch/event/1338689/contributions/6011648/attachments/2952194/5189822/draft-CHEP2024.pptx.pdf" TargetMode="External"/><Relationship Id="rId7" Type="http://schemas.openxmlformats.org/officeDocument/2006/relationships/image" Target="../media/image13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hyperlink" Target="https://docs.google.com/presentation/d/1ekv6YjQwkWKk1-XKswuiOixkkqWz0Jlok-MpSkHFlIw/edit?usp=sharing" TargetMode="External"/><Relationship Id="rId9" Type="http://schemas.openxmlformats.org/officeDocument/2006/relationships/image" Target="../media/image140.png"/></Relationships>
</file>

<file path=ppt/slides/_rels/slide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3.xml"/><Relationship Id="rId1" Type="http://schemas.openxmlformats.org/officeDocument/2006/relationships/slideLayout" Target="../slideLayouts/slideLayout44.xml"/><Relationship Id="rId5" Type="http://schemas.openxmlformats.org/officeDocument/2006/relationships/image" Target="../media/image147.png"/><Relationship Id="rId4" Type="http://schemas.openxmlformats.org/officeDocument/2006/relationships/image" Target="../media/image146.png"/></Relationships>
</file>

<file path=ppt/slides/_rels/slide2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6.png"/><Relationship Id="rId3" Type="http://schemas.openxmlformats.org/officeDocument/2006/relationships/image" Target="../media/image148.png"/><Relationship Id="rId7" Type="http://schemas.openxmlformats.org/officeDocument/2006/relationships/image" Target="../media/image151.png"/><Relationship Id="rId12" Type="http://schemas.openxmlformats.org/officeDocument/2006/relationships/image" Target="../media/image155.png"/><Relationship Id="rId17" Type="http://schemas.openxmlformats.org/officeDocument/2006/relationships/image" Target="../media/image160.png"/><Relationship Id="rId2" Type="http://schemas.openxmlformats.org/officeDocument/2006/relationships/notesSlide" Target="../notesSlides/notesSlide14.xml"/><Relationship Id="rId16" Type="http://schemas.openxmlformats.org/officeDocument/2006/relationships/image" Target="../media/image159.jp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4.png"/><Relationship Id="rId5" Type="http://schemas.openxmlformats.org/officeDocument/2006/relationships/image" Target="../media/image149.png"/><Relationship Id="rId15" Type="http://schemas.openxmlformats.org/officeDocument/2006/relationships/image" Target="../media/image158.png"/><Relationship Id="rId10" Type="http://schemas.openxmlformats.org/officeDocument/2006/relationships/image" Target="../media/image153.png"/><Relationship Id="rId4" Type="http://schemas.openxmlformats.org/officeDocument/2006/relationships/image" Target="../media/image36.png"/><Relationship Id="rId9" Type="http://schemas.microsoft.com/office/2007/relationships/hdphoto" Target="../media/hdphoto1.wdp"/><Relationship Id="rId14" Type="http://schemas.openxmlformats.org/officeDocument/2006/relationships/image" Target="../media/image157.png"/></Relationships>
</file>

<file path=ppt/slides/_rels/slide24.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1.jpg"/><Relationship Id="rId7" Type="http://schemas.openxmlformats.org/officeDocument/2006/relationships/image" Target="../media/image163.png"/><Relationship Id="rId2" Type="http://schemas.openxmlformats.org/officeDocument/2006/relationships/notesSlide" Target="../notesSlides/notesSlide15.xml"/><Relationship Id="rId1" Type="http://schemas.openxmlformats.org/officeDocument/2006/relationships/slideLayout" Target="../slideLayouts/slideLayout88.xml"/><Relationship Id="rId6" Type="http://schemas.openxmlformats.org/officeDocument/2006/relationships/image" Target="../media/image145.jpg"/><Relationship Id="rId5" Type="http://schemas.openxmlformats.org/officeDocument/2006/relationships/image" Target="../media/image162.png"/><Relationship Id="rId4" Type="http://schemas.openxmlformats.org/officeDocument/2006/relationships/image" Target="../media/image37.jpg"/><Relationship Id="rId9" Type="http://schemas.openxmlformats.org/officeDocument/2006/relationships/image" Target="../media/image165.png"/></Relationships>
</file>

<file path=ppt/slides/_rels/slide25.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69.png"/><Relationship Id="rId2" Type="http://schemas.openxmlformats.org/officeDocument/2006/relationships/notesSlide" Target="../notesSlides/notesSlide16.xml"/><Relationship Id="rId1" Type="http://schemas.openxmlformats.org/officeDocument/2006/relationships/slideLayout" Target="../slideLayouts/slideLayout9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hyperlink" Target="https://cisup.unipi.it/electron-flash-therap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xml"/><Relationship Id="rId1" Type="http://schemas.openxmlformats.org/officeDocument/2006/relationships/slideLayout" Target="../slideLayouts/slideLayout108.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2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image" Target="../media/image173.png"/></Relationships>
</file>

<file path=ppt/slides/_rels/slide2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177.png"/><Relationship Id="rId4" Type="http://schemas.openxmlformats.org/officeDocument/2006/relationships/image" Target="../media/image176.png"/></Relationships>
</file>

<file path=ppt/slides/_rels/slide2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34.jpeg"/><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6.xml"/><Relationship Id="rId5" Type="http://schemas.openxmlformats.org/officeDocument/2006/relationships/image" Target="../media/image25.png"/><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32.xml"/><Relationship Id="rId6" Type="http://schemas.openxmlformats.org/officeDocument/2006/relationships/image" Target="../media/image181.png"/><Relationship Id="rId5" Type="http://schemas.openxmlformats.org/officeDocument/2006/relationships/image" Target="../media/image180.jpeg"/><Relationship Id="rId4" Type="http://schemas.openxmlformats.org/officeDocument/2006/relationships/image" Target="../media/image179.png"/></Relationships>
</file>

<file path=ppt/slides/_rels/slide31.xml.rels><?xml version="1.0" encoding="UTF-8" standalone="yes"?>
<Relationships xmlns="http://schemas.openxmlformats.org/package/2006/relationships"><Relationship Id="rId8" Type="http://schemas.openxmlformats.org/officeDocument/2006/relationships/image" Target="../media/image183.tiff"/><Relationship Id="rId3" Type="http://schemas.openxmlformats.org/officeDocument/2006/relationships/image" Target="../media/image34.jpeg"/><Relationship Id="rId7" Type="http://schemas.openxmlformats.org/officeDocument/2006/relationships/image" Target="../media/image182.png"/><Relationship Id="rId2" Type="http://schemas.openxmlformats.org/officeDocument/2006/relationships/notesSlide" Target="../notesSlides/notesSlide21.xml"/><Relationship Id="rId1" Type="http://schemas.openxmlformats.org/officeDocument/2006/relationships/slideLayout" Target="../slideLayouts/slideLayout137.xml"/><Relationship Id="rId6" Type="http://schemas.openxmlformats.org/officeDocument/2006/relationships/hyperlink" Target="https://doi.org/10.1101/2025.06.30.662287" TargetMode="External"/><Relationship Id="rId5" Type="http://schemas.openxmlformats.org/officeDocument/2006/relationships/hyperlink" Target="https://doi.org/10.1016/j.neucom.2025.130323" TargetMode="External"/><Relationship Id="rId10" Type="http://schemas.openxmlformats.org/officeDocument/2006/relationships/image" Target="../media/image185.png"/><Relationship Id="rId4" Type="http://schemas.openxmlformats.org/officeDocument/2006/relationships/hyperlink" Target="https://doi.org/10.3389/fncom.2025.1566196" TargetMode="External"/><Relationship Id="rId9" Type="http://schemas.openxmlformats.org/officeDocument/2006/relationships/image" Target="../media/image184.png"/></Relationships>
</file>

<file path=ppt/slides/_rels/slide3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34.jpeg"/><Relationship Id="rId7" Type="http://schemas.openxmlformats.org/officeDocument/2006/relationships/image" Target="../media/image189.png"/><Relationship Id="rId2" Type="http://schemas.openxmlformats.org/officeDocument/2006/relationships/notesSlide" Target="../notesSlides/notesSlide22.xml"/><Relationship Id="rId1" Type="http://schemas.openxmlformats.org/officeDocument/2006/relationships/slideLayout" Target="../slideLayouts/slideLayout137.xml"/><Relationship Id="rId6" Type="http://schemas.openxmlformats.org/officeDocument/2006/relationships/image" Target="../media/image188.png"/><Relationship Id="rId5" Type="http://schemas.openxmlformats.org/officeDocument/2006/relationships/image" Target="../media/image187.jpe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jp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23.xml"/><Relationship Id="rId16" Type="http://schemas.openxmlformats.org/officeDocument/2006/relationships/image" Target="../media/image5.png"/><Relationship Id="rId1" Type="http://schemas.openxmlformats.org/officeDocument/2006/relationships/slideLayout" Target="../slideLayouts/slideLayout121.xml"/><Relationship Id="rId6" Type="http://schemas.openxmlformats.org/officeDocument/2006/relationships/image" Target="../media/image8.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jpe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5.png"/><Relationship Id="rId3" Type="http://schemas.openxmlformats.org/officeDocument/2006/relationships/image" Target="../media/image193.jp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g"/><Relationship Id="rId2" Type="http://schemas.openxmlformats.org/officeDocument/2006/relationships/notesSlide" Target="../notesSlides/notesSlide24.xml"/><Relationship Id="rId16" Type="http://schemas.openxmlformats.org/officeDocument/2006/relationships/image" Target="../media/image36.png"/><Relationship Id="rId1" Type="http://schemas.openxmlformats.org/officeDocument/2006/relationships/slideLayout" Target="../slideLayouts/slideLayout121.xml"/><Relationship Id="rId6" Type="http://schemas.openxmlformats.org/officeDocument/2006/relationships/image" Target="../media/image8.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slideLayout" Target="../slideLayouts/slideLayout166.xml"/><Relationship Id="rId5" Type="http://schemas.openxmlformats.org/officeDocument/2006/relationships/image" Target="../media/image199.emf"/><Relationship Id="rId4" Type="http://schemas.openxmlformats.org/officeDocument/2006/relationships/image" Target="../media/image198.emf"/></Relationships>
</file>

<file path=ppt/slides/_rels/slide3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66.xml"/></Relationships>
</file>

<file path=ppt/slides/_rels/slide3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55.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5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155.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4.jpeg"/><Relationship Id="rId4" Type="http://schemas.openxmlformats.org/officeDocument/2006/relationships/image" Target="../media/image208.png"/><Relationship Id="rId9" Type="http://schemas.openxmlformats.org/officeDocument/2006/relationships/image" Target="../media/image213.png"/></Relationships>
</file>

<file path=ppt/slides/_rels/slide41.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6.png"/><Relationship Id="rId7" Type="http://schemas.openxmlformats.org/officeDocument/2006/relationships/image" Target="../media/image219.png"/><Relationship Id="rId2" Type="http://schemas.openxmlformats.org/officeDocument/2006/relationships/image" Target="../media/image215.png"/><Relationship Id="rId1" Type="http://schemas.openxmlformats.org/officeDocument/2006/relationships/slideLayout" Target="../slideLayouts/slideLayout155.xml"/><Relationship Id="rId6" Type="http://schemas.openxmlformats.org/officeDocument/2006/relationships/image" Target="../media/image207.png"/><Relationship Id="rId5" Type="http://schemas.openxmlformats.org/officeDocument/2006/relationships/image" Target="../media/image218.png"/><Relationship Id="rId4" Type="http://schemas.openxmlformats.org/officeDocument/2006/relationships/image" Target="../media/image217.png"/><Relationship Id="rId9" Type="http://schemas.openxmlformats.org/officeDocument/2006/relationships/image" Target="../media/image208.png"/></Relationships>
</file>

<file path=ppt/slides/_rels/slide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47.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jpeg"/><Relationship Id="rId18" Type="http://schemas.openxmlformats.org/officeDocument/2006/relationships/image" Target="../media/image67.jpeg"/><Relationship Id="rId26" Type="http://schemas.openxmlformats.org/officeDocument/2006/relationships/image" Target="../media/image75.png"/><Relationship Id="rId3" Type="http://schemas.microsoft.com/office/2007/relationships/media" Target="../media/media2.mov"/><Relationship Id="rId21" Type="http://schemas.openxmlformats.org/officeDocument/2006/relationships/image" Target="../media/image70.jpeg"/><Relationship Id="rId7" Type="http://schemas.openxmlformats.org/officeDocument/2006/relationships/slideLayout" Target="../slideLayouts/slideLayout153.xml"/><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74.png"/><Relationship Id="rId2" Type="http://schemas.openxmlformats.org/officeDocument/2006/relationships/video" Target="../media/media1.mov"/><Relationship Id="rId16" Type="http://schemas.openxmlformats.org/officeDocument/2006/relationships/image" Target="../media/image65.png"/><Relationship Id="rId20" Type="http://schemas.openxmlformats.org/officeDocument/2006/relationships/image" Target="../media/image69.jpeg"/><Relationship Id="rId29" Type="http://schemas.openxmlformats.org/officeDocument/2006/relationships/image" Target="../media/image78.jpeg"/><Relationship Id="rId1" Type="http://schemas.microsoft.com/office/2007/relationships/media" Target="../media/media1.mov"/><Relationship Id="rId6" Type="http://schemas.openxmlformats.org/officeDocument/2006/relationships/video" Target="../media/media3.mov"/><Relationship Id="rId11" Type="http://schemas.openxmlformats.org/officeDocument/2006/relationships/image" Target="../media/image60.jpeg"/><Relationship Id="rId24" Type="http://schemas.openxmlformats.org/officeDocument/2006/relationships/image" Target="../media/image73.png"/><Relationship Id="rId5" Type="http://schemas.microsoft.com/office/2007/relationships/media" Target="../media/media3.mov"/><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jpeg"/><Relationship Id="rId19" Type="http://schemas.openxmlformats.org/officeDocument/2006/relationships/image" Target="../media/image68.jpeg"/><Relationship Id="rId4" Type="http://schemas.openxmlformats.org/officeDocument/2006/relationships/video" Target="../media/media2.mov"/><Relationship Id="rId9" Type="http://schemas.openxmlformats.org/officeDocument/2006/relationships/image" Target="../media/image58.jpe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white lines and dots&#10;&#10;AI-generated content may be incorrect.">
            <a:extLst>
              <a:ext uri="{FF2B5EF4-FFF2-40B4-BE49-F238E27FC236}">
                <a16:creationId xmlns:a16="http://schemas.microsoft.com/office/drawing/2014/main" id="{512FD67B-4AA5-9A6A-EAD6-1FE662F64FF6}"/>
              </a:ext>
            </a:extLst>
          </p:cNvPr>
          <p:cNvPicPr>
            <a:picLocks noChangeAspect="1"/>
          </p:cNvPicPr>
          <p:nvPr/>
        </p:nvPicPr>
        <p:blipFill>
          <a:blip r:embed="rId2">
            <a:alphaModFix amt="65000"/>
          </a:blip>
          <a:srcRect l="31281" b="2250"/>
          <a:stretch>
            <a:fillRect/>
          </a:stretch>
        </p:blipFill>
        <p:spPr>
          <a:xfrm>
            <a:off x="0" y="0"/>
            <a:ext cx="12192000" cy="5094038"/>
          </a:xfrm>
          <a:prstGeom prst="rect">
            <a:avLst/>
          </a:prstGeom>
          <a:effectLst>
            <a:reflection blurRad="6350" stA="18000" endPos="54000" dir="5400000" sy="-100000" algn="bl" rotWithShape="0"/>
          </a:effectLst>
        </p:spPr>
      </p:pic>
      <p:sp>
        <p:nvSpPr>
          <p:cNvPr id="2" name="Title 1">
            <a:extLst>
              <a:ext uri="{FF2B5EF4-FFF2-40B4-BE49-F238E27FC236}">
                <a16:creationId xmlns:a16="http://schemas.microsoft.com/office/drawing/2014/main" id="{E760099B-2F7A-5F2D-50CB-19B4F1DDD2AD}"/>
              </a:ext>
            </a:extLst>
          </p:cNvPr>
          <p:cNvSpPr>
            <a:spLocks noGrp="1"/>
          </p:cNvSpPr>
          <p:nvPr>
            <p:ph type="ctrTitle"/>
          </p:nvPr>
        </p:nvSpPr>
        <p:spPr>
          <a:xfrm>
            <a:off x="664028" y="2562505"/>
            <a:ext cx="11160826" cy="2387600"/>
          </a:xfrm>
        </p:spPr>
        <p:txBody>
          <a:bodyPr>
            <a:normAutofit fontScale="90000"/>
          </a:bodyPr>
          <a:lstStyle/>
          <a:p>
            <a:r>
              <a:rPr lang="en-GB" sz="7200" b="1" dirty="0">
                <a:solidFill>
                  <a:schemeClr val="bg1"/>
                </a:solidFill>
              </a:rPr>
              <a:t>Computing tools and infrastructures to address societal challenges</a:t>
            </a:r>
            <a:br>
              <a:rPr lang="en-GB" sz="7200" b="1" dirty="0">
                <a:solidFill>
                  <a:schemeClr val="bg1"/>
                </a:solidFill>
              </a:rPr>
            </a:br>
            <a:br>
              <a:rPr lang="en-GB" sz="1200" dirty="0">
                <a:solidFill>
                  <a:schemeClr val="bg1"/>
                </a:solidFill>
              </a:rPr>
            </a:br>
            <a:r>
              <a:rPr lang="en-GB" sz="4900" dirty="0">
                <a:solidFill>
                  <a:schemeClr val="bg1"/>
                </a:solidFill>
              </a:rPr>
              <a:t>Simulations, Digital Twins, Computational Neuroscience and Artificial Intelligence</a:t>
            </a:r>
            <a:endParaRPr lang="en-US" dirty="0">
              <a:solidFill>
                <a:schemeClr val="bg1"/>
              </a:solidFill>
            </a:endParaRPr>
          </a:p>
        </p:txBody>
      </p:sp>
      <p:sp>
        <p:nvSpPr>
          <p:cNvPr id="3" name="Subtitle 2">
            <a:extLst>
              <a:ext uri="{FF2B5EF4-FFF2-40B4-BE49-F238E27FC236}">
                <a16:creationId xmlns:a16="http://schemas.microsoft.com/office/drawing/2014/main" id="{38793C1B-C513-78CF-2C32-23C6E852E833}"/>
              </a:ext>
            </a:extLst>
          </p:cNvPr>
          <p:cNvSpPr>
            <a:spLocks noGrp="1"/>
          </p:cNvSpPr>
          <p:nvPr>
            <p:ph type="subTitle" idx="1"/>
          </p:nvPr>
        </p:nvSpPr>
        <p:spPr>
          <a:xfrm>
            <a:off x="1524000" y="5290388"/>
            <a:ext cx="9144000" cy="1374265"/>
          </a:xfrm>
        </p:spPr>
        <p:txBody>
          <a:bodyPr/>
          <a:lstStyle/>
          <a:p>
            <a:r>
              <a:rPr lang="en-GB" dirty="0"/>
              <a:t>Alessandra Retico</a:t>
            </a:r>
          </a:p>
          <a:p>
            <a:r>
              <a:rPr lang="en-GB" dirty="0"/>
              <a:t>INFN - Pisa Division</a:t>
            </a:r>
          </a:p>
        </p:txBody>
      </p:sp>
      <p:sp>
        <p:nvSpPr>
          <p:cNvPr id="4" name="TextBox 3">
            <a:extLst>
              <a:ext uri="{FF2B5EF4-FFF2-40B4-BE49-F238E27FC236}">
                <a16:creationId xmlns:a16="http://schemas.microsoft.com/office/drawing/2014/main" id="{2797EF88-21AC-E608-404B-4CFC1AC49314}"/>
              </a:ext>
            </a:extLst>
          </p:cNvPr>
          <p:cNvSpPr txBox="1"/>
          <p:nvPr/>
        </p:nvSpPr>
        <p:spPr>
          <a:xfrm>
            <a:off x="664028" y="6106247"/>
            <a:ext cx="10863943" cy="523220"/>
          </a:xfrm>
          <a:prstGeom prst="rect">
            <a:avLst/>
          </a:prstGeom>
          <a:noFill/>
        </p:spPr>
        <p:txBody>
          <a:bodyPr wrap="square" rtlCol="0">
            <a:spAutoFit/>
          </a:bodyPr>
          <a:lstStyle/>
          <a:p>
            <a:pPr algn="ctr"/>
            <a:r>
              <a:rPr lang="en-GB" sz="2800" b="1" noProof="0" dirty="0">
                <a:solidFill>
                  <a:schemeClr val="accent1"/>
                </a:solidFill>
              </a:rPr>
              <a:t>INFN-IN2P3 workshop on "Nuclear for the benefit of society"</a:t>
            </a:r>
            <a:endParaRPr lang="en-GB" sz="2800" b="1" noProof="0" dirty="0">
              <a:solidFill>
                <a:schemeClr val="accent1"/>
              </a:solidFill>
              <a:effectLst/>
            </a:endParaRPr>
          </a:p>
        </p:txBody>
      </p:sp>
      <p:pic>
        <p:nvPicPr>
          <p:cNvPr id="5" name="Picture 4">
            <a:extLst>
              <a:ext uri="{FF2B5EF4-FFF2-40B4-BE49-F238E27FC236}">
                <a16:creationId xmlns:a16="http://schemas.microsoft.com/office/drawing/2014/main" id="{A093FCAB-DCDA-520E-8E36-54C52CA9C8FD}"/>
              </a:ext>
            </a:extLst>
          </p:cNvPr>
          <p:cNvPicPr>
            <a:picLocks noChangeAspect="1"/>
          </p:cNvPicPr>
          <p:nvPr/>
        </p:nvPicPr>
        <p:blipFill>
          <a:blip r:embed="rId3">
            <a:clrChange>
              <a:clrFrom>
                <a:srgbClr val="FFFFFF"/>
              </a:clrFrom>
              <a:clrTo>
                <a:srgbClr val="FFFFFF">
                  <a:alpha val="0"/>
                </a:srgbClr>
              </a:clrTo>
            </a:clrChange>
          </a:blip>
          <a:srcRect l="3174" t="11611" r="-1" b="-1"/>
          <a:stretch>
            <a:fillRect/>
          </a:stretch>
        </p:blipFill>
        <p:spPr>
          <a:xfrm>
            <a:off x="7844080" y="5290388"/>
            <a:ext cx="1639018" cy="875581"/>
          </a:xfrm>
          <a:prstGeom prst="rect">
            <a:avLst/>
          </a:prstGeom>
          <a:ln w="38100">
            <a:noFill/>
          </a:ln>
        </p:spPr>
      </p:pic>
    </p:spTree>
    <p:extLst>
      <p:ext uri="{BB962C8B-B14F-4D97-AF65-F5344CB8AC3E}">
        <p14:creationId xmlns:p14="http://schemas.microsoft.com/office/powerpoint/2010/main" val="807979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8BEF2D7-F0BE-1A90-1948-7161291847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a:ea typeface="+mn-ea"/>
                <a:cs typeface="+mn-cs"/>
              </a:rPr>
              <a:t>Courtesy</a:t>
            </a:r>
            <a:r>
              <a:rPr kumimoji="0" lang="it-IT" sz="1400" b="0" i="0" u="none" strike="noStrike" kern="1200" cap="none" spc="0" normalizeH="0" baseline="0" noProof="0" dirty="0">
                <a:ln>
                  <a:noFill/>
                </a:ln>
                <a:solidFill>
                  <a:prstClr val="white"/>
                </a:solidFill>
                <a:effectLst/>
                <a:uLnTx/>
                <a:uFillTx/>
                <a:latin typeface="Arial"/>
                <a:ea typeface="+mn-ea"/>
                <a:cs typeface="+mn-cs"/>
              </a:rPr>
              <a:t> of BIOPHYS INFN group</a:t>
            </a:r>
          </a:p>
        </p:txBody>
      </p:sp>
      <p:sp>
        <p:nvSpPr>
          <p:cNvPr id="5" name="Slide Number Placeholder 4">
            <a:extLst>
              <a:ext uri="{FF2B5EF4-FFF2-40B4-BE49-F238E27FC236}">
                <a16:creationId xmlns:a16="http://schemas.microsoft.com/office/drawing/2014/main" id="{E40E49D3-7C60-B3BE-41DB-F57825A212E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it-IT" sz="1400" b="1" i="0" u="none" strike="noStrike" kern="1200" cap="none" spc="0" normalizeH="0" baseline="0" noProof="0">
              <a:ln>
                <a:noFill/>
              </a:ln>
              <a:solidFill>
                <a:srgbClr val="FFFFFF"/>
              </a:solidFill>
              <a:effectLst/>
              <a:uLnTx/>
              <a:uFillTx/>
              <a:latin typeface="Arial"/>
              <a:ea typeface="+mn-ea"/>
              <a:cs typeface="+mn-cs"/>
            </a:endParaRPr>
          </a:p>
        </p:txBody>
      </p:sp>
      <p:pic>
        <p:nvPicPr>
          <p:cNvPr id="6" name="Immagine 4" descr="Immagine che contiene testo, schermata, design&#10;&#10;Il contenuto generato dall'IA potrebbe non essere corretto.">
            <a:extLst>
              <a:ext uri="{FF2B5EF4-FFF2-40B4-BE49-F238E27FC236}">
                <a16:creationId xmlns:a16="http://schemas.microsoft.com/office/drawing/2014/main" id="{EA58D24D-E97B-B845-5C84-F6B6DA992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5984" y="1591606"/>
            <a:ext cx="6646416" cy="4947826"/>
          </a:xfrm>
          <a:prstGeom prst="rect">
            <a:avLst/>
          </a:prstGeom>
        </p:spPr>
      </p:pic>
      <p:sp>
        <p:nvSpPr>
          <p:cNvPr id="7" name="Rectangle 1">
            <a:extLst>
              <a:ext uri="{FF2B5EF4-FFF2-40B4-BE49-F238E27FC236}">
                <a16:creationId xmlns:a16="http://schemas.microsoft.com/office/drawing/2014/main" id="{4E5ECFDD-D5AD-F37F-1592-3C937026D879}"/>
              </a:ext>
            </a:extLst>
          </p:cNvPr>
          <p:cNvSpPr>
            <a:spLocks noGrp="1" noChangeArrowheads="1"/>
          </p:cNvSpPr>
          <p:nvPr>
            <p:ph type="title"/>
          </p:nvPr>
        </p:nvSpPr>
        <p:spPr bwMode="auto">
          <a:xfrm>
            <a:off x="501969" y="442866"/>
            <a:ext cx="7834908" cy="69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2488" rIns="0" bIns="0" numCol="1" rtlCol="0" anchor="ctr" anchorCtr="0" compatLnSpc="1">
            <a:prstTxWarp prst="textNoShape">
              <a:avLst/>
            </a:prstTxWarp>
            <a:spAutoFit/>
          </a:bodyPr>
          <a:lstStyle/>
          <a:p>
            <a:pPr defTabSz="642915" eaLnBrk="0" fontAlgn="base" hangingPunct="0">
              <a:spcAft>
                <a:spcPct val="0"/>
              </a:spcAft>
            </a:pPr>
            <a:r>
              <a:rPr lang="it-IT" altLang="it-IT" sz="2812" b="1" dirty="0">
                <a:solidFill>
                  <a:schemeClr val="accent1"/>
                </a:solidFill>
                <a:latin typeface="Arial" panose="020B0604020202020204" pitchFamily="34" charset="0"/>
                <a:cs typeface="Arial" panose="020B0604020202020204" pitchFamily="34" charset="0"/>
              </a:rPr>
              <a:t>BIOPHYS</a:t>
            </a:r>
            <a:r>
              <a:rPr lang="it-IT" altLang="it-IT" sz="2812" dirty="0">
                <a:solidFill>
                  <a:schemeClr val="accent1"/>
                </a:solidFill>
                <a:latin typeface="Arial" panose="020B0604020202020204" pitchFamily="34" charset="0"/>
                <a:cs typeface="Arial" panose="020B0604020202020204" pitchFamily="34" charset="0"/>
              </a:rPr>
              <a:t>: </a:t>
            </a:r>
            <a:r>
              <a:rPr lang="it-IT" altLang="it-IT" sz="2812" b="1" dirty="0" err="1">
                <a:solidFill>
                  <a:schemeClr val="accent1"/>
                </a:solidFill>
                <a:latin typeface="Arial" panose="020B0604020202020204" pitchFamily="34" charset="0"/>
                <a:cs typeface="Arial" panose="020B0604020202020204" pitchFamily="34" charset="0"/>
              </a:rPr>
              <a:t>Biological</a:t>
            </a:r>
            <a:r>
              <a:rPr lang="it-IT" altLang="it-IT" sz="2812" b="1" dirty="0">
                <a:solidFill>
                  <a:schemeClr val="accent1"/>
                </a:solidFill>
                <a:latin typeface="Arial" panose="020B0604020202020204" pitchFamily="34" charset="0"/>
                <a:cs typeface="Arial" panose="020B0604020202020204" pitchFamily="34" charset="0"/>
              </a:rPr>
              <a:t> </a:t>
            </a:r>
            <a:r>
              <a:rPr lang="it-IT" altLang="it-IT" sz="2812" b="1" dirty="0" err="1">
                <a:solidFill>
                  <a:schemeClr val="accent1"/>
                </a:solidFill>
                <a:latin typeface="Arial" panose="020B0604020202020204" pitchFamily="34" charset="0"/>
                <a:cs typeface="Arial" panose="020B0604020202020204" pitchFamily="34" charset="0"/>
              </a:rPr>
              <a:t>Theoretical</a:t>
            </a:r>
            <a:r>
              <a:rPr lang="it-IT" altLang="it-IT" sz="2812" b="1" dirty="0">
                <a:solidFill>
                  <a:schemeClr val="accent1"/>
                </a:solidFill>
                <a:latin typeface="Arial" panose="020B0604020202020204" pitchFamily="34" charset="0"/>
                <a:cs typeface="Arial" panose="020B0604020202020204" pitchFamily="34" charset="0"/>
              </a:rPr>
              <a:t> </a:t>
            </a:r>
            <a:r>
              <a:rPr lang="it-IT" altLang="it-IT" sz="2812" b="1" dirty="0" err="1">
                <a:solidFill>
                  <a:schemeClr val="accent1"/>
                </a:solidFill>
                <a:latin typeface="Arial" panose="020B0604020202020204" pitchFamily="34" charset="0"/>
                <a:cs typeface="Arial" panose="020B0604020202020204" pitchFamily="34" charset="0"/>
              </a:rPr>
              <a:t>Physics</a:t>
            </a:r>
            <a:endParaRPr lang="it-IT" altLang="it-IT" sz="2812" dirty="0">
              <a:solidFill>
                <a:schemeClr val="accent1"/>
              </a:solidFill>
              <a:latin typeface="Arial" panose="020B0604020202020204" pitchFamily="34" charset="0"/>
              <a:cs typeface="Arial" panose="020B0604020202020204" pitchFamily="34" charset="0"/>
            </a:endParaRPr>
          </a:p>
          <a:p>
            <a:pPr defTabSz="642915" eaLnBrk="0" fontAlgn="base" hangingPunct="0">
              <a:spcAft>
                <a:spcPct val="0"/>
              </a:spcAft>
            </a:pPr>
            <a:endParaRPr lang="it-IT" altLang="it-IT" sz="1266" dirty="0">
              <a:solidFill>
                <a:schemeClr val="tx1"/>
              </a:solidFill>
              <a:latin typeface="Arial" panose="020B0604020202020204" pitchFamily="34" charset="0"/>
            </a:endParaRPr>
          </a:p>
        </p:txBody>
      </p:sp>
      <p:sp>
        <p:nvSpPr>
          <p:cNvPr id="8" name="CasellaDiTesto 6">
            <a:extLst>
              <a:ext uri="{FF2B5EF4-FFF2-40B4-BE49-F238E27FC236}">
                <a16:creationId xmlns:a16="http://schemas.microsoft.com/office/drawing/2014/main" id="{2C02C6A7-B6EC-C912-0C7E-CC84A318BA85}"/>
              </a:ext>
            </a:extLst>
          </p:cNvPr>
          <p:cNvSpPr txBox="1"/>
          <p:nvPr/>
        </p:nvSpPr>
        <p:spPr>
          <a:xfrm>
            <a:off x="7480958" y="1203378"/>
            <a:ext cx="4507324"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1219126"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5E5E5E"/>
                </a:solidFill>
                <a:effectLst/>
                <a:uLnTx/>
                <a:uFillTx/>
                <a:latin typeface="Arial"/>
                <a:ea typeface="+mn-ea"/>
                <a:cs typeface="+mn-cs"/>
                <a:sym typeface="Helvetica Neue"/>
              </a:rPr>
              <a:t>Torino group – Michele Caselle </a:t>
            </a:r>
            <a:r>
              <a:rPr kumimoji="0" lang="it-IT" sz="1600" b="0" i="0" u="none" strike="noStrike" kern="1200" cap="none" spc="0" normalizeH="0" baseline="0" noProof="0" dirty="0" err="1">
                <a:ln>
                  <a:noFill/>
                </a:ln>
                <a:solidFill>
                  <a:srgbClr val="5E5E5E"/>
                </a:solidFill>
                <a:effectLst/>
                <a:uLnTx/>
                <a:uFillTx/>
                <a:latin typeface="Arial"/>
                <a:ea typeface="+mn-ea"/>
                <a:cs typeface="+mn-cs"/>
                <a:sym typeface="Helvetica Neue"/>
              </a:rPr>
              <a:t>caselle@to.infn.it</a:t>
            </a:r>
            <a:endParaRPr kumimoji="0" lang="it-IT" sz="1600" b="0" i="0" u="none" strike="noStrike" kern="1200" cap="none" spc="0" normalizeH="0" baseline="0" noProof="0" dirty="0">
              <a:ln>
                <a:noFill/>
              </a:ln>
              <a:solidFill>
                <a:srgbClr val="5E5E5E"/>
              </a:solidFill>
              <a:effectLst/>
              <a:uLnTx/>
              <a:uFillTx/>
              <a:latin typeface="Arial"/>
              <a:ea typeface="+mn-ea"/>
              <a:cs typeface="+mn-cs"/>
              <a:sym typeface="Helvetica Neue"/>
            </a:endParaRPr>
          </a:p>
        </p:txBody>
      </p:sp>
      <p:sp>
        <p:nvSpPr>
          <p:cNvPr id="9" name="TextBox 8">
            <a:extLst>
              <a:ext uri="{FF2B5EF4-FFF2-40B4-BE49-F238E27FC236}">
                <a16:creationId xmlns:a16="http://schemas.microsoft.com/office/drawing/2014/main" id="{81363BA2-E2F1-76E6-6F6E-8AD206EBFFC1}"/>
              </a:ext>
            </a:extLst>
          </p:cNvPr>
          <p:cNvSpPr txBox="1"/>
          <p:nvPr/>
        </p:nvSpPr>
        <p:spPr>
          <a:xfrm>
            <a:off x="429208" y="1195683"/>
            <a:ext cx="3990215"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INFN-CSN4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BIOPHYS</a:t>
            </a:r>
            <a:r>
              <a:rPr kumimoji="0" lang="en-US" sz="1600" b="0" i="1" u="none" strike="noStrike" kern="1200" cap="none" spc="0" normalizeH="0" baseline="0" noProof="0" dirty="0">
                <a:ln>
                  <a:noFill/>
                </a:ln>
                <a:solidFill>
                  <a:prstClr val="black"/>
                </a:solidFill>
                <a:effectLst/>
                <a:uLnTx/>
                <a:uFillTx/>
                <a:latin typeface="Arial"/>
                <a:ea typeface="+mn-ea"/>
                <a:cs typeface="+mn-cs"/>
              </a:rPr>
              <a:t> </a:t>
            </a:r>
            <a:r>
              <a:rPr kumimoji="0" lang="en-US" sz="1600" b="0" i="0" u="none" strike="noStrike" kern="1200" cap="none" spc="0" normalizeH="0" baseline="0" noProof="0" dirty="0">
                <a:ln>
                  <a:noFill/>
                </a:ln>
                <a:solidFill>
                  <a:prstClr val="black"/>
                </a:solidFill>
                <a:effectLst/>
                <a:uLnTx/>
                <a:uFillTx/>
                <a:latin typeface="Arial"/>
                <a:ea typeface="+mn-ea"/>
                <a:cs typeface="+mn-cs"/>
              </a:rPr>
              <a:t>aims to </a:t>
            </a:r>
            <a:r>
              <a:rPr kumimoji="0" lang="en-US" sz="1600" b="1" i="0" u="none" strike="noStrike" kern="1200" cap="none" spc="0" normalizeH="0" baseline="0" noProof="0" dirty="0">
                <a:ln>
                  <a:noFill/>
                </a:ln>
                <a:solidFill>
                  <a:prstClr val="black"/>
                </a:solidFill>
                <a:effectLst/>
                <a:uLnTx/>
                <a:uFillTx/>
                <a:latin typeface="Arial"/>
                <a:ea typeface="+mn-ea"/>
                <a:cs typeface="+mn-cs"/>
              </a:rPr>
              <a:t>model and discover emergent properties of biological systems</a:t>
            </a:r>
            <a:r>
              <a:rPr kumimoji="0" lang="en-US" sz="1600" b="0" i="0" u="none" strike="noStrike" kern="1200" cap="none" spc="0" normalizeH="0" baseline="0" noProof="0" dirty="0">
                <a:ln>
                  <a:noFill/>
                </a:ln>
                <a:solidFill>
                  <a:prstClr val="black"/>
                </a:solidFill>
                <a:effectLst/>
                <a:uLnTx/>
                <a:uFillTx/>
                <a:latin typeface="Arial"/>
                <a:ea typeface="+mn-ea"/>
                <a:cs typeface="+mn-cs"/>
              </a:rPr>
              <a:t>, encompassing molecular factors, genomes, cells and organs, whose theoretical description is only possible at the system level, by using </a:t>
            </a:r>
            <a:r>
              <a:rPr kumimoji="0" lang="en-US" sz="1600" b="1" i="0" u="none" strike="noStrike" kern="1200" cap="none" spc="0" normalizeH="0" baseline="0" noProof="0" dirty="0">
                <a:ln>
                  <a:noFill/>
                </a:ln>
                <a:solidFill>
                  <a:prstClr val="black"/>
                </a:solidFill>
                <a:effectLst/>
                <a:uLnTx/>
                <a:uFillTx/>
                <a:latin typeface="Arial"/>
                <a:ea typeface="+mn-ea"/>
                <a:cs typeface="+mn-cs"/>
              </a:rPr>
              <a:t>innovative methods and ideas </a:t>
            </a:r>
            <a:r>
              <a:rPr kumimoji="0" lang="en-US" sz="1600" b="0" i="0" u="none" strike="noStrike" kern="1200" cap="none" spc="0" normalizeH="0" baseline="0" noProof="0" dirty="0">
                <a:ln>
                  <a:noFill/>
                </a:ln>
                <a:solidFill>
                  <a:prstClr val="black"/>
                </a:solidFill>
                <a:effectLst/>
                <a:uLnTx/>
                <a:uFillTx/>
                <a:latin typeface="Arial"/>
                <a:ea typeface="+mn-ea"/>
                <a:cs typeface="+mn-cs"/>
              </a:rPr>
              <a:t>coming </a:t>
            </a:r>
            <a:r>
              <a:rPr kumimoji="0" lang="en-US" sz="1600" b="1" i="0" u="none" strike="noStrike" kern="1200" cap="none" spc="0" normalizeH="0" baseline="0" noProof="0" dirty="0">
                <a:ln>
                  <a:noFill/>
                </a:ln>
                <a:solidFill>
                  <a:prstClr val="black"/>
                </a:solidFill>
                <a:effectLst/>
                <a:uLnTx/>
                <a:uFillTx/>
                <a:latin typeface="Arial"/>
                <a:ea typeface="+mn-ea"/>
                <a:cs typeface="+mn-cs"/>
              </a:rPr>
              <a:t>from theoretical physics. </a:t>
            </a:r>
          </a:p>
        </p:txBody>
      </p:sp>
      <p:pic>
        <p:nvPicPr>
          <p:cNvPr id="10" name="Picture 9" descr="A map with red dots&#10;&#10;AI-generated content may be incorrect.">
            <a:extLst>
              <a:ext uri="{FF2B5EF4-FFF2-40B4-BE49-F238E27FC236}">
                <a16:creationId xmlns:a16="http://schemas.microsoft.com/office/drawing/2014/main" id="{0F9ED6DE-DC33-D257-15CE-897D3675470A}"/>
              </a:ext>
            </a:extLst>
          </p:cNvPr>
          <p:cNvPicPr>
            <a:picLocks noChangeAspect="1"/>
          </p:cNvPicPr>
          <p:nvPr/>
        </p:nvPicPr>
        <p:blipFill>
          <a:blip r:embed="rId3"/>
          <a:stretch>
            <a:fillRect/>
          </a:stretch>
        </p:blipFill>
        <p:spPr>
          <a:xfrm>
            <a:off x="2171523" y="3974840"/>
            <a:ext cx="2247900" cy="2333807"/>
          </a:xfrm>
          <a:prstGeom prst="rect">
            <a:avLst/>
          </a:prstGeom>
        </p:spPr>
      </p:pic>
      <p:sp>
        <p:nvSpPr>
          <p:cNvPr id="11" name="TextBox 10">
            <a:extLst>
              <a:ext uri="{FF2B5EF4-FFF2-40B4-BE49-F238E27FC236}">
                <a16:creationId xmlns:a16="http://schemas.microsoft.com/office/drawing/2014/main" id="{FFD357DC-AFE1-1B35-6164-8EFCE7420C42}"/>
              </a:ext>
            </a:extLst>
          </p:cNvPr>
          <p:cNvSpPr txBox="1"/>
          <p:nvPr/>
        </p:nvSpPr>
        <p:spPr>
          <a:xfrm>
            <a:off x="501969" y="5768803"/>
            <a:ext cx="391745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BIOPHYS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S. Stramaglia, INFN-Bari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a:ea typeface="+mn-ea"/>
                <a:cs typeface="+mn-cs"/>
              </a:rPr>
              <a:t>sebastiano.stramaglia@uniba.it</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7430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3BC2C3-1115-EE67-BED0-107B296F8C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a:ea typeface="+mn-ea"/>
                <a:cs typeface="+mn-cs"/>
              </a:rPr>
              <a:t>Courtesy</a:t>
            </a:r>
            <a:r>
              <a:rPr kumimoji="0" lang="it-IT" sz="1400" b="0" i="0" u="none" strike="noStrike" kern="1200" cap="none" spc="0" normalizeH="0" baseline="0" noProof="0" dirty="0">
                <a:ln>
                  <a:noFill/>
                </a:ln>
                <a:solidFill>
                  <a:prstClr val="white"/>
                </a:solidFill>
                <a:effectLst/>
                <a:uLnTx/>
                <a:uFillTx/>
                <a:latin typeface="Arial"/>
                <a:ea typeface="+mn-ea"/>
                <a:cs typeface="+mn-cs"/>
              </a:rPr>
              <a:t> of BIOPHYS INFN group</a:t>
            </a:r>
          </a:p>
        </p:txBody>
      </p:sp>
      <p:sp>
        <p:nvSpPr>
          <p:cNvPr id="5" name="Slide Number Placeholder 4">
            <a:extLst>
              <a:ext uri="{FF2B5EF4-FFF2-40B4-BE49-F238E27FC236}">
                <a16:creationId xmlns:a16="http://schemas.microsoft.com/office/drawing/2014/main" id="{AC6A5224-B02C-88EB-91FD-09ED7A68430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it-IT" sz="1400" b="1"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1">
            <a:extLst>
              <a:ext uri="{FF2B5EF4-FFF2-40B4-BE49-F238E27FC236}">
                <a16:creationId xmlns:a16="http://schemas.microsoft.com/office/drawing/2014/main" id="{F11E2077-237E-5223-41B9-496E0687B770}"/>
              </a:ext>
            </a:extLst>
          </p:cNvPr>
          <p:cNvSpPr>
            <a:spLocks noGrp="1" noChangeArrowheads="1"/>
          </p:cNvSpPr>
          <p:nvPr>
            <p:ph type="title"/>
          </p:nvPr>
        </p:nvSpPr>
        <p:spPr bwMode="auto">
          <a:xfrm>
            <a:off x="501969" y="442866"/>
            <a:ext cx="7834908" cy="69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2488" rIns="0" bIns="0" numCol="1" rtlCol="0" anchor="ctr" anchorCtr="0" compatLnSpc="1">
            <a:prstTxWarp prst="textNoShape">
              <a:avLst/>
            </a:prstTxWarp>
            <a:spAutoFit/>
          </a:bodyPr>
          <a:lstStyle/>
          <a:p>
            <a:pPr defTabSz="642915" eaLnBrk="0" fontAlgn="base" hangingPunct="0">
              <a:spcAft>
                <a:spcPct val="0"/>
              </a:spcAft>
            </a:pPr>
            <a:r>
              <a:rPr lang="it-IT" altLang="it-IT" sz="2812" b="1" dirty="0">
                <a:solidFill>
                  <a:schemeClr val="accent1"/>
                </a:solidFill>
                <a:latin typeface="Arial" panose="020B0604020202020204" pitchFamily="34" charset="0"/>
                <a:cs typeface="Arial" panose="020B0604020202020204" pitchFamily="34" charset="0"/>
              </a:rPr>
              <a:t>BIOPHYS</a:t>
            </a:r>
            <a:r>
              <a:rPr lang="it-IT" altLang="it-IT" sz="2812" dirty="0">
                <a:solidFill>
                  <a:schemeClr val="accent1"/>
                </a:solidFill>
                <a:latin typeface="Arial" panose="020B0604020202020204" pitchFamily="34" charset="0"/>
                <a:cs typeface="Arial" panose="020B0604020202020204" pitchFamily="34" charset="0"/>
              </a:rPr>
              <a:t>: </a:t>
            </a:r>
            <a:r>
              <a:rPr lang="it-IT" altLang="it-IT" sz="2812" b="1" dirty="0" err="1">
                <a:solidFill>
                  <a:schemeClr val="accent1"/>
                </a:solidFill>
                <a:latin typeface="Arial" panose="020B0604020202020204" pitchFamily="34" charset="0"/>
                <a:cs typeface="Arial" panose="020B0604020202020204" pitchFamily="34" charset="0"/>
              </a:rPr>
              <a:t>Biological</a:t>
            </a:r>
            <a:r>
              <a:rPr lang="it-IT" altLang="it-IT" sz="2812" b="1" dirty="0">
                <a:solidFill>
                  <a:schemeClr val="accent1"/>
                </a:solidFill>
                <a:latin typeface="Arial" panose="020B0604020202020204" pitchFamily="34" charset="0"/>
                <a:cs typeface="Arial" panose="020B0604020202020204" pitchFamily="34" charset="0"/>
              </a:rPr>
              <a:t> </a:t>
            </a:r>
            <a:r>
              <a:rPr lang="it-IT" altLang="it-IT" sz="2812" b="1" dirty="0" err="1">
                <a:solidFill>
                  <a:schemeClr val="accent1"/>
                </a:solidFill>
                <a:latin typeface="Arial" panose="020B0604020202020204" pitchFamily="34" charset="0"/>
                <a:cs typeface="Arial" panose="020B0604020202020204" pitchFamily="34" charset="0"/>
              </a:rPr>
              <a:t>Theoretical</a:t>
            </a:r>
            <a:r>
              <a:rPr lang="it-IT" altLang="it-IT" sz="2812" b="1" dirty="0">
                <a:solidFill>
                  <a:schemeClr val="accent1"/>
                </a:solidFill>
                <a:latin typeface="Arial" panose="020B0604020202020204" pitchFamily="34" charset="0"/>
                <a:cs typeface="Arial" panose="020B0604020202020204" pitchFamily="34" charset="0"/>
              </a:rPr>
              <a:t> </a:t>
            </a:r>
            <a:r>
              <a:rPr lang="it-IT" altLang="it-IT" sz="2812" b="1" dirty="0" err="1">
                <a:solidFill>
                  <a:schemeClr val="accent1"/>
                </a:solidFill>
                <a:latin typeface="Arial" panose="020B0604020202020204" pitchFamily="34" charset="0"/>
                <a:cs typeface="Arial" panose="020B0604020202020204" pitchFamily="34" charset="0"/>
              </a:rPr>
              <a:t>Physics</a:t>
            </a:r>
            <a:endParaRPr lang="it-IT" altLang="it-IT" sz="2812" dirty="0">
              <a:solidFill>
                <a:schemeClr val="accent1"/>
              </a:solidFill>
              <a:latin typeface="Arial" panose="020B0604020202020204" pitchFamily="34" charset="0"/>
              <a:cs typeface="Arial" panose="020B0604020202020204" pitchFamily="34" charset="0"/>
            </a:endParaRPr>
          </a:p>
          <a:p>
            <a:pPr defTabSz="642915" eaLnBrk="0" fontAlgn="base" hangingPunct="0">
              <a:spcAft>
                <a:spcPct val="0"/>
              </a:spcAft>
            </a:pPr>
            <a:endParaRPr lang="it-IT" altLang="it-IT" sz="1266" dirty="0">
              <a:solidFill>
                <a:schemeClr val="tx1"/>
              </a:solidFill>
              <a:latin typeface="Arial" panose="020B0604020202020204" pitchFamily="34" charset="0"/>
            </a:endParaRPr>
          </a:p>
        </p:txBody>
      </p:sp>
      <p:sp>
        <p:nvSpPr>
          <p:cNvPr id="9" name="CasellaDiTesto 6">
            <a:extLst>
              <a:ext uri="{FF2B5EF4-FFF2-40B4-BE49-F238E27FC236}">
                <a16:creationId xmlns:a16="http://schemas.microsoft.com/office/drawing/2014/main" id="{42AEFA1E-C107-99B4-9FF3-84FD0EF98F5A}"/>
              </a:ext>
            </a:extLst>
          </p:cNvPr>
          <p:cNvSpPr txBox="1"/>
          <p:nvPr/>
        </p:nvSpPr>
        <p:spPr>
          <a:xfrm>
            <a:off x="7932339" y="1249969"/>
            <a:ext cx="3835987"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1219126"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5E5E5E"/>
                </a:solidFill>
                <a:effectLst/>
                <a:uLnTx/>
                <a:uFillTx/>
                <a:latin typeface="Arial"/>
                <a:ea typeface="+mn-ea"/>
                <a:cs typeface="+mn-cs"/>
                <a:sym typeface="Helvetica Neue"/>
              </a:rPr>
              <a:t>Napoli group – </a:t>
            </a:r>
            <a:r>
              <a:rPr kumimoji="0" lang="it-IT" sz="1600" b="0" i="0" u="none" strike="noStrike" kern="1200" cap="none" spc="0" normalizeH="0" baseline="0" noProof="0" dirty="0" err="1">
                <a:ln>
                  <a:noFill/>
                </a:ln>
                <a:solidFill>
                  <a:srgbClr val="5E5E5E"/>
                </a:solidFill>
                <a:effectLst/>
                <a:uLnTx/>
                <a:uFillTx/>
                <a:latin typeface="Arial"/>
                <a:ea typeface="+mn-ea"/>
                <a:cs typeface="+mn-cs"/>
                <a:sym typeface="Helvetica Neue"/>
              </a:rPr>
              <a:t>mario.nicodemi@na.infn.it</a:t>
            </a:r>
            <a:endParaRPr kumimoji="0" lang="it-IT" sz="1600" b="0" i="0" u="none" strike="noStrike" kern="1200" cap="none" spc="0" normalizeH="0" baseline="0" noProof="0" dirty="0">
              <a:ln>
                <a:noFill/>
              </a:ln>
              <a:solidFill>
                <a:srgbClr val="5E5E5E"/>
              </a:solidFill>
              <a:effectLst/>
              <a:uLnTx/>
              <a:uFillTx/>
              <a:latin typeface="Arial"/>
              <a:ea typeface="+mn-ea"/>
              <a:cs typeface="+mn-cs"/>
              <a:sym typeface="Helvetica Neue"/>
            </a:endParaRPr>
          </a:p>
        </p:txBody>
      </p:sp>
      <p:sp>
        <p:nvSpPr>
          <p:cNvPr id="11" name="We developed a new technology to measure contacts genome-wide (Beagrie et al., Nature 2017)">
            <a:extLst>
              <a:ext uri="{FF2B5EF4-FFF2-40B4-BE49-F238E27FC236}">
                <a16:creationId xmlns:a16="http://schemas.microsoft.com/office/drawing/2014/main" id="{4D719878-16FD-B855-667B-A3F69BD14CC7}"/>
              </a:ext>
            </a:extLst>
          </p:cNvPr>
          <p:cNvSpPr txBox="1"/>
          <p:nvPr/>
        </p:nvSpPr>
        <p:spPr>
          <a:xfrm>
            <a:off x="448679" y="5920442"/>
            <a:ext cx="5866777" cy="503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0" marR="0" lvl="0" indent="0" algn="just" defTabSz="410751" rtl="0" eaLnBrk="1" fontAlgn="auto" latinLnBrk="0" hangingPunct="1">
              <a:lnSpc>
                <a:spcPct val="100000"/>
              </a:lnSpc>
              <a:spcBef>
                <a:spcPts val="0"/>
              </a:spcBef>
              <a:spcAft>
                <a:spcPts val="0"/>
              </a:spcAft>
              <a:buClrTx/>
              <a:buSzTx/>
              <a:buFontTx/>
              <a:buNone/>
              <a:tabLst/>
              <a:defRPr sz="2800">
                <a:solidFill>
                  <a:srgbClr val="FFFFFF"/>
                </a:solidFill>
                <a:latin typeface="Gill Sans"/>
                <a:ea typeface="Gill Sans"/>
                <a:cs typeface="Gill Sans"/>
                <a:sym typeface="Gill Sans"/>
              </a:defRPr>
            </a:pPr>
            <a:endParaRPr kumimoji="0" sz="2800" b="0" i="0" u="none" strike="noStrike" kern="1200" cap="none" spc="0" normalizeH="0" baseline="0" noProof="0" dirty="0">
              <a:ln>
                <a:noFill/>
              </a:ln>
              <a:solidFill>
                <a:srgbClr val="000000"/>
              </a:solidFill>
              <a:effectLst/>
              <a:uLnTx/>
              <a:uFillTx/>
              <a:latin typeface="Gill Sans"/>
              <a:cs typeface="Gill Sans"/>
              <a:sym typeface="Gill Sans"/>
            </a:endParaRPr>
          </a:p>
        </p:txBody>
      </p:sp>
      <p:sp>
        <p:nvSpPr>
          <p:cNvPr id="12" name="Our genome has a complex 3D architecture in the cell nucleus">
            <a:extLst>
              <a:ext uri="{FF2B5EF4-FFF2-40B4-BE49-F238E27FC236}">
                <a16:creationId xmlns:a16="http://schemas.microsoft.com/office/drawing/2014/main" id="{0E012BA4-DCD2-16B3-295C-58B61065CD59}"/>
              </a:ext>
            </a:extLst>
          </p:cNvPr>
          <p:cNvSpPr txBox="1"/>
          <p:nvPr/>
        </p:nvSpPr>
        <p:spPr>
          <a:xfrm>
            <a:off x="668134" y="1681016"/>
            <a:ext cx="5427865"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l" defTabSz="584200">
              <a:defRPr sz="4800">
                <a:solidFill>
                  <a:srgbClr val="000000"/>
                </a:solidFill>
                <a:latin typeface="Gill Sans"/>
                <a:ea typeface="Gill Sans"/>
                <a:cs typeface="Gill Sans"/>
                <a:sym typeface="Gill Sans"/>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Our genome has a complex 3D architecture in the cell nucleus</a:t>
            </a:r>
          </a:p>
        </p:txBody>
      </p:sp>
      <p:sp>
        <p:nvSpPr>
          <p:cNvPr id="14" name="TextBox 13">
            <a:extLst>
              <a:ext uri="{FF2B5EF4-FFF2-40B4-BE49-F238E27FC236}">
                <a16:creationId xmlns:a16="http://schemas.microsoft.com/office/drawing/2014/main" id="{E842E9FC-5E8C-8498-FFB5-F76263F642E7}"/>
              </a:ext>
            </a:extLst>
          </p:cNvPr>
          <p:cNvSpPr txBox="1"/>
          <p:nvPr/>
        </p:nvSpPr>
        <p:spPr>
          <a:xfrm>
            <a:off x="631557" y="5294790"/>
            <a:ext cx="542786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a:rPr>
              <a:t>A</a:t>
            </a:r>
            <a:r>
              <a:rPr kumimoji="0" lang="en-US" sz="1600" b="0" i="0" u="none" strike="noStrike" kern="1200" cap="none" spc="0" normalizeH="0" baseline="0" noProof="0" dirty="0">
                <a:ln>
                  <a:noFill/>
                </a:ln>
                <a:solidFill>
                  <a:prstClr val="black"/>
                </a:solidFill>
                <a:effectLst/>
                <a:uLnTx/>
                <a:uFillTx/>
                <a:latin typeface="Arial"/>
                <a:ea typeface="+mn-ea"/>
                <a:cs typeface="+mn-cs"/>
              </a:rPr>
              <a:t> new technology was developed to measure contacts genome-wide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t>
            </a:r>
            <a:r>
              <a:rPr kumimoji="0" lang="en-US" sz="1400" b="0" i="0" u="none" strike="noStrike" kern="1200" cap="none" spc="0" normalizeH="0" baseline="0" noProof="0" dirty="0" err="1">
                <a:ln>
                  <a:noFill/>
                </a:ln>
                <a:solidFill>
                  <a:prstClr val="black"/>
                </a:solidFill>
                <a:effectLst/>
                <a:uLnTx/>
                <a:uFillTx/>
                <a:latin typeface="Arial"/>
                <a:ea typeface="+mn-ea"/>
                <a:cs typeface="+mn-cs"/>
              </a:rPr>
              <a:t>Beagrie</a:t>
            </a:r>
            <a:r>
              <a:rPr kumimoji="0" lang="en-US" sz="1400" b="0" i="0" u="none" strike="noStrike" kern="1200" cap="none" spc="0" normalizeH="0" baseline="0" noProof="0" dirty="0">
                <a:ln>
                  <a:noFill/>
                </a:ln>
                <a:solidFill>
                  <a:prstClr val="black"/>
                </a:solidFill>
                <a:effectLst/>
                <a:uLnTx/>
                <a:uFillTx/>
                <a:latin typeface="Arial"/>
                <a:ea typeface="+mn-ea"/>
                <a:cs typeface="+mn-cs"/>
              </a:rPr>
              <a:t> et al., </a:t>
            </a:r>
            <a:r>
              <a:rPr kumimoji="0" lang="en-US" sz="1400" b="0" i="1" u="none" strike="noStrike" kern="1200" cap="none" spc="0" normalizeH="0" baseline="0" noProof="0" dirty="0">
                <a:ln>
                  <a:noFill/>
                </a:ln>
                <a:solidFill>
                  <a:prstClr val="black"/>
                </a:solidFill>
                <a:effectLst/>
                <a:uLnTx/>
                <a:uFillTx/>
                <a:latin typeface="Arial"/>
                <a:ea typeface="+mn-ea"/>
                <a:cs typeface="+mn-cs"/>
              </a:rPr>
              <a:t>Nature</a:t>
            </a:r>
            <a:r>
              <a:rPr kumimoji="0" lang="en-US" sz="1400" b="0" i="0" u="none" strike="noStrike" kern="1200" cap="none" spc="0" normalizeH="0" baseline="0" noProof="0" dirty="0">
                <a:ln>
                  <a:noFill/>
                </a:ln>
                <a:solidFill>
                  <a:prstClr val="black"/>
                </a:solidFill>
                <a:effectLst/>
                <a:uLnTx/>
                <a:uFillTx/>
                <a:latin typeface="Arial"/>
                <a:ea typeface="+mn-ea"/>
                <a:cs typeface="+mn-cs"/>
              </a:rPr>
              <a:t> 2017; Fiorillo et al. </a:t>
            </a:r>
            <a:r>
              <a:rPr kumimoji="0" lang="en-US" sz="1400" b="0" i="1" u="none" strike="noStrike" kern="1200" cap="none" spc="0" normalizeH="0" baseline="0" noProof="0" dirty="0">
                <a:ln>
                  <a:noFill/>
                </a:ln>
                <a:solidFill>
                  <a:prstClr val="black"/>
                </a:solidFill>
                <a:effectLst/>
                <a:uLnTx/>
                <a:uFillTx/>
                <a:latin typeface="Arial"/>
                <a:ea typeface="+mn-ea"/>
                <a:cs typeface="+mn-cs"/>
              </a:rPr>
              <a:t>Nature Meth</a:t>
            </a:r>
            <a:r>
              <a:rPr kumimoji="0" lang="en-US" sz="1400" b="0" i="0" u="none" strike="noStrike" kern="1200" cap="none" spc="0" normalizeH="0" baseline="0" noProof="0" dirty="0">
                <a:ln>
                  <a:noFill/>
                </a:ln>
                <a:solidFill>
                  <a:prstClr val="black"/>
                </a:solidFill>
                <a:effectLst/>
                <a:uLnTx/>
                <a:uFillTx/>
                <a:latin typeface="Arial"/>
                <a:ea typeface="+mn-ea"/>
                <a:cs typeface="+mn-cs"/>
              </a:rPr>
              <a:t>. 20222]</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pic>
        <p:nvPicPr>
          <p:cNvPr id="16" name="Picture 15" descr="A diagram of a gene sequence&#10;&#10;AI-generated content may be incorrect.">
            <a:extLst>
              <a:ext uri="{FF2B5EF4-FFF2-40B4-BE49-F238E27FC236}">
                <a16:creationId xmlns:a16="http://schemas.microsoft.com/office/drawing/2014/main" id="{7B5305BA-839D-9A84-BF93-273193EEE5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03032" y="2449955"/>
            <a:ext cx="5468348" cy="2370931"/>
          </a:xfrm>
          <a:prstGeom prst="rect">
            <a:avLst/>
          </a:prstGeom>
        </p:spPr>
      </p:pic>
      <p:pic>
        <p:nvPicPr>
          <p:cNvPr id="18" name="Picture 17" descr="A diagram of a dna sequence&#10;&#10;AI-generated content may be incorrect.">
            <a:extLst>
              <a:ext uri="{FF2B5EF4-FFF2-40B4-BE49-F238E27FC236}">
                <a16:creationId xmlns:a16="http://schemas.microsoft.com/office/drawing/2014/main" id="{313DD41C-6B75-EDCD-8FF3-B603C4B5A4B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006" y="2508341"/>
            <a:ext cx="6403462" cy="2673726"/>
          </a:xfrm>
          <a:prstGeom prst="rect">
            <a:avLst/>
          </a:prstGeom>
        </p:spPr>
      </p:pic>
      <p:sp>
        <p:nvSpPr>
          <p:cNvPr id="19" name="How can genes and their distal regulators find each other?">
            <a:extLst>
              <a:ext uri="{FF2B5EF4-FFF2-40B4-BE49-F238E27FC236}">
                <a16:creationId xmlns:a16="http://schemas.microsoft.com/office/drawing/2014/main" id="{28BC7721-D30C-9B28-7489-94A3710A4029}"/>
              </a:ext>
            </a:extLst>
          </p:cNvPr>
          <p:cNvSpPr txBox="1"/>
          <p:nvPr/>
        </p:nvSpPr>
        <p:spPr>
          <a:xfrm>
            <a:off x="6503033" y="1780450"/>
            <a:ext cx="5265294"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defTabSz="584200">
              <a:defRPr sz="2800">
                <a:solidFill>
                  <a:srgbClr val="000000"/>
                </a:solidFill>
                <a:latin typeface="Gill Sans"/>
                <a:ea typeface="Gill Sans"/>
                <a:cs typeface="Gill Sans"/>
                <a:sym typeface="Gill Sans"/>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srgbClr val="000000"/>
                </a:solidFill>
                <a:effectLst/>
                <a:uLnTx/>
                <a:uFillTx/>
                <a:latin typeface="Arial"/>
                <a:cs typeface="Gill Sans"/>
                <a:sym typeface="Gill Sans"/>
              </a:rPr>
              <a:t>How can genes and their distal regulators find each other?</a:t>
            </a:r>
          </a:p>
        </p:txBody>
      </p:sp>
      <p:sp>
        <p:nvSpPr>
          <p:cNvPr id="21" name="TextBox 20">
            <a:extLst>
              <a:ext uri="{FF2B5EF4-FFF2-40B4-BE49-F238E27FC236}">
                <a16:creationId xmlns:a16="http://schemas.microsoft.com/office/drawing/2014/main" id="{18107C9A-A2D4-C728-AE3A-06DC8FE82140}"/>
              </a:ext>
            </a:extLst>
          </p:cNvPr>
          <p:cNvSpPr txBox="1"/>
          <p:nvPr/>
        </p:nvSpPr>
        <p:spPr>
          <a:xfrm>
            <a:off x="6444246" y="4874256"/>
            <a:ext cx="5753347" cy="1969770"/>
          </a:xfrm>
          <a:prstGeom prst="rect">
            <a:avLst/>
          </a:prstGeom>
          <a:noFill/>
        </p:spPr>
        <p:txBody>
          <a:bodyPr wrap="square" rtlCol="0">
            <a:spAutoFit/>
          </a:bodyPr>
          <a:lstStyle/>
          <a:p>
            <a:pPr lvl="0">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 polymer micro-phase separation </a:t>
            </a:r>
            <a:r>
              <a:rPr lang="en-US" sz="1600" dirty="0">
                <a:solidFill>
                  <a:srgbClr val="000000"/>
                </a:solidFill>
              </a:rPr>
              <a:t>was proposed as </a:t>
            </a:r>
            <a:r>
              <a:rPr kumimoji="0" lang="en-US" sz="1600" b="0" i="0" u="none" strike="noStrike" kern="1200" cap="none" spc="0" normalizeH="0" baseline="0" noProof="0" dirty="0">
                <a:ln>
                  <a:noFill/>
                </a:ln>
                <a:solidFill>
                  <a:srgbClr val="000000"/>
                </a:solidFill>
                <a:effectLst/>
                <a:uLnTx/>
                <a:uFillTx/>
                <a:latin typeface="Arial"/>
                <a:ea typeface="+mn-ea"/>
                <a:cs typeface="+mn-cs"/>
              </a:rPr>
              <a:t>the underlying mechanisms, as later experimentally verified in health and disease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[Barbieri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Nature SMB </a:t>
            </a:r>
            <a:r>
              <a:rPr kumimoji="0" lang="en-US" sz="1400" b="0" i="0" u="none" strike="noStrike" kern="1200" cap="none" spc="0" normalizeH="0" baseline="0" noProof="0" dirty="0">
                <a:ln>
                  <a:noFill/>
                </a:ln>
                <a:solidFill>
                  <a:srgbClr val="000000"/>
                </a:solidFill>
                <a:effectLst/>
                <a:uLnTx/>
                <a:uFillTx/>
                <a:latin typeface="Arial"/>
                <a:ea typeface="+mn-ea"/>
                <a:cs typeface="+mn-cs"/>
              </a:rPr>
              <a:t>2017; Bianco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Nature Get</a:t>
            </a:r>
            <a:r>
              <a:rPr kumimoji="0" lang="en-US" sz="1400" b="1" i="0" u="none" strike="noStrike" kern="1200" cap="none" spc="0" normalizeH="0" baseline="0" noProof="0" dirty="0">
                <a:ln>
                  <a:noFill/>
                </a:ln>
                <a:solidFill>
                  <a:srgbClr val="000000"/>
                </a:solidFill>
                <a:effectLst/>
                <a:uLnTx/>
                <a:uFillTx/>
                <a:latin typeface="Arial"/>
                <a:ea typeface="+mn-ea"/>
                <a:cs typeface="+mn-cs"/>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 2018; Kragesteen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Nature Get</a:t>
            </a:r>
            <a:r>
              <a:rPr kumimoji="0" lang="en-US" sz="1400" b="1" i="0" u="none" strike="noStrike" kern="1200" cap="none" spc="0" normalizeH="0" baseline="0" noProof="0" dirty="0">
                <a:ln>
                  <a:noFill/>
                </a:ln>
                <a:solidFill>
                  <a:srgbClr val="000000"/>
                </a:solidFill>
                <a:effectLst/>
                <a:uLnTx/>
                <a:uFillTx/>
                <a:latin typeface="Arial"/>
                <a:ea typeface="+mn-ea"/>
                <a:cs typeface="+mn-cs"/>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 2018; </a:t>
            </a:r>
            <a:r>
              <a:rPr kumimoji="0" lang="en-US" sz="1400" b="0" i="0" u="none" strike="noStrike" kern="1200" cap="none" spc="0" normalizeH="0" baseline="0" noProof="0" dirty="0" err="1">
                <a:ln>
                  <a:noFill/>
                </a:ln>
                <a:solidFill>
                  <a:srgbClr val="000000"/>
                </a:solidFill>
                <a:effectLst/>
                <a:uLnTx/>
                <a:uFillTx/>
                <a:latin typeface="Arial"/>
                <a:ea typeface="+mn-ea"/>
                <a:cs typeface="+mn-cs"/>
              </a:rPr>
              <a:t>Oudelaar</a:t>
            </a:r>
            <a:r>
              <a:rPr kumimoji="0" lang="en-US" sz="1400" b="0" i="0" u="none" strike="noStrike" kern="1200" cap="none" spc="0" normalizeH="0" baseline="0" noProof="0" dirty="0">
                <a:ln>
                  <a:noFill/>
                </a:ln>
                <a:solidFill>
                  <a:srgbClr val="000000"/>
                </a:solidFill>
                <a:effectLst/>
                <a:uLnTx/>
                <a:uFillTx/>
                <a:latin typeface="Arial"/>
                <a:ea typeface="+mn-ea"/>
                <a:cs typeface="+mn-cs"/>
              </a:rPr>
              <a:t>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Nature Get</a:t>
            </a:r>
            <a:r>
              <a:rPr kumimoji="0" lang="en-US" sz="1400" b="1" i="0" u="none" strike="noStrike" kern="1200" cap="none" spc="0" normalizeH="0" baseline="0" noProof="0" dirty="0">
                <a:ln>
                  <a:noFill/>
                </a:ln>
                <a:solidFill>
                  <a:srgbClr val="000000"/>
                </a:solidFill>
                <a:effectLst/>
                <a:uLnTx/>
                <a:uFillTx/>
                <a:latin typeface="Arial"/>
                <a:ea typeface="+mn-ea"/>
                <a:cs typeface="+mn-cs"/>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 2019; Conte et al. </a:t>
            </a:r>
            <a:r>
              <a:rPr kumimoji="0" lang="en-US" sz="1400" i="1" u="none" strike="noStrike" kern="1200" cap="none" spc="0" normalizeH="0" baseline="0" noProof="0" dirty="0">
                <a:ln>
                  <a:noFill/>
                </a:ln>
                <a:solidFill>
                  <a:srgbClr val="000000"/>
                </a:solidFill>
                <a:effectLst/>
                <a:uLnTx/>
                <a:uFillTx/>
                <a:latin typeface="Arial"/>
                <a:ea typeface="+mn-ea"/>
                <a:cs typeface="+mn-cs"/>
              </a:rPr>
              <a:t>Nature Com</a:t>
            </a:r>
            <a:r>
              <a:rPr kumimoji="0" lang="en-US" sz="1400" b="1" i="0" u="none" strike="noStrike" kern="1200" cap="none" spc="0" normalizeH="0" baseline="0" noProof="0" dirty="0">
                <a:ln>
                  <a:noFill/>
                </a:ln>
                <a:solidFill>
                  <a:srgbClr val="000000"/>
                </a:solidFill>
                <a:effectLst/>
                <a:uLnTx/>
                <a:uFillTx/>
                <a:latin typeface="Arial"/>
                <a:ea typeface="+mn-ea"/>
                <a:cs typeface="+mn-cs"/>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 2020 - http://</a:t>
            </a:r>
            <a:r>
              <a:rPr kumimoji="0" lang="en-US" sz="1400" b="0" i="0" u="none" strike="noStrike" kern="1200" cap="none" spc="0" normalizeH="0" baseline="0" noProof="0" dirty="0" err="1">
                <a:ln>
                  <a:noFill/>
                </a:ln>
                <a:solidFill>
                  <a:srgbClr val="000000"/>
                </a:solidFill>
                <a:effectLst/>
                <a:uLnTx/>
                <a:uFillTx/>
                <a:latin typeface="Arial"/>
                <a:ea typeface="+mn-ea"/>
                <a:cs typeface="+mn-cs"/>
              </a:rPr>
              <a:t>dx.doi.org</a:t>
            </a:r>
            <a:r>
              <a:rPr kumimoji="0" lang="en-US" sz="1400" b="0" i="0" u="none" strike="noStrike" kern="1200" cap="none" spc="0" normalizeH="0" baseline="0" noProof="0" dirty="0">
                <a:ln>
                  <a:noFill/>
                </a:ln>
                <a:solidFill>
                  <a:srgbClr val="000000"/>
                </a:solidFill>
                <a:effectLst/>
                <a:uLnTx/>
                <a:uFillTx/>
                <a:latin typeface="Arial"/>
                <a:ea typeface="+mn-ea"/>
                <a:cs typeface="+mn-cs"/>
              </a:rPr>
              <a:t>/10.1038/s41467-020-17141-4]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51E220BE-9C25-C4B3-A3BC-AFA335B39F2D}"/>
              </a:ext>
            </a:extLst>
          </p:cNvPr>
          <p:cNvSpPr txBox="1"/>
          <p:nvPr/>
        </p:nvSpPr>
        <p:spPr>
          <a:xfrm>
            <a:off x="429208" y="1195683"/>
            <a:ext cx="39902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INFN-CSN4</a:t>
            </a:r>
          </a:p>
        </p:txBody>
      </p:sp>
    </p:spTree>
    <p:extLst>
      <p:ext uri="{BB962C8B-B14F-4D97-AF65-F5344CB8AC3E}">
        <p14:creationId xmlns:p14="http://schemas.microsoft.com/office/powerpoint/2010/main" val="31605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animBg="1"/>
      <p:bldP spid="14" grpId="0"/>
      <p:bldP spid="19" grpId="0" animBg="1"/>
      <p:bldP spid="2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9248775" y="63847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1DDED0-6CDB-49F7-B167-86D32708859A}" type="slidenum">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33" name="Immagine 32" descr="Immagine che contiene mappa, testo, atlante&#10;&#10;Il contenuto generato dall'IA potrebbe non essere corretto.">
            <a:extLst>
              <a:ext uri="{FF2B5EF4-FFF2-40B4-BE49-F238E27FC236}">
                <a16:creationId xmlns:a16="http://schemas.microsoft.com/office/drawing/2014/main" id="{00054F7B-D18C-79F6-86EC-180BC462B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968" y="1086771"/>
            <a:ext cx="3454681" cy="3774121"/>
          </a:xfrm>
          <a:prstGeom prst="rect">
            <a:avLst/>
          </a:prstGeom>
        </p:spPr>
      </p:pic>
      <p:sp>
        <p:nvSpPr>
          <p:cNvPr id="7" name="CasellaDiTesto 6">
            <a:extLst>
              <a:ext uri="{FF2B5EF4-FFF2-40B4-BE49-F238E27FC236}">
                <a16:creationId xmlns:a16="http://schemas.microsoft.com/office/drawing/2014/main" id="{79F57B60-0F59-2912-AEC4-2064B5A05B4E}"/>
              </a:ext>
            </a:extLst>
          </p:cNvPr>
          <p:cNvSpPr txBox="1"/>
          <p:nvPr/>
        </p:nvSpPr>
        <p:spPr>
          <a:xfrm>
            <a:off x="23011" y="3552974"/>
            <a:ext cx="4942965"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collaboration</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between</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1" u="none" strike="noStrike" kern="1200" cap="none" spc="0" normalizeH="0" baseline="0" noProof="0" dirty="0">
                <a:ln>
                  <a:noFill/>
                </a:ln>
                <a:solidFill>
                  <a:prstClr val="black"/>
                </a:solidFill>
                <a:effectLst/>
                <a:uLnTx/>
                <a:uFillTx/>
                <a:latin typeface="Aptos" panose="02110004020202020204"/>
                <a:ea typeface="+mn-ea"/>
                <a:cs typeface="+mn-cs"/>
              </a:rPr>
              <a:t>INFN</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the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Italian</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Association of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Medical</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Physicists</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AIFM</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and the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Italian</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National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Istitute</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of Health (</a:t>
            </a: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ISS</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will</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bring</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together</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1" i="0" u="none" strike="noStrike" kern="1200" cap="none" spc="0" normalizeH="0" baseline="0" noProof="0" dirty="0" err="1">
                <a:ln>
                  <a:noFill/>
                </a:ln>
                <a:solidFill>
                  <a:prstClr val="black"/>
                </a:solidFill>
                <a:effectLst/>
                <a:uLnTx/>
                <a:uFillTx/>
                <a:latin typeface="Aptos" panose="02110004020202020204"/>
                <a:ea typeface="+mn-ea"/>
                <a:cs typeface="+mn-cs"/>
              </a:rPr>
              <a:t>computational</a:t>
            </a: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1" i="0" u="none" strike="noStrike" kern="1200" cap="none" spc="0" normalizeH="0" baseline="0" noProof="0" dirty="0" err="1">
                <a:ln>
                  <a:noFill/>
                </a:ln>
                <a:solidFill>
                  <a:prstClr val="black"/>
                </a:solidFill>
                <a:effectLst/>
                <a:uLnTx/>
                <a:uFillTx/>
                <a:latin typeface="Aptos" panose="02110004020202020204"/>
                <a:ea typeface="+mn-ea"/>
                <a:cs typeface="+mn-cs"/>
              </a:rPr>
              <a:t>resources</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hardware and software tools </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to build an </a:t>
            </a:r>
            <a:r>
              <a:rPr kumimoji="0" lang="it-IT" sz="1400" b="1" i="0" u="none" strike="noStrike" kern="1200" cap="none" spc="0" normalizeH="0" baseline="0" noProof="0" dirty="0" err="1">
                <a:ln>
                  <a:noFill/>
                </a:ln>
                <a:solidFill>
                  <a:prstClr val="black"/>
                </a:solidFill>
                <a:effectLst/>
                <a:uLnTx/>
                <a:uFillTx/>
                <a:latin typeface="Aptos" panose="02110004020202020204"/>
                <a:ea typeface="+mn-ea"/>
                <a:cs typeface="+mn-cs"/>
              </a:rPr>
              <a:t>archive</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of </a:t>
            </a:r>
            <a:r>
              <a:rPr kumimoji="0" lang="it-IT" sz="1400" b="1" i="0" u="none" strike="noStrike" kern="1200" cap="none" spc="0" normalizeH="0" baseline="0" noProof="0" dirty="0" err="1">
                <a:ln>
                  <a:noFill/>
                </a:ln>
                <a:solidFill>
                  <a:prstClr val="black"/>
                </a:solidFill>
                <a:effectLst/>
                <a:uLnTx/>
                <a:uFillTx/>
                <a:latin typeface="Aptos" panose="02110004020202020204"/>
                <a:ea typeface="+mn-ea"/>
                <a:cs typeface="+mn-cs"/>
              </a:rPr>
              <a:t>real</a:t>
            </a: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it-IT" sz="1400" b="1" i="0" u="none" strike="noStrike" kern="1200" cap="none" spc="0" normalizeH="0" baseline="0" noProof="0" dirty="0" err="1">
                <a:ln>
                  <a:noFill/>
                </a:ln>
                <a:solidFill>
                  <a:prstClr val="black"/>
                </a:solidFill>
                <a:effectLst/>
                <a:uLnTx/>
                <a:uFillTx/>
                <a:latin typeface="Aptos" panose="02110004020202020204"/>
                <a:ea typeface="+mn-ea"/>
                <a:cs typeface="+mn-cs"/>
              </a:rPr>
              <a:t>generated</a:t>
            </a: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 data</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accessible</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at</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the </a:t>
            </a: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national</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Aptos" panose="02110004020202020204"/>
                <a:ea typeface="+mn-ea"/>
                <a:cs typeface="+mn-cs"/>
              </a:rPr>
              <a:t>level</a:t>
            </a: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8" name="Segnaposto contenuto 2">
            <a:extLst>
              <a:ext uri="{FF2B5EF4-FFF2-40B4-BE49-F238E27FC236}">
                <a16:creationId xmlns:a16="http://schemas.microsoft.com/office/drawing/2014/main" id="{C94802CA-CADC-0370-0D2A-BE2E127DA881}"/>
              </a:ext>
            </a:extLst>
          </p:cNvPr>
          <p:cNvSpPr>
            <a:spLocks noGrp="1"/>
          </p:cNvSpPr>
          <p:nvPr>
            <p:ph idx="1"/>
          </p:nvPr>
        </p:nvSpPr>
        <p:spPr>
          <a:xfrm>
            <a:off x="60021" y="3069930"/>
            <a:ext cx="4193167" cy="558670"/>
          </a:xfrm>
        </p:spPr>
        <p:txBody>
          <a:bodyPr>
            <a:normAutofit fontScale="92500" lnSpcReduction="10000"/>
          </a:bodyPr>
          <a:lstStyle/>
          <a:p>
            <a:pPr marL="0" indent="0">
              <a:buNone/>
            </a:pPr>
            <a:r>
              <a:rPr lang="it-IT" sz="1600" b="1" dirty="0" err="1"/>
              <a:t>Main</a:t>
            </a:r>
            <a:r>
              <a:rPr lang="it-IT" sz="1600" b="1" dirty="0"/>
              <a:t> goal of VITA:</a:t>
            </a:r>
          </a:p>
          <a:p>
            <a:pPr marL="0" indent="0">
              <a:buNone/>
            </a:pPr>
            <a:r>
              <a:rPr lang="it-IT" sz="1600" b="1" dirty="0"/>
              <a:t>      To create a National Center for </a:t>
            </a:r>
            <a:r>
              <a:rPr lang="it-IT" sz="1600" b="1" dirty="0" err="1"/>
              <a:t>VITs</a:t>
            </a:r>
            <a:endParaRPr lang="it-IT" sz="1600" b="1" dirty="0"/>
          </a:p>
        </p:txBody>
      </p:sp>
      <p:pic>
        <p:nvPicPr>
          <p:cNvPr id="9" name="Immagine 8">
            <a:extLst>
              <a:ext uri="{FF2B5EF4-FFF2-40B4-BE49-F238E27FC236}">
                <a16:creationId xmlns:a16="http://schemas.microsoft.com/office/drawing/2014/main" id="{74DC17D7-245B-1906-CD2F-4C7CC16180F6}"/>
              </a:ext>
            </a:extLst>
          </p:cNvPr>
          <p:cNvPicPr>
            <a:picLocks noChangeAspect="1"/>
          </p:cNvPicPr>
          <p:nvPr/>
        </p:nvPicPr>
        <p:blipFill>
          <a:blip r:embed="rId4"/>
          <a:stretch>
            <a:fillRect/>
          </a:stretch>
        </p:blipFill>
        <p:spPr>
          <a:xfrm>
            <a:off x="72297" y="502758"/>
            <a:ext cx="2485217" cy="1168026"/>
          </a:xfrm>
          <a:prstGeom prst="rect">
            <a:avLst/>
          </a:prstGeom>
        </p:spPr>
      </p:pic>
      <p:pic>
        <p:nvPicPr>
          <p:cNvPr id="10" name="Picture 6" descr="Istituto superiore di sanità - Wikipedia">
            <a:extLst>
              <a:ext uri="{FF2B5EF4-FFF2-40B4-BE49-F238E27FC236}">
                <a16:creationId xmlns:a16="http://schemas.microsoft.com/office/drawing/2014/main" id="{B664AA95-D11F-A479-52F4-7464390DC9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26" t="9414" r="9457" b="7462"/>
          <a:stretch/>
        </p:blipFill>
        <p:spPr bwMode="auto">
          <a:xfrm>
            <a:off x="4296441" y="1054538"/>
            <a:ext cx="653429" cy="667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ssociazione Italiana di Fisica Medica e Sanitaria - FISM">
            <a:extLst>
              <a:ext uri="{FF2B5EF4-FFF2-40B4-BE49-F238E27FC236}">
                <a16:creationId xmlns:a16="http://schemas.microsoft.com/office/drawing/2014/main" id="{49B97E17-EACF-BCA4-A75B-21E3F98DCA0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2" b="899"/>
          <a:stretch/>
        </p:blipFill>
        <p:spPr bwMode="auto">
          <a:xfrm>
            <a:off x="3632621" y="1106984"/>
            <a:ext cx="563744" cy="5586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isultati immagini per infn">
            <a:extLst>
              <a:ext uri="{FF2B5EF4-FFF2-40B4-BE49-F238E27FC236}">
                <a16:creationId xmlns:a16="http://schemas.microsoft.com/office/drawing/2014/main" id="{71BD33CD-9A3D-BBDA-5C22-C4FBA1686E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 b="15971"/>
          <a:stretch/>
        </p:blipFill>
        <p:spPr bwMode="auto">
          <a:xfrm>
            <a:off x="2711163" y="1098470"/>
            <a:ext cx="825185" cy="4935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ografia di Cavedon Carlo e vita professionale: leggi la ...">
            <a:extLst>
              <a:ext uri="{FF2B5EF4-FFF2-40B4-BE49-F238E27FC236}">
                <a16:creationId xmlns:a16="http://schemas.microsoft.com/office/drawing/2014/main" id="{95D25848-D8F8-9066-2004-1C1E838853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70" y="4780319"/>
            <a:ext cx="998460" cy="9275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nnalisa Trianni guiderà la fisica sanitaria dell'Apss">
            <a:extLst>
              <a:ext uri="{FF2B5EF4-FFF2-40B4-BE49-F238E27FC236}">
                <a16:creationId xmlns:a16="http://schemas.microsoft.com/office/drawing/2014/main" id="{CBFA80D2-5AA3-C8C2-18F2-C58F4B5D1B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3157" y="4918921"/>
            <a:ext cx="925654" cy="8712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Barbara CACCIA | Senior Researcher | Istituto Superiore di Sanità, Rome |  ISS | National Center for Radiation Protection and Computational Physics |  Research profile">
            <a:extLst>
              <a:ext uri="{FF2B5EF4-FFF2-40B4-BE49-F238E27FC236}">
                <a16:creationId xmlns:a16="http://schemas.microsoft.com/office/drawing/2014/main" id="{49F3C5E8-BEF7-3891-1F81-2434B1D341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5298" y="2271277"/>
            <a:ext cx="954107" cy="954107"/>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DBE09E80-02C5-ADEA-A187-C899516D69EA}"/>
              </a:ext>
            </a:extLst>
          </p:cNvPr>
          <p:cNvSpPr txBox="1"/>
          <p:nvPr/>
        </p:nvSpPr>
        <p:spPr>
          <a:xfrm>
            <a:off x="9662433" y="1435134"/>
            <a:ext cx="265950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Barbara Martelli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(CNAF)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First Technologists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INFN CNAF, Bologna</a:t>
            </a:r>
          </a:p>
        </p:txBody>
      </p:sp>
      <p:pic>
        <p:nvPicPr>
          <p:cNvPr id="17" name="Picture 2" descr="Barbara Martelli">
            <a:extLst>
              <a:ext uri="{FF2B5EF4-FFF2-40B4-BE49-F238E27FC236}">
                <a16:creationId xmlns:a16="http://schemas.microsoft.com/office/drawing/2014/main" id="{55AD7A9E-8CE2-68D0-EBB3-D77FAA86AA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55298" y="1311538"/>
            <a:ext cx="896667" cy="847884"/>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06FDB337-EF91-1E5B-D120-7AD5A0DFE249}"/>
              </a:ext>
            </a:extLst>
          </p:cNvPr>
          <p:cNvSpPr txBox="1"/>
          <p:nvPr/>
        </p:nvSpPr>
        <p:spPr>
          <a:xfrm>
            <a:off x="1076430" y="4819032"/>
            <a:ext cx="310368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Carlo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Cavedon</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AIFM Past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Director of Medical Physics Unit at Verona University Hospital</a:t>
            </a:r>
            <a:endParaRPr kumimoji="0" lang="it-IT"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CasellaDiTesto 18">
            <a:extLst>
              <a:ext uri="{FF2B5EF4-FFF2-40B4-BE49-F238E27FC236}">
                <a16:creationId xmlns:a16="http://schemas.microsoft.com/office/drawing/2014/main" id="{C96A231A-8351-89F6-5626-453EFB00AC61}"/>
              </a:ext>
            </a:extLst>
          </p:cNvPr>
          <p:cNvSpPr txBox="1"/>
          <p:nvPr/>
        </p:nvSpPr>
        <p:spPr>
          <a:xfrm>
            <a:off x="5559622" y="5015023"/>
            <a:ext cx="33575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Annalisa Trianni</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(TIFPA)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Director of Medical Physics Unit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Azienda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Provinciale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Trento</a:t>
            </a:r>
          </a:p>
        </p:txBody>
      </p:sp>
      <p:sp>
        <p:nvSpPr>
          <p:cNvPr id="20" name="CasellaDiTesto 19">
            <a:extLst>
              <a:ext uri="{FF2B5EF4-FFF2-40B4-BE49-F238E27FC236}">
                <a16:creationId xmlns:a16="http://schemas.microsoft.com/office/drawing/2014/main" id="{58B9B05E-8A71-7C36-3EA5-73057D6920D3}"/>
              </a:ext>
            </a:extLst>
          </p:cNvPr>
          <p:cNvSpPr txBox="1"/>
          <p:nvPr/>
        </p:nvSpPr>
        <p:spPr>
          <a:xfrm>
            <a:off x="9714654" y="2355892"/>
            <a:ext cx="274815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Barbara Caccia</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First Researcher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ISS, Rome</a:t>
            </a:r>
          </a:p>
        </p:txBody>
      </p:sp>
      <p:pic>
        <p:nvPicPr>
          <p:cNvPr id="21" name="Picture 4" descr="Michele Avanzo - CRO-IRCCS | LinkedIn">
            <a:extLst>
              <a:ext uri="{FF2B5EF4-FFF2-40B4-BE49-F238E27FC236}">
                <a16:creationId xmlns:a16="http://schemas.microsoft.com/office/drawing/2014/main" id="{1820BF7E-E885-85CC-F1AC-7B0DD32EB5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55299" y="3349265"/>
            <a:ext cx="934778" cy="9347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Osvaldo RAMPADO | Azienda Ospedaliera Città della Salute e della Scienza di  Torino, Turin | Division of Health Physics | Research profile">
            <a:extLst>
              <a:ext uri="{FF2B5EF4-FFF2-40B4-BE49-F238E27FC236}">
                <a16:creationId xmlns:a16="http://schemas.microsoft.com/office/drawing/2014/main" id="{14E2DDEA-3B34-BC1C-658D-7AC093C581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55299" y="5546463"/>
            <a:ext cx="998036" cy="998036"/>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id="{23B343A4-C301-8AA6-A413-2543B19BB61E}"/>
              </a:ext>
            </a:extLst>
          </p:cNvPr>
          <p:cNvSpPr txBox="1"/>
          <p:nvPr/>
        </p:nvSpPr>
        <p:spPr>
          <a:xfrm>
            <a:off x="9714655" y="5520585"/>
            <a:ext cx="268858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Oscar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Rampado</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Medical Physics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AOU Città della Salute e della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Scienza</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Torino</a:t>
            </a:r>
            <a:endParaRPr kumimoji="0" lang="it-IT"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CasellaDiTesto 23">
            <a:extLst>
              <a:ext uri="{FF2B5EF4-FFF2-40B4-BE49-F238E27FC236}">
                <a16:creationId xmlns:a16="http://schemas.microsoft.com/office/drawing/2014/main" id="{D2993A65-B042-22FF-0C4E-6F113561435D}"/>
              </a:ext>
            </a:extLst>
          </p:cNvPr>
          <p:cNvSpPr txBox="1"/>
          <p:nvPr/>
        </p:nvSpPr>
        <p:spPr>
          <a:xfrm>
            <a:off x="9752061" y="3302357"/>
            <a:ext cx="27481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Michele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Avanzo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Medical Physics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Centro di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Riferimento</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Oncologico</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Aviano, PN</a:t>
            </a:r>
            <a:endParaRPr kumimoji="0" lang="it-IT"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 name="CasellaDiTesto 31">
            <a:extLst>
              <a:ext uri="{FF2B5EF4-FFF2-40B4-BE49-F238E27FC236}">
                <a16:creationId xmlns:a16="http://schemas.microsoft.com/office/drawing/2014/main" id="{F28E0F48-7E08-E3FE-4BCF-2B851361C741}"/>
              </a:ext>
            </a:extLst>
          </p:cNvPr>
          <p:cNvSpPr txBox="1"/>
          <p:nvPr/>
        </p:nvSpPr>
        <p:spPr>
          <a:xfrm>
            <a:off x="5540560" y="5986053"/>
            <a:ext cx="36873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Adriana Taddeucci </a:t>
            </a: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(Firenze)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Medical Physics at </a:t>
            </a: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Azienda Ospedaliero-Universitaria Careggi, Florence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CasellaDiTesto 35">
            <a:extLst>
              <a:ext uri="{FF2B5EF4-FFF2-40B4-BE49-F238E27FC236}">
                <a16:creationId xmlns:a16="http://schemas.microsoft.com/office/drawing/2014/main" id="{36F8A967-64DE-1178-FEC5-57DA84D76400}"/>
              </a:ext>
            </a:extLst>
          </p:cNvPr>
          <p:cNvSpPr txBox="1"/>
          <p:nvPr/>
        </p:nvSpPr>
        <p:spPr>
          <a:xfrm>
            <a:off x="9714654" y="4491778"/>
            <a:ext cx="27591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Angelo Schiavi</a:t>
            </a: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Associate Professor </a:t>
            </a:r>
            <a:r>
              <a:rPr kumimoji="0" lang="it-IT"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a:t>
            </a:r>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Università di Roma ‘Sapienza’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INFN, Roma</a:t>
            </a:r>
          </a:p>
        </p:txBody>
      </p:sp>
      <p:pic>
        <p:nvPicPr>
          <p:cNvPr id="37" name="Picture 2" descr="Collaboration — FRED Tools 0.7.28 documentation">
            <a:extLst>
              <a:ext uri="{FF2B5EF4-FFF2-40B4-BE49-F238E27FC236}">
                <a16:creationId xmlns:a16="http://schemas.microsoft.com/office/drawing/2014/main" id="{79E09AC7-2CB5-4B0C-7018-B820558B71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55298" y="4480279"/>
            <a:ext cx="954107" cy="9541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driana Taddeucci">
            <a:extLst>
              <a:ext uri="{FF2B5EF4-FFF2-40B4-BE49-F238E27FC236}">
                <a16:creationId xmlns:a16="http://schemas.microsoft.com/office/drawing/2014/main" id="{25C95342-E4F7-34EE-C67C-3A36FC5738A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23156" y="5871192"/>
            <a:ext cx="917404" cy="917404"/>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descr="Immagine che contiene Viso umano, persona, Fronte, sorriso&#10;&#10;Il contenuto generato dall'IA potrebbe non essere corretto.">
            <a:extLst>
              <a:ext uri="{FF2B5EF4-FFF2-40B4-BE49-F238E27FC236}">
                <a16:creationId xmlns:a16="http://schemas.microsoft.com/office/drawing/2014/main" id="{9EC10889-CBBC-0B84-61C9-7398F24EBBEF}"/>
              </a:ext>
            </a:extLst>
          </p:cNvPr>
          <p:cNvPicPr>
            <a:picLocks noChangeAspect="1"/>
          </p:cNvPicPr>
          <p:nvPr/>
        </p:nvPicPr>
        <p:blipFill>
          <a:blip r:embed="rId16"/>
          <a:stretch>
            <a:fillRect/>
          </a:stretch>
        </p:blipFill>
        <p:spPr>
          <a:xfrm>
            <a:off x="77970" y="5759143"/>
            <a:ext cx="998036" cy="1008745"/>
          </a:xfrm>
          <a:prstGeom prst="rect">
            <a:avLst/>
          </a:prstGeom>
        </p:spPr>
      </p:pic>
      <p:sp>
        <p:nvSpPr>
          <p:cNvPr id="3" name="CasellaDiTesto 2">
            <a:extLst>
              <a:ext uri="{FF2B5EF4-FFF2-40B4-BE49-F238E27FC236}">
                <a16:creationId xmlns:a16="http://schemas.microsoft.com/office/drawing/2014/main" id="{B24FDD00-B178-F0DF-1B46-4361FD3B8813}"/>
              </a:ext>
            </a:extLst>
          </p:cNvPr>
          <p:cNvSpPr txBox="1"/>
          <p:nvPr/>
        </p:nvSpPr>
        <p:spPr>
          <a:xfrm>
            <a:off x="1094760" y="5871192"/>
            <a:ext cx="3265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Giovanni </a:t>
            </a:r>
            <a:r>
              <a:rPr kumimoji="0" lang="it-IT"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Mettivier</a:t>
            </a:r>
            <a:r>
              <a:rPr kumimoji="0" lang="it-IT"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Medical</a:t>
            </a: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Physics Research </a:t>
            </a:r>
            <a:r>
              <a:rPr kumimoji="0" lang="it-IT"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Laboratory</a:t>
            </a: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Associate Professor </a:t>
            </a:r>
            <a:r>
              <a:rPr kumimoji="0" lang="it-IT"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a:t>
            </a: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University of Napoli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‘Federico II’ and INFN, Napoli</a:t>
            </a:r>
          </a:p>
        </p:txBody>
      </p:sp>
      <p:sp>
        <p:nvSpPr>
          <p:cNvPr id="4" name="Title 1">
            <a:extLst>
              <a:ext uri="{FF2B5EF4-FFF2-40B4-BE49-F238E27FC236}">
                <a16:creationId xmlns:a16="http://schemas.microsoft.com/office/drawing/2014/main" id="{16DC8477-4AC9-2489-7301-4E16AFF58F64}"/>
              </a:ext>
            </a:extLst>
          </p:cNvPr>
          <p:cNvSpPr>
            <a:spLocks noGrp="1"/>
          </p:cNvSpPr>
          <p:nvPr>
            <p:ph type="title"/>
          </p:nvPr>
        </p:nvSpPr>
        <p:spPr>
          <a:xfrm>
            <a:off x="2557514" y="212584"/>
            <a:ext cx="10972800" cy="990600"/>
          </a:xfrm>
        </p:spPr>
        <p:txBody>
          <a:bodyPr>
            <a:normAutofit/>
          </a:bodyPr>
          <a:lstStyle/>
          <a:p>
            <a:r>
              <a:rPr lang="en-US" sz="3200" dirty="0"/>
              <a:t>Virtual Imaging </a:t>
            </a:r>
            <a:r>
              <a:rPr lang="en-US" sz="3200" dirty="0" err="1"/>
              <a:t>TriAls</a:t>
            </a:r>
            <a:r>
              <a:rPr lang="en-US" sz="3200" dirty="0"/>
              <a:t> in Medicine (VITA)</a:t>
            </a:r>
          </a:p>
        </p:txBody>
      </p:sp>
      <p:pic>
        <p:nvPicPr>
          <p:cNvPr id="6" name="Picture 2" descr="Associazione Italiana di Fisica Medica e Sanitaria - FISM">
            <a:extLst>
              <a:ext uri="{FF2B5EF4-FFF2-40B4-BE49-F238E27FC236}">
                <a16:creationId xmlns:a16="http://schemas.microsoft.com/office/drawing/2014/main" id="{35BC2906-4EA3-C319-93FF-AF01128CD4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2" b="899"/>
          <a:stretch/>
        </p:blipFill>
        <p:spPr bwMode="auto">
          <a:xfrm>
            <a:off x="3122810" y="4860892"/>
            <a:ext cx="314319" cy="31148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ssociazione Italiana di Fisica Medica e Sanitaria - FISM">
            <a:extLst>
              <a:ext uri="{FF2B5EF4-FFF2-40B4-BE49-F238E27FC236}">
                <a16:creationId xmlns:a16="http://schemas.microsoft.com/office/drawing/2014/main" id="{B5EBC036-2EB6-7F25-0CAE-5C0FE8A468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2" b="899"/>
          <a:stretch/>
        </p:blipFill>
        <p:spPr bwMode="auto">
          <a:xfrm>
            <a:off x="7782657" y="4946364"/>
            <a:ext cx="314319" cy="3114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ssociazione Italiana di Fisica Medica e Sanitaria - FISM">
            <a:extLst>
              <a:ext uri="{FF2B5EF4-FFF2-40B4-BE49-F238E27FC236}">
                <a16:creationId xmlns:a16="http://schemas.microsoft.com/office/drawing/2014/main" id="{3DC42319-2C7C-6245-9F7F-0B9AC97FFE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2" b="899"/>
          <a:stretch/>
        </p:blipFill>
        <p:spPr bwMode="auto">
          <a:xfrm>
            <a:off x="7793541" y="5893423"/>
            <a:ext cx="314319" cy="3114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ssociazione Italiana di Fisica Medica e Sanitaria - FISM">
            <a:extLst>
              <a:ext uri="{FF2B5EF4-FFF2-40B4-BE49-F238E27FC236}">
                <a16:creationId xmlns:a16="http://schemas.microsoft.com/office/drawing/2014/main" id="{1541467E-252F-B4F2-4890-044EE31AA9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2" b="899"/>
          <a:stretch/>
        </p:blipFill>
        <p:spPr bwMode="auto">
          <a:xfrm>
            <a:off x="11570828" y="3327662"/>
            <a:ext cx="314319" cy="3114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isultati immagini per infn">
            <a:extLst>
              <a:ext uri="{FF2B5EF4-FFF2-40B4-BE49-F238E27FC236}">
                <a16:creationId xmlns:a16="http://schemas.microsoft.com/office/drawing/2014/main" id="{E861F41D-B0C1-2985-300D-6456AC3BE4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 b="15971"/>
          <a:stretch/>
        </p:blipFill>
        <p:spPr bwMode="auto">
          <a:xfrm>
            <a:off x="3020157" y="5852769"/>
            <a:ext cx="481632" cy="2572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isultati immagini per infn">
            <a:extLst>
              <a:ext uri="{FF2B5EF4-FFF2-40B4-BE49-F238E27FC236}">
                <a16:creationId xmlns:a16="http://schemas.microsoft.com/office/drawing/2014/main" id="{E8235843-82CB-1E65-4A70-9018D5A2B9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 b="15971"/>
          <a:stretch/>
        </p:blipFill>
        <p:spPr bwMode="auto">
          <a:xfrm>
            <a:off x="11490511" y="4535706"/>
            <a:ext cx="481632" cy="25723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isultati immagini per infn">
            <a:extLst>
              <a:ext uri="{FF2B5EF4-FFF2-40B4-BE49-F238E27FC236}">
                <a16:creationId xmlns:a16="http://schemas.microsoft.com/office/drawing/2014/main" id="{A0835981-2260-1F61-DF7B-659B0AC558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 b="15971"/>
          <a:stretch/>
        </p:blipFill>
        <p:spPr bwMode="auto">
          <a:xfrm>
            <a:off x="11490511" y="1501069"/>
            <a:ext cx="481632" cy="2572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stituto superiore di sanità - Wikipedia">
            <a:extLst>
              <a:ext uri="{FF2B5EF4-FFF2-40B4-BE49-F238E27FC236}">
                <a16:creationId xmlns:a16="http://schemas.microsoft.com/office/drawing/2014/main" id="{6A822F97-51E6-BBF2-A324-1123A95F4B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26" t="9414" r="9457" b="7462"/>
          <a:stretch/>
        </p:blipFill>
        <p:spPr bwMode="auto">
          <a:xfrm>
            <a:off x="11517887" y="2405366"/>
            <a:ext cx="426879" cy="4363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ssociazione Italiana di Fisica Medica e Sanitaria - FISM">
            <a:extLst>
              <a:ext uri="{FF2B5EF4-FFF2-40B4-BE49-F238E27FC236}">
                <a16:creationId xmlns:a16="http://schemas.microsoft.com/office/drawing/2014/main" id="{EFCA39CE-DC28-31C4-0ACB-58EBE9C2E4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2" b="899"/>
          <a:stretch/>
        </p:blipFill>
        <p:spPr bwMode="auto">
          <a:xfrm>
            <a:off x="11589813" y="5580891"/>
            <a:ext cx="314319" cy="311489"/>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3">
            <a:extLst>
              <a:ext uri="{FF2B5EF4-FFF2-40B4-BE49-F238E27FC236}">
                <a16:creationId xmlns:a16="http://schemas.microsoft.com/office/drawing/2014/main" id="{1A2EB8A2-E87B-4340-180B-E55627A57F3B}"/>
              </a:ext>
            </a:extLst>
          </p:cNvPr>
          <p:cNvSpPr txBox="1">
            <a:spLocks/>
          </p:cNvSpPr>
          <p:nvPr/>
        </p:nvSpPr>
        <p:spPr>
          <a:xfrm>
            <a:off x="10160000" y="18288"/>
            <a:ext cx="1422400" cy="329184"/>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it-IT"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42" name="TextBox 41">
            <a:extLst>
              <a:ext uri="{FF2B5EF4-FFF2-40B4-BE49-F238E27FC236}">
                <a16:creationId xmlns:a16="http://schemas.microsoft.com/office/drawing/2014/main" id="{F63CE794-F9F3-FC6D-F512-717721CF24B3}"/>
              </a:ext>
            </a:extLst>
          </p:cNvPr>
          <p:cNvSpPr txBox="1"/>
          <p:nvPr/>
        </p:nvSpPr>
        <p:spPr>
          <a:xfrm>
            <a:off x="106009" y="1833472"/>
            <a:ext cx="4787309" cy="1169551"/>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Virtual Imaging Trials (VITs) are simulations of medical imaging experiments that use computerized patients, scanner models, and image interpretation models.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VITs are a fast, cost-effective, and ethical alternative to traditional clinical trials. </a:t>
            </a:r>
          </a:p>
        </p:txBody>
      </p:sp>
      <p:sp>
        <p:nvSpPr>
          <p:cNvPr id="27" name="Footer Placeholder 7">
            <a:extLst>
              <a:ext uri="{FF2B5EF4-FFF2-40B4-BE49-F238E27FC236}">
                <a16:creationId xmlns:a16="http://schemas.microsoft.com/office/drawing/2014/main" id="{5B603186-B953-09EC-9CD8-DCDB0FCC7B7A}"/>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G. </a:t>
            </a:r>
            <a:r>
              <a:rPr lang="it-IT" sz="1400" dirty="0" err="1"/>
              <a:t>Mettivier</a:t>
            </a:r>
            <a:endParaRPr lang="it-IT" sz="1400" dirty="0"/>
          </a:p>
        </p:txBody>
      </p:sp>
      <p:sp>
        <p:nvSpPr>
          <p:cNvPr id="40" name="TextBox 39">
            <a:extLst>
              <a:ext uri="{FF2B5EF4-FFF2-40B4-BE49-F238E27FC236}">
                <a16:creationId xmlns:a16="http://schemas.microsoft.com/office/drawing/2014/main" id="{B5EF9155-7B36-FC83-0B9D-65C90F0BDC7E}"/>
              </a:ext>
            </a:extLst>
          </p:cNvPr>
          <p:cNvSpPr txBox="1"/>
          <p:nvPr/>
        </p:nvSpPr>
        <p:spPr>
          <a:xfrm>
            <a:off x="9154317" y="896325"/>
            <a:ext cx="1564770" cy="369332"/>
          </a:xfrm>
          <a:prstGeom prst="rect">
            <a:avLst/>
          </a:prstGeom>
          <a:noFill/>
        </p:spPr>
        <p:txBody>
          <a:bodyPr wrap="square">
            <a:spAutoFit/>
          </a:bodyPr>
          <a:lstStyle/>
          <a:p>
            <a:r>
              <a:rPr lang="en-US" sz="1800" b="1" noProof="0" dirty="0"/>
              <a:t>INFN-CSN5</a:t>
            </a:r>
            <a:endParaRPr lang="en-US" dirty="0"/>
          </a:p>
        </p:txBody>
      </p:sp>
    </p:spTree>
    <p:extLst>
      <p:ext uri="{BB962C8B-B14F-4D97-AF65-F5344CB8AC3E}">
        <p14:creationId xmlns:p14="http://schemas.microsoft.com/office/powerpoint/2010/main" val="91257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2D5A117-2EB0-222C-C1C3-11AD75C1E970}"/>
              </a:ext>
            </a:extLst>
          </p:cNvPr>
          <p:cNvSpPr>
            <a:spLocks noGrp="1"/>
          </p:cNvSpPr>
          <p:nvPr>
            <p:ph type="ftr" sz="quarter" idx="11"/>
          </p:nvPr>
        </p:nvSpPr>
        <p:spPr/>
        <p:txBody>
          <a:bodyPr/>
          <a:lstStyle/>
          <a:p>
            <a:r>
              <a:rPr lang="it-IT" sz="1400" dirty="0" err="1"/>
              <a:t>Courtesy</a:t>
            </a:r>
            <a:r>
              <a:rPr lang="it-IT" sz="1400" dirty="0"/>
              <a:t> of G. </a:t>
            </a:r>
            <a:r>
              <a:rPr lang="it-IT" sz="1400" dirty="0" err="1"/>
              <a:t>Mettivier</a:t>
            </a:r>
            <a:endParaRPr lang="it-IT" sz="1400" dirty="0"/>
          </a:p>
        </p:txBody>
      </p:sp>
      <p:sp>
        <p:nvSpPr>
          <p:cNvPr id="5" name="Slide Number Placeholder 4">
            <a:extLst>
              <a:ext uri="{FF2B5EF4-FFF2-40B4-BE49-F238E27FC236}">
                <a16:creationId xmlns:a16="http://schemas.microsoft.com/office/drawing/2014/main" id="{214BD530-18C7-684C-791A-CD9543A515A6}"/>
              </a:ext>
            </a:extLst>
          </p:cNvPr>
          <p:cNvSpPr>
            <a:spLocks noGrp="1"/>
          </p:cNvSpPr>
          <p:nvPr>
            <p:ph type="sldNum" sz="quarter" idx="12"/>
          </p:nvPr>
        </p:nvSpPr>
        <p:spPr/>
        <p:txBody>
          <a:bodyPr/>
          <a:lstStyle/>
          <a:p>
            <a:fld id="{E7A41E1B-4F70-4964-A407-84C68BE8251C}" type="slidenum">
              <a:rPr lang="it-IT" smtClean="0"/>
              <a:t>13</a:t>
            </a:fld>
            <a:endParaRPr lang="it-IT"/>
          </a:p>
        </p:txBody>
      </p:sp>
      <p:sp>
        <p:nvSpPr>
          <p:cNvPr id="6" name="CasellaDiTesto 2">
            <a:extLst>
              <a:ext uri="{FF2B5EF4-FFF2-40B4-BE49-F238E27FC236}">
                <a16:creationId xmlns:a16="http://schemas.microsoft.com/office/drawing/2014/main" id="{AD9FACE7-814D-624C-7622-2B09F0A9F16C}"/>
              </a:ext>
            </a:extLst>
          </p:cNvPr>
          <p:cNvSpPr txBox="1"/>
          <p:nvPr/>
        </p:nvSpPr>
        <p:spPr>
          <a:xfrm>
            <a:off x="2841171" y="1016759"/>
            <a:ext cx="8958944" cy="130805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The use of Virtual Imaging Trials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is</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attracting</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increasing</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interest</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internationally</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To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enable</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the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implementation</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of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these</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modalities</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in the clinical setting: </a:t>
            </a:r>
          </a:p>
          <a:p>
            <a:pPr marL="742950" marR="0" lvl="1"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strong and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broad</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collaborations</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must be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established</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at</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the national and international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levels</a:t>
            </a: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marR="0" lvl="1"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a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regulatory</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process</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for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these</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activities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is</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err="1">
                <a:ln>
                  <a:noFill/>
                </a:ln>
                <a:solidFill>
                  <a:prstClr val="black"/>
                </a:solidFill>
                <a:effectLst/>
                <a:uLnTx/>
                <a:uFillTx/>
                <a:latin typeface="Aptos" panose="02110004020202020204"/>
                <a:ea typeface="+mn-ea"/>
                <a:cs typeface="+mn-cs"/>
              </a:rPr>
              <a:t>nedeed</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7" name="Immagine 8">
            <a:extLst>
              <a:ext uri="{FF2B5EF4-FFF2-40B4-BE49-F238E27FC236}">
                <a16:creationId xmlns:a16="http://schemas.microsoft.com/office/drawing/2014/main" id="{564F0270-8AD6-8292-6E71-275DE1F799E8}"/>
              </a:ext>
            </a:extLst>
          </p:cNvPr>
          <p:cNvPicPr>
            <a:picLocks noChangeAspect="1"/>
          </p:cNvPicPr>
          <p:nvPr/>
        </p:nvPicPr>
        <p:blipFill>
          <a:blip r:embed="rId2"/>
          <a:stretch>
            <a:fillRect/>
          </a:stretch>
        </p:blipFill>
        <p:spPr>
          <a:xfrm>
            <a:off x="72297" y="502758"/>
            <a:ext cx="2485217" cy="1168026"/>
          </a:xfrm>
          <a:prstGeom prst="rect">
            <a:avLst/>
          </a:prstGeom>
        </p:spPr>
      </p:pic>
      <p:sp>
        <p:nvSpPr>
          <p:cNvPr id="8" name="Title 1">
            <a:extLst>
              <a:ext uri="{FF2B5EF4-FFF2-40B4-BE49-F238E27FC236}">
                <a16:creationId xmlns:a16="http://schemas.microsoft.com/office/drawing/2014/main" id="{BBADE271-986E-80CF-6B3D-E96DF85E464B}"/>
              </a:ext>
            </a:extLst>
          </p:cNvPr>
          <p:cNvSpPr txBox="1">
            <a:spLocks/>
          </p:cNvSpPr>
          <p:nvPr/>
        </p:nvSpPr>
        <p:spPr>
          <a:xfrm>
            <a:off x="3145970" y="212584"/>
            <a:ext cx="10384343"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100" normalizeH="0" baseline="0" noProof="0" dirty="0" err="1">
                <a:ln>
                  <a:noFill/>
                </a:ln>
                <a:solidFill>
                  <a:srgbClr val="1F497D"/>
                </a:solidFill>
                <a:effectLst/>
                <a:uLnTx/>
                <a:uFillTx/>
                <a:latin typeface="Arial"/>
                <a:ea typeface="+mj-ea"/>
                <a:cs typeface="+mj-cs"/>
              </a:rPr>
              <a:t>Motivations</a:t>
            </a:r>
            <a:endParaRPr kumimoji="0" lang="en-US" sz="3200" b="0" i="0" u="none" strike="noStrike" kern="1200" cap="none" spc="-100" normalizeH="0" baseline="0" noProof="0" dirty="0">
              <a:ln>
                <a:noFill/>
              </a:ln>
              <a:solidFill>
                <a:srgbClr val="1F497D"/>
              </a:solidFill>
              <a:effectLst/>
              <a:uLnTx/>
              <a:uFillTx/>
              <a:latin typeface="Arial"/>
              <a:ea typeface="+mj-ea"/>
              <a:cs typeface="+mj-cs"/>
            </a:endParaRPr>
          </a:p>
        </p:txBody>
      </p:sp>
      <p:sp>
        <p:nvSpPr>
          <p:cNvPr id="9" name="Segnaposto contenuto 2">
            <a:extLst>
              <a:ext uri="{FF2B5EF4-FFF2-40B4-BE49-F238E27FC236}">
                <a16:creationId xmlns:a16="http://schemas.microsoft.com/office/drawing/2014/main" id="{583EE751-9753-B137-0778-1F4D0FDC1E92}"/>
              </a:ext>
            </a:extLst>
          </p:cNvPr>
          <p:cNvSpPr txBox="1">
            <a:spLocks/>
          </p:cNvSpPr>
          <p:nvPr/>
        </p:nvSpPr>
        <p:spPr>
          <a:xfrm>
            <a:off x="159895" y="2195624"/>
            <a:ext cx="4193167" cy="384290"/>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4F81BD"/>
              </a:buClr>
              <a:buSzPct val="85000"/>
              <a:buFont typeface="Arial" pitchFamily="34" charset="0"/>
              <a:buNone/>
              <a:tabLst/>
              <a:defRPr/>
            </a:pPr>
            <a:r>
              <a:rPr kumimoji="0" lang="it-IT" sz="1600" b="1" i="0" u="none" strike="noStrike" kern="1200" cap="none" spc="0" normalizeH="0" baseline="0" noProof="0" dirty="0" err="1">
                <a:ln>
                  <a:noFill/>
                </a:ln>
                <a:solidFill>
                  <a:prstClr val="black"/>
                </a:solidFill>
                <a:effectLst/>
                <a:uLnTx/>
                <a:uFillTx/>
                <a:latin typeface="Arial"/>
                <a:ea typeface="+mn-ea"/>
                <a:cs typeface="+mn-cs"/>
              </a:rPr>
              <a:t>Main</a:t>
            </a:r>
            <a:r>
              <a:rPr kumimoji="0" lang="it-IT" sz="1600" b="1" i="0" u="none" strike="noStrike" kern="1200" cap="none" spc="0" normalizeH="0" baseline="0" noProof="0" dirty="0">
                <a:ln>
                  <a:noFill/>
                </a:ln>
                <a:solidFill>
                  <a:prstClr val="black"/>
                </a:solidFill>
                <a:effectLst/>
                <a:uLnTx/>
                <a:uFillTx/>
                <a:latin typeface="Arial"/>
                <a:ea typeface="+mn-ea"/>
                <a:cs typeface="+mn-cs"/>
              </a:rPr>
              <a:t> </a:t>
            </a:r>
            <a:r>
              <a:rPr kumimoji="0" lang="it-IT" sz="1600" b="1" i="0" u="none" strike="noStrike" kern="1200" cap="none" spc="0" normalizeH="0" baseline="0" noProof="0" dirty="0" err="1">
                <a:ln>
                  <a:noFill/>
                </a:ln>
                <a:solidFill>
                  <a:prstClr val="black"/>
                </a:solidFill>
                <a:effectLst/>
                <a:uLnTx/>
                <a:uFillTx/>
                <a:latin typeface="Arial"/>
                <a:ea typeface="+mn-ea"/>
                <a:cs typeface="+mn-cs"/>
              </a:rPr>
              <a:t>components</a:t>
            </a:r>
            <a:r>
              <a:rPr kumimoji="0" lang="it-IT" sz="1600" b="1" i="0" u="none" strike="noStrike" kern="1200" cap="none" spc="0" normalizeH="0" baseline="0" noProof="0" dirty="0">
                <a:ln>
                  <a:noFill/>
                </a:ln>
                <a:solidFill>
                  <a:prstClr val="black"/>
                </a:solidFill>
                <a:effectLst/>
                <a:uLnTx/>
                <a:uFillTx/>
                <a:latin typeface="Arial"/>
                <a:ea typeface="+mn-ea"/>
                <a:cs typeface="+mn-cs"/>
              </a:rPr>
              <a:t> of VITA:</a:t>
            </a:r>
          </a:p>
        </p:txBody>
      </p:sp>
      <p:graphicFrame>
        <p:nvGraphicFramePr>
          <p:cNvPr id="10" name="Segnaposto contenuto 4">
            <a:extLst>
              <a:ext uri="{FF2B5EF4-FFF2-40B4-BE49-F238E27FC236}">
                <a16:creationId xmlns:a16="http://schemas.microsoft.com/office/drawing/2014/main" id="{52E18DF5-9D23-1B54-B86A-7EC807E484EF}"/>
              </a:ext>
            </a:extLst>
          </p:cNvPr>
          <p:cNvGraphicFramePr>
            <a:graphicFrameLocks/>
          </p:cNvGraphicFramePr>
          <p:nvPr>
            <p:extLst>
              <p:ext uri="{D42A27DB-BD31-4B8C-83A1-F6EECF244321}">
                <p14:modId xmlns:p14="http://schemas.microsoft.com/office/powerpoint/2010/main" val="2340940936"/>
              </p:ext>
            </p:extLst>
          </p:nvPr>
        </p:nvGraphicFramePr>
        <p:xfrm>
          <a:off x="783771" y="2663224"/>
          <a:ext cx="10417629" cy="405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7836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8F25-153A-99DE-E54F-08E19F686827}"/>
              </a:ext>
            </a:extLst>
          </p:cNvPr>
          <p:cNvSpPr>
            <a:spLocks noGrp="1"/>
          </p:cNvSpPr>
          <p:nvPr>
            <p:ph type="title"/>
          </p:nvPr>
        </p:nvSpPr>
        <p:spPr>
          <a:xfrm>
            <a:off x="3029502" y="579820"/>
            <a:ext cx="9024886" cy="530902"/>
          </a:xfrm>
        </p:spPr>
        <p:txBody>
          <a:bodyPr>
            <a:normAutofit fontScale="90000"/>
          </a:bodyPr>
          <a:lstStyle/>
          <a:p>
            <a:r>
              <a:rPr lang="en-US" dirty="0"/>
              <a:t>Highlights </a:t>
            </a:r>
          </a:p>
        </p:txBody>
      </p:sp>
      <p:sp>
        <p:nvSpPr>
          <p:cNvPr id="5" name="Slide Number Placeholder 4">
            <a:extLst>
              <a:ext uri="{FF2B5EF4-FFF2-40B4-BE49-F238E27FC236}">
                <a16:creationId xmlns:a16="http://schemas.microsoft.com/office/drawing/2014/main" id="{C5AABDD6-ADD6-A078-A3AB-9C6D39B1847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it-IT" sz="1400" b="1" i="0" u="none" strike="noStrike" kern="1200" cap="none" spc="0" normalizeH="0" baseline="0" noProof="0">
              <a:ln>
                <a:noFill/>
              </a:ln>
              <a:solidFill>
                <a:srgbClr val="FFFFFF"/>
              </a:solidFill>
              <a:effectLst/>
              <a:uLnTx/>
              <a:uFillTx/>
              <a:latin typeface="Arial"/>
              <a:ea typeface="+mn-ea"/>
              <a:cs typeface="+mn-cs"/>
            </a:endParaRPr>
          </a:p>
        </p:txBody>
      </p:sp>
      <p:pic>
        <p:nvPicPr>
          <p:cNvPr id="6" name="Immagine 8">
            <a:extLst>
              <a:ext uri="{FF2B5EF4-FFF2-40B4-BE49-F238E27FC236}">
                <a16:creationId xmlns:a16="http://schemas.microsoft.com/office/drawing/2014/main" id="{13C6897D-02E8-CA0E-4393-DD478EAF2B52}"/>
              </a:ext>
            </a:extLst>
          </p:cNvPr>
          <p:cNvPicPr>
            <a:picLocks noChangeAspect="1"/>
          </p:cNvPicPr>
          <p:nvPr/>
        </p:nvPicPr>
        <p:blipFill>
          <a:blip r:embed="rId3"/>
          <a:stretch>
            <a:fillRect/>
          </a:stretch>
        </p:blipFill>
        <p:spPr>
          <a:xfrm>
            <a:off x="72297" y="502758"/>
            <a:ext cx="2485217" cy="1168026"/>
          </a:xfrm>
          <a:prstGeom prst="rect">
            <a:avLst/>
          </a:prstGeom>
        </p:spPr>
      </p:pic>
      <p:sp>
        <p:nvSpPr>
          <p:cNvPr id="7" name="TextBox 6">
            <a:extLst>
              <a:ext uri="{FF2B5EF4-FFF2-40B4-BE49-F238E27FC236}">
                <a16:creationId xmlns:a16="http://schemas.microsoft.com/office/drawing/2014/main" id="{3EC2D16A-ECEA-AF55-95CA-5C99AE55E531}"/>
              </a:ext>
            </a:extLst>
          </p:cNvPr>
          <p:cNvSpPr txBox="1"/>
          <p:nvPr/>
        </p:nvSpPr>
        <p:spPr>
          <a:xfrm>
            <a:off x="5804448" y="1133942"/>
            <a:ext cx="6249940" cy="2308324"/>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Generation of realistic synthetic patients from real 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Immagine 6">
            <a:extLst>
              <a:ext uri="{FF2B5EF4-FFF2-40B4-BE49-F238E27FC236}">
                <a16:creationId xmlns:a16="http://schemas.microsoft.com/office/drawing/2014/main" id="{07917DF7-FFA4-65A5-BBF1-34ACA63C972F}"/>
              </a:ext>
            </a:extLst>
          </p:cNvPr>
          <p:cNvPicPr>
            <a:picLocks noChangeAspect="1"/>
          </p:cNvPicPr>
          <p:nvPr/>
        </p:nvPicPr>
        <p:blipFill>
          <a:blip r:embed="rId4"/>
          <a:srcRect t="17648" r="28398" b="16227"/>
          <a:stretch/>
        </p:blipFill>
        <p:spPr>
          <a:xfrm>
            <a:off x="6119559" y="1612153"/>
            <a:ext cx="1466898" cy="1434388"/>
          </a:xfrm>
          <a:prstGeom prst="rect">
            <a:avLst/>
          </a:prstGeom>
        </p:spPr>
      </p:pic>
      <p:pic>
        <p:nvPicPr>
          <p:cNvPr id="9" name="Immagine 19">
            <a:extLst>
              <a:ext uri="{FF2B5EF4-FFF2-40B4-BE49-F238E27FC236}">
                <a16:creationId xmlns:a16="http://schemas.microsoft.com/office/drawing/2014/main" id="{C9D3BF3A-90A0-1E2B-AE8B-B9207C1084AE}"/>
              </a:ext>
            </a:extLst>
          </p:cNvPr>
          <p:cNvPicPr>
            <a:picLocks noChangeAspect="1"/>
          </p:cNvPicPr>
          <p:nvPr/>
        </p:nvPicPr>
        <p:blipFill>
          <a:blip r:embed="rId5"/>
          <a:srcRect l="9684" t="14592" r="21626" b="19969"/>
          <a:stretch/>
        </p:blipFill>
        <p:spPr>
          <a:xfrm>
            <a:off x="7781706" y="1612153"/>
            <a:ext cx="1397432" cy="1434388"/>
          </a:xfrm>
          <a:prstGeom prst="rect">
            <a:avLst/>
          </a:prstGeom>
        </p:spPr>
      </p:pic>
      <p:graphicFrame>
        <p:nvGraphicFramePr>
          <p:cNvPr id="10" name="Oggetto 25">
            <a:extLst>
              <a:ext uri="{FF2B5EF4-FFF2-40B4-BE49-F238E27FC236}">
                <a16:creationId xmlns:a16="http://schemas.microsoft.com/office/drawing/2014/main" id="{8F21130B-C37B-2D0A-BF28-AC39AEE58CDA}"/>
              </a:ext>
            </a:extLst>
          </p:cNvPr>
          <p:cNvGraphicFramePr>
            <a:graphicFrameLocks noChangeAspect="1"/>
          </p:cNvGraphicFramePr>
          <p:nvPr>
            <p:extLst>
              <p:ext uri="{D42A27DB-BD31-4B8C-83A1-F6EECF244321}">
                <p14:modId xmlns:p14="http://schemas.microsoft.com/office/powerpoint/2010/main" val="3697659751"/>
              </p:ext>
            </p:extLst>
          </p:nvPr>
        </p:nvGraphicFramePr>
        <p:xfrm>
          <a:off x="9393062" y="1364403"/>
          <a:ext cx="2661326" cy="2031326"/>
        </p:xfrm>
        <a:graphic>
          <a:graphicData uri="http://schemas.openxmlformats.org/presentationml/2006/ole">
            <mc:AlternateContent xmlns:mc="http://schemas.openxmlformats.org/markup-compatibility/2006">
              <mc:Choice xmlns:v="urn:schemas-microsoft-com:vml" Requires="v">
                <p:oleObj name="Graph" r:id="rId6" imgW="4631968" imgH="3536183" progId="Origin95.Graph">
                  <p:embed/>
                </p:oleObj>
              </mc:Choice>
              <mc:Fallback>
                <p:oleObj name="Graph" r:id="rId6" imgW="4631968" imgH="3536183" progId="Origin95.Graph">
                  <p:embed/>
                  <p:pic>
                    <p:nvPicPr>
                      <p:cNvPr id="10" name="Oggetto 25">
                        <a:extLst>
                          <a:ext uri="{FF2B5EF4-FFF2-40B4-BE49-F238E27FC236}">
                            <a16:creationId xmlns:a16="http://schemas.microsoft.com/office/drawing/2014/main" id="{8F21130B-C37B-2D0A-BF28-AC39AEE58CDA}"/>
                          </a:ext>
                        </a:extLst>
                      </p:cNvPr>
                      <p:cNvPicPr/>
                      <p:nvPr/>
                    </p:nvPicPr>
                    <p:blipFill>
                      <a:blip r:embed="rId7"/>
                      <a:stretch>
                        <a:fillRect/>
                      </a:stretch>
                    </p:blipFill>
                    <p:spPr>
                      <a:xfrm>
                        <a:off x="9393062" y="1364403"/>
                        <a:ext cx="2661326" cy="2031326"/>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3E18DC51-4B13-27E7-92B7-7391FE1F4492}"/>
              </a:ext>
            </a:extLst>
          </p:cNvPr>
          <p:cNvSpPr txBox="1"/>
          <p:nvPr/>
        </p:nvSpPr>
        <p:spPr>
          <a:xfrm>
            <a:off x="5952946" y="3057175"/>
            <a:ext cx="610144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Clinical Image         </a:t>
            </a:r>
            <a:r>
              <a:rPr kumimoji="0" lang="it-IT" sz="1600" b="1" i="0" u="none" strike="noStrike" kern="1200" cap="none" spc="0" normalizeH="0" baseline="0" noProof="0" dirty="0" err="1">
                <a:ln>
                  <a:noFill/>
                </a:ln>
                <a:solidFill>
                  <a:prstClr val="black"/>
                </a:solidFill>
                <a:effectLst/>
                <a:uLnTx/>
                <a:uFillTx/>
                <a:latin typeface="Aptos" panose="02110004020202020204"/>
                <a:ea typeface="+mn-ea"/>
                <a:cs typeface="+mn-cs"/>
              </a:rPr>
              <a:t>Simulated</a:t>
            </a:r>
            <a:r>
              <a:rPr kumimoji="0" lang="it-IT" sz="1600" b="1" i="0" u="none" strike="noStrike" kern="1200" cap="none" spc="0" normalizeH="0" baseline="0" noProof="0" dirty="0">
                <a:ln>
                  <a:noFill/>
                </a:ln>
                <a:solidFill>
                  <a:prstClr val="black"/>
                </a:solidFill>
                <a:effectLst/>
                <a:uLnTx/>
                <a:uFillTx/>
                <a:latin typeface="Aptos" panose="02110004020202020204"/>
                <a:ea typeface="+mn-ea"/>
                <a:cs typeface="+mn-cs"/>
              </a:rPr>
              <a:t> Image</a:t>
            </a:r>
          </a:p>
        </p:txBody>
      </p:sp>
      <p:grpSp>
        <p:nvGrpSpPr>
          <p:cNvPr id="18" name="Group 17">
            <a:extLst>
              <a:ext uri="{FF2B5EF4-FFF2-40B4-BE49-F238E27FC236}">
                <a16:creationId xmlns:a16="http://schemas.microsoft.com/office/drawing/2014/main" id="{39E01CA9-0D1F-478D-EC78-ED2C024D2C93}"/>
              </a:ext>
            </a:extLst>
          </p:cNvPr>
          <p:cNvGrpSpPr/>
          <p:nvPr/>
        </p:nvGrpSpPr>
        <p:grpSpPr>
          <a:xfrm>
            <a:off x="5804448" y="3767446"/>
            <a:ext cx="6260825" cy="2862322"/>
            <a:chOff x="5858878" y="3702130"/>
            <a:chExt cx="6260825" cy="2862322"/>
          </a:xfrm>
        </p:grpSpPr>
        <p:sp>
          <p:nvSpPr>
            <p:cNvPr id="13" name="TextBox 12">
              <a:extLst>
                <a:ext uri="{FF2B5EF4-FFF2-40B4-BE49-F238E27FC236}">
                  <a16:creationId xmlns:a16="http://schemas.microsoft.com/office/drawing/2014/main" id="{A00D0A29-5E9D-2A6E-5553-049BDCE20BE7}"/>
                </a:ext>
              </a:extLst>
            </p:cNvPr>
            <p:cNvSpPr txBox="1"/>
            <p:nvPr/>
          </p:nvSpPr>
          <p:spPr>
            <a:xfrm>
              <a:off x="5858878" y="3702130"/>
              <a:ext cx="6260825" cy="2862322"/>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Comparison of 3D dose distributions for the same virtual patient obtained with the three different virtual CT scanners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14" name="CasellaDiTesto 3">
              <a:extLst>
                <a:ext uri="{FF2B5EF4-FFF2-40B4-BE49-F238E27FC236}">
                  <a16:creationId xmlns:a16="http://schemas.microsoft.com/office/drawing/2014/main" id="{C41AE402-8B76-01AB-7F42-9267EE84AA58}"/>
                </a:ext>
              </a:extLst>
            </p:cNvPr>
            <p:cNvSpPr txBox="1"/>
            <p:nvPr/>
          </p:nvSpPr>
          <p:spPr>
            <a:xfrm>
              <a:off x="6444342" y="6166478"/>
              <a:ext cx="5493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Scanner 1                         Scanner 2                             Scanner 3</a:t>
              </a:r>
            </a:p>
          </p:txBody>
        </p:sp>
        <p:pic>
          <p:nvPicPr>
            <p:cNvPr id="15" name="Immagine 5">
              <a:extLst>
                <a:ext uri="{FF2B5EF4-FFF2-40B4-BE49-F238E27FC236}">
                  <a16:creationId xmlns:a16="http://schemas.microsoft.com/office/drawing/2014/main" id="{F797409C-C6AB-3C42-C856-C4D43BA4DEBE}"/>
                </a:ext>
              </a:extLst>
            </p:cNvPr>
            <p:cNvPicPr>
              <a:picLocks noChangeAspect="1"/>
            </p:cNvPicPr>
            <p:nvPr/>
          </p:nvPicPr>
          <p:blipFill>
            <a:blip r:embed="rId8"/>
            <a:srcRect l="24416" t="11557" r="37443" b="20257"/>
            <a:stretch/>
          </p:blipFill>
          <p:spPr>
            <a:xfrm>
              <a:off x="6018261" y="4436452"/>
              <a:ext cx="1855275" cy="1763749"/>
            </a:xfrm>
            <a:prstGeom prst="rect">
              <a:avLst/>
            </a:prstGeom>
          </p:spPr>
        </p:pic>
        <p:pic>
          <p:nvPicPr>
            <p:cNvPr id="16" name="Immagine 9">
              <a:extLst>
                <a:ext uri="{FF2B5EF4-FFF2-40B4-BE49-F238E27FC236}">
                  <a16:creationId xmlns:a16="http://schemas.microsoft.com/office/drawing/2014/main" id="{9FE68ED8-A9DA-3D60-6716-E8BFA73F4A92}"/>
                </a:ext>
              </a:extLst>
            </p:cNvPr>
            <p:cNvPicPr>
              <a:picLocks noChangeAspect="1"/>
            </p:cNvPicPr>
            <p:nvPr/>
          </p:nvPicPr>
          <p:blipFill>
            <a:blip r:embed="rId9"/>
            <a:srcRect l="25750" t="9716" r="37334" b="16004"/>
            <a:stretch/>
          </p:blipFill>
          <p:spPr>
            <a:xfrm>
              <a:off x="10025075" y="4436453"/>
              <a:ext cx="1913061" cy="1763749"/>
            </a:xfrm>
            <a:prstGeom prst="rect">
              <a:avLst/>
            </a:prstGeom>
          </p:spPr>
        </p:pic>
        <p:pic>
          <p:nvPicPr>
            <p:cNvPr id="17" name="Immagine 11">
              <a:extLst>
                <a:ext uri="{FF2B5EF4-FFF2-40B4-BE49-F238E27FC236}">
                  <a16:creationId xmlns:a16="http://schemas.microsoft.com/office/drawing/2014/main" id="{67551F52-8885-8043-FA42-1114B9317954}"/>
                </a:ext>
              </a:extLst>
            </p:cNvPr>
            <p:cNvPicPr>
              <a:picLocks noChangeAspect="1"/>
            </p:cNvPicPr>
            <p:nvPr/>
          </p:nvPicPr>
          <p:blipFill>
            <a:blip r:embed="rId10"/>
            <a:srcRect l="13083" t="9629" r="25833" b="14519"/>
            <a:stretch/>
          </p:blipFill>
          <p:spPr>
            <a:xfrm>
              <a:off x="8202609" y="4436452"/>
              <a:ext cx="1732746" cy="1763749"/>
            </a:xfrm>
            <a:prstGeom prst="rect">
              <a:avLst/>
            </a:prstGeom>
          </p:spPr>
        </p:pic>
      </p:grpSp>
      <p:sp>
        <p:nvSpPr>
          <p:cNvPr id="19" name="TextBox 18">
            <a:extLst>
              <a:ext uri="{FF2B5EF4-FFF2-40B4-BE49-F238E27FC236}">
                <a16:creationId xmlns:a16="http://schemas.microsoft.com/office/drawing/2014/main" id="{3F775805-C4EC-3DC3-393E-994FD49A5399}"/>
              </a:ext>
            </a:extLst>
          </p:cNvPr>
          <p:cNvSpPr txBox="1"/>
          <p:nvPr/>
        </p:nvSpPr>
        <p:spPr>
          <a:xfrm>
            <a:off x="391885" y="2030186"/>
            <a:ext cx="5242873" cy="4616648"/>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The collection of imaging data and lesion masks of real patients from VITA clinical partners is in progress to build virtual patients/lesions.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ea typeface="+mn-ea"/>
                <a:cs typeface="+mn-cs"/>
              </a:rPr>
              <a:t>T</a:t>
            </a:r>
            <a:r>
              <a:rPr kumimoji="0" lang="en-GB" sz="1600" b="0" i="0" u="none" strike="noStrike" kern="1200" cap="none" spc="0" normalizeH="0" baseline="0" noProof="0" dirty="0">
                <a:ln>
                  <a:noFill/>
                </a:ln>
                <a:effectLst/>
                <a:uLnTx/>
                <a:uFillTx/>
                <a:ea typeface="Arial"/>
                <a:cs typeface="Arial"/>
                <a:sym typeface="Arial"/>
              </a:rPr>
              <a:t>he images of the </a:t>
            </a:r>
            <a:r>
              <a:rPr kumimoji="0" lang="en-GB" sz="1600" b="0" i="0" u="none" strike="noStrike" kern="1200" cap="none" spc="0" normalizeH="0" baseline="0" noProof="0" dirty="0" err="1">
                <a:ln>
                  <a:noFill/>
                </a:ln>
                <a:effectLst/>
                <a:uLnTx/>
                <a:uFillTx/>
                <a:ea typeface="Arial"/>
                <a:cs typeface="Arial"/>
                <a:sym typeface="Arial"/>
              </a:rPr>
              <a:t>UniToChest</a:t>
            </a:r>
            <a:r>
              <a:rPr kumimoji="0" lang="en-GB" sz="1600" b="0" i="0" u="none" strike="noStrike" kern="1200" cap="none" spc="0" normalizeH="0" baseline="0" noProof="0" dirty="0">
                <a:ln>
                  <a:noFill/>
                </a:ln>
                <a:effectLst/>
                <a:uLnTx/>
                <a:uFillTx/>
                <a:ea typeface="Arial"/>
                <a:cs typeface="Arial"/>
                <a:sym typeface="Arial"/>
              </a:rPr>
              <a:t> dataset (lung CT scans from 623 patients with lung nodule masks) will be adapted for </a:t>
            </a:r>
            <a:r>
              <a:rPr kumimoji="0" lang="en-GB" sz="1600" b="0" i="0" u="none" strike="noStrike" kern="1200" cap="none" spc="0" normalizeH="0" baseline="0" noProof="0" dirty="0">
                <a:ln>
                  <a:noFill/>
                </a:ln>
                <a:effectLst/>
                <a:uLnTx/>
                <a:uFillTx/>
                <a:ea typeface="+mn-ea"/>
                <a:cs typeface="+mn-cs"/>
              </a:rPr>
              <a:t>virtual imaging trial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prstClr val="black"/>
                </a:solidFill>
                <a:effectLst/>
                <a:uLnTx/>
                <a:uFillTx/>
                <a:latin typeface="Arial"/>
                <a:ea typeface="Arial"/>
                <a:cs typeface="Arial"/>
                <a:sym typeface="Arial"/>
                <a:hlinkClick r:id="rId11">
                  <a:extLst>
                    <a:ext uri="{A12FA001-AC4F-418D-AE19-62706E023703}">
                      <ahyp:hlinkClr xmlns:ahyp="http://schemas.microsoft.com/office/drawing/2018/hyperlinkcolor" val="tx"/>
                    </a:ext>
                  </a:extLst>
                </a:hlinkClick>
              </a:rPr>
              <a:t>https://zenodo.org/records/5797912</a:t>
            </a:r>
            <a:r>
              <a:rPr kumimoji="0" lang="en-GB" sz="1600" b="0" i="0" u="none" strike="noStrike" kern="1200" cap="none" spc="0" normalizeH="0" baseline="0" noProof="0" dirty="0">
                <a:ln>
                  <a:noFill/>
                </a:ln>
                <a:solidFill>
                  <a:prstClr val="black"/>
                </a:solidFill>
                <a:effectLst/>
                <a:uLnTx/>
                <a:uFillTx/>
                <a:latin typeface="Arial"/>
                <a:ea typeface="Arial"/>
                <a:cs typeface="Arial"/>
                <a:sym typeface="Arial"/>
              </a:rPr>
              <a:t> </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pic>
        <p:nvPicPr>
          <p:cNvPr id="20" name="Google Shape;210;g2cd0c1f8134_1_0">
            <a:extLst>
              <a:ext uri="{FF2B5EF4-FFF2-40B4-BE49-F238E27FC236}">
                <a16:creationId xmlns:a16="http://schemas.microsoft.com/office/drawing/2014/main" id="{15F1FA93-A91C-1D83-6D8D-96B9CEBB7E11}"/>
              </a:ext>
            </a:extLst>
          </p:cNvPr>
          <p:cNvPicPr preferRelativeResize="0"/>
          <p:nvPr/>
        </p:nvPicPr>
        <p:blipFill rotWithShape="1">
          <a:blip r:embed="rId12">
            <a:alphaModFix/>
          </a:blip>
          <a:srcRect/>
          <a:stretch/>
        </p:blipFill>
        <p:spPr>
          <a:xfrm>
            <a:off x="830735" y="3908478"/>
            <a:ext cx="4365171" cy="2421364"/>
          </a:xfrm>
          <a:prstGeom prst="rect">
            <a:avLst/>
          </a:prstGeom>
          <a:noFill/>
          <a:ln>
            <a:noFill/>
          </a:ln>
        </p:spPr>
      </p:pic>
      <p:sp>
        <p:nvSpPr>
          <p:cNvPr id="11" name="Footer Placeholder 7">
            <a:extLst>
              <a:ext uri="{FF2B5EF4-FFF2-40B4-BE49-F238E27FC236}">
                <a16:creationId xmlns:a16="http://schemas.microsoft.com/office/drawing/2014/main" id="{2B847155-61C2-A2E7-7A14-91F983847262}"/>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G. </a:t>
            </a:r>
            <a:r>
              <a:rPr lang="it-IT" sz="1400" dirty="0" err="1"/>
              <a:t>Mettivier</a:t>
            </a:r>
            <a:endParaRPr lang="it-IT" sz="1400" dirty="0"/>
          </a:p>
        </p:txBody>
      </p:sp>
    </p:spTree>
    <p:extLst>
      <p:ext uri="{BB962C8B-B14F-4D97-AF65-F5344CB8AC3E}">
        <p14:creationId xmlns:p14="http://schemas.microsoft.com/office/powerpoint/2010/main" val="178061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BBD59BC3-DC77-ACB9-4503-7E5ED728C12E}"/>
            </a:ext>
          </a:extLst>
        </p:cNvPr>
        <p:cNvGrpSpPr/>
        <p:nvPr/>
      </p:nvGrpSpPr>
      <p:grpSpPr>
        <a:xfrm>
          <a:off x="0" y="0"/>
          <a:ext cx="0" cy="0"/>
          <a:chOff x="0" y="0"/>
          <a:chExt cx="0" cy="0"/>
        </a:xfrm>
      </p:grpSpPr>
      <p:sp>
        <p:nvSpPr>
          <p:cNvPr id="140" name="Google Shape;140;p3">
            <a:extLst>
              <a:ext uri="{FF2B5EF4-FFF2-40B4-BE49-F238E27FC236}">
                <a16:creationId xmlns:a16="http://schemas.microsoft.com/office/drawing/2014/main" id="{F48CB064-6329-0765-27D1-E46BA7D87F49}"/>
              </a:ext>
            </a:extLst>
          </p:cNvPr>
          <p:cNvSpPr txBox="1">
            <a:spLocks noGrp="1"/>
          </p:cNvSpPr>
          <p:nvPr>
            <p:ph type="sldNum" idx="12"/>
          </p:nvPr>
        </p:nvSpPr>
        <p:spPr>
          <a:xfrm>
            <a:off x="9448800" y="6492876"/>
            <a:ext cx="2743200" cy="365125"/>
          </a:xfrm>
          <a:prstGeom prst="rect">
            <a:avLst/>
          </a:prstGeom>
          <a:noFill/>
          <a:ln>
            <a:noFill/>
          </a:ln>
        </p:spPr>
        <p:txBody>
          <a:bodyPr spcFirstLastPara="1" wrap="square" lIns="91425" tIns="45700" rIns="91425" bIns="45700" anchor="ctr" anchorCtr="0">
            <a:noAutofit/>
          </a:bodyPr>
          <a:lstStyle/>
          <a:p>
            <a:pPr defTabSz="914377">
              <a:buClr>
                <a:srgbClr val="000000"/>
              </a:buClr>
              <a:defRPr/>
            </a:pPr>
            <a:fld id="{00000000-1234-1234-1234-123412341234}" type="slidenum">
              <a:rPr lang="en-US" kern="0"/>
              <a:pPr defTabSz="914377">
                <a:buClr>
                  <a:srgbClr val="000000"/>
                </a:buClr>
                <a:defRPr/>
              </a:pPr>
              <a:t>15</a:t>
            </a:fld>
            <a:endParaRPr kern="0"/>
          </a:p>
        </p:txBody>
      </p:sp>
      <p:pic>
        <p:nvPicPr>
          <p:cNvPr id="141" name="Google Shape;141;p3" descr="A blue and red square with white text&#10;&#10;AI-generated content may be incorrect.">
            <a:extLst>
              <a:ext uri="{FF2B5EF4-FFF2-40B4-BE49-F238E27FC236}">
                <a16:creationId xmlns:a16="http://schemas.microsoft.com/office/drawing/2014/main" id="{E74FC828-7C9A-DEA3-C445-80C7E7EFFB7A}"/>
              </a:ext>
            </a:extLst>
          </p:cNvPr>
          <p:cNvPicPr preferRelativeResize="0"/>
          <p:nvPr/>
        </p:nvPicPr>
        <p:blipFill rotWithShape="1">
          <a:blip r:embed="rId3">
            <a:alphaModFix/>
          </a:blip>
          <a:srcRect/>
          <a:stretch/>
        </p:blipFill>
        <p:spPr>
          <a:xfrm>
            <a:off x="386002" y="2251736"/>
            <a:ext cx="5001007" cy="3014173"/>
          </a:xfrm>
          <a:prstGeom prst="rect">
            <a:avLst/>
          </a:prstGeom>
          <a:noFill/>
          <a:ln>
            <a:noFill/>
          </a:ln>
        </p:spPr>
      </p:pic>
      <p:sp>
        <p:nvSpPr>
          <p:cNvPr id="142" name="Google Shape;142;p3">
            <a:extLst>
              <a:ext uri="{FF2B5EF4-FFF2-40B4-BE49-F238E27FC236}">
                <a16:creationId xmlns:a16="http://schemas.microsoft.com/office/drawing/2014/main" id="{3DED1708-5D7C-DF44-D57B-1333EACA1C78}"/>
              </a:ext>
            </a:extLst>
          </p:cNvPr>
          <p:cNvSpPr/>
          <p:nvPr/>
        </p:nvSpPr>
        <p:spPr>
          <a:xfrm>
            <a:off x="2366009" y="4225973"/>
            <a:ext cx="994411" cy="1039936"/>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defTabSz="914377">
              <a:buClr>
                <a:srgbClr val="000000"/>
              </a:buClr>
              <a:defRPr/>
            </a:pPr>
            <a:endParaRPr kern="0">
              <a:solidFill>
                <a:srgbClr val="FFFFFF"/>
              </a:solidFill>
              <a:latin typeface="Calibri" panose="020F0502020204030204" pitchFamily="34" charset="0"/>
              <a:ea typeface="Calibri"/>
              <a:cs typeface="Calibri" panose="020F0502020204030204" pitchFamily="34" charset="0"/>
              <a:sym typeface="Calibri"/>
            </a:endParaRPr>
          </a:p>
        </p:txBody>
      </p:sp>
      <p:cxnSp>
        <p:nvCxnSpPr>
          <p:cNvPr id="143" name="Google Shape;143;p3">
            <a:extLst>
              <a:ext uri="{FF2B5EF4-FFF2-40B4-BE49-F238E27FC236}">
                <a16:creationId xmlns:a16="http://schemas.microsoft.com/office/drawing/2014/main" id="{46078282-166D-BEB4-2CB2-CC9E4FAB2B1B}"/>
              </a:ext>
            </a:extLst>
          </p:cNvPr>
          <p:cNvCxnSpPr>
            <a:cxnSpLocks/>
            <a:stCxn id="142" idx="2"/>
          </p:cNvCxnSpPr>
          <p:nvPr/>
        </p:nvCxnSpPr>
        <p:spPr>
          <a:xfrm>
            <a:off x="2863215" y="5265910"/>
            <a:ext cx="0" cy="354865"/>
          </a:xfrm>
          <a:prstGeom prst="straightConnector1">
            <a:avLst/>
          </a:prstGeom>
          <a:noFill/>
          <a:ln w="38100" cap="flat" cmpd="sng">
            <a:solidFill>
              <a:srgbClr val="FF0000"/>
            </a:solidFill>
            <a:prstDash val="solid"/>
            <a:miter lim="800000"/>
            <a:headEnd type="none" w="sm" len="sm"/>
            <a:tailEnd type="triangle" w="med" len="med"/>
          </a:ln>
        </p:spPr>
      </p:cxnSp>
      <p:sp>
        <p:nvSpPr>
          <p:cNvPr id="2" name="TextBox 1">
            <a:extLst>
              <a:ext uri="{FF2B5EF4-FFF2-40B4-BE49-F238E27FC236}">
                <a16:creationId xmlns:a16="http://schemas.microsoft.com/office/drawing/2014/main" id="{73A7AD62-5ABC-C60C-7EA0-BEDBA1EDF71F}"/>
              </a:ext>
            </a:extLst>
          </p:cNvPr>
          <p:cNvSpPr txBox="1"/>
          <p:nvPr/>
        </p:nvSpPr>
        <p:spPr>
          <a:xfrm>
            <a:off x="217628" y="1673137"/>
            <a:ext cx="7219921" cy="543867"/>
          </a:xfrm>
          <a:prstGeom prst="rect">
            <a:avLst/>
          </a:prstGeom>
          <a:noFill/>
        </p:spPr>
        <p:txBody>
          <a:bodyPr wrap="square" rtlCol="0">
            <a:spAutoFit/>
          </a:bodyPr>
          <a:lstStyle/>
          <a:p>
            <a:pPr marL="114297" defTabSz="1219170">
              <a:buClr>
                <a:srgbClr val="000000"/>
              </a:buClr>
            </a:pPr>
            <a:r>
              <a:rPr lang="en-US" sz="1467" kern="0" dirty="0">
                <a:solidFill>
                  <a:srgbClr val="000000"/>
                </a:solidFill>
                <a:latin typeface="Calibri" panose="020F0502020204030204" pitchFamily="34" charset="0"/>
                <a:cs typeface="Calibri" panose="020F0502020204030204" pitchFamily="34" charset="0"/>
                <a:sym typeface="Arial"/>
              </a:rPr>
              <a:t>The </a:t>
            </a:r>
            <a:r>
              <a:rPr lang="en-US" sz="1467" b="1" kern="0" dirty="0">
                <a:solidFill>
                  <a:srgbClr val="000000"/>
                </a:solidFill>
                <a:latin typeface="Calibri" panose="020F0502020204030204" pitchFamily="34" charset="0"/>
                <a:cs typeface="Calibri" panose="020F0502020204030204" pitchFamily="34" charset="0"/>
                <a:sym typeface="Arial"/>
              </a:rPr>
              <a:t>Italian Center for Supercomputing (ICSC) </a:t>
            </a:r>
            <a:r>
              <a:rPr lang="en-US" sz="1467" kern="0" dirty="0">
                <a:solidFill>
                  <a:srgbClr val="000000"/>
                </a:solidFill>
                <a:latin typeface="Calibri" panose="020F0502020204030204" pitchFamily="34" charset="0"/>
                <a:cs typeface="Calibri" panose="020F0502020204030204" pitchFamily="34" charset="0"/>
                <a:sym typeface="Arial"/>
              </a:rPr>
              <a:t>is a national research hub dedicated to advancing high-performance computing (HPC), big data analytics, and quantum computing </a:t>
            </a:r>
          </a:p>
        </p:txBody>
      </p:sp>
      <p:sp>
        <p:nvSpPr>
          <p:cNvPr id="4" name="Title 1">
            <a:extLst>
              <a:ext uri="{FF2B5EF4-FFF2-40B4-BE49-F238E27FC236}">
                <a16:creationId xmlns:a16="http://schemas.microsoft.com/office/drawing/2014/main" id="{0CDA2203-C618-D715-5810-29DD32A272F9}"/>
              </a:ext>
            </a:extLst>
          </p:cNvPr>
          <p:cNvSpPr>
            <a:spLocks noGrp="1"/>
          </p:cNvSpPr>
          <p:nvPr>
            <p:ph type="title"/>
          </p:nvPr>
        </p:nvSpPr>
        <p:spPr>
          <a:xfrm>
            <a:off x="228488" y="968706"/>
            <a:ext cx="8112645" cy="820319"/>
          </a:xfrm>
        </p:spPr>
        <p:txBody>
          <a:bodyPr/>
          <a:lstStyle/>
          <a:p>
            <a:r>
              <a:rPr lang="en-US" sz="3733" dirty="0">
                <a:latin typeface="Calibri" panose="020F0502020204030204" pitchFamily="34" charset="0"/>
                <a:cs typeface="Calibri" panose="020F0502020204030204" pitchFamily="34" charset="0"/>
              </a:rPr>
              <a:t>The PNRR ICSC National Center</a:t>
            </a:r>
          </a:p>
        </p:txBody>
      </p:sp>
      <p:sp>
        <p:nvSpPr>
          <p:cNvPr id="144" name="Google Shape;144;p3">
            <a:extLst>
              <a:ext uri="{FF2B5EF4-FFF2-40B4-BE49-F238E27FC236}">
                <a16:creationId xmlns:a16="http://schemas.microsoft.com/office/drawing/2014/main" id="{0234A338-FE80-E1B6-8A0D-7FFF1623927C}"/>
              </a:ext>
            </a:extLst>
          </p:cNvPr>
          <p:cNvSpPr txBox="1"/>
          <p:nvPr/>
        </p:nvSpPr>
        <p:spPr>
          <a:xfrm>
            <a:off x="342629" y="5628939"/>
            <a:ext cx="6378939" cy="1077178"/>
          </a:xfrm>
          <a:prstGeom prst="rect">
            <a:avLst/>
          </a:prstGeom>
          <a:noFill/>
          <a:ln>
            <a:noFill/>
          </a:ln>
        </p:spPr>
        <p:txBody>
          <a:bodyPr spcFirstLastPara="1" wrap="square" lIns="91425" tIns="45700" rIns="91425" bIns="45700" anchor="t" anchorCtr="0">
            <a:spAutoFit/>
          </a:bodyPr>
          <a:lstStyle/>
          <a:p>
            <a:pPr defTabSz="914377">
              <a:buClr>
                <a:srgbClr val="000000"/>
              </a:buClr>
              <a:defRPr/>
            </a:pPr>
            <a:r>
              <a:rPr lang="en-US" sz="1600" b="1" kern="0" dirty="0">
                <a:solidFill>
                  <a:srgbClr val="000000"/>
                </a:solidFill>
                <a:latin typeface="Calibri" panose="020F0502020204030204" pitchFamily="34" charset="0"/>
                <a:ea typeface="Titillium Web"/>
                <a:cs typeface="Calibri" panose="020F0502020204030204" pitchFamily="34" charset="0"/>
                <a:sym typeface="Titillium Web"/>
              </a:rPr>
              <a:t>IN-SILICO MEDICINE &amp; OMICS DATA</a:t>
            </a:r>
            <a:endParaRPr sz="1333" kern="0" dirty="0">
              <a:solidFill>
                <a:srgbClr val="000000"/>
              </a:solidFill>
              <a:latin typeface="Calibri" panose="020F0502020204030204" pitchFamily="34" charset="0"/>
              <a:cs typeface="Calibri" panose="020F0502020204030204" pitchFamily="34" charset="0"/>
              <a:sym typeface="Arial"/>
            </a:endParaRPr>
          </a:p>
          <a:p>
            <a:pPr defTabSz="914377">
              <a:buClr>
                <a:srgbClr val="000000"/>
              </a:buClr>
              <a:defRPr/>
            </a:pPr>
            <a:r>
              <a:rPr lang="en-US" sz="1600" kern="0" dirty="0">
                <a:solidFill>
                  <a:srgbClr val="000000"/>
                </a:solidFill>
                <a:latin typeface="Calibri" panose="020F0502020204030204" pitchFamily="34" charset="0"/>
                <a:ea typeface="Titillium Web"/>
                <a:cs typeface="Calibri" panose="020F0502020204030204" pitchFamily="34" charset="0"/>
                <a:sym typeface="Titillium Web"/>
              </a:rPr>
              <a:t>The activity of this spoke is focused on medical research which relies on supercomputing to enable a </a:t>
            </a:r>
            <a:r>
              <a:rPr lang="en-US" sz="1600" b="1" kern="0" dirty="0">
                <a:solidFill>
                  <a:srgbClr val="000000"/>
                </a:solidFill>
                <a:latin typeface="Calibri" panose="020F0502020204030204" pitchFamily="34" charset="0"/>
                <a:ea typeface="Titillium Web"/>
                <a:cs typeface="Calibri" panose="020F0502020204030204" pitchFamily="34" charset="0"/>
                <a:sym typeface="Titillium Web"/>
              </a:rPr>
              <a:t>precision medicine</a:t>
            </a:r>
            <a:r>
              <a:rPr lang="en-US" sz="1600" kern="0" dirty="0">
                <a:solidFill>
                  <a:srgbClr val="000000"/>
                </a:solidFill>
                <a:latin typeface="Calibri" panose="020F0502020204030204" pitchFamily="34" charset="0"/>
                <a:ea typeface="Titillium Web"/>
                <a:cs typeface="Calibri" panose="020F0502020204030204" pitchFamily="34" charset="0"/>
                <a:sym typeface="Titillium Web"/>
              </a:rPr>
              <a:t> approach in Healthcare</a:t>
            </a:r>
            <a:endParaRPr sz="1333" kern="0" dirty="0">
              <a:solidFill>
                <a:srgbClr val="000000"/>
              </a:solidFill>
              <a:latin typeface="Calibri" panose="020F0502020204030204" pitchFamily="34" charset="0"/>
              <a:cs typeface="Calibri" panose="020F0502020204030204" pitchFamily="34" charset="0"/>
              <a:sym typeface="Arial"/>
            </a:endParaRPr>
          </a:p>
          <a:p>
            <a:pPr defTabSz="914377">
              <a:buClr>
                <a:srgbClr val="000000"/>
              </a:buClr>
              <a:defRPr/>
            </a:pPr>
            <a:endParaRPr sz="1600" kern="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3" name="TextBox 2">
            <a:extLst>
              <a:ext uri="{FF2B5EF4-FFF2-40B4-BE49-F238E27FC236}">
                <a16:creationId xmlns:a16="http://schemas.microsoft.com/office/drawing/2014/main" id="{FA05B1D3-6273-207A-813C-26F1AF458378}"/>
              </a:ext>
            </a:extLst>
          </p:cNvPr>
          <p:cNvSpPr txBox="1"/>
          <p:nvPr/>
        </p:nvSpPr>
        <p:spPr>
          <a:xfrm>
            <a:off x="5237075" y="2304714"/>
            <a:ext cx="3104058" cy="997196"/>
          </a:xfrm>
          <a:prstGeom prst="rect">
            <a:avLst/>
          </a:prstGeom>
          <a:noFill/>
        </p:spPr>
        <p:txBody>
          <a:bodyPr wrap="square" rtlCol="0">
            <a:spAutoFit/>
          </a:bodyPr>
          <a:lstStyle/>
          <a:p>
            <a:pPr defTabSz="1219170">
              <a:lnSpc>
                <a:spcPct val="80000"/>
              </a:lnSpc>
              <a:buClr>
                <a:srgbClr val="000000"/>
              </a:buClr>
              <a:defRPr/>
            </a:pPr>
            <a:r>
              <a:rPr lang="en-US" sz="1400" b="1" kern="0" dirty="0">
                <a:solidFill>
                  <a:srgbClr val="C00000"/>
                </a:solidFill>
                <a:latin typeface="Calibri" panose="020F0502020204030204" pitchFamily="34" charset="0"/>
                <a:cs typeface="Calibri" panose="020F0502020204030204" pitchFamily="34" charset="0"/>
                <a:sym typeface="Arial"/>
              </a:rPr>
              <a:t>SPOKE 0</a:t>
            </a:r>
          </a:p>
          <a:p>
            <a:pPr marL="228594" indent="-228594" defTabSz="1219170">
              <a:lnSpc>
                <a:spcPct val="80000"/>
              </a:lnSpc>
              <a:buClr>
                <a:srgbClr val="000000"/>
              </a:buClr>
              <a:buFont typeface="Wingdings" pitchFamily="2" charset="2"/>
              <a:buChar char="Ø"/>
              <a:defRPr/>
            </a:pPr>
            <a:r>
              <a:rPr lang="en-US" sz="1400" kern="0" dirty="0">
                <a:solidFill>
                  <a:srgbClr val="000000"/>
                </a:solidFill>
                <a:latin typeface="Calibri" panose="020F0502020204030204" pitchFamily="34" charset="0"/>
                <a:cs typeface="Calibri" panose="020F0502020204030204" pitchFamily="34" charset="0"/>
                <a:sym typeface="Arial"/>
              </a:rPr>
              <a:t>federate and improve the </a:t>
            </a:r>
            <a:r>
              <a:rPr lang="en-US" sz="1400" b="1" kern="0" dirty="0">
                <a:solidFill>
                  <a:srgbClr val="000000"/>
                </a:solidFill>
                <a:latin typeface="Calibri" panose="020F0502020204030204" pitchFamily="34" charset="0"/>
                <a:cs typeface="Calibri" panose="020F0502020204030204" pitchFamily="34" charset="0"/>
                <a:sym typeface="Arial"/>
              </a:rPr>
              <a:t>CINECA</a:t>
            </a:r>
            <a:r>
              <a:rPr lang="en-US" sz="1400" kern="0" dirty="0">
                <a:solidFill>
                  <a:srgbClr val="000000"/>
                </a:solidFill>
                <a:latin typeface="Calibri" panose="020F0502020204030204" pitchFamily="34" charset="0"/>
                <a:cs typeface="Calibri" panose="020F0502020204030204" pitchFamily="34" charset="0"/>
                <a:sym typeface="Arial"/>
              </a:rPr>
              <a:t> and </a:t>
            </a:r>
            <a:r>
              <a:rPr lang="en-US" sz="1400" b="1" kern="0" dirty="0">
                <a:solidFill>
                  <a:srgbClr val="000000"/>
                </a:solidFill>
                <a:latin typeface="Calibri" panose="020F0502020204030204" pitchFamily="34" charset="0"/>
                <a:cs typeface="Calibri" panose="020F0502020204030204" pitchFamily="34" charset="0"/>
                <a:sym typeface="Arial"/>
              </a:rPr>
              <a:t>INFN</a:t>
            </a:r>
            <a:r>
              <a:rPr lang="en-US" sz="1400" kern="0" dirty="0">
                <a:solidFill>
                  <a:srgbClr val="000000"/>
                </a:solidFill>
                <a:latin typeface="Calibri" panose="020F0502020204030204" pitchFamily="34" charset="0"/>
                <a:cs typeface="Calibri" panose="020F0502020204030204" pitchFamily="34" charset="0"/>
                <a:sym typeface="Arial"/>
              </a:rPr>
              <a:t> computing resources</a:t>
            </a:r>
          </a:p>
          <a:p>
            <a:pPr marL="228594" indent="-228594" defTabSz="1219170">
              <a:lnSpc>
                <a:spcPct val="80000"/>
              </a:lnSpc>
              <a:buClr>
                <a:srgbClr val="000000"/>
              </a:buClr>
              <a:buFont typeface="Wingdings" pitchFamily="2" charset="2"/>
              <a:buChar char="Ø"/>
              <a:defRPr/>
            </a:pPr>
            <a:r>
              <a:rPr lang="en-US" sz="1400" kern="0" dirty="0">
                <a:solidFill>
                  <a:srgbClr val="000000"/>
                </a:solidFill>
                <a:latin typeface="Calibri" panose="020F0502020204030204" pitchFamily="34" charset="0"/>
                <a:cs typeface="Calibri" panose="020F0502020204030204" pitchFamily="34" charset="0"/>
                <a:sym typeface="Arial"/>
              </a:rPr>
              <a:t>Strengthen the </a:t>
            </a:r>
            <a:r>
              <a:rPr lang="en-US" sz="1400" b="1" kern="0" dirty="0">
                <a:solidFill>
                  <a:srgbClr val="000000"/>
                </a:solidFill>
                <a:latin typeface="Calibri" panose="020F0502020204030204" pitchFamily="34" charset="0"/>
                <a:cs typeface="Calibri" panose="020F0502020204030204" pitchFamily="34" charset="0"/>
                <a:sym typeface="Arial"/>
              </a:rPr>
              <a:t>GARR</a:t>
            </a:r>
            <a:r>
              <a:rPr lang="en-US" sz="1400" kern="0" dirty="0">
                <a:solidFill>
                  <a:srgbClr val="000000"/>
                </a:solidFill>
                <a:latin typeface="Calibri" panose="020F0502020204030204" pitchFamily="34" charset="0"/>
                <a:cs typeface="Calibri" panose="020F0502020204030204" pitchFamily="34" charset="0"/>
                <a:sym typeface="Arial"/>
              </a:rPr>
              <a:t> IT network</a:t>
            </a:r>
          </a:p>
          <a:p>
            <a:pPr defTabSz="1219170">
              <a:buClr>
                <a:srgbClr val="000000"/>
              </a:buClr>
            </a:pPr>
            <a:endParaRPr lang="en-US" sz="1400" kern="0" dirty="0">
              <a:solidFill>
                <a:srgbClr val="000000"/>
              </a:solidFill>
              <a:latin typeface="Arial"/>
              <a:cs typeface="Arial"/>
              <a:sym typeface="Arial"/>
            </a:endParaRPr>
          </a:p>
        </p:txBody>
      </p:sp>
      <p:pic>
        <p:nvPicPr>
          <p:cNvPr id="5" name="Google Shape;145;p3" descr="Immagine che contiene testo, mappa, persona&#10;&#10;Descrizione generata automaticamente">
            <a:extLst>
              <a:ext uri="{FF2B5EF4-FFF2-40B4-BE49-F238E27FC236}">
                <a16:creationId xmlns:a16="http://schemas.microsoft.com/office/drawing/2014/main" id="{E82D4984-8416-912F-457B-CF25A9ACCFB4}"/>
              </a:ext>
            </a:extLst>
          </p:cNvPr>
          <p:cNvPicPr preferRelativeResize="0"/>
          <p:nvPr/>
        </p:nvPicPr>
        <p:blipFill rotWithShape="1">
          <a:blip r:embed="rId4">
            <a:alphaModFix/>
          </a:blip>
          <a:srcRect/>
          <a:stretch/>
        </p:blipFill>
        <p:spPr>
          <a:xfrm>
            <a:off x="5444635" y="2993091"/>
            <a:ext cx="3046774" cy="3101883"/>
          </a:xfrm>
          <a:prstGeom prst="rect">
            <a:avLst/>
          </a:prstGeom>
          <a:noFill/>
          <a:ln w="38100" cap="flat" cmpd="sng">
            <a:noFill/>
            <a:prstDash val="solid"/>
            <a:round/>
            <a:headEnd type="none" w="sm" len="sm"/>
            <a:tailEnd type="none" w="sm" len="sm"/>
          </a:ln>
        </p:spPr>
      </p:pic>
      <p:pic>
        <p:nvPicPr>
          <p:cNvPr id="1026" name="Picture 2" descr="cineca">
            <a:extLst>
              <a:ext uri="{FF2B5EF4-FFF2-40B4-BE49-F238E27FC236}">
                <a16:creationId xmlns:a16="http://schemas.microsoft.com/office/drawing/2014/main" id="{7E727F27-C62D-2A40-D8EE-F820C433E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009" y="4132502"/>
            <a:ext cx="8890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FN">
            <a:extLst>
              <a:ext uri="{FF2B5EF4-FFF2-40B4-BE49-F238E27FC236}">
                <a16:creationId xmlns:a16="http://schemas.microsoft.com/office/drawing/2014/main" id="{90D58B7B-DD65-6DC8-900D-24C35FFB0F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15689"/>
          <a:stretch>
            <a:fillRect/>
          </a:stretch>
        </p:blipFill>
        <p:spPr bwMode="auto">
          <a:xfrm>
            <a:off x="5340427" y="4501505"/>
            <a:ext cx="689014" cy="2904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FCED3B-52CD-4A39-184E-CB2AB7B1500F}"/>
              </a:ext>
            </a:extLst>
          </p:cNvPr>
          <p:cNvSpPr txBox="1"/>
          <p:nvPr/>
        </p:nvSpPr>
        <p:spPr>
          <a:xfrm>
            <a:off x="7975895" y="1594443"/>
            <a:ext cx="3904921" cy="4447371"/>
          </a:xfrm>
          <a:prstGeom prst="rect">
            <a:avLst/>
          </a:prstGeom>
          <a:noFill/>
        </p:spPr>
        <p:txBody>
          <a:bodyPr wrap="square">
            <a:spAutoFit/>
          </a:bodyPr>
          <a:lstStyle/>
          <a:p>
            <a:pPr rtl="0">
              <a:buNone/>
            </a:pPr>
            <a:r>
              <a:rPr lang="en-US" sz="1800" b="1" i="0" u="none" strike="noStrike" dirty="0">
                <a:solidFill>
                  <a:srgbClr val="000000"/>
                </a:solidFill>
                <a:effectLst/>
                <a:latin typeface="Arial" panose="020B0604020202020204" pitchFamily="34" charset="0"/>
              </a:rPr>
              <a:t>ICSC &amp; INFN Resources:</a:t>
            </a:r>
            <a:endParaRPr lang="en-US" b="1" dirty="0">
              <a:effectLst/>
            </a:endParaRPr>
          </a:p>
          <a:p>
            <a:pPr marL="751103" indent="-285750" rtl="0" fontAlgn="base">
              <a:spcBef>
                <a:spcPts val="500"/>
              </a:spcBef>
              <a:buFont typeface="Arial" panose="020B0604020202020204" pitchFamily="34" charset="0"/>
              <a:buChar char="•"/>
            </a:pPr>
            <a:r>
              <a:rPr lang="en-US" sz="1600" b="1" i="0" u="none" strike="noStrike" dirty="0">
                <a:solidFill>
                  <a:srgbClr val="7030A0"/>
                </a:solidFill>
                <a:effectLst/>
                <a:latin typeface="Arial" panose="020B0604020202020204" pitchFamily="34" charset="0"/>
              </a:rPr>
              <a:t>Supercomputing resources </a:t>
            </a:r>
            <a:r>
              <a:rPr lang="en-US" sz="1600" b="0" i="0" u="none" strike="noStrike" dirty="0">
                <a:solidFill>
                  <a:srgbClr val="7030A0"/>
                </a:solidFill>
                <a:effectLst/>
                <a:latin typeface="Arial" panose="020B0604020202020204" pitchFamily="34" charset="0"/>
              </a:rPr>
              <a:t>(Leonardo and Galileo and HPC Bubbles: CPU and CPU+GPU)</a:t>
            </a:r>
            <a:endParaRPr lang="en-US" b="1" i="0" u="none" strike="noStrike" dirty="0">
              <a:solidFill>
                <a:srgbClr val="7030A0"/>
              </a:solidFill>
              <a:effectLst/>
              <a:latin typeface="Arial" panose="020B0604020202020204" pitchFamily="34" charset="0"/>
            </a:endParaRPr>
          </a:p>
          <a:p>
            <a:pPr marL="751103" indent="-285750" rtl="0" fontAlgn="base">
              <a:spcBef>
                <a:spcPts val="500"/>
              </a:spcBef>
              <a:buFont typeface="Arial" panose="020B0604020202020204" pitchFamily="34" charset="0"/>
              <a:buChar char="•"/>
            </a:pPr>
            <a:r>
              <a:rPr lang="en-US" sz="1600" b="1" i="0" u="none" strike="noStrike" dirty="0">
                <a:solidFill>
                  <a:srgbClr val="7030A0"/>
                </a:solidFill>
                <a:effectLst/>
                <a:latin typeface="Arial" panose="020B0604020202020204" pitchFamily="34" charset="0"/>
              </a:rPr>
              <a:t>Cloud resources </a:t>
            </a:r>
            <a:r>
              <a:rPr lang="en-US" sz="1600" b="0" i="0" u="none" strike="noStrike" dirty="0">
                <a:solidFill>
                  <a:srgbClr val="7030A0"/>
                </a:solidFill>
                <a:effectLst/>
                <a:latin typeface="Arial" panose="020B0604020202020204" pitchFamily="34" charset="0"/>
              </a:rPr>
              <a:t>(CINECA and INFN)</a:t>
            </a:r>
            <a:endParaRPr lang="en-US" b="1" i="0" u="none" strike="noStrike" dirty="0">
              <a:solidFill>
                <a:srgbClr val="7030A0"/>
              </a:solidFill>
              <a:effectLst/>
              <a:latin typeface="Arial" panose="020B0604020202020204" pitchFamily="34" charset="0"/>
            </a:endParaRPr>
          </a:p>
          <a:p>
            <a:pPr marL="751103" indent="-285750" rtl="0" fontAlgn="base">
              <a:spcBef>
                <a:spcPts val="500"/>
              </a:spcBef>
              <a:buFont typeface="Arial" panose="020B0604020202020204" pitchFamily="34" charset="0"/>
              <a:buChar char="•"/>
            </a:pPr>
            <a:r>
              <a:rPr lang="en-US" sz="1600" b="1" i="0" u="none" strike="noStrike" dirty="0">
                <a:solidFill>
                  <a:srgbClr val="7030A0"/>
                </a:solidFill>
                <a:effectLst/>
                <a:latin typeface="Arial" panose="020B0604020202020204" pitchFamily="34" charset="0"/>
              </a:rPr>
              <a:t>GRID/BATCH resources </a:t>
            </a:r>
            <a:r>
              <a:rPr lang="en-US" sz="1600" b="0" i="0" u="none" strike="noStrike" dirty="0">
                <a:solidFill>
                  <a:srgbClr val="7030A0"/>
                </a:solidFill>
                <a:effectLst/>
                <a:latin typeface="Arial" panose="020B0604020202020204" pitchFamily="34" charset="0"/>
              </a:rPr>
              <a:t>(INFN)</a:t>
            </a:r>
            <a:endParaRPr lang="en-US" b="1" i="0" u="none" strike="noStrike" dirty="0">
              <a:solidFill>
                <a:srgbClr val="7030A0"/>
              </a:solidFill>
              <a:effectLst/>
              <a:latin typeface="Arial" panose="020B0604020202020204" pitchFamily="34" charset="0"/>
            </a:endParaRPr>
          </a:p>
          <a:p>
            <a:pPr marL="751103" indent="-285750" rtl="0" fontAlgn="base">
              <a:spcBef>
                <a:spcPts val="500"/>
              </a:spcBef>
              <a:buFont typeface="Arial" panose="020B0604020202020204" pitchFamily="34" charset="0"/>
              <a:buChar char="•"/>
            </a:pPr>
            <a:r>
              <a:rPr lang="en-US" sz="1600" b="1" i="0" u="none" strike="noStrike" dirty="0">
                <a:solidFill>
                  <a:srgbClr val="7030A0"/>
                </a:solidFill>
                <a:effectLst/>
                <a:latin typeface="Arial" panose="020B0604020202020204" pitchFamily="34" charset="0"/>
              </a:rPr>
              <a:t>Storage</a:t>
            </a:r>
            <a:r>
              <a:rPr lang="en-US" sz="1600" b="0" i="0" u="none" strike="noStrike" dirty="0">
                <a:solidFill>
                  <a:srgbClr val="7030A0"/>
                </a:solidFill>
                <a:effectLst/>
                <a:latin typeface="Arial" panose="020B0604020202020204" pitchFamily="34" charset="0"/>
              </a:rPr>
              <a:t> (Disk and Tape, GRID and Cloud, POSIX and Object, accessible via multiple protocols)</a:t>
            </a:r>
            <a:endParaRPr lang="en-US" b="1" i="0" u="none" strike="noStrike" dirty="0">
              <a:solidFill>
                <a:srgbClr val="7030A0"/>
              </a:solidFill>
              <a:effectLst/>
              <a:latin typeface="Arial" panose="020B0604020202020204" pitchFamily="34" charset="0"/>
            </a:endParaRPr>
          </a:p>
          <a:p>
            <a:pPr marL="751103" indent="-285750" rtl="0" fontAlgn="base">
              <a:spcBef>
                <a:spcPts val="500"/>
              </a:spcBef>
              <a:buFont typeface="Arial" panose="020B0604020202020204" pitchFamily="34" charset="0"/>
              <a:buChar char="•"/>
            </a:pPr>
            <a:r>
              <a:rPr lang="en-US" sz="1600" b="1" i="0" u="none" strike="noStrike" dirty="0">
                <a:solidFill>
                  <a:srgbClr val="7030A0"/>
                </a:solidFill>
                <a:effectLst/>
                <a:latin typeface="Arial" panose="020B0604020202020204" pitchFamily="34" charset="0"/>
              </a:rPr>
              <a:t>FPGA resources </a:t>
            </a:r>
            <a:r>
              <a:rPr lang="en-US" sz="1600" b="0" i="0" u="none" strike="noStrike" dirty="0">
                <a:solidFill>
                  <a:srgbClr val="7030A0"/>
                </a:solidFill>
                <a:effectLst/>
                <a:latin typeface="Arial" panose="020B0604020202020204" pitchFamily="34" charset="0"/>
              </a:rPr>
              <a:t>via a collaboration with </a:t>
            </a:r>
            <a:r>
              <a:rPr lang="en-US" sz="1600" b="0" i="0" u="none" strike="noStrike" dirty="0" err="1">
                <a:solidFill>
                  <a:srgbClr val="7030A0"/>
                </a:solidFill>
                <a:effectLst/>
                <a:latin typeface="Arial" panose="020B0604020202020204" pitchFamily="34" charset="0"/>
              </a:rPr>
              <a:t>TeRABIT</a:t>
            </a:r>
            <a:endParaRPr lang="en-US" b="1" i="0" u="none" strike="noStrike" dirty="0">
              <a:solidFill>
                <a:srgbClr val="7030A0"/>
              </a:solidFill>
              <a:effectLst/>
              <a:latin typeface="Arial" panose="020B0604020202020204" pitchFamily="34" charset="0"/>
            </a:endParaRPr>
          </a:p>
          <a:p>
            <a:pPr marL="751103" indent="-285750" rtl="0" fontAlgn="base">
              <a:spcBef>
                <a:spcPts val="500"/>
              </a:spcBef>
              <a:buFont typeface="Arial" panose="020B0604020202020204" pitchFamily="34" charset="0"/>
              <a:buChar char="•"/>
            </a:pPr>
            <a:r>
              <a:rPr lang="en-US" sz="1600" b="1" i="0" u="none" strike="noStrike" dirty="0">
                <a:solidFill>
                  <a:srgbClr val="7030A0"/>
                </a:solidFill>
                <a:effectLst/>
                <a:latin typeface="Arial" panose="020B0604020202020204" pitchFamily="34" charset="0"/>
              </a:rPr>
              <a:t>EPIC Cloud </a:t>
            </a:r>
            <a:r>
              <a:rPr lang="en-US" sz="1600" b="0" i="0" u="none" strike="noStrike" dirty="0">
                <a:solidFill>
                  <a:srgbClr val="7030A0"/>
                </a:solidFill>
                <a:effectLst/>
                <a:latin typeface="Arial" panose="020B0604020202020204" pitchFamily="34" charset="0"/>
              </a:rPr>
              <a:t>(</a:t>
            </a:r>
            <a:r>
              <a:rPr lang="en-US" sz="1600" b="1" i="0" u="none" strike="noStrike" dirty="0">
                <a:solidFill>
                  <a:srgbClr val="7030A0"/>
                </a:solidFill>
                <a:effectLst/>
                <a:latin typeface="Arial" panose="020B0604020202020204" pitchFamily="34" charset="0"/>
              </a:rPr>
              <a:t>E</a:t>
            </a:r>
            <a:r>
              <a:rPr lang="en-US" sz="1600" b="0" i="0" u="none" strike="noStrike" dirty="0">
                <a:solidFill>
                  <a:srgbClr val="7030A0"/>
                </a:solidFill>
                <a:effectLst/>
                <a:latin typeface="Arial" panose="020B0604020202020204" pitchFamily="34" charset="0"/>
              </a:rPr>
              <a:t>nhanced </a:t>
            </a:r>
            <a:r>
              <a:rPr lang="en-US" sz="1600" b="1" i="0" u="none" strike="noStrike" dirty="0" err="1">
                <a:solidFill>
                  <a:srgbClr val="7030A0"/>
                </a:solidFill>
                <a:effectLst/>
                <a:latin typeface="Arial" panose="020B0604020202020204" pitchFamily="34" charset="0"/>
              </a:rPr>
              <a:t>P</a:t>
            </a:r>
            <a:r>
              <a:rPr lang="en-US" sz="1600" b="0" i="0" u="none" strike="noStrike" dirty="0" err="1">
                <a:solidFill>
                  <a:srgbClr val="7030A0"/>
                </a:solidFill>
                <a:effectLst/>
                <a:latin typeface="Arial" panose="020B0604020202020204" pitchFamily="34" charset="0"/>
              </a:rPr>
              <a:t>r</a:t>
            </a:r>
            <a:r>
              <a:rPr lang="en-US" sz="1600" b="1" i="0" u="none" strike="noStrike" dirty="0" err="1">
                <a:solidFill>
                  <a:srgbClr val="7030A0"/>
                </a:solidFill>
                <a:effectLst/>
                <a:latin typeface="Arial" panose="020B0604020202020204" pitchFamily="34" charset="0"/>
              </a:rPr>
              <a:t>I</a:t>
            </a:r>
            <a:r>
              <a:rPr lang="en-US" sz="1600" b="0" i="0" u="none" strike="noStrike" dirty="0" err="1">
                <a:solidFill>
                  <a:srgbClr val="7030A0"/>
                </a:solidFill>
                <a:effectLst/>
                <a:latin typeface="Arial" panose="020B0604020202020204" pitchFamily="34" charset="0"/>
              </a:rPr>
              <a:t>vacy</a:t>
            </a:r>
            <a:r>
              <a:rPr lang="en-US" sz="1600" b="0" i="0" u="none" strike="noStrike" dirty="0">
                <a:solidFill>
                  <a:srgbClr val="7030A0"/>
                </a:solidFill>
                <a:effectLst/>
                <a:latin typeface="Arial" panose="020B0604020202020204" pitchFamily="34" charset="0"/>
              </a:rPr>
              <a:t> and </a:t>
            </a:r>
            <a:r>
              <a:rPr lang="en-US" sz="1600" b="1" i="0" u="none" strike="noStrike" dirty="0">
                <a:solidFill>
                  <a:srgbClr val="7030A0"/>
                </a:solidFill>
                <a:effectLst/>
                <a:latin typeface="Arial" panose="020B0604020202020204" pitchFamily="34" charset="0"/>
              </a:rPr>
              <a:t>C</a:t>
            </a:r>
            <a:r>
              <a:rPr lang="en-US" sz="1600" b="0" i="0" u="none" strike="noStrike" dirty="0">
                <a:solidFill>
                  <a:srgbClr val="7030A0"/>
                </a:solidFill>
                <a:effectLst/>
                <a:latin typeface="Arial" panose="020B0604020202020204" pitchFamily="34" charset="0"/>
              </a:rPr>
              <a:t>ompliance Cloud) resources (computing and storage)</a:t>
            </a:r>
            <a:endParaRPr lang="en-US" b="0" i="0" u="none" strike="noStrike" dirty="0">
              <a:solidFill>
                <a:srgbClr val="7030A0"/>
              </a:solidFill>
              <a:effectLst/>
              <a:latin typeface="Arial" panose="020B0604020202020204" pitchFamily="34" charset="0"/>
            </a:endParaRPr>
          </a:p>
        </p:txBody>
      </p:sp>
    </p:spTree>
    <p:extLst>
      <p:ext uri="{BB962C8B-B14F-4D97-AF65-F5344CB8AC3E}">
        <p14:creationId xmlns:p14="http://schemas.microsoft.com/office/powerpoint/2010/main" val="2440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C7FCB439-93C7-16FB-AC9E-C7A5AF6F9F13}"/>
            </a:ext>
          </a:extLst>
        </p:cNvPr>
        <p:cNvGrpSpPr/>
        <p:nvPr/>
      </p:nvGrpSpPr>
      <p:grpSpPr>
        <a:xfrm>
          <a:off x="0" y="0"/>
          <a:ext cx="0" cy="0"/>
          <a:chOff x="0" y="0"/>
          <a:chExt cx="0" cy="0"/>
        </a:xfrm>
      </p:grpSpPr>
      <p:sp>
        <p:nvSpPr>
          <p:cNvPr id="189" name="Google Shape;189;g34bfaed29e3_0_179">
            <a:extLst>
              <a:ext uri="{FF2B5EF4-FFF2-40B4-BE49-F238E27FC236}">
                <a16:creationId xmlns:a16="http://schemas.microsoft.com/office/drawing/2014/main" id="{D311D63C-7322-E91C-1673-E2427CA70142}"/>
              </a:ext>
            </a:extLst>
          </p:cNvPr>
          <p:cNvSpPr txBox="1">
            <a:spLocks noGrp="1"/>
          </p:cNvSpPr>
          <p:nvPr>
            <p:ph type="sldNum" idx="12"/>
          </p:nvPr>
        </p:nvSpPr>
        <p:spPr>
          <a:xfrm>
            <a:off x="9448800" y="6492875"/>
            <a:ext cx="2743200" cy="365100"/>
          </a:xfrm>
          <a:prstGeom prst="rect">
            <a:avLst/>
          </a:prstGeom>
        </p:spPr>
        <p:txBody>
          <a:bodyPr spcFirstLastPara="1" wrap="square" lIns="91425" tIns="45700" rIns="91425" bIns="45700" anchor="ctr" anchorCtr="0">
            <a:noAutofit/>
          </a:bodyPr>
          <a:lstStyle/>
          <a:p>
            <a:pPr defTabSz="914377">
              <a:buClr>
                <a:srgbClr val="000000"/>
              </a:buClr>
              <a:defRPr/>
            </a:pPr>
            <a:fld id="{00000000-1234-1234-1234-123412341234}" type="slidenum">
              <a:rPr lang="en-US" kern="0"/>
              <a:pPr defTabSz="914377">
                <a:buClr>
                  <a:srgbClr val="000000"/>
                </a:buClr>
                <a:defRPr/>
              </a:pPr>
              <a:t>16</a:t>
            </a:fld>
            <a:endParaRPr kern="0"/>
          </a:p>
        </p:txBody>
      </p:sp>
      <p:grpSp>
        <p:nvGrpSpPr>
          <p:cNvPr id="190" name="Google Shape;190;g34bfaed29e3_0_179">
            <a:extLst>
              <a:ext uri="{FF2B5EF4-FFF2-40B4-BE49-F238E27FC236}">
                <a16:creationId xmlns:a16="http://schemas.microsoft.com/office/drawing/2014/main" id="{92EBFE1F-F1E3-5F7B-4534-258AB06722E6}"/>
              </a:ext>
            </a:extLst>
          </p:cNvPr>
          <p:cNvGrpSpPr/>
          <p:nvPr/>
        </p:nvGrpSpPr>
        <p:grpSpPr>
          <a:xfrm>
            <a:off x="-1936141" y="1011661"/>
            <a:ext cx="12829988" cy="6132900"/>
            <a:chOff x="-4714269" y="747739"/>
            <a:chExt cx="13337013" cy="61329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grpSpPr>
        <p:grpSp>
          <p:nvGrpSpPr>
            <p:cNvPr id="191" name="Google Shape;191;g34bfaed29e3_0_179">
              <a:extLst>
                <a:ext uri="{FF2B5EF4-FFF2-40B4-BE49-F238E27FC236}">
                  <a16:creationId xmlns:a16="http://schemas.microsoft.com/office/drawing/2014/main" id="{D7A64C62-138F-14E8-9440-A3BF6A479362}"/>
                </a:ext>
              </a:extLst>
            </p:cNvPr>
            <p:cNvGrpSpPr/>
            <p:nvPr/>
          </p:nvGrpSpPr>
          <p:grpSpPr>
            <a:xfrm>
              <a:off x="-4714269" y="747739"/>
              <a:ext cx="13337013" cy="6132900"/>
              <a:chOff x="-5129870" y="-788894"/>
              <a:chExt cx="13337013" cy="6132900"/>
            </a:xfrm>
            <a:grpFill/>
          </p:grpSpPr>
          <p:sp>
            <p:nvSpPr>
              <p:cNvPr id="192" name="Google Shape;192;g34bfaed29e3_0_179">
                <a:extLst>
                  <a:ext uri="{FF2B5EF4-FFF2-40B4-BE49-F238E27FC236}">
                    <a16:creationId xmlns:a16="http://schemas.microsoft.com/office/drawing/2014/main" id="{BF2F1D88-C2CC-0B67-FD67-61358480E721}"/>
                  </a:ext>
                </a:extLst>
              </p:cNvPr>
              <p:cNvSpPr/>
              <p:nvPr/>
            </p:nvSpPr>
            <p:spPr>
              <a:xfrm>
                <a:off x="-5129870" y="-788894"/>
                <a:ext cx="6132900" cy="6132900"/>
              </a:xfrm>
              <a:prstGeom prst="blockArc">
                <a:avLst>
                  <a:gd name="adj1" fmla="val 18900000"/>
                  <a:gd name="adj2" fmla="val 2700000"/>
                  <a:gd name="adj3" fmla="val 352"/>
                </a:avLst>
              </a:prstGeom>
              <a:grpFill/>
              <a:ln w="12700" cap="flat" cmpd="sng">
                <a:solidFill>
                  <a:srgbClr val="FEC65A"/>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193" name="Google Shape;193;g34bfaed29e3_0_179">
                <a:extLst>
                  <a:ext uri="{FF2B5EF4-FFF2-40B4-BE49-F238E27FC236}">
                    <a16:creationId xmlns:a16="http://schemas.microsoft.com/office/drawing/2014/main" id="{499B107D-1C85-8F5D-9F03-A5ADE7D5A47B}"/>
                  </a:ext>
                </a:extLst>
              </p:cNvPr>
              <p:cNvSpPr/>
              <p:nvPr/>
            </p:nvSpPr>
            <p:spPr>
              <a:xfrm>
                <a:off x="386810" y="131678"/>
                <a:ext cx="7803300" cy="696000"/>
              </a:xfrm>
              <a:prstGeom prst="rect">
                <a:avLst/>
              </a:prstGeom>
              <a:grp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194" name="Google Shape;194;g34bfaed29e3_0_179">
                <a:extLst>
                  <a:ext uri="{FF2B5EF4-FFF2-40B4-BE49-F238E27FC236}">
                    <a16:creationId xmlns:a16="http://schemas.microsoft.com/office/drawing/2014/main" id="{0703CE46-C7C2-5D21-C0E5-5D11F3905441}"/>
                  </a:ext>
                </a:extLst>
              </p:cNvPr>
              <p:cNvSpPr txBox="1"/>
              <p:nvPr/>
            </p:nvSpPr>
            <p:spPr>
              <a:xfrm>
                <a:off x="386810" y="131678"/>
                <a:ext cx="7803300" cy="696000"/>
              </a:xfrm>
              <a:prstGeom prst="rect">
                <a:avLst/>
              </a:prstGeom>
              <a:grpFill/>
              <a:ln>
                <a:noFill/>
              </a:ln>
            </p:spPr>
            <p:txBody>
              <a:bodyPr spcFirstLastPara="1" wrap="square" lIns="380651" tIns="45700" rIns="45700" bIns="45700" anchor="ctr" anchorCtr="0">
                <a:noAutofit/>
              </a:bodyPr>
              <a:lstStyle/>
              <a:p>
                <a:pPr defTabSz="914377">
                  <a:lnSpc>
                    <a:spcPct val="90000"/>
                  </a:lnSpc>
                  <a:buClr>
                    <a:srgbClr val="000000"/>
                  </a:buClr>
                  <a:buSzPts val="1800"/>
                  <a:defRPr/>
                </a:pPr>
                <a:r>
                  <a:rPr lang="en-US" b="1" kern="0" dirty="0">
                    <a:solidFill>
                      <a:srgbClr val="000000"/>
                    </a:solidFill>
                    <a:latin typeface="Calibri" panose="020F0502020204030204" pitchFamily="34" charset="0"/>
                    <a:ea typeface="Calibri"/>
                    <a:cs typeface="Calibri" panose="020F0502020204030204" pitchFamily="34" charset="0"/>
                    <a:sym typeface="Calibri"/>
                  </a:rPr>
                  <a:t>WP1</a:t>
                </a:r>
                <a:r>
                  <a:rPr lang="en-US" kern="0" dirty="0">
                    <a:solidFill>
                      <a:srgbClr val="000000"/>
                    </a:solidFill>
                    <a:latin typeface="Calibri" panose="020F0502020204030204" pitchFamily="34" charset="0"/>
                    <a:ea typeface="Calibri"/>
                    <a:cs typeface="Calibri" panose="020F0502020204030204" pitchFamily="34" charset="0"/>
                    <a:sym typeface="Calibri"/>
                  </a:rPr>
                  <a:t> Implementation of modelling &amp; simulation platforms through HPC solvers (</a:t>
                </a:r>
                <a:r>
                  <a:rPr lang="en-US" i="1" kern="0" dirty="0">
                    <a:solidFill>
                      <a:srgbClr val="000000"/>
                    </a:solidFill>
                    <a:latin typeface="Calibri" panose="020F0502020204030204" pitchFamily="34" charset="0"/>
                    <a:ea typeface="Calibri"/>
                    <a:cs typeface="Calibri" panose="020F0502020204030204" pitchFamily="34" charset="0"/>
                    <a:sym typeface="Calibri"/>
                  </a:rPr>
                  <a:t>Francesco Pappalardo - </a:t>
                </a:r>
                <a:r>
                  <a:rPr lang="en-US" i="1" kern="0" dirty="0" err="1">
                    <a:solidFill>
                      <a:srgbClr val="000000"/>
                    </a:solidFill>
                    <a:latin typeface="Calibri" panose="020F0502020204030204" pitchFamily="34" charset="0"/>
                    <a:ea typeface="Calibri"/>
                    <a:cs typeface="Calibri" panose="020F0502020204030204" pitchFamily="34" charset="0"/>
                    <a:sym typeface="Calibri"/>
                  </a:rPr>
                  <a:t>UniCT</a:t>
                </a:r>
                <a:r>
                  <a:rPr lang="en-US" kern="0" dirty="0">
                    <a:solidFill>
                      <a:srgbClr val="000000"/>
                    </a:solidFill>
                    <a:latin typeface="Calibri" panose="020F0502020204030204" pitchFamily="34" charset="0"/>
                    <a:ea typeface="Calibri"/>
                    <a:cs typeface="Calibri" panose="020F0502020204030204" pitchFamily="34" charset="0"/>
                    <a:sym typeface="Calibri"/>
                  </a:rPr>
                  <a:t>)</a:t>
                </a:r>
                <a:endParaRPr kern="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95" name="Google Shape;195;g34bfaed29e3_0_179">
                <a:extLst>
                  <a:ext uri="{FF2B5EF4-FFF2-40B4-BE49-F238E27FC236}">
                    <a16:creationId xmlns:a16="http://schemas.microsoft.com/office/drawing/2014/main" id="{B25F51BA-7FE5-8ADE-8790-0EAA0438F225}"/>
                  </a:ext>
                </a:extLst>
              </p:cNvPr>
              <p:cNvSpPr/>
              <p:nvPr/>
            </p:nvSpPr>
            <p:spPr>
              <a:xfrm>
                <a:off x="31520" y="103154"/>
                <a:ext cx="710700" cy="753000"/>
              </a:xfrm>
              <a:prstGeom prst="ellipse">
                <a:avLst/>
              </a:prstGeom>
              <a:grp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196" name="Google Shape;196;g34bfaed29e3_0_179">
                <a:extLst>
                  <a:ext uri="{FF2B5EF4-FFF2-40B4-BE49-F238E27FC236}">
                    <a16:creationId xmlns:a16="http://schemas.microsoft.com/office/drawing/2014/main" id="{1908EF20-782D-EBDC-531C-0853B1FE0679}"/>
                  </a:ext>
                </a:extLst>
              </p:cNvPr>
              <p:cNvSpPr/>
              <p:nvPr/>
            </p:nvSpPr>
            <p:spPr>
              <a:xfrm>
                <a:off x="781291" y="959142"/>
                <a:ext cx="7408800" cy="479700"/>
              </a:xfrm>
              <a:prstGeom prst="rect">
                <a:avLst/>
              </a:prstGeom>
              <a:grp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197" name="Google Shape;197;g34bfaed29e3_0_179">
                <a:extLst>
                  <a:ext uri="{FF2B5EF4-FFF2-40B4-BE49-F238E27FC236}">
                    <a16:creationId xmlns:a16="http://schemas.microsoft.com/office/drawing/2014/main" id="{82357B92-9CB7-A39F-25E5-55B88FB619AF}"/>
                  </a:ext>
                </a:extLst>
              </p:cNvPr>
              <p:cNvSpPr txBox="1"/>
              <p:nvPr/>
            </p:nvSpPr>
            <p:spPr>
              <a:xfrm>
                <a:off x="781291" y="959142"/>
                <a:ext cx="7408800" cy="479700"/>
              </a:xfrm>
              <a:prstGeom prst="rect">
                <a:avLst/>
              </a:prstGeom>
              <a:grpFill/>
              <a:ln>
                <a:noFill/>
              </a:ln>
            </p:spPr>
            <p:txBody>
              <a:bodyPr spcFirstLastPara="1" wrap="square" lIns="380651" tIns="45700" rIns="45700" bIns="45700" anchor="ctr" anchorCtr="0">
                <a:noAutofit/>
              </a:bodyPr>
              <a:lstStyle/>
              <a:p>
                <a:pPr defTabSz="914377">
                  <a:lnSpc>
                    <a:spcPct val="90000"/>
                  </a:lnSpc>
                  <a:buClr>
                    <a:srgbClr val="000000"/>
                  </a:buClr>
                  <a:buSzPts val="1800"/>
                  <a:defRPr/>
                </a:pPr>
                <a:r>
                  <a:rPr lang="en-US" b="1" kern="0" dirty="0">
                    <a:solidFill>
                      <a:srgbClr val="000000"/>
                    </a:solidFill>
                    <a:latin typeface="Calibri" panose="020F0502020204030204" pitchFamily="34" charset="0"/>
                    <a:ea typeface="Calibri"/>
                    <a:cs typeface="Calibri" panose="020F0502020204030204" pitchFamily="34" charset="0"/>
                    <a:sym typeface="Calibri"/>
                  </a:rPr>
                  <a:t>WP2</a:t>
                </a:r>
                <a:r>
                  <a:rPr lang="en-US" kern="0" dirty="0">
                    <a:solidFill>
                      <a:srgbClr val="000000"/>
                    </a:solidFill>
                    <a:latin typeface="Calibri" panose="020F0502020204030204" pitchFamily="34" charset="0"/>
                    <a:ea typeface="Calibri"/>
                    <a:cs typeface="Calibri" panose="020F0502020204030204" pitchFamily="34" charset="0"/>
                    <a:sym typeface="Calibri"/>
                  </a:rPr>
                  <a:t> Digital Twins and In Silico Trials (</a:t>
                </a:r>
                <a:r>
                  <a:rPr lang="en-US" i="1" kern="0" dirty="0">
                    <a:solidFill>
                      <a:srgbClr val="000000"/>
                    </a:solidFill>
                    <a:latin typeface="Calibri" panose="020F0502020204030204" pitchFamily="34" charset="0"/>
                    <a:ea typeface="Calibri"/>
                    <a:cs typeface="Calibri" panose="020F0502020204030204" pitchFamily="34" charset="0"/>
                    <a:sym typeface="Calibri"/>
                  </a:rPr>
                  <a:t>Marco </a:t>
                </a:r>
                <a:r>
                  <a:rPr lang="en-US" i="1" kern="0" dirty="0" err="1">
                    <a:solidFill>
                      <a:srgbClr val="000000"/>
                    </a:solidFill>
                    <a:latin typeface="Calibri" panose="020F0502020204030204" pitchFamily="34" charset="0"/>
                    <a:ea typeface="Calibri"/>
                    <a:cs typeface="Calibri" panose="020F0502020204030204" pitchFamily="34" charset="0"/>
                    <a:sym typeface="Calibri"/>
                  </a:rPr>
                  <a:t>Viceconti</a:t>
                </a:r>
                <a:r>
                  <a:rPr lang="en-US" i="1" kern="0" dirty="0">
                    <a:solidFill>
                      <a:srgbClr val="000000"/>
                    </a:solidFill>
                    <a:latin typeface="Calibri" panose="020F0502020204030204" pitchFamily="34" charset="0"/>
                    <a:ea typeface="Calibri"/>
                    <a:cs typeface="Calibri" panose="020F0502020204030204" pitchFamily="34" charset="0"/>
                    <a:sym typeface="Calibri"/>
                  </a:rPr>
                  <a:t> - </a:t>
                </a:r>
                <a:r>
                  <a:rPr lang="en-US" i="1" kern="0" dirty="0" err="1">
                    <a:solidFill>
                      <a:srgbClr val="000000"/>
                    </a:solidFill>
                    <a:latin typeface="Calibri" panose="020F0502020204030204" pitchFamily="34" charset="0"/>
                    <a:ea typeface="Calibri"/>
                    <a:cs typeface="Calibri" panose="020F0502020204030204" pitchFamily="34" charset="0"/>
                    <a:sym typeface="Calibri"/>
                  </a:rPr>
                  <a:t>UniBO</a:t>
                </a:r>
                <a:r>
                  <a:rPr lang="en-US" kern="0" dirty="0">
                    <a:solidFill>
                      <a:srgbClr val="000000"/>
                    </a:solidFill>
                    <a:latin typeface="Calibri" panose="020F0502020204030204" pitchFamily="34" charset="0"/>
                    <a:ea typeface="Calibri"/>
                    <a:cs typeface="Calibri" panose="020F0502020204030204" pitchFamily="34" charset="0"/>
                    <a:sym typeface="Calibri"/>
                  </a:rPr>
                  <a:t>)</a:t>
                </a:r>
                <a:endParaRPr kern="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98" name="Google Shape;198;g34bfaed29e3_0_179">
                <a:extLst>
                  <a:ext uri="{FF2B5EF4-FFF2-40B4-BE49-F238E27FC236}">
                    <a16:creationId xmlns:a16="http://schemas.microsoft.com/office/drawing/2014/main" id="{3C8B5209-0647-E329-6839-EF7B0F49AAE7}"/>
                  </a:ext>
                </a:extLst>
              </p:cNvPr>
              <p:cNvSpPr/>
              <p:nvPr/>
            </p:nvSpPr>
            <p:spPr>
              <a:xfrm>
                <a:off x="481558" y="899196"/>
                <a:ext cx="599400" cy="599400"/>
              </a:xfrm>
              <a:prstGeom prst="ellipse">
                <a:avLst/>
              </a:prstGeom>
              <a:grp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199" name="Google Shape;199;g34bfaed29e3_0_179">
                <a:extLst>
                  <a:ext uri="{FF2B5EF4-FFF2-40B4-BE49-F238E27FC236}">
                    <a16:creationId xmlns:a16="http://schemas.microsoft.com/office/drawing/2014/main" id="{438D5E1C-06AF-79A4-E7EF-11EBDDD29AF6}"/>
                  </a:ext>
                </a:extLst>
              </p:cNvPr>
              <p:cNvSpPr/>
              <p:nvPr/>
            </p:nvSpPr>
            <p:spPr>
              <a:xfrm>
                <a:off x="961676" y="1539110"/>
                <a:ext cx="7228500" cy="656700"/>
              </a:xfrm>
              <a:prstGeom prst="rect">
                <a:avLst/>
              </a:prstGeom>
              <a:grp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00" name="Google Shape;200;g34bfaed29e3_0_179">
                <a:extLst>
                  <a:ext uri="{FF2B5EF4-FFF2-40B4-BE49-F238E27FC236}">
                    <a16:creationId xmlns:a16="http://schemas.microsoft.com/office/drawing/2014/main" id="{BE983394-CD39-12BE-4355-FC3C01B2537F}"/>
                  </a:ext>
                </a:extLst>
              </p:cNvPr>
              <p:cNvSpPr txBox="1"/>
              <p:nvPr/>
            </p:nvSpPr>
            <p:spPr>
              <a:xfrm>
                <a:off x="1204649" y="1539110"/>
                <a:ext cx="6953727" cy="656700"/>
              </a:xfrm>
              <a:prstGeom prst="rect">
                <a:avLst/>
              </a:prstGeom>
              <a:grpFill/>
              <a:ln>
                <a:noFill/>
              </a:ln>
            </p:spPr>
            <p:txBody>
              <a:bodyPr spcFirstLastPara="1" wrap="square" lIns="380651" tIns="45700" rIns="45700" bIns="45700" anchor="ctr" anchorCtr="0">
                <a:noAutofit/>
              </a:bodyPr>
              <a:lstStyle/>
              <a:p>
                <a:pPr defTabSz="914377">
                  <a:lnSpc>
                    <a:spcPct val="90000"/>
                  </a:lnSpc>
                  <a:buClr>
                    <a:srgbClr val="000000"/>
                  </a:buClr>
                  <a:buSzPts val="1800"/>
                  <a:defRPr/>
                </a:pPr>
                <a:r>
                  <a:rPr lang="en-US" b="1" kern="0" dirty="0">
                    <a:solidFill>
                      <a:srgbClr val="000000"/>
                    </a:solidFill>
                    <a:latin typeface="Calibri" panose="020F0502020204030204" pitchFamily="34" charset="0"/>
                    <a:ea typeface="Calibri"/>
                    <a:cs typeface="Calibri" panose="020F0502020204030204" pitchFamily="34" charset="0"/>
                    <a:sym typeface="Calibri"/>
                  </a:rPr>
                  <a:t>WP3</a:t>
                </a:r>
                <a:r>
                  <a:rPr lang="en-US" kern="0" dirty="0">
                    <a:solidFill>
                      <a:srgbClr val="000000"/>
                    </a:solidFill>
                    <a:latin typeface="Calibri" panose="020F0502020204030204" pitchFamily="34" charset="0"/>
                    <a:ea typeface="Calibri"/>
                    <a:cs typeface="Calibri" panose="020F0502020204030204" pitchFamily="34" charset="0"/>
                    <a:sym typeface="Calibri"/>
                  </a:rPr>
                  <a:t> Integrated digital data flow between clinics and HPC </a:t>
                </a:r>
                <a:r>
                  <a:rPr lang="en-US" kern="0" dirty="0" err="1">
                    <a:solidFill>
                      <a:srgbClr val="000000"/>
                    </a:solidFill>
                    <a:latin typeface="Calibri" panose="020F0502020204030204" pitchFamily="34" charset="0"/>
                    <a:ea typeface="Calibri"/>
                    <a:cs typeface="Calibri" panose="020F0502020204030204" pitchFamily="34" charset="0"/>
                    <a:sym typeface="Calibri"/>
                  </a:rPr>
                  <a:t>centres</a:t>
                </a:r>
                <a:r>
                  <a:rPr lang="en-US" kern="0" dirty="0">
                    <a:solidFill>
                      <a:srgbClr val="000000"/>
                    </a:solidFill>
                    <a:latin typeface="Calibri" panose="020F0502020204030204" pitchFamily="34" charset="0"/>
                    <a:ea typeface="Calibri"/>
                    <a:cs typeface="Calibri" panose="020F0502020204030204" pitchFamily="34" charset="0"/>
                    <a:sym typeface="Calibri"/>
                  </a:rPr>
                  <a:t> and Easy-to-use GUI for HPC solvers (</a:t>
                </a:r>
                <a:r>
                  <a:rPr lang="en-US" i="1" kern="0" dirty="0">
                    <a:solidFill>
                      <a:srgbClr val="000000"/>
                    </a:solidFill>
                    <a:latin typeface="Calibri" panose="020F0502020204030204" pitchFamily="34" charset="0"/>
                    <a:ea typeface="Calibri"/>
                    <a:cs typeface="Calibri" panose="020F0502020204030204" pitchFamily="34" charset="0"/>
                    <a:sym typeface="Calibri"/>
                  </a:rPr>
                  <a:t>Barbara Martelli - INFN</a:t>
                </a:r>
                <a:r>
                  <a:rPr lang="en-US" kern="0" dirty="0">
                    <a:solidFill>
                      <a:srgbClr val="000000"/>
                    </a:solidFill>
                    <a:latin typeface="Calibri" panose="020F0502020204030204" pitchFamily="34" charset="0"/>
                    <a:ea typeface="Calibri"/>
                    <a:cs typeface="Calibri" panose="020F0502020204030204" pitchFamily="34" charset="0"/>
                    <a:sym typeface="Calibri"/>
                  </a:rPr>
                  <a:t>)</a:t>
                </a:r>
                <a:endParaRPr kern="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01" name="Google Shape;201;g34bfaed29e3_0_179">
                <a:extLst>
                  <a:ext uri="{FF2B5EF4-FFF2-40B4-BE49-F238E27FC236}">
                    <a16:creationId xmlns:a16="http://schemas.microsoft.com/office/drawing/2014/main" id="{1D9964AB-E108-6F72-8376-3A60D458A4A7}"/>
                  </a:ext>
                </a:extLst>
              </p:cNvPr>
              <p:cNvSpPr/>
              <p:nvPr/>
            </p:nvSpPr>
            <p:spPr>
              <a:xfrm>
                <a:off x="661944" y="1618462"/>
                <a:ext cx="599400" cy="599400"/>
              </a:xfrm>
              <a:prstGeom prst="ellipse">
                <a:avLst/>
              </a:prstGeom>
              <a:grpFill/>
              <a:ln w="12700" cap="flat" cmpd="sng">
                <a:solidFill>
                  <a:srgbClr val="FFC000">
                    <a:alpha val="74120"/>
                  </a:srgbClr>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02" name="Google Shape;202;g34bfaed29e3_0_179">
                <a:extLst>
                  <a:ext uri="{FF2B5EF4-FFF2-40B4-BE49-F238E27FC236}">
                    <a16:creationId xmlns:a16="http://schemas.microsoft.com/office/drawing/2014/main" id="{79FD0F66-22DE-9156-3575-79EE9DB0FC64}"/>
                  </a:ext>
                </a:extLst>
              </p:cNvPr>
              <p:cNvSpPr/>
              <p:nvPr/>
            </p:nvSpPr>
            <p:spPr>
              <a:xfrm>
                <a:off x="973929" y="2287841"/>
                <a:ext cx="7203900" cy="698400"/>
              </a:xfrm>
              <a:prstGeom prst="rect">
                <a:avLst/>
              </a:prstGeom>
              <a:grp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03" name="Google Shape;203;g34bfaed29e3_0_179">
                <a:extLst>
                  <a:ext uri="{FF2B5EF4-FFF2-40B4-BE49-F238E27FC236}">
                    <a16:creationId xmlns:a16="http://schemas.microsoft.com/office/drawing/2014/main" id="{9CDB0E8C-AF78-FFC9-FD3E-4BA1177BB33D}"/>
                  </a:ext>
                </a:extLst>
              </p:cNvPr>
              <p:cNvSpPr txBox="1"/>
              <p:nvPr/>
            </p:nvSpPr>
            <p:spPr>
              <a:xfrm>
                <a:off x="973929" y="2287841"/>
                <a:ext cx="7203900" cy="698400"/>
              </a:xfrm>
              <a:prstGeom prst="rect">
                <a:avLst/>
              </a:prstGeom>
              <a:grpFill/>
              <a:ln>
                <a:noFill/>
              </a:ln>
            </p:spPr>
            <p:txBody>
              <a:bodyPr spcFirstLastPara="1" wrap="square" lIns="380651" tIns="45700" rIns="45700" bIns="45700" anchor="ctr" anchorCtr="0">
                <a:noAutofit/>
              </a:bodyPr>
              <a:lstStyle/>
              <a:p>
                <a:pPr defTabSz="914377">
                  <a:lnSpc>
                    <a:spcPct val="90000"/>
                  </a:lnSpc>
                  <a:buClr>
                    <a:srgbClr val="000000"/>
                  </a:buClr>
                  <a:buSzPts val="1800"/>
                  <a:defRPr/>
                </a:pPr>
                <a:r>
                  <a:rPr lang="en-US" b="1" kern="0" dirty="0">
                    <a:solidFill>
                      <a:srgbClr val="000000"/>
                    </a:solidFill>
                    <a:latin typeface="Calibri" panose="020F0502020204030204" pitchFamily="34" charset="0"/>
                    <a:ea typeface="Calibri"/>
                    <a:cs typeface="Calibri" panose="020F0502020204030204" pitchFamily="34" charset="0"/>
                    <a:sym typeface="Calibri"/>
                  </a:rPr>
                  <a:t>WP4</a:t>
                </a:r>
                <a:r>
                  <a:rPr lang="en-US" kern="0" dirty="0">
                    <a:solidFill>
                      <a:srgbClr val="000000"/>
                    </a:solidFill>
                    <a:latin typeface="Calibri" panose="020F0502020204030204" pitchFamily="34" charset="0"/>
                    <a:ea typeface="Calibri"/>
                    <a:cs typeface="Calibri" panose="020F0502020204030204" pitchFamily="34" charset="0"/>
                    <a:sym typeface="Calibri"/>
                  </a:rPr>
                  <a:t> Genome bioinformatics pipelines for GPU-based HPC infrastructures (</a:t>
                </a:r>
                <a:r>
                  <a:rPr lang="en-US" i="1" kern="0" dirty="0">
                    <a:solidFill>
                      <a:srgbClr val="000000"/>
                    </a:solidFill>
                    <a:latin typeface="Calibri" panose="020F0502020204030204" pitchFamily="34" charset="0"/>
                    <a:ea typeface="Calibri"/>
                    <a:cs typeface="Calibri" panose="020F0502020204030204" pitchFamily="34" charset="0"/>
                    <a:sym typeface="Calibri"/>
                  </a:rPr>
                  <a:t>Chiara </a:t>
                </a:r>
                <a:r>
                  <a:rPr lang="en-US" i="1" kern="0" dirty="0" err="1">
                    <a:solidFill>
                      <a:srgbClr val="000000"/>
                    </a:solidFill>
                    <a:latin typeface="Calibri" panose="020F0502020204030204" pitchFamily="34" charset="0"/>
                    <a:ea typeface="Calibri"/>
                    <a:cs typeface="Calibri" panose="020F0502020204030204" pitchFamily="34" charset="0"/>
                    <a:sym typeface="Calibri"/>
                  </a:rPr>
                  <a:t>Romualdi</a:t>
                </a:r>
                <a:r>
                  <a:rPr lang="en-US" i="1" kern="0" dirty="0">
                    <a:solidFill>
                      <a:srgbClr val="000000"/>
                    </a:solidFill>
                    <a:latin typeface="Calibri" panose="020F0502020204030204" pitchFamily="34" charset="0"/>
                    <a:ea typeface="Calibri"/>
                    <a:cs typeface="Calibri" panose="020F0502020204030204" pitchFamily="34" charset="0"/>
                    <a:sym typeface="Calibri"/>
                  </a:rPr>
                  <a:t> - </a:t>
                </a:r>
                <a:r>
                  <a:rPr lang="en-US" i="1" kern="0" dirty="0" err="1">
                    <a:solidFill>
                      <a:srgbClr val="000000"/>
                    </a:solidFill>
                    <a:latin typeface="Calibri" panose="020F0502020204030204" pitchFamily="34" charset="0"/>
                    <a:ea typeface="Calibri"/>
                    <a:cs typeface="Calibri" panose="020F0502020204030204" pitchFamily="34" charset="0"/>
                    <a:sym typeface="Calibri"/>
                  </a:rPr>
                  <a:t>UniPD</a:t>
                </a:r>
                <a:r>
                  <a:rPr lang="en-US" kern="0" dirty="0">
                    <a:solidFill>
                      <a:srgbClr val="000000"/>
                    </a:solidFill>
                    <a:latin typeface="Calibri" panose="020F0502020204030204" pitchFamily="34" charset="0"/>
                    <a:ea typeface="Calibri"/>
                    <a:cs typeface="Calibri" panose="020F0502020204030204" pitchFamily="34" charset="0"/>
                    <a:sym typeface="Calibri"/>
                  </a:rPr>
                  <a:t>)</a:t>
                </a:r>
                <a:endParaRPr kern="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04" name="Google Shape;204;g34bfaed29e3_0_179">
                <a:extLst>
                  <a:ext uri="{FF2B5EF4-FFF2-40B4-BE49-F238E27FC236}">
                    <a16:creationId xmlns:a16="http://schemas.microsoft.com/office/drawing/2014/main" id="{80951F35-FE7D-4C8B-47BB-84657F032EB2}"/>
                  </a:ext>
                </a:extLst>
              </p:cNvPr>
              <p:cNvSpPr/>
              <p:nvPr/>
            </p:nvSpPr>
            <p:spPr>
              <a:xfrm>
                <a:off x="590152" y="2292640"/>
                <a:ext cx="743100" cy="688800"/>
              </a:xfrm>
              <a:prstGeom prst="ellipse">
                <a:avLst/>
              </a:prstGeom>
              <a:solidFill>
                <a:schemeClr val="lt1"/>
              </a:solidFill>
              <a:ln w="12700" cap="flat" cmpd="sng">
                <a:solidFill>
                  <a:srgbClr val="FFC000">
                    <a:alpha val="65880"/>
                  </a:srgbClr>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05" name="Google Shape;205;g34bfaed29e3_0_179">
                <a:extLst>
                  <a:ext uri="{FF2B5EF4-FFF2-40B4-BE49-F238E27FC236}">
                    <a16:creationId xmlns:a16="http://schemas.microsoft.com/office/drawing/2014/main" id="{0CFEF7BB-D4D9-F521-592E-B19F1AAD4F4F}"/>
                  </a:ext>
                </a:extLst>
              </p:cNvPr>
              <p:cNvSpPr/>
              <p:nvPr/>
            </p:nvSpPr>
            <p:spPr>
              <a:xfrm>
                <a:off x="770066" y="3093936"/>
                <a:ext cx="7431300" cy="727800"/>
              </a:xfrm>
              <a:prstGeom prst="rect">
                <a:avLst/>
              </a:prstGeom>
              <a:grp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06" name="Google Shape;206;g34bfaed29e3_0_179">
                <a:extLst>
                  <a:ext uri="{FF2B5EF4-FFF2-40B4-BE49-F238E27FC236}">
                    <a16:creationId xmlns:a16="http://schemas.microsoft.com/office/drawing/2014/main" id="{157D8582-F310-0B8F-B453-C71A1458A5BB}"/>
                  </a:ext>
                </a:extLst>
              </p:cNvPr>
              <p:cNvSpPr txBox="1"/>
              <p:nvPr/>
            </p:nvSpPr>
            <p:spPr>
              <a:xfrm>
                <a:off x="770066" y="3093936"/>
                <a:ext cx="7431300" cy="727800"/>
              </a:xfrm>
              <a:prstGeom prst="rect">
                <a:avLst/>
              </a:prstGeom>
              <a:grpFill/>
              <a:ln>
                <a:noFill/>
              </a:ln>
            </p:spPr>
            <p:txBody>
              <a:bodyPr spcFirstLastPara="1" wrap="square" lIns="380651" tIns="45700" rIns="45700" bIns="45700" anchor="ctr" anchorCtr="0">
                <a:noAutofit/>
              </a:bodyPr>
              <a:lstStyle/>
              <a:p>
                <a:pPr defTabSz="914377">
                  <a:lnSpc>
                    <a:spcPct val="90000"/>
                  </a:lnSpc>
                  <a:buClr>
                    <a:srgbClr val="000000"/>
                  </a:buClr>
                  <a:buSzPts val="1800"/>
                  <a:defRPr/>
                </a:pPr>
                <a:r>
                  <a:rPr lang="en-US" b="1" kern="0">
                    <a:solidFill>
                      <a:srgbClr val="000000"/>
                    </a:solidFill>
                    <a:latin typeface="Calibri" panose="020F0502020204030204" pitchFamily="34" charset="0"/>
                    <a:ea typeface="Calibri"/>
                    <a:cs typeface="Calibri" panose="020F0502020204030204" pitchFamily="34" charset="0"/>
                    <a:sym typeface="Calibri"/>
                  </a:rPr>
                  <a:t>WP5</a:t>
                </a:r>
                <a:r>
                  <a:rPr lang="en-US" kern="0">
                    <a:solidFill>
                      <a:srgbClr val="000000"/>
                    </a:solidFill>
                    <a:latin typeface="Calibri" panose="020F0502020204030204" pitchFamily="34" charset="0"/>
                    <a:ea typeface="Calibri"/>
                    <a:cs typeface="Calibri" panose="020F0502020204030204" pitchFamily="34" charset="0"/>
                    <a:sym typeface="Calibri"/>
                  </a:rPr>
                  <a:t> Development of clinical machine learning algorithms for EHRs and omics data (including radiomics) (</a:t>
                </a:r>
                <a:r>
                  <a:rPr lang="en-US" i="1" kern="0">
                    <a:solidFill>
                      <a:srgbClr val="000000"/>
                    </a:solidFill>
                    <a:latin typeface="Calibri" panose="020F0502020204030204" pitchFamily="34" charset="0"/>
                    <a:ea typeface="Calibri"/>
                    <a:cs typeface="Calibri" panose="020F0502020204030204" pitchFamily="34" charset="0"/>
                    <a:sym typeface="Calibri"/>
                  </a:rPr>
                  <a:t>Luigi Terracciano - Humanitas</a:t>
                </a:r>
                <a:r>
                  <a:rPr lang="en-US" kern="0">
                    <a:solidFill>
                      <a:srgbClr val="000000"/>
                    </a:solidFill>
                    <a:latin typeface="Calibri" panose="020F0502020204030204" pitchFamily="34" charset="0"/>
                    <a:ea typeface="Calibri"/>
                    <a:cs typeface="Calibri" panose="020F0502020204030204" pitchFamily="34" charset="0"/>
                    <a:sym typeface="Calibri"/>
                  </a:rPr>
                  <a:t>)</a:t>
                </a:r>
                <a:endParaRPr kern="0">
                  <a:solidFill>
                    <a:srgbClr val="000000"/>
                  </a:solidFill>
                  <a:latin typeface="Calibri" panose="020F0502020204030204" pitchFamily="34" charset="0"/>
                  <a:ea typeface="Calibri"/>
                  <a:cs typeface="Calibri" panose="020F0502020204030204" pitchFamily="34" charset="0"/>
                  <a:sym typeface="Calibri"/>
                </a:endParaRPr>
              </a:p>
            </p:txBody>
          </p:sp>
          <p:sp>
            <p:nvSpPr>
              <p:cNvPr id="207" name="Google Shape;207;g34bfaed29e3_0_179">
                <a:extLst>
                  <a:ext uri="{FF2B5EF4-FFF2-40B4-BE49-F238E27FC236}">
                    <a16:creationId xmlns:a16="http://schemas.microsoft.com/office/drawing/2014/main" id="{8BCD0EC1-CA6C-23AA-C13D-0F3FFD0BAFB1}"/>
                  </a:ext>
                </a:extLst>
              </p:cNvPr>
              <p:cNvSpPr/>
              <p:nvPr/>
            </p:nvSpPr>
            <p:spPr>
              <a:xfrm>
                <a:off x="470840" y="3157734"/>
                <a:ext cx="599400" cy="599400"/>
              </a:xfrm>
              <a:prstGeom prst="ellipse">
                <a:avLst/>
              </a:prstGeom>
              <a:grpFill/>
              <a:ln w="12700" cap="flat" cmpd="sng">
                <a:solidFill>
                  <a:srgbClr val="FFC000">
                    <a:alpha val="58040"/>
                  </a:srgbClr>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08" name="Google Shape;208;g34bfaed29e3_0_179">
                <a:extLst>
                  <a:ext uri="{FF2B5EF4-FFF2-40B4-BE49-F238E27FC236}">
                    <a16:creationId xmlns:a16="http://schemas.microsoft.com/office/drawing/2014/main" id="{95E5BD8A-9D86-7CD5-3091-45791FC3DB22}"/>
                  </a:ext>
                </a:extLst>
              </p:cNvPr>
              <p:cNvSpPr/>
              <p:nvPr/>
            </p:nvSpPr>
            <p:spPr>
              <a:xfrm>
                <a:off x="468043" y="3914238"/>
                <a:ext cx="7739100" cy="479700"/>
              </a:xfrm>
              <a:prstGeom prst="rect">
                <a:avLst/>
              </a:prstGeom>
              <a:grp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09" name="Google Shape;209;g34bfaed29e3_0_179">
                <a:extLst>
                  <a:ext uri="{FF2B5EF4-FFF2-40B4-BE49-F238E27FC236}">
                    <a16:creationId xmlns:a16="http://schemas.microsoft.com/office/drawing/2014/main" id="{553C6C4F-8590-2BA6-9FF7-4BA8739C1F71}"/>
                  </a:ext>
                </a:extLst>
              </p:cNvPr>
              <p:cNvSpPr txBox="1"/>
              <p:nvPr/>
            </p:nvSpPr>
            <p:spPr>
              <a:xfrm>
                <a:off x="468043" y="3914238"/>
                <a:ext cx="7739100" cy="479700"/>
              </a:xfrm>
              <a:prstGeom prst="rect">
                <a:avLst/>
              </a:prstGeom>
              <a:grpFill/>
              <a:ln>
                <a:noFill/>
              </a:ln>
            </p:spPr>
            <p:txBody>
              <a:bodyPr spcFirstLastPara="1" wrap="square" lIns="380651" tIns="45700" rIns="45700" bIns="45700" anchor="ctr" anchorCtr="0">
                <a:noAutofit/>
              </a:bodyPr>
              <a:lstStyle/>
              <a:p>
                <a:pPr defTabSz="914377">
                  <a:lnSpc>
                    <a:spcPct val="90000"/>
                  </a:lnSpc>
                  <a:buClr>
                    <a:srgbClr val="000000"/>
                  </a:buClr>
                  <a:buSzPts val="1800"/>
                  <a:defRPr/>
                </a:pPr>
                <a:r>
                  <a:rPr lang="en-US" b="1" kern="0">
                    <a:solidFill>
                      <a:srgbClr val="000000"/>
                    </a:solidFill>
                    <a:latin typeface="Calibri" panose="020F0502020204030204" pitchFamily="34" charset="0"/>
                    <a:ea typeface="Calibri"/>
                    <a:cs typeface="Calibri" panose="020F0502020204030204" pitchFamily="34" charset="0"/>
                    <a:sym typeface="Calibri"/>
                  </a:rPr>
                  <a:t>WP6</a:t>
                </a:r>
                <a:r>
                  <a:rPr lang="en-US" kern="0">
                    <a:solidFill>
                      <a:srgbClr val="000000"/>
                    </a:solidFill>
                    <a:latin typeface="Calibri" panose="020F0502020204030204" pitchFamily="34" charset="0"/>
                    <a:ea typeface="Calibri"/>
                    <a:cs typeface="Calibri" panose="020F0502020204030204" pitchFamily="34" charset="0"/>
                    <a:sym typeface="Calibri"/>
                  </a:rPr>
                  <a:t> Drug-target studies and drug repurposing (</a:t>
                </a:r>
                <a:r>
                  <a:rPr lang="en-US" i="1" kern="0">
                    <a:solidFill>
                      <a:srgbClr val="000000"/>
                    </a:solidFill>
                    <a:latin typeface="Calibri" panose="020F0502020204030204" pitchFamily="34" charset="0"/>
                    <a:ea typeface="Calibri"/>
                    <a:cs typeface="Calibri" panose="020F0502020204030204" pitchFamily="34" charset="0"/>
                    <a:sym typeface="Calibri"/>
                  </a:rPr>
                  <a:t>Giorgio Colombo - CNR</a:t>
                </a:r>
                <a:r>
                  <a:rPr lang="en-US" kern="0">
                    <a:solidFill>
                      <a:srgbClr val="000000"/>
                    </a:solidFill>
                    <a:latin typeface="Calibri" panose="020F0502020204030204" pitchFamily="34" charset="0"/>
                    <a:ea typeface="Calibri"/>
                    <a:cs typeface="Calibri" panose="020F0502020204030204" pitchFamily="34" charset="0"/>
                    <a:sym typeface="Calibri"/>
                  </a:rPr>
                  <a:t>) </a:t>
                </a:r>
                <a:endParaRPr kern="0">
                  <a:solidFill>
                    <a:srgbClr val="000000"/>
                  </a:solidFill>
                  <a:latin typeface="Calibri" panose="020F0502020204030204" pitchFamily="34" charset="0"/>
                  <a:ea typeface="Calibri"/>
                  <a:cs typeface="Calibri" panose="020F0502020204030204" pitchFamily="34" charset="0"/>
                  <a:sym typeface="Calibri"/>
                </a:endParaRPr>
              </a:p>
            </p:txBody>
          </p:sp>
          <p:sp>
            <p:nvSpPr>
              <p:cNvPr id="210" name="Google Shape;210;g34bfaed29e3_0_179">
                <a:extLst>
                  <a:ext uri="{FF2B5EF4-FFF2-40B4-BE49-F238E27FC236}">
                    <a16:creationId xmlns:a16="http://schemas.microsoft.com/office/drawing/2014/main" id="{F79AE551-A613-2F97-66B7-108F408D0EB0}"/>
                  </a:ext>
                </a:extLst>
              </p:cNvPr>
              <p:cNvSpPr/>
              <p:nvPr/>
            </p:nvSpPr>
            <p:spPr>
              <a:xfrm>
                <a:off x="87078" y="3775805"/>
                <a:ext cx="599400" cy="599400"/>
              </a:xfrm>
              <a:prstGeom prst="ellipse">
                <a:avLst/>
              </a:prstGeom>
              <a:grpFill/>
              <a:ln w="12700" cap="flat" cmpd="sng">
                <a:solidFill>
                  <a:srgbClr val="FFC000">
                    <a:alpha val="49800"/>
                  </a:srgbClr>
                </a:solidFill>
                <a:prstDash val="solid"/>
                <a:miter lim="800000"/>
                <a:headEnd type="none" w="sm" len="sm"/>
                <a:tailEnd type="none" w="sm" len="sm"/>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grpSp>
        <p:pic>
          <p:nvPicPr>
            <p:cNvPr id="211" name="Google Shape;211;g34bfaed29e3_0_179" descr="A picture containing diagram&#10;&#10;Description automatically generated">
              <a:extLst>
                <a:ext uri="{FF2B5EF4-FFF2-40B4-BE49-F238E27FC236}">
                  <a16:creationId xmlns:a16="http://schemas.microsoft.com/office/drawing/2014/main" id="{305753F6-F5D9-6EFD-1149-D397164BB8F7}"/>
                </a:ext>
              </a:extLst>
            </p:cNvPr>
            <p:cNvPicPr preferRelativeResize="0"/>
            <p:nvPr/>
          </p:nvPicPr>
          <p:blipFill rotWithShape="1">
            <a:blip r:embed="rId3">
              <a:alphaModFix/>
            </a:blip>
            <a:srcRect/>
            <a:stretch/>
          </p:blipFill>
          <p:spPr>
            <a:xfrm>
              <a:off x="804828" y="4677827"/>
              <a:ext cx="685800" cy="685800"/>
            </a:xfrm>
            <a:prstGeom prst="ellipse">
              <a:avLst/>
            </a:prstGeom>
            <a:grpFill/>
            <a:ln w="9525" cap="rnd" cmpd="sng">
              <a:solidFill>
                <a:srgbClr val="ED7D31"/>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212" name="Google Shape;212;g34bfaed29e3_0_179" descr="A picture containing diagram&#10;&#10;Description automatically generated">
              <a:extLst>
                <a:ext uri="{FF2B5EF4-FFF2-40B4-BE49-F238E27FC236}">
                  <a16:creationId xmlns:a16="http://schemas.microsoft.com/office/drawing/2014/main" id="{D655D771-E910-FB17-3EBC-E10B89F7080E}"/>
                </a:ext>
              </a:extLst>
            </p:cNvPr>
            <p:cNvPicPr preferRelativeResize="0"/>
            <p:nvPr/>
          </p:nvPicPr>
          <p:blipFill rotWithShape="1">
            <a:blip r:embed="rId4">
              <a:alphaModFix/>
            </a:blip>
            <a:srcRect/>
            <a:stretch/>
          </p:blipFill>
          <p:spPr>
            <a:xfrm>
              <a:off x="352102" y="1662644"/>
              <a:ext cx="785100" cy="757200"/>
            </a:xfrm>
            <a:prstGeom prst="ellipse">
              <a:avLst/>
            </a:prstGeom>
            <a:grpFill/>
            <a:ln w="9525" cap="rnd" cmpd="sng">
              <a:solidFill>
                <a:srgbClr val="ED7D31"/>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213" name="Google Shape;213;g34bfaed29e3_0_179">
              <a:extLst>
                <a:ext uri="{FF2B5EF4-FFF2-40B4-BE49-F238E27FC236}">
                  <a16:creationId xmlns:a16="http://schemas.microsoft.com/office/drawing/2014/main" id="{30841819-7573-BF41-7948-070E2C1474E0}"/>
                </a:ext>
              </a:extLst>
            </p:cNvPr>
            <p:cNvPicPr preferRelativeResize="0"/>
            <p:nvPr/>
          </p:nvPicPr>
          <p:blipFill rotWithShape="1">
            <a:blip r:embed="rId5">
              <a:alphaModFix/>
            </a:blip>
            <a:srcRect/>
            <a:stretch/>
          </p:blipFill>
          <p:spPr>
            <a:xfrm>
              <a:off x="812602" y="2412006"/>
              <a:ext cx="685800" cy="685800"/>
            </a:xfrm>
            <a:prstGeom prst="ellipse">
              <a:avLst/>
            </a:prstGeom>
            <a:grpFill/>
            <a:ln w="9525" cap="rnd" cmpd="sng">
              <a:solidFill>
                <a:srgbClr val="ED7D31"/>
              </a:solidFill>
              <a:prstDash val="solid"/>
              <a:round/>
              <a:headEnd type="none" w="sm" len="sm"/>
              <a:tailEnd type="none" w="sm" len="sm"/>
            </a:ln>
            <a:effectLst>
              <a:outerShdw blurRad="381000" dist="292100" dir="5400000" sx="-80000" sy="-18000" rotWithShape="0">
                <a:srgbClr val="000000">
                  <a:alpha val="21960"/>
                </a:srgbClr>
              </a:outerShdw>
            </a:effectLst>
          </p:spPr>
        </p:pic>
      </p:grpSp>
      <p:sp>
        <p:nvSpPr>
          <p:cNvPr id="214" name="Google Shape;214;g34bfaed29e3_0_179">
            <a:extLst>
              <a:ext uri="{FF2B5EF4-FFF2-40B4-BE49-F238E27FC236}">
                <a16:creationId xmlns:a16="http://schemas.microsoft.com/office/drawing/2014/main" id="{58C33EC5-2AE6-C35B-7454-00C2CFD00C4E}"/>
              </a:ext>
            </a:extLst>
          </p:cNvPr>
          <p:cNvSpPr txBox="1"/>
          <p:nvPr/>
        </p:nvSpPr>
        <p:spPr>
          <a:xfrm>
            <a:off x="3631106" y="4208623"/>
            <a:ext cx="540804" cy="646290"/>
          </a:xfrm>
          <a:prstGeom prst="rect">
            <a:avLst/>
          </a:prstGeom>
          <a:noFill/>
          <a:ln>
            <a:noFill/>
          </a:ln>
        </p:spPr>
        <p:txBody>
          <a:bodyPr spcFirstLastPara="1" wrap="square" lIns="91425" tIns="45700" rIns="91425" bIns="45700" anchor="t" anchorCtr="0">
            <a:spAutoFit/>
          </a:bodyPr>
          <a:lstStyle/>
          <a:p>
            <a:pPr defTabSz="914377">
              <a:buClr>
                <a:srgbClr val="000000"/>
              </a:buClr>
              <a:defRPr/>
            </a:pPr>
            <a:r>
              <a:rPr lang="en-US" sz="3600" kern="0" dirty="0">
                <a:solidFill>
                  <a:srgbClr val="000000"/>
                </a:solidFill>
                <a:latin typeface="Calibri" panose="020F0502020204030204" pitchFamily="34" charset="0"/>
                <a:ea typeface="REM"/>
                <a:cs typeface="Calibri" panose="020F0502020204030204" pitchFamily="34" charset="0"/>
                <a:sym typeface="REM"/>
              </a:rPr>
              <a:t>🧬</a:t>
            </a:r>
            <a:r>
              <a:rPr lang="en-US" sz="3200" kern="0" dirty="0">
                <a:solidFill>
                  <a:srgbClr val="000000"/>
                </a:solidFill>
                <a:latin typeface="Calibri" panose="020F0502020204030204" pitchFamily="34" charset="0"/>
                <a:ea typeface="Calibri"/>
                <a:cs typeface="Calibri" panose="020F0502020204030204" pitchFamily="34" charset="0"/>
                <a:sym typeface="Calibri"/>
              </a:rPr>
              <a:t> </a:t>
            </a:r>
            <a:endParaRPr sz="3200" kern="0" dirty="0">
              <a:solidFill>
                <a:srgbClr val="000000"/>
              </a:solidFill>
              <a:latin typeface="Calibri" panose="020F0502020204030204" pitchFamily="34" charset="0"/>
              <a:ea typeface="Calibri"/>
              <a:cs typeface="Calibri" panose="020F0502020204030204" pitchFamily="34" charset="0"/>
              <a:sym typeface="Calibri"/>
            </a:endParaRPr>
          </a:p>
        </p:txBody>
      </p:sp>
      <p:pic>
        <p:nvPicPr>
          <p:cNvPr id="215" name="Google Shape;215;g34bfaed29e3_0_179" descr="A close-up of a computer screen&#10;&#10;AI-generated content may be incorrect.">
            <a:extLst>
              <a:ext uri="{FF2B5EF4-FFF2-40B4-BE49-F238E27FC236}">
                <a16:creationId xmlns:a16="http://schemas.microsoft.com/office/drawing/2014/main" id="{82D01E95-C001-46D6-95F0-6B7D373C87B9}"/>
              </a:ext>
            </a:extLst>
          </p:cNvPr>
          <p:cNvPicPr preferRelativeResize="0"/>
          <p:nvPr/>
        </p:nvPicPr>
        <p:blipFill rotWithShape="1">
          <a:blip r:embed="rId6">
            <a:alphaModFix/>
          </a:blip>
          <a:srcRect/>
          <a:stretch/>
        </p:blipFill>
        <p:spPr>
          <a:xfrm>
            <a:off x="3615180" y="3342106"/>
            <a:ext cx="685800" cy="685800"/>
          </a:xfrm>
          <a:prstGeom prst="ellipse">
            <a:avLst/>
          </a:prstGeom>
          <a:noFill/>
          <a:ln w="9525" cap="rnd" cmpd="sng">
            <a:solidFill>
              <a:srgbClr val="ED7D31"/>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216" name="Google Shape;216;g34bfaed29e3_0_179" descr="A computer with a colorful screen&#10;&#10;AI-generated content may be incorrect.">
            <a:extLst>
              <a:ext uri="{FF2B5EF4-FFF2-40B4-BE49-F238E27FC236}">
                <a16:creationId xmlns:a16="http://schemas.microsoft.com/office/drawing/2014/main" id="{71C33176-DC31-D9D8-C4DC-6A8C687E4475}"/>
              </a:ext>
            </a:extLst>
          </p:cNvPr>
          <p:cNvPicPr preferRelativeResize="0"/>
          <p:nvPr/>
        </p:nvPicPr>
        <p:blipFill rotWithShape="1">
          <a:blip r:embed="rId7">
            <a:alphaModFix/>
          </a:blip>
          <a:srcRect r="16826" b="-14468"/>
          <a:stretch/>
        </p:blipFill>
        <p:spPr>
          <a:xfrm>
            <a:off x="3088220" y="5597272"/>
            <a:ext cx="685800" cy="685800"/>
          </a:xfrm>
          <a:prstGeom prst="ellipse">
            <a:avLst/>
          </a:prstGeom>
          <a:noFill/>
          <a:ln w="9525" cap="rnd" cmpd="sng">
            <a:solidFill>
              <a:srgbClr val="ED7D31"/>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217" name="Google Shape;217;g34bfaed29e3_0_179">
            <a:extLst>
              <a:ext uri="{FF2B5EF4-FFF2-40B4-BE49-F238E27FC236}">
                <a16:creationId xmlns:a16="http://schemas.microsoft.com/office/drawing/2014/main" id="{1EA6D85D-5F0F-F78B-DA45-A09E5099EA4D}"/>
              </a:ext>
            </a:extLst>
          </p:cNvPr>
          <p:cNvSpPr txBox="1"/>
          <p:nvPr/>
        </p:nvSpPr>
        <p:spPr>
          <a:xfrm>
            <a:off x="1854841" y="2878368"/>
            <a:ext cx="1876200" cy="830956"/>
          </a:xfrm>
          <a:prstGeom prst="rect">
            <a:avLst/>
          </a:prstGeom>
          <a:noFill/>
          <a:ln>
            <a:noFill/>
          </a:ln>
        </p:spPr>
        <p:txBody>
          <a:bodyPr spcFirstLastPara="1" wrap="square" lIns="91425" tIns="45700" rIns="91425" bIns="45700" anchor="t" anchorCtr="0">
            <a:spAutoFit/>
          </a:bodyPr>
          <a:lstStyle/>
          <a:p>
            <a:pPr algn="ctr" defTabSz="914377">
              <a:buClr>
                <a:srgbClr val="000000"/>
              </a:buClr>
              <a:defRPr/>
            </a:pPr>
            <a:r>
              <a:rPr lang="en-US" sz="2400" b="1" kern="0" dirty="0">
                <a:solidFill>
                  <a:srgbClr val="2E75B5"/>
                </a:solidFill>
                <a:latin typeface="Calibri" panose="020F0502020204030204" pitchFamily="34" charset="0"/>
                <a:ea typeface="Calibri"/>
                <a:cs typeface="Calibri" panose="020F0502020204030204" pitchFamily="34" charset="0"/>
                <a:sym typeface="Calibri"/>
              </a:rPr>
              <a:t>In-Silico </a:t>
            </a:r>
            <a:endParaRPr sz="2400" b="1" kern="0" dirty="0">
              <a:solidFill>
                <a:srgbClr val="2E75B5"/>
              </a:solidFill>
              <a:latin typeface="Calibri" panose="020F0502020204030204" pitchFamily="34" charset="0"/>
              <a:ea typeface="Calibri"/>
              <a:cs typeface="Calibri" panose="020F0502020204030204" pitchFamily="34" charset="0"/>
              <a:sym typeface="Calibri"/>
            </a:endParaRPr>
          </a:p>
          <a:p>
            <a:pPr algn="ctr" defTabSz="914377">
              <a:buClr>
                <a:srgbClr val="000000"/>
              </a:buClr>
              <a:defRPr/>
            </a:pPr>
            <a:r>
              <a:rPr lang="en-US" sz="2400" b="1" kern="0" dirty="0">
                <a:solidFill>
                  <a:srgbClr val="2E75B5"/>
                </a:solidFill>
                <a:latin typeface="Calibri" panose="020F0502020204030204" pitchFamily="34" charset="0"/>
                <a:ea typeface="Calibri"/>
                <a:cs typeface="Calibri" panose="020F0502020204030204" pitchFamily="34" charset="0"/>
                <a:sym typeface="Calibri"/>
              </a:rPr>
              <a:t>Medicine</a:t>
            </a:r>
            <a:endParaRPr sz="2133" kern="0" dirty="0">
              <a:solidFill>
                <a:srgbClr val="000000"/>
              </a:solidFill>
              <a:latin typeface="Calibri" panose="020F0502020204030204" pitchFamily="34" charset="0"/>
              <a:cs typeface="Calibri" panose="020F0502020204030204" pitchFamily="34" charset="0"/>
              <a:sym typeface="Arial"/>
            </a:endParaRPr>
          </a:p>
        </p:txBody>
      </p:sp>
      <p:sp>
        <p:nvSpPr>
          <p:cNvPr id="218" name="Google Shape;218;g34bfaed29e3_0_179">
            <a:extLst>
              <a:ext uri="{FF2B5EF4-FFF2-40B4-BE49-F238E27FC236}">
                <a16:creationId xmlns:a16="http://schemas.microsoft.com/office/drawing/2014/main" id="{562C8EEE-812D-A08F-10EE-63354DC966D4}"/>
              </a:ext>
            </a:extLst>
          </p:cNvPr>
          <p:cNvSpPr txBox="1"/>
          <p:nvPr/>
        </p:nvSpPr>
        <p:spPr>
          <a:xfrm>
            <a:off x="2267661" y="4517660"/>
            <a:ext cx="1273500" cy="830956"/>
          </a:xfrm>
          <a:prstGeom prst="rect">
            <a:avLst/>
          </a:prstGeom>
          <a:noFill/>
          <a:ln>
            <a:noFill/>
          </a:ln>
        </p:spPr>
        <p:txBody>
          <a:bodyPr spcFirstLastPara="1" wrap="square" lIns="91425" tIns="45700" rIns="91425" bIns="45700" anchor="t" anchorCtr="0">
            <a:spAutoFit/>
          </a:bodyPr>
          <a:lstStyle/>
          <a:p>
            <a:pPr algn="ctr" defTabSz="914377">
              <a:buClr>
                <a:srgbClr val="000000"/>
              </a:buClr>
              <a:defRPr/>
            </a:pPr>
            <a:r>
              <a:rPr lang="en-US" sz="2400" b="1" kern="0" dirty="0">
                <a:solidFill>
                  <a:srgbClr val="2E75B5"/>
                </a:solidFill>
                <a:latin typeface="Calibri" panose="020F0502020204030204" pitchFamily="34" charset="0"/>
                <a:ea typeface="Calibri"/>
                <a:cs typeface="Calibri" panose="020F0502020204030204" pitchFamily="34" charset="0"/>
                <a:sym typeface="Calibri"/>
              </a:rPr>
              <a:t>Omics Data</a:t>
            </a:r>
            <a:endParaRPr sz="2133" kern="0" dirty="0">
              <a:solidFill>
                <a:srgbClr val="000000"/>
              </a:solidFill>
              <a:latin typeface="Calibri" panose="020F0502020204030204" pitchFamily="34" charset="0"/>
              <a:cs typeface="Calibri" panose="020F0502020204030204" pitchFamily="34" charset="0"/>
              <a:sym typeface="Arial"/>
            </a:endParaRPr>
          </a:p>
        </p:txBody>
      </p:sp>
      <p:pic>
        <p:nvPicPr>
          <p:cNvPr id="219" name="Google Shape;219;g34bfaed29e3_0_179" descr="A blue cover with white text and a blue dna strand&#10;&#10;AI-generated content may be incorrect.">
            <a:extLst>
              <a:ext uri="{FF2B5EF4-FFF2-40B4-BE49-F238E27FC236}">
                <a16:creationId xmlns:a16="http://schemas.microsoft.com/office/drawing/2014/main" id="{EEDC60C9-0B6C-EF57-E8DC-72AC75E520C1}"/>
              </a:ext>
            </a:extLst>
          </p:cNvPr>
          <p:cNvPicPr preferRelativeResize="0"/>
          <p:nvPr/>
        </p:nvPicPr>
        <p:blipFill rotWithShape="1">
          <a:blip r:embed="rId8">
            <a:alphaModFix/>
          </a:blip>
          <a:srcRect/>
          <a:stretch/>
        </p:blipFill>
        <p:spPr>
          <a:xfrm>
            <a:off x="806114" y="3603535"/>
            <a:ext cx="1193800" cy="1282700"/>
          </a:xfrm>
          <a:prstGeom prst="rect">
            <a:avLst/>
          </a:prstGeom>
          <a:noFill/>
          <a:ln>
            <a:noFill/>
          </a:ln>
        </p:spPr>
      </p:pic>
      <p:pic>
        <p:nvPicPr>
          <p:cNvPr id="220" name="Google Shape;220;g34bfaed29e3_0_179" descr="Immagine che contiene testo, Carattere, schermata, Elementi grafici&#10;&#10;Descrizione generata automaticamente">
            <a:extLst>
              <a:ext uri="{FF2B5EF4-FFF2-40B4-BE49-F238E27FC236}">
                <a16:creationId xmlns:a16="http://schemas.microsoft.com/office/drawing/2014/main" id="{B06D23F9-1F9F-3B07-E2D6-C236BB28CAF8}"/>
              </a:ext>
            </a:extLst>
          </p:cNvPr>
          <p:cNvPicPr preferRelativeResize="0"/>
          <p:nvPr/>
        </p:nvPicPr>
        <p:blipFill rotWithShape="1">
          <a:blip r:embed="rId9">
            <a:alphaModFix/>
          </a:blip>
          <a:srcRect/>
          <a:stretch/>
        </p:blipFill>
        <p:spPr>
          <a:xfrm>
            <a:off x="465547" y="3156416"/>
            <a:ext cx="1589683" cy="585000"/>
          </a:xfrm>
          <a:prstGeom prst="rect">
            <a:avLst/>
          </a:prstGeom>
          <a:noFill/>
          <a:ln>
            <a:noFill/>
          </a:ln>
        </p:spPr>
      </p:pic>
      <p:sp>
        <p:nvSpPr>
          <p:cNvPr id="2" name="Title 1">
            <a:extLst>
              <a:ext uri="{FF2B5EF4-FFF2-40B4-BE49-F238E27FC236}">
                <a16:creationId xmlns:a16="http://schemas.microsoft.com/office/drawing/2014/main" id="{43043AAE-EECC-263C-D4AD-54BFF3EE3AB3}"/>
              </a:ext>
            </a:extLst>
          </p:cNvPr>
          <p:cNvSpPr>
            <a:spLocks noGrp="1"/>
          </p:cNvSpPr>
          <p:nvPr>
            <p:ph type="title"/>
          </p:nvPr>
        </p:nvSpPr>
        <p:spPr>
          <a:xfrm>
            <a:off x="228487" y="968706"/>
            <a:ext cx="11352047" cy="820319"/>
          </a:xfrm>
        </p:spPr>
        <p:txBody>
          <a:bodyPr/>
          <a:lstStyle/>
          <a:p>
            <a:r>
              <a:rPr lang="en-US" sz="3733" dirty="0">
                <a:latin typeface="Calibri" panose="020F0502020204030204" pitchFamily="34" charset="0"/>
                <a:cs typeface="Calibri" panose="020F0502020204030204" pitchFamily="34" charset="0"/>
              </a:rPr>
              <a:t>ICSC Spoke 8: </a:t>
            </a:r>
            <a:r>
              <a:rPr lang="en-US" sz="3733" dirty="0">
                <a:solidFill>
                  <a:srgbClr val="000000"/>
                </a:solidFill>
                <a:latin typeface="Calibri" panose="020F0502020204030204" pitchFamily="34" charset="0"/>
                <a:ea typeface="Times New Roman" panose="02020603050405020304" pitchFamily="18" charset="0"/>
                <a:cs typeface="Calibri" panose="020F0502020204030204" pitchFamily="34" charset="0"/>
              </a:rPr>
              <a:t>In-Silico Medicine &amp; Omics Data </a:t>
            </a:r>
            <a:endParaRPr lang="en-US" sz="3733" dirty="0">
              <a:latin typeface="Calibri" panose="020F0502020204030204" pitchFamily="34" charset="0"/>
              <a:cs typeface="Calibri" panose="020F0502020204030204" pitchFamily="34" charset="0"/>
            </a:endParaRPr>
          </a:p>
        </p:txBody>
      </p:sp>
      <p:pic>
        <p:nvPicPr>
          <p:cNvPr id="3" name="Google Shape;475;g30d62678cba_3_6">
            <a:extLst>
              <a:ext uri="{FF2B5EF4-FFF2-40B4-BE49-F238E27FC236}">
                <a16:creationId xmlns:a16="http://schemas.microsoft.com/office/drawing/2014/main" id="{D8B295DA-F64B-29B8-7448-43D24B855C53}"/>
              </a:ext>
            </a:extLst>
          </p:cNvPr>
          <p:cNvPicPr preferRelativeResize="0"/>
          <p:nvPr/>
        </p:nvPicPr>
        <p:blipFill rotWithShape="1">
          <a:blip r:embed="rId10">
            <a:alphaModFix/>
          </a:blip>
          <a:srcRect/>
          <a:stretch/>
        </p:blipFill>
        <p:spPr>
          <a:xfrm>
            <a:off x="10893846" y="3390900"/>
            <a:ext cx="1022601" cy="642925"/>
          </a:xfrm>
          <a:prstGeom prst="rect">
            <a:avLst/>
          </a:prstGeom>
          <a:noFill/>
          <a:ln>
            <a:noFill/>
          </a:ln>
        </p:spPr>
      </p:pic>
      <p:pic>
        <p:nvPicPr>
          <p:cNvPr id="4" name="Picture 3">
            <a:extLst>
              <a:ext uri="{FF2B5EF4-FFF2-40B4-BE49-F238E27FC236}">
                <a16:creationId xmlns:a16="http://schemas.microsoft.com/office/drawing/2014/main" id="{A90F12E9-B5D1-E4A4-D0FE-F738E7E329A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1633286" y="3145318"/>
            <a:ext cx="573979" cy="573979"/>
          </a:xfrm>
          <a:prstGeom prst="rect">
            <a:avLst/>
          </a:prstGeom>
        </p:spPr>
      </p:pic>
    </p:spTree>
    <p:extLst>
      <p:ext uri="{BB962C8B-B14F-4D97-AF65-F5344CB8AC3E}">
        <p14:creationId xmlns:p14="http://schemas.microsoft.com/office/powerpoint/2010/main" val="506951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D8A352-F737-9734-9507-933290F52C2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it-IT" sz="1400" b="1" i="0" u="none" strike="noStrike" kern="1200" cap="none" spc="0" normalizeH="0" baseline="0" noProof="0">
              <a:ln>
                <a:noFill/>
              </a:ln>
              <a:solidFill>
                <a:srgbClr val="FFFFFF"/>
              </a:solidFill>
              <a:effectLst/>
              <a:uLnTx/>
              <a:uFillTx/>
              <a:latin typeface="Arial"/>
              <a:ea typeface="+mn-ea"/>
              <a:cs typeface="+mn-cs"/>
            </a:endParaRPr>
          </a:p>
        </p:txBody>
      </p:sp>
      <p:sp>
        <p:nvSpPr>
          <p:cNvPr id="6" name="Google Shape;1508;g30d62678cba_3_528">
            <a:extLst>
              <a:ext uri="{FF2B5EF4-FFF2-40B4-BE49-F238E27FC236}">
                <a16:creationId xmlns:a16="http://schemas.microsoft.com/office/drawing/2014/main" id="{4BC2EB41-574E-E0D5-4510-7A5976B65AC4}"/>
              </a:ext>
            </a:extLst>
          </p:cNvPr>
          <p:cNvSpPr txBox="1">
            <a:spLocks/>
          </p:cNvSpPr>
          <p:nvPr/>
        </p:nvSpPr>
        <p:spPr>
          <a:xfrm>
            <a:off x="616689" y="1669125"/>
            <a:ext cx="10828415" cy="1658841"/>
          </a:xfrm>
          <a:prstGeom prst="rect">
            <a:avLst/>
          </a:prstGeom>
          <a:noFill/>
          <a:ln>
            <a:noFill/>
          </a:ln>
        </p:spPr>
        <p:txBody>
          <a:bodyPr spcFirstLastPara="1" wrap="square" lIns="91425" tIns="45700" rIns="91425" bIns="45700" anchor="t" anchorCtr="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28594" marR="0" lvl="0" indent="-228594" algn="l" defTabSz="914400" rtl="0" eaLnBrk="1" fontAlgn="auto" latinLnBrk="0" hangingPunct="1">
              <a:lnSpc>
                <a:spcPct val="100000"/>
              </a:lnSpc>
              <a:spcBef>
                <a:spcPts val="0"/>
              </a:spcBef>
              <a:spcAft>
                <a:spcPts val="0"/>
              </a:spcAft>
              <a:buClr>
                <a:srgbClr val="1CADE4"/>
              </a:buClr>
              <a:buSzPct val="100000"/>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 national strategic initiative funded by the Ministry of University and Research (MUR) for the years 2022-2026 as part of the National Plan for Complementary Investments to the PNRR</a:t>
            </a: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228594" marR="0" lvl="0" indent="-228594" algn="l" defTabSz="914400" rtl="0" eaLnBrk="1" fontAlgn="auto" latinLnBrk="0" hangingPunct="1">
              <a:lnSpc>
                <a:spcPct val="100000"/>
              </a:lnSpc>
              <a:spcBef>
                <a:spcPct val="20000"/>
              </a:spcBef>
              <a:spcAft>
                <a:spcPts val="0"/>
              </a:spcAft>
              <a:buClr>
                <a:srgbClr val="1CADE4"/>
              </a:buClr>
              <a:buSzPct val="100000"/>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 public-private partnership aimed at studying, coordinating and implementing </a:t>
            </a:r>
            <a:r>
              <a:rPr kumimoji="0" lang="en-GB" sz="1800" b="1" i="0" u="none" strike="noStrike" kern="1200" cap="none" spc="0" normalizeH="0" baseline="0" noProof="0" dirty="0">
                <a:ln>
                  <a:noFill/>
                </a:ln>
                <a:solidFill>
                  <a:prstClr val="black"/>
                </a:solidFill>
                <a:effectLst/>
                <a:uLnTx/>
                <a:uFillTx/>
                <a:latin typeface="Arial"/>
                <a:ea typeface="+mn-ea"/>
                <a:cs typeface="+mn-cs"/>
              </a:rPr>
              <a:t>innovative digital health solutions</a:t>
            </a:r>
            <a:r>
              <a:rPr kumimoji="0" lang="en-GB" sz="1800" b="0" i="0" u="none" strike="noStrike" kern="1200" cap="none" spc="0" normalizeH="0" baseline="0" noProof="0" dirty="0">
                <a:ln>
                  <a:noFill/>
                </a:ln>
                <a:solidFill>
                  <a:prstClr val="black"/>
                </a:solidFill>
                <a:effectLst/>
                <a:uLnTx/>
                <a:uFillTx/>
                <a:latin typeface="Arial"/>
                <a:ea typeface="+mn-ea"/>
                <a:cs typeface="+mn-cs"/>
              </a:rPr>
              <a:t> in Italy with a specific focus on primary, secondary and tertiary prevention: from mitigation of health risks to disease monitoring.​</a:t>
            </a:r>
          </a:p>
          <a:p>
            <a:pPr marL="0" marR="0" lvl="0" indent="0" algn="ctr" defTabSz="914400" rtl="0" eaLnBrk="1" fontAlgn="auto" latinLnBrk="0" hangingPunct="1">
              <a:lnSpc>
                <a:spcPct val="100000"/>
              </a:lnSpc>
              <a:spcBef>
                <a:spcPct val="20000"/>
              </a:spcBef>
              <a:spcAft>
                <a:spcPts val="0"/>
              </a:spcAft>
              <a:buClr>
                <a:srgbClr val="1CADE4"/>
              </a:buClr>
              <a:buSzPct val="100000"/>
              <a:buFont typeface="Arial" pitchFamily="34" charset="0"/>
              <a:buNone/>
              <a:tabLst/>
              <a:defRPr/>
            </a:pPr>
            <a:r>
              <a:rPr kumimoji="0" lang="en-GB" sz="1900" b="0" i="0" u="sng" strike="noStrike" kern="1200" cap="none" spc="0" normalizeH="0" baseline="0" noProof="0" dirty="0">
                <a:ln>
                  <a:noFill/>
                </a:ln>
                <a:solidFill>
                  <a:srgbClr val="0070C0"/>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https://www.fondazionedare.it/</a:t>
            </a:r>
            <a:r>
              <a:rPr kumimoji="0" lang="en-GB" sz="1900" b="0" i="0" u="none" strike="noStrike" kern="1200" cap="none" spc="0" normalizeH="0" baseline="0" noProof="0" dirty="0">
                <a:ln>
                  <a:noFill/>
                </a:ln>
                <a:solidFill>
                  <a:srgbClr val="0070C0"/>
                </a:solidFill>
                <a:effectLst/>
                <a:uLnTx/>
                <a:uFillTx/>
                <a:latin typeface="Arial"/>
                <a:ea typeface="+mn-ea"/>
                <a:cs typeface="+mn-cs"/>
              </a:rPr>
              <a:t> </a:t>
            </a:r>
            <a:endParaRPr kumimoji="0" lang="en-GB" sz="3500" b="0" i="0" u="none" strike="noStrike" kern="1200" cap="none" spc="0" normalizeH="0" baseline="0" noProof="0" dirty="0">
              <a:ln>
                <a:noFill/>
              </a:ln>
              <a:solidFill>
                <a:srgbClr val="0070C0"/>
              </a:solidFill>
              <a:effectLst/>
              <a:uLnTx/>
              <a:uFillTx/>
              <a:latin typeface="Arial"/>
              <a:ea typeface="+mn-ea"/>
              <a:cs typeface="+mn-cs"/>
            </a:endParaRPr>
          </a:p>
        </p:txBody>
      </p:sp>
      <p:pic>
        <p:nvPicPr>
          <p:cNvPr id="7" name="Google Shape;1509;g30d62678cba_3_528" descr="Inpatient outline">
            <a:extLst>
              <a:ext uri="{FF2B5EF4-FFF2-40B4-BE49-F238E27FC236}">
                <a16:creationId xmlns:a16="http://schemas.microsoft.com/office/drawing/2014/main" id="{ACD01736-59DC-11E2-6F83-3D29BFF346AA}"/>
              </a:ext>
            </a:extLst>
          </p:cNvPr>
          <p:cNvPicPr preferRelativeResize="0"/>
          <p:nvPr/>
        </p:nvPicPr>
        <p:blipFill rotWithShape="1">
          <a:blip r:embed="rId3">
            <a:alphaModFix/>
          </a:blip>
          <a:srcRect/>
          <a:stretch/>
        </p:blipFill>
        <p:spPr>
          <a:xfrm>
            <a:off x="468367" y="5430545"/>
            <a:ext cx="914400" cy="914400"/>
          </a:xfrm>
          <a:prstGeom prst="rect">
            <a:avLst/>
          </a:prstGeom>
          <a:noFill/>
          <a:ln>
            <a:noFill/>
          </a:ln>
        </p:spPr>
      </p:pic>
      <p:pic>
        <p:nvPicPr>
          <p:cNvPr id="8" name="Google Shape;1510;g30d62678cba_3_528" descr="Walk outline">
            <a:extLst>
              <a:ext uri="{FF2B5EF4-FFF2-40B4-BE49-F238E27FC236}">
                <a16:creationId xmlns:a16="http://schemas.microsoft.com/office/drawing/2014/main" id="{E3934B2C-175D-6F9A-27D4-C0CB3BFA249C}"/>
              </a:ext>
            </a:extLst>
          </p:cNvPr>
          <p:cNvPicPr preferRelativeResize="0"/>
          <p:nvPr/>
        </p:nvPicPr>
        <p:blipFill rotWithShape="1">
          <a:blip r:embed="rId4">
            <a:alphaModFix/>
          </a:blip>
          <a:srcRect/>
          <a:stretch/>
        </p:blipFill>
        <p:spPr>
          <a:xfrm>
            <a:off x="468367" y="4341975"/>
            <a:ext cx="914400" cy="914400"/>
          </a:xfrm>
          <a:prstGeom prst="rect">
            <a:avLst/>
          </a:prstGeom>
          <a:noFill/>
          <a:ln>
            <a:noFill/>
          </a:ln>
        </p:spPr>
      </p:pic>
      <p:pic>
        <p:nvPicPr>
          <p:cNvPr id="9" name="Google Shape;1511;g30d62678cba_3_528" descr="Work from home Wi-Fi outline">
            <a:extLst>
              <a:ext uri="{FF2B5EF4-FFF2-40B4-BE49-F238E27FC236}">
                <a16:creationId xmlns:a16="http://schemas.microsoft.com/office/drawing/2014/main" id="{F04EB0C6-DDA3-9DFA-B688-7A1A04CBDF4C}"/>
              </a:ext>
            </a:extLst>
          </p:cNvPr>
          <p:cNvPicPr preferRelativeResize="0"/>
          <p:nvPr/>
        </p:nvPicPr>
        <p:blipFill rotWithShape="1">
          <a:blip r:embed="rId5">
            <a:alphaModFix/>
          </a:blip>
          <a:srcRect/>
          <a:stretch/>
        </p:blipFill>
        <p:spPr>
          <a:xfrm>
            <a:off x="468367" y="3111888"/>
            <a:ext cx="914400" cy="914400"/>
          </a:xfrm>
          <a:prstGeom prst="rect">
            <a:avLst/>
          </a:prstGeom>
          <a:noFill/>
          <a:ln>
            <a:noFill/>
          </a:ln>
        </p:spPr>
      </p:pic>
      <p:pic>
        <p:nvPicPr>
          <p:cNvPr id="10" name="Google Shape;1512;g30d62678cba_3_528" descr="Server outline">
            <a:extLst>
              <a:ext uri="{FF2B5EF4-FFF2-40B4-BE49-F238E27FC236}">
                <a16:creationId xmlns:a16="http://schemas.microsoft.com/office/drawing/2014/main" id="{37CCF0A2-C3E3-A357-048B-5DD07EDB7B4C}"/>
              </a:ext>
            </a:extLst>
          </p:cNvPr>
          <p:cNvPicPr preferRelativeResize="0"/>
          <p:nvPr/>
        </p:nvPicPr>
        <p:blipFill rotWithShape="1">
          <a:blip r:embed="rId6">
            <a:alphaModFix/>
          </a:blip>
          <a:srcRect/>
          <a:stretch/>
        </p:blipFill>
        <p:spPr>
          <a:xfrm>
            <a:off x="4692024" y="4327461"/>
            <a:ext cx="914400" cy="914400"/>
          </a:xfrm>
          <a:prstGeom prst="rect">
            <a:avLst/>
          </a:prstGeom>
          <a:noFill/>
          <a:ln>
            <a:noFill/>
          </a:ln>
        </p:spPr>
      </p:pic>
      <p:pic>
        <p:nvPicPr>
          <p:cNvPr id="11" name="Google Shape;1513;g30d62678cba_3_528" descr="Database outline">
            <a:extLst>
              <a:ext uri="{FF2B5EF4-FFF2-40B4-BE49-F238E27FC236}">
                <a16:creationId xmlns:a16="http://schemas.microsoft.com/office/drawing/2014/main" id="{E1FE2416-9593-32BC-8601-5BF066B64F79}"/>
              </a:ext>
            </a:extLst>
          </p:cNvPr>
          <p:cNvPicPr preferRelativeResize="0"/>
          <p:nvPr/>
        </p:nvPicPr>
        <p:blipFill rotWithShape="1">
          <a:blip r:embed="rId7">
            <a:alphaModFix/>
          </a:blip>
          <a:srcRect/>
          <a:stretch/>
        </p:blipFill>
        <p:spPr>
          <a:xfrm>
            <a:off x="2580195" y="4341975"/>
            <a:ext cx="914400" cy="914400"/>
          </a:xfrm>
          <a:prstGeom prst="rect">
            <a:avLst/>
          </a:prstGeom>
          <a:noFill/>
          <a:ln>
            <a:noFill/>
          </a:ln>
        </p:spPr>
      </p:pic>
      <p:pic>
        <p:nvPicPr>
          <p:cNvPr id="12" name="Google Shape;1514;g30d62678cba_3_528" descr="Inpatient outline">
            <a:extLst>
              <a:ext uri="{FF2B5EF4-FFF2-40B4-BE49-F238E27FC236}">
                <a16:creationId xmlns:a16="http://schemas.microsoft.com/office/drawing/2014/main" id="{6EE09B4B-8EE4-A9BC-1957-ADB1D56FF1D6}"/>
              </a:ext>
            </a:extLst>
          </p:cNvPr>
          <p:cNvPicPr preferRelativeResize="0"/>
          <p:nvPr/>
        </p:nvPicPr>
        <p:blipFill rotWithShape="1">
          <a:blip r:embed="rId3">
            <a:alphaModFix/>
          </a:blip>
          <a:srcRect/>
          <a:stretch/>
        </p:blipFill>
        <p:spPr>
          <a:xfrm>
            <a:off x="10715452" y="5430545"/>
            <a:ext cx="914400" cy="914400"/>
          </a:xfrm>
          <a:prstGeom prst="rect">
            <a:avLst/>
          </a:prstGeom>
          <a:noFill/>
          <a:ln>
            <a:noFill/>
          </a:ln>
        </p:spPr>
      </p:pic>
      <p:pic>
        <p:nvPicPr>
          <p:cNvPr id="13" name="Google Shape;1515;g30d62678cba_3_528" descr="Walk outline">
            <a:extLst>
              <a:ext uri="{FF2B5EF4-FFF2-40B4-BE49-F238E27FC236}">
                <a16:creationId xmlns:a16="http://schemas.microsoft.com/office/drawing/2014/main" id="{EA64E49E-CA6A-3363-F515-D15F51C67DE0}"/>
              </a:ext>
            </a:extLst>
          </p:cNvPr>
          <p:cNvPicPr preferRelativeResize="0"/>
          <p:nvPr/>
        </p:nvPicPr>
        <p:blipFill rotWithShape="1">
          <a:blip r:embed="rId4">
            <a:alphaModFix/>
          </a:blip>
          <a:srcRect/>
          <a:stretch/>
        </p:blipFill>
        <p:spPr>
          <a:xfrm>
            <a:off x="10715452" y="4341975"/>
            <a:ext cx="914400" cy="914400"/>
          </a:xfrm>
          <a:prstGeom prst="rect">
            <a:avLst/>
          </a:prstGeom>
          <a:noFill/>
          <a:ln>
            <a:noFill/>
          </a:ln>
        </p:spPr>
      </p:pic>
      <p:pic>
        <p:nvPicPr>
          <p:cNvPr id="14" name="Google Shape;1516;g30d62678cba_3_528" descr="Work from home Wi-Fi outline">
            <a:extLst>
              <a:ext uri="{FF2B5EF4-FFF2-40B4-BE49-F238E27FC236}">
                <a16:creationId xmlns:a16="http://schemas.microsoft.com/office/drawing/2014/main" id="{E03B779D-2ACD-3621-281E-7723E1A83913}"/>
              </a:ext>
            </a:extLst>
          </p:cNvPr>
          <p:cNvPicPr preferRelativeResize="0"/>
          <p:nvPr/>
        </p:nvPicPr>
        <p:blipFill rotWithShape="1">
          <a:blip r:embed="rId5">
            <a:alphaModFix/>
          </a:blip>
          <a:srcRect/>
          <a:stretch/>
        </p:blipFill>
        <p:spPr>
          <a:xfrm>
            <a:off x="10715452" y="3111888"/>
            <a:ext cx="914400" cy="914400"/>
          </a:xfrm>
          <a:prstGeom prst="rect">
            <a:avLst/>
          </a:prstGeom>
          <a:noFill/>
          <a:ln>
            <a:noFill/>
          </a:ln>
        </p:spPr>
      </p:pic>
      <p:pic>
        <p:nvPicPr>
          <p:cNvPr id="15" name="Google Shape;1517;g30d62678cba_3_528" descr="Doctor female outline">
            <a:extLst>
              <a:ext uri="{FF2B5EF4-FFF2-40B4-BE49-F238E27FC236}">
                <a16:creationId xmlns:a16="http://schemas.microsoft.com/office/drawing/2014/main" id="{938CE547-EAFE-323B-ACF3-BFA4BBB20884}"/>
              </a:ext>
            </a:extLst>
          </p:cNvPr>
          <p:cNvPicPr preferRelativeResize="0"/>
          <p:nvPr/>
        </p:nvPicPr>
        <p:blipFill rotWithShape="1">
          <a:blip r:embed="rId8">
            <a:alphaModFix/>
          </a:blip>
          <a:srcRect/>
          <a:stretch/>
        </p:blipFill>
        <p:spPr>
          <a:xfrm>
            <a:off x="8649343" y="4896475"/>
            <a:ext cx="914400" cy="914400"/>
          </a:xfrm>
          <a:prstGeom prst="rect">
            <a:avLst/>
          </a:prstGeom>
          <a:noFill/>
          <a:ln>
            <a:noFill/>
          </a:ln>
        </p:spPr>
      </p:pic>
      <p:pic>
        <p:nvPicPr>
          <p:cNvPr id="16" name="Google Shape;1518;g30d62678cba_3_528" descr="Doctor male outline">
            <a:extLst>
              <a:ext uri="{FF2B5EF4-FFF2-40B4-BE49-F238E27FC236}">
                <a16:creationId xmlns:a16="http://schemas.microsoft.com/office/drawing/2014/main" id="{634EA278-144E-B126-4064-A2B06013CF6F}"/>
              </a:ext>
            </a:extLst>
          </p:cNvPr>
          <p:cNvPicPr preferRelativeResize="0"/>
          <p:nvPr/>
        </p:nvPicPr>
        <p:blipFill rotWithShape="1">
          <a:blip r:embed="rId9">
            <a:alphaModFix/>
          </a:blip>
          <a:srcRect/>
          <a:stretch/>
        </p:blipFill>
        <p:spPr>
          <a:xfrm>
            <a:off x="8603623" y="3569088"/>
            <a:ext cx="914400" cy="914400"/>
          </a:xfrm>
          <a:prstGeom prst="rect">
            <a:avLst/>
          </a:prstGeom>
          <a:noFill/>
          <a:ln>
            <a:noFill/>
          </a:ln>
        </p:spPr>
      </p:pic>
      <p:pic>
        <p:nvPicPr>
          <p:cNvPr id="17" name="Google Shape;1519;g30d62678cba_3_528" descr="Risk graphic">
            <a:extLst>
              <a:ext uri="{FF2B5EF4-FFF2-40B4-BE49-F238E27FC236}">
                <a16:creationId xmlns:a16="http://schemas.microsoft.com/office/drawing/2014/main" id="{47983917-CF83-81EB-86A0-AB0F547EA3E6}"/>
              </a:ext>
            </a:extLst>
          </p:cNvPr>
          <p:cNvPicPr preferRelativeResize="0"/>
          <p:nvPr/>
        </p:nvPicPr>
        <p:blipFill rotWithShape="1">
          <a:blip r:embed="rId10">
            <a:alphaModFix/>
          </a:blip>
          <a:srcRect/>
          <a:stretch/>
        </p:blipFill>
        <p:spPr>
          <a:xfrm>
            <a:off x="6307532" y="4233113"/>
            <a:ext cx="1457099" cy="1081187"/>
          </a:xfrm>
          <a:prstGeom prst="rect">
            <a:avLst/>
          </a:prstGeom>
          <a:noFill/>
          <a:ln>
            <a:noFill/>
          </a:ln>
        </p:spPr>
      </p:pic>
      <p:cxnSp>
        <p:nvCxnSpPr>
          <p:cNvPr id="18" name="Google Shape;1520;g30d62678cba_3_528">
            <a:extLst>
              <a:ext uri="{FF2B5EF4-FFF2-40B4-BE49-F238E27FC236}">
                <a16:creationId xmlns:a16="http://schemas.microsoft.com/office/drawing/2014/main" id="{431E7322-92C3-0702-9238-8CC7B990770A}"/>
              </a:ext>
            </a:extLst>
          </p:cNvPr>
          <p:cNvCxnSpPr/>
          <p:nvPr/>
        </p:nvCxnSpPr>
        <p:spPr>
          <a:xfrm>
            <a:off x="1382767" y="3723444"/>
            <a:ext cx="914400" cy="9144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 name="Google Shape;1521;g30d62678cba_3_528">
            <a:extLst>
              <a:ext uri="{FF2B5EF4-FFF2-40B4-BE49-F238E27FC236}">
                <a16:creationId xmlns:a16="http://schemas.microsoft.com/office/drawing/2014/main" id="{B7EE0716-9BF0-6129-84A5-A161A6B2DEC4}"/>
              </a:ext>
            </a:extLst>
          </p:cNvPr>
          <p:cNvCxnSpPr/>
          <p:nvPr/>
        </p:nvCxnSpPr>
        <p:spPr>
          <a:xfrm>
            <a:off x="1345065" y="4828205"/>
            <a:ext cx="952103" cy="12839"/>
          </a:xfrm>
          <a:prstGeom prst="straightConnector1">
            <a:avLst/>
          </a:prstGeom>
          <a:noFill/>
          <a:ln w="9525" cap="flat" cmpd="sng">
            <a:solidFill>
              <a:schemeClr val="accent1"/>
            </a:solidFill>
            <a:prstDash val="solid"/>
            <a:miter lim="800000"/>
            <a:headEnd type="none" w="sm" len="sm"/>
            <a:tailEnd type="triangle" w="med" len="med"/>
          </a:ln>
        </p:spPr>
      </p:cxnSp>
      <p:cxnSp>
        <p:nvCxnSpPr>
          <p:cNvPr id="20" name="Google Shape;1522;g30d62678cba_3_528">
            <a:extLst>
              <a:ext uri="{FF2B5EF4-FFF2-40B4-BE49-F238E27FC236}">
                <a16:creationId xmlns:a16="http://schemas.microsoft.com/office/drawing/2014/main" id="{652F945E-D512-4381-F2D1-DA54E3E0EEB6}"/>
              </a:ext>
            </a:extLst>
          </p:cNvPr>
          <p:cNvCxnSpPr/>
          <p:nvPr/>
        </p:nvCxnSpPr>
        <p:spPr>
          <a:xfrm rot="10800000" flipH="1">
            <a:off x="1382767" y="5096319"/>
            <a:ext cx="914400" cy="791427"/>
          </a:xfrm>
          <a:prstGeom prst="straightConnector1">
            <a:avLst/>
          </a:prstGeom>
          <a:noFill/>
          <a:ln w="9525" cap="flat" cmpd="sng">
            <a:solidFill>
              <a:schemeClr val="accent1"/>
            </a:solidFill>
            <a:prstDash val="solid"/>
            <a:miter lim="800000"/>
            <a:headEnd type="none" w="sm" len="sm"/>
            <a:tailEnd type="triangle" w="med" len="med"/>
          </a:ln>
        </p:spPr>
      </p:cxnSp>
      <p:sp>
        <p:nvSpPr>
          <p:cNvPr id="21" name="Google Shape;1523;g30d62678cba_3_528">
            <a:extLst>
              <a:ext uri="{FF2B5EF4-FFF2-40B4-BE49-F238E27FC236}">
                <a16:creationId xmlns:a16="http://schemas.microsoft.com/office/drawing/2014/main" id="{A9AFDF52-00DC-295C-6522-88286D7F9A9A}"/>
              </a:ext>
            </a:extLst>
          </p:cNvPr>
          <p:cNvSpPr txBox="1"/>
          <p:nvPr/>
        </p:nvSpPr>
        <p:spPr>
          <a:xfrm>
            <a:off x="333333" y="6290954"/>
            <a:ext cx="1632179" cy="369291"/>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0" cap="none" spc="0" normalizeH="0" baseline="0" noProof="0">
                <a:ln>
                  <a:noFill/>
                </a:ln>
                <a:solidFill>
                  <a:srgbClr val="000000"/>
                </a:solidFill>
                <a:effectLst/>
                <a:uLnTx/>
                <a:uFillTx/>
                <a:latin typeface="Arial"/>
                <a:ea typeface="+mn-ea"/>
                <a:cs typeface="Arial"/>
                <a:sym typeface="Arial"/>
              </a:rPr>
              <a:t>Quantification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24;g30d62678cba_3_528">
            <a:extLst>
              <a:ext uri="{FF2B5EF4-FFF2-40B4-BE49-F238E27FC236}">
                <a16:creationId xmlns:a16="http://schemas.microsoft.com/office/drawing/2014/main" id="{5F6BEAEC-59BE-CCC3-EE30-A962757499BB}"/>
              </a:ext>
            </a:extLst>
          </p:cNvPr>
          <p:cNvSpPr txBox="1"/>
          <p:nvPr/>
        </p:nvSpPr>
        <p:spPr>
          <a:xfrm>
            <a:off x="2041429" y="5496663"/>
            <a:ext cx="2094559" cy="923289"/>
          </a:xfrm>
          <a:prstGeom prst="rect">
            <a:avLst/>
          </a:prstGeom>
          <a:noFill/>
          <a:ln>
            <a:noFill/>
          </a:ln>
        </p:spPr>
        <p:txBody>
          <a:bodyPr spcFirstLastPara="1" wrap="square" lIns="91425" tIns="45700" rIns="91425" bIns="45700" anchor="t" anchorCtr="0">
            <a:spAutoFit/>
          </a:bodyPr>
          <a:lstStyle/>
          <a:p>
            <a:pPr marL="0" marR="0" lvl="0" indent="0" algn="ctr" defTabSz="914377"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0" cap="none" spc="0" normalizeH="0" baseline="0" noProof="0">
                <a:ln>
                  <a:noFill/>
                </a:ln>
                <a:solidFill>
                  <a:srgbClr val="000000"/>
                </a:solidFill>
                <a:effectLst/>
                <a:uLnTx/>
                <a:uFillTx/>
                <a:latin typeface="Arial"/>
                <a:ea typeface="+mn-ea"/>
                <a:cs typeface="Arial"/>
                <a:sym typeface="Arial"/>
              </a:rPr>
              <a:t>Processing of sensitive data according to laws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 name="Google Shape;1525;g30d62678cba_3_528" descr="AlmaHealthDB">
            <a:extLst>
              <a:ext uri="{FF2B5EF4-FFF2-40B4-BE49-F238E27FC236}">
                <a16:creationId xmlns:a16="http://schemas.microsoft.com/office/drawing/2014/main" id="{BBC895B5-0A6C-7637-DACF-DF655897888A}"/>
              </a:ext>
            </a:extLst>
          </p:cNvPr>
          <p:cNvPicPr preferRelativeResize="0"/>
          <p:nvPr/>
        </p:nvPicPr>
        <p:blipFill rotWithShape="1">
          <a:blip r:embed="rId11">
            <a:alphaModFix/>
          </a:blip>
          <a:srcRect t="11062" b="17183"/>
          <a:stretch/>
        </p:blipFill>
        <p:spPr>
          <a:xfrm>
            <a:off x="2428845" y="3637581"/>
            <a:ext cx="1217103" cy="617361"/>
          </a:xfrm>
          <a:prstGeom prst="rect">
            <a:avLst/>
          </a:prstGeom>
          <a:solidFill>
            <a:srgbClr val="398652"/>
          </a:solidFill>
          <a:ln>
            <a:noFill/>
          </a:ln>
        </p:spPr>
      </p:pic>
      <p:pic>
        <p:nvPicPr>
          <p:cNvPr id="24" name="Google Shape;1526;g30d62678cba_3_528" descr="National Centre for HPC, Big Data and Quantum Computing – HPC - Istituto di  Cristallografia - CNR">
            <a:extLst>
              <a:ext uri="{FF2B5EF4-FFF2-40B4-BE49-F238E27FC236}">
                <a16:creationId xmlns:a16="http://schemas.microsoft.com/office/drawing/2014/main" id="{99D56DB3-56C6-6196-2180-456721EC4555}"/>
              </a:ext>
            </a:extLst>
          </p:cNvPr>
          <p:cNvPicPr preferRelativeResize="0"/>
          <p:nvPr/>
        </p:nvPicPr>
        <p:blipFill rotWithShape="1">
          <a:blip r:embed="rId12">
            <a:alphaModFix/>
          </a:blip>
          <a:srcRect/>
          <a:stretch/>
        </p:blipFill>
        <p:spPr>
          <a:xfrm>
            <a:off x="4677509" y="3463608"/>
            <a:ext cx="914400" cy="914400"/>
          </a:xfrm>
          <a:prstGeom prst="rect">
            <a:avLst/>
          </a:prstGeom>
          <a:noFill/>
          <a:ln>
            <a:noFill/>
          </a:ln>
        </p:spPr>
      </p:pic>
      <p:sp>
        <p:nvSpPr>
          <p:cNvPr id="25" name="Google Shape;1527;g30d62678cba_3_528">
            <a:extLst>
              <a:ext uri="{FF2B5EF4-FFF2-40B4-BE49-F238E27FC236}">
                <a16:creationId xmlns:a16="http://schemas.microsoft.com/office/drawing/2014/main" id="{2FB71C95-827E-DFB2-1FAD-3A1A4016D5CB}"/>
              </a:ext>
            </a:extLst>
          </p:cNvPr>
          <p:cNvSpPr txBox="1"/>
          <p:nvPr/>
        </p:nvSpPr>
        <p:spPr>
          <a:xfrm>
            <a:off x="4155548" y="5399357"/>
            <a:ext cx="2111685" cy="1200288"/>
          </a:xfrm>
          <a:prstGeom prst="rect">
            <a:avLst/>
          </a:prstGeom>
          <a:noFill/>
          <a:ln>
            <a:noFill/>
          </a:ln>
        </p:spPr>
        <p:txBody>
          <a:bodyPr spcFirstLastPara="1" wrap="square" lIns="91425" tIns="45700" rIns="91425" bIns="45700" anchor="t" anchorCtr="0">
            <a:spAutoFit/>
          </a:bodyPr>
          <a:lstStyle/>
          <a:p>
            <a:pPr marL="0" marR="0" lvl="0" indent="0" algn="ctr" defTabSz="914377"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0" cap="none" spc="0" normalizeH="0" baseline="0" noProof="0">
                <a:ln>
                  <a:noFill/>
                </a:ln>
                <a:solidFill>
                  <a:srgbClr val="000000"/>
                </a:solidFill>
                <a:effectLst/>
                <a:uLnTx/>
                <a:uFillTx/>
                <a:latin typeface="Arial"/>
                <a:ea typeface="+mn-ea"/>
                <a:cs typeface="Arial"/>
                <a:sym typeface="Arial"/>
              </a:rPr>
              <a:t>Development of models with supercomputing resources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28;g30d62678cba_3_528">
            <a:extLst>
              <a:ext uri="{FF2B5EF4-FFF2-40B4-BE49-F238E27FC236}">
                <a16:creationId xmlns:a16="http://schemas.microsoft.com/office/drawing/2014/main" id="{1EB55A05-2A7D-4576-76C8-5C846D86D684}"/>
              </a:ext>
            </a:extLst>
          </p:cNvPr>
          <p:cNvSpPr txBox="1"/>
          <p:nvPr/>
        </p:nvSpPr>
        <p:spPr>
          <a:xfrm>
            <a:off x="6238757" y="5595870"/>
            <a:ext cx="1886856" cy="369291"/>
          </a:xfrm>
          <a:prstGeom prst="rect">
            <a:avLst/>
          </a:prstGeom>
          <a:noFill/>
          <a:ln>
            <a:noFill/>
          </a:ln>
        </p:spPr>
        <p:txBody>
          <a:bodyPr spcFirstLastPara="1" wrap="square" lIns="91425" tIns="45700" rIns="91425" bIns="45700" anchor="t" anchorCtr="0">
            <a:spAutoFit/>
          </a:bodyPr>
          <a:lstStyle/>
          <a:p>
            <a:pPr marL="0" marR="0" lvl="0" indent="0" algn="ctr" defTabSz="914377"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0" cap="none" spc="0" normalizeH="0" baseline="0" noProof="0">
                <a:ln>
                  <a:noFill/>
                </a:ln>
                <a:solidFill>
                  <a:srgbClr val="000000"/>
                </a:solidFill>
                <a:effectLst/>
                <a:uLnTx/>
                <a:uFillTx/>
                <a:latin typeface="Arial"/>
                <a:ea typeface="+mn-ea"/>
                <a:cs typeface="Arial"/>
                <a:sym typeface="Arial"/>
              </a:rPr>
              <a:t>Risk predictors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529;g30d62678cba_3_528">
            <a:extLst>
              <a:ext uri="{FF2B5EF4-FFF2-40B4-BE49-F238E27FC236}">
                <a16:creationId xmlns:a16="http://schemas.microsoft.com/office/drawing/2014/main" id="{C9782797-22F1-51C0-62B8-EBF221485225}"/>
              </a:ext>
            </a:extLst>
          </p:cNvPr>
          <p:cNvSpPr txBox="1"/>
          <p:nvPr/>
        </p:nvSpPr>
        <p:spPr>
          <a:xfrm>
            <a:off x="8287113" y="6051999"/>
            <a:ext cx="1732644" cy="646290"/>
          </a:xfrm>
          <a:prstGeom prst="rect">
            <a:avLst/>
          </a:prstGeom>
          <a:noFill/>
          <a:ln>
            <a:noFill/>
          </a:ln>
        </p:spPr>
        <p:txBody>
          <a:bodyPr spcFirstLastPara="1" wrap="square" lIns="91425" tIns="45700" rIns="91425" bIns="45700" anchor="t" anchorCtr="0">
            <a:spAutoFit/>
          </a:bodyPr>
          <a:lstStyle/>
          <a:p>
            <a:pPr marL="0" marR="0" lvl="0" indent="0" algn="ctr" defTabSz="914377"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0" cap="none" spc="0" normalizeH="0" baseline="0" noProof="0">
                <a:ln>
                  <a:noFill/>
                </a:ln>
                <a:solidFill>
                  <a:srgbClr val="000000"/>
                </a:solidFill>
                <a:effectLst/>
                <a:uLnTx/>
                <a:uFillTx/>
                <a:latin typeface="Arial"/>
                <a:ea typeface="+mn-ea"/>
                <a:cs typeface="Arial"/>
                <a:sym typeface="Arial"/>
              </a:rPr>
              <a:t>Clinical translation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28" name="Google Shape;1530;g30d62678cba_3_528">
            <a:extLst>
              <a:ext uri="{FF2B5EF4-FFF2-40B4-BE49-F238E27FC236}">
                <a16:creationId xmlns:a16="http://schemas.microsoft.com/office/drawing/2014/main" id="{72922F48-07BA-9DCC-1C6B-6F2DB1BA649A}"/>
              </a:ext>
            </a:extLst>
          </p:cNvPr>
          <p:cNvCxnSpPr>
            <a:endCxn id="10" idx="1"/>
          </p:cNvCxnSpPr>
          <p:nvPr/>
        </p:nvCxnSpPr>
        <p:spPr>
          <a:xfrm rot="10800000" flipH="1">
            <a:off x="3425725" y="4784661"/>
            <a:ext cx="1266300" cy="144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9" name="Google Shape;1531;g30d62678cba_3_528">
            <a:extLst>
              <a:ext uri="{FF2B5EF4-FFF2-40B4-BE49-F238E27FC236}">
                <a16:creationId xmlns:a16="http://schemas.microsoft.com/office/drawing/2014/main" id="{8E8C6D51-D931-290D-7DFF-C46CA4DB074E}"/>
              </a:ext>
            </a:extLst>
          </p:cNvPr>
          <p:cNvCxnSpPr>
            <a:stCxn id="10" idx="3"/>
            <a:endCxn id="17" idx="1"/>
          </p:cNvCxnSpPr>
          <p:nvPr/>
        </p:nvCxnSpPr>
        <p:spPr>
          <a:xfrm rot="10800000" flipH="1">
            <a:off x="5606425" y="4773562"/>
            <a:ext cx="701100" cy="11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0" name="Google Shape;1532;g30d62678cba_3_528">
            <a:extLst>
              <a:ext uri="{FF2B5EF4-FFF2-40B4-BE49-F238E27FC236}">
                <a16:creationId xmlns:a16="http://schemas.microsoft.com/office/drawing/2014/main" id="{874AA9F0-1381-A705-FB16-160AEF9CE26E}"/>
              </a:ext>
            </a:extLst>
          </p:cNvPr>
          <p:cNvCxnSpPr>
            <a:cxnSpLocks/>
            <a:stCxn id="17" idx="3"/>
            <a:endCxn id="16" idx="1"/>
          </p:cNvCxnSpPr>
          <p:nvPr/>
        </p:nvCxnSpPr>
        <p:spPr>
          <a:xfrm rot="10800000" flipH="1">
            <a:off x="7764631" y="4026407"/>
            <a:ext cx="839100" cy="7473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1" name="Google Shape;1533;g30d62678cba_3_528">
            <a:extLst>
              <a:ext uri="{FF2B5EF4-FFF2-40B4-BE49-F238E27FC236}">
                <a16:creationId xmlns:a16="http://schemas.microsoft.com/office/drawing/2014/main" id="{2D1A5065-D1EA-0BD9-E0A7-38B6B3F6F2BC}"/>
              </a:ext>
            </a:extLst>
          </p:cNvPr>
          <p:cNvCxnSpPr>
            <a:stCxn id="17" idx="3"/>
          </p:cNvCxnSpPr>
          <p:nvPr/>
        </p:nvCxnSpPr>
        <p:spPr>
          <a:xfrm>
            <a:off x="7764631" y="4773707"/>
            <a:ext cx="884700" cy="656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2" name="Google Shape;1534;g30d62678cba_3_528">
            <a:extLst>
              <a:ext uri="{FF2B5EF4-FFF2-40B4-BE49-F238E27FC236}">
                <a16:creationId xmlns:a16="http://schemas.microsoft.com/office/drawing/2014/main" id="{BE9E6C54-03CF-78E0-93A2-3F5511F324DB}"/>
              </a:ext>
            </a:extLst>
          </p:cNvPr>
          <p:cNvCxnSpPr>
            <a:endCxn id="14" idx="1"/>
          </p:cNvCxnSpPr>
          <p:nvPr/>
        </p:nvCxnSpPr>
        <p:spPr>
          <a:xfrm rot="10800000" flipH="1">
            <a:off x="9518153" y="3569088"/>
            <a:ext cx="1197300" cy="4572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3" name="Google Shape;1535;g30d62678cba_3_528">
            <a:extLst>
              <a:ext uri="{FF2B5EF4-FFF2-40B4-BE49-F238E27FC236}">
                <a16:creationId xmlns:a16="http://schemas.microsoft.com/office/drawing/2014/main" id="{8735E215-B087-3D64-163A-4494A9A34277}"/>
              </a:ext>
            </a:extLst>
          </p:cNvPr>
          <p:cNvCxnSpPr/>
          <p:nvPr/>
        </p:nvCxnSpPr>
        <p:spPr>
          <a:xfrm rot="10800000" flipH="1">
            <a:off x="9518023" y="4896477"/>
            <a:ext cx="1235132" cy="417825"/>
          </a:xfrm>
          <a:prstGeom prst="straightConnector1">
            <a:avLst/>
          </a:prstGeom>
          <a:noFill/>
          <a:ln w="9525" cap="flat" cmpd="sng">
            <a:solidFill>
              <a:schemeClr val="accent1"/>
            </a:solidFill>
            <a:prstDash val="solid"/>
            <a:miter lim="800000"/>
            <a:headEnd type="none" w="sm" len="sm"/>
            <a:tailEnd type="triangle" w="med" len="med"/>
          </a:ln>
        </p:spPr>
      </p:cxnSp>
      <p:cxnSp>
        <p:nvCxnSpPr>
          <p:cNvPr id="34" name="Google Shape;1536;g30d62678cba_3_528">
            <a:extLst>
              <a:ext uri="{FF2B5EF4-FFF2-40B4-BE49-F238E27FC236}">
                <a16:creationId xmlns:a16="http://schemas.microsoft.com/office/drawing/2014/main" id="{ED254693-8862-8815-88DF-BB819DA90D9D}"/>
              </a:ext>
            </a:extLst>
          </p:cNvPr>
          <p:cNvCxnSpPr>
            <a:endCxn id="12" idx="1"/>
          </p:cNvCxnSpPr>
          <p:nvPr/>
        </p:nvCxnSpPr>
        <p:spPr>
          <a:xfrm>
            <a:off x="9518153" y="5314446"/>
            <a:ext cx="1197300" cy="5733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5" name="Google Shape;1537;g30d62678cba_3_528">
            <a:extLst>
              <a:ext uri="{FF2B5EF4-FFF2-40B4-BE49-F238E27FC236}">
                <a16:creationId xmlns:a16="http://schemas.microsoft.com/office/drawing/2014/main" id="{C8197490-70DF-83D5-4D7F-4A15555AF9AE}"/>
              </a:ext>
            </a:extLst>
          </p:cNvPr>
          <p:cNvCxnSpPr>
            <a:stCxn id="17" idx="3"/>
          </p:cNvCxnSpPr>
          <p:nvPr/>
        </p:nvCxnSpPr>
        <p:spPr>
          <a:xfrm>
            <a:off x="7764631" y="4773707"/>
            <a:ext cx="2988600" cy="25500"/>
          </a:xfrm>
          <a:prstGeom prst="straightConnector1">
            <a:avLst/>
          </a:prstGeom>
          <a:noFill/>
          <a:ln w="9525" cap="flat" cmpd="sng">
            <a:solidFill>
              <a:schemeClr val="accent1"/>
            </a:solidFill>
            <a:prstDash val="lgDash"/>
            <a:miter lim="800000"/>
            <a:headEnd type="none" w="sm" len="sm"/>
            <a:tailEnd type="triangle" w="med" len="med"/>
          </a:ln>
        </p:spPr>
      </p:cxnSp>
      <p:sp>
        <p:nvSpPr>
          <p:cNvPr id="36" name="Google Shape;1507;g30d62678cba_3_528">
            <a:extLst>
              <a:ext uri="{FF2B5EF4-FFF2-40B4-BE49-F238E27FC236}">
                <a16:creationId xmlns:a16="http://schemas.microsoft.com/office/drawing/2014/main" id="{1E78FEFF-D6F0-EC0E-4C72-EA2CBFEFFCA8}"/>
              </a:ext>
            </a:extLst>
          </p:cNvPr>
          <p:cNvSpPr txBox="1">
            <a:spLocks noGrp="1"/>
          </p:cNvSpPr>
          <p:nvPr>
            <p:ph type="title"/>
          </p:nvPr>
        </p:nvSpPr>
        <p:spPr>
          <a:xfrm>
            <a:off x="2428845" y="389635"/>
            <a:ext cx="9390913" cy="1325563"/>
          </a:xfrm>
          <a:prstGeom prst="rect">
            <a:avLst/>
          </a:prstGeom>
          <a:noFill/>
          <a:ln>
            <a:noFill/>
          </a:ln>
        </p:spPr>
        <p:txBody>
          <a:bodyPr spcFirstLastPara="1" wrap="square" lIns="91425" tIns="45700" rIns="91425" bIns="45700" anchor="ctr" anchorCtr="0">
            <a:normAutofit/>
          </a:bodyPr>
          <a:lstStyle/>
          <a:p>
            <a:r>
              <a:rPr lang="en-GB" dirty="0"/>
              <a:t>- Digital lifelong prevention </a:t>
            </a:r>
            <a:endParaRPr dirty="0"/>
          </a:p>
        </p:txBody>
      </p:sp>
      <p:pic>
        <p:nvPicPr>
          <p:cNvPr id="37" name="Google Shape;1538;g30d62678cba_3_528">
            <a:extLst>
              <a:ext uri="{FF2B5EF4-FFF2-40B4-BE49-F238E27FC236}">
                <a16:creationId xmlns:a16="http://schemas.microsoft.com/office/drawing/2014/main" id="{373BD4B6-8D3C-7DE1-01F6-73DD828CB616}"/>
              </a:ext>
            </a:extLst>
          </p:cNvPr>
          <p:cNvPicPr preferRelativeResize="0"/>
          <p:nvPr/>
        </p:nvPicPr>
        <p:blipFill rotWithShape="1">
          <a:blip r:embed="rId13">
            <a:alphaModFix/>
          </a:blip>
          <a:srcRect/>
          <a:stretch/>
        </p:blipFill>
        <p:spPr>
          <a:xfrm>
            <a:off x="99771" y="489104"/>
            <a:ext cx="2329073" cy="1092075"/>
          </a:xfrm>
          <a:prstGeom prst="rect">
            <a:avLst/>
          </a:prstGeom>
          <a:noFill/>
          <a:ln>
            <a:noFill/>
          </a:ln>
        </p:spPr>
      </p:pic>
      <p:pic>
        <p:nvPicPr>
          <p:cNvPr id="38" name="Google Shape;475;g30d62678cba_3_6">
            <a:extLst>
              <a:ext uri="{FF2B5EF4-FFF2-40B4-BE49-F238E27FC236}">
                <a16:creationId xmlns:a16="http://schemas.microsoft.com/office/drawing/2014/main" id="{2BC8B959-EF3C-09A4-C75B-78E71A6130AA}"/>
              </a:ext>
            </a:extLst>
          </p:cNvPr>
          <p:cNvPicPr preferRelativeResize="0"/>
          <p:nvPr/>
        </p:nvPicPr>
        <p:blipFill rotWithShape="1">
          <a:blip r:embed="rId14">
            <a:alphaModFix/>
          </a:blip>
          <a:srcRect/>
          <a:stretch/>
        </p:blipFill>
        <p:spPr>
          <a:xfrm>
            <a:off x="8287113" y="424402"/>
            <a:ext cx="2425700" cy="1278128"/>
          </a:xfrm>
          <a:prstGeom prst="rect">
            <a:avLst/>
          </a:prstGeom>
          <a:noFill/>
          <a:ln>
            <a:noFill/>
          </a:ln>
        </p:spPr>
      </p:pic>
      <p:sp>
        <p:nvSpPr>
          <p:cNvPr id="3" name="Footer Placeholder 7">
            <a:extLst>
              <a:ext uri="{FF2B5EF4-FFF2-40B4-BE49-F238E27FC236}">
                <a16:creationId xmlns:a16="http://schemas.microsoft.com/office/drawing/2014/main" id="{B43A57EF-DECD-2570-C3BB-E33D24F3916E}"/>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B. Martelli</a:t>
            </a:r>
          </a:p>
        </p:txBody>
      </p:sp>
    </p:spTree>
    <p:extLst>
      <p:ext uri="{BB962C8B-B14F-4D97-AF65-F5344CB8AC3E}">
        <p14:creationId xmlns:p14="http://schemas.microsoft.com/office/powerpoint/2010/main" val="1036806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C83C87-729F-A653-C1C7-132EEF992D7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it-IT" sz="1400" b="1" i="0" u="none" strike="noStrike" kern="1200" cap="none" spc="0" normalizeH="0" baseline="0" noProof="0">
              <a:ln>
                <a:noFill/>
              </a:ln>
              <a:solidFill>
                <a:srgbClr val="FFFFFF"/>
              </a:solidFill>
              <a:effectLst/>
              <a:uLnTx/>
              <a:uFillTx/>
              <a:latin typeface="Arial"/>
              <a:ea typeface="+mn-ea"/>
              <a:cs typeface="+mn-cs"/>
            </a:endParaRPr>
          </a:p>
        </p:txBody>
      </p:sp>
      <p:pic>
        <p:nvPicPr>
          <p:cNvPr id="6" name="Google Shape;1586;g30d62678cba_3_566">
            <a:extLst>
              <a:ext uri="{FF2B5EF4-FFF2-40B4-BE49-F238E27FC236}">
                <a16:creationId xmlns:a16="http://schemas.microsoft.com/office/drawing/2014/main" id="{FBA6BB82-7E7B-811D-09F4-4D913AD56515}"/>
              </a:ext>
            </a:extLst>
          </p:cNvPr>
          <p:cNvPicPr preferRelativeResize="0"/>
          <p:nvPr/>
        </p:nvPicPr>
        <p:blipFill>
          <a:blip r:embed="rId2">
            <a:alphaModFix/>
          </a:blip>
          <a:stretch>
            <a:fillRect/>
          </a:stretch>
        </p:blipFill>
        <p:spPr>
          <a:xfrm>
            <a:off x="-1" y="381000"/>
            <a:ext cx="3747499" cy="1731722"/>
          </a:xfrm>
          <a:prstGeom prst="rect">
            <a:avLst/>
          </a:prstGeom>
          <a:noFill/>
          <a:ln>
            <a:noFill/>
          </a:ln>
        </p:spPr>
      </p:pic>
      <p:sp>
        <p:nvSpPr>
          <p:cNvPr id="7" name="Google Shape;1547;g30d62678cba_3_566">
            <a:extLst>
              <a:ext uri="{FF2B5EF4-FFF2-40B4-BE49-F238E27FC236}">
                <a16:creationId xmlns:a16="http://schemas.microsoft.com/office/drawing/2014/main" id="{0096243C-6B92-CC2A-4A24-AA0A5588CB42}"/>
              </a:ext>
            </a:extLst>
          </p:cNvPr>
          <p:cNvSpPr txBox="1">
            <a:spLocks noGrp="1"/>
          </p:cNvSpPr>
          <p:nvPr>
            <p:ph idx="1"/>
          </p:nvPr>
        </p:nvSpPr>
        <p:spPr>
          <a:xfrm>
            <a:off x="3609350" y="1593778"/>
            <a:ext cx="8564598" cy="1731723"/>
          </a:xfrm>
          <a:prstGeom prst="rect">
            <a:avLst/>
          </a:prstGeom>
          <a:noFill/>
          <a:ln>
            <a:noFill/>
          </a:ln>
        </p:spPr>
        <p:txBody>
          <a:bodyPr spcFirstLastPara="1" wrap="square" lIns="91425" tIns="45700" rIns="91425" bIns="45700" anchor="t" anchorCtr="0">
            <a:normAutofit/>
          </a:bodyPr>
          <a:lstStyle/>
          <a:p>
            <a:pPr marL="0" indent="0">
              <a:spcBef>
                <a:spcPts val="0"/>
              </a:spcBef>
              <a:buSzPct val="100000"/>
              <a:buNone/>
            </a:pPr>
            <a:r>
              <a:rPr lang="en-GB" sz="1800" b="1" dirty="0">
                <a:latin typeface="Fira Sans"/>
                <a:ea typeface="Fira Sans"/>
                <a:cs typeface="Fira Sans"/>
                <a:sym typeface="Fira Sans"/>
              </a:rPr>
              <a:t>Objective</a:t>
            </a:r>
          </a:p>
          <a:p>
            <a:pPr marL="0" indent="0">
              <a:spcBef>
                <a:spcPts val="0"/>
              </a:spcBef>
              <a:buSzPct val="100000"/>
              <a:buNone/>
            </a:pPr>
            <a:r>
              <a:rPr lang="en-GB" sz="1800" dirty="0">
                <a:latin typeface="Fira Sans"/>
                <a:ea typeface="Fira Sans"/>
                <a:cs typeface="Fira Sans"/>
                <a:sym typeface="Fira Sans"/>
              </a:rPr>
              <a:t>To create an integrated and federated cloud platform to collect, share and analyse clinical and scientific data of patients from 51 Italian research Hospitals (IRCCS), and to provide advanced analytical resources for data analysis.</a:t>
            </a:r>
            <a:endParaRPr sz="1800" dirty="0"/>
          </a:p>
        </p:txBody>
      </p:sp>
      <p:sp>
        <p:nvSpPr>
          <p:cNvPr id="8" name="Google Shape;1548;g30d62678cba_3_566">
            <a:extLst>
              <a:ext uri="{FF2B5EF4-FFF2-40B4-BE49-F238E27FC236}">
                <a16:creationId xmlns:a16="http://schemas.microsoft.com/office/drawing/2014/main" id="{A53462BC-B4D0-C4C2-EB4C-96F5E070B830}"/>
              </a:ext>
            </a:extLst>
          </p:cNvPr>
          <p:cNvSpPr/>
          <p:nvPr/>
        </p:nvSpPr>
        <p:spPr>
          <a:xfrm>
            <a:off x="4358146" y="2925311"/>
            <a:ext cx="7067007" cy="3707852"/>
          </a:xfrm>
          <a:prstGeom prst="roundRect">
            <a:avLst>
              <a:gd name="adj" fmla="val 16667"/>
            </a:avLst>
          </a:prstGeom>
          <a:solidFill>
            <a:srgbClr val="F2F2F2"/>
          </a:solidFill>
          <a:ln w="9525" cap="flat" cmpd="sng">
            <a:solidFill>
              <a:srgbClr val="1F20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FFFFFF"/>
              </a:buClr>
              <a:buSzPts val="1350"/>
              <a:buFontTx/>
              <a:buNone/>
              <a:tabLst/>
              <a:defRPr/>
            </a:pPr>
            <a:endParaRPr kumimoji="0" sz="1351"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oogle Shape;1549;g30d62678cba_3_566" descr="Logo">
            <a:extLst>
              <a:ext uri="{FF2B5EF4-FFF2-40B4-BE49-F238E27FC236}">
                <a16:creationId xmlns:a16="http://schemas.microsoft.com/office/drawing/2014/main" id="{380A3BAD-1E71-AEE1-93A3-D5084BB1869D}"/>
              </a:ext>
            </a:extLst>
          </p:cNvPr>
          <p:cNvPicPr preferRelativeResize="0"/>
          <p:nvPr/>
        </p:nvPicPr>
        <p:blipFill rotWithShape="1">
          <a:blip r:embed="rId3">
            <a:alphaModFix/>
          </a:blip>
          <a:srcRect/>
          <a:stretch/>
        </p:blipFill>
        <p:spPr>
          <a:xfrm>
            <a:off x="4932136" y="3798759"/>
            <a:ext cx="1516432" cy="442292"/>
          </a:xfrm>
          <a:prstGeom prst="rect">
            <a:avLst/>
          </a:prstGeom>
          <a:noFill/>
          <a:ln>
            <a:noFill/>
          </a:ln>
        </p:spPr>
      </p:pic>
      <p:pic>
        <p:nvPicPr>
          <p:cNvPr id="10" name="Google Shape;1550;g30d62678cba_3_566" descr="logo acc">
            <a:extLst>
              <a:ext uri="{FF2B5EF4-FFF2-40B4-BE49-F238E27FC236}">
                <a16:creationId xmlns:a16="http://schemas.microsoft.com/office/drawing/2014/main" id="{BE667573-ADA3-FB62-2CEC-CD8C860D4238}"/>
              </a:ext>
            </a:extLst>
          </p:cNvPr>
          <p:cNvPicPr preferRelativeResize="0"/>
          <p:nvPr/>
        </p:nvPicPr>
        <p:blipFill rotWithShape="1">
          <a:blip r:embed="rId4">
            <a:alphaModFix/>
          </a:blip>
          <a:srcRect/>
          <a:stretch/>
        </p:blipFill>
        <p:spPr>
          <a:xfrm>
            <a:off x="4932137" y="4332906"/>
            <a:ext cx="1122979" cy="500605"/>
          </a:xfrm>
          <a:prstGeom prst="rect">
            <a:avLst/>
          </a:prstGeom>
          <a:noFill/>
          <a:ln>
            <a:noFill/>
          </a:ln>
        </p:spPr>
      </p:pic>
      <p:pic>
        <p:nvPicPr>
          <p:cNvPr id="11" name="Google Shape;1551;g30d62678cba_3_566">
            <a:extLst>
              <a:ext uri="{FF2B5EF4-FFF2-40B4-BE49-F238E27FC236}">
                <a16:creationId xmlns:a16="http://schemas.microsoft.com/office/drawing/2014/main" id="{C31EE99E-F97F-AD3F-1AE0-D213A642F89D}"/>
              </a:ext>
            </a:extLst>
          </p:cNvPr>
          <p:cNvPicPr preferRelativeResize="0"/>
          <p:nvPr/>
        </p:nvPicPr>
        <p:blipFill rotWithShape="1">
          <a:blip r:embed="rId5">
            <a:alphaModFix/>
          </a:blip>
          <a:srcRect/>
          <a:stretch/>
        </p:blipFill>
        <p:spPr>
          <a:xfrm>
            <a:off x="4932137" y="4925364"/>
            <a:ext cx="954899" cy="672581"/>
          </a:xfrm>
          <a:prstGeom prst="rect">
            <a:avLst/>
          </a:prstGeom>
          <a:noFill/>
          <a:ln>
            <a:noFill/>
          </a:ln>
        </p:spPr>
      </p:pic>
      <p:pic>
        <p:nvPicPr>
          <p:cNvPr id="12" name="Google Shape;1552;g30d62678cba_3_566">
            <a:extLst>
              <a:ext uri="{FF2B5EF4-FFF2-40B4-BE49-F238E27FC236}">
                <a16:creationId xmlns:a16="http://schemas.microsoft.com/office/drawing/2014/main" id="{CF6997A8-0C62-89EA-420E-8F491FC23635}"/>
              </a:ext>
            </a:extLst>
          </p:cNvPr>
          <p:cNvPicPr preferRelativeResize="0"/>
          <p:nvPr/>
        </p:nvPicPr>
        <p:blipFill rotWithShape="1">
          <a:blip r:embed="rId6">
            <a:alphaModFix/>
          </a:blip>
          <a:srcRect/>
          <a:stretch/>
        </p:blipFill>
        <p:spPr>
          <a:xfrm>
            <a:off x="4932138" y="5632651"/>
            <a:ext cx="1451895" cy="538607"/>
          </a:xfrm>
          <a:prstGeom prst="rect">
            <a:avLst/>
          </a:prstGeom>
          <a:noFill/>
          <a:ln>
            <a:noFill/>
          </a:ln>
        </p:spPr>
      </p:pic>
      <p:pic>
        <p:nvPicPr>
          <p:cNvPr id="13" name="Google Shape;1553;g30d62678cba_3_566">
            <a:extLst>
              <a:ext uri="{FF2B5EF4-FFF2-40B4-BE49-F238E27FC236}">
                <a16:creationId xmlns:a16="http://schemas.microsoft.com/office/drawing/2014/main" id="{BD597A11-48F9-B036-80C8-4BD206BFBC0B}"/>
              </a:ext>
            </a:extLst>
          </p:cNvPr>
          <p:cNvPicPr preferRelativeResize="0"/>
          <p:nvPr/>
        </p:nvPicPr>
        <p:blipFill rotWithShape="1">
          <a:blip r:embed="rId6">
            <a:clrChange>
              <a:clrFrom>
                <a:srgbClr val="235589"/>
              </a:clrFrom>
              <a:clrTo>
                <a:srgbClr val="235589">
                  <a:alpha val="0"/>
                </a:srgbClr>
              </a:clrTo>
            </a:clrChange>
            <a:alphaModFix/>
          </a:blip>
          <a:srcRect r="66198"/>
          <a:stretch/>
        </p:blipFill>
        <p:spPr>
          <a:xfrm>
            <a:off x="7257610" y="5747761"/>
            <a:ext cx="315150" cy="308935"/>
          </a:xfrm>
          <a:prstGeom prst="rect">
            <a:avLst/>
          </a:prstGeom>
          <a:noFill/>
          <a:ln>
            <a:noFill/>
          </a:ln>
        </p:spPr>
      </p:pic>
      <p:pic>
        <p:nvPicPr>
          <p:cNvPr id="14" name="Google Shape;1554;g30d62678cba_3_566" descr="Logo">
            <a:extLst>
              <a:ext uri="{FF2B5EF4-FFF2-40B4-BE49-F238E27FC236}">
                <a16:creationId xmlns:a16="http://schemas.microsoft.com/office/drawing/2014/main" id="{8EB59982-C956-C650-5BE0-12BDFEC1BE1E}"/>
              </a:ext>
            </a:extLst>
          </p:cNvPr>
          <p:cNvPicPr preferRelativeResize="0"/>
          <p:nvPr/>
        </p:nvPicPr>
        <p:blipFill rotWithShape="1">
          <a:blip r:embed="rId3">
            <a:alphaModFix/>
          </a:blip>
          <a:srcRect r="63410"/>
          <a:stretch/>
        </p:blipFill>
        <p:spPr>
          <a:xfrm>
            <a:off x="7306099" y="3909159"/>
            <a:ext cx="274520" cy="236277"/>
          </a:xfrm>
          <a:prstGeom prst="rect">
            <a:avLst/>
          </a:prstGeom>
          <a:noFill/>
          <a:ln>
            <a:noFill/>
          </a:ln>
        </p:spPr>
      </p:pic>
      <p:cxnSp>
        <p:nvCxnSpPr>
          <p:cNvPr id="15" name="Google Shape;1555;g30d62678cba_3_566">
            <a:extLst>
              <a:ext uri="{FF2B5EF4-FFF2-40B4-BE49-F238E27FC236}">
                <a16:creationId xmlns:a16="http://schemas.microsoft.com/office/drawing/2014/main" id="{AF671B09-D37E-74C4-7A9E-1AE2E3AAC6EE}"/>
              </a:ext>
            </a:extLst>
          </p:cNvPr>
          <p:cNvCxnSpPr/>
          <p:nvPr/>
        </p:nvCxnSpPr>
        <p:spPr>
          <a:xfrm>
            <a:off x="6534716" y="4019903"/>
            <a:ext cx="675000" cy="0"/>
          </a:xfrm>
          <a:prstGeom prst="straightConnector1">
            <a:avLst/>
          </a:prstGeom>
          <a:noFill/>
          <a:ln w="28575" cap="flat" cmpd="sng">
            <a:solidFill>
              <a:srgbClr val="1A5E80"/>
            </a:solidFill>
            <a:prstDash val="solid"/>
            <a:miter lim="800000"/>
            <a:headEnd type="none" w="sm" len="sm"/>
            <a:tailEnd type="triangle" w="med" len="med"/>
          </a:ln>
        </p:spPr>
      </p:cxnSp>
      <p:pic>
        <p:nvPicPr>
          <p:cNvPr id="16" name="Google Shape;1556;g30d62678cba_3_566" descr="Alleanza Contro il Cancro | LinkedIn">
            <a:extLst>
              <a:ext uri="{FF2B5EF4-FFF2-40B4-BE49-F238E27FC236}">
                <a16:creationId xmlns:a16="http://schemas.microsoft.com/office/drawing/2014/main" id="{76A3DEC0-5399-C7FF-DCAF-620BB4ECE804}"/>
              </a:ext>
            </a:extLst>
          </p:cNvPr>
          <p:cNvPicPr preferRelativeResize="0"/>
          <p:nvPr/>
        </p:nvPicPr>
        <p:blipFill rotWithShape="1">
          <a:blip r:embed="rId7">
            <a:clrChange>
              <a:clrFrom>
                <a:srgbClr val="FFFFFF"/>
              </a:clrFrom>
              <a:clrTo>
                <a:srgbClr val="FFFFFF">
                  <a:alpha val="0"/>
                </a:srgbClr>
              </a:clrTo>
            </a:clrChange>
            <a:alphaModFix/>
          </a:blip>
          <a:srcRect/>
          <a:stretch/>
        </p:blipFill>
        <p:spPr>
          <a:xfrm>
            <a:off x="7257610" y="4434106"/>
            <a:ext cx="359891" cy="289574"/>
          </a:xfrm>
          <a:prstGeom prst="rect">
            <a:avLst/>
          </a:prstGeom>
          <a:noFill/>
          <a:ln>
            <a:noFill/>
          </a:ln>
        </p:spPr>
      </p:pic>
      <p:cxnSp>
        <p:nvCxnSpPr>
          <p:cNvPr id="17" name="Google Shape;1557;g30d62678cba_3_566">
            <a:extLst>
              <a:ext uri="{FF2B5EF4-FFF2-40B4-BE49-F238E27FC236}">
                <a16:creationId xmlns:a16="http://schemas.microsoft.com/office/drawing/2014/main" id="{70684130-26A0-1415-229B-AC41E5524D3E}"/>
              </a:ext>
            </a:extLst>
          </p:cNvPr>
          <p:cNvCxnSpPr>
            <a:stCxn id="24" idx="2"/>
            <a:endCxn id="21" idx="2"/>
          </p:cNvCxnSpPr>
          <p:nvPr/>
        </p:nvCxnSpPr>
        <p:spPr>
          <a:xfrm>
            <a:off x="7219337" y="4019904"/>
            <a:ext cx="3300" cy="563400"/>
          </a:xfrm>
          <a:prstGeom prst="straightConnector1">
            <a:avLst/>
          </a:prstGeom>
          <a:noFill/>
          <a:ln w="9525" cap="flat" cmpd="sng">
            <a:solidFill>
              <a:schemeClr val="dk1"/>
            </a:solidFill>
            <a:prstDash val="dash"/>
            <a:miter lim="800000"/>
            <a:headEnd type="none" w="sm" len="sm"/>
            <a:tailEnd type="triangle" w="med" len="med"/>
          </a:ln>
        </p:spPr>
      </p:cxnSp>
      <p:cxnSp>
        <p:nvCxnSpPr>
          <p:cNvPr id="18" name="Google Shape;1560;g30d62678cba_3_566">
            <a:extLst>
              <a:ext uri="{FF2B5EF4-FFF2-40B4-BE49-F238E27FC236}">
                <a16:creationId xmlns:a16="http://schemas.microsoft.com/office/drawing/2014/main" id="{F73B16F4-6855-DAFB-0E0C-5E4629287AB1}"/>
              </a:ext>
            </a:extLst>
          </p:cNvPr>
          <p:cNvCxnSpPr/>
          <p:nvPr/>
        </p:nvCxnSpPr>
        <p:spPr>
          <a:xfrm>
            <a:off x="6534716" y="4583207"/>
            <a:ext cx="675000" cy="0"/>
          </a:xfrm>
          <a:prstGeom prst="straightConnector1">
            <a:avLst/>
          </a:prstGeom>
          <a:noFill/>
          <a:ln w="28575" cap="flat" cmpd="sng">
            <a:solidFill>
              <a:srgbClr val="1A5E80"/>
            </a:solidFill>
            <a:prstDash val="solid"/>
            <a:miter lim="800000"/>
            <a:headEnd type="none" w="sm" len="sm"/>
            <a:tailEnd type="triangle" w="med" len="med"/>
          </a:ln>
        </p:spPr>
      </p:cxnSp>
      <p:cxnSp>
        <p:nvCxnSpPr>
          <p:cNvPr id="19" name="Google Shape;1561;g30d62678cba_3_566">
            <a:extLst>
              <a:ext uri="{FF2B5EF4-FFF2-40B4-BE49-F238E27FC236}">
                <a16:creationId xmlns:a16="http://schemas.microsoft.com/office/drawing/2014/main" id="{1AC34269-B603-48F0-EA1B-655316413748}"/>
              </a:ext>
            </a:extLst>
          </p:cNvPr>
          <p:cNvCxnSpPr/>
          <p:nvPr/>
        </p:nvCxnSpPr>
        <p:spPr>
          <a:xfrm>
            <a:off x="6534716" y="5901953"/>
            <a:ext cx="675000" cy="0"/>
          </a:xfrm>
          <a:prstGeom prst="straightConnector1">
            <a:avLst/>
          </a:prstGeom>
          <a:noFill/>
          <a:ln w="28575" cap="flat" cmpd="sng">
            <a:solidFill>
              <a:srgbClr val="1A5E80"/>
            </a:solidFill>
            <a:prstDash val="solid"/>
            <a:miter lim="800000"/>
            <a:headEnd type="none" w="sm" len="sm"/>
            <a:tailEnd type="triangle" w="med" len="med"/>
          </a:ln>
        </p:spPr>
      </p:cxnSp>
      <p:cxnSp>
        <p:nvCxnSpPr>
          <p:cNvPr id="20" name="Google Shape;1562;g30d62678cba_3_566">
            <a:extLst>
              <a:ext uri="{FF2B5EF4-FFF2-40B4-BE49-F238E27FC236}">
                <a16:creationId xmlns:a16="http://schemas.microsoft.com/office/drawing/2014/main" id="{97CCF3F5-F866-6547-0113-4B537E4C86EE}"/>
              </a:ext>
            </a:extLst>
          </p:cNvPr>
          <p:cNvCxnSpPr/>
          <p:nvPr/>
        </p:nvCxnSpPr>
        <p:spPr>
          <a:xfrm>
            <a:off x="6534716" y="5261655"/>
            <a:ext cx="675000" cy="0"/>
          </a:xfrm>
          <a:prstGeom prst="straightConnector1">
            <a:avLst/>
          </a:prstGeom>
          <a:noFill/>
          <a:ln w="28575" cap="flat" cmpd="sng">
            <a:solidFill>
              <a:srgbClr val="1A5E80"/>
            </a:solidFill>
            <a:prstDash val="solid"/>
            <a:miter lim="800000"/>
            <a:headEnd type="none" w="sm" len="sm"/>
            <a:tailEnd type="triangle" w="med" len="med"/>
          </a:ln>
        </p:spPr>
      </p:cxnSp>
      <p:sp>
        <p:nvSpPr>
          <p:cNvPr id="21" name="Google Shape;1559;g30d62678cba_3_566">
            <a:extLst>
              <a:ext uri="{FF2B5EF4-FFF2-40B4-BE49-F238E27FC236}">
                <a16:creationId xmlns:a16="http://schemas.microsoft.com/office/drawing/2014/main" id="{86D4B45F-9A97-887D-2D4D-C11013984413}"/>
              </a:ext>
            </a:extLst>
          </p:cNvPr>
          <p:cNvSpPr/>
          <p:nvPr/>
        </p:nvSpPr>
        <p:spPr>
          <a:xfrm>
            <a:off x="7222671" y="4371281"/>
            <a:ext cx="417284" cy="423855"/>
          </a:xfrm>
          <a:prstGeom prst="ellipse">
            <a:avLst/>
          </a:prstGeom>
          <a:noFill/>
          <a:ln w="19050" cap="flat" cmpd="sng">
            <a:solidFill>
              <a:srgbClr val="357D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FFFFFF"/>
              </a:buClr>
              <a:buSzPts val="1350"/>
              <a:buFontTx/>
              <a:buNone/>
              <a:tabLst/>
              <a:defRPr/>
            </a:pPr>
            <a:endParaRPr kumimoji="0" sz="1351"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2" name="Google Shape;1563;g30d62678cba_3_566">
            <a:extLst>
              <a:ext uri="{FF2B5EF4-FFF2-40B4-BE49-F238E27FC236}">
                <a16:creationId xmlns:a16="http://schemas.microsoft.com/office/drawing/2014/main" id="{22261E37-DF1F-DD2A-B805-A5285E9FFF74}"/>
              </a:ext>
            </a:extLst>
          </p:cNvPr>
          <p:cNvCxnSpPr>
            <a:stCxn id="21" idx="6"/>
          </p:cNvCxnSpPr>
          <p:nvPr/>
        </p:nvCxnSpPr>
        <p:spPr>
          <a:xfrm>
            <a:off x="7639955" y="4583207"/>
            <a:ext cx="668700" cy="158400"/>
          </a:xfrm>
          <a:prstGeom prst="straightConnector1">
            <a:avLst/>
          </a:prstGeom>
          <a:noFill/>
          <a:ln w="9525" cap="flat" cmpd="sng">
            <a:solidFill>
              <a:srgbClr val="1A5E80"/>
            </a:solidFill>
            <a:prstDash val="solid"/>
            <a:miter lim="800000"/>
            <a:headEnd type="none" w="sm" len="sm"/>
            <a:tailEnd type="triangle" w="med" len="med"/>
          </a:ln>
        </p:spPr>
      </p:cxnSp>
      <p:sp>
        <p:nvSpPr>
          <p:cNvPr id="23" name="Google Shape;1564;g30d62678cba_3_566">
            <a:extLst>
              <a:ext uri="{FF2B5EF4-FFF2-40B4-BE49-F238E27FC236}">
                <a16:creationId xmlns:a16="http://schemas.microsoft.com/office/drawing/2014/main" id="{8DACA692-05CD-D89F-24C5-9C3A48449B63}"/>
              </a:ext>
            </a:extLst>
          </p:cNvPr>
          <p:cNvSpPr txBox="1"/>
          <p:nvPr/>
        </p:nvSpPr>
        <p:spPr>
          <a:xfrm>
            <a:off x="6996081" y="4203313"/>
            <a:ext cx="949299" cy="230792"/>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000000"/>
              </a:buClr>
              <a:buSzPts val="900"/>
              <a:buFontTx/>
              <a:buNone/>
              <a:tabLst/>
              <a:defRPr/>
            </a:pPr>
            <a:r>
              <a:rPr kumimoji="0" lang="en-GB" sz="900" b="1" i="0" u="none" strike="noStrike" kern="0" cap="none" spc="0" normalizeH="0" baseline="0" noProof="0">
                <a:ln>
                  <a:noFill/>
                </a:ln>
                <a:solidFill>
                  <a:srgbClr val="000000"/>
                </a:solidFill>
                <a:effectLst/>
                <a:uLnTx/>
                <a:uFillTx/>
                <a:latin typeface="Calibri"/>
                <a:ea typeface="Calibri"/>
                <a:cs typeface="Calibri"/>
                <a:sym typeface="Calibri"/>
              </a:rPr>
              <a:t>Cloud ACC-INFN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58;g30d62678cba_3_566">
            <a:extLst>
              <a:ext uri="{FF2B5EF4-FFF2-40B4-BE49-F238E27FC236}">
                <a16:creationId xmlns:a16="http://schemas.microsoft.com/office/drawing/2014/main" id="{3C63BB90-58E8-671E-D5D5-F312D4580340}"/>
              </a:ext>
            </a:extLst>
          </p:cNvPr>
          <p:cNvSpPr/>
          <p:nvPr/>
        </p:nvSpPr>
        <p:spPr>
          <a:xfrm>
            <a:off x="7219337" y="3807978"/>
            <a:ext cx="417284" cy="423855"/>
          </a:xfrm>
          <a:prstGeom prst="ellipse">
            <a:avLst/>
          </a:prstGeom>
          <a:noFill/>
          <a:ln w="19050" cap="flat" cmpd="sng">
            <a:solidFill>
              <a:srgbClr val="357D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FFFFFF"/>
              </a:buClr>
              <a:buSzPts val="1350"/>
              <a:buFontTx/>
              <a:buNone/>
              <a:tabLst/>
              <a:defRPr/>
            </a:pPr>
            <a:endParaRPr kumimoji="0" sz="1351"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1565;g30d62678cba_3_566">
            <a:extLst>
              <a:ext uri="{FF2B5EF4-FFF2-40B4-BE49-F238E27FC236}">
                <a16:creationId xmlns:a16="http://schemas.microsoft.com/office/drawing/2014/main" id="{9B300733-4EA2-A435-F9A9-0F944AF79480}"/>
              </a:ext>
            </a:extLst>
          </p:cNvPr>
          <p:cNvSpPr/>
          <p:nvPr/>
        </p:nvSpPr>
        <p:spPr>
          <a:xfrm>
            <a:off x="7227787" y="5049729"/>
            <a:ext cx="417284" cy="423855"/>
          </a:xfrm>
          <a:prstGeom prst="ellipse">
            <a:avLst/>
          </a:prstGeom>
          <a:noFill/>
          <a:ln w="19050" cap="flat" cmpd="sng">
            <a:solidFill>
              <a:srgbClr val="357D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FFFFFF"/>
              </a:buClr>
              <a:buSzPts val="1350"/>
              <a:buFontTx/>
              <a:buNone/>
              <a:tabLst/>
              <a:defRPr/>
            </a:pPr>
            <a:endParaRPr kumimoji="0" sz="1351"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566;g30d62678cba_3_566">
            <a:extLst>
              <a:ext uri="{FF2B5EF4-FFF2-40B4-BE49-F238E27FC236}">
                <a16:creationId xmlns:a16="http://schemas.microsoft.com/office/drawing/2014/main" id="{6057838C-DC07-BAFF-EF00-9B2FEC660237}"/>
              </a:ext>
            </a:extLst>
          </p:cNvPr>
          <p:cNvSpPr/>
          <p:nvPr/>
        </p:nvSpPr>
        <p:spPr>
          <a:xfrm>
            <a:off x="7212953" y="5690027"/>
            <a:ext cx="417284" cy="423855"/>
          </a:xfrm>
          <a:prstGeom prst="ellipse">
            <a:avLst/>
          </a:prstGeom>
          <a:noFill/>
          <a:ln w="19050" cap="flat" cmpd="sng">
            <a:solidFill>
              <a:srgbClr val="357D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FFFFFF"/>
              </a:buClr>
              <a:buSzPts val="1350"/>
              <a:buFontTx/>
              <a:buNone/>
              <a:tabLst/>
              <a:defRPr/>
            </a:pPr>
            <a:endParaRPr kumimoji="0" sz="1351"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 name="Google Shape;1567;g30d62678cba_3_566">
            <a:extLst>
              <a:ext uri="{FF2B5EF4-FFF2-40B4-BE49-F238E27FC236}">
                <a16:creationId xmlns:a16="http://schemas.microsoft.com/office/drawing/2014/main" id="{C79FF278-7F03-0C69-1102-D89A16CEDFF7}"/>
              </a:ext>
            </a:extLst>
          </p:cNvPr>
          <p:cNvPicPr preferRelativeResize="0"/>
          <p:nvPr/>
        </p:nvPicPr>
        <p:blipFill rotWithShape="1">
          <a:blip r:embed="rId5">
            <a:clrChange>
              <a:clrFrom>
                <a:srgbClr val="FFFFFF"/>
              </a:clrFrom>
              <a:clrTo>
                <a:srgbClr val="FFFFFF">
                  <a:alpha val="0"/>
                </a:srgbClr>
              </a:clrTo>
            </a:clrChange>
            <a:alphaModFix/>
          </a:blip>
          <a:srcRect/>
          <a:stretch/>
        </p:blipFill>
        <p:spPr>
          <a:xfrm>
            <a:off x="7261310" y="5122723"/>
            <a:ext cx="364097" cy="269687"/>
          </a:xfrm>
          <a:prstGeom prst="rect">
            <a:avLst/>
          </a:prstGeom>
          <a:noFill/>
          <a:ln>
            <a:noFill/>
          </a:ln>
        </p:spPr>
      </p:pic>
      <p:sp>
        <p:nvSpPr>
          <p:cNvPr id="28" name="Google Shape;1568;g30d62678cba_3_566">
            <a:extLst>
              <a:ext uri="{FF2B5EF4-FFF2-40B4-BE49-F238E27FC236}">
                <a16:creationId xmlns:a16="http://schemas.microsoft.com/office/drawing/2014/main" id="{363EB1A6-6D2A-FFC6-ED7F-5B11554B10C6}"/>
              </a:ext>
            </a:extLst>
          </p:cNvPr>
          <p:cNvSpPr txBox="1"/>
          <p:nvPr/>
        </p:nvSpPr>
        <p:spPr>
          <a:xfrm>
            <a:off x="7238407" y="3630279"/>
            <a:ext cx="441147" cy="230792"/>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000000"/>
              </a:buClr>
              <a:buSzPts val="900"/>
              <a:buFontTx/>
              <a:buNone/>
              <a:tabLst/>
              <a:defRPr/>
            </a:pPr>
            <a:r>
              <a:rPr kumimoji="0" lang="en-GB" sz="900" b="1" i="0" u="none" strike="noStrike" kern="0" cap="none" spc="0" normalizeH="0" baseline="0" noProof="0">
                <a:ln>
                  <a:noFill/>
                </a:ln>
                <a:solidFill>
                  <a:srgbClr val="000000"/>
                </a:solidFill>
                <a:effectLst/>
                <a:uLnTx/>
                <a:uFillTx/>
                <a:latin typeface="Calibri"/>
                <a:ea typeface="Calibri"/>
                <a:cs typeface="Calibri"/>
                <a:sym typeface="Calibri"/>
              </a:rPr>
              <a:t>CBIM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29" name="Google Shape;1569;g30d62678cba_3_566">
            <a:extLst>
              <a:ext uri="{FF2B5EF4-FFF2-40B4-BE49-F238E27FC236}">
                <a16:creationId xmlns:a16="http://schemas.microsoft.com/office/drawing/2014/main" id="{92956ECB-0CE2-79EF-B9DA-319409962550}"/>
              </a:ext>
            </a:extLst>
          </p:cNvPr>
          <p:cNvCxnSpPr>
            <a:stCxn id="25" idx="6"/>
          </p:cNvCxnSpPr>
          <p:nvPr/>
        </p:nvCxnSpPr>
        <p:spPr>
          <a:xfrm rot="10800000">
            <a:off x="7628271" y="4673055"/>
            <a:ext cx="16800" cy="588600"/>
          </a:xfrm>
          <a:prstGeom prst="straightConnector1">
            <a:avLst/>
          </a:prstGeom>
          <a:noFill/>
          <a:ln w="9525" cap="flat" cmpd="sng">
            <a:solidFill>
              <a:schemeClr val="dk1"/>
            </a:solidFill>
            <a:prstDash val="dash"/>
            <a:miter lim="800000"/>
            <a:headEnd type="none" w="sm" len="sm"/>
            <a:tailEnd type="triangle" w="med" len="med"/>
          </a:ln>
        </p:spPr>
      </p:cxnSp>
      <p:cxnSp>
        <p:nvCxnSpPr>
          <p:cNvPr id="30" name="Google Shape;1570;g30d62678cba_3_566">
            <a:extLst>
              <a:ext uri="{FF2B5EF4-FFF2-40B4-BE49-F238E27FC236}">
                <a16:creationId xmlns:a16="http://schemas.microsoft.com/office/drawing/2014/main" id="{E78F645E-C9CC-6E7E-1B03-46614A28247A}"/>
              </a:ext>
            </a:extLst>
          </p:cNvPr>
          <p:cNvCxnSpPr>
            <a:stCxn id="26" idx="2"/>
            <a:endCxn id="21" idx="2"/>
          </p:cNvCxnSpPr>
          <p:nvPr/>
        </p:nvCxnSpPr>
        <p:spPr>
          <a:xfrm rot="10800000" flipH="1">
            <a:off x="7212952" y="4583155"/>
            <a:ext cx="9600" cy="1318800"/>
          </a:xfrm>
          <a:prstGeom prst="straightConnector1">
            <a:avLst/>
          </a:prstGeom>
          <a:noFill/>
          <a:ln w="9525" cap="flat" cmpd="sng">
            <a:solidFill>
              <a:schemeClr val="dk1"/>
            </a:solidFill>
            <a:prstDash val="dash"/>
            <a:miter lim="800000"/>
            <a:headEnd type="none" w="sm" len="sm"/>
            <a:tailEnd type="triangle" w="med" len="med"/>
          </a:ln>
        </p:spPr>
      </p:cxnSp>
      <p:grpSp>
        <p:nvGrpSpPr>
          <p:cNvPr id="31" name="Google Shape;1571;g30d62678cba_3_566">
            <a:extLst>
              <a:ext uri="{FF2B5EF4-FFF2-40B4-BE49-F238E27FC236}">
                <a16:creationId xmlns:a16="http://schemas.microsoft.com/office/drawing/2014/main" id="{B70AEC5D-D4B8-A427-7FC9-5221762713AD}"/>
              </a:ext>
            </a:extLst>
          </p:cNvPr>
          <p:cNvGrpSpPr/>
          <p:nvPr/>
        </p:nvGrpSpPr>
        <p:grpSpPr>
          <a:xfrm>
            <a:off x="8308698" y="3566858"/>
            <a:ext cx="2516943" cy="2470254"/>
            <a:chOff x="7902576" y="2185974"/>
            <a:chExt cx="2903504" cy="2813754"/>
          </a:xfrm>
        </p:grpSpPr>
        <p:sp>
          <p:nvSpPr>
            <p:cNvPr id="32" name="Google Shape;1572;g30d62678cba_3_566">
              <a:extLst>
                <a:ext uri="{FF2B5EF4-FFF2-40B4-BE49-F238E27FC236}">
                  <a16:creationId xmlns:a16="http://schemas.microsoft.com/office/drawing/2014/main" id="{32D44D90-B086-0ACD-CF35-070EC599CF3C}"/>
                </a:ext>
              </a:extLst>
            </p:cNvPr>
            <p:cNvSpPr/>
            <p:nvPr/>
          </p:nvSpPr>
          <p:spPr>
            <a:xfrm>
              <a:off x="7902576" y="2185974"/>
              <a:ext cx="2903504" cy="2813754"/>
            </a:xfrm>
            <a:prstGeom prst="ellipse">
              <a:avLst/>
            </a:prstGeom>
            <a:solidFill>
              <a:srgbClr val="DBEEF4"/>
            </a:solidFill>
            <a:ln w="19050" cap="flat" cmpd="sng">
              <a:solidFill>
                <a:srgbClr val="1A5E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FFFFFF"/>
                </a:buClr>
                <a:buSzPts val="1350"/>
                <a:buFontTx/>
                <a:buNone/>
                <a:tabLst/>
                <a:defRPr/>
              </a:pPr>
              <a:endParaRPr kumimoji="0" sz="1351"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3" name="Google Shape;1573;g30d62678cba_3_566">
              <a:extLst>
                <a:ext uri="{FF2B5EF4-FFF2-40B4-BE49-F238E27FC236}">
                  <a16:creationId xmlns:a16="http://schemas.microsoft.com/office/drawing/2014/main" id="{105D45C3-ADF8-082D-5486-E04963F5ADA7}"/>
                </a:ext>
              </a:extLst>
            </p:cNvPr>
            <p:cNvPicPr preferRelativeResize="0"/>
            <p:nvPr/>
          </p:nvPicPr>
          <p:blipFill rotWithShape="1">
            <a:blip r:embed="rId8">
              <a:alphaModFix/>
            </a:blip>
            <a:srcRect t="1305"/>
            <a:stretch/>
          </p:blipFill>
          <p:spPr>
            <a:xfrm>
              <a:off x="8919686" y="2565250"/>
              <a:ext cx="1254130" cy="2050368"/>
            </a:xfrm>
            <a:prstGeom prst="rect">
              <a:avLst/>
            </a:prstGeom>
            <a:noFill/>
            <a:ln>
              <a:noFill/>
            </a:ln>
          </p:spPr>
        </p:pic>
        <p:pic>
          <p:nvPicPr>
            <p:cNvPr id="34" name="Google Shape;1574;g30d62678cba_3_566" descr="Alleanza Contro il Cancro | LinkedIn">
              <a:extLst>
                <a:ext uri="{FF2B5EF4-FFF2-40B4-BE49-F238E27FC236}">
                  <a16:creationId xmlns:a16="http://schemas.microsoft.com/office/drawing/2014/main" id="{1FF1E60E-9130-7F0B-E9B4-0AE4F29C1575}"/>
                </a:ext>
              </a:extLst>
            </p:cNvPr>
            <p:cNvPicPr preferRelativeResize="0"/>
            <p:nvPr/>
          </p:nvPicPr>
          <p:blipFill rotWithShape="1">
            <a:blip r:embed="rId7">
              <a:alphaModFix/>
            </a:blip>
            <a:srcRect/>
            <a:stretch/>
          </p:blipFill>
          <p:spPr>
            <a:xfrm>
              <a:off x="8398475" y="3008874"/>
              <a:ext cx="521211" cy="521211"/>
            </a:xfrm>
            <a:prstGeom prst="rect">
              <a:avLst/>
            </a:prstGeom>
            <a:noFill/>
            <a:ln>
              <a:noFill/>
            </a:ln>
          </p:spPr>
        </p:pic>
        <p:pic>
          <p:nvPicPr>
            <p:cNvPr id="35" name="Google Shape;1575;g30d62678cba_3_566">
              <a:extLst>
                <a:ext uri="{FF2B5EF4-FFF2-40B4-BE49-F238E27FC236}">
                  <a16:creationId xmlns:a16="http://schemas.microsoft.com/office/drawing/2014/main" id="{17D5F6A2-07EA-2CCE-8A1C-B8FFE266CF7E}"/>
                </a:ext>
              </a:extLst>
            </p:cNvPr>
            <p:cNvPicPr preferRelativeResize="0"/>
            <p:nvPr/>
          </p:nvPicPr>
          <p:blipFill rotWithShape="1">
            <a:blip r:embed="rId9">
              <a:alphaModFix/>
            </a:blip>
            <a:srcRect/>
            <a:stretch/>
          </p:blipFill>
          <p:spPr>
            <a:xfrm>
              <a:off x="8398475" y="2563827"/>
              <a:ext cx="530442" cy="470767"/>
            </a:xfrm>
            <a:prstGeom prst="rect">
              <a:avLst/>
            </a:prstGeom>
            <a:noFill/>
            <a:ln>
              <a:noFill/>
            </a:ln>
          </p:spPr>
        </p:pic>
        <p:pic>
          <p:nvPicPr>
            <p:cNvPr id="36" name="Google Shape;1576;g30d62678cba_3_566">
              <a:extLst>
                <a:ext uri="{FF2B5EF4-FFF2-40B4-BE49-F238E27FC236}">
                  <a16:creationId xmlns:a16="http://schemas.microsoft.com/office/drawing/2014/main" id="{C6058DA9-296E-965F-5748-1E574373D297}"/>
                </a:ext>
              </a:extLst>
            </p:cNvPr>
            <p:cNvPicPr preferRelativeResize="0"/>
            <p:nvPr/>
          </p:nvPicPr>
          <p:blipFill rotWithShape="1">
            <a:blip r:embed="rId10">
              <a:alphaModFix/>
            </a:blip>
            <a:srcRect/>
            <a:stretch/>
          </p:blipFill>
          <p:spPr>
            <a:xfrm>
              <a:off x="8398565" y="3530430"/>
              <a:ext cx="600483" cy="600483"/>
            </a:xfrm>
            <a:prstGeom prst="rect">
              <a:avLst/>
            </a:prstGeom>
            <a:noFill/>
            <a:ln>
              <a:noFill/>
            </a:ln>
          </p:spPr>
        </p:pic>
        <p:pic>
          <p:nvPicPr>
            <p:cNvPr id="37" name="Google Shape;1577;g30d62678cba_3_566">
              <a:extLst>
                <a:ext uri="{FF2B5EF4-FFF2-40B4-BE49-F238E27FC236}">
                  <a16:creationId xmlns:a16="http://schemas.microsoft.com/office/drawing/2014/main" id="{C0C5A426-66D5-82B4-017B-B8107B89397C}"/>
                </a:ext>
              </a:extLst>
            </p:cNvPr>
            <p:cNvPicPr preferRelativeResize="0"/>
            <p:nvPr/>
          </p:nvPicPr>
          <p:blipFill rotWithShape="1">
            <a:blip r:embed="rId11">
              <a:alphaModFix/>
            </a:blip>
            <a:srcRect/>
            <a:stretch/>
          </p:blipFill>
          <p:spPr>
            <a:xfrm>
              <a:off x="8398581" y="4123467"/>
              <a:ext cx="600452" cy="492150"/>
            </a:xfrm>
            <a:prstGeom prst="rect">
              <a:avLst/>
            </a:prstGeom>
            <a:noFill/>
            <a:ln>
              <a:noFill/>
            </a:ln>
          </p:spPr>
        </p:pic>
      </p:grpSp>
      <p:sp>
        <p:nvSpPr>
          <p:cNvPr id="38" name="Google Shape;1578;g30d62678cba_3_566">
            <a:extLst>
              <a:ext uri="{FF2B5EF4-FFF2-40B4-BE49-F238E27FC236}">
                <a16:creationId xmlns:a16="http://schemas.microsoft.com/office/drawing/2014/main" id="{C05925DB-2938-1514-6F6C-42EB6251B90A}"/>
              </a:ext>
            </a:extLst>
          </p:cNvPr>
          <p:cNvSpPr txBox="1"/>
          <p:nvPr/>
        </p:nvSpPr>
        <p:spPr>
          <a:xfrm>
            <a:off x="8741103" y="3531388"/>
            <a:ext cx="1505626" cy="323125"/>
          </a:xfrm>
          <a:prstGeom prst="rect">
            <a:avLst/>
          </a:prstGeom>
          <a:solidFill>
            <a:srgbClr val="DBEEF4"/>
          </a:solidFill>
          <a:ln w="19050" cap="flat" cmpd="sng">
            <a:solidFill>
              <a:srgbClr val="1A5E8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357D91"/>
              </a:buClr>
              <a:buSzPts val="1500"/>
              <a:buFontTx/>
              <a:buNone/>
              <a:tabLst/>
              <a:defRPr/>
            </a:pPr>
            <a:r>
              <a:rPr kumimoji="0" lang="en-GB" sz="1500" b="1" i="0" u="none" strike="noStrike" kern="0" cap="none" spc="0" normalizeH="0" baseline="0" noProof="0" dirty="0">
                <a:ln>
                  <a:noFill/>
                </a:ln>
                <a:solidFill>
                  <a:srgbClr val="357D91"/>
                </a:solidFill>
                <a:effectLst/>
                <a:uLnTx/>
                <a:uFillTx/>
                <a:latin typeface="Calibri"/>
                <a:ea typeface="Calibri"/>
                <a:cs typeface="Calibri"/>
                <a:sym typeface="Calibri"/>
              </a:rPr>
              <a:t>HBD Data Cloud</a:t>
            </a:r>
            <a:endParaRPr kumimoji="0" sz="1500" b="1" i="0" u="none" strike="noStrike" kern="0" cap="none" spc="0" normalizeH="0" baseline="0" noProof="0" dirty="0">
              <a:ln>
                <a:noFill/>
              </a:ln>
              <a:solidFill>
                <a:srgbClr val="357D91"/>
              </a:solidFill>
              <a:effectLst/>
              <a:uLnTx/>
              <a:uFillTx/>
              <a:latin typeface="Calibri"/>
              <a:ea typeface="Calibri"/>
              <a:cs typeface="Calibri"/>
              <a:sym typeface="Calibri"/>
            </a:endParaRPr>
          </a:p>
        </p:txBody>
      </p:sp>
      <p:cxnSp>
        <p:nvCxnSpPr>
          <p:cNvPr id="39" name="Google Shape;1579;g30d62678cba_3_566">
            <a:extLst>
              <a:ext uri="{FF2B5EF4-FFF2-40B4-BE49-F238E27FC236}">
                <a16:creationId xmlns:a16="http://schemas.microsoft.com/office/drawing/2014/main" id="{5F0F735F-BC9D-241B-C57F-216A57F3B07A}"/>
              </a:ext>
            </a:extLst>
          </p:cNvPr>
          <p:cNvCxnSpPr>
            <a:stCxn id="24" idx="6"/>
          </p:cNvCxnSpPr>
          <p:nvPr/>
        </p:nvCxnSpPr>
        <p:spPr>
          <a:xfrm>
            <a:off x="7636620" y="4019904"/>
            <a:ext cx="672000" cy="721800"/>
          </a:xfrm>
          <a:prstGeom prst="straightConnector1">
            <a:avLst/>
          </a:prstGeom>
          <a:noFill/>
          <a:ln w="9525" cap="flat" cmpd="sng">
            <a:solidFill>
              <a:srgbClr val="1A5E80"/>
            </a:solidFill>
            <a:prstDash val="solid"/>
            <a:miter lim="800000"/>
            <a:headEnd type="none" w="sm" len="sm"/>
            <a:tailEnd type="triangle" w="med" len="med"/>
          </a:ln>
        </p:spPr>
      </p:cxnSp>
      <p:cxnSp>
        <p:nvCxnSpPr>
          <p:cNvPr id="40" name="Google Shape;1580;g30d62678cba_3_566">
            <a:extLst>
              <a:ext uri="{FF2B5EF4-FFF2-40B4-BE49-F238E27FC236}">
                <a16:creationId xmlns:a16="http://schemas.microsoft.com/office/drawing/2014/main" id="{F2F6D16B-1F8F-E211-9CC3-1C63EE2F3F07}"/>
              </a:ext>
            </a:extLst>
          </p:cNvPr>
          <p:cNvCxnSpPr>
            <a:stCxn id="25" idx="6"/>
          </p:cNvCxnSpPr>
          <p:nvPr/>
        </p:nvCxnSpPr>
        <p:spPr>
          <a:xfrm rot="10800000" flipH="1">
            <a:off x="7645071" y="4741755"/>
            <a:ext cx="663600" cy="519900"/>
          </a:xfrm>
          <a:prstGeom prst="straightConnector1">
            <a:avLst/>
          </a:prstGeom>
          <a:noFill/>
          <a:ln w="9525" cap="flat" cmpd="sng">
            <a:solidFill>
              <a:srgbClr val="1A5E80"/>
            </a:solidFill>
            <a:prstDash val="solid"/>
            <a:miter lim="800000"/>
            <a:headEnd type="none" w="sm" len="sm"/>
            <a:tailEnd type="triangle" w="med" len="med"/>
          </a:ln>
        </p:spPr>
      </p:cxnSp>
      <p:cxnSp>
        <p:nvCxnSpPr>
          <p:cNvPr id="41" name="Google Shape;1581;g30d62678cba_3_566">
            <a:extLst>
              <a:ext uri="{FF2B5EF4-FFF2-40B4-BE49-F238E27FC236}">
                <a16:creationId xmlns:a16="http://schemas.microsoft.com/office/drawing/2014/main" id="{2C2E7EF4-7333-C18B-0377-D851A7E2C9F8}"/>
              </a:ext>
            </a:extLst>
          </p:cNvPr>
          <p:cNvCxnSpPr>
            <a:stCxn id="26" idx="6"/>
          </p:cNvCxnSpPr>
          <p:nvPr/>
        </p:nvCxnSpPr>
        <p:spPr>
          <a:xfrm rot="10800000" flipH="1">
            <a:off x="7630236" y="4760155"/>
            <a:ext cx="659400" cy="1141800"/>
          </a:xfrm>
          <a:prstGeom prst="straightConnector1">
            <a:avLst/>
          </a:prstGeom>
          <a:noFill/>
          <a:ln w="9525" cap="flat" cmpd="sng">
            <a:solidFill>
              <a:srgbClr val="1A5E80"/>
            </a:solidFill>
            <a:prstDash val="solid"/>
            <a:miter lim="800000"/>
            <a:headEnd type="none" w="sm" len="sm"/>
            <a:tailEnd type="triangle" w="med" len="med"/>
          </a:ln>
        </p:spPr>
      </p:cxnSp>
      <p:cxnSp>
        <p:nvCxnSpPr>
          <p:cNvPr id="42" name="Google Shape;1582;g30d62678cba_3_566">
            <a:extLst>
              <a:ext uri="{FF2B5EF4-FFF2-40B4-BE49-F238E27FC236}">
                <a16:creationId xmlns:a16="http://schemas.microsoft.com/office/drawing/2014/main" id="{6FB08AC6-23AF-70E9-CA2F-BCCDC9A83E1B}"/>
              </a:ext>
            </a:extLst>
          </p:cNvPr>
          <p:cNvCxnSpPr>
            <a:stCxn id="43" idx="0"/>
            <a:endCxn id="32" idx="4"/>
          </p:cNvCxnSpPr>
          <p:nvPr/>
        </p:nvCxnSpPr>
        <p:spPr>
          <a:xfrm flipV="1">
            <a:off x="9567169" y="6037112"/>
            <a:ext cx="1" cy="212255"/>
          </a:xfrm>
          <a:prstGeom prst="straightConnector1">
            <a:avLst/>
          </a:prstGeom>
          <a:noFill/>
          <a:ln w="9525" cap="flat" cmpd="sng">
            <a:solidFill>
              <a:schemeClr val="dk1"/>
            </a:solidFill>
            <a:prstDash val="dash"/>
            <a:miter lim="800000"/>
            <a:headEnd type="none" w="sm" len="sm"/>
            <a:tailEnd type="triangle" w="med" len="med"/>
          </a:ln>
        </p:spPr>
      </p:cxnSp>
      <p:sp>
        <p:nvSpPr>
          <p:cNvPr id="43" name="Google Shape;1583;g30d62678cba_3_566">
            <a:extLst>
              <a:ext uri="{FF2B5EF4-FFF2-40B4-BE49-F238E27FC236}">
                <a16:creationId xmlns:a16="http://schemas.microsoft.com/office/drawing/2014/main" id="{E306000C-9A2F-5AAC-6341-36CE7743C987}"/>
              </a:ext>
            </a:extLst>
          </p:cNvPr>
          <p:cNvSpPr txBox="1"/>
          <p:nvPr/>
        </p:nvSpPr>
        <p:spPr>
          <a:xfrm>
            <a:off x="8881823" y="6249367"/>
            <a:ext cx="1370691" cy="369291"/>
          </a:xfrm>
          <a:prstGeom prst="rect">
            <a:avLst/>
          </a:prstGeom>
          <a:noFill/>
          <a:ln>
            <a:noFill/>
          </a:ln>
        </p:spPr>
        <p:txBody>
          <a:bodyPr spcFirstLastPara="1" wrap="square" lIns="91425" tIns="45700" rIns="91425" bIns="45700" anchor="t" anchorCtr="0">
            <a:spAutoFit/>
          </a:bodyPr>
          <a:lstStyle/>
          <a:p>
            <a:pPr marL="0" marR="0" lvl="0" indent="0" algn="ctr" defTabSz="914377" rtl="0" eaLnBrk="1" fontAlgn="auto" latinLnBrk="0" hangingPunct="1">
              <a:lnSpc>
                <a:spcPct val="100000"/>
              </a:lnSpc>
              <a:spcBef>
                <a:spcPts val="0"/>
              </a:spcBef>
              <a:spcAft>
                <a:spcPts val="0"/>
              </a:spcAft>
              <a:buClr>
                <a:srgbClr val="000000"/>
              </a:buClr>
              <a:buSzPts val="1800"/>
              <a:buFontTx/>
              <a:buNone/>
              <a:tabLst/>
              <a:defRPr/>
            </a:pP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51 IRCCS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4" name="Google Shape;1584;g30d62678cba_3_566">
            <a:extLst>
              <a:ext uri="{FF2B5EF4-FFF2-40B4-BE49-F238E27FC236}">
                <a16:creationId xmlns:a16="http://schemas.microsoft.com/office/drawing/2014/main" id="{4E944FE1-DFB9-BD8F-38C5-8122E0F3B79C}"/>
              </a:ext>
            </a:extLst>
          </p:cNvPr>
          <p:cNvPicPr preferRelativeResize="0"/>
          <p:nvPr/>
        </p:nvPicPr>
        <p:blipFill rotWithShape="1">
          <a:blip r:embed="rId12">
            <a:clrChange>
              <a:clrFrom>
                <a:srgbClr val="FFFFFF"/>
              </a:clrFrom>
              <a:clrTo>
                <a:srgbClr val="FFFFFF">
                  <a:alpha val="0"/>
                </a:srgbClr>
              </a:clrTo>
            </a:clrChange>
            <a:alphaModFix/>
          </a:blip>
          <a:srcRect/>
          <a:stretch/>
        </p:blipFill>
        <p:spPr>
          <a:xfrm>
            <a:off x="10326767" y="3521571"/>
            <a:ext cx="577647" cy="311213"/>
          </a:xfrm>
          <a:prstGeom prst="rect">
            <a:avLst/>
          </a:prstGeom>
          <a:noFill/>
          <a:ln>
            <a:noFill/>
          </a:ln>
        </p:spPr>
      </p:pic>
      <p:sp>
        <p:nvSpPr>
          <p:cNvPr id="45" name="Google Shape;1585;g30d62678cba_3_566">
            <a:extLst>
              <a:ext uri="{FF2B5EF4-FFF2-40B4-BE49-F238E27FC236}">
                <a16:creationId xmlns:a16="http://schemas.microsoft.com/office/drawing/2014/main" id="{44E34210-6DCB-BFEB-A93D-8D2E4AE7176A}"/>
              </a:ext>
            </a:extLst>
          </p:cNvPr>
          <p:cNvSpPr txBox="1"/>
          <p:nvPr/>
        </p:nvSpPr>
        <p:spPr>
          <a:xfrm>
            <a:off x="28268" y="3363500"/>
            <a:ext cx="3999895" cy="461624"/>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000000"/>
              </a:buClr>
              <a:buSzPts val="1800"/>
              <a:buFontTx/>
              <a:buNone/>
              <a:tabLst/>
              <a:defRPr/>
            </a:pPr>
            <a:r>
              <a:rPr kumimoji="0" lang="en-GB" sz="2400" b="0" i="0" u="sng" strike="noStrike" kern="0" cap="none" spc="0" normalizeH="0" baseline="0" noProof="0" dirty="0">
                <a:ln>
                  <a:noFill/>
                </a:ln>
                <a:solidFill>
                  <a:srgbClr val="0070C0"/>
                </a:solidFill>
                <a:effectLst/>
                <a:uLnTx/>
                <a:uFillTx/>
                <a:latin typeface="Calibri"/>
                <a:ea typeface="Calibri"/>
                <a:cs typeface="Calibri"/>
                <a:sym typeface="Calibri"/>
                <a:hlinkClick r:id="rId13">
                  <a:extLst>
                    <a:ext uri="{A12FA001-AC4F-418D-AE19-62706E023703}">
                      <ahyp:hlinkClr xmlns:ahyp="http://schemas.microsoft.com/office/drawing/2018/hyperlinkcolor" val="tx"/>
                    </a:ext>
                  </a:extLst>
                </a:hlinkClick>
              </a:rPr>
              <a:t>https://www.healthbigdata.it/</a:t>
            </a:r>
            <a:r>
              <a:rPr kumimoji="0" lang="en-GB" sz="2400" b="0" i="0" u="none" strike="noStrike" kern="0" cap="none" spc="0" normalizeH="0" baseline="0" noProof="0" dirty="0">
                <a:ln>
                  <a:noFill/>
                </a:ln>
                <a:solidFill>
                  <a:srgbClr val="0070C0"/>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0070C0"/>
              </a:solidFill>
              <a:effectLst/>
              <a:uLnTx/>
              <a:uFillTx/>
              <a:latin typeface="Arial"/>
              <a:ea typeface="+mn-ea"/>
              <a:cs typeface="Arial"/>
              <a:sym typeface="Arial"/>
            </a:endParaRPr>
          </a:p>
        </p:txBody>
      </p:sp>
      <p:sp>
        <p:nvSpPr>
          <p:cNvPr id="46" name="TextBox 45">
            <a:extLst>
              <a:ext uri="{FF2B5EF4-FFF2-40B4-BE49-F238E27FC236}">
                <a16:creationId xmlns:a16="http://schemas.microsoft.com/office/drawing/2014/main" id="{330C8BB0-5132-5612-A8B9-682D8A0413A7}"/>
              </a:ext>
            </a:extLst>
          </p:cNvPr>
          <p:cNvSpPr txBox="1"/>
          <p:nvPr/>
        </p:nvSpPr>
        <p:spPr>
          <a:xfrm>
            <a:off x="569856" y="4992886"/>
            <a:ext cx="3183277" cy="923330"/>
          </a:xfrm>
          <a:prstGeom prst="rect">
            <a:avLst/>
          </a:prstGeom>
          <a:noFill/>
          <a:ln w="28575">
            <a:solidFill>
              <a:schemeClr val="accent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Arial"/>
                <a:ea typeface="+mn-ea"/>
                <a:cs typeface="Arial"/>
                <a:sym typeface="Arial"/>
              </a:rPr>
              <a:t>The base for the national Molecular Tumor Board platform</a:t>
            </a:r>
          </a:p>
        </p:txBody>
      </p:sp>
      <p:sp>
        <p:nvSpPr>
          <p:cNvPr id="47" name="TextBox 46">
            <a:extLst>
              <a:ext uri="{FF2B5EF4-FFF2-40B4-BE49-F238E27FC236}">
                <a16:creationId xmlns:a16="http://schemas.microsoft.com/office/drawing/2014/main" id="{B6D052C9-EF82-CBF8-B0F1-46515601A5E7}"/>
              </a:ext>
            </a:extLst>
          </p:cNvPr>
          <p:cNvSpPr txBox="1"/>
          <p:nvPr/>
        </p:nvSpPr>
        <p:spPr>
          <a:xfrm>
            <a:off x="1478071" y="656241"/>
            <a:ext cx="9206629" cy="830997"/>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Health </a:t>
            </a:r>
            <a:r>
              <a:rPr kumimoji="0" lang="en-US" sz="2400" b="1" i="0" u="none" strike="noStrike" kern="1200" cap="none" spc="0" normalizeH="0" baseline="0" noProof="0" dirty="0">
                <a:ln>
                  <a:noFill/>
                </a:ln>
                <a:solidFill>
                  <a:prstClr val="black"/>
                </a:solidFill>
                <a:effectLst/>
                <a:uLnTx/>
                <a:uFillTx/>
                <a:latin typeface="Arial"/>
                <a:ea typeface="+mn-ea"/>
                <a:cs typeface="+mn-cs"/>
              </a:rPr>
              <a:t>Big Data</a:t>
            </a:r>
            <a:r>
              <a:rPr kumimoji="0" lang="en-US" sz="2400" b="0" i="0" u="none" strike="noStrike" kern="1200" cap="none" spc="0" normalizeH="0" baseline="0" noProof="0" dirty="0">
                <a:ln>
                  <a:noFill/>
                </a:ln>
                <a:solidFill>
                  <a:prstClr val="black"/>
                </a:solidFill>
                <a:effectLst/>
                <a:uLnTx/>
                <a:uFillTx/>
                <a:latin typeface="Arial"/>
                <a:ea typeface="+mn-ea"/>
                <a:cs typeface="+mn-cs"/>
              </a:rPr>
              <a:t> is a multi-year funded project </a:t>
            </a:r>
            <a:r>
              <a:rPr lang="en-US" sz="2400" dirty="0">
                <a:solidFill>
                  <a:prstClr val="black"/>
                </a:solidFill>
              </a:rPr>
              <a:t>by the Italian Ministry of Health</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Footer Placeholder 7">
            <a:extLst>
              <a:ext uri="{FF2B5EF4-FFF2-40B4-BE49-F238E27FC236}">
                <a16:creationId xmlns:a16="http://schemas.microsoft.com/office/drawing/2014/main" id="{ED3D498D-B465-80DB-D4DA-A5511F2EBBC2}"/>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B. Martelli</a:t>
            </a:r>
          </a:p>
        </p:txBody>
      </p:sp>
    </p:spTree>
    <p:extLst>
      <p:ext uri="{BB962C8B-B14F-4D97-AF65-F5344CB8AC3E}">
        <p14:creationId xmlns:p14="http://schemas.microsoft.com/office/powerpoint/2010/main" val="62550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C6C912EC-22B9-0F04-42EA-7C8E8D23E325}"/>
            </a:ext>
          </a:extLst>
        </p:cNvPr>
        <p:cNvGrpSpPr/>
        <p:nvPr/>
      </p:nvGrpSpPr>
      <p:grpSpPr>
        <a:xfrm>
          <a:off x="0" y="0"/>
          <a:ext cx="0" cy="0"/>
          <a:chOff x="0" y="0"/>
          <a:chExt cx="0" cy="0"/>
        </a:xfrm>
      </p:grpSpPr>
      <p:sp>
        <p:nvSpPr>
          <p:cNvPr id="124" name="Google Shape;124;p25">
            <a:extLst>
              <a:ext uri="{FF2B5EF4-FFF2-40B4-BE49-F238E27FC236}">
                <a16:creationId xmlns:a16="http://schemas.microsoft.com/office/drawing/2014/main" id="{48C2DEB8-15EC-02CD-6EB6-4683B3973686}"/>
              </a:ext>
            </a:extLst>
          </p:cNvPr>
          <p:cNvSpPr txBox="1">
            <a:spLocks noGrp="1"/>
          </p:cNvSpPr>
          <p:nvPr>
            <p:ph type="title"/>
          </p:nvPr>
        </p:nvSpPr>
        <p:spPr>
          <a:xfrm>
            <a:off x="58800" y="300567"/>
            <a:ext cx="11909600" cy="524800"/>
          </a:xfrm>
          <a:prstGeom prst="rect">
            <a:avLst/>
          </a:prstGeom>
        </p:spPr>
        <p:txBody>
          <a:bodyPr spcFirstLastPara="1" wrap="square" lIns="121900" tIns="121900" rIns="121900" bIns="121900" anchor="t" anchorCtr="0">
            <a:normAutofit fontScale="90000"/>
          </a:bodyPr>
          <a:lstStyle/>
          <a:p>
            <a:pPr>
              <a:buClr>
                <a:schemeClr val="dk1"/>
              </a:buClr>
              <a:buSzPct val="50000"/>
            </a:pPr>
            <a:r>
              <a:rPr lang="it"/>
              <a:t>INFN DataCloud and the adoption of Machine Learning</a:t>
            </a:r>
            <a:endParaRPr/>
          </a:p>
          <a:p>
            <a:pPr>
              <a:buClr>
                <a:schemeClr val="dk1"/>
              </a:buClr>
              <a:buSzPct val="50000"/>
            </a:pPr>
            <a:endParaRPr/>
          </a:p>
          <a:p>
            <a:endParaRPr/>
          </a:p>
        </p:txBody>
      </p:sp>
      <p:sp>
        <p:nvSpPr>
          <p:cNvPr id="125" name="Google Shape;125;p25">
            <a:extLst>
              <a:ext uri="{FF2B5EF4-FFF2-40B4-BE49-F238E27FC236}">
                <a16:creationId xmlns:a16="http://schemas.microsoft.com/office/drawing/2014/main" id="{208394E9-0BAF-EB7B-A05E-BDC87210B254}"/>
              </a:ext>
            </a:extLst>
          </p:cNvPr>
          <p:cNvSpPr txBox="1">
            <a:spLocks noGrp="1"/>
          </p:cNvSpPr>
          <p:nvPr>
            <p:ph type="body" idx="1"/>
          </p:nvPr>
        </p:nvSpPr>
        <p:spPr>
          <a:xfrm>
            <a:off x="371300" y="1276439"/>
            <a:ext cx="6259200" cy="5390800"/>
          </a:xfrm>
          <a:prstGeom prst="rect">
            <a:avLst/>
          </a:prstGeom>
          <a:noFill/>
          <a:ln>
            <a:noFill/>
          </a:ln>
        </p:spPr>
        <p:txBody>
          <a:bodyPr spcFirstLastPara="1" wrap="square" lIns="91433" tIns="45700" rIns="91433" bIns="45700" anchor="t" anchorCtr="0">
            <a:noAutofit/>
          </a:bodyPr>
          <a:lstStyle/>
          <a:p>
            <a:pPr marL="0" indent="0">
              <a:buSzPts val="800"/>
              <a:buNone/>
            </a:pPr>
            <a:r>
              <a:rPr lang="it" sz="1733" dirty="0">
                <a:solidFill>
                  <a:schemeClr val="dk1"/>
                </a:solidFill>
              </a:rPr>
              <a:t>In early 2020, INFN </a:t>
            </a:r>
            <a:r>
              <a:rPr lang="it" sz="1733" u="sng" dirty="0">
                <a:solidFill>
                  <a:schemeClr val="hlink"/>
                </a:solidFill>
                <a:hlinkClick r:id="rId3"/>
              </a:rPr>
              <a:t>introduced</a:t>
            </a:r>
            <a:r>
              <a:rPr lang="it" sz="1733" dirty="0">
                <a:solidFill>
                  <a:schemeClr val="dk1"/>
                </a:solidFill>
              </a:rPr>
              <a:t> </a:t>
            </a:r>
            <a:r>
              <a:rPr lang="it" sz="1733" b="1" dirty="0">
                <a:solidFill>
                  <a:schemeClr val="dk1"/>
                </a:solidFill>
              </a:rPr>
              <a:t>INFN Cloud</a:t>
            </a:r>
            <a:r>
              <a:rPr lang="it" sz="1733" dirty="0">
                <a:solidFill>
                  <a:schemeClr val="dk1"/>
                </a:solidFill>
              </a:rPr>
              <a:t> as a </a:t>
            </a:r>
            <a:r>
              <a:rPr lang="it" sz="1733" b="1" dirty="0">
                <a:solidFill>
                  <a:schemeClr val="dk1"/>
                </a:solidFill>
              </a:rPr>
              <a:t>private cloud provider</a:t>
            </a:r>
            <a:r>
              <a:rPr lang="it" sz="1733" dirty="0">
                <a:solidFill>
                  <a:schemeClr val="dk1"/>
                </a:solidFill>
              </a:rPr>
              <a:t> federating sites in </a:t>
            </a:r>
            <a:r>
              <a:rPr lang="it" sz="1733" i="1" dirty="0">
                <a:solidFill>
                  <a:schemeClr val="dk1"/>
                </a:solidFill>
              </a:rPr>
              <a:t>Bologna</a:t>
            </a:r>
            <a:r>
              <a:rPr lang="it" sz="1733" dirty="0">
                <a:solidFill>
                  <a:schemeClr val="dk1"/>
                </a:solidFill>
              </a:rPr>
              <a:t> and </a:t>
            </a:r>
            <a:r>
              <a:rPr lang="it" sz="1733" i="1" dirty="0">
                <a:solidFill>
                  <a:schemeClr val="dk1"/>
                </a:solidFill>
              </a:rPr>
              <a:t>Bari</a:t>
            </a:r>
            <a:r>
              <a:rPr lang="it" sz="1733" dirty="0">
                <a:solidFill>
                  <a:schemeClr val="dk1"/>
                </a:solidFill>
              </a:rPr>
              <a:t>.</a:t>
            </a:r>
            <a:endParaRPr sz="1733" dirty="0">
              <a:solidFill>
                <a:schemeClr val="dk1"/>
              </a:solidFill>
            </a:endParaRPr>
          </a:p>
          <a:p>
            <a:pPr marL="0" indent="0">
              <a:spcBef>
                <a:spcPts val="1600"/>
              </a:spcBef>
              <a:buClr>
                <a:schemeClr val="dk1"/>
              </a:buClr>
              <a:buSzPts val="800"/>
              <a:buNone/>
            </a:pPr>
            <a:r>
              <a:rPr lang="it" sz="1733" dirty="0">
                <a:solidFill>
                  <a:schemeClr val="dk1"/>
                </a:solidFill>
              </a:rPr>
              <a:t>It complements the WLCG infrastructure with a focus on  </a:t>
            </a:r>
            <a:r>
              <a:rPr lang="it" sz="1733" i="1" dirty="0">
                <a:solidFill>
                  <a:schemeClr val="dk1"/>
                </a:solidFill>
              </a:rPr>
              <a:t>smaller experiments</a:t>
            </a:r>
            <a:r>
              <a:rPr lang="it" sz="1733" dirty="0">
                <a:solidFill>
                  <a:schemeClr val="dk1"/>
                </a:solidFill>
              </a:rPr>
              <a:t> and </a:t>
            </a:r>
            <a:r>
              <a:rPr lang="it" sz="1733" i="1" dirty="0">
                <a:solidFill>
                  <a:schemeClr val="dk1"/>
                </a:solidFill>
              </a:rPr>
              <a:t>individual researchers</a:t>
            </a:r>
            <a:r>
              <a:rPr lang="it" sz="1733" dirty="0">
                <a:solidFill>
                  <a:schemeClr val="dk1"/>
                </a:solidFill>
              </a:rPr>
              <a:t>.</a:t>
            </a:r>
            <a:endParaRPr sz="1733" dirty="0">
              <a:solidFill>
                <a:schemeClr val="dk1"/>
              </a:solidFill>
            </a:endParaRPr>
          </a:p>
          <a:p>
            <a:pPr marL="0" indent="0">
              <a:spcBef>
                <a:spcPts val="1600"/>
              </a:spcBef>
              <a:buClr>
                <a:schemeClr val="dk1"/>
              </a:buClr>
              <a:buSzPts val="800"/>
              <a:buNone/>
            </a:pPr>
            <a:r>
              <a:rPr lang="it" sz="1733" dirty="0">
                <a:solidFill>
                  <a:schemeClr val="dk1"/>
                </a:solidFill>
              </a:rPr>
              <a:t>By 2023, </a:t>
            </a:r>
            <a:r>
              <a:rPr lang="it" sz="1733" b="1" dirty="0">
                <a:solidFill>
                  <a:schemeClr val="dk1"/>
                </a:solidFill>
              </a:rPr>
              <a:t>DataCloud emerged as a flagship model for resource federation</a:t>
            </a:r>
            <a:r>
              <a:rPr lang="it" sz="1733" dirty="0">
                <a:solidFill>
                  <a:schemeClr val="dk1"/>
                </a:solidFill>
              </a:rPr>
              <a:t> at national level within the NRPP.</a:t>
            </a:r>
            <a:endParaRPr sz="1733" dirty="0">
              <a:solidFill>
                <a:schemeClr val="dk1"/>
              </a:solidFill>
            </a:endParaRPr>
          </a:p>
          <a:p>
            <a:pPr marL="0" indent="0">
              <a:spcBef>
                <a:spcPts val="1600"/>
              </a:spcBef>
              <a:buClr>
                <a:schemeClr val="dk1"/>
              </a:buClr>
              <a:buSzPts val="800"/>
              <a:buNone/>
            </a:pPr>
            <a:r>
              <a:rPr lang="it" sz="1733" dirty="0">
                <a:solidFill>
                  <a:schemeClr val="dk1"/>
                </a:solidFill>
              </a:rPr>
              <a:t>DataCloud leverages </a:t>
            </a:r>
            <a:r>
              <a:rPr lang="it" sz="1733" b="1" i="1" dirty="0">
                <a:solidFill>
                  <a:schemeClr val="dk1"/>
                </a:solidFill>
              </a:rPr>
              <a:t>composable</a:t>
            </a:r>
            <a:r>
              <a:rPr lang="it" sz="1733" dirty="0">
                <a:solidFill>
                  <a:schemeClr val="dk1"/>
                </a:solidFill>
              </a:rPr>
              <a:t>, </a:t>
            </a:r>
            <a:r>
              <a:rPr lang="it" sz="1733" b="1" i="1" dirty="0">
                <a:solidFill>
                  <a:schemeClr val="dk1"/>
                </a:solidFill>
              </a:rPr>
              <a:t>open-source</a:t>
            </a:r>
            <a:r>
              <a:rPr lang="it" sz="1733" i="1" dirty="0">
                <a:solidFill>
                  <a:schemeClr val="dk1"/>
                </a:solidFill>
              </a:rPr>
              <a:t>,</a:t>
            </a:r>
            <a:r>
              <a:rPr lang="it" sz="1733" b="1" i="1" dirty="0">
                <a:solidFill>
                  <a:schemeClr val="dk1"/>
                </a:solidFill>
              </a:rPr>
              <a:t> industrial-grade</a:t>
            </a:r>
            <a:r>
              <a:rPr lang="it" sz="1733" dirty="0">
                <a:solidFill>
                  <a:schemeClr val="dk1"/>
                </a:solidFill>
              </a:rPr>
              <a:t> software, simplifying the management of heterogeneous hardware, as GPUs and specialized processors.</a:t>
            </a:r>
            <a:endParaRPr sz="1733" dirty="0">
              <a:solidFill>
                <a:schemeClr val="dk1"/>
              </a:solidFill>
            </a:endParaRPr>
          </a:p>
          <a:p>
            <a:pPr marL="0" indent="0">
              <a:lnSpc>
                <a:spcPct val="100000"/>
              </a:lnSpc>
              <a:spcBef>
                <a:spcPts val="1600"/>
              </a:spcBef>
              <a:buSzPts val="1400"/>
              <a:buNone/>
            </a:pPr>
            <a:r>
              <a:rPr lang="it" sz="1733" dirty="0">
                <a:solidFill>
                  <a:schemeClr val="dk1"/>
                </a:solidFill>
              </a:rPr>
              <a:t>→ Immediate appeal for Machine Learning development!</a:t>
            </a:r>
            <a:endParaRPr sz="1733" dirty="0">
              <a:solidFill>
                <a:schemeClr val="dk1"/>
              </a:solidFill>
            </a:endParaRPr>
          </a:p>
          <a:p>
            <a:pPr marL="118530" indent="0">
              <a:lnSpc>
                <a:spcPct val="100000"/>
              </a:lnSpc>
              <a:buSzPts val="1400"/>
              <a:buNone/>
            </a:pPr>
            <a:endParaRPr sz="1733" dirty="0">
              <a:solidFill>
                <a:schemeClr val="dk1"/>
              </a:solidFill>
            </a:endParaRPr>
          </a:p>
          <a:p>
            <a:pPr marL="118530" indent="0">
              <a:lnSpc>
                <a:spcPct val="100000"/>
              </a:lnSpc>
              <a:buSzPts val="1400"/>
              <a:buNone/>
            </a:pPr>
            <a:r>
              <a:rPr lang="it" sz="1733" dirty="0">
                <a:solidFill>
                  <a:schemeClr val="dk1"/>
                </a:solidFill>
              </a:rPr>
              <a:t>Two specialized initiatives leveraging </a:t>
            </a:r>
            <a:r>
              <a:rPr lang="it" sz="1733" b="1" dirty="0">
                <a:solidFill>
                  <a:schemeClr val="dk1"/>
                </a:solidFill>
              </a:rPr>
              <a:t>DataCloud</a:t>
            </a:r>
            <a:r>
              <a:rPr lang="it" sz="1733" dirty="0">
                <a:solidFill>
                  <a:schemeClr val="dk1"/>
                </a:solidFill>
              </a:rPr>
              <a:t>: </a:t>
            </a:r>
            <a:endParaRPr sz="1733" dirty="0">
              <a:solidFill>
                <a:schemeClr val="dk1"/>
              </a:solidFill>
            </a:endParaRPr>
          </a:p>
          <a:p>
            <a:pPr marL="457189" indent="-287859">
              <a:lnSpc>
                <a:spcPct val="100000"/>
              </a:lnSpc>
              <a:buClr>
                <a:schemeClr val="dk1"/>
              </a:buClr>
              <a:buSzPts val="800"/>
              <a:buChar char="●"/>
            </a:pPr>
            <a:r>
              <a:rPr lang="it" sz="1733" dirty="0">
                <a:solidFill>
                  <a:schemeClr val="dk1"/>
                </a:solidFill>
              </a:rPr>
              <a:t>2020 − 2023: </a:t>
            </a:r>
            <a:r>
              <a:rPr lang="it" sz="1733" b="1" i="1" dirty="0">
                <a:solidFill>
                  <a:schemeClr val="dk1"/>
                </a:solidFill>
              </a:rPr>
              <a:t>ML_INFN</a:t>
            </a:r>
            <a:r>
              <a:rPr lang="it" sz="1733" i="1" dirty="0">
                <a:solidFill>
                  <a:schemeClr val="dk1"/>
                </a:solidFill>
              </a:rPr>
              <a:t>, or </a:t>
            </a:r>
            <a:r>
              <a:rPr lang="it" sz="1733" dirty="0">
                <a:solidFill>
                  <a:schemeClr val="dk1"/>
                </a:solidFill>
              </a:rPr>
              <a:t>the VM phase</a:t>
            </a:r>
            <a:endParaRPr sz="1733" dirty="0">
              <a:solidFill>
                <a:schemeClr val="dk1"/>
              </a:solidFill>
            </a:endParaRPr>
          </a:p>
          <a:p>
            <a:pPr marL="457189" indent="-287859">
              <a:lnSpc>
                <a:spcPct val="100000"/>
              </a:lnSpc>
              <a:buClr>
                <a:schemeClr val="dk1"/>
              </a:buClr>
              <a:buSzPts val="800"/>
              <a:buChar char="●"/>
            </a:pPr>
            <a:r>
              <a:rPr lang="it" sz="1733" dirty="0">
                <a:solidFill>
                  <a:schemeClr val="dk1"/>
                </a:solidFill>
              </a:rPr>
              <a:t>2024 − 2026: </a:t>
            </a:r>
            <a:r>
              <a:rPr lang="it" sz="1733" b="1" i="1" dirty="0">
                <a:solidFill>
                  <a:schemeClr val="dk1"/>
                </a:solidFill>
              </a:rPr>
              <a:t>AI_INFN</a:t>
            </a:r>
            <a:r>
              <a:rPr lang="it" sz="1733" i="1" dirty="0">
                <a:solidFill>
                  <a:schemeClr val="dk1"/>
                </a:solidFill>
              </a:rPr>
              <a:t>, or </a:t>
            </a:r>
            <a:r>
              <a:rPr lang="it" sz="1733" dirty="0">
                <a:solidFill>
                  <a:schemeClr val="dk1"/>
                </a:solidFill>
              </a:rPr>
              <a:t>the container phase</a:t>
            </a:r>
            <a:endParaRPr sz="1733" dirty="0">
              <a:solidFill>
                <a:schemeClr val="dk1"/>
              </a:solidFill>
            </a:endParaRPr>
          </a:p>
        </p:txBody>
      </p:sp>
      <p:sp>
        <p:nvSpPr>
          <p:cNvPr id="126" name="Google Shape;126;p25">
            <a:extLst>
              <a:ext uri="{FF2B5EF4-FFF2-40B4-BE49-F238E27FC236}">
                <a16:creationId xmlns:a16="http://schemas.microsoft.com/office/drawing/2014/main" id="{29483709-6145-6326-62E0-3A7E3876A072}"/>
              </a:ext>
            </a:extLst>
          </p:cNvPr>
          <p:cNvSpPr/>
          <p:nvPr/>
        </p:nvSpPr>
        <p:spPr>
          <a:xfrm>
            <a:off x="6567900" y="1653490"/>
            <a:ext cx="5252800" cy="4652800"/>
          </a:xfrm>
          <a:prstGeom prst="roundRect">
            <a:avLst>
              <a:gd name="adj" fmla="val 8046"/>
            </a:avLst>
          </a:prstGeom>
          <a:solidFill>
            <a:schemeClr val="lt2"/>
          </a:solidFill>
          <a:ln w="21425" cap="flat" cmpd="sng">
            <a:solidFill>
              <a:schemeClr val="accent1"/>
            </a:solidFill>
            <a:prstDash val="solid"/>
            <a:round/>
            <a:headEnd type="none" w="sm" len="sm"/>
            <a:tailEnd type="none" w="sm" len="sm"/>
          </a:ln>
        </p:spPr>
        <p:txBody>
          <a:bodyPr spcFirstLastPara="1" wrap="square" lIns="91433" tIns="91433" rIns="91433" bIns="91433" anchor="ctr" anchorCtr="0">
            <a:noAutofit/>
          </a:bodyPr>
          <a:lstStyle/>
          <a:p>
            <a:pPr marL="1032908"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The mandate of </a:t>
            </a:r>
            <a:r>
              <a:rPr kumimoji="0" lang="it" sz="1867" b="1" i="0" u="none" strike="noStrike" kern="0" cap="none" spc="0" normalizeH="0" baseline="0" noProof="0" dirty="0">
                <a:ln>
                  <a:noFill/>
                </a:ln>
                <a:solidFill>
                  <a:srgbClr val="000000"/>
                </a:solidFill>
                <a:effectLst/>
                <a:uLnTx/>
                <a:uFillTx/>
                <a:latin typeface="Gill Sans"/>
                <a:ea typeface="Gill Sans"/>
                <a:cs typeface="Gill Sans"/>
                <a:sym typeface="Gill Sans"/>
              </a:rPr>
              <a:t>AI_INFN </a:t>
            </a: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is to ease the adoption of Machine Learning techniques for INFN research.</a:t>
            </a:r>
            <a:endParaRPr kumimoji="0" sz="1867"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And in particular:</a:t>
            </a:r>
            <a:endParaRPr kumimoji="0" sz="1867"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457189" marR="0" lvl="0" indent="-338658" algn="l" defTabSz="1219170" rtl="0" eaLnBrk="1" fontAlgn="auto" latinLnBrk="0" hangingPunct="1">
              <a:lnSpc>
                <a:spcPct val="115000"/>
              </a:lnSpc>
              <a:spcBef>
                <a:spcPts val="0"/>
              </a:spcBef>
              <a:spcAft>
                <a:spcPts val="0"/>
              </a:spcAft>
              <a:buClr>
                <a:srgbClr val="000000"/>
              </a:buClr>
              <a:buSzPts val="1400"/>
              <a:buFont typeface="Gill Sans"/>
              <a:buChar char="✓"/>
              <a:tabLst/>
              <a:defRPr/>
            </a:pP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Providing </a:t>
            </a:r>
            <a:r>
              <a:rPr kumimoji="0" lang="it" sz="1867" b="1" i="0" u="none" strike="noStrike" kern="0" cap="none" spc="0" normalizeH="0" baseline="0" noProof="0" dirty="0">
                <a:ln>
                  <a:noFill/>
                </a:ln>
                <a:solidFill>
                  <a:srgbClr val="000000"/>
                </a:solidFill>
                <a:effectLst/>
                <a:uLnTx/>
                <a:uFillTx/>
                <a:latin typeface="Gill Sans"/>
                <a:ea typeface="Gill Sans"/>
                <a:cs typeface="Gill Sans"/>
                <a:sym typeface="Gill Sans"/>
              </a:rPr>
              <a:t>shared</a:t>
            </a: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 </a:t>
            </a:r>
            <a:r>
              <a:rPr kumimoji="0" lang="it" sz="1867" b="1" i="0" u="none" strike="noStrike" kern="0" cap="none" spc="0" normalizeH="0" baseline="0" noProof="0" dirty="0">
                <a:ln>
                  <a:noFill/>
                </a:ln>
                <a:solidFill>
                  <a:srgbClr val="000000"/>
                </a:solidFill>
                <a:effectLst/>
                <a:uLnTx/>
                <a:uFillTx/>
                <a:latin typeface="Gill Sans"/>
                <a:ea typeface="Gill Sans"/>
                <a:cs typeface="Gill Sans"/>
                <a:sym typeface="Gill Sans"/>
              </a:rPr>
              <a:t>low-bureaucracy</a:t>
            </a: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 access to GPU resources for interactive development;</a:t>
            </a:r>
            <a:endParaRPr kumimoji="0" sz="1867"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457189" marR="0" lvl="0" indent="-338658" algn="l" defTabSz="1219170" rtl="0" eaLnBrk="1" fontAlgn="auto" latinLnBrk="0" hangingPunct="1">
              <a:lnSpc>
                <a:spcPct val="115000"/>
              </a:lnSpc>
              <a:spcBef>
                <a:spcPts val="0"/>
              </a:spcBef>
              <a:spcAft>
                <a:spcPts val="0"/>
              </a:spcAft>
              <a:buClr>
                <a:srgbClr val="000000"/>
              </a:buClr>
              <a:buSzPts val="1400"/>
              <a:buFont typeface="Gill Sans"/>
              <a:buChar char="✓"/>
              <a:tabLst/>
              <a:defRPr/>
            </a:pP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Training (young) researchers with dedicated coding events (</a:t>
            </a:r>
            <a:r>
              <a:rPr kumimoji="0" lang="it" sz="1867" b="0" i="1" u="none" strike="noStrike" kern="0" cap="none" spc="0" normalizeH="0" baseline="0" noProof="0" dirty="0">
                <a:ln>
                  <a:noFill/>
                </a:ln>
                <a:solidFill>
                  <a:srgbClr val="000000"/>
                </a:solidFill>
                <a:effectLst/>
                <a:uLnTx/>
                <a:uFillTx/>
                <a:latin typeface="Gill Sans"/>
                <a:ea typeface="Gill Sans"/>
                <a:cs typeface="Gill Sans"/>
                <a:sym typeface="Gill Sans"/>
              </a:rPr>
              <a:t>e.g. </a:t>
            </a:r>
            <a:r>
              <a:rPr kumimoji="0" lang="it" sz="1867" b="1" i="0" u="none" strike="noStrike" kern="0" cap="none" spc="0" normalizeH="0" baseline="0" noProof="0" dirty="0">
                <a:ln>
                  <a:noFill/>
                </a:ln>
                <a:solidFill>
                  <a:srgbClr val="000000"/>
                </a:solidFill>
                <a:effectLst/>
                <a:uLnTx/>
                <a:uFillTx/>
                <a:latin typeface="Gill Sans"/>
                <a:ea typeface="Gill Sans"/>
                <a:cs typeface="Gill Sans"/>
                <a:sym typeface="Gill Sans"/>
              </a:rPr>
              <a:t>hackathons</a:t>
            </a: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a:t>
            </a:r>
            <a:endParaRPr kumimoji="0" sz="1867"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457189" marR="0" lvl="0" indent="-338658" algn="l" defTabSz="1219170" rtl="0" eaLnBrk="1" fontAlgn="auto" latinLnBrk="0" hangingPunct="1">
              <a:lnSpc>
                <a:spcPct val="115000"/>
              </a:lnSpc>
              <a:spcBef>
                <a:spcPts val="0"/>
              </a:spcBef>
              <a:spcAft>
                <a:spcPts val="0"/>
              </a:spcAft>
              <a:buClr>
                <a:srgbClr val="000000"/>
              </a:buClr>
              <a:buSzPts val="1400"/>
              <a:buFont typeface="Gill Sans"/>
              <a:buChar char="✓"/>
              <a:tabLst/>
              <a:defRPr/>
            </a:pP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Building a </a:t>
            </a:r>
            <a:r>
              <a:rPr kumimoji="0" lang="it" sz="1867" b="1" i="0" u="none" strike="noStrike" kern="0" cap="none" spc="0" normalizeH="0" baseline="0" noProof="0" dirty="0">
                <a:ln>
                  <a:noFill/>
                </a:ln>
                <a:solidFill>
                  <a:srgbClr val="000000"/>
                </a:solidFill>
                <a:effectLst/>
                <a:uLnTx/>
                <a:uFillTx/>
                <a:latin typeface="Gill Sans"/>
                <a:ea typeface="Gill Sans"/>
                <a:cs typeface="Gill Sans"/>
                <a:sym typeface="Gill Sans"/>
              </a:rPr>
              <a:t>network of experts</a:t>
            </a: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 on the adoption of machine learning for science</a:t>
            </a:r>
            <a:endParaRPr kumimoji="0" sz="1867"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457189" marR="0" lvl="0" indent="-338658" algn="l" defTabSz="1219170" rtl="0" eaLnBrk="1" fontAlgn="auto" latinLnBrk="0" hangingPunct="1">
              <a:lnSpc>
                <a:spcPct val="115000"/>
              </a:lnSpc>
              <a:spcBef>
                <a:spcPts val="0"/>
              </a:spcBef>
              <a:spcAft>
                <a:spcPts val="0"/>
              </a:spcAft>
              <a:buClr>
                <a:srgbClr val="000000"/>
              </a:buClr>
              <a:buSzPts val="1400"/>
              <a:buFont typeface="Gill Sans"/>
              <a:buChar char="✓"/>
              <a:tabLst/>
              <a:defRPr/>
            </a:pP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Exploring advanced hardware (</a:t>
            </a:r>
            <a:r>
              <a:rPr kumimoji="0" lang="it" sz="1867" b="0" i="1" u="none" strike="noStrike" kern="0" cap="none" spc="0" normalizeH="0" baseline="0" noProof="0" dirty="0">
                <a:ln>
                  <a:noFill/>
                </a:ln>
                <a:solidFill>
                  <a:srgbClr val="000000"/>
                </a:solidFill>
                <a:effectLst/>
                <a:uLnTx/>
                <a:uFillTx/>
                <a:latin typeface="Gill Sans"/>
                <a:ea typeface="Gill Sans"/>
                <a:cs typeface="Gill Sans"/>
                <a:sym typeface="Gill Sans"/>
              </a:rPr>
              <a:t>e.g. </a:t>
            </a:r>
            <a:r>
              <a:rPr kumimoji="0" lang="it" sz="1867" b="1" i="0" u="none" strike="noStrike" kern="0" cap="none" spc="0" normalizeH="0" baseline="0" noProof="0" dirty="0">
                <a:ln>
                  <a:noFill/>
                </a:ln>
                <a:solidFill>
                  <a:srgbClr val="000000"/>
                </a:solidFill>
                <a:effectLst/>
                <a:uLnTx/>
                <a:uFillTx/>
                <a:latin typeface="Gill Sans"/>
                <a:ea typeface="Gill Sans"/>
                <a:cs typeface="Gill Sans"/>
                <a:sym typeface="Gill Sans"/>
              </a:rPr>
              <a:t>FPGAs </a:t>
            </a: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and </a:t>
            </a:r>
            <a:r>
              <a:rPr kumimoji="0" lang="it" sz="1867" b="1" i="0" u="none" strike="noStrike" kern="0" cap="none" spc="0" normalizeH="0" baseline="0" noProof="0" dirty="0">
                <a:ln>
                  <a:noFill/>
                </a:ln>
                <a:solidFill>
                  <a:srgbClr val="000000"/>
                </a:solidFill>
                <a:effectLst/>
                <a:uLnTx/>
                <a:uFillTx/>
                <a:latin typeface="Gill Sans"/>
                <a:ea typeface="Gill Sans"/>
                <a:cs typeface="Gill Sans"/>
                <a:sym typeface="Gill Sans"/>
              </a:rPr>
              <a:t>Quantum </a:t>
            </a:r>
            <a:r>
              <a:rPr kumimoji="0" lang="it" sz="1867" b="0" i="0" u="none" strike="noStrike" kern="0" cap="none" spc="0" normalizeH="0" baseline="0" noProof="0" dirty="0">
                <a:ln>
                  <a:noFill/>
                </a:ln>
                <a:solidFill>
                  <a:srgbClr val="000000"/>
                </a:solidFill>
                <a:effectLst/>
                <a:uLnTx/>
                <a:uFillTx/>
                <a:latin typeface="Gill Sans"/>
                <a:ea typeface="Gill Sans"/>
                <a:cs typeface="Gill Sans"/>
                <a:sym typeface="Gill Sans"/>
              </a:rPr>
              <a:t>systems) for ML tasks.</a:t>
            </a:r>
            <a:endParaRPr kumimoji="0" sz="1867" b="0" i="0" u="none" strike="noStrike" kern="0" cap="none" spc="0" normalizeH="0" baseline="0" noProof="0" dirty="0">
              <a:ln>
                <a:noFill/>
              </a:ln>
              <a:solidFill>
                <a:srgbClr val="000000"/>
              </a:solidFill>
              <a:effectLst/>
              <a:uLnTx/>
              <a:uFillTx/>
              <a:latin typeface="Gill Sans"/>
              <a:ea typeface="Gill Sans"/>
              <a:cs typeface="Gill Sans"/>
              <a:sym typeface="Gill Sans"/>
            </a:endParaRPr>
          </a:p>
        </p:txBody>
      </p:sp>
      <p:pic>
        <p:nvPicPr>
          <p:cNvPr id="127" name="Google Shape;127;p25">
            <a:extLst>
              <a:ext uri="{FF2B5EF4-FFF2-40B4-BE49-F238E27FC236}">
                <a16:creationId xmlns:a16="http://schemas.microsoft.com/office/drawing/2014/main" id="{91EDE6A8-3941-E885-2E85-DF1502ABB360}"/>
              </a:ext>
            </a:extLst>
          </p:cNvPr>
          <p:cNvPicPr preferRelativeResize="0"/>
          <p:nvPr/>
        </p:nvPicPr>
        <p:blipFill>
          <a:blip r:embed="rId4">
            <a:alphaModFix/>
          </a:blip>
          <a:stretch>
            <a:fillRect/>
          </a:stretch>
        </p:blipFill>
        <p:spPr>
          <a:xfrm>
            <a:off x="6706952" y="1736969"/>
            <a:ext cx="936849" cy="951175"/>
          </a:xfrm>
          <a:prstGeom prst="rect">
            <a:avLst/>
          </a:prstGeom>
          <a:noFill/>
          <a:ln>
            <a:noFill/>
          </a:ln>
        </p:spPr>
      </p:pic>
      <p:sp>
        <p:nvSpPr>
          <p:cNvPr id="2" name="Slide Number Placeholder 1">
            <a:extLst>
              <a:ext uri="{FF2B5EF4-FFF2-40B4-BE49-F238E27FC236}">
                <a16:creationId xmlns:a16="http://schemas.microsoft.com/office/drawing/2014/main" id="{94FAD296-F36E-65FA-4FF7-585030B0281A}"/>
              </a:ext>
            </a:extLst>
          </p:cNvPr>
          <p:cNvSpPr>
            <a:spLocks noGrp="1"/>
          </p:cNvSpPr>
          <p:nvPr>
            <p:ph type="sldNum" idx="12"/>
          </p:nvPr>
        </p:nvSpPr>
        <p:spPr/>
        <p:txBody>
          <a:bodyPr/>
          <a:lstStyle/>
          <a:p>
            <a:fld id="{00000000-1234-1234-1234-123412341234}" type="slidenum">
              <a:rPr lang="it" smtClean="0"/>
              <a:pPr/>
              <a:t>19</a:t>
            </a:fld>
            <a:endParaRPr lang="it"/>
          </a:p>
        </p:txBody>
      </p:sp>
      <p:pic>
        <p:nvPicPr>
          <p:cNvPr id="4" name="Google Shape;16;p2">
            <a:extLst>
              <a:ext uri="{FF2B5EF4-FFF2-40B4-BE49-F238E27FC236}">
                <a16:creationId xmlns:a16="http://schemas.microsoft.com/office/drawing/2014/main" id="{62AC26A4-B4D4-7DD9-2C37-D09486F3D74D}"/>
              </a:ext>
            </a:extLst>
          </p:cNvPr>
          <p:cNvPicPr preferRelativeResize="0"/>
          <p:nvPr/>
        </p:nvPicPr>
        <p:blipFill>
          <a:blip r:embed="rId5">
            <a:alphaModFix/>
          </a:blip>
          <a:stretch>
            <a:fillRect/>
          </a:stretch>
        </p:blipFill>
        <p:spPr>
          <a:xfrm>
            <a:off x="9870143" y="383307"/>
            <a:ext cx="1424322" cy="1081658"/>
          </a:xfrm>
          <a:prstGeom prst="rect">
            <a:avLst/>
          </a:prstGeom>
          <a:noFill/>
          <a:ln w="28575" cap="flat" cmpd="sng">
            <a:solidFill>
              <a:schemeClr val="tx2">
                <a:lumMod val="75000"/>
              </a:schemeClr>
            </a:solidFill>
            <a:prstDash val="solid"/>
            <a:round/>
            <a:headEnd type="none" w="sm" len="sm"/>
            <a:tailEnd type="none" w="sm" len="sm"/>
          </a:ln>
        </p:spPr>
      </p:pic>
      <p:sp>
        <p:nvSpPr>
          <p:cNvPr id="5" name="Footer Placeholder 3">
            <a:extLst>
              <a:ext uri="{FF2B5EF4-FFF2-40B4-BE49-F238E27FC236}">
                <a16:creationId xmlns:a16="http://schemas.microsoft.com/office/drawing/2014/main" id="{0002CD40-DC49-82A3-8C89-90A1C79F2698}"/>
              </a:ext>
            </a:extLst>
          </p:cNvPr>
          <p:cNvSpPr txBox="1">
            <a:spLocks/>
          </p:cNvSpPr>
          <p:nvPr/>
        </p:nvSpPr>
        <p:spPr>
          <a:xfrm>
            <a:off x="4572000" y="18288"/>
            <a:ext cx="5486400" cy="3291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400" dirty="0" err="1">
                <a:latin typeface="Arial"/>
              </a:rPr>
              <a:t>Courtesy</a:t>
            </a:r>
            <a:r>
              <a:rPr lang="it-IT" sz="1400" dirty="0">
                <a:latin typeface="Arial"/>
              </a:rPr>
              <a:t> of </a:t>
            </a:r>
            <a:r>
              <a:rPr lang="it-IT" sz="1400" dirty="0" err="1">
                <a:latin typeface="Arial"/>
              </a:rPr>
              <a:t>F</a:t>
            </a:r>
            <a:r>
              <a:rPr lang="it-IT" sz="1400" dirty="0">
                <a:latin typeface="Arial"/>
              </a:rPr>
              <a:t>. Lizzi and L. Anderlini</a:t>
            </a:r>
          </a:p>
        </p:txBody>
      </p:sp>
      <p:sp>
        <p:nvSpPr>
          <p:cNvPr id="3" name="TextBox 2">
            <a:extLst>
              <a:ext uri="{FF2B5EF4-FFF2-40B4-BE49-F238E27FC236}">
                <a16:creationId xmlns:a16="http://schemas.microsoft.com/office/drawing/2014/main" id="{0FA65F24-D918-2E88-DDC6-5197EF469663}"/>
              </a:ext>
            </a:extLst>
          </p:cNvPr>
          <p:cNvSpPr txBox="1"/>
          <p:nvPr/>
        </p:nvSpPr>
        <p:spPr>
          <a:xfrm>
            <a:off x="8419213" y="1165264"/>
            <a:ext cx="1564770" cy="369332"/>
          </a:xfrm>
          <a:prstGeom prst="rect">
            <a:avLst/>
          </a:prstGeom>
          <a:noFill/>
        </p:spPr>
        <p:txBody>
          <a:bodyPr wrap="square">
            <a:spAutoFit/>
          </a:bodyPr>
          <a:lstStyle/>
          <a:p>
            <a:r>
              <a:rPr lang="en-US" sz="1800" b="1" noProof="0" dirty="0"/>
              <a:t>INFN-CSN5</a:t>
            </a:r>
            <a:endParaRPr lang="en-US" dirty="0"/>
          </a:p>
        </p:txBody>
      </p:sp>
    </p:spTree>
    <p:extLst>
      <p:ext uri="{BB962C8B-B14F-4D97-AF65-F5344CB8AC3E}">
        <p14:creationId xmlns:p14="http://schemas.microsoft.com/office/powerpoint/2010/main" val="879101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logo with a yellow and black letter&#10;&#10;AI-generated content may be incorrect.">
            <a:extLst>
              <a:ext uri="{FF2B5EF4-FFF2-40B4-BE49-F238E27FC236}">
                <a16:creationId xmlns:a16="http://schemas.microsoft.com/office/drawing/2014/main" id="{9B3A9F1B-C4CF-A2F6-4AAC-9998DC9C5C6B}"/>
              </a:ext>
            </a:extLst>
          </p:cNvPr>
          <p:cNvPicPr>
            <a:picLocks noChangeAspect="1"/>
          </p:cNvPicPr>
          <p:nvPr/>
        </p:nvPicPr>
        <p:blipFill>
          <a:blip r:embed="rId3"/>
          <a:stretch>
            <a:fillRect/>
          </a:stretch>
        </p:blipFill>
        <p:spPr>
          <a:xfrm>
            <a:off x="8848759" y="2208260"/>
            <a:ext cx="1353718" cy="617716"/>
          </a:xfrm>
          <a:prstGeom prst="rect">
            <a:avLst/>
          </a:prstGeom>
        </p:spPr>
      </p:pic>
      <p:sp>
        <p:nvSpPr>
          <p:cNvPr id="2" name="Title 1">
            <a:extLst>
              <a:ext uri="{FF2B5EF4-FFF2-40B4-BE49-F238E27FC236}">
                <a16:creationId xmlns:a16="http://schemas.microsoft.com/office/drawing/2014/main" id="{EF8ACED3-257E-AC7C-6ACA-3913AB7124AB}"/>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9C74AB9A-7BBF-9F3E-4683-4EE50EE4FD62}"/>
              </a:ext>
            </a:extLst>
          </p:cNvPr>
          <p:cNvSpPr>
            <a:spLocks noGrp="1"/>
          </p:cNvSpPr>
          <p:nvPr>
            <p:ph idx="1"/>
          </p:nvPr>
        </p:nvSpPr>
        <p:spPr>
          <a:xfrm>
            <a:off x="609600" y="1600200"/>
            <a:ext cx="5338207" cy="4876800"/>
          </a:xfrm>
        </p:spPr>
        <p:txBody>
          <a:bodyPr>
            <a:normAutofit/>
          </a:bodyPr>
          <a:lstStyle/>
          <a:p>
            <a:pPr>
              <a:spcBef>
                <a:spcPts val="0"/>
              </a:spcBef>
              <a:buClrTx/>
              <a:buSzTx/>
              <a:defRPr/>
            </a:pPr>
            <a:r>
              <a:rPr lang="en-US" sz="2000" dirty="0">
                <a:solidFill>
                  <a:srgbClr val="000000"/>
                </a:solidFill>
              </a:rPr>
              <a:t>The development of Scientific Computing in INFN was driven by the needs of theoretical and experimental communities.</a:t>
            </a:r>
          </a:p>
          <a:p>
            <a:pPr>
              <a:spcBef>
                <a:spcPts val="0"/>
              </a:spcBef>
              <a:buClrTx/>
              <a:buSzTx/>
              <a:defRPr/>
            </a:pPr>
            <a:endParaRPr lang="en-US" sz="2000" dirty="0">
              <a:solidFill>
                <a:srgbClr val="000000"/>
              </a:solidFill>
            </a:endParaRPr>
          </a:p>
          <a:p>
            <a:pPr>
              <a:spcBef>
                <a:spcPts val="0"/>
              </a:spcBef>
              <a:buClrTx/>
              <a:buSzTx/>
              <a:defRPr/>
            </a:pPr>
            <a:r>
              <a:rPr lang="en-US" sz="2000" dirty="0">
                <a:solidFill>
                  <a:srgbClr val="000000"/>
                </a:solidFill>
              </a:rPr>
              <a:t>However, being at the forefront of computer science research seeded many projects which have a broader scope.</a:t>
            </a:r>
          </a:p>
          <a:p>
            <a:pPr>
              <a:spcBef>
                <a:spcPts val="0"/>
              </a:spcBef>
              <a:buClrTx/>
              <a:buSzTx/>
              <a:defRPr/>
            </a:pPr>
            <a:endParaRPr lang="en-US" sz="2000" dirty="0">
              <a:solidFill>
                <a:srgbClr val="000000"/>
              </a:solidFill>
            </a:endParaRPr>
          </a:p>
          <a:p>
            <a:r>
              <a:rPr lang="en-US" sz="2000" dirty="0"/>
              <a:t>On-going research projects involve:</a:t>
            </a:r>
          </a:p>
          <a:p>
            <a:pPr lvl="1"/>
            <a:r>
              <a:rPr lang="en-US" sz="1600" dirty="0"/>
              <a:t>Modeling and simulations</a:t>
            </a:r>
          </a:p>
          <a:p>
            <a:pPr lvl="1"/>
            <a:r>
              <a:rPr lang="en-US" sz="1600" dirty="0"/>
              <a:t>Computing infrastructures for big data</a:t>
            </a:r>
          </a:p>
          <a:p>
            <a:pPr lvl="1"/>
            <a:r>
              <a:rPr lang="en-US" sz="1600" dirty="0"/>
              <a:t>Data analysis and Artificial Intelligence</a:t>
            </a:r>
          </a:p>
          <a:p>
            <a:pPr lvl="1"/>
            <a:r>
              <a:rPr lang="en-US" sz="1600" dirty="0"/>
              <a:t>Computational neuroscience </a:t>
            </a:r>
          </a:p>
          <a:p>
            <a:pPr lvl="1"/>
            <a:endParaRPr lang="en-US" sz="1600" dirty="0"/>
          </a:p>
          <a:p>
            <a:endParaRPr lang="en-US" sz="2000" dirty="0"/>
          </a:p>
          <a:p>
            <a:endParaRPr lang="en-US" sz="2000" dirty="0"/>
          </a:p>
        </p:txBody>
      </p:sp>
      <p:sp>
        <p:nvSpPr>
          <p:cNvPr id="5" name="Slide Number Placeholder 4">
            <a:extLst>
              <a:ext uri="{FF2B5EF4-FFF2-40B4-BE49-F238E27FC236}">
                <a16:creationId xmlns:a16="http://schemas.microsoft.com/office/drawing/2014/main" id="{BD0D04E6-E1E6-9D91-923D-0E42A947F46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it-IT" sz="1400" b="1"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10" descr="http://www.geant4.org/geant4/sites/new-geant4-dev.web.cern.ch/files/g4logo-web.png">
            <a:extLst>
              <a:ext uri="{FF2B5EF4-FFF2-40B4-BE49-F238E27FC236}">
                <a16:creationId xmlns:a16="http://schemas.microsoft.com/office/drawing/2014/main" id="{B33BB5C9-4CAC-7A36-05DC-5FC429B09D5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4718" y="876053"/>
            <a:ext cx="2115817" cy="705516"/>
          </a:xfrm>
          <a:prstGeom prst="rect">
            <a:avLst/>
          </a:prstGeom>
          <a:solidFill>
            <a:schemeClr val="bg1"/>
          </a:solidFill>
          <a:ln>
            <a:noFill/>
          </a:ln>
        </p:spPr>
      </p:pic>
      <p:pic>
        <p:nvPicPr>
          <p:cNvPr id="7" name="Immagine 8">
            <a:extLst>
              <a:ext uri="{FF2B5EF4-FFF2-40B4-BE49-F238E27FC236}">
                <a16:creationId xmlns:a16="http://schemas.microsoft.com/office/drawing/2014/main" id="{715F79D3-B841-F9BC-DF93-5F85FDB780DC}"/>
              </a:ext>
            </a:extLst>
          </p:cNvPr>
          <p:cNvPicPr>
            <a:picLocks noChangeAspect="1"/>
          </p:cNvPicPr>
          <p:nvPr/>
        </p:nvPicPr>
        <p:blipFill>
          <a:blip r:embed="rId5"/>
          <a:stretch>
            <a:fillRect/>
          </a:stretch>
        </p:blipFill>
        <p:spPr>
          <a:xfrm>
            <a:off x="9007518" y="1448828"/>
            <a:ext cx="1262689" cy="593451"/>
          </a:xfrm>
          <a:prstGeom prst="rect">
            <a:avLst/>
          </a:prstGeom>
        </p:spPr>
      </p:pic>
      <p:pic>
        <p:nvPicPr>
          <p:cNvPr id="8" name="Google Shape;16;p2">
            <a:extLst>
              <a:ext uri="{FF2B5EF4-FFF2-40B4-BE49-F238E27FC236}">
                <a16:creationId xmlns:a16="http://schemas.microsoft.com/office/drawing/2014/main" id="{5F160388-9314-2786-76CA-74DC3834633D}"/>
              </a:ext>
            </a:extLst>
          </p:cNvPr>
          <p:cNvPicPr preferRelativeResize="0"/>
          <p:nvPr/>
        </p:nvPicPr>
        <p:blipFill>
          <a:blip r:embed="rId6">
            <a:alphaModFix/>
          </a:blip>
          <a:stretch>
            <a:fillRect/>
          </a:stretch>
        </p:blipFill>
        <p:spPr>
          <a:xfrm>
            <a:off x="6346077" y="3855373"/>
            <a:ext cx="1245704" cy="988540"/>
          </a:xfrm>
          <a:prstGeom prst="rect">
            <a:avLst/>
          </a:prstGeom>
          <a:noFill/>
          <a:ln w="9525" cap="flat" cmpd="sng">
            <a:solidFill>
              <a:srgbClr val="0C343D"/>
            </a:solidFill>
            <a:prstDash val="solid"/>
            <a:round/>
            <a:headEnd type="none" w="sm" len="sm"/>
            <a:tailEnd type="none" w="sm" len="sm"/>
          </a:ln>
        </p:spPr>
      </p:pic>
      <p:pic>
        <p:nvPicPr>
          <p:cNvPr id="9" name="Google Shape;475;g30d62678cba_3_6">
            <a:extLst>
              <a:ext uri="{FF2B5EF4-FFF2-40B4-BE49-F238E27FC236}">
                <a16:creationId xmlns:a16="http://schemas.microsoft.com/office/drawing/2014/main" id="{FF640E85-EF5E-AF66-0011-17BCB02AC139}"/>
              </a:ext>
            </a:extLst>
          </p:cNvPr>
          <p:cNvPicPr preferRelativeResize="0"/>
          <p:nvPr/>
        </p:nvPicPr>
        <p:blipFill rotWithShape="1">
          <a:blip r:embed="rId7">
            <a:alphaModFix/>
          </a:blip>
          <a:srcRect/>
          <a:stretch/>
        </p:blipFill>
        <p:spPr>
          <a:xfrm>
            <a:off x="8077166" y="2866833"/>
            <a:ext cx="1781713" cy="988540"/>
          </a:xfrm>
          <a:prstGeom prst="rect">
            <a:avLst/>
          </a:prstGeom>
          <a:noFill/>
          <a:ln>
            <a:noFill/>
          </a:ln>
        </p:spPr>
      </p:pic>
      <p:pic>
        <p:nvPicPr>
          <p:cNvPr id="11" name="Google Shape;1637;p22" descr="Immagine che contiene testo, Carattere, schermata, Elementi grafici&#10;&#10;Descrizione generata automaticamente">
            <a:extLst>
              <a:ext uri="{FF2B5EF4-FFF2-40B4-BE49-F238E27FC236}">
                <a16:creationId xmlns:a16="http://schemas.microsoft.com/office/drawing/2014/main" id="{65A9A3F0-0151-3F0B-D4F7-51ECBF386690}"/>
              </a:ext>
            </a:extLst>
          </p:cNvPr>
          <p:cNvPicPr preferRelativeResize="0"/>
          <p:nvPr/>
        </p:nvPicPr>
        <p:blipFill rotWithShape="1">
          <a:blip r:embed="rId8">
            <a:alphaModFix/>
          </a:blip>
          <a:srcRect/>
          <a:stretch/>
        </p:blipFill>
        <p:spPr>
          <a:xfrm>
            <a:off x="6346077" y="2675369"/>
            <a:ext cx="1859005" cy="676765"/>
          </a:xfrm>
          <a:prstGeom prst="rect">
            <a:avLst/>
          </a:prstGeom>
          <a:noFill/>
          <a:ln>
            <a:noFill/>
          </a:ln>
        </p:spPr>
      </p:pic>
      <p:pic>
        <p:nvPicPr>
          <p:cNvPr id="12" name="Picture 11" descr="A logo with text on it&#10;&#10;AI-generated content may be incorrect.">
            <a:extLst>
              <a:ext uri="{FF2B5EF4-FFF2-40B4-BE49-F238E27FC236}">
                <a16:creationId xmlns:a16="http://schemas.microsoft.com/office/drawing/2014/main" id="{77D2B209-0C21-C4BD-248E-02DA2951EBD0}"/>
              </a:ext>
            </a:extLst>
          </p:cNvPr>
          <p:cNvPicPr>
            <a:picLocks noChangeAspect="1"/>
          </p:cNvPicPr>
          <p:nvPr/>
        </p:nvPicPr>
        <p:blipFill>
          <a:blip r:embed="rId9"/>
          <a:stretch>
            <a:fillRect/>
          </a:stretch>
        </p:blipFill>
        <p:spPr>
          <a:xfrm>
            <a:off x="7902670" y="4295013"/>
            <a:ext cx="1892179" cy="746210"/>
          </a:xfrm>
          <a:prstGeom prst="rect">
            <a:avLst/>
          </a:prstGeom>
        </p:spPr>
      </p:pic>
      <p:pic>
        <p:nvPicPr>
          <p:cNvPr id="13" name="Google Shape;1634;p22">
            <a:extLst>
              <a:ext uri="{FF2B5EF4-FFF2-40B4-BE49-F238E27FC236}">
                <a16:creationId xmlns:a16="http://schemas.microsoft.com/office/drawing/2014/main" id="{2D14B787-CAC7-E8AA-0A05-B9935C90D085}"/>
              </a:ext>
            </a:extLst>
          </p:cNvPr>
          <p:cNvPicPr preferRelativeResize="0"/>
          <p:nvPr/>
        </p:nvPicPr>
        <p:blipFill rotWithShape="1">
          <a:blip r:embed="rId10">
            <a:clrChange>
              <a:clrFrom>
                <a:srgbClr val="FFFFFF">
                  <a:alpha val="0"/>
                </a:srgbClr>
              </a:clrFrom>
              <a:clrTo>
                <a:srgbClr val="FFFFFF">
                  <a:alpha val="0"/>
                </a:srgbClr>
              </a:clrTo>
            </a:clrChange>
            <a:alphaModFix/>
          </a:blip>
          <a:srcRect/>
          <a:stretch/>
        </p:blipFill>
        <p:spPr>
          <a:xfrm>
            <a:off x="5327650" y="5839029"/>
            <a:ext cx="2353236" cy="641492"/>
          </a:xfrm>
          <a:prstGeom prst="rect">
            <a:avLst/>
          </a:prstGeom>
          <a:solidFill>
            <a:schemeClr val="lt1"/>
          </a:solidFill>
          <a:ln>
            <a:noFill/>
          </a:ln>
        </p:spPr>
      </p:pic>
      <p:pic>
        <p:nvPicPr>
          <p:cNvPr id="14" name="Google Shape;1636;p22">
            <a:extLst>
              <a:ext uri="{FF2B5EF4-FFF2-40B4-BE49-F238E27FC236}">
                <a16:creationId xmlns:a16="http://schemas.microsoft.com/office/drawing/2014/main" id="{4500EA9D-1CEB-37B4-9C4E-B0A1B1ACC817}"/>
              </a:ext>
            </a:extLst>
          </p:cNvPr>
          <p:cNvPicPr preferRelativeResize="0"/>
          <p:nvPr/>
        </p:nvPicPr>
        <p:blipFill>
          <a:blip r:embed="rId11">
            <a:alphaModFix/>
          </a:blip>
          <a:stretch>
            <a:fillRect/>
          </a:stretch>
        </p:blipFill>
        <p:spPr>
          <a:xfrm>
            <a:off x="9658935" y="2696352"/>
            <a:ext cx="1262689" cy="593451"/>
          </a:xfrm>
          <a:prstGeom prst="rect">
            <a:avLst/>
          </a:prstGeom>
          <a:noFill/>
          <a:ln>
            <a:noFill/>
          </a:ln>
        </p:spPr>
      </p:pic>
      <p:pic>
        <p:nvPicPr>
          <p:cNvPr id="15" name="Google Shape;1644;p22">
            <a:extLst>
              <a:ext uri="{FF2B5EF4-FFF2-40B4-BE49-F238E27FC236}">
                <a16:creationId xmlns:a16="http://schemas.microsoft.com/office/drawing/2014/main" id="{0502362E-AF45-44F9-D6D9-846FE7A5B176}"/>
              </a:ext>
            </a:extLst>
          </p:cNvPr>
          <p:cNvPicPr preferRelativeResize="0"/>
          <p:nvPr/>
        </p:nvPicPr>
        <p:blipFill>
          <a:blip r:embed="rId12">
            <a:clrChange>
              <a:clrFrom>
                <a:srgbClr val="FFFFFF"/>
              </a:clrFrom>
              <a:clrTo>
                <a:srgbClr val="FFFFFF">
                  <a:alpha val="0"/>
                </a:srgbClr>
              </a:clrTo>
            </a:clrChange>
            <a:alphaModFix/>
          </a:blip>
          <a:stretch>
            <a:fillRect/>
          </a:stretch>
        </p:blipFill>
        <p:spPr>
          <a:xfrm>
            <a:off x="10068434" y="3330660"/>
            <a:ext cx="1706380" cy="746686"/>
          </a:xfrm>
          <a:prstGeom prst="rect">
            <a:avLst/>
          </a:prstGeom>
          <a:noFill/>
          <a:ln>
            <a:noFill/>
          </a:ln>
        </p:spPr>
      </p:pic>
      <p:pic>
        <p:nvPicPr>
          <p:cNvPr id="16" name="Google Shape;84;p4">
            <a:extLst>
              <a:ext uri="{FF2B5EF4-FFF2-40B4-BE49-F238E27FC236}">
                <a16:creationId xmlns:a16="http://schemas.microsoft.com/office/drawing/2014/main" id="{586EF406-7486-8D21-8FEE-CB14C82B191D}"/>
              </a:ext>
            </a:extLst>
          </p:cNvPr>
          <p:cNvPicPr preferRelativeResize="0"/>
          <p:nvPr/>
        </p:nvPicPr>
        <p:blipFill rotWithShape="1">
          <a:blip r:embed="rId13">
            <a:clrChange>
              <a:clrFrom>
                <a:srgbClr val="FFFFFF"/>
              </a:clrFrom>
              <a:clrTo>
                <a:srgbClr val="FFFFFF">
                  <a:alpha val="0"/>
                </a:srgbClr>
              </a:clrTo>
            </a:clrChange>
            <a:alphaModFix/>
          </a:blip>
          <a:srcRect l="39084" t="19112" r="3496"/>
          <a:stretch/>
        </p:blipFill>
        <p:spPr>
          <a:xfrm>
            <a:off x="9192840" y="5041223"/>
            <a:ext cx="1332077" cy="677357"/>
          </a:xfrm>
          <a:prstGeom prst="rect">
            <a:avLst/>
          </a:prstGeom>
          <a:noFill/>
          <a:ln>
            <a:noFill/>
          </a:ln>
        </p:spPr>
      </p:pic>
      <p:sp>
        <p:nvSpPr>
          <p:cNvPr id="18" name="Footer Placeholder 17">
            <a:extLst>
              <a:ext uri="{FF2B5EF4-FFF2-40B4-BE49-F238E27FC236}">
                <a16:creationId xmlns:a16="http://schemas.microsoft.com/office/drawing/2014/main" id="{41A91F26-8C5C-7E0C-AE0F-2BF8423E3F16}"/>
              </a:ext>
            </a:extLst>
          </p:cNvPr>
          <p:cNvSpPr>
            <a:spLocks noGrp="1"/>
          </p:cNvSpPr>
          <p:nvPr>
            <p:ph type="ftr" sz="quarter" idx="3"/>
          </p:nvPr>
        </p:nvSpPr>
        <p:spPr>
          <a:xfrm>
            <a:off x="4689986" y="18288"/>
            <a:ext cx="5486400" cy="329184"/>
          </a:xfrm>
        </p:spPr>
        <p:txBody>
          <a:bodyPr/>
          <a:lstStyle/>
          <a:p>
            <a:r>
              <a:rPr lang="it-IT" dirty="0"/>
              <a:t>A. Retico - INFN, Pisa</a:t>
            </a:r>
          </a:p>
        </p:txBody>
      </p:sp>
      <p:pic>
        <p:nvPicPr>
          <p:cNvPr id="19" name="Immagine 1" descr="Immagine che contiene testo, Carattere, Elementi grafici, grafica&#10;&#10;Il contenuto generato dall'IA potrebbe non essere corretto.">
            <a:extLst>
              <a:ext uri="{FF2B5EF4-FFF2-40B4-BE49-F238E27FC236}">
                <a16:creationId xmlns:a16="http://schemas.microsoft.com/office/drawing/2014/main" id="{D1F70039-9D71-9207-8B68-A24AF41C7A93}"/>
              </a:ext>
            </a:extLst>
          </p:cNvPr>
          <p:cNvPicPr>
            <a:picLocks noChangeAspect="1"/>
          </p:cNvPicPr>
          <p:nvPr/>
        </p:nvPicPr>
        <p:blipFill>
          <a:blip r:embed="rId14">
            <a:clrChange>
              <a:clrFrom>
                <a:srgbClr val="F1F2EC"/>
              </a:clrFrom>
              <a:clrTo>
                <a:srgbClr val="F1F2EC">
                  <a:alpha val="0"/>
                </a:srgbClr>
              </a:clrTo>
            </a:clrChange>
            <a:extLst>
              <a:ext uri="{28A0092B-C50C-407E-A947-70E740481C1C}">
                <a14:useLocalDpi xmlns:a14="http://schemas.microsoft.com/office/drawing/2010/main" val="0"/>
              </a:ext>
            </a:extLst>
          </a:blip>
          <a:stretch>
            <a:fillRect/>
          </a:stretch>
        </p:blipFill>
        <p:spPr>
          <a:xfrm>
            <a:off x="10290279" y="5718580"/>
            <a:ext cx="1332077" cy="822270"/>
          </a:xfrm>
          <a:prstGeom prst="rect">
            <a:avLst/>
          </a:prstGeom>
        </p:spPr>
      </p:pic>
      <p:pic>
        <p:nvPicPr>
          <p:cNvPr id="21" name="Picture 20" descr="A green letter on a white background&#10;&#10;AI-generated content may be incorrect.">
            <a:extLst>
              <a:ext uri="{FF2B5EF4-FFF2-40B4-BE49-F238E27FC236}">
                <a16:creationId xmlns:a16="http://schemas.microsoft.com/office/drawing/2014/main" id="{F1C30D0A-C6B6-36CD-7AC3-AC9380831011}"/>
              </a:ext>
            </a:extLst>
          </p:cNvPr>
          <p:cNvPicPr>
            <a:picLocks noChangeAspect="1"/>
          </p:cNvPicPr>
          <p:nvPr/>
        </p:nvPicPr>
        <p:blipFill>
          <a:blip r:embed="rId15"/>
          <a:stretch>
            <a:fillRect/>
          </a:stretch>
        </p:blipFill>
        <p:spPr>
          <a:xfrm>
            <a:off x="7030121" y="1886775"/>
            <a:ext cx="1818639" cy="522482"/>
          </a:xfrm>
          <a:prstGeom prst="rect">
            <a:avLst/>
          </a:prstGeom>
        </p:spPr>
      </p:pic>
      <p:pic>
        <p:nvPicPr>
          <p:cNvPr id="22" name="Google Shape;47;p9">
            <a:extLst>
              <a:ext uri="{FF2B5EF4-FFF2-40B4-BE49-F238E27FC236}">
                <a16:creationId xmlns:a16="http://schemas.microsoft.com/office/drawing/2014/main" id="{4D8B8C7F-8F6B-FDD8-6BC9-42E652216851}"/>
              </a:ext>
            </a:extLst>
          </p:cNvPr>
          <p:cNvPicPr preferRelativeResize="0"/>
          <p:nvPr/>
        </p:nvPicPr>
        <p:blipFill rotWithShape="1">
          <a:blip r:embed="rId16">
            <a:alphaModFix/>
          </a:blip>
          <a:srcRect/>
          <a:stretch/>
        </p:blipFill>
        <p:spPr>
          <a:xfrm>
            <a:off x="6952346" y="5015654"/>
            <a:ext cx="866063" cy="804744"/>
          </a:xfrm>
          <a:prstGeom prst="rect">
            <a:avLst/>
          </a:prstGeom>
          <a:noFill/>
          <a:ln>
            <a:noFill/>
          </a:ln>
        </p:spPr>
      </p:pic>
      <p:pic>
        <p:nvPicPr>
          <p:cNvPr id="23" name="Picture 22" descr="A group of logos with blue letters&#10;&#10;AI-generated content may be incorrect.">
            <a:extLst>
              <a:ext uri="{FF2B5EF4-FFF2-40B4-BE49-F238E27FC236}">
                <a16:creationId xmlns:a16="http://schemas.microsoft.com/office/drawing/2014/main" id="{6E5FE3F3-683C-FB40-F367-59BB6731C94A}"/>
              </a:ext>
            </a:extLst>
          </p:cNvPr>
          <p:cNvPicPr>
            <a:picLocks noChangeAspect="1"/>
          </p:cNvPicPr>
          <p:nvPr/>
        </p:nvPicPr>
        <p:blipFill>
          <a:blip r:embed="rId17">
            <a:clrChange>
              <a:clrFrom>
                <a:srgbClr val="FFFFFF"/>
              </a:clrFrom>
              <a:clrTo>
                <a:srgbClr val="FFFFFF">
                  <a:alpha val="0"/>
                </a:srgbClr>
              </a:clrTo>
            </a:clrChange>
          </a:blip>
          <a:srcRect l="69970" t="24757" r="15493" b="11883"/>
          <a:stretch>
            <a:fillRect/>
          </a:stretch>
        </p:blipFill>
        <p:spPr>
          <a:xfrm>
            <a:off x="10323713" y="4471346"/>
            <a:ext cx="1575635" cy="1007391"/>
          </a:xfrm>
          <a:prstGeom prst="rect">
            <a:avLst/>
          </a:prstGeom>
        </p:spPr>
      </p:pic>
      <p:pic>
        <p:nvPicPr>
          <p:cNvPr id="26" name="Google Shape;955;p16" descr="Immagine che contiene testo, Carattere, logo, Elementi grafici&#10;&#10;Descrizione generata automaticamente">
            <a:extLst>
              <a:ext uri="{FF2B5EF4-FFF2-40B4-BE49-F238E27FC236}">
                <a16:creationId xmlns:a16="http://schemas.microsoft.com/office/drawing/2014/main" id="{D3F9B22C-907D-5D31-A3C1-0C1A37440194}"/>
              </a:ext>
            </a:extLst>
          </p:cNvPr>
          <p:cNvPicPr preferRelativeResize="0"/>
          <p:nvPr/>
        </p:nvPicPr>
        <p:blipFill rotWithShape="1">
          <a:blip r:embed="rId18">
            <a:alphaModFix/>
          </a:blip>
          <a:srcRect t="48679" r="20715"/>
          <a:stretch>
            <a:fillRect/>
          </a:stretch>
        </p:blipFill>
        <p:spPr>
          <a:xfrm>
            <a:off x="7927752" y="5901833"/>
            <a:ext cx="2168316" cy="445434"/>
          </a:xfrm>
          <a:prstGeom prst="rect">
            <a:avLst/>
          </a:prstGeom>
          <a:noFill/>
          <a:ln>
            <a:noFill/>
          </a:ln>
        </p:spPr>
      </p:pic>
    </p:spTree>
    <p:extLst>
      <p:ext uri="{BB962C8B-B14F-4D97-AF65-F5344CB8AC3E}">
        <p14:creationId xmlns:p14="http://schemas.microsoft.com/office/powerpoint/2010/main" val="67118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nodeType="clickEffect">
                                  <p:stCondLst>
                                    <p:cond delay="0"/>
                                  </p:stCondLst>
                                  <p:childTnLst>
                                    <p:animEffect transition="out" filter="blinds(horizontal)">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1FBD5E3B-511B-0324-6869-EE88545AE7A4}"/>
            </a:ext>
          </a:extLst>
        </p:cNvPr>
        <p:cNvGrpSpPr/>
        <p:nvPr/>
      </p:nvGrpSpPr>
      <p:grpSpPr>
        <a:xfrm>
          <a:off x="0" y="0"/>
          <a:ext cx="0" cy="0"/>
          <a:chOff x="0" y="0"/>
          <a:chExt cx="0" cy="0"/>
        </a:xfrm>
      </p:grpSpPr>
      <p:sp>
        <p:nvSpPr>
          <p:cNvPr id="144" name="Google Shape;144;p27">
            <a:extLst>
              <a:ext uri="{FF2B5EF4-FFF2-40B4-BE49-F238E27FC236}">
                <a16:creationId xmlns:a16="http://schemas.microsoft.com/office/drawing/2014/main" id="{04E577FA-0B85-1162-235B-F79CF5B47173}"/>
              </a:ext>
            </a:extLst>
          </p:cNvPr>
          <p:cNvSpPr txBox="1">
            <a:spLocks noGrp="1"/>
          </p:cNvSpPr>
          <p:nvPr>
            <p:ph type="title"/>
          </p:nvPr>
        </p:nvSpPr>
        <p:spPr>
          <a:xfrm>
            <a:off x="58800" y="300567"/>
            <a:ext cx="11909600" cy="524800"/>
          </a:xfrm>
          <a:prstGeom prst="rect">
            <a:avLst/>
          </a:prstGeom>
        </p:spPr>
        <p:txBody>
          <a:bodyPr spcFirstLastPara="1" wrap="square" lIns="121900" tIns="121900" rIns="121900" bIns="121900" anchor="t" anchorCtr="0">
            <a:normAutofit fontScale="90000"/>
          </a:bodyPr>
          <a:lstStyle/>
          <a:p>
            <a:r>
              <a:rPr lang="it"/>
              <a:t>Offloading computing tasks to CINECA Leonardo and other HPC sites</a:t>
            </a:r>
            <a:endParaRPr/>
          </a:p>
        </p:txBody>
      </p:sp>
      <p:sp>
        <p:nvSpPr>
          <p:cNvPr id="145" name="Google Shape;145;p27">
            <a:extLst>
              <a:ext uri="{FF2B5EF4-FFF2-40B4-BE49-F238E27FC236}">
                <a16:creationId xmlns:a16="http://schemas.microsoft.com/office/drawing/2014/main" id="{A8AA4748-0E89-073B-40A9-61D43B26D211}"/>
              </a:ext>
            </a:extLst>
          </p:cNvPr>
          <p:cNvSpPr txBox="1"/>
          <p:nvPr/>
        </p:nvSpPr>
        <p:spPr>
          <a:xfrm>
            <a:off x="7770749" y="4009921"/>
            <a:ext cx="3039200" cy="820943"/>
          </a:xfrm>
          <a:prstGeom prst="rect">
            <a:avLst/>
          </a:prstGeom>
          <a:noFill/>
          <a:ln>
            <a:noFill/>
          </a:ln>
        </p:spPr>
        <p:txBody>
          <a:bodyPr spcFirstLastPara="1" wrap="square" lIns="90367" tIns="90367" rIns="90367" bIns="90367"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it" sz="1383" b="0" i="0" u="sng" strike="noStrike" kern="0" cap="none" spc="0" normalizeH="0" baseline="0" noProof="0">
                <a:ln>
                  <a:noFill/>
                </a:ln>
                <a:solidFill>
                  <a:srgbClr val="0563C1"/>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D. Ciangottini, ICSC, CHEP 2024</a:t>
            </a:r>
            <a:br>
              <a:rPr kumimoji="0" lang="it" sz="1383" b="0" i="0" u="none" strike="noStrike" kern="0" cap="none" spc="0" normalizeH="0" baseline="0" noProof="0">
                <a:ln>
                  <a:noFill/>
                </a:ln>
                <a:solidFill>
                  <a:srgbClr val="000000"/>
                </a:solidFill>
                <a:effectLst/>
                <a:uLnTx/>
                <a:uFillTx/>
                <a:latin typeface="Arial"/>
                <a:ea typeface="+mn-ea"/>
                <a:cs typeface="Arial"/>
                <a:sym typeface="Arial"/>
              </a:rPr>
            </a:br>
            <a:r>
              <a:rPr kumimoji="0" lang="it" sz="1383" b="0" i="0" u="sng" strike="noStrike" kern="0" cap="none" spc="0" normalizeH="0" baseline="0" noProof="0">
                <a:ln>
                  <a:noFill/>
                </a:ln>
                <a:solidFill>
                  <a:srgbClr val="0563C1"/>
                </a:solidFill>
                <a:effectLst/>
                <a:uLnTx/>
                <a:uFillTx/>
                <a:latin typeface="Arial"/>
                <a:ea typeface="+mn-ea"/>
                <a:cs typeface="Arial"/>
                <a:sym typeface="Arial"/>
                <a:hlinkClick r:id="rId4">
                  <a:extLst>
                    <a:ext uri="{A12FA001-AC4F-418D-AE19-62706E023703}">
                      <ahyp:hlinkClr xmlns:ahyp="http://schemas.microsoft.com/office/drawing/2018/hyperlinkcolor" val="tx"/>
                    </a:ext>
                  </a:extLst>
                </a:hlinkClick>
              </a:rPr>
              <a:t>L. Anderlini, ICSC, SIF 2024</a:t>
            </a:r>
            <a:endParaRPr kumimoji="0" sz="1383"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38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27">
            <a:extLst>
              <a:ext uri="{FF2B5EF4-FFF2-40B4-BE49-F238E27FC236}">
                <a16:creationId xmlns:a16="http://schemas.microsoft.com/office/drawing/2014/main" id="{10037B88-02B1-5B46-00A4-9AE51EF4FF6B}"/>
              </a:ext>
            </a:extLst>
          </p:cNvPr>
          <p:cNvSpPr/>
          <p:nvPr/>
        </p:nvSpPr>
        <p:spPr>
          <a:xfrm>
            <a:off x="409188" y="2535433"/>
            <a:ext cx="8926400" cy="1264800"/>
          </a:xfrm>
          <a:prstGeom prst="roundRect">
            <a:avLst>
              <a:gd name="adj" fmla="val 16667"/>
            </a:avLst>
          </a:prstGeom>
          <a:noFill/>
          <a:ln w="7075" cap="flat" cmpd="sng">
            <a:solidFill>
              <a:srgbClr val="44546A"/>
            </a:solidFill>
            <a:prstDash val="solid"/>
            <a:round/>
            <a:headEnd type="none" w="sm" len="sm"/>
            <a:tailEnd type="none" w="sm" len="sm"/>
          </a:ln>
          <a:effectLst>
            <a:outerShdw blurRad="42364" dist="14121" dir="5400000" algn="bl" rotWithShape="0">
              <a:srgbClr val="000000">
                <a:alpha val="56000"/>
              </a:srgbClr>
            </a:outerShdw>
          </a:effectLst>
        </p:spPr>
        <p:txBody>
          <a:bodyPr spcFirstLastPara="1" wrap="square" lIns="90367" tIns="90367" rIns="90367" bIns="903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38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27">
            <a:extLst>
              <a:ext uri="{FF2B5EF4-FFF2-40B4-BE49-F238E27FC236}">
                <a16:creationId xmlns:a16="http://schemas.microsoft.com/office/drawing/2014/main" id="{27C4577C-4FA8-3882-DEFB-04D95264759A}"/>
              </a:ext>
            </a:extLst>
          </p:cNvPr>
          <p:cNvSpPr/>
          <p:nvPr/>
        </p:nvSpPr>
        <p:spPr>
          <a:xfrm>
            <a:off x="537911" y="2862616"/>
            <a:ext cx="1872400" cy="696400"/>
          </a:xfrm>
          <a:prstGeom prst="roundRect">
            <a:avLst>
              <a:gd name="adj" fmla="val 16558"/>
            </a:avLst>
          </a:prstGeom>
          <a:solidFill>
            <a:srgbClr val="FFFFFF"/>
          </a:solidFill>
          <a:ln w="14125" cap="flat" cmpd="sng">
            <a:solidFill>
              <a:srgbClr val="888888"/>
            </a:solidFill>
            <a:prstDash val="solid"/>
            <a:round/>
            <a:headEnd type="none" w="sm" len="sm"/>
            <a:tailEnd type="none" w="sm" len="sm"/>
          </a:ln>
          <a:effectLst>
            <a:outerShdw blurRad="42364" dist="14121" dir="5400000" algn="bl" rotWithShape="0">
              <a:srgbClr val="000000">
                <a:alpha val="50000"/>
              </a:srgbClr>
            </a:outerShdw>
          </a:effectLst>
        </p:spPr>
        <p:txBody>
          <a:bodyPr spcFirstLastPara="1" wrap="square" lIns="67600" tIns="67767" rIns="67767" bIns="67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185" b="1" i="0" u="none" strike="noStrike" kern="0" cap="none" spc="0" normalizeH="0" baseline="0" noProof="0">
                <a:ln>
                  <a:noFill/>
                </a:ln>
                <a:solidFill>
                  <a:srgbClr val="000000"/>
                </a:solidFill>
                <a:effectLst/>
                <a:uLnTx/>
                <a:uFillTx/>
                <a:latin typeface="Titillium Web"/>
                <a:ea typeface="Titillium Web"/>
                <a:cs typeface="Titillium Web"/>
                <a:sym typeface="Titillium Web"/>
              </a:rPr>
              <a:t>Data reduction </a:t>
            </a:r>
            <a:endParaRPr kumimoji="0" sz="1185" b="1"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185" b="0" i="0" u="none" strike="noStrike" kern="0" cap="none" spc="0" normalizeH="0" baseline="0" noProof="0">
                <a:ln>
                  <a:noFill/>
                </a:ln>
                <a:solidFill>
                  <a:srgbClr val="000000"/>
                </a:solidFill>
                <a:effectLst/>
                <a:uLnTx/>
                <a:uFillTx/>
                <a:latin typeface="Titillium Web"/>
                <a:ea typeface="Titillium Web"/>
                <a:cs typeface="Titillium Web"/>
                <a:sym typeface="Titillium Web"/>
              </a:rPr>
              <a:t>or</a:t>
            </a:r>
            <a:endParaRPr kumimoji="0" sz="1185" b="0"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185" b="1" i="0" u="none" strike="noStrike" kern="0" cap="none" spc="0" normalizeH="0" baseline="0" noProof="0">
                <a:ln>
                  <a:noFill/>
                </a:ln>
                <a:solidFill>
                  <a:srgbClr val="000000"/>
                </a:solidFill>
                <a:effectLst/>
                <a:uLnTx/>
                <a:uFillTx/>
                <a:latin typeface="Titillium Web"/>
                <a:ea typeface="Titillium Web"/>
                <a:cs typeface="Titillium Web"/>
                <a:sym typeface="Titillium Web"/>
              </a:rPr>
              <a:t>Serialization</a:t>
            </a:r>
            <a:endParaRPr kumimoji="0" sz="1185" b="1"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sp>
        <p:nvSpPr>
          <p:cNvPr id="148" name="Google Shape;148;p27">
            <a:extLst>
              <a:ext uri="{FF2B5EF4-FFF2-40B4-BE49-F238E27FC236}">
                <a16:creationId xmlns:a16="http://schemas.microsoft.com/office/drawing/2014/main" id="{CCF94B44-5804-A0FB-7053-EED5DA5D3ADE}"/>
              </a:ext>
            </a:extLst>
          </p:cNvPr>
          <p:cNvSpPr/>
          <p:nvPr/>
        </p:nvSpPr>
        <p:spPr>
          <a:xfrm>
            <a:off x="2775325" y="2862616"/>
            <a:ext cx="1872400" cy="696400"/>
          </a:xfrm>
          <a:prstGeom prst="roundRect">
            <a:avLst>
              <a:gd name="adj" fmla="val 16558"/>
            </a:avLst>
          </a:prstGeom>
          <a:solidFill>
            <a:srgbClr val="FFFFFF"/>
          </a:solidFill>
          <a:ln w="14125" cap="flat" cmpd="sng">
            <a:solidFill>
              <a:srgbClr val="888888"/>
            </a:solidFill>
            <a:prstDash val="solid"/>
            <a:round/>
            <a:headEnd type="none" w="sm" len="sm"/>
            <a:tailEnd type="none" w="sm" len="sm"/>
          </a:ln>
          <a:effectLst>
            <a:outerShdw blurRad="42364" dist="14121" dir="5400000" algn="bl" rotWithShape="0">
              <a:srgbClr val="000000">
                <a:alpha val="50000"/>
              </a:srgbClr>
            </a:outerShdw>
          </a:effectLst>
        </p:spPr>
        <p:txBody>
          <a:bodyPr spcFirstLastPara="1" wrap="square" lIns="67600" tIns="67767" rIns="67767" bIns="67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185" b="1" i="0" u="none" strike="noStrike" kern="0" cap="none" spc="0" normalizeH="0" baseline="0" noProof="0">
                <a:ln>
                  <a:noFill/>
                </a:ln>
                <a:solidFill>
                  <a:srgbClr val="000000"/>
                </a:solidFill>
                <a:effectLst/>
                <a:uLnTx/>
                <a:uFillTx/>
                <a:latin typeface="Titillium Web"/>
                <a:ea typeface="Titillium Web"/>
                <a:cs typeface="Titillium Web"/>
                <a:sym typeface="Titillium Web"/>
              </a:rPr>
              <a:t>GPU-accelerated statistical data analysis</a:t>
            </a:r>
            <a:endParaRPr kumimoji="0" sz="1185" b="1"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sp>
        <p:nvSpPr>
          <p:cNvPr id="149" name="Google Shape;149;p27">
            <a:extLst>
              <a:ext uri="{FF2B5EF4-FFF2-40B4-BE49-F238E27FC236}">
                <a16:creationId xmlns:a16="http://schemas.microsoft.com/office/drawing/2014/main" id="{5579E509-9188-FD89-2B2E-D0EAFE60D073}"/>
              </a:ext>
            </a:extLst>
          </p:cNvPr>
          <p:cNvSpPr/>
          <p:nvPr/>
        </p:nvSpPr>
        <p:spPr>
          <a:xfrm>
            <a:off x="5012739" y="2862616"/>
            <a:ext cx="1872400" cy="696400"/>
          </a:xfrm>
          <a:prstGeom prst="roundRect">
            <a:avLst>
              <a:gd name="adj" fmla="val 16558"/>
            </a:avLst>
          </a:prstGeom>
          <a:solidFill>
            <a:srgbClr val="FFFFFF"/>
          </a:solidFill>
          <a:ln w="14125" cap="flat" cmpd="sng">
            <a:solidFill>
              <a:srgbClr val="888888"/>
            </a:solidFill>
            <a:prstDash val="solid"/>
            <a:round/>
            <a:headEnd type="none" w="sm" len="sm"/>
            <a:tailEnd type="none" w="sm" len="sm"/>
          </a:ln>
          <a:effectLst>
            <a:outerShdw blurRad="42364" dist="14121" dir="5400000" algn="bl" rotWithShape="0">
              <a:srgbClr val="000000">
                <a:alpha val="50000"/>
              </a:srgbClr>
            </a:outerShdw>
          </a:effectLst>
        </p:spPr>
        <p:txBody>
          <a:bodyPr spcFirstLastPara="1" wrap="square" lIns="67600" tIns="67767" rIns="67767" bIns="67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185" b="1" i="0" u="none" strike="noStrike" kern="0" cap="none" spc="0" normalizeH="0" baseline="0" noProof="0">
                <a:ln>
                  <a:noFill/>
                </a:ln>
                <a:solidFill>
                  <a:srgbClr val="000000"/>
                </a:solidFill>
                <a:effectLst/>
                <a:uLnTx/>
                <a:uFillTx/>
                <a:latin typeface="Titillium Web"/>
                <a:ea typeface="Titillium Web"/>
                <a:cs typeface="Titillium Web"/>
                <a:sym typeface="Titillium Web"/>
              </a:rPr>
              <a:t>Interactive </a:t>
            </a:r>
            <a:br>
              <a:rPr kumimoji="0" lang="it" sz="1185" b="1" i="0" u="none" strike="noStrike" kern="0" cap="none" spc="0" normalizeH="0" baseline="0" noProof="0">
                <a:ln>
                  <a:noFill/>
                </a:ln>
                <a:solidFill>
                  <a:srgbClr val="000000"/>
                </a:solidFill>
                <a:effectLst/>
                <a:uLnTx/>
                <a:uFillTx/>
                <a:latin typeface="Titillium Web"/>
                <a:ea typeface="Titillium Web"/>
                <a:cs typeface="Titillium Web"/>
                <a:sym typeface="Titillium Web"/>
              </a:rPr>
            </a:br>
            <a:r>
              <a:rPr kumimoji="0" lang="it" sz="1185" b="1" i="0" u="none" strike="noStrike" kern="0" cap="none" spc="0" normalizeH="0" baseline="0" noProof="0">
                <a:ln>
                  <a:noFill/>
                </a:ln>
                <a:solidFill>
                  <a:srgbClr val="000000"/>
                </a:solidFill>
                <a:effectLst/>
                <a:uLnTx/>
                <a:uFillTx/>
                <a:latin typeface="Titillium Web"/>
                <a:ea typeface="Titillium Web"/>
                <a:cs typeface="Titillium Web"/>
                <a:sym typeface="Titillium Web"/>
              </a:rPr>
              <a:t>data analysis and visualization</a:t>
            </a:r>
            <a:endParaRPr kumimoji="0" sz="1185" b="1"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sp>
        <p:nvSpPr>
          <p:cNvPr id="150" name="Google Shape;150;p27">
            <a:extLst>
              <a:ext uri="{FF2B5EF4-FFF2-40B4-BE49-F238E27FC236}">
                <a16:creationId xmlns:a16="http://schemas.microsoft.com/office/drawing/2014/main" id="{265BACEF-5D17-0B99-3770-BB6849A32BCB}"/>
              </a:ext>
            </a:extLst>
          </p:cNvPr>
          <p:cNvSpPr/>
          <p:nvPr/>
        </p:nvSpPr>
        <p:spPr>
          <a:xfrm>
            <a:off x="7330060" y="2862616"/>
            <a:ext cx="1872400" cy="696400"/>
          </a:xfrm>
          <a:prstGeom prst="roundRect">
            <a:avLst>
              <a:gd name="adj" fmla="val 16558"/>
            </a:avLst>
          </a:prstGeom>
          <a:solidFill>
            <a:srgbClr val="FFFFFF"/>
          </a:solidFill>
          <a:ln w="14125" cap="flat" cmpd="sng">
            <a:solidFill>
              <a:srgbClr val="888888"/>
            </a:solidFill>
            <a:prstDash val="solid"/>
            <a:round/>
            <a:headEnd type="none" w="sm" len="sm"/>
            <a:tailEnd type="none" w="sm" len="sm"/>
          </a:ln>
          <a:effectLst>
            <a:outerShdw blurRad="42364" dist="14121" dir="5400000" algn="bl" rotWithShape="0">
              <a:srgbClr val="000000">
                <a:alpha val="50000"/>
              </a:srgbClr>
            </a:outerShdw>
          </a:effectLst>
        </p:spPr>
        <p:txBody>
          <a:bodyPr spcFirstLastPara="1" wrap="square" lIns="67600" tIns="67767" rIns="67767" bIns="67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185" b="1" i="0" u="none" strike="noStrike" kern="0" cap="none" spc="0" normalizeH="0" baseline="0" noProof="0">
                <a:ln>
                  <a:noFill/>
                </a:ln>
                <a:solidFill>
                  <a:srgbClr val="000000"/>
                </a:solidFill>
                <a:effectLst/>
                <a:uLnTx/>
                <a:uFillTx/>
                <a:latin typeface="Titillium Web"/>
                <a:ea typeface="Titillium Web"/>
                <a:cs typeface="Titillium Web"/>
                <a:sym typeface="Titillium Web"/>
              </a:rPr>
              <a:t>Reporting/logging</a:t>
            </a:r>
            <a:endParaRPr kumimoji="0" sz="1185" b="1"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185" b="1" i="0" u="none" strike="noStrike" kern="0" cap="none" spc="0" normalizeH="0" baseline="0" noProof="0">
                <a:ln>
                  <a:noFill/>
                </a:ln>
                <a:solidFill>
                  <a:srgbClr val="000000"/>
                </a:solidFill>
                <a:effectLst/>
                <a:uLnTx/>
                <a:uFillTx/>
                <a:latin typeface="Titillium Web"/>
                <a:ea typeface="Titillium Web"/>
                <a:cs typeface="Titillium Web"/>
                <a:sym typeface="Titillium Web"/>
              </a:rPr>
              <a:t>results</a:t>
            </a:r>
            <a:endParaRPr kumimoji="0" sz="1185" b="1"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cxnSp>
        <p:nvCxnSpPr>
          <p:cNvPr id="151" name="Google Shape;151;p27">
            <a:extLst>
              <a:ext uri="{FF2B5EF4-FFF2-40B4-BE49-F238E27FC236}">
                <a16:creationId xmlns:a16="http://schemas.microsoft.com/office/drawing/2014/main" id="{06281443-10B2-AC9A-AFBC-DF2D5E697A35}"/>
              </a:ext>
            </a:extLst>
          </p:cNvPr>
          <p:cNvCxnSpPr>
            <a:stCxn id="147" idx="3"/>
            <a:endCxn id="148" idx="1"/>
          </p:cNvCxnSpPr>
          <p:nvPr/>
        </p:nvCxnSpPr>
        <p:spPr>
          <a:xfrm>
            <a:off x="2410311" y="3210816"/>
            <a:ext cx="365200" cy="0"/>
          </a:xfrm>
          <a:prstGeom prst="straightConnector1">
            <a:avLst/>
          </a:prstGeom>
          <a:noFill/>
          <a:ln w="7075" cap="flat" cmpd="sng">
            <a:solidFill>
              <a:srgbClr val="44546A"/>
            </a:solidFill>
            <a:prstDash val="solid"/>
            <a:round/>
            <a:headEnd type="none" w="med" len="med"/>
            <a:tailEnd type="stealth" w="med" len="med"/>
          </a:ln>
        </p:spPr>
      </p:cxnSp>
      <p:cxnSp>
        <p:nvCxnSpPr>
          <p:cNvPr id="152" name="Google Shape;152;p27">
            <a:extLst>
              <a:ext uri="{FF2B5EF4-FFF2-40B4-BE49-F238E27FC236}">
                <a16:creationId xmlns:a16="http://schemas.microsoft.com/office/drawing/2014/main" id="{0B606A57-B4C3-1A09-23EE-D74C850FA764}"/>
              </a:ext>
            </a:extLst>
          </p:cNvPr>
          <p:cNvCxnSpPr>
            <a:stCxn id="148" idx="3"/>
            <a:endCxn id="149" idx="1"/>
          </p:cNvCxnSpPr>
          <p:nvPr/>
        </p:nvCxnSpPr>
        <p:spPr>
          <a:xfrm>
            <a:off x="4647725" y="3210816"/>
            <a:ext cx="365200" cy="0"/>
          </a:xfrm>
          <a:prstGeom prst="straightConnector1">
            <a:avLst/>
          </a:prstGeom>
          <a:noFill/>
          <a:ln w="7075" cap="flat" cmpd="sng">
            <a:solidFill>
              <a:srgbClr val="44546A"/>
            </a:solidFill>
            <a:prstDash val="solid"/>
            <a:round/>
            <a:headEnd type="none" w="med" len="med"/>
            <a:tailEnd type="stealth" w="med" len="med"/>
          </a:ln>
        </p:spPr>
      </p:cxnSp>
      <p:cxnSp>
        <p:nvCxnSpPr>
          <p:cNvPr id="153" name="Google Shape;153;p27">
            <a:extLst>
              <a:ext uri="{FF2B5EF4-FFF2-40B4-BE49-F238E27FC236}">
                <a16:creationId xmlns:a16="http://schemas.microsoft.com/office/drawing/2014/main" id="{C3E92506-E8F1-3B34-000E-9C33AC5D3476}"/>
              </a:ext>
            </a:extLst>
          </p:cNvPr>
          <p:cNvCxnSpPr>
            <a:stCxn id="149" idx="3"/>
            <a:endCxn id="150" idx="1"/>
          </p:cNvCxnSpPr>
          <p:nvPr/>
        </p:nvCxnSpPr>
        <p:spPr>
          <a:xfrm>
            <a:off x="6885139" y="3210816"/>
            <a:ext cx="444800" cy="0"/>
          </a:xfrm>
          <a:prstGeom prst="straightConnector1">
            <a:avLst/>
          </a:prstGeom>
          <a:noFill/>
          <a:ln w="7075" cap="flat" cmpd="sng">
            <a:solidFill>
              <a:srgbClr val="44546A"/>
            </a:solidFill>
            <a:prstDash val="solid"/>
            <a:round/>
            <a:headEnd type="none" w="med" len="med"/>
            <a:tailEnd type="stealth" w="med" len="med"/>
          </a:ln>
        </p:spPr>
      </p:cxnSp>
      <p:sp>
        <p:nvSpPr>
          <p:cNvPr id="154" name="Google Shape;154;p27">
            <a:extLst>
              <a:ext uri="{FF2B5EF4-FFF2-40B4-BE49-F238E27FC236}">
                <a16:creationId xmlns:a16="http://schemas.microsoft.com/office/drawing/2014/main" id="{45D6AF74-2585-0BE1-68FA-70B2E47BC0C9}"/>
              </a:ext>
            </a:extLst>
          </p:cNvPr>
          <p:cNvSpPr txBox="1"/>
          <p:nvPr/>
        </p:nvSpPr>
        <p:spPr>
          <a:xfrm>
            <a:off x="458003" y="2454162"/>
            <a:ext cx="3252800" cy="395314"/>
          </a:xfrm>
          <a:prstGeom prst="rect">
            <a:avLst/>
          </a:prstGeom>
          <a:noFill/>
          <a:ln>
            <a:noFill/>
          </a:ln>
        </p:spPr>
        <p:txBody>
          <a:bodyPr spcFirstLastPara="1" wrap="square" lIns="90367" tIns="90367" rIns="90367" bIns="90367"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it" sz="1383" b="1" i="0" u="none" strike="noStrike" kern="0" cap="none" spc="0" normalizeH="0" baseline="0" noProof="0">
                <a:ln>
                  <a:noFill/>
                </a:ln>
                <a:solidFill>
                  <a:srgbClr val="000000"/>
                </a:solidFill>
                <a:effectLst/>
                <a:uLnTx/>
                <a:uFillTx/>
                <a:latin typeface="Calibri"/>
                <a:ea typeface="Calibri"/>
                <a:cs typeface="Calibri"/>
                <a:sym typeface="Calibri"/>
              </a:rPr>
              <a:t>The AI_INFN Platform on Kubernetes</a:t>
            </a:r>
            <a:endParaRPr kumimoji="0" sz="1383"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55" name="Google Shape;155;p27">
            <a:extLst>
              <a:ext uri="{FF2B5EF4-FFF2-40B4-BE49-F238E27FC236}">
                <a16:creationId xmlns:a16="http://schemas.microsoft.com/office/drawing/2014/main" id="{948C498F-F420-C52A-F97E-6211F0BA23E8}"/>
              </a:ext>
            </a:extLst>
          </p:cNvPr>
          <p:cNvPicPr preferRelativeResize="0"/>
          <p:nvPr/>
        </p:nvPicPr>
        <p:blipFill rotWithShape="1">
          <a:blip r:embed="rId5">
            <a:alphaModFix/>
          </a:blip>
          <a:srcRect/>
          <a:stretch/>
        </p:blipFill>
        <p:spPr>
          <a:xfrm>
            <a:off x="975143" y="5083951"/>
            <a:ext cx="622496" cy="636988"/>
          </a:xfrm>
          <a:prstGeom prst="rect">
            <a:avLst/>
          </a:prstGeom>
          <a:noFill/>
          <a:ln>
            <a:noFill/>
          </a:ln>
          <a:effectLst>
            <a:outerShdw blurRad="42364" dist="14121" dir="5400000" algn="bl" rotWithShape="0">
              <a:srgbClr val="000000">
                <a:alpha val="49800"/>
              </a:srgbClr>
            </a:outerShdw>
          </a:effectLst>
        </p:spPr>
      </p:pic>
      <p:pic>
        <p:nvPicPr>
          <p:cNvPr id="156" name="Google Shape;156;p27">
            <a:extLst>
              <a:ext uri="{FF2B5EF4-FFF2-40B4-BE49-F238E27FC236}">
                <a16:creationId xmlns:a16="http://schemas.microsoft.com/office/drawing/2014/main" id="{EA104CAC-EB7F-62EF-7066-5D2B9EF6B0F4}"/>
              </a:ext>
            </a:extLst>
          </p:cNvPr>
          <p:cNvPicPr preferRelativeResize="0"/>
          <p:nvPr/>
        </p:nvPicPr>
        <p:blipFill rotWithShape="1">
          <a:blip r:embed="rId6">
            <a:alphaModFix/>
          </a:blip>
          <a:srcRect/>
          <a:stretch/>
        </p:blipFill>
        <p:spPr>
          <a:xfrm>
            <a:off x="4187937" y="4990459"/>
            <a:ext cx="805243" cy="823987"/>
          </a:xfrm>
          <a:prstGeom prst="rect">
            <a:avLst/>
          </a:prstGeom>
          <a:noFill/>
          <a:ln>
            <a:noFill/>
          </a:ln>
          <a:effectLst>
            <a:outerShdw blurRad="42364" dist="14121" dir="5400000" algn="bl" rotWithShape="0">
              <a:srgbClr val="000000">
                <a:alpha val="49800"/>
              </a:srgbClr>
            </a:outerShdw>
          </a:effectLst>
        </p:spPr>
      </p:pic>
      <p:pic>
        <p:nvPicPr>
          <p:cNvPr id="157" name="Google Shape;157;p27">
            <a:extLst>
              <a:ext uri="{FF2B5EF4-FFF2-40B4-BE49-F238E27FC236}">
                <a16:creationId xmlns:a16="http://schemas.microsoft.com/office/drawing/2014/main" id="{0B12776C-16E4-3E92-CE21-99C66A61DBD3}"/>
              </a:ext>
            </a:extLst>
          </p:cNvPr>
          <p:cNvPicPr preferRelativeResize="0"/>
          <p:nvPr/>
        </p:nvPicPr>
        <p:blipFill rotWithShape="1">
          <a:blip r:embed="rId7">
            <a:alphaModFix/>
          </a:blip>
          <a:srcRect/>
          <a:stretch/>
        </p:blipFill>
        <p:spPr>
          <a:xfrm flipH="1">
            <a:off x="6994277" y="5041133"/>
            <a:ext cx="865987" cy="886145"/>
          </a:xfrm>
          <a:prstGeom prst="rect">
            <a:avLst/>
          </a:prstGeom>
          <a:noFill/>
          <a:ln>
            <a:noFill/>
          </a:ln>
          <a:effectLst>
            <a:outerShdw blurRad="42364" dist="14121" dir="5400000" algn="bl" rotWithShape="0">
              <a:srgbClr val="000000">
                <a:alpha val="49800"/>
              </a:srgbClr>
            </a:outerShdw>
          </a:effectLst>
        </p:spPr>
      </p:pic>
      <p:sp>
        <p:nvSpPr>
          <p:cNvPr id="158" name="Google Shape;158;p27">
            <a:extLst>
              <a:ext uri="{FF2B5EF4-FFF2-40B4-BE49-F238E27FC236}">
                <a16:creationId xmlns:a16="http://schemas.microsoft.com/office/drawing/2014/main" id="{36BC1F52-7752-61C8-7972-15F8A0D4AC76}"/>
              </a:ext>
            </a:extLst>
          </p:cNvPr>
          <p:cNvSpPr txBox="1"/>
          <p:nvPr/>
        </p:nvSpPr>
        <p:spPr>
          <a:xfrm>
            <a:off x="1017253" y="5845537"/>
            <a:ext cx="538000" cy="334476"/>
          </a:xfrm>
          <a:prstGeom prst="rect">
            <a:avLst/>
          </a:prstGeom>
          <a:noFill/>
          <a:ln>
            <a:noFill/>
          </a:ln>
        </p:spPr>
        <p:txBody>
          <a:bodyPr spcFirstLastPara="1" wrap="square" lIns="67767" tIns="67767" rIns="67767" bIns="67767"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64"/>
              <a:buFontTx/>
              <a:buNone/>
              <a:tabLst/>
              <a:defRPr/>
            </a:pPr>
            <a:r>
              <a:rPr kumimoji="0" lang="it" sz="1284" b="1" i="0" u="none" strike="noStrike" kern="0" cap="none" spc="0" normalizeH="0" baseline="0" noProof="0">
                <a:ln>
                  <a:noFill/>
                </a:ln>
                <a:solidFill>
                  <a:srgbClr val="000000"/>
                </a:solidFill>
                <a:effectLst/>
                <a:uLnTx/>
                <a:uFillTx/>
                <a:latin typeface="Titillium Web"/>
                <a:ea typeface="Titillium Web"/>
                <a:cs typeface="Titillium Web"/>
                <a:sym typeface="Titillium Web"/>
              </a:rPr>
              <a:t>HTC</a:t>
            </a:r>
            <a:endParaRPr kumimoji="0" sz="1284" b="1"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sp>
        <p:nvSpPr>
          <p:cNvPr id="159" name="Google Shape;159;p27">
            <a:extLst>
              <a:ext uri="{FF2B5EF4-FFF2-40B4-BE49-F238E27FC236}">
                <a16:creationId xmlns:a16="http://schemas.microsoft.com/office/drawing/2014/main" id="{245FCF82-DDD4-7715-A16F-28DB6086556A}"/>
              </a:ext>
            </a:extLst>
          </p:cNvPr>
          <p:cNvSpPr txBox="1"/>
          <p:nvPr/>
        </p:nvSpPr>
        <p:spPr>
          <a:xfrm>
            <a:off x="4373375" y="5845537"/>
            <a:ext cx="538000" cy="334476"/>
          </a:xfrm>
          <a:prstGeom prst="rect">
            <a:avLst/>
          </a:prstGeom>
          <a:noFill/>
          <a:ln>
            <a:noFill/>
          </a:ln>
        </p:spPr>
        <p:txBody>
          <a:bodyPr spcFirstLastPara="1" wrap="square" lIns="67767" tIns="67767" rIns="67767" bIns="67767"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64"/>
              <a:buFontTx/>
              <a:buNone/>
              <a:tabLst/>
              <a:defRPr/>
            </a:pPr>
            <a:r>
              <a:rPr kumimoji="0" lang="it" sz="1284" b="1" i="0" u="none" strike="noStrike" kern="0" cap="none" spc="0" normalizeH="0" baseline="0" noProof="0">
                <a:ln>
                  <a:noFill/>
                </a:ln>
                <a:solidFill>
                  <a:srgbClr val="000000"/>
                </a:solidFill>
                <a:effectLst/>
                <a:uLnTx/>
                <a:uFillTx/>
                <a:latin typeface="Titillium Web"/>
                <a:ea typeface="Titillium Web"/>
                <a:cs typeface="Titillium Web"/>
                <a:sym typeface="Titillium Web"/>
              </a:rPr>
              <a:t>HPC</a:t>
            </a:r>
            <a:endParaRPr kumimoji="0" sz="1284" b="1"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sp>
        <p:nvSpPr>
          <p:cNvPr id="160" name="Google Shape;160;p27">
            <a:extLst>
              <a:ext uri="{FF2B5EF4-FFF2-40B4-BE49-F238E27FC236}">
                <a16:creationId xmlns:a16="http://schemas.microsoft.com/office/drawing/2014/main" id="{2BBBE7C0-80F3-A542-F3B6-6926EE78ED21}"/>
              </a:ext>
            </a:extLst>
          </p:cNvPr>
          <p:cNvSpPr txBox="1"/>
          <p:nvPr/>
        </p:nvSpPr>
        <p:spPr>
          <a:xfrm>
            <a:off x="7170140" y="5927286"/>
            <a:ext cx="805200" cy="334476"/>
          </a:xfrm>
          <a:prstGeom prst="rect">
            <a:avLst/>
          </a:prstGeom>
          <a:noFill/>
          <a:ln>
            <a:noFill/>
          </a:ln>
        </p:spPr>
        <p:txBody>
          <a:bodyPr spcFirstLastPara="1" wrap="square" lIns="67767" tIns="67767" rIns="67767" bIns="67767"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64"/>
              <a:buFontTx/>
              <a:buNone/>
              <a:tabLst/>
              <a:defRPr/>
            </a:pPr>
            <a:r>
              <a:rPr kumimoji="0" lang="it" sz="1284" b="1" i="0" u="none" strike="noStrike" kern="0" cap="none" spc="0" normalizeH="0" baseline="0" noProof="0">
                <a:ln>
                  <a:noFill/>
                </a:ln>
                <a:solidFill>
                  <a:srgbClr val="000000"/>
                </a:solidFill>
                <a:effectLst/>
                <a:uLnTx/>
                <a:uFillTx/>
                <a:latin typeface="Titillium Web"/>
                <a:ea typeface="Titillium Web"/>
                <a:cs typeface="Titillium Web"/>
                <a:sym typeface="Titillium Web"/>
              </a:rPr>
              <a:t>Cloud</a:t>
            </a:r>
            <a:endParaRPr kumimoji="0" sz="1284" b="1"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sp>
        <p:nvSpPr>
          <p:cNvPr id="161" name="Google Shape;161;p27">
            <a:extLst>
              <a:ext uri="{FF2B5EF4-FFF2-40B4-BE49-F238E27FC236}">
                <a16:creationId xmlns:a16="http://schemas.microsoft.com/office/drawing/2014/main" id="{65055DBF-5EE6-CAF4-982A-73659E393FAD}"/>
              </a:ext>
            </a:extLst>
          </p:cNvPr>
          <p:cNvSpPr/>
          <p:nvPr/>
        </p:nvSpPr>
        <p:spPr>
          <a:xfrm>
            <a:off x="1204253" y="3689449"/>
            <a:ext cx="204800" cy="1201200"/>
          </a:xfrm>
          <a:prstGeom prst="downArrow">
            <a:avLst>
              <a:gd name="adj1" fmla="val 50000"/>
              <a:gd name="adj2" fmla="val 50000"/>
            </a:avLst>
          </a:prstGeom>
          <a:solidFill>
            <a:srgbClr val="FF9900"/>
          </a:solidFill>
          <a:ln w="7075" cap="flat" cmpd="sng">
            <a:solidFill>
              <a:srgbClr val="44546A"/>
            </a:solidFill>
            <a:prstDash val="solid"/>
            <a:round/>
            <a:headEnd type="none" w="sm" len="sm"/>
            <a:tailEnd type="none" w="sm" len="sm"/>
          </a:ln>
        </p:spPr>
        <p:txBody>
          <a:bodyPr spcFirstLastPara="1" wrap="square" lIns="90367" tIns="90367" rIns="90367" bIns="903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38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162;p27">
            <a:extLst>
              <a:ext uri="{FF2B5EF4-FFF2-40B4-BE49-F238E27FC236}">
                <a16:creationId xmlns:a16="http://schemas.microsoft.com/office/drawing/2014/main" id="{106ECCC5-E272-C97C-38A6-CDF5489F9060}"/>
              </a:ext>
            </a:extLst>
          </p:cNvPr>
          <p:cNvSpPr/>
          <p:nvPr/>
        </p:nvSpPr>
        <p:spPr>
          <a:xfrm rot="-1836061">
            <a:off x="3873415" y="3645766"/>
            <a:ext cx="205871" cy="1257749"/>
          </a:xfrm>
          <a:prstGeom prst="downArrow">
            <a:avLst>
              <a:gd name="adj1" fmla="val 50000"/>
              <a:gd name="adj2" fmla="val 50000"/>
            </a:avLst>
          </a:prstGeom>
          <a:solidFill>
            <a:srgbClr val="FF9900"/>
          </a:solidFill>
          <a:ln w="7075" cap="flat" cmpd="sng">
            <a:solidFill>
              <a:srgbClr val="44546A"/>
            </a:solidFill>
            <a:prstDash val="solid"/>
            <a:round/>
            <a:headEnd type="none" w="sm" len="sm"/>
            <a:tailEnd type="none" w="sm" len="sm"/>
          </a:ln>
        </p:spPr>
        <p:txBody>
          <a:bodyPr spcFirstLastPara="1" wrap="square" lIns="90367" tIns="90367" rIns="90367" bIns="903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38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163;p27">
            <a:extLst>
              <a:ext uri="{FF2B5EF4-FFF2-40B4-BE49-F238E27FC236}">
                <a16:creationId xmlns:a16="http://schemas.microsoft.com/office/drawing/2014/main" id="{21F8504D-D364-96B7-451B-8699E91B0EE4}"/>
              </a:ext>
            </a:extLst>
          </p:cNvPr>
          <p:cNvSpPr/>
          <p:nvPr/>
        </p:nvSpPr>
        <p:spPr>
          <a:xfrm rot="1839466">
            <a:off x="5123861" y="3645811"/>
            <a:ext cx="205527" cy="1257971"/>
          </a:xfrm>
          <a:prstGeom prst="downArrow">
            <a:avLst>
              <a:gd name="adj1" fmla="val 50000"/>
              <a:gd name="adj2" fmla="val 50000"/>
            </a:avLst>
          </a:prstGeom>
          <a:solidFill>
            <a:srgbClr val="FF9900"/>
          </a:solidFill>
          <a:ln w="7075" cap="flat" cmpd="sng">
            <a:solidFill>
              <a:srgbClr val="44546A"/>
            </a:solidFill>
            <a:prstDash val="solid"/>
            <a:round/>
            <a:headEnd type="none" w="sm" len="sm"/>
            <a:tailEnd type="none" w="sm" len="sm"/>
          </a:ln>
        </p:spPr>
        <p:txBody>
          <a:bodyPr spcFirstLastPara="1" wrap="square" lIns="90367" tIns="90367" rIns="90367" bIns="903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38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27">
            <a:extLst>
              <a:ext uri="{FF2B5EF4-FFF2-40B4-BE49-F238E27FC236}">
                <a16:creationId xmlns:a16="http://schemas.microsoft.com/office/drawing/2014/main" id="{02691EB4-9BA9-496D-B324-25CE73C1D4EA}"/>
              </a:ext>
            </a:extLst>
          </p:cNvPr>
          <p:cNvSpPr/>
          <p:nvPr/>
        </p:nvSpPr>
        <p:spPr>
          <a:xfrm>
            <a:off x="7596865" y="3689449"/>
            <a:ext cx="204800" cy="1185200"/>
          </a:xfrm>
          <a:prstGeom prst="downArrow">
            <a:avLst>
              <a:gd name="adj1" fmla="val 50000"/>
              <a:gd name="adj2" fmla="val 50000"/>
            </a:avLst>
          </a:prstGeom>
          <a:solidFill>
            <a:schemeClr val="lt2"/>
          </a:solidFill>
          <a:ln w="7075" cap="flat" cmpd="sng">
            <a:solidFill>
              <a:srgbClr val="44546A"/>
            </a:solidFill>
            <a:prstDash val="solid"/>
            <a:round/>
            <a:headEnd type="none" w="sm" len="sm"/>
            <a:tailEnd type="none" w="sm" len="sm"/>
          </a:ln>
        </p:spPr>
        <p:txBody>
          <a:bodyPr spcFirstLastPara="1" wrap="square" lIns="90367" tIns="90367" rIns="90367" bIns="903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383"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27">
            <a:extLst>
              <a:ext uri="{FF2B5EF4-FFF2-40B4-BE49-F238E27FC236}">
                <a16:creationId xmlns:a16="http://schemas.microsoft.com/office/drawing/2014/main" id="{723AD0DC-4E61-EBAC-0445-ACAC228C0CE1}"/>
              </a:ext>
            </a:extLst>
          </p:cNvPr>
          <p:cNvSpPr/>
          <p:nvPr/>
        </p:nvSpPr>
        <p:spPr>
          <a:xfrm rot="-1836061">
            <a:off x="6670182" y="3645766"/>
            <a:ext cx="205871" cy="1257749"/>
          </a:xfrm>
          <a:prstGeom prst="downArrow">
            <a:avLst>
              <a:gd name="adj1" fmla="val 50000"/>
              <a:gd name="adj2" fmla="val 50000"/>
            </a:avLst>
          </a:prstGeom>
          <a:solidFill>
            <a:schemeClr val="lt2"/>
          </a:solidFill>
          <a:ln w="7075" cap="flat" cmpd="sng">
            <a:solidFill>
              <a:srgbClr val="44546A"/>
            </a:solidFill>
            <a:prstDash val="solid"/>
            <a:round/>
            <a:headEnd type="none" w="sm" len="sm"/>
            <a:tailEnd type="none" w="sm" len="sm"/>
          </a:ln>
        </p:spPr>
        <p:txBody>
          <a:bodyPr spcFirstLastPara="1" wrap="square" lIns="90367" tIns="90367" rIns="90367" bIns="903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383"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66" name="Google Shape;166;p27">
            <a:extLst>
              <a:ext uri="{FF2B5EF4-FFF2-40B4-BE49-F238E27FC236}">
                <a16:creationId xmlns:a16="http://schemas.microsoft.com/office/drawing/2014/main" id="{064E6C7B-4AC0-2EBF-1132-7450806255E7}"/>
              </a:ext>
            </a:extLst>
          </p:cNvPr>
          <p:cNvPicPr preferRelativeResize="0"/>
          <p:nvPr/>
        </p:nvPicPr>
        <p:blipFill>
          <a:blip r:embed="rId8">
            <a:alphaModFix/>
          </a:blip>
          <a:stretch>
            <a:fillRect/>
          </a:stretch>
        </p:blipFill>
        <p:spPr>
          <a:xfrm>
            <a:off x="1912071" y="3820209"/>
            <a:ext cx="1361579" cy="696528"/>
          </a:xfrm>
          <a:prstGeom prst="rect">
            <a:avLst/>
          </a:prstGeom>
          <a:noFill/>
          <a:ln>
            <a:noFill/>
          </a:ln>
        </p:spPr>
      </p:pic>
      <p:sp>
        <p:nvSpPr>
          <p:cNvPr id="167" name="Google Shape;167;p27">
            <a:extLst>
              <a:ext uri="{FF2B5EF4-FFF2-40B4-BE49-F238E27FC236}">
                <a16:creationId xmlns:a16="http://schemas.microsoft.com/office/drawing/2014/main" id="{53A323CA-B44B-0844-ED6C-B621A80932E4}"/>
              </a:ext>
            </a:extLst>
          </p:cNvPr>
          <p:cNvSpPr/>
          <p:nvPr/>
        </p:nvSpPr>
        <p:spPr>
          <a:xfrm rot="-1198278">
            <a:off x="1711084" y="4715879"/>
            <a:ext cx="2321187" cy="1178224"/>
          </a:xfrm>
          <a:prstGeom prst="roundRect">
            <a:avLst>
              <a:gd name="adj" fmla="val 16667"/>
            </a:avLst>
          </a:prstGeom>
          <a:solidFill>
            <a:srgbClr val="FFFFFF"/>
          </a:solidFill>
          <a:ln w="7075" cap="flat" cmpd="sng">
            <a:solidFill>
              <a:srgbClr val="44546A"/>
            </a:solidFill>
            <a:prstDash val="solid"/>
            <a:round/>
            <a:headEnd type="none" w="sm" len="sm"/>
            <a:tailEnd type="none" w="sm" len="sm"/>
          </a:ln>
          <a:effectLst>
            <a:outerShdw blurRad="42364" dist="14121" dir="5400000" algn="bl" rotWithShape="0">
              <a:srgbClr val="000000">
                <a:alpha val="50000"/>
              </a:srgbClr>
            </a:outerShdw>
          </a:effectLst>
        </p:spPr>
        <p:txBody>
          <a:bodyPr spcFirstLastPara="1" wrap="square" lIns="124533" tIns="90367" rIns="124533" bIns="903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779" b="0"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779" b="0" i="0" u="none" strike="noStrike" kern="0" cap="none" spc="0" normalizeH="0" baseline="0" noProof="0">
                <a:ln>
                  <a:noFill/>
                </a:ln>
                <a:solidFill>
                  <a:srgbClr val="000000"/>
                </a:solidFill>
                <a:effectLst/>
                <a:uLnTx/>
                <a:uFillTx/>
                <a:latin typeface="Titillium Web"/>
                <a:ea typeface="Titillium Web"/>
                <a:cs typeface="Titillium Web"/>
                <a:sym typeface="Titillium Web"/>
              </a:rPr>
              <a:t>Kubernetes-centric solution</a:t>
            </a:r>
            <a:endParaRPr kumimoji="0" sz="1779" b="0"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pic>
        <p:nvPicPr>
          <p:cNvPr id="168" name="Google Shape;168;p27">
            <a:extLst>
              <a:ext uri="{FF2B5EF4-FFF2-40B4-BE49-F238E27FC236}">
                <a16:creationId xmlns:a16="http://schemas.microsoft.com/office/drawing/2014/main" id="{F8AA8C6E-4C13-2260-2FB8-E3206A398AED}"/>
              </a:ext>
            </a:extLst>
          </p:cNvPr>
          <p:cNvPicPr preferRelativeResize="0"/>
          <p:nvPr/>
        </p:nvPicPr>
        <p:blipFill>
          <a:blip r:embed="rId9">
            <a:alphaModFix/>
          </a:blip>
          <a:stretch>
            <a:fillRect/>
          </a:stretch>
        </p:blipFill>
        <p:spPr>
          <a:xfrm rot="-1260748">
            <a:off x="2460349" y="4789727"/>
            <a:ext cx="441732" cy="436676"/>
          </a:xfrm>
          <a:prstGeom prst="rect">
            <a:avLst/>
          </a:prstGeom>
          <a:solidFill>
            <a:srgbClr val="FFFFFF"/>
          </a:solidFill>
          <a:ln>
            <a:noFill/>
          </a:ln>
        </p:spPr>
      </p:pic>
      <p:sp>
        <p:nvSpPr>
          <p:cNvPr id="169" name="Google Shape;169;p27">
            <a:extLst>
              <a:ext uri="{FF2B5EF4-FFF2-40B4-BE49-F238E27FC236}">
                <a16:creationId xmlns:a16="http://schemas.microsoft.com/office/drawing/2014/main" id="{896B02DF-98BC-1BC4-831A-560215C66558}"/>
              </a:ext>
            </a:extLst>
          </p:cNvPr>
          <p:cNvSpPr txBox="1"/>
          <p:nvPr/>
        </p:nvSpPr>
        <p:spPr>
          <a:xfrm>
            <a:off x="222467" y="1231300"/>
            <a:ext cx="11619600" cy="1201200"/>
          </a:xfrm>
          <a:prstGeom prst="rect">
            <a:avLst/>
          </a:prstGeom>
          <a:noFill/>
          <a:ln>
            <a:noFill/>
          </a:ln>
        </p:spPr>
        <p:txBody>
          <a:bodyPr spcFirstLastPara="1" wrap="square" lIns="90367" tIns="45167" rIns="90367" bIns="45167" anchor="t" anchorCtr="0">
            <a:noAutofit/>
          </a:bodyPr>
          <a:lstStyle/>
          <a:p>
            <a:pPr marL="225936" marR="0" lvl="0" indent="-112968" algn="l" defTabSz="1219170" rtl="0" eaLnBrk="1" fontAlgn="auto" latinLnBrk="0" hangingPunct="1">
              <a:lnSpc>
                <a:spcPct val="115000"/>
              </a:lnSpc>
              <a:spcBef>
                <a:spcPts val="0"/>
              </a:spcBef>
              <a:spcAft>
                <a:spcPts val="0"/>
              </a:spcAft>
              <a:buClr>
                <a:srgbClr val="000000"/>
              </a:buClr>
              <a:buSzTx/>
              <a:buFontTx/>
              <a:buNone/>
              <a:tabLst/>
              <a:defRPr/>
            </a:pPr>
            <a:r>
              <a:rPr kumimoji="0" lang="it" sz="1877" b="0" i="0" u="none" strike="noStrike" kern="0" cap="none" spc="0" normalizeH="0" baseline="0" noProof="0" dirty="0">
                <a:ln>
                  <a:noFill/>
                </a:ln>
                <a:solidFill>
                  <a:srgbClr val="595959"/>
                </a:solidFill>
                <a:effectLst/>
                <a:uLnTx/>
                <a:uFillTx/>
                <a:latin typeface="Cabin"/>
                <a:ea typeface="Cabin"/>
                <a:cs typeface="Cabin"/>
                <a:sym typeface="Cabin"/>
              </a:rPr>
              <a:t>The federated computing resources are significantly diverse (HTC, HPC, amd64, arm64, GPUs, FPGAs…) </a:t>
            </a:r>
            <a:endParaRPr kumimoji="0" sz="1877" b="0" i="0" u="none" strike="noStrike" kern="0" cap="none" spc="0" normalizeH="0" baseline="0" noProof="0" dirty="0">
              <a:ln>
                <a:noFill/>
              </a:ln>
              <a:solidFill>
                <a:srgbClr val="595959"/>
              </a:solidFill>
              <a:effectLst/>
              <a:uLnTx/>
              <a:uFillTx/>
              <a:latin typeface="Cabin"/>
              <a:ea typeface="Cabin"/>
              <a:cs typeface="Cabin"/>
              <a:sym typeface="Cabin"/>
            </a:endParaRPr>
          </a:p>
          <a:p>
            <a:pPr marL="225936" marR="0" lvl="0" indent="-112968" algn="l" defTabSz="1219170" rtl="0" eaLnBrk="1" fontAlgn="auto" latinLnBrk="0" hangingPunct="1">
              <a:lnSpc>
                <a:spcPct val="115000"/>
              </a:lnSpc>
              <a:spcBef>
                <a:spcPts val="0"/>
              </a:spcBef>
              <a:spcAft>
                <a:spcPts val="0"/>
              </a:spcAft>
              <a:buClr>
                <a:srgbClr val="000000"/>
              </a:buClr>
              <a:buSzTx/>
              <a:buFontTx/>
              <a:buNone/>
              <a:tabLst/>
              <a:defRPr/>
            </a:pPr>
            <a:r>
              <a:rPr kumimoji="0" lang="it" sz="1877" b="0" i="0" u="none" strike="noStrike" kern="0" cap="none" spc="0" normalizeH="0" baseline="0" noProof="0" dirty="0">
                <a:ln>
                  <a:noFill/>
                </a:ln>
                <a:solidFill>
                  <a:srgbClr val="595959"/>
                </a:solidFill>
                <a:effectLst/>
                <a:uLnTx/>
                <a:uFillTx/>
                <a:latin typeface="Cabin"/>
                <a:ea typeface="Cabin"/>
                <a:cs typeface="Cabin"/>
                <a:sym typeface="Cabin"/>
              </a:rPr>
              <a:t>Assigning tasks to the most suitable resources is key for a cost-effective, large-scale computation.</a:t>
            </a:r>
            <a:endParaRPr kumimoji="0" sz="1877" b="0" i="0" u="none" strike="noStrike" kern="0" cap="none" spc="0" normalizeH="0" baseline="0" noProof="0" dirty="0">
              <a:ln>
                <a:noFill/>
              </a:ln>
              <a:solidFill>
                <a:srgbClr val="595959"/>
              </a:solidFill>
              <a:effectLst/>
              <a:uLnTx/>
              <a:uFillTx/>
              <a:latin typeface="Cabin"/>
              <a:ea typeface="Cabin"/>
              <a:cs typeface="Cabin"/>
              <a:sym typeface="Cabin"/>
            </a:endParaRPr>
          </a:p>
          <a:p>
            <a:pPr marL="225936" marR="0" lvl="0" indent="-112968" algn="l" defTabSz="1219170" rtl="0" eaLnBrk="1" fontAlgn="auto" latinLnBrk="0" hangingPunct="1">
              <a:lnSpc>
                <a:spcPct val="115000"/>
              </a:lnSpc>
              <a:spcBef>
                <a:spcPts val="0"/>
              </a:spcBef>
              <a:spcAft>
                <a:spcPts val="0"/>
              </a:spcAft>
              <a:buClr>
                <a:srgbClr val="000000"/>
              </a:buClr>
              <a:buSzTx/>
              <a:buFontTx/>
              <a:buNone/>
              <a:tabLst/>
              <a:defRPr/>
            </a:pPr>
            <a:r>
              <a:rPr kumimoji="0" lang="it" sz="1877" b="0" i="0" u="none" strike="noStrike" kern="0" cap="none" spc="0" normalizeH="0" baseline="0" noProof="0" dirty="0">
                <a:ln>
                  <a:noFill/>
                </a:ln>
                <a:solidFill>
                  <a:srgbClr val="595959"/>
                </a:solidFill>
                <a:effectLst/>
                <a:uLnTx/>
                <a:uFillTx/>
                <a:latin typeface="Cabin"/>
                <a:ea typeface="Cabin"/>
                <a:cs typeface="Cabin"/>
                <a:sym typeface="Cabin"/>
              </a:rPr>
              <a:t>The AI_INFN Platform offloads tasks to 5 national sites via InterLink: </a:t>
            </a:r>
            <a:r>
              <a:rPr kumimoji="0" lang="it" sz="1877" b="0" i="1" u="none" strike="noStrike" kern="0" cap="none" spc="0" normalizeH="0" baseline="0" noProof="0" dirty="0">
                <a:ln>
                  <a:noFill/>
                </a:ln>
                <a:solidFill>
                  <a:srgbClr val="595959"/>
                </a:solidFill>
                <a:effectLst/>
                <a:uLnTx/>
                <a:uFillTx/>
                <a:latin typeface="Cabin"/>
                <a:ea typeface="Cabin"/>
                <a:cs typeface="Cabin"/>
                <a:sym typeface="Cabin"/>
              </a:rPr>
              <a:t>a plugin-based Virtual Kubelet provider</a:t>
            </a:r>
            <a:endParaRPr kumimoji="0" sz="1877" b="0" i="1" u="none" strike="noStrike" kern="0" cap="none" spc="0" normalizeH="0" baseline="0" noProof="0" dirty="0">
              <a:ln>
                <a:noFill/>
              </a:ln>
              <a:solidFill>
                <a:srgbClr val="595959"/>
              </a:solidFill>
              <a:effectLst/>
              <a:uLnTx/>
              <a:uFillTx/>
              <a:latin typeface="Cabin"/>
              <a:ea typeface="Cabin"/>
              <a:cs typeface="Cabin"/>
              <a:sym typeface="Cabin"/>
            </a:endParaRPr>
          </a:p>
        </p:txBody>
      </p:sp>
      <p:sp>
        <p:nvSpPr>
          <p:cNvPr id="170" name="Google Shape;170;p27">
            <a:extLst>
              <a:ext uri="{FF2B5EF4-FFF2-40B4-BE49-F238E27FC236}">
                <a16:creationId xmlns:a16="http://schemas.microsoft.com/office/drawing/2014/main" id="{4F474AFD-FAF6-B48C-9C34-5A7E310B0566}"/>
              </a:ext>
            </a:extLst>
          </p:cNvPr>
          <p:cNvSpPr txBox="1"/>
          <p:nvPr/>
        </p:nvSpPr>
        <p:spPr>
          <a:xfrm>
            <a:off x="8123156" y="4868268"/>
            <a:ext cx="3762902" cy="1631175"/>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it" b="1" i="0" u="none" strike="noStrike" kern="0" cap="none" spc="0" normalizeH="0" baseline="0" noProof="0" dirty="0">
                <a:ln>
                  <a:noFill/>
                </a:ln>
                <a:solidFill>
                  <a:srgbClr val="595959"/>
                </a:solidFill>
                <a:effectLst/>
                <a:uLnTx/>
                <a:uFillTx/>
                <a:latin typeface="Oswald"/>
                <a:ea typeface="Oswald"/>
                <a:cs typeface="Oswald"/>
                <a:sym typeface="Oswald"/>
              </a:rPr>
              <a:t>Sites federated</a:t>
            </a:r>
            <a:endParaRPr kumimoji="0" b="1" i="0" u="none" strike="noStrike" kern="0" cap="none" spc="0" normalizeH="0" baseline="0" noProof="0" dirty="0">
              <a:ln>
                <a:noFill/>
              </a:ln>
              <a:solidFill>
                <a:srgbClr val="595959"/>
              </a:solidFill>
              <a:effectLst/>
              <a:uLnTx/>
              <a:uFillTx/>
              <a:latin typeface="Oswald"/>
              <a:ea typeface="Oswald"/>
              <a:cs typeface="Oswald"/>
              <a:sym typeface="Oswald"/>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it" b="0" i="0" u="none" strike="noStrike" kern="0" cap="none" spc="0" normalizeH="0" baseline="0" noProof="0" dirty="0">
                <a:ln>
                  <a:noFill/>
                </a:ln>
                <a:solidFill>
                  <a:srgbClr val="595959"/>
                </a:solidFill>
                <a:effectLst/>
                <a:uLnTx/>
                <a:uFillTx/>
                <a:latin typeface="Oswald"/>
                <a:ea typeface="Oswald"/>
                <a:cs typeface="Oswald"/>
                <a:sym typeface="Oswald"/>
              </a:rPr>
              <a:t>✅ CINECA Leonardo</a:t>
            </a:r>
            <a:endParaRPr kumimoji="0" b="0" i="0" u="none" strike="noStrike" kern="0" cap="none" spc="0" normalizeH="0" baseline="0" noProof="0" dirty="0">
              <a:ln>
                <a:noFill/>
              </a:ln>
              <a:solidFill>
                <a:srgbClr val="595959"/>
              </a:solidFill>
              <a:effectLst/>
              <a:uLnTx/>
              <a:uFillTx/>
              <a:latin typeface="Oswald"/>
              <a:ea typeface="Oswald"/>
              <a:cs typeface="Oswald"/>
              <a:sym typeface="Oswald"/>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it" b="0" i="0" u="none" strike="noStrike" kern="0" cap="none" spc="0" normalizeH="0" baseline="0" noProof="0" dirty="0">
                <a:ln>
                  <a:noFill/>
                </a:ln>
                <a:solidFill>
                  <a:srgbClr val="595959"/>
                </a:solidFill>
                <a:effectLst/>
                <a:uLnTx/>
                <a:uFillTx/>
                <a:latin typeface="Oswald"/>
                <a:ea typeface="Oswald"/>
                <a:cs typeface="Oswald"/>
                <a:sym typeface="Oswald"/>
              </a:rPr>
              <a:t>✅ ​TeRABIT HPC Bubble Padova</a:t>
            </a:r>
            <a:endParaRPr kumimoji="0" b="0" i="0" u="none" strike="noStrike" kern="0" cap="none" spc="0" normalizeH="0" baseline="0" noProof="0" dirty="0">
              <a:ln>
                <a:noFill/>
              </a:ln>
              <a:solidFill>
                <a:srgbClr val="595959"/>
              </a:solidFill>
              <a:effectLst/>
              <a:uLnTx/>
              <a:uFillTx/>
              <a:latin typeface="Oswald"/>
              <a:ea typeface="Oswald"/>
              <a:cs typeface="Oswald"/>
              <a:sym typeface="Oswald"/>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it" b="0" i="0" u="none" strike="noStrike" kern="0" cap="none" spc="0" normalizeH="0" baseline="0" noProof="0" dirty="0">
                <a:ln>
                  <a:noFill/>
                </a:ln>
                <a:solidFill>
                  <a:srgbClr val="595959"/>
                </a:solidFill>
                <a:effectLst/>
                <a:uLnTx/>
                <a:uFillTx/>
                <a:latin typeface="Oswald"/>
                <a:ea typeface="Oswald"/>
                <a:cs typeface="Oswald"/>
                <a:sym typeface="Oswald"/>
              </a:rPr>
              <a:t>✅ CNAF Tier-1 − WLCG Site</a:t>
            </a:r>
            <a:endParaRPr kumimoji="0" b="0" i="0" u="none" strike="noStrike" kern="0" cap="none" spc="0" normalizeH="0" baseline="0" noProof="0" dirty="0">
              <a:ln>
                <a:noFill/>
              </a:ln>
              <a:solidFill>
                <a:srgbClr val="595959"/>
              </a:solidFill>
              <a:effectLst/>
              <a:uLnTx/>
              <a:uFillTx/>
              <a:latin typeface="Oswald"/>
              <a:ea typeface="Oswald"/>
              <a:cs typeface="Oswald"/>
              <a:sym typeface="Oswald"/>
            </a:endParaRPr>
          </a:p>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it" b="0" i="0" u="none" strike="noStrike" kern="0" cap="none" spc="0" normalizeH="0" baseline="0" noProof="0" dirty="0">
                <a:ln>
                  <a:noFill/>
                </a:ln>
                <a:solidFill>
                  <a:srgbClr val="595959"/>
                </a:solidFill>
                <a:effectLst/>
                <a:uLnTx/>
                <a:uFillTx/>
                <a:latin typeface="Oswald"/>
                <a:ea typeface="Oswald"/>
                <a:cs typeface="Oswald"/>
                <a:sym typeface="Oswald"/>
              </a:rPr>
              <a:t>✅ ReCaS Tier-2 − WLCG Site</a:t>
            </a:r>
            <a:endParaRPr kumimoji="0" b="0" i="0" u="none" strike="noStrike" kern="0" cap="none" spc="0" normalizeH="0" baseline="0" noProof="0" dirty="0">
              <a:ln>
                <a:noFill/>
              </a:ln>
              <a:solidFill>
                <a:srgbClr val="595959"/>
              </a:solidFill>
              <a:effectLst/>
              <a:uLnTx/>
              <a:uFillTx/>
              <a:latin typeface="Oswald"/>
              <a:ea typeface="Oswald"/>
              <a:cs typeface="Oswald"/>
              <a:sym typeface="Oswald"/>
            </a:endParaRPr>
          </a:p>
        </p:txBody>
      </p:sp>
      <p:sp>
        <p:nvSpPr>
          <p:cNvPr id="2" name="Slide Number Placeholder 1">
            <a:extLst>
              <a:ext uri="{FF2B5EF4-FFF2-40B4-BE49-F238E27FC236}">
                <a16:creationId xmlns:a16="http://schemas.microsoft.com/office/drawing/2014/main" id="{59AF6F1A-CEF8-EFF8-8112-5821D3DC67A3}"/>
              </a:ext>
            </a:extLst>
          </p:cNvPr>
          <p:cNvSpPr>
            <a:spLocks noGrp="1"/>
          </p:cNvSpPr>
          <p:nvPr>
            <p:ph type="sldNum" idx="12"/>
          </p:nvPr>
        </p:nvSpPr>
        <p:spPr/>
        <p:txBody>
          <a:bodyPr/>
          <a:lstStyle/>
          <a:p>
            <a:fld id="{00000000-1234-1234-1234-123412341234}" type="slidenum">
              <a:rPr lang="it" smtClean="0"/>
              <a:pPr/>
              <a:t>20</a:t>
            </a:fld>
            <a:endParaRPr lang="it"/>
          </a:p>
        </p:txBody>
      </p:sp>
      <p:sp>
        <p:nvSpPr>
          <p:cNvPr id="3" name="Footer Placeholder 3">
            <a:extLst>
              <a:ext uri="{FF2B5EF4-FFF2-40B4-BE49-F238E27FC236}">
                <a16:creationId xmlns:a16="http://schemas.microsoft.com/office/drawing/2014/main" id="{FE4C4DEE-DFC9-38FA-F279-083F434F8C81}"/>
              </a:ext>
            </a:extLst>
          </p:cNvPr>
          <p:cNvSpPr txBox="1">
            <a:spLocks/>
          </p:cNvSpPr>
          <p:nvPr/>
        </p:nvSpPr>
        <p:spPr>
          <a:xfrm>
            <a:off x="4572000" y="18288"/>
            <a:ext cx="5486400" cy="3291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400" dirty="0" err="1">
                <a:latin typeface="Arial"/>
              </a:rPr>
              <a:t>Courtesy</a:t>
            </a:r>
            <a:r>
              <a:rPr lang="it-IT" sz="1400" dirty="0">
                <a:latin typeface="Arial"/>
              </a:rPr>
              <a:t> of </a:t>
            </a:r>
            <a:r>
              <a:rPr lang="it-IT" sz="1400" dirty="0" err="1">
                <a:latin typeface="Arial"/>
              </a:rPr>
              <a:t>F</a:t>
            </a:r>
            <a:r>
              <a:rPr lang="it-IT" sz="1400" dirty="0">
                <a:latin typeface="Arial"/>
              </a:rPr>
              <a:t>. Lizzi and L. Anderlini</a:t>
            </a:r>
          </a:p>
        </p:txBody>
      </p:sp>
    </p:spTree>
    <p:extLst>
      <p:ext uri="{BB962C8B-B14F-4D97-AF65-F5344CB8AC3E}">
        <p14:creationId xmlns:p14="http://schemas.microsoft.com/office/powerpoint/2010/main" val="1812754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70A2105C-F4DF-2786-121E-8AE11F086C3C}"/>
            </a:ext>
          </a:extLst>
        </p:cNvPr>
        <p:cNvGrpSpPr/>
        <p:nvPr/>
      </p:nvGrpSpPr>
      <p:grpSpPr>
        <a:xfrm>
          <a:off x="0" y="0"/>
          <a:ext cx="0" cy="0"/>
          <a:chOff x="0" y="0"/>
          <a:chExt cx="0" cy="0"/>
        </a:xfrm>
      </p:grpSpPr>
      <p:sp>
        <p:nvSpPr>
          <p:cNvPr id="132" name="Google Shape;132;p26">
            <a:extLst>
              <a:ext uri="{FF2B5EF4-FFF2-40B4-BE49-F238E27FC236}">
                <a16:creationId xmlns:a16="http://schemas.microsoft.com/office/drawing/2014/main" id="{6BF9F6D2-E34E-CFE5-3CA4-301910C8425C}"/>
              </a:ext>
            </a:extLst>
          </p:cNvPr>
          <p:cNvSpPr txBox="1">
            <a:spLocks noGrp="1"/>
          </p:cNvSpPr>
          <p:nvPr>
            <p:ph type="title"/>
          </p:nvPr>
        </p:nvSpPr>
        <p:spPr>
          <a:xfrm>
            <a:off x="58800" y="300567"/>
            <a:ext cx="11909600" cy="524800"/>
          </a:xfrm>
          <a:prstGeom prst="rect">
            <a:avLst/>
          </a:prstGeom>
        </p:spPr>
        <p:txBody>
          <a:bodyPr spcFirstLastPara="1" wrap="square" lIns="121900" tIns="121900" rIns="121900" bIns="121900" anchor="t" anchorCtr="0">
            <a:normAutofit fontScale="90000"/>
          </a:bodyPr>
          <a:lstStyle/>
          <a:p>
            <a:r>
              <a:rPr lang="it"/>
              <a:t>The AI_INFN Platform: </a:t>
            </a:r>
            <a:r>
              <a:rPr lang="it" i="1"/>
              <a:t>a K8s cluster at the heart of developments</a:t>
            </a:r>
            <a:endParaRPr i="1"/>
          </a:p>
        </p:txBody>
      </p:sp>
      <p:pic>
        <p:nvPicPr>
          <p:cNvPr id="133" name="Google Shape;133;p26">
            <a:extLst>
              <a:ext uri="{FF2B5EF4-FFF2-40B4-BE49-F238E27FC236}">
                <a16:creationId xmlns:a16="http://schemas.microsoft.com/office/drawing/2014/main" id="{87E00EA1-4C76-7E3F-03DB-544D925FDCC6}"/>
              </a:ext>
            </a:extLst>
          </p:cNvPr>
          <p:cNvPicPr preferRelativeResize="0"/>
          <p:nvPr/>
        </p:nvPicPr>
        <p:blipFill rotWithShape="1">
          <a:blip r:embed="rId3">
            <a:alphaModFix/>
          </a:blip>
          <a:srcRect r="1516" b="1787"/>
          <a:stretch/>
        </p:blipFill>
        <p:spPr>
          <a:xfrm>
            <a:off x="194267" y="2475401"/>
            <a:ext cx="5992203" cy="4292167"/>
          </a:xfrm>
          <a:prstGeom prst="rect">
            <a:avLst/>
          </a:prstGeom>
          <a:noFill/>
          <a:ln>
            <a:noFill/>
          </a:ln>
        </p:spPr>
      </p:pic>
      <p:pic>
        <p:nvPicPr>
          <p:cNvPr id="134" name="Google Shape;134;p26">
            <a:extLst>
              <a:ext uri="{FF2B5EF4-FFF2-40B4-BE49-F238E27FC236}">
                <a16:creationId xmlns:a16="http://schemas.microsoft.com/office/drawing/2014/main" id="{600A208A-9E58-2202-C7BD-1C7903B56F1C}"/>
              </a:ext>
            </a:extLst>
          </p:cNvPr>
          <p:cNvPicPr preferRelativeResize="0"/>
          <p:nvPr/>
        </p:nvPicPr>
        <p:blipFill>
          <a:blip r:embed="rId4">
            <a:alphaModFix/>
          </a:blip>
          <a:stretch>
            <a:fillRect/>
          </a:stretch>
        </p:blipFill>
        <p:spPr>
          <a:xfrm>
            <a:off x="5662902" y="1132401"/>
            <a:ext cx="6441601" cy="3928500"/>
          </a:xfrm>
          <a:prstGeom prst="rect">
            <a:avLst/>
          </a:prstGeom>
          <a:noFill/>
          <a:ln>
            <a:noFill/>
          </a:ln>
        </p:spPr>
      </p:pic>
      <p:pic>
        <p:nvPicPr>
          <p:cNvPr id="135" name="Google Shape;135;p26">
            <a:extLst>
              <a:ext uri="{FF2B5EF4-FFF2-40B4-BE49-F238E27FC236}">
                <a16:creationId xmlns:a16="http://schemas.microsoft.com/office/drawing/2014/main" id="{F626B91F-2ECC-6B8E-B63D-4A213B82A39F}"/>
              </a:ext>
            </a:extLst>
          </p:cNvPr>
          <p:cNvPicPr preferRelativeResize="0"/>
          <p:nvPr/>
        </p:nvPicPr>
        <p:blipFill rotWithShape="1">
          <a:blip r:embed="rId5">
            <a:alphaModFix/>
          </a:blip>
          <a:srcRect l="22587" t="15832" r="17435"/>
          <a:stretch/>
        </p:blipFill>
        <p:spPr>
          <a:xfrm>
            <a:off x="7588059" y="4449301"/>
            <a:ext cx="3670976" cy="2318265"/>
          </a:xfrm>
          <a:prstGeom prst="rect">
            <a:avLst/>
          </a:prstGeom>
          <a:noFill/>
          <a:ln>
            <a:noFill/>
          </a:ln>
        </p:spPr>
      </p:pic>
      <p:sp>
        <p:nvSpPr>
          <p:cNvPr id="136" name="Google Shape;136;p26">
            <a:extLst>
              <a:ext uri="{FF2B5EF4-FFF2-40B4-BE49-F238E27FC236}">
                <a16:creationId xmlns:a16="http://schemas.microsoft.com/office/drawing/2014/main" id="{F3E9EE0F-DBC9-AACC-35F8-A1AE4D1C4A96}"/>
              </a:ext>
            </a:extLst>
          </p:cNvPr>
          <p:cNvSpPr/>
          <p:nvPr/>
        </p:nvSpPr>
        <p:spPr>
          <a:xfrm>
            <a:off x="194267" y="1159867"/>
            <a:ext cx="5384000" cy="1246000"/>
          </a:xfrm>
          <a:prstGeom prst="roundRect">
            <a:avLst>
              <a:gd name="adj" fmla="val 16667"/>
            </a:avLst>
          </a:prstGeom>
          <a:solidFill>
            <a:srgbClr val="C9DAF8"/>
          </a:solidFill>
          <a:ln w="19050"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867" b="0" i="0" u="none" strike="noStrike" kern="0" cap="none" spc="0" normalizeH="0" baseline="0" noProof="0">
                <a:ln>
                  <a:noFill/>
                </a:ln>
                <a:solidFill>
                  <a:srgbClr val="000000"/>
                </a:solidFill>
                <a:effectLst/>
                <a:uLnTx/>
                <a:uFillTx/>
                <a:latin typeface="Lora"/>
                <a:ea typeface="Lora"/>
                <a:cs typeface="Lora"/>
                <a:sym typeface="Lora"/>
              </a:rPr>
              <a:t>Highly-customizable platform based on JupyterHub, used to provide interactive development resources to INFN researchers.</a:t>
            </a:r>
            <a:endParaRPr kumimoji="0" sz="1867" b="0" i="0" u="none" strike="noStrike" kern="0" cap="none" spc="0" normalizeH="0" baseline="0" noProof="0">
              <a:ln>
                <a:noFill/>
              </a:ln>
              <a:solidFill>
                <a:srgbClr val="000000"/>
              </a:solidFill>
              <a:effectLst/>
              <a:uLnTx/>
              <a:uFillTx/>
              <a:latin typeface="Lora"/>
              <a:ea typeface="Lora"/>
              <a:cs typeface="Lora"/>
              <a:sym typeface="Lora"/>
            </a:endParaRPr>
          </a:p>
        </p:txBody>
      </p:sp>
      <p:sp>
        <p:nvSpPr>
          <p:cNvPr id="137" name="Google Shape;137;p26">
            <a:extLst>
              <a:ext uri="{FF2B5EF4-FFF2-40B4-BE49-F238E27FC236}">
                <a16:creationId xmlns:a16="http://schemas.microsoft.com/office/drawing/2014/main" id="{6B1F643F-456D-B514-2357-35B07071E1D4}"/>
              </a:ext>
            </a:extLst>
          </p:cNvPr>
          <p:cNvSpPr/>
          <p:nvPr/>
        </p:nvSpPr>
        <p:spPr>
          <a:xfrm>
            <a:off x="4995433" y="4270500"/>
            <a:ext cx="5384000" cy="790400"/>
          </a:xfrm>
          <a:prstGeom prst="roundRect">
            <a:avLst>
              <a:gd name="adj" fmla="val 16667"/>
            </a:avLst>
          </a:prstGeom>
          <a:solidFill>
            <a:srgbClr val="C9DAF8"/>
          </a:solidFill>
          <a:ln w="19050"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867" b="0" i="0" u="none" strike="noStrike" kern="0" cap="none" spc="0" normalizeH="0" baseline="0" noProof="0">
                <a:ln>
                  <a:noFill/>
                </a:ln>
                <a:solidFill>
                  <a:srgbClr val="000000"/>
                </a:solidFill>
                <a:effectLst/>
                <a:uLnTx/>
                <a:uFillTx/>
                <a:latin typeface="Lora"/>
                <a:ea typeface="Lora"/>
                <a:cs typeface="Lora"/>
                <a:sym typeface="Lora"/>
              </a:rPr>
              <a:t>Dedicated instances are deployed for the yearly hackathons.</a:t>
            </a:r>
            <a:endParaRPr kumimoji="0" sz="1867" b="0" i="0" u="none" strike="noStrike" kern="0" cap="none" spc="0" normalizeH="0" baseline="0" noProof="0">
              <a:ln>
                <a:noFill/>
              </a:ln>
              <a:solidFill>
                <a:srgbClr val="000000"/>
              </a:solidFill>
              <a:effectLst/>
              <a:uLnTx/>
              <a:uFillTx/>
              <a:latin typeface="Lora"/>
              <a:ea typeface="Lora"/>
              <a:cs typeface="Lora"/>
              <a:sym typeface="Lora"/>
            </a:endParaRPr>
          </a:p>
        </p:txBody>
      </p:sp>
      <p:sp>
        <p:nvSpPr>
          <p:cNvPr id="138" name="Google Shape;138;p26">
            <a:extLst>
              <a:ext uri="{FF2B5EF4-FFF2-40B4-BE49-F238E27FC236}">
                <a16:creationId xmlns:a16="http://schemas.microsoft.com/office/drawing/2014/main" id="{E6CB7322-45E7-04B0-6E3B-6FA414FEF77A}"/>
              </a:ext>
            </a:extLst>
          </p:cNvPr>
          <p:cNvSpPr/>
          <p:nvPr/>
        </p:nvSpPr>
        <p:spPr>
          <a:xfrm>
            <a:off x="10032467" y="884700"/>
            <a:ext cx="1810800" cy="408800"/>
          </a:xfrm>
          <a:prstGeom prst="roundRect">
            <a:avLst>
              <a:gd name="adj" fmla="val 16667"/>
            </a:avLst>
          </a:prstGeom>
          <a:solidFill>
            <a:srgbClr val="E6EFFF">
              <a:alpha val="81820"/>
            </a:srgbClr>
          </a:solidFill>
          <a:ln w="19050"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 sz="1867" b="0" i="0" u="none" strike="noStrike" kern="0" cap="none" spc="0" normalizeH="0" baseline="0" noProof="0">
                <a:ln>
                  <a:noFill/>
                </a:ln>
                <a:solidFill>
                  <a:srgbClr val="000000"/>
                </a:solidFill>
                <a:effectLst/>
                <a:uLnTx/>
                <a:uFillTx/>
                <a:latin typeface="Lora"/>
                <a:ea typeface="Lora"/>
                <a:cs typeface="Lora"/>
                <a:sym typeface="Lora"/>
              </a:rPr>
              <a:t>Monitoring</a:t>
            </a:r>
            <a:endParaRPr kumimoji="0" sz="1867" b="0" i="0" u="none" strike="noStrike" kern="0" cap="none" spc="0" normalizeH="0" baseline="0" noProof="0">
              <a:ln>
                <a:noFill/>
              </a:ln>
              <a:solidFill>
                <a:srgbClr val="000000"/>
              </a:solidFill>
              <a:effectLst/>
              <a:uLnTx/>
              <a:uFillTx/>
              <a:latin typeface="Lora"/>
              <a:ea typeface="Lora"/>
              <a:cs typeface="Lora"/>
              <a:sym typeface="Lora"/>
            </a:endParaRPr>
          </a:p>
        </p:txBody>
      </p:sp>
      <p:pic>
        <p:nvPicPr>
          <p:cNvPr id="139" name="Google Shape;139;p26">
            <a:extLst>
              <a:ext uri="{FF2B5EF4-FFF2-40B4-BE49-F238E27FC236}">
                <a16:creationId xmlns:a16="http://schemas.microsoft.com/office/drawing/2014/main" id="{7FDD00E7-46F0-5364-0BA3-170D80CE46FB}"/>
              </a:ext>
            </a:extLst>
          </p:cNvPr>
          <p:cNvPicPr preferRelativeResize="0"/>
          <p:nvPr/>
        </p:nvPicPr>
        <p:blipFill rotWithShape="1">
          <a:blip r:embed="rId6">
            <a:alphaModFix/>
          </a:blip>
          <a:srcRect l="20266" r="20562"/>
          <a:stretch/>
        </p:blipFill>
        <p:spPr>
          <a:xfrm>
            <a:off x="6386068" y="5213225"/>
            <a:ext cx="829917" cy="790399"/>
          </a:xfrm>
          <a:prstGeom prst="rect">
            <a:avLst/>
          </a:prstGeom>
          <a:noFill/>
          <a:ln>
            <a:noFill/>
          </a:ln>
        </p:spPr>
      </p:pic>
      <p:sp>
        <p:nvSpPr>
          <p:cNvPr id="2" name="Slide Number Placeholder 1">
            <a:extLst>
              <a:ext uri="{FF2B5EF4-FFF2-40B4-BE49-F238E27FC236}">
                <a16:creationId xmlns:a16="http://schemas.microsoft.com/office/drawing/2014/main" id="{9A95FFA7-1D5C-57A7-3526-EEB55FD9A3CC}"/>
              </a:ext>
            </a:extLst>
          </p:cNvPr>
          <p:cNvSpPr>
            <a:spLocks noGrp="1"/>
          </p:cNvSpPr>
          <p:nvPr>
            <p:ph type="sldNum" idx="12"/>
          </p:nvPr>
        </p:nvSpPr>
        <p:spPr/>
        <p:txBody>
          <a:bodyPr/>
          <a:lstStyle/>
          <a:p>
            <a:fld id="{00000000-1234-1234-1234-123412341234}" type="slidenum">
              <a:rPr lang="it" smtClean="0"/>
              <a:pPr/>
              <a:t>21</a:t>
            </a:fld>
            <a:endParaRPr lang="it"/>
          </a:p>
        </p:txBody>
      </p:sp>
      <p:sp>
        <p:nvSpPr>
          <p:cNvPr id="3" name="Footer Placeholder 3">
            <a:extLst>
              <a:ext uri="{FF2B5EF4-FFF2-40B4-BE49-F238E27FC236}">
                <a16:creationId xmlns:a16="http://schemas.microsoft.com/office/drawing/2014/main" id="{283204F4-5A45-8A40-6F60-713773FE8DA6}"/>
              </a:ext>
            </a:extLst>
          </p:cNvPr>
          <p:cNvSpPr txBox="1">
            <a:spLocks/>
          </p:cNvSpPr>
          <p:nvPr/>
        </p:nvSpPr>
        <p:spPr>
          <a:xfrm>
            <a:off x="4572000" y="18288"/>
            <a:ext cx="5486400" cy="3291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400" dirty="0" err="1">
                <a:latin typeface="Arial"/>
              </a:rPr>
              <a:t>Courtesy</a:t>
            </a:r>
            <a:r>
              <a:rPr lang="it-IT" sz="1400" dirty="0">
                <a:latin typeface="Arial"/>
              </a:rPr>
              <a:t> of </a:t>
            </a:r>
            <a:r>
              <a:rPr lang="it-IT" sz="1400" dirty="0" err="1">
                <a:latin typeface="Arial"/>
              </a:rPr>
              <a:t>F</a:t>
            </a:r>
            <a:r>
              <a:rPr lang="it-IT" sz="1400" dirty="0">
                <a:latin typeface="Arial"/>
              </a:rPr>
              <a:t>. Lizzi and L. Anderlini</a:t>
            </a:r>
          </a:p>
        </p:txBody>
      </p:sp>
    </p:spTree>
    <p:extLst>
      <p:ext uri="{BB962C8B-B14F-4D97-AF65-F5344CB8AC3E}">
        <p14:creationId xmlns:p14="http://schemas.microsoft.com/office/powerpoint/2010/main" val="2541311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0DCE3DD4-753C-5CA4-2F6D-89A7C6096285}"/>
            </a:ext>
          </a:extLst>
        </p:cNvPr>
        <p:cNvGrpSpPr/>
        <p:nvPr/>
      </p:nvGrpSpPr>
      <p:grpSpPr>
        <a:xfrm>
          <a:off x="0" y="0"/>
          <a:ext cx="0" cy="0"/>
          <a:chOff x="0" y="0"/>
          <a:chExt cx="0" cy="0"/>
        </a:xfrm>
      </p:grpSpPr>
      <p:sp>
        <p:nvSpPr>
          <p:cNvPr id="223" name="Google Shape;223;g2cde3f6c2e0_0_21">
            <a:extLst>
              <a:ext uri="{FF2B5EF4-FFF2-40B4-BE49-F238E27FC236}">
                <a16:creationId xmlns:a16="http://schemas.microsoft.com/office/drawing/2014/main" id="{325DC18C-0E33-9B97-C38E-A162D762B695}"/>
              </a:ext>
            </a:extLst>
          </p:cNvPr>
          <p:cNvSpPr txBox="1"/>
          <p:nvPr/>
        </p:nvSpPr>
        <p:spPr>
          <a:xfrm>
            <a:off x="213175" y="1461351"/>
            <a:ext cx="12152400" cy="469200"/>
          </a:xfrm>
          <a:prstGeom prst="rect">
            <a:avLst/>
          </a:prstGeom>
          <a:noFill/>
          <a:ln>
            <a:noFill/>
          </a:ln>
        </p:spPr>
        <p:txBody>
          <a:bodyPr spcFirstLastPara="1" wrap="square" lIns="91425" tIns="91425" rIns="91425" bIns="91425" anchor="t" anchorCtr="0">
            <a:noAutofit/>
          </a:bodyPr>
          <a:lstStyle/>
          <a:p>
            <a:pPr defTabSz="914377">
              <a:lnSpc>
                <a:spcPct val="90000"/>
              </a:lnSpc>
              <a:spcBef>
                <a:spcPts val="500"/>
              </a:spcBef>
              <a:buClr>
                <a:srgbClr val="000000"/>
              </a:buClr>
              <a:buSzPts val="2029"/>
              <a:defRPr/>
            </a:pPr>
            <a:r>
              <a:rPr lang="it-IT" sz="1929" b="1" kern="0" dirty="0">
                <a:solidFill>
                  <a:srgbClr val="000000"/>
                </a:solidFill>
                <a:latin typeface="Calibri" panose="020F0502020204030204" pitchFamily="34" charset="0"/>
                <a:ea typeface="Calibri"/>
                <a:cs typeface="Calibri" panose="020F0502020204030204" pitchFamily="34" charset="0"/>
                <a:sym typeface="Calibri"/>
              </a:rPr>
              <a:t>Healthcare </a:t>
            </a:r>
            <a:r>
              <a:rPr lang="it-IT" sz="1929" b="1" kern="0" dirty="0" err="1">
                <a:solidFill>
                  <a:srgbClr val="000000"/>
                </a:solidFill>
                <a:latin typeface="Calibri" panose="020F0502020204030204" pitchFamily="34" charset="0"/>
                <a:ea typeface="Calibri"/>
                <a:cs typeface="Calibri" panose="020F0502020204030204" pitchFamily="34" charset="0"/>
                <a:sym typeface="Calibri"/>
              </a:rPr>
              <a:t>applications</a:t>
            </a:r>
            <a:r>
              <a:rPr lang="it-IT" sz="1929" b="1" kern="0" dirty="0">
                <a:solidFill>
                  <a:srgbClr val="000000"/>
                </a:solidFill>
                <a:latin typeface="Calibri" panose="020F0502020204030204" pitchFamily="34" charset="0"/>
                <a:ea typeface="Calibri"/>
                <a:cs typeface="Calibri" panose="020F0502020204030204" pitchFamily="34" charset="0"/>
                <a:sym typeface="Calibri"/>
              </a:rPr>
              <a:t>: </a:t>
            </a:r>
            <a:r>
              <a:rPr lang="it-IT" sz="1729" kern="0" dirty="0">
                <a:solidFill>
                  <a:srgbClr val="000000"/>
                </a:solidFill>
                <a:latin typeface="Calibri" panose="020F0502020204030204" pitchFamily="34" charset="0"/>
                <a:ea typeface="Calibri"/>
                <a:cs typeface="Calibri" panose="020F0502020204030204" pitchFamily="34" charset="0"/>
                <a:sym typeface="Calibri"/>
              </a:rPr>
              <a:t>Development of </a:t>
            </a:r>
            <a:r>
              <a:rPr lang="it-IT" sz="1729" b="1" kern="0" dirty="0">
                <a:solidFill>
                  <a:srgbClr val="000000"/>
                </a:solidFill>
                <a:latin typeface="Calibri" panose="020F0502020204030204" pitchFamily="34" charset="0"/>
                <a:ea typeface="Calibri"/>
                <a:cs typeface="Calibri" panose="020F0502020204030204" pitchFamily="34" charset="0"/>
                <a:sym typeface="Calibri"/>
              </a:rPr>
              <a:t>AI-</a:t>
            </a:r>
            <a:r>
              <a:rPr lang="it-IT" sz="1729" b="1" kern="0" dirty="0" err="1">
                <a:solidFill>
                  <a:srgbClr val="000000"/>
                </a:solidFill>
                <a:latin typeface="Calibri" panose="020F0502020204030204" pitchFamily="34" charset="0"/>
                <a:ea typeface="Calibri"/>
                <a:cs typeface="Calibri" panose="020F0502020204030204" pitchFamily="34" charset="0"/>
                <a:sym typeface="Calibri"/>
              </a:rPr>
              <a:t>based</a:t>
            </a:r>
            <a:r>
              <a:rPr lang="it-IT" sz="1729" b="1" kern="0" dirty="0">
                <a:solidFill>
                  <a:srgbClr val="000000"/>
                </a:solidFill>
                <a:latin typeface="Calibri" panose="020F0502020204030204" pitchFamily="34" charset="0"/>
                <a:ea typeface="Calibri"/>
                <a:cs typeface="Calibri" panose="020F0502020204030204" pitchFamily="34" charset="0"/>
                <a:sym typeface="Calibri"/>
              </a:rPr>
              <a:t> system to </a:t>
            </a:r>
            <a:r>
              <a:rPr lang="it-IT" sz="1729" b="1" kern="0" dirty="0" err="1">
                <a:solidFill>
                  <a:srgbClr val="000000"/>
                </a:solidFill>
                <a:latin typeface="Calibri" panose="020F0502020204030204" pitchFamily="34" charset="0"/>
                <a:ea typeface="Calibri"/>
                <a:cs typeface="Calibri" panose="020F0502020204030204" pitchFamily="34" charset="0"/>
                <a:sym typeface="Calibri"/>
              </a:rPr>
              <a:t>predict</a:t>
            </a:r>
            <a:r>
              <a:rPr lang="it-IT" sz="1729" b="1" kern="0" dirty="0">
                <a:solidFill>
                  <a:srgbClr val="000000"/>
                </a:solidFill>
                <a:latin typeface="Calibri" panose="020F0502020204030204" pitchFamily="34" charset="0"/>
                <a:ea typeface="Calibri"/>
                <a:cs typeface="Calibri" panose="020F0502020204030204" pitchFamily="34" charset="0"/>
                <a:sym typeface="Calibri"/>
              </a:rPr>
              <a:t> of the </a:t>
            </a:r>
            <a:r>
              <a:rPr lang="it-IT" sz="1729" b="1" kern="0" dirty="0" err="1">
                <a:solidFill>
                  <a:srgbClr val="000000"/>
                </a:solidFill>
                <a:latin typeface="Calibri" panose="020F0502020204030204" pitchFamily="34" charset="0"/>
                <a:ea typeface="Calibri"/>
                <a:cs typeface="Calibri" panose="020F0502020204030204" pitchFamily="34" charset="0"/>
                <a:sym typeface="Calibri"/>
              </a:rPr>
              <a:t>Methylguanine</a:t>
            </a:r>
            <a:r>
              <a:rPr lang="it-IT" sz="1729" b="1" kern="0" dirty="0">
                <a:solidFill>
                  <a:srgbClr val="000000"/>
                </a:solidFill>
                <a:latin typeface="Calibri" panose="020F0502020204030204" pitchFamily="34" charset="0"/>
                <a:ea typeface="Calibri"/>
                <a:cs typeface="Calibri" panose="020F0502020204030204" pitchFamily="34" charset="0"/>
                <a:sym typeface="Calibri"/>
              </a:rPr>
              <a:t>-DNA </a:t>
            </a:r>
            <a:r>
              <a:rPr lang="it-IT" sz="1729" b="1" kern="0" dirty="0" err="1">
                <a:solidFill>
                  <a:srgbClr val="000000"/>
                </a:solidFill>
                <a:latin typeface="Calibri" panose="020F0502020204030204" pitchFamily="34" charset="0"/>
                <a:ea typeface="Calibri"/>
                <a:cs typeface="Calibri" panose="020F0502020204030204" pitchFamily="34" charset="0"/>
                <a:sym typeface="Calibri"/>
              </a:rPr>
              <a:t>methyltransferase</a:t>
            </a:r>
            <a:r>
              <a:rPr lang="it-IT" sz="1729" b="1" kern="0" dirty="0">
                <a:solidFill>
                  <a:srgbClr val="000000"/>
                </a:solidFill>
                <a:latin typeface="Calibri" panose="020F0502020204030204" pitchFamily="34" charset="0"/>
                <a:ea typeface="Calibri"/>
                <a:cs typeface="Calibri" panose="020F0502020204030204" pitchFamily="34" charset="0"/>
                <a:sym typeface="Calibri"/>
              </a:rPr>
              <a:t> (MGMT) </a:t>
            </a:r>
            <a:r>
              <a:rPr lang="it-IT" sz="1729" b="1" kern="0" dirty="0" err="1">
                <a:solidFill>
                  <a:srgbClr val="000000"/>
                </a:solidFill>
                <a:latin typeface="Calibri" panose="020F0502020204030204" pitchFamily="34" charset="0"/>
                <a:ea typeface="Calibri"/>
                <a:cs typeface="Calibri" panose="020F0502020204030204" pitchFamily="34" charset="0"/>
                <a:sym typeface="Calibri"/>
              </a:rPr>
              <a:t>Methylation</a:t>
            </a:r>
            <a:r>
              <a:rPr lang="it-IT" sz="1729" b="1" kern="0" dirty="0">
                <a:solidFill>
                  <a:srgbClr val="000000"/>
                </a:solidFill>
                <a:latin typeface="Calibri" panose="020F0502020204030204" pitchFamily="34" charset="0"/>
                <a:ea typeface="Calibri"/>
                <a:cs typeface="Calibri" panose="020F0502020204030204" pitchFamily="34" charset="0"/>
                <a:sym typeface="Calibri"/>
              </a:rPr>
              <a:t> Status from </a:t>
            </a:r>
            <a:r>
              <a:rPr lang="it-IT" sz="1729" b="1" kern="0" dirty="0" err="1">
                <a:solidFill>
                  <a:srgbClr val="000000"/>
                </a:solidFill>
                <a:latin typeface="Calibri" panose="020F0502020204030204" pitchFamily="34" charset="0"/>
                <a:ea typeface="Calibri"/>
                <a:cs typeface="Calibri" panose="020F0502020204030204" pitchFamily="34" charset="0"/>
                <a:sym typeface="Calibri"/>
              </a:rPr>
              <a:t>multiparametric</a:t>
            </a:r>
            <a:r>
              <a:rPr lang="it-IT" sz="1729" b="1" kern="0" dirty="0">
                <a:solidFill>
                  <a:srgbClr val="000000"/>
                </a:solidFill>
                <a:latin typeface="Calibri" panose="020F0502020204030204" pitchFamily="34" charset="0"/>
                <a:ea typeface="Calibri"/>
                <a:cs typeface="Calibri" panose="020F0502020204030204" pitchFamily="34" charset="0"/>
                <a:sym typeface="Calibri"/>
              </a:rPr>
              <a:t> brain MRI</a:t>
            </a:r>
            <a:endParaRPr sz="2600" kern="0" dirty="0">
              <a:solidFill>
                <a:srgbClr val="000000"/>
              </a:solidFill>
              <a:latin typeface="Calibri" panose="020F0502020204030204" pitchFamily="34" charset="0"/>
              <a:ea typeface="Calibri"/>
              <a:cs typeface="Calibri" panose="020F0502020204030204" pitchFamily="34" charset="0"/>
              <a:sym typeface="Calibri"/>
            </a:endParaRPr>
          </a:p>
        </p:txBody>
      </p:sp>
      <p:pic>
        <p:nvPicPr>
          <p:cNvPr id="224" name="Google Shape;224;g2cde3f6c2e0_0_21">
            <a:extLst>
              <a:ext uri="{FF2B5EF4-FFF2-40B4-BE49-F238E27FC236}">
                <a16:creationId xmlns:a16="http://schemas.microsoft.com/office/drawing/2014/main" id="{97663D3E-A47A-43F2-F83A-085F669D9AB9}"/>
              </a:ext>
            </a:extLst>
          </p:cNvPr>
          <p:cNvPicPr preferRelativeResize="0"/>
          <p:nvPr/>
        </p:nvPicPr>
        <p:blipFill rotWithShape="1">
          <a:blip r:embed="rId3">
            <a:alphaModFix/>
          </a:blip>
          <a:srcRect/>
          <a:stretch/>
        </p:blipFill>
        <p:spPr>
          <a:xfrm>
            <a:off x="0" y="6343301"/>
            <a:ext cx="1018824" cy="565451"/>
          </a:xfrm>
          <a:prstGeom prst="rect">
            <a:avLst/>
          </a:prstGeom>
          <a:noFill/>
          <a:ln>
            <a:noFill/>
          </a:ln>
        </p:spPr>
      </p:pic>
      <p:sp>
        <p:nvSpPr>
          <p:cNvPr id="225" name="Google Shape;225;g2cde3f6c2e0_0_21">
            <a:extLst>
              <a:ext uri="{FF2B5EF4-FFF2-40B4-BE49-F238E27FC236}">
                <a16:creationId xmlns:a16="http://schemas.microsoft.com/office/drawing/2014/main" id="{DE46F7BE-524D-BA60-FFF1-2CA54BA7EA15}"/>
              </a:ext>
            </a:extLst>
          </p:cNvPr>
          <p:cNvSpPr txBox="1"/>
          <p:nvPr/>
        </p:nvSpPr>
        <p:spPr>
          <a:xfrm>
            <a:off x="1112690" y="6441975"/>
            <a:ext cx="8289429" cy="373683"/>
          </a:xfrm>
          <a:prstGeom prst="rect">
            <a:avLst/>
          </a:prstGeom>
          <a:noFill/>
          <a:ln>
            <a:noFill/>
          </a:ln>
        </p:spPr>
        <p:txBody>
          <a:bodyPr spcFirstLastPara="1" wrap="square" lIns="91425" tIns="91425" rIns="91425" bIns="91425" anchor="t" anchorCtr="0">
            <a:noAutofit/>
          </a:bodyPr>
          <a:lstStyle/>
          <a:p>
            <a:pPr defTabSz="914377">
              <a:buClr>
                <a:srgbClr val="000000"/>
              </a:buClr>
              <a:defRPr/>
            </a:pPr>
            <a:r>
              <a:rPr lang="en-US" sz="1500" kern="0" dirty="0">
                <a:solidFill>
                  <a:srgbClr val="FFFFFF"/>
                </a:solidFill>
                <a:latin typeface="Arial"/>
                <a:cs typeface="Arial"/>
                <a:sym typeface="Arial"/>
              </a:rPr>
              <a:t>INFN group in FAIR Spoke8: F Lizzi, F. Sensi, A. </a:t>
            </a:r>
            <a:r>
              <a:rPr lang="en-US" sz="1500" kern="0" dirty="0" err="1">
                <a:solidFill>
                  <a:srgbClr val="FFFFFF"/>
                </a:solidFill>
                <a:latin typeface="Arial"/>
                <a:cs typeface="Arial"/>
                <a:sym typeface="Arial"/>
              </a:rPr>
              <a:t>Chincarini</a:t>
            </a:r>
            <a:r>
              <a:rPr lang="en-US" sz="1500" kern="0" dirty="0">
                <a:solidFill>
                  <a:srgbClr val="FFFFFF"/>
                </a:solidFill>
                <a:latin typeface="Arial"/>
                <a:cs typeface="Arial"/>
                <a:sym typeface="Arial"/>
              </a:rPr>
              <a:t> and A. Retico</a:t>
            </a:r>
            <a:endParaRPr sz="1500" kern="0" dirty="0">
              <a:solidFill>
                <a:srgbClr val="FFFFFF"/>
              </a:solidFill>
              <a:latin typeface="Arial"/>
              <a:cs typeface="Arial"/>
              <a:sym typeface="Arial"/>
            </a:endParaRPr>
          </a:p>
        </p:txBody>
      </p:sp>
      <p:pic>
        <p:nvPicPr>
          <p:cNvPr id="226" name="Google Shape;226;g2cde3f6c2e0_0_21" title="upenn_data.png">
            <a:extLst>
              <a:ext uri="{FF2B5EF4-FFF2-40B4-BE49-F238E27FC236}">
                <a16:creationId xmlns:a16="http://schemas.microsoft.com/office/drawing/2014/main" id="{A0C3F7CE-2E38-5F0C-F218-6EFD74DA1D11}"/>
              </a:ext>
            </a:extLst>
          </p:cNvPr>
          <p:cNvPicPr preferRelativeResize="0"/>
          <p:nvPr/>
        </p:nvPicPr>
        <p:blipFill>
          <a:blip r:embed="rId4">
            <a:alphaModFix/>
          </a:blip>
          <a:stretch>
            <a:fillRect/>
          </a:stretch>
        </p:blipFill>
        <p:spPr>
          <a:xfrm>
            <a:off x="8116092" y="2438220"/>
            <a:ext cx="3867301" cy="2854904"/>
          </a:xfrm>
          <a:prstGeom prst="rect">
            <a:avLst/>
          </a:prstGeom>
          <a:noFill/>
          <a:ln>
            <a:noFill/>
          </a:ln>
        </p:spPr>
      </p:pic>
      <p:graphicFrame>
        <p:nvGraphicFramePr>
          <p:cNvPr id="227" name="Google Shape;227;g2cde3f6c2e0_0_21">
            <a:extLst>
              <a:ext uri="{FF2B5EF4-FFF2-40B4-BE49-F238E27FC236}">
                <a16:creationId xmlns:a16="http://schemas.microsoft.com/office/drawing/2014/main" id="{8F7E0B79-7552-F523-A3E0-1C09EA76E420}"/>
              </a:ext>
            </a:extLst>
          </p:cNvPr>
          <p:cNvGraphicFramePr/>
          <p:nvPr/>
        </p:nvGraphicFramePr>
        <p:xfrm>
          <a:off x="4922282" y="3734118"/>
          <a:ext cx="3062020" cy="1755093"/>
        </p:xfrm>
        <a:graphic>
          <a:graphicData uri="http://schemas.openxmlformats.org/drawingml/2006/table">
            <a:tbl>
              <a:tblPr>
                <a:noFill/>
              </a:tblPr>
              <a:tblGrid>
                <a:gridCol w="911708">
                  <a:extLst>
                    <a:ext uri="{9D8B030D-6E8A-4147-A177-3AD203B41FA5}">
                      <a16:colId xmlns:a16="http://schemas.microsoft.com/office/drawing/2014/main" val="20000"/>
                    </a:ext>
                  </a:extLst>
                </a:gridCol>
                <a:gridCol w="1197232">
                  <a:extLst>
                    <a:ext uri="{9D8B030D-6E8A-4147-A177-3AD203B41FA5}">
                      <a16:colId xmlns:a16="http://schemas.microsoft.com/office/drawing/2014/main" val="20001"/>
                    </a:ext>
                  </a:extLst>
                </a:gridCol>
                <a:gridCol w="953080">
                  <a:extLst>
                    <a:ext uri="{9D8B030D-6E8A-4147-A177-3AD203B41FA5}">
                      <a16:colId xmlns:a16="http://schemas.microsoft.com/office/drawing/2014/main" val="20002"/>
                    </a:ext>
                  </a:extLst>
                </a:gridCol>
              </a:tblGrid>
              <a:tr h="353100">
                <a:tc>
                  <a:txBody>
                    <a:bodyPr/>
                    <a:lstStyle/>
                    <a:p>
                      <a:pPr marL="0" lvl="0" indent="0" algn="l" rtl="0">
                        <a:spcBef>
                          <a:spcPts val="0"/>
                        </a:spcBef>
                        <a:spcAft>
                          <a:spcPts val="0"/>
                        </a:spcAft>
                        <a:buNone/>
                      </a:pPr>
                      <a:r>
                        <a:rPr lang="it-IT" sz="900" b="1" dirty="0">
                          <a:latin typeface="Montserrat"/>
                          <a:ea typeface="Montserrat"/>
                          <a:cs typeface="Montserrat"/>
                          <a:sym typeface="Montserrat"/>
                        </a:rPr>
                        <a:t>Model</a:t>
                      </a:r>
                      <a:endParaRPr sz="900" b="1" dirty="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IT" sz="900" b="1" dirty="0">
                          <a:latin typeface="Montserrat"/>
                          <a:ea typeface="Montserrat"/>
                          <a:cs typeface="Montserrat"/>
                          <a:sym typeface="Montserrat"/>
                        </a:rPr>
                        <a:t>Data</a:t>
                      </a:r>
                      <a:endParaRPr sz="900" b="1" dirty="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IT" sz="900" b="1">
                          <a:latin typeface="Montserrat"/>
                          <a:ea typeface="Montserrat"/>
                          <a:cs typeface="Montserrat"/>
                          <a:sym typeface="Montserrat"/>
                        </a:rPr>
                        <a:t>AUC</a:t>
                      </a:r>
                      <a:endParaRPr sz="900" b="1">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67331">
                <a:tc>
                  <a:txBody>
                    <a:bodyPr/>
                    <a:lstStyle/>
                    <a:p>
                      <a:pPr marL="0" lvl="0" indent="0" algn="l" rtl="0">
                        <a:spcBef>
                          <a:spcPts val="0"/>
                        </a:spcBef>
                        <a:spcAft>
                          <a:spcPts val="0"/>
                        </a:spcAft>
                        <a:buNone/>
                      </a:pPr>
                      <a:r>
                        <a:rPr lang="it-IT" sz="900" dirty="0">
                          <a:latin typeface="Montserrat"/>
                          <a:ea typeface="Montserrat"/>
                          <a:cs typeface="Montserrat"/>
                          <a:sym typeface="Montserrat"/>
                        </a:rPr>
                        <a:t>M1. RF, MLP</a:t>
                      </a:r>
                      <a:endParaRPr sz="900" dirty="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it-IT" sz="900" dirty="0" err="1">
                          <a:solidFill>
                            <a:srgbClr val="000000"/>
                          </a:solidFill>
                          <a:latin typeface="Montserrat"/>
                          <a:ea typeface="Montserrat"/>
                          <a:cs typeface="Montserrat"/>
                          <a:sym typeface="Montserrat"/>
                        </a:rPr>
                        <a:t>Radiomic</a:t>
                      </a:r>
                      <a:r>
                        <a:rPr lang="it-IT" sz="900" dirty="0">
                          <a:solidFill>
                            <a:srgbClr val="000000"/>
                          </a:solidFill>
                          <a:latin typeface="Montserrat"/>
                          <a:ea typeface="Montserrat"/>
                          <a:cs typeface="Montserrat"/>
                          <a:sym typeface="Montserrat"/>
                        </a:rPr>
                        <a:t> features</a:t>
                      </a:r>
                      <a:endParaRPr sz="900" dirty="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IT" sz="900" dirty="0">
                          <a:latin typeface="Montserrat"/>
                          <a:ea typeface="Montserrat"/>
                          <a:cs typeface="Montserrat"/>
                          <a:sym typeface="Montserrat"/>
                        </a:rPr>
                        <a:t>Chance Level</a:t>
                      </a:r>
                      <a:endParaRPr sz="900" dirty="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67331">
                <a:tc>
                  <a:txBody>
                    <a:bodyPr/>
                    <a:lstStyle/>
                    <a:p>
                      <a:pPr marL="0" lvl="0" indent="0" algn="l" rtl="0">
                        <a:spcBef>
                          <a:spcPts val="0"/>
                        </a:spcBef>
                        <a:spcAft>
                          <a:spcPts val="0"/>
                        </a:spcAft>
                        <a:buNone/>
                      </a:pPr>
                      <a:r>
                        <a:rPr lang="it-IT" sz="900" dirty="0">
                          <a:latin typeface="Montserrat"/>
                          <a:ea typeface="Montserrat"/>
                          <a:cs typeface="Montserrat"/>
                          <a:sym typeface="Montserrat"/>
                        </a:rPr>
                        <a:t>M2. multi-input CNN </a:t>
                      </a:r>
                      <a:endParaRPr sz="900" dirty="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it-IT" sz="900" dirty="0">
                          <a:latin typeface="Montserrat"/>
                          <a:ea typeface="Montserrat"/>
                          <a:cs typeface="Montserrat"/>
                          <a:sym typeface="Montserrat"/>
                        </a:rPr>
                        <a:t>3D FA and MD</a:t>
                      </a:r>
                      <a:endParaRPr sz="900" b="1" dirty="0">
                        <a:latin typeface="Montserrat"/>
                        <a:ea typeface="Montserrat"/>
                        <a:cs typeface="Montserrat"/>
                        <a:sym typeface="Montserrat"/>
                      </a:endParaRPr>
                    </a:p>
                  </a:txBody>
                  <a:tcPr marL="91425" marR="91425" marT="91425" marB="91425">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it-IT" sz="900" b="1" dirty="0">
                          <a:solidFill>
                            <a:srgbClr val="000000"/>
                          </a:solidFill>
                          <a:latin typeface="Montserrat"/>
                          <a:ea typeface="Montserrat"/>
                          <a:cs typeface="Montserrat"/>
                          <a:sym typeface="Montserrat"/>
                        </a:rPr>
                        <a:t>0.63 ± 0.09</a:t>
                      </a:r>
                      <a:endParaRPr sz="900" b="1" dirty="0">
                        <a:latin typeface="Montserrat"/>
                        <a:ea typeface="Montserrat"/>
                        <a:cs typeface="Montserrat"/>
                        <a:sym typeface="Montserrat"/>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67331">
                <a:tc>
                  <a:txBody>
                    <a:bodyPr/>
                    <a:lstStyle/>
                    <a:p>
                      <a:pPr marL="0" lvl="0" indent="0" algn="l" rtl="0">
                        <a:spcBef>
                          <a:spcPts val="0"/>
                        </a:spcBef>
                        <a:spcAft>
                          <a:spcPts val="0"/>
                        </a:spcAft>
                        <a:buNone/>
                      </a:pPr>
                      <a:r>
                        <a:rPr lang="it-IT" sz="900" dirty="0">
                          <a:latin typeface="Montserrat"/>
                          <a:ea typeface="Montserrat"/>
                          <a:cs typeface="Montserrat"/>
                          <a:sym typeface="Montserrat"/>
                        </a:rPr>
                        <a:t>M3. Multi-input CNN </a:t>
                      </a:r>
                      <a:endParaRPr sz="900" dirty="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it-IT" sz="900" dirty="0">
                          <a:latin typeface="Montserrat"/>
                          <a:ea typeface="Montserrat"/>
                          <a:cs typeface="Montserrat"/>
                          <a:sym typeface="Montserrat"/>
                        </a:rPr>
                        <a:t>3D FA and MD+ </a:t>
                      </a:r>
                      <a:r>
                        <a:rPr lang="it-IT" sz="900" dirty="0" err="1">
                          <a:latin typeface="Montserrat"/>
                          <a:ea typeface="Montserrat"/>
                          <a:cs typeface="Montserrat"/>
                          <a:sym typeface="Montserrat"/>
                        </a:rPr>
                        <a:t>Radiomic</a:t>
                      </a:r>
                      <a:endParaRPr lang="it-IT" sz="900" b="1" dirty="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IT" sz="900" dirty="0">
                          <a:latin typeface="Montserrat"/>
                          <a:ea typeface="Montserrat"/>
                          <a:cs typeface="Montserrat"/>
                          <a:sym typeface="Montserrat"/>
                        </a:rPr>
                        <a:t>Chance Level</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28" name="Google Shape;228;g2cde3f6c2e0_0_21">
            <a:extLst>
              <a:ext uri="{FF2B5EF4-FFF2-40B4-BE49-F238E27FC236}">
                <a16:creationId xmlns:a16="http://schemas.microsoft.com/office/drawing/2014/main" id="{A423CD30-D6D4-3DEA-D68E-9ACA15DA4A0F}"/>
              </a:ext>
            </a:extLst>
          </p:cNvPr>
          <p:cNvSpPr txBox="1"/>
          <p:nvPr/>
        </p:nvSpPr>
        <p:spPr>
          <a:xfrm>
            <a:off x="4782070" y="2131950"/>
            <a:ext cx="3463396" cy="1269997"/>
          </a:xfrm>
          <a:prstGeom prst="rect">
            <a:avLst/>
          </a:prstGeom>
          <a:noFill/>
          <a:ln>
            <a:noFill/>
          </a:ln>
        </p:spPr>
        <p:txBody>
          <a:bodyPr spcFirstLastPara="1" wrap="square" lIns="91425" tIns="91425" rIns="91425" bIns="91425" anchor="t" anchorCtr="0">
            <a:spAutoFit/>
          </a:bodyPr>
          <a:lstStyle/>
          <a:p>
            <a:pPr marL="146046" defTabSz="914377">
              <a:lnSpc>
                <a:spcPct val="115000"/>
              </a:lnSpc>
              <a:buClr>
                <a:srgbClr val="000000"/>
              </a:buClr>
              <a:buSzPts val="1300"/>
              <a:defRPr/>
            </a:pPr>
            <a:r>
              <a:rPr lang="en-GB" sz="1333" kern="0" dirty="0">
                <a:solidFill>
                  <a:srgbClr val="000000"/>
                </a:solidFill>
                <a:latin typeface="Calibri" panose="020F0502020204030204" pitchFamily="34" charset="0"/>
                <a:ea typeface="Montserrat"/>
                <a:cs typeface="Calibri" panose="020F0502020204030204" pitchFamily="34" charset="0"/>
                <a:sym typeface="Montserrat"/>
              </a:rPr>
              <a:t>Analysis of the multi-modal UPENN dataset:</a:t>
            </a:r>
            <a:endParaRPr lang="it-IT" sz="1300" kern="0" dirty="0">
              <a:solidFill>
                <a:srgbClr val="000000"/>
              </a:solidFill>
              <a:latin typeface="Calibri" panose="020F0502020204030204" pitchFamily="34" charset="0"/>
              <a:ea typeface="Montserrat"/>
              <a:cs typeface="Calibri" panose="020F0502020204030204" pitchFamily="34" charset="0"/>
              <a:sym typeface="Montserrat"/>
            </a:endParaRPr>
          </a:p>
          <a:p>
            <a:pPr marL="457189" indent="-311143" defTabSz="914377">
              <a:lnSpc>
                <a:spcPct val="115000"/>
              </a:lnSpc>
              <a:buClr>
                <a:srgbClr val="000000"/>
              </a:buClr>
              <a:buSzPts val="1300"/>
              <a:buFont typeface="Montserrat"/>
              <a:buChar char="❏"/>
              <a:defRPr/>
            </a:pPr>
            <a:r>
              <a:rPr lang="it-IT" sz="1200" kern="0" dirty="0">
                <a:solidFill>
                  <a:srgbClr val="000000"/>
                </a:solidFill>
                <a:latin typeface="Calibri" panose="020F0502020204030204" pitchFamily="34" charset="0"/>
                <a:ea typeface="Montserrat"/>
                <a:cs typeface="Calibri" panose="020F0502020204030204" pitchFamily="34" charset="0"/>
                <a:sym typeface="Montserrat"/>
              </a:rPr>
              <a:t>brain-stem </a:t>
            </a:r>
            <a:r>
              <a:rPr lang="it-IT" sz="1200" kern="0" dirty="0" err="1">
                <a:solidFill>
                  <a:srgbClr val="000000"/>
                </a:solidFill>
                <a:latin typeface="Calibri" panose="020F0502020204030204" pitchFamily="34" charset="0"/>
                <a:ea typeface="Montserrat"/>
                <a:cs typeface="Calibri" panose="020F0502020204030204" pitchFamily="34" charset="0"/>
                <a:sym typeface="Montserrat"/>
              </a:rPr>
              <a:t>normalized</a:t>
            </a:r>
            <a:r>
              <a:rPr lang="it-IT" sz="1200" kern="0" dirty="0">
                <a:solidFill>
                  <a:srgbClr val="000000"/>
                </a:solidFill>
                <a:latin typeface="Calibri" panose="020F0502020204030204" pitchFamily="34" charset="0"/>
                <a:ea typeface="Montserrat"/>
                <a:cs typeface="Calibri" panose="020F0502020204030204" pitchFamily="34" charset="0"/>
                <a:sym typeface="Montserrat"/>
              </a:rPr>
              <a:t> images</a:t>
            </a:r>
            <a:endParaRPr sz="1200" kern="0" dirty="0">
              <a:solidFill>
                <a:srgbClr val="000000"/>
              </a:solidFill>
              <a:latin typeface="Calibri" panose="020F0502020204030204" pitchFamily="34" charset="0"/>
              <a:ea typeface="Montserrat"/>
              <a:cs typeface="Calibri" panose="020F0502020204030204" pitchFamily="34" charset="0"/>
              <a:sym typeface="Montserrat"/>
            </a:endParaRPr>
          </a:p>
          <a:p>
            <a:pPr marL="457189" indent="-311143" defTabSz="914377">
              <a:lnSpc>
                <a:spcPct val="115000"/>
              </a:lnSpc>
              <a:buClr>
                <a:srgbClr val="000000"/>
              </a:buClr>
              <a:buSzPts val="1300"/>
              <a:buFont typeface="Montserrat"/>
              <a:buChar char="❏"/>
              <a:defRPr/>
            </a:pPr>
            <a:r>
              <a:rPr lang="it-IT" sz="1200" kern="0" dirty="0">
                <a:solidFill>
                  <a:srgbClr val="000000"/>
                </a:solidFill>
                <a:latin typeface="Calibri" panose="020F0502020204030204" pitchFamily="34" charset="0"/>
                <a:ea typeface="Montserrat"/>
                <a:cs typeface="Calibri" panose="020F0502020204030204" pitchFamily="34" charset="0"/>
                <a:sym typeface="Montserrat"/>
              </a:rPr>
              <a:t>5-fold cross-</a:t>
            </a:r>
            <a:r>
              <a:rPr lang="it-IT" sz="1200" kern="0" dirty="0" err="1">
                <a:solidFill>
                  <a:srgbClr val="000000"/>
                </a:solidFill>
                <a:latin typeface="Calibri" panose="020F0502020204030204" pitchFamily="34" charset="0"/>
                <a:ea typeface="Montserrat"/>
                <a:cs typeface="Calibri" panose="020F0502020204030204" pitchFamily="34" charset="0"/>
                <a:sym typeface="Montserrat"/>
              </a:rPr>
              <a:t>validation</a:t>
            </a:r>
            <a:r>
              <a:rPr lang="it-IT" sz="1200" kern="0" dirty="0">
                <a:solidFill>
                  <a:srgbClr val="000000"/>
                </a:solidFill>
                <a:latin typeface="Calibri" panose="020F0502020204030204" pitchFamily="34" charset="0"/>
                <a:ea typeface="Montserrat"/>
                <a:cs typeface="Calibri" panose="020F0502020204030204" pitchFamily="34" charset="0"/>
                <a:sym typeface="Montserrat"/>
              </a:rPr>
              <a:t> + test set</a:t>
            </a:r>
            <a:endParaRPr sz="1200" kern="0" dirty="0">
              <a:solidFill>
                <a:srgbClr val="000000"/>
              </a:solidFill>
              <a:latin typeface="Calibri" panose="020F0502020204030204" pitchFamily="34" charset="0"/>
              <a:ea typeface="Montserrat"/>
              <a:cs typeface="Calibri" panose="020F0502020204030204" pitchFamily="34" charset="0"/>
              <a:sym typeface="Montserrat"/>
            </a:endParaRPr>
          </a:p>
          <a:p>
            <a:pPr marL="457189" indent="-311143" defTabSz="914377">
              <a:lnSpc>
                <a:spcPct val="115000"/>
              </a:lnSpc>
              <a:buClr>
                <a:srgbClr val="000000"/>
              </a:buClr>
              <a:buSzPts val="1300"/>
              <a:buFont typeface="Montserrat"/>
              <a:buChar char="❏"/>
              <a:defRPr/>
            </a:pPr>
            <a:r>
              <a:rPr lang="it-IT" sz="1200" kern="0" dirty="0" err="1">
                <a:solidFill>
                  <a:srgbClr val="000000"/>
                </a:solidFill>
                <a:latin typeface="Calibri" panose="020F0502020204030204" pitchFamily="34" charset="0"/>
                <a:ea typeface="Montserrat"/>
                <a:cs typeface="Calibri" panose="020F0502020204030204" pitchFamily="34" charset="0"/>
                <a:sym typeface="Montserrat"/>
              </a:rPr>
              <a:t>trained</a:t>
            </a:r>
            <a:r>
              <a:rPr lang="it-IT" sz="1200" kern="0" dirty="0">
                <a:solidFill>
                  <a:srgbClr val="000000"/>
                </a:solidFill>
                <a:latin typeface="Calibri" panose="020F0502020204030204" pitchFamily="34" charset="0"/>
                <a:ea typeface="Montserrat"/>
                <a:cs typeface="Calibri" panose="020F0502020204030204" pitchFamily="34" charset="0"/>
                <a:sym typeface="Montserrat"/>
              </a:rPr>
              <a:t> on a V100 GPU</a:t>
            </a:r>
            <a:endParaRPr sz="1200" kern="0" dirty="0">
              <a:solidFill>
                <a:srgbClr val="000000"/>
              </a:solidFill>
              <a:latin typeface="Calibri" panose="020F0502020204030204" pitchFamily="34" charset="0"/>
              <a:ea typeface="Montserrat"/>
              <a:cs typeface="Calibri" panose="020F0502020204030204" pitchFamily="34" charset="0"/>
              <a:sym typeface="Montserrat"/>
            </a:endParaRPr>
          </a:p>
          <a:p>
            <a:pPr marL="457189" indent="-311143" defTabSz="914377">
              <a:lnSpc>
                <a:spcPct val="115000"/>
              </a:lnSpc>
              <a:buClr>
                <a:srgbClr val="000000"/>
              </a:buClr>
              <a:buSzPts val="1300"/>
              <a:buFont typeface="Montserrat"/>
              <a:buChar char="❏"/>
              <a:defRPr/>
            </a:pPr>
            <a:r>
              <a:rPr lang="it-IT" sz="1200" kern="0" dirty="0" err="1">
                <a:solidFill>
                  <a:srgbClr val="000000"/>
                </a:solidFill>
                <a:latin typeface="Calibri" panose="020F0502020204030204" pitchFamily="34" charset="0"/>
                <a:ea typeface="Montserrat"/>
                <a:cs typeface="Calibri" panose="020F0502020204030204" pitchFamily="34" charset="0"/>
                <a:sym typeface="Montserrat"/>
              </a:rPr>
              <a:t>binary</a:t>
            </a:r>
            <a:r>
              <a:rPr lang="it-IT" sz="1200" kern="0" dirty="0">
                <a:solidFill>
                  <a:srgbClr val="000000"/>
                </a:solidFill>
                <a:latin typeface="Calibri" panose="020F0502020204030204" pitchFamily="34" charset="0"/>
                <a:ea typeface="Montserrat"/>
                <a:cs typeface="Calibri" panose="020F0502020204030204" pitchFamily="34" charset="0"/>
                <a:sym typeface="Montserrat"/>
              </a:rPr>
              <a:t> cross-</a:t>
            </a:r>
            <a:r>
              <a:rPr lang="it-IT" sz="1200" kern="0" dirty="0" err="1">
                <a:solidFill>
                  <a:srgbClr val="000000"/>
                </a:solidFill>
                <a:latin typeface="Calibri" panose="020F0502020204030204" pitchFamily="34" charset="0"/>
                <a:ea typeface="Montserrat"/>
                <a:cs typeface="Calibri" panose="020F0502020204030204" pitchFamily="34" charset="0"/>
                <a:sym typeface="Montserrat"/>
              </a:rPr>
              <a:t>entropy</a:t>
            </a:r>
            <a:r>
              <a:rPr lang="it-IT" sz="1200" kern="0" dirty="0">
                <a:solidFill>
                  <a:srgbClr val="000000"/>
                </a:solidFill>
                <a:latin typeface="Calibri" panose="020F0502020204030204" pitchFamily="34" charset="0"/>
                <a:ea typeface="Montserrat"/>
                <a:cs typeface="Calibri" panose="020F0502020204030204" pitchFamily="34" charset="0"/>
                <a:sym typeface="Montserrat"/>
              </a:rPr>
              <a:t> + ADAM </a:t>
            </a:r>
            <a:r>
              <a:rPr lang="it-IT" sz="1200" kern="0" dirty="0" err="1">
                <a:solidFill>
                  <a:srgbClr val="000000"/>
                </a:solidFill>
                <a:latin typeface="Calibri" panose="020F0502020204030204" pitchFamily="34" charset="0"/>
                <a:ea typeface="Montserrat"/>
                <a:cs typeface="Calibri" panose="020F0502020204030204" pitchFamily="34" charset="0"/>
                <a:sym typeface="Montserrat"/>
              </a:rPr>
              <a:t>optimizer</a:t>
            </a:r>
            <a:endParaRPr sz="1200" kern="0" dirty="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29" name="Google Shape;229;g2cde3f6c2e0_0_21">
            <a:extLst>
              <a:ext uri="{FF2B5EF4-FFF2-40B4-BE49-F238E27FC236}">
                <a16:creationId xmlns:a16="http://schemas.microsoft.com/office/drawing/2014/main" id="{8E103ED3-D504-E2C6-26FB-BA5457357235}"/>
              </a:ext>
            </a:extLst>
          </p:cNvPr>
          <p:cNvSpPr txBox="1"/>
          <p:nvPr/>
        </p:nvSpPr>
        <p:spPr>
          <a:xfrm>
            <a:off x="8432714" y="1804270"/>
            <a:ext cx="3759287" cy="916054"/>
          </a:xfrm>
          <a:prstGeom prst="rect">
            <a:avLst/>
          </a:prstGeom>
          <a:noFill/>
          <a:ln>
            <a:noFill/>
          </a:ln>
        </p:spPr>
        <p:txBody>
          <a:bodyPr spcFirstLastPara="1" wrap="square" lIns="91425" tIns="91425" rIns="91425" bIns="91425" anchor="t" anchorCtr="0">
            <a:spAutoFit/>
          </a:bodyPr>
          <a:lstStyle/>
          <a:p>
            <a:pPr algn="just" defTabSz="914377">
              <a:lnSpc>
                <a:spcPct val="115000"/>
              </a:lnSpc>
              <a:buClr>
                <a:srgbClr val="000000"/>
              </a:buClr>
              <a:defRPr/>
            </a:pPr>
            <a:r>
              <a:rPr lang="it-IT" sz="1400" kern="0" dirty="0">
                <a:solidFill>
                  <a:srgbClr val="000000"/>
                </a:solidFill>
                <a:latin typeface="Calibri" panose="020F0502020204030204" pitchFamily="34" charset="0"/>
                <a:ea typeface="Montserrat"/>
                <a:cs typeface="Calibri" panose="020F0502020204030204" pitchFamily="34" charset="0"/>
                <a:sym typeface="Montserrat"/>
              </a:rPr>
              <a:t>UPENN-GBM dataset TCIA</a:t>
            </a:r>
          </a:p>
          <a:p>
            <a:pPr algn="just" defTabSz="914377">
              <a:lnSpc>
                <a:spcPct val="115000"/>
              </a:lnSpc>
              <a:buClr>
                <a:srgbClr val="000000"/>
              </a:buClr>
              <a:defRPr/>
            </a:pPr>
            <a:r>
              <a:rPr lang="en-GB" sz="1333" kern="0" dirty="0">
                <a:solidFill>
                  <a:srgbClr val="000000"/>
                </a:solidFill>
                <a:latin typeface="Calibri" panose="020F0502020204030204" pitchFamily="34" charset="0"/>
                <a:ea typeface="Montserrat"/>
                <a:cs typeface="Calibri" panose="020F0502020204030204" pitchFamily="34" charset="0"/>
                <a:sym typeface="Montserrat"/>
              </a:rPr>
              <a:t>https://</a:t>
            </a:r>
            <a:r>
              <a:rPr lang="en-GB" sz="1333" kern="0" dirty="0" err="1">
                <a:solidFill>
                  <a:srgbClr val="000000"/>
                </a:solidFill>
                <a:latin typeface="Calibri" panose="020F0502020204030204" pitchFamily="34" charset="0"/>
                <a:ea typeface="Montserrat"/>
                <a:cs typeface="Calibri" panose="020F0502020204030204" pitchFamily="34" charset="0"/>
                <a:sym typeface="Montserrat"/>
              </a:rPr>
              <a:t>wiki.cancerimagingarchive.net</a:t>
            </a:r>
            <a:endParaRPr lang="en-GB" sz="3200" kern="0" dirty="0">
              <a:solidFill>
                <a:srgbClr val="000000"/>
              </a:solidFill>
              <a:latin typeface="Calibri" panose="020F0502020204030204" pitchFamily="34" charset="0"/>
              <a:ea typeface="Calibri"/>
              <a:cs typeface="Calibri" panose="020F0502020204030204" pitchFamily="34" charset="0"/>
              <a:sym typeface="Calibri"/>
            </a:endParaRPr>
          </a:p>
          <a:p>
            <a:pPr algn="just" defTabSz="914377">
              <a:lnSpc>
                <a:spcPct val="115000"/>
              </a:lnSpc>
              <a:buClr>
                <a:srgbClr val="000000"/>
              </a:buClr>
              <a:defRPr/>
            </a:pPr>
            <a:endParaRPr sz="1400" kern="0" dirty="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30" name="Google Shape;230;g2cde3f6c2e0_0_21">
            <a:extLst>
              <a:ext uri="{FF2B5EF4-FFF2-40B4-BE49-F238E27FC236}">
                <a16:creationId xmlns:a16="http://schemas.microsoft.com/office/drawing/2014/main" id="{45E48DC2-728C-2A6E-F7FF-8C5C2ED4A2D3}"/>
              </a:ext>
            </a:extLst>
          </p:cNvPr>
          <p:cNvSpPr/>
          <p:nvPr/>
        </p:nvSpPr>
        <p:spPr>
          <a:xfrm>
            <a:off x="138175" y="2249000"/>
            <a:ext cx="4633200" cy="3435000"/>
          </a:xfrm>
          <a:prstGeom prst="roundRect">
            <a:avLst>
              <a:gd name="adj" fmla="val 16667"/>
            </a:avLst>
          </a:prstGeom>
          <a:noFill/>
          <a:ln w="1905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31" name="Google Shape;231;g2cde3f6c2e0_0_21">
            <a:extLst>
              <a:ext uri="{FF2B5EF4-FFF2-40B4-BE49-F238E27FC236}">
                <a16:creationId xmlns:a16="http://schemas.microsoft.com/office/drawing/2014/main" id="{94826673-4383-68E4-0A1C-74EA004D5607}"/>
              </a:ext>
            </a:extLst>
          </p:cNvPr>
          <p:cNvSpPr/>
          <p:nvPr/>
        </p:nvSpPr>
        <p:spPr>
          <a:xfrm>
            <a:off x="287379" y="3828166"/>
            <a:ext cx="4362900" cy="1584300"/>
          </a:xfrm>
          <a:prstGeom prst="roundRect">
            <a:avLst>
              <a:gd name="adj" fmla="val 16667"/>
            </a:avLst>
          </a:prstGeom>
          <a:noFill/>
          <a:ln w="2857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32" name="Google Shape;232;g2cde3f6c2e0_0_21">
            <a:extLst>
              <a:ext uri="{FF2B5EF4-FFF2-40B4-BE49-F238E27FC236}">
                <a16:creationId xmlns:a16="http://schemas.microsoft.com/office/drawing/2014/main" id="{F5798810-7892-9081-7EAE-44F2B55E7F6B}"/>
              </a:ext>
            </a:extLst>
          </p:cNvPr>
          <p:cNvSpPr/>
          <p:nvPr/>
        </p:nvSpPr>
        <p:spPr>
          <a:xfrm>
            <a:off x="278673" y="2390882"/>
            <a:ext cx="4362900" cy="1297500"/>
          </a:xfrm>
          <a:prstGeom prst="roundRect">
            <a:avLst>
              <a:gd name="adj" fmla="val 16667"/>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33" name="Google Shape;233;g2cde3f6c2e0_0_21">
            <a:extLst>
              <a:ext uri="{FF2B5EF4-FFF2-40B4-BE49-F238E27FC236}">
                <a16:creationId xmlns:a16="http://schemas.microsoft.com/office/drawing/2014/main" id="{D90C8515-2CE7-C05E-EA77-5F5AFF04D5AF}"/>
              </a:ext>
            </a:extLst>
          </p:cNvPr>
          <p:cNvSpPr/>
          <p:nvPr/>
        </p:nvSpPr>
        <p:spPr>
          <a:xfrm>
            <a:off x="3228431" y="2476369"/>
            <a:ext cx="1073700" cy="393000"/>
          </a:xfrm>
          <a:prstGeom prst="roundRect">
            <a:avLst>
              <a:gd name="adj" fmla="val 16667"/>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1333" kern="0" dirty="0" err="1">
                <a:solidFill>
                  <a:srgbClr val="000000"/>
                </a:solidFill>
                <a:latin typeface="Calibri" panose="020F0502020204030204" pitchFamily="34" charset="0"/>
                <a:ea typeface="Montserrat"/>
                <a:cs typeface="Calibri" panose="020F0502020204030204" pitchFamily="34" charset="0"/>
                <a:sym typeface="Montserrat"/>
              </a:rPr>
              <a:t>Radiomic</a:t>
            </a:r>
            <a:r>
              <a:rPr lang="it-IT" sz="1333" kern="0" dirty="0">
                <a:solidFill>
                  <a:srgbClr val="000000"/>
                </a:solidFill>
                <a:latin typeface="Calibri" panose="020F0502020204030204" pitchFamily="34" charset="0"/>
                <a:ea typeface="Montserrat"/>
                <a:cs typeface="Calibri" panose="020F0502020204030204" pitchFamily="34" charset="0"/>
                <a:sym typeface="Montserrat"/>
              </a:rPr>
              <a:t> Features</a:t>
            </a:r>
            <a:endParaRPr sz="1333" kern="0" dirty="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34" name="Google Shape;234;g2cde3f6c2e0_0_21">
            <a:extLst>
              <a:ext uri="{FF2B5EF4-FFF2-40B4-BE49-F238E27FC236}">
                <a16:creationId xmlns:a16="http://schemas.microsoft.com/office/drawing/2014/main" id="{EEF61CDE-AE63-4235-3649-7E3F5855AA25}"/>
              </a:ext>
            </a:extLst>
          </p:cNvPr>
          <p:cNvSpPr/>
          <p:nvPr/>
        </p:nvSpPr>
        <p:spPr>
          <a:xfrm>
            <a:off x="3011535" y="3107985"/>
            <a:ext cx="658800" cy="490800"/>
          </a:xfrm>
          <a:prstGeom prst="roundRect">
            <a:avLst>
              <a:gd name="adj" fmla="val 16667"/>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700" kern="0">
                <a:solidFill>
                  <a:srgbClr val="000000"/>
                </a:solidFill>
                <a:latin typeface="Calibri" panose="020F0502020204030204" pitchFamily="34" charset="0"/>
                <a:ea typeface="Montserrat"/>
                <a:cs typeface="Calibri" panose="020F0502020204030204" pitchFamily="34" charset="0"/>
                <a:sym typeface="Montserrat"/>
              </a:rPr>
              <a:t>Random Forest</a:t>
            </a:r>
            <a:endParaRPr sz="700" kern="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35" name="Google Shape;235;g2cde3f6c2e0_0_21">
            <a:extLst>
              <a:ext uri="{FF2B5EF4-FFF2-40B4-BE49-F238E27FC236}">
                <a16:creationId xmlns:a16="http://schemas.microsoft.com/office/drawing/2014/main" id="{14A83BD3-F8EA-CC24-CB85-B0F833C6C9D4}"/>
              </a:ext>
            </a:extLst>
          </p:cNvPr>
          <p:cNvSpPr/>
          <p:nvPr/>
        </p:nvSpPr>
        <p:spPr>
          <a:xfrm>
            <a:off x="3736071" y="3107983"/>
            <a:ext cx="856800" cy="490800"/>
          </a:xfrm>
          <a:prstGeom prst="roundRect">
            <a:avLst>
              <a:gd name="adj" fmla="val 16667"/>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800" kern="0">
                <a:solidFill>
                  <a:srgbClr val="000000"/>
                </a:solidFill>
                <a:latin typeface="Calibri" panose="020F0502020204030204" pitchFamily="34" charset="0"/>
                <a:ea typeface="Montserrat"/>
                <a:cs typeface="Calibri" panose="020F0502020204030204" pitchFamily="34" charset="0"/>
                <a:sym typeface="Montserrat"/>
              </a:rPr>
              <a:t>Multi-Layer Perceptrons</a:t>
            </a:r>
            <a:endParaRPr sz="800" kern="0">
              <a:solidFill>
                <a:srgbClr val="000000"/>
              </a:solidFill>
              <a:latin typeface="Calibri" panose="020F0502020204030204" pitchFamily="34" charset="0"/>
              <a:ea typeface="Montserrat"/>
              <a:cs typeface="Calibri" panose="020F0502020204030204" pitchFamily="34" charset="0"/>
              <a:sym typeface="Montserrat"/>
            </a:endParaRPr>
          </a:p>
        </p:txBody>
      </p:sp>
      <p:cxnSp>
        <p:nvCxnSpPr>
          <p:cNvPr id="236" name="Google Shape;236;g2cde3f6c2e0_0_21">
            <a:extLst>
              <a:ext uri="{FF2B5EF4-FFF2-40B4-BE49-F238E27FC236}">
                <a16:creationId xmlns:a16="http://schemas.microsoft.com/office/drawing/2014/main" id="{2F102066-2385-4DE2-3AE1-021C01874735}"/>
              </a:ext>
            </a:extLst>
          </p:cNvPr>
          <p:cNvCxnSpPr>
            <a:stCxn id="233" idx="2"/>
            <a:endCxn id="234" idx="0"/>
          </p:cNvCxnSpPr>
          <p:nvPr/>
        </p:nvCxnSpPr>
        <p:spPr>
          <a:xfrm flipH="1">
            <a:off x="3341080" y="2869370"/>
            <a:ext cx="424200" cy="238500"/>
          </a:xfrm>
          <a:prstGeom prst="straightConnector1">
            <a:avLst/>
          </a:prstGeom>
          <a:noFill/>
          <a:ln w="19050" cap="flat" cmpd="sng">
            <a:solidFill>
              <a:srgbClr val="38761D"/>
            </a:solidFill>
            <a:prstDash val="solid"/>
            <a:round/>
            <a:headEnd type="none" w="med" len="med"/>
            <a:tailEnd type="triangle" w="med" len="med"/>
          </a:ln>
        </p:spPr>
      </p:cxnSp>
      <p:cxnSp>
        <p:nvCxnSpPr>
          <p:cNvPr id="237" name="Google Shape;237;g2cde3f6c2e0_0_21">
            <a:extLst>
              <a:ext uri="{FF2B5EF4-FFF2-40B4-BE49-F238E27FC236}">
                <a16:creationId xmlns:a16="http://schemas.microsoft.com/office/drawing/2014/main" id="{28E749C1-031E-DC5C-83BE-8D558798B0B1}"/>
              </a:ext>
            </a:extLst>
          </p:cNvPr>
          <p:cNvCxnSpPr>
            <a:stCxn id="233" idx="2"/>
            <a:endCxn id="235" idx="0"/>
          </p:cNvCxnSpPr>
          <p:nvPr/>
        </p:nvCxnSpPr>
        <p:spPr>
          <a:xfrm>
            <a:off x="3765281" y="2869370"/>
            <a:ext cx="399300" cy="238500"/>
          </a:xfrm>
          <a:prstGeom prst="straightConnector1">
            <a:avLst/>
          </a:prstGeom>
          <a:noFill/>
          <a:ln w="19050" cap="flat" cmpd="sng">
            <a:solidFill>
              <a:srgbClr val="38761D"/>
            </a:solidFill>
            <a:prstDash val="solid"/>
            <a:round/>
            <a:headEnd type="none" w="med" len="med"/>
            <a:tailEnd type="triangle" w="med" len="med"/>
          </a:ln>
        </p:spPr>
      </p:cxnSp>
      <p:sp>
        <p:nvSpPr>
          <p:cNvPr id="238" name="Google Shape;238;g2cde3f6c2e0_0_21">
            <a:extLst>
              <a:ext uri="{FF2B5EF4-FFF2-40B4-BE49-F238E27FC236}">
                <a16:creationId xmlns:a16="http://schemas.microsoft.com/office/drawing/2014/main" id="{E83ADF9B-81C2-E9AE-3378-963812346559}"/>
              </a:ext>
            </a:extLst>
          </p:cNvPr>
          <p:cNvSpPr/>
          <p:nvPr/>
        </p:nvSpPr>
        <p:spPr>
          <a:xfrm>
            <a:off x="425099" y="2665063"/>
            <a:ext cx="500700" cy="393000"/>
          </a:xfrm>
          <a:prstGeom prst="roundRect">
            <a:avLst>
              <a:gd name="adj" fmla="val 16667"/>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1000" kern="0">
                <a:solidFill>
                  <a:srgbClr val="000000"/>
                </a:solidFill>
                <a:latin typeface="Calibri" panose="020F0502020204030204" pitchFamily="34" charset="0"/>
                <a:ea typeface="Montserrat"/>
                <a:cs typeface="Calibri" panose="020F0502020204030204" pitchFamily="34" charset="0"/>
                <a:sym typeface="Montserrat"/>
              </a:rPr>
              <a:t>T2 MRI</a:t>
            </a:r>
            <a:endParaRPr sz="1000" kern="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39" name="Google Shape;239;g2cde3f6c2e0_0_21">
            <a:extLst>
              <a:ext uri="{FF2B5EF4-FFF2-40B4-BE49-F238E27FC236}">
                <a16:creationId xmlns:a16="http://schemas.microsoft.com/office/drawing/2014/main" id="{E69FF2A3-3649-574A-9601-D95A4B39E2D2}"/>
              </a:ext>
            </a:extLst>
          </p:cNvPr>
          <p:cNvSpPr/>
          <p:nvPr/>
        </p:nvSpPr>
        <p:spPr>
          <a:xfrm>
            <a:off x="949018" y="2821065"/>
            <a:ext cx="150300" cy="144600"/>
          </a:xfrm>
          <a:prstGeom prst="rightArrow">
            <a:avLst>
              <a:gd name="adj1" fmla="val 50000"/>
              <a:gd name="adj2" fmla="val 50000"/>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40" name="Google Shape;240;g2cde3f6c2e0_0_21">
            <a:extLst>
              <a:ext uri="{FF2B5EF4-FFF2-40B4-BE49-F238E27FC236}">
                <a16:creationId xmlns:a16="http://schemas.microsoft.com/office/drawing/2014/main" id="{FCF11433-B12A-D5BA-97AF-DB5AE684DB5C}"/>
              </a:ext>
            </a:extLst>
          </p:cNvPr>
          <p:cNvSpPr/>
          <p:nvPr/>
        </p:nvSpPr>
        <p:spPr>
          <a:xfrm>
            <a:off x="1099323" y="2641275"/>
            <a:ext cx="822300" cy="606000"/>
          </a:xfrm>
          <a:prstGeom prst="roundRect">
            <a:avLst>
              <a:gd name="adj" fmla="val 16667"/>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1000" kern="0">
                <a:solidFill>
                  <a:srgbClr val="000000"/>
                </a:solidFill>
                <a:latin typeface="Calibri" panose="020F0502020204030204" pitchFamily="34" charset="0"/>
                <a:ea typeface="Montserrat"/>
                <a:cs typeface="Calibri" panose="020F0502020204030204" pitchFamily="34" charset="0"/>
                <a:sym typeface="Montserrat"/>
              </a:rPr>
              <a:t>Brain Stem normalization</a:t>
            </a:r>
            <a:endParaRPr sz="1000" kern="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41" name="Google Shape;241;g2cde3f6c2e0_0_21">
            <a:extLst>
              <a:ext uri="{FF2B5EF4-FFF2-40B4-BE49-F238E27FC236}">
                <a16:creationId xmlns:a16="http://schemas.microsoft.com/office/drawing/2014/main" id="{75618083-2F48-9D97-26AF-979068D78923}"/>
              </a:ext>
            </a:extLst>
          </p:cNvPr>
          <p:cNvSpPr/>
          <p:nvPr/>
        </p:nvSpPr>
        <p:spPr>
          <a:xfrm>
            <a:off x="1962871" y="2821065"/>
            <a:ext cx="150300" cy="144600"/>
          </a:xfrm>
          <a:prstGeom prst="rightArrow">
            <a:avLst>
              <a:gd name="adj1" fmla="val 50000"/>
              <a:gd name="adj2" fmla="val 50000"/>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42" name="Google Shape;242;g2cde3f6c2e0_0_21">
            <a:extLst>
              <a:ext uri="{FF2B5EF4-FFF2-40B4-BE49-F238E27FC236}">
                <a16:creationId xmlns:a16="http://schemas.microsoft.com/office/drawing/2014/main" id="{F9656E2D-677E-3938-7500-164300E2AF5F}"/>
              </a:ext>
            </a:extLst>
          </p:cNvPr>
          <p:cNvSpPr/>
          <p:nvPr/>
        </p:nvSpPr>
        <p:spPr>
          <a:xfrm>
            <a:off x="2154761" y="2696860"/>
            <a:ext cx="856800" cy="425400"/>
          </a:xfrm>
          <a:prstGeom prst="roundRect">
            <a:avLst>
              <a:gd name="adj" fmla="val 16667"/>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900" kern="0">
                <a:solidFill>
                  <a:srgbClr val="000000"/>
                </a:solidFill>
                <a:latin typeface="Calibri" panose="020F0502020204030204" pitchFamily="34" charset="0"/>
                <a:ea typeface="Montserrat"/>
                <a:cs typeface="Calibri" panose="020F0502020204030204" pitchFamily="34" charset="0"/>
                <a:sym typeface="Montserrat"/>
              </a:rPr>
              <a:t>Enhancing Tumor</a:t>
            </a:r>
            <a:endParaRPr sz="900" kern="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43" name="Google Shape;243;g2cde3f6c2e0_0_21">
            <a:extLst>
              <a:ext uri="{FF2B5EF4-FFF2-40B4-BE49-F238E27FC236}">
                <a16:creationId xmlns:a16="http://schemas.microsoft.com/office/drawing/2014/main" id="{684B735E-A1FB-7E86-B1FD-EDEAC7BCE00E}"/>
              </a:ext>
            </a:extLst>
          </p:cNvPr>
          <p:cNvSpPr/>
          <p:nvPr/>
        </p:nvSpPr>
        <p:spPr>
          <a:xfrm>
            <a:off x="350825" y="3932151"/>
            <a:ext cx="1018800" cy="577800"/>
          </a:xfrm>
          <a:prstGeom prst="roundRect">
            <a:avLst>
              <a:gd name="adj" fmla="val 16667"/>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1000" kern="0">
                <a:solidFill>
                  <a:srgbClr val="000000"/>
                </a:solidFill>
                <a:latin typeface="Calibri" panose="020F0502020204030204" pitchFamily="34" charset="0"/>
                <a:ea typeface="Montserrat"/>
                <a:cs typeface="Calibri" panose="020F0502020204030204" pitchFamily="34" charset="0"/>
                <a:sym typeface="Montserrat"/>
              </a:rPr>
              <a:t>Fractional Anisotropy</a:t>
            </a:r>
            <a:endParaRPr sz="1000" kern="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44" name="Google Shape;244;g2cde3f6c2e0_0_21">
            <a:extLst>
              <a:ext uri="{FF2B5EF4-FFF2-40B4-BE49-F238E27FC236}">
                <a16:creationId xmlns:a16="http://schemas.microsoft.com/office/drawing/2014/main" id="{DAC36729-0BDB-1F9E-12E7-B00202B185AA}"/>
              </a:ext>
            </a:extLst>
          </p:cNvPr>
          <p:cNvSpPr/>
          <p:nvPr/>
        </p:nvSpPr>
        <p:spPr>
          <a:xfrm>
            <a:off x="350826" y="4669675"/>
            <a:ext cx="924300" cy="577800"/>
          </a:xfrm>
          <a:prstGeom prst="roundRect">
            <a:avLst>
              <a:gd name="adj" fmla="val 16667"/>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1000" kern="0">
                <a:solidFill>
                  <a:srgbClr val="000000"/>
                </a:solidFill>
                <a:latin typeface="Calibri" panose="020F0502020204030204" pitchFamily="34" charset="0"/>
                <a:ea typeface="Montserrat"/>
                <a:cs typeface="Calibri" panose="020F0502020204030204" pitchFamily="34" charset="0"/>
                <a:sym typeface="Montserrat"/>
              </a:rPr>
              <a:t>Axial Diffusivity</a:t>
            </a:r>
            <a:endParaRPr sz="1000" kern="0">
              <a:solidFill>
                <a:srgbClr val="000000"/>
              </a:solidFill>
              <a:latin typeface="Calibri" panose="020F0502020204030204" pitchFamily="34" charset="0"/>
              <a:ea typeface="Montserrat"/>
              <a:cs typeface="Calibri" panose="020F0502020204030204" pitchFamily="34" charset="0"/>
              <a:sym typeface="Montserrat"/>
            </a:endParaRPr>
          </a:p>
        </p:txBody>
      </p:sp>
      <p:pic>
        <p:nvPicPr>
          <p:cNvPr id="245" name="Google Shape;245;g2cde3f6c2e0_0_21" title="upenn_data.png">
            <a:extLst>
              <a:ext uri="{FF2B5EF4-FFF2-40B4-BE49-F238E27FC236}">
                <a16:creationId xmlns:a16="http://schemas.microsoft.com/office/drawing/2014/main" id="{D870F623-BDBD-CE89-7523-58F66479A6C9}"/>
              </a:ext>
            </a:extLst>
          </p:cNvPr>
          <p:cNvPicPr preferRelativeResize="0"/>
          <p:nvPr/>
        </p:nvPicPr>
        <p:blipFill rotWithShape="1">
          <a:blip r:embed="rId4">
            <a:alphaModFix/>
          </a:blip>
          <a:srcRect l="41210" t="6057" r="46386" b="69787"/>
          <a:stretch/>
        </p:blipFill>
        <p:spPr>
          <a:xfrm>
            <a:off x="1223359" y="4707751"/>
            <a:ext cx="399299" cy="535623"/>
          </a:xfrm>
          <a:prstGeom prst="rect">
            <a:avLst/>
          </a:prstGeom>
          <a:noFill/>
          <a:ln>
            <a:noFill/>
          </a:ln>
        </p:spPr>
      </p:pic>
      <p:pic>
        <p:nvPicPr>
          <p:cNvPr id="246" name="Google Shape;246;g2cde3f6c2e0_0_21" title="upenn_data.png">
            <a:extLst>
              <a:ext uri="{FF2B5EF4-FFF2-40B4-BE49-F238E27FC236}">
                <a16:creationId xmlns:a16="http://schemas.microsoft.com/office/drawing/2014/main" id="{A779C598-52F9-7B9B-68B8-1971D7A7DFBB}"/>
              </a:ext>
            </a:extLst>
          </p:cNvPr>
          <p:cNvPicPr preferRelativeResize="0"/>
          <p:nvPr/>
        </p:nvPicPr>
        <p:blipFill rotWithShape="1">
          <a:blip r:embed="rId4">
            <a:alphaModFix/>
          </a:blip>
          <a:srcRect l="41210" t="29626" r="46386" b="47571"/>
          <a:stretch/>
        </p:blipFill>
        <p:spPr>
          <a:xfrm>
            <a:off x="1215576" y="3967619"/>
            <a:ext cx="399299" cy="535623"/>
          </a:xfrm>
          <a:prstGeom prst="rect">
            <a:avLst/>
          </a:prstGeom>
          <a:noFill/>
          <a:ln>
            <a:noFill/>
          </a:ln>
        </p:spPr>
      </p:pic>
      <p:sp>
        <p:nvSpPr>
          <p:cNvPr id="247" name="Google Shape;247;g2cde3f6c2e0_0_21">
            <a:extLst>
              <a:ext uri="{FF2B5EF4-FFF2-40B4-BE49-F238E27FC236}">
                <a16:creationId xmlns:a16="http://schemas.microsoft.com/office/drawing/2014/main" id="{AA6D945B-F951-0D88-2767-C7817985FDDE}"/>
              </a:ext>
            </a:extLst>
          </p:cNvPr>
          <p:cNvSpPr/>
          <p:nvPr/>
        </p:nvSpPr>
        <p:spPr>
          <a:xfrm>
            <a:off x="1720271" y="3955300"/>
            <a:ext cx="554400" cy="490800"/>
          </a:xfrm>
          <a:prstGeom prst="rect">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900" kern="0">
                <a:solidFill>
                  <a:srgbClr val="000000"/>
                </a:solidFill>
                <a:latin typeface="Calibri" panose="020F0502020204030204" pitchFamily="34" charset="0"/>
                <a:ea typeface="Montserrat"/>
                <a:cs typeface="Calibri" panose="020F0502020204030204" pitchFamily="34" charset="0"/>
                <a:sym typeface="Montserrat"/>
              </a:rPr>
              <a:t>ResConv3D block</a:t>
            </a:r>
            <a:endParaRPr sz="900" kern="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48" name="Google Shape;248;g2cde3f6c2e0_0_21">
            <a:extLst>
              <a:ext uri="{FF2B5EF4-FFF2-40B4-BE49-F238E27FC236}">
                <a16:creationId xmlns:a16="http://schemas.microsoft.com/office/drawing/2014/main" id="{575FEC20-7299-2CA4-6EE4-C1043AD3706F}"/>
              </a:ext>
            </a:extLst>
          </p:cNvPr>
          <p:cNvSpPr/>
          <p:nvPr/>
        </p:nvSpPr>
        <p:spPr>
          <a:xfrm>
            <a:off x="1734927" y="4681244"/>
            <a:ext cx="554400" cy="490800"/>
          </a:xfrm>
          <a:prstGeom prst="rect">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900" kern="0">
                <a:solidFill>
                  <a:srgbClr val="000000"/>
                </a:solidFill>
                <a:latin typeface="Calibri" panose="020F0502020204030204" pitchFamily="34" charset="0"/>
                <a:ea typeface="Montserrat"/>
                <a:cs typeface="Calibri" panose="020F0502020204030204" pitchFamily="34" charset="0"/>
                <a:sym typeface="Montserrat"/>
              </a:rPr>
              <a:t>ResConv3D block</a:t>
            </a:r>
            <a:endParaRPr sz="900" kern="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49" name="Google Shape;249;g2cde3f6c2e0_0_21">
            <a:extLst>
              <a:ext uri="{FF2B5EF4-FFF2-40B4-BE49-F238E27FC236}">
                <a16:creationId xmlns:a16="http://schemas.microsoft.com/office/drawing/2014/main" id="{6BBE1520-2F25-A4F2-8276-B061704C735E}"/>
              </a:ext>
            </a:extLst>
          </p:cNvPr>
          <p:cNvSpPr/>
          <p:nvPr/>
        </p:nvSpPr>
        <p:spPr>
          <a:xfrm>
            <a:off x="2411375" y="4363775"/>
            <a:ext cx="924300" cy="425400"/>
          </a:xfrm>
          <a:prstGeom prst="rect">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900" kern="0">
                <a:solidFill>
                  <a:srgbClr val="000000"/>
                </a:solidFill>
                <a:latin typeface="Calibri" panose="020F0502020204030204" pitchFamily="34" charset="0"/>
                <a:ea typeface="Montserrat"/>
                <a:cs typeface="Calibri" panose="020F0502020204030204" pitchFamily="34" charset="0"/>
                <a:sym typeface="Montserrat"/>
              </a:rPr>
              <a:t>Concatenate</a:t>
            </a:r>
            <a:endParaRPr sz="900" kern="0">
              <a:solidFill>
                <a:srgbClr val="000000"/>
              </a:solidFill>
              <a:latin typeface="Calibri" panose="020F0502020204030204" pitchFamily="34" charset="0"/>
              <a:ea typeface="Montserrat"/>
              <a:cs typeface="Calibri" panose="020F0502020204030204" pitchFamily="34" charset="0"/>
              <a:sym typeface="Montserrat"/>
            </a:endParaRPr>
          </a:p>
        </p:txBody>
      </p:sp>
      <p:cxnSp>
        <p:nvCxnSpPr>
          <p:cNvPr id="250" name="Google Shape;250;g2cde3f6c2e0_0_21">
            <a:extLst>
              <a:ext uri="{FF2B5EF4-FFF2-40B4-BE49-F238E27FC236}">
                <a16:creationId xmlns:a16="http://schemas.microsoft.com/office/drawing/2014/main" id="{F9F9FEFF-0A7A-C36C-EBFE-6E8EA839EA22}"/>
              </a:ext>
            </a:extLst>
          </p:cNvPr>
          <p:cNvCxnSpPr>
            <a:stCxn id="247" idx="3"/>
            <a:endCxn id="249" idx="1"/>
          </p:cNvCxnSpPr>
          <p:nvPr/>
        </p:nvCxnSpPr>
        <p:spPr>
          <a:xfrm>
            <a:off x="2274671" y="4200701"/>
            <a:ext cx="136800" cy="375900"/>
          </a:xfrm>
          <a:prstGeom prst="straightConnector1">
            <a:avLst/>
          </a:prstGeom>
          <a:noFill/>
          <a:ln w="19050" cap="flat" cmpd="sng">
            <a:solidFill>
              <a:srgbClr val="741B47"/>
            </a:solidFill>
            <a:prstDash val="solid"/>
            <a:round/>
            <a:headEnd type="none" w="med" len="med"/>
            <a:tailEnd type="triangle" w="med" len="med"/>
          </a:ln>
        </p:spPr>
      </p:cxnSp>
      <p:cxnSp>
        <p:nvCxnSpPr>
          <p:cNvPr id="251" name="Google Shape;251;g2cde3f6c2e0_0_21">
            <a:extLst>
              <a:ext uri="{FF2B5EF4-FFF2-40B4-BE49-F238E27FC236}">
                <a16:creationId xmlns:a16="http://schemas.microsoft.com/office/drawing/2014/main" id="{5972CDBD-C840-99E8-5E95-DE85B0F8F5DF}"/>
              </a:ext>
            </a:extLst>
          </p:cNvPr>
          <p:cNvCxnSpPr>
            <a:stCxn id="248" idx="3"/>
            <a:endCxn id="249" idx="1"/>
          </p:cNvCxnSpPr>
          <p:nvPr/>
        </p:nvCxnSpPr>
        <p:spPr>
          <a:xfrm rot="10800000" flipH="1">
            <a:off x="2289327" y="4576545"/>
            <a:ext cx="122100" cy="350100"/>
          </a:xfrm>
          <a:prstGeom prst="straightConnector1">
            <a:avLst/>
          </a:prstGeom>
          <a:noFill/>
          <a:ln w="19050" cap="flat" cmpd="sng">
            <a:solidFill>
              <a:srgbClr val="741B47"/>
            </a:solidFill>
            <a:prstDash val="solid"/>
            <a:round/>
            <a:headEnd type="none" w="med" len="med"/>
            <a:tailEnd type="triangle" w="med" len="med"/>
          </a:ln>
        </p:spPr>
      </p:cxnSp>
      <p:sp>
        <p:nvSpPr>
          <p:cNvPr id="252" name="Google Shape;252;g2cde3f6c2e0_0_21">
            <a:extLst>
              <a:ext uri="{FF2B5EF4-FFF2-40B4-BE49-F238E27FC236}">
                <a16:creationId xmlns:a16="http://schemas.microsoft.com/office/drawing/2014/main" id="{F592FE6E-0BC0-A64B-D992-6AFA23CB5402}"/>
              </a:ext>
            </a:extLst>
          </p:cNvPr>
          <p:cNvSpPr/>
          <p:nvPr/>
        </p:nvSpPr>
        <p:spPr>
          <a:xfrm>
            <a:off x="3463651" y="4330964"/>
            <a:ext cx="554400" cy="490800"/>
          </a:xfrm>
          <a:prstGeom prst="rect">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900" kern="0">
                <a:solidFill>
                  <a:srgbClr val="000000"/>
                </a:solidFill>
                <a:latin typeface="Calibri" panose="020F0502020204030204" pitchFamily="34" charset="0"/>
                <a:ea typeface="Montserrat"/>
                <a:cs typeface="Calibri" panose="020F0502020204030204" pitchFamily="34" charset="0"/>
                <a:sym typeface="Montserrat"/>
              </a:rPr>
              <a:t>ResConv3D block</a:t>
            </a:r>
            <a:endParaRPr sz="900" kern="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53" name="Google Shape;253;g2cde3f6c2e0_0_21">
            <a:extLst>
              <a:ext uri="{FF2B5EF4-FFF2-40B4-BE49-F238E27FC236}">
                <a16:creationId xmlns:a16="http://schemas.microsoft.com/office/drawing/2014/main" id="{2F57C920-3602-B036-283A-C3036FC8BDF7}"/>
              </a:ext>
            </a:extLst>
          </p:cNvPr>
          <p:cNvSpPr txBox="1"/>
          <p:nvPr/>
        </p:nvSpPr>
        <p:spPr>
          <a:xfrm>
            <a:off x="3931077" y="4398808"/>
            <a:ext cx="399300" cy="355200"/>
          </a:xfrm>
          <a:prstGeom prst="rect">
            <a:avLst/>
          </a:prstGeom>
          <a:noFill/>
          <a:ln>
            <a:noFill/>
          </a:ln>
        </p:spPr>
        <p:txBody>
          <a:bodyPr spcFirstLastPara="1" wrap="square" lIns="91425" tIns="91425" rIns="91425" bIns="91425" anchor="t" anchorCtr="0">
            <a:noAutofit/>
          </a:bodyPr>
          <a:lstStyle/>
          <a:p>
            <a:pPr defTabSz="914377">
              <a:buClr>
                <a:srgbClr val="000000"/>
              </a:buClr>
              <a:defRPr/>
            </a:pPr>
            <a:r>
              <a:rPr lang="it-IT" sz="1300" kern="0">
                <a:solidFill>
                  <a:srgbClr val="000000"/>
                </a:solidFill>
                <a:latin typeface="Calibri" panose="020F0502020204030204" pitchFamily="34" charset="0"/>
                <a:cs typeface="Calibri" panose="020F0502020204030204" pitchFamily="34" charset="0"/>
                <a:sym typeface="Arial"/>
              </a:rPr>
              <a:t>x5</a:t>
            </a:r>
            <a:endParaRPr sz="1300" kern="0">
              <a:solidFill>
                <a:srgbClr val="000000"/>
              </a:solidFill>
              <a:latin typeface="Calibri" panose="020F0502020204030204" pitchFamily="34" charset="0"/>
              <a:cs typeface="Calibri" panose="020F0502020204030204" pitchFamily="34" charset="0"/>
              <a:sym typeface="Arial"/>
            </a:endParaRPr>
          </a:p>
        </p:txBody>
      </p:sp>
      <p:sp>
        <p:nvSpPr>
          <p:cNvPr id="254" name="Google Shape;254;g2cde3f6c2e0_0_21">
            <a:extLst>
              <a:ext uri="{FF2B5EF4-FFF2-40B4-BE49-F238E27FC236}">
                <a16:creationId xmlns:a16="http://schemas.microsoft.com/office/drawing/2014/main" id="{DF5D3543-1A13-5135-994E-B9405BE9ECA3}"/>
              </a:ext>
            </a:extLst>
          </p:cNvPr>
          <p:cNvSpPr/>
          <p:nvPr/>
        </p:nvSpPr>
        <p:spPr>
          <a:xfrm>
            <a:off x="3358485" y="4504179"/>
            <a:ext cx="77400" cy="144600"/>
          </a:xfrm>
          <a:prstGeom prst="rightArrow">
            <a:avLst>
              <a:gd name="adj1" fmla="val 50000"/>
              <a:gd name="adj2" fmla="val 50000"/>
            </a:avLst>
          </a:prstGeom>
          <a:solidFill>
            <a:srgbClr val="741B4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55" name="Google Shape;255;g2cde3f6c2e0_0_21">
            <a:extLst>
              <a:ext uri="{FF2B5EF4-FFF2-40B4-BE49-F238E27FC236}">
                <a16:creationId xmlns:a16="http://schemas.microsoft.com/office/drawing/2014/main" id="{2E682DF2-FCEE-F107-CE58-462C870E86A9}"/>
              </a:ext>
            </a:extLst>
          </p:cNvPr>
          <p:cNvSpPr/>
          <p:nvPr/>
        </p:nvSpPr>
        <p:spPr>
          <a:xfrm>
            <a:off x="4211775" y="4504179"/>
            <a:ext cx="77400" cy="144600"/>
          </a:xfrm>
          <a:prstGeom prst="rightArrow">
            <a:avLst>
              <a:gd name="adj1" fmla="val 50000"/>
              <a:gd name="adj2" fmla="val 50000"/>
            </a:avLst>
          </a:prstGeom>
          <a:solidFill>
            <a:srgbClr val="741B4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endParaRPr sz="1400" kern="0">
              <a:solidFill>
                <a:srgbClr val="000000"/>
              </a:solidFill>
              <a:latin typeface="Calibri" panose="020F0502020204030204" pitchFamily="34" charset="0"/>
              <a:cs typeface="Calibri" panose="020F0502020204030204" pitchFamily="34" charset="0"/>
              <a:sym typeface="Arial"/>
            </a:endParaRPr>
          </a:p>
        </p:txBody>
      </p:sp>
      <p:sp>
        <p:nvSpPr>
          <p:cNvPr id="256" name="Google Shape;256;g2cde3f6c2e0_0_21">
            <a:extLst>
              <a:ext uri="{FF2B5EF4-FFF2-40B4-BE49-F238E27FC236}">
                <a16:creationId xmlns:a16="http://schemas.microsoft.com/office/drawing/2014/main" id="{E327F5F4-8F81-A390-A1F1-E67C1891C71D}"/>
              </a:ext>
            </a:extLst>
          </p:cNvPr>
          <p:cNvSpPr/>
          <p:nvPr/>
        </p:nvSpPr>
        <p:spPr>
          <a:xfrm>
            <a:off x="4335001" y="4325231"/>
            <a:ext cx="261300" cy="490800"/>
          </a:xfrm>
          <a:prstGeom prst="rect">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defTabSz="914377">
              <a:buClr>
                <a:srgbClr val="000000"/>
              </a:buClr>
              <a:defRPr/>
            </a:pPr>
            <a:r>
              <a:rPr lang="it-IT" sz="900" kern="0">
                <a:solidFill>
                  <a:srgbClr val="000000"/>
                </a:solidFill>
                <a:latin typeface="Calibri" panose="020F0502020204030204" pitchFamily="34" charset="0"/>
                <a:ea typeface="Montserrat"/>
                <a:cs typeface="Calibri" panose="020F0502020204030204" pitchFamily="34" charset="0"/>
                <a:sym typeface="Montserrat"/>
              </a:rPr>
              <a:t>MLP</a:t>
            </a:r>
            <a:endParaRPr sz="900" kern="0">
              <a:solidFill>
                <a:srgbClr val="000000"/>
              </a:solidFill>
              <a:latin typeface="Calibri" panose="020F0502020204030204" pitchFamily="34" charset="0"/>
              <a:ea typeface="Montserrat"/>
              <a:cs typeface="Calibri" panose="020F0502020204030204" pitchFamily="34" charset="0"/>
              <a:sym typeface="Montserrat"/>
            </a:endParaRPr>
          </a:p>
        </p:txBody>
      </p:sp>
      <p:sp>
        <p:nvSpPr>
          <p:cNvPr id="257" name="Google Shape;257;g2cde3f6c2e0_0_21">
            <a:extLst>
              <a:ext uri="{FF2B5EF4-FFF2-40B4-BE49-F238E27FC236}">
                <a16:creationId xmlns:a16="http://schemas.microsoft.com/office/drawing/2014/main" id="{81C39A0F-175E-2C50-3C2A-4D92ABDE1D00}"/>
              </a:ext>
            </a:extLst>
          </p:cNvPr>
          <p:cNvSpPr txBox="1"/>
          <p:nvPr/>
        </p:nvSpPr>
        <p:spPr>
          <a:xfrm>
            <a:off x="719911" y="3418328"/>
            <a:ext cx="2172900" cy="238800"/>
          </a:xfrm>
          <a:prstGeom prst="rect">
            <a:avLst/>
          </a:prstGeom>
          <a:noFill/>
          <a:ln>
            <a:noFill/>
          </a:ln>
        </p:spPr>
        <p:txBody>
          <a:bodyPr spcFirstLastPara="1" wrap="square" lIns="91425" tIns="91425" rIns="91425" bIns="91425" anchor="t" anchorCtr="0">
            <a:noAutofit/>
          </a:bodyPr>
          <a:lstStyle/>
          <a:p>
            <a:pPr defTabSz="914377">
              <a:buClr>
                <a:srgbClr val="000000"/>
              </a:buClr>
              <a:defRPr/>
            </a:pPr>
            <a:r>
              <a:rPr lang="it-IT" sz="1000" b="1" kern="0">
                <a:solidFill>
                  <a:srgbClr val="38761D"/>
                </a:solidFill>
                <a:latin typeface="Calibri" panose="020F0502020204030204" pitchFamily="34" charset="0"/>
                <a:ea typeface="Montserrat"/>
                <a:cs typeface="Calibri" panose="020F0502020204030204" pitchFamily="34" charset="0"/>
                <a:sym typeface="Montserrat"/>
              </a:rPr>
              <a:t>Model 1 - only radiomic</a:t>
            </a:r>
            <a:endParaRPr sz="1000" b="1" kern="0">
              <a:solidFill>
                <a:srgbClr val="38761D"/>
              </a:solidFill>
              <a:latin typeface="Calibri" panose="020F0502020204030204" pitchFamily="34" charset="0"/>
              <a:ea typeface="Montserrat"/>
              <a:cs typeface="Calibri" panose="020F0502020204030204" pitchFamily="34" charset="0"/>
              <a:sym typeface="Montserrat"/>
            </a:endParaRPr>
          </a:p>
        </p:txBody>
      </p:sp>
      <p:cxnSp>
        <p:nvCxnSpPr>
          <p:cNvPr id="258" name="Google Shape;258;g2cde3f6c2e0_0_21">
            <a:extLst>
              <a:ext uri="{FF2B5EF4-FFF2-40B4-BE49-F238E27FC236}">
                <a16:creationId xmlns:a16="http://schemas.microsoft.com/office/drawing/2014/main" id="{EC5B8B9A-188C-3BA4-B97E-793694200D52}"/>
              </a:ext>
            </a:extLst>
          </p:cNvPr>
          <p:cNvCxnSpPr>
            <a:stCxn id="242" idx="3"/>
            <a:endCxn id="233" idx="1"/>
          </p:cNvCxnSpPr>
          <p:nvPr/>
        </p:nvCxnSpPr>
        <p:spPr>
          <a:xfrm rot="10800000" flipH="1">
            <a:off x="3011562" y="2672861"/>
            <a:ext cx="216900" cy="236700"/>
          </a:xfrm>
          <a:prstGeom prst="straightConnector1">
            <a:avLst/>
          </a:prstGeom>
          <a:noFill/>
          <a:ln w="19050" cap="flat" cmpd="sng">
            <a:solidFill>
              <a:srgbClr val="38761D"/>
            </a:solidFill>
            <a:prstDash val="solid"/>
            <a:round/>
            <a:headEnd type="none" w="med" len="med"/>
            <a:tailEnd type="triangle" w="med" len="med"/>
          </a:ln>
        </p:spPr>
      </p:cxnSp>
      <p:sp>
        <p:nvSpPr>
          <p:cNvPr id="259" name="Google Shape;259;g2cde3f6c2e0_0_21">
            <a:extLst>
              <a:ext uri="{FF2B5EF4-FFF2-40B4-BE49-F238E27FC236}">
                <a16:creationId xmlns:a16="http://schemas.microsoft.com/office/drawing/2014/main" id="{F458990A-9810-2846-5D06-1074A555A745}"/>
              </a:ext>
            </a:extLst>
          </p:cNvPr>
          <p:cNvSpPr txBox="1"/>
          <p:nvPr/>
        </p:nvSpPr>
        <p:spPr>
          <a:xfrm>
            <a:off x="2659175" y="5147426"/>
            <a:ext cx="3000000" cy="338524"/>
          </a:xfrm>
          <a:prstGeom prst="rect">
            <a:avLst/>
          </a:prstGeom>
          <a:noFill/>
          <a:ln>
            <a:noFill/>
          </a:ln>
        </p:spPr>
        <p:txBody>
          <a:bodyPr spcFirstLastPara="1" wrap="square" lIns="91425" tIns="91425" rIns="91425" bIns="91425" anchor="t" anchorCtr="0">
            <a:spAutoFit/>
          </a:bodyPr>
          <a:lstStyle/>
          <a:p>
            <a:pPr defTabSz="914377">
              <a:buClr>
                <a:srgbClr val="000000"/>
              </a:buClr>
              <a:defRPr/>
            </a:pPr>
            <a:r>
              <a:rPr lang="it-IT" sz="1000" b="1" kern="0">
                <a:solidFill>
                  <a:srgbClr val="741B47"/>
                </a:solidFill>
                <a:latin typeface="Calibri" panose="020F0502020204030204" pitchFamily="34" charset="0"/>
                <a:ea typeface="Montserrat"/>
                <a:cs typeface="Calibri" panose="020F0502020204030204" pitchFamily="34" charset="0"/>
                <a:sym typeface="Montserrat"/>
              </a:rPr>
              <a:t>Model 2 - only 3D images </a:t>
            </a:r>
            <a:endParaRPr sz="1000" b="1" kern="0">
              <a:solidFill>
                <a:srgbClr val="741B47"/>
              </a:solidFill>
              <a:latin typeface="Calibri" panose="020F0502020204030204" pitchFamily="34" charset="0"/>
              <a:ea typeface="Montserrat"/>
              <a:cs typeface="Calibri" panose="020F0502020204030204" pitchFamily="34" charset="0"/>
              <a:sym typeface="Montserrat"/>
            </a:endParaRPr>
          </a:p>
        </p:txBody>
      </p:sp>
      <p:sp>
        <p:nvSpPr>
          <p:cNvPr id="260" name="Google Shape;260;g2cde3f6c2e0_0_21">
            <a:extLst>
              <a:ext uri="{FF2B5EF4-FFF2-40B4-BE49-F238E27FC236}">
                <a16:creationId xmlns:a16="http://schemas.microsoft.com/office/drawing/2014/main" id="{874FB660-B52A-85CC-1F9D-982E979AAEC0}"/>
              </a:ext>
            </a:extLst>
          </p:cNvPr>
          <p:cNvSpPr txBox="1"/>
          <p:nvPr/>
        </p:nvSpPr>
        <p:spPr>
          <a:xfrm>
            <a:off x="1307575" y="5407200"/>
            <a:ext cx="3867300" cy="338524"/>
          </a:xfrm>
          <a:prstGeom prst="rect">
            <a:avLst/>
          </a:prstGeom>
          <a:noFill/>
          <a:ln>
            <a:noFill/>
          </a:ln>
        </p:spPr>
        <p:txBody>
          <a:bodyPr spcFirstLastPara="1" wrap="square" lIns="91425" tIns="91425" rIns="91425" bIns="91425" anchor="t" anchorCtr="0">
            <a:spAutoFit/>
          </a:bodyPr>
          <a:lstStyle/>
          <a:p>
            <a:pPr defTabSz="914377">
              <a:buClr>
                <a:srgbClr val="000000"/>
              </a:buClr>
              <a:defRPr/>
            </a:pPr>
            <a:r>
              <a:rPr lang="it-IT" sz="1000" b="1" kern="0">
                <a:solidFill>
                  <a:srgbClr val="0B5394"/>
                </a:solidFill>
                <a:latin typeface="Calibri" panose="020F0502020204030204" pitchFamily="34" charset="0"/>
                <a:ea typeface="Montserrat"/>
                <a:cs typeface="Calibri" panose="020F0502020204030204" pitchFamily="34" charset="0"/>
                <a:sym typeface="Montserrat"/>
              </a:rPr>
              <a:t>Model 3 - 3D DTI images + radiomic features </a:t>
            </a:r>
            <a:endParaRPr sz="1000" b="1" kern="0">
              <a:solidFill>
                <a:srgbClr val="0B5394"/>
              </a:solidFill>
              <a:latin typeface="Calibri" panose="020F0502020204030204" pitchFamily="34" charset="0"/>
              <a:ea typeface="Montserrat"/>
              <a:cs typeface="Calibri" panose="020F0502020204030204" pitchFamily="34" charset="0"/>
              <a:sym typeface="Montserrat"/>
            </a:endParaRPr>
          </a:p>
        </p:txBody>
      </p:sp>
      <p:sp>
        <p:nvSpPr>
          <p:cNvPr id="261" name="Google Shape;261;g2cde3f6c2e0_0_21">
            <a:extLst>
              <a:ext uri="{FF2B5EF4-FFF2-40B4-BE49-F238E27FC236}">
                <a16:creationId xmlns:a16="http://schemas.microsoft.com/office/drawing/2014/main" id="{E3C68F34-F59D-2D8C-9583-5E1EB1982212}"/>
              </a:ext>
            </a:extLst>
          </p:cNvPr>
          <p:cNvSpPr txBox="1"/>
          <p:nvPr/>
        </p:nvSpPr>
        <p:spPr>
          <a:xfrm>
            <a:off x="949017" y="5748099"/>
            <a:ext cx="11090880" cy="606000"/>
          </a:xfrm>
          <a:prstGeom prst="rect">
            <a:avLst/>
          </a:prstGeom>
          <a:noFill/>
          <a:ln>
            <a:noFill/>
          </a:ln>
        </p:spPr>
        <p:txBody>
          <a:bodyPr spcFirstLastPara="1" wrap="square" lIns="91425" tIns="91425" rIns="91425" bIns="91425" anchor="t" anchorCtr="0">
            <a:noAutofit/>
          </a:bodyPr>
          <a:lstStyle/>
          <a:p>
            <a:pPr defTabSz="914377">
              <a:buClr>
                <a:srgbClr val="000000"/>
              </a:buClr>
              <a:defRPr/>
            </a:pPr>
            <a:r>
              <a:rPr lang="en-US" sz="1200" kern="0" dirty="0">
                <a:solidFill>
                  <a:srgbClr val="000000"/>
                </a:solidFill>
                <a:latin typeface="Arial"/>
                <a:cs typeface="Arial"/>
                <a:sym typeface="Arial"/>
              </a:rPr>
              <a:t>Lizzi, F., Saponaro, S., Giuliano, A., Talamonti, C., &amp; Ubaldi, L. (2025). </a:t>
            </a:r>
            <a:r>
              <a:rPr lang="en-US" sz="1200" i="1" kern="0" dirty="0">
                <a:solidFill>
                  <a:srgbClr val="000000"/>
                </a:solidFill>
                <a:latin typeface="Arial"/>
                <a:cs typeface="Arial"/>
                <a:sym typeface="Arial"/>
              </a:rPr>
              <a:t>Radiomics and Deep Learning interplay for predicting MGMT Methylation in Glioblastoma: the Crucial Role of Segmentation Quality</a:t>
            </a:r>
            <a:r>
              <a:rPr lang="en-US" sz="1200" kern="0" dirty="0">
                <a:solidFill>
                  <a:srgbClr val="000000"/>
                </a:solidFill>
                <a:latin typeface="Arial"/>
                <a:cs typeface="Arial"/>
                <a:sym typeface="Arial"/>
              </a:rPr>
              <a:t>, Cancers, under review</a:t>
            </a:r>
          </a:p>
          <a:p>
            <a:pPr defTabSz="914377">
              <a:buClr>
                <a:srgbClr val="000000"/>
              </a:buClr>
              <a:defRPr/>
            </a:pPr>
            <a:endParaRPr sz="933" i="1" kern="0" dirty="0">
              <a:solidFill>
                <a:srgbClr val="000000"/>
              </a:solidFill>
              <a:latin typeface="Calibri" panose="020F0502020204030204" pitchFamily="34" charset="0"/>
              <a:cs typeface="Calibri" panose="020F0502020204030204" pitchFamily="34" charset="0"/>
              <a:sym typeface="Arial"/>
            </a:endParaRPr>
          </a:p>
        </p:txBody>
      </p:sp>
      <p:sp>
        <p:nvSpPr>
          <p:cNvPr id="262" name="Google Shape;262;g2cde3f6c2e0_0_21">
            <a:extLst>
              <a:ext uri="{FF2B5EF4-FFF2-40B4-BE49-F238E27FC236}">
                <a16:creationId xmlns:a16="http://schemas.microsoft.com/office/drawing/2014/main" id="{22C1CBE3-C8AC-DE52-88CA-2A8FBC1D1535}"/>
              </a:ext>
            </a:extLst>
          </p:cNvPr>
          <p:cNvSpPr txBox="1">
            <a:spLocks noGrp="1"/>
          </p:cNvSpPr>
          <p:nvPr>
            <p:ph type="title" idx="4294967295"/>
          </p:nvPr>
        </p:nvSpPr>
        <p:spPr>
          <a:xfrm>
            <a:off x="213175" y="1138880"/>
            <a:ext cx="10515600" cy="485400"/>
          </a:xfrm>
          <a:prstGeom prst="rect">
            <a:avLst/>
          </a:prstGeom>
          <a:noFill/>
          <a:ln>
            <a:noFill/>
          </a:ln>
        </p:spPr>
        <p:txBody>
          <a:bodyPr spcFirstLastPara="1" wrap="square" lIns="91425" tIns="45700" rIns="91425" bIns="45700" anchor="ctr" anchorCtr="0">
            <a:normAutofit/>
          </a:bodyPr>
          <a:lstStyle/>
          <a:p>
            <a:pPr>
              <a:buClr>
                <a:schemeClr val="dk1"/>
              </a:buClr>
              <a:buSzPts val="1100"/>
            </a:pPr>
            <a:r>
              <a:rPr lang="it-IT" sz="2300" dirty="0">
                <a:latin typeface="Calibri" panose="020F0502020204030204" pitchFamily="34" charset="0"/>
                <a:cs typeface="Calibri" panose="020F0502020204030204" pitchFamily="34" charset="0"/>
              </a:rPr>
              <a:t>Highlights</a:t>
            </a:r>
            <a:endParaRPr sz="2300" dirty="0">
              <a:latin typeface="Calibri" panose="020F0502020204030204" pitchFamily="34" charset="0"/>
              <a:cs typeface="Calibri" panose="020F0502020204030204" pitchFamily="34" charset="0"/>
            </a:endParaRPr>
          </a:p>
        </p:txBody>
      </p:sp>
      <p:sp>
        <p:nvSpPr>
          <p:cNvPr id="2" name="Google Shape;989;p17">
            <a:extLst>
              <a:ext uri="{FF2B5EF4-FFF2-40B4-BE49-F238E27FC236}">
                <a16:creationId xmlns:a16="http://schemas.microsoft.com/office/drawing/2014/main" id="{87E6205C-0906-80C4-54B1-D6B11EA8F27D}"/>
              </a:ext>
            </a:extLst>
          </p:cNvPr>
          <p:cNvSpPr txBox="1"/>
          <p:nvPr/>
        </p:nvSpPr>
        <p:spPr>
          <a:xfrm>
            <a:off x="8172596" y="5276191"/>
            <a:ext cx="3867301" cy="1110000"/>
          </a:xfrm>
          <a:prstGeom prst="rect">
            <a:avLst/>
          </a:prstGeom>
          <a:noFill/>
          <a:ln>
            <a:noFill/>
          </a:ln>
        </p:spPr>
        <p:txBody>
          <a:bodyPr spcFirstLastPara="1" wrap="square" lIns="91425" tIns="91425" rIns="91425" bIns="91425" anchor="t" anchorCtr="0">
            <a:noAutofit/>
          </a:bodyPr>
          <a:lstStyle/>
          <a:p>
            <a:pPr defTabSz="1219170">
              <a:lnSpc>
                <a:spcPct val="115000"/>
              </a:lnSpc>
              <a:buClr>
                <a:srgbClr val="000000"/>
              </a:buClr>
              <a:defRPr/>
            </a:pPr>
            <a:r>
              <a:rPr lang="en-GB" sz="1200" kern="0" dirty="0">
                <a:solidFill>
                  <a:srgbClr val="000000"/>
                </a:solidFill>
                <a:latin typeface="Montserrat"/>
                <a:ea typeface="Montserrat"/>
                <a:cs typeface="Montserrat"/>
                <a:sym typeface="Montserrat"/>
              </a:rPr>
              <a:t>For each subject: 11 MRI volumes + segmentations + clinical data are available</a:t>
            </a:r>
          </a:p>
        </p:txBody>
      </p:sp>
      <p:pic>
        <p:nvPicPr>
          <p:cNvPr id="5" name="Picture 4" descr="A logo with purple and yellow letters&#10;&#10;AI-generated content may be incorrect.">
            <a:extLst>
              <a:ext uri="{FF2B5EF4-FFF2-40B4-BE49-F238E27FC236}">
                <a16:creationId xmlns:a16="http://schemas.microsoft.com/office/drawing/2014/main" id="{D587E096-736A-B14F-258F-231D0CEE2AD7}"/>
              </a:ext>
            </a:extLst>
          </p:cNvPr>
          <p:cNvPicPr>
            <a:picLocks noChangeAspect="1"/>
          </p:cNvPicPr>
          <p:nvPr/>
        </p:nvPicPr>
        <p:blipFill>
          <a:blip r:embed="rId5"/>
          <a:srcRect l="3694" r="2861"/>
          <a:stretch>
            <a:fillRect/>
          </a:stretch>
        </p:blipFill>
        <p:spPr>
          <a:xfrm>
            <a:off x="8959823" y="338435"/>
            <a:ext cx="3135135" cy="1047120"/>
          </a:xfrm>
          <a:prstGeom prst="rect">
            <a:avLst/>
          </a:prstGeom>
          <a:ln w="19050">
            <a:solidFill>
              <a:schemeClr val="accent2">
                <a:lumMod val="75000"/>
              </a:schemeClr>
            </a:solidFill>
          </a:ln>
        </p:spPr>
      </p:pic>
    </p:spTree>
    <p:extLst>
      <p:ext uri="{BB962C8B-B14F-4D97-AF65-F5344CB8AC3E}">
        <p14:creationId xmlns:p14="http://schemas.microsoft.com/office/powerpoint/2010/main" val="1982484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0ECFE-5679-2F84-CDE8-270ABF8A2317}"/>
              </a:ext>
            </a:extLst>
          </p:cNvPr>
          <p:cNvSpPr>
            <a:spLocks noGrp="1"/>
          </p:cNvSpPr>
          <p:nvPr>
            <p:ph type="title"/>
          </p:nvPr>
        </p:nvSpPr>
        <p:spPr/>
        <p:txBody>
          <a:bodyPr/>
          <a:lstStyle/>
          <a:p>
            <a:r>
              <a:rPr lang="en-US" b="1" dirty="0" err="1"/>
              <a:t>InTrEPID</a:t>
            </a:r>
            <a:endParaRPr lang="en-US" i="1" dirty="0"/>
          </a:p>
        </p:txBody>
      </p:sp>
      <p:sp>
        <p:nvSpPr>
          <p:cNvPr id="3" name="Slide Number Placeholder 2">
            <a:extLst>
              <a:ext uri="{FF2B5EF4-FFF2-40B4-BE49-F238E27FC236}">
                <a16:creationId xmlns:a16="http://schemas.microsoft.com/office/drawing/2014/main" id="{F33214F0-577D-C8B7-D542-8141EEB38CFE}"/>
              </a:ext>
            </a:extLst>
          </p:cNvPr>
          <p:cNvSpPr>
            <a:spLocks noGrp="1"/>
          </p:cNvSpPr>
          <p:nvPr>
            <p:ph type="sldNum" idx="12"/>
          </p:nvPr>
        </p:nvSpPr>
        <p:spPr/>
        <p:txBody>
          <a:bodyPr/>
          <a:lstStyle/>
          <a:p>
            <a:pPr defTabSz="1219170">
              <a:buClr>
                <a:srgbClr val="595959"/>
              </a:buClr>
            </a:pPr>
            <a:fld id="{00000000-1234-1234-1234-123412341234}" type="slidenum">
              <a:rPr lang="en-GB" kern="0">
                <a:solidFill>
                  <a:srgbClr val="595959"/>
                </a:solidFill>
              </a:rPr>
              <a:pPr defTabSz="1219170">
                <a:buClr>
                  <a:srgbClr val="595959"/>
                </a:buClr>
              </a:pPr>
              <a:t>23</a:t>
            </a:fld>
            <a:endParaRPr lang="en-GB" kern="0">
              <a:solidFill>
                <a:srgbClr val="595959"/>
              </a:solidFill>
            </a:endParaRPr>
          </a:p>
        </p:txBody>
      </p:sp>
      <p:pic>
        <p:nvPicPr>
          <p:cNvPr id="9" name="Picture 8" descr="A diagram of a x-ray machine&#10;&#10;AI-generated content may be incorrect.">
            <a:extLst>
              <a:ext uri="{FF2B5EF4-FFF2-40B4-BE49-F238E27FC236}">
                <a16:creationId xmlns:a16="http://schemas.microsoft.com/office/drawing/2014/main" id="{361697F8-10B7-5001-ADBF-DD963B547644}"/>
              </a:ext>
            </a:extLst>
          </p:cNvPr>
          <p:cNvPicPr>
            <a:picLocks noChangeAspect="1"/>
          </p:cNvPicPr>
          <p:nvPr/>
        </p:nvPicPr>
        <p:blipFill>
          <a:blip r:embed="rId3"/>
          <a:stretch>
            <a:fillRect/>
          </a:stretch>
        </p:blipFill>
        <p:spPr>
          <a:xfrm>
            <a:off x="5292722" y="1358958"/>
            <a:ext cx="3470055" cy="3602669"/>
          </a:xfrm>
          <a:prstGeom prst="rect">
            <a:avLst/>
          </a:prstGeom>
        </p:spPr>
      </p:pic>
      <p:sp>
        <p:nvSpPr>
          <p:cNvPr id="12" name="TextBox 11">
            <a:extLst>
              <a:ext uri="{FF2B5EF4-FFF2-40B4-BE49-F238E27FC236}">
                <a16:creationId xmlns:a16="http://schemas.microsoft.com/office/drawing/2014/main" id="{C6A3BECE-76B9-3C54-4012-35F1586F98D8}"/>
              </a:ext>
            </a:extLst>
          </p:cNvPr>
          <p:cNvSpPr txBox="1"/>
          <p:nvPr/>
        </p:nvSpPr>
        <p:spPr>
          <a:xfrm>
            <a:off x="8827742" y="613325"/>
            <a:ext cx="1889181" cy="543867"/>
          </a:xfrm>
          <a:prstGeom prst="rect">
            <a:avLst/>
          </a:prstGeom>
          <a:noFill/>
        </p:spPr>
        <p:txBody>
          <a:bodyPr wrap="square" rtlCol="0">
            <a:spAutoFit/>
          </a:bodyPr>
          <a:lstStyle/>
          <a:p>
            <a:pPr defTabSz="1219170">
              <a:buClr>
                <a:srgbClr val="000000"/>
              </a:buClr>
            </a:pPr>
            <a:r>
              <a:rPr lang="en-GB" sz="1467" i="1" kern="0" dirty="0">
                <a:solidFill>
                  <a:srgbClr val="FFFFFF"/>
                </a:solidFill>
                <a:latin typeface="Arial"/>
                <a:cs typeface="Arial"/>
                <a:sym typeface="Arial"/>
              </a:rPr>
              <a:t>MUR PRIN 2022</a:t>
            </a:r>
          </a:p>
          <a:p>
            <a:pPr defTabSz="1219170">
              <a:buClr>
                <a:srgbClr val="000000"/>
              </a:buClr>
            </a:pPr>
            <a:endParaRPr lang="en-US" sz="1467" kern="0" dirty="0">
              <a:solidFill>
                <a:srgbClr val="FFFFFF"/>
              </a:solidFill>
              <a:latin typeface="Arial"/>
              <a:cs typeface="Arial"/>
              <a:sym typeface="Arial"/>
            </a:endParaRPr>
          </a:p>
        </p:txBody>
      </p:sp>
      <p:sp>
        <p:nvSpPr>
          <p:cNvPr id="13" name="TextBox 12">
            <a:extLst>
              <a:ext uri="{FF2B5EF4-FFF2-40B4-BE49-F238E27FC236}">
                <a16:creationId xmlns:a16="http://schemas.microsoft.com/office/drawing/2014/main" id="{D1488149-5032-A2B6-B76C-557A06E23611}"/>
              </a:ext>
            </a:extLst>
          </p:cNvPr>
          <p:cNvSpPr txBox="1"/>
          <p:nvPr/>
        </p:nvSpPr>
        <p:spPr>
          <a:xfrm>
            <a:off x="2914651" y="119389"/>
            <a:ext cx="5181600" cy="1200329"/>
          </a:xfrm>
          <a:prstGeom prst="rect">
            <a:avLst/>
          </a:prstGeom>
          <a:noFill/>
        </p:spPr>
        <p:txBody>
          <a:bodyPr wrap="square" rtlCol="0">
            <a:spAutoFit/>
          </a:bodyPr>
          <a:lstStyle/>
          <a:p>
            <a:pPr defTabSz="1219170">
              <a:buClr>
                <a:srgbClr val="000000"/>
              </a:buClr>
            </a:pPr>
            <a:r>
              <a:rPr lang="en-GB" sz="2400" b="1" i="1" kern="0" dirty="0">
                <a:solidFill>
                  <a:srgbClr val="FFFFFF"/>
                </a:solidFill>
                <a:latin typeface="Arial"/>
                <a:cs typeface="Arial"/>
                <a:sym typeface="Arial"/>
              </a:rPr>
              <a:t>In</a:t>
            </a:r>
            <a:r>
              <a:rPr lang="en-GB" sz="2400" i="1" kern="0" dirty="0">
                <a:solidFill>
                  <a:srgbClr val="FFFFFF"/>
                </a:solidFill>
                <a:latin typeface="Arial"/>
                <a:cs typeface="Arial"/>
                <a:sym typeface="Arial"/>
              </a:rPr>
              <a:t> vivo 3D dosimetry in radiotherapy </a:t>
            </a:r>
            <a:r>
              <a:rPr lang="en-GB" sz="2400" b="1" i="1" kern="0" dirty="0">
                <a:solidFill>
                  <a:srgbClr val="FFFFFF"/>
                </a:solidFill>
                <a:latin typeface="Arial"/>
                <a:cs typeface="Arial"/>
                <a:sym typeface="Arial"/>
              </a:rPr>
              <a:t>Tr</a:t>
            </a:r>
            <a:r>
              <a:rPr lang="en-GB" sz="2400" i="1" kern="0" dirty="0">
                <a:solidFill>
                  <a:srgbClr val="FFFFFF"/>
                </a:solidFill>
                <a:latin typeface="Arial"/>
                <a:cs typeface="Arial"/>
                <a:sym typeface="Arial"/>
              </a:rPr>
              <a:t>eatments with EPID</a:t>
            </a:r>
            <a:br>
              <a:rPr lang="en-GB" sz="2400" i="1" kern="0" dirty="0">
                <a:solidFill>
                  <a:srgbClr val="FFFFFF"/>
                </a:solidFill>
                <a:latin typeface="Arial"/>
                <a:cs typeface="Arial"/>
                <a:sym typeface="Arial"/>
              </a:rPr>
            </a:br>
            <a:endParaRPr lang="en-US" sz="2400" kern="0" dirty="0">
              <a:solidFill>
                <a:srgbClr val="FFFFFF"/>
              </a:solidFill>
              <a:latin typeface="Arial"/>
              <a:cs typeface="Arial"/>
              <a:sym typeface="Arial"/>
            </a:endParaRPr>
          </a:p>
        </p:txBody>
      </p:sp>
      <p:pic>
        <p:nvPicPr>
          <p:cNvPr id="15" name="Picture 14" descr="A group of logos with blue letters&#10;&#10;AI-generated content may be incorrect.">
            <a:extLst>
              <a:ext uri="{FF2B5EF4-FFF2-40B4-BE49-F238E27FC236}">
                <a16:creationId xmlns:a16="http://schemas.microsoft.com/office/drawing/2014/main" id="{73B7629A-615A-D2E2-6541-DD4E298D4D1B}"/>
              </a:ext>
            </a:extLst>
          </p:cNvPr>
          <p:cNvPicPr>
            <a:picLocks noChangeAspect="1"/>
          </p:cNvPicPr>
          <p:nvPr/>
        </p:nvPicPr>
        <p:blipFill>
          <a:blip r:embed="rId4">
            <a:clrChange>
              <a:clrFrom>
                <a:srgbClr val="FFFFFF"/>
              </a:clrFrom>
              <a:clrTo>
                <a:srgbClr val="FFFFFF">
                  <a:alpha val="0"/>
                </a:srgbClr>
              </a:clrTo>
            </a:clrChange>
          </a:blip>
          <a:srcRect r="30853"/>
          <a:stretch>
            <a:fillRect/>
          </a:stretch>
        </p:blipFill>
        <p:spPr>
          <a:xfrm>
            <a:off x="8508149" y="1005393"/>
            <a:ext cx="3599672" cy="763600"/>
          </a:xfrm>
          <a:prstGeom prst="rect">
            <a:avLst/>
          </a:prstGeom>
        </p:spPr>
      </p:pic>
      <p:pic>
        <p:nvPicPr>
          <p:cNvPr id="16" name="Picture 15" descr="A group of logos with blue letters&#10;&#10;AI-generated content may be incorrect.">
            <a:extLst>
              <a:ext uri="{FF2B5EF4-FFF2-40B4-BE49-F238E27FC236}">
                <a16:creationId xmlns:a16="http://schemas.microsoft.com/office/drawing/2014/main" id="{FC52E7BB-8123-7211-7967-54674C2C486D}"/>
              </a:ext>
            </a:extLst>
          </p:cNvPr>
          <p:cNvPicPr>
            <a:picLocks noChangeAspect="1"/>
          </p:cNvPicPr>
          <p:nvPr/>
        </p:nvPicPr>
        <p:blipFill>
          <a:blip r:embed="rId4"/>
          <a:srcRect l="69970" t="23458" r="15501" b="12266"/>
          <a:stretch>
            <a:fillRect/>
          </a:stretch>
        </p:blipFill>
        <p:spPr>
          <a:xfrm>
            <a:off x="10514221" y="43862"/>
            <a:ext cx="1593600" cy="1034133"/>
          </a:xfrm>
          <a:prstGeom prst="rect">
            <a:avLst/>
          </a:prstGeom>
        </p:spPr>
      </p:pic>
      <p:sp>
        <p:nvSpPr>
          <p:cNvPr id="21" name="TextBox 20">
            <a:extLst>
              <a:ext uri="{FF2B5EF4-FFF2-40B4-BE49-F238E27FC236}">
                <a16:creationId xmlns:a16="http://schemas.microsoft.com/office/drawing/2014/main" id="{C98C0BD7-1B2E-ECD1-6C18-2F832B520142}"/>
              </a:ext>
            </a:extLst>
          </p:cNvPr>
          <p:cNvSpPr txBox="1"/>
          <p:nvPr/>
        </p:nvSpPr>
        <p:spPr>
          <a:xfrm>
            <a:off x="8671970" y="1718256"/>
            <a:ext cx="3520031" cy="769634"/>
          </a:xfrm>
          <a:prstGeom prst="rect">
            <a:avLst/>
          </a:prstGeom>
          <a:noFill/>
        </p:spPr>
        <p:txBody>
          <a:bodyPr wrap="square" rtlCol="0">
            <a:spAutoFit/>
          </a:bodyPr>
          <a:lstStyle/>
          <a:p>
            <a:pPr defTabSz="1219170">
              <a:buClr>
                <a:srgbClr val="000000"/>
              </a:buClr>
            </a:pPr>
            <a:r>
              <a:rPr lang="en-GB" sz="1067" kern="0" dirty="0">
                <a:solidFill>
                  <a:srgbClr val="000000"/>
                </a:solidFill>
                <a:latin typeface="Arial"/>
                <a:cs typeface="Arial"/>
                <a:sym typeface="Arial"/>
              </a:rPr>
              <a:t>Coordinator: C. Talamonti, Univ. FI &amp; </a:t>
            </a:r>
            <a:r>
              <a:rPr lang="en-GB" sz="1067" kern="0" dirty="0" err="1">
                <a:solidFill>
                  <a:srgbClr val="000000"/>
                </a:solidFill>
                <a:latin typeface="Arial"/>
                <a:cs typeface="Arial"/>
                <a:sym typeface="Arial"/>
              </a:rPr>
              <a:t>Careggi</a:t>
            </a:r>
            <a:r>
              <a:rPr lang="en-GB" sz="1067" kern="0" dirty="0">
                <a:solidFill>
                  <a:srgbClr val="000000"/>
                </a:solidFill>
                <a:latin typeface="Arial"/>
                <a:cs typeface="Arial"/>
                <a:sym typeface="Arial"/>
              </a:rPr>
              <a:t> Hospital</a:t>
            </a:r>
          </a:p>
          <a:p>
            <a:pPr marL="0" lvl="1" defTabSz="1219170">
              <a:buClr>
                <a:srgbClr val="000000"/>
              </a:buClr>
            </a:pPr>
            <a:r>
              <a:rPr lang="en-GB" sz="1067" kern="0" dirty="0">
                <a:solidFill>
                  <a:srgbClr val="000000"/>
                </a:solidFill>
                <a:latin typeface="Arial"/>
                <a:cs typeface="Arial"/>
                <a:sym typeface="Arial"/>
              </a:rPr>
              <a:t>  Sub-unit: M. </a:t>
            </a:r>
            <a:r>
              <a:rPr lang="en-GB" sz="1067" kern="0" dirty="0" err="1">
                <a:solidFill>
                  <a:srgbClr val="000000"/>
                </a:solidFill>
                <a:latin typeface="Arial"/>
                <a:cs typeface="Arial"/>
                <a:sym typeface="Arial"/>
              </a:rPr>
              <a:t>Avanzo</a:t>
            </a:r>
            <a:r>
              <a:rPr lang="en-GB" sz="1067" kern="0" dirty="0">
                <a:solidFill>
                  <a:srgbClr val="000000"/>
                </a:solidFill>
                <a:latin typeface="Arial"/>
                <a:cs typeface="Arial"/>
                <a:sym typeface="Arial"/>
              </a:rPr>
              <a:t>, IRCCS Centro </a:t>
            </a:r>
          </a:p>
          <a:p>
            <a:pPr marL="0" lvl="1" defTabSz="1219170">
              <a:buClr>
                <a:srgbClr val="000000"/>
              </a:buClr>
            </a:pPr>
            <a:r>
              <a:rPr lang="en-GB" sz="1067" kern="0" dirty="0">
                <a:solidFill>
                  <a:srgbClr val="000000"/>
                </a:solidFill>
                <a:latin typeface="Arial"/>
                <a:cs typeface="Arial"/>
                <a:sym typeface="Arial"/>
              </a:rPr>
              <a:t>     </a:t>
            </a:r>
            <a:r>
              <a:rPr lang="en-GB" sz="1067" kern="0" dirty="0" err="1">
                <a:solidFill>
                  <a:srgbClr val="000000"/>
                </a:solidFill>
                <a:latin typeface="Arial"/>
                <a:cs typeface="Arial"/>
                <a:sym typeface="Arial"/>
              </a:rPr>
              <a:t>Riferimento</a:t>
            </a:r>
            <a:r>
              <a:rPr lang="en-GB" sz="1067" kern="0" dirty="0">
                <a:solidFill>
                  <a:srgbClr val="000000"/>
                </a:solidFill>
                <a:latin typeface="Arial"/>
                <a:cs typeface="Arial"/>
                <a:sym typeface="Arial"/>
              </a:rPr>
              <a:t> </a:t>
            </a:r>
            <a:r>
              <a:rPr lang="en-GB" sz="1067" kern="0" dirty="0" err="1">
                <a:solidFill>
                  <a:srgbClr val="000000"/>
                </a:solidFill>
                <a:latin typeface="Arial"/>
                <a:cs typeface="Arial"/>
                <a:sym typeface="Arial"/>
              </a:rPr>
              <a:t>Oncologico</a:t>
            </a:r>
            <a:r>
              <a:rPr lang="en-GB" sz="1067" kern="0" dirty="0">
                <a:solidFill>
                  <a:srgbClr val="000000"/>
                </a:solidFill>
                <a:latin typeface="Arial"/>
                <a:cs typeface="Arial"/>
                <a:sym typeface="Arial"/>
              </a:rPr>
              <a:t> (CRO), Aviano (PN)</a:t>
            </a:r>
          </a:p>
          <a:p>
            <a:pPr defTabSz="1219170">
              <a:buClr>
                <a:srgbClr val="000000"/>
              </a:buClr>
            </a:pPr>
            <a:r>
              <a:rPr lang="en-GB" sz="1067" kern="0" dirty="0">
                <a:solidFill>
                  <a:srgbClr val="000000"/>
                </a:solidFill>
                <a:latin typeface="Arial"/>
                <a:cs typeface="Arial"/>
                <a:sym typeface="Arial"/>
              </a:rPr>
              <a:t>  INFN Unit: A. Retico (Pisa)</a:t>
            </a:r>
          </a:p>
          <a:p>
            <a:pPr defTabSz="1219170">
              <a:buClr>
                <a:srgbClr val="000000"/>
              </a:buClr>
            </a:pPr>
            <a:endParaRPr lang="en-US" sz="133" kern="0" dirty="0">
              <a:solidFill>
                <a:srgbClr val="000000"/>
              </a:solidFill>
              <a:latin typeface="Arial"/>
              <a:cs typeface="Arial"/>
              <a:sym typeface="Arial"/>
            </a:endParaRPr>
          </a:p>
        </p:txBody>
      </p:sp>
      <p:sp>
        <p:nvSpPr>
          <p:cNvPr id="22" name="TextBox 21">
            <a:extLst>
              <a:ext uri="{FF2B5EF4-FFF2-40B4-BE49-F238E27FC236}">
                <a16:creationId xmlns:a16="http://schemas.microsoft.com/office/drawing/2014/main" id="{C029E9E7-51B0-269B-3FF4-0FB00CDBC347}"/>
              </a:ext>
            </a:extLst>
          </p:cNvPr>
          <p:cNvSpPr txBox="1"/>
          <p:nvPr/>
        </p:nvSpPr>
        <p:spPr>
          <a:xfrm>
            <a:off x="316971" y="1267400"/>
            <a:ext cx="5027003" cy="1938992"/>
          </a:xfrm>
          <a:prstGeom prst="rect">
            <a:avLst/>
          </a:prstGeom>
          <a:noFill/>
        </p:spPr>
        <p:txBody>
          <a:bodyPr wrap="square" rtlCol="0">
            <a:spAutoFit/>
          </a:bodyPr>
          <a:lstStyle/>
          <a:p>
            <a:pPr defTabSz="1219170">
              <a:buClr>
                <a:srgbClr val="000000"/>
              </a:buClr>
            </a:pPr>
            <a:r>
              <a:rPr lang="en-GB" sz="1200" kern="0" dirty="0">
                <a:solidFill>
                  <a:srgbClr val="000000"/>
                </a:solidFill>
                <a:latin typeface="Arial"/>
                <a:cs typeface="Arial"/>
                <a:sym typeface="Arial"/>
              </a:rPr>
              <a:t>The complexity of the preparation and execution of Radiotherapy (RT) treatments has strongly increased in the last decades.</a:t>
            </a:r>
          </a:p>
          <a:p>
            <a:pPr algn="ctr" defTabSz="1219170">
              <a:buClr>
                <a:srgbClr val="000000"/>
              </a:buClr>
            </a:pPr>
            <a:r>
              <a:rPr lang="en-GB" sz="1200" kern="0" dirty="0">
                <a:solidFill>
                  <a:srgbClr val="000000"/>
                </a:solidFill>
                <a:latin typeface="Arial"/>
                <a:cs typeface="Arial"/>
                <a:sym typeface="Wingdings" pitchFamily="2" charset="2"/>
              </a:rPr>
              <a:t> </a:t>
            </a:r>
            <a:r>
              <a:rPr lang="en-GB" sz="1200" i="1" kern="0" dirty="0">
                <a:solidFill>
                  <a:srgbClr val="000000"/>
                </a:solidFill>
                <a:latin typeface="Arial"/>
                <a:cs typeface="Arial"/>
                <a:sym typeface="Arial"/>
              </a:rPr>
              <a:t>Reliable and fast Quality Assurance (QA) procedures are needed, also to comply to current regulations</a:t>
            </a:r>
            <a:endParaRPr lang="en-US" sz="1200" b="1" i="1" kern="0" dirty="0">
              <a:solidFill>
                <a:srgbClr val="000000"/>
              </a:solidFill>
              <a:latin typeface="Arial"/>
              <a:cs typeface="Arial"/>
              <a:sym typeface="Arial"/>
            </a:endParaRPr>
          </a:p>
          <a:p>
            <a:pPr defTabSz="1219170">
              <a:buClr>
                <a:srgbClr val="000000"/>
              </a:buClr>
            </a:pPr>
            <a:endParaRPr lang="en-US" sz="1200" b="1" kern="0" dirty="0">
              <a:solidFill>
                <a:srgbClr val="000000"/>
              </a:solidFill>
              <a:latin typeface="Arial"/>
              <a:cs typeface="Arial"/>
              <a:sym typeface="Arial"/>
            </a:endParaRPr>
          </a:p>
          <a:p>
            <a:pPr defTabSz="1219170">
              <a:buClr>
                <a:srgbClr val="000000"/>
              </a:buClr>
            </a:pPr>
            <a:r>
              <a:rPr lang="en-GB" sz="1200" kern="0" dirty="0">
                <a:solidFill>
                  <a:srgbClr val="000000"/>
                </a:solidFill>
                <a:latin typeface="Arial"/>
                <a:cs typeface="Arial"/>
                <a:sym typeface="Arial"/>
              </a:rPr>
              <a:t>The information encoded in </a:t>
            </a:r>
            <a:r>
              <a:rPr lang="en-GB" sz="1200" b="1" kern="0" dirty="0">
                <a:solidFill>
                  <a:srgbClr val="000000"/>
                </a:solidFill>
                <a:latin typeface="Arial"/>
                <a:cs typeface="Arial"/>
                <a:sym typeface="Arial"/>
              </a:rPr>
              <a:t>EPID images </a:t>
            </a:r>
            <a:r>
              <a:rPr lang="en-GB" sz="1200" kern="0" dirty="0">
                <a:solidFill>
                  <a:srgbClr val="000000"/>
                </a:solidFill>
                <a:latin typeface="Arial"/>
                <a:cs typeface="Arial"/>
                <a:sym typeface="Arial"/>
              </a:rPr>
              <a:t>acquired during the RT treatment</a:t>
            </a:r>
            <a:r>
              <a:rPr lang="en-GB" sz="1200" b="1" kern="0" dirty="0">
                <a:solidFill>
                  <a:srgbClr val="000000"/>
                </a:solidFill>
                <a:latin typeface="Arial"/>
                <a:cs typeface="Arial"/>
                <a:sym typeface="Arial"/>
              </a:rPr>
              <a:t>, combined with the patient anatomy (CT)</a:t>
            </a:r>
            <a:r>
              <a:rPr lang="en-GB" sz="1200" kern="0" dirty="0">
                <a:solidFill>
                  <a:srgbClr val="000000"/>
                </a:solidFill>
                <a:latin typeface="Arial"/>
                <a:cs typeface="Arial"/>
                <a:sym typeface="Arial"/>
              </a:rPr>
              <a:t>, will be used by an </a:t>
            </a:r>
            <a:r>
              <a:rPr lang="en-GB" sz="1200" b="1" kern="0" dirty="0">
                <a:solidFill>
                  <a:srgbClr val="000000"/>
                </a:solidFill>
                <a:latin typeface="Arial"/>
                <a:cs typeface="Arial"/>
                <a:sym typeface="Arial"/>
              </a:rPr>
              <a:t>AI algorithm </a:t>
            </a:r>
            <a:r>
              <a:rPr lang="en-GB" sz="1200" kern="0" dirty="0">
                <a:solidFill>
                  <a:srgbClr val="000000"/>
                </a:solidFill>
                <a:latin typeface="Arial"/>
                <a:cs typeface="Arial"/>
                <a:sym typeface="Arial"/>
              </a:rPr>
              <a:t>to reconstruct the </a:t>
            </a:r>
            <a:r>
              <a:rPr lang="en-GB" sz="1200" b="1" kern="0" dirty="0">
                <a:solidFill>
                  <a:srgbClr val="000000"/>
                </a:solidFill>
                <a:latin typeface="Arial"/>
                <a:cs typeface="Arial"/>
                <a:sym typeface="Arial"/>
              </a:rPr>
              <a:t>3D dose map</a:t>
            </a:r>
            <a:r>
              <a:rPr lang="en-GB" sz="1200" kern="0" dirty="0">
                <a:solidFill>
                  <a:srgbClr val="000000"/>
                </a:solidFill>
                <a:latin typeface="Arial"/>
                <a:cs typeface="Arial"/>
                <a:sym typeface="Arial"/>
              </a:rPr>
              <a:t> delivered to the patient</a:t>
            </a:r>
            <a:endParaRPr lang="en-US" sz="1200" kern="0" dirty="0">
              <a:solidFill>
                <a:srgbClr val="000000"/>
              </a:solidFill>
              <a:latin typeface="Arial"/>
              <a:cs typeface="Arial"/>
              <a:sym typeface="Arial"/>
            </a:endParaRPr>
          </a:p>
          <a:p>
            <a:pPr defTabSz="1219170">
              <a:buClr>
                <a:srgbClr val="000000"/>
              </a:buClr>
            </a:pPr>
            <a:endParaRPr lang="en-US" sz="1200" kern="0" dirty="0">
              <a:solidFill>
                <a:srgbClr val="000000"/>
              </a:solidFill>
              <a:latin typeface="Arial"/>
              <a:cs typeface="Arial"/>
              <a:sym typeface="Arial"/>
            </a:endParaRPr>
          </a:p>
        </p:txBody>
      </p:sp>
      <p:sp>
        <p:nvSpPr>
          <p:cNvPr id="23" name="TextBox 22">
            <a:extLst>
              <a:ext uri="{FF2B5EF4-FFF2-40B4-BE49-F238E27FC236}">
                <a16:creationId xmlns:a16="http://schemas.microsoft.com/office/drawing/2014/main" id="{2F93F976-A9D3-FC6B-E7EE-2B2CC39B3441}"/>
              </a:ext>
            </a:extLst>
          </p:cNvPr>
          <p:cNvSpPr txBox="1"/>
          <p:nvPr/>
        </p:nvSpPr>
        <p:spPr>
          <a:xfrm>
            <a:off x="328585" y="3263346"/>
            <a:ext cx="2009361" cy="646331"/>
          </a:xfrm>
          <a:prstGeom prst="rect">
            <a:avLst/>
          </a:prstGeom>
          <a:noFill/>
        </p:spPr>
        <p:txBody>
          <a:bodyPr wrap="square" rtlCol="0">
            <a:spAutoFit/>
          </a:bodyPr>
          <a:lstStyle/>
          <a:p>
            <a:pPr defTabSz="1219170">
              <a:buClr>
                <a:srgbClr val="000000"/>
              </a:buClr>
            </a:pPr>
            <a:r>
              <a:rPr lang="en-US" sz="1200" kern="0" dirty="0">
                <a:solidFill>
                  <a:srgbClr val="000000"/>
                </a:solidFill>
                <a:latin typeface="Arial"/>
                <a:cs typeface="Arial"/>
                <a:sym typeface="Arial"/>
              </a:rPr>
              <a:t>The first phase of the project, focused on 2D data, was completed </a:t>
            </a:r>
          </a:p>
        </p:txBody>
      </p:sp>
      <p:pic>
        <p:nvPicPr>
          <p:cNvPr id="26" name="Picture 25" descr="A group of logos with blue letters&#10;&#10;AI-generated content may be incorrect.">
            <a:extLst>
              <a:ext uri="{FF2B5EF4-FFF2-40B4-BE49-F238E27FC236}">
                <a16:creationId xmlns:a16="http://schemas.microsoft.com/office/drawing/2014/main" id="{26BDA172-6F08-278D-ABB9-EB40A74B72CD}"/>
              </a:ext>
            </a:extLst>
          </p:cNvPr>
          <p:cNvPicPr>
            <a:picLocks noChangeAspect="1"/>
          </p:cNvPicPr>
          <p:nvPr/>
        </p:nvPicPr>
        <p:blipFill>
          <a:blip r:embed="rId4">
            <a:clrChange>
              <a:clrFrom>
                <a:srgbClr val="FFFFFF"/>
              </a:clrFrom>
              <a:clrTo>
                <a:srgbClr val="FFFFFF">
                  <a:alpha val="0"/>
                </a:srgbClr>
              </a:clrTo>
            </a:clrChange>
          </a:blip>
          <a:srcRect l="84507" t="20368" r="956" b="10397"/>
          <a:stretch>
            <a:fillRect/>
          </a:stretch>
        </p:blipFill>
        <p:spPr>
          <a:xfrm>
            <a:off x="9605974" y="5347927"/>
            <a:ext cx="1356348" cy="947591"/>
          </a:xfrm>
          <a:prstGeom prst="rect">
            <a:avLst/>
          </a:prstGeom>
        </p:spPr>
      </p:pic>
      <p:pic>
        <p:nvPicPr>
          <p:cNvPr id="27" name="Picture 26" descr="A group of logos with blue letters&#10;&#10;AI-generated content may be incorrect.">
            <a:extLst>
              <a:ext uri="{FF2B5EF4-FFF2-40B4-BE49-F238E27FC236}">
                <a16:creationId xmlns:a16="http://schemas.microsoft.com/office/drawing/2014/main" id="{F0CC34F7-E097-CD43-A6A6-FA804987111B}"/>
              </a:ext>
            </a:extLst>
          </p:cNvPr>
          <p:cNvPicPr>
            <a:picLocks noChangeAspect="1"/>
          </p:cNvPicPr>
          <p:nvPr/>
        </p:nvPicPr>
        <p:blipFill>
          <a:blip r:embed="rId4">
            <a:clrChange>
              <a:clrFrom>
                <a:srgbClr val="FFFFFF"/>
              </a:clrFrom>
              <a:clrTo>
                <a:srgbClr val="FFFFFF">
                  <a:alpha val="0"/>
                </a:srgbClr>
              </a:clrTo>
            </a:clrChange>
          </a:blip>
          <a:srcRect l="69970" t="24757" r="15493" b="11883"/>
          <a:stretch>
            <a:fillRect/>
          </a:stretch>
        </p:blipFill>
        <p:spPr>
          <a:xfrm>
            <a:off x="10407021" y="4864889"/>
            <a:ext cx="1575635" cy="1007391"/>
          </a:xfrm>
          <a:prstGeom prst="rect">
            <a:avLst/>
          </a:prstGeom>
        </p:spPr>
      </p:pic>
      <p:pic>
        <p:nvPicPr>
          <p:cNvPr id="28" name="Picture 27" descr="A blue and black logo&#10;&#10;AI-generated content may be incorrect.">
            <a:extLst>
              <a:ext uri="{FF2B5EF4-FFF2-40B4-BE49-F238E27FC236}">
                <a16:creationId xmlns:a16="http://schemas.microsoft.com/office/drawing/2014/main" id="{C92BD016-BF83-AA21-B3D8-6A597C0DA8F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882870" y="5746360"/>
            <a:ext cx="449841" cy="449841"/>
          </a:xfrm>
          <a:prstGeom prst="rect">
            <a:avLst/>
          </a:prstGeom>
        </p:spPr>
      </p:pic>
      <p:grpSp>
        <p:nvGrpSpPr>
          <p:cNvPr id="77" name="Group 76">
            <a:extLst>
              <a:ext uri="{FF2B5EF4-FFF2-40B4-BE49-F238E27FC236}">
                <a16:creationId xmlns:a16="http://schemas.microsoft.com/office/drawing/2014/main" id="{2106909E-7664-5741-CA7C-4F1F486F09F8}"/>
              </a:ext>
            </a:extLst>
          </p:cNvPr>
          <p:cNvGrpSpPr/>
          <p:nvPr/>
        </p:nvGrpSpPr>
        <p:grpSpPr>
          <a:xfrm>
            <a:off x="2416724" y="2892235"/>
            <a:ext cx="3278368" cy="2073596"/>
            <a:chOff x="2416724" y="2892235"/>
            <a:chExt cx="3278368" cy="2073596"/>
          </a:xfrm>
        </p:grpSpPr>
        <p:pic>
          <p:nvPicPr>
            <p:cNvPr id="24" name="Picture 23">
              <a:extLst>
                <a:ext uri="{FF2B5EF4-FFF2-40B4-BE49-F238E27FC236}">
                  <a16:creationId xmlns:a16="http://schemas.microsoft.com/office/drawing/2014/main" id="{855C31B4-6C68-DAB5-555E-94017AC6AFEF}"/>
                </a:ext>
              </a:extLst>
            </p:cNvPr>
            <p:cNvPicPr>
              <a:picLocks noChangeAspect="1"/>
            </p:cNvPicPr>
            <p:nvPr/>
          </p:nvPicPr>
          <p:blipFill>
            <a:blip r:embed="rId6"/>
            <a:stretch>
              <a:fillRect/>
            </a:stretch>
          </p:blipFill>
          <p:spPr>
            <a:xfrm>
              <a:off x="2416724" y="2892235"/>
              <a:ext cx="3278368" cy="2073596"/>
            </a:xfrm>
            <a:prstGeom prst="rect">
              <a:avLst/>
            </a:prstGeom>
          </p:spPr>
        </p:pic>
        <p:pic>
          <p:nvPicPr>
            <p:cNvPr id="29" name="Picture 28">
              <a:extLst>
                <a:ext uri="{FF2B5EF4-FFF2-40B4-BE49-F238E27FC236}">
                  <a16:creationId xmlns:a16="http://schemas.microsoft.com/office/drawing/2014/main" id="{F8FE8693-0387-1511-03D9-DBFF38FCFA8B}"/>
                </a:ext>
              </a:extLst>
            </p:cNvPr>
            <p:cNvPicPr>
              <a:picLocks noChangeAspect="1"/>
            </p:cNvPicPr>
            <p:nvPr/>
          </p:nvPicPr>
          <p:blipFill>
            <a:blip r:embed="rId7"/>
            <a:srcRect l="60290" t="10596" r="16297" b="62926"/>
            <a:stretch>
              <a:fillRect/>
            </a:stretch>
          </p:blipFill>
          <p:spPr>
            <a:xfrm>
              <a:off x="4809991" y="3305471"/>
              <a:ext cx="711185" cy="621463"/>
            </a:xfrm>
            <a:prstGeom prst="rect">
              <a:avLst/>
            </a:prstGeom>
          </p:spPr>
        </p:pic>
        <p:pic>
          <p:nvPicPr>
            <p:cNvPr id="30" name="Picture 29">
              <a:extLst>
                <a:ext uri="{FF2B5EF4-FFF2-40B4-BE49-F238E27FC236}">
                  <a16:creationId xmlns:a16="http://schemas.microsoft.com/office/drawing/2014/main" id="{083FD944-B70A-243F-68CB-8AC996B2549F}"/>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rcRect l="11810" t="10519" r="64516" b="63002"/>
            <a:stretch>
              <a:fillRect/>
            </a:stretch>
          </p:blipFill>
          <p:spPr>
            <a:xfrm>
              <a:off x="2474879" y="3295880"/>
              <a:ext cx="711185" cy="621462"/>
            </a:xfrm>
            <a:prstGeom prst="rect">
              <a:avLst/>
            </a:prstGeom>
          </p:spPr>
        </p:pic>
      </p:grpSp>
      <p:sp>
        <p:nvSpPr>
          <p:cNvPr id="31" name="TextBox 30">
            <a:extLst>
              <a:ext uri="{FF2B5EF4-FFF2-40B4-BE49-F238E27FC236}">
                <a16:creationId xmlns:a16="http://schemas.microsoft.com/office/drawing/2014/main" id="{E250C24D-FFBA-4993-BD1B-C7AFFF67731C}"/>
              </a:ext>
            </a:extLst>
          </p:cNvPr>
          <p:cNvSpPr txBox="1"/>
          <p:nvPr/>
        </p:nvSpPr>
        <p:spPr>
          <a:xfrm>
            <a:off x="353307" y="4310181"/>
            <a:ext cx="5133092" cy="830997"/>
          </a:xfrm>
          <a:prstGeom prst="rect">
            <a:avLst/>
          </a:prstGeom>
          <a:noFill/>
        </p:spPr>
        <p:txBody>
          <a:bodyPr wrap="square" rtlCol="0">
            <a:spAutoFit/>
          </a:bodyPr>
          <a:lstStyle/>
          <a:p>
            <a:pPr defTabSz="1219170">
              <a:buClr>
                <a:srgbClr val="000000"/>
              </a:buClr>
            </a:pPr>
            <a:r>
              <a:rPr lang="en-US" sz="1200" kern="0" dirty="0">
                <a:solidFill>
                  <a:srgbClr val="000000"/>
                </a:solidFill>
                <a:latin typeface="Arial"/>
                <a:cs typeface="Arial"/>
                <a:sym typeface="Arial"/>
              </a:rPr>
              <a:t>A mean  Gamma index of:</a:t>
            </a:r>
          </a:p>
          <a:p>
            <a:pPr marL="0" lvl="1" defTabSz="1219170">
              <a:buClr>
                <a:srgbClr val="000000"/>
              </a:buClr>
            </a:pPr>
            <a:r>
              <a:rPr lang="en-US" sz="1200" kern="0" dirty="0">
                <a:solidFill>
                  <a:srgbClr val="000000"/>
                </a:solidFill>
                <a:latin typeface="Arial"/>
                <a:cs typeface="Arial"/>
                <a:sym typeface="Arial"/>
              </a:rPr>
              <a:t>      3%/3mm 94.5% ± 2.1% </a:t>
            </a:r>
          </a:p>
          <a:p>
            <a:pPr marL="0" lvl="1" defTabSz="1219170">
              <a:buClr>
                <a:srgbClr val="000000"/>
              </a:buClr>
            </a:pPr>
            <a:r>
              <a:rPr lang="en-US" sz="1200" kern="0" dirty="0">
                <a:solidFill>
                  <a:srgbClr val="000000"/>
                </a:solidFill>
                <a:latin typeface="Arial"/>
                <a:cs typeface="Arial"/>
                <a:sym typeface="Arial"/>
              </a:rPr>
              <a:t>      5%/5mm 99.6% ± 0.3% </a:t>
            </a:r>
          </a:p>
          <a:p>
            <a:pPr defTabSz="1219170">
              <a:buClr>
                <a:srgbClr val="000000"/>
              </a:buClr>
            </a:pPr>
            <a:r>
              <a:rPr lang="en-US" sz="1200" kern="0" dirty="0">
                <a:solidFill>
                  <a:srgbClr val="000000"/>
                </a:solidFill>
                <a:latin typeface="Arial"/>
                <a:cs typeface="Arial"/>
                <a:sym typeface="Arial"/>
              </a:rPr>
              <a:t>was obtained on an independent test set of 22 images</a:t>
            </a:r>
          </a:p>
        </p:txBody>
      </p:sp>
      <p:sp>
        <p:nvSpPr>
          <p:cNvPr id="32" name="TextBox 31">
            <a:extLst>
              <a:ext uri="{FF2B5EF4-FFF2-40B4-BE49-F238E27FC236}">
                <a16:creationId xmlns:a16="http://schemas.microsoft.com/office/drawing/2014/main" id="{9199E323-2ABF-1E3E-0F9C-2DA0EA0A3565}"/>
              </a:ext>
            </a:extLst>
          </p:cNvPr>
          <p:cNvSpPr txBox="1"/>
          <p:nvPr/>
        </p:nvSpPr>
        <p:spPr>
          <a:xfrm>
            <a:off x="317210" y="5386128"/>
            <a:ext cx="3845228" cy="707694"/>
          </a:xfrm>
          <a:prstGeom prst="rect">
            <a:avLst/>
          </a:prstGeom>
          <a:noFill/>
        </p:spPr>
        <p:txBody>
          <a:bodyPr wrap="square" rtlCol="0">
            <a:spAutoFit/>
          </a:bodyPr>
          <a:lstStyle/>
          <a:p>
            <a:pPr defTabSz="1219170">
              <a:buClr>
                <a:srgbClr val="000000"/>
              </a:buClr>
            </a:pPr>
            <a:r>
              <a:rPr lang="en-US" sz="1333" kern="0" dirty="0">
                <a:solidFill>
                  <a:srgbClr val="0097A7">
                    <a:lumMod val="75000"/>
                  </a:srgbClr>
                </a:solidFill>
                <a:latin typeface="Arial"/>
                <a:cs typeface="Arial"/>
                <a:sym typeface="Arial"/>
              </a:rPr>
              <a:t>Training data for the 3D DL model was acquired. The design of the 3D model is in progress:</a:t>
            </a:r>
          </a:p>
          <a:p>
            <a:pPr defTabSz="1219170">
              <a:buClr>
                <a:srgbClr val="000000"/>
              </a:buClr>
            </a:pPr>
            <a:r>
              <a:rPr lang="en-US" sz="1333" kern="0" dirty="0">
                <a:latin typeface="Arial"/>
                <a:cs typeface="Arial"/>
                <a:sym typeface="Arial"/>
              </a:rPr>
              <a:t>EPID image + 3D CT </a:t>
            </a:r>
            <a:r>
              <a:rPr lang="en-US" sz="1333" kern="0" dirty="0">
                <a:latin typeface="Arial"/>
                <a:cs typeface="Arial"/>
                <a:sym typeface="Wingdings" pitchFamily="2" charset="2"/>
              </a:rPr>
              <a:t> 3D delivered dose map</a:t>
            </a:r>
            <a:endParaRPr lang="en-US" sz="1333" kern="0" dirty="0">
              <a:latin typeface="Arial"/>
              <a:cs typeface="Arial"/>
              <a:sym typeface="Arial"/>
            </a:endParaRPr>
          </a:p>
        </p:txBody>
      </p:sp>
      <p:grpSp>
        <p:nvGrpSpPr>
          <p:cNvPr id="42" name="Group 41">
            <a:extLst>
              <a:ext uri="{FF2B5EF4-FFF2-40B4-BE49-F238E27FC236}">
                <a16:creationId xmlns:a16="http://schemas.microsoft.com/office/drawing/2014/main" id="{9E4D3158-972B-8964-1A0A-40E05CBB45A8}"/>
              </a:ext>
            </a:extLst>
          </p:cNvPr>
          <p:cNvGrpSpPr/>
          <p:nvPr/>
        </p:nvGrpSpPr>
        <p:grpSpPr>
          <a:xfrm>
            <a:off x="8876780" y="2707506"/>
            <a:ext cx="3154149" cy="2238629"/>
            <a:chOff x="6657585" y="1991992"/>
            <a:chExt cx="2365612" cy="1678972"/>
          </a:xfrm>
        </p:grpSpPr>
        <p:sp>
          <p:nvSpPr>
            <p:cNvPr id="25" name="TextBox 24">
              <a:extLst>
                <a:ext uri="{FF2B5EF4-FFF2-40B4-BE49-F238E27FC236}">
                  <a16:creationId xmlns:a16="http://schemas.microsoft.com/office/drawing/2014/main" id="{74BFF0D5-2028-540D-202B-EB7868FAD641}"/>
                </a:ext>
              </a:extLst>
            </p:cNvPr>
            <p:cNvSpPr txBox="1"/>
            <p:nvPr/>
          </p:nvSpPr>
          <p:spPr>
            <a:xfrm>
              <a:off x="6657585" y="2055542"/>
              <a:ext cx="1380107" cy="1246063"/>
            </a:xfrm>
            <a:prstGeom prst="rect">
              <a:avLst/>
            </a:prstGeom>
            <a:noFill/>
          </p:spPr>
          <p:txBody>
            <a:bodyPr wrap="square" rtlCol="0">
              <a:spAutoFit/>
            </a:bodyPr>
            <a:lstStyle/>
            <a:p>
              <a:pPr defTabSz="1219170">
                <a:buClr>
                  <a:srgbClr val="000000"/>
                </a:buClr>
              </a:pPr>
              <a:r>
                <a:rPr lang="en-US" sz="1133" kern="0" dirty="0">
                  <a:solidFill>
                    <a:srgbClr val="000000"/>
                  </a:solidFill>
                  <a:latin typeface="Arial"/>
                  <a:cs typeface="Arial"/>
                  <a:sym typeface="Arial"/>
                </a:rPr>
                <a:t>A </a:t>
              </a:r>
              <a:r>
                <a:rPr lang="en-US" sz="1133" b="1" kern="0" dirty="0">
                  <a:solidFill>
                    <a:srgbClr val="000000"/>
                  </a:solidFill>
                  <a:latin typeface="Arial"/>
                  <a:cs typeface="Arial"/>
                  <a:sym typeface="Arial"/>
                </a:rPr>
                <a:t>database</a:t>
              </a:r>
              <a:r>
                <a:rPr lang="en-US" sz="1133" kern="0" dirty="0">
                  <a:solidFill>
                    <a:srgbClr val="000000"/>
                  </a:solidFill>
                  <a:latin typeface="Arial"/>
                  <a:cs typeface="Arial"/>
                  <a:sym typeface="Arial"/>
                </a:rPr>
                <a:t> of over </a:t>
              </a:r>
              <a:r>
                <a:rPr lang="en-US" sz="1133" b="1" kern="0" dirty="0">
                  <a:solidFill>
                    <a:srgbClr val="000000"/>
                  </a:solidFill>
                  <a:latin typeface="Arial"/>
                  <a:cs typeface="Arial"/>
                  <a:sym typeface="Arial"/>
                </a:rPr>
                <a:t>200 EPID </a:t>
              </a:r>
              <a:r>
                <a:rPr lang="en-US" sz="1133" kern="0" dirty="0">
                  <a:solidFill>
                    <a:srgbClr val="000000"/>
                  </a:solidFill>
                  <a:latin typeface="Arial"/>
                  <a:cs typeface="Arial"/>
                  <a:sym typeface="Arial"/>
                </a:rPr>
                <a:t>measurements and </a:t>
              </a:r>
              <a:r>
                <a:rPr lang="en-US" sz="1133" b="1" kern="0" dirty="0">
                  <a:solidFill>
                    <a:srgbClr val="000000"/>
                  </a:solidFill>
                  <a:latin typeface="Arial"/>
                  <a:cs typeface="Arial"/>
                  <a:sym typeface="Arial"/>
                </a:rPr>
                <a:t>corresponding PD simulations</a:t>
              </a:r>
              <a:r>
                <a:rPr lang="en-US" sz="1133" kern="0" dirty="0">
                  <a:solidFill>
                    <a:srgbClr val="000000"/>
                  </a:solidFill>
                  <a:latin typeface="Arial"/>
                  <a:cs typeface="Arial"/>
                  <a:sym typeface="Arial"/>
                </a:rPr>
                <a:t> from the </a:t>
              </a:r>
              <a:r>
                <a:rPr lang="en-US" sz="1133" b="1" kern="0" dirty="0">
                  <a:solidFill>
                    <a:srgbClr val="000000"/>
                  </a:solidFill>
                  <a:latin typeface="Arial"/>
                  <a:cs typeface="Arial"/>
                  <a:sym typeface="Arial"/>
                </a:rPr>
                <a:t>Monaco TPS</a:t>
              </a:r>
              <a:r>
                <a:rPr lang="en-US" sz="1133" kern="0" dirty="0">
                  <a:solidFill>
                    <a:srgbClr val="000000"/>
                  </a:solidFill>
                  <a:latin typeface="Arial"/>
                  <a:cs typeface="Arial"/>
                  <a:sym typeface="Arial"/>
                </a:rPr>
                <a:t> was created, employing different phantoms and fields</a:t>
              </a:r>
            </a:p>
            <a:p>
              <a:pPr defTabSz="1219170">
                <a:buClr>
                  <a:srgbClr val="000000"/>
                </a:buClr>
              </a:pPr>
              <a:endParaRPr lang="en-US" sz="1133" kern="0" dirty="0">
                <a:solidFill>
                  <a:srgbClr val="000000"/>
                </a:solidFill>
                <a:latin typeface="Arial"/>
                <a:cs typeface="Arial"/>
                <a:sym typeface="Arial"/>
              </a:endParaRPr>
            </a:p>
          </p:txBody>
        </p:sp>
        <p:pic>
          <p:nvPicPr>
            <p:cNvPr id="34" name="Picture 33" descr="A wooden box with a blue light&#10;&#10;AI-generated content may be incorrect.">
              <a:extLst>
                <a:ext uri="{FF2B5EF4-FFF2-40B4-BE49-F238E27FC236}">
                  <a16:creationId xmlns:a16="http://schemas.microsoft.com/office/drawing/2014/main" id="{7608F3DD-6FA1-4B04-017E-CCA66128CDA3}"/>
                </a:ext>
              </a:extLst>
            </p:cNvPr>
            <p:cNvPicPr>
              <a:picLocks noChangeAspect="1"/>
            </p:cNvPicPr>
            <p:nvPr/>
          </p:nvPicPr>
          <p:blipFill>
            <a:blip r:embed="rId10"/>
            <a:stretch>
              <a:fillRect/>
            </a:stretch>
          </p:blipFill>
          <p:spPr>
            <a:xfrm>
              <a:off x="8085042" y="3207939"/>
              <a:ext cx="751227" cy="460875"/>
            </a:xfrm>
            <a:prstGeom prst="rect">
              <a:avLst/>
            </a:prstGeom>
          </p:spPr>
        </p:pic>
        <p:pic>
          <p:nvPicPr>
            <p:cNvPr id="36" name="Picture 35" descr="A close-up of a device&#10;&#10;AI-generated content may be incorrect.">
              <a:extLst>
                <a:ext uri="{FF2B5EF4-FFF2-40B4-BE49-F238E27FC236}">
                  <a16:creationId xmlns:a16="http://schemas.microsoft.com/office/drawing/2014/main" id="{BA449AC0-F498-4707-BA33-896D7310FFB7}"/>
                </a:ext>
              </a:extLst>
            </p:cNvPr>
            <p:cNvPicPr>
              <a:picLocks noChangeAspect="1"/>
            </p:cNvPicPr>
            <p:nvPr/>
          </p:nvPicPr>
          <p:blipFill>
            <a:blip r:embed="rId11"/>
            <a:stretch>
              <a:fillRect/>
            </a:stretch>
          </p:blipFill>
          <p:spPr>
            <a:xfrm>
              <a:off x="7471828" y="3202740"/>
              <a:ext cx="537429" cy="466818"/>
            </a:xfrm>
            <a:prstGeom prst="rect">
              <a:avLst/>
            </a:prstGeom>
          </p:spPr>
        </p:pic>
        <p:pic>
          <p:nvPicPr>
            <p:cNvPr id="38" name="Picture 37" descr="A roll of toilet paper&#10;&#10;AI-generated content may be incorrect.">
              <a:extLst>
                <a:ext uri="{FF2B5EF4-FFF2-40B4-BE49-F238E27FC236}">
                  <a16:creationId xmlns:a16="http://schemas.microsoft.com/office/drawing/2014/main" id="{8AA866D6-056C-37E8-75E9-1971513EC141}"/>
                </a:ext>
              </a:extLst>
            </p:cNvPr>
            <p:cNvPicPr>
              <a:picLocks noChangeAspect="1"/>
            </p:cNvPicPr>
            <p:nvPr/>
          </p:nvPicPr>
          <p:blipFill>
            <a:blip r:embed="rId12"/>
            <a:stretch>
              <a:fillRect/>
            </a:stretch>
          </p:blipFill>
          <p:spPr>
            <a:xfrm>
              <a:off x="6751310" y="3202740"/>
              <a:ext cx="667042" cy="466074"/>
            </a:xfrm>
            <a:prstGeom prst="rect">
              <a:avLst/>
            </a:prstGeom>
          </p:spPr>
        </p:pic>
        <p:pic>
          <p:nvPicPr>
            <p:cNvPr id="40" name="Picture 39" descr="A machine with text on it&#10;&#10;AI-generated content may be incorrect.">
              <a:extLst>
                <a:ext uri="{FF2B5EF4-FFF2-40B4-BE49-F238E27FC236}">
                  <a16:creationId xmlns:a16="http://schemas.microsoft.com/office/drawing/2014/main" id="{C49F1D17-D72D-1C48-B40A-D01FEADFE4D3}"/>
                </a:ext>
              </a:extLst>
            </p:cNvPr>
            <p:cNvPicPr>
              <a:picLocks noChangeAspect="1"/>
            </p:cNvPicPr>
            <p:nvPr/>
          </p:nvPicPr>
          <p:blipFill>
            <a:blip r:embed="rId13"/>
            <a:stretch>
              <a:fillRect/>
            </a:stretch>
          </p:blipFill>
          <p:spPr>
            <a:xfrm>
              <a:off x="8009533" y="1991992"/>
              <a:ext cx="1013664" cy="1187334"/>
            </a:xfrm>
            <a:prstGeom prst="rect">
              <a:avLst/>
            </a:prstGeom>
          </p:spPr>
        </p:pic>
        <p:sp>
          <p:nvSpPr>
            <p:cNvPr id="41" name="TextBox 40">
              <a:extLst>
                <a:ext uri="{FF2B5EF4-FFF2-40B4-BE49-F238E27FC236}">
                  <a16:creationId xmlns:a16="http://schemas.microsoft.com/office/drawing/2014/main" id="{4D868467-AE3E-7A92-2C24-BB39C960E080}"/>
                </a:ext>
              </a:extLst>
            </p:cNvPr>
            <p:cNvSpPr txBox="1"/>
            <p:nvPr/>
          </p:nvSpPr>
          <p:spPr>
            <a:xfrm>
              <a:off x="6698644" y="3509381"/>
              <a:ext cx="2104068" cy="161583"/>
            </a:xfrm>
            <a:prstGeom prst="rect">
              <a:avLst/>
            </a:prstGeom>
            <a:noFill/>
          </p:spPr>
          <p:txBody>
            <a:bodyPr wrap="square" rtlCol="0">
              <a:spAutoFit/>
            </a:bodyPr>
            <a:lstStyle/>
            <a:p>
              <a:pPr defTabSz="1219170">
                <a:buClr>
                  <a:srgbClr val="000000"/>
                </a:buClr>
              </a:pPr>
              <a:r>
                <a:rPr lang="en-US" sz="800" kern="0" dirty="0">
                  <a:solidFill>
                    <a:srgbClr val="FFFFFF"/>
                  </a:solidFill>
                  <a:latin typeface="Arial"/>
                  <a:cs typeface="Arial"/>
                  <a:sym typeface="Arial"/>
                </a:rPr>
                <a:t>CIRS E2E </a:t>
              </a:r>
              <a:r>
                <a:rPr lang="en-US" sz="800" kern="0" dirty="0" err="1">
                  <a:solidFill>
                    <a:srgbClr val="FFFFFF"/>
                  </a:solidFill>
                  <a:latin typeface="Arial"/>
                  <a:cs typeface="Arial"/>
                  <a:sym typeface="Arial"/>
                </a:rPr>
                <a:t>torax</a:t>
              </a:r>
              <a:r>
                <a:rPr lang="en-US" sz="800" kern="0" dirty="0">
                  <a:solidFill>
                    <a:srgbClr val="FFFFFF"/>
                  </a:solidFill>
                  <a:latin typeface="Arial"/>
                  <a:cs typeface="Arial"/>
                  <a:sym typeface="Arial"/>
                </a:rPr>
                <a:t>.        Multiplug                Solid water</a:t>
              </a:r>
            </a:p>
          </p:txBody>
        </p:sp>
      </p:grpSp>
      <p:sp>
        <p:nvSpPr>
          <p:cNvPr id="5" name="Footer Placeholder 4">
            <a:extLst>
              <a:ext uri="{FF2B5EF4-FFF2-40B4-BE49-F238E27FC236}">
                <a16:creationId xmlns:a16="http://schemas.microsoft.com/office/drawing/2014/main" id="{452F7DD6-C1FD-FC25-B1CB-BCA0BCBCD81A}"/>
              </a:ext>
            </a:extLst>
          </p:cNvPr>
          <p:cNvSpPr>
            <a:spLocks noGrp="1"/>
          </p:cNvSpPr>
          <p:nvPr>
            <p:ph type="ftr" idx="11"/>
          </p:nvPr>
        </p:nvSpPr>
        <p:spPr/>
        <p:txBody>
          <a:bodyPr/>
          <a:lstStyle/>
          <a:p>
            <a:r>
              <a:rPr lang="en-US" dirty="0"/>
              <a:t>A. Retico and A. Kraan - INFN, Pisa; C. Talamonti, University, </a:t>
            </a:r>
            <a:r>
              <a:rPr lang="en-US" dirty="0" err="1"/>
              <a:t>Careggi</a:t>
            </a:r>
            <a:r>
              <a:rPr lang="en-US" dirty="0"/>
              <a:t> Hospital and INFN of Florence</a:t>
            </a:r>
          </a:p>
        </p:txBody>
      </p:sp>
      <p:grpSp>
        <p:nvGrpSpPr>
          <p:cNvPr id="74" name="Group 73">
            <a:extLst>
              <a:ext uri="{FF2B5EF4-FFF2-40B4-BE49-F238E27FC236}">
                <a16:creationId xmlns:a16="http://schemas.microsoft.com/office/drawing/2014/main" id="{4F31CEDF-E0EE-2F10-1833-705C624941AF}"/>
              </a:ext>
            </a:extLst>
          </p:cNvPr>
          <p:cNvGrpSpPr/>
          <p:nvPr/>
        </p:nvGrpSpPr>
        <p:grpSpPr>
          <a:xfrm>
            <a:off x="4079341" y="4976022"/>
            <a:ext cx="5187550" cy="1402478"/>
            <a:chOff x="4079341" y="4976022"/>
            <a:chExt cx="5187550" cy="1402478"/>
          </a:xfrm>
        </p:grpSpPr>
        <p:pic>
          <p:nvPicPr>
            <p:cNvPr id="7" name="Picture 6" descr="A diagram of a graph&#10;&#10;AI-generated content may be incorrect.">
              <a:extLst>
                <a:ext uri="{FF2B5EF4-FFF2-40B4-BE49-F238E27FC236}">
                  <a16:creationId xmlns:a16="http://schemas.microsoft.com/office/drawing/2014/main" id="{EB938DA7-F00A-A077-F260-BC73A3A2659A}"/>
                </a:ext>
              </a:extLst>
            </p:cNvPr>
            <p:cNvPicPr>
              <a:picLocks noChangeAspect="1"/>
            </p:cNvPicPr>
            <p:nvPr/>
          </p:nvPicPr>
          <p:blipFill>
            <a:blip r:embed="rId14"/>
            <a:stretch>
              <a:fillRect/>
            </a:stretch>
          </p:blipFill>
          <p:spPr>
            <a:xfrm>
              <a:off x="4954156" y="4976022"/>
              <a:ext cx="3521005" cy="1377249"/>
            </a:xfrm>
            <a:prstGeom prst="rect">
              <a:avLst/>
            </a:prstGeom>
          </p:spPr>
        </p:pic>
        <p:pic>
          <p:nvPicPr>
            <p:cNvPr id="47" name="Google Shape;84;p13" descr="P4-8EiAJrevCH7MC6l8LA2HPWVUG5q0JV7lllv1dg7Hnm6YTe21mwnl3wq6PN14xqZjYvNR8RWO3OFhZfKq1niN0un80mkAOtAs-sf0O4ocCoZrXU0vkQ3wyrk4R2MEuUtk1OXXLwhI48RY-cV9g7jTE6g=s2048.png">
              <a:extLst>
                <a:ext uri="{FF2B5EF4-FFF2-40B4-BE49-F238E27FC236}">
                  <a16:creationId xmlns:a16="http://schemas.microsoft.com/office/drawing/2014/main" id="{0729E678-4165-9ACD-FC18-901A5E790CDF}"/>
                </a:ext>
              </a:extLst>
            </p:cNvPr>
            <p:cNvPicPr preferRelativeResize="0"/>
            <p:nvPr/>
          </p:nvPicPr>
          <p:blipFill rotWithShape="1">
            <a:blip r:embed="rId15">
              <a:alphaModFix/>
            </a:blip>
            <a:srcRect l="66720" t="66278" r="24301" b="6996"/>
            <a:stretch/>
          </p:blipFill>
          <p:spPr>
            <a:xfrm>
              <a:off x="8511308" y="5357339"/>
              <a:ext cx="542460" cy="540437"/>
            </a:xfrm>
            <a:prstGeom prst="rect">
              <a:avLst/>
            </a:prstGeom>
            <a:noFill/>
            <a:ln>
              <a:noFill/>
            </a:ln>
            <a:effectLst>
              <a:outerShdw blurRad="88900" dist="25400" dir="5400000" rotWithShape="0">
                <a:srgbClr val="000000">
                  <a:alpha val="49410"/>
                </a:srgbClr>
              </a:outerShdw>
            </a:effectLst>
          </p:spPr>
        </p:pic>
        <p:pic>
          <p:nvPicPr>
            <p:cNvPr id="58" name="Google Shape;108;p13" descr="P4-8EiAJrevCH7MC6l8LA2HPWVUG5q0JV7lllv1dg7Hnm6YTe21mwnl3wq6PN14xqZjYvNR8RWO3OFhZfKq1niN0un80mkAOtAs-sf0O4ocCoZrXU0vkQ3wyrk4R2MEuUtk1OXXLwhI48RY-cV9g7jTE6g=s2048.png">
              <a:extLst>
                <a:ext uri="{FF2B5EF4-FFF2-40B4-BE49-F238E27FC236}">
                  <a16:creationId xmlns:a16="http://schemas.microsoft.com/office/drawing/2014/main" id="{D776226B-D762-C93F-DB71-73B5E711C469}"/>
                </a:ext>
              </a:extLst>
            </p:cNvPr>
            <p:cNvPicPr preferRelativeResize="0"/>
            <p:nvPr/>
          </p:nvPicPr>
          <p:blipFill rotWithShape="1">
            <a:blip r:embed="rId15">
              <a:alphaModFix/>
            </a:blip>
            <a:srcRect l="66720" t="66278" r="24301" b="6996"/>
            <a:stretch/>
          </p:blipFill>
          <p:spPr>
            <a:xfrm>
              <a:off x="8582349" y="5435141"/>
              <a:ext cx="542460" cy="540437"/>
            </a:xfrm>
            <a:prstGeom prst="rect">
              <a:avLst/>
            </a:prstGeom>
            <a:noFill/>
            <a:ln>
              <a:noFill/>
            </a:ln>
            <a:effectLst>
              <a:outerShdw blurRad="88900" dist="25400" dir="5400000" rotWithShape="0">
                <a:srgbClr val="000000">
                  <a:alpha val="49410"/>
                </a:srgbClr>
              </a:outerShdw>
            </a:effectLst>
          </p:spPr>
        </p:pic>
        <p:pic>
          <p:nvPicPr>
            <p:cNvPr id="59" name="Google Shape;109;p13" descr="P4-8EiAJrevCH7MC6l8LA2HPWVUG5q0JV7lllv1dg7Hnm6YTe21mwnl3wq6PN14xqZjYvNR8RWO3OFhZfKq1niN0un80mkAOtAs-sf0O4ocCoZrXU0vkQ3wyrk4R2MEuUtk1OXXLwhI48RY-cV9g7jTE6g=s2048.png">
              <a:extLst>
                <a:ext uri="{FF2B5EF4-FFF2-40B4-BE49-F238E27FC236}">
                  <a16:creationId xmlns:a16="http://schemas.microsoft.com/office/drawing/2014/main" id="{833C36B7-34D9-71C9-401C-6E2591BE28BA}"/>
                </a:ext>
              </a:extLst>
            </p:cNvPr>
            <p:cNvPicPr preferRelativeResize="0"/>
            <p:nvPr/>
          </p:nvPicPr>
          <p:blipFill rotWithShape="1">
            <a:blip r:embed="rId15">
              <a:alphaModFix/>
            </a:blip>
            <a:srcRect l="66720" t="66278" r="24301" b="6996"/>
            <a:stretch/>
          </p:blipFill>
          <p:spPr>
            <a:xfrm>
              <a:off x="8653390" y="5512943"/>
              <a:ext cx="542460" cy="540437"/>
            </a:xfrm>
            <a:prstGeom prst="rect">
              <a:avLst/>
            </a:prstGeom>
            <a:noFill/>
            <a:ln>
              <a:noFill/>
            </a:ln>
            <a:effectLst>
              <a:outerShdw blurRad="88900" dist="25400" dir="5400000" rotWithShape="0">
                <a:srgbClr val="000000">
                  <a:alpha val="49410"/>
                </a:srgbClr>
              </a:outerShdw>
            </a:effectLst>
          </p:spPr>
        </p:pic>
        <p:pic>
          <p:nvPicPr>
            <p:cNvPr id="60" name="Google Shape;110;p13" descr="P4-8EiAJrevCH7MC6l8LA2HPWVUG5q0JV7lllv1dg7Hnm6YTe21mwnl3wq6PN14xqZjYvNR8RWO3OFhZfKq1niN0un80mkAOtAs-sf0O4ocCoZrXU0vkQ3wyrk4R2MEuUtk1OXXLwhI48RY-cV9g7jTE6g=s2048.png">
              <a:extLst>
                <a:ext uri="{FF2B5EF4-FFF2-40B4-BE49-F238E27FC236}">
                  <a16:creationId xmlns:a16="http://schemas.microsoft.com/office/drawing/2014/main" id="{99CDC9E9-D772-6CD1-3A8D-04A37D820F1D}"/>
                </a:ext>
              </a:extLst>
            </p:cNvPr>
            <p:cNvPicPr preferRelativeResize="0"/>
            <p:nvPr/>
          </p:nvPicPr>
          <p:blipFill rotWithShape="1">
            <a:blip r:embed="rId15">
              <a:alphaModFix/>
            </a:blip>
            <a:srcRect l="66720" t="66278" r="24301" b="6996"/>
            <a:stretch/>
          </p:blipFill>
          <p:spPr>
            <a:xfrm>
              <a:off x="8724431" y="5590745"/>
              <a:ext cx="542460" cy="540437"/>
            </a:xfrm>
            <a:prstGeom prst="rect">
              <a:avLst/>
            </a:prstGeom>
            <a:noFill/>
            <a:ln>
              <a:noFill/>
            </a:ln>
            <a:effectLst>
              <a:outerShdw blurRad="88900" dist="25400" dir="5400000" rotWithShape="0">
                <a:srgbClr val="000000">
                  <a:alpha val="49410"/>
                </a:srgbClr>
              </a:outerShdw>
            </a:effectLst>
          </p:spPr>
        </p:pic>
        <p:pic>
          <p:nvPicPr>
            <p:cNvPr id="61" name="Google Shape;90;p13" descr="27f6574b96deb965217cff1aac35fc_big_gallery.jpg">
              <a:extLst>
                <a:ext uri="{FF2B5EF4-FFF2-40B4-BE49-F238E27FC236}">
                  <a16:creationId xmlns:a16="http://schemas.microsoft.com/office/drawing/2014/main" id="{214648F8-718F-2FFB-1085-D9DBC9139A50}"/>
                </a:ext>
              </a:extLst>
            </p:cNvPr>
            <p:cNvPicPr preferRelativeResize="0"/>
            <p:nvPr/>
          </p:nvPicPr>
          <p:blipFill rotWithShape="1">
            <a:blip r:embed="rId16">
              <a:alphaModFix/>
            </a:blip>
            <a:srcRect/>
            <a:stretch/>
          </p:blipFill>
          <p:spPr>
            <a:xfrm>
              <a:off x="4079341" y="5683414"/>
              <a:ext cx="624272" cy="555887"/>
            </a:xfrm>
            <a:prstGeom prst="rect">
              <a:avLst/>
            </a:prstGeom>
            <a:noFill/>
            <a:ln>
              <a:noFill/>
            </a:ln>
            <a:effectLst>
              <a:outerShdw blurRad="88900" dist="25400" dir="5400000" rotWithShape="0">
                <a:srgbClr val="000000">
                  <a:alpha val="49410"/>
                </a:srgbClr>
              </a:outerShdw>
            </a:effectLst>
          </p:spPr>
        </p:pic>
        <p:pic>
          <p:nvPicPr>
            <p:cNvPr id="63" name="Google Shape;90;p13" descr="27f6574b96deb965217cff1aac35fc_big_gallery.jpg">
              <a:extLst>
                <a:ext uri="{FF2B5EF4-FFF2-40B4-BE49-F238E27FC236}">
                  <a16:creationId xmlns:a16="http://schemas.microsoft.com/office/drawing/2014/main" id="{BAEF65ED-E638-164D-BA6D-CDBED4533419}"/>
                </a:ext>
              </a:extLst>
            </p:cNvPr>
            <p:cNvPicPr preferRelativeResize="0"/>
            <p:nvPr/>
          </p:nvPicPr>
          <p:blipFill rotWithShape="1">
            <a:blip r:embed="rId16">
              <a:alphaModFix/>
            </a:blip>
            <a:srcRect/>
            <a:stretch/>
          </p:blipFill>
          <p:spPr>
            <a:xfrm>
              <a:off x="4185719" y="5711397"/>
              <a:ext cx="624272" cy="555887"/>
            </a:xfrm>
            <a:prstGeom prst="rect">
              <a:avLst/>
            </a:prstGeom>
            <a:noFill/>
            <a:ln>
              <a:noFill/>
            </a:ln>
            <a:effectLst>
              <a:outerShdw blurRad="88900" dist="25400" dir="5400000" rotWithShape="0">
                <a:srgbClr val="000000">
                  <a:alpha val="49410"/>
                </a:srgbClr>
              </a:outerShdw>
            </a:effectLst>
          </p:spPr>
        </p:pic>
        <p:pic>
          <p:nvPicPr>
            <p:cNvPr id="64" name="Google Shape;90;p13" descr="27f6574b96deb965217cff1aac35fc_big_gallery.jpg">
              <a:extLst>
                <a:ext uri="{FF2B5EF4-FFF2-40B4-BE49-F238E27FC236}">
                  <a16:creationId xmlns:a16="http://schemas.microsoft.com/office/drawing/2014/main" id="{130D7D07-F0AB-EE01-A15A-789065336FD4}"/>
                </a:ext>
              </a:extLst>
            </p:cNvPr>
            <p:cNvPicPr preferRelativeResize="0"/>
            <p:nvPr/>
          </p:nvPicPr>
          <p:blipFill rotWithShape="1">
            <a:blip r:embed="rId16">
              <a:alphaModFix/>
            </a:blip>
            <a:srcRect/>
            <a:stretch/>
          </p:blipFill>
          <p:spPr>
            <a:xfrm>
              <a:off x="4269590" y="5774519"/>
              <a:ext cx="624272" cy="555887"/>
            </a:xfrm>
            <a:prstGeom prst="rect">
              <a:avLst/>
            </a:prstGeom>
            <a:noFill/>
            <a:ln>
              <a:noFill/>
            </a:ln>
            <a:effectLst>
              <a:outerShdw blurRad="88900" dist="25400" dir="5400000" rotWithShape="0">
                <a:srgbClr val="000000">
                  <a:alpha val="49410"/>
                </a:srgbClr>
              </a:outerShdw>
            </a:effectLst>
          </p:spPr>
        </p:pic>
        <p:pic>
          <p:nvPicPr>
            <p:cNvPr id="65" name="Google Shape;90;p13" descr="27f6574b96deb965217cff1aac35fc_big_gallery.jpg">
              <a:extLst>
                <a:ext uri="{FF2B5EF4-FFF2-40B4-BE49-F238E27FC236}">
                  <a16:creationId xmlns:a16="http://schemas.microsoft.com/office/drawing/2014/main" id="{1EFDB8BC-5361-A2F5-4481-1BB160E55C1B}"/>
                </a:ext>
              </a:extLst>
            </p:cNvPr>
            <p:cNvPicPr preferRelativeResize="0"/>
            <p:nvPr/>
          </p:nvPicPr>
          <p:blipFill rotWithShape="1">
            <a:blip r:embed="rId16">
              <a:alphaModFix/>
            </a:blip>
            <a:srcRect/>
            <a:stretch/>
          </p:blipFill>
          <p:spPr>
            <a:xfrm>
              <a:off x="4375968" y="5822613"/>
              <a:ext cx="624272" cy="555887"/>
            </a:xfrm>
            <a:prstGeom prst="rect">
              <a:avLst/>
            </a:prstGeom>
            <a:noFill/>
            <a:ln>
              <a:noFill/>
            </a:ln>
            <a:effectLst>
              <a:outerShdw blurRad="88900" dist="25400" dir="5400000" rotWithShape="0">
                <a:srgbClr val="000000">
                  <a:alpha val="49410"/>
                </a:srgbClr>
              </a:outerShdw>
            </a:effectLst>
          </p:spPr>
        </p:pic>
        <p:pic>
          <p:nvPicPr>
            <p:cNvPr id="73" name="Google Shape;60;p13" descr="ZR5-v43PDyS9Jch5lzMOGmB090XE_z5r53QYV_Rsvf5hBFrKpV-h45y7JYsp34aIeBDzrLIArwOwO6z5wEOlIOAsa73t27dUiKHdKBuqT5XwGP4kn-aXmawhFnpBNezm7wJ1IOH73dQ3MNhxwYv3iZX0TQ=s2048.png">
              <a:extLst>
                <a:ext uri="{FF2B5EF4-FFF2-40B4-BE49-F238E27FC236}">
                  <a16:creationId xmlns:a16="http://schemas.microsoft.com/office/drawing/2014/main" id="{D6CDB6CD-D78D-5992-F697-3139A90A5094}"/>
                </a:ext>
              </a:extLst>
            </p:cNvPr>
            <p:cNvPicPr preferRelativeResize="0"/>
            <p:nvPr/>
          </p:nvPicPr>
          <p:blipFill rotWithShape="1">
            <a:blip r:embed="rId17">
              <a:alphaModFix/>
            </a:blip>
            <a:srcRect l="2426" t="6163" r="8040" b="6163"/>
            <a:stretch/>
          </p:blipFill>
          <p:spPr>
            <a:xfrm>
              <a:off x="4426344" y="5059916"/>
              <a:ext cx="542819" cy="519899"/>
            </a:xfrm>
            <a:prstGeom prst="rect">
              <a:avLst/>
            </a:prstGeom>
            <a:noFill/>
            <a:ln w="12700" cap="flat" cmpd="sng">
              <a:solidFill>
                <a:srgbClr val="000000"/>
              </a:solidFill>
              <a:prstDash val="solid"/>
              <a:miter lim="400000"/>
              <a:headEnd type="none" w="sm" len="sm"/>
              <a:tailEnd type="none" w="sm" len="sm"/>
            </a:ln>
            <a:effectLst>
              <a:outerShdw blurRad="88900" dist="25400" dir="5400000" rotWithShape="0">
                <a:srgbClr val="000000">
                  <a:alpha val="49410"/>
                </a:srgbClr>
              </a:outerShdw>
            </a:effectLst>
          </p:spPr>
        </p:pic>
      </p:grpSp>
      <p:sp>
        <p:nvSpPr>
          <p:cNvPr id="75" name="TextBox 74">
            <a:extLst>
              <a:ext uri="{FF2B5EF4-FFF2-40B4-BE49-F238E27FC236}">
                <a16:creationId xmlns:a16="http://schemas.microsoft.com/office/drawing/2014/main" id="{5FA1C524-C1C5-F082-C8E9-A18122940EE7}"/>
              </a:ext>
            </a:extLst>
          </p:cNvPr>
          <p:cNvSpPr txBox="1"/>
          <p:nvPr/>
        </p:nvSpPr>
        <p:spPr>
          <a:xfrm>
            <a:off x="9266880" y="6064438"/>
            <a:ext cx="2331548" cy="307777"/>
          </a:xfrm>
          <a:prstGeom prst="rect">
            <a:avLst/>
          </a:prstGeom>
          <a:noFill/>
        </p:spPr>
        <p:txBody>
          <a:bodyPr wrap="square" rtlCol="0">
            <a:spAutoFit/>
          </a:bodyPr>
          <a:lstStyle/>
          <a:p>
            <a:r>
              <a:rPr lang="en-US" sz="1400" dirty="0"/>
              <a:t>INFN-CSN5. PI: A. Kraan</a:t>
            </a:r>
          </a:p>
        </p:txBody>
      </p:sp>
    </p:spTree>
    <p:extLst>
      <p:ext uri="{BB962C8B-B14F-4D97-AF65-F5344CB8AC3E}">
        <p14:creationId xmlns:p14="http://schemas.microsoft.com/office/powerpoint/2010/main" val="42695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1" grpId="0"/>
      <p:bldP spid="32" grpId="0"/>
      <p:bldP spid="7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2" name="Google Shape;952;p16"/>
          <p:cNvSpPr txBox="1">
            <a:spLocks noGrp="1"/>
          </p:cNvSpPr>
          <p:nvPr>
            <p:ph type="body" idx="1"/>
          </p:nvPr>
        </p:nvSpPr>
        <p:spPr>
          <a:xfrm>
            <a:off x="193797" y="1333587"/>
            <a:ext cx="8392785" cy="1241580"/>
          </a:xfrm>
          <a:prstGeom prst="rect">
            <a:avLst/>
          </a:prstGeom>
          <a:noFill/>
          <a:ln>
            <a:noFill/>
          </a:ln>
        </p:spPr>
        <p:txBody>
          <a:bodyPr spcFirstLastPara="1" wrap="square" lIns="91425" tIns="91425" rIns="91425" bIns="91425" anchor="t" anchorCtr="0">
            <a:noAutofit/>
          </a:bodyPr>
          <a:lstStyle/>
          <a:p>
            <a:pPr marL="0" indent="0">
              <a:buNone/>
            </a:pPr>
            <a:r>
              <a:rPr lang="en-GB" sz="2133" i="1" dirty="0" err="1">
                <a:solidFill>
                  <a:srgbClr val="000000"/>
                </a:solidFill>
                <a:highlight>
                  <a:srgbClr val="F5F5F5"/>
                </a:highlight>
                <a:latin typeface="Calibri"/>
                <a:ea typeface="Calibri"/>
                <a:cs typeface="Calibri"/>
                <a:sym typeface="Calibri"/>
              </a:rPr>
              <a:t>Pediatric</a:t>
            </a:r>
            <a:r>
              <a:rPr lang="en-GB" sz="2133" i="1" dirty="0">
                <a:solidFill>
                  <a:srgbClr val="000000"/>
                </a:solidFill>
                <a:highlight>
                  <a:srgbClr val="F5F5F5"/>
                </a:highlight>
                <a:latin typeface="Calibri"/>
                <a:ea typeface="Calibri"/>
                <a:cs typeface="Calibri"/>
                <a:sym typeface="Calibri"/>
              </a:rPr>
              <a:t> Network for tele-monitoring and tele-rehabilitation of neurodevelopmental disorders and disabilities through the identification and analysis of digital biomarkers, identified through artificial intelligence</a:t>
            </a:r>
            <a:endParaRPr sz="2133" i="1" dirty="0">
              <a:solidFill>
                <a:srgbClr val="000000"/>
              </a:solidFill>
              <a:highlight>
                <a:srgbClr val="F5F5F5"/>
              </a:highlight>
              <a:latin typeface="Calibri"/>
              <a:ea typeface="Calibri"/>
              <a:cs typeface="Calibri"/>
              <a:sym typeface="Calibri"/>
            </a:endParaRPr>
          </a:p>
        </p:txBody>
      </p:sp>
      <p:pic>
        <p:nvPicPr>
          <p:cNvPr id="954" name="Google Shape;954;p16" descr="Piano operativo salute, traiettorie 1,2,3 e 4: aperte procedure pubbliche  per individuare cinque membri della Commissione valutatrice"/>
          <p:cNvPicPr preferRelativeResize="0"/>
          <p:nvPr/>
        </p:nvPicPr>
        <p:blipFill rotWithShape="1">
          <a:blip r:embed="rId3">
            <a:alphaModFix/>
          </a:blip>
          <a:srcRect/>
          <a:stretch/>
        </p:blipFill>
        <p:spPr>
          <a:xfrm>
            <a:off x="9155423" y="86693"/>
            <a:ext cx="2811677" cy="1356271"/>
          </a:xfrm>
          <a:prstGeom prst="rect">
            <a:avLst/>
          </a:prstGeom>
          <a:noFill/>
          <a:ln w="19050" cap="flat" cmpd="sng">
            <a:solidFill>
              <a:schemeClr val="lt1"/>
            </a:solidFill>
            <a:prstDash val="solid"/>
            <a:round/>
            <a:headEnd type="none" w="sm" len="sm"/>
            <a:tailEnd type="none" w="sm" len="sm"/>
          </a:ln>
        </p:spPr>
      </p:pic>
      <p:pic>
        <p:nvPicPr>
          <p:cNvPr id="955" name="Google Shape;955;p16" descr="Immagine che contiene testo, Carattere, logo, Elementi grafici&#10;&#10;Descrizione generata automaticamente"/>
          <p:cNvPicPr preferRelativeResize="0"/>
          <p:nvPr/>
        </p:nvPicPr>
        <p:blipFill rotWithShape="1">
          <a:blip r:embed="rId4">
            <a:alphaModFix/>
          </a:blip>
          <a:srcRect/>
          <a:stretch/>
        </p:blipFill>
        <p:spPr>
          <a:xfrm>
            <a:off x="294888" y="122551"/>
            <a:ext cx="4221744" cy="1234819"/>
          </a:xfrm>
          <a:prstGeom prst="rect">
            <a:avLst/>
          </a:prstGeom>
          <a:noFill/>
          <a:ln>
            <a:noFill/>
          </a:ln>
        </p:spPr>
      </p:pic>
      <p:grpSp>
        <p:nvGrpSpPr>
          <p:cNvPr id="956" name="Google Shape;956;p16"/>
          <p:cNvGrpSpPr/>
          <p:nvPr/>
        </p:nvGrpSpPr>
        <p:grpSpPr>
          <a:xfrm>
            <a:off x="8273643" y="1633393"/>
            <a:ext cx="3882500" cy="4384537"/>
            <a:chOff x="8141860" y="2029465"/>
            <a:chExt cx="3634540" cy="4131898"/>
          </a:xfrm>
        </p:grpSpPr>
        <p:pic>
          <p:nvPicPr>
            <p:cNvPr id="957" name="Google Shape;957;p16"/>
            <p:cNvPicPr preferRelativeResize="0"/>
            <p:nvPr/>
          </p:nvPicPr>
          <p:blipFill rotWithShape="1">
            <a:blip r:embed="rId5">
              <a:alphaModFix/>
            </a:blip>
            <a:srcRect/>
            <a:stretch/>
          </p:blipFill>
          <p:spPr>
            <a:xfrm>
              <a:off x="8141860" y="2029465"/>
              <a:ext cx="3634540" cy="4131898"/>
            </a:xfrm>
            <a:prstGeom prst="rect">
              <a:avLst/>
            </a:prstGeom>
            <a:noFill/>
            <a:ln>
              <a:noFill/>
            </a:ln>
          </p:spPr>
        </p:pic>
        <p:pic>
          <p:nvPicPr>
            <p:cNvPr id="958" name="Google Shape;958;p16" descr="L'INFN CAMBIA LOGO"/>
            <p:cNvPicPr preferRelativeResize="0"/>
            <p:nvPr/>
          </p:nvPicPr>
          <p:blipFill rotWithShape="1">
            <a:blip r:embed="rId6">
              <a:alphaModFix/>
            </a:blip>
            <a:srcRect b="18078"/>
            <a:stretch/>
          </p:blipFill>
          <p:spPr>
            <a:xfrm>
              <a:off x="8860225" y="5164527"/>
              <a:ext cx="472151" cy="214650"/>
            </a:xfrm>
            <a:prstGeom prst="rect">
              <a:avLst/>
            </a:prstGeom>
            <a:noFill/>
            <a:ln>
              <a:noFill/>
            </a:ln>
          </p:spPr>
        </p:pic>
        <p:pic>
          <p:nvPicPr>
            <p:cNvPr id="959" name="Google Shape;959;p16" descr="L'INFN CAMBIA LOGO"/>
            <p:cNvPicPr preferRelativeResize="0"/>
            <p:nvPr/>
          </p:nvPicPr>
          <p:blipFill rotWithShape="1">
            <a:blip r:embed="rId6">
              <a:alphaModFix/>
            </a:blip>
            <a:srcRect b="18078"/>
            <a:stretch/>
          </p:blipFill>
          <p:spPr>
            <a:xfrm>
              <a:off x="11267097" y="4150272"/>
              <a:ext cx="472151" cy="214650"/>
            </a:xfrm>
            <a:prstGeom prst="rect">
              <a:avLst/>
            </a:prstGeom>
            <a:noFill/>
            <a:ln>
              <a:noFill/>
            </a:ln>
          </p:spPr>
        </p:pic>
        <p:pic>
          <p:nvPicPr>
            <p:cNvPr id="960" name="Google Shape;960;p16" descr="L'INFN CAMBIA LOGO"/>
            <p:cNvPicPr preferRelativeResize="0"/>
            <p:nvPr/>
          </p:nvPicPr>
          <p:blipFill rotWithShape="1">
            <a:blip r:embed="rId6">
              <a:alphaModFix/>
            </a:blip>
            <a:srcRect b="18078"/>
            <a:stretch/>
          </p:blipFill>
          <p:spPr>
            <a:xfrm>
              <a:off x="10347438" y="3593218"/>
              <a:ext cx="472151" cy="214650"/>
            </a:xfrm>
            <a:prstGeom prst="rect">
              <a:avLst/>
            </a:prstGeom>
            <a:noFill/>
            <a:ln>
              <a:noFill/>
            </a:ln>
          </p:spPr>
        </p:pic>
        <p:pic>
          <p:nvPicPr>
            <p:cNvPr id="961" name="Google Shape;961;p16" descr="L'INFN CAMBIA LOGO"/>
            <p:cNvPicPr preferRelativeResize="0"/>
            <p:nvPr/>
          </p:nvPicPr>
          <p:blipFill rotWithShape="1">
            <a:blip r:embed="rId6">
              <a:alphaModFix/>
            </a:blip>
            <a:srcRect b="18078"/>
            <a:stretch/>
          </p:blipFill>
          <p:spPr>
            <a:xfrm>
              <a:off x="8623734" y="3509132"/>
              <a:ext cx="472151" cy="214650"/>
            </a:xfrm>
            <a:prstGeom prst="rect">
              <a:avLst/>
            </a:prstGeom>
            <a:noFill/>
            <a:ln>
              <a:noFill/>
            </a:ln>
          </p:spPr>
        </p:pic>
      </p:grpSp>
      <p:pic>
        <p:nvPicPr>
          <p:cNvPr id="962" name="Google Shape;962;p16" descr="L'INFN CAMBIA LOGO"/>
          <p:cNvPicPr preferRelativeResize="0"/>
          <p:nvPr/>
        </p:nvPicPr>
        <p:blipFill rotWithShape="1">
          <a:blip r:embed="rId6">
            <a:alphaModFix/>
          </a:blip>
          <a:srcRect/>
          <a:stretch/>
        </p:blipFill>
        <p:spPr>
          <a:xfrm>
            <a:off x="6420872" y="112797"/>
            <a:ext cx="1567328" cy="869169"/>
          </a:xfrm>
          <a:prstGeom prst="rect">
            <a:avLst/>
          </a:prstGeom>
          <a:noFill/>
          <a:ln>
            <a:noFill/>
          </a:ln>
        </p:spPr>
      </p:pic>
      <p:pic>
        <p:nvPicPr>
          <p:cNvPr id="963" name="Google Shape;963;p16" descr="Logo&#10;&#10;Description automatically generated"/>
          <p:cNvPicPr preferRelativeResize="0"/>
          <p:nvPr/>
        </p:nvPicPr>
        <p:blipFill rotWithShape="1">
          <a:blip r:embed="rId7">
            <a:alphaModFix/>
          </a:blip>
          <a:srcRect t="7516" r="8900" b="19787"/>
          <a:stretch/>
        </p:blipFill>
        <p:spPr>
          <a:xfrm>
            <a:off x="5085474" y="112796"/>
            <a:ext cx="1117180" cy="869169"/>
          </a:xfrm>
          <a:prstGeom prst="rect">
            <a:avLst/>
          </a:prstGeom>
          <a:solidFill>
            <a:schemeClr val="lt1"/>
          </a:solidFill>
          <a:ln>
            <a:noFill/>
          </a:ln>
        </p:spPr>
      </p:pic>
      <p:pic>
        <p:nvPicPr>
          <p:cNvPr id="964" name="Google Shape;964;p16"/>
          <p:cNvPicPr preferRelativeResize="0"/>
          <p:nvPr/>
        </p:nvPicPr>
        <p:blipFill rotWithShape="1">
          <a:blip r:embed="rId8">
            <a:clrChange>
              <a:clrFrom>
                <a:srgbClr val="FFFFFF"/>
              </a:clrFrom>
              <a:clrTo>
                <a:srgbClr val="FFFFFF">
                  <a:alpha val="0"/>
                </a:srgbClr>
              </a:clrTo>
            </a:clrChange>
            <a:alphaModFix/>
          </a:blip>
          <a:srcRect/>
          <a:stretch/>
        </p:blipFill>
        <p:spPr>
          <a:xfrm>
            <a:off x="4406963" y="3787716"/>
            <a:ext cx="4426291" cy="2445411"/>
          </a:xfrm>
          <a:prstGeom prst="rect">
            <a:avLst/>
          </a:prstGeom>
          <a:noFill/>
          <a:ln>
            <a:noFill/>
          </a:ln>
        </p:spPr>
      </p:pic>
      <p:sp>
        <p:nvSpPr>
          <p:cNvPr id="966" name="Google Shape;966;p16"/>
          <p:cNvSpPr txBox="1"/>
          <p:nvPr/>
        </p:nvSpPr>
        <p:spPr>
          <a:xfrm>
            <a:off x="142055" y="3406281"/>
            <a:ext cx="4167300" cy="3329400"/>
          </a:xfrm>
          <a:prstGeom prst="rect">
            <a:avLst/>
          </a:prstGeom>
          <a:noFill/>
          <a:ln>
            <a:noFill/>
          </a:ln>
        </p:spPr>
        <p:txBody>
          <a:bodyPr spcFirstLastPara="1" wrap="square" lIns="91425" tIns="91425" rIns="91425" bIns="91425" anchor="t" anchorCtr="0">
            <a:noAutofit/>
          </a:bodyPr>
          <a:lstStyle/>
          <a:p>
            <a:pPr marL="114297" defTabSz="914377">
              <a:lnSpc>
                <a:spcPct val="115000"/>
              </a:lnSpc>
              <a:buClr>
                <a:srgbClr val="434343"/>
              </a:buClr>
              <a:buSzPts val="1800"/>
              <a:defRPr/>
            </a:pPr>
            <a:endParaRPr sz="1600" kern="0" dirty="0">
              <a:solidFill>
                <a:srgbClr val="000000"/>
              </a:solidFill>
              <a:latin typeface="Roboto"/>
              <a:ea typeface="Roboto"/>
              <a:cs typeface="Roboto"/>
              <a:sym typeface="Roboto"/>
            </a:endParaRPr>
          </a:p>
          <a:p>
            <a:pPr marL="114297" defTabSz="914377">
              <a:lnSpc>
                <a:spcPct val="115000"/>
              </a:lnSpc>
              <a:spcBef>
                <a:spcPts val="1200"/>
              </a:spcBef>
              <a:buClr>
                <a:srgbClr val="434343"/>
              </a:buClr>
              <a:buSzPts val="1800"/>
              <a:defRPr/>
            </a:pPr>
            <a:r>
              <a:rPr lang="en-GB" sz="1467" kern="0" dirty="0">
                <a:solidFill>
                  <a:srgbClr val="000000"/>
                </a:solidFill>
                <a:latin typeface="Roboto"/>
                <a:ea typeface="Roboto"/>
                <a:cs typeface="Roboto"/>
                <a:sym typeface="Roboto"/>
              </a:rPr>
              <a:t>Objectives:</a:t>
            </a:r>
            <a:endParaRPr sz="1467" kern="0" dirty="0">
              <a:solidFill>
                <a:srgbClr val="000000"/>
              </a:solidFill>
              <a:latin typeface="Quicksand"/>
              <a:ea typeface="Quicksand"/>
              <a:cs typeface="Quicksand"/>
              <a:sym typeface="Quicksand"/>
            </a:endParaRPr>
          </a:p>
          <a:p>
            <a:pPr marL="457189" indent="-317492" defTabSz="914377">
              <a:lnSpc>
                <a:spcPct val="115000"/>
              </a:lnSpc>
              <a:buClr>
                <a:srgbClr val="000000"/>
              </a:buClr>
              <a:buSzPts val="1400"/>
              <a:buFont typeface="Roboto"/>
              <a:buChar char="●"/>
              <a:defRPr/>
            </a:pPr>
            <a:r>
              <a:rPr lang="en-GB" sz="1333" kern="0" dirty="0">
                <a:solidFill>
                  <a:srgbClr val="000000"/>
                </a:solidFill>
                <a:latin typeface="Roboto"/>
                <a:ea typeface="Roboto"/>
                <a:cs typeface="Roboto"/>
                <a:sym typeface="Roboto"/>
              </a:rPr>
              <a:t>to </a:t>
            </a:r>
            <a:r>
              <a:rPr lang="en-GB" sz="1333" b="1" kern="0" dirty="0">
                <a:solidFill>
                  <a:srgbClr val="000000"/>
                </a:solidFill>
                <a:latin typeface="Roboto"/>
                <a:ea typeface="Roboto"/>
                <a:cs typeface="Roboto"/>
                <a:sym typeface="Roboto"/>
              </a:rPr>
              <a:t>build a shared database</a:t>
            </a:r>
            <a:r>
              <a:rPr lang="en-GB" sz="1333" kern="0" dirty="0">
                <a:solidFill>
                  <a:srgbClr val="000000"/>
                </a:solidFill>
                <a:latin typeface="Roboto"/>
                <a:ea typeface="Roboto"/>
                <a:cs typeface="Roboto"/>
                <a:sym typeface="Roboto"/>
              </a:rPr>
              <a:t> of </a:t>
            </a:r>
            <a:r>
              <a:rPr lang="en-GB" sz="1333" b="1" kern="0" dirty="0">
                <a:solidFill>
                  <a:srgbClr val="000000"/>
                </a:solidFill>
                <a:latin typeface="Roboto"/>
                <a:ea typeface="Roboto"/>
                <a:cs typeface="Roboto"/>
                <a:sym typeface="Roboto"/>
              </a:rPr>
              <a:t>clinical data, functional scales, imaging and genomics</a:t>
            </a:r>
            <a:r>
              <a:rPr lang="en-GB" sz="1333" kern="0" dirty="0">
                <a:solidFill>
                  <a:srgbClr val="000000"/>
                </a:solidFill>
                <a:latin typeface="Roboto"/>
                <a:ea typeface="Roboto"/>
                <a:cs typeface="Roboto"/>
                <a:sym typeface="Roboto"/>
              </a:rPr>
              <a:t> for the main neurodevelopmental disorders and disabilities</a:t>
            </a:r>
            <a:endParaRPr sz="1333" kern="0" dirty="0">
              <a:solidFill>
                <a:srgbClr val="000000"/>
              </a:solidFill>
              <a:latin typeface="Roboto"/>
              <a:ea typeface="Roboto"/>
              <a:cs typeface="Roboto"/>
              <a:sym typeface="Roboto"/>
            </a:endParaRPr>
          </a:p>
          <a:p>
            <a:pPr marL="457189" indent="-317492" defTabSz="914377">
              <a:lnSpc>
                <a:spcPct val="115000"/>
              </a:lnSpc>
              <a:spcBef>
                <a:spcPts val="200"/>
              </a:spcBef>
              <a:buClr>
                <a:srgbClr val="000000"/>
              </a:buClr>
              <a:buSzPts val="1400"/>
              <a:buFont typeface="Roboto"/>
              <a:buChar char="●"/>
              <a:defRPr/>
            </a:pPr>
            <a:r>
              <a:rPr lang="en-GB" sz="1333" kern="0" dirty="0">
                <a:solidFill>
                  <a:srgbClr val="000000"/>
                </a:solidFill>
                <a:latin typeface="Roboto"/>
                <a:ea typeface="Roboto"/>
                <a:cs typeface="Roboto"/>
                <a:sym typeface="Roboto"/>
              </a:rPr>
              <a:t>to </a:t>
            </a:r>
            <a:r>
              <a:rPr lang="en-GB" sz="1333" b="1" kern="0" dirty="0">
                <a:solidFill>
                  <a:srgbClr val="000000"/>
                </a:solidFill>
                <a:latin typeface="Roboto"/>
                <a:ea typeface="Roboto"/>
                <a:cs typeface="Roboto"/>
                <a:sym typeface="Roboto"/>
              </a:rPr>
              <a:t>develop AI models</a:t>
            </a:r>
            <a:r>
              <a:rPr lang="en-GB" sz="1333" kern="0" dirty="0">
                <a:solidFill>
                  <a:srgbClr val="000000"/>
                </a:solidFill>
                <a:latin typeface="Roboto"/>
                <a:ea typeface="Roboto"/>
                <a:cs typeface="Roboto"/>
                <a:sym typeface="Roboto"/>
              </a:rPr>
              <a:t> to identify </a:t>
            </a:r>
            <a:r>
              <a:rPr lang="en-GB" sz="1333" b="1" kern="0" dirty="0">
                <a:solidFill>
                  <a:srgbClr val="000000"/>
                </a:solidFill>
                <a:latin typeface="Roboto"/>
                <a:ea typeface="Roboto"/>
                <a:cs typeface="Roboto"/>
                <a:sym typeface="Roboto"/>
              </a:rPr>
              <a:t>digital</a:t>
            </a:r>
            <a:r>
              <a:rPr lang="en-GB" sz="1333" kern="0" dirty="0">
                <a:solidFill>
                  <a:srgbClr val="000000"/>
                </a:solidFill>
                <a:latin typeface="Roboto"/>
                <a:ea typeface="Roboto"/>
                <a:cs typeface="Roboto"/>
                <a:sym typeface="Roboto"/>
              </a:rPr>
              <a:t> </a:t>
            </a:r>
            <a:r>
              <a:rPr lang="en-GB" sz="1333" b="1" kern="0" dirty="0">
                <a:solidFill>
                  <a:srgbClr val="000000"/>
                </a:solidFill>
                <a:latin typeface="Roboto"/>
                <a:ea typeface="Roboto"/>
                <a:cs typeface="Roboto"/>
                <a:sym typeface="Roboto"/>
              </a:rPr>
              <a:t>biomarkers</a:t>
            </a:r>
            <a:r>
              <a:rPr lang="en-GB" sz="1333" kern="0" dirty="0">
                <a:solidFill>
                  <a:srgbClr val="000000"/>
                </a:solidFill>
                <a:latin typeface="Roboto"/>
                <a:ea typeface="Roboto"/>
                <a:cs typeface="Roboto"/>
                <a:sym typeface="Roboto"/>
              </a:rPr>
              <a:t> for tele-monitoring and tele-rehabilitation in order </a:t>
            </a:r>
            <a:r>
              <a:rPr lang="en-GB" sz="1333" b="1" kern="0" dirty="0">
                <a:solidFill>
                  <a:srgbClr val="000000"/>
                </a:solidFill>
                <a:latin typeface="Roboto"/>
                <a:ea typeface="Roboto"/>
                <a:cs typeface="Roboto"/>
                <a:sym typeface="Roboto"/>
              </a:rPr>
              <a:t>to personalize therapies</a:t>
            </a:r>
            <a:endParaRPr sz="1333" b="1" kern="0" dirty="0">
              <a:solidFill>
                <a:srgbClr val="000000"/>
              </a:solidFill>
              <a:latin typeface="Roboto"/>
              <a:ea typeface="Roboto"/>
              <a:cs typeface="Roboto"/>
              <a:sym typeface="Roboto"/>
            </a:endParaRPr>
          </a:p>
          <a:p>
            <a:pPr marL="450839" indent="-184146" defTabSz="914377">
              <a:lnSpc>
                <a:spcPct val="115000"/>
              </a:lnSpc>
              <a:buClr>
                <a:srgbClr val="434343"/>
              </a:buClr>
              <a:buSzPts val="1800"/>
              <a:defRPr/>
            </a:pPr>
            <a:endParaRPr sz="1333" kern="0" dirty="0">
              <a:solidFill>
                <a:srgbClr val="000000"/>
              </a:solidFill>
              <a:latin typeface="Quicksand"/>
              <a:ea typeface="Quicksand"/>
              <a:cs typeface="Quicksand"/>
              <a:sym typeface="Quicksand"/>
            </a:endParaRPr>
          </a:p>
        </p:txBody>
      </p:sp>
      <p:sp>
        <p:nvSpPr>
          <p:cNvPr id="967" name="Google Shape;967;p16"/>
          <p:cNvSpPr txBox="1"/>
          <p:nvPr/>
        </p:nvSpPr>
        <p:spPr>
          <a:xfrm>
            <a:off x="121387" y="2747440"/>
            <a:ext cx="2631759" cy="646290"/>
          </a:xfrm>
          <a:prstGeom prst="rect">
            <a:avLst/>
          </a:prstGeom>
          <a:noFill/>
          <a:ln>
            <a:noFill/>
          </a:ln>
        </p:spPr>
        <p:txBody>
          <a:bodyPr spcFirstLastPara="1" wrap="square" lIns="91425" tIns="45700" rIns="91425" bIns="45700" anchor="t" anchorCtr="0">
            <a:spAutoFit/>
          </a:bodyPr>
          <a:lstStyle/>
          <a:p>
            <a:pPr marL="114297" defTabSz="914377">
              <a:buClr>
                <a:srgbClr val="000000"/>
              </a:buClr>
              <a:buSzPts val="1600"/>
              <a:defRPr/>
            </a:pPr>
            <a:r>
              <a:rPr lang="en-GB" sz="1600" kern="0" dirty="0">
                <a:solidFill>
                  <a:srgbClr val="000000"/>
                </a:solidFill>
                <a:latin typeface="Calibri"/>
                <a:ea typeface="Calibri"/>
                <a:cs typeface="Calibri"/>
                <a:sym typeface="Calibri"/>
              </a:rPr>
              <a:t>PI: IRCCS Stella Maris</a:t>
            </a:r>
            <a:endParaRPr sz="1400" kern="0" dirty="0">
              <a:solidFill>
                <a:srgbClr val="000000"/>
              </a:solidFill>
              <a:latin typeface="Arial"/>
              <a:cs typeface="Arial"/>
              <a:sym typeface="Arial"/>
            </a:endParaRPr>
          </a:p>
          <a:p>
            <a:pPr defTabSz="914377">
              <a:buClr>
                <a:srgbClr val="000000"/>
              </a:buClr>
              <a:defRPr/>
            </a:pPr>
            <a:endParaRPr sz="2000" kern="0" dirty="0">
              <a:solidFill>
                <a:srgbClr val="000000"/>
              </a:solidFill>
              <a:latin typeface="Calibri"/>
              <a:ea typeface="Calibri"/>
              <a:cs typeface="Calibri"/>
              <a:sym typeface="Calibri"/>
            </a:endParaRPr>
          </a:p>
        </p:txBody>
      </p:sp>
      <p:sp>
        <p:nvSpPr>
          <p:cNvPr id="968" name="Google Shape;968;p16"/>
          <p:cNvSpPr txBox="1"/>
          <p:nvPr/>
        </p:nvSpPr>
        <p:spPr>
          <a:xfrm>
            <a:off x="2693851" y="2738800"/>
            <a:ext cx="4822200" cy="1323399"/>
          </a:xfrm>
          <a:prstGeom prst="rect">
            <a:avLst/>
          </a:prstGeom>
          <a:noFill/>
          <a:ln>
            <a:noFill/>
          </a:ln>
        </p:spPr>
        <p:txBody>
          <a:bodyPr spcFirstLastPara="1" wrap="square" lIns="91425" tIns="45700" rIns="91425" bIns="45700" anchor="t" anchorCtr="0">
            <a:spAutoFit/>
          </a:bodyPr>
          <a:lstStyle/>
          <a:p>
            <a:pPr defTabSz="914377">
              <a:buClr>
                <a:srgbClr val="000000"/>
              </a:buClr>
              <a:buSzPts val="1600"/>
              <a:defRPr/>
            </a:pPr>
            <a:r>
              <a:rPr lang="en-GB" sz="1600" kern="0" dirty="0">
                <a:solidFill>
                  <a:srgbClr val="000000"/>
                </a:solidFill>
                <a:latin typeface="Calibri"/>
                <a:ea typeface="Calibri"/>
                <a:cs typeface="Calibri"/>
                <a:sym typeface="Calibri"/>
              </a:rPr>
              <a:t>4 INFN groups: </a:t>
            </a:r>
            <a:endParaRPr sz="1400" kern="0" dirty="0">
              <a:solidFill>
                <a:srgbClr val="000000"/>
              </a:solidFill>
              <a:latin typeface="Arial"/>
              <a:cs typeface="Arial"/>
              <a:sym typeface="Arial"/>
            </a:endParaRPr>
          </a:p>
          <a:p>
            <a:pPr marL="571486" defTabSz="914377">
              <a:buClr>
                <a:srgbClr val="000000"/>
              </a:buClr>
              <a:defRPr/>
            </a:pPr>
            <a:r>
              <a:rPr lang="en-GB" sz="1600" kern="0" dirty="0">
                <a:solidFill>
                  <a:srgbClr val="000000"/>
                </a:solidFill>
                <a:latin typeface="Calibri"/>
                <a:ea typeface="Calibri"/>
                <a:cs typeface="Calibri"/>
                <a:sym typeface="Calibri"/>
              </a:rPr>
              <a:t>	P. Oliva (project coordinator, Cagliari)</a:t>
            </a:r>
            <a:endParaRPr sz="1400" kern="0" dirty="0">
              <a:solidFill>
                <a:srgbClr val="000000"/>
              </a:solidFill>
              <a:latin typeface="Arial"/>
              <a:cs typeface="Arial"/>
              <a:sym typeface="Arial"/>
            </a:endParaRPr>
          </a:p>
          <a:p>
            <a:pPr marL="571486" defTabSz="914377">
              <a:buClr>
                <a:srgbClr val="000000"/>
              </a:buClr>
              <a:buSzPts val="1600"/>
              <a:defRPr/>
            </a:pPr>
            <a:r>
              <a:rPr lang="en-GB" sz="1600" kern="0" dirty="0">
                <a:solidFill>
                  <a:srgbClr val="000000"/>
                </a:solidFill>
                <a:latin typeface="Calibri"/>
                <a:ea typeface="Calibri"/>
                <a:cs typeface="Calibri"/>
                <a:sym typeface="Calibri"/>
              </a:rPr>
              <a:t>	S. Tangaro, G. Donvito (Bari)</a:t>
            </a:r>
            <a:endParaRPr sz="1600" kern="0" dirty="0">
              <a:solidFill>
                <a:srgbClr val="000000"/>
              </a:solidFill>
              <a:latin typeface="Calibri"/>
              <a:ea typeface="Calibri"/>
              <a:cs typeface="Calibri"/>
              <a:sym typeface="Calibri"/>
            </a:endParaRPr>
          </a:p>
          <a:p>
            <a:pPr marL="571486" defTabSz="914377">
              <a:buClr>
                <a:srgbClr val="000000"/>
              </a:buClr>
              <a:buSzPts val="1600"/>
              <a:defRPr/>
            </a:pPr>
            <a:r>
              <a:rPr lang="en-GB" sz="1600" kern="0" dirty="0">
                <a:solidFill>
                  <a:srgbClr val="000000"/>
                </a:solidFill>
                <a:latin typeface="Calibri"/>
                <a:ea typeface="Calibri"/>
                <a:cs typeface="Calibri"/>
                <a:sym typeface="Calibri"/>
              </a:rPr>
              <a:t>	A. Galante (Lab. Naz. Gran Sasso)</a:t>
            </a:r>
            <a:endParaRPr sz="1400" kern="0" dirty="0">
              <a:solidFill>
                <a:srgbClr val="000000"/>
              </a:solidFill>
              <a:latin typeface="Arial"/>
              <a:cs typeface="Arial"/>
              <a:sym typeface="Arial"/>
            </a:endParaRPr>
          </a:p>
          <a:p>
            <a:pPr marL="571486" defTabSz="914377">
              <a:buClr>
                <a:srgbClr val="000000"/>
              </a:buClr>
              <a:buSzPts val="1600"/>
              <a:defRPr/>
            </a:pPr>
            <a:r>
              <a:rPr lang="en-GB" sz="1600" kern="0" dirty="0">
                <a:solidFill>
                  <a:srgbClr val="000000"/>
                </a:solidFill>
                <a:latin typeface="Calibri"/>
                <a:ea typeface="Calibri"/>
                <a:cs typeface="Calibri"/>
                <a:sym typeface="Calibri"/>
              </a:rPr>
              <a:t>	A. Retico (Pisa)</a:t>
            </a:r>
            <a:endParaRPr sz="2000" kern="0" dirty="0">
              <a:solidFill>
                <a:srgbClr val="000000"/>
              </a:solidFill>
              <a:latin typeface="Calibri"/>
              <a:ea typeface="Calibri"/>
              <a:cs typeface="Calibri"/>
              <a:sym typeface="Calibri"/>
            </a:endParaRPr>
          </a:p>
        </p:txBody>
      </p:sp>
      <p:pic>
        <p:nvPicPr>
          <p:cNvPr id="969" name="Google Shape;969;p16" descr="A black text on a white background&#10;&#10;Description automatically generated"/>
          <p:cNvPicPr preferRelativeResize="0"/>
          <p:nvPr/>
        </p:nvPicPr>
        <p:blipFill rotWithShape="1">
          <a:blip r:embed="rId9">
            <a:alphaModFix/>
          </a:blip>
          <a:srcRect/>
          <a:stretch/>
        </p:blipFill>
        <p:spPr>
          <a:xfrm>
            <a:off x="8233699" y="5583063"/>
            <a:ext cx="1587500" cy="495300"/>
          </a:xfrm>
          <a:prstGeom prst="rect">
            <a:avLst/>
          </a:prstGeom>
          <a:noFill/>
          <a:ln>
            <a:noFill/>
          </a:ln>
        </p:spPr>
      </p:pic>
      <p:sp>
        <p:nvSpPr>
          <p:cNvPr id="970" name="Google Shape;970;p16"/>
          <p:cNvSpPr txBox="1"/>
          <p:nvPr/>
        </p:nvSpPr>
        <p:spPr>
          <a:xfrm>
            <a:off x="8122920" y="5916927"/>
            <a:ext cx="4251960" cy="338514"/>
          </a:xfrm>
          <a:prstGeom prst="rect">
            <a:avLst/>
          </a:prstGeom>
          <a:noFill/>
          <a:ln>
            <a:noFill/>
          </a:ln>
        </p:spPr>
        <p:txBody>
          <a:bodyPr spcFirstLastPara="1" wrap="square" lIns="91425" tIns="45700" rIns="91425" bIns="45700" anchor="t" anchorCtr="0">
            <a:spAutoFit/>
          </a:bodyPr>
          <a:lstStyle/>
          <a:p>
            <a:pPr defTabSz="914377">
              <a:buClr>
                <a:srgbClr val="000000"/>
              </a:buClr>
              <a:defRPr/>
            </a:pPr>
            <a:r>
              <a:rPr lang="en-GB" sz="1600" kern="0" dirty="0">
                <a:solidFill>
                  <a:srgbClr val="000000"/>
                </a:solidFill>
                <a:latin typeface="Calibri"/>
                <a:ea typeface="Calibri"/>
                <a:cs typeface="Calibri"/>
                <a:sym typeface="Calibri"/>
              </a:rPr>
              <a:t>platform for data management </a:t>
            </a:r>
            <a:endParaRPr sz="1333" kern="0" dirty="0">
              <a:solidFill>
                <a:srgbClr val="000000"/>
              </a:solidFill>
              <a:latin typeface="Arial"/>
              <a:cs typeface="Arial"/>
              <a:sym typeface="Arial"/>
            </a:endParaRPr>
          </a:p>
        </p:txBody>
      </p:sp>
      <p:pic>
        <p:nvPicPr>
          <p:cNvPr id="971" name="Google Shape;971;p16" descr="Logo&#10;&#10;Description automatically generated"/>
          <p:cNvPicPr preferRelativeResize="0"/>
          <p:nvPr/>
        </p:nvPicPr>
        <p:blipFill rotWithShape="1">
          <a:blip r:embed="rId7">
            <a:alphaModFix/>
          </a:blip>
          <a:srcRect t="7519" r="8900" b="43618"/>
          <a:stretch/>
        </p:blipFill>
        <p:spPr>
          <a:xfrm>
            <a:off x="175243" y="3088480"/>
            <a:ext cx="1490749" cy="751581"/>
          </a:xfrm>
          <a:prstGeom prst="rect">
            <a:avLst/>
          </a:prstGeom>
          <a:solidFill>
            <a:schemeClr val="lt1"/>
          </a:solidFill>
          <a:ln>
            <a:noFill/>
          </a:ln>
        </p:spPr>
      </p:pic>
      <p:pic>
        <p:nvPicPr>
          <p:cNvPr id="972" name="Google Shape;972;p16" descr="L'INFN CAMBIA LOGO"/>
          <p:cNvPicPr preferRelativeResize="0"/>
          <p:nvPr/>
        </p:nvPicPr>
        <p:blipFill rotWithShape="1">
          <a:blip r:embed="rId6">
            <a:alphaModFix/>
          </a:blip>
          <a:srcRect b="21537"/>
          <a:stretch/>
        </p:blipFill>
        <p:spPr>
          <a:xfrm>
            <a:off x="2147867" y="3162345"/>
            <a:ext cx="1374316" cy="646291"/>
          </a:xfrm>
          <a:prstGeom prst="rect">
            <a:avLst/>
          </a:prstGeom>
          <a:noFill/>
          <a:ln>
            <a:noFill/>
          </a:ln>
        </p:spPr>
      </p:pic>
      <p:sp>
        <p:nvSpPr>
          <p:cNvPr id="5" name="Rounded Rectangle 4">
            <a:extLst>
              <a:ext uri="{FF2B5EF4-FFF2-40B4-BE49-F238E27FC236}">
                <a16:creationId xmlns:a16="http://schemas.microsoft.com/office/drawing/2014/main" id="{5427A2E4-04B9-1972-5015-B4CD1E868C31}"/>
              </a:ext>
            </a:extLst>
          </p:cNvPr>
          <p:cNvSpPr/>
          <p:nvPr/>
        </p:nvSpPr>
        <p:spPr>
          <a:xfrm>
            <a:off x="1239264" y="6266179"/>
            <a:ext cx="10363215" cy="495300"/>
          </a:xfrm>
          <a:prstGeom prst="roundRect">
            <a:avLst>
              <a:gd name="adj" fmla="val 0"/>
            </a:avLst>
          </a:prstGeom>
          <a:solidFill>
            <a:schemeClr val="bg1"/>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1200" dirty="0">
                <a:solidFill>
                  <a:schemeClr val="tx1"/>
                </a:solidFill>
              </a:rPr>
              <a:t>ML analysis of temporal signals to monitor the human gait in disease conditions </a:t>
            </a:r>
          </a:p>
          <a:p>
            <a:pPr defTabSz="1219170">
              <a:buClr>
                <a:srgbClr val="000000"/>
              </a:buClr>
            </a:pPr>
            <a:r>
              <a:rPr lang="en-US" sz="1200" dirty="0">
                <a:solidFill>
                  <a:schemeClr val="tx1"/>
                </a:solidFill>
              </a:rPr>
              <a:t>[</a:t>
            </a:r>
            <a:r>
              <a:rPr lang="en-US" sz="1200" dirty="0" err="1">
                <a:solidFill>
                  <a:schemeClr val="tx1"/>
                </a:solidFill>
              </a:rPr>
              <a:t>Tiddia</a:t>
            </a:r>
            <a:r>
              <a:rPr lang="en-US" sz="1200" dirty="0">
                <a:solidFill>
                  <a:schemeClr val="tx1"/>
                </a:solidFill>
              </a:rPr>
              <a:t> G, </a:t>
            </a:r>
            <a:r>
              <a:rPr lang="en-US" sz="1200" dirty="0" err="1">
                <a:solidFill>
                  <a:schemeClr val="tx1"/>
                </a:solidFill>
              </a:rPr>
              <a:t>Mainas</a:t>
            </a:r>
            <a:r>
              <a:rPr lang="en-US" sz="1200" dirty="0">
                <a:solidFill>
                  <a:schemeClr val="tx1"/>
                </a:solidFill>
              </a:rPr>
              <a:t> F, Retico A, Oliva P. (2025). </a:t>
            </a:r>
            <a:r>
              <a:rPr lang="en-US" sz="1200" i="1" dirty="0">
                <a:solidFill>
                  <a:schemeClr val="tx1"/>
                </a:solidFill>
              </a:rPr>
              <a:t>Applied Sciences (Switzerland)</a:t>
            </a:r>
            <a:r>
              <a:rPr lang="en-US" sz="1200" dirty="0">
                <a:solidFill>
                  <a:schemeClr val="tx1"/>
                </a:solidFill>
              </a:rPr>
              <a:t>, </a:t>
            </a:r>
            <a:r>
              <a:rPr lang="en-US" sz="1200" i="1" dirty="0">
                <a:solidFill>
                  <a:schemeClr val="tx1"/>
                </a:solidFill>
              </a:rPr>
              <a:t>15</a:t>
            </a:r>
            <a:r>
              <a:rPr lang="en-US" sz="1200" dirty="0">
                <a:solidFill>
                  <a:schemeClr val="tx1"/>
                </a:solidFill>
              </a:rPr>
              <a:t>(14), 1–19. https://</a:t>
            </a:r>
            <a:r>
              <a:rPr lang="en-US" sz="1200" dirty="0" err="1">
                <a:solidFill>
                  <a:schemeClr val="tx1"/>
                </a:solidFill>
              </a:rPr>
              <a:t>doi.org</a:t>
            </a:r>
            <a:r>
              <a:rPr lang="en-US" sz="1200" dirty="0">
                <a:solidFill>
                  <a:schemeClr val="tx1"/>
                </a:solidFill>
              </a:rPr>
              <a:t>/10.3390/app15148078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CC7D-5E06-47A8-A7BC-3298CBC83031}"/>
              </a:ext>
            </a:extLst>
          </p:cNvPr>
          <p:cNvSpPr>
            <a:spLocks noGrp="1"/>
          </p:cNvSpPr>
          <p:nvPr>
            <p:ph type="ctrTitle"/>
          </p:nvPr>
        </p:nvSpPr>
        <p:spPr>
          <a:xfrm>
            <a:off x="112527" y="2962048"/>
            <a:ext cx="5094515" cy="3275467"/>
          </a:xfrm>
        </p:spPr>
        <p:txBody>
          <a:bodyPr vert="horz" lIns="91440" tIns="45720" rIns="91440" bIns="45720" rtlCol="0" anchor="b">
            <a:noAutofit/>
          </a:bodyPr>
          <a:lstStyle/>
          <a:p>
            <a:r>
              <a:rPr lang="it-IT" sz="3733" dirty="0">
                <a:solidFill>
                  <a:schemeClr val="accent1">
                    <a:lumMod val="75000"/>
                  </a:schemeClr>
                </a:solidFill>
                <a:latin typeface="Titillium Bd"/>
              </a:rPr>
              <a:t>PNRR ECS</a:t>
            </a:r>
            <a:r>
              <a:rPr lang="it-IT" sz="3733" dirty="0">
                <a:solidFill>
                  <a:schemeClr val="accent1"/>
                </a:solidFill>
                <a:latin typeface="Titillium Bd"/>
              </a:rPr>
              <a:t> </a:t>
            </a:r>
            <a:br>
              <a:rPr lang="it-IT" sz="3733" dirty="0"/>
            </a:br>
            <a:r>
              <a:rPr lang="it-IT" sz="3733" dirty="0">
                <a:latin typeface="Titillium Bd"/>
              </a:rPr>
              <a:t>THE</a:t>
            </a:r>
            <a:r>
              <a:rPr lang="it-IT" sz="3200" dirty="0">
                <a:latin typeface="Titillium Bd"/>
              </a:rPr>
              <a:t> </a:t>
            </a:r>
            <a:br>
              <a:rPr lang="it-IT" sz="3200" dirty="0"/>
            </a:br>
            <a:r>
              <a:rPr lang="it-IT" sz="3733" dirty="0" err="1">
                <a:latin typeface="Titillium Bd"/>
              </a:rPr>
              <a:t>Tuscany</a:t>
            </a:r>
            <a:r>
              <a:rPr lang="it-IT" sz="3733" dirty="0">
                <a:latin typeface="Titillium Bd"/>
              </a:rPr>
              <a:t> Health </a:t>
            </a:r>
            <a:r>
              <a:rPr lang="it-IT" sz="3733" dirty="0" err="1">
                <a:latin typeface="Titillium Bd"/>
              </a:rPr>
              <a:t>Ecosystem</a:t>
            </a:r>
            <a:br>
              <a:rPr lang="it-IT" sz="3733" dirty="0"/>
            </a:br>
            <a:r>
              <a:rPr lang="it-IT" sz="3733" dirty="0">
                <a:latin typeface="Titillium Bd"/>
              </a:rPr>
              <a:t> </a:t>
            </a:r>
            <a:br>
              <a:rPr lang="it-IT" sz="3733" dirty="0"/>
            </a:br>
            <a:r>
              <a:rPr lang="it-IT" sz="1600" dirty="0">
                <a:solidFill>
                  <a:schemeClr val="tx1">
                    <a:lumMod val="85000"/>
                    <a:lumOff val="15000"/>
                  </a:schemeClr>
                </a:solidFill>
                <a:latin typeface="Titillium Bd"/>
              </a:rPr>
              <a:t>INFN and Univ. of Pisa are </a:t>
            </a:r>
            <a:r>
              <a:rPr lang="it-IT" sz="1600" dirty="0" err="1">
                <a:solidFill>
                  <a:schemeClr val="tx1">
                    <a:lumMod val="85000"/>
                    <a:lumOff val="15000"/>
                  </a:schemeClr>
                </a:solidFill>
                <a:latin typeface="Titillium Bd"/>
              </a:rPr>
              <a:t>involved</a:t>
            </a:r>
            <a:r>
              <a:rPr lang="it-IT" sz="1600" dirty="0">
                <a:solidFill>
                  <a:schemeClr val="tx1">
                    <a:lumMod val="85000"/>
                    <a:lumOff val="15000"/>
                  </a:schemeClr>
                </a:solidFill>
                <a:latin typeface="Titillium Bd"/>
              </a:rPr>
              <a:t> in  </a:t>
            </a:r>
            <a:br>
              <a:rPr lang="it-IT" sz="1600" dirty="0"/>
            </a:br>
            <a:r>
              <a:rPr lang="it-IT" sz="2133" dirty="0">
                <a:latin typeface="Titillium Bd"/>
              </a:rPr>
              <a:t>Spoke 1 - </a:t>
            </a:r>
            <a:r>
              <a:rPr lang="en-IT" sz="2133">
                <a:latin typeface="Titillium Bd"/>
              </a:rPr>
              <a:t>ADVANCED RADIOTHERAPIES AND DIAGNOSTICS IN ONCOLOGY</a:t>
            </a:r>
            <a:br>
              <a:rPr lang="en-IT" sz="2133"/>
            </a:br>
            <a:r>
              <a:rPr lang="it-IT" sz="1600" dirty="0" err="1">
                <a:solidFill>
                  <a:schemeClr val="tx1">
                    <a:lumMod val="85000"/>
                    <a:lumOff val="15000"/>
                  </a:schemeClr>
                </a:solidFill>
                <a:latin typeface="Titillium Bd"/>
              </a:rPr>
              <a:t>coordinated</a:t>
            </a:r>
            <a:r>
              <a:rPr lang="it-IT" sz="1600" dirty="0">
                <a:solidFill>
                  <a:schemeClr val="tx1">
                    <a:lumMod val="85000"/>
                    <a:lumOff val="15000"/>
                  </a:schemeClr>
                </a:solidFill>
                <a:latin typeface="Titillium Bd"/>
              </a:rPr>
              <a:t> by L. Gizzi (CNR, Pisa)</a:t>
            </a:r>
          </a:p>
        </p:txBody>
      </p:sp>
      <p:pic>
        <p:nvPicPr>
          <p:cNvPr id="11" name="Segnaposto immagine 10" descr="Immagine che contiene arte, Elementi grafici&#10;&#10;Descrizione generata automaticamente">
            <a:extLst>
              <a:ext uri="{FF2B5EF4-FFF2-40B4-BE49-F238E27FC236}">
                <a16:creationId xmlns:a16="http://schemas.microsoft.com/office/drawing/2014/main" id="{98F9351E-7906-49C6-84A8-E6498A47DC95}"/>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7144" b="17144"/>
          <a:stretch>
            <a:fillRect/>
          </a:stretch>
        </p:blipFill>
        <p:spPr>
          <a:xfrm>
            <a:off x="2041073" y="967040"/>
            <a:ext cx="3625767" cy="2383259"/>
          </a:xfrm>
        </p:spPr>
      </p:pic>
      <p:sp>
        <p:nvSpPr>
          <p:cNvPr id="6" name="Content Placeholder 5">
            <a:extLst>
              <a:ext uri="{FF2B5EF4-FFF2-40B4-BE49-F238E27FC236}">
                <a16:creationId xmlns:a16="http://schemas.microsoft.com/office/drawing/2014/main" id="{14DC63C2-2762-B5EC-761E-D8377BD99B5D}"/>
              </a:ext>
            </a:extLst>
          </p:cNvPr>
          <p:cNvSpPr>
            <a:spLocks noGrp="1"/>
          </p:cNvSpPr>
          <p:nvPr>
            <p:ph sz="quarter" idx="14"/>
          </p:nvPr>
        </p:nvSpPr>
        <p:spPr>
          <a:xfrm>
            <a:off x="179293" y="6408058"/>
            <a:ext cx="12012707" cy="449943"/>
          </a:xfrm>
        </p:spPr>
        <p:txBody>
          <a:bodyPr anchor="ctr">
            <a:normAutofit/>
          </a:bodyPr>
          <a:lstStyle/>
          <a:p>
            <a:r>
              <a:rPr lang="en-GB" sz="1600" dirty="0">
                <a:latin typeface="Titillium"/>
              </a:rPr>
              <a:t>INFN group in THE: C Scapicchio, S </a:t>
            </a:r>
            <a:r>
              <a:rPr lang="en-GB" sz="1600" dirty="0" err="1">
                <a:latin typeface="Titillium"/>
              </a:rPr>
              <a:t>Arezzini</a:t>
            </a:r>
            <a:r>
              <a:rPr lang="en-GB" sz="1600" dirty="0">
                <a:latin typeface="Titillium"/>
              </a:rPr>
              <a:t>, T </a:t>
            </a:r>
            <a:r>
              <a:rPr lang="en-GB" sz="1600" dirty="0" err="1">
                <a:latin typeface="Titillium"/>
              </a:rPr>
              <a:t>Boccali</a:t>
            </a:r>
            <a:r>
              <a:rPr lang="en-GB" sz="1600" dirty="0">
                <a:latin typeface="Titillium"/>
              </a:rPr>
              <a:t>, M Celentano, A </a:t>
            </a:r>
            <a:r>
              <a:rPr lang="en-GB" sz="1600" dirty="0" err="1">
                <a:latin typeface="Titillium"/>
              </a:rPr>
              <a:t>Formuso</a:t>
            </a:r>
            <a:r>
              <a:rPr lang="en-GB" sz="1600" dirty="0">
                <a:latin typeface="Titillium"/>
              </a:rPr>
              <a:t>, A Kraan, S </a:t>
            </a:r>
            <a:r>
              <a:rPr lang="en-GB" sz="1600" dirty="0" err="1">
                <a:latin typeface="Titillium"/>
              </a:rPr>
              <a:t>Lossano</a:t>
            </a:r>
            <a:r>
              <a:rPr lang="en-GB" sz="1600" dirty="0">
                <a:latin typeface="Titillium"/>
              </a:rPr>
              <a:t>, E Mazzoni, A Moggi and A Retico</a:t>
            </a:r>
          </a:p>
        </p:txBody>
      </p:sp>
      <p:sp>
        <p:nvSpPr>
          <p:cNvPr id="7" name="TextBox 6">
            <a:extLst>
              <a:ext uri="{FF2B5EF4-FFF2-40B4-BE49-F238E27FC236}">
                <a16:creationId xmlns:a16="http://schemas.microsoft.com/office/drawing/2014/main" id="{5B793EF5-CA3C-16C1-CAB7-6ABBF343857F}"/>
              </a:ext>
            </a:extLst>
          </p:cNvPr>
          <p:cNvSpPr txBox="1"/>
          <p:nvPr/>
        </p:nvSpPr>
        <p:spPr>
          <a:xfrm>
            <a:off x="5274775" y="1506333"/>
            <a:ext cx="5559559" cy="1077218"/>
          </a:xfrm>
          <a:prstGeom prst="rect">
            <a:avLst/>
          </a:prstGeom>
          <a:noFill/>
        </p:spPr>
        <p:txBody>
          <a:bodyPr wrap="square" rtlCol="0">
            <a:spAutoFit/>
          </a:bodyPr>
          <a:lstStyle/>
          <a:p>
            <a:pPr algn="ctr" defTabSz="914377">
              <a:defRPr/>
            </a:pPr>
            <a:r>
              <a:rPr lang="en-GB" sz="1600" dirty="0">
                <a:solidFill>
                  <a:prstClr val="black"/>
                </a:solidFill>
                <a:latin typeface="Calibri" panose="020F0502020204030204"/>
                <a:cs typeface="Arial"/>
                <a:sym typeface="Arial"/>
              </a:rPr>
              <a:t>The CPFR (</a:t>
            </a:r>
            <a:r>
              <a:rPr lang="en-GB" sz="1600" u="sng" dirty="0">
                <a:solidFill>
                  <a:srgbClr val="1A0DAB"/>
                </a:solidFill>
                <a:latin typeface="Calibri" panose="020F0502020204030204"/>
                <a:cs typeface="Arial"/>
                <a:sym typeface="Arial"/>
                <a:hlinkClick r:id="rId4"/>
              </a:rPr>
              <a:t>Centro Pisano Flash RadioTherapy</a:t>
            </a:r>
            <a:r>
              <a:rPr lang="en-GB" sz="1600" dirty="0">
                <a:solidFill>
                  <a:prstClr val="black"/>
                </a:solidFill>
                <a:latin typeface="Calibri" panose="020F0502020204030204"/>
                <a:cs typeface="Arial"/>
                <a:sym typeface="Arial"/>
              </a:rPr>
              <a:t>), partnered </a:t>
            </a:r>
          </a:p>
          <a:p>
            <a:pPr algn="ctr" defTabSz="914377">
              <a:defRPr/>
            </a:pPr>
            <a:r>
              <a:rPr lang="en-GB" sz="1600" dirty="0">
                <a:solidFill>
                  <a:prstClr val="black"/>
                </a:solidFill>
                <a:latin typeface="Calibri" panose="020F0502020204030204"/>
                <a:cs typeface="Arial"/>
                <a:sym typeface="Arial"/>
              </a:rPr>
              <a:t>by INFN, </a:t>
            </a:r>
            <a:r>
              <a:rPr lang="it-IT" sz="1600" dirty="0" err="1">
                <a:solidFill>
                  <a:prstClr val="black"/>
                </a:solidFill>
                <a:latin typeface="Calibri" panose="020F0502020204030204"/>
                <a:cs typeface="Arial"/>
                <a:sym typeface="Arial"/>
              </a:rPr>
              <a:t>performs</a:t>
            </a:r>
            <a:r>
              <a:rPr lang="it-IT" sz="1600" dirty="0">
                <a:solidFill>
                  <a:prstClr val="black"/>
                </a:solidFill>
                <a:latin typeface="Calibri" panose="020F0502020204030204"/>
                <a:cs typeface="Arial"/>
                <a:sym typeface="Arial"/>
              </a:rPr>
              <a:t> in vitro and in vivo </a:t>
            </a:r>
            <a:r>
              <a:rPr lang="it-IT" sz="1600" dirty="0" err="1">
                <a:solidFill>
                  <a:prstClr val="black"/>
                </a:solidFill>
                <a:latin typeface="Calibri" panose="020F0502020204030204"/>
                <a:cs typeface="Arial"/>
                <a:sym typeface="Arial"/>
              </a:rPr>
              <a:t>experiments</a:t>
            </a:r>
            <a:r>
              <a:rPr lang="it-IT" sz="1600" dirty="0">
                <a:solidFill>
                  <a:prstClr val="black"/>
                </a:solidFill>
                <a:latin typeface="Calibri" panose="020F0502020204030204"/>
                <a:cs typeface="Arial"/>
                <a:sym typeface="Arial"/>
              </a:rPr>
              <a:t> to investigate </a:t>
            </a:r>
            <a:r>
              <a:rPr lang="it-IT" sz="1600" dirty="0" err="1">
                <a:solidFill>
                  <a:prstClr val="black"/>
                </a:solidFill>
                <a:latin typeface="Calibri" panose="020F0502020204030204"/>
                <a:cs typeface="Arial"/>
                <a:sym typeface="Arial"/>
              </a:rPr>
              <a:t>basic</a:t>
            </a:r>
            <a:r>
              <a:rPr lang="it-IT" sz="1600" dirty="0">
                <a:solidFill>
                  <a:prstClr val="black"/>
                </a:solidFill>
                <a:latin typeface="Calibri" panose="020F0502020204030204"/>
                <a:cs typeface="Arial"/>
                <a:sym typeface="Arial"/>
              </a:rPr>
              <a:t> </a:t>
            </a:r>
            <a:r>
              <a:rPr lang="it-IT" sz="1600" dirty="0" err="1">
                <a:solidFill>
                  <a:prstClr val="black"/>
                </a:solidFill>
                <a:latin typeface="Calibri" panose="020F0502020204030204"/>
                <a:cs typeface="Arial"/>
                <a:sym typeface="Arial"/>
              </a:rPr>
              <a:t>mechanisms</a:t>
            </a:r>
            <a:r>
              <a:rPr lang="it-IT" sz="1600" dirty="0">
                <a:solidFill>
                  <a:prstClr val="black"/>
                </a:solidFill>
                <a:latin typeface="Calibri" panose="020F0502020204030204"/>
                <a:cs typeface="Arial"/>
                <a:sym typeface="Arial"/>
              </a:rPr>
              <a:t> and </a:t>
            </a:r>
            <a:r>
              <a:rPr lang="it-IT" sz="1600" dirty="0" err="1">
                <a:solidFill>
                  <a:prstClr val="black"/>
                </a:solidFill>
                <a:latin typeface="Calibri" panose="020F0502020204030204"/>
                <a:cs typeface="Arial"/>
                <a:sym typeface="Arial"/>
              </a:rPr>
              <a:t>parameter</a:t>
            </a:r>
            <a:r>
              <a:rPr lang="it-IT" sz="1600" dirty="0">
                <a:solidFill>
                  <a:prstClr val="black"/>
                </a:solidFill>
                <a:latin typeface="Calibri" panose="020F0502020204030204"/>
                <a:cs typeface="Arial"/>
                <a:sym typeface="Arial"/>
              </a:rPr>
              <a:t> </a:t>
            </a:r>
            <a:r>
              <a:rPr lang="it-IT" sz="1600" dirty="0" err="1">
                <a:solidFill>
                  <a:prstClr val="black"/>
                </a:solidFill>
                <a:latin typeface="Calibri" panose="020F0502020204030204"/>
                <a:cs typeface="Arial"/>
                <a:sym typeface="Arial"/>
              </a:rPr>
              <a:t>dependency</a:t>
            </a:r>
            <a:r>
              <a:rPr lang="it-IT" sz="1600" dirty="0">
                <a:solidFill>
                  <a:prstClr val="black"/>
                </a:solidFill>
                <a:latin typeface="Calibri" panose="020F0502020204030204"/>
                <a:cs typeface="Arial"/>
                <a:sym typeface="Arial"/>
              </a:rPr>
              <a:t> of FLASH </a:t>
            </a:r>
            <a:r>
              <a:rPr lang="it-IT" sz="1600" dirty="0" err="1">
                <a:solidFill>
                  <a:prstClr val="black"/>
                </a:solidFill>
                <a:latin typeface="Calibri" panose="020F0502020204030204"/>
                <a:cs typeface="Arial"/>
                <a:sym typeface="Arial"/>
              </a:rPr>
              <a:t>effect</a:t>
            </a:r>
            <a:endParaRPr lang="it-IT" sz="1600" dirty="0">
              <a:solidFill>
                <a:prstClr val="black"/>
              </a:solidFill>
              <a:latin typeface="Calibri" panose="020F0502020204030204"/>
              <a:cs typeface="Arial"/>
              <a:sym typeface="Arial"/>
            </a:endParaRPr>
          </a:p>
          <a:p>
            <a:pPr algn="ctr" defTabSz="914377">
              <a:defRPr/>
            </a:pPr>
            <a:endParaRPr lang="en-GB" sz="1600" dirty="0">
              <a:solidFill>
                <a:prstClr val="black"/>
              </a:solidFill>
              <a:latin typeface="Calibri" panose="020F0502020204030204"/>
              <a:cs typeface="Arial"/>
              <a:sym typeface="Arial"/>
            </a:endParaRPr>
          </a:p>
        </p:txBody>
      </p:sp>
      <p:pic>
        <p:nvPicPr>
          <p:cNvPr id="8" name="Picture 7">
            <a:extLst>
              <a:ext uri="{FF2B5EF4-FFF2-40B4-BE49-F238E27FC236}">
                <a16:creationId xmlns:a16="http://schemas.microsoft.com/office/drawing/2014/main" id="{755B27E1-386B-6CFB-F009-50A35342449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014741" y="2425265"/>
            <a:ext cx="3543881" cy="1393012"/>
          </a:xfrm>
          <a:prstGeom prst="rect">
            <a:avLst/>
          </a:prstGeom>
        </p:spPr>
      </p:pic>
      <p:pic>
        <p:nvPicPr>
          <p:cNvPr id="10" name="Immagine 4" descr="Immagine che contiene interni&#10;&#10;Descrizione generata automaticamente">
            <a:extLst>
              <a:ext uri="{FF2B5EF4-FFF2-40B4-BE49-F238E27FC236}">
                <a16:creationId xmlns:a16="http://schemas.microsoft.com/office/drawing/2014/main" id="{5CE810C1-38A7-3B4F-926F-007D323852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5629" y="2483339"/>
            <a:ext cx="963192" cy="1284257"/>
          </a:xfrm>
          <a:prstGeom prst="rect">
            <a:avLst/>
          </a:prstGeom>
        </p:spPr>
      </p:pic>
      <p:sp>
        <p:nvSpPr>
          <p:cNvPr id="13" name="TextBox 12">
            <a:extLst>
              <a:ext uri="{FF2B5EF4-FFF2-40B4-BE49-F238E27FC236}">
                <a16:creationId xmlns:a16="http://schemas.microsoft.com/office/drawing/2014/main" id="{E925B087-ABDD-C077-D5E9-964C87CEE1F0}"/>
              </a:ext>
            </a:extLst>
          </p:cNvPr>
          <p:cNvSpPr txBox="1"/>
          <p:nvPr/>
        </p:nvSpPr>
        <p:spPr>
          <a:xfrm>
            <a:off x="8267700" y="4056074"/>
            <a:ext cx="2986334" cy="2126223"/>
          </a:xfrm>
          <a:prstGeom prst="rect">
            <a:avLst/>
          </a:prstGeom>
          <a:noFill/>
        </p:spPr>
        <p:txBody>
          <a:bodyPr wrap="square" rtlCol="0">
            <a:spAutoFit/>
          </a:bodyPr>
          <a:lstStyle/>
          <a:p>
            <a:pPr marL="14288" lvl="1" defTabSz="914377">
              <a:spcBef>
                <a:spcPts val="500"/>
              </a:spcBef>
              <a:buClr>
                <a:prstClr val="black"/>
              </a:buClr>
              <a:buSzPts val="2175"/>
              <a:defRPr/>
            </a:pPr>
            <a:r>
              <a:rPr lang="en-GB" sz="1600" dirty="0">
                <a:solidFill>
                  <a:prstClr val="black"/>
                </a:solidFill>
                <a:cs typeface="Arial"/>
                <a:sym typeface="Arial"/>
              </a:rPr>
              <a:t>INFN is contributing to the different experimental activities, and it is also </a:t>
            </a:r>
            <a:r>
              <a:rPr lang="it-IT" sz="1600" dirty="0" err="1">
                <a:solidFill>
                  <a:prstClr val="black"/>
                </a:solidFill>
                <a:latin typeface="Calibri" panose="020F0502020204030204"/>
                <a:cs typeface="Arial"/>
                <a:sym typeface="Arial"/>
              </a:rPr>
              <a:t>developing</a:t>
            </a:r>
            <a:r>
              <a:rPr lang="it-IT" sz="1600" dirty="0">
                <a:solidFill>
                  <a:prstClr val="black"/>
                </a:solidFill>
                <a:latin typeface="Calibri" panose="020F0502020204030204"/>
                <a:cs typeface="Arial"/>
                <a:sym typeface="Arial"/>
              </a:rPr>
              <a:t> a </a:t>
            </a:r>
            <a:r>
              <a:rPr lang="it-IT" sz="1600" dirty="0" err="1">
                <a:solidFill>
                  <a:prstClr val="black"/>
                </a:solidFill>
                <a:latin typeface="Calibri" panose="020F0502020204030204"/>
                <a:cs typeface="Arial"/>
                <a:sym typeface="Arial"/>
              </a:rPr>
              <a:t>dedicated</a:t>
            </a:r>
            <a:r>
              <a:rPr lang="it-IT" sz="1600" dirty="0">
                <a:solidFill>
                  <a:prstClr val="black"/>
                </a:solidFill>
                <a:latin typeface="Calibri" panose="020F0502020204030204"/>
                <a:cs typeface="Arial"/>
                <a:sym typeface="Arial"/>
              </a:rPr>
              <a:t> IT </a:t>
            </a:r>
            <a:r>
              <a:rPr lang="it-IT" sz="1600" dirty="0" err="1">
                <a:solidFill>
                  <a:prstClr val="black"/>
                </a:solidFill>
                <a:latin typeface="Calibri" panose="020F0502020204030204"/>
                <a:cs typeface="Arial"/>
                <a:sym typeface="Arial"/>
              </a:rPr>
              <a:t>platform</a:t>
            </a:r>
            <a:r>
              <a:rPr lang="it-IT" sz="1600" dirty="0">
                <a:solidFill>
                  <a:prstClr val="black"/>
                </a:solidFill>
                <a:latin typeface="Calibri" panose="020F0502020204030204"/>
                <a:cs typeface="Arial"/>
                <a:sym typeface="Arial"/>
              </a:rPr>
              <a:t> for data storage, sharing and AI-</a:t>
            </a:r>
            <a:r>
              <a:rPr lang="it-IT" sz="1600" dirty="0" err="1">
                <a:solidFill>
                  <a:prstClr val="black"/>
                </a:solidFill>
                <a:latin typeface="Calibri" panose="020F0502020204030204"/>
                <a:cs typeface="Arial"/>
                <a:sym typeface="Arial"/>
              </a:rPr>
              <a:t>based</a:t>
            </a:r>
            <a:r>
              <a:rPr lang="it-IT" sz="1600" dirty="0">
                <a:solidFill>
                  <a:prstClr val="black"/>
                </a:solidFill>
                <a:latin typeface="Calibri" panose="020F0502020204030204"/>
                <a:cs typeface="Arial"/>
                <a:sym typeface="Arial"/>
              </a:rPr>
              <a:t> data </a:t>
            </a:r>
            <a:r>
              <a:rPr lang="it-IT" sz="1600" dirty="0" err="1">
                <a:solidFill>
                  <a:prstClr val="black"/>
                </a:solidFill>
                <a:latin typeface="Calibri" panose="020F0502020204030204"/>
                <a:cs typeface="Arial"/>
                <a:sym typeface="Arial"/>
              </a:rPr>
              <a:t>analysis</a:t>
            </a:r>
            <a:r>
              <a:rPr lang="it-IT" sz="1600" dirty="0">
                <a:solidFill>
                  <a:prstClr val="black"/>
                </a:solidFill>
                <a:latin typeface="Calibri" panose="020F0502020204030204"/>
                <a:cs typeface="Arial"/>
                <a:sym typeface="Arial"/>
              </a:rPr>
              <a:t>. The IT </a:t>
            </a:r>
            <a:r>
              <a:rPr lang="it-IT" sz="1600" dirty="0" err="1">
                <a:solidFill>
                  <a:prstClr val="black"/>
                </a:solidFill>
                <a:latin typeface="Calibri" panose="020F0502020204030204"/>
                <a:cs typeface="Arial"/>
                <a:sym typeface="Arial"/>
              </a:rPr>
              <a:t>platform</a:t>
            </a:r>
            <a:r>
              <a:rPr lang="it-IT" sz="1600" dirty="0">
                <a:solidFill>
                  <a:prstClr val="black"/>
                </a:solidFill>
                <a:latin typeface="Calibri" panose="020F0502020204030204"/>
                <a:cs typeface="Arial"/>
                <a:sym typeface="Arial"/>
              </a:rPr>
              <a:t> </a:t>
            </a:r>
            <a:r>
              <a:rPr lang="it-IT" sz="1600" dirty="0" err="1">
                <a:solidFill>
                  <a:prstClr val="black"/>
                </a:solidFill>
                <a:latin typeface="Calibri" panose="020F0502020204030204"/>
                <a:cs typeface="Arial"/>
                <a:sym typeface="Arial"/>
              </a:rPr>
              <a:t>is</a:t>
            </a:r>
            <a:r>
              <a:rPr lang="it-IT" sz="1600" dirty="0">
                <a:solidFill>
                  <a:prstClr val="black"/>
                </a:solidFill>
                <a:latin typeface="Calibri" panose="020F0502020204030204"/>
                <a:cs typeface="Arial"/>
                <a:sym typeface="Arial"/>
              </a:rPr>
              <a:t> </a:t>
            </a:r>
            <a:r>
              <a:rPr lang="it-IT" sz="1600" dirty="0" err="1">
                <a:solidFill>
                  <a:prstClr val="black"/>
                </a:solidFill>
                <a:latin typeface="Calibri" panose="020F0502020204030204"/>
                <a:cs typeface="Arial"/>
                <a:sym typeface="Arial"/>
              </a:rPr>
              <a:t>built</a:t>
            </a:r>
            <a:r>
              <a:rPr lang="it-IT" sz="1600" dirty="0">
                <a:solidFill>
                  <a:prstClr val="black"/>
                </a:solidFill>
                <a:latin typeface="Calibri" panose="020F0502020204030204"/>
                <a:cs typeface="Arial"/>
                <a:sym typeface="Arial"/>
              </a:rPr>
              <a:t> on the XNAT </a:t>
            </a:r>
            <a:r>
              <a:rPr lang="it-IT" sz="1600" dirty="0" err="1">
                <a:solidFill>
                  <a:prstClr val="black"/>
                </a:solidFill>
                <a:latin typeface="Calibri" panose="020F0502020204030204"/>
                <a:cs typeface="Arial"/>
                <a:sym typeface="Arial"/>
              </a:rPr>
              <a:t>technology</a:t>
            </a:r>
            <a:r>
              <a:rPr lang="it-IT" sz="1600" dirty="0">
                <a:solidFill>
                  <a:prstClr val="black"/>
                </a:solidFill>
                <a:latin typeface="Calibri" panose="020F0502020204030204"/>
                <a:cs typeface="Arial"/>
                <a:sym typeface="Arial"/>
              </a:rPr>
              <a:t> (</a:t>
            </a:r>
            <a:r>
              <a:rPr lang="it-IT" sz="1600" dirty="0" err="1">
                <a:solidFill>
                  <a:prstClr val="black"/>
                </a:solidFill>
                <a:latin typeface="Calibri" panose="020F0502020204030204"/>
                <a:cs typeface="Arial"/>
                <a:sym typeface="Arial"/>
              </a:rPr>
              <a:t>www.xnat.org</a:t>
            </a:r>
            <a:r>
              <a:rPr lang="it-IT" sz="1600" dirty="0">
                <a:solidFill>
                  <a:prstClr val="black"/>
                </a:solidFill>
                <a:latin typeface="Calibri" panose="020F0502020204030204"/>
                <a:cs typeface="Arial"/>
                <a:sym typeface="Arial"/>
              </a:rPr>
              <a:t>)</a:t>
            </a:r>
            <a:endParaRPr lang="en-GB" sz="1600" dirty="0">
              <a:solidFill>
                <a:prstClr val="black"/>
              </a:solidFill>
              <a:latin typeface="Calibri" panose="020F0502020204030204"/>
              <a:cs typeface="Arial"/>
              <a:sym typeface="Arial"/>
            </a:endParaRPr>
          </a:p>
        </p:txBody>
      </p:sp>
      <p:grpSp>
        <p:nvGrpSpPr>
          <p:cNvPr id="5" name="Group 4">
            <a:extLst>
              <a:ext uri="{FF2B5EF4-FFF2-40B4-BE49-F238E27FC236}">
                <a16:creationId xmlns:a16="http://schemas.microsoft.com/office/drawing/2014/main" id="{2AD14238-A876-5660-106E-026D6194DF76}"/>
              </a:ext>
            </a:extLst>
          </p:cNvPr>
          <p:cNvGrpSpPr/>
          <p:nvPr/>
        </p:nvGrpSpPr>
        <p:grpSpPr>
          <a:xfrm>
            <a:off x="4802814" y="4111293"/>
            <a:ext cx="3464886" cy="2199640"/>
            <a:chOff x="5207041" y="4419275"/>
            <a:chExt cx="2299873" cy="1569660"/>
          </a:xfrm>
        </p:grpSpPr>
        <p:pic>
          <p:nvPicPr>
            <p:cNvPr id="14" name="Picture 13" descr="A picture containing text, compact disk&#10;&#10;Description automatically generated">
              <a:extLst>
                <a:ext uri="{FF2B5EF4-FFF2-40B4-BE49-F238E27FC236}">
                  <a16:creationId xmlns:a16="http://schemas.microsoft.com/office/drawing/2014/main" id="{A0B66EBF-3A3D-CF77-5B13-82D6509182CD}"/>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59"/>
            <a:stretch/>
          </p:blipFill>
          <p:spPr>
            <a:xfrm>
              <a:off x="5207041" y="4419275"/>
              <a:ext cx="2299873" cy="1569660"/>
            </a:xfrm>
            <a:prstGeom prst="rect">
              <a:avLst/>
            </a:prstGeom>
          </p:spPr>
        </p:pic>
        <p:sp>
          <p:nvSpPr>
            <p:cNvPr id="4" name="TextBox 3">
              <a:extLst>
                <a:ext uri="{FF2B5EF4-FFF2-40B4-BE49-F238E27FC236}">
                  <a16:creationId xmlns:a16="http://schemas.microsoft.com/office/drawing/2014/main" id="{0E496A01-2312-DADE-8BAF-E486E9673273}"/>
                </a:ext>
              </a:extLst>
            </p:cNvPr>
            <p:cNvSpPr txBox="1"/>
            <p:nvPr/>
          </p:nvSpPr>
          <p:spPr>
            <a:xfrm>
              <a:off x="6586871" y="4547400"/>
              <a:ext cx="763361" cy="197869"/>
            </a:xfrm>
            <a:prstGeom prst="rect">
              <a:avLst/>
            </a:prstGeom>
            <a:noFill/>
          </p:spPr>
          <p:txBody>
            <a:bodyPr wrap="square">
              <a:spAutoFit/>
            </a:bodyPr>
            <a:lstStyle/>
            <a:p>
              <a:pPr defTabSz="914377">
                <a:defRPr/>
              </a:pPr>
              <a:r>
                <a:rPr lang="en-GB" sz="1100">
                  <a:solidFill>
                    <a:prstClr val="black"/>
                  </a:solidFill>
                  <a:latin typeface="Calibri" panose="020F0502020204030204"/>
                  <a:cs typeface="Arial"/>
                  <a:sym typeface="Arial"/>
                </a:rPr>
                <a:t>XNAT</a:t>
              </a:r>
              <a:endParaRPr lang="en-GB" sz="1400">
                <a:solidFill>
                  <a:prstClr val="black"/>
                </a:solidFill>
                <a:latin typeface="Calibri" panose="020F0502020204030204"/>
                <a:cs typeface="Arial"/>
                <a:sym typeface="Arial"/>
              </a:endParaRPr>
            </a:p>
          </p:txBody>
        </p:sp>
      </p:grpSp>
      <p:sp>
        <p:nvSpPr>
          <p:cNvPr id="15" name="TextBox 14">
            <a:extLst>
              <a:ext uri="{FF2B5EF4-FFF2-40B4-BE49-F238E27FC236}">
                <a16:creationId xmlns:a16="http://schemas.microsoft.com/office/drawing/2014/main" id="{967FB7BE-141A-4EF7-8343-57CE639CAFD4}"/>
              </a:ext>
            </a:extLst>
          </p:cNvPr>
          <p:cNvSpPr txBox="1"/>
          <p:nvPr/>
        </p:nvSpPr>
        <p:spPr>
          <a:xfrm>
            <a:off x="9638823" y="2709580"/>
            <a:ext cx="1535499" cy="1077603"/>
          </a:xfrm>
          <a:prstGeom prst="rect">
            <a:avLst/>
          </a:prstGeom>
          <a:noFill/>
        </p:spPr>
        <p:txBody>
          <a:bodyPr wrap="square" rtlCol="0">
            <a:spAutoFit/>
          </a:bodyPr>
          <a:lstStyle/>
          <a:p>
            <a:pPr defTabSz="1219170">
              <a:buClr>
                <a:srgbClr val="000000"/>
              </a:buClr>
            </a:pPr>
            <a:r>
              <a:rPr lang="en-GB" sz="1067" dirty="0">
                <a:solidFill>
                  <a:prstClr val="black"/>
                </a:solidFill>
                <a:latin typeface="Calibri" panose="020F0502020204030204"/>
                <a:cs typeface="Arial"/>
                <a:sym typeface="Arial"/>
              </a:rPr>
              <a:t>Dosimeter for ultra-high dose-per-pulse and dose rates </a:t>
            </a:r>
          </a:p>
          <a:p>
            <a:pPr defTabSz="1219170">
              <a:buClr>
                <a:srgbClr val="000000"/>
              </a:buClr>
            </a:pPr>
            <a:r>
              <a:rPr lang="en-GB" sz="1067" dirty="0">
                <a:solidFill>
                  <a:prstClr val="black"/>
                </a:solidFill>
                <a:latin typeface="Calibri" panose="020F0502020204030204"/>
                <a:cs typeface="Arial"/>
                <a:sym typeface="Arial"/>
              </a:rPr>
              <a:t>(</a:t>
            </a:r>
            <a:r>
              <a:rPr lang="en-US" sz="1067" dirty="0">
                <a:solidFill>
                  <a:prstClr val="black"/>
                </a:solidFill>
                <a:latin typeface="Calibri" panose="020F0502020204030204"/>
                <a:cs typeface="Arial"/>
                <a:sym typeface="Arial"/>
              </a:rPr>
              <a:t>Di Martino et al, 2022 doi:10.1016/j.ejmp.2022.08.010</a:t>
            </a:r>
            <a:r>
              <a:rPr lang="en-GB" sz="1067" dirty="0">
                <a:solidFill>
                  <a:prstClr val="black"/>
                </a:solidFill>
                <a:latin typeface="Calibri" panose="020F0502020204030204"/>
                <a:cs typeface="Arial"/>
                <a:sym typeface="Arial"/>
              </a:rPr>
              <a:t>)</a:t>
            </a:r>
            <a:endParaRPr lang="en-US" sz="1067" kern="0" dirty="0">
              <a:solidFill>
                <a:srgbClr val="000000"/>
              </a:solidFill>
              <a:latin typeface="Arial"/>
              <a:cs typeface="Arial"/>
              <a:sym typeface="Arial"/>
            </a:endParaRPr>
          </a:p>
        </p:txBody>
      </p:sp>
    </p:spTree>
    <p:extLst>
      <p:ext uri="{BB962C8B-B14F-4D97-AF65-F5344CB8AC3E}">
        <p14:creationId xmlns:p14="http://schemas.microsoft.com/office/powerpoint/2010/main" val="241689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Titolo 1">
            <a:extLst>
              <a:ext uri="{FF2B5EF4-FFF2-40B4-BE49-F238E27FC236}">
                <a16:creationId xmlns:a16="http://schemas.microsoft.com/office/drawing/2014/main" id="{C0E787F3-8163-E448-4B9D-02B0BE0682F4}"/>
              </a:ext>
            </a:extLst>
          </p:cNvPr>
          <p:cNvSpPr>
            <a:spLocks noGrp="1"/>
          </p:cNvSpPr>
          <p:nvPr>
            <p:ph type="title"/>
          </p:nvPr>
        </p:nvSpPr>
        <p:spPr>
          <a:xfrm>
            <a:off x="186811" y="1224138"/>
            <a:ext cx="6326973" cy="780114"/>
          </a:xfrm>
        </p:spPr>
        <p:txBody>
          <a:bodyPr>
            <a:normAutofit fontScale="90000"/>
          </a:bodyPr>
          <a:lstStyle/>
          <a:p>
            <a:pPr algn="ctr"/>
            <a:r>
              <a:rPr lang="it-IT" sz="2000" dirty="0"/>
              <a:t>CONNECTING DATA TO UNDERSTAND MECHANISMS: </a:t>
            </a:r>
            <a:br>
              <a:rPr lang="it-IT" sz="2000" dirty="0"/>
            </a:br>
            <a:r>
              <a:rPr lang="it-IT" sz="2000" dirty="0"/>
              <a:t>An IT Platform with </a:t>
            </a:r>
            <a:r>
              <a:rPr lang="it-IT" sz="2000" dirty="0" err="1"/>
              <a:t>Integrated</a:t>
            </a:r>
            <a:r>
              <a:rPr lang="it-IT" sz="2000" dirty="0"/>
              <a:t> Analysis for FLASH </a:t>
            </a:r>
            <a:r>
              <a:rPr lang="it-IT" sz="2000" dirty="0" err="1"/>
              <a:t>Effect</a:t>
            </a:r>
            <a:r>
              <a:rPr lang="it-IT" sz="2000" dirty="0"/>
              <a:t> </a:t>
            </a:r>
            <a:r>
              <a:rPr lang="it-IT" sz="2000" dirty="0" err="1"/>
              <a:t>Understanding</a:t>
            </a:r>
            <a:endParaRPr lang="it-IT" sz="2000" dirty="0"/>
          </a:p>
        </p:txBody>
      </p:sp>
      <p:pic>
        <p:nvPicPr>
          <p:cNvPr id="2" name="Picture 6" descr="A computer screen shot of a computer network&#10;&#10;AI-generated content may be incorrect.">
            <a:extLst>
              <a:ext uri="{FF2B5EF4-FFF2-40B4-BE49-F238E27FC236}">
                <a16:creationId xmlns:a16="http://schemas.microsoft.com/office/drawing/2014/main" id="{38E10FAB-9F31-6BDD-448B-B6052AE5B2BE}"/>
              </a:ext>
            </a:extLst>
          </p:cNvPr>
          <p:cNvPicPr>
            <a:picLocks noChangeAspect="1"/>
          </p:cNvPicPr>
          <p:nvPr/>
        </p:nvPicPr>
        <p:blipFill>
          <a:blip r:embed="rId3"/>
          <a:stretch>
            <a:fillRect/>
          </a:stretch>
        </p:blipFill>
        <p:spPr>
          <a:xfrm>
            <a:off x="458820" y="2162211"/>
            <a:ext cx="4457435" cy="2977676"/>
          </a:xfrm>
          <a:prstGeom prst="rect">
            <a:avLst/>
          </a:prstGeom>
        </p:spPr>
      </p:pic>
      <p:grpSp>
        <p:nvGrpSpPr>
          <p:cNvPr id="3" name="Group 24">
            <a:extLst>
              <a:ext uri="{FF2B5EF4-FFF2-40B4-BE49-F238E27FC236}">
                <a16:creationId xmlns:a16="http://schemas.microsoft.com/office/drawing/2014/main" id="{B75FD27A-71BE-027A-326D-AD79E58A1E70}"/>
              </a:ext>
            </a:extLst>
          </p:cNvPr>
          <p:cNvGrpSpPr/>
          <p:nvPr/>
        </p:nvGrpSpPr>
        <p:grpSpPr>
          <a:xfrm>
            <a:off x="5638800" y="3830953"/>
            <a:ext cx="4711788" cy="2495326"/>
            <a:chOff x="8881914" y="4245114"/>
            <a:chExt cx="3638385" cy="1837781"/>
          </a:xfrm>
        </p:grpSpPr>
        <p:pic>
          <p:nvPicPr>
            <p:cNvPr id="4" name="Picture 10" descr="A screenshot of a computer&#10;&#10;AI-generated content may be incorrect.">
              <a:extLst>
                <a:ext uri="{FF2B5EF4-FFF2-40B4-BE49-F238E27FC236}">
                  <a16:creationId xmlns:a16="http://schemas.microsoft.com/office/drawing/2014/main" id="{9960E172-2A6A-192C-5481-D4403833B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1914" y="4245114"/>
              <a:ext cx="3214141" cy="1122877"/>
            </a:xfrm>
            <a:prstGeom prst="rect">
              <a:avLst/>
            </a:prstGeom>
          </p:spPr>
        </p:pic>
        <p:sp>
          <p:nvSpPr>
            <p:cNvPr id="5" name="U-Turn Arrow 11">
              <a:extLst>
                <a:ext uri="{FF2B5EF4-FFF2-40B4-BE49-F238E27FC236}">
                  <a16:creationId xmlns:a16="http://schemas.microsoft.com/office/drawing/2014/main" id="{C4C1C679-0FE1-6FE3-DAA8-EE572B3E40FF}"/>
                </a:ext>
              </a:extLst>
            </p:cNvPr>
            <p:cNvSpPr/>
            <p:nvPr/>
          </p:nvSpPr>
          <p:spPr>
            <a:xfrm rot="5400000">
              <a:off x="11661092" y="5096942"/>
              <a:ext cx="741400" cy="217240"/>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12">
              <a:extLst>
                <a:ext uri="{FF2B5EF4-FFF2-40B4-BE49-F238E27FC236}">
                  <a16:creationId xmlns:a16="http://schemas.microsoft.com/office/drawing/2014/main" id="{D2B83B54-32E3-5391-3CEF-952030D72D0E}"/>
                </a:ext>
              </a:extLst>
            </p:cNvPr>
            <p:cNvSpPr txBox="1"/>
            <p:nvPr/>
          </p:nvSpPr>
          <p:spPr>
            <a:xfrm>
              <a:off x="10444330" y="5410440"/>
              <a:ext cx="2075969" cy="384721"/>
            </a:xfrm>
            <a:prstGeom prst="rect">
              <a:avLst/>
            </a:prstGeom>
            <a:noFill/>
          </p:spPr>
          <p:txBody>
            <a:bodyPr wrap="square" rtlCol="0">
              <a:spAutoFit/>
            </a:bodyPr>
            <a:lstStyle/>
            <a:p>
              <a:r>
                <a:rPr lang="en-US" sz="950" b="1" dirty="0">
                  <a:solidFill>
                    <a:srgbClr val="003272"/>
                  </a:solidFill>
                  <a:latin typeface="Montserrat" pitchFamily="2" charset="77"/>
                </a:rPr>
                <a:t>Explainable AI </a:t>
              </a:r>
            </a:p>
            <a:p>
              <a:r>
                <a:rPr lang="en-US" sz="950" dirty="0">
                  <a:solidFill>
                    <a:srgbClr val="003272"/>
                  </a:solidFill>
                  <a:latin typeface="Montserrat" pitchFamily="2" charset="77"/>
                </a:rPr>
                <a:t>(feature importance, SHAP,…)</a:t>
              </a:r>
            </a:p>
          </p:txBody>
        </p:sp>
        <p:sp>
          <p:nvSpPr>
            <p:cNvPr id="8" name="Bent Arrow 13">
              <a:extLst>
                <a:ext uri="{FF2B5EF4-FFF2-40B4-BE49-F238E27FC236}">
                  <a16:creationId xmlns:a16="http://schemas.microsoft.com/office/drawing/2014/main" id="{6F220A39-F15A-4EA2-42CB-83134DDBE252}"/>
                </a:ext>
              </a:extLst>
            </p:cNvPr>
            <p:cNvSpPr/>
            <p:nvPr/>
          </p:nvSpPr>
          <p:spPr>
            <a:xfrm rot="5400000" flipV="1">
              <a:off x="9756134" y="5082671"/>
              <a:ext cx="238529" cy="104659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15">
              <a:extLst>
                <a:ext uri="{FF2B5EF4-FFF2-40B4-BE49-F238E27FC236}">
                  <a16:creationId xmlns:a16="http://schemas.microsoft.com/office/drawing/2014/main" id="{171F6486-9512-359B-3E4F-4B38F6CCA8C4}"/>
                </a:ext>
              </a:extLst>
            </p:cNvPr>
            <p:cNvSpPr txBox="1"/>
            <p:nvPr/>
          </p:nvSpPr>
          <p:spPr>
            <a:xfrm>
              <a:off x="9131934" y="5742466"/>
              <a:ext cx="2303088" cy="340429"/>
            </a:xfrm>
            <a:prstGeom prst="rect">
              <a:avLst/>
            </a:prstGeom>
            <a:noFill/>
          </p:spPr>
          <p:txBody>
            <a:bodyPr wrap="square" rtlCol="0">
              <a:spAutoFit/>
            </a:bodyPr>
            <a:lstStyle/>
            <a:p>
              <a:pPr algn="just"/>
              <a:r>
                <a:rPr lang="en-US" sz="950" b="1" dirty="0">
                  <a:solidFill>
                    <a:srgbClr val="003272"/>
                  </a:solidFill>
                  <a:latin typeface="Montserrat" pitchFamily="2" charset="77"/>
                </a:rPr>
                <a:t>WHEN</a:t>
              </a:r>
              <a:r>
                <a:rPr lang="en-US" sz="950" dirty="0">
                  <a:solidFill>
                    <a:srgbClr val="003272"/>
                  </a:solidFill>
                  <a:latin typeface="Montserrat" pitchFamily="2" charset="77"/>
                </a:rPr>
                <a:t> (for which irradiation parameters, type of tissue,…) </a:t>
              </a:r>
              <a:r>
                <a:rPr lang="en-US" sz="950" b="1" dirty="0">
                  <a:solidFill>
                    <a:srgbClr val="003272"/>
                  </a:solidFill>
                  <a:latin typeface="Montserrat" pitchFamily="2" charset="77"/>
                </a:rPr>
                <a:t>does the effect happen?</a:t>
              </a:r>
            </a:p>
          </p:txBody>
        </p:sp>
      </p:grpSp>
      <p:sp>
        <p:nvSpPr>
          <p:cNvPr id="11" name="CasellaDiTesto 10">
            <a:extLst>
              <a:ext uri="{FF2B5EF4-FFF2-40B4-BE49-F238E27FC236}">
                <a16:creationId xmlns:a16="http://schemas.microsoft.com/office/drawing/2014/main" id="{37DAAD7D-9AD1-AE17-0972-9292916A6347}"/>
              </a:ext>
            </a:extLst>
          </p:cNvPr>
          <p:cNvSpPr txBox="1"/>
          <p:nvPr/>
        </p:nvSpPr>
        <p:spPr>
          <a:xfrm>
            <a:off x="323162" y="5090053"/>
            <a:ext cx="5315638" cy="1169551"/>
          </a:xfrm>
          <a:prstGeom prst="rect">
            <a:avLst/>
          </a:prstGeom>
          <a:noFill/>
        </p:spPr>
        <p:txBody>
          <a:bodyPr wrap="square">
            <a:spAutoFit/>
          </a:bodyPr>
          <a:lstStyle/>
          <a:p>
            <a:r>
              <a:rPr lang="en-US" sz="1400" dirty="0"/>
              <a:t>The platform links datasets across experimental domains</a:t>
            </a:r>
            <a:r>
              <a:rPr lang="en-US" dirty="0"/>
              <a:t>: </a:t>
            </a:r>
            <a:r>
              <a:rPr lang="en-US" sz="1400" b="1" dirty="0">
                <a:solidFill>
                  <a:srgbClr val="2E74B6"/>
                </a:solidFill>
              </a:rPr>
              <a:t>diverse raw data </a:t>
            </a:r>
            <a:r>
              <a:rPr lang="en-US" b="1" dirty="0">
                <a:solidFill>
                  <a:srgbClr val="2E74B6"/>
                </a:solidFill>
              </a:rPr>
              <a:t>in heterogeneous formats </a:t>
            </a:r>
            <a:r>
              <a:rPr lang="en-US" sz="1400" dirty="0"/>
              <a:t>generated from </a:t>
            </a:r>
            <a:r>
              <a:rPr lang="en-US" sz="1400" b="1" dirty="0">
                <a:solidFill>
                  <a:srgbClr val="2E74B6"/>
                </a:solidFill>
              </a:rPr>
              <a:t>preclinical studies </a:t>
            </a:r>
            <a:r>
              <a:rPr lang="en-US" sz="1400" dirty="0"/>
              <a:t>(beam and </a:t>
            </a:r>
            <a:r>
              <a:rPr lang="en-US" sz="1400" dirty="0" err="1"/>
              <a:t>dosimetric</a:t>
            </a:r>
            <a:r>
              <a:rPr lang="en-US" sz="1400" dirty="0"/>
              <a:t> parameters, biological parameters describing the irradiated sample, the experiment, and the endpoints, and simulation data). </a:t>
            </a:r>
            <a:endParaRPr lang="it-IT" dirty="0"/>
          </a:p>
        </p:txBody>
      </p:sp>
      <p:sp>
        <p:nvSpPr>
          <p:cNvPr id="13" name="CasellaDiTesto 12">
            <a:extLst>
              <a:ext uri="{FF2B5EF4-FFF2-40B4-BE49-F238E27FC236}">
                <a16:creationId xmlns:a16="http://schemas.microsoft.com/office/drawing/2014/main" id="{4EA4F434-7E38-3B54-1659-00E4C744DC0B}"/>
              </a:ext>
            </a:extLst>
          </p:cNvPr>
          <p:cNvSpPr txBox="1"/>
          <p:nvPr/>
        </p:nvSpPr>
        <p:spPr>
          <a:xfrm>
            <a:off x="4984083" y="2021093"/>
            <a:ext cx="2223834" cy="1600438"/>
          </a:xfrm>
          <a:prstGeom prst="rect">
            <a:avLst/>
          </a:prstGeom>
          <a:noFill/>
        </p:spPr>
        <p:txBody>
          <a:bodyPr wrap="square">
            <a:spAutoFit/>
          </a:bodyPr>
          <a:lstStyle/>
          <a:p>
            <a:r>
              <a:rPr lang="en-US" sz="1400" dirty="0"/>
              <a:t>By properly organizing and connecting the data, the platform can facilitate </a:t>
            </a:r>
            <a:r>
              <a:rPr lang="en-US" sz="1400" b="1" dirty="0">
                <a:solidFill>
                  <a:srgbClr val="2E74B6"/>
                </a:solidFill>
              </a:rPr>
              <a:t>multivariate analyses </a:t>
            </a:r>
            <a:r>
              <a:rPr lang="en-US" sz="1400" dirty="0"/>
              <a:t>based on </a:t>
            </a:r>
            <a:r>
              <a:rPr lang="en-US" sz="1400" b="1" dirty="0">
                <a:solidFill>
                  <a:srgbClr val="2E74B6"/>
                </a:solidFill>
              </a:rPr>
              <a:t>mathematical modeling </a:t>
            </a:r>
            <a:r>
              <a:rPr lang="en-US" sz="1400" dirty="0"/>
              <a:t>and </a:t>
            </a:r>
            <a:r>
              <a:rPr lang="en-US" sz="1400" b="1" dirty="0">
                <a:solidFill>
                  <a:srgbClr val="2E74B6"/>
                </a:solidFill>
              </a:rPr>
              <a:t>AI</a:t>
            </a:r>
            <a:r>
              <a:rPr lang="en-US" sz="1400" dirty="0"/>
              <a:t>. </a:t>
            </a:r>
            <a:endParaRPr lang="en-US" dirty="0"/>
          </a:p>
          <a:p>
            <a:endParaRPr lang="en-US" sz="1400" dirty="0"/>
          </a:p>
        </p:txBody>
      </p:sp>
      <p:pic>
        <p:nvPicPr>
          <p:cNvPr id="1026" name="Picture 2">
            <a:extLst>
              <a:ext uri="{FF2B5EF4-FFF2-40B4-BE49-F238E27FC236}">
                <a16:creationId xmlns:a16="http://schemas.microsoft.com/office/drawing/2014/main" id="{8D5BDA7F-609B-21CE-57E7-E6ED78A99B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791"/>
          <a:stretch>
            <a:fillRect/>
          </a:stretch>
        </p:blipFill>
        <p:spPr bwMode="auto">
          <a:xfrm>
            <a:off x="7228004" y="1321868"/>
            <a:ext cx="4777185" cy="2268941"/>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5DDEBC8B-E7BA-275B-6BEC-1E5AE353492E}"/>
              </a:ext>
            </a:extLst>
          </p:cNvPr>
          <p:cNvSpPr txBox="1"/>
          <p:nvPr/>
        </p:nvSpPr>
        <p:spPr>
          <a:xfrm>
            <a:off x="10117424" y="4356509"/>
            <a:ext cx="1930395" cy="1600438"/>
          </a:xfrm>
          <a:prstGeom prst="rect">
            <a:avLst/>
          </a:prstGeom>
          <a:noFill/>
        </p:spPr>
        <p:txBody>
          <a:bodyPr wrap="square">
            <a:spAutoFit/>
          </a:bodyPr>
          <a:lstStyle/>
          <a:p>
            <a:r>
              <a:rPr lang="en-US" b="1" dirty="0">
                <a:solidFill>
                  <a:srgbClr val="2E74B6"/>
                </a:solidFill>
              </a:rPr>
              <a:t>Explainable ML </a:t>
            </a:r>
            <a:r>
              <a:rPr lang="en-US" dirty="0"/>
              <a:t>to </a:t>
            </a:r>
            <a:r>
              <a:rPr lang="en-US" sz="1400" b="1" dirty="0">
                <a:solidFill>
                  <a:srgbClr val="2E74B6"/>
                </a:solidFill>
              </a:rPr>
              <a:t>uncover hidden links</a:t>
            </a:r>
            <a:r>
              <a:rPr lang="en-US" sz="1400" dirty="0"/>
              <a:t> between experimental parameters and radiobiological outcomes</a:t>
            </a:r>
            <a:endParaRPr lang="it-IT" dirty="0"/>
          </a:p>
        </p:txBody>
      </p:sp>
      <p:sp>
        <p:nvSpPr>
          <p:cNvPr id="10" name="Content Placeholder 5">
            <a:extLst>
              <a:ext uri="{FF2B5EF4-FFF2-40B4-BE49-F238E27FC236}">
                <a16:creationId xmlns:a16="http://schemas.microsoft.com/office/drawing/2014/main" id="{EBAE166B-7B13-E062-AC2E-9934B2615385}"/>
              </a:ext>
            </a:extLst>
          </p:cNvPr>
          <p:cNvSpPr txBox="1">
            <a:spLocks/>
          </p:cNvSpPr>
          <p:nvPr/>
        </p:nvSpPr>
        <p:spPr>
          <a:xfrm>
            <a:off x="179293" y="6408058"/>
            <a:ext cx="12012707" cy="449943"/>
          </a:xfrm>
          <a:prstGeom prst="rect">
            <a:avLst/>
          </a:prstGeom>
        </p:spPr>
        <p:txBody>
          <a:bodyPr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Titillium"/>
              </a:rPr>
              <a:t>INFN group in THE: C Scapicchio, S </a:t>
            </a:r>
            <a:r>
              <a:rPr lang="en-GB" sz="1600" dirty="0" err="1">
                <a:latin typeface="Titillium"/>
              </a:rPr>
              <a:t>Arezzini</a:t>
            </a:r>
            <a:r>
              <a:rPr lang="en-GB" sz="1600" dirty="0">
                <a:latin typeface="Titillium"/>
              </a:rPr>
              <a:t>, T </a:t>
            </a:r>
            <a:r>
              <a:rPr lang="en-GB" sz="1600" dirty="0" err="1">
                <a:latin typeface="Titillium"/>
              </a:rPr>
              <a:t>Boccali</a:t>
            </a:r>
            <a:r>
              <a:rPr lang="en-GB" sz="1600" dirty="0">
                <a:latin typeface="Titillium"/>
              </a:rPr>
              <a:t>, M Celentano, A </a:t>
            </a:r>
            <a:r>
              <a:rPr lang="en-GB" sz="1600" dirty="0" err="1">
                <a:latin typeface="Titillium"/>
              </a:rPr>
              <a:t>Formuso</a:t>
            </a:r>
            <a:r>
              <a:rPr lang="en-GB" sz="1600" dirty="0">
                <a:latin typeface="Titillium"/>
              </a:rPr>
              <a:t>, A Kraan, S </a:t>
            </a:r>
            <a:r>
              <a:rPr lang="en-GB" sz="1600" dirty="0" err="1">
                <a:latin typeface="Titillium"/>
              </a:rPr>
              <a:t>Lossano</a:t>
            </a:r>
            <a:r>
              <a:rPr lang="en-GB" sz="1600" dirty="0">
                <a:latin typeface="Titillium"/>
              </a:rPr>
              <a:t>, E Mazzoni, A Moggi and A Retico</a:t>
            </a:r>
          </a:p>
        </p:txBody>
      </p:sp>
      <p:pic>
        <p:nvPicPr>
          <p:cNvPr id="12" name="Google Shape;946;p14">
            <a:extLst>
              <a:ext uri="{FF2B5EF4-FFF2-40B4-BE49-F238E27FC236}">
                <a16:creationId xmlns:a16="http://schemas.microsoft.com/office/drawing/2014/main" id="{E2971E70-9E0B-0625-39E6-21F649F27F04}"/>
              </a:ext>
            </a:extLst>
          </p:cNvPr>
          <p:cNvPicPr preferRelativeResize="0"/>
          <p:nvPr/>
        </p:nvPicPr>
        <p:blipFill>
          <a:blip r:embed="rId6">
            <a:alphaModFix/>
          </a:blip>
          <a:stretch>
            <a:fillRect/>
          </a:stretch>
        </p:blipFill>
        <p:spPr>
          <a:xfrm>
            <a:off x="7820876" y="1224138"/>
            <a:ext cx="665899" cy="236440"/>
          </a:xfrm>
          <a:prstGeom prst="rect">
            <a:avLst/>
          </a:prstGeom>
          <a:noFill/>
          <a:ln>
            <a:noFill/>
          </a:ln>
        </p:spPr>
      </p:pic>
    </p:spTree>
    <p:extLst>
      <p:ext uri="{BB962C8B-B14F-4D97-AF65-F5344CB8AC3E}">
        <p14:creationId xmlns:p14="http://schemas.microsoft.com/office/powerpoint/2010/main" val="239882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4"/>
          <p:cNvSpPr txBox="1">
            <a:spLocks noGrp="1"/>
          </p:cNvSpPr>
          <p:nvPr>
            <p:ph type="title"/>
          </p:nvPr>
        </p:nvSpPr>
        <p:spPr>
          <a:xfrm>
            <a:off x="3048824" y="-636"/>
            <a:ext cx="8797336" cy="1782544"/>
          </a:xfrm>
          <a:prstGeom prst="rect">
            <a:avLst/>
          </a:prstGeom>
          <a:noFill/>
          <a:ln>
            <a:noFill/>
          </a:ln>
        </p:spPr>
        <p:txBody>
          <a:bodyPr spcFirstLastPara="1" wrap="square" lIns="91425" tIns="45700" rIns="91425" bIns="45700" anchor="ctr" anchorCtr="0">
            <a:normAutofit/>
          </a:bodyPr>
          <a:lstStyle/>
          <a:p>
            <a:pPr>
              <a:buSzPts val="3600"/>
            </a:pPr>
            <a:r>
              <a:rPr lang="en-GB" sz="3200" dirty="0"/>
              <a:t>Artificial Intelligence in Medicine: </a:t>
            </a:r>
            <a:br>
              <a:rPr lang="en-GB" sz="3200" dirty="0"/>
            </a:br>
            <a:r>
              <a:rPr lang="en-GB" sz="3200" dirty="0"/>
              <a:t>focus on Multi-Input Analysis (AIM_MIA)</a:t>
            </a:r>
            <a:endParaRPr sz="4000" dirty="0"/>
          </a:p>
        </p:txBody>
      </p:sp>
      <p:sp>
        <p:nvSpPr>
          <p:cNvPr id="939" name="Google Shape;939;p14"/>
          <p:cNvSpPr txBox="1">
            <a:spLocks noGrp="1"/>
          </p:cNvSpPr>
          <p:nvPr>
            <p:ph type="body" idx="1"/>
          </p:nvPr>
        </p:nvSpPr>
        <p:spPr>
          <a:xfrm>
            <a:off x="134007" y="2048595"/>
            <a:ext cx="2340251" cy="3226672"/>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lt1"/>
              </a:buClr>
              <a:buSzPts val="1800"/>
            </a:pPr>
            <a:r>
              <a:rPr lang="en-GB" sz="1800" dirty="0">
                <a:solidFill>
                  <a:schemeClr val="lt1"/>
                </a:solidFill>
              </a:rPr>
              <a:t>Funded by </a:t>
            </a:r>
            <a:r>
              <a:rPr lang="en-GB" dirty="0"/>
              <a:t>INFN, CSN5: 2025-2027</a:t>
            </a:r>
            <a:endParaRPr dirty="0"/>
          </a:p>
          <a:p>
            <a:pPr marL="285744" indent="-184146"/>
            <a:endParaRPr dirty="0">
              <a:solidFill>
                <a:schemeClr val="lt1"/>
              </a:solidFill>
            </a:endParaRPr>
          </a:p>
          <a:p>
            <a:pPr marL="0" indent="0"/>
            <a:endParaRPr dirty="0"/>
          </a:p>
          <a:p>
            <a:pPr marL="0" indent="0"/>
            <a:endParaRPr dirty="0"/>
          </a:p>
        </p:txBody>
      </p:sp>
      <p:pic>
        <p:nvPicPr>
          <p:cNvPr id="941" name="Google Shape;941;p14" descr="A diagram of a diagram of a company&#10;&#10;Description automatically generated with medium confidence"/>
          <p:cNvPicPr preferRelativeResize="0"/>
          <p:nvPr/>
        </p:nvPicPr>
        <p:blipFill rotWithShape="1">
          <a:blip r:embed="rId3">
            <a:alphaModFix/>
          </a:blip>
          <a:srcRect/>
          <a:stretch/>
        </p:blipFill>
        <p:spPr>
          <a:xfrm>
            <a:off x="7798187" y="3023562"/>
            <a:ext cx="4259808" cy="3551879"/>
          </a:xfrm>
          <a:prstGeom prst="rect">
            <a:avLst/>
          </a:prstGeom>
          <a:noFill/>
          <a:ln>
            <a:noFill/>
          </a:ln>
        </p:spPr>
      </p:pic>
      <p:sp>
        <p:nvSpPr>
          <p:cNvPr id="942" name="Google Shape;942;p14"/>
          <p:cNvSpPr txBox="1"/>
          <p:nvPr/>
        </p:nvSpPr>
        <p:spPr>
          <a:xfrm>
            <a:off x="3048825" y="4377241"/>
            <a:ext cx="4552564" cy="2593200"/>
          </a:xfrm>
          <a:prstGeom prst="rect">
            <a:avLst/>
          </a:prstGeom>
          <a:noFill/>
          <a:ln>
            <a:noFill/>
          </a:ln>
        </p:spPr>
        <p:txBody>
          <a:bodyPr spcFirstLastPara="1" wrap="square" lIns="91425" tIns="45700" rIns="91425" bIns="45700" anchor="t" anchorCtr="0">
            <a:normAutofit/>
          </a:bodyPr>
          <a:lstStyle/>
          <a:p>
            <a:pPr defTabSz="914377">
              <a:lnSpc>
                <a:spcPct val="90000"/>
              </a:lnSpc>
              <a:buClr>
                <a:srgbClr val="000000"/>
              </a:buClr>
              <a:buSzPts val="1000"/>
              <a:defRPr/>
            </a:pPr>
            <a:endParaRPr sz="800" kern="0" dirty="0">
              <a:solidFill>
                <a:srgbClr val="000000"/>
              </a:solidFill>
              <a:latin typeface="Arial"/>
              <a:cs typeface="Arial"/>
              <a:sym typeface="Arial"/>
            </a:endParaRPr>
          </a:p>
          <a:p>
            <a:pPr defTabSz="914377">
              <a:lnSpc>
                <a:spcPct val="90000"/>
              </a:lnSpc>
              <a:spcBef>
                <a:spcPts val="1000"/>
              </a:spcBef>
              <a:buClr>
                <a:srgbClr val="156082"/>
              </a:buClr>
              <a:buSzPts val="2400"/>
              <a:defRPr/>
            </a:pPr>
            <a:r>
              <a:rPr lang="en-GB" b="1" kern="0" dirty="0">
                <a:solidFill>
                  <a:srgbClr val="156082"/>
                </a:solidFill>
                <a:latin typeface="Arial"/>
                <a:cs typeface="Arial"/>
                <a:sym typeface="Arial"/>
              </a:rPr>
              <a:t>Objectives</a:t>
            </a:r>
            <a:endParaRPr sz="1400" kern="0" dirty="0">
              <a:solidFill>
                <a:srgbClr val="000000"/>
              </a:solidFill>
              <a:latin typeface="Arial"/>
              <a:cs typeface="Arial"/>
              <a:sym typeface="Arial"/>
            </a:endParaRPr>
          </a:p>
          <a:p>
            <a:pPr marL="228594" lvl="8" indent="-228594" defTabSz="914377">
              <a:buClr>
                <a:srgbClr val="E97132"/>
              </a:buClr>
              <a:buSzPct val="75000"/>
              <a:buFont typeface="Wingdings" pitchFamily="2" charset="2"/>
              <a:buChar char="v"/>
              <a:defRPr/>
            </a:pPr>
            <a:r>
              <a:rPr lang="en-GB" sz="1467" kern="0" dirty="0">
                <a:solidFill>
                  <a:srgbClr val="000000"/>
                </a:solidFill>
                <a:latin typeface="Arial"/>
                <a:cs typeface="Arial"/>
                <a:sym typeface="Arial"/>
              </a:rPr>
              <a:t>Mining multi-modal information</a:t>
            </a:r>
            <a:endParaRPr sz="933" kern="0" dirty="0">
              <a:solidFill>
                <a:srgbClr val="000000"/>
              </a:solidFill>
              <a:latin typeface="Arial"/>
              <a:cs typeface="Arial"/>
              <a:sym typeface="Arial"/>
            </a:endParaRPr>
          </a:p>
          <a:p>
            <a:pPr marL="228594" lvl="8" indent="-228594" defTabSz="914377">
              <a:buClr>
                <a:srgbClr val="E97132"/>
              </a:buClr>
              <a:buSzPct val="75000"/>
              <a:buFont typeface="Wingdings" pitchFamily="2" charset="2"/>
              <a:buChar char="v"/>
              <a:defRPr/>
            </a:pPr>
            <a:r>
              <a:rPr lang="en-GB" sz="1467" kern="0" dirty="0">
                <a:solidFill>
                  <a:srgbClr val="000000"/>
                </a:solidFill>
                <a:latin typeface="Arial"/>
                <a:cs typeface="Arial"/>
                <a:sym typeface="Arial"/>
              </a:rPr>
              <a:t>Handling incomplete/missing/limited datasets </a:t>
            </a:r>
            <a:endParaRPr sz="933" kern="0" dirty="0">
              <a:solidFill>
                <a:srgbClr val="000000"/>
              </a:solidFill>
              <a:latin typeface="Arial"/>
              <a:cs typeface="Arial"/>
              <a:sym typeface="Arial"/>
            </a:endParaRPr>
          </a:p>
          <a:p>
            <a:pPr marL="228594" lvl="8" indent="-228594" defTabSz="914377">
              <a:buClr>
                <a:srgbClr val="E97132"/>
              </a:buClr>
              <a:buSzPct val="75000"/>
              <a:buFont typeface="Wingdings" pitchFamily="2" charset="2"/>
              <a:buChar char="v"/>
              <a:defRPr/>
            </a:pPr>
            <a:r>
              <a:rPr lang="en-GB" sz="1467" kern="0" dirty="0">
                <a:solidFill>
                  <a:srgbClr val="000000"/>
                </a:solidFill>
                <a:latin typeface="Arial"/>
                <a:cs typeface="Arial"/>
                <a:sym typeface="Arial"/>
              </a:rPr>
              <a:t>Development of a dedicated data and computing platform:</a:t>
            </a:r>
            <a:endParaRPr sz="1467" kern="0" dirty="0">
              <a:solidFill>
                <a:srgbClr val="000000"/>
              </a:solidFill>
              <a:latin typeface="Arial"/>
              <a:cs typeface="Arial"/>
              <a:sym typeface="Arial"/>
            </a:endParaRPr>
          </a:p>
          <a:p>
            <a:pPr indent="457189" defTabSz="914377">
              <a:lnSpc>
                <a:spcPct val="90000"/>
              </a:lnSpc>
              <a:spcBef>
                <a:spcPts val="1000"/>
              </a:spcBef>
              <a:buClr>
                <a:srgbClr val="000000"/>
              </a:buClr>
              <a:defRPr/>
            </a:pPr>
            <a:r>
              <a:rPr lang="en-GB" sz="1400" kern="0" dirty="0">
                <a:solidFill>
                  <a:srgbClr val="000000"/>
                </a:solidFill>
                <a:latin typeface="Arial"/>
                <a:cs typeface="Arial"/>
                <a:sym typeface="Arial"/>
              </a:rPr>
              <a:t>⇒ </a:t>
            </a:r>
            <a:r>
              <a:rPr lang="en-GB" sz="1400" b="1" kern="0" dirty="0">
                <a:solidFill>
                  <a:srgbClr val="222222"/>
                </a:solidFill>
                <a:highlight>
                  <a:srgbClr val="FFFFFF"/>
                </a:highlight>
                <a:latin typeface="Arial"/>
                <a:cs typeface="Arial"/>
                <a:sym typeface="Arial"/>
              </a:rPr>
              <a:t>FAIR Guiding Principles: </a:t>
            </a:r>
            <a:endParaRPr sz="1400" b="1" kern="0" dirty="0">
              <a:solidFill>
                <a:srgbClr val="222222"/>
              </a:solidFill>
              <a:highlight>
                <a:srgbClr val="FFFFFF"/>
              </a:highlight>
              <a:latin typeface="Arial"/>
              <a:cs typeface="Arial"/>
              <a:sym typeface="Arial"/>
            </a:endParaRPr>
          </a:p>
          <a:p>
            <a:pPr marL="899976" defTabSz="914377">
              <a:lnSpc>
                <a:spcPct val="90000"/>
              </a:lnSpc>
              <a:buClr>
                <a:srgbClr val="000000"/>
              </a:buClr>
              <a:defRPr/>
            </a:pPr>
            <a:r>
              <a:rPr lang="en-GB" sz="1400" kern="0" dirty="0">
                <a:solidFill>
                  <a:srgbClr val="333333"/>
                </a:solidFill>
                <a:highlight>
                  <a:srgbClr val="FFFFFF"/>
                </a:highlight>
                <a:latin typeface="Arial"/>
                <a:cs typeface="Arial"/>
                <a:sym typeface="Arial"/>
              </a:rPr>
              <a:t>Scientific data should be </a:t>
            </a:r>
            <a:r>
              <a:rPr lang="en-GB" sz="1400" b="1" kern="0" dirty="0">
                <a:solidFill>
                  <a:srgbClr val="333333"/>
                </a:solidFill>
                <a:highlight>
                  <a:srgbClr val="FFFFFF"/>
                </a:highlight>
                <a:latin typeface="Arial"/>
                <a:cs typeface="Arial"/>
                <a:sym typeface="Arial"/>
              </a:rPr>
              <a:t>F</a:t>
            </a:r>
            <a:r>
              <a:rPr lang="en-GB" sz="1400" kern="0" dirty="0">
                <a:solidFill>
                  <a:srgbClr val="333333"/>
                </a:solidFill>
                <a:highlight>
                  <a:srgbClr val="FFFFFF"/>
                </a:highlight>
                <a:latin typeface="Arial"/>
                <a:cs typeface="Arial"/>
                <a:sym typeface="Arial"/>
              </a:rPr>
              <a:t>indable, </a:t>
            </a:r>
            <a:r>
              <a:rPr lang="en-GB" sz="1400" b="1" kern="0" dirty="0">
                <a:solidFill>
                  <a:srgbClr val="333333"/>
                </a:solidFill>
                <a:highlight>
                  <a:srgbClr val="FFFFFF"/>
                </a:highlight>
                <a:latin typeface="Arial"/>
                <a:cs typeface="Arial"/>
                <a:sym typeface="Arial"/>
              </a:rPr>
              <a:t>A</a:t>
            </a:r>
            <a:r>
              <a:rPr lang="en-GB" sz="1400" kern="0" dirty="0">
                <a:solidFill>
                  <a:srgbClr val="333333"/>
                </a:solidFill>
                <a:highlight>
                  <a:srgbClr val="FFFFFF"/>
                </a:highlight>
                <a:latin typeface="Arial"/>
                <a:cs typeface="Arial"/>
                <a:sym typeface="Arial"/>
              </a:rPr>
              <a:t>ccessible, </a:t>
            </a:r>
            <a:r>
              <a:rPr lang="en-GB" sz="1400" b="1" kern="0" dirty="0">
                <a:solidFill>
                  <a:srgbClr val="333333"/>
                </a:solidFill>
                <a:highlight>
                  <a:srgbClr val="FFFFFF"/>
                </a:highlight>
                <a:latin typeface="Arial"/>
                <a:cs typeface="Arial"/>
                <a:sym typeface="Arial"/>
              </a:rPr>
              <a:t>I</a:t>
            </a:r>
            <a:r>
              <a:rPr lang="en-GB" sz="1400" kern="0" dirty="0">
                <a:solidFill>
                  <a:srgbClr val="333333"/>
                </a:solidFill>
                <a:highlight>
                  <a:srgbClr val="FFFFFF"/>
                </a:highlight>
                <a:latin typeface="Arial"/>
                <a:cs typeface="Arial"/>
                <a:sym typeface="Arial"/>
              </a:rPr>
              <a:t>nteroperable, and </a:t>
            </a:r>
            <a:r>
              <a:rPr lang="en-GB" sz="1400" b="1" kern="0" dirty="0">
                <a:solidFill>
                  <a:srgbClr val="333333"/>
                </a:solidFill>
                <a:highlight>
                  <a:srgbClr val="FFFFFF"/>
                </a:highlight>
                <a:latin typeface="Arial"/>
                <a:cs typeface="Arial"/>
                <a:sym typeface="Arial"/>
              </a:rPr>
              <a:t>R</a:t>
            </a:r>
            <a:r>
              <a:rPr lang="en-GB" sz="1400" kern="0" dirty="0">
                <a:solidFill>
                  <a:srgbClr val="333333"/>
                </a:solidFill>
                <a:highlight>
                  <a:srgbClr val="FFFFFF"/>
                </a:highlight>
                <a:latin typeface="Arial"/>
                <a:cs typeface="Arial"/>
                <a:sym typeface="Arial"/>
              </a:rPr>
              <a:t>eusable</a:t>
            </a:r>
            <a:endParaRPr sz="1400" kern="0" dirty="0">
              <a:solidFill>
                <a:srgbClr val="333333"/>
              </a:solidFill>
              <a:highlight>
                <a:srgbClr val="FFFFFF"/>
              </a:highlight>
              <a:latin typeface="Arial"/>
              <a:cs typeface="Arial"/>
              <a:sym typeface="Arial"/>
            </a:endParaRPr>
          </a:p>
          <a:p>
            <a:pPr indent="457189" defTabSz="914377">
              <a:lnSpc>
                <a:spcPct val="90000"/>
              </a:lnSpc>
              <a:buClr>
                <a:srgbClr val="000000"/>
              </a:buClr>
              <a:defRPr/>
            </a:pPr>
            <a:endParaRPr sz="1300" kern="0" dirty="0">
              <a:solidFill>
                <a:srgbClr val="000000"/>
              </a:solidFill>
              <a:latin typeface="Arial"/>
              <a:cs typeface="Arial"/>
              <a:sym typeface="Arial"/>
            </a:endParaRPr>
          </a:p>
        </p:txBody>
      </p:sp>
      <p:sp>
        <p:nvSpPr>
          <p:cNvPr id="943" name="Google Shape;943;p14"/>
          <p:cNvSpPr txBox="1"/>
          <p:nvPr/>
        </p:nvSpPr>
        <p:spPr>
          <a:xfrm>
            <a:off x="3073021" y="1717813"/>
            <a:ext cx="8257507" cy="903736"/>
          </a:xfrm>
          <a:prstGeom prst="rect">
            <a:avLst/>
          </a:prstGeom>
          <a:noFill/>
          <a:ln>
            <a:noFill/>
          </a:ln>
        </p:spPr>
        <p:txBody>
          <a:bodyPr spcFirstLastPara="1" wrap="square" lIns="91425" tIns="45700" rIns="91425" bIns="45700" anchor="t" anchorCtr="0">
            <a:normAutofit/>
          </a:bodyPr>
          <a:lstStyle/>
          <a:p>
            <a:pPr defTabSz="914377">
              <a:lnSpc>
                <a:spcPct val="90000"/>
              </a:lnSpc>
              <a:buClr>
                <a:srgbClr val="000000"/>
              </a:buClr>
              <a:buSzPts val="2400"/>
              <a:defRPr/>
            </a:pPr>
            <a:r>
              <a:rPr lang="en-GB" sz="2000" kern="0" dirty="0">
                <a:solidFill>
                  <a:srgbClr val="000000"/>
                </a:solidFill>
                <a:latin typeface="Arial"/>
                <a:cs typeface="Arial"/>
                <a:sym typeface="Arial"/>
              </a:rPr>
              <a:t>General goal: </a:t>
            </a:r>
            <a:r>
              <a:rPr lang="en-GB" sz="2000" i="1" kern="0" dirty="0">
                <a:solidFill>
                  <a:srgbClr val="000000"/>
                </a:solidFill>
                <a:latin typeface="Arial"/>
                <a:cs typeface="Arial"/>
                <a:sym typeface="Arial"/>
              </a:rPr>
              <a:t>to take a step forward in the development and validation of AI-based tools for medical data analysis</a:t>
            </a:r>
            <a:endParaRPr sz="1400" kern="0" dirty="0">
              <a:solidFill>
                <a:srgbClr val="000000"/>
              </a:solidFill>
              <a:latin typeface="Arial"/>
              <a:cs typeface="Arial"/>
              <a:sym typeface="Arial"/>
            </a:endParaRPr>
          </a:p>
        </p:txBody>
      </p:sp>
      <p:sp>
        <p:nvSpPr>
          <p:cNvPr id="944" name="Google Shape;944;p14"/>
          <p:cNvSpPr txBox="1"/>
          <p:nvPr/>
        </p:nvSpPr>
        <p:spPr>
          <a:xfrm>
            <a:off x="3073020" y="2391878"/>
            <a:ext cx="5536629" cy="2149095"/>
          </a:xfrm>
          <a:prstGeom prst="rect">
            <a:avLst/>
          </a:prstGeom>
          <a:noFill/>
          <a:ln>
            <a:noFill/>
          </a:ln>
        </p:spPr>
        <p:txBody>
          <a:bodyPr spcFirstLastPara="1" wrap="square" lIns="91425" tIns="45700" rIns="91425" bIns="45700" anchor="t" anchorCtr="0">
            <a:normAutofit/>
          </a:bodyPr>
          <a:lstStyle/>
          <a:p>
            <a:pPr marL="228594" indent="-228594" defTabSz="914377">
              <a:lnSpc>
                <a:spcPct val="90000"/>
              </a:lnSpc>
              <a:spcBef>
                <a:spcPts val="1000"/>
              </a:spcBef>
              <a:buClr>
                <a:srgbClr val="000000"/>
              </a:buClr>
              <a:buSzPts val="2000"/>
              <a:buFont typeface="Arial"/>
              <a:buChar char="•"/>
              <a:defRPr/>
            </a:pPr>
            <a:r>
              <a:rPr lang="en-GB" b="1" kern="0" dirty="0">
                <a:solidFill>
                  <a:srgbClr val="156082"/>
                </a:solidFill>
                <a:latin typeface="Calibri"/>
                <a:ea typeface="Calibri"/>
                <a:cs typeface="Calibri"/>
                <a:sym typeface="Calibri"/>
              </a:rPr>
              <a:t>Precision medicine </a:t>
            </a:r>
            <a:r>
              <a:rPr lang="en-GB" kern="0" dirty="0">
                <a:solidFill>
                  <a:srgbClr val="000000"/>
                </a:solidFill>
                <a:latin typeface="Calibri"/>
                <a:ea typeface="Calibri"/>
                <a:cs typeface="Calibri"/>
                <a:sym typeface="Calibri"/>
              </a:rPr>
              <a:t>promises improved health by accounting for individual variability in genes, environment, and lifestyle. </a:t>
            </a:r>
            <a:endParaRPr sz="1200" kern="0" dirty="0">
              <a:solidFill>
                <a:srgbClr val="000000"/>
              </a:solidFill>
              <a:latin typeface="Calibri"/>
              <a:ea typeface="Calibri"/>
              <a:cs typeface="Calibri"/>
              <a:sym typeface="Calibri"/>
            </a:endParaRPr>
          </a:p>
          <a:p>
            <a:pPr marL="228594" indent="-228594" defTabSz="914377">
              <a:lnSpc>
                <a:spcPct val="90000"/>
              </a:lnSpc>
              <a:spcBef>
                <a:spcPts val="1000"/>
              </a:spcBef>
              <a:buClr>
                <a:srgbClr val="156082"/>
              </a:buClr>
              <a:buSzPts val="2000"/>
              <a:buFont typeface="Arial"/>
              <a:buChar char="•"/>
              <a:defRPr/>
            </a:pPr>
            <a:r>
              <a:rPr lang="en-GB" b="1" kern="0" dirty="0">
                <a:solidFill>
                  <a:srgbClr val="156082"/>
                </a:solidFill>
                <a:latin typeface="Calibri"/>
                <a:ea typeface="Calibri"/>
                <a:cs typeface="Calibri"/>
                <a:sym typeface="Calibri"/>
              </a:rPr>
              <a:t>Big data collections </a:t>
            </a:r>
            <a:r>
              <a:rPr lang="en-GB" kern="0" dirty="0">
                <a:solidFill>
                  <a:srgbClr val="000000"/>
                </a:solidFill>
                <a:latin typeface="Calibri"/>
                <a:ea typeface="Calibri"/>
                <a:cs typeface="Calibri"/>
                <a:sym typeface="Calibri"/>
              </a:rPr>
              <a:t>and </a:t>
            </a:r>
            <a:r>
              <a:rPr lang="en-GB" b="1" kern="0" dirty="0">
                <a:solidFill>
                  <a:srgbClr val="156082"/>
                </a:solidFill>
                <a:latin typeface="Calibri"/>
                <a:ea typeface="Calibri"/>
                <a:cs typeface="Calibri"/>
                <a:sym typeface="Calibri"/>
              </a:rPr>
              <a:t>advanced analytics approaches</a:t>
            </a:r>
            <a:r>
              <a:rPr lang="en-GB" b="1" kern="0" dirty="0">
                <a:solidFill>
                  <a:srgbClr val="78206E"/>
                </a:solidFill>
                <a:latin typeface="Calibri"/>
                <a:ea typeface="Calibri"/>
                <a:cs typeface="Calibri"/>
                <a:sym typeface="Calibri"/>
              </a:rPr>
              <a:t> </a:t>
            </a:r>
            <a:r>
              <a:rPr lang="en-GB" kern="0" dirty="0">
                <a:solidFill>
                  <a:srgbClr val="000000"/>
                </a:solidFill>
                <a:latin typeface="Calibri"/>
                <a:ea typeface="Calibri"/>
                <a:cs typeface="Calibri"/>
                <a:sym typeface="Calibri"/>
              </a:rPr>
              <a:t>(including AI) are needed to fully exploit the potential of the large amount of digital information available today for each patient. </a:t>
            </a:r>
            <a:endParaRPr sz="1200" kern="0" dirty="0">
              <a:solidFill>
                <a:srgbClr val="000000"/>
              </a:solidFill>
              <a:latin typeface="Calibri"/>
              <a:ea typeface="Calibri"/>
              <a:cs typeface="Calibri"/>
              <a:sym typeface="Calibri"/>
            </a:endParaRPr>
          </a:p>
          <a:p>
            <a:pPr defTabSz="914377">
              <a:lnSpc>
                <a:spcPct val="90000"/>
              </a:lnSpc>
              <a:buClr>
                <a:srgbClr val="000000"/>
              </a:buClr>
              <a:buSzPts val="2400"/>
              <a:defRPr/>
            </a:pPr>
            <a:endParaRPr kern="0" dirty="0">
              <a:solidFill>
                <a:srgbClr val="000000"/>
              </a:solidFill>
              <a:latin typeface="Arial"/>
              <a:cs typeface="Arial"/>
              <a:sym typeface="Arial"/>
            </a:endParaRPr>
          </a:p>
        </p:txBody>
      </p:sp>
      <p:sp>
        <p:nvSpPr>
          <p:cNvPr id="945" name="Google Shape;945;p14"/>
          <p:cNvSpPr txBox="1"/>
          <p:nvPr/>
        </p:nvSpPr>
        <p:spPr>
          <a:xfrm>
            <a:off x="114447" y="2684634"/>
            <a:ext cx="2473152" cy="3539360"/>
          </a:xfrm>
          <a:prstGeom prst="rect">
            <a:avLst/>
          </a:prstGeom>
          <a:noFill/>
          <a:ln>
            <a:noFill/>
          </a:ln>
        </p:spPr>
        <p:txBody>
          <a:bodyPr spcFirstLastPara="1" wrap="square" lIns="121900" tIns="60925" rIns="121900" bIns="60925" anchor="t" anchorCtr="0">
            <a:spAutoFit/>
          </a:bodyPr>
          <a:lstStyle/>
          <a:p>
            <a:pPr defTabSz="914377">
              <a:buClr>
                <a:srgbClr val="000000"/>
              </a:buClr>
              <a:buSzPts val="1600"/>
              <a:defRPr/>
            </a:pPr>
            <a:r>
              <a:rPr lang="en-GB" sz="1600" b="1" kern="0" dirty="0">
                <a:solidFill>
                  <a:srgbClr val="FFFFFF"/>
                </a:solidFill>
                <a:latin typeface="Arial"/>
                <a:cs typeface="Arial"/>
                <a:sym typeface="Arial"/>
              </a:rPr>
              <a:t>Resp. Naz.: A. Retico</a:t>
            </a:r>
            <a:endParaRPr sz="1600" b="1" kern="0" dirty="0">
              <a:solidFill>
                <a:srgbClr val="FFFFFF"/>
              </a:solidFill>
              <a:latin typeface="Arial"/>
              <a:cs typeface="Arial"/>
              <a:sym typeface="Arial"/>
            </a:endParaRPr>
          </a:p>
          <a:p>
            <a:pPr defTabSz="914377">
              <a:buClr>
                <a:srgbClr val="000000"/>
              </a:buClr>
              <a:buSzPts val="800"/>
              <a:defRPr/>
            </a:pPr>
            <a:endParaRPr sz="800" kern="0" dirty="0">
              <a:solidFill>
                <a:srgbClr val="FFFFFF"/>
              </a:solidFill>
              <a:latin typeface="Arial"/>
              <a:cs typeface="Arial"/>
              <a:sym typeface="Arial"/>
            </a:endParaRPr>
          </a:p>
          <a:p>
            <a:pPr defTabSz="914377">
              <a:buClr>
                <a:srgbClr val="000000"/>
              </a:buClr>
              <a:buSzPts val="1600"/>
              <a:defRPr/>
            </a:pPr>
            <a:r>
              <a:rPr lang="en-GB" sz="1600" kern="0" dirty="0">
                <a:solidFill>
                  <a:srgbClr val="FFFFFF"/>
                </a:solidFill>
                <a:latin typeface="Arial"/>
                <a:cs typeface="Arial"/>
                <a:sym typeface="Arial"/>
              </a:rPr>
              <a:t>13 Research Units:</a:t>
            </a:r>
            <a:endParaRPr sz="1600" kern="0" dirty="0">
              <a:solidFill>
                <a:srgbClr val="FFFFFF"/>
              </a:solidFill>
              <a:latin typeface="Arial"/>
              <a:cs typeface="Arial"/>
              <a:sym typeface="Arial"/>
            </a:endParaRPr>
          </a:p>
          <a:p>
            <a:pPr defTabSz="914377">
              <a:buClr>
                <a:srgbClr val="000000"/>
              </a:buClr>
              <a:buSzPts val="1600"/>
              <a:defRPr/>
            </a:pPr>
            <a:r>
              <a:rPr lang="en-GB" sz="1400" kern="0" dirty="0">
                <a:solidFill>
                  <a:srgbClr val="FFFFFF"/>
                </a:solidFill>
                <a:latin typeface="Arial"/>
                <a:cs typeface="Arial"/>
                <a:sym typeface="Arial"/>
              </a:rPr>
              <a:t>   Bari (S. Tangaro)</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Bologna (D. Remondini)</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Cagliari (P. Oliva)</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Catania (M. Marrale)</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Ferrara (G. Di Domenico)</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Firenze (C. Talamonti)</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Genova (A. </a:t>
            </a:r>
            <a:r>
              <a:rPr lang="en-GB" sz="1400" kern="0" dirty="0" err="1">
                <a:solidFill>
                  <a:srgbClr val="FFFFFF"/>
                </a:solidFill>
                <a:latin typeface="Arial"/>
                <a:cs typeface="Arial"/>
                <a:sym typeface="Arial"/>
              </a:rPr>
              <a:t>Chincarini</a:t>
            </a:r>
            <a:r>
              <a:rPr lang="en-GB" sz="1400" kern="0" dirty="0">
                <a:solidFill>
                  <a:srgbClr val="FFFFFF"/>
                </a:solidFill>
                <a:latin typeface="Arial"/>
                <a:cs typeface="Arial"/>
                <a:sym typeface="Arial"/>
              </a:rPr>
              <a:t>)</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Lab. Naz. Sud (G. Russo)</a:t>
            </a:r>
            <a:endParaRPr sz="1400" kern="0" dirty="0">
              <a:solidFill>
                <a:srgbClr val="FFFFFF"/>
              </a:solidFill>
              <a:latin typeface="Arial"/>
              <a:cs typeface="Arial"/>
              <a:sym typeface="Arial"/>
            </a:endParaRPr>
          </a:p>
          <a:p>
            <a:pPr defTabSz="914377">
              <a:buClr>
                <a:srgbClr val="000000"/>
              </a:buClr>
              <a:buSzPts val="1600"/>
              <a:defRPr/>
            </a:pPr>
            <a:r>
              <a:rPr lang="en-GB" sz="1400" kern="0" dirty="0">
                <a:solidFill>
                  <a:srgbClr val="FFFFFF"/>
                </a:solidFill>
                <a:latin typeface="Arial"/>
                <a:cs typeface="Arial"/>
                <a:sym typeface="Arial"/>
              </a:rPr>
              <a:t>   Lecce (G. De Nunzio)</a:t>
            </a:r>
            <a:endParaRPr sz="1400" kern="0" dirty="0">
              <a:solidFill>
                <a:srgbClr val="FFFFFF"/>
              </a:solidFill>
              <a:latin typeface="Arial"/>
              <a:cs typeface="Arial"/>
              <a:sym typeface="Arial"/>
            </a:endParaRPr>
          </a:p>
          <a:p>
            <a:pPr defTabSz="914377">
              <a:buClr>
                <a:srgbClr val="000000"/>
              </a:buClr>
              <a:buSzPts val="1467"/>
              <a:defRPr/>
            </a:pPr>
            <a:r>
              <a:rPr lang="en-GB" sz="1400" kern="0" dirty="0">
                <a:solidFill>
                  <a:srgbClr val="FFFFFF"/>
                </a:solidFill>
                <a:latin typeface="Arial"/>
                <a:cs typeface="Arial"/>
                <a:sym typeface="Arial"/>
              </a:rPr>
              <a:t>   Milano (C. </a:t>
            </a:r>
            <a:r>
              <a:rPr lang="en-GB" sz="1400" kern="0" dirty="0" err="1">
                <a:solidFill>
                  <a:srgbClr val="FFFFFF"/>
                </a:solidFill>
                <a:latin typeface="Arial"/>
                <a:cs typeface="Arial"/>
                <a:sym typeface="Arial"/>
              </a:rPr>
              <a:t>Lenardi</a:t>
            </a:r>
            <a:r>
              <a:rPr lang="en-GB" sz="1400" kern="0" dirty="0">
                <a:solidFill>
                  <a:srgbClr val="FFFFFF"/>
                </a:solidFill>
                <a:latin typeface="Arial"/>
                <a:cs typeface="Arial"/>
                <a:sym typeface="Arial"/>
              </a:rPr>
              <a:t>)</a:t>
            </a:r>
            <a:endParaRPr sz="1400" kern="0" dirty="0">
              <a:solidFill>
                <a:srgbClr val="FFFFFF"/>
              </a:solidFill>
              <a:latin typeface="Arial"/>
              <a:cs typeface="Arial"/>
              <a:sym typeface="Arial"/>
            </a:endParaRPr>
          </a:p>
          <a:p>
            <a:pPr defTabSz="914377">
              <a:buClr>
                <a:srgbClr val="000000"/>
              </a:buClr>
              <a:buSzPts val="1467"/>
              <a:defRPr/>
            </a:pPr>
            <a:r>
              <a:rPr lang="en-GB" sz="1400" kern="0" dirty="0">
                <a:solidFill>
                  <a:srgbClr val="FFFFFF"/>
                </a:solidFill>
                <a:latin typeface="Arial"/>
                <a:cs typeface="Arial"/>
                <a:sym typeface="Arial"/>
              </a:rPr>
              <a:t>   Napoli (G. </a:t>
            </a:r>
            <a:r>
              <a:rPr lang="en-GB" sz="1400" kern="0" dirty="0" err="1">
                <a:solidFill>
                  <a:srgbClr val="FFFFFF"/>
                </a:solidFill>
                <a:latin typeface="Arial"/>
                <a:cs typeface="Arial"/>
                <a:sym typeface="Arial"/>
              </a:rPr>
              <a:t>Mettivier</a:t>
            </a:r>
            <a:r>
              <a:rPr lang="en-GB" sz="1400" kern="0" dirty="0">
                <a:solidFill>
                  <a:srgbClr val="FFFFFF"/>
                </a:solidFill>
                <a:latin typeface="Arial"/>
                <a:cs typeface="Arial"/>
                <a:sym typeface="Arial"/>
              </a:rPr>
              <a:t>)</a:t>
            </a:r>
          </a:p>
          <a:p>
            <a:pPr defTabSz="914377">
              <a:buClr>
                <a:srgbClr val="000000"/>
              </a:buClr>
              <a:buSzPts val="1467"/>
              <a:defRPr/>
            </a:pPr>
            <a:r>
              <a:rPr lang="en-GB" sz="1400" kern="0" dirty="0">
                <a:solidFill>
                  <a:srgbClr val="FFFFFF"/>
                </a:solidFill>
                <a:latin typeface="Arial"/>
                <a:cs typeface="Arial"/>
                <a:sym typeface="Arial"/>
              </a:rPr>
              <a:t>   Pavia (A. </a:t>
            </a:r>
            <a:r>
              <a:rPr lang="en-GB" sz="1400" kern="0" dirty="0" err="1">
                <a:solidFill>
                  <a:srgbClr val="FFFFFF"/>
                </a:solidFill>
                <a:latin typeface="Arial"/>
                <a:cs typeface="Arial"/>
                <a:sym typeface="Arial"/>
              </a:rPr>
              <a:t>Lascialfari</a:t>
            </a:r>
            <a:r>
              <a:rPr lang="en-GB" sz="1400" kern="0" dirty="0">
                <a:solidFill>
                  <a:srgbClr val="FFFFFF"/>
                </a:solidFill>
                <a:latin typeface="Arial"/>
                <a:cs typeface="Arial"/>
                <a:sym typeface="Arial"/>
              </a:rPr>
              <a:t>)</a:t>
            </a:r>
            <a:endParaRPr sz="1400" kern="0" dirty="0">
              <a:solidFill>
                <a:srgbClr val="FFFFFF"/>
              </a:solidFill>
              <a:latin typeface="Arial"/>
              <a:cs typeface="Arial"/>
              <a:sym typeface="Arial"/>
            </a:endParaRPr>
          </a:p>
          <a:p>
            <a:pPr defTabSz="914377">
              <a:buClr>
                <a:srgbClr val="000000"/>
              </a:buClr>
              <a:buSzPts val="1400"/>
              <a:defRPr/>
            </a:pPr>
            <a:r>
              <a:rPr lang="en-GB" sz="1400" kern="0" dirty="0">
                <a:solidFill>
                  <a:srgbClr val="FFFFFF"/>
                </a:solidFill>
                <a:latin typeface="Arial"/>
                <a:cs typeface="Arial"/>
                <a:sym typeface="Arial"/>
              </a:rPr>
              <a:t>   Pisa (M.E. </a:t>
            </a:r>
            <a:r>
              <a:rPr lang="en-GB" sz="1400" kern="0" dirty="0" err="1">
                <a:solidFill>
                  <a:srgbClr val="FFFFFF"/>
                </a:solidFill>
                <a:latin typeface="Arial"/>
                <a:cs typeface="Arial"/>
                <a:sym typeface="Arial"/>
              </a:rPr>
              <a:t>Fantacci</a:t>
            </a:r>
            <a:r>
              <a:rPr lang="en-GB" sz="1400" kern="0" dirty="0">
                <a:solidFill>
                  <a:srgbClr val="FFFFFF"/>
                </a:solidFill>
                <a:latin typeface="Arial"/>
                <a:cs typeface="Arial"/>
                <a:sym typeface="Arial"/>
              </a:rPr>
              <a:t>)</a:t>
            </a:r>
            <a:endParaRPr sz="1400" kern="0" dirty="0">
              <a:solidFill>
                <a:srgbClr val="FFFFFF"/>
              </a:solidFill>
              <a:latin typeface="Arial"/>
              <a:cs typeface="Arial"/>
              <a:sym typeface="Arial"/>
            </a:endParaRPr>
          </a:p>
        </p:txBody>
      </p:sp>
      <p:pic>
        <p:nvPicPr>
          <p:cNvPr id="946" name="Google Shape;946;p14"/>
          <p:cNvPicPr preferRelativeResize="0"/>
          <p:nvPr/>
        </p:nvPicPr>
        <p:blipFill>
          <a:blip r:embed="rId4">
            <a:alphaModFix/>
          </a:blip>
          <a:stretch>
            <a:fillRect/>
          </a:stretch>
        </p:blipFill>
        <p:spPr>
          <a:xfrm>
            <a:off x="7052235" y="5782626"/>
            <a:ext cx="1360968" cy="514039"/>
          </a:xfrm>
          <a:prstGeom prst="rect">
            <a:avLst/>
          </a:prstGeom>
          <a:noFill/>
          <a:ln>
            <a:noFill/>
          </a:ln>
        </p:spPr>
      </p:pic>
      <p:sp>
        <p:nvSpPr>
          <p:cNvPr id="2" name="TextBox 1">
            <a:extLst>
              <a:ext uri="{FF2B5EF4-FFF2-40B4-BE49-F238E27FC236}">
                <a16:creationId xmlns:a16="http://schemas.microsoft.com/office/drawing/2014/main" id="{346E0F4E-1135-9466-05C6-DF1501142031}"/>
              </a:ext>
            </a:extLst>
          </p:cNvPr>
          <p:cNvSpPr txBox="1"/>
          <p:nvPr/>
        </p:nvSpPr>
        <p:spPr>
          <a:xfrm>
            <a:off x="10281390" y="1315800"/>
            <a:ext cx="1564770" cy="369332"/>
          </a:xfrm>
          <a:prstGeom prst="rect">
            <a:avLst/>
          </a:prstGeom>
          <a:noFill/>
        </p:spPr>
        <p:txBody>
          <a:bodyPr wrap="square">
            <a:spAutoFit/>
          </a:bodyPr>
          <a:lstStyle/>
          <a:p>
            <a:r>
              <a:rPr lang="en-US" sz="1800" b="1" noProof="0" dirty="0"/>
              <a:t>INFN-CSN5</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6">
          <a:extLst>
            <a:ext uri="{FF2B5EF4-FFF2-40B4-BE49-F238E27FC236}">
              <a16:creationId xmlns:a16="http://schemas.microsoft.com/office/drawing/2014/main" id="{CA9B2C75-91D7-7244-2887-0AEB6F1623A2}"/>
            </a:ext>
          </a:extLst>
        </p:cNvPr>
        <p:cNvGrpSpPr/>
        <p:nvPr/>
      </p:nvGrpSpPr>
      <p:grpSpPr>
        <a:xfrm>
          <a:off x="0" y="0"/>
          <a:ext cx="0" cy="0"/>
          <a:chOff x="0" y="0"/>
          <a:chExt cx="0" cy="0"/>
        </a:xfrm>
      </p:grpSpPr>
      <p:sp>
        <p:nvSpPr>
          <p:cNvPr id="937" name="Google Shape;937;p14">
            <a:extLst>
              <a:ext uri="{FF2B5EF4-FFF2-40B4-BE49-F238E27FC236}">
                <a16:creationId xmlns:a16="http://schemas.microsoft.com/office/drawing/2014/main" id="{55AD681B-1EB5-1F6D-6B0E-E07409827705}"/>
              </a:ext>
            </a:extLst>
          </p:cNvPr>
          <p:cNvSpPr txBox="1">
            <a:spLocks noGrp="1"/>
          </p:cNvSpPr>
          <p:nvPr>
            <p:ph type="title"/>
          </p:nvPr>
        </p:nvSpPr>
        <p:spPr>
          <a:xfrm>
            <a:off x="2753957" y="-635"/>
            <a:ext cx="9229304" cy="1081124"/>
          </a:xfrm>
          <a:prstGeom prst="rect">
            <a:avLst/>
          </a:prstGeom>
          <a:noFill/>
          <a:ln>
            <a:noFill/>
          </a:ln>
        </p:spPr>
        <p:txBody>
          <a:bodyPr spcFirstLastPara="1" wrap="square" lIns="91425" tIns="45700" rIns="91425" bIns="45700" anchor="ctr" anchorCtr="0">
            <a:normAutofit/>
          </a:bodyPr>
          <a:lstStyle/>
          <a:p>
            <a:pPr>
              <a:buSzPts val="3600"/>
            </a:pPr>
            <a:r>
              <a:rPr lang="en-GB" sz="2667" dirty="0"/>
              <a:t>Multiparametric Graph Neural Networks for studying human connectome: Autism Spectrum Disorder (ASD) case study</a:t>
            </a:r>
            <a:endParaRPr sz="3733" dirty="0"/>
          </a:p>
        </p:txBody>
      </p:sp>
      <p:pic>
        <p:nvPicPr>
          <p:cNvPr id="6146" name="Picture 2">
            <a:extLst>
              <a:ext uri="{FF2B5EF4-FFF2-40B4-BE49-F238E27FC236}">
                <a16:creationId xmlns:a16="http://schemas.microsoft.com/office/drawing/2014/main" id="{E8601F71-3DF3-848C-CCE8-95F9E1094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316" y="2631438"/>
            <a:ext cx="4598017" cy="30059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CAFF503-452B-7FE5-5207-49DD446CE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047" y="2631438"/>
            <a:ext cx="1001791" cy="8828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3B71E0-18E6-86DF-DBA2-24CE67A2E6A5}"/>
              </a:ext>
            </a:extLst>
          </p:cNvPr>
          <p:cNvSpPr txBox="1"/>
          <p:nvPr/>
        </p:nvSpPr>
        <p:spPr>
          <a:xfrm>
            <a:off x="2753957" y="1163637"/>
            <a:ext cx="7353371" cy="1815882"/>
          </a:xfrm>
          <a:prstGeom prst="rect">
            <a:avLst/>
          </a:prstGeom>
          <a:noFill/>
        </p:spPr>
        <p:txBody>
          <a:bodyPr wrap="square" rtlCol="0">
            <a:spAutoFit/>
          </a:bodyPr>
          <a:lstStyle/>
          <a:p>
            <a:pPr defTabSz="1219170">
              <a:buClr>
                <a:srgbClr val="000000"/>
              </a:buClr>
            </a:pPr>
            <a:r>
              <a:rPr lang="en-US" sz="1400" b="1" i="1" kern="0" dirty="0">
                <a:solidFill>
                  <a:srgbClr val="000000"/>
                </a:solidFill>
                <a:latin typeface="Arial"/>
                <a:cs typeface="Arial"/>
                <a:sym typeface="Arial"/>
              </a:rPr>
              <a:t>Graph Neural Networks</a:t>
            </a:r>
            <a:r>
              <a:rPr lang="en-US" sz="1400" b="1" kern="0" dirty="0">
                <a:solidFill>
                  <a:srgbClr val="000000"/>
                </a:solidFill>
                <a:latin typeface="Arial"/>
                <a:cs typeface="Arial"/>
                <a:sym typeface="Arial"/>
              </a:rPr>
              <a:t> (GNNs</a:t>
            </a:r>
            <a:r>
              <a:rPr lang="en-US" sz="1400" kern="0" dirty="0">
                <a:solidFill>
                  <a:srgbClr val="000000"/>
                </a:solidFill>
                <a:latin typeface="Arial"/>
                <a:cs typeface="Arial"/>
                <a:sym typeface="Arial"/>
              </a:rPr>
              <a:t>) are powerful tools for analyzing brain graphs.</a:t>
            </a:r>
          </a:p>
          <a:p>
            <a:pPr defTabSz="1219170">
              <a:buClr>
                <a:srgbClr val="000000"/>
              </a:buClr>
            </a:pPr>
            <a:r>
              <a:rPr lang="en-US" sz="1400" kern="0" dirty="0">
                <a:solidFill>
                  <a:srgbClr val="000000"/>
                </a:solidFill>
                <a:latin typeface="Arial"/>
                <a:cs typeface="Arial"/>
                <a:sym typeface="Arial"/>
              </a:rPr>
              <a:t>Based on specific parcellation, </a:t>
            </a:r>
            <a:r>
              <a:rPr lang="en-US" sz="1400" i="1" kern="0" dirty="0">
                <a:solidFill>
                  <a:srgbClr val="000000"/>
                </a:solidFill>
                <a:latin typeface="Arial"/>
                <a:cs typeface="Arial"/>
                <a:sym typeface="Arial"/>
              </a:rPr>
              <a:t>graphs can model the brain</a:t>
            </a:r>
            <a:r>
              <a:rPr lang="en-US" sz="1400" kern="0" dirty="0">
                <a:solidFill>
                  <a:srgbClr val="000000"/>
                </a:solidFill>
                <a:latin typeface="Arial"/>
                <a:cs typeface="Arial"/>
                <a:sym typeface="Arial"/>
              </a:rPr>
              <a:t>, with:</a:t>
            </a:r>
          </a:p>
          <a:p>
            <a:pPr marL="228594" indent="-228594" defTabSz="1219170">
              <a:buClr>
                <a:srgbClr val="000000"/>
              </a:buClr>
              <a:buFontTx/>
              <a:buChar char="-"/>
            </a:pPr>
            <a:r>
              <a:rPr lang="en-US" sz="1400" i="1" kern="0" dirty="0">
                <a:solidFill>
                  <a:srgbClr val="000000"/>
                </a:solidFill>
                <a:latin typeface="Arial"/>
                <a:cs typeface="Arial"/>
                <a:sym typeface="Arial"/>
              </a:rPr>
              <a:t>nodes </a:t>
            </a:r>
            <a:r>
              <a:rPr lang="en-US" sz="1400" kern="0" dirty="0">
                <a:solidFill>
                  <a:srgbClr val="000000"/>
                </a:solidFill>
                <a:latin typeface="Arial"/>
                <a:cs typeface="Arial"/>
                <a:sym typeface="Arial"/>
              </a:rPr>
              <a:t>corresponding to anatomical regions (T1w-MRI) </a:t>
            </a:r>
          </a:p>
          <a:p>
            <a:pPr marL="228594" indent="-228594" defTabSz="1219170">
              <a:buClr>
                <a:srgbClr val="000000"/>
              </a:buClr>
              <a:buFontTx/>
              <a:buChar char="-"/>
            </a:pPr>
            <a:r>
              <a:rPr lang="en-US" sz="1400" i="1" kern="0" dirty="0">
                <a:solidFill>
                  <a:srgbClr val="000000"/>
                </a:solidFill>
                <a:latin typeface="Arial"/>
                <a:cs typeface="Arial"/>
                <a:sym typeface="Arial"/>
              </a:rPr>
              <a:t>edges </a:t>
            </a:r>
            <a:r>
              <a:rPr lang="en-US" sz="1400" kern="0" dirty="0">
                <a:solidFill>
                  <a:srgbClr val="000000"/>
                </a:solidFill>
                <a:latin typeface="Arial"/>
                <a:cs typeface="Arial"/>
                <a:sym typeface="Arial"/>
              </a:rPr>
              <a:t>representing functional connections (</a:t>
            </a:r>
            <a:r>
              <a:rPr lang="en-US" sz="1400" kern="0" dirty="0" err="1">
                <a:solidFill>
                  <a:srgbClr val="000000"/>
                </a:solidFill>
                <a:latin typeface="Arial"/>
                <a:cs typeface="Arial"/>
                <a:sym typeface="Arial"/>
              </a:rPr>
              <a:t>rs</a:t>
            </a:r>
            <a:r>
              <a:rPr lang="en-US" sz="1400" kern="0" dirty="0">
                <a:solidFill>
                  <a:srgbClr val="000000"/>
                </a:solidFill>
                <a:latin typeface="Arial"/>
                <a:cs typeface="Arial"/>
                <a:sym typeface="Arial"/>
              </a:rPr>
              <a:t>-fMRI)</a:t>
            </a:r>
          </a:p>
          <a:p>
            <a:pPr defTabSz="1219170">
              <a:buClr>
                <a:srgbClr val="000000"/>
              </a:buClr>
            </a:pPr>
            <a:r>
              <a:rPr lang="en-US" sz="1400" kern="0" dirty="0">
                <a:solidFill>
                  <a:srgbClr val="000000"/>
                </a:solidFill>
                <a:latin typeface="Arial"/>
                <a:cs typeface="Arial"/>
                <a:sym typeface="Arial"/>
              </a:rPr>
              <a:t>Combining </a:t>
            </a:r>
            <a:r>
              <a:rPr lang="en-US" sz="1400" i="1" kern="0" dirty="0">
                <a:solidFill>
                  <a:srgbClr val="000000"/>
                </a:solidFill>
                <a:latin typeface="Arial"/>
                <a:cs typeface="Arial"/>
                <a:sym typeface="Arial"/>
              </a:rPr>
              <a:t>multiparametric </a:t>
            </a:r>
            <a:r>
              <a:rPr lang="en-US" sz="1400" kern="0" dirty="0">
                <a:solidFill>
                  <a:srgbClr val="000000"/>
                </a:solidFill>
                <a:latin typeface="Arial"/>
                <a:cs typeface="Arial"/>
                <a:sym typeface="Arial"/>
              </a:rPr>
              <a:t>information in the same graph enriches representations, offering a more comprehensive view of brain function and structure.</a:t>
            </a:r>
          </a:p>
          <a:p>
            <a:pPr defTabSz="1219170">
              <a:buClr>
                <a:srgbClr val="000000"/>
              </a:buClr>
            </a:pPr>
            <a:br>
              <a:rPr lang="en-US" sz="1400" kern="0" dirty="0">
                <a:solidFill>
                  <a:srgbClr val="000000"/>
                </a:solidFill>
                <a:latin typeface="Arial"/>
                <a:cs typeface="Arial"/>
                <a:sym typeface="Arial"/>
              </a:rPr>
            </a:br>
            <a:endParaRPr lang="en-US" sz="1400" kern="0" dirty="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EF534737-B163-9EDF-D2F4-9B71E5A60A0A}"/>
              </a:ext>
            </a:extLst>
          </p:cNvPr>
          <p:cNvSpPr txBox="1"/>
          <p:nvPr/>
        </p:nvSpPr>
        <p:spPr>
          <a:xfrm>
            <a:off x="4755928" y="2621974"/>
            <a:ext cx="2247661" cy="830997"/>
          </a:xfrm>
          <a:prstGeom prst="rect">
            <a:avLst/>
          </a:prstGeom>
          <a:noFill/>
        </p:spPr>
        <p:txBody>
          <a:bodyPr wrap="square" rtlCol="0">
            <a:spAutoFit/>
          </a:bodyPr>
          <a:lstStyle/>
          <a:p>
            <a:pPr defTabSz="1219170">
              <a:buClr>
                <a:srgbClr val="000000"/>
              </a:buClr>
            </a:pPr>
            <a:r>
              <a:rPr lang="en-US" sz="1200" kern="0" dirty="0">
                <a:solidFill>
                  <a:srgbClr val="000000"/>
                </a:solidFill>
                <a:latin typeface="Arial"/>
                <a:cs typeface="Arial"/>
                <a:sym typeface="Arial"/>
              </a:rPr>
              <a:t>ABIDE Subset: </a:t>
            </a:r>
          </a:p>
          <a:p>
            <a:pPr marL="228594" indent="-228594" defTabSz="1219170">
              <a:buClr>
                <a:srgbClr val="000000"/>
              </a:buClr>
              <a:buFontTx/>
              <a:buChar char="-"/>
            </a:pPr>
            <a:r>
              <a:rPr lang="en-US" sz="1200" kern="0" dirty="0">
                <a:solidFill>
                  <a:srgbClr val="000000"/>
                </a:solidFill>
                <a:latin typeface="Arial"/>
                <a:cs typeface="Arial"/>
                <a:sym typeface="Arial"/>
              </a:rPr>
              <a:t>736 male subjects</a:t>
            </a:r>
          </a:p>
          <a:p>
            <a:pPr marL="228594" indent="-228594" defTabSz="1219170">
              <a:buClr>
                <a:srgbClr val="000000"/>
              </a:buClr>
              <a:buFontTx/>
              <a:buChar char="-"/>
            </a:pPr>
            <a:r>
              <a:rPr lang="en-US" sz="1200" kern="0" dirty="0">
                <a:solidFill>
                  <a:srgbClr val="000000"/>
                </a:solidFill>
                <a:latin typeface="Arial"/>
                <a:cs typeface="Arial"/>
                <a:sym typeface="Arial"/>
              </a:rPr>
              <a:t>ASD and CTRL </a:t>
            </a:r>
          </a:p>
          <a:p>
            <a:pPr marL="228594" indent="-228594" defTabSz="1219170">
              <a:buClr>
                <a:srgbClr val="000000"/>
              </a:buClr>
              <a:buFontTx/>
              <a:buChar char="-"/>
            </a:pPr>
            <a:r>
              <a:rPr lang="en-US" sz="1200" kern="0" dirty="0">
                <a:solidFill>
                  <a:srgbClr val="000000"/>
                </a:solidFill>
                <a:latin typeface="Arial"/>
                <a:cs typeface="Arial"/>
                <a:sym typeface="Arial"/>
              </a:rPr>
              <a:t>[5-35] years</a:t>
            </a:r>
          </a:p>
        </p:txBody>
      </p:sp>
      <p:pic>
        <p:nvPicPr>
          <p:cNvPr id="10" name="Immagine 16" descr="Immagine che contiene testo, schermata, diagramma&#10;&#10;Il contenuto generato dall'IA potrebbe non essere corretto.">
            <a:extLst>
              <a:ext uri="{FF2B5EF4-FFF2-40B4-BE49-F238E27FC236}">
                <a16:creationId xmlns:a16="http://schemas.microsoft.com/office/drawing/2014/main" id="{CE4200C3-55E5-3DCD-C028-27FA6C3F5D8A}"/>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9767534" y="1152390"/>
            <a:ext cx="1874737" cy="1451938"/>
          </a:xfrm>
          <a:prstGeom prst="rect">
            <a:avLst/>
          </a:prstGeom>
        </p:spPr>
      </p:pic>
      <p:sp>
        <p:nvSpPr>
          <p:cNvPr id="11" name="TextBox 10">
            <a:extLst>
              <a:ext uri="{FF2B5EF4-FFF2-40B4-BE49-F238E27FC236}">
                <a16:creationId xmlns:a16="http://schemas.microsoft.com/office/drawing/2014/main" id="{4508F26A-FF8D-59BD-C4EA-BACAD04E4908}"/>
              </a:ext>
            </a:extLst>
          </p:cNvPr>
          <p:cNvSpPr txBox="1"/>
          <p:nvPr/>
        </p:nvSpPr>
        <p:spPr>
          <a:xfrm>
            <a:off x="2789665" y="3562095"/>
            <a:ext cx="4040041" cy="307777"/>
          </a:xfrm>
          <a:prstGeom prst="rect">
            <a:avLst/>
          </a:prstGeom>
          <a:noFill/>
        </p:spPr>
        <p:txBody>
          <a:bodyPr wrap="square" rtlCol="0">
            <a:spAutoFit/>
          </a:bodyPr>
          <a:lstStyle/>
          <a:p>
            <a:pPr defTabSz="1219170">
              <a:buClr>
                <a:srgbClr val="000000"/>
              </a:buClr>
            </a:pPr>
            <a:r>
              <a:rPr lang="en-US" sz="1400" kern="0" dirty="0">
                <a:solidFill>
                  <a:srgbClr val="000000"/>
                </a:solidFill>
                <a:latin typeface="Arial"/>
                <a:cs typeface="Arial"/>
                <a:sym typeface="Arial"/>
              </a:rPr>
              <a:t>GNN classification of ASD vs. Control subjects</a:t>
            </a:r>
          </a:p>
        </p:txBody>
      </p:sp>
      <p:sp>
        <p:nvSpPr>
          <p:cNvPr id="12" name="TextBox 11">
            <a:extLst>
              <a:ext uri="{FF2B5EF4-FFF2-40B4-BE49-F238E27FC236}">
                <a16:creationId xmlns:a16="http://schemas.microsoft.com/office/drawing/2014/main" id="{31BEE1A6-066D-80C0-DD3C-3C24824E983F}"/>
              </a:ext>
            </a:extLst>
          </p:cNvPr>
          <p:cNvSpPr txBox="1"/>
          <p:nvPr/>
        </p:nvSpPr>
        <p:spPr>
          <a:xfrm>
            <a:off x="3080957" y="5020242"/>
            <a:ext cx="3808001" cy="707694"/>
          </a:xfrm>
          <a:prstGeom prst="rect">
            <a:avLst/>
          </a:prstGeom>
          <a:noFill/>
        </p:spPr>
        <p:txBody>
          <a:bodyPr wrap="square" rtlCol="0">
            <a:spAutoFit/>
          </a:bodyPr>
          <a:lstStyle/>
          <a:p>
            <a:pPr defTabSz="1219170">
              <a:buClr>
                <a:srgbClr val="000000"/>
              </a:buClr>
            </a:pPr>
            <a:r>
              <a:rPr lang="en-US" sz="13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By leveraging self-attention scores from the pooling layer, we identified the most salient and frequently occurring regions of interest (ROIs).</a:t>
            </a:r>
            <a:endParaRPr lang="en-US" sz="1300" kern="0" dirty="0">
              <a:solidFill>
                <a:srgbClr val="000000"/>
              </a:solidFill>
              <a:latin typeface="Arial" panose="020B0604020202020204" pitchFamily="34" charset="0"/>
              <a:cs typeface="Arial" panose="020B0604020202020204" pitchFamily="34" charset="0"/>
              <a:sym typeface="Arial"/>
            </a:endParaRPr>
          </a:p>
        </p:txBody>
      </p:sp>
      <p:sp>
        <p:nvSpPr>
          <p:cNvPr id="13" name="TextBox 12">
            <a:extLst>
              <a:ext uri="{FF2B5EF4-FFF2-40B4-BE49-F238E27FC236}">
                <a16:creationId xmlns:a16="http://schemas.microsoft.com/office/drawing/2014/main" id="{D1915B05-F275-6E13-C86D-CCA964DB7852}"/>
              </a:ext>
            </a:extLst>
          </p:cNvPr>
          <p:cNvSpPr txBox="1"/>
          <p:nvPr/>
        </p:nvSpPr>
        <p:spPr>
          <a:xfrm>
            <a:off x="2698216" y="4731694"/>
            <a:ext cx="4237276" cy="338554"/>
          </a:xfrm>
          <a:prstGeom prst="rect">
            <a:avLst/>
          </a:prstGeom>
          <a:noFill/>
        </p:spPr>
        <p:txBody>
          <a:bodyPr wrap="square" rtlCol="0">
            <a:spAutoFit/>
          </a:bodyPr>
          <a:lstStyle/>
          <a:p>
            <a:pPr defTabSz="1219170">
              <a:buClr>
                <a:srgbClr val="000000"/>
              </a:buClr>
            </a:pPr>
            <a:r>
              <a:rPr lang="en-US" sz="1600" b="1" kern="0" dirty="0">
                <a:solidFill>
                  <a:srgbClr val="0070C0"/>
                </a:solidFill>
                <a:latin typeface="Arial"/>
                <a:cs typeface="Arial"/>
                <a:sym typeface="Arial"/>
              </a:rPr>
              <a:t>Explainable AI (XAI) techniques</a:t>
            </a:r>
            <a:endParaRPr lang="en-US" sz="1600" b="1" kern="0" dirty="0">
              <a:solidFill>
                <a:srgbClr val="0070C0"/>
              </a:solidFill>
              <a:cs typeface="Arial"/>
              <a:sym typeface="Arial"/>
            </a:endParaRPr>
          </a:p>
        </p:txBody>
      </p:sp>
      <p:graphicFrame>
        <p:nvGraphicFramePr>
          <p:cNvPr id="16" name="Table 15">
            <a:extLst>
              <a:ext uri="{FF2B5EF4-FFF2-40B4-BE49-F238E27FC236}">
                <a16:creationId xmlns:a16="http://schemas.microsoft.com/office/drawing/2014/main" id="{6F21E4BF-4CC8-61E1-5C1D-4A34C7B47F4F}"/>
              </a:ext>
            </a:extLst>
          </p:cNvPr>
          <p:cNvGraphicFramePr>
            <a:graphicFrameLocks noGrp="1"/>
          </p:cNvGraphicFramePr>
          <p:nvPr>
            <p:extLst>
              <p:ext uri="{D42A27DB-BD31-4B8C-83A1-F6EECF244321}">
                <p14:modId xmlns:p14="http://schemas.microsoft.com/office/powerpoint/2010/main" val="2973298442"/>
              </p:ext>
            </p:extLst>
          </p:nvPr>
        </p:nvGraphicFramePr>
        <p:xfrm>
          <a:off x="2721789" y="3919102"/>
          <a:ext cx="4539130" cy="736600"/>
        </p:xfrm>
        <a:graphic>
          <a:graphicData uri="http://schemas.openxmlformats.org/drawingml/2006/table">
            <a:tbl>
              <a:tblPr firstRow="1" bandRow="1">
                <a:tableStyleId>{00A15C55-8517-42AA-B614-E9B94910E393}</a:tableStyleId>
              </a:tblPr>
              <a:tblGrid>
                <a:gridCol w="648780">
                  <a:extLst>
                    <a:ext uri="{9D8B030D-6E8A-4147-A177-3AD203B41FA5}">
                      <a16:colId xmlns:a16="http://schemas.microsoft.com/office/drawing/2014/main" val="33688324"/>
                    </a:ext>
                  </a:extLst>
                </a:gridCol>
                <a:gridCol w="941975">
                  <a:extLst>
                    <a:ext uri="{9D8B030D-6E8A-4147-A177-3AD203B41FA5}">
                      <a16:colId xmlns:a16="http://schemas.microsoft.com/office/drawing/2014/main" val="3304052617"/>
                    </a:ext>
                  </a:extLst>
                </a:gridCol>
                <a:gridCol w="861555">
                  <a:extLst>
                    <a:ext uri="{9D8B030D-6E8A-4147-A177-3AD203B41FA5}">
                      <a16:colId xmlns:a16="http://schemas.microsoft.com/office/drawing/2014/main" val="1016566147"/>
                    </a:ext>
                  </a:extLst>
                </a:gridCol>
                <a:gridCol w="653944">
                  <a:extLst>
                    <a:ext uri="{9D8B030D-6E8A-4147-A177-3AD203B41FA5}">
                      <a16:colId xmlns:a16="http://schemas.microsoft.com/office/drawing/2014/main" val="3117248075"/>
                    </a:ext>
                  </a:extLst>
                </a:gridCol>
                <a:gridCol w="801988">
                  <a:extLst>
                    <a:ext uri="{9D8B030D-6E8A-4147-A177-3AD203B41FA5}">
                      <a16:colId xmlns:a16="http://schemas.microsoft.com/office/drawing/2014/main" val="3735433288"/>
                    </a:ext>
                  </a:extLst>
                </a:gridCol>
                <a:gridCol w="630888">
                  <a:extLst>
                    <a:ext uri="{9D8B030D-6E8A-4147-A177-3AD203B41FA5}">
                      <a16:colId xmlns:a16="http://schemas.microsoft.com/office/drawing/2014/main" val="1001502733"/>
                    </a:ext>
                  </a:extLst>
                </a:gridCol>
              </a:tblGrid>
              <a:tr h="447040">
                <a:tc>
                  <a:txBody>
                    <a:bodyPr/>
                    <a:lstStyle/>
                    <a:p>
                      <a:pPr algn="ctr"/>
                      <a:r>
                        <a:rPr lang="en-US" sz="1050" dirty="0">
                          <a:solidFill>
                            <a:schemeClr val="tx1"/>
                          </a:solidFill>
                        </a:rPr>
                        <a:t>Model</a:t>
                      </a:r>
                    </a:p>
                  </a:txBody>
                  <a:tcPr marL="121920" marR="121920" marT="60960" marB="60960">
                    <a:solidFill>
                      <a:schemeClr val="tx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solidFill>
                            <a:schemeClr val="tx1"/>
                          </a:solidFill>
                        </a:rPr>
                        <a:t>Linear regression</a:t>
                      </a:r>
                    </a:p>
                  </a:txBody>
                  <a:tcPr marL="121920" marR="121920" marT="60960" marB="60960">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solidFill>
                            <a:schemeClr val="tx1"/>
                          </a:solidFill>
                        </a:rPr>
                        <a:t>Decision Tree</a:t>
                      </a:r>
                    </a:p>
                  </a:txBody>
                  <a:tcPr marL="121920" marR="121920" marT="60960" marB="60960">
                    <a:solidFill>
                      <a:schemeClr val="tx2"/>
                    </a:solidFill>
                  </a:tcPr>
                </a:tc>
                <a:tc>
                  <a:txBody>
                    <a:bodyPr/>
                    <a:lstStyle/>
                    <a:p>
                      <a:pPr algn="ctr"/>
                      <a:r>
                        <a:rPr lang="en-US" sz="1050" dirty="0">
                          <a:solidFill>
                            <a:schemeClr val="tx1"/>
                          </a:solidFill>
                        </a:rPr>
                        <a:t>Linear SVM</a:t>
                      </a:r>
                    </a:p>
                  </a:txBody>
                  <a:tcPr marL="121920" marR="121920" marT="60960" marB="60960">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solidFill>
                            <a:schemeClr val="tx1"/>
                          </a:solidFill>
                        </a:rPr>
                        <a:t>Random Forest</a:t>
                      </a:r>
                    </a:p>
                  </a:txBody>
                  <a:tcPr marL="121920" marR="121920" marT="60960" marB="60960">
                    <a:solidFill>
                      <a:schemeClr val="tx2"/>
                    </a:solidFill>
                  </a:tcPr>
                </a:tc>
                <a:tc>
                  <a:txBody>
                    <a:bodyPr/>
                    <a:lstStyle/>
                    <a:p>
                      <a:pPr algn="ctr"/>
                      <a:r>
                        <a:rPr lang="en-US" sz="1050" dirty="0">
                          <a:solidFill>
                            <a:schemeClr val="tx1"/>
                          </a:solidFill>
                        </a:rPr>
                        <a:t>GNN</a:t>
                      </a:r>
                    </a:p>
                  </a:txBody>
                  <a:tcPr marL="121920" marR="121920" marT="60960" marB="60960">
                    <a:solidFill>
                      <a:schemeClr val="tx2"/>
                    </a:solidFill>
                  </a:tcPr>
                </a:tc>
                <a:extLst>
                  <a:ext uri="{0D108BD9-81ED-4DB2-BD59-A6C34878D82A}">
                    <a16:rowId xmlns:a16="http://schemas.microsoft.com/office/drawing/2014/main" val="912344263"/>
                  </a:ext>
                </a:extLst>
              </a:tr>
              <a:tr h="284480">
                <a:tc>
                  <a:txBody>
                    <a:bodyPr/>
                    <a:lstStyle/>
                    <a:p>
                      <a:pPr algn="ctr"/>
                      <a:r>
                        <a:rPr lang="en-US" sz="1100" b="1" dirty="0"/>
                        <a:t>AUC</a:t>
                      </a:r>
                      <a:r>
                        <a:rPr lang="en-US" sz="1000" b="1" dirty="0"/>
                        <a:t>(%)</a:t>
                      </a:r>
                      <a:endParaRPr lang="en-US" sz="1100" b="1" dirty="0"/>
                    </a:p>
                  </a:txBody>
                  <a:tcPr marL="0" marR="0" marT="60960" marB="60960">
                    <a:solidFill>
                      <a:schemeClr val="bg2">
                        <a:lumMod val="25000"/>
                        <a:lumOff val="75000"/>
                      </a:schemeClr>
                    </a:solidFill>
                  </a:tcPr>
                </a:tc>
                <a:tc>
                  <a:txBody>
                    <a:bodyPr/>
                    <a:lstStyle/>
                    <a:p>
                      <a:pPr algn="ctr"/>
                      <a:r>
                        <a:rPr lang="en-US" sz="1100" dirty="0"/>
                        <a:t>67 ± 3</a:t>
                      </a:r>
                    </a:p>
                  </a:txBody>
                  <a:tcPr marL="121920" marR="121920" marT="60960" marB="60960"/>
                </a:tc>
                <a:tc>
                  <a:txBody>
                    <a:bodyPr/>
                    <a:lstStyle/>
                    <a:p>
                      <a:pPr algn="ctr"/>
                      <a:r>
                        <a:rPr lang="en-US" sz="1100" dirty="0"/>
                        <a:t>57 ± 2</a:t>
                      </a:r>
                    </a:p>
                  </a:txBody>
                  <a:tcPr marL="121920" marR="121920" marT="60960" marB="60960"/>
                </a:tc>
                <a:tc>
                  <a:txBody>
                    <a:bodyPr/>
                    <a:lstStyle/>
                    <a:p>
                      <a:pPr algn="ctr"/>
                      <a:r>
                        <a:rPr lang="en-US" sz="1100" dirty="0"/>
                        <a:t>66 ± 3</a:t>
                      </a:r>
                    </a:p>
                  </a:txBody>
                  <a:tcPr marL="121920" marR="121920" marT="60960" marB="60960"/>
                </a:tc>
                <a:tc>
                  <a:txBody>
                    <a:bodyPr/>
                    <a:lstStyle/>
                    <a:p>
                      <a:pPr algn="ctr"/>
                      <a:r>
                        <a:rPr lang="en-US" sz="1100" dirty="0"/>
                        <a:t>63 ± 3</a:t>
                      </a:r>
                    </a:p>
                  </a:txBody>
                  <a:tcPr marL="121920" marR="121920" marT="60960" marB="60960"/>
                </a:tc>
                <a:tc>
                  <a:txBody>
                    <a:bodyPr/>
                    <a:lstStyle/>
                    <a:p>
                      <a:pPr algn="ctr"/>
                      <a:r>
                        <a:rPr lang="en-US" sz="1100" b="1" dirty="0"/>
                        <a:t>72 ± 2</a:t>
                      </a:r>
                    </a:p>
                  </a:txBody>
                  <a:tcPr marL="121920" marR="121920" marT="60960" marB="60960"/>
                </a:tc>
                <a:extLst>
                  <a:ext uri="{0D108BD9-81ED-4DB2-BD59-A6C34878D82A}">
                    <a16:rowId xmlns:a16="http://schemas.microsoft.com/office/drawing/2014/main" val="191157028"/>
                  </a:ext>
                </a:extLst>
              </a:tr>
            </a:tbl>
          </a:graphicData>
        </a:graphic>
      </p:graphicFrame>
      <p:sp>
        <p:nvSpPr>
          <p:cNvPr id="17" name="Rectangle 16">
            <a:extLst>
              <a:ext uri="{FF2B5EF4-FFF2-40B4-BE49-F238E27FC236}">
                <a16:creationId xmlns:a16="http://schemas.microsoft.com/office/drawing/2014/main" id="{43DD4F6E-A1A1-5DF5-DD9C-D3DDA7867614}"/>
              </a:ext>
            </a:extLst>
          </p:cNvPr>
          <p:cNvSpPr/>
          <p:nvPr/>
        </p:nvSpPr>
        <p:spPr>
          <a:xfrm>
            <a:off x="6569573" y="3891258"/>
            <a:ext cx="742211" cy="76944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8" name="TextBox 17">
            <a:extLst>
              <a:ext uri="{FF2B5EF4-FFF2-40B4-BE49-F238E27FC236}">
                <a16:creationId xmlns:a16="http://schemas.microsoft.com/office/drawing/2014/main" id="{BCC80BC7-BAD5-8C50-0AA6-74579E0DB110}"/>
              </a:ext>
            </a:extLst>
          </p:cNvPr>
          <p:cNvSpPr txBox="1"/>
          <p:nvPr/>
        </p:nvSpPr>
        <p:spPr>
          <a:xfrm>
            <a:off x="2789665" y="5685165"/>
            <a:ext cx="9315717" cy="738664"/>
          </a:xfrm>
          <a:prstGeom prst="rect">
            <a:avLst/>
          </a:prstGeom>
          <a:noFill/>
        </p:spPr>
        <p:txBody>
          <a:bodyPr wrap="square" rtlCol="0">
            <a:spAutoFit/>
          </a:bodyPr>
          <a:lstStyle/>
          <a:p>
            <a:pPr defTabSz="1219170">
              <a:buClr>
                <a:srgbClr val="000000"/>
              </a:buClr>
              <a:buSzPts val="1200"/>
            </a:pPr>
            <a:r>
              <a:rPr lang="en-US" sz="1400" kern="0" dirty="0">
                <a:solidFill>
                  <a:srgbClr val="000000"/>
                </a:solidFill>
                <a:latin typeface="Arial"/>
                <a:cs typeface="Arial"/>
                <a:sym typeface="Arial"/>
              </a:rPr>
              <a:t>Relevant ROIs include: </a:t>
            </a:r>
            <a:r>
              <a:rPr lang="en-US" sz="1400" b="1" kern="0" dirty="0">
                <a:solidFill>
                  <a:srgbClr val="000000"/>
                </a:solidFill>
                <a:latin typeface="Arial"/>
                <a:cs typeface="Arial"/>
                <a:sym typeface="Arial"/>
              </a:rPr>
              <a:t>precuneus</a:t>
            </a:r>
            <a:r>
              <a:rPr lang="en-US" sz="1400" kern="0" dirty="0">
                <a:solidFill>
                  <a:srgbClr val="000000"/>
                </a:solidFill>
                <a:latin typeface="Arial"/>
                <a:cs typeface="Arial"/>
                <a:sym typeface="Arial"/>
              </a:rPr>
              <a:t>, linked to self-referential thinking and social cognition; posterior dorsal cingulate gyri, angular gyri, and superior temporal gyrus, which are part of or associated with the </a:t>
            </a:r>
            <a:r>
              <a:rPr lang="en-US" sz="1400" b="1" kern="0" dirty="0">
                <a:solidFill>
                  <a:srgbClr val="000000"/>
                </a:solidFill>
                <a:latin typeface="Arial"/>
                <a:cs typeface="Arial"/>
                <a:sym typeface="Arial"/>
              </a:rPr>
              <a:t>Default Mode Network </a:t>
            </a:r>
            <a:r>
              <a:rPr lang="en-US" sz="1400" kern="0" dirty="0">
                <a:solidFill>
                  <a:srgbClr val="000000"/>
                </a:solidFill>
                <a:latin typeface="Arial"/>
                <a:cs typeface="Arial"/>
                <a:sym typeface="Arial"/>
              </a:rPr>
              <a:t>(DMN), a network frequently found to be disrupted in ASD. </a:t>
            </a:r>
          </a:p>
        </p:txBody>
      </p:sp>
      <p:sp>
        <p:nvSpPr>
          <p:cNvPr id="23" name="Google Shape;939;p14">
            <a:extLst>
              <a:ext uri="{FF2B5EF4-FFF2-40B4-BE49-F238E27FC236}">
                <a16:creationId xmlns:a16="http://schemas.microsoft.com/office/drawing/2014/main" id="{350AB0EF-8031-5EE5-8774-AEC848FC3E00}"/>
              </a:ext>
            </a:extLst>
          </p:cNvPr>
          <p:cNvSpPr txBox="1">
            <a:spLocks noGrp="1"/>
          </p:cNvSpPr>
          <p:nvPr>
            <p:ph type="body" idx="1"/>
          </p:nvPr>
        </p:nvSpPr>
        <p:spPr>
          <a:xfrm>
            <a:off x="134007" y="2048595"/>
            <a:ext cx="2340251" cy="3226672"/>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lt1"/>
              </a:buClr>
              <a:buSzPts val="1800"/>
            </a:pPr>
            <a:r>
              <a:rPr lang="en-GB" sz="1800" dirty="0">
                <a:solidFill>
                  <a:schemeClr val="lt1"/>
                </a:solidFill>
              </a:rPr>
              <a:t>Funded by </a:t>
            </a:r>
            <a:r>
              <a:rPr lang="en-GB" dirty="0"/>
              <a:t>INFN, CSN5: 2025-2027</a:t>
            </a:r>
            <a:endParaRPr dirty="0"/>
          </a:p>
          <a:p>
            <a:pPr marL="285744" indent="-184146"/>
            <a:endParaRPr dirty="0">
              <a:solidFill>
                <a:schemeClr val="lt1"/>
              </a:solidFill>
            </a:endParaRPr>
          </a:p>
          <a:p>
            <a:pPr marL="0" indent="0"/>
            <a:endParaRPr dirty="0"/>
          </a:p>
          <a:p>
            <a:pPr marL="0" indent="0"/>
            <a:endParaRPr dirty="0"/>
          </a:p>
        </p:txBody>
      </p:sp>
      <p:sp>
        <p:nvSpPr>
          <p:cNvPr id="24" name="Google Shape;945;p14">
            <a:extLst>
              <a:ext uri="{FF2B5EF4-FFF2-40B4-BE49-F238E27FC236}">
                <a16:creationId xmlns:a16="http://schemas.microsoft.com/office/drawing/2014/main" id="{DB374B12-CD4B-339F-A2CF-C333EA3EFAEC}"/>
              </a:ext>
            </a:extLst>
          </p:cNvPr>
          <p:cNvSpPr txBox="1"/>
          <p:nvPr/>
        </p:nvSpPr>
        <p:spPr>
          <a:xfrm>
            <a:off x="114447" y="2684634"/>
            <a:ext cx="2473152" cy="3539360"/>
          </a:xfrm>
          <a:prstGeom prst="rect">
            <a:avLst/>
          </a:prstGeom>
          <a:noFill/>
          <a:ln>
            <a:noFill/>
          </a:ln>
        </p:spPr>
        <p:txBody>
          <a:bodyPr spcFirstLastPara="1" wrap="square" lIns="121900" tIns="60925" rIns="121900" bIns="60925" anchor="t" anchorCtr="0">
            <a:spAutoFit/>
          </a:bodyPr>
          <a:lstStyle/>
          <a:p>
            <a:pPr defTabSz="914377">
              <a:buClr>
                <a:srgbClr val="000000"/>
              </a:buClr>
              <a:buSzPts val="1600"/>
              <a:defRPr/>
            </a:pPr>
            <a:r>
              <a:rPr lang="en-GB" sz="1600" b="1" kern="0" dirty="0">
                <a:solidFill>
                  <a:srgbClr val="FFFFFF"/>
                </a:solidFill>
                <a:latin typeface="Arial"/>
                <a:cs typeface="Arial"/>
                <a:sym typeface="Arial"/>
              </a:rPr>
              <a:t>Resp. Naz.: A. Retico</a:t>
            </a:r>
            <a:endParaRPr sz="1600" b="1" kern="0" dirty="0">
              <a:solidFill>
                <a:srgbClr val="FFFFFF"/>
              </a:solidFill>
              <a:latin typeface="Arial"/>
              <a:cs typeface="Arial"/>
              <a:sym typeface="Arial"/>
            </a:endParaRPr>
          </a:p>
          <a:p>
            <a:pPr defTabSz="914377">
              <a:buClr>
                <a:srgbClr val="000000"/>
              </a:buClr>
              <a:buSzPts val="800"/>
              <a:defRPr/>
            </a:pPr>
            <a:endParaRPr sz="800" kern="0" dirty="0">
              <a:solidFill>
                <a:srgbClr val="FFFFFF"/>
              </a:solidFill>
              <a:latin typeface="Arial"/>
              <a:cs typeface="Arial"/>
              <a:sym typeface="Arial"/>
            </a:endParaRPr>
          </a:p>
          <a:p>
            <a:pPr defTabSz="914377">
              <a:buClr>
                <a:srgbClr val="000000"/>
              </a:buClr>
              <a:buSzPts val="1600"/>
              <a:defRPr/>
            </a:pPr>
            <a:r>
              <a:rPr lang="en-GB" sz="1600" kern="0" dirty="0">
                <a:solidFill>
                  <a:srgbClr val="FFFFFF"/>
                </a:solidFill>
                <a:latin typeface="Arial"/>
                <a:cs typeface="Arial"/>
                <a:sym typeface="Arial"/>
              </a:rPr>
              <a:t>13 Research Units:</a:t>
            </a:r>
            <a:endParaRPr sz="1600" kern="0" dirty="0">
              <a:solidFill>
                <a:srgbClr val="FFFFFF"/>
              </a:solidFill>
              <a:latin typeface="Arial"/>
              <a:cs typeface="Arial"/>
              <a:sym typeface="Arial"/>
            </a:endParaRPr>
          </a:p>
          <a:p>
            <a:pPr defTabSz="914377">
              <a:buClr>
                <a:srgbClr val="000000"/>
              </a:buClr>
              <a:buSzPts val="1600"/>
              <a:defRPr/>
            </a:pPr>
            <a:r>
              <a:rPr lang="en-GB" sz="1400" kern="0" dirty="0">
                <a:solidFill>
                  <a:srgbClr val="FFFFFF"/>
                </a:solidFill>
                <a:latin typeface="Arial"/>
                <a:cs typeface="Arial"/>
                <a:sym typeface="Arial"/>
              </a:rPr>
              <a:t>   Bari (S. Tangaro)</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Bologna (D. Remondini)</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Cagliari (P. Oliva)</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Catania (M. Marrale)</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Ferrara (G. Di Domenico)</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Firenze (C. Talamonti)</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Genova (A. </a:t>
            </a:r>
            <a:r>
              <a:rPr lang="en-GB" sz="1400" kern="0" dirty="0" err="1">
                <a:solidFill>
                  <a:srgbClr val="FFFFFF"/>
                </a:solidFill>
                <a:latin typeface="Arial"/>
                <a:cs typeface="Arial"/>
                <a:sym typeface="Arial"/>
              </a:rPr>
              <a:t>Chincarini</a:t>
            </a:r>
            <a:r>
              <a:rPr lang="en-GB" sz="1400" kern="0" dirty="0">
                <a:solidFill>
                  <a:srgbClr val="FFFFFF"/>
                </a:solidFill>
                <a:latin typeface="Arial"/>
                <a:cs typeface="Arial"/>
                <a:sym typeface="Arial"/>
              </a:rPr>
              <a:t>)</a:t>
            </a:r>
            <a:br>
              <a:rPr lang="en-GB" sz="1400" kern="0" dirty="0">
                <a:solidFill>
                  <a:srgbClr val="FFFFFF"/>
                </a:solidFill>
                <a:latin typeface="Arial"/>
                <a:cs typeface="Arial"/>
                <a:sym typeface="Arial"/>
              </a:rPr>
            </a:br>
            <a:r>
              <a:rPr lang="en-GB" sz="1400" kern="0" dirty="0">
                <a:solidFill>
                  <a:srgbClr val="FFFFFF"/>
                </a:solidFill>
                <a:latin typeface="Arial"/>
                <a:cs typeface="Arial"/>
                <a:sym typeface="Arial"/>
              </a:rPr>
              <a:t>   Lab. Naz. Sud (G. Russo)</a:t>
            </a:r>
            <a:endParaRPr sz="1400" kern="0" dirty="0">
              <a:solidFill>
                <a:srgbClr val="FFFFFF"/>
              </a:solidFill>
              <a:latin typeface="Arial"/>
              <a:cs typeface="Arial"/>
              <a:sym typeface="Arial"/>
            </a:endParaRPr>
          </a:p>
          <a:p>
            <a:pPr defTabSz="914377">
              <a:buClr>
                <a:srgbClr val="000000"/>
              </a:buClr>
              <a:buSzPts val="1600"/>
              <a:defRPr/>
            </a:pPr>
            <a:r>
              <a:rPr lang="en-GB" sz="1400" kern="0" dirty="0">
                <a:solidFill>
                  <a:srgbClr val="FFFFFF"/>
                </a:solidFill>
                <a:latin typeface="Arial"/>
                <a:cs typeface="Arial"/>
                <a:sym typeface="Arial"/>
              </a:rPr>
              <a:t>   Lecce (G. De Nunzio)</a:t>
            </a:r>
            <a:endParaRPr sz="1400" kern="0" dirty="0">
              <a:solidFill>
                <a:srgbClr val="FFFFFF"/>
              </a:solidFill>
              <a:latin typeface="Arial"/>
              <a:cs typeface="Arial"/>
              <a:sym typeface="Arial"/>
            </a:endParaRPr>
          </a:p>
          <a:p>
            <a:pPr defTabSz="914377">
              <a:buClr>
                <a:srgbClr val="000000"/>
              </a:buClr>
              <a:buSzPts val="1467"/>
              <a:defRPr/>
            </a:pPr>
            <a:r>
              <a:rPr lang="en-GB" sz="1400" kern="0" dirty="0">
                <a:solidFill>
                  <a:srgbClr val="FFFFFF"/>
                </a:solidFill>
                <a:latin typeface="Arial"/>
                <a:cs typeface="Arial"/>
                <a:sym typeface="Arial"/>
              </a:rPr>
              <a:t>   Milano (C. </a:t>
            </a:r>
            <a:r>
              <a:rPr lang="en-GB" sz="1400" kern="0" dirty="0" err="1">
                <a:solidFill>
                  <a:srgbClr val="FFFFFF"/>
                </a:solidFill>
                <a:latin typeface="Arial"/>
                <a:cs typeface="Arial"/>
                <a:sym typeface="Arial"/>
              </a:rPr>
              <a:t>Lenardi</a:t>
            </a:r>
            <a:r>
              <a:rPr lang="en-GB" sz="1400" kern="0" dirty="0">
                <a:solidFill>
                  <a:srgbClr val="FFFFFF"/>
                </a:solidFill>
                <a:latin typeface="Arial"/>
                <a:cs typeface="Arial"/>
                <a:sym typeface="Arial"/>
              </a:rPr>
              <a:t>)</a:t>
            </a:r>
            <a:endParaRPr sz="1400" kern="0" dirty="0">
              <a:solidFill>
                <a:srgbClr val="FFFFFF"/>
              </a:solidFill>
              <a:latin typeface="Arial"/>
              <a:cs typeface="Arial"/>
              <a:sym typeface="Arial"/>
            </a:endParaRPr>
          </a:p>
          <a:p>
            <a:pPr defTabSz="914377">
              <a:buClr>
                <a:srgbClr val="000000"/>
              </a:buClr>
              <a:buSzPts val="1467"/>
              <a:defRPr/>
            </a:pPr>
            <a:r>
              <a:rPr lang="en-GB" sz="1400" kern="0" dirty="0">
                <a:solidFill>
                  <a:srgbClr val="FFFFFF"/>
                </a:solidFill>
                <a:latin typeface="Arial"/>
                <a:cs typeface="Arial"/>
                <a:sym typeface="Arial"/>
              </a:rPr>
              <a:t>   Napoli (G. </a:t>
            </a:r>
            <a:r>
              <a:rPr lang="en-GB" sz="1400" kern="0" dirty="0" err="1">
                <a:solidFill>
                  <a:srgbClr val="FFFFFF"/>
                </a:solidFill>
                <a:latin typeface="Arial"/>
                <a:cs typeface="Arial"/>
                <a:sym typeface="Arial"/>
              </a:rPr>
              <a:t>Mettivier</a:t>
            </a:r>
            <a:r>
              <a:rPr lang="en-GB" sz="1400" kern="0" dirty="0">
                <a:solidFill>
                  <a:srgbClr val="FFFFFF"/>
                </a:solidFill>
                <a:latin typeface="Arial"/>
                <a:cs typeface="Arial"/>
                <a:sym typeface="Arial"/>
              </a:rPr>
              <a:t>)</a:t>
            </a:r>
          </a:p>
          <a:p>
            <a:pPr defTabSz="914377">
              <a:buClr>
                <a:srgbClr val="000000"/>
              </a:buClr>
              <a:buSzPts val="1467"/>
              <a:defRPr/>
            </a:pPr>
            <a:r>
              <a:rPr lang="en-GB" sz="1400" kern="0" dirty="0">
                <a:solidFill>
                  <a:srgbClr val="FFFFFF"/>
                </a:solidFill>
                <a:latin typeface="Arial"/>
                <a:cs typeface="Arial"/>
                <a:sym typeface="Arial"/>
              </a:rPr>
              <a:t>   Pavia (A. </a:t>
            </a:r>
            <a:r>
              <a:rPr lang="en-GB" sz="1400" kern="0" dirty="0" err="1">
                <a:solidFill>
                  <a:srgbClr val="FFFFFF"/>
                </a:solidFill>
                <a:latin typeface="Arial"/>
                <a:cs typeface="Arial"/>
                <a:sym typeface="Arial"/>
              </a:rPr>
              <a:t>Lascialfari</a:t>
            </a:r>
            <a:r>
              <a:rPr lang="en-GB" sz="1400" kern="0" dirty="0">
                <a:solidFill>
                  <a:srgbClr val="FFFFFF"/>
                </a:solidFill>
                <a:latin typeface="Arial"/>
                <a:cs typeface="Arial"/>
                <a:sym typeface="Arial"/>
              </a:rPr>
              <a:t>)</a:t>
            </a:r>
            <a:endParaRPr sz="1400" kern="0" dirty="0">
              <a:solidFill>
                <a:srgbClr val="FFFFFF"/>
              </a:solidFill>
              <a:latin typeface="Arial"/>
              <a:cs typeface="Arial"/>
              <a:sym typeface="Arial"/>
            </a:endParaRPr>
          </a:p>
          <a:p>
            <a:pPr defTabSz="914377">
              <a:buClr>
                <a:srgbClr val="000000"/>
              </a:buClr>
              <a:buSzPts val="1400"/>
              <a:defRPr/>
            </a:pPr>
            <a:r>
              <a:rPr lang="en-GB" sz="1400" kern="0" dirty="0">
                <a:solidFill>
                  <a:srgbClr val="FFFFFF"/>
                </a:solidFill>
                <a:latin typeface="Arial"/>
                <a:cs typeface="Arial"/>
                <a:sym typeface="Arial"/>
              </a:rPr>
              <a:t>   Pisa (M.E. </a:t>
            </a:r>
            <a:r>
              <a:rPr lang="en-GB" sz="1400" kern="0" dirty="0" err="1">
                <a:solidFill>
                  <a:srgbClr val="FFFFFF"/>
                </a:solidFill>
                <a:latin typeface="Arial"/>
                <a:cs typeface="Arial"/>
                <a:sym typeface="Arial"/>
              </a:rPr>
              <a:t>Fantacci</a:t>
            </a:r>
            <a:r>
              <a:rPr lang="en-GB" sz="1400" kern="0" dirty="0">
                <a:solidFill>
                  <a:srgbClr val="FFFFFF"/>
                </a:solidFill>
                <a:latin typeface="Arial"/>
                <a:cs typeface="Arial"/>
                <a:sym typeface="Arial"/>
              </a:rPr>
              <a:t>)</a:t>
            </a:r>
            <a:endParaRPr sz="1400" kern="0" dirty="0">
              <a:solidFill>
                <a:srgbClr val="FFFFFF"/>
              </a:solidFill>
              <a:latin typeface="Arial"/>
              <a:cs typeface="Arial"/>
              <a:sym typeface="Arial"/>
            </a:endParaRPr>
          </a:p>
        </p:txBody>
      </p:sp>
      <p:sp>
        <p:nvSpPr>
          <p:cNvPr id="2" name="TextBox 1">
            <a:extLst>
              <a:ext uri="{FF2B5EF4-FFF2-40B4-BE49-F238E27FC236}">
                <a16:creationId xmlns:a16="http://schemas.microsoft.com/office/drawing/2014/main" id="{37741C4C-7FB7-C06C-8445-88D58B8B16E0}"/>
              </a:ext>
            </a:extLst>
          </p:cNvPr>
          <p:cNvSpPr txBox="1"/>
          <p:nvPr/>
        </p:nvSpPr>
        <p:spPr>
          <a:xfrm>
            <a:off x="2789665" y="6462703"/>
            <a:ext cx="10322178" cy="307777"/>
          </a:xfrm>
          <a:prstGeom prst="rect">
            <a:avLst/>
          </a:prstGeom>
          <a:noFill/>
        </p:spPr>
        <p:txBody>
          <a:bodyPr wrap="square" rtlCol="0">
            <a:spAutoFit/>
          </a:bodyPr>
          <a:lstStyle/>
          <a:p>
            <a:r>
              <a:rPr lang="en-US" sz="1400" dirty="0"/>
              <a:t>[Motisi GA, </a:t>
            </a:r>
            <a:r>
              <a:rPr lang="en-US" sz="1400" dirty="0" err="1"/>
              <a:t>Mainas</a:t>
            </a:r>
            <a:r>
              <a:rPr lang="en-US" sz="1400" dirty="0"/>
              <a:t> F, </a:t>
            </a:r>
            <a:r>
              <a:rPr lang="en-US" sz="1400" dirty="0" err="1"/>
              <a:t>Tiddia</a:t>
            </a:r>
            <a:r>
              <a:rPr lang="en-US" sz="1400" dirty="0"/>
              <a:t> G, Calderoni S, Oliva P, Retico A, Brain Informatics 2025]</a:t>
            </a:r>
          </a:p>
        </p:txBody>
      </p:sp>
    </p:spTree>
    <p:extLst>
      <p:ext uri="{BB962C8B-B14F-4D97-AF65-F5344CB8AC3E}">
        <p14:creationId xmlns:p14="http://schemas.microsoft.com/office/powerpoint/2010/main" val="145784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C218-775F-46DC-8E2E-6EA6AD9FEE3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E442BC-AF8C-A21A-9FA0-3FB0B6F5010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it-IT" sz="1400" b="1" i="0" u="none" strike="noStrike" kern="1200" cap="none" spc="0" normalizeH="0" baseline="0" noProof="0">
              <a:ln>
                <a:noFill/>
              </a:ln>
              <a:solidFill>
                <a:srgbClr val="FFFFFF"/>
              </a:solidFill>
              <a:effectLst/>
              <a:uLnTx/>
              <a:uFillTx/>
              <a:latin typeface="Arial"/>
              <a:ea typeface="+mn-ea"/>
              <a:cs typeface="+mn-cs"/>
            </a:endParaRPr>
          </a:p>
        </p:txBody>
      </p:sp>
      <p:sp>
        <p:nvSpPr>
          <p:cNvPr id="48" name="Title 1">
            <a:extLst>
              <a:ext uri="{FF2B5EF4-FFF2-40B4-BE49-F238E27FC236}">
                <a16:creationId xmlns:a16="http://schemas.microsoft.com/office/drawing/2014/main" id="{3DE34ECD-DADC-1FEE-06CF-7823336D0D64}"/>
              </a:ext>
            </a:extLst>
          </p:cNvPr>
          <p:cNvSpPr>
            <a:spLocks noGrp="1"/>
          </p:cNvSpPr>
          <p:nvPr>
            <p:ph type="title"/>
          </p:nvPr>
        </p:nvSpPr>
        <p:spPr>
          <a:xfrm>
            <a:off x="885825" y="527043"/>
            <a:ext cx="9658349" cy="571881"/>
          </a:xfrm>
        </p:spPr>
        <p:txBody>
          <a:bodyPr>
            <a:noAutofit/>
          </a:bodyPr>
          <a:lstStyle/>
          <a:p>
            <a:r>
              <a:rPr lang="en-US" sz="2200" b="1" dirty="0">
                <a:solidFill>
                  <a:schemeClr val="accent4">
                    <a:lumMod val="75000"/>
                  </a:schemeClr>
                </a:solidFill>
              </a:rPr>
              <a:t>BRAINSTAIN</a:t>
            </a:r>
            <a:r>
              <a:rPr lang="en-US" sz="2200" dirty="0">
                <a:solidFill>
                  <a:schemeClr val="accent4">
                    <a:lumMod val="75000"/>
                  </a:schemeClr>
                </a:solidFill>
              </a:rPr>
              <a:t>: </a:t>
            </a:r>
            <a:r>
              <a:rPr lang="it-IT" sz="2000" dirty="0">
                <a:solidFill>
                  <a:schemeClr val="accent4">
                    <a:lumMod val="75000"/>
                  </a:schemeClr>
                </a:solidFill>
              </a:rPr>
              <a:t>BRAIN Studies and Technologies for Artificial Intelligence and Neuroscience</a:t>
            </a:r>
            <a:endParaRPr lang="en-US" sz="2200" dirty="0">
              <a:solidFill>
                <a:schemeClr val="accent4">
                  <a:lumMod val="75000"/>
                </a:schemeClr>
              </a:solidFill>
            </a:endParaRPr>
          </a:p>
        </p:txBody>
      </p:sp>
      <p:sp>
        <p:nvSpPr>
          <p:cNvPr id="50" name="TextBox 49">
            <a:extLst>
              <a:ext uri="{FF2B5EF4-FFF2-40B4-BE49-F238E27FC236}">
                <a16:creationId xmlns:a16="http://schemas.microsoft.com/office/drawing/2014/main" id="{EA2EEB5B-5425-A365-FCE2-F31AD19D568A}"/>
              </a:ext>
            </a:extLst>
          </p:cNvPr>
          <p:cNvSpPr txBox="1"/>
          <p:nvPr/>
        </p:nvSpPr>
        <p:spPr>
          <a:xfrm>
            <a:off x="180321" y="1225989"/>
            <a:ext cx="7431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Computational Neuroscience &amp; Neuromorphic Computing</a:t>
            </a:r>
          </a:p>
        </p:txBody>
      </p:sp>
      <p:sp>
        <p:nvSpPr>
          <p:cNvPr id="51" name="TextBox 50">
            <a:extLst>
              <a:ext uri="{FF2B5EF4-FFF2-40B4-BE49-F238E27FC236}">
                <a16:creationId xmlns:a16="http://schemas.microsoft.com/office/drawing/2014/main" id="{4633184A-AC9C-A874-D06F-CF324E9170DA}"/>
              </a:ext>
            </a:extLst>
          </p:cNvPr>
          <p:cNvSpPr txBox="1"/>
          <p:nvPr/>
        </p:nvSpPr>
        <p:spPr>
          <a:xfrm>
            <a:off x="175301" y="1846359"/>
            <a:ext cx="2818912"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The </a:t>
            </a:r>
            <a:r>
              <a:rPr kumimoji="0" lang="en-US" sz="1600" b="1" i="0" u="none" strike="noStrike" kern="1200" cap="none" spc="0" normalizeH="0" baseline="0" noProof="0" dirty="0">
                <a:ln>
                  <a:noFill/>
                </a:ln>
                <a:solidFill>
                  <a:prstClr val="black"/>
                </a:solidFill>
                <a:effectLst/>
                <a:uLnTx/>
                <a:uFillTx/>
                <a:latin typeface="Arial"/>
                <a:ea typeface="+mn-ea"/>
                <a:cs typeface="+mn-cs"/>
              </a:rPr>
              <a:t>BRAINSTAIN </a:t>
            </a:r>
            <a:r>
              <a:rPr kumimoji="0" lang="en-US" sz="1600" b="0" i="0" u="none" strike="noStrike" kern="1200" cap="none" spc="0" normalizeH="0" baseline="0" noProof="0" dirty="0">
                <a:ln>
                  <a:noFill/>
                </a:ln>
                <a:solidFill>
                  <a:prstClr val="black"/>
                </a:solidFill>
                <a:effectLst/>
                <a:uLnTx/>
                <a:uFillTx/>
                <a:latin typeface="Arial"/>
                <a:ea typeface="+mn-ea"/>
                <a:cs typeface="+mn-cs"/>
              </a:rPr>
              <a:t>project </a:t>
            </a:r>
            <a:r>
              <a:rPr kumimoji="0" lang="en-US" sz="1600" b="1" i="0" u="none" strike="noStrike" kern="1200" cap="none" spc="0" normalizeH="0" baseline="0" noProof="0" dirty="0">
                <a:ln>
                  <a:noFill/>
                </a:ln>
                <a:solidFill>
                  <a:prstClr val="black"/>
                </a:solidFill>
                <a:effectLst/>
                <a:uLnTx/>
                <a:uFillTx/>
                <a:latin typeface="Arial"/>
                <a:ea typeface="+mn-ea"/>
                <a:cs typeface="+mn-cs"/>
              </a:rPr>
              <a:t>integrates data analysis, theoretical models and technology</a:t>
            </a:r>
            <a:r>
              <a:rPr kumimoji="0" lang="en-US" sz="1600" b="0" i="0" u="none" strike="noStrike" kern="1200" cap="none" spc="0" normalizeH="0" baseline="0" noProof="0" dirty="0">
                <a:ln>
                  <a:noFill/>
                </a:ln>
                <a:solidFill>
                  <a:prstClr val="black"/>
                </a:solidFill>
                <a:effectLst/>
                <a:uLnTx/>
                <a:uFillTx/>
                <a:latin typeface="Arial"/>
                <a:ea typeface="+mn-ea"/>
                <a:cs typeface="+mn-cs"/>
              </a:rPr>
              <a:t>: </a:t>
            </a:r>
          </a:p>
          <a:p>
            <a:pPr marL="400050" marR="0" lvl="0" indent="-2778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a:rPr>
              <a:t>t</a:t>
            </a:r>
            <a:r>
              <a:rPr kumimoji="0" lang="en-US" sz="1600" b="0" i="0" u="none" strike="noStrike" kern="1200" cap="none" spc="0" normalizeH="0" baseline="0" noProof="0" dirty="0">
                <a:ln>
                  <a:noFill/>
                </a:ln>
                <a:solidFill>
                  <a:prstClr val="black"/>
                </a:solidFill>
                <a:effectLst/>
                <a:uLnTx/>
                <a:uFillTx/>
                <a:latin typeface="Arial"/>
                <a:ea typeface="+mn-ea"/>
                <a:cs typeface="+mn-cs"/>
              </a:rPr>
              <a:t>o achieve a greater understanding of the brain</a:t>
            </a:r>
          </a:p>
          <a:p>
            <a:pPr marL="400050" marR="0" lvl="0" indent="-2778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to create artificial intelligence solutions inspired by biology, evaluating neuromorphic systems and HW/SW co-design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52" name="Footer Placeholder 51">
            <a:extLst>
              <a:ext uri="{FF2B5EF4-FFF2-40B4-BE49-F238E27FC236}">
                <a16:creationId xmlns:a16="http://schemas.microsoft.com/office/drawing/2014/main" id="{850FBF8B-DE44-E795-5296-EA015531F9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FFFFFF"/>
                </a:solidFill>
                <a:effectLst/>
                <a:uLnTx/>
                <a:uFillTx/>
                <a:latin typeface="Arial"/>
                <a:ea typeface="+mn-ea"/>
                <a:cs typeface="+mn-cs"/>
              </a:rPr>
              <a:t>Courtesy</a:t>
            </a:r>
            <a:r>
              <a:rPr kumimoji="0" lang="it-IT" sz="1400" b="0" i="0" u="none" strike="noStrike" kern="1200" cap="none" spc="0" normalizeH="0" baseline="0" noProof="0" dirty="0">
                <a:ln>
                  <a:noFill/>
                </a:ln>
                <a:solidFill>
                  <a:srgbClr val="FFFFFF"/>
                </a:solidFill>
                <a:effectLst/>
                <a:uLnTx/>
                <a:uFillTx/>
                <a:latin typeface="Arial"/>
                <a:ea typeface="+mn-ea"/>
                <a:cs typeface="+mn-cs"/>
              </a:rPr>
              <a:t> of G. De Bonis and A. Lonardo</a:t>
            </a:r>
          </a:p>
        </p:txBody>
      </p:sp>
      <p:pic>
        <p:nvPicPr>
          <p:cNvPr id="53" name="Immagine 1" descr="Immagine che contiene testo, Carattere, Elementi grafici, grafica&#10;&#10;Il contenuto generato dall'IA potrebbe non essere corretto.">
            <a:extLst>
              <a:ext uri="{FF2B5EF4-FFF2-40B4-BE49-F238E27FC236}">
                <a16:creationId xmlns:a16="http://schemas.microsoft.com/office/drawing/2014/main" id="{39DCFA93-1EC4-84A8-AAE8-ED420BD4D232}"/>
              </a:ext>
            </a:extLst>
          </p:cNvPr>
          <p:cNvPicPr>
            <a:picLocks noChangeAspect="1"/>
          </p:cNvPicPr>
          <p:nvPr/>
        </p:nvPicPr>
        <p:blipFill>
          <a:blip r:embed="rId2">
            <a:clrChange>
              <a:clrFrom>
                <a:srgbClr val="F1F2EC"/>
              </a:clrFrom>
              <a:clrTo>
                <a:srgbClr val="F1F2EC">
                  <a:alpha val="0"/>
                </a:srgbClr>
              </a:clrTo>
            </a:clrChange>
            <a:extLst>
              <a:ext uri="{28A0092B-C50C-407E-A947-70E740481C1C}">
                <a14:useLocalDpi xmlns:a14="http://schemas.microsoft.com/office/drawing/2010/main" val="0"/>
              </a:ext>
            </a:extLst>
          </a:blip>
          <a:stretch>
            <a:fillRect/>
          </a:stretch>
        </p:blipFill>
        <p:spPr>
          <a:xfrm>
            <a:off x="83125" y="0"/>
            <a:ext cx="1082205" cy="668028"/>
          </a:xfrm>
          <a:prstGeom prst="rect">
            <a:avLst/>
          </a:prstGeom>
        </p:spPr>
      </p:pic>
      <p:sp>
        <p:nvSpPr>
          <p:cNvPr id="3" name="Segnaposto piè di pagina 4">
            <a:extLst>
              <a:ext uri="{FF2B5EF4-FFF2-40B4-BE49-F238E27FC236}">
                <a16:creationId xmlns:a16="http://schemas.microsoft.com/office/drawing/2014/main" id="{06139176-1736-B3E5-CE37-1DD22EC785D4}"/>
              </a:ext>
            </a:extLst>
          </p:cNvPr>
          <p:cNvSpPr txBox="1">
            <a:spLocks/>
          </p:cNvSpPr>
          <p:nvPr/>
        </p:nvSpPr>
        <p:spPr>
          <a:xfrm>
            <a:off x="1949286" y="3665981"/>
            <a:ext cx="8293428" cy="1080517"/>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accent5"/>
                </a:solidFill>
                <a:latin typeface="Impact" panose="020B080603090205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1400" dirty="0"/>
          </a:p>
        </p:txBody>
      </p:sp>
      <p:sp>
        <p:nvSpPr>
          <p:cNvPr id="6" name="TextBox 5">
            <a:extLst>
              <a:ext uri="{FF2B5EF4-FFF2-40B4-BE49-F238E27FC236}">
                <a16:creationId xmlns:a16="http://schemas.microsoft.com/office/drawing/2014/main" id="{76D7FFAD-8936-6D34-68FF-3B62BB8A8D8E}"/>
              </a:ext>
            </a:extLst>
          </p:cNvPr>
          <p:cNvSpPr txBox="1"/>
          <p:nvPr/>
        </p:nvSpPr>
        <p:spPr>
          <a:xfrm>
            <a:off x="180320" y="5514975"/>
            <a:ext cx="3362979" cy="1600438"/>
          </a:xfrm>
          <a:prstGeom prst="rect">
            <a:avLst/>
          </a:prstGeom>
          <a:noFill/>
        </p:spPr>
        <p:txBody>
          <a:bodyPr wrap="square" rtlCol="0">
            <a:spAutoFit/>
          </a:bodyPr>
          <a:lstStyle/>
          <a:p>
            <a:r>
              <a:rPr lang="it-IT" sz="1200" b="1" dirty="0">
                <a:solidFill>
                  <a:schemeClr val="accent4">
                    <a:lumMod val="75000"/>
                  </a:schemeClr>
                </a:solidFill>
              </a:rPr>
              <a:t>Project </a:t>
            </a:r>
            <a:r>
              <a:rPr lang="it-IT" sz="1200" b="1" dirty="0" err="1">
                <a:solidFill>
                  <a:schemeClr val="accent4">
                    <a:lumMod val="75000"/>
                  </a:schemeClr>
                </a:solidFill>
              </a:rPr>
              <a:t>coordinators</a:t>
            </a:r>
            <a:r>
              <a:rPr lang="it-IT" sz="1200" b="1" dirty="0">
                <a:solidFill>
                  <a:schemeClr val="accent4">
                    <a:lumMod val="75000"/>
                  </a:schemeClr>
                </a:solidFill>
              </a:rPr>
              <a:t>: </a:t>
            </a:r>
          </a:p>
          <a:p>
            <a:r>
              <a:rPr lang="it-IT" sz="1200" b="1" dirty="0">
                <a:solidFill>
                  <a:schemeClr val="accent4">
                    <a:lumMod val="75000"/>
                  </a:schemeClr>
                </a:solidFill>
              </a:rPr>
              <a:t>Giulia De Bonis and Alessandro Lonardo</a:t>
            </a:r>
          </a:p>
          <a:p>
            <a:endParaRPr lang="it-IT" sz="600" b="1" dirty="0">
              <a:solidFill>
                <a:schemeClr val="accent4">
                  <a:lumMod val="75000"/>
                </a:schemeClr>
              </a:solidFill>
            </a:endParaRPr>
          </a:p>
          <a:p>
            <a:r>
              <a:rPr lang="it-IT" sz="1200" b="1" dirty="0" err="1">
                <a:solidFill>
                  <a:schemeClr val="accent4">
                    <a:lumMod val="75000"/>
                  </a:schemeClr>
                </a:solidFill>
              </a:rPr>
              <a:t>Research</a:t>
            </a:r>
            <a:r>
              <a:rPr lang="it-IT" sz="1200" b="1" dirty="0">
                <a:solidFill>
                  <a:schemeClr val="accent4">
                    <a:lumMod val="75000"/>
                  </a:schemeClr>
                </a:solidFill>
              </a:rPr>
              <a:t> </a:t>
            </a:r>
            <a:r>
              <a:rPr lang="it-IT" sz="1200" b="1" dirty="0" err="1">
                <a:solidFill>
                  <a:schemeClr val="accent4">
                    <a:lumMod val="75000"/>
                  </a:schemeClr>
                </a:solidFill>
              </a:rPr>
              <a:t>units</a:t>
            </a:r>
            <a:r>
              <a:rPr lang="it-IT" sz="1200" b="1" dirty="0">
                <a:solidFill>
                  <a:schemeClr val="accent4">
                    <a:lumMod val="75000"/>
                  </a:schemeClr>
                </a:solidFill>
              </a:rPr>
              <a:t>:</a:t>
            </a:r>
          </a:p>
          <a:p>
            <a:pPr marL="342900" indent="-342900">
              <a:buFont typeface="Arial" panose="020B0604020202020204" pitchFamily="34" charset="0"/>
              <a:buChar char="•"/>
            </a:pPr>
            <a:r>
              <a:rPr lang="it-IT" sz="1100" b="1" dirty="0">
                <a:solidFill>
                  <a:schemeClr val="accent4">
                    <a:lumMod val="75000"/>
                  </a:schemeClr>
                </a:solidFill>
              </a:rPr>
              <a:t>INFN-Cagliari (Bruno </a:t>
            </a:r>
            <a:r>
              <a:rPr lang="it-IT" sz="1100" b="1" dirty="0" err="1">
                <a:solidFill>
                  <a:schemeClr val="accent4">
                    <a:lumMod val="75000"/>
                  </a:schemeClr>
                </a:solidFill>
              </a:rPr>
              <a:t>Golosio</a:t>
            </a:r>
            <a:r>
              <a:rPr lang="it-IT" sz="1100" b="1" dirty="0">
                <a:solidFill>
                  <a:schemeClr val="accent4">
                    <a:lumMod val="75000"/>
                  </a:schemeClr>
                </a:solidFill>
              </a:rPr>
              <a:t>)</a:t>
            </a:r>
          </a:p>
          <a:p>
            <a:pPr marL="342900" indent="-342900">
              <a:buFont typeface="Arial" panose="020B0604020202020204" pitchFamily="34" charset="0"/>
              <a:buChar char="•"/>
            </a:pPr>
            <a:r>
              <a:rPr lang="it-IT" sz="1100" b="1" dirty="0">
                <a:solidFill>
                  <a:schemeClr val="accent4">
                    <a:lumMod val="75000"/>
                  </a:schemeClr>
                </a:solidFill>
              </a:rPr>
              <a:t>INFN-Roma1 (Andrea Biagioni)</a:t>
            </a:r>
          </a:p>
          <a:p>
            <a:pPr marL="342900" indent="-342900">
              <a:buFont typeface="Arial" panose="020B0604020202020204" pitchFamily="34" charset="0"/>
              <a:buChar char="•"/>
            </a:pPr>
            <a:r>
              <a:rPr lang="it-IT" sz="1100" b="1" dirty="0">
                <a:solidFill>
                  <a:schemeClr val="accent4">
                    <a:lumMod val="75000"/>
                  </a:schemeClr>
                </a:solidFill>
              </a:rPr>
              <a:t>INFN-Roma2 (Roberto Ammendola) </a:t>
            </a:r>
          </a:p>
          <a:p>
            <a:pPr marL="342900" indent="-342900">
              <a:buFont typeface="Arial" panose="020B0604020202020204" pitchFamily="34" charset="0"/>
              <a:buChar char="•"/>
            </a:pPr>
            <a:endParaRPr lang="it-IT" sz="1100" b="1" dirty="0">
              <a:solidFill>
                <a:schemeClr val="accent4">
                  <a:lumMod val="75000"/>
                </a:schemeClr>
              </a:solidFill>
            </a:endParaRPr>
          </a:p>
          <a:p>
            <a:endParaRPr lang="en-US" sz="1200" b="1" dirty="0">
              <a:solidFill>
                <a:schemeClr val="accent4">
                  <a:lumMod val="75000"/>
                </a:schemeClr>
              </a:solidFill>
            </a:endParaRPr>
          </a:p>
        </p:txBody>
      </p:sp>
      <p:pic>
        <p:nvPicPr>
          <p:cNvPr id="4" name="Picture 3" descr="A diagram of a brain&#10;&#10;AI-generated content may be incorrect.">
            <a:extLst>
              <a:ext uri="{FF2B5EF4-FFF2-40B4-BE49-F238E27FC236}">
                <a16:creationId xmlns:a16="http://schemas.microsoft.com/office/drawing/2014/main" id="{AA500FE6-307E-BF60-0A5F-A4890B04C10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17682" y="1656885"/>
            <a:ext cx="9124520" cy="4951130"/>
          </a:xfrm>
          <a:prstGeom prst="rect">
            <a:avLst/>
          </a:prstGeom>
        </p:spPr>
      </p:pic>
      <p:sp>
        <p:nvSpPr>
          <p:cNvPr id="2" name="TextBox 1">
            <a:extLst>
              <a:ext uri="{FF2B5EF4-FFF2-40B4-BE49-F238E27FC236}">
                <a16:creationId xmlns:a16="http://schemas.microsoft.com/office/drawing/2014/main" id="{B688971F-352B-66C5-5C7C-7F190262660D}"/>
              </a:ext>
            </a:extLst>
          </p:cNvPr>
          <p:cNvSpPr txBox="1"/>
          <p:nvPr/>
        </p:nvSpPr>
        <p:spPr>
          <a:xfrm>
            <a:off x="9477045" y="1129406"/>
            <a:ext cx="1564770" cy="369332"/>
          </a:xfrm>
          <a:prstGeom prst="rect">
            <a:avLst/>
          </a:prstGeom>
          <a:noFill/>
        </p:spPr>
        <p:txBody>
          <a:bodyPr wrap="square">
            <a:spAutoFit/>
          </a:bodyPr>
          <a:lstStyle/>
          <a:p>
            <a:r>
              <a:rPr lang="en-US" sz="1800" b="1" noProof="0" dirty="0"/>
              <a:t>INFN-CSN5</a:t>
            </a:r>
            <a:endParaRPr lang="en-US" dirty="0"/>
          </a:p>
        </p:txBody>
      </p:sp>
    </p:spTree>
    <p:extLst>
      <p:ext uri="{BB962C8B-B14F-4D97-AF65-F5344CB8AC3E}">
        <p14:creationId xmlns:p14="http://schemas.microsoft.com/office/powerpoint/2010/main" val="181632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466D10-6CBA-334D-B96C-236D18B63D40}"/>
              </a:ext>
            </a:extLst>
          </p:cNvPr>
          <p:cNvSpPr>
            <a:spLocks noGrp="1"/>
          </p:cNvSpPr>
          <p:nvPr>
            <p:ph type="title"/>
          </p:nvPr>
        </p:nvSpPr>
        <p:spPr>
          <a:xfrm>
            <a:off x="1775520" y="347472"/>
            <a:ext cx="8229600" cy="807368"/>
          </a:xfrm>
        </p:spPr>
        <p:txBody>
          <a:bodyPr>
            <a:normAutofit fontScale="90000"/>
          </a:bodyPr>
          <a:lstStyle/>
          <a:p>
            <a:r>
              <a:rPr lang="it-IT" dirty="0" err="1"/>
              <a:t>Simulation</a:t>
            </a:r>
            <a:r>
              <a:rPr lang="it-IT" dirty="0"/>
              <a:t> of </a:t>
            </a:r>
            <a:r>
              <a:rPr lang="it-IT" dirty="0" err="1"/>
              <a:t>radiation-matter</a:t>
            </a:r>
            <a:r>
              <a:rPr lang="it-IT" dirty="0"/>
              <a:t> interactions</a:t>
            </a:r>
          </a:p>
        </p:txBody>
      </p:sp>
      <p:sp>
        <p:nvSpPr>
          <p:cNvPr id="5" name="Segnaposto numero diapositiva 4">
            <a:extLst>
              <a:ext uri="{FF2B5EF4-FFF2-40B4-BE49-F238E27FC236}">
                <a16:creationId xmlns:a16="http://schemas.microsoft.com/office/drawing/2014/main" id="{74C573CA-C3B5-D72D-8208-D7362DE0E9AF}"/>
              </a:ext>
            </a:extLst>
          </p:cNvPr>
          <p:cNvSpPr>
            <a:spLocks noGrp="1"/>
          </p:cNvSpPr>
          <p:nvPr>
            <p:ph type="sldNum" sz="quarter" idx="12"/>
          </p:nvPr>
        </p:nvSpPr>
        <p:spPr/>
        <p:txBody>
          <a:bodyPr/>
          <a:lstStyle/>
          <a:p>
            <a:fld id="{E7A41E1B-4F70-4964-A407-84C68BE8251C}" type="slidenum">
              <a:rPr lang="it-IT">
                <a:latin typeface="Arial"/>
              </a:rPr>
              <a:pPr/>
              <a:t>3</a:t>
            </a:fld>
            <a:endParaRPr lang="it-IT">
              <a:latin typeface="Arial"/>
            </a:endParaRPr>
          </a:p>
        </p:txBody>
      </p:sp>
      <p:sp>
        <p:nvSpPr>
          <p:cNvPr id="7" name="Segnaposto contenuto 2">
            <a:extLst>
              <a:ext uri="{FF2B5EF4-FFF2-40B4-BE49-F238E27FC236}">
                <a16:creationId xmlns:a16="http://schemas.microsoft.com/office/drawing/2014/main" id="{8D5C7E99-F0C5-F2AC-21A6-B6E4AD29384D}"/>
              </a:ext>
            </a:extLst>
          </p:cNvPr>
          <p:cNvSpPr txBox="1">
            <a:spLocks/>
          </p:cNvSpPr>
          <p:nvPr/>
        </p:nvSpPr>
        <p:spPr>
          <a:xfrm>
            <a:off x="550718" y="4005064"/>
            <a:ext cx="6607980" cy="262908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93A299"/>
              </a:buClr>
            </a:pPr>
            <a:r>
              <a:rPr lang="it-IT" sz="2000" b="1" dirty="0">
                <a:solidFill>
                  <a:srgbClr val="292934"/>
                </a:solidFill>
                <a:latin typeface="Arial"/>
                <a:sym typeface="Wingdings" panose="05000000000000000000" pitchFamily="2" charset="2"/>
              </a:rPr>
              <a:t>Highly </a:t>
            </a:r>
            <a:r>
              <a:rPr lang="it-IT" sz="2000" b="1" dirty="0" err="1">
                <a:solidFill>
                  <a:srgbClr val="292934"/>
                </a:solidFill>
                <a:latin typeface="Arial"/>
                <a:sym typeface="Wingdings" panose="05000000000000000000" pitchFamily="2" charset="2"/>
              </a:rPr>
              <a:t>transversal</a:t>
            </a:r>
            <a:r>
              <a:rPr lang="it-IT" sz="2000" b="1" dirty="0">
                <a:solidFill>
                  <a:srgbClr val="292934"/>
                </a:solidFill>
                <a:latin typeface="Arial"/>
                <a:sym typeface="Wingdings" panose="05000000000000000000" pitchFamily="2" charset="2"/>
              </a:rPr>
              <a:t> </a:t>
            </a:r>
            <a:r>
              <a:rPr lang="it-IT" sz="2000" dirty="0">
                <a:solidFill>
                  <a:srgbClr val="292934"/>
                </a:solidFill>
                <a:latin typeface="Arial"/>
                <a:sym typeface="Wingdings" panose="05000000000000000000" pitchFamily="2" charset="2"/>
              </a:rPr>
              <a:t>product, papers </a:t>
            </a:r>
            <a:r>
              <a:rPr lang="it-IT" sz="2000" b="1" dirty="0" err="1">
                <a:solidFill>
                  <a:srgbClr val="292934"/>
                </a:solidFill>
                <a:latin typeface="Arial"/>
                <a:sym typeface="Wingdings" panose="05000000000000000000" pitchFamily="2" charset="2"/>
              </a:rPr>
              <a:t>highly</a:t>
            </a:r>
            <a:r>
              <a:rPr lang="it-IT" sz="2000" b="1" dirty="0">
                <a:solidFill>
                  <a:srgbClr val="292934"/>
                </a:solidFill>
                <a:latin typeface="Arial"/>
                <a:sym typeface="Wingdings" panose="05000000000000000000" pitchFamily="2" charset="2"/>
              </a:rPr>
              <a:t> </a:t>
            </a:r>
            <a:r>
              <a:rPr lang="it-IT" sz="2000" b="1" dirty="0" err="1">
                <a:solidFill>
                  <a:srgbClr val="292934"/>
                </a:solidFill>
                <a:latin typeface="Arial"/>
                <a:sym typeface="Wingdings" panose="05000000000000000000" pitchFamily="2" charset="2"/>
              </a:rPr>
              <a:t>cited</a:t>
            </a:r>
            <a:endParaRPr lang="it-IT" sz="2000" b="1" dirty="0">
              <a:solidFill>
                <a:srgbClr val="292934"/>
              </a:solidFill>
              <a:latin typeface="Arial"/>
            </a:endParaRPr>
          </a:p>
          <a:p>
            <a:pPr lvl="1">
              <a:buClr>
                <a:srgbClr val="93A299"/>
              </a:buClr>
            </a:pPr>
            <a:r>
              <a:rPr lang="it-IT" sz="1800" dirty="0">
                <a:solidFill>
                  <a:srgbClr val="292934"/>
                </a:solidFill>
                <a:latin typeface="Arial"/>
              </a:rPr>
              <a:t>S. Agostinelli et al., NIM A </a:t>
            </a:r>
            <a:r>
              <a:rPr lang="it-IT" sz="1800" b="1" dirty="0">
                <a:solidFill>
                  <a:srgbClr val="292934"/>
                </a:solidFill>
                <a:latin typeface="Arial"/>
              </a:rPr>
              <a:t>506</a:t>
            </a:r>
            <a:r>
              <a:rPr lang="it-IT" sz="1800" dirty="0">
                <a:solidFill>
                  <a:srgbClr val="292934"/>
                </a:solidFill>
                <a:latin typeface="Arial"/>
              </a:rPr>
              <a:t> (2003) 250 </a:t>
            </a:r>
            <a:r>
              <a:rPr lang="it-IT" sz="1800" dirty="0">
                <a:solidFill>
                  <a:srgbClr val="292934"/>
                </a:solidFill>
                <a:latin typeface="Arial"/>
                <a:sym typeface="Wingdings" panose="05000000000000000000" pitchFamily="2" charset="2"/>
              </a:rPr>
              <a:t> </a:t>
            </a:r>
            <a:r>
              <a:rPr lang="it-IT" sz="1800" dirty="0">
                <a:solidFill>
                  <a:srgbClr val="0000FF"/>
                </a:solidFill>
                <a:latin typeface="Arial"/>
                <a:sym typeface="Wingdings" panose="05000000000000000000" pitchFamily="2" charset="2"/>
              </a:rPr>
              <a:t>20.3k </a:t>
            </a:r>
            <a:r>
              <a:rPr lang="it-IT" sz="1800" dirty="0" err="1">
                <a:solidFill>
                  <a:srgbClr val="0000FF"/>
                </a:solidFill>
                <a:latin typeface="Arial"/>
                <a:sym typeface="Wingdings" panose="05000000000000000000" pitchFamily="2" charset="2"/>
              </a:rPr>
              <a:t>citations</a:t>
            </a:r>
            <a:r>
              <a:rPr lang="it-IT" sz="1800" dirty="0">
                <a:solidFill>
                  <a:srgbClr val="0000FF"/>
                </a:solidFill>
                <a:latin typeface="Arial"/>
                <a:sym typeface="Wingdings" panose="05000000000000000000" pitchFamily="2" charset="2"/>
              </a:rPr>
              <a:t> </a:t>
            </a:r>
            <a:r>
              <a:rPr lang="it-IT" sz="1800" dirty="0">
                <a:solidFill>
                  <a:srgbClr val="292934"/>
                </a:solidFill>
                <a:latin typeface="Arial"/>
                <a:sym typeface="Wingdings" panose="05000000000000000000" pitchFamily="2" charset="2"/>
              </a:rPr>
              <a:t>(2nd </a:t>
            </a:r>
            <a:r>
              <a:rPr lang="it-IT" sz="1800" dirty="0" err="1">
                <a:solidFill>
                  <a:srgbClr val="292934"/>
                </a:solidFill>
                <a:latin typeface="Arial"/>
                <a:sym typeface="Wingdings" panose="05000000000000000000" pitchFamily="2" charset="2"/>
              </a:rPr>
              <a:t>most-cited</a:t>
            </a:r>
            <a:r>
              <a:rPr lang="it-IT" sz="1800" dirty="0">
                <a:solidFill>
                  <a:srgbClr val="292934"/>
                </a:solidFill>
                <a:latin typeface="Arial"/>
                <a:sym typeface="Wingdings" panose="05000000000000000000" pitchFamily="2" charset="2"/>
              </a:rPr>
              <a:t> on ISPIRES)</a:t>
            </a:r>
          </a:p>
          <a:p>
            <a:pPr lvl="1">
              <a:buClr>
                <a:srgbClr val="93A299"/>
              </a:buClr>
            </a:pPr>
            <a:r>
              <a:rPr lang="it-IT" sz="1800" dirty="0">
                <a:solidFill>
                  <a:srgbClr val="292934"/>
                </a:solidFill>
                <a:latin typeface="Arial"/>
                <a:sym typeface="Wingdings" panose="05000000000000000000" pitchFamily="2" charset="2"/>
              </a:rPr>
              <a:t>More </a:t>
            </a:r>
            <a:r>
              <a:rPr lang="it-IT" sz="1800" dirty="0" err="1">
                <a:solidFill>
                  <a:srgbClr val="292934"/>
                </a:solidFill>
                <a:latin typeface="Arial"/>
                <a:sym typeface="Wingdings" panose="05000000000000000000" pitchFamily="2" charset="2"/>
              </a:rPr>
              <a:t>than</a:t>
            </a:r>
            <a:r>
              <a:rPr lang="it-IT" sz="1800" dirty="0">
                <a:solidFill>
                  <a:srgbClr val="292934"/>
                </a:solidFill>
                <a:latin typeface="Arial"/>
                <a:sym typeface="Wingdings" panose="05000000000000000000" pitchFamily="2" charset="2"/>
              </a:rPr>
              <a:t> </a:t>
            </a:r>
            <a:r>
              <a:rPr lang="it-IT" sz="1800" dirty="0">
                <a:solidFill>
                  <a:srgbClr val="0000FF"/>
                </a:solidFill>
                <a:latin typeface="Arial"/>
                <a:sym typeface="Wingdings" panose="05000000000000000000" pitchFamily="2" charset="2"/>
              </a:rPr>
              <a:t>1300 </a:t>
            </a:r>
            <a:r>
              <a:rPr lang="it-IT" sz="1800" dirty="0" err="1">
                <a:solidFill>
                  <a:srgbClr val="0000FF"/>
                </a:solidFill>
                <a:latin typeface="Arial"/>
                <a:sym typeface="Wingdings" panose="05000000000000000000" pitchFamily="2" charset="2"/>
              </a:rPr>
              <a:t>citations</a:t>
            </a:r>
            <a:r>
              <a:rPr lang="it-IT" sz="1800" dirty="0">
                <a:solidFill>
                  <a:srgbClr val="0000FF"/>
                </a:solidFill>
                <a:latin typeface="Arial"/>
                <a:sym typeface="Wingdings" panose="05000000000000000000" pitchFamily="2" charset="2"/>
              </a:rPr>
              <a:t>/</a:t>
            </a:r>
            <a:r>
              <a:rPr lang="it-IT" sz="1800" dirty="0" err="1">
                <a:solidFill>
                  <a:srgbClr val="0000FF"/>
                </a:solidFill>
                <a:latin typeface="Arial"/>
                <a:sym typeface="Wingdings" panose="05000000000000000000" pitchFamily="2" charset="2"/>
              </a:rPr>
              <a:t>year</a:t>
            </a:r>
            <a:endParaRPr lang="it-IT" sz="1800" dirty="0">
              <a:solidFill>
                <a:srgbClr val="0000FF"/>
              </a:solidFill>
              <a:latin typeface="Arial"/>
              <a:sym typeface="Wingdings" panose="05000000000000000000" pitchFamily="2" charset="2"/>
            </a:endParaRPr>
          </a:p>
          <a:p>
            <a:pPr>
              <a:buClr>
                <a:srgbClr val="93A299"/>
              </a:buClr>
            </a:pPr>
            <a:r>
              <a:rPr lang="it-IT" sz="2000" b="1" dirty="0" err="1">
                <a:solidFill>
                  <a:srgbClr val="292934"/>
                </a:solidFill>
                <a:latin typeface="Arial"/>
                <a:sym typeface="Wingdings" panose="05000000000000000000" pitchFamily="2" charset="2"/>
              </a:rPr>
              <a:t>Growing</a:t>
            </a:r>
            <a:r>
              <a:rPr lang="it-IT" sz="2000" b="1" dirty="0">
                <a:solidFill>
                  <a:srgbClr val="292934"/>
                </a:solidFill>
                <a:latin typeface="Arial"/>
                <a:sym typeface="Wingdings" panose="05000000000000000000" pitchFamily="2" charset="2"/>
              </a:rPr>
              <a:t> </a:t>
            </a:r>
            <a:r>
              <a:rPr lang="it-IT" sz="2000" b="1" dirty="0" err="1">
                <a:solidFill>
                  <a:srgbClr val="292934"/>
                </a:solidFill>
                <a:latin typeface="Arial"/>
                <a:sym typeface="Wingdings" panose="05000000000000000000" pitchFamily="2" charset="2"/>
              </a:rPr>
              <a:t>interest</a:t>
            </a:r>
            <a:r>
              <a:rPr lang="it-IT" sz="2000" b="1" dirty="0">
                <a:solidFill>
                  <a:srgbClr val="292934"/>
                </a:solidFill>
                <a:latin typeface="Arial"/>
                <a:sym typeface="Wingdings" panose="05000000000000000000" pitchFamily="2" charset="2"/>
              </a:rPr>
              <a:t> </a:t>
            </a:r>
            <a:r>
              <a:rPr lang="it-IT" sz="2000" dirty="0" err="1">
                <a:solidFill>
                  <a:srgbClr val="292934"/>
                </a:solidFill>
                <a:latin typeface="Arial"/>
                <a:sym typeface="Wingdings" panose="05000000000000000000" pitchFamily="2" charset="2"/>
              </a:rPr>
              <a:t>also</a:t>
            </a:r>
            <a:r>
              <a:rPr lang="it-IT" sz="2000" dirty="0">
                <a:solidFill>
                  <a:srgbClr val="292934"/>
                </a:solidFill>
                <a:latin typeface="Arial"/>
                <a:sym typeface="Wingdings" panose="05000000000000000000" pitchFamily="2" charset="2"/>
              </a:rPr>
              <a:t> in the </a:t>
            </a:r>
            <a:r>
              <a:rPr lang="it-IT" sz="2000" b="1" dirty="0" err="1">
                <a:solidFill>
                  <a:srgbClr val="292934"/>
                </a:solidFill>
                <a:latin typeface="Arial"/>
                <a:sym typeface="Wingdings" panose="05000000000000000000" pitchFamily="2" charset="2"/>
              </a:rPr>
              <a:t>medical</a:t>
            </a:r>
            <a:r>
              <a:rPr lang="it-IT" sz="2000" dirty="0">
                <a:solidFill>
                  <a:srgbClr val="292934"/>
                </a:solidFill>
                <a:latin typeface="Arial"/>
                <a:sym typeface="Wingdings" panose="05000000000000000000" pitchFamily="2" charset="2"/>
              </a:rPr>
              <a:t> </a:t>
            </a:r>
            <a:r>
              <a:rPr lang="it-IT" sz="2000" dirty="0" err="1">
                <a:solidFill>
                  <a:srgbClr val="292934"/>
                </a:solidFill>
                <a:latin typeface="Arial"/>
                <a:sym typeface="Wingdings" panose="05000000000000000000" pitchFamily="2" charset="2"/>
              </a:rPr>
              <a:t>physics</a:t>
            </a:r>
            <a:r>
              <a:rPr lang="it-IT" sz="2000" dirty="0">
                <a:solidFill>
                  <a:srgbClr val="292934"/>
                </a:solidFill>
                <a:latin typeface="Arial"/>
                <a:sym typeface="Wingdings" panose="05000000000000000000" pitchFamily="2" charset="2"/>
              </a:rPr>
              <a:t> community</a:t>
            </a:r>
          </a:p>
          <a:p>
            <a:pPr marL="0" indent="0">
              <a:buClr>
                <a:srgbClr val="93A299"/>
              </a:buClr>
              <a:buNone/>
            </a:pPr>
            <a:endParaRPr lang="it-IT" sz="2000" dirty="0">
              <a:solidFill>
                <a:srgbClr val="292934"/>
              </a:solidFill>
              <a:latin typeface="Arial"/>
            </a:endParaRPr>
          </a:p>
          <a:p>
            <a:pPr lvl="1">
              <a:buClr>
                <a:srgbClr val="93A299"/>
              </a:buClr>
            </a:pPr>
            <a:endParaRPr lang="it-IT" sz="1800" dirty="0">
              <a:solidFill>
                <a:srgbClr val="292934"/>
              </a:solidFill>
              <a:latin typeface="Arial"/>
            </a:endParaRPr>
          </a:p>
          <a:p>
            <a:pPr marL="0" indent="0">
              <a:buClr>
                <a:srgbClr val="93A299"/>
              </a:buClr>
              <a:buNone/>
            </a:pPr>
            <a:endParaRPr lang="it-IT" sz="2000" dirty="0">
              <a:solidFill>
                <a:srgbClr val="292934"/>
              </a:solidFill>
              <a:latin typeface="Arial"/>
            </a:endParaRPr>
          </a:p>
        </p:txBody>
      </p:sp>
      <p:pic>
        <p:nvPicPr>
          <p:cNvPr id="14" name="Immagine 13" descr="Immagine che contiene testo, linea, diagramma, Diagramma&#10;&#10;Il contenuto generato dall'IA potrebbe non essere corretto.">
            <a:extLst>
              <a:ext uri="{FF2B5EF4-FFF2-40B4-BE49-F238E27FC236}">
                <a16:creationId xmlns:a16="http://schemas.microsoft.com/office/drawing/2014/main" id="{74422455-C470-00AB-86DA-EB0EF0FFC3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0136" y="3246747"/>
            <a:ext cx="3266296" cy="3064671"/>
          </a:xfrm>
          <a:prstGeom prst="rect">
            <a:avLst/>
          </a:prstGeom>
        </p:spPr>
      </p:pic>
      <p:pic>
        <p:nvPicPr>
          <p:cNvPr id="15" name="Immagine 14" descr="Immagine che contiene Carattere, linea, testo, Elementi grafici&#10;&#10;Descrizione generata automaticamente">
            <a:extLst>
              <a:ext uri="{FF2B5EF4-FFF2-40B4-BE49-F238E27FC236}">
                <a16:creationId xmlns:a16="http://schemas.microsoft.com/office/drawing/2014/main" id="{7C257CF8-8546-ED45-FCAA-4675197FF72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411679" y="1054024"/>
            <a:ext cx="2049493" cy="1895947"/>
          </a:xfrm>
          <a:prstGeom prst="rect">
            <a:avLst/>
          </a:prstGeom>
        </p:spPr>
      </p:pic>
      <p:pic>
        <p:nvPicPr>
          <p:cNvPr id="16" name="Picture 10" descr="http://www.geant4.org/geant4/sites/new-geant4-dev.web.cern.ch/files/g4logo-web.png">
            <a:extLst>
              <a:ext uri="{FF2B5EF4-FFF2-40B4-BE49-F238E27FC236}">
                <a16:creationId xmlns:a16="http://schemas.microsoft.com/office/drawing/2014/main" id="{6DD660F5-D5AC-75EE-8722-E5F9ECA153D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39817" y="6050632"/>
            <a:ext cx="2421269" cy="80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llaDiTesto 7">
            <a:extLst>
              <a:ext uri="{FF2B5EF4-FFF2-40B4-BE49-F238E27FC236}">
                <a16:creationId xmlns:a16="http://schemas.microsoft.com/office/drawing/2014/main" id="{F80B5062-FA7A-A685-D60E-F3238320B5CC}"/>
              </a:ext>
            </a:extLst>
          </p:cNvPr>
          <p:cNvSpPr txBox="1">
            <a:spLocks noChangeArrowheads="1"/>
          </p:cNvSpPr>
          <p:nvPr/>
        </p:nvSpPr>
        <p:spPr bwMode="auto">
          <a:xfrm>
            <a:off x="6923534" y="6309321"/>
            <a:ext cx="3600450" cy="461963"/>
          </a:xfrm>
          <a:prstGeom prst="rect">
            <a:avLst/>
          </a:prstGeom>
          <a:solidFill>
            <a:schemeClr val="bg1"/>
          </a:solidFill>
          <a:ln w="9525">
            <a:solidFill>
              <a:srgbClr val="14394C"/>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0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None/>
            </a:pPr>
            <a:r>
              <a:rPr lang="it-IT" altLang="en-US" sz="2400" b="1" dirty="0">
                <a:solidFill>
                  <a:srgbClr val="292934"/>
                </a:solidFill>
                <a:latin typeface="Courier New" panose="02070309020205020404" pitchFamily="49" charset="0"/>
                <a:cs typeface="Courier New" panose="02070309020205020404" pitchFamily="49" charset="0"/>
              </a:rPr>
              <a:t>http://geant4.org</a:t>
            </a:r>
          </a:p>
        </p:txBody>
      </p:sp>
      <p:sp>
        <p:nvSpPr>
          <p:cNvPr id="3" name="Segnaposto contenuto 2">
            <a:extLst>
              <a:ext uri="{FF2B5EF4-FFF2-40B4-BE49-F238E27FC236}">
                <a16:creationId xmlns:a16="http://schemas.microsoft.com/office/drawing/2014/main" id="{9344A8E2-A0AA-A112-21B0-EB851DF3CA4F}"/>
              </a:ext>
            </a:extLst>
          </p:cNvPr>
          <p:cNvSpPr>
            <a:spLocks noGrp="1"/>
          </p:cNvSpPr>
          <p:nvPr>
            <p:ph idx="1"/>
          </p:nvPr>
        </p:nvSpPr>
        <p:spPr>
          <a:xfrm>
            <a:off x="550718" y="1235836"/>
            <a:ext cx="11180618" cy="3014243"/>
          </a:xfrm>
        </p:spPr>
        <p:txBody>
          <a:bodyPr>
            <a:normAutofit/>
          </a:bodyPr>
          <a:lstStyle/>
          <a:p>
            <a:r>
              <a:rPr lang="en-US" sz="2000" b="1" noProof="0" dirty="0"/>
              <a:t>Key ingredient </a:t>
            </a:r>
            <a:r>
              <a:rPr lang="en-US" sz="2000" noProof="0" dirty="0"/>
              <a:t>for a large number of physics applications</a:t>
            </a:r>
          </a:p>
          <a:p>
            <a:r>
              <a:rPr lang="en-US" sz="2000" b="1" noProof="0" dirty="0"/>
              <a:t>Geant4</a:t>
            </a:r>
            <a:r>
              <a:rPr lang="en-US" sz="2000" noProof="0" dirty="0"/>
              <a:t> is successful </a:t>
            </a:r>
            <a:r>
              <a:rPr lang="en-US" sz="2000" b="1" noProof="0" dirty="0"/>
              <a:t>general-purpose</a:t>
            </a:r>
            <a:r>
              <a:rPr lang="en-US" sz="2000" noProof="0" dirty="0"/>
              <a:t> tool, </a:t>
            </a:r>
            <a:r>
              <a:rPr lang="en-US" sz="2000" b="1" noProof="0" dirty="0"/>
              <a:t>open source </a:t>
            </a:r>
          </a:p>
          <a:p>
            <a:pPr lvl="1"/>
            <a:r>
              <a:rPr lang="en-US" sz="1800" noProof="0" dirty="0">
                <a:solidFill>
                  <a:srgbClr val="0000FF"/>
                </a:solidFill>
              </a:rPr>
              <a:t>Toolkit</a:t>
            </a:r>
            <a:r>
              <a:rPr lang="en-US" sz="1800" noProof="0" dirty="0"/>
              <a:t> to simulate </a:t>
            </a:r>
            <a:r>
              <a:rPr lang="en-US" sz="1800" noProof="0" dirty="0">
                <a:solidFill>
                  <a:srgbClr val="0000FF"/>
                </a:solidFill>
              </a:rPr>
              <a:t>interaction</a:t>
            </a:r>
            <a:r>
              <a:rPr lang="en-US" sz="1800" noProof="0" dirty="0"/>
              <a:t> of </a:t>
            </a:r>
            <a:r>
              <a:rPr lang="en-US" sz="1800" noProof="0" dirty="0">
                <a:solidFill>
                  <a:srgbClr val="0000FF"/>
                </a:solidFill>
              </a:rPr>
              <a:t>radiation</a:t>
            </a:r>
            <a:r>
              <a:rPr lang="en-US" sz="1800" noProof="0" dirty="0"/>
              <a:t> with </a:t>
            </a:r>
            <a:r>
              <a:rPr lang="en-US" sz="1800" noProof="0" dirty="0">
                <a:solidFill>
                  <a:srgbClr val="0000FF"/>
                </a:solidFill>
              </a:rPr>
              <a:t>matter</a:t>
            </a:r>
          </a:p>
          <a:p>
            <a:pPr lvl="1"/>
            <a:r>
              <a:rPr lang="en-US" sz="1800" noProof="0" dirty="0"/>
              <a:t>Developed by an </a:t>
            </a:r>
            <a:r>
              <a:rPr lang="en-US" sz="1800" noProof="0" dirty="0">
                <a:solidFill>
                  <a:srgbClr val="0000FF"/>
                </a:solidFill>
              </a:rPr>
              <a:t>international Collaboration</a:t>
            </a:r>
            <a:r>
              <a:rPr lang="en-US" sz="1800" noProof="0" dirty="0"/>
              <a:t>, established in 1998</a:t>
            </a:r>
          </a:p>
          <a:p>
            <a:pPr lvl="1"/>
            <a:r>
              <a:rPr lang="en-US" sz="1800" noProof="0" dirty="0">
                <a:solidFill>
                  <a:srgbClr val="0000FF"/>
                </a:solidFill>
              </a:rPr>
              <a:t>Regular releases </a:t>
            </a:r>
            <a:r>
              <a:rPr lang="en-US" sz="1800" noProof="0" dirty="0"/>
              <a:t>(last version </a:t>
            </a:r>
            <a:r>
              <a:rPr lang="en-US" sz="1800" noProof="0" dirty="0">
                <a:solidFill>
                  <a:srgbClr val="0000FF"/>
                </a:solidFill>
              </a:rPr>
              <a:t>Geant4 11.4</a:t>
            </a:r>
            <a:r>
              <a:rPr lang="en-US" sz="1800" b="1" noProof="0" dirty="0"/>
              <a:t>, </a:t>
            </a:r>
            <a:r>
              <a:rPr lang="en-US" sz="1800" noProof="0" dirty="0"/>
              <a:t>Dec 5</a:t>
            </a:r>
            <a:r>
              <a:rPr lang="en-US" sz="1800" baseline="30000" noProof="0" dirty="0"/>
              <a:t>th</a:t>
            </a:r>
            <a:r>
              <a:rPr lang="en-US" sz="1800" noProof="0" dirty="0"/>
              <a:t>, 2025)</a:t>
            </a:r>
          </a:p>
          <a:p>
            <a:r>
              <a:rPr lang="en-US" sz="2000" b="1" noProof="0" dirty="0"/>
              <a:t>INFN</a:t>
            </a:r>
            <a:r>
              <a:rPr lang="en-US" sz="2000" noProof="0" dirty="0"/>
              <a:t> in the game </a:t>
            </a:r>
            <a:r>
              <a:rPr lang="en-US" sz="2000" b="1" noProof="0" dirty="0"/>
              <a:t>since the very beginning </a:t>
            </a:r>
            <a:r>
              <a:rPr lang="en-US" sz="2000" noProof="0" dirty="0"/>
              <a:t>(currently </a:t>
            </a:r>
            <a:r>
              <a:rPr lang="en-US" sz="2000" b="1" noProof="0" dirty="0"/>
              <a:t>Geant4INFN group </a:t>
            </a:r>
            <a:r>
              <a:rPr lang="en-US" sz="2000" noProof="0" dirty="0"/>
              <a:t>within </a:t>
            </a:r>
            <a:r>
              <a:rPr lang="en-US" sz="2000" b="1" noProof="0" dirty="0"/>
              <a:t>INFN-CSN5</a:t>
            </a:r>
            <a:r>
              <a:rPr lang="en-US" sz="2000" noProof="0" dirty="0"/>
              <a:t>)</a:t>
            </a:r>
          </a:p>
          <a:p>
            <a:pPr lvl="1"/>
            <a:r>
              <a:rPr lang="en-US" sz="1800" noProof="0" dirty="0">
                <a:solidFill>
                  <a:srgbClr val="0000FF"/>
                </a:solidFill>
              </a:rPr>
              <a:t>EM</a:t>
            </a:r>
            <a:r>
              <a:rPr lang="en-US" sz="1800" noProof="0" dirty="0"/>
              <a:t> physics, </a:t>
            </a:r>
            <a:r>
              <a:rPr lang="en-US" sz="1800" noProof="0" dirty="0">
                <a:solidFill>
                  <a:srgbClr val="0000FF"/>
                </a:solidFill>
              </a:rPr>
              <a:t>hadronic</a:t>
            </a:r>
            <a:r>
              <a:rPr lang="en-US" sz="1800" noProof="0" dirty="0"/>
              <a:t> physics, </a:t>
            </a:r>
            <a:r>
              <a:rPr lang="en-US" sz="1800" noProof="0" dirty="0">
                <a:solidFill>
                  <a:srgbClr val="0000FF"/>
                </a:solidFill>
              </a:rPr>
              <a:t>examples</a:t>
            </a:r>
          </a:p>
          <a:p>
            <a:pPr lvl="1"/>
            <a:endParaRPr lang="en-US" sz="1800" noProof="0" dirty="0"/>
          </a:p>
          <a:p>
            <a:pPr marL="0" indent="0">
              <a:buNone/>
            </a:pPr>
            <a:endParaRPr lang="en-US" sz="2000" noProof="0" dirty="0"/>
          </a:p>
        </p:txBody>
      </p:sp>
      <p:sp>
        <p:nvSpPr>
          <p:cNvPr id="8" name="Footer Placeholder 7">
            <a:extLst>
              <a:ext uri="{FF2B5EF4-FFF2-40B4-BE49-F238E27FC236}">
                <a16:creationId xmlns:a16="http://schemas.microsoft.com/office/drawing/2014/main" id="{4D5B305A-E54B-161C-C2BE-F5DFEA39E715}"/>
              </a:ext>
            </a:extLst>
          </p:cNvPr>
          <p:cNvSpPr>
            <a:spLocks noGrp="1"/>
          </p:cNvSpPr>
          <p:nvPr>
            <p:ph type="ftr" sz="quarter" idx="11"/>
          </p:nvPr>
        </p:nvSpPr>
        <p:spPr/>
        <p:txBody>
          <a:bodyPr/>
          <a:lstStyle/>
          <a:p>
            <a:r>
              <a:rPr lang="it-IT" sz="1400" dirty="0" err="1"/>
              <a:t>Courtesy</a:t>
            </a:r>
            <a:r>
              <a:rPr lang="it-IT" sz="1400" dirty="0"/>
              <a:t> of the GEANT4INFN group</a:t>
            </a:r>
          </a:p>
        </p:txBody>
      </p:sp>
      <p:sp>
        <p:nvSpPr>
          <p:cNvPr id="4" name="TextBox 3">
            <a:extLst>
              <a:ext uri="{FF2B5EF4-FFF2-40B4-BE49-F238E27FC236}">
                <a16:creationId xmlns:a16="http://schemas.microsoft.com/office/drawing/2014/main" id="{24E68A26-2351-0A76-9EF5-1CFDC877C42E}"/>
              </a:ext>
            </a:extLst>
          </p:cNvPr>
          <p:cNvSpPr txBox="1"/>
          <p:nvPr/>
        </p:nvSpPr>
        <p:spPr>
          <a:xfrm>
            <a:off x="550718" y="6325862"/>
            <a:ext cx="3430732" cy="369332"/>
          </a:xfrm>
          <a:prstGeom prst="rect">
            <a:avLst/>
          </a:prstGeom>
          <a:noFill/>
        </p:spPr>
        <p:txBody>
          <a:bodyPr wrap="square" rtlCol="0">
            <a:spAutoFit/>
          </a:bodyPr>
          <a:lstStyle/>
          <a:p>
            <a:r>
              <a:rPr lang="en-US" dirty="0"/>
              <a:t>contact: </a:t>
            </a:r>
            <a:r>
              <a:rPr lang="en-US" dirty="0" err="1"/>
              <a:t>pandola@lns.infn.it</a:t>
            </a:r>
            <a:endParaRPr lang="en-US" dirty="0"/>
          </a:p>
        </p:txBody>
      </p:sp>
    </p:spTree>
    <p:extLst>
      <p:ext uri="{BB962C8B-B14F-4D97-AF65-F5344CB8AC3E}">
        <p14:creationId xmlns:p14="http://schemas.microsoft.com/office/powerpoint/2010/main" val="1361132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AAD57-B942-F676-BD3D-EDD0691B86C8}"/>
            </a:ext>
          </a:extLst>
        </p:cNvPr>
        <p:cNvGrpSpPr/>
        <p:nvPr/>
      </p:nvGrpSpPr>
      <p:grpSpPr>
        <a:xfrm>
          <a:off x="0" y="0"/>
          <a:ext cx="0" cy="0"/>
          <a:chOff x="0" y="0"/>
          <a:chExt cx="0" cy="0"/>
        </a:xfrm>
      </p:grpSpPr>
      <p:sp>
        <p:nvSpPr>
          <p:cNvPr id="35" name="TextShape 1">
            <a:extLst>
              <a:ext uri="{FF2B5EF4-FFF2-40B4-BE49-F238E27FC236}">
                <a16:creationId xmlns:a16="http://schemas.microsoft.com/office/drawing/2014/main" id="{E8DF21EF-E408-249E-5240-860508540B22}"/>
              </a:ext>
            </a:extLst>
          </p:cNvPr>
          <p:cNvSpPr txBox="1"/>
          <p:nvPr/>
        </p:nvSpPr>
        <p:spPr>
          <a:xfrm>
            <a:off x="339587" y="373746"/>
            <a:ext cx="11512826" cy="343492"/>
          </a:xfrm>
          <a:prstGeom prst="rect">
            <a:avLst/>
          </a:prstGeom>
          <a:noFill/>
          <a:ln>
            <a:noFill/>
          </a:ln>
        </p:spPr>
        <p:txBody>
          <a:bodyPr wrap="square" lIns="0" tIns="0" rIns="0" bIns="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3000"/>
              </a:lnSpc>
              <a:spcBef>
                <a:spcPts val="0"/>
              </a:spcBef>
              <a:spcAft>
                <a:spcPts val="0"/>
              </a:spcAft>
              <a:buClr>
                <a:srgbClr val="000000"/>
              </a:buClr>
              <a:buSzPct val="100000"/>
              <a:buFontTx/>
              <a:buNone/>
              <a:tabLst/>
              <a:defRPr/>
            </a:pPr>
            <a:r>
              <a:rPr kumimoji="0" lang="it-IT" sz="2400" b="0" i="0" u="none" strike="noStrike" kern="1200" cap="none" spc="0" normalizeH="0" baseline="0" noProof="0" dirty="0">
                <a:ln>
                  <a:noFill/>
                </a:ln>
                <a:solidFill>
                  <a:srgbClr val="549E39"/>
                </a:solidFill>
                <a:effectLst/>
                <a:uLnTx/>
                <a:uFillTx/>
                <a:latin typeface="Impact"/>
                <a:ea typeface="+mn-ea"/>
                <a:cs typeface="+mn-cs"/>
              </a:rPr>
              <a:t>Focus WP1</a:t>
            </a:r>
            <a:endParaRPr kumimoji="0" lang="en-GB" sz="2400" b="0" i="0" u="none" strike="noStrike" kern="1200" cap="none" spc="0" normalizeH="0" baseline="0" noProof="0" dirty="0">
              <a:ln>
                <a:noFill/>
              </a:ln>
              <a:solidFill>
                <a:srgbClr val="549E39"/>
              </a:solidFill>
              <a:effectLst/>
              <a:uLnTx/>
              <a:uFillTx/>
              <a:latin typeface="Impact" panose="020B0806030902050204" pitchFamily="34" charset="0"/>
              <a:ea typeface="+mn-ea"/>
              <a:cs typeface="+mn-cs"/>
            </a:endParaRPr>
          </a:p>
        </p:txBody>
      </p:sp>
      <p:pic>
        <p:nvPicPr>
          <p:cNvPr id="2" name="Immagine 1" descr="Immagine che contiene testo, Carattere, Elementi grafici, grafica&#10;&#10;Il contenuto generato dall'IA potrebbe non essere corretto.">
            <a:extLst>
              <a:ext uri="{FF2B5EF4-FFF2-40B4-BE49-F238E27FC236}">
                <a16:creationId xmlns:a16="http://schemas.microsoft.com/office/drawing/2014/main" id="{8C53907F-4E83-34CA-FABD-5BEC7EF0E19A}"/>
              </a:ext>
            </a:extLst>
          </p:cNvPr>
          <p:cNvPicPr>
            <a:picLocks noChangeAspect="1"/>
          </p:cNvPicPr>
          <p:nvPr/>
        </p:nvPicPr>
        <p:blipFill>
          <a:blip r:embed="rId3">
            <a:clrChange>
              <a:clrFrom>
                <a:srgbClr val="F1F2EC"/>
              </a:clrFrom>
              <a:clrTo>
                <a:srgbClr val="F1F2EC">
                  <a:alpha val="0"/>
                </a:srgbClr>
              </a:clrTo>
            </a:clrChange>
            <a:extLst>
              <a:ext uri="{28A0092B-C50C-407E-A947-70E740481C1C}">
                <a14:useLocalDpi xmlns:a14="http://schemas.microsoft.com/office/drawing/2010/main" val="0"/>
              </a:ext>
            </a:extLst>
          </a:blip>
          <a:stretch>
            <a:fillRect/>
          </a:stretch>
        </p:blipFill>
        <p:spPr>
          <a:xfrm>
            <a:off x="83125" y="0"/>
            <a:ext cx="1082205" cy="668028"/>
          </a:xfrm>
          <a:prstGeom prst="rect">
            <a:avLst/>
          </a:prstGeom>
        </p:spPr>
      </p:pic>
      <p:pic>
        <p:nvPicPr>
          <p:cNvPr id="7" name="Immagine 6" descr="Immagine che contiene diagramma, testo, schermata, design&#10;&#10;Il contenuto generato dall'IA potrebbe non essere corretto.">
            <a:extLst>
              <a:ext uri="{FF2B5EF4-FFF2-40B4-BE49-F238E27FC236}">
                <a16:creationId xmlns:a16="http://schemas.microsoft.com/office/drawing/2014/main" id="{1877CB6E-9087-FF88-1DEA-67A252738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1842" y="3574837"/>
            <a:ext cx="4374969" cy="3203490"/>
          </a:xfrm>
          <a:prstGeom prst="rect">
            <a:avLst/>
          </a:prstGeom>
          <a:ln w="19050">
            <a:solidFill>
              <a:srgbClr val="92D050"/>
            </a:solidFill>
          </a:ln>
        </p:spPr>
      </p:pic>
      <p:pic>
        <p:nvPicPr>
          <p:cNvPr id="4" name="Picture 3" descr="A diagram of a brain&#10;&#10;AI-generated content may be incorrect.">
            <a:extLst>
              <a:ext uri="{FF2B5EF4-FFF2-40B4-BE49-F238E27FC236}">
                <a16:creationId xmlns:a16="http://schemas.microsoft.com/office/drawing/2014/main" id="{E538A726-E1B8-0123-87FD-0EEC6A7F2CD0}"/>
              </a:ext>
            </a:extLst>
          </p:cNvPr>
          <p:cNvPicPr>
            <a:picLocks noChangeAspect="1"/>
          </p:cNvPicPr>
          <p:nvPr/>
        </p:nvPicPr>
        <p:blipFill>
          <a:blip r:embed="rId5"/>
          <a:srcRect t="30060" r="112" b="26252"/>
          <a:stretch>
            <a:fillRect/>
          </a:stretch>
        </p:blipFill>
        <p:spPr>
          <a:xfrm>
            <a:off x="62668" y="738215"/>
            <a:ext cx="7118524" cy="1754795"/>
          </a:xfrm>
          <a:prstGeom prst="rect">
            <a:avLst/>
          </a:prstGeom>
          <a:ln w="19050">
            <a:solidFill>
              <a:srgbClr val="92D050"/>
            </a:solidFill>
          </a:ln>
        </p:spPr>
      </p:pic>
      <p:sp>
        <p:nvSpPr>
          <p:cNvPr id="6" name="TextBox 5">
            <a:extLst>
              <a:ext uri="{FF2B5EF4-FFF2-40B4-BE49-F238E27FC236}">
                <a16:creationId xmlns:a16="http://schemas.microsoft.com/office/drawing/2014/main" id="{C2EECA4F-837E-76B2-618B-AF68838985EA}"/>
              </a:ext>
            </a:extLst>
          </p:cNvPr>
          <p:cNvSpPr txBox="1"/>
          <p:nvPr/>
        </p:nvSpPr>
        <p:spPr>
          <a:xfrm>
            <a:off x="7189390" y="1059429"/>
            <a:ext cx="4742523" cy="2215991"/>
          </a:xfrm>
          <a:prstGeom prst="rect">
            <a:avLst/>
          </a:prstGeom>
          <a:noFill/>
          <a:ln w="19050">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kumimoji="0" lang="en-US" sz="1400" b="0" i="0" u="none" strike="noStrike" kern="1200" cap="none" spc="0" normalizeH="0" baseline="0" noProof="0" dirty="0">
                <a:ln>
                  <a:noFill/>
                </a:ln>
                <a:solidFill>
                  <a:srgbClr val="000000"/>
                </a:solidFill>
                <a:effectLst/>
                <a:uLnTx/>
                <a:uFillTx/>
                <a:latin typeface="Arial"/>
                <a:ea typeface="+mn-lt"/>
                <a:cs typeface="Arial"/>
              </a:rPr>
              <a:t>CPAC pipeline for </a:t>
            </a:r>
            <a:r>
              <a:rPr lang="en-US" sz="1400" dirty="0">
                <a:solidFill>
                  <a:srgbClr val="000000"/>
                </a:solidFill>
                <a:ea typeface="+mn-lt"/>
                <a:cs typeface="Arial"/>
              </a:rPr>
              <a:t>fMRI preprocessing </a:t>
            </a:r>
            <a:r>
              <a:rPr kumimoji="0" lang="en-US" sz="1400" b="0" i="0" u="none" strike="noStrike" kern="1200" cap="none" spc="0" normalizeH="0" baseline="0" noProof="0" dirty="0">
                <a:ln>
                  <a:noFill/>
                </a:ln>
                <a:solidFill>
                  <a:srgbClr val="000000"/>
                </a:solidFill>
                <a:effectLst/>
                <a:uLnTx/>
                <a:uFillTx/>
                <a:latin typeface="Arial"/>
                <a:ea typeface="+mn-lt"/>
                <a:cs typeface="Arial"/>
              </a:rPr>
              <a:t>leveraging on parcelization atlases: </a:t>
            </a:r>
            <a:r>
              <a:rPr lang="en-US" sz="1400" dirty="0">
                <a:solidFill>
                  <a:srgbClr val="000000"/>
                </a:solidFill>
                <a:latin typeface="Arial"/>
                <a:ea typeface="+mn-lt"/>
                <a:cs typeface="Arial"/>
              </a:rPr>
              <a:t>i</a:t>
            </a:r>
            <a:r>
              <a:rPr kumimoji="0" lang="en-US" sz="1400" b="0" i="0" u="none" strike="noStrike" kern="1200" cap="none" spc="0" normalizeH="0" baseline="0" noProof="0" dirty="0">
                <a:ln>
                  <a:noFill/>
                </a:ln>
                <a:solidFill>
                  <a:srgbClr val="000000"/>
                </a:solidFill>
                <a:effectLst/>
                <a:uLnTx/>
                <a:uFillTx/>
                <a:latin typeface="Arial"/>
                <a:ea typeface="+mn-lt"/>
                <a:cs typeface="Arial"/>
              </a:rPr>
              <a:t>t extracts temporal series of BOLD signal and computes functional connectivity through Person correlation. An AI model uses these features for subjects’ classification (ASD vs neurotypical), measuring the impact of each feature on the classification process. The goal is to improve the understanding of mechanisms responsible for autism and promote the development of efficient treatments.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0000"/>
                </a:solidFill>
                <a:effectLst/>
                <a:uLnTx/>
                <a:uFillTx/>
                <a:latin typeface="Arial"/>
                <a:ea typeface="+mn-lt"/>
                <a:cs typeface="Arial"/>
              </a:rPr>
              <a:t>Applied Sciences (2024), https://</a:t>
            </a:r>
            <a:r>
              <a:rPr kumimoji="0" lang="it-IT" sz="1200" b="1" i="0" u="none" strike="noStrike" kern="1200" cap="none" spc="0" normalizeH="0" baseline="0" noProof="0" dirty="0" err="1">
                <a:ln>
                  <a:noFill/>
                </a:ln>
                <a:solidFill>
                  <a:srgbClr val="000000"/>
                </a:solidFill>
                <a:effectLst/>
                <a:uLnTx/>
                <a:uFillTx/>
                <a:latin typeface="Arial"/>
                <a:ea typeface="+mn-lt"/>
                <a:cs typeface="Arial"/>
              </a:rPr>
              <a:t>doi.org</a:t>
            </a:r>
            <a:r>
              <a:rPr kumimoji="0" lang="it-IT" sz="1200" b="1" i="0" u="none" strike="noStrike" kern="1200" cap="none" spc="0" normalizeH="0" baseline="0" noProof="0" dirty="0">
                <a:ln>
                  <a:noFill/>
                </a:ln>
                <a:solidFill>
                  <a:srgbClr val="000000"/>
                </a:solidFill>
                <a:effectLst/>
                <a:uLnTx/>
                <a:uFillTx/>
                <a:latin typeface="Arial"/>
                <a:ea typeface="+mn-lt"/>
                <a:cs typeface="Arial"/>
              </a:rPr>
              <a:t>/10.3390/app14177632</a:t>
            </a:r>
            <a:endParaRPr kumimoji="0" lang="en-US" sz="7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ruppo 8">
            <a:extLst>
              <a:ext uri="{FF2B5EF4-FFF2-40B4-BE49-F238E27FC236}">
                <a16:creationId xmlns:a16="http://schemas.microsoft.com/office/drawing/2014/main" id="{67DFFE84-3F38-BC0F-EA8E-971CB44832A1}"/>
              </a:ext>
            </a:extLst>
          </p:cNvPr>
          <p:cNvGrpSpPr/>
          <p:nvPr/>
        </p:nvGrpSpPr>
        <p:grpSpPr>
          <a:xfrm>
            <a:off x="53241" y="2673837"/>
            <a:ext cx="4958798" cy="4094956"/>
            <a:chOff x="28643" y="996676"/>
            <a:chExt cx="4958798" cy="4094956"/>
          </a:xfrm>
        </p:grpSpPr>
        <p:pic>
          <p:nvPicPr>
            <p:cNvPr id="5" name="Immagine 4" descr="Immagine che contiene testo, diagramma, schermata&#10;&#10;Il contenuto generato dall'IA potrebbe non essere corretto.">
              <a:extLst>
                <a:ext uri="{FF2B5EF4-FFF2-40B4-BE49-F238E27FC236}">
                  <a16:creationId xmlns:a16="http://schemas.microsoft.com/office/drawing/2014/main" id="{ADC3887C-CC76-C28B-EF98-7169AA26D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70" y="996676"/>
              <a:ext cx="4568979" cy="3589324"/>
            </a:xfrm>
            <a:prstGeom prst="rect">
              <a:avLst/>
            </a:prstGeom>
            <a:ln w="19050">
              <a:solidFill>
                <a:srgbClr val="92D050"/>
              </a:solidFill>
            </a:ln>
          </p:spPr>
        </p:pic>
        <p:sp>
          <p:nvSpPr>
            <p:cNvPr id="3" name="CasellaDiTesto 2">
              <a:extLst>
                <a:ext uri="{FF2B5EF4-FFF2-40B4-BE49-F238E27FC236}">
                  <a16:creationId xmlns:a16="http://schemas.microsoft.com/office/drawing/2014/main" id="{3AD8D663-FCBB-85E0-3874-982535005EB7}"/>
                </a:ext>
              </a:extLst>
            </p:cNvPr>
            <p:cNvSpPr txBox="1"/>
            <p:nvPr/>
          </p:nvSpPr>
          <p:spPr>
            <a:xfrm>
              <a:off x="28643" y="4599189"/>
              <a:ext cx="4958798" cy="492443"/>
            </a:xfrm>
            <a:prstGeom prst="rect">
              <a:avLst/>
            </a:prstGeom>
            <a:noFill/>
            <a:ln w="19050">
              <a:solidFill>
                <a:srgbClr val="92D05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a:ea typeface="+mn-ea"/>
                  <a:cs typeface="+mn-cs"/>
                </a:rPr>
                <a:t>TVB-</a:t>
              </a:r>
              <a:r>
                <a:rPr kumimoji="0" lang="it-IT" sz="1400" b="0" i="0" u="none" strike="noStrike" kern="1200" cap="none" spc="0" normalizeH="0" baseline="0" noProof="0" dirty="0" err="1">
                  <a:ln>
                    <a:noFill/>
                  </a:ln>
                  <a:solidFill>
                    <a:prstClr val="black"/>
                  </a:solidFill>
                  <a:effectLst/>
                  <a:uLnTx/>
                  <a:uFillTx/>
                  <a:latin typeface="Arial"/>
                  <a:ea typeface="+mn-ea"/>
                  <a:cs typeface="+mn-cs"/>
                </a:rPr>
                <a:t>Cobrawap</a:t>
              </a:r>
              <a:r>
                <a:rPr kumimoji="0" lang="it-IT" sz="1400" b="0" i="0" u="none" strike="noStrike" kern="1200" cap="none" spc="0" normalizeH="0" baseline="0" noProof="0" dirty="0">
                  <a:ln>
                    <a:noFill/>
                  </a:ln>
                  <a:solidFill>
                    <a:prstClr val="black"/>
                  </a:solidFill>
                  <a:effectLst/>
                  <a:uLnTx/>
                  <a:uFillTx/>
                  <a:latin typeface="Arial"/>
                  <a:ea typeface="+mn-ea"/>
                  <a:cs typeface="+mn-cs"/>
                </a:rPr>
                <a:t> workflow for tuning human brain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1" normalizeH="0" baseline="0" noProof="0" dirty="0">
                  <a:ln>
                    <a:noFill/>
                  </a:ln>
                  <a:solidFill>
                    <a:srgbClr val="000000"/>
                  </a:solidFill>
                  <a:effectLst/>
                  <a:uLnTx/>
                  <a:uFillTx/>
                  <a:latin typeface="Arial"/>
                  <a:ea typeface="+mn-ea"/>
                  <a:cs typeface="+mn-cs"/>
                </a:rPr>
                <a:t>(paper submitted, under review)</a:t>
              </a:r>
              <a:endParaRPr kumimoji="0" lang="it-IT" sz="120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CasellaDiTesto 9">
            <a:extLst>
              <a:ext uri="{FF2B5EF4-FFF2-40B4-BE49-F238E27FC236}">
                <a16:creationId xmlns:a16="http://schemas.microsoft.com/office/drawing/2014/main" id="{4D7EF9C6-0894-68F9-A49C-30A3FED403C9}"/>
              </a:ext>
            </a:extLst>
          </p:cNvPr>
          <p:cNvSpPr txBox="1"/>
          <p:nvPr/>
        </p:nvSpPr>
        <p:spPr>
          <a:xfrm>
            <a:off x="9503816" y="4591806"/>
            <a:ext cx="2428097" cy="1169551"/>
          </a:xfrm>
          <a:prstGeom prst="rect">
            <a:avLst/>
          </a:prstGeom>
          <a:noFill/>
          <a:ln w="19050">
            <a:solidFill>
              <a:srgbClr val="92D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a:ea typeface="+mn-ea"/>
                <a:cs typeface="+mn-cs"/>
              </a:rPr>
              <a:t>HOS (</a:t>
            </a:r>
            <a:r>
              <a:rPr kumimoji="0" lang="it-IT" sz="1400" b="0" i="0" u="none" strike="noStrike" kern="1200" cap="none" spc="0" normalizeH="0" baseline="0" noProof="0" dirty="0" err="1">
                <a:ln>
                  <a:noFill/>
                </a:ln>
                <a:solidFill>
                  <a:prstClr val="black"/>
                </a:solidFill>
                <a:effectLst/>
                <a:uLnTx/>
                <a:uFillTx/>
                <a:latin typeface="Arial"/>
                <a:ea typeface="+mn-ea"/>
                <a:cs typeface="+mn-cs"/>
              </a:rPr>
              <a:t>Hierarchical</a:t>
            </a:r>
            <a:r>
              <a:rPr kumimoji="0" lang="it-IT" sz="1400" b="0" i="0" u="none" strike="noStrike" kern="1200" cap="none" spc="0" normalizeH="0" baseline="0" noProof="0" dirty="0">
                <a:ln>
                  <a:noFill/>
                </a:ln>
                <a:solidFill>
                  <a:prstClr val="black"/>
                </a:solidFill>
                <a:effectLst/>
                <a:uLnTx/>
                <a:uFillTx/>
                <a:latin typeface="Arial"/>
                <a:ea typeface="+mn-ea"/>
                <a:cs typeface="+mn-cs"/>
              </a:rPr>
              <a:t> Optical Sampling) </a:t>
            </a:r>
            <a:r>
              <a:rPr kumimoji="0" lang="it-IT" sz="1400" b="0" i="0" u="none" strike="noStrike" kern="1200" cap="none" spc="0" normalizeH="0" baseline="0" noProof="0" dirty="0" err="1">
                <a:ln>
                  <a:noFill/>
                </a:ln>
                <a:solidFill>
                  <a:prstClr val="black"/>
                </a:solidFill>
                <a:effectLst/>
                <a:uLnTx/>
                <a:uFillTx/>
                <a:latin typeface="Arial"/>
                <a:ea typeface="+mn-ea"/>
                <a:cs typeface="+mn-cs"/>
              </a:rPr>
              <a:t>method</a:t>
            </a:r>
            <a:r>
              <a:rPr kumimoji="0" lang="it-IT" sz="1400" b="0" i="0" u="none" strike="noStrike" kern="1200" cap="none" spc="0" normalizeH="0" baseline="0" noProof="0" dirty="0">
                <a:ln>
                  <a:noFill/>
                </a:ln>
                <a:solidFill>
                  <a:prstClr val="black"/>
                </a:solidFill>
                <a:effectLst/>
                <a:uLnTx/>
                <a:uFillTx/>
                <a:latin typeface="Arial"/>
                <a:ea typeface="+mn-ea"/>
                <a:cs typeface="+mn-cs"/>
              </a:rPr>
              <a:t> for </a:t>
            </a:r>
            <a:r>
              <a:rPr kumimoji="0" lang="it-IT" sz="1400" b="0" i="0" u="none" strike="noStrike" kern="1200" cap="none" spc="0" normalizeH="0" baseline="0" noProof="0" dirty="0" err="1">
                <a:ln>
                  <a:noFill/>
                </a:ln>
                <a:solidFill>
                  <a:prstClr val="black"/>
                </a:solidFill>
                <a:effectLst/>
                <a:uLnTx/>
                <a:uFillTx/>
                <a:latin typeface="Arial"/>
                <a:ea typeface="+mn-ea"/>
                <a:cs typeface="+mn-cs"/>
              </a:rPr>
              <a:t>optimizing</a:t>
            </a:r>
            <a:r>
              <a:rPr kumimoji="0" lang="it-IT" sz="1400" b="0" i="0" u="none" strike="noStrike" kern="1200" cap="none" spc="0" normalizeH="0" baseline="0" noProof="0" dirty="0">
                <a:ln>
                  <a:noFill/>
                </a:ln>
                <a:solidFill>
                  <a:prstClr val="black"/>
                </a:solidFill>
                <a:effectLst/>
                <a:uLnTx/>
                <a:uFillTx/>
                <a:latin typeface="Arial"/>
                <a:ea typeface="+mn-ea"/>
                <a:cs typeface="+mn-cs"/>
              </a:rPr>
              <a:t> </a:t>
            </a:r>
            <a:r>
              <a:rPr kumimoji="0" lang="it-IT" sz="1400" b="0" i="0" u="none" strike="noStrike" kern="1200" cap="none" spc="0" normalizeH="0" baseline="0" noProof="0" dirty="0" err="1">
                <a:ln>
                  <a:noFill/>
                </a:ln>
                <a:solidFill>
                  <a:prstClr val="black"/>
                </a:solidFill>
                <a:effectLst/>
                <a:uLnTx/>
                <a:uFillTx/>
                <a:latin typeface="Arial"/>
                <a:ea typeface="+mn-ea"/>
                <a:cs typeface="+mn-cs"/>
              </a:rPr>
              <a:t>spatial</a:t>
            </a:r>
            <a:r>
              <a:rPr kumimoji="0" lang="it-IT" sz="1400" b="0" i="0" u="none" strike="noStrike" kern="1200" cap="none" spc="0" normalizeH="0" baseline="0" noProof="0" dirty="0">
                <a:ln>
                  <a:noFill/>
                </a:ln>
                <a:solidFill>
                  <a:prstClr val="black"/>
                </a:solidFill>
                <a:effectLst/>
                <a:uLnTx/>
                <a:uFillTx/>
                <a:latin typeface="Arial"/>
                <a:ea typeface="+mn-ea"/>
                <a:cs typeface="+mn-cs"/>
              </a:rPr>
              <a:t> </a:t>
            </a:r>
            <a:r>
              <a:rPr kumimoji="0" lang="it-IT" sz="1400" b="0" i="0" u="none" strike="noStrike" kern="1200" cap="none" spc="0" normalizeH="0" baseline="0" noProof="0" dirty="0" err="1">
                <a:ln>
                  <a:noFill/>
                </a:ln>
                <a:solidFill>
                  <a:prstClr val="black"/>
                </a:solidFill>
                <a:effectLst/>
                <a:uLnTx/>
                <a:uFillTx/>
                <a:latin typeface="Arial"/>
                <a:ea typeface="+mn-ea"/>
                <a:cs typeface="+mn-cs"/>
              </a:rPr>
              <a:t>resolution</a:t>
            </a:r>
            <a:r>
              <a:rPr kumimoji="0" lang="it-IT" sz="1400" b="0" i="0" u="none" strike="noStrike" kern="1200" cap="none" spc="0" normalizeH="0" baseline="0" noProof="0" dirty="0">
                <a:ln>
                  <a:noFill/>
                </a:ln>
                <a:solidFill>
                  <a:prstClr val="black"/>
                </a:solidFill>
                <a:effectLst/>
                <a:uLnTx/>
                <a:uFillTx/>
                <a:latin typeface="Arial"/>
                <a:ea typeface="+mn-ea"/>
                <a:cs typeface="+mn-cs"/>
              </a:rPr>
              <a:t> of </a:t>
            </a:r>
            <a:r>
              <a:rPr kumimoji="0" lang="it-IT" sz="1400" b="0" i="0" u="none" strike="noStrike" kern="1200" cap="none" spc="0" normalizeH="0" baseline="0" noProof="0" dirty="0" err="1">
                <a:ln>
                  <a:noFill/>
                </a:ln>
                <a:solidFill>
                  <a:prstClr val="black"/>
                </a:solidFill>
                <a:effectLst/>
                <a:uLnTx/>
                <a:uFillTx/>
                <a:latin typeface="Arial"/>
                <a:ea typeface="+mn-ea"/>
                <a:cs typeface="+mn-cs"/>
              </a:rPr>
              <a:t>calcium</a:t>
            </a:r>
            <a:r>
              <a:rPr kumimoji="0" lang="it-IT" sz="1400" b="0" i="0" u="none" strike="noStrike" kern="1200" cap="none" spc="0" normalizeH="0" baseline="0" noProof="0" dirty="0">
                <a:ln>
                  <a:noFill/>
                </a:ln>
                <a:solidFill>
                  <a:prstClr val="black"/>
                </a:solidFill>
                <a:effectLst/>
                <a:uLnTx/>
                <a:uFillTx/>
                <a:latin typeface="Arial"/>
                <a:ea typeface="+mn-ea"/>
                <a:cs typeface="+mn-cs"/>
              </a:rPr>
              <a:t>-imaging datasets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i="0" u="none" strike="noStrike" kern="1200" cap="none" spc="0" normalizeH="0" baseline="0" noProof="0" dirty="0">
                <a:ln>
                  <a:noFill/>
                </a:ln>
                <a:solidFill>
                  <a:prstClr val="black"/>
                </a:solidFill>
                <a:effectLst/>
                <a:uLnTx/>
                <a:uFillTx/>
                <a:latin typeface="Arial"/>
                <a:ea typeface="+mn-ea"/>
                <a:cs typeface="+mn-cs"/>
              </a:rPr>
              <a:t>(paper in </a:t>
            </a:r>
            <a:r>
              <a:rPr kumimoji="0" lang="it-IT" sz="1200" i="0" u="none" strike="noStrike" kern="1200" cap="none" spc="0" normalizeH="0" baseline="0" noProof="0" dirty="0" err="1">
                <a:ln>
                  <a:noFill/>
                </a:ln>
                <a:solidFill>
                  <a:prstClr val="black"/>
                </a:solidFill>
                <a:effectLst/>
                <a:uLnTx/>
                <a:uFillTx/>
                <a:latin typeface="Arial"/>
                <a:ea typeface="+mn-ea"/>
                <a:cs typeface="+mn-cs"/>
              </a:rPr>
              <a:t>preparation</a:t>
            </a:r>
            <a:r>
              <a:rPr kumimoji="0" lang="it-IT" sz="1200" i="0" u="none" strike="noStrike" kern="1200" cap="none" spc="0" normalizeH="0" baseline="0" noProof="0" dirty="0">
                <a:ln>
                  <a:noFill/>
                </a:ln>
                <a:solidFill>
                  <a:prstClr val="black"/>
                </a:solidFill>
                <a:effectLst/>
                <a:uLnTx/>
                <a:uFillTx/>
                <a:latin typeface="Arial"/>
                <a:ea typeface="+mn-ea"/>
                <a:cs typeface="+mn-cs"/>
              </a:rPr>
              <a:t>)</a:t>
            </a:r>
          </a:p>
        </p:txBody>
      </p:sp>
      <p:sp>
        <p:nvSpPr>
          <p:cNvPr id="12" name="Footer Placeholder 51">
            <a:extLst>
              <a:ext uri="{FF2B5EF4-FFF2-40B4-BE49-F238E27FC236}">
                <a16:creationId xmlns:a16="http://schemas.microsoft.com/office/drawing/2014/main" id="{0CF7AC41-200E-AA42-00FF-1D0C4A2D675D}"/>
              </a:ext>
            </a:extLst>
          </p:cNvPr>
          <p:cNvSpPr>
            <a:spLocks noGrp="1"/>
          </p:cNvSpPr>
          <p:nvPr>
            <p:ph type="ftr" sz="quarter" idx="11"/>
          </p:nvPr>
        </p:nvSpPr>
        <p:spPr>
          <a:xfrm>
            <a:off x="4572000" y="18288"/>
            <a:ext cx="5486400" cy="329184"/>
          </a:xfrm>
        </p:spPr>
        <p:txBody>
          <a:bodyPr/>
          <a:lstStyle/>
          <a:p>
            <a:pPr lvl="0">
              <a:defRPr/>
            </a:pPr>
            <a:r>
              <a:rPr lang="it-IT" sz="1400" dirty="0" err="1"/>
              <a:t>Courtesy</a:t>
            </a:r>
            <a:r>
              <a:rPr lang="it-IT" sz="1400" dirty="0"/>
              <a:t> of G. De Bonis and A. Lonardo</a:t>
            </a:r>
          </a:p>
        </p:txBody>
      </p:sp>
    </p:spTree>
    <p:extLst>
      <p:ext uri="{BB962C8B-B14F-4D97-AF65-F5344CB8AC3E}">
        <p14:creationId xmlns:p14="http://schemas.microsoft.com/office/powerpoint/2010/main" val="182950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B6BC0-4930-4378-BDBC-0C480E5D20D3}"/>
            </a:ext>
          </a:extLst>
        </p:cNvPr>
        <p:cNvGrpSpPr/>
        <p:nvPr/>
      </p:nvGrpSpPr>
      <p:grpSpPr>
        <a:xfrm>
          <a:off x="0" y="0"/>
          <a:ext cx="0" cy="0"/>
          <a:chOff x="0" y="0"/>
          <a:chExt cx="0" cy="0"/>
        </a:xfrm>
      </p:grpSpPr>
      <p:sp>
        <p:nvSpPr>
          <p:cNvPr id="35" name="TextShape 1">
            <a:extLst>
              <a:ext uri="{FF2B5EF4-FFF2-40B4-BE49-F238E27FC236}">
                <a16:creationId xmlns:a16="http://schemas.microsoft.com/office/drawing/2014/main" id="{12BA480D-7556-17C3-BD23-A36503FAE188}"/>
              </a:ext>
            </a:extLst>
          </p:cNvPr>
          <p:cNvSpPr txBox="1"/>
          <p:nvPr/>
        </p:nvSpPr>
        <p:spPr>
          <a:xfrm>
            <a:off x="304800" y="384182"/>
            <a:ext cx="11512826" cy="343492"/>
          </a:xfrm>
          <a:prstGeom prst="rect">
            <a:avLst/>
          </a:prstGeom>
          <a:noFill/>
          <a:ln>
            <a:noFill/>
          </a:ln>
        </p:spPr>
        <p:txBody>
          <a:bodyPr wrap="square" lIns="0" tIns="0" rIns="0" bIns="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3000"/>
              </a:lnSpc>
              <a:spcBef>
                <a:spcPts val="0"/>
              </a:spcBef>
              <a:spcAft>
                <a:spcPts val="0"/>
              </a:spcAft>
              <a:buClr>
                <a:srgbClr val="000000"/>
              </a:buClr>
              <a:buSzPct val="100000"/>
              <a:buFontTx/>
              <a:buNone/>
              <a:tabLst/>
              <a:defRPr/>
            </a:pPr>
            <a:r>
              <a:rPr kumimoji="0" lang="it-IT" sz="2400" b="0" i="0" u="none" strike="noStrike" kern="1200" cap="none" spc="0" normalizeH="0" baseline="0" noProof="0" dirty="0">
                <a:ln>
                  <a:noFill/>
                </a:ln>
                <a:solidFill>
                  <a:srgbClr val="549E39"/>
                </a:solidFill>
                <a:effectLst/>
                <a:uLnTx/>
                <a:uFillTx/>
                <a:latin typeface="Impact"/>
                <a:ea typeface="+mn-ea"/>
                <a:cs typeface="+mn-cs"/>
              </a:rPr>
              <a:t>Focus WP2</a:t>
            </a:r>
            <a:endParaRPr kumimoji="0" lang="en-GB" sz="2400" b="0" i="0" u="none" strike="noStrike" kern="1200" cap="none" spc="0" normalizeH="0" baseline="0" noProof="0" dirty="0">
              <a:ln>
                <a:noFill/>
              </a:ln>
              <a:solidFill>
                <a:srgbClr val="549E39"/>
              </a:solidFill>
              <a:effectLst/>
              <a:uLnTx/>
              <a:uFillTx/>
              <a:latin typeface="Impact" panose="020B0806030902050204" pitchFamily="34" charset="0"/>
              <a:ea typeface="+mn-ea"/>
              <a:cs typeface="+mn-cs"/>
            </a:endParaRPr>
          </a:p>
        </p:txBody>
      </p:sp>
      <p:pic>
        <p:nvPicPr>
          <p:cNvPr id="2" name="Immagine 1" descr="Immagine che contiene testo, Carattere, Elementi grafici, grafica&#10;&#10;Il contenuto generato dall'IA potrebbe non essere corretto.">
            <a:extLst>
              <a:ext uri="{FF2B5EF4-FFF2-40B4-BE49-F238E27FC236}">
                <a16:creationId xmlns:a16="http://schemas.microsoft.com/office/drawing/2014/main" id="{DD6AD9B1-FF6B-CC3B-3962-5842B2D2EDC6}"/>
              </a:ext>
            </a:extLst>
          </p:cNvPr>
          <p:cNvPicPr>
            <a:picLocks noChangeAspect="1"/>
          </p:cNvPicPr>
          <p:nvPr/>
        </p:nvPicPr>
        <p:blipFill>
          <a:blip r:embed="rId3">
            <a:clrChange>
              <a:clrFrom>
                <a:srgbClr val="F1F2EC"/>
              </a:clrFrom>
              <a:clrTo>
                <a:srgbClr val="F1F2EC">
                  <a:alpha val="0"/>
                </a:srgbClr>
              </a:clrTo>
            </a:clrChange>
            <a:extLst>
              <a:ext uri="{28A0092B-C50C-407E-A947-70E740481C1C}">
                <a14:useLocalDpi xmlns:a14="http://schemas.microsoft.com/office/drawing/2010/main" val="0"/>
              </a:ext>
            </a:extLst>
          </a:blip>
          <a:stretch>
            <a:fillRect/>
          </a:stretch>
        </p:blipFill>
        <p:spPr>
          <a:xfrm>
            <a:off x="83125" y="0"/>
            <a:ext cx="1082205" cy="668028"/>
          </a:xfrm>
          <a:prstGeom prst="rect">
            <a:avLst/>
          </a:prstGeom>
        </p:spPr>
      </p:pic>
      <p:sp>
        <p:nvSpPr>
          <p:cNvPr id="4" name="CasellaDiTesto 1">
            <a:extLst>
              <a:ext uri="{FF2B5EF4-FFF2-40B4-BE49-F238E27FC236}">
                <a16:creationId xmlns:a16="http://schemas.microsoft.com/office/drawing/2014/main" id="{4278150F-2400-6A5F-157D-76DAA0D3EABF}"/>
              </a:ext>
            </a:extLst>
          </p:cNvPr>
          <p:cNvSpPr txBox="1"/>
          <p:nvPr/>
        </p:nvSpPr>
        <p:spPr>
          <a:xfrm>
            <a:off x="3897499" y="2459854"/>
            <a:ext cx="2047721" cy="3893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prstClr val="black"/>
                </a:solidFill>
                <a:effectLst/>
                <a:uLnTx/>
                <a:uFillTx/>
                <a:latin typeface="Aptos"/>
                <a:ea typeface="Calibri"/>
                <a:cs typeface="Calibri"/>
              </a:rPr>
              <a:t>T1. </a:t>
            </a:r>
            <a:r>
              <a:rPr kumimoji="0" lang="it-IT" sz="1300" b="1" i="0" u="none" strike="noStrike" kern="1200" cap="none" spc="0" normalizeH="0" baseline="0" noProof="0" dirty="0" err="1">
                <a:ln>
                  <a:noFill/>
                </a:ln>
                <a:solidFill>
                  <a:prstClr val="black"/>
                </a:solidFill>
                <a:effectLst/>
                <a:uLnTx/>
                <a:uFillTx/>
                <a:latin typeface="Aptos"/>
                <a:ea typeface="Calibri"/>
                <a:cs typeface="Calibri"/>
              </a:rPr>
              <a:t>Recent</a:t>
            </a:r>
            <a:r>
              <a:rPr kumimoji="0" lang="it-IT" sz="1300" b="1" i="0" u="none" strike="noStrike" kern="1200" cap="none" spc="0" normalizeH="0" baseline="0" noProof="0" dirty="0">
                <a:ln>
                  <a:noFill/>
                </a:ln>
                <a:solidFill>
                  <a:prstClr val="black"/>
                </a:solidFill>
                <a:effectLst/>
                <a:uLnTx/>
                <a:uFillTx/>
                <a:latin typeface="Aptos"/>
                <a:ea typeface="Calibri"/>
                <a:cs typeface="Calibri"/>
              </a:rPr>
              <a:t> Papers: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kern="1200" cap="none" spc="0" normalizeH="0" baseline="0" noProof="0" dirty="0">
                <a:ln>
                  <a:noFill/>
                </a:ln>
                <a:solidFill>
                  <a:prstClr val="black"/>
                </a:solidFill>
                <a:effectLst/>
                <a:uLnTx/>
                <a:uFillTx/>
                <a:latin typeface="Aptos"/>
                <a:ea typeface="Calibri"/>
                <a:cs typeface="Calibri"/>
              </a:rPr>
              <a:t>1)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two-compartment</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neuron</a:t>
            </a:r>
            <a:r>
              <a:rPr kumimoji="0" lang="it-IT" sz="1300" i="0" u="none" strike="noStrike" kern="1200" cap="none" spc="0" normalizeH="0" baseline="0" noProof="0" dirty="0">
                <a:ln>
                  <a:noFill/>
                </a:ln>
                <a:solidFill>
                  <a:prstClr val="black"/>
                </a:solidFill>
                <a:effectLst/>
                <a:uLnTx/>
                <a:uFillTx/>
                <a:latin typeface="Aptos"/>
                <a:ea typeface="Calibri"/>
                <a:cs typeface="Calibri"/>
              </a:rPr>
              <a:t> with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contextual</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mechanisms</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r>
              <a:rPr kumimoji="0" lang="it-IT" sz="1300" i="0" u="none" strike="noStrike" kern="1200" cap="none" spc="0" normalizeH="0" baseline="0" noProof="0" dirty="0">
                <a:ln>
                  <a:noFill/>
                </a:ln>
                <a:solidFill>
                  <a:prstClr val="black"/>
                </a:solidFill>
                <a:effectLst/>
                <a:uLnTx/>
                <a:uFillTx/>
                <a:latin typeface="Aptos"/>
                <a:ea typeface="Calibri"/>
                <a:cs typeface="Calibri"/>
                <a:hlinkClick r:id="rId4"/>
              </a:rPr>
              <a:t>https://doi.org/10.3389/fncom.2025.1566196</a:t>
            </a:r>
            <a:endParaRPr kumimoji="0" lang="it-IT" sz="1300" i="0" u="none" strike="noStrike" kern="1200" cap="none" spc="0" normalizeH="0" baseline="0" noProof="0" dirty="0">
              <a:ln>
                <a:noFill/>
              </a:ln>
              <a:solidFill>
                <a:prstClr val="black"/>
              </a:solidFill>
              <a:effectLst/>
              <a:uLnTx/>
              <a:uFillTx/>
              <a:latin typeface="Apto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kern="1200" cap="none" spc="0" normalizeH="0" baseline="0" noProof="0" dirty="0">
                <a:ln>
                  <a:noFill/>
                </a:ln>
                <a:solidFill>
                  <a:prstClr val="black"/>
                </a:solidFill>
                <a:effectLst/>
                <a:uLnTx/>
                <a:uFillTx/>
                <a:latin typeface="Aptos"/>
                <a:ea typeface="Calibri"/>
                <a:cs typeface="Calibri"/>
              </a:rPr>
              <a:t>2)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thalamo-cortico-hyppocampal</a:t>
            </a:r>
            <a:r>
              <a:rPr kumimoji="0" lang="it-IT" sz="1300" i="0" u="none" strike="noStrike" kern="1200" cap="none" spc="0" normalizeH="0" baseline="0" noProof="0" dirty="0">
                <a:ln>
                  <a:noFill/>
                </a:ln>
                <a:solidFill>
                  <a:prstClr val="black"/>
                </a:solidFill>
                <a:effectLst/>
                <a:uLnTx/>
                <a:uFillTx/>
                <a:latin typeface="Aptos"/>
                <a:ea typeface="Calibri"/>
                <a:cs typeface="Calibri"/>
              </a:rPr>
              <a:t> network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transferring</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episodic</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memories</a:t>
            </a:r>
            <a:r>
              <a:rPr kumimoji="0" lang="it-IT" sz="1300" i="0" u="none" strike="noStrike" kern="1200" cap="none" spc="0" normalizeH="0" baseline="0" noProof="0" dirty="0">
                <a:ln>
                  <a:noFill/>
                </a:ln>
                <a:solidFill>
                  <a:prstClr val="black"/>
                </a:solidFill>
                <a:effectLst/>
                <a:uLnTx/>
                <a:uFillTx/>
                <a:latin typeface="Aptos"/>
                <a:ea typeface="Calibri"/>
                <a:cs typeface="Calibri"/>
              </a:rPr>
              <a:t> to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cortical</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abstractions</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r>
              <a:rPr kumimoji="0" lang="it-IT" sz="1300" i="0" u="none" strike="noStrike" kern="1200" cap="none" spc="0" normalizeH="0" baseline="0" noProof="0" dirty="0">
                <a:ln>
                  <a:noFill/>
                </a:ln>
                <a:solidFill>
                  <a:prstClr val="black"/>
                </a:solidFill>
                <a:effectLst/>
                <a:uLnTx/>
                <a:uFillTx/>
                <a:latin typeface="Arial"/>
                <a:ea typeface="+mn-lt"/>
                <a:cs typeface="Arial"/>
                <a:hlinkClick r:id="rId5"/>
              </a:rPr>
              <a:t>https://doi.org/10.1016/j.neucom.2025.130323</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kern="1200" cap="none" spc="0" normalizeH="0" baseline="0" noProof="0" dirty="0">
                <a:ln>
                  <a:noFill/>
                </a:ln>
                <a:solidFill>
                  <a:prstClr val="black"/>
                </a:solidFill>
                <a:effectLst/>
                <a:uLnTx/>
                <a:uFillTx/>
                <a:latin typeface="Aptos"/>
                <a:ea typeface="Calibri"/>
                <a:cs typeface="Calibri"/>
              </a:rPr>
              <a:t>3) Integration of the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neuron</a:t>
            </a:r>
            <a:r>
              <a:rPr kumimoji="0" lang="it-IT" sz="1300" i="0" u="none" strike="noStrike" kern="1200" cap="none" spc="0" normalizeH="0" baseline="0" noProof="0" dirty="0">
                <a:ln>
                  <a:noFill/>
                </a:ln>
                <a:solidFill>
                  <a:prstClr val="black"/>
                </a:solidFill>
                <a:effectLst/>
                <a:uLnTx/>
                <a:uFillTx/>
                <a:latin typeface="Aptos"/>
                <a:ea typeface="Calibri"/>
                <a:cs typeface="Calibri"/>
              </a:rPr>
              <a:t> in the NEST/NESTML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engine</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r>
              <a:rPr kumimoji="0" lang="it-IT" sz="1300" i="0" u="none" strike="noStrike" kern="1200" cap="none" spc="0" normalizeH="0" baseline="0" noProof="0" dirty="0" err="1">
                <a:ln>
                  <a:noFill/>
                </a:ln>
                <a:solidFill>
                  <a:prstClr val="black"/>
                </a:solidFill>
                <a:effectLst/>
                <a:uLnTx/>
                <a:uFillTx/>
                <a:latin typeface="Aptos"/>
                <a:ea typeface="Calibri"/>
                <a:cs typeface="Calibri"/>
              </a:rPr>
              <a:t>biorXiv</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r>
              <a:rPr kumimoji="0" lang="it-IT" sz="1300" i="0" u="none" strike="noStrike" kern="1200" cap="none" spc="0" normalizeH="0" baseline="0" noProof="0" dirty="0">
                <a:ln>
                  <a:noFill/>
                </a:ln>
                <a:solidFill>
                  <a:prstClr val="black"/>
                </a:solidFill>
                <a:effectLst/>
                <a:uLnTx/>
                <a:uFillTx/>
                <a:latin typeface="Aptos"/>
                <a:ea typeface="Calibri"/>
                <a:cs typeface="Calibri"/>
                <a:hlinkClick r:id="rId6"/>
              </a:rPr>
              <a:t>https://doi.org/10.1101/2025.06.30.662287</a:t>
            </a:r>
            <a:r>
              <a:rPr kumimoji="0" lang="it-IT" sz="1300" i="0" u="none" strike="noStrike" kern="1200" cap="none" spc="0" normalizeH="0" baseline="0" noProof="0" dirty="0">
                <a:ln>
                  <a:noFill/>
                </a:ln>
                <a:solidFill>
                  <a:prstClr val="black"/>
                </a:solidFill>
                <a:effectLst/>
                <a:uLnTx/>
                <a:uFillTx/>
                <a:latin typeface="Aptos"/>
                <a:ea typeface="Calibri"/>
                <a:cs typeface="Calibri"/>
              </a:rPr>
              <a:t> </a:t>
            </a:r>
            <a:endParaRPr kumimoji="0" lang="it-IT" sz="1300" i="0" u="none" strike="noStrike" kern="1200" cap="none" spc="0" normalizeH="0" baseline="0" noProof="0" dirty="0">
              <a:ln>
                <a:noFill/>
              </a:ln>
              <a:solidFill>
                <a:prstClr val="black"/>
              </a:solidFill>
              <a:effectLst/>
              <a:highlight>
                <a:srgbClr val="E2FAD9"/>
              </a:highlight>
              <a:uLnTx/>
              <a:uFillTx/>
              <a:latin typeface="Aptos"/>
              <a:ea typeface="Calibri"/>
              <a:cs typeface="Calibri"/>
            </a:endParaRPr>
          </a:p>
        </p:txBody>
      </p:sp>
      <p:pic>
        <p:nvPicPr>
          <p:cNvPr id="6" name="Immagine 4" descr="Immagine che contiene testo, diagramma, illustrazione&#10;&#10;Il contenuto generato dall&amp;#39;IA potrebbe non essere corretto.">
            <a:extLst>
              <a:ext uri="{FF2B5EF4-FFF2-40B4-BE49-F238E27FC236}">
                <a16:creationId xmlns:a16="http://schemas.microsoft.com/office/drawing/2014/main" id="{9678719C-CECB-80EE-01A4-B4E1A8C891CE}"/>
              </a:ext>
            </a:extLst>
          </p:cNvPr>
          <p:cNvPicPr>
            <a:picLocks noChangeAspect="1"/>
          </p:cNvPicPr>
          <p:nvPr/>
        </p:nvPicPr>
        <p:blipFill>
          <a:blip r:embed="rId7"/>
          <a:stretch>
            <a:fillRect/>
          </a:stretch>
        </p:blipFill>
        <p:spPr>
          <a:xfrm>
            <a:off x="460777" y="2321723"/>
            <a:ext cx="3271000" cy="4368113"/>
          </a:xfrm>
          <a:prstGeom prst="rect">
            <a:avLst/>
          </a:prstGeom>
        </p:spPr>
      </p:pic>
      <p:sp>
        <p:nvSpPr>
          <p:cNvPr id="7" name="TextBox 2">
            <a:extLst>
              <a:ext uri="{FF2B5EF4-FFF2-40B4-BE49-F238E27FC236}">
                <a16:creationId xmlns:a16="http://schemas.microsoft.com/office/drawing/2014/main" id="{B1C89D85-2A79-211C-D6FB-31AECD925229}"/>
              </a:ext>
            </a:extLst>
          </p:cNvPr>
          <p:cNvSpPr/>
          <p:nvPr/>
        </p:nvSpPr>
        <p:spPr>
          <a:xfrm>
            <a:off x="6233759" y="1101546"/>
            <a:ext cx="5789021" cy="5630857"/>
          </a:xfrm>
          <a:prstGeom prst="rect">
            <a:avLst/>
          </a:prstGeom>
          <a:noFill/>
          <a:ln w="19050">
            <a:solidFill>
              <a:srgbClr val="92D050"/>
            </a:solidFill>
          </a:ln>
        </p:spPr>
        <p:style>
          <a:lnRef idx="0">
            <a:scrgbClr r="0" g="0" b="0"/>
          </a:lnRef>
          <a:fillRef idx="0">
            <a:scrgbClr r="0" g="0" b="0"/>
          </a:fillRef>
          <a:effectRef idx="0">
            <a:scrgbClr r="0" g="0" b="0"/>
          </a:effectRef>
          <a:fontRef idx="minor"/>
        </p:style>
        <p:txBody>
          <a:bodyPr horzOverflow="overflow" wrap="square" lIns="90000" tIns="45000" rIns="90000" bIns="45000" numCol="1" spc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a:ln>
                  <a:noFill/>
                </a:ln>
                <a:solidFill>
                  <a:prstClr val="black"/>
                </a:solidFill>
                <a:effectLst/>
                <a:uLnTx/>
                <a:uFillTx/>
                <a:latin typeface="Aptos"/>
                <a:ea typeface="+mn-ea"/>
                <a:cs typeface="+mn-cs"/>
              </a:rPr>
              <a:t> </a:t>
            </a: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mn-ea"/>
              <a:cs typeface="+mn-cs"/>
            </a:endParaRPr>
          </a:p>
        </p:txBody>
      </p:sp>
      <p:pic>
        <p:nvPicPr>
          <p:cNvPr id="9" name="Picture 8">
            <a:extLst>
              <a:ext uri="{FF2B5EF4-FFF2-40B4-BE49-F238E27FC236}">
                <a16:creationId xmlns:a16="http://schemas.microsoft.com/office/drawing/2014/main" id="{0818EFB3-0E75-564D-43E5-C6B6A78153E9}"/>
              </a:ext>
            </a:extLst>
          </p:cNvPr>
          <p:cNvPicPr/>
          <p:nvPr/>
        </p:nvPicPr>
        <p:blipFill>
          <a:blip r:embed="rId8"/>
          <a:stretch/>
        </p:blipFill>
        <p:spPr>
          <a:xfrm>
            <a:off x="6324840" y="1303200"/>
            <a:ext cx="2894760" cy="1392120"/>
          </a:xfrm>
          <a:prstGeom prst="rect">
            <a:avLst/>
          </a:prstGeom>
          <a:ln w="0">
            <a:noFill/>
          </a:ln>
        </p:spPr>
      </p:pic>
      <p:sp>
        <p:nvSpPr>
          <p:cNvPr id="10" name="Rectangle 9">
            <a:extLst>
              <a:ext uri="{FF2B5EF4-FFF2-40B4-BE49-F238E27FC236}">
                <a16:creationId xmlns:a16="http://schemas.microsoft.com/office/drawing/2014/main" id="{97232D0A-853A-8930-A891-13D52E88DDE9}"/>
              </a:ext>
            </a:extLst>
          </p:cNvPr>
          <p:cNvSpPr/>
          <p:nvPr/>
        </p:nvSpPr>
        <p:spPr>
          <a:xfrm>
            <a:off x="6324840" y="3053646"/>
            <a:ext cx="5700574" cy="60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000000"/>
                </a:solidFill>
                <a:effectLst/>
                <a:uLnTx/>
                <a:uFillTx/>
                <a:latin typeface="Arial"/>
                <a:ea typeface="+mn-ea"/>
                <a:cs typeface="+mn-cs"/>
              </a:rPr>
              <a:t>Multi-area model of the macaque cortex (</a:t>
            </a:r>
            <a:r>
              <a:rPr kumimoji="0" lang="en-US" sz="1200" b="1" i="0" u="none" strike="noStrike" kern="1200" cap="none" spc="-1" normalizeH="0" baseline="0" noProof="0">
                <a:ln>
                  <a:noFill/>
                </a:ln>
                <a:solidFill>
                  <a:srgbClr val="000000"/>
                </a:solidFill>
                <a:effectLst/>
                <a:uLnTx/>
                <a:uFillTx/>
                <a:latin typeface="Arial"/>
                <a:ea typeface="+mn-ea"/>
                <a:cs typeface="+mn-cs"/>
              </a:rPr>
              <a:t>multi-GPU, ~4x10</a:t>
            </a:r>
            <a:r>
              <a:rPr kumimoji="0" lang="en-US" sz="1200" b="1" i="0" u="none" strike="noStrike" kern="1200" cap="none" spc="-1" normalizeH="0" baseline="30000" noProof="0">
                <a:ln>
                  <a:noFill/>
                </a:ln>
                <a:solidFill>
                  <a:srgbClr val="000000"/>
                </a:solidFill>
                <a:effectLst/>
                <a:uLnTx/>
                <a:uFillTx/>
                <a:latin typeface="Arial"/>
                <a:ea typeface="+mn-ea"/>
                <a:cs typeface="+mn-cs"/>
              </a:rPr>
              <a:t>6</a:t>
            </a:r>
            <a:r>
              <a:rPr kumimoji="0" lang="en-US" sz="1200" b="1" i="0" u="none" strike="noStrike" kern="1200" cap="none" spc="-1" normalizeH="0" baseline="0" noProof="0">
                <a:ln>
                  <a:noFill/>
                </a:ln>
                <a:solidFill>
                  <a:srgbClr val="000000"/>
                </a:solidFill>
                <a:effectLst/>
                <a:uLnTx/>
                <a:uFillTx/>
                <a:latin typeface="Arial"/>
                <a:ea typeface="+mn-ea"/>
                <a:cs typeface="+mn-cs"/>
              </a:rPr>
              <a:t> neurons, ~24x10</a:t>
            </a:r>
            <a:r>
              <a:rPr kumimoji="0" lang="en-US" sz="1200" b="1" i="0" u="none" strike="noStrike" kern="1200" cap="none" spc="-1" normalizeH="0" baseline="30000" noProof="0">
                <a:ln>
                  <a:noFill/>
                </a:ln>
                <a:solidFill>
                  <a:srgbClr val="000000"/>
                </a:solidFill>
                <a:effectLst/>
                <a:uLnTx/>
                <a:uFillTx/>
                <a:latin typeface="Arial"/>
                <a:ea typeface="+mn-ea"/>
                <a:cs typeface="+mn-cs"/>
              </a:rPr>
              <a:t>9</a:t>
            </a:r>
            <a:r>
              <a:rPr kumimoji="0" lang="en-US" sz="1200" b="1" i="0" u="none" strike="noStrike" kern="1200" cap="none" spc="-1" normalizeH="0" baseline="0" noProof="0">
                <a:ln>
                  <a:noFill/>
                </a:ln>
                <a:solidFill>
                  <a:srgbClr val="000000"/>
                </a:solidFill>
                <a:effectLst/>
                <a:uLnTx/>
                <a:uFillTx/>
                <a:latin typeface="Arial"/>
                <a:ea typeface="+mn-ea"/>
                <a:cs typeface="+mn-cs"/>
              </a:rPr>
              <a:t> synapses</a:t>
            </a:r>
            <a:r>
              <a:rPr kumimoji="0" lang="en-US" sz="1200" b="0" i="0" u="none" strike="noStrike" kern="1200" cap="none" spc="-1" normalizeH="0" baseline="0" noProof="0">
                <a:ln>
                  <a:noFill/>
                </a:ln>
                <a:solidFill>
                  <a:srgbClr val="000000"/>
                </a:solidFill>
                <a:effectLst/>
                <a:uLnTx/>
                <a:uFillTx/>
                <a:latin typeface="Arial"/>
                <a:ea typeface="+mn-ea"/>
                <a:cs typeface="+mn-cs"/>
              </a:rPr>
              <a:t>) simulated using NEST GPU on CINECA Leonardo booster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srgbClr val="00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6BA2D8D4-BE09-AE18-5FC9-752EFD58CAE2}"/>
              </a:ext>
            </a:extLst>
          </p:cNvPr>
          <p:cNvPicPr/>
          <p:nvPr/>
        </p:nvPicPr>
        <p:blipFill>
          <a:blip r:embed="rId9"/>
          <a:stretch/>
        </p:blipFill>
        <p:spPr>
          <a:xfrm>
            <a:off x="9232805" y="1191650"/>
            <a:ext cx="2742840" cy="1718640"/>
          </a:xfrm>
          <a:prstGeom prst="rect">
            <a:avLst/>
          </a:prstGeom>
          <a:ln w="0">
            <a:noFill/>
          </a:ln>
        </p:spPr>
      </p:pic>
      <p:pic>
        <p:nvPicPr>
          <p:cNvPr id="12" name="Picture 11">
            <a:extLst>
              <a:ext uri="{FF2B5EF4-FFF2-40B4-BE49-F238E27FC236}">
                <a16:creationId xmlns:a16="http://schemas.microsoft.com/office/drawing/2014/main" id="{21161F35-0DFD-D3F2-A90B-984A722EC1BE}"/>
              </a:ext>
            </a:extLst>
          </p:cNvPr>
          <p:cNvPicPr/>
          <p:nvPr/>
        </p:nvPicPr>
        <p:blipFill>
          <a:blip r:embed="rId10"/>
          <a:stretch/>
        </p:blipFill>
        <p:spPr>
          <a:xfrm>
            <a:off x="6400800" y="3731810"/>
            <a:ext cx="2742840" cy="1817744"/>
          </a:xfrm>
          <a:prstGeom prst="rect">
            <a:avLst/>
          </a:prstGeom>
          <a:ln w="0">
            <a:noFill/>
          </a:ln>
        </p:spPr>
      </p:pic>
      <p:sp>
        <p:nvSpPr>
          <p:cNvPr id="13" name="Rectangle 12">
            <a:extLst>
              <a:ext uri="{FF2B5EF4-FFF2-40B4-BE49-F238E27FC236}">
                <a16:creationId xmlns:a16="http://schemas.microsoft.com/office/drawing/2014/main" id="{0D34C1A9-7AA3-A808-3C50-724C3AD80EA4}"/>
              </a:ext>
            </a:extLst>
          </p:cNvPr>
          <p:cNvSpPr/>
          <p:nvPr/>
        </p:nvSpPr>
        <p:spPr>
          <a:xfrm>
            <a:off x="6393960" y="5585309"/>
            <a:ext cx="5424480" cy="77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000000"/>
                </a:solidFill>
                <a:effectLst/>
                <a:uLnTx/>
                <a:uFillTx/>
                <a:latin typeface="Arial"/>
                <a:ea typeface="+mn-ea"/>
                <a:cs typeface="+mn-cs"/>
              </a:rPr>
              <a:t>State propagation time of the HPC benchmark model for 1000 </a:t>
            </a:r>
            <a:r>
              <a:rPr kumimoji="0" lang="en-US" sz="1200" b="0" i="0" u="none" strike="noStrike" kern="1200" cap="none" spc="-1" normalizeH="0" baseline="0" noProof="0" dirty="0" err="1">
                <a:ln>
                  <a:noFill/>
                </a:ln>
                <a:solidFill>
                  <a:srgbClr val="000000"/>
                </a:solidFill>
                <a:effectLst/>
                <a:uLnTx/>
                <a:uFillTx/>
                <a:latin typeface="Arial"/>
                <a:ea typeface="+mn-ea"/>
                <a:cs typeface="+mn-cs"/>
              </a:rPr>
              <a:t>ms</a:t>
            </a:r>
            <a:r>
              <a:rPr kumimoji="0" lang="en-US" sz="1200" b="0" i="0" u="none" strike="noStrike" kern="1200" cap="none" spc="-1" normalizeH="0" baseline="0" noProof="0" dirty="0">
                <a:ln>
                  <a:noFill/>
                </a:ln>
                <a:solidFill>
                  <a:srgbClr val="000000"/>
                </a:solidFill>
                <a:effectLst/>
                <a:uLnTx/>
                <a:uFillTx/>
                <a:latin typeface="Arial"/>
                <a:ea typeface="+mn-ea"/>
                <a:cs typeface="+mn-cs"/>
              </a:rPr>
              <a:t> of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000000"/>
                </a:solidFill>
                <a:effectLst/>
                <a:uLnTx/>
                <a:uFillTx/>
                <a:latin typeface="Arial"/>
                <a:ea typeface="+mn-ea"/>
                <a:cs typeface="+mn-cs"/>
              </a:rPr>
              <a:t>time as a function of the number of cluster nodes for the three optimization levels with spike recording and for the optimization level 2 with disabled spike recording (</a:t>
            </a:r>
            <a:r>
              <a:rPr kumimoji="0" lang="en-US" sz="1200" b="1" i="0" u="none" strike="noStrike" kern="1200" cap="none" spc="-1" normalizeH="0" baseline="0" noProof="0" dirty="0">
                <a:ln>
                  <a:noFill/>
                </a:ln>
                <a:solidFill>
                  <a:srgbClr val="000000"/>
                </a:solidFill>
                <a:effectLst/>
                <a:uLnTx/>
                <a:uFillTx/>
                <a:latin typeface="Arial"/>
                <a:ea typeface="+mn-ea"/>
                <a:cs typeface="+mn-cs"/>
              </a:rPr>
              <a:t>256 nodes ~ 2.3×10</a:t>
            </a:r>
            <a:r>
              <a:rPr kumimoji="0" lang="en-US" sz="1200" b="1" i="0" u="none" strike="noStrike" kern="1200" cap="none" spc="-1" normalizeH="0" baseline="33000" noProof="0" dirty="0">
                <a:ln>
                  <a:noFill/>
                </a:ln>
                <a:solidFill>
                  <a:srgbClr val="000000"/>
                </a:solidFill>
                <a:effectLst/>
                <a:uLnTx/>
                <a:uFillTx/>
                <a:latin typeface="Arial"/>
                <a:ea typeface="+mn-ea"/>
                <a:cs typeface="+mn-cs"/>
              </a:rPr>
              <a:t>8</a:t>
            </a:r>
            <a:r>
              <a:rPr kumimoji="0" lang="en-US" sz="1200" b="1" i="0" u="none" strike="noStrike" kern="1200" cap="none" spc="-1" normalizeH="0" baseline="0" noProof="0" dirty="0">
                <a:ln>
                  <a:noFill/>
                </a:ln>
                <a:solidFill>
                  <a:srgbClr val="000000"/>
                </a:solidFill>
                <a:effectLst/>
                <a:uLnTx/>
                <a:uFillTx/>
                <a:latin typeface="Arial"/>
                <a:ea typeface="+mn-ea"/>
                <a:cs typeface="+mn-cs"/>
              </a:rPr>
              <a:t> neurons 2.6×10</a:t>
            </a:r>
            <a:r>
              <a:rPr kumimoji="0" lang="en-US" sz="1200" b="1" i="0" u="none" strike="noStrike" kern="1200" cap="none" spc="-1" normalizeH="0" baseline="33000" noProof="0" dirty="0">
                <a:ln>
                  <a:noFill/>
                </a:ln>
                <a:solidFill>
                  <a:srgbClr val="000000"/>
                </a:solidFill>
                <a:effectLst/>
                <a:uLnTx/>
                <a:uFillTx/>
                <a:latin typeface="Arial"/>
                <a:ea typeface="+mn-ea"/>
                <a:cs typeface="+mn-cs"/>
              </a:rPr>
              <a:t>12</a:t>
            </a:r>
            <a:r>
              <a:rPr kumimoji="0" lang="en-US" sz="1200" b="1" i="0" u="none" strike="noStrike" kern="1200" cap="none" spc="-1" normalizeH="0" baseline="0" noProof="0" dirty="0">
                <a:ln>
                  <a:noFill/>
                </a:ln>
                <a:solidFill>
                  <a:srgbClr val="000000"/>
                </a:solidFill>
                <a:effectLst/>
                <a:uLnTx/>
                <a:uFillTx/>
                <a:latin typeface="Arial"/>
                <a:ea typeface="+mn-ea"/>
                <a:cs typeface="+mn-cs"/>
              </a:rPr>
              <a:t> connections</a:t>
            </a:r>
            <a:r>
              <a:rPr kumimoji="0" lang="en-US" sz="1200" b="0" i="0" u="none" strike="noStrike" kern="1200" cap="none" spc="-1" normalizeH="0" baseline="0" noProof="0" dirty="0">
                <a:ln>
                  <a:noFill/>
                </a:ln>
                <a:solidFill>
                  <a:srgbClr val="000000"/>
                </a:solidFill>
                <a:effectLst/>
                <a:uLnTx/>
                <a:uFillTx/>
                <a:latin typeface="Arial"/>
                <a:ea typeface="+mn-ea"/>
                <a:cs typeface="+mn-cs"/>
              </a:rPr>
              <a:t>)</a:t>
            </a:r>
            <a:endParaRPr kumimoji="0" lang="en-US" sz="1200" b="0" i="0" u="none" strike="noStrike" kern="1200" cap="none" spc="-1" normalizeH="0" baseline="0" noProof="0" dirty="0">
              <a:ln>
                <a:noFill/>
              </a:ln>
              <a:solidFill>
                <a:srgbClr val="000000"/>
              </a:solidFill>
              <a:effectLst/>
              <a:uLnTx/>
              <a:uFillTx/>
              <a:latin typeface="Arial"/>
              <a:ea typeface="+mn-ea"/>
              <a:cs typeface="Arial"/>
            </a:endParaRPr>
          </a:p>
        </p:txBody>
      </p:sp>
      <p:sp>
        <p:nvSpPr>
          <p:cNvPr id="14" name="Rectangle 13">
            <a:extLst>
              <a:ext uri="{FF2B5EF4-FFF2-40B4-BE49-F238E27FC236}">
                <a16:creationId xmlns:a16="http://schemas.microsoft.com/office/drawing/2014/main" id="{5C57476A-246F-93F1-5EA3-4F748FF14061}"/>
              </a:ext>
            </a:extLst>
          </p:cNvPr>
          <p:cNvSpPr/>
          <p:nvPr/>
        </p:nvSpPr>
        <p:spPr>
          <a:xfrm>
            <a:off x="9206769" y="4002814"/>
            <a:ext cx="2563920" cy="105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 normalizeH="0" baseline="0" noProof="0" dirty="0">
                <a:ln>
                  <a:noFill/>
                </a:ln>
                <a:solidFill>
                  <a:srgbClr val="000000"/>
                </a:solidFill>
                <a:effectLst/>
                <a:uLnTx/>
                <a:uFillTx/>
                <a:latin typeface="Arial"/>
                <a:ea typeface="+mn-ea"/>
                <a:cs typeface="+mn-cs"/>
              </a:rPr>
              <a:t>Scalable Construction of Spiking Neuronal Networks using up to thousands of GPUs </a:t>
            </a:r>
            <a:r>
              <a:rPr kumimoji="0" lang="en-US" sz="1300" i="0" u="none" strike="noStrike" kern="1200" cap="none" spc="-1" normalizeH="0" baseline="0" noProof="0" dirty="0">
                <a:ln>
                  <a:noFill/>
                </a:ln>
                <a:solidFill>
                  <a:srgbClr val="000000"/>
                </a:solidFill>
                <a:effectLst/>
                <a:uLnTx/>
                <a:uFillTx/>
                <a:latin typeface="Arial"/>
                <a:ea typeface="+mn-ea"/>
                <a:cs typeface="+mn-cs"/>
              </a:rPr>
              <a:t>(paper almost ready for submission)</a:t>
            </a:r>
          </a:p>
        </p:txBody>
      </p:sp>
      <p:sp>
        <p:nvSpPr>
          <p:cNvPr id="3" name="Rettangolo 2">
            <a:extLst>
              <a:ext uri="{FF2B5EF4-FFF2-40B4-BE49-F238E27FC236}">
                <a16:creationId xmlns:a16="http://schemas.microsoft.com/office/drawing/2014/main" id="{30ECAC93-518A-5CFD-6122-1F451BFEAE4F}"/>
              </a:ext>
            </a:extLst>
          </p:cNvPr>
          <p:cNvSpPr/>
          <p:nvPr/>
        </p:nvSpPr>
        <p:spPr>
          <a:xfrm>
            <a:off x="294362" y="1101546"/>
            <a:ext cx="5653442" cy="5630857"/>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CasellaDiTesto 4">
            <a:extLst>
              <a:ext uri="{FF2B5EF4-FFF2-40B4-BE49-F238E27FC236}">
                <a16:creationId xmlns:a16="http://schemas.microsoft.com/office/drawing/2014/main" id="{2B8C5C48-369F-9FAD-CBB5-41C636D62095}"/>
              </a:ext>
            </a:extLst>
          </p:cNvPr>
          <p:cNvSpPr txBox="1"/>
          <p:nvPr/>
        </p:nvSpPr>
        <p:spPr>
          <a:xfrm>
            <a:off x="287652" y="764466"/>
            <a:ext cx="5226249" cy="338554"/>
          </a:xfrm>
          <a:prstGeom prst="rect">
            <a:avLst/>
          </a:prstGeom>
          <a:solidFill>
            <a:srgbClr val="92D050"/>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a:ea typeface="+mn-ea"/>
                <a:cs typeface="+mn-cs"/>
              </a:rPr>
              <a:t>Task1. </a:t>
            </a:r>
            <a:r>
              <a:rPr lang="it-IT" sz="1600" dirty="0">
                <a:solidFill>
                  <a:prstClr val="black"/>
                </a:solidFill>
                <a:latin typeface="Arial"/>
              </a:rPr>
              <a:t>S</a:t>
            </a:r>
            <a:r>
              <a:rPr kumimoji="0" lang="it-IT" sz="1600" b="0" i="0" u="none" strike="noStrike" kern="1200" cap="none" spc="0" normalizeH="0" baseline="0" noProof="0" dirty="0" err="1">
                <a:ln>
                  <a:noFill/>
                </a:ln>
                <a:solidFill>
                  <a:prstClr val="black"/>
                </a:solidFill>
                <a:effectLst/>
                <a:uLnTx/>
                <a:uFillTx/>
                <a:latin typeface="Arial"/>
                <a:ea typeface="+mn-ea"/>
                <a:cs typeface="+mn-cs"/>
              </a:rPr>
              <a:t>mall</a:t>
            </a:r>
            <a:r>
              <a:rPr kumimoji="0" lang="it-IT" sz="1600" b="0" i="0" u="none" strike="noStrike" kern="1200" cap="none" spc="0" normalizeH="0" baseline="0" noProof="0" dirty="0">
                <a:ln>
                  <a:noFill/>
                </a:ln>
                <a:solidFill>
                  <a:prstClr val="black"/>
                </a:solidFill>
                <a:effectLst/>
                <a:uLnTx/>
                <a:uFillTx/>
                <a:latin typeface="Arial"/>
                <a:ea typeface="+mn-ea"/>
                <a:cs typeface="+mn-cs"/>
              </a:rPr>
              <a:t> scale: learning models for </a:t>
            </a:r>
            <a:r>
              <a:rPr kumimoji="0" lang="it-IT" sz="1600" b="0" i="0" u="none" strike="noStrike" kern="1200" cap="none" spc="0" normalizeH="0" baseline="0" noProof="0" dirty="0" err="1">
                <a:ln>
                  <a:noFill/>
                </a:ln>
                <a:solidFill>
                  <a:prstClr val="black"/>
                </a:solidFill>
                <a:effectLst/>
                <a:uLnTx/>
                <a:uFillTx/>
                <a:latin typeface="Arial"/>
                <a:ea typeface="+mn-ea"/>
                <a:cs typeface="+mn-cs"/>
              </a:rPr>
              <a:t>bio-inspired</a:t>
            </a:r>
            <a:r>
              <a:rPr kumimoji="0" lang="it-IT" sz="1600" b="0" i="0" u="none" strike="noStrike" kern="1200" cap="none" spc="0" normalizeH="0" baseline="0" noProof="0" dirty="0">
                <a:ln>
                  <a:noFill/>
                </a:ln>
                <a:solidFill>
                  <a:prstClr val="black"/>
                </a:solidFill>
                <a:effectLst/>
                <a:uLnTx/>
                <a:uFillTx/>
                <a:latin typeface="Arial"/>
                <a:ea typeface="+mn-ea"/>
                <a:cs typeface="+mn-cs"/>
              </a:rPr>
              <a:t> AI</a:t>
            </a:r>
          </a:p>
        </p:txBody>
      </p:sp>
      <p:sp>
        <p:nvSpPr>
          <p:cNvPr id="15" name="CasellaDiTesto 14">
            <a:extLst>
              <a:ext uri="{FF2B5EF4-FFF2-40B4-BE49-F238E27FC236}">
                <a16:creationId xmlns:a16="http://schemas.microsoft.com/office/drawing/2014/main" id="{92B867C7-4022-76F1-F4FA-6589E708D307}"/>
              </a:ext>
            </a:extLst>
          </p:cNvPr>
          <p:cNvSpPr txBox="1"/>
          <p:nvPr/>
        </p:nvSpPr>
        <p:spPr>
          <a:xfrm>
            <a:off x="6233759" y="762332"/>
            <a:ext cx="2612895" cy="338554"/>
          </a:xfrm>
          <a:prstGeom prst="rect">
            <a:avLst/>
          </a:prstGeom>
          <a:solidFill>
            <a:srgbClr val="92D050"/>
          </a:solid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a:ea typeface="+mn-ea"/>
                <a:cs typeface="+mn-cs"/>
              </a:rPr>
              <a:t>Task2. </a:t>
            </a:r>
            <a:r>
              <a:rPr lang="it-IT" sz="1600" dirty="0">
                <a:solidFill>
                  <a:prstClr val="black"/>
                </a:solidFill>
                <a:latin typeface="Arial"/>
              </a:rPr>
              <a:t>L</a:t>
            </a:r>
            <a:r>
              <a:rPr kumimoji="0" lang="it-IT" sz="1600" b="0" i="0" u="none" strike="noStrike" kern="1200" cap="none" spc="0" normalizeH="0" baseline="0" noProof="0" dirty="0" err="1">
                <a:ln>
                  <a:noFill/>
                </a:ln>
                <a:solidFill>
                  <a:prstClr val="black"/>
                </a:solidFill>
                <a:effectLst/>
                <a:uLnTx/>
                <a:uFillTx/>
                <a:latin typeface="Arial"/>
                <a:ea typeface="+mn-ea"/>
                <a:cs typeface="+mn-cs"/>
              </a:rPr>
              <a:t>arge</a:t>
            </a:r>
            <a:r>
              <a:rPr kumimoji="0" lang="it-IT" sz="1600" b="0" i="0" u="none" strike="noStrike" kern="1200" cap="none" spc="0" normalizeH="0" baseline="0" noProof="0" dirty="0">
                <a:ln>
                  <a:noFill/>
                </a:ln>
                <a:solidFill>
                  <a:prstClr val="black"/>
                </a:solidFill>
                <a:effectLst/>
                <a:uLnTx/>
                <a:uFillTx/>
                <a:latin typeface="Arial"/>
                <a:ea typeface="+mn-ea"/>
                <a:cs typeface="+mn-cs"/>
              </a:rPr>
              <a:t> scale models</a:t>
            </a:r>
          </a:p>
        </p:txBody>
      </p:sp>
      <p:sp>
        <p:nvSpPr>
          <p:cNvPr id="16" name="CasellaDiTesto 15">
            <a:extLst>
              <a:ext uri="{FF2B5EF4-FFF2-40B4-BE49-F238E27FC236}">
                <a16:creationId xmlns:a16="http://schemas.microsoft.com/office/drawing/2014/main" id="{C0D46D40-0FF4-01B4-D5F3-44097AA15DA4}"/>
              </a:ext>
            </a:extLst>
          </p:cNvPr>
          <p:cNvSpPr txBox="1"/>
          <p:nvPr/>
        </p:nvSpPr>
        <p:spPr>
          <a:xfrm>
            <a:off x="391231" y="1164842"/>
            <a:ext cx="562418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Arial"/>
                <a:ea typeface="+mn-ea"/>
                <a:cs typeface="+mn-cs"/>
              </a:rPr>
              <a:t>Incremental</a:t>
            </a:r>
            <a:r>
              <a:rPr kumimoji="0" lang="it-IT" sz="1600" b="0" i="0" u="none" strike="noStrike" kern="1200" cap="none" spc="0" normalizeH="0" baseline="0" noProof="0" dirty="0">
                <a:ln>
                  <a:noFill/>
                </a:ln>
                <a:solidFill>
                  <a:prstClr val="black"/>
                </a:solidFill>
                <a:effectLst/>
                <a:uLnTx/>
                <a:uFillTx/>
                <a:latin typeface="Arial"/>
                <a:ea typeface="+mn-ea"/>
                <a:cs typeface="+mn-cs"/>
              </a:rPr>
              <a:t> learning and </a:t>
            </a:r>
            <a:r>
              <a:rPr kumimoji="0" lang="it-IT" sz="1600" b="0" i="0" u="none" strike="noStrike" kern="1200" cap="none" spc="0" normalizeH="0" baseline="0" noProof="0" dirty="0" err="1">
                <a:ln>
                  <a:noFill/>
                </a:ln>
                <a:solidFill>
                  <a:prstClr val="black"/>
                </a:solidFill>
                <a:effectLst/>
                <a:uLnTx/>
                <a:uFillTx/>
                <a:latin typeface="Arial"/>
                <a:ea typeface="+mn-ea"/>
                <a:cs typeface="+mn-cs"/>
              </a:rPr>
              <a:t>sleep</a:t>
            </a:r>
            <a:r>
              <a:rPr kumimoji="0" lang="it-IT" sz="1600" b="0" i="0" u="none" strike="noStrike" kern="1200" cap="none" spc="0" normalizeH="0" baseline="0" noProof="0" dirty="0">
                <a:ln>
                  <a:noFill/>
                </a:ln>
                <a:solidFill>
                  <a:prstClr val="black"/>
                </a:solidFill>
                <a:effectLst/>
                <a:uLnTx/>
                <a:uFillTx/>
                <a:latin typeface="Arial"/>
                <a:ea typeface="+mn-ea"/>
                <a:cs typeface="+mn-cs"/>
              </a:rPr>
              <a:t> </a:t>
            </a:r>
            <a:r>
              <a:rPr kumimoji="0" lang="it-IT" sz="1600" b="0" i="0" u="none" strike="noStrike" kern="1200" cap="none" spc="0" normalizeH="0" baseline="0" noProof="0" dirty="0" err="1">
                <a:ln>
                  <a:noFill/>
                </a:ln>
                <a:solidFill>
                  <a:prstClr val="black"/>
                </a:solidFill>
                <a:effectLst/>
                <a:uLnTx/>
                <a:uFillTx/>
                <a:latin typeface="Arial"/>
                <a:ea typeface="+mn-ea"/>
                <a:cs typeface="+mn-cs"/>
              </a:rPr>
              <a:t>cycles</a:t>
            </a:r>
            <a:r>
              <a:rPr kumimoji="0" lang="it-IT" sz="1600" b="0" i="0" u="none" strike="noStrike" kern="1200" cap="none" spc="0" normalizeH="0" baseline="0" noProof="0" dirty="0">
                <a:ln>
                  <a:noFill/>
                </a:ln>
                <a:solidFill>
                  <a:prstClr val="black"/>
                </a:solidFill>
                <a:effectLst/>
                <a:uLnTx/>
                <a:uFillTx/>
                <a:latin typeface="Arial"/>
                <a:ea typeface="+mn-ea"/>
                <a:cs typeface="+mn-cs"/>
              </a:rPr>
              <a:t>, to </a:t>
            </a:r>
            <a:r>
              <a:rPr kumimoji="0" lang="it-IT" sz="1600" b="0" i="0" u="none" strike="noStrike" kern="1200" cap="none" spc="0" normalizeH="0" baseline="0" noProof="0" dirty="0" err="1">
                <a:ln>
                  <a:noFill/>
                </a:ln>
                <a:solidFill>
                  <a:prstClr val="black"/>
                </a:solidFill>
                <a:effectLst/>
                <a:uLnTx/>
                <a:uFillTx/>
                <a:latin typeface="Arial"/>
                <a:ea typeface="+mn-ea"/>
                <a:cs typeface="+mn-cs"/>
              </a:rPr>
              <a:t>understand</a:t>
            </a:r>
            <a:r>
              <a:rPr kumimoji="0" lang="it-IT" sz="1600" b="0" i="0" u="none" strike="noStrike" kern="1200" cap="none" spc="0" normalizeH="0" baseline="0" noProof="0" dirty="0">
                <a:ln>
                  <a:noFill/>
                </a:ln>
                <a:solidFill>
                  <a:prstClr val="black"/>
                </a:solidFill>
                <a:effectLst/>
                <a:uLnTx/>
                <a:uFillTx/>
                <a:latin typeface="Arial"/>
                <a:ea typeface="+mn-ea"/>
                <a:cs typeface="+mn-cs"/>
              </a:rPr>
              <a:t> the </a:t>
            </a:r>
            <a:r>
              <a:rPr kumimoji="0" lang="it-IT" sz="1600" b="0" i="0" u="none" strike="noStrike" kern="1200" cap="none" spc="0" normalizeH="0" baseline="0" noProof="0" dirty="0" err="1">
                <a:ln>
                  <a:noFill/>
                </a:ln>
                <a:solidFill>
                  <a:prstClr val="black"/>
                </a:solidFill>
                <a:effectLst/>
                <a:uLnTx/>
                <a:uFillTx/>
                <a:latin typeface="Arial"/>
                <a:ea typeface="+mn-ea"/>
                <a:cs typeface="+mn-cs"/>
              </a:rPr>
              <a:t>energetic</a:t>
            </a:r>
            <a:r>
              <a:rPr kumimoji="0" lang="it-IT" sz="1600" b="0" i="0" u="none" strike="noStrike" kern="1200" cap="none" spc="0" normalizeH="0" baseline="0" noProof="0" dirty="0">
                <a:ln>
                  <a:noFill/>
                </a:ln>
                <a:solidFill>
                  <a:prstClr val="black"/>
                </a:solidFill>
                <a:effectLst/>
                <a:uLnTx/>
                <a:uFillTx/>
                <a:latin typeface="Arial"/>
                <a:ea typeface="+mn-ea"/>
                <a:cs typeface="+mn-cs"/>
              </a:rPr>
              <a:t> </a:t>
            </a:r>
            <a:r>
              <a:rPr kumimoji="0" lang="it-IT" sz="1600" b="0" i="0" u="none" strike="noStrike" kern="1200" cap="none" spc="0" normalizeH="0" baseline="0" noProof="0" dirty="0" err="1">
                <a:ln>
                  <a:noFill/>
                </a:ln>
                <a:solidFill>
                  <a:prstClr val="black"/>
                </a:solidFill>
                <a:effectLst/>
                <a:uLnTx/>
                <a:uFillTx/>
                <a:latin typeface="Arial"/>
                <a:ea typeface="+mn-ea"/>
                <a:cs typeface="+mn-cs"/>
              </a:rPr>
              <a:t>efficiency</a:t>
            </a:r>
            <a:r>
              <a:rPr kumimoji="0" lang="it-IT" sz="1600" b="0" i="0" u="none" strike="noStrike" kern="1200" cap="none" spc="0" normalizeH="0" baseline="0" noProof="0" dirty="0">
                <a:ln>
                  <a:noFill/>
                </a:ln>
                <a:solidFill>
                  <a:prstClr val="black"/>
                </a:solidFill>
                <a:effectLst/>
                <a:uLnTx/>
                <a:uFillTx/>
                <a:latin typeface="Arial"/>
                <a:ea typeface="+mn-ea"/>
                <a:cs typeface="+mn-cs"/>
              </a:rPr>
              <a:t> of human brain, </a:t>
            </a:r>
            <a:r>
              <a:rPr kumimoji="0" lang="it-IT" sz="1600" b="0" i="0" u="none" strike="noStrike" kern="1200" cap="none" spc="0" normalizeH="0" baseline="0" noProof="0" dirty="0" err="1">
                <a:ln>
                  <a:noFill/>
                </a:ln>
                <a:solidFill>
                  <a:prstClr val="black"/>
                </a:solidFill>
                <a:effectLst/>
                <a:uLnTx/>
                <a:uFillTx/>
                <a:latin typeface="Arial"/>
                <a:ea typeface="+mn-ea"/>
                <a:cs typeface="+mn-cs"/>
              </a:rPr>
              <a:t>enable</a:t>
            </a:r>
            <a:r>
              <a:rPr kumimoji="0" lang="it-IT" sz="1600" b="0" i="0" u="none" strike="noStrike" kern="1200" cap="none" spc="0" normalizeH="0" baseline="0" noProof="0" dirty="0">
                <a:ln>
                  <a:noFill/>
                </a:ln>
                <a:solidFill>
                  <a:prstClr val="black"/>
                </a:solidFill>
                <a:effectLst/>
                <a:uLnTx/>
                <a:uFillTx/>
                <a:latin typeface="Arial"/>
                <a:ea typeface="+mn-ea"/>
                <a:cs typeface="+mn-cs"/>
              </a:rPr>
              <a:t> </a:t>
            </a:r>
            <a:r>
              <a:rPr kumimoji="0" lang="it-IT" sz="1600" b="0" i="0" u="none" strike="noStrike" kern="1200" cap="none" spc="0" normalizeH="0" baseline="0" noProof="0" dirty="0" err="1">
                <a:ln>
                  <a:noFill/>
                </a:ln>
                <a:solidFill>
                  <a:prstClr val="black"/>
                </a:solidFill>
                <a:effectLst/>
                <a:uLnTx/>
                <a:uFillTx/>
                <a:latin typeface="Arial"/>
                <a:ea typeface="+mn-ea"/>
                <a:cs typeface="+mn-cs"/>
              </a:rPr>
              <a:t>incremental</a:t>
            </a:r>
            <a:r>
              <a:rPr kumimoji="0" lang="it-IT" sz="1600" b="0" i="0" u="none" strike="noStrike" kern="1200" cap="none" spc="0" normalizeH="0" baseline="0" noProof="0" dirty="0">
                <a:ln>
                  <a:noFill/>
                </a:ln>
                <a:solidFill>
                  <a:prstClr val="black"/>
                </a:solidFill>
                <a:effectLst/>
                <a:uLnTx/>
                <a:uFillTx/>
                <a:latin typeface="Arial"/>
                <a:ea typeface="+mn-ea"/>
                <a:cs typeface="+mn-cs"/>
              </a:rPr>
              <a:t> learning from </a:t>
            </a:r>
            <a:r>
              <a:rPr kumimoji="0" lang="it-IT" sz="1600" b="0" i="0" u="none" strike="noStrike" kern="1200" cap="none" spc="0" normalizeH="0" baseline="0" noProof="0" dirty="0" err="1">
                <a:ln>
                  <a:noFill/>
                </a:ln>
                <a:solidFill>
                  <a:prstClr val="black"/>
                </a:solidFill>
                <a:effectLst/>
                <a:uLnTx/>
                <a:uFillTx/>
                <a:latin typeface="Arial"/>
                <a:ea typeface="+mn-ea"/>
                <a:cs typeface="+mn-cs"/>
              </a:rPr>
              <a:t>fewer</a:t>
            </a:r>
            <a:r>
              <a:rPr kumimoji="0" lang="it-IT" sz="1600" b="0" i="0" u="none" strike="noStrike" kern="1200" cap="none" spc="0" normalizeH="0" baseline="0" noProof="0" dirty="0">
                <a:ln>
                  <a:noFill/>
                </a:ln>
                <a:solidFill>
                  <a:prstClr val="black"/>
                </a:solidFill>
                <a:effectLst/>
                <a:uLnTx/>
                <a:uFillTx/>
                <a:latin typeface="Arial"/>
                <a:ea typeface="+mn-ea"/>
                <a:cs typeface="+mn-cs"/>
              </a:rPr>
              <a:t> </a:t>
            </a:r>
            <a:r>
              <a:rPr kumimoji="0" lang="it-IT" sz="1600" b="0" i="0" u="none" strike="noStrike" kern="1200" cap="none" spc="0" normalizeH="0" baseline="0" noProof="0" dirty="0" err="1">
                <a:ln>
                  <a:noFill/>
                </a:ln>
                <a:solidFill>
                  <a:prstClr val="black"/>
                </a:solidFill>
                <a:effectLst/>
                <a:uLnTx/>
                <a:uFillTx/>
                <a:latin typeface="Arial"/>
                <a:ea typeface="+mn-ea"/>
                <a:cs typeface="+mn-cs"/>
              </a:rPr>
              <a:t>examples</a:t>
            </a:r>
            <a:r>
              <a:rPr kumimoji="0" lang="it-IT" sz="1600" b="0" i="0" u="none" strike="noStrike" kern="1200" cap="none" spc="0" normalizeH="0" baseline="0" noProof="0" dirty="0">
                <a:ln>
                  <a:noFill/>
                </a:ln>
                <a:solidFill>
                  <a:prstClr val="black"/>
                </a:solidFill>
                <a:effectLst/>
                <a:uLnTx/>
                <a:uFillTx/>
                <a:latin typeface="Arial"/>
                <a:ea typeface="+mn-ea"/>
                <a:cs typeface="+mn-cs"/>
              </a:rPr>
              <a:t> </a:t>
            </a:r>
            <a:r>
              <a:rPr kumimoji="0" lang="it-IT" sz="1600" b="0" i="0" u="none" strike="noStrike" kern="1200" cap="none" spc="0" normalizeH="0" baseline="0" noProof="0" dirty="0" err="1">
                <a:ln>
                  <a:noFill/>
                </a:ln>
                <a:solidFill>
                  <a:prstClr val="black"/>
                </a:solidFill>
                <a:effectLst/>
                <a:uLnTx/>
                <a:uFillTx/>
                <a:latin typeface="Arial"/>
                <a:ea typeface="+mn-ea"/>
                <a:cs typeface="+mn-cs"/>
              </a:rPr>
              <a:t>than</a:t>
            </a:r>
            <a:r>
              <a:rPr kumimoji="0" lang="it-IT" sz="1600" b="0" i="0" u="none" strike="noStrike" kern="1200" cap="none" spc="0" normalizeH="0" baseline="0" noProof="0" dirty="0">
                <a:ln>
                  <a:noFill/>
                </a:ln>
                <a:solidFill>
                  <a:prstClr val="black"/>
                </a:solidFill>
                <a:effectLst/>
                <a:uLnTx/>
                <a:uFillTx/>
                <a:latin typeface="Arial"/>
                <a:ea typeface="+mn-ea"/>
                <a:cs typeface="+mn-cs"/>
              </a:rPr>
              <a:t> in </a:t>
            </a:r>
            <a:r>
              <a:rPr kumimoji="0" lang="it-IT" sz="1600" b="0" i="0" u="none" strike="noStrike" kern="1200" cap="none" spc="0" normalizeH="0" baseline="0" noProof="0" dirty="0" err="1">
                <a:ln>
                  <a:noFill/>
                </a:ln>
                <a:solidFill>
                  <a:prstClr val="black"/>
                </a:solidFill>
                <a:effectLst/>
                <a:uLnTx/>
                <a:uFillTx/>
                <a:latin typeface="Arial"/>
                <a:ea typeface="+mn-ea"/>
                <a:cs typeface="+mn-cs"/>
              </a:rPr>
              <a:t>classic</a:t>
            </a:r>
            <a:r>
              <a:rPr kumimoji="0" lang="it-IT" sz="1600" b="0" i="0" u="none" strike="noStrike" kern="1200" cap="none" spc="0" normalizeH="0" baseline="0" noProof="0" dirty="0">
                <a:ln>
                  <a:noFill/>
                </a:ln>
                <a:solidFill>
                  <a:prstClr val="black"/>
                </a:solidFill>
                <a:effectLst/>
                <a:uLnTx/>
                <a:uFillTx/>
                <a:latin typeface="Arial"/>
                <a:ea typeface="+mn-ea"/>
                <a:cs typeface="+mn-cs"/>
              </a:rPr>
              <a:t> AI, and </a:t>
            </a:r>
            <a:r>
              <a:rPr kumimoji="0" lang="it-IT" sz="1600" b="0" i="0" u="none" strike="noStrike" kern="1200" cap="none" spc="0" normalizeH="0" baseline="0" noProof="0" dirty="0" err="1">
                <a:ln>
                  <a:noFill/>
                </a:ln>
                <a:solidFill>
                  <a:prstClr val="black"/>
                </a:solidFill>
                <a:effectLst/>
                <a:uLnTx/>
                <a:uFillTx/>
                <a:latin typeface="Arial"/>
                <a:ea typeface="+mn-ea"/>
                <a:cs typeface="+mn-cs"/>
              </a:rPr>
              <a:t>avoid</a:t>
            </a:r>
            <a:r>
              <a:rPr kumimoji="0" lang="it-IT" sz="1600" b="0" i="0" u="none" strike="noStrike" kern="1200" cap="none" spc="0" normalizeH="0" baseline="0" noProof="0" dirty="0">
                <a:ln>
                  <a:noFill/>
                </a:ln>
                <a:solidFill>
                  <a:prstClr val="black"/>
                </a:solidFill>
                <a:effectLst/>
                <a:uLnTx/>
                <a:uFillTx/>
                <a:latin typeface="Arial"/>
                <a:ea typeface="+mn-ea"/>
                <a:cs typeface="+mn-cs"/>
              </a:rPr>
              <a:t> </a:t>
            </a:r>
            <a:r>
              <a:rPr kumimoji="0" lang="it-IT" sz="1600" b="0" i="0" u="none" strike="noStrike" kern="1200" cap="none" spc="0" normalizeH="0" baseline="0" noProof="0" dirty="0" err="1">
                <a:ln>
                  <a:noFill/>
                </a:ln>
                <a:solidFill>
                  <a:prstClr val="black"/>
                </a:solidFill>
                <a:effectLst/>
                <a:uLnTx/>
                <a:uFillTx/>
                <a:latin typeface="Arial"/>
                <a:ea typeface="+mn-ea"/>
                <a:cs typeface="+mn-cs"/>
              </a:rPr>
              <a:t>catastrophic</a:t>
            </a:r>
            <a:r>
              <a:rPr kumimoji="0" lang="it-IT" sz="1600" b="0" i="0" u="none" strike="noStrike" kern="1200" cap="none" spc="0" normalizeH="0" baseline="0" noProof="0" dirty="0">
                <a:ln>
                  <a:noFill/>
                </a:ln>
                <a:solidFill>
                  <a:prstClr val="black"/>
                </a:solidFill>
                <a:effectLst/>
                <a:uLnTx/>
                <a:uFillTx/>
                <a:latin typeface="Arial"/>
                <a:ea typeface="+mn-ea"/>
                <a:cs typeface="+mn-cs"/>
              </a:rPr>
              <a:t> </a:t>
            </a:r>
            <a:r>
              <a:rPr kumimoji="0" lang="it-IT" sz="1600" b="0" i="0" u="none" strike="noStrike" kern="1200" cap="none" spc="0" normalizeH="0" baseline="0" noProof="0" dirty="0" err="1">
                <a:ln>
                  <a:noFill/>
                </a:ln>
                <a:solidFill>
                  <a:prstClr val="black"/>
                </a:solidFill>
                <a:effectLst/>
                <a:uLnTx/>
                <a:uFillTx/>
                <a:latin typeface="Arial"/>
                <a:ea typeface="+mn-ea"/>
                <a:cs typeface="+mn-cs"/>
              </a:rPr>
              <a:t>forgetting</a:t>
            </a:r>
            <a:r>
              <a:rPr kumimoji="0" lang="it-IT" sz="1600" b="0" i="0" u="none" strike="noStrike" kern="1200" cap="none" spc="0" normalizeH="0" baseline="0" noProof="0" dirty="0">
                <a:ln>
                  <a:noFill/>
                </a:ln>
                <a:solidFill>
                  <a:prstClr val="black"/>
                </a:solidFill>
                <a:effectLst/>
                <a:uLnTx/>
                <a:uFillTx/>
                <a:latin typeface="Arial"/>
                <a:ea typeface="+mn-ea"/>
                <a:cs typeface="+mn-cs"/>
              </a:rPr>
              <a:t> </a:t>
            </a:r>
          </a:p>
        </p:txBody>
      </p:sp>
      <p:sp>
        <p:nvSpPr>
          <p:cNvPr id="8" name="Footer Placeholder 51">
            <a:extLst>
              <a:ext uri="{FF2B5EF4-FFF2-40B4-BE49-F238E27FC236}">
                <a16:creationId xmlns:a16="http://schemas.microsoft.com/office/drawing/2014/main" id="{BB66E5DF-A857-E81C-2979-02E97C870AF6}"/>
              </a:ext>
            </a:extLst>
          </p:cNvPr>
          <p:cNvSpPr>
            <a:spLocks noGrp="1"/>
          </p:cNvSpPr>
          <p:nvPr>
            <p:ph type="ftr" sz="quarter" idx="11"/>
          </p:nvPr>
        </p:nvSpPr>
        <p:spPr>
          <a:xfrm>
            <a:off x="4572000" y="18288"/>
            <a:ext cx="5486400" cy="329184"/>
          </a:xfrm>
        </p:spPr>
        <p:txBody>
          <a:bodyPr/>
          <a:lstStyle/>
          <a:p>
            <a:pPr lvl="0">
              <a:defRPr/>
            </a:pPr>
            <a:r>
              <a:rPr lang="it-IT" sz="1400" dirty="0" err="1"/>
              <a:t>Courtesy</a:t>
            </a:r>
            <a:r>
              <a:rPr lang="it-IT" sz="1400" dirty="0"/>
              <a:t> of G. De Bonis and A. Lonardo</a:t>
            </a:r>
          </a:p>
        </p:txBody>
      </p:sp>
      <p:sp>
        <p:nvSpPr>
          <p:cNvPr id="17" name="TextBox 16">
            <a:extLst>
              <a:ext uri="{FF2B5EF4-FFF2-40B4-BE49-F238E27FC236}">
                <a16:creationId xmlns:a16="http://schemas.microsoft.com/office/drawing/2014/main" id="{B1888CD0-837C-B97E-773C-C8928E5DA753}"/>
              </a:ext>
            </a:extLst>
          </p:cNvPr>
          <p:cNvSpPr txBox="1"/>
          <p:nvPr/>
        </p:nvSpPr>
        <p:spPr>
          <a:xfrm>
            <a:off x="3440179" y="6408155"/>
            <a:ext cx="2514335" cy="261610"/>
          </a:xfrm>
          <a:prstGeom prst="rect">
            <a:avLst/>
          </a:prstGeom>
          <a:noFill/>
        </p:spPr>
        <p:txBody>
          <a:bodyPr wrap="square" rtlCol="0">
            <a:spAutoFit/>
          </a:bodyPr>
          <a:lstStyle/>
          <a:p>
            <a:r>
              <a:rPr lang="en-US" sz="1100" dirty="0"/>
              <a:t>Contact: pier.paolucci@roma1.infn.it</a:t>
            </a:r>
          </a:p>
        </p:txBody>
      </p:sp>
      <p:sp>
        <p:nvSpPr>
          <p:cNvPr id="18" name="TextBox 17">
            <a:extLst>
              <a:ext uri="{FF2B5EF4-FFF2-40B4-BE49-F238E27FC236}">
                <a16:creationId xmlns:a16="http://schemas.microsoft.com/office/drawing/2014/main" id="{9B0A71BA-8DE4-DE1E-8AE5-38E88D3778F5}"/>
              </a:ext>
            </a:extLst>
          </p:cNvPr>
          <p:cNvSpPr txBox="1"/>
          <p:nvPr/>
        </p:nvSpPr>
        <p:spPr>
          <a:xfrm>
            <a:off x="9882232" y="6376374"/>
            <a:ext cx="2174531" cy="261610"/>
          </a:xfrm>
          <a:prstGeom prst="rect">
            <a:avLst/>
          </a:prstGeom>
          <a:noFill/>
        </p:spPr>
        <p:txBody>
          <a:bodyPr wrap="square" rtlCol="0">
            <a:spAutoFit/>
          </a:bodyPr>
          <a:lstStyle/>
          <a:p>
            <a:r>
              <a:rPr lang="en-US" sz="1100" dirty="0"/>
              <a:t>Contact: </a:t>
            </a:r>
            <a:r>
              <a:rPr lang="en-US" sz="1100" dirty="0" err="1"/>
              <a:t>golosio@unica.it</a:t>
            </a:r>
            <a:endParaRPr lang="en-US" sz="1100" dirty="0"/>
          </a:p>
        </p:txBody>
      </p:sp>
    </p:spTree>
    <p:extLst>
      <p:ext uri="{BB962C8B-B14F-4D97-AF65-F5344CB8AC3E}">
        <p14:creationId xmlns:p14="http://schemas.microsoft.com/office/powerpoint/2010/main" val="3921741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D7857-B363-449E-C3C5-ABE4F923DEDD}"/>
            </a:ext>
          </a:extLst>
        </p:cNvPr>
        <p:cNvGrpSpPr/>
        <p:nvPr/>
      </p:nvGrpSpPr>
      <p:grpSpPr>
        <a:xfrm>
          <a:off x="0" y="0"/>
          <a:ext cx="0" cy="0"/>
          <a:chOff x="0" y="0"/>
          <a:chExt cx="0" cy="0"/>
        </a:xfrm>
      </p:grpSpPr>
      <p:sp>
        <p:nvSpPr>
          <p:cNvPr id="35" name="TextShape 1">
            <a:extLst>
              <a:ext uri="{FF2B5EF4-FFF2-40B4-BE49-F238E27FC236}">
                <a16:creationId xmlns:a16="http://schemas.microsoft.com/office/drawing/2014/main" id="{39FEDC0B-EACF-F499-4EC4-B2C681886F8E}"/>
              </a:ext>
            </a:extLst>
          </p:cNvPr>
          <p:cNvSpPr txBox="1"/>
          <p:nvPr/>
        </p:nvSpPr>
        <p:spPr>
          <a:xfrm>
            <a:off x="1192601" y="402429"/>
            <a:ext cx="5977544" cy="343492"/>
          </a:xfrm>
          <a:prstGeom prst="rect">
            <a:avLst/>
          </a:prstGeom>
          <a:noFill/>
          <a:ln>
            <a:noFill/>
          </a:ln>
        </p:spPr>
        <p:txBody>
          <a:bodyPr wrap="square" lIns="0" tIns="0" rIns="0" bIns="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3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549E39"/>
                </a:solidFill>
                <a:effectLst/>
                <a:uLnTx/>
                <a:uFillTx/>
                <a:latin typeface="Impact"/>
                <a:ea typeface="+mn-ea"/>
                <a:cs typeface="+mn-cs"/>
              </a:rPr>
              <a:t>WP3: </a:t>
            </a:r>
            <a:r>
              <a:rPr kumimoji="0" lang="it-IT" sz="2400" b="0" i="0" u="none" strike="noStrike" kern="1200" cap="none" spc="0" normalizeH="0" baseline="0" noProof="0" dirty="0" err="1">
                <a:ln>
                  <a:noFill/>
                </a:ln>
                <a:solidFill>
                  <a:srgbClr val="549E39"/>
                </a:solidFill>
                <a:effectLst/>
                <a:uLnTx/>
                <a:uFillTx/>
                <a:latin typeface="Impact"/>
                <a:ea typeface="+mn-ea"/>
                <a:cs typeface="+mn-cs"/>
              </a:rPr>
              <a:t>Neuromorphic</a:t>
            </a:r>
            <a:r>
              <a:rPr kumimoji="0" lang="it-IT" sz="2400" b="0" i="0" u="none" strike="noStrike" kern="1200" cap="none" spc="0" normalizeH="0" baseline="0" noProof="0" dirty="0">
                <a:ln>
                  <a:noFill/>
                </a:ln>
                <a:solidFill>
                  <a:srgbClr val="549E39"/>
                </a:solidFill>
                <a:effectLst/>
                <a:uLnTx/>
                <a:uFillTx/>
                <a:latin typeface="Impact"/>
                <a:ea typeface="+mn-ea"/>
                <a:cs typeface="+mn-cs"/>
              </a:rPr>
              <a:t> Computing </a:t>
            </a:r>
            <a:endParaRPr kumimoji="0" lang="it-IT" sz="1800" b="0" i="0" u="none" strike="noStrike" kern="1200" cap="none" spc="0" normalizeH="0" baseline="0" noProof="0" dirty="0">
              <a:ln>
                <a:noFill/>
              </a:ln>
              <a:solidFill>
                <a:srgbClr val="549E39"/>
              </a:solidFill>
              <a:effectLst/>
              <a:uLnTx/>
              <a:uFillTx/>
              <a:latin typeface="Arial"/>
              <a:ea typeface="+mn-ea"/>
              <a:cs typeface="+mn-cs"/>
            </a:endParaRPr>
          </a:p>
        </p:txBody>
      </p:sp>
      <p:pic>
        <p:nvPicPr>
          <p:cNvPr id="2" name="Immagine 1" descr="Immagine che contiene testo, Carattere, Elementi grafici, grafica&#10;&#10;Il contenuto generato dall'IA potrebbe non essere corretto.">
            <a:extLst>
              <a:ext uri="{FF2B5EF4-FFF2-40B4-BE49-F238E27FC236}">
                <a16:creationId xmlns:a16="http://schemas.microsoft.com/office/drawing/2014/main" id="{18313197-20BF-2478-9512-CB38F8FE04BB}"/>
              </a:ext>
            </a:extLst>
          </p:cNvPr>
          <p:cNvPicPr>
            <a:picLocks noChangeAspect="1"/>
          </p:cNvPicPr>
          <p:nvPr/>
        </p:nvPicPr>
        <p:blipFill>
          <a:blip r:embed="rId3">
            <a:clrChange>
              <a:clrFrom>
                <a:srgbClr val="F1F2EC"/>
              </a:clrFrom>
              <a:clrTo>
                <a:srgbClr val="F1F2EC">
                  <a:alpha val="0"/>
                </a:srgbClr>
              </a:clrTo>
            </a:clrChange>
            <a:extLst>
              <a:ext uri="{28A0092B-C50C-407E-A947-70E740481C1C}">
                <a14:useLocalDpi xmlns:a14="http://schemas.microsoft.com/office/drawing/2010/main" val="0"/>
              </a:ext>
            </a:extLst>
          </a:blip>
          <a:stretch>
            <a:fillRect/>
          </a:stretch>
        </p:blipFill>
        <p:spPr>
          <a:xfrm>
            <a:off x="83125" y="0"/>
            <a:ext cx="1082205" cy="668028"/>
          </a:xfrm>
          <a:prstGeom prst="rect">
            <a:avLst/>
          </a:prstGeom>
        </p:spPr>
      </p:pic>
      <p:pic>
        <p:nvPicPr>
          <p:cNvPr id="7" name="Picture 6">
            <a:extLst>
              <a:ext uri="{FF2B5EF4-FFF2-40B4-BE49-F238E27FC236}">
                <a16:creationId xmlns:a16="http://schemas.microsoft.com/office/drawing/2014/main" id="{7E94F7FA-2822-678E-C02F-84F2E2AD68D2}"/>
              </a:ext>
            </a:extLst>
          </p:cNvPr>
          <p:cNvPicPr>
            <a:picLocks noChangeAspect="1"/>
          </p:cNvPicPr>
          <p:nvPr/>
        </p:nvPicPr>
        <p:blipFill>
          <a:blip r:embed="rId4"/>
          <a:stretch>
            <a:fillRect/>
          </a:stretch>
        </p:blipFill>
        <p:spPr>
          <a:xfrm>
            <a:off x="1202532" y="4198757"/>
            <a:ext cx="5652517" cy="2401947"/>
          </a:xfrm>
          <a:prstGeom prst="rect">
            <a:avLst/>
          </a:prstGeom>
        </p:spPr>
      </p:pic>
      <p:pic>
        <p:nvPicPr>
          <p:cNvPr id="3" name="Picture 2">
            <a:extLst>
              <a:ext uri="{FF2B5EF4-FFF2-40B4-BE49-F238E27FC236}">
                <a16:creationId xmlns:a16="http://schemas.microsoft.com/office/drawing/2014/main" id="{A04AF4DF-4F02-9055-1E5D-245FAF0F56B6}"/>
              </a:ext>
            </a:extLst>
          </p:cNvPr>
          <p:cNvPicPr>
            <a:picLocks noChangeAspect="1"/>
          </p:cNvPicPr>
          <p:nvPr/>
        </p:nvPicPr>
        <p:blipFill>
          <a:blip r:embed="rId5"/>
          <a:stretch>
            <a:fillRect/>
          </a:stretch>
        </p:blipFill>
        <p:spPr>
          <a:xfrm>
            <a:off x="9745249" y="1002576"/>
            <a:ext cx="1670588" cy="2190531"/>
          </a:xfrm>
          <a:prstGeom prst="rect">
            <a:avLst/>
          </a:prstGeom>
        </p:spPr>
      </p:pic>
      <p:grpSp>
        <p:nvGrpSpPr>
          <p:cNvPr id="36" name="Group 35">
            <a:extLst>
              <a:ext uri="{FF2B5EF4-FFF2-40B4-BE49-F238E27FC236}">
                <a16:creationId xmlns:a16="http://schemas.microsoft.com/office/drawing/2014/main" id="{9DC28C34-E44F-4CFD-73BB-D1507CC41DC3}"/>
              </a:ext>
            </a:extLst>
          </p:cNvPr>
          <p:cNvGrpSpPr/>
          <p:nvPr/>
        </p:nvGrpSpPr>
        <p:grpSpPr>
          <a:xfrm>
            <a:off x="7160381" y="2177095"/>
            <a:ext cx="2562373" cy="1421787"/>
            <a:chOff x="7160381" y="2044094"/>
            <a:chExt cx="2562373" cy="1421787"/>
          </a:xfrm>
        </p:grpSpPr>
        <p:grpSp>
          <p:nvGrpSpPr>
            <p:cNvPr id="70" name="Group 69">
              <a:extLst>
                <a:ext uri="{FF2B5EF4-FFF2-40B4-BE49-F238E27FC236}">
                  <a16:creationId xmlns:a16="http://schemas.microsoft.com/office/drawing/2014/main" id="{9299B0BE-4E5A-FEC9-73DF-4F8FDCF14A98}"/>
                </a:ext>
              </a:extLst>
            </p:cNvPr>
            <p:cNvGrpSpPr>
              <a:grpSpLocks noUngrp="1" noChangeAspect="1"/>
            </p:cNvGrpSpPr>
            <p:nvPr/>
          </p:nvGrpSpPr>
          <p:grpSpPr>
            <a:xfrm>
              <a:off x="7160381" y="2044094"/>
              <a:ext cx="2562373" cy="1421787"/>
              <a:chOff x="6646333" y="2921000"/>
              <a:chExt cx="2912822" cy="1506456"/>
            </a:xfrm>
          </p:grpSpPr>
          <p:sp>
            <p:nvSpPr>
              <p:cNvPr id="47" name="Rectangle 46">
                <a:extLst>
                  <a:ext uri="{FF2B5EF4-FFF2-40B4-BE49-F238E27FC236}">
                    <a16:creationId xmlns:a16="http://schemas.microsoft.com/office/drawing/2014/main" id="{80423759-EE1C-ABB7-1E92-53909B9B20AF}"/>
                  </a:ext>
                </a:extLst>
              </p:cNvPr>
              <p:cNvSpPr/>
              <p:nvPr/>
            </p:nvSpPr>
            <p:spPr>
              <a:xfrm>
                <a:off x="6717769" y="2921000"/>
                <a:ext cx="2841386" cy="150645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F464DBD7-9312-6F2C-50DB-6B27BCC9637B}"/>
                  </a:ext>
                </a:extLst>
              </p:cNvPr>
              <p:cNvSpPr/>
              <p:nvPr/>
            </p:nvSpPr>
            <p:spPr>
              <a:xfrm>
                <a:off x="6914059" y="3901181"/>
                <a:ext cx="2623721" cy="45133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Google Shape;306;p37">
                <a:extLst>
                  <a:ext uri="{FF2B5EF4-FFF2-40B4-BE49-F238E27FC236}">
                    <a16:creationId xmlns:a16="http://schemas.microsoft.com/office/drawing/2014/main" id="{B537244C-A210-DEAF-DEFD-F979D2ED014F}"/>
                  </a:ext>
                </a:extLst>
              </p:cNvPr>
              <p:cNvSpPr/>
              <p:nvPr/>
            </p:nvSpPr>
            <p:spPr>
              <a:xfrm>
                <a:off x="8817773" y="3912400"/>
                <a:ext cx="695852" cy="376883"/>
              </a:xfrm>
              <a:prstGeom prst="ellipse">
                <a:avLst/>
              </a:prstGeom>
              <a:solidFill>
                <a:srgbClr val="F6FF65"/>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750" b="1" i="0" u="none" strike="noStrike" kern="1200" cap="none" spc="0" normalizeH="0" baseline="0" noProof="0">
                    <a:ln>
                      <a:noFill/>
                    </a:ln>
                    <a:solidFill>
                      <a:srgbClr val="000000"/>
                    </a:solidFill>
                    <a:effectLst/>
                    <a:uLnTx/>
                    <a:uFillTx/>
                    <a:latin typeface="Calibri"/>
                    <a:ea typeface="Calibri"/>
                    <a:cs typeface="Calibri"/>
                    <a:sym typeface="Calibri"/>
                  </a:rPr>
                  <a:t>I/O CORE 1</a:t>
                </a:r>
                <a:endParaRPr kumimoji="0" lang="en-US" sz="1400" b="0" i="0" u="none" strike="noStrike" kern="1200" cap="none" spc="0" normalizeH="0" baseline="0" noProof="0">
                  <a:ln>
                    <a:noFill/>
                  </a:ln>
                  <a:solidFill>
                    <a:srgbClr val="000000"/>
                  </a:solidFill>
                  <a:effectLst/>
                  <a:uLnTx/>
                  <a:uFillTx/>
                  <a:latin typeface="Arial"/>
                  <a:cs typeface="Arial"/>
                  <a:sym typeface="Arial"/>
                </a:endParaRPr>
              </a:p>
            </p:txBody>
          </p:sp>
          <p:sp>
            <p:nvSpPr>
              <p:cNvPr id="50" name="Google Shape;305;p37">
                <a:extLst>
                  <a:ext uri="{FF2B5EF4-FFF2-40B4-BE49-F238E27FC236}">
                    <a16:creationId xmlns:a16="http://schemas.microsoft.com/office/drawing/2014/main" id="{14907979-0956-0506-61E9-73DB67972C5D}"/>
                  </a:ext>
                </a:extLst>
              </p:cNvPr>
              <p:cNvSpPr/>
              <p:nvPr/>
            </p:nvSpPr>
            <p:spPr>
              <a:xfrm>
                <a:off x="8203792" y="3931840"/>
                <a:ext cx="748430" cy="354186"/>
              </a:xfrm>
              <a:prstGeom prst="ellipse">
                <a:avLst/>
              </a:prstGeom>
              <a:solidFill>
                <a:srgbClr val="FFC000"/>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1" i="0" u="none" strike="noStrike" kern="1200" cap="none" spc="0" normalizeH="0" baseline="0" noProof="0">
                    <a:ln>
                      <a:noFill/>
                    </a:ln>
                    <a:solidFill>
                      <a:srgbClr val="000000"/>
                    </a:solidFill>
                    <a:effectLst/>
                    <a:uLnTx/>
                    <a:uFillTx/>
                    <a:latin typeface="Calibri"/>
                    <a:ea typeface="Calibri"/>
                    <a:cs typeface="Calibri"/>
                    <a:sym typeface="Calibri"/>
                  </a:rPr>
                  <a:t>AIGOR CORE 1</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293;p37">
                <a:extLst>
                  <a:ext uri="{FF2B5EF4-FFF2-40B4-BE49-F238E27FC236}">
                    <a16:creationId xmlns:a16="http://schemas.microsoft.com/office/drawing/2014/main" id="{A44639AE-8996-EDB4-A510-137571044F53}"/>
                  </a:ext>
                </a:extLst>
              </p:cNvPr>
              <p:cNvSpPr/>
              <p:nvPr/>
            </p:nvSpPr>
            <p:spPr>
              <a:xfrm>
                <a:off x="7165144" y="3093960"/>
                <a:ext cx="2230088" cy="778250"/>
              </a:xfrm>
              <a:prstGeom prst="rect">
                <a:avLst/>
              </a:prstGeom>
              <a:solidFill>
                <a:srgbClr val="FFC77B"/>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3" name="Google Shape;294;p37">
                <a:extLst>
                  <a:ext uri="{FF2B5EF4-FFF2-40B4-BE49-F238E27FC236}">
                    <a16:creationId xmlns:a16="http://schemas.microsoft.com/office/drawing/2014/main" id="{AC3789BD-FB02-7429-9945-BA3E4EC2E8D8}"/>
                  </a:ext>
                </a:extLst>
              </p:cNvPr>
              <p:cNvSpPr/>
              <p:nvPr/>
            </p:nvSpPr>
            <p:spPr>
              <a:xfrm>
                <a:off x="7275317" y="3590382"/>
                <a:ext cx="1939841" cy="225035"/>
              </a:xfrm>
              <a:prstGeom prst="rect">
                <a:avLst/>
              </a:prstGeom>
              <a:solidFill>
                <a:srgbClr val="FAE5CB"/>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100" b="1" i="0" u="none" strike="noStrike" kern="1200" cap="none" spc="0" normalizeH="0" baseline="30000" noProof="0">
                    <a:ln>
                      <a:noFill/>
                    </a:ln>
                    <a:solidFill>
                      <a:srgbClr val="000000"/>
                    </a:solidFill>
                    <a:effectLst/>
                    <a:uLnTx/>
                    <a:uFillTx/>
                    <a:latin typeface="Calibri"/>
                    <a:ea typeface="Calibri"/>
                    <a:cs typeface="Calibri"/>
                    <a:sym typeface="Calibri"/>
                  </a:rPr>
                  <a:t>INTRANODE PORTS</a:t>
                </a:r>
                <a:endParaRPr kumimoji="0" lang="en-US" sz="1100" b="1" i="0" u="none" strike="noStrike" kern="1200" cap="none" spc="0" normalizeH="0" baseline="0" noProof="0">
                  <a:ln>
                    <a:noFill/>
                  </a:ln>
                  <a:solidFill>
                    <a:srgbClr val="000000"/>
                  </a:solidFill>
                  <a:effectLst/>
                  <a:uLnTx/>
                  <a:uFillTx/>
                  <a:latin typeface="Calibri"/>
                  <a:cs typeface="Arial"/>
                  <a:sym typeface="Arial"/>
                </a:endParaRPr>
              </a:p>
            </p:txBody>
          </p:sp>
          <p:sp>
            <p:nvSpPr>
              <p:cNvPr id="54" name="Google Shape;295;p37">
                <a:extLst>
                  <a:ext uri="{FF2B5EF4-FFF2-40B4-BE49-F238E27FC236}">
                    <a16:creationId xmlns:a16="http://schemas.microsoft.com/office/drawing/2014/main" id="{75ED1FA1-BAC0-9107-4123-F29D3C1D7DE7}"/>
                  </a:ext>
                </a:extLst>
              </p:cNvPr>
              <p:cNvSpPr txBox="1"/>
              <p:nvPr/>
            </p:nvSpPr>
            <p:spPr>
              <a:xfrm>
                <a:off x="7284774" y="3704228"/>
                <a:ext cx="479318" cy="105438"/>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296;p37">
                <a:extLst>
                  <a:ext uri="{FF2B5EF4-FFF2-40B4-BE49-F238E27FC236}">
                    <a16:creationId xmlns:a16="http://schemas.microsoft.com/office/drawing/2014/main" id="{EC723994-24A1-1873-3A86-9AE1F9A4BECF}"/>
                  </a:ext>
                </a:extLst>
              </p:cNvPr>
              <p:cNvSpPr txBox="1"/>
              <p:nvPr/>
            </p:nvSpPr>
            <p:spPr>
              <a:xfrm>
                <a:off x="8520519" y="3701742"/>
                <a:ext cx="220314" cy="105438"/>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2</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297;p37">
                <a:extLst>
                  <a:ext uri="{FF2B5EF4-FFF2-40B4-BE49-F238E27FC236}">
                    <a16:creationId xmlns:a16="http://schemas.microsoft.com/office/drawing/2014/main" id="{CC87F9FA-FC64-B96D-9D46-3F047E4D2FB9}"/>
                  </a:ext>
                </a:extLst>
              </p:cNvPr>
              <p:cNvSpPr/>
              <p:nvPr/>
            </p:nvSpPr>
            <p:spPr>
              <a:xfrm>
                <a:off x="7239393" y="3091555"/>
                <a:ext cx="2114230" cy="247281"/>
              </a:xfrm>
              <a:prstGeom prst="rect">
                <a:avLst/>
              </a:prstGeom>
              <a:solidFill>
                <a:srgbClr val="FAE5CB"/>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 sz="1100" b="0" i="0" u="none" strike="noStrike" kern="1200" cap="none" spc="0" normalizeH="0" baseline="3000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1" i="0" u="none" strike="noStrike" kern="1200" cap="none" spc="0" normalizeH="0" baseline="30000" noProof="0">
                    <a:ln>
                      <a:noFill/>
                    </a:ln>
                    <a:solidFill>
                      <a:srgbClr val="000000"/>
                    </a:solidFill>
                    <a:effectLst/>
                    <a:uLnTx/>
                    <a:uFillTx/>
                    <a:latin typeface="Calibri"/>
                    <a:ea typeface="Calibri"/>
                    <a:cs typeface="Calibri"/>
                    <a:sym typeface="Calibri"/>
                  </a:rPr>
                  <a:t>INTERNODE PORTS</a:t>
                </a:r>
                <a:endParaRPr kumimoji="0" lang="en-US" sz="1200" b="1" i="0" u="none" strike="noStrike" kern="1200" cap="none" spc="0" normalizeH="0" baseline="0" noProof="0">
                  <a:ln>
                    <a:noFill/>
                  </a:ln>
                  <a:solidFill>
                    <a:srgbClr val="000000"/>
                  </a:solidFill>
                  <a:effectLst/>
                  <a:uLnTx/>
                  <a:uFillTx/>
                  <a:latin typeface="Calibri"/>
                  <a:ea typeface="Calibri"/>
                  <a:cs typeface="Calibri"/>
                  <a:sym typeface="Arial"/>
                </a:endParaRPr>
              </a:p>
            </p:txBody>
          </p:sp>
          <p:sp>
            <p:nvSpPr>
              <p:cNvPr id="57" name="Google Shape;298;p37">
                <a:extLst>
                  <a:ext uri="{FF2B5EF4-FFF2-40B4-BE49-F238E27FC236}">
                    <a16:creationId xmlns:a16="http://schemas.microsoft.com/office/drawing/2014/main" id="{A839A5E8-7329-8418-77D6-A055B6F4C8C7}"/>
                  </a:ext>
                </a:extLst>
              </p:cNvPr>
              <p:cNvSpPr txBox="1"/>
              <p:nvPr/>
            </p:nvSpPr>
            <p:spPr>
              <a:xfrm>
                <a:off x="7394264" y="3077772"/>
                <a:ext cx="162982" cy="46793"/>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299;p37">
                <a:extLst>
                  <a:ext uri="{FF2B5EF4-FFF2-40B4-BE49-F238E27FC236}">
                    <a16:creationId xmlns:a16="http://schemas.microsoft.com/office/drawing/2014/main" id="{74534222-875D-FDF6-C6B6-8F481DAB3998}"/>
                  </a:ext>
                </a:extLst>
              </p:cNvPr>
              <p:cNvSpPr txBox="1"/>
              <p:nvPr/>
            </p:nvSpPr>
            <p:spPr>
              <a:xfrm>
                <a:off x="9149389" y="3092292"/>
                <a:ext cx="162982" cy="46793"/>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1</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300;p37">
                <a:extLst>
                  <a:ext uri="{FF2B5EF4-FFF2-40B4-BE49-F238E27FC236}">
                    <a16:creationId xmlns:a16="http://schemas.microsoft.com/office/drawing/2014/main" id="{8F0AA3E1-7442-518C-19AA-BD3ABDAD4A45}"/>
                  </a:ext>
                </a:extLst>
              </p:cNvPr>
              <p:cNvSpPr/>
              <p:nvPr/>
            </p:nvSpPr>
            <p:spPr>
              <a:xfrm>
                <a:off x="8774492" y="3385192"/>
                <a:ext cx="460739" cy="152450"/>
              </a:xfrm>
              <a:prstGeom prst="rect">
                <a:avLst/>
              </a:prstGeom>
              <a:solidFill>
                <a:srgbClr val="FAE5CB"/>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 sz="1200" b="0" i="0" u="none" strike="noStrike" kern="1200" cap="none" spc="0" normalizeH="0" baseline="30000" noProof="0">
                  <a:ln>
                    <a:noFill/>
                  </a:ln>
                  <a:solidFill>
                    <a:srgbClr val="000000"/>
                  </a:solidFill>
                  <a:effectLst/>
                  <a:uLnTx/>
                  <a:uFillTx/>
                  <a:latin typeface="Calibri"/>
                  <a:ea typeface="Calibri"/>
                  <a:cs typeface="Calibri"/>
                  <a:sym typeface="Arial"/>
                </a:endParaRPr>
              </a:p>
            </p:txBody>
          </p:sp>
          <p:sp>
            <p:nvSpPr>
              <p:cNvPr id="60" name="Google Shape;301;p37">
                <a:extLst>
                  <a:ext uri="{FF2B5EF4-FFF2-40B4-BE49-F238E27FC236}">
                    <a16:creationId xmlns:a16="http://schemas.microsoft.com/office/drawing/2014/main" id="{F65856E1-1510-6431-D394-9A291222B321}"/>
                  </a:ext>
                </a:extLst>
              </p:cNvPr>
              <p:cNvSpPr txBox="1"/>
              <p:nvPr/>
            </p:nvSpPr>
            <p:spPr>
              <a:xfrm>
                <a:off x="7167659" y="3374424"/>
                <a:ext cx="1575197" cy="206548"/>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1" i="0" u="none" strike="noStrike" kern="1200" cap="none" spc="0" normalizeH="0" baseline="0" noProof="0">
                    <a:ln>
                      <a:noFill/>
                    </a:ln>
                    <a:solidFill>
                      <a:prstClr val="black"/>
                    </a:solidFill>
                    <a:effectLst/>
                    <a:uLnTx/>
                    <a:uFillTx/>
                    <a:latin typeface="Calibri"/>
                    <a:ea typeface="Calibri"/>
                    <a:cs typeface="Calibri"/>
                    <a:sym typeface="Calibri"/>
                  </a:rPr>
                  <a:t>    </a:t>
                </a:r>
                <a:r>
                  <a:rPr kumimoji="0" lang="it" sz="1000" b="1" i="0" u="none" strike="noStrike" kern="1200" cap="none" spc="0" normalizeH="0" baseline="0" noProof="0">
                    <a:ln>
                      <a:noFill/>
                    </a:ln>
                    <a:solidFill>
                      <a:prstClr val="black"/>
                    </a:solidFill>
                    <a:effectLst/>
                    <a:uLnTx/>
                    <a:uFillTx/>
                    <a:latin typeface="Calibri"/>
                    <a:ea typeface="Calibri"/>
                    <a:cs typeface="Calibri"/>
                    <a:sym typeface="Calibri"/>
                  </a:rPr>
                  <a:t>ROUTING IP</a:t>
                </a:r>
                <a:r>
                  <a:rPr kumimoji="0" lang="it" sz="800" b="1" i="0" u="none" strike="noStrike" kern="1200" cap="none" spc="0" normalizeH="0" baseline="0" noProof="0">
                    <a:ln>
                      <a:noFill/>
                    </a:ln>
                    <a:solidFill>
                      <a:prstClr val="black"/>
                    </a:solidFill>
                    <a:effectLst/>
                    <a:uLnTx/>
                    <a:uFillTx/>
                    <a:latin typeface="Calibri"/>
                    <a:ea typeface="Calibri"/>
                    <a:cs typeface="Calibri"/>
                    <a:sym typeface="Calibri"/>
                  </a:rPr>
                  <a:t> (VHDL)</a:t>
                </a:r>
                <a:endParaRPr kumimoji="0" lang="en-US" sz="800" b="0" i="0" u="none" strike="noStrike" kern="1200" cap="none" spc="0" normalizeH="0" baseline="0" noProof="0">
                  <a:ln>
                    <a:noFill/>
                  </a:ln>
                  <a:solidFill>
                    <a:prstClr val="black"/>
                  </a:solidFill>
                  <a:effectLst/>
                  <a:uLnTx/>
                  <a:uFillTx/>
                  <a:latin typeface="Arial"/>
                  <a:cs typeface="Arial"/>
                  <a:sym typeface="Arial"/>
                </a:endParaRPr>
              </a:p>
            </p:txBody>
          </p:sp>
          <p:sp>
            <p:nvSpPr>
              <p:cNvPr id="61" name="Google Shape;303;p37">
                <a:extLst>
                  <a:ext uri="{FF2B5EF4-FFF2-40B4-BE49-F238E27FC236}">
                    <a16:creationId xmlns:a16="http://schemas.microsoft.com/office/drawing/2014/main" id="{930046AB-E3E1-91CF-0AA1-9F0A2CC973CA}"/>
                  </a:ext>
                </a:extLst>
              </p:cNvPr>
              <p:cNvSpPr txBox="1"/>
              <p:nvPr/>
            </p:nvSpPr>
            <p:spPr>
              <a:xfrm>
                <a:off x="7807624" y="3704774"/>
                <a:ext cx="144211" cy="105507"/>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1</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304;p37">
                <a:extLst>
                  <a:ext uri="{FF2B5EF4-FFF2-40B4-BE49-F238E27FC236}">
                    <a16:creationId xmlns:a16="http://schemas.microsoft.com/office/drawing/2014/main" id="{0123C82A-34E7-ABB4-3E54-22E301DF33C7}"/>
                  </a:ext>
                </a:extLst>
              </p:cNvPr>
              <p:cNvSpPr txBox="1"/>
              <p:nvPr/>
            </p:nvSpPr>
            <p:spPr>
              <a:xfrm>
                <a:off x="9035527" y="3701906"/>
                <a:ext cx="144211" cy="105507"/>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3</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132;p25">
                <a:extLst>
                  <a:ext uri="{FF2B5EF4-FFF2-40B4-BE49-F238E27FC236}">
                    <a16:creationId xmlns:a16="http://schemas.microsoft.com/office/drawing/2014/main" id="{EAB28F48-FB60-38EF-5B05-21983B276A9E}"/>
                  </a:ext>
                </a:extLst>
              </p:cNvPr>
              <p:cNvSpPr/>
              <p:nvPr/>
            </p:nvSpPr>
            <p:spPr>
              <a:xfrm>
                <a:off x="7165367" y="2940318"/>
                <a:ext cx="2227380" cy="117605"/>
              </a:xfrm>
              <a:prstGeom prst="rect">
                <a:avLst/>
              </a:prstGeom>
              <a:solidFill>
                <a:srgbClr val="FFC000"/>
              </a:solidFill>
              <a:ln w="12700" cap="flat" cmpd="sng">
                <a:solidFill>
                  <a:srgbClr val="31538F"/>
                </a:solidFill>
                <a:prstDash val="solid"/>
                <a:miter lim="800000"/>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100" b="1" i="0" u="none" strike="noStrike" kern="1200" cap="none" spc="0" normalizeH="0" baseline="30000" noProof="0">
                    <a:ln>
                      <a:noFill/>
                    </a:ln>
                    <a:solidFill>
                      <a:srgbClr val="000000"/>
                    </a:solidFill>
                    <a:effectLst/>
                    <a:uLnTx/>
                    <a:uFillTx/>
                    <a:latin typeface="Calibri"/>
                    <a:ea typeface="Calibri"/>
                    <a:cs typeface="Calibri"/>
                    <a:sym typeface="Arial"/>
                  </a:rPr>
                  <a:t>NETWORK IP</a:t>
                </a:r>
                <a:endParaRPr kumimoji="0" lang="en-US" sz="1100" b="0" i="0" u="none" strike="noStrike" kern="1200" cap="none" spc="0" normalizeH="0" baseline="30000" noProof="0">
                  <a:ln>
                    <a:noFill/>
                  </a:ln>
                  <a:solidFill>
                    <a:srgbClr val="000000"/>
                  </a:solidFill>
                  <a:effectLst/>
                  <a:uLnTx/>
                  <a:uFillTx/>
                  <a:latin typeface="Calibri"/>
                  <a:ea typeface="Calibri"/>
                  <a:cs typeface="Calibri"/>
                  <a:sym typeface="Arial"/>
                </a:endParaRPr>
              </a:p>
            </p:txBody>
          </p:sp>
          <p:sp>
            <p:nvSpPr>
              <p:cNvPr id="64" name="Google Shape;305;p37">
                <a:extLst>
                  <a:ext uri="{FF2B5EF4-FFF2-40B4-BE49-F238E27FC236}">
                    <a16:creationId xmlns:a16="http://schemas.microsoft.com/office/drawing/2014/main" id="{116F0CDA-6797-EFC5-D935-4C6CDDAA296C}"/>
                  </a:ext>
                </a:extLst>
              </p:cNvPr>
              <p:cNvSpPr/>
              <p:nvPr/>
            </p:nvSpPr>
            <p:spPr>
              <a:xfrm>
                <a:off x="6918213" y="3931840"/>
                <a:ext cx="754476" cy="354186"/>
              </a:xfrm>
              <a:prstGeom prst="ellipse">
                <a:avLst/>
              </a:prstGeom>
              <a:solidFill>
                <a:srgbClr val="FFC000"/>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900" b="1" i="0" u="none" strike="noStrike" kern="1200" cap="none" spc="0" normalizeH="0" baseline="0" noProof="0">
                    <a:ln>
                      <a:noFill/>
                    </a:ln>
                    <a:solidFill>
                      <a:srgbClr val="000000"/>
                    </a:solidFill>
                    <a:effectLst/>
                    <a:uLnTx/>
                    <a:uFillTx/>
                    <a:latin typeface="Calibri"/>
                    <a:ea typeface="Calibri"/>
                    <a:cs typeface="Calibri"/>
                    <a:sym typeface="Calibri"/>
                  </a:rPr>
                  <a:t>AIGOR CORE 0</a:t>
                </a:r>
                <a:endParaRPr kumimoji="0" lang="en-US" sz="900" b="1" i="0" u="none" strike="noStrike" kern="1200" cap="none" spc="0" normalizeH="0" baseline="0" noProof="0">
                  <a:ln>
                    <a:noFill/>
                  </a:ln>
                  <a:solidFill>
                    <a:srgbClr val="000000"/>
                  </a:solidFill>
                  <a:effectLst/>
                  <a:uLnTx/>
                  <a:uFillTx/>
                  <a:latin typeface="Calibri"/>
                  <a:ea typeface="Calibri"/>
                  <a:cs typeface="Calibri"/>
                  <a:sym typeface="Arial"/>
                </a:endParaRPr>
              </a:p>
            </p:txBody>
          </p:sp>
          <p:sp>
            <p:nvSpPr>
              <p:cNvPr id="65" name="Google Shape;291;p37">
                <a:extLst>
                  <a:ext uri="{FF2B5EF4-FFF2-40B4-BE49-F238E27FC236}">
                    <a16:creationId xmlns:a16="http://schemas.microsoft.com/office/drawing/2014/main" id="{6BE17C35-6332-29BC-5349-0A0EF45B76C2}"/>
                  </a:ext>
                </a:extLst>
              </p:cNvPr>
              <p:cNvSpPr/>
              <p:nvPr/>
            </p:nvSpPr>
            <p:spPr>
              <a:xfrm>
                <a:off x="7555883" y="3929262"/>
                <a:ext cx="689804" cy="372845"/>
              </a:xfrm>
              <a:prstGeom prst="ellipse">
                <a:avLst/>
              </a:prstGeom>
              <a:solidFill>
                <a:srgbClr val="F6FF65"/>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1" i="0" u="none" strike="noStrike" kern="1200" cap="none" spc="0" normalizeH="0" baseline="0" noProof="0">
                    <a:ln>
                      <a:noFill/>
                    </a:ln>
                    <a:solidFill>
                      <a:srgbClr val="000000"/>
                    </a:solidFill>
                    <a:effectLst/>
                    <a:uLnTx/>
                    <a:uFillTx/>
                    <a:latin typeface="Calibri"/>
                    <a:ea typeface="Calibri"/>
                    <a:cs typeface="Calibri"/>
                    <a:sym typeface="Calibri"/>
                  </a:rPr>
                  <a:t>I/O</a:t>
                </a:r>
                <a:br>
                  <a:rPr kumimoji="0" lang="it" sz="800" b="1" i="0" u="none" strike="noStrike" kern="1200" cap="none" spc="0" normalizeH="0" baseline="0" noProof="0">
                    <a:ln>
                      <a:noFill/>
                    </a:ln>
                    <a:solidFill>
                      <a:srgbClr val="000000"/>
                    </a:solidFill>
                    <a:effectLst/>
                    <a:uLnTx/>
                    <a:uFillTx/>
                    <a:latin typeface="Calibri"/>
                    <a:ea typeface="Calibri"/>
                    <a:cs typeface="Calibri"/>
                    <a:sym typeface="Arial"/>
                  </a:rPr>
                </a:br>
                <a:r>
                  <a:rPr kumimoji="0" lang="it" sz="800" b="1" i="0" u="none" strike="noStrike" kern="1200" cap="none" spc="0" normalizeH="0" baseline="0" noProof="0">
                    <a:ln>
                      <a:noFill/>
                    </a:ln>
                    <a:solidFill>
                      <a:srgbClr val="000000"/>
                    </a:solidFill>
                    <a:effectLst/>
                    <a:uLnTx/>
                    <a:uFillTx/>
                    <a:latin typeface="Calibri"/>
                    <a:ea typeface="Calibri"/>
                    <a:cs typeface="Calibri"/>
                    <a:sym typeface="Calibri"/>
                  </a:rPr>
                  <a:t>CORE 0</a:t>
                </a:r>
                <a:endParaRPr kumimoji="0" lang="en-US" sz="800" b="0" i="0" u="none" strike="noStrike" kern="1200" cap="none" spc="0" normalizeH="0" baseline="0" noProof="0">
                  <a:ln>
                    <a:noFill/>
                  </a:ln>
                  <a:solidFill>
                    <a:srgbClr val="000000"/>
                  </a:solidFill>
                  <a:effectLst/>
                  <a:uLnTx/>
                  <a:uFillTx/>
                  <a:latin typeface="Calibri"/>
                  <a:ea typeface="Calibri"/>
                  <a:cs typeface="Calibri"/>
                  <a:sym typeface="Arial"/>
                </a:endParaRPr>
              </a:p>
            </p:txBody>
          </p:sp>
          <p:sp>
            <p:nvSpPr>
              <p:cNvPr id="66" name="TextBox 65">
                <a:extLst>
                  <a:ext uri="{FF2B5EF4-FFF2-40B4-BE49-F238E27FC236}">
                    <a16:creationId xmlns:a16="http://schemas.microsoft.com/office/drawing/2014/main" id="{EDFA7CF2-CFE9-2773-7944-3001F4811E48}"/>
                  </a:ext>
                </a:extLst>
              </p:cNvPr>
              <p:cNvSpPr txBox="1"/>
              <p:nvPr/>
            </p:nvSpPr>
            <p:spPr>
              <a:xfrm>
                <a:off x="6646333" y="2939235"/>
                <a:ext cx="535453" cy="260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Calibri"/>
                    <a:cs typeface="Calibri"/>
                  </a:rPr>
                  <a:t>FPGA</a:t>
                </a:r>
              </a:p>
            </p:txBody>
          </p:sp>
          <p:sp>
            <p:nvSpPr>
              <p:cNvPr id="67" name="TextBox 66">
                <a:extLst>
                  <a:ext uri="{FF2B5EF4-FFF2-40B4-BE49-F238E27FC236}">
                    <a16:creationId xmlns:a16="http://schemas.microsoft.com/office/drawing/2014/main" id="{A97582CB-1BE5-7672-2C28-B8E29064A13E}"/>
                  </a:ext>
                </a:extLst>
              </p:cNvPr>
              <p:cNvSpPr txBox="1"/>
              <p:nvPr/>
            </p:nvSpPr>
            <p:spPr>
              <a:xfrm>
                <a:off x="6853877" y="4165692"/>
                <a:ext cx="53545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Calibri"/>
                    <a:cs typeface="Calibri"/>
                  </a:rPr>
                  <a:t>HLS</a:t>
                </a:r>
              </a:p>
            </p:txBody>
          </p:sp>
        </p:grpSp>
        <p:sp>
          <p:nvSpPr>
            <p:cNvPr id="92" name="TextBox 91">
              <a:extLst>
                <a:ext uri="{FF2B5EF4-FFF2-40B4-BE49-F238E27FC236}">
                  <a16:creationId xmlns:a16="http://schemas.microsoft.com/office/drawing/2014/main" id="{48781DEE-5301-4B2F-A3CD-69873AD35B71}"/>
                </a:ext>
              </a:extLst>
            </p:cNvPr>
            <p:cNvSpPr txBox="1"/>
            <p:nvPr/>
          </p:nvSpPr>
          <p:spPr>
            <a:xfrm>
              <a:off x="8981923" y="2383971"/>
              <a:ext cx="481391" cy="3474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268"/>
                </a:lnSpc>
                <a:spcBef>
                  <a:spcPts val="0"/>
                </a:spcBef>
                <a:spcAft>
                  <a:spcPts val="0"/>
                </a:spcAft>
                <a:buClrTx/>
                <a:buSzTx/>
                <a:buFontTx/>
                <a:buNone/>
                <a:tabLst/>
                <a:defRPr/>
              </a:pPr>
              <a:r>
                <a:rPr kumimoji="0" lang="it-IT" sz="1000" b="0" i="0" u="none" strike="noStrike" kern="1200" cap="none" spc="0" normalizeH="0" baseline="30000" noProof="0" err="1">
                  <a:ln>
                    <a:noFill/>
                  </a:ln>
                  <a:solidFill>
                    <a:prstClr val="black"/>
                  </a:solidFill>
                  <a:effectLst/>
                  <a:uLnTx/>
                  <a:uFillTx/>
                  <a:latin typeface="Calibri"/>
                  <a:ea typeface="+mn-ea"/>
                  <a:cs typeface="+mn-cs"/>
                </a:rPr>
                <a:t>Cfg</a:t>
              </a:r>
              <a:r>
                <a:rPr kumimoji="0" lang="it-IT" sz="1000" b="0" i="0" u="none" strike="noStrike" kern="1200" cap="none" spc="0" normalizeH="0" baseline="30000" noProof="0">
                  <a:ln>
                    <a:noFill/>
                  </a:ln>
                  <a:solidFill>
                    <a:prstClr val="black"/>
                  </a:solidFill>
                  <a:effectLst/>
                  <a:uLnTx/>
                  <a:uFillTx/>
                  <a:latin typeface="Calibri"/>
                  <a:ea typeface="+mn-ea"/>
                  <a:cs typeface="+mn-cs"/>
                </a:rPr>
                <a:t>/Sts</a:t>
              </a:r>
              <a:r>
                <a:rPr kumimoji="0" lang="en-US" sz="1000" b="0" i="0" u="none" strike="noStrike" kern="1200" cap="none" spc="0" normalizeH="0" baseline="0" noProof="0">
                  <a:ln>
                    <a:noFill/>
                  </a:ln>
                  <a:solidFill>
                    <a:prstClr val="black"/>
                  </a:solidFill>
                  <a:effectLst/>
                  <a:uLnTx/>
                  <a:uFillTx/>
                  <a:latin typeface="Calibri"/>
                  <a:ea typeface="+mn-ea"/>
                  <a:cs typeface="+mn-cs"/>
                </a:rPr>
                <a:t>​</a:t>
              </a:r>
              <a:endParaRPr kumimoji="0" lang="en-US" sz="1000" b="0" i="0" u="none" strike="noStrike" kern="1200" cap="none" spc="0" normalizeH="0" baseline="0" noProof="0">
                <a:ln>
                  <a:noFill/>
                </a:ln>
                <a:solidFill>
                  <a:prstClr val="black"/>
                </a:solidFill>
                <a:effectLst/>
                <a:uLnTx/>
                <a:uFillTx/>
                <a:latin typeface="Calibri"/>
                <a:ea typeface="Calibri"/>
                <a:cs typeface="Calibri"/>
              </a:endParaRPr>
            </a:p>
          </p:txBody>
        </p:sp>
      </p:grpSp>
      <p:pic>
        <p:nvPicPr>
          <p:cNvPr id="4" name="Picture 3" descr="brainstain_archi_solitary.png">
            <a:extLst>
              <a:ext uri="{FF2B5EF4-FFF2-40B4-BE49-F238E27FC236}">
                <a16:creationId xmlns:a16="http://schemas.microsoft.com/office/drawing/2014/main" id="{1ACACC17-ADFB-1520-A2DB-E3245A18773C}"/>
              </a:ext>
            </a:extLst>
          </p:cNvPr>
          <p:cNvPicPr>
            <a:picLocks noChangeAspect="1"/>
          </p:cNvPicPr>
          <p:nvPr/>
        </p:nvPicPr>
        <p:blipFill>
          <a:blip r:embed="rId6"/>
          <a:stretch>
            <a:fillRect/>
          </a:stretch>
        </p:blipFill>
        <p:spPr>
          <a:xfrm>
            <a:off x="3747328" y="837092"/>
            <a:ext cx="3161244" cy="3097291"/>
          </a:xfrm>
          <a:prstGeom prst="rect">
            <a:avLst/>
          </a:prstGeom>
        </p:spPr>
      </p:pic>
      <p:pic>
        <p:nvPicPr>
          <p:cNvPr id="6" name="Google Shape;67;p14" title="Screenshot from 2025-07-01 17-16-09.png">
            <a:extLst>
              <a:ext uri="{FF2B5EF4-FFF2-40B4-BE49-F238E27FC236}">
                <a16:creationId xmlns:a16="http://schemas.microsoft.com/office/drawing/2014/main" id="{8D750A2B-E6EA-04AA-39E2-248EDDCE81E3}"/>
              </a:ext>
            </a:extLst>
          </p:cNvPr>
          <p:cNvPicPr preferRelativeResize="0"/>
          <p:nvPr/>
        </p:nvPicPr>
        <p:blipFill>
          <a:blip r:embed="rId7">
            <a:alphaModFix/>
          </a:blip>
          <a:srcRect t="3044"/>
          <a:stretch>
            <a:fillRect/>
          </a:stretch>
        </p:blipFill>
        <p:spPr>
          <a:xfrm>
            <a:off x="10162446" y="3200916"/>
            <a:ext cx="900776" cy="791687"/>
          </a:xfrm>
          <a:prstGeom prst="rect">
            <a:avLst/>
          </a:prstGeom>
          <a:noFill/>
          <a:ln>
            <a:noFill/>
          </a:ln>
        </p:spPr>
      </p:pic>
      <p:cxnSp>
        <p:nvCxnSpPr>
          <p:cNvPr id="9" name="Google Shape;69;p14">
            <a:extLst>
              <a:ext uri="{FF2B5EF4-FFF2-40B4-BE49-F238E27FC236}">
                <a16:creationId xmlns:a16="http://schemas.microsoft.com/office/drawing/2014/main" id="{A27B369F-2CF6-B3D0-9528-E08DEB05AB36}"/>
              </a:ext>
            </a:extLst>
          </p:cNvPr>
          <p:cNvCxnSpPr/>
          <p:nvPr/>
        </p:nvCxnSpPr>
        <p:spPr>
          <a:xfrm>
            <a:off x="9642787" y="2854049"/>
            <a:ext cx="604135" cy="577340"/>
          </a:xfrm>
          <a:prstGeom prst="straightConnector1">
            <a:avLst/>
          </a:prstGeom>
          <a:noFill/>
          <a:ln w="19050" cap="flat" cmpd="sng">
            <a:solidFill>
              <a:schemeClr val="accent1">
                <a:lumMod val="20000"/>
                <a:lumOff val="80000"/>
              </a:schemeClr>
            </a:solidFill>
            <a:prstDash val="solid"/>
            <a:round/>
            <a:headEnd type="none" w="med" len="med"/>
            <a:tailEnd type="triangle" w="med" len="med"/>
          </a:ln>
        </p:spPr>
      </p:cxnSp>
      <p:pic>
        <p:nvPicPr>
          <p:cNvPr id="11" name="Google Shape;71;p14" title="Screenshot from 2025-07-01 18-09-57.png">
            <a:extLst>
              <a:ext uri="{FF2B5EF4-FFF2-40B4-BE49-F238E27FC236}">
                <a16:creationId xmlns:a16="http://schemas.microsoft.com/office/drawing/2014/main" id="{D57C03A7-AE34-2D19-7CBA-30FBDD1B9E43}"/>
              </a:ext>
            </a:extLst>
          </p:cNvPr>
          <p:cNvPicPr preferRelativeResize="0"/>
          <p:nvPr/>
        </p:nvPicPr>
        <p:blipFill>
          <a:blip r:embed="rId8">
            <a:alphaModFix/>
          </a:blip>
          <a:stretch>
            <a:fillRect/>
          </a:stretch>
        </p:blipFill>
        <p:spPr>
          <a:xfrm>
            <a:off x="-1208" y="4339366"/>
            <a:ext cx="1210076" cy="2038806"/>
          </a:xfrm>
          <a:prstGeom prst="rect">
            <a:avLst/>
          </a:prstGeom>
          <a:noFill/>
          <a:ln>
            <a:noFill/>
          </a:ln>
        </p:spPr>
      </p:pic>
      <p:sp>
        <p:nvSpPr>
          <p:cNvPr id="12" name="Google Shape;72;p14">
            <a:extLst>
              <a:ext uri="{FF2B5EF4-FFF2-40B4-BE49-F238E27FC236}">
                <a16:creationId xmlns:a16="http://schemas.microsoft.com/office/drawing/2014/main" id="{9EB96DF5-348C-4A54-606D-6604400C99B1}"/>
              </a:ext>
            </a:extLst>
          </p:cNvPr>
          <p:cNvSpPr txBox="1"/>
          <p:nvPr/>
        </p:nvSpPr>
        <p:spPr>
          <a:xfrm>
            <a:off x="45397" y="2007265"/>
            <a:ext cx="3460401" cy="1882800"/>
          </a:xfrm>
          <a:prstGeom prst="rect">
            <a:avLst/>
          </a:prstGeom>
          <a:noFill/>
          <a:ln>
            <a:noFill/>
          </a:ln>
        </p:spPr>
        <p:txBody>
          <a:bodyPr spcFirstLastPara="1" wrap="square" lIns="121900" tIns="121900" rIns="121900" bIns="121900" anchor="t" anchorCtr="0">
            <a:noAutofit/>
          </a:bodyPr>
          <a:ls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it" sz="1450" b="1" i="0" u="none" strike="noStrike" kern="1200" cap="none" spc="0" normalizeH="0" baseline="0" noProof="0" dirty="0">
                <a:ln>
                  <a:noFill/>
                </a:ln>
                <a:solidFill>
                  <a:prstClr val="black"/>
                </a:solidFill>
                <a:effectLst/>
                <a:uLnTx/>
                <a:uFillTx/>
                <a:latin typeface="Calibri"/>
                <a:ea typeface="Calibri"/>
                <a:cs typeface="Calibri"/>
              </a:rPr>
              <a:t>Multi-FPGA prototype </a:t>
            </a:r>
            <a:endParaRPr kumimoji="0" lang="en-US" sz="1450" b="1" i="0" u="none" strike="noStrike" kern="1200" cap="none" spc="0" normalizeH="0" baseline="0" noProof="0" dirty="0">
              <a:ln>
                <a:noFill/>
              </a:ln>
              <a:solidFill>
                <a:prstClr val="black"/>
              </a:solidFill>
              <a:effectLst/>
              <a:uLnTx/>
              <a:uFillTx/>
              <a:latin typeface="Calibri"/>
              <a:ea typeface="Calibri"/>
              <a:cs typeface="Calibri"/>
            </a:endParaRPr>
          </a:p>
          <a:p>
            <a:pPr marL="608965" marR="0" lvl="0" indent="-380365" algn="l" defTabSz="914400" rtl="0" eaLnBrk="1" fontAlgn="auto" latinLnBrk="0" hangingPunct="1">
              <a:lnSpc>
                <a:spcPct val="95000"/>
              </a:lnSpc>
              <a:spcBef>
                <a:spcPts val="1600"/>
              </a:spcBef>
              <a:spcAft>
                <a:spcPts val="0"/>
              </a:spcAft>
              <a:buClr>
                <a:prstClr val="black"/>
              </a:buClr>
              <a:buSzPts val="900"/>
              <a:buFontTx/>
              <a:buChar char="❏"/>
              <a:tabLst/>
              <a:defRPr/>
            </a:pPr>
            <a:r>
              <a:rPr kumimoji="0" lang="it" sz="1000" b="1" i="0" u="none" strike="noStrike" kern="1200" cap="none" spc="0" normalizeH="0" baseline="0" noProof="0" dirty="0">
                <a:ln>
                  <a:noFill/>
                </a:ln>
                <a:solidFill>
                  <a:prstClr val="black"/>
                </a:solidFill>
                <a:effectLst/>
                <a:uLnTx/>
                <a:uFillTx/>
                <a:latin typeface="Calibri"/>
                <a:ea typeface="Calibri"/>
                <a:cs typeface="Calibri"/>
              </a:rPr>
              <a:t>Modular, scalable, reconfigurable </a:t>
            </a:r>
            <a:r>
              <a:rPr kumimoji="0" lang="it" sz="1000" b="0" i="0" u="none" strike="noStrike" kern="1200" cap="none" spc="0" normalizeH="0" baseline="0" noProof="0" dirty="0">
                <a:ln>
                  <a:noFill/>
                </a:ln>
                <a:solidFill>
                  <a:prstClr val="black"/>
                </a:solidFill>
                <a:effectLst/>
                <a:uLnTx/>
                <a:uFillTx/>
                <a:latin typeface="Calibri"/>
                <a:ea typeface="Calibri"/>
                <a:cs typeface="Calibri"/>
              </a:rPr>
              <a:t>architecture prototype with multiple levels of parallelism</a:t>
            </a:r>
            <a:endParaRPr kumimoji="0" sz="1000" b="1" i="0" u="none" strike="noStrike" kern="1200" cap="none" spc="0" normalizeH="0" baseline="0" noProof="0" dirty="0">
              <a:ln>
                <a:noFill/>
              </a:ln>
              <a:solidFill>
                <a:prstClr val="black"/>
              </a:solidFill>
              <a:effectLst/>
              <a:uLnTx/>
              <a:uFillTx/>
              <a:latin typeface="Calibri"/>
              <a:ea typeface="Calibri"/>
              <a:cs typeface="Calibri"/>
            </a:endParaRPr>
          </a:p>
          <a:p>
            <a:pPr marL="608965" marR="0" lvl="0" indent="-380365" algn="l" defTabSz="914400" rtl="0" eaLnBrk="1" fontAlgn="auto" latinLnBrk="0" hangingPunct="1">
              <a:lnSpc>
                <a:spcPct val="95000"/>
              </a:lnSpc>
              <a:spcBef>
                <a:spcPts val="0"/>
              </a:spcBef>
              <a:spcAft>
                <a:spcPts val="0"/>
              </a:spcAft>
              <a:buClr>
                <a:prstClr val="black"/>
              </a:buClr>
              <a:buSzPts val="900"/>
              <a:buFontTx/>
              <a:buChar char="❏"/>
              <a:tabLst/>
              <a:defRPr/>
            </a:pPr>
            <a:r>
              <a:rPr kumimoji="0" lang="it" sz="1000" b="0" i="0" u="none" strike="noStrike" kern="1200" cap="none" spc="0" normalizeH="0" baseline="0" noProof="0" dirty="0">
                <a:ln>
                  <a:noFill/>
                </a:ln>
                <a:solidFill>
                  <a:prstClr val="black"/>
                </a:solidFill>
                <a:effectLst/>
                <a:uLnTx/>
                <a:uFillTx/>
                <a:latin typeface="Calibri"/>
                <a:ea typeface="Calibri"/>
                <a:cs typeface="Calibri"/>
              </a:rPr>
              <a:t>Flexible workflow based on High-Level Synthesis</a:t>
            </a:r>
          </a:p>
          <a:p>
            <a:pPr marL="608965" marR="0" lvl="0" indent="-380365" algn="l" defTabSz="914400" rtl="0" eaLnBrk="1" fontAlgn="auto" latinLnBrk="0" hangingPunct="1">
              <a:lnSpc>
                <a:spcPct val="95000"/>
              </a:lnSpc>
              <a:spcBef>
                <a:spcPts val="0"/>
              </a:spcBef>
              <a:spcAft>
                <a:spcPts val="0"/>
              </a:spcAft>
              <a:buClr>
                <a:srgbClr val="000000"/>
              </a:buClr>
              <a:buSzPts val="900"/>
              <a:buFontTx/>
              <a:buChar char="❏"/>
              <a:tabLst/>
              <a:defRPr/>
            </a:pPr>
            <a:r>
              <a:rPr kumimoji="0" lang="it" sz="1000" b="0" i="0" u="none" strike="noStrike" kern="1200" cap="none" spc="0" normalizeH="0" baseline="0" noProof="0" dirty="0">
                <a:ln>
                  <a:noFill/>
                </a:ln>
                <a:solidFill>
                  <a:prstClr val="black"/>
                </a:solidFill>
                <a:effectLst/>
                <a:uLnTx/>
                <a:uFillTx/>
                <a:latin typeface="Calibri"/>
                <a:ea typeface="Calibri"/>
                <a:cs typeface="Calibri"/>
              </a:rPr>
              <a:t>Capable of supporting biologically realistic neuron models, via multiple receptors and an adaptable neuron dynamics module (e.g. </a:t>
            </a:r>
            <a:r>
              <a:rPr kumimoji="0" lang="it" sz="1100" b="1" i="0" u="none" strike="noStrike" kern="1200" cap="none" spc="0" normalizeH="0" baseline="0" noProof="0" dirty="0">
                <a:ln>
                  <a:noFill/>
                </a:ln>
                <a:solidFill>
                  <a:prstClr val="black"/>
                </a:solidFill>
                <a:effectLst/>
                <a:uLnTx/>
                <a:uFillTx/>
                <a:latin typeface="Calibri"/>
                <a:ea typeface="Calibri"/>
                <a:cs typeface="Calibri"/>
              </a:rPr>
              <a:t>multi-compartment neuron from WP2</a:t>
            </a:r>
            <a:r>
              <a:rPr kumimoji="0" lang="it" sz="1100" b="0" i="0" u="none" strike="noStrike" kern="1200" cap="none" spc="0" normalizeH="0" baseline="0" noProof="0" dirty="0">
                <a:ln>
                  <a:noFill/>
                </a:ln>
                <a:solidFill>
                  <a:prstClr val="black"/>
                </a:solidFill>
                <a:effectLst/>
                <a:uLnTx/>
                <a:uFillTx/>
                <a:latin typeface="Calibri"/>
                <a:ea typeface="Calibri"/>
                <a:cs typeface="Calibri"/>
              </a:rPr>
              <a:t>, distilled for efficient hardware implementation)</a:t>
            </a:r>
            <a:endParaRPr kumimoji="0" sz="1000" b="0" i="0" u="none" strike="noStrike" kern="1200" cap="none" spc="0" normalizeH="0" baseline="0" noProof="0" dirty="0">
              <a:ln>
                <a:noFill/>
              </a:ln>
              <a:solidFill>
                <a:prstClr val="black"/>
              </a:solidFill>
              <a:effectLst/>
              <a:uLnTx/>
              <a:uFillTx/>
              <a:latin typeface="Calibri"/>
              <a:ea typeface="Calibri"/>
              <a:cs typeface="Calibri"/>
            </a:endParaRPr>
          </a:p>
        </p:txBody>
      </p:sp>
      <p:grpSp>
        <p:nvGrpSpPr>
          <p:cNvPr id="37" name="Group 36">
            <a:extLst>
              <a:ext uri="{FF2B5EF4-FFF2-40B4-BE49-F238E27FC236}">
                <a16:creationId xmlns:a16="http://schemas.microsoft.com/office/drawing/2014/main" id="{CDA6B641-D9D7-3D0A-EA19-F67A45ED29A9}"/>
              </a:ext>
            </a:extLst>
          </p:cNvPr>
          <p:cNvGrpSpPr>
            <a:grpSpLocks noUngrp="1" noChangeAspect="1"/>
          </p:cNvGrpSpPr>
          <p:nvPr/>
        </p:nvGrpSpPr>
        <p:grpSpPr>
          <a:xfrm>
            <a:off x="7160381" y="671238"/>
            <a:ext cx="2562373" cy="1421787"/>
            <a:chOff x="7160381" y="2056189"/>
            <a:chExt cx="2912822" cy="1506456"/>
          </a:xfrm>
        </p:grpSpPr>
        <p:sp>
          <p:nvSpPr>
            <p:cNvPr id="38" name="Rectangle 37">
              <a:extLst>
                <a:ext uri="{FF2B5EF4-FFF2-40B4-BE49-F238E27FC236}">
                  <a16:creationId xmlns:a16="http://schemas.microsoft.com/office/drawing/2014/main" id="{18E4C6A5-115E-366B-CCF8-F39B050C61CC}"/>
                </a:ext>
              </a:extLst>
            </p:cNvPr>
            <p:cNvSpPr/>
            <p:nvPr/>
          </p:nvSpPr>
          <p:spPr>
            <a:xfrm>
              <a:off x="7231817" y="2056189"/>
              <a:ext cx="2841386" cy="150645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D48B2402-B17F-7140-6AE1-C5858FAAD281}"/>
                </a:ext>
              </a:extLst>
            </p:cNvPr>
            <p:cNvSpPr/>
            <p:nvPr/>
          </p:nvSpPr>
          <p:spPr>
            <a:xfrm>
              <a:off x="7428107" y="3036370"/>
              <a:ext cx="2623721" cy="45133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Google Shape;306;p37">
              <a:extLst>
                <a:ext uri="{FF2B5EF4-FFF2-40B4-BE49-F238E27FC236}">
                  <a16:creationId xmlns:a16="http://schemas.microsoft.com/office/drawing/2014/main" id="{1A3135B1-5310-A972-0E39-0BCCA3FC346B}"/>
                </a:ext>
              </a:extLst>
            </p:cNvPr>
            <p:cNvSpPr/>
            <p:nvPr/>
          </p:nvSpPr>
          <p:spPr>
            <a:xfrm>
              <a:off x="9331821" y="3047589"/>
              <a:ext cx="695852" cy="376883"/>
            </a:xfrm>
            <a:prstGeom prst="ellipse">
              <a:avLst/>
            </a:prstGeom>
            <a:solidFill>
              <a:srgbClr val="F6FF65"/>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750" b="1" i="0" u="none" strike="noStrike" kern="1200" cap="none" spc="0" normalizeH="0" baseline="0" noProof="0">
                  <a:ln>
                    <a:noFill/>
                  </a:ln>
                  <a:solidFill>
                    <a:srgbClr val="000000"/>
                  </a:solidFill>
                  <a:effectLst/>
                  <a:uLnTx/>
                  <a:uFillTx/>
                  <a:latin typeface="Calibri"/>
                  <a:ea typeface="Calibri"/>
                  <a:cs typeface="Calibri"/>
                  <a:sym typeface="Calibri"/>
                </a:rPr>
                <a:t>I/O CORE 1</a:t>
              </a:r>
              <a:endParaRPr kumimoji="0" lang="en-US"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305;p37">
              <a:extLst>
                <a:ext uri="{FF2B5EF4-FFF2-40B4-BE49-F238E27FC236}">
                  <a16:creationId xmlns:a16="http://schemas.microsoft.com/office/drawing/2014/main" id="{09D766BE-D132-4404-4232-3BA118CE456A}"/>
                </a:ext>
              </a:extLst>
            </p:cNvPr>
            <p:cNvSpPr/>
            <p:nvPr/>
          </p:nvSpPr>
          <p:spPr>
            <a:xfrm>
              <a:off x="8717840" y="3067029"/>
              <a:ext cx="748430" cy="354186"/>
            </a:xfrm>
            <a:prstGeom prst="ellipse">
              <a:avLst/>
            </a:prstGeom>
            <a:solidFill>
              <a:srgbClr val="FFC000"/>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1" i="0" u="none" strike="noStrike" kern="1200" cap="none" spc="0" normalizeH="0" baseline="0" noProof="0">
                  <a:ln>
                    <a:noFill/>
                  </a:ln>
                  <a:solidFill>
                    <a:srgbClr val="000000"/>
                  </a:solidFill>
                  <a:effectLst/>
                  <a:uLnTx/>
                  <a:uFillTx/>
                  <a:latin typeface="Calibri"/>
                  <a:ea typeface="Calibri"/>
                  <a:cs typeface="Calibri"/>
                  <a:sym typeface="Calibri"/>
                </a:rPr>
                <a:t>AIGOR CORE 1</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293;p37">
              <a:extLst>
                <a:ext uri="{FF2B5EF4-FFF2-40B4-BE49-F238E27FC236}">
                  <a16:creationId xmlns:a16="http://schemas.microsoft.com/office/drawing/2014/main" id="{998199CB-22F9-7B95-D172-4425A016C376}"/>
                </a:ext>
              </a:extLst>
            </p:cNvPr>
            <p:cNvSpPr/>
            <p:nvPr/>
          </p:nvSpPr>
          <p:spPr>
            <a:xfrm>
              <a:off x="7679192" y="2229149"/>
              <a:ext cx="2230088" cy="778250"/>
            </a:xfrm>
            <a:prstGeom prst="rect">
              <a:avLst/>
            </a:prstGeom>
            <a:solidFill>
              <a:srgbClr val="FFC77B"/>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1"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64"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3" name="Google Shape;294;p37">
              <a:extLst>
                <a:ext uri="{FF2B5EF4-FFF2-40B4-BE49-F238E27FC236}">
                  <a16:creationId xmlns:a16="http://schemas.microsoft.com/office/drawing/2014/main" id="{6859AFB4-6383-AADE-9C86-F4C5AF81F80C}"/>
                </a:ext>
              </a:extLst>
            </p:cNvPr>
            <p:cNvSpPr/>
            <p:nvPr/>
          </p:nvSpPr>
          <p:spPr>
            <a:xfrm>
              <a:off x="7789365" y="2725571"/>
              <a:ext cx="1939841" cy="225035"/>
            </a:xfrm>
            <a:prstGeom prst="rect">
              <a:avLst/>
            </a:prstGeom>
            <a:solidFill>
              <a:srgbClr val="FAE5CB"/>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100" b="1" i="0" u="none" strike="noStrike" kern="1200" cap="none" spc="0" normalizeH="0" baseline="30000" noProof="0">
                  <a:ln>
                    <a:noFill/>
                  </a:ln>
                  <a:solidFill>
                    <a:srgbClr val="000000"/>
                  </a:solidFill>
                  <a:effectLst/>
                  <a:uLnTx/>
                  <a:uFillTx/>
                  <a:latin typeface="Calibri"/>
                  <a:ea typeface="Calibri"/>
                  <a:cs typeface="Calibri"/>
                  <a:sym typeface="Calibri"/>
                </a:rPr>
                <a:t>INTRANODE PORTS</a:t>
              </a:r>
              <a:endParaRPr kumimoji="0" lang="en-US" sz="1100" b="1" i="0" u="none" strike="noStrike" kern="1200" cap="none" spc="0" normalizeH="0" baseline="0" noProof="0">
                <a:ln>
                  <a:noFill/>
                </a:ln>
                <a:solidFill>
                  <a:srgbClr val="000000"/>
                </a:solidFill>
                <a:effectLst/>
                <a:uLnTx/>
                <a:uFillTx/>
                <a:latin typeface="Calibri"/>
                <a:cs typeface="Arial"/>
                <a:sym typeface="Arial"/>
              </a:endParaRPr>
            </a:p>
          </p:txBody>
        </p:sp>
        <p:sp>
          <p:nvSpPr>
            <p:cNvPr id="44" name="Google Shape;295;p37">
              <a:extLst>
                <a:ext uri="{FF2B5EF4-FFF2-40B4-BE49-F238E27FC236}">
                  <a16:creationId xmlns:a16="http://schemas.microsoft.com/office/drawing/2014/main" id="{8875B87D-5825-EBFD-576A-C9965AA9DFEC}"/>
                </a:ext>
              </a:extLst>
            </p:cNvPr>
            <p:cNvSpPr txBox="1"/>
            <p:nvPr/>
          </p:nvSpPr>
          <p:spPr>
            <a:xfrm>
              <a:off x="7798822" y="2839417"/>
              <a:ext cx="479318" cy="105438"/>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296;p37">
              <a:extLst>
                <a:ext uri="{FF2B5EF4-FFF2-40B4-BE49-F238E27FC236}">
                  <a16:creationId xmlns:a16="http://schemas.microsoft.com/office/drawing/2014/main" id="{CB61D933-1DCC-A531-FD19-D8A9D1DAE46C}"/>
                </a:ext>
              </a:extLst>
            </p:cNvPr>
            <p:cNvSpPr txBox="1"/>
            <p:nvPr/>
          </p:nvSpPr>
          <p:spPr>
            <a:xfrm>
              <a:off x="9034567" y="2836931"/>
              <a:ext cx="220314" cy="105438"/>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2</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297;p37">
              <a:extLst>
                <a:ext uri="{FF2B5EF4-FFF2-40B4-BE49-F238E27FC236}">
                  <a16:creationId xmlns:a16="http://schemas.microsoft.com/office/drawing/2014/main" id="{473EB504-40F3-D667-9D9A-C508F16210F5}"/>
                </a:ext>
              </a:extLst>
            </p:cNvPr>
            <p:cNvSpPr/>
            <p:nvPr/>
          </p:nvSpPr>
          <p:spPr>
            <a:xfrm>
              <a:off x="7753441" y="2226744"/>
              <a:ext cx="2114230" cy="247281"/>
            </a:xfrm>
            <a:prstGeom prst="rect">
              <a:avLst/>
            </a:prstGeom>
            <a:solidFill>
              <a:srgbClr val="FAE5CB"/>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 sz="1100" b="0" i="0" u="none" strike="noStrike" kern="1200" cap="none" spc="0" normalizeH="0" baseline="3000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200" b="1" i="0" u="none" strike="noStrike" kern="1200" cap="none" spc="0" normalizeH="0" baseline="30000" noProof="0">
                  <a:ln>
                    <a:noFill/>
                  </a:ln>
                  <a:solidFill>
                    <a:srgbClr val="000000"/>
                  </a:solidFill>
                  <a:effectLst/>
                  <a:uLnTx/>
                  <a:uFillTx/>
                  <a:latin typeface="Calibri"/>
                  <a:ea typeface="Calibri"/>
                  <a:cs typeface="Calibri"/>
                  <a:sym typeface="Calibri"/>
                </a:rPr>
                <a:t>INTERNODE PORTS</a:t>
              </a:r>
              <a:endParaRPr kumimoji="0" lang="en-US" sz="1200" b="1" i="0" u="none" strike="noStrike" kern="1200" cap="none" spc="0" normalizeH="0" baseline="0" noProof="0">
                <a:ln>
                  <a:noFill/>
                </a:ln>
                <a:solidFill>
                  <a:srgbClr val="000000"/>
                </a:solidFill>
                <a:effectLst/>
                <a:uLnTx/>
                <a:uFillTx/>
                <a:latin typeface="Calibri"/>
                <a:ea typeface="Calibri"/>
                <a:cs typeface="Calibri"/>
                <a:sym typeface="Arial"/>
              </a:endParaRPr>
            </a:p>
          </p:txBody>
        </p:sp>
        <p:sp>
          <p:nvSpPr>
            <p:cNvPr id="51" name="Google Shape;298;p37">
              <a:extLst>
                <a:ext uri="{FF2B5EF4-FFF2-40B4-BE49-F238E27FC236}">
                  <a16:creationId xmlns:a16="http://schemas.microsoft.com/office/drawing/2014/main" id="{C1012785-876E-7F9E-1A7D-344F6F1B8FD4}"/>
                </a:ext>
              </a:extLst>
            </p:cNvPr>
            <p:cNvSpPr txBox="1"/>
            <p:nvPr/>
          </p:nvSpPr>
          <p:spPr>
            <a:xfrm>
              <a:off x="7908312" y="2212961"/>
              <a:ext cx="162982" cy="46793"/>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0</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299;p37">
              <a:extLst>
                <a:ext uri="{FF2B5EF4-FFF2-40B4-BE49-F238E27FC236}">
                  <a16:creationId xmlns:a16="http://schemas.microsoft.com/office/drawing/2014/main" id="{19F59E75-B96A-F588-5A4B-7B1F9F6B8B65}"/>
                </a:ext>
              </a:extLst>
            </p:cNvPr>
            <p:cNvSpPr txBox="1"/>
            <p:nvPr/>
          </p:nvSpPr>
          <p:spPr>
            <a:xfrm>
              <a:off x="9663437" y="2227481"/>
              <a:ext cx="162982" cy="46793"/>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1</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00;p37">
              <a:extLst>
                <a:ext uri="{FF2B5EF4-FFF2-40B4-BE49-F238E27FC236}">
                  <a16:creationId xmlns:a16="http://schemas.microsoft.com/office/drawing/2014/main" id="{0340F70D-88E5-E2A2-53D6-30C565656943}"/>
                </a:ext>
              </a:extLst>
            </p:cNvPr>
            <p:cNvSpPr/>
            <p:nvPr/>
          </p:nvSpPr>
          <p:spPr>
            <a:xfrm>
              <a:off x="9288540" y="2520381"/>
              <a:ext cx="460739" cy="152450"/>
            </a:xfrm>
            <a:prstGeom prst="rect">
              <a:avLst/>
            </a:prstGeom>
            <a:solidFill>
              <a:srgbClr val="FAE5CB"/>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 sz="1200" b="0" i="0" u="none" strike="noStrike" kern="1200" cap="none" spc="0" normalizeH="0" baseline="30000" noProof="0">
                <a:ln>
                  <a:noFill/>
                </a:ln>
                <a:solidFill>
                  <a:srgbClr val="000000"/>
                </a:solidFill>
                <a:effectLst/>
                <a:uLnTx/>
                <a:uFillTx/>
                <a:latin typeface="Calibri"/>
                <a:ea typeface="Calibri"/>
                <a:cs typeface="Calibri"/>
                <a:sym typeface="Arial"/>
              </a:endParaRPr>
            </a:p>
          </p:txBody>
        </p:sp>
        <p:sp>
          <p:nvSpPr>
            <p:cNvPr id="71" name="Google Shape;301;p37">
              <a:extLst>
                <a:ext uri="{FF2B5EF4-FFF2-40B4-BE49-F238E27FC236}">
                  <a16:creationId xmlns:a16="http://schemas.microsoft.com/office/drawing/2014/main" id="{ACFC3FC4-7463-99C8-65F2-E1C35F5E10D3}"/>
                </a:ext>
              </a:extLst>
            </p:cNvPr>
            <p:cNvSpPr txBox="1"/>
            <p:nvPr/>
          </p:nvSpPr>
          <p:spPr>
            <a:xfrm>
              <a:off x="7681707" y="2509613"/>
              <a:ext cx="1575197" cy="206548"/>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1" i="0" u="none" strike="noStrike" kern="1200" cap="none" spc="0" normalizeH="0" baseline="0" noProof="0">
                  <a:ln>
                    <a:noFill/>
                  </a:ln>
                  <a:solidFill>
                    <a:prstClr val="black"/>
                  </a:solidFill>
                  <a:effectLst/>
                  <a:uLnTx/>
                  <a:uFillTx/>
                  <a:latin typeface="Calibri"/>
                  <a:ea typeface="Calibri"/>
                  <a:cs typeface="Calibri"/>
                  <a:sym typeface="Calibri"/>
                </a:rPr>
                <a:t>    </a:t>
              </a:r>
              <a:r>
                <a:rPr kumimoji="0" lang="it" sz="1000" b="1" i="0" u="none" strike="noStrike" kern="1200" cap="none" spc="0" normalizeH="0" baseline="0" noProof="0">
                  <a:ln>
                    <a:noFill/>
                  </a:ln>
                  <a:solidFill>
                    <a:prstClr val="black"/>
                  </a:solidFill>
                  <a:effectLst/>
                  <a:uLnTx/>
                  <a:uFillTx/>
                  <a:latin typeface="Calibri"/>
                  <a:ea typeface="Calibri"/>
                  <a:cs typeface="Calibri"/>
                  <a:sym typeface="Calibri"/>
                </a:rPr>
                <a:t>ROUTING IP</a:t>
              </a:r>
              <a:r>
                <a:rPr kumimoji="0" lang="it" sz="800" b="1" i="0" u="none" strike="noStrike" kern="1200" cap="none" spc="0" normalizeH="0" baseline="0" noProof="0">
                  <a:ln>
                    <a:noFill/>
                  </a:ln>
                  <a:solidFill>
                    <a:prstClr val="black"/>
                  </a:solidFill>
                  <a:effectLst/>
                  <a:uLnTx/>
                  <a:uFillTx/>
                  <a:latin typeface="Calibri"/>
                  <a:ea typeface="Calibri"/>
                  <a:cs typeface="Calibri"/>
                  <a:sym typeface="Calibri"/>
                </a:rPr>
                <a:t> (VHDL)</a:t>
              </a:r>
              <a:endParaRPr kumimoji="0" lang="en-US" sz="800" b="0" i="0" u="none" strike="noStrike" kern="1200" cap="none" spc="0" normalizeH="0" baseline="0" noProof="0">
                <a:ln>
                  <a:noFill/>
                </a:ln>
                <a:solidFill>
                  <a:prstClr val="black"/>
                </a:solidFill>
                <a:effectLst/>
                <a:uLnTx/>
                <a:uFillTx/>
                <a:latin typeface="Arial"/>
                <a:cs typeface="Arial"/>
                <a:sym typeface="Arial"/>
              </a:endParaRPr>
            </a:p>
          </p:txBody>
        </p:sp>
        <p:sp>
          <p:nvSpPr>
            <p:cNvPr id="94" name="Google Shape;303;p37">
              <a:extLst>
                <a:ext uri="{FF2B5EF4-FFF2-40B4-BE49-F238E27FC236}">
                  <a16:creationId xmlns:a16="http://schemas.microsoft.com/office/drawing/2014/main" id="{6CC958E6-0C00-EA64-BCBA-02365D386FD8}"/>
                </a:ext>
              </a:extLst>
            </p:cNvPr>
            <p:cNvSpPr txBox="1"/>
            <p:nvPr/>
          </p:nvSpPr>
          <p:spPr>
            <a:xfrm>
              <a:off x="8321672" y="2839963"/>
              <a:ext cx="144211" cy="105507"/>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1</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304;p37">
              <a:extLst>
                <a:ext uri="{FF2B5EF4-FFF2-40B4-BE49-F238E27FC236}">
                  <a16:creationId xmlns:a16="http://schemas.microsoft.com/office/drawing/2014/main" id="{03CA07D6-6512-2BB9-73C5-EA0EE5170F45}"/>
                </a:ext>
              </a:extLst>
            </p:cNvPr>
            <p:cNvSpPr txBox="1"/>
            <p:nvPr/>
          </p:nvSpPr>
          <p:spPr>
            <a:xfrm>
              <a:off x="9549575" y="2837095"/>
              <a:ext cx="144211" cy="105507"/>
            </a:xfrm>
            <a:prstGeom prst="rect">
              <a:avLst/>
            </a:prstGeom>
            <a:noFill/>
            <a:ln>
              <a:noFill/>
            </a:ln>
          </p:spPr>
          <p:txBody>
            <a:bodyPr spcFirstLastPara="1" wrap="square" lIns="52150" tIns="26075" rIns="52150" bIns="26075" anchor="t" anchorCtr="0">
              <a:sp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684" b="1" i="0" u="none" strike="noStrike" kern="1200" cap="none" spc="0" normalizeH="0" baseline="0" noProof="0">
                  <a:ln>
                    <a:noFill/>
                  </a:ln>
                  <a:solidFill>
                    <a:srgbClr val="000000"/>
                  </a:solidFill>
                  <a:effectLst/>
                  <a:uLnTx/>
                  <a:uFillTx/>
                  <a:latin typeface="Calibri"/>
                  <a:ea typeface="Calibri"/>
                  <a:cs typeface="Calibri"/>
                  <a:sym typeface="Calibri"/>
                </a:rPr>
                <a:t>3</a:t>
              </a:r>
              <a:endParaRPr kumimoji="0" sz="684"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132;p25">
              <a:extLst>
                <a:ext uri="{FF2B5EF4-FFF2-40B4-BE49-F238E27FC236}">
                  <a16:creationId xmlns:a16="http://schemas.microsoft.com/office/drawing/2014/main" id="{CD651D9F-9980-15FA-2094-FA83C7EC8910}"/>
                </a:ext>
              </a:extLst>
            </p:cNvPr>
            <p:cNvSpPr/>
            <p:nvPr/>
          </p:nvSpPr>
          <p:spPr>
            <a:xfrm>
              <a:off x="7679415" y="2075507"/>
              <a:ext cx="2227380" cy="117605"/>
            </a:xfrm>
            <a:prstGeom prst="rect">
              <a:avLst/>
            </a:prstGeom>
            <a:solidFill>
              <a:srgbClr val="FFC000"/>
            </a:solidFill>
            <a:ln w="12700" cap="flat" cmpd="sng">
              <a:solidFill>
                <a:srgbClr val="31538F"/>
              </a:solidFill>
              <a:prstDash val="solid"/>
              <a:miter lim="800000"/>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100" b="1" i="0" u="none" strike="noStrike" kern="1200" cap="none" spc="0" normalizeH="0" baseline="30000" noProof="0">
                  <a:ln>
                    <a:noFill/>
                  </a:ln>
                  <a:solidFill>
                    <a:srgbClr val="000000"/>
                  </a:solidFill>
                  <a:effectLst/>
                  <a:uLnTx/>
                  <a:uFillTx/>
                  <a:latin typeface="Calibri"/>
                  <a:ea typeface="Calibri"/>
                  <a:cs typeface="Calibri"/>
                  <a:sym typeface="Arial"/>
                </a:rPr>
                <a:t>NETWORK IP</a:t>
              </a:r>
              <a:endParaRPr kumimoji="0" lang="en-US" sz="1100" b="0" i="0" u="none" strike="noStrike" kern="1200" cap="none" spc="0" normalizeH="0" baseline="30000" noProof="0">
                <a:ln>
                  <a:noFill/>
                </a:ln>
                <a:solidFill>
                  <a:srgbClr val="000000"/>
                </a:solidFill>
                <a:effectLst/>
                <a:uLnTx/>
                <a:uFillTx/>
                <a:latin typeface="Calibri"/>
                <a:ea typeface="Calibri"/>
                <a:cs typeface="Calibri"/>
                <a:sym typeface="Arial"/>
              </a:endParaRPr>
            </a:p>
          </p:txBody>
        </p:sp>
        <p:sp>
          <p:nvSpPr>
            <p:cNvPr id="98" name="Google Shape;305;p37">
              <a:extLst>
                <a:ext uri="{FF2B5EF4-FFF2-40B4-BE49-F238E27FC236}">
                  <a16:creationId xmlns:a16="http://schemas.microsoft.com/office/drawing/2014/main" id="{92EF73D0-C5C3-8926-B631-AE7F08B33EFA}"/>
                </a:ext>
              </a:extLst>
            </p:cNvPr>
            <p:cNvSpPr/>
            <p:nvPr/>
          </p:nvSpPr>
          <p:spPr>
            <a:xfrm>
              <a:off x="7432261" y="3067029"/>
              <a:ext cx="754476" cy="354186"/>
            </a:xfrm>
            <a:prstGeom prst="ellipse">
              <a:avLst/>
            </a:prstGeom>
            <a:solidFill>
              <a:srgbClr val="FFC000"/>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900" b="1" i="0" u="none" strike="noStrike" kern="1200" cap="none" spc="0" normalizeH="0" baseline="0" noProof="0">
                  <a:ln>
                    <a:noFill/>
                  </a:ln>
                  <a:solidFill>
                    <a:srgbClr val="000000"/>
                  </a:solidFill>
                  <a:effectLst/>
                  <a:uLnTx/>
                  <a:uFillTx/>
                  <a:latin typeface="Calibri"/>
                  <a:ea typeface="Calibri"/>
                  <a:cs typeface="Calibri"/>
                  <a:sym typeface="Calibri"/>
                </a:rPr>
                <a:t>AIGOR CORE 0</a:t>
              </a:r>
              <a:endParaRPr kumimoji="0" lang="en-US" sz="900" b="1" i="0" u="none" strike="noStrike" kern="1200" cap="none" spc="0" normalizeH="0" baseline="0" noProof="0">
                <a:ln>
                  <a:noFill/>
                </a:ln>
                <a:solidFill>
                  <a:srgbClr val="000000"/>
                </a:solidFill>
                <a:effectLst/>
                <a:uLnTx/>
                <a:uFillTx/>
                <a:latin typeface="Calibri"/>
                <a:ea typeface="Calibri"/>
                <a:cs typeface="Calibri"/>
                <a:sym typeface="Arial"/>
              </a:endParaRPr>
            </a:p>
          </p:txBody>
        </p:sp>
        <p:sp>
          <p:nvSpPr>
            <p:cNvPr id="99" name="Google Shape;291;p37">
              <a:extLst>
                <a:ext uri="{FF2B5EF4-FFF2-40B4-BE49-F238E27FC236}">
                  <a16:creationId xmlns:a16="http://schemas.microsoft.com/office/drawing/2014/main" id="{40F14D52-BA70-87C0-28F1-6378F94B4619}"/>
                </a:ext>
              </a:extLst>
            </p:cNvPr>
            <p:cNvSpPr/>
            <p:nvPr/>
          </p:nvSpPr>
          <p:spPr>
            <a:xfrm>
              <a:off x="8069931" y="3064451"/>
              <a:ext cx="689804" cy="372845"/>
            </a:xfrm>
            <a:prstGeom prst="ellipse">
              <a:avLst/>
            </a:prstGeom>
            <a:solidFill>
              <a:srgbClr val="F6FF65"/>
            </a:solidFill>
            <a:ln w="9650" cap="flat" cmpd="sng">
              <a:solidFill>
                <a:srgbClr val="31538F"/>
              </a:solidFill>
              <a:prstDash val="solid"/>
              <a:miter lim="800000"/>
              <a:headEnd type="none" w="sm" len="sm"/>
              <a:tailEnd type="none" w="sm" len="sm"/>
            </a:ln>
          </p:spPr>
          <p:txBody>
            <a:bodyPr spcFirstLastPara="1" wrap="square" lIns="52150" tIns="26075" rIns="52150" bIns="26075" anchor="ctr" anchorCtr="0">
              <a:noAutofit/>
            </a:bodyPr>
            <a:lstStyle>
              <a:defPPr marR="0" lvl="0" algn="l" rtl="0">
                <a:lnSpc>
                  <a:spcPct val="100000"/>
                </a:lnSpc>
                <a:spcBef>
                  <a:spcPts val="0"/>
                </a:spcBef>
                <a:spcAft>
                  <a:spcPts val="0"/>
                </a:spcAft>
                <a:defRPr lang="en-GB"/>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800" b="1" i="0" u="none" strike="noStrike" kern="1200" cap="none" spc="0" normalizeH="0" baseline="0" noProof="0">
                  <a:ln>
                    <a:noFill/>
                  </a:ln>
                  <a:solidFill>
                    <a:srgbClr val="000000"/>
                  </a:solidFill>
                  <a:effectLst/>
                  <a:uLnTx/>
                  <a:uFillTx/>
                  <a:latin typeface="Calibri"/>
                  <a:ea typeface="Calibri"/>
                  <a:cs typeface="Calibri"/>
                  <a:sym typeface="Calibri"/>
                </a:rPr>
                <a:t>I/O</a:t>
              </a:r>
              <a:br>
                <a:rPr kumimoji="0" lang="it" sz="800" b="1" i="0" u="none" strike="noStrike" kern="1200" cap="none" spc="0" normalizeH="0" baseline="0" noProof="0">
                  <a:ln>
                    <a:noFill/>
                  </a:ln>
                  <a:solidFill>
                    <a:srgbClr val="000000"/>
                  </a:solidFill>
                  <a:effectLst/>
                  <a:uLnTx/>
                  <a:uFillTx/>
                  <a:latin typeface="Calibri"/>
                  <a:ea typeface="Calibri"/>
                  <a:cs typeface="Calibri"/>
                  <a:sym typeface="Arial"/>
                </a:rPr>
              </a:br>
              <a:r>
                <a:rPr kumimoji="0" lang="it" sz="800" b="1" i="0" u="none" strike="noStrike" kern="1200" cap="none" spc="0" normalizeH="0" baseline="0" noProof="0">
                  <a:ln>
                    <a:noFill/>
                  </a:ln>
                  <a:solidFill>
                    <a:srgbClr val="000000"/>
                  </a:solidFill>
                  <a:effectLst/>
                  <a:uLnTx/>
                  <a:uFillTx/>
                  <a:latin typeface="Calibri"/>
                  <a:ea typeface="Calibri"/>
                  <a:cs typeface="Calibri"/>
                  <a:sym typeface="Calibri"/>
                </a:rPr>
                <a:t>CORE 0</a:t>
              </a:r>
              <a:endParaRPr kumimoji="0" lang="en-US" sz="800" b="0" i="0" u="none" strike="noStrike" kern="1200" cap="none" spc="0" normalizeH="0" baseline="0" noProof="0">
                <a:ln>
                  <a:noFill/>
                </a:ln>
                <a:solidFill>
                  <a:srgbClr val="000000"/>
                </a:solidFill>
                <a:effectLst/>
                <a:uLnTx/>
                <a:uFillTx/>
                <a:latin typeface="Calibri"/>
                <a:ea typeface="Calibri"/>
                <a:cs typeface="Calibri"/>
                <a:sym typeface="Arial"/>
              </a:endParaRPr>
            </a:p>
          </p:txBody>
        </p:sp>
        <p:sp>
          <p:nvSpPr>
            <p:cNvPr id="100" name="TextBox 65">
              <a:extLst>
                <a:ext uri="{FF2B5EF4-FFF2-40B4-BE49-F238E27FC236}">
                  <a16:creationId xmlns:a16="http://schemas.microsoft.com/office/drawing/2014/main" id="{D4301646-1413-BE6C-3914-1CF86C726909}"/>
                </a:ext>
              </a:extLst>
            </p:cNvPr>
            <p:cNvSpPr txBox="1"/>
            <p:nvPr/>
          </p:nvSpPr>
          <p:spPr>
            <a:xfrm>
              <a:off x="7160381" y="2074424"/>
              <a:ext cx="535453" cy="2608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Calibri"/>
                  <a:cs typeface="Calibri"/>
                </a:rPr>
                <a:t>FPGA</a:t>
              </a:r>
            </a:p>
          </p:txBody>
        </p:sp>
        <p:sp>
          <p:nvSpPr>
            <p:cNvPr id="101" name="TextBox 66">
              <a:extLst>
                <a:ext uri="{FF2B5EF4-FFF2-40B4-BE49-F238E27FC236}">
                  <a16:creationId xmlns:a16="http://schemas.microsoft.com/office/drawing/2014/main" id="{F7648A86-B3A5-81C3-EFD1-0E92F6C8C69A}"/>
                </a:ext>
              </a:extLst>
            </p:cNvPr>
            <p:cNvSpPr txBox="1"/>
            <p:nvPr/>
          </p:nvSpPr>
          <p:spPr>
            <a:xfrm>
              <a:off x="7367925" y="3300881"/>
              <a:ext cx="53545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Calibri"/>
                  <a:cs typeface="Calibri"/>
                </a:rPr>
                <a:t>HLS</a:t>
              </a:r>
            </a:p>
          </p:txBody>
        </p:sp>
      </p:grpSp>
      <p:cxnSp>
        <p:nvCxnSpPr>
          <p:cNvPr id="13" name="Google Shape;70;p14">
            <a:extLst>
              <a:ext uri="{FF2B5EF4-FFF2-40B4-BE49-F238E27FC236}">
                <a16:creationId xmlns:a16="http://schemas.microsoft.com/office/drawing/2014/main" id="{991CC74E-9AC7-D4E6-2EB1-87694C3CED93}"/>
              </a:ext>
            </a:extLst>
          </p:cNvPr>
          <p:cNvCxnSpPr>
            <a:cxnSpLocks/>
          </p:cNvCxnSpPr>
          <p:nvPr/>
        </p:nvCxnSpPr>
        <p:spPr>
          <a:xfrm flipV="1">
            <a:off x="6830376" y="1826845"/>
            <a:ext cx="608172" cy="310085"/>
          </a:xfrm>
          <a:prstGeom prst="straightConnector1">
            <a:avLst/>
          </a:prstGeom>
          <a:ln>
            <a:solidFill>
              <a:srgbClr val="FFC0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02" name="Google Shape;69;p14">
            <a:extLst>
              <a:ext uri="{FF2B5EF4-FFF2-40B4-BE49-F238E27FC236}">
                <a16:creationId xmlns:a16="http://schemas.microsoft.com/office/drawing/2014/main" id="{BF8103D2-FE72-6A68-5D72-71ABB5DCE2A5}"/>
              </a:ext>
            </a:extLst>
          </p:cNvPr>
          <p:cNvCxnSpPr>
            <a:cxnSpLocks/>
          </p:cNvCxnSpPr>
          <p:nvPr/>
        </p:nvCxnSpPr>
        <p:spPr>
          <a:xfrm flipV="1">
            <a:off x="9727454" y="2850817"/>
            <a:ext cx="640420" cy="15326"/>
          </a:xfrm>
          <a:prstGeom prst="straightConnector1">
            <a:avLst/>
          </a:prstGeom>
          <a:noFill/>
          <a:ln w="19050" cap="flat" cmpd="sng">
            <a:solidFill>
              <a:schemeClr val="accent1">
                <a:lumMod val="20000"/>
                <a:lumOff val="80000"/>
              </a:schemeClr>
            </a:solidFill>
            <a:prstDash val="solid"/>
            <a:round/>
            <a:headEnd type="none" w="med" len="med"/>
            <a:tailEnd type="triangle" w="med" len="med"/>
          </a:ln>
        </p:spPr>
      </p:cxnSp>
      <p:sp>
        <p:nvSpPr>
          <p:cNvPr id="103" name="Google Shape;64;p14">
            <a:extLst>
              <a:ext uri="{FF2B5EF4-FFF2-40B4-BE49-F238E27FC236}">
                <a16:creationId xmlns:a16="http://schemas.microsoft.com/office/drawing/2014/main" id="{2F2444AB-4A33-E4A8-79E1-AC5CEA3BD8E6}"/>
              </a:ext>
            </a:extLst>
          </p:cNvPr>
          <p:cNvSpPr txBox="1">
            <a:spLocks noGrp="1"/>
          </p:cNvSpPr>
          <p:nvPr/>
        </p:nvSpPr>
        <p:spPr>
          <a:xfrm>
            <a:off x="43066" y="862225"/>
            <a:ext cx="3714191" cy="2029770"/>
          </a:xfrm>
          <a:prstGeom prst="rect">
            <a:avLst/>
          </a:prstGeom>
        </p:spPr>
        <p:txBody>
          <a:bodyPr spcFirstLastPara="1" vert="horz" wrap="square" lIns="121900" tIns="121900" rIns="121900" bIns="121900"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608965" marR="0" lvl="0" indent="-389255" algn="l" defTabSz="914400" rtl="0" eaLnBrk="1" fontAlgn="auto" latinLnBrk="0" hangingPunct="1">
              <a:lnSpc>
                <a:spcPct val="95000"/>
              </a:lnSpc>
              <a:spcBef>
                <a:spcPts val="0"/>
              </a:spcBef>
              <a:spcAft>
                <a:spcPts val="0"/>
              </a:spcAft>
              <a:buClr>
                <a:prstClr val="black"/>
              </a:buClr>
              <a:buSzPts val="1000"/>
              <a:buFont typeface="Arial" panose="020B0604020202020204" pitchFamily="34" charset="0"/>
              <a:buChar char="❏"/>
              <a:tabLst/>
              <a:defRPr/>
            </a:pPr>
            <a:r>
              <a:rPr kumimoji="0" lang="it" sz="1100" b="1" i="0" u="none" strike="noStrike" kern="1200" cap="none" spc="0" normalizeH="0" baseline="0" noProof="0" err="1">
                <a:ln>
                  <a:noFill/>
                </a:ln>
                <a:solidFill>
                  <a:prstClr val="black"/>
                </a:solidFill>
                <a:effectLst/>
                <a:uLnTx/>
                <a:uFillTx/>
                <a:latin typeface="Calibri"/>
                <a:ea typeface="Calibri"/>
                <a:cs typeface="Calibri"/>
              </a:rPr>
              <a:t>Neuromorphic</a:t>
            </a:r>
            <a:r>
              <a:rPr kumimoji="0" lang="it" sz="1100" b="1" i="0" u="none" strike="noStrike" kern="1200" cap="none" spc="0" normalizeH="0" baseline="0" noProof="0">
                <a:ln>
                  <a:noFill/>
                </a:ln>
                <a:solidFill>
                  <a:prstClr val="black"/>
                </a:solidFill>
                <a:effectLst/>
                <a:uLnTx/>
                <a:uFillTx/>
                <a:latin typeface="Calibri"/>
                <a:ea typeface="Calibri"/>
                <a:cs typeface="Calibri"/>
              </a:rPr>
              <a:t> computer </a:t>
            </a:r>
            <a:r>
              <a:rPr kumimoji="0" lang="it" sz="1100" b="1" i="0" u="none" strike="noStrike" kern="1200" cap="none" spc="0" normalizeH="0" baseline="0" noProof="0" err="1">
                <a:ln>
                  <a:noFill/>
                </a:ln>
                <a:solidFill>
                  <a:prstClr val="black"/>
                </a:solidFill>
                <a:effectLst/>
                <a:uLnTx/>
                <a:uFillTx/>
                <a:latin typeface="Calibri"/>
                <a:ea typeface="Calibri"/>
                <a:cs typeface="Calibri"/>
              </a:rPr>
              <a:t>architecture</a:t>
            </a:r>
            <a:r>
              <a:rPr kumimoji="0" lang="it" sz="1100" b="1" i="0" u="none" strike="noStrike" kern="1200" cap="none" spc="0" normalizeH="0" baseline="0" noProof="0">
                <a:ln>
                  <a:noFill/>
                </a:ln>
                <a:solidFill>
                  <a:prstClr val="black"/>
                </a:solidFill>
                <a:effectLst/>
                <a:uLnTx/>
                <a:uFillTx/>
                <a:latin typeface="Calibri"/>
                <a:ea typeface="Calibri"/>
                <a:cs typeface="Calibri"/>
              </a:rPr>
              <a:t> </a:t>
            </a:r>
            <a:r>
              <a:rPr kumimoji="0" lang="it" sz="1100" b="0" i="0" u="none" strike="noStrike" kern="1200" cap="none" spc="0" normalizeH="0" baseline="0" noProof="0" err="1">
                <a:ln>
                  <a:noFill/>
                </a:ln>
                <a:solidFill>
                  <a:prstClr val="black"/>
                </a:solidFill>
                <a:effectLst/>
                <a:uLnTx/>
                <a:uFillTx/>
                <a:latin typeface="Calibri"/>
                <a:ea typeface="Calibri"/>
                <a:cs typeface="Calibri"/>
              </a:rPr>
              <a:t>specialized</a:t>
            </a:r>
            <a:r>
              <a:rPr kumimoji="0" lang="it" sz="1100" b="1" i="0" u="none" strike="noStrike" kern="1200" cap="none" spc="0" normalizeH="0" baseline="0" noProof="0">
                <a:ln>
                  <a:noFill/>
                </a:ln>
                <a:solidFill>
                  <a:prstClr val="black"/>
                </a:solidFill>
                <a:effectLst/>
                <a:uLnTx/>
                <a:uFillTx/>
                <a:latin typeface="Calibri"/>
                <a:ea typeface="Calibri"/>
                <a:cs typeface="Calibri"/>
              </a:rPr>
              <a:t> </a:t>
            </a:r>
            <a:r>
              <a:rPr kumimoji="0" lang="it" sz="1100" b="0" i="0" u="none" strike="noStrike" kern="1200" cap="none" spc="0" normalizeH="0" baseline="0" noProof="0">
                <a:ln>
                  <a:noFill/>
                </a:ln>
                <a:solidFill>
                  <a:prstClr val="black"/>
                </a:solidFill>
                <a:effectLst/>
                <a:uLnTx/>
                <a:uFillTx/>
                <a:latin typeface="Calibri"/>
                <a:ea typeface="Calibri"/>
                <a:cs typeface="Calibri"/>
              </a:rPr>
              <a:t>for</a:t>
            </a:r>
            <a:r>
              <a:rPr kumimoji="0" lang="it" sz="1100" b="1" i="0" u="none" strike="noStrike" kern="1200" cap="none" spc="0" normalizeH="0" baseline="0" noProof="0">
                <a:ln>
                  <a:noFill/>
                </a:ln>
                <a:solidFill>
                  <a:prstClr val="black"/>
                </a:solidFill>
                <a:effectLst/>
                <a:uLnTx/>
                <a:uFillTx/>
                <a:latin typeface="Calibri"/>
                <a:ea typeface="Calibri"/>
                <a:cs typeface="Calibri"/>
              </a:rPr>
              <a:t> energy </a:t>
            </a:r>
            <a:r>
              <a:rPr kumimoji="0" lang="it" sz="1100" b="1" i="0" u="none" strike="noStrike" kern="1200" cap="none" spc="0" normalizeH="0" baseline="0" noProof="0" err="1">
                <a:ln>
                  <a:noFill/>
                </a:ln>
                <a:solidFill>
                  <a:prstClr val="black"/>
                </a:solidFill>
                <a:effectLst/>
                <a:uLnTx/>
                <a:uFillTx/>
                <a:latin typeface="Calibri"/>
                <a:ea typeface="Calibri"/>
                <a:cs typeface="Calibri"/>
              </a:rPr>
              <a:t>efficiency</a:t>
            </a:r>
            <a:r>
              <a:rPr kumimoji="0" lang="it" sz="1100" b="1" i="0" u="none" strike="noStrike" kern="1200" cap="none" spc="0" normalizeH="0" baseline="0" noProof="0">
                <a:ln>
                  <a:noFill/>
                </a:ln>
                <a:solidFill>
                  <a:prstClr val="black"/>
                </a:solidFill>
                <a:effectLst/>
                <a:uLnTx/>
                <a:uFillTx/>
                <a:latin typeface="Calibri"/>
                <a:ea typeface="Calibri"/>
                <a:cs typeface="Calibri"/>
              </a:rPr>
              <a:t>, real-time processing, </a:t>
            </a:r>
            <a:r>
              <a:rPr kumimoji="0" lang="it" sz="1100" b="1" i="0" u="none" strike="noStrike" kern="1200" cap="none" spc="0" normalizeH="0" baseline="0" noProof="0" err="1">
                <a:ln>
                  <a:noFill/>
                </a:ln>
                <a:solidFill>
                  <a:prstClr val="black"/>
                </a:solidFill>
                <a:effectLst/>
                <a:uLnTx/>
                <a:uFillTx/>
                <a:latin typeface="Calibri"/>
                <a:ea typeface="Calibri"/>
                <a:cs typeface="Calibri"/>
              </a:rPr>
              <a:t>incremental</a:t>
            </a:r>
            <a:r>
              <a:rPr kumimoji="0" lang="it" sz="1100" b="1" i="0" u="none" strike="noStrike" kern="1200" cap="none" spc="0" normalizeH="0" baseline="0" noProof="0">
                <a:ln>
                  <a:noFill/>
                </a:ln>
                <a:solidFill>
                  <a:prstClr val="black"/>
                </a:solidFill>
                <a:effectLst/>
                <a:uLnTx/>
                <a:uFillTx/>
                <a:latin typeface="Calibri"/>
                <a:ea typeface="Calibri"/>
                <a:cs typeface="Calibri"/>
              </a:rPr>
              <a:t> learning.</a:t>
            </a:r>
            <a:endParaRPr kumimoji="0" lang="it" sz="1100" b="0" i="0" u="none" strike="noStrike" kern="1200" cap="none" spc="0" normalizeH="0" baseline="0" noProof="0">
              <a:ln>
                <a:noFill/>
              </a:ln>
              <a:solidFill>
                <a:prstClr val="black"/>
              </a:solidFill>
              <a:effectLst/>
              <a:uLnTx/>
              <a:uFillTx/>
              <a:latin typeface="Calibri"/>
              <a:ea typeface="Calibri"/>
              <a:cs typeface="Calibri"/>
            </a:endParaRPr>
          </a:p>
          <a:p>
            <a:pPr marL="608965" marR="0" lvl="0" indent="-389255" algn="l" defTabSz="914400" rtl="0" eaLnBrk="1" fontAlgn="auto" latinLnBrk="0" hangingPunct="1">
              <a:lnSpc>
                <a:spcPct val="95000"/>
              </a:lnSpc>
              <a:spcBef>
                <a:spcPts val="0"/>
              </a:spcBef>
              <a:spcAft>
                <a:spcPts val="0"/>
              </a:spcAft>
              <a:buClr>
                <a:prstClr val="black"/>
              </a:buClr>
              <a:buSzPts val="1000"/>
              <a:buFont typeface="Arial" panose="020B0604020202020204" pitchFamily="34" charset="0"/>
              <a:buChar char="❏"/>
              <a:tabLst/>
              <a:defRPr/>
            </a:pPr>
            <a:r>
              <a:rPr kumimoji="0" lang="it" sz="1100" b="0" i="0" u="none" strike="noStrike" kern="1200" cap="none" spc="0" normalizeH="0" baseline="0" noProof="0">
                <a:ln>
                  <a:noFill/>
                </a:ln>
                <a:solidFill>
                  <a:prstClr val="black"/>
                </a:solidFill>
                <a:effectLst/>
                <a:uLnTx/>
                <a:uFillTx/>
                <a:latin typeface="Calibri"/>
                <a:ea typeface="Calibri"/>
                <a:cs typeface="Calibri"/>
              </a:rPr>
              <a:t>Targeting </a:t>
            </a:r>
            <a:r>
              <a:rPr kumimoji="0" lang="it" sz="1100" b="0" i="0" u="none" strike="noStrike" kern="1200" cap="none" spc="0" normalizeH="0" baseline="0" noProof="0" err="1">
                <a:ln>
                  <a:noFill/>
                </a:ln>
                <a:solidFill>
                  <a:prstClr val="black"/>
                </a:solidFill>
                <a:effectLst/>
                <a:uLnTx/>
                <a:uFillTx/>
                <a:latin typeface="Calibri"/>
                <a:ea typeface="Calibri"/>
                <a:cs typeface="Calibri"/>
              </a:rPr>
              <a:t>primarily</a:t>
            </a:r>
            <a:r>
              <a:rPr kumimoji="0" lang="it" sz="1100" b="0" i="0" u="none" strike="noStrike" kern="1200" cap="none" spc="0" normalizeH="0" baseline="0" noProof="0">
                <a:ln>
                  <a:noFill/>
                </a:ln>
                <a:solidFill>
                  <a:prstClr val="black"/>
                </a:solidFill>
                <a:effectLst/>
                <a:uLnTx/>
                <a:uFillTx/>
                <a:latin typeface="Calibri"/>
                <a:ea typeface="Calibri"/>
                <a:cs typeface="Calibri"/>
              </a:rPr>
              <a:t> </a:t>
            </a:r>
            <a:r>
              <a:rPr kumimoji="0" lang="it" sz="1100" b="1" i="0" u="none" strike="noStrike" kern="1200" cap="none" spc="0" normalizeH="0" baseline="0" noProof="0" err="1">
                <a:ln>
                  <a:noFill/>
                </a:ln>
                <a:solidFill>
                  <a:prstClr val="black"/>
                </a:solidFill>
                <a:effectLst/>
                <a:uLnTx/>
                <a:uFillTx/>
                <a:latin typeface="Calibri"/>
                <a:ea typeface="Calibri"/>
                <a:cs typeface="Calibri"/>
              </a:rPr>
              <a:t>dataflow</a:t>
            </a:r>
            <a:r>
              <a:rPr kumimoji="0" lang="it" sz="1100" b="1" i="0" u="none" strike="noStrike" kern="1200" cap="none" spc="0" normalizeH="0" baseline="0" noProof="0">
                <a:ln>
                  <a:noFill/>
                </a:ln>
                <a:solidFill>
                  <a:prstClr val="black"/>
                </a:solidFill>
                <a:effectLst/>
                <a:uLnTx/>
                <a:uFillTx/>
                <a:latin typeface="Calibri"/>
                <a:ea typeface="Calibri"/>
                <a:cs typeface="Calibri"/>
              </a:rPr>
              <a:t>-intensive </a:t>
            </a:r>
            <a:r>
              <a:rPr kumimoji="0" lang="it" sz="1100" b="1" i="0" u="none" strike="noStrike" kern="1200" cap="none" spc="0" normalizeH="0" baseline="0" noProof="0" err="1">
                <a:ln>
                  <a:noFill/>
                </a:ln>
                <a:solidFill>
                  <a:prstClr val="black"/>
                </a:solidFill>
                <a:effectLst/>
                <a:uLnTx/>
                <a:uFillTx/>
                <a:latin typeface="Calibri"/>
                <a:ea typeface="Calibri"/>
                <a:cs typeface="Calibri"/>
              </a:rPr>
              <a:t>applications</a:t>
            </a:r>
            <a:r>
              <a:rPr kumimoji="0" lang="it" sz="1100" b="1" i="0" u="none" strike="noStrike" kern="1200" cap="none" spc="0" normalizeH="0" baseline="0" noProof="0">
                <a:ln>
                  <a:noFill/>
                </a:ln>
                <a:solidFill>
                  <a:prstClr val="black"/>
                </a:solidFill>
                <a:effectLst/>
                <a:uLnTx/>
                <a:uFillTx/>
                <a:latin typeface="Calibri"/>
                <a:ea typeface="Calibri"/>
                <a:cs typeface="Calibri"/>
              </a:rPr>
              <a:t> in </a:t>
            </a:r>
            <a:r>
              <a:rPr kumimoji="0" lang="it" sz="1100" b="1" i="0" u="none" strike="noStrike" kern="1200" cap="none" spc="0" normalizeH="0" baseline="0" noProof="0" err="1">
                <a:ln>
                  <a:noFill/>
                </a:ln>
                <a:solidFill>
                  <a:prstClr val="black"/>
                </a:solidFill>
                <a:effectLst/>
                <a:uLnTx/>
                <a:uFillTx/>
                <a:latin typeface="Calibri"/>
                <a:ea typeface="Calibri"/>
                <a:cs typeface="Calibri"/>
              </a:rPr>
              <a:t>physics</a:t>
            </a:r>
            <a:r>
              <a:rPr kumimoji="0" lang="it" sz="1100" b="1" i="0" u="none" strike="noStrike" kern="1200" cap="none" spc="0" normalizeH="0" baseline="0" noProof="0">
                <a:ln>
                  <a:noFill/>
                </a:ln>
                <a:solidFill>
                  <a:prstClr val="black"/>
                </a:solidFill>
                <a:effectLst/>
                <a:uLnTx/>
                <a:uFillTx/>
                <a:latin typeface="Calibri"/>
                <a:ea typeface="Calibri"/>
                <a:cs typeface="Calibri"/>
              </a:rPr>
              <a:t> (</a:t>
            </a:r>
            <a:r>
              <a:rPr kumimoji="0" lang="it" sz="1100" b="1" i="0" u="none" strike="noStrike" kern="1200" cap="none" spc="0" normalizeH="0" baseline="0" noProof="0" err="1">
                <a:ln>
                  <a:noFill/>
                </a:ln>
                <a:solidFill>
                  <a:prstClr val="black"/>
                </a:solidFill>
                <a:effectLst/>
                <a:uLnTx/>
                <a:uFillTx/>
                <a:latin typeface="Calibri"/>
                <a:ea typeface="Calibri"/>
                <a:cs typeface="Calibri"/>
              </a:rPr>
              <a:t>edge</a:t>
            </a:r>
            <a:r>
              <a:rPr kumimoji="0" lang="it" sz="1100" b="1" i="0" u="none" strike="noStrike" kern="1200" cap="none" spc="0" normalizeH="0" baseline="0" noProof="0">
                <a:ln>
                  <a:noFill/>
                </a:ln>
                <a:solidFill>
                  <a:prstClr val="black"/>
                </a:solidFill>
                <a:effectLst/>
                <a:uLnTx/>
                <a:uFillTx/>
                <a:latin typeface="Calibri"/>
                <a:ea typeface="Calibri"/>
                <a:cs typeface="Calibri"/>
              </a:rPr>
              <a:t> AI, </a:t>
            </a:r>
            <a:r>
              <a:rPr kumimoji="0" lang="it" sz="1100" b="1" i="0" u="none" strike="noStrike" kern="1200" cap="none" spc="0" normalizeH="0" baseline="0" noProof="0" err="1">
                <a:ln>
                  <a:noFill/>
                </a:ln>
                <a:solidFill>
                  <a:prstClr val="black"/>
                </a:solidFill>
                <a:effectLst/>
                <a:uLnTx/>
                <a:uFillTx/>
                <a:latin typeface="Calibri"/>
                <a:ea typeface="Calibri"/>
                <a:cs typeface="Calibri"/>
              </a:rPr>
              <a:t>Spiking</a:t>
            </a:r>
            <a:r>
              <a:rPr kumimoji="0" lang="it" sz="1100" b="1" i="0" u="none" strike="noStrike" kern="1200" cap="none" spc="0" normalizeH="0" baseline="0" noProof="0">
                <a:ln>
                  <a:noFill/>
                </a:ln>
                <a:solidFill>
                  <a:prstClr val="black"/>
                </a:solidFill>
                <a:effectLst/>
                <a:uLnTx/>
                <a:uFillTx/>
                <a:latin typeface="Calibri"/>
                <a:ea typeface="Calibri"/>
                <a:cs typeface="Calibri"/>
              </a:rPr>
              <a:t> </a:t>
            </a:r>
            <a:r>
              <a:rPr kumimoji="0" lang="it" sz="1100" b="1" i="0" u="none" strike="noStrike" kern="1200" cap="none" spc="0" normalizeH="0" baseline="0" noProof="0" err="1">
                <a:ln>
                  <a:noFill/>
                </a:ln>
                <a:solidFill>
                  <a:prstClr val="black"/>
                </a:solidFill>
                <a:effectLst/>
                <a:uLnTx/>
                <a:uFillTx/>
                <a:latin typeface="Calibri"/>
                <a:ea typeface="Calibri"/>
                <a:cs typeface="Calibri"/>
              </a:rPr>
              <a:t>Neural</a:t>
            </a:r>
            <a:r>
              <a:rPr kumimoji="0" lang="it" sz="1100" b="1" i="0" u="none" strike="noStrike" kern="1200" cap="none" spc="0" normalizeH="0" baseline="0" noProof="0">
                <a:ln>
                  <a:noFill/>
                </a:ln>
                <a:solidFill>
                  <a:prstClr val="black"/>
                </a:solidFill>
                <a:effectLst/>
                <a:uLnTx/>
                <a:uFillTx/>
                <a:latin typeface="Calibri"/>
                <a:ea typeface="Calibri"/>
                <a:cs typeface="Calibri"/>
              </a:rPr>
              <a:t> Networks)</a:t>
            </a:r>
            <a:r>
              <a:rPr kumimoji="0" lang="it" sz="1100" b="0" i="0" u="none" strike="noStrike" kern="1200" cap="none" spc="0" normalizeH="0" baseline="0" noProof="0">
                <a:ln>
                  <a:noFill/>
                </a:ln>
                <a:solidFill>
                  <a:prstClr val="black"/>
                </a:solidFill>
                <a:effectLst/>
                <a:uLnTx/>
                <a:uFillTx/>
                <a:latin typeface="Calibri"/>
                <a:ea typeface="Calibri"/>
                <a:cs typeface="Calibri"/>
              </a:rPr>
              <a:t>.</a:t>
            </a:r>
            <a:endParaRPr kumimoji="0" sz="1100" b="0" i="0" u="none" strike="noStrike" kern="1200" cap="none" spc="0" normalizeH="0" baseline="0" noProof="0">
              <a:ln>
                <a:noFill/>
              </a:ln>
              <a:solidFill>
                <a:prstClr val="black"/>
              </a:solidFill>
              <a:effectLst/>
              <a:uLnTx/>
              <a:uFillTx/>
              <a:latin typeface="Calibri"/>
              <a:ea typeface="Calibri"/>
              <a:cs typeface="Calibri"/>
            </a:endParaRPr>
          </a:p>
        </p:txBody>
      </p:sp>
      <p:cxnSp>
        <p:nvCxnSpPr>
          <p:cNvPr id="104" name="Google Shape;69;p14">
            <a:extLst>
              <a:ext uri="{FF2B5EF4-FFF2-40B4-BE49-F238E27FC236}">
                <a16:creationId xmlns:a16="http://schemas.microsoft.com/office/drawing/2014/main" id="{BA67A6B2-3BA9-9C98-C5E1-DFDB7A9AF692}"/>
              </a:ext>
            </a:extLst>
          </p:cNvPr>
          <p:cNvCxnSpPr>
            <a:cxnSpLocks/>
          </p:cNvCxnSpPr>
          <p:nvPr/>
        </p:nvCxnSpPr>
        <p:spPr>
          <a:xfrm>
            <a:off x="9624644" y="1348190"/>
            <a:ext cx="640420" cy="105626"/>
          </a:xfrm>
          <a:prstGeom prst="straightConnector1">
            <a:avLst/>
          </a:prstGeom>
          <a:noFill/>
          <a:ln w="19050" cap="flat" cmpd="sng">
            <a:solidFill>
              <a:schemeClr val="accent1">
                <a:lumMod val="20000"/>
                <a:lumOff val="80000"/>
              </a:schemeClr>
            </a:solidFill>
            <a:prstDash val="solid"/>
            <a:round/>
            <a:headEnd type="none" w="med" len="med"/>
            <a:tailEnd type="triangle" w="med" len="med"/>
          </a:ln>
        </p:spPr>
      </p:cxnSp>
      <p:pic>
        <p:nvPicPr>
          <p:cNvPr id="14" name="Picture 13" descr="A green and white dotted background&#10;&#10;AI-generated content may be incorrect.">
            <a:extLst>
              <a:ext uri="{FF2B5EF4-FFF2-40B4-BE49-F238E27FC236}">
                <a16:creationId xmlns:a16="http://schemas.microsoft.com/office/drawing/2014/main" id="{7CA01B5B-EC2D-8125-00BE-36349C850075}"/>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8647130" y="4071349"/>
            <a:ext cx="3348000" cy="1116000"/>
          </a:xfrm>
          <a:prstGeom prst="rect">
            <a:avLst/>
          </a:prstGeom>
        </p:spPr>
      </p:pic>
      <p:pic>
        <p:nvPicPr>
          <p:cNvPr id="16" name="Picture 15" descr="A blue and white speckled background&#10;&#10;AI-generated content may be incorrect.">
            <a:extLst>
              <a:ext uri="{FF2B5EF4-FFF2-40B4-BE49-F238E27FC236}">
                <a16:creationId xmlns:a16="http://schemas.microsoft.com/office/drawing/2014/main" id="{C14EB7D8-23AE-FAA7-C7D2-9ACB2B8D086A}"/>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8646864" y="5491666"/>
            <a:ext cx="3348000" cy="1116000"/>
          </a:xfrm>
          <a:prstGeom prst="rect">
            <a:avLst/>
          </a:prstGeom>
        </p:spPr>
      </p:pic>
      <p:sp>
        <p:nvSpPr>
          <p:cNvPr id="18" name="TextBox 17">
            <a:extLst>
              <a:ext uri="{FF2B5EF4-FFF2-40B4-BE49-F238E27FC236}">
                <a16:creationId xmlns:a16="http://schemas.microsoft.com/office/drawing/2014/main" id="{6AA95178-B37F-965D-7992-63BACBA9B357}"/>
              </a:ext>
            </a:extLst>
          </p:cNvPr>
          <p:cNvSpPr txBox="1"/>
          <p:nvPr/>
        </p:nvSpPr>
        <p:spPr>
          <a:xfrm>
            <a:off x="9123003" y="3925113"/>
            <a:ext cx="2624958" cy="215444"/>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NEST Neural Activity Raster Plot</a:t>
            </a:r>
          </a:p>
        </p:txBody>
      </p:sp>
      <p:sp>
        <p:nvSpPr>
          <p:cNvPr id="19" name="TextBox 18">
            <a:extLst>
              <a:ext uri="{FF2B5EF4-FFF2-40B4-BE49-F238E27FC236}">
                <a16:creationId xmlns:a16="http://schemas.microsoft.com/office/drawing/2014/main" id="{2CD285B6-7929-2701-2597-5DED37624741}"/>
              </a:ext>
            </a:extLst>
          </p:cNvPr>
          <p:cNvSpPr txBox="1"/>
          <p:nvPr/>
        </p:nvSpPr>
        <p:spPr>
          <a:xfrm>
            <a:off x="9108318" y="5318878"/>
            <a:ext cx="2624958" cy="215444"/>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AIGOR Neural Activity Raster Plot</a:t>
            </a:r>
          </a:p>
        </p:txBody>
      </p:sp>
      <p:sp>
        <p:nvSpPr>
          <p:cNvPr id="20" name="TextBox 19">
            <a:extLst>
              <a:ext uri="{FF2B5EF4-FFF2-40B4-BE49-F238E27FC236}">
                <a16:creationId xmlns:a16="http://schemas.microsoft.com/office/drawing/2014/main" id="{4E211F4A-FF14-E053-F460-7963A282E458}"/>
              </a:ext>
            </a:extLst>
          </p:cNvPr>
          <p:cNvSpPr txBox="1"/>
          <p:nvPr/>
        </p:nvSpPr>
        <p:spPr>
          <a:xfrm>
            <a:off x="8652802" y="5156869"/>
            <a:ext cx="95153"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EFF08ACA-21C0-BC54-3382-BF3609692A77}"/>
              </a:ext>
            </a:extLst>
          </p:cNvPr>
          <p:cNvSpPr txBox="1"/>
          <p:nvPr/>
        </p:nvSpPr>
        <p:spPr>
          <a:xfrm>
            <a:off x="9249702" y="5163219"/>
            <a:ext cx="478498"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8F2324E-B366-9803-CE90-8B583CF5658D}"/>
              </a:ext>
            </a:extLst>
          </p:cNvPr>
          <p:cNvSpPr txBox="1"/>
          <p:nvPr/>
        </p:nvSpPr>
        <p:spPr>
          <a:xfrm>
            <a:off x="10088563" y="5169690"/>
            <a:ext cx="478498"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E5087CEA-7E23-55A8-66FC-6D33DBFD9BB7}"/>
              </a:ext>
            </a:extLst>
          </p:cNvPr>
          <p:cNvSpPr txBox="1"/>
          <p:nvPr/>
        </p:nvSpPr>
        <p:spPr>
          <a:xfrm>
            <a:off x="10927424" y="5173105"/>
            <a:ext cx="478498"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3DD8CAA-8D92-FD87-6730-34532FE24A54}"/>
              </a:ext>
            </a:extLst>
          </p:cNvPr>
          <p:cNvSpPr txBox="1"/>
          <p:nvPr/>
        </p:nvSpPr>
        <p:spPr>
          <a:xfrm>
            <a:off x="11696814" y="5172984"/>
            <a:ext cx="478498"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FA05FE9A-3330-D47A-D65D-9EA36B1B2C4D}"/>
              </a:ext>
            </a:extLst>
          </p:cNvPr>
          <p:cNvSpPr txBox="1"/>
          <p:nvPr/>
        </p:nvSpPr>
        <p:spPr>
          <a:xfrm>
            <a:off x="11018194" y="5206672"/>
            <a:ext cx="1177511" cy="200055"/>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Sim Time (</a:t>
            </a:r>
            <a:r>
              <a:rPr kumimoji="0" lang="en-GB" sz="7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ms</a:t>
            </a: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8289CBF-3869-D819-7F26-EA7C5391D974}"/>
              </a:ext>
            </a:extLst>
          </p:cNvPr>
          <p:cNvSpPr txBox="1"/>
          <p:nvPr/>
        </p:nvSpPr>
        <p:spPr>
          <a:xfrm>
            <a:off x="8652802" y="6612289"/>
            <a:ext cx="95153"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04850DAE-2522-47CB-2CB7-C9721374B49D}"/>
              </a:ext>
            </a:extLst>
          </p:cNvPr>
          <p:cNvSpPr txBox="1"/>
          <p:nvPr/>
        </p:nvSpPr>
        <p:spPr>
          <a:xfrm>
            <a:off x="9249702" y="6618639"/>
            <a:ext cx="478498"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D692F3D8-4566-B3CA-C198-68EC8B49AF0F}"/>
              </a:ext>
            </a:extLst>
          </p:cNvPr>
          <p:cNvSpPr txBox="1"/>
          <p:nvPr/>
        </p:nvSpPr>
        <p:spPr>
          <a:xfrm>
            <a:off x="10088563" y="6625110"/>
            <a:ext cx="478498"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8F81F25-1A13-3886-042B-0F9B3B2B260B}"/>
              </a:ext>
            </a:extLst>
          </p:cNvPr>
          <p:cNvSpPr txBox="1"/>
          <p:nvPr/>
        </p:nvSpPr>
        <p:spPr>
          <a:xfrm>
            <a:off x="10927424" y="6628525"/>
            <a:ext cx="478498"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3A21460-69BB-6C03-4A53-A753627B6020}"/>
              </a:ext>
            </a:extLst>
          </p:cNvPr>
          <p:cNvSpPr txBox="1"/>
          <p:nvPr/>
        </p:nvSpPr>
        <p:spPr>
          <a:xfrm>
            <a:off x="11696814" y="6628404"/>
            <a:ext cx="478498"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A94D4D68-711C-999B-21E0-1579DEF19B68}"/>
              </a:ext>
            </a:extLst>
          </p:cNvPr>
          <p:cNvSpPr txBox="1"/>
          <p:nvPr/>
        </p:nvSpPr>
        <p:spPr>
          <a:xfrm>
            <a:off x="11018194" y="6675097"/>
            <a:ext cx="1177511" cy="200055"/>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Sim Time (</a:t>
            </a:r>
            <a:r>
              <a:rPr kumimoji="0" lang="en-GB" sz="7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ms</a:t>
            </a: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82DC368-F101-8134-F668-B98A34DBC851}"/>
              </a:ext>
            </a:extLst>
          </p:cNvPr>
          <p:cNvSpPr txBox="1"/>
          <p:nvPr/>
        </p:nvSpPr>
        <p:spPr>
          <a:xfrm>
            <a:off x="8399104" y="6238909"/>
            <a:ext cx="318372"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4F2C8ACA-4ED6-E01B-A923-AC196A31606A}"/>
              </a:ext>
            </a:extLst>
          </p:cNvPr>
          <p:cNvSpPr txBox="1"/>
          <p:nvPr/>
        </p:nvSpPr>
        <p:spPr>
          <a:xfrm>
            <a:off x="8356197" y="5961277"/>
            <a:ext cx="369906"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74A1D2FC-E477-BAC6-EB38-1EEE424898B5}"/>
              </a:ext>
            </a:extLst>
          </p:cNvPr>
          <p:cNvSpPr txBox="1"/>
          <p:nvPr/>
        </p:nvSpPr>
        <p:spPr>
          <a:xfrm>
            <a:off x="8347570" y="5693179"/>
            <a:ext cx="369906"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9FEDDB62-65E1-D07F-892C-B1CB7EE97199}"/>
              </a:ext>
            </a:extLst>
          </p:cNvPr>
          <p:cNvSpPr txBox="1"/>
          <p:nvPr/>
        </p:nvSpPr>
        <p:spPr>
          <a:xfrm>
            <a:off x="8363951" y="5445945"/>
            <a:ext cx="369906"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2000</a:t>
            </a:r>
            <a:endParaRPr kumimoji="0" lang="en-GB"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3" name="TextBox 72">
            <a:extLst>
              <a:ext uri="{FF2B5EF4-FFF2-40B4-BE49-F238E27FC236}">
                <a16:creationId xmlns:a16="http://schemas.microsoft.com/office/drawing/2014/main" id="{57718C01-D868-5249-DBD8-B0EEC5D91745}"/>
              </a:ext>
            </a:extLst>
          </p:cNvPr>
          <p:cNvSpPr txBox="1"/>
          <p:nvPr/>
        </p:nvSpPr>
        <p:spPr>
          <a:xfrm rot="16200000">
            <a:off x="7813809" y="5918298"/>
            <a:ext cx="1177511"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Neuron ID</a:t>
            </a:r>
            <a:endParaRPr kumimoji="0" lang="en-GB"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4" name="TextBox 73">
            <a:extLst>
              <a:ext uri="{FF2B5EF4-FFF2-40B4-BE49-F238E27FC236}">
                <a16:creationId xmlns:a16="http://schemas.microsoft.com/office/drawing/2014/main" id="{8987C34D-E4A9-B369-118F-8FAF7E95C062}"/>
              </a:ext>
            </a:extLst>
          </p:cNvPr>
          <p:cNvSpPr txBox="1"/>
          <p:nvPr/>
        </p:nvSpPr>
        <p:spPr>
          <a:xfrm>
            <a:off x="8406704" y="4814213"/>
            <a:ext cx="318372"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E4E6B75F-087D-312D-6809-A66B6A2FA10F}"/>
              </a:ext>
            </a:extLst>
          </p:cNvPr>
          <p:cNvSpPr txBox="1"/>
          <p:nvPr/>
        </p:nvSpPr>
        <p:spPr>
          <a:xfrm>
            <a:off x="8363797" y="4536581"/>
            <a:ext cx="369906"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6" name="TextBox 75">
            <a:extLst>
              <a:ext uri="{FF2B5EF4-FFF2-40B4-BE49-F238E27FC236}">
                <a16:creationId xmlns:a16="http://schemas.microsoft.com/office/drawing/2014/main" id="{85D7D8BB-E2C9-586C-BD44-2F99CCCE47E8}"/>
              </a:ext>
            </a:extLst>
          </p:cNvPr>
          <p:cNvSpPr txBox="1"/>
          <p:nvPr/>
        </p:nvSpPr>
        <p:spPr>
          <a:xfrm>
            <a:off x="8355170" y="4268483"/>
            <a:ext cx="369906"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1500</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0A4334BB-DF2B-DE89-5E6F-E663C9B1831E}"/>
              </a:ext>
            </a:extLst>
          </p:cNvPr>
          <p:cNvSpPr txBox="1"/>
          <p:nvPr/>
        </p:nvSpPr>
        <p:spPr>
          <a:xfrm>
            <a:off x="8371551" y="4021249"/>
            <a:ext cx="369906"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2000</a:t>
            </a:r>
            <a:endParaRPr kumimoji="0" lang="en-GB"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CFA57C4-4390-C08F-5532-1E4C226301F7}"/>
              </a:ext>
            </a:extLst>
          </p:cNvPr>
          <p:cNvSpPr txBox="1"/>
          <p:nvPr/>
        </p:nvSpPr>
        <p:spPr>
          <a:xfrm rot="16200000">
            <a:off x="7821409" y="4493602"/>
            <a:ext cx="1177511" cy="18466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Neuron ID</a:t>
            </a:r>
            <a:endParaRPr kumimoji="0" lang="en-GB"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42DB7533-062B-7842-F041-1A433170D7D0}"/>
              </a:ext>
            </a:extLst>
          </p:cNvPr>
          <p:cNvSpPr txBox="1"/>
          <p:nvPr/>
        </p:nvSpPr>
        <p:spPr>
          <a:xfrm>
            <a:off x="7700513" y="5003740"/>
            <a:ext cx="415639" cy="415498"/>
          </a:xfrm>
          <a:prstGeom prst="rect">
            <a:avLst/>
          </a:prstGeom>
          <a:solidFill>
            <a:schemeClr val="bg1"/>
          </a:solid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Inhibitory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410</a:t>
            </a:r>
          </a:p>
        </p:txBody>
      </p:sp>
      <p:sp>
        <p:nvSpPr>
          <p:cNvPr id="80" name="Oval 79">
            <a:extLst>
              <a:ext uri="{FF2B5EF4-FFF2-40B4-BE49-F238E27FC236}">
                <a16:creationId xmlns:a16="http://schemas.microsoft.com/office/drawing/2014/main" id="{2E6D1960-0859-95ED-E368-53BD93A90E3D}"/>
              </a:ext>
            </a:extLst>
          </p:cNvPr>
          <p:cNvSpPr/>
          <p:nvPr/>
        </p:nvSpPr>
        <p:spPr>
          <a:xfrm>
            <a:off x="7705672" y="5014914"/>
            <a:ext cx="396928" cy="390558"/>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2" name="Arc 81">
            <a:extLst>
              <a:ext uri="{FF2B5EF4-FFF2-40B4-BE49-F238E27FC236}">
                <a16:creationId xmlns:a16="http://schemas.microsoft.com/office/drawing/2014/main" id="{4A4C0B78-031A-E2EC-E86E-9006D74A64F8}"/>
              </a:ext>
            </a:extLst>
          </p:cNvPr>
          <p:cNvSpPr/>
          <p:nvPr/>
        </p:nvSpPr>
        <p:spPr>
          <a:xfrm>
            <a:off x="7810181" y="4639504"/>
            <a:ext cx="394311" cy="427735"/>
          </a:xfrm>
          <a:prstGeom prst="arc">
            <a:avLst>
              <a:gd name="adj1" fmla="val 8400966"/>
              <a:gd name="adj2" fmla="val 4182680"/>
            </a:avLst>
          </a:prstGeom>
          <a:ln w="3175">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Oval 82">
            <a:extLst>
              <a:ext uri="{FF2B5EF4-FFF2-40B4-BE49-F238E27FC236}">
                <a16:creationId xmlns:a16="http://schemas.microsoft.com/office/drawing/2014/main" id="{9A64AEDD-1756-A562-43F3-5229A037EBEB}"/>
              </a:ext>
            </a:extLst>
          </p:cNvPr>
          <p:cNvSpPr/>
          <p:nvPr/>
        </p:nvSpPr>
        <p:spPr>
          <a:xfrm>
            <a:off x="7705672" y="5585603"/>
            <a:ext cx="396928" cy="390558"/>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4" name="Arc 83">
            <a:extLst>
              <a:ext uri="{FF2B5EF4-FFF2-40B4-BE49-F238E27FC236}">
                <a16:creationId xmlns:a16="http://schemas.microsoft.com/office/drawing/2014/main" id="{EC5BF7FB-CB3D-81CD-926A-604194435EB6}"/>
              </a:ext>
            </a:extLst>
          </p:cNvPr>
          <p:cNvSpPr/>
          <p:nvPr/>
        </p:nvSpPr>
        <p:spPr>
          <a:xfrm>
            <a:off x="8066144" y="5165016"/>
            <a:ext cx="198551" cy="601321"/>
          </a:xfrm>
          <a:prstGeom prst="arc">
            <a:avLst>
              <a:gd name="adj1" fmla="val 16092821"/>
              <a:gd name="adj2" fmla="val 5670064"/>
            </a:avLst>
          </a:prstGeom>
          <a:ln w="3175">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TextBox 86">
            <a:extLst>
              <a:ext uri="{FF2B5EF4-FFF2-40B4-BE49-F238E27FC236}">
                <a16:creationId xmlns:a16="http://schemas.microsoft.com/office/drawing/2014/main" id="{61696D3E-71C1-5113-673C-85D0B654C249}"/>
              </a:ext>
            </a:extLst>
          </p:cNvPr>
          <p:cNvSpPr txBox="1"/>
          <p:nvPr/>
        </p:nvSpPr>
        <p:spPr>
          <a:xfrm>
            <a:off x="7701966" y="5575958"/>
            <a:ext cx="415639" cy="415498"/>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Excitatory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1638</a:t>
            </a:r>
          </a:p>
        </p:txBody>
      </p:sp>
      <p:sp>
        <p:nvSpPr>
          <p:cNvPr id="88" name="Arc 87">
            <a:extLst>
              <a:ext uri="{FF2B5EF4-FFF2-40B4-BE49-F238E27FC236}">
                <a16:creationId xmlns:a16="http://schemas.microsoft.com/office/drawing/2014/main" id="{6B00D26A-FD7D-94F0-B1BF-FF16FAE8589D}"/>
              </a:ext>
            </a:extLst>
          </p:cNvPr>
          <p:cNvSpPr/>
          <p:nvPr/>
        </p:nvSpPr>
        <p:spPr>
          <a:xfrm rot="10991275">
            <a:off x="7523018" y="5169143"/>
            <a:ext cx="253055" cy="647816"/>
          </a:xfrm>
          <a:prstGeom prst="arc">
            <a:avLst>
              <a:gd name="adj1" fmla="val 15480274"/>
              <a:gd name="adj2" fmla="val 5670064"/>
            </a:avLst>
          </a:prstGeom>
          <a:ln w="3175">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Arc 88">
            <a:extLst>
              <a:ext uri="{FF2B5EF4-FFF2-40B4-BE49-F238E27FC236}">
                <a16:creationId xmlns:a16="http://schemas.microsoft.com/office/drawing/2014/main" id="{EFC31CF4-1679-F0CD-640D-A0F95D541C4D}"/>
              </a:ext>
            </a:extLst>
          </p:cNvPr>
          <p:cNvSpPr/>
          <p:nvPr/>
        </p:nvSpPr>
        <p:spPr>
          <a:xfrm rot="8535263">
            <a:off x="7862072" y="5925909"/>
            <a:ext cx="394311" cy="304329"/>
          </a:xfrm>
          <a:prstGeom prst="arc">
            <a:avLst>
              <a:gd name="adj1" fmla="val 8400966"/>
              <a:gd name="adj2" fmla="val 4182680"/>
            </a:avLst>
          </a:prstGeom>
          <a:ln w="3175">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F517852E-5286-C952-DCE4-9611A95F2489}"/>
              </a:ext>
            </a:extLst>
          </p:cNvPr>
          <p:cNvSpPr/>
          <p:nvPr/>
        </p:nvSpPr>
        <p:spPr>
          <a:xfrm>
            <a:off x="6976642" y="5295498"/>
            <a:ext cx="536936" cy="259898"/>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2086247-029B-F4D7-15AB-3F1C23C13318}"/>
              </a:ext>
            </a:extLst>
          </p:cNvPr>
          <p:cNvSpPr txBox="1"/>
          <p:nvPr/>
        </p:nvSpPr>
        <p:spPr>
          <a:xfrm>
            <a:off x="7826651" y="4720481"/>
            <a:ext cx="449738" cy="200055"/>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 = 0.1</a:t>
            </a:r>
          </a:p>
        </p:txBody>
      </p:sp>
      <p:sp>
        <p:nvSpPr>
          <p:cNvPr id="106" name="TextBox 105">
            <a:extLst>
              <a:ext uri="{FF2B5EF4-FFF2-40B4-BE49-F238E27FC236}">
                <a16:creationId xmlns:a16="http://schemas.microsoft.com/office/drawing/2014/main" id="{A26FED38-FA06-64D2-8D12-38E1775BB837}"/>
              </a:ext>
            </a:extLst>
          </p:cNvPr>
          <p:cNvSpPr txBox="1"/>
          <p:nvPr/>
        </p:nvSpPr>
        <p:spPr>
          <a:xfrm>
            <a:off x="7915070" y="5365648"/>
            <a:ext cx="449738" cy="200055"/>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 = 0.1</a:t>
            </a:r>
          </a:p>
        </p:txBody>
      </p:sp>
      <p:sp>
        <p:nvSpPr>
          <p:cNvPr id="107" name="TextBox 106">
            <a:extLst>
              <a:ext uri="{FF2B5EF4-FFF2-40B4-BE49-F238E27FC236}">
                <a16:creationId xmlns:a16="http://schemas.microsoft.com/office/drawing/2014/main" id="{E23170B8-7EA0-9B80-9704-99894D950761}"/>
              </a:ext>
            </a:extLst>
          </p:cNvPr>
          <p:cNvSpPr txBox="1"/>
          <p:nvPr/>
        </p:nvSpPr>
        <p:spPr>
          <a:xfrm>
            <a:off x="7446536" y="5315089"/>
            <a:ext cx="449738" cy="200055"/>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 = 0.1</a:t>
            </a:r>
          </a:p>
        </p:txBody>
      </p:sp>
      <p:sp>
        <p:nvSpPr>
          <p:cNvPr id="108" name="TextBox 107">
            <a:extLst>
              <a:ext uri="{FF2B5EF4-FFF2-40B4-BE49-F238E27FC236}">
                <a16:creationId xmlns:a16="http://schemas.microsoft.com/office/drawing/2014/main" id="{8A3A00A3-4A18-F917-94A7-2A12072A6EDF}"/>
              </a:ext>
            </a:extLst>
          </p:cNvPr>
          <p:cNvSpPr txBox="1"/>
          <p:nvPr/>
        </p:nvSpPr>
        <p:spPr>
          <a:xfrm>
            <a:off x="7849932" y="5985806"/>
            <a:ext cx="449738" cy="200055"/>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 = 0.1</a:t>
            </a:r>
          </a:p>
        </p:txBody>
      </p:sp>
      <p:cxnSp>
        <p:nvCxnSpPr>
          <p:cNvPr id="110" name="Straight Arrow Connector 109">
            <a:extLst>
              <a:ext uri="{FF2B5EF4-FFF2-40B4-BE49-F238E27FC236}">
                <a16:creationId xmlns:a16="http://schemas.microsoft.com/office/drawing/2014/main" id="{EC8E1C44-D968-7F8F-80CF-86A6AABFE41B}"/>
              </a:ext>
            </a:extLst>
          </p:cNvPr>
          <p:cNvCxnSpPr>
            <a:cxnSpLocks/>
          </p:cNvCxnSpPr>
          <p:nvPr/>
        </p:nvCxnSpPr>
        <p:spPr>
          <a:xfrm>
            <a:off x="7327479" y="5558162"/>
            <a:ext cx="411638" cy="103150"/>
          </a:xfrm>
          <a:prstGeom prst="straightConnector1">
            <a:avLst/>
          </a:prstGeom>
          <a:ln w="3175">
            <a:tailEnd type="triangle" w="sm" len="sm"/>
          </a:ln>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67F01BDE-6D94-D698-BDD4-CFF6C97F0838}"/>
              </a:ext>
            </a:extLst>
          </p:cNvPr>
          <p:cNvCxnSpPr>
            <a:cxnSpLocks/>
          </p:cNvCxnSpPr>
          <p:nvPr/>
        </p:nvCxnSpPr>
        <p:spPr>
          <a:xfrm flipV="1">
            <a:off x="7401625" y="5095034"/>
            <a:ext cx="314019" cy="190812"/>
          </a:xfrm>
          <a:prstGeom prst="straightConnector1">
            <a:avLst/>
          </a:prstGeom>
          <a:ln w="3175">
            <a:tailEnd type="triangle" w="sm" len="sm"/>
          </a:ln>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9CC37329-39EA-B31B-0BA4-FE85A907D3E4}"/>
              </a:ext>
            </a:extLst>
          </p:cNvPr>
          <p:cNvSpPr txBox="1"/>
          <p:nvPr/>
        </p:nvSpPr>
        <p:spPr>
          <a:xfrm>
            <a:off x="6910452" y="5808263"/>
            <a:ext cx="772044" cy="276999"/>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W_exc</a:t>
            </a:r>
            <a:r>
              <a:rPr kumimoji="0" lang="en-GB" sz="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0.1 mV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W_inh</a:t>
            </a:r>
            <a:r>
              <a:rPr kumimoji="0" lang="en-GB" sz="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- 0.5 mV</a:t>
            </a:r>
          </a:p>
        </p:txBody>
      </p:sp>
      <p:sp>
        <p:nvSpPr>
          <p:cNvPr id="115" name="TextBox 114">
            <a:extLst>
              <a:ext uri="{FF2B5EF4-FFF2-40B4-BE49-F238E27FC236}">
                <a16:creationId xmlns:a16="http://schemas.microsoft.com/office/drawing/2014/main" id="{B7705503-39D2-006B-47BF-0B88BC848289}"/>
              </a:ext>
            </a:extLst>
          </p:cNvPr>
          <p:cNvSpPr txBox="1"/>
          <p:nvPr/>
        </p:nvSpPr>
        <p:spPr>
          <a:xfrm>
            <a:off x="7148228" y="5524796"/>
            <a:ext cx="449738" cy="200055"/>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 = 1</a:t>
            </a:r>
          </a:p>
        </p:txBody>
      </p:sp>
      <p:sp>
        <p:nvSpPr>
          <p:cNvPr id="116" name="TextBox 115">
            <a:extLst>
              <a:ext uri="{FF2B5EF4-FFF2-40B4-BE49-F238E27FC236}">
                <a16:creationId xmlns:a16="http://schemas.microsoft.com/office/drawing/2014/main" id="{AE596983-54B2-3F1B-984A-3328B585E9A9}"/>
              </a:ext>
            </a:extLst>
          </p:cNvPr>
          <p:cNvSpPr txBox="1"/>
          <p:nvPr/>
        </p:nvSpPr>
        <p:spPr>
          <a:xfrm>
            <a:off x="7262787" y="5010644"/>
            <a:ext cx="449738" cy="200055"/>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 = 1</a:t>
            </a:r>
          </a:p>
        </p:txBody>
      </p:sp>
      <p:sp>
        <p:nvSpPr>
          <p:cNvPr id="117" name="TextBox 116">
            <a:extLst>
              <a:ext uri="{FF2B5EF4-FFF2-40B4-BE49-F238E27FC236}">
                <a16:creationId xmlns:a16="http://schemas.microsoft.com/office/drawing/2014/main" id="{38ED6FE8-E5DD-A93E-6B90-305ECB9DF74D}"/>
              </a:ext>
            </a:extLst>
          </p:cNvPr>
          <p:cNvSpPr txBox="1"/>
          <p:nvPr/>
        </p:nvSpPr>
        <p:spPr>
          <a:xfrm>
            <a:off x="6936391" y="5279946"/>
            <a:ext cx="619489" cy="276999"/>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Poisson Gen rate = 800 Hz</a:t>
            </a:r>
          </a:p>
        </p:txBody>
      </p:sp>
      <p:sp>
        <p:nvSpPr>
          <p:cNvPr id="119" name="TextBox 118">
            <a:extLst>
              <a:ext uri="{FF2B5EF4-FFF2-40B4-BE49-F238E27FC236}">
                <a16:creationId xmlns:a16="http://schemas.microsoft.com/office/drawing/2014/main" id="{71FE89CB-DE5B-7254-A811-FF89A274B427}"/>
              </a:ext>
            </a:extLst>
          </p:cNvPr>
          <p:cNvSpPr txBox="1"/>
          <p:nvPr/>
        </p:nvSpPr>
        <p:spPr>
          <a:xfrm>
            <a:off x="7148228" y="4432987"/>
            <a:ext cx="835760" cy="230832"/>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Test network</a:t>
            </a:r>
          </a:p>
        </p:txBody>
      </p:sp>
      <p:sp>
        <p:nvSpPr>
          <p:cNvPr id="5" name="Footer Placeholder 51">
            <a:extLst>
              <a:ext uri="{FF2B5EF4-FFF2-40B4-BE49-F238E27FC236}">
                <a16:creationId xmlns:a16="http://schemas.microsoft.com/office/drawing/2014/main" id="{8D40790C-7E8B-82FB-B4C1-94F5F506CAA1}"/>
              </a:ext>
            </a:extLst>
          </p:cNvPr>
          <p:cNvSpPr>
            <a:spLocks noGrp="1"/>
          </p:cNvSpPr>
          <p:nvPr>
            <p:ph type="ftr" sz="quarter" idx="11"/>
          </p:nvPr>
        </p:nvSpPr>
        <p:spPr>
          <a:xfrm>
            <a:off x="4572000" y="18288"/>
            <a:ext cx="5486400" cy="329184"/>
          </a:xfrm>
        </p:spPr>
        <p:txBody>
          <a:bodyPr/>
          <a:lstStyle/>
          <a:p>
            <a:pPr lvl="0">
              <a:defRPr/>
            </a:pPr>
            <a:r>
              <a:rPr lang="it-IT" sz="1400" dirty="0" err="1"/>
              <a:t>Courtesy</a:t>
            </a:r>
            <a:r>
              <a:rPr lang="it-IT" sz="1400" dirty="0"/>
              <a:t> of G. De Bonis and A. Lonardo</a:t>
            </a:r>
          </a:p>
        </p:txBody>
      </p:sp>
    </p:spTree>
    <p:extLst>
      <p:ext uri="{BB962C8B-B14F-4D97-AF65-F5344CB8AC3E}">
        <p14:creationId xmlns:p14="http://schemas.microsoft.com/office/powerpoint/2010/main" val="1132114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8154-D17A-95C1-7F71-1A0B52D4F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81BED-76E6-6045-B5F5-5508F4A04C4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76CB104-7E88-A450-B9DA-D64718E128E5}"/>
              </a:ext>
            </a:extLst>
          </p:cNvPr>
          <p:cNvSpPr>
            <a:spLocks noGrp="1"/>
          </p:cNvSpPr>
          <p:nvPr>
            <p:ph idx="1"/>
          </p:nvPr>
        </p:nvSpPr>
        <p:spPr>
          <a:xfrm>
            <a:off x="609600" y="1600200"/>
            <a:ext cx="4718050" cy="4301633"/>
          </a:xfrm>
        </p:spPr>
        <p:txBody>
          <a:bodyPr>
            <a:normAutofit fontScale="92500" lnSpcReduction="10000"/>
          </a:bodyPr>
          <a:lstStyle/>
          <a:p>
            <a:r>
              <a:rPr lang="en-US" sz="2000" dirty="0"/>
              <a:t>Several INFN research activities rely on:</a:t>
            </a:r>
          </a:p>
          <a:p>
            <a:pPr lvl="1"/>
            <a:r>
              <a:rPr lang="en-US" sz="1800" dirty="0"/>
              <a:t>HPC resources</a:t>
            </a:r>
          </a:p>
          <a:p>
            <a:pPr lvl="1"/>
            <a:r>
              <a:rPr lang="en-US" sz="1800" dirty="0"/>
              <a:t>large scale computing infrastructures</a:t>
            </a:r>
          </a:p>
          <a:p>
            <a:pPr lvl="1"/>
            <a:r>
              <a:rPr lang="en-US" sz="1800" dirty="0"/>
              <a:t>Big Data platforms</a:t>
            </a:r>
          </a:p>
          <a:p>
            <a:pPr lvl="1"/>
            <a:r>
              <a:rPr lang="en-US" sz="1800" dirty="0"/>
              <a:t>Advanced AI techniques</a:t>
            </a:r>
          </a:p>
          <a:p>
            <a:pPr lvl="2"/>
            <a:endParaRPr lang="en-US" sz="1400" dirty="0"/>
          </a:p>
          <a:p>
            <a:r>
              <a:rPr lang="en-US" sz="2000" dirty="0"/>
              <a:t>The availability of these resources is an enabling technology for </a:t>
            </a:r>
            <a:r>
              <a:rPr lang="en-US" sz="2000" b="1" dirty="0"/>
              <a:t>Life Science </a:t>
            </a:r>
            <a:r>
              <a:rPr lang="en-US" sz="2000" dirty="0"/>
              <a:t>studies.</a:t>
            </a:r>
          </a:p>
          <a:p>
            <a:pPr lvl="2"/>
            <a:endParaRPr lang="en-US" sz="1400" dirty="0"/>
          </a:p>
          <a:p>
            <a:r>
              <a:rPr lang="en-US" sz="2000" dirty="0"/>
              <a:t>Many other societal challenges (e.g. in the field of environmental studies, Cultural Heritage, etc.) can benefit from the use of these computational methodologies and tools.</a:t>
            </a:r>
          </a:p>
          <a:p>
            <a:endParaRPr lang="en-US" sz="2200" dirty="0"/>
          </a:p>
          <a:p>
            <a:endParaRPr lang="en-US" sz="2200" dirty="0"/>
          </a:p>
        </p:txBody>
      </p:sp>
      <p:sp>
        <p:nvSpPr>
          <p:cNvPr id="5" name="Slide Number Placeholder 4">
            <a:extLst>
              <a:ext uri="{FF2B5EF4-FFF2-40B4-BE49-F238E27FC236}">
                <a16:creationId xmlns:a16="http://schemas.microsoft.com/office/drawing/2014/main" id="{938C342B-81B8-F429-45D6-0C01A28C8F4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it-IT" sz="1400" b="1" i="0" u="none" strike="noStrike" kern="1200" cap="none" spc="0" normalizeH="0" baseline="0" noProof="0">
              <a:ln>
                <a:noFill/>
              </a:ln>
              <a:solidFill>
                <a:srgbClr val="FFFFFF"/>
              </a:solidFill>
              <a:effectLst/>
              <a:uLnTx/>
              <a:uFillTx/>
              <a:latin typeface="Arial"/>
              <a:ea typeface="+mn-ea"/>
              <a:cs typeface="+mn-cs"/>
            </a:endParaRPr>
          </a:p>
        </p:txBody>
      </p:sp>
      <p:sp>
        <p:nvSpPr>
          <p:cNvPr id="18" name="Footer Placeholder 17">
            <a:extLst>
              <a:ext uri="{FF2B5EF4-FFF2-40B4-BE49-F238E27FC236}">
                <a16:creationId xmlns:a16="http://schemas.microsoft.com/office/drawing/2014/main" id="{85E7ADD6-0FAD-97D6-C06E-CF6AFD0ACFB8}"/>
              </a:ext>
            </a:extLst>
          </p:cNvPr>
          <p:cNvSpPr>
            <a:spLocks noGrp="1"/>
          </p:cNvSpPr>
          <p:nvPr>
            <p:ph type="ftr" sz="quarter" idx="3"/>
          </p:nvPr>
        </p:nvSpPr>
        <p:spPr>
          <a:xfrm>
            <a:off x="4689986" y="18288"/>
            <a:ext cx="5486400" cy="3291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FFFFFF"/>
                </a:solidFill>
                <a:effectLst/>
                <a:uLnTx/>
                <a:uFillTx/>
                <a:latin typeface="Arial"/>
                <a:ea typeface="+mn-ea"/>
                <a:cs typeface="+mn-cs"/>
              </a:rPr>
              <a:t>A. Retico - INFN, Pisa</a:t>
            </a:r>
          </a:p>
        </p:txBody>
      </p:sp>
      <p:pic>
        <p:nvPicPr>
          <p:cNvPr id="8" name="Picture 7" descr="A logo with a yellow and black letter&#10;&#10;AI-generated content may be incorrect.">
            <a:extLst>
              <a:ext uri="{FF2B5EF4-FFF2-40B4-BE49-F238E27FC236}">
                <a16:creationId xmlns:a16="http://schemas.microsoft.com/office/drawing/2014/main" id="{DE487EC8-7D41-3DF9-C058-E1AE577DE1B2}"/>
              </a:ext>
            </a:extLst>
          </p:cNvPr>
          <p:cNvPicPr>
            <a:picLocks noChangeAspect="1"/>
          </p:cNvPicPr>
          <p:nvPr/>
        </p:nvPicPr>
        <p:blipFill>
          <a:blip r:embed="rId3"/>
          <a:stretch>
            <a:fillRect/>
          </a:stretch>
        </p:blipFill>
        <p:spPr>
          <a:xfrm>
            <a:off x="8848759" y="2196103"/>
            <a:ext cx="1353718" cy="617716"/>
          </a:xfrm>
          <a:prstGeom prst="rect">
            <a:avLst/>
          </a:prstGeom>
        </p:spPr>
      </p:pic>
      <p:pic>
        <p:nvPicPr>
          <p:cNvPr id="9" name="Picture 10" descr="http://www.geant4.org/geant4/sites/new-geant4-dev.web.cern.ch/files/g4logo-web.png">
            <a:extLst>
              <a:ext uri="{FF2B5EF4-FFF2-40B4-BE49-F238E27FC236}">
                <a16:creationId xmlns:a16="http://schemas.microsoft.com/office/drawing/2014/main" id="{2A6B8378-4EBC-A5F8-EB5A-A62D2F6145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4718" y="876053"/>
            <a:ext cx="2115817" cy="705516"/>
          </a:xfrm>
          <a:prstGeom prst="rect">
            <a:avLst/>
          </a:prstGeom>
          <a:solidFill>
            <a:schemeClr val="bg1"/>
          </a:solidFill>
          <a:ln>
            <a:noFill/>
          </a:ln>
        </p:spPr>
      </p:pic>
      <p:pic>
        <p:nvPicPr>
          <p:cNvPr id="10" name="Immagine 8">
            <a:extLst>
              <a:ext uri="{FF2B5EF4-FFF2-40B4-BE49-F238E27FC236}">
                <a16:creationId xmlns:a16="http://schemas.microsoft.com/office/drawing/2014/main" id="{127B0DCD-D522-7848-9A53-B0FA0D728B5B}"/>
              </a:ext>
            </a:extLst>
          </p:cNvPr>
          <p:cNvPicPr>
            <a:picLocks noChangeAspect="1"/>
          </p:cNvPicPr>
          <p:nvPr/>
        </p:nvPicPr>
        <p:blipFill>
          <a:blip r:embed="rId5"/>
          <a:stretch>
            <a:fillRect/>
          </a:stretch>
        </p:blipFill>
        <p:spPr>
          <a:xfrm>
            <a:off x="9007518" y="1448828"/>
            <a:ext cx="1262689" cy="593451"/>
          </a:xfrm>
          <a:prstGeom prst="rect">
            <a:avLst/>
          </a:prstGeom>
        </p:spPr>
      </p:pic>
      <p:pic>
        <p:nvPicPr>
          <p:cNvPr id="11" name="Google Shape;16;p2">
            <a:extLst>
              <a:ext uri="{FF2B5EF4-FFF2-40B4-BE49-F238E27FC236}">
                <a16:creationId xmlns:a16="http://schemas.microsoft.com/office/drawing/2014/main" id="{2CD5B3DC-4960-6C3C-55A3-7D8682D39F45}"/>
              </a:ext>
            </a:extLst>
          </p:cNvPr>
          <p:cNvPicPr preferRelativeResize="0"/>
          <p:nvPr/>
        </p:nvPicPr>
        <p:blipFill>
          <a:blip r:embed="rId6">
            <a:alphaModFix/>
          </a:blip>
          <a:stretch>
            <a:fillRect/>
          </a:stretch>
        </p:blipFill>
        <p:spPr>
          <a:xfrm>
            <a:off x="6346077" y="3855373"/>
            <a:ext cx="1245704" cy="988540"/>
          </a:xfrm>
          <a:prstGeom prst="rect">
            <a:avLst/>
          </a:prstGeom>
          <a:noFill/>
          <a:ln w="9525" cap="flat" cmpd="sng">
            <a:solidFill>
              <a:srgbClr val="0C343D"/>
            </a:solidFill>
            <a:prstDash val="solid"/>
            <a:round/>
            <a:headEnd type="none" w="sm" len="sm"/>
            <a:tailEnd type="none" w="sm" len="sm"/>
          </a:ln>
        </p:spPr>
      </p:pic>
      <p:pic>
        <p:nvPicPr>
          <p:cNvPr id="12" name="Google Shape;475;g30d62678cba_3_6">
            <a:extLst>
              <a:ext uri="{FF2B5EF4-FFF2-40B4-BE49-F238E27FC236}">
                <a16:creationId xmlns:a16="http://schemas.microsoft.com/office/drawing/2014/main" id="{0F795BB7-EC47-81C7-4C4E-04F40EE4B6A6}"/>
              </a:ext>
            </a:extLst>
          </p:cNvPr>
          <p:cNvPicPr preferRelativeResize="0"/>
          <p:nvPr/>
        </p:nvPicPr>
        <p:blipFill rotWithShape="1">
          <a:blip r:embed="rId7">
            <a:alphaModFix/>
          </a:blip>
          <a:srcRect/>
          <a:stretch/>
        </p:blipFill>
        <p:spPr>
          <a:xfrm>
            <a:off x="8077166" y="2866833"/>
            <a:ext cx="1781713" cy="988540"/>
          </a:xfrm>
          <a:prstGeom prst="rect">
            <a:avLst/>
          </a:prstGeom>
          <a:noFill/>
          <a:ln>
            <a:noFill/>
          </a:ln>
        </p:spPr>
      </p:pic>
      <p:pic>
        <p:nvPicPr>
          <p:cNvPr id="13" name="Google Shape;1637;p22" descr="Immagine che contiene testo, Carattere, schermata, Elementi grafici&#10;&#10;Descrizione generata automaticamente">
            <a:extLst>
              <a:ext uri="{FF2B5EF4-FFF2-40B4-BE49-F238E27FC236}">
                <a16:creationId xmlns:a16="http://schemas.microsoft.com/office/drawing/2014/main" id="{F24DAD8D-2B1B-B686-32C1-D95260101BE8}"/>
              </a:ext>
            </a:extLst>
          </p:cNvPr>
          <p:cNvPicPr preferRelativeResize="0"/>
          <p:nvPr/>
        </p:nvPicPr>
        <p:blipFill rotWithShape="1">
          <a:blip r:embed="rId8">
            <a:alphaModFix/>
          </a:blip>
          <a:srcRect/>
          <a:stretch/>
        </p:blipFill>
        <p:spPr>
          <a:xfrm>
            <a:off x="6346077" y="2675369"/>
            <a:ext cx="1859005" cy="676765"/>
          </a:xfrm>
          <a:prstGeom prst="rect">
            <a:avLst/>
          </a:prstGeom>
          <a:noFill/>
          <a:ln>
            <a:noFill/>
          </a:ln>
        </p:spPr>
      </p:pic>
      <p:pic>
        <p:nvPicPr>
          <p:cNvPr id="14" name="Picture 13" descr="A logo with text on it&#10;&#10;AI-generated content may be incorrect.">
            <a:extLst>
              <a:ext uri="{FF2B5EF4-FFF2-40B4-BE49-F238E27FC236}">
                <a16:creationId xmlns:a16="http://schemas.microsoft.com/office/drawing/2014/main" id="{E9DC56BE-11DF-2D29-038C-3EC0EC994770}"/>
              </a:ext>
            </a:extLst>
          </p:cNvPr>
          <p:cNvPicPr>
            <a:picLocks noChangeAspect="1"/>
          </p:cNvPicPr>
          <p:nvPr/>
        </p:nvPicPr>
        <p:blipFill>
          <a:blip r:embed="rId9"/>
          <a:stretch>
            <a:fillRect/>
          </a:stretch>
        </p:blipFill>
        <p:spPr>
          <a:xfrm>
            <a:off x="7902670" y="4295013"/>
            <a:ext cx="1892179" cy="746210"/>
          </a:xfrm>
          <a:prstGeom prst="rect">
            <a:avLst/>
          </a:prstGeom>
        </p:spPr>
      </p:pic>
      <p:pic>
        <p:nvPicPr>
          <p:cNvPr id="15" name="Google Shape;1634;p22">
            <a:extLst>
              <a:ext uri="{FF2B5EF4-FFF2-40B4-BE49-F238E27FC236}">
                <a16:creationId xmlns:a16="http://schemas.microsoft.com/office/drawing/2014/main" id="{8DA824AF-1A58-7D7D-DFE5-F82F9C89F170}"/>
              </a:ext>
            </a:extLst>
          </p:cNvPr>
          <p:cNvPicPr preferRelativeResize="0"/>
          <p:nvPr/>
        </p:nvPicPr>
        <p:blipFill rotWithShape="1">
          <a:blip r:embed="rId10">
            <a:clrChange>
              <a:clrFrom>
                <a:srgbClr val="FFFFFF">
                  <a:alpha val="0"/>
                </a:srgbClr>
              </a:clrFrom>
              <a:clrTo>
                <a:srgbClr val="FFFFFF">
                  <a:alpha val="0"/>
                </a:srgbClr>
              </a:clrTo>
            </a:clrChange>
            <a:alphaModFix/>
          </a:blip>
          <a:srcRect/>
          <a:stretch/>
        </p:blipFill>
        <p:spPr>
          <a:xfrm>
            <a:off x="5327650" y="5839029"/>
            <a:ext cx="2353236" cy="641492"/>
          </a:xfrm>
          <a:prstGeom prst="rect">
            <a:avLst/>
          </a:prstGeom>
          <a:solidFill>
            <a:schemeClr val="lt1"/>
          </a:solidFill>
          <a:ln>
            <a:noFill/>
          </a:ln>
        </p:spPr>
      </p:pic>
      <p:pic>
        <p:nvPicPr>
          <p:cNvPr id="16" name="Google Shape;1636;p22">
            <a:extLst>
              <a:ext uri="{FF2B5EF4-FFF2-40B4-BE49-F238E27FC236}">
                <a16:creationId xmlns:a16="http://schemas.microsoft.com/office/drawing/2014/main" id="{B542FB3F-1983-8946-9297-9C17BC3150B0}"/>
              </a:ext>
            </a:extLst>
          </p:cNvPr>
          <p:cNvPicPr preferRelativeResize="0"/>
          <p:nvPr/>
        </p:nvPicPr>
        <p:blipFill>
          <a:blip r:embed="rId11">
            <a:alphaModFix/>
          </a:blip>
          <a:stretch>
            <a:fillRect/>
          </a:stretch>
        </p:blipFill>
        <p:spPr>
          <a:xfrm>
            <a:off x="9658935" y="2696352"/>
            <a:ext cx="1262689" cy="593451"/>
          </a:xfrm>
          <a:prstGeom prst="rect">
            <a:avLst/>
          </a:prstGeom>
          <a:noFill/>
          <a:ln>
            <a:noFill/>
          </a:ln>
        </p:spPr>
      </p:pic>
      <p:pic>
        <p:nvPicPr>
          <p:cNvPr id="17" name="Google Shape;1644;p22">
            <a:extLst>
              <a:ext uri="{FF2B5EF4-FFF2-40B4-BE49-F238E27FC236}">
                <a16:creationId xmlns:a16="http://schemas.microsoft.com/office/drawing/2014/main" id="{56AD06BC-9FED-9EFF-DD5C-1DD69CCC9E18}"/>
              </a:ext>
            </a:extLst>
          </p:cNvPr>
          <p:cNvPicPr preferRelativeResize="0"/>
          <p:nvPr/>
        </p:nvPicPr>
        <p:blipFill>
          <a:blip r:embed="rId12">
            <a:clrChange>
              <a:clrFrom>
                <a:srgbClr val="FFFFFF"/>
              </a:clrFrom>
              <a:clrTo>
                <a:srgbClr val="FFFFFF">
                  <a:alpha val="0"/>
                </a:srgbClr>
              </a:clrTo>
            </a:clrChange>
            <a:alphaModFix/>
          </a:blip>
          <a:stretch>
            <a:fillRect/>
          </a:stretch>
        </p:blipFill>
        <p:spPr>
          <a:xfrm>
            <a:off x="10068434" y="3330660"/>
            <a:ext cx="1706380" cy="746686"/>
          </a:xfrm>
          <a:prstGeom prst="rect">
            <a:avLst/>
          </a:prstGeom>
          <a:noFill/>
          <a:ln>
            <a:noFill/>
          </a:ln>
        </p:spPr>
      </p:pic>
      <p:pic>
        <p:nvPicPr>
          <p:cNvPr id="31" name="Google Shape;84;p4">
            <a:extLst>
              <a:ext uri="{FF2B5EF4-FFF2-40B4-BE49-F238E27FC236}">
                <a16:creationId xmlns:a16="http://schemas.microsoft.com/office/drawing/2014/main" id="{A062DA14-A187-333E-0DE8-5F621C8030EE}"/>
              </a:ext>
            </a:extLst>
          </p:cNvPr>
          <p:cNvPicPr preferRelativeResize="0"/>
          <p:nvPr/>
        </p:nvPicPr>
        <p:blipFill rotWithShape="1">
          <a:blip r:embed="rId13">
            <a:clrChange>
              <a:clrFrom>
                <a:srgbClr val="FFFFFF"/>
              </a:clrFrom>
              <a:clrTo>
                <a:srgbClr val="FFFFFF">
                  <a:alpha val="0"/>
                </a:srgbClr>
              </a:clrTo>
            </a:clrChange>
            <a:alphaModFix/>
          </a:blip>
          <a:srcRect l="39084" t="19112" r="3496"/>
          <a:stretch/>
        </p:blipFill>
        <p:spPr>
          <a:xfrm>
            <a:off x="9192840" y="5041223"/>
            <a:ext cx="1332077" cy="677357"/>
          </a:xfrm>
          <a:prstGeom prst="rect">
            <a:avLst/>
          </a:prstGeom>
          <a:noFill/>
          <a:ln>
            <a:noFill/>
          </a:ln>
        </p:spPr>
      </p:pic>
      <p:pic>
        <p:nvPicPr>
          <p:cNvPr id="34" name="Immagine 1" descr="Immagine che contiene testo, Carattere, Elementi grafici, grafica&#10;&#10;Il contenuto generato dall'IA potrebbe non essere corretto.">
            <a:extLst>
              <a:ext uri="{FF2B5EF4-FFF2-40B4-BE49-F238E27FC236}">
                <a16:creationId xmlns:a16="http://schemas.microsoft.com/office/drawing/2014/main" id="{28B2F968-A198-F9F2-946A-B597D8E9E311}"/>
              </a:ext>
            </a:extLst>
          </p:cNvPr>
          <p:cNvPicPr>
            <a:picLocks noChangeAspect="1"/>
          </p:cNvPicPr>
          <p:nvPr/>
        </p:nvPicPr>
        <p:blipFill>
          <a:blip r:embed="rId14">
            <a:clrChange>
              <a:clrFrom>
                <a:srgbClr val="F1F2EC"/>
              </a:clrFrom>
              <a:clrTo>
                <a:srgbClr val="F1F2EC">
                  <a:alpha val="0"/>
                </a:srgbClr>
              </a:clrTo>
            </a:clrChange>
            <a:extLst>
              <a:ext uri="{28A0092B-C50C-407E-A947-70E740481C1C}">
                <a14:useLocalDpi xmlns:a14="http://schemas.microsoft.com/office/drawing/2010/main" val="0"/>
              </a:ext>
            </a:extLst>
          </a:blip>
          <a:stretch>
            <a:fillRect/>
          </a:stretch>
        </p:blipFill>
        <p:spPr>
          <a:xfrm>
            <a:off x="10290279" y="5718580"/>
            <a:ext cx="1332077" cy="822270"/>
          </a:xfrm>
          <a:prstGeom prst="rect">
            <a:avLst/>
          </a:prstGeom>
        </p:spPr>
      </p:pic>
      <p:pic>
        <p:nvPicPr>
          <p:cNvPr id="35" name="Picture 34" descr="A green letter on a white background&#10;&#10;AI-generated content may be incorrect.">
            <a:extLst>
              <a:ext uri="{FF2B5EF4-FFF2-40B4-BE49-F238E27FC236}">
                <a16:creationId xmlns:a16="http://schemas.microsoft.com/office/drawing/2014/main" id="{D3FF8676-D09C-CFAA-F79A-93B1BBAABBB2}"/>
              </a:ext>
            </a:extLst>
          </p:cNvPr>
          <p:cNvPicPr>
            <a:picLocks noChangeAspect="1"/>
          </p:cNvPicPr>
          <p:nvPr/>
        </p:nvPicPr>
        <p:blipFill>
          <a:blip r:embed="rId15"/>
          <a:stretch>
            <a:fillRect/>
          </a:stretch>
        </p:blipFill>
        <p:spPr>
          <a:xfrm>
            <a:off x="7030121" y="1886775"/>
            <a:ext cx="1818639" cy="522482"/>
          </a:xfrm>
          <a:prstGeom prst="rect">
            <a:avLst/>
          </a:prstGeom>
        </p:spPr>
      </p:pic>
      <p:pic>
        <p:nvPicPr>
          <p:cNvPr id="36" name="Google Shape;47;p9">
            <a:extLst>
              <a:ext uri="{FF2B5EF4-FFF2-40B4-BE49-F238E27FC236}">
                <a16:creationId xmlns:a16="http://schemas.microsoft.com/office/drawing/2014/main" id="{50FA7A7A-5449-0655-F15D-BE016771AF45}"/>
              </a:ext>
            </a:extLst>
          </p:cNvPr>
          <p:cNvPicPr preferRelativeResize="0"/>
          <p:nvPr/>
        </p:nvPicPr>
        <p:blipFill rotWithShape="1">
          <a:blip r:embed="rId16">
            <a:alphaModFix/>
          </a:blip>
          <a:srcRect/>
          <a:stretch/>
        </p:blipFill>
        <p:spPr>
          <a:xfrm>
            <a:off x="6952346" y="5015654"/>
            <a:ext cx="866063" cy="804744"/>
          </a:xfrm>
          <a:prstGeom prst="rect">
            <a:avLst/>
          </a:prstGeom>
          <a:noFill/>
          <a:ln>
            <a:noFill/>
          </a:ln>
        </p:spPr>
      </p:pic>
      <p:pic>
        <p:nvPicPr>
          <p:cNvPr id="37" name="Picture 36" descr="A group of logos with blue letters&#10;&#10;AI-generated content may be incorrect.">
            <a:extLst>
              <a:ext uri="{FF2B5EF4-FFF2-40B4-BE49-F238E27FC236}">
                <a16:creationId xmlns:a16="http://schemas.microsoft.com/office/drawing/2014/main" id="{1F0CE560-F465-AEE4-4C05-EF6CFCF0B73D}"/>
              </a:ext>
            </a:extLst>
          </p:cNvPr>
          <p:cNvPicPr>
            <a:picLocks noChangeAspect="1"/>
          </p:cNvPicPr>
          <p:nvPr/>
        </p:nvPicPr>
        <p:blipFill>
          <a:blip r:embed="rId17">
            <a:clrChange>
              <a:clrFrom>
                <a:srgbClr val="FFFFFF"/>
              </a:clrFrom>
              <a:clrTo>
                <a:srgbClr val="FFFFFF">
                  <a:alpha val="0"/>
                </a:srgbClr>
              </a:clrTo>
            </a:clrChange>
          </a:blip>
          <a:srcRect l="69970" t="24757" r="15493" b="11883"/>
          <a:stretch>
            <a:fillRect/>
          </a:stretch>
        </p:blipFill>
        <p:spPr>
          <a:xfrm>
            <a:off x="10323713" y="4471346"/>
            <a:ext cx="1575635" cy="1007391"/>
          </a:xfrm>
          <a:prstGeom prst="rect">
            <a:avLst/>
          </a:prstGeom>
        </p:spPr>
      </p:pic>
      <p:pic>
        <p:nvPicPr>
          <p:cNvPr id="38" name="Google Shape;955;p16" descr="Immagine che contiene testo, Carattere, logo, Elementi grafici&#10;&#10;Descrizione generata automaticamente">
            <a:extLst>
              <a:ext uri="{FF2B5EF4-FFF2-40B4-BE49-F238E27FC236}">
                <a16:creationId xmlns:a16="http://schemas.microsoft.com/office/drawing/2014/main" id="{71ADECDF-83C9-62A6-1206-8A23D39D6A00}"/>
              </a:ext>
            </a:extLst>
          </p:cNvPr>
          <p:cNvPicPr preferRelativeResize="0"/>
          <p:nvPr/>
        </p:nvPicPr>
        <p:blipFill rotWithShape="1">
          <a:blip r:embed="rId18">
            <a:alphaModFix/>
          </a:blip>
          <a:srcRect t="48679" r="20715"/>
          <a:stretch>
            <a:fillRect/>
          </a:stretch>
        </p:blipFill>
        <p:spPr>
          <a:xfrm>
            <a:off x="7927752" y="5901833"/>
            <a:ext cx="2168316" cy="445434"/>
          </a:xfrm>
          <a:prstGeom prst="rect">
            <a:avLst/>
          </a:prstGeom>
          <a:noFill/>
          <a:ln>
            <a:noFill/>
          </a:ln>
        </p:spPr>
      </p:pic>
    </p:spTree>
    <p:extLst>
      <p:ext uri="{BB962C8B-B14F-4D97-AF65-F5344CB8AC3E}">
        <p14:creationId xmlns:p14="http://schemas.microsoft.com/office/powerpoint/2010/main" val="3567059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DB63F-24A7-0325-B405-CB93212100D4}"/>
            </a:ext>
          </a:extLst>
        </p:cNvPr>
        <p:cNvGrpSpPr/>
        <p:nvPr/>
      </p:nvGrpSpPr>
      <p:grpSpPr>
        <a:xfrm>
          <a:off x="0" y="0"/>
          <a:ext cx="0" cy="0"/>
          <a:chOff x="0" y="0"/>
          <a:chExt cx="0" cy="0"/>
        </a:xfrm>
      </p:grpSpPr>
      <p:pic>
        <p:nvPicPr>
          <p:cNvPr id="6" name="Picture 5" descr="A black spiral christmas tree with stars&#10;&#10;AI-generated content may be incorrect.">
            <a:extLst>
              <a:ext uri="{FF2B5EF4-FFF2-40B4-BE49-F238E27FC236}">
                <a16:creationId xmlns:a16="http://schemas.microsoft.com/office/drawing/2014/main" id="{58DFE594-7B37-2F3A-9AD8-7667EADC745E}"/>
              </a:ext>
            </a:extLst>
          </p:cNvPr>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a:off x="6007103" y="455907"/>
            <a:ext cx="6184897" cy="7242878"/>
          </a:xfrm>
          <a:prstGeom prst="rect">
            <a:avLst/>
          </a:prstGeom>
        </p:spPr>
      </p:pic>
      <p:sp>
        <p:nvSpPr>
          <p:cNvPr id="2" name="Title 1">
            <a:extLst>
              <a:ext uri="{FF2B5EF4-FFF2-40B4-BE49-F238E27FC236}">
                <a16:creationId xmlns:a16="http://schemas.microsoft.com/office/drawing/2014/main" id="{510433EE-8A90-4CD2-20DB-5DA8C9605EFD}"/>
              </a:ext>
            </a:extLst>
          </p:cNvPr>
          <p:cNvSpPr>
            <a:spLocks noGrp="1"/>
          </p:cNvSpPr>
          <p:nvPr>
            <p:ph type="title"/>
          </p:nvPr>
        </p:nvSpPr>
        <p:spPr/>
        <p:txBody>
          <a:bodyPr/>
          <a:lstStyle/>
          <a:p>
            <a:r>
              <a:rPr lang="en-US" dirty="0"/>
              <a:t>Conclusions</a:t>
            </a:r>
          </a:p>
        </p:txBody>
      </p:sp>
      <p:sp>
        <p:nvSpPr>
          <p:cNvPr id="5" name="Slide Number Placeholder 4">
            <a:extLst>
              <a:ext uri="{FF2B5EF4-FFF2-40B4-BE49-F238E27FC236}">
                <a16:creationId xmlns:a16="http://schemas.microsoft.com/office/drawing/2014/main" id="{53E2E7EE-99C9-159E-B07E-B5D90C8FF72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it-IT" sz="1400" b="1" i="0" u="none" strike="noStrike" kern="1200" cap="none" spc="0" normalizeH="0" baseline="0" noProof="0">
              <a:ln>
                <a:noFill/>
              </a:ln>
              <a:solidFill>
                <a:srgbClr val="FFFFFF"/>
              </a:solidFill>
              <a:effectLst/>
              <a:uLnTx/>
              <a:uFillTx/>
              <a:latin typeface="Arial"/>
              <a:ea typeface="+mn-ea"/>
              <a:cs typeface="+mn-cs"/>
            </a:endParaRPr>
          </a:p>
        </p:txBody>
      </p:sp>
      <p:sp>
        <p:nvSpPr>
          <p:cNvPr id="18" name="Footer Placeholder 17">
            <a:extLst>
              <a:ext uri="{FF2B5EF4-FFF2-40B4-BE49-F238E27FC236}">
                <a16:creationId xmlns:a16="http://schemas.microsoft.com/office/drawing/2014/main" id="{D99FFEA5-39C7-ADF7-152B-E32D779E5590}"/>
              </a:ext>
            </a:extLst>
          </p:cNvPr>
          <p:cNvSpPr>
            <a:spLocks noGrp="1"/>
          </p:cNvSpPr>
          <p:nvPr>
            <p:ph type="ftr" sz="quarter" idx="3"/>
          </p:nvPr>
        </p:nvSpPr>
        <p:spPr>
          <a:xfrm>
            <a:off x="4689986" y="18288"/>
            <a:ext cx="5486400" cy="3291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FFFFFF"/>
                </a:solidFill>
                <a:effectLst/>
                <a:uLnTx/>
                <a:uFillTx/>
                <a:latin typeface="Arial"/>
                <a:ea typeface="+mn-ea"/>
                <a:cs typeface="+mn-cs"/>
              </a:rPr>
              <a:t>A. Retico - INFN, Pisa</a:t>
            </a:r>
          </a:p>
        </p:txBody>
      </p:sp>
      <p:pic>
        <p:nvPicPr>
          <p:cNvPr id="19" name="Picture 10" descr="http://www.geant4.org/geant4/sites/new-geant4-dev.web.cern.ch/files/g4logo-web.png">
            <a:extLst>
              <a:ext uri="{FF2B5EF4-FFF2-40B4-BE49-F238E27FC236}">
                <a16:creationId xmlns:a16="http://schemas.microsoft.com/office/drawing/2014/main" id="{0F0BDDC8-5A49-31E9-B4DC-74B4A4C81C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2968" y="876053"/>
            <a:ext cx="1767567" cy="705516"/>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0" name="Immagine 8">
            <a:extLst>
              <a:ext uri="{FF2B5EF4-FFF2-40B4-BE49-F238E27FC236}">
                <a16:creationId xmlns:a16="http://schemas.microsoft.com/office/drawing/2014/main" id="{2A8A02DB-0825-16E2-87C3-2313EA1C25B1}"/>
              </a:ext>
            </a:extLst>
          </p:cNvPr>
          <p:cNvPicPr>
            <a:picLocks noChangeAspect="1"/>
          </p:cNvPicPr>
          <p:nvPr/>
        </p:nvPicPr>
        <p:blipFill>
          <a:blip r:embed="rId5"/>
          <a:stretch>
            <a:fillRect/>
          </a:stretch>
        </p:blipFill>
        <p:spPr>
          <a:xfrm>
            <a:off x="9353373" y="1328056"/>
            <a:ext cx="1054858" cy="593451"/>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1" name="Google Shape;16;p2">
            <a:extLst>
              <a:ext uri="{FF2B5EF4-FFF2-40B4-BE49-F238E27FC236}">
                <a16:creationId xmlns:a16="http://schemas.microsoft.com/office/drawing/2014/main" id="{3AE7E640-34EE-F3AB-71A1-97DD90DA2DD0}"/>
              </a:ext>
            </a:extLst>
          </p:cNvPr>
          <p:cNvPicPr preferRelativeResize="0"/>
          <p:nvPr/>
        </p:nvPicPr>
        <p:blipFill>
          <a:blip r:embed="rId6">
            <a:alphaModFix/>
          </a:blip>
          <a:stretch>
            <a:fillRect/>
          </a:stretch>
        </p:blipFill>
        <p:spPr>
          <a:xfrm>
            <a:off x="6551111" y="3855373"/>
            <a:ext cx="1040669" cy="988540"/>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2" name="Google Shape;475;g30d62678cba_3_6">
            <a:extLst>
              <a:ext uri="{FF2B5EF4-FFF2-40B4-BE49-F238E27FC236}">
                <a16:creationId xmlns:a16="http://schemas.microsoft.com/office/drawing/2014/main" id="{03B57102-6E26-A10E-D739-32E134DC6D9A}"/>
              </a:ext>
            </a:extLst>
          </p:cNvPr>
          <p:cNvPicPr preferRelativeResize="0"/>
          <p:nvPr/>
        </p:nvPicPr>
        <p:blipFill rotWithShape="1">
          <a:blip r:embed="rId7">
            <a:alphaModFix/>
          </a:blip>
          <a:srcRect/>
          <a:stretch/>
        </p:blipFill>
        <p:spPr>
          <a:xfrm>
            <a:off x="8370425" y="2866833"/>
            <a:ext cx="1488454" cy="988540"/>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3" name="Google Shape;1637;p22" descr="Immagine che contiene testo, Carattere, schermata, Elementi grafici&#10;&#10;Descrizione generata automaticamente">
            <a:extLst>
              <a:ext uri="{FF2B5EF4-FFF2-40B4-BE49-F238E27FC236}">
                <a16:creationId xmlns:a16="http://schemas.microsoft.com/office/drawing/2014/main" id="{52AFC067-54F3-DF2E-FD7F-BBF80C1E70F0}"/>
              </a:ext>
            </a:extLst>
          </p:cNvPr>
          <p:cNvPicPr preferRelativeResize="0"/>
          <p:nvPr/>
        </p:nvPicPr>
        <p:blipFill rotWithShape="1">
          <a:blip r:embed="rId8">
            <a:alphaModFix/>
          </a:blip>
          <a:srcRect/>
          <a:stretch/>
        </p:blipFill>
        <p:spPr>
          <a:xfrm>
            <a:off x="6652057" y="2675369"/>
            <a:ext cx="1553025" cy="676765"/>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4" name="Picture 23" descr="A logo with text on it&#10;&#10;AI-generated content may be incorrect.">
            <a:extLst>
              <a:ext uri="{FF2B5EF4-FFF2-40B4-BE49-F238E27FC236}">
                <a16:creationId xmlns:a16="http://schemas.microsoft.com/office/drawing/2014/main" id="{DA8D8DD9-BF92-6E20-BF74-50E21AFB0D91}"/>
              </a:ext>
            </a:extLst>
          </p:cNvPr>
          <p:cNvPicPr>
            <a:picLocks noChangeAspect="1"/>
          </p:cNvPicPr>
          <p:nvPr/>
        </p:nvPicPr>
        <p:blipFill>
          <a:blip r:embed="rId9"/>
          <a:stretch>
            <a:fillRect/>
          </a:stretch>
        </p:blipFill>
        <p:spPr>
          <a:xfrm>
            <a:off x="8214111" y="4295013"/>
            <a:ext cx="1580738" cy="746210"/>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5" name="Google Shape;1634;p22">
            <a:extLst>
              <a:ext uri="{FF2B5EF4-FFF2-40B4-BE49-F238E27FC236}">
                <a16:creationId xmlns:a16="http://schemas.microsoft.com/office/drawing/2014/main" id="{B7340113-A6EB-A887-7DC1-B6E27A16B50B}"/>
              </a:ext>
            </a:extLst>
          </p:cNvPr>
          <p:cNvPicPr preferRelativeResize="0"/>
          <p:nvPr/>
        </p:nvPicPr>
        <p:blipFill rotWithShape="1">
          <a:blip r:embed="rId10">
            <a:clrChange>
              <a:clrFrom>
                <a:srgbClr val="FFFFFF">
                  <a:alpha val="0"/>
                </a:srgbClr>
              </a:clrFrom>
              <a:clrTo>
                <a:srgbClr val="FFFFFF">
                  <a:alpha val="0"/>
                </a:srgbClr>
              </a:clrTo>
            </a:clrChange>
            <a:alphaModFix/>
          </a:blip>
          <a:srcRect/>
          <a:stretch/>
        </p:blipFill>
        <p:spPr>
          <a:xfrm>
            <a:off x="5714978" y="5839029"/>
            <a:ext cx="1965908" cy="641492"/>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6" name="Google Shape;1636;p22">
            <a:extLst>
              <a:ext uri="{FF2B5EF4-FFF2-40B4-BE49-F238E27FC236}">
                <a16:creationId xmlns:a16="http://schemas.microsoft.com/office/drawing/2014/main" id="{74411AD6-3301-A904-72CF-9C3B9CF18709}"/>
              </a:ext>
            </a:extLst>
          </p:cNvPr>
          <p:cNvPicPr preferRelativeResize="0"/>
          <p:nvPr/>
        </p:nvPicPr>
        <p:blipFill>
          <a:blip r:embed="rId11">
            <a:alphaModFix/>
          </a:blip>
          <a:stretch>
            <a:fillRect/>
          </a:stretch>
        </p:blipFill>
        <p:spPr>
          <a:xfrm>
            <a:off x="9866766" y="2696352"/>
            <a:ext cx="1054858" cy="593451"/>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7" name="Google Shape;1644;p22">
            <a:extLst>
              <a:ext uri="{FF2B5EF4-FFF2-40B4-BE49-F238E27FC236}">
                <a16:creationId xmlns:a16="http://schemas.microsoft.com/office/drawing/2014/main" id="{E621C9BE-CFCC-97F1-2976-73322C9EE4EC}"/>
              </a:ext>
            </a:extLst>
          </p:cNvPr>
          <p:cNvPicPr preferRelativeResize="0"/>
          <p:nvPr/>
        </p:nvPicPr>
        <p:blipFill>
          <a:blip r:embed="rId12">
            <a:clrChange>
              <a:clrFrom>
                <a:srgbClr val="FFFFFF"/>
              </a:clrFrom>
              <a:clrTo>
                <a:srgbClr val="FFFFFF">
                  <a:alpha val="0"/>
                </a:srgbClr>
              </a:clrTo>
            </a:clrChange>
            <a:alphaModFix/>
          </a:blip>
          <a:stretch>
            <a:fillRect/>
          </a:stretch>
        </p:blipFill>
        <p:spPr>
          <a:xfrm>
            <a:off x="10349292" y="3330660"/>
            <a:ext cx="1425521" cy="746686"/>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8" name="Google Shape;84;p4">
            <a:extLst>
              <a:ext uri="{FF2B5EF4-FFF2-40B4-BE49-F238E27FC236}">
                <a16:creationId xmlns:a16="http://schemas.microsoft.com/office/drawing/2014/main" id="{A7384B7A-5278-D851-0ECA-7DCDBA7234C7}"/>
              </a:ext>
            </a:extLst>
          </p:cNvPr>
          <p:cNvPicPr preferRelativeResize="0"/>
          <p:nvPr/>
        </p:nvPicPr>
        <p:blipFill rotWithShape="1">
          <a:blip r:embed="rId13">
            <a:clrChange>
              <a:clrFrom>
                <a:srgbClr val="FFFFFF"/>
              </a:clrFrom>
              <a:clrTo>
                <a:srgbClr val="FFFFFF">
                  <a:alpha val="0"/>
                </a:srgbClr>
              </a:clrTo>
            </a:clrChange>
            <a:alphaModFix/>
          </a:blip>
          <a:srcRect l="39084" t="19112" r="3496"/>
          <a:stretch/>
        </p:blipFill>
        <p:spPr>
          <a:xfrm>
            <a:off x="9412091" y="5041223"/>
            <a:ext cx="1112826" cy="677357"/>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29" name="Immagine 1" descr="Immagine che contiene testo, Carattere, Elementi grafici, grafica&#10;&#10;Il contenuto generato dall'IA potrebbe non essere corretto.">
            <a:extLst>
              <a:ext uri="{FF2B5EF4-FFF2-40B4-BE49-F238E27FC236}">
                <a16:creationId xmlns:a16="http://schemas.microsoft.com/office/drawing/2014/main" id="{2A8A4061-43DD-0027-B8B9-867C46867F98}"/>
              </a:ext>
            </a:extLst>
          </p:cNvPr>
          <p:cNvPicPr>
            <a:picLocks noChangeAspect="1"/>
          </p:cNvPicPr>
          <p:nvPr/>
        </p:nvPicPr>
        <p:blipFill>
          <a:blip r:embed="rId14">
            <a:clrChange>
              <a:clrFrom>
                <a:srgbClr val="F1F2EC"/>
              </a:clrFrom>
              <a:clrTo>
                <a:srgbClr val="F1F2EC">
                  <a:alpha val="0"/>
                </a:srgbClr>
              </a:clrTo>
            </a:clrChange>
            <a:extLst>
              <a:ext uri="{28A0092B-C50C-407E-A947-70E740481C1C}">
                <a14:useLocalDpi xmlns:a14="http://schemas.microsoft.com/office/drawing/2010/main" val="0"/>
              </a:ext>
            </a:extLst>
          </a:blip>
          <a:stretch>
            <a:fillRect/>
          </a:stretch>
        </p:blipFill>
        <p:spPr>
          <a:xfrm>
            <a:off x="10509530" y="5718580"/>
            <a:ext cx="1112826" cy="822270"/>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30" name="Picture 29" descr="A green letter on a white background&#10;&#10;AI-generated content may be incorrect.">
            <a:extLst>
              <a:ext uri="{FF2B5EF4-FFF2-40B4-BE49-F238E27FC236}">
                <a16:creationId xmlns:a16="http://schemas.microsoft.com/office/drawing/2014/main" id="{3B56EF79-6AA1-3251-A1CD-C5DEC0E8A136}"/>
              </a:ext>
            </a:extLst>
          </p:cNvPr>
          <p:cNvPicPr>
            <a:picLocks noChangeAspect="1"/>
          </p:cNvPicPr>
          <p:nvPr/>
        </p:nvPicPr>
        <p:blipFill>
          <a:blip r:embed="rId15"/>
          <a:stretch>
            <a:fillRect/>
          </a:stretch>
        </p:blipFill>
        <p:spPr>
          <a:xfrm>
            <a:off x="7329457" y="1886775"/>
            <a:ext cx="1519303" cy="522482"/>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32" name="Picture 31" descr="A group of logos with blue letters&#10;&#10;AI-generated content may be incorrect.">
            <a:extLst>
              <a:ext uri="{FF2B5EF4-FFF2-40B4-BE49-F238E27FC236}">
                <a16:creationId xmlns:a16="http://schemas.microsoft.com/office/drawing/2014/main" id="{96031750-1D77-53DE-A13B-DF2A9881A878}"/>
              </a:ext>
            </a:extLst>
          </p:cNvPr>
          <p:cNvPicPr>
            <a:picLocks noChangeAspect="1"/>
          </p:cNvPicPr>
          <p:nvPr/>
        </p:nvPicPr>
        <p:blipFill>
          <a:blip r:embed="rId16">
            <a:clrChange>
              <a:clrFrom>
                <a:srgbClr val="FFFFFF"/>
              </a:clrFrom>
              <a:clrTo>
                <a:srgbClr val="FFFFFF">
                  <a:alpha val="0"/>
                </a:srgbClr>
              </a:clrTo>
            </a:clrChange>
          </a:blip>
          <a:srcRect l="69970" t="24757" r="15493" b="11883"/>
          <a:stretch>
            <a:fillRect/>
          </a:stretch>
        </p:blipFill>
        <p:spPr>
          <a:xfrm>
            <a:off x="10583053" y="4471346"/>
            <a:ext cx="1316295" cy="1007391"/>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33" name="Google Shape;955;p16" descr="Immagine che contiene testo, Carattere, logo, Elementi grafici&#10;&#10;Descrizione generata automaticamente">
            <a:extLst>
              <a:ext uri="{FF2B5EF4-FFF2-40B4-BE49-F238E27FC236}">
                <a16:creationId xmlns:a16="http://schemas.microsoft.com/office/drawing/2014/main" id="{E10EDFC6-F551-A7FE-9E07-4BEBB9572341}"/>
              </a:ext>
            </a:extLst>
          </p:cNvPr>
          <p:cNvPicPr preferRelativeResize="0"/>
          <p:nvPr/>
        </p:nvPicPr>
        <p:blipFill rotWithShape="1">
          <a:blip r:embed="rId17">
            <a:alphaModFix/>
          </a:blip>
          <a:srcRect t="48679" r="20715"/>
          <a:stretch>
            <a:fillRect/>
          </a:stretch>
        </p:blipFill>
        <p:spPr>
          <a:xfrm>
            <a:off x="8284642" y="5901833"/>
            <a:ext cx="1811425" cy="445434"/>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pic>
        <p:nvPicPr>
          <p:cNvPr id="4" name="Google Shape;47;p9">
            <a:extLst>
              <a:ext uri="{FF2B5EF4-FFF2-40B4-BE49-F238E27FC236}">
                <a16:creationId xmlns:a16="http://schemas.microsoft.com/office/drawing/2014/main" id="{D76477E4-32A9-28B1-05E7-BDC2B5AACEF1}"/>
              </a:ext>
            </a:extLst>
          </p:cNvPr>
          <p:cNvPicPr preferRelativeResize="0"/>
          <p:nvPr/>
        </p:nvPicPr>
        <p:blipFill rotWithShape="1">
          <a:blip r:embed="rId18">
            <a:alphaModFix/>
          </a:blip>
          <a:srcRect/>
          <a:stretch/>
        </p:blipFill>
        <p:spPr>
          <a:xfrm>
            <a:off x="7094894" y="5015654"/>
            <a:ext cx="826565" cy="804744"/>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sp>
        <p:nvSpPr>
          <p:cNvPr id="7" name="TextBox 6">
            <a:extLst>
              <a:ext uri="{FF2B5EF4-FFF2-40B4-BE49-F238E27FC236}">
                <a16:creationId xmlns:a16="http://schemas.microsoft.com/office/drawing/2014/main" id="{483B7607-2CF7-E8F3-B102-F531ECDBF530}"/>
              </a:ext>
            </a:extLst>
          </p:cNvPr>
          <p:cNvSpPr txBox="1"/>
          <p:nvPr/>
        </p:nvSpPr>
        <p:spPr>
          <a:xfrm>
            <a:off x="390611" y="5545500"/>
            <a:ext cx="504684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Lucida Handwriting" panose="03010101010101010101" pitchFamily="66" charset="77"/>
                <a:ea typeface="+mn-ea"/>
                <a:cs typeface="+mn-cs"/>
              </a:rPr>
              <a:t>Thank you and </a:t>
            </a:r>
            <a:r>
              <a:rPr kumimoji="0" lang="en-US" sz="3200" b="0" i="0" u="none" strike="noStrike" kern="1200" cap="none" spc="0" normalizeH="0" noProof="0" dirty="0">
                <a:ln>
                  <a:noFill/>
                </a:ln>
                <a:solidFill>
                  <a:srgbClr val="C00000"/>
                </a:solidFill>
                <a:effectLst/>
                <a:uLnTx/>
                <a:uFillTx/>
                <a:latin typeface="Lucida Handwriting" panose="03010101010101010101" pitchFamily="66"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Lucida Handwriting" panose="03010101010101010101" pitchFamily="66" charset="77"/>
                <a:ea typeface="+mn-ea"/>
                <a:cs typeface="+mn-cs"/>
              </a:rPr>
              <a:t>	Merry Christmas</a:t>
            </a:r>
          </a:p>
        </p:txBody>
      </p:sp>
      <p:sp>
        <p:nvSpPr>
          <p:cNvPr id="11" name="Content Placeholder 2">
            <a:extLst>
              <a:ext uri="{FF2B5EF4-FFF2-40B4-BE49-F238E27FC236}">
                <a16:creationId xmlns:a16="http://schemas.microsoft.com/office/drawing/2014/main" id="{C14AB6A5-0B10-4AD7-EA26-4C8A77233169}"/>
              </a:ext>
            </a:extLst>
          </p:cNvPr>
          <p:cNvSpPr>
            <a:spLocks noGrp="1"/>
          </p:cNvSpPr>
          <p:nvPr>
            <p:ph idx="1"/>
          </p:nvPr>
        </p:nvSpPr>
        <p:spPr>
          <a:xfrm>
            <a:off x="609600" y="1600200"/>
            <a:ext cx="4718050" cy="3878537"/>
          </a:xfrm>
        </p:spPr>
        <p:txBody>
          <a:bodyPr>
            <a:normAutofit fontScale="92500" lnSpcReduction="20000"/>
          </a:bodyPr>
          <a:lstStyle/>
          <a:p>
            <a:r>
              <a:rPr lang="en-US" sz="2000" dirty="0"/>
              <a:t>Several INFN research activities rely on:</a:t>
            </a:r>
          </a:p>
          <a:p>
            <a:pPr lvl="1"/>
            <a:r>
              <a:rPr lang="en-US" sz="1800" dirty="0"/>
              <a:t>HPC resources</a:t>
            </a:r>
          </a:p>
          <a:p>
            <a:pPr lvl="1"/>
            <a:r>
              <a:rPr lang="en-US" sz="1800" dirty="0"/>
              <a:t>large scale computing infrastructures</a:t>
            </a:r>
          </a:p>
          <a:p>
            <a:pPr lvl="1"/>
            <a:r>
              <a:rPr lang="en-US" sz="1800" dirty="0"/>
              <a:t>Big Data platforms</a:t>
            </a:r>
          </a:p>
          <a:p>
            <a:pPr lvl="1"/>
            <a:r>
              <a:rPr lang="en-US" sz="1800" dirty="0"/>
              <a:t>Advanced AI techniques</a:t>
            </a:r>
          </a:p>
          <a:p>
            <a:pPr lvl="2"/>
            <a:endParaRPr lang="en-US" sz="1400" dirty="0"/>
          </a:p>
          <a:p>
            <a:r>
              <a:rPr lang="en-US" sz="2000" dirty="0"/>
              <a:t>The availability of these resources is an enabling technology for </a:t>
            </a:r>
            <a:r>
              <a:rPr lang="en-US" sz="2000" b="1" dirty="0"/>
              <a:t>Life Science </a:t>
            </a:r>
            <a:r>
              <a:rPr lang="en-US" sz="2000" dirty="0"/>
              <a:t>studies.</a:t>
            </a:r>
          </a:p>
          <a:p>
            <a:pPr lvl="2"/>
            <a:endParaRPr lang="en-US" sz="1400" dirty="0"/>
          </a:p>
          <a:p>
            <a:r>
              <a:rPr lang="en-US" sz="2000" dirty="0"/>
              <a:t>Many other societal challenges (e.g. in the field of environmental studies, Cultural Heritage, etc.) can benefit from the use of these computational methodologies and tools.</a:t>
            </a:r>
          </a:p>
          <a:p>
            <a:endParaRPr lang="en-US" sz="2200" dirty="0"/>
          </a:p>
          <a:p>
            <a:endParaRPr lang="en-US" sz="2200" dirty="0"/>
          </a:p>
        </p:txBody>
      </p:sp>
      <p:pic>
        <p:nvPicPr>
          <p:cNvPr id="3" name="Picture 2" descr="A logo with a yellow and black letter&#10;&#10;AI-generated content may be incorrect.">
            <a:extLst>
              <a:ext uri="{FF2B5EF4-FFF2-40B4-BE49-F238E27FC236}">
                <a16:creationId xmlns:a16="http://schemas.microsoft.com/office/drawing/2014/main" id="{533E108E-0BFC-04DE-89F3-45F0FAD737A8}"/>
              </a:ext>
            </a:extLst>
          </p:cNvPr>
          <p:cNvPicPr>
            <a:picLocks noChangeAspect="1"/>
          </p:cNvPicPr>
          <p:nvPr/>
        </p:nvPicPr>
        <p:blipFill>
          <a:blip r:embed="rId19"/>
          <a:stretch>
            <a:fillRect/>
          </a:stretch>
        </p:blipFill>
        <p:spPr>
          <a:xfrm>
            <a:off x="9056204" y="2070156"/>
            <a:ext cx="1353718" cy="617716"/>
          </a:xfrm>
          <a:prstGeom prst="ellipse">
            <a:avLst/>
          </a:prstGeom>
          <a:solidFill>
            <a:schemeClr val="bg1"/>
          </a:solidFill>
          <a:ln w="12700" cap="rnd">
            <a:solidFill>
              <a:srgbClr val="C8C6BD"/>
            </a:solidFill>
            <a:prstDash val="solid"/>
          </a:ln>
          <a:effectLst>
            <a:glow rad="127000">
              <a:schemeClr val="bg1"/>
            </a:glow>
          </a:effectLst>
          <a:scene3d>
            <a:camera prst="perspectiveFront" fov="5400000"/>
            <a:lightRig rig="flood" dir="t"/>
          </a:scene3d>
          <a:sp3d extrusionH="25400" contourW="12700" prstMaterial="powder">
            <a:extrusionClr>
              <a:schemeClr val="bg2">
                <a:lumMod val="75000"/>
              </a:schemeClr>
            </a:extrusionClr>
            <a:contourClr>
              <a:srgbClr val="FFD579"/>
            </a:contourClr>
          </a:sp3d>
        </p:spPr>
      </p:pic>
    </p:spTree>
    <p:extLst>
      <p:ext uri="{BB962C8B-B14F-4D97-AF65-F5344CB8AC3E}">
        <p14:creationId xmlns:p14="http://schemas.microsoft.com/office/powerpoint/2010/main" val="4032475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E8435D-0EF0-E81B-66F3-F7499B480F14}"/>
              </a:ext>
            </a:extLst>
          </p:cNvPr>
          <p:cNvSpPr>
            <a:spLocks noGrp="1"/>
          </p:cNvSpPr>
          <p:nvPr>
            <p:ph type="ftr" sz="quarter" idx="11"/>
          </p:nvPr>
        </p:nvSpPr>
        <p:spPr/>
        <p:txBody>
          <a:bodyPr/>
          <a:lstStyle/>
          <a:p>
            <a:r>
              <a:rPr lang="it-IT"/>
              <a:t>A. Retico - INFN, Pisa</a:t>
            </a:r>
          </a:p>
        </p:txBody>
      </p:sp>
      <p:sp>
        <p:nvSpPr>
          <p:cNvPr id="5" name="Slide Number Placeholder 4">
            <a:extLst>
              <a:ext uri="{FF2B5EF4-FFF2-40B4-BE49-F238E27FC236}">
                <a16:creationId xmlns:a16="http://schemas.microsoft.com/office/drawing/2014/main" id="{FAEE6591-E13B-371F-EF3F-11A3AA7911A2}"/>
              </a:ext>
            </a:extLst>
          </p:cNvPr>
          <p:cNvSpPr>
            <a:spLocks noGrp="1"/>
          </p:cNvSpPr>
          <p:nvPr>
            <p:ph type="sldNum" sz="quarter" idx="12"/>
          </p:nvPr>
        </p:nvSpPr>
        <p:spPr/>
        <p:txBody>
          <a:bodyPr/>
          <a:lstStyle/>
          <a:p>
            <a:fld id="{E7A41E1B-4F70-4964-A407-84C68BE8251C}" type="slidenum">
              <a:rPr lang="it-IT" smtClean="0"/>
              <a:t>35</a:t>
            </a:fld>
            <a:endParaRPr lang="it-IT"/>
          </a:p>
        </p:txBody>
      </p:sp>
      <p:sp>
        <p:nvSpPr>
          <p:cNvPr id="7" name="Titolo 1">
            <a:extLst>
              <a:ext uri="{FF2B5EF4-FFF2-40B4-BE49-F238E27FC236}">
                <a16:creationId xmlns:a16="http://schemas.microsoft.com/office/drawing/2014/main" id="{EB8F61D2-8CE8-4CF2-0820-CA0B3B9BFD4E}"/>
              </a:ext>
            </a:extLst>
          </p:cNvPr>
          <p:cNvSpPr txBox="1">
            <a:spLocks/>
          </p:cNvSpPr>
          <p:nvPr/>
        </p:nvSpPr>
        <p:spPr>
          <a:xfrm>
            <a:off x="914400" y="1371601"/>
            <a:ext cx="10464800" cy="19272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it-IT" sz="5400" dirty="0"/>
              <a:t>ADD-ONS</a:t>
            </a:r>
          </a:p>
        </p:txBody>
      </p:sp>
    </p:spTree>
    <p:extLst>
      <p:ext uri="{BB962C8B-B14F-4D97-AF65-F5344CB8AC3E}">
        <p14:creationId xmlns:p14="http://schemas.microsoft.com/office/powerpoint/2010/main" val="1846208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ED0097-41DB-520B-1108-CABB72ACED75}"/>
              </a:ext>
            </a:extLst>
          </p:cNvPr>
          <p:cNvSpPr>
            <a:spLocks noGrp="1"/>
          </p:cNvSpPr>
          <p:nvPr>
            <p:ph type="title"/>
          </p:nvPr>
        </p:nvSpPr>
        <p:spPr>
          <a:xfrm>
            <a:off x="2855641" y="442110"/>
            <a:ext cx="7268255" cy="807368"/>
          </a:xfrm>
        </p:spPr>
        <p:txBody>
          <a:bodyPr>
            <a:normAutofit/>
          </a:bodyPr>
          <a:lstStyle/>
          <a:p>
            <a:r>
              <a:rPr lang="it-IT" dirty="0"/>
              <a:t>Geant4 </a:t>
            </a:r>
            <a:r>
              <a:rPr lang="it-IT" dirty="0" err="1"/>
              <a:t>simulations</a:t>
            </a:r>
            <a:r>
              <a:rPr lang="it-IT" dirty="0"/>
              <a:t> of </a:t>
            </a:r>
            <a:r>
              <a:rPr lang="it-IT" dirty="0" err="1"/>
              <a:t>plasmas</a:t>
            </a:r>
            <a:endParaRPr lang="it-IT" dirty="0"/>
          </a:p>
        </p:txBody>
      </p:sp>
      <p:sp>
        <p:nvSpPr>
          <p:cNvPr id="3" name="Segnaposto contenuto 2">
            <a:extLst>
              <a:ext uri="{FF2B5EF4-FFF2-40B4-BE49-F238E27FC236}">
                <a16:creationId xmlns:a16="http://schemas.microsoft.com/office/drawing/2014/main" id="{CC929958-4760-4CF4-699F-7DD422C2163C}"/>
              </a:ext>
            </a:extLst>
          </p:cNvPr>
          <p:cNvSpPr>
            <a:spLocks noGrp="1"/>
          </p:cNvSpPr>
          <p:nvPr>
            <p:ph idx="1"/>
          </p:nvPr>
        </p:nvSpPr>
        <p:spPr>
          <a:xfrm>
            <a:off x="1631504" y="1295123"/>
            <a:ext cx="5616624" cy="5517232"/>
          </a:xfrm>
        </p:spPr>
        <p:txBody>
          <a:bodyPr>
            <a:normAutofit fontScale="92500"/>
          </a:bodyPr>
          <a:lstStyle/>
          <a:p>
            <a:r>
              <a:rPr lang="it-IT" b="1" dirty="0"/>
              <a:t>Plasma </a:t>
            </a:r>
            <a:r>
              <a:rPr lang="it-IT" b="1" dirty="0" err="1"/>
              <a:t>physics</a:t>
            </a:r>
            <a:r>
              <a:rPr lang="it-IT" b="1" dirty="0"/>
              <a:t> </a:t>
            </a:r>
            <a:r>
              <a:rPr lang="it-IT" dirty="0" err="1"/>
              <a:t>very</a:t>
            </a:r>
            <a:r>
              <a:rPr lang="it-IT" dirty="0"/>
              <a:t> </a:t>
            </a:r>
            <a:r>
              <a:rPr lang="it-IT" dirty="0" err="1"/>
              <a:t>complex</a:t>
            </a:r>
            <a:r>
              <a:rPr lang="it-IT" dirty="0"/>
              <a:t>, standard </a:t>
            </a:r>
            <a:r>
              <a:rPr lang="it-IT" b="1" dirty="0" err="1"/>
              <a:t>condensed</a:t>
            </a:r>
            <a:r>
              <a:rPr lang="it-IT" b="1" dirty="0"/>
              <a:t> history MC </a:t>
            </a:r>
            <a:r>
              <a:rPr lang="it-IT" b="1" dirty="0" err="1"/>
              <a:t>codes</a:t>
            </a:r>
            <a:r>
              <a:rPr lang="it-IT" b="1" dirty="0"/>
              <a:t> </a:t>
            </a:r>
            <a:r>
              <a:rPr lang="it-IT" dirty="0"/>
              <a:t>can </a:t>
            </a:r>
            <a:r>
              <a:rPr lang="it-IT" dirty="0" err="1"/>
              <a:t>potentially</a:t>
            </a:r>
            <a:r>
              <a:rPr lang="it-IT" dirty="0"/>
              <a:t> work </a:t>
            </a:r>
            <a:r>
              <a:rPr lang="it-IT" b="1" dirty="0" err="1">
                <a:solidFill>
                  <a:srgbClr val="FF0000"/>
                </a:solidFill>
              </a:rPr>
              <a:t>only</a:t>
            </a:r>
            <a:r>
              <a:rPr lang="it-IT" dirty="0"/>
              <a:t> in a </a:t>
            </a:r>
            <a:r>
              <a:rPr lang="it-IT" b="1" dirty="0" err="1">
                <a:solidFill>
                  <a:srgbClr val="FF0000"/>
                </a:solidFill>
              </a:rPr>
              <a:t>fraction</a:t>
            </a:r>
            <a:r>
              <a:rPr lang="it-IT" dirty="0">
                <a:solidFill>
                  <a:srgbClr val="FF0000"/>
                </a:solidFill>
              </a:rPr>
              <a:t> </a:t>
            </a:r>
            <a:r>
              <a:rPr lang="it-IT" dirty="0"/>
              <a:t>of the plasma </a:t>
            </a:r>
            <a:r>
              <a:rPr lang="it-IT" b="1" dirty="0" err="1"/>
              <a:t>parameter</a:t>
            </a:r>
            <a:r>
              <a:rPr lang="it-IT" b="1" dirty="0"/>
              <a:t> </a:t>
            </a:r>
            <a:r>
              <a:rPr lang="it-IT" b="1" dirty="0" err="1"/>
              <a:t>space</a:t>
            </a:r>
            <a:endParaRPr lang="it-IT" b="1" dirty="0"/>
          </a:p>
          <a:p>
            <a:r>
              <a:rPr lang="it-IT" b="1" dirty="0"/>
              <a:t>First</a:t>
            </a:r>
            <a:r>
              <a:rPr lang="it-IT" dirty="0"/>
              <a:t> </a:t>
            </a:r>
            <a:r>
              <a:rPr lang="it-IT" dirty="0" err="1"/>
              <a:t>implementation</a:t>
            </a:r>
            <a:r>
              <a:rPr lang="it-IT" dirty="0"/>
              <a:t> of </a:t>
            </a:r>
            <a:r>
              <a:rPr lang="it-IT" b="1" dirty="0"/>
              <a:t>plasma </a:t>
            </a:r>
            <a:r>
              <a:rPr lang="it-IT" b="1" dirty="0" err="1"/>
              <a:t>stopping</a:t>
            </a:r>
            <a:r>
              <a:rPr lang="it-IT" b="1" dirty="0"/>
              <a:t> power</a:t>
            </a:r>
            <a:r>
              <a:rPr lang="it-IT" dirty="0"/>
              <a:t> in Geant4 </a:t>
            </a:r>
          </a:p>
          <a:p>
            <a:pPr lvl="1"/>
            <a:r>
              <a:rPr lang="it-IT" dirty="0" err="1"/>
              <a:t>Tailored</a:t>
            </a:r>
            <a:r>
              <a:rPr lang="it-IT" dirty="0"/>
              <a:t> to </a:t>
            </a:r>
            <a:r>
              <a:rPr lang="it-IT" dirty="0">
                <a:solidFill>
                  <a:srgbClr val="0000FF"/>
                </a:solidFill>
              </a:rPr>
              <a:t>p-</a:t>
            </a:r>
            <a:r>
              <a:rPr lang="it-IT" baseline="30000" dirty="0">
                <a:solidFill>
                  <a:srgbClr val="0000FF"/>
                </a:solidFill>
              </a:rPr>
              <a:t>11</a:t>
            </a:r>
            <a:r>
              <a:rPr lang="it-IT" dirty="0">
                <a:solidFill>
                  <a:srgbClr val="0000FF"/>
                </a:solidFill>
              </a:rPr>
              <a:t>B</a:t>
            </a:r>
            <a:r>
              <a:rPr lang="it-IT" dirty="0"/>
              <a:t> and </a:t>
            </a:r>
            <a:r>
              <a:rPr lang="it-IT" dirty="0">
                <a:solidFill>
                  <a:srgbClr val="0000FF"/>
                </a:solidFill>
              </a:rPr>
              <a:t>DT</a:t>
            </a:r>
            <a:r>
              <a:rPr lang="it-IT" dirty="0"/>
              <a:t> reactions</a:t>
            </a:r>
          </a:p>
          <a:p>
            <a:pPr lvl="1"/>
            <a:r>
              <a:rPr lang="it-IT" dirty="0" err="1"/>
              <a:t>Simulation</a:t>
            </a:r>
            <a:r>
              <a:rPr lang="it-IT" dirty="0"/>
              <a:t> of </a:t>
            </a:r>
            <a:r>
              <a:rPr lang="it-IT" dirty="0" err="1">
                <a:solidFill>
                  <a:srgbClr val="0000FF"/>
                </a:solidFill>
              </a:rPr>
              <a:t>charged-particle</a:t>
            </a:r>
            <a:r>
              <a:rPr lang="it-IT" dirty="0">
                <a:solidFill>
                  <a:srgbClr val="0000FF"/>
                </a:solidFill>
              </a:rPr>
              <a:t> energy </a:t>
            </a:r>
            <a:r>
              <a:rPr lang="it-IT" dirty="0" err="1">
                <a:solidFill>
                  <a:srgbClr val="0000FF"/>
                </a:solidFill>
              </a:rPr>
              <a:t>deposition</a:t>
            </a:r>
            <a:r>
              <a:rPr lang="it-IT" dirty="0">
                <a:solidFill>
                  <a:srgbClr val="0000FF"/>
                </a:solidFill>
              </a:rPr>
              <a:t> </a:t>
            </a:r>
            <a:r>
              <a:rPr lang="it-IT" dirty="0"/>
              <a:t>in hot, dense fusion plasma</a:t>
            </a:r>
          </a:p>
          <a:p>
            <a:pPr lvl="1"/>
            <a:r>
              <a:rPr lang="it-IT" dirty="0"/>
              <a:t>Integration of the </a:t>
            </a:r>
            <a:r>
              <a:rPr lang="it-IT" dirty="0" err="1"/>
              <a:t>Modified</a:t>
            </a:r>
            <a:r>
              <a:rPr lang="it-IT" dirty="0"/>
              <a:t> </a:t>
            </a:r>
            <a:r>
              <a:rPr lang="it-IT" dirty="0">
                <a:solidFill>
                  <a:srgbClr val="0000FF"/>
                </a:solidFill>
              </a:rPr>
              <a:t>Li–</a:t>
            </a:r>
            <a:r>
              <a:rPr lang="it-IT" dirty="0" err="1">
                <a:solidFill>
                  <a:srgbClr val="0000FF"/>
                </a:solidFill>
              </a:rPr>
              <a:t>Petrasso</a:t>
            </a:r>
            <a:r>
              <a:rPr lang="it-IT" dirty="0">
                <a:solidFill>
                  <a:srgbClr val="0000FF"/>
                </a:solidFill>
              </a:rPr>
              <a:t> (MLP) </a:t>
            </a:r>
            <a:r>
              <a:rPr lang="it-IT" dirty="0"/>
              <a:t>/ </a:t>
            </a:r>
            <a:r>
              <a:rPr lang="it-IT" dirty="0" err="1">
                <a:solidFill>
                  <a:srgbClr val="0000FF"/>
                </a:solidFill>
              </a:rPr>
              <a:t>Novel</a:t>
            </a:r>
            <a:r>
              <a:rPr lang="it-IT" dirty="0">
                <a:solidFill>
                  <a:srgbClr val="0000FF"/>
                </a:solidFill>
              </a:rPr>
              <a:t> Single-Scattering Model </a:t>
            </a:r>
            <a:r>
              <a:rPr lang="it-IT" dirty="0"/>
              <a:t>(NSSM) </a:t>
            </a:r>
            <a:r>
              <a:rPr lang="it-IT" dirty="0" err="1"/>
              <a:t>into</a:t>
            </a:r>
            <a:r>
              <a:rPr lang="it-IT" dirty="0"/>
              <a:t> Geant4's </a:t>
            </a:r>
            <a:r>
              <a:rPr lang="it-IT" dirty="0" err="1"/>
              <a:t>electromagnetic</a:t>
            </a:r>
            <a:r>
              <a:rPr lang="it-IT" dirty="0"/>
              <a:t> </a:t>
            </a:r>
            <a:r>
              <a:rPr lang="it-IT" dirty="0" err="1"/>
              <a:t>physics</a:t>
            </a:r>
            <a:r>
              <a:rPr lang="it-IT" dirty="0"/>
              <a:t> </a:t>
            </a:r>
            <a:r>
              <a:rPr lang="it-IT" dirty="0" err="1"/>
              <a:t>module</a:t>
            </a:r>
            <a:endParaRPr lang="it-IT" dirty="0"/>
          </a:p>
          <a:p>
            <a:r>
              <a:rPr lang="it-IT" u="sng" dirty="0"/>
              <a:t>Next Steps</a:t>
            </a:r>
            <a:r>
              <a:rPr lang="it-IT" dirty="0"/>
              <a:t>: </a:t>
            </a:r>
            <a:r>
              <a:rPr lang="it-IT" b="1" dirty="0"/>
              <a:t>benchmark</a:t>
            </a:r>
            <a:r>
              <a:rPr lang="it-IT" dirty="0"/>
              <a:t> the new </a:t>
            </a:r>
            <a:r>
              <a:rPr lang="it-IT" dirty="0" err="1"/>
              <a:t>module</a:t>
            </a:r>
            <a:r>
              <a:rPr lang="it-IT" dirty="0"/>
              <a:t> </a:t>
            </a:r>
            <a:r>
              <a:rPr lang="it-IT" dirty="0" err="1"/>
              <a:t>against</a:t>
            </a:r>
            <a:r>
              <a:rPr lang="it-IT" dirty="0"/>
              <a:t> </a:t>
            </a:r>
            <a:r>
              <a:rPr lang="it-IT" b="1" dirty="0" err="1"/>
              <a:t>analytical</a:t>
            </a:r>
            <a:r>
              <a:rPr lang="it-IT" b="1" dirty="0"/>
              <a:t> models </a:t>
            </a:r>
          </a:p>
          <a:p>
            <a:pPr lvl="1"/>
            <a:r>
              <a:rPr lang="it-IT" dirty="0" err="1">
                <a:solidFill>
                  <a:srgbClr val="0000FF"/>
                </a:solidFill>
              </a:rPr>
              <a:t>Validation</a:t>
            </a:r>
            <a:r>
              <a:rPr lang="it-IT" dirty="0"/>
              <a:t> of </a:t>
            </a:r>
            <a:r>
              <a:rPr lang="el-GR" dirty="0">
                <a:solidFill>
                  <a:srgbClr val="0000FF"/>
                </a:solidFill>
              </a:rPr>
              <a:t>α</a:t>
            </a:r>
            <a:r>
              <a:rPr lang="it-IT" dirty="0">
                <a:solidFill>
                  <a:srgbClr val="0000FF"/>
                </a:solidFill>
              </a:rPr>
              <a:t> energy </a:t>
            </a:r>
            <a:r>
              <a:rPr lang="it-IT" dirty="0" err="1">
                <a:solidFill>
                  <a:srgbClr val="0000FF"/>
                </a:solidFill>
              </a:rPr>
              <a:t>loss</a:t>
            </a:r>
            <a:r>
              <a:rPr lang="it-IT" dirty="0">
                <a:solidFill>
                  <a:srgbClr val="0000FF"/>
                </a:solidFill>
              </a:rPr>
              <a:t> </a:t>
            </a:r>
            <a:r>
              <a:rPr lang="it-IT" dirty="0"/>
              <a:t>in p-</a:t>
            </a:r>
            <a:r>
              <a:rPr lang="it-IT" baseline="30000" dirty="0"/>
              <a:t>11</a:t>
            </a:r>
            <a:r>
              <a:rPr lang="it-IT" dirty="0"/>
              <a:t>B and DT </a:t>
            </a:r>
            <a:r>
              <a:rPr lang="it-IT" dirty="0" err="1"/>
              <a:t>plasmas</a:t>
            </a:r>
            <a:endParaRPr lang="it-IT" dirty="0"/>
          </a:p>
        </p:txBody>
      </p:sp>
      <p:sp>
        <p:nvSpPr>
          <p:cNvPr id="5" name="Segnaposto numero diapositiva 4">
            <a:extLst>
              <a:ext uri="{FF2B5EF4-FFF2-40B4-BE49-F238E27FC236}">
                <a16:creationId xmlns:a16="http://schemas.microsoft.com/office/drawing/2014/main" id="{F4BEDD08-8D72-DDE3-C027-9260EBC2A06C}"/>
              </a:ext>
            </a:extLst>
          </p:cNvPr>
          <p:cNvSpPr>
            <a:spLocks noGrp="1"/>
          </p:cNvSpPr>
          <p:nvPr>
            <p:ph type="sldNum" sz="quarter" idx="12"/>
          </p:nvPr>
        </p:nvSpPr>
        <p:spPr/>
        <p:txBody>
          <a:bodyPr/>
          <a:lstStyle/>
          <a:p>
            <a:fld id="{E7A41E1B-4F70-4964-A407-84C68BE8251C}" type="slidenum">
              <a:rPr lang="it-IT">
                <a:latin typeface="Arial"/>
              </a:rPr>
              <a:pPr/>
              <a:t>36</a:t>
            </a:fld>
            <a:endParaRPr lang="it-IT">
              <a:latin typeface="Arial"/>
            </a:endParaRPr>
          </a:p>
        </p:txBody>
      </p:sp>
      <p:pic>
        <p:nvPicPr>
          <p:cNvPr id="10" name="Immagine 9">
            <a:extLst>
              <a:ext uri="{FF2B5EF4-FFF2-40B4-BE49-F238E27FC236}">
                <a16:creationId xmlns:a16="http://schemas.microsoft.com/office/drawing/2014/main" id="{FFF08DDA-E9F3-0E80-226D-7FE0BC31089F}"/>
              </a:ext>
            </a:extLst>
          </p:cNvPr>
          <p:cNvPicPr>
            <a:picLocks noChangeAspect="1"/>
          </p:cNvPicPr>
          <p:nvPr/>
        </p:nvPicPr>
        <p:blipFill>
          <a:blip r:embed="rId2"/>
          <a:stretch>
            <a:fillRect/>
          </a:stretch>
        </p:blipFill>
        <p:spPr>
          <a:xfrm>
            <a:off x="7174359" y="1249478"/>
            <a:ext cx="3232689" cy="5608522"/>
          </a:xfrm>
          <a:prstGeom prst="rect">
            <a:avLst/>
          </a:prstGeom>
        </p:spPr>
      </p:pic>
      <p:pic>
        <p:nvPicPr>
          <p:cNvPr id="12" name="Immagine 11">
            <a:extLst>
              <a:ext uri="{FF2B5EF4-FFF2-40B4-BE49-F238E27FC236}">
                <a16:creationId xmlns:a16="http://schemas.microsoft.com/office/drawing/2014/main" id="{021C6F42-FFA0-1E72-1360-99A8C39199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2459" y="347472"/>
            <a:ext cx="1075772" cy="1075772"/>
          </a:xfrm>
          <a:prstGeom prst="rect">
            <a:avLst/>
          </a:prstGeom>
        </p:spPr>
      </p:pic>
      <p:sp>
        <p:nvSpPr>
          <p:cNvPr id="4" name="Footer Placeholder 7">
            <a:extLst>
              <a:ext uri="{FF2B5EF4-FFF2-40B4-BE49-F238E27FC236}">
                <a16:creationId xmlns:a16="http://schemas.microsoft.com/office/drawing/2014/main" id="{F9754E8B-8D04-D652-444F-9B81D88C825E}"/>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the GEANT4INFN group</a:t>
            </a:r>
          </a:p>
        </p:txBody>
      </p:sp>
    </p:spTree>
    <p:extLst>
      <p:ext uri="{BB962C8B-B14F-4D97-AF65-F5344CB8AC3E}">
        <p14:creationId xmlns:p14="http://schemas.microsoft.com/office/powerpoint/2010/main" val="541406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6A4E7C-63B6-70E8-E8FA-AD9AD15A9331}"/>
              </a:ext>
            </a:extLst>
          </p:cNvPr>
          <p:cNvSpPr>
            <a:spLocks noGrp="1"/>
          </p:cNvSpPr>
          <p:nvPr>
            <p:ph type="title"/>
          </p:nvPr>
        </p:nvSpPr>
        <p:spPr>
          <a:xfrm>
            <a:off x="1735439" y="402446"/>
            <a:ext cx="8229600" cy="807368"/>
          </a:xfrm>
        </p:spPr>
        <p:txBody>
          <a:bodyPr/>
          <a:lstStyle/>
          <a:p>
            <a:r>
              <a:rPr lang="it-IT" dirty="0"/>
              <a:t>MRADSIM-DOSE-MED</a:t>
            </a:r>
          </a:p>
        </p:txBody>
      </p:sp>
      <p:sp>
        <p:nvSpPr>
          <p:cNvPr id="3" name="Segnaposto contenuto 2">
            <a:extLst>
              <a:ext uri="{FF2B5EF4-FFF2-40B4-BE49-F238E27FC236}">
                <a16:creationId xmlns:a16="http://schemas.microsoft.com/office/drawing/2014/main" id="{6E47C9D7-5EF8-CF9C-7EA6-5E53E37CDAE0}"/>
              </a:ext>
            </a:extLst>
          </p:cNvPr>
          <p:cNvSpPr>
            <a:spLocks noGrp="1"/>
          </p:cNvSpPr>
          <p:nvPr>
            <p:ph idx="1"/>
          </p:nvPr>
        </p:nvSpPr>
        <p:spPr>
          <a:xfrm>
            <a:off x="1598198" y="1196752"/>
            <a:ext cx="8890291" cy="3405332"/>
          </a:xfrm>
        </p:spPr>
        <p:txBody>
          <a:bodyPr>
            <a:normAutofit lnSpcReduction="10000"/>
          </a:bodyPr>
          <a:lstStyle/>
          <a:p>
            <a:r>
              <a:rPr lang="it-IT" b="1" dirty="0"/>
              <a:t>MRADSIM</a:t>
            </a:r>
            <a:r>
              <a:rPr lang="it-IT" dirty="0"/>
              <a:t> by </a:t>
            </a:r>
            <a:r>
              <a:rPr lang="it-IT" dirty="0" err="1"/>
              <a:t>Beamide</a:t>
            </a:r>
            <a:r>
              <a:rPr lang="it-IT" dirty="0"/>
              <a:t> (INFN spin-off): </a:t>
            </a:r>
            <a:r>
              <a:rPr lang="it-IT" dirty="0" err="1"/>
              <a:t>very</a:t>
            </a:r>
            <a:r>
              <a:rPr lang="it-IT" dirty="0"/>
              <a:t> friendly </a:t>
            </a:r>
            <a:r>
              <a:rPr lang="it-IT" b="1" dirty="0" err="1"/>
              <a:t>graphical</a:t>
            </a:r>
            <a:r>
              <a:rPr lang="it-IT" b="1" dirty="0"/>
              <a:t> tool </a:t>
            </a:r>
            <a:r>
              <a:rPr lang="it-IT" dirty="0"/>
              <a:t>to </a:t>
            </a:r>
            <a:r>
              <a:rPr lang="it-IT" dirty="0" err="1"/>
              <a:t>perform</a:t>
            </a:r>
            <a:r>
              <a:rPr lang="it-IT" dirty="0"/>
              <a:t> MC for dose </a:t>
            </a:r>
            <a:r>
              <a:rPr lang="it-IT" dirty="0" err="1"/>
              <a:t>simulations</a:t>
            </a:r>
            <a:endParaRPr lang="it-IT" dirty="0"/>
          </a:p>
          <a:p>
            <a:pPr lvl="1"/>
            <a:r>
              <a:rPr lang="it-IT" dirty="0" err="1"/>
              <a:t>Initiated</a:t>
            </a:r>
            <a:r>
              <a:rPr lang="it-IT" dirty="0"/>
              <a:t> for </a:t>
            </a:r>
            <a:r>
              <a:rPr lang="it-IT" dirty="0" err="1">
                <a:solidFill>
                  <a:srgbClr val="0000FF"/>
                </a:solidFill>
              </a:rPr>
              <a:t>space</a:t>
            </a:r>
            <a:r>
              <a:rPr lang="it-IT" dirty="0">
                <a:solidFill>
                  <a:srgbClr val="0000FF"/>
                </a:solidFill>
              </a:rPr>
              <a:t> </a:t>
            </a:r>
            <a:r>
              <a:rPr lang="it-IT" dirty="0" err="1">
                <a:solidFill>
                  <a:srgbClr val="0000FF"/>
                </a:solidFill>
              </a:rPr>
              <a:t>applications</a:t>
            </a:r>
            <a:endParaRPr lang="it-IT" dirty="0">
              <a:solidFill>
                <a:srgbClr val="0000FF"/>
              </a:solidFill>
            </a:endParaRPr>
          </a:p>
          <a:p>
            <a:pPr lvl="1"/>
            <a:r>
              <a:rPr lang="it-IT" dirty="0"/>
              <a:t>Using </a:t>
            </a:r>
            <a:r>
              <a:rPr lang="it-IT" dirty="0">
                <a:solidFill>
                  <a:srgbClr val="0000FF"/>
                </a:solidFill>
              </a:rPr>
              <a:t>Geant4</a:t>
            </a:r>
            <a:r>
              <a:rPr lang="it-IT" dirty="0"/>
              <a:t> </a:t>
            </a:r>
            <a:r>
              <a:rPr lang="it-IT" dirty="0" err="1"/>
              <a:t>as</a:t>
            </a:r>
            <a:r>
              <a:rPr lang="it-IT" dirty="0"/>
              <a:t> </a:t>
            </a:r>
            <a:r>
              <a:rPr lang="it-IT" dirty="0" err="1"/>
              <a:t>internal</a:t>
            </a:r>
            <a:r>
              <a:rPr lang="it-IT" dirty="0"/>
              <a:t> </a:t>
            </a:r>
            <a:r>
              <a:rPr lang="it-IT" dirty="0" err="1">
                <a:solidFill>
                  <a:srgbClr val="0000FF"/>
                </a:solidFill>
              </a:rPr>
              <a:t>simulation</a:t>
            </a:r>
            <a:r>
              <a:rPr lang="it-IT" dirty="0">
                <a:solidFill>
                  <a:srgbClr val="0000FF"/>
                </a:solidFill>
              </a:rPr>
              <a:t> </a:t>
            </a:r>
            <a:r>
              <a:rPr lang="it-IT" dirty="0" err="1">
                <a:solidFill>
                  <a:srgbClr val="0000FF"/>
                </a:solidFill>
              </a:rPr>
              <a:t>engine</a:t>
            </a:r>
            <a:endParaRPr lang="it-IT" dirty="0">
              <a:solidFill>
                <a:srgbClr val="0000FF"/>
              </a:solidFill>
            </a:endParaRPr>
          </a:p>
          <a:p>
            <a:r>
              <a:rPr lang="it-IT" dirty="0"/>
              <a:t>Version </a:t>
            </a:r>
            <a:r>
              <a:rPr lang="it-IT" b="1" dirty="0"/>
              <a:t>MRADSIM-DOSE-MED</a:t>
            </a:r>
            <a:r>
              <a:rPr lang="it-IT" dirty="0"/>
              <a:t> </a:t>
            </a:r>
            <a:r>
              <a:rPr lang="it-IT" dirty="0" err="1"/>
              <a:t>available</a:t>
            </a:r>
            <a:r>
              <a:rPr lang="it-IT" dirty="0"/>
              <a:t>, </a:t>
            </a:r>
            <a:r>
              <a:rPr lang="it-IT" dirty="0" err="1"/>
              <a:t>tailored</a:t>
            </a:r>
            <a:r>
              <a:rPr lang="it-IT" dirty="0"/>
              <a:t> to </a:t>
            </a:r>
            <a:r>
              <a:rPr lang="it-IT" b="1" dirty="0" err="1"/>
              <a:t>medical</a:t>
            </a:r>
            <a:r>
              <a:rPr lang="it-IT" b="1" dirty="0"/>
              <a:t> </a:t>
            </a:r>
            <a:r>
              <a:rPr lang="it-IT" b="1" dirty="0" err="1"/>
              <a:t>applications</a:t>
            </a:r>
            <a:r>
              <a:rPr lang="it-IT" b="1" dirty="0"/>
              <a:t> </a:t>
            </a:r>
            <a:r>
              <a:rPr lang="it-IT" dirty="0"/>
              <a:t>(e-</a:t>
            </a:r>
            <a:r>
              <a:rPr lang="it-IT" dirty="0" err="1"/>
              <a:t>linac</a:t>
            </a:r>
            <a:r>
              <a:rPr lang="it-IT" dirty="0"/>
              <a:t>)</a:t>
            </a:r>
          </a:p>
          <a:p>
            <a:pPr lvl="1"/>
            <a:r>
              <a:rPr lang="it-IT" dirty="0"/>
              <a:t>Handles </a:t>
            </a:r>
            <a:r>
              <a:rPr lang="it-IT" dirty="0" err="1">
                <a:solidFill>
                  <a:srgbClr val="0000FF"/>
                </a:solidFill>
              </a:rPr>
              <a:t>radiation</a:t>
            </a:r>
            <a:r>
              <a:rPr lang="it-IT" dirty="0">
                <a:solidFill>
                  <a:srgbClr val="0000FF"/>
                </a:solidFill>
              </a:rPr>
              <a:t> </a:t>
            </a:r>
            <a:r>
              <a:rPr lang="it-IT" dirty="0" err="1">
                <a:solidFill>
                  <a:srgbClr val="0000FF"/>
                </a:solidFill>
              </a:rPr>
              <a:t>safety</a:t>
            </a:r>
            <a:r>
              <a:rPr lang="it-IT" dirty="0"/>
              <a:t>, </a:t>
            </a:r>
            <a:r>
              <a:rPr lang="it-IT" dirty="0" err="1">
                <a:solidFill>
                  <a:srgbClr val="0000FF"/>
                </a:solidFill>
              </a:rPr>
              <a:t>beam</a:t>
            </a:r>
            <a:r>
              <a:rPr lang="it-IT" dirty="0">
                <a:solidFill>
                  <a:srgbClr val="0000FF"/>
                </a:solidFill>
              </a:rPr>
              <a:t> </a:t>
            </a:r>
            <a:r>
              <a:rPr lang="it-IT" dirty="0" err="1">
                <a:solidFill>
                  <a:srgbClr val="0000FF"/>
                </a:solidFill>
              </a:rPr>
              <a:t>profile</a:t>
            </a:r>
            <a:r>
              <a:rPr lang="it-IT" dirty="0">
                <a:solidFill>
                  <a:srgbClr val="0000FF"/>
                </a:solidFill>
              </a:rPr>
              <a:t> </a:t>
            </a:r>
            <a:r>
              <a:rPr lang="it-IT" dirty="0"/>
              <a:t>and </a:t>
            </a:r>
            <a:r>
              <a:rPr lang="it-IT" dirty="0" err="1">
                <a:solidFill>
                  <a:srgbClr val="0000FF"/>
                </a:solidFill>
              </a:rPr>
              <a:t>phantom-related</a:t>
            </a:r>
            <a:r>
              <a:rPr lang="it-IT" dirty="0">
                <a:solidFill>
                  <a:srgbClr val="0000FF"/>
                </a:solidFill>
              </a:rPr>
              <a:t> </a:t>
            </a:r>
            <a:r>
              <a:rPr lang="it-IT" dirty="0" err="1"/>
              <a:t>calculations</a:t>
            </a:r>
            <a:endParaRPr lang="it-IT" dirty="0"/>
          </a:p>
          <a:p>
            <a:pPr lvl="1"/>
            <a:r>
              <a:rPr lang="en-US" dirty="0">
                <a:solidFill>
                  <a:srgbClr val="0000FF"/>
                </a:solidFill>
              </a:rPr>
              <a:t>Intercalibrates</a:t>
            </a:r>
            <a:r>
              <a:rPr lang="en-US" dirty="0"/>
              <a:t> with onsite detectors and simulates expected </a:t>
            </a:r>
            <a:r>
              <a:rPr lang="en-US" dirty="0">
                <a:solidFill>
                  <a:srgbClr val="0000FF"/>
                </a:solidFill>
              </a:rPr>
              <a:t>beam profiles</a:t>
            </a:r>
            <a:r>
              <a:rPr lang="en-US" dirty="0"/>
              <a:t> and </a:t>
            </a:r>
            <a:r>
              <a:rPr lang="en-US" dirty="0" err="1">
                <a:solidFill>
                  <a:srgbClr val="0000FF"/>
                </a:solidFill>
              </a:rPr>
              <a:t>dosimetric</a:t>
            </a:r>
            <a:r>
              <a:rPr lang="en-US" dirty="0">
                <a:solidFill>
                  <a:srgbClr val="0000FF"/>
                </a:solidFill>
              </a:rPr>
              <a:t> quantities </a:t>
            </a:r>
            <a:r>
              <a:rPr lang="en-US" dirty="0"/>
              <a:t>as the air </a:t>
            </a:r>
            <a:r>
              <a:rPr lang="en-US" dirty="0" err="1"/>
              <a:t>kerma</a:t>
            </a:r>
            <a:r>
              <a:rPr lang="en-US" dirty="0"/>
              <a:t> and ICRU parameters, e.g. H*(10)</a:t>
            </a:r>
            <a:endParaRPr lang="it-IT" dirty="0"/>
          </a:p>
        </p:txBody>
      </p:sp>
      <p:sp>
        <p:nvSpPr>
          <p:cNvPr id="5" name="Segnaposto numero diapositiva 4">
            <a:extLst>
              <a:ext uri="{FF2B5EF4-FFF2-40B4-BE49-F238E27FC236}">
                <a16:creationId xmlns:a16="http://schemas.microsoft.com/office/drawing/2014/main" id="{677D41D5-3F35-7E37-EAA5-E6686DD080A0}"/>
              </a:ext>
            </a:extLst>
          </p:cNvPr>
          <p:cNvSpPr>
            <a:spLocks noGrp="1"/>
          </p:cNvSpPr>
          <p:nvPr>
            <p:ph type="sldNum" sz="quarter" idx="12"/>
          </p:nvPr>
        </p:nvSpPr>
        <p:spPr/>
        <p:txBody>
          <a:bodyPr/>
          <a:lstStyle/>
          <a:p>
            <a:fld id="{E7A41E1B-4F70-4964-A407-84C68BE8251C}" type="slidenum">
              <a:rPr lang="it-IT">
                <a:latin typeface="Arial"/>
              </a:rPr>
              <a:pPr/>
              <a:t>37</a:t>
            </a:fld>
            <a:endParaRPr lang="it-IT">
              <a:latin typeface="Arial"/>
            </a:endParaRPr>
          </a:p>
        </p:txBody>
      </p:sp>
      <p:pic>
        <p:nvPicPr>
          <p:cNvPr id="6" name="Immagine 5">
            <a:extLst>
              <a:ext uri="{FF2B5EF4-FFF2-40B4-BE49-F238E27FC236}">
                <a16:creationId xmlns:a16="http://schemas.microsoft.com/office/drawing/2014/main" id="{BF590073-3C11-7CC9-6A54-10FC57A4A778}"/>
              </a:ext>
            </a:extLst>
          </p:cNvPr>
          <p:cNvPicPr>
            <a:picLocks noChangeAspect="1"/>
          </p:cNvPicPr>
          <p:nvPr/>
        </p:nvPicPr>
        <p:blipFill>
          <a:blip r:embed="rId2"/>
          <a:srcRect l="11145" r="20592"/>
          <a:stretch>
            <a:fillRect/>
          </a:stretch>
        </p:blipFill>
        <p:spPr>
          <a:xfrm>
            <a:off x="1703512" y="4725145"/>
            <a:ext cx="2376264" cy="1942883"/>
          </a:xfrm>
          <a:prstGeom prst="rect">
            <a:avLst/>
          </a:prstGeom>
        </p:spPr>
      </p:pic>
      <p:pic>
        <p:nvPicPr>
          <p:cNvPr id="8" name="Immagine 7">
            <a:extLst>
              <a:ext uri="{FF2B5EF4-FFF2-40B4-BE49-F238E27FC236}">
                <a16:creationId xmlns:a16="http://schemas.microsoft.com/office/drawing/2014/main" id="{59313BDA-EB7C-A80A-8E95-EE49D29FF298}"/>
              </a:ext>
            </a:extLst>
          </p:cNvPr>
          <p:cNvPicPr>
            <a:picLocks noChangeAspect="1"/>
          </p:cNvPicPr>
          <p:nvPr/>
        </p:nvPicPr>
        <p:blipFill>
          <a:blip r:embed="rId3"/>
          <a:stretch>
            <a:fillRect/>
          </a:stretch>
        </p:blipFill>
        <p:spPr>
          <a:xfrm>
            <a:off x="4359600" y="4634664"/>
            <a:ext cx="3472800" cy="2070818"/>
          </a:xfrm>
          <a:prstGeom prst="rect">
            <a:avLst/>
          </a:prstGeom>
        </p:spPr>
      </p:pic>
      <p:pic>
        <p:nvPicPr>
          <p:cNvPr id="10" name="Immagine 9">
            <a:extLst>
              <a:ext uri="{FF2B5EF4-FFF2-40B4-BE49-F238E27FC236}">
                <a16:creationId xmlns:a16="http://schemas.microsoft.com/office/drawing/2014/main" id="{EDCD908D-783A-C758-EDCF-F1937F878451}"/>
              </a:ext>
            </a:extLst>
          </p:cNvPr>
          <p:cNvPicPr>
            <a:picLocks noChangeAspect="1"/>
          </p:cNvPicPr>
          <p:nvPr/>
        </p:nvPicPr>
        <p:blipFill>
          <a:blip r:embed="rId4"/>
          <a:stretch>
            <a:fillRect/>
          </a:stretch>
        </p:blipFill>
        <p:spPr>
          <a:xfrm>
            <a:off x="7896201" y="582896"/>
            <a:ext cx="2708481" cy="558882"/>
          </a:xfrm>
          <a:prstGeom prst="rect">
            <a:avLst/>
          </a:prstGeom>
        </p:spPr>
      </p:pic>
      <p:pic>
        <p:nvPicPr>
          <p:cNvPr id="13" name="Immagine 12">
            <a:extLst>
              <a:ext uri="{FF2B5EF4-FFF2-40B4-BE49-F238E27FC236}">
                <a16:creationId xmlns:a16="http://schemas.microsoft.com/office/drawing/2014/main" id="{6D62C3F5-99AD-F713-830A-772766A052EB}"/>
              </a:ext>
            </a:extLst>
          </p:cNvPr>
          <p:cNvPicPr>
            <a:picLocks noChangeAspect="1"/>
          </p:cNvPicPr>
          <p:nvPr/>
        </p:nvPicPr>
        <p:blipFill>
          <a:blip r:embed="rId5"/>
          <a:stretch>
            <a:fillRect/>
          </a:stretch>
        </p:blipFill>
        <p:spPr>
          <a:xfrm>
            <a:off x="8015033" y="4539161"/>
            <a:ext cx="2565235" cy="2142071"/>
          </a:xfrm>
          <a:prstGeom prst="rect">
            <a:avLst/>
          </a:prstGeom>
        </p:spPr>
      </p:pic>
      <p:sp>
        <p:nvSpPr>
          <p:cNvPr id="4" name="Footer Placeholder 7">
            <a:extLst>
              <a:ext uri="{FF2B5EF4-FFF2-40B4-BE49-F238E27FC236}">
                <a16:creationId xmlns:a16="http://schemas.microsoft.com/office/drawing/2014/main" id="{1F53B361-6391-9D0B-6462-BD46EB01E2CE}"/>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the GEANT4INFN group</a:t>
            </a:r>
          </a:p>
        </p:txBody>
      </p:sp>
    </p:spTree>
    <p:extLst>
      <p:ext uri="{BB962C8B-B14F-4D97-AF65-F5344CB8AC3E}">
        <p14:creationId xmlns:p14="http://schemas.microsoft.com/office/powerpoint/2010/main" val="1089194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09872-D255-BC99-FF63-DDC853CA4D6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B616100-C227-7100-3113-6B616A43913C}"/>
              </a:ext>
            </a:extLst>
          </p:cNvPr>
          <p:cNvSpPr>
            <a:spLocks noGrp="1"/>
          </p:cNvSpPr>
          <p:nvPr>
            <p:ph type="title"/>
          </p:nvPr>
        </p:nvSpPr>
        <p:spPr/>
        <p:txBody>
          <a:bodyPr/>
          <a:lstStyle/>
          <a:p>
            <a:r>
              <a:rPr lang="it-IT" dirty="0"/>
              <a:t>Geant4-DNA flow in one </a:t>
            </a:r>
            <a:r>
              <a:rPr lang="it-IT" dirty="0" err="1"/>
              <a:t>view</a:t>
            </a:r>
            <a:endParaRPr lang="it-IT" dirty="0"/>
          </a:p>
        </p:txBody>
      </p:sp>
      <p:sp>
        <p:nvSpPr>
          <p:cNvPr id="3" name="Segnaposto contenuto 2">
            <a:extLst>
              <a:ext uri="{FF2B5EF4-FFF2-40B4-BE49-F238E27FC236}">
                <a16:creationId xmlns:a16="http://schemas.microsoft.com/office/drawing/2014/main" id="{25FC13E0-9878-68FE-91CE-303574A2E16B}"/>
              </a:ext>
            </a:extLst>
          </p:cNvPr>
          <p:cNvSpPr>
            <a:spLocks noGrp="1"/>
          </p:cNvSpPr>
          <p:nvPr>
            <p:ph idx="1"/>
          </p:nvPr>
        </p:nvSpPr>
        <p:spPr>
          <a:xfrm>
            <a:off x="1775520" y="1395248"/>
            <a:ext cx="8640960" cy="4876800"/>
          </a:xfrm>
        </p:spPr>
        <p:txBody>
          <a:bodyPr/>
          <a:lstStyle/>
          <a:p>
            <a:r>
              <a:rPr lang="it-IT" dirty="0"/>
              <a:t>Geant4-DNA </a:t>
            </a:r>
            <a:r>
              <a:rPr lang="it-IT" b="1" dirty="0"/>
              <a:t>supports the </a:t>
            </a:r>
            <a:r>
              <a:rPr lang="it-IT" b="1" dirty="0" err="1"/>
              <a:t>entire</a:t>
            </a:r>
            <a:r>
              <a:rPr lang="it-IT" b="1" dirty="0"/>
              <a:t> flow</a:t>
            </a:r>
            <a:r>
              <a:rPr lang="it-IT" dirty="0"/>
              <a:t>, </a:t>
            </a:r>
            <a:r>
              <a:rPr lang="it-IT" dirty="0" err="1"/>
              <a:t>both</a:t>
            </a:r>
            <a:r>
              <a:rPr lang="it-IT" dirty="0"/>
              <a:t> «MC </a:t>
            </a:r>
            <a:r>
              <a:rPr lang="it-IT" dirty="0" err="1"/>
              <a:t>Simulation</a:t>
            </a:r>
            <a:r>
              <a:rPr lang="it-IT" dirty="0"/>
              <a:t> </a:t>
            </a:r>
            <a:r>
              <a:rPr lang="it-IT" dirty="0" err="1"/>
              <a:t>block</a:t>
            </a:r>
            <a:r>
              <a:rPr lang="it-IT" dirty="0"/>
              <a:t>» </a:t>
            </a:r>
            <a:r>
              <a:rPr lang="it-IT" dirty="0">
                <a:sym typeface="Wingdings" panose="05000000000000000000" pitchFamily="2" charset="2"/>
              </a:rPr>
              <a:t>and </a:t>
            </a:r>
            <a:r>
              <a:rPr lang="it-IT" dirty="0" err="1">
                <a:sym typeface="Wingdings" panose="05000000000000000000" pitchFamily="2" charset="2"/>
              </a:rPr>
              <a:t>interface</a:t>
            </a:r>
            <a:r>
              <a:rPr lang="it-IT" dirty="0">
                <a:sym typeface="Wingdings" panose="05000000000000000000" pitchFamily="2" charset="2"/>
              </a:rPr>
              <a:t> to </a:t>
            </a:r>
            <a:r>
              <a:rPr lang="it-IT" b="1" dirty="0" err="1">
                <a:sym typeface="Wingdings" panose="05000000000000000000" pitchFamily="2" charset="2"/>
              </a:rPr>
              <a:t>damage</a:t>
            </a:r>
            <a:r>
              <a:rPr lang="it-IT" b="1" dirty="0">
                <a:sym typeface="Wingdings" panose="05000000000000000000" pitchFamily="2" charset="2"/>
              </a:rPr>
              <a:t> models</a:t>
            </a:r>
            <a:endParaRPr lang="it-IT" b="1" dirty="0"/>
          </a:p>
        </p:txBody>
      </p:sp>
      <p:sp>
        <p:nvSpPr>
          <p:cNvPr id="5" name="Segnaposto numero diapositiva 4">
            <a:extLst>
              <a:ext uri="{FF2B5EF4-FFF2-40B4-BE49-F238E27FC236}">
                <a16:creationId xmlns:a16="http://schemas.microsoft.com/office/drawing/2014/main" id="{4D110898-7402-C244-1EF3-954C4A5157AB}"/>
              </a:ext>
            </a:extLst>
          </p:cNvPr>
          <p:cNvSpPr>
            <a:spLocks noGrp="1"/>
          </p:cNvSpPr>
          <p:nvPr>
            <p:ph type="sldNum" sz="quarter" idx="12"/>
          </p:nvPr>
        </p:nvSpPr>
        <p:spPr/>
        <p:txBody>
          <a:bodyPr/>
          <a:lstStyle/>
          <a:p>
            <a:fld id="{E7A41E1B-4F70-4964-A407-84C68BE8251C}" type="slidenum">
              <a:rPr lang="it-IT">
                <a:latin typeface="Arial"/>
              </a:rPr>
              <a:pPr/>
              <a:t>38</a:t>
            </a:fld>
            <a:endParaRPr lang="it-IT">
              <a:latin typeface="Arial"/>
            </a:endParaRPr>
          </a:p>
        </p:txBody>
      </p:sp>
      <p:pic>
        <p:nvPicPr>
          <p:cNvPr id="33" name="Immagine 32">
            <a:extLst>
              <a:ext uri="{FF2B5EF4-FFF2-40B4-BE49-F238E27FC236}">
                <a16:creationId xmlns:a16="http://schemas.microsoft.com/office/drawing/2014/main" id="{07A55578-4BD7-82DF-36C0-357413DE827E}"/>
              </a:ext>
            </a:extLst>
          </p:cNvPr>
          <p:cNvPicPr>
            <a:picLocks noChangeAspect="1"/>
          </p:cNvPicPr>
          <p:nvPr/>
        </p:nvPicPr>
        <p:blipFill>
          <a:blip r:embed="rId2"/>
          <a:stretch>
            <a:fillRect/>
          </a:stretch>
        </p:blipFill>
        <p:spPr>
          <a:xfrm>
            <a:off x="1524000" y="2433463"/>
            <a:ext cx="9144000" cy="4449066"/>
          </a:xfrm>
          <a:prstGeom prst="rect">
            <a:avLst/>
          </a:prstGeom>
        </p:spPr>
      </p:pic>
      <p:sp>
        <p:nvSpPr>
          <p:cNvPr id="4" name="Footer Placeholder 7">
            <a:extLst>
              <a:ext uri="{FF2B5EF4-FFF2-40B4-BE49-F238E27FC236}">
                <a16:creationId xmlns:a16="http://schemas.microsoft.com/office/drawing/2014/main" id="{3786E44B-9DB5-B688-E14A-A4F0AA34A050}"/>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the GEANT4INFN group</a:t>
            </a:r>
          </a:p>
        </p:txBody>
      </p:sp>
    </p:spTree>
    <p:extLst>
      <p:ext uri="{BB962C8B-B14F-4D97-AF65-F5344CB8AC3E}">
        <p14:creationId xmlns:p14="http://schemas.microsoft.com/office/powerpoint/2010/main" val="1435457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logo&#10;&#10;Descrizione generata automaticamente">
            <a:extLst>
              <a:ext uri="{FF2B5EF4-FFF2-40B4-BE49-F238E27FC236}">
                <a16:creationId xmlns:a16="http://schemas.microsoft.com/office/drawing/2014/main" id="{0E382880-94A7-4B30-FCE6-BB5DA3642060}"/>
              </a:ext>
            </a:extLst>
          </p:cNvPr>
          <p:cNvPicPr>
            <a:picLocks noChangeAspect="1"/>
          </p:cNvPicPr>
          <p:nvPr/>
        </p:nvPicPr>
        <p:blipFill>
          <a:blip r:embed="rId2"/>
          <a:stretch>
            <a:fillRect/>
          </a:stretch>
        </p:blipFill>
        <p:spPr>
          <a:xfrm>
            <a:off x="7682965" y="647842"/>
            <a:ext cx="4080935" cy="640147"/>
          </a:xfrm>
          <a:prstGeom prst="rect">
            <a:avLst/>
          </a:prstGeom>
        </p:spPr>
      </p:pic>
      <p:pic>
        <p:nvPicPr>
          <p:cNvPr id="21" name="Immagine 20" descr="Immagine che contiene interno, muro, macchina, lavandino&#10;&#10;Descrizione generata automaticamente">
            <a:extLst>
              <a:ext uri="{FF2B5EF4-FFF2-40B4-BE49-F238E27FC236}">
                <a16:creationId xmlns:a16="http://schemas.microsoft.com/office/drawing/2014/main" id="{EC2E19FF-E027-E9D3-9FF2-662BA97451F5}"/>
              </a:ext>
            </a:extLst>
          </p:cNvPr>
          <p:cNvPicPr>
            <a:picLocks noChangeAspect="1"/>
          </p:cNvPicPr>
          <p:nvPr/>
        </p:nvPicPr>
        <p:blipFill>
          <a:blip r:embed="rId3"/>
          <a:stretch>
            <a:fillRect/>
          </a:stretch>
        </p:blipFill>
        <p:spPr>
          <a:xfrm>
            <a:off x="7682965" y="1331798"/>
            <a:ext cx="4029543" cy="2289498"/>
          </a:xfrm>
          <a:prstGeom prst="rect">
            <a:avLst/>
          </a:prstGeom>
        </p:spPr>
      </p:pic>
      <p:pic>
        <p:nvPicPr>
          <p:cNvPr id="22" name="Immagine 21" descr="Immagine che contiene freccia&#10;&#10;Descrizione generata automaticamente">
            <a:extLst>
              <a:ext uri="{FF2B5EF4-FFF2-40B4-BE49-F238E27FC236}">
                <a16:creationId xmlns:a16="http://schemas.microsoft.com/office/drawing/2014/main" id="{3599202A-0476-9DF7-04B8-74F1C9A7EAC0}"/>
              </a:ext>
            </a:extLst>
          </p:cNvPr>
          <p:cNvPicPr>
            <a:picLocks noChangeAspect="1"/>
          </p:cNvPicPr>
          <p:nvPr/>
        </p:nvPicPr>
        <p:blipFill rotWithShape="1">
          <a:blip r:embed="rId4">
            <a:extLst>
              <a:ext uri="{28A0092B-C50C-407E-A947-70E740481C1C}">
                <a14:useLocalDpi xmlns:a14="http://schemas.microsoft.com/office/drawing/2010/main" val="0"/>
              </a:ext>
            </a:extLst>
          </a:blip>
          <a:srcRect t="11801" r="17110" b="5667"/>
          <a:stretch/>
        </p:blipFill>
        <p:spPr>
          <a:xfrm>
            <a:off x="7655954" y="3794731"/>
            <a:ext cx="4029543" cy="2773681"/>
          </a:xfrm>
          <a:prstGeom prst="rect">
            <a:avLst/>
          </a:prstGeom>
        </p:spPr>
      </p:pic>
      <p:sp>
        <p:nvSpPr>
          <p:cNvPr id="2" name="Titolo 1">
            <a:extLst>
              <a:ext uri="{FF2B5EF4-FFF2-40B4-BE49-F238E27FC236}">
                <a16:creationId xmlns:a16="http://schemas.microsoft.com/office/drawing/2014/main" id="{F76886C1-3CFD-8EE9-675B-A8052207921E}"/>
              </a:ext>
            </a:extLst>
          </p:cNvPr>
          <p:cNvSpPr txBox="1">
            <a:spLocks/>
          </p:cNvSpPr>
          <p:nvPr/>
        </p:nvSpPr>
        <p:spPr>
          <a:xfrm>
            <a:off x="62042" y="651789"/>
            <a:ext cx="4135505" cy="8336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800" b="1" i="0" u="none" strike="noStrike" kern="1200" cap="none" spc="0" normalizeH="0" baseline="0" noProof="0" dirty="0" err="1">
                <a:ln>
                  <a:noFill/>
                </a:ln>
                <a:solidFill>
                  <a:srgbClr val="4472C4"/>
                </a:solidFill>
                <a:effectLst/>
                <a:uLnTx/>
                <a:uFillTx/>
                <a:latin typeface="Calibri" panose="020F0502020204030204"/>
                <a:ea typeface="+mj-ea"/>
                <a:cs typeface="Calibri Light"/>
              </a:rPr>
              <a:t>eFLASH_radiotherapy</a:t>
            </a:r>
            <a:r>
              <a:rPr kumimoji="0" lang="it-IT" sz="1800" b="1" i="0" u="none" strike="noStrike" kern="1200" cap="none" spc="0" normalizeH="0" baseline="0" noProof="0" dirty="0">
                <a:ln>
                  <a:noFill/>
                </a:ln>
                <a:solidFill>
                  <a:srgbClr val="4472C4"/>
                </a:solidFill>
                <a:effectLst/>
                <a:uLnTx/>
                <a:uFillTx/>
                <a:latin typeface="Calibri" panose="020F0502020204030204"/>
                <a:ea typeface="+mj-ea"/>
                <a:cs typeface="Calibri Light"/>
              </a:rPr>
              <a:t> </a:t>
            </a:r>
            <a:r>
              <a:rPr kumimoji="0" lang="it-IT" sz="1800" b="1" i="0" u="none" strike="noStrike" kern="1200" cap="none" spc="0" normalizeH="0" baseline="0" noProof="0" dirty="0" err="1">
                <a:ln>
                  <a:noFill/>
                </a:ln>
                <a:solidFill>
                  <a:srgbClr val="4472C4"/>
                </a:solidFill>
                <a:effectLst/>
                <a:uLnTx/>
                <a:uFillTx/>
                <a:latin typeface="Calibri" panose="020F0502020204030204"/>
                <a:ea typeface="+mj-ea"/>
                <a:cs typeface="Calibri Light"/>
              </a:rPr>
              <a:t>advanced</a:t>
            </a:r>
            <a:r>
              <a:rPr kumimoji="0" lang="it-IT" sz="1800" b="1" i="0" u="none" strike="noStrike" kern="1200" cap="none" spc="0" normalizeH="0" baseline="0" noProof="0" dirty="0">
                <a:ln>
                  <a:noFill/>
                </a:ln>
                <a:solidFill>
                  <a:srgbClr val="4472C4"/>
                </a:solidFill>
                <a:effectLst/>
                <a:uLnTx/>
                <a:uFillTx/>
                <a:latin typeface="Calibri" panose="020F0502020204030204"/>
                <a:ea typeface="+mj-ea"/>
                <a:cs typeface="Calibri Light"/>
              </a:rPr>
              <a:t> </a:t>
            </a:r>
            <a:r>
              <a:rPr kumimoji="0" lang="it-IT" sz="1800" b="1" i="0" u="none" strike="noStrike" kern="1200" cap="none" spc="0" normalizeH="0" baseline="0" noProof="0" dirty="0" err="1">
                <a:ln>
                  <a:noFill/>
                </a:ln>
                <a:solidFill>
                  <a:srgbClr val="4472C4"/>
                </a:solidFill>
                <a:effectLst/>
                <a:uLnTx/>
                <a:uFillTx/>
                <a:latin typeface="Calibri" panose="020F0502020204030204"/>
                <a:ea typeface="+mj-ea"/>
                <a:cs typeface="Calibri Light"/>
              </a:rPr>
              <a:t>example</a:t>
            </a:r>
            <a:r>
              <a:rPr kumimoji="0" lang="it-IT" sz="1800" b="1" i="0" u="none" strike="noStrike" kern="1200" cap="none" spc="0" normalizeH="0" baseline="0" noProof="0" dirty="0">
                <a:ln>
                  <a:noFill/>
                </a:ln>
                <a:solidFill>
                  <a:srgbClr val="4472C4"/>
                </a:solidFill>
                <a:effectLst/>
                <a:uLnTx/>
                <a:uFillTx/>
                <a:latin typeface="Calibri" panose="020F0502020204030204"/>
                <a:ea typeface="+mj-ea"/>
                <a:cs typeface="Calibri Light"/>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panose="020F0502020204030204"/>
                <a:ea typeface="+mj-ea"/>
                <a:cs typeface="Calibri Light"/>
              </a:rPr>
              <a:t>included</a:t>
            </a:r>
            <a:r>
              <a:rPr kumimoji="0" lang="it-IT" sz="1600" b="0" i="0" u="none" strike="noStrike" kern="1200" cap="none" spc="0" normalizeH="0" baseline="0" noProof="0" dirty="0">
                <a:ln>
                  <a:noFill/>
                </a:ln>
                <a:solidFill>
                  <a:prstClr val="black"/>
                </a:solidFill>
                <a:effectLst/>
                <a:uLnTx/>
                <a:uFillTx/>
                <a:latin typeface="Calibri" panose="020F0502020204030204"/>
                <a:ea typeface="+mj-ea"/>
                <a:cs typeface="Calibri Light"/>
              </a:rPr>
              <a:t> in Geant4 </a:t>
            </a:r>
            <a:r>
              <a:rPr kumimoji="0" lang="it-IT" sz="1600" b="0" i="0" u="none" strike="noStrike" kern="1200" cap="none" spc="0" normalizeH="0" baseline="0" noProof="0" dirty="0" err="1">
                <a:ln>
                  <a:noFill/>
                </a:ln>
                <a:solidFill>
                  <a:prstClr val="black"/>
                </a:solidFill>
                <a:effectLst/>
                <a:uLnTx/>
                <a:uFillTx/>
                <a:latin typeface="Calibri" panose="020F0502020204030204"/>
                <a:ea typeface="+mj-ea"/>
                <a:cs typeface="Calibri Light"/>
              </a:rPr>
              <a:t>offical</a:t>
            </a:r>
            <a:r>
              <a:rPr kumimoji="0" lang="it-IT" sz="1600" b="0" i="0" u="none" strike="noStrike" kern="1200" cap="none" spc="0" normalizeH="0" baseline="0" noProof="0" dirty="0">
                <a:ln>
                  <a:noFill/>
                </a:ln>
                <a:solidFill>
                  <a:prstClr val="black"/>
                </a:solidFill>
                <a:effectLst/>
                <a:uLnTx/>
                <a:uFillTx/>
                <a:latin typeface="Calibri" panose="020F0502020204030204"/>
                <a:ea typeface="+mj-ea"/>
                <a:cs typeface="Calibri Light"/>
              </a:rPr>
              <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j-ea"/>
                <a:cs typeface="Calibri Light"/>
              </a:rPr>
              <a:t>distribution</a:t>
            </a:r>
            <a:r>
              <a:rPr kumimoji="0" lang="it-IT" sz="1600" b="0" i="0" u="none" strike="noStrike" kern="1200" cap="none" spc="0" normalizeH="0" baseline="0" noProof="0" dirty="0">
                <a:ln>
                  <a:noFill/>
                </a:ln>
                <a:solidFill>
                  <a:prstClr val="black"/>
                </a:solidFill>
                <a:effectLst/>
                <a:uLnTx/>
                <a:uFillTx/>
                <a:latin typeface="Calibri" panose="020F0502020204030204"/>
                <a:ea typeface="+mj-ea"/>
                <a:cs typeface="Calibri Light"/>
              </a:rPr>
              <a:t> from 2022 </a:t>
            </a:r>
            <a:endParaRPr kumimoji="0" lang="it-IT" sz="16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extBox 8">
            <a:extLst>
              <a:ext uri="{FF2B5EF4-FFF2-40B4-BE49-F238E27FC236}">
                <a16:creationId xmlns:a16="http://schemas.microsoft.com/office/drawing/2014/main" id="{BF51ACD4-ED6E-5ED6-E690-F57ADDD784E1}"/>
              </a:ext>
            </a:extLst>
          </p:cNvPr>
          <p:cNvSpPr txBox="1"/>
          <p:nvPr/>
        </p:nvSpPr>
        <p:spPr>
          <a:xfrm>
            <a:off x="4174435" y="574447"/>
            <a:ext cx="3260035" cy="959045"/>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20000"/>
              </a:lnSpc>
              <a:spcBef>
                <a:spcPts val="80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Current authors: J. </a:t>
            </a:r>
            <a:r>
              <a:rPr kumimoji="0" lang="en-AU" sz="1600" b="0" i="0" u="none" strike="noStrike" kern="1200" cap="none" spc="0" normalizeH="0" baseline="0" noProof="0" dirty="0" err="1">
                <a:ln>
                  <a:noFill/>
                </a:ln>
                <a:solidFill>
                  <a:prstClr val="black"/>
                </a:solidFill>
                <a:effectLst/>
                <a:uLnTx/>
                <a:uFillTx/>
                <a:latin typeface="Calibri" panose="020F0502020204030204"/>
                <a:ea typeface="+mn-ea"/>
                <a:cs typeface="+mn-cs"/>
              </a:rPr>
              <a:t>Pensavalle</a:t>
            </a: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 (University of Pisa, </a:t>
            </a:r>
            <a:r>
              <a:rPr kumimoji="0" lang="en-AU" sz="1600" b="0" i="0" u="none" strike="noStrike" kern="1200" cap="none" spc="0" normalizeH="0" baseline="0" noProof="0">
                <a:ln>
                  <a:noFill/>
                </a:ln>
                <a:solidFill>
                  <a:prstClr val="black"/>
                </a:solidFill>
                <a:effectLst/>
                <a:uLnTx/>
                <a:uFillTx/>
                <a:latin typeface="Calibri" panose="020F0502020204030204"/>
                <a:ea typeface="+mn-ea"/>
                <a:cs typeface="+mn-cs"/>
              </a:rPr>
              <a:t>Italy), </a:t>
            </a: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G. </a:t>
            </a:r>
            <a:r>
              <a:rPr kumimoji="0" lang="en-AU" sz="1600" b="0" i="0" u="none" strike="noStrike" kern="1200" cap="none" spc="0" normalizeH="0" baseline="0" noProof="0" dirty="0" err="1">
                <a:ln>
                  <a:noFill/>
                </a:ln>
                <a:solidFill>
                  <a:prstClr val="black"/>
                </a:solidFill>
                <a:effectLst/>
                <a:uLnTx/>
                <a:uFillTx/>
                <a:latin typeface="Calibri" panose="020F0502020204030204"/>
                <a:ea typeface="+mn-ea"/>
                <a:cs typeface="+mn-cs"/>
              </a:rPr>
              <a:t>Milluzzo</a:t>
            </a:r>
            <a:r>
              <a:rPr kumimoji="0" lang="en-AU" sz="1600" b="0" i="0" u="none" strike="noStrike" kern="1200" cap="none" spc="0" normalizeH="0" baseline="0" noProof="0" dirty="0">
                <a:ln>
                  <a:noFill/>
                </a:ln>
                <a:solidFill>
                  <a:prstClr val="black"/>
                </a:solidFill>
                <a:effectLst/>
                <a:uLnTx/>
                <a:uFillTx/>
                <a:latin typeface="Calibri" panose="020F0502020204030204"/>
                <a:ea typeface="+mn-ea"/>
                <a:cs typeface="+mn-cs"/>
              </a:rPr>
              <a:t>, F. Romano (INFN Catania, Italy) </a:t>
            </a:r>
          </a:p>
        </p:txBody>
      </p:sp>
      <p:grpSp>
        <p:nvGrpSpPr>
          <p:cNvPr id="4" name="Gruppo 3">
            <a:extLst>
              <a:ext uri="{FF2B5EF4-FFF2-40B4-BE49-F238E27FC236}">
                <a16:creationId xmlns:a16="http://schemas.microsoft.com/office/drawing/2014/main" id="{95568869-DBF7-1445-7EA9-F6B0568EFDEE}"/>
              </a:ext>
            </a:extLst>
          </p:cNvPr>
          <p:cNvGrpSpPr/>
          <p:nvPr/>
        </p:nvGrpSpPr>
        <p:grpSpPr>
          <a:xfrm>
            <a:off x="354611" y="2786064"/>
            <a:ext cx="7079858" cy="2578685"/>
            <a:chOff x="5718537" y="873313"/>
            <a:chExt cx="6444526" cy="2138775"/>
          </a:xfrm>
        </p:grpSpPr>
        <p:pic>
          <p:nvPicPr>
            <p:cNvPr id="5" name="Immagine 4" descr="Immagine che contiene Diagramma, testo, linea, diagramma&#10;&#10;Descrizione generata automaticamente">
              <a:extLst>
                <a:ext uri="{FF2B5EF4-FFF2-40B4-BE49-F238E27FC236}">
                  <a16:creationId xmlns:a16="http://schemas.microsoft.com/office/drawing/2014/main" id="{9F951BCF-D90F-5CF6-A40B-FF008971B760}"/>
                </a:ext>
              </a:extLst>
            </p:cNvPr>
            <p:cNvPicPr>
              <a:picLocks noChangeAspect="1"/>
            </p:cNvPicPr>
            <p:nvPr/>
          </p:nvPicPr>
          <p:blipFill>
            <a:blip r:embed="rId5"/>
            <a:srcRect b="56396"/>
            <a:stretch/>
          </p:blipFill>
          <p:spPr>
            <a:xfrm>
              <a:off x="5718537" y="873313"/>
              <a:ext cx="6444526" cy="1784174"/>
            </a:xfrm>
            <a:prstGeom prst="rect">
              <a:avLst/>
            </a:prstGeom>
          </p:spPr>
        </p:pic>
        <p:pic>
          <p:nvPicPr>
            <p:cNvPr id="6" name="Immagine 5" descr="Immagine che contiene Diagramma, testo, linea, diagramma&#10;&#10;Descrizione generata automaticamente">
              <a:extLst>
                <a:ext uri="{FF2B5EF4-FFF2-40B4-BE49-F238E27FC236}">
                  <a16:creationId xmlns:a16="http://schemas.microsoft.com/office/drawing/2014/main" id="{1AD39A79-F21C-1C42-B884-C77ECB3F594C}"/>
                </a:ext>
              </a:extLst>
            </p:cNvPr>
            <p:cNvPicPr>
              <a:picLocks noChangeAspect="1"/>
            </p:cNvPicPr>
            <p:nvPr/>
          </p:nvPicPr>
          <p:blipFill>
            <a:blip r:embed="rId5"/>
            <a:srcRect t="80414" b="8268"/>
            <a:stretch/>
          </p:blipFill>
          <p:spPr>
            <a:xfrm>
              <a:off x="5718537" y="2667635"/>
              <a:ext cx="6444526" cy="344453"/>
            </a:xfrm>
            <a:prstGeom prst="rect">
              <a:avLst/>
            </a:prstGeom>
          </p:spPr>
        </p:pic>
      </p:grpSp>
      <p:sp>
        <p:nvSpPr>
          <p:cNvPr id="8" name="CasellaDiTesto 7">
            <a:extLst>
              <a:ext uri="{FF2B5EF4-FFF2-40B4-BE49-F238E27FC236}">
                <a16:creationId xmlns:a16="http://schemas.microsoft.com/office/drawing/2014/main" id="{CE3535DE-68C8-3C9F-2932-DCFB79E51294}"/>
              </a:ext>
            </a:extLst>
          </p:cNvPr>
          <p:cNvSpPr txBox="1"/>
          <p:nvPr/>
        </p:nvSpPr>
        <p:spPr>
          <a:xfrm rot="20659983">
            <a:off x="3326193" y="4410843"/>
            <a:ext cx="944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G4MED</a:t>
            </a:r>
          </a:p>
        </p:txBody>
      </p:sp>
      <p:sp>
        <p:nvSpPr>
          <p:cNvPr id="10" name="CasellaDiTesto 9">
            <a:extLst>
              <a:ext uri="{FF2B5EF4-FFF2-40B4-BE49-F238E27FC236}">
                <a16:creationId xmlns:a16="http://schemas.microsoft.com/office/drawing/2014/main" id="{9F4B727C-9278-7CEE-4782-B95F0C5DABE8}"/>
              </a:ext>
            </a:extLst>
          </p:cNvPr>
          <p:cNvSpPr txBox="1"/>
          <p:nvPr/>
        </p:nvSpPr>
        <p:spPr>
          <a:xfrm>
            <a:off x="0" y="1554098"/>
            <a:ext cx="7032099"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ElectronFLASH</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LINAC installed at the Centro Pisano for FLASH Radiotherapy </a:t>
            </a:r>
            <a:r>
              <a:rPr kumimoji="0" lang="en-US" sz="16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CPRF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by following the manufacturing specifications provided by </a:t>
            </a:r>
            <a:r>
              <a:rPr kumimoji="0" lang="en-US" sz="1600" b="0" i="0" u="none" strike="noStrike" kern="1200" cap="none" spc="0" normalizeH="0" baseline="0" noProof="0" dirty="0" err="1">
                <a:ln>
                  <a:noFill/>
                </a:ln>
                <a:solidFill>
                  <a:srgbClr val="4472C4"/>
                </a:solidFill>
                <a:effectLst/>
                <a:uLnTx/>
                <a:uFillTx/>
                <a:latin typeface="Calibri" panose="020F0502020204030204" pitchFamily="34" charset="0"/>
                <a:ea typeface="+mn-ea"/>
                <a:cs typeface="Calibri" panose="020F0502020204030204" pitchFamily="34" charset="0"/>
              </a:rPr>
              <a:t>Sordina</a:t>
            </a:r>
            <a:r>
              <a:rPr kumimoji="0" lang="en-US" sz="16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err="1">
                <a:ln>
                  <a:noFill/>
                </a:ln>
                <a:solidFill>
                  <a:srgbClr val="4472C4"/>
                </a:solidFill>
                <a:effectLst/>
                <a:uLnTx/>
                <a:uFillTx/>
                <a:latin typeface="Calibri" panose="020F0502020204030204" pitchFamily="34" charset="0"/>
                <a:ea typeface="+mn-ea"/>
                <a:cs typeface="Calibri" panose="020F0502020204030204" pitchFamily="34" charset="0"/>
              </a:rPr>
              <a:t>Iort</a:t>
            </a:r>
            <a:r>
              <a:rPr kumimoji="0" lang="en-US" sz="16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Technologies S.p.A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FLASH radiotherapy preclinical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Simulation</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a water </a:t>
            </a:r>
            <a:r>
              <a:rPr kumimoji="0" 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phantom</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detectors </a:t>
            </a:r>
            <a:r>
              <a:rPr kumimoji="0" 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placed</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within</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a:t>
            </a:r>
            <a:r>
              <a:rPr kumimoji="0" 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phantom</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predict</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dose </a:t>
            </a:r>
            <a:r>
              <a:rPr kumimoji="0" lang="it-IT"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distributions</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scattering</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CasellaDiTesto 8">
            <a:extLst>
              <a:ext uri="{FF2B5EF4-FFF2-40B4-BE49-F238E27FC236}">
                <a16:creationId xmlns:a16="http://schemas.microsoft.com/office/drawing/2014/main" id="{93248740-56D3-CDC2-1194-B6604FEC70C5}"/>
              </a:ext>
            </a:extLst>
          </p:cNvPr>
          <p:cNvSpPr txBox="1"/>
          <p:nvPr/>
        </p:nvSpPr>
        <p:spPr>
          <a:xfrm>
            <a:off x="279015" y="6098887"/>
            <a:ext cx="6826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Members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contributors to the Geant4 international collaboration</a:t>
            </a:r>
          </a:p>
        </p:txBody>
      </p:sp>
      <p:sp>
        <p:nvSpPr>
          <p:cNvPr id="12" name="CasellaDiTesto 11">
            <a:extLst>
              <a:ext uri="{FF2B5EF4-FFF2-40B4-BE49-F238E27FC236}">
                <a16:creationId xmlns:a16="http://schemas.microsoft.com/office/drawing/2014/main" id="{912BF847-FA7D-15D1-4502-A26866EDEA7B}"/>
              </a:ext>
            </a:extLst>
          </p:cNvPr>
          <p:cNvSpPr txBox="1"/>
          <p:nvPr/>
        </p:nvSpPr>
        <p:spPr>
          <a:xfrm>
            <a:off x="264106" y="6385538"/>
            <a:ext cx="6826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Members</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the </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Geant4 </a:t>
            </a:r>
            <a:r>
              <a:rPr kumimoji="0" lang="it-IT"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Simulation</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Benchmarking Group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G4MED)</a:t>
            </a:r>
          </a:p>
        </p:txBody>
      </p:sp>
      <p:pic>
        <p:nvPicPr>
          <p:cNvPr id="13" name="Immagine 12" descr="Immagine che contiene Carattere, Elementi grafici, logo, testo&#10;&#10;Descrizione generata automaticamente">
            <a:extLst>
              <a:ext uri="{FF2B5EF4-FFF2-40B4-BE49-F238E27FC236}">
                <a16:creationId xmlns:a16="http://schemas.microsoft.com/office/drawing/2014/main" id="{AF2B0CBB-E1CA-E03F-ADC0-2B626E063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2965" y="6048432"/>
            <a:ext cx="1467206" cy="465876"/>
          </a:xfrm>
          <a:prstGeom prst="rect">
            <a:avLst/>
          </a:prstGeom>
        </p:spPr>
      </p:pic>
      <p:sp>
        <p:nvSpPr>
          <p:cNvPr id="14" name="CasellaDiTesto 13">
            <a:extLst>
              <a:ext uri="{FF2B5EF4-FFF2-40B4-BE49-F238E27FC236}">
                <a16:creationId xmlns:a16="http://schemas.microsoft.com/office/drawing/2014/main" id="{DB240994-AC91-97F2-7371-987B9615F8AF}"/>
              </a:ext>
            </a:extLst>
          </p:cNvPr>
          <p:cNvSpPr txBox="1"/>
          <p:nvPr/>
        </p:nvSpPr>
        <p:spPr>
          <a:xfrm>
            <a:off x="479493" y="149367"/>
            <a:ext cx="113381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Modeling</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of an innovative electron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linac</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for FLASH radiotherapy using Monte Carlo Geant4 simulations</a:t>
            </a:r>
          </a:p>
        </p:txBody>
      </p:sp>
      <p:sp>
        <p:nvSpPr>
          <p:cNvPr id="18" name="CasellaDiTesto 17">
            <a:extLst>
              <a:ext uri="{FF2B5EF4-FFF2-40B4-BE49-F238E27FC236}">
                <a16:creationId xmlns:a16="http://schemas.microsoft.com/office/drawing/2014/main" id="{B30CB2CF-9AC8-17CA-4921-1D800CBE1414}"/>
              </a:ext>
            </a:extLst>
          </p:cNvPr>
          <p:cNvSpPr txBox="1"/>
          <p:nvPr/>
        </p:nvSpPr>
        <p:spPr>
          <a:xfrm>
            <a:off x="279015" y="5389790"/>
            <a:ext cx="7173067" cy="523220"/>
          </a:xfrm>
          <a:prstGeom prst="rect">
            <a:avLst/>
          </a:prstGeom>
          <a:solidFill>
            <a:schemeClr val="accent5">
              <a:lumMod val="20000"/>
              <a:lumOff val="80000"/>
            </a:schemeClr>
          </a:solidFill>
        </p:spPr>
        <p:txBody>
          <a:bodyPr wrap="square">
            <a:spAutoFit/>
          </a:bodyPr>
          <a:lstStyle/>
          <a:p>
            <a:pPr marL="0" marR="0" lvl="0" indent="0" algn="l" defTabSz="914400" rtl="0" eaLnBrk="1" fontAlgn="base" latinLnBrk="0" hangingPunct="1">
              <a:lnSpc>
                <a:spcPct val="100000"/>
              </a:lnSpc>
              <a:spcBef>
                <a:spcPts val="100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Arce </a:t>
            </a:r>
            <a:r>
              <a:rPr kumimoji="0" lang="it-IT"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a:t>
            </a: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Archer JW, Arsini L, et </a:t>
            </a:r>
            <a:r>
              <a:rPr kumimoji="0" lang="it-IT"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al.Results</a:t>
            </a: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of a Geant4 benchmarking study for </a:t>
            </a:r>
            <a:r>
              <a:rPr kumimoji="0" lang="it-IT"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bio-medical</a:t>
            </a: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it-IT"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applications</a:t>
            </a: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it-IT"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performed</a:t>
            </a: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with the G4-Med system. </a:t>
            </a:r>
            <a:r>
              <a:rPr kumimoji="0" lang="it-IT"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Med</a:t>
            </a: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it-IT"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Phys</a:t>
            </a: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2025;1-55. </a:t>
            </a:r>
          </a:p>
        </p:txBody>
      </p:sp>
    </p:spTree>
    <p:extLst>
      <p:ext uri="{BB962C8B-B14F-4D97-AF65-F5344CB8AC3E}">
        <p14:creationId xmlns:p14="http://schemas.microsoft.com/office/powerpoint/2010/main" val="459560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2D18D4-BEAC-9917-B1D9-1FD6202A4800}"/>
              </a:ext>
            </a:extLst>
          </p:cNvPr>
          <p:cNvSpPr>
            <a:spLocks noGrp="1"/>
          </p:cNvSpPr>
          <p:nvPr>
            <p:ph type="title"/>
          </p:nvPr>
        </p:nvSpPr>
        <p:spPr>
          <a:xfrm>
            <a:off x="2207568" y="440436"/>
            <a:ext cx="8229600" cy="807368"/>
          </a:xfrm>
        </p:spPr>
        <p:txBody>
          <a:bodyPr/>
          <a:lstStyle/>
          <a:p>
            <a:r>
              <a:rPr lang="it-IT" dirty="0"/>
              <a:t>Geant4 @INFN</a:t>
            </a:r>
          </a:p>
        </p:txBody>
      </p:sp>
      <p:sp>
        <p:nvSpPr>
          <p:cNvPr id="5" name="Segnaposto numero diapositiva 4">
            <a:extLst>
              <a:ext uri="{FF2B5EF4-FFF2-40B4-BE49-F238E27FC236}">
                <a16:creationId xmlns:a16="http://schemas.microsoft.com/office/drawing/2014/main" id="{BD0D3094-B0E3-5771-F966-9ADA739B5F12}"/>
              </a:ext>
            </a:extLst>
          </p:cNvPr>
          <p:cNvSpPr>
            <a:spLocks noGrp="1"/>
          </p:cNvSpPr>
          <p:nvPr>
            <p:ph type="sldNum" sz="quarter" idx="12"/>
          </p:nvPr>
        </p:nvSpPr>
        <p:spPr/>
        <p:txBody>
          <a:bodyPr/>
          <a:lstStyle/>
          <a:p>
            <a:fld id="{E7A41E1B-4F70-4964-A407-84C68BE8251C}" type="slidenum">
              <a:rPr lang="it-IT">
                <a:latin typeface="Arial"/>
              </a:rPr>
              <a:pPr/>
              <a:t>4</a:t>
            </a:fld>
            <a:endParaRPr lang="it-IT">
              <a:latin typeface="Arial"/>
            </a:endParaRPr>
          </a:p>
        </p:txBody>
      </p:sp>
      <p:pic>
        <p:nvPicPr>
          <p:cNvPr id="6" name="Picture 10" descr="http://www.geant4.org/geant4/sites/new-geant4-dev.web.cern.ch/files/g4logo-web.png">
            <a:extLst>
              <a:ext uri="{FF2B5EF4-FFF2-40B4-BE49-F238E27FC236}">
                <a16:creationId xmlns:a16="http://schemas.microsoft.com/office/drawing/2014/main" id="{4AB2E8C8-3A50-7684-404E-1ADBA00D3A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6500" y="440436"/>
            <a:ext cx="2421269" cy="807368"/>
          </a:xfrm>
          <a:prstGeom prst="rect">
            <a:avLst/>
          </a:prstGeom>
          <a:solidFill>
            <a:schemeClr val="bg1"/>
          </a:solidFill>
          <a:ln>
            <a:noFill/>
          </a:ln>
        </p:spPr>
      </p:pic>
      <p:pic>
        <p:nvPicPr>
          <p:cNvPr id="9" name="Immagine 8">
            <a:extLst>
              <a:ext uri="{FF2B5EF4-FFF2-40B4-BE49-F238E27FC236}">
                <a16:creationId xmlns:a16="http://schemas.microsoft.com/office/drawing/2014/main" id="{33CDFE45-7A67-3AE6-9258-81B7335F00D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879977" y="2450027"/>
            <a:ext cx="2749319" cy="1760983"/>
          </a:xfrm>
          <a:prstGeom prst="rect">
            <a:avLst/>
          </a:prstGeom>
        </p:spPr>
      </p:pic>
      <p:pic>
        <p:nvPicPr>
          <p:cNvPr id="10" name="Immagine 9">
            <a:extLst>
              <a:ext uri="{FF2B5EF4-FFF2-40B4-BE49-F238E27FC236}">
                <a16:creationId xmlns:a16="http://schemas.microsoft.com/office/drawing/2014/main" id="{D1DF4B76-6535-86FE-E7EF-75B99C364567}"/>
              </a:ext>
            </a:extLst>
          </p:cNvPr>
          <p:cNvPicPr>
            <a:picLocks noChangeAspect="1"/>
          </p:cNvPicPr>
          <p:nvPr/>
        </p:nvPicPr>
        <p:blipFill>
          <a:blip r:embed="rId4"/>
          <a:stretch>
            <a:fillRect/>
          </a:stretch>
        </p:blipFill>
        <p:spPr>
          <a:xfrm>
            <a:off x="6453533" y="393098"/>
            <a:ext cx="3935186" cy="1686041"/>
          </a:xfrm>
          <a:prstGeom prst="rect">
            <a:avLst/>
          </a:prstGeom>
        </p:spPr>
      </p:pic>
      <p:sp>
        <p:nvSpPr>
          <p:cNvPr id="7" name="CasellaDiTesto 6">
            <a:extLst>
              <a:ext uri="{FF2B5EF4-FFF2-40B4-BE49-F238E27FC236}">
                <a16:creationId xmlns:a16="http://schemas.microsoft.com/office/drawing/2014/main" id="{8D2D78D2-FE88-9E7E-7AC5-28CA89581F87}"/>
              </a:ext>
            </a:extLst>
          </p:cNvPr>
          <p:cNvSpPr txBox="1"/>
          <p:nvPr/>
        </p:nvSpPr>
        <p:spPr>
          <a:xfrm>
            <a:off x="6347845" y="2033141"/>
            <a:ext cx="4066030" cy="307777"/>
          </a:xfrm>
          <a:prstGeom prst="rect">
            <a:avLst/>
          </a:prstGeom>
          <a:noFill/>
        </p:spPr>
        <p:txBody>
          <a:bodyPr wrap="square" rtlCol="0">
            <a:spAutoFit/>
          </a:bodyPr>
          <a:lstStyle/>
          <a:p>
            <a:pPr algn="ctr"/>
            <a:r>
              <a:rPr lang="it-IT" sz="1400" dirty="0">
                <a:solidFill>
                  <a:srgbClr val="292934"/>
                </a:solidFill>
                <a:latin typeface="Arial"/>
              </a:rPr>
              <a:t>P. Arce et al, </a:t>
            </a:r>
            <a:r>
              <a:rPr lang="it-IT" sz="1400" dirty="0" err="1">
                <a:solidFill>
                  <a:srgbClr val="292934"/>
                </a:solidFill>
                <a:latin typeface="Arial"/>
              </a:rPr>
              <a:t>Med</a:t>
            </a:r>
            <a:r>
              <a:rPr lang="it-IT" sz="1400" dirty="0">
                <a:solidFill>
                  <a:srgbClr val="292934"/>
                </a:solidFill>
                <a:latin typeface="Arial"/>
              </a:rPr>
              <a:t>. </a:t>
            </a:r>
            <a:r>
              <a:rPr lang="it-IT" sz="1400" dirty="0" err="1">
                <a:solidFill>
                  <a:srgbClr val="292934"/>
                </a:solidFill>
                <a:latin typeface="Arial"/>
              </a:rPr>
              <a:t>Phys</a:t>
            </a:r>
            <a:r>
              <a:rPr lang="it-IT" sz="1400" dirty="0">
                <a:solidFill>
                  <a:srgbClr val="292934"/>
                </a:solidFill>
                <a:latin typeface="Arial"/>
              </a:rPr>
              <a:t>. </a:t>
            </a:r>
            <a:r>
              <a:rPr lang="it-IT" sz="1400" b="1" dirty="0">
                <a:solidFill>
                  <a:srgbClr val="292934"/>
                </a:solidFill>
                <a:latin typeface="Arial"/>
              </a:rPr>
              <a:t>48</a:t>
            </a:r>
            <a:r>
              <a:rPr lang="it-IT" sz="1400" dirty="0">
                <a:solidFill>
                  <a:srgbClr val="292934"/>
                </a:solidFill>
                <a:latin typeface="Arial"/>
              </a:rPr>
              <a:t> (2021) 19</a:t>
            </a:r>
          </a:p>
        </p:txBody>
      </p:sp>
      <p:pic>
        <p:nvPicPr>
          <p:cNvPr id="14" name="Immagine 13">
            <a:extLst>
              <a:ext uri="{FF2B5EF4-FFF2-40B4-BE49-F238E27FC236}">
                <a16:creationId xmlns:a16="http://schemas.microsoft.com/office/drawing/2014/main" id="{6D295ED7-7D43-3FDE-2475-48DD2CE73CEE}"/>
              </a:ext>
            </a:extLst>
          </p:cNvPr>
          <p:cNvPicPr>
            <a:picLocks noChangeAspect="1"/>
          </p:cNvPicPr>
          <p:nvPr/>
        </p:nvPicPr>
        <p:blipFill>
          <a:blip r:embed="rId5"/>
          <a:stretch>
            <a:fillRect/>
          </a:stretch>
        </p:blipFill>
        <p:spPr>
          <a:xfrm>
            <a:off x="5807968" y="4230850"/>
            <a:ext cx="4231982" cy="2595156"/>
          </a:xfrm>
          <a:prstGeom prst="rect">
            <a:avLst/>
          </a:prstGeom>
        </p:spPr>
      </p:pic>
      <p:sp>
        <p:nvSpPr>
          <p:cNvPr id="3" name="Segnaposto contenuto 2">
            <a:extLst>
              <a:ext uri="{FF2B5EF4-FFF2-40B4-BE49-F238E27FC236}">
                <a16:creationId xmlns:a16="http://schemas.microsoft.com/office/drawing/2014/main" id="{44F9DF17-31A0-57AF-CE59-8C70DE604FB4}"/>
              </a:ext>
            </a:extLst>
          </p:cNvPr>
          <p:cNvSpPr>
            <a:spLocks noGrp="1"/>
          </p:cNvSpPr>
          <p:nvPr>
            <p:ph idx="1"/>
          </p:nvPr>
        </p:nvSpPr>
        <p:spPr>
          <a:xfrm>
            <a:off x="280555" y="1525787"/>
            <a:ext cx="5338644" cy="4341436"/>
          </a:xfrm>
        </p:spPr>
        <p:txBody>
          <a:bodyPr>
            <a:normAutofit/>
          </a:bodyPr>
          <a:lstStyle/>
          <a:p>
            <a:r>
              <a:rPr lang="it-IT" sz="2000" b="1" dirty="0" err="1"/>
              <a:t>Very</a:t>
            </a:r>
            <a:r>
              <a:rPr lang="it-IT" sz="2000" b="1" dirty="0"/>
              <a:t> intense</a:t>
            </a:r>
            <a:r>
              <a:rPr lang="it-IT" sz="2000" dirty="0"/>
              <a:t> activity of the INFN groups in </a:t>
            </a:r>
            <a:r>
              <a:rPr lang="it-IT" sz="2000" b="1" dirty="0" err="1"/>
              <a:t>medical</a:t>
            </a:r>
            <a:r>
              <a:rPr lang="it-IT" sz="2000" b="1" dirty="0"/>
              <a:t> </a:t>
            </a:r>
            <a:r>
              <a:rPr lang="it-IT" sz="2000" b="1" dirty="0" err="1"/>
              <a:t>physics</a:t>
            </a:r>
            <a:r>
              <a:rPr lang="it-IT" sz="2000" b="1" dirty="0"/>
              <a:t> </a:t>
            </a:r>
            <a:r>
              <a:rPr lang="it-IT" sz="2000" dirty="0">
                <a:sym typeface="Wingdings" panose="05000000000000000000" pitchFamily="2" charset="2"/>
              </a:rPr>
              <a:t> </a:t>
            </a:r>
            <a:r>
              <a:rPr lang="it-IT" sz="2000" dirty="0" err="1">
                <a:sym typeface="Wingdings" panose="05000000000000000000" pitchFamily="2" charset="2"/>
              </a:rPr>
              <a:t>development</a:t>
            </a:r>
            <a:r>
              <a:rPr lang="it-IT" sz="2000" dirty="0">
                <a:sym typeface="Wingdings" panose="05000000000000000000" pitchFamily="2" charset="2"/>
              </a:rPr>
              <a:t> of </a:t>
            </a:r>
            <a:r>
              <a:rPr lang="it-IT" sz="2000" b="1" dirty="0" err="1">
                <a:sym typeface="Wingdings" panose="05000000000000000000" pitchFamily="2" charset="2"/>
              </a:rPr>
              <a:t>advanced</a:t>
            </a:r>
            <a:r>
              <a:rPr lang="it-IT" sz="2000" b="1" dirty="0">
                <a:sym typeface="Wingdings" panose="05000000000000000000" pitchFamily="2" charset="2"/>
              </a:rPr>
              <a:t> </a:t>
            </a:r>
            <a:r>
              <a:rPr lang="it-IT" sz="2000" b="1" dirty="0" err="1">
                <a:sym typeface="Wingdings" panose="05000000000000000000" pitchFamily="2" charset="2"/>
              </a:rPr>
              <a:t>examples</a:t>
            </a:r>
            <a:endParaRPr lang="it-IT" sz="2000" b="1" dirty="0"/>
          </a:p>
          <a:p>
            <a:endParaRPr lang="it-IT" sz="2000" dirty="0"/>
          </a:p>
          <a:p>
            <a:r>
              <a:rPr lang="it-IT" sz="2000" dirty="0" err="1"/>
              <a:t>Focusing</a:t>
            </a:r>
            <a:r>
              <a:rPr lang="it-IT" sz="2000" dirty="0"/>
              <a:t> on </a:t>
            </a:r>
            <a:r>
              <a:rPr lang="it-IT" sz="2000" b="1" dirty="0" err="1"/>
              <a:t>validation</a:t>
            </a:r>
            <a:r>
              <a:rPr lang="it-IT" sz="2000" dirty="0"/>
              <a:t> for </a:t>
            </a:r>
            <a:r>
              <a:rPr lang="it-IT" sz="2000" dirty="0" err="1"/>
              <a:t>medical</a:t>
            </a:r>
            <a:r>
              <a:rPr lang="it-IT" sz="2000" dirty="0"/>
              <a:t> </a:t>
            </a:r>
            <a:r>
              <a:rPr lang="it-IT" sz="2000" dirty="0" err="1"/>
              <a:t>physics</a:t>
            </a:r>
            <a:endParaRPr lang="it-IT" sz="2000" dirty="0"/>
          </a:p>
          <a:p>
            <a:pPr lvl="1"/>
            <a:r>
              <a:rPr lang="it-IT" sz="1800" b="1" dirty="0">
                <a:latin typeface="Courier New" panose="02070309020205020404" pitchFamily="49" charset="0"/>
                <a:cs typeface="Courier New" panose="02070309020205020404" pitchFamily="49" charset="0"/>
              </a:rPr>
              <a:t>G4Med</a:t>
            </a:r>
            <a:r>
              <a:rPr lang="it-IT" sz="1800" dirty="0"/>
              <a:t> project to </a:t>
            </a:r>
            <a:r>
              <a:rPr lang="it-IT" sz="1800" dirty="0">
                <a:solidFill>
                  <a:srgbClr val="0000FF"/>
                </a:solidFill>
              </a:rPr>
              <a:t>benchmark</a:t>
            </a:r>
            <a:r>
              <a:rPr lang="it-IT" sz="1800" dirty="0"/>
              <a:t> Geant4 for </a:t>
            </a:r>
            <a:r>
              <a:rPr lang="it-IT" sz="1800" dirty="0" err="1"/>
              <a:t>medical</a:t>
            </a:r>
            <a:r>
              <a:rPr lang="it-IT" sz="1800" dirty="0"/>
              <a:t> </a:t>
            </a:r>
            <a:r>
              <a:rPr lang="it-IT" sz="1800" dirty="0">
                <a:solidFill>
                  <a:srgbClr val="0000FF"/>
                </a:solidFill>
              </a:rPr>
              <a:t>use </a:t>
            </a:r>
            <a:r>
              <a:rPr lang="it-IT" sz="1800" dirty="0" err="1">
                <a:solidFill>
                  <a:srgbClr val="0000FF"/>
                </a:solidFill>
              </a:rPr>
              <a:t>cases</a:t>
            </a:r>
            <a:r>
              <a:rPr lang="it-IT" sz="1800" dirty="0">
                <a:solidFill>
                  <a:srgbClr val="0000FF"/>
                </a:solidFill>
              </a:rPr>
              <a:t> </a:t>
            </a:r>
          </a:p>
          <a:p>
            <a:pPr marL="274320" lvl="1" indent="0">
              <a:buNone/>
            </a:pPr>
            <a:r>
              <a:rPr lang="it-IT" sz="1800" dirty="0">
                <a:solidFill>
                  <a:srgbClr val="0000FF"/>
                </a:solidFill>
              </a:rPr>
              <a:t>	</a:t>
            </a:r>
            <a:r>
              <a:rPr lang="it-IT" sz="1800" dirty="0">
                <a:solidFill>
                  <a:schemeClr val="bg1">
                    <a:lumMod val="50000"/>
                  </a:schemeClr>
                </a:solidFill>
              </a:rPr>
              <a:t>[</a:t>
            </a:r>
            <a:r>
              <a:rPr lang="it-IT" sz="1800" dirty="0">
                <a:solidFill>
                  <a:schemeClr val="bg1">
                    <a:lumMod val="50000"/>
                  </a:schemeClr>
                </a:solidFill>
                <a:latin typeface="Calibri" panose="020F0502020204030204" pitchFamily="34" charset="0"/>
              </a:rPr>
              <a:t>Arce </a:t>
            </a:r>
            <a:r>
              <a:rPr lang="it-IT" sz="1800" dirty="0" err="1">
                <a:solidFill>
                  <a:schemeClr val="bg1">
                    <a:lumMod val="50000"/>
                  </a:schemeClr>
                </a:solidFill>
                <a:latin typeface="Calibri" panose="020F0502020204030204" pitchFamily="34" charset="0"/>
              </a:rPr>
              <a:t>P</a:t>
            </a:r>
            <a:r>
              <a:rPr lang="it-IT" sz="1800" dirty="0">
                <a:solidFill>
                  <a:schemeClr val="bg1">
                    <a:lumMod val="50000"/>
                  </a:schemeClr>
                </a:solidFill>
                <a:latin typeface="Calibri" panose="020F0502020204030204" pitchFamily="34" charset="0"/>
              </a:rPr>
              <a:t>, et al.. </a:t>
            </a:r>
            <a:r>
              <a:rPr lang="it-IT" sz="1800" dirty="0" err="1">
                <a:solidFill>
                  <a:schemeClr val="bg1">
                    <a:lumMod val="50000"/>
                  </a:schemeClr>
                </a:solidFill>
                <a:latin typeface="Calibri" panose="020F0502020204030204" pitchFamily="34" charset="0"/>
              </a:rPr>
              <a:t>Med</a:t>
            </a:r>
            <a:r>
              <a:rPr lang="it-IT" sz="1800" dirty="0">
                <a:solidFill>
                  <a:schemeClr val="bg1">
                    <a:lumMod val="50000"/>
                  </a:schemeClr>
                </a:solidFill>
                <a:latin typeface="Calibri" panose="020F0502020204030204" pitchFamily="34" charset="0"/>
              </a:rPr>
              <a:t> </a:t>
            </a:r>
            <a:r>
              <a:rPr lang="it-IT" sz="1800" dirty="0" err="1">
                <a:solidFill>
                  <a:schemeClr val="bg1">
                    <a:lumMod val="50000"/>
                  </a:schemeClr>
                </a:solidFill>
                <a:latin typeface="Calibri" panose="020F0502020204030204" pitchFamily="34" charset="0"/>
              </a:rPr>
              <a:t>Phys</a:t>
            </a:r>
            <a:r>
              <a:rPr lang="it-IT" sz="1800" dirty="0">
                <a:solidFill>
                  <a:schemeClr val="bg1">
                    <a:lumMod val="50000"/>
                  </a:schemeClr>
                </a:solidFill>
                <a:latin typeface="Calibri" panose="020F0502020204030204" pitchFamily="34" charset="0"/>
              </a:rPr>
              <a:t>. 2025;1-55.</a:t>
            </a:r>
            <a:r>
              <a:rPr lang="it-IT" sz="1800" dirty="0">
                <a:solidFill>
                  <a:schemeClr val="bg1">
                    <a:lumMod val="50000"/>
                  </a:schemeClr>
                </a:solidFill>
              </a:rPr>
              <a:t>]</a:t>
            </a:r>
          </a:p>
          <a:p>
            <a:pPr lvl="1"/>
            <a:r>
              <a:rPr lang="it-IT" sz="1800" dirty="0" err="1"/>
              <a:t>Current</a:t>
            </a:r>
            <a:r>
              <a:rPr lang="it-IT" sz="1800" dirty="0"/>
              <a:t> </a:t>
            </a:r>
            <a:r>
              <a:rPr lang="it-IT" sz="1800" dirty="0" err="1"/>
              <a:t>developments</a:t>
            </a:r>
            <a:r>
              <a:rPr lang="it-IT" sz="1800" dirty="0"/>
              <a:t> in </a:t>
            </a:r>
            <a:r>
              <a:rPr lang="it-IT" sz="1800" dirty="0" err="1">
                <a:solidFill>
                  <a:srgbClr val="0000FF"/>
                </a:solidFill>
              </a:rPr>
              <a:t>radiobiology</a:t>
            </a:r>
            <a:r>
              <a:rPr lang="it-IT" sz="1800" dirty="0"/>
              <a:t>, </a:t>
            </a:r>
            <a:r>
              <a:rPr lang="it-IT" sz="1800" dirty="0">
                <a:solidFill>
                  <a:srgbClr val="0000FF"/>
                </a:solidFill>
              </a:rPr>
              <a:t>FLASH</a:t>
            </a:r>
            <a:r>
              <a:rPr lang="it-IT" sz="1800" dirty="0"/>
              <a:t> and </a:t>
            </a:r>
            <a:r>
              <a:rPr lang="it-IT" sz="1800" dirty="0" err="1">
                <a:solidFill>
                  <a:srgbClr val="0000FF"/>
                </a:solidFill>
              </a:rPr>
              <a:t>microdosimetry</a:t>
            </a:r>
            <a:r>
              <a:rPr lang="it-IT" sz="1800" dirty="0"/>
              <a:t> (TEPC, </a:t>
            </a:r>
            <a:r>
              <a:rPr lang="it-IT" sz="1800" dirty="0" err="1"/>
              <a:t>SiC</a:t>
            </a:r>
            <a:r>
              <a:rPr lang="it-IT" sz="1800" dirty="0"/>
              <a:t>)</a:t>
            </a:r>
          </a:p>
        </p:txBody>
      </p:sp>
      <p:sp>
        <p:nvSpPr>
          <p:cNvPr id="13" name="Segnaposto contenuto 2">
            <a:extLst>
              <a:ext uri="{FF2B5EF4-FFF2-40B4-BE49-F238E27FC236}">
                <a16:creationId xmlns:a16="http://schemas.microsoft.com/office/drawing/2014/main" id="{8AABFBC3-A3E4-0134-5CA6-E73992F08665}"/>
              </a:ext>
            </a:extLst>
          </p:cNvPr>
          <p:cNvSpPr txBox="1">
            <a:spLocks/>
          </p:cNvSpPr>
          <p:nvPr/>
        </p:nvSpPr>
        <p:spPr>
          <a:xfrm>
            <a:off x="280555" y="5193368"/>
            <a:ext cx="5815445" cy="148084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93A299"/>
              </a:buClr>
            </a:pPr>
            <a:r>
              <a:rPr lang="it-IT" sz="2000" b="1" dirty="0">
                <a:solidFill>
                  <a:srgbClr val="292934"/>
                </a:solidFill>
                <a:latin typeface="Arial"/>
              </a:rPr>
              <a:t>Kernel </a:t>
            </a:r>
            <a:r>
              <a:rPr lang="it-IT" sz="2000" b="1" dirty="0" err="1">
                <a:solidFill>
                  <a:srgbClr val="292934"/>
                </a:solidFill>
                <a:latin typeface="Arial"/>
              </a:rPr>
              <a:t>developments</a:t>
            </a:r>
            <a:r>
              <a:rPr lang="it-IT" sz="2000" dirty="0">
                <a:solidFill>
                  <a:srgbClr val="292934"/>
                </a:solidFill>
                <a:latin typeface="Arial"/>
              </a:rPr>
              <a:t>: </a:t>
            </a:r>
            <a:r>
              <a:rPr lang="it-IT" sz="2000" dirty="0" err="1">
                <a:solidFill>
                  <a:srgbClr val="292934"/>
                </a:solidFill>
                <a:latin typeface="Arial"/>
              </a:rPr>
              <a:t>modeling</a:t>
            </a:r>
            <a:r>
              <a:rPr lang="it-IT" sz="2000" dirty="0">
                <a:solidFill>
                  <a:srgbClr val="292934"/>
                </a:solidFill>
                <a:latin typeface="Arial"/>
              </a:rPr>
              <a:t> of </a:t>
            </a:r>
            <a:r>
              <a:rPr lang="it-IT" sz="2000" b="1" dirty="0">
                <a:solidFill>
                  <a:srgbClr val="292934"/>
                </a:solidFill>
                <a:latin typeface="Arial"/>
              </a:rPr>
              <a:t>EM interactions </a:t>
            </a:r>
            <a:r>
              <a:rPr lang="it-IT" sz="2000" dirty="0">
                <a:solidFill>
                  <a:srgbClr val="292934"/>
                </a:solidFill>
                <a:latin typeface="Arial"/>
              </a:rPr>
              <a:t>with </a:t>
            </a:r>
            <a:r>
              <a:rPr lang="it-IT" sz="2000" b="1" dirty="0" err="1">
                <a:solidFill>
                  <a:srgbClr val="292934"/>
                </a:solidFill>
                <a:latin typeface="Arial"/>
              </a:rPr>
              <a:t>crystalline</a:t>
            </a:r>
            <a:r>
              <a:rPr lang="it-IT" sz="2000" b="1" dirty="0">
                <a:solidFill>
                  <a:srgbClr val="292934"/>
                </a:solidFill>
                <a:latin typeface="Arial"/>
              </a:rPr>
              <a:t> </a:t>
            </a:r>
            <a:r>
              <a:rPr lang="it-IT" sz="2000" dirty="0" err="1">
                <a:solidFill>
                  <a:srgbClr val="292934"/>
                </a:solidFill>
                <a:latin typeface="Arial"/>
              </a:rPr>
              <a:t>materials</a:t>
            </a:r>
            <a:endParaRPr lang="it-IT" sz="2000" dirty="0">
              <a:solidFill>
                <a:srgbClr val="292934"/>
              </a:solidFill>
              <a:latin typeface="Arial"/>
            </a:endParaRPr>
          </a:p>
          <a:p>
            <a:pPr lvl="1">
              <a:buClr>
                <a:srgbClr val="93A299"/>
              </a:buClr>
            </a:pPr>
            <a:r>
              <a:rPr lang="it-IT" sz="1800" dirty="0" err="1">
                <a:solidFill>
                  <a:srgbClr val="0000FF"/>
                </a:solidFill>
                <a:latin typeface="Arial"/>
              </a:rPr>
              <a:t>Channeling</a:t>
            </a:r>
            <a:r>
              <a:rPr lang="it-IT" sz="1800" dirty="0">
                <a:solidFill>
                  <a:srgbClr val="292934"/>
                </a:solidFill>
                <a:latin typeface="Arial"/>
              </a:rPr>
              <a:t>, </a:t>
            </a:r>
            <a:r>
              <a:rPr lang="it-IT" sz="1800" dirty="0" err="1">
                <a:solidFill>
                  <a:srgbClr val="292934"/>
                </a:solidFill>
                <a:latin typeface="Arial"/>
              </a:rPr>
              <a:t>beam</a:t>
            </a:r>
            <a:r>
              <a:rPr lang="it-IT" sz="1800" dirty="0">
                <a:solidFill>
                  <a:srgbClr val="292934"/>
                </a:solidFill>
                <a:latin typeface="Arial"/>
              </a:rPr>
              <a:t> </a:t>
            </a:r>
            <a:r>
              <a:rPr lang="it-IT" sz="1800" dirty="0" err="1">
                <a:solidFill>
                  <a:srgbClr val="292934"/>
                </a:solidFill>
                <a:latin typeface="Arial"/>
              </a:rPr>
              <a:t>deflection</a:t>
            </a:r>
            <a:r>
              <a:rPr lang="it-IT" sz="1800" dirty="0">
                <a:solidFill>
                  <a:srgbClr val="292934"/>
                </a:solidFill>
                <a:latin typeface="Arial"/>
              </a:rPr>
              <a:t>, etc.</a:t>
            </a:r>
          </a:p>
        </p:txBody>
      </p:sp>
      <p:pic>
        <p:nvPicPr>
          <p:cNvPr id="12" name="Immagine 11">
            <a:extLst>
              <a:ext uri="{FF2B5EF4-FFF2-40B4-BE49-F238E27FC236}">
                <a16:creationId xmlns:a16="http://schemas.microsoft.com/office/drawing/2014/main" id="{8F76982E-0BF8-5591-E5A0-FBB53CB47FA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800374" y="2328943"/>
            <a:ext cx="1543354" cy="2141143"/>
          </a:xfrm>
          <a:prstGeom prst="rect">
            <a:avLst/>
          </a:prstGeom>
        </p:spPr>
      </p:pic>
      <p:pic>
        <p:nvPicPr>
          <p:cNvPr id="15" name="Immagine 14">
            <a:extLst>
              <a:ext uri="{FF2B5EF4-FFF2-40B4-BE49-F238E27FC236}">
                <a16:creationId xmlns:a16="http://schemas.microsoft.com/office/drawing/2014/main" id="{6835CF88-8692-627E-6EEC-65FF2072948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88936" y="6163193"/>
            <a:ext cx="1066800" cy="508742"/>
          </a:xfrm>
          <a:prstGeom prst="rect">
            <a:avLst/>
          </a:prstGeom>
        </p:spPr>
      </p:pic>
      <p:sp>
        <p:nvSpPr>
          <p:cNvPr id="17" name="Footer Placeholder 7">
            <a:extLst>
              <a:ext uri="{FF2B5EF4-FFF2-40B4-BE49-F238E27FC236}">
                <a16:creationId xmlns:a16="http://schemas.microsoft.com/office/drawing/2014/main" id="{45C83D6C-D84A-5599-90F8-19149EB45B71}"/>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the GEANT4INFN group</a:t>
            </a:r>
          </a:p>
        </p:txBody>
      </p:sp>
    </p:spTree>
    <p:extLst>
      <p:ext uri="{BB962C8B-B14F-4D97-AF65-F5344CB8AC3E}">
        <p14:creationId xmlns:p14="http://schemas.microsoft.com/office/powerpoint/2010/main" val="952724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2F37C-2AF3-D74A-5711-C7797B0B6FAA}"/>
            </a:ext>
          </a:extLst>
        </p:cNvPr>
        <p:cNvGrpSpPr/>
        <p:nvPr/>
      </p:nvGrpSpPr>
      <p:grpSpPr>
        <a:xfrm>
          <a:off x="0" y="0"/>
          <a:ext cx="0" cy="0"/>
          <a:chOff x="0" y="0"/>
          <a:chExt cx="0" cy="0"/>
        </a:xfrm>
      </p:grpSpPr>
      <p:sp>
        <p:nvSpPr>
          <p:cNvPr id="5" name="Titolo 1">
            <a:extLst>
              <a:ext uri="{FF2B5EF4-FFF2-40B4-BE49-F238E27FC236}">
                <a16:creationId xmlns:a16="http://schemas.microsoft.com/office/drawing/2014/main" id="{4626EB3F-7D79-D214-47BB-43F05DC1C062}"/>
              </a:ext>
            </a:extLst>
          </p:cNvPr>
          <p:cNvSpPr txBox="1">
            <a:spLocks/>
          </p:cNvSpPr>
          <p:nvPr/>
        </p:nvSpPr>
        <p:spPr>
          <a:xfrm>
            <a:off x="1712603" y="377979"/>
            <a:ext cx="8842097" cy="5118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Monte Carlo simulations for electron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j-ea"/>
                <a:cs typeface="Calibri" panose="020F0502020204030204" pitchFamily="34" charset="0"/>
              </a:rPr>
              <a:t>minibeam</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radiotherapy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6" name="Picture 5">
            <a:extLst>
              <a:ext uri="{FF2B5EF4-FFF2-40B4-BE49-F238E27FC236}">
                <a16:creationId xmlns:a16="http://schemas.microsoft.com/office/drawing/2014/main" id="{52BB3365-BB06-49E7-AF31-1AC20D6CEEC0}"/>
              </a:ext>
            </a:extLst>
          </p:cNvPr>
          <p:cNvPicPr>
            <a:picLocks noChangeAspect="1"/>
          </p:cNvPicPr>
          <p:nvPr/>
        </p:nvPicPr>
        <p:blipFill>
          <a:blip r:embed="rId2"/>
          <a:srcRect t="25398" r="76522" b="24604"/>
          <a:stretch/>
        </p:blipFill>
        <p:spPr>
          <a:xfrm>
            <a:off x="152087" y="740316"/>
            <a:ext cx="1916836" cy="1428807"/>
          </a:xfrm>
          <a:prstGeom prst="rect">
            <a:avLst/>
          </a:prstGeom>
        </p:spPr>
      </p:pic>
      <p:pic>
        <p:nvPicPr>
          <p:cNvPr id="7" name="Picture 5">
            <a:extLst>
              <a:ext uri="{FF2B5EF4-FFF2-40B4-BE49-F238E27FC236}">
                <a16:creationId xmlns:a16="http://schemas.microsoft.com/office/drawing/2014/main" id="{A8979BAA-CA04-524B-22C7-45684D1A9F5A}"/>
              </a:ext>
            </a:extLst>
          </p:cNvPr>
          <p:cNvPicPr>
            <a:picLocks noChangeAspect="1"/>
          </p:cNvPicPr>
          <p:nvPr/>
        </p:nvPicPr>
        <p:blipFill>
          <a:blip r:embed="rId2"/>
          <a:srcRect l="47660" t="21392" r="26510" b="26181"/>
          <a:stretch/>
        </p:blipFill>
        <p:spPr>
          <a:xfrm>
            <a:off x="2134264" y="620735"/>
            <a:ext cx="2285354" cy="1548388"/>
          </a:xfrm>
          <a:prstGeom prst="rect">
            <a:avLst/>
          </a:prstGeom>
        </p:spPr>
      </p:pic>
      <p:sp>
        <p:nvSpPr>
          <p:cNvPr id="8" name="Freccia destra 7">
            <a:extLst>
              <a:ext uri="{FF2B5EF4-FFF2-40B4-BE49-F238E27FC236}">
                <a16:creationId xmlns:a16="http://schemas.microsoft.com/office/drawing/2014/main" id="{CDE14804-3F53-D308-64F2-24D06D170FD7}"/>
              </a:ext>
            </a:extLst>
          </p:cNvPr>
          <p:cNvSpPr/>
          <p:nvPr/>
        </p:nvSpPr>
        <p:spPr>
          <a:xfrm>
            <a:off x="1712603" y="1405602"/>
            <a:ext cx="480893" cy="31463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3">
            <a:extLst>
              <a:ext uri="{FF2B5EF4-FFF2-40B4-BE49-F238E27FC236}">
                <a16:creationId xmlns:a16="http://schemas.microsoft.com/office/drawing/2014/main" id="{3FAF173D-D50A-3398-ED61-6B9ACFB5167C}"/>
              </a:ext>
            </a:extLst>
          </p:cNvPr>
          <p:cNvPicPr>
            <a:picLocks noChangeAspect="1"/>
          </p:cNvPicPr>
          <p:nvPr/>
        </p:nvPicPr>
        <p:blipFill>
          <a:blip r:embed="rId3"/>
          <a:stretch>
            <a:fillRect/>
          </a:stretch>
        </p:blipFill>
        <p:spPr>
          <a:xfrm>
            <a:off x="8490299" y="1004051"/>
            <a:ext cx="1736025" cy="901336"/>
          </a:xfrm>
          <a:prstGeom prst="rect">
            <a:avLst/>
          </a:prstGeom>
        </p:spPr>
      </p:pic>
      <p:pic>
        <p:nvPicPr>
          <p:cNvPr id="40" name="Picture 14">
            <a:extLst>
              <a:ext uri="{FF2B5EF4-FFF2-40B4-BE49-F238E27FC236}">
                <a16:creationId xmlns:a16="http://schemas.microsoft.com/office/drawing/2014/main" id="{5D644747-D84F-76B8-F712-8277DF082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1203" y="248311"/>
            <a:ext cx="1419293" cy="641521"/>
          </a:xfrm>
          <a:prstGeom prst="rect">
            <a:avLst/>
          </a:prstGeom>
        </p:spPr>
      </p:pic>
      <p:sp>
        <p:nvSpPr>
          <p:cNvPr id="29" name="Freccia destra 28">
            <a:extLst>
              <a:ext uri="{FF2B5EF4-FFF2-40B4-BE49-F238E27FC236}">
                <a16:creationId xmlns:a16="http://schemas.microsoft.com/office/drawing/2014/main" id="{CB6FB272-EC08-F85A-4077-8B6624918CB7}"/>
              </a:ext>
            </a:extLst>
          </p:cNvPr>
          <p:cNvSpPr/>
          <p:nvPr/>
        </p:nvSpPr>
        <p:spPr>
          <a:xfrm>
            <a:off x="4530940" y="1372341"/>
            <a:ext cx="480893" cy="31463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Immagine 33" descr="Immagine che contiene Policromia, arte&#10;&#10;Descrizione generata automaticamente">
            <a:extLst>
              <a:ext uri="{FF2B5EF4-FFF2-40B4-BE49-F238E27FC236}">
                <a16:creationId xmlns:a16="http://schemas.microsoft.com/office/drawing/2014/main" id="{E805DFA6-EF8E-4E81-2820-E84BEE76D8F2}"/>
              </a:ext>
            </a:extLst>
          </p:cNvPr>
          <p:cNvPicPr>
            <a:picLocks noChangeAspect="1"/>
          </p:cNvPicPr>
          <p:nvPr/>
        </p:nvPicPr>
        <p:blipFill rotWithShape="1">
          <a:blip r:embed="rId5"/>
          <a:srcRect t="14479"/>
          <a:stretch/>
        </p:blipFill>
        <p:spPr>
          <a:xfrm>
            <a:off x="43065" y="2675652"/>
            <a:ext cx="5583757" cy="2130894"/>
          </a:xfrm>
          <a:prstGeom prst="rect">
            <a:avLst/>
          </a:prstGeom>
          <a:ln>
            <a:solidFill>
              <a:srgbClr val="0432FF"/>
            </a:solidFill>
          </a:ln>
        </p:spPr>
      </p:pic>
      <p:pic>
        <p:nvPicPr>
          <p:cNvPr id="35" name="Picture 5">
            <a:extLst>
              <a:ext uri="{FF2B5EF4-FFF2-40B4-BE49-F238E27FC236}">
                <a16:creationId xmlns:a16="http://schemas.microsoft.com/office/drawing/2014/main" id="{0E89E5A5-9FF9-3848-E1D9-A533D2DBF7E9}"/>
              </a:ext>
            </a:extLst>
          </p:cNvPr>
          <p:cNvPicPr>
            <a:picLocks noGrp="1" noChangeAspect="1"/>
          </p:cNvPicPr>
          <p:nvPr>
            <p:ph idx="1"/>
          </p:nvPr>
        </p:nvPicPr>
        <p:blipFill>
          <a:blip r:embed="rId6"/>
          <a:stretch>
            <a:fillRect/>
          </a:stretch>
        </p:blipFill>
        <p:spPr>
          <a:xfrm>
            <a:off x="5129291" y="2614111"/>
            <a:ext cx="1302710" cy="1449542"/>
          </a:xfrm>
          <a:prstGeom prst="rect">
            <a:avLst/>
          </a:prstGeom>
          <a:ln>
            <a:solidFill>
              <a:srgbClr val="0432FF"/>
            </a:solidFill>
          </a:ln>
        </p:spPr>
      </p:pic>
      <p:cxnSp>
        <p:nvCxnSpPr>
          <p:cNvPr id="36" name="Connettore 1 35">
            <a:extLst>
              <a:ext uri="{FF2B5EF4-FFF2-40B4-BE49-F238E27FC236}">
                <a16:creationId xmlns:a16="http://schemas.microsoft.com/office/drawing/2014/main" id="{63DC4C9C-6DD0-638D-2E37-817E8DF641BA}"/>
              </a:ext>
            </a:extLst>
          </p:cNvPr>
          <p:cNvCxnSpPr>
            <a:cxnSpLocks/>
          </p:cNvCxnSpPr>
          <p:nvPr/>
        </p:nvCxnSpPr>
        <p:spPr>
          <a:xfrm flipH="1" flipV="1">
            <a:off x="5123155" y="3845097"/>
            <a:ext cx="90410" cy="563995"/>
          </a:xfrm>
          <a:prstGeom prst="line">
            <a:avLst/>
          </a:prstGeom>
          <a:ln>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7" name="Connettore 1 36">
            <a:extLst>
              <a:ext uri="{FF2B5EF4-FFF2-40B4-BE49-F238E27FC236}">
                <a16:creationId xmlns:a16="http://schemas.microsoft.com/office/drawing/2014/main" id="{473272EC-D743-AFB2-8406-BC3CA8ACBAAC}"/>
              </a:ext>
            </a:extLst>
          </p:cNvPr>
          <p:cNvCxnSpPr>
            <a:cxnSpLocks/>
          </p:cNvCxnSpPr>
          <p:nvPr/>
        </p:nvCxnSpPr>
        <p:spPr>
          <a:xfrm flipV="1">
            <a:off x="5553543" y="3819624"/>
            <a:ext cx="927995" cy="589468"/>
          </a:xfrm>
          <a:prstGeom prst="line">
            <a:avLst/>
          </a:prstGeom>
          <a:ln>
            <a:solidFill>
              <a:srgbClr val="0432FF"/>
            </a:solidFill>
          </a:ln>
        </p:spPr>
        <p:style>
          <a:lnRef idx="1">
            <a:schemeClr val="accent1"/>
          </a:lnRef>
          <a:fillRef idx="0">
            <a:schemeClr val="accent1"/>
          </a:fillRef>
          <a:effectRef idx="0">
            <a:schemeClr val="accent1"/>
          </a:effectRef>
          <a:fontRef idx="minor">
            <a:schemeClr val="tx1"/>
          </a:fontRef>
        </p:style>
      </p:cxnSp>
      <p:pic>
        <p:nvPicPr>
          <p:cNvPr id="41" name="Immagine 40">
            <a:extLst>
              <a:ext uri="{FF2B5EF4-FFF2-40B4-BE49-F238E27FC236}">
                <a16:creationId xmlns:a16="http://schemas.microsoft.com/office/drawing/2014/main" id="{170BB32E-58CF-9C84-779F-F52BA58DC5B1}"/>
              </a:ext>
            </a:extLst>
          </p:cNvPr>
          <p:cNvPicPr>
            <a:picLocks noChangeAspect="1"/>
          </p:cNvPicPr>
          <p:nvPr/>
        </p:nvPicPr>
        <p:blipFill>
          <a:blip r:embed="rId7"/>
          <a:srcRect l="12699" t="5415" r="81533" b="82957"/>
          <a:stretch/>
        </p:blipFill>
        <p:spPr>
          <a:xfrm>
            <a:off x="43065" y="5183394"/>
            <a:ext cx="1485059" cy="1582371"/>
          </a:xfrm>
          <a:prstGeom prst="rect">
            <a:avLst/>
          </a:prstGeom>
        </p:spPr>
      </p:pic>
      <p:pic>
        <p:nvPicPr>
          <p:cNvPr id="42" name="Immagine 41">
            <a:extLst>
              <a:ext uri="{FF2B5EF4-FFF2-40B4-BE49-F238E27FC236}">
                <a16:creationId xmlns:a16="http://schemas.microsoft.com/office/drawing/2014/main" id="{CFAD680A-78B6-20D6-34E1-6BE8FF4684D8}"/>
              </a:ext>
            </a:extLst>
          </p:cNvPr>
          <p:cNvPicPr>
            <a:picLocks noChangeAspect="1"/>
          </p:cNvPicPr>
          <p:nvPr/>
        </p:nvPicPr>
        <p:blipFill>
          <a:blip r:embed="rId7"/>
          <a:srcRect l="12933" t="17140" r="81299" b="71053"/>
          <a:stretch/>
        </p:blipFill>
        <p:spPr>
          <a:xfrm>
            <a:off x="1606051" y="5195361"/>
            <a:ext cx="1485059" cy="1548307"/>
          </a:xfrm>
          <a:prstGeom prst="rect">
            <a:avLst/>
          </a:prstGeom>
        </p:spPr>
      </p:pic>
      <p:pic>
        <p:nvPicPr>
          <p:cNvPr id="43" name="Immagine 42">
            <a:extLst>
              <a:ext uri="{FF2B5EF4-FFF2-40B4-BE49-F238E27FC236}">
                <a16:creationId xmlns:a16="http://schemas.microsoft.com/office/drawing/2014/main" id="{F63C88E3-188C-20EC-7C60-3F69CB2B4E31}"/>
              </a:ext>
            </a:extLst>
          </p:cNvPr>
          <p:cNvPicPr>
            <a:picLocks noChangeAspect="1"/>
          </p:cNvPicPr>
          <p:nvPr/>
        </p:nvPicPr>
        <p:blipFill>
          <a:blip r:embed="rId8"/>
          <a:srcRect l="-1657" t="-491" r="49863" b="66556"/>
          <a:stretch/>
        </p:blipFill>
        <p:spPr>
          <a:xfrm>
            <a:off x="7286717" y="2834275"/>
            <a:ext cx="4356661" cy="3942378"/>
          </a:xfrm>
          <a:prstGeom prst="rect">
            <a:avLst/>
          </a:prstGeom>
        </p:spPr>
      </p:pic>
      <p:pic>
        <p:nvPicPr>
          <p:cNvPr id="45" name="Immagine 44" descr="Immagine che contiene schermata, diagramma, linea, Elementi grafici&#10;&#10;Descrizione generata automaticamente">
            <a:extLst>
              <a:ext uri="{FF2B5EF4-FFF2-40B4-BE49-F238E27FC236}">
                <a16:creationId xmlns:a16="http://schemas.microsoft.com/office/drawing/2014/main" id="{2B851901-A649-51C8-5631-29877F2E647E}"/>
              </a:ext>
            </a:extLst>
          </p:cNvPr>
          <p:cNvPicPr>
            <a:picLocks noChangeAspect="1"/>
          </p:cNvPicPr>
          <p:nvPr/>
        </p:nvPicPr>
        <p:blipFill>
          <a:blip r:embed="rId9"/>
          <a:srcRect l="8392" r="54851" b="7122"/>
          <a:stretch/>
        </p:blipFill>
        <p:spPr>
          <a:xfrm>
            <a:off x="4603894" y="5075625"/>
            <a:ext cx="2456660" cy="1782376"/>
          </a:xfrm>
          <a:prstGeom prst="rect">
            <a:avLst/>
          </a:prstGeom>
        </p:spPr>
      </p:pic>
      <p:cxnSp>
        <p:nvCxnSpPr>
          <p:cNvPr id="46" name="Connettore 1 45">
            <a:extLst>
              <a:ext uri="{FF2B5EF4-FFF2-40B4-BE49-F238E27FC236}">
                <a16:creationId xmlns:a16="http://schemas.microsoft.com/office/drawing/2014/main" id="{8281D2C9-9575-E15C-53C8-2369946639B6}"/>
              </a:ext>
            </a:extLst>
          </p:cNvPr>
          <p:cNvCxnSpPr>
            <a:cxnSpLocks/>
          </p:cNvCxnSpPr>
          <p:nvPr/>
        </p:nvCxnSpPr>
        <p:spPr>
          <a:xfrm>
            <a:off x="4954893" y="5909073"/>
            <a:ext cx="1477108" cy="0"/>
          </a:xfrm>
          <a:prstGeom prst="line">
            <a:avLst/>
          </a:prstGeom>
          <a:ln w="12700">
            <a:solidFill>
              <a:srgbClr val="FF2600"/>
            </a:solidFill>
            <a:prstDash val="dash"/>
          </a:ln>
        </p:spPr>
        <p:style>
          <a:lnRef idx="1">
            <a:schemeClr val="accent1"/>
          </a:lnRef>
          <a:fillRef idx="0">
            <a:schemeClr val="accent1"/>
          </a:fillRef>
          <a:effectRef idx="0">
            <a:schemeClr val="accent1"/>
          </a:effectRef>
          <a:fontRef idx="minor">
            <a:schemeClr val="tx1"/>
          </a:fontRef>
        </p:style>
      </p:cxnSp>
      <p:cxnSp>
        <p:nvCxnSpPr>
          <p:cNvPr id="47" name="Connettore 1 46">
            <a:extLst>
              <a:ext uri="{FF2B5EF4-FFF2-40B4-BE49-F238E27FC236}">
                <a16:creationId xmlns:a16="http://schemas.microsoft.com/office/drawing/2014/main" id="{1F7D284F-4EAB-8FAE-DF83-7159EDCA0383}"/>
              </a:ext>
            </a:extLst>
          </p:cNvPr>
          <p:cNvCxnSpPr>
            <a:cxnSpLocks/>
          </p:cNvCxnSpPr>
          <p:nvPr/>
        </p:nvCxnSpPr>
        <p:spPr>
          <a:xfrm>
            <a:off x="6481538" y="5909073"/>
            <a:ext cx="1398924" cy="140268"/>
          </a:xfrm>
          <a:prstGeom prst="line">
            <a:avLst/>
          </a:prstGeom>
          <a:ln w="12700">
            <a:solidFill>
              <a:srgbClr val="FF2600"/>
            </a:solidFill>
            <a:prstDash val="solid"/>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A6E03FD0-22D7-B254-97B2-A3DC8866DA9B}"/>
              </a:ext>
            </a:extLst>
          </p:cNvPr>
          <p:cNvCxnSpPr>
            <a:cxnSpLocks/>
          </p:cNvCxnSpPr>
          <p:nvPr/>
        </p:nvCxnSpPr>
        <p:spPr>
          <a:xfrm flipV="1">
            <a:off x="4905284" y="3104977"/>
            <a:ext cx="2958424" cy="2804096"/>
          </a:xfrm>
          <a:prstGeom prst="line">
            <a:avLst/>
          </a:prstGeom>
          <a:ln w="12700">
            <a:solidFill>
              <a:srgbClr val="FF2600"/>
            </a:solidFill>
            <a:prstDash val="solid"/>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30EE8E9E-F1FE-1A40-C1D8-86918CACAED6}"/>
              </a:ext>
            </a:extLst>
          </p:cNvPr>
          <p:cNvSpPr txBox="1"/>
          <p:nvPr/>
        </p:nvSpPr>
        <p:spPr>
          <a:xfrm>
            <a:off x="8076229" y="2599881"/>
            <a:ext cx="3209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a:t>
            </a:r>
            <a:r>
              <a:rPr kumimoji="0" lang="it-IT"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Pensavalle</a:t>
            </a:r>
            <a:r>
              <a:rPr kumimoji="0" lang="it-IT"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a:t>
            </a:r>
            <a:r>
              <a:rPr kumimoji="0" lang="it-IT"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Frontiers</a:t>
            </a:r>
            <a:r>
              <a:rPr kumimoji="0" lang="it-IT"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Physics</a:t>
            </a:r>
            <a:r>
              <a:rPr kumimoji="0" lang="it-IT"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2023</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CasellaDiTesto 49">
            <a:extLst>
              <a:ext uri="{FF2B5EF4-FFF2-40B4-BE49-F238E27FC236}">
                <a16:creationId xmlns:a16="http://schemas.microsoft.com/office/drawing/2014/main" id="{720F9D23-51A9-EA82-09A2-F20BFF6DB20C}"/>
              </a:ext>
            </a:extLst>
          </p:cNvPr>
          <p:cNvSpPr txBox="1"/>
          <p:nvPr/>
        </p:nvSpPr>
        <p:spPr>
          <a:xfrm>
            <a:off x="1211373" y="4829555"/>
            <a:ext cx="3137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Real tungsten collimators</a:t>
            </a:r>
          </a:p>
        </p:txBody>
      </p:sp>
      <p:sp>
        <p:nvSpPr>
          <p:cNvPr id="61" name="CasellaDiTesto 60">
            <a:extLst>
              <a:ext uri="{FF2B5EF4-FFF2-40B4-BE49-F238E27FC236}">
                <a16:creationId xmlns:a16="http://schemas.microsoft.com/office/drawing/2014/main" id="{E1D1A4B3-574F-8564-10D5-9A3497E9F11A}"/>
              </a:ext>
            </a:extLst>
          </p:cNvPr>
          <p:cNvSpPr txBox="1"/>
          <p:nvPr/>
        </p:nvSpPr>
        <p:spPr>
          <a:xfrm>
            <a:off x="80681" y="2167499"/>
            <a:ext cx="11959231" cy="369332"/>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Validation of different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Monte Carlo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codes with experimental data using 9 MeV electron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minibeams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Immagine 4" descr="Immagine che contiene plastica, lavandino, strumento, interno&#10;&#10;Descrizione generata automaticamente">
            <a:extLst>
              <a:ext uri="{FF2B5EF4-FFF2-40B4-BE49-F238E27FC236}">
                <a16:creationId xmlns:a16="http://schemas.microsoft.com/office/drawing/2014/main" id="{212EDE90-BCA4-FED7-884B-6749D5C78602}"/>
              </a:ext>
            </a:extLst>
          </p:cNvPr>
          <p:cNvPicPr/>
          <p:nvPr/>
        </p:nvPicPr>
        <p:blipFill>
          <a:blip r:embed="rId10"/>
          <a:stretch/>
        </p:blipFill>
        <p:spPr>
          <a:xfrm>
            <a:off x="3207352" y="5210634"/>
            <a:ext cx="1212266" cy="1519916"/>
          </a:xfrm>
          <a:prstGeom prst="rect">
            <a:avLst/>
          </a:prstGeom>
          <a:ln w="0">
            <a:solidFill>
              <a:schemeClr val="tx1"/>
            </a:solidFill>
          </a:ln>
        </p:spPr>
      </p:pic>
      <p:sp>
        <p:nvSpPr>
          <p:cNvPr id="65" name="CasellaDiTesto 64">
            <a:extLst>
              <a:ext uri="{FF2B5EF4-FFF2-40B4-BE49-F238E27FC236}">
                <a16:creationId xmlns:a16="http://schemas.microsoft.com/office/drawing/2014/main" id="{40FB5C0B-4425-D172-69AE-5685C4EAE1A0}"/>
              </a:ext>
            </a:extLst>
          </p:cNvPr>
          <p:cNvSpPr txBox="1"/>
          <p:nvPr/>
        </p:nvSpPr>
        <p:spPr>
          <a:xfrm>
            <a:off x="5123155" y="889832"/>
            <a:ext cx="253629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Reducing toxicity to normal healthy tissues through spatial fractionation of the dose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Freccia destra 65">
            <a:extLst>
              <a:ext uri="{FF2B5EF4-FFF2-40B4-BE49-F238E27FC236}">
                <a16:creationId xmlns:a16="http://schemas.microsoft.com/office/drawing/2014/main" id="{7D20C6F1-DFD5-E3C5-542C-67F3C6D9F37D}"/>
              </a:ext>
            </a:extLst>
          </p:cNvPr>
          <p:cNvSpPr/>
          <p:nvPr/>
        </p:nvSpPr>
        <p:spPr>
          <a:xfrm>
            <a:off x="7668972" y="1320456"/>
            <a:ext cx="480893" cy="31463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CasellaDiTesto 67">
            <a:extLst>
              <a:ext uri="{FF2B5EF4-FFF2-40B4-BE49-F238E27FC236}">
                <a16:creationId xmlns:a16="http://schemas.microsoft.com/office/drawing/2014/main" id="{124E3394-3F77-6B03-9400-70DAEC7247E6}"/>
              </a:ext>
            </a:extLst>
          </p:cNvPr>
          <p:cNvSpPr txBox="1"/>
          <p:nvPr/>
        </p:nvSpPr>
        <p:spPr>
          <a:xfrm>
            <a:off x="1647880" y="2636238"/>
            <a:ext cx="60995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white"/>
                </a:solidFill>
                <a:effectLst/>
                <a:uLnTx/>
                <a:uFillTx/>
                <a:latin typeface="Calibri" panose="020F0502020204030204"/>
                <a:ea typeface="+mn-ea"/>
                <a:cs typeface="Calibri Light"/>
              </a:rPr>
              <a:t>eFLASH_radiotherapy</a:t>
            </a:r>
            <a:r>
              <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Calibri Light"/>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311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3E0A1B98-B822-3D21-505F-6524FC14661D}"/>
              </a:ext>
            </a:extLst>
          </p:cNvPr>
          <p:cNvPicPr>
            <a:picLocks noChangeAspect="1"/>
          </p:cNvPicPr>
          <p:nvPr/>
        </p:nvPicPr>
        <p:blipFill>
          <a:blip r:embed="rId2">
            <a:extLst>
              <a:ext uri="{28A0092B-C50C-407E-A947-70E740481C1C}">
                <a14:useLocalDpi xmlns:a14="http://schemas.microsoft.com/office/drawing/2010/main" val="0"/>
              </a:ext>
            </a:extLst>
          </a:blip>
          <a:srcRect l="11948" t="11718" r="9390" b="10530"/>
          <a:stretch>
            <a:fillRect/>
          </a:stretch>
        </p:blipFill>
        <p:spPr>
          <a:xfrm>
            <a:off x="208912" y="1673860"/>
            <a:ext cx="4076198" cy="221204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Content Placeholder 6" descr="A diagram of a graph&#10;&#10;AI-generated content may be incorrect.">
            <a:extLst>
              <a:ext uri="{FF2B5EF4-FFF2-40B4-BE49-F238E27FC236}">
                <a16:creationId xmlns:a16="http://schemas.microsoft.com/office/drawing/2014/main" id="{AC43D6AE-CCB8-8A9E-363E-4F69A1163468}"/>
              </a:ext>
            </a:extLst>
          </p:cNvPr>
          <p:cNvPicPr>
            <a:picLocks noChangeAspect="1"/>
          </p:cNvPicPr>
          <p:nvPr/>
        </p:nvPicPr>
        <p:blipFill>
          <a:blip r:embed="rId3">
            <a:extLst>
              <a:ext uri="{28A0092B-C50C-407E-A947-70E740481C1C}">
                <a14:useLocalDpi xmlns:a14="http://schemas.microsoft.com/office/drawing/2010/main" val="0"/>
              </a:ext>
            </a:extLst>
          </a:blip>
          <a:srcRect l="8152" t="10183" r="64146" b="42903"/>
          <a:stretch/>
        </p:blipFill>
        <p:spPr>
          <a:xfrm>
            <a:off x="208912" y="1651799"/>
            <a:ext cx="1039218" cy="101237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CasellaDiTesto 8">
            <a:extLst>
              <a:ext uri="{FF2B5EF4-FFF2-40B4-BE49-F238E27FC236}">
                <a16:creationId xmlns:a16="http://schemas.microsoft.com/office/drawing/2014/main" id="{E20A26F3-35CD-B6CF-A1D5-D3761AB05DC2}"/>
              </a:ext>
            </a:extLst>
          </p:cNvPr>
          <p:cNvSpPr txBox="1"/>
          <p:nvPr/>
        </p:nvSpPr>
        <p:spPr>
          <a:xfrm>
            <a:off x="215654" y="630510"/>
            <a:ext cx="407619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beam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quality</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and the energy spectrum vary along the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minibeam</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pattern due to secondary particle contribution (low energy protons) on the valleys</a:t>
            </a:r>
          </a:p>
        </p:txBody>
      </p:sp>
      <p:sp>
        <p:nvSpPr>
          <p:cNvPr id="10" name="Freccia destra 9">
            <a:extLst>
              <a:ext uri="{FF2B5EF4-FFF2-40B4-BE49-F238E27FC236}">
                <a16:creationId xmlns:a16="http://schemas.microsoft.com/office/drawing/2014/main" id="{9DA4B1FB-960B-FBA6-15BE-96672378CF79}"/>
              </a:ext>
            </a:extLst>
          </p:cNvPr>
          <p:cNvSpPr/>
          <p:nvPr/>
        </p:nvSpPr>
        <p:spPr>
          <a:xfrm>
            <a:off x="4101343" y="785591"/>
            <a:ext cx="466161" cy="3592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asellaDiTesto 10">
            <a:extLst>
              <a:ext uri="{FF2B5EF4-FFF2-40B4-BE49-F238E27FC236}">
                <a16:creationId xmlns:a16="http://schemas.microsoft.com/office/drawing/2014/main" id="{3AA8EF26-4B05-57F7-5749-0C8E3A7D4D3F}"/>
              </a:ext>
            </a:extLst>
          </p:cNvPr>
          <p:cNvSpPr txBox="1"/>
          <p:nvPr/>
        </p:nvSpPr>
        <p:spPr>
          <a:xfrm>
            <a:off x="4564819" y="742840"/>
            <a:ext cx="1731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Microdosimetry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ccia destra 11">
            <a:extLst>
              <a:ext uri="{FF2B5EF4-FFF2-40B4-BE49-F238E27FC236}">
                <a16:creationId xmlns:a16="http://schemas.microsoft.com/office/drawing/2014/main" id="{4425143C-D9AA-736C-FD1C-B8F317898E9E}"/>
              </a:ext>
            </a:extLst>
          </p:cNvPr>
          <p:cNvSpPr/>
          <p:nvPr/>
        </p:nvSpPr>
        <p:spPr>
          <a:xfrm>
            <a:off x="6296800" y="745788"/>
            <a:ext cx="442857"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sellaDiTesto 12">
            <a:extLst>
              <a:ext uri="{FF2B5EF4-FFF2-40B4-BE49-F238E27FC236}">
                <a16:creationId xmlns:a16="http://schemas.microsoft.com/office/drawing/2014/main" id="{1D774D4A-B73F-03EE-0BBA-1D522BA1C353}"/>
              </a:ext>
            </a:extLst>
          </p:cNvPr>
          <p:cNvSpPr txBox="1"/>
          <p:nvPr/>
        </p:nvSpPr>
        <p:spPr>
          <a:xfrm>
            <a:off x="6739657" y="701460"/>
            <a:ext cx="5048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Geant4 simulations using the </a:t>
            </a:r>
            <a:r>
              <a:rPr kumimoji="0" lang="it-IT" sz="18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exp_microdosimetry</a:t>
            </a:r>
            <a:r>
              <a:rPr kumimoji="0" lang="it-IT" sz="18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it-IT" sz="18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advanced</a:t>
            </a:r>
            <a:r>
              <a:rPr kumimoji="0" lang="it-IT" sz="1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18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example</a:t>
            </a:r>
            <a:r>
              <a:rPr kumimoji="0" lang="it-IT" sz="1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2">
            <a:extLst>
              <a:ext uri="{FF2B5EF4-FFF2-40B4-BE49-F238E27FC236}">
                <a16:creationId xmlns:a16="http://schemas.microsoft.com/office/drawing/2014/main" id="{D82BAE56-3AAB-E6B5-2F73-5AFC6E7F93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5654" y="4191690"/>
            <a:ext cx="3958314" cy="250673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6" name="Picture 25">
            <a:extLst>
              <a:ext uri="{FF2B5EF4-FFF2-40B4-BE49-F238E27FC236}">
                <a16:creationId xmlns:a16="http://schemas.microsoft.com/office/drawing/2014/main" id="{41D3CF72-F6F9-A94D-9835-64C3FD75A294}"/>
              </a:ext>
            </a:extLst>
          </p:cNvPr>
          <p:cNvPicPr>
            <a:picLocks noChangeAspect="1"/>
          </p:cNvPicPr>
          <p:nvPr/>
        </p:nvPicPr>
        <p:blipFill>
          <a:blip r:embed="rId5"/>
          <a:stretch>
            <a:fillRect/>
          </a:stretch>
        </p:blipFill>
        <p:spPr>
          <a:xfrm>
            <a:off x="9359152" y="1988974"/>
            <a:ext cx="2724212" cy="3482601"/>
          </a:xfrm>
          <a:prstGeom prst="rect">
            <a:avLst/>
          </a:prstGeom>
        </p:spPr>
      </p:pic>
      <p:sp>
        <p:nvSpPr>
          <p:cNvPr id="18" name="CasellaDiTesto 17">
            <a:extLst>
              <a:ext uri="{FF2B5EF4-FFF2-40B4-BE49-F238E27FC236}">
                <a16:creationId xmlns:a16="http://schemas.microsoft.com/office/drawing/2014/main" id="{B2F82876-12DF-9EC4-AE6D-A651B609A68F}"/>
              </a:ext>
            </a:extLst>
          </p:cNvPr>
          <p:cNvSpPr txBox="1"/>
          <p:nvPr/>
        </p:nvSpPr>
        <p:spPr>
          <a:xfrm>
            <a:off x="4674198" y="1893159"/>
            <a:ext cx="4684954" cy="3578416"/>
          </a:xfrm>
          <a:prstGeom prst="rect">
            <a:avLst/>
          </a:prstGeom>
          <a:noFill/>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rPr>
              <a:t>Now a </a:t>
            </a:r>
            <a:r>
              <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Calibri"/>
                <a:sym typeface="Wingdings" panose="05000000000000000000" pitchFamily="2" charset="2"/>
              </a:rPr>
              <a:t>general-purpose versatile example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rPr>
              <a:t>for the simulation of several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Calibri"/>
                <a:sym typeface="Wingdings" panose="05000000000000000000" pitchFamily="2" charset="2"/>
              </a:rPr>
              <a:t>micrododosimeters</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rPr>
              <a:t>:</a:t>
            </a:r>
          </a:p>
          <a:p>
            <a:pPr marL="742950" marR="0" lvl="1"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rPr>
              <a:t>Silicon carbide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Calibri"/>
                <a:sym typeface="Wingdings" panose="05000000000000000000" pitchFamily="2" charset="2"/>
              </a:rPr>
              <a:t>microdosimeters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endParaRPr>
          </a:p>
          <a:p>
            <a:pPr marL="742950" marR="0" lvl="1"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rPr>
              <a:t>Silicon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Calibri"/>
                <a:sym typeface="Wingdings" panose="05000000000000000000" pitchFamily="2" charset="2"/>
              </a:rPr>
              <a:t>microdosimeters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endParaRPr>
          </a:p>
          <a:p>
            <a:pPr marL="742950" marR="0" lvl="1"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rPr>
              <a:t>D</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Calibri"/>
                <a:sym typeface="Wingdings" panose="05000000000000000000" pitchFamily="2" charset="2"/>
              </a:rPr>
              <a:t>iamond</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rPr>
              <a:t>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Calibri"/>
                <a:sym typeface="Wingdings" panose="05000000000000000000" pitchFamily="2" charset="2"/>
              </a:rPr>
              <a:t>microdosimeters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endParaRPr>
          </a:p>
          <a:p>
            <a:pPr marL="742950" marR="0" lvl="1"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rPr>
              <a:t>Tissue Equivalent Proportional counter (TEPC)</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rPr>
              <a:t>Several functionalities available for users:</a:t>
            </a:r>
          </a:p>
          <a:p>
            <a:pPr marL="742950" marR="0" lvl="1"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Implementation of macro commands for easily changing the different geometrical configurations and parameters</a:t>
            </a:r>
          </a:p>
          <a:p>
            <a:pPr marL="742950" marR="0" lvl="1"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Calibri"/>
              </a:rPr>
              <a:t>Python scripts</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for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Calibri"/>
              </a:rPr>
              <a:t>microdosimetric</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spectra and average values calculation</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sym typeface="Wingdings" panose="05000000000000000000" pitchFamily="2" charset="2"/>
            </a:endParaRPr>
          </a:p>
        </p:txBody>
      </p:sp>
      <p:sp>
        <p:nvSpPr>
          <p:cNvPr id="19" name="CasellaDiTesto 18">
            <a:extLst>
              <a:ext uri="{FF2B5EF4-FFF2-40B4-BE49-F238E27FC236}">
                <a16:creationId xmlns:a16="http://schemas.microsoft.com/office/drawing/2014/main" id="{452165C0-2C93-A16A-81C5-C1D2BBC0868B}"/>
              </a:ext>
            </a:extLst>
          </p:cNvPr>
          <p:cNvSpPr txBox="1"/>
          <p:nvPr/>
        </p:nvSpPr>
        <p:spPr>
          <a:xfrm>
            <a:off x="215654" y="4001476"/>
            <a:ext cx="3958315" cy="369332"/>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Dose distribution y d(y)</a:t>
            </a:r>
          </a:p>
        </p:txBody>
      </p:sp>
      <p:sp>
        <p:nvSpPr>
          <p:cNvPr id="22" name="CasellaDiTesto 21">
            <a:extLst>
              <a:ext uri="{FF2B5EF4-FFF2-40B4-BE49-F238E27FC236}">
                <a16:creationId xmlns:a16="http://schemas.microsoft.com/office/drawing/2014/main" id="{D19920EE-9749-7A10-263F-CA7E7623D9AF}"/>
              </a:ext>
            </a:extLst>
          </p:cNvPr>
          <p:cNvSpPr txBox="1"/>
          <p:nvPr/>
        </p:nvSpPr>
        <p:spPr>
          <a:xfrm>
            <a:off x="1758876" y="4640578"/>
            <a:ext cx="176963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Shift towards higher y (LET) and broader distribution in the valley region</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 name="Connettore 1 23">
            <a:extLst>
              <a:ext uri="{FF2B5EF4-FFF2-40B4-BE49-F238E27FC236}">
                <a16:creationId xmlns:a16="http://schemas.microsoft.com/office/drawing/2014/main" id="{17B7E006-F454-0856-CE6A-3762BD5BF466}"/>
              </a:ext>
            </a:extLst>
          </p:cNvPr>
          <p:cNvCxnSpPr>
            <a:cxnSpLocks/>
          </p:cNvCxnSpPr>
          <p:nvPr/>
        </p:nvCxnSpPr>
        <p:spPr>
          <a:xfrm flipV="1">
            <a:off x="1226372" y="1807285"/>
            <a:ext cx="1039218" cy="283329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33ABD794-F1E6-D2FD-FE09-1EAF59171CC1}"/>
              </a:ext>
            </a:extLst>
          </p:cNvPr>
          <p:cNvCxnSpPr>
            <a:cxnSpLocks/>
          </p:cNvCxnSpPr>
          <p:nvPr/>
        </p:nvCxnSpPr>
        <p:spPr>
          <a:xfrm flipV="1">
            <a:off x="1369788" y="3722146"/>
            <a:ext cx="1254785" cy="13877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30" name="Picture 3">
            <a:extLst>
              <a:ext uri="{FF2B5EF4-FFF2-40B4-BE49-F238E27FC236}">
                <a16:creationId xmlns:a16="http://schemas.microsoft.com/office/drawing/2014/main" id="{CF444C2B-BC54-826D-7C83-99FEA3C18455}"/>
              </a:ext>
            </a:extLst>
          </p:cNvPr>
          <p:cNvPicPr>
            <a:picLocks noChangeAspect="1"/>
          </p:cNvPicPr>
          <p:nvPr/>
        </p:nvPicPr>
        <p:blipFill>
          <a:blip r:embed="rId6"/>
          <a:stretch>
            <a:fillRect/>
          </a:stretch>
        </p:blipFill>
        <p:spPr>
          <a:xfrm>
            <a:off x="5430809" y="5606819"/>
            <a:ext cx="1647723" cy="855490"/>
          </a:xfrm>
          <a:prstGeom prst="rect">
            <a:avLst/>
          </a:prstGeom>
        </p:spPr>
      </p:pic>
      <p:pic>
        <p:nvPicPr>
          <p:cNvPr id="31" name="Immagine 30">
            <a:extLst>
              <a:ext uri="{FF2B5EF4-FFF2-40B4-BE49-F238E27FC236}">
                <a16:creationId xmlns:a16="http://schemas.microsoft.com/office/drawing/2014/main" id="{47E78E93-E5FE-92AA-2482-4B907201B0E9}"/>
              </a:ext>
            </a:extLst>
          </p:cNvPr>
          <p:cNvPicPr>
            <a:picLocks noChangeAspect="1"/>
          </p:cNvPicPr>
          <p:nvPr/>
        </p:nvPicPr>
        <p:blipFill>
          <a:blip r:embed="rId7"/>
          <a:stretch>
            <a:fillRect/>
          </a:stretch>
        </p:blipFill>
        <p:spPr>
          <a:xfrm>
            <a:off x="9359152" y="5374768"/>
            <a:ext cx="2150372" cy="1323655"/>
          </a:xfrm>
          <a:prstGeom prst="rect">
            <a:avLst/>
          </a:prstGeom>
        </p:spPr>
      </p:pic>
      <p:sp>
        <p:nvSpPr>
          <p:cNvPr id="32" name="TextBox 4">
            <a:extLst>
              <a:ext uri="{FF2B5EF4-FFF2-40B4-BE49-F238E27FC236}">
                <a16:creationId xmlns:a16="http://schemas.microsoft.com/office/drawing/2014/main" id="{2A584D55-3123-E07A-A86E-2B68AD54DF7C}"/>
              </a:ext>
            </a:extLst>
          </p:cNvPr>
          <p:cNvSpPr txBox="1"/>
          <p:nvPr/>
        </p:nvSpPr>
        <p:spPr>
          <a:xfrm>
            <a:off x="4883972" y="1420328"/>
            <a:ext cx="6903713" cy="402546"/>
          </a:xfrm>
          <a:prstGeom prst="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20000"/>
              </a:lnSpc>
              <a:spcBef>
                <a:spcPts val="80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Current authors: G.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Milluzzo</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F. Romano, S. </a:t>
            </a:r>
            <a:r>
              <a:rPr kumimoji="0" lang="en-AU" sz="1800" b="0" i="0" u="none" strike="noStrike" kern="1200" cap="none" spc="0" normalizeH="0" baseline="0" noProof="0" dirty="0" err="1">
                <a:ln>
                  <a:noFill/>
                </a:ln>
                <a:solidFill>
                  <a:prstClr val="black"/>
                </a:solidFill>
                <a:effectLst/>
                <a:uLnTx/>
                <a:uFillTx/>
                <a:latin typeface="Calibri" panose="020F0502020204030204"/>
                <a:ea typeface="+mn-ea"/>
                <a:cs typeface="+mn-cs"/>
              </a:rPr>
              <a:t>Guatelli</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D. Boltz </a:t>
            </a:r>
          </a:p>
        </p:txBody>
      </p:sp>
      <p:pic>
        <p:nvPicPr>
          <p:cNvPr id="33" name="Immagine 32" descr="Immagine che contiene Carattere, linea, design, testo&#10;&#10;Descrizione generata automaticamente">
            <a:extLst>
              <a:ext uri="{FF2B5EF4-FFF2-40B4-BE49-F238E27FC236}">
                <a16:creationId xmlns:a16="http://schemas.microsoft.com/office/drawing/2014/main" id="{D7D8F3C9-FFCE-4FD2-396B-9741A085CF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0828" y="5606819"/>
            <a:ext cx="968124" cy="751232"/>
          </a:xfrm>
          <a:prstGeom prst="rect">
            <a:avLst/>
          </a:prstGeom>
        </p:spPr>
      </p:pic>
      <p:pic>
        <p:nvPicPr>
          <p:cNvPr id="34" name="Picture 14">
            <a:extLst>
              <a:ext uri="{FF2B5EF4-FFF2-40B4-BE49-F238E27FC236}">
                <a16:creationId xmlns:a16="http://schemas.microsoft.com/office/drawing/2014/main" id="{3CFE0A9B-0917-C270-0127-37C6A73CB1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1258" y="137455"/>
            <a:ext cx="1419293" cy="641521"/>
          </a:xfrm>
          <a:prstGeom prst="rect">
            <a:avLst/>
          </a:prstGeom>
        </p:spPr>
      </p:pic>
      <p:sp>
        <p:nvSpPr>
          <p:cNvPr id="35" name="Titolo 1">
            <a:extLst>
              <a:ext uri="{FF2B5EF4-FFF2-40B4-BE49-F238E27FC236}">
                <a16:creationId xmlns:a16="http://schemas.microsoft.com/office/drawing/2014/main" id="{A035F22A-8B1B-1FF9-6CD3-3704FC3481C5}"/>
              </a:ext>
            </a:extLst>
          </p:cNvPr>
          <p:cNvSpPr txBox="1">
            <a:spLocks/>
          </p:cNvSpPr>
          <p:nvPr/>
        </p:nvSpPr>
        <p:spPr>
          <a:xfrm>
            <a:off x="1712603" y="377979"/>
            <a:ext cx="8842097" cy="5118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Monte Carlo simulations for proton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j-ea"/>
                <a:cs typeface="Calibri" panose="020F0502020204030204" pitchFamily="34" charset="0"/>
              </a:rPr>
              <a:t>minibeam</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radiotherapy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58124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3FD16D-D126-57F4-768A-D7222AA133CB}"/>
              </a:ext>
            </a:extLst>
          </p:cNvPr>
          <p:cNvSpPr>
            <a:spLocks noGrp="1"/>
          </p:cNvSpPr>
          <p:nvPr>
            <p:ph type="title"/>
          </p:nvPr>
        </p:nvSpPr>
        <p:spPr>
          <a:xfrm>
            <a:off x="1703512" y="474109"/>
            <a:ext cx="8229600" cy="735360"/>
          </a:xfrm>
        </p:spPr>
        <p:txBody>
          <a:bodyPr/>
          <a:lstStyle/>
          <a:p>
            <a:r>
              <a:rPr lang="it-IT" dirty="0"/>
              <a:t>The </a:t>
            </a:r>
            <a:r>
              <a:rPr lang="it-IT" dirty="0" err="1"/>
              <a:t>next</a:t>
            </a:r>
            <a:r>
              <a:rPr lang="it-IT" dirty="0"/>
              <a:t> challenge: Geant4-DNA </a:t>
            </a:r>
          </a:p>
        </p:txBody>
      </p:sp>
      <p:sp>
        <p:nvSpPr>
          <p:cNvPr id="3" name="Segnaposto contenuto 2">
            <a:extLst>
              <a:ext uri="{FF2B5EF4-FFF2-40B4-BE49-F238E27FC236}">
                <a16:creationId xmlns:a16="http://schemas.microsoft.com/office/drawing/2014/main" id="{2F6E1DCF-BAC1-1661-C66D-B8FC0776FA75}"/>
              </a:ext>
            </a:extLst>
          </p:cNvPr>
          <p:cNvSpPr>
            <a:spLocks noGrp="1"/>
          </p:cNvSpPr>
          <p:nvPr>
            <p:ph idx="1"/>
          </p:nvPr>
        </p:nvSpPr>
        <p:spPr>
          <a:xfrm>
            <a:off x="280555" y="1268760"/>
            <a:ext cx="10387445" cy="5543568"/>
          </a:xfrm>
        </p:spPr>
        <p:txBody>
          <a:bodyPr>
            <a:normAutofit/>
          </a:bodyPr>
          <a:lstStyle/>
          <a:p>
            <a:r>
              <a:rPr lang="it-IT" sz="2000" dirty="0" err="1"/>
              <a:t>Modeling</a:t>
            </a:r>
            <a:r>
              <a:rPr lang="it-IT" sz="2000" dirty="0"/>
              <a:t> of </a:t>
            </a:r>
            <a:r>
              <a:rPr lang="it-IT" sz="2000" b="1" dirty="0" err="1"/>
              <a:t>biological</a:t>
            </a:r>
            <a:r>
              <a:rPr lang="it-IT" sz="2000" b="1" dirty="0"/>
              <a:t> </a:t>
            </a:r>
            <a:r>
              <a:rPr lang="it-IT" sz="2000" b="1" dirty="0" err="1"/>
              <a:t>damage</a:t>
            </a:r>
            <a:r>
              <a:rPr lang="it-IT" sz="2000" b="1" dirty="0"/>
              <a:t> </a:t>
            </a:r>
            <a:r>
              <a:rPr lang="it-IT" sz="2000" dirty="0">
                <a:sym typeface="Wingdings" panose="05000000000000000000" pitchFamily="2" charset="2"/>
              </a:rPr>
              <a:t> </a:t>
            </a:r>
            <a:r>
              <a:rPr lang="it-IT" sz="2000" b="1" dirty="0" err="1"/>
              <a:t>challenging</a:t>
            </a:r>
            <a:endParaRPr lang="it-IT" sz="2000" b="1" dirty="0"/>
          </a:p>
          <a:p>
            <a:pPr lvl="1"/>
            <a:r>
              <a:rPr lang="it-IT" sz="1800" dirty="0" err="1"/>
              <a:t>Need</a:t>
            </a:r>
            <a:r>
              <a:rPr lang="it-IT" sz="1800" dirty="0"/>
              <a:t> precise </a:t>
            </a:r>
            <a:r>
              <a:rPr lang="it-IT" sz="1800" dirty="0" err="1"/>
              <a:t>description</a:t>
            </a:r>
            <a:r>
              <a:rPr lang="it-IT" sz="1800" dirty="0"/>
              <a:t> </a:t>
            </a:r>
            <a:r>
              <a:rPr lang="it-IT" sz="1800" dirty="0" err="1"/>
              <a:t>at</a:t>
            </a:r>
            <a:r>
              <a:rPr lang="it-IT" sz="1800" dirty="0"/>
              <a:t> the </a:t>
            </a:r>
            <a:r>
              <a:rPr lang="it-IT" sz="1800" dirty="0" err="1">
                <a:solidFill>
                  <a:srgbClr val="0000FF"/>
                </a:solidFill>
              </a:rPr>
              <a:t>molecular</a:t>
            </a:r>
            <a:r>
              <a:rPr lang="it-IT" sz="1800" dirty="0">
                <a:solidFill>
                  <a:srgbClr val="0000FF"/>
                </a:solidFill>
              </a:rPr>
              <a:t>/DNA </a:t>
            </a:r>
            <a:r>
              <a:rPr lang="it-IT" sz="1800" dirty="0" err="1">
                <a:solidFill>
                  <a:srgbClr val="0000FF"/>
                </a:solidFill>
              </a:rPr>
              <a:t>level</a:t>
            </a:r>
            <a:r>
              <a:rPr lang="it-IT" sz="1800" dirty="0">
                <a:solidFill>
                  <a:srgbClr val="0000FF"/>
                </a:solidFill>
              </a:rPr>
              <a:t> (&lt; µm scale)</a:t>
            </a:r>
            <a:endParaRPr lang="it-IT" sz="1800" dirty="0"/>
          </a:p>
          <a:p>
            <a:pPr lvl="2"/>
            <a:r>
              <a:rPr lang="it-IT" sz="1600" dirty="0"/>
              <a:t>Must </a:t>
            </a:r>
            <a:r>
              <a:rPr lang="it-IT" sz="1600" dirty="0" err="1">
                <a:solidFill>
                  <a:srgbClr val="0000FF"/>
                </a:solidFill>
              </a:rPr>
              <a:t>give</a:t>
            </a:r>
            <a:r>
              <a:rPr lang="it-IT" sz="1600" dirty="0">
                <a:solidFill>
                  <a:srgbClr val="0000FF"/>
                </a:solidFill>
              </a:rPr>
              <a:t> up </a:t>
            </a:r>
            <a:r>
              <a:rPr lang="it-IT" sz="1600" dirty="0"/>
              <a:t>the </a:t>
            </a:r>
            <a:r>
              <a:rPr lang="it-IT" sz="1600" dirty="0" err="1">
                <a:solidFill>
                  <a:srgbClr val="0000FF"/>
                </a:solidFill>
              </a:rPr>
              <a:t>condensed</a:t>
            </a:r>
            <a:r>
              <a:rPr lang="it-IT" sz="1600" dirty="0">
                <a:solidFill>
                  <a:srgbClr val="0000FF"/>
                </a:solidFill>
              </a:rPr>
              <a:t> history </a:t>
            </a:r>
            <a:r>
              <a:rPr lang="it-IT" sz="1600" dirty="0" err="1"/>
              <a:t>approach</a:t>
            </a:r>
            <a:r>
              <a:rPr lang="it-IT" sz="1600" dirty="0"/>
              <a:t> of general </a:t>
            </a:r>
            <a:r>
              <a:rPr lang="it-IT" sz="1600" dirty="0" err="1"/>
              <a:t>MCs</a:t>
            </a:r>
            <a:endParaRPr lang="it-IT" sz="1600" dirty="0"/>
          </a:p>
          <a:p>
            <a:pPr lvl="2"/>
            <a:r>
              <a:rPr lang="it-IT" sz="1600" dirty="0" err="1">
                <a:solidFill>
                  <a:srgbClr val="0000FF"/>
                </a:solidFill>
              </a:rPr>
              <a:t>Physics</a:t>
            </a:r>
            <a:r>
              <a:rPr lang="it-IT" sz="1600" dirty="0"/>
              <a:t> to be </a:t>
            </a:r>
            <a:r>
              <a:rPr lang="it-IT" sz="1600" dirty="0" err="1"/>
              <a:t>described</a:t>
            </a:r>
            <a:r>
              <a:rPr lang="it-IT" sz="1600" dirty="0"/>
              <a:t> by </a:t>
            </a:r>
            <a:r>
              <a:rPr lang="it-IT" sz="1600" dirty="0" err="1"/>
              <a:t>detailed</a:t>
            </a:r>
            <a:r>
              <a:rPr lang="it-IT" sz="1600" dirty="0">
                <a:solidFill>
                  <a:srgbClr val="0000FF"/>
                </a:solidFill>
              </a:rPr>
              <a:t> track-</a:t>
            </a:r>
            <a:r>
              <a:rPr lang="it-IT" sz="1600" dirty="0" err="1">
                <a:solidFill>
                  <a:srgbClr val="0000FF"/>
                </a:solidFill>
              </a:rPr>
              <a:t>structure</a:t>
            </a:r>
            <a:r>
              <a:rPr lang="it-IT" sz="1600" dirty="0">
                <a:solidFill>
                  <a:srgbClr val="0000FF"/>
                </a:solidFill>
              </a:rPr>
              <a:t> </a:t>
            </a:r>
            <a:r>
              <a:rPr lang="it-IT" sz="1600" dirty="0"/>
              <a:t>models</a:t>
            </a:r>
            <a:r>
              <a:rPr lang="it-IT" sz="1600" dirty="0">
                <a:solidFill>
                  <a:srgbClr val="0000FF"/>
                </a:solidFill>
              </a:rPr>
              <a:t> </a:t>
            </a:r>
            <a:r>
              <a:rPr lang="it-IT" sz="1600" dirty="0"/>
              <a:t>to</a:t>
            </a:r>
            <a:r>
              <a:rPr lang="it-IT" sz="1600" dirty="0">
                <a:solidFill>
                  <a:srgbClr val="0000FF"/>
                </a:solidFill>
              </a:rPr>
              <a:t> ~eV</a:t>
            </a:r>
          </a:p>
          <a:p>
            <a:pPr lvl="1"/>
            <a:r>
              <a:rPr lang="it-IT" sz="1800" dirty="0" err="1"/>
              <a:t>Also</a:t>
            </a:r>
            <a:r>
              <a:rPr lang="it-IT" sz="1800" dirty="0"/>
              <a:t> </a:t>
            </a:r>
            <a:r>
              <a:rPr lang="it-IT" sz="1800" dirty="0" err="1">
                <a:solidFill>
                  <a:srgbClr val="0000FF"/>
                </a:solidFill>
              </a:rPr>
              <a:t>chemical</a:t>
            </a:r>
            <a:r>
              <a:rPr lang="it-IT" sz="1800" dirty="0"/>
              <a:t> </a:t>
            </a:r>
            <a:r>
              <a:rPr lang="it-IT" sz="1800" dirty="0" err="1"/>
              <a:t>processes</a:t>
            </a:r>
            <a:r>
              <a:rPr lang="it-IT" sz="1800" dirty="0"/>
              <a:t> </a:t>
            </a:r>
            <a:r>
              <a:rPr lang="it-IT" sz="1800" dirty="0" err="1"/>
              <a:t>involved</a:t>
            </a:r>
            <a:r>
              <a:rPr lang="it-IT" sz="1800" dirty="0"/>
              <a:t>, </a:t>
            </a:r>
            <a:r>
              <a:rPr lang="it-IT" sz="1800" dirty="0">
                <a:solidFill>
                  <a:srgbClr val="0000FF"/>
                </a:solidFill>
              </a:rPr>
              <a:t>following</a:t>
            </a:r>
            <a:r>
              <a:rPr lang="it-IT" sz="1800" dirty="0"/>
              <a:t> </a:t>
            </a:r>
            <a:r>
              <a:rPr lang="it-IT" sz="1800" dirty="0" err="1"/>
              <a:t>primary</a:t>
            </a:r>
            <a:r>
              <a:rPr lang="it-IT" sz="1800" dirty="0"/>
              <a:t> </a:t>
            </a:r>
            <a:r>
              <a:rPr lang="it-IT" sz="1800" dirty="0" err="1"/>
              <a:t>physical</a:t>
            </a:r>
            <a:r>
              <a:rPr lang="it-IT" sz="1800" dirty="0"/>
              <a:t> interaction </a:t>
            </a:r>
          </a:p>
          <a:p>
            <a:pPr lvl="1"/>
            <a:r>
              <a:rPr lang="it-IT" sz="1800" dirty="0"/>
              <a:t>Much more </a:t>
            </a:r>
            <a:r>
              <a:rPr lang="it-IT" sz="1800" dirty="0">
                <a:solidFill>
                  <a:srgbClr val="0000FF"/>
                </a:solidFill>
              </a:rPr>
              <a:t>CPU-intensive</a:t>
            </a:r>
          </a:p>
          <a:p>
            <a:pPr lvl="1"/>
            <a:endParaRPr lang="it-IT" sz="1050" dirty="0">
              <a:solidFill>
                <a:srgbClr val="0000FF"/>
              </a:solidFill>
            </a:endParaRPr>
          </a:p>
          <a:p>
            <a:r>
              <a:rPr lang="en-US" sz="2000" b="1" dirty="0"/>
              <a:t>Geant4-DNA project</a:t>
            </a:r>
            <a:r>
              <a:rPr lang="en-US" sz="2000" dirty="0"/>
              <a:t>: extension of Geant4 for the simulation of interactions of </a:t>
            </a:r>
            <a:r>
              <a:rPr lang="en-US" sz="2000" b="1" dirty="0"/>
              <a:t>radiation</a:t>
            </a:r>
            <a:r>
              <a:rPr lang="en-US" sz="2000" dirty="0"/>
              <a:t> with </a:t>
            </a:r>
            <a:r>
              <a:rPr lang="en-US" sz="2000" b="1" dirty="0"/>
              <a:t>biological systems </a:t>
            </a:r>
            <a:r>
              <a:rPr lang="en-US" sz="2000" dirty="0"/>
              <a:t>at the cellular and DNA level </a:t>
            </a:r>
          </a:p>
          <a:p>
            <a:pPr lvl="1"/>
            <a:r>
              <a:rPr lang="en-US" sz="1800" dirty="0">
                <a:sym typeface="Wingdings" panose="05000000000000000000" pitchFamily="2" charset="2"/>
              </a:rPr>
              <a:t>Initiated by ESA in 2001, </a:t>
            </a:r>
            <a:r>
              <a:rPr lang="en-US" sz="1800" dirty="0">
                <a:solidFill>
                  <a:srgbClr val="0000FF"/>
                </a:solidFill>
                <a:sym typeface="Wingdings" panose="05000000000000000000" pitchFamily="2" charset="2"/>
              </a:rPr>
              <a:t>highly inter-disciplinary </a:t>
            </a:r>
            <a:endParaRPr lang="en-US" sz="1800" dirty="0">
              <a:solidFill>
                <a:srgbClr val="0000FF"/>
              </a:solidFill>
            </a:endParaRPr>
          </a:p>
          <a:p>
            <a:pPr lvl="1"/>
            <a:r>
              <a:rPr lang="it-IT" sz="1800" dirty="0" err="1"/>
              <a:t>Developed</a:t>
            </a:r>
            <a:r>
              <a:rPr lang="it-IT" sz="1800" dirty="0"/>
              <a:t> and </a:t>
            </a:r>
            <a:r>
              <a:rPr lang="it-IT" sz="1800" dirty="0" err="1"/>
              <a:t>maintained</a:t>
            </a:r>
            <a:r>
              <a:rPr lang="it-IT" sz="1800" dirty="0"/>
              <a:t> by an </a:t>
            </a:r>
            <a:r>
              <a:rPr lang="it-IT" sz="1800" dirty="0">
                <a:solidFill>
                  <a:srgbClr val="0000FF"/>
                </a:solidFill>
              </a:rPr>
              <a:t>international Collaboration </a:t>
            </a:r>
            <a:r>
              <a:rPr lang="it-IT" sz="1800" dirty="0" err="1">
                <a:solidFill>
                  <a:srgbClr val="0000FF"/>
                </a:solidFill>
              </a:rPr>
              <a:t>within</a:t>
            </a:r>
            <a:r>
              <a:rPr lang="it-IT" sz="1800" b="1" dirty="0"/>
              <a:t> </a:t>
            </a:r>
            <a:r>
              <a:rPr lang="it-IT" sz="1800" dirty="0"/>
              <a:t>the</a:t>
            </a:r>
            <a:r>
              <a:rPr lang="it-IT" sz="1800" b="1" dirty="0"/>
              <a:t> </a:t>
            </a:r>
            <a:r>
              <a:rPr lang="it-IT" sz="1800" dirty="0">
                <a:solidFill>
                  <a:srgbClr val="0000FF"/>
                </a:solidFill>
              </a:rPr>
              <a:t>Geant4</a:t>
            </a:r>
            <a:r>
              <a:rPr lang="it-IT" sz="1800" b="1" dirty="0"/>
              <a:t> </a:t>
            </a:r>
            <a:r>
              <a:rPr lang="it-IT" sz="1800" dirty="0"/>
              <a:t>Collaboration</a:t>
            </a:r>
            <a:r>
              <a:rPr lang="it-IT" sz="1800" b="1" dirty="0"/>
              <a:t> </a:t>
            </a:r>
          </a:p>
          <a:p>
            <a:pPr lvl="1"/>
            <a:r>
              <a:rPr lang="it-IT" sz="1800" dirty="0" err="1"/>
              <a:t>Leading</a:t>
            </a:r>
            <a:r>
              <a:rPr lang="it-IT" sz="1800" dirty="0"/>
              <a:t> </a:t>
            </a:r>
            <a:r>
              <a:rPr lang="it-IT" sz="1800" dirty="0" err="1"/>
              <a:t>role</a:t>
            </a:r>
            <a:r>
              <a:rPr lang="it-IT" sz="1800" dirty="0"/>
              <a:t> of </a:t>
            </a:r>
            <a:r>
              <a:rPr lang="it-IT" sz="1800" b="1" dirty="0"/>
              <a:t>CNRS/IN2P3</a:t>
            </a:r>
          </a:p>
          <a:p>
            <a:pPr lvl="1"/>
            <a:endParaRPr lang="it-IT" sz="1050" b="1" dirty="0"/>
          </a:p>
          <a:p>
            <a:r>
              <a:rPr lang="it-IT" sz="2000" b="1" dirty="0"/>
              <a:t>Geant4INFN </a:t>
            </a:r>
            <a:r>
              <a:rPr lang="it-IT" sz="2000" dirty="0"/>
              <a:t>group</a:t>
            </a:r>
            <a:r>
              <a:rPr lang="it-IT" sz="2000" b="1" dirty="0"/>
              <a:t> </a:t>
            </a:r>
            <a:r>
              <a:rPr lang="it-IT" sz="2000" b="1" dirty="0" err="1"/>
              <a:t>involved</a:t>
            </a:r>
            <a:r>
              <a:rPr lang="it-IT" sz="2000" b="1" dirty="0"/>
              <a:t> </a:t>
            </a:r>
            <a:r>
              <a:rPr lang="it-IT" sz="2000" dirty="0"/>
              <a:t>in</a:t>
            </a:r>
            <a:r>
              <a:rPr lang="it-IT" sz="2000" b="1" dirty="0"/>
              <a:t> Geant4-DNA </a:t>
            </a:r>
            <a:r>
              <a:rPr lang="it-IT" sz="2000" dirty="0"/>
              <a:t>(</a:t>
            </a:r>
            <a:r>
              <a:rPr lang="it-IT" sz="2000" dirty="0" err="1"/>
              <a:t>next</a:t>
            </a:r>
            <a:r>
              <a:rPr lang="it-IT" sz="2000" dirty="0"/>
              <a:t> slide)</a:t>
            </a:r>
          </a:p>
          <a:p>
            <a:pPr lvl="1"/>
            <a:r>
              <a:rPr lang="it-IT" sz="1800" dirty="0"/>
              <a:t>Development of </a:t>
            </a:r>
            <a:r>
              <a:rPr lang="it-IT" sz="1800" dirty="0">
                <a:solidFill>
                  <a:srgbClr val="0000FF"/>
                </a:solidFill>
              </a:rPr>
              <a:t>models</a:t>
            </a:r>
          </a:p>
          <a:p>
            <a:pPr lvl="1"/>
            <a:r>
              <a:rPr lang="it-IT" sz="1800" dirty="0" err="1">
                <a:solidFill>
                  <a:srgbClr val="0000FF"/>
                </a:solidFill>
              </a:rPr>
              <a:t>Validation</a:t>
            </a:r>
            <a:r>
              <a:rPr lang="it-IT" sz="1800" dirty="0"/>
              <a:t> with </a:t>
            </a:r>
            <a:r>
              <a:rPr lang="it-IT" sz="1800" dirty="0" err="1"/>
              <a:t>experimental</a:t>
            </a:r>
            <a:r>
              <a:rPr lang="it-IT" sz="1800" dirty="0"/>
              <a:t> data, </a:t>
            </a:r>
            <a:r>
              <a:rPr lang="it-IT" sz="1800" dirty="0">
                <a:solidFill>
                  <a:srgbClr val="0000FF"/>
                </a:solidFill>
              </a:rPr>
              <a:t>benchmarking</a:t>
            </a:r>
          </a:p>
          <a:p>
            <a:pPr lvl="1"/>
            <a:endParaRPr lang="it-IT" sz="1800" b="1" dirty="0"/>
          </a:p>
          <a:p>
            <a:pPr lvl="1"/>
            <a:endParaRPr lang="en-US" sz="1800" dirty="0"/>
          </a:p>
          <a:p>
            <a:endParaRPr lang="it-IT" sz="2000" dirty="0"/>
          </a:p>
        </p:txBody>
      </p:sp>
      <p:sp>
        <p:nvSpPr>
          <p:cNvPr id="5" name="Segnaposto numero diapositiva 4">
            <a:extLst>
              <a:ext uri="{FF2B5EF4-FFF2-40B4-BE49-F238E27FC236}">
                <a16:creationId xmlns:a16="http://schemas.microsoft.com/office/drawing/2014/main" id="{C956BF8B-B5A7-5F66-AAEC-E5E2B94410F8}"/>
              </a:ext>
            </a:extLst>
          </p:cNvPr>
          <p:cNvSpPr>
            <a:spLocks noGrp="1"/>
          </p:cNvSpPr>
          <p:nvPr>
            <p:ph type="sldNum" sz="quarter" idx="12"/>
          </p:nvPr>
        </p:nvSpPr>
        <p:spPr/>
        <p:txBody>
          <a:bodyPr/>
          <a:lstStyle/>
          <a:p>
            <a:fld id="{E7A41E1B-4F70-4964-A407-84C68BE8251C}" type="slidenum">
              <a:rPr lang="it-IT">
                <a:latin typeface="Arial"/>
              </a:rPr>
              <a:pPr/>
              <a:t>5</a:t>
            </a:fld>
            <a:endParaRPr lang="it-IT">
              <a:latin typeface="Arial"/>
            </a:endParaRPr>
          </a:p>
        </p:txBody>
      </p:sp>
      <p:pic>
        <p:nvPicPr>
          <p:cNvPr id="6" name="Picture 1">
            <a:extLst>
              <a:ext uri="{FF2B5EF4-FFF2-40B4-BE49-F238E27FC236}">
                <a16:creationId xmlns:a16="http://schemas.microsoft.com/office/drawing/2014/main" id="{A3A4EC6F-5197-FAEE-10F4-D3F5DD6C1C6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60043" y="476672"/>
            <a:ext cx="3305015" cy="765404"/>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7">
            <a:extLst>
              <a:ext uri="{FF2B5EF4-FFF2-40B4-BE49-F238E27FC236}">
                <a16:creationId xmlns:a16="http://schemas.microsoft.com/office/drawing/2014/main" id="{56CAA5F7-C68C-0175-FF87-92354BAFA2B4}"/>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the GEANT4INFN group</a:t>
            </a:r>
          </a:p>
        </p:txBody>
      </p:sp>
    </p:spTree>
    <p:extLst>
      <p:ext uri="{BB962C8B-B14F-4D97-AF65-F5344CB8AC3E}">
        <p14:creationId xmlns:p14="http://schemas.microsoft.com/office/powerpoint/2010/main" val="4075883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D1D1-114E-2019-19D2-2B9E95F41A17}"/>
              </a:ext>
            </a:extLst>
          </p:cNvPr>
          <p:cNvSpPr>
            <a:spLocks noGrp="1"/>
          </p:cNvSpPr>
          <p:nvPr>
            <p:ph type="title"/>
          </p:nvPr>
        </p:nvSpPr>
        <p:spPr>
          <a:xfrm>
            <a:off x="1748894" y="347290"/>
            <a:ext cx="8229600" cy="849462"/>
          </a:xfrm>
        </p:spPr>
        <p:txBody>
          <a:bodyPr/>
          <a:lstStyle/>
          <a:p>
            <a:r>
              <a:rPr lang="it-IT" dirty="0"/>
              <a:t>Geant4	DNA   @ INFN</a:t>
            </a:r>
          </a:p>
        </p:txBody>
      </p:sp>
      <p:sp>
        <p:nvSpPr>
          <p:cNvPr id="3" name="Segnaposto contenuto 2">
            <a:extLst>
              <a:ext uri="{FF2B5EF4-FFF2-40B4-BE49-F238E27FC236}">
                <a16:creationId xmlns:a16="http://schemas.microsoft.com/office/drawing/2014/main" id="{ED1859B7-2A5E-0F43-84D5-9DE7160A9215}"/>
              </a:ext>
            </a:extLst>
          </p:cNvPr>
          <p:cNvSpPr>
            <a:spLocks noGrp="1"/>
          </p:cNvSpPr>
          <p:nvPr>
            <p:ph idx="1"/>
          </p:nvPr>
        </p:nvSpPr>
        <p:spPr>
          <a:xfrm>
            <a:off x="280556" y="1230760"/>
            <a:ext cx="8850192" cy="1340960"/>
          </a:xfrm>
        </p:spPr>
        <p:txBody>
          <a:bodyPr>
            <a:normAutofit/>
          </a:bodyPr>
          <a:lstStyle/>
          <a:p>
            <a:r>
              <a:rPr lang="it-IT" sz="2000" dirty="0"/>
              <a:t>Development of </a:t>
            </a:r>
            <a:r>
              <a:rPr lang="it-IT" sz="2000" b="1" dirty="0"/>
              <a:t>models</a:t>
            </a:r>
            <a:r>
              <a:rPr lang="it-IT" sz="2000" dirty="0"/>
              <a:t> for the </a:t>
            </a:r>
            <a:r>
              <a:rPr lang="it-IT" sz="2000" b="1" dirty="0" err="1"/>
              <a:t>chemical</a:t>
            </a:r>
            <a:r>
              <a:rPr lang="it-IT" sz="2000" b="1" dirty="0"/>
              <a:t> stage</a:t>
            </a:r>
          </a:p>
          <a:p>
            <a:pPr lvl="1"/>
            <a:r>
              <a:rPr lang="it-IT" sz="1800" dirty="0">
                <a:solidFill>
                  <a:srgbClr val="0000FF"/>
                </a:solidFill>
                <a:sym typeface="Wingdings" panose="05000000000000000000" pitchFamily="2" charset="2"/>
              </a:rPr>
              <a:t>P</a:t>
            </a:r>
            <a:r>
              <a:rPr lang="it-IT" sz="1800" dirty="0">
                <a:solidFill>
                  <a:srgbClr val="0000FF"/>
                </a:solidFill>
              </a:rPr>
              <a:t>roduction</a:t>
            </a:r>
            <a:r>
              <a:rPr lang="it-IT" sz="1800" dirty="0"/>
              <a:t>, </a:t>
            </a:r>
            <a:r>
              <a:rPr lang="it-IT" sz="1800" dirty="0" err="1">
                <a:solidFill>
                  <a:srgbClr val="0000FF"/>
                </a:solidFill>
              </a:rPr>
              <a:t>diffusion</a:t>
            </a:r>
            <a:r>
              <a:rPr lang="it-IT" sz="1800" dirty="0"/>
              <a:t> and </a:t>
            </a:r>
            <a:r>
              <a:rPr lang="it-IT" sz="1800" dirty="0" err="1"/>
              <a:t>mutual</a:t>
            </a:r>
            <a:r>
              <a:rPr lang="it-IT" sz="1800" dirty="0"/>
              <a:t> </a:t>
            </a:r>
            <a:r>
              <a:rPr lang="it-IT" sz="1800" dirty="0">
                <a:solidFill>
                  <a:srgbClr val="0000FF"/>
                </a:solidFill>
              </a:rPr>
              <a:t>interactions</a:t>
            </a:r>
            <a:r>
              <a:rPr lang="it-IT" sz="1800" dirty="0"/>
              <a:t> of </a:t>
            </a:r>
            <a:r>
              <a:rPr lang="it-IT" sz="1800" dirty="0" err="1"/>
              <a:t>radicals</a:t>
            </a:r>
            <a:r>
              <a:rPr lang="it-IT" sz="1800" dirty="0"/>
              <a:t> </a:t>
            </a:r>
            <a:r>
              <a:rPr lang="it-IT" sz="1800" dirty="0">
                <a:sym typeface="Wingdings" panose="05000000000000000000" pitchFamily="2" charset="2"/>
              </a:rPr>
              <a:t> DNA </a:t>
            </a:r>
            <a:r>
              <a:rPr lang="it-IT" sz="1800" dirty="0" err="1">
                <a:sym typeface="Wingdings" panose="05000000000000000000" pitchFamily="2" charset="2"/>
              </a:rPr>
              <a:t>damage</a:t>
            </a:r>
            <a:r>
              <a:rPr lang="it-IT" sz="1800" dirty="0">
                <a:sym typeface="Wingdings" panose="05000000000000000000" pitchFamily="2" charset="2"/>
              </a:rPr>
              <a:t>!</a:t>
            </a:r>
            <a:endParaRPr lang="it-IT" sz="1800" dirty="0"/>
          </a:p>
        </p:txBody>
      </p:sp>
      <p:sp>
        <p:nvSpPr>
          <p:cNvPr id="5" name="Segnaposto numero diapositiva 4">
            <a:extLst>
              <a:ext uri="{FF2B5EF4-FFF2-40B4-BE49-F238E27FC236}">
                <a16:creationId xmlns:a16="http://schemas.microsoft.com/office/drawing/2014/main" id="{59E70A68-9FDC-EFA0-E557-506C70FE80F8}"/>
              </a:ext>
            </a:extLst>
          </p:cNvPr>
          <p:cNvSpPr>
            <a:spLocks noGrp="1"/>
          </p:cNvSpPr>
          <p:nvPr>
            <p:ph type="sldNum" sz="quarter" idx="12"/>
          </p:nvPr>
        </p:nvSpPr>
        <p:spPr/>
        <p:txBody>
          <a:bodyPr/>
          <a:lstStyle/>
          <a:p>
            <a:fld id="{E7A41E1B-4F70-4964-A407-84C68BE8251C}" type="slidenum">
              <a:rPr lang="it-IT">
                <a:latin typeface="Arial"/>
              </a:rPr>
              <a:pPr/>
              <a:t>6</a:t>
            </a:fld>
            <a:endParaRPr lang="it-IT">
              <a:latin typeface="Arial"/>
            </a:endParaRPr>
          </a:p>
        </p:txBody>
      </p:sp>
      <p:pic>
        <p:nvPicPr>
          <p:cNvPr id="6" name="Picture 1">
            <a:extLst>
              <a:ext uri="{FF2B5EF4-FFF2-40B4-BE49-F238E27FC236}">
                <a16:creationId xmlns:a16="http://schemas.microsoft.com/office/drawing/2014/main" id="{524684F2-9C4C-B019-67D9-31877CB16DF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15223" y="404664"/>
            <a:ext cx="3305015" cy="765404"/>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contenuto 2">
            <a:extLst>
              <a:ext uri="{FF2B5EF4-FFF2-40B4-BE49-F238E27FC236}">
                <a16:creationId xmlns:a16="http://schemas.microsoft.com/office/drawing/2014/main" id="{0F746E3A-2E15-E884-10C4-2245BDA3CDAC}"/>
              </a:ext>
            </a:extLst>
          </p:cNvPr>
          <p:cNvSpPr txBox="1">
            <a:spLocks/>
          </p:cNvSpPr>
          <p:nvPr/>
        </p:nvSpPr>
        <p:spPr>
          <a:xfrm>
            <a:off x="280555" y="2022848"/>
            <a:ext cx="7099569" cy="475252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buClr>
                <a:srgbClr val="93A299"/>
              </a:buClr>
            </a:pPr>
            <a:r>
              <a:rPr lang="it-IT" sz="1800" dirty="0" err="1">
                <a:solidFill>
                  <a:srgbClr val="292934"/>
                </a:solidFill>
                <a:latin typeface="Arial"/>
              </a:rPr>
              <a:t>Extremely</a:t>
            </a:r>
            <a:r>
              <a:rPr lang="it-IT" sz="1800" dirty="0">
                <a:solidFill>
                  <a:srgbClr val="292934"/>
                </a:solidFill>
                <a:latin typeface="Arial"/>
              </a:rPr>
              <a:t> </a:t>
            </a:r>
            <a:r>
              <a:rPr lang="it-IT" sz="1800" dirty="0">
                <a:solidFill>
                  <a:srgbClr val="0000FF"/>
                </a:solidFill>
                <a:latin typeface="Arial"/>
              </a:rPr>
              <a:t>CPU intensive</a:t>
            </a:r>
            <a:r>
              <a:rPr lang="it-IT" sz="1800" dirty="0">
                <a:solidFill>
                  <a:srgbClr val="292934"/>
                </a:solidFill>
                <a:latin typeface="Arial"/>
              </a:rPr>
              <a:t>, </a:t>
            </a:r>
            <a:r>
              <a:rPr lang="it-IT" sz="1800" dirty="0" err="1">
                <a:solidFill>
                  <a:srgbClr val="292934"/>
                </a:solidFill>
                <a:latin typeface="Arial"/>
              </a:rPr>
              <a:t>if</a:t>
            </a:r>
            <a:r>
              <a:rPr lang="it-IT" sz="1800" dirty="0">
                <a:solidFill>
                  <a:srgbClr val="292934"/>
                </a:solidFill>
                <a:latin typeface="Arial"/>
              </a:rPr>
              <a:t> a </a:t>
            </a:r>
            <a:r>
              <a:rPr lang="it-IT" sz="1800" dirty="0" err="1">
                <a:solidFill>
                  <a:srgbClr val="292934"/>
                </a:solidFill>
                <a:latin typeface="Arial"/>
              </a:rPr>
              <a:t>step-by-step</a:t>
            </a:r>
            <a:r>
              <a:rPr lang="it-IT" sz="1800" dirty="0">
                <a:solidFill>
                  <a:srgbClr val="292934"/>
                </a:solidFill>
                <a:latin typeface="Arial"/>
              </a:rPr>
              <a:t> </a:t>
            </a:r>
            <a:r>
              <a:rPr lang="it-IT" sz="1800" dirty="0" err="1">
                <a:solidFill>
                  <a:srgbClr val="292934"/>
                </a:solidFill>
                <a:latin typeface="Arial"/>
              </a:rPr>
              <a:t>approach</a:t>
            </a:r>
            <a:r>
              <a:rPr lang="it-IT" sz="1800" dirty="0">
                <a:solidFill>
                  <a:srgbClr val="292934"/>
                </a:solidFill>
                <a:latin typeface="Arial"/>
              </a:rPr>
              <a:t> </a:t>
            </a:r>
            <a:r>
              <a:rPr lang="it-IT" sz="1800" dirty="0" err="1">
                <a:solidFill>
                  <a:srgbClr val="292934"/>
                </a:solidFill>
                <a:latin typeface="Arial"/>
              </a:rPr>
              <a:t>is</a:t>
            </a:r>
            <a:r>
              <a:rPr lang="it-IT" sz="1800" dirty="0">
                <a:solidFill>
                  <a:srgbClr val="292934"/>
                </a:solidFill>
                <a:latin typeface="Arial"/>
              </a:rPr>
              <a:t> </a:t>
            </a:r>
            <a:r>
              <a:rPr lang="it-IT" sz="1800" dirty="0" err="1">
                <a:solidFill>
                  <a:srgbClr val="292934"/>
                </a:solidFill>
                <a:latin typeface="Arial"/>
              </a:rPr>
              <a:t>employed</a:t>
            </a:r>
            <a:r>
              <a:rPr lang="it-IT" sz="1800" dirty="0">
                <a:solidFill>
                  <a:srgbClr val="292934"/>
                </a:solidFill>
                <a:latin typeface="Arial"/>
              </a:rPr>
              <a:t> </a:t>
            </a:r>
          </a:p>
          <a:p>
            <a:pPr lvl="1">
              <a:buClr>
                <a:srgbClr val="93A299"/>
              </a:buClr>
            </a:pPr>
            <a:r>
              <a:rPr lang="it-IT" sz="1800" u="sng" dirty="0" err="1">
                <a:solidFill>
                  <a:srgbClr val="292934"/>
                </a:solidFill>
                <a:latin typeface="Arial"/>
                <a:sym typeface="Wingdings" panose="05000000000000000000" pitchFamily="2" charset="2"/>
              </a:rPr>
              <a:t>Faster</a:t>
            </a:r>
            <a:r>
              <a:rPr lang="it-IT" sz="1800" u="sng" dirty="0">
                <a:solidFill>
                  <a:srgbClr val="292934"/>
                </a:solidFill>
                <a:latin typeface="Arial"/>
                <a:sym typeface="Wingdings" panose="05000000000000000000" pitchFamily="2" charset="2"/>
              </a:rPr>
              <a:t> alternative</a:t>
            </a:r>
            <a:r>
              <a:rPr lang="it-IT" sz="1800" dirty="0">
                <a:solidFill>
                  <a:srgbClr val="292934"/>
                </a:solidFill>
                <a:latin typeface="Arial"/>
                <a:sym typeface="Wingdings" panose="05000000000000000000" pitchFamily="2" charset="2"/>
              </a:rPr>
              <a:t>: </a:t>
            </a:r>
            <a:r>
              <a:rPr lang="it-IT" sz="1800" dirty="0" err="1">
                <a:solidFill>
                  <a:srgbClr val="0000FF"/>
                </a:solidFill>
                <a:latin typeface="Arial"/>
                <a:sym typeface="Wingdings" panose="05000000000000000000" pitchFamily="2" charset="2"/>
              </a:rPr>
              <a:t>mesoscopic</a:t>
            </a:r>
            <a:r>
              <a:rPr lang="it-IT" sz="1800" dirty="0">
                <a:solidFill>
                  <a:srgbClr val="0000FF"/>
                </a:solidFill>
                <a:latin typeface="Arial"/>
                <a:sym typeface="Wingdings" panose="05000000000000000000" pitchFamily="2" charset="2"/>
              </a:rPr>
              <a:t> model </a:t>
            </a:r>
            <a:r>
              <a:rPr lang="it-IT" sz="1800" dirty="0">
                <a:solidFill>
                  <a:srgbClr val="292934"/>
                </a:solidFill>
                <a:latin typeface="Arial"/>
                <a:sym typeface="Wingdings" panose="05000000000000000000" pitchFamily="2" charset="2"/>
              </a:rPr>
              <a:t> </a:t>
            </a:r>
            <a:r>
              <a:rPr lang="it-IT" sz="1800" dirty="0" err="1">
                <a:solidFill>
                  <a:srgbClr val="0000FF"/>
                </a:solidFill>
                <a:latin typeface="Arial"/>
                <a:sym typeface="Wingdings" panose="05000000000000000000" pitchFamily="2" charset="2"/>
              </a:rPr>
              <a:t>density</a:t>
            </a:r>
            <a:r>
              <a:rPr lang="it-IT" sz="1800" dirty="0">
                <a:solidFill>
                  <a:srgbClr val="292934"/>
                </a:solidFill>
                <a:latin typeface="Arial"/>
                <a:sym typeface="Wingdings" panose="05000000000000000000" pitchFamily="2" charset="2"/>
              </a:rPr>
              <a:t> of </a:t>
            </a:r>
            <a:r>
              <a:rPr lang="it-IT" sz="1800" dirty="0" err="1">
                <a:solidFill>
                  <a:srgbClr val="292934"/>
                </a:solidFill>
                <a:latin typeface="Arial"/>
                <a:sym typeface="Wingdings" panose="05000000000000000000" pitchFamily="2" charset="2"/>
              </a:rPr>
              <a:t>different</a:t>
            </a:r>
            <a:r>
              <a:rPr lang="it-IT" sz="1800" dirty="0">
                <a:solidFill>
                  <a:srgbClr val="292934"/>
                </a:solidFill>
                <a:latin typeface="Arial"/>
                <a:sym typeface="Wingdings" panose="05000000000000000000" pitchFamily="2" charset="2"/>
              </a:rPr>
              <a:t> </a:t>
            </a:r>
            <a:r>
              <a:rPr lang="it-IT" sz="1800" dirty="0" err="1">
                <a:solidFill>
                  <a:srgbClr val="292934"/>
                </a:solidFill>
                <a:latin typeface="Arial"/>
                <a:sym typeface="Wingdings" panose="05000000000000000000" pitchFamily="2" charset="2"/>
              </a:rPr>
              <a:t>species</a:t>
            </a:r>
            <a:r>
              <a:rPr lang="it-IT" sz="1800" dirty="0">
                <a:solidFill>
                  <a:srgbClr val="292934"/>
                </a:solidFill>
                <a:latin typeface="Arial"/>
                <a:sym typeface="Wingdings" panose="05000000000000000000" pitchFamily="2" charset="2"/>
              </a:rPr>
              <a:t> </a:t>
            </a:r>
            <a:r>
              <a:rPr lang="it-IT" sz="1800" dirty="0" err="1">
                <a:solidFill>
                  <a:srgbClr val="292934"/>
                </a:solidFill>
                <a:latin typeface="Arial"/>
                <a:sym typeface="Wingdings" panose="05000000000000000000" pitchFamily="2" charset="2"/>
              </a:rPr>
              <a:t>evolution</a:t>
            </a:r>
            <a:r>
              <a:rPr lang="it-IT" sz="1800" dirty="0">
                <a:solidFill>
                  <a:srgbClr val="292934"/>
                </a:solidFill>
                <a:latin typeface="Arial"/>
                <a:sym typeface="Wingdings" panose="05000000000000000000" pitchFamily="2" charset="2"/>
              </a:rPr>
              <a:t> by </a:t>
            </a:r>
            <a:r>
              <a:rPr lang="it-IT" sz="1800" dirty="0" err="1">
                <a:solidFill>
                  <a:srgbClr val="0000FF"/>
                </a:solidFill>
                <a:latin typeface="Arial"/>
                <a:sym typeface="Wingdings" panose="05000000000000000000" pitchFamily="2" charset="2"/>
              </a:rPr>
              <a:t>compartment-based</a:t>
            </a:r>
            <a:r>
              <a:rPr lang="it-IT" sz="1800" dirty="0">
                <a:solidFill>
                  <a:srgbClr val="0000FF"/>
                </a:solidFill>
                <a:latin typeface="Arial"/>
                <a:sym typeface="Wingdings" panose="05000000000000000000" pitchFamily="2" charset="2"/>
              </a:rPr>
              <a:t> </a:t>
            </a:r>
            <a:r>
              <a:rPr lang="it-IT" sz="1800" dirty="0" err="1">
                <a:solidFill>
                  <a:srgbClr val="0000FF"/>
                </a:solidFill>
                <a:latin typeface="Arial"/>
                <a:sym typeface="Wingdings" panose="05000000000000000000" pitchFamily="2" charset="2"/>
              </a:rPr>
              <a:t>representation</a:t>
            </a:r>
            <a:endParaRPr lang="it-IT" sz="1800" dirty="0">
              <a:solidFill>
                <a:srgbClr val="0000FF"/>
              </a:solidFill>
              <a:latin typeface="Arial"/>
            </a:endParaRPr>
          </a:p>
          <a:p>
            <a:pPr>
              <a:buClr>
                <a:srgbClr val="93A299"/>
              </a:buClr>
            </a:pPr>
            <a:endParaRPr lang="it-IT" sz="1600" b="1" dirty="0">
              <a:solidFill>
                <a:srgbClr val="292934"/>
              </a:solidFill>
              <a:latin typeface="Arial"/>
            </a:endParaRPr>
          </a:p>
          <a:p>
            <a:pPr>
              <a:buClr>
                <a:srgbClr val="93A299"/>
              </a:buClr>
            </a:pPr>
            <a:r>
              <a:rPr lang="it-IT" sz="2000" b="1" dirty="0" err="1">
                <a:solidFill>
                  <a:srgbClr val="292934"/>
                </a:solidFill>
                <a:latin typeface="Arial"/>
              </a:rPr>
              <a:t>Validation</a:t>
            </a:r>
            <a:r>
              <a:rPr lang="it-IT" sz="2000" dirty="0">
                <a:solidFill>
                  <a:srgbClr val="292934"/>
                </a:solidFill>
                <a:latin typeface="Arial"/>
              </a:rPr>
              <a:t> of </a:t>
            </a:r>
            <a:r>
              <a:rPr lang="it-IT" sz="2000" dirty="0" err="1">
                <a:solidFill>
                  <a:srgbClr val="292934"/>
                </a:solidFill>
                <a:latin typeface="Arial"/>
              </a:rPr>
              <a:t>simulated</a:t>
            </a:r>
            <a:r>
              <a:rPr lang="it-IT" sz="2000" dirty="0">
                <a:solidFill>
                  <a:srgbClr val="292934"/>
                </a:solidFill>
                <a:latin typeface="Arial"/>
              </a:rPr>
              <a:t> </a:t>
            </a:r>
            <a:r>
              <a:rPr lang="it-IT" sz="2000" b="1" dirty="0">
                <a:solidFill>
                  <a:srgbClr val="292934"/>
                </a:solidFill>
                <a:latin typeface="Arial"/>
              </a:rPr>
              <a:t>DNA </a:t>
            </a:r>
            <a:r>
              <a:rPr lang="it-IT" sz="2000" b="1" dirty="0" err="1">
                <a:solidFill>
                  <a:srgbClr val="292934"/>
                </a:solidFill>
                <a:latin typeface="Arial"/>
              </a:rPr>
              <a:t>damage</a:t>
            </a:r>
            <a:r>
              <a:rPr lang="it-IT" sz="2000" dirty="0">
                <a:solidFill>
                  <a:srgbClr val="292934"/>
                </a:solidFill>
                <a:latin typeface="Arial"/>
              </a:rPr>
              <a:t> for </a:t>
            </a:r>
            <a:r>
              <a:rPr lang="it-IT" sz="2000" b="1" spc="-1" dirty="0">
                <a:solidFill>
                  <a:srgbClr val="000000"/>
                </a:solidFill>
                <a:latin typeface="Arial"/>
                <a:ea typeface="Arial"/>
              </a:rPr>
              <a:t>BNCT</a:t>
            </a:r>
            <a:r>
              <a:rPr lang="it-IT" sz="2000" spc="-1" dirty="0">
                <a:solidFill>
                  <a:srgbClr val="000000"/>
                </a:solidFill>
                <a:latin typeface="Arial"/>
                <a:ea typeface="Arial"/>
              </a:rPr>
              <a:t> </a:t>
            </a:r>
            <a:r>
              <a:rPr lang="it-IT" sz="2000" spc="-1" dirty="0" err="1">
                <a:solidFill>
                  <a:srgbClr val="000000"/>
                </a:solidFill>
                <a:latin typeface="Arial"/>
                <a:ea typeface="Arial"/>
              </a:rPr>
              <a:t>radiation</a:t>
            </a:r>
            <a:r>
              <a:rPr lang="it-IT" sz="2000" spc="-1" dirty="0">
                <a:solidFill>
                  <a:srgbClr val="000000"/>
                </a:solidFill>
                <a:latin typeface="Arial"/>
                <a:ea typeface="Arial"/>
              </a:rPr>
              <a:t> mixed field (α, </a:t>
            </a:r>
            <a:r>
              <a:rPr lang="it-IT" sz="2000" spc="-1" baseline="33000" dirty="0">
                <a:solidFill>
                  <a:srgbClr val="000000"/>
                </a:solidFill>
                <a:latin typeface="Arial"/>
                <a:ea typeface="Arial"/>
              </a:rPr>
              <a:t>7</a:t>
            </a:r>
            <a:r>
              <a:rPr lang="it-IT" sz="2000" spc="-1" dirty="0">
                <a:solidFill>
                  <a:srgbClr val="000000"/>
                </a:solidFill>
                <a:latin typeface="Arial"/>
                <a:ea typeface="Arial"/>
              </a:rPr>
              <a:t>Li, </a:t>
            </a:r>
            <a:r>
              <a:rPr lang="it-IT" sz="2000" spc="-1" dirty="0" err="1">
                <a:solidFill>
                  <a:srgbClr val="000000"/>
                </a:solidFill>
                <a:latin typeface="Arial"/>
                <a:ea typeface="Arial"/>
              </a:rPr>
              <a:t>protons</a:t>
            </a:r>
            <a:r>
              <a:rPr lang="it-IT" sz="2000" spc="-1" dirty="0">
                <a:solidFill>
                  <a:srgbClr val="000000"/>
                </a:solidFill>
                <a:latin typeface="Arial"/>
                <a:ea typeface="Arial"/>
              </a:rPr>
              <a:t>, e-)</a:t>
            </a:r>
          </a:p>
          <a:p>
            <a:pPr>
              <a:buClr>
                <a:srgbClr val="93A299"/>
              </a:buClr>
            </a:pPr>
            <a:endParaRPr lang="it-IT" sz="1600" spc="-1" dirty="0">
              <a:solidFill>
                <a:srgbClr val="000000"/>
              </a:solidFill>
              <a:latin typeface="Arial"/>
            </a:endParaRPr>
          </a:p>
          <a:p>
            <a:pPr>
              <a:buClr>
                <a:srgbClr val="93A299"/>
              </a:buClr>
            </a:pPr>
            <a:r>
              <a:rPr lang="it-IT" sz="2000" spc="-1" dirty="0">
                <a:solidFill>
                  <a:srgbClr val="000000"/>
                </a:solidFill>
                <a:latin typeface="Arial"/>
              </a:rPr>
              <a:t>Development of </a:t>
            </a:r>
            <a:r>
              <a:rPr lang="it-IT" sz="2000" spc="-1" dirty="0" err="1">
                <a:solidFill>
                  <a:srgbClr val="000000"/>
                </a:solidFill>
                <a:latin typeface="Arial"/>
              </a:rPr>
              <a:t>physics</a:t>
            </a:r>
            <a:r>
              <a:rPr lang="it-IT" sz="2000" spc="-1" dirty="0">
                <a:solidFill>
                  <a:srgbClr val="000000"/>
                </a:solidFill>
                <a:latin typeface="Arial"/>
              </a:rPr>
              <a:t> </a:t>
            </a:r>
            <a:r>
              <a:rPr lang="it-IT" sz="2000" b="1" spc="-1" dirty="0">
                <a:solidFill>
                  <a:srgbClr val="000000"/>
                </a:solidFill>
                <a:latin typeface="Arial"/>
              </a:rPr>
              <a:t>models</a:t>
            </a:r>
            <a:r>
              <a:rPr lang="it-IT" sz="2000" spc="-1" dirty="0">
                <a:solidFill>
                  <a:srgbClr val="000000"/>
                </a:solidFill>
                <a:latin typeface="Arial"/>
              </a:rPr>
              <a:t> for </a:t>
            </a:r>
            <a:r>
              <a:rPr lang="it-IT" sz="2000" b="1" spc="-1" dirty="0" err="1">
                <a:solidFill>
                  <a:srgbClr val="000000"/>
                </a:solidFill>
                <a:latin typeface="Arial"/>
              </a:rPr>
              <a:t>atmospheric</a:t>
            </a:r>
            <a:r>
              <a:rPr lang="it-IT" sz="2000" spc="-1" dirty="0">
                <a:solidFill>
                  <a:srgbClr val="000000"/>
                </a:solidFill>
                <a:latin typeface="Arial"/>
              </a:rPr>
              <a:t> </a:t>
            </a:r>
            <a:r>
              <a:rPr lang="it-IT" sz="2000" spc="-1" dirty="0" err="1">
                <a:solidFill>
                  <a:srgbClr val="000000"/>
                </a:solidFill>
                <a:latin typeface="Arial"/>
              </a:rPr>
              <a:t>gases</a:t>
            </a:r>
            <a:r>
              <a:rPr lang="it-IT" sz="2000" spc="-1" dirty="0">
                <a:solidFill>
                  <a:srgbClr val="000000"/>
                </a:solidFill>
                <a:latin typeface="Arial"/>
              </a:rPr>
              <a:t> (N</a:t>
            </a:r>
            <a:r>
              <a:rPr lang="it-IT" sz="2000" spc="-1" baseline="-25000" dirty="0">
                <a:solidFill>
                  <a:srgbClr val="000000"/>
                </a:solidFill>
                <a:latin typeface="Arial"/>
              </a:rPr>
              <a:t>2</a:t>
            </a:r>
            <a:r>
              <a:rPr lang="it-IT" sz="2000" spc="-1" dirty="0">
                <a:solidFill>
                  <a:srgbClr val="000000"/>
                </a:solidFill>
                <a:latin typeface="Arial"/>
              </a:rPr>
              <a:t>, O</a:t>
            </a:r>
            <a:r>
              <a:rPr lang="it-IT" sz="2000" spc="-1" baseline="-25000" dirty="0">
                <a:solidFill>
                  <a:srgbClr val="000000"/>
                </a:solidFill>
                <a:latin typeface="Arial"/>
              </a:rPr>
              <a:t>2, </a:t>
            </a:r>
            <a:r>
              <a:rPr lang="it-IT" sz="2000" spc="-1" dirty="0">
                <a:solidFill>
                  <a:srgbClr val="000000"/>
                </a:solidFill>
                <a:latin typeface="Arial"/>
              </a:rPr>
              <a:t>CO</a:t>
            </a:r>
            <a:r>
              <a:rPr lang="it-IT" sz="2000" spc="-1" baseline="-25000" dirty="0">
                <a:solidFill>
                  <a:srgbClr val="000000"/>
                </a:solidFill>
                <a:latin typeface="Arial"/>
              </a:rPr>
              <a:t>2</a:t>
            </a:r>
            <a:r>
              <a:rPr lang="it-IT" sz="2000" spc="-1" dirty="0">
                <a:solidFill>
                  <a:srgbClr val="000000"/>
                </a:solidFill>
                <a:latin typeface="Arial"/>
              </a:rPr>
              <a:t>)</a:t>
            </a:r>
          </a:p>
          <a:p>
            <a:pPr lvl="1">
              <a:buClr>
                <a:srgbClr val="93A299"/>
              </a:buClr>
            </a:pPr>
            <a:r>
              <a:rPr lang="it-IT" sz="1800" spc="-1" dirty="0" err="1">
                <a:solidFill>
                  <a:srgbClr val="000000"/>
                </a:solidFill>
                <a:latin typeface="Arial"/>
              </a:rPr>
              <a:t>Detailed</a:t>
            </a:r>
            <a:r>
              <a:rPr lang="it-IT" sz="1800" spc="-1" dirty="0">
                <a:solidFill>
                  <a:srgbClr val="000000"/>
                </a:solidFill>
                <a:latin typeface="Arial"/>
              </a:rPr>
              <a:t> models </a:t>
            </a:r>
            <a:r>
              <a:rPr lang="it-IT" sz="1800" spc="-1" dirty="0" err="1">
                <a:solidFill>
                  <a:srgbClr val="000000"/>
                </a:solidFill>
                <a:latin typeface="Arial"/>
              </a:rPr>
              <a:t>relevant</a:t>
            </a:r>
            <a:r>
              <a:rPr lang="it-IT" sz="1800" spc="-1" dirty="0">
                <a:solidFill>
                  <a:srgbClr val="000000"/>
                </a:solidFill>
                <a:latin typeface="Arial"/>
              </a:rPr>
              <a:t> for </a:t>
            </a:r>
            <a:r>
              <a:rPr lang="it-IT" sz="1800" spc="-1" dirty="0" err="1">
                <a:solidFill>
                  <a:srgbClr val="0000FF"/>
                </a:solidFill>
                <a:latin typeface="Arial"/>
              </a:rPr>
              <a:t>climatology</a:t>
            </a:r>
            <a:endParaRPr lang="it-IT" sz="1800" spc="-1" dirty="0">
              <a:solidFill>
                <a:srgbClr val="0000FF"/>
              </a:solidFill>
              <a:latin typeface="Arial"/>
            </a:endParaRPr>
          </a:p>
          <a:p>
            <a:pPr lvl="1">
              <a:buClr>
                <a:srgbClr val="93A299"/>
              </a:buClr>
            </a:pPr>
            <a:r>
              <a:rPr lang="it-IT" sz="1800" spc="-1" dirty="0">
                <a:solidFill>
                  <a:srgbClr val="000000"/>
                </a:solidFill>
                <a:latin typeface="Arial"/>
              </a:rPr>
              <a:t>Full set of </a:t>
            </a:r>
            <a:r>
              <a:rPr lang="it-IT" sz="1800" spc="-1" dirty="0">
                <a:solidFill>
                  <a:srgbClr val="0000FF"/>
                </a:solidFill>
                <a:latin typeface="Arial"/>
              </a:rPr>
              <a:t>e- models </a:t>
            </a:r>
            <a:r>
              <a:rPr lang="it-IT" sz="1800" spc="-1" dirty="0" err="1">
                <a:solidFill>
                  <a:srgbClr val="000000"/>
                </a:solidFill>
                <a:latin typeface="Arial"/>
              </a:rPr>
              <a:t>available</a:t>
            </a:r>
            <a:r>
              <a:rPr lang="it-IT" sz="1800" spc="-1" dirty="0">
                <a:solidFill>
                  <a:srgbClr val="000000"/>
                </a:solidFill>
                <a:latin typeface="Arial"/>
              </a:rPr>
              <a:t> (</a:t>
            </a:r>
            <a:r>
              <a:rPr lang="it-IT" sz="1800" spc="-1" dirty="0">
                <a:solidFill>
                  <a:srgbClr val="0000FF"/>
                </a:solidFill>
                <a:latin typeface="Arial"/>
              </a:rPr>
              <a:t>10 eV – 10 MeV</a:t>
            </a:r>
            <a:r>
              <a:rPr lang="it-IT" sz="1800" spc="-1" dirty="0">
                <a:solidFill>
                  <a:srgbClr val="000000"/>
                </a:solidFill>
                <a:latin typeface="Arial"/>
              </a:rPr>
              <a:t>), e+ in progress</a:t>
            </a:r>
          </a:p>
          <a:p>
            <a:pPr lvl="1">
              <a:buClr>
                <a:srgbClr val="93A299"/>
              </a:buClr>
            </a:pPr>
            <a:r>
              <a:rPr lang="it-IT" sz="1800" spc="-1" dirty="0">
                <a:solidFill>
                  <a:srgbClr val="000000"/>
                </a:solidFill>
                <a:latin typeface="Arial"/>
              </a:rPr>
              <a:t>Benchmark </a:t>
            </a:r>
            <a:r>
              <a:rPr lang="it-IT" sz="1800" spc="-1" dirty="0">
                <a:solidFill>
                  <a:srgbClr val="0000FF"/>
                </a:solidFill>
                <a:latin typeface="Arial"/>
              </a:rPr>
              <a:t>range</a:t>
            </a:r>
            <a:r>
              <a:rPr lang="it-IT" sz="1800" spc="-1" dirty="0">
                <a:solidFill>
                  <a:srgbClr val="000000"/>
                </a:solidFill>
                <a:latin typeface="Arial"/>
              </a:rPr>
              <a:t> and </a:t>
            </a:r>
            <a:r>
              <a:rPr lang="it-IT" sz="1800" spc="-1" dirty="0" err="1">
                <a:solidFill>
                  <a:srgbClr val="0000FF"/>
                </a:solidFill>
                <a:latin typeface="Arial"/>
              </a:rPr>
              <a:t>dE</a:t>
            </a:r>
            <a:r>
              <a:rPr lang="it-IT" sz="1800" spc="-1" dirty="0">
                <a:solidFill>
                  <a:srgbClr val="0000FF"/>
                </a:solidFill>
                <a:latin typeface="Arial"/>
              </a:rPr>
              <a:t>/dx </a:t>
            </a:r>
            <a:r>
              <a:rPr lang="it-IT" sz="1800" spc="-1" dirty="0">
                <a:solidFill>
                  <a:srgbClr val="000000"/>
                </a:solidFill>
                <a:latin typeface="Arial"/>
              </a:rPr>
              <a:t>vs. </a:t>
            </a:r>
            <a:r>
              <a:rPr lang="it-IT" sz="1800" spc="-1" dirty="0">
                <a:solidFill>
                  <a:srgbClr val="0000FF"/>
                </a:solidFill>
                <a:latin typeface="Arial"/>
              </a:rPr>
              <a:t>NIST</a:t>
            </a:r>
            <a:r>
              <a:rPr lang="it-IT" sz="1800" spc="-1" dirty="0">
                <a:solidFill>
                  <a:srgbClr val="000000"/>
                </a:solidFill>
                <a:latin typeface="Arial"/>
              </a:rPr>
              <a:t> </a:t>
            </a:r>
          </a:p>
          <a:p>
            <a:pPr lvl="1">
              <a:buClr>
                <a:srgbClr val="93A299"/>
              </a:buClr>
            </a:pPr>
            <a:endParaRPr lang="it-IT" sz="1800" dirty="0">
              <a:solidFill>
                <a:srgbClr val="292934"/>
              </a:solidFill>
              <a:latin typeface="Arial"/>
            </a:endParaRPr>
          </a:p>
        </p:txBody>
      </p:sp>
      <p:pic>
        <p:nvPicPr>
          <p:cNvPr id="11" name="Google Shape;505;p42" descr="pasted-movie.png">
            <a:extLst>
              <a:ext uri="{FF2B5EF4-FFF2-40B4-BE49-F238E27FC236}">
                <a16:creationId xmlns:a16="http://schemas.microsoft.com/office/drawing/2014/main" id="{FF107F8B-0BF5-8913-5D0C-99EB1402491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526179" y="1968122"/>
            <a:ext cx="4164006" cy="2006202"/>
          </a:xfrm>
          <a:prstGeom prst="rect">
            <a:avLst/>
          </a:prstGeom>
          <a:noFill/>
          <a:ln>
            <a:noFill/>
          </a:ln>
        </p:spPr>
      </p:pic>
      <p:pic>
        <p:nvPicPr>
          <p:cNvPr id="4" name="Immagine 3" descr="Immagine che contiene testo, linea, diagramma, Diagramma&#10;&#10;Descrizione generata automaticamente">
            <a:extLst>
              <a:ext uri="{FF2B5EF4-FFF2-40B4-BE49-F238E27FC236}">
                <a16:creationId xmlns:a16="http://schemas.microsoft.com/office/drawing/2014/main" id="{E8D3F6D2-691F-E2E7-601F-2D46F10EE7C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204669" y="4005101"/>
            <a:ext cx="3485516" cy="2652440"/>
          </a:xfrm>
          <a:prstGeom prst="rect">
            <a:avLst/>
          </a:prstGeom>
        </p:spPr>
      </p:pic>
      <p:sp>
        <p:nvSpPr>
          <p:cNvPr id="10" name="CasellaDiTesto 19">
            <a:extLst>
              <a:ext uri="{FF2B5EF4-FFF2-40B4-BE49-F238E27FC236}">
                <a16:creationId xmlns:a16="http://schemas.microsoft.com/office/drawing/2014/main" id="{8E826B56-5998-AE7B-83DC-98C7CF0F6A2D}"/>
              </a:ext>
            </a:extLst>
          </p:cNvPr>
          <p:cNvSpPr txBox="1"/>
          <p:nvPr/>
        </p:nvSpPr>
        <p:spPr>
          <a:xfrm>
            <a:off x="4705652" y="6226654"/>
            <a:ext cx="3744416" cy="400110"/>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00" dirty="0">
                <a:solidFill>
                  <a:srgbClr val="616161"/>
                </a:solidFill>
                <a:latin typeface="Arial"/>
              </a:rPr>
              <a:t> F. Nicolanti, et al, </a:t>
            </a:r>
            <a:r>
              <a:rPr lang="it-IT" sz="1000" dirty="0" err="1">
                <a:solidFill>
                  <a:srgbClr val="616161"/>
                </a:solidFill>
                <a:latin typeface="Arial"/>
              </a:rPr>
              <a:t>Physica</a:t>
            </a:r>
            <a:r>
              <a:rPr lang="it-IT" sz="1000" dirty="0">
                <a:solidFill>
                  <a:srgbClr val="616161"/>
                </a:solidFill>
                <a:latin typeface="Arial"/>
              </a:rPr>
              <a:t> Medica 114 (2023) 102661</a:t>
            </a:r>
          </a:p>
          <a:p>
            <a:r>
              <a:rPr lang="it-IT" sz="1000" dirty="0">
                <a:solidFill>
                  <a:srgbClr val="616161"/>
                </a:solidFill>
              </a:rPr>
              <a:t> </a:t>
            </a:r>
            <a:r>
              <a:rPr lang="it-IT" sz="1000" dirty="0" err="1">
                <a:solidFill>
                  <a:srgbClr val="616161"/>
                </a:solidFill>
              </a:rPr>
              <a:t>F</a:t>
            </a:r>
            <a:r>
              <a:rPr lang="it-IT" sz="1000" dirty="0">
                <a:solidFill>
                  <a:srgbClr val="616161"/>
                </a:solidFill>
              </a:rPr>
              <a:t>. </a:t>
            </a:r>
            <a:r>
              <a:rPr lang="it-IT" sz="1000" dirty="0" err="1">
                <a:solidFill>
                  <a:srgbClr val="616161"/>
                </a:solidFill>
              </a:rPr>
              <a:t>Nicolanti</a:t>
            </a:r>
            <a:r>
              <a:rPr lang="it-IT" sz="1000" dirty="0">
                <a:solidFill>
                  <a:srgbClr val="616161"/>
                </a:solidFill>
              </a:rPr>
              <a:t>, et al, </a:t>
            </a:r>
            <a:r>
              <a:rPr lang="it-IT" sz="1000" dirty="0" err="1">
                <a:solidFill>
                  <a:srgbClr val="616161"/>
                </a:solidFill>
              </a:rPr>
              <a:t>Physica</a:t>
            </a:r>
            <a:r>
              <a:rPr lang="it-IT" sz="1000" dirty="0">
                <a:solidFill>
                  <a:srgbClr val="616161"/>
                </a:solidFill>
              </a:rPr>
              <a:t> Medica 128 (2024):104838</a:t>
            </a:r>
            <a:endParaRPr lang="it-IT" sz="1000" dirty="0">
              <a:solidFill>
                <a:srgbClr val="292934"/>
              </a:solidFill>
              <a:latin typeface="Arial"/>
            </a:endParaRPr>
          </a:p>
        </p:txBody>
      </p:sp>
      <p:sp>
        <p:nvSpPr>
          <p:cNvPr id="13" name="CasellaDiTesto 12">
            <a:extLst>
              <a:ext uri="{FF2B5EF4-FFF2-40B4-BE49-F238E27FC236}">
                <a16:creationId xmlns:a16="http://schemas.microsoft.com/office/drawing/2014/main" id="{34D28242-DDED-0BC0-7BDA-3E1F73C5827B}"/>
              </a:ext>
            </a:extLst>
          </p:cNvPr>
          <p:cNvSpPr txBox="1"/>
          <p:nvPr/>
        </p:nvSpPr>
        <p:spPr>
          <a:xfrm>
            <a:off x="9642252" y="6478886"/>
            <a:ext cx="883096" cy="307777"/>
          </a:xfrm>
          <a:prstGeom prst="rect">
            <a:avLst/>
          </a:prstGeom>
          <a:noFill/>
        </p:spPr>
        <p:txBody>
          <a:bodyPr wrap="square" rtlCol="0">
            <a:spAutoFit/>
          </a:bodyPr>
          <a:lstStyle/>
          <a:p>
            <a:r>
              <a:rPr lang="it-IT" sz="1400" dirty="0">
                <a:solidFill>
                  <a:srgbClr val="292934"/>
                </a:solidFill>
                <a:latin typeface="Arial"/>
              </a:rPr>
              <a:t>E (eV)</a:t>
            </a:r>
          </a:p>
        </p:txBody>
      </p:sp>
      <p:sp>
        <p:nvSpPr>
          <p:cNvPr id="14" name="Footer Placeholder 7">
            <a:extLst>
              <a:ext uri="{FF2B5EF4-FFF2-40B4-BE49-F238E27FC236}">
                <a16:creationId xmlns:a16="http://schemas.microsoft.com/office/drawing/2014/main" id="{DF73184A-2ED8-3F3B-768C-FEB6857EFF1D}"/>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the GEANT4INFN group</a:t>
            </a:r>
          </a:p>
        </p:txBody>
      </p:sp>
    </p:spTree>
    <p:extLst>
      <p:ext uri="{BB962C8B-B14F-4D97-AF65-F5344CB8AC3E}">
        <p14:creationId xmlns:p14="http://schemas.microsoft.com/office/powerpoint/2010/main" val="337407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136D75-C1F4-E9E2-D00D-BF3223C5F0E4}"/>
              </a:ext>
            </a:extLst>
          </p:cNvPr>
          <p:cNvSpPr>
            <a:spLocks noGrp="1"/>
          </p:cNvSpPr>
          <p:nvPr>
            <p:ph type="title"/>
          </p:nvPr>
        </p:nvSpPr>
        <p:spPr>
          <a:xfrm>
            <a:off x="1775520" y="478537"/>
            <a:ext cx="8229600" cy="686935"/>
          </a:xfrm>
        </p:spPr>
        <p:txBody>
          <a:bodyPr>
            <a:normAutofit fontScale="90000"/>
          </a:bodyPr>
          <a:lstStyle/>
          <a:p>
            <a:r>
              <a:rPr lang="it-IT" dirty="0"/>
              <a:t>At the MC-AI </a:t>
            </a:r>
            <a:r>
              <a:rPr lang="it-IT" dirty="0" err="1"/>
              <a:t>border</a:t>
            </a:r>
            <a:endParaRPr lang="it-IT" dirty="0"/>
          </a:p>
        </p:txBody>
      </p:sp>
      <p:sp>
        <p:nvSpPr>
          <p:cNvPr id="3" name="Segnaposto contenuto 2">
            <a:extLst>
              <a:ext uri="{FF2B5EF4-FFF2-40B4-BE49-F238E27FC236}">
                <a16:creationId xmlns:a16="http://schemas.microsoft.com/office/drawing/2014/main" id="{F4B4B34C-5A3B-624D-ABF1-8DDD0F04FF32}"/>
              </a:ext>
            </a:extLst>
          </p:cNvPr>
          <p:cNvSpPr>
            <a:spLocks noGrp="1"/>
          </p:cNvSpPr>
          <p:nvPr>
            <p:ph idx="1"/>
          </p:nvPr>
        </p:nvSpPr>
        <p:spPr>
          <a:xfrm>
            <a:off x="543339" y="1338491"/>
            <a:ext cx="7851361" cy="1312359"/>
          </a:xfrm>
        </p:spPr>
        <p:txBody>
          <a:bodyPr/>
          <a:lstStyle/>
          <a:p>
            <a:r>
              <a:rPr lang="it-IT" sz="2000" dirty="0"/>
              <a:t>Use </a:t>
            </a:r>
            <a:r>
              <a:rPr lang="it-IT" sz="2000" b="1" dirty="0"/>
              <a:t>AI </a:t>
            </a:r>
            <a:r>
              <a:rPr lang="it-IT" sz="2000" b="1" dirty="0" err="1"/>
              <a:t>algorithms</a:t>
            </a:r>
            <a:r>
              <a:rPr lang="it-IT" sz="2000" b="1" dirty="0"/>
              <a:t> </a:t>
            </a:r>
            <a:r>
              <a:rPr lang="it-IT" sz="2000" dirty="0"/>
              <a:t>to </a:t>
            </a:r>
            <a:r>
              <a:rPr lang="it-IT" sz="2000" b="1" dirty="0"/>
              <a:t>emulate</a:t>
            </a:r>
            <a:r>
              <a:rPr lang="it-IT" sz="2000" dirty="0"/>
              <a:t> the </a:t>
            </a:r>
            <a:r>
              <a:rPr lang="it-IT" sz="2000" dirty="0" err="1"/>
              <a:t>results</a:t>
            </a:r>
            <a:r>
              <a:rPr lang="it-IT" sz="2000" dirty="0"/>
              <a:t> of (</a:t>
            </a:r>
            <a:r>
              <a:rPr lang="it-IT" sz="2000" dirty="0" err="1"/>
              <a:t>very</a:t>
            </a:r>
            <a:r>
              <a:rPr lang="it-IT" sz="2000" dirty="0"/>
              <a:t> CPU-intensive) </a:t>
            </a:r>
            <a:r>
              <a:rPr lang="it-IT" sz="2000" b="1" dirty="0"/>
              <a:t>full MC </a:t>
            </a:r>
            <a:r>
              <a:rPr lang="it-IT" sz="2000" b="1" dirty="0" err="1"/>
              <a:t>simulations</a:t>
            </a:r>
            <a:endParaRPr lang="it-IT" sz="2000" b="1" dirty="0"/>
          </a:p>
          <a:p>
            <a:pPr lvl="1"/>
            <a:r>
              <a:rPr lang="it-IT" sz="1800" dirty="0"/>
              <a:t>The slow </a:t>
            </a:r>
            <a:r>
              <a:rPr lang="it-IT" sz="1800" dirty="0">
                <a:solidFill>
                  <a:srgbClr val="0000FF"/>
                </a:solidFill>
              </a:rPr>
              <a:t>MC production </a:t>
            </a:r>
            <a:r>
              <a:rPr lang="it-IT" sz="1800" dirty="0" err="1"/>
              <a:t>is</a:t>
            </a:r>
            <a:r>
              <a:rPr lang="it-IT" sz="1800" dirty="0"/>
              <a:t> </a:t>
            </a:r>
            <a:r>
              <a:rPr lang="it-IT" sz="1800" dirty="0" err="1"/>
              <a:t>used</a:t>
            </a:r>
            <a:r>
              <a:rPr lang="it-IT" sz="1800" dirty="0"/>
              <a:t> </a:t>
            </a:r>
            <a:r>
              <a:rPr lang="it-IT" sz="1800" dirty="0" err="1"/>
              <a:t>only</a:t>
            </a:r>
            <a:r>
              <a:rPr lang="it-IT" sz="1800" dirty="0"/>
              <a:t> </a:t>
            </a:r>
            <a:r>
              <a:rPr lang="it-IT" sz="1800" dirty="0" err="1"/>
              <a:t>as</a:t>
            </a:r>
            <a:r>
              <a:rPr lang="it-IT" sz="1800" dirty="0"/>
              <a:t> </a:t>
            </a:r>
            <a:r>
              <a:rPr lang="it-IT" sz="1800" dirty="0">
                <a:solidFill>
                  <a:srgbClr val="0000FF"/>
                </a:solidFill>
              </a:rPr>
              <a:t>training</a:t>
            </a:r>
            <a:r>
              <a:rPr lang="it-IT" sz="1800" dirty="0"/>
              <a:t> sample</a:t>
            </a:r>
          </a:p>
        </p:txBody>
      </p:sp>
      <p:sp>
        <p:nvSpPr>
          <p:cNvPr id="5" name="Segnaposto numero diapositiva 4">
            <a:extLst>
              <a:ext uri="{FF2B5EF4-FFF2-40B4-BE49-F238E27FC236}">
                <a16:creationId xmlns:a16="http://schemas.microsoft.com/office/drawing/2014/main" id="{7226BC1B-D08A-0440-F743-B3EBC2F3F44D}"/>
              </a:ext>
            </a:extLst>
          </p:cNvPr>
          <p:cNvSpPr>
            <a:spLocks noGrp="1"/>
          </p:cNvSpPr>
          <p:nvPr>
            <p:ph type="sldNum" sz="quarter" idx="12"/>
          </p:nvPr>
        </p:nvSpPr>
        <p:spPr/>
        <p:txBody>
          <a:bodyPr/>
          <a:lstStyle/>
          <a:p>
            <a:fld id="{E7A41E1B-4F70-4964-A407-84C68BE8251C}" type="slidenum">
              <a:rPr lang="it-IT">
                <a:latin typeface="Arial"/>
              </a:rPr>
              <a:pPr/>
              <a:t>7</a:t>
            </a:fld>
            <a:endParaRPr lang="it-IT">
              <a:latin typeface="Arial"/>
            </a:endParaRPr>
          </a:p>
        </p:txBody>
      </p:sp>
      <p:sp>
        <p:nvSpPr>
          <p:cNvPr id="8" name="Freeform 2">
            <a:extLst>
              <a:ext uri="{FF2B5EF4-FFF2-40B4-BE49-F238E27FC236}">
                <a16:creationId xmlns:a16="http://schemas.microsoft.com/office/drawing/2014/main" id="{9D8DA540-B567-D27E-6C48-768EC36F2AEB}"/>
              </a:ext>
            </a:extLst>
          </p:cNvPr>
          <p:cNvSpPr/>
          <p:nvPr/>
        </p:nvSpPr>
        <p:spPr>
          <a:xfrm>
            <a:off x="6874895" y="1836553"/>
            <a:ext cx="4896544" cy="2426346"/>
          </a:xfrm>
          <a:custGeom>
            <a:avLst/>
            <a:gdLst/>
            <a:ahLst/>
            <a:cxnLst/>
            <a:rect l="l" t="t" r="r" b="b"/>
            <a:pathLst>
              <a:path w="11277773" h="5528444">
                <a:moveTo>
                  <a:pt x="0" y="0"/>
                </a:moveTo>
                <a:lnTo>
                  <a:pt x="11277773" y="0"/>
                </a:lnTo>
                <a:lnTo>
                  <a:pt x="11277773" y="5528444"/>
                </a:lnTo>
                <a:lnTo>
                  <a:pt x="0" y="5528444"/>
                </a:lnTo>
                <a:lnTo>
                  <a:pt x="0" y="0"/>
                </a:lnTo>
                <a:close/>
              </a:path>
            </a:pathLst>
          </a:custGeom>
          <a:blipFill>
            <a:blip r:embed="rId3"/>
            <a:stretch>
              <a:fillRect/>
            </a:stretch>
          </a:blipFill>
        </p:spPr>
        <p:txBody>
          <a:bodyPr/>
          <a:lstStyle/>
          <a:p>
            <a:endParaRPr lang="it-IT">
              <a:solidFill>
                <a:srgbClr val="292934"/>
              </a:solidFill>
              <a:latin typeface="Arial"/>
            </a:endParaRPr>
          </a:p>
        </p:txBody>
      </p:sp>
      <p:sp>
        <p:nvSpPr>
          <p:cNvPr id="4" name="CasellaDiTesto 19">
            <a:extLst>
              <a:ext uri="{FF2B5EF4-FFF2-40B4-BE49-F238E27FC236}">
                <a16:creationId xmlns:a16="http://schemas.microsoft.com/office/drawing/2014/main" id="{07143457-746B-DC7C-7DF7-6085CDACC7D0}"/>
              </a:ext>
            </a:extLst>
          </p:cNvPr>
          <p:cNvSpPr txBox="1"/>
          <p:nvPr/>
        </p:nvSpPr>
        <p:spPr>
          <a:xfrm>
            <a:off x="8027023" y="4204363"/>
            <a:ext cx="3744416" cy="246221"/>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00" dirty="0">
                <a:solidFill>
                  <a:srgbClr val="616161"/>
                </a:solidFill>
                <a:latin typeface="Arial"/>
              </a:rPr>
              <a:t> A. Sciuto, et al, </a:t>
            </a:r>
            <a:r>
              <a:rPr lang="it-IT" sz="1000" dirty="0" err="1">
                <a:solidFill>
                  <a:srgbClr val="616161"/>
                </a:solidFill>
                <a:latin typeface="Arial"/>
              </a:rPr>
              <a:t>submitted</a:t>
            </a:r>
            <a:r>
              <a:rPr lang="it-IT" sz="1000" dirty="0">
                <a:solidFill>
                  <a:srgbClr val="616161"/>
                </a:solidFill>
                <a:latin typeface="Arial"/>
              </a:rPr>
              <a:t> to Plasma </a:t>
            </a:r>
            <a:r>
              <a:rPr lang="it-IT" sz="1000" dirty="0" err="1">
                <a:solidFill>
                  <a:srgbClr val="616161"/>
                </a:solidFill>
                <a:latin typeface="Arial"/>
              </a:rPr>
              <a:t>Phys</a:t>
            </a:r>
            <a:r>
              <a:rPr lang="it-IT" sz="1000" dirty="0">
                <a:solidFill>
                  <a:srgbClr val="616161"/>
                </a:solidFill>
                <a:latin typeface="Arial"/>
              </a:rPr>
              <a:t>. And Contr. Fusion</a:t>
            </a:r>
            <a:endParaRPr lang="it-IT" sz="1000" dirty="0">
              <a:solidFill>
                <a:srgbClr val="292934"/>
              </a:solidFill>
              <a:latin typeface="Arial"/>
            </a:endParaRPr>
          </a:p>
        </p:txBody>
      </p:sp>
      <p:sp>
        <p:nvSpPr>
          <p:cNvPr id="6" name="Segnaposto contenuto 2">
            <a:extLst>
              <a:ext uri="{FF2B5EF4-FFF2-40B4-BE49-F238E27FC236}">
                <a16:creationId xmlns:a16="http://schemas.microsoft.com/office/drawing/2014/main" id="{2F6754CC-1ECC-7CE1-9E3D-4A55881003A6}"/>
              </a:ext>
            </a:extLst>
          </p:cNvPr>
          <p:cNvSpPr txBox="1">
            <a:spLocks/>
          </p:cNvSpPr>
          <p:nvPr/>
        </p:nvSpPr>
        <p:spPr>
          <a:xfrm>
            <a:off x="543339" y="2686033"/>
            <a:ext cx="5291643" cy="475062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93A299"/>
              </a:buClr>
            </a:pPr>
            <a:r>
              <a:rPr lang="it-IT" sz="2000" b="1" dirty="0" err="1">
                <a:solidFill>
                  <a:srgbClr val="292934"/>
                </a:solidFill>
                <a:latin typeface="Arial"/>
              </a:rPr>
              <a:t>Optimization</a:t>
            </a:r>
            <a:r>
              <a:rPr lang="it-IT" sz="2000" dirty="0">
                <a:solidFill>
                  <a:srgbClr val="292934"/>
                </a:solidFill>
                <a:latin typeface="Arial"/>
              </a:rPr>
              <a:t> of </a:t>
            </a:r>
            <a:r>
              <a:rPr lang="en-US" sz="2000" b="1" dirty="0">
                <a:solidFill>
                  <a:srgbClr val="292934"/>
                </a:solidFill>
                <a:latin typeface="Arial"/>
              </a:rPr>
              <a:t>laser</a:t>
            </a:r>
            <a:r>
              <a:rPr lang="en-US" sz="2000" dirty="0">
                <a:solidFill>
                  <a:srgbClr val="292934"/>
                </a:solidFill>
                <a:latin typeface="Arial"/>
              </a:rPr>
              <a:t> accelerated </a:t>
            </a:r>
            <a:r>
              <a:rPr lang="en-US" sz="2000" b="1" dirty="0">
                <a:solidFill>
                  <a:srgbClr val="292934"/>
                </a:solidFill>
                <a:latin typeface="Arial"/>
              </a:rPr>
              <a:t>electron beams</a:t>
            </a:r>
          </a:p>
          <a:p>
            <a:pPr lvl="1">
              <a:buClr>
                <a:srgbClr val="93A299"/>
              </a:buClr>
            </a:pPr>
            <a:r>
              <a:rPr lang="en-US" sz="1800" dirty="0">
                <a:solidFill>
                  <a:srgbClr val="000000"/>
                </a:solidFill>
                <a:latin typeface="Arial"/>
                <a:ea typeface="Lato"/>
                <a:cs typeface="Lato"/>
                <a:sym typeface="Lato"/>
              </a:rPr>
              <a:t>Enables both </a:t>
            </a:r>
            <a:r>
              <a:rPr lang="en-US" sz="1800" dirty="0">
                <a:solidFill>
                  <a:srgbClr val="0000FF"/>
                </a:solidFill>
                <a:latin typeface="Arial"/>
                <a:ea typeface="Lato"/>
                <a:cs typeface="Lato"/>
                <a:sym typeface="Lato"/>
              </a:rPr>
              <a:t>forward prediction </a:t>
            </a:r>
            <a:r>
              <a:rPr lang="en-US" sz="1800" dirty="0">
                <a:solidFill>
                  <a:srgbClr val="000000"/>
                </a:solidFill>
                <a:latin typeface="Arial"/>
                <a:ea typeface="Lato"/>
                <a:cs typeface="Lato"/>
                <a:sym typeface="Lato"/>
              </a:rPr>
              <a:t>&amp; </a:t>
            </a:r>
            <a:r>
              <a:rPr lang="en-US" sz="1800" dirty="0">
                <a:solidFill>
                  <a:srgbClr val="0000FF"/>
                </a:solidFill>
                <a:latin typeface="Arial"/>
                <a:ea typeface="Lato"/>
                <a:cs typeface="Lato"/>
                <a:sym typeface="Lato"/>
              </a:rPr>
              <a:t>inverse design</a:t>
            </a:r>
          </a:p>
          <a:p>
            <a:pPr lvl="1">
              <a:buClr>
                <a:srgbClr val="93A299"/>
              </a:buClr>
            </a:pPr>
            <a:endParaRPr lang="it-IT" sz="1800" b="1" dirty="0">
              <a:solidFill>
                <a:srgbClr val="292934"/>
              </a:solidFill>
              <a:latin typeface="Arial"/>
            </a:endParaRPr>
          </a:p>
          <a:p>
            <a:pPr>
              <a:buClr>
                <a:srgbClr val="93A299"/>
              </a:buClr>
            </a:pPr>
            <a:r>
              <a:rPr lang="it-IT" sz="2000" b="1" dirty="0" err="1">
                <a:solidFill>
                  <a:srgbClr val="292934"/>
                </a:solidFill>
                <a:latin typeface="Arial"/>
              </a:rPr>
              <a:t>Optimization</a:t>
            </a:r>
            <a:r>
              <a:rPr lang="it-IT" sz="2000" b="1" dirty="0">
                <a:solidFill>
                  <a:srgbClr val="292934"/>
                </a:solidFill>
                <a:latin typeface="Arial"/>
              </a:rPr>
              <a:t> </a:t>
            </a:r>
            <a:r>
              <a:rPr lang="it-IT" sz="2000" dirty="0">
                <a:solidFill>
                  <a:srgbClr val="292934"/>
                </a:solidFill>
                <a:latin typeface="Arial"/>
              </a:rPr>
              <a:t>of RT </a:t>
            </a:r>
            <a:r>
              <a:rPr lang="it-IT" sz="2000" b="1" dirty="0">
                <a:solidFill>
                  <a:srgbClr val="292934"/>
                </a:solidFill>
                <a:latin typeface="Arial"/>
              </a:rPr>
              <a:t>treatment </a:t>
            </a:r>
            <a:r>
              <a:rPr lang="it-IT" sz="2000" dirty="0">
                <a:solidFill>
                  <a:srgbClr val="292934"/>
                </a:solidFill>
                <a:latin typeface="Arial"/>
              </a:rPr>
              <a:t>planning</a:t>
            </a:r>
          </a:p>
          <a:p>
            <a:pPr lvl="1">
              <a:buClr>
                <a:srgbClr val="93A299"/>
              </a:buClr>
            </a:pPr>
            <a:r>
              <a:rPr lang="it-IT" sz="1800" dirty="0" err="1">
                <a:solidFill>
                  <a:srgbClr val="292934"/>
                </a:solidFill>
                <a:latin typeface="Arial"/>
              </a:rPr>
              <a:t>Graph</a:t>
            </a:r>
            <a:r>
              <a:rPr lang="it-IT" sz="1800" dirty="0">
                <a:solidFill>
                  <a:srgbClr val="292934"/>
                </a:solidFill>
                <a:latin typeface="Arial"/>
              </a:rPr>
              <a:t> NN </a:t>
            </a:r>
            <a:r>
              <a:rPr lang="it-IT" sz="1800" dirty="0" err="1">
                <a:solidFill>
                  <a:srgbClr val="0000FF"/>
                </a:solidFill>
                <a:latin typeface="Arial"/>
              </a:rPr>
              <a:t>trained</a:t>
            </a:r>
            <a:r>
              <a:rPr lang="it-IT" sz="1800" dirty="0">
                <a:solidFill>
                  <a:srgbClr val="292934"/>
                </a:solidFill>
                <a:latin typeface="Arial"/>
              </a:rPr>
              <a:t> to </a:t>
            </a:r>
            <a:r>
              <a:rPr lang="it-IT" sz="1800" dirty="0" err="1">
                <a:solidFill>
                  <a:srgbClr val="292934"/>
                </a:solidFill>
                <a:latin typeface="Arial"/>
              </a:rPr>
              <a:t>reproduce</a:t>
            </a:r>
            <a:r>
              <a:rPr lang="it-IT" sz="1800" dirty="0">
                <a:solidFill>
                  <a:srgbClr val="292934"/>
                </a:solidFill>
                <a:latin typeface="Arial"/>
              </a:rPr>
              <a:t> </a:t>
            </a:r>
            <a:r>
              <a:rPr lang="it-IT" sz="1800" dirty="0">
                <a:solidFill>
                  <a:srgbClr val="0000FF"/>
                </a:solidFill>
                <a:latin typeface="Arial"/>
              </a:rPr>
              <a:t>MC dose </a:t>
            </a:r>
            <a:r>
              <a:rPr lang="it-IT" sz="1800" dirty="0" err="1">
                <a:solidFill>
                  <a:srgbClr val="0000FF"/>
                </a:solidFill>
                <a:latin typeface="Arial"/>
              </a:rPr>
              <a:t>profiles</a:t>
            </a:r>
            <a:r>
              <a:rPr lang="it-IT" sz="1800" dirty="0">
                <a:solidFill>
                  <a:srgbClr val="0000FF"/>
                </a:solidFill>
                <a:latin typeface="Arial"/>
              </a:rPr>
              <a:t> </a:t>
            </a:r>
            <a:r>
              <a:rPr lang="it-IT" sz="1800" dirty="0">
                <a:solidFill>
                  <a:srgbClr val="292934"/>
                </a:solidFill>
                <a:latin typeface="Arial"/>
              </a:rPr>
              <a:t>from </a:t>
            </a:r>
            <a:r>
              <a:rPr lang="it-IT" sz="1800" dirty="0" err="1">
                <a:solidFill>
                  <a:srgbClr val="292934"/>
                </a:solidFill>
                <a:latin typeface="Arial"/>
              </a:rPr>
              <a:t>pencil</a:t>
            </a:r>
            <a:r>
              <a:rPr lang="it-IT" sz="1800" dirty="0">
                <a:solidFill>
                  <a:srgbClr val="292934"/>
                </a:solidFill>
                <a:latin typeface="Arial"/>
              </a:rPr>
              <a:t> </a:t>
            </a:r>
            <a:r>
              <a:rPr lang="it-IT" sz="1800" dirty="0" err="1">
                <a:solidFill>
                  <a:srgbClr val="292934"/>
                </a:solidFill>
                <a:latin typeface="Arial"/>
              </a:rPr>
              <a:t>beams</a:t>
            </a:r>
            <a:endParaRPr lang="it-IT" sz="1800" dirty="0">
              <a:solidFill>
                <a:srgbClr val="292934"/>
              </a:solidFill>
              <a:latin typeface="Arial"/>
            </a:endParaRPr>
          </a:p>
          <a:p>
            <a:pPr lvl="1">
              <a:buClr>
                <a:srgbClr val="93A299"/>
              </a:buClr>
            </a:pPr>
            <a:r>
              <a:rPr lang="it-IT" sz="1800" dirty="0">
                <a:solidFill>
                  <a:srgbClr val="0000FF"/>
                </a:solidFill>
                <a:latin typeface="Arial"/>
              </a:rPr>
              <a:t>Full TP </a:t>
            </a:r>
            <a:r>
              <a:rPr lang="it-IT" sz="1800" dirty="0" err="1">
                <a:solidFill>
                  <a:srgbClr val="292934"/>
                </a:solidFill>
                <a:latin typeface="Arial"/>
              </a:rPr>
              <a:t>produced</a:t>
            </a:r>
            <a:r>
              <a:rPr lang="it-IT" sz="1800" dirty="0">
                <a:solidFill>
                  <a:srgbClr val="292934"/>
                </a:solidFill>
                <a:latin typeface="Arial"/>
              </a:rPr>
              <a:t> in </a:t>
            </a:r>
            <a:r>
              <a:rPr lang="it-IT" sz="1800" dirty="0">
                <a:solidFill>
                  <a:srgbClr val="0000FF"/>
                </a:solidFill>
                <a:latin typeface="Arial"/>
              </a:rPr>
              <a:t>seconds</a:t>
            </a:r>
          </a:p>
          <a:p>
            <a:pPr lvl="1">
              <a:buClr>
                <a:srgbClr val="93A299"/>
              </a:buClr>
            </a:pPr>
            <a:r>
              <a:rPr lang="it-IT" sz="1800" dirty="0" err="1">
                <a:solidFill>
                  <a:srgbClr val="0000FF"/>
                </a:solidFill>
                <a:latin typeface="Arial"/>
              </a:rPr>
              <a:t>Validated</a:t>
            </a:r>
            <a:r>
              <a:rPr lang="it-IT" sz="1800" dirty="0">
                <a:solidFill>
                  <a:srgbClr val="292934"/>
                </a:solidFill>
                <a:latin typeface="Arial"/>
              </a:rPr>
              <a:t> on multiple </a:t>
            </a:r>
            <a:r>
              <a:rPr lang="it-IT" sz="1800" dirty="0" err="1">
                <a:solidFill>
                  <a:srgbClr val="292934"/>
                </a:solidFill>
                <a:latin typeface="Arial"/>
              </a:rPr>
              <a:t>benches</a:t>
            </a:r>
            <a:r>
              <a:rPr lang="it-IT" sz="1800" b="1" dirty="0">
                <a:solidFill>
                  <a:srgbClr val="292934"/>
                </a:solidFill>
                <a:latin typeface="Arial"/>
              </a:rPr>
              <a:t>, </a:t>
            </a:r>
            <a:r>
              <a:rPr lang="it-IT" sz="1800" dirty="0" err="1">
                <a:solidFill>
                  <a:srgbClr val="292934"/>
                </a:solidFill>
                <a:latin typeface="Arial"/>
              </a:rPr>
              <a:t>passing</a:t>
            </a:r>
            <a:r>
              <a:rPr lang="it-IT" sz="1800" dirty="0">
                <a:solidFill>
                  <a:srgbClr val="292934"/>
                </a:solidFill>
                <a:latin typeface="Arial"/>
              </a:rPr>
              <a:t> </a:t>
            </a:r>
            <a:r>
              <a:rPr lang="it-IT" sz="1800" dirty="0">
                <a:solidFill>
                  <a:srgbClr val="0000FF"/>
                </a:solidFill>
                <a:latin typeface="Arial"/>
              </a:rPr>
              <a:t>3%/3mm 𝛾-index</a:t>
            </a:r>
          </a:p>
        </p:txBody>
      </p:sp>
      <p:pic>
        <p:nvPicPr>
          <p:cNvPr id="7" name="PHD_thesis_M1_treatment_reconstruction_true.pdf" descr="PHD_thesis_M1_treatment_reconstruction_true.pdf">
            <a:extLst>
              <a:ext uri="{FF2B5EF4-FFF2-40B4-BE49-F238E27FC236}">
                <a16:creationId xmlns:a16="http://schemas.microsoft.com/office/drawing/2014/main" id="{55D87E71-F374-39F5-50E5-90B3D4A7FC8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57595" y="4623603"/>
            <a:ext cx="5435622" cy="1749933"/>
          </a:xfrm>
          <a:prstGeom prst="rect">
            <a:avLst/>
          </a:prstGeom>
          <a:ln w="12700">
            <a:miter lim="400000"/>
          </a:ln>
        </p:spPr>
      </p:pic>
      <p:sp>
        <p:nvSpPr>
          <p:cNvPr id="9" name="CasellaDiTesto 19">
            <a:extLst>
              <a:ext uri="{FF2B5EF4-FFF2-40B4-BE49-F238E27FC236}">
                <a16:creationId xmlns:a16="http://schemas.microsoft.com/office/drawing/2014/main" id="{073CE453-24D4-C417-2934-E39FA5D3D128}"/>
              </a:ext>
            </a:extLst>
          </p:cNvPr>
          <p:cNvSpPr txBox="1"/>
          <p:nvPr/>
        </p:nvSpPr>
        <p:spPr>
          <a:xfrm>
            <a:off x="8213780" y="6381328"/>
            <a:ext cx="3225067" cy="400110"/>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00" dirty="0">
                <a:solidFill>
                  <a:srgbClr val="616161"/>
                </a:solidFill>
                <a:latin typeface="Arial"/>
              </a:rPr>
              <a:t>L. Arsini et al. </a:t>
            </a:r>
            <a:r>
              <a:rPr lang="it-IT" sz="1000" dirty="0" err="1">
                <a:solidFill>
                  <a:srgbClr val="616161"/>
                </a:solidFill>
                <a:latin typeface="Arial"/>
              </a:rPr>
              <a:t>Algorithms</a:t>
            </a:r>
            <a:r>
              <a:rPr lang="it-IT" sz="1000" dirty="0">
                <a:solidFill>
                  <a:srgbClr val="616161"/>
                </a:solidFill>
                <a:latin typeface="Arial"/>
              </a:rPr>
              <a:t>, 2023, 16(3), 143; </a:t>
            </a:r>
          </a:p>
          <a:p>
            <a:r>
              <a:rPr lang="it-IT" sz="1000" dirty="0">
                <a:solidFill>
                  <a:srgbClr val="616161"/>
                </a:solidFill>
                <a:latin typeface="Arial"/>
              </a:rPr>
              <a:t>L. Arsini et al. </a:t>
            </a:r>
            <a:r>
              <a:rPr lang="it-IT" sz="1000" dirty="0" err="1">
                <a:solidFill>
                  <a:srgbClr val="616161"/>
                </a:solidFill>
                <a:latin typeface="Arial"/>
              </a:rPr>
              <a:t>Physica</a:t>
            </a:r>
            <a:r>
              <a:rPr lang="it-IT" sz="1000" dirty="0">
                <a:solidFill>
                  <a:srgbClr val="616161"/>
                </a:solidFill>
                <a:latin typeface="Arial"/>
              </a:rPr>
              <a:t> Medica, 136, 2025, 105012</a:t>
            </a:r>
          </a:p>
        </p:txBody>
      </p:sp>
      <p:sp>
        <p:nvSpPr>
          <p:cNvPr id="13" name="Footer Placeholder 7">
            <a:extLst>
              <a:ext uri="{FF2B5EF4-FFF2-40B4-BE49-F238E27FC236}">
                <a16:creationId xmlns:a16="http://schemas.microsoft.com/office/drawing/2014/main" id="{F2FB0A10-42F3-129E-FE60-B4E300B8F37D}"/>
              </a:ext>
            </a:extLst>
          </p:cNvPr>
          <p:cNvSpPr>
            <a:spLocks noGrp="1"/>
          </p:cNvSpPr>
          <p:nvPr>
            <p:ph type="ftr" sz="quarter" idx="11"/>
          </p:nvPr>
        </p:nvSpPr>
        <p:spPr>
          <a:xfrm>
            <a:off x="4572000" y="18288"/>
            <a:ext cx="5486400" cy="329184"/>
          </a:xfrm>
        </p:spPr>
        <p:txBody>
          <a:bodyPr/>
          <a:lstStyle/>
          <a:p>
            <a:r>
              <a:rPr lang="it-IT" sz="1400" dirty="0" err="1"/>
              <a:t>Courtesy</a:t>
            </a:r>
            <a:r>
              <a:rPr lang="it-IT" sz="1400" dirty="0"/>
              <a:t> of the GEANT4INFN group</a:t>
            </a:r>
          </a:p>
        </p:txBody>
      </p:sp>
    </p:spTree>
    <p:extLst>
      <p:ext uri="{BB962C8B-B14F-4D97-AF65-F5344CB8AC3E}">
        <p14:creationId xmlns:p14="http://schemas.microsoft.com/office/powerpoint/2010/main" val="1356606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2468-7C93-348B-D996-5F7E676FC781}"/>
              </a:ext>
            </a:extLst>
          </p:cNvPr>
          <p:cNvSpPr>
            <a:spLocks noGrp="1"/>
          </p:cNvSpPr>
          <p:nvPr>
            <p:ph type="title"/>
          </p:nvPr>
        </p:nvSpPr>
        <p:spPr>
          <a:xfrm>
            <a:off x="34506" y="0"/>
            <a:ext cx="10896374" cy="1143000"/>
          </a:xfrm>
        </p:spPr>
        <p:txBody>
          <a:bodyPr>
            <a:normAutofit/>
          </a:bodyPr>
          <a:lstStyle/>
          <a:p>
            <a:r>
              <a:rPr lang="en-IT" sz="3200" dirty="0"/>
              <a:t>Combining AI </a:t>
            </a:r>
            <a:r>
              <a:rPr lang="en-IT" sz="3200"/>
              <a:t>with H</a:t>
            </a:r>
            <a:r>
              <a:rPr lang="en-US" sz="3200" dirty="0" err="1"/>
              <a:t>adron</a:t>
            </a:r>
            <a:r>
              <a:rPr lang="en-US" sz="3200" dirty="0"/>
              <a:t> </a:t>
            </a:r>
            <a:r>
              <a:rPr lang="en-IT" sz="3200"/>
              <a:t>T</a:t>
            </a:r>
            <a:r>
              <a:rPr lang="en-US" sz="3200" dirty="0" err="1"/>
              <a:t>herapy</a:t>
            </a:r>
            <a:r>
              <a:rPr lang="en-IT" sz="3200"/>
              <a:t> </a:t>
            </a:r>
            <a:r>
              <a:rPr lang="en-IT" sz="3200" dirty="0"/>
              <a:t>biophysical modeling</a:t>
            </a:r>
          </a:p>
        </p:txBody>
      </p:sp>
      <p:sp>
        <p:nvSpPr>
          <p:cNvPr id="4" name="Footer Placeholder 3">
            <a:extLst>
              <a:ext uri="{FF2B5EF4-FFF2-40B4-BE49-F238E27FC236}">
                <a16:creationId xmlns:a16="http://schemas.microsoft.com/office/drawing/2014/main" id="{6F0DABEC-D1D3-E7E2-CB1C-036F89E54EB1}"/>
              </a:ext>
            </a:extLst>
          </p:cNvPr>
          <p:cNvSpPr>
            <a:spLocks noGrp="1"/>
          </p:cNvSpPr>
          <p:nvPr>
            <p:ph type="ftr" sz="quarter" idx="11"/>
          </p:nvPr>
        </p:nvSpPr>
        <p:spPr/>
        <p:txBody>
          <a:bodyPr/>
          <a:lstStyle/>
          <a:p>
            <a:pPr defTabSz="609585"/>
            <a:r>
              <a:rPr lang="en-US">
                <a:solidFill>
                  <a:prstClr val="black">
                    <a:tint val="75000"/>
                  </a:prstClr>
                </a:solidFill>
                <a:latin typeface="Calibri"/>
              </a:rPr>
              <a:t>E.Scifoni-Scandion Sem</a:t>
            </a:r>
          </a:p>
        </p:txBody>
      </p:sp>
      <p:pic>
        <p:nvPicPr>
          <p:cNvPr id="5" name="Picture 4" descr="A picture containing text, screenshot, font&#10;&#10;Description automatically generated">
            <a:extLst>
              <a:ext uri="{FF2B5EF4-FFF2-40B4-BE49-F238E27FC236}">
                <a16:creationId xmlns:a16="http://schemas.microsoft.com/office/drawing/2014/main" id="{C9B41AA4-DB23-73E6-0D8A-110BCA2C4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68" y="1238067"/>
            <a:ext cx="3505133" cy="1524904"/>
          </a:xfrm>
          <a:prstGeom prst="rect">
            <a:avLst/>
          </a:prstGeom>
        </p:spPr>
      </p:pic>
      <p:pic>
        <p:nvPicPr>
          <p:cNvPr id="19" name="Graphic 18">
            <a:extLst>
              <a:ext uri="{FF2B5EF4-FFF2-40B4-BE49-F238E27FC236}">
                <a16:creationId xmlns:a16="http://schemas.microsoft.com/office/drawing/2014/main" id="{6F433046-EE39-2403-4CB9-A846BAD02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79" y="2989436"/>
            <a:ext cx="3332720" cy="1097836"/>
          </a:xfrm>
          <a:prstGeom prst="rect">
            <a:avLst/>
          </a:prstGeom>
        </p:spPr>
      </p:pic>
      <p:pic>
        <p:nvPicPr>
          <p:cNvPr id="20" name="Immagine 4">
            <a:extLst>
              <a:ext uri="{FF2B5EF4-FFF2-40B4-BE49-F238E27FC236}">
                <a16:creationId xmlns:a16="http://schemas.microsoft.com/office/drawing/2014/main" id="{38C455B7-36B6-F605-CDC6-D2B691F1AC45}"/>
              </a:ext>
            </a:extLst>
          </p:cNvPr>
          <p:cNvPicPr>
            <a:picLocks noChangeAspect="1"/>
          </p:cNvPicPr>
          <p:nvPr/>
        </p:nvPicPr>
        <p:blipFill rotWithShape="1">
          <a:blip r:embed="rId6"/>
          <a:srcRect r="50531" b="51253"/>
          <a:stretch>
            <a:fillRect/>
          </a:stretch>
        </p:blipFill>
        <p:spPr>
          <a:xfrm>
            <a:off x="137668" y="4214219"/>
            <a:ext cx="3072400" cy="2124489"/>
          </a:xfrm>
          <a:prstGeom prst="rect">
            <a:avLst/>
          </a:prstGeom>
        </p:spPr>
      </p:pic>
      <p:sp>
        <p:nvSpPr>
          <p:cNvPr id="6" name="TextBox 5">
            <a:extLst>
              <a:ext uri="{FF2B5EF4-FFF2-40B4-BE49-F238E27FC236}">
                <a16:creationId xmlns:a16="http://schemas.microsoft.com/office/drawing/2014/main" id="{0762743E-9E45-B274-A3FD-A0F1A22D7167}"/>
              </a:ext>
            </a:extLst>
          </p:cNvPr>
          <p:cNvSpPr txBox="1"/>
          <p:nvPr/>
        </p:nvSpPr>
        <p:spPr>
          <a:xfrm>
            <a:off x="1474801" y="2715284"/>
            <a:ext cx="2025491" cy="318100"/>
          </a:xfrm>
          <a:prstGeom prst="rect">
            <a:avLst/>
          </a:prstGeom>
          <a:noFill/>
        </p:spPr>
        <p:txBody>
          <a:bodyPr wrap="none" rtlCol="0">
            <a:spAutoFit/>
          </a:bodyPr>
          <a:lstStyle/>
          <a:p>
            <a:pPr defTabSz="609585"/>
            <a:r>
              <a:rPr lang="en-IT" sz="1467" i="1" dirty="0">
                <a:solidFill>
                  <a:srgbClr val="1F497D"/>
                </a:solidFill>
                <a:latin typeface="Calibri"/>
              </a:rPr>
              <a:t>Cordoni et al. PMB 2023</a:t>
            </a:r>
          </a:p>
        </p:txBody>
      </p:sp>
      <p:pic>
        <p:nvPicPr>
          <p:cNvPr id="7" name="Picture 6">
            <a:extLst>
              <a:ext uri="{FF2B5EF4-FFF2-40B4-BE49-F238E27FC236}">
                <a16:creationId xmlns:a16="http://schemas.microsoft.com/office/drawing/2014/main" id="{57762D8B-9C59-BF3C-ED6D-AA68178F37D7}"/>
              </a:ext>
            </a:extLst>
          </p:cNvPr>
          <p:cNvPicPr>
            <a:picLocks noChangeAspect="1"/>
          </p:cNvPicPr>
          <p:nvPr/>
        </p:nvPicPr>
        <p:blipFill>
          <a:blip r:embed="rId7"/>
          <a:stretch>
            <a:fillRect/>
          </a:stretch>
        </p:blipFill>
        <p:spPr>
          <a:xfrm>
            <a:off x="3642802" y="1280598"/>
            <a:ext cx="5380431" cy="2771903"/>
          </a:xfrm>
          <a:prstGeom prst="rect">
            <a:avLst/>
          </a:prstGeom>
        </p:spPr>
      </p:pic>
      <p:pic>
        <p:nvPicPr>
          <p:cNvPr id="8" name="Picture 7" descr="A graph of energy and microdosimeter&#10;&#10;AI-generated content may be incorrect.">
            <a:extLst>
              <a:ext uri="{FF2B5EF4-FFF2-40B4-BE49-F238E27FC236}">
                <a16:creationId xmlns:a16="http://schemas.microsoft.com/office/drawing/2014/main" id="{9A146712-D34C-E415-26F7-AACE871AB4C3}"/>
              </a:ext>
            </a:extLst>
          </p:cNvPr>
          <p:cNvPicPr>
            <a:picLocks noChangeAspect="1"/>
          </p:cNvPicPr>
          <p:nvPr/>
        </p:nvPicPr>
        <p:blipFill>
          <a:blip r:embed="rId8"/>
          <a:stretch>
            <a:fillRect/>
          </a:stretch>
        </p:blipFill>
        <p:spPr>
          <a:xfrm>
            <a:off x="4071891" y="4146653"/>
            <a:ext cx="4521693" cy="2713016"/>
          </a:xfrm>
          <a:prstGeom prst="rect">
            <a:avLst/>
          </a:prstGeom>
          <a:ln w="25400">
            <a:solidFill>
              <a:schemeClr val="tx1"/>
            </a:solidFill>
          </a:ln>
        </p:spPr>
      </p:pic>
      <p:sp>
        <p:nvSpPr>
          <p:cNvPr id="9" name="TextBox 8">
            <a:extLst>
              <a:ext uri="{FF2B5EF4-FFF2-40B4-BE49-F238E27FC236}">
                <a16:creationId xmlns:a16="http://schemas.microsoft.com/office/drawing/2014/main" id="{B92D3053-2B5E-A0FB-1D6F-54F2B574BCB6}"/>
              </a:ext>
            </a:extLst>
          </p:cNvPr>
          <p:cNvSpPr txBox="1"/>
          <p:nvPr/>
        </p:nvSpPr>
        <p:spPr>
          <a:xfrm>
            <a:off x="8878603" y="2838127"/>
            <a:ext cx="3175729" cy="3477875"/>
          </a:xfrm>
          <a:prstGeom prst="rect">
            <a:avLst/>
          </a:prstGeom>
          <a:noFill/>
        </p:spPr>
        <p:txBody>
          <a:bodyPr wrap="square" rtlCol="0">
            <a:spAutoFit/>
          </a:bodyPr>
          <a:lstStyle/>
          <a:p>
            <a:pPr defTabSz="609585"/>
            <a:r>
              <a:rPr lang="en-IT" sz="2000" b="1" dirty="0">
                <a:solidFill>
                  <a:prstClr val="black"/>
                </a:solidFill>
                <a:latin typeface="Calibri"/>
              </a:rPr>
              <a:t>ANAKIN</a:t>
            </a:r>
            <a:r>
              <a:rPr lang="en-IT" sz="2000" dirty="0">
                <a:solidFill>
                  <a:prstClr val="black"/>
                </a:solidFill>
                <a:latin typeface="Calibri"/>
              </a:rPr>
              <a:t> model through interpretability  features allows to retrieve information on </a:t>
            </a:r>
            <a:r>
              <a:rPr lang="en-IT" sz="2000">
                <a:solidFill>
                  <a:prstClr val="black"/>
                </a:solidFill>
                <a:latin typeface="Calibri"/>
              </a:rPr>
              <a:t>the more </a:t>
            </a:r>
            <a:r>
              <a:rPr lang="en-IT" sz="2000" dirty="0">
                <a:solidFill>
                  <a:prstClr val="black"/>
                </a:solidFill>
                <a:latin typeface="Calibri"/>
              </a:rPr>
              <a:t>relevant “</a:t>
            </a:r>
            <a:r>
              <a:rPr lang="en-IT" sz="2000">
                <a:solidFill>
                  <a:prstClr val="black"/>
                </a:solidFill>
                <a:latin typeface="Calibri"/>
              </a:rPr>
              <a:t>radiation quality</a:t>
            </a:r>
            <a:r>
              <a:rPr lang="en-US" sz="2000" dirty="0">
                <a:solidFill>
                  <a:prstClr val="black"/>
                </a:solidFill>
                <a:latin typeface="Calibri"/>
              </a:rPr>
              <a:t>”</a:t>
            </a:r>
            <a:r>
              <a:rPr lang="en-IT" sz="2000">
                <a:solidFill>
                  <a:prstClr val="black"/>
                </a:solidFill>
                <a:latin typeface="Calibri"/>
              </a:rPr>
              <a:t> metrics, </a:t>
            </a:r>
            <a:r>
              <a:rPr lang="en-IT" sz="2000" dirty="0">
                <a:solidFill>
                  <a:prstClr val="black"/>
                </a:solidFill>
                <a:latin typeface="Calibri"/>
              </a:rPr>
              <a:t>i.e. </a:t>
            </a:r>
            <a:r>
              <a:rPr lang="en-IT" sz="2000" b="1" dirty="0">
                <a:solidFill>
                  <a:prstClr val="black"/>
                </a:solidFill>
                <a:latin typeface="Calibri"/>
              </a:rPr>
              <a:t>LET</a:t>
            </a:r>
            <a:r>
              <a:rPr lang="en-IT" sz="2000" dirty="0">
                <a:solidFill>
                  <a:prstClr val="black"/>
                </a:solidFill>
                <a:latin typeface="Calibri"/>
              </a:rPr>
              <a:t>, </a:t>
            </a:r>
            <a:r>
              <a:rPr lang="en-IT" sz="2000" b="1" dirty="0">
                <a:solidFill>
                  <a:prstClr val="black"/>
                </a:solidFill>
                <a:latin typeface="Calibri"/>
              </a:rPr>
              <a:t>microdos</a:t>
            </a:r>
            <a:r>
              <a:rPr lang="en-IT" sz="2000" dirty="0">
                <a:solidFill>
                  <a:prstClr val="black"/>
                </a:solidFill>
                <a:latin typeface="Calibri"/>
              </a:rPr>
              <a:t> and </a:t>
            </a:r>
            <a:r>
              <a:rPr lang="en-IT" sz="2000" b="1" dirty="0">
                <a:solidFill>
                  <a:prstClr val="black"/>
                </a:solidFill>
                <a:latin typeface="Calibri"/>
              </a:rPr>
              <a:t>nanodos</a:t>
            </a:r>
            <a:r>
              <a:rPr lang="en-IT" sz="2000" dirty="0">
                <a:solidFill>
                  <a:prstClr val="black"/>
                </a:solidFill>
                <a:latin typeface="Calibri"/>
              </a:rPr>
              <a:t> parameters and their combination to describe  the observed biological response to particle beams</a:t>
            </a:r>
          </a:p>
        </p:txBody>
      </p:sp>
      <p:pic>
        <p:nvPicPr>
          <p:cNvPr id="10" name="Picture 9">
            <a:extLst>
              <a:ext uri="{FF2B5EF4-FFF2-40B4-BE49-F238E27FC236}">
                <a16:creationId xmlns:a16="http://schemas.microsoft.com/office/drawing/2014/main" id="{A673BB50-48C9-D02B-C023-2A214310AC55}"/>
              </a:ext>
            </a:extLst>
          </p:cNvPr>
          <p:cNvPicPr>
            <a:picLocks noChangeAspect="1"/>
          </p:cNvPicPr>
          <p:nvPr/>
        </p:nvPicPr>
        <p:blipFill>
          <a:blip r:embed="rId9"/>
          <a:srcRect l="3174" t="11611" r="-1" b="-1"/>
          <a:stretch>
            <a:fillRect/>
          </a:stretch>
        </p:blipFill>
        <p:spPr>
          <a:xfrm>
            <a:off x="10518476" y="57510"/>
            <a:ext cx="1639018" cy="875581"/>
          </a:xfrm>
          <a:prstGeom prst="rect">
            <a:avLst/>
          </a:prstGeom>
          <a:ln w="38100">
            <a:solidFill>
              <a:schemeClr val="accent1"/>
            </a:solidFill>
          </a:ln>
        </p:spPr>
      </p:pic>
      <p:sp>
        <p:nvSpPr>
          <p:cNvPr id="11" name="TextBox 10">
            <a:extLst>
              <a:ext uri="{FF2B5EF4-FFF2-40B4-BE49-F238E27FC236}">
                <a16:creationId xmlns:a16="http://schemas.microsoft.com/office/drawing/2014/main" id="{EA2C97AA-8586-4023-04D8-25C2F0A6423C}"/>
              </a:ext>
            </a:extLst>
          </p:cNvPr>
          <p:cNvSpPr txBox="1"/>
          <p:nvPr/>
        </p:nvSpPr>
        <p:spPr>
          <a:xfrm>
            <a:off x="0" y="6346443"/>
            <a:ext cx="3880483" cy="369332"/>
          </a:xfrm>
          <a:prstGeom prst="rect">
            <a:avLst/>
          </a:prstGeom>
          <a:noFill/>
        </p:spPr>
        <p:txBody>
          <a:bodyPr wrap="square" rtlCol="0">
            <a:spAutoFit/>
          </a:bodyPr>
          <a:lstStyle/>
          <a:p>
            <a:r>
              <a:rPr lang="en-US" dirty="0"/>
              <a:t>Contact: </a:t>
            </a:r>
            <a:r>
              <a:rPr lang="en-US" dirty="0" err="1"/>
              <a:t>emanuele.scifoni@unitn.it</a:t>
            </a:r>
            <a:endParaRPr lang="en-US" dirty="0"/>
          </a:p>
        </p:txBody>
      </p:sp>
      <p:pic>
        <p:nvPicPr>
          <p:cNvPr id="13" name="Picture 12" descr="A yellow letter with a blue circle on a black background&#10;&#10;AI-generated content may be incorrect.">
            <a:extLst>
              <a:ext uri="{FF2B5EF4-FFF2-40B4-BE49-F238E27FC236}">
                <a16:creationId xmlns:a16="http://schemas.microsoft.com/office/drawing/2014/main" id="{58D19F36-03A1-E5E0-EA6D-E3AD037CEB1C}"/>
              </a:ext>
            </a:extLst>
          </p:cNvPr>
          <p:cNvPicPr>
            <a:picLocks noChangeAspect="1"/>
          </p:cNvPicPr>
          <p:nvPr/>
        </p:nvPicPr>
        <p:blipFill>
          <a:blip r:embed="rId10"/>
          <a:stretch>
            <a:fillRect/>
          </a:stretch>
        </p:blipFill>
        <p:spPr>
          <a:xfrm>
            <a:off x="8221032" y="1053364"/>
            <a:ext cx="2139559" cy="1203502"/>
          </a:xfrm>
          <a:prstGeom prst="rect">
            <a:avLst/>
          </a:prstGeom>
        </p:spPr>
      </p:pic>
      <p:sp>
        <p:nvSpPr>
          <p:cNvPr id="14" name="TextBox 13">
            <a:extLst>
              <a:ext uri="{FF2B5EF4-FFF2-40B4-BE49-F238E27FC236}">
                <a16:creationId xmlns:a16="http://schemas.microsoft.com/office/drawing/2014/main" id="{0CB39A34-C850-A27A-8BB6-4549DC3DAA6F}"/>
              </a:ext>
            </a:extLst>
          </p:cNvPr>
          <p:cNvSpPr txBox="1"/>
          <p:nvPr/>
        </p:nvSpPr>
        <p:spPr>
          <a:xfrm>
            <a:off x="10630106" y="1200510"/>
            <a:ext cx="1564770" cy="369332"/>
          </a:xfrm>
          <a:prstGeom prst="rect">
            <a:avLst/>
          </a:prstGeom>
          <a:noFill/>
        </p:spPr>
        <p:txBody>
          <a:bodyPr wrap="square">
            <a:spAutoFit/>
          </a:bodyPr>
          <a:lstStyle/>
          <a:p>
            <a:r>
              <a:rPr lang="en-US" sz="1800" b="1" noProof="0" dirty="0"/>
              <a:t>INFN-CSN5</a:t>
            </a:r>
            <a:endParaRPr lang="en-US" dirty="0"/>
          </a:p>
        </p:txBody>
      </p:sp>
      <p:sp>
        <p:nvSpPr>
          <p:cNvPr id="15" name="TextBox 14">
            <a:extLst>
              <a:ext uri="{FF2B5EF4-FFF2-40B4-BE49-F238E27FC236}">
                <a16:creationId xmlns:a16="http://schemas.microsoft.com/office/drawing/2014/main" id="{593BC7B1-FB6C-BC94-A115-3B344A9FFD20}"/>
              </a:ext>
            </a:extLst>
          </p:cNvPr>
          <p:cNvSpPr txBox="1"/>
          <p:nvPr/>
        </p:nvSpPr>
        <p:spPr>
          <a:xfrm>
            <a:off x="8878602" y="1789107"/>
            <a:ext cx="3272719" cy="923330"/>
          </a:xfrm>
          <a:prstGeom prst="rect">
            <a:avLst/>
          </a:prstGeom>
          <a:noFill/>
        </p:spPr>
        <p:txBody>
          <a:bodyPr wrap="square" rtlCol="0">
            <a:spAutoFit/>
          </a:bodyPr>
          <a:lstStyle/>
          <a:p>
            <a:r>
              <a:rPr lang="en-US" i="1" dirty="0">
                <a:solidFill>
                  <a:schemeClr val="accent1"/>
                </a:solidFill>
              </a:rPr>
              <a:t>﻿</a:t>
            </a:r>
            <a:r>
              <a:rPr lang="en-US" b="1" i="1" dirty="0">
                <a:solidFill>
                  <a:schemeClr val="accent1"/>
                </a:solidFill>
              </a:rPr>
              <a:t>ANAKIN</a:t>
            </a:r>
            <a:r>
              <a:rPr lang="en-US" i="1" dirty="0">
                <a:solidFill>
                  <a:schemeClr val="accent1"/>
                </a:solidFill>
              </a:rPr>
              <a:t>: an Artificial </a:t>
            </a:r>
            <a:r>
              <a:rPr lang="en-US" i="1" dirty="0" err="1">
                <a:solidFill>
                  <a:schemeClr val="accent1"/>
                </a:solidFill>
              </a:rPr>
              <a:t>iNtelligence</a:t>
            </a:r>
            <a:r>
              <a:rPr lang="en-US" i="1" dirty="0">
                <a:solidFill>
                  <a:schemeClr val="accent1"/>
                </a:solidFill>
              </a:rPr>
              <a:t> </a:t>
            </a:r>
            <a:r>
              <a:rPr lang="en-US" i="1" dirty="0" err="1">
                <a:solidFill>
                  <a:schemeClr val="accent1"/>
                </a:solidFill>
              </a:rPr>
              <a:t>bAsed</a:t>
            </a:r>
            <a:r>
              <a:rPr lang="en-US" i="1" dirty="0">
                <a:solidFill>
                  <a:schemeClr val="accent1"/>
                </a:solidFill>
              </a:rPr>
              <a:t> model for (radiation-induced) cell </a:t>
            </a:r>
            <a:r>
              <a:rPr lang="en-US" i="1" dirty="0" err="1">
                <a:solidFill>
                  <a:schemeClr val="accent1"/>
                </a:solidFill>
              </a:rPr>
              <a:t>KIlliNg</a:t>
            </a:r>
            <a:r>
              <a:rPr lang="en-US" i="1" dirty="0">
                <a:solidFill>
                  <a:schemeClr val="accent1"/>
                </a:solidFill>
              </a:rPr>
              <a:t> prediction</a:t>
            </a:r>
          </a:p>
        </p:txBody>
      </p:sp>
    </p:spTree>
    <p:extLst>
      <p:ext uri="{BB962C8B-B14F-4D97-AF65-F5344CB8AC3E}">
        <p14:creationId xmlns:p14="http://schemas.microsoft.com/office/powerpoint/2010/main" val="180331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2D0995-EEC2-A9D9-4BE1-D304734AF15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35714" y="1351461"/>
            <a:ext cx="1540071" cy="1399379"/>
          </a:xfrm>
          <a:prstGeom prst="rect">
            <a:avLst/>
          </a:prstGeom>
        </p:spPr>
      </p:pic>
      <p:grpSp>
        <p:nvGrpSpPr>
          <p:cNvPr id="128" name="Group 127">
            <a:extLst>
              <a:ext uri="{FF2B5EF4-FFF2-40B4-BE49-F238E27FC236}">
                <a16:creationId xmlns:a16="http://schemas.microsoft.com/office/drawing/2014/main" id="{1945FDA8-6EC7-E248-6946-08057F27FFC0}"/>
              </a:ext>
            </a:extLst>
          </p:cNvPr>
          <p:cNvGrpSpPr/>
          <p:nvPr/>
        </p:nvGrpSpPr>
        <p:grpSpPr>
          <a:xfrm>
            <a:off x="4825315" y="1943234"/>
            <a:ext cx="2813795" cy="1388215"/>
            <a:chOff x="6166209" y="2116360"/>
            <a:chExt cx="3751725" cy="1850953"/>
          </a:xfrm>
        </p:grpSpPr>
        <p:sp>
          <p:nvSpPr>
            <p:cNvPr id="8" name="Rounded Rectangle 7">
              <a:extLst>
                <a:ext uri="{FF2B5EF4-FFF2-40B4-BE49-F238E27FC236}">
                  <a16:creationId xmlns:a16="http://schemas.microsoft.com/office/drawing/2014/main" id="{D79C75DF-D8EA-0AE4-A1ED-008650918E42}"/>
                </a:ext>
              </a:extLst>
            </p:cNvPr>
            <p:cNvSpPr/>
            <p:nvPr/>
          </p:nvSpPr>
          <p:spPr>
            <a:xfrm>
              <a:off x="6166209" y="2116360"/>
              <a:ext cx="3716445" cy="1850953"/>
            </a:xfrm>
            <a:prstGeom prst="roundRect">
              <a:avLst>
                <a:gd name="adj" fmla="val 6275"/>
              </a:avLst>
            </a:prstGeom>
            <a:solidFill>
              <a:srgbClr val="B3E0D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85"/>
              <a:endParaRPr lang="it-IT" sz="1051" dirty="0">
                <a:solidFill>
                  <a:srgbClr val="0070C0"/>
                </a:solidFill>
                <a:latin typeface=""/>
              </a:endParaRPr>
            </a:p>
            <a:p>
              <a:pPr algn="r" defTabSz="609585"/>
              <a:endParaRPr lang="it-IT" sz="1051" dirty="0">
                <a:solidFill>
                  <a:srgbClr val="0070C0"/>
                </a:solidFill>
                <a:latin typeface=""/>
              </a:endParaRPr>
            </a:p>
            <a:p>
              <a:pPr algn="r" defTabSz="609585"/>
              <a:endParaRPr lang="it-IT" sz="1051" dirty="0">
                <a:solidFill>
                  <a:srgbClr val="0070C0"/>
                </a:solidFill>
                <a:latin typeface=""/>
              </a:endParaRPr>
            </a:p>
            <a:p>
              <a:pPr algn="r" defTabSz="609585"/>
              <a:endParaRPr lang="it-IT" sz="1051" dirty="0">
                <a:solidFill>
                  <a:srgbClr val="0070C0"/>
                </a:solidFill>
                <a:latin typeface=""/>
              </a:endParaRPr>
            </a:p>
            <a:p>
              <a:pPr algn="r" defTabSz="609585"/>
              <a:endParaRPr lang="it-IT" sz="1051" dirty="0">
                <a:solidFill>
                  <a:srgbClr val="0070C0"/>
                </a:solidFill>
                <a:latin typeface=""/>
              </a:endParaRPr>
            </a:p>
            <a:p>
              <a:pPr algn="r" defTabSz="609585"/>
              <a:endParaRPr lang="it-IT" sz="1051" dirty="0">
                <a:solidFill>
                  <a:srgbClr val="0070C0"/>
                </a:solidFill>
                <a:latin typeface=""/>
              </a:endParaRPr>
            </a:p>
          </p:txBody>
        </p:sp>
        <p:grpSp>
          <p:nvGrpSpPr>
            <p:cNvPr id="102" name="Group 101">
              <a:extLst>
                <a:ext uri="{FF2B5EF4-FFF2-40B4-BE49-F238E27FC236}">
                  <a16:creationId xmlns:a16="http://schemas.microsoft.com/office/drawing/2014/main" id="{3D72425C-2470-4B12-BBA7-17DDE21F797D}"/>
                </a:ext>
              </a:extLst>
            </p:cNvPr>
            <p:cNvGrpSpPr>
              <a:grpSpLocks noChangeAspect="1"/>
            </p:cNvGrpSpPr>
            <p:nvPr/>
          </p:nvGrpSpPr>
          <p:grpSpPr>
            <a:xfrm>
              <a:off x="9017932" y="3239967"/>
              <a:ext cx="900002" cy="634179"/>
              <a:chOff x="8223851" y="4469434"/>
              <a:chExt cx="1301113" cy="916818"/>
            </a:xfrm>
          </p:grpSpPr>
          <p:pic>
            <p:nvPicPr>
              <p:cNvPr id="103" name="Picture 102">
                <a:extLst>
                  <a:ext uri="{FF2B5EF4-FFF2-40B4-BE49-F238E27FC236}">
                    <a16:creationId xmlns:a16="http://schemas.microsoft.com/office/drawing/2014/main" id="{D38CD4CD-6055-3135-18E2-E857513EF0D0}"/>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23851" y="4735506"/>
                <a:ext cx="360000" cy="348436"/>
              </a:xfrm>
              <a:prstGeom prst="rect">
                <a:avLst/>
              </a:prstGeom>
            </p:spPr>
          </p:pic>
          <p:pic>
            <p:nvPicPr>
              <p:cNvPr id="104" name="Picture 103">
                <a:extLst>
                  <a:ext uri="{FF2B5EF4-FFF2-40B4-BE49-F238E27FC236}">
                    <a16:creationId xmlns:a16="http://schemas.microsoft.com/office/drawing/2014/main" id="{F8277A09-23D1-9441-067C-B5DB94DBA853}"/>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98706" y="5020296"/>
                <a:ext cx="360000" cy="348436"/>
              </a:xfrm>
              <a:prstGeom prst="rect">
                <a:avLst/>
              </a:prstGeom>
            </p:spPr>
          </p:pic>
          <p:pic>
            <p:nvPicPr>
              <p:cNvPr id="105" name="Picture 104">
                <a:extLst>
                  <a:ext uri="{FF2B5EF4-FFF2-40B4-BE49-F238E27FC236}">
                    <a16:creationId xmlns:a16="http://schemas.microsoft.com/office/drawing/2014/main" id="{62BFD1D1-E5B8-C3BA-724B-765E418557A4}"/>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409719" y="4469434"/>
                <a:ext cx="360000" cy="348436"/>
              </a:xfrm>
              <a:prstGeom prst="rect">
                <a:avLst/>
              </a:prstGeom>
            </p:spPr>
          </p:pic>
          <p:pic>
            <p:nvPicPr>
              <p:cNvPr id="106" name="Picture 105">
                <a:extLst>
                  <a:ext uri="{FF2B5EF4-FFF2-40B4-BE49-F238E27FC236}">
                    <a16:creationId xmlns:a16="http://schemas.microsoft.com/office/drawing/2014/main" id="{1E47A954-ADEE-1BBA-9886-C139C9115193}"/>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164964" y="4764622"/>
                <a:ext cx="360000" cy="348436"/>
              </a:xfrm>
              <a:prstGeom prst="rect">
                <a:avLst/>
              </a:prstGeom>
            </p:spPr>
          </p:pic>
          <p:pic>
            <p:nvPicPr>
              <p:cNvPr id="107" name="Picture 106">
                <a:extLst>
                  <a:ext uri="{FF2B5EF4-FFF2-40B4-BE49-F238E27FC236}">
                    <a16:creationId xmlns:a16="http://schemas.microsoft.com/office/drawing/2014/main" id="{26C920E9-43E0-5744-90AB-CFABD4ED88E8}"/>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01940" y="5037816"/>
                <a:ext cx="360000" cy="348436"/>
              </a:xfrm>
              <a:prstGeom prst="rect">
                <a:avLst/>
              </a:prstGeom>
            </p:spPr>
          </p:pic>
          <p:pic>
            <p:nvPicPr>
              <p:cNvPr id="108" name="Picture 107">
                <a:extLst>
                  <a:ext uri="{FF2B5EF4-FFF2-40B4-BE49-F238E27FC236}">
                    <a16:creationId xmlns:a16="http://schemas.microsoft.com/office/drawing/2014/main" id="{F5D9A065-2F06-D7B8-B703-61E2829AD7A4}"/>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29619" y="4485887"/>
                <a:ext cx="360000" cy="348436"/>
              </a:xfrm>
              <a:prstGeom prst="rect">
                <a:avLst/>
              </a:prstGeom>
            </p:spPr>
          </p:pic>
          <p:pic>
            <p:nvPicPr>
              <p:cNvPr id="109" name="Picture 108">
                <a:extLst>
                  <a:ext uri="{FF2B5EF4-FFF2-40B4-BE49-F238E27FC236}">
                    <a16:creationId xmlns:a16="http://schemas.microsoft.com/office/drawing/2014/main" id="{8F8431D0-0148-5712-4268-D9D72B37F932}"/>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97216" y="4485885"/>
                <a:ext cx="360000" cy="348436"/>
              </a:xfrm>
              <a:prstGeom prst="rect">
                <a:avLst/>
              </a:prstGeom>
            </p:spPr>
          </p:pic>
          <p:pic>
            <p:nvPicPr>
              <p:cNvPr id="110" name="Picture 109">
                <a:extLst>
                  <a:ext uri="{FF2B5EF4-FFF2-40B4-BE49-F238E27FC236}">
                    <a16:creationId xmlns:a16="http://schemas.microsoft.com/office/drawing/2014/main" id="{F304256B-F491-1EB6-1CEB-8CAD607FF2DA}"/>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89165" y="5025419"/>
                <a:ext cx="360000" cy="348435"/>
              </a:xfrm>
              <a:prstGeom prst="rect">
                <a:avLst/>
              </a:prstGeom>
            </p:spPr>
          </p:pic>
          <p:pic>
            <p:nvPicPr>
              <p:cNvPr id="111" name="Picture 110">
                <a:extLst>
                  <a:ext uri="{FF2B5EF4-FFF2-40B4-BE49-F238E27FC236}">
                    <a16:creationId xmlns:a16="http://schemas.microsoft.com/office/drawing/2014/main" id="{13CF8D58-24C4-AC67-9774-EB44D0452303}"/>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860676" y="4740632"/>
                <a:ext cx="360000" cy="348436"/>
              </a:xfrm>
              <a:prstGeom prst="rect">
                <a:avLst/>
              </a:prstGeom>
            </p:spPr>
          </p:pic>
          <p:pic>
            <p:nvPicPr>
              <p:cNvPr id="112" name="Picture 111">
                <a:extLst>
                  <a:ext uri="{FF2B5EF4-FFF2-40B4-BE49-F238E27FC236}">
                    <a16:creationId xmlns:a16="http://schemas.microsoft.com/office/drawing/2014/main" id="{70788BF0-5843-3F4E-82DF-2ADF4C7E0998}"/>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517660" y="4740632"/>
                <a:ext cx="360000" cy="348436"/>
              </a:xfrm>
              <a:prstGeom prst="rect">
                <a:avLst/>
              </a:prstGeom>
            </p:spPr>
          </p:pic>
        </p:grpSp>
        <p:grpSp>
          <p:nvGrpSpPr>
            <p:cNvPr id="113" name="Group 112">
              <a:extLst>
                <a:ext uri="{FF2B5EF4-FFF2-40B4-BE49-F238E27FC236}">
                  <a16:creationId xmlns:a16="http://schemas.microsoft.com/office/drawing/2014/main" id="{0A75446E-D108-17D2-1856-23B22BA88B00}"/>
                </a:ext>
              </a:extLst>
            </p:cNvPr>
            <p:cNvGrpSpPr>
              <a:grpSpLocks noChangeAspect="1"/>
            </p:cNvGrpSpPr>
            <p:nvPr/>
          </p:nvGrpSpPr>
          <p:grpSpPr>
            <a:xfrm>
              <a:off x="8340192" y="3174350"/>
              <a:ext cx="778344" cy="708307"/>
              <a:chOff x="8159848" y="5293168"/>
              <a:chExt cx="1131962" cy="1030105"/>
            </a:xfrm>
          </p:grpSpPr>
          <p:pic>
            <p:nvPicPr>
              <p:cNvPr id="114" name="Picture 113">
                <a:extLst>
                  <a:ext uri="{FF2B5EF4-FFF2-40B4-BE49-F238E27FC236}">
                    <a16:creationId xmlns:a16="http://schemas.microsoft.com/office/drawing/2014/main" id="{F514542C-1A88-AEBB-1086-3BA4B1D4CB8D}"/>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71367" y="5785077"/>
                <a:ext cx="360000" cy="326405"/>
              </a:xfrm>
              <a:prstGeom prst="rect">
                <a:avLst/>
              </a:prstGeom>
            </p:spPr>
          </p:pic>
          <p:pic>
            <p:nvPicPr>
              <p:cNvPr id="115" name="Picture 114">
                <a:extLst>
                  <a:ext uri="{FF2B5EF4-FFF2-40B4-BE49-F238E27FC236}">
                    <a16:creationId xmlns:a16="http://schemas.microsoft.com/office/drawing/2014/main" id="{FC0B6D16-B334-15A4-74B3-01E7F50E9C48}"/>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31810" y="5640511"/>
                <a:ext cx="360000" cy="326405"/>
              </a:xfrm>
              <a:prstGeom prst="rect">
                <a:avLst/>
              </a:prstGeom>
            </p:spPr>
          </p:pic>
          <p:pic>
            <p:nvPicPr>
              <p:cNvPr id="116" name="Picture 115">
                <a:extLst>
                  <a:ext uri="{FF2B5EF4-FFF2-40B4-BE49-F238E27FC236}">
                    <a16:creationId xmlns:a16="http://schemas.microsoft.com/office/drawing/2014/main" id="{9CD60D2E-A9BB-3678-153B-C2016BA91B07}"/>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82814" y="5424757"/>
                <a:ext cx="360000" cy="326405"/>
              </a:xfrm>
              <a:prstGeom prst="rect">
                <a:avLst/>
              </a:prstGeom>
            </p:spPr>
          </p:pic>
          <p:pic>
            <p:nvPicPr>
              <p:cNvPr id="117" name="Picture 116">
                <a:extLst>
                  <a:ext uri="{FF2B5EF4-FFF2-40B4-BE49-F238E27FC236}">
                    <a16:creationId xmlns:a16="http://schemas.microsoft.com/office/drawing/2014/main" id="{EFCDE566-8F15-FB46-DAA7-D7827F2FEB60}"/>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65283" y="5658437"/>
                <a:ext cx="360000" cy="326405"/>
              </a:xfrm>
              <a:prstGeom prst="rect">
                <a:avLst/>
              </a:prstGeom>
            </p:spPr>
          </p:pic>
          <p:pic>
            <p:nvPicPr>
              <p:cNvPr id="118" name="Picture 117">
                <a:extLst>
                  <a:ext uri="{FF2B5EF4-FFF2-40B4-BE49-F238E27FC236}">
                    <a16:creationId xmlns:a16="http://schemas.microsoft.com/office/drawing/2014/main" id="{7935F8E0-89A5-186F-1CE0-A625E8E443AE}"/>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58766" y="5996868"/>
                <a:ext cx="360000" cy="326405"/>
              </a:xfrm>
              <a:prstGeom prst="rect">
                <a:avLst/>
              </a:prstGeom>
            </p:spPr>
          </p:pic>
          <p:pic>
            <p:nvPicPr>
              <p:cNvPr id="119" name="Picture 118">
                <a:extLst>
                  <a:ext uri="{FF2B5EF4-FFF2-40B4-BE49-F238E27FC236}">
                    <a16:creationId xmlns:a16="http://schemas.microsoft.com/office/drawing/2014/main" id="{641D9B04-D307-2C45-85A3-E018CCAB00D5}"/>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83229" y="5293168"/>
                <a:ext cx="360000" cy="326405"/>
              </a:xfrm>
              <a:prstGeom prst="rect">
                <a:avLst/>
              </a:prstGeom>
            </p:spPr>
          </p:pic>
          <p:pic>
            <p:nvPicPr>
              <p:cNvPr id="120" name="Picture 119">
                <a:extLst>
                  <a:ext uri="{FF2B5EF4-FFF2-40B4-BE49-F238E27FC236}">
                    <a16:creationId xmlns:a16="http://schemas.microsoft.com/office/drawing/2014/main" id="{33F402F8-976B-946D-5DD8-9911F0C2939A}"/>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59848" y="5839829"/>
                <a:ext cx="360000" cy="326405"/>
              </a:xfrm>
              <a:prstGeom prst="rect">
                <a:avLst/>
              </a:prstGeom>
            </p:spPr>
          </p:pic>
          <p:pic>
            <p:nvPicPr>
              <p:cNvPr id="121" name="Picture 120">
                <a:extLst>
                  <a:ext uri="{FF2B5EF4-FFF2-40B4-BE49-F238E27FC236}">
                    <a16:creationId xmlns:a16="http://schemas.microsoft.com/office/drawing/2014/main" id="{FC94FF56-D22E-47E8-F52B-0FE2412776E2}"/>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12850" y="5540471"/>
                <a:ext cx="360000" cy="326405"/>
              </a:xfrm>
              <a:prstGeom prst="rect">
                <a:avLst/>
              </a:prstGeom>
            </p:spPr>
          </p:pic>
          <p:pic>
            <p:nvPicPr>
              <p:cNvPr id="122" name="Picture 121">
                <a:extLst>
                  <a:ext uri="{FF2B5EF4-FFF2-40B4-BE49-F238E27FC236}">
                    <a16:creationId xmlns:a16="http://schemas.microsoft.com/office/drawing/2014/main" id="{6B641385-C1DA-1182-384D-772161425AD6}"/>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446277" y="5903255"/>
                <a:ext cx="360000" cy="326405"/>
              </a:xfrm>
              <a:prstGeom prst="rect">
                <a:avLst/>
              </a:prstGeom>
            </p:spPr>
          </p:pic>
          <p:pic>
            <p:nvPicPr>
              <p:cNvPr id="123" name="Picture 122">
                <a:extLst>
                  <a:ext uri="{FF2B5EF4-FFF2-40B4-BE49-F238E27FC236}">
                    <a16:creationId xmlns:a16="http://schemas.microsoft.com/office/drawing/2014/main" id="{DEC870BB-AE1C-A169-C6F2-3E72C7007C24}"/>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81331" y="5517482"/>
                <a:ext cx="360000" cy="326405"/>
              </a:xfrm>
              <a:prstGeom prst="rect">
                <a:avLst/>
              </a:prstGeom>
            </p:spPr>
          </p:pic>
        </p:grpSp>
        <p:sp>
          <p:nvSpPr>
            <p:cNvPr id="127" name="TextBox 126">
              <a:extLst>
                <a:ext uri="{FF2B5EF4-FFF2-40B4-BE49-F238E27FC236}">
                  <a16:creationId xmlns:a16="http://schemas.microsoft.com/office/drawing/2014/main" id="{9CE3E3DA-9030-EE3C-3C67-037AD95AC278}"/>
                </a:ext>
              </a:extLst>
            </p:cNvPr>
            <p:cNvSpPr txBox="1"/>
            <p:nvPr/>
          </p:nvSpPr>
          <p:spPr>
            <a:xfrm>
              <a:off x="6195829" y="2153571"/>
              <a:ext cx="3603358" cy="677108"/>
            </a:xfrm>
            <a:prstGeom prst="rect">
              <a:avLst/>
            </a:prstGeom>
            <a:noFill/>
          </p:spPr>
          <p:txBody>
            <a:bodyPr wrap="square">
              <a:spAutoFit/>
            </a:bodyPr>
            <a:lstStyle/>
            <a:p>
              <a:pPr defTabSz="609585"/>
              <a:r>
                <a:rPr lang="it-IT" sz="900" b="1" dirty="0" err="1">
                  <a:solidFill>
                    <a:prstClr val="black"/>
                  </a:solidFill>
                  <a:latin typeface=""/>
                </a:rPr>
                <a:t>Tissue</a:t>
              </a:r>
              <a:r>
                <a:rPr lang="it-IT" sz="900" b="1" dirty="0">
                  <a:solidFill>
                    <a:prstClr val="black"/>
                  </a:solidFill>
                  <a:latin typeface=""/>
                </a:rPr>
                <a:t> </a:t>
              </a:r>
              <a:r>
                <a:rPr lang="it-IT" sz="900" b="1" dirty="0" err="1">
                  <a:solidFill>
                    <a:prstClr val="black"/>
                  </a:solidFill>
                  <a:latin typeface=""/>
                </a:rPr>
                <a:t>damage</a:t>
              </a:r>
              <a:r>
                <a:rPr lang="it-IT" sz="900" b="1" dirty="0">
                  <a:solidFill>
                    <a:prstClr val="black"/>
                  </a:solidFill>
                  <a:latin typeface=""/>
                </a:rPr>
                <a:t>/</a:t>
              </a:r>
              <a:r>
                <a:rPr lang="it-IT" sz="900" b="1" dirty="0" err="1">
                  <a:solidFill>
                    <a:prstClr val="black"/>
                  </a:solidFill>
                  <a:latin typeface=""/>
                </a:rPr>
                <a:t>repair</a:t>
              </a:r>
              <a:endParaRPr lang="it-IT" sz="900" b="1" dirty="0">
                <a:solidFill>
                  <a:prstClr val="black"/>
                </a:solidFill>
                <a:latin typeface=""/>
              </a:endParaRPr>
            </a:p>
            <a:p>
              <a:pPr defTabSz="609585"/>
              <a:endParaRPr lang="it-IT" sz="900" b="1" dirty="0">
                <a:solidFill>
                  <a:prstClr val="black"/>
                </a:solidFill>
                <a:latin typeface=""/>
              </a:endParaRPr>
            </a:p>
            <a:p>
              <a:pPr defTabSz="609585"/>
              <a:r>
                <a:rPr lang="it-IT" sz="900" b="1" dirty="0" err="1">
                  <a:solidFill>
                    <a:srgbClr val="ED8E04"/>
                  </a:solidFill>
                  <a:latin typeface=""/>
                </a:rPr>
                <a:t>Tissue</a:t>
              </a:r>
              <a:r>
                <a:rPr lang="it-IT" sz="900" b="1" dirty="0">
                  <a:solidFill>
                    <a:srgbClr val="ED8E04"/>
                  </a:solidFill>
                  <a:latin typeface=""/>
                </a:rPr>
                <a:t> «continuum» models</a:t>
              </a:r>
            </a:p>
          </p:txBody>
        </p:sp>
      </p:grpSp>
      <p:grpSp>
        <p:nvGrpSpPr>
          <p:cNvPr id="124" name="Group 123">
            <a:extLst>
              <a:ext uri="{FF2B5EF4-FFF2-40B4-BE49-F238E27FC236}">
                <a16:creationId xmlns:a16="http://schemas.microsoft.com/office/drawing/2014/main" id="{A4F8205C-D404-2A02-AEEF-8387018EB059}"/>
              </a:ext>
            </a:extLst>
          </p:cNvPr>
          <p:cNvGrpSpPr/>
          <p:nvPr/>
        </p:nvGrpSpPr>
        <p:grpSpPr>
          <a:xfrm>
            <a:off x="3833398" y="2650638"/>
            <a:ext cx="2577665" cy="1735807"/>
            <a:chOff x="4887418" y="3194838"/>
            <a:chExt cx="3436887" cy="2314408"/>
          </a:xfrm>
        </p:grpSpPr>
        <p:sp>
          <p:nvSpPr>
            <p:cNvPr id="9" name="Rounded Rectangle 8">
              <a:extLst>
                <a:ext uri="{FF2B5EF4-FFF2-40B4-BE49-F238E27FC236}">
                  <a16:creationId xmlns:a16="http://schemas.microsoft.com/office/drawing/2014/main" id="{8F5B8EF1-4DBD-A9D4-982A-95941DC37B14}"/>
                </a:ext>
              </a:extLst>
            </p:cNvPr>
            <p:cNvSpPr/>
            <p:nvPr/>
          </p:nvSpPr>
          <p:spPr>
            <a:xfrm>
              <a:off x="4887418" y="3194838"/>
              <a:ext cx="3387812" cy="2292013"/>
            </a:xfrm>
            <a:prstGeom prst="roundRect">
              <a:avLst>
                <a:gd name="adj" fmla="val 6275"/>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85"/>
              <a:endParaRPr lang="en-US" sz="1051" dirty="0">
                <a:solidFill>
                  <a:prstClr val="black"/>
                </a:solidFill>
                <a:latin typeface=""/>
              </a:endParaRPr>
            </a:p>
            <a:p>
              <a:pPr algn="r" defTabSz="609585"/>
              <a:endParaRPr lang="en-US" sz="1051" dirty="0">
                <a:solidFill>
                  <a:prstClr val="black"/>
                </a:solidFill>
                <a:latin typeface=""/>
              </a:endParaRPr>
            </a:p>
            <a:p>
              <a:pPr algn="r" defTabSz="609585"/>
              <a:endParaRPr lang="en-US" sz="1051" dirty="0">
                <a:solidFill>
                  <a:prstClr val="black"/>
                </a:solidFill>
                <a:latin typeface=""/>
              </a:endParaRPr>
            </a:p>
            <a:p>
              <a:pPr algn="r" defTabSz="609585"/>
              <a:endParaRPr lang="en-US" sz="1051" dirty="0">
                <a:solidFill>
                  <a:prstClr val="black"/>
                </a:solidFill>
                <a:latin typeface=""/>
              </a:endParaRPr>
            </a:p>
            <a:p>
              <a:pPr algn="r" defTabSz="609585"/>
              <a:endParaRPr lang="en-US" sz="1051" dirty="0">
                <a:solidFill>
                  <a:prstClr val="black"/>
                </a:solidFill>
                <a:latin typeface=""/>
              </a:endParaRPr>
            </a:p>
            <a:p>
              <a:pPr algn="r" defTabSz="609585"/>
              <a:endParaRPr lang="en-US" sz="1051" dirty="0">
                <a:solidFill>
                  <a:prstClr val="black"/>
                </a:solidFill>
                <a:latin typeface=""/>
              </a:endParaRPr>
            </a:p>
          </p:txBody>
        </p:sp>
        <p:sp>
          <p:nvSpPr>
            <p:cNvPr id="98" name="Rectangle 97">
              <a:extLst>
                <a:ext uri="{FF2B5EF4-FFF2-40B4-BE49-F238E27FC236}">
                  <a16:creationId xmlns:a16="http://schemas.microsoft.com/office/drawing/2014/main" id="{1A971A78-DCD3-2FBF-42DA-D1745E5FFB78}"/>
                </a:ext>
              </a:extLst>
            </p:cNvPr>
            <p:cNvSpPr/>
            <p:nvPr/>
          </p:nvSpPr>
          <p:spPr>
            <a:xfrm>
              <a:off x="6600562" y="3290210"/>
              <a:ext cx="1723743" cy="1600438"/>
            </a:xfrm>
            <a:prstGeom prst="rect">
              <a:avLst/>
            </a:prstGeom>
          </p:spPr>
          <p:txBody>
            <a:bodyPr wrap="square">
              <a:spAutoFit/>
            </a:bodyPr>
            <a:lstStyle/>
            <a:p>
              <a:pPr defTabSz="609585"/>
              <a:r>
                <a:rPr lang="it-IT" sz="900" b="1" dirty="0">
                  <a:solidFill>
                    <a:prstClr val="black"/>
                  </a:solidFill>
                  <a:latin typeface=""/>
                </a:rPr>
                <a:t>Intra-</a:t>
              </a:r>
              <a:r>
                <a:rPr lang="it-IT" sz="900" b="1" dirty="0" err="1">
                  <a:solidFill>
                    <a:prstClr val="black"/>
                  </a:solidFill>
                  <a:latin typeface=""/>
                </a:rPr>
                <a:t>cell</a:t>
              </a:r>
              <a:r>
                <a:rPr lang="it-IT" sz="900" b="1" dirty="0">
                  <a:solidFill>
                    <a:prstClr val="black"/>
                  </a:solidFill>
                  <a:latin typeface=""/>
                </a:rPr>
                <a:t> </a:t>
              </a:r>
              <a:r>
                <a:rPr lang="it-IT" sz="900" b="1" dirty="0" err="1">
                  <a:solidFill>
                    <a:prstClr val="black"/>
                  </a:solidFill>
                  <a:latin typeface=""/>
                </a:rPr>
                <a:t>enzymatic</a:t>
              </a:r>
              <a:r>
                <a:rPr lang="it-IT" sz="900" b="1" dirty="0">
                  <a:solidFill>
                    <a:prstClr val="black"/>
                  </a:solidFill>
                  <a:latin typeface=""/>
                </a:rPr>
                <a:t> </a:t>
              </a:r>
              <a:r>
                <a:rPr lang="it-IT" sz="900" b="1" dirty="0" err="1">
                  <a:solidFill>
                    <a:prstClr val="black"/>
                  </a:solidFill>
                  <a:latin typeface=""/>
                </a:rPr>
                <a:t>processes</a:t>
              </a:r>
              <a:r>
                <a:rPr lang="it-IT" sz="900" b="1" dirty="0">
                  <a:solidFill>
                    <a:prstClr val="black"/>
                  </a:solidFill>
                  <a:latin typeface=""/>
                </a:rPr>
                <a:t>/</a:t>
              </a:r>
              <a:r>
                <a:rPr lang="it-IT" sz="900" b="1" dirty="0" err="1">
                  <a:solidFill>
                    <a:prstClr val="black"/>
                  </a:solidFill>
                  <a:latin typeface=""/>
                </a:rPr>
                <a:t>signaling</a:t>
              </a:r>
              <a:endParaRPr lang="it-IT" sz="900" b="1" dirty="0">
                <a:solidFill>
                  <a:prstClr val="black"/>
                </a:solidFill>
                <a:latin typeface=""/>
              </a:endParaRPr>
            </a:p>
            <a:p>
              <a:pPr defTabSz="609585"/>
              <a:endParaRPr lang="it-IT" sz="900" dirty="0">
                <a:solidFill>
                  <a:prstClr val="black"/>
                </a:solidFill>
                <a:latin typeface=""/>
              </a:endParaRPr>
            </a:p>
            <a:p>
              <a:pPr defTabSz="609585"/>
              <a:r>
                <a:rPr lang="it-IT" sz="900" b="1" dirty="0" err="1">
                  <a:solidFill>
                    <a:srgbClr val="ED8E04"/>
                  </a:solidFill>
                  <a:latin typeface=""/>
                </a:rPr>
                <a:t>Biochemical</a:t>
              </a:r>
              <a:r>
                <a:rPr lang="it-IT" sz="900" b="1" dirty="0">
                  <a:solidFill>
                    <a:srgbClr val="ED8E04"/>
                  </a:solidFill>
                  <a:latin typeface=""/>
                </a:rPr>
                <a:t> Network models </a:t>
              </a:r>
            </a:p>
            <a:p>
              <a:pPr defTabSz="609585"/>
              <a:r>
                <a:rPr lang="it-IT" sz="900" b="1" dirty="0" err="1">
                  <a:solidFill>
                    <a:srgbClr val="ED8E04"/>
                  </a:solidFill>
                  <a:latin typeface=""/>
                </a:rPr>
                <a:t>Kinetic</a:t>
              </a:r>
              <a:r>
                <a:rPr lang="it-IT" sz="900" b="1" dirty="0">
                  <a:solidFill>
                    <a:srgbClr val="ED8E04"/>
                  </a:solidFill>
                  <a:latin typeface=""/>
                </a:rPr>
                <a:t> </a:t>
              </a:r>
              <a:r>
                <a:rPr lang="it-IT" sz="900" b="1" dirty="0" err="1">
                  <a:solidFill>
                    <a:srgbClr val="ED8E04"/>
                  </a:solidFill>
                  <a:latin typeface=""/>
                </a:rPr>
                <a:t>equations</a:t>
              </a:r>
              <a:endParaRPr lang="it-IT" sz="900" b="1" dirty="0">
                <a:solidFill>
                  <a:srgbClr val="ED8E04"/>
                </a:solidFill>
                <a:latin typeface=""/>
              </a:endParaRPr>
            </a:p>
            <a:p>
              <a:pPr defTabSz="609585"/>
              <a:endParaRPr lang="it-IT" sz="900" dirty="0">
                <a:solidFill>
                  <a:prstClr val="black"/>
                </a:solidFill>
                <a:latin typeface=""/>
              </a:endParaRPr>
            </a:p>
            <a:p>
              <a:pPr defTabSz="609585"/>
              <a:endParaRPr lang="it-IT" sz="900" dirty="0">
                <a:solidFill>
                  <a:prstClr val="black"/>
                </a:solidFill>
                <a:latin typeface=""/>
              </a:endParaRPr>
            </a:p>
          </p:txBody>
        </p:sp>
        <p:pic>
          <p:nvPicPr>
            <p:cNvPr id="99" name="Picture 98">
              <a:extLst>
                <a:ext uri="{FF2B5EF4-FFF2-40B4-BE49-F238E27FC236}">
                  <a16:creationId xmlns:a16="http://schemas.microsoft.com/office/drawing/2014/main" id="{B5483092-8DA4-A9AB-D302-B597EC271DFF}"/>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92299" y="4835032"/>
              <a:ext cx="614478" cy="594735"/>
            </a:xfrm>
            <a:prstGeom prst="rect">
              <a:avLst/>
            </a:prstGeom>
          </p:spPr>
        </p:pic>
        <p:pic>
          <p:nvPicPr>
            <p:cNvPr id="100" name="Picture 99">
              <a:extLst>
                <a:ext uri="{FF2B5EF4-FFF2-40B4-BE49-F238E27FC236}">
                  <a16:creationId xmlns:a16="http://schemas.microsoft.com/office/drawing/2014/main" id="{A68CB788-86CC-914E-4C22-776538C2365F}"/>
                </a:ext>
              </a:extLst>
            </p:cNvPr>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073460" y="4840914"/>
              <a:ext cx="655945" cy="594735"/>
            </a:xfrm>
            <a:prstGeom prst="rect">
              <a:avLst/>
            </a:prstGeom>
          </p:spPr>
        </p:pic>
        <p:pic>
          <p:nvPicPr>
            <p:cNvPr id="101" name="Picture 100">
              <a:extLst>
                <a:ext uri="{FF2B5EF4-FFF2-40B4-BE49-F238E27FC236}">
                  <a16:creationId xmlns:a16="http://schemas.microsoft.com/office/drawing/2014/main" id="{20346C4D-68C7-0745-5173-B1FDE00692FD}"/>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67057" y="4712584"/>
              <a:ext cx="796662" cy="796662"/>
            </a:xfrm>
            <a:prstGeom prst="rect">
              <a:avLst/>
            </a:prstGeom>
          </p:spPr>
        </p:pic>
      </p:grpSp>
      <p:grpSp>
        <p:nvGrpSpPr>
          <p:cNvPr id="125" name="Group 124">
            <a:extLst>
              <a:ext uri="{FF2B5EF4-FFF2-40B4-BE49-F238E27FC236}">
                <a16:creationId xmlns:a16="http://schemas.microsoft.com/office/drawing/2014/main" id="{AE84A1C9-12DF-D114-17C9-84554A742EFA}"/>
              </a:ext>
            </a:extLst>
          </p:cNvPr>
          <p:cNvGrpSpPr/>
          <p:nvPr/>
        </p:nvGrpSpPr>
        <p:grpSpPr>
          <a:xfrm>
            <a:off x="2915695" y="2825237"/>
            <a:ext cx="2250807" cy="1182959"/>
            <a:chOff x="3663816" y="3427637"/>
            <a:chExt cx="3001076" cy="1577277"/>
          </a:xfrm>
        </p:grpSpPr>
        <p:grpSp>
          <p:nvGrpSpPr>
            <p:cNvPr id="12" name="Group 11">
              <a:extLst>
                <a:ext uri="{FF2B5EF4-FFF2-40B4-BE49-F238E27FC236}">
                  <a16:creationId xmlns:a16="http://schemas.microsoft.com/office/drawing/2014/main" id="{A6D4C7FE-1F72-3A6A-0DE7-A88228E61CB5}"/>
                </a:ext>
              </a:extLst>
            </p:cNvPr>
            <p:cNvGrpSpPr/>
            <p:nvPr/>
          </p:nvGrpSpPr>
          <p:grpSpPr>
            <a:xfrm>
              <a:off x="3663816" y="3427637"/>
              <a:ext cx="2979781" cy="1516029"/>
              <a:chOff x="5809680" y="7070184"/>
              <a:chExt cx="3382591" cy="2462184"/>
            </a:xfrm>
          </p:grpSpPr>
          <p:sp>
            <p:nvSpPr>
              <p:cNvPr id="59" name="Rounded Rectangle 58">
                <a:extLst>
                  <a:ext uri="{FF2B5EF4-FFF2-40B4-BE49-F238E27FC236}">
                    <a16:creationId xmlns:a16="http://schemas.microsoft.com/office/drawing/2014/main" id="{B6FE4826-3843-A86E-DB01-898061D05469}"/>
                  </a:ext>
                </a:extLst>
              </p:cNvPr>
              <p:cNvSpPr/>
              <p:nvPr/>
            </p:nvSpPr>
            <p:spPr>
              <a:xfrm>
                <a:off x="5809680" y="7107273"/>
                <a:ext cx="3382591" cy="2425095"/>
              </a:xfrm>
              <a:prstGeom prst="roundRect">
                <a:avLst>
                  <a:gd name="adj" fmla="val 370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endParaRPr lang="en-US" sz="1051">
                  <a:solidFill>
                    <a:prstClr val="black"/>
                  </a:solidFill>
                  <a:latin typeface=""/>
                </a:endParaRPr>
              </a:p>
            </p:txBody>
          </p:sp>
          <p:sp>
            <p:nvSpPr>
              <p:cNvPr id="60" name="Rectangle 59">
                <a:extLst>
                  <a:ext uri="{FF2B5EF4-FFF2-40B4-BE49-F238E27FC236}">
                    <a16:creationId xmlns:a16="http://schemas.microsoft.com/office/drawing/2014/main" id="{C295D794-D18E-2368-159E-362C99C091E6}"/>
                  </a:ext>
                </a:extLst>
              </p:cNvPr>
              <p:cNvSpPr/>
              <p:nvPr/>
            </p:nvSpPr>
            <p:spPr>
              <a:xfrm>
                <a:off x="5812734" y="7070184"/>
                <a:ext cx="3286523" cy="1749787"/>
              </a:xfrm>
              <a:prstGeom prst="rect">
                <a:avLst/>
              </a:prstGeom>
            </p:spPr>
            <p:txBody>
              <a:bodyPr wrap="square">
                <a:spAutoFit/>
              </a:bodyPr>
              <a:lstStyle/>
              <a:p>
                <a:pPr defTabSz="609585"/>
                <a:r>
                  <a:rPr lang="it-IT" sz="900" b="1" dirty="0" err="1">
                    <a:solidFill>
                      <a:prstClr val="black"/>
                    </a:solidFill>
                    <a:latin typeface=""/>
                  </a:rPr>
                  <a:t>Homogeneous</a:t>
                </a:r>
                <a:r>
                  <a:rPr lang="it-IT" sz="900" b="1" dirty="0">
                    <a:solidFill>
                      <a:prstClr val="black"/>
                    </a:solidFill>
                    <a:latin typeface=""/>
                  </a:rPr>
                  <a:t> </a:t>
                </a:r>
                <a:r>
                  <a:rPr lang="it-IT" sz="900" b="1" dirty="0" err="1">
                    <a:solidFill>
                      <a:prstClr val="black"/>
                    </a:solidFill>
                    <a:latin typeface=""/>
                  </a:rPr>
                  <a:t>chemistry</a:t>
                </a:r>
                <a:r>
                  <a:rPr lang="it-IT" sz="900" b="1" dirty="0">
                    <a:solidFill>
                      <a:prstClr val="black"/>
                    </a:solidFill>
                    <a:latin typeface=""/>
                  </a:rPr>
                  <a:t> &amp; </a:t>
                </a:r>
                <a:r>
                  <a:rPr lang="it-IT" sz="900" b="1" dirty="0" err="1">
                    <a:solidFill>
                      <a:prstClr val="black"/>
                    </a:solidFill>
                    <a:latin typeface=""/>
                  </a:rPr>
                  <a:t>biochemical</a:t>
                </a:r>
                <a:r>
                  <a:rPr lang="it-IT" sz="900" b="1" dirty="0">
                    <a:solidFill>
                      <a:prstClr val="black"/>
                    </a:solidFill>
                    <a:latin typeface=""/>
                  </a:rPr>
                  <a:t> stage </a:t>
                </a:r>
              </a:p>
              <a:p>
                <a:pPr defTabSz="609585"/>
                <a:r>
                  <a:rPr lang="it-IT" sz="900" b="1" dirty="0" err="1">
                    <a:solidFill>
                      <a:srgbClr val="ED8E04"/>
                    </a:solidFill>
                    <a:latin typeface=""/>
                  </a:rPr>
                  <a:t>Coarse</a:t>
                </a:r>
                <a:r>
                  <a:rPr lang="it-IT" sz="900" b="1" dirty="0">
                    <a:solidFill>
                      <a:srgbClr val="ED8E04"/>
                    </a:solidFill>
                    <a:latin typeface=""/>
                  </a:rPr>
                  <a:t> </a:t>
                </a:r>
                <a:r>
                  <a:rPr lang="it-IT" sz="900" b="1" dirty="0" err="1">
                    <a:solidFill>
                      <a:srgbClr val="ED8E04"/>
                    </a:solidFill>
                    <a:latin typeface=""/>
                  </a:rPr>
                  <a:t>Grained</a:t>
                </a:r>
                <a:r>
                  <a:rPr lang="it-IT" sz="900" b="1" dirty="0">
                    <a:solidFill>
                      <a:srgbClr val="ED8E04"/>
                    </a:solidFill>
                    <a:latin typeface=""/>
                  </a:rPr>
                  <a:t> models </a:t>
                </a:r>
              </a:p>
              <a:p>
                <a:pPr defTabSz="609585"/>
                <a:r>
                  <a:rPr lang="it-IT" sz="900" b="1" dirty="0" err="1">
                    <a:solidFill>
                      <a:srgbClr val="ED8E04"/>
                    </a:solidFill>
                    <a:latin typeface=""/>
                  </a:rPr>
                  <a:t>Browniand</a:t>
                </a:r>
                <a:r>
                  <a:rPr lang="it-IT" sz="900" b="1" dirty="0">
                    <a:solidFill>
                      <a:srgbClr val="ED8E04"/>
                    </a:solidFill>
                    <a:latin typeface=""/>
                  </a:rPr>
                  <a:t> dynamics</a:t>
                </a:r>
              </a:p>
              <a:p>
                <a:pPr defTabSz="609585"/>
                <a:r>
                  <a:rPr lang="it-IT" sz="1051" dirty="0">
                    <a:solidFill>
                      <a:srgbClr val="FF0000"/>
                    </a:solidFill>
                    <a:latin typeface=""/>
                  </a:rPr>
                  <a:t> </a:t>
                </a:r>
              </a:p>
            </p:txBody>
          </p:sp>
        </p:grpSp>
        <p:pic>
          <p:nvPicPr>
            <p:cNvPr id="93" name="coarseningDNA.png" descr="coarseningDNA.png">
              <a:extLst>
                <a:ext uri="{FF2B5EF4-FFF2-40B4-BE49-F238E27FC236}">
                  <a16:creationId xmlns:a16="http://schemas.microsoft.com/office/drawing/2014/main" id="{EA5F09D9-BC1D-EB49-F76D-CA747DD4A3EC}"/>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rot="18994662">
              <a:off x="5029535" y="4269559"/>
              <a:ext cx="756000" cy="531852"/>
            </a:xfrm>
            <a:prstGeom prst="rect">
              <a:avLst/>
            </a:prstGeom>
            <a:ln>
              <a:miter lim="400000"/>
            </a:ln>
            <a:effectLst>
              <a:outerShdw blurRad="63500" dist="101600" dir="2700000" rotWithShape="0">
                <a:srgbClr val="929292">
                  <a:alpha val="74996"/>
                </a:srgbClr>
              </a:outerShdw>
            </a:effectLst>
          </p:spPr>
        </p:pic>
        <p:pic>
          <p:nvPicPr>
            <p:cNvPr id="97" name="elcock.mov" descr="elcock.mov">
              <a:extLst>
                <a:ext uri="{FF2B5EF4-FFF2-40B4-BE49-F238E27FC236}">
                  <a16:creationId xmlns:a16="http://schemas.microsoft.com/office/drawing/2014/main" id="{7E095A63-7E56-D558-F024-EABC3FCADFA3}"/>
                </a:ext>
              </a:extLst>
            </p:cNvPr>
            <p:cNvPicPr>
              <a:picLocks/>
            </p:cNvPicPr>
            <p:nvPr>
              <a:videoFile r:link="rId6"/>
              <p:extLst>
                <p:ext uri="{DAA4B4D4-6D71-4841-9C94-3DE7FCFB9230}">
                  <p14:media xmlns:p14="http://schemas.microsoft.com/office/powerpoint/2010/main" r:embed="rId5"/>
                </p:ext>
              </p:extLst>
            </p:nvPr>
          </p:nvPicPr>
          <p:blipFill rotWithShape="1">
            <a:blip r:embed="rId15"/>
            <a:srcRect l="17166" r="21371"/>
            <a:stretch/>
          </p:blipFill>
          <p:spPr>
            <a:xfrm>
              <a:off x="5707084" y="4082515"/>
              <a:ext cx="957808" cy="922399"/>
            </a:xfrm>
            <a:prstGeom prst="rect">
              <a:avLst/>
            </a:prstGeom>
            <a:ln>
              <a:noFill/>
            </a:ln>
            <a:effectLst>
              <a:softEdge rad="190500"/>
            </a:effectLst>
          </p:spPr>
        </p:pic>
      </p:grpSp>
      <p:sp>
        <p:nvSpPr>
          <p:cNvPr id="2" name="Title 1">
            <a:extLst>
              <a:ext uri="{FF2B5EF4-FFF2-40B4-BE49-F238E27FC236}">
                <a16:creationId xmlns:a16="http://schemas.microsoft.com/office/drawing/2014/main" id="{F26C0F2E-167E-09D7-90EB-E5F0480649F2}"/>
              </a:ext>
            </a:extLst>
          </p:cNvPr>
          <p:cNvSpPr>
            <a:spLocks noGrp="1"/>
          </p:cNvSpPr>
          <p:nvPr>
            <p:ph type="title"/>
          </p:nvPr>
        </p:nvSpPr>
        <p:spPr>
          <a:xfrm>
            <a:off x="-1103570" y="29755"/>
            <a:ext cx="11945810" cy="1103840"/>
          </a:xfrm>
        </p:spPr>
        <p:txBody>
          <a:bodyPr>
            <a:noAutofit/>
          </a:bodyPr>
          <a:lstStyle/>
          <a:p>
            <a:r>
              <a:rPr lang="en-IT" sz="3200">
                <a:solidFill>
                  <a:schemeClr val="tx2"/>
                </a:solidFill>
              </a:rPr>
              <a:t>Multiscale Hadron Therapy </a:t>
            </a:r>
            <a:r>
              <a:rPr lang="en-IT" sz="3200" dirty="0">
                <a:solidFill>
                  <a:schemeClr val="tx2"/>
                </a:solidFill>
              </a:rPr>
              <a:t>biophysical modeling:</a:t>
            </a:r>
            <a:br>
              <a:rPr lang="en-IT" sz="3200" dirty="0">
                <a:solidFill>
                  <a:schemeClr val="tx2"/>
                </a:solidFill>
              </a:rPr>
            </a:br>
            <a:r>
              <a:rPr lang="en-IT" sz="3200" dirty="0">
                <a:solidFill>
                  <a:schemeClr val="tx2"/>
                </a:solidFill>
              </a:rPr>
              <a:t>Joining Molecular Dynamic to MC Track structure</a:t>
            </a:r>
            <a:endParaRPr lang="en-US" sz="3200" dirty="0">
              <a:solidFill>
                <a:schemeClr val="tx2"/>
              </a:solidFill>
            </a:endParaRPr>
          </a:p>
        </p:txBody>
      </p:sp>
      <p:grpSp>
        <p:nvGrpSpPr>
          <p:cNvPr id="85" name="Group 84">
            <a:extLst>
              <a:ext uri="{FF2B5EF4-FFF2-40B4-BE49-F238E27FC236}">
                <a16:creationId xmlns:a16="http://schemas.microsoft.com/office/drawing/2014/main" id="{6CB373D7-FB8E-065B-7EBE-C5536D1CF705}"/>
              </a:ext>
            </a:extLst>
          </p:cNvPr>
          <p:cNvGrpSpPr/>
          <p:nvPr/>
        </p:nvGrpSpPr>
        <p:grpSpPr>
          <a:xfrm>
            <a:off x="944589" y="3208380"/>
            <a:ext cx="744073" cy="1576675"/>
            <a:chOff x="1154943" y="4033906"/>
            <a:chExt cx="992097" cy="2102233"/>
          </a:xfrm>
        </p:grpSpPr>
        <p:sp>
          <p:nvSpPr>
            <p:cNvPr id="17" name="Rounded Rectangle 16">
              <a:extLst>
                <a:ext uri="{FF2B5EF4-FFF2-40B4-BE49-F238E27FC236}">
                  <a16:creationId xmlns:a16="http://schemas.microsoft.com/office/drawing/2014/main" id="{EA68A31B-0698-FECF-23AB-0509463B7C6B}"/>
                </a:ext>
              </a:extLst>
            </p:cNvPr>
            <p:cNvSpPr/>
            <p:nvPr/>
          </p:nvSpPr>
          <p:spPr>
            <a:xfrm>
              <a:off x="1227776" y="4079282"/>
              <a:ext cx="754725" cy="2056857"/>
            </a:xfrm>
            <a:prstGeom prst="roundRect">
              <a:avLst>
                <a:gd name="adj" fmla="val 379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85"/>
              <a:endParaRPr lang="en-US" sz="900" dirty="0">
                <a:solidFill>
                  <a:prstClr val="black"/>
                </a:solidFill>
                <a:latin typeface=""/>
              </a:endParaRPr>
            </a:p>
          </p:txBody>
        </p:sp>
        <p:grpSp>
          <p:nvGrpSpPr>
            <p:cNvPr id="62" name="Group 61">
              <a:extLst>
                <a:ext uri="{FF2B5EF4-FFF2-40B4-BE49-F238E27FC236}">
                  <a16:creationId xmlns:a16="http://schemas.microsoft.com/office/drawing/2014/main" id="{2D49AE9A-AEBE-B359-B5AC-9E71BBEEE623}"/>
                </a:ext>
              </a:extLst>
            </p:cNvPr>
            <p:cNvGrpSpPr/>
            <p:nvPr/>
          </p:nvGrpSpPr>
          <p:grpSpPr>
            <a:xfrm>
              <a:off x="1373987" y="5638034"/>
              <a:ext cx="403444" cy="465908"/>
              <a:chOff x="269127" y="1130849"/>
              <a:chExt cx="1217595" cy="1398367"/>
            </a:xfrm>
          </p:grpSpPr>
          <p:grpSp>
            <p:nvGrpSpPr>
              <p:cNvPr id="63" name="Group 62">
                <a:extLst>
                  <a:ext uri="{FF2B5EF4-FFF2-40B4-BE49-F238E27FC236}">
                    <a16:creationId xmlns:a16="http://schemas.microsoft.com/office/drawing/2014/main" id="{F2EC2745-1143-6CA0-7ABB-C3BBC1F8ECD1}"/>
                  </a:ext>
                </a:extLst>
              </p:cNvPr>
              <p:cNvGrpSpPr/>
              <p:nvPr/>
            </p:nvGrpSpPr>
            <p:grpSpPr>
              <a:xfrm>
                <a:off x="381548" y="1134136"/>
                <a:ext cx="1105174" cy="1395080"/>
                <a:chOff x="381548" y="1134136"/>
                <a:chExt cx="1105174" cy="1395080"/>
              </a:xfrm>
            </p:grpSpPr>
            <p:cxnSp>
              <p:nvCxnSpPr>
                <p:cNvPr id="73" name="Straight Connector 72">
                  <a:extLst>
                    <a:ext uri="{FF2B5EF4-FFF2-40B4-BE49-F238E27FC236}">
                      <a16:creationId xmlns:a16="http://schemas.microsoft.com/office/drawing/2014/main" id="{E00647F0-ABA1-7A3C-A564-A556C9632481}"/>
                    </a:ext>
                  </a:extLst>
                </p:cNvPr>
                <p:cNvCxnSpPr>
                  <a:cxnSpLocks/>
                </p:cNvCxnSpPr>
                <p:nvPr/>
              </p:nvCxnSpPr>
              <p:spPr>
                <a:xfrm>
                  <a:off x="381548" y="1134136"/>
                  <a:ext cx="985278" cy="1395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3DB3A0C-357E-BDF7-23BD-A18BB46785E2}"/>
                    </a:ext>
                  </a:extLst>
                </p:cNvPr>
                <p:cNvCxnSpPr/>
                <p:nvPr/>
              </p:nvCxnSpPr>
              <p:spPr>
                <a:xfrm flipV="1">
                  <a:off x="381548" y="1269635"/>
                  <a:ext cx="697312" cy="1186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45349F6-C2C2-B187-2E5B-3D995A31BF63}"/>
                    </a:ext>
                  </a:extLst>
                </p:cNvPr>
                <p:cNvCxnSpPr/>
                <p:nvPr/>
              </p:nvCxnSpPr>
              <p:spPr>
                <a:xfrm flipH="1">
                  <a:off x="539430" y="1230164"/>
                  <a:ext cx="947292" cy="48022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ACB99A2E-FFDA-EC73-2008-738F58201188}"/>
                  </a:ext>
                </a:extLst>
              </p:cNvPr>
              <p:cNvCxnSpPr>
                <a:cxnSpLocks/>
              </p:cNvCxnSpPr>
              <p:nvPr/>
            </p:nvCxnSpPr>
            <p:spPr>
              <a:xfrm flipV="1">
                <a:off x="269127" y="1130849"/>
                <a:ext cx="766598" cy="18767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783E780B-D93C-0DF9-5A11-4119C8CE8DA7}"/>
                  </a:ext>
                </a:extLst>
              </p:cNvPr>
              <p:cNvCxnSpPr>
                <a:cxnSpLocks/>
              </p:cNvCxnSpPr>
              <p:nvPr/>
            </p:nvCxnSpPr>
            <p:spPr>
              <a:xfrm flipH="1" flipV="1">
                <a:off x="1022569" y="1136233"/>
                <a:ext cx="450997" cy="30462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ED2F3876-F1D8-1D99-9D52-ADE5E27976E1}"/>
                  </a:ext>
                </a:extLst>
              </p:cNvPr>
              <p:cNvCxnSpPr>
                <a:cxnSpLocks/>
              </p:cNvCxnSpPr>
              <p:nvPr/>
            </p:nvCxnSpPr>
            <p:spPr>
              <a:xfrm flipH="1">
                <a:off x="1452060" y="1418786"/>
                <a:ext cx="6518" cy="77840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a16="http://schemas.microsoft.com/office/drawing/2014/main" id="{A5E26792-8FC3-C0D5-EFB9-687DA40F4B78}"/>
                  </a:ext>
                </a:extLst>
              </p:cNvPr>
              <p:cNvCxnSpPr>
                <a:cxnSpLocks/>
              </p:cNvCxnSpPr>
              <p:nvPr/>
            </p:nvCxnSpPr>
            <p:spPr>
              <a:xfrm flipH="1">
                <a:off x="699542" y="2210518"/>
                <a:ext cx="748282" cy="245892"/>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AE74DBF3-ACB4-AE2A-E72A-1FCA24743DB5}"/>
                  </a:ext>
                </a:extLst>
              </p:cNvPr>
              <p:cNvCxnSpPr>
                <a:cxnSpLocks/>
              </p:cNvCxnSpPr>
              <p:nvPr/>
            </p:nvCxnSpPr>
            <p:spPr>
              <a:xfrm flipH="1" flipV="1">
                <a:off x="342650" y="2058768"/>
                <a:ext cx="354811" cy="41096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9" name="Straight Connector 68">
                <a:extLst>
                  <a:ext uri="{FF2B5EF4-FFF2-40B4-BE49-F238E27FC236}">
                    <a16:creationId xmlns:a16="http://schemas.microsoft.com/office/drawing/2014/main" id="{B9643D42-2C30-2478-E6C6-36B8FCB7A025}"/>
                  </a:ext>
                </a:extLst>
              </p:cNvPr>
              <p:cNvCxnSpPr>
                <a:cxnSpLocks/>
              </p:cNvCxnSpPr>
              <p:nvPr/>
            </p:nvCxnSpPr>
            <p:spPr>
              <a:xfrm flipH="1" flipV="1">
                <a:off x="269127" y="1331845"/>
                <a:ext cx="73523" cy="71969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13626B43-A7C7-22CE-0511-396B9A2221DF}"/>
                  </a:ext>
                </a:extLst>
              </p:cNvPr>
              <p:cNvCxnSpPr>
                <a:cxnSpLocks/>
              </p:cNvCxnSpPr>
              <p:nvPr/>
            </p:nvCxnSpPr>
            <p:spPr>
              <a:xfrm>
                <a:off x="269127" y="1331846"/>
                <a:ext cx="409184" cy="301022"/>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1" name="Straight Connector 70">
                <a:extLst>
                  <a:ext uri="{FF2B5EF4-FFF2-40B4-BE49-F238E27FC236}">
                    <a16:creationId xmlns:a16="http://schemas.microsoft.com/office/drawing/2014/main" id="{E3A7E0EA-4AE4-6AE7-FAD9-075154C76766}"/>
                  </a:ext>
                </a:extLst>
              </p:cNvPr>
              <p:cNvCxnSpPr>
                <a:cxnSpLocks/>
              </p:cNvCxnSpPr>
              <p:nvPr/>
            </p:nvCxnSpPr>
            <p:spPr>
              <a:xfrm flipH="1">
                <a:off x="678311" y="1435736"/>
                <a:ext cx="767395" cy="197132"/>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2" name="Straight Connector 71">
                <a:extLst>
                  <a:ext uri="{FF2B5EF4-FFF2-40B4-BE49-F238E27FC236}">
                    <a16:creationId xmlns:a16="http://schemas.microsoft.com/office/drawing/2014/main" id="{526D20FB-7C5F-D2FC-4509-57152905BF69}"/>
                  </a:ext>
                </a:extLst>
              </p:cNvPr>
              <p:cNvCxnSpPr>
                <a:cxnSpLocks/>
              </p:cNvCxnSpPr>
              <p:nvPr/>
            </p:nvCxnSpPr>
            <p:spPr>
              <a:xfrm flipH="1" flipV="1">
                <a:off x="664505" y="1632868"/>
                <a:ext cx="21775" cy="823542"/>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76" name="Picture 75">
              <a:extLst>
                <a:ext uri="{FF2B5EF4-FFF2-40B4-BE49-F238E27FC236}">
                  <a16:creationId xmlns:a16="http://schemas.microsoft.com/office/drawing/2014/main" id="{04D2CAD8-8E24-E258-52F7-DA0341C2865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0975240">
              <a:off x="1422872" y="5396214"/>
              <a:ext cx="455114" cy="340252"/>
            </a:xfrm>
            <a:prstGeom prst="rect">
              <a:avLst/>
            </a:prstGeom>
          </p:spPr>
        </p:pic>
        <p:sp>
          <p:nvSpPr>
            <p:cNvPr id="79" name="TextBox 78">
              <a:extLst>
                <a:ext uri="{FF2B5EF4-FFF2-40B4-BE49-F238E27FC236}">
                  <a16:creationId xmlns:a16="http://schemas.microsoft.com/office/drawing/2014/main" id="{9155FAE8-D942-676D-B5BA-6CCE94015337}"/>
                </a:ext>
              </a:extLst>
            </p:cNvPr>
            <p:cNvSpPr txBox="1"/>
            <p:nvPr/>
          </p:nvSpPr>
          <p:spPr>
            <a:xfrm>
              <a:off x="1154943" y="4033906"/>
              <a:ext cx="992097" cy="1415772"/>
            </a:xfrm>
            <a:prstGeom prst="rect">
              <a:avLst/>
            </a:prstGeom>
            <a:noFill/>
          </p:spPr>
          <p:txBody>
            <a:bodyPr wrap="square">
              <a:spAutoFit/>
            </a:bodyPr>
            <a:lstStyle/>
            <a:p>
              <a:pPr defTabSz="609585"/>
              <a:r>
                <a:rPr lang="en-US" sz="900" b="1" dirty="0">
                  <a:solidFill>
                    <a:prstClr val="black"/>
                  </a:solidFill>
                  <a:latin typeface=""/>
                </a:rPr>
                <a:t>Physical stage</a:t>
              </a:r>
            </a:p>
            <a:p>
              <a:pPr defTabSz="609585"/>
              <a:endParaRPr lang="en-US" sz="900" dirty="0">
                <a:solidFill>
                  <a:prstClr val="black"/>
                </a:solidFill>
                <a:latin typeface=""/>
              </a:endParaRPr>
            </a:p>
            <a:p>
              <a:pPr defTabSz="609585"/>
              <a:r>
                <a:rPr lang="en-US" sz="900" b="1" dirty="0">
                  <a:solidFill>
                    <a:srgbClr val="ED8E04"/>
                  </a:solidFill>
                  <a:latin typeface=""/>
                </a:rPr>
                <a:t>Monte Carlo </a:t>
              </a:r>
            </a:p>
            <a:p>
              <a:pPr defTabSz="609585"/>
              <a:endParaRPr lang="en-US" sz="900" dirty="0">
                <a:solidFill>
                  <a:prstClr val="black"/>
                </a:solidFill>
                <a:latin typeface=""/>
              </a:endParaRPr>
            </a:p>
            <a:p>
              <a:pPr defTabSz="609585"/>
              <a:endParaRPr lang="en-US" sz="900" dirty="0">
                <a:solidFill>
                  <a:prstClr val="black"/>
                </a:solidFill>
                <a:latin typeface=""/>
              </a:endParaRPr>
            </a:p>
          </p:txBody>
        </p:sp>
      </p:grpSp>
      <p:grpSp>
        <p:nvGrpSpPr>
          <p:cNvPr id="84" name="Group 83">
            <a:extLst>
              <a:ext uri="{FF2B5EF4-FFF2-40B4-BE49-F238E27FC236}">
                <a16:creationId xmlns:a16="http://schemas.microsoft.com/office/drawing/2014/main" id="{CD5DDE98-0000-66AF-A0F8-4A4D3E12239F}"/>
              </a:ext>
            </a:extLst>
          </p:cNvPr>
          <p:cNvGrpSpPr/>
          <p:nvPr/>
        </p:nvGrpSpPr>
        <p:grpSpPr>
          <a:xfrm>
            <a:off x="266911" y="1982809"/>
            <a:ext cx="8251023" cy="3056679"/>
            <a:chOff x="251370" y="2399810"/>
            <a:chExt cx="11001363" cy="4075574"/>
          </a:xfrm>
        </p:grpSpPr>
        <p:pic>
          <p:nvPicPr>
            <p:cNvPr id="32" name="Picture 31">
              <a:extLst>
                <a:ext uri="{FF2B5EF4-FFF2-40B4-BE49-F238E27FC236}">
                  <a16:creationId xmlns:a16="http://schemas.microsoft.com/office/drawing/2014/main" id="{A697A7D7-6AE4-94D1-5EC7-6A17DA63C85E}"/>
                </a:ext>
              </a:extLst>
            </p:cNvPr>
            <p:cNvPicPr>
              <a:picLocks noChangeAspect="1"/>
            </p:cNvPicPr>
            <p:nvPr/>
          </p:nvPicPr>
          <p:blipFill rotWithShape="1">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8324" y="2447112"/>
              <a:ext cx="657064" cy="845745"/>
            </a:xfrm>
            <a:prstGeom prst="rect">
              <a:avLst/>
            </a:prstGeom>
          </p:spPr>
        </p:pic>
        <p:sp>
          <p:nvSpPr>
            <p:cNvPr id="61" name="Rectangle 60">
              <a:extLst>
                <a:ext uri="{FF2B5EF4-FFF2-40B4-BE49-F238E27FC236}">
                  <a16:creationId xmlns:a16="http://schemas.microsoft.com/office/drawing/2014/main" id="{9DFF9FC3-E5B7-A89A-ACB7-FEC42F2222D2}"/>
                </a:ext>
              </a:extLst>
            </p:cNvPr>
            <p:cNvSpPr/>
            <p:nvPr/>
          </p:nvSpPr>
          <p:spPr>
            <a:xfrm>
              <a:off x="9301155" y="6136644"/>
              <a:ext cx="1951578" cy="338725"/>
            </a:xfrm>
            <a:prstGeom prst="rect">
              <a:avLst/>
            </a:prstGeom>
          </p:spPr>
          <p:txBody>
            <a:bodyPr wrap="square">
              <a:spAutoFit/>
            </a:bodyPr>
            <a:lstStyle/>
            <a:p>
              <a:pPr defTabSz="609585"/>
              <a:r>
                <a:rPr lang="en-US" sz="1051" dirty="0">
                  <a:solidFill>
                    <a:prstClr val="black"/>
                  </a:solidFill>
                  <a:latin typeface=""/>
                </a:rPr>
                <a:t>Days/months</a:t>
              </a:r>
            </a:p>
          </p:txBody>
        </p:sp>
        <p:grpSp>
          <p:nvGrpSpPr>
            <p:cNvPr id="14" name="Group 13">
              <a:extLst>
                <a:ext uri="{FF2B5EF4-FFF2-40B4-BE49-F238E27FC236}">
                  <a16:creationId xmlns:a16="http://schemas.microsoft.com/office/drawing/2014/main" id="{8A378C3C-8961-CC77-AF6A-CD77B776CBB2}"/>
                </a:ext>
              </a:extLst>
            </p:cNvPr>
            <p:cNvGrpSpPr/>
            <p:nvPr/>
          </p:nvGrpSpPr>
          <p:grpSpPr>
            <a:xfrm>
              <a:off x="1204880" y="2456932"/>
              <a:ext cx="9261524" cy="3679208"/>
              <a:chOff x="536850" y="438703"/>
              <a:chExt cx="10332388" cy="5975406"/>
            </a:xfrm>
          </p:grpSpPr>
          <p:cxnSp>
            <p:nvCxnSpPr>
              <p:cNvPr id="55" name="Straight Arrow Connector 54">
                <a:extLst>
                  <a:ext uri="{FF2B5EF4-FFF2-40B4-BE49-F238E27FC236}">
                    <a16:creationId xmlns:a16="http://schemas.microsoft.com/office/drawing/2014/main" id="{18CE9291-6318-63B1-8636-1E170A354B4A}"/>
                  </a:ext>
                </a:extLst>
              </p:cNvPr>
              <p:cNvCxnSpPr>
                <a:cxnSpLocks/>
              </p:cNvCxnSpPr>
              <p:nvPr/>
            </p:nvCxnSpPr>
            <p:spPr>
              <a:xfrm flipV="1">
                <a:off x="536850" y="438703"/>
                <a:ext cx="0" cy="5975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0891BDB-94CF-D923-93F2-6788A5FD4CFE}"/>
                  </a:ext>
                </a:extLst>
              </p:cNvPr>
              <p:cNvCxnSpPr>
                <a:cxnSpLocks/>
              </p:cNvCxnSpPr>
              <p:nvPr/>
            </p:nvCxnSpPr>
            <p:spPr>
              <a:xfrm flipV="1">
                <a:off x="536850" y="6387219"/>
                <a:ext cx="10332388" cy="26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65D5D56-73BD-1B90-E34F-DEBDDB346BEF}"/>
                </a:ext>
              </a:extLst>
            </p:cNvPr>
            <p:cNvGrpSpPr/>
            <p:nvPr/>
          </p:nvGrpSpPr>
          <p:grpSpPr>
            <a:xfrm>
              <a:off x="1839145" y="6119597"/>
              <a:ext cx="7938363" cy="355787"/>
              <a:chOff x="1288185" y="6247075"/>
              <a:chExt cx="7475832" cy="577832"/>
            </a:xfrm>
          </p:grpSpPr>
          <p:sp>
            <p:nvSpPr>
              <p:cNvPr id="46" name="TextBox 45">
                <a:extLst>
                  <a:ext uri="{FF2B5EF4-FFF2-40B4-BE49-F238E27FC236}">
                    <a16:creationId xmlns:a16="http://schemas.microsoft.com/office/drawing/2014/main" id="{746541C7-7A9D-CE52-89DB-3B545970D38F}"/>
                  </a:ext>
                </a:extLst>
              </p:cNvPr>
              <p:cNvSpPr txBox="1"/>
              <p:nvPr/>
            </p:nvSpPr>
            <p:spPr>
              <a:xfrm>
                <a:off x="1288185" y="6247075"/>
                <a:ext cx="362708" cy="550122"/>
              </a:xfrm>
              <a:prstGeom prst="rect">
                <a:avLst/>
              </a:prstGeom>
              <a:noFill/>
            </p:spPr>
            <p:txBody>
              <a:bodyPr wrap="none" rtlCol="0">
                <a:spAutoFit/>
              </a:bodyPr>
              <a:lstStyle/>
              <a:p>
                <a:pPr defTabSz="609585"/>
                <a:r>
                  <a:rPr lang="en-US" sz="1051">
                    <a:solidFill>
                      <a:prstClr val="black"/>
                    </a:solidFill>
                    <a:latin typeface=""/>
                  </a:rPr>
                  <a:t>fs</a:t>
                </a:r>
              </a:p>
            </p:txBody>
          </p:sp>
          <p:sp>
            <p:nvSpPr>
              <p:cNvPr id="47" name="TextBox 46">
                <a:extLst>
                  <a:ext uri="{FF2B5EF4-FFF2-40B4-BE49-F238E27FC236}">
                    <a16:creationId xmlns:a16="http://schemas.microsoft.com/office/drawing/2014/main" id="{CABCA92C-7E30-26A4-C305-5E66C988A053}"/>
                  </a:ext>
                </a:extLst>
              </p:cNvPr>
              <p:cNvSpPr txBox="1"/>
              <p:nvPr/>
            </p:nvSpPr>
            <p:spPr>
              <a:xfrm>
                <a:off x="2167640" y="6247075"/>
                <a:ext cx="411016" cy="550122"/>
              </a:xfrm>
              <a:prstGeom prst="rect">
                <a:avLst/>
              </a:prstGeom>
              <a:noFill/>
            </p:spPr>
            <p:txBody>
              <a:bodyPr wrap="none" rtlCol="0">
                <a:spAutoFit/>
              </a:bodyPr>
              <a:lstStyle/>
              <a:p>
                <a:pPr defTabSz="609585"/>
                <a:r>
                  <a:rPr lang="en-US" sz="1051">
                    <a:solidFill>
                      <a:prstClr val="black"/>
                    </a:solidFill>
                    <a:latin typeface=""/>
                  </a:rPr>
                  <a:t>ps</a:t>
                </a:r>
              </a:p>
            </p:txBody>
          </p:sp>
          <p:sp>
            <p:nvSpPr>
              <p:cNvPr id="48" name="TextBox 47">
                <a:extLst>
                  <a:ext uri="{FF2B5EF4-FFF2-40B4-BE49-F238E27FC236}">
                    <a16:creationId xmlns:a16="http://schemas.microsoft.com/office/drawing/2014/main" id="{F9004B46-C778-5476-73EF-A7EFC435E11C}"/>
                  </a:ext>
                </a:extLst>
              </p:cNvPr>
              <p:cNvSpPr txBox="1"/>
              <p:nvPr/>
            </p:nvSpPr>
            <p:spPr>
              <a:xfrm>
                <a:off x="3069689" y="6247075"/>
                <a:ext cx="465321" cy="550122"/>
              </a:xfrm>
              <a:prstGeom prst="rect">
                <a:avLst/>
              </a:prstGeom>
              <a:noFill/>
            </p:spPr>
            <p:txBody>
              <a:bodyPr wrap="square" rtlCol="0">
                <a:spAutoFit/>
              </a:bodyPr>
              <a:lstStyle/>
              <a:p>
                <a:pPr defTabSz="609585"/>
                <a:r>
                  <a:rPr lang="en-US" sz="1051">
                    <a:solidFill>
                      <a:prstClr val="black"/>
                    </a:solidFill>
                    <a:latin typeface=""/>
                  </a:rPr>
                  <a:t>ns</a:t>
                </a:r>
              </a:p>
            </p:txBody>
          </p:sp>
          <p:sp>
            <p:nvSpPr>
              <p:cNvPr id="49" name="TextBox 48">
                <a:extLst>
                  <a:ext uri="{FF2B5EF4-FFF2-40B4-BE49-F238E27FC236}">
                    <a16:creationId xmlns:a16="http://schemas.microsoft.com/office/drawing/2014/main" id="{F05369A0-4AE4-DF58-B08A-2E24EC86356B}"/>
                  </a:ext>
                </a:extLst>
              </p:cNvPr>
              <p:cNvSpPr txBox="1"/>
              <p:nvPr/>
            </p:nvSpPr>
            <p:spPr>
              <a:xfrm>
                <a:off x="3971736" y="6247075"/>
                <a:ext cx="647561" cy="550123"/>
              </a:xfrm>
              <a:prstGeom prst="rect">
                <a:avLst/>
              </a:prstGeom>
              <a:noFill/>
            </p:spPr>
            <p:txBody>
              <a:bodyPr wrap="square" rtlCol="0">
                <a:spAutoFit/>
              </a:bodyPr>
              <a:lstStyle/>
              <a:p>
                <a:pPr defTabSz="609585"/>
                <a:r>
                  <a:rPr lang="en-US" sz="1051">
                    <a:solidFill>
                      <a:prstClr val="black"/>
                    </a:solidFill>
                    <a:latin typeface=""/>
                  </a:rPr>
                  <a:t>μs</a:t>
                </a:r>
              </a:p>
            </p:txBody>
          </p:sp>
          <p:sp>
            <p:nvSpPr>
              <p:cNvPr id="50" name="Rectangle 49">
                <a:extLst>
                  <a:ext uri="{FF2B5EF4-FFF2-40B4-BE49-F238E27FC236}">
                    <a16:creationId xmlns:a16="http://schemas.microsoft.com/office/drawing/2014/main" id="{1CE74029-0CED-04B6-5A3A-C4078B3A88B0}"/>
                  </a:ext>
                </a:extLst>
              </p:cNvPr>
              <p:cNvSpPr/>
              <p:nvPr/>
            </p:nvSpPr>
            <p:spPr>
              <a:xfrm>
                <a:off x="4850916" y="6261707"/>
                <a:ext cx="457309" cy="550123"/>
              </a:xfrm>
              <a:prstGeom prst="rect">
                <a:avLst/>
              </a:prstGeom>
            </p:spPr>
            <p:txBody>
              <a:bodyPr wrap="none">
                <a:spAutoFit/>
              </a:bodyPr>
              <a:lstStyle/>
              <a:p>
                <a:pPr defTabSz="609585"/>
                <a:r>
                  <a:rPr lang="en-US" sz="1051">
                    <a:solidFill>
                      <a:prstClr val="black"/>
                    </a:solidFill>
                    <a:latin typeface=""/>
                  </a:rPr>
                  <a:t>ms</a:t>
                </a:r>
              </a:p>
            </p:txBody>
          </p:sp>
          <p:sp>
            <p:nvSpPr>
              <p:cNvPr id="51" name="Rectangle 50">
                <a:extLst>
                  <a:ext uri="{FF2B5EF4-FFF2-40B4-BE49-F238E27FC236}">
                    <a16:creationId xmlns:a16="http://schemas.microsoft.com/office/drawing/2014/main" id="{3E52E3A0-CC25-A679-C50D-1370B2105D94}"/>
                  </a:ext>
                </a:extLst>
              </p:cNvPr>
              <p:cNvSpPr/>
              <p:nvPr/>
            </p:nvSpPr>
            <p:spPr>
              <a:xfrm>
                <a:off x="5640754" y="6265637"/>
                <a:ext cx="495553" cy="550123"/>
              </a:xfrm>
              <a:prstGeom prst="rect">
                <a:avLst/>
              </a:prstGeom>
            </p:spPr>
            <p:txBody>
              <a:bodyPr wrap="none">
                <a:spAutoFit/>
              </a:bodyPr>
              <a:lstStyle/>
              <a:p>
                <a:pPr defTabSz="609585"/>
                <a:r>
                  <a:rPr lang="en-US" sz="1051">
                    <a:solidFill>
                      <a:prstClr val="black"/>
                    </a:solidFill>
                    <a:latin typeface=""/>
                  </a:rPr>
                  <a:t>sec</a:t>
                </a:r>
              </a:p>
            </p:txBody>
          </p:sp>
          <p:sp>
            <p:nvSpPr>
              <p:cNvPr id="52" name="Rectangle 51">
                <a:extLst>
                  <a:ext uri="{FF2B5EF4-FFF2-40B4-BE49-F238E27FC236}">
                    <a16:creationId xmlns:a16="http://schemas.microsoft.com/office/drawing/2014/main" id="{9933E352-2DDB-6843-7E5A-0A7E0BC48DF7}"/>
                  </a:ext>
                </a:extLst>
              </p:cNvPr>
              <p:cNvSpPr/>
              <p:nvPr/>
            </p:nvSpPr>
            <p:spPr>
              <a:xfrm>
                <a:off x="6469065" y="6274784"/>
                <a:ext cx="505616" cy="550123"/>
              </a:xfrm>
              <a:prstGeom prst="rect">
                <a:avLst/>
              </a:prstGeom>
            </p:spPr>
            <p:txBody>
              <a:bodyPr wrap="none">
                <a:spAutoFit/>
              </a:bodyPr>
              <a:lstStyle/>
              <a:p>
                <a:pPr defTabSz="609585"/>
                <a:r>
                  <a:rPr lang="en-US" sz="1051">
                    <a:solidFill>
                      <a:prstClr val="black"/>
                    </a:solidFill>
                    <a:latin typeface=""/>
                  </a:rPr>
                  <a:t>min</a:t>
                </a:r>
              </a:p>
            </p:txBody>
          </p:sp>
          <p:sp>
            <p:nvSpPr>
              <p:cNvPr id="53" name="Rectangle 52">
                <a:extLst>
                  <a:ext uri="{FF2B5EF4-FFF2-40B4-BE49-F238E27FC236}">
                    <a16:creationId xmlns:a16="http://schemas.microsoft.com/office/drawing/2014/main" id="{23CD8EDE-C339-F705-9F07-1EDD8B247803}"/>
                  </a:ext>
                </a:extLst>
              </p:cNvPr>
              <p:cNvSpPr/>
              <p:nvPr/>
            </p:nvSpPr>
            <p:spPr>
              <a:xfrm>
                <a:off x="7416785" y="6264507"/>
                <a:ext cx="656577" cy="550122"/>
              </a:xfrm>
              <a:prstGeom prst="rect">
                <a:avLst/>
              </a:prstGeom>
            </p:spPr>
            <p:txBody>
              <a:bodyPr wrap="none">
                <a:spAutoFit/>
              </a:bodyPr>
              <a:lstStyle/>
              <a:p>
                <a:pPr defTabSz="609585"/>
                <a:r>
                  <a:rPr lang="en-US" sz="1051" dirty="0">
                    <a:solidFill>
                      <a:prstClr val="black"/>
                    </a:solidFill>
                    <a:latin typeface=""/>
                  </a:rPr>
                  <a:t>hours</a:t>
                </a:r>
              </a:p>
            </p:txBody>
          </p:sp>
          <p:sp>
            <p:nvSpPr>
              <p:cNvPr id="54" name="Rectangle 53">
                <a:extLst>
                  <a:ext uri="{FF2B5EF4-FFF2-40B4-BE49-F238E27FC236}">
                    <a16:creationId xmlns:a16="http://schemas.microsoft.com/office/drawing/2014/main" id="{A644D937-C856-3AEF-C910-2277CE7058E3}"/>
                  </a:ext>
                </a:extLst>
              </p:cNvPr>
              <p:cNvSpPr/>
              <p:nvPr/>
            </p:nvSpPr>
            <p:spPr>
              <a:xfrm>
                <a:off x="8532060" y="6261707"/>
                <a:ext cx="231957" cy="550122"/>
              </a:xfrm>
              <a:prstGeom prst="rect">
                <a:avLst/>
              </a:prstGeom>
            </p:spPr>
            <p:txBody>
              <a:bodyPr wrap="none">
                <a:spAutoFit/>
              </a:bodyPr>
              <a:lstStyle/>
              <a:p>
                <a:pPr defTabSz="609585"/>
                <a:endParaRPr lang="en-US" sz="1051" dirty="0">
                  <a:solidFill>
                    <a:prstClr val="black"/>
                  </a:solidFill>
                  <a:latin typeface=""/>
                </a:endParaRPr>
              </a:p>
            </p:txBody>
          </p:sp>
        </p:grpSp>
        <p:grpSp>
          <p:nvGrpSpPr>
            <p:cNvPr id="16" name="Group 15">
              <a:extLst>
                <a:ext uri="{FF2B5EF4-FFF2-40B4-BE49-F238E27FC236}">
                  <a16:creationId xmlns:a16="http://schemas.microsoft.com/office/drawing/2014/main" id="{C6539989-57B7-429C-6C22-B9232EF28A79}"/>
                </a:ext>
              </a:extLst>
            </p:cNvPr>
            <p:cNvGrpSpPr/>
            <p:nvPr/>
          </p:nvGrpSpPr>
          <p:grpSpPr>
            <a:xfrm>
              <a:off x="662258" y="2399810"/>
              <a:ext cx="545448" cy="2908342"/>
              <a:chOff x="204942" y="211833"/>
              <a:chExt cx="608515" cy="4723442"/>
            </a:xfrm>
          </p:grpSpPr>
          <p:sp>
            <p:nvSpPr>
              <p:cNvPr id="42" name="TextBox 41">
                <a:extLst>
                  <a:ext uri="{FF2B5EF4-FFF2-40B4-BE49-F238E27FC236}">
                    <a16:creationId xmlns:a16="http://schemas.microsoft.com/office/drawing/2014/main" id="{7F9DED1C-E62C-5BD2-6BA7-79EA4189326A}"/>
                  </a:ext>
                </a:extLst>
              </p:cNvPr>
              <p:cNvSpPr txBox="1"/>
              <p:nvPr/>
            </p:nvSpPr>
            <p:spPr>
              <a:xfrm>
                <a:off x="258641" y="4385150"/>
                <a:ext cx="553674" cy="550125"/>
              </a:xfrm>
              <a:prstGeom prst="rect">
                <a:avLst/>
              </a:prstGeom>
              <a:noFill/>
            </p:spPr>
            <p:txBody>
              <a:bodyPr wrap="none" rtlCol="0">
                <a:spAutoFit/>
              </a:bodyPr>
              <a:lstStyle/>
              <a:p>
                <a:pPr defTabSz="609585"/>
                <a:r>
                  <a:rPr lang="en-US" sz="1051">
                    <a:solidFill>
                      <a:prstClr val="black"/>
                    </a:solidFill>
                    <a:latin typeface=""/>
                  </a:rPr>
                  <a:t>nm</a:t>
                </a:r>
              </a:p>
            </p:txBody>
          </p:sp>
          <p:sp>
            <p:nvSpPr>
              <p:cNvPr id="43" name="TextBox 42">
                <a:extLst>
                  <a:ext uri="{FF2B5EF4-FFF2-40B4-BE49-F238E27FC236}">
                    <a16:creationId xmlns:a16="http://schemas.microsoft.com/office/drawing/2014/main" id="{0D372EA0-125B-5890-BB77-9939CEC06C3A}"/>
                  </a:ext>
                </a:extLst>
              </p:cNvPr>
              <p:cNvSpPr txBox="1"/>
              <p:nvPr/>
            </p:nvSpPr>
            <p:spPr>
              <a:xfrm>
                <a:off x="220971" y="2769907"/>
                <a:ext cx="556057" cy="550125"/>
              </a:xfrm>
              <a:prstGeom prst="rect">
                <a:avLst/>
              </a:prstGeom>
              <a:noFill/>
            </p:spPr>
            <p:txBody>
              <a:bodyPr wrap="none" rtlCol="0">
                <a:spAutoFit/>
              </a:bodyPr>
              <a:lstStyle/>
              <a:p>
                <a:pPr defTabSz="609585"/>
                <a:r>
                  <a:rPr lang="en-US" sz="1051">
                    <a:solidFill>
                      <a:prstClr val="black"/>
                    </a:solidFill>
                    <a:latin typeface=""/>
                  </a:rPr>
                  <a:t>μm</a:t>
                </a:r>
              </a:p>
            </p:txBody>
          </p:sp>
          <p:sp>
            <p:nvSpPr>
              <p:cNvPr id="44" name="TextBox 43">
                <a:extLst>
                  <a:ext uri="{FF2B5EF4-FFF2-40B4-BE49-F238E27FC236}">
                    <a16:creationId xmlns:a16="http://schemas.microsoft.com/office/drawing/2014/main" id="{29A0427E-F734-11C9-CE58-BD9426F5BCA8}"/>
                  </a:ext>
                </a:extLst>
              </p:cNvPr>
              <p:cNvSpPr txBox="1"/>
              <p:nvPr/>
            </p:nvSpPr>
            <p:spPr>
              <a:xfrm>
                <a:off x="204942" y="1468672"/>
                <a:ext cx="608515" cy="550125"/>
              </a:xfrm>
              <a:prstGeom prst="rect">
                <a:avLst/>
              </a:prstGeom>
              <a:noFill/>
            </p:spPr>
            <p:txBody>
              <a:bodyPr wrap="none" rtlCol="0">
                <a:spAutoFit/>
              </a:bodyPr>
              <a:lstStyle/>
              <a:p>
                <a:pPr defTabSz="609585"/>
                <a:r>
                  <a:rPr lang="en-US" sz="1051">
                    <a:solidFill>
                      <a:prstClr val="black"/>
                    </a:solidFill>
                    <a:latin typeface=""/>
                  </a:rPr>
                  <a:t>mm</a:t>
                </a:r>
              </a:p>
            </p:txBody>
          </p:sp>
          <p:sp>
            <p:nvSpPr>
              <p:cNvPr id="45" name="TextBox 44">
                <a:extLst>
                  <a:ext uri="{FF2B5EF4-FFF2-40B4-BE49-F238E27FC236}">
                    <a16:creationId xmlns:a16="http://schemas.microsoft.com/office/drawing/2014/main" id="{DA7C118C-3AC1-1EA8-0953-26C689B705D0}"/>
                  </a:ext>
                </a:extLst>
              </p:cNvPr>
              <p:cNvSpPr txBox="1"/>
              <p:nvPr/>
            </p:nvSpPr>
            <p:spPr>
              <a:xfrm>
                <a:off x="331580" y="211833"/>
                <a:ext cx="441603" cy="550125"/>
              </a:xfrm>
              <a:prstGeom prst="rect">
                <a:avLst/>
              </a:prstGeom>
              <a:noFill/>
            </p:spPr>
            <p:txBody>
              <a:bodyPr wrap="none" rtlCol="0">
                <a:spAutoFit/>
              </a:bodyPr>
              <a:lstStyle/>
              <a:p>
                <a:pPr defTabSz="609585"/>
                <a:r>
                  <a:rPr lang="en-US" sz="1051" dirty="0">
                    <a:solidFill>
                      <a:prstClr val="black"/>
                    </a:solidFill>
                    <a:latin typeface=""/>
                  </a:rPr>
                  <a:t>m</a:t>
                </a:r>
              </a:p>
            </p:txBody>
          </p:sp>
        </p:grpSp>
        <p:pic>
          <p:nvPicPr>
            <p:cNvPr id="28" name="Picture 27">
              <a:extLst>
                <a:ext uri="{FF2B5EF4-FFF2-40B4-BE49-F238E27FC236}">
                  <a16:creationId xmlns:a16="http://schemas.microsoft.com/office/drawing/2014/main" id="{5CA2E6FB-E674-206A-AA42-6B979677944F}"/>
                </a:ext>
              </a:extLst>
            </p:cNvPr>
            <p:cNvPicPr>
              <a:picLocks noChangeAspect="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a:off x="411432" y="4351575"/>
              <a:ext cx="526868" cy="475202"/>
            </a:xfrm>
            <a:prstGeom prst="rect">
              <a:avLst/>
            </a:prstGeom>
          </p:spPr>
        </p:pic>
        <p:pic>
          <p:nvPicPr>
            <p:cNvPr id="29" name="Picture 28">
              <a:extLst>
                <a:ext uri="{FF2B5EF4-FFF2-40B4-BE49-F238E27FC236}">
                  <a16:creationId xmlns:a16="http://schemas.microsoft.com/office/drawing/2014/main" id="{FE886C63-7861-D1E9-9BDF-6353D5DFB541}"/>
                </a:ext>
              </a:extLst>
            </p:cNvPr>
            <p:cNvPicPr>
              <a:picLocks noChangeAspect="1"/>
            </p:cNvPicPr>
            <p:nvPr/>
          </p:nvPicPr>
          <p:blipFill>
            <a:blip r:embed="rId19" cstate="screen">
              <a:clrChange>
                <a:clrFrom>
                  <a:srgbClr val="FFFFFD"/>
                </a:clrFrom>
                <a:clrTo>
                  <a:srgbClr val="FFFFFD">
                    <a:alpha val="0"/>
                  </a:srgbClr>
                </a:clrTo>
              </a:clrChange>
              <a:extLst>
                <a:ext uri="{28A0092B-C50C-407E-A947-70E740481C1C}">
                  <a14:useLocalDpi xmlns:a14="http://schemas.microsoft.com/office/drawing/2010/main"/>
                </a:ext>
              </a:extLst>
            </a:blip>
            <a:stretch>
              <a:fillRect/>
            </a:stretch>
          </p:blipFill>
          <p:spPr>
            <a:xfrm rot="5038618">
              <a:off x="313178" y="4897813"/>
              <a:ext cx="476270" cy="599885"/>
            </a:xfrm>
            <a:prstGeom prst="rect">
              <a:avLst/>
            </a:prstGeom>
          </p:spPr>
        </p:pic>
        <p:pic>
          <p:nvPicPr>
            <p:cNvPr id="82" name="Picture 81">
              <a:extLst>
                <a:ext uri="{FF2B5EF4-FFF2-40B4-BE49-F238E27FC236}">
                  <a16:creationId xmlns:a16="http://schemas.microsoft.com/office/drawing/2014/main" id="{9465F9DF-4878-F77D-0A1B-ECEE1326A868}"/>
                </a:ext>
              </a:extLst>
            </p:cNvPr>
            <p:cNvPicPr>
              <a:picLocks noChangeAspect="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5610" y="3513182"/>
              <a:ext cx="560679" cy="506341"/>
            </a:xfrm>
            <a:prstGeom prst="rect">
              <a:avLst/>
            </a:prstGeom>
          </p:spPr>
        </p:pic>
      </p:grpSp>
      <p:grpSp>
        <p:nvGrpSpPr>
          <p:cNvPr id="96" name="Group 95">
            <a:extLst>
              <a:ext uri="{FF2B5EF4-FFF2-40B4-BE49-F238E27FC236}">
                <a16:creationId xmlns:a16="http://schemas.microsoft.com/office/drawing/2014/main" id="{5B15E889-3634-07B7-5A02-55074CF66873}"/>
              </a:ext>
            </a:extLst>
          </p:cNvPr>
          <p:cNvGrpSpPr/>
          <p:nvPr/>
        </p:nvGrpSpPr>
        <p:grpSpPr>
          <a:xfrm>
            <a:off x="1575162" y="3477103"/>
            <a:ext cx="2156647" cy="1410461"/>
            <a:chOff x="1876439" y="4296794"/>
            <a:chExt cx="2875528" cy="1880615"/>
          </a:xfrm>
        </p:grpSpPr>
        <p:grpSp>
          <p:nvGrpSpPr>
            <p:cNvPr id="94" name="Group 93">
              <a:extLst>
                <a:ext uri="{FF2B5EF4-FFF2-40B4-BE49-F238E27FC236}">
                  <a16:creationId xmlns:a16="http://schemas.microsoft.com/office/drawing/2014/main" id="{E14094E0-7D44-D4FC-4CFE-63FBB3BB6293}"/>
                </a:ext>
              </a:extLst>
            </p:cNvPr>
            <p:cNvGrpSpPr/>
            <p:nvPr/>
          </p:nvGrpSpPr>
          <p:grpSpPr>
            <a:xfrm>
              <a:off x="1876439" y="4296794"/>
              <a:ext cx="2875528" cy="1747178"/>
              <a:chOff x="1846105" y="1668270"/>
              <a:chExt cx="2829248" cy="1747178"/>
            </a:xfrm>
          </p:grpSpPr>
          <p:sp>
            <p:nvSpPr>
              <p:cNvPr id="18" name="Rounded Rectangle 17">
                <a:extLst>
                  <a:ext uri="{FF2B5EF4-FFF2-40B4-BE49-F238E27FC236}">
                    <a16:creationId xmlns:a16="http://schemas.microsoft.com/office/drawing/2014/main" id="{591F5C15-8DAF-8805-DE84-03A5B054DB96}"/>
                  </a:ext>
                </a:extLst>
              </p:cNvPr>
              <p:cNvSpPr/>
              <p:nvPr/>
            </p:nvSpPr>
            <p:spPr>
              <a:xfrm>
                <a:off x="1846105" y="1668270"/>
                <a:ext cx="2829248" cy="1734800"/>
              </a:xfrm>
              <a:prstGeom prst="roundRect">
                <a:avLst>
                  <a:gd name="adj" fmla="val 2274"/>
                </a:avLst>
              </a:prstGeom>
              <a:solidFill>
                <a:srgbClr val="DED5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endParaRPr lang="en-US" sz="900" dirty="0">
                  <a:solidFill>
                    <a:prstClr val="black"/>
                  </a:solidFill>
                  <a:latin typeface=""/>
                </a:endParaRPr>
              </a:p>
            </p:txBody>
          </p:sp>
          <p:grpSp>
            <p:nvGrpSpPr>
              <p:cNvPr id="88" name="Group 87">
                <a:extLst>
                  <a:ext uri="{FF2B5EF4-FFF2-40B4-BE49-F238E27FC236}">
                    <a16:creationId xmlns:a16="http://schemas.microsoft.com/office/drawing/2014/main" id="{9464E397-1FB4-F4FE-350D-402FE2FCF783}"/>
                  </a:ext>
                </a:extLst>
              </p:cNvPr>
              <p:cNvGrpSpPr>
                <a:grpSpLocks noChangeAspect="1"/>
              </p:cNvGrpSpPr>
              <p:nvPr/>
            </p:nvGrpSpPr>
            <p:grpSpPr>
              <a:xfrm>
                <a:off x="3717360" y="2412747"/>
                <a:ext cx="957855" cy="1002701"/>
                <a:chOff x="611320" y="1062937"/>
                <a:chExt cx="1542698" cy="1627479"/>
              </a:xfrm>
            </p:grpSpPr>
            <p:pic>
              <p:nvPicPr>
                <p:cNvPr id="89" name="Picture 88">
                  <a:extLst>
                    <a:ext uri="{FF2B5EF4-FFF2-40B4-BE49-F238E27FC236}">
                      <a16:creationId xmlns:a16="http://schemas.microsoft.com/office/drawing/2014/main" id="{3DCA74DA-B82E-193B-F4D1-CEDCEBE78D3A}"/>
                    </a:ext>
                  </a:extLst>
                </p:cNvPr>
                <p:cNvPicPr>
                  <a:picLocks noChangeAspect="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1320" y="1062937"/>
                  <a:ext cx="1542698" cy="1627479"/>
                </a:xfrm>
                <a:prstGeom prst="rect">
                  <a:avLst/>
                </a:prstGeom>
              </p:spPr>
            </p:pic>
            <p:cxnSp>
              <p:nvCxnSpPr>
                <p:cNvPr id="90" name="Straight Connector 89">
                  <a:extLst>
                    <a:ext uri="{FF2B5EF4-FFF2-40B4-BE49-F238E27FC236}">
                      <a16:creationId xmlns:a16="http://schemas.microsoft.com/office/drawing/2014/main" id="{49396B4B-97A2-B9D0-6080-5544E7050749}"/>
                    </a:ext>
                  </a:extLst>
                </p:cNvPr>
                <p:cNvCxnSpPr>
                  <a:cxnSpLocks/>
                </p:cNvCxnSpPr>
                <p:nvPr/>
              </p:nvCxnSpPr>
              <p:spPr>
                <a:xfrm>
                  <a:off x="912010" y="1177964"/>
                  <a:ext cx="945298" cy="1366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C85AAC9-A319-179C-FB59-9955FCD8DE75}"/>
                    </a:ext>
                  </a:extLst>
                </p:cNvPr>
                <p:cNvCxnSpPr/>
                <p:nvPr/>
              </p:nvCxnSpPr>
              <p:spPr>
                <a:xfrm flipV="1">
                  <a:off x="912010" y="1313463"/>
                  <a:ext cx="697312" cy="1186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5CA5348-9B11-7F92-C385-7342FD8BC3A6}"/>
                    </a:ext>
                  </a:extLst>
                </p:cNvPr>
                <p:cNvCxnSpPr/>
                <p:nvPr/>
              </p:nvCxnSpPr>
              <p:spPr>
                <a:xfrm flipH="1">
                  <a:off x="1069892" y="1273993"/>
                  <a:ext cx="947291" cy="480223"/>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87" name="TextBox 86">
              <a:extLst>
                <a:ext uri="{FF2B5EF4-FFF2-40B4-BE49-F238E27FC236}">
                  <a16:creationId xmlns:a16="http://schemas.microsoft.com/office/drawing/2014/main" id="{1264E97D-08A9-7D07-F0B1-421C79CF5CAA}"/>
                </a:ext>
              </a:extLst>
            </p:cNvPr>
            <p:cNvSpPr txBox="1"/>
            <p:nvPr/>
          </p:nvSpPr>
          <p:spPr>
            <a:xfrm>
              <a:off x="1905282" y="4392305"/>
              <a:ext cx="2646707" cy="1785104"/>
            </a:xfrm>
            <a:prstGeom prst="rect">
              <a:avLst/>
            </a:prstGeom>
            <a:noFill/>
          </p:spPr>
          <p:txBody>
            <a:bodyPr wrap="square">
              <a:spAutoFit/>
            </a:bodyPr>
            <a:lstStyle/>
            <a:p>
              <a:pPr defTabSz="609585"/>
              <a:r>
                <a:rPr lang="en-US" sz="900" b="1" dirty="0">
                  <a:solidFill>
                    <a:prstClr val="black"/>
                  </a:solidFill>
                  <a:latin typeface=""/>
                </a:rPr>
                <a:t>Pre-chemical and heterogeneous chemical stage</a:t>
              </a:r>
            </a:p>
            <a:p>
              <a:pPr defTabSz="609585"/>
              <a:endParaRPr lang="en-US" sz="900" dirty="0">
                <a:solidFill>
                  <a:prstClr val="black"/>
                </a:solidFill>
                <a:latin typeface=""/>
              </a:endParaRPr>
            </a:p>
            <a:p>
              <a:pPr defTabSz="609585"/>
              <a:r>
                <a:rPr lang="en-US" sz="900" b="1" dirty="0">
                  <a:solidFill>
                    <a:srgbClr val="ED8E04"/>
                  </a:solidFill>
                  <a:latin typeface=""/>
                </a:rPr>
                <a:t>Atomistic Dynamics</a:t>
              </a:r>
            </a:p>
            <a:p>
              <a:pPr marL="128585" indent="-128585" defTabSz="609585">
                <a:buFontTx/>
                <a:buChar char="-"/>
              </a:pPr>
              <a:r>
                <a:rPr lang="en-US" sz="900" b="1" dirty="0">
                  <a:solidFill>
                    <a:srgbClr val="ED8E04"/>
                  </a:solidFill>
                  <a:latin typeface=""/>
                </a:rPr>
                <a:t>MC &amp; diffusion</a:t>
              </a:r>
            </a:p>
            <a:p>
              <a:pPr marL="128585" indent="-128585" defTabSz="609585">
                <a:buFontTx/>
                <a:buChar char="-"/>
              </a:pPr>
              <a:r>
                <a:rPr lang="en-US" sz="900" b="1" dirty="0">
                  <a:solidFill>
                    <a:srgbClr val="ED8E04"/>
                  </a:solidFill>
                  <a:latin typeface=""/>
                </a:rPr>
                <a:t>Ab initio Molecular </a:t>
              </a:r>
              <a:r>
                <a:rPr lang="en-US" sz="900" b="1" dirty="0" err="1">
                  <a:solidFill>
                    <a:srgbClr val="ED8E04"/>
                  </a:solidFill>
                  <a:latin typeface=""/>
                </a:rPr>
                <a:t>Dyn</a:t>
              </a:r>
              <a:endParaRPr lang="en-US" sz="900" b="1" dirty="0">
                <a:solidFill>
                  <a:srgbClr val="ED8E04"/>
                </a:solidFill>
                <a:latin typeface=""/>
              </a:endParaRPr>
            </a:p>
            <a:p>
              <a:pPr marL="128585" indent="-128585" defTabSz="609585">
                <a:buFontTx/>
                <a:buChar char="-"/>
              </a:pPr>
              <a:r>
                <a:rPr lang="en-US" sz="900" b="1" dirty="0">
                  <a:solidFill>
                    <a:srgbClr val="ED8E04"/>
                  </a:solidFill>
                  <a:latin typeface=""/>
                </a:rPr>
                <a:t>Reactive force fields</a:t>
              </a:r>
            </a:p>
            <a:p>
              <a:pPr defTabSz="609585"/>
              <a:endParaRPr lang="en-US" sz="900" dirty="0">
                <a:solidFill>
                  <a:prstClr val="black"/>
                </a:solidFill>
                <a:latin typeface=""/>
              </a:endParaRPr>
            </a:p>
            <a:p>
              <a:pPr marL="128585" indent="-128585" defTabSz="609585">
                <a:buFontTx/>
                <a:buChar char="-"/>
              </a:pPr>
              <a:endParaRPr lang="en-US" sz="900" dirty="0">
                <a:solidFill>
                  <a:prstClr val="black"/>
                </a:solidFill>
                <a:latin typeface=""/>
              </a:endParaRPr>
            </a:p>
          </p:txBody>
        </p:sp>
      </p:grpSp>
      <p:pic>
        <p:nvPicPr>
          <p:cNvPr id="4" name="Picture 3">
            <a:extLst>
              <a:ext uri="{FF2B5EF4-FFF2-40B4-BE49-F238E27FC236}">
                <a16:creationId xmlns:a16="http://schemas.microsoft.com/office/drawing/2014/main" id="{6C3732CD-CB0E-E174-E93E-425109F133EE}"/>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65143" y="1637656"/>
            <a:ext cx="757004" cy="806483"/>
          </a:xfrm>
          <a:prstGeom prst="rect">
            <a:avLst/>
          </a:prstGeom>
        </p:spPr>
      </p:pic>
      <p:pic>
        <p:nvPicPr>
          <p:cNvPr id="5" name="waterCPmovie.mov">
            <a:extLst>
              <a:ext uri="{FF2B5EF4-FFF2-40B4-BE49-F238E27FC236}">
                <a16:creationId xmlns:a16="http://schemas.microsoft.com/office/drawing/2014/main" id="{AB9AE4D9-E828-E6B8-7403-387FC4C61A61}"/>
              </a:ext>
            </a:extLst>
          </p:cNvPr>
          <p:cNvPicPr>
            <a:picLocks/>
          </p:cNvPicPr>
          <p:nvPr>
            <a:videoFile r:link="rId2"/>
            <p:extLst>
              <p:ext uri="{DAA4B4D4-6D71-4841-9C94-3DE7FCFB9230}">
                <p14:media xmlns:p14="http://schemas.microsoft.com/office/powerpoint/2010/main" r:embed="rId1"/>
              </p:ext>
            </p:extLst>
          </p:nvPr>
        </p:nvPicPr>
        <p:blipFill>
          <a:blip r:embed="rId23"/>
          <a:stretch>
            <a:fillRect/>
          </a:stretch>
        </p:blipFill>
        <p:spPr>
          <a:xfrm>
            <a:off x="1977889" y="1585316"/>
            <a:ext cx="836171" cy="889425"/>
          </a:xfrm>
          <a:prstGeom prst="rect">
            <a:avLst/>
          </a:prstGeom>
          <a:ln>
            <a:noFill/>
          </a:ln>
          <a:effectLst>
            <a:softEdge rad="112500"/>
          </a:effectLst>
        </p:spPr>
      </p:pic>
      <p:grpSp>
        <p:nvGrpSpPr>
          <p:cNvPr id="20" name="Group 19">
            <a:extLst>
              <a:ext uri="{FF2B5EF4-FFF2-40B4-BE49-F238E27FC236}">
                <a16:creationId xmlns:a16="http://schemas.microsoft.com/office/drawing/2014/main" id="{092E7C15-A10A-AB60-F702-81FCC9C8DB0C}"/>
              </a:ext>
            </a:extLst>
          </p:cNvPr>
          <p:cNvGrpSpPr/>
          <p:nvPr/>
        </p:nvGrpSpPr>
        <p:grpSpPr>
          <a:xfrm>
            <a:off x="1268577" y="2693156"/>
            <a:ext cx="1294072" cy="790016"/>
            <a:chOff x="1467660" y="3251527"/>
            <a:chExt cx="1725429" cy="1053354"/>
          </a:xfrm>
        </p:grpSpPr>
        <p:sp>
          <p:nvSpPr>
            <p:cNvPr id="13" name="Freeform 12">
              <a:extLst>
                <a:ext uri="{FF2B5EF4-FFF2-40B4-BE49-F238E27FC236}">
                  <a16:creationId xmlns:a16="http://schemas.microsoft.com/office/drawing/2014/main" id="{5F1275BD-95A3-CC67-AD32-C30D314EB4BA}"/>
                </a:ext>
              </a:extLst>
            </p:cNvPr>
            <p:cNvSpPr/>
            <p:nvPr/>
          </p:nvSpPr>
          <p:spPr>
            <a:xfrm>
              <a:off x="1467660" y="3251527"/>
              <a:ext cx="1725429" cy="978803"/>
            </a:xfrm>
            <a:custGeom>
              <a:avLst/>
              <a:gdLst>
                <a:gd name="connsiteX0" fmla="*/ 0 w 817296"/>
                <a:gd name="connsiteY0" fmla="*/ 283887 h 575200"/>
                <a:gd name="connsiteX1" fmla="*/ 412694 w 817296"/>
                <a:gd name="connsiteY1" fmla="*/ 8758 h 575200"/>
                <a:gd name="connsiteX2" fmla="*/ 817296 w 817296"/>
                <a:gd name="connsiteY2" fmla="*/ 575200 h 575200"/>
              </a:gdLst>
              <a:ahLst/>
              <a:cxnLst>
                <a:cxn ang="0">
                  <a:pos x="connsiteX0" y="connsiteY0"/>
                </a:cxn>
                <a:cxn ang="0">
                  <a:pos x="connsiteX1" y="connsiteY1"/>
                </a:cxn>
                <a:cxn ang="0">
                  <a:pos x="connsiteX2" y="connsiteY2"/>
                </a:cxn>
              </a:cxnLst>
              <a:rect l="l" t="t" r="r" b="b"/>
              <a:pathLst>
                <a:path w="817296" h="575200">
                  <a:moveTo>
                    <a:pt x="0" y="283887"/>
                  </a:moveTo>
                  <a:cubicBezTo>
                    <a:pt x="138239" y="122046"/>
                    <a:pt x="276478" y="-39794"/>
                    <a:pt x="412694" y="8758"/>
                  </a:cubicBezTo>
                  <a:cubicBezTo>
                    <a:pt x="548910" y="57310"/>
                    <a:pt x="683103" y="316255"/>
                    <a:pt x="817296" y="575200"/>
                  </a:cubicBezTo>
                </a:path>
              </a:pathLst>
            </a:custGeom>
            <a:noFill/>
            <a:ln>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351">
                <a:solidFill>
                  <a:prstClr val="white"/>
                </a:solidFill>
                <a:latin typeface="Calibri"/>
              </a:endParaRPr>
            </a:p>
          </p:txBody>
        </p:sp>
        <p:sp>
          <p:nvSpPr>
            <p:cNvPr id="19" name="TextBox 18">
              <a:extLst>
                <a:ext uri="{FF2B5EF4-FFF2-40B4-BE49-F238E27FC236}">
                  <a16:creationId xmlns:a16="http://schemas.microsoft.com/office/drawing/2014/main" id="{6F84FD66-1775-B6D6-1C85-D712C1215ECA}"/>
                </a:ext>
              </a:extLst>
            </p:cNvPr>
            <p:cNvSpPr txBox="1"/>
            <p:nvPr/>
          </p:nvSpPr>
          <p:spPr>
            <a:xfrm>
              <a:off x="1814513" y="3443107"/>
              <a:ext cx="1065237" cy="861774"/>
            </a:xfrm>
            <a:prstGeom prst="rect">
              <a:avLst/>
            </a:prstGeom>
            <a:noFill/>
          </p:spPr>
          <p:txBody>
            <a:bodyPr wrap="square" rtlCol="0">
              <a:spAutoFit/>
            </a:bodyPr>
            <a:lstStyle/>
            <a:p>
              <a:pPr defTabSz="609585"/>
              <a:r>
                <a:rPr lang="en-US" sz="900" dirty="0">
                  <a:solidFill>
                    <a:srgbClr val="002060"/>
                  </a:solidFill>
                  <a:latin typeface="Calibri"/>
                </a:rPr>
                <a:t>input-output exchange</a:t>
              </a:r>
            </a:p>
            <a:p>
              <a:pPr defTabSz="609585"/>
              <a:r>
                <a:rPr lang="en-US" sz="900" dirty="0">
                  <a:solidFill>
                    <a:srgbClr val="002060"/>
                  </a:solidFill>
                  <a:latin typeface="Calibri"/>
                </a:rPr>
                <a:t>params optimization</a:t>
              </a:r>
            </a:p>
          </p:txBody>
        </p:sp>
      </p:grpSp>
      <p:pic>
        <p:nvPicPr>
          <p:cNvPr id="21" name="cytop.mov" descr="cytop.mov">
            <a:extLst>
              <a:ext uri="{FF2B5EF4-FFF2-40B4-BE49-F238E27FC236}">
                <a16:creationId xmlns:a16="http://schemas.microsoft.com/office/drawing/2014/main" id="{6D61B608-51C9-E3A1-DB97-05BC6D478395}"/>
              </a:ext>
            </a:extLst>
          </p:cNvPr>
          <p:cNvPicPr>
            <a:picLocks/>
          </p:cNvPicPr>
          <p:nvPr>
            <a:videoFile r:link="rId4"/>
            <p:extLst>
              <p:ext uri="{DAA4B4D4-6D71-4841-9C94-3DE7FCFB9230}">
                <p14:media xmlns:p14="http://schemas.microsoft.com/office/powerpoint/2010/main" r:embed="rId3"/>
              </p:ext>
            </p:extLst>
          </p:nvPr>
        </p:nvPicPr>
        <p:blipFill rotWithShape="1">
          <a:blip r:embed="rId24"/>
          <a:srcRect l="10910" t="31037" r="7544" b="31624"/>
          <a:stretch/>
        </p:blipFill>
        <p:spPr>
          <a:xfrm>
            <a:off x="3464150" y="2146609"/>
            <a:ext cx="1324359" cy="518287"/>
          </a:xfrm>
          <a:prstGeom prst="rect">
            <a:avLst/>
          </a:prstGeom>
          <a:ln>
            <a:noFill/>
          </a:ln>
          <a:effectLst>
            <a:softEdge rad="112500"/>
          </a:effectLst>
        </p:spPr>
      </p:pic>
      <p:sp>
        <p:nvSpPr>
          <p:cNvPr id="25" name="Freeform 24">
            <a:extLst>
              <a:ext uri="{FF2B5EF4-FFF2-40B4-BE49-F238E27FC236}">
                <a16:creationId xmlns:a16="http://schemas.microsoft.com/office/drawing/2014/main" id="{BC6407A7-2B4C-7D5D-41A4-CBB71E0D9113}"/>
              </a:ext>
            </a:extLst>
          </p:cNvPr>
          <p:cNvSpPr/>
          <p:nvPr/>
        </p:nvSpPr>
        <p:spPr>
          <a:xfrm flipH="1">
            <a:off x="2672929" y="2442346"/>
            <a:ext cx="461403" cy="777333"/>
          </a:xfrm>
          <a:custGeom>
            <a:avLst/>
            <a:gdLst>
              <a:gd name="connsiteX0" fmla="*/ 0 w 817296"/>
              <a:gd name="connsiteY0" fmla="*/ 283887 h 575200"/>
              <a:gd name="connsiteX1" fmla="*/ 412694 w 817296"/>
              <a:gd name="connsiteY1" fmla="*/ 8758 h 575200"/>
              <a:gd name="connsiteX2" fmla="*/ 817296 w 817296"/>
              <a:gd name="connsiteY2" fmla="*/ 575200 h 575200"/>
            </a:gdLst>
            <a:ahLst/>
            <a:cxnLst>
              <a:cxn ang="0">
                <a:pos x="connsiteX0" y="connsiteY0"/>
              </a:cxn>
              <a:cxn ang="0">
                <a:pos x="connsiteX1" y="connsiteY1"/>
              </a:cxn>
              <a:cxn ang="0">
                <a:pos x="connsiteX2" y="connsiteY2"/>
              </a:cxn>
            </a:cxnLst>
            <a:rect l="l" t="t" r="r" b="b"/>
            <a:pathLst>
              <a:path w="817296" h="575200">
                <a:moveTo>
                  <a:pt x="0" y="283887"/>
                </a:moveTo>
                <a:cubicBezTo>
                  <a:pt x="138239" y="122046"/>
                  <a:pt x="276478" y="-39794"/>
                  <a:pt x="412694" y="8758"/>
                </a:cubicBezTo>
                <a:cubicBezTo>
                  <a:pt x="548910" y="57310"/>
                  <a:pt x="683103" y="316255"/>
                  <a:pt x="817296" y="575200"/>
                </a:cubicBezTo>
              </a:path>
            </a:pathLst>
          </a:custGeom>
          <a:noFill/>
          <a:ln>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351">
              <a:solidFill>
                <a:prstClr val="white"/>
              </a:solidFill>
              <a:latin typeface="Calibri"/>
            </a:endParaRPr>
          </a:p>
        </p:txBody>
      </p:sp>
      <p:pic>
        <p:nvPicPr>
          <p:cNvPr id="27" name="Picture 26">
            <a:extLst>
              <a:ext uri="{FF2B5EF4-FFF2-40B4-BE49-F238E27FC236}">
                <a16:creationId xmlns:a16="http://schemas.microsoft.com/office/drawing/2014/main" id="{E01855C9-12F0-3A6C-C41D-59F95086918A}"/>
              </a:ext>
            </a:extLst>
          </p:cNvPr>
          <p:cNvPicPr>
            <a:picLocks noChangeAspect="1"/>
          </p:cNvPicPr>
          <p:nvPr/>
        </p:nvPicPr>
        <p:blipFill>
          <a:blip r:embed="rId25" cstate="screen">
            <a:clrChange>
              <a:clrFrom>
                <a:srgbClr val="FFFEFF"/>
              </a:clrFrom>
              <a:clrTo>
                <a:srgbClr val="FFFEFF">
                  <a:alpha val="0"/>
                </a:srgbClr>
              </a:clrTo>
            </a:clrChange>
            <a:extLst>
              <a:ext uri="{28A0092B-C50C-407E-A947-70E740481C1C}">
                <a14:useLocalDpi xmlns:a14="http://schemas.microsoft.com/office/drawing/2010/main"/>
              </a:ext>
            </a:extLst>
          </a:blip>
          <a:stretch>
            <a:fillRect/>
          </a:stretch>
        </p:blipFill>
        <p:spPr>
          <a:xfrm>
            <a:off x="6649047" y="1962180"/>
            <a:ext cx="978055" cy="737616"/>
          </a:xfrm>
          <a:prstGeom prst="rect">
            <a:avLst/>
          </a:prstGeom>
        </p:spPr>
      </p:pic>
      <p:grpSp>
        <p:nvGrpSpPr>
          <p:cNvPr id="33" name="Group 32">
            <a:extLst>
              <a:ext uri="{FF2B5EF4-FFF2-40B4-BE49-F238E27FC236}">
                <a16:creationId xmlns:a16="http://schemas.microsoft.com/office/drawing/2014/main" id="{7EFB23AD-9149-4E1A-E117-0C028AAE0D46}"/>
              </a:ext>
            </a:extLst>
          </p:cNvPr>
          <p:cNvGrpSpPr/>
          <p:nvPr/>
        </p:nvGrpSpPr>
        <p:grpSpPr>
          <a:xfrm>
            <a:off x="5820493" y="3422231"/>
            <a:ext cx="2223627" cy="1245245"/>
            <a:chOff x="7570990" y="4223966"/>
            <a:chExt cx="2964834" cy="1660326"/>
          </a:xfrm>
        </p:grpSpPr>
        <p:sp>
          <p:nvSpPr>
            <p:cNvPr id="30" name="Freeform 29">
              <a:extLst>
                <a:ext uri="{FF2B5EF4-FFF2-40B4-BE49-F238E27FC236}">
                  <a16:creationId xmlns:a16="http://schemas.microsoft.com/office/drawing/2014/main" id="{D41EAFB6-9DFC-BED2-6F38-64F0F439C22F}"/>
                </a:ext>
              </a:extLst>
            </p:cNvPr>
            <p:cNvSpPr/>
            <p:nvPr/>
          </p:nvSpPr>
          <p:spPr>
            <a:xfrm rot="20136205" flipV="1">
              <a:off x="7570990" y="4712142"/>
              <a:ext cx="2964834" cy="1172150"/>
            </a:xfrm>
            <a:custGeom>
              <a:avLst/>
              <a:gdLst>
                <a:gd name="connsiteX0" fmla="*/ 0 w 817296"/>
                <a:gd name="connsiteY0" fmla="*/ 283887 h 575200"/>
                <a:gd name="connsiteX1" fmla="*/ 412694 w 817296"/>
                <a:gd name="connsiteY1" fmla="*/ 8758 h 575200"/>
                <a:gd name="connsiteX2" fmla="*/ 817296 w 817296"/>
                <a:gd name="connsiteY2" fmla="*/ 575200 h 575200"/>
              </a:gdLst>
              <a:ahLst/>
              <a:cxnLst>
                <a:cxn ang="0">
                  <a:pos x="connsiteX0" y="connsiteY0"/>
                </a:cxn>
                <a:cxn ang="0">
                  <a:pos x="connsiteX1" y="connsiteY1"/>
                </a:cxn>
                <a:cxn ang="0">
                  <a:pos x="connsiteX2" y="connsiteY2"/>
                </a:cxn>
              </a:cxnLst>
              <a:rect l="l" t="t" r="r" b="b"/>
              <a:pathLst>
                <a:path w="817296" h="575200">
                  <a:moveTo>
                    <a:pt x="0" y="283887"/>
                  </a:moveTo>
                  <a:cubicBezTo>
                    <a:pt x="138239" y="122046"/>
                    <a:pt x="276478" y="-39794"/>
                    <a:pt x="412694" y="8758"/>
                  </a:cubicBezTo>
                  <a:cubicBezTo>
                    <a:pt x="548910" y="57310"/>
                    <a:pt x="683103" y="316255"/>
                    <a:pt x="817296" y="575200"/>
                  </a:cubicBezTo>
                </a:path>
              </a:pathLst>
            </a:custGeom>
            <a:noFill/>
            <a:ln>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351">
                <a:solidFill>
                  <a:prstClr val="white"/>
                </a:solidFill>
                <a:latin typeface="Calibri"/>
              </a:endParaRPr>
            </a:p>
          </p:txBody>
        </p:sp>
        <p:sp>
          <p:nvSpPr>
            <p:cNvPr id="31" name="TextBox 30">
              <a:extLst>
                <a:ext uri="{FF2B5EF4-FFF2-40B4-BE49-F238E27FC236}">
                  <a16:creationId xmlns:a16="http://schemas.microsoft.com/office/drawing/2014/main" id="{B3836703-E1F9-EDAA-63FC-A650B72B27C1}"/>
                </a:ext>
              </a:extLst>
            </p:cNvPr>
            <p:cNvSpPr txBox="1"/>
            <p:nvPr/>
          </p:nvSpPr>
          <p:spPr>
            <a:xfrm>
              <a:off x="8258687" y="4223966"/>
              <a:ext cx="1951579" cy="892722"/>
            </a:xfrm>
            <a:prstGeom prst="rect">
              <a:avLst/>
            </a:prstGeom>
            <a:noFill/>
          </p:spPr>
          <p:txBody>
            <a:bodyPr wrap="square" rtlCol="0">
              <a:spAutoFit/>
            </a:bodyPr>
            <a:lstStyle/>
            <a:p>
              <a:pPr defTabSz="609585"/>
              <a:r>
                <a:rPr lang="en-US" sz="900" dirty="0">
                  <a:solidFill>
                    <a:srgbClr val="002060"/>
                  </a:solidFill>
                  <a:latin typeface="Calibri"/>
                </a:rPr>
                <a:t>input-output exchange</a:t>
              </a:r>
            </a:p>
            <a:p>
              <a:pPr defTabSz="609585"/>
              <a:r>
                <a:rPr lang="en-US" sz="900" dirty="0">
                  <a:solidFill>
                    <a:srgbClr val="002060"/>
                  </a:solidFill>
                  <a:latin typeface="Calibri"/>
                </a:rPr>
                <a:t>params optimization</a:t>
              </a:r>
            </a:p>
            <a:p>
              <a:pPr defTabSz="609585"/>
              <a:r>
                <a:rPr lang="en-US" sz="900" dirty="0">
                  <a:solidFill>
                    <a:srgbClr val="002060"/>
                  </a:solidFill>
                  <a:latin typeface="Calibri"/>
                </a:rPr>
                <a:t>Inter-calibration</a:t>
              </a:r>
            </a:p>
            <a:p>
              <a:pPr defTabSz="609585"/>
              <a:r>
                <a:rPr lang="en-US" sz="1051" b="1" dirty="0">
                  <a:solidFill>
                    <a:srgbClr val="ED8E04"/>
                  </a:solidFill>
                  <a:latin typeface="Calibri"/>
                </a:rPr>
                <a:t>→ Machine learning</a:t>
              </a:r>
            </a:p>
          </p:txBody>
        </p:sp>
      </p:grpSp>
      <p:sp>
        <p:nvSpPr>
          <p:cNvPr id="3" name="TextBox 2">
            <a:extLst>
              <a:ext uri="{FF2B5EF4-FFF2-40B4-BE49-F238E27FC236}">
                <a16:creationId xmlns:a16="http://schemas.microsoft.com/office/drawing/2014/main" id="{0E086BF5-EDC6-2EBE-C2D6-D9E5ED8C3FE3}"/>
              </a:ext>
            </a:extLst>
          </p:cNvPr>
          <p:cNvSpPr txBox="1"/>
          <p:nvPr/>
        </p:nvSpPr>
        <p:spPr>
          <a:xfrm>
            <a:off x="4315641" y="5934581"/>
            <a:ext cx="3808800" cy="369332"/>
          </a:xfrm>
          <a:prstGeom prst="rect">
            <a:avLst/>
          </a:prstGeom>
          <a:noFill/>
        </p:spPr>
        <p:txBody>
          <a:bodyPr wrap="none" rtlCol="0">
            <a:spAutoFit/>
          </a:bodyPr>
          <a:lstStyle/>
          <a:p>
            <a:pPr defTabSz="609585"/>
            <a:r>
              <a:rPr lang="en-IT" i="1" dirty="0">
                <a:solidFill>
                  <a:srgbClr val="1F497D"/>
                </a:solidFill>
                <a:latin typeface="Calibri"/>
              </a:rPr>
              <a:t>L. Castelli, V. Tozzini &amp; E. Scifoni in prep</a:t>
            </a:r>
          </a:p>
        </p:txBody>
      </p:sp>
      <p:sp>
        <p:nvSpPr>
          <p:cNvPr id="6" name="TextBox 5">
            <a:extLst>
              <a:ext uri="{FF2B5EF4-FFF2-40B4-BE49-F238E27FC236}">
                <a16:creationId xmlns:a16="http://schemas.microsoft.com/office/drawing/2014/main" id="{D0071E69-20C1-EBB7-4A3B-8A7DC284BD05}"/>
              </a:ext>
            </a:extLst>
          </p:cNvPr>
          <p:cNvSpPr txBox="1"/>
          <p:nvPr/>
        </p:nvSpPr>
        <p:spPr>
          <a:xfrm>
            <a:off x="1342003" y="5011721"/>
            <a:ext cx="2753061" cy="307777"/>
          </a:xfrm>
          <a:prstGeom prst="rect">
            <a:avLst/>
          </a:prstGeom>
          <a:noFill/>
        </p:spPr>
        <p:txBody>
          <a:bodyPr wrap="none" rtlCol="0">
            <a:spAutoFit/>
          </a:bodyPr>
          <a:lstStyle/>
          <a:p>
            <a:pPr defTabSz="609585"/>
            <a:r>
              <a:rPr lang="en-US" sz="1400" dirty="0">
                <a:solidFill>
                  <a:prstClr val="black"/>
                </a:solidFill>
                <a:latin typeface="Calibri"/>
              </a:rPr>
              <a:t>Using </a:t>
            </a:r>
            <a:r>
              <a:rPr lang="en-IT" sz="1400" dirty="0">
                <a:solidFill>
                  <a:prstClr val="black"/>
                </a:solidFill>
                <a:latin typeface="Calibri"/>
              </a:rPr>
              <a:t>reactive force fields (REAXFF)</a:t>
            </a:r>
          </a:p>
        </p:txBody>
      </p:sp>
      <p:pic>
        <p:nvPicPr>
          <p:cNvPr id="7" name="Picture 6">
            <a:extLst>
              <a:ext uri="{FF2B5EF4-FFF2-40B4-BE49-F238E27FC236}">
                <a16:creationId xmlns:a16="http://schemas.microsoft.com/office/drawing/2014/main" id="{0E91010F-6397-0C11-B26D-9CD1796057C0}"/>
              </a:ext>
            </a:extLst>
          </p:cNvPr>
          <p:cNvPicPr>
            <a:picLocks noChangeAspect="1"/>
          </p:cNvPicPr>
          <p:nvPr/>
        </p:nvPicPr>
        <p:blipFill>
          <a:blip r:embed="rId26"/>
          <a:stretch>
            <a:fillRect/>
          </a:stretch>
        </p:blipFill>
        <p:spPr>
          <a:xfrm>
            <a:off x="8096122" y="1193486"/>
            <a:ext cx="2746117" cy="1990305"/>
          </a:xfrm>
          <a:prstGeom prst="rect">
            <a:avLst/>
          </a:prstGeom>
        </p:spPr>
      </p:pic>
      <p:pic>
        <p:nvPicPr>
          <p:cNvPr id="10" name="Picture 9">
            <a:extLst>
              <a:ext uri="{FF2B5EF4-FFF2-40B4-BE49-F238E27FC236}">
                <a16:creationId xmlns:a16="http://schemas.microsoft.com/office/drawing/2014/main" id="{BCB5D9F9-1152-7B85-D753-B5F0C0F92193}"/>
              </a:ext>
            </a:extLst>
          </p:cNvPr>
          <p:cNvPicPr>
            <a:picLocks noChangeAspect="1"/>
          </p:cNvPicPr>
          <p:nvPr/>
        </p:nvPicPr>
        <p:blipFill>
          <a:blip r:embed="rId27"/>
          <a:stretch>
            <a:fillRect/>
          </a:stretch>
        </p:blipFill>
        <p:spPr>
          <a:xfrm>
            <a:off x="10097127" y="2349160"/>
            <a:ext cx="1822159" cy="1853848"/>
          </a:xfrm>
          <a:prstGeom prst="rect">
            <a:avLst/>
          </a:prstGeom>
        </p:spPr>
      </p:pic>
      <p:sp>
        <p:nvSpPr>
          <p:cNvPr id="11" name="Curved Right Arrow 10">
            <a:extLst>
              <a:ext uri="{FF2B5EF4-FFF2-40B4-BE49-F238E27FC236}">
                <a16:creationId xmlns:a16="http://schemas.microsoft.com/office/drawing/2014/main" id="{73A767D2-E5F2-1F75-6E9B-B7D873A908F7}"/>
              </a:ext>
            </a:extLst>
          </p:cNvPr>
          <p:cNvSpPr/>
          <p:nvPr/>
        </p:nvSpPr>
        <p:spPr>
          <a:xfrm rot="18363193">
            <a:off x="9597397" y="2999135"/>
            <a:ext cx="448315" cy="97056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IT" sz="2400">
              <a:solidFill>
                <a:prstClr val="black"/>
              </a:solidFill>
              <a:latin typeface="Calibri"/>
            </a:endParaRPr>
          </a:p>
        </p:txBody>
      </p:sp>
      <p:pic>
        <p:nvPicPr>
          <p:cNvPr id="22" name="Picture 21">
            <a:extLst>
              <a:ext uri="{FF2B5EF4-FFF2-40B4-BE49-F238E27FC236}">
                <a16:creationId xmlns:a16="http://schemas.microsoft.com/office/drawing/2014/main" id="{B33F05D9-D205-5F4B-D94C-461E0AE0673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002743" y="4386444"/>
            <a:ext cx="4123632" cy="1764811"/>
          </a:xfrm>
          <a:prstGeom prst="rect">
            <a:avLst/>
          </a:prstGeom>
        </p:spPr>
      </p:pic>
      <p:pic>
        <p:nvPicPr>
          <p:cNvPr id="24" name="Content Placeholder 7">
            <a:extLst>
              <a:ext uri="{FF2B5EF4-FFF2-40B4-BE49-F238E27FC236}">
                <a16:creationId xmlns:a16="http://schemas.microsoft.com/office/drawing/2014/main" id="{1F685718-CF0E-1E2C-5341-027C37046DC4}"/>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65143" y="1407565"/>
            <a:ext cx="942780" cy="940024"/>
          </a:xfrm>
          <a:prstGeom prst="rect">
            <a:avLst/>
          </a:prstGeom>
        </p:spPr>
      </p:pic>
      <p:pic>
        <p:nvPicPr>
          <p:cNvPr id="26" name="Picture 25">
            <a:extLst>
              <a:ext uri="{FF2B5EF4-FFF2-40B4-BE49-F238E27FC236}">
                <a16:creationId xmlns:a16="http://schemas.microsoft.com/office/drawing/2014/main" id="{89BDC576-9D43-F535-3907-44FE9C311152}"/>
              </a:ext>
            </a:extLst>
          </p:cNvPr>
          <p:cNvPicPr>
            <a:picLocks noChangeAspect="1"/>
          </p:cNvPicPr>
          <p:nvPr/>
        </p:nvPicPr>
        <p:blipFill>
          <a:blip r:embed="rId30"/>
          <a:srcRect l="3174" t="11611" r="-1" b="-1"/>
          <a:stretch>
            <a:fillRect/>
          </a:stretch>
        </p:blipFill>
        <p:spPr>
          <a:xfrm>
            <a:off x="10518476" y="57510"/>
            <a:ext cx="1639018" cy="875581"/>
          </a:xfrm>
          <a:prstGeom prst="rect">
            <a:avLst/>
          </a:prstGeom>
          <a:ln w="38100">
            <a:solidFill>
              <a:schemeClr val="accent1"/>
            </a:solidFill>
          </a:ln>
        </p:spPr>
      </p:pic>
      <p:sp>
        <p:nvSpPr>
          <p:cNvPr id="34" name="TextBox 33">
            <a:extLst>
              <a:ext uri="{FF2B5EF4-FFF2-40B4-BE49-F238E27FC236}">
                <a16:creationId xmlns:a16="http://schemas.microsoft.com/office/drawing/2014/main" id="{BE65DB88-75C1-6B6C-A7CC-A6AD341D3DE7}"/>
              </a:ext>
            </a:extLst>
          </p:cNvPr>
          <p:cNvSpPr txBox="1"/>
          <p:nvPr/>
        </p:nvSpPr>
        <p:spPr>
          <a:xfrm>
            <a:off x="0" y="6346443"/>
            <a:ext cx="3880483" cy="369332"/>
          </a:xfrm>
          <a:prstGeom prst="rect">
            <a:avLst/>
          </a:prstGeom>
          <a:noFill/>
        </p:spPr>
        <p:txBody>
          <a:bodyPr wrap="square" rtlCol="0">
            <a:spAutoFit/>
          </a:bodyPr>
          <a:lstStyle/>
          <a:p>
            <a:r>
              <a:rPr lang="en-US" dirty="0"/>
              <a:t>Contact: </a:t>
            </a:r>
            <a:r>
              <a:rPr lang="en-US" dirty="0" err="1"/>
              <a:t>emanuele.scifoni@unitn.it</a:t>
            </a:r>
            <a:endParaRPr lang="en-US" dirty="0"/>
          </a:p>
        </p:txBody>
      </p:sp>
      <p:sp>
        <p:nvSpPr>
          <p:cNvPr id="37" name="TextBox 36">
            <a:extLst>
              <a:ext uri="{FF2B5EF4-FFF2-40B4-BE49-F238E27FC236}">
                <a16:creationId xmlns:a16="http://schemas.microsoft.com/office/drawing/2014/main" id="{3D13C037-F5D3-5C10-8BE0-CCBDE0B64391}"/>
              </a:ext>
            </a:extLst>
          </p:cNvPr>
          <p:cNvSpPr txBox="1"/>
          <p:nvPr/>
        </p:nvSpPr>
        <p:spPr>
          <a:xfrm>
            <a:off x="10630106" y="1200510"/>
            <a:ext cx="1564770" cy="369332"/>
          </a:xfrm>
          <a:prstGeom prst="rect">
            <a:avLst/>
          </a:prstGeom>
          <a:noFill/>
        </p:spPr>
        <p:txBody>
          <a:bodyPr wrap="square">
            <a:spAutoFit/>
          </a:bodyPr>
          <a:lstStyle/>
          <a:p>
            <a:r>
              <a:rPr lang="en-US" sz="1800" b="1" noProof="0" dirty="0"/>
              <a:t>INFN-CSN5</a:t>
            </a:r>
            <a:endParaRPr lang="en-US" dirty="0"/>
          </a:p>
        </p:txBody>
      </p:sp>
      <p:sp>
        <p:nvSpPr>
          <p:cNvPr id="35" name="TextBox 34">
            <a:extLst>
              <a:ext uri="{FF2B5EF4-FFF2-40B4-BE49-F238E27FC236}">
                <a16:creationId xmlns:a16="http://schemas.microsoft.com/office/drawing/2014/main" id="{8164A7E4-8B42-B513-49A7-107AE2839B9E}"/>
              </a:ext>
            </a:extLst>
          </p:cNvPr>
          <p:cNvSpPr txBox="1"/>
          <p:nvPr/>
        </p:nvSpPr>
        <p:spPr>
          <a:xfrm>
            <a:off x="98965" y="5340344"/>
            <a:ext cx="7865956" cy="923330"/>
          </a:xfrm>
          <a:prstGeom prst="rect">
            <a:avLst/>
          </a:prstGeom>
          <a:noFill/>
        </p:spPr>
        <p:txBody>
          <a:bodyPr wrap="square" rtlCol="0">
            <a:spAutoFit/>
          </a:bodyPr>
          <a:lstStyle/>
          <a:p>
            <a:r>
              <a:rPr lang="en-US" dirty="0"/>
              <a:t>Understanding of the biological response </a:t>
            </a:r>
            <a:r>
              <a:rPr lang="en-GB" dirty="0"/>
              <a:t>o</a:t>
            </a:r>
            <a:r>
              <a:rPr lang="en-US" dirty="0" err="1"/>
              <a:t>bserved</a:t>
            </a:r>
            <a:r>
              <a:rPr lang="en-US" dirty="0"/>
              <a:t>, requires </a:t>
            </a:r>
            <a:r>
              <a:rPr lang="en-GB" dirty="0"/>
              <a:t>d</a:t>
            </a:r>
            <a:r>
              <a:rPr lang="en-US" dirty="0" err="1"/>
              <a:t>eep</a:t>
            </a:r>
            <a:r>
              <a:rPr lang="en-US" dirty="0"/>
              <a:t> analysis of the full spatiotemporal cascade of events following the primary radiation events </a:t>
            </a:r>
          </a:p>
          <a:p>
            <a:endParaRPr lang="en-US" dirty="0"/>
          </a:p>
        </p:txBody>
      </p:sp>
    </p:spTree>
    <p:extLst>
      <p:ext uri="{BB962C8B-B14F-4D97-AF65-F5344CB8AC3E}">
        <p14:creationId xmlns:p14="http://schemas.microsoft.com/office/powerpoint/2010/main" val="3290248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5"/>
                </p:tgtEl>
              </p:cMediaNode>
            </p:video>
            <p:video>
              <p:cMediaNode vol="100000">
                <p:cTn id="3" fill="hold" display="0">
                  <p:stCondLst>
                    <p:cond delay="indefinite"/>
                  </p:stCondLst>
                </p:cTn>
                <p:tgtEl>
                  <p:spTgt spid="21"/>
                </p:tgtEl>
              </p:cMediaNode>
            </p:video>
          </p:childTnLst>
        </p:cTn>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14.jpeg"/></Relationships>
</file>

<file path=ppt/theme/_rels/theme13.xml.rels><?xml version="1.0" encoding="UTF-8" standalone="yes"?>
<Relationships xmlns="http://schemas.openxmlformats.org/package/2006/relationships"><Relationship Id="rId1" Type="http://schemas.openxmlformats.org/officeDocument/2006/relationships/image" Target="../media/image14.jpeg"/></Relationships>
</file>

<file path=ppt/theme/_rels/theme16.xml.rels><?xml version="1.0" encoding="UTF-8" standalone="yes"?>
<Relationships xmlns="http://schemas.openxmlformats.org/package/2006/relationships"><Relationship Id="rId1" Type="http://schemas.openxmlformats.org/officeDocument/2006/relationships/image" Target="../media/image14.jpeg"/></Relationships>
</file>

<file path=ppt/theme/_rels/theme6.xml.rels><?xml version="1.0" encoding="UTF-8" standalone="yes"?>
<Relationships xmlns="http://schemas.openxmlformats.org/package/2006/relationships"><Relationship Id="rId1" Type="http://schemas.openxmlformats.org/officeDocument/2006/relationships/image" Target="../media/image14.jpeg"/></Relationships>
</file>

<file path=ppt/theme/_rels/theme7.xml.rels><?xml version="1.0" encoding="UTF-8" standalone="yes"?>
<Relationships xmlns="http://schemas.openxmlformats.org/package/2006/relationships"><Relationship Id="rId1" Type="http://schemas.openxmlformats.org/officeDocument/2006/relationships/image" Target="../media/image14.jpeg"/></Relationships>
</file>

<file path=ppt/theme/_rels/theme8.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4_Chiaro">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classico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ar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3.xml><?xml version="1.0" encoding="utf-8"?>
<a:theme xmlns:a="http://schemas.openxmlformats.org/drawingml/2006/main" name="3_Chiaro">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o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ar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4.xml><?xml version="1.0" encoding="utf-8"?>
<a:theme xmlns:a="http://schemas.openxmlformats.org/drawingml/2006/main" name="TIFPA power point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Chiaro">
  <a:themeElements>
    <a:clrScheme name="Chiaro">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o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ar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iaro">
  <a:themeElements>
    <a:clrScheme name="Chiaro">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o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ar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1_Chiaro">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ar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2_Chiaro">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classico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ar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9.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14533</TotalTime>
  <Words>5676</Words>
  <Application>Microsoft Macintosh PowerPoint</Application>
  <PresentationFormat>Widescreen</PresentationFormat>
  <Paragraphs>785</Paragraphs>
  <Slides>41</Slides>
  <Notes>24</Notes>
  <HiddenSlides>0</HiddenSlides>
  <MMClips>3</MMClips>
  <ScaleCrop>false</ScaleCrop>
  <HeadingPairs>
    <vt:vector size="8" baseType="variant">
      <vt:variant>
        <vt:lpstr>Fonts Used</vt:lpstr>
      </vt:variant>
      <vt:variant>
        <vt:i4>25</vt:i4>
      </vt:variant>
      <vt:variant>
        <vt:lpstr>Theme</vt:lpstr>
      </vt:variant>
      <vt:variant>
        <vt:i4>16</vt:i4>
      </vt:variant>
      <vt:variant>
        <vt:lpstr>Embedded OLE Servers</vt:lpstr>
      </vt:variant>
      <vt:variant>
        <vt:i4>1</vt:i4>
      </vt:variant>
      <vt:variant>
        <vt:lpstr>Slide Titles</vt:lpstr>
      </vt:variant>
      <vt:variant>
        <vt:i4>41</vt:i4>
      </vt:variant>
    </vt:vector>
  </HeadingPairs>
  <TitlesOfParts>
    <vt:vector size="83" baseType="lpstr">
      <vt:lpstr>Aptos</vt:lpstr>
      <vt:lpstr>Aptos Display</vt:lpstr>
      <vt:lpstr>Arial</vt:lpstr>
      <vt:lpstr>Cabin</vt:lpstr>
      <vt:lpstr>Calibri</vt:lpstr>
      <vt:lpstr>Calibri Light</vt:lpstr>
      <vt:lpstr>Caveat</vt:lpstr>
      <vt:lpstr>Courier New</vt:lpstr>
      <vt:lpstr>Fira Sans</vt:lpstr>
      <vt:lpstr>Gill Sans</vt:lpstr>
      <vt:lpstr>Impact</vt:lpstr>
      <vt:lpstr>Lora</vt:lpstr>
      <vt:lpstr>Lucida Handwriting</vt:lpstr>
      <vt:lpstr>Montserrat</vt:lpstr>
      <vt:lpstr>Oswald</vt:lpstr>
      <vt:lpstr>Play</vt:lpstr>
      <vt:lpstr>Playfair Display</vt:lpstr>
      <vt:lpstr>Quicksand</vt:lpstr>
      <vt:lpstr>Radley</vt:lpstr>
      <vt:lpstr>Roboto</vt:lpstr>
      <vt:lpstr>Times New Roman</vt:lpstr>
      <vt:lpstr>Titillium</vt:lpstr>
      <vt:lpstr>Titillium Bd</vt:lpstr>
      <vt:lpstr>Titillium Web</vt:lpstr>
      <vt:lpstr>Wingdings</vt:lpstr>
      <vt:lpstr>1_Simple Light</vt:lpstr>
      <vt:lpstr>3_Tema di Office</vt:lpstr>
      <vt:lpstr>Simple Light</vt:lpstr>
      <vt:lpstr>1_Office Theme</vt:lpstr>
      <vt:lpstr>1_Tema di Office</vt:lpstr>
      <vt:lpstr>Chiaro</vt:lpstr>
      <vt:lpstr>1_Chiaro</vt:lpstr>
      <vt:lpstr>2_Chiaro</vt:lpstr>
      <vt:lpstr>4_Simple Light</vt:lpstr>
      <vt:lpstr>Tema di Office</vt:lpstr>
      <vt:lpstr>2_Office Theme</vt:lpstr>
      <vt:lpstr>4_Chiaro</vt:lpstr>
      <vt:lpstr>3_Chiaro</vt:lpstr>
      <vt:lpstr>TIFPA power point template 2</vt:lpstr>
      <vt:lpstr>2_Tema di Office</vt:lpstr>
      <vt:lpstr>5_Chiaro</vt:lpstr>
      <vt:lpstr>Graph</vt:lpstr>
      <vt:lpstr>Computing tools and infrastructures to address societal challenges  Simulations, Digital Twins, Computational Neuroscience and Artificial Intelligence</vt:lpstr>
      <vt:lpstr>Overview</vt:lpstr>
      <vt:lpstr>Simulation of radiation-matter interactions</vt:lpstr>
      <vt:lpstr>Geant4 @INFN</vt:lpstr>
      <vt:lpstr>The next challenge: Geant4-DNA </vt:lpstr>
      <vt:lpstr>Geant4 DNA   @ INFN</vt:lpstr>
      <vt:lpstr>At the MC-AI border</vt:lpstr>
      <vt:lpstr>Combining AI with Hadron Therapy biophysical modeling</vt:lpstr>
      <vt:lpstr>Multiscale Hadron Therapy biophysical modeling: Joining Molecular Dynamic to MC Track structure</vt:lpstr>
      <vt:lpstr>BIOPHYS: Biological Theoretical Physics </vt:lpstr>
      <vt:lpstr>BIOPHYS: Biological Theoretical Physics </vt:lpstr>
      <vt:lpstr>Virtual Imaging TriAls in Medicine (VITA)</vt:lpstr>
      <vt:lpstr>PowerPoint Presentation</vt:lpstr>
      <vt:lpstr>Highlights </vt:lpstr>
      <vt:lpstr>The PNRR ICSC National Center</vt:lpstr>
      <vt:lpstr>ICSC Spoke 8: In-Silico Medicine &amp; Omics Data </vt:lpstr>
      <vt:lpstr>- Digital lifelong prevention </vt:lpstr>
      <vt:lpstr>PowerPoint Presentation</vt:lpstr>
      <vt:lpstr>INFN DataCloud and the adoption of Machine Learning  </vt:lpstr>
      <vt:lpstr>Offloading computing tasks to CINECA Leonardo and other HPC sites</vt:lpstr>
      <vt:lpstr>The AI_INFN Platform: a K8s cluster at the heart of developments</vt:lpstr>
      <vt:lpstr>Highlights</vt:lpstr>
      <vt:lpstr>InTrEPID</vt:lpstr>
      <vt:lpstr>PowerPoint Presentation</vt:lpstr>
      <vt:lpstr>PNRR ECS  THE  Tuscany Health Ecosystem   INFN and Univ. of Pisa are involved in   Spoke 1 - ADVANCED RADIOTHERAPIES AND DIAGNOSTICS IN ONCOLOGY coordinated by L. Gizzi (CNR, Pisa)</vt:lpstr>
      <vt:lpstr>CONNECTING DATA TO UNDERSTAND MECHANISMS:  An IT Platform with Integrated Analysis for FLASH Effect Understanding</vt:lpstr>
      <vt:lpstr>Artificial Intelligence in Medicine:  focus on Multi-Input Analysis (AIM_MIA)</vt:lpstr>
      <vt:lpstr>Multiparametric Graph Neural Networks for studying human connectome: Autism Spectrum Disorder (ASD) case study</vt:lpstr>
      <vt:lpstr>BRAINSTAIN: BRAIN Studies and Technologies for Artificial Intelligence and Neuroscience</vt:lpstr>
      <vt:lpstr>PowerPoint Presentation</vt:lpstr>
      <vt:lpstr>PowerPoint Presentation</vt:lpstr>
      <vt:lpstr>PowerPoint Presentation</vt:lpstr>
      <vt:lpstr>Conclusions</vt:lpstr>
      <vt:lpstr>Conclusions</vt:lpstr>
      <vt:lpstr>PowerPoint Presentation</vt:lpstr>
      <vt:lpstr>Geant4 simulations of plasmas</vt:lpstr>
      <vt:lpstr>MRADSIM-DOSE-MED</vt:lpstr>
      <vt:lpstr>Geant4-DNA flow in one view</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ALESSANDRA RETICO</dc:creator>
  <cp:lastModifiedBy>ALESSANDRA RETICO</cp:lastModifiedBy>
  <cp:revision>134</cp:revision>
  <dcterms:created xsi:type="dcterms:W3CDTF">2025-11-28T13:44:38Z</dcterms:created>
  <dcterms:modified xsi:type="dcterms:W3CDTF">2025-12-12T06:03:52Z</dcterms:modified>
</cp:coreProperties>
</file>