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61" r:id="rId3"/>
    <p:sldId id="262" r:id="rId4"/>
    <p:sldId id="265" r:id="rId5"/>
    <p:sldId id="268" r:id="rId6"/>
    <p:sldId id="272" r:id="rId7"/>
    <p:sldId id="267" r:id="rId8"/>
  </p:sldIdLst>
  <p:sldSz cx="12192000" cy="6858000"/>
  <p:notesSz cx="6858000" cy="9144000"/>
  <p:embeddedFontLst>
    <p:embeddedFont>
      <p:font typeface="Oswald" pitchFamily="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BA167F-ED5F-C3FB-402E-AE144CB394D7}" name="Lorenzo Caccianiga" initials="LC" userId="S::lcaccia@infn.it::b821b510-984a-49e1-b920-c900710e369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CAB1"/>
    <a:srgbClr val="7C9263"/>
    <a:srgbClr val="00B0F0"/>
    <a:srgbClr val="009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480005-8B29-480E-A242-AC72479BE480}" v="1031" dt="2025-12-02T08:29:58.1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91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zo Caccianiga" userId="b821b510-984a-49e1-b920-c900710e3693" providerId="ADAL" clId="{0CA49290-F8A4-4948-AAE4-FE820DC26AD1}"/>
    <pc:docChg chg="undo custSel addSld delSld modSld">
      <pc:chgData name="Lorenzo Caccianiga" userId="b821b510-984a-49e1-b920-c900710e3693" providerId="ADAL" clId="{0CA49290-F8A4-4948-AAE4-FE820DC26AD1}" dt="2025-12-02T08:29:58.119" v="3109" actId="20577"/>
      <pc:docMkLst>
        <pc:docMk/>
      </pc:docMkLst>
      <pc:sldChg chg="modSp modAnim">
        <pc:chgData name="Lorenzo Caccianiga" userId="b821b510-984a-49e1-b920-c900710e3693" providerId="ADAL" clId="{0CA49290-F8A4-4948-AAE4-FE820DC26AD1}" dt="2025-12-02T08:29:58.119" v="3109" actId="20577"/>
        <pc:sldMkLst>
          <pc:docMk/>
          <pc:sldMk cId="76159924" sldId="267"/>
        </pc:sldMkLst>
        <pc:spChg chg="mod">
          <ac:chgData name="Lorenzo Caccianiga" userId="b821b510-984a-49e1-b920-c900710e3693" providerId="ADAL" clId="{0CA49290-F8A4-4948-AAE4-FE820DC26AD1}" dt="2025-12-02T08:29:58.119" v="3109" actId="20577"/>
          <ac:spMkLst>
            <pc:docMk/>
            <pc:sldMk cId="76159924" sldId="267"/>
            <ac:spMk id="3" creationId="{BDC0CF92-9371-36C3-8DBB-369BEE232518}"/>
          </ac:spMkLst>
        </pc:spChg>
      </pc:sldChg>
      <pc:sldChg chg="addSp delSp modSp add mod">
        <pc:chgData name="Lorenzo Caccianiga" userId="b821b510-984a-49e1-b920-c900710e3693" providerId="ADAL" clId="{0CA49290-F8A4-4948-AAE4-FE820DC26AD1}" dt="2025-12-02T08:13:02.257" v="2420" actId="14100"/>
        <pc:sldMkLst>
          <pc:docMk/>
          <pc:sldMk cId="3791163172" sldId="268"/>
        </pc:sldMkLst>
        <pc:spChg chg="mod">
          <ac:chgData name="Lorenzo Caccianiga" userId="b821b510-984a-49e1-b920-c900710e3693" providerId="ADAL" clId="{0CA49290-F8A4-4948-AAE4-FE820DC26AD1}" dt="2025-12-01T20:04:15.455" v="1282" actId="14100"/>
          <ac:spMkLst>
            <pc:docMk/>
            <pc:sldMk cId="3791163172" sldId="268"/>
            <ac:spMk id="3" creationId="{ED4FF448-703F-350F-2E5B-BCC41BCE439F}"/>
          </ac:spMkLst>
        </pc:spChg>
        <pc:spChg chg="add mod">
          <ac:chgData name="Lorenzo Caccianiga" userId="b821b510-984a-49e1-b920-c900710e3693" providerId="ADAL" clId="{0CA49290-F8A4-4948-AAE4-FE820DC26AD1}" dt="2025-12-02T08:13:02.257" v="2420" actId="14100"/>
          <ac:spMkLst>
            <pc:docMk/>
            <pc:sldMk cId="3791163172" sldId="268"/>
            <ac:spMk id="4" creationId="{DB634240-E58E-04BF-11D6-35C96A83CB12}"/>
          </ac:spMkLst>
        </pc:spChg>
        <pc:spChg chg="add">
          <ac:chgData name="Lorenzo Caccianiga" userId="b821b510-984a-49e1-b920-c900710e3693" providerId="ADAL" clId="{0CA49290-F8A4-4948-AAE4-FE820DC26AD1}" dt="2025-12-01T20:12:11.060" v="2031"/>
          <ac:spMkLst>
            <pc:docMk/>
            <pc:sldMk cId="3791163172" sldId="268"/>
            <ac:spMk id="5" creationId="{6088A1ED-6ED3-8F98-CC2F-48EC1601C014}"/>
          </ac:spMkLst>
        </pc:spChg>
        <pc:spChg chg="add">
          <ac:chgData name="Lorenzo Caccianiga" userId="b821b510-984a-49e1-b920-c900710e3693" providerId="ADAL" clId="{0CA49290-F8A4-4948-AAE4-FE820DC26AD1}" dt="2025-12-01T20:12:15.959" v="2032"/>
          <ac:spMkLst>
            <pc:docMk/>
            <pc:sldMk cId="3791163172" sldId="268"/>
            <ac:spMk id="6" creationId="{6B4BE3DC-4BD7-9027-FE68-C4B7913D7B08}"/>
          </ac:spMkLst>
        </pc:spChg>
        <pc:spChg chg="add">
          <ac:chgData name="Lorenzo Caccianiga" userId="b821b510-984a-49e1-b920-c900710e3693" providerId="ADAL" clId="{0CA49290-F8A4-4948-AAE4-FE820DC26AD1}" dt="2025-12-01T20:31:57.565" v="2111"/>
          <ac:spMkLst>
            <pc:docMk/>
            <pc:sldMk cId="3791163172" sldId="268"/>
            <ac:spMk id="7" creationId="{73A84D71-2A34-3E9D-53A4-1305F5EDDB72}"/>
          </ac:spMkLst>
        </pc:spChg>
        <pc:spChg chg="add mod">
          <ac:chgData name="Lorenzo Caccianiga" userId="b821b510-984a-49e1-b920-c900710e3693" providerId="ADAL" clId="{0CA49290-F8A4-4948-AAE4-FE820DC26AD1}" dt="2025-12-01T20:32:05.820" v="2113" actId="21"/>
          <ac:spMkLst>
            <pc:docMk/>
            <pc:sldMk cId="3791163172" sldId="268"/>
            <ac:spMk id="8" creationId="{877872EC-DDEF-2025-A9F0-A15E2AFD9D8E}"/>
          </ac:spMkLst>
        </pc:spChg>
        <pc:spChg chg="mod">
          <ac:chgData name="Lorenzo Caccianiga" userId="b821b510-984a-49e1-b920-c900710e3693" providerId="ADAL" clId="{0CA49290-F8A4-4948-AAE4-FE820DC26AD1}" dt="2025-12-02T08:12:32.467" v="2415" actId="403"/>
          <ac:spMkLst>
            <pc:docMk/>
            <pc:sldMk cId="3791163172" sldId="268"/>
            <ac:spMk id="11" creationId="{FA0DFE0A-D3CA-86B7-7437-BAABEE865A69}"/>
          </ac:spMkLst>
        </pc:spChg>
        <pc:spChg chg="mod">
          <ac:chgData name="Lorenzo Caccianiga" userId="b821b510-984a-49e1-b920-c900710e3693" providerId="ADAL" clId="{0CA49290-F8A4-4948-AAE4-FE820DC26AD1}" dt="2025-12-01T20:12:56.694" v="2033" actId="20577"/>
          <ac:spMkLst>
            <pc:docMk/>
            <pc:sldMk cId="3791163172" sldId="268"/>
            <ac:spMk id="102" creationId="{AC5C7A2F-FEDB-BBA2-BB2F-F41166BFC502}"/>
          </ac:spMkLst>
        </pc:spChg>
        <pc:picChg chg="del">
          <ac:chgData name="Lorenzo Caccianiga" userId="b821b510-984a-49e1-b920-c900710e3693" providerId="ADAL" clId="{0CA49290-F8A4-4948-AAE4-FE820DC26AD1}" dt="2025-12-01T19:53:42.134" v="1236" actId="478"/>
          <ac:picMkLst>
            <pc:docMk/>
            <pc:sldMk cId="3791163172" sldId="268"/>
            <ac:picMk id="2" creationId="{B670F132-40AC-ABC8-F002-1473E0573C3E}"/>
          </ac:picMkLst>
        </pc:picChg>
        <pc:picChg chg="add mod">
          <ac:chgData name="Lorenzo Caccianiga" userId="b821b510-984a-49e1-b920-c900710e3693" providerId="ADAL" clId="{0CA49290-F8A4-4948-AAE4-FE820DC26AD1}" dt="2025-12-02T08:12:59.307" v="2419" actId="1076"/>
          <ac:picMkLst>
            <pc:docMk/>
            <pc:sldMk cId="3791163172" sldId="268"/>
            <ac:picMk id="1026" creationId="{4A36B84B-3B03-6CB5-4201-484E3F69C88E}"/>
          </ac:picMkLst>
        </pc:picChg>
      </pc:sldChg>
      <pc:sldChg chg="addSp delSp modSp add del mod">
        <pc:chgData name="Lorenzo Caccianiga" userId="b821b510-984a-49e1-b920-c900710e3693" providerId="ADAL" clId="{0CA49290-F8A4-4948-AAE4-FE820DC26AD1}" dt="2025-12-01T19:53:46.137" v="1237" actId="47"/>
        <pc:sldMkLst>
          <pc:docMk/>
          <pc:sldMk cId="1977551681" sldId="270"/>
        </pc:sldMkLst>
      </pc:sldChg>
      <pc:sldChg chg="modSp mod">
        <pc:chgData name="Lorenzo Caccianiga" userId="b821b510-984a-49e1-b920-c900710e3693" providerId="ADAL" clId="{0CA49290-F8A4-4948-AAE4-FE820DC26AD1}" dt="2025-12-01T20:33:01.309" v="2237" actId="1076"/>
        <pc:sldMkLst>
          <pc:docMk/>
          <pc:sldMk cId="3494797005" sldId="272"/>
        </pc:sldMkLst>
        <pc:spChg chg="mod">
          <ac:chgData name="Lorenzo Caccianiga" userId="b821b510-984a-49e1-b920-c900710e3693" providerId="ADAL" clId="{0CA49290-F8A4-4948-AAE4-FE820DC26AD1}" dt="2025-12-01T20:33:01.309" v="2237" actId="1076"/>
          <ac:spMkLst>
            <pc:docMk/>
            <pc:sldMk cId="3494797005" sldId="272"/>
            <ac:spMk id="18" creationId="{CC65D768-F415-B174-BBD2-AFF82CBCE9A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zo\Downloads\presenze_stan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zo\Downloads\presenze_stan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Calibrazioni</a:t>
            </a:r>
            <a:r>
              <a:rPr lang="it-IT" baseline="0"/>
              <a:t> conteggi Play 2025</a:t>
            </a:r>
            <a:endParaRPr lang="it-I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Sheet1!$J$3:$J$15</c:f>
                <c:numCache>
                  <c:formatCode>General</c:formatCode>
                  <c:ptCount val="13"/>
                  <c:pt idx="0">
                    <c:v>2.8772284672221132E-2</c:v>
                  </c:pt>
                  <c:pt idx="1">
                    <c:v>1.7033056096895823E-2</c:v>
                  </c:pt>
                  <c:pt idx="2">
                    <c:v>5.3136893132405716E-2</c:v>
                  </c:pt>
                  <c:pt idx="3">
                    <c:v>3.3456562342625819E-2</c:v>
                  </c:pt>
                  <c:pt idx="5">
                    <c:v>1.2869345677476296E-2</c:v>
                  </c:pt>
                  <c:pt idx="6">
                    <c:v>1.7849826188163737E-2</c:v>
                  </c:pt>
                  <c:pt idx="7">
                    <c:v>1.6239573730697471E-2</c:v>
                  </c:pt>
                  <c:pt idx="8">
                    <c:v>2.6571319296553063E-2</c:v>
                  </c:pt>
                  <c:pt idx="10">
                    <c:v>1.4205030294911597E-2</c:v>
                  </c:pt>
                  <c:pt idx="11">
                    <c:v>2.4681617475740165E-2</c:v>
                  </c:pt>
                  <c:pt idx="12">
                    <c:v>1.3527047516522294E-2</c:v>
                  </c:pt>
                </c:numCache>
              </c:numRef>
            </c:plus>
            <c:minus>
              <c:numRef>
                <c:f>Sheet1!$J$3:$J$15</c:f>
                <c:numCache>
                  <c:formatCode>General</c:formatCode>
                  <c:ptCount val="13"/>
                  <c:pt idx="0">
                    <c:v>2.8772284672221132E-2</c:v>
                  </c:pt>
                  <c:pt idx="1">
                    <c:v>1.7033056096895823E-2</c:v>
                  </c:pt>
                  <c:pt idx="2">
                    <c:v>5.3136893132405716E-2</c:v>
                  </c:pt>
                  <c:pt idx="3">
                    <c:v>3.3456562342625819E-2</c:v>
                  </c:pt>
                  <c:pt idx="5">
                    <c:v>1.2869345677476296E-2</c:v>
                  </c:pt>
                  <c:pt idx="6">
                    <c:v>1.7849826188163737E-2</c:v>
                  </c:pt>
                  <c:pt idx="7">
                    <c:v>1.6239573730697471E-2</c:v>
                  </c:pt>
                  <c:pt idx="8">
                    <c:v>2.6571319296553063E-2</c:v>
                  </c:pt>
                  <c:pt idx="10">
                    <c:v>1.4205030294911597E-2</c:v>
                  </c:pt>
                  <c:pt idx="11">
                    <c:v>2.4681617475740165E-2</c:v>
                  </c:pt>
                  <c:pt idx="12">
                    <c:v>1.3527047516522294E-2</c:v>
                  </c:pt>
                </c:numCache>
              </c:numRef>
            </c:minus>
            <c:spPr>
              <a:noFill/>
              <a:ln w="1587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</c:errBars>
          <c:cat>
            <c:strRef>
              <c:f>Sheet1!$H$3:$H$15</c:f>
              <c:strCache>
                <c:ptCount val="13"/>
                <c:pt idx="0">
                  <c:v>Ven 9-12</c:v>
                </c:pt>
                <c:pt idx="1">
                  <c:v>ven 12-15</c:v>
                </c:pt>
                <c:pt idx="2">
                  <c:v>ven 15-17</c:v>
                </c:pt>
                <c:pt idx="3">
                  <c:v>ven 17-20</c:v>
                </c:pt>
                <c:pt idx="5">
                  <c:v>Sab 9-12</c:v>
                </c:pt>
                <c:pt idx="6">
                  <c:v>Sab 12-15</c:v>
                </c:pt>
                <c:pt idx="7">
                  <c:v>Sab 15-17</c:v>
                </c:pt>
                <c:pt idx="8">
                  <c:v>Sab 17-20</c:v>
                </c:pt>
                <c:pt idx="10">
                  <c:v>Dom 9-13</c:v>
                </c:pt>
                <c:pt idx="11">
                  <c:v>Dom 13-15</c:v>
                </c:pt>
                <c:pt idx="12">
                  <c:v>Dom 15-19</c:v>
                </c:pt>
              </c:strCache>
            </c:strRef>
          </c:cat>
          <c:val>
            <c:numRef>
              <c:f>Sheet1!$I$3:$I$15</c:f>
              <c:numCache>
                <c:formatCode>0.000</c:formatCode>
                <c:ptCount val="13"/>
                <c:pt idx="0">
                  <c:v>9.5238095238095233E-2</c:v>
                </c:pt>
                <c:pt idx="1">
                  <c:v>5.5E-2</c:v>
                </c:pt>
                <c:pt idx="2">
                  <c:v>0.2</c:v>
                </c:pt>
                <c:pt idx="3">
                  <c:v>0.13333333333333333</c:v>
                </c:pt>
                <c:pt idx="5">
                  <c:v>3.3492822966507178E-2</c:v>
                </c:pt>
                <c:pt idx="6">
                  <c:v>7.6923076923076927E-2</c:v>
                </c:pt>
                <c:pt idx="7">
                  <c:v>6.4885496183206104E-2</c:v>
                </c:pt>
                <c:pt idx="8">
                  <c:v>8.8235294117647065E-2</c:v>
                </c:pt>
                <c:pt idx="10">
                  <c:v>3.9408866995073892E-2</c:v>
                </c:pt>
                <c:pt idx="11">
                  <c:v>5.3763440860215055E-2</c:v>
                </c:pt>
                <c:pt idx="12">
                  <c:v>3.5175879396984924E-2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9-4107-822F-758C4785A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6679536"/>
        <c:axId val="1446667056"/>
      </c:barChart>
      <c:catAx>
        <c:axId val="1446679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Periodo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46667056"/>
        <c:crosses val="autoZero"/>
        <c:auto val="1"/>
        <c:lblAlgn val="ctr"/>
        <c:lblOffset val="100"/>
        <c:noMultiLvlLbl val="0"/>
      </c:catAx>
      <c:valAx>
        <c:axId val="1446667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Interazioni tablet/conteggi manuali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46679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300" b="0" strike="noStrike" spc="-1">
                <a:latin typeface="Arial"/>
              </a:defRPr>
            </a:pPr>
            <a:r>
              <a:rPr lang="it-IT" sz="1300" b="0" strike="noStrike" spc="-1">
                <a:latin typeface="Arial"/>
              </a:rPr>
              <a:t>Gradimento Stand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Sheet1!$A$23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Sheet1!$B$22:$E$22</c:f>
              <c:strCache>
                <c:ptCount val="4"/>
                <c:pt idx="0">
                  <c:v>Ven</c:v>
                </c:pt>
                <c:pt idx="1">
                  <c:v>Sab</c:v>
                </c:pt>
                <c:pt idx="2">
                  <c:v>Dom</c:v>
                </c:pt>
                <c:pt idx="3">
                  <c:v>Totali</c:v>
                </c:pt>
              </c:strCache>
            </c:strRef>
          </c:cat>
          <c:val>
            <c:numRef>
              <c:f>Sheet1!$B$23:$E$23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81-4D7C-9A7A-D07142189C38}"/>
            </c:ext>
          </c:extLst>
        </c:ser>
        <c:ser>
          <c:idx val="1"/>
          <c:order val="1"/>
          <c:tx>
            <c:strRef>
              <c:f>Sheet1!$A$24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Sheet1!$B$22:$E$22</c:f>
              <c:strCache>
                <c:ptCount val="4"/>
                <c:pt idx="0">
                  <c:v>Ven</c:v>
                </c:pt>
                <c:pt idx="1">
                  <c:v>Sab</c:v>
                </c:pt>
                <c:pt idx="2">
                  <c:v>Dom</c:v>
                </c:pt>
                <c:pt idx="3">
                  <c:v>Totali</c:v>
                </c:pt>
              </c:strCache>
            </c:strRef>
          </c:cat>
          <c:val>
            <c:numRef>
              <c:f>Sheet1!$B$24:$E$24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81-4D7C-9A7A-D07142189C38}"/>
            </c:ext>
          </c:extLst>
        </c:ser>
        <c:ser>
          <c:idx val="2"/>
          <c:order val="2"/>
          <c:tx>
            <c:strRef>
              <c:f>Sheet1!$A$25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Sheet1!$B$22:$E$22</c:f>
              <c:strCache>
                <c:ptCount val="4"/>
                <c:pt idx="0">
                  <c:v>Ven</c:v>
                </c:pt>
                <c:pt idx="1">
                  <c:v>Sab</c:v>
                </c:pt>
                <c:pt idx="2">
                  <c:v>Dom</c:v>
                </c:pt>
                <c:pt idx="3">
                  <c:v>Totali</c:v>
                </c:pt>
              </c:strCache>
            </c:strRef>
          </c:cat>
          <c:val>
            <c:numRef>
              <c:f>Sheet1!$B$25:$E$25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81-4D7C-9A7A-D07142189C38}"/>
            </c:ext>
          </c:extLst>
        </c:ser>
        <c:ser>
          <c:idx val="3"/>
          <c:order val="3"/>
          <c:tx>
            <c:strRef>
              <c:f>Sheet1!$A$26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579D1C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Sheet1!$B$22:$E$22</c:f>
              <c:strCache>
                <c:ptCount val="4"/>
                <c:pt idx="0">
                  <c:v>Ven</c:v>
                </c:pt>
                <c:pt idx="1">
                  <c:v>Sab</c:v>
                </c:pt>
                <c:pt idx="2">
                  <c:v>Dom</c:v>
                </c:pt>
                <c:pt idx="3">
                  <c:v>Totali</c:v>
                </c:pt>
              </c:strCache>
            </c:strRef>
          </c:cat>
          <c:val>
            <c:numRef>
              <c:f>Sheet1!$B$26:$E$26</c:f>
              <c:numCache>
                <c:formatCode>General</c:formatCode>
                <c:ptCount val="4"/>
                <c:pt idx="0">
                  <c:v>11</c:v>
                </c:pt>
                <c:pt idx="1">
                  <c:v>6</c:v>
                </c:pt>
                <c:pt idx="2">
                  <c:v>0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81-4D7C-9A7A-D07142189C38}"/>
            </c:ext>
          </c:extLst>
        </c:ser>
        <c:ser>
          <c:idx val="4"/>
          <c:order val="4"/>
          <c:tx>
            <c:strRef>
              <c:f>Sheet1!$A$27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7E0021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Sheet1!$B$22:$E$22</c:f>
              <c:strCache>
                <c:ptCount val="4"/>
                <c:pt idx="0">
                  <c:v>Ven</c:v>
                </c:pt>
                <c:pt idx="1">
                  <c:v>Sab</c:v>
                </c:pt>
                <c:pt idx="2">
                  <c:v>Dom</c:v>
                </c:pt>
                <c:pt idx="3">
                  <c:v>Totali</c:v>
                </c:pt>
              </c:strCache>
            </c:strRef>
          </c:cat>
          <c:val>
            <c:numRef>
              <c:f>Sheet1!$B$27:$E$27</c:f>
              <c:numCache>
                <c:formatCode>General</c:formatCode>
                <c:ptCount val="4"/>
                <c:pt idx="0">
                  <c:v>45</c:v>
                </c:pt>
                <c:pt idx="1">
                  <c:v>46</c:v>
                </c:pt>
                <c:pt idx="2">
                  <c:v>19</c:v>
                </c:pt>
                <c:pt idx="3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81-4D7C-9A7A-D07142189C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8063828"/>
        <c:axId val="43819837"/>
      </c:barChart>
      <c:catAx>
        <c:axId val="780638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43819837"/>
        <c:crosses val="autoZero"/>
        <c:auto val="1"/>
        <c:lblAlgn val="ctr"/>
        <c:lblOffset val="100"/>
        <c:noMultiLvlLbl val="0"/>
      </c:catAx>
      <c:valAx>
        <c:axId val="43819837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latin typeface="Arial"/>
              </a:defRPr>
            </a:pPr>
            <a:endParaRPr lang="it-IT"/>
          </a:p>
        </c:txPr>
        <c:crossAx val="78063828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latin typeface="Arial"/>
            </a:defRPr>
          </a:pPr>
          <a:endParaRPr lang="it-IT"/>
        </a:p>
      </c:txPr>
    </c:legend>
    <c:plotVisOnly val="1"/>
    <c:dispBlanksAs val="gap"/>
    <c:showDLblsOverMax val="1"/>
  </c:chart>
  <c:spPr>
    <a:solidFill>
      <a:srgbClr val="FFFFFF"/>
    </a:solidFill>
    <a:ln w="0"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7143dd656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117143dd656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7143dd656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117143dd656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5979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>
          <a:extLst>
            <a:ext uri="{FF2B5EF4-FFF2-40B4-BE49-F238E27FC236}">
              <a16:creationId xmlns:a16="http://schemas.microsoft.com/office/drawing/2014/main" id="{A59641BD-DE16-383E-E74F-016F44CA7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7143dd656_0_64:notes">
            <a:extLst>
              <a:ext uri="{FF2B5EF4-FFF2-40B4-BE49-F238E27FC236}">
                <a16:creationId xmlns:a16="http://schemas.microsoft.com/office/drawing/2014/main" id="{879761F7-B04D-F7D4-956E-A5C071BAC7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117143dd656_0_64:notes">
            <a:extLst>
              <a:ext uri="{FF2B5EF4-FFF2-40B4-BE49-F238E27FC236}">
                <a16:creationId xmlns:a16="http://schemas.microsoft.com/office/drawing/2014/main" id="{CF844E7D-D333-9751-AA01-D631A19E81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5729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>
          <a:extLst>
            <a:ext uri="{FF2B5EF4-FFF2-40B4-BE49-F238E27FC236}">
              <a16:creationId xmlns:a16="http://schemas.microsoft.com/office/drawing/2014/main" id="{92F8483A-D7A1-F852-04A9-BD3F8FD2A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7143dd656_0_64:notes">
            <a:extLst>
              <a:ext uri="{FF2B5EF4-FFF2-40B4-BE49-F238E27FC236}">
                <a16:creationId xmlns:a16="http://schemas.microsoft.com/office/drawing/2014/main" id="{7459B4EB-2C76-4791-B250-67E4D7DD08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117143dd656_0_64:notes">
            <a:extLst>
              <a:ext uri="{FF2B5EF4-FFF2-40B4-BE49-F238E27FC236}">
                <a16:creationId xmlns:a16="http://schemas.microsoft.com/office/drawing/2014/main" id="{F77731DC-12CC-5CCA-1F41-E382779DA1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089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>
          <a:extLst>
            <a:ext uri="{FF2B5EF4-FFF2-40B4-BE49-F238E27FC236}">
              <a16:creationId xmlns:a16="http://schemas.microsoft.com/office/drawing/2014/main" id="{EB18CAA8-A1DB-54CF-F81A-07398F962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7143dd656_0_64:notes">
            <a:extLst>
              <a:ext uri="{FF2B5EF4-FFF2-40B4-BE49-F238E27FC236}">
                <a16:creationId xmlns:a16="http://schemas.microsoft.com/office/drawing/2014/main" id="{2B48B246-8AEF-6012-C27F-50551E9C1F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117143dd656_0_64:notes">
            <a:extLst>
              <a:ext uri="{FF2B5EF4-FFF2-40B4-BE49-F238E27FC236}">
                <a16:creationId xmlns:a16="http://schemas.microsoft.com/office/drawing/2014/main" id="{7FF975F4-0C3C-61AE-20D9-86321C9202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3023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Oswald"/>
              <a:buNone/>
              <a:defRPr sz="52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 sz="28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493233" y="36022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" name="Google Shape;14;p2"/>
          <p:cNvCxnSpPr/>
          <p:nvPr/>
        </p:nvCxnSpPr>
        <p:spPr>
          <a:xfrm>
            <a:off x="1204433" y="37038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C9DAF8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  <p:cxnSp>
        <p:nvCxnSpPr>
          <p:cNvPr id="19" name="Google Shape;19;p3"/>
          <p:cNvCxnSpPr/>
          <p:nvPr/>
        </p:nvCxnSpPr>
        <p:spPr>
          <a:xfrm>
            <a:off x="415600" y="13092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" name="Google Shape;20;p3"/>
          <p:cNvCxnSpPr/>
          <p:nvPr/>
        </p:nvCxnSpPr>
        <p:spPr>
          <a:xfrm>
            <a:off x="1126800" y="14108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C9DAF8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  <p:cxnSp>
        <p:nvCxnSpPr>
          <p:cNvPr id="24" name="Google Shape;24;p4"/>
          <p:cNvCxnSpPr/>
          <p:nvPr/>
        </p:nvCxnSpPr>
        <p:spPr>
          <a:xfrm>
            <a:off x="639600" y="4300800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" name="Google Shape;25;p4"/>
          <p:cNvCxnSpPr/>
          <p:nvPr/>
        </p:nvCxnSpPr>
        <p:spPr>
          <a:xfrm>
            <a:off x="1350800" y="4402400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C9DAF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" name="Google Shape;26;p4"/>
          <p:cNvCxnSpPr/>
          <p:nvPr/>
        </p:nvCxnSpPr>
        <p:spPr>
          <a:xfrm>
            <a:off x="639600" y="2354000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" name="Google Shape;27;p4"/>
          <p:cNvCxnSpPr/>
          <p:nvPr/>
        </p:nvCxnSpPr>
        <p:spPr>
          <a:xfrm>
            <a:off x="1350800" y="2455600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C9DAF8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  <p:cxnSp>
        <p:nvCxnSpPr>
          <p:cNvPr id="33" name="Google Shape;33;p5"/>
          <p:cNvCxnSpPr/>
          <p:nvPr/>
        </p:nvCxnSpPr>
        <p:spPr>
          <a:xfrm>
            <a:off x="415600" y="13092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" name="Google Shape;34;p5"/>
          <p:cNvCxnSpPr/>
          <p:nvPr/>
        </p:nvCxnSpPr>
        <p:spPr>
          <a:xfrm>
            <a:off x="1126800" y="14108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C9DAF8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  <p:cxnSp>
        <p:nvCxnSpPr>
          <p:cNvPr id="38" name="Google Shape;38;p6"/>
          <p:cNvCxnSpPr/>
          <p:nvPr/>
        </p:nvCxnSpPr>
        <p:spPr>
          <a:xfrm>
            <a:off x="415600" y="13092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" name="Google Shape;39;p6"/>
          <p:cNvCxnSpPr/>
          <p:nvPr/>
        </p:nvCxnSpPr>
        <p:spPr>
          <a:xfrm>
            <a:off x="1126800" y="1410833"/>
            <a:ext cx="10201600" cy="0"/>
          </a:xfrm>
          <a:prstGeom prst="straightConnector1">
            <a:avLst/>
          </a:prstGeom>
          <a:noFill/>
          <a:ln w="38100" cap="flat" cmpd="sng">
            <a:solidFill>
              <a:srgbClr val="C9DAF8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○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■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●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○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■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●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○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swald"/>
              <a:buChar char="■"/>
              <a:defRPr sz="1400" b="0" i="0" u="none" strike="noStrike" cap="non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altig.infn.it/sdellato/presenze-festival-3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27600" y="1447975"/>
            <a:ext cx="11688900" cy="20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Font typeface="Oswald"/>
              <a:buNone/>
            </a:pPr>
            <a:r>
              <a:rPr lang="it-IT" sz="4100" noProof="0"/>
              <a:t>GDL Presenze festival</a:t>
            </a:r>
            <a:endParaRPr lang="it-IT" sz="3600" noProof="0"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1835700" y="3854902"/>
            <a:ext cx="8520600" cy="5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noProof="0"/>
              <a:t>Lorenzo Caccianiga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noProof="0"/>
              <a:t>Stefano della Torre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noProof="0"/>
              <a:t>Luigi Cimmino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it-IT" noProof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it-IT" noProof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>
            <a:spLocks noGrp="1"/>
          </p:cNvSpPr>
          <p:nvPr>
            <p:ph type="title"/>
          </p:nvPr>
        </p:nvSpPr>
        <p:spPr>
          <a:xfrm>
            <a:off x="949050" y="593375"/>
            <a:ext cx="10165066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b="1" noProof="0"/>
              <a:t>Su cosa ci stiamo concentrando</a:t>
            </a:r>
          </a:p>
        </p:txBody>
      </p:sp>
      <p:sp>
        <p:nvSpPr>
          <p:cNvPr id="103" name="Google Shape;103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it-IT" noProof="0" smtClean="0"/>
              <a:t>2</a:t>
            </a:fld>
            <a:endParaRPr lang="it-IT" noProof="0"/>
          </a:p>
        </p:txBody>
      </p:sp>
      <p:sp>
        <p:nvSpPr>
          <p:cNvPr id="107" name="Google Shape;107;p18"/>
          <p:cNvSpPr txBox="1"/>
          <p:nvPr/>
        </p:nvSpPr>
        <p:spPr>
          <a:xfrm>
            <a:off x="437799" y="1648007"/>
            <a:ext cx="11266521" cy="4185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Anche dopo la passata riunione C3M, ci stiamo focalizzando sulle seguenti opzioni:</a:t>
            </a:r>
          </a:p>
          <a:p>
            <a:pPr lvl="0"/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r>
              <a:rPr lang="it-IT" sz="20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Opzione primaria: Una pulsantiera di gradimento </a:t>
            </a: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che si possa installare facilmente ovunque, I cui conteggi vengono poi “calibrati” da un conteggio a mano preciso fatto per un tempo limitato da una persona dedicate.</a:t>
            </a:r>
          </a:p>
          <a:p>
            <a:pPr marL="342900" lvl="0" indent="-342900">
              <a:buFontTx/>
              <a:buChar char="-"/>
            </a:pPr>
            <a:r>
              <a:rPr lang="it-IT" sz="20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Opzione secondaria</a:t>
            </a: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: stiamo sviluppando un prototipo di </a:t>
            </a:r>
            <a:r>
              <a:rPr lang="it-IT" sz="2000" b="1" noProof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wifi</a:t>
            </a:r>
            <a:r>
              <a:rPr lang="it-IT" sz="20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/bluetooth sniffer</a:t>
            </a: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, con ottimi progressi</a:t>
            </a:r>
          </a:p>
          <a:p>
            <a:pPr lvl="0"/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Altre opzioni complementari:</a:t>
            </a:r>
          </a:p>
          <a:p>
            <a:pPr marL="342900" lvl="0" indent="-342900">
              <a:buFontTx/>
              <a:buChar char="-"/>
            </a:pPr>
            <a:r>
              <a:rPr lang="it-IT" sz="20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Conteggio a mano </a:t>
            </a: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per chi lo voglia fare (in particolare in situazioni con classi intere e simili)</a:t>
            </a:r>
          </a:p>
          <a:p>
            <a:pPr marL="342900" lvl="0" indent="-342900">
              <a:buFontTx/>
              <a:buChar char="-"/>
            </a:pPr>
            <a:r>
              <a:rPr lang="it-IT" sz="20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Fotocellula per conteggio passaggi </a:t>
            </a: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dove la conformazione dello stand lo permetta (non applicabile ovunque)</a:t>
            </a:r>
          </a:p>
          <a:p>
            <a:pPr marL="342900" lvl="0" indent="-342900">
              <a:buFontTx/>
              <a:buChar char="-"/>
            </a:pP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Per il momento stiamo escludendo l’opzione videocamere che sembra complessa sia dal punto di vista pratico che da quello legale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>
            <a:spLocks noGrp="1"/>
          </p:cNvSpPr>
          <p:nvPr>
            <p:ph type="title"/>
          </p:nvPr>
        </p:nvSpPr>
        <p:spPr>
          <a:xfrm>
            <a:off x="949050" y="593375"/>
            <a:ext cx="10165066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b="1" noProof="0"/>
              <a:t>La pulsantiera di gradimento</a:t>
            </a:r>
          </a:p>
        </p:txBody>
      </p:sp>
      <p:sp>
        <p:nvSpPr>
          <p:cNvPr id="103" name="Google Shape;103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it-IT" noProof="0" smtClean="0"/>
              <a:t>3</a:t>
            </a:fld>
            <a:endParaRPr lang="it-IT" noProof="0"/>
          </a:p>
        </p:txBody>
      </p:sp>
      <p:sp>
        <p:nvSpPr>
          <p:cNvPr id="3" name="Google Shape;107;p18">
            <a:extLst>
              <a:ext uri="{FF2B5EF4-FFF2-40B4-BE49-F238E27FC236}">
                <a16:creationId xmlns:a16="http://schemas.microsoft.com/office/drawing/2014/main" id="{C2DD2D63-9BCE-A7FB-AAA4-C9FA1E4DA3C8}"/>
              </a:ext>
            </a:extLst>
          </p:cNvPr>
          <p:cNvSpPr txBox="1"/>
          <p:nvPr/>
        </p:nvSpPr>
        <p:spPr>
          <a:xfrm>
            <a:off x="259077" y="1356875"/>
            <a:ext cx="11673845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Più che pulsantiera, ormai quasi tutti propongono un “tablet” (anche l’azienda che originalmente si era inventata la pulsantiera)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D997200-7248-31EF-6CA8-92B41119B9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427" y="2157064"/>
            <a:ext cx="9511143" cy="456606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983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>
          <a:extLst>
            <a:ext uri="{FF2B5EF4-FFF2-40B4-BE49-F238E27FC236}">
              <a16:creationId xmlns:a16="http://schemas.microsoft.com/office/drawing/2014/main" id="{EE5219B9-F936-04FB-40F8-2FFC58478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>
            <a:extLst>
              <a:ext uri="{FF2B5EF4-FFF2-40B4-BE49-F238E27FC236}">
                <a16:creationId xmlns:a16="http://schemas.microsoft.com/office/drawing/2014/main" id="{9C155ECE-DB9E-9D1C-D24A-1B3FB6839E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9050" y="593375"/>
            <a:ext cx="10165066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b="1" noProof="0"/>
              <a:t>La pulsantiera di gradimento</a:t>
            </a:r>
          </a:p>
        </p:txBody>
      </p:sp>
      <p:sp>
        <p:nvSpPr>
          <p:cNvPr id="103" name="Google Shape;103;p18">
            <a:extLst>
              <a:ext uri="{FF2B5EF4-FFF2-40B4-BE49-F238E27FC236}">
                <a16:creationId xmlns:a16="http://schemas.microsoft.com/office/drawing/2014/main" id="{97DF909A-8505-3235-82C4-F4D48DF6265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it-IT" noProof="0" smtClean="0"/>
              <a:t>4</a:t>
            </a:fld>
            <a:endParaRPr lang="it-IT" noProof="0"/>
          </a:p>
        </p:txBody>
      </p:sp>
      <p:sp>
        <p:nvSpPr>
          <p:cNvPr id="3" name="Google Shape;107;p18">
            <a:extLst>
              <a:ext uri="{FF2B5EF4-FFF2-40B4-BE49-F238E27FC236}">
                <a16:creationId xmlns:a16="http://schemas.microsoft.com/office/drawing/2014/main" id="{DEED3CEC-C8AB-F920-6ACD-DFCBB705173D}"/>
              </a:ext>
            </a:extLst>
          </p:cNvPr>
          <p:cNvSpPr txBox="1"/>
          <p:nvPr/>
        </p:nvSpPr>
        <p:spPr>
          <a:xfrm>
            <a:off x="259077" y="1469097"/>
            <a:ext cx="11673845" cy="572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it-IT" sz="20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Testata a Play e a Salone del libro</a:t>
            </a:r>
          </a:p>
          <a:p>
            <a:pPr lvl="0"/>
            <a:endParaRPr lang="it-IT" sz="200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Feedback (principalmente da Play dove è stato usato in maniera più intensiva): </a:t>
            </a:r>
          </a:p>
          <a:p>
            <a:pPr marL="342900" lvl="0" indent="-342900">
              <a:buFontTx/>
              <a:buChar char="-"/>
            </a:pP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migliorare l’interfaccia per rendere più chiaro se è stato cliccato </a:t>
            </a:r>
            <a:r>
              <a:rPr lang="it-IT" sz="2000" b="1" noProof="0">
                <a:solidFill>
                  <a:srgbClr val="00B050"/>
                </a:solidFill>
                <a:latin typeface="Oswald"/>
                <a:ea typeface="Oswald"/>
                <a:cs typeface="Oswald"/>
                <a:sym typeface="Oswald"/>
              </a:rPr>
              <a:t>(fatto)</a:t>
            </a:r>
          </a:p>
          <a:p>
            <a:pPr marL="342900" lvl="0" indent="-342900">
              <a:buFontTx/>
              <a:buChar char="-"/>
            </a:pPr>
            <a:r>
              <a:rPr lang="it-IT" sz="2000" b="1">
                <a:solidFill>
                  <a:srgbClr val="C00000"/>
                </a:solidFill>
                <a:latin typeface="Oswald"/>
                <a:ea typeface="Oswald"/>
                <a:cs typeface="Oswald"/>
                <a:sym typeface="Oswald"/>
              </a:rPr>
              <a:t>Problema</a:t>
            </a:r>
            <a:r>
              <a:rPr lang="it-IT" sz="200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: possono esserci grosse variazioni in base al tipo di attività e tempo di permanenza allo stand</a:t>
            </a:r>
          </a:p>
          <a:p>
            <a:pPr marL="342900" lvl="0" indent="-342900">
              <a:buFontTx/>
              <a:buChar char="-"/>
            </a:pP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342900" lvl="0" indent="-342900">
              <a:buFontTx/>
              <a:buChar char="-"/>
            </a:pP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b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it-IT" sz="2000" noProof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- Se avessimo preso conteggi manuali solo nelle mattine dei tre giorni, avremmo avuto una stima di 2670±527 contro un conteggio manuale totale</a:t>
            </a:r>
            <a:r>
              <a:rPr lang="it-IT" sz="200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 di 1908</a:t>
            </a:r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endParaRPr lang="it-IT" sz="2000" noProof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8987F6CF-C78E-F62D-F714-985FF4D20A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835743"/>
              </p:ext>
            </p:extLst>
          </p:nvPr>
        </p:nvGraphicFramePr>
        <p:xfrm>
          <a:off x="586018" y="3383280"/>
          <a:ext cx="4738284" cy="295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75EE9FC8-EC18-9F0A-224D-62896AF40B75}"/>
              </a:ext>
            </a:extLst>
          </p:cNvPr>
          <p:cNvSpPr txBox="1"/>
          <p:nvPr/>
        </p:nvSpPr>
        <p:spPr>
          <a:xfrm>
            <a:off x="3247159" y="4289265"/>
            <a:ext cx="25759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Circa il 5-10% delle persone clicca</a:t>
            </a:r>
            <a:endParaRPr lang="it-IT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612938"/>
              </p:ext>
            </p:extLst>
          </p:nvPr>
        </p:nvGraphicFramePr>
        <p:xfrm>
          <a:off x="6531156" y="3429000"/>
          <a:ext cx="4440107" cy="2700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555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>
          <a:extLst>
            <a:ext uri="{FF2B5EF4-FFF2-40B4-BE49-F238E27FC236}">
              <a16:creationId xmlns:a16="http://schemas.microsoft.com/office/drawing/2014/main" id="{1E3A73C0-28E5-EC5E-668C-F5647E977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>
            <a:extLst>
              <a:ext uri="{FF2B5EF4-FFF2-40B4-BE49-F238E27FC236}">
                <a16:creationId xmlns:a16="http://schemas.microsoft.com/office/drawing/2014/main" id="{AC5C7A2F-FEDB-BBA2-BB2F-F41166BFC5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9050" y="593375"/>
            <a:ext cx="10165066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b="1" noProof="0" dirty="0" err="1"/>
              <a:t>Wifi</a:t>
            </a:r>
            <a:r>
              <a:rPr lang="it-IT" b="1" noProof="0" dirty="0"/>
              <a:t> sniffer</a:t>
            </a:r>
          </a:p>
        </p:txBody>
      </p:sp>
      <p:sp>
        <p:nvSpPr>
          <p:cNvPr id="103" name="Google Shape;103;p18">
            <a:extLst>
              <a:ext uri="{FF2B5EF4-FFF2-40B4-BE49-F238E27FC236}">
                <a16:creationId xmlns:a16="http://schemas.microsoft.com/office/drawing/2014/main" id="{24B9FEB5-F480-C04F-2755-848A7B50FEA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it-IT" noProof="0" smtClean="0"/>
              <a:t>5</a:t>
            </a:fld>
            <a:endParaRPr lang="it-IT" noProof="0"/>
          </a:p>
        </p:txBody>
      </p:sp>
      <p:sp>
        <p:nvSpPr>
          <p:cNvPr id="3" name="Google Shape;107;p18">
            <a:extLst>
              <a:ext uri="{FF2B5EF4-FFF2-40B4-BE49-F238E27FC236}">
                <a16:creationId xmlns:a16="http://schemas.microsoft.com/office/drawing/2014/main" id="{ED4FF448-703F-350F-2E5B-BCC41BCE439F}"/>
              </a:ext>
            </a:extLst>
          </p:cNvPr>
          <p:cNvSpPr txBox="1"/>
          <p:nvPr/>
        </p:nvSpPr>
        <p:spPr>
          <a:xfrm>
            <a:off x="6622471" y="1540146"/>
            <a:ext cx="374073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it-IT" sz="20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Acquisti fatti su fondi C3M:</a:t>
            </a:r>
          </a:p>
          <a:p>
            <a:pPr lvl="0"/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A0DFE0A-D3CA-86B7-7437-BAABEE865A69}"/>
              </a:ext>
            </a:extLst>
          </p:cNvPr>
          <p:cNvSpPr txBox="1"/>
          <p:nvPr/>
        </p:nvSpPr>
        <p:spPr>
          <a:xfrm>
            <a:off x="314494" y="1657608"/>
            <a:ext cx="5953302" cy="440120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it-IT" sz="2000" noProof="0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285750" indent="-285750">
              <a:buChar char="•"/>
            </a:pPr>
            <a:r>
              <a:rPr lang="it-IT" sz="20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Stiamo facendo test promettenti sul conteggio, per ora su computer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Char char="•"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L’idea finale è che tutto giri sui </a:t>
            </a:r>
            <a:r>
              <a:rPr lang="it-IT" sz="2000" b="1" dirty="0" err="1">
                <a:solidFill>
                  <a:srgbClr val="C00000"/>
                </a:solidFill>
                <a:latin typeface="Oswald"/>
                <a:ea typeface="Oswald"/>
                <a:cs typeface="Oswald"/>
                <a:sym typeface="Oswald"/>
              </a:rPr>
              <a:t>raspberry</a:t>
            </a:r>
            <a:endParaRPr lang="it-IT" sz="2000" b="1" dirty="0">
              <a:solidFill>
                <a:srgbClr val="C00000"/>
              </a:solidFill>
              <a:latin typeface="Oswald"/>
              <a:ea typeface="Oswald"/>
              <a:cs typeface="Oswald"/>
            </a:endParaRPr>
          </a:p>
          <a:p>
            <a:pPr marL="285750" lvl="0" indent="-285750">
              <a:buChar char="•"/>
            </a:pPr>
            <a:r>
              <a:rPr lang="it-IT" sz="20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Restano alcuni punti importanti tipo l’identificazione del tipo di device (isolare solo gli smartphone)</a:t>
            </a:r>
          </a:p>
          <a:p>
            <a:pPr marL="285750" lvl="0" indent="-285750">
              <a:buChar char="•"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Stiamo procedendo con il </a:t>
            </a:r>
            <a:r>
              <a:rPr lang="it-IT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wifi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 invece che con il </a:t>
            </a:r>
            <a:r>
              <a:rPr lang="it-IT" sz="2000" b="1" dirty="0">
                <a:solidFill>
                  <a:srgbClr val="0070C0"/>
                </a:solidFill>
                <a:latin typeface="Oswald"/>
                <a:ea typeface="Oswald"/>
                <a:cs typeface="Oswald"/>
                <a:sym typeface="Oswald"/>
              </a:rPr>
              <a:t>Bluetooth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 (o meglio BLE) perché sembra difficile (impossibile?) riconoscere cellulari da cuffie e altri accessori, e si rischia di contare una persona come varie se ha un po’ di gadget</a:t>
            </a:r>
          </a:p>
          <a:p>
            <a:pPr marL="285750" indent="-285750">
              <a:buFont typeface="Arial"/>
              <a:buChar char="•"/>
            </a:pPr>
            <a:r>
              <a:rPr lang="it-IT" sz="2000" noProof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Git</a:t>
            </a:r>
            <a:r>
              <a:rPr lang="it-IT" sz="20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it-IT" sz="2000" noProof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repositor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y se volete giocare coi programmi (e darci una mano!) </a:t>
            </a:r>
            <a:r>
              <a:rPr lang="it-IT" altLang="it-IT" sz="2000" dirty="0">
                <a:solidFill>
                  <a:srgbClr val="1155CC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https://baltig.infn.it/sdellato/presenze-festival-3m</a:t>
            </a:r>
            <a:r>
              <a:rPr lang="it-IT" altLang="it-IT" sz="2000" dirty="0">
                <a:solidFill>
                  <a:schemeClr val="tx1"/>
                </a:solidFill>
              </a:rPr>
              <a:t> </a:t>
            </a:r>
            <a:endParaRPr lang="it-IT" altLang="it-IT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/>
            <a:endParaRPr lang="it-IT" sz="2000" noProof="0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634240-E58E-04BF-11D6-35C96A83CB12}"/>
              </a:ext>
            </a:extLst>
          </p:cNvPr>
          <p:cNvSpPr txBox="1"/>
          <p:nvPr/>
        </p:nvSpPr>
        <p:spPr>
          <a:xfrm>
            <a:off x="6435434" y="2104763"/>
            <a:ext cx="2701899" cy="20313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dirty="0"/>
              <a:t>n. 3 </a:t>
            </a:r>
            <a:r>
              <a:rPr lang="it-IT" dirty="0" err="1"/>
              <a:t>Raspberry</a:t>
            </a:r>
            <a:r>
              <a:rPr lang="it-IT" dirty="0"/>
              <a:t> Pi 5 - 8GB   + scheda SD 32 GB</a:t>
            </a:r>
          </a:p>
          <a:p>
            <a:r>
              <a:rPr lang="it-IT" dirty="0"/>
              <a:t>n. 5 TP-LINK TL-WN722N WIRELESS LITE ADATTATORE USB </a:t>
            </a:r>
          </a:p>
          <a:p>
            <a:r>
              <a:rPr lang="it-IT" dirty="0"/>
              <a:t>n. 3 Power Bank per </a:t>
            </a:r>
            <a:r>
              <a:rPr lang="it-IT" dirty="0" err="1"/>
              <a:t>Raspberry</a:t>
            </a:r>
            <a:r>
              <a:rPr lang="it-IT" dirty="0"/>
              <a:t> Pi       + batterie </a:t>
            </a:r>
            <a:r>
              <a:rPr lang="it-IT" dirty="0" err="1"/>
              <a:t>LI-ion</a:t>
            </a:r>
            <a:endParaRPr lang="it-IT" dirty="0"/>
          </a:p>
          <a:p>
            <a:r>
              <a:rPr lang="it-IT" dirty="0"/>
              <a:t>n. 3 </a:t>
            </a:r>
            <a:r>
              <a:rPr lang="it-IT" dirty="0" err="1"/>
              <a:t>Raspberry</a:t>
            </a:r>
            <a:r>
              <a:rPr lang="it-IT" dirty="0"/>
              <a:t> Pi 5 Power Supply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77872EC-DDEF-2025-A9F0-A15E2AFD9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TP-LINK TL-WN722N, Adattatore USB Senza Filli, Bianco, V 3.0">
            <a:extLst>
              <a:ext uri="{FF2B5EF4-FFF2-40B4-BE49-F238E27FC236}">
                <a16:creationId xmlns:a16="http://schemas.microsoft.com/office/drawing/2014/main" id="{4A36B84B-3B03-6CB5-4201-484E3F69C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333" y="2714008"/>
            <a:ext cx="2319078" cy="402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16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36B75-E80D-CE8B-6741-92B3756E9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1168A69-FC52-5E22-588F-3176BDBA2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1" y="1559070"/>
            <a:ext cx="10736406" cy="52984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486BEC-14CB-3CA7-C6FB-E5A8E0CE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BLE sniffer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F8E32-2218-B12D-A756-775D1E2594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6</a:t>
            </a:fld>
            <a:endParaRPr lang="i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53F69D-E9AB-AD11-991C-D07C4EFE3495}"/>
              </a:ext>
            </a:extLst>
          </p:cNvPr>
          <p:cNvSpPr txBox="1"/>
          <p:nvPr/>
        </p:nvSpPr>
        <p:spPr>
          <a:xfrm>
            <a:off x="1396134" y="4965356"/>
            <a:ext cx="102671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/>
              <a:t>Rientro</a:t>
            </a:r>
            <a:r>
              <a:rPr lang="en-US"/>
              <a:t> dal Break del </a:t>
            </a:r>
            <a:r>
              <a:rPr lang="en-US" err="1"/>
              <a:t>mattino</a:t>
            </a:r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6A0E555-6127-CE66-063D-52532AE721C5}"/>
              </a:ext>
            </a:extLst>
          </p:cNvPr>
          <p:cNvCxnSpPr/>
          <p:nvPr/>
        </p:nvCxnSpPr>
        <p:spPr>
          <a:xfrm flipH="1">
            <a:off x="4028835" y="2684060"/>
            <a:ext cx="32616" cy="25540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9D70BF9-605F-9107-AA70-4568C2A585C3}"/>
              </a:ext>
            </a:extLst>
          </p:cNvPr>
          <p:cNvSpPr txBox="1"/>
          <p:nvPr/>
        </p:nvSpPr>
        <p:spPr>
          <a:xfrm>
            <a:off x="3915928" y="2289695"/>
            <a:ext cx="1883960" cy="523220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Pc </a:t>
            </a:r>
            <a:r>
              <a:rPr lang="en-US" err="1"/>
              <a:t>spostato</a:t>
            </a:r>
            <a:r>
              <a:rPr lang="en-US"/>
              <a:t> </a:t>
            </a:r>
            <a:r>
              <a:rPr lang="en-US" err="1"/>
              <a:t>nella</a:t>
            </a:r>
            <a:r>
              <a:rPr lang="en-US"/>
              <a:t> stanza </a:t>
            </a:r>
            <a:r>
              <a:rPr lang="en-US" err="1"/>
              <a:t>accanto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0DFF6-C6FA-1DAC-5D98-687716B6E265}"/>
              </a:ext>
            </a:extLst>
          </p:cNvPr>
          <p:cNvSpPr txBox="1"/>
          <p:nvPr/>
        </p:nvSpPr>
        <p:spPr>
          <a:xfrm>
            <a:off x="4227655" y="2982423"/>
            <a:ext cx="1883960" cy="307777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La </a:t>
            </a:r>
            <a:r>
              <a:rPr lang="en-US" err="1"/>
              <a:t>gente</a:t>
            </a:r>
            <a:r>
              <a:rPr lang="en-US"/>
              <a:t> ha fame..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12C508-F42D-2861-871C-490A0ED30FD5}"/>
              </a:ext>
            </a:extLst>
          </p:cNvPr>
          <p:cNvSpPr txBox="1"/>
          <p:nvPr/>
        </p:nvSpPr>
        <p:spPr>
          <a:xfrm>
            <a:off x="5162835" y="4212012"/>
            <a:ext cx="922803" cy="53187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Pausa </a:t>
            </a:r>
            <a:r>
              <a:rPr lang="en-US" err="1"/>
              <a:t>pranzo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3E97CF-008E-E3B0-0009-BDEE5F780BA9}"/>
              </a:ext>
            </a:extLst>
          </p:cNvPr>
          <p:cNvCxnSpPr/>
          <p:nvPr/>
        </p:nvCxnSpPr>
        <p:spPr>
          <a:xfrm flipH="1">
            <a:off x="4698238" y="3262562"/>
            <a:ext cx="548751" cy="6336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A3B0EF2-7273-E607-6A6B-E84D7C0B2588}"/>
              </a:ext>
            </a:extLst>
          </p:cNvPr>
          <p:cNvCxnSpPr>
            <a:cxnSpLocks/>
          </p:cNvCxnSpPr>
          <p:nvPr/>
        </p:nvCxnSpPr>
        <p:spPr>
          <a:xfrm flipH="1" flipV="1">
            <a:off x="1303873" y="4900699"/>
            <a:ext cx="843160" cy="1023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3A62984-E25F-2A03-D354-41FDA615EBFA}"/>
              </a:ext>
            </a:extLst>
          </p:cNvPr>
          <p:cNvSpPr txBox="1"/>
          <p:nvPr/>
        </p:nvSpPr>
        <p:spPr>
          <a:xfrm>
            <a:off x="2244724" y="5424287"/>
            <a:ext cx="121721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/>
              <a:t>Stop&amp;Start</a:t>
            </a:r>
            <a:r>
              <a:rPr lang="en-US"/>
              <a:t> </a:t>
            </a:r>
            <a:r>
              <a:rPr lang="en-US" err="1"/>
              <a:t>dello</a:t>
            </a:r>
            <a:r>
              <a:rPr lang="en-US"/>
              <a:t> script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90D9DAA-A5CF-763B-52E1-97C5AE39C785}"/>
              </a:ext>
            </a:extLst>
          </p:cNvPr>
          <p:cNvCxnSpPr>
            <a:cxnSpLocks/>
          </p:cNvCxnSpPr>
          <p:nvPr/>
        </p:nvCxnSpPr>
        <p:spPr>
          <a:xfrm flipV="1">
            <a:off x="2701214" y="5376948"/>
            <a:ext cx="524976" cy="1023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oogle Shape;107;p18">
            <a:extLst>
              <a:ext uri="{FF2B5EF4-FFF2-40B4-BE49-F238E27FC236}">
                <a16:creationId xmlns:a16="http://schemas.microsoft.com/office/drawing/2014/main" id="{CC65D768-F415-B174-BBD2-AFF82CBCE9AB}"/>
              </a:ext>
            </a:extLst>
          </p:cNvPr>
          <p:cNvSpPr txBox="1"/>
          <p:nvPr/>
        </p:nvSpPr>
        <p:spPr>
          <a:xfrm>
            <a:off x="4611713" y="451105"/>
            <a:ext cx="4893776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it-IT" sz="20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Contati solo dispositivi Apple (però senza distinzione PC/telefoni: si </a:t>
            </a:r>
            <a:r>
              <a:rPr lang="it-IT" sz="2000" b="1" noProof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overcompensa</a:t>
            </a:r>
            <a:r>
              <a:rPr lang="it-IT" sz="20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…)</a:t>
            </a:r>
          </a:p>
          <a:p>
            <a:pPr lvl="0"/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349479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>
          <a:extLst>
            <a:ext uri="{FF2B5EF4-FFF2-40B4-BE49-F238E27FC236}">
              <a16:creationId xmlns:a16="http://schemas.microsoft.com/office/drawing/2014/main" id="{22DE679B-E96C-E38F-90A8-9AE5C2055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>
            <a:extLst>
              <a:ext uri="{FF2B5EF4-FFF2-40B4-BE49-F238E27FC236}">
                <a16:creationId xmlns:a16="http://schemas.microsoft.com/office/drawing/2014/main" id="{627804E6-13F7-01BE-F8B5-836E7226C5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9050" y="593375"/>
            <a:ext cx="10165066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 b="1" noProof="0"/>
              <a:t>Conclusioni</a:t>
            </a:r>
          </a:p>
        </p:txBody>
      </p:sp>
      <p:sp>
        <p:nvSpPr>
          <p:cNvPr id="103" name="Google Shape;103;p18">
            <a:extLst>
              <a:ext uri="{FF2B5EF4-FFF2-40B4-BE49-F238E27FC236}">
                <a16:creationId xmlns:a16="http://schemas.microsoft.com/office/drawing/2014/main" id="{BBC61F19-BE46-D10A-5129-7B6919C244E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it-IT" noProof="0" smtClean="0"/>
              <a:t>7</a:t>
            </a:fld>
            <a:endParaRPr lang="it-IT" noProof="0"/>
          </a:p>
        </p:txBody>
      </p:sp>
      <p:sp>
        <p:nvSpPr>
          <p:cNvPr id="3" name="Google Shape;107;p18">
            <a:extLst>
              <a:ext uri="{FF2B5EF4-FFF2-40B4-BE49-F238E27FC236}">
                <a16:creationId xmlns:a16="http://schemas.microsoft.com/office/drawing/2014/main" id="{BDC0CF92-9371-36C3-8DBB-369BEE232518}"/>
              </a:ext>
            </a:extLst>
          </p:cNvPr>
          <p:cNvSpPr txBox="1"/>
          <p:nvPr/>
        </p:nvSpPr>
        <p:spPr>
          <a:xfrm>
            <a:off x="259077" y="1469097"/>
            <a:ext cx="11673845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lvl="0" indent="-342900">
              <a:buFont typeface="Calibri"/>
              <a:buChar char="-"/>
            </a:pPr>
            <a:r>
              <a:rPr lang="it-IT" sz="20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La pulsantiera funziona e dà anche informazioni sul gradimento, ma </a:t>
            </a:r>
            <a:r>
              <a:rPr lang="it-IT" sz="2000" noProof="0" dirty="0">
                <a:solidFill>
                  <a:srgbClr val="C00000"/>
                </a:solidFill>
                <a:latin typeface="Oswald"/>
                <a:ea typeface="Oswald"/>
                <a:cs typeface="Oswald"/>
                <a:sym typeface="Oswald"/>
              </a:rPr>
              <a:t>s</a:t>
            </a:r>
            <a:r>
              <a:rPr lang="it-IT" sz="2000" dirty="0" err="1">
                <a:solidFill>
                  <a:srgbClr val="C00000"/>
                </a:solidFill>
                <a:latin typeface="Oswald"/>
                <a:ea typeface="Oswald"/>
                <a:cs typeface="Oswald"/>
                <a:sym typeface="Oswald"/>
              </a:rPr>
              <a:t>icuramente</a:t>
            </a:r>
            <a:r>
              <a:rPr lang="it-IT" sz="2000" dirty="0">
                <a:solidFill>
                  <a:srgbClr val="C00000"/>
                </a:solidFill>
                <a:latin typeface="Oswald"/>
                <a:ea typeface="Oswald"/>
                <a:cs typeface="Oswald"/>
                <a:sym typeface="Oswald"/>
              </a:rPr>
              <a:t> i risultati sulle presenze con questo metodo avranno grosse barre d’errore</a:t>
            </a:r>
            <a:br>
              <a:rPr lang="it-IT" sz="2000" dirty="0">
                <a:solidFill>
                  <a:srgbClr val="C00000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it-IT" sz="2000" dirty="0">
                <a:solidFill>
                  <a:schemeClr val="accent4">
                    <a:lumMod val="7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si può comprare un tablet (da 100 euro o poco più) per ogni sezione che «organizza» un festival? Magari può avere anche altri usi per C3M quando non c’è il festival attivo</a:t>
            </a:r>
          </a:p>
          <a:p>
            <a:pPr marL="342900" indent="-342900">
              <a:buFont typeface="Calibri"/>
              <a:buChar char="-"/>
            </a:pPr>
            <a:r>
              <a:rPr lang="it-IT" sz="2000" b="1" dirty="0">
                <a:solidFill>
                  <a:srgbClr val="00B050"/>
                </a:solidFill>
                <a:latin typeface="Oswald"/>
                <a:ea typeface="Oswald"/>
                <a:cs typeface="Oswald"/>
                <a:sym typeface="Oswald"/>
              </a:rPr>
              <a:t>Avremo presto (per i festival della prossima primavera, magari a Torino)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un prototipo per il </a:t>
            </a:r>
            <a:r>
              <a:rPr lang="it-IT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wifi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/bluetooth sniffer. Da capire la precisione che riusciremo a raggiungere </a:t>
            </a:r>
            <a:r>
              <a:rPr lang="it-IT" sz="2000" dirty="0">
                <a:solidFill>
                  <a:schemeClr val="accent3">
                    <a:lumMod val="7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-&gt;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hardware acquistato, ora siamo pronti a svilupparlo</a:t>
            </a:r>
            <a:endParaRPr lang="it-IT" sz="2000" b="1" dirty="0">
              <a:solidFill>
                <a:schemeClr val="accent1">
                  <a:lumMod val="75000"/>
                </a:schemeClr>
              </a:solidFill>
              <a:latin typeface="Oswald"/>
              <a:ea typeface="Oswald"/>
              <a:cs typeface="Oswald"/>
            </a:endParaRPr>
          </a:p>
          <a:p>
            <a:pPr marL="342900" lvl="0" indent="-342900">
              <a:buFont typeface="Calibri"/>
              <a:buChar char="-"/>
            </a:pPr>
            <a:r>
              <a:rPr lang="it-IT" sz="20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Rimane aperta la possibilità di valutare altro (telecamere?) nel futuro, se non ci soddisfa</a:t>
            </a:r>
            <a:endParaRPr lang="it-IT" sz="2000" noProof="0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</a:endParaRPr>
          </a:p>
          <a:p>
            <a:pPr marL="342900" lvl="0" indent="-342900">
              <a:buFont typeface="Calibri"/>
              <a:buChar char="-"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I colleghi ai festival stanno diventando esperti di conteggio manuale, un enorme grazie a tutti!</a:t>
            </a:r>
            <a:endParaRPr lang="it-IT" sz="2000" noProof="0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</a:endParaRPr>
          </a:p>
          <a:p>
            <a:pPr lvl="0"/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  <a:p>
            <a:pPr lvl="0"/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Portiamo avanti pulsantiera e sniffer in parallelo, così che a regime si possano usare per cross-</a:t>
            </a:r>
            <a:r>
              <a:rPr lang="it-IT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calibration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. </a:t>
            </a:r>
          </a:p>
          <a:p>
            <a:pPr lvl="0"/>
            <a:b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Per il futuro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: una volta che il </a:t>
            </a:r>
            <a:r>
              <a:rPr lang="it-IT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wifi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swald"/>
                <a:ea typeface="Oswald"/>
                <a:cs typeface="Oswald"/>
                <a:sym typeface="Oswald"/>
              </a:rPr>
              <a:t> sniffer funziona, potrà potenzialmente darci anche informazioni aggiuntive molto utili come il </a:t>
            </a:r>
            <a:r>
              <a:rPr lang="it-IT" sz="2000" b="1" dirty="0">
                <a:solidFill>
                  <a:srgbClr val="0070C0"/>
                </a:solidFill>
                <a:latin typeface="Oswald"/>
                <a:ea typeface="Oswald"/>
                <a:cs typeface="Oswald"/>
                <a:sym typeface="Oswald"/>
              </a:rPr>
              <a:t>tempo di permanenza allo stand</a:t>
            </a:r>
            <a:endParaRPr lang="it-IT" sz="2000" b="1" noProof="0" dirty="0">
              <a:solidFill>
                <a:srgbClr val="0070C0"/>
              </a:solidFill>
              <a:latin typeface="Oswald"/>
              <a:ea typeface="Oswald"/>
              <a:cs typeface="Oswald"/>
            </a:endParaRPr>
          </a:p>
          <a:p>
            <a:pPr lvl="0"/>
            <a:endParaRPr lang="it-IT" sz="2000" noProof="0" dirty="0">
              <a:solidFill>
                <a:schemeClr val="tx1">
                  <a:lumMod val="75000"/>
                  <a:lumOff val="25000"/>
                </a:schemeClr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7615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ccia">
  <a:themeElements>
    <a:clrScheme name="Caccia">
      <a:dk1>
        <a:sysClr val="windowText" lastClr="000000"/>
      </a:dk1>
      <a:lt1>
        <a:sysClr val="window" lastClr="FFFFFF"/>
      </a:lt1>
      <a:dk2>
        <a:srgbClr val="344D6C"/>
      </a:dk2>
      <a:lt2>
        <a:srgbClr val="CCD8E6"/>
      </a:lt2>
      <a:accent1>
        <a:srgbClr val="7C9263"/>
      </a:accent1>
      <a:accent2>
        <a:srgbClr val="4E74A3"/>
      </a:accent2>
      <a:accent3>
        <a:srgbClr val="DD7E0E"/>
      </a:accent3>
      <a:accent4>
        <a:srgbClr val="B79214"/>
      </a:accent4>
      <a:accent5>
        <a:srgbClr val="5F5353"/>
      </a:accent5>
      <a:accent6>
        <a:srgbClr val="809EC2"/>
      </a:accent6>
      <a:hlink>
        <a:srgbClr val="00B0F0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2e10e44d-c7b9-43e3-b020-1292482e504a}" enabled="0" method="" siteId="{2e10e44d-c7b9-43e3-b020-1292482e504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652</Words>
  <Application>Microsoft Office PowerPoint</Application>
  <PresentationFormat>Widescreen</PresentationFormat>
  <Paragraphs>72</Paragraphs>
  <Slides>7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Calibri</vt:lpstr>
      <vt:lpstr>Arial</vt:lpstr>
      <vt:lpstr>Oswald</vt:lpstr>
      <vt:lpstr>Caccia</vt:lpstr>
      <vt:lpstr>GDL Presenze festival</vt:lpstr>
      <vt:lpstr>Su cosa ci stiamo concentrando</vt:lpstr>
      <vt:lpstr>La pulsantiera di gradimento</vt:lpstr>
      <vt:lpstr>La pulsantiera di gradimento</vt:lpstr>
      <vt:lpstr>Wifi sniffer</vt:lpstr>
      <vt:lpstr>BLE sniffer</vt:lpstr>
      <vt:lpstr>Conclusioni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cosmic-ray harvest in the dried-out Mediterranean basin</dc:title>
  <cp:lastModifiedBy>Lorenzo Caccianiga</cp:lastModifiedBy>
  <cp:revision>1</cp:revision>
  <dcterms:modified xsi:type="dcterms:W3CDTF">2025-12-02T08:30:01Z</dcterms:modified>
</cp:coreProperties>
</file>