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4869" r:id="rId2"/>
    <p:sldId id="4870" r:id="rId3"/>
    <p:sldId id="4871" r:id="rId4"/>
    <p:sldId id="272" r:id="rId5"/>
    <p:sldId id="4856" r:id="rId6"/>
    <p:sldId id="4768" r:id="rId7"/>
  </p:sldIdLst>
  <p:sldSz cx="12192000" cy="6858000"/>
  <p:notesSz cx="12192000" cy="6858000"/>
  <p:embeddedFontLst>
    <p:embeddedFont>
      <p:font typeface="Ubuntu" panose="020B0504030602030204" pitchFamily="34" charset="0"/>
      <p:regular r:id="rId9"/>
      <p:bold r:id="rId10"/>
      <p:italic r:id="rId11"/>
      <p:boldItalic r:id="rId12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8"/>
    <p:restoredTop sz="93266"/>
  </p:normalViewPr>
  <p:slideViewPr>
    <p:cSldViewPr snapToGrid="0" snapToObjects="1">
      <p:cViewPr varScale="1">
        <p:scale>
          <a:sx n="113" d="100"/>
          <a:sy n="113" d="100"/>
        </p:scale>
        <p:origin x="416" y="16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37" d="100"/>
          <a:sy n="137" d="100"/>
        </p:scale>
        <p:origin x="117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51FF8CD-6428-0B45-901E-5668C8FF9FB7}" type="datetimeFigureOut">
              <a:rPr lang="en-IT"/>
              <a:t>17/11/25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1219200" y="3300413"/>
            <a:ext cx="9753600" cy="2700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62EA14C-7ECE-DE43-A6F2-7D6E72E47435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6DD7581-7655-BD8B-04E4-09E56C750FF4}" type="slidenum">
              <a:rPr/>
              <a:t>4</a:t>
            </a:fld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F074EA-2C33-80E2-9AA9-6651F4F2ED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40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Diapositiva titolo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GB"/>
              <a:t>Stefano e Anna Grazia, riunione GLOS n.30, 17 novembre 2025</a:t>
            </a:r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Vuota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5" name="Google Shape;88;g19c9f0c780c_0_0"/>
          <p:cNvPicPr/>
          <p:nvPr userDrawn="1"/>
        </p:nvPicPr>
        <p:blipFill>
          <a:blip r:embed="rId2">
            <a:alphaModFix/>
          </a:blip>
          <a:stretch/>
        </p:blipFill>
        <p:spPr bwMode="auto">
          <a:xfrm>
            <a:off x="125128" y="5611525"/>
            <a:ext cx="2030931" cy="12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9;g19c9f0c780c_0_0"/>
          <p:cNvSpPr/>
          <p:nvPr userDrawn="1"/>
        </p:nvSpPr>
        <p:spPr bwMode="auto">
          <a:xfrm>
            <a:off x="1441213" y="6096465"/>
            <a:ext cx="10397861" cy="259885"/>
          </a:xfrm>
          <a:prstGeom prst="rect">
            <a:avLst/>
          </a:prstGeom>
          <a:solidFill>
            <a:srgbClr val="DA2833"/>
          </a:solidFill>
          <a:ln>
            <a:noFill/>
          </a:ln>
        </p:spPr>
        <p:txBody>
          <a:bodyPr spcFirstLastPara="1" wrap="square" lIns="91425" tIns="54000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100" b="1">
                <a:solidFill>
                  <a:srgbClr val="FFFFFF"/>
                </a:solidFill>
                <a:latin typeface="Ubuntu"/>
                <a:ea typeface="Ubuntu"/>
                <a:cs typeface="Ubuntu"/>
              </a:rPr>
              <a:t>Gruppo Open Science</a:t>
            </a:r>
            <a:endParaRPr sz="1100" b="1">
              <a:solidFill>
                <a:srgbClr val="FFFFFF"/>
              </a:solidFill>
              <a:latin typeface="Ubuntu"/>
              <a:ea typeface="Ubuntu"/>
              <a:cs typeface="Ubuntu"/>
            </a:endParaRPr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 bwMode="auto">
          <a:xfrm>
            <a:off x="10750786" y="6038715"/>
            <a:ext cx="603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it-IT"/>
              <a:t>‹#›</a:t>
            </a:fld>
            <a:endParaRPr lang="it-IT"/>
          </a:p>
        </p:txBody>
      </p:sp>
      <p:sp>
        <p:nvSpPr>
          <p:cNvPr id="55" name="Google Shape;55;p14"/>
          <p:cNvSpPr txBox="1">
            <a:spLocks noGrp="1"/>
          </p:cNvSpPr>
          <p:nvPr>
            <p:ph type="ftr" idx="11"/>
          </p:nvPr>
        </p:nvSpPr>
        <p:spPr bwMode="auto">
          <a:xfrm>
            <a:off x="3224464" y="6089881"/>
            <a:ext cx="7401828" cy="27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GB"/>
              <a:t>Stefano e Anna Grazia, riunione GLOS n.30, 17 novembre 2025</a:t>
            </a:r>
            <a:endParaRPr/>
          </a:p>
        </p:txBody>
      </p:sp>
      <p:sp>
        <p:nvSpPr>
          <p:cNvPr id="3" name="Google Shape;6;p7">
            <a:extLst>
              <a:ext uri="{FF2B5EF4-FFF2-40B4-BE49-F238E27FC236}">
                <a16:creationId xmlns:a16="http://schemas.microsoft.com/office/drawing/2014/main" id="{D6036F90-DE49-EC24-A31E-AC5FCCA6F1DB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 dirty="0"/>
          </a:p>
        </p:txBody>
      </p:sp>
      <p:sp>
        <p:nvSpPr>
          <p:cNvPr id="4" name="Google Shape;7;p7">
            <a:extLst>
              <a:ext uri="{FF2B5EF4-FFF2-40B4-BE49-F238E27FC236}">
                <a16:creationId xmlns:a16="http://schemas.microsoft.com/office/drawing/2014/main" id="{42AA84DF-1016-556B-BB5A-787ACEE637A2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E06B-47FC-0D35-20AA-9FAF791A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FE07C-7E5D-1C1C-963F-DDF8A1AD85B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982AA-9C42-EDEA-4756-A7838D054D8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Stefano e Anna Grazia, riunione GLOS n.30, 17 novembre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935587-969B-95B6-99D5-A101A50A84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49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mmagine con didascalia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p16"/>
          <p:cNvSpPr>
            <a:spLocks noGrp="1"/>
          </p:cNvSpPr>
          <p:nvPr>
            <p:ph type="pic" idx="2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GB"/>
              <a:t>Stefano e Anna Grazia, riunione GLOS n.30, 17 novembre 2025</a:t>
            </a:r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olo e testo verticale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GB"/>
              <a:t>Stefano e Anna Grazia, riunione GLOS n.30, 17 novembre 2025</a:t>
            </a:r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_Titolo e testo verticale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 bwMode="auto"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en-GB"/>
              <a:t>Stefano e Anna Grazia, riunione GLOS n.30, 17 novembre 2025</a:t>
            </a:r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1" y="6492875"/>
            <a:ext cx="1305025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242687" y="6423726"/>
            <a:ext cx="7061736" cy="240823"/>
          </a:xfrm>
        </p:spPr>
        <p:txBody>
          <a:bodyPr/>
          <a:lstStyle/>
          <a:p>
            <a:pPr>
              <a:defRPr/>
            </a:pPr>
            <a:r>
              <a:rPr lang="en-GB"/>
              <a:t>Stefano e Anna Grazia, riunione GLOS n.30, 17 novembre 2025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048774" y="6311900"/>
            <a:ext cx="1305026" cy="409575"/>
          </a:xfrm>
        </p:spPr>
        <p:txBody>
          <a:bodyPr/>
          <a:lstStyle/>
          <a:p>
            <a:pPr>
              <a:defRPr/>
            </a:pPr>
            <a:fld id="{DBC20BDB-0438-4842-85D3-4C1AF2DC0F0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 dirty="0"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r>
              <a:rPr lang="en-GB"/>
              <a:t>Stefano e Anna Grazia, riunione GLOS n.30, 17 novembre 2025</a:t>
            </a:r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56" r:id="rId4"/>
    <p:sldLayoutId id="2147483657" r:id="rId5"/>
    <p:sldLayoutId id="2147483658" r:id="rId6"/>
    <p:sldLayoutId id="2147483659" r:id="rId7"/>
  </p:sldLayoutIdLst>
  <p:hf hd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isa.sp.unipi.it/attivita/x-convegno-annual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94C46-AD45-0ECE-82EC-8B1749522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9BD596-E346-7916-4305-CC350EE87B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it-IT" smtClean="0"/>
              <a:t>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08E06-EA1D-0E2B-8257-556CD48275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Stefano e Anna Grazia, riunione GLOS n.30, 17 novembre 2025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EDE91B7-30E0-D4D3-5D5C-7263AA0B915A}"/>
              </a:ext>
            </a:extLst>
          </p:cNvPr>
          <p:cNvSpPr txBox="1">
            <a:spLocks/>
          </p:cNvSpPr>
          <p:nvPr/>
        </p:nvSpPr>
        <p:spPr bwMode="auto">
          <a:xfrm>
            <a:off x="2557671" y="97570"/>
            <a:ext cx="6858000" cy="87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defRPr/>
            </a:pPr>
            <a:r>
              <a:rPr lang="en-GB" sz="2700" dirty="0"/>
              <a:t>Open Science </a:t>
            </a:r>
            <a:r>
              <a:rPr lang="en-GB" sz="2700" dirty="0" err="1"/>
              <a:t>CoPER</a:t>
            </a:r>
            <a:r>
              <a:rPr lang="en-GB" sz="2700" dirty="0"/>
              <a:t> n.30</a:t>
            </a:r>
            <a:br>
              <a:rPr lang="en-GB" sz="2700" dirty="0"/>
            </a:br>
            <a:r>
              <a:rPr lang="en-GB" sz="1200" dirty="0"/>
              <a:t>https://</a:t>
            </a:r>
            <a:r>
              <a:rPr lang="en-GB" sz="1200" dirty="0" err="1"/>
              <a:t>agenda.infn.it</a:t>
            </a:r>
            <a:r>
              <a:rPr lang="en-GB" sz="1200" dirty="0"/>
              <a:t>/e/</a:t>
            </a:r>
            <a:r>
              <a:rPr lang="en-GB" sz="1200" dirty="0" err="1"/>
              <a:t>coper.openscience</a:t>
            </a:r>
            <a:r>
              <a:rPr lang="en-GB" sz="850" dirty="0"/>
              <a:t>/30</a:t>
            </a:r>
            <a:br>
              <a:rPr lang="en-GB" sz="850" dirty="0"/>
            </a:br>
            <a:r>
              <a:rPr lang="en-GB" sz="900" b="1" dirty="0"/>
              <a:t>https://</a:t>
            </a:r>
            <a:r>
              <a:rPr lang="en-GB" sz="900" b="1" dirty="0" err="1"/>
              <a:t>home.infn.it</a:t>
            </a:r>
            <a:r>
              <a:rPr lang="en-GB" sz="900" b="1" dirty="0"/>
              <a:t>/</a:t>
            </a:r>
            <a:r>
              <a:rPr lang="en-GB" sz="900" b="1" dirty="0" err="1"/>
              <a:t>conper</a:t>
            </a:r>
            <a:r>
              <a:rPr lang="en-GB" sz="900" b="1" dirty="0"/>
              <a:t>/</a:t>
            </a:r>
            <a:r>
              <a:rPr lang="en-GB" sz="900" b="1" dirty="0" err="1"/>
              <a:t>openscience.html</a:t>
            </a:r>
            <a:endParaRPr lang="en-GB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5580A4-BAC2-AC15-2015-45CD0510EB93}"/>
              </a:ext>
            </a:extLst>
          </p:cNvPr>
          <p:cNvSpPr txBox="1"/>
          <p:nvPr/>
        </p:nvSpPr>
        <p:spPr bwMode="auto">
          <a:xfrm>
            <a:off x="3994529" y="1028363"/>
            <a:ext cx="364074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GB" sz="900" dirty="0"/>
              <a:t>S</a:t>
            </a:r>
            <a:r>
              <a:rPr sz="900" dirty="0" err="1"/>
              <a:t>tefano</a:t>
            </a:r>
            <a:r>
              <a:rPr lang="en-US" sz="900" dirty="0"/>
              <a:t> e</a:t>
            </a:r>
            <a:r>
              <a:rPr sz="900" dirty="0"/>
              <a:t> Anna Grazia</a:t>
            </a:r>
            <a:endParaRPr dirty="0"/>
          </a:p>
          <a:p>
            <a:pPr algn="ctr">
              <a:defRPr/>
            </a:pPr>
            <a:r>
              <a:rPr sz="900" dirty="0"/>
              <a:t>202</a:t>
            </a:r>
            <a:r>
              <a:rPr lang="en-US" sz="900" dirty="0"/>
              <a:t>51117</a:t>
            </a:r>
            <a:endParaRPr dirty="0"/>
          </a:p>
          <a:p>
            <a:pPr algn="ctr">
              <a:defRPr/>
            </a:pPr>
            <a:r>
              <a:rPr lang="en-GB" sz="1500" dirty="0"/>
              <a:t>https://</a:t>
            </a:r>
            <a:r>
              <a:rPr lang="en-GB" sz="1500" dirty="0" err="1"/>
              <a:t>blue.meet.garr.it</a:t>
            </a:r>
            <a:r>
              <a:rPr lang="en-GB" sz="1500" dirty="0"/>
              <a:t>/b/ire-</a:t>
            </a:r>
            <a:r>
              <a:rPr lang="en-GB" sz="1500" dirty="0" err="1"/>
              <a:t>pvz</a:t>
            </a:r>
            <a:r>
              <a:rPr lang="en-GB" sz="1500" dirty="0"/>
              <a:t>-</a:t>
            </a:r>
            <a:r>
              <a:rPr lang="en-GB" sz="1500" dirty="0" err="1"/>
              <a:t>eiz-ndq</a:t>
            </a:r>
            <a:endParaRPr sz="1350" dirty="0"/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07346E2-4347-311B-C451-F932CB95A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" y="1682941"/>
            <a:ext cx="11892870" cy="414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7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26445-DB3C-B650-D5FD-5E8ED5561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C917DC-2C70-9756-CE6A-D1251FAAF8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it-IT" smtClean="0"/>
              <a:t>2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1263E-31B5-E664-8C30-FD18A6BC91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Stefano e Anna Grazia, riunione GLOS n.30, 17 novembre 2025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2F9C13-D603-7B81-9FCA-ED5626C6A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784"/>
            <a:ext cx="10515600" cy="672751"/>
          </a:xfrm>
        </p:spPr>
        <p:txBody>
          <a:bodyPr>
            <a:normAutofit fontScale="90000"/>
          </a:bodyPr>
          <a:lstStyle/>
          <a:p>
            <a:r>
              <a:rPr lang="en-IT" b="1" i="1" dirty="0">
                <a:solidFill>
                  <a:srgbClr val="FF0000"/>
                </a:solidFill>
              </a:rPr>
              <a:t>appuntamenti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506D81-4282-B312-5671-C056EBBE6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14664"/>
            <a:ext cx="10515600" cy="5034579"/>
          </a:xfrm>
        </p:spPr>
        <p:txBody>
          <a:bodyPr>
            <a:normAutofit fontScale="92500" lnSpcReduction="10000"/>
          </a:bodyPr>
          <a:lstStyle/>
          <a:p>
            <a:pPr rtl="0"/>
            <a:r>
              <a:rPr lang="en-IT" dirty="0"/>
              <a:t>S.Bianco e R.Vigni, </a:t>
            </a:r>
            <a:r>
              <a:rPr lang="en-GB" i="1" dirty="0"/>
              <a:t>Dati </a:t>
            </a:r>
            <a:r>
              <a:rPr lang="en-GB" i="1" dirty="0" err="1"/>
              <a:t>aperti</a:t>
            </a:r>
            <a:r>
              <a:rPr lang="en-GB" i="1" dirty="0"/>
              <a:t>: F.A.I.R. + S di </a:t>
            </a:r>
            <a:r>
              <a:rPr lang="en-GB" i="1" dirty="0" err="1"/>
              <a:t>Sicurezza</a:t>
            </a:r>
            <a:r>
              <a:rPr lang="en-IT" dirty="0"/>
              <a:t>, Venezia  IUAV 29 ottobre 2025 (org. Barbara Pasa)</a:t>
            </a:r>
          </a:p>
          <a:p>
            <a:pPr lvl="1" rtl="0"/>
            <a:r>
              <a:rPr lang="en-IT" dirty="0"/>
              <a:t>DOI: </a:t>
            </a:r>
            <a:r>
              <a:rPr lang="en-GB" dirty="0"/>
              <a:t>10.15161/</a:t>
            </a:r>
            <a:r>
              <a:rPr lang="en-GB" dirty="0" err="1"/>
              <a:t>oar.it</a:t>
            </a:r>
            <a:r>
              <a:rPr lang="en-GB" dirty="0"/>
              <a:t>/sx193-gf234</a:t>
            </a:r>
          </a:p>
          <a:p>
            <a:pPr rtl="0"/>
            <a:r>
              <a:rPr lang="en-GB" dirty="0"/>
              <a:t>X </a:t>
            </a:r>
            <a:r>
              <a:rPr lang="en-GB" dirty="0" err="1"/>
              <a:t>Convegno</a:t>
            </a:r>
            <a:r>
              <a:rPr lang="en-GB" dirty="0"/>
              <a:t> </a:t>
            </a:r>
            <a:r>
              <a:rPr lang="en-GB" dirty="0" err="1"/>
              <a:t>nazionale</a:t>
            </a:r>
            <a:r>
              <a:rPr lang="en-GB" dirty="0"/>
              <a:t> </a:t>
            </a:r>
            <a:r>
              <a:rPr lang="en-GB" dirty="0" err="1"/>
              <a:t>Associazione</a:t>
            </a:r>
            <a:r>
              <a:rPr lang="en-GB" dirty="0"/>
              <a:t> </a:t>
            </a:r>
            <a:r>
              <a:rPr lang="en-GB" dirty="0" err="1"/>
              <a:t>Italiana</a:t>
            </a:r>
            <a:r>
              <a:rPr lang="en-GB" dirty="0"/>
              <a:t> per la </a:t>
            </a:r>
            <a:r>
              <a:rPr lang="en-GB" dirty="0" err="1"/>
              <a:t>promozione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Scienza</a:t>
            </a:r>
            <a:r>
              <a:rPr lang="en-GB" dirty="0"/>
              <a:t> Aperta (AISA), Trento, 6-7 </a:t>
            </a:r>
            <a:r>
              <a:rPr lang="en-GB" dirty="0" err="1"/>
              <a:t>novembre</a:t>
            </a:r>
            <a:r>
              <a:rPr lang="en-GB" dirty="0"/>
              <a:t> 2025 (org. Paolo Guarda et al.)</a:t>
            </a:r>
          </a:p>
          <a:p>
            <a:pPr lvl="1" rtl="0"/>
            <a:r>
              <a:rPr lang="en-GB" dirty="0"/>
              <a:t>URL: </a:t>
            </a:r>
            <a:r>
              <a:rPr lang="en-GB" dirty="0">
                <a:hlinkClick r:id="rId2"/>
              </a:rPr>
              <a:t>https://aisa.sp.unipi.it/attivita/x-convegno-annuale/</a:t>
            </a:r>
            <a:endParaRPr lang="en-GB" dirty="0"/>
          </a:p>
          <a:p>
            <a:pPr rtl="0"/>
            <a:r>
              <a:rPr lang="en-GB" b="1" dirty="0" err="1"/>
              <a:t>giovedi</a:t>
            </a:r>
            <a:r>
              <a:rPr lang="en-GB" b="1" dirty="0"/>
              <a:t> 20 </a:t>
            </a:r>
            <a:r>
              <a:rPr lang="en-GB" b="1" dirty="0" err="1"/>
              <a:t>novembre</a:t>
            </a:r>
            <a:r>
              <a:rPr lang="en-GB" b="1" dirty="0"/>
              <a:t> </a:t>
            </a:r>
            <a:r>
              <a:rPr lang="en-GB" b="1" dirty="0">
                <a:sym typeface="Wingdings" pitchFamily="2" charset="2"/>
              </a:rPr>
              <a:t></a:t>
            </a:r>
            <a:r>
              <a:rPr lang="en-GB" b="1" dirty="0" err="1">
                <a:sym typeface="Wingdings" pitchFamily="2" charset="2"/>
              </a:rPr>
              <a:t>sessione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b="1" dirty="0" err="1">
                <a:sym typeface="Wingdings" pitchFamily="2" charset="2"/>
              </a:rPr>
              <a:t>della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b="1" dirty="0" err="1">
                <a:sym typeface="Wingdings" pitchFamily="2" charset="2"/>
              </a:rPr>
              <a:t>GenOA</a:t>
            </a:r>
            <a:r>
              <a:rPr lang="en-GB" b="1" dirty="0">
                <a:sym typeface="Wingdings" pitchFamily="2" charset="2"/>
              </a:rPr>
              <a:t> week </a:t>
            </a:r>
            <a:r>
              <a:rPr lang="en-GB" b="1" dirty="0" err="1">
                <a:sym typeface="Wingdings" pitchFamily="2" charset="2"/>
              </a:rPr>
              <a:t>organizzata</a:t>
            </a:r>
            <a:r>
              <a:rPr lang="en-GB" b="1" dirty="0">
                <a:sym typeface="Wingdings" pitchFamily="2" charset="2"/>
              </a:rPr>
              <a:t> dal GLOS </a:t>
            </a:r>
            <a:r>
              <a:rPr lang="en-GB" b="1" dirty="0" err="1">
                <a:sym typeface="Wingdings" pitchFamily="2" charset="2"/>
              </a:rPr>
              <a:t>della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b="1" dirty="0" err="1">
                <a:sym typeface="Wingdings" pitchFamily="2" charset="2"/>
              </a:rPr>
              <a:t>CoPER</a:t>
            </a:r>
            <a:endParaRPr lang="en-GB" b="1" dirty="0">
              <a:sym typeface="Wingdings" pitchFamily="2" charset="2"/>
            </a:endParaRPr>
          </a:p>
          <a:p>
            <a:pPr lvl="1" rtl="0"/>
            <a:r>
              <a:rPr lang="en-GB" b="1" dirty="0" err="1">
                <a:sym typeface="Wingdings" pitchFamily="2" charset="2"/>
              </a:rPr>
              <a:t>registrazione</a:t>
            </a:r>
            <a:r>
              <a:rPr lang="en-GB" b="1" dirty="0">
                <a:sym typeface="Wingdings" pitchFamily="2" charset="2"/>
              </a:rPr>
              <a:t> </a:t>
            </a:r>
            <a:r>
              <a:rPr lang="en-GB" b="1" dirty="0" err="1">
                <a:sym typeface="Wingdings" pitchFamily="2" charset="2"/>
              </a:rPr>
              <a:t>obbligatoria</a:t>
            </a:r>
            <a:r>
              <a:rPr lang="en-GB" b="1" dirty="0">
                <a:sym typeface="Wingdings" pitchFamily="2" charset="2"/>
              </a:rPr>
              <a:t> (in </a:t>
            </a:r>
            <a:r>
              <a:rPr lang="en-GB" b="1" dirty="0" err="1">
                <a:sym typeface="Wingdings" pitchFamily="2" charset="2"/>
              </a:rPr>
              <a:t>presenza</a:t>
            </a:r>
            <a:r>
              <a:rPr lang="en-GB" b="1" dirty="0">
                <a:sym typeface="Wingdings" pitchFamily="2" charset="2"/>
              </a:rPr>
              <a:t>/online)</a:t>
            </a:r>
          </a:p>
          <a:p>
            <a:pPr lvl="2" rtl="0"/>
            <a:r>
              <a:rPr lang="en-GB" b="1" dirty="0">
                <a:sym typeface="Wingdings" pitchFamily="2" charset="2"/>
              </a:rPr>
              <a:t>  https://</a:t>
            </a:r>
            <a:r>
              <a:rPr lang="en-GB" b="1" dirty="0" err="1">
                <a:sym typeface="Wingdings" pitchFamily="2" charset="2"/>
              </a:rPr>
              <a:t>openscience.unige.it</a:t>
            </a:r>
            <a:r>
              <a:rPr lang="en-GB" b="1" dirty="0">
                <a:sym typeface="Wingdings" pitchFamily="2" charset="2"/>
              </a:rPr>
              <a:t>/genoaweek2025</a:t>
            </a:r>
          </a:p>
          <a:p>
            <a:pPr lvl="1" rtl="0"/>
            <a:r>
              <a:rPr lang="en-GB" b="1" dirty="0">
                <a:sym typeface="Wingdings" pitchFamily="2" charset="2"/>
              </a:rPr>
              <a:t>agenda</a:t>
            </a:r>
          </a:p>
          <a:p>
            <a:pPr lvl="2" rtl="0"/>
            <a:r>
              <a:rPr lang="en-GB" b="1" dirty="0">
                <a:sym typeface="Wingdings" pitchFamily="2" charset="2"/>
              </a:rPr>
              <a:t>  </a:t>
            </a:r>
            <a:r>
              <a:rPr lang="en-GB" b="1" dirty="0"/>
              <a:t>https://</a:t>
            </a:r>
            <a:r>
              <a:rPr lang="en-GB" b="1" dirty="0" err="1"/>
              <a:t>agenda.infn.it</a:t>
            </a:r>
            <a:r>
              <a:rPr lang="en-GB" b="1" dirty="0"/>
              <a:t>/e/SessioneGLOSCoPERallaGenOAWeek2025</a:t>
            </a:r>
            <a:endParaRPr lang="en-GB" b="1" dirty="0">
              <a:sym typeface="Wingdings" pitchFamily="2" charset="2"/>
            </a:endParaRPr>
          </a:p>
          <a:p>
            <a:pPr lvl="1" rtl="0"/>
            <a:r>
              <a:rPr lang="en-GB" b="1" dirty="0" err="1">
                <a:highlight>
                  <a:srgbClr val="FFFF00"/>
                </a:highlight>
                <a:sym typeface="Wingdings" pitchFamily="2" charset="2"/>
              </a:rPr>
              <a:t>scadenza</a:t>
            </a:r>
            <a:r>
              <a:rPr lang="en-GB" b="1" dirty="0">
                <a:highlight>
                  <a:srgbClr val="FFFF00"/>
                </a:highlight>
                <a:sym typeface="Wingdings" pitchFamily="2" charset="2"/>
              </a:rPr>
              <a:t> </a:t>
            </a:r>
            <a:r>
              <a:rPr lang="en-GB" b="1" dirty="0" err="1">
                <a:highlight>
                  <a:srgbClr val="FFFF00"/>
                </a:highlight>
                <a:sym typeface="Wingdings" pitchFamily="2" charset="2"/>
              </a:rPr>
              <a:t>invio</a:t>
            </a:r>
            <a:r>
              <a:rPr lang="en-GB" b="1" dirty="0">
                <a:highlight>
                  <a:srgbClr val="FFFF00"/>
                </a:highlight>
                <a:sym typeface="Wingdings" pitchFamily="2" charset="2"/>
              </a:rPr>
              <a:t> </a:t>
            </a:r>
            <a:r>
              <a:rPr lang="en-GB" b="1" dirty="0" err="1">
                <a:highlight>
                  <a:srgbClr val="FFFF00"/>
                </a:highlight>
                <a:sym typeface="Wingdings" pitchFamily="2" charset="2"/>
              </a:rPr>
              <a:t>presentazioni</a:t>
            </a:r>
            <a:r>
              <a:rPr lang="en-GB" b="1" dirty="0">
                <a:highlight>
                  <a:srgbClr val="FFFF00"/>
                </a:highlight>
                <a:sym typeface="Wingdings" pitchFamily="2" charset="2"/>
              </a:rPr>
              <a:t> a </a:t>
            </a:r>
            <a:r>
              <a:rPr lang="en-GB" b="1" dirty="0" err="1">
                <a:highlight>
                  <a:srgbClr val="FFFF00"/>
                </a:highlight>
                <a:sym typeface="Wingdings" pitchFamily="2" charset="2"/>
              </a:rPr>
              <a:t>coper.openscience@lists.infn.it</a:t>
            </a:r>
            <a:r>
              <a:rPr lang="en-GB" b="1" dirty="0">
                <a:highlight>
                  <a:srgbClr val="FFFF00"/>
                </a:highlight>
                <a:sym typeface="Wingdings" pitchFamily="2" charset="2"/>
              </a:rPr>
              <a:t>: </a:t>
            </a:r>
            <a:r>
              <a:rPr lang="en-GB" b="1" dirty="0" err="1">
                <a:highlight>
                  <a:srgbClr val="FFFF00"/>
                </a:highlight>
                <a:sym typeface="Wingdings" pitchFamily="2" charset="2"/>
              </a:rPr>
              <a:t>oggi</a:t>
            </a:r>
            <a:endParaRPr lang="en-IT" b="1" dirty="0">
              <a:highlight>
                <a:srgbClr val="FFFF00"/>
              </a:highlight>
            </a:endParaRP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637562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55818-7DF3-A4B3-9857-A03C10C3DA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it-IT" smtClean="0"/>
              <a:t>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A15A99-F0D8-717E-4813-84A54714E0B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Stefano e Anna Grazia, riunione GLOS n.30, 17 novembre 2025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FD8D3-61A9-9EC7-87F3-D4F3C9415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b="1" i="1" dirty="0">
                <a:solidFill>
                  <a:srgbClr val="FF0000"/>
                </a:solidFill>
              </a:rPr>
              <a:t>azioni e riassunto</a:t>
            </a:r>
            <a:endParaRPr lang="en-I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21418-585B-4E9E-E380-8FBF08DF2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free software: utilizzo prodotti GARR</a:t>
            </a:r>
          </a:p>
          <a:p>
            <a:r>
              <a:rPr lang="en-IT" dirty="0"/>
              <a:t>publish or perish: riduzione numero di pubblicazioni</a:t>
            </a:r>
          </a:p>
          <a:p>
            <a:r>
              <a:rPr lang="en-IT" dirty="0"/>
              <a:t>ORE</a:t>
            </a:r>
          </a:p>
        </p:txBody>
      </p:sp>
    </p:spTree>
    <p:extLst>
      <p:ext uri="{BB962C8B-B14F-4D97-AF65-F5344CB8AC3E}">
        <p14:creationId xmlns:p14="http://schemas.microsoft.com/office/powerpoint/2010/main" val="234532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5B64F76-DBF4-CF3D-4769-F54A53CC4AA8}"/>
              </a:ext>
            </a:extLst>
          </p:cNvPr>
          <p:cNvGrpSpPr/>
          <p:nvPr/>
        </p:nvGrpSpPr>
        <p:grpSpPr>
          <a:xfrm>
            <a:off x="-6879" y="0"/>
            <a:ext cx="12205758" cy="6850280"/>
            <a:chOff x="-6879" y="0"/>
            <a:chExt cx="12205758" cy="68502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A37FE3-5A44-7C9B-2F9D-3A3C17084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879" y="0"/>
              <a:ext cx="12205758" cy="68502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E7B21E-F02E-6409-3462-B4B995FFD7C0}"/>
                </a:ext>
              </a:extLst>
            </p:cNvPr>
            <p:cNvSpPr txBox="1"/>
            <p:nvPr/>
          </p:nvSpPr>
          <p:spPr>
            <a:xfrm>
              <a:off x="535258" y="4777938"/>
              <a:ext cx="7582830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T" sz="4000" dirty="0"/>
                <a:t>stefano.bianco@lnf.infn.it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T" sz="4000" dirty="0"/>
                <a:t>annagrazia.chiodetti@ingv.it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IT" sz="4000" dirty="0"/>
                <a:t>coper.openscience@lists.infn.it</a:t>
              </a:r>
            </a:p>
          </p:txBody>
        </p:sp>
        <p:pic>
          <p:nvPicPr>
            <p:cNvPr id="9" name="Google Shape;88;g19c9f0c780c_0_0">
              <a:extLst>
                <a:ext uri="{FF2B5EF4-FFF2-40B4-BE49-F238E27FC236}">
                  <a16:creationId xmlns:a16="http://schemas.microsoft.com/office/drawing/2014/main" id="{EE1B0099-477E-9A7A-4CDB-42F5A7F5F39A}"/>
                </a:ext>
              </a:extLst>
            </p:cNvPr>
            <p:cNvPicPr/>
            <p:nvPr/>
          </p:nvPicPr>
          <p:blipFill>
            <a:blip r:embed="rId4">
              <a:alphaModFix/>
            </a:blip>
            <a:stretch/>
          </p:blipFill>
          <p:spPr bwMode="auto">
            <a:xfrm>
              <a:off x="335193" y="125125"/>
              <a:ext cx="2030931" cy="1206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873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28F727-F433-048A-EA3D-7390DBD84D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00000000-1234-1234-1234-123412341234}" type="slidenum">
              <a:rPr lang="it-IT" smtClean="0"/>
              <a:t>5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72105D-6E4E-15E2-0F14-883AE871588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Stefano e Anna Grazia, riunione GLOS n.30, 17 novembre 2025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69205C-8215-F0A7-5C9C-88540899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751"/>
          </a:xfrm>
        </p:spPr>
        <p:txBody>
          <a:bodyPr>
            <a:normAutofit fontScale="90000"/>
          </a:bodyPr>
          <a:lstStyle/>
          <a:p>
            <a:r>
              <a:rPr lang="en-IT" b="1" i="1" dirty="0">
                <a:solidFill>
                  <a:srgbClr val="FF0000"/>
                </a:solidFill>
              </a:rPr>
              <a:t>bibliografia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78529E-B4B1-31C0-408E-BC57B7F54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61" y="1192692"/>
            <a:ext cx="11686477" cy="4351338"/>
          </a:xfrm>
        </p:spPr>
        <p:txBody>
          <a:bodyPr>
            <a:normAutofit fontScale="47500" lnSpcReduction="20000"/>
          </a:bodyPr>
          <a:lstStyle/>
          <a:p>
            <a:pPr rtl="0"/>
            <a:r>
              <a:rPr lang="en-IT" dirty="0"/>
              <a:t>S.Bianco e R. Delle Donne </a:t>
            </a:r>
            <a:r>
              <a:rPr lang="en-IT" i="1" dirty="0"/>
              <a:t>Sul sistema italiano di pubblicazione scientifica</a:t>
            </a:r>
            <a:r>
              <a:rPr lang="en-IT" dirty="0"/>
              <a:t>, DOI: </a:t>
            </a:r>
            <a:r>
              <a:rPr lang="en-GB" dirty="0"/>
              <a:t>10.15161/</a:t>
            </a:r>
            <a:r>
              <a:rPr lang="en-GB" dirty="0" err="1"/>
              <a:t>oar.it</a:t>
            </a:r>
            <a:r>
              <a:rPr lang="en-GB" dirty="0"/>
              <a:t>/75308</a:t>
            </a:r>
            <a:endParaRPr lang="en-IT" dirty="0"/>
          </a:p>
          <a:p>
            <a:pPr rtl="0"/>
            <a:r>
              <a:rPr lang="en-IT" dirty="0"/>
              <a:t>S.Bianco e R.Vigni, </a:t>
            </a:r>
            <a:r>
              <a:rPr lang="en-GB" i="1" dirty="0"/>
              <a:t>Dati </a:t>
            </a:r>
            <a:r>
              <a:rPr lang="en-GB" i="1" dirty="0" err="1"/>
              <a:t>aperti</a:t>
            </a:r>
            <a:r>
              <a:rPr lang="en-GB" i="1" dirty="0"/>
              <a:t>: F.A.I.R. + S di </a:t>
            </a:r>
            <a:r>
              <a:rPr lang="en-GB" i="1" dirty="0" err="1"/>
              <a:t>Sicurezza</a:t>
            </a:r>
            <a:r>
              <a:rPr lang="en-IT" dirty="0"/>
              <a:t>, Venezia  IUAV 2025 DOI: </a:t>
            </a:r>
            <a:r>
              <a:rPr lang="en-GB" dirty="0"/>
              <a:t>10.15161/</a:t>
            </a:r>
            <a:r>
              <a:rPr lang="en-GB" dirty="0" err="1"/>
              <a:t>oar.it</a:t>
            </a:r>
            <a:r>
              <a:rPr lang="en-GB" dirty="0"/>
              <a:t>/sx193-gf234</a:t>
            </a:r>
            <a:endParaRPr lang="en-IT" dirty="0"/>
          </a:p>
          <a:p>
            <a:r>
              <a:rPr lang="en-IT" dirty="0"/>
              <a:t>R.Vigni, Codiger Napoli ottobre 2025</a:t>
            </a:r>
          </a:p>
          <a:p>
            <a:r>
              <a:rPr lang="en-IT" dirty="0"/>
              <a:t>R.Vigni, Inrim Torino maggio 2025</a:t>
            </a:r>
          </a:p>
          <a:p>
            <a:r>
              <a:rPr lang="en-IT" dirty="0"/>
              <a:t>N.Pastrone, </a:t>
            </a:r>
            <a:r>
              <a:rPr lang="en-IT" i="1" dirty="0"/>
              <a:t>Valutazione</a:t>
            </a:r>
            <a:r>
              <a:rPr lang="en-IT" dirty="0"/>
              <a:t>, Primo corso nazionale Scienza Aperta e INFN, 18 febbraio 2025</a:t>
            </a:r>
          </a:p>
          <a:p>
            <a:r>
              <a:rPr lang="en-IT" dirty="0"/>
              <a:t> E.Bovo, </a:t>
            </a:r>
            <a:r>
              <a:rPr lang="en-IT" i="1" dirty="0"/>
              <a:t>Diritto d’autore e proprietà intellettuale</a:t>
            </a:r>
            <a:r>
              <a:rPr lang="en-IT" dirty="0"/>
              <a:t>, Primo corso nazionale Scienza Aperta e INFN, 18 febbraio 2025</a:t>
            </a:r>
          </a:p>
          <a:p>
            <a:r>
              <a:rPr lang="en-GB" dirty="0" err="1"/>
              <a:t>S.Bianco</a:t>
            </a:r>
            <a:r>
              <a:rPr lang="en-GB" dirty="0"/>
              <a:t>, </a:t>
            </a:r>
            <a:r>
              <a:rPr lang="en-GB" dirty="0" err="1"/>
              <a:t>L.Patrizii</a:t>
            </a:r>
            <a:r>
              <a:rPr lang="en-GB" dirty="0"/>
              <a:t>, </a:t>
            </a:r>
            <a:r>
              <a:rPr lang="en-GB" i="1" dirty="0"/>
              <a:t>Plan S e le </a:t>
            </a:r>
            <a:r>
              <a:rPr lang="en-GB" i="1" dirty="0" err="1"/>
              <a:t>società</a:t>
            </a:r>
            <a:r>
              <a:rPr lang="en-GB" i="1" dirty="0"/>
              <a:t> </a:t>
            </a:r>
            <a:r>
              <a:rPr lang="en-GB" i="1" dirty="0" err="1"/>
              <a:t>scientifiche</a:t>
            </a:r>
            <a:r>
              <a:rPr lang="en-GB" i="1" dirty="0"/>
              <a:t> –Una </a:t>
            </a:r>
            <a:r>
              <a:rPr lang="en-GB" i="1" dirty="0" err="1"/>
              <a:t>rivoluzione</a:t>
            </a:r>
            <a:r>
              <a:rPr lang="en-GB" i="1" dirty="0"/>
              <a:t> per </a:t>
            </a:r>
            <a:r>
              <a:rPr lang="en-GB" i="1" dirty="0" err="1"/>
              <a:t>l'Open</a:t>
            </a:r>
            <a:r>
              <a:rPr lang="en-GB" i="1" dirty="0"/>
              <a:t> Access ? </a:t>
            </a:r>
            <a:r>
              <a:rPr lang="en-GB" dirty="0"/>
              <a:t>, Il Nuovo </a:t>
            </a:r>
            <a:r>
              <a:rPr lang="en-GB" dirty="0" err="1"/>
              <a:t>Saggiatore</a:t>
            </a:r>
            <a:r>
              <a:rPr lang="en-GB" dirty="0"/>
              <a:t> 2020</a:t>
            </a:r>
            <a:endParaRPr lang="en-IT" dirty="0"/>
          </a:p>
          <a:p>
            <a:r>
              <a:rPr lang="en-IT" dirty="0"/>
              <a:t>M.Maggi, </a:t>
            </a:r>
            <a:r>
              <a:rPr lang="en-IT" i="1" dirty="0"/>
              <a:t>Open data I</a:t>
            </a:r>
            <a:r>
              <a:rPr lang="en-IT" dirty="0"/>
              <a:t>, Primo corso nazionale Scienza Aperta e INFN, 18 febbraio 2025</a:t>
            </a:r>
          </a:p>
          <a:p>
            <a:r>
              <a:rPr lang="en-IT" dirty="0"/>
              <a:t>F.Marchegiani, </a:t>
            </a:r>
            <a:r>
              <a:rPr lang="en-IT" i="1" dirty="0"/>
              <a:t>Open data II, </a:t>
            </a:r>
            <a:r>
              <a:rPr lang="en-IT" dirty="0"/>
              <a:t>Primo corso nazionale Scienza Aperta e INFN, 18 febbraio 2025</a:t>
            </a:r>
          </a:p>
          <a:p>
            <a:r>
              <a:rPr lang="en-IT" dirty="0"/>
              <a:t>I.Piergentili, </a:t>
            </a:r>
            <a:r>
              <a:rPr lang="en-IT" i="1" dirty="0"/>
              <a:t>L’archivio istituzionale INFN, </a:t>
            </a:r>
            <a:r>
              <a:rPr lang="en-IT" dirty="0"/>
              <a:t>Primo corso nazionale Scienza Aperta e INFN, 18 febbraio 2025</a:t>
            </a:r>
            <a:endParaRPr lang="en-IT" i="1" dirty="0"/>
          </a:p>
          <a:p>
            <a:r>
              <a:rPr lang="en-IT" dirty="0"/>
              <a:t>R.Caso </a:t>
            </a:r>
            <a:r>
              <a:rPr lang="en-IT" i="1" dirty="0"/>
              <a:t>La rivoluzione incompiuta</a:t>
            </a:r>
            <a:r>
              <a:rPr lang="en-IT" dirty="0"/>
              <a:t>, Ledizioni 2019</a:t>
            </a:r>
          </a:p>
          <a:p>
            <a:pPr rtl="0"/>
            <a:r>
              <a:rPr lang="en-IT" dirty="0"/>
              <a:t>R.Caso </a:t>
            </a:r>
            <a:r>
              <a:rPr lang="en-GB" i="1" dirty="0"/>
              <a:t>La </a:t>
            </a:r>
            <a:r>
              <a:rPr lang="en-GB" i="1" dirty="0" err="1"/>
              <a:t>società</a:t>
            </a:r>
            <a:r>
              <a:rPr lang="en-GB" i="1" dirty="0"/>
              <a:t> </a:t>
            </a:r>
            <a:r>
              <a:rPr lang="en-GB" i="1" dirty="0" err="1"/>
              <a:t>della</a:t>
            </a:r>
            <a:r>
              <a:rPr lang="en-GB" i="1" dirty="0"/>
              <a:t> </a:t>
            </a:r>
            <a:r>
              <a:rPr lang="en-GB" i="1" dirty="0" err="1"/>
              <a:t>mercificazione</a:t>
            </a:r>
            <a:r>
              <a:rPr lang="en-GB" i="1" dirty="0"/>
              <a:t> e </a:t>
            </a:r>
            <a:r>
              <a:rPr lang="en-GB" i="1" dirty="0" err="1"/>
              <a:t>della</a:t>
            </a:r>
            <a:r>
              <a:rPr lang="en-GB" i="1" dirty="0"/>
              <a:t> </a:t>
            </a:r>
            <a:r>
              <a:rPr lang="en-GB" i="1" dirty="0" err="1"/>
              <a:t>sorveglianza</a:t>
            </a:r>
            <a:r>
              <a:rPr lang="en-GB" i="1" dirty="0"/>
              <a:t>: </a:t>
            </a:r>
            <a:r>
              <a:rPr lang="en-GB" i="1" dirty="0" err="1"/>
              <a:t>dalla</a:t>
            </a:r>
            <a:r>
              <a:rPr lang="en-GB" i="1" dirty="0"/>
              <a:t> persona ai </a:t>
            </a:r>
            <a:r>
              <a:rPr lang="en-GB" i="1" dirty="0" err="1"/>
              <a:t>dati</a:t>
            </a:r>
            <a:r>
              <a:rPr lang="en-GB" dirty="0"/>
              <a:t>, </a:t>
            </a:r>
            <a:r>
              <a:rPr lang="en-GB" dirty="0" err="1"/>
              <a:t>Ledizioni</a:t>
            </a:r>
            <a:r>
              <a:rPr lang="en-GB" dirty="0"/>
              <a:t> 2021</a:t>
            </a:r>
            <a:endParaRPr lang="en-IT" dirty="0"/>
          </a:p>
          <a:p>
            <a:r>
              <a:rPr lang="en-IT" dirty="0"/>
              <a:t>R.Caso, </a:t>
            </a:r>
            <a:r>
              <a:rPr lang="en-GB" i="1" dirty="0"/>
              <a:t>La </a:t>
            </a:r>
            <a:r>
              <a:rPr lang="en-GB" i="1" dirty="0" err="1"/>
              <a:t>scienza</a:t>
            </a:r>
            <a:r>
              <a:rPr lang="en-GB" i="1" dirty="0"/>
              <a:t> </a:t>
            </a:r>
            <a:r>
              <a:rPr lang="en-GB" i="1" dirty="0" err="1"/>
              <a:t>aperta</a:t>
            </a:r>
            <a:r>
              <a:rPr lang="en-GB" i="1" dirty="0"/>
              <a:t>: </a:t>
            </a:r>
            <a:r>
              <a:rPr lang="en-GB" i="1" dirty="0" err="1"/>
              <a:t>sentieri</a:t>
            </a:r>
            <a:r>
              <a:rPr lang="en-GB" i="1" dirty="0"/>
              <a:t> di gloria (o di pace) ?  </a:t>
            </a:r>
            <a:r>
              <a:rPr lang="en-GB" dirty="0"/>
              <a:t>X </a:t>
            </a:r>
            <a:r>
              <a:rPr lang="en-GB" dirty="0" err="1"/>
              <a:t>convegno</a:t>
            </a:r>
            <a:r>
              <a:rPr lang="en-GB" dirty="0"/>
              <a:t> AISA</a:t>
            </a:r>
            <a:r>
              <a:rPr lang="en-IT" dirty="0"/>
              <a:t> Trento 2025 DOI: </a:t>
            </a:r>
            <a:r>
              <a:rPr lang="en-GB" dirty="0"/>
              <a:t>10.5281/zenodo.17549976</a:t>
            </a:r>
            <a:endParaRPr lang="en-IT" dirty="0"/>
          </a:p>
          <a:p>
            <a:pPr rtl="0"/>
            <a:r>
              <a:rPr lang="en-IT" dirty="0"/>
              <a:t>M.C.Pievatolo, </a:t>
            </a:r>
            <a:r>
              <a:rPr lang="en-GB" i="1" dirty="0"/>
              <a:t>La </a:t>
            </a:r>
            <a:r>
              <a:rPr lang="en-GB" i="1" dirty="0" err="1"/>
              <a:t>bilancia</a:t>
            </a:r>
            <a:r>
              <a:rPr lang="en-GB" i="1" dirty="0"/>
              <a:t> e la </a:t>
            </a:r>
            <a:r>
              <a:rPr lang="en-GB" i="1" dirty="0" err="1"/>
              <a:t>spada</a:t>
            </a:r>
            <a:r>
              <a:rPr lang="en-GB" i="1" dirty="0"/>
              <a:t>: </a:t>
            </a:r>
            <a:r>
              <a:rPr lang="en-GB" i="1" dirty="0" err="1"/>
              <a:t>scienza</a:t>
            </a:r>
            <a:r>
              <a:rPr lang="en-GB" i="1" dirty="0"/>
              <a:t> di </a:t>
            </a:r>
            <a:r>
              <a:rPr lang="en-GB" i="1" dirty="0" err="1"/>
              <a:t>stato</a:t>
            </a:r>
            <a:r>
              <a:rPr lang="en-GB" i="1" dirty="0"/>
              <a:t> e </a:t>
            </a:r>
            <a:r>
              <a:rPr lang="en-GB" i="1" dirty="0" err="1"/>
              <a:t>valutazione</a:t>
            </a:r>
            <a:r>
              <a:rPr lang="en-GB" i="1" dirty="0"/>
              <a:t> </a:t>
            </a:r>
            <a:r>
              <a:rPr lang="en-GB" i="1" dirty="0" err="1"/>
              <a:t>della</a:t>
            </a:r>
            <a:r>
              <a:rPr lang="en-GB" i="1" dirty="0"/>
              <a:t> </a:t>
            </a:r>
            <a:r>
              <a:rPr lang="en-GB" i="1" dirty="0" err="1"/>
              <a:t>ricerca</a:t>
            </a:r>
            <a:r>
              <a:rPr lang="en-GB" i="1" dirty="0"/>
              <a:t> </a:t>
            </a:r>
            <a:r>
              <a:rPr lang="en-GB" dirty="0"/>
              <a:t>DOI: 10.5281/zenodo.570042 2017</a:t>
            </a:r>
            <a:endParaRPr lang="en-IT" dirty="0"/>
          </a:p>
          <a:p>
            <a:r>
              <a:rPr lang="en-IT" dirty="0"/>
              <a:t>D. Borrelli </a:t>
            </a:r>
            <a:r>
              <a:rPr lang="en-IT" i="1" dirty="0"/>
              <a:t>L’università della guerra</a:t>
            </a:r>
            <a:r>
              <a:rPr lang="en-IT" dirty="0"/>
              <a:t>, X convegno AISA Trento 2025 DOI: </a:t>
            </a:r>
            <a:r>
              <a:rPr lang="en-GB" dirty="0"/>
              <a:t>10.5281/zenodo.17559701</a:t>
            </a:r>
          </a:p>
          <a:p>
            <a:r>
              <a:rPr lang="en-GB" dirty="0" err="1"/>
              <a:t>E.Segrè</a:t>
            </a:r>
            <a:r>
              <a:rPr lang="en-GB" dirty="0"/>
              <a:t>, </a:t>
            </a:r>
            <a:r>
              <a:rPr lang="en-GB" i="1" dirty="0"/>
              <a:t>Enrico Fermi, physicist,</a:t>
            </a:r>
            <a:r>
              <a:rPr lang="en-GB" dirty="0"/>
              <a:t> University of Chicago Press, 1970.</a:t>
            </a:r>
            <a:endParaRPr lang="en-IT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33618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8C42-19C4-8080-7217-43B1D892B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altre risorse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F4015-7CE2-79D8-C36B-F429FA462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E05CE-D07E-44E2-41FF-37EE3D2A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Stefano e Anna Grazia, riunione GLOS n.30, 17 novembre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B5261-4EBB-C09D-3C7C-FAF37180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20BDB-0438-4842-85D3-4C1AF2DC0F03}" type="slidenum">
              <a:rPr lang="en-IT" smtClean="0"/>
              <a:t>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68316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3468</TotalTime>
  <Words>641</Words>
  <Application>Microsoft Macintosh PowerPoint</Application>
  <DocSecurity>0</DocSecurity>
  <PresentationFormat>Widescreen</PresentationFormat>
  <Paragraphs>51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Wingdings</vt:lpstr>
      <vt:lpstr>Arial</vt:lpstr>
      <vt:lpstr>Calibri</vt:lpstr>
      <vt:lpstr>Ubuntu</vt:lpstr>
      <vt:lpstr>Tema di Office</vt:lpstr>
      <vt:lpstr>PowerPoint Presentation</vt:lpstr>
      <vt:lpstr>appuntamenti</vt:lpstr>
      <vt:lpstr>azioni e riassunto</vt:lpstr>
      <vt:lpstr>PowerPoint Presentation</vt:lpstr>
      <vt:lpstr>bibliografia</vt:lpstr>
      <vt:lpstr>altre risorse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Anna Grazia Chiodetti</dc:creator>
  <cp:keywords/>
  <dc:description/>
  <cp:lastModifiedBy>stefano.bianco</cp:lastModifiedBy>
  <cp:revision>283</cp:revision>
  <dcterms:created xsi:type="dcterms:W3CDTF">2022-11-28T07:33:01Z</dcterms:created>
  <dcterms:modified xsi:type="dcterms:W3CDTF">2025-11-17T07:50:38Z</dcterms:modified>
  <cp:category/>
  <dc:identifier/>
  <cp:contentStatus/>
  <dc:language/>
  <cp:version/>
</cp:coreProperties>
</file>