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628582-16F7-6705-3063-EBEC3FDCD10F}" name="Maria Cristina Vistoli" initials="MV" userId="S::vistoli@infn.it::c1492bfc-558d-4500-9d83-8c9905cc2265" providerId="AD"/>
  <p188:author id="{9347B3A6-E98F-5513-EE72-39BC3225B691}" name="Barbara Martelli" initials="BM" userId="S::bmartell@infn.it::18045bab-b724-4841-b388-6ed929561ac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116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>
            <a:extLst>
              <a:ext uri="{FF2B5EF4-FFF2-40B4-BE49-F238E27FC236}">
                <a16:creationId xmlns:a16="http://schemas.microsoft.com/office/drawing/2014/main" id="{42842098-03A1-BE1A-98DA-02C2725886B9}"/>
              </a:ext>
            </a:extLst>
          </p:cNvPr>
          <p:cNvSpPr/>
          <p:nvPr/>
        </p:nvSpPr>
        <p:spPr>
          <a:xfrm>
            <a:off x="3242568" y="1890777"/>
            <a:ext cx="5482705" cy="2940287"/>
          </a:xfrm>
          <a:prstGeom prst="clou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CNAF come </a:t>
            </a:r>
            <a:r>
              <a:rPr lang="en-US" err="1"/>
              <a:t>centro</a:t>
            </a:r>
            <a:r>
              <a:rPr lang="en-US"/>
              <a:t> di </a:t>
            </a:r>
            <a:r>
              <a:rPr lang="en-US" err="1"/>
              <a:t>coordinamento</a:t>
            </a:r>
            <a:r>
              <a:rPr lang="en-US"/>
              <a:t> e </a:t>
            </a:r>
            <a:r>
              <a:rPr lang="en-US" err="1"/>
              <a:t>sviluppo</a:t>
            </a:r>
            <a:r>
              <a:rPr lang="en-US"/>
              <a:t> della </a:t>
            </a:r>
          </a:p>
          <a:p>
            <a:pPr algn="ctr"/>
            <a:r>
              <a:rPr lang="en-US" err="1"/>
              <a:t>Piattaforma</a:t>
            </a:r>
            <a:r>
              <a:rPr lang="en-US"/>
              <a:t> Cloud per la </a:t>
            </a:r>
            <a:r>
              <a:rPr lang="en-US" err="1"/>
              <a:t>Ricerca</a:t>
            </a:r>
            <a:r>
              <a:rPr lang="en-US"/>
              <a:t> </a:t>
            </a:r>
          </a:p>
          <a:p>
            <a:pPr algn="ctr"/>
            <a:r>
              <a:rPr lang="en-US" sz="1400"/>
              <a:t>(di base, </a:t>
            </a:r>
            <a:r>
              <a:rPr lang="en-US" sz="1400" err="1"/>
              <a:t>industriale</a:t>
            </a:r>
            <a:r>
              <a:rPr lang="en-US" sz="1400"/>
              <a:t>, </a:t>
            </a:r>
            <a:r>
              <a:rPr lang="en-US" sz="1400" err="1"/>
              <a:t>fisica</a:t>
            </a:r>
            <a:r>
              <a:rPr lang="en-US" sz="1400"/>
              <a:t>, medica, e in generale di tutte le discipline </a:t>
            </a:r>
            <a:r>
              <a:rPr lang="en-US" sz="1400" err="1"/>
              <a:t>scientifiche</a:t>
            </a:r>
            <a:r>
              <a:rPr lang="en-US" sz="1400"/>
              <a:t>)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EE7C01D-352B-46E7-2FDF-8D3B357EA152}"/>
              </a:ext>
            </a:extLst>
          </p:cNvPr>
          <p:cNvSpPr/>
          <p:nvPr/>
        </p:nvSpPr>
        <p:spPr>
          <a:xfrm>
            <a:off x="523129" y="467603"/>
            <a:ext cx="2136110" cy="988132"/>
          </a:xfrm>
          <a:prstGeom prst="roundRect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EOSC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F5B15E4-DA7D-DC0E-D971-A8BC2E9CC548}"/>
              </a:ext>
            </a:extLst>
          </p:cNvPr>
          <p:cNvSpPr/>
          <p:nvPr/>
        </p:nvSpPr>
        <p:spPr>
          <a:xfrm>
            <a:off x="523129" y="5140456"/>
            <a:ext cx="2136110" cy="988132"/>
          </a:xfrm>
          <a:prstGeom prst="roundRect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/>
              <a:t>EHDS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FEEC8A9-920F-AD08-5362-EE318BCB1698}"/>
              </a:ext>
            </a:extLst>
          </p:cNvPr>
          <p:cNvSpPr/>
          <p:nvPr/>
        </p:nvSpPr>
        <p:spPr>
          <a:xfrm>
            <a:off x="9622305" y="5140456"/>
            <a:ext cx="2136110" cy="988132"/>
          </a:xfrm>
          <a:prstGeom prst="roundRect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/>
              <a:t>CERN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0B97488-AC0F-32E7-6537-FA16B5429125}"/>
              </a:ext>
            </a:extLst>
          </p:cNvPr>
          <p:cNvSpPr/>
          <p:nvPr/>
        </p:nvSpPr>
        <p:spPr>
          <a:xfrm>
            <a:off x="9588687" y="467603"/>
            <a:ext cx="2136110" cy="988132"/>
          </a:xfrm>
          <a:prstGeom prst="roundRect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/>
              <a:t>AI in Science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F8F67FC-929C-7A87-B72B-8405ED8C5390}"/>
              </a:ext>
            </a:extLst>
          </p:cNvPr>
          <p:cNvCxnSpPr/>
          <p:nvPr/>
        </p:nvCxnSpPr>
        <p:spPr>
          <a:xfrm>
            <a:off x="2608993" y="1476777"/>
            <a:ext cx="1482704" cy="1097370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04F9154-20A4-0667-2020-C63568CCC9E9}"/>
              </a:ext>
            </a:extLst>
          </p:cNvPr>
          <p:cNvSpPr txBox="1"/>
          <p:nvPr/>
        </p:nvSpPr>
        <p:spPr>
          <a:xfrm rot="2220000">
            <a:off x="2691850" y="1838732"/>
            <a:ext cx="15777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ICSC EOSC </a:t>
            </a:r>
          </a:p>
          <a:p>
            <a:r>
              <a:rPr lang="en-US"/>
              <a:t>Italian node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68E39B6-1C9D-1645-0366-C582072BDAD0}"/>
              </a:ext>
            </a:extLst>
          </p:cNvPr>
          <p:cNvCxnSpPr>
            <a:cxnSpLocks/>
          </p:cNvCxnSpPr>
          <p:nvPr/>
        </p:nvCxnSpPr>
        <p:spPr>
          <a:xfrm flipV="1">
            <a:off x="2687434" y="4434324"/>
            <a:ext cx="1404262" cy="785218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4AF91E9-90CD-5121-2785-5F25F83FBD48}"/>
              </a:ext>
            </a:extLst>
          </p:cNvPr>
          <p:cNvSpPr txBox="1"/>
          <p:nvPr/>
        </p:nvSpPr>
        <p:spPr>
          <a:xfrm rot="-1740000">
            <a:off x="2940003" y="4382682"/>
            <a:ext cx="1577788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/>
              <a:t>HBD, CANDLE, Min Salute</a:t>
            </a:r>
          </a:p>
          <a:p>
            <a:r>
              <a:rPr lang="en-US" sz="1600"/>
              <a:t>Centro Naz. Virtual Image Trials (con VITA e ICSC)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44867F1-F151-2A69-E489-DD688888AE0E}"/>
              </a:ext>
            </a:extLst>
          </p:cNvPr>
          <p:cNvCxnSpPr>
            <a:cxnSpLocks/>
          </p:cNvCxnSpPr>
          <p:nvPr/>
        </p:nvCxnSpPr>
        <p:spPr>
          <a:xfrm flipV="1">
            <a:off x="7830934" y="1094971"/>
            <a:ext cx="1762850" cy="1199835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ED84198-63C6-4211-D6CD-9EC5EDB39C69}"/>
              </a:ext>
            </a:extLst>
          </p:cNvPr>
          <p:cNvSpPr txBox="1"/>
          <p:nvPr/>
        </p:nvSpPr>
        <p:spPr>
          <a:xfrm rot="-1920000">
            <a:off x="8056138" y="1281524"/>
            <a:ext cx="1017494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???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98B41CF-BAE8-E21A-16E9-90B53CE8F643}"/>
              </a:ext>
            </a:extLst>
          </p:cNvPr>
          <p:cNvCxnSpPr>
            <a:cxnSpLocks/>
          </p:cNvCxnSpPr>
          <p:nvPr/>
        </p:nvCxnSpPr>
        <p:spPr>
          <a:xfrm>
            <a:off x="8211933" y="4020510"/>
            <a:ext cx="1381851" cy="1074959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1412269-F635-8FE6-02E0-0784221DC0CF}"/>
              </a:ext>
            </a:extLst>
          </p:cNvPr>
          <p:cNvSpPr txBox="1"/>
          <p:nvPr/>
        </p:nvSpPr>
        <p:spPr>
          <a:xfrm rot="2340000">
            <a:off x="8470999" y="4062693"/>
            <a:ext cx="157778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WLCG, </a:t>
            </a:r>
          </a:p>
          <a:p>
            <a:r>
              <a:rPr lang="en-US" err="1"/>
              <a:t>nodo</a:t>
            </a:r>
            <a:r>
              <a:rPr lang="en-US"/>
              <a:t> REANA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C8653F0-B06B-66C4-A33F-B3DE9575DF2F}"/>
              </a:ext>
            </a:extLst>
          </p:cNvPr>
          <p:cNvSpPr/>
          <p:nvPr/>
        </p:nvSpPr>
        <p:spPr>
          <a:xfrm>
            <a:off x="5901952" y="5633514"/>
            <a:ext cx="2136110" cy="988132"/>
          </a:xfrm>
          <a:prstGeom prst="roundRect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/>
              <a:t>Euro HPC 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87B6772-A223-A485-AE59-9DA1AC37E779}"/>
              </a:ext>
            </a:extLst>
          </p:cNvPr>
          <p:cNvCxnSpPr>
            <a:cxnSpLocks/>
          </p:cNvCxnSpPr>
          <p:nvPr/>
        </p:nvCxnSpPr>
        <p:spPr>
          <a:xfrm>
            <a:off x="7001697" y="4580803"/>
            <a:ext cx="14734" cy="1030135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8DFF3AB-C0C4-7159-D741-00FB20A8A703}"/>
              </a:ext>
            </a:extLst>
          </p:cNvPr>
          <p:cNvSpPr txBox="1"/>
          <p:nvPr/>
        </p:nvSpPr>
        <p:spPr>
          <a:xfrm>
            <a:off x="7047851" y="4713932"/>
            <a:ext cx="157778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CINECA, ICSC, AI Factories</a:t>
            </a:r>
          </a:p>
        </p:txBody>
      </p:sp>
      <p:sp>
        <p:nvSpPr>
          <p:cNvPr id="18" name="Arrow: Curved Down 17">
            <a:extLst>
              <a:ext uri="{FF2B5EF4-FFF2-40B4-BE49-F238E27FC236}">
                <a16:creationId xmlns:a16="http://schemas.microsoft.com/office/drawing/2014/main" id="{6AE87DBD-4C15-9845-C0FD-5AA07D78EC05}"/>
              </a:ext>
            </a:extLst>
          </p:cNvPr>
          <p:cNvSpPr/>
          <p:nvPr/>
        </p:nvSpPr>
        <p:spPr>
          <a:xfrm>
            <a:off x="5437049" y="1352513"/>
            <a:ext cx="1310865" cy="977025"/>
          </a:xfrm>
          <a:prstGeom prst="curvedDownArrow">
            <a:avLst/>
          </a:prstGeom>
          <a:solidFill>
            <a:schemeClr val="accent3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8198216-90B1-2F93-AF6E-1839F12DF013}"/>
              </a:ext>
            </a:extLst>
          </p:cNvPr>
          <p:cNvSpPr txBox="1"/>
          <p:nvPr/>
        </p:nvSpPr>
        <p:spPr>
          <a:xfrm>
            <a:off x="3054823" y="806"/>
            <a:ext cx="6550596" cy="13849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dirty="0" err="1"/>
              <a:t>Evoluzione</a:t>
            </a:r>
            <a:r>
              <a:rPr lang="en-US" sz="1400" dirty="0"/>
              <a:t> della </a:t>
            </a:r>
            <a:r>
              <a:rPr lang="en-US" sz="1400" dirty="0" err="1"/>
              <a:t>piattaforma</a:t>
            </a:r>
            <a:r>
              <a:rPr lang="en-US" sz="1400" dirty="0"/>
              <a:t> cloud </a:t>
            </a:r>
            <a:r>
              <a:rPr lang="en-US" sz="1400" dirty="0" err="1"/>
              <a:t>attraverso</a:t>
            </a:r>
            <a:r>
              <a:rPr lang="en-US" sz="1400" dirty="0"/>
              <a:t> </a:t>
            </a:r>
            <a:r>
              <a:rPr lang="en-US" sz="1400" dirty="0" err="1"/>
              <a:t>finanziamenti</a:t>
            </a:r>
            <a:r>
              <a:rPr lang="en-US" sz="1400" dirty="0"/>
              <a:t> da </a:t>
            </a:r>
            <a:r>
              <a:rPr lang="en-US" sz="1400" dirty="0" err="1"/>
              <a:t>progetti</a:t>
            </a:r>
            <a:r>
              <a:rPr lang="en-US" sz="1400" dirty="0"/>
              <a:t> </a:t>
            </a:r>
            <a:r>
              <a:rPr lang="en-US" sz="1400" dirty="0" err="1"/>
              <a:t>esterni</a:t>
            </a:r>
            <a:r>
              <a:rPr lang="en-US" sz="1400" dirty="0"/>
              <a:t> (</a:t>
            </a:r>
            <a:r>
              <a:rPr lang="en-US" sz="1400" dirty="0" err="1"/>
              <a:t>nazionali</a:t>
            </a:r>
            <a:r>
              <a:rPr lang="en-US" sz="1400" dirty="0"/>
              <a:t>, EU, partnership PPP, </a:t>
            </a:r>
            <a:r>
              <a:rPr lang="en-US" sz="1400" dirty="0" err="1"/>
              <a:t>Trasf</a:t>
            </a:r>
            <a:r>
              <a:rPr lang="en-US" sz="1400" dirty="0"/>
              <a:t>. Tecnologico con il </a:t>
            </a:r>
            <a:r>
              <a:rPr lang="en-US" sz="1400" dirty="0" err="1"/>
              <a:t>TTLab</a:t>
            </a:r>
            <a:r>
              <a:rPr lang="en-US" sz="1400" dirty="0"/>
              <a:t>, ART-ER e ICSC). 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Poco </a:t>
            </a:r>
            <a:r>
              <a:rPr lang="en-US" sz="1400" dirty="0" err="1"/>
              <a:t>sviluppo</a:t>
            </a:r>
            <a:r>
              <a:rPr lang="en-US" sz="1400" dirty="0"/>
              <a:t> SW e </a:t>
            </a:r>
            <a:r>
              <a:rPr lang="en-US" sz="1400" dirty="0" err="1"/>
              <a:t>molta</a:t>
            </a:r>
            <a:r>
              <a:rPr lang="en-US" sz="1400" dirty="0"/>
              <a:t> cloud integration, </a:t>
            </a:r>
            <a:r>
              <a:rPr lang="en-US" sz="1400" dirty="0" err="1"/>
              <a:t>standardizzazione</a:t>
            </a:r>
            <a:r>
              <a:rPr lang="en-US" sz="1400" dirty="0"/>
              <a:t>, </a:t>
            </a:r>
            <a:r>
              <a:rPr lang="en-US" sz="1400" dirty="0" err="1"/>
              <a:t>innovazione</a:t>
            </a:r>
            <a:r>
              <a:rPr lang="en-US" sz="1400" dirty="0"/>
              <a:t> di </a:t>
            </a:r>
            <a:r>
              <a:rPr lang="en-US" sz="1400" dirty="0" err="1"/>
              <a:t>processo</a:t>
            </a:r>
            <a:r>
              <a:rPr lang="en-US" sz="1400" dirty="0"/>
              <a:t>.  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sz="1400" dirty="0"/>
              <a:t>Non </a:t>
            </a:r>
            <a:r>
              <a:rPr lang="en-US" sz="1400" dirty="0" err="1"/>
              <a:t>reinventare</a:t>
            </a:r>
            <a:r>
              <a:rPr lang="en-US" sz="1400" dirty="0"/>
              <a:t> la </a:t>
            </a:r>
            <a:r>
              <a:rPr lang="en-US" sz="1400" dirty="0" err="1"/>
              <a:t>ruota</a:t>
            </a:r>
            <a:r>
              <a:rPr lang="en-US" sz="1400" dirty="0"/>
              <a:t>. Investire </a:t>
            </a:r>
            <a:r>
              <a:rPr lang="en-US" sz="1400" dirty="0" err="1"/>
              <a:t>su</a:t>
            </a:r>
            <a:r>
              <a:rPr lang="en-US" sz="1400" dirty="0"/>
              <a:t> </a:t>
            </a:r>
            <a:r>
              <a:rPr lang="en-US" sz="1400" dirty="0" err="1"/>
              <a:t>soluzioni</a:t>
            </a:r>
            <a:r>
              <a:rPr lang="en-US" sz="1400" dirty="0"/>
              <a:t> </a:t>
            </a:r>
            <a:r>
              <a:rPr lang="en-US" sz="1400" dirty="0" err="1"/>
              <a:t>gia</a:t>
            </a:r>
            <a:r>
              <a:rPr lang="en-US" sz="1400" dirty="0"/>
              <a:t>' </a:t>
            </a:r>
            <a:r>
              <a:rPr lang="en-US" sz="1400" dirty="0" err="1"/>
              <a:t>solide</a:t>
            </a:r>
            <a:r>
              <a:rPr lang="en-US" sz="1400" dirty="0"/>
              <a:t> </a:t>
            </a:r>
            <a:r>
              <a:rPr lang="en-US" sz="1400" dirty="0" err="1"/>
              <a:t>nel</a:t>
            </a:r>
            <a:r>
              <a:rPr lang="en-US" sz="1400" dirty="0"/>
              <a:t> panorama opensource. </a:t>
            </a:r>
            <a:r>
              <a:rPr lang="en-US" sz="1400" dirty="0" err="1"/>
              <a:t>Evolvere</a:t>
            </a:r>
            <a:r>
              <a:rPr lang="en-US" sz="1400" dirty="0"/>
              <a:t> il legacy, e </a:t>
            </a:r>
            <a:r>
              <a:rPr lang="en-US" sz="1400" dirty="0" err="1"/>
              <a:t>andare</a:t>
            </a:r>
            <a:r>
              <a:rPr lang="en-US" sz="1400" dirty="0"/>
              <a:t> verso la </a:t>
            </a:r>
            <a:r>
              <a:rPr lang="en-US" sz="1400" dirty="0" err="1"/>
              <a:t>standardizzazione</a:t>
            </a:r>
            <a:r>
              <a:rPr lang="en-US" sz="1400" dirty="0"/>
              <a:t>.  </a:t>
            </a:r>
            <a:endParaRPr lang="en-US" dirty="0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7A27FC6C-A06F-52EA-2144-3EAA3D9C2619}"/>
              </a:ext>
            </a:extLst>
          </p:cNvPr>
          <p:cNvSpPr/>
          <p:nvPr/>
        </p:nvSpPr>
        <p:spPr>
          <a:xfrm>
            <a:off x="26172" y="2832369"/>
            <a:ext cx="2136110" cy="988132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/>
              <a:t>INFN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73B54B9-96C3-0760-5EB6-28EA6F070A23}"/>
              </a:ext>
            </a:extLst>
          </p:cNvPr>
          <p:cNvCxnSpPr>
            <a:cxnSpLocks/>
          </p:cNvCxnSpPr>
          <p:nvPr/>
        </p:nvCxnSpPr>
        <p:spPr>
          <a:xfrm flipV="1">
            <a:off x="2179435" y="3285801"/>
            <a:ext cx="1061913" cy="1132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DAE802E-8AD7-8CEE-2F5B-391B763EA950}"/>
              </a:ext>
            </a:extLst>
          </p:cNvPr>
          <p:cNvSpPr/>
          <p:nvPr/>
        </p:nvSpPr>
        <p:spPr>
          <a:xfrm>
            <a:off x="9810044" y="2556282"/>
            <a:ext cx="2136110" cy="988132"/>
          </a:xfrm>
          <a:prstGeom prst="roundRect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/>
              <a:t>Dataspaces</a:t>
            </a:r>
            <a:br>
              <a:rPr lang="en-US"/>
            </a:br>
            <a:r>
              <a:rPr lang="en-US"/>
              <a:t>( es. CH)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C3D8692-90A2-3804-E828-2CFA24A99666}"/>
              </a:ext>
            </a:extLst>
          </p:cNvPr>
          <p:cNvCxnSpPr>
            <a:cxnSpLocks/>
          </p:cNvCxnSpPr>
          <p:nvPr/>
        </p:nvCxnSpPr>
        <p:spPr>
          <a:xfrm>
            <a:off x="8626063" y="2880110"/>
            <a:ext cx="1177547" cy="125382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1752DAD-7B20-20B0-3ADD-28056939F79A}"/>
              </a:ext>
            </a:extLst>
          </p:cNvPr>
          <p:cNvSpPr txBox="1"/>
          <p:nvPr/>
        </p:nvSpPr>
        <p:spPr>
          <a:xfrm rot="420000">
            <a:off x="8662080" y="2286801"/>
            <a:ext cx="123363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ARTEMIS</a:t>
            </a:r>
          </a:p>
          <a:p>
            <a:r>
              <a:rPr lang="en-US"/>
              <a:t>CH-net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110DA5B-CEE1-4A2D-3881-B93F2771B987}"/>
              </a:ext>
            </a:extLst>
          </p:cNvPr>
          <p:cNvSpPr txBox="1"/>
          <p:nvPr/>
        </p:nvSpPr>
        <p:spPr>
          <a:xfrm>
            <a:off x="2133828" y="2866844"/>
            <a:ext cx="1577788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/>
              <a:t>CNC, e tutte</a:t>
            </a:r>
          </a:p>
          <a:p>
            <a:endParaRPr lang="en-US" sz="1600" dirty="0"/>
          </a:p>
          <a:p>
            <a:r>
              <a:rPr lang="en-US" sz="1600" dirty="0"/>
              <a:t>le CSN </a:t>
            </a:r>
            <a:r>
              <a:rPr lang="en-US" sz="1600" dirty="0" err="1"/>
              <a:t>dell’ente</a:t>
            </a:r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F441441-EB71-0356-8F41-BF781693D74A}"/>
              </a:ext>
            </a:extLst>
          </p:cNvPr>
          <p:cNvSpPr txBox="1"/>
          <p:nvPr/>
        </p:nvSpPr>
        <p:spPr>
          <a:xfrm>
            <a:off x="4509172" y="4251505"/>
            <a:ext cx="2743200" cy="3657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00CCD02-4D70-6FE5-2624-C7BC77BDA579}"/>
              </a:ext>
            </a:extLst>
          </p:cNvPr>
          <p:cNvSpPr txBox="1"/>
          <p:nvPr/>
        </p:nvSpPr>
        <p:spPr>
          <a:xfrm>
            <a:off x="4529846" y="3872466"/>
            <a:ext cx="27432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b="1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Certificazioni</a:t>
            </a:r>
            <a:r>
              <a:rPr lang="en-US" sz="1600" b="1">
                <a:solidFill>
                  <a:schemeClr val="accent2">
                    <a:lumMod val="20000"/>
                    <a:lumOff val="80000"/>
                  </a:schemeClr>
                </a:solidFill>
              </a:rPr>
              <a:t> ISO come </a:t>
            </a:r>
            <a:r>
              <a:rPr lang="en-US" sz="1600" b="1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nuova</a:t>
            </a:r>
            <a:r>
              <a:rPr lang="en-US" sz="1600" b="1">
                <a:solidFill>
                  <a:schemeClr val="accent2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1600" b="1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normalità</a:t>
            </a:r>
            <a:endParaRPr lang="en-US" sz="1600" b="1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486D70C-3B3B-827A-678F-6280B833DD25}"/>
              </a:ext>
            </a:extLst>
          </p:cNvPr>
          <p:cNvSpPr txBox="1"/>
          <p:nvPr/>
        </p:nvSpPr>
        <p:spPr>
          <a:xfrm>
            <a:off x="504320" y="6375503"/>
            <a:ext cx="2912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Vistoli</a:t>
            </a:r>
            <a:r>
              <a:rPr lang="en-US" b="1" dirty="0">
                <a:solidFill>
                  <a:srgbClr val="C00000"/>
                </a:solidFill>
              </a:rPr>
              <a:t>-Martelli-Costantini</a:t>
            </a:r>
          </a:p>
        </p:txBody>
      </p:sp>
    </p:spTree>
    <p:extLst>
      <p:ext uri="{BB962C8B-B14F-4D97-AF65-F5344CB8AC3E}">
        <p14:creationId xmlns:p14="http://schemas.microsoft.com/office/powerpoint/2010/main" val="10956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163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Barbara Martelli</cp:lastModifiedBy>
  <cp:revision>6</cp:revision>
  <dcterms:created xsi:type="dcterms:W3CDTF">2025-11-04T10:10:11Z</dcterms:created>
  <dcterms:modified xsi:type="dcterms:W3CDTF">2025-11-06T18:11:23Z</dcterms:modified>
</cp:coreProperties>
</file>