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95" r:id="rId2"/>
    <p:sldId id="264" r:id="rId3"/>
    <p:sldId id="296" r:id="rId4"/>
    <p:sldId id="300" r:id="rId5"/>
    <p:sldId id="301" r:id="rId6"/>
    <p:sldId id="298" r:id="rId7"/>
    <p:sldId id="306" r:id="rId8"/>
    <p:sldId id="307" r:id="rId9"/>
    <p:sldId id="271" r:id="rId10"/>
    <p:sldId id="303" r:id="rId11"/>
    <p:sldId id="308" r:id="rId12"/>
    <p:sldId id="309" r:id="rId13"/>
    <p:sldId id="305" r:id="rId14"/>
    <p:sldId id="310" r:id="rId15"/>
    <p:sldId id="311" r:id="rId16"/>
    <p:sldId id="312" r:id="rId17"/>
    <p:sldId id="274" r:id="rId18"/>
    <p:sldId id="297" r:id="rId19"/>
    <p:sldId id="314" r:id="rId20"/>
    <p:sldId id="313" r:id="rId21"/>
    <p:sldId id="315" r:id="rId22"/>
    <p:sldId id="316" r:id="rId23"/>
    <p:sldId id="317" r:id="rId24"/>
    <p:sldId id="321" r:id="rId25"/>
    <p:sldId id="318" r:id="rId26"/>
    <p:sldId id="320" r:id="rId27"/>
    <p:sldId id="319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230"/>
    <p:restoredTop sz="94679"/>
  </p:normalViewPr>
  <p:slideViewPr>
    <p:cSldViewPr snapToGrid="0" snapToObjects="1">
      <p:cViewPr varScale="1">
        <p:scale>
          <a:sx n="94" d="100"/>
          <a:sy n="94" d="100"/>
        </p:scale>
        <p:origin x="22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423A0-88D8-3541-8E7B-DA3D1CF37F49}" type="datetimeFigureOut">
              <a:rPr lang="it-IT" smtClean="0"/>
              <a:t>13/11/19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97F04-6406-FB4D-B51A-A698F2F49F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941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titolo 1">
            <a:extLst>
              <a:ext uri="{FF2B5EF4-FFF2-40B4-BE49-F238E27FC236}">
                <a16:creationId xmlns:a16="http://schemas.microsoft.com/office/drawing/2014/main" id="{1EC550EA-B97A-A94C-9DA2-2931D4B5F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351" y="0"/>
            <a:ext cx="6505638" cy="84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C3BAF61C-E849-F340-B801-F27D6495E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9870"/>
            <a:ext cx="11461230" cy="4622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8" name="Segnaposto piè di pagina 4">
            <a:extLst>
              <a:ext uri="{FF2B5EF4-FFF2-40B4-BE49-F238E27FC236}">
                <a16:creationId xmlns:a16="http://schemas.microsoft.com/office/drawing/2014/main" id="{5AE0192E-EB0A-5141-AA98-1B27ADB8E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4000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1F497D"/>
                </a:solidFill>
              </a:defRPr>
            </a:lvl1pPr>
          </a:lstStyle>
          <a:p>
            <a:r>
              <a:rPr lang="it-IT" dirty="0"/>
              <a:t>G. </a:t>
            </a:r>
            <a:r>
              <a:rPr lang="it-IT" dirty="0" err="1"/>
              <a:t>Riccobene</a:t>
            </a:r>
            <a:r>
              <a:rPr lang="it-IT" dirty="0"/>
              <a:t> INFN - LNS</a:t>
            </a:r>
          </a:p>
        </p:txBody>
      </p:sp>
      <p:sp>
        <p:nvSpPr>
          <p:cNvPr id="19" name="Segnaposto numero diapositiva 5">
            <a:extLst>
              <a:ext uri="{FF2B5EF4-FFF2-40B4-BE49-F238E27FC236}">
                <a16:creationId xmlns:a16="http://schemas.microsoft.com/office/drawing/2014/main" id="{235E5804-066C-C544-A55D-24518FE13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4000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1F497D"/>
                </a:solidFill>
              </a:defRPr>
            </a:lvl1pPr>
          </a:lstStyle>
          <a:p>
            <a:fld id="{A3B03D3F-9A92-8740-B4EF-4D8BA4C0A25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4" name="Segnaposto data 3">
            <a:extLst>
              <a:ext uri="{FF2B5EF4-FFF2-40B4-BE49-F238E27FC236}">
                <a16:creationId xmlns:a16="http://schemas.microsoft.com/office/drawing/2014/main" id="{21AE6467-E456-E249-A94F-52E25EA2C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3910085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it-IT"/>
              <a:t>13-14/11/2019 PRR Positioning  KM3NeT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047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itolo 1">
            <a:extLst>
              <a:ext uri="{FF2B5EF4-FFF2-40B4-BE49-F238E27FC236}">
                <a16:creationId xmlns:a16="http://schemas.microsoft.com/office/drawing/2014/main" id="{0D9585BB-F464-3347-B80E-E48367C3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351" y="0"/>
            <a:ext cx="6505638" cy="84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6D7BA19F-51FD-FC4D-B055-6E2BED77C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29870"/>
            <a:ext cx="11461230" cy="4622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Segnaposto piè di pagina 4">
            <a:extLst>
              <a:ext uri="{FF2B5EF4-FFF2-40B4-BE49-F238E27FC236}">
                <a16:creationId xmlns:a16="http://schemas.microsoft.com/office/drawing/2014/main" id="{F3C12C22-D5BC-FE49-AC08-6644C6E02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4000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1F497D"/>
                </a:solidFill>
              </a:defRPr>
            </a:lvl1pPr>
          </a:lstStyle>
          <a:p>
            <a:r>
              <a:rPr lang="it-IT" dirty="0"/>
              <a:t>G. </a:t>
            </a:r>
            <a:r>
              <a:rPr lang="it-IT" dirty="0" err="1"/>
              <a:t>Riccobene</a:t>
            </a:r>
            <a:r>
              <a:rPr lang="it-IT" dirty="0"/>
              <a:t> INFN - LNS</a:t>
            </a:r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15BDDE62-E3BA-464D-A54A-5B4DB53B3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4000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1F497D"/>
                </a:solidFill>
              </a:defRPr>
            </a:lvl1pPr>
          </a:lstStyle>
          <a:p>
            <a:fld id="{A3B03D3F-9A92-8740-B4EF-4D8BA4C0A25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0C89D470-A377-8440-BECD-A7E7402F412F}"/>
              </a:ext>
            </a:extLst>
          </p:cNvPr>
          <p:cNvSpPr/>
          <p:nvPr userDrawn="1"/>
        </p:nvSpPr>
        <p:spPr>
          <a:xfrm>
            <a:off x="0" y="725674"/>
            <a:ext cx="12192000" cy="50419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99000">
                <a:schemeClr val="bg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5A8DF7D-DC95-2A4B-B0A7-0017F72431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7296" y="102266"/>
            <a:ext cx="701134" cy="725674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EB0FB892-E172-EB47-B99E-5E22CFE78A4C}"/>
              </a:ext>
            </a:extLst>
          </p:cNvPr>
          <p:cNvSpPr/>
          <p:nvPr userDrawn="1"/>
        </p:nvSpPr>
        <p:spPr>
          <a:xfrm>
            <a:off x="1" y="5942864"/>
            <a:ext cx="12191999" cy="366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4932818D-8E38-814F-9655-3113960540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470" y="204533"/>
            <a:ext cx="1030941" cy="521141"/>
          </a:xfrm>
          <a:prstGeom prst="rect">
            <a:avLst/>
          </a:prstGeom>
        </p:spPr>
      </p:pic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CAE6F8AB-3226-064B-A5EA-AE1A18AD36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3910085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it-IT"/>
              <a:t>13-14/11/2019 PRR Positioning  KM3NeT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492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tif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Instrumentation for the Positioning and Orientation System</a:t>
            </a:r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F882A840-018E-524C-A8E3-47FB224AC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10" name="Segnaposto numero diapositiva 4">
            <a:extLst>
              <a:ext uri="{FF2B5EF4-FFF2-40B4-BE49-F238E27FC236}">
                <a16:creationId xmlns:a16="http://schemas.microsoft.com/office/drawing/2014/main" id="{7CCD7545-15A3-4C4A-A59C-8817C95E7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1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1" name="Segnaposto data 5">
            <a:extLst>
              <a:ext uri="{FF2B5EF4-FFF2-40B4-BE49-F238E27FC236}">
                <a16:creationId xmlns:a16="http://schemas.microsoft.com/office/drawing/2014/main" id="{F4DC15C5-E0E5-A648-9D52-D903E2BD7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DB09B3-7BA2-5947-B400-0A48EE64189B}"/>
              </a:ext>
            </a:extLst>
          </p:cNvPr>
          <p:cNvSpPr txBox="1"/>
          <p:nvPr/>
        </p:nvSpPr>
        <p:spPr>
          <a:xfrm>
            <a:off x="352926" y="1379622"/>
            <a:ext cx="113257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All the instrumentation used in the Positioning of KM3NeT is developed in house or in strong interaction with manufacturers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	Acoustic Beacons</a:t>
            </a:r>
          </a:p>
          <a:p>
            <a:r>
              <a:rPr lang="en-GB" dirty="0">
                <a:solidFill>
                  <a:srgbClr val="002060"/>
                </a:solidFill>
              </a:rPr>
              <a:t>			MSM (Spain): Mechanics – UPV: Electronics – Design Specs: KM3NeT -LNS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	Hydrophones:</a:t>
            </a:r>
          </a:p>
          <a:p>
            <a:r>
              <a:rPr lang="en-GB" dirty="0">
                <a:solidFill>
                  <a:srgbClr val="002060"/>
                </a:solidFill>
              </a:rPr>
              <a:t>			Colmar (Italy) – Design Specs: KM3NeT- LNS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	Piezo in DOM</a:t>
            </a:r>
          </a:p>
          <a:p>
            <a:r>
              <a:rPr lang="en-GB" dirty="0">
                <a:solidFill>
                  <a:srgbClr val="002060"/>
                </a:solidFill>
              </a:rPr>
              <a:t>			GCD (Germany) – Design Specs: KM3NeT-ECAP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	Compasses</a:t>
            </a:r>
          </a:p>
          <a:p>
            <a:r>
              <a:rPr lang="en-GB" dirty="0">
                <a:solidFill>
                  <a:srgbClr val="002060"/>
                </a:solidFill>
              </a:rPr>
              <a:t>			AHRS: I2C (Italy) – Design Specs: KM3NeT-LNS</a:t>
            </a:r>
          </a:p>
          <a:p>
            <a:r>
              <a:rPr lang="en-GB" dirty="0">
                <a:solidFill>
                  <a:srgbClr val="002060"/>
                </a:solidFill>
              </a:rPr>
              <a:t>			LSM303: </a:t>
            </a:r>
            <a:r>
              <a:rPr lang="en-GB" dirty="0" err="1">
                <a:solidFill>
                  <a:srgbClr val="002060"/>
                </a:solidFill>
              </a:rPr>
              <a:t>Nikhef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59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Hydrophone: Previous versions</a:t>
            </a:r>
          </a:p>
        </p:txBody>
      </p:sp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D7D1A59C-A212-B642-B52A-88FDF47A1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2" name="Segnaposto numero diapositiva 4">
            <a:extLst>
              <a:ext uri="{FF2B5EF4-FFF2-40B4-BE49-F238E27FC236}">
                <a16:creationId xmlns:a16="http://schemas.microsoft.com/office/drawing/2014/main" id="{E9EE3AC3-30EA-8D42-A8DE-213B7301D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10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3" name="Segnaposto data 5">
            <a:extLst>
              <a:ext uri="{FF2B5EF4-FFF2-40B4-BE49-F238E27FC236}">
                <a16:creationId xmlns:a16="http://schemas.microsoft.com/office/drawing/2014/main" id="{64507C12-C015-D04C-BC90-7294C994A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727AC0B-8D30-9646-B11A-76444E00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17" y="1663131"/>
            <a:ext cx="2271712" cy="32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545F6A1-2D51-4B4C-AA77-A456E85D6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4" y="1663131"/>
            <a:ext cx="4233663" cy="23814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9FEC02-BEA0-E941-87D0-B4D78CB14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160" y="1238130"/>
            <a:ext cx="4619808" cy="250639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0862CB6-B3D4-DE46-95DA-17E157633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261" y="3932890"/>
            <a:ext cx="3647606" cy="205177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8EC87E-3FD0-2042-A260-254EE75B5DDC}"/>
              </a:ext>
            </a:extLst>
          </p:cNvPr>
          <p:cNvSpPr txBox="1"/>
          <p:nvPr/>
        </p:nvSpPr>
        <p:spPr>
          <a:xfrm>
            <a:off x="406400" y="4734560"/>
            <a:ext cx="3000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Mechanical layout corrections</a:t>
            </a:r>
          </a:p>
        </p:txBody>
      </p:sp>
    </p:spTree>
    <p:extLst>
      <p:ext uri="{BB962C8B-B14F-4D97-AF65-F5344CB8AC3E}">
        <p14:creationId xmlns:p14="http://schemas.microsoft.com/office/powerpoint/2010/main" val="3366120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Hydrophone: Qualification - Electronics</a:t>
            </a:r>
          </a:p>
        </p:txBody>
      </p:sp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D7D1A59C-A212-B642-B52A-88FDF47A1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2" name="Segnaposto numero diapositiva 4">
            <a:extLst>
              <a:ext uri="{FF2B5EF4-FFF2-40B4-BE49-F238E27FC236}">
                <a16:creationId xmlns:a16="http://schemas.microsoft.com/office/drawing/2014/main" id="{E9EE3AC3-30EA-8D42-A8DE-213B7301D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11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3" name="Segnaposto data 5">
            <a:extLst>
              <a:ext uri="{FF2B5EF4-FFF2-40B4-BE49-F238E27FC236}">
                <a16:creationId xmlns:a16="http://schemas.microsoft.com/office/drawing/2014/main" id="{64507C12-C015-D04C-BC90-7294C994A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3885214-16DE-5345-9E8D-EC585EB0BBD4}"/>
              </a:ext>
            </a:extLst>
          </p:cNvPr>
          <p:cNvSpPr/>
          <p:nvPr/>
        </p:nvSpPr>
        <p:spPr>
          <a:xfrm>
            <a:off x="297850" y="1107469"/>
            <a:ext cx="9493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FIDES Analysis performed (NDA signed with Colmar): Unit Failure risk (20 years) 19%   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Electronics: HALT and HASS: performed at GSD (Italy)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73963DD-A1EE-944D-B327-7055423E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416" y="2019278"/>
            <a:ext cx="3333604" cy="250020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0A44CE0-95F6-FC40-ADF8-E3A41714072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95359" y="1796760"/>
            <a:ext cx="1790700" cy="2339975"/>
          </a:xfrm>
          <a:prstGeom prst="rect">
            <a:avLst/>
          </a:prstGeom>
        </p:spPr>
      </p:pic>
      <p:pic>
        <p:nvPicPr>
          <p:cNvPr id="16" name="Image 49">
            <a:extLst>
              <a:ext uri="{FF2B5EF4-FFF2-40B4-BE49-F238E27FC236}">
                <a16:creationId xmlns:a16="http://schemas.microsoft.com/office/drawing/2014/main" id="{E6DAFD71-929D-DF4A-A044-387BE3ED31DA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930" y="2030289"/>
            <a:ext cx="1618615" cy="2159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D40680-D931-1B43-84EB-C3A9CEBA9653}"/>
              </a:ext>
            </a:extLst>
          </p:cNvPr>
          <p:cNvSpPr txBox="1"/>
          <p:nvPr/>
        </p:nvSpPr>
        <p:spPr>
          <a:xfrm>
            <a:off x="659567" y="4571998"/>
            <a:ext cx="11673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HALT</a:t>
            </a:r>
          </a:p>
          <a:p>
            <a:r>
              <a:rPr lang="it-IT" dirty="0"/>
              <a:t>	3 </a:t>
            </a:r>
            <a:r>
              <a:rPr lang="it-IT" dirty="0" err="1"/>
              <a:t>Vibration</a:t>
            </a:r>
            <a:r>
              <a:rPr lang="it-IT" dirty="0"/>
              <a:t> </a:t>
            </a:r>
            <a:r>
              <a:rPr lang="it-IT" dirty="0" err="1"/>
              <a:t>cycles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6GRMS (20:400 Hz), Thermal: -60°:+90°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>
                <a:sym typeface="Wingdings" pitchFamily="2" charset="2"/>
              </a:rPr>
              <a:t>reversible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proble</a:t>
            </a:r>
            <a:r>
              <a:rPr lang="it-IT" dirty="0">
                <a:sym typeface="Wingdings" pitchFamily="2" charset="2"/>
              </a:rPr>
              <a:t> (Total </a:t>
            </a:r>
            <a:r>
              <a:rPr lang="it-IT" dirty="0" err="1">
                <a:sym typeface="Wingdings" pitchFamily="2" charset="2"/>
              </a:rPr>
              <a:t>noise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increase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above</a:t>
            </a:r>
            <a:r>
              <a:rPr lang="it-IT" dirty="0">
                <a:sym typeface="Wingdings" pitchFamily="2" charset="2"/>
              </a:rPr>
              <a:t> 80°)</a:t>
            </a:r>
          </a:p>
          <a:p>
            <a:r>
              <a:rPr lang="it-IT" dirty="0">
                <a:sym typeface="Wingdings" pitchFamily="2" charset="2"/>
              </a:rPr>
              <a:t>HASS: </a:t>
            </a:r>
          </a:p>
          <a:p>
            <a:r>
              <a:rPr lang="it-IT" dirty="0">
                <a:sym typeface="Wingdings" pitchFamily="2" charset="2"/>
              </a:rPr>
              <a:t>	1 </a:t>
            </a:r>
            <a:r>
              <a:rPr lang="it-IT" dirty="0" err="1">
                <a:sym typeface="Wingdings" pitchFamily="2" charset="2"/>
              </a:rPr>
              <a:t>Vibration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cycle</a:t>
            </a:r>
            <a:r>
              <a:rPr lang="it-IT" dirty="0">
                <a:sym typeface="Wingdings" pitchFamily="2" charset="2"/>
              </a:rPr>
              <a:t> (</a:t>
            </a:r>
            <a:r>
              <a:rPr lang="it-IT" dirty="0" err="1">
                <a:sym typeface="Wingdings" pitchFamily="2" charset="2"/>
              </a:rPr>
              <a:t>x,z</a:t>
            </a:r>
            <a:r>
              <a:rPr lang="it-IT" dirty="0">
                <a:sym typeface="Wingdings" pitchFamily="2" charset="2"/>
              </a:rPr>
              <a:t>) </a:t>
            </a:r>
            <a:r>
              <a:rPr lang="it-IT" dirty="0" err="1">
                <a:sym typeface="Wingdings" pitchFamily="2" charset="2"/>
              </a:rPr>
              <a:t>at</a:t>
            </a:r>
            <a:r>
              <a:rPr lang="it-IT" dirty="0">
                <a:sym typeface="Wingdings" pitchFamily="2" charset="2"/>
              </a:rPr>
              <a:t> 6 GMRS , Thermal: -</a:t>
            </a:r>
            <a:r>
              <a:rPr lang="it-IT" dirty="0"/>
              <a:t> 40°:+65°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>
                <a:sym typeface="Wingdings" pitchFamily="2" charset="2"/>
              </a:rPr>
              <a:t>all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boards</a:t>
            </a:r>
            <a:r>
              <a:rPr lang="it-IT" dirty="0">
                <a:sym typeface="Wingdings" pitchFamily="2" charset="2"/>
              </a:rPr>
              <a:t> OK</a:t>
            </a:r>
            <a:endParaRPr lang="it-IT" dirty="0"/>
          </a:p>
        </p:txBody>
      </p:sp>
      <p:pic>
        <p:nvPicPr>
          <p:cNvPr id="17" name="Image 26">
            <a:extLst>
              <a:ext uri="{FF2B5EF4-FFF2-40B4-BE49-F238E27FC236}">
                <a16:creationId xmlns:a16="http://schemas.microsoft.com/office/drawing/2014/main" id="{A059B424-907E-1342-B4C8-088318F814EE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51" y="1796760"/>
            <a:ext cx="2079427" cy="269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36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Hydrophone: Qualification and FAT</a:t>
            </a:r>
          </a:p>
        </p:txBody>
      </p:sp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D7D1A59C-A212-B642-B52A-88FDF47A1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2" name="Segnaposto numero diapositiva 4">
            <a:extLst>
              <a:ext uri="{FF2B5EF4-FFF2-40B4-BE49-F238E27FC236}">
                <a16:creationId xmlns:a16="http://schemas.microsoft.com/office/drawing/2014/main" id="{E9EE3AC3-30EA-8D42-A8DE-213B7301D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12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3" name="Segnaposto data 5">
            <a:extLst>
              <a:ext uri="{FF2B5EF4-FFF2-40B4-BE49-F238E27FC236}">
                <a16:creationId xmlns:a16="http://schemas.microsoft.com/office/drawing/2014/main" id="{64507C12-C015-D04C-BC90-7294C994A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2B8EAEC-BBD7-E647-8788-496D868F5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020" y="2358763"/>
            <a:ext cx="4516438" cy="2891365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FCE80B1-603F-6C4A-925C-675BBB455AC4}"/>
              </a:ext>
            </a:extLst>
          </p:cNvPr>
          <p:cNvSpPr/>
          <p:nvPr/>
        </p:nvSpPr>
        <p:spPr>
          <a:xfrm>
            <a:off x="171444" y="319357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Pressure</a:t>
            </a:r>
          </a:p>
          <a:p>
            <a:endParaRPr lang="en-GB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Vibration</a:t>
            </a:r>
          </a:p>
          <a:p>
            <a:endParaRPr lang="en-GB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Power on-off: 100 cycles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4781D0B-867F-5842-BD02-55DE24343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44" y="1438737"/>
            <a:ext cx="4477011" cy="164720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AF3AF1D-1BCB-3243-AC37-764C386D1339}"/>
              </a:ext>
            </a:extLst>
          </p:cNvPr>
          <p:cNvSpPr txBox="1"/>
          <p:nvPr/>
        </p:nvSpPr>
        <p:spPr>
          <a:xfrm>
            <a:off x="171444" y="1897098"/>
            <a:ext cx="240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2 items for qualification</a:t>
            </a:r>
          </a:p>
          <a:p>
            <a:r>
              <a:rPr lang="en-GB" dirty="0">
                <a:solidFill>
                  <a:srgbClr val="0070C0"/>
                </a:solidFill>
              </a:rPr>
              <a:t>	27 ARCA</a:t>
            </a:r>
          </a:p>
          <a:p>
            <a:r>
              <a:rPr lang="en-GB" dirty="0">
                <a:solidFill>
                  <a:srgbClr val="0070C0"/>
                </a:solidFill>
              </a:rPr>
              <a:t>	13 ORCA</a:t>
            </a:r>
          </a:p>
        </p:txBody>
      </p:sp>
    </p:spTree>
    <p:extLst>
      <p:ext uri="{BB962C8B-B14F-4D97-AF65-F5344CB8AC3E}">
        <p14:creationId xmlns:p14="http://schemas.microsoft.com/office/powerpoint/2010/main" val="750533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Hydrophone Acceptance</a:t>
            </a:r>
          </a:p>
        </p:txBody>
      </p:sp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D7D1A59C-A212-B642-B52A-88FDF47A1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2" name="Segnaposto numero diapositiva 4">
            <a:extLst>
              <a:ext uri="{FF2B5EF4-FFF2-40B4-BE49-F238E27FC236}">
                <a16:creationId xmlns:a16="http://schemas.microsoft.com/office/drawing/2014/main" id="{E9EE3AC3-30EA-8D42-A8DE-213B7301D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13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3" name="Segnaposto data 5">
            <a:extLst>
              <a:ext uri="{FF2B5EF4-FFF2-40B4-BE49-F238E27FC236}">
                <a16:creationId xmlns:a16="http://schemas.microsoft.com/office/drawing/2014/main" id="{64507C12-C015-D04C-BC90-7294C994A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640B4C9-1418-4B4C-B2EF-F25B36E117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1525" y="1374922"/>
            <a:ext cx="3850005" cy="223329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884D2B1-A1B4-8245-AA57-42A2EBF4321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70969" y="3823763"/>
            <a:ext cx="2571115" cy="192849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F6C2E5E-7549-FB40-B77B-FDFF75204D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37" y="1264638"/>
            <a:ext cx="6081801" cy="206350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5BE01B2-5A08-CA45-A411-A0945A872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664" y="3328147"/>
            <a:ext cx="5145446" cy="242411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2C12F1-24F4-DF4A-A772-3B697DD8FE9D}"/>
              </a:ext>
            </a:extLst>
          </p:cNvPr>
          <p:cNvSpPr txBox="1"/>
          <p:nvPr/>
        </p:nvSpPr>
        <p:spPr>
          <a:xfrm>
            <a:off x="231525" y="3432075"/>
            <a:ext cx="3059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 anechoic chamber + emitter</a:t>
            </a:r>
          </a:p>
        </p:txBody>
      </p:sp>
    </p:spTree>
    <p:extLst>
      <p:ext uri="{BB962C8B-B14F-4D97-AF65-F5344CB8AC3E}">
        <p14:creationId xmlns:p14="http://schemas.microsoft.com/office/powerpoint/2010/main" val="1633340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B8AF45E5-0314-4E45-A345-F0EA02E755E2}"/>
              </a:ext>
            </a:extLst>
          </p:cNvPr>
          <p:cNvSpPr/>
          <p:nvPr/>
        </p:nvSpPr>
        <p:spPr>
          <a:xfrm>
            <a:off x="171444" y="1174400"/>
            <a:ext cx="98709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Piezo ceramic : FFR SX30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Body and Connector: 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	Hard Anodised Aluminium /</a:t>
            </a:r>
            <a:r>
              <a:rPr lang="en-GB" dirty="0" err="1">
                <a:solidFill>
                  <a:srgbClr val="002060"/>
                </a:solidFill>
                <a:ea typeface="Times New Roman" panose="02020603050405020304" pitchFamily="18" charset="0"/>
              </a:rPr>
              <a:t>Seacon</a:t>
            </a:r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 BC-6F-BH(Autonomous) 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	Titanium / </a:t>
            </a:r>
            <a:r>
              <a:rPr lang="en-GB" dirty="0" err="1">
                <a:solidFill>
                  <a:srgbClr val="002060"/>
                </a:solidFill>
                <a:ea typeface="Times New Roman" panose="02020603050405020304" pitchFamily="18" charset="0"/>
              </a:rPr>
              <a:t>Gisma</a:t>
            </a:r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 series 10 (Triggered)</a:t>
            </a:r>
          </a:p>
          <a:p>
            <a:r>
              <a:rPr lang="en-GB" dirty="0">
                <a:solidFill>
                  <a:srgbClr val="002060"/>
                </a:solidFill>
              </a:rPr>
              <a:t>Transmitting voltage responses of 130 dB re 1 </a:t>
            </a:r>
            <a:r>
              <a:rPr lang="en-GB" dirty="0">
                <a:solidFill>
                  <a:srgbClr val="002060"/>
                </a:solidFill>
                <a:sym typeface="Symbol" pitchFamily="2" charset="2"/>
              </a:rPr>
              <a:t></a:t>
            </a:r>
            <a:r>
              <a:rPr lang="en-GB" dirty="0">
                <a:solidFill>
                  <a:srgbClr val="002060"/>
                </a:solidFill>
              </a:rPr>
              <a:t>Pa/Volt @ 1 m at 30 kHz</a:t>
            </a:r>
            <a:r>
              <a:rPr lang="en-GB" dirty="0"/>
              <a:t>. </a:t>
            </a:r>
            <a:endParaRPr lang="en-GB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Usable frequency range: 20 : 40 kHz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Internal or external trigger (settable)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Configurable emission power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Signal emission: sine, sweep, arbitrary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Power supply 12 V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RAPS Acoustic Beacon</a:t>
            </a:r>
          </a:p>
        </p:txBody>
      </p:sp>
      <p:pic>
        <p:nvPicPr>
          <p:cNvPr id="8" name="Picture" descr="IMG_8122.JPG">
            <a:extLst>
              <a:ext uri="{FF2B5EF4-FFF2-40B4-BE49-F238E27FC236}">
                <a16:creationId xmlns:a16="http://schemas.microsoft.com/office/drawing/2014/main" id="{2EB823BA-79AB-8C45-8E35-637BE98415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3533784" y="3993886"/>
            <a:ext cx="2371725" cy="177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">
            <a:extLst>
              <a:ext uri="{FF2B5EF4-FFF2-40B4-BE49-F238E27FC236}">
                <a16:creationId xmlns:a16="http://schemas.microsoft.com/office/drawing/2014/main" id="{D99CF163-C3F7-FE4B-A06A-2F1FCC3124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356557" y="4062743"/>
            <a:ext cx="1645724" cy="170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CD1F87B-4CBD-B945-83DC-6A0F51B3F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434" y="1174400"/>
            <a:ext cx="3406686" cy="480824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3B0ED72-0011-B147-8B2B-B8C51D260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1" y="2591834"/>
            <a:ext cx="1822078" cy="3179417"/>
          </a:xfrm>
          <a:prstGeom prst="rect">
            <a:avLst/>
          </a:prstGeom>
        </p:spPr>
      </p:pic>
      <p:sp>
        <p:nvSpPr>
          <p:cNvPr id="17" name="Segnaposto piè di pagina 3">
            <a:extLst>
              <a:ext uri="{FF2B5EF4-FFF2-40B4-BE49-F238E27FC236}">
                <a16:creationId xmlns:a16="http://schemas.microsoft.com/office/drawing/2014/main" id="{C4BF8286-B93A-004A-AAEA-BFEE5A666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18" name="Segnaposto numero diapositiva 4">
            <a:extLst>
              <a:ext uri="{FF2B5EF4-FFF2-40B4-BE49-F238E27FC236}">
                <a16:creationId xmlns:a16="http://schemas.microsoft.com/office/drawing/2014/main" id="{A0544DAA-A95E-F242-9A8D-44D3AA75C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14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9" name="Segnaposto data 5">
            <a:extLst>
              <a:ext uri="{FF2B5EF4-FFF2-40B4-BE49-F238E27FC236}">
                <a16:creationId xmlns:a16="http://schemas.microsoft.com/office/drawing/2014/main" id="{82E5352E-FE85-224C-8558-D0DFBF678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</p:spTree>
    <p:extLst>
      <p:ext uri="{BB962C8B-B14F-4D97-AF65-F5344CB8AC3E}">
        <p14:creationId xmlns:p14="http://schemas.microsoft.com/office/powerpoint/2010/main" val="2679301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RAPS Acoustic Beacon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C72458CA-C01B-3A4E-8BCE-052EC78E2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647364"/>
              </p:ext>
            </p:extLst>
          </p:nvPr>
        </p:nvGraphicFramePr>
        <p:xfrm>
          <a:off x="2126487" y="1408112"/>
          <a:ext cx="7607252" cy="3556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03626">
                  <a:extLst>
                    <a:ext uri="{9D8B030D-6E8A-4147-A177-3AD203B41FA5}">
                      <a16:colId xmlns:a16="http://schemas.microsoft.com/office/drawing/2014/main" val="16244735"/>
                    </a:ext>
                  </a:extLst>
                </a:gridCol>
                <a:gridCol w="3803626">
                  <a:extLst>
                    <a:ext uri="{9D8B030D-6E8A-4147-A177-3AD203B41FA5}">
                      <a16:colId xmlns:a16="http://schemas.microsoft.com/office/drawing/2014/main" val="2477472431"/>
                    </a:ext>
                  </a:extLst>
                </a:gridCol>
              </a:tblGrid>
              <a:tr h="348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Sound Pressure Level (SPL)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180 dB @ 34kHz re1 µPa at1 m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6437756"/>
                  </a:ext>
                </a:extLst>
              </a:tr>
              <a:tr h="348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Frequency range</a:t>
                      </a:r>
                      <a:endParaRPr lang="it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 kHz  to 50 kHz</a:t>
                      </a:r>
                      <a:endParaRPr lang="it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7431538"/>
                  </a:ext>
                </a:extLst>
              </a:tr>
              <a:tr h="72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Maximum variation of the TVR per frequency</a:t>
                      </a:r>
                      <a:endParaRPr lang="it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±6 dB in the frequency range interval</a:t>
                      </a:r>
                      <a:endParaRPr lang="it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3581290"/>
                  </a:ext>
                </a:extLst>
              </a:tr>
              <a:tr h="7206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Beam pattern (Radial; Horizontal plane)</a:t>
                      </a:r>
                      <a:endParaRPr lang="it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Omnidirectional (±2dB) for each work frequency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2786569"/>
                  </a:ext>
                </a:extLst>
              </a:tr>
              <a:tr h="7206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Beam pattern (Axial; Vertical Plane)</a:t>
                      </a:r>
                      <a:endParaRPr lang="it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Toroidal:60° (±10 dB)</a:t>
                      </a:r>
                      <a:endParaRPr lang="it-IT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 (±5 dB) for each work frequency in 180°</a:t>
                      </a:r>
                      <a:endParaRPr lang="it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7290167"/>
                  </a:ext>
                </a:extLst>
              </a:tr>
              <a:tr h="348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Intrinsic noise</a:t>
                      </a:r>
                      <a:endParaRPr lang="it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&lt;-120 dB re V</a:t>
                      </a:r>
                      <a:r>
                        <a:rPr lang="en-GB" sz="1400" baseline="30000">
                          <a:effectLst/>
                        </a:rPr>
                        <a:t>2</a:t>
                      </a:r>
                      <a:r>
                        <a:rPr lang="en-GB" sz="1400">
                          <a:effectLst/>
                        </a:rPr>
                        <a:t>/Hz</a:t>
                      </a:r>
                      <a:endParaRPr lang="it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0093912"/>
                  </a:ext>
                </a:extLst>
              </a:tr>
              <a:tr h="348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Test Pressure </a:t>
                      </a:r>
                      <a:endParaRPr lang="it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400 bars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9086768"/>
                  </a:ext>
                </a:extLst>
              </a:tr>
            </a:tbl>
          </a:graphicData>
        </a:graphic>
      </p:graphicFrame>
      <p:sp>
        <p:nvSpPr>
          <p:cNvPr id="17" name="Segnaposto piè di pagina 3">
            <a:extLst>
              <a:ext uri="{FF2B5EF4-FFF2-40B4-BE49-F238E27FC236}">
                <a16:creationId xmlns:a16="http://schemas.microsoft.com/office/drawing/2014/main" id="{C4BF8286-B93A-004A-AAEA-BFEE5A666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18" name="Segnaposto numero diapositiva 4">
            <a:extLst>
              <a:ext uri="{FF2B5EF4-FFF2-40B4-BE49-F238E27FC236}">
                <a16:creationId xmlns:a16="http://schemas.microsoft.com/office/drawing/2014/main" id="{A0544DAA-A95E-F242-9A8D-44D3AA75C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15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9" name="Segnaposto data 5">
            <a:extLst>
              <a:ext uri="{FF2B5EF4-FFF2-40B4-BE49-F238E27FC236}">
                <a16:creationId xmlns:a16="http://schemas.microsoft.com/office/drawing/2014/main" id="{82E5352E-FE85-224C-8558-D0DFBF678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</p:spTree>
    <p:extLst>
      <p:ext uri="{BB962C8B-B14F-4D97-AF65-F5344CB8AC3E}">
        <p14:creationId xmlns:p14="http://schemas.microsoft.com/office/powerpoint/2010/main" val="2269502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1606EDD-FCC1-0D4A-A34B-00C58471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320" y="2491704"/>
            <a:ext cx="4516438" cy="289136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Acoustic Beacon: Qualification and FAT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16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203C3D4-4D92-2C46-AAB0-0DB18D3EAE6F}"/>
              </a:ext>
            </a:extLst>
          </p:cNvPr>
          <p:cNvSpPr/>
          <p:nvPr/>
        </p:nvSpPr>
        <p:spPr>
          <a:xfrm>
            <a:off x="171444" y="1191139"/>
            <a:ext cx="10587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FIDES Analysis performed: Unit Failure risk (20 years) 10%  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B372663-CE6F-E646-90B2-E2438908F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539" y="1701103"/>
            <a:ext cx="4477011" cy="164720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D3AF32-3CB6-CE4F-BDE8-065416E0D714}"/>
              </a:ext>
            </a:extLst>
          </p:cNvPr>
          <p:cNvSpPr txBox="1"/>
          <p:nvPr/>
        </p:nvSpPr>
        <p:spPr>
          <a:xfrm>
            <a:off x="171444" y="1897098"/>
            <a:ext cx="240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2 items for qualification</a:t>
            </a:r>
          </a:p>
          <a:p>
            <a:r>
              <a:rPr lang="en-GB" dirty="0">
                <a:solidFill>
                  <a:srgbClr val="0070C0"/>
                </a:solidFill>
              </a:rPr>
              <a:t>	6 ARCA</a:t>
            </a:r>
          </a:p>
          <a:p>
            <a:r>
              <a:rPr lang="en-GB" dirty="0">
                <a:solidFill>
                  <a:srgbClr val="0070C0"/>
                </a:solidFill>
              </a:rPr>
              <a:t>	2 ORCA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894A951-105E-2B40-B554-9EC4ABA647D1}"/>
              </a:ext>
            </a:extLst>
          </p:cNvPr>
          <p:cNvSpPr/>
          <p:nvPr/>
        </p:nvSpPr>
        <p:spPr>
          <a:xfrm>
            <a:off x="171444" y="356944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Pressure</a:t>
            </a:r>
          </a:p>
          <a:p>
            <a:endParaRPr lang="en-GB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Vibration</a:t>
            </a:r>
          </a:p>
          <a:p>
            <a:endParaRPr lang="en-GB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Power on-off: 30 cycles </a:t>
            </a:r>
          </a:p>
        </p:txBody>
      </p:sp>
    </p:spTree>
    <p:extLst>
      <p:ext uri="{BB962C8B-B14F-4D97-AF65-F5344CB8AC3E}">
        <p14:creationId xmlns:p14="http://schemas.microsoft.com/office/powerpoint/2010/main" val="1942613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Autonomous Beacons</a:t>
            </a:r>
          </a:p>
        </p:txBody>
      </p:sp>
      <p:pic>
        <p:nvPicPr>
          <p:cNvPr id="16" name="Immagine 15" descr="Macintosh HD:Users:emanueleleonora:Documents:UNIVERSITA e RICERCA:KM3NeT:Pacco Batterie:Report:picture:IMG_7599.jpg">
            <a:extLst>
              <a:ext uri="{FF2B5EF4-FFF2-40B4-BE49-F238E27FC236}">
                <a16:creationId xmlns:a16="http://schemas.microsoft.com/office/drawing/2014/main" id="{4288D19F-AEE9-5B4F-9D55-73ABE7E8D0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6524" y="1917230"/>
            <a:ext cx="2408238" cy="278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05D0D0A-A011-6C46-BB14-F5A5378CD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867" y="1917230"/>
            <a:ext cx="3834119" cy="287558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D86D497-80FD-E346-99D8-6833F2470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4" y="1917230"/>
            <a:ext cx="3731885" cy="2794828"/>
          </a:xfrm>
          <a:prstGeom prst="rect">
            <a:avLst/>
          </a:prstGeom>
        </p:spPr>
      </p:pic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17</a:t>
            </a:fld>
            <a:endParaRPr lang="en-GB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C5204C0-66B7-D144-B8D1-61006FACAFEF}"/>
              </a:ext>
            </a:extLst>
          </p:cNvPr>
          <p:cNvSpPr/>
          <p:nvPr/>
        </p:nvSpPr>
        <p:spPr>
          <a:xfrm>
            <a:off x="171444" y="1174400"/>
            <a:ext cx="9870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2060"/>
                </a:solidFill>
                <a:ea typeface="Times New Roman" panose="02020603050405020304" pitchFamily="18" charset="0"/>
              </a:rPr>
              <a:t>Recoverable assets ( duration – 3 years)</a:t>
            </a:r>
          </a:p>
          <a:p>
            <a:r>
              <a:rPr lang="en-GB">
                <a:solidFill>
                  <a:srgbClr val="002060"/>
                </a:solidFill>
                <a:ea typeface="Times New Roman" panose="02020603050405020304" pitchFamily="18" charset="0"/>
              </a:rPr>
              <a:t>	complement triggered beacons LBL, enlarge the LBL field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EDCB40-2603-704D-99FD-861931D3F1D4}"/>
              </a:ext>
            </a:extLst>
          </p:cNvPr>
          <p:cNvSpPr txBox="1"/>
          <p:nvPr/>
        </p:nvSpPr>
        <p:spPr>
          <a:xfrm>
            <a:off x="171444" y="4889318"/>
            <a:ext cx="11506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02060"/>
                </a:solidFill>
              </a:rPr>
              <a:t>Tripods Design: Easy and safe deployment/recovery</a:t>
            </a:r>
          </a:p>
          <a:p>
            <a:r>
              <a:rPr lang="en-GB">
                <a:solidFill>
                  <a:srgbClr val="002060"/>
                </a:solidFill>
              </a:rPr>
              <a:t>Battery pack and autonomous beacons demonstated 2 years operation at 3500 m (KM3NeT-IT). Functional after recovery</a:t>
            </a:r>
          </a:p>
          <a:p>
            <a:r>
              <a:rPr lang="en-GB">
                <a:solidFill>
                  <a:srgbClr val="002060"/>
                </a:solidFill>
              </a:rPr>
              <a:t>In operation since January 2019 in Capo Passero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04ED2A-858E-D34E-BED0-896497680FF8}"/>
              </a:ext>
            </a:extLst>
          </p:cNvPr>
          <p:cNvSpPr txBox="1"/>
          <p:nvPr/>
        </p:nvSpPr>
        <p:spPr>
          <a:xfrm>
            <a:off x="8280352" y="1222649"/>
            <a:ext cx="391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02060"/>
                </a:solidFill>
              </a:rPr>
              <a:t>Power on/off cylce = 1 / 9 min</a:t>
            </a:r>
          </a:p>
          <a:p>
            <a:r>
              <a:rPr lang="en-GB">
                <a:solidFill>
                  <a:srgbClr val="002060"/>
                </a:solidFill>
              </a:rPr>
              <a:t>Emission: 1 pulse /5 s </a:t>
            </a:r>
            <a:r>
              <a:rPr lang="en-GB">
                <a:solidFill>
                  <a:srgbClr val="002060"/>
                </a:solidFill>
                <a:sym typeface="Wingdings" pitchFamily="2" charset="2"/>
              </a:rPr>
              <a:t> 12 pulses /min</a:t>
            </a:r>
            <a:endParaRPr lang="en-GB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4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6C8D358-F11B-6247-A17B-A3F76703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73" y="3886497"/>
            <a:ext cx="2553689" cy="172768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Compass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18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8AA68399-D06F-EA42-9CDA-68529515E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207233"/>
              </p:ext>
            </p:extLst>
          </p:nvPr>
        </p:nvGraphicFramePr>
        <p:xfrm>
          <a:off x="299545" y="3897575"/>
          <a:ext cx="4554702" cy="1958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1602">
                  <a:extLst>
                    <a:ext uri="{9D8B030D-6E8A-4147-A177-3AD203B41FA5}">
                      <a16:colId xmlns:a16="http://schemas.microsoft.com/office/drawing/2014/main" val="1568590604"/>
                    </a:ext>
                  </a:extLst>
                </a:gridCol>
                <a:gridCol w="1644866">
                  <a:extLst>
                    <a:ext uri="{9D8B030D-6E8A-4147-A177-3AD203B41FA5}">
                      <a16:colId xmlns:a16="http://schemas.microsoft.com/office/drawing/2014/main" val="2510997154"/>
                    </a:ext>
                  </a:extLst>
                </a:gridCol>
                <a:gridCol w="1518234">
                  <a:extLst>
                    <a:ext uri="{9D8B030D-6E8A-4147-A177-3AD203B41FA5}">
                      <a16:colId xmlns:a16="http://schemas.microsoft.com/office/drawing/2014/main" val="3095919625"/>
                    </a:ext>
                  </a:extLst>
                </a:gridCol>
              </a:tblGrid>
              <a:tr h="377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it-IT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Accelerometer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Magnetometer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999359247"/>
                  </a:ext>
                </a:extLst>
              </a:tr>
              <a:tr h="377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Range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±2g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±0.7 Gauss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959076787"/>
                  </a:ext>
                </a:extLst>
              </a:tr>
              <a:tr h="377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Nonlinearity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±2% of a full scale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±0.1% of a full scale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077136146"/>
                  </a:ext>
                </a:extLst>
              </a:tr>
              <a:tr h="449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Resolution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&lt;1 mg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&lt; 7 mGauss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478503791"/>
                  </a:ext>
                </a:extLst>
              </a:tr>
              <a:tr h="377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Misalignment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&lt; 10 mrad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N/A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757073787"/>
                  </a:ext>
                </a:extLst>
              </a:tr>
            </a:tbl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AB460A22-523D-AB40-AD1D-7995C53F7B79}"/>
              </a:ext>
            </a:extLst>
          </p:cNvPr>
          <p:cNvSpPr/>
          <p:nvPr/>
        </p:nvSpPr>
        <p:spPr>
          <a:xfrm>
            <a:off x="376238" y="1194524"/>
            <a:ext cx="8234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AHRS-LNS:  2 sensor blocks: 3D Accelerometers and 3D Magnetometers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values averaged every 100 Hz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ST-LSM303: single chip 3H-3A 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CE5DBD0-22DF-1846-8E2A-298F368A47F9}"/>
              </a:ext>
            </a:extLst>
          </p:cNvPr>
          <p:cNvSpPr/>
          <p:nvPr/>
        </p:nvSpPr>
        <p:spPr>
          <a:xfrm>
            <a:off x="376238" y="2191723"/>
            <a:ext cx="6752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I2C communication</a:t>
            </a:r>
          </a:p>
          <a:p>
            <a:r>
              <a:rPr lang="en-GB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Compass interrogation rate of 0.1 Hz (data written to DataBase)</a:t>
            </a:r>
            <a:r>
              <a:rPr lang="en-GB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B4775AB-B2EC-1D41-BA53-D3EBDAD7DBE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745" y="1401194"/>
            <a:ext cx="1763564" cy="1763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6524169-8E86-5745-B764-95D4B8B7706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306433" y="2185528"/>
            <a:ext cx="1304168" cy="109523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28758BD-49B6-474E-884B-5B6B27C6A25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75" y="3655529"/>
            <a:ext cx="4533999" cy="210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FFA6BCE-302C-6A47-9B79-63C9589DF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454" y="1451357"/>
            <a:ext cx="1320800" cy="122340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DE1FF6-B68F-5A4C-82F2-08BEA6D4F2CB}"/>
              </a:ext>
            </a:extLst>
          </p:cNvPr>
          <p:cNvSpPr txBox="1"/>
          <p:nvPr/>
        </p:nvSpPr>
        <p:spPr>
          <a:xfrm>
            <a:off x="376238" y="2879235"/>
            <a:ext cx="6169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02060"/>
                </a:solidFill>
              </a:rPr>
              <a:t>Qualification:</a:t>
            </a:r>
          </a:p>
          <a:p>
            <a:r>
              <a:rPr lang="en-GB">
                <a:solidFill>
                  <a:srgbClr val="002060"/>
                </a:solidFill>
              </a:rPr>
              <a:t>	FIDES analysis: Unit failure risk in 20 years negligible</a:t>
            </a:r>
          </a:p>
          <a:p>
            <a:r>
              <a:rPr lang="en-GB">
                <a:solidFill>
                  <a:srgbClr val="002060"/>
                </a:solidFill>
              </a:rPr>
              <a:t>	Compass burned-in with CLB</a:t>
            </a:r>
          </a:p>
        </p:txBody>
      </p:sp>
    </p:spTree>
    <p:extLst>
      <p:ext uri="{BB962C8B-B14F-4D97-AF65-F5344CB8AC3E}">
        <p14:creationId xmlns:p14="http://schemas.microsoft.com/office/powerpoint/2010/main" val="2865609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Compass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19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B460A22-523D-AB40-AD1D-7995C53F7B79}"/>
              </a:ext>
            </a:extLst>
          </p:cNvPr>
          <p:cNvSpPr/>
          <p:nvPr/>
        </p:nvSpPr>
        <p:spPr>
          <a:xfrm>
            <a:off x="376237" y="1289366"/>
            <a:ext cx="103965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Problems Encountered:</a:t>
            </a:r>
          </a:p>
          <a:p>
            <a:endParaRPr lang="en-GB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AHRS: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	FW design errors: sensor fusion (formulas): FW rewritten (v 4.1 stable)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	CW design (CLB and AHRS): I2C addresses overlapping with other sensors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	CLB and AHRS </a:t>
            </a:r>
            <a:r>
              <a:rPr lang="en-GB" dirty="0" err="1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fw</a:t>
            </a:r>
            <a:endParaRPr lang="en-GB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LSMv1: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	reduce power consumption, no micro-processor on board, single chip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	design not compliant with ST-LSM303 chip optimisation 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		(wiring routes too close to magnetic gauge, ground plane below the chip)	LSMv2: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	updated design compliant with ST specification	</a:t>
            </a:r>
          </a:p>
          <a:p>
            <a:endParaRPr lang="en-GB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New LSM3030agr board: new chip from ST (previous LSM303 out of production)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		Under test and validation</a:t>
            </a:r>
          </a:p>
        </p:txBody>
      </p:sp>
    </p:spTree>
    <p:extLst>
      <p:ext uri="{BB962C8B-B14F-4D97-AF65-F5344CB8AC3E}">
        <p14:creationId xmlns:p14="http://schemas.microsoft.com/office/powerpoint/2010/main" val="369085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RAPS: Piezo in DOM</a:t>
            </a:r>
          </a:p>
        </p:txBody>
      </p:sp>
      <p:pic>
        <p:nvPicPr>
          <p:cNvPr id="12" name="Picture">
            <a:extLst>
              <a:ext uri="{FF2B5EF4-FFF2-40B4-BE49-F238E27FC236}">
                <a16:creationId xmlns:a16="http://schemas.microsoft.com/office/drawing/2014/main" id="{C6A3005C-3B2F-EF4D-B2BD-7673F32287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3454322" y="2902187"/>
            <a:ext cx="2776220" cy="199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egnaposto piè di pagina 3">
            <a:extLst>
              <a:ext uri="{FF2B5EF4-FFF2-40B4-BE49-F238E27FC236}">
                <a16:creationId xmlns:a16="http://schemas.microsoft.com/office/drawing/2014/main" id="{D2E88C0B-AE13-2847-8E25-7F2B3D4CF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19" name="Segnaposto numero diapositiva 4">
            <a:extLst>
              <a:ext uri="{FF2B5EF4-FFF2-40B4-BE49-F238E27FC236}">
                <a16:creationId xmlns:a16="http://schemas.microsoft.com/office/drawing/2014/main" id="{0C06AF20-EAED-2C46-846E-5768C93C6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2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0" name="Segnaposto data 5">
            <a:extLst>
              <a:ext uri="{FF2B5EF4-FFF2-40B4-BE49-F238E27FC236}">
                <a16:creationId xmlns:a16="http://schemas.microsoft.com/office/drawing/2014/main" id="{865B7077-97AE-D047-9E5E-4A0857E52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75FCE45-2510-7B41-A6B6-8BECAC49D73F}"/>
              </a:ext>
            </a:extLst>
          </p:cNvPr>
          <p:cNvSpPr/>
          <p:nvPr/>
        </p:nvSpPr>
        <p:spPr>
          <a:xfrm>
            <a:off x="171444" y="1174400"/>
            <a:ext cx="9870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Piezo ceramic sensor: Pz27 from </a:t>
            </a:r>
            <a:r>
              <a:rPr lang="en-GB" dirty="0" err="1">
                <a:solidFill>
                  <a:srgbClr val="002060"/>
                </a:solidFill>
                <a:ea typeface="Times New Roman" panose="02020603050405020304" pitchFamily="18" charset="0"/>
              </a:rPr>
              <a:t>Ferroperm</a:t>
            </a:r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24-bit Sigma-Delta ADC (AD7764BRUZ -TSSOP28). Signal input Range 4Vpp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ADC Clock 25 MHz clock (provided by the CLB): sampling frequency 195.3125 </a:t>
            </a:r>
            <a:r>
              <a:rPr lang="en-GB" dirty="0" err="1">
                <a:solidFill>
                  <a:srgbClr val="002060"/>
                </a:solidFill>
                <a:ea typeface="Times New Roman" panose="02020603050405020304" pitchFamily="18" charset="0"/>
              </a:rPr>
              <a:t>KHz</a:t>
            </a:r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(1/128</a:t>
            </a:r>
            <a:r>
              <a:rPr lang="en-GB" baseline="30000" dirty="0">
                <a:solidFill>
                  <a:srgbClr val="002060"/>
                </a:solidFill>
                <a:ea typeface="Times New Roman" panose="02020603050405020304" pitchFamily="18" charset="0"/>
              </a:rPr>
              <a:t>th</a:t>
            </a:r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 of 25 MHz)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FPGA to convert output in AES3 Format (easy readable with CLB FPGA)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D24D0B-A408-CC46-AD48-D168B293AFDD}"/>
              </a:ext>
            </a:extLst>
          </p:cNvPr>
          <p:cNvSpPr txBox="1"/>
          <p:nvPr/>
        </p:nvSpPr>
        <p:spPr>
          <a:xfrm>
            <a:off x="171444" y="2406459"/>
            <a:ext cx="818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Design sensitivity: -160 ± 6 dB re 1V/</a:t>
            </a:r>
            <a:r>
              <a:rPr lang="en-GB" dirty="0">
                <a:solidFill>
                  <a:srgbClr val="002060"/>
                </a:solidFill>
                <a:sym typeface="Symbol" pitchFamily="2" charset="2"/>
              </a:rPr>
              <a:t></a:t>
            </a:r>
            <a:r>
              <a:rPr lang="en-GB" dirty="0">
                <a:solidFill>
                  <a:srgbClr val="002060"/>
                </a:solidFill>
              </a:rPr>
              <a:t>Pa at 50 kHz  (±3 dB variation in 10 kHz:70 kHz)</a:t>
            </a:r>
            <a:r>
              <a:rPr lang="it-IT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E079632-E42C-EF4F-B85C-6C73959F2EC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39" y="2910561"/>
            <a:ext cx="1269400" cy="13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">
            <a:extLst>
              <a:ext uri="{FF2B5EF4-FFF2-40B4-BE49-F238E27FC236}">
                <a16:creationId xmlns:a16="http://schemas.microsoft.com/office/drawing/2014/main" id="{03D1E3D3-B37B-FE44-B668-E47C9C99B91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1854320" y="2910561"/>
            <a:ext cx="1417320" cy="199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">
            <a:extLst>
              <a:ext uri="{FF2B5EF4-FFF2-40B4-BE49-F238E27FC236}">
                <a16:creationId xmlns:a16="http://schemas.microsoft.com/office/drawing/2014/main" id="{50F66EC1-BE91-CB40-8F9D-AB209B0AC5A2}"/>
              </a:ext>
            </a:extLst>
          </p:cNvPr>
          <p:cNvPicPr/>
          <p:nvPr/>
        </p:nvPicPr>
        <p:blipFill rotWithShape="1">
          <a:blip r:embed="rId5"/>
          <a:srcRect b="16077"/>
          <a:stretch/>
        </p:blipFill>
        <p:spPr bwMode="auto">
          <a:xfrm>
            <a:off x="9338173" y="3548615"/>
            <a:ext cx="2572326" cy="2023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D810426-261A-AB4F-90C2-51939DF2BE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268"/>
          <a:stretch/>
        </p:blipFill>
        <p:spPr>
          <a:xfrm>
            <a:off x="6394026" y="2931200"/>
            <a:ext cx="2715898" cy="259028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602D5E-5222-4B48-9A85-41C3C0DD1962}"/>
              </a:ext>
            </a:extLst>
          </p:cNvPr>
          <p:cNvSpPr txBox="1"/>
          <p:nvPr/>
        </p:nvSpPr>
        <p:spPr>
          <a:xfrm>
            <a:off x="6618465" y="5572482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DOM South pole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5A34507-4DDF-174B-B111-00CA3602AE6A}"/>
              </a:ext>
            </a:extLst>
          </p:cNvPr>
          <p:cNvSpPr/>
          <p:nvPr/>
        </p:nvSpPr>
        <p:spPr>
          <a:xfrm>
            <a:off x="134542" y="497953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piezo-electric digital acoustic receiver is glued from the inside to the glass sphere of each KM3NeT digital DOM</a:t>
            </a:r>
            <a:r>
              <a:rPr lang="it-IT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FD0EEC6-B29F-3C40-982C-EBC237722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666" y="1314004"/>
            <a:ext cx="2171374" cy="162017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8352F5B-2DC4-0B40-9130-3559B033C154}"/>
              </a:ext>
            </a:extLst>
          </p:cNvPr>
          <p:cNvSpPr txBox="1"/>
          <p:nvPr/>
        </p:nvSpPr>
        <p:spPr>
          <a:xfrm>
            <a:off x="9653666" y="3116549"/>
            <a:ext cx="180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DOM in ANTARES</a:t>
            </a:r>
          </a:p>
        </p:txBody>
      </p:sp>
    </p:spTree>
    <p:extLst>
      <p:ext uri="{BB962C8B-B14F-4D97-AF65-F5344CB8AC3E}">
        <p14:creationId xmlns:p14="http://schemas.microsoft.com/office/powerpoint/2010/main" val="2162158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3950451A-4A77-0042-ABEE-89D95FFD6D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5616" y="2802887"/>
            <a:ext cx="3350632" cy="326363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Compass: Accelerometer and Compass calibration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20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B460A22-523D-AB40-AD1D-7995C53F7B79}"/>
              </a:ext>
            </a:extLst>
          </p:cNvPr>
          <p:cNvSpPr/>
          <p:nvPr/>
        </p:nvSpPr>
        <p:spPr>
          <a:xfrm>
            <a:off x="376238" y="1289366"/>
            <a:ext cx="111909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Rotation of the XYZ-magnetometer in the uniform field should produce a sphere in the (</a:t>
            </a:r>
            <a:r>
              <a:rPr lang="en-US" dirty="0" err="1">
                <a:solidFill>
                  <a:srgbClr val="002060"/>
                </a:solidFill>
              </a:rPr>
              <a:t>Hx,Hy,Hz</a:t>
            </a:r>
            <a:r>
              <a:rPr lang="en-US" dirty="0">
                <a:solidFill>
                  <a:srgbClr val="002060"/>
                </a:solidFill>
              </a:rPr>
              <a:t>) coordinate system  if magnetometers are perfectly calibrated.</a:t>
            </a:r>
          </a:p>
          <a:p>
            <a:r>
              <a:rPr lang="en-US" dirty="0">
                <a:solidFill>
                  <a:srgbClr val="002060"/>
                </a:solidFill>
              </a:rPr>
              <a:t>In case of the presence of hard magnetic materials (have the field independent on the external field) the sphere is shifted.</a:t>
            </a:r>
          </a:p>
          <a:p>
            <a:r>
              <a:rPr lang="en-US" dirty="0">
                <a:solidFill>
                  <a:srgbClr val="002060"/>
                </a:solidFill>
              </a:rPr>
              <a:t>In case of the presence of soft-magnetic materials (field dependent on the external field) the sphere is deformed - ellipsoid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DC5F45-F210-7E41-ABFC-82789398F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497" y="3747234"/>
            <a:ext cx="6505315" cy="1878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2060"/>
                </a:solidFill>
              </a:rPr>
              <a:t>Find “W</a:t>
            </a:r>
            <a:r>
              <a:rPr lang="en-US" sz="1800" baseline="30000" dirty="0">
                <a:solidFill>
                  <a:srgbClr val="002060"/>
                </a:solidFill>
              </a:rPr>
              <a:t>-1</a:t>
            </a:r>
            <a:r>
              <a:rPr lang="en-US" sz="1800" dirty="0">
                <a:solidFill>
                  <a:srgbClr val="002060"/>
                </a:solidFill>
              </a:rPr>
              <a:t>” matrix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2060"/>
                </a:solidFill>
              </a:rPr>
              <a:t>(</a:t>
            </a:r>
            <a:r>
              <a:rPr lang="en-US" sz="1800" dirty="0" err="1">
                <a:solidFill>
                  <a:srgbClr val="002060"/>
                </a:solidFill>
              </a:rPr>
              <a:t>Hx_cal</a:t>
            </a:r>
            <a:r>
              <a:rPr lang="en-US" sz="1800" dirty="0">
                <a:solidFill>
                  <a:srgbClr val="002060"/>
                </a:solidFill>
              </a:rPr>
              <a:t>)=                     (</a:t>
            </a:r>
            <a:r>
              <a:rPr lang="en-US" sz="1800" dirty="0" err="1">
                <a:solidFill>
                  <a:srgbClr val="002060"/>
                </a:solidFill>
              </a:rPr>
              <a:t>Hx</a:t>
            </a:r>
            <a:r>
              <a:rPr lang="en-US" sz="1800" dirty="0">
                <a:solidFill>
                  <a:srgbClr val="002060"/>
                </a:solidFill>
              </a:rPr>
              <a:t> - </a:t>
            </a:r>
            <a:r>
              <a:rPr lang="en-US" sz="1800" dirty="0" err="1">
                <a:solidFill>
                  <a:srgbClr val="002060"/>
                </a:solidFill>
              </a:rPr>
              <a:t>Hx_offset</a:t>
            </a:r>
            <a:r>
              <a:rPr lang="en-US" sz="1800" dirty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2060"/>
                </a:solidFill>
              </a:rPr>
              <a:t>(</a:t>
            </a:r>
            <a:r>
              <a:rPr lang="en-US" sz="1800" dirty="0" err="1">
                <a:solidFill>
                  <a:srgbClr val="002060"/>
                </a:solidFill>
              </a:rPr>
              <a:t>Hy_cal</a:t>
            </a:r>
            <a:r>
              <a:rPr lang="en-US" sz="1800" dirty="0">
                <a:solidFill>
                  <a:srgbClr val="002060"/>
                </a:solidFill>
              </a:rPr>
              <a:t>)=                     (</a:t>
            </a:r>
            <a:r>
              <a:rPr lang="en-US" sz="1800" dirty="0" err="1">
                <a:solidFill>
                  <a:srgbClr val="002060"/>
                </a:solidFill>
              </a:rPr>
              <a:t>Hy</a:t>
            </a:r>
            <a:r>
              <a:rPr lang="en-US" sz="1800" dirty="0">
                <a:solidFill>
                  <a:srgbClr val="002060"/>
                </a:solidFill>
              </a:rPr>
              <a:t> - </a:t>
            </a:r>
            <a:r>
              <a:rPr lang="en-US" sz="1800" dirty="0" err="1">
                <a:solidFill>
                  <a:srgbClr val="002060"/>
                </a:solidFill>
              </a:rPr>
              <a:t>Hy_offset</a:t>
            </a:r>
            <a:r>
              <a:rPr lang="en-US" sz="1800" dirty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2060"/>
                </a:solidFill>
              </a:rPr>
              <a:t>(</a:t>
            </a:r>
            <a:r>
              <a:rPr lang="en-US" sz="1800" dirty="0" err="1">
                <a:solidFill>
                  <a:srgbClr val="002060"/>
                </a:solidFill>
              </a:rPr>
              <a:t>Hz_cal</a:t>
            </a:r>
            <a:r>
              <a:rPr lang="en-US" sz="1800" dirty="0">
                <a:solidFill>
                  <a:srgbClr val="002060"/>
                </a:solidFill>
              </a:rPr>
              <a:t>)=                     (Hz - </a:t>
            </a:r>
            <a:r>
              <a:rPr lang="en-US" sz="1800" dirty="0" err="1">
                <a:solidFill>
                  <a:srgbClr val="002060"/>
                </a:solidFill>
              </a:rPr>
              <a:t>Hz_offset</a:t>
            </a:r>
            <a:r>
              <a:rPr lang="en-US" sz="18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8048D0A-FD9C-7246-9A0B-5161FA444774}"/>
              </a:ext>
            </a:extLst>
          </p:cNvPr>
          <p:cNvSpPr/>
          <p:nvPr/>
        </p:nvSpPr>
        <p:spPr>
          <a:xfrm>
            <a:off x="328376" y="4012018"/>
            <a:ext cx="2905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en-US" dirty="0" err="1">
                <a:solidFill>
                  <a:srgbClr val="002060"/>
                </a:solidFill>
              </a:rPr>
              <a:t>Hx_cal</a:t>
            </a:r>
            <a:r>
              <a:rPr lang="en-US" dirty="0">
                <a:solidFill>
                  <a:srgbClr val="002060"/>
                </a:solidFill>
              </a:rPr>
              <a:t>)=(</a:t>
            </a:r>
            <a:r>
              <a:rPr lang="en-US" dirty="0" err="1">
                <a:solidFill>
                  <a:srgbClr val="002060"/>
                </a:solidFill>
              </a:rPr>
              <a:t>Hx</a:t>
            </a:r>
            <a:r>
              <a:rPr lang="en-US" dirty="0">
                <a:solidFill>
                  <a:srgbClr val="002060"/>
                </a:solidFill>
              </a:rPr>
              <a:t> - </a:t>
            </a:r>
            <a:r>
              <a:rPr lang="en-US" dirty="0" err="1">
                <a:solidFill>
                  <a:srgbClr val="002060"/>
                </a:solidFill>
              </a:rPr>
              <a:t>Hx_offset</a:t>
            </a:r>
            <a:r>
              <a:rPr lang="en-US" dirty="0">
                <a:solidFill>
                  <a:srgbClr val="002060"/>
                </a:solidFill>
              </a:rPr>
              <a:t>)</a:t>
            </a:r>
          </a:p>
          <a:p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en-US" dirty="0" err="1">
                <a:solidFill>
                  <a:srgbClr val="002060"/>
                </a:solidFill>
              </a:rPr>
              <a:t>Hy_cal</a:t>
            </a:r>
            <a:r>
              <a:rPr lang="en-US" dirty="0">
                <a:solidFill>
                  <a:srgbClr val="002060"/>
                </a:solidFill>
              </a:rPr>
              <a:t>)=(</a:t>
            </a:r>
            <a:r>
              <a:rPr lang="en-US" dirty="0" err="1">
                <a:solidFill>
                  <a:srgbClr val="002060"/>
                </a:solidFill>
              </a:rPr>
              <a:t>Hy</a:t>
            </a:r>
            <a:r>
              <a:rPr lang="en-US" dirty="0">
                <a:solidFill>
                  <a:srgbClr val="002060"/>
                </a:solidFill>
              </a:rPr>
              <a:t> - </a:t>
            </a:r>
            <a:r>
              <a:rPr lang="en-US" dirty="0" err="1">
                <a:solidFill>
                  <a:srgbClr val="002060"/>
                </a:solidFill>
              </a:rPr>
              <a:t>Hy_offset</a:t>
            </a:r>
            <a:r>
              <a:rPr lang="en-US" dirty="0">
                <a:solidFill>
                  <a:srgbClr val="002060"/>
                </a:solidFill>
              </a:rPr>
              <a:t>)</a:t>
            </a:r>
          </a:p>
          <a:p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en-US" dirty="0" err="1">
                <a:solidFill>
                  <a:srgbClr val="002060"/>
                </a:solidFill>
              </a:rPr>
              <a:t>Hz_cal</a:t>
            </a:r>
            <a:r>
              <a:rPr lang="en-US" dirty="0">
                <a:solidFill>
                  <a:srgbClr val="002060"/>
                </a:solidFill>
              </a:rPr>
              <a:t>)=(Hz - </a:t>
            </a:r>
            <a:r>
              <a:rPr lang="en-US" dirty="0" err="1">
                <a:solidFill>
                  <a:srgbClr val="002060"/>
                </a:solidFill>
              </a:rPr>
              <a:t>Hz_offset</a:t>
            </a:r>
            <a:r>
              <a:rPr lang="en-US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D2904737-AF79-464B-9A58-11361F203F5C}"/>
              </a:ext>
            </a:extLst>
          </p:cNvPr>
          <p:cNvSpPr txBox="1"/>
          <p:nvPr/>
        </p:nvSpPr>
        <p:spPr>
          <a:xfrm>
            <a:off x="4760828" y="4327504"/>
            <a:ext cx="108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W</a:t>
            </a:r>
            <a:r>
              <a:rPr lang="en-US" sz="2800" baseline="30000" dirty="0">
                <a:solidFill>
                  <a:srgbClr val="002060"/>
                </a:solidFill>
              </a:rPr>
              <a:t>-1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6C6D8EF-8452-2246-8074-D79F2667CD37}"/>
              </a:ext>
            </a:extLst>
          </p:cNvPr>
          <p:cNvSpPr/>
          <p:nvPr/>
        </p:nvSpPr>
        <p:spPr>
          <a:xfrm>
            <a:off x="504170" y="3277442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Hard Iron and Soft Iron</a:t>
            </a:r>
          </a:p>
        </p:txBody>
      </p:sp>
    </p:spTree>
    <p:extLst>
      <p:ext uri="{BB962C8B-B14F-4D97-AF65-F5344CB8AC3E}">
        <p14:creationId xmlns:p14="http://schemas.microsoft.com/office/powerpoint/2010/main" val="2310848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Compass: Calibration Procedure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21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4E22F81-6912-BA45-92BA-B6FE25C8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5" y="1290705"/>
            <a:ext cx="2994660" cy="19964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36175F6-4092-D84A-8A5F-10034E55D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5" y="3527452"/>
            <a:ext cx="3001808" cy="19964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DB493F9-77AB-4948-B93C-949E31AA898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285244" y="1367234"/>
            <a:ext cx="2479139" cy="443992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DFEC6A7-3063-3F44-929A-A68F2FC4E459}"/>
              </a:ext>
            </a:extLst>
          </p:cNvPr>
          <p:cNvSpPr txBox="1"/>
          <p:nvPr/>
        </p:nvSpPr>
        <p:spPr>
          <a:xfrm>
            <a:off x="3359503" y="1290705"/>
            <a:ext cx="56317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</a:rPr>
              <a:t>Calib</a:t>
            </a:r>
            <a:r>
              <a:rPr lang="it-IT" dirty="0">
                <a:solidFill>
                  <a:srgbClr val="002060"/>
                </a:solidFill>
              </a:rPr>
              <a:t> V2: </a:t>
            </a:r>
            <a:r>
              <a:rPr lang="it-IT" dirty="0" err="1">
                <a:solidFill>
                  <a:srgbClr val="002060"/>
                </a:solidFill>
              </a:rPr>
              <a:t>Rotation</a:t>
            </a:r>
            <a:r>
              <a:rPr lang="it-IT" dirty="0">
                <a:solidFill>
                  <a:srgbClr val="002060"/>
                </a:solidFill>
              </a:rPr>
              <a:t> in 1 </a:t>
            </a:r>
            <a:r>
              <a:rPr lang="it-IT" dirty="0" err="1">
                <a:solidFill>
                  <a:srgbClr val="002060"/>
                </a:solidFill>
              </a:rPr>
              <a:t>plane</a:t>
            </a:r>
            <a:r>
              <a:rPr lang="it-IT" dirty="0">
                <a:solidFill>
                  <a:srgbClr val="002060"/>
                </a:solidFill>
              </a:rPr>
              <a:t>:</a:t>
            </a:r>
          </a:p>
          <a:p>
            <a:r>
              <a:rPr lang="it-IT" dirty="0">
                <a:solidFill>
                  <a:srgbClr val="002060"/>
                </a:solidFill>
              </a:rPr>
              <a:t>		</a:t>
            </a:r>
            <a:r>
              <a:rPr lang="it-IT" dirty="0" err="1">
                <a:solidFill>
                  <a:srgbClr val="002060"/>
                </a:solidFill>
              </a:rPr>
              <a:t>Calibration</a:t>
            </a:r>
            <a:r>
              <a:rPr lang="it-IT" dirty="0">
                <a:solidFill>
                  <a:srgbClr val="002060"/>
                </a:solidFill>
              </a:rPr>
              <a:t> of </a:t>
            </a:r>
            <a:r>
              <a:rPr lang="it-IT" dirty="0" err="1">
                <a:solidFill>
                  <a:srgbClr val="002060"/>
                </a:solidFill>
              </a:rPr>
              <a:t>accelerometres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		</a:t>
            </a:r>
            <a:r>
              <a:rPr lang="it-IT" dirty="0" err="1">
                <a:solidFill>
                  <a:srgbClr val="002060"/>
                </a:solidFill>
              </a:rPr>
              <a:t>Calibration</a:t>
            </a:r>
            <a:r>
              <a:rPr lang="it-IT" dirty="0">
                <a:solidFill>
                  <a:srgbClr val="002060"/>
                </a:solidFill>
              </a:rPr>
              <a:t> of </a:t>
            </a:r>
            <a:r>
              <a:rPr lang="it-IT" dirty="0" err="1">
                <a:solidFill>
                  <a:srgbClr val="002060"/>
                </a:solidFill>
              </a:rPr>
              <a:t>magnetometers</a:t>
            </a:r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>
                <a:solidFill>
                  <a:srgbClr val="002060"/>
                </a:solidFill>
              </a:rPr>
              <a:t>Calib</a:t>
            </a:r>
            <a:r>
              <a:rPr lang="it-IT" dirty="0">
                <a:solidFill>
                  <a:srgbClr val="002060"/>
                </a:solidFill>
              </a:rPr>
              <a:t> V3:		</a:t>
            </a:r>
          </a:p>
          <a:p>
            <a:r>
              <a:rPr lang="it-IT" dirty="0">
                <a:solidFill>
                  <a:srgbClr val="002060"/>
                </a:solidFill>
              </a:rPr>
              <a:t>		</a:t>
            </a:r>
            <a:r>
              <a:rPr lang="it-IT" dirty="0" err="1">
                <a:solidFill>
                  <a:srgbClr val="002060"/>
                </a:solidFill>
              </a:rPr>
              <a:t>Wobbling</a:t>
            </a:r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>
                <a:solidFill>
                  <a:srgbClr val="002060"/>
                </a:solidFill>
              </a:rPr>
              <a:t>Important</a:t>
            </a:r>
            <a:r>
              <a:rPr lang="it-IT" dirty="0">
                <a:solidFill>
                  <a:srgbClr val="002060"/>
                </a:solidFill>
              </a:rPr>
              <a:t>:</a:t>
            </a:r>
          </a:p>
          <a:p>
            <a:r>
              <a:rPr lang="it-IT" dirty="0">
                <a:solidFill>
                  <a:srgbClr val="002060"/>
                </a:solidFill>
              </a:rPr>
              <a:t>	</a:t>
            </a:r>
            <a:r>
              <a:rPr lang="it-IT" dirty="0" err="1">
                <a:solidFill>
                  <a:srgbClr val="002060"/>
                </a:solidFill>
              </a:rPr>
              <a:t>Check</a:t>
            </a:r>
            <a:r>
              <a:rPr lang="it-IT" dirty="0">
                <a:solidFill>
                  <a:srgbClr val="002060"/>
                </a:solidFill>
              </a:rPr>
              <a:t> of </a:t>
            </a:r>
            <a:r>
              <a:rPr lang="it-IT" dirty="0" err="1">
                <a:solidFill>
                  <a:srgbClr val="002060"/>
                </a:solidFill>
              </a:rPr>
              <a:t>claibration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bench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		</a:t>
            </a:r>
            <a:r>
              <a:rPr lang="it-IT" dirty="0" err="1">
                <a:solidFill>
                  <a:srgbClr val="002060"/>
                </a:solidFill>
              </a:rPr>
              <a:t>Only</a:t>
            </a:r>
            <a:r>
              <a:rPr lang="it-IT" dirty="0">
                <a:solidFill>
                  <a:srgbClr val="002060"/>
                </a:solidFill>
              </a:rPr>
              <a:t> Plastic </a:t>
            </a:r>
            <a:r>
              <a:rPr lang="it-IT" dirty="0" err="1">
                <a:solidFill>
                  <a:srgbClr val="002060"/>
                </a:solidFill>
              </a:rPr>
              <a:t>parts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		</a:t>
            </a:r>
            <a:r>
              <a:rPr lang="it-IT" dirty="0" err="1">
                <a:solidFill>
                  <a:srgbClr val="002060"/>
                </a:solidFill>
              </a:rPr>
              <a:t>homogeneaous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magnetic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field</a:t>
            </a:r>
            <a:r>
              <a:rPr lang="it-IT" dirty="0">
                <a:solidFill>
                  <a:srgbClr val="002060"/>
                </a:solidFill>
              </a:rPr>
              <a:t> in 1 m</a:t>
            </a:r>
            <a:r>
              <a:rPr lang="it-IT" baseline="30000" dirty="0">
                <a:solidFill>
                  <a:srgbClr val="002060"/>
                </a:solidFill>
              </a:rPr>
              <a:t>3</a:t>
            </a:r>
          </a:p>
          <a:p>
            <a:r>
              <a:rPr lang="it-IT" dirty="0">
                <a:solidFill>
                  <a:srgbClr val="002060"/>
                </a:solidFill>
              </a:rPr>
              <a:t>		Far from </a:t>
            </a:r>
            <a:r>
              <a:rPr lang="it-IT" dirty="0" err="1">
                <a:solidFill>
                  <a:srgbClr val="002060"/>
                </a:solidFill>
              </a:rPr>
              <a:t>iron</a:t>
            </a:r>
            <a:r>
              <a:rPr lang="it-IT" dirty="0">
                <a:solidFill>
                  <a:srgbClr val="002060"/>
                </a:solidFill>
              </a:rPr>
              <a:t> and </a:t>
            </a:r>
            <a:r>
              <a:rPr lang="it-IT" dirty="0" err="1">
                <a:solidFill>
                  <a:srgbClr val="002060"/>
                </a:solidFill>
              </a:rPr>
              <a:t>e.m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power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sources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		No </a:t>
            </a:r>
            <a:r>
              <a:rPr lang="it-IT" dirty="0" err="1">
                <a:solidFill>
                  <a:srgbClr val="002060"/>
                </a:solidFill>
              </a:rPr>
              <a:t>variable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magnetic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fields</a:t>
            </a:r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>
                <a:solidFill>
                  <a:srgbClr val="002060"/>
                </a:solidFill>
              </a:rPr>
              <a:t>Periodic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check</a:t>
            </a:r>
            <a:r>
              <a:rPr lang="it-IT" dirty="0">
                <a:solidFill>
                  <a:srgbClr val="002060"/>
                </a:solidFill>
              </a:rPr>
              <a:t> of the </a:t>
            </a:r>
            <a:r>
              <a:rPr lang="it-IT" dirty="0" err="1">
                <a:solidFill>
                  <a:srgbClr val="002060"/>
                </a:solidFill>
              </a:rPr>
              <a:t>bench</a:t>
            </a:r>
            <a:r>
              <a:rPr lang="it-IT" dirty="0">
                <a:solidFill>
                  <a:srgbClr val="002060"/>
                </a:solidFill>
              </a:rPr>
              <a:t> with </a:t>
            </a:r>
            <a:r>
              <a:rPr lang="it-IT" dirty="0" err="1">
                <a:solidFill>
                  <a:srgbClr val="002060"/>
                </a:solidFill>
              </a:rPr>
              <a:t>reference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compass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3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Compass: Calibration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22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0AE662B-7DE3-6C46-98DE-71C68D62D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487" y="1234500"/>
            <a:ext cx="8534400" cy="466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BBD57C10-4746-224B-A986-F6ECC36CFE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1" y="2698118"/>
            <a:ext cx="4156778" cy="32648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Compass: Calibration Procedure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23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36A3AD-B78F-0149-89AE-893ADFBEE1E4}"/>
              </a:ext>
            </a:extLst>
          </p:cNvPr>
          <p:cNvSpPr txBox="1"/>
          <p:nvPr/>
        </p:nvSpPr>
        <p:spPr>
          <a:xfrm>
            <a:off x="171445" y="1220790"/>
            <a:ext cx="39571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</a:rPr>
              <a:t>Check</a:t>
            </a:r>
            <a:r>
              <a:rPr lang="it-IT" dirty="0">
                <a:solidFill>
                  <a:srgbClr val="002060"/>
                </a:solidFill>
              </a:rPr>
              <a:t> in </a:t>
            </a:r>
            <a:r>
              <a:rPr lang="it-IT" dirty="0" err="1">
                <a:solidFill>
                  <a:srgbClr val="002060"/>
                </a:solidFill>
              </a:rPr>
              <a:t>DOMs</a:t>
            </a:r>
            <a:r>
              <a:rPr lang="it-IT" dirty="0">
                <a:solidFill>
                  <a:srgbClr val="002060"/>
                </a:solidFill>
              </a:rPr>
              <a:t> (</a:t>
            </a:r>
            <a:r>
              <a:rPr lang="it-IT" dirty="0" err="1">
                <a:solidFill>
                  <a:srgbClr val="002060"/>
                </a:solidFill>
              </a:rPr>
              <a:t>after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integration</a:t>
            </a:r>
            <a:r>
              <a:rPr lang="it-IT" dirty="0">
                <a:solidFill>
                  <a:srgbClr val="002060"/>
                </a:solidFill>
              </a:rPr>
              <a:t>)</a:t>
            </a:r>
          </a:p>
          <a:p>
            <a:r>
              <a:rPr lang="it-IT" dirty="0">
                <a:solidFill>
                  <a:srgbClr val="002060"/>
                </a:solidFill>
              </a:rPr>
              <a:t>    </a:t>
            </a:r>
            <a:r>
              <a:rPr lang="it-IT" dirty="0" err="1">
                <a:solidFill>
                  <a:srgbClr val="002060"/>
                </a:solidFill>
              </a:rPr>
              <a:t>Rotation</a:t>
            </a:r>
            <a:r>
              <a:rPr lang="it-IT" dirty="0">
                <a:solidFill>
                  <a:srgbClr val="002060"/>
                </a:solidFill>
              </a:rPr>
              <a:t> in </a:t>
            </a:r>
            <a:r>
              <a:rPr lang="it-IT" dirty="0" err="1">
                <a:solidFill>
                  <a:srgbClr val="002060"/>
                </a:solidFill>
              </a:rPr>
              <a:t>horizonal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plane</a:t>
            </a:r>
            <a:r>
              <a:rPr lang="it-IT" dirty="0">
                <a:solidFill>
                  <a:srgbClr val="002060"/>
                </a:solidFill>
              </a:rPr>
              <a:t>: </a:t>
            </a:r>
          </a:p>
          <a:p>
            <a:r>
              <a:rPr lang="it-IT" dirty="0">
                <a:solidFill>
                  <a:srgbClr val="002060"/>
                </a:solidFill>
              </a:rPr>
              <a:t>    4 </a:t>
            </a:r>
            <a:r>
              <a:rPr lang="it-IT" dirty="0" err="1">
                <a:solidFill>
                  <a:srgbClr val="002060"/>
                </a:solidFill>
              </a:rPr>
              <a:t>reference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angles</a:t>
            </a:r>
            <a:r>
              <a:rPr lang="it-IT" dirty="0">
                <a:solidFill>
                  <a:srgbClr val="002060"/>
                </a:solidFill>
              </a:rPr>
              <a:t> (0°,90°, 180°, 270°)</a:t>
            </a:r>
          </a:p>
          <a:p>
            <a:r>
              <a:rPr lang="it-IT" dirty="0">
                <a:solidFill>
                  <a:srgbClr val="002060"/>
                </a:solidFill>
              </a:rPr>
              <a:t>    </a:t>
            </a:r>
            <a:r>
              <a:rPr lang="it-IT" dirty="0" err="1">
                <a:solidFill>
                  <a:srgbClr val="002060"/>
                </a:solidFill>
              </a:rPr>
              <a:t>Check</a:t>
            </a:r>
            <a:r>
              <a:rPr lang="it-IT" dirty="0">
                <a:solidFill>
                  <a:srgbClr val="002060"/>
                </a:solidFill>
              </a:rPr>
              <a:t> of </a:t>
            </a:r>
            <a:r>
              <a:rPr lang="it-IT" dirty="0" err="1">
                <a:solidFill>
                  <a:srgbClr val="002060"/>
                </a:solidFill>
              </a:rPr>
              <a:t>yaw</a:t>
            </a:r>
            <a:r>
              <a:rPr lang="it-IT" dirty="0">
                <a:solidFill>
                  <a:srgbClr val="002060"/>
                </a:solidFill>
              </a:rPr>
              <a:t>: </a:t>
            </a:r>
            <a:r>
              <a:rPr lang="it-IT" dirty="0" err="1">
                <a:solidFill>
                  <a:srgbClr val="002060"/>
                </a:solidFill>
              </a:rPr>
              <a:t>residual</a:t>
            </a:r>
            <a:r>
              <a:rPr lang="it-IT" dirty="0">
                <a:solidFill>
                  <a:srgbClr val="002060"/>
                </a:solidFill>
              </a:rPr>
              <a:t>: </a:t>
            </a:r>
          </a:p>
          <a:p>
            <a:r>
              <a:rPr lang="it-IT" dirty="0">
                <a:solidFill>
                  <a:srgbClr val="002060"/>
                </a:solidFill>
              </a:rPr>
              <a:t>	</a:t>
            </a:r>
            <a:r>
              <a:rPr lang="it-IT" dirty="0" err="1">
                <a:solidFill>
                  <a:srgbClr val="002060"/>
                </a:solidFill>
              </a:rPr>
              <a:t>accepted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if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all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residuals</a:t>
            </a:r>
            <a:r>
              <a:rPr lang="it-IT" dirty="0">
                <a:solidFill>
                  <a:srgbClr val="002060"/>
                </a:solidFill>
              </a:rPr>
              <a:t> &lt;3.5°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AAA092C-071F-A34A-85F1-8E05EE6DC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614" y="2381156"/>
            <a:ext cx="3216162" cy="34458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0D5D0B-44CE-8F43-85B0-2B0DE52AFD62}"/>
              </a:ext>
            </a:extLst>
          </p:cNvPr>
          <p:cNvSpPr txBox="1"/>
          <p:nvPr/>
        </p:nvSpPr>
        <p:spPr>
          <a:xfrm>
            <a:off x="6765630" y="1220790"/>
            <a:ext cx="3926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In case of </a:t>
            </a:r>
            <a:r>
              <a:rPr lang="it-IT" dirty="0" err="1">
                <a:solidFill>
                  <a:srgbClr val="002060"/>
                </a:solidFill>
              </a:rPr>
              <a:t>failure</a:t>
            </a:r>
            <a:r>
              <a:rPr lang="it-IT" dirty="0">
                <a:solidFill>
                  <a:srgbClr val="002060"/>
                </a:solidFill>
              </a:rPr>
              <a:t>:</a:t>
            </a:r>
          </a:p>
          <a:p>
            <a:r>
              <a:rPr lang="it-IT" dirty="0">
                <a:solidFill>
                  <a:srgbClr val="002060"/>
                </a:solidFill>
              </a:rPr>
              <a:t>   1) </a:t>
            </a:r>
            <a:r>
              <a:rPr lang="it-IT" dirty="0" err="1">
                <a:solidFill>
                  <a:srgbClr val="002060"/>
                </a:solidFill>
              </a:rPr>
              <a:t>Check</a:t>
            </a:r>
            <a:r>
              <a:rPr lang="it-IT" dirty="0">
                <a:solidFill>
                  <a:srgbClr val="002060"/>
                </a:solidFill>
              </a:rPr>
              <a:t> of </a:t>
            </a:r>
            <a:r>
              <a:rPr lang="it-IT" dirty="0" err="1">
                <a:solidFill>
                  <a:srgbClr val="002060"/>
                </a:solidFill>
              </a:rPr>
              <a:t>calibration</a:t>
            </a:r>
            <a:r>
              <a:rPr lang="it-IT" dirty="0">
                <a:solidFill>
                  <a:srgbClr val="002060"/>
                </a:solidFill>
              </a:rPr>
              <a:t> and test </a:t>
            </a:r>
            <a:r>
              <a:rPr lang="it-IT" dirty="0" err="1">
                <a:solidFill>
                  <a:srgbClr val="002060"/>
                </a:solidFill>
              </a:rPr>
              <a:t>results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   2) </a:t>
            </a:r>
            <a:r>
              <a:rPr lang="it-IT" dirty="0" err="1">
                <a:solidFill>
                  <a:srgbClr val="002060"/>
                </a:solidFill>
              </a:rPr>
              <a:t>waiwing</a:t>
            </a:r>
            <a:r>
              <a:rPr lang="it-IT" dirty="0">
                <a:solidFill>
                  <a:srgbClr val="002060"/>
                </a:solidFill>
              </a:rPr>
              <a:t>  (&lt;6°)</a:t>
            </a:r>
          </a:p>
          <a:p>
            <a:r>
              <a:rPr lang="it-IT" dirty="0">
                <a:solidFill>
                  <a:srgbClr val="002060"/>
                </a:solidFill>
              </a:rPr>
              <a:t>   3) </a:t>
            </a:r>
            <a:r>
              <a:rPr lang="it-IT" dirty="0" err="1">
                <a:solidFill>
                  <a:srgbClr val="002060"/>
                </a:solidFill>
              </a:rPr>
              <a:t>recalibration</a:t>
            </a:r>
            <a:r>
              <a:rPr lang="it-IT" dirty="0">
                <a:solidFill>
                  <a:srgbClr val="002060"/>
                </a:solidFill>
              </a:rPr>
              <a:t> in DOM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F3C3B9-30FF-A64B-8FDE-BEF258498154}"/>
              </a:ext>
            </a:extLst>
          </p:cNvPr>
          <p:cNvSpPr txBox="1"/>
          <p:nvPr/>
        </p:nvSpPr>
        <p:spPr>
          <a:xfrm>
            <a:off x="7935221" y="2636298"/>
            <a:ext cx="243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Example</a:t>
            </a:r>
            <a:r>
              <a:rPr lang="it-IT" dirty="0"/>
              <a:t> of </a:t>
            </a:r>
            <a:r>
              <a:rPr lang="it-IT" dirty="0" err="1"/>
              <a:t>failing</a:t>
            </a:r>
            <a:r>
              <a:rPr lang="it-IT" dirty="0"/>
              <a:t> </a:t>
            </a:r>
            <a:r>
              <a:rPr lang="it-IT" dirty="0" err="1"/>
              <a:t>check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595B853-072E-4D49-98EC-0938C1A3BBB0}"/>
              </a:ext>
            </a:extLst>
          </p:cNvPr>
          <p:cNvSpPr txBox="1"/>
          <p:nvPr/>
        </p:nvSpPr>
        <p:spPr>
          <a:xfrm>
            <a:off x="7947212" y="5006000"/>
            <a:ext cx="1203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</a:rPr>
              <a:t>Calibration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DOM test</a:t>
            </a:r>
          </a:p>
        </p:txBody>
      </p:sp>
    </p:spTree>
    <p:extLst>
      <p:ext uri="{BB962C8B-B14F-4D97-AF65-F5344CB8AC3E}">
        <p14:creationId xmlns:p14="http://schemas.microsoft.com/office/powerpoint/2010/main" val="835830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Compass: Calibration Procedure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24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8FA5ADF-C7D9-B54B-8C04-608BD8CF2712}"/>
              </a:ext>
            </a:extLst>
          </p:cNvPr>
          <p:cNvSpPr txBox="1"/>
          <p:nvPr/>
        </p:nvSpPr>
        <p:spPr>
          <a:xfrm>
            <a:off x="238378" y="3882729"/>
            <a:ext cx="49943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Average difference</a:t>
            </a:r>
          </a:p>
          <a:p>
            <a:r>
              <a:rPr lang="en-GB" dirty="0">
                <a:solidFill>
                  <a:srgbClr val="0070C0"/>
                </a:solidFill>
              </a:rPr>
              <a:t>Adjacent DOMs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DU2: 0.2° (only bottom) </a:t>
            </a:r>
          </a:p>
          <a:p>
            <a:r>
              <a:rPr lang="en-GB" dirty="0">
                <a:solidFill>
                  <a:srgbClr val="0070C0"/>
                </a:solidFill>
              </a:rPr>
              <a:t>DU3: 0.7°</a:t>
            </a:r>
          </a:p>
          <a:p>
            <a:r>
              <a:rPr lang="en-GB" dirty="0">
                <a:solidFill>
                  <a:srgbClr val="0070C0"/>
                </a:solidFill>
              </a:rPr>
              <a:t>DU4: 0.3° (LOM stuck)</a:t>
            </a:r>
          </a:p>
          <a:p>
            <a:r>
              <a:rPr lang="en-GB" dirty="0">
                <a:solidFill>
                  <a:srgbClr val="0070C0"/>
                </a:solidFill>
              </a:rPr>
              <a:t>DU5: 0.9°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E48876-45C9-A248-B20F-4FC216C93B07}"/>
              </a:ext>
            </a:extLst>
          </p:cNvPr>
          <p:cNvSpPr txBox="1"/>
          <p:nvPr/>
        </p:nvSpPr>
        <p:spPr>
          <a:xfrm>
            <a:off x="171445" y="1174530"/>
            <a:ext cx="24211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In-plane calibration</a:t>
            </a:r>
          </a:p>
          <a:p>
            <a:r>
              <a:rPr lang="en-GB" dirty="0">
                <a:solidFill>
                  <a:srgbClr val="0070C0"/>
                </a:solidFill>
              </a:rPr>
              <a:t>DU2 F4, F5</a:t>
            </a:r>
          </a:p>
          <a:p>
            <a:r>
              <a:rPr lang="en-GB" dirty="0">
                <a:solidFill>
                  <a:srgbClr val="0070C0"/>
                </a:solidFill>
              </a:rPr>
              <a:t>DU3 F3, F11</a:t>
            </a:r>
          </a:p>
          <a:p>
            <a:r>
              <a:rPr lang="en-GB" dirty="0">
                <a:solidFill>
                  <a:srgbClr val="0070C0"/>
                </a:solidFill>
              </a:rPr>
              <a:t>DU4 F16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No Calibration or old </a:t>
            </a:r>
            <a:r>
              <a:rPr lang="en-GB" dirty="0" err="1">
                <a:solidFill>
                  <a:srgbClr val="FF0000"/>
                </a:solidFill>
              </a:rPr>
              <a:t>fw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DU2 F9, F12:F18</a:t>
            </a:r>
          </a:p>
          <a:p>
            <a:r>
              <a:rPr lang="en-GB" dirty="0">
                <a:solidFill>
                  <a:srgbClr val="0070C0"/>
                </a:solidFill>
              </a:rPr>
              <a:t>DU3 F17</a:t>
            </a:r>
          </a:p>
          <a:p>
            <a:r>
              <a:rPr lang="en-GB" dirty="0">
                <a:solidFill>
                  <a:srgbClr val="0070C0"/>
                </a:solidFill>
              </a:rPr>
              <a:t>DU4 F15</a:t>
            </a:r>
          </a:p>
          <a:p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531FDE6-8DA8-2544-8889-CC08EC3094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5443" y="2110517"/>
            <a:ext cx="3696557" cy="251108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8DC3794-2A9E-DC45-8C78-95723B54C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950" y="1518194"/>
            <a:ext cx="5633493" cy="38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03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Compass: Intrinsic limits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25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23F632-4506-6647-87FF-7A9DD3A597B2}"/>
              </a:ext>
            </a:extLst>
          </p:cNvPr>
          <p:cNvSpPr txBox="1"/>
          <p:nvPr/>
        </p:nvSpPr>
        <p:spPr>
          <a:xfrm>
            <a:off x="171445" y="1192406"/>
            <a:ext cx="89993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yaw</a:t>
            </a:r>
          </a:p>
          <a:p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	 </a:t>
            </a:r>
            <a:r>
              <a:rPr lang="en-GB" dirty="0">
                <a:solidFill>
                  <a:srgbClr val="002060"/>
                </a:solidFill>
              </a:rPr>
              <a:t>mechanical mounting of AHRS in CLB and in DOM mushroom: circa 1°</a:t>
            </a:r>
          </a:p>
          <a:p>
            <a:r>
              <a:rPr lang="en-GB" dirty="0">
                <a:solidFill>
                  <a:srgbClr val="002060"/>
                </a:solidFill>
              </a:rPr>
              <a:t>	 calibration: 3.5°</a:t>
            </a:r>
          </a:p>
          <a:p>
            <a:r>
              <a:rPr lang="en-GB" dirty="0">
                <a:solidFill>
                  <a:srgbClr val="002060"/>
                </a:solidFill>
              </a:rPr>
              <a:t>			</a:t>
            </a:r>
          </a:p>
          <a:p>
            <a:r>
              <a:rPr lang="en-GB" dirty="0">
                <a:solidFill>
                  <a:srgbClr val="002060"/>
                </a:solidFill>
              </a:rPr>
              <a:t>tilt</a:t>
            </a:r>
          </a:p>
          <a:p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	</a:t>
            </a:r>
            <a:r>
              <a:rPr lang="en-GB" dirty="0">
                <a:solidFill>
                  <a:srgbClr val="002060"/>
                </a:solidFill>
              </a:rPr>
              <a:t>mechanical mounting of AHRS in CLB and in DOM mushroom: circa 1°</a:t>
            </a:r>
          </a:p>
          <a:p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	calibration circa 1°</a:t>
            </a:r>
          </a:p>
          <a:p>
            <a:endParaRPr lang="en-GB" dirty="0">
              <a:solidFill>
                <a:srgbClr val="002060"/>
              </a:solidFill>
              <a:sym typeface="Wingdings" pitchFamily="2" charset="2"/>
            </a:endParaRPr>
          </a:p>
          <a:p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When DOMs are integrated in a DU additional uncertainties:</a:t>
            </a:r>
          </a:p>
          <a:p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	mechanics:</a:t>
            </a:r>
          </a:p>
          <a:p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		DOM mounting on line</a:t>
            </a:r>
          </a:p>
          <a:p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	magnetic field</a:t>
            </a:r>
          </a:p>
          <a:p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		presence of BOB (switching DC/DC)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EF5402-1A5E-6947-BB35-AC941407BE03}"/>
              </a:ext>
            </a:extLst>
          </p:cNvPr>
          <p:cNvSpPr txBox="1"/>
          <p:nvPr/>
        </p:nvSpPr>
        <p:spPr>
          <a:xfrm>
            <a:off x="585788" y="5240078"/>
            <a:ext cx="4149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Magnetic declination is taken into account</a:t>
            </a:r>
          </a:p>
          <a:p>
            <a:endParaRPr lang="en-GB" dirty="0"/>
          </a:p>
        </p:txBody>
      </p:sp>
      <p:pic>
        <p:nvPicPr>
          <p:cNvPr id="14" name="Bild 1">
            <a:extLst>
              <a:ext uri="{FF2B5EF4-FFF2-40B4-BE49-F238E27FC236}">
                <a16:creationId xmlns:a16="http://schemas.microsoft.com/office/drawing/2014/main" id="{B724C556-290D-B442-8204-8F34B02ABE6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51" y="3826588"/>
            <a:ext cx="1419861" cy="1910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4">
            <a:extLst>
              <a:ext uri="{FF2B5EF4-FFF2-40B4-BE49-F238E27FC236}">
                <a16:creationId xmlns:a16="http://schemas.microsoft.com/office/drawing/2014/main" id="{50B95715-0764-5A40-8155-5304055E68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361" y="2936952"/>
            <a:ext cx="2814955" cy="279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63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Compass: Intrinsic limits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26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pic>
        <p:nvPicPr>
          <p:cNvPr id="10" name="Bild 3" descr="Macintosh HD:Users:teberl:Desktop:PROJEKTE:Coordinate-System-KM3NeT-Proposal:PastedGraphic-1.png">
            <a:extLst>
              <a:ext uri="{FF2B5EF4-FFF2-40B4-BE49-F238E27FC236}">
                <a16:creationId xmlns:a16="http://schemas.microsoft.com/office/drawing/2014/main" id="{FC1628B8-469A-CE4C-AA24-8B3E3D05C7A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5" y="1657350"/>
            <a:ext cx="5214943" cy="34537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AC4B73B-7F81-6142-A17C-960408D4A193}"/>
              </a:ext>
            </a:extLst>
          </p:cNvPr>
          <p:cNvSpPr/>
          <p:nvPr/>
        </p:nvSpPr>
        <p:spPr>
          <a:xfrm>
            <a:off x="5386388" y="1978761"/>
            <a:ext cx="6610350" cy="2502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DUID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INTEGER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Identifier of the DU</a:t>
            </a: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DOMID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INTEGER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Identifier of the DOM</a:t>
            </a: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POS_X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NUMBER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 component of position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w.r.t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a detector reference point </a:t>
            </a: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POS_Y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NUMBER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 component of position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w.r.t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a detector reference point </a:t>
            </a: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POS_Z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NUMBER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Z component of position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w.r.t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a detector reference point</a:t>
            </a: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ROT_X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NUMBER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 component of rotation vector</a:t>
            </a: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ROT_Y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NUMBER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 component of rotation vector</a:t>
            </a: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ROT_Z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NUMBER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Z component of rotation vector</a:t>
            </a: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817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Compass: online visualisation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FFAB8F9-D56F-CC45-834C-AA771529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3E80C45A-FE4F-1A43-A987-C98F812A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27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C5B15A2A-FF06-8648-8640-24E326CC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BBC2F5B-3354-D34B-97AD-7EF9594FD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028"/>
            <a:ext cx="7158038" cy="261495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970C868-D738-9345-ADFD-80F630FC25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5312" y="3011387"/>
            <a:ext cx="7786688" cy="284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0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RAPS: Piezo in DOM</a:t>
            </a:r>
          </a:p>
        </p:txBody>
      </p:sp>
      <p:sp>
        <p:nvSpPr>
          <p:cNvPr id="18" name="Segnaposto piè di pagina 3">
            <a:extLst>
              <a:ext uri="{FF2B5EF4-FFF2-40B4-BE49-F238E27FC236}">
                <a16:creationId xmlns:a16="http://schemas.microsoft.com/office/drawing/2014/main" id="{D2E88C0B-AE13-2847-8E25-7F2B3D4CF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19" name="Segnaposto numero diapositiva 4">
            <a:extLst>
              <a:ext uri="{FF2B5EF4-FFF2-40B4-BE49-F238E27FC236}">
                <a16:creationId xmlns:a16="http://schemas.microsoft.com/office/drawing/2014/main" id="{0C06AF20-EAED-2C46-846E-5768C93C6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3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0" name="Segnaposto data 5">
            <a:extLst>
              <a:ext uri="{FF2B5EF4-FFF2-40B4-BE49-F238E27FC236}">
                <a16:creationId xmlns:a16="http://schemas.microsoft.com/office/drawing/2014/main" id="{865B7077-97AE-D047-9E5E-4A0857E52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6CA2907-E3D8-504A-9E6D-0C8628FC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4" y="3421890"/>
            <a:ext cx="6589120" cy="16443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945076A-3B86-A446-A6B4-2169262F4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169" y="2243867"/>
            <a:ext cx="5070205" cy="319006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7E8DBF-79E9-EA4E-971B-3995E75B89E1}"/>
              </a:ext>
            </a:extLst>
          </p:cNvPr>
          <p:cNvSpPr txBox="1"/>
          <p:nvPr/>
        </p:nvSpPr>
        <p:spPr>
          <a:xfrm>
            <a:off x="7420131" y="5433935"/>
            <a:ext cx="309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</a:rPr>
              <a:t>Noise</a:t>
            </a:r>
            <a:r>
              <a:rPr lang="it-IT" dirty="0">
                <a:solidFill>
                  <a:srgbClr val="002060"/>
                </a:solidFill>
              </a:rPr>
              <a:t> and </a:t>
            </a:r>
            <a:r>
              <a:rPr lang="it-IT" dirty="0" err="1">
                <a:solidFill>
                  <a:srgbClr val="002060"/>
                </a:solidFill>
              </a:rPr>
              <a:t>linearity</a:t>
            </a:r>
            <a:r>
              <a:rPr lang="it-IT" dirty="0">
                <a:solidFill>
                  <a:srgbClr val="002060"/>
                </a:solidFill>
              </a:rPr>
              <a:t> of </a:t>
            </a:r>
            <a:r>
              <a:rPr lang="it-IT" dirty="0" err="1">
                <a:solidFill>
                  <a:srgbClr val="002060"/>
                </a:solidFill>
              </a:rPr>
              <a:t>response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80D30E5-A002-2E4D-A2DB-02F0AEFC423E}"/>
              </a:ext>
            </a:extLst>
          </p:cNvPr>
          <p:cNvSpPr/>
          <p:nvPr/>
        </p:nvSpPr>
        <p:spPr>
          <a:xfrm>
            <a:off x="171444" y="1174400"/>
            <a:ext cx="9870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Design of the piezo has undergone FIDES Analysis (electronics): FIT 7, negligible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Each piezo receiver is tested at ECAP when received.</a:t>
            </a:r>
          </a:p>
          <a:p>
            <a:endParaRPr lang="en-GB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1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RAPS: Piezo in DOM</a:t>
            </a:r>
          </a:p>
        </p:txBody>
      </p:sp>
      <p:sp>
        <p:nvSpPr>
          <p:cNvPr id="18" name="Segnaposto piè di pagina 3">
            <a:extLst>
              <a:ext uri="{FF2B5EF4-FFF2-40B4-BE49-F238E27FC236}">
                <a16:creationId xmlns:a16="http://schemas.microsoft.com/office/drawing/2014/main" id="{D2E88C0B-AE13-2847-8E25-7F2B3D4CF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19" name="Segnaposto numero diapositiva 4">
            <a:extLst>
              <a:ext uri="{FF2B5EF4-FFF2-40B4-BE49-F238E27FC236}">
                <a16:creationId xmlns:a16="http://schemas.microsoft.com/office/drawing/2014/main" id="{0C06AF20-EAED-2C46-846E-5768C93C6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4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0" name="Segnaposto data 5">
            <a:extLst>
              <a:ext uri="{FF2B5EF4-FFF2-40B4-BE49-F238E27FC236}">
                <a16:creationId xmlns:a16="http://schemas.microsoft.com/office/drawing/2014/main" id="{865B7077-97AE-D047-9E5E-4A0857E52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D2E323E-88DB-1F45-B759-15E1C684B883}"/>
              </a:ext>
            </a:extLst>
          </p:cNvPr>
          <p:cNvSpPr/>
          <p:nvPr/>
        </p:nvSpPr>
        <p:spPr>
          <a:xfrm>
            <a:off x="171444" y="1174400"/>
            <a:ext cx="9870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Design of the piezo has undergone FIDES Analysis (electronics): FIT 7, negligible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Each piezo receiver is tested at ECAP when received.</a:t>
            </a:r>
          </a:p>
          <a:p>
            <a:r>
              <a:rPr lang="en-GB" dirty="0">
                <a:solidFill>
                  <a:srgbClr val="FF0000"/>
                </a:solidFill>
                <a:ea typeface="Times New Roman" panose="02020603050405020304" pitchFamily="18" charset="0"/>
              </a:rPr>
              <a:t>DOM Acceptance Test: baseline limits and number of peaks </a:t>
            </a:r>
          </a:p>
          <a:p>
            <a:endParaRPr lang="en-GB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A28BF3-0614-D74C-956B-40F81414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4086"/>
            <a:ext cx="9069049" cy="259927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1C34EE-CE3C-B344-9FD4-83769A112F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301" y="1462566"/>
            <a:ext cx="2825360" cy="19619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5D6E13-EB29-3842-8EAF-FBD389E2F7C9}"/>
              </a:ext>
            </a:extLst>
          </p:cNvPr>
          <p:cNvSpPr txBox="1"/>
          <p:nvPr/>
        </p:nvSpPr>
        <p:spPr>
          <a:xfrm>
            <a:off x="306300" y="5545438"/>
            <a:ext cx="96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Baseline </a:t>
            </a:r>
            <a:r>
              <a:rPr lang="it-IT" dirty="0" err="1">
                <a:solidFill>
                  <a:srgbClr val="002060"/>
                </a:solidFill>
              </a:rPr>
              <a:t>check</a:t>
            </a:r>
            <a:r>
              <a:rPr lang="it-IT" dirty="0">
                <a:solidFill>
                  <a:srgbClr val="002060"/>
                </a:solidFill>
              </a:rPr>
              <a:t> (ADC </a:t>
            </a:r>
            <a:r>
              <a:rPr lang="it-IT" dirty="0" err="1">
                <a:solidFill>
                  <a:srgbClr val="002060"/>
                </a:solidFill>
              </a:rPr>
              <a:t>connected</a:t>
            </a:r>
            <a:r>
              <a:rPr lang="it-IT" dirty="0">
                <a:solidFill>
                  <a:srgbClr val="002060"/>
                </a:solidFill>
              </a:rPr>
              <a:t> and </a:t>
            </a:r>
            <a:r>
              <a:rPr lang="it-IT" dirty="0" err="1">
                <a:solidFill>
                  <a:srgbClr val="002060"/>
                </a:solidFill>
              </a:rPr>
              <a:t>not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noisy</a:t>
            </a:r>
            <a:r>
              <a:rPr lang="it-IT" dirty="0">
                <a:solidFill>
                  <a:srgbClr val="002060"/>
                </a:solidFill>
              </a:rPr>
              <a:t>). </a:t>
            </a:r>
            <a:r>
              <a:rPr lang="it-IT" dirty="0" err="1">
                <a:solidFill>
                  <a:srgbClr val="002060"/>
                </a:solidFill>
              </a:rPr>
              <a:t>Presence</a:t>
            </a:r>
            <a:r>
              <a:rPr lang="it-IT" dirty="0">
                <a:solidFill>
                  <a:srgbClr val="002060"/>
                </a:solidFill>
              </a:rPr>
              <a:t> of </a:t>
            </a:r>
            <a:r>
              <a:rPr lang="it-IT" dirty="0" err="1">
                <a:solidFill>
                  <a:srgbClr val="002060"/>
                </a:solidFill>
              </a:rPr>
              <a:t>peaks</a:t>
            </a:r>
            <a:r>
              <a:rPr lang="it-IT" dirty="0">
                <a:solidFill>
                  <a:srgbClr val="002060"/>
                </a:solidFill>
              </a:rPr>
              <a:t> &gt;6dB in 20-40 kHz </a:t>
            </a:r>
            <a:r>
              <a:rPr lang="it-IT" dirty="0" err="1">
                <a:solidFill>
                  <a:srgbClr val="002060"/>
                </a:solidFill>
              </a:rPr>
              <a:t>range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4FA0D91-E20A-E749-8C94-6805916EF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150"/>
          <a:stretch/>
        </p:blipFill>
        <p:spPr>
          <a:xfrm>
            <a:off x="9240493" y="3517779"/>
            <a:ext cx="2890471" cy="22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8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479AF1E-BC8C-3546-B19B-537B02CDA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963"/>
          <a:stretch/>
        </p:blipFill>
        <p:spPr>
          <a:xfrm>
            <a:off x="5431766" y="2688017"/>
            <a:ext cx="5142019" cy="204826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RAPS: Piezo in DOM</a:t>
            </a:r>
          </a:p>
        </p:txBody>
      </p:sp>
      <p:sp>
        <p:nvSpPr>
          <p:cNvPr id="18" name="Segnaposto piè di pagina 3">
            <a:extLst>
              <a:ext uri="{FF2B5EF4-FFF2-40B4-BE49-F238E27FC236}">
                <a16:creationId xmlns:a16="http://schemas.microsoft.com/office/drawing/2014/main" id="{D2E88C0B-AE13-2847-8E25-7F2B3D4CF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19" name="Segnaposto numero diapositiva 4">
            <a:extLst>
              <a:ext uri="{FF2B5EF4-FFF2-40B4-BE49-F238E27FC236}">
                <a16:creationId xmlns:a16="http://schemas.microsoft.com/office/drawing/2014/main" id="{0C06AF20-EAED-2C46-846E-5768C93C6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5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0" name="Segnaposto data 5">
            <a:extLst>
              <a:ext uri="{FF2B5EF4-FFF2-40B4-BE49-F238E27FC236}">
                <a16:creationId xmlns:a16="http://schemas.microsoft.com/office/drawing/2014/main" id="{865B7077-97AE-D047-9E5E-4A0857E52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pic>
        <p:nvPicPr>
          <p:cNvPr id="16" name="Picture 22">
            <a:extLst>
              <a:ext uri="{FF2B5EF4-FFF2-40B4-BE49-F238E27FC236}">
                <a16:creationId xmlns:a16="http://schemas.microsoft.com/office/drawing/2014/main" id="{13E56822-985F-9143-8D6E-0A0F7776E2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4" y="3179714"/>
            <a:ext cx="3590397" cy="254652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4FFC91-4C3F-CD4D-B8DD-140F5A037B89}"/>
              </a:ext>
            </a:extLst>
          </p:cNvPr>
          <p:cNvSpPr txBox="1"/>
          <p:nvPr/>
        </p:nvSpPr>
        <p:spPr>
          <a:xfrm>
            <a:off x="945829" y="3703767"/>
            <a:ext cx="1029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PMTs</a:t>
            </a:r>
            <a:r>
              <a:rPr lang="it-IT" dirty="0">
                <a:solidFill>
                  <a:srgbClr val="FF0000"/>
                </a:solidFill>
              </a:rPr>
              <a:t> On</a:t>
            </a:r>
          </a:p>
          <a:p>
            <a:r>
              <a:rPr lang="it-IT" dirty="0" err="1">
                <a:solidFill>
                  <a:srgbClr val="002060"/>
                </a:solidFill>
              </a:rPr>
              <a:t>PMTs</a:t>
            </a:r>
            <a:r>
              <a:rPr lang="it-IT" dirty="0">
                <a:solidFill>
                  <a:srgbClr val="002060"/>
                </a:solidFill>
              </a:rPr>
              <a:t> Off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BF095F-606F-9544-A52C-A6FE33EE5A1F}"/>
              </a:ext>
            </a:extLst>
          </p:cNvPr>
          <p:cNvSpPr txBox="1"/>
          <p:nvPr/>
        </p:nvSpPr>
        <p:spPr>
          <a:xfrm>
            <a:off x="4310700" y="5214638"/>
            <a:ext cx="7739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</a:rPr>
              <a:t>Piezo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Waived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if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Npeaks</a:t>
            </a:r>
            <a:r>
              <a:rPr lang="it-IT" dirty="0">
                <a:solidFill>
                  <a:srgbClr val="002060"/>
                </a:solidFill>
              </a:rPr>
              <a:t> &lt;3 and </a:t>
            </a:r>
            <a:r>
              <a:rPr lang="it-IT" dirty="0" err="1">
                <a:solidFill>
                  <a:srgbClr val="002060"/>
                </a:solidFill>
              </a:rPr>
              <a:t>increase</a:t>
            </a:r>
            <a:r>
              <a:rPr lang="it-IT" dirty="0">
                <a:solidFill>
                  <a:srgbClr val="002060"/>
                </a:solidFill>
              </a:rPr>
              <a:t> of </a:t>
            </a:r>
            <a:r>
              <a:rPr lang="it-IT" dirty="0" err="1">
                <a:solidFill>
                  <a:srgbClr val="002060"/>
                </a:solidFill>
              </a:rPr>
              <a:t>noise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is</a:t>
            </a:r>
            <a:r>
              <a:rPr lang="it-IT" dirty="0">
                <a:solidFill>
                  <a:srgbClr val="002060"/>
                </a:solidFill>
              </a:rPr>
              <a:t> 1.5 dB/kHz in 35-40 kHz </a:t>
            </a:r>
            <a:r>
              <a:rPr lang="it-IT" dirty="0" err="1">
                <a:solidFill>
                  <a:srgbClr val="002060"/>
                </a:solidFill>
              </a:rPr>
              <a:t>range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No more </a:t>
            </a:r>
            <a:r>
              <a:rPr lang="it-IT" dirty="0" err="1">
                <a:solidFill>
                  <a:srgbClr val="002060"/>
                </a:solidFill>
              </a:rPr>
              <a:t>than</a:t>
            </a:r>
            <a:r>
              <a:rPr lang="it-IT" dirty="0">
                <a:solidFill>
                  <a:srgbClr val="002060"/>
                </a:solidFill>
              </a:rPr>
              <a:t> 2 </a:t>
            </a:r>
            <a:r>
              <a:rPr lang="it-IT" dirty="0" err="1">
                <a:solidFill>
                  <a:srgbClr val="002060"/>
                </a:solidFill>
              </a:rPr>
              <a:t>not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working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piezos</a:t>
            </a:r>
            <a:r>
              <a:rPr lang="it-IT" dirty="0">
                <a:solidFill>
                  <a:srgbClr val="002060"/>
                </a:solidFill>
              </a:rPr>
              <a:t> in </a:t>
            </a:r>
            <a:r>
              <a:rPr lang="it-IT" dirty="0" err="1">
                <a:solidFill>
                  <a:srgbClr val="002060"/>
                </a:solidFill>
              </a:rPr>
              <a:t>each</a:t>
            </a:r>
            <a:r>
              <a:rPr lang="it-IT" dirty="0">
                <a:solidFill>
                  <a:srgbClr val="002060"/>
                </a:solidFill>
              </a:rPr>
              <a:t> DU (</a:t>
            </a:r>
            <a:r>
              <a:rPr lang="it-IT" dirty="0" err="1">
                <a:solidFill>
                  <a:srgbClr val="002060"/>
                </a:solidFill>
              </a:rPr>
              <a:t>not</a:t>
            </a:r>
            <a:r>
              <a:rPr lang="it-IT" dirty="0">
                <a:solidFill>
                  <a:srgbClr val="002060"/>
                </a:solidFill>
              </a:rPr>
              <a:t> consecutive)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9944A6D-1B14-004F-8AA8-E62C82226732}"/>
              </a:ext>
            </a:extLst>
          </p:cNvPr>
          <p:cNvSpPr txBox="1"/>
          <p:nvPr/>
        </p:nvSpPr>
        <p:spPr>
          <a:xfrm>
            <a:off x="6252287" y="4716961"/>
            <a:ext cx="353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</a:rPr>
              <a:t>PMTs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contributing</a:t>
            </a:r>
            <a:r>
              <a:rPr lang="it-IT" dirty="0">
                <a:solidFill>
                  <a:srgbClr val="002060"/>
                </a:solidFill>
              </a:rPr>
              <a:t> to </a:t>
            </a:r>
            <a:r>
              <a:rPr lang="it-IT" dirty="0" err="1">
                <a:solidFill>
                  <a:srgbClr val="002060"/>
                </a:solidFill>
              </a:rPr>
              <a:t>noise</a:t>
            </a:r>
            <a:r>
              <a:rPr lang="it-IT" dirty="0">
                <a:solidFill>
                  <a:srgbClr val="002060"/>
                </a:solidFill>
              </a:rPr>
              <a:t> of </a:t>
            </a:r>
            <a:r>
              <a:rPr lang="it-IT" dirty="0" err="1">
                <a:solidFill>
                  <a:srgbClr val="002060"/>
                </a:solidFill>
              </a:rPr>
              <a:t>piezo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E176E57-05AE-344A-A780-33EBA4DD2D1A}"/>
              </a:ext>
            </a:extLst>
          </p:cNvPr>
          <p:cNvSpPr/>
          <p:nvPr/>
        </p:nvSpPr>
        <p:spPr>
          <a:xfrm>
            <a:off x="171444" y="1174400"/>
            <a:ext cx="9870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Design of the piezo has undergone FIDES Analysis (electronics): FIT 7, negligible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Each piezo receiver is tested at ECAP when received.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DOM Acceptance Test: baseline limits and number of peaks </a:t>
            </a:r>
          </a:p>
          <a:p>
            <a:r>
              <a:rPr lang="en-GB" dirty="0">
                <a:solidFill>
                  <a:srgbClr val="FF0000"/>
                </a:solidFill>
                <a:ea typeface="Times New Roman" panose="02020603050405020304" pitchFamily="18" charset="0"/>
              </a:rPr>
              <a:t>Test of EM </a:t>
            </a:r>
            <a:r>
              <a:rPr lang="en-GB" dirty="0" err="1">
                <a:solidFill>
                  <a:srgbClr val="FF0000"/>
                </a:solidFill>
                <a:ea typeface="Times New Roman" panose="02020603050405020304" pitchFamily="18" charset="0"/>
              </a:rPr>
              <a:t>Susceptiviy</a:t>
            </a:r>
            <a:r>
              <a:rPr lang="en-GB" dirty="0">
                <a:solidFill>
                  <a:srgbClr val="FF0000"/>
                </a:solidFill>
                <a:ea typeface="Times New Roman" panose="02020603050405020304" pitchFamily="18" charset="0"/>
              </a:rPr>
              <a:t> (</a:t>
            </a:r>
            <a:r>
              <a:rPr lang="en-GB" dirty="0" err="1">
                <a:solidFill>
                  <a:srgbClr val="FF0000"/>
                </a:solidFill>
                <a:ea typeface="Times New Roman" panose="02020603050405020304" pitchFamily="18" charset="0"/>
              </a:rPr>
              <a:t>Demokritos</a:t>
            </a:r>
            <a:r>
              <a:rPr lang="en-GB" dirty="0">
                <a:solidFill>
                  <a:srgbClr val="FF0000"/>
                </a:solidFill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93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RAPS: Piezo in DOM</a:t>
            </a:r>
          </a:p>
        </p:txBody>
      </p:sp>
      <p:sp>
        <p:nvSpPr>
          <p:cNvPr id="18" name="Segnaposto piè di pagina 3">
            <a:extLst>
              <a:ext uri="{FF2B5EF4-FFF2-40B4-BE49-F238E27FC236}">
                <a16:creationId xmlns:a16="http://schemas.microsoft.com/office/drawing/2014/main" id="{D2E88C0B-AE13-2847-8E25-7F2B3D4CF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19" name="Segnaposto numero diapositiva 4">
            <a:extLst>
              <a:ext uri="{FF2B5EF4-FFF2-40B4-BE49-F238E27FC236}">
                <a16:creationId xmlns:a16="http://schemas.microsoft.com/office/drawing/2014/main" id="{0C06AF20-EAED-2C46-846E-5768C93C6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6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0" name="Segnaposto data 5">
            <a:extLst>
              <a:ext uri="{FF2B5EF4-FFF2-40B4-BE49-F238E27FC236}">
                <a16:creationId xmlns:a16="http://schemas.microsoft.com/office/drawing/2014/main" id="{865B7077-97AE-D047-9E5E-4A0857E52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15F1AF1-6605-C64D-AF88-2E73EE5BF3E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5908" r="6402" b="8561"/>
          <a:stretch/>
        </p:blipFill>
        <p:spPr bwMode="auto">
          <a:xfrm>
            <a:off x="8676559" y="3649063"/>
            <a:ext cx="3082290" cy="1710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6B3332E5-4E64-974F-B5E5-974EAD370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1" y="3767702"/>
            <a:ext cx="2447348" cy="161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A3F68C0C-F695-0F49-A200-11A881E03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09" y="3667499"/>
            <a:ext cx="1959495" cy="195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C22CE73-5654-0F46-81D7-AF1C88564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174" y="3453346"/>
            <a:ext cx="3048366" cy="22431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F3211B-FFB7-7E4E-A6C4-7924367149D2}"/>
              </a:ext>
            </a:extLst>
          </p:cNvPr>
          <p:cNvSpPr txBox="1"/>
          <p:nvPr/>
        </p:nvSpPr>
        <p:spPr>
          <a:xfrm>
            <a:off x="9119476" y="5511817"/>
            <a:ext cx="21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DOM 18 in OR</a:t>
            </a:r>
            <a:r>
              <a:rPr lang="it-IT" b="1" dirty="0"/>
              <a:t>CA DU</a:t>
            </a:r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369B0AD-B4B9-9445-BA6D-2F01FA1F5975}"/>
              </a:ext>
            </a:extLst>
          </p:cNvPr>
          <p:cNvSpPr/>
          <p:nvPr/>
        </p:nvSpPr>
        <p:spPr>
          <a:xfrm>
            <a:off x="171444" y="1174400"/>
            <a:ext cx="98709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Design of the piezo has undergone FIDES Analysis (electronics): FIT 7, negligible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Each piezo receiver is tested at ECAP when received.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DOM Acceptance Test: baseline limits and number of peaks 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Test om </a:t>
            </a:r>
            <a:r>
              <a:rPr lang="en-GB" dirty="0" err="1">
                <a:solidFill>
                  <a:srgbClr val="002060"/>
                </a:solidFill>
                <a:ea typeface="Times New Roman" panose="02020603050405020304" pitchFamily="18" charset="0"/>
              </a:rPr>
              <a:t>e.m</a:t>
            </a:r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. </a:t>
            </a:r>
            <a:r>
              <a:rPr lang="en-GB" dirty="0" err="1">
                <a:solidFill>
                  <a:srgbClr val="002060"/>
                </a:solidFill>
                <a:ea typeface="Times New Roman" panose="02020603050405020304" pitchFamily="18" charset="0"/>
              </a:rPr>
              <a:t>susceptivity</a:t>
            </a:r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 (</a:t>
            </a:r>
            <a:r>
              <a:rPr lang="en-GB" dirty="0" err="1">
                <a:solidFill>
                  <a:srgbClr val="002060"/>
                </a:solidFill>
                <a:ea typeface="Times New Roman" panose="02020603050405020304" pitchFamily="18" charset="0"/>
              </a:rPr>
              <a:t>Demokritos</a:t>
            </a:r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)</a:t>
            </a:r>
          </a:p>
          <a:p>
            <a:r>
              <a:rPr lang="en-GB" dirty="0">
                <a:solidFill>
                  <a:srgbClr val="FF0000"/>
                </a:solidFill>
                <a:ea typeface="Times New Roman" panose="02020603050405020304" pitchFamily="18" charset="0"/>
              </a:rPr>
              <a:t>Test of DOM response in water (TNO)</a:t>
            </a:r>
          </a:p>
          <a:p>
            <a:endParaRPr lang="en-GB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GB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High level of redundancy (18 DOMs/DU, 6 needed for DU line shape fit)</a:t>
            </a:r>
          </a:p>
          <a:p>
            <a:endParaRPr lang="en-GB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3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RAPS Hydrophone: COLMAR DG300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EA03B6C-5D16-BD47-982C-E8E926FA0C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0188" y="2097730"/>
            <a:ext cx="3909060" cy="191516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F430956-26AD-A242-8302-0E86FBAE105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7"/>
          <a:stretch/>
        </p:blipFill>
        <p:spPr bwMode="auto">
          <a:xfrm>
            <a:off x="8563923" y="1174400"/>
            <a:ext cx="3275454" cy="19001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D7D1A59C-A212-B642-B52A-88FDF47A1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2" name="Segnaposto numero diapositiva 4">
            <a:extLst>
              <a:ext uri="{FF2B5EF4-FFF2-40B4-BE49-F238E27FC236}">
                <a16:creationId xmlns:a16="http://schemas.microsoft.com/office/drawing/2014/main" id="{E9EE3AC3-30EA-8D42-A8DE-213B7301D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7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3" name="Segnaposto data 5">
            <a:extLst>
              <a:ext uri="{FF2B5EF4-FFF2-40B4-BE49-F238E27FC236}">
                <a16:creationId xmlns:a16="http://schemas.microsoft.com/office/drawing/2014/main" id="{64507C12-C015-D04C-BC90-7294C994A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9850541-0F84-3C4B-A235-96D0491F583E}"/>
              </a:ext>
            </a:extLst>
          </p:cNvPr>
          <p:cNvSpPr/>
          <p:nvPr/>
        </p:nvSpPr>
        <p:spPr>
          <a:xfrm>
            <a:off x="171444" y="1174400"/>
            <a:ext cx="9870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Installed on each DU base, CB, JB(ARCA)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Material POM-C. </a:t>
            </a:r>
            <a:r>
              <a:rPr lang="en-GB" dirty="0" err="1">
                <a:solidFill>
                  <a:srgbClr val="002060"/>
                </a:solidFill>
                <a:ea typeface="Times New Roman" panose="02020603050405020304" pitchFamily="18" charset="0"/>
              </a:rPr>
              <a:t>Falmat</a:t>
            </a:r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 CAT6 cable. </a:t>
            </a:r>
            <a:r>
              <a:rPr lang="en-GB" dirty="0" err="1">
                <a:solidFill>
                  <a:srgbClr val="002060"/>
                </a:solidFill>
                <a:ea typeface="Times New Roman" panose="02020603050405020304" pitchFamily="18" charset="0"/>
              </a:rPr>
              <a:t>Gisma</a:t>
            </a:r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 connector (ARCA) or </a:t>
            </a:r>
            <a:r>
              <a:rPr lang="en-GB" dirty="0" err="1">
                <a:solidFill>
                  <a:srgbClr val="002060"/>
                </a:solidFill>
                <a:ea typeface="Times New Roman" panose="02020603050405020304" pitchFamily="18" charset="0"/>
              </a:rPr>
              <a:t>Seacon</a:t>
            </a:r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 (ORCA)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Output AES 3 data, Clock (25 MHz) and 12V power supply provided by Base CLB. Dual Gain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AB7EDA-CAFE-9242-A9D6-E6888EB5B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71" y="4387485"/>
            <a:ext cx="2657904" cy="109747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83EECC5-46A4-2040-B1D6-CA7B2415327C}"/>
              </a:ext>
            </a:extLst>
          </p:cNvPr>
          <p:cNvSpPr/>
          <p:nvPr/>
        </p:nvSpPr>
        <p:spPr>
          <a:xfrm>
            <a:off x="97324" y="5595918"/>
            <a:ext cx="4658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Helvetica" pitchFamily="2" charset="0"/>
              </a:rPr>
              <a:t>FM022208-08 1Gig Cat6^ 4pr-23AWG Data</a:t>
            </a:r>
            <a:endParaRPr lang="it-IT" dirty="0">
              <a:effectLst/>
              <a:latin typeface="Helvetica" pitchFamily="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DB6540-530A-0543-9EEE-5E53119E1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899" y="2089717"/>
            <a:ext cx="2658006" cy="368547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A120186-8541-DC4E-9EF3-290E5746F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692" y="3322794"/>
            <a:ext cx="1719329" cy="234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40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Hydrophone on a DU Base</a:t>
            </a:r>
          </a:p>
        </p:txBody>
      </p:sp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D7D1A59C-A212-B642-B52A-88FDF47A1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2" name="Segnaposto numero diapositiva 4">
            <a:extLst>
              <a:ext uri="{FF2B5EF4-FFF2-40B4-BE49-F238E27FC236}">
                <a16:creationId xmlns:a16="http://schemas.microsoft.com/office/drawing/2014/main" id="{E9EE3AC3-30EA-8D42-A8DE-213B7301D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8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3" name="Segnaposto data 5">
            <a:extLst>
              <a:ext uri="{FF2B5EF4-FFF2-40B4-BE49-F238E27FC236}">
                <a16:creationId xmlns:a16="http://schemas.microsoft.com/office/drawing/2014/main" id="{64507C12-C015-D04C-BC90-7294C994A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753B25-C4D3-924A-8CFA-AB7F90B4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81" y="1633926"/>
            <a:ext cx="4367134" cy="327535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7144F65-E39F-D942-83FB-14E6B222F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241" y="1342417"/>
            <a:ext cx="2525374" cy="44895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8088AE0-DCBD-C04B-8976-5B86C2C1B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264" y="1424032"/>
            <a:ext cx="2397880" cy="179609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A4FA9CB-BA4E-A84D-9157-A81A3E4DC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415" y="3587194"/>
            <a:ext cx="2803039" cy="21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5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FABB-0DCB-7C4C-A2A3-BCBF8CE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38" y="14288"/>
            <a:ext cx="9601200" cy="845798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Hydrophone: COLMAR DG330</a:t>
            </a:r>
          </a:p>
        </p:txBody>
      </p:sp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D7D1A59C-A212-B642-B52A-88FDF47A1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0015" y="6342876"/>
            <a:ext cx="2895600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G. </a:t>
            </a:r>
            <a:r>
              <a:rPr lang="en-GB" dirty="0" err="1">
                <a:solidFill>
                  <a:srgbClr val="002060"/>
                </a:solidFill>
              </a:rPr>
              <a:t>Riccobene</a:t>
            </a:r>
            <a:r>
              <a:rPr lang="en-GB" dirty="0">
                <a:solidFill>
                  <a:srgbClr val="002060"/>
                </a:solidFill>
              </a:rPr>
              <a:t> INFN - LNS</a:t>
            </a:r>
          </a:p>
        </p:txBody>
      </p:sp>
      <p:sp>
        <p:nvSpPr>
          <p:cNvPr id="22" name="Segnaposto numero diapositiva 4">
            <a:extLst>
              <a:ext uri="{FF2B5EF4-FFF2-40B4-BE49-F238E27FC236}">
                <a16:creationId xmlns:a16="http://schemas.microsoft.com/office/drawing/2014/main" id="{E9EE3AC3-30EA-8D42-A8DE-213B7301D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654" y="6314302"/>
            <a:ext cx="2133600" cy="365125"/>
          </a:xfrm>
        </p:spPr>
        <p:txBody>
          <a:bodyPr/>
          <a:lstStyle/>
          <a:p>
            <a:fld id="{A3B03D3F-9A92-8740-B4EF-4D8BA4C0A25B}" type="slidenum">
              <a:rPr lang="en-GB" smtClean="0">
                <a:solidFill>
                  <a:srgbClr val="002060"/>
                </a:solidFill>
              </a:rPr>
              <a:pPr/>
              <a:t>9</a:t>
            </a:fld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3" name="Segnaposto data 5">
            <a:extLst>
              <a:ext uri="{FF2B5EF4-FFF2-40B4-BE49-F238E27FC236}">
                <a16:creationId xmlns:a16="http://schemas.microsoft.com/office/drawing/2014/main" id="{64507C12-C015-D04C-BC90-7294C994A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45" y="6356350"/>
            <a:ext cx="3910085" cy="365125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13-14/11/2019 PRR Positioning  KM3NeT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9850541-0F84-3C4B-A235-96D0491F583E}"/>
              </a:ext>
            </a:extLst>
          </p:cNvPr>
          <p:cNvSpPr/>
          <p:nvPr/>
        </p:nvSpPr>
        <p:spPr>
          <a:xfrm>
            <a:off x="171444" y="1093120"/>
            <a:ext cx="98709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Dual Gain 	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	Low (+26 dB) : Close beacon detection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	High (+46 dB): Very far beacon detection and interdisciplinary science 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Sensitivity </a:t>
            </a:r>
          </a:p>
          <a:p>
            <a:r>
              <a:rPr lang="en-GB" dirty="0">
                <a:solidFill>
                  <a:srgbClr val="002060"/>
                </a:solidFill>
                <a:ea typeface="Times New Roman" panose="02020603050405020304" pitchFamily="18" charset="0"/>
              </a:rPr>
              <a:t>Omnidirectional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274B266-CE01-954C-A365-2407824923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8020" y="2361981"/>
            <a:ext cx="3869920" cy="27845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7EE1015-A156-0041-9961-51610C1E2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603" y="2192173"/>
            <a:ext cx="5491397" cy="35383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CD05A74-B916-114C-8ABE-DC497169CA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435018"/>
            <a:ext cx="3994426" cy="280858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09F18DC-C435-0349-B7F9-2366BB1A32DD}"/>
              </a:ext>
            </a:extLst>
          </p:cNvPr>
          <p:cNvSpPr txBox="1"/>
          <p:nvPr/>
        </p:nvSpPr>
        <p:spPr>
          <a:xfrm>
            <a:off x="171444" y="5583592"/>
            <a:ext cx="1201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High-pass 600 Hz filter applied in 2/3 of ARCA hydrophones to get rid of low frequency noise. Negligible impact on time delay  </a:t>
            </a:r>
          </a:p>
        </p:txBody>
      </p:sp>
    </p:spTree>
    <p:extLst>
      <p:ext uri="{BB962C8B-B14F-4D97-AF65-F5344CB8AC3E}">
        <p14:creationId xmlns:p14="http://schemas.microsoft.com/office/powerpoint/2010/main" val="3500445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9532</TotalTime>
  <Words>1552</Words>
  <Application>Microsoft Macintosh PowerPoint</Application>
  <PresentationFormat>Widescreen</PresentationFormat>
  <Paragraphs>337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7" baseType="lpstr">
      <vt:lpstr>MS Mincho</vt:lpstr>
      <vt:lpstr>Arial</vt:lpstr>
      <vt:lpstr>Calibri</vt:lpstr>
      <vt:lpstr>Calibri Light</vt:lpstr>
      <vt:lpstr>Cambria</vt:lpstr>
      <vt:lpstr>Helvetica</vt:lpstr>
      <vt:lpstr>Symbol</vt:lpstr>
      <vt:lpstr>Times New Roman</vt:lpstr>
      <vt:lpstr>Wingdings</vt:lpstr>
      <vt:lpstr>Tema di Office</vt:lpstr>
      <vt:lpstr>Instrumentation for the Positioning and Orientation System</vt:lpstr>
      <vt:lpstr>RAPS: Piezo in DOM</vt:lpstr>
      <vt:lpstr>RAPS: Piezo in DOM</vt:lpstr>
      <vt:lpstr>RAPS: Piezo in DOM</vt:lpstr>
      <vt:lpstr>RAPS: Piezo in DOM</vt:lpstr>
      <vt:lpstr>RAPS: Piezo in DOM</vt:lpstr>
      <vt:lpstr>RAPS Hydrophone: COLMAR DG300</vt:lpstr>
      <vt:lpstr>Hydrophone on a DU Base</vt:lpstr>
      <vt:lpstr>Hydrophone: COLMAR DG330</vt:lpstr>
      <vt:lpstr>Hydrophone: Previous versions</vt:lpstr>
      <vt:lpstr>Hydrophone: Qualification - Electronics</vt:lpstr>
      <vt:lpstr>Hydrophone: Qualification and FAT</vt:lpstr>
      <vt:lpstr>Hydrophone Acceptance</vt:lpstr>
      <vt:lpstr>RAPS Acoustic Beacon</vt:lpstr>
      <vt:lpstr>RAPS Acoustic Beacon</vt:lpstr>
      <vt:lpstr>Acoustic Beacon: Qualification and FAT</vt:lpstr>
      <vt:lpstr>Autonomous Beacons</vt:lpstr>
      <vt:lpstr>Compass</vt:lpstr>
      <vt:lpstr>Compass</vt:lpstr>
      <vt:lpstr>Compass: Accelerometer and Compass calibration</vt:lpstr>
      <vt:lpstr>Compass: Calibration Procedure</vt:lpstr>
      <vt:lpstr>Compass: Calibration</vt:lpstr>
      <vt:lpstr>Compass: Calibration Procedure</vt:lpstr>
      <vt:lpstr>Compass: Calibration Procedure</vt:lpstr>
      <vt:lpstr>Compass: Intrinsic limits</vt:lpstr>
      <vt:lpstr>Compass: Intrinsic limits</vt:lpstr>
      <vt:lpstr>Compass: online visualisation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giorgio riccobene</dc:creator>
  <cp:lastModifiedBy>Utente di Microsoft Office</cp:lastModifiedBy>
  <cp:revision>81</cp:revision>
  <dcterms:created xsi:type="dcterms:W3CDTF">2019-10-31T15:34:33Z</dcterms:created>
  <dcterms:modified xsi:type="dcterms:W3CDTF">2019-11-13T10:49:42Z</dcterms:modified>
</cp:coreProperties>
</file>