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1" r:id="rId2"/>
    <p:sldId id="260" r:id="rId3"/>
    <p:sldId id="263" r:id="rId4"/>
    <p:sldId id="262" r:id="rId5"/>
    <p:sldId id="265" r:id="rId6"/>
    <p:sldId id="280" r:id="rId7"/>
    <p:sldId id="296" r:id="rId8"/>
    <p:sldId id="281" r:id="rId9"/>
    <p:sldId id="282" r:id="rId10"/>
    <p:sldId id="297" r:id="rId11"/>
    <p:sldId id="267" r:id="rId12"/>
    <p:sldId id="293" r:id="rId13"/>
    <p:sldId id="288" r:id="rId14"/>
    <p:sldId id="292" r:id="rId15"/>
    <p:sldId id="283" r:id="rId16"/>
    <p:sldId id="277" r:id="rId17"/>
    <p:sldId id="290" r:id="rId18"/>
    <p:sldId id="291" r:id="rId19"/>
    <p:sldId id="289" r:id="rId20"/>
    <p:sldId id="279" r:id="rId21"/>
    <p:sldId id="294" r:id="rId22"/>
    <p:sldId id="284" r:id="rId23"/>
    <p:sldId id="278" r:id="rId24"/>
    <p:sldId id="266" r:id="rId25"/>
    <p:sldId id="285" r:id="rId26"/>
    <p:sldId id="298" r:id="rId27"/>
    <p:sldId id="275" r:id="rId28"/>
    <p:sldId id="276"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35"/>
    <p:restoredTop sz="94679"/>
  </p:normalViewPr>
  <p:slideViewPr>
    <p:cSldViewPr snapToGrid="0" snapToObjects="1">
      <p:cViewPr varScale="1">
        <p:scale>
          <a:sx n="85" d="100"/>
          <a:sy n="85" d="100"/>
        </p:scale>
        <p:origin x="208" y="1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423A0-88D8-3541-8E7B-DA3D1CF37F49}" type="datetimeFigureOut">
              <a:rPr lang="it-IT" smtClean="0"/>
              <a:t>12/11/19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97F04-6406-FB4D-B51A-A698F2F49FB7}" type="slidenum">
              <a:rPr lang="it-IT" smtClean="0"/>
              <a:t>‹N›</a:t>
            </a:fld>
            <a:endParaRPr lang="it-IT"/>
          </a:p>
        </p:txBody>
      </p:sp>
    </p:spTree>
    <p:extLst>
      <p:ext uri="{BB962C8B-B14F-4D97-AF65-F5344CB8AC3E}">
        <p14:creationId xmlns:p14="http://schemas.microsoft.com/office/powerpoint/2010/main" val="162294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16" name="Segnaposto titolo 1">
            <a:extLst>
              <a:ext uri="{FF2B5EF4-FFF2-40B4-BE49-F238E27FC236}">
                <a16:creationId xmlns:a16="http://schemas.microsoft.com/office/drawing/2014/main" id="{1EC550EA-B97A-A94C-9DA2-2931D4B5FA0B}"/>
              </a:ext>
            </a:extLst>
          </p:cNvPr>
          <p:cNvSpPr>
            <a:spLocks noGrp="1"/>
          </p:cNvSpPr>
          <p:nvPr>
            <p:ph type="title"/>
          </p:nvPr>
        </p:nvSpPr>
        <p:spPr>
          <a:xfrm>
            <a:off x="2561351" y="0"/>
            <a:ext cx="6505638" cy="845798"/>
          </a:xfrm>
          <a:prstGeom prst="rect">
            <a:avLst/>
          </a:prstGeom>
        </p:spPr>
        <p:txBody>
          <a:bodyPr vert="horz" lIns="91440" tIns="45720" rIns="91440" bIns="45720" rtlCol="0" anchor="ctr">
            <a:normAutofit/>
          </a:bodyPr>
          <a:lstStyle/>
          <a:p>
            <a:r>
              <a:rPr lang="it-IT" dirty="0"/>
              <a:t>Fare clic per modificare stile</a:t>
            </a:r>
          </a:p>
        </p:txBody>
      </p:sp>
      <p:sp>
        <p:nvSpPr>
          <p:cNvPr id="17" name="Segnaposto testo 2">
            <a:extLst>
              <a:ext uri="{FF2B5EF4-FFF2-40B4-BE49-F238E27FC236}">
                <a16:creationId xmlns:a16="http://schemas.microsoft.com/office/drawing/2014/main" id="{C3BAF61C-E849-F340-B801-F27D6495E87B}"/>
              </a:ext>
            </a:extLst>
          </p:cNvPr>
          <p:cNvSpPr>
            <a:spLocks noGrp="1"/>
          </p:cNvSpPr>
          <p:nvPr>
            <p:ph idx="1"/>
          </p:nvPr>
        </p:nvSpPr>
        <p:spPr>
          <a:xfrm>
            <a:off x="457200" y="1229870"/>
            <a:ext cx="11461230" cy="462228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8" name="Segnaposto piè di pagina 4">
            <a:extLst>
              <a:ext uri="{FF2B5EF4-FFF2-40B4-BE49-F238E27FC236}">
                <a16:creationId xmlns:a16="http://schemas.microsoft.com/office/drawing/2014/main" id="{5AE0192E-EB0A-5141-AA98-1B27ADB8E596}"/>
              </a:ext>
            </a:extLst>
          </p:cNvPr>
          <p:cNvSpPr>
            <a:spLocks noGrp="1"/>
          </p:cNvSpPr>
          <p:nvPr>
            <p:ph type="ftr" sz="quarter" idx="3"/>
          </p:nvPr>
        </p:nvSpPr>
        <p:spPr>
          <a:xfrm>
            <a:off x="4740015" y="6400028"/>
            <a:ext cx="2895600" cy="365125"/>
          </a:xfrm>
          <a:prstGeom prst="rect">
            <a:avLst/>
          </a:prstGeom>
        </p:spPr>
        <p:txBody>
          <a:bodyPr vert="horz" lIns="91440" tIns="45720" rIns="91440" bIns="45720" rtlCol="0" anchor="ctr"/>
          <a:lstStyle>
            <a:lvl1pPr algn="ctr">
              <a:defRPr sz="1400" b="1">
                <a:solidFill>
                  <a:srgbClr val="1F497D"/>
                </a:solidFill>
              </a:defRPr>
            </a:lvl1pPr>
          </a:lstStyle>
          <a:p>
            <a:r>
              <a:rPr lang="it-IT" dirty="0"/>
              <a:t>G. </a:t>
            </a:r>
            <a:r>
              <a:rPr lang="it-IT" dirty="0" err="1"/>
              <a:t>Riccobene</a:t>
            </a:r>
            <a:r>
              <a:rPr lang="it-IT" dirty="0"/>
              <a:t> INFN - LNS</a:t>
            </a:r>
          </a:p>
        </p:txBody>
      </p:sp>
      <p:sp>
        <p:nvSpPr>
          <p:cNvPr id="19" name="Segnaposto numero diapositiva 5">
            <a:extLst>
              <a:ext uri="{FF2B5EF4-FFF2-40B4-BE49-F238E27FC236}">
                <a16:creationId xmlns:a16="http://schemas.microsoft.com/office/drawing/2014/main" id="{235E5804-066C-C544-A55D-24518FE13605}"/>
              </a:ext>
            </a:extLst>
          </p:cNvPr>
          <p:cNvSpPr>
            <a:spLocks noGrp="1"/>
          </p:cNvSpPr>
          <p:nvPr>
            <p:ph type="sldNum" sz="quarter" idx="4"/>
          </p:nvPr>
        </p:nvSpPr>
        <p:spPr>
          <a:xfrm>
            <a:off x="9791654" y="6400029"/>
            <a:ext cx="2133600" cy="365125"/>
          </a:xfrm>
          <a:prstGeom prst="rect">
            <a:avLst/>
          </a:prstGeom>
        </p:spPr>
        <p:txBody>
          <a:bodyPr vert="horz" lIns="91440" tIns="45720" rIns="91440" bIns="45720" rtlCol="0" anchor="ctr"/>
          <a:lstStyle>
            <a:lvl1pPr algn="r">
              <a:defRPr sz="1400" b="1">
                <a:solidFill>
                  <a:srgbClr val="1F497D"/>
                </a:solidFill>
              </a:defRPr>
            </a:lvl1pPr>
          </a:lstStyle>
          <a:p>
            <a:fld id="{A3B03D3F-9A92-8740-B4EF-4D8BA4C0A25B}" type="slidenum">
              <a:rPr lang="it-IT" smtClean="0"/>
              <a:pPr/>
              <a:t>‹N›</a:t>
            </a:fld>
            <a:endParaRPr lang="it-IT"/>
          </a:p>
        </p:txBody>
      </p:sp>
      <p:sp>
        <p:nvSpPr>
          <p:cNvPr id="24" name="Segnaposto data 3">
            <a:extLst>
              <a:ext uri="{FF2B5EF4-FFF2-40B4-BE49-F238E27FC236}">
                <a16:creationId xmlns:a16="http://schemas.microsoft.com/office/drawing/2014/main" id="{21AE6467-E456-E249-A94F-52E25EA2CFBF}"/>
              </a:ext>
            </a:extLst>
          </p:cNvPr>
          <p:cNvSpPr>
            <a:spLocks noGrp="1"/>
          </p:cNvSpPr>
          <p:nvPr>
            <p:ph type="dt" sz="half" idx="2"/>
          </p:nvPr>
        </p:nvSpPr>
        <p:spPr>
          <a:xfrm>
            <a:off x="457199" y="6356350"/>
            <a:ext cx="3910085" cy="365125"/>
          </a:xfrm>
          <a:prstGeom prst="rect">
            <a:avLst/>
          </a:prstGeom>
        </p:spPr>
        <p:txBody>
          <a:bodyPr/>
          <a:lstStyle>
            <a:lvl1pPr>
              <a:defRPr sz="1400" b="1">
                <a:solidFill>
                  <a:schemeClr val="tx2"/>
                </a:solidFill>
              </a:defRPr>
            </a:lvl1pPr>
          </a:lstStyle>
          <a:p>
            <a:r>
              <a:rPr lang="it-IT"/>
              <a:t>13-14/11/2019 PRR Positioning  KM3NeT</a:t>
            </a:r>
            <a:endParaRPr lang="it-IT" dirty="0"/>
          </a:p>
        </p:txBody>
      </p:sp>
    </p:spTree>
    <p:extLst>
      <p:ext uri="{BB962C8B-B14F-4D97-AF65-F5344CB8AC3E}">
        <p14:creationId xmlns:p14="http://schemas.microsoft.com/office/powerpoint/2010/main" val="2160474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egnaposto titolo 1">
            <a:extLst>
              <a:ext uri="{FF2B5EF4-FFF2-40B4-BE49-F238E27FC236}">
                <a16:creationId xmlns:a16="http://schemas.microsoft.com/office/drawing/2014/main" id="{0D9585BB-F464-3347-B80E-E48367C381E7}"/>
              </a:ext>
            </a:extLst>
          </p:cNvPr>
          <p:cNvSpPr>
            <a:spLocks noGrp="1"/>
          </p:cNvSpPr>
          <p:nvPr>
            <p:ph type="title"/>
          </p:nvPr>
        </p:nvSpPr>
        <p:spPr>
          <a:xfrm>
            <a:off x="2561351" y="0"/>
            <a:ext cx="6505638" cy="845798"/>
          </a:xfrm>
          <a:prstGeom prst="rect">
            <a:avLst/>
          </a:prstGeom>
        </p:spPr>
        <p:txBody>
          <a:bodyPr vert="horz" lIns="91440" tIns="45720" rIns="91440" bIns="45720" rtlCol="0" anchor="ctr">
            <a:normAutofit/>
          </a:bodyPr>
          <a:lstStyle/>
          <a:p>
            <a:r>
              <a:rPr lang="it-IT" dirty="0"/>
              <a:t>Fare clic per modificare stile</a:t>
            </a:r>
          </a:p>
        </p:txBody>
      </p:sp>
      <p:sp>
        <p:nvSpPr>
          <p:cNvPr id="13" name="Segnaposto testo 2">
            <a:extLst>
              <a:ext uri="{FF2B5EF4-FFF2-40B4-BE49-F238E27FC236}">
                <a16:creationId xmlns:a16="http://schemas.microsoft.com/office/drawing/2014/main" id="{6D7BA19F-51FD-FC4D-B055-6E2BED77C0D1}"/>
              </a:ext>
            </a:extLst>
          </p:cNvPr>
          <p:cNvSpPr>
            <a:spLocks noGrp="1"/>
          </p:cNvSpPr>
          <p:nvPr>
            <p:ph type="body" idx="1"/>
          </p:nvPr>
        </p:nvSpPr>
        <p:spPr>
          <a:xfrm>
            <a:off x="457200" y="1229870"/>
            <a:ext cx="11461230" cy="462228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Segnaposto piè di pagina 4">
            <a:extLst>
              <a:ext uri="{FF2B5EF4-FFF2-40B4-BE49-F238E27FC236}">
                <a16:creationId xmlns:a16="http://schemas.microsoft.com/office/drawing/2014/main" id="{F3C12C22-D5BC-FE49-AC08-6644C6E02FE5}"/>
              </a:ext>
            </a:extLst>
          </p:cNvPr>
          <p:cNvSpPr>
            <a:spLocks noGrp="1"/>
          </p:cNvSpPr>
          <p:nvPr>
            <p:ph type="ftr" sz="quarter" idx="3"/>
          </p:nvPr>
        </p:nvSpPr>
        <p:spPr>
          <a:xfrm>
            <a:off x="4740015" y="6400028"/>
            <a:ext cx="2895600" cy="365125"/>
          </a:xfrm>
          <a:prstGeom prst="rect">
            <a:avLst/>
          </a:prstGeom>
        </p:spPr>
        <p:txBody>
          <a:bodyPr vert="horz" lIns="91440" tIns="45720" rIns="91440" bIns="45720" rtlCol="0" anchor="ctr"/>
          <a:lstStyle>
            <a:lvl1pPr algn="ctr">
              <a:defRPr sz="1400" b="1">
                <a:solidFill>
                  <a:srgbClr val="1F497D"/>
                </a:solidFill>
              </a:defRPr>
            </a:lvl1pPr>
          </a:lstStyle>
          <a:p>
            <a:r>
              <a:rPr lang="it-IT" dirty="0"/>
              <a:t>G. </a:t>
            </a:r>
            <a:r>
              <a:rPr lang="it-IT" dirty="0" err="1"/>
              <a:t>Riccobene</a:t>
            </a:r>
            <a:r>
              <a:rPr lang="it-IT" dirty="0"/>
              <a:t> INFN - LNS</a:t>
            </a:r>
          </a:p>
        </p:txBody>
      </p:sp>
      <p:sp>
        <p:nvSpPr>
          <p:cNvPr id="15" name="Segnaposto numero diapositiva 5">
            <a:extLst>
              <a:ext uri="{FF2B5EF4-FFF2-40B4-BE49-F238E27FC236}">
                <a16:creationId xmlns:a16="http://schemas.microsoft.com/office/drawing/2014/main" id="{15BDDE62-E3BA-464D-A54A-5B4DB53B3448}"/>
              </a:ext>
            </a:extLst>
          </p:cNvPr>
          <p:cNvSpPr>
            <a:spLocks noGrp="1"/>
          </p:cNvSpPr>
          <p:nvPr>
            <p:ph type="sldNum" sz="quarter" idx="4"/>
          </p:nvPr>
        </p:nvSpPr>
        <p:spPr>
          <a:xfrm>
            <a:off x="9791654" y="6400029"/>
            <a:ext cx="2133600" cy="365125"/>
          </a:xfrm>
          <a:prstGeom prst="rect">
            <a:avLst/>
          </a:prstGeom>
        </p:spPr>
        <p:txBody>
          <a:bodyPr vert="horz" lIns="91440" tIns="45720" rIns="91440" bIns="45720" rtlCol="0" anchor="ctr"/>
          <a:lstStyle>
            <a:lvl1pPr algn="r">
              <a:defRPr sz="1400" b="1">
                <a:solidFill>
                  <a:srgbClr val="1F497D"/>
                </a:solidFill>
              </a:defRPr>
            </a:lvl1pPr>
          </a:lstStyle>
          <a:p>
            <a:fld id="{A3B03D3F-9A92-8740-B4EF-4D8BA4C0A25B}" type="slidenum">
              <a:rPr lang="it-IT" smtClean="0"/>
              <a:pPr/>
              <a:t>‹N›</a:t>
            </a:fld>
            <a:endParaRPr lang="it-IT"/>
          </a:p>
        </p:txBody>
      </p:sp>
      <p:sp>
        <p:nvSpPr>
          <p:cNvPr id="16" name="Freccia destra 15">
            <a:extLst>
              <a:ext uri="{FF2B5EF4-FFF2-40B4-BE49-F238E27FC236}">
                <a16:creationId xmlns:a16="http://schemas.microsoft.com/office/drawing/2014/main" id="{0C89D470-A377-8440-BECD-A7E7402F412F}"/>
              </a:ext>
            </a:extLst>
          </p:cNvPr>
          <p:cNvSpPr/>
          <p:nvPr userDrawn="1"/>
        </p:nvSpPr>
        <p:spPr>
          <a:xfrm>
            <a:off x="0" y="725674"/>
            <a:ext cx="12192000" cy="504196"/>
          </a:xfrm>
          <a:prstGeom prst="rightArrow">
            <a:avLst/>
          </a:prstGeom>
          <a:gradFill flip="none" rotWithShape="1">
            <a:gsLst>
              <a:gs pos="0">
                <a:schemeClr val="accent1">
                  <a:tint val="100000"/>
                  <a:shade val="100000"/>
                  <a:satMod val="130000"/>
                </a:schemeClr>
              </a:gs>
              <a:gs pos="100000">
                <a:schemeClr val="accent1">
                  <a:tint val="50000"/>
                  <a:shade val="100000"/>
                  <a:satMod val="350000"/>
                </a:schemeClr>
              </a:gs>
              <a:gs pos="99000">
                <a:schemeClr val="bg1"/>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05A8DF7D-DC95-2A4B-B0A7-0017F72431B1}"/>
              </a:ext>
            </a:extLst>
          </p:cNvPr>
          <p:cNvPicPr>
            <a:picLocks noChangeAspect="1"/>
          </p:cNvPicPr>
          <p:nvPr userDrawn="1"/>
        </p:nvPicPr>
        <p:blipFill>
          <a:blip r:embed="rId3"/>
          <a:stretch>
            <a:fillRect/>
          </a:stretch>
        </p:blipFill>
        <p:spPr>
          <a:xfrm>
            <a:off x="11217296" y="102266"/>
            <a:ext cx="701134" cy="725674"/>
          </a:xfrm>
          <a:prstGeom prst="rect">
            <a:avLst/>
          </a:prstGeom>
        </p:spPr>
      </p:pic>
      <p:sp>
        <p:nvSpPr>
          <p:cNvPr id="18" name="Rettangolo 17">
            <a:extLst>
              <a:ext uri="{FF2B5EF4-FFF2-40B4-BE49-F238E27FC236}">
                <a16:creationId xmlns:a16="http://schemas.microsoft.com/office/drawing/2014/main" id="{EB0FB892-E172-EB47-B99E-5E22CFE78A4C}"/>
              </a:ext>
            </a:extLst>
          </p:cNvPr>
          <p:cNvSpPr/>
          <p:nvPr userDrawn="1"/>
        </p:nvSpPr>
        <p:spPr>
          <a:xfrm>
            <a:off x="1" y="5942864"/>
            <a:ext cx="12191999" cy="36645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9" name="Immagine 18">
            <a:extLst>
              <a:ext uri="{FF2B5EF4-FFF2-40B4-BE49-F238E27FC236}">
                <a16:creationId xmlns:a16="http://schemas.microsoft.com/office/drawing/2014/main" id="{4932818D-8E38-814F-9655-311396054076}"/>
              </a:ext>
            </a:extLst>
          </p:cNvPr>
          <p:cNvPicPr>
            <a:picLocks noChangeAspect="1"/>
          </p:cNvPicPr>
          <p:nvPr userDrawn="1"/>
        </p:nvPicPr>
        <p:blipFill>
          <a:blip r:embed="rId4"/>
          <a:stretch>
            <a:fillRect/>
          </a:stretch>
        </p:blipFill>
        <p:spPr>
          <a:xfrm>
            <a:off x="134470" y="204533"/>
            <a:ext cx="1030941" cy="521141"/>
          </a:xfrm>
          <a:prstGeom prst="rect">
            <a:avLst/>
          </a:prstGeom>
        </p:spPr>
      </p:pic>
      <p:sp>
        <p:nvSpPr>
          <p:cNvPr id="20" name="Segnaposto data 3">
            <a:extLst>
              <a:ext uri="{FF2B5EF4-FFF2-40B4-BE49-F238E27FC236}">
                <a16:creationId xmlns:a16="http://schemas.microsoft.com/office/drawing/2014/main" id="{CAE6F8AB-3226-064B-A5EA-AE1A18AD3610}"/>
              </a:ext>
            </a:extLst>
          </p:cNvPr>
          <p:cNvSpPr>
            <a:spLocks noGrp="1"/>
          </p:cNvSpPr>
          <p:nvPr>
            <p:ph type="dt" sz="half" idx="2"/>
          </p:nvPr>
        </p:nvSpPr>
        <p:spPr>
          <a:xfrm>
            <a:off x="457199" y="6356350"/>
            <a:ext cx="3910085" cy="365125"/>
          </a:xfrm>
          <a:prstGeom prst="rect">
            <a:avLst/>
          </a:prstGeom>
        </p:spPr>
        <p:txBody>
          <a:bodyPr/>
          <a:lstStyle>
            <a:lvl1pPr>
              <a:defRPr sz="1400" b="1">
                <a:solidFill>
                  <a:schemeClr val="tx2"/>
                </a:solidFill>
              </a:defRPr>
            </a:lvl1pPr>
          </a:lstStyle>
          <a:p>
            <a:r>
              <a:rPr lang="it-IT"/>
              <a:t>13-14/11/2019 PRR Positioning  KM3NeT</a:t>
            </a:r>
            <a:endParaRPr lang="it-IT" dirty="0"/>
          </a:p>
        </p:txBody>
      </p:sp>
    </p:spTree>
    <p:extLst>
      <p:ext uri="{BB962C8B-B14F-4D97-AF65-F5344CB8AC3E}">
        <p14:creationId xmlns:p14="http://schemas.microsoft.com/office/powerpoint/2010/main" val="2384924059"/>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1.xml"/><Relationship Id="rId4" Type="http://schemas.openxmlformats.org/officeDocument/2006/relationships/image" Target="../media/image34.tiff"/></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iff"/><Relationship Id="rId1" Type="http://schemas.openxmlformats.org/officeDocument/2006/relationships/slideLayout" Target="../slideLayouts/slideLayout1.xml"/><Relationship Id="rId5" Type="http://schemas.openxmlformats.org/officeDocument/2006/relationships/image" Target="../media/image68.tiff"/><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tiff"/><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371600" y="0"/>
            <a:ext cx="9601200" cy="845798"/>
          </a:xfrm>
        </p:spPr>
        <p:txBody>
          <a:bodyPr>
            <a:normAutofit/>
          </a:bodyPr>
          <a:lstStyle/>
          <a:p>
            <a:pPr algn="ctr"/>
            <a:r>
              <a:rPr lang="en-GB" sz="3600" b="1">
                <a:solidFill>
                  <a:schemeClr val="accent1">
                    <a:lumMod val="50000"/>
                  </a:schemeClr>
                </a:solidFill>
              </a:rPr>
              <a:t>Positioning and Orientation System of KM3NeT</a:t>
            </a:r>
          </a:p>
        </p:txBody>
      </p:sp>
      <p:sp>
        <p:nvSpPr>
          <p:cNvPr id="4" name="Segnaposto piè di pagina 3">
            <a:extLst>
              <a:ext uri="{FF2B5EF4-FFF2-40B4-BE49-F238E27FC236}">
                <a16:creationId xmlns:a16="http://schemas.microsoft.com/office/drawing/2014/main" id="{513DD71F-1BE9-FF48-9FDB-DA269FD77DE5}"/>
              </a:ext>
            </a:extLst>
          </p:cNvPr>
          <p:cNvSpPr>
            <a:spLocks noGrp="1"/>
          </p:cNvSpPr>
          <p:nvPr>
            <p:ph type="ftr" sz="quarter" idx="3"/>
          </p:nvPr>
        </p:nvSpPr>
        <p:spPr>
          <a:xfrm>
            <a:off x="4740015" y="6342876"/>
            <a:ext cx="2895600" cy="365125"/>
          </a:xfrm>
        </p:spPr>
        <p:txBody>
          <a:bodyPr/>
          <a:lstStyle/>
          <a:p>
            <a:r>
              <a:rPr lang="en-GB">
                <a:solidFill>
                  <a:srgbClr val="002060"/>
                </a:solidFill>
              </a:rPr>
              <a:t>G. Riccobene INFN - LNS</a:t>
            </a:r>
          </a:p>
        </p:txBody>
      </p:sp>
      <p:sp>
        <p:nvSpPr>
          <p:cNvPr id="5" name="Segnaposto numero diapositiva 4">
            <a:extLst>
              <a:ext uri="{FF2B5EF4-FFF2-40B4-BE49-F238E27FC236}">
                <a16:creationId xmlns:a16="http://schemas.microsoft.com/office/drawing/2014/main" id="{D5B2D2DB-7B81-2E41-AE66-D9B3C92C2EEF}"/>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a:t>
            </a:fld>
            <a:endParaRPr lang="en-GB">
              <a:solidFill>
                <a:srgbClr val="002060"/>
              </a:solidFill>
            </a:endParaRPr>
          </a:p>
        </p:txBody>
      </p:sp>
      <p:sp>
        <p:nvSpPr>
          <p:cNvPr id="6" name="Segnaposto data 5">
            <a:extLst>
              <a:ext uri="{FF2B5EF4-FFF2-40B4-BE49-F238E27FC236}">
                <a16:creationId xmlns:a16="http://schemas.microsoft.com/office/drawing/2014/main" id="{FE6ECAEC-EDF1-DA48-AB3B-E1E29CA59050}"/>
              </a:ext>
            </a:extLst>
          </p:cNvPr>
          <p:cNvSpPr>
            <a:spLocks noGrp="1"/>
          </p:cNvSpPr>
          <p:nvPr>
            <p:ph type="dt" sz="half" idx="2"/>
          </p:nvPr>
        </p:nvSpPr>
        <p:spPr>
          <a:xfrm>
            <a:off x="171445" y="6356350"/>
            <a:ext cx="3910085" cy="365125"/>
          </a:xfrm>
        </p:spPr>
        <p:txBody>
          <a:bodyPr/>
          <a:lstStyle/>
          <a:p>
            <a:r>
              <a:rPr lang="en-GB">
                <a:solidFill>
                  <a:srgbClr val="002060"/>
                </a:solidFill>
              </a:rPr>
              <a:t>13-14/11/2019 PRR Positioning  KM3NeT</a:t>
            </a:r>
          </a:p>
        </p:txBody>
      </p:sp>
      <p:graphicFrame>
        <p:nvGraphicFramePr>
          <p:cNvPr id="14" name="Tabella 13">
            <a:extLst>
              <a:ext uri="{FF2B5EF4-FFF2-40B4-BE49-F238E27FC236}">
                <a16:creationId xmlns:a16="http://schemas.microsoft.com/office/drawing/2014/main" id="{077B9E97-75A8-0346-A2F3-836353C03C9A}"/>
              </a:ext>
            </a:extLst>
          </p:cNvPr>
          <p:cNvGraphicFramePr>
            <a:graphicFrameLocks noGrp="1"/>
          </p:cNvGraphicFramePr>
          <p:nvPr>
            <p:extLst>
              <p:ext uri="{D42A27DB-BD31-4B8C-83A1-F6EECF244321}">
                <p14:modId xmlns:p14="http://schemas.microsoft.com/office/powerpoint/2010/main" val="1178542937"/>
              </p:ext>
            </p:extLst>
          </p:nvPr>
        </p:nvGraphicFramePr>
        <p:xfrm>
          <a:off x="171445" y="1639985"/>
          <a:ext cx="11572876" cy="2291080"/>
        </p:xfrm>
        <a:graphic>
          <a:graphicData uri="http://schemas.openxmlformats.org/drawingml/2006/table">
            <a:tbl>
              <a:tblPr firstRow="1" bandRow="1">
                <a:tableStyleId>{0505E3EF-67EA-436B-97B2-0124C06EBD24}</a:tableStyleId>
              </a:tblPr>
              <a:tblGrid>
                <a:gridCol w="3843338">
                  <a:extLst>
                    <a:ext uri="{9D8B030D-6E8A-4147-A177-3AD203B41FA5}">
                      <a16:colId xmlns:a16="http://schemas.microsoft.com/office/drawing/2014/main" val="164534569"/>
                    </a:ext>
                  </a:extLst>
                </a:gridCol>
                <a:gridCol w="1003698">
                  <a:extLst>
                    <a:ext uri="{9D8B030D-6E8A-4147-A177-3AD203B41FA5}">
                      <a16:colId xmlns:a16="http://schemas.microsoft.com/office/drawing/2014/main" val="502918398"/>
                    </a:ext>
                  </a:extLst>
                </a:gridCol>
                <a:gridCol w="3496864">
                  <a:extLst>
                    <a:ext uri="{9D8B030D-6E8A-4147-A177-3AD203B41FA5}">
                      <a16:colId xmlns:a16="http://schemas.microsoft.com/office/drawing/2014/main" val="2599391030"/>
                    </a:ext>
                  </a:extLst>
                </a:gridCol>
                <a:gridCol w="3228976">
                  <a:extLst>
                    <a:ext uri="{9D8B030D-6E8A-4147-A177-3AD203B41FA5}">
                      <a16:colId xmlns:a16="http://schemas.microsoft.com/office/drawing/2014/main" val="994749639"/>
                    </a:ext>
                  </a:extLst>
                </a:gridCol>
              </a:tblGrid>
              <a:tr h="370840">
                <a:tc>
                  <a:txBody>
                    <a:bodyPr/>
                    <a:lstStyle/>
                    <a:p>
                      <a:r>
                        <a:rPr lang="en-GB" b="1" noProof="0">
                          <a:solidFill>
                            <a:srgbClr val="002060"/>
                          </a:solidFill>
                        </a:rPr>
                        <a:t>Position of the Detector (absolute)</a:t>
                      </a:r>
                    </a:p>
                    <a:p>
                      <a:r>
                        <a:rPr lang="en-GB" b="1" noProof="0">
                          <a:solidFill>
                            <a:srgbClr val="002060"/>
                          </a:solidFill>
                        </a:rPr>
                        <a:t>Position of seafloor assets (absolute)</a:t>
                      </a:r>
                    </a:p>
                  </a:txBody>
                  <a:tcPr/>
                </a:tc>
                <a:tc>
                  <a:txBody>
                    <a:bodyPr/>
                    <a:lstStyle/>
                    <a:p>
                      <a:r>
                        <a:rPr lang="en-GB" b="1" noProof="0">
                          <a:solidFill>
                            <a:srgbClr val="002060"/>
                          </a:solidFill>
                        </a:rPr>
                        <a:t>&lt;100 m</a:t>
                      </a:r>
                    </a:p>
                    <a:p>
                      <a:r>
                        <a:rPr lang="en-GB" b="1" noProof="0">
                          <a:solidFill>
                            <a:srgbClr val="002060"/>
                          </a:solidFill>
                        </a:rPr>
                        <a:t>5 m </a:t>
                      </a:r>
                    </a:p>
                  </a:txBody>
                  <a:tcPr/>
                </a:tc>
                <a:tc>
                  <a:txBody>
                    <a:bodyPr/>
                    <a:lstStyle/>
                    <a:p>
                      <a:r>
                        <a:rPr lang="en-GB" b="1" noProof="0">
                          <a:solidFill>
                            <a:srgbClr val="002060"/>
                          </a:solidFill>
                          <a:latin typeface="Symbol" pitchFamily="2" charset="2"/>
                        </a:rPr>
                        <a:t>n</a:t>
                      </a:r>
                      <a:r>
                        <a:rPr lang="en-GB" b="1" noProof="0">
                          <a:solidFill>
                            <a:srgbClr val="002060"/>
                          </a:solidFill>
                        </a:rPr>
                        <a:t> source determination</a:t>
                      </a:r>
                    </a:p>
                    <a:p>
                      <a:r>
                        <a:rPr lang="en-GB" b="1" noProof="0">
                          <a:solidFill>
                            <a:srgbClr val="002060"/>
                          </a:solidFill>
                        </a:rPr>
                        <a:t>detector construction</a:t>
                      </a:r>
                    </a:p>
                  </a:txBody>
                  <a:tcPr/>
                </a:tc>
                <a:tc>
                  <a:txBody>
                    <a:bodyPr/>
                    <a:lstStyle/>
                    <a:p>
                      <a:r>
                        <a:rPr lang="en-GB" b="1" noProof="0">
                          <a:solidFill>
                            <a:srgbClr val="002060"/>
                          </a:solidFill>
                        </a:rPr>
                        <a:t>Navigation and Absolute Acoustic Positioning System</a:t>
                      </a:r>
                    </a:p>
                  </a:txBody>
                  <a:tcPr/>
                </a:tc>
                <a:extLst>
                  <a:ext uri="{0D108BD9-81ED-4DB2-BD59-A6C34878D82A}">
                    <a16:rowId xmlns:a16="http://schemas.microsoft.com/office/drawing/2014/main" val="250215152"/>
                  </a:ext>
                </a:extLst>
              </a:tr>
              <a:tr h="370840">
                <a:tc>
                  <a:txBody>
                    <a:bodyPr/>
                    <a:lstStyle/>
                    <a:p>
                      <a:r>
                        <a:rPr lang="en-GB" b="1" noProof="0">
                          <a:solidFill>
                            <a:srgbClr val="002060"/>
                          </a:solidFill>
                        </a:rPr>
                        <a:t>Absolute orientation of the Detector</a:t>
                      </a:r>
                    </a:p>
                  </a:txBody>
                  <a:tcPr/>
                </a:tc>
                <a:tc>
                  <a:txBody>
                    <a:bodyPr/>
                    <a:lstStyle/>
                    <a:p>
                      <a:r>
                        <a:rPr lang="en-GB" b="1" noProof="0">
                          <a:solidFill>
                            <a:srgbClr val="002060"/>
                          </a:solidFill>
                        </a:rPr>
                        <a:t>0.2°</a:t>
                      </a:r>
                    </a:p>
                  </a:txBody>
                  <a:tcPr/>
                </a:tc>
                <a:tc>
                  <a:txBody>
                    <a:bodyPr/>
                    <a:lstStyle/>
                    <a:p>
                      <a:r>
                        <a:rPr lang="en-GB" b="1" noProof="0">
                          <a:solidFill>
                            <a:srgbClr val="002060"/>
                          </a:solidFill>
                          <a:latin typeface="Symbol" pitchFamily="2" charset="2"/>
                        </a:rPr>
                        <a:t>n</a:t>
                      </a:r>
                      <a:r>
                        <a:rPr lang="en-GB" b="1" noProof="0">
                          <a:solidFill>
                            <a:srgbClr val="002060"/>
                          </a:solidFill>
                        </a:rPr>
                        <a:t> source determination </a:t>
                      </a:r>
                    </a:p>
                  </a:txBody>
                  <a:tcPr/>
                </a:tc>
                <a:tc>
                  <a:txBody>
                    <a:bodyPr/>
                    <a:lstStyle/>
                    <a:p>
                      <a:r>
                        <a:rPr lang="en-GB" b="1" noProof="0">
                          <a:solidFill>
                            <a:srgbClr val="002060"/>
                          </a:solidFill>
                        </a:rPr>
                        <a:t>CR Moon/Sun Shadow </a:t>
                      </a:r>
                    </a:p>
                  </a:txBody>
                  <a:tcPr/>
                </a:tc>
                <a:extLst>
                  <a:ext uri="{0D108BD9-81ED-4DB2-BD59-A6C34878D82A}">
                    <a16:rowId xmlns:a16="http://schemas.microsoft.com/office/drawing/2014/main" val="705798367"/>
                  </a:ext>
                </a:extLst>
              </a:tr>
              <a:tr h="529061">
                <a:tc>
                  <a:txBody>
                    <a:bodyPr/>
                    <a:lstStyle/>
                    <a:p>
                      <a:r>
                        <a:rPr lang="en-GB" b="1" noProof="0">
                          <a:solidFill>
                            <a:srgbClr val="002060"/>
                          </a:solidFill>
                        </a:rPr>
                        <a:t>Positioning of DOMs (relative)</a:t>
                      </a:r>
                    </a:p>
                  </a:txBody>
                  <a:tcPr/>
                </a:tc>
                <a:tc>
                  <a:txBody>
                    <a:bodyPr/>
                    <a:lstStyle/>
                    <a:p>
                      <a:r>
                        <a:rPr lang="en-GB" b="1" noProof="0">
                          <a:solidFill>
                            <a:srgbClr val="002060"/>
                          </a:solidFill>
                        </a:rPr>
                        <a:t>&lt;20 cm</a:t>
                      </a:r>
                    </a:p>
                  </a:txBody>
                  <a:tcPr/>
                </a:tc>
                <a:tc>
                  <a:txBody>
                    <a:bodyPr/>
                    <a:lstStyle/>
                    <a:p>
                      <a:r>
                        <a:rPr lang="en-GB" b="1" noProof="0">
                          <a:solidFill>
                            <a:srgbClr val="002060"/>
                          </a:solidFill>
                        </a:rPr>
                        <a:t>detector angular resolution (event direction reconstruction)</a:t>
                      </a:r>
                    </a:p>
                  </a:txBody>
                  <a:tcPr/>
                </a:tc>
                <a:tc>
                  <a:txBody>
                    <a:bodyPr/>
                    <a:lstStyle/>
                    <a:p>
                      <a:r>
                        <a:rPr lang="en-GB" b="1" noProof="0" dirty="0">
                          <a:solidFill>
                            <a:srgbClr val="002060"/>
                          </a:solidFill>
                        </a:rPr>
                        <a:t>Relative  Positioning System</a:t>
                      </a:r>
                    </a:p>
                  </a:txBody>
                  <a:tcPr/>
                </a:tc>
                <a:extLst>
                  <a:ext uri="{0D108BD9-81ED-4DB2-BD59-A6C34878D82A}">
                    <a16:rowId xmlns:a16="http://schemas.microsoft.com/office/drawing/2014/main" val="779675015"/>
                  </a:ext>
                </a:extLst>
              </a:tr>
              <a:tr h="370840">
                <a:tc>
                  <a:txBody>
                    <a:bodyPr/>
                    <a:lstStyle/>
                    <a:p>
                      <a:r>
                        <a:rPr lang="en-GB" b="1" noProof="0">
                          <a:solidFill>
                            <a:srgbClr val="002060"/>
                          </a:solidFill>
                        </a:rPr>
                        <a:t>Orientation of DOMs (relative)</a:t>
                      </a:r>
                    </a:p>
                  </a:txBody>
                  <a:tcPr/>
                </a:tc>
                <a:tc>
                  <a:txBody>
                    <a:bodyPr/>
                    <a:lstStyle/>
                    <a:p>
                      <a:r>
                        <a:rPr lang="en-GB" b="1" noProof="0">
                          <a:solidFill>
                            <a:srgbClr val="002060"/>
                          </a:solidFill>
                        </a:rPr>
                        <a:t>&lt;9°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a:solidFill>
                            <a:srgbClr val="002060"/>
                          </a:solidFill>
                        </a:rPr>
                        <a:t>detector angular resolution (event direction reconstruction)</a:t>
                      </a:r>
                    </a:p>
                  </a:txBody>
                  <a:tcPr/>
                </a:tc>
                <a:tc>
                  <a:txBody>
                    <a:bodyPr/>
                    <a:lstStyle/>
                    <a:p>
                      <a:r>
                        <a:rPr lang="en-GB" b="1" noProof="0" dirty="0">
                          <a:solidFill>
                            <a:srgbClr val="002060"/>
                          </a:solidFill>
                        </a:rPr>
                        <a:t>Compasses</a:t>
                      </a:r>
                    </a:p>
                    <a:p>
                      <a:r>
                        <a:rPr lang="en-GB" b="1" noProof="0" dirty="0">
                          <a:solidFill>
                            <a:srgbClr val="002060"/>
                          </a:solidFill>
                        </a:rPr>
                        <a:t>CR Moon/Sun Shadow</a:t>
                      </a:r>
                    </a:p>
                  </a:txBody>
                  <a:tcPr/>
                </a:tc>
                <a:extLst>
                  <a:ext uri="{0D108BD9-81ED-4DB2-BD59-A6C34878D82A}">
                    <a16:rowId xmlns:a16="http://schemas.microsoft.com/office/drawing/2014/main" val="163368046"/>
                  </a:ext>
                </a:extLst>
              </a:tr>
            </a:tbl>
          </a:graphicData>
        </a:graphic>
      </p:graphicFrame>
      <p:pic>
        <p:nvPicPr>
          <p:cNvPr id="17" name="Immagine 16">
            <a:extLst>
              <a:ext uri="{FF2B5EF4-FFF2-40B4-BE49-F238E27FC236}">
                <a16:creationId xmlns:a16="http://schemas.microsoft.com/office/drawing/2014/main" id="{E3C4DECB-9AE5-944D-9C9A-D3C18B00118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75014" y="3971949"/>
            <a:ext cx="2506187" cy="2003913"/>
          </a:xfrm>
          <a:prstGeom prst="rect">
            <a:avLst/>
          </a:prstGeom>
        </p:spPr>
      </p:pic>
      <p:pic>
        <p:nvPicPr>
          <p:cNvPr id="21" name="Picture 18" descr="r34497f40592">
            <a:extLst>
              <a:ext uri="{FF2B5EF4-FFF2-40B4-BE49-F238E27FC236}">
                <a16:creationId xmlns:a16="http://schemas.microsoft.com/office/drawing/2014/main" id="{76D842CB-11BF-EF4C-BDDF-F7796B9E7A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9810" y="3971949"/>
            <a:ext cx="2077841" cy="193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ttangolo 23">
            <a:extLst>
              <a:ext uri="{FF2B5EF4-FFF2-40B4-BE49-F238E27FC236}">
                <a16:creationId xmlns:a16="http://schemas.microsoft.com/office/drawing/2014/main" id="{1D12C7BF-54A6-584F-B6FD-A38660A74CB4}"/>
              </a:ext>
            </a:extLst>
          </p:cNvPr>
          <p:cNvSpPr/>
          <p:nvPr/>
        </p:nvSpPr>
        <p:spPr>
          <a:xfrm>
            <a:off x="4740015" y="1087256"/>
            <a:ext cx="2270365" cy="523220"/>
          </a:xfrm>
          <a:prstGeom prst="rect">
            <a:avLst/>
          </a:prstGeom>
        </p:spPr>
        <p:txBody>
          <a:bodyPr wrap="none">
            <a:spAutoFit/>
          </a:bodyPr>
          <a:lstStyle/>
          <a:p>
            <a:r>
              <a:rPr lang="en-GB" sz="2800">
                <a:solidFill>
                  <a:srgbClr val="FF0000"/>
                </a:solidFill>
              </a:rPr>
              <a:t>Requirements</a:t>
            </a:r>
          </a:p>
        </p:txBody>
      </p:sp>
    </p:spTree>
    <p:extLst>
      <p:ext uri="{BB962C8B-B14F-4D97-AF65-F5344CB8AC3E}">
        <p14:creationId xmlns:p14="http://schemas.microsoft.com/office/powerpoint/2010/main" val="279853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Hydrophones in DU Bases</a:t>
            </a:r>
          </a:p>
        </p:txBody>
      </p:sp>
      <p:sp>
        <p:nvSpPr>
          <p:cNvPr id="31" name="Segnaposto piè di pagina 3">
            <a:extLst>
              <a:ext uri="{FF2B5EF4-FFF2-40B4-BE49-F238E27FC236}">
                <a16:creationId xmlns:a16="http://schemas.microsoft.com/office/drawing/2014/main" id="{14FCC857-015E-0F4E-B8C4-95114DA617F7}"/>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32" name="Segnaposto numero diapositiva 4">
            <a:extLst>
              <a:ext uri="{FF2B5EF4-FFF2-40B4-BE49-F238E27FC236}">
                <a16:creationId xmlns:a16="http://schemas.microsoft.com/office/drawing/2014/main" id="{D16DC0EC-A271-354C-943F-13B027114419}"/>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10</a:t>
            </a:fld>
            <a:endParaRPr lang="en-GB" dirty="0">
              <a:solidFill>
                <a:srgbClr val="002060"/>
              </a:solidFill>
            </a:endParaRPr>
          </a:p>
        </p:txBody>
      </p:sp>
      <p:sp>
        <p:nvSpPr>
          <p:cNvPr id="33" name="Segnaposto data 5">
            <a:extLst>
              <a:ext uri="{FF2B5EF4-FFF2-40B4-BE49-F238E27FC236}">
                <a16:creationId xmlns:a16="http://schemas.microsoft.com/office/drawing/2014/main" id="{74BDBF53-EE3C-234E-849F-1C7EEFDDCB96}"/>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pic>
        <p:nvPicPr>
          <p:cNvPr id="6" name="Immagine 5">
            <a:extLst>
              <a:ext uri="{FF2B5EF4-FFF2-40B4-BE49-F238E27FC236}">
                <a16:creationId xmlns:a16="http://schemas.microsoft.com/office/drawing/2014/main" id="{BE58406D-B1F1-7E4A-938B-FC161B7B6EDD}"/>
              </a:ext>
            </a:extLst>
          </p:cNvPr>
          <p:cNvPicPr>
            <a:picLocks noChangeAspect="1"/>
          </p:cNvPicPr>
          <p:nvPr/>
        </p:nvPicPr>
        <p:blipFill>
          <a:blip r:embed="rId2"/>
          <a:stretch>
            <a:fillRect/>
          </a:stretch>
        </p:blipFill>
        <p:spPr>
          <a:xfrm>
            <a:off x="1260763" y="1508770"/>
            <a:ext cx="7315200" cy="4114800"/>
          </a:xfrm>
          <a:prstGeom prst="rect">
            <a:avLst/>
          </a:prstGeom>
        </p:spPr>
      </p:pic>
      <p:sp>
        <p:nvSpPr>
          <p:cNvPr id="7" name="CasellaDiTesto 6">
            <a:extLst>
              <a:ext uri="{FF2B5EF4-FFF2-40B4-BE49-F238E27FC236}">
                <a16:creationId xmlns:a16="http://schemas.microsoft.com/office/drawing/2014/main" id="{CD2B63C3-852C-4048-BCB4-042CAB2C6D23}"/>
              </a:ext>
            </a:extLst>
          </p:cNvPr>
          <p:cNvSpPr txBox="1"/>
          <p:nvPr/>
        </p:nvSpPr>
        <p:spPr>
          <a:xfrm>
            <a:off x="8654056" y="2367751"/>
            <a:ext cx="2360307" cy="646331"/>
          </a:xfrm>
          <a:prstGeom prst="rect">
            <a:avLst/>
          </a:prstGeom>
          <a:noFill/>
        </p:spPr>
        <p:txBody>
          <a:bodyPr wrap="square" rtlCol="0">
            <a:spAutoFit/>
          </a:bodyPr>
          <a:lstStyle/>
          <a:p>
            <a:r>
              <a:rPr lang="it-IT" dirty="0" err="1"/>
              <a:t>Hydrophone</a:t>
            </a:r>
            <a:r>
              <a:rPr lang="it-IT" dirty="0"/>
              <a:t> location in DU</a:t>
            </a:r>
          </a:p>
        </p:txBody>
      </p:sp>
      <p:sp>
        <p:nvSpPr>
          <p:cNvPr id="28" name="Freccia destra 27">
            <a:extLst>
              <a:ext uri="{FF2B5EF4-FFF2-40B4-BE49-F238E27FC236}">
                <a16:creationId xmlns:a16="http://schemas.microsoft.com/office/drawing/2014/main" id="{ADFE0748-B4F5-BE45-8A8D-CCC24782A628}"/>
              </a:ext>
            </a:extLst>
          </p:cNvPr>
          <p:cNvSpPr/>
          <p:nvPr/>
        </p:nvSpPr>
        <p:spPr>
          <a:xfrm rot="9968138">
            <a:off x="4743292" y="2584467"/>
            <a:ext cx="3212554" cy="766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68258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Long Baseline (LBL)</a:t>
            </a:r>
          </a:p>
        </p:txBody>
      </p:sp>
      <p:sp>
        <p:nvSpPr>
          <p:cNvPr id="8" name="Rectangle 2">
            <a:extLst>
              <a:ext uri="{FF2B5EF4-FFF2-40B4-BE49-F238E27FC236}">
                <a16:creationId xmlns:a16="http://schemas.microsoft.com/office/drawing/2014/main" id="{0D44A3C8-29B0-4B48-9956-4C8470DF1F05}"/>
              </a:ext>
            </a:extLst>
          </p:cNvPr>
          <p:cNvSpPr>
            <a:spLocks noChangeArrowheads="1"/>
          </p:cNvSpPr>
          <p:nvPr/>
        </p:nvSpPr>
        <p:spPr bwMode="auto">
          <a:xfrm>
            <a:off x="204518" y="1243690"/>
            <a:ext cx="10850536" cy="1985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215900" indent="-2143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dirty="0">
                <a:solidFill>
                  <a:srgbClr val="002060"/>
                </a:solidFill>
                <a:latin typeface="+mn-lt"/>
                <a:ea typeface="DejaVu Sans" charset="0"/>
                <a:cs typeface="DejaVu Sans" charset="0"/>
              </a:rPr>
              <a:t>To provide relative DOM positioning with an accuracy of about 20 cm, the relative position of the LBL elements must be known with an accuracy of the same order.</a:t>
            </a:r>
          </a:p>
          <a:p>
            <a:pPr algn="just">
              <a:lnSpc>
                <a:spcPct val="100000"/>
              </a:lnSpc>
            </a:pPr>
            <a:r>
              <a:rPr lang="en-US" altLang="it-IT" b="1" dirty="0">
                <a:solidFill>
                  <a:srgbClr val="002060"/>
                </a:solidFill>
                <a:latin typeface="+mn-lt"/>
                <a:ea typeface="DejaVu Sans" charset="0"/>
                <a:cs typeface="DejaVu Sans" charset="0"/>
              </a:rPr>
              <a:t>Auto-calibrating Long Baseline of acoustic emitters and hydrophones</a:t>
            </a:r>
            <a:endParaRPr lang="en-US" altLang="it-IT" dirty="0">
              <a:solidFill>
                <a:srgbClr val="002060"/>
              </a:solidFill>
              <a:latin typeface="+mn-lt"/>
              <a:ea typeface="DejaVu Sans" charset="0"/>
              <a:cs typeface="DejaVu Sans" charset="0"/>
            </a:endParaRPr>
          </a:p>
          <a:p>
            <a:pPr>
              <a:lnSpc>
                <a:spcPct val="100000"/>
              </a:lnSpc>
              <a:buSzPct val="45000"/>
              <a:buFont typeface="Wingdings" pitchFamily="2" charset="2"/>
              <a:buChar char=""/>
            </a:pPr>
            <a:r>
              <a:rPr lang="en-US" altLang="it-IT" dirty="0">
                <a:solidFill>
                  <a:srgbClr val="002060"/>
                </a:solidFill>
                <a:latin typeface="+mn-lt"/>
                <a:ea typeface="DejaVu Sans" charset="0"/>
                <a:cs typeface="DejaVu Sans" charset="0"/>
              </a:rPr>
              <a:t>Autocalibration procedure based on range measurements (knowing the sound velocity in situ)</a:t>
            </a:r>
          </a:p>
          <a:p>
            <a:pPr>
              <a:lnSpc>
                <a:spcPct val="100000"/>
              </a:lnSpc>
              <a:buSzPct val="45000"/>
              <a:buFont typeface="Wingdings" pitchFamily="2" charset="2"/>
              <a:buChar char=""/>
            </a:pPr>
            <a:r>
              <a:rPr lang="en-US" altLang="it-IT" dirty="0">
                <a:solidFill>
                  <a:srgbClr val="002060"/>
                </a:solidFill>
                <a:latin typeface="+mn-lt"/>
                <a:ea typeface="DejaVu Sans" charset="0"/>
                <a:cs typeface="DejaVu Sans" charset="0"/>
              </a:rPr>
              <a:t>Iterative algorithm → starting point: nominal position provided by NAAPS</a:t>
            </a:r>
          </a:p>
          <a:p>
            <a:pPr>
              <a:lnSpc>
                <a:spcPct val="100000"/>
              </a:lnSpc>
              <a:buSzPct val="45000"/>
              <a:buFont typeface="Wingdings" pitchFamily="2" charset="2"/>
              <a:buChar char=""/>
            </a:pPr>
            <a:r>
              <a:rPr lang="en-US" altLang="it-IT" dirty="0">
                <a:solidFill>
                  <a:srgbClr val="002060"/>
                </a:solidFill>
                <a:latin typeface="+mn-lt"/>
                <a:ea typeface="DejaVu Sans" charset="0"/>
                <a:cs typeface="DejaVu Sans" charset="0"/>
              </a:rPr>
              <a:t>Constraint: fixed hydro-emitter distance in Calibration bases</a:t>
            </a:r>
          </a:p>
          <a:p>
            <a:pPr>
              <a:lnSpc>
                <a:spcPct val="100000"/>
              </a:lnSpc>
              <a:buSzPct val="45000"/>
              <a:buFont typeface="Wingdings" pitchFamily="2" charset="2"/>
              <a:buChar char=""/>
            </a:pPr>
            <a:r>
              <a:rPr lang="en-US" altLang="it-IT" dirty="0">
                <a:solidFill>
                  <a:srgbClr val="002060"/>
                </a:solidFill>
                <a:latin typeface="+mn-lt"/>
                <a:ea typeface="DejaVu Sans" charset="0"/>
                <a:cs typeface="DejaVu Sans" charset="0"/>
              </a:rPr>
              <a:t>Output:  positions of each LBL element, quality factor (sum of squared residuals)</a:t>
            </a:r>
          </a:p>
        </p:txBody>
      </p:sp>
      <p:pic>
        <p:nvPicPr>
          <p:cNvPr id="62" name="Immagine 61">
            <a:extLst>
              <a:ext uri="{FF2B5EF4-FFF2-40B4-BE49-F238E27FC236}">
                <a16:creationId xmlns:a16="http://schemas.microsoft.com/office/drawing/2014/main" id="{6E4E9433-796C-1F46-B78C-C53CD543D62F}"/>
              </a:ext>
            </a:extLst>
          </p:cNvPr>
          <p:cNvPicPr>
            <a:picLocks noChangeAspect="1"/>
          </p:cNvPicPr>
          <p:nvPr/>
        </p:nvPicPr>
        <p:blipFill rotWithShape="1">
          <a:blip r:embed="rId2"/>
          <a:srcRect t="5405"/>
          <a:stretch/>
        </p:blipFill>
        <p:spPr>
          <a:xfrm>
            <a:off x="226117" y="3400425"/>
            <a:ext cx="2186124" cy="2486026"/>
          </a:xfrm>
          <a:prstGeom prst="rect">
            <a:avLst/>
          </a:prstGeom>
        </p:spPr>
      </p:pic>
      <p:sp>
        <p:nvSpPr>
          <p:cNvPr id="63" name="Rettangolo 62">
            <a:extLst>
              <a:ext uri="{FF2B5EF4-FFF2-40B4-BE49-F238E27FC236}">
                <a16:creationId xmlns:a16="http://schemas.microsoft.com/office/drawing/2014/main" id="{4E44489B-82D7-BA42-848D-D222B3CA4C6E}"/>
              </a:ext>
            </a:extLst>
          </p:cNvPr>
          <p:cNvSpPr/>
          <p:nvPr/>
        </p:nvSpPr>
        <p:spPr>
          <a:xfrm>
            <a:off x="2155747" y="5441221"/>
            <a:ext cx="3267626" cy="369332"/>
          </a:xfrm>
          <a:prstGeom prst="rect">
            <a:avLst/>
          </a:prstGeom>
        </p:spPr>
        <p:txBody>
          <a:bodyPr wrap="none">
            <a:spAutoFit/>
          </a:bodyPr>
          <a:lstStyle/>
          <a:p>
            <a:r>
              <a:rPr lang="it-IT" dirty="0" err="1">
                <a:solidFill>
                  <a:srgbClr val="002060"/>
                </a:solidFill>
              </a:rPr>
              <a:t>ToE</a:t>
            </a:r>
            <a:r>
              <a:rPr lang="it-IT" dirty="0">
                <a:solidFill>
                  <a:srgbClr val="002060"/>
                </a:solidFill>
              </a:rPr>
              <a:t>= </a:t>
            </a:r>
            <a:r>
              <a:rPr lang="it-IT" dirty="0" err="1">
                <a:solidFill>
                  <a:srgbClr val="002060"/>
                </a:solidFill>
              </a:rPr>
              <a:t>mean</a:t>
            </a:r>
            <a:r>
              <a:rPr lang="it-IT" dirty="0">
                <a:solidFill>
                  <a:srgbClr val="002060"/>
                </a:solidFill>
              </a:rPr>
              <a:t> (</a:t>
            </a:r>
            <a:r>
              <a:rPr lang="it-IT" dirty="0" err="1">
                <a:solidFill>
                  <a:srgbClr val="002060"/>
                </a:solidFill>
              </a:rPr>
              <a:t>ToA</a:t>
            </a:r>
            <a:r>
              <a:rPr lang="it-IT" dirty="0">
                <a:solidFill>
                  <a:srgbClr val="002060"/>
                </a:solidFill>
              </a:rPr>
              <a:t> – </a:t>
            </a:r>
            <a:r>
              <a:rPr lang="it-IT" dirty="0" err="1">
                <a:solidFill>
                  <a:srgbClr val="002060"/>
                </a:solidFill>
              </a:rPr>
              <a:t>range</a:t>
            </a:r>
            <a:r>
              <a:rPr lang="it-IT" dirty="0">
                <a:solidFill>
                  <a:srgbClr val="002060"/>
                </a:solidFill>
              </a:rPr>
              <a:t> ・</a:t>
            </a:r>
            <a:r>
              <a:rPr lang="it-IT" dirty="0" err="1">
                <a:solidFill>
                  <a:srgbClr val="002060"/>
                </a:solidFill>
              </a:rPr>
              <a:t>c</a:t>
            </a:r>
            <a:r>
              <a:rPr lang="it-IT" baseline="-25000" dirty="0" err="1">
                <a:solidFill>
                  <a:srgbClr val="002060"/>
                </a:solidFill>
              </a:rPr>
              <a:t>sound</a:t>
            </a:r>
            <a:r>
              <a:rPr lang="it-IT" dirty="0">
                <a:solidFill>
                  <a:srgbClr val="002060"/>
                </a:solidFill>
              </a:rPr>
              <a:t>)</a:t>
            </a:r>
          </a:p>
        </p:txBody>
      </p:sp>
      <p:pic>
        <p:nvPicPr>
          <p:cNvPr id="64" name="Immagine 63">
            <a:extLst>
              <a:ext uri="{FF2B5EF4-FFF2-40B4-BE49-F238E27FC236}">
                <a16:creationId xmlns:a16="http://schemas.microsoft.com/office/drawing/2014/main" id="{FBC67F48-C72E-E84C-BA25-3168254D8B94}"/>
              </a:ext>
            </a:extLst>
          </p:cNvPr>
          <p:cNvPicPr>
            <a:picLocks noChangeAspect="1"/>
          </p:cNvPicPr>
          <p:nvPr/>
        </p:nvPicPr>
        <p:blipFill>
          <a:blip r:embed="rId3"/>
          <a:stretch>
            <a:fillRect/>
          </a:stretch>
        </p:blipFill>
        <p:spPr>
          <a:xfrm>
            <a:off x="8309889" y="2325180"/>
            <a:ext cx="3615365" cy="3517027"/>
          </a:xfrm>
          <a:prstGeom prst="rect">
            <a:avLst/>
          </a:prstGeom>
        </p:spPr>
      </p:pic>
      <p:sp>
        <p:nvSpPr>
          <p:cNvPr id="65" name="Rettangolo 64">
            <a:extLst>
              <a:ext uri="{FF2B5EF4-FFF2-40B4-BE49-F238E27FC236}">
                <a16:creationId xmlns:a16="http://schemas.microsoft.com/office/drawing/2014/main" id="{B6E3B0BD-68A9-2144-A4D4-CE91A94571C0}"/>
              </a:ext>
            </a:extLst>
          </p:cNvPr>
          <p:cNvSpPr/>
          <p:nvPr/>
        </p:nvSpPr>
        <p:spPr>
          <a:xfrm>
            <a:off x="8309889" y="5574494"/>
            <a:ext cx="3667125" cy="369332"/>
          </a:xfrm>
          <a:prstGeom prst="rect">
            <a:avLst/>
          </a:prstGeom>
        </p:spPr>
        <p:txBody>
          <a:bodyPr wrap="square">
            <a:spAutoFit/>
          </a:bodyPr>
          <a:lstStyle/>
          <a:p>
            <a:r>
              <a:rPr lang="it-IT" dirty="0">
                <a:solidFill>
                  <a:srgbClr val="002060"/>
                </a:solidFill>
                <a:effectLst/>
              </a:rPr>
              <a:t>The </a:t>
            </a:r>
            <a:r>
              <a:rPr lang="it-IT" dirty="0" err="1">
                <a:solidFill>
                  <a:srgbClr val="002060"/>
                </a:solidFill>
                <a:effectLst/>
              </a:rPr>
              <a:t>system</a:t>
            </a:r>
            <a:r>
              <a:rPr lang="it-IT" dirty="0">
                <a:solidFill>
                  <a:srgbClr val="002060"/>
                </a:solidFill>
                <a:effectLst/>
              </a:rPr>
              <a:t> </a:t>
            </a:r>
            <a:r>
              <a:rPr lang="it-IT" dirty="0" err="1">
                <a:solidFill>
                  <a:srgbClr val="002060"/>
                </a:solidFill>
                <a:effectLst/>
              </a:rPr>
              <a:t>is</a:t>
            </a:r>
            <a:r>
              <a:rPr lang="it-IT" dirty="0">
                <a:solidFill>
                  <a:srgbClr val="002060"/>
                </a:solidFill>
                <a:effectLst/>
              </a:rPr>
              <a:t> </a:t>
            </a:r>
            <a:r>
              <a:rPr lang="it-IT" dirty="0" err="1">
                <a:solidFill>
                  <a:srgbClr val="002060"/>
                </a:solidFill>
                <a:effectLst/>
              </a:rPr>
              <a:t>determined</a:t>
            </a:r>
            <a:r>
              <a:rPr lang="it-IT" dirty="0">
                <a:solidFill>
                  <a:srgbClr val="002060"/>
                </a:solidFill>
                <a:effectLst/>
              </a:rPr>
              <a:t> </a:t>
            </a:r>
            <a:r>
              <a:rPr lang="it-IT" dirty="0" err="1">
                <a:solidFill>
                  <a:srgbClr val="002060"/>
                </a:solidFill>
                <a:effectLst/>
              </a:rPr>
              <a:t>if</a:t>
            </a:r>
            <a:r>
              <a:rPr lang="it-IT" dirty="0">
                <a:solidFill>
                  <a:srgbClr val="002060"/>
                </a:solidFill>
              </a:rPr>
              <a:t> </a:t>
            </a:r>
            <a:r>
              <a:rPr lang="it-IT" dirty="0" err="1">
                <a:solidFill>
                  <a:srgbClr val="002060"/>
                </a:solidFill>
                <a:effectLst/>
              </a:rPr>
              <a:t>N</a:t>
            </a:r>
            <a:r>
              <a:rPr lang="it-IT" dirty="0">
                <a:solidFill>
                  <a:srgbClr val="002060"/>
                </a:solidFill>
                <a:effectLst/>
              </a:rPr>
              <a:t> &gt;= 5 </a:t>
            </a:r>
          </a:p>
        </p:txBody>
      </p:sp>
      <p:pic>
        <p:nvPicPr>
          <p:cNvPr id="66" name="Immagine 65">
            <a:extLst>
              <a:ext uri="{FF2B5EF4-FFF2-40B4-BE49-F238E27FC236}">
                <a16:creationId xmlns:a16="http://schemas.microsoft.com/office/drawing/2014/main" id="{B8DEF337-9576-CD42-B09D-82B4C914D0CE}"/>
              </a:ext>
            </a:extLst>
          </p:cNvPr>
          <p:cNvPicPr>
            <a:picLocks noChangeAspect="1"/>
          </p:cNvPicPr>
          <p:nvPr/>
        </p:nvPicPr>
        <p:blipFill>
          <a:blip r:embed="rId4"/>
          <a:stretch>
            <a:fillRect/>
          </a:stretch>
        </p:blipFill>
        <p:spPr>
          <a:xfrm>
            <a:off x="3718029" y="3239414"/>
            <a:ext cx="3823513" cy="2176620"/>
          </a:xfrm>
          <a:prstGeom prst="rect">
            <a:avLst/>
          </a:prstGeom>
        </p:spPr>
      </p:pic>
      <p:sp>
        <p:nvSpPr>
          <p:cNvPr id="70" name="Segnaposto piè di pagina 3">
            <a:extLst>
              <a:ext uri="{FF2B5EF4-FFF2-40B4-BE49-F238E27FC236}">
                <a16:creationId xmlns:a16="http://schemas.microsoft.com/office/drawing/2014/main" id="{BCB0105D-0DEC-DD4C-845D-2D5F2A42D304}"/>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71" name="Segnaposto numero diapositiva 4">
            <a:extLst>
              <a:ext uri="{FF2B5EF4-FFF2-40B4-BE49-F238E27FC236}">
                <a16:creationId xmlns:a16="http://schemas.microsoft.com/office/drawing/2014/main" id="{887BECF9-17BC-6E41-95A7-D4C7161B7F9C}"/>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11</a:t>
            </a:fld>
            <a:endParaRPr lang="en-GB" dirty="0">
              <a:solidFill>
                <a:srgbClr val="002060"/>
              </a:solidFill>
            </a:endParaRPr>
          </a:p>
        </p:txBody>
      </p:sp>
      <p:sp>
        <p:nvSpPr>
          <p:cNvPr id="72" name="Segnaposto data 5">
            <a:extLst>
              <a:ext uri="{FF2B5EF4-FFF2-40B4-BE49-F238E27FC236}">
                <a16:creationId xmlns:a16="http://schemas.microsoft.com/office/drawing/2014/main" id="{95C2E334-6D82-C14C-ACCC-162C738887BC}"/>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
        <p:nvSpPr>
          <p:cNvPr id="3" name="CasellaDiTesto 2">
            <a:extLst>
              <a:ext uri="{FF2B5EF4-FFF2-40B4-BE49-F238E27FC236}">
                <a16:creationId xmlns:a16="http://schemas.microsoft.com/office/drawing/2014/main" id="{D1831685-37FC-5041-AD96-EEB5F682D3EE}"/>
              </a:ext>
            </a:extLst>
          </p:cNvPr>
          <p:cNvSpPr txBox="1"/>
          <p:nvPr/>
        </p:nvSpPr>
        <p:spPr>
          <a:xfrm>
            <a:off x="5306518" y="4901784"/>
            <a:ext cx="3183885" cy="369332"/>
          </a:xfrm>
          <a:prstGeom prst="rect">
            <a:avLst/>
          </a:prstGeom>
          <a:noFill/>
        </p:spPr>
        <p:txBody>
          <a:bodyPr wrap="none" rtlCol="0">
            <a:spAutoFit/>
          </a:bodyPr>
          <a:lstStyle/>
          <a:p>
            <a:r>
              <a:rPr lang="en-GB" dirty="0">
                <a:solidFill>
                  <a:srgbClr val="FF0000"/>
                </a:solidFill>
              </a:rPr>
              <a:t>x-</a:t>
            </a:r>
            <a:r>
              <a:rPr lang="en-GB" dirty="0" err="1">
                <a:solidFill>
                  <a:srgbClr val="FF0000"/>
                </a:solidFill>
              </a:rPr>
              <a:t>corr</a:t>
            </a:r>
            <a:r>
              <a:rPr lang="en-GB" dirty="0">
                <a:solidFill>
                  <a:srgbClr val="FF0000"/>
                </a:solidFill>
              </a:rPr>
              <a:t> (library of beacon signals)</a:t>
            </a:r>
          </a:p>
        </p:txBody>
      </p:sp>
    </p:spTree>
    <p:extLst>
      <p:ext uri="{BB962C8B-B14F-4D97-AF65-F5344CB8AC3E}">
        <p14:creationId xmlns:p14="http://schemas.microsoft.com/office/powerpoint/2010/main" val="653642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Long Baseline (LBL)</a:t>
            </a:r>
          </a:p>
        </p:txBody>
      </p:sp>
      <p:sp>
        <p:nvSpPr>
          <p:cNvPr id="70" name="Segnaposto piè di pagina 3">
            <a:extLst>
              <a:ext uri="{FF2B5EF4-FFF2-40B4-BE49-F238E27FC236}">
                <a16:creationId xmlns:a16="http://schemas.microsoft.com/office/drawing/2014/main" id="{BCB0105D-0DEC-DD4C-845D-2D5F2A42D304}"/>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71" name="Segnaposto numero diapositiva 4">
            <a:extLst>
              <a:ext uri="{FF2B5EF4-FFF2-40B4-BE49-F238E27FC236}">
                <a16:creationId xmlns:a16="http://schemas.microsoft.com/office/drawing/2014/main" id="{887BECF9-17BC-6E41-95A7-D4C7161B7F9C}"/>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12</a:t>
            </a:fld>
            <a:endParaRPr lang="en-GB" dirty="0">
              <a:solidFill>
                <a:srgbClr val="002060"/>
              </a:solidFill>
            </a:endParaRPr>
          </a:p>
        </p:txBody>
      </p:sp>
      <p:sp>
        <p:nvSpPr>
          <p:cNvPr id="72" name="Segnaposto data 5">
            <a:extLst>
              <a:ext uri="{FF2B5EF4-FFF2-40B4-BE49-F238E27FC236}">
                <a16:creationId xmlns:a16="http://schemas.microsoft.com/office/drawing/2014/main" id="{95C2E334-6D82-C14C-ACCC-162C738887BC}"/>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pic>
        <p:nvPicPr>
          <p:cNvPr id="6" name="Immagine 5">
            <a:extLst>
              <a:ext uri="{FF2B5EF4-FFF2-40B4-BE49-F238E27FC236}">
                <a16:creationId xmlns:a16="http://schemas.microsoft.com/office/drawing/2014/main" id="{E6B4FE36-1B22-6047-960F-BFEB8B0F8803}"/>
              </a:ext>
            </a:extLst>
          </p:cNvPr>
          <p:cNvPicPr>
            <a:picLocks noChangeAspect="1"/>
          </p:cNvPicPr>
          <p:nvPr/>
        </p:nvPicPr>
        <p:blipFill>
          <a:blip r:embed="rId2"/>
          <a:stretch>
            <a:fillRect/>
          </a:stretch>
        </p:blipFill>
        <p:spPr>
          <a:xfrm>
            <a:off x="2019306" y="1366957"/>
            <a:ext cx="6441919" cy="3448704"/>
          </a:xfrm>
          <a:prstGeom prst="rect">
            <a:avLst/>
          </a:prstGeom>
        </p:spPr>
      </p:pic>
      <p:sp>
        <p:nvSpPr>
          <p:cNvPr id="17" name="CasellaDiTesto 16">
            <a:extLst>
              <a:ext uri="{FF2B5EF4-FFF2-40B4-BE49-F238E27FC236}">
                <a16:creationId xmlns:a16="http://schemas.microsoft.com/office/drawing/2014/main" id="{2D9B5CD1-2EF4-B943-9ECB-F186E202C584}"/>
              </a:ext>
            </a:extLst>
          </p:cNvPr>
          <p:cNvSpPr txBox="1"/>
          <p:nvPr/>
        </p:nvSpPr>
        <p:spPr>
          <a:xfrm>
            <a:off x="3463030" y="4953200"/>
            <a:ext cx="2724785" cy="369332"/>
          </a:xfrm>
          <a:prstGeom prst="rect">
            <a:avLst/>
          </a:prstGeom>
          <a:noFill/>
        </p:spPr>
        <p:txBody>
          <a:bodyPr wrap="none" rtlCol="0">
            <a:spAutoFit/>
          </a:bodyPr>
          <a:lstStyle/>
          <a:p>
            <a:r>
              <a:rPr lang="it-IT" dirty="0" err="1"/>
              <a:t>ToE</a:t>
            </a:r>
            <a:r>
              <a:rPr lang="it-IT" dirty="0"/>
              <a:t>: </a:t>
            </a:r>
            <a:r>
              <a:rPr lang="it-IT" dirty="0" err="1"/>
              <a:t>Autonomous</a:t>
            </a:r>
            <a:r>
              <a:rPr lang="it-IT" dirty="0"/>
              <a:t> </a:t>
            </a:r>
            <a:r>
              <a:rPr lang="it-IT" dirty="0" err="1"/>
              <a:t>Beacons</a:t>
            </a:r>
            <a:endParaRPr lang="it-IT" dirty="0"/>
          </a:p>
        </p:txBody>
      </p:sp>
    </p:spTree>
    <p:extLst>
      <p:ext uri="{BB962C8B-B14F-4D97-AF65-F5344CB8AC3E}">
        <p14:creationId xmlns:p14="http://schemas.microsoft.com/office/powerpoint/2010/main" val="1103474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Long Baseline: Status</a:t>
            </a:r>
          </a:p>
        </p:txBody>
      </p:sp>
      <p:sp>
        <p:nvSpPr>
          <p:cNvPr id="7" name="Rettangolo 6">
            <a:extLst>
              <a:ext uri="{FF2B5EF4-FFF2-40B4-BE49-F238E27FC236}">
                <a16:creationId xmlns:a16="http://schemas.microsoft.com/office/drawing/2014/main" id="{A97DE3F1-B706-1346-B508-0A657777F58C}"/>
              </a:ext>
            </a:extLst>
          </p:cNvPr>
          <p:cNvSpPr/>
          <p:nvPr/>
        </p:nvSpPr>
        <p:spPr>
          <a:xfrm>
            <a:off x="159568" y="1116388"/>
            <a:ext cx="9632086" cy="1200329"/>
          </a:xfrm>
          <a:prstGeom prst="rect">
            <a:avLst/>
          </a:prstGeom>
        </p:spPr>
        <p:txBody>
          <a:bodyPr wrap="square">
            <a:spAutoFit/>
          </a:bodyPr>
          <a:lstStyle/>
          <a:p>
            <a:r>
              <a:rPr lang="it-IT" dirty="0" err="1">
                <a:solidFill>
                  <a:srgbClr val="002060"/>
                </a:solidFill>
                <a:effectLst/>
              </a:rPr>
              <a:t>Current</a:t>
            </a:r>
            <a:r>
              <a:rPr lang="it-IT" dirty="0">
                <a:solidFill>
                  <a:srgbClr val="002060"/>
                </a:solidFill>
                <a:effectLst/>
              </a:rPr>
              <a:t> </a:t>
            </a:r>
            <a:r>
              <a:rPr lang="it-IT" dirty="0" err="1">
                <a:solidFill>
                  <a:srgbClr val="002060"/>
                </a:solidFill>
                <a:effectLst/>
              </a:rPr>
              <a:t>Acoustic</a:t>
            </a:r>
            <a:r>
              <a:rPr lang="it-IT" dirty="0">
                <a:solidFill>
                  <a:srgbClr val="002060"/>
                </a:solidFill>
                <a:effectLst/>
              </a:rPr>
              <a:t> </a:t>
            </a:r>
            <a:r>
              <a:rPr lang="it-IT" dirty="0" err="1">
                <a:solidFill>
                  <a:srgbClr val="002060"/>
                </a:solidFill>
                <a:effectLst/>
              </a:rPr>
              <a:t>Positioning</a:t>
            </a:r>
            <a:r>
              <a:rPr lang="it-IT" dirty="0">
                <a:solidFill>
                  <a:srgbClr val="002060"/>
                </a:solidFill>
                <a:effectLst/>
              </a:rPr>
              <a:t> System (APS):</a:t>
            </a:r>
          </a:p>
          <a:p>
            <a:r>
              <a:rPr lang="it-IT" dirty="0">
                <a:solidFill>
                  <a:srgbClr val="002060"/>
                </a:solidFill>
                <a:effectLst/>
              </a:rPr>
              <a:t>3 </a:t>
            </a:r>
            <a:r>
              <a:rPr lang="it-IT" dirty="0" err="1">
                <a:solidFill>
                  <a:srgbClr val="002060"/>
                </a:solidFill>
                <a:effectLst/>
              </a:rPr>
              <a:t>autonomous</a:t>
            </a:r>
            <a:r>
              <a:rPr lang="it-IT" dirty="0">
                <a:solidFill>
                  <a:srgbClr val="002060"/>
                </a:solidFill>
                <a:effectLst/>
              </a:rPr>
              <a:t> </a:t>
            </a:r>
            <a:r>
              <a:rPr lang="it-IT" dirty="0" err="1">
                <a:solidFill>
                  <a:srgbClr val="002060"/>
                </a:solidFill>
                <a:effectLst/>
              </a:rPr>
              <a:t>acoustic</a:t>
            </a:r>
            <a:r>
              <a:rPr lang="it-IT" dirty="0">
                <a:solidFill>
                  <a:srgbClr val="002060"/>
                </a:solidFill>
                <a:effectLst/>
              </a:rPr>
              <a:t> </a:t>
            </a:r>
            <a:r>
              <a:rPr lang="it-IT" dirty="0" err="1">
                <a:solidFill>
                  <a:srgbClr val="002060"/>
                </a:solidFill>
                <a:effectLst/>
              </a:rPr>
              <a:t>emitters</a:t>
            </a:r>
            <a:r>
              <a:rPr lang="it-IT" dirty="0">
                <a:solidFill>
                  <a:srgbClr val="002060"/>
                </a:solidFill>
                <a:effectLst/>
              </a:rPr>
              <a:t> (</a:t>
            </a:r>
            <a:r>
              <a:rPr lang="it-IT" dirty="0" err="1">
                <a:solidFill>
                  <a:srgbClr val="002060"/>
                </a:solidFill>
                <a:effectLst/>
              </a:rPr>
              <a:t>tripods</a:t>
            </a:r>
            <a:r>
              <a:rPr lang="it-IT" dirty="0">
                <a:solidFill>
                  <a:srgbClr val="002060"/>
                </a:solidFill>
                <a:effectLst/>
              </a:rPr>
              <a:t>)</a:t>
            </a:r>
          </a:p>
          <a:p>
            <a:r>
              <a:rPr lang="it-IT" dirty="0">
                <a:solidFill>
                  <a:srgbClr val="002060"/>
                </a:solidFill>
                <a:effectLst/>
              </a:rPr>
              <a:t>	</a:t>
            </a:r>
            <a:r>
              <a:rPr lang="it-IT" dirty="0" err="1">
                <a:solidFill>
                  <a:srgbClr val="002060"/>
                </a:solidFill>
                <a:effectLst/>
              </a:rPr>
              <a:t>Emission</a:t>
            </a:r>
            <a:r>
              <a:rPr lang="it-IT" dirty="0">
                <a:solidFill>
                  <a:srgbClr val="002060"/>
                </a:solidFill>
                <a:effectLst/>
              </a:rPr>
              <a:t> rate : 10 minutes (12 </a:t>
            </a:r>
            <a:r>
              <a:rPr lang="it-IT" dirty="0" err="1">
                <a:solidFill>
                  <a:srgbClr val="002060"/>
                </a:solidFill>
                <a:effectLst/>
              </a:rPr>
              <a:t>pulses</a:t>
            </a:r>
            <a:r>
              <a:rPr lang="it-IT" dirty="0">
                <a:solidFill>
                  <a:srgbClr val="002060"/>
                </a:solidFill>
                <a:effectLst/>
              </a:rPr>
              <a:t> /</a:t>
            </a:r>
            <a:r>
              <a:rPr lang="it-IT" dirty="0" err="1">
                <a:solidFill>
                  <a:srgbClr val="002060"/>
                </a:solidFill>
                <a:effectLst/>
              </a:rPr>
              <a:t>cycle</a:t>
            </a:r>
            <a:r>
              <a:rPr lang="it-IT" dirty="0">
                <a:solidFill>
                  <a:srgbClr val="002060"/>
                </a:solidFill>
                <a:effectLst/>
              </a:rPr>
              <a:t> – </a:t>
            </a:r>
            <a:r>
              <a:rPr lang="it-IT" dirty="0" err="1">
                <a:solidFill>
                  <a:srgbClr val="002060"/>
                </a:solidFill>
                <a:effectLst/>
              </a:rPr>
              <a:t>interpulse</a:t>
            </a:r>
            <a:r>
              <a:rPr lang="it-IT" dirty="0">
                <a:solidFill>
                  <a:srgbClr val="002060"/>
                </a:solidFill>
                <a:effectLst/>
              </a:rPr>
              <a:t> </a:t>
            </a:r>
            <a:r>
              <a:rPr lang="it-IT" dirty="0" err="1">
                <a:solidFill>
                  <a:srgbClr val="002060"/>
                </a:solidFill>
                <a:effectLst/>
              </a:rPr>
              <a:t>interval</a:t>
            </a:r>
            <a:r>
              <a:rPr lang="it-IT" dirty="0">
                <a:solidFill>
                  <a:srgbClr val="002060"/>
                </a:solidFill>
                <a:effectLst/>
              </a:rPr>
              <a:t> 5 </a:t>
            </a:r>
            <a:r>
              <a:rPr lang="it-IT" dirty="0" err="1">
                <a:solidFill>
                  <a:srgbClr val="002060"/>
                </a:solidFill>
                <a:effectLst/>
              </a:rPr>
              <a:t>s</a:t>
            </a:r>
            <a:r>
              <a:rPr lang="it-IT" dirty="0">
                <a:solidFill>
                  <a:srgbClr val="002060"/>
                </a:solidFill>
                <a:effectLst/>
              </a:rPr>
              <a:t>)</a:t>
            </a:r>
          </a:p>
          <a:p>
            <a:r>
              <a:rPr lang="it-IT" dirty="0">
                <a:solidFill>
                  <a:srgbClr val="002060"/>
                </a:solidFill>
                <a:effectLst/>
              </a:rPr>
              <a:t>1 </a:t>
            </a:r>
            <a:r>
              <a:rPr lang="it-IT" dirty="0" err="1">
                <a:solidFill>
                  <a:srgbClr val="002060"/>
                </a:solidFill>
                <a:effectLst/>
              </a:rPr>
              <a:t>piezo</a:t>
            </a:r>
            <a:r>
              <a:rPr lang="it-IT" dirty="0">
                <a:solidFill>
                  <a:srgbClr val="002060"/>
                </a:solidFill>
                <a:effectLst/>
              </a:rPr>
              <a:t> </a:t>
            </a:r>
            <a:r>
              <a:rPr lang="it-IT" dirty="0" err="1">
                <a:solidFill>
                  <a:srgbClr val="002060"/>
                </a:solidFill>
                <a:effectLst/>
              </a:rPr>
              <a:t>sensor</a:t>
            </a:r>
            <a:r>
              <a:rPr lang="it-IT" dirty="0">
                <a:solidFill>
                  <a:srgbClr val="002060"/>
                </a:solidFill>
                <a:effectLst/>
              </a:rPr>
              <a:t> for </a:t>
            </a:r>
            <a:r>
              <a:rPr lang="it-IT" dirty="0" err="1">
                <a:solidFill>
                  <a:srgbClr val="002060"/>
                </a:solidFill>
                <a:effectLst/>
              </a:rPr>
              <a:t>each</a:t>
            </a:r>
            <a:r>
              <a:rPr lang="it-IT" dirty="0">
                <a:solidFill>
                  <a:srgbClr val="002060"/>
                </a:solidFill>
                <a:effectLst/>
              </a:rPr>
              <a:t> DOM</a:t>
            </a:r>
          </a:p>
        </p:txBody>
      </p:sp>
      <p:pic>
        <p:nvPicPr>
          <p:cNvPr id="8" name="Immagine 7">
            <a:extLst>
              <a:ext uri="{FF2B5EF4-FFF2-40B4-BE49-F238E27FC236}">
                <a16:creationId xmlns:a16="http://schemas.microsoft.com/office/drawing/2014/main" id="{FF185515-0BD1-BB4D-8E4E-F7CBCB649F59}"/>
              </a:ext>
            </a:extLst>
          </p:cNvPr>
          <p:cNvPicPr>
            <a:picLocks noChangeAspect="1"/>
          </p:cNvPicPr>
          <p:nvPr/>
        </p:nvPicPr>
        <p:blipFill>
          <a:blip r:embed="rId2"/>
          <a:stretch>
            <a:fillRect/>
          </a:stretch>
        </p:blipFill>
        <p:spPr>
          <a:xfrm>
            <a:off x="141625" y="2316717"/>
            <a:ext cx="4210050" cy="3308350"/>
          </a:xfrm>
          <a:prstGeom prst="rect">
            <a:avLst/>
          </a:prstGeom>
        </p:spPr>
      </p:pic>
      <p:pic>
        <p:nvPicPr>
          <p:cNvPr id="11" name="Immagine 10">
            <a:extLst>
              <a:ext uri="{FF2B5EF4-FFF2-40B4-BE49-F238E27FC236}">
                <a16:creationId xmlns:a16="http://schemas.microsoft.com/office/drawing/2014/main" id="{27BEB828-76CB-BE42-A208-0B2B965183FE}"/>
              </a:ext>
            </a:extLst>
          </p:cNvPr>
          <p:cNvPicPr>
            <a:picLocks noChangeAspect="1"/>
          </p:cNvPicPr>
          <p:nvPr/>
        </p:nvPicPr>
        <p:blipFill>
          <a:blip r:embed="rId3"/>
          <a:stretch>
            <a:fillRect/>
          </a:stretch>
        </p:blipFill>
        <p:spPr>
          <a:xfrm>
            <a:off x="8147934" y="2316717"/>
            <a:ext cx="4044065" cy="3267224"/>
          </a:xfrm>
          <a:prstGeom prst="rect">
            <a:avLst/>
          </a:prstGeom>
        </p:spPr>
      </p:pic>
      <p:sp>
        <p:nvSpPr>
          <p:cNvPr id="10" name="CasellaDiTesto 9">
            <a:extLst>
              <a:ext uri="{FF2B5EF4-FFF2-40B4-BE49-F238E27FC236}">
                <a16:creationId xmlns:a16="http://schemas.microsoft.com/office/drawing/2014/main" id="{77067B23-4E07-564F-AD4F-9757E3BD056A}"/>
              </a:ext>
            </a:extLst>
          </p:cNvPr>
          <p:cNvSpPr txBox="1"/>
          <p:nvPr/>
        </p:nvSpPr>
        <p:spPr>
          <a:xfrm>
            <a:off x="242881" y="5583939"/>
            <a:ext cx="4145750" cy="369332"/>
          </a:xfrm>
          <a:prstGeom prst="rect">
            <a:avLst/>
          </a:prstGeom>
          <a:noFill/>
        </p:spPr>
        <p:txBody>
          <a:bodyPr wrap="none" rtlCol="0">
            <a:spAutoFit/>
          </a:bodyPr>
          <a:lstStyle/>
          <a:p>
            <a:r>
              <a:rPr lang="it-IT" dirty="0"/>
              <a:t>ARCA (DU1): no </a:t>
            </a:r>
            <a:r>
              <a:rPr lang="it-IT" dirty="0" err="1"/>
              <a:t>hydro</a:t>
            </a:r>
            <a:r>
              <a:rPr lang="it-IT" dirty="0"/>
              <a:t> in base. Use DOM 1</a:t>
            </a:r>
          </a:p>
        </p:txBody>
      </p:sp>
      <p:pic>
        <p:nvPicPr>
          <p:cNvPr id="13" name="Immagine 12">
            <a:extLst>
              <a:ext uri="{FF2B5EF4-FFF2-40B4-BE49-F238E27FC236}">
                <a16:creationId xmlns:a16="http://schemas.microsoft.com/office/drawing/2014/main" id="{5D398D42-2D21-234D-86C4-3FAC1096DE38}"/>
              </a:ext>
            </a:extLst>
          </p:cNvPr>
          <p:cNvPicPr>
            <a:picLocks noChangeAspect="1"/>
          </p:cNvPicPr>
          <p:nvPr/>
        </p:nvPicPr>
        <p:blipFill>
          <a:blip r:embed="rId4"/>
          <a:stretch>
            <a:fillRect/>
          </a:stretch>
        </p:blipFill>
        <p:spPr>
          <a:xfrm>
            <a:off x="4244322" y="2531467"/>
            <a:ext cx="4010965" cy="2837722"/>
          </a:xfrm>
          <a:prstGeom prst="rect">
            <a:avLst/>
          </a:prstGeom>
        </p:spPr>
      </p:pic>
      <p:sp>
        <p:nvSpPr>
          <p:cNvPr id="15" name="CasellaDiTesto 14">
            <a:extLst>
              <a:ext uri="{FF2B5EF4-FFF2-40B4-BE49-F238E27FC236}">
                <a16:creationId xmlns:a16="http://schemas.microsoft.com/office/drawing/2014/main" id="{1ABAA0C6-17DE-8F49-87E5-9E0FE4E61997}"/>
              </a:ext>
            </a:extLst>
          </p:cNvPr>
          <p:cNvSpPr txBox="1"/>
          <p:nvPr/>
        </p:nvSpPr>
        <p:spPr>
          <a:xfrm>
            <a:off x="4581284" y="5369189"/>
            <a:ext cx="3182346" cy="369332"/>
          </a:xfrm>
          <a:prstGeom prst="rect">
            <a:avLst/>
          </a:prstGeom>
          <a:noFill/>
        </p:spPr>
        <p:txBody>
          <a:bodyPr wrap="none" rtlCol="0">
            <a:spAutoFit/>
          </a:bodyPr>
          <a:lstStyle/>
          <a:p>
            <a:r>
              <a:rPr lang="it-IT" dirty="0"/>
              <a:t>ORCA (4 </a:t>
            </a:r>
            <a:r>
              <a:rPr lang="it-IT" dirty="0" err="1"/>
              <a:t>DUs</a:t>
            </a:r>
            <a:r>
              <a:rPr lang="it-IT" dirty="0"/>
              <a:t>): </a:t>
            </a:r>
            <a:r>
              <a:rPr lang="it-IT" dirty="0" err="1"/>
              <a:t>hydros</a:t>
            </a:r>
            <a:r>
              <a:rPr lang="it-IT" dirty="0"/>
              <a:t> in 3 </a:t>
            </a:r>
            <a:r>
              <a:rPr lang="it-IT" dirty="0" err="1"/>
              <a:t>bases</a:t>
            </a:r>
            <a:endParaRPr lang="it-IT" dirty="0"/>
          </a:p>
        </p:txBody>
      </p:sp>
      <p:sp>
        <p:nvSpPr>
          <p:cNvPr id="16" name="CasellaDiTesto 15">
            <a:extLst>
              <a:ext uri="{FF2B5EF4-FFF2-40B4-BE49-F238E27FC236}">
                <a16:creationId xmlns:a16="http://schemas.microsoft.com/office/drawing/2014/main" id="{25D83900-B367-5C4E-829D-117CA2C53DDF}"/>
              </a:ext>
            </a:extLst>
          </p:cNvPr>
          <p:cNvSpPr txBox="1"/>
          <p:nvPr/>
        </p:nvSpPr>
        <p:spPr>
          <a:xfrm>
            <a:off x="8984865" y="5553855"/>
            <a:ext cx="2370201" cy="369332"/>
          </a:xfrm>
          <a:prstGeom prst="rect">
            <a:avLst/>
          </a:prstGeom>
          <a:noFill/>
        </p:spPr>
        <p:txBody>
          <a:bodyPr wrap="none" rtlCol="0">
            <a:spAutoFit/>
          </a:bodyPr>
          <a:lstStyle/>
          <a:p>
            <a:r>
              <a:rPr lang="it-IT" dirty="0"/>
              <a:t>ORCA full </a:t>
            </a:r>
            <a:r>
              <a:rPr lang="it-IT" dirty="0" err="1"/>
              <a:t>configuration</a:t>
            </a:r>
            <a:endParaRPr lang="it-IT" dirty="0"/>
          </a:p>
        </p:txBody>
      </p:sp>
      <p:sp>
        <p:nvSpPr>
          <p:cNvPr id="17" name="Segnaposto piè di pagina 3">
            <a:extLst>
              <a:ext uri="{FF2B5EF4-FFF2-40B4-BE49-F238E27FC236}">
                <a16:creationId xmlns:a16="http://schemas.microsoft.com/office/drawing/2014/main" id="{850083F4-960A-1F4B-9D9E-0D0C13978A3D}"/>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8" name="Segnaposto numero diapositiva 4">
            <a:extLst>
              <a:ext uri="{FF2B5EF4-FFF2-40B4-BE49-F238E27FC236}">
                <a16:creationId xmlns:a16="http://schemas.microsoft.com/office/drawing/2014/main" id="{829D7472-4654-EF47-A708-9EB2D1139F04}"/>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13</a:t>
            </a:fld>
            <a:endParaRPr lang="en-GB" dirty="0">
              <a:solidFill>
                <a:srgbClr val="002060"/>
              </a:solidFill>
            </a:endParaRPr>
          </a:p>
        </p:txBody>
      </p:sp>
      <p:sp>
        <p:nvSpPr>
          <p:cNvPr id="19" name="Segnaposto data 5">
            <a:extLst>
              <a:ext uri="{FF2B5EF4-FFF2-40B4-BE49-F238E27FC236}">
                <a16:creationId xmlns:a16="http://schemas.microsoft.com/office/drawing/2014/main" id="{ACAACB23-0ED0-A844-AE2F-9685CBA15F69}"/>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234523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843E644-CB47-3E4E-A2C9-614CA712FC13}"/>
              </a:ext>
            </a:extLst>
          </p:cNvPr>
          <p:cNvSpPr>
            <a:spLocks noGrp="1"/>
          </p:cNvSpPr>
          <p:nvPr>
            <p:ph idx="1"/>
          </p:nvPr>
        </p:nvSpPr>
        <p:spPr/>
      </p:sp>
      <p:sp>
        <p:nvSpPr>
          <p:cNvPr id="4" name="Segnaposto piè di pagina 3">
            <a:extLst>
              <a:ext uri="{FF2B5EF4-FFF2-40B4-BE49-F238E27FC236}">
                <a16:creationId xmlns:a16="http://schemas.microsoft.com/office/drawing/2014/main" id="{3F1E01D6-E739-4848-83C3-4FD9DF1849D8}"/>
              </a:ext>
            </a:extLst>
          </p:cNvPr>
          <p:cNvSpPr>
            <a:spLocks noGrp="1"/>
          </p:cNvSpPr>
          <p:nvPr>
            <p:ph type="ftr" sz="quarter" idx="3"/>
          </p:nvPr>
        </p:nvSpPr>
        <p:spPr/>
        <p:txBody>
          <a:bodyPr/>
          <a:lstStyle/>
          <a:p>
            <a:r>
              <a:rPr lang="it-IT"/>
              <a:t>G. Riccobene INFN - LNS</a:t>
            </a:r>
            <a:endParaRPr lang="it-IT" dirty="0"/>
          </a:p>
        </p:txBody>
      </p:sp>
      <p:sp>
        <p:nvSpPr>
          <p:cNvPr id="5" name="Segnaposto numero diapositiva 4">
            <a:extLst>
              <a:ext uri="{FF2B5EF4-FFF2-40B4-BE49-F238E27FC236}">
                <a16:creationId xmlns:a16="http://schemas.microsoft.com/office/drawing/2014/main" id="{6E384CA2-F1EB-AF4F-8418-3E0A7041F40E}"/>
              </a:ext>
            </a:extLst>
          </p:cNvPr>
          <p:cNvSpPr>
            <a:spLocks noGrp="1"/>
          </p:cNvSpPr>
          <p:nvPr>
            <p:ph type="sldNum" sz="quarter" idx="4"/>
          </p:nvPr>
        </p:nvSpPr>
        <p:spPr/>
        <p:txBody>
          <a:bodyPr/>
          <a:lstStyle/>
          <a:p>
            <a:fld id="{A3B03D3F-9A92-8740-B4EF-4D8BA4C0A25B}" type="slidenum">
              <a:rPr lang="it-IT" smtClean="0"/>
              <a:pPr/>
              <a:t>14</a:t>
            </a:fld>
            <a:endParaRPr lang="it-IT"/>
          </a:p>
        </p:txBody>
      </p:sp>
      <p:sp>
        <p:nvSpPr>
          <p:cNvPr id="6" name="Segnaposto data 5">
            <a:extLst>
              <a:ext uri="{FF2B5EF4-FFF2-40B4-BE49-F238E27FC236}">
                <a16:creationId xmlns:a16="http://schemas.microsoft.com/office/drawing/2014/main" id="{0E55F560-B5C9-6748-A7FC-62C7FEB681D3}"/>
              </a:ext>
            </a:extLst>
          </p:cNvPr>
          <p:cNvSpPr>
            <a:spLocks noGrp="1"/>
          </p:cNvSpPr>
          <p:nvPr>
            <p:ph type="dt" sz="half" idx="2"/>
          </p:nvPr>
        </p:nvSpPr>
        <p:spPr/>
        <p:txBody>
          <a:bodyPr/>
          <a:lstStyle/>
          <a:p>
            <a:r>
              <a:rPr lang="it-IT"/>
              <a:t>13-14/11/2019 PRR Positioning  KM3NeT</a:t>
            </a:r>
            <a:endParaRPr lang="it-IT" dirty="0"/>
          </a:p>
        </p:txBody>
      </p:sp>
      <p:pic>
        <p:nvPicPr>
          <p:cNvPr id="7" name="Immagine 6">
            <a:extLst>
              <a:ext uri="{FF2B5EF4-FFF2-40B4-BE49-F238E27FC236}">
                <a16:creationId xmlns:a16="http://schemas.microsoft.com/office/drawing/2014/main" id="{38695A0B-91B1-D14C-99EC-D820D15D0A4E}"/>
              </a:ext>
            </a:extLst>
          </p:cNvPr>
          <p:cNvPicPr/>
          <p:nvPr/>
        </p:nvPicPr>
        <p:blipFill>
          <a:blip r:embed="rId2">
            <a:clrChange>
              <a:clrFrom>
                <a:srgbClr val="FFFFFF"/>
              </a:clrFrom>
              <a:clrTo>
                <a:srgbClr val="FFFFFF">
                  <a:alpha val="0"/>
                </a:srgbClr>
              </a:clrTo>
            </a:clrChange>
          </a:blip>
          <a:stretch>
            <a:fillRect/>
          </a:stretch>
        </p:blipFill>
        <p:spPr>
          <a:xfrm>
            <a:off x="4206800" y="860086"/>
            <a:ext cx="3860568" cy="4992069"/>
          </a:xfrm>
          <a:prstGeom prst="rect">
            <a:avLst/>
          </a:prstGeom>
        </p:spPr>
      </p:pic>
      <p:sp>
        <p:nvSpPr>
          <p:cNvPr id="8" name="Titolo 1">
            <a:extLst>
              <a:ext uri="{FF2B5EF4-FFF2-40B4-BE49-F238E27FC236}">
                <a16:creationId xmlns:a16="http://schemas.microsoft.com/office/drawing/2014/main" id="{C1700C0A-A924-5049-9D66-6EDF9A7476F7}"/>
              </a:ext>
            </a:extLst>
          </p:cNvPr>
          <p:cNvSpPr txBox="1">
            <a:spLocks/>
          </p:cNvSpPr>
          <p:nvPr/>
        </p:nvSpPr>
        <p:spPr>
          <a:xfrm>
            <a:off x="1671638" y="14288"/>
            <a:ext cx="9601200" cy="845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a:solidFill>
                  <a:schemeClr val="accent1">
                    <a:lumMod val="50000"/>
                  </a:schemeClr>
                </a:solidFill>
              </a:rPr>
              <a:t>RAPS Long Baseline: Status</a:t>
            </a:r>
            <a:endParaRPr lang="en-GB" sz="3000" b="1" dirty="0">
              <a:solidFill>
                <a:schemeClr val="accent1">
                  <a:lumMod val="50000"/>
                </a:schemeClr>
              </a:solidFill>
            </a:endParaRPr>
          </a:p>
        </p:txBody>
      </p:sp>
    </p:spTree>
    <p:extLst>
      <p:ext uri="{BB962C8B-B14F-4D97-AF65-F5344CB8AC3E}">
        <p14:creationId xmlns:p14="http://schemas.microsoft.com/office/powerpoint/2010/main" val="1494944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Piezo in DOM</a:t>
            </a:r>
          </a:p>
        </p:txBody>
      </p:sp>
      <p:pic>
        <p:nvPicPr>
          <p:cNvPr id="10" name="Picture 2">
            <a:extLst>
              <a:ext uri="{FF2B5EF4-FFF2-40B4-BE49-F238E27FC236}">
                <a16:creationId xmlns:a16="http://schemas.microsoft.com/office/drawing/2014/main" id="{25062CD1-118F-DA4E-BAF4-86AFF28F6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801" y="1776198"/>
            <a:ext cx="3751200" cy="1696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3">
            <a:extLst>
              <a:ext uri="{FF2B5EF4-FFF2-40B4-BE49-F238E27FC236}">
                <a16:creationId xmlns:a16="http://schemas.microsoft.com/office/drawing/2014/main" id="{F7008E76-EBB3-E841-8FF7-69E5EF639759}"/>
              </a:ext>
            </a:extLst>
          </p:cNvPr>
          <p:cNvSpPr>
            <a:spLocks noChangeArrowheads="1"/>
          </p:cNvSpPr>
          <p:nvPr/>
        </p:nvSpPr>
        <p:spPr bwMode="auto">
          <a:xfrm>
            <a:off x="79201" y="1088694"/>
            <a:ext cx="11846053" cy="800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dirty="0">
                <a:solidFill>
                  <a:srgbClr val="002060"/>
                </a:solidFill>
                <a:latin typeface="+mn-lt"/>
                <a:ea typeface="DejaVu Sans" charset="0"/>
                <a:cs typeface="DejaVu Sans" charset="0"/>
              </a:rPr>
              <a:t>The movement of the DUs due to underwater currents is monitored thanks to “internal” piezo-electric Digital Acoustic Receivers (DAR) glued from the inside to the glass sphere of each KM3NeT Digital Optical Module (DOM) </a:t>
            </a:r>
          </a:p>
        </p:txBody>
      </p:sp>
      <p:sp>
        <p:nvSpPr>
          <p:cNvPr id="15" name="Rectangle 4">
            <a:extLst>
              <a:ext uri="{FF2B5EF4-FFF2-40B4-BE49-F238E27FC236}">
                <a16:creationId xmlns:a16="http://schemas.microsoft.com/office/drawing/2014/main" id="{6679C1FF-8127-6742-AD41-F6D75DC8DAD2}"/>
              </a:ext>
            </a:extLst>
          </p:cNvPr>
          <p:cNvSpPr>
            <a:spLocks noChangeArrowheads="1"/>
          </p:cNvSpPr>
          <p:nvPr/>
        </p:nvSpPr>
        <p:spPr bwMode="auto">
          <a:xfrm>
            <a:off x="5757120" y="1972038"/>
            <a:ext cx="6168133" cy="1408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dirty="0">
                <a:solidFill>
                  <a:srgbClr val="002060"/>
                </a:solidFill>
                <a:latin typeface="+mn-lt"/>
                <a:ea typeface="DejaVu Sans" charset="0"/>
                <a:cs typeface="DejaVu Sans" charset="0"/>
              </a:rPr>
              <a:t>The nominal sensitivity of the sensors is - 160 ± 6 dB re 1V/</a:t>
            </a:r>
            <a:r>
              <a:rPr lang="en-US" altLang="it-IT" dirty="0" err="1">
                <a:solidFill>
                  <a:srgbClr val="002060"/>
                </a:solidFill>
                <a:latin typeface="+mn-lt"/>
                <a:cs typeface="Arial" panose="020B0604020202020204" pitchFamily="34" charset="0"/>
              </a:rPr>
              <a:t>μ</a:t>
            </a:r>
            <a:r>
              <a:rPr lang="en-US" altLang="it-IT" dirty="0" err="1">
                <a:solidFill>
                  <a:srgbClr val="002060"/>
                </a:solidFill>
                <a:latin typeface="+mn-lt"/>
                <a:ea typeface="DejaVu Sans" charset="0"/>
                <a:cs typeface="DejaVu Sans" charset="0"/>
              </a:rPr>
              <a:t>Pa</a:t>
            </a:r>
            <a:r>
              <a:rPr lang="en-US" altLang="it-IT" dirty="0">
                <a:solidFill>
                  <a:srgbClr val="002060"/>
                </a:solidFill>
                <a:latin typeface="+mn-lt"/>
                <a:ea typeface="DejaVu Sans" charset="0"/>
                <a:cs typeface="DejaVu Sans" charset="0"/>
              </a:rPr>
              <a:t> at 50 kHz with a ± 3 dB variation (long time average) in the range 10 ÷ 70 kHz. </a:t>
            </a:r>
          </a:p>
          <a:p>
            <a:pPr algn="just">
              <a:lnSpc>
                <a:spcPct val="100000"/>
              </a:lnSpc>
            </a:pPr>
            <a:endParaRPr lang="en-US" altLang="it-IT" dirty="0">
              <a:solidFill>
                <a:srgbClr val="002060"/>
              </a:solidFill>
              <a:latin typeface="+mn-lt"/>
              <a:ea typeface="DejaVu Sans" charset="0"/>
              <a:cs typeface="DejaVu Sans" charset="0"/>
            </a:endParaRPr>
          </a:p>
        </p:txBody>
      </p:sp>
      <p:pic>
        <p:nvPicPr>
          <p:cNvPr id="16" name="Picture 5">
            <a:extLst>
              <a:ext uri="{FF2B5EF4-FFF2-40B4-BE49-F238E27FC236}">
                <a16:creationId xmlns:a16="http://schemas.microsoft.com/office/drawing/2014/main" id="{F01C204B-05A9-2841-A78A-402A8F13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649"/>
          <a:stretch>
            <a:fillRect/>
          </a:stretch>
        </p:blipFill>
        <p:spPr bwMode="auto">
          <a:xfrm>
            <a:off x="285121" y="2363710"/>
            <a:ext cx="525600" cy="3189600"/>
          </a:xfrm>
          <a:prstGeom prst="rect">
            <a:avLst/>
          </a:prstGeom>
          <a:noFill/>
          <a:ln>
            <a:noFill/>
          </a:ln>
          <a:effectLst/>
          <a:extLst>
            <a:ext uri="{909E8E84-426E-40DD-AFC4-6F175D3DCCD1}">
              <a14:hiddenFill xmlns:a14="http://schemas.microsoft.com/office/drawing/2010/main">
                <a:blipFill dpi="0" rotWithShape="0">
                  <a:blip/>
                  <a:srcRect r="6864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6">
            <a:extLst>
              <a:ext uri="{FF2B5EF4-FFF2-40B4-BE49-F238E27FC236}">
                <a16:creationId xmlns:a16="http://schemas.microsoft.com/office/drawing/2014/main" id="{C86D40BA-71DB-BF43-9CB1-D75BAA7372CA}"/>
              </a:ext>
            </a:extLst>
          </p:cNvPr>
          <p:cNvSpPr>
            <a:spLocks noChangeShapeType="1"/>
          </p:cNvSpPr>
          <p:nvPr/>
        </p:nvSpPr>
        <p:spPr bwMode="auto">
          <a:xfrm flipH="1">
            <a:off x="521281" y="1827411"/>
            <a:ext cx="1343520" cy="2222229"/>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solidFill>
                <a:srgbClr val="002060"/>
              </a:solidFill>
            </a:endParaRPr>
          </a:p>
        </p:txBody>
      </p:sp>
      <p:sp>
        <p:nvSpPr>
          <p:cNvPr id="18" name="Line 7">
            <a:extLst>
              <a:ext uri="{FF2B5EF4-FFF2-40B4-BE49-F238E27FC236}">
                <a16:creationId xmlns:a16="http://schemas.microsoft.com/office/drawing/2014/main" id="{D257F335-5344-EE46-8D36-B4792FC0E24B}"/>
              </a:ext>
            </a:extLst>
          </p:cNvPr>
          <p:cNvSpPr>
            <a:spLocks noChangeShapeType="1"/>
          </p:cNvSpPr>
          <p:nvPr/>
        </p:nvSpPr>
        <p:spPr bwMode="auto">
          <a:xfrm flipH="1">
            <a:off x="521281" y="3472517"/>
            <a:ext cx="1343520" cy="577123"/>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solidFill>
                <a:srgbClr val="002060"/>
              </a:solidFill>
            </a:endParaRPr>
          </a:p>
        </p:txBody>
      </p:sp>
      <p:pic>
        <p:nvPicPr>
          <p:cNvPr id="19" name="Picture 8">
            <a:extLst>
              <a:ext uri="{FF2B5EF4-FFF2-40B4-BE49-F238E27FC236}">
                <a16:creationId xmlns:a16="http://schemas.microsoft.com/office/drawing/2014/main" id="{F5520185-9449-3242-8B60-1B0CB9F1E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766" y="4017877"/>
            <a:ext cx="2447348" cy="16144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9">
            <a:extLst>
              <a:ext uri="{FF2B5EF4-FFF2-40B4-BE49-F238E27FC236}">
                <a16:creationId xmlns:a16="http://schemas.microsoft.com/office/drawing/2014/main" id="{A47061C8-208C-C148-B0C5-6C3813ED4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2237" y="3879756"/>
            <a:ext cx="1959495" cy="19565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Rectangle 10">
            <a:extLst>
              <a:ext uri="{FF2B5EF4-FFF2-40B4-BE49-F238E27FC236}">
                <a16:creationId xmlns:a16="http://schemas.microsoft.com/office/drawing/2014/main" id="{71125C9F-1559-F04C-B861-C3DC9EAE3F93}"/>
              </a:ext>
            </a:extLst>
          </p:cNvPr>
          <p:cNvSpPr>
            <a:spLocks noChangeArrowheads="1"/>
          </p:cNvSpPr>
          <p:nvPr/>
        </p:nvSpPr>
        <p:spPr bwMode="auto">
          <a:xfrm>
            <a:off x="1077604" y="4118675"/>
            <a:ext cx="2802207" cy="72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dirty="0">
                <a:solidFill>
                  <a:srgbClr val="002060"/>
                </a:solidFill>
                <a:latin typeface="+mn-lt"/>
                <a:ea typeface="DejaVu Sans" charset="0"/>
                <a:cs typeface="DejaVu Sans" charset="0"/>
              </a:rPr>
              <a:t>Tests in anechoic acoustically insulated pool at TNO: characterize acoustic behavior of the DOMs in water</a:t>
            </a:r>
          </a:p>
        </p:txBody>
      </p:sp>
      <p:pic>
        <p:nvPicPr>
          <p:cNvPr id="22" name="Immagine 21">
            <a:extLst>
              <a:ext uri="{FF2B5EF4-FFF2-40B4-BE49-F238E27FC236}">
                <a16:creationId xmlns:a16="http://schemas.microsoft.com/office/drawing/2014/main" id="{3363D007-BFF5-6546-8774-7794E72CF1E1}"/>
              </a:ext>
            </a:extLst>
          </p:cNvPr>
          <p:cNvPicPr>
            <a:picLocks noChangeAspect="1"/>
          </p:cNvPicPr>
          <p:nvPr/>
        </p:nvPicPr>
        <p:blipFill>
          <a:blip r:embed="rId6"/>
          <a:stretch>
            <a:fillRect/>
          </a:stretch>
        </p:blipFill>
        <p:spPr>
          <a:xfrm>
            <a:off x="8675855" y="3593136"/>
            <a:ext cx="3048366" cy="2243137"/>
          </a:xfrm>
          <a:prstGeom prst="rect">
            <a:avLst/>
          </a:prstGeom>
        </p:spPr>
      </p:pic>
      <p:sp>
        <p:nvSpPr>
          <p:cNvPr id="23" name="Segnaposto piè di pagina 3">
            <a:extLst>
              <a:ext uri="{FF2B5EF4-FFF2-40B4-BE49-F238E27FC236}">
                <a16:creationId xmlns:a16="http://schemas.microsoft.com/office/drawing/2014/main" id="{7DE3BF79-B4A3-C44F-B579-DD056B1B94BD}"/>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4" name="Segnaposto numero diapositiva 4">
            <a:extLst>
              <a:ext uri="{FF2B5EF4-FFF2-40B4-BE49-F238E27FC236}">
                <a16:creationId xmlns:a16="http://schemas.microsoft.com/office/drawing/2014/main" id="{B77B12E6-9EE0-9D41-A654-A2C580A07441}"/>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15</a:t>
            </a:fld>
            <a:endParaRPr lang="en-GB" dirty="0">
              <a:solidFill>
                <a:srgbClr val="002060"/>
              </a:solidFill>
            </a:endParaRPr>
          </a:p>
        </p:txBody>
      </p:sp>
      <p:sp>
        <p:nvSpPr>
          <p:cNvPr id="25" name="Segnaposto data 5">
            <a:extLst>
              <a:ext uri="{FF2B5EF4-FFF2-40B4-BE49-F238E27FC236}">
                <a16:creationId xmlns:a16="http://schemas.microsoft.com/office/drawing/2014/main" id="{1E790EF9-789F-7443-81FC-B1E997308B55}"/>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2081107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DAQ and Control Chain</a:t>
            </a:r>
          </a:p>
        </p:txBody>
      </p:sp>
      <p:pic>
        <p:nvPicPr>
          <p:cNvPr id="7" name="Immagine 6">
            <a:extLst>
              <a:ext uri="{FF2B5EF4-FFF2-40B4-BE49-F238E27FC236}">
                <a16:creationId xmlns:a16="http://schemas.microsoft.com/office/drawing/2014/main" id="{FDF94555-5232-FE46-9E7B-D3117ED605C2}"/>
              </a:ext>
            </a:extLst>
          </p:cNvPr>
          <p:cNvPicPr>
            <a:picLocks noChangeAspect="1"/>
          </p:cNvPicPr>
          <p:nvPr/>
        </p:nvPicPr>
        <p:blipFill>
          <a:blip r:embed="rId2"/>
          <a:stretch>
            <a:fillRect/>
          </a:stretch>
        </p:blipFill>
        <p:spPr>
          <a:xfrm>
            <a:off x="1809750" y="1334669"/>
            <a:ext cx="8162925" cy="4344922"/>
          </a:xfrm>
          <a:prstGeom prst="rect">
            <a:avLst/>
          </a:prstGeom>
        </p:spPr>
      </p:pic>
      <p:sp>
        <p:nvSpPr>
          <p:cNvPr id="13" name="Segnaposto piè di pagina 3">
            <a:extLst>
              <a:ext uri="{FF2B5EF4-FFF2-40B4-BE49-F238E27FC236}">
                <a16:creationId xmlns:a16="http://schemas.microsoft.com/office/drawing/2014/main" id="{BFD916C4-90D9-9C4A-88DD-A56DD80AF0A9}"/>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4" name="Segnaposto numero diapositiva 4">
            <a:extLst>
              <a:ext uri="{FF2B5EF4-FFF2-40B4-BE49-F238E27FC236}">
                <a16:creationId xmlns:a16="http://schemas.microsoft.com/office/drawing/2014/main" id="{C374C799-A925-5F4F-B669-386290A04F7E}"/>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16</a:t>
            </a:fld>
            <a:endParaRPr lang="en-GB" dirty="0">
              <a:solidFill>
                <a:srgbClr val="002060"/>
              </a:solidFill>
            </a:endParaRPr>
          </a:p>
        </p:txBody>
      </p:sp>
      <p:sp>
        <p:nvSpPr>
          <p:cNvPr id="15" name="Segnaposto data 5">
            <a:extLst>
              <a:ext uri="{FF2B5EF4-FFF2-40B4-BE49-F238E27FC236}">
                <a16:creationId xmlns:a16="http://schemas.microsoft.com/office/drawing/2014/main" id="{5BD6D0A8-EE52-0F4C-9FCD-926DCDB2DF16}"/>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103004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TOA Output data Format</a:t>
            </a:r>
          </a:p>
        </p:txBody>
      </p:sp>
      <p:pic>
        <p:nvPicPr>
          <p:cNvPr id="3" name="Immagine 2">
            <a:extLst>
              <a:ext uri="{FF2B5EF4-FFF2-40B4-BE49-F238E27FC236}">
                <a16:creationId xmlns:a16="http://schemas.microsoft.com/office/drawing/2014/main" id="{058941FF-E61B-EC44-99A6-655E2D4AC970}"/>
              </a:ext>
            </a:extLst>
          </p:cNvPr>
          <p:cNvPicPr>
            <a:picLocks noChangeAspect="1"/>
          </p:cNvPicPr>
          <p:nvPr/>
        </p:nvPicPr>
        <p:blipFill>
          <a:blip r:embed="rId2"/>
          <a:stretch>
            <a:fillRect/>
          </a:stretch>
        </p:blipFill>
        <p:spPr>
          <a:xfrm>
            <a:off x="2079625" y="1514082"/>
            <a:ext cx="8078788" cy="4319981"/>
          </a:xfrm>
          <a:prstGeom prst="rect">
            <a:avLst/>
          </a:prstGeom>
        </p:spPr>
      </p:pic>
      <p:sp>
        <p:nvSpPr>
          <p:cNvPr id="6" name="Rettangolo 5">
            <a:extLst>
              <a:ext uri="{FF2B5EF4-FFF2-40B4-BE49-F238E27FC236}">
                <a16:creationId xmlns:a16="http://schemas.microsoft.com/office/drawing/2014/main" id="{117C9222-87ED-884C-9EAA-6411ED7B2A66}"/>
              </a:ext>
            </a:extLst>
          </p:cNvPr>
          <p:cNvSpPr/>
          <p:nvPr/>
        </p:nvSpPr>
        <p:spPr>
          <a:xfrm>
            <a:off x="142875" y="1163441"/>
            <a:ext cx="12158662" cy="307777"/>
          </a:xfrm>
          <a:prstGeom prst="rect">
            <a:avLst/>
          </a:prstGeom>
        </p:spPr>
        <p:txBody>
          <a:bodyPr wrap="square">
            <a:spAutoFit/>
          </a:bodyPr>
          <a:lstStyle/>
          <a:p>
            <a:r>
              <a:rPr lang="it-IT" sz="1400" dirty="0" err="1">
                <a:solidFill>
                  <a:srgbClr val="FF0000"/>
                </a:solidFill>
              </a:rPr>
              <a:t>RUN_number</a:t>
            </a:r>
            <a:r>
              <a:rPr lang="it-IT" sz="1400" dirty="0">
                <a:solidFill>
                  <a:srgbClr val="FF0000"/>
                </a:solidFill>
              </a:rPr>
              <a:t>  |  </a:t>
            </a:r>
            <a:r>
              <a:rPr lang="it-IT" sz="1400" dirty="0" err="1">
                <a:solidFill>
                  <a:srgbClr val="FF0000"/>
                </a:solidFill>
              </a:rPr>
              <a:t>Detector_ID</a:t>
            </a:r>
            <a:r>
              <a:rPr lang="it-IT" sz="1400" dirty="0">
                <a:solidFill>
                  <a:srgbClr val="FF0000"/>
                </a:solidFill>
              </a:rPr>
              <a:t>  |  DOM_ID  |  </a:t>
            </a:r>
            <a:r>
              <a:rPr lang="it-IT" sz="1400" dirty="0" err="1">
                <a:solidFill>
                  <a:srgbClr val="FF0000"/>
                </a:solidFill>
              </a:rPr>
              <a:t>DU_number</a:t>
            </a:r>
            <a:r>
              <a:rPr lang="it-IT" sz="1400" dirty="0">
                <a:solidFill>
                  <a:srgbClr val="FF0000"/>
                </a:solidFill>
              </a:rPr>
              <a:t> |  </a:t>
            </a:r>
            <a:r>
              <a:rPr lang="it-IT" sz="1400" dirty="0" err="1">
                <a:solidFill>
                  <a:srgbClr val="FF0000"/>
                </a:solidFill>
              </a:rPr>
              <a:t>floor_number</a:t>
            </a:r>
            <a:r>
              <a:rPr lang="it-IT" sz="1400" dirty="0">
                <a:solidFill>
                  <a:srgbClr val="FF0000"/>
                </a:solidFill>
              </a:rPr>
              <a:t>  |  </a:t>
            </a:r>
            <a:r>
              <a:rPr lang="it-IT" sz="1400" dirty="0" err="1">
                <a:solidFill>
                  <a:srgbClr val="FF0000"/>
                </a:solidFill>
              </a:rPr>
              <a:t>pos_x</a:t>
            </a:r>
            <a:r>
              <a:rPr lang="it-IT" sz="1400" dirty="0">
                <a:solidFill>
                  <a:srgbClr val="FF0000"/>
                </a:solidFill>
              </a:rPr>
              <a:t>  |  </a:t>
            </a:r>
            <a:r>
              <a:rPr lang="it-IT" sz="1400" dirty="0" err="1">
                <a:solidFill>
                  <a:srgbClr val="FF0000"/>
                </a:solidFill>
              </a:rPr>
              <a:t>pos_y</a:t>
            </a:r>
            <a:r>
              <a:rPr lang="it-IT" sz="1400" dirty="0">
                <a:solidFill>
                  <a:srgbClr val="FF0000"/>
                </a:solidFill>
              </a:rPr>
              <a:t>  |  </a:t>
            </a:r>
            <a:r>
              <a:rPr lang="it-IT" sz="1400" dirty="0" err="1">
                <a:solidFill>
                  <a:srgbClr val="FF0000"/>
                </a:solidFill>
              </a:rPr>
              <a:t>pos_z</a:t>
            </a:r>
            <a:r>
              <a:rPr lang="it-IT" sz="1400" dirty="0">
                <a:solidFill>
                  <a:srgbClr val="FF0000"/>
                </a:solidFill>
              </a:rPr>
              <a:t>  |  UTC time  |  </a:t>
            </a:r>
            <a:r>
              <a:rPr lang="it-IT" sz="1400" dirty="0" err="1">
                <a:solidFill>
                  <a:srgbClr val="FF0000"/>
                </a:solidFill>
              </a:rPr>
              <a:t>displacement_wrt_nominal_position</a:t>
            </a:r>
            <a:endParaRPr lang="it-IT" sz="1400" dirty="0">
              <a:solidFill>
                <a:srgbClr val="FF0000"/>
              </a:solidFill>
            </a:endParaRPr>
          </a:p>
        </p:txBody>
      </p:sp>
      <p:sp>
        <p:nvSpPr>
          <p:cNvPr id="26" name="Segnaposto piè di pagina 3">
            <a:extLst>
              <a:ext uri="{FF2B5EF4-FFF2-40B4-BE49-F238E27FC236}">
                <a16:creationId xmlns:a16="http://schemas.microsoft.com/office/drawing/2014/main" id="{9B008570-FE1E-0346-8134-A307FA41D358}"/>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7" name="Segnaposto numero diapositiva 4">
            <a:extLst>
              <a:ext uri="{FF2B5EF4-FFF2-40B4-BE49-F238E27FC236}">
                <a16:creationId xmlns:a16="http://schemas.microsoft.com/office/drawing/2014/main" id="{B0E0BF6A-DF8E-044B-8BED-E44C914E2E4E}"/>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17</a:t>
            </a:fld>
            <a:endParaRPr lang="en-GB" dirty="0">
              <a:solidFill>
                <a:srgbClr val="002060"/>
              </a:solidFill>
            </a:endParaRPr>
          </a:p>
        </p:txBody>
      </p:sp>
      <p:sp>
        <p:nvSpPr>
          <p:cNvPr id="28" name="Segnaposto data 5">
            <a:extLst>
              <a:ext uri="{FF2B5EF4-FFF2-40B4-BE49-F238E27FC236}">
                <a16:creationId xmlns:a16="http://schemas.microsoft.com/office/drawing/2014/main" id="{770123BD-E5B6-FD47-A875-4C49E6E13D60}"/>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167605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err="1">
                <a:solidFill>
                  <a:schemeClr val="accent1">
                    <a:lumMod val="50000"/>
                  </a:schemeClr>
                </a:solidFill>
              </a:rPr>
              <a:t>ToA</a:t>
            </a:r>
            <a:r>
              <a:rPr lang="en-GB" sz="3000" b="1" dirty="0">
                <a:solidFill>
                  <a:schemeClr val="accent1">
                    <a:lumMod val="50000"/>
                  </a:schemeClr>
                </a:solidFill>
              </a:rPr>
              <a:t> Estimation</a:t>
            </a:r>
          </a:p>
        </p:txBody>
      </p:sp>
      <p:pic>
        <p:nvPicPr>
          <p:cNvPr id="4" name="Immagine 3">
            <a:extLst>
              <a:ext uri="{FF2B5EF4-FFF2-40B4-BE49-F238E27FC236}">
                <a16:creationId xmlns:a16="http://schemas.microsoft.com/office/drawing/2014/main" id="{89C4ED45-1DC0-0149-B4FD-76D4269AA6C2}"/>
              </a:ext>
            </a:extLst>
          </p:cNvPr>
          <p:cNvPicPr>
            <a:picLocks noChangeAspect="1"/>
          </p:cNvPicPr>
          <p:nvPr/>
        </p:nvPicPr>
        <p:blipFill>
          <a:blip r:embed="rId2"/>
          <a:stretch>
            <a:fillRect/>
          </a:stretch>
        </p:blipFill>
        <p:spPr>
          <a:xfrm>
            <a:off x="476533" y="1321003"/>
            <a:ext cx="10614493" cy="2646313"/>
          </a:xfrm>
          <a:prstGeom prst="rect">
            <a:avLst/>
          </a:prstGeom>
        </p:spPr>
      </p:pic>
      <p:sp>
        <p:nvSpPr>
          <p:cNvPr id="7" name="Segnaposto piè di pagina 3">
            <a:extLst>
              <a:ext uri="{FF2B5EF4-FFF2-40B4-BE49-F238E27FC236}">
                <a16:creationId xmlns:a16="http://schemas.microsoft.com/office/drawing/2014/main" id="{2FE070AD-FE67-7846-A8EA-84F9C38ACE51}"/>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9" name="Segnaposto numero diapositiva 4">
            <a:extLst>
              <a:ext uri="{FF2B5EF4-FFF2-40B4-BE49-F238E27FC236}">
                <a16:creationId xmlns:a16="http://schemas.microsoft.com/office/drawing/2014/main" id="{159ADB04-AC0F-7147-89F1-AC7E9345322F}"/>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18</a:t>
            </a:fld>
            <a:endParaRPr lang="en-GB" dirty="0">
              <a:solidFill>
                <a:srgbClr val="002060"/>
              </a:solidFill>
            </a:endParaRPr>
          </a:p>
        </p:txBody>
      </p:sp>
      <p:sp>
        <p:nvSpPr>
          <p:cNvPr id="10" name="Segnaposto data 5">
            <a:extLst>
              <a:ext uri="{FF2B5EF4-FFF2-40B4-BE49-F238E27FC236}">
                <a16:creationId xmlns:a16="http://schemas.microsoft.com/office/drawing/2014/main" id="{69ABBC50-EC2F-864C-824E-F67E587BDF41}"/>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1209570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a:t>
            </a:r>
            <a:r>
              <a:rPr lang="en-GB" sz="3000" b="1" dirty="0" err="1">
                <a:solidFill>
                  <a:schemeClr val="accent1">
                    <a:lumMod val="50000"/>
                  </a:schemeClr>
                </a:solidFill>
              </a:rPr>
              <a:t>Multilateration</a:t>
            </a:r>
            <a:endParaRPr lang="en-GB" sz="3000" b="1" dirty="0">
              <a:solidFill>
                <a:schemeClr val="accent1">
                  <a:lumMod val="50000"/>
                </a:schemeClr>
              </a:solidFill>
            </a:endParaRPr>
          </a:p>
        </p:txBody>
      </p:sp>
      <p:sp>
        <p:nvSpPr>
          <p:cNvPr id="15" name="Rettangolo 14">
            <a:extLst>
              <a:ext uri="{FF2B5EF4-FFF2-40B4-BE49-F238E27FC236}">
                <a16:creationId xmlns:a16="http://schemas.microsoft.com/office/drawing/2014/main" id="{F77CAFFA-73F4-C042-A6C9-0BFFCF51B4AA}"/>
              </a:ext>
            </a:extLst>
          </p:cNvPr>
          <p:cNvSpPr/>
          <p:nvPr/>
        </p:nvSpPr>
        <p:spPr>
          <a:xfrm>
            <a:off x="283652" y="1166064"/>
            <a:ext cx="9415416" cy="369332"/>
          </a:xfrm>
          <a:prstGeom prst="rect">
            <a:avLst/>
          </a:prstGeom>
        </p:spPr>
        <p:txBody>
          <a:bodyPr wrap="square">
            <a:spAutoFit/>
          </a:bodyPr>
          <a:lstStyle/>
          <a:p>
            <a:r>
              <a:rPr lang="it-IT" dirty="0">
                <a:solidFill>
                  <a:srgbClr val="002060"/>
                </a:solidFill>
              </a:rPr>
              <a:t>System of </a:t>
            </a:r>
            <a:r>
              <a:rPr lang="it-IT" dirty="0" err="1">
                <a:solidFill>
                  <a:srgbClr val="002060"/>
                </a:solidFill>
              </a:rPr>
              <a:t>N</a:t>
            </a:r>
            <a:r>
              <a:rPr lang="it-IT" dirty="0">
                <a:solidFill>
                  <a:srgbClr val="002060"/>
                </a:solidFill>
              </a:rPr>
              <a:t> </a:t>
            </a:r>
            <a:r>
              <a:rPr lang="it-IT" dirty="0" err="1">
                <a:solidFill>
                  <a:srgbClr val="002060"/>
                </a:solidFill>
              </a:rPr>
              <a:t>equations</a:t>
            </a:r>
            <a:r>
              <a:rPr lang="it-IT" dirty="0">
                <a:solidFill>
                  <a:srgbClr val="002060"/>
                </a:solidFill>
              </a:rPr>
              <a:t> in 3 </a:t>
            </a:r>
            <a:r>
              <a:rPr lang="it-IT" dirty="0" err="1">
                <a:solidFill>
                  <a:srgbClr val="002060"/>
                </a:solidFill>
              </a:rPr>
              <a:t>variables</a:t>
            </a:r>
            <a:r>
              <a:rPr lang="it-IT" dirty="0">
                <a:solidFill>
                  <a:srgbClr val="002060"/>
                </a:solidFill>
              </a:rPr>
              <a:t> (</a:t>
            </a:r>
            <a:r>
              <a:rPr lang="it-IT" dirty="0" err="1">
                <a:solidFill>
                  <a:srgbClr val="002060"/>
                </a:solidFill>
              </a:rPr>
              <a:t>N</a:t>
            </a:r>
            <a:r>
              <a:rPr lang="it-IT" dirty="0">
                <a:solidFill>
                  <a:srgbClr val="002060"/>
                </a:solidFill>
              </a:rPr>
              <a:t>=</a:t>
            </a:r>
            <a:r>
              <a:rPr lang="it-IT" dirty="0" err="1">
                <a:solidFill>
                  <a:srgbClr val="002060"/>
                </a:solidFill>
              </a:rPr>
              <a:t>number</a:t>
            </a:r>
            <a:r>
              <a:rPr lang="it-IT" dirty="0">
                <a:solidFill>
                  <a:srgbClr val="002060"/>
                </a:solidFill>
              </a:rPr>
              <a:t> of  </a:t>
            </a:r>
            <a:r>
              <a:rPr lang="it-IT" dirty="0" err="1">
                <a:solidFill>
                  <a:srgbClr val="002060"/>
                </a:solidFill>
              </a:rPr>
              <a:t>emitters</a:t>
            </a:r>
            <a:r>
              <a:rPr lang="it-IT" dirty="0">
                <a:solidFill>
                  <a:srgbClr val="002060"/>
                </a:solidFill>
              </a:rPr>
              <a:t> in </a:t>
            </a:r>
            <a:r>
              <a:rPr lang="it-IT" dirty="0" err="1">
                <a:solidFill>
                  <a:srgbClr val="002060"/>
                </a:solidFill>
              </a:rPr>
              <a:t>operations</a:t>
            </a:r>
            <a:r>
              <a:rPr lang="it-IT" dirty="0">
                <a:solidFill>
                  <a:srgbClr val="002060"/>
                </a:solidFill>
              </a:rPr>
              <a:t>)</a:t>
            </a:r>
          </a:p>
        </p:txBody>
      </p:sp>
      <p:sp>
        <p:nvSpPr>
          <p:cNvPr id="16" name="Rettangolo 15">
            <a:extLst>
              <a:ext uri="{FF2B5EF4-FFF2-40B4-BE49-F238E27FC236}">
                <a16:creationId xmlns:a16="http://schemas.microsoft.com/office/drawing/2014/main" id="{AD60AEAA-287F-204F-89DF-37F4A9AC5E9B}"/>
              </a:ext>
            </a:extLst>
          </p:cNvPr>
          <p:cNvSpPr/>
          <p:nvPr/>
        </p:nvSpPr>
        <p:spPr>
          <a:xfrm>
            <a:off x="317246" y="1615247"/>
            <a:ext cx="4300986" cy="369332"/>
          </a:xfrm>
          <a:prstGeom prst="rect">
            <a:avLst/>
          </a:prstGeom>
        </p:spPr>
        <p:txBody>
          <a:bodyPr wrap="none">
            <a:spAutoFit/>
          </a:bodyPr>
          <a:lstStyle/>
          <a:p>
            <a:r>
              <a:rPr lang="it-IT" dirty="0" err="1">
                <a:solidFill>
                  <a:srgbClr val="002060"/>
                </a:solidFill>
              </a:rPr>
              <a:t>Hydro</a:t>
            </a:r>
            <a:r>
              <a:rPr lang="it-IT" dirty="0">
                <a:solidFill>
                  <a:srgbClr val="002060"/>
                </a:solidFill>
              </a:rPr>
              <a:t>–</a:t>
            </a:r>
            <a:r>
              <a:rPr lang="it-IT" dirty="0" err="1">
                <a:solidFill>
                  <a:srgbClr val="002060"/>
                </a:solidFill>
              </a:rPr>
              <a:t>receivers</a:t>
            </a:r>
            <a:r>
              <a:rPr lang="it-IT" dirty="0">
                <a:solidFill>
                  <a:srgbClr val="002060"/>
                </a:solidFill>
              </a:rPr>
              <a:t> </a:t>
            </a:r>
            <a:r>
              <a:rPr lang="it-IT" dirty="0" err="1">
                <a:solidFill>
                  <a:srgbClr val="002060"/>
                </a:solidFill>
              </a:rPr>
              <a:t>range</a:t>
            </a:r>
            <a:r>
              <a:rPr lang="it-IT" dirty="0">
                <a:solidFill>
                  <a:srgbClr val="002060"/>
                </a:solidFill>
              </a:rPr>
              <a:t> = </a:t>
            </a:r>
            <a:r>
              <a:rPr lang="it-IT" dirty="0" err="1">
                <a:solidFill>
                  <a:srgbClr val="002060"/>
                </a:solidFill>
              </a:rPr>
              <a:t>ToF</a:t>
            </a:r>
            <a:r>
              <a:rPr lang="it-IT" dirty="0">
                <a:solidFill>
                  <a:srgbClr val="002060"/>
                </a:solidFill>
              </a:rPr>
              <a:t>*sound </a:t>
            </a:r>
            <a:r>
              <a:rPr lang="it-IT" dirty="0" err="1">
                <a:solidFill>
                  <a:srgbClr val="002060"/>
                </a:solidFill>
              </a:rPr>
              <a:t>velocity</a:t>
            </a:r>
            <a:endParaRPr lang="it-IT" dirty="0">
              <a:solidFill>
                <a:srgbClr val="002060"/>
              </a:solidFill>
            </a:endParaRPr>
          </a:p>
        </p:txBody>
      </p:sp>
      <p:sp>
        <p:nvSpPr>
          <p:cNvPr id="17" name="CasellaDiTesto 16">
            <a:extLst>
              <a:ext uri="{FF2B5EF4-FFF2-40B4-BE49-F238E27FC236}">
                <a16:creationId xmlns:a16="http://schemas.microsoft.com/office/drawing/2014/main" id="{FE11B5B5-926E-DA43-A1C4-A27829ADF514}"/>
              </a:ext>
            </a:extLst>
          </p:cNvPr>
          <p:cNvSpPr txBox="1"/>
          <p:nvPr/>
        </p:nvSpPr>
        <p:spPr>
          <a:xfrm>
            <a:off x="322469" y="2108375"/>
            <a:ext cx="3678764" cy="369332"/>
          </a:xfrm>
          <a:prstGeom prst="rect">
            <a:avLst/>
          </a:prstGeom>
          <a:noFill/>
        </p:spPr>
        <p:txBody>
          <a:bodyPr wrap="none" rtlCol="0">
            <a:spAutoFit/>
          </a:bodyPr>
          <a:lstStyle/>
          <a:p>
            <a:r>
              <a:rPr lang="it-IT" dirty="0" err="1">
                <a:solidFill>
                  <a:srgbClr val="002060"/>
                </a:solidFill>
              </a:rPr>
              <a:t>Variables</a:t>
            </a:r>
            <a:r>
              <a:rPr lang="it-IT" dirty="0">
                <a:solidFill>
                  <a:srgbClr val="002060"/>
                </a:solidFill>
              </a:rPr>
              <a:t> = [</a:t>
            </a:r>
            <a:r>
              <a:rPr lang="it-IT" dirty="0" err="1">
                <a:solidFill>
                  <a:srgbClr val="002060"/>
                </a:solidFill>
              </a:rPr>
              <a:t>DOM_x</a:t>
            </a:r>
            <a:r>
              <a:rPr lang="it-IT" dirty="0">
                <a:solidFill>
                  <a:srgbClr val="002060"/>
                </a:solidFill>
              </a:rPr>
              <a:t>, </a:t>
            </a:r>
            <a:r>
              <a:rPr lang="it-IT" dirty="0" err="1">
                <a:solidFill>
                  <a:srgbClr val="002060"/>
                </a:solidFill>
              </a:rPr>
              <a:t>Dom_y</a:t>
            </a:r>
            <a:r>
              <a:rPr lang="it-IT" dirty="0">
                <a:solidFill>
                  <a:srgbClr val="002060"/>
                </a:solidFill>
              </a:rPr>
              <a:t>, </a:t>
            </a:r>
            <a:r>
              <a:rPr lang="it-IT" dirty="0" err="1">
                <a:solidFill>
                  <a:srgbClr val="002060"/>
                </a:solidFill>
              </a:rPr>
              <a:t>DOM_z</a:t>
            </a:r>
            <a:r>
              <a:rPr lang="it-IT" dirty="0">
                <a:solidFill>
                  <a:srgbClr val="002060"/>
                </a:solidFill>
              </a:rPr>
              <a:t>]</a:t>
            </a:r>
          </a:p>
        </p:txBody>
      </p:sp>
      <p:sp>
        <p:nvSpPr>
          <p:cNvPr id="18" name="Rettangolo 17">
            <a:extLst>
              <a:ext uri="{FF2B5EF4-FFF2-40B4-BE49-F238E27FC236}">
                <a16:creationId xmlns:a16="http://schemas.microsoft.com/office/drawing/2014/main" id="{5D4D911B-6901-9A40-BCFC-1DE1DC051C25}"/>
              </a:ext>
            </a:extLst>
          </p:cNvPr>
          <p:cNvSpPr/>
          <p:nvPr/>
        </p:nvSpPr>
        <p:spPr>
          <a:xfrm>
            <a:off x="283652" y="2534882"/>
            <a:ext cx="8889490" cy="369332"/>
          </a:xfrm>
          <a:prstGeom prst="rect">
            <a:avLst/>
          </a:prstGeom>
        </p:spPr>
        <p:txBody>
          <a:bodyPr wrap="square">
            <a:spAutoFit/>
          </a:bodyPr>
          <a:lstStyle/>
          <a:p>
            <a:r>
              <a:rPr lang="it-IT" dirty="0">
                <a:solidFill>
                  <a:srgbClr val="002060"/>
                </a:solidFill>
              </a:rPr>
              <a:t>The </a:t>
            </a:r>
            <a:r>
              <a:rPr lang="it-IT" dirty="0" err="1">
                <a:solidFill>
                  <a:srgbClr val="002060"/>
                </a:solidFill>
              </a:rPr>
              <a:t>algorithm</a:t>
            </a:r>
            <a:r>
              <a:rPr lang="it-IT" dirty="0">
                <a:solidFill>
                  <a:srgbClr val="002060"/>
                </a:solidFill>
              </a:rPr>
              <a:t> </a:t>
            </a:r>
            <a:r>
              <a:rPr lang="it-IT" dirty="0" err="1">
                <a:solidFill>
                  <a:srgbClr val="002060"/>
                </a:solidFill>
              </a:rPr>
              <a:t>finds</a:t>
            </a:r>
            <a:r>
              <a:rPr lang="it-IT" dirty="0">
                <a:solidFill>
                  <a:srgbClr val="002060"/>
                </a:solidFill>
              </a:rPr>
              <a:t> the DOM </a:t>
            </a:r>
            <a:r>
              <a:rPr lang="it-IT" dirty="0" err="1">
                <a:solidFill>
                  <a:srgbClr val="002060"/>
                </a:solidFill>
              </a:rPr>
              <a:t>coordinates</a:t>
            </a:r>
            <a:r>
              <a:rPr lang="it-IT" dirty="0">
                <a:solidFill>
                  <a:srgbClr val="002060"/>
                </a:solidFill>
              </a:rPr>
              <a:t> </a:t>
            </a:r>
            <a:r>
              <a:rPr lang="it-IT" dirty="0" err="1">
                <a:solidFill>
                  <a:srgbClr val="002060"/>
                </a:solidFill>
              </a:rPr>
              <a:t>that</a:t>
            </a:r>
            <a:r>
              <a:rPr lang="it-IT" dirty="0">
                <a:solidFill>
                  <a:srgbClr val="002060"/>
                </a:solidFill>
              </a:rPr>
              <a:t> </a:t>
            </a:r>
            <a:r>
              <a:rPr lang="it-IT" dirty="0" err="1">
                <a:solidFill>
                  <a:srgbClr val="002060"/>
                </a:solidFill>
              </a:rPr>
              <a:t>minimize</a:t>
            </a:r>
            <a:r>
              <a:rPr lang="it-IT" dirty="0">
                <a:solidFill>
                  <a:srgbClr val="002060"/>
                </a:solidFill>
              </a:rPr>
              <a:t> the sum of </a:t>
            </a:r>
            <a:r>
              <a:rPr lang="it-IT" dirty="0" err="1">
                <a:solidFill>
                  <a:srgbClr val="002060"/>
                </a:solidFill>
              </a:rPr>
              <a:t>squares</a:t>
            </a:r>
            <a:r>
              <a:rPr lang="it-IT" dirty="0">
                <a:solidFill>
                  <a:srgbClr val="002060"/>
                </a:solidFill>
              </a:rPr>
              <a:t> of </a:t>
            </a:r>
            <a:r>
              <a:rPr lang="it-IT" dirty="0" err="1">
                <a:solidFill>
                  <a:srgbClr val="002060"/>
                </a:solidFill>
              </a:rPr>
              <a:t>equations</a:t>
            </a:r>
            <a:endParaRPr lang="it-IT" dirty="0">
              <a:solidFill>
                <a:srgbClr val="002060"/>
              </a:solidFill>
            </a:endParaRPr>
          </a:p>
        </p:txBody>
      </p:sp>
      <p:sp>
        <p:nvSpPr>
          <p:cNvPr id="19" name="CasellaDiTesto 18">
            <a:extLst>
              <a:ext uri="{FF2B5EF4-FFF2-40B4-BE49-F238E27FC236}">
                <a16:creationId xmlns:a16="http://schemas.microsoft.com/office/drawing/2014/main" id="{A66BF9A3-C29F-BD41-9FBB-8D10570B8370}"/>
              </a:ext>
            </a:extLst>
          </p:cNvPr>
          <p:cNvSpPr txBox="1"/>
          <p:nvPr/>
        </p:nvSpPr>
        <p:spPr>
          <a:xfrm>
            <a:off x="283652" y="3028010"/>
            <a:ext cx="5586979" cy="369332"/>
          </a:xfrm>
          <a:prstGeom prst="rect">
            <a:avLst/>
          </a:prstGeom>
          <a:noFill/>
        </p:spPr>
        <p:txBody>
          <a:bodyPr wrap="none" rtlCol="0">
            <a:spAutoFit/>
          </a:bodyPr>
          <a:lstStyle/>
          <a:p>
            <a:r>
              <a:rPr lang="it-IT" dirty="0">
                <a:solidFill>
                  <a:srgbClr val="002060"/>
                </a:solidFill>
              </a:rPr>
              <a:t>System </a:t>
            </a:r>
            <a:r>
              <a:rPr lang="it-IT" dirty="0" err="1">
                <a:solidFill>
                  <a:srgbClr val="002060"/>
                </a:solidFill>
              </a:rPr>
              <a:t>is</a:t>
            </a:r>
            <a:r>
              <a:rPr lang="it-IT" dirty="0">
                <a:solidFill>
                  <a:srgbClr val="002060"/>
                </a:solidFill>
              </a:rPr>
              <a:t> over-</a:t>
            </a:r>
            <a:r>
              <a:rPr lang="it-IT" dirty="0" err="1">
                <a:solidFill>
                  <a:srgbClr val="002060"/>
                </a:solidFill>
              </a:rPr>
              <a:t>determined</a:t>
            </a:r>
            <a:r>
              <a:rPr lang="it-IT" dirty="0">
                <a:solidFill>
                  <a:srgbClr val="002060"/>
                </a:solidFill>
              </a:rPr>
              <a:t> </a:t>
            </a:r>
            <a:r>
              <a:rPr lang="it-IT" dirty="0" err="1">
                <a:solidFill>
                  <a:srgbClr val="002060"/>
                </a:solidFill>
              </a:rPr>
              <a:t>if</a:t>
            </a:r>
            <a:r>
              <a:rPr lang="it-IT" dirty="0">
                <a:solidFill>
                  <a:srgbClr val="002060"/>
                </a:solidFill>
              </a:rPr>
              <a:t> the </a:t>
            </a:r>
            <a:r>
              <a:rPr lang="it-IT" dirty="0" err="1">
                <a:solidFill>
                  <a:srgbClr val="002060"/>
                </a:solidFill>
              </a:rPr>
              <a:t>number</a:t>
            </a:r>
            <a:r>
              <a:rPr lang="it-IT" dirty="0">
                <a:solidFill>
                  <a:srgbClr val="002060"/>
                </a:solidFill>
              </a:rPr>
              <a:t> of </a:t>
            </a:r>
            <a:r>
              <a:rPr lang="it-IT" dirty="0" err="1">
                <a:solidFill>
                  <a:srgbClr val="002060"/>
                </a:solidFill>
              </a:rPr>
              <a:t>emitters</a:t>
            </a:r>
            <a:r>
              <a:rPr lang="it-IT" dirty="0">
                <a:solidFill>
                  <a:srgbClr val="002060"/>
                </a:solidFill>
              </a:rPr>
              <a:t> </a:t>
            </a:r>
            <a:r>
              <a:rPr lang="it-IT" dirty="0" err="1">
                <a:solidFill>
                  <a:srgbClr val="002060"/>
                </a:solidFill>
              </a:rPr>
              <a:t>is</a:t>
            </a:r>
            <a:r>
              <a:rPr lang="it-IT" dirty="0">
                <a:solidFill>
                  <a:srgbClr val="002060"/>
                </a:solidFill>
              </a:rPr>
              <a:t> &gt;3</a:t>
            </a:r>
          </a:p>
        </p:txBody>
      </p:sp>
      <p:sp>
        <p:nvSpPr>
          <p:cNvPr id="20" name="Rettangolo 19">
            <a:extLst>
              <a:ext uri="{FF2B5EF4-FFF2-40B4-BE49-F238E27FC236}">
                <a16:creationId xmlns:a16="http://schemas.microsoft.com/office/drawing/2014/main" id="{293DB848-A8B0-A84B-9A21-40445120E1C4}"/>
              </a:ext>
            </a:extLst>
          </p:cNvPr>
          <p:cNvSpPr/>
          <p:nvPr/>
        </p:nvSpPr>
        <p:spPr>
          <a:xfrm>
            <a:off x="331993" y="3535886"/>
            <a:ext cx="9782175" cy="369332"/>
          </a:xfrm>
          <a:prstGeom prst="rect">
            <a:avLst/>
          </a:prstGeom>
        </p:spPr>
        <p:txBody>
          <a:bodyPr wrap="square">
            <a:spAutoFit/>
          </a:bodyPr>
          <a:lstStyle/>
          <a:p>
            <a:r>
              <a:rPr lang="it-IT" dirty="0">
                <a:solidFill>
                  <a:srgbClr val="002060"/>
                </a:solidFill>
              </a:rPr>
              <a:t>DOM </a:t>
            </a:r>
            <a:r>
              <a:rPr lang="it-IT" dirty="0" err="1">
                <a:solidFill>
                  <a:srgbClr val="002060"/>
                </a:solidFill>
              </a:rPr>
              <a:t>positioning</a:t>
            </a:r>
            <a:r>
              <a:rPr lang="it-IT" dirty="0">
                <a:solidFill>
                  <a:srgbClr val="002060"/>
                </a:solidFill>
              </a:rPr>
              <a:t> </a:t>
            </a:r>
            <a:r>
              <a:rPr lang="it-IT" dirty="0" err="1">
                <a:solidFill>
                  <a:srgbClr val="002060"/>
                </a:solidFill>
              </a:rPr>
              <a:t>algorithm</a:t>
            </a:r>
            <a:r>
              <a:rPr lang="it-IT" dirty="0">
                <a:solidFill>
                  <a:srgbClr val="002060"/>
                </a:solidFill>
              </a:rPr>
              <a:t> </a:t>
            </a:r>
            <a:r>
              <a:rPr lang="it-IT" dirty="0" err="1">
                <a:solidFill>
                  <a:srgbClr val="002060"/>
                </a:solidFill>
              </a:rPr>
              <a:t>includes</a:t>
            </a:r>
            <a:r>
              <a:rPr lang="it-IT" dirty="0">
                <a:solidFill>
                  <a:srgbClr val="002060"/>
                </a:solidFill>
              </a:rPr>
              <a:t> the </a:t>
            </a:r>
            <a:r>
              <a:rPr lang="it-IT" dirty="0" err="1">
                <a:solidFill>
                  <a:srgbClr val="002060"/>
                </a:solidFill>
              </a:rPr>
              <a:t>dependency</a:t>
            </a:r>
            <a:r>
              <a:rPr lang="it-IT" dirty="0">
                <a:solidFill>
                  <a:srgbClr val="002060"/>
                </a:solidFill>
              </a:rPr>
              <a:t> of the sound </a:t>
            </a:r>
            <a:r>
              <a:rPr lang="it-IT" dirty="0" err="1">
                <a:solidFill>
                  <a:srgbClr val="002060"/>
                </a:solidFill>
              </a:rPr>
              <a:t>velocity</a:t>
            </a:r>
            <a:r>
              <a:rPr lang="it-IT" dirty="0">
                <a:solidFill>
                  <a:srgbClr val="002060"/>
                </a:solidFill>
              </a:rPr>
              <a:t> on the the </a:t>
            </a:r>
            <a:r>
              <a:rPr lang="it-IT" dirty="0" err="1">
                <a:solidFill>
                  <a:srgbClr val="002060"/>
                </a:solidFill>
              </a:rPr>
              <a:t>depth</a:t>
            </a:r>
            <a:r>
              <a:rPr lang="it-IT" dirty="0">
                <a:solidFill>
                  <a:srgbClr val="002060"/>
                </a:solidFill>
              </a:rPr>
              <a:t> </a:t>
            </a:r>
          </a:p>
        </p:txBody>
      </p:sp>
      <p:sp>
        <p:nvSpPr>
          <p:cNvPr id="21" name="Rettangolo 20">
            <a:extLst>
              <a:ext uri="{FF2B5EF4-FFF2-40B4-BE49-F238E27FC236}">
                <a16:creationId xmlns:a16="http://schemas.microsoft.com/office/drawing/2014/main" id="{E5BB6A87-C8AE-654A-B4D0-406C8AD78C6D}"/>
              </a:ext>
            </a:extLst>
          </p:cNvPr>
          <p:cNvSpPr/>
          <p:nvPr/>
        </p:nvSpPr>
        <p:spPr>
          <a:xfrm>
            <a:off x="317246" y="4068266"/>
            <a:ext cx="3790589" cy="369332"/>
          </a:xfrm>
          <a:prstGeom prst="rect">
            <a:avLst/>
          </a:prstGeom>
        </p:spPr>
        <p:txBody>
          <a:bodyPr wrap="none">
            <a:spAutoFit/>
          </a:bodyPr>
          <a:lstStyle/>
          <a:p>
            <a:r>
              <a:rPr lang="it-IT" dirty="0">
                <a:solidFill>
                  <a:srgbClr val="002060"/>
                </a:solidFill>
              </a:rPr>
              <a:t>In first </a:t>
            </a:r>
            <a:r>
              <a:rPr lang="it-IT" dirty="0" err="1">
                <a:solidFill>
                  <a:srgbClr val="002060"/>
                </a:solidFill>
              </a:rPr>
              <a:t>approximation</a:t>
            </a:r>
            <a:r>
              <a:rPr lang="it-IT" dirty="0">
                <a:solidFill>
                  <a:srgbClr val="002060"/>
                </a:solidFill>
              </a:rPr>
              <a:t> </a:t>
            </a:r>
            <a:r>
              <a:rPr lang="it-IT" dirty="0" err="1">
                <a:solidFill>
                  <a:srgbClr val="002060"/>
                </a:solidFill>
              </a:rPr>
              <a:t>at</a:t>
            </a:r>
            <a:r>
              <a:rPr lang="it-IT" dirty="0">
                <a:solidFill>
                  <a:srgbClr val="002060"/>
                </a:solidFill>
              </a:rPr>
              <a:t> </a:t>
            </a:r>
            <a:r>
              <a:rPr lang="it-IT" dirty="0" err="1">
                <a:solidFill>
                  <a:srgbClr val="002060"/>
                </a:solidFill>
              </a:rPr>
              <a:t>very</a:t>
            </a:r>
            <a:r>
              <a:rPr lang="it-IT" dirty="0">
                <a:solidFill>
                  <a:srgbClr val="002060"/>
                </a:solidFill>
              </a:rPr>
              <a:t> </a:t>
            </a:r>
            <a:r>
              <a:rPr lang="it-IT" dirty="0" err="1">
                <a:solidFill>
                  <a:srgbClr val="002060"/>
                </a:solidFill>
              </a:rPr>
              <a:t>deep</a:t>
            </a:r>
            <a:r>
              <a:rPr lang="it-IT" dirty="0">
                <a:solidFill>
                  <a:srgbClr val="002060"/>
                </a:solidFill>
              </a:rPr>
              <a:t> </a:t>
            </a:r>
            <a:r>
              <a:rPr lang="it-IT" dirty="0" err="1">
                <a:solidFill>
                  <a:srgbClr val="002060"/>
                </a:solidFill>
              </a:rPr>
              <a:t>sea</a:t>
            </a:r>
            <a:endParaRPr lang="it-IT" dirty="0">
              <a:solidFill>
                <a:srgbClr val="002060"/>
              </a:solidFill>
            </a:endParaRPr>
          </a:p>
        </p:txBody>
      </p:sp>
      <p:sp>
        <p:nvSpPr>
          <p:cNvPr id="22" name="Rettangolo 21">
            <a:extLst>
              <a:ext uri="{FF2B5EF4-FFF2-40B4-BE49-F238E27FC236}">
                <a16:creationId xmlns:a16="http://schemas.microsoft.com/office/drawing/2014/main" id="{D177ED5D-20F4-8947-B101-97DA02AD3472}"/>
              </a:ext>
            </a:extLst>
          </p:cNvPr>
          <p:cNvSpPr/>
          <p:nvPr/>
        </p:nvSpPr>
        <p:spPr>
          <a:xfrm>
            <a:off x="473782" y="4623975"/>
            <a:ext cx="4266233" cy="369332"/>
          </a:xfrm>
          <a:prstGeom prst="rect">
            <a:avLst/>
          </a:prstGeom>
        </p:spPr>
        <p:txBody>
          <a:bodyPr wrap="none">
            <a:spAutoFit/>
          </a:bodyPr>
          <a:lstStyle/>
          <a:p>
            <a:r>
              <a:rPr lang="it-IT" dirty="0" err="1">
                <a:solidFill>
                  <a:srgbClr val="002060"/>
                </a:solidFill>
              </a:rPr>
              <a:t>Effective</a:t>
            </a:r>
            <a:r>
              <a:rPr lang="it-IT" dirty="0">
                <a:solidFill>
                  <a:srgbClr val="002060"/>
                </a:solidFill>
              </a:rPr>
              <a:t> sound </a:t>
            </a:r>
            <a:r>
              <a:rPr lang="it-IT" dirty="0" err="1">
                <a:solidFill>
                  <a:srgbClr val="002060"/>
                </a:solidFill>
              </a:rPr>
              <a:t>velocity</a:t>
            </a:r>
            <a:r>
              <a:rPr lang="it-IT" dirty="0">
                <a:solidFill>
                  <a:srgbClr val="002060"/>
                </a:solidFill>
              </a:rPr>
              <a:t> (beacon-</a:t>
            </a:r>
            <a:r>
              <a:rPr lang="it-IT" dirty="0" err="1">
                <a:solidFill>
                  <a:srgbClr val="002060"/>
                </a:solidFill>
              </a:rPr>
              <a:t>receiver</a:t>
            </a:r>
            <a:r>
              <a:rPr lang="it-IT" dirty="0">
                <a:solidFill>
                  <a:srgbClr val="002060"/>
                </a:solidFill>
              </a:rPr>
              <a:t>) =</a:t>
            </a:r>
          </a:p>
        </p:txBody>
      </p:sp>
      <p:sp>
        <p:nvSpPr>
          <p:cNvPr id="23" name="CasellaDiTesto 22">
            <a:extLst>
              <a:ext uri="{FF2B5EF4-FFF2-40B4-BE49-F238E27FC236}">
                <a16:creationId xmlns:a16="http://schemas.microsoft.com/office/drawing/2014/main" id="{EC02F4C5-F018-1B49-8ECD-EFA62AADB57F}"/>
              </a:ext>
            </a:extLst>
          </p:cNvPr>
          <p:cNvSpPr txBox="1"/>
          <p:nvPr/>
        </p:nvSpPr>
        <p:spPr>
          <a:xfrm>
            <a:off x="331993" y="5305922"/>
            <a:ext cx="3093283" cy="369332"/>
          </a:xfrm>
          <a:prstGeom prst="rect">
            <a:avLst/>
          </a:prstGeom>
          <a:noFill/>
        </p:spPr>
        <p:txBody>
          <a:bodyPr wrap="none" rtlCol="0">
            <a:spAutoFit/>
          </a:bodyPr>
          <a:lstStyle/>
          <a:p>
            <a:r>
              <a:rPr lang="it-IT" dirty="0">
                <a:solidFill>
                  <a:srgbClr val="002060"/>
                </a:solidFill>
              </a:rPr>
              <a:t>a=</a:t>
            </a:r>
            <a:r>
              <a:rPr lang="el-GR" dirty="0">
                <a:solidFill>
                  <a:srgbClr val="002060"/>
                </a:solidFill>
              </a:rPr>
              <a:t>Δ</a:t>
            </a:r>
            <a:r>
              <a:rPr lang="it-IT" dirty="0">
                <a:solidFill>
                  <a:srgbClr val="002060"/>
                </a:solidFill>
              </a:rPr>
              <a:t>c/</a:t>
            </a:r>
            <a:r>
              <a:rPr lang="el-GR" dirty="0">
                <a:solidFill>
                  <a:srgbClr val="002060"/>
                </a:solidFill>
              </a:rPr>
              <a:t>Δ</a:t>
            </a:r>
            <a:r>
              <a:rPr lang="it-IT" dirty="0" err="1">
                <a:solidFill>
                  <a:srgbClr val="002060"/>
                </a:solidFill>
              </a:rPr>
              <a:t>z</a:t>
            </a:r>
            <a:r>
              <a:rPr lang="it-IT" dirty="0">
                <a:solidFill>
                  <a:srgbClr val="002060"/>
                </a:solidFill>
              </a:rPr>
              <a:t> ~ </a:t>
            </a:r>
            <a:r>
              <a:rPr lang="it-IT" dirty="0" err="1">
                <a:solidFill>
                  <a:srgbClr val="002060"/>
                </a:solidFill>
              </a:rPr>
              <a:t>constant</a:t>
            </a:r>
            <a:r>
              <a:rPr lang="it-IT" dirty="0">
                <a:solidFill>
                  <a:srgbClr val="002060"/>
                </a:solidFill>
              </a:rPr>
              <a:t> in </a:t>
            </a:r>
            <a:r>
              <a:rPr lang="it-IT" dirty="0" err="1">
                <a:solidFill>
                  <a:srgbClr val="002060"/>
                </a:solidFill>
              </a:rPr>
              <a:t>deep</a:t>
            </a:r>
            <a:r>
              <a:rPr lang="it-IT" dirty="0">
                <a:solidFill>
                  <a:srgbClr val="002060"/>
                </a:solidFill>
              </a:rPr>
              <a:t> </a:t>
            </a:r>
            <a:r>
              <a:rPr lang="it-IT" dirty="0" err="1">
                <a:solidFill>
                  <a:srgbClr val="002060"/>
                </a:solidFill>
              </a:rPr>
              <a:t>sea</a:t>
            </a:r>
            <a:endParaRPr lang="it-IT" dirty="0">
              <a:solidFill>
                <a:srgbClr val="002060"/>
              </a:solidFill>
            </a:endParaRPr>
          </a:p>
        </p:txBody>
      </p:sp>
      <p:sp>
        <p:nvSpPr>
          <p:cNvPr id="25" name="Rettangolo 24">
            <a:extLst>
              <a:ext uri="{FF2B5EF4-FFF2-40B4-BE49-F238E27FC236}">
                <a16:creationId xmlns:a16="http://schemas.microsoft.com/office/drawing/2014/main" id="{F5F63F7A-BF41-6643-8F9B-B7F716162958}"/>
              </a:ext>
            </a:extLst>
          </p:cNvPr>
          <p:cNvSpPr/>
          <p:nvPr/>
        </p:nvSpPr>
        <p:spPr>
          <a:xfrm>
            <a:off x="4713548" y="4623975"/>
            <a:ext cx="5065218" cy="369332"/>
          </a:xfrm>
          <a:prstGeom prst="rect">
            <a:avLst/>
          </a:prstGeom>
        </p:spPr>
        <p:txBody>
          <a:bodyPr wrap="square">
            <a:spAutoFit/>
          </a:bodyPr>
          <a:lstStyle/>
          <a:p>
            <a:r>
              <a:rPr lang="it-IT" dirty="0" err="1">
                <a:solidFill>
                  <a:srgbClr val="002060"/>
                </a:solidFill>
              </a:rPr>
              <a:t>a・DOM</a:t>
            </a:r>
            <a:r>
              <a:rPr lang="it-IT" baseline="-25000" dirty="0" err="1">
                <a:solidFill>
                  <a:srgbClr val="002060"/>
                </a:solidFill>
              </a:rPr>
              <a:t>z</a:t>
            </a:r>
            <a:r>
              <a:rPr lang="it-IT" dirty="0">
                <a:solidFill>
                  <a:srgbClr val="002060"/>
                </a:solidFill>
              </a:rPr>
              <a:t> / [ln(</a:t>
            </a:r>
            <a:r>
              <a:rPr lang="it-IT" dirty="0" err="1">
                <a:solidFill>
                  <a:srgbClr val="002060"/>
                </a:solidFill>
              </a:rPr>
              <a:t>c</a:t>
            </a:r>
            <a:r>
              <a:rPr lang="it-IT" baseline="-25000" dirty="0" err="1">
                <a:solidFill>
                  <a:srgbClr val="002060"/>
                </a:solidFill>
              </a:rPr>
              <a:t>emitter</a:t>
            </a:r>
            <a:r>
              <a:rPr lang="it-IT" dirty="0">
                <a:solidFill>
                  <a:srgbClr val="002060"/>
                </a:solidFill>
              </a:rPr>
              <a:t> +</a:t>
            </a:r>
            <a:r>
              <a:rPr lang="it-IT" dirty="0" err="1">
                <a:solidFill>
                  <a:srgbClr val="002060"/>
                </a:solidFill>
              </a:rPr>
              <a:t>a・DOM</a:t>
            </a:r>
            <a:r>
              <a:rPr lang="it-IT" baseline="-25000" dirty="0" err="1">
                <a:solidFill>
                  <a:srgbClr val="002060"/>
                </a:solidFill>
              </a:rPr>
              <a:t>z</a:t>
            </a:r>
            <a:r>
              <a:rPr lang="it-IT" dirty="0">
                <a:solidFill>
                  <a:srgbClr val="002060"/>
                </a:solidFill>
              </a:rPr>
              <a:t> )−ln </a:t>
            </a:r>
            <a:r>
              <a:rPr lang="it-IT" dirty="0" err="1">
                <a:solidFill>
                  <a:srgbClr val="002060"/>
                </a:solidFill>
              </a:rPr>
              <a:t>c</a:t>
            </a:r>
            <a:r>
              <a:rPr lang="it-IT" baseline="-25000" dirty="0" err="1">
                <a:solidFill>
                  <a:srgbClr val="002060"/>
                </a:solidFill>
              </a:rPr>
              <a:t>emitter</a:t>
            </a:r>
            <a:r>
              <a:rPr lang="it-IT" dirty="0">
                <a:solidFill>
                  <a:srgbClr val="002060"/>
                </a:solidFill>
              </a:rPr>
              <a:t>]</a:t>
            </a:r>
            <a:endParaRPr lang="it-IT" baseline="-25000" dirty="0">
              <a:solidFill>
                <a:srgbClr val="002060"/>
              </a:solidFill>
            </a:endParaRPr>
          </a:p>
        </p:txBody>
      </p:sp>
      <p:sp>
        <p:nvSpPr>
          <p:cNvPr id="27" name="Segnaposto piè di pagina 3">
            <a:extLst>
              <a:ext uri="{FF2B5EF4-FFF2-40B4-BE49-F238E27FC236}">
                <a16:creationId xmlns:a16="http://schemas.microsoft.com/office/drawing/2014/main" id="{55D25E8C-6B83-3D44-A87E-973BECBBC819}"/>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8" name="Segnaposto numero diapositiva 4">
            <a:extLst>
              <a:ext uri="{FF2B5EF4-FFF2-40B4-BE49-F238E27FC236}">
                <a16:creationId xmlns:a16="http://schemas.microsoft.com/office/drawing/2014/main" id="{B80ECF6F-D5EE-7E4E-95C4-FBD31B018D2F}"/>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19</a:t>
            </a:fld>
            <a:endParaRPr lang="en-GB" dirty="0">
              <a:solidFill>
                <a:srgbClr val="002060"/>
              </a:solidFill>
            </a:endParaRPr>
          </a:p>
        </p:txBody>
      </p:sp>
      <p:sp>
        <p:nvSpPr>
          <p:cNvPr id="29" name="Segnaposto data 5">
            <a:extLst>
              <a:ext uri="{FF2B5EF4-FFF2-40B4-BE49-F238E27FC236}">
                <a16:creationId xmlns:a16="http://schemas.microsoft.com/office/drawing/2014/main" id="{431D07A0-DBD4-F64F-8F56-5849047A92C5}"/>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198222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371600" y="0"/>
            <a:ext cx="9601200" cy="845798"/>
          </a:xfrm>
        </p:spPr>
        <p:txBody>
          <a:bodyPr>
            <a:normAutofit fontScale="90000"/>
          </a:bodyPr>
          <a:lstStyle/>
          <a:p>
            <a:pPr algn="ctr"/>
            <a:r>
              <a:rPr lang="en-GB" b="1" dirty="0">
                <a:solidFill>
                  <a:schemeClr val="accent1">
                    <a:lumMod val="50000"/>
                  </a:schemeClr>
                </a:solidFill>
              </a:rPr>
              <a:t>Positioning System of KM3NeT: Requirements</a:t>
            </a:r>
          </a:p>
        </p:txBody>
      </p:sp>
      <p:pic>
        <p:nvPicPr>
          <p:cNvPr id="9" name="Immagine 8">
            <a:extLst>
              <a:ext uri="{FF2B5EF4-FFF2-40B4-BE49-F238E27FC236}">
                <a16:creationId xmlns:a16="http://schemas.microsoft.com/office/drawing/2014/main" id="{83AE69C7-1B22-8744-AAA2-D3EB6EFAF38C}"/>
              </a:ext>
            </a:extLst>
          </p:cNvPr>
          <p:cNvPicPr>
            <a:picLocks noChangeAspect="1"/>
          </p:cNvPicPr>
          <p:nvPr/>
        </p:nvPicPr>
        <p:blipFill rotWithShape="1">
          <a:blip r:embed="rId2">
            <a:clrChange>
              <a:clrFrom>
                <a:srgbClr val="B5B5B5"/>
              </a:clrFrom>
              <a:clrTo>
                <a:srgbClr val="B5B5B5">
                  <a:alpha val="0"/>
                </a:srgbClr>
              </a:clrTo>
            </a:clrChange>
          </a:blip>
          <a:srcRect l="7563"/>
          <a:stretch/>
        </p:blipFill>
        <p:spPr>
          <a:xfrm>
            <a:off x="835219" y="2635864"/>
            <a:ext cx="3154044" cy="2807566"/>
          </a:xfrm>
          <a:prstGeom prst="rect">
            <a:avLst/>
          </a:prstGeom>
        </p:spPr>
      </p:pic>
      <p:pic>
        <p:nvPicPr>
          <p:cNvPr id="10" name="Immagine 9">
            <a:extLst>
              <a:ext uri="{FF2B5EF4-FFF2-40B4-BE49-F238E27FC236}">
                <a16:creationId xmlns:a16="http://schemas.microsoft.com/office/drawing/2014/main" id="{6B1B6356-CEEC-5941-B059-BD68569B3979}"/>
              </a:ext>
            </a:extLst>
          </p:cNvPr>
          <p:cNvPicPr>
            <a:picLocks noChangeAspect="1"/>
          </p:cNvPicPr>
          <p:nvPr/>
        </p:nvPicPr>
        <p:blipFill>
          <a:blip r:embed="rId3">
            <a:clrChange>
              <a:clrFrom>
                <a:srgbClr val="A992AE"/>
              </a:clrFrom>
              <a:clrTo>
                <a:srgbClr val="A992AE">
                  <a:alpha val="0"/>
                </a:srgbClr>
              </a:clrTo>
            </a:clrChange>
          </a:blip>
          <a:stretch>
            <a:fillRect/>
          </a:stretch>
        </p:blipFill>
        <p:spPr>
          <a:xfrm>
            <a:off x="7799552" y="2633324"/>
            <a:ext cx="3984204" cy="3103398"/>
          </a:xfrm>
          <a:prstGeom prst="rect">
            <a:avLst/>
          </a:prstGeom>
        </p:spPr>
      </p:pic>
      <p:graphicFrame>
        <p:nvGraphicFramePr>
          <p:cNvPr id="3" name="Tabella 2">
            <a:extLst>
              <a:ext uri="{FF2B5EF4-FFF2-40B4-BE49-F238E27FC236}">
                <a16:creationId xmlns:a16="http://schemas.microsoft.com/office/drawing/2014/main" id="{3AE3BDE9-40AC-1843-AAE3-0D1FD2CB8562}"/>
              </a:ext>
            </a:extLst>
          </p:cNvPr>
          <p:cNvGraphicFramePr>
            <a:graphicFrameLocks noGrp="1"/>
          </p:cNvGraphicFramePr>
          <p:nvPr>
            <p:extLst>
              <p:ext uri="{D42A27DB-BD31-4B8C-83A1-F6EECF244321}">
                <p14:modId xmlns:p14="http://schemas.microsoft.com/office/powerpoint/2010/main" val="2948389237"/>
              </p:ext>
            </p:extLst>
          </p:nvPr>
        </p:nvGraphicFramePr>
        <p:xfrm>
          <a:off x="242889" y="1277097"/>
          <a:ext cx="11682366" cy="736600"/>
        </p:xfrm>
        <a:graphic>
          <a:graphicData uri="http://schemas.openxmlformats.org/drawingml/2006/table">
            <a:tbl>
              <a:tblPr firstRow="1" bandRow="1">
                <a:tableStyleId>{0505E3EF-67EA-436B-97B2-0124C06EBD24}</a:tableStyleId>
              </a:tblPr>
              <a:tblGrid>
                <a:gridCol w="3894122">
                  <a:extLst>
                    <a:ext uri="{9D8B030D-6E8A-4147-A177-3AD203B41FA5}">
                      <a16:colId xmlns:a16="http://schemas.microsoft.com/office/drawing/2014/main" val="2865202522"/>
                    </a:ext>
                  </a:extLst>
                </a:gridCol>
                <a:gridCol w="3894122">
                  <a:extLst>
                    <a:ext uri="{9D8B030D-6E8A-4147-A177-3AD203B41FA5}">
                      <a16:colId xmlns:a16="http://schemas.microsoft.com/office/drawing/2014/main" val="4135666867"/>
                    </a:ext>
                  </a:extLst>
                </a:gridCol>
                <a:gridCol w="3894122">
                  <a:extLst>
                    <a:ext uri="{9D8B030D-6E8A-4147-A177-3AD203B41FA5}">
                      <a16:colId xmlns:a16="http://schemas.microsoft.com/office/drawing/2014/main" val="3199796656"/>
                    </a:ext>
                  </a:extLst>
                </a:gridCol>
              </a:tblGrid>
              <a:tr h="223091">
                <a:tc>
                  <a:txBody>
                    <a:bodyPr/>
                    <a:lstStyle/>
                    <a:p>
                      <a:r>
                        <a:rPr lang="it-IT" dirty="0"/>
                        <a:t>Relative </a:t>
                      </a:r>
                      <a:r>
                        <a:rPr lang="it-IT" dirty="0" err="1"/>
                        <a:t>lepton</a:t>
                      </a:r>
                      <a:r>
                        <a:rPr lang="it-IT" dirty="0"/>
                        <a:t> </a:t>
                      </a:r>
                      <a:r>
                        <a:rPr lang="it-IT" dirty="0" err="1"/>
                        <a:t>track</a:t>
                      </a:r>
                      <a:r>
                        <a:rPr lang="it-IT" dirty="0"/>
                        <a:t> </a:t>
                      </a:r>
                      <a:r>
                        <a:rPr lang="it-IT" dirty="0" err="1"/>
                        <a:t>direction</a:t>
                      </a:r>
                      <a:endParaRPr lang="it-IT" dirty="0"/>
                    </a:p>
                  </a:txBody>
                  <a:tcPr/>
                </a:tc>
                <a:tc>
                  <a:txBody>
                    <a:bodyPr/>
                    <a:lstStyle/>
                    <a:p>
                      <a:r>
                        <a:rPr lang="it-IT" dirty="0" err="1"/>
                        <a:t>Measure</a:t>
                      </a:r>
                      <a:r>
                        <a:rPr lang="it-IT" dirty="0"/>
                        <a:t> relative positions of </a:t>
                      </a:r>
                      <a:r>
                        <a:rPr lang="it-IT" dirty="0" err="1"/>
                        <a:t>DOMs</a:t>
                      </a:r>
                      <a:endParaRPr lang="it-IT" dirty="0"/>
                    </a:p>
                  </a:txBody>
                  <a:tcPr/>
                </a:tc>
                <a:tc rowSpan="2">
                  <a:txBody>
                    <a:bodyPr/>
                    <a:lstStyle/>
                    <a:p>
                      <a:r>
                        <a:rPr lang="it-IT" dirty="0"/>
                        <a:t>Relative </a:t>
                      </a:r>
                      <a:r>
                        <a:rPr lang="it-IT" dirty="0" err="1"/>
                        <a:t>Acoustic</a:t>
                      </a:r>
                      <a:r>
                        <a:rPr lang="it-IT" dirty="0"/>
                        <a:t> </a:t>
                      </a:r>
                      <a:r>
                        <a:rPr lang="it-IT" dirty="0" err="1"/>
                        <a:t>Positioning</a:t>
                      </a:r>
                      <a:r>
                        <a:rPr lang="it-IT" dirty="0"/>
                        <a:t> System</a:t>
                      </a:r>
                    </a:p>
                  </a:txBody>
                  <a:tcPr/>
                </a:tc>
                <a:extLst>
                  <a:ext uri="{0D108BD9-81ED-4DB2-BD59-A6C34878D82A}">
                    <a16:rowId xmlns:a16="http://schemas.microsoft.com/office/drawing/2014/main" val="1939382910"/>
                  </a:ext>
                </a:extLst>
              </a:tr>
              <a:tr h="370840">
                <a:tc>
                  <a:txBody>
                    <a:bodyPr/>
                    <a:lstStyle/>
                    <a:p>
                      <a:r>
                        <a:rPr lang="it-IT" dirty="0" err="1"/>
                        <a:t>Angular</a:t>
                      </a:r>
                      <a:r>
                        <a:rPr lang="it-IT" dirty="0"/>
                        <a:t> </a:t>
                      </a:r>
                      <a:r>
                        <a:rPr lang="it-IT" dirty="0" err="1"/>
                        <a:t>resolution</a:t>
                      </a:r>
                      <a:r>
                        <a:rPr lang="it-IT" dirty="0"/>
                        <a:t> &lt;0.2°</a:t>
                      </a:r>
                    </a:p>
                  </a:txBody>
                  <a:tcPr/>
                </a:tc>
                <a:tc>
                  <a:txBody>
                    <a:bodyPr/>
                    <a:lstStyle/>
                    <a:p>
                      <a:r>
                        <a:rPr lang="it-IT" dirty="0" err="1"/>
                        <a:t>Resolution</a:t>
                      </a:r>
                      <a:r>
                        <a:rPr lang="it-IT" dirty="0"/>
                        <a:t> 20 cm</a:t>
                      </a:r>
                    </a:p>
                  </a:txBody>
                  <a:tcPr/>
                </a:tc>
                <a:tc vMerge="1">
                  <a:txBody>
                    <a:bodyPr/>
                    <a:lstStyle/>
                    <a:p>
                      <a:endParaRPr lang="it-IT" dirty="0"/>
                    </a:p>
                  </a:txBody>
                  <a:tcPr/>
                </a:tc>
                <a:extLst>
                  <a:ext uri="{0D108BD9-81ED-4DB2-BD59-A6C34878D82A}">
                    <a16:rowId xmlns:a16="http://schemas.microsoft.com/office/drawing/2014/main" val="2986595875"/>
                  </a:ext>
                </a:extLst>
              </a:tr>
            </a:tbl>
          </a:graphicData>
        </a:graphic>
      </p:graphicFrame>
      <p:sp>
        <p:nvSpPr>
          <p:cNvPr id="14" name="Segnaposto piè di pagina 3">
            <a:extLst>
              <a:ext uri="{FF2B5EF4-FFF2-40B4-BE49-F238E27FC236}">
                <a16:creationId xmlns:a16="http://schemas.microsoft.com/office/drawing/2014/main" id="{8C98AA3D-10B9-374D-B277-FC587C034D27}"/>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5" name="Segnaposto numero diapositiva 4">
            <a:extLst>
              <a:ext uri="{FF2B5EF4-FFF2-40B4-BE49-F238E27FC236}">
                <a16:creationId xmlns:a16="http://schemas.microsoft.com/office/drawing/2014/main" id="{D865BCF3-2569-694A-A346-D2C5FD0843A7}"/>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a:t>
            </a:fld>
            <a:endParaRPr lang="en-GB" dirty="0">
              <a:solidFill>
                <a:srgbClr val="002060"/>
              </a:solidFill>
            </a:endParaRPr>
          </a:p>
        </p:txBody>
      </p:sp>
      <p:sp>
        <p:nvSpPr>
          <p:cNvPr id="16" name="Segnaposto data 5">
            <a:extLst>
              <a:ext uri="{FF2B5EF4-FFF2-40B4-BE49-F238E27FC236}">
                <a16:creationId xmlns:a16="http://schemas.microsoft.com/office/drawing/2014/main" id="{4C3F9E61-3E06-3041-939A-4000BFF54574}"/>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2351392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Relative Acoustic Positioning System (RAPS)</a:t>
            </a:r>
          </a:p>
        </p:txBody>
      </p:sp>
      <p:pic>
        <p:nvPicPr>
          <p:cNvPr id="3" name="Immagine 2">
            <a:extLst>
              <a:ext uri="{FF2B5EF4-FFF2-40B4-BE49-F238E27FC236}">
                <a16:creationId xmlns:a16="http://schemas.microsoft.com/office/drawing/2014/main" id="{29F804A4-96FC-874A-81B0-450EE0DF0219}"/>
              </a:ext>
            </a:extLst>
          </p:cNvPr>
          <p:cNvPicPr>
            <a:picLocks noChangeAspect="1"/>
          </p:cNvPicPr>
          <p:nvPr/>
        </p:nvPicPr>
        <p:blipFill>
          <a:blip r:embed="rId2"/>
          <a:stretch>
            <a:fillRect/>
          </a:stretch>
        </p:blipFill>
        <p:spPr>
          <a:xfrm>
            <a:off x="5341677" y="1159791"/>
            <a:ext cx="5857876" cy="4433529"/>
          </a:xfrm>
          <a:prstGeom prst="rect">
            <a:avLst/>
          </a:prstGeom>
        </p:spPr>
      </p:pic>
      <p:sp>
        <p:nvSpPr>
          <p:cNvPr id="8" name="Segnaposto piè di pagina 3">
            <a:extLst>
              <a:ext uri="{FF2B5EF4-FFF2-40B4-BE49-F238E27FC236}">
                <a16:creationId xmlns:a16="http://schemas.microsoft.com/office/drawing/2014/main" id="{B0E841CD-EE06-5342-A64A-803914ED4155}"/>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9" name="Segnaposto numero diapositiva 4">
            <a:extLst>
              <a:ext uri="{FF2B5EF4-FFF2-40B4-BE49-F238E27FC236}">
                <a16:creationId xmlns:a16="http://schemas.microsoft.com/office/drawing/2014/main" id="{A404B885-81CE-884B-8A13-609CE3D1A70B}"/>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20</a:t>
            </a:fld>
            <a:endParaRPr lang="en-GB" dirty="0">
              <a:solidFill>
                <a:srgbClr val="002060"/>
              </a:solidFill>
            </a:endParaRPr>
          </a:p>
        </p:txBody>
      </p:sp>
      <p:sp>
        <p:nvSpPr>
          <p:cNvPr id="10" name="Segnaposto data 5">
            <a:extLst>
              <a:ext uri="{FF2B5EF4-FFF2-40B4-BE49-F238E27FC236}">
                <a16:creationId xmlns:a16="http://schemas.microsoft.com/office/drawing/2014/main" id="{1451C082-3973-094F-BE2D-BE9DBE33A912}"/>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pic>
        <p:nvPicPr>
          <p:cNvPr id="11" name="Immagine 10">
            <a:extLst>
              <a:ext uri="{FF2B5EF4-FFF2-40B4-BE49-F238E27FC236}">
                <a16:creationId xmlns:a16="http://schemas.microsoft.com/office/drawing/2014/main" id="{0EEFCEBF-E22B-E74E-ACCE-C43553FD6A42}"/>
              </a:ext>
            </a:extLst>
          </p:cNvPr>
          <p:cNvPicPr>
            <a:picLocks noChangeAspect="1"/>
          </p:cNvPicPr>
          <p:nvPr/>
        </p:nvPicPr>
        <p:blipFill>
          <a:blip r:embed="rId3"/>
          <a:stretch>
            <a:fillRect/>
          </a:stretch>
        </p:blipFill>
        <p:spPr>
          <a:xfrm>
            <a:off x="164332" y="1881757"/>
            <a:ext cx="5326837" cy="2962008"/>
          </a:xfrm>
          <a:prstGeom prst="rect">
            <a:avLst/>
          </a:prstGeom>
        </p:spPr>
      </p:pic>
    </p:spTree>
    <p:extLst>
      <p:ext uri="{BB962C8B-B14F-4D97-AF65-F5344CB8AC3E}">
        <p14:creationId xmlns:p14="http://schemas.microsoft.com/office/powerpoint/2010/main" val="1575211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DU Line Fit</a:t>
            </a:r>
          </a:p>
        </p:txBody>
      </p:sp>
      <p:sp>
        <p:nvSpPr>
          <p:cNvPr id="8" name="Segnaposto piè di pagina 3">
            <a:extLst>
              <a:ext uri="{FF2B5EF4-FFF2-40B4-BE49-F238E27FC236}">
                <a16:creationId xmlns:a16="http://schemas.microsoft.com/office/drawing/2014/main" id="{B0E841CD-EE06-5342-A64A-803914ED4155}"/>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9" name="Segnaposto numero diapositiva 4">
            <a:extLst>
              <a:ext uri="{FF2B5EF4-FFF2-40B4-BE49-F238E27FC236}">
                <a16:creationId xmlns:a16="http://schemas.microsoft.com/office/drawing/2014/main" id="{A404B885-81CE-884B-8A13-609CE3D1A70B}"/>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21</a:t>
            </a:fld>
            <a:endParaRPr lang="en-GB" dirty="0">
              <a:solidFill>
                <a:srgbClr val="002060"/>
              </a:solidFill>
            </a:endParaRPr>
          </a:p>
        </p:txBody>
      </p:sp>
      <p:sp>
        <p:nvSpPr>
          <p:cNvPr id="10" name="Segnaposto data 5">
            <a:extLst>
              <a:ext uri="{FF2B5EF4-FFF2-40B4-BE49-F238E27FC236}">
                <a16:creationId xmlns:a16="http://schemas.microsoft.com/office/drawing/2014/main" id="{1451C082-3973-094F-BE2D-BE9DBE33A912}"/>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pic>
        <p:nvPicPr>
          <p:cNvPr id="4" name="Immagine 3">
            <a:extLst>
              <a:ext uri="{FF2B5EF4-FFF2-40B4-BE49-F238E27FC236}">
                <a16:creationId xmlns:a16="http://schemas.microsoft.com/office/drawing/2014/main" id="{DBBE75E0-A01D-644C-A5E6-601D95091EC8}"/>
              </a:ext>
            </a:extLst>
          </p:cNvPr>
          <p:cNvPicPr>
            <a:picLocks noChangeAspect="1"/>
          </p:cNvPicPr>
          <p:nvPr/>
        </p:nvPicPr>
        <p:blipFill rotWithShape="1">
          <a:blip r:embed="rId2"/>
          <a:srcRect l="45729"/>
          <a:stretch/>
        </p:blipFill>
        <p:spPr>
          <a:xfrm>
            <a:off x="340575" y="2510923"/>
            <a:ext cx="4248155" cy="3184518"/>
          </a:xfrm>
          <a:prstGeom prst="rect">
            <a:avLst/>
          </a:prstGeom>
        </p:spPr>
      </p:pic>
      <p:sp>
        <p:nvSpPr>
          <p:cNvPr id="6" name="CasellaDiTesto 5">
            <a:extLst>
              <a:ext uri="{FF2B5EF4-FFF2-40B4-BE49-F238E27FC236}">
                <a16:creationId xmlns:a16="http://schemas.microsoft.com/office/drawing/2014/main" id="{434AFDA7-C452-A54A-8F9E-CE0D9BCA6F9F}"/>
              </a:ext>
            </a:extLst>
          </p:cNvPr>
          <p:cNvSpPr txBox="1"/>
          <p:nvPr/>
        </p:nvSpPr>
        <p:spPr>
          <a:xfrm>
            <a:off x="435979" y="1204227"/>
            <a:ext cx="11489275" cy="1200329"/>
          </a:xfrm>
          <a:prstGeom prst="rect">
            <a:avLst/>
          </a:prstGeom>
          <a:noFill/>
        </p:spPr>
        <p:txBody>
          <a:bodyPr wrap="square" rtlCol="0">
            <a:spAutoFit/>
          </a:bodyPr>
          <a:lstStyle/>
          <a:p>
            <a:r>
              <a:rPr lang="it-IT" dirty="0">
                <a:solidFill>
                  <a:srgbClr val="002060"/>
                </a:solidFill>
              </a:rPr>
              <a:t>In </a:t>
            </a:r>
            <a:r>
              <a:rPr lang="it-IT" dirty="0" err="1">
                <a:solidFill>
                  <a:srgbClr val="002060"/>
                </a:solidFill>
              </a:rPr>
              <a:t>order</a:t>
            </a:r>
            <a:r>
              <a:rPr lang="it-IT" dirty="0">
                <a:solidFill>
                  <a:srgbClr val="002060"/>
                </a:solidFill>
              </a:rPr>
              <a:t> to </a:t>
            </a:r>
            <a:r>
              <a:rPr lang="it-IT" dirty="0" err="1">
                <a:solidFill>
                  <a:srgbClr val="002060"/>
                </a:solidFill>
              </a:rPr>
              <a:t>recover</a:t>
            </a:r>
            <a:r>
              <a:rPr lang="it-IT" dirty="0">
                <a:solidFill>
                  <a:srgbClr val="002060"/>
                </a:solidFill>
              </a:rPr>
              <a:t> the position of </a:t>
            </a:r>
            <a:r>
              <a:rPr lang="it-IT" dirty="0" err="1">
                <a:solidFill>
                  <a:srgbClr val="002060"/>
                </a:solidFill>
              </a:rPr>
              <a:t>missing</a:t>
            </a:r>
            <a:r>
              <a:rPr lang="it-IT" dirty="0">
                <a:solidFill>
                  <a:srgbClr val="002060"/>
                </a:solidFill>
              </a:rPr>
              <a:t>/</a:t>
            </a:r>
            <a:r>
              <a:rPr lang="it-IT" dirty="0" err="1">
                <a:solidFill>
                  <a:srgbClr val="002060"/>
                </a:solidFill>
              </a:rPr>
              <a:t>not</a:t>
            </a:r>
            <a:r>
              <a:rPr lang="it-IT" dirty="0">
                <a:solidFill>
                  <a:srgbClr val="002060"/>
                </a:solidFill>
              </a:rPr>
              <a:t> </a:t>
            </a:r>
            <a:r>
              <a:rPr lang="it-IT" dirty="0" err="1">
                <a:solidFill>
                  <a:srgbClr val="002060"/>
                </a:solidFill>
              </a:rPr>
              <a:t>working</a:t>
            </a:r>
            <a:r>
              <a:rPr lang="it-IT" dirty="0">
                <a:solidFill>
                  <a:srgbClr val="002060"/>
                </a:solidFill>
              </a:rPr>
              <a:t> </a:t>
            </a:r>
            <a:r>
              <a:rPr lang="it-IT" dirty="0" err="1">
                <a:solidFill>
                  <a:srgbClr val="002060"/>
                </a:solidFill>
              </a:rPr>
              <a:t>DOMs</a:t>
            </a:r>
            <a:r>
              <a:rPr lang="it-IT" dirty="0">
                <a:solidFill>
                  <a:srgbClr val="002060"/>
                </a:solidFill>
              </a:rPr>
              <a:t> and </a:t>
            </a:r>
            <a:r>
              <a:rPr lang="it-IT" dirty="0" err="1">
                <a:solidFill>
                  <a:srgbClr val="002060"/>
                </a:solidFill>
              </a:rPr>
              <a:t>improve</a:t>
            </a:r>
            <a:r>
              <a:rPr lang="it-IT" dirty="0">
                <a:solidFill>
                  <a:srgbClr val="002060"/>
                </a:solidFill>
              </a:rPr>
              <a:t> the RAPS </a:t>
            </a:r>
            <a:r>
              <a:rPr lang="it-IT" dirty="0" err="1">
                <a:solidFill>
                  <a:srgbClr val="002060"/>
                </a:solidFill>
              </a:rPr>
              <a:t>resolution</a:t>
            </a:r>
            <a:r>
              <a:rPr lang="it-IT" dirty="0">
                <a:solidFill>
                  <a:srgbClr val="002060"/>
                </a:solidFill>
              </a:rPr>
              <a:t> a DU line </a:t>
            </a:r>
            <a:r>
              <a:rPr lang="it-IT" dirty="0" err="1">
                <a:solidFill>
                  <a:srgbClr val="002060"/>
                </a:solidFill>
              </a:rPr>
              <a:t>fit</a:t>
            </a:r>
            <a:r>
              <a:rPr lang="it-IT" dirty="0">
                <a:solidFill>
                  <a:srgbClr val="002060"/>
                </a:solidFill>
              </a:rPr>
              <a:t> procedure </a:t>
            </a:r>
            <a:r>
              <a:rPr lang="it-IT" dirty="0" err="1">
                <a:solidFill>
                  <a:srgbClr val="002060"/>
                </a:solidFill>
              </a:rPr>
              <a:t>has</a:t>
            </a:r>
            <a:r>
              <a:rPr lang="it-IT" dirty="0">
                <a:solidFill>
                  <a:srgbClr val="002060"/>
                </a:solidFill>
              </a:rPr>
              <a:t> </a:t>
            </a:r>
            <a:r>
              <a:rPr lang="it-IT" dirty="0" err="1">
                <a:solidFill>
                  <a:srgbClr val="002060"/>
                </a:solidFill>
              </a:rPr>
              <a:t>been</a:t>
            </a:r>
            <a:r>
              <a:rPr lang="it-IT" dirty="0">
                <a:solidFill>
                  <a:srgbClr val="002060"/>
                </a:solidFill>
              </a:rPr>
              <a:t>  </a:t>
            </a:r>
            <a:r>
              <a:rPr lang="it-IT" dirty="0" err="1">
                <a:solidFill>
                  <a:srgbClr val="002060"/>
                </a:solidFill>
              </a:rPr>
              <a:t>developed</a:t>
            </a:r>
            <a:r>
              <a:rPr lang="it-IT" dirty="0">
                <a:solidFill>
                  <a:srgbClr val="002060"/>
                </a:solidFill>
              </a:rPr>
              <a:t>:</a:t>
            </a:r>
          </a:p>
          <a:p>
            <a:pPr marL="285750" indent="-285750">
              <a:buFont typeface="Arial" panose="020B0604020202020204" pitchFamily="34" charset="0"/>
              <a:buChar char="•"/>
            </a:pPr>
            <a:r>
              <a:rPr lang="it-IT" dirty="0">
                <a:solidFill>
                  <a:srgbClr val="002060"/>
                </a:solidFill>
              </a:rPr>
              <a:t>V0(Basic): </a:t>
            </a:r>
            <a:r>
              <a:rPr lang="it-IT" dirty="0" err="1">
                <a:solidFill>
                  <a:srgbClr val="002060"/>
                </a:solidFill>
              </a:rPr>
              <a:t>Filter</a:t>
            </a:r>
            <a:r>
              <a:rPr lang="it-IT" dirty="0">
                <a:solidFill>
                  <a:srgbClr val="002060"/>
                </a:solidFill>
              </a:rPr>
              <a:t> </a:t>
            </a:r>
            <a:r>
              <a:rPr lang="it-IT" dirty="0" err="1">
                <a:solidFill>
                  <a:srgbClr val="002060"/>
                </a:solidFill>
              </a:rPr>
              <a:t>anomalous</a:t>
            </a:r>
            <a:r>
              <a:rPr lang="it-IT" dirty="0">
                <a:solidFill>
                  <a:srgbClr val="002060"/>
                </a:solidFill>
              </a:rPr>
              <a:t> RAPS data 3D and </a:t>
            </a:r>
            <a:r>
              <a:rPr lang="it-IT" dirty="0" err="1">
                <a:solidFill>
                  <a:srgbClr val="002060"/>
                </a:solidFill>
              </a:rPr>
              <a:t>Bezier</a:t>
            </a:r>
            <a:r>
              <a:rPr lang="it-IT" dirty="0">
                <a:solidFill>
                  <a:srgbClr val="002060"/>
                </a:solidFill>
              </a:rPr>
              <a:t> </a:t>
            </a:r>
            <a:r>
              <a:rPr lang="it-IT" dirty="0" err="1">
                <a:solidFill>
                  <a:srgbClr val="002060"/>
                </a:solidFill>
              </a:rPr>
              <a:t>Fit</a:t>
            </a:r>
            <a:r>
              <a:rPr lang="it-IT" dirty="0">
                <a:solidFill>
                  <a:srgbClr val="002060"/>
                </a:solidFill>
              </a:rPr>
              <a:t> of DU</a:t>
            </a:r>
          </a:p>
          <a:p>
            <a:pPr marL="285750" indent="-285750">
              <a:buFont typeface="Arial" panose="020B0604020202020204" pitchFamily="34" charset="0"/>
              <a:buChar char="•"/>
            </a:pPr>
            <a:r>
              <a:rPr lang="it-IT" dirty="0">
                <a:solidFill>
                  <a:srgbClr val="002060"/>
                </a:solidFill>
              </a:rPr>
              <a:t>V1: </a:t>
            </a:r>
            <a:r>
              <a:rPr lang="it-IT" dirty="0" err="1">
                <a:solidFill>
                  <a:srgbClr val="002060"/>
                </a:solidFill>
              </a:rPr>
              <a:t>Filter</a:t>
            </a:r>
            <a:r>
              <a:rPr lang="it-IT" dirty="0">
                <a:solidFill>
                  <a:srgbClr val="002060"/>
                </a:solidFill>
              </a:rPr>
              <a:t> </a:t>
            </a:r>
            <a:r>
              <a:rPr lang="it-IT" dirty="0" err="1">
                <a:solidFill>
                  <a:srgbClr val="002060"/>
                </a:solidFill>
              </a:rPr>
              <a:t>anomalous</a:t>
            </a:r>
            <a:r>
              <a:rPr lang="it-IT" dirty="0">
                <a:solidFill>
                  <a:srgbClr val="002060"/>
                </a:solidFill>
              </a:rPr>
              <a:t> RAPS data, include </a:t>
            </a:r>
            <a:r>
              <a:rPr lang="it-IT" dirty="0" err="1">
                <a:solidFill>
                  <a:srgbClr val="002060"/>
                </a:solidFill>
              </a:rPr>
              <a:t>compass</a:t>
            </a:r>
            <a:r>
              <a:rPr lang="it-IT" dirty="0">
                <a:solidFill>
                  <a:srgbClr val="002060"/>
                </a:solidFill>
              </a:rPr>
              <a:t> data, </a:t>
            </a:r>
            <a:r>
              <a:rPr lang="it-IT" dirty="0" err="1">
                <a:solidFill>
                  <a:srgbClr val="002060"/>
                </a:solidFill>
              </a:rPr>
              <a:t>recover</a:t>
            </a:r>
            <a:r>
              <a:rPr lang="it-IT" dirty="0">
                <a:solidFill>
                  <a:srgbClr val="002060"/>
                </a:solidFill>
              </a:rPr>
              <a:t> </a:t>
            </a:r>
            <a:r>
              <a:rPr lang="it-IT" dirty="0" err="1">
                <a:solidFill>
                  <a:srgbClr val="002060"/>
                </a:solidFill>
              </a:rPr>
              <a:t>effective</a:t>
            </a:r>
            <a:r>
              <a:rPr lang="it-IT" dirty="0">
                <a:solidFill>
                  <a:srgbClr val="002060"/>
                </a:solidFill>
              </a:rPr>
              <a:t> </a:t>
            </a:r>
            <a:r>
              <a:rPr lang="it-IT" dirty="0" err="1">
                <a:solidFill>
                  <a:srgbClr val="002060"/>
                </a:solidFill>
              </a:rPr>
              <a:t>current</a:t>
            </a:r>
            <a:r>
              <a:rPr lang="it-IT" dirty="0">
                <a:solidFill>
                  <a:srgbClr val="002060"/>
                </a:solidFill>
              </a:rPr>
              <a:t>, </a:t>
            </a:r>
            <a:r>
              <a:rPr lang="it-IT" dirty="0" err="1">
                <a:solidFill>
                  <a:srgbClr val="002060"/>
                </a:solidFill>
              </a:rPr>
              <a:t>Fit</a:t>
            </a:r>
            <a:r>
              <a:rPr lang="it-IT" dirty="0">
                <a:solidFill>
                  <a:srgbClr val="002060"/>
                </a:solidFill>
              </a:rPr>
              <a:t> line </a:t>
            </a:r>
            <a:r>
              <a:rPr lang="it-IT" dirty="0" err="1">
                <a:solidFill>
                  <a:srgbClr val="002060"/>
                </a:solidFill>
              </a:rPr>
              <a:t>using</a:t>
            </a:r>
            <a:r>
              <a:rPr lang="it-IT" dirty="0">
                <a:solidFill>
                  <a:srgbClr val="002060"/>
                </a:solidFill>
              </a:rPr>
              <a:t> a DU </a:t>
            </a:r>
            <a:r>
              <a:rPr lang="it-IT" dirty="0" err="1">
                <a:solidFill>
                  <a:srgbClr val="002060"/>
                </a:solidFill>
              </a:rPr>
              <a:t>mechanical</a:t>
            </a:r>
            <a:r>
              <a:rPr lang="it-IT" dirty="0">
                <a:solidFill>
                  <a:srgbClr val="002060"/>
                </a:solidFill>
              </a:rPr>
              <a:t> model</a:t>
            </a:r>
          </a:p>
        </p:txBody>
      </p:sp>
      <p:pic>
        <p:nvPicPr>
          <p:cNvPr id="12" name="Imagen 14375">
            <a:extLst>
              <a:ext uri="{FF2B5EF4-FFF2-40B4-BE49-F238E27FC236}">
                <a16:creationId xmlns:a16="http://schemas.microsoft.com/office/drawing/2014/main" id="{C8BD50BF-3A28-034C-ADB4-31D8DBAAE7EB}"/>
              </a:ext>
            </a:extLst>
          </p:cNvPr>
          <p:cNvPicPr/>
          <p:nvPr/>
        </p:nvPicPr>
        <p:blipFill rotWithShape="1">
          <a:blip r:embed="rId3">
            <a:extLst>
              <a:ext uri="{28A0092B-C50C-407E-A947-70E740481C1C}">
                <a14:useLocalDpi xmlns:a14="http://schemas.microsoft.com/office/drawing/2010/main" val="0"/>
              </a:ext>
            </a:extLst>
          </a:blip>
          <a:srcRect l="-28230" r="24997"/>
          <a:stretch/>
        </p:blipFill>
        <p:spPr bwMode="auto">
          <a:xfrm>
            <a:off x="5277542" y="2748697"/>
            <a:ext cx="3109220" cy="2916744"/>
          </a:xfrm>
          <a:prstGeom prst="rect">
            <a:avLst/>
          </a:prstGeom>
          <a:noFill/>
          <a:ln>
            <a:noFill/>
          </a:ln>
          <a:extLst>
            <a:ext uri="{53640926-AAD7-44D8-BBD7-CCE9431645EC}">
              <a14:shadowObscured xmlns:a14="http://schemas.microsoft.com/office/drawing/2010/main"/>
            </a:ext>
          </a:extLst>
        </p:spPr>
      </p:pic>
      <p:pic>
        <p:nvPicPr>
          <p:cNvPr id="13" name="Immagine 12">
            <a:extLst>
              <a:ext uri="{FF2B5EF4-FFF2-40B4-BE49-F238E27FC236}">
                <a16:creationId xmlns:a16="http://schemas.microsoft.com/office/drawing/2014/main" id="{A70C9C43-DA14-CA49-A64E-FDF942F37D69}"/>
              </a:ext>
            </a:extLst>
          </p:cNvPr>
          <p:cNvPicPr>
            <a:picLocks noChangeAspect="1"/>
          </p:cNvPicPr>
          <p:nvPr/>
        </p:nvPicPr>
        <p:blipFill>
          <a:blip r:embed="rId4"/>
          <a:stretch>
            <a:fillRect/>
          </a:stretch>
        </p:blipFill>
        <p:spPr>
          <a:xfrm>
            <a:off x="10550526" y="2404556"/>
            <a:ext cx="1267620" cy="3408870"/>
          </a:xfrm>
          <a:prstGeom prst="rect">
            <a:avLst/>
          </a:prstGeom>
        </p:spPr>
      </p:pic>
    </p:spTree>
    <p:extLst>
      <p:ext uri="{BB962C8B-B14F-4D97-AF65-F5344CB8AC3E}">
        <p14:creationId xmlns:p14="http://schemas.microsoft.com/office/powerpoint/2010/main" val="330650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Multidisciplinary Science with KM3NeT acoustic elements</a:t>
            </a:r>
          </a:p>
        </p:txBody>
      </p:sp>
      <p:sp>
        <p:nvSpPr>
          <p:cNvPr id="22" name="Rectangle 17">
            <a:extLst>
              <a:ext uri="{FF2B5EF4-FFF2-40B4-BE49-F238E27FC236}">
                <a16:creationId xmlns:a16="http://schemas.microsoft.com/office/drawing/2014/main" id="{E4CEC6B8-B180-084C-8F83-549D67E3E4B2}"/>
              </a:ext>
            </a:extLst>
          </p:cNvPr>
          <p:cNvSpPr>
            <a:spLocks noChangeArrowheads="1"/>
          </p:cNvSpPr>
          <p:nvPr/>
        </p:nvSpPr>
        <p:spPr bwMode="auto">
          <a:xfrm>
            <a:off x="282507" y="1245473"/>
            <a:ext cx="11324474" cy="2366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dirty="0">
                <a:solidFill>
                  <a:srgbClr val="002060"/>
                </a:solidFill>
                <a:latin typeface="+mn-lt"/>
                <a:ea typeface="DejaVu Sans" charset="0"/>
                <a:cs typeface="DejaVu Sans" charset="0"/>
              </a:rPr>
              <a:t>In the </a:t>
            </a:r>
            <a:r>
              <a:rPr lang="en-US" altLang="it-IT" dirty="0" err="1">
                <a:solidFill>
                  <a:srgbClr val="002060"/>
                </a:solidFill>
                <a:latin typeface="+mn-lt"/>
                <a:ea typeface="DejaVu Sans" charset="0"/>
                <a:cs typeface="DejaVu Sans" charset="0"/>
              </a:rPr>
              <a:t>KMNeT</a:t>
            </a:r>
            <a:r>
              <a:rPr lang="en-US" altLang="it-IT" dirty="0">
                <a:solidFill>
                  <a:srgbClr val="002060"/>
                </a:solidFill>
                <a:latin typeface="+mn-lt"/>
                <a:ea typeface="DejaVu Sans" charset="0"/>
                <a:cs typeface="DejaVu Sans" charset="0"/>
              </a:rPr>
              <a:t> APS all data acquired by the acoustic receivers are transmitted to shore at 195 kHz/24 bit for the real-time identification of the acoustic  beacon pulses.</a:t>
            </a:r>
          </a:p>
          <a:p>
            <a:pPr>
              <a:lnSpc>
                <a:spcPct val="100000"/>
              </a:lnSpc>
            </a:pPr>
            <a:endParaRPr lang="en-US" altLang="it-IT" dirty="0">
              <a:solidFill>
                <a:srgbClr val="002060"/>
              </a:solidFill>
              <a:latin typeface="+mn-lt"/>
              <a:ea typeface="DejaVu Sans" charset="0"/>
              <a:cs typeface="DejaVu Sans" charset="0"/>
            </a:endParaRPr>
          </a:p>
          <a:p>
            <a:pPr>
              <a:lnSpc>
                <a:spcPct val="100000"/>
              </a:lnSpc>
            </a:pPr>
            <a:r>
              <a:rPr lang="en-US" altLang="it-IT" dirty="0">
                <a:solidFill>
                  <a:srgbClr val="002060"/>
                </a:solidFill>
                <a:latin typeface="+mn-lt"/>
                <a:ea typeface="DejaVu Sans" charset="0"/>
                <a:cs typeface="DejaVu Sans" charset="0"/>
              </a:rPr>
              <a:t>Thanks to the KM3NeT data acquisition architecture  the acoustic data stream can be also addressed to other software tools for other purposes ( acoustic neutrino detection, bio-acoustics, geophysics,..). </a:t>
            </a:r>
          </a:p>
          <a:p>
            <a:pPr>
              <a:lnSpc>
                <a:spcPct val="100000"/>
              </a:lnSpc>
            </a:pPr>
            <a:endParaRPr lang="en-US" altLang="it-IT" dirty="0">
              <a:solidFill>
                <a:srgbClr val="002060"/>
              </a:solidFill>
              <a:latin typeface="+mn-lt"/>
              <a:ea typeface="DejaVu Sans" charset="0"/>
              <a:cs typeface="DejaVu Sans" charset="0"/>
            </a:endParaRPr>
          </a:p>
          <a:p>
            <a:pPr>
              <a:lnSpc>
                <a:spcPct val="100000"/>
              </a:lnSpc>
            </a:pPr>
            <a:endParaRPr lang="en-US" altLang="it-IT" dirty="0">
              <a:solidFill>
                <a:srgbClr val="002060"/>
              </a:solidFill>
              <a:latin typeface="+mn-lt"/>
              <a:ea typeface="DejaVu Sans" charset="0"/>
              <a:cs typeface="DejaVu Sans" charset="0"/>
            </a:endParaRPr>
          </a:p>
        </p:txBody>
      </p:sp>
      <p:pic>
        <p:nvPicPr>
          <p:cNvPr id="3" name="Immagine 2">
            <a:extLst>
              <a:ext uri="{FF2B5EF4-FFF2-40B4-BE49-F238E27FC236}">
                <a16:creationId xmlns:a16="http://schemas.microsoft.com/office/drawing/2014/main" id="{89BFD39A-8A2F-1443-B71A-436AD45845BB}"/>
              </a:ext>
            </a:extLst>
          </p:cNvPr>
          <p:cNvPicPr>
            <a:picLocks noChangeAspect="1"/>
          </p:cNvPicPr>
          <p:nvPr/>
        </p:nvPicPr>
        <p:blipFill>
          <a:blip r:embed="rId2"/>
          <a:stretch>
            <a:fillRect/>
          </a:stretch>
        </p:blipFill>
        <p:spPr>
          <a:xfrm>
            <a:off x="6603954" y="3100469"/>
            <a:ext cx="4254500" cy="2413000"/>
          </a:xfrm>
          <a:prstGeom prst="rect">
            <a:avLst/>
          </a:prstGeom>
        </p:spPr>
      </p:pic>
      <p:pic>
        <p:nvPicPr>
          <p:cNvPr id="25" name="Immagine 24">
            <a:extLst>
              <a:ext uri="{FF2B5EF4-FFF2-40B4-BE49-F238E27FC236}">
                <a16:creationId xmlns:a16="http://schemas.microsoft.com/office/drawing/2014/main" id="{19F83509-0E74-EC4D-B187-3A8309B4D762}"/>
              </a:ext>
            </a:extLst>
          </p:cNvPr>
          <p:cNvPicPr>
            <a:picLocks noChangeAspect="1"/>
          </p:cNvPicPr>
          <p:nvPr/>
        </p:nvPicPr>
        <p:blipFill>
          <a:blip r:embed="rId3"/>
          <a:stretch>
            <a:fillRect/>
          </a:stretch>
        </p:blipFill>
        <p:spPr>
          <a:xfrm>
            <a:off x="657225" y="3100469"/>
            <a:ext cx="3962400" cy="2260600"/>
          </a:xfrm>
          <a:prstGeom prst="rect">
            <a:avLst/>
          </a:prstGeom>
        </p:spPr>
      </p:pic>
      <p:sp>
        <p:nvSpPr>
          <p:cNvPr id="26" name="Segnaposto piè di pagina 3">
            <a:extLst>
              <a:ext uri="{FF2B5EF4-FFF2-40B4-BE49-F238E27FC236}">
                <a16:creationId xmlns:a16="http://schemas.microsoft.com/office/drawing/2014/main" id="{E5D7A9E8-DFA9-6B4C-A498-966DBB882E49}"/>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7" name="Segnaposto numero diapositiva 4">
            <a:extLst>
              <a:ext uri="{FF2B5EF4-FFF2-40B4-BE49-F238E27FC236}">
                <a16:creationId xmlns:a16="http://schemas.microsoft.com/office/drawing/2014/main" id="{ED87D1CA-EA7F-DF41-9CEA-1284AE211B0E}"/>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22</a:t>
            </a:fld>
            <a:endParaRPr lang="en-GB" dirty="0">
              <a:solidFill>
                <a:srgbClr val="002060"/>
              </a:solidFill>
            </a:endParaRPr>
          </a:p>
        </p:txBody>
      </p:sp>
      <p:sp>
        <p:nvSpPr>
          <p:cNvPr id="28" name="Segnaposto data 5">
            <a:extLst>
              <a:ext uri="{FF2B5EF4-FFF2-40B4-BE49-F238E27FC236}">
                <a16:creationId xmlns:a16="http://schemas.microsoft.com/office/drawing/2014/main" id="{7F9BAB4C-F86B-EE45-859E-248631FA1290}"/>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2223194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Towards Acoustic Neutrino Detection</a:t>
            </a:r>
          </a:p>
        </p:txBody>
      </p:sp>
      <p:pic>
        <p:nvPicPr>
          <p:cNvPr id="6" name="Immagine 5">
            <a:extLst>
              <a:ext uri="{FF2B5EF4-FFF2-40B4-BE49-F238E27FC236}">
                <a16:creationId xmlns:a16="http://schemas.microsoft.com/office/drawing/2014/main" id="{9226C16C-A45C-9041-9C87-4809BCC6102A}"/>
              </a:ext>
            </a:extLst>
          </p:cNvPr>
          <p:cNvPicPr>
            <a:picLocks noChangeAspect="1"/>
          </p:cNvPicPr>
          <p:nvPr/>
        </p:nvPicPr>
        <p:blipFill>
          <a:blip r:embed="rId2"/>
          <a:stretch>
            <a:fillRect/>
          </a:stretch>
        </p:blipFill>
        <p:spPr>
          <a:xfrm>
            <a:off x="3916362" y="1880852"/>
            <a:ext cx="7056438" cy="3940505"/>
          </a:xfrm>
          <a:prstGeom prst="rect">
            <a:avLst/>
          </a:prstGeom>
        </p:spPr>
      </p:pic>
      <p:sp>
        <p:nvSpPr>
          <p:cNvPr id="8" name="Segnaposto piè di pagina 3">
            <a:extLst>
              <a:ext uri="{FF2B5EF4-FFF2-40B4-BE49-F238E27FC236}">
                <a16:creationId xmlns:a16="http://schemas.microsoft.com/office/drawing/2014/main" id="{D13C4E64-CD34-F041-BA14-FAFEBF296A69}"/>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9" name="Segnaposto numero diapositiva 4">
            <a:extLst>
              <a:ext uri="{FF2B5EF4-FFF2-40B4-BE49-F238E27FC236}">
                <a16:creationId xmlns:a16="http://schemas.microsoft.com/office/drawing/2014/main" id="{69E90548-2794-6C49-B853-A129AFE16337}"/>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23</a:t>
            </a:fld>
            <a:endParaRPr lang="en-GB" dirty="0">
              <a:solidFill>
                <a:srgbClr val="002060"/>
              </a:solidFill>
            </a:endParaRPr>
          </a:p>
        </p:txBody>
      </p:sp>
      <p:sp>
        <p:nvSpPr>
          <p:cNvPr id="10" name="Segnaposto data 5">
            <a:extLst>
              <a:ext uri="{FF2B5EF4-FFF2-40B4-BE49-F238E27FC236}">
                <a16:creationId xmlns:a16="http://schemas.microsoft.com/office/drawing/2014/main" id="{738FB174-7878-B349-93B5-C7808131A06F}"/>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
        <p:nvSpPr>
          <p:cNvPr id="11" name="CasellaDiTesto 10">
            <a:extLst>
              <a:ext uri="{FF2B5EF4-FFF2-40B4-BE49-F238E27FC236}">
                <a16:creationId xmlns:a16="http://schemas.microsoft.com/office/drawing/2014/main" id="{3E02235C-C400-224C-B514-8A4DB8BCCBFF}"/>
              </a:ext>
            </a:extLst>
          </p:cNvPr>
          <p:cNvSpPr txBox="1"/>
          <p:nvPr/>
        </p:nvSpPr>
        <p:spPr>
          <a:xfrm>
            <a:off x="485775" y="1171516"/>
            <a:ext cx="8103052" cy="923330"/>
          </a:xfrm>
          <a:prstGeom prst="rect">
            <a:avLst/>
          </a:prstGeom>
          <a:noFill/>
        </p:spPr>
        <p:txBody>
          <a:bodyPr wrap="none" rtlCol="0">
            <a:spAutoFit/>
          </a:bodyPr>
          <a:lstStyle/>
          <a:p>
            <a:r>
              <a:rPr lang="it-IT" dirty="0" err="1">
                <a:solidFill>
                  <a:srgbClr val="002060"/>
                </a:solidFill>
              </a:rPr>
              <a:t>Acoustic</a:t>
            </a:r>
            <a:r>
              <a:rPr lang="it-IT" dirty="0">
                <a:solidFill>
                  <a:srgbClr val="002060"/>
                </a:solidFill>
              </a:rPr>
              <a:t> Data from the </a:t>
            </a:r>
            <a:r>
              <a:rPr lang="it-IT" dirty="0" err="1">
                <a:solidFill>
                  <a:srgbClr val="002060"/>
                </a:solidFill>
              </a:rPr>
              <a:t>telescope</a:t>
            </a:r>
            <a:r>
              <a:rPr lang="it-IT" dirty="0">
                <a:solidFill>
                  <a:srgbClr val="002060"/>
                </a:solidFill>
              </a:rPr>
              <a:t> </a:t>
            </a:r>
            <a:r>
              <a:rPr lang="it-IT" dirty="0" err="1">
                <a:solidFill>
                  <a:srgbClr val="002060"/>
                </a:solidFill>
              </a:rPr>
              <a:t>will</a:t>
            </a:r>
            <a:r>
              <a:rPr lang="it-IT" dirty="0">
                <a:solidFill>
                  <a:srgbClr val="002060"/>
                </a:solidFill>
              </a:rPr>
              <a:t> be </a:t>
            </a:r>
            <a:r>
              <a:rPr lang="it-IT" dirty="0" err="1">
                <a:solidFill>
                  <a:srgbClr val="002060"/>
                </a:solidFill>
              </a:rPr>
              <a:t>immediately</a:t>
            </a:r>
            <a:r>
              <a:rPr lang="it-IT" dirty="0">
                <a:solidFill>
                  <a:srgbClr val="002060"/>
                </a:solidFill>
              </a:rPr>
              <a:t> </a:t>
            </a:r>
            <a:r>
              <a:rPr lang="it-IT" dirty="0" err="1">
                <a:solidFill>
                  <a:srgbClr val="002060"/>
                </a:solidFill>
              </a:rPr>
              <a:t>duplicated</a:t>
            </a:r>
            <a:r>
              <a:rPr lang="it-IT" dirty="0">
                <a:solidFill>
                  <a:srgbClr val="002060"/>
                </a:solidFill>
              </a:rPr>
              <a:t> for </a:t>
            </a:r>
            <a:r>
              <a:rPr lang="it-IT" dirty="0" err="1">
                <a:solidFill>
                  <a:srgbClr val="002060"/>
                </a:solidFill>
              </a:rPr>
              <a:t>further</a:t>
            </a:r>
            <a:r>
              <a:rPr lang="it-IT" dirty="0">
                <a:solidFill>
                  <a:srgbClr val="002060"/>
                </a:solidFill>
              </a:rPr>
              <a:t> </a:t>
            </a:r>
            <a:r>
              <a:rPr lang="it-IT" dirty="0" err="1">
                <a:solidFill>
                  <a:srgbClr val="002060"/>
                </a:solidFill>
              </a:rPr>
              <a:t>analysis</a:t>
            </a:r>
            <a:r>
              <a:rPr lang="it-IT" dirty="0">
                <a:solidFill>
                  <a:srgbClr val="002060"/>
                </a:solidFill>
              </a:rPr>
              <a:t>:</a:t>
            </a:r>
          </a:p>
          <a:p>
            <a:pPr marL="285750" indent="-285750">
              <a:buFont typeface="Arial" panose="020B0604020202020204" pitchFamily="34" charset="0"/>
              <a:buChar char="•"/>
            </a:pPr>
            <a:r>
              <a:rPr lang="it-IT" dirty="0" err="1">
                <a:solidFill>
                  <a:srgbClr val="002060"/>
                </a:solidFill>
              </a:rPr>
              <a:t>Acoustic</a:t>
            </a:r>
            <a:r>
              <a:rPr lang="it-IT" dirty="0">
                <a:solidFill>
                  <a:srgbClr val="002060"/>
                </a:solidFill>
              </a:rPr>
              <a:t>-Optical trigger for neutrino </a:t>
            </a:r>
            <a:r>
              <a:rPr lang="it-IT" dirty="0" err="1">
                <a:solidFill>
                  <a:srgbClr val="002060"/>
                </a:solidFill>
              </a:rPr>
              <a:t>events</a:t>
            </a:r>
            <a:endParaRPr lang="it-IT" dirty="0">
              <a:solidFill>
                <a:srgbClr val="002060"/>
              </a:solidFill>
            </a:endParaRPr>
          </a:p>
          <a:p>
            <a:pPr marL="285750" indent="-285750">
              <a:buFont typeface="Arial" panose="020B0604020202020204" pitchFamily="34" charset="0"/>
              <a:buChar char="•"/>
            </a:pPr>
            <a:r>
              <a:rPr lang="it-IT" dirty="0" err="1">
                <a:solidFill>
                  <a:srgbClr val="002060"/>
                </a:solidFill>
              </a:rPr>
              <a:t>Dedicated</a:t>
            </a:r>
            <a:r>
              <a:rPr lang="it-IT" dirty="0">
                <a:solidFill>
                  <a:srgbClr val="002060"/>
                </a:solidFill>
              </a:rPr>
              <a:t> </a:t>
            </a:r>
            <a:r>
              <a:rPr lang="it-IT" dirty="0" err="1">
                <a:solidFill>
                  <a:srgbClr val="002060"/>
                </a:solidFill>
              </a:rPr>
              <a:t>biological</a:t>
            </a:r>
            <a:r>
              <a:rPr lang="it-IT" dirty="0">
                <a:solidFill>
                  <a:srgbClr val="002060"/>
                </a:solidFill>
              </a:rPr>
              <a:t> </a:t>
            </a:r>
            <a:r>
              <a:rPr lang="it-IT" dirty="0" err="1">
                <a:solidFill>
                  <a:srgbClr val="002060"/>
                </a:solidFill>
              </a:rPr>
              <a:t>triggers</a:t>
            </a:r>
            <a:endParaRPr lang="it-IT" dirty="0">
              <a:solidFill>
                <a:srgbClr val="002060"/>
              </a:solidFill>
            </a:endParaRPr>
          </a:p>
        </p:txBody>
      </p:sp>
    </p:spTree>
    <p:extLst>
      <p:ext uri="{BB962C8B-B14F-4D97-AF65-F5344CB8AC3E}">
        <p14:creationId xmlns:p14="http://schemas.microsoft.com/office/powerpoint/2010/main" val="1461638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Tilt and Compass board</a:t>
            </a:r>
          </a:p>
        </p:txBody>
      </p:sp>
      <p:sp>
        <p:nvSpPr>
          <p:cNvPr id="8" name="Rectangle 17">
            <a:extLst>
              <a:ext uri="{FF2B5EF4-FFF2-40B4-BE49-F238E27FC236}">
                <a16:creationId xmlns:a16="http://schemas.microsoft.com/office/drawing/2014/main" id="{DDB48651-2037-D340-881A-6A9848465728}"/>
              </a:ext>
            </a:extLst>
          </p:cNvPr>
          <p:cNvSpPr>
            <a:spLocks noChangeArrowheads="1"/>
          </p:cNvSpPr>
          <p:nvPr/>
        </p:nvSpPr>
        <p:spPr bwMode="auto">
          <a:xfrm>
            <a:off x="122087" y="1185527"/>
            <a:ext cx="11936564" cy="244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dirty="0">
                <a:solidFill>
                  <a:srgbClr val="002060"/>
                </a:solidFill>
                <a:latin typeface="+mn-lt"/>
                <a:ea typeface="DejaVu Sans" charset="0"/>
                <a:cs typeface="DejaVu Sans" charset="0"/>
              </a:rPr>
              <a:t>DOM Orientation in KM3NeT is recovered using custom compass boards interfaced with the detector electronics (CLB) </a:t>
            </a:r>
          </a:p>
          <a:p>
            <a:pPr>
              <a:lnSpc>
                <a:spcPct val="100000"/>
              </a:lnSpc>
            </a:pPr>
            <a:r>
              <a:rPr lang="en-US" altLang="it-IT" dirty="0">
                <a:solidFill>
                  <a:srgbClr val="002060"/>
                </a:solidFill>
                <a:latin typeface="+mn-lt"/>
                <a:ea typeface="DejaVu Sans" charset="0"/>
                <a:cs typeface="DejaVu Sans" charset="0"/>
              </a:rPr>
              <a:t>We use the AHRS (Attitude Heading Reference System) to recover DOM</a:t>
            </a:r>
          </a:p>
          <a:p>
            <a:pPr>
              <a:lnSpc>
                <a:spcPct val="100000"/>
              </a:lnSpc>
            </a:pPr>
            <a:r>
              <a:rPr lang="en-US" altLang="it-IT" dirty="0">
                <a:solidFill>
                  <a:srgbClr val="002060"/>
                </a:solidFill>
                <a:latin typeface="+mn-lt"/>
                <a:ea typeface="DejaVu Sans" charset="0"/>
                <a:cs typeface="DejaVu Sans" charset="0"/>
              </a:rPr>
              <a:t>“yaw”, “pitch” and “roll” from 3-D magnetometers and 3-D accelerometers data.</a:t>
            </a:r>
          </a:p>
          <a:p>
            <a:pPr>
              <a:lnSpc>
                <a:spcPct val="100000"/>
              </a:lnSpc>
            </a:pPr>
            <a:r>
              <a:rPr lang="en-US" altLang="it-IT" dirty="0">
                <a:solidFill>
                  <a:srgbClr val="002060"/>
                </a:solidFill>
                <a:latin typeface="+mn-lt"/>
                <a:ea typeface="DejaVu Sans" charset="0"/>
                <a:cs typeface="DejaVu Sans" charset="0"/>
              </a:rPr>
              <a:t>Each board is equipped with 3D accelerometer (tilt: pitch and roll)) and magnetic gauge (compass)</a:t>
            </a:r>
          </a:p>
          <a:p>
            <a:pPr>
              <a:lnSpc>
                <a:spcPct val="100000"/>
              </a:lnSpc>
            </a:pPr>
            <a:r>
              <a:rPr lang="en-US" altLang="it-IT" dirty="0">
                <a:solidFill>
                  <a:srgbClr val="002060"/>
                </a:solidFill>
                <a:latin typeface="+mn-lt"/>
                <a:ea typeface="DejaVu Sans" charset="0"/>
                <a:cs typeface="DejaVu Sans" charset="0"/>
              </a:rPr>
              <a:t>Raw data are sent to shore and </a:t>
            </a:r>
            <a:r>
              <a:rPr lang="en-US" altLang="it-IT" dirty="0" err="1">
                <a:solidFill>
                  <a:srgbClr val="002060"/>
                </a:solidFill>
                <a:latin typeface="+mn-lt"/>
                <a:ea typeface="DejaVu Sans" charset="0"/>
                <a:cs typeface="DejaVu Sans" charset="0"/>
              </a:rPr>
              <a:t>analysed</a:t>
            </a:r>
            <a:r>
              <a:rPr lang="en-US" altLang="it-IT" dirty="0">
                <a:solidFill>
                  <a:srgbClr val="002060"/>
                </a:solidFill>
                <a:latin typeface="+mn-lt"/>
                <a:ea typeface="DejaVu Sans" charset="0"/>
                <a:cs typeface="DejaVu Sans" charset="0"/>
              </a:rPr>
              <a:t> taking into account the calibration coefficients of each compass.</a:t>
            </a:r>
          </a:p>
          <a:p>
            <a:pPr>
              <a:lnSpc>
                <a:spcPct val="100000"/>
              </a:lnSpc>
            </a:pPr>
            <a:r>
              <a:rPr lang="en-US" altLang="it-IT" dirty="0">
                <a:solidFill>
                  <a:srgbClr val="002060"/>
                </a:solidFill>
                <a:latin typeface="+mn-lt"/>
                <a:ea typeface="DejaVu Sans" charset="0"/>
                <a:cs typeface="DejaVu Sans" charset="0"/>
              </a:rPr>
              <a:t>Compasses cannot be calibrated in situ (the DU cannot be rotated in water!)</a:t>
            </a:r>
          </a:p>
          <a:p>
            <a:pPr>
              <a:lnSpc>
                <a:spcPct val="100000"/>
              </a:lnSpc>
            </a:pPr>
            <a:r>
              <a:rPr lang="en-US" altLang="it-IT" dirty="0">
                <a:solidFill>
                  <a:srgbClr val="002060"/>
                </a:solidFill>
                <a:latin typeface="+mn-lt"/>
                <a:ea typeface="DejaVu Sans" charset="0"/>
                <a:cs typeface="DejaVu Sans" charset="0"/>
              </a:rPr>
              <a:t>Calibration of the compass before deployment plays a fundamental role</a:t>
            </a:r>
          </a:p>
          <a:p>
            <a:pPr>
              <a:lnSpc>
                <a:spcPct val="100000"/>
              </a:lnSpc>
            </a:pPr>
            <a:endParaRPr lang="en-US" altLang="it-IT" dirty="0">
              <a:solidFill>
                <a:srgbClr val="002060"/>
              </a:solidFill>
              <a:latin typeface="+mn-lt"/>
              <a:ea typeface="DejaVu Sans" charset="0"/>
              <a:cs typeface="DejaVu Sans" charset="0"/>
            </a:endParaRPr>
          </a:p>
        </p:txBody>
      </p:sp>
      <p:sp>
        <p:nvSpPr>
          <p:cNvPr id="9" name="CasellaDiTesto 8">
            <a:extLst>
              <a:ext uri="{FF2B5EF4-FFF2-40B4-BE49-F238E27FC236}">
                <a16:creationId xmlns:a16="http://schemas.microsoft.com/office/drawing/2014/main" id="{1BDCABEF-6D79-E04C-9B18-D943D08C966A}"/>
              </a:ext>
            </a:extLst>
          </p:cNvPr>
          <p:cNvSpPr txBox="1"/>
          <p:nvPr/>
        </p:nvSpPr>
        <p:spPr>
          <a:xfrm>
            <a:off x="242738" y="5410145"/>
            <a:ext cx="2120324" cy="369332"/>
          </a:xfrm>
          <a:prstGeom prst="rect">
            <a:avLst/>
          </a:prstGeom>
          <a:noFill/>
        </p:spPr>
        <p:txBody>
          <a:bodyPr wrap="none" rtlCol="0">
            <a:spAutoFit/>
          </a:bodyPr>
          <a:lstStyle/>
          <a:p>
            <a:r>
              <a:rPr lang="en-GB" dirty="0"/>
              <a:t>The LNS-AHRS board</a:t>
            </a:r>
          </a:p>
        </p:txBody>
      </p:sp>
      <p:sp>
        <p:nvSpPr>
          <p:cNvPr id="10" name="CasellaDiTesto 9">
            <a:extLst>
              <a:ext uri="{FF2B5EF4-FFF2-40B4-BE49-F238E27FC236}">
                <a16:creationId xmlns:a16="http://schemas.microsoft.com/office/drawing/2014/main" id="{EAB92A82-19F1-1B44-857B-3D0BFF5ABD29}"/>
              </a:ext>
            </a:extLst>
          </p:cNvPr>
          <p:cNvSpPr txBox="1"/>
          <p:nvPr/>
        </p:nvSpPr>
        <p:spPr>
          <a:xfrm>
            <a:off x="3163315" y="5430143"/>
            <a:ext cx="1944828" cy="369332"/>
          </a:xfrm>
          <a:prstGeom prst="rect">
            <a:avLst/>
          </a:prstGeom>
          <a:noFill/>
        </p:spPr>
        <p:txBody>
          <a:bodyPr wrap="none" rtlCol="0">
            <a:spAutoFit/>
          </a:bodyPr>
          <a:lstStyle/>
          <a:p>
            <a:r>
              <a:rPr lang="en-GB" dirty="0"/>
              <a:t>The LSM303 board</a:t>
            </a:r>
          </a:p>
        </p:txBody>
      </p:sp>
      <p:pic>
        <p:nvPicPr>
          <p:cNvPr id="11" name="Immagine 10">
            <a:extLst>
              <a:ext uri="{FF2B5EF4-FFF2-40B4-BE49-F238E27FC236}">
                <a16:creationId xmlns:a16="http://schemas.microsoft.com/office/drawing/2014/main" id="{32BBEFAF-2DF1-5C4C-874B-A74CC528D110}"/>
              </a:ext>
            </a:extLst>
          </p:cNvPr>
          <p:cNvPicPr>
            <a:picLocks noChangeAspect="1"/>
          </p:cNvPicPr>
          <p:nvPr/>
        </p:nvPicPr>
        <p:blipFill>
          <a:blip r:embed="rId2"/>
          <a:stretch>
            <a:fillRect/>
          </a:stretch>
        </p:blipFill>
        <p:spPr>
          <a:xfrm>
            <a:off x="3450414" y="3857058"/>
            <a:ext cx="1370631" cy="1257088"/>
          </a:xfrm>
          <a:prstGeom prst="rect">
            <a:avLst/>
          </a:prstGeom>
        </p:spPr>
      </p:pic>
      <p:pic>
        <p:nvPicPr>
          <p:cNvPr id="12" name="Immagine 11">
            <a:extLst>
              <a:ext uri="{FF2B5EF4-FFF2-40B4-BE49-F238E27FC236}">
                <a16:creationId xmlns:a16="http://schemas.microsoft.com/office/drawing/2014/main" id="{4DDA96F1-07D5-164B-A5F3-6EE0ED957F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2738" y="3833446"/>
            <a:ext cx="1716496" cy="1630826"/>
          </a:xfrm>
          <a:prstGeom prst="rect">
            <a:avLst/>
          </a:prstGeom>
          <a:noFill/>
          <a:ln>
            <a:noFill/>
          </a:ln>
        </p:spPr>
      </p:pic>
      <p:pic>
        <p:nvPicPr>
          <p:cNvPr id="13" name="Immagine 12">
            <a:extLst>
              <a:ext uri="{FF2B5EF4-FFF2-40B4-BE49-F238E27FC236}">
                <a16:creationId xmlns:a16="http://schemas.microsoft.com/office/drawing/2014/main" id="{9AB92B00-7558-364C-9ECD-62E9D31AD4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95609" y="3527360"/>
            <a:ext cx="4062845" cy="2165006"/>
          </a:xfrm>
          <a:prstGeom prst="rect">
            <a:avLst/>
          </a:prstGeom>
          <a:noFill/>
          <a:ln>
            <a:noFill/>
          </a:ln>
        </p:spPr>
      </p:pic>
      <p:sp>
        <p:nvSpPr>
          <p:cNvPr id="14" name="Segnaposto piè di pagina 3">
            <a:extLst>
              <a:ext uri="{FF2B5EF4-FFF2-40B4-BE49-F238E27FC236}">
                <a16:creationId xmlns:a16="http://schemas.microsoft.com/office/drawing/2014/main" id="{AF41137B-7E8D-AA4F-8F7A-53FAB503231A}"/>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5" name="Segnaposto numero diapositiva 4">
            <a:extLst>
              <a:ext uri="{FF2B5EF4-FFF2-40B4-BE49-F238E27FC236}">
                <a16:creationId xmlns:a16="http://schemas.microsoft.com/office/drawing/2014/main" id="{C5D28E7D-D2E4-7943-AA91-8516F4566553}"/>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24</a:t>
            </a:fld>
            <a:endParaRPr lang="en-GB" dirty="0">
              <a:solidFill>
                <a:srgbClr val="002060"/>
              </a:solidFill>
            </a:endParaRPr>
          </a:p>
        </p:txBody>
      </p:sp>
      <p:sp>
        <p:nvSpPr>
          <p:cNvPr id="16" name="Segnaposto data 5">
            <a:extLst>
              <a:ext uri="{FF2B5EF4-FFF2-40B4-BE49-F238E27FC236}">
                <a16:creationId xmlns:a16="http://schemas.microsoft.com/office/drawing/2014/main" id="{85A3956B-01FD-0A43-B0E0-7614BCE60EBE}"/>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1815036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Tilt and Compass board: calibration</a:t>
            </a:r>
          </a:p>
        </p:txBody>
      </p:sp>
      <p:pic>
        <p:nvPicPr>
          <p:cNvPr id="14" name="Immagine 13">
            <a:extLst>
              <a:ext uri="{FF2B5EF4-FFF2-40B4-BE49-F238E27FC236}">
                <a16:creationId xmlns:a16="http://schemas.microsoft.com/office/drawing/2014/main" id="{45C88366-8816-1E4D-A1FA-4E458707EB54}"/>
              </a:ext>
            </a:extLst>
          </p:cNvPr>
          <p:cNvPicPr>
            <a:picLocks noChangeAspect="1"/>
          </p:cNvPicPr>
          <p:nvPr/>
        </p:nvPicPr>
        <p:blipFill>
          <a:blip r:embed="rId2"/>
          <a:stretch>
            <a:fillRect/>
          </a:stretch>
        </p:blipFill>
        <p:spPr>
          <a:xfrm>
            <a:off x="3668006" y="2349144"/>
            <a:ext cx="3302588" cy="3216834"/>
          </a:xfrm>
          <a:prstGeom prst="rect">
            <a:avLst/>
          </a:prstGeom>
        </p:spPr>
      </p:pic>
      <p:pic>
        <p:nvPicPr>
          <p:cNvPr id="15" name="Immagine 14">
            <a:extLst>
              <a:ext uri="{FF2B5EF4-FFF2-40B4-BE49-F238E27FC236}">
                <a16:creationId xmlns:a16="http://schemas.microsoft.com/office/drawing/2014/main" id="{0175EA86-FF29-7A41-AC3A-CFC7EADA9A9E}"/>
              </a:ext>
            </a:extLst>
          </p:cNvPr>
          <p:cNvPicPr/>
          <p:nvPr/>
        </p:nvPicPr>
        <p:blipFill rotWithShape="1">
          <a:blip r:embed="rId3"/>
          <a:srcRect t="14289" b="17320"/>
          <a:stretch/>
        </p:blipFill>
        <p:spPr>
          <a:xfrm>
            <a:off x="185830" y="2049523"/>
            <a:ext cx="2993512" cy="3634153"/>
          </a:xfrm>
          <a:prstGeom prst="rect">
            <a:avLst/>
          </a:prstGeom>
        </p:spPr>
      </p:pic>
      <p:sp>
        <p:nvSpPr>
          <p:cNvPr id="16" name="Rettangolo 15">
            <a:extLst>
              <a:ext uri="{FF2B5EF4-FFF2-40B4-BE49-F238E27FC236}">
                <a16:creationId xmlns:a16="http://schemas.microsoft.com/office/drawing/2014/main" id="{BDAD310B-4EF8-8E4A-81BB-1FE737F57E28}"/>
              </a:ext>
            </a:extLst>
          </p:cNvPr>
          <p:cNvSpPr/>
          <p:nvPr/>
        </p:nvSpPr>
        <p:spPr>
          <a:xfrm>
            <a:off x="190492" y="1055562"/>
            <a:ext cx="11272838" cy="923330"/>
          </a:xfrm>
          <a:prstGeom prst="rect">
            <a:avLst/>
          </a:prstGeom>
        </p:spPr>
        <p:txBody>
          <a:bodyPr wrap="square">
            <a:spAutoFit/>
          </a:bodyPr>
          <a:lstStyle/>
          <a:p>
            <a:pPr>
              <a:lnSpc>
                <a:spcPct val="100000"/>
              </a:lnSpc>
            </a:pPr>
            <a:r>
              <a:rPr lang="en-US" altLang="it-IT" dirty="0">
                <a:solidFill>
                  <a:srgbClr val="002060"/>
                </a:solidFill>
                <a:ea typeface="DejaVu Sans" charset="0"/>
                <a:cs typeface="DejaVu Sans" charset="0"/>
              </a:rPr>
              <a:t>Each compass mounted in the CLB board and calibrated (hard iron correction)</a:t>
            </a:r>
          </a:p>
          <a:p>
            <a:pPr>
              <a:lnSpc>
                <a:spcPct val="100000"/>
              </a:lnSpc>
            </a:pPr>
            <a:r>
              <a:rPr lang="en-US" altLang="it-IT" dirty="0">
                <a:solidFill>
                  <a:srgbClr val="002060"/>
                </a:solidFill>
                <a:ea typeface="DejaVu Sans" charset="0"/>
                <a:cs typeface="DejaVu Sans" charset="0"/>
              </a:rPr>
              <a:t>After DOM integration the compass (inside the DOM) is tested</a:t>
            </a:r>
          </a:p>
          <a:p>
            <a:pPr>
              <a:lnSpc>
                <a:spcPct val="100000"/>
              </a:lnSpc>
            </a:pPr>
            <a:r>
              <a:rPr lang="en-US" altLang="it-IT" dirty="0">
                <a:solidFill>
                  <a:srgbClr val="002060"/>
                </a:solidFill>
                <a:ea typeface="DejaVu Sans" charset="0"/>
                <a:cs typeface="DejaVu Sans" charset="0"/>
              </a:rPr>
              <a:t>Acceptance criteria: error less than 3.5° </a:t>
            </a:r>
            <a:r>
              <a:rPr lang="en-US" altLang="it-IT" dirty="0" err="1">
                <a:solidFill>
                  <a:srgbClr val="002060"/>
                </a:solidFill>
                <a:ea typeface="DejaVu Sans" charset="0"/>
                <a:cs typeface="DejaVu Sans" charset="0"/>
              </a:rPr>
              <a:t>wrt</a:t>
            </a:r>
            <a:r>
              <a:rPr lang="en-US" altLang="it-IT" dirty="0">
                <a:solidFill>
                  <a:srgbClr val="002060"/>
                </a:solidFill>
                <a:ea typeface="DejaVu Sans" charset="0"/>
                <a:cs typeface="DejaVu Sans" charset="0"/>
              </a:rPr>
              <a:t> to each cardinal direction  </a:t>
            </a:r>
          </a:p>
        </p:txBody>
      </p:sp>
      <p:pic>
        <p:nvPicPr>
          <p:cNvPr id="17" name="Immagine 16">
            <a:extLst>
              <a:ext uri="{FF2B5EF4-FFF2-40B4-BE49-F238E27FC236}">
                <a16:creationId xmlns:a16="http://schemas.microsoft.com/office/drawing/2014/main" id="{20D4F321-F0BB-F740-8723-77CE050CD1D7}"/>
              </a:ext>
            </a:extLst>
          </p:cNvPr>
          <p:cNvPicPr>
            <a:picLocks noChangeAspect="1"/>
          </p:cNvPicPr>
          <p:nvPr/>
        </p:nvPicPr>
        <p:blipFill>
          <a:blip r:embed="rId4"/>
          <a:stretch>
            <a:fillRect/>
          </a:stretch>
        </p:blipFill>
        <p:spPr>
          <a:xfrm>
            <a:off x="8061519" y="2349144"/>
            <a:ext cx="3455907" cy="2714356"/>
          </a:xfrm>
          <a:prstGeom prst="rect">
            <a:avLst/>
          </a:prstGeom>
        </p:spPr>
      </p:pic>
      <p:sp>
        <p:nvSpPr>
          <p:cNvPr id="18" name="CasellaDiTesto 17">
            <a:extLst>
              <a:ext uri="{FF2B5EF4-FFF2-40B4-BE49-F238E27FC236}">
                <a16:creationId xmlns:a16="http://schemas.microsoft.com/office/drawing/2014/main" id="{3CED47EA-EE4C-7D42-B8E1-E2D2B33C1CD4}"/>
              </a:ext>
            </a:extLst>
          </p:cNvPr>
          <p:cNvSpPr txBox="1"/>
          <p:nvPr/>
        </p:nvSpPr>
        <p:spPr>
          <a:xfrm>
            <a:off x="3549390" y="2092297"/>
            <a:ext cx="3051156" cy="646331"/>
          </a:xfrm>
          <a:prstGeom prst="rect">
            <a:avLst/>
          </a:prstGeom>
          <a:noFill/>
        </p:spPr>
        <p:txBody>
          <a:bodyPr wrap="none" rtlCol="0">
            <a:spAutoFit/>
          </a:bodyPr>
          <a:lstStyle/>
          <a:p>
            <a:r>
              <a:rPr lang="en-GB" dirty="0"/>
              <a:t>Compass calibration: wobbling</a:t>
            </a:r>
          </a:p>
          <a:p>
            <a:r>
              <a:rPr lang="en-GB" dirty="0"/>
              <a:t>Correct hard iron effects</a:t>
            </a:r>
          </a:p>
        </p:txBody>
      </p:sp>
      <p:sp>
        <p:nvSpPr>
          <p:cNvPr id="19" name="CasellaDiTesto 18">
            <a:extLst>
              <a:ext uri="{FF2B5EF4-FFF2-40B4-BE49-F238E27FC236}">
                <a16:creationId xmlns:a16="http://schemas.microsoft.com/office/drawing/2014/main" id="{AD2EDA08-09AC-2F48-AE21-A1424D84A1BF}"/>
              </a:ext>
            </a:extLst>
          </p:cNvPr>
          <p:cNvSpPr txBox="1"/>
          <p:nvPr/>
        </p:nvSpPr>
        <p:spPr>
          <a:xfrm>
            <a:off x="7895900" y="5264990"/>
            <a:ext cx="4296100" cy="646331"/>
          </a:xfrm>
          <a:prstGeom prst="rect">
            <a:avLst/>
          </a:prstGeom>
          <a:noFill/>
        </p:spPr>
        <p:txBody>
          <a:bodyPr wrap="square" rtlCol="0">
            <a:spAutoFit/>
          </a:bodyPr>
          <a:lstStyle/>
          <a:p>
            <a:r>
              <a:rPr lang="en-GB" dirty="0"/>
              <a:t>Compass yaw check after DOM integration.</a:t>
            </a:r>
          </a:p>
          <a:p>
            <a:r>
              <a:rPr lang="en-GB" dirty="0"/>
              <a:t>Rotation of DOM in the horizontal plane</a:t>
            </a:r>
          </a:p>
        </p:txBody>
      </p:sp>
      <p:sp>
        <p:nvSpPr>
          <p:cNvPr id="20" name="CasellaDiTesto 19">
            <a:extLst>
              <a:ext uri="{FF2B5EF4-FFF2-40B4-BE49-F238E27FC236}">
                <a16:creationId xmlns:a16="http://schemas.microsoft.com/office/drawing/2014/main" id="{E1A73EB5-801C-3C45-93E7-665C7A87A1ED}"/>
              </a:ext>
            </a:extLst>
          </p:cNvPr>
          <p:cNvSpPr txBox="1"/>
          <p:nvPr/>
        </p:nvSpPr>
        <p:spPr>
          <a:xfrm>
            <a:off x="3230394" y="5264990"/>
            <a:ext cx="3370152" cy="646331"/>
          </a:xfrm>
          <a:prstGeom prst="rect">
            <a:avLst/>
          </a:prstGeom>
          <a:noFill/>
        </p:spPr>
        <p:txBody>
          <a:bodyPr wrap="square" rtlCol="0">
            <a:spAutoFit/>
          </a:bodyPr>
          <a:lstStyle/>
          <a:p>
            <a:r>
              <a:rPr lang="en-GB" dirty="0"/>
              <a:t>Gyro-gimbal for AHRS calibration</a:t>
            </a:r>
          </a:p>
          <a:p>
            <a:r>
              <a:rPr lang="en-GB" dirty="0"/>
              <a:t>Before integration of CLB in DOM</a:t>
            </a:r>
          </a:p>
        </p:txBody>
      </p:sp>
      <p:sp>
        <p:nvSpPr>
          <p:cNvPr id="21" name="Segnaposto piè di pagina 3">
            <a:extLst>
              <a:ext uri="{FF2B5EF4-FFF2-40B4-BE49-F238E27FC236}">
                <a16:creationId xmlns:a16="http://schemas.microsoft.com/office/drawing/2014/main" id="{E13B83AB-0577-DE47-B951-70D4E6AC8A27}"/>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2" name="Segnaposto numero diapositiva 4">
            <a:extLst>
              <a:ext uri="{FF2B5EF4-FFF2-40B4-BE49-F238E27FC236}">
                <a16:creationId xmlns:a16="http://schemas.microsoft.com/office/drawing/2014/main" id="{909B7292-90E3-3043-AA75-3958DB76B1A6}"/>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25</a:t>
            </a:fld>
            <a:endParaRPr lang="en-GB" dirty="0">
              <a:solidFill>
                <a:srgbClr val="002060"/>
              </a:solidFill>
            </a:endParaRPr>
          </a:p>
        </p:txBody>
      </p:sp>
      <p:sp>
        <p:nvSpPr>
          <p:cNvPr id="23" name="Segnaposto data 5">
            <a:extLst>
              <a:ext uri="{FF2B5EF4-FFF2-40B4-BE49-F238E27FC236}">
                <a16:creationId xmlns:a16="http://schemas.microsoft.com/office/drawing/2014/main" id="{907F7FC8-7FE1-3444-9B84-302CBC216826}"/>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622105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1277E9-7E0E-0D42-A5C3-972B449EFEA6}"/>
              </a:ext>
            </a:extLst>
          </p:cNvPr>
          <p:cNvPicPr>
            <a:picLocks noChangeAspect="1"/>
          </p:cNvPicPr>
          <p:nvPr/>
        </p:nvPicPr>
        <p:blipFill>
          <a:blip r:embed="rId2"/>
          <a:stretch>
            <a:fillRect/>
          </a:stretch>
        </p:blipFill>
        <p:spPr>
          <a:xfrm>
            <a:off x="3254189" y="1337128"/>
            <a:ext cx="8168315" cy="4539015"/>
          </a:xfrm>
          <a:prstGeom prst="rect">
            <a:avLst/>
          </a:prstGeom>
        </p:spPr>
      </p:pic>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Tilt and Compass board: preliminary results</a:t>
            </a:r>
          </a:p>
        </p:txBody>
      </p:sp>
      <p:sp>
        <p:nvSpPr>
          <p:cNvPr id="21" name="Segnaposto piè di pagina 3">
            <a:extLst>
              <a:ext uri="{FF2B5EF4-FFF2-40B4-BE49-F238E27FC236}">
                <a16:creationId xmlns:a16="http://schemas.microsoft.com/office/drawing/2014/main" id="{E13B83AB-0577-DE47-B951-70D4E6AC8A27}"/>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2" name="Segnaposto numero diapositiva 4">
            <a:extLst>
              <a:ext uri="{FF2B5EF4-FFF2-40B4-BE49-F238E27FC236}">
                <a16:creationId xmlns:a16="http://schemas.microsoft.com/office/drawing/2014/main" id="{909B7292-90E3-3043-AA75-3958DB76B1A6}"/>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26</a:t>
            </a:fld>
            <a:endParaRPr lang="en-GB" dirty="0">
              <a:solidFill>
                <a:srgbClr val="002060"/>
              </a:solidFill>
            </a:endParaRPr>
          </a:p>
        </p:txBody>
      </p:sp>
      <p:sp>
        <p:nvSpPr>
          <p:cNvPr id="23" name="Segnaposto data 5">
            <a:extLst>
              <a:ext uri="{FF2B5EF4-FFF2-40B4-BE49-F238E27FC236}">
                <a16:creationId xmlns:a16="http://schemas.microsoft.com/office/drawing/2014/main" id="{907F7FC8-7FE1-3444-9B84-302CBC216826}"/>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
        <p:nvSpPr>
          <p:cNvPr id="5" name="CasellaDiTesto 4">
            <a:extLst>
              <a:ext uri="{FF2B5EF4-FFF2-40B4-BE49-F238E27FC236}">
                <a16:creationId xmlns:a16="http://schemas.microsoft.com/office/drawing/2014/main" id="{1C2816C7-0012-814E-98E2-06FE8962C7CB}"/>
              </a:ext>
            </a:extLst>
          </p:cNvPr>
          <p:cNvSpPr txBox="1"/>
          <p:nvPr/>
        </p:nvSpPr>
        <p:spPr>
          <a:xfrm>
            <a:off x="242798" y="1543050"/>
            <a:ext cx="2421112" cy="3416320"/>
          </a:xfrm>
          <a:prstGeom prst="rect">
            <a:avLst/>
          </a:prstGeom>
          <a:noFill/>
        </p:spPr>
        <p:txBody>
          <a:bodyPr wrap="none" rtlCol="0">
            <a:spAutoFit/>
          </a:bodyPr>
          <a:lstStyle/>
          <a:p>
            <a:r>
              <a:rPr lang="en-GB" dirty="0">
                <a:solidFill>
                  <a:srgbClr val="002060"/>
                </a:solidFill>
              </a:rPr>
              <a:t>In-plane calibration</a:t>
            </a:r>
          </a:p>
          <a:p>
            <a:r>
              <a:rPr lang="en-GB" dirty="0">
                <a:solidFill>
                  <a:srgbClr val="0070C0"/>
                </a:solidFill>
              </a:rPr>
              <a:t>DU2 F4, F5</a:t>
            </a:r>
          </a:p>
          <a:p>
            <a:r>
              <a:rPr lang="en-GB" dirty="0">
                <a:solidFill>
                  <a:srgbClr val="0070C0"/>
                </a:solidFill>
              </a:rPr>
              <a:t>DU3 F3, F11</a:t>
            </a:r>
          </a:p>
          <a:p>
            <a:r>
              <a:rPr lang="en-GB" dirty="0">
                <a:solidFill>
                  <a:srgbClr val="0070C0"/>
                </a:solidFill>
              </a:rPr>
              <a:t>DU4 F16</a:t>
            </a:r>
          </a:p>
          <a:p>
            <a:endParaRPr lang="en-GB" dirty="0">
              <a:solidFill>
                <a:srgbClr val="0070C0"/>
              </a:solidFill>
            </a:endParaRPr>
          </a:p>
          <a:p>
            <a:r>
              <a:rPr lang="en-GB" dirty="0">
                <a:solidFill>
                  <a:srgbClr val="FF0000"/>
                </a:solidFill>
              </a:rPr>
              <a:t>No Calibration or old </a:t>
            </a:r>
            <a:r>
              <a:rPr lang="en-GB" dirty="0" err="1">
                <a:solidFill>
                  <a:srgbClr val="FF0000"/>
                </a:solidFill>
              </a:rPr>
              <a:t>fw</a:t>
            </a:r>
            <a:endParaRPr lang="en-GB" dirty="0">
              <a:solidFill>
                <a:srgbClr val="FF0000"/>
              </a:solidFill>
            </a:endParaRPr>
          </a:p>
          <a:p>
            <a:r>
              <a:rPr lang="en-GB" dirty="0">
                <a:solidFill>
                  <a:srgbClr val="0070C0"/>
                </a:solidFill>
              </a:rPr>
              <a:t>DU2 F9, F12:F18</a:t>
            </a:r>
          </a:p>
          <a:p>
            <a:r>
              <a:rPr lang="en-GB" dirty="0">
                <a:solidFill>
                  <a:srgbClr val="0070C0"/>
                </a:solidFill>
              </a:rPr>
              <a:t>DU3 F17</a:t>
            </a:r>
          </a:p>
          <a:p>
            <a:r>
              <a:rPr lang="en-GB" dirty="0">
                <a:solidFill>
                  <a:srgbClr val="0070C0"/>
                </a:solidFill>
              </a:rPr>
              <a:t>DU4 F15</a:t>
            </a:r>
          </a:p>
          <a:p>
            <a:endParaRPr lang="en-GB" dirty="0">
              <a:solidFill>
                <a:srgbClr val="0070C0"/>
              </a:solidFill>
            </a:endParaRPr>
          </a:p>
          <a:p>
            <a:endParaRPr lang="en-GB" dirty="0">
              <a:solidFill>
                <a:srgbClr val="0070C0"/>
              </a:solidFill>
            </a:endParaRPr>
          </a:p>
          <a:p>
            <a:r>
              <a:rPr lang="en-GB" dirty="0">
                <a:solidFill>
                  <a:srgbClr val="0070C0"/>
                </a:solidFill>
              </a:rPr>
              <a:t> </a:t>
            </a:r>
          </a:p>
        </p:txBody>
      </p:sp>
      <p:sp>
        <p:nvSpPr>
          <p:cNvPr id="3" name="Ovale 2">
            <a:extLst>
              <a:ext uri="{FF2B5EF4-FFF2-40B4-BE49-F238E27FC236}">
                <a16:creationId xmlns:a16="http://schemas.microsoft.com/office/drawing/2014/main" id="{F2054506-14B8-4B49-B11D-4E7473E8973D}"/>
              </a:ext>
            </a:extLst>
          </p:cNvPr>
          <p:cNvSpPr/>
          <p:nvPr/>
        </p:nvSpPr>
        <p:spPr>
          <a:xfrm>
            <a:off x="4636601" y="2231571"/>
            <a:ext cx="206828" cy="2177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a:extLst>
              <a:ext uri="{FF2B5EF4-FFF2-40B4-BE49-F238E27FC236}">
                <a16:creationId xmlns:a16="http://schemas.microsoft.com/office/drawing/2014/main" id="{1920D649-8B81-864D-809F-1EACBCDF3BCD}"/>
              </a:ext>
            </a:extLst>
          </p:cNvPr>
          <p:cNvSpPr/>
          <p:nvPr/>
        </p:nvSpPr>
        <p:spPr>
          <a:xfrm>
            <a:off x="6922601" y="3341914"/>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a:extLst>
              <a:ext uri="{FF2B5EF4-FFF2-40B4-BE49-F238E27FC236}">
                <a16:creationId xmlns:a16="http://schemas.microsoft.com/office/drawing/2014/main" id="{218E83CB-6237-6E48-AB12-E5A5824C90F8}"/>
              </a:ext>
            </a:extLst>
          </p:cNvPr>
          <p:cNvSpPr/>
          <p:nvPr/>
        </p:nvSpPr>
        <p:spPr>
          <a:xfrm>
            <a:off x="8053181" y="3559629"/>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C7687829-1E40-9643-BE04-D89D066DAAF9}"/>
              </a:ext>
            </a:extLst>
          </p:cNvPr>
          <p:cNvSpPr/>
          <p:nvPr/>
        </p:nvSpPr>
        <p:spPr>
          <a:xfrm>
            <a:off x="8445477" y="3570513"/>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420F6BB9-6E53-1549-8FCC-87CC841ADD76}"/>
              </a:ext>
            </a:extLst>
          </p:cNvPr>
          <p:cNvSpPr/>
          <p:nvPr/>
        </p:nvSpPr>
        <p:spPr>
          <a:xfrm>
            <a:off x="8827601" y="3570513"/>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A40EB904-3F62-8040-BB9A-287C3E061118}"/>
              </a:ext>
            </a:extLst>
          </p:cNvPr>
          <p:cNvSpPr/>
          <p:nvPr/>
        </p:nvSpPr>
        <p:spPr>
          <a:xfrm>
            <a:off x="10373372" y="4136571"/>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E88C8361-CEC6-A342-8B03-D8825C250006}"/>
              </a:ext>
            </a:extLst>
          </p:cNvPr>
          <p:cNvSpPr/>
          <p:nvPr/>
        </p:nvSpPr>
        <p:spPr>
          <a:xfrm>
            <a:off x="9970601" y="3788228"/>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B91DAA78-ABD5-B846-ADF2-F057C4FB010F}"/>
              </a:ext>
            </a:extLst>
          </p:cNvPr>
          <p:cNvSpPr/>
          <p:nvPr/>
        </p:nvSpPr>
        <p:spPr>
          <a:xfrm>
            <a:off x="7681619" y="2340428"/>
            <a:ext cx="206828" cy="2177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C10F5245-E3AF-C649-844A-11EEFE6CAE36}"/>
              </a:ext>
            </a:extLst>
          </p:cNvPr>
          <p:cNvSpPr/>
          <p:nvPr/>
        </p:nvSpPr>
        <p:spPr>
          <a:xfrm>
            <a:off x="9214712" y="4682371"/>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10F35DD6-5C79-684C-B210-BF62C886FBDF}"/>
              </a:ext>
            </a:extLst>
          </p:cNvPr>
          <p:cNvSpPr/>
          <p:nvPr/>
        </p:nvSpPr>
        <p:spPr>
          <a:xfrm>
            <a:off x="9970601" y="2122713"/>
            <a:ext cx="206828" cy="217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233C09C0-1B72-2D4F-A1AB-482DFC22CA92}"/>
              </a:ext>
            </a:extLst>
          </p:cNvPr>
          <p:cNvSpPr/>
          <p:nvPr/>
        </p:nvSpPr>
        <p:spPr>
          <a:xfrm>
            <a:off x="5041119" y="3679370"/>
            <a:ext cx="206828" cy="2177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D7B57CAA-1E59-0A47-920C-7EB669DA74A0}"/>
              </a:ext>
            </a:extLst>
          </p:cNvPr>
          <p:cNvSpPr/>
          <p:nvPr/>
        </p:nvSpPr>
        <p:spPr>
          <a:xfrm>
            <a:off x="5381612" y="3574025"/>
            <a:ext cx="206828" cy="2177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6F7155FA-F9F8-784A-9B89-DB2432A136CD}"/>
              </a:ext>
            </a:extLst>
          </p:cNvPr>
          <p:cNvSpPr/>
          <p:nvPr/>
        </p:nvSpPr>
        <p:spPr>
          <a:xfrm>
            <a:off x="9627655" y="4850512"/>
            <a:ext cx="206828" cy="2177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2247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Calibration Units: Calibration Base</a:t>
            </a:r>
          </a:p>
        </p:txBody>
      </p:sp>
      <p:pic>
        <p:nvPicPr>
          <p:cNvPr id="3" name="Immagine 2">
            <a:extLst>
              <a:ext uri="{FF2B5EF4-FFF2-40B4-BE49-F238E27FC236}">
                <a16:creationId xmlns:a16="http://schemas.microsoft.com/office/drawing/2014/main" id="{C4BAAB29-6D36-E149-A3B1-DF4E9C78E1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83482" y="2087708"/>
            <a:ext cx="3914776" cy="3171289"/>
          </a:xfrm>
          <a:prstGeom prst="rect">
            <a:avLst/>
          </a:prstGeom>
        </p:spPr>
      </p:pic>
      <p:pic>
        <p:nvPicPr>
          <p:cNvPr id="8" name="Immagine 7">
            <a:extLst>
              <a:ext uri="{FF2B5EF4-FFF2-40B4-BE49-F238E27FC236}">
                <a16:creationId xmlns:a16="http://schemas.microsoft.com/office/drawing/2014/main" id="{9EF6BFB2-F59C-BD42-AFC2-83F818E5858F}"/>
              </a:ext>
            </a:extLst>
          </p:cNvPr>
          <p:cNvPicPr>
            <a:picLocks noChangeAspect="1"/>
          </p:cNvPicPr>
          <p:nvPr/>
        </p:nvPicPr>
        <p:blipFill>
          <a:blip r:embed="rId3"/>
          <a:stretch>
            <a:fillRect/>
          </a:stretch>
        </p:blipFill>
        <p:spPr>
          <a:xfrm>
            <a:off x="5799799" y="2381703"/>
            <a:ext cx="4210984" cy="3118034"/>
          </a:xfrm>
          <a:prstGeom prst="rect">
            <a:avLst/>
          </a:prstGeom>
        </p:spPr>
      </p:pic>
      <p:sp>
        <p:nvSpPr>
          <p:cNvPr id="9" name="Segnaposto piè di pagina 3">
            <a:extLst>
              <a:ext uri="{FF2B5EF4-FFF2-40B4-BE49-F238E27FC236}">
                <a16:creationId xmlns:a16="http://schemas.microsoft.com/office/drawing/2014/main" id="{E5853CF8-5B33-E44D-96D6-494EC4ED492B}"/>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0" name="Segnaposto numero diapositiva 4">
            <a:extLst>
              <a:ext uri="{FF2B5EF4-FFF2-40B4-BE49-F238E27FC236}">
                <a16:creationId xmlns:a16="http://schemas.microsoft.com/office/drawing/2014/main" id="{76207CBB-0B13-884F-A754-D6EBE15FA707}"/>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27</a:t>
            </a:fld>
            <a:endParaRPr lang="en-GB" dirty="0">
              <a:solidFill>
                <a:srgbClr val="002060"/>
              </a:solidFill>
            </a:endParaRPr>
          </a:p>
        </p:txBody>
      </p:sp>
      <p:sp>
        <p:nvSpPr>
          <p:cNvPr id="11" name="Segnaposto data 5">
            <a:extLst>
              <a:ext uri="{FF2B5EF4-FFF2-40B4-BE49-F238E27FC236}">
                <a16:creationId xmlns:a16="http://schemas.microsoft.com/office/drawing/2014/main" id="{F6377328-A310-2144-82EF-794E4D4CEDDF}"/>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
        <p:nvSpPr>
          <p:cNvPr id="12" name="Rectangle 17">
            <a:extLst>
              <a:ext uri="{FF2B5EF4-FFF2-40B4-BE49-F238E27FC236}">
                <a16:creationId xmlns:a16="http://schemas.microsoft.com/office/drawing/2014/main" id="{14F66AB7-8713-8247-AB9D-A621590718B3}"/>
              </a:ext>
            </a:extLst>
          </p:cNvPr>
          <p:cNvSpPr>
            <a:spLocks noChangeArrowheads="1"/>
          </p:cNvSpPr>
          <p:nvPr/>
        </p:nvSpPr>
        <p:spPr bwMode="auto">
          <a:xfrm>
            <a:off x="122087" y="1185527"/>
            <a:ext cx="11936564" cy="917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dirty="0">
                <a:solidFill>
                  <a:srgbClr val="002060"/>
                </a:solidFill>
                <a:latin typeface="+mn-lt"/>
                <a:ea typeface="DejaVu Sans" charset="0"/>
                <a:cs typeface="DejaVu Sans" charset="0"/>
              </a:rPr>
              <a:t>Dedicated assets called Calibration Units will be deployed to:</a:t>
            </a:r>
          </a:p>
          <a:p>
            <a:pPr>
              <a:lnSpc>
                <a:spcPct val="100000"/>
              </a:lnSpc>
            </a:pPr>
            <a:r>
              <a:rPr lang="en-US" altLang="it-IT" dirty="0">
                <a:solidFill>
                  <a:srgbClr val="002060"/>
                </a:solidFill>
                <a:latin typeface="+mn-lt"/>
                <a:ea typeface="DejaVu Sans" charset="0"/>
                <a:cs typeface="DejaVu Sans" charset="0"/>
              </a:rPr>
              <a:t>	deploy triggered beacons and hydrophones at the rim of the detector</a:t>
            </a:r>
          </a:p>
          <a:p>
            <a:pPr>
              <a:lnSpc>
                <a:spcPct val="100000"/>
              </a:lnSpc>
            </a:pPr>
            <a:r>
              <a:rPr lang="en-US" altLang="it-IT" dirty="0">
                <a:solidFill>
                  <a:srgbClr val="002060"/>
                </a:solidFill>
                <a:latin typeface="+mn-lt"/>
                <a:ea typeface="DejaVu Sans" charset="0"/>
                <a:cs typeface="DejaVu Sans" charset="0"/>
              </a:rPr>
              <a:t>	connect oceanographic instruments to measure sound velocity in situ in real time </a:t>
            </a:r>
          </a:p>
          <a:p>
            <a:pPr>
              <a:lnSpc>
                <a:spcPct val="100000"/>
              </a:lnSpc>
            </a:pPr>
            <a:endParaRPr lang="en-US" altLang="it-IT" dirty="0">
              <a:solidFill>
                <a:srgbClr val="002060"/>
              </a:solidFill>
              <a:latin typeface="+mn-lt"/>
              <a:ea typeface="DejaVu Sans" charset="0"/>
              <a:cs typeface="DejaVu Sans" charset="0"/>
            </a:endParaRPr>
          </a:p>
        </p:txBody>
      </p:sp>
      <p:sp>
        <p:nvSpPr>
          <p:cNvPr id="13" name="CasellaDiTesto 12">
            <a:extLst>
              <a:ext uri="{FF2B5EF4-FFF2-40B4-BE49-F238E27FC236}">
                <a16:creationId xmlns:a16="http://schemas.microsoft.com/office/drawing/2014/main" id="{3653C0CA-79F2-A34B-A2D3-7166685ED6D7}"/>
              </a:ext>
            </a:extLst>
          </p:cNvPr>
          <p:cNvSpPr txBox="1"/>
          <p:nvPr/>
        </p:nvSpPr>
        <p:spPr>
          <a:xfrm>
            <a:off x="985437" y="5472418"/>
            <a:ext cx="2282100" cy="369332"/>
          </a:xfrm>
          <a:prstGeom prst="rect">
            <a:avLst/>
          </a:prstGeom>
          <a:noFill/>
        </p:spPr>
        <p:txBody>
          <a:bodyPr wrap="none" rtlCol="0">
            <a:spAutoFit/>
          </a:bodyPr>
          <a:lstStyle/>
          <a:p>
            <a:r>
              <a:rPr lang="it-IT" dirty="0"/>
              <a:t>ORCA </a:t>
            </a:r>
            <a:r>
              <a:rPr lang="it-IT" dirty="0" err="1"/>
              <a:t>Calibration</a:t>
            </a:r>
            <a:r>
              <a:rPr lang="it-IT" dirty="0"/>
              <a:t> Base</a:t>
            </a:r>
          </a:p>
        </p:txBody>
      </p:sp>
      <p:sp>
        <p:nvSpPr>
          <p:cNvPr id="14" name="CasellaDiTesto 13">
            <a:extLst>
              <a:ext uri="{FF2B5EF4-FFF2-40B4-BE49-F238E27FC236}">
                <a16:creationId xmlns:a16="http://schemas.microsoft.com/office/drawing/2014/main" id="{C6A645FA-D595-464D-8189-7697F15A46AF}"/>
              </a:ext>
            </a:extLst>
          </p:cNvPr>
          <p:cNvSpPr txBox="1"/>
          <p:nvPr/>
        </p:nvSpPr>
        <p:spPr>
          <a:xfrm>
            <a:off x="8081562" y="5408627"/>
            <a:ext cx="2262864" cy="369332"/>
          </a:xfrm>
          <a:prstGeom prst="rect">
            <a:avLst/>
          </a:prstGeom>
          <a:noFill/>
        </p:spPr>
        <p:txBody>
          <a:bodyPr wrap="none" rtlCol="0">
            <a:spAutoFit/>
          </a:bodyPr>
          <a:lstStyle/>
          <a:p>
            <a:r>
              <a:rPr lang="it-IT" dirty="0"/>
              <a:t>ARCA </a:t>
            </a:r>
            <a:r>
              <a:rPr lang="it-IT" dirty="0" err="1"/>
              <a:t>Calibration</a:t>
            </a:r>
            <a:r>
              <a:rPr lang="it-IT" dirty="0"/>
              <a:t> Base</a:t>
            </a:r>
          </a:p>
        </p:txBody>
      </p:sp>
      <p:pic>
        <p:nvPicPr>
          <p:cNvPr id="15" name="Immagine 14">
            <a:extLst>
              <a:ext uri="{FF2B5EF4-FFF2-40B4-BE49-F238E27FC236}">
                <a16:creationId xmlns:a16="http://schemas.microsoft.com/office/drawing/2014/main" id="{56E5ECF2-DBF1-3249-83D0-4FB1E4542FE4}"/>
              </a:ext>
            </a:extLst>
          </p:cNvPr>
          <p:cNvPicPr/>
          <p:nvPr/>
        </p:nvPicPr>
        <p:blipFill>
          <a:blip r:embed="rId4">
            <a:clrChange>
              <a:clrFrom>
                <a:srgbClr val="FFFFFF"/>
              </a:clrFrom>
              <a:clrTo>
                <a:srgbClr val="FFFFFF">
                  <a:alpha val="0"/>
                </a:srgbClr>
              </a:clrTo>
            </a:clrChange>
          </a:blip>
          <a:stretch>
            <a:fillRect/>
          </a:stretch>
        </p:blipFill>
        <p:spPr>
          <a:xfrm>
            <a:off x="9639852" y="1814513"/>
            <a:ext cx="2285402" cy="3264979"/>
          </a:xfrm>
          <a:prstGeom prst="rect">
            <a:avLst/>
          </a:prstGeom>
        </p:spPr>
      </p:pic>
      <p:pic>
        <p:nvPicPr>
          <p:cNvPr id="17" name="Immagine 16">
            <a:extLst>
              <a:ext uri="{FF2B5EF4-FFF2-40B4-BE49-F238E27FC236}">
                <a16:creationId xmlns:a16="http://schemas.microsoft.com/office/drawing/2014/main" id="{AED87059-9D0F-E54F-8C4A-F186D0E535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96727" y="3585659"/>
            <a:ext cx="3136967" cy="2219376"/>
          </a:xfrm>
          <a:prstGeom prst="rect">
            <a:avLst/>
          </a:prstGeom>
        </p:spPr>
      </p:pic>
    </p:spTree>
    <p:extLst>
      <p:ext uri="{BB962C8B-B14F-4D97-AF65-F5344CB8AC3E}">
        <p14:creationId xmlns:p14="http://schemas.microsoft.com/office/powerpoint/2010/main" val="611433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Calibration Units: Instrumentation Unit</a:t>
            </a:r>
          </a:p>
        </p:txBody>
      </p:sp>
      <p:pic>
        <p:nvPicPr>
          <p:cNvPr id="7" name="Immagine 6">
            <a:extLst>
              <a:ext uri="{FF2B5EF4-FFF2-40B4-BE49-F238E27FC236}">
                <a16:creationId xmlns:a16="http://schemas.microsoft.com/office/drawing/2014/main" id="{0564A459-AC4B-C243-AC96-585507907EB5}"/>
              </a:ext>
            </a:extLst>
          </p:cNvPr>
          <p:cNvPicPr>
            <a:picLocks noChangeAspect="1"/>
          </p:cNvPicPr>
          <p:nvPr/>
        </p:nvPicPr>
        <p:blipFill>
          <a:blip r:embed="rId2"/>
          <a:stretch>
            <a:fillRect/>
          </a:stretch>
        </p:blipFill>
        <p:spPr>
          <a:xfrm>
            <a:off x="8190494" y="3360395"/>
            <a:ext cx="3260203" cy="1992723"/>
          </a:xfrm>
          <a:prstGeom prst="rect">
            <a:avLst/>
          </a:prstGeom>
        </p:spPr>
      </p:pic>
      <p:sp>
        <p:nvSpPr>
          <p:cNvPr id="10" name="Segnaposto piè di pagina 3">
            <a:extLst>
              <a:ext uri="{FF2B5EF4-FFF2-40B4-BE49-F238E27FC236}">
                <a16:creationId xmlns:a16="http://schemas.microsoft.com/office/drawing/2014/main" id="{EE4F430C-305C-5F48-AF43-26D39A5859D0}"/>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1" name="Segnaposto numero diapositiva 4">
            <a:extLst>
              <a:ext uri="{FF2B5EF4-FFF2-40B4-BE49-F238E27FC236}">
                <a16:creationId xmlns:a16="http://schemas.microsoft.com/office/drawing/2014/main" id="{4BE18D20-05E5-C944-9130-C6F15B074737}"/>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28</a:t>
            </a:fld>
            <a:endParaRPr lang="en-GB" dirty="0">
              <a:solidFill>
                <a:srgbClr val="002060"/>
              </a:solidFill>
            </a:endParaRPr>
          </a:p>
        </p:txBody>
      </p:sp>
      <p:sp>
        <p:nvSpPr>
          <p:cNvPr id="12" name="Segnaposto data 5">
            <a:extLst>
              <a:ext uri="{FF2B5EF4-FFF2-40B4-BE49-F238E27FC236}">
                <a16:creationId xmlns:a16="http://schemas.microsoft.com/office/drawing/2014/main" id="{85497D75-9D46-1545-BCD5-192B7940D40B}"/>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pic>
        <p:nvPicPr>
          <p:cNvPr id="13" name="Immagine 12">
            <a:extLst>
              <a:ext uri="{FF2B5EF4-FFF2-40B4-BE49-F238E27FC236}">
                <a16:creationId xmlns:a16="http://schemas.microsoft.com/office/drawing/2014/main" id="{362F6632-EB26-1B45-8622-900963973C96}"/>
              </a:ext>
            </a:extLst>
          </p:cNvPr>
          <p:cNvPicPr/>
          <p:nvPr/>
        </p:nvPicPr>
        <p:blipFill rotWithShape="1">
          <a:blip r:embed="rId3">
            <a:extLst>
              <a:ext uri="{28A0092B-C50C-407E-A947-70E740481C1C}">
                <a14:useLocalDpi xmlns:a14="http://schemas.microsoft.com/office/drawing/2010/main" val="0"/>
              </a:ext>
            </a:extLst>
          </a:blip>
          <a:srcRect l="17701" t="12523" r="11774" b="41728"/>
          <a:stretch/>
        </p:blipFill>
        <p:spPr bwMode="auto">
          <a:xfrm>
            <a:off x="481357" y="2786063"/>
            <a:ext cx="3290543" cy="3000307"/>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14" name="Immagine 13">
            <a:extLst>
              <a:ext uri="{FF2B5EF4-FFF2-40B4-BE49-F238E27FC236}">
                <a16:creationId xmlns:a16="http://schemas.microsoft.com/office/drawing/2014/main" id="{B5167526-B3FC-9344-A509-74E109D4A51A}"/>
              </a:ext>
            </a:extLst>
          </p:cNvPr>
          <p:cNvPicPr/>
          <p:nvPr/>
        </p:nvPicPr>
        <p:blipFill rotWithShape="1">
          <a:blip r:embed="rId4">
            <a:clrChange>
              <a:clrFrom>
                <a:srgbClr val="FFFFFF"/>
              </a:clrFrom>
              <a:clrTo>
                <a:srgbClr val="FFFFFF">
                  <a:alpha val="0"/>
                </a:srgbClr>
              </a:clrTo>
            </a:clrChange>
          </a:blip>
          <a:srcRect t="32332" r="67964" b="-1"/>
          <a:stretch/>
        </p:blipFill>
        <p:spPr>
          <a:xfrm>
            <a:off x="4435405" y="3256281"/>
            <a:ext cx="3091583" cy="2160757"/>
          </a:xfrm>
          <a:prstGeom prst="rect">
            <a:avLst/>
          </a:prstGeom>
        </p:spPr>
      </p:pic>
      <p:sp>
        <p:nvSpPr>
          <p:cNvPr id="15" name="CasellaDiTesto 14">
            <a:extLst>
              <a:ext uri="{FF2B5EF4-FFF2-40B4-BE49-F238E27FC236}">
                <a16:creationId xmlns:a16="http://schemas.microsoft.com/office/drawing/2014/main" id="{5614FF0E-1F7F-A847-94D7-A6945003196C}"/>
              </a:ext>
            </a:extLst>
          </p:cNvPr>
          <p:cNvSpPr txBox="1"/>
          <p:nvPr/>
        </p:nvSpPr>
        <p:spPr>
          <a:xfrm>
            <a:off x="4718518" y="5417038"/>
            <a:ext cx="3471976" cy="369332"/>
          </a:xfrm>
          <a:prstGeom prst="rect">
            <a:avLst/>
          </a:prstGeom>
          <a:noFill/>
        </p:spPr>
        <p:txBody>
          <a:bodyPr wrap="none" rtlCol="0">
            <a:spAutoFit/>
          </a:bodyPr>
          <a:lstStyle/>
          <a:p>
            <a:r>
              <a:rPr lang="it-IT" dirty="0"/>
              <a:t>ORCA </a:t>
            </a:r>
            <a:r>
              <a:rPr lang="it-IT" dirty="0" err="1"/>
              <a:t>Instrumentation</a:t>
            </a:r>
            <a:r>
              <a:rPr lang="it-IT" dirty="0"/>
              <a:t> Unit Anchor</a:t>
            </a:r>
          </a:p>
        </p:txBody>
      </p:sp>
      <p:sp>
        <p:nvSpPr>
          <p:cNvPr id="16" name="CasellaDiTesto 15">
            <a:extLst>
              <a:ext uri="{FF2B5EF4-FFF2-40B4-BE49-F238E27FC236}">
                <a16:creationId xmlns:a16="http://schemas.microsoft.com/office/drawing/2014/main" id="{3048A486-C505-774C-92A0-4EF4DF41BACC}"/>
              </a:ext>
            </a:extLst>
          </p:cNvPr>
          <p:cNvSpPr txBox="1"/>
          <p:nvPr/>
        </p:nvSpPr>
        <p:spPr>
          <a:xfrm>
            <a:off x="8190494" y="5437136"/>
            <a:ext cx="3452740" cy="369332"/>
          </a:xfrm>
          <a:prstGeom prst="rect">
            <a:avLst/>
          </a:prstGeom>
          <a:noFill/>
        </p:spPr>
        <p:txBody>
          <a:bodyPr wrap="none" rtlCol="0">
            <a:spAutoFit/>
          </a:bodyPr>
          <a:lstStyle/>
          <a:p>
            <a:r>
              <a:rPr lang="it-IT" dirty="0"/>
              <a:t>ARCA </a:t>
            </a:r>
            <a:r>
              <a:rPr lang="it-IT" dirty="0" err="1"/>
              <a:t>Instrumentation</a:t>
            </a:r>
            <a:r>
              <a:rPr lang="it-IT" dirty="0"/>
              <a:t> Unit Anchor</a:t>
            </a:r>
          </a:p>
        </p:txBody>
      </p:sp>
      <p:sp>
        <p:nvSpPr>
          <p:cNvPr id="17" name="Rectangle 17">
            <a:extLst>
              <a:ext uri="{FF2B5EF4-FFF2-40B4-BE49-F238E27FC236}">
                <a16:creationId xmlns:a16="http://schemas.microsoft.com/office/drawing/2014/main" id="{8FC9FFC2-8FC4-A242-BA40-F44DC1EF2CCF}"/>
              </a:ext>
            </a:extLst>
          </p:cNvPr>
          <p:cNvSpPr>
            <a:spLocks noChangeArrowheads="1"/>
          </p:cNvSpPr>
          <p:nvPr/>
        </p:nvSpPr>
        <p:spPr bwMode="auto">
          <a:xfrm>
            <a:off x="122087" y="1185527"/>
            <a:ext cx="11936564" cy="917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dirty="0">
                <a:solidFill>
                  <a:srgbClr val="002060"/>
                </a:solidFill>
                <a:latin typeface="+mn-lt"/>
                <a:ea typeface="DejaVu Sans" charset="0"/>
                <a:cs typeface="DejaVu Sans" charset="0"/>
              </a:rPr>
              <a:t>Instrumentation Units are recoverable assets equipped with inductive instruments  hosting</a:t>
            </a:r>
          </a:p>
          <a:p>
            <a:pPr>
              <a:lnSpc>
                <a:spcPct val="100000"/>
              </a:lnSpc>
            </a:pPr>
            <a:r>
              <a:rPr lang="en-US" altLang="it-IT" dirty="0">
                <a:solidFill>
                  <a:srgbClr val="002060"/>
                </a:solidFill>
                <a:latin typeface="+mn-lt"/>
                <a:ea typeface="DejaVu Sans" charset="0"/>
                <a:cs typeface="DejaVu Sans" charset="0"/>
              </a:rPr>
              <a:t>	CTDs (SBE SIP ODO)</a:t>
            </a:r>
          </a:p>
          <a:p>
            <a:pPr>
              <a:lnSpc>
                <a:spcPct val="100000"/>
              </a:lnSpc>
            </a:pPr>
            <a:r>
              <a:rPr lang="en-US" altLang="it-IT" dirty="0">
                <a:solidFill>
                  <a:srgbClr val="002060"/>
                </a:solidFill>
                <a:latin typeface="+mn-lt"/>
                <a:ea typeface="DejaVu Sans" charset="0"/>
                <a:cs typeface="DejaVu Sans" charset="0"/>
              </a:rPr>
              <a:t>	SV meters (</a:t>
            </a:r>
            <a:r>
              <a:rPr lang="en-US" altLang="it-IT" dirty="0" err="1">
                <a:solidFill>
                  <a:srgbClr val="002060"/>
                </a:solidFill>
                <a:latin typeface="+mn-lt"/>
                <a:ea typeface="DejaVu Sans" charset="0"/>
                <a:cs typeface="DejaVu Sans" charset="0"/>
              </a:rPr>
              <a:t>Valeport</a:t>
            </a:r>
            <a:r>
              <a:rPr lang="en-US" altLang="it-IT" dirty="0">
                <a:solidFill>
                  <a:srgbClr val="002060"/>
                </a:solidFill>
                <a:latin typeface="+mn-lt"/>
                <a:ea typeface="DejaVu Sans" charset="0"/>
                <a:cs typeface="DejaVu Sans" charset="0"/>
              </a:rPr>
              <a:t> mini SVS)</a:t>
            </a:r>
          </a:p>
          <a:p>
            <a:pPr>
              <a:lnSpc>
                <a:spcPct val="100000"/>
              </a:lnSpc>
            </a:pPr>
            <a:r>
              <a:rPr lang="en-US" altLang="it-IT" dirty="0">
                <a:solidFill>
                  <a:srgbClr val="002060"/>
                </a:solidFill>
                <a:latin typeface="+mn-lt"/>
                <a:ea typeface="DejaVu Sans" charset="0"/>
                <a:cs typeface="DejaVu Sans" charset="0"/>
              </a:rPr>
              <a:t>	current meters (</a:t>
            </a:r>
            <a:r>
              <a:rPr lang="en-US" altLang="it-IT" dirty="0" err="1">
                <a:solidFill>
                  <a:srgbClr val="002060"/>
                </a:solidFill>
                <a:latin typeface="+mn-lt"/>
                <a:ea typeface="DejaVu Sans" charset="0"/>
                <a:cs typeface="DejaVu Sans" charset="0"/>
              </a:rPr>
              <a:t>Aanderaa</a:t>
            </a:r>
            <a:r>
              <a:rPr lang="en-US" altLang="it-IT" dirty="0">
                <a:solidFill>
                  <a:srgbClr val="002060"/>
                </a:solidFill>
                <a:latin typeface="+mn-lt"/>
                <a:ea typeface="DejaVu Sans" charset="0"/>
                <a:cs typeface="DejaVu Sans" charset="0"/>
              </a:rPr>
              <a:t> DCS or </a:t>
            </a:r>
            <a:r>
              <a:rPr lang="en-US" altLang="it-IT" dirty="0" err="1">
                <a:solidFill>
                  <a:srgbClr val="002060"/>
                </a:solidFill>
                <a:latin typeface="+mn-lt"/>
                <a:ea typeface="DejaVu Sans" charset="0"/>
                <a:cs typeface="DejaVu Sans" charset="0"/>
              </a:rPr>
              <a:t>Aquadopp</a:t>
            </a:r>
            <a:r>
              <a:rPr lang="en-US" altLang="it-IT" dirty="0">
                <a:solidFill>
                  <a:srgbClr val="002060"/>
                </a:solidFill>
                <a:latin typeface="+mn-lt"/>
                <a:ea typeface="DejaVu Sans" charset="0"/>
                <a:cs typeface="DejaVu Sans" charset="0"/>
              </a:rPr>
              <a:t>)</a:t>
            </a:r>
          </a:p>
          <a:p>
            <a:pPr>
              <a:lnSpc>
                <a:spcPct val="100000"/>
              </a:lnSpc>
            </a:pPr>
            <a:r>
              <a:rPr lang="en-US" altLang="it-IT" dirty="0">
                <a:solidFill>
                  <a:srgbClr val="002060"/>
                </a:solidFill>
                <a:latin typeface="+mn-lt"/>
                <a:ea typeface="DejaVu Sans" charset="0"/>
                <a:cs typeface="DejaVu Sans" charset="0"/>
              </a:rPr>
              <a:t>	absolute pressure gauges (</a:t>
            </a:r>
            <a:r>
              <a:rPr lang="en-US" altLang="it-IT" dirty="0" err="1">
                <a:solidFill>
                  <a:srgbClr val="002060"/>
                </a:solidFill>
                <a:latin typeface="+mn-lt"/>
                <a:ea typeface="DejaVu Sans" charset="0"/>
                <a:cs typeface="DejaVu Sans" charset="0"/>
              </a:rPr>
              <a:t>Digiquartz</a:t>
            </a:r>
            <a:r>
              <a:rPr lang="en-US" altLang="it-IT" dirty="0">
                <a:solidFill>
                  <a:srgbClr val="002060"/>
                </a:solidFill>
                <a:latin typeface="+mn-lt"/>
                <a:ea typeface="DejaVu Sans" charset="0"/>
                <a:cs typeface="DejaVu Sans" charset="0"/>
              </a:rPr>
              <a:t>)</a:t>
            </a:r>
          </a:p>
          <a:p>
            <a:pPr>
              <a:lnSpc>
                <a:spcPct val="100000"/>
              </a:lnSpc>
            </a:pPr>
            <a:endParaRPr lang="en-US" altLang="it-IT" dirty="0">
              <a:solidFill>
                <a:srgbClr val="002060"/>
              </a:solidFill>
              <a:latin typeface="+mn-lt"/>
              <a:ea typeface="DejaVu Sans" charset="0"/>
              <a:cs typeface="DejaVu Sans" charset="0"/>
            </a:endParaRPr>
          </a:p>
        </p:txBody>
      </p:sp>
      <p:pic>
        <p:nvPicPr>
          <p:cNvPr id="18" name="Immagine 17">
            <a:extLst>
              <a:ext uri="{FF2B5EF4-FFF2-40B4-BE49-F238E27FC236}">
                <a16:creationId xmlns:a16="http://schemas.microsoft.com/office/drawing/2014/main" id="{14CEA23B-EAB9-C848-9AEB-15C0D0A4B082}"/>
              </a:ext>
            </a:extLst>
          </p:cNvPr>
          <p:cNvPicPr>
            <a:picLocks noChangeAspect="1"/>
          </p:cNvPicPr>
          <p:nvPr/>
        </p:nvPicPr>
        <p:blipFill>
          <a:blip r:embed="rId5"/>
          <a:stretch>
            <a:fillRect/>
          </a:stretch>
        </p:blipFill>
        <p:spPr>
          <a:xfrm>
            <a:off x="6591087" y="1796895"/>
            <a:ext cx="3198813" cy="944918"/>
          </a:xfrm>
          <a:prstGeom prst="rect">
            <a:avLst/>
          </a:prstGeom>
        </p:spPr>
      </p:pic>
    </p:spTree>
    <p:extLst>
      <p:ext uri="{BB962C8B-B14F-4D97-AF65-F5344CB8AC3E}">
        <p14:creationId xmlns:p14="http://schemas.microsoft.com/office/powerpoint/2010/main" val="759293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Relative Acoustic Positioning System (RAPS)</a:t>
            </a:r>
          </a:p>
        </p:txBody>
      </p:sp>
      <p:pic>
        <p:nvPicPr>
          <p:cNvPr id="8" name="Immagine 7">
            <a:extLst>
              <a:ext uri="{FF2B5EF4-FFF2-40B4-BE49-F238E27FC236}">
                <a16:creationId xmlns:a16="http://schemas.microsoft.com/office/drawing/2014/main" id="{180EFE11-E149-034D-83D4-0E22AE021A99}"/>
              </a:ext>
            </a:extLst>
          </p:cNvPr>
          <p:cNvPicPr>
            <a:picLocks noChangeAspect="1"/>
          </p:cNvPicPr>
          <p:nvPr/>
        </p:nvPicPr>
        <p:blipFill>
          <a:blip r:embed="rId2"/>
          <a:stretch>
            <a:fillRect/>
          </a:stretch>
        </p:blipFill>
        <p:spPr>
          <a:xfrm>
            <a:off x="1242070" y="4043831"/>
            <a:ext cx="1961821" cy="908977"/>
          </a:xfrm>
          <a:prstGeom prst="rect">
            <a:avLst/>
          </a:prstGeom>
        </p:spPr>
      </p:pic>
      <p:pic>
        <p:nvPicPr>
          <p:cNvPr id="9" name="Immagine 8">
            <a:extLst>
              <a:ext uri="{FF2B5EF4-FFF2-40B4-BE49-F238E27FC236}">
                <a16:creationId xmlns:a16="http://schemas.microsoft.com/office/drawing/2014/main" id="{74DFEB02-9F80-DB41-83AD-66F0992BB91E}"/>
              </a:ext>
            </a:extLst>
          </p:cNvPr>
          <p:cNvPicPr>
            <a:picLocks noChangeAspect="1"/>
          </p:cNvPicPr>
          <p:nvPr/>
        </p:nvPicPr>
        <p:blipFill>
          <a:blip r:embed="rId3"/>
          <a:stretch>
            <a:fillRect/>
          </a:stretch>
        </p:blipFill>
        <p:spPr>
          <a:xfrm>
            <a:off x="1242070" y="2564841"/>
            <a:ext cx="2479135" cy="954802"/>
          </a:xfrm>
          <a:prstGeom prst="rect">
            <a:avLst/>
          </a:prstGeom>
        </p:spPr>
      </p:pic>
      <p:pic>
        <p:nvPicPr>
          <p:cNvPr id="10" name="Immagine 9">
            <a:extLst>
              <a:ext uri="{FF2B5EF4-FFF2-40B4-BE49-F238E27FC236}">
                <a16:creationId xmlns:a16="http://schemas.microsoft.com/office/drawing/2014/main" id="{FCA67DD9-40DE-B14A-9C18-C582BE4C792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58991" y="3885948"/>
            <a:ext cx="2041223" cy="945767"/>
          </a:xfrm>
          <a:prstGeom prst="rect">
            <a:avLst/>
          </a:prstGeom>
        </p:spPr>
      </p:pic>
      <p:sp>
        <p:nvSpPr>
          <p:cNvPr id="11" name="CasellaDiTesto 10">
            <a:extLst>
              <a:ext uri="{FF2B5EF4-FFF2-40B4-BE49-F238E27FC236}">
                <a16:creationId xmlns:a16="http://schemas.microsoft.com/office/drawing/2014/main" id="{02AB4171-E446-CF47-8D8D-39D991A26940}"/>
              </a:ext>
            </a:extLst>
          </p:cNvPr>
          <p:cNvSpPr txBox="1"/>
          <p:nvPr/>
        </p:nvSpPr>
        <p:spPr>
          <a:xfrm>
            <a:off x="2647328" y="2731269"/>
            <a:ext cx="556563" cy="369332"/>
          </a:xfrm>
          <a:prstGeom prst="rect">
            <a:avLst/>
          </a:prstGeom>
          <a:noFill/>
        </p:spPr>
        <p:txBody>
          <a:bodyPr wrap="none" rtlCol="0">
            <a:spAutoFit/>
          </a:bodyPr>
          <a:lstStyle/>
          <a:p>
            <a:r>
              <a:rPr lang="it-IT" dirty="0">
                <a:solidFill>
                  <a:srgbClr val="0000FF"/>
                </a:solidFill>
              </a:rPr>
              <a:t>GPS</a:t>
            </a:r>
          </a:p>
        </p:txBody>
      </p:sp>
      <p:pic>
        <p:nvPicPr>
          <p:cNvPr id="12" name="Picture 19" descr="http://www.km3net.org/images/DetectionUnits/KM3NeT-String.jpg">
            <a:extLst>
              <a:ext uri="{FF2B5EF4-FFF2-40B4-BE49-F238E27FC236}">
                <a16:creationId xmlns:a16="http://schemas.microsoft.com/office/drawing/2014/main" id="{EB5599E7-DE14-1F41-8A54-6BED2EDDF1F5}"/>
              </a:ext>
            </a:extLst>
          </p:cNvPr>
          <p:cNvPicPr>
            <a:picLocks noChangeArrowheads="1"/>
          </p:cNvPicPr>
          <p:nvPr/>
        </p:nvPicPr>
        <p:blipFill rotWithShape="1">
          <a:blip r:embed="rId4" cstate="print">
            <a:clrChange>
              <a:clrFrom>
                <a:srgbClr val="FFFFFF"/>
              </a:clrFrom>
              <a:clrTo>
                <a:srgbClr val="FFFFFF">
                  <a:alpha val="0"/>
                </a:srgbClr>
              </a:clrTo>
            </a:clrChange>
          </a:blip>
          <a:srcRect t="72303" b="37"/>
          <a:stretch/>
        </p:blipFill>
        <p:spPr bwMode="auto">
          <a:xfrm>
            <a:off x="6109628" y="2695706"/>
            <a:ext cx="479332" cy="1508566"/>
          </a:xfrm>
          <a:prstGeom prst="rect">
            <a:avLst/>
          </a:prstGeom>
          <a:noFill/>
        </p:spPr>
      </p:pic>
      <p:pic>
        <p:nvPicPr>
          <p:cNvPr id="13" name="Picture 19" descr="http://www.km3net.org/images/DetectionUnits/KM3NeT-String.jpg">
            <a:extLst>
              <a:ext uri="{FF2B5EF4-FFF2-40B4-BE49-F238E27FC236}">
                <a16:creationId xmlns:a16="http://schemas.microsoft.com/office/drawing/2014/main" id="{B1C7B487-4264-224F-8CAC-6AA9E722EC59}"/>
              </a:ext>
            </a:extLst>
          </p:cNvPr>
          <p:cNvPicPr>
            <a:picLocks noChangeArrowheads="1"/>
          </p:cNvPicPr>
          <p:nvPr/>
        </p:nvPicPr>
        <p:blipFill rotWithShape="1">
          <a:blip r:embed="rId4" cstate="print">
            <a:clrChange>
              <a:clrFrom>
                <a:srgbClr val="FFFFFF"/>
              </a:clrFrom>
              <a:clrTo>
                <a:srgbClr val="FFFFFF">
                  <a:alpha val="0"/>
                </a:srgbClr>
              </a:clrTo>
            </a:clrChange>
          </a:blip>
          <a:srcRect t="72303" b="37"/>
          <a:stretch/>
        </p:blipFill>
        <p:spPr bwMode="auto">
          <a:xfrm>
            <a:off x="5612995" y="3123676"/>
            <a:ext cx="540000" cy="1801405"/>
          </a:xfrm>
          <a:prstGeom prst="rect">
            <a:avLst/>
          </a:prstGeom>
          <a:noFill/>
        </p:spPr>
      </p:pic>
      <p:pic>
        <p:nvPicPr>
          <p:cNvPr id="14" name="Picture 19" descr="http://www.km3net.org/images/DetectionUnits/KM3NeT-String.jpg">
            <a:extLst>
              <a:ext uri="{FF2B5EF4-FFF2-40B4-BE49-F238E27FC236}">
                <a16:creationId xmlns:a16="http://schemas.microsoft.com/office/drawing/2014/main" id="{99410CF4-491C-784E-B527-7F6FF166BFF3}"/>
              </a:ext>
            </a:extLst>
          </p:cNvPr>
          <p:cNvPicPr>
            <a:picLocks noChangeArrowheads="1"/>
          </p:cNvPicPr>
          <p:nvPr/>
        </p:nvPicPr>
        <p:blipFill rotWithShape="1">
          <a:blip r:embed="rId4" cstate="print">
            <a:clrChange>
              <a:clrFrom>
                <a:srgbClr val="FFFFFF"/>
              </a:clrFrom>
              <a:clrTo>
                <a:srgbClr val="FFFFFF">
                  <a:alpha val="0"/>
                </a:srgbClr>
              </a:clrTo>
            </a:clrChange>
          </a:blip>
          <a:srcRect t="72303" b="37"/>
          <a:stretch/>
        </p:blipFill>
        <p:spPr bwMode="auto">
          <a:xfrm>
            <a:off x="5028352" y="3123677"/>
            <a:ext cx="464288" cy="1599245"/>
          </a:xfrm>
          <a:prstGeom prst="rect">
            <a:avLst/>
          </a:prstGeom>
          <a:noFill/>
        </p:spPr>
      </p:pic>
      <p:cxnSp>
        <p:nvCxnSpPr>
          <p:cNvPr id="15" name="Connettore 4 14">
            <a:extLst>
              <a:ext uri="{FF2B5EF4-FFF2-40B4-BE49-F238E27FC236}">
                <a16:creationId xmlns:a16="http://schemas.microsoft.com/office/drawing/2014/main" id="{D1A2922F-0A83-924D-A701-6F2809E96496}"/>
              </a:ext>
            </a:extLst>
          </p:cNvPr>
          <p:cNvCxnSpPr>
            <a:stCxn id="10" idx="3"/>
          </p:cNvCxnSpPr>
          <p:nvPr/>
        </p:nvCxnSpPr>
        <p:spPr>
          <a:xfrm>
            <a:off x="3400214" y="4358832"/>
            <a:ext cx="1671609" cy="279169"/>
          </a:xfrm>
          <a:prstGeom prst="bentConnector3">
            <a:avLst>
              <a:gd name="adj1" fmla="val 50000"/>
            </a:avLst>
          </a:prstGeom>
          <a:ln>
            <a:solidFill>
              <a:srgbClr val="4F81BD"/>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6" name="Immagine 15">
            <a:extLst>
              <a:ext uri="{FF2B5EF4-FFF2-40B4-BE49-F238E27FC236}">
                <a16:creationId xmlns:a16="http://schemas.microsoft.com/office/drawing/2014/main" id="{A13C8441-034F-EF49-9F38-52DF4881581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97591" y="3733316"/>
            <a:ext cx="2041223" cy="945767"/>
          </a:xfrm>
          <a:prstGeom prst="rect">
            <a:avLst/>
          </a:prstGeom>
        </p:spPr>
      </p:pic>
      <p:cxnSp>
        <p:nvCxnSpPr>
          <p:cNvPr id="17" name="Connettore 4 16">
            <a:extLst>
              <a:ext uri="{FF2B5EF4-FFF2-40B4-BE49-F238E27FC236}">
                <a16:creationId xmlns:a16="http://schemas.microsoft.com/office/drawing/2014/main" id="{4943D7F3-624B-8141-846A-9FB92B274A82}"/>
              </a:ext>
            </a:extLst>
          </p:cNvPr>
          <p:cNvCxnSpPr/>
          <p:nvPr/>
        </p:nvCxnSpPr>
        <p:spPr>
          <a:xfrm rot="5400000">
            <a:off x="2380866" y="3461112"/>
            <a:ext cx="430815" cy="41885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Oval 56">
            <a:extLst>
              <a:ext uri="{FF2B5EF4-FFF2-40B4-BE49-F238E27FC236}">
                <a16:creationId xmlns:a16="http://schemas.microsoft.com/office/drawing/2014/main" id="{225FE681-0DDD-6343-A6C2-4ECF61FB17BA}"/>
              </a:ext>
            </a:extLst>
          </p:cNvPr>
          <p:cNvSpPr/>
          <p:nvPr/>
        </p:nvSpPr>
        <p:spPr>
          <a:xfrm>
            <a:off x="7137489" y="3407880"/>
            <a:ext cx="60097" cy="647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9" name="Oval 57">
            <a:extLst>
              <a:ext uri="{FF2B5EF4-FFF2-40B4-BE49-F238E27FC236}">
                <a16:creationId xmlns:a16="http://schemas.microsoft.com/office/drawing/2014/main" id="{C6943581-BE23-9C40-9740-828D8D89E5C7}"/>
              </a:ext>
            </a:extLst>
          </p:cNvPr>
          <p:cNvSpPr/>
          <p:nvPr/>
        </p:nvSpPr>
        <p:spPr>
          <a:xfrm>
            <a:off x="6860235" y="4548959"/>
            <a:ext cx="60097" cy="647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20" name="Oval 58">
            <a:extLst>
              <a:ext uri="{FF2B5EF4-FFF2-40B4-BE49-F238E27FC236}">
                <a16:creationId xmlns:a16="http://schemas.microsoft.com/office/drawing/2014/main" id="{086DAF6D-54BD-6549-B067-EFD816F7FD98}"/>
              </a:ext>
            </a:extLst>
          </p:cNvPr>
          <p:cNvSpPr/>
          <p:nvPr/>
        </p:nvSpPr>
        <p:spPr>
          <a:xfrm>
            <a:off x="4997241" y="5131647"/>
            <a:ext cx="60097" cy="647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21" name="Oval 59">
            <a:extLst>
              <a:ext uri="{FF2B5EF4-FFF2-40B4-BE49-F238E27FC236}">
                <a16:creationId xmlns:a16="http://schemas.microsoft.com/office/drawing/2014/main" id="{4970ECDA-BC4E-6440-9073-D5A036ED77E7}"/>
              </a:ext>
            </a:extLst>
          </p:cNvPr>
          <p:cNvSpPr/>
          <p:nvPr/>
        </p:nvSpPr>
        <p:spPr>
          <a:xfrm>
            <a:off x="4433142" y="5091204"/>
            <a:ext cx="60097" cy="647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22" name="TextBox 60">
            <a:extLst>
              <a:ext uri="{FF2B5EF4-FFF2-40B4-BE49-F238E27FC236}">
                <a16:creationId xmlns:a16="http://schemas.microsoft.com/office/drawing/2014/main" id="{B76D7D46-6910-3845-97C6-8296ADBABB75}"/>
              </a:ext>
            </a:extLst>
          </p:cNvPr>
          <p:cNvSpPr txBox="1"/>
          <p:nvPr/>
        </p:nvSpPr>
        <p:spPr>
          <a:xfrm>
            <a:off x="5175191" y="5147330"/>
            <a:ext cx="1979542" cy="369332"/>
          </a:xfrm>
          <a:prstGeom prst="rect">
            <a:avLst/>
          </a:prstGeom>
          <a:noFill/>
        </p:spPr>
        <p:txBody>
          <a:bodyPr wrap="square" rtlCol="0">
            <a:spAutoFit/>
          </a:bodyPr>
          <a:lstStyle/>
          <a:p>
            <a:r>
              <a:rPr lang="it-IT" dirty="0">
                <a:solidFill>
                  <a:srgbClr val="C00000"/>
                </a:solidFill>
              </a:rPr>
              <a:t>LBL </a:t>
            </a:r>
            <a:r>
              <a:rPr lang="it-IT" dirty="0" err="1">
                <a:solidFill>
                  <a:srgbClr val="C00000"/>
                </a:solidFill>
              </a:rPr>
              <a:t>transceivers</a:t>
            </a:r>
            <a:endParaRPr lang="it-IT" dirty="0">
              <a:solidFill>
                <a:srgbClr val="C00000"/>
              </a:solidFill>
            </a:endParaRPr>
          </a:p>
        </p:txBody>
      </p:sp>
      <p:sp>
        <p:nvSpPr>
          <p:cNvPr id="23" name="TextBox 61">
            <a:extLst>
              <a:ext uri="{FF2B5EF4-FFF2-40B4-BE49-F238E27FC236}">
                <a16:creationId xmlns:a16="http://schemas.microsoft.com/office/drawing/2014/main" id="{E447C2E4-5C31-3D44-9A46-7859BB459ADB}"/>
              </a:ext>
            </a:extLst>
          </p:cNvPr>
          <p:cNvSpPr txBox="1"/>
          <p:nvPr/>
        </p:nvSpPr>
        <p:spPr>
          <a:xfrm flipH="1">
            <a:off x="6468266" y="2695705"/>
            <a:ext cx="1317066" cy="646331"/>
          </a:xfrm>
          <a:prstGeom prst="rect">
            <a:avLst/>
          </a:prstGeom>
          <a:noFill/>
        </p:spPr>
        <p:txBody>
          <a:bodyPr wrap="square" rtlCol="0">
            <a:spAutoFit/>
          </a:bodyPr>
          <a:lstStyle/>
          <a:p>
            <a:r>
              <a:rPr lang="it-IT" dirty="0"/>
              <a:t>Detection Unit</a:t>
            </a:r>
          </a:p>
        </p:txBody>
      </p:sp>
      <p:cxnSp>
        <p:nvCxnSpPr>
          <p:cNvPr id="24" name="Straight Arrow Connector 62">
            <a:extLst>
              <a:ext uri="{FF2B5EF4-FFF2-40B4-BE49-F238E27FC236}">
                <a16:creationId xmlns:a16="http://schemas.microsoft.com/office/drawing/2014/main" id="{C627900F-1DBF-4748-8D2A-27DD91176022}"/>
              </a:ext>
            </a:extLst>
          </p:cNvPr>
          <p:cNvCxnSpPr/>
          <p:nvPr/>
        </p:nvCxnSpPr>
        <p:spPr>
          <a:xfrm rot="5400000">
            <a:off x="4303501" y="4115564"/>
            <a:ext cx="1100634" cy="721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63">
            <a:extLst>
              <a:ext uri="{FF2B5EF4-FFF2-40B4-BE49-F238E27FC236}">
                <a16:creationId xmlns:a16="http://schemas.microsoft.com/office/drawing/2014/main" id="{2B643472-3DCD-4847-B4A2-3742B5E24221}"/>
              </a:ext>
            </a:extLst>
          </p:cNvPr>
          <p:cNvCxnSpPr/>
          <p:nvPr/>
        </p:nvCxnSpPr>
        <p:spPr>
          <a:xfrm rot="5400000">
            <a:off x="4587936" y="4418644"/>
            <a:ext cx="1118733" cy="226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64">
            <a:extLst>
              <a:ext uri="{FF2B5EF4-FFF2-40B4-BE49-F238E27FC236}">
                <a16:creationId xmlns:a16="http://schemas.microsoft.com/office/drawing/2014/main" id="{60F76A30-A5FE-D748-947D-77545774023F}"/>
              </a:ext>
            </a:extLst>
          </p:cNvPr>
          <p:cNvCxnSpPr/>
          <p:nvPr/>
        </p:nvCxnSpPr>
        <p:spPr>
          <a:xfrm>
            <a:off x="5274495" y="3990569"/>
            <a:ext cx="1562511" cy="5826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65">
            <a:extLst>
              <a:ext uri="{FF2B5EF4-FFF2-40B4-BE49-F238E27FC236}">
                <a16:creationId xmlns:a16="http://schemas.microsoft.com/office/drawing/2014/main" id="{B98D15BF-FEBB-2746-873A-3988833A7DFB}"/>
              </a:ext>
            </a:extLst>
          </p:cNvPr>
          <p:cNvCxnSpPr/>
          <p:nvPr/>
        </p:nvCxnSpPr>
        <p:spPr>
          <a:xfrm flipV="1">
            <a:off x="5228883" y="3472623"/>
            <a:ext cx="1848509" cy="488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Oval 66">
            <a:extLst>
              <a:ext uri="{FF2B5EF4-FFF2-40B4-BE49-F238E27FC236}">
                <a16:creationId xmlns:a16="http://schemas.microsoft.com/office/drawing/2014/main" id="{173A8BF8-7206-AF41-8EEB-DBBE86086AAD}"/>
              </a:ext>
            </a:extLst>
          </p:cNvPr>
          <p:cNvSpPr/>
          <p:nvPr/>
        </p:nvSpPr>
        <p:spPr>
          <a:xfrm>
            <a:off x="5214398" y="3925826"/>
            <a:ext cx="60097" cy="64743"/>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2"/>
              </a:solidFill>
            </a:endParaRPr>
          </a:p>
        </p:txBody>
      </p:sp>
      <p:sp>
        <p:nvSpPr>
          <p:cNvPr id="29" name="TextBox 67">
            <a:extLst>
              <a:ext uri="{FF2B5EF4-FFF2-40B4-BE49-F238E27FC236}">
                <a16:creationId xmlns:a16="http://schemas.microsoft.com/office/drawing/2014/main" id="{274A88B0-2C23-934D-9946-95F3ACA59401}"/>
              </a:ext>
            </a:extLst>
          </p:cNvPr>
          <p:cNvSpPr txBox="1"/>
          <p:nvPr/>
        </p:nvSpPr>
        <p:spPr>
          <a:xfrm flipH="1">
            <a:off x="3742163" y="3429885"/>
            <a:ext cx="1712621" cy="369332"/>
          </a:xfrm>
          <a:prstGeom prst="rect">
            <a:avLst/>
          </a:prstGeom>
          <a:noFill/>
        </p:spPr>
        <p:txBody>
          <a:bodyPr wrap="square" rtlCol="0">
            <a:spAutoFit/>
          </a:bodyPr>
          <a:lstStyle/>
          <a:p>
            <a:r>
              <a:rPr lang="it-IT" dirty="0">
                <a:solidFill>
                  <a:schemeClr val="tx2"/>
                </a:solidFill>
              </a:rPr>
              <a:t>Hydrophone</a:t>
            </a:r>
          </a:p>
        </p:txBody>
      </p:sp>
      <p:cxnSp>
        <p:nvCxnSpPr>
          <p:cNvPr id="30" name="Straight Arrow Connector 68">
            <a:extLst>
              <a:ext uri="{FF2B5EF4-FFF2-40B4-BE49-F238E27FC236}">
                <a16:creationId xmlns:a16="http://schemas.microsoft.com/office/drawing/2014/main" id="{E32E6EA2-F524-014B-BBFA-A2917F609371}"/>
              </a:ext>
            </a:extLst>
          </p:cNvPr>
          <p:cNvCxnSpPr/>
          <p:nvPr/>
        </p:nvCxnSpPr>
        <p:spPr>
          <a:xfrm flipV="1">
            <a:off x="5071823" y="4638001"/>
            <a:ext cx="1622608" cy="517946"/>
          </a:xfrm>
          <a:prstGeom prst="straightConnector1">
            <a:avLst/>
          </a:prstGeom>
          <a:ln w="12700" cmpd="sng">
            <a:solidFill>
              <a:srgbClr val="C00000"/>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69">
            <a:extLst>
              <a:ext uri="{FF2B5EF4-FFF2-40B4-BE49-F238E27FC236}">
                <a16:creationId xmlns:a16="http://schemas.microsoft.com/office/drawing/2014/main" id="{7F8FB9E5-CC2A-9940-89CA-3054E5EA7F2D}"/>
              </a:ext>
            </a:extLst>
          </p:cNvPr>
          <p:cNvCxnSpPr/>
          <p:nvPr/>
        </p:nvCxnSpPr>
        <p:spPr>
          <a:xfrm rot="5400000" flipH="1" flipV="1">
            <a:off x="6548966" y="3899070"/>
            <a:ext cx="971148" cy="240386"/>
          </a:xfrm>
          <a:prstGeom prst="straightConnector1">
            <a:avLst/>
          </a:prstGeom>
          <a:ln w="12700" cmpd="sng">
            <a:solidFill>
              <a:srgbClr val="C00000"/>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70">
            <a:extLst>
              <a:ext uri="{FF2B5EF4-FFF2-40B4-BE49-F238E27FC236}">
                <a16:creationId xmlns:a16="http://schemas.microsoft.com/office/drawing/2014/main" id="{AB0D1D1E-F189-824F-B1DA-E71CC5A4DD21}"/>
              </a:ext>
            </a:extLst>
          </p:cNvPr>
          <p:cNvCxnSpPr/>
          <p:nvPr/>
        </p:nvCxnSpPr>
        <p:spPr>
          <a:xfrm>
            <a:off x="4530954" y="5155947"/>
            <a:ext cx="420676" cy="1439"/>
          </a:xfrm>
          <a:prstGeom prst="straightConnector1">
            <a:avLst/>
          </a:prstGeom>
          <a:ln w="12700" cmpd="sng">
            <a:solidFill>
              <a:srgbClr val="C00000"/>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71">
            <a:extLst>
              <a:ext uri="{FF2B5EF4-FFF2-40B4-BE49-F238E27FC236}">
                <a16:creationId xmlns:a16="http://schemas.microsoft.com/office/drawing/2014/main" id="{5503D638-5919-8641-AAAF-4D654A6C1465}"/>
              </a:ext>
            </a:extLst>
          </p:cNvPr>
          <p:cNvCxnSpPr/>
          <p:nvPr/>
        </p:nvCxnSpPr>
        <p:spPr>
          <a:xfrm flipV="1">
            <a:off x="4530954" y="4573258"/>
            <a:ext cx="2223574" cy="517946"/>
          </a:xfrm>
          <a:prstGeom prst="straightConnector1">
            <a:avLst/>
          </a:prstGeom>
          <a:ln w="12700" cmpd="sng">
            <a:solidFill>
              <a:srgbClr val="C00000"/>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5FDCA8F9-A564-3645-90AE-359DE415EEB4}"/>
              </a:ext>
            </a:extLst>
          </p:cNvPr>
          <p:cNvSpPr txBox="1"/>
          <p:nvPr/>
        </p:nvSpPr>
        <p:spPr>
          <a:xfrm>
            <a:off x="1476920" y="4952808"/>
            <a:ext cx="1936806" cy="646331"/>
          </a:xfrm>
          <a:prstGeom prst="rect">
            <a:avLst/>
          </a:prstGeom>
          <a:noFill/>
        </p:spPr>
        <p:txBody>
          <a:bodyPr wrap="square" rtlCol="0">
            <a:spAutoFit/>
          </a:bodyPr>
          <a:lstStyle/>
          <a:p>
            <a:r>
              <a:rPr lang="it-IT" dirty="0">
                <a:solidFill>
                  <a:srgbClr val="0000FF"/>
                </a:solidFill>
              </a:rPr>
              <a:t>White </a:t>
            </a:r>
            <a:r>
              <a:rPr lang="it-IT" dirty="0" err="1">
                <a:solidFill>
                  <a:srgbClr val="0000FF"/>
                </a:solidFill>
              </a:rPr>
              <a:t>Rabbit</a:t>
            </a:r>
            <a:r>
              <a:rPr lang="it-IT" dirty="0">
                <a:solidFill>
                  <a:srgbClr val="0000FF"/>
                </a:solidFill>
              </a:rPr>
              <a:t> Switch </a:t>
            </a:r>
            <a:r>
              <a:rPr lang="it-IT" dirty="0" err="1">
                <a:solidFill>
                  <a:srgbClr val="0000FF"/>
                </a:solidFill>
              </a:rPr>
              <a:t>Fabric</a:t>
            </a:r>
            <a:endParaRPr lang="it-IT" dirty="0">
              <a:solidFill>
                <a:srgbClr val="0000FF"/>
              </a:solidFill>
            </a:endParaRPr>
          </a:p>
        </p:txBody>
      </p:sp>
      <p:sp>
        <p:nvSpPr>
          <p:cNvPr id="35" name="CasellaDiTesto 34">
            <a:extLst>
              <a:ext uri="{FF2B5EF4-FFF2-40B4-BE49-F238E27FC236}">
                <a16:creationId xmlns:a16="http://schemas.microsoft.com/office/drawing/2014/main" id="{1F04E419-588D-5147-8C86-9EEA0038128D}"/>
              </a:ext>
            </a:extLst>
          </p:cNvPr>
          <p:cNvSpPr txBox="1"/>
          <p:nvPr/>
        </p:nvSpPr>
        <p:spPr>
          <a:xfrm>
            <a:off x="3400214" y="4504837"/>
            <a:ext cx="1316463" cy="646331"/>
          </a:xfrm>
          <a:prstGeom prst="rect">
            <a:avLst/>
          </a:prstGeom>
          <a:noFill/>
        </p:spPr>
        <p:txBody>
          <a:bodyPr wrap="square" rtlCol="0">
            <a:spAutoFit/>
          </a:bodyPr>
          <a:lstStyle/>
          <a:p>
            <a:r>
              <a:rPr lang="it-IT" dirty="0">
                <a:solidFill>
                  <a:srgbClr val="0000FF"/>
                </a:solidFill>
              </a:rPr>
              <a:t>100 km </a:t>
            </a:r>
            <a:r>
              <a:rPr lang="it-IT" dirty="0" err="1">
                <a:solidFill>
                  <a:srgbClr val="0000FF"/>
                </a:solidFill>
              </a:rPr>
              <a:t>cable</a:t>
            </a:r>
            <a:endParaRPr lang="it-IT" dirty="0">
              <a:solidFill>
                <a:srgbClr val="0000FF"/>
              </a:solidFill>
            </a:endParaRPr>
          </a:p>
        </p:txBody>
      </p:sp>
      <p:pic>
        <p:nvPicPr>
          <p:cNvPr id="36" name="Immagine 35">
            <a:extLst>
              <a:ext uri="{FF2B5EF4-FFF2-40B4-BE49-F238E27FC236}">
                <a16:creationId xmlns:a16="http://schemas.microsoft.com/office/drawing/2014/main" id="{7B73DEE8-C4A6-D241-B14F-665046A723E6}"/>
              </a:ext>
            </a:extLst>
          </p:cNvPr>
          <p:cNvPicPr>
            <a:picLocks noChangeAspect="1"/>
          </p:cNvPicPr>
          <p:nvPr/>
        </p:nvPicPr>
        <p:blipFill>
          <a:blip r:embed="rId5"/>
          <a:stretch>
            <a:fillRect/>
          </a:stretch>
        </p:blipFill>
        <p:spPr>
          <a:xfrm>
            <a:off x="8180618" y="3054883"/>
            <a:ext cx="3580226" cy="2076764"/>
          </a:xfrm>
          <a:prstGeom prst="rect">
            <a:avLst/>
          </a:prstGeom>
        </p:spPr>
      </p:pic>
      <p:sp>
        <p:nvSpPr>
          <p:cNvPr id="37" name="Text Box 7">
            <a:extLst>
              <a:ext uri="{FF2B5EF4-FFF2-40B4-BE49-F238E27FC236}">
                <a16:creationId xmlns:a16="http://schemas.microsoft.com/office/drawing/2014/main" id="{2EE4ED7D-E59A-6140-A678-0707E16874A9}"/>
              </a:ext>
            </a:extLst>
          </p:cNvPr>
          <p:cNvSpPr txBox="1">
            <a:spLocks noChangeArrowheads="1"/>
          </p:cNvSpPr>
          <p:nvPr/>
        </p:nvSpPr>
        <p:spPr bwMode="auto">
          <a:xfrm>
            <a:off x="0" y="1158828"/>
            <a:ext cx="11787188" cy="1631216"/>
          </a:xfrm>
          <a:prstGeom prst="rect">
            <a:avLst/>
          </a:prstGeom>
          <a:noFill/>
          <a:ln w="9525">
            <a:noFill/>
            <a:miter lim="800000"/>
            <a:headEnd/>
            <a:tailEnd/>
          </a:ln>
          <a:effectLst/>
        </p:spPr>
        <p:txBody>
          <a:bodyPr wrap="square">
            <a:spAutoFit/>
          </a:bodyPr>
          <a:lstStyle/>
          <a:p>
            <a:pPr marL="342900" indent="-342900">
              <a:buFont typeface="Arial"/>
              <a:buChar char="•"/>
              <a:defRPr/>
            </a:pPr>
            <a:r>
              <a:rPr lang="en-US" sz="2000" dirty="0" err="1">
                <a:solidFill>
                  <a:srgbClr val="1F497D"/>
                </a:solidFill>
                <a:cs typeface="+mn-cs"/>
              </a:rPr>
              <a:t>Synchronise</a:t>
            </a:r>
            <a:r>
              <a:rPr lang="en-US" sz="2000" dirty="0">
                <a:solidFill>
                  <a:srgbClr val="1F497D"/>
                </a:solidFill>
                <a:cs typeface="+mn-cs"/>
              </a:rPr>
              <a:t> thousands of light sensors, displaced in a km</a:t>
            </a:r>
            <a:r>
              <a:rPr lang="en-US" sz="2000" baseline="30000" dirty="0">
                <a:solidFill>
                  <a:srgbClr val="1F497D"/>
                </a:solidFill>
                <a:cs typeface="+mn-cs"/>
              </a:rPr>
              <a:t>3</a:t>
            </a:r>
            <a:r>
              <a:rPr lang="en-US" sz="2000" dirty="0">
                <a:solidFill>
                  <a:srgbClr val="1F497D"/>
                </a:solidFill>
              </a:rPr>
              <a:t> volume, 100 km from the coast 1 ns accuracy:</a:t>
            </a:r>
          </a:p>
          <a:p>
            <a:pPr lvl="1">
              <a:defRPr/>
            </a:pPr>
            <a:r>
              <a:rPr lang="en-US" sz="2000" dirty="0">
                <a:solidFill>
                  <a:srgbClr val="1F497D"/>
                </a:solidFill>
              </a:rPr>
              <a:t>	White Rabbit time precision protocol over Ethernet</a:t>
            </a:r>
          </a:p>
          <a:p>
            <a:pPr marL="342900" indent="-342900">
              <a:buFont typeface="Arial"/>
              <a:buChar char="•"/>
              <a:defRPr/>
            </a:pPr>
            <a:r>
              <a:rPr lang="en-US" sz="2000" dirty="0">
                <a:solidFill>
                  <a:srgbClr val="1F497D"/>
                </a:solidFill>
                <a:cs typeface="+mn-cs"/>
              </a:rPr>
              <a:t>Monitor the position of the structure with 10 cm resolution: </a:t>
            </a:r>
          </a:p>
          <a:p>
            <a:pPr lvl="1">
              <a:defRPr/>
            </a:pPr>
            <a:r>
              <a:rPr lang="en-US" sz="2000" dirty="0">
                <a:solidFill>
                  <a:srgbClr val="1F497D"/>
                </a:solidFill>
              </a:rPr>
              <a:t>	Positioning system </a:t>
            </a:r>
            <a:r>
              <a:rPr lang="en-US" sz="2000" dirty="0" err="1">
                <a:solidFill>
                  <a:srgbClr val="1F497D"/>
                </a:solidFill>
              </a:rPr>
              <a:t>synchrnoised</a:t>
            </a:r>
            <a:r>
              <a:rPr lang="en-US" sz="2000" dirty="0">
                <a:solidFill>
                  <a:srgbClr val="1F497D"/>
                </a:solidFill>
              </a:rPr>
              <a:t> to GPS, auto-calibrating LBL. C sound Measures, Electronic latency of each device measured</a:t>
            </a:r>
            <a:endParaRPr lang="en-US" sz="2000" dirty="0">
              <a:solidFill>
                <a:srgbClr val="1F497D"/>
              </a:solidFill>
              <a:cs typeface="+mn-cs"/>
            </a:endParaRPr>
          </a:p>
        </p:txBody>
      </p:sp>
      <p:sp>
        <p:nvSpPr>
          <p:cNvPr id="40" name="Segnaposto piè di pagina 3">
            <a:extLst>
              <a:ext uri="{FF2B5EF4-FFF2-40B4-BE49-F238E27FC236}">
                <a16:creationId xmlns:a16="http://schemas.microsoft.com/office/drawing/2014/main" id="{DA3BC6F7-2BA3-024F-9E22-DCB38BC80F1D}"/>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41" name="Segnaposto numero diapositiva 4">
            <a:extLst>
              <a:ext uri="{FF2B5EF4-FFF2-40B4-BE49-F238E27FC236}">
                <a16:creationId xmlns:a16="http://schemas.microsoft.com/office/drawing/2014/main" id="{7E779B36-C473-5242-94AF-3090CE170254}"/>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3</a:t>
            </a:fld>
            <a:endParaRPr lang="en-GB" dirty="0">
              <a:solidFill>
                <a:srgbClr val="002060"/>
              </a:solidFill>
            </a:endParaRPr>
          </a:p>
        </p:txBody>
      </p:sp>
      <p:sp>
        <p:nvSpPr>
          <p:cNvPr id="42" name="Segnaposto data 5">
            <a:extLst>
              <a:ext uri="{FF2B5EF4-FFF2-40B4-BE49-F238E27FC236}">
                <a16:creationId xmlns:a16="http://schemas.microsoft.com/office/drawing/2014/main" id="{8AE8DACC-C580-4647-939C-170F7BF6574F}"/>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416701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r>
              <a:rPr lang="en-GB" sz="3000" b="1" dirty="0">
                <a:solidFill>
                  <a:schemeClr val="accent1">
                    <a:lumMod val="50000"/>
                  </a:schemeClr>
                </a:solidFill>
              </a:rPr>
              <a:t>Navigation and Absolute Acoustic Positioning System: ORCA</a:t>
            </a:r>
          </a:p>
        </p:txBody>
      </p:sp>
      <p:pic>
        <p:nvPicPr>
          <p:cNvPr id="11" name="Image 18">
            <a:extLst>
              <a:ext uri="{FF2B5EF4-FFF2-40B4-BE49-F238E27FC236}">
                <a16:creationId xmlns:a16="http://schemas.microsoft.com/office/drawing/2014/main" id="{F1CB27C6-8CD2-F148-966F-CE9527AD5B83}"/>
              </a:ext>
            </a:extLst>
          </p:cNvPr>
          <p:cNvPicPr/>
          <p:nvPr/>
        </p:nvPicPr>
        <p:blipFill>
          <a:blip r:embed="rId2">
            <a:extLst>
              <a:ext uri="{28A0092B-C50C-407E-A947-70E740481C1C}">
                <a14:useLocalDpi xmlns:a14="http://schemas.microsoft.com/office/drawing/2010/main" val="0"/>
              </a:ext>
            </a:extLst>
          </a:blip>
          <a:stretch>
            <a:fillRect/>
          </a:stretch>
        </p:blipFill>
        <p:spPr>
          <a:xfrm>
            <a:off x="3590925" y="2159775"/>
            <a:ext cx="5762625" cy="3700145"/>
          </a:xfrm>
          <a:prstGeom prst="rect">
            <a:avLst/>
          </a:prstGeom>
        </p:spPr>
      </p:pic>
      <p:pic>
        <p:nvPicPr>
          <p:cNvPr id="13" name="Image 1">
            <a:extLst>
              <a:ext uri="{FF2B5EF4-FFF2-40B4-BE49-F238E27FC236}">
                <a16:creationId xmlns:a16="http://schemas.microsoft.com/office/drawing/2014/main" id="{FF81A8A9-2FF0-F443-92DE-940E26101E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006" y="3023711"/>
            <a:ext cx="1753235" cy="1009650"/>
          </a:xfrm>
          <a:prstGeom prst="rect">
            <a:avLst/>
          </a:prstGeom>
          <a:noFill/>
          <a:ln>
            <a:noFill/>
          </a:ln>
        </p:spPr>
      </p:pic>
      <p:sp>
        <p:nvSpPr>
          <p:cNvPr id="8" name="CasellaDiTesto 7">
            <a:extLst>
              <a:ext uri="{FF2B5EF4-FFF2-40B4-BE49-F238E27FC236}">
                <a16:creationId xmlns:a16="http://schemas.microsoft.com/office/drawing/2014/main" id="{E8541633-5FF1-BA48-8895-33338A3EDFBB}"/>
              </a:ext>
            </a:extLst>
          </p:cNvPr>
          <p:cNvSpPr txBox="1"/>
          <p:nvPr/>
        </p:nvSpPr>
        <p:spPr>
          <a:xfrm>
            <a:off x="619491" y="4205725"/>
            <a:ext cx="2104294" cy="369332"/>
          </a:xfrm>
          <a:prstGeom prst="rect">
            <a:avLst/>
          </a:prstGeom>
          <a:noFill/>
        </p:spPr>
        <p:txBody>
          <a:bodyPr wrap="none" rtlCol="0">
            <a:spAutoFit/>
          </a:bodyPr>
          <a:lstStyle/>
          <a:p>
            <a:r>
              <a:rPr lang="it-IT" dirty="0" err="1">
                <a:solidFill>
                  <a:srgbClr val="002060"/>
                </a:solidFill>
              </a:rPr>
              <a:t>Ramses</a:t>
            </a:r>
            <a:r>
              <a:rPr lang="it-IT" dirty="0">
                <a:solidFill>
                  <a:srgbClr val="002060"/>
                </a:solidFill>
              </a:rPr>
              <a:t> </a:t>
            </a:r>
            <a:r>
              <a:rPr lang="it-IT" dirty="0" err="1">
                <a:solidFill>
                  <a:srgbClr val="002060"/>
                </a:solidFill>
              </a:rPr>
              <a:t>range</a:t>
            </a:r>
            <a:r>
              <a:rPr lang="it-IT" dirty="0">
                <a:solidFill>
                  <a:srgbClr val="002060"/>
                </a:solidFill>
              </a:rPr>
              <a:t> </a:t>
            </a:r>
            <a:r>
              <a:rPr lang="it-IT" dirty="0" err="1">
                <a:solidFill>
                  <a:srgbClr val="002060"/>
                </a:solidFill>
              </a:rPr>
              <a:t>meter</a:t>
            </a:r>
            <a:endParaRPr lang="it-IT" dirty="0">
              <a:solidFill>
                <a:srgbClr val="002060"/>
              </a:solidFill>
            </a:endParaRPr>
          </a:p>
        </p:txBody>
      </p:sp>
      <p:pic>
        <p:nvPicPr>
          <p:cNvPr id="14" name="Image 3196">
            <a:extLst>
              <a:ext uri="{FF2B5EF4-FFF2-40B4-BE49-F238E27FC236}">
                <a16:creationId xmlns:a16="http://schemas.microsoft.com/office/drawing/2014/main" id="{90CD824C-ED0B-8147-843E-22EB765DDFA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075545" y="2496325"/>
            <a:ext cx="615315" cy="2411730"/>
          </a:xfrm>
          <a:prstGeom prst="rect">
            <a:avLst/>
          </a:prstGeom>
          <a:noFill/>
        </p:spPr>
      </p:pic>
      <p:sp>
        <p:nvSpPr>
          <p:cNvPr id="15" name="Rettangolo 14">
            <a:extLst>
              <a:ext uri="{FF2B5EF4-FFF2-40B4-BE49-F238E27FC236}">
                <a16:creationId xmlns:a16="http://schemas.microsoft.com/office/drawing/2014/main" id="{1C687429-CBED-2245-A716-753FD8D0E3B7}"/>
              </a:ext>
            </a:extLst>
          </p:cNvPr>
          <p:cNvSpPr/>
          <p:nvPr/>
        </p:nvSpPr>
        <p:spPr>
          <a:xfrm>
            <a:off x="8327288" y="4021059"/>
            <a:ext cx="3864712" cy="369332"/>
          </a:xfrm>
          <a:prstGeom prst="rect">
            <a:avLst/>
          </a:prstGeom>
        </p:spPr>
        <p:txBody>
          <a:bodyPr wrap="none">
            <a:spAutoFit/>
          </a:bodyPr>
          <a:lstStyle/>
          <a:p>
            <a:r>
              <a:rPr lang="en-GB" dirty="0">
                <a:solidFill>
                  <a:srgbClr val="002060"/>
                </a:solidFill>
                <a:ea typeface="MS Mincho" panose="02020609040205080304" pitchFamily="49" charset="-128"/>
                <a:cs typeface="Times New Roman" panose="02020603050405020304" pitchFamily="18" charset="0"/>
              </a:rPr>
              <a:t>RTA61 acoustic releasable transponder</a:t>
            </a:r>
            <a:r>
              <a:rPr lang="it-IT" dirty="0">
                <a:solidFill>
                  <a:srgbClr val="002060"/>
                </a:solidFill>
                <a:effectLst/>
              </a:rPr>
              <a:t> </a:t>
            </a:r>
            <a:endParaRPr lang="it-IT" dirty="0">
              <a:solidFill>
                <a:srgbClr val="002060"/>
              </a:solidFill>
            </a:endParaRPr>
          </a:p>
        </p:txBody>
      </p:sp>
      <p:sp>
        <p:nvSpPr>
          <p:cNvPr id="16" name="Rectangle 2">
            <a:extLst>
              <a:ext uri="{FF2B5EF4-FFF2-40B4-BE49-F238E27FC236}">
                <a16:creationId xmlns:a16="http://schemas.microsoft.com/office/drawing/2014/main" id="{4A93EF07-5BCE-0242-9AA2-47E6350835AD}"/>
              </a:ext>
            </a:extLst>
          </p:cNvPr>
          <p:cNvSpPr>
            <a:spLocks noChangeArrowheads="1"/>
          </p:cNvSpPr>
          <p:nvPr/>
        </p:nvSpPr>
        <p:spPr bwMode="auto">
          <a:xfrm>
            <a:off x="213259" y="1188029"/>
            <a:ext cx="11949112" cy="181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215900" indent="-2143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sz="1451" dirty="0">
                <a:solidFill>
                  <a:srgbClr val="002060"/>
                </a:solidFill>
                <a:ea typeface="DejaVu Sans" charset="0"/>
                <a:cs typeface="DejaVu Sans" charset="0"/>
              </a:rPr>
              <a:t>Absolute position of the LBL elements is provided by NAAPS (Navigation and Absolute Acoustic Positioning System): </a:t>
            </a:r>
          </a:p>
          <a:p>
            <a:pPr>
              <a:lnSpc>
                <a:spcPct val="100000"/>
              </a:lnSpc>
            </a:pPr>
            <a:endParaRPr lang="en-US" altLang="it-IT" sz="1633" dirty="0">
              <a:solidFill>
                <a:srgbClr val="002060"/>
              </a:solidFill>
              <a:ea typeface="DejaVu Sans" charset="0"/>
              <a:cs typeface="DejaVu Sans" charset="0"/>
            </a:endParaRPr>
          </a:p>
          <a:p>
            <a:pPr>
              <a:lnSpc>
                <a:spcPct val="100000"/>
              </a:lnSpc>
              <a:buSzPct val="45000"/>
              <a:buFont typeface="Wingdings" pitchFamily="2" charset="2"/>
              <a:buChar char=""/>
            </a:pPr>
            <a:r>
              <a:rPr lang="en-US" altLang="it-IT" sz="1451" dirty="0">
                <a:solidFill>
                  <a:srgbClr val="002060"/>
                </a:solidFill>
                <a:ea typeface="DejaVu Sans" charset="0"/>
                <a:cs typeface="DejaVu Sans" charset="0"/>
              </a:rPr>
              <a:t>Provides Geo-referenced positions of  DUs </a:t>
            </a:r>
          </a:p>
          <a:p>
            <a:pPr>
              <a:lnSpc>
                <a:spcPct val="100000"/>
              </a:lnSpc>
              <a:buSzPct val="45000"/>
              <a:buFont typeface="Wingdings" pitchFamily="2" charset="2"/>
              <a:buChar char=""/>
            </a:pPr>
            <a:r>
              <a:rPr lang="en-US" altLang="it-IT" sz="1451" dirty="0">
                <a:solidFill>
                  <a:srgbClr val="002060"/>
                </a:solidFill>
                <a:ea typeface="DejaVu Sans" charset="0"/>
                <a:cs typeface="DejaVu Sans" charset="0"/>
              </a:rPr>
              <a:t>Provides absolute position of LBL elements of RAPS</a:t>
            </a:r>
          </a:p>
          <a:p>
            <a:pPr>
              <a:lnSpc>
                <a:spcPct val="100000"/>
              </a:lnSpc>
              <a:buSzPct val="45000"/>
              <a:buFont typeface="Wingdings" pitchFamily="2" charset="2"/>
              <a:buChar char=""/>
            </a:pPr>
            <a:r>
              <a:rPr lang="en-US" altLang="it-IT" sz="1451" dirty="0">
                <a:solidFill>
                  <a:srgbClr val="002060"/>
                </a:solidFill>
                <a:ea typeface="DejaVu Sans" charset="0"/>
                <a:cs typeface="DejaVu Sans" charset="0"/>
              </a:rPr>
              <a:t>Nominal Accuracy: </a:t>
            </a:r>
            <a:r>
              <a:rPr lang="en-US" altLang="it-IT" sz="1451" dirty="0">
                <a:solidFill>
                  <a:srgbClr val="002060"/>
                </a:solidFill>
                <a:cs typeface="Arial" panose="020B0604020202020204" pitchFamily="34" charset="0"/>
              </a:rPr>
              <a:t>~</a:t>
            </a:r>
            <a:r>
              <a:rPr lang="en-US" altLang="it-IT" sz="1451" dirty="0">
                <a:solidFill>
                  <a:srgbClr val="002060"/>
                </a:solidFill>
                <a:ea typeface="DejaVu Sans" charset="0"/>
                <a:cs typeface="DejaVu Sans" charset="0"/>
              </a:rPr>
              <a:t> 2 meters</a:t>
            </a:r>
          </a:p>
        </p:txBody>
      </p:sp>
      <p:sp>
        <p:nvSpPr>
          <p:cNvPr id="17" name="Segnaposto piè di pagina 3">
            <a:extLst>
              <a:ext uri="{FF2B5EF4-FFF2-40B4-BE49-F238E27FC236}">
                <a16:creationId xmlns:a16="http://schemas.microsoft.com/office/drawing/2014/main" id="{C82902A0-B29D-8242-A0F6-73900DE241F6}"/>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8" name="Segnaposto numero diapositiva 4">
            <a:extLst>
              <a:ext uri="{FF2B5EF4-FFF2-40B4-BE49-F238E27FC236}">
                <a16:creationId xmlns:a16="http://schemas.microsoft.com/office/drawing/2014/main" id="{50CA97C5-6032-F244-907D-A314BB397F15}"/>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4</a:t>
            </a:fld>
            <a:endParaRPr lang="en-GB" dirty="0">
              <a:solidFill>
                <a:srgbClr val="002060"/>
              </a:solidFill>
            </a:endParaRPr>
          </a:p>
        </p:txBody>
      </p:sp>
      <p:sp>
        <p:nvSpPr>
          <p:cNvPr id="19" name="Segnaposto data 5">
            <a:extLst>
              <a:ext uri="{FF2B5EF4-FFF2-40B4-BE49-F238E27FC236}">
                <a16:creationId xmlns:a16="http://schemas.microsoft.com/office/drawing/2014/main" id="{2E776988-0AB4-214B-90D9-21C145F099D3}"/>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300967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r>
              <a:rPr lang="en-GB" sz="3000" b="1" dirty="0">
                <a:solidFill>
                  <a:schemeClr val="accent1">
                    <a:lumMod val="50000"/>
                  </a:schemeClr>
                </a:solidFill>
              </a:rPr>
              <a:t>Navigation and Absolute Acoustic Positioning System: ARCA</a:t>
            </a:r>
          </a:p>
        </p:txBody>
      </p:sp>
      <p:pic>
        <p:nvPicPr>
          <p:cNvPr id="7" name="Immagine 6">
            <a:extLst>
              <a:ext uri="{FF2B5EF4-FFF2-40B4-BE49-F238E27FC236}">
                <a16:creationId xmlns:a16="http://schemas.microsoft.com/office/drawing/2014/main" id="{B5000FDB-BB61-794E-8DC0-1F647E2868A1}"/>
              </a:ext>
            </a:extLst>
          </p:cNvPr>
          <p:cNvPicPr/>
          <p:nvPr/>
        </p:nvPicPr>
        <p:blipFill>
          <a:blip r:embed="rId2"/>
          <a:stretch>
            <a:fillRect/>
          </a:stretch>
        </p:blipFill>
        <p:spPr>
          <a:xfrm rot="5400000">
            <a:off x="8734744" y="3349298"/>
            <a:ext cx="2429827" cy="823913"/>
          </a:xfrm>
          <a:prstGeom prst="rect">
            <a:avLst/>
          </a:prstGeom>
        </p:spPr>
      </p:pic>
      <p:pic>
        <p:nvPicPr>
          <p:cNvPr id="8" name="Picture" descr="http://www.seaviewsystems.com/wp-content/uploads/2011/07/USBL-Ultra-short-Baseline-550x586.gif">
            <a:extLst>
              <a:ext uri="{FF2B5EF4-FFF2-40B4-BE49-F238E27FC236}">
                <a16:creationId xmlns:a16="http://schemas.microsoft.com/office/drawing/2014/main" id="{59865C84-7E71-614C-A94A-89E5B6568BAD}"/>
              </a:ext>
            </a:extLst>
          </p:cNvPr>
          <p:cNvPicPr/>
          <p:nvPr/>
        </p:nvPicPr>
        <p:blipFill>
          <a:blip r:embed="rId3"/>
          <a:stretch>
            <a:fillRect/>
          </a:stretch>
        </p:blipFill>
        <p:spPr bwMode="auto">
          <a:xfrm>
            <a:off x="4740015" y="1157289"/>
            <a:ext cx="4205215" cy="4600574"/>
          </a:xfrm>
          <a:prstGeom prst="rect">
            <a:avLst/>
          </a:prstGeom>
          <a:noFill/>
          <a:ln w="9525">
            <a:noFill/>
            <a:miter lim="800000"/>
            <a:headEnd/>
            <a:tailEnd/>
          </a:ln>
        </p:spPr>
      </p:pic>
      <p:sp>
        <p:nvSpPr>
          <p:cNvPr id="3" name="CasellaDiTesto 2">
            <a:extLst>
              <a:ext uri="{FF2B5EF4-FFF2-40B4-BE49-F238E27FC236}">
                <a16:creationId xmlns:a16="http://schemas.microsoft.com/office/drawing/2014/main" id="{07D5C171-E467-3C40-8B52-374FE799E509}"/>
              </a:ext>
            </a:extLst>
          </p:cNvPr>
          <p:cNvSpPr txBox="1"/>
          <p:nvPr/>
        </p:nvSpPr>
        <p:spPr>
          <a:xfrm>
            <a:off x="178019" y="1123838"/>
            <a:ext cx="4317785" cy="646331"/>
          </a:xfrm>
          <a:prstGeom prst="rect">
            <a:avLst/>
          </a:prstGeom>
          <a:noFill/>
        </p:spPr>
        <p:txBody>
          <a:bodyPr wrap="none" rtlCol="0">
            <a:spAutoFit/>
          </a:bodyPr>
          <a:lstStyle/>
          <a:p>
            <a:r>
              <a:rPr lang="it-IT" dirty="0">
                <a:solidFill>
                  <a:srgbClr val="002060"/>
                </a:solidFill>
              </a:rPr>
              <a:t>Commercial USBL (</a:t>
            </a:r>
            <a:r>
              <a:rPr lang="it-IT" dirty="0" err="1">
                <a:solidFill>
                  <a:srgbClr val="002060"/>
                </a:solidFill>
              </a:rPr>
              <a:t>Sonardyne</a:t>
            </a:r>
            <a:r>
              <a:rPr lang="it-IT" dirty="0">
                <a:solidFill>
                  <a:srgbClr val="002060"/>
                </a:solidFill>
              </a:rPr>
              <a:t> or </a:t>
            </a:r>
            <a:r>
              <a:rPr lang="it-IT" dirty="0" err="1">
                <a:solidFill>
                  <a:srgbClr val="002060"/>
                </a:solidFill>
              </a:rPr>
              <a:t>Kongsberg</a:t>
            </a:r>
            <a:r>
              <a:rPr lang="it-IT" dirty="0">
                <a:solidFill>
                  <a:srgbClr val="002060"/>
                </a:solidFill>
              </a:rPr>
              <a:t>)</a:t>
            </a:r>
          </a:p>
          <a:p>
            <a:r>
              <a:rPr lang="it-IT" dirty="0" err="1">
                <a:solidFill>
                  <a:srgbClr val="002060"/>
                </a:solidFill>
              </a:rPr>
              <a:t>Available</a:t>
            </a:r>
            <a:r>
              <a:rPr lang="it-IT" dirty="0">
                <a:solidFill>
                  <a:srgbClr val="002060"/>
                </a:solidFill>
              </a:rPr>
              <a:t> on </a:t>
            </a:r>
            <a:r>
              <a:rPr lang="it-IT" dirty="0" err="1">
                <a:solidFill>
                  <a:srgbClr val="002060"/>
                </a:solidFill>
              </a:rPr>
              <a:t>ships</a:t>
            </a:r>
            <a:r>
              <a:rPr lang="it-IT" dirty="0">
                <a:solidFill>
                  <a:srgbClr val="002060"/>
                </a:solidFill>
              </a:rPr>
              <a:t> </a:t>
            </a:r>
            <a:r>
              <a:rPr lang="it-IT" dirty="0" err="1">
                <a:solidFill>
                  <a:srgbClr val="002060"/>
                </a:solidFill>
              </a:rPr>
              <a:t>used</a:t>
            </a:r>
            <a:r>
              <a:rPr lang="it-IT" dirty="0">
                <a:solidFill>
                  <a:srgbClr val="002060"/>
                </a:solidFill>
              </a:rPr>
              <a:t> for the </a:t>
            </a:r>
            <a:r>
              <a:rPr lang="it-IT" dirty="0" err="1">
                <a:solidFill>
                  <a:srgbClr val="002060"/>
                </a:solidFill>
              </a:rPr>
              <a:t>deployments</a:t>
            </a:r>
            <a:endParaRPr lang="it-IT" dirty="0">
              <a:solidFill>
                <a:srgbClr val="002060"/>
              </a:solidFill>
            </a:endParaRPr>
          </a:p>
        </p:txBody>
      </p:sp>
      <p:sp>
        <p:nvSpPr>
          <p:cNvPr id="9" name="Rettangolo 8">
            <a:extLst>
              <a:ext uri="{FF2B5EF4-FFF2-40B4-BE49-F238E27FC236}">
                <a16:creationId xmlns:a16="http://schemas.microsoft.com/office/drawing/2014/main" id="{3C000783-DD4D-D746-AC74-5D844FCBAA06}"/>
              </a:ext>
            </a:extLst>
          </p:cNvPr>
          <p:cNvSpPr/>
          <p:nvPr/>
        </p:nvSpPr>
        <p:spPr>
          <a:xfrm>
            <a:off x="9107227" y="4976168"/>
            <a:ext cx="2975554" cy="646331"/>
          </a:xfrm>
          <a:prstGeom prst="rect">
            <a:avLst/>
          </a:prstGeom>
        </p:spPr>
        <p:txBody>
          <a:bodyPr wrap="square">
            <a:spAutoFit/>
          </a:bodyPr>
          <a:lstStyle/>
          <a:p>
            <a:r>
              <a:rPr lang="en-GB" dirty="0">
                <a:solidFill>
                  <a:srgbClr val="002060"/>
                </a:solidFill>
                <a:ea typeface="MS Mincho" panose="02020609040205080304" pitchFamily="49" charset="-128"/>
              </a:rPr>
              <a:t>USBL transponder (Applied Acoustics midi, series 1000</a:t>
            </a:r>
            <a:r>
              <a:rPr lang="it-IT" dirty="0">
                <a:solidFill>
                  <a:srgbClr val="002060"/>
                </a:solidFill>
                <a:effectLst/>
              </a:rPr>
              <a:t> </a:t>
            </a:r>
            <a:endParaRPr lang="it-IT" dirty="0">
              <a:solidFill>
                <a:srgbClr val="002060"/>
              </a:solidFill>
            </a:endParaRPr>
          </a:p>
        </p:txBody>
      </p:sp>
      <p:pic>
        <p:nvPicPr>
          <p:cNvPr id="10" name="Immagine 9">
            <a:extLst>
              <a:ext uri="{FF2B5EF4-FFF2-40B4-BE49-F238E27FC236}">
                <a16:creationId xmlns:a16="http://schemas.microsoft.com/office/drawing/2014/main" id="{886CFB1A-524C-1C45-BD32-A5A08DF102E6}"/>
              </a:ext>
            </a:extLst>
          </p:cNvPr>
          <p:cNvPicPr>
            <a:picLocks noChangeAspect="1"/>
          </p:cNvPicPr>
          <p:nvPr/>
        </p:nvPicPr>
        <p:blipFill>
          <a:blip r:embed="rId4"/>
          <a:stretch>
            <a:fillRect/>
          </a:stretch>
        </p:blipFill>
        <p:spPr>
          <a:xfrm>
            <a:off x="325236" y="1901849"/>
            <a:ext cx="3756294" cy="2117911"/>
          </a:xfrm>
          <a:prstGeom prst="rect">
            <a:avLst/>
          </a:prstGeom>
        </p:spPr>
      </p:pic>
      <p:pic>
        <p:nvPicPr>
          <p:cNvPr id="11" name="Immagine 10" descr="20160509_132654.jpg">
            <a:extLst>
              <a:ext uri="{FF2B5EF4-FFF2-40B4-BE49-F238E27FC236}">
                <a16:creationId xmlns:a16="http://schemas.microsoft.com/office/drawing/2014/main" id="{BB20A5D7-E681-6D4F-A6A5-473E6ED86AAF}"/>
              </a:ext>
            </a:extLst>
          </p:cNvPr>
          <p:cNvPicPr>
            <a:picLocks noChangeAspect="1"/>
          </p:cNvPicPr>
          <p:nvPr/>
        </p:nvPicPr>
        <p:blipFill rotWithShape="1">
          <a:blip r:embed="rId5">
            <a:extLst>
              <a:ext uri="{28A0092B-C50C-407E-A947-70E740481C1C}">
                <a14:useLocalDpi xmlns:a14="http://schemas.microsoft.com/office/drawing/2010/main" val="0"/>
              </a:ext>
            </a:extLst>
          </a:blip>
          <a:srcRect r="8176"/>
          <a:stretch/>
        </p:blipFill>
        <p:spPr>
          <a:xfrm rot="5400000">
            <a:off x="10226430" y="1758753"/>
            <a:ext cx="2106955" cy="1290692"/>
          </a:xfrm>
          <a:prstGeom prst="rect">
            <a:avLst/>
          </a:prstGeom>
        </p:spPr>
      </p:pic>
      <p:sp>
        <p:nvSpPr>
          <p:cNvPr id="12" name="Segnaposto piè di pagina 3">
            <a:extLst>
              <a:ext uri="{FF2B5EF4-FFF2-40B4-BE49-F238E27FC236}">
                <a16:creationId xmlns:a16="http://schemas.microsoft.com/office/drawing/2014/main" id="{F0EC561B-D7B8-8042-8A5E-6987ADE6F754}"/>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13" name="Segnaposto numero diapositiva 4">
            <a:extLst>
              <a:ext uri="{FF2B5EF4-FFF2-40B4-BE49-F238E27FC236}">
                <a16:creationId xmlns:a16="http://schemas.microsoft.com/office/drawing/2014/main" id="{CBF6F82D-7B1F-5A4E-95E6-0E91D0C539D8}"/>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5</a:t>
            </a:fld>
            <a:endParaRPr lang="en-GB" dirty="0">
              <a:solidFill>
                <a:srgbClr val="002060"/>
              </a:solidFill>
            </a:endParaRPr>
          </a:p>
        </p:txBody>
      </p:sp>
      <p:sp>
        <p:nvSpPr>
          <p:cNvPr id="14" name="Segnaposto data 5">
            <a:extLst>
              <a:ext uri="{FF2B5EF4-FFF2-40B4-BE49-F238E27FC236}">
                <a16:creationId xmlns:a16="http://schemas.microsoft.com/office/drawing/2014/main" id="{C0518CA8-823A-A242-B778-71B529B2E69F}"/>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pic>
        <p:nvPicPr>
          <p:cNvPr id="15" name="Immagine 14">
            <a:extLst>
              <a:ext uri="{FF2B5EF4-FFF2-40B4-BE49-F238E27FC236}">
                <a16:creationId xmlns:a16="http://schemas.microsoft.com/office/drawing/2014/main" id="{7127E85B-9BC4-E447-8EAD-0EC224E0A37D}"/>
              </a:ext>
            </a:extLst>
          </p:cNvPr>
          <p:cNvPicPr>
            <a:picLocks noChangeAspect="1"/>
          </p:cNvPicPr>
          <p:nvPr/>
        </p:nvPicPr>
        <p:blipFill>
          <a:blip r:embed="rId6"/>
          <a:stretch>
            <a:fillRect/>
          </a:stretch>
        </p:blipFill>
        <p:spPr>
          <a:xfrm>
            <a:off x="608971" y="4141339"/>
            <a:ext cx="3035032" cy="1704315"/>
          </a:xfrm>
          <a:prstGeom prst="rect">
            <a:avLst/>
          </a:prstGeom>
        </p:spPr>
      </p:pic>
    </p:spTree>
    <p:extLst>
      <p:ext uri="{BB962C8B-B14F-4D97-AF65-F5344CB8AC3E}">
        <p14:creationId xmlns:p14="http://schemas.microsoft.com/office/powerpoint/2010/main" val="3338680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Relative Acoustic Positioning System (RAPS)</a:t>
            </a:r>
          </a:p>
        </p:txBody>
      </p:sp>
      <p:pic>
        <p:nvPicPr>
          <p:cNvPr id="12" name="Picture 2">
            <a:extLst>
              <a:ext uri="{FF2B5EF4-FFF2-40B4-BE49-F238E27FC236}">
                <a16:creationId xmlns:a16="http://schemas.microsoft.com/office/drawing/2014/main" id="{57E9348C-DDD1-3043-9C5B-49A11C424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3149" y="2094655"/>
            <a:ext cx="3050009" cy="26616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3">
            <a:extLst>
              <a:ext uri="{FF2B5EF4-FFF2-40B4-BE49-F238E27FC236}">
                <a16:creationId xmlns:a16="http://schemas.microsoft.com/office/drawing/2014/main" id="{FCFB639B-58B8-2949-B166-5DDA19F94E2B}"/>
              </a:ext>
            </a:extLst>
          </p:cNvPr>
          <p:cNvSpPr>
            <a:spLocks noChangeArrowheads="1"/>
          </p:cNvSpPr>
          <p:nvPr/>
        </p:nvSpPr>
        <p:spPr bwMode="auto">
          <a:xfrm>
            <a:off x="136418" y="1109633"/>
            <a:ext cx="11894274" cy="271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347663" indent="-3413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dirty="0">
                <a:solidFill>
                  <a:srgbClr val="002060"/>
                </a:solidFill>
                <a:latin typeface="+mn-lt"/>
                <a:ea typeface="DejaVu Sans" charset="0"/>
                <a:cs typeface="DejaVu Sans" charset="0"/>
              </a:rPr>
              <a:t>Continuous monitoring of the DOMs positions is a mandatory requirement for an accurate direction reconstruction</a:t>
            </a:r>
          </a:p>
          <a:p>
            <a:pPr algn="just">
              <a:lnSpc>
                <a:spcPct val="100000"/>
              </a:lnSpc>
            </a:pPr>
            <a:r>
              <a:rPr lang="en-US" altLang="it-IT" b="1" dirty="0">
                <a:solidFill>
                  <a:srgbClr val="002060"/>
                </a:solidFill>
                <a:latin typeface="+mn-lt"/>
                <a:ea typeface="DejaVu Sans" charset="0"/>
                <a:cs typeface="DejaVu Sans" charset="0"/>
              </a:rPr>
              <a:t>In KM3NeT the positions of the DOMs are recovered through a relative acoustic positioning system (RAPS) composed of three main sub-systems:</a:t>
            </a:r>
            <a:endParaRPr lang="en-US" altLang="it-IT" dirty="0">
              <a:solidFill>
                <a:srgbClr val="002060"/>
              </a:solidFill>
              <a:latin typeface="+mn-lt"/>
              <a:ea typeface="DejaVu Sans" charset="0"/>
              <a:cs typeface="DejaVu Sans" charset="0"/>
            </a:endParaRPr>
          </a:p>
          <a:p>
            <a:pPr>
              <a:lnSpc>
                <a:spcPct val="100000"/>
              </a:lnSpc>
              <a:buFont typeface="Times New Roman" panose="02020603050405020304" pitchFamily="18" charset="0"/>
              <a:buAutoNum type="arabicPeriod"/>
            </a:pPr>
            <a:r>
              <a:rPr lang="en-US" altLang="it-IT" dirty="0">
                <a:solidFill>
                  <a:srgbClr val="002060"/>
                </a:solidFill>
                <a:latin typeface="+mn-lt"/>
                <a:ea typeface="DejaVu Sans" charset="0"/>
                <a:cs typeface="DejaVu Sans" charset="0"/>
              </a:rPr>
              <a:t>A Long Base-Line (LBL) of acoustic transmitters (beacons) and receivers, located at known positions</a:t>
            </a:r>
          </a:p>
          <a:p>
            <a:pPr>
              <a:lnSpc>
                <a:spcPct val="100000"/>
              </a:lnSpc>
              <a:buFont typeface="Times New Roman" panose="02020603050405020304" pitchFamily="18" charset="0"/>
              <a:buAutoNum type="arabicPeriod"/>
            </a:pPr>
            <a:r>
              <a:rPr lang="en-US" altLang="it-IT" dirty="0">
                <a:solidFill>
                  <a:srgbClr val="002060"/>
                </a:solidFill>
                <a:latin typeface="+mn-lt"/>
                <a:ea typeface="DejaVu Sans" charset="0"/>
                <a:cs typeface="DejaVu Sans" charset="0"/>
              </a:rPr>
              <a:t>An array of digital acoustic receivers (DARs) installed along the detection units (DUs) of the telescope</a:t>
            </a:r>
          </a:p>
          <a:p>
            <a:pPr>
              <a:lnSpc>
                <a:spcPct val="100000"/>
              </a:lnSpc>
              <a:buFont typeface="Times New Roman" panose="02020603050405020304" pitchFamily="18" charset="0"/>
              <a:buAutoNum type="arabicPeriod"/>
            </a:pPr>
            <a:r>
              <a:rPr lang="en-US" altLang="it-IT" dirty="0">
                <a:solidFill>
                  <a:srgbClr val="002060"/>
                </a:solidFill>
                <a:latin typeface="+mn-lt"/>
                <a:ea typeface="DejaVu Sans" charset="0"/>
                <a:cs typeface="DejaVu Sans" charset="0"/>
              </a:rPr>
              <a:t>A farm of PCs for the analysis of acoustic data </a:t>
            </a:r>
          </a:p>
        </p:txBody>
      </p:sp>
      <p:sp>
        <p:nvSpPr>
          <p:cNvPr id="14" name="Rectangle 4">
            <a:extLst>
              <a:ext uri="{FF2B5EF4-FFF2-40B4-BE49-F238E27FC236}">
                <a16:creationId xmlns:a16="http://schemas.microsoft.com/office/drawing/2014/main" id="{65CFD82A-2D5B-EF41-8C48-F467F855F017}"/>
              </a:ext>
            </a:extLst>
          </p:cNvPr>
          <p:cNvSpPr>
            <a:spLocks noChangeArrowheads="1"/>
          </p:cNvSpPr>
          <p:nvPr/>
        </p:nvSpPr>
        <p:spPr bwMode="auto">
          <a:xfrm>
            <a:off x="4272481" y="2930015"/>
            <a:ext cx="650880" cy="3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633"/>
          </a:p>
        </p:txBody>
      </p:sp>
      <p:sp>
        <p:nvSpPr>
          <p:cNvPr id="15" name="Rectangle 5">
            <a:extLst>
              <a:ext uri="{FF2B5EF4-FFF2-40B4-BE49-F238E27FC236}">
                <a16:creationId xmlns:a16="http://schemas.microsoft.com/office/drawing/2014/main" id="{7341A769-E35C-3848-B7C7-E65A715C884A}"/>
              </a:ext>
            </a:extLst>
          </p:cNvPr>
          <p:cNvSpPr>
            <a:spLocks noChangeArrowheads="1"/>
          </p:cNvSpPr>
          <p:nvPr/>
        </p:nvSpPr>
        <p:spPr bwMode="auto">
          <a:xfrm>
            <a:off x="5522431" y="4930552"/>
            <a:ext cx="480960" cy="25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633"/>
          </a:p>
        </p:txBody>
      </p:sp>
      <p:sp>
        <p:nvSpPr>
          <p:cNvPr id="16" name="Rectangle 6">
            <a:extLst>
              <a:ext uri="{FF2B5EF4-FFF2-40B4-BE49-F238E27FC236}">
                <a16:creationId xmlns:a16="http://schemas.microsoft.com/office/drawing/2014/main" id="{0612F598-B50A-604A-8F27-AC0FC659CC5D}"/>
              </a:ext>
            </a:extLst>
          </p:cNvPr>
          <p:cNvSpPr>
            <a:spLocks noChangeArrowheads="1"/>
          </p:cNvSpPr>
          <p:nvPr/>
        </p:nvSpPr>
        <p:spPr bwMode="auto">
          <a:xfrm>
            <a:off x="158401" y="3086096"/>
            <a:ext cx="7477214" cy="2528303"/>
          </a:xfrm>
          <a:prstGeom prst="rect">
            <a:avLst/>
          </a:prstGeom>
          <a:noFill/>
          <a:ln w="9360" cap="flat">
            <a:solidFill>
              <a:srgbClr val="C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215900" indent="-20796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b="1" dirty="0">
                <a:solidFill>
                  <a:srgbClr val="002060"/>
                </a:solidFill>
                <a:latin typeface="+mn-lt"/>
                <a:ea typeface="DejaVu Sans" charset="0"/>
                <a:cs typeface="DejaVu Sans" charset="0"/>
              </a:rPr>
              <a:t>Acoustic emitter signals must be detected up to distances of 1 km</a:t>
            </a:r>
          </a:p>
          <a:p>
            <a:pPr>
              <a:lnSpc>
                <a:spcPct val="100000"/>
              </a:lnSpc>
            </a:pPr>
            <a:endParaRPr lang="en-US" altLang="it-IT" sz="1633" dirty="0">
              <a:ea typeface="DejaVu Sans" charset="0"/>
              <a:cs typeface="DejaVu Sans" charset="0"/>
            </a:endParaRPr>
          </a:p>
          <a:p>
            <a:pPr>
              <a:lnSpc>
                <a:spcPct val="100000"/>
              </a:lnSpc>
              <a:buSzPct val="45000"/>
              <a:buFont typeface="Wingdings" pitchFamily="2" charset="2"/>
              <a:buChar char=""/>
            </a:pPr>
            <a:r>
              <a:rPr lang="en-US" altLang="it-IT" sz="1270" b="1" dirty="0">
                <a:ea typeface="DejaVu Sans" charset="0"/>
                <a:cs typeface="DejaVu Sans" charset="0"/>
              </a:rPr>
              <a:t> </a:t>
            </a:r>
          </a:p>
          <a:p>
            <a:pPr>
              <a:lnSpc>
                <a:spcPct val="100000"/>
              </a:lnSpc>
              <a:buClrTx/>
              <a:buSzTx/>
              <a:buFontTx/>
              <a:buNone/>
            </a:pPr>
            <a:endParaRPr lang="en-US" altLang="it-IT" sz="1633" dirty="0">
              <a:ea typeface="DejaVu Sans" charset="0"/>
              <a:cs typeface="DejaVu Sans" charset="0"/>
            </a:endParaRPr>
          </a:p>
        </p:txBody>
      </p:sp>
      <p:pic>
        <p:nvPicPr>
          <p:cNvPr id="17" name="Picture 7">
            <a:extLst>
              <a:ext uri="{FF2B5EF4-FFF2-40B4-BE49-F238E27FC236}">
                <a16:creationId xmlns:a16="http://schemas.microsoft.com/office/drawing/2014/main" id="{24576D6C-480E-2949-AA63-19282B025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61" y="3465193"/>
            <a:ext cx="2550240" cy="205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8">
            <a:extLst>
              <a:ext uri="{FF2B5EF4-FFF2-40B4-BE49-F238E27FC236}">
                <a16:creationId xmlns:a16="http://schemas.microsoft.com/office/drawing/2014/main" id="{F43E7D1B-BB4A-C64C-A7FB-B98F3CBFA499}"/>
              </a:ext>
            </a:extLst>
          </p:cNvPr>
          <p:cNvSpPr>
            <a:spLocks noChangeArrowheads="1"/>
          </p:cNvSpPr>
          <p:nvPr/>
        </p:nvSpPr>
        <p:spPr bwMode="auto">
          <a:xfrm>
            <a:off x="1419841" y="3580054"/>
            <a:ext cx="204480" cy="1690560"/>
          </a:xfrm>
          <a:prstGeom prst="rect">
            <a:avLst/>
          </a:prstGeom>
          <a:solidFill>
            <a:srgbClr val="4F81BD">
              <a:alpha val="31000"/>
            </a:srgbClr>
          </a:solidFill>
          <a:ln w="9360" cap="flat">
            <a:solidFill>
              <a:srgbClr val="4A7EBB"/>
            </a:solidFill>
            <a:miter lim="800000"/>
            <a:headEnd/>
            <a:tailEnd/>
          </a:ln>
          <a:effectLst>
            <a:outerShdw dist="23040" dir="5400000" algn="ctr" rotWithShape="0">
              <a:srgbClr val="000000">
                <a:alpha val="35036"/>
              </a:srgbClr>
            </a:outerShdw>
          </a:effectLst>
        </p:spPr>
        <p:txBody>
          <a:bodyPr wrap="none" anchor="ctr"/>
          <a:lstStyle/>
          <a:p>
            <a:endParaRPr lang="en-GB" sz="1633"/>
          </a:p>
        </p:txBody>
      </p:sp>
      <p:pic>
        <p:nvPicPr>
          <p:cNvPr id="19" name="Picture 9">
            <a:extLst>
              <a:ext uri="{FF2B5EF4-FFF2-40B4-BE49-F238E27FC236}">
                <a16:creationId xmlns:a16="http://schemas.microsoft.com/office/drawing/2014/main" id="{8862F02C-7B63-FA4D-A67C-FB172F139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471" y="3500633"/>
            <a:ext cx="3695040" cy="2046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Rectangle 10">
            <a:extLst>
              <a:ext uri="{FF2B5EF4-FFF2-40B4-BE49-F238E27FC236}">
                <a16:creationId xmlns:a16="http://schemas.microsoft.com/office/drawing/2014/main" id="{808F8CB0-415D-EA41-A616-DF5BDBA0A002}"/>
              </a:ext>
            </a:extLst>
          </p:cNvPr>
          <p:cNvSpPr>
            <a:spLocks noChangeArrowheads="1"/>
          </p:cNvSpPr>
          <p:nvPr/>
        </p:nvSpPr>
        <p:spPr bwMode="auto">
          <a:xfrm>
            <a:off x="4453951" y="3631673"/>
            <a:ext cx="842400" cy="1692000"/>
          </a:xfrm>
          <a:prstGeom prst="rect">
            <a:avLst/>
          </a:prstGeom>
          <a:solidFill>
            <a:srgbClr val="4F81BD">
              <a:alpha val="31000"/>
            </a:srgbClr>
          </a:solidFill>
          <a:ln w="9360" cap="flat">
            <a:solidFill>
              <a:srgbClr val="4A7EBB"/>
            </a:solidFill>
            <a:miter lim="800000"/>
            <a:headEnd/>
            <a:tailEnd/>
          </a:ln>
          <a:effectLst>
            <a:outerShdw dist="23040" dir="5400000" algn="ctr" rotWithShape="0">
              <a:srgbClr val="000000">
                <a:alpha val="35036"/>
              </a:srgbClr>
            </a:outerShdw>
          </a:effectLst>
        </p:spPr>
        <p:txBody>
          <a:bodyPr wrap="none" anchor="ctr"/>
          <a:lstStyle/>
          <a:p>
            <a:endParaRPr lang="en-GB" sz="1633"/>
          </a:p>
        </p:txBody>
      </p:sp>
      <p:sp>
        <p:nvSpPr>
          <p:cNvPr id="21" name="AutoShape 11">
            <a:extLst>
              <a:ext uri="{FF2B5EF4-FFF2-40B4-BE49-F238E27FC236}">
                <a16:creationId xmlns:a16="http://schemas.microsoft.com/office/drawing/2014/main" id="{236BA3F9-7524-1D47-9F4F-C13B304B75D5}"/>
              </a:ext>
            </a:extLst>
          </p:cNvPr>
          <p:cNvSpPr>
            <a:spLocks noChangeArrowheads="1"/>
          </p:cNvSpPr>
          <p:nvPr/>
        </p:nvSpPr>
        <p:spPr bwMode="auto">
          <a:xfrm>
            <a:off x="4105471" y="3360953"/>
            <a:ext cx="1546560" cy="269280"/>
          </a:xfrm>
          <a:custGeom>
            <a:avLst/>
            <a:gdLst>
              <a:gd name="G0" fmla="+- 4739 0 0"/>
              <a:gd name="G1" fmla="+- 826 0 0"/>
            </a:gdLst>
            <a:ahLst/>
            <a:cxnLst>
              <a:cxn ang="0">
                <a:pos x="r" y="vc"/>
              </a:cxn>
              <a:cxn ang="5400000">
                <a:pos x="hc" y="b"/>
              </a:cxn>
              <a:cxn ang="10800000">
                <a:pos x="l" y="vc"/>
              </a:cxn>
              <a:cxn ang="16200000">
                <a:pos x="hc" y="t"/>
              </a:cxn>
            </a:cxnLst>
            <a:rect l="0" t="0" r="0" b="0"/>
            <a:pathLst>
              <a:path>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sz="1270" b="1">
                <a:solidFill>
                  <a:srgbClr val="FF0000"/>
                </a:solidFill>
                <a:ea typeface="DejaVu Sans" charset="0"/>
                <a:cs typeface="DejaVu Sans" charset="0"/>
              </a:rPr>
              <a:t>20 kHz – 50 kHz</a:t>
            </a:r>
          </a:p>
        </p:txBody>
      </p:sp>
      <p:sp>
        <p:nvSpPr>
          <p:cNvPr id="22" name="AutoShape 12">
            <a:extLst>
              <a:ext uri="{FF2B5EF4-FFF2-40B4-BE49-F238E27FC236}">
                <a16:creationId xmlns:a16="http://schemas.microsoft.com/office/drawing/2014/main" id="{A8C4F1A5-F3A6-B64F-992B-F14E95C6866B}"/>
              </a:ext>
            </a:extLst>
          </p:cNvPr>
          <p:cNvSpPr>
            <a:spLocks noChangeArrowheads="1"/>
          </p:cNvSpPr>
          <p:nvPr/>
        </p:nvSpPr>
        <p:spPr bwMode="auto">
          <a:xfrm>
            <a:off x="812160" y="3758239"/>
            <a:ext cx="1555200" cy="266400"/>
          </a:xfrm>
          <a:custGeom>
            <a:avLst/>
            <a:gdLst>
              <a:gd name="G0" fmla="+- 4762 0 0"/>
              <a:gd name="G1" fmla="+- 815 0 0"/>
            </a:gdLst>
            <a:ahLst/>
            <a:cxnLst>
              <a:cxn ang="0">
                <a:pos x="r" y="vc"/>
              </a:cxn>
              <a:cxn ang="5400000">
                <a:pos x="hc" y="b"/>
              </a:cxn>
              <a:cxn ang="10800000">
                <a:pos x="l" y="vc"/>
              </a:cxn>
              <a:cxn ang="16200000">
                <a:pos x="hc" y="t"/>
              </a:cxn>
            </a:cxnLst>
            <a:rect l="0" t="0" r="0" b="0"/>
            <a:pathLst>
              <a:path>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sz="1270" b="1">
                <a:solidFill>
                  <a:srgbClr val="FF0000"/>
                </a:solidFill>
                <a:ea typeface="DejaVu Sans" charset="0"/>
                <a:cs typeface="DejaVu Sans" charset="0"/>
              </a:rPr>
              <a:t>20 kHz – 50 kHz</a:t>
            </a:r>
          </a:p>
        </p:txBody>
      </p:sp>
      <p:sp>
        <p:nvSpPr>
          <p:cNvPr id="23" name="Rectangle 13">
            <a:extLst>
              <a:ext uri="{FF2B5EF4-FFF2-40B4-BE49-F238E27FC236}">
                <a16:creationId xmlns:a16="http://schemas.microsoft.com/office/drawing/2014/main" id="{2482725E-06AD-DF4E-A4E3-92309E9EF3B8}"/>
              </a:ext>
            </a:extLst>
          </p:cNvPr>
          <p:cNvSpPr>
            <a:spLocks noChangeArrowheads="1"/>
          </p:cNvSpPr>
          <p:nvPr/>
        </p:nvSpPr>
        <p:spPr bwMode="auto">
          <a:xfrm>
            <a:off x="7575847" y="4830031"/>
            <a:ext cx="4478077" cy="907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355600" indent="-173038">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Noto Sans CJK SC Regular" charset="0"/>
                <a:cs typeface="Noto Sans CJK SC Regular" charset="0"/>
              </a:defRPr>
            </a:lvl9pPr>
          </a:lstStyle>
          <a:p>
            <a:pPr marL="182562" indent="0">
              <a:lnSpc>
                <a:spcPct val="100000"/>
              </a:lnSpc>
            </a:pPr>
            <a:r>
              <a:rPr lang="en-US" altLang="it-IT" b="1" dirty="0">
                <a:solidFill>
                  <a:srgbClr val="002060"/>
                </a:solidFill>
                <a:latin typeface="+mn-lt"/>
                <a:ea typeface="DejaVu Sans" charset="0"/>
                <a:cs typeface="DejaVu Sans" charset="0"/>
              </a:rPr>
              <a:t>Suitable frequency range: 20 -50 kHz</a:t>
            </a:r>
          </a:p>
          <a:p>
            <a:pPr marL="182562" indent="0">
              <a:lnSpc>
                <a:spcPct val="100000"/>
              </a:lnSpc>
            </a:pPr>
            <a:r>
              <a:rPr lang="en-US" altLang="it-IT" b="1" dirty="0">
                <a:solidFill>
                  <a:srgbClr val="002060"/>
                </a:solidFill>
                <a:latin typeface="+mn-lt"/>
                <a:ea typeface="DejaVu Sans" charset="0"/>
                <a:cs typeface="DejaVu Sans" charset="0"/>
              </a:rPr>
              <a:t>Lowest level of PSD: ~40 dB re 1 uPa</a:t>
            </a:r>
            <a:r>
              <a:rPr lang="en-US" altLang="it-IT" b="1" baseline="30000" dirty="0">
                <a:solidFill>
                  <a:srgbClr val="002060"/>
                </a:solidFill>
                <a:latin typeface="+mn-lt"/>
                <a:ea typeface="DejaVu Sans" charset="0"/>
                <a:cs typeface="DejaVu Sans" charset="0"/>
              </a:rPr>
              <a:t>2</a:t>
            </a:r>
            <a:r>
              <a:rPr lang="en-US" altLang="it-IT" b="1" dirty="0">
                <a:solidFill>
                  <a:srgbClr val="002060"/>
                </a:solidFill>
                <a:latin typeface="+mn-lt"/>
                <a:ea typeface="DejaVu Sans" charset="0"/>
                <a:cs typeface="DejaVu Sans" charset="0"/>
              </a:rPr>
              <a:t>/Hz</a:t>
            </a:r>
          </a:p>
          <a:p>
            <a:pPr marL="182562" indent="0">
              <a:lnSpc>
                <a:spcPct val="100000"/>
              </a:lnSpc>
            </a:pPr>
            <a:r>
              <a:rPr lang="en-US" altLang="it-IT" b="1" dirty="0">
                <a:solidFill>
                  <a:srgbClr val="002060"/>
                </a:solidFill>
                <a:latin typeface="+mn-lt"/>
                <a:ea typeface="DejaVu Sans" charset="0"/>
                <a:cs typeface="DejaVu Sans" charset="0"/>
              </a:rPr>
              <a:t>Attenuation: 1-10 dB/km</a:t>
            </a:r>
          </a:p>
          <a:p>
            <a:pPr marL="182562" indent="0">
              <a:lnSpc>
                <a:spcPct val="100000"/>
              </a:lnSpc>
            </a:pPr>
            <a:r>
              <a:rPr lang="en-US" altLang="it-IT" b="1" dirty="0">
                <a:solidFill>
                  <a:srgbClr val="002060"/>
                </a:solidFill>
                <a:latin typeface="+mn-lt"/>
                <a:ea typeface="DejaVu Sans" charset="0"/>
                <a:cs typeface="DejaVu Sans" charset="0"/>
              </a:rPr>
              <a:t>Sweep Signal</a:t>
            </a:r>
          </a:p>
        </p:txBody>
      </p:sp>
      <p:sp>
        <p:nvSpPr>
          <p:cNvPr id="24" name="Segnaposto piè di pagina 3">
            <a:extLst>
              <a:ext uri="{FF2B5EF4-FFF2-40B4-BE49-F238E27FC236}">
                <a16:creationId xmlns:a16="http://schemas.microsoft.com/office/drawing/2014/main" id="{844F1314-5EEA-434E-8EED-6D6F67451C13}"/>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5" name="Segnaposto numero diapositiva 4">
            <a:extLst>
              <a:ext uri="{FF2B5EF4-FFF2-40B4-BE49-F238E27FC236}">
                <a16:creationId xmlns:a16="http://schemas.microsoft.com/office/drawing/2014/main" id="{D63A4C82-9C62-3D4C-B407-D86A5CC73B14}"/>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6</a:t>
            </a:fld>
            <a:endParaRPr lang="en-GB" dirty="0">
              <a:solidFill>
                <a:srgbClr val="002060"/>
              </a:solidFill>
            </a:endParaRPr>
          </a:p>
        </p:txBody>
      </p:sp>
      <p:sp>
        <p:nvSpPr>
          <p:cNvPr id="26" name="Segnaposto data 5">
            <a:extLst>
              <a:ext uri="{FF2B5EF4-FFF2-40B4-BE49-F238E27FC236}">
                <a16:creationId xmlns:a16="http://schemas.microsoft.com/office/drawing/2014/main" id="{62CA8C78-E098-0C43-AE91-125B22A7017F}"/>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942387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Relative Acoustic Positioning System (RAPS)</a:t>
            </a:r>
          </a:p>
        </p:txBody>
      </p:sp>
      <p:sp>
        <p:nvSpPr>
          <p:cNvPr id="24" name="Segnaposto piè di pagina 3">
            <a:extLst>
              <a:ext uri="{FF2B5EF4-FFF2-40B4-BE49-F238E27FC236}">
                <a16:creationId xmlns:a16="http://schemas.microsoft.com/office/drawing/2014/main" id="{844F1314-5EEA-434E-8EED-6D6F67451C13}"/>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5" name="Segnaposto numero diapositiva 4">
            <a:extLst>
              <a:ext uri="{FF2B5EF4-FFF2-40B4-BE49-F238E27FC236}">
                <a16:creationId xmlns:a16="http://schemas.microsoft.com/office/drawing/2014/main" id="{D63A4C82-9C62-3D4C-B407-D86A5CC73B14}"/>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7</a:t>
            </a:fld>
            <a:endParaRPr lang="en-GB" dirty="0">
              <a:solidFill>
                <a:srgbClr val="002060"/>
              </a:solidFill>
            </a:endParaRPr>
          </a:p>
        </p:txBody>
      </p:sp>
      <p:sp>
        <p:nvSpPr>
          <p:cNvPr id="26" name="Segnaposto data 5">
            <a:extLst>
              <a:ext uri="{FF2B5EF4-FFF2-40B4-BE49-F238E27FC236}">
                <a16:creationId xmlns:a16="http://schemas.microsoft.com/office/drawing/2014/main" id="{62CA8C78-E098-0C43-AE91-125B22A7017F}"/>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pic>
        <p:nvPicPr>
          <p:cNvPr id="27" name="Immagine 26">
            <a:extLst>
              <a:ext uri="{FF2B5EF4-FFF2-40B4-BE49-F238E27FC236}">
                <a16:creationId xmlns:a16="http://schemas.microsoft.com/office/drawing/2014/main" id="{D6550E06-229E-7F4D-B812-0EA85D6EC1D6}"/>
              </a:ext>
            </a:extLst>
          </p:cNvPr>
          <p:cNvPicPr/>
          <p:nvPr/>
        </p:nvPicPr>
        <p:blipFill>
          <a:blip r:embed="rId2">
            <a:extLst>
              <a:ext uri="{28A0092B-C50C-407E-A947-70E740481C1C}">
                <a14:useLocalDpi xmlns:a14="http://schemas.microsoft.com/office/drawing/2010/main" val="0"/>
              </a:ext>
            </a:extLst>
          </a:blip>
          <a:stretch>
            <a:fillRect/>
          </a:stretch>
        </p:blipFill>
        <p:spPr>
          <a:xfrm>
            <a:off x="5823285" y="1122948"/>
            <a:ext cx="5582652" cy="4636167"/>
          </a:xfrm>
          <a:prstGeom prst="rect">
            <a:avLst/>
          </a:prstGeom>
        </p:spPr>
      </p:pic>
      <p:pic>
        <p:nvPicPr>
          <p:cNvPr id="3" name="Immagine 2">
            <a:extLst>
              <a:ext uri="{FF2B5EF4-FFF2-40B4-BE49-F238E27FC236}">
                <a16:creationId xmlns:a16="http://schemas.microsoft.com/office/drawing/2014/main" id="{7844EF3A-9DCD-E940-8EF7-64B5D8BC562D}"/>
              </a:ext>
            </a:extLst>
          </p:cNvPr>
          <p:cNvPicPr>
            <a:picLocks noChangeAspect="1"/>
          </p:cNvPicPr>
          <p:nvPr/>
        </p:nvPicPr>
        <p:blipFill>
          <a:blip r:embed="rId3"/>
          <a:stretch>
            <a:fillRect/>
          </a:stretch>
        </p:blipFill>
        <p:spPr>
          <a:xfrm>
            <a:off x="1030757" y="1352859"/>
            <a:ext cx="3421552" cy="4229793"/>
          </a:xfrm>
          <a:prstGeom prst="rect">
            <a:avLst/>
          </a:prstGeom>
        </p:spPr>
      </p:pic>
      <p:sp>
        <p:nvSpPr>
          <p:cNvPr id="4" name="Freccia destra 3">
            <a:extLst>
              <a:ext uri="{FF2B5EF4-FFF2-40B4-BE49-F238E27FC236}">
                <a16:creationId xmlns:a16="http://schemas.microsoft.com/office/drawing/2014/main" id="{FB032714-FD27-EE45-9356-94CD905C423F}"/>
              </a:ext>
            </a:extLst>
          </p:cNvPr>
          <p:cNvSpPr/>
          <p:nvPr/>
        </p:nvSpPr>
        <p:spPr>
          <a:xfrm>
            <a:off x="4611678" y="3364859"/>
            <a:ext cx="2013711" cy="473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8566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Acoustic Beacon</a:t>
            </a:r>
          </a:p>
        </p:txBody>
      </p:sp>
      <p:pic>
        <p:nvPicPr>
          <p:cNvPr id="8" name="Picture 2">
            <a:extLst>
              <a:ext uri="{FF2B5EF4-FFF2-40B4-BE49-F238E27FC236}">
                <a16:creationId xmlns:a16="http://schemas.microsoft.com/office/drawing/2014/main" id="{BBA71DED-8E33-DC43-AF4F-6DCBAFCB7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281" y="1993977"/>
            <a:ext cx="2872800" cy="2154240"/>
          </a:xfrm>
          <a:prstGeom prst="rect">
            <a:avLst/>
          </a:prstGeom>
          <a:noFill/>
          <a:ln>
            <a:noFill/>
          </a:ln>
          <a:effectLst>
            <a:outerShdw dist="138989"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9" name="Rectangle 3">
            <a:extLst>
              <a:ext uri="{FF2B5EF4-FFF2-40B4-BE49-F238E27FC236}">
                <a16:creationId xmlns:a16="http://schemas.microsoft.com/office/drawing/2014/main" id="{51398A45-E750-7548-8146-F3B56DCEC979}"/>
              </a:ext>
            </a:extLst>
          </p:cNvPr>
          <p:cNvSpPr>
            <a:spLocks noChangeArrowheads="1"/>
          </p:cNvSpPr>
          <p:nvPr/>
        </p:nvSpPr>
        <p:spPr bwMode="auto">
          <a:xfrm>
            <a:off x="5417281" y="2199982"/>
            <a:ext cx="6623415" cy="2343443"/>
          </a:xfrm>
          <a:prstGeom prst="rect">
            <a:avLst/>
          </a:prstGeom>
          <a:noFill/>
          <a:ln w="9360" cap="flat">
            <a:solidFill>
              <a:srgbClr val="C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215900" indent="-214313">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US" altLang="it-IT" sz="1600" b="1" dirty="0">
                <a:solidFill>
                  <a:srgbClr val="002060"/>
                </a:solidFill>
                <a:latin typeface="+mn-lt"/>
                <a:ea typeface="DejaVu Sans" charset="0"/>
                <a:cs typeface="DejaVu Sans" charset="0"/>
              </a:rPr>
              <a:t>Signal Emitted length:</a:t>
            </a:r>
          </a:p>
          <a:p>
            <a:pPr>
              <a:lnSpc>
                <a:spcPct val="100000"/>
              </a:lnSpc>
              <a:buSzPct val="45000"/>
              <a:buFont typeface="Wingdings" pitchFamily="2" charset="2"/>
              <a:buChar char=""/>
            </a:pPr>
            <a:r>
              <a:rPr lang="en-US" altLang="it-IT" sz="1600" b="1" dirty="0">
                <a:solidFill>
                  <a:srgbClr val="002060"/>
                </a:solidFill>
                <a:latin typeface="+mn-lt"/>
                <a:ea typeface="DejaVu Sans" charset="0"/>
                <a:cs typeface="DejaVu Sans" charset="0"/>
              </a:rPr>
              <a:t> </a:t>
            </a:r>
            <a:r>
              <a:rPr lang="en-US" altLang="it-IT" sz="1600" dirty="0">
                <a:solidFill>
                  <a:srgbClr val="002060"/>
                </a:solidFill>
                <a:latin typeface="+mn-lt"/>
                <a:ea typeface="DejaVu Sans" charset="0"/>
                <a:cs typeface="DejaVu Sans" charset="0"/>
              </a:rPr>
              <a:t>from 0 to 50 </a:t>
            </a:r>
            <a:r>
              <a:rPr lang="en-US" altLang="it-IT" sz="1600" dirty="0" err="1">
                <a:solidFill>
                  <a:srgbClr val="002060"/>
                </a:solidFill>
                <a:latin typeface="+mn-lt"/>
                <a:ea typeface="DejaVu Sans" charset="0"/>
                <a:cs typeface="DejaVu Sans" charset="0"/>
              </a:rPr>
              <a:t>ms</a:t>
            </a:r>
            <a:r>
              <a:rPr lang="en-US" altLang="it-IT" sz="1600" dirty="0">
                <a:solidFill>
                  <a:srgbClr val="002060"/>
                </a:solidFill>
                <a:latin typeface="+mn-lt"/>
                <a:ea typeface="DejaVu Sans" charset="0"/>
                <a:cs typeface="DejaVu Sans" charset="0"/>
              </a:rPr>
              <a:t> (typical 5 </a:t>
            </a:r>
            <a:r>
              <a:rPr lang="en-US" altLang="it-IT" sz="1600" dirty="0" err="1">
                <a:solidFill>
                  <a:srgbClr val="002060"/>
                </a:solidFill>
                <a:latin typeface="+mn-lt"/>
                <a:ea typeface="DejaVu Sans" charset="0"/>
                <a:cs typeface="DejaVu Sans" charset="0"/>
              </a:rPr>
              <a:t>ms</a:t>
            </a:r>
            <a:r>
              <a:rPr lang="en-US" altLang="it-IT" sz="1600" dirty="0">
                <a:solidFill>
                  <a:srgbClr val="002060"/>
                </a:solidFill>
                <a:latin typeface="+mn-lt"/>
                <a:ea typeface="DejaVu Sans" charset="0"/>
                <a:cs typeface="DejaVu Sans" charset="0"/>
              </a:rPr>
              <a:t>)</a:t>
            </a:r>
          </a:p>
          <a:p>
            <a:pPr>
              <a:lnSpc>
                <a:spcPct val="100000"/>
              </a:lnSpc>
              <a:buClrTx/>
              <a:buSzTx/>
              <a:buFontTx/>
              <a:buNone/>
            </a:pPr>
            <a:r>
              <a:rPr lang="en-US" altLang="it-IT" sz="1600" b="1" dirty="0">
                <a:solidFill>
                  <a:srgbClr val="002060"/>
                </a:solidFill>
                <a:latin typeface="+mn-lt"/>
                <a:ea typeface="DejaVu Sans" charset="0"/>
                <a:cs typeface="DejaVu Sans" charset="0"/>
              </a:rPr>
              <a:t>Maximum emission amplitude:</a:t>
            </a:r>
          </a:p>
          <a:p>
            <a:pPr>
              <a:lnSpc>
                <a:spcPct val="100000"/>
              </a:lnSpc>
              <a:buClrTx/>
              <a:buSzTx/>
              <a:buFontTx/>
              <a:buNone/>
            </a:pPr>
            <a:r>
              <a:rPr lang="en-US" altLang="it-IT" sz="1600" b="1" dirty="0">
                <a:solidFill>
                  <a:srgbClr val="002060"/>
                </a:solidFill>
                <a:latin typeface="+mn-lt"/>
                <a:ea typeface="DejaVu Sans" charset="0"/>
                <a:cs typeface="DejaVu Sans" charset="0"/>
              </a:rPr>
              <a:t> </a:t>
            </a:r>
            <a:r>
              <a:rPr lang="en-US" altLang="it-IT" sz="1600" dirty="0">
                <a:solidFill>
                  <a:srgbClr val="002060"/>
                </a:solidFill>
                <a:latin typeface="+mn-lt"/>
                <a:ea typeface="DejaVu Sans" charset="0"/>
                <a:cs typeface="DejaVu Sans" charset="0"/>
              </a:rPr>
              <a:t>180 dB @ 34kHz re 1 </a:t>
            </a:r>
            <a:r>
              <a:rPr lang="en-US" altLang="it-IT" sz="1600" dirty="0" err="1">
                <a:solidFill>
                  <a:srgbClr val="002060"/>
                </a:solidFill>
                <a:latin typeface="+mn-lt"/>
                <a:ea typeface="DejaVu Sans" charset="0"/>
                <a:cs typeface="DejaVu Sans" charset="0"/>
              </a:rPr>
              <a:t>μPa</a:t>
            </a:r>
            <a:r>
              <a:rPr lang="en-US" altLang="it-IT" sz="1600" dirty="0">
                <a:solidFill>
                  <a:srgbClr val="002060"/>
                </a:solidFill>
                <a:latin typeface="+mn-lt"/>
                <a:ea typeface="DejaVu Sans" charset="0"/>
                <a:cs typeface="DejaVu Sans" charset="0"/>
              </a:rPr>
              <a:t> at 1 m</a:t>
            </a:r>
            <a:endParaRPr lang="en-US" altLang="it-IT" sz="1600" b="1" dirty="0">
              <a:solidFill>
                <a:srgbClr val="002060"/>
              </a:solidFill>
              <a:latin typeface="+mn-lt"/>
              <a:ea typeface="DejaVu Sans" charset="0"/>
              <a:cs typeface="DejaVu Sans" charset="0"/>
            </a:endParaRPr>
          </a:p>
          <a:p>
            <a:pPr>
              <a:lnSpc>
                <a:spcPct val="100000"/>
              </a:lnSpc>
              <a:buClrTx/>
              <a:buSzTx/>
              <a:buFontTx/>
              <a:buNone/>
            </a:pPr>
            <a:r>
              <a:rPr lang="en-US" altLang="it-IT" sz="1600" b="1" dirty="0">
                <a:solidFill>
                  <a:srgbClr val="002060"/>
                </a:solidFill>
                <a:latin typeface="+mn-lt"/>
                <a:ea typeface="DejaVu Sans" charset="0"/>
                <a:cs typeface="DejaVu Sans" charset="0"/>
              </a:rPr>
              <a:t>Type of acoustic signals:</a:t>
            </a:r>
          </a:p>
          <a:p>
            <a:pPr>
              <a:lnSpc>
                <a:spcPct val="100000"/>
              </a:lnSpc>
              <a:buSzPct val="45000"/>
              <a:buFont typeface="Wingdings" pitchFamily="2" charset="2"/>
              <a:buChar char=""/>
            </a:pPr>
            <a:r>
              <a:rPr lang="en-US" altLang="it-IT" sz="1600" dirty="0">
                <a:solidFill>
                  <a:srgbClr val="002060"/>
                </a:solidFill>
                <a:latin typeface="+mn-lt"/>
                <a:ea typeface="DejaVu Sans" charset="0"/>
                <a:cs typeface="DejaVu Sans" charset="0"/>
              </a:rPr>
              <a:t>Monochromatic signals configurable from 1 kHz to 80 kHz</a:t>
            </a:r>
          </a:p>
          <a:p>
            <a:pPr>
              <a:lnSpc>
                <a:spcPct val="100000"/>
              </a:lnSpc>
              <a:buSzPct val="45000"/>
              <a:buFont typeface="Wingdings" pitchFamily="2" charset="2"/>
              <a:buChar char=""/>
            </a:pPr>
            <a:r>
              <a:rPr lang="en-US" altLang="it-IT" sz="1600" dirty="0">
                <a:solidFill>
                  <a:srgbClr val="002060"/>
                </a:solidFill>
                <a:latin typeface="+mn-lt"/>
                <a:ea typeface="DejaVu Sans" charset="0"/>
                <a:cs typeface="DejaVu Sans" charset="0"/>
              </a:rPr>
              <a:t>Sine Sweep signals configurable from 20 kHz to 40 kHz (typical 2 kHz range) </a:t>
            </a:r>
          </a:p>
          <a:p>
            <a:pPr>
              <a:lnSpc>
                <a:spcPct val="100000"/>
              </a:lnSpc>
              <a:buSzPct val="45000"/>
              <a:buFont typeface="Wingdings" pitchFamily="2" charset="2"/>
              <a:buChar char=""/>
            </a:pPr>
            <a:r>
              <a:rPr lang="en-US" altLang="it-IT" sz="1600" dirty="0">
                <a:solidFill>
                  <a:srgbClr val="002060"/>
                </a:solidFill>
                <a:latin typeface="+mn-lt"/>
                <a:ea typeface="DejaVu Sans" charset="0"/>
                <a:cs typeface="DejaVu Sans" charset="0"/>
              </a:rPr>
              <a:t>Maximum Length Sequence (MLS) signals with lengths from 5.12 </a:t>
            </a:r>
            <a:r>
              <a:rPr lang="en-US" altLang="it-IT" sz="1600" dirty="0" err="1">
                <a:solidFill>
                  <a:srgbClr val="002060"/>
                </a:solidFill>
                <a:latin typeface="+mn-lt"/>
                <a:ea typeface="DejaVu Sans" charset="0"/>
                <a:cs typeface="DejaVu Sans" charset="0"/>
              </a:rPr>
              <a:t>ms</a:t>
            </a:r>
            <a:r>
              <a:rPr lang="en-US" altLang="it-IT" sz="1600" dirty="0">
                <a:solidFill>
                  <a:srgbClr val="002060"/>
                </a:solidFill>
                <a:latin typeface="+mn-lt"/>
                <a:ea typeface="DejaVu Sans" charset="0"/>
                <a:cs typeface="DejaVu Sans" charset="0"/>
              </a:rPr>
              <a:t> to 40.96 </a:t>
            </a:r>
            <a:r>
              <a:rPr lang="en-US" altLang="it-IT" sz="1600" dirty="0" err="1">
                <a:solidFill>
                  <a:srgbClr val="002060"/>
                </a:solidFill>
                <a:latin typeface="+mn-lt"/>
                <a:ea typeface="DejaVu Sans" charset="0"/>
                <a:cs typeface="DejaVu Sans" charset="0"/>
              </a:rPr>
              <a:t>ms</a:t>
            </a:r>
            <a:r>
              <a:rPr lang="en-US" altLang="it-IT" sz="1600" dirty="0">
                <a:solidFill>
                  <a:srgbClr val="002060"/>
                </a:solidFill>
                <a:latin typeface="+mn-lt"/>
                <a:ea typeface="DejaVu Sans" charset="0"/>
                <a:cs typeface="DejaVu Sans" charset="0"/>
              </a:rPr>
              <a:t> (at 200 </a:t>
            </a:r>
            <a:r>
              <a:rPr lang="en-US" altLang="it-IT" sz="1600" dirty="0" err="1">
                <a:solidFill>
                  <a:srgbClr val="002060"/>
                </a:solidFill>
                <a:latin typeface="+mn-lt"/>
                <a:ea typeface="DejaVu Sans" charset="0"/>
                <a:cs typeface="DejaVu Sans" charset="0"/>
              </a:rPr>
              <a:t>ksamples</a:t>
            </a:r>
            <a:r>
              <a:rPr lang="en-US" altLang="it-IT" sz="1600" dirty="0">
                <a:solidFill>
                  <a:srgbClr val="002060"/>
                </a:solidFill>
                <a:latin typeface="+mn-lt"/>
                <a:ea typeface="DejaVu Sans" charset="0"/>
                <a:cs typeface="DejaVu Sans" charset="0"/>
              </a:rPr>
              <a:t>/s)</a:t>
            </a:r>
          </a:p>
        </p:txBody>
      </p:sp>
      <p:sp>
        <p:nvSpPr>
          <p:cNvPr id="10" name="Rectangle 4">
            <a:extLst>
              <a:ext uri="{FF2B5EF4-FFF2-40B4-BE49-F238E27FC236}">
                <a16:creationId xmlns:a16="http://schemas.microsoft.com/office/drawing/2014/main" id="{0FBCD59A-1164-7446-91A1-3B3451139BAF}"/>
              </a:ext>
            </a:extLst>
          </p:cNvPr>
          <p:cNvSpPr>
            <a:spLocks noChangeArrowheads="1"/>
          </p:cNvSpPr>
          <p:nvPr/>
        </p:nvSpPr>
        <p:spPr bwMode="auto">
          <a:xfrm>
            <a:off x="10621" y="1108784"/>
            <a:ext cx="12030075" cy="966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215900" indent="-2143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9pPr>
          </a:lstStyle>
          <a:p>
            <a:pPr marL="1587" indent="0" algn="just">
              <a:lnSpc>
                <a:spcPct val="100000"/>
              </a:lnSpc>
              <a:buSzPct val="45000"/>
            </a:pPr>
            <a:r>
              <a:rPr lang="en-US" altLang="it-IT" dirty="0">
                <a:solidFill>
                  <a:srgbClr val="002060"/>
                </a:solidFill>
                <a:latin typeface="+mn-lt"/>
                <a:ea typeface="DejaVu Sans" charset="0"/>
                <a:cs typeface="DejaVu Sans" charset="0"/>
              </a:rPr>
              <a:t>The </a:t>
            </a:r>
            <a:r>
              <a:rPr lang="en-US" altLang="it-IT" b="1" dirty="0">
                <a:solidFill>
                  <a:srgbClr val="002060"/>
                </a:solidFill>
                <a:latin typeface="+mn-lt"/>
                <a:ea typeface="DejaVu Sans" charset="0"/>
                <a:cs typeface="DejaVu Sans" charset="0"/>
              </a:rPr>
              <a:t>commercially available piezo-ceramic Free Flooded Rings (FFR) transducers SX30 </a:t>
            </a:r>
            <a:r>
              <a:rPr lang="en-US" altLang="it-IT" dirty="0">
                <a:solidFill>
                  <a:srgbClr val="002060"/>
                </a:solidFill>
                <a:latin typeface="+mn-lt"/>
                <a:ea typeface="DejaVu Sans" charset="0"/>
                <a:cs typeface="DejaVu Sans" charset="0"/>
              </a:rPr>
              <a:t>from Sensor Tech Ltd  have been chosen for LBL beacons. Each beacon can be reconfigured via a dedicated RS232 connection  for “in situ” optimization of the signal detection. The signal emission trigger is synchronized with the detector master clock with calibrated time delay of 7±1 µs.</a:t>
            </a:r>
          </a:p>
        </p:txBody>
      </p:sp>
      <p:pic>
        <p:nvPicPr>
          <p:cNvPr id="11" name="Picture 5">
            <a:extLst>
              <a:ext uri="{FF2B5EF4-FFF2-40B4-BE49-F238E27FC236}">
                <a16:creationId xmlns:a16="http://schemas.microsoft.com/office/drawing/2014/main" id="{0E1952F1-23E6-1541-9C6C-31D0E6EFB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649"/>
          <a:stretch>
            <a:fillRect/>
          </a:stretch>
        </p:blipFill>
        <p:spPr bwMode="auto">
          <a:xfrm>
            <a:off x="285121" y="2620887"/>
            <a:ext cx="525600" cy="3189600"/>
          </a:xfrm>
          <a:prstGeom prst="rect">
            <a:avLst/>
          </a:prstGeom>
          <a:noFill/>
          <a:ln>
            <a:noFill/>
          </a:ln>
          <a:effectLst/>
          <a:extLst>
            <a:ext uri="{909E8E84-426E-40DD-AFC4-6F175D3DCCD1}">
              <a14:hiddenFill xmlns:a14="http://schemas.microsoft.com/office/drawing/2010/main">
                <a:blipFill dpi="0" rotWithShape="0">
                  <a:blip/>
                  <a:srcRect r="6864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6">
            <a:extLst>
              <a:ext uri="{FF2B5EF4-FFF2-40B4-BE49-F238E27FC236}">
                <a16:creationId xmlns:a16="http://schemas.microsoft.com/office/drawing/2014/main" id="{A3D76B83-9BF9-F546-9B22-0A976D34A902}"/>
              </a:ext>
            </a:extLst>
          </p:cNvPr>
          <p:cNvSpPr>
            <a:spLocks noChangeShapeType="1"/>
          </p:cNvSpPr>
          <p:nvPr/>
        </p:nvSpPr>
        <p:spPr bwMode="auto">
          <a:xfrm flipH="1">
            <a:off x="600481" y="1993977"/>
            <a:ext cx="1684800" cy="3478136"/>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633"/>
          </a:p>
        </p:txBody>
      </p:sp>
      <p:sp>
        <p:nvSpPr>
          <p:cNvPr id="13" name="Line 7">
            <a:extLst>
              <a:ext uri="{FF2B5EF4-FFF2-40B4-BE49-F238E27FC236}">
                <a16:creationId xmlns:a16="http://schemas.microsoft.com/office/drawing/2014/main" id="{391281E3-F6C1-AD44-98C8-94B5948AE90D}"/>
              </a:ext>
            </a:extLst>
          </p:cNvPr>
          <p:cNvSpPr>
            <a:spLocks noChangeShapeType="1"/>
          </p:cNvSpPr>
          <p:nvPr/>
        </p:nvSpPr>
        <p:spPr bwMode="auto">
          <a:xfrm flipH="1">
            <a:off x="600481" y="4049641"/>
            <a:ext cx="1686240" cy="1422472"/>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633"/>
          </a:p>
        </p:txBody>
      </p:sp>
      <p:pic>
        <p:nvPicPr>
          <p:cNvPr id="14" name="Picture 8">
            <a:extLst>
              <a:ext uri="{FF2B5EF4-FFF2-40B4-BE49-F238E27FC236}">
                <a16:creationId xmlns:a16="http://schemas.microsoft.com/office/drawing/2014/main" id="{56947B01-7CFC-0F46-A2B2-99E658181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449439" y="4643571"/>
            <a:ext cx="1500480" cy="912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9">
            <a:extLst>
              <a:ext uri="{FF2B5EF4-FFF2-40B4-BE49-F238E27FC236}">
                <a16:creationId xmlns:a16="http://schemas.microsoft.com/office/drawing/2014/main" id="{4925D676-0B50-6843-996D-C1CF556E66A4}"/>
              </a:ext>
            </a:extLst>
          </p:cNvPr>
          <p:cNvSpPr>
            <a:spLocks noChangeShapeType="1"/>
          </p:cNvSpPr>
          <p:nvPr/>
        </p:nvSpPr>
        <p:spPr bwMode="auto">
          <a:xfrm>
            <a:off x="2286720" y="4049640"/>
            <a:ext cx="587520" cy="979200"/>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633"/>
          </a:p>
        </p:txBody>
      </p:sp>
      <p:sp>
        <p:nvSpPr>
          <p:cNvPr id="16" name="Line 10">
            <a:extLst>
              <a:ext uri="{FF2B5EF4-FFF2-40B4-BE49-F238E27FC236}">
                <a16:creationId xmlns:a16="http://schemas.microsoft.com/office/drawing/2014/main" id="{7AC3386F-CE6D-FA48-BF75-FB8346A00932}"/>
              </a:ext>
            </a:extLst>
          </p:cNvPr>
          <p:cNvSpPr>
            <a:spLocks noChangeShapeType="1"/>
          </p:cNvSpPr>
          <p:nvPr/>
        </p:nvSpPr>
        <p:spPr bwMode="auto">
          <a:xfrm flipH="1">
            <a:off x="3133440" y="4049640"/>
            <a:ext cx="2027520" cy="979200"/>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633"/>
          </a:p>
        </p:txBody>
      </p:sp>
      <p:sp>
        <p:nvSpPr>
          <p:cNvPr id="18" name="Rectangle 11">
            <a:extLst>
              <a:ext uri="{FF2B5EF4-FFF2-40B4-BE49-F238E27FC236}">
                <a16:creationId xmlns:a16="http://schemas.microsoft.com/office/drawing/2014/main" id="{3FB0D0C1-600A-8F45-A117-4DD9E6CE6488}"/>
              </a:ext>
            </a:extLst>
          </p:cNvPr>
          <p:cNvSpPr>
            <a:spLocks noChangeArrowheads="1"/>
          </p:cNvSpPr>
          <p:nvPr/>
        </p:nvSpPr>
        <p:spPr bwMode="auto">
          <a:xfrm>
            <a:off x="3912480" y="4721512"/>
            <a:ext cx="7770159" cy="1323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dirty="0">
                <a:solidFill>
                  <a:srgbClr val="002060"/>
                </a:solidFill>
                <a:latin typeface="+mn-lt"/>
                <a:ea typeface="DejaVu Sans" charset="0"/>
                <a:cs typeface="DejaVu Sans" charset="0"/>
              </a:rPr>
              <a:t>LBL emitters can be also operated as autonomous emitters.</a:t>
            </a:r>
          </a:p>
          <a:p>
            <a:pPr algn="just">
              <a:lnSpc>
                <a:spcPct val="100000"/>
              </a:lnSpc>
            </a:pPr>
            <a:r>
              <a:rPr lang="en-US" altLang="it-IT" dirty="0">
                <a:solidFill>
                  <a:srgbClr val="002060"/>
                </a:solidFill>
                <a:latin typeface="+mn-lt"/>
                <a:ea typeface="DejaVu Sans" charset="0"/>
                <a:cs typeface="DejaVu Sans" charset="0"/>
              </a:rPr>
              <a:t>In this case, the Time of Emission (</a:t>
            </a:r>
            <a:r>
              <a:rPr lang="en-US" altLang="it-IT" dirty="0" err="1">
                <a:solidFill>
                  <a:srgbClr val="002060"/>
                </a:solidFill>
                <a:latin typeface="+mn-lt"/>
                <a:ea typeface="DejaVu Sans" charset="0"/>
                <a:cs typeface="DejaVu Sans" charset="0"/>
              </a:rPr>
              <a:t>ToEs</a:t>
            </a:r>
            <a:r>
              <a:rPr lang="en-US" altLang="it-IT" dirty="0">
                <a:solidFill>
                  <a:srgbClr val="002060"/>
                </a:solidFill>
                <a:latin typeface="+mn-lt"/>
                <a:ea typeface="DejaVu Sans" charset="0"/>
                <a:cs typeface="DejaVu Sans" charset="0"/>
              </a:rPr>
              <a:t>) is recovered from the Time of Arrival (</a:t>
            </a:r>
            <a:r>
              <a:rPr lang="en-US" altLang="it-IT" dirty="0" err="1">
                <a:solidFill>
                  <a:srgbClr val="002060"/>
                </a:solidFill>
                <a:latin typeface="+mn-lt"/>
                <a:ea typeface="DejaVu Sans" charset="0"/>
                <a:cs typeface="DejaVu Sans" charset="0"/>
              </a:rPr>
              <a:t>ToA</a:t>
            </a:r>
            <a:r>
              <a:rPr lang="en-US" altLang="it-IT" dirty="0">
                <a:solidFill>
                  <a:srgbClr val="002060"/>
                </a:solidFill>
                <a:latin typeface="+mn-lt"/>
                <a:ea typeface="DejaVu Sans" charset="0"/>
                <a:cs typeface="DejaVu Sans" charset="0"/>
              </a:rPr>
              <a:t>) of the pulses to the hydrophones at DU bases (fixed positions), knowing the distance between emitter and receivers, and the sound velocity.</a:t>
            </a:r>
          </a:p>
        </p:txBody>
      </p:sp>
      <p:pic>
        <p:nvPicPr>
          <p:cNvPr id="19" name="Picture 12">
            <a:extLst>
              <a:ext uri="{FF2B5EF4-FFF2-40B4-BE49-F238E27FC236}">
                <a16:creationId xmlns:a16="http://schemas.microsoft.com/office/drawing/2014/main" id="{C7F3920F-BFAD-B148-8625-6C4E30D00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5844" y="2061022"/>
            <a:ext cx="1442880" cy="108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Segnaposto piè di pagina 3">
            <a:extLst>
              <a:ext uri="{FF2B5EF4-FFF2-40B4-BE49-F238E27FC236}">
                <a16:creationId xmlns:a16="http://schemas.microsoft.com/office/drawing/2014/main" id="{AEA1CCC7-C6AB-7F49-88AA-7A1F4EBFE14C}"/>
              </a:ext>
            </a:extLst>
          </p:cNvPr>
          <p:cNvSpPr>
            <a:spLocks noGrp="1"/>
          </p:cNvSpPr>
          <p:nvPr>
            <p:ph type="ftr" sz="quarter" idx="3"/>
          </p:nvPr>
        </p:nvSpPr>
        <p:spPr>
          <a:xfrm>
            <a:off x="4740015" y="6342876"/>
            <a:ext cx="2895600" cy="365125"/>
          </a:xfrm>
        </p:spPr>
        <p:txBody>
          <a:bodyPr/>
          <a:lstStyle/>
          <a:p>
            <a:r>
              <a:rPr lang="en-GB" dirty="0">
                <a:solidFill>
                  <a:srgbClr val="002060"/>
                </a:solidFill>
              </a:rPr>
              <a:t>G. </a:t>
            </a:r>
            <a:r>
              <a:rPr lang="en-GB" dirty="0" err="1">
                <a:solidFill>
                  <a:srgbClr val="002060"/>
                </a:solidFill>
              </a:rPr>
              <a:t>Riccobene</a:t>
            </a:r>
            <a:r>
              <a:rPr lang="en-GB" dirty="0">
                <a:solidFill>
                  <a:srgbClr val="002060"/>
                </a:solidFill>
              </a:rPr>
              <a:t> INFN - LNS</a:t>
            </a:r>
          </a:p>
        </p:txBody>
      </p:sp>
      <p:sp>
        <p:nvSpPr>
          <p:cNvPr id="21" name="Segnaposto numero diapositiva 4">
            <a:extLst>
              <a:ext uri="{FF2B5EF4-FFF2-40B4-BE49-F238E27FC236}">
                <a16:creationId xmlns:a16="http://schemas.microsoft.com/office/drawing/2014/main" id="{9FE595A5-1B4C-2E4D-A6B4-B517A7D03AB2}"/>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8</a:t>
            </a:fld>
            <a:endParaRPr lang="en-GB" dirty="0">
              <a:solidFill>
                <a:srgbClr val="002060"/>
              </a:solidFill>
            </a:endParaRPr>
          </a:p>
        </p:txBody>
      </p:sp>
      <p:sp>
        <p:nvSpPr>
          <p:cNvPr id="22" name="Segnaposto data 5">
            <a:extLst>
              <a:ext uri="{FF2B5EF4-FFF2-40B4-BE49-F238E27FC236}">
                <a16:creationId xmlns:a16="http://schemas.microsoft.com/office/drawing/2014/main" id="{E091596F-A772-D04B-AF2B-4F2212C30725}"/>
              </a:ext>
            </a:extLst>
          </p:cNvPr>
          <p:cNvSpPr>
            <a:spLocks noGrp="1"/>
          </p:cNvSpPr>
          <p:nvPr>
            <p:ph type="dt" sz="half" idx="2"/>
          </p:nvPr>
        </p:nvSpPr>
        <p:spPr>
          <a:xfrm>
            <a:off x="171445" y="6356350"/>
            <a:ext cx="3910085" cy="365125"/>
          </a:xfrm>
        </p:spPr>
        <p:txBody>
          <a:bodyPr/>
          <a:lstStyle/>
          <a:p>
            <a:r>
              <a:rPr lang="en-GB" dirty="0">
                <a:solidFill>
                  <a:srgbClr val="002060"/>
                </a:solidFill>
              </a:rPr>
              <a:t>13-14/11/2019 PRR Positioning  KM3NeT</a:t>
            </a:r>
          </a:p>
        </p:txBody>
      </p:sp>
    </p:spTree>
    <p:extLst>
      <p:ext uri="{BB962C8B-B14F-4D97-AF65-F5344CB8AC3E}">
        <p14:creationId xmlns:p14="http://schemas.microsoft.com/office/powerpoint/2010/main" val="309590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7FABB-0DCB-7C4C-A2A3-BCBF8CE0632C}"/>
              </a:ext>
            </a:extLst>
          </p:cNvPr>
          <p:cNvSpPr>
            <a:spLocks noGrp="1"/>
          </p:cNvSpPr>
          <p:nvPr>
            <p:ph type="title"/>
          </p:nvPr>
        </p:nvSpPr>
        <p:spPr>
          <a:xfrm>
            <a:off x="1671638" y="14288"/>
            <a:ext cx="9601200" cy="845798"/>
          </a:xfrm>
        </p:spPr>
        <p:txBody>
          <a:bodyPr>
            <a:normAutofit/>
          </a:bodyPr>
          <a:lstStyle/>
          <a:p>
            <a:pPr algn="ctr"/>
            <a:r>
              <a:rPr lang="en-GB" sz="3000" b="1" dirty="0">
                <a:solidFill>
                  <a:schemeClr val="accent1">
                    <a:lumMod val="50000"/>
                  </a:schemeClr>
                </a:solidFill>
              </a:rPr>
              <a:t>RAPS: Hydrophones in DU Bases</a:t>
            </a:r>
          </a:p>
        </p:txBody>
      </p:sp>
      <p:sp>
        <p:nvSpPr>
          <p:cNvPr id="17" name="Rectangle 2">
            <a:extLst>
              <a:ext uri="{FF2B5EF4-FFF2-40B4-BE49-F238E27FC236}">
                <a16:creationId xmlns:a16="http://schemas.microsoft.com/office/drawing/2014/main" id="{97D80E69-8263-8B45-9AEC-D7387E04E127}"/>
              </a:ext>
            </a:extLst>
          </p:cNvPr>
          <p:cNvSpPr>
            <a:spLocks noChangeArrowheads="1"/>
          </p:cNvSpPr>
          <p:nvPr/>
        </p:nvSpPr>
        <p:spPr bwMode="auto">
          <a:xfrm>
            <a:off x="239760" y="1122821"/>
            <a:ext cx="11818889" cy="11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dirty="0">
                <a:solidFill>
                  <a:srgbClr val="002060"/>
                </a:solidFill>
                <a:latin typeface="+mn-lt"/>
                <a:ea typeface="DejaVu Sans" charset="0"/>
                <a:cs typeface="DejaVu Sans" charset="0"/>
              </a:rPr>
              <a:t>Digital hydrophones are hosted on the base of the DUs. These ‘external’ hydrophones are used to calibrate the LBL by measuring the relative distance among LBL elements. The selected hydrophone is the DG0330 manufactured by Colmar </a:t>
            </a:r>
            <a:r>
              <a:rPr lang="en-US" altLang="it-IT" dirty="0" err="1">
                <a:solidFill>
                  <a:srgbClr val="002060"/>
                </a:solidFill>
                <a:latin typeface="+mn-lt"/>
                <a:ea typeface="DejaVu Sans" charset="0"/>
                <a:cs typeface="DejaVu Sans" charset="0"/>
              </a:rPr>
              <a:t>s.r.l</a:t>
            </a:r>
            <a:r>
              <a:rPr lang="en-US" altLang="it-IT" dirty="0">
                <a:solidFill>
                  <a:srgbClr val="002060"/>
                </a:solidFill>
                <a:latin typeface="+mn-lt"/>
                <a:ea typeface="DejaVu Sans" charset="0"/>
                <a:cs typeface="DejaVu Sans" charset="0"/>
              </a:rPr>
              <a:t>.. It consists of a </a:t>
            </a:r>
            <a:r>
              <a:rPr lang="en-US" altLang="it-IT" b="1" dirty="0">
                <a:solidFill>
                  <a:srgbClr val="002060"/>
                </a:solidFill>
                <a:latin typeface="+mn-lt"/>
                <a:ea typeface="DejaVu Sans" charset="0"/>
                <a:cs typeface="DejaVu Sans" charset="0"/>
              </a:rPr>
              <a:t>spherical piezo-ceramic element read-out by an analogue board, splitting the signal in two lines with different gains</a:t>
            </a:r>
            <a:r>
              <a:rPr lang="en-US" altLang="it-IT" dirty="0">
                <a:solidFill>
                  <a:srgbClr val="002060"/>
                </a:solidFill>
                <a:latin typeface="+mn-lt"/>
                <a:ea typeface="DejaVu Sans" charset="0"/>
                <a:cs typeface="DejaVu Sans" charset="0"/>
              </a:rPr>
              <a:t> (+46 dB and +26 dB respectively). </a:t>
            </a:r>
          </a:p>
        </p:txBody>
      </p:sp>
      <p:pic>
        <p:nvPicPr>
          <p:cNvPr id="20" name="Picture 3">
            <a:extLst>
              <a:ext uri="{FF2B5EF4-FFF2-40B4-BE49-F238E27FC236}">
                <a16:creationId xmlns:a16="http://schemas.microsoft.com/office/drawing/2014/main" id="{AAD22CD9-5B80-FD47-9D19-4DD254697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204" y="2857651"/>
            <a:ext cx="5165319" cy="227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4">
            <a:extLst>
              <a:ext uri="{FF2B5EF4-FFF2-40B4-BE49-F238E27FC236}">
                <a16:creationId xmlns:a16="http://schemas.microsoft.com/office/drawing/2014/main" id="{51704E66-3BB8-014E-BF53-1BADB30E0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649"/>
          <a:stretch>
            <a:fillRect/>
          </a:stretch>
        </p:blipFill>
        <p:spPr bwMode="auto">
          <a:xfrm>
            <a:off x="1048463" y="2773824"/>
            <a:ext cx="525600" cy="3189600"/>
          </a:xfrm>
          <a:prstGeom prst="rect">
            <a:avLst/>
          </a:prstGeom>
          <a:noFill/>
          <a:ln>
            <a:noFill/>
          </a:ln>
          <a:effectLst/>
          <a:extLst>
            <a:ext uri="{909E8E84-426E-40DD-AFC4-6F175D3DCCD1}">
              <a14:hiddenFill xmlns:a14="http://schemas.microsoft.com/office/drawing/2010/main">
                <a:blipFill dpi="0" rotWithShape="0">
                  <a:blip/>
                  <a:srcRect r="6864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Line 5">
            <a:extLst>
              <a:ext uri="{FF2B5EF4-FFF2-40B4-BE49-F238E27FC236}">
                <a16:creationId xmlns:a16="http://schemas.microsoft.com/office/drawing/2014/main" id="{C1C9C4C3-0EA0-FA4E-AB1F-B51EF3157A6F}"/>
              </a:ext>
            </a:extLst>
          </p:cNvPr>
          <p:cNvSpPr>
            <a:spLocks noChangeShapeType="1"/>
          </p:cNvSpPr>
          <p:nvPr/>
        </p:nvSpPr>
        <p:spPr bwMode="auto">
          <a:xfrm flipH="1">
            <a:off x="1365263" y="3963264"/>
            <a:ext cx="4330080" cy="1634400"/>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633"/>
          </a:p>
        </p:txBody>
      </p:sp>
      <p:sp>
        <p:nvSpPr>
          <p:cNvPr id="23" name="Line 6">
            <a:extLst>
              <a:ext uri="{FF2B5EF4-FFF2-40B4-BE49-F238E27FC236}">
                <a16:creationId xmlns:a16="http://schemas.microsoft.com/office/drawing/2014/main" id="{4AB24C6A-FB7E-6B44-AD8A-5B7B5401640E}"/>
              </a:ext>
            </a:extLst>
          </p:cNvPr>
          <p:cNvSpPr>
            <a:spLocks noChangeShapeType="1"/>
          </p:cNvSpPr>
          <p:nvPr/>
        </p:nvSpPr>
        <p:spPr bwMode="auto">
          <a:xfrm flipH="1">
            <a:off x="1365263" y="3948864"/>
            <a:ext cx="836640" cy="1648800"/>
          </a:xfrm>
          <a:prstGeom prst="line">
            <a:avLst/>
          </a:prstGeom>
          <a:noFill/>
          <a:ln w="38160" cap="rnd">
            <a:solidFill>
              <a:srgbClr val="FF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633"/>
          </a:p>
        </p:txBody>
      </p:sp>
      <p:sp>
        <p:nvSpPr>
          <p:cNvPr id="24" name="Rectangle 7">
            <a:extLst>
              <a:ext uri="{FF2B5EF4-FFF2-40B4-BE49-F238E27FC236}">
                <a16:creationId xmlns:a16="http://schemas.microsoft.com/office/drawing/2014/main" id="{F77DEA9B-4CDA-C54B-8BE0-50777B085647}"/>
              </a:ext>
            </a:extLst>
          </p:cNvPr>
          <p:cNvSpPr>
            <a:spLocks noChangeArrowheads="1"/>
          </p:cNvSpPr>
          <p:nvPr/>
        </p:nvSpPr>
        <p:spPr bwMode="auto">
          <a:xfrm>
            <a:off x="2200463" y="3948864"/>
            <a:ext cx="3395520" cy="54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Noto Sans CJK SC Regular" charset="0"/>
                <a:cs typeface="Noto Sans CJK SC Regular" charset="0"/>
              </a:defRPr>
            </a:lvl9pPr>
          </a:lstStyle>
          <a:p>
            <a:pPr>
              <a:lnSpc>
                <a:spcPct val="100000"/>
              </a:lnSpc>
            </a:pPr>
            <a:r>
              <a:rPr lang="en-GB" altLang="it-IT" sz="1451">
                <a:solidFill>
                  <a:srgbClr val="002060"/>
                </a:solidFill>
                <a:ea typeface="DejaVu Sans" charset="0"/>
                <a:cs typeface="DejaVu Sans" charset="0"/>
              </a:rPr>
              <a:t>Sampling frequency : 195312.5 Hz</a:t>
            </a:r>
          </a:p>
          <a:p>
            <a:pPr>
              <a:lnSpc>
                <a:spcPct val="100000"/>
              </a:lnSpc>
            </a:pPr>
            <a:r>
              <a:rPr lang="en-GB" altLang="it-IT" sz="1451">
                <a:solidFill>
                  <a:srgbClr val="002060"/>
                </a:solidFill>
                <a:ea typeface="DejaVu Sans" charset="0"/>
                <a:cs typeface="DejaVu Sans" charset="0"/>
              </a:rPr>
              <a:t>Resolution: 24 bits</a:t>
            </a:r>
          </a:p>
          <a:p>
            <a:pPr>
              <a:lnSpc>
                <a:spcPct val="100000"/>
              </a:lnSpc>
            </a:pPr>
            <a:r>
              <a:rPr lang="en-GB" altLang="it-IT" sz="1451">
                <a:solidFill>
                  <a:srgbClr val="002060"/>
                </a:solidFill>
                <a:ea typeface="DejaVu Sans" charset="0"/>
                <a:cs typeface="DejaVu Sans" charset="0"/>
              </a:rPr>
              <a:t>Dual Gain</a:t>
            </a:r>
          </a:p>
        </p:txBody>
      </p:sp>
      <p:sp>
        <p:nvSpPr>
          <p:cNvPr id="25" name="Rectangle 8">
            <a:extLst>
              <a:ext uri="{FF2B5EF4-FFF2-40B4-BE49-F238E27FC236}">
                <a16:creationId xmlns:a16="http://schemas.microsoft.com/office/drawing/2014/main" id="{5E15E247-55F6-C34B-AACB-45D4E53E9F48}"/>
              </a:ext>
            </a:extLst>
          </p:cNvPr>
          <p:cNvSpPr>
            <a:spLocks noChangeArrowheads="1"/>
          </p:cNvSpPr>
          <p:nvPr/>
        </p:nvSpPr>
        <p:spPr bwMode="auto">
          <a:xfrm>
            <a:off x="6624004" y="2364864"/>
            <a:ext cx="4615513" cy="90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Noto Sans CJK SC Regular" charset="0"/>
                <a:cs typeface="Noto Sans CJK SC Regular" charset="0"/>
              </a:defRPr>
            </a:lvl9pPr>
          </a:lstStyle>
          <a:p>
            <a:pPr algn="just">
              <a:lnSpc>
                <a:spcPct val="100000"/>
              </a:lnSpc>
            </a:pPr>
            <a:r>
              <a:rPr lang="en-US" altLang="it-IT" sz="1451" b="1" dirty="0">
                <a:solidFill>
                  <a:srgbClr val="002060"/>
                </a:solidFill>
                <a:ea typeface="DejaVu Sans" charset="0"/>
                <a:cs typeface="DejaVu Sans" charset="0"/>
              </a:rPr>
              <a:t>All hydrophones calibrated in  pressure sensitivity and directionality</a:t>
            </a:r>
          </a:p>
        </p:txBody>
      </p:sp>
      <p:pic>
        <p:nvPicPr>
          <p:cNvPr id="26" name="Picture 9">
            <a:extLst>
              <a:ext uri="{FF2B5EF4-FFF2-40B4-BE49-F238E27FC236}">
                <a16:creationId xmlns:a16="http://schemas.microsoft.com/office/drawing/2014/main" id="{8DEA8FEB-7763-F941-92ED-4CFFEA1F0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33583" y="2385024"/>
            <a:ext cx="3456000" cy="149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10">
            <a:extLst>
              <a:ext uri="{FF2B5EF4-FFF2-40B4-BE49-F238E27FC236}">
                <a16:creationId xmlns:a16="http://schemas.microsoft.com/office/drawing/2014/main" id="{3B29CA1F-DD55-9A42-B448-F3129612D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823" y="2364864"/>
            <a:ext cx="885600" cy="296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F89CC3CD-530D-8044-8045-5C503CD5700F}"/>
              </a:ext>
            </a:extLst>
          </p:cNvPr>
          <p:cNvSpPr txBox="1"/>
          <p:nvPr/>
        </p:nvSpPr>
        <p:spPr>
          <a:xfrm>
            <a:off x="2755124" y="5071963"/>
            <a:ext cx="5181931" cy="923330"/>
          </a:xfrm>
          <a:prstGeom prst="rect">
            <a:avLst/>
          </a:prstGeom>
          <a:noFill/>
        </p:spPr>
        <p:txBody>
          <a:bodyPr wrap="none" rtlCol="0">
            <a:spAutoFit/>
          </a:bodyPr>
          <a:lstStyle/>
          <a:p>
            <a:r>
              <a:rPr lang="en-GB">
                <a:solidFill>
                  <a:srgbClr val="002060"/>
                </a:solidFill>
              </a:rPr>
              <a:t>Hydrophone data embedded in the Base data packet:</a:t>
            </a:r>
          </a:p>
          <a:p>
            <a:r>
              <a:rPr lang="en-GB">
                <a:solidFill>
                  <a:srgbClr val="002060"/>
                </a:solidFill>
              </a:rPr>
              <a:t>Time stamped by White Rabbit</a:t>
            </a:r>
          </a:p>
          <a:p>
            <a:r>
              <a:rPr lang="en-GB">
                <a:solidFill>
                  <a:srgbClr val="002060"/>
                </a:solidFill>
              </a:rPr>
              <a:t>Time Latency 5 </a:t>
            </a:r>
            <a:r>
              <a:rPr lang="en-GB" altLang="it-IT">
                <a:solidFill>
                  <a:srgbClr val="002060"/>
                </a:solidFill>
                <a:ea typeface="DejaVu Sans" charset="0"/>
                <a:cs typeface="DejaVu Sans" charset="0"/>
              </a:rPr>
              <a:t>±1 µs</a:t>
            </a:r>
            <a:r>
              <a:rPr lang="en-GB">
                <a:solidFill>
                  <a:srgbClr val="002060"/>
                </a:solidFill>
              </a:rPr>
              <a:t> </a:t>
            </a:r>
          </a:p>
        </p:txBody>
      </p:sp>
      <p:sp>
        <p:nvSpPr>
          <p:cNvPr id="31" name="Segnaposto piè di pagina 3">
            <a:extLst>
              <a:ext uri="{FF2B5EF4-FFF2-40B4-BE49-F238E27FC236}">
                <a16:creationId xmlns:a16="http://schemas.microsoft.com/office/drawing/2014/main" id="{14FCC857-015E-0F4E-B8C4-95114DA617F7}"/>
              </a:ext>
            </a:extLst>
          </p:cNvPr>
          <p:cNvSpPr>
            <a:spLocks noGrp="1"/>
          </p:cNvSpPr>
          <p:nvPr>
            <p:ph type="ftr" sz="quarter" idx="3"/>
          </p:nvPr>
        </p:nvSpPr>
        <p:spPr>
          <a:xfrm>
            <a:off x="4740015" y="6342876"/>
            <a:ext cx="2895600" cy="365125"/>
          </a:xfrm>
        </p:spPr>
        <p:txBody>
          <a:bodyPr/>
          <a:lstStyle/>
          <a:p>
            <a:r>
              <a:rPr lang="en-GB">
                <a:solidFill>
                  <a:srgbClr val="002060"/>
                </a:solidFill>
              </a:rPr>
              <a:t>G. Riccobene INFN - LNS</a:t>
            </a:r>
          </a:p>
        </p:txBody>
      </p:sp>
      <p:sp>
        <p:nvSpPr>
          <p:cNvPr id="32" name="Segnaposto numero diapositiva 4">
            <a:extLst>
              <a:ext uri="{FF2B5EF4-FFF2-40B4-BE49-F238E27FC236}">
                <a16:creationId xmlns:a16="http://schemas.microsoft.com/office/drawing/2014/main" id="{D16DC0EC-A271-354C-943F-13B027114419}"/>
              </a:ext>
            </a:extLst>
          </p:cNvPr>
          <p:cNvSpPr>
            <a:spLocks noGrp="1"/>
          </p:cNvSpPr>
          <p:nvPr>
            <p:ph type="sldNum" sz="quarter" idx="4"/>
          </p:nvPr>
        </p:nvSpPr>
        <p:spPr>
          <a:xfrm>
            <a:off x="9791654" y="6314302"/>
            <a:ext cx="2133600" cy="365125"/>
          </a:xfrm>
        </p:spPr>
        <p:txBody>
          <a:bodyPr/>
          <a:lstStyle/>
          <a:p>
            <a:fld id="{A3B03D3F-9A92-8740-B4EF-4D8BA4C0A25B}" type="slidenum">
              <a:rPr lang="en-GB" smtClean="0">
                <a:solidFill>
                  <a:srgbClr val="002060"/>
                </a:solidFill>
              </a:rPr>
              <a:pPr/>
              <a:t>9</a:t>
            </a:fld>
            <a:endParaRPr lang="en-GB" dirty="0">
              <a:solidFill>
                <a:srgbClr val="002060"/>
              </a:solidFill>
            </a:endParaRPr>
          </a:p>
        </p:txBody>
      </p:sp>
      <p:sp>
        <p:nvSpPr>
          <p:cNvPr id="33" name="Segnaposto data 5">
            <a:extLst>
              <a:ext uri="{FF2B5EF4-FFF2-40B4-BE49-F238E27FC236}">
                <a16:creationId xmlns:a16="http://schemas.microsoft.com/office/drawing/2014/main" id="{74BDBF53-EE3C-234E-849F-1C7EEFDDCB96}"/>
              </a:ext>
            </a:extLst>
          </p:cNvPr>
          <p:cNvSpPr>
            <a:spLocks noGrp="1"/>
          </p:cNvSpPr>
          <p:nvPr>
            <p:ph type="dt" sz="half" idx="2"/>
          </p:nvPr>
        </p:nvSpPr>
        <p:spPr>
          <a:xfrm>
            <a:off x="171445" y="6356350"/>
            <a:ext cx="3910085" cy="365125"/>
          </a:xfrm>
        </p:spPr>
        <p:txBody>
          <a:bodyPr/>
          <a:lstStyle/>
          <a:p>
            <a:r>
              <a:rPr lang="en-GB">
                <a:solidFill>
                  <a:srgbClr val="002060"/>
                </a:solidFill>
              </a:rPr>
              <a:t>13-14/11/2019 PRR Positioning  KM3NeT</a:t>
            </a:r>
          </a:p>
        </p:txBody>
      </p:sp>
    </p:spTree>
    <p:extLst>
      <p:ext uri="{BB962C8B-B14F-4D97-AF65-F5344CB8AC3E}">
        <p14:creationId xmlns:p14="http://schemas.microsoft.com/office/powerpoint/2010/main" val="45826087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2999</TotalTime>
  <Words>1951</Words>
  <Application>Microsoft Macintosh PowerPoint</Application>
  <PresentationFormat>Widescreen</PresentationFormat>
  <Paragraphs>274</Paragraphs>
  <Slides>28</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28</vt:i4>
      </vt:variant>
    </vt:vector>
  </HeadingPairs>
  <TitlesOfParts>
    <vt:vector size="38" baseType="lpstr">
      <vt:lpstr>MS Mincho</vt:lpstr>
      <vt:lpstr>Arial</vt:lpstr>
      <vt:lpstr>Calibri</vt:lpstr>
      <vt:lpstr>Calibri Light</vt:lpstr>
      <vt:lpstr>DejaVu Sans</vt:lpstr>
      <vt:lpstr>Noto Sans CJK SC Regular</vt:lpstr>
      <vt:lpstr>Symbol</vt:lpstr>
      <vt:lpstr>Times New Roman</vt:lpstr>
      <vt:lpstr>Wingdings</vt:lpstr>
      <vt:lpstr>Tema di Office</vt:lpstr>
      <vt:lpstr>Positioning and Orientation System of KM3NeT</vt:lpstr>
      <vt:lpstr>Positioning System of KM3NeT: Requirements</vt:lpstr>
      <vt:lpstr>Relative Acoustic Positioning System (RAPS)</vt:lpstr>
      <vt:lpstr>Navigation and Absolute Acoustic Positioning System: ORCA</vt:lpstr>
      <vt:lpstr>Navigation and Absolute Acoustic Positioning System: ARCA</vt:lpstr>
      <vt:lpstr>Relative Acoustic Positioning System (RAPS)</vt:lpstr>
      <vt:lpstr>Relative Acoustic Positioning System (RAPS)</vt:lpstr>
      <vt:lpstr>RAPS: Acoustic Beacon</vt:lpstr>
      <vt:lpstr>RAPS: Hydrophones in DU Bases</vt:lpstr>
      <vt:lpstr>RAPS: Hydrophones in DU Bases</vt:lpstr>
      <vt:lpstr>RAPS: Long Baseline (LBL)</vt:lpstr>
      <vt:lpstr>RAPS: Long Baseline (LBL)</vt:lpstr>
      <vt:lpstr>RAPS Long Baseline: Status</vt:lpstr>
      <vt:lpstr>Presentazione standard di PowerPoint</vt:lpstr>
      <vt:lpstr>RAPS: Piezo in DOM</vt:lpstr>
      <vt:lpstr>RAPS: DAQ and Control Chain</vt:lpstr>
      <vt:lpstr>RAPS: TOA Output data Format</vt:lpstr>
      <vt:lpstr>ToA Estimation</vt:lpstr>
      <vt:lpstr>RAPS: Multilateration</vt:lpstr>
      <vt:lpstr>Relative Acoustic Positioning System (RAPS)</vt:lpstr>
      <vt:lpstr>RAPS: DU Line Fit</vt:lpstr>
      <vt:lpstr>Multidisciplinary Science with KM3NeT acoustic elements</vt:lpstr>
      <vt:lpstr>Towards Acoustic Neutrino Detection</vt:lpstr>
      <vt:lpstr>Tilt and Compass board</vt:lpstr>
      <vt:lpstr>Tilt and Compass board: calibration</vt:lpstr>
      <vt:lpstr>Tilt and Compass board: preliminary results</vt:lpstr>
      <vt:lpstr>Calibration Units: Calibration Base</vt:lpstr>
      <vt:lpstr>Calibration Units: Instrumentation Unit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giorgio riccobene</dc:creator>
  <cp:lastModifiedBy>Utente di Microsoft Office</cp:lastModifiedBy>
  <cp:revision>51</cp:revision>
  <dcterms:created xsi:type="dcterms:W3CDTF">2019-10-31T15:34:33Z</dcterms:created>
  <dcterms:modified xsi:type="dcterms:W3CDTF">2019-11-12T14:13:37Z</dcterms:modified>
</cp:coreProperties>
</file>