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9" r:id="rId5"/>
  </p:sldMasterIdLst>
  <p:notesMasterIdLst>
    <p:notesMasterId r:id="rId38"/>
  </p:notesMasterIdLst>
  <p:sldIdLst>
    <p:sldId id="287" r:id="rId6"/>
    <p:sldId id="260" r:id="rId7"/>
    <p:sldId id="261" r:id="rId8"/>
    <p:sldId id="267" r:id="rId9"/>
    <p:sldId id="269" r:id="rId10"/>
    <p:sldId id="266" r:id="rId11"/>
    <p:sldId id="268" r:id="rId12"/>
    <p:sldId id="265" r:id="rId13"/>
    <p:sldId id="270" r:id="rId14"/>
    <p:sldId id="256" r:id="rId15"/>
    <p:sldId id="257" r:id="rId16"/>
    <p:sldId id="258" r:id="rId17"/>
    <p:sldId id="259" r:id="rId18"/>
    <p:sldId id="271" r:id="rId19"/>
    <p:sldId id="272" r:id="rId20"/>
    <p:sldId id="262" r:id="rId21"/>
    <p:sldId id="263" r:id="rId22"/>
    <p:sldId id="264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39" userDrawn="1">
          <p15:clr>
            <a:srgbClr val="A4A3A4"/>
          </p15:clr>
        </p15:guide>
        <p15:guide id="2" pos="91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561663E-9D22-2D10-90F1-D405C6003940}" name="James Tierney" initials="JT" userId="S::james.tierney@eosc.eu::2d5dbede-7ff4-44b2-a4e3-01f6561f0e3b" providerId="AD"/>
  <p188:author id="{E56ADB71-A1AE-8D8F-DCFD-FB7C5E312574}" name="Robert Jones" initials="RJ" userId="S::robert.jones@eosc.eu::3defe45e-0076-4457-a7c5-5e561f323efb" providerId="AD"/>
  <p188:author id="{46A5D598-7357-3AEB-8437-9CAD37C429C9}" name="Paola Ronzino" initials="PR" userId="S::paola.ronzino@eosc.eu::2b43ec70-a3d4-4226-9d53-a6132ad5287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9E35E7-593B-D848-9B3F-C31CBD17AA42}" v="5" dt="2025-11-19T11:40:27.5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65"/>
    <p:restoredTop sz="95223" autoAdjust="0"/>
  </p:normalViewPr>
  <p:slideViewPr>
    <p:cSldViewPr snapToGrid="0">
      <p:cViewPr varScale="1">
        <p:scale>
          <a:sx n="108" d="100"/>
          <a:sy n="108" d="100"/>
        </p:scale>
        <p:origin x="1176" y="496"/>
      </p:cViewPr>
      <p:guideLst>
        <p:guide orient="horz" pos="1139"/>
        <p:guide pos="9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8/10/relationships/authors" Target="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0C7EE7-60BD-A74B-B1B3-FEE6EA1156C7}" type="datetimeFigureOut">
              <a:rPr lang="en-BE" smtClean="0"/>
              <a:t>11/18/25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D5A24-2C5D-7645-B7A6-8A9CC3390AF3}" type="slidenum">
              <a:rPr lang="en-BE" smtClean="0"/>
              <a:t>‹N›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07913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F1E98A0-35AE-0A8C-91F5-F92408EB4B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02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CD3A17-2FD3-A6E8-AE64-84E688E642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3257" y="1600200"/>
            <a:ext cx="9144000" cy="100647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900" b="0" i="0">
                <a:solidFill>
                  <a:schemeClr val="bg1"/>
                </a:solidFill>
                <a:latin typeface="Quicksand" pitchFamily="2" charset="77"/>
              </a:defRPr>
            </a:lvl1pPr>
          </a:lstStyle>
          <a:p>
            <a:r>
              <a:rPr lang="en-GB" noProof="0"/>
              <a:t>Here goes the title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AA24123-D2B8-3C6F-4F69-0B7797E855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257" y="2825750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000" b="0" i="0">
                <a:solidFill>
                  <a:schemeClr val="bg1"/>
                </a:solidFill>
                <a:latin typeface="Quicksand" pitchFamily="2" charset="77"/>
                <a:ea typeface="Roboto Light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Here goes the subtitle</a:t>
            </a:r>
          </a:p>
        </p:txBody>
      </p:sp>
      <p:pic>
        <p:nvPicPr>
          <p:cNvPr id="9" name="Picture 8" descr="A network of dots and lines&#10;&#10;AI-generated content may be incorrect.">
            <a:extLst>
              <a:ext uri="{FF2B5EF4-FFF2-40B4-BE49-F238E27FC236}">
                <a16:creationId xmlns:a16="http://schemas.microsoft.com/office/drawing/2014/main" id="{3F6DBFCC-C2C0-6EA4-B931-A8BAC62D14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6261" y="2555815"/>
            <a:ext cx="5131548" cy="39841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AADD36-5205-E5EA-F111-EB7C6A4F7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92699" y="350681"/>
            <a:ext cx="335424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85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3">
            <a:extLst>
              <a:ext uri="{FF2B5EF4-FFF2-40B4-BE49-F238E27FC236}">
                <a16:creationId xmlns:a16="http://schemas.microsoft.com/office/drawing/2014/main" id="{674B7DB3-B3E5-0FD2-089E-D9FBE946771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86137" y="1527859"/>
            <a:ext cx="11226944" cy="4482170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b="0" i="0" kern="1500" spc="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15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2pPr>
            <a:lvl3pPr>
              <a:defRPr sz="15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3pPr>
            <a:lvl4pPr>
              <a:defRPr sz="15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4pPr>
            <a:lvl5pPr>
              <a:defRPr sz="15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864CCA-ABA8-8CE0-F93C-570DFB1CB0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54773" y="293103"/>
            <a:ext cx="8888981" cy="6038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 i="0">
                <a:solidFill>
                  <a:srgbClr val="008691"/>
                </a:solidFill>
                <a:latin typeface="Quicksand" pitchFamily="2" charset="77"/>
              </a:defRPr>
            </a:lvl1pPr>
          </a:lstStyle>
          <a:p>
            <a:r>
              <a:rPr lang="nl-NL" dirty="0" err="1"/>
              <a:t>Here</a:t>
            </a:r>
            <a:r>
              <a:rPr lang="nl-NL" dirty="0"/>
              <a:t> </a:t>
            </a:r>
            <a:r>
              <a:rPr lang="nl-NL" dirty="0" err="1"/>
              <a:t>goes</a:t>
            </a:r>
            <a:r>
              <a:rPr lang="nl-NL" dirty="0"/>
              <a:t> a headline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C53E47-0E6A-DE16-0730-64C755DD7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0698" y="6382268"/>
            <a:ext cx="2743200" cy="230832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41814595-6856-9B4E-BECB-F9B7E4876AE1}" type="slidenum">
              <a:rPr lang="nl-NL" smtClean="0"/>
              <a:pPr/>
              <a:t>‹N›</a:t>
            </a:fld>
            <a:endParaRPr lang="nl-NL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AD285AC-4CA3-AE2B-DFBA-B388231421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47407" y="972075"/>
            <a:ext cx="8943023" cy="364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 baseline="0">
                <a:solidFill>
                  <a:srgbClr val="008691"/>
                </a:solidFill>
                <a:latin typeface="Quicksand" pitchFamily="2" charset="77"/>
                <a:ea typeface="Roboto Light" panose="02000000000000000000" pitchFamily="2" charset="0"/>
              </a:defRPr>
            </a:lvl1pPr>
          </a:lstStyle>
          <a:p>
            <a:r>
              <a:rPr lang="nl-NL" dirty="0" err="1"/>
              <a:t>Here</a:t>
            </a:r>
            <a:r>
              <a:rPr lang="nl-NL" dirty="0"/>
              <a:t> </a:t>
            </a:r>
            <a:r>
              <a:rPr lang="nl-NL" dirty="0" err="1"/>
              <a:t>goes</a:t>
            </a:r>
            <a:r>
              <a:rPr lang="nl-NL" dirty="0"/>
              <a:t> a sub-headline</a:t>
            </a:r>
            <a:endParaRPr lang="en-B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5AB973-02FB-58E6-4E32-DBD7B6842A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1253" y="321259"/>
            <a:ext cx="209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92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4010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56196" y="2555836"/>
            <a:ext cx="5131562" cy="398410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5295" y="321805"/>
            <a:ext cx="4371835" cy="86399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62178" y="1600962"/>
            <a:ext cx="6645275" cy="925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00859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762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50" dirty="0"/>
              <a:t>‹N›</a:t>
            </a:fld>
            <a:endParaRPr spc="-50" dirty="0"/>
          </a:p>
        </p:txBody>
      </p:sp>
    </p:spTree>
    <p:extLst>
      <p:ext uri="{BB962C8B-B14F-4D97-AF65-F5344CB8AC3E}">
        <p14:creationId xmlns:p14="http://schemas.microsoft.com/office/powerpoint/2010/main" val="2010062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00859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64895" y="1517141"/>
            <a:ext cx="4809490" cy="3985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762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50" dirty="0"/>
              <a:t>‹N›</a:t>
            </a:fld>
            <a:endParaRPr spc="-50" dirty="0"/>
          </a:p>
        </p:txBody>
      </p:sp>
    </p:spTree>
    <p:extLst>
      <p:ext uri="{BB962C8B-B14F-4D97-AF65-F5344CB8AC3E}">
        <p14:creationId xmlns:p14="http://schemas.microsoft.com/office/powerpoint/2010/main" val="823580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00859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762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50" dirty="0"/>
              <a:t>‹N›</a:t>
            </a:fld>
            <a:endParaRPr spc="-50" dirty="0"/>
          </a:p>
        </p:txBody>
      </p:sp>
    </p:spTree>
    <p:extLst>
      <p:ext uri="{BB962C8B-B14F-4D97-AF65-F5344CB8AC3E}">
        <p14:creationId xmlns:p14="http://schemas.microsoft.com/office/powerpoint/2010/main" val="912184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00859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Arial"/>
                <a:cs typeface="Arial"/>
              </a:defRPr>
            </a:lvl1pPr>
          </a:lstStyle>
          <a:p>
            <a:pPr marL="762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50" dirty="0"/>
              <a:t>‹N›</a:t>
            </a:fld>
            <a:endParaRPr spc="-50" dirty="0"/>
          </a:p>
        </p:txBody>
      </p:sp>
    </p:spTree>
    <p:extLst>
      <p:ext uri="{BB962C8B-B14F-4D97-AF65-F5344CB8AC3E}">
        <p14:creationId xmlns:p14="http://schemas.microsoft.com/office/powerpoint/2010/main" val="3421018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339F"/>
                </a:solidFill>
                <a:latin typeface="Times New Roman"/>
                <a:cs typeface="Times New Roman"/>
              </a:defRPr>
            </a:lvl1pPr>
          </a:lstStyle>
          <a:p>
            <a:pPr marL="16933">
              <a:spcBef>
                <a:spcPts val="147"/>
              </a:spcBef>
            </a:pPr>
            <a:fld id="{81D60167-4931-47E6-BA6A-407CBD079E47}" type="slidenum">
              <a:rPr lang="it-IT" spc="87" smtClean="0"/>
              <a:pPr marL="16933">
                <a:spcBef>
                  <a:spcPts val="147"/>
                </a:spcBef>
              </a:pPr>
              <a:t>‹N›</a:t>
            </a:fld>
            <a:endParaRPr lang="it-IT" spc="87" dirty="0"/>
          </a:p>
        </p:txBody>
      </p:sp>
    </p:spTree>
    <p:extLst>
      <p:ext uri="{BB962C8B-B14F-4D97-AF65-F5344CB8AC3E}">
        <p14:creationId xmlns:p14="http://schemas.microsoft.com/office/powerpoint/2010/main" val="3661280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D40A129-CB28-2478-0535-8A79294E9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C1D7175-A070-FC1F-C253-34FEB28F3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BA261FB-322C-8A0F-329F-54EA2DD261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r>
              <a:rPr lang="en-US"/>
              <a:t>28 August 2025</a:t>
            </a:r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5021F74-1CF2-CCDE-A252-6E87D5349E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EA960BA-AE18-7043-11DF-A104719335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fld id="{41814595-6856-9B4E-BECB-F9B7E4876AE1}" type="slidenum">
              <a:rPr lang="nl-NL" smtClean="0"/>
              <a:pPr/>
              <a:t>‹N›</a:t>
            </a:fld>
            <a:endParaRPr lang="nl-NL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3B172C3-FB04-B894-67BC-61419245E38A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74512" y="6642100"/>
            <a:ext cx="47148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it-IT" sz="1000">
                <a:solidFill>
                  <a:srgbClr val="008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Pubblico</a:t>
            </a:r>
          </a:p>
        </p:txBody>
      </p:sp>
    </p:spTree>
    <p:extLst>
      <p:ext uri="{BB962C8B-B14F-4D97-AF65-F5344CB8AC3E}">
        <p14:creationId xmlns:p14="http://schemas.microsoft.com/office/powerpoint/2010/main" val="3482699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11" Type="http://schemas.openxmlformats.org/officeDocument/2006/relationships/image" Target="../media/image27.jpg"/><Relationship Id="rId5" Type="http://schemas.openxmlformats.org/officeDocument/2006/relationships/image" Target="../media/image21.jpg"/><Relationship Id="rId10" Type="http://schemas.openxmlformats.org/officeDocument/2006/relationships/image" Target="../media/image26.jpg"/><Relationship Id="rId4" Type="http://schemas.openxmlformats.org/officeDocument/2006/relationships/image" Target="../media/image20.jp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tstalkprostatecancer.com/digital-atlas/austria/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jp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0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11" Type="http://schemas.openxmlformats.org/officeDocument/2006/relationships/image" Target="../media/image49.jpg"/><Relationship Id="rId5" Type="http://schemas.openxmlformats.org/officeDocument/2006/relationships/image" Target="../media/image44.png"/><Relationship Id="rId15" Type="http://schemas.openxmlformats.org/officeDocument/2006/relationships/image" Target="../media/image21.jpg"/><Relationship Id="rId10" Type="http://schemas.openxmlformats.org/officeDocument/2006/relationships/image" Target="../media/image48.jpg"/><Relationship Id="rId4" Type="http://schemas.openxmlformats.org/officeDocument/2006/relationships/image" Target="../media/image43.png"/><Relationship Id="rId9" Type="http://schemas.openxmlformats.org/officeDocument/2006/relationships/image" Target="../media/image18.jpg"/><Relationship Id="rId1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www.home.cern/resources/faqs/facts-and-figures-about-lhc" TargetMode="Externa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ms.cern/" TargetMode="External"/><Relationship Id="rId2" Type="http://schemas.openxmlformats.org/officeDocument/2006/relationships/hyperlink" Target="http://atlas.cern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png"/><Relationship Id="rId4" Type="http://schemas.openxmlformats.org/officeDocument/2006/relationships/hyperlink" Target="https://twiki.cern.ch/twiki/pub/AtlasPublic/EventDisplayRun2Physics/JiveXML_336852_883966264-VertexZoom1panel.pn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lcg.web.cern.ch/" TargetMode="External"/><Relationship Id="rId2" Type="http://schemas.openxmlformats.org/officeDocument/2006/relationships/hyperlink" Target="https://arxiv.org/abs/2404.06335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ana.io/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cms-sw.github.io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4.png"/><Relationship Id="rId5" Type="http://schemas.openxmlformats.org/officeDocument/2006/relationships/image" Target="../media/image73.jpg"/><Relationship Id="rId4" Type="http://schemas.openxmlformats.org/officeDocument/2006/relationships/hyperlink" Target="http://drive.google.com/file/d/1J_V5iSHSn6pVF6qLx_K_rjCaxct6yjy7/view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jpg"/><Relationship Id="rId7" Type="http://schemas.openxmlformats.org/officeDocument/2006/relationships/image" Target="../media/image79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reana.io/" TargetMode="External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Matteo.zanaroli@supercomputing-icsc.it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software, Software multimediale, testo, Software per la grafica&#10;&#10;Il contenuto generato dall'IA potrebbe non essere corretto.">
            <a:extLst>
              <a:ext uri="{FF2B5EF4-FFF2-40B4-BE49-F238E27FC236}">
                <a16:creationId xmlns:a16="http://schemas.microsoft.com/office/drawing/2014/main" id="{639786BF-4978-5741-0FF4-35E58B455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656"/>
            <a:ext cx="12061248" cy="621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99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900" dirty="0">
                <a:solidFill>
                  <a:srgbClr val="FFFFFF"/>
                </a:solidFill>
              </a:rPr>
              <a:t>THE</a:t>
            </a:r>
            <a:r>
              <a:rPr sz="5900" spc="-110" dirty="0">
                <a:solidFill>
                  <a:srgbClr val="FFFFFF"/>
                </a:solidFill>
              </a:rPr>
              <a:t> </a:t>
            </a:r>
            <a:r>
              <a:rPr sz="5900" spc="-25" dirty="0">
                <a:solidFill>
                  <a:srgbClr val="FFFFFF"/>
                </a:solidFill>
              </a:rPr>
              <a:t>MCVAL</a:t>
            </a:r>
            <a:r>
              <a:rPr sz="5900" spc="-105" dirty="0">
                <a:solidFill>
                  <a:srgbClr val="FFFFFF"/>
                </a:solidFill>
              </a:rPr>
              <a:t> </a:t>
            </a:r>
            <a:r>
              <a:rPr sz="5900" dirty="0">
                <a:solidFill>
                  <a:srgbClr val="FFFFFF"/>
                </a:solidFill>
              </a:rPr>
              <a:t>USE</a:t>
            </a:r>
            <a:r>
              <a:rPr sz="5900" spc="-110" dirty="0">
                <a:solidFill>
                  <a:srgbClr val="FFFFFF"/>
                </a:solidFill>
              </a:rPr>
              <a:t> </a:t>
            </a:r>
            <a:r>
              <a:rPr sz="5900" spc="-20" dirty="0">
                <a:solidFill>
                  <a:srgbClr val="FFFFFF"/>
                </a:solidFill>
              </a:rPr>
              <a:t>CASE</a:t>
            </a:r>
            <a:endParaRPr sz="5900"/>
          </a:p>
        </p:txBody>
      </p:sp>
      <p:sp>
        <p:nvSpPr>
          <p:cNvPr id="3" name="object 3"/>
          <p:cNvSpPr txBox="1"/>
          <p:nvPr/>
        </p:nvSpPr>
        <p:spPr>
          <a:xfrm>
            <a:off x="462178" y="2833192"/>
            <a:ext cx="851979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32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32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EOSC</a:t>
            </a:r>
            <a:r>
              <a:rPr sz="32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SENSITIVE</a:t>
            </a:r>
            <a:r>
              <a:rPr sz="32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35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sz="32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35" dirty="0">
                <a:solidFill>
                  <a:srgbClr val="FFFFFF"/>
                </a:solidFill>
                <a:latin typeface="Calibri"/>
                <a:cs typeface="Calibri"/>
              </a:rPr>
              <a:t>DATA</a:t>
            </a:r>
            <a:r>
              <a:rPr sz="32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SUBGROUP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2775" y="5257787"/>
            <a:ext cx="2429510" cy="47997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73273" y="5259654"/>
            <a:ext cx="1856613" cy="4781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52041" y="6143650"/>
            <a:ext cx="1319657" cy="31917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16576" y="5273890"/>
            <a:ext cx="2117852" cy="47407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21244" y="5273878"/>
            <a:ext cx="2021458" cy="47420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29520" y="5270753"/>
            <a:ext cx="2117852" cy="47721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256279" y="6143650"/>
            <a:ext cx="1451102" cy="31917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817106" y="6066142"/>
            <a:ext cx="1954529" cy="47420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291835" y="5907316"/>
            <a:ext cx="940727" cy="79185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356090" y="6063119"/>
            <a:ext cx="1518030" cy="47722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33877" y="251840"/>
            <a:ext cx="68421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AI</a:t>
            </a:r>
            <a:r>
              <a:rPr sz="3600" spc="-90" dirty="0"/>
              <a:t> </a:t>
            </a:r>
            <a:r>
              <a:rPr sz="3600" dirty="0"/>
              <a:t>assisted</a:t>
            </a:r>
            <a:r>
              <a:rPr sz="3600" spc="-100" dirty="0"/>
              <a:t> </a:t>
            </a:r>
            <a:r>
              <a:rPr sz="3600" spc="-20" dirty="0"/>
              <a:t>prostate</a:t>
            </a:r>
            <a:r>
              <a:rPr sz="3600" spc="-105" dirty="0"/>
              <a:t> </a:t>
            </a:r>
            <a:r>
              <a:rPr sz="3600" dirty="0"/>
              <a:t>cancer</a:t>
            </a:r>
            <a:r>
              <a:rPr sz="3600" spc="-125" dirty="0"/>
              <a:t> </a:t>
            </a:r>
            <a:r>
              <a:rPr sz="3600" spc="-10" dirty="0"/>
              <a:t>screening</a:t>
            </a:r>
            <a:endParaRPr sz="3600"/>
          </a:p>
        </p:txBody>
      </p:sp>
      <p:grpSp>
        <p:nvGrpSpPr>
          <p:cNvPr id="3" name="object 3"/>
          <p:cNvGrpSpPr/>
          <p:nvPr/>
        </p:nvGrpSpPr>
        <p:grpSpPr>
          <a:xfrm>
            <a:off x="559235" y="1498853"/>
            <a:ext cx="5281930" cy="4770120"/>
            <a:chOff x="559235" y="1498853"/>
            <a:chExt cx="5281930" cy="47701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9235" y="3230651"/>
              <a:ext cx="5281532" cy="30378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4466" y="1498853"/>
              <a:ext cx="1574800" cy="173177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605277" y="988568"/>
            <a:ext cx="2737485" cy="2093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3679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008591"/>
                </a:solidFill>
                <a:latin typeface="Calibri"/>
                <a:cs typeface="Calibri"/>
              </a:rPr>
              <a:t>MCVAL</a:t>
            </a:r>
            <a:r>
              <a:rPr sz="2000" spc="-80" dirty="0">
                <a:solidFill>
                  <a:srgbClr val="008591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8591"/>
                </a:solidFill>
                <a:latin typeface="Calibri"/>
                <a:cs typeface="Calibri"/>
              </a:rPr>
              <a:t>Background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35"/>
              </a:spcBef>
            </a:pP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500" dirty="0">
                <a:latin typeface="Arial"/>
                <a:cs typeface="Arial"/>
              </a:rPr>
              <a:t>Manual</a:t>
            </a:r>
            <a:r>
              <a:rPr sz="1500" spc="-6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whole</a:t>
            </a:r>
            <a:r>
              <a:rPr sz="1500" spc="-6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slide</a:t>
            </a:r>
            <a:r>
              <a:rPr sz="1500" spc="-5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image</a:t>
            </a:r>
            <a:r>
              <a:rPr sz="1500" spc="-65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(WSI)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500" spc="-10" dirty="0">
                <a:latin typeface="Arial"/>
                <a:cs typeface="Arial"/>
              </a:rPr>
              <a:t>screening</a:t>
            </a:r>
            <a:endParaRPr sz="15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sz="1500" spc="-30" dirty="0">
                <a:latin typeface="Arial"/>
                <a:cs typeface="Arial"/>
              </a:rPr>
              <a:t>Select</a:t>
            </a:r>
            <a:r>
              <a:rPr sz="1500" spc="-20" dirty="0">
                <a:latin typeface="Arial"/>
                <a:cs typeface="Arial"/>
              </a:rPr>
              <a:t> region</a:t>
            </a:r>
            <a:r>
              <a:rPr sz="1500" spc="-2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of</a:t>
            </a:r>
            <a:r>
              <a:rPr sz="1500" spc="-30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interest</a:t>
            </a:r>
            <a:endParaRPr sz="15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sz="1500" dirty="0">
                <a:latin typeface="Arial"/>
                <a:cs typeface="Arial"/>
              </a:rPr>
              <a:t>Zoom</a:t>
            </a:r>
            <a:r>
              <a:rPr sz="1500" spc="-3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into</a:t>
            </a:r>
            <a:r>
              <a:rPr sz="1500" spc="-10" dirty="0">
                <a:latin typeface="Arial"/>
                <a:cs typeface="Arial"/>
              </a:rPr>
              <a:t> region</a:t>
            </a:r>
            <a:endParaRPr sz="15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sz="1500" spc="-35" dirty="0">
                <a:latin typeface="Arial"/>
                <a:cs typeface="Arial"/>
              </a:rPr>
              <a:t>Analyse</a:t>
            </a:r>
            <a:r>
              <a:rPr sz="1500" spc="-70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selected</a:t>
            </a:r>
            <a:r>
              <a:rPr sz="1500" spc="-55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region</a:t>
            </a:r>
            <a:endParaRPr sz="15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sz="1500" spc="-10" dirty="0">
                <a:latin typeface="Arial"/>
                <a:cs typeface="Arial"/>
              </a:rPr>
              <a:t>Repeat</a:t>
            </a:r>
            <a:endParaRPr sz="15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85959" y="3230626"/>
            <a:ext cx="4486140" cy="206280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144893" y="1690242"/>
            <a:ext cx="316865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Arial"/>
                <a:cs typeface="Arial"/>
              </a:rPr>
              <a:t>AI</a:t>
            </a:r>
            <a:r>
              <a:rPr sz="1500" spc="-2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assisted</a:t>
            </a:r>
            <a:r>
              <a:rPr sz="1500" spc="-25" dirty="0">
                <a:latin typeface="Arial"/>
                <a:cs typeface="Arial"/>
              </a:rPr>
              <a:t> </a:t>
            </a:r>
            <a:r>
              <a:rPr sz="1500" spc="-70" dirty="0">
                <a:latin typeface="Arial"/>
                <a:cs typeface="Arial"/>
              </a:rPr>
              <a:t>WSI</a:t>
            </a:r>
            <a:r>
              <a:rPr sz="1500" spc="-15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screening</a:t>
            </a:r>
            <a:endParaRPr sz="15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sz="1500" spc="-20" dirty="0">
                <a:latin typeface="Arial"/>
                <a:cs typeface="Arial"/>
              </a:rPr>
              <a:t>Image</a:t>
            </a:r>
            <a:r>
              <a:rPr sz="1500" spc="-50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segmentation</a:t>
            </a:r>
            <a:endParaRPr sz="15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sz="1500" spc="-20" dirty="0">
                <a:latin typeface="Arial"/>
                <a:cs typeface="Arial"/>
              </a:rPr>
              <a:t>Individual </a:t>
            </a:r>
            <a:r>
              <a:rPr sz="1500" dirty="0">
                <a:latin typeface="Arial"/>
                <a:cs typeface="Arial"/>
              </a:rPr>
              <a:t>segment</a:t>
            </a:r>
            <a:r>
              <a:rPr sz="1500" spc="-35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analysis</a:t>
            </a:r>
            <a:endParaRPr sz="15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sz="1500" spc="-20" dirty="0">
                <a:latin typeface="Arial"/>
                <a:cs typeface="Arial"/>
              </a:rPr>
              <a:t>Analysis</a:t>
            </a:r>
            <a:r>
              <a:rPr sz="1500" spc="-1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summary</a:t>
            </a:r>
            <a:r>
              <a:rPr sz="1500" spc="-2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of</a:t>
            </a:r>
            <a:r>
              <a:rPr sz="1500" spc="-20" dirty="0">
                <a:latin typeface="Arial"/>
                <a:cs typeface="Arial"/>
              </a:rPr>
              <a:t> all</a:t>
            </a:r>
            <a:r>
              <a:rPr sz="1500" spc="-65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segments</a:t>
            </a:r>
            <a:endParaRPr sz="1500">
              <a:latin typeface="Arial"/>
              <a:cs typeface="Arial"/>
            </a:endParaRPr>
          </a:p>
          <a:p>
            <a:pPr marL="299085" marR="138430" indent="-287020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sz="1500" spc="-55" dirty="0">
                <a:latin typeface="Arial"/>
                <a:cs typeface="Arial"/>
              </a:rPr>
              <a:t>Guide</a:t>
            </a:r>
            <a:r>
              <a:rPr sz="1500" spc="-6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pathologist</a:t>
            </a:r>
            <a:r>
              <a:rPr sz="1500" spc="-20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by</a:t>
            </a:r>
            <a:r>
              <a:rPr sz="1500" spc="-50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highlighting </a:t>
            </a:r>
            <a:r>
              <a:rPr sz="1500" dirty="0">
                <a:latin typeface="Arial"/>
                <a:cs typeface="Arial"/>
              </a:rPr>
              <a:t>segments</a:t>
            </a:r>
            <a:r>
              <a:rPr sz="1500" spc="-2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of</a:t>
            </a:r>
            <a:r>
              <a:rPr sz="1500" spc="-25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interest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50" dirty="0"/>
              <a:t>11</a:t>
            </a:fld>
            <a:endParaRPr spc="-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85"/>
              </a:spcBef>
            </a:pPr>
            <a:r>
              <a:rPr sz="3600" dirty="0"/>
              <a:t>Scientific</a:t>
            </a:r>
            <a:r>
              <a:rPr sz="3600" spc="-75" dirty="0"/>
              <a:t> </a:t>
            </a:r>
            <a:r>
              <a:rPr sz="3600" dirty="0"/>
              <a:t>challenge</a:t>
            </a:r>
            <a:r>
              <a:rPr sz="3600" spc="-80" dirty="0"/>
              <a:t> </a:t>
            </a:r>
            <a:r>
              <a:rPr sz="3600" dirty="0"/>
              <a:t>of</a:t>
            </a:r>
            <a:r>
              <a:rPr sz="3600" spc="-45" dirty="0"/>
              <a:t> </a:t>
            </a:r>
            <a:r>
              <a:rPr sz="3600" dirty="0"/>
              <a:t>AI</a:t>
            </a:r>
            <a:r>
              <a:rPr sz="3600" spc="-30" dirty="0"/>
              <a:t> </a:t>
            </a:r>
            <a:r>
              <a:rPr sz="3600" dirty="0"/>
              <a:t>model</a:t>
            </a:r>
            <a:r>
              <a:rPr sz="3600" spc="-40" dirty="0"/>
              <a:t> </a:t>
            </a:r>
            <a:r>
              <a:rPr sz="3600" dirty="0"/>
              <a:t>deployment</a:t>
            </a:r>
            <a:r>
              <a:rPr sz="3600" spc="-75" dirty="0"/>
              <a:t> </a:t>
            </a:r>
            <a:r>
              <a:rPr sz="3600" spc="-25" dirty="0"/>
              <a:t>in </a:t>
            </a:r>
            <a:r>
              <a:rPr sz="3600" dirty="0"/>
              <a:t>clinical</a:t>
            </a:r>
            <a:r>
              <a:rPr sz="3600" spc="-60" dirty="0"/>
              <a:t> </a:t>
            </a:r>
            <a:r>
              <a:rPr sz="3600" spc="-10" dirty="0"/>
              <a:t>setting</a:t>
            </a:r>
            <a:endParaRPr sz="3600"/>
          </a:p>
        </p:txBody>
      </p:sp>
      <p:grpSp>
        <p:nvGrpSpPr>
          <p:cNvPr id="3" name="object 3"/>
          <p:cNvGrpSpPr/>
          <p:nvPr/>
        </p:nvGrpSpPr>
        <p:grpSpPr>
          <a:xfrm>
            <a:off x="485775" y="1529080"/>
            <a:ext cx="11226800" cy="942975"/>
            <a:chOff x="485775" y="1529080"/>
            <a:chExt cx="11226800" cy="942975"/>
          </a:xfrm>
        </p:grpSpPr>
        <p:sp>
          <p:nvSpPr>
            <p:cNvPr id="4" name="object 4"/>
            <p:cNvSpPr/>
            <p:nvPr/>
          </p:nvSpPr>
          <p:spPr>
            <a:xfrm>
              <a:off x="485775" y="1529080"/>
              <a:ext cx="11226800" cy="942975"/>
            </a:xfrm>
            <a:custGeom>
              <a:avLst/>
              <a:gdLst/>
              <a:ahLst/>
              <a:cxnLst/>
              <a:rect l="l" t="t" r="r" b="b"/>
              <a:pathLst>
                <a:path w="11226800" h="942975">
                  <a:moveTo>
                    <a:pt x="11132439" y="0"/>
                  </a:moveTo>
                  <a:lnTo>
                    <a:pt x="94310" y="0"/>
                  </a:lnTo>
                  <a:lnTo>
                    <a:pt x="57601" y="7401"/>
                  </a:lnTo>
                  <a:lnTo>
                    <a:pt x="27624" y="27590"/>
                  </a:lnTo>
                  <a:lnTo>
                    <a:pt x="7411" y="57542"/>
                  </a:lnTo>
                  <a:lnTo>
                    <a:pt x="0" y="94234"/>
                  </a:lnTo>
                  <a:lnTo>
                    <a:pt x="0" y="848614"/>
                  </a:lnTo>
                  <a:lnTo>
                    <a:pt x="7411" y="885378"/>
                  </a:lnTo>
                  <a:lnTo>
                    <a:pt x="27624" y="915368"/>
                  </a:lnTo>
                  <a:lnTo>
                    <a:pt x="57601" y="935571"/>
                  </a:lnTo>
                  <a:lnTo>
                    <a:pt x="94310" y="942975"/>
                  </a:lnTo>
                  <a:lnTo>
                    <a:pt x="11132439" y="942975"/>
                  </a:lnTo>
                  <a:lnTo>
                    <a:pt x="11169203" y="935571"/>
                  </a:lnTo>
                  <a:lnTo>
                    <a:pt x="11199193" y="915368"/>
                  </a:lnTo>
                  <a:lnTo>
                    <a:pt x="11219396" y="885378"/>
                  </a:lnTo>
                  <a:lnTo>
                    <a:pt x="11226800" y="848614"/>
                  </a:lnTo>
                  <a:lnTo>
                    <a:pt x="11226800" y="94234"/>
                  </a:lnTo>
                  <a:lnTo>
                    <a:pt x="11219396" y="57542"/>
                  </a:lnTo>
                  <a:lnTo>
                    <a:pt x="11199193" y="27590"/>
                  </a:lnTo>
                  <a:lnTo>
                    <a:pt x="11169203" y="7401"/>
                  </a:lnTo>
                  <a:lnTo>
                    <a:pt x="11132439" y="0"/>
                  </a:lnTo>
                  <a:close/>
                </a:path>
              </a:pathLst>
            </a:custGeom>
            <a:solidFill>
              <a:srgbClr val="F8D6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1042" y="1741170"/>
              <a:ext cx="518668" cy="51866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662176" y="1787779"/>
            <a:ext cx="751713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dirty="0">
                <a:latin typeface="Calibri"/>
                <a:cs typeface="Calibri"/>
              </a:rPr>
              <a:t>Hospital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wants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deploy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AI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model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for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prostate-</a:t>
            </a:r>
            <a:r>
              <a:rPr sz="2200" dirty="0">
                <a:latin typeface="Calibri"/>
                <a:cs typeface="Calibri"/>
              </a:rPr>
              <a:t>cancer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screening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85775" y="2707767"/>
            <a:ext cx="11226800" cy="943610"/>
            <a:chOff x="485775" y="2707767"/>
            <a:chExt cx="11226800" cy="943610"/>
          </a:xfrm>
        </p:grpSpPr>
        <p:sp>
          <p:nvSpPr>
            <p:cNvPr id="8" name="object 8"/>
            <p:cNvSpPr/>
            <p:nvPr/>
          </p:nvSpPr>
          <p:spPr>
            <a:xfrm>
              <a:off x="485775" y="2707767"/>
              <a:ext cx="11226800" cy="943610"/>
            </a:xfrm>
            <a:custGeom>
              <a:avLst/>
              <a:gdLst/>
              <a:ahLst/>
              <a:cxnLst/>
              <a:rect l="l" t="t" r="r" b="b"/>
              <a:pathLst>
                <a:path w="11226800" h="943610">
                  <a:moveTo>
                    <a:pt x="11132439" y="0"/>
                  </a:moveTo>
                  <a:lnTo>
                    <a:pt x="94310" y="0"/>
                  </a:lnTo>
                  <a:lnTo>
                    <a:pt x="57601" y="7421"/>
                  </a:lnTo>
                  <a:lnTo>
                    <a:pt x="27624" y="27654"/>
                  </a:lnTo>
                  <a:lnTo>
                    <a:pt x="7411" y="57650"/>
                  </a:lnTo>
                  <a:lnTo>
                    <a:pt x="0" y="94361"/>
                  </a:lnTo>
                  <a:lnTo>
                    <a:pt x="0" y="848741"/>
                  </a:lnTo>
                  <a:lnTo>
                    <a:pt x="7411" y="885451"/>
                  </a:lnTo>
                  <a:lnTo>
                    <a:pt x="27624" y="915447"/>
                  </a:lnTo>
                  <a:lnTo>
                    <a:pt x="57601" y="935680"/>
                  </a:lnTo>
                  <a:lnTo>
                    <a:pt x="94310" y="943102"/>
                  </a:lnTo>
                  <a:lnTo>
                    <a:pt x="11132439" y="943102"/>
                  </a:lnTo>
                  <a:lnTo>
                    <a:pt x="11169203" y="935680"/>
                  </a:lnTo>
                  <a:lnTo>
                    <a:pt x="11199193" y="915447"/>
                  </a:lnTo>
                  <a:lnTo>
                    <a:pt x="11219396" y="885451"/>
                  </a:lnTo>
                  <a:lnTo>
                    <a:pt x="11226800" y="848741"/>
                  </a:lnTo>
                  <a:lnTo>
                    <a:pt x="11226800" y="94361"/>
                  </a:lnTo>
                  <a:lnTo>
                    <a:pt x="11219396" y="57650"/>
                  </a:lnTo>
                  <a:lnTo>
                    <a:pt x="11199193" y="27654"/>
                  </a:lnTo>
                  <a:lnTo>
                    <a:pt x="11169203" y="7421"/>
                  </a:lnTo>
                  <a:lnTo>
                    <a:pt x="11132439" y="0"/>
                  </a:lnTo>
                  <a:close/>
                </a:path>
              </a:pathLst>
            </a:custGeom>
            <a:solidFill>
              <a:srgbClr val="F8D6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1042" y="2919984"/>
              <a:ext cx="518668" cy="51866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662176" y="2966719"/>
            <a:ext cx="694690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dirty="0">
                <a:latin typeface="Calibri"/>
                <a:cs typeface="Calibri"/>
              </a:rPr>
              <a:t>AI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model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has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previously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been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trained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on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data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from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hospital</a:t>
            </a:r>
            <a:r>
              <a:rPr sz="2200" spc="-50" dirty="0">
                <a:latin typeface="Calibri"/>
                <a:cs typeface="Calibri"/>
              </a:rPr>
              <a:t> B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85775" y="3886580"/>
            <a:ext cx="11226800" cy="943610"/>
            <a:chOff x="485775" y="3886580"/>
            <a:chExt cx="11226800" cy="943610"/>
          </a:xfrm>
        </p:grpSpPr>
        <p:sp>
          <p:nvSpPr>
            <p:cNvPr id="12" name="object 12"/>
            <p:cNvSpPr/>
            <p:nvPr/>
          </p:nvSpPr>
          <p:spPr>
            <a:xfrm>
              <a:off x="485775" y="3886580"/>
              <a:ext cx="11226800" cy="943610"/>
            </a:xfrm>
            <a:custGeom>
              <a:avLst/>
              <a:gdLst/>
              <a:ahLst/>
              <a:cxnLst/>
              <a:rect l="l" t="t" r="r" b="b"/>
              <a:pathLst>
                <a:path w="11226800" h="943610">
                  <a:moveTo>
                    <a:pt x="11132439" y="0"/>
                  </a:moveTo>
                  <a:lnTo>
                    <a:pt x="94310" y="0"/>
                  </a:lnTo>
                  <a:lnTo>
                    <a:pt x="57601" y="7421"/>
                  </a:lnTo>
                  <a:lnTo>
                    <a:pt x="27624" y="27654"/>
                  </a:lnTo>
                  <a:lnTo>
                    <a:pt x="7411" y="57650"/>
                  </a:lnTo>
                  <a:lnTo>
                    <a:pt x="0" y="94361"/>
                  </a:lnTo>
                  <a:lnTo>
                    <a:pt x="0" y="848741"/>
                  </a:lnTo>
                  <a:lnTo>
                    <a:pt x="7411" y="885451"/>
                  </a:lnTo>
                  <a:lnTo>
                    <a:pt x="27624" y="915447"/>
                  </a:lnTo>
                  <a:lnTo>
                    <a:pt x="57601" y="935680"/>
                  </a:lnTo>
                  <a:lnTo>
                    <a:pt x="94310" y="943102"/>
                  </a:lnTo>
                  <a:lnTo>
                    <a:pt x="11132439" y="943102"/>
                  </a:lnTo>
                  <a:lnTo>
                    <a:pt x="11169203" y="935680"/>
                  </a:lnTo>
                  <a:lnTo>
                    <a:pt x="11199193" y="915447"/>
                  </a:lnTo>
                  <a:lnTo>
                    <a:pt x="11219396" y="885451"/>
                  </a:lnTo>
                  <a:lnTo>
                    <a:pt x="11226800" y="848741"/>
                  </a:lnTo>
                  <a:lnTo>
                    <a:pt x="11226800" y="94361"/>
                  </a:lnTo>
                  <a:lnTo>
                    <a:pt x="11219396" y="57650"/>
                  </a:lnTo>
                  <a:lnTo>
                    <a:pt x="11199193" y="27654"/>
                  </a:lnTo>
                  <a:lnTo>
                    <a:pt x="11169203" y="7421"/>
                  </a:lnTo>
                  <a:lnTo>
                    <a:pt x="11132439" y="0"/>
                  </a:lnTo>
                  <a:close/>
                </a:path>
              </a:pathLst>
            </a:custGeom>
            <a:solidFill>
              <a:srgbClr val="F8D6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1042" y="4098797"/>
              <a:ext cx="518668" cy="518668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662176" y="4145660"/>
            <a:ext cx="759333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dirty="0">
                <a:latin typeface="Calibri"/>
                <a:cs typeface="Calibri"/>
              </a:rPr>
              <a:t>AI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models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do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not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generalize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well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to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data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acquired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from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new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source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85775" y="5065395"/>
            <a:ext cx="11226800" cy="943610"/>
            <a:chOff x="485775" y="5065395"/>
            <a:chExt cx="11226800" cy="943610"/>
          </a:xfrm>
        </p:grpSpPr>
        <p:sp>
          <p:nvSpPr>
            <p:cNvPr id="16" name="object 16"/>
            <p:cNvSpPr/>
            <p:nvPr/>
          </p:nvSpPr>
          <p:spPr>
            <a:xfrm>
              <a:off x="485775" y="5065395"/>
              <a:ext cx="11226800" cy="943610"/>
            </a:xfrm>
            <a:custGeom>
              <a:avLst/>
              <a:gdLst/>
              <a:ahLst/>
              <a:cxnLst/>
              <a:rect l="l" t="t" r="r" b="b"/>
              <a:pathLst>
                <a:path w="11226800" h="943610">
                  <a:moveTo>
                    <a:pt x="11132439" y="0"/>
                  </a:moveTo>
                  <a:lnTo>
                    <a:pt x="94310" y="0"/>
                  </a:lnTo>
                  <a:lnTo>
                    <a:pt x="57601" y="7403"/>
                  </a:lnTo>
                  <a:lnTo>
                    <a:pt x="27624" y="27606"/>
                  </a:lnTo>
                  <a:lnTo>
                    <a:pt x="7411" y="57596"/>
                  </a:lnTo>
                  <a:lnTo>
                    <a:pt x="0" y="94360"/>
                  </a:lnTo>
                  <a:lnTo>
                    <a:pt x="0" y="848715"/>
                  </a:lnTo>
                  <a:lnTo>
                    <a:pt x="7411" y="885421"/>
                  </a:lnTo>
                  <a:lnTo>
                    <a:pt x="27624" y="915395"/>
                  </a:lnTo>
                  <a:lnTo>
                    <a:pt x="57601" y="935603"/>
                  </a:lnTo>
                  <a:lnTo>
                    <a:pt x="94310" y="943013"/>
                  </a:lnTo>
                  <a:lnTo>
                    <a:pt x="11132439" y="943013"/>
                  </a:lnTo>
                  <a:lnTo>
                    <a:pt x="11169203" y="935603"/>
                  </a:lnTo>
                  <a:lnTo>
                    <a:pt x="11199193" y="915395"/>
                  </a:lnTo>
                  <a:lnTo>
                    <a:pt x="11219396" y="885421"/>
                  </a:lnTo>
                  <a:lnTo>
                    <a:pt x="11226800" y="848715"/>
                  </a:lnTo>
                  <a:lnTo>
                    <a:pt x="11226800" y="94360"/>
                  </a:lnTo>
                  <a:lnTo>
                    <a:pt x="11219396" y="57596"/>
                  </a:lnTo>
                  <a:lnTo>
                    <a:pt x="11199193" y="27606"/>
                  </a:lnTo>
                  <a:lnTo>
                    <a:pt x="11169203" y="7403"/>
                  </a:lnTo>
                  <a:lnTo>
                    <a:pt x="11132439" y="0"/>
                  </a:lnTo>
                  <a:close/>
                </a:path>
              </a:pathLst>
            </a:custGeom>
            <a:solidFill>
              <a:srgbClr val="F8D6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1042" y="5277561"/>
              <a:ext cx="518668" cy="51866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1662176" y="5324347"/>
            <a:ext cx="960818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dirty="0">
                <a:latin typeface="Calibri"/>
                <a:cs typeface="Calibri"/>
              </a:rPr>
              <a:t>AI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model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must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be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validated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and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potentially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adapted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before</a:t>
            </a: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deployment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at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hospital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spc="-50" dirty="0">
                <a:latin typeface="Calibri"/>
                <a:cs typeface="Calibri"/>
              </a:rPr>
              <a:t>A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50" dirty="0"/>
              <a:t>12</a:t>
            </a:fld>
            <a:endParaRPr spc="-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4895" y="1398879"/>
            <a:ext cx="10935335" cy="4415790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820"/>
              </a:spcBef>
              <a:buFont typeface="Arial"/>
              <a:buChar char="•"/>
              <a:tabLst>
                <a:tab pos="299085" algn="l"/>
              </a:tabLst>
            </a:pPr>
            <a:r>
              <a:rPr sz="2000" spc="-45" dirty="0">
                <a:latin typeface="Arial"/>
                <a:cs typeface="Arial"/>
              </a:rPr>
              <a:t>MCVAL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vision</a:t>
            </a:r>
            <a:endParaRPr sz="2000">
              <a:latin typeface="Arial"/>
              <a:cs typeface="Arial"/>
            </a:endParaRPr>
          </a:p>
          <a:p>
            <a:pPr marL="697865" lvl="1" indent="-227965">
              <a:lnSpc>
                <a:spcPts val="2160"/>
              </a:lnSpc>
              <a:spcBef>
                <a:spcPts val="720"/>
              </a:spcBef>
              <a:buChar char="•"/>
              <a:tabLst>
                <a:tab pos="697865" algn="l"/>
              </a:tabLst>
            </a:pPr>
            <a:r>
              <a:rPr sz="2000" spc="-30" dirty="0">
                <a:solidFill>
                  <a:srgbClr val="3A3838"/>
                </a:solidFill>
                <a:latin typeface="Arial"/>
                <a:cs typeface="Arial"/>
              </a:rPr>
              <a:t>Provide</a:t>
            </a:r>
            <a:r>
              <a:rPr sz="2000" spc="-4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a</a:t>
            </a:r>
            <a:r>
              <a:rPr sz="2000" spc="-4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3A3838"/>
                </a:solidFill>
                <a:latin typeface="Arial"/>
                <a:cs typeface="Arial"/>
              </a:rPr>
              <a:t>service</a:t>
            </a:r>
            <a:r>
              <a:rPr sz="2000" spc="-4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for</a:t>
            </a:r>
            <a:r>
              <a:rPr sz="2000" spc="-3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the</a:t>
            </a:r>
            <a:r>
              <a:rPr sz="2000" spc="-8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u="sng" dirty="0">
                <a:solidFill>
                  <a:srgbClr val="3A3838"/>
                </a:solidFill>
                <a:uFill>
                  <a:solidFill>
                    <a:srgbClr val="3A3838"/>
                  </a:solidFill>
                </a:uFill>
                <a:latin typeface="Arial"/>
                <a:cs typeface="Arial"/>
              </a:rPr>
              <a:t>M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ulti-</a:t>
            </a:r>
            <a:r>
              <a:rPr sz="2000" u="sng" spc="-20" dirty="0">
                <a:solidFill>
                  <a:srgbClr val="3A3838"/>
                </a:solidFill>
                <a:uFill>
                  <a:solidFill>
                    <a:srgbClr val="3A3838"/>
                  </a:solidFill>
                </a:uFill>
                <a:latin typeface="Arial"/>
                <a:cs typeface="Arial"/>
              </a:rPr>
              <a:t>C</a:t>
            </a:r>
            <a:r>
              <a:rPr sz="2000" spc="-20" dirty="0">
                <a:solidFill>
                  <a:srgbClr val="3A3838"/>
                </a:solidFill>
                <a:latin typeface="Arial"/>
                <a:cs typeface="Arial"/>
              </a:rPr>
              <a:t>entric</a:t>
            </a:r>
            <a:r>
              <a:rPr sz="2000" spc="-8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u="sng" spc="-25" dirty="0">
                <a:solidFill>
                  <a:srgbClr val="3A3838"/>
                </a:solidFill>
                <a:uFill>
                  <a:solidFill>
                    <a:srgbClr val="3A3838"/>
                  </a:solidFill>
                </a:uFill>
                <a:latin typeface="Arial"/>
                <a:cs typeface="Arial"/>
              </a:rPr>
              <a:t>VAL</a:t>
            </a:r>
            <a:r>
              <a:rPr sz="2000" spc="-25" dirty="0">
                <a:solidFill>
                  <a:srgbClr val="3A3838"/>
                </a:solidFill>
                <a:latin typeface="Arial"/>
                <a:cs typeface="Arial"/>
              </a:rPr>
              <a:t>idation</a:t>
            </a:r>
            <a:r>
              <a:rPr sz="2000" spc="-7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55" dirty="0">
                <a:solidFill>
                  <a:srgbClr val="3A3838"/>
                </a:solidFill>
                <a:latin typeface="Arial"/>
                <a:cs typeface="Arial"/>
              </a:rPr>
              <a:t>of</a:t>
            </a:r>
            <a:r>
              <a:rPr sz="2000" spc="-4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55" dirty="0">
                <a:solidFill>
                  <a:srgbClr val="3A3838"/>
                </a:solidFill>
                <a:latin typeface="Arial"/>
                <a:cs typeface="Arial"/>
              </a:rPr>
              <a:t>AI</a:t>
            </a:r>
            <a:r>
              <a:rPr sz="2000" spc="-4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models</a:t>
            </a:r>
            <a:r>
              <a:rPr sz="2000" spc="-4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for</a:t>
            </a:r>
            <a:r>
              <a:rPr sz="2000" spc="-5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prostate</a:t>
            </a:r>
            <a:r>
              <a:rPr sz="2000" spc="-8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cancer</a:t>
            </a:r>
            <a:r>
              <a:rPr sz="2000" spc="-3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3A3838"/>
                </a:solidFill>
                <a:latin typeface="Arial"/>
                <a:cs typeface="Arial"/>
              </a:rPr>
              <a:t>screening</a:t>
            </a:r>
            <a:endParaRPr sz="2000">
              <a:latin typeface="Arial"/>
              <a:cs typeface="Arial"/>
            </a:endParaRPr>
          </a:p>
          <a:p>
            <a:pPr marL="698500">
              <a:lnSpc>
                <a:spcPts val="2160"/>
              </a:lnSpc>
            </a:pP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on</a:t>
            </a:r>
            <a:r>
              <a:rPr sz="2000" spc="-3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3A3838"/>
                </a:solidFill>
                <a:latin typeface="Arial"/>
                <a:cs typeface="Arial"/>
              </a:rPr>
              <a:t>sensitive</a:t>
            </a:r>
            <a:r>
              <a:rPr sz="2000" spc="-6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3A3838"/>
                </a:solidFill>
                <a:latin typeface="Arial"/>
                <a:cs typeface="Arial"/>
              </a:rPr>
              <a:t>health</a:t>
            </a:r>
            <a:r>
              <a:rPr sz="2000" spc="-4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data</a:t>
            </a:r>
            <a:r>
              <a:rPr sz="2000" spc="-4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in</a:t>
            </a:r>
            <a:r>
              <a:rPr sz="2000" spc="-4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compliant</a:t>
            </a:r>
            <a:r>
              <a:rPr sz="2000" spc="-5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3A3838"/>
                </a:solidFill>
                <a:latin typeface="Arial"/>
                <a:cs typeface="Arial"/>
              </a:rPr>
              <a:t>frameworks</a:t>
            </a:r>
            <a:endParaRPr sz="20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720"/>
              </a:spcBef>
              <a:buChar char="•"/>
              <a:tabLst>
                <a:tab pos="299085" algn="l"/>
              </a:tabLst>
            </a:pPr>
            <a:r>
              <a:rPr sz="2000" dirty="0">
                <a:latin typeface="Arial"/>
                <a:cs typeface="Arial"/>
              </a:rPr>
              <a:t>Technical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challenges</a:t>
            </a:r>
            <a:endParaRPr sz="2000">
              <a:latin typeface="Arial"/>
              <a:cs typeface="Arial"/>
            </a:endParaRPr>
          </a:p>
          <a:p>
            <a:pPr marL="698500" marR="598170" lvl="1" indent="-228600">
              <a:lnSpc>
                <a:spcPct val="80000"/>
              </a:lnSpc>
              <a:spcBef>
                <a:spcPts val="1200"/>
              </a:spcBef>
              <a:buChar char="•"/>
              <a:tabLst>
                <a:tab pos="698500" algn="l"/>
              </a:tabLst>
            </a:pPr>
            <a:r>
              <a:rPr sz="2000" spc="-50" dirty="0">
                <a:solidFill>
                  <a:srgbClr val="3A3838"/>
                </a:solidFill>
                <a:latin typeface="Arial"/>
                <a:cs typeface="Arial"/>
              </a:rPr>
              <a:t>AI</a:t>
            </a:r>
            <a:r>
              <a:rPr sz="2000" spc="-2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model</a:t>
            </a:r>
            <a:r>
              <a:rPr sz="2000" spc="-2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3A3838"/>
                </a:solidFill>
                <a:latin typeface="Arial"/>
                <a:cs typeface="Arial"/>
              </a:rPr>
              <a:t>and</a:t>
            </a:r>
            <a:r>
              <a:rPr sz="2000" spc="-4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3A3838"/>
                </a:solidFill>
                <a:latin typeface="Arial"/>
                <a:cs typeface="Arial"/>
              </a:rPr>
              <a:t>validation</a:t>
            </a:r>
            <a:r>
              <a:rPr sz="2000" spc="-6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data</a:t>
            </a:r>
            <a:r>
              <a:rPr sz="2000" spc="-3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must</a:t>
            </a:r>
            <a:r>
              <a:rPr sz="2000" spc="-5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3A3838"/>
                </a:solidFill>
                <a:latin typeface="Arial"/>
                <a:cs typeface="Arial"/>
              </a:rPr>
              <a:t>be</a:t>
            </a:r>
            <a:r>
              <a:rPr sz="2000" spc="-2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transferred</a:t>
            </a:r>
            <a:r>
              <a:rPr sz="2000" spc="-3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to</a:t>
            </a:r>
            <a:r>
              <a:rPr sz="2000" spc="-3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3A3838"/>
                </a:solidFill>
                <a:latin typeface="Arial"/>
                <a:cs typeface="Arial"/>
              </a:rPr>
              <a:t>secure</a:t>
            </a:r>
            <a:r>
              <a:rPr sz="2000" spc="-1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computing</a:t>
            </a:r>
            <a:r>
              <a:rPr sz="2000" spc="-5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3A3838"/>
                </a:solidFill>
                <a:latin typeface="Arial"/>
                <a:cs typeface="Arial"/>
              </a:rPr>
              <a:t>environment</a:t>
            </a:r>
            <a:r>
              <a:rPr sz="2000" spc="-4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3A3838"/>
                </a:solidFill>
                <a:latin typeface="Arial"/>
                <a:cs typeface="Arial"/>
              </a:rPr>
              <a:t>via secure</a:t>
            </a:r>
            <a:r>
              <a:rPr sz="2000" spc="-8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3A3838"/>
                </a:solidFill>
                <a:latin typeface="Arial"/>
                <a:cs typeface="Arial"/>
              </a:rPr>
              <a:t>channel</a:t>
            </a:r>
            <a:endParaRPr sz="2000">
              <a:latin typeface="Arial"/>
              <a:cs typeface="Arial"/>
            </a:endParaRPr>
          </a:p>
          <a:p>
            <a:pPr marL="698500" marR="595630" lvl="1" indent="-228600">
              <a:lnSpc>
                <a:spcPct val="80000"/>
              </a:lnSpc>
              <a:spcBef>
                <a:spcPts val="1200"/>
              </a:spcBef>
              <a:buChar char="•"/>
              <a:tabLst>
                <a:tab pos="698500" algn="l"/>
              </a:tabLst>
            </a:pPr>
            <a:r>
              <a:rPr sz="2000" spc="-50" dirty="0">
                <a:solidFill>
                  <a:srgbClr val="3A3838"/>
                </a:solidFill>
                <a:latin typeface="Arial"/>
                <a:cs typeface="Arial"/>
              </a:rPr>
              <a:t>AI</a:t>
            </a:r>
            <a:r>
              <a:rPr sz="2000" spc="-4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models</a:t>
            </a:r>
            <a:r>
              <a:rPr sz="2000" spc="-5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3A3838"/>
                </a:solidFill>
                <a:latin typeface="Arial"/>
                <a:cs typeface="Arial"/>
              </a:rPr>
              <a:t>require</a:t>
            </a:r>
            <a:r>
              <a:rPr sz="2000" spc="-3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tailor</a:t>
            </a:r>
            <a:r>
              <a:rPr sz="2000" spc="-8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made</a:t>
            </a:r>
            <a:r>
              <a:rPr sz="2000" spc="-4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computing</a:t>
            </a:r>
            <a:r>
              <a:rPr sz="2000" spc="-5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environments</a:t>
            </a:r>
            <a:r>
              <a:rPr sz="2000" spc="-6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which</a:t>
            </a:r>
            <a:r>
              <a:rPr sz="2000" spc="-3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3A3838"/>
                </a:solidFill>
                <a:latin typeface="Arial"/>
                <a:cs typeface="Arial"/>
              </a:rPr>
              <a:t>are</a:t>
            </a:r>
            <a:r>
              <a:rPr sz="2000" spc="-4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often</a:t>
            </a:r>
            <a:r>
              <a:rPr sz="2000" spc="-4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not</a:t>
            </a:r>
            <a:r>
              <a:rPr sz="2000" spc="-5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3A3838"/>
                </a:solidFill>
                <a:latin typeface="Arial"/>
                <a:cs typeface="Arial"/>
              </a:rPr>
              <a:t>available</a:t>
            </a:r>
            <a:r>
              <a:rPr sz="2000" spc="-7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3A3838"/>
                </a:solidFill>
                <a:latin typeface="Arial"/>
                <a:cs typeface="Arial"/>
              </a:rPr>
              <a:t>in secure</a:t>
            </a:r>
            <a:r>
              <a:rPr sz="2000" spc="3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computing</a:t>
            </a:r>
            <a:r>
              <a:rPr sz="2000" spc="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3A3838"/>
                </a:solidFill>
                <a:latin typeface="Arial"/>
                <a:cs typeface="Arial"/>
              </a:rPr>
              <a:t>infrastructures</a:t>
            </a:r>
            <a:endParaRPr sz="20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720"/>
              </a:spcBef>
              <a:buChar char="•"/>
              <a:tabLst>
                <a:tab pos="299085" algn="l"/>
              </a:tabLst>
            </a:pPr>
            <a:r>
              <a:rPr sz="2000" spc="-10" dirty="0">
                <a:latin typeface="Arial"/>
                <a:cs typeface="Arial"/>
              </a:rPr>
              <a:t>Legal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ethical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challenges</a:t>
            </a:r>
            <a:endParaRPr sz="2000">
              <a:latin typeface="Arial"/>
              <a:cs typeface="Arial"/>
            </a:endParaRPr>
          </a:p>
          <a:p>
            <a:pPr marL="697865" lvl="1" indent="-227965">
              <a:lnSpc>
                <a:spcPts val="2160"/>
              </a:lnSpc>
              <a:spcBef>
                <a:spcPts val="720"/>
              </a:spcBef>
              <a:buChar char="•"/>
              <a:tabLst>
                <a:tab pos="697865" algn="l"/>
              </a:tabLst>
            </a:pPr>
            <a:r>
              <a:rPr sz="2000" spc="-35" dirty="0">
                <a:solidFill>
                  <a:srgbClr val="3A3838"/>
                </a:solidFill>
                <a:latin typeface="Arial"/>
                <a:cs typeface="Arial"/>
              </a:rPr>
              <a:t>Legal</a:t>
            </a:r>
            <a:r>
              <a:rPr sz="2000" spc="-6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framework</a:t>
            </a:r>
            <a:r>
              <a:rPr sz="2000" spc="-3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for</a:t>
            </a:r>
            <a:r>
              <a:rPr sz="2000" spc="-3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transfer</a:t>
            </a:r>
            <a:r>
              <a:rPr sz="2000" spc="-6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and</a:t>
            </a:r>
            <a:r>
              <a:rPr sz="2000" spc="-3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3A3838"/>
                </a:solidFill>
                <a:latin typeface="Arial"/>
                <a:cs typeface="Arial"/>
              </a:rPr>
              <a:t>processing</a:t>
            </a:r>
            <a:r>
              <a:rPr sz="2000" spc="-5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55" dirty="0">
                <a:solidFill>
                  <a:srgbClr val="3A3838"/>
                </a:solidFill>
                <a:latin typeface="Arial"/>
                <a:cs typeface="Arial"/>
              </a:rPr>
              <a:t>of</a:t>
            </a:r>
            <a:r>
              <a:rPr sz="2000" spc="-4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3A3838"/>
                </a:solidFill>
                <a:latin typeface="Arial"/>
                <a:cs typeface="Arial"/>
              </a:rPr>
              <a:t>sensitive</a:t>
            </a:r>
            <a:r>
              <a:rPr sz="2000" spc="-7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3A3838"/>
                </a:solidFill>
                <a:latin typeface="Arial"/>
                <a:cs typeface="Arial"/>
              </a:rPr>
              <a:t>health</a:t>
            </a:r>
            <a:r>
              <a:rPr sz="2000" spc="-5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data</a:t>
            </a:r>
            <a:r>
              <a:rPr sz="2000" spc="-3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across</a:t>
            </a:r>
            <a:r>
              <a:rPr sz="2000" spc="-5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multiple</a:t>
            </a:r>
            <a:r>
              <a:rPr sz="2000" spc="-6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3A3838"/>
                </a:solidFill>
                <a:latin typeface="Arial"/>
                <a:cs typeface="Arial"/>
              </a:rPr>
              <a:t>health</a:t>
            </a:r>
            <a:endParaRPr sz="2000">
              <a:latin typeface="Arial"/>
              <a:cs typeface="Arial"/>
            </a:endParaRPr>
          </a:p>
          <a:p>
            <a:pPr marL="698500">
              <a:lnSpc>
                <a:spcPts val="2160"/>
              </a:lnSpc>
            </a:pP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institutions</a:t>
            </a:r>
            <a:r>
              <a:rPr sz="2000" spc="-5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and</a:t>
            </a:r>
            <a:r>
              <a:rPr sz="2000" spc="-1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countries</a:t>
            </a:r>
            <a:r>
              <a:rPr sz="2000" spc="-4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does</a:t>
            </a:r>
            <a:r>
              <a:rPr sz="2000" spc="-2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not</a:t>
            </a:r>
            <a:r>
              <a:rPr sz="2000" spc="-10" dirty="0">
                <a:solidFill>
                  <a:srgbClr val="3A3838"/>
                </a:solidFill>
                <a:latin typeface="Arial"/>
                <a:cs typeface="Arial"/>
              </a:rPr>
              <a:t> exist</a:t>
            </a:r>
            <a:endParaRPr sz="2000">
              <a:latin typeface="Arial"/>
              <a:cs typeface="Arial"/>
            </a:endParaRPr>
          </a:p>
          <a:p>
            <a:pPr marL="698500" marR="392430" lvl="1" indent="-228600">
              <a:lnSpc>
                <a:spcPct val="80000"/>
              </a:lnSpc>
              <a:spcBef>
                <a:spcPts val="1205"/>
              </a:spcBef>
              <a:buChar char="•"/>
              <a:tabLst>
                <a:tab pos="698500" algn="l"/>
              </a:tabLst>
            </a:pP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Framework</a:t>
            </a:r>
            <a:r>
              <a:rPr sz="2000" spc="-4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for</a:t>
            </a:r>
            <a:r>
              <a:rPr sz="2000" spc="-4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ethical</a:t>
            </a:r>
            <a:r>
              <a:rPr sz="2000" spc="-6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3A3838"/>
                </a:solidFill>
                <a:latin typeface="Arial"/>
                <a:cs typeface="Arial"/>
              </a:rPr>
              <a:t>use</a:t>
            </a:r>
            <a:r>
              <a:rPr sz="2000" spc="-5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55" dirty="0">
                <a:solidFill>
                  <a:srgbClr val="3A3838"/>
                </a:solidFill>
                <a:latin typeface="Arial"/>
                <a:cs typeface="Arial"/>
              </a:rPr>
              <a:t>of</a:t>
            </a:r>
            <a:r>
              <a:rPr sz="2000" spc="-5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3A3838"/>
                </a:solidFill>
                <a:latin typeface="Arial"/>
                <a:cs typeface="Arial"/>
              </a:rPr>
              <a:t>sensitive</a:t>
            </a:r>
            <a:r>
              <a:rPr sz="2000" spc="-6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3A3838"/>
                </a:solidFill>
                <a:latin typeface="Arial"/>
                <a:cs typeface="Arial"/>
              </a:rPr>
              <a:t>health</a:t>
            </a:r>
            <a:r>
              <a:rPr sz="2000" spc="-8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data</a:t>
            </a:r>
            <a:r>
              <a:rPr sz="2000" spc="-4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across</a:t>
            </a:r>
            <a:r>
              <a:rPr sz="2000" spc="-6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multiple</a:t>
            </a:r>
            <a:r>
              <a:rPr sz="2000" spc="-7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3A3838"/>
                </a:solidFill>
                <a:latin typeface="Arial"/>
                <a:cs typeface="Arial"/>
              </a:rPr>
              <a:t>health</a:t>
            </a:r>
            <a:r>
              <a:rPr sz="2000" spc="-6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institutions</a:t>
            </a:r>
            <a:r>
              <a:rPr sz="2000" spc="-8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3A3838"/>
                </a:solidFill>
                <a:latin typeface="Arial"/>
                <a:cs typeface="Arial"/>
              </a:rPr>
              <a:t>and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countries</a:t>
            </a:r>
            <a:r>
              <a:rPr sz="2000" spc="-6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does</a:t>
            </a:r>
            <a:r>
              <a:rPr sz="2000" spc="-4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not</a:t>
            </a:r>
            <a:r>
              <a:rPr sz="2000" spc="-6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3A3838"/>
                </a:solidFill>
                <a:latin typeface="Arial"/>
                <a:cs typeface="Arial"/>
              </a:rPr>
              <a:t>exist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50" dirty="0"/>
              <a:t>13</a:t>
            </a:fld>
            <a:endParaRPr spc="-50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127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0" dirty="0"/>
              <a:t>MCVAL</a:t>
            </a:r>
            <a:r>
              <a:rPr sz="3600" spc="-70" dirty="0"/>
              <a:t> </a:t>
            </a:r>
            <a:r>
              <a:rPr sz="3600" dirty="0"/>
              <a:t>vision</a:t>
            </a:r>
            <a:r>
              <a:rPr sz="3600" spc="-65" dirty="0"/>
              <a:t> </a:t>
            </a:r>
            <a:r>
              <a:rPr sz="3600" dirty="0"/>
              <a:t>and</a:t>
            </a:r>
            <a:r>
              <a:rPr sz="3600" spc="-85" dirty="0"/>
              <a:t> </a:t>
            </a:r>
            <a:r>
              <a:rPr sz="3600" spc="-10" dirty="0"/>
              <a:t>challenges</a:t>
            </a:r>
            <a:endParaRPr sz="36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33877" y="251840"/>
            <a:ext cx="32289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0" dirty="0"/>
              <a:t>MCVAL</a:t>
            </a:r>
            <a:r>
              <a:rPr sz="3600" spc="-125" dirty="0"/>
              <a:t> </a:t>
            </a:r>
            <a:r>
              <a:rPr sz="3600" dirty="0"/>
              <a:t>USE</a:t>
            </a:r>
            <a:r>
              <a:rPr sz="3600" spc="-114" dirty="0"/>
              <a:t> </a:t>
            </a:r>
            <a:r>
              <a:rPr sz="3600" spc="-20" dirty="0"/>
              <a:t>CASE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2826511" y="982167"/>
            <a:ext cx="377380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40" dirty="0">
                <a:solidFill>
                  <a:srgbClr val="008591"/>
                </a:solidFill>
                <a:latin typeface="Calibri"/>
                <a:cs typeface="Calibri"/>
              </a:rPr>
              <a:t>PARTICIPANTS</a:t>
            </a:r>
            <a:r>
              <a:rPr sz="2800" spc="-80" dirty="0">
                <a:solidFill>
                  <a:srgbClr val="008591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8591"/>
                </a:solidFill>
                <a:latin typeface="Calibri"/>
                <a:cs typeface="Calibri"/>
              </a:rPr>
              <a:t>AND</a:t>
            </a:r>
            <a:r>
              <a:rPr sz="2800" spc="-70" dirty="0">
                <a:solidFill>
                  <a:srgbClr val="008591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8591"/>
                </a:solidFill>
                <a:latin typeface="Calibri"/>
                <a:cs typeface="Calibri"/>
              </a:rPr>
              <a:t>ROLES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64269" y="659130"/>
            <a:ext cx="2773680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spc="-80" dirty="0">
                <a:solidFill>
                  <a:srgbClr val="3B3B3C"/>
                </a:solidFill>
                <a:latin typeface="Arial"/>
                <a:cs typeface="Arial"/>
              </a:rPr>
              <a:t>Roles</a:t>
            </a:r>
            <a:r>
              <a:rPr sz="1700" b="1" spc="-50" dirty="0">
                <a:solidFill>
                  <a:srgbClr val="3B3B3C"/>
                </a:solidFill>
                <a:latin typeface="Arial"/>
                <a:cs typeface="Arial"/>
              </a:rPr>
              <a:t> </a:t>
            </a:r>
            <a:r>
              <a:rPr sz="1700" b="1" spc="120" dirty="0">
                <a:solidFill>
                  <a:srgbClr val="3B3B3C"/>
                </a:solidFill>
                <a:latin typeface="Arial"/>
                <a:cs typeface="Arial"/>
              </a:rPr>
              <a:t>–</a:t>
            </a:r>
            <a:r>
              <a:rPr sz="1700" b="1" spc="-25" dirty="0">
                <a:solidFill>
                  <a:srgbClr val="3B3B3C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B3B3C"/>
                </a:solidFill>
                <a:latin typeface="Arial"/>
                <a:cs typeface="Arial"/>
              </a:rPr>
              <a:t>36</a:t>
            </a:r>
            <a:r>
              <a:rPr sz="1700" b="1" spc="-25" dirty="0">
                <a:solidFill>
                  <a:srgbClr val="3B3B3C"/>
                </a:solidFill>
                <a:latin typeface="Arial"/>
                <a:cs typeface="Arial"/>
              </a:rPr>
              <a:t> </a:t>
            </a:r>
            <a:r>
              <a:rPr sz="1700" b="1" spc="-55" dirty="0">
                <a:solidFill>
                  <a:srgbClr val="3B3B3C"/>
                </a:solidFill>
                <a:latin typeface="Arial"/>
                <a:cs typeface="Arial"/>
              </a:rPr>
              <a:t>experts</a:t>
            </a:r>
            <a:r>
              <a:rPr sz="1700" b="1" spc="-50" dirty="0">
                <a:solidFill>
                  <a:srgbClr val="3B3B3C"/>
                </a:solidFill>
                <a:latin typeface="Arial"/>
                <a:cs typeface="Arial"/>
              </a:rPr>
              <a:t> </a:t>
            </a:r>
            <a:r>
              <a:rPr sz="1700" b="1" spc="-55" dirty="0">
                <a:solidFill>
                  <a:srgbClr val="3B3B3C"/>
                </a:solidFill>
                <a:latin typeface="Arial"/>
                <a:cs typeface="Arial"/>
              </a:rPr>
              <a:t>involved!</a:t>
            </a:r>
            <a:endParaRPr sz="1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70366" y="918209"/>
            <a:ext cx="3068955" cy="1062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3370" indent="-280670">
              <a:lnSpc>
                <a:spcPct val="100000"/>
              </a:lnSpc>
              <a:spcBef>
                <a:spcPts val="105"/>
              </a:spcBef>
              <a:buClr>
                <a:srgbClr val="000000"/>
              </a:buClr>
              <a:buChar char="•"/>
              <a:tabLst>
                <a:tab pos="293370" algn="l"/>
              </a:tabLst>
            </a:pPr>
            <a:r>
              <a:rPr sz="1700" dirty="0">
                <a:solidFill>
                  <a:srgbClr val="3B3B3C"/>
                </a:solidFill>
                <a:latin typeface="Arial"/>
                <a:cs typeface="Arial"/>
              </a:rPr>
              <a:t>AI</a:t>
            </a:r>
            <a:r>
              <a:rPr sz="1700" spc="-95" dirty="0">
                <a:solidFill>
                  <a:srgbClr val="3B3B3C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3B3B3C"/>
                </a:solidFill>
                <a:latin typeface="Arial"/>
                <a:cs typeface="Arial"/>
              </a:rPr>
              <a:t>researcher</a:t>
            </a:r>
            <a:endParaRPr sz="1700">
              <a:latin typeface="Arial"/>
              <a:cs typeface="Arial"/>
            </a:endParaRPr>
          </a:p>
          <a:p>
            <a:pPr marL="293370" indent="-280670">
              <a:lnSpc>
                <a:spcPct val="100000"/>
              </a:lnSpc>
              <a:buClr>
                <a:srgbClr val="000000"/>
              </a:buClr>
              <a:buChar char="•"/>
              <a:tabLst>
                <a:tab pos="293370" algn="l"/>
              </a:tabLst>
            </a:pPr>
            <a:r>
              <a:rPr sz="1700" spc="-40" dirty="0">
                <a:solidFill>
                  <a:srgbClr val="3B3B3C"/>
                </a:solidFill>
                <a:latin typeface="Arial"/>
                <a:cs typeface="Arial"/>
              </a:rPr>
              <a:t>Secure</a:t>
            </a:r>
            <a:r>
              <a:rPr sz="1700" spc="5" dirty="0">
                <a:solidFill>
                  <a:srgbClr val="3B3B3C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3B3B3C"/>
                </a:solidFill>
                <a:latin typeface="Arial"/>
                <a:cs typeface="Arial"/>
              </a:rPr>
              <a:t>compute</a:t>
            </a:r>
            <a:r>
              <a:rPr sz="1700" spc="-5" dirty="0">
                <a:solidFill>
                  <a:srgbClr val="3B3B3C"/>
                </a:solidFill>
                <a:latin typeface="Arial"/>
                <a:cs typeface="Arial"/>
              </a:rPr>
              <a:t> </a:t>
            </a:r>
            <a:r>
              <a:rPr sz="1700" spc="-20" dirty="0">
                <a:solidFill>
                  <a:srgbClr val="3B3B3C"/>
                </a:solidFill>
                <a:latin typeface="Arial"/>
                <a:cs typeface="Arial"/>
              </a:rPr>
              <a:t>node</a:t>
            </a:r>
            <a:endParaRPr sz="1700">
              <a:latin typeface="Arial"/>
              <a:cs typeface="Arial"/>
            </a:endParaRPr>
          </a:p>
          <a:p>
            <a:pPr marL="293370" indent="-280670">
              <a:lnSpc>
                <a:spcPct val="100000"/>
              </a:lnSpc>
              <a:buClr>
                <a:srgbClr val="000000"/>
              </a:buClr>
              <a:buChar char="•"/>
              <a:tabLst>
                <a:tab pos="293370" algn="l"/>
              </a:tabLst>
            </a:pPr>
            <a:r>
              <a:rPr sz="1700" spc="-10" dirty="0">
                <a:solidFill>
                  <a:srgbClr val="3B3B3C"/>
                </a:solidFill>
                <a:latin typeface="Arial"/>
                <a:cs typeface="Arial"/>
              </a:rPr>
              <a:t>Sensitive</a:t>
            </a:r>
            <a:r>
              <a:rPr sz="1700" spc="-80" dirty="0">
                <a:solidFill>
                  <a:srgbClr val="3B3B3C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3B3B3C"/>
                </a:solidFill>
                <a:latin typeface="Arial"/>
                <a:cs typeface="Arial"/>
              </a:rPr>
              <a:t>data</a:t>
            </a:r>
            <a:r>
              <a:rPr sz="1700" spc="-55" dirty="0">
                <a:solidFill>
                  <a:srgbClr val="3B3B3C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3B3B3C"/>
                </a:solidFill>
                <a:latin typeface="Arial"/>
                <a:cs typeface="Arial"/>
              </a:rPr>
              <a:t>provider</a:t>
            </a:r>
            <a:endParaRPr sz="1700">
              <a:latin typeface="Arial"/>
              <a:cs typeface="Arial"/>
            </a:endParaRPr>
          </a:p>
          <a:p>
            <a:pPr marL="293370" indent="-280670">
              <a:lnSpc>
                <a:spcPct val="100000"/>
              </a:lnSpc>
              <a:buClr>
                <a:srgbClr val="000000"/>
              </a:buClr>
              <a:buChar char="•"/>
              <a:tabLst>
                <a:tab pos="293370" algn="l"/>
              </a:tabLst>
            </a:pPr>
            <a:r>
              <a:rPr sz="1700" dirty="0">
                <a:solidFill>
                  <a:srgbClr val="3B3B3C"/>
                </a:solidFill>
                <a:latin typeface="Arial"/>
                <a:cs typeface="Arial"/>
              </a:rPr>
              <a:t>AI</a:t>
            </a:r>
            <a:r>
              <a:rPr sz="1700" spc="-30" dirty="0">
                <a:solidFill>
                  <a:srgbClr val="3B3B3C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3B3B3C"/>
                </a:solidFill>
                <a:latin typeface="Arial"/>
                <a:cs typeface="Arial"/>
              </a:rPr>
              <a:t>validation</a:t>
            </a:r>
            <a:r>
              <a:rPr sz="1700" spc="-55" dirty="0">
                <a:solidFill>
                  <a:srgbClr val="3B3B3C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3B3B3C"/>
                </a:solidFill>
                <a:latin typeface="Arial"/>
                <a:cs typeface="Arial"/>
              </a:rPr>
              <a:t>service</a:t>
            </a:r>
            <a:r>
              <a:rPr sz="1700" spc="-60" dirty="0">
                <a:solidFill>
                  <a:srgbClr val="3B3B3C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3B3B3C"/>
                </a:solidFill>
                <a:latin typeface="Arial"/>
                <a:cs typeface="Arial"/>
              </a:rPr>
              <a:t>provider</a:t>
            </a:r>
            <a:endParaRPr sz="1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15702" y="2279726"/>
            <a:ext cx="1480185" cy="1322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b="1" spc="-10" dirty="0">
                <a:solidFill>
                  <a:srgbClr val="3B3B3C"/>
                </a:solidFill>
                <a:latin typeface="Arial"/>
                <a:cs typeface="Arial"/>
              </a:rPr>
              <a:t>Participants</a:t>
            </a:r>
            <a:endParaRPr sz="1700">
              <a:latin typeface="Arial"/>
              <a:cs typeface="Arial"/>
            </a:endParaRPr>
          </a:p>
          <a:p>
            <a:pPr marL="299085" indent="-280670">
              <a:lnSpc>
                <a:spcPct val="100000"/>
              </a:lnSpc>
              <a:buClr>
                <a:srgbClr val="000000"/>
              </a:buClr>
              <a:buChar char="•"/>
              <a:tabLst>
                <a:tab pos="299085" algn="l"/>
              </a:tabLst>
            </a:pPr>
            <a:r>
              <a:rPr sz="1700" spc="-10" dirty="0">
                <a:solidFill>
                  <a:srgbClr val="3B3B3C"/>
                </a:solidFill>
                <a:latin typeface="Arial"/>
                <a:cs typeface="Arial"/>
              </a:rPr>
              <a:t>MMCI/MU</a:t>
            </a:r>
            <a:endParaRPr sz="1700">
              <a:latin typeface="Arial"/>
              <a:cs typeface="Arial"/>
            </a:endParaRPr>
          </a:p>
          <a:p>
            <a:pPr marL="299085" indent="-280670">
              <a:lnSpc>
                <a:spcPct val="100000"/>
              </a:lnSpc>
              <a:buClr>
                <a:srgbClr val="000000"/>
              </a:buClr>
              <a:buChar char="•"/>
              <a:tabLst>
                <a:tab pos="299085" algn="l"/>
              </a:tabLst>
            </a:pPr>
            <a:r>
              <a:rPr sz="1700" spc="-10" dirty="0">
                <a:solidFill>
                  <a:srgbClr val="3B3B3C"/>
                </a:solidFill>
                <a:latin typeface="Arial"/>
                <a:cs typeface="Arial"/>
              </a:rPr>
              <a:t>ICSC/INFN</a:t>
            </a:r>
            <a:endParaRPr sz="1700">
              <a:latin typeface="Arial"/>
              <a:cs typeface="Arial"/>
            </a:endParaRPr>
          </a:p>
          <a:p>
            <a:pPr marL="299085" indent="-280670">
              <a:lnSpc>
                <a:spcPct val="100000"/>
              </a:lnSpc>
              <a:buClr>
                <a:srgbClr val="000000"/>
              </a:buClr>
              <a:buChar char="•"/>
              <a:tabLst>
                <a:tab pos="299085" algn="l"/>
              </a:tabLst>
            </a:pPr>
            <a:r>
              <a:rPr sz="1700" spc="-25" dirty="0">
                <a:solidFill>
                  <a:srgbClr val="3B3B3C"/>
                </a:solidFill>
                <a:latin typeface="Arial"/>
                <a:cs typeface="Arial"/>
              </a:rPr>
              <a:t>MUG</a:t>
            </a:r>
            <a:endParaRPr sz="1700">
              <a:latin typeface="Arial"/>
              <a:cs typeface="Arial"/>
            </a:endParaRPr>
          </a:p>
          <a:p>
            <a:pPr marL="299085" indent="-280670">
              <a:lnSpc>
                <a:spcPct val="100000"/>
              </a:lnSpc>
              <a:buClr>
                <a:srgbClr val="000000"/>
              </a:buClr>
              <a:buChar char="•"/>
              <a:tabLst>
                <a:tab pos="299085" algn="l"/>
              </a:tabLst>
            </a:pPr>
            <a:r>
              <a:rPr sz="1700" spc="-75" dirty="0">
                <a:solidFill>
                  <a:srgbClr val="3B3B3C"/>
                </a:solidFill>
                <a:latin typeface="Arial"/>
                <a:cs typeface="Arial"/>
              </a:rPr>
              <a:t>BBMRI-</a:t>
            </a:r>
            <a:r>
              <a:rPr sz="1700" spc="-100" dirty="0">
                <a:solidFill>
                  <a:srgbClr val="3B3B3C"/>
                </a:solidFill>
                <a:latin typeface="Arial"/>
                <a:cs typeface="Arial"/>
              </a:rPr>
              <a:t>ERIC</a:t>
            </a:r>
            <a:endParaRPr sz="17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64029" y="5655055"/>
            <a:ext cx="876935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-10" dirty="0">
                <a:solidFill>
                  <a:srgbClr val="3B3B3C"/>
                </a:solidFill>
                <a:latin typeface="Arial"/>
                <a:cs typeface="Arial"/>
              </a:rPr>
              <a:t>150TB</a:t>
            </a:r>
            <a:endParaRPr sz="23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69188" y="2037168"/>
            <a:ext cx="11706225" cy="4335780"/>
            <a:chOff x="369188" y="2037168"/>
            <a:chExt cx="11706225" cy="433578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9188" y="2037168"/>
              <a:ext cx="9437243" cy="421333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04253" y="5242077"/>
              <a:ext cx="4895723" cy="10587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19544" y="5719572"/>
              <a:ext cx="5055870" cy="653034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50" dirty="0"/>
              <a:t>14</a:t>
            </a:fld>
            <a:endParaRPr spc="-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127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0" dirty="0"/>
              <a:t>MCVAL</a:t>
            </a:r>
            <a:r>
              <a:rPr sz="3600" spc="-160" dirty="0"/>
              <a:t> </a:t>
            </a:r>
            <a:r>
              <a:rPr sz="3600" spc="-20" dirty="0"/>
              <a:t>demo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8870" y="798311"/>
            <a:ext cx="10668000" cy="600125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50" dirty="0"/>
              <a:t>15</a:t>
            </a:fld>
            <a:endParaRPr spc="-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0029" indent="-227329">
              <a:lnSpc>
                <a:spcPct val="100000"/>
              </a:lnSpc>
              <a:spcBef>
                <a:spcPts val="105"/>
              </a:spcBef>
              <a:buClr>
                <a:srgbClr val="3B3B3C"/>
              </a:buClr>
              <a:buSzPct val="160000"/>
              <a:buFont typeface="Arial"/>
              <a:buChar char="•"/>
              <a:tabLst>
                <a:tab pos="240029" algn="l"/>
              </a:tabLst>
            </a:pPr>
            <a:r>
              <a:rPr dirty="0"/>
              <a:t>Ethics</a:t>
            </a:r>
            <a:r>
              <a:rPr spc="-75" dirty="0"/>
              <a:t> </a:t>
            </a:r>
            <a:r>
              <a:rPr spc="-20" dirty="0"/>
              <a:t>vote</a:t>
            </a:r>
          </a:p>
          <a:p>
            <a:pPr marL="697230" lvl="1" indent="-227329">
              <a:lnSpc>
                <a:spcPts val="2280"/>
              </a:lnSpc>
              <a:spcBef>
                <a:spcPts val="260"/>
              </a:spcBef>
              <a:buClr>
                <a:srgbClr val="3B3B3C"/>
              </a:buClr>
              <a:buSzPct val="140000"/>
              <a:buChar char="•"/>
              <a:tabLst>
                <a:tab pos="697230" algn="l"/>
              </a:tabLst>
            </a:pP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MMCI</a:t>
            </a:r>
            <a:r>
              <a:rPr sz="2000" spc="-9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185" dirty="0">
                <a:solidFill>
                  <a:srgbClr val="3A3838"/>
                </a:solidFill>
                <a:latin typeface="Arial"/>
                <a:cs typeface="Arial"/>
              </a:rPr>
              <a:t>–</a:t>
            </a:r>
            <a:r>
              <a:rPr sz="2000" spc="-6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3A3838"/>
                </a:solidFill>
                <a:latin typeface="Arial"/>
                <a:cs typeface="Arial"/>
              </a:rPr>
              <a:t>approval</a:t>
            </a:r>
            <a:r>
              <a:rPr sz="2000" spc="-7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for</a:t>
            </a:r>
            <a:r>
              <a:rPr sz="2000" spc="-6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3A3838"/>
                </a:solidFill>
                <a:latin typeface="Arial"/>
                <a:cs typeface="Arial"/>
              </a:rPr>
              <a:t>use</a:t>
            </a:r>
            <a:r>
              <a:rPr sz="2000" spc="-6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55" dirty="0">
                <a:solidFill>
                  <a:srgbClr val="3A3838"/>
                </a:solidFill>
                <a:latin typeface="Arial"/>
                <a:cs typeface="Arial"/>
              </a:rPr>
              <a:t>of</a:t>
            </a:r>
            <a:r>
              <a:rPr sz="2000" spc="-55" dirty="0">
                <a:solidFill>
                  <a:srgbClr val="3A3838"/>
                </a:solidFill>
                <a:latin typeface="Arial"/>
                <a:cs typeface="Arial"/>
              </a:rPr>
              <a:t> AI</a:t>
            </a:r>
            <a:r>
              <a:rPr sz="2000" spc="-6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3A3838"/>
                </a:solidFill>
                <a:latin typeface="Arial"/>
                <a:cs typeface="Arial"/>
              </a:rPr>
              <a:t>model</a:t>
            </a:r>
            <a:endParaRPr sz="2000">
              <a:latin typeface="Arial"/>
              <a:cs typeface="Arial"/>
            </a:endParaRPr>
          </a:p>
          <a:p>
            <a:pPr marL="698500">
              <a:lnSpc>
                <a:spcPts val="2280"/>
              </a:lnSpc>
            </a:pPr>
            <a:r>
              <a:rPr dirty="0">
                <a:solidFill>
                  <a:srgbClr val="3A3838"/>
                </a:solidFill>
              </a:rPr>
              <a:t>and</a:t>
            </a:r>
            <a:r>
              <a:rPr spc="-100" dirty="0">
                <a:solidFill>
                  <a:srgbClr val="3A3838"/>
                </a:solidFill>
              </a:rPr>
              <a:t> </a:t>
            </a:r>
            <a:r>
              <a:rPr dirty="0">
                <a:solidFill>
                  <a:srgbClr val="3A3838"/>
                </a:solidFill>
              </a:rPr>
              <a:t>the</a:t>
            </a:r>
            <a:r>
              <a:rPr spc="-120" dirty="0">
                <a:solidFill>
                  <a:srgbClr val="3A3838"/>
                </a:solidFill>
              </a:rPr>
              <a:t> </a:t>
            </a:r>
            <a:r>
              <a:rPr spc="-20" dirty="0">
                <a:solidFill>
                  <a:srgbClr val="3A3838"/>
                </a:solidFill>
              </a:rPr>
              <a:t>overall</a:t>
            </a:r>
            <a:r>
              <a:rPr spc="-95" dirty="0">
                <a:solidFill>
                  <a:srgbClr val="3A3838"/>
                </a:solidFill>
              </a:rPr>
              <a:t> </a:t>
            </a:r>
            <a:r>
              <a:rPr spc="-30" dirty="0">
                <a:solidFill>
                  <a:srgbClr val="3A3838"/>
                </a:solidFill>
              </a:rPr>
              <a:t>use</a:t>
            </a:r>
            <a:r>
              <a:rPr spc="-105" dirty="0">
                <a:solidFill>
                  <a:srgbClr val="3A3838"/>
                </a:solidFill>
              </a:rPr>
              <a:t> </a:t>
            </a:r>
            <a:r>
              <a:rPr spc="-20" dirty="0">
                <a:solidFill>
                  <a:srgbClr val="3A3838"/>
                </a:solidFill>
              </a:rPr>
              <a:t>case</a:t>
            </a:r>
          </a:p>
          <a:p>
            <a:pPr marL="697230" lvl="1" indent="-227329">
              <a:lnSpc>
                <a:spcPct val="100000"/>
              </a:lnSpc>
              <a:spcBef>
                <a:spcPts val="270"/>
              </a:spcBef>
              <a:buClr>
                <a:srgbClr val="3B3B3C"/>
              </a:buClr>
              <a:buSzPct val="140000"/>
              <a:buChar char="•"/>
              <a:tabLst>
                <a:tab pos="697230" algn="l"/>
              </a:tabLst>
            </a:pPr>
            <a:r>
              <a:rPr sz="2000" spc="-95" dirty="0">
                <a:solidFill>
                  <a:srgbClr val="3A3838"/>
                </a:solidFill>
                <a:latin typeface="Arial"/>
                <a:cs typeface="Arial"/>
              </a:rPr>
              <a:t>MUG</a:t>
            </a:r>
            <a:r>
              <a:rPr sz="2000" spc="-8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185" dirty="0">
                <a:solidFill>
                  <a:srgbClr val="3A3838"/>
                </a:solidFill>
                <a:latin typeface="Arial"/>
                <a:cs typeface="Arial"/>
              </a:rPr>
              <a:t>–</a:t>
            </a:r>
            <a:r>
              <a:rPr sz="2000" spc="-5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3A3838"/>
                </a:solidFill>
                <a:latin typeface="Arial"/>
                <a:cs typeface="Arial"/>
              </a:rPr>
              <a:t>approval</a:t>
            </a:r>
            <a:r>
              <a:rPr sz="2000" spc="-6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for</a:t>
            </a:r>
            <a:r>
              <a:rPr sz="2000" spc="-4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3A3838"/>
                </a:solidFill>
                <a:latin typeface="Arial"/>
                <a:cs typeface="Arial"/>
              </a:rPr>
              <a:t>use</a:t>
            </a:r>
            <a:r>
              <a:rPr sz="2000" spc="-5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55" dirty="0">
                <a:solidFill>
                  <a:srgbClr val="3A3838"/>
                </a:solidFill>
                <a:latin typeface="Arial"/>
                <a:cs typeface="Arial"/>
              </a:rPr>
              <a:t>of</a:t>
            </a:r>
            <a:r>
              <a:rPr sz="2000" spc="-4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3A3838"/>
                </a:solidFill>
                <a:latin typeface="Arial"/>
                <a:cs typeface="Arial"/>
              </a:rPr>
              <a:t>data</a:t>
            </a:r>
            <a:endParaRPr sz="2000">
              <a:latin typeface="Arial"/>
              <a:cs typeface="Arial"/>
            </a:endParaRPr>
          </a:p>
          <a:p>
            <a:pPr marL="240029" indent="-227329">
              <a:lnSpc>
                <a:spcPct val="100000"/>
              </a:lnSpc>
              <a:spcBef>
                <a:spcPts val="755"/>
              </a:spcBef>
              <a:buClr>
                <a:srgbClr val="3B3B3C"/>
              </a:buClr>
              <a:buSzPct val="160000"/>
              <a:buChar char="•"/>
              <a:tabLst>
                <a:tab pos="240029" algn="l"/>
              </a:tabLst>
            </a:pPr>
            <a:r>
              <a:rPr dirty="0"/>
              <a:t>Contractual</a:t>
            </a:r>
            <a:r>
              <a:rPr spc="5" dirty="0"/>
              <a:t> </a:t>
            </a:r>
            <a:r>
              <a:rPr spc="-10" dirty="0"/>
              <a:t>framework</a:t>
            </a:r>
          </a:p>
          <a:p>
            <a:pPr marL="697230" lvl="1" indent="-227329">
              <a:lnSpc>
                <a:spcPct val="100000"/>
              </a:lnSpc>
              <a:spcBef>
                <a:spcPts val="265"/>
              </a:spcBef>
              <a:buClr>
                <a:srgbClr val="3B3B3C"/>
              </a:buClr>
              <a:buSzPct val="140000"/>
              <a:buChar char="•"/>
              <a:tabLst>
                <a:tab pos="697230" algn="l"/>
              </a:tabLst>
            </a:pPr>
            <a:r>
              <a:rPr sz="2000" spc="-35" dirty="0">
                <a:solidFill>
                  <a:srgbClr val="3A3838"/>
                </a:solidFill>
                <a:latin typeface="Arial"/>
                <a:cs typeface="Arial"/>
              </a:rPr>
              <a:t>Data</a:t>
            </a:r>
            <a:r>
              <a:rPr sz="2000" spc="-3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transfer</a:t>
            </a:r>
            <a:r>
              <a:rPr sz="2000" spc="-4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3A3838"/>
                </a:solidFill>
                <a:latin typeface="Arial"/>
                <a:cs typeface="Arial"/>
              </a:rPr>
              <a:t>agreement</a:t>
            </a:r>
            <a:endParaRPr sz="2000">
              <a:latin typeface="Arial"/>
              <a:cs typeface="Arial"/>
            </a:endParaRPr>
          </a:p>
          <a:p>
            <a:pPr marL="1154430" lvl="2" indent="-227329">
              <a:lnSpc>
                <a:spcPct val="100000"/>
              </a:lnSpc>
              <a:spcBef>
                <a:spcPts val="250"/>
              </a:spcBef>
              <a:buClr>
                <a:srgbClr val="3B3B3C"/>
              </a:buClr>
              <a:buSzPct val="120000"/>
              <a:buChar char="•"/>
              <a:tabLst>
                <a:tab pos="1154430" algn="l"/>
              </a:tabLst>
            </a:pP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With</a:t>
            </a:r>
            <a:r>
              <a:rPr sz="2000" spc="-114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3A3838"/>
                </a:solidFill>
                <a:latin typeface="Arial"/>
                <a:cs typeface="Arial"/>
              </a:rPr>
              <a:t>MUG</a:t>
            </a:r>
            <a:endParaRPr sz="2000">
              <a:latin typeface="Arial"/>
              <a:cs typeface="Arial"/>
            </a:endParaRPr>
          </a:p>
          <a:p>
            <a:pPr marL="697230" lvl="1" indent="-227329">
              <a:lnSpc>
                <a:spcPct val="100000"/>
              </a:lnSpc>
              <a:spcBef>
                <a:spcPts val="265"/>
              </a:spcBef>
              <a:buClr>
                <a:srgbClr val="3B3B3C"/>
              </a:buClr>
              <a:buSzPct val="140000"/>
              <a:buChar char="•"/>
              <a:tabLst>
                <a:tab pos="697230" algn="l"/>
              </a:tabLst>
            </a:pPr>
            <a:r>
              <a:rPr sz="2000" spc="-35" dirty="0">
                <a:solidFill>
                  <a:srgbClr val="3A3838"/>
                </a:solidFill>
                <a:latin typeface="Arial"/>
                <a:cs typeface="Arial"/>
              </a:rPr>
              <a:t>Data</a:t>
            </a:r>
            <a:r>
              <a:rPr sz="2000" spc="-5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3A3838"/>
                </a:solidFill>
                <a:latin typeface="Arial"/>
                <a:cs typeface="Arial"/>
              </a:rPr>
              <a:t>processing</a:t>
            </a:r>
            <a:r>
              <a:rPr sz="2000" spc="-6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3A3838"/>
                </a:solidFill>
                <a:latin typeface="Arial"/>
                <a:cs typeface="Arial"/>
              </a:rPr>
              <a:t>agreement</a:t>
            </a:r>
            <a:endParaRPr sz="2000">
              <a:latin typeface="Arial"/>
              <a:cs typeface="Arial"/>
            </a:endParaRPr>
          </a:p>
          <a:p>
            <a:pPr marL="1154430" lvl="2" indent="-227329">
              <a:lnSpc>
                <a:spcPct val="100000"/>
              </a:lnSpc>
              <a:spcBef>
                <a:spcPts val="265"/>
              </a:spcBef>
              <a:buClr>
                <a:srgbClr val="3B3B3C"/>
              </a:buClr>
              <a:buSzPct val="120000"/>
              <a:buChar char="•"/>
              <a:tabLst>
                <a:tab pos="1154430" algn="l"/>
              </a:tabLst>
            </a:pP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With</a:t>
            </a:r>
            <a:r>
              <a:rPr sz="2000" spc="-114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3A3838"/>
                </a:solidFill>
                <a:latin typeface="Arial"/>
                <a:cs typeface="Arial"/>
              </a:rPr>
              <a:t>ICSC</a:t>
            </a:r>
            <a:endParaRPr sz="20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250"/>
              </a:spcBef>
              <a:buClr>
                <a:srgbClr val="3B3B3C"/>
              </a:buClr>
              <a:buSzPct val="140000"/>
              <a:buChar char="•"/>
              <a:tabLst>
                <a:tab pos="299085" algn="l"/>
              </a:tabLst>
            </a:pPr>
            <a:r>
              <a:rPr dirty="0"/>
              <a:t>Interconnecting</a:t>
            </a:r>
            <a:r>
              <a:rPr spc="60" dirty="0"/>
              <a:t> </a:t>
            </a:r>
            <a:r>
              <a:rPr spc="-10" dirty="0"/>
              <a:t>infrastructure</a:t>
            </a:r>
          </a:p>
          <a:p>
            <a:pPr marL="697230" marR="698500" lvl="1" indent="-227329">
              <a:lnSpc>
                <a:spcPts val="2160"/>
              </a:lnSpc>
              <a:spcBef>
                <a:spcPts val="540"/>
              </a:spcBef>
              <a:buClr>
                <a:srgbClr val="3B3B3C"/>
              </a:buClr>
              <a:buSzPct val="140000"/>
              <a:buChar char="•"/>
              <a:tabLst>
                <a:tab pos="698500" algn="l"/>
              </a:tabLst>
            </a:pP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Integration</a:t>
            </a:r>
            <a:r>
              <a:rPr sz="2000" spc="-114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55" dirty="0">
                <a:solidFill>
                  <a:srgbClr val="3A3838"/>
                </a:solidFill>
                <a:latin typeface="Arial"/>
                <a:cs typeface="Arial"/>
              </a:rPr>
              <a:t>of</a:t>
            </a:r>
            <a:r>
              <a:rPr sz="2000" spc="-7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3A3838"/>
                </a:solidFill>
                <a:latin typeface="Arial"/>
                <a:cs typeface="Arial"/>
              </a:rPr>
              <a:t>MyAccessId</a:t>
            </a:r>
            <a:r>
              <a:rPr sz="2000" spc="-8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3A3838"/>
                </a:solidFill>
                <a:latin typeface="Arial"/>
                <a:cs typeface="Arial"/>
              </a:rPr>
              <a:t>into 	</a:t>
            </a:r>
            <a:r>
              <a:rPr sz="2000" spc="-35" dirty="0">
                <a:solidFill>
                  <a:srgbClr val="3A3838"/>
                </a:solidFill>
                <a:latin typeface="Arial"/>
                <a:cs typeface="Arial"/>
              </a:rPr>
              <a:t>LifeScience</a:t>
            </a:r>
            <a:r>
              <a:rPr sz="2000" spc="-4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3A3838"/>
                </a:solidFill>
                <a:latin typeface="Arial"/>
                <a:cs typeface="Arial"/>
              </a:rPr>
              <a:t>Login/AAI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127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Developments</a:t>
            </a:r>
            <a:r>
              <a:rPr sz="3600" spc="-120" dirty="0"/>
              <a:t> </a:t>
            </a:r>
            <a:r>
              <a:rPr sz="3600" dirty="0"/>
              <a:t>and</a:t>
            </a:r>
            <a:r>
              <a:rPr sz="3600" spc="-75" dirty="0"/>
              <a:t> </a:t>
            </a:r>
            <a:r>
              <a:rPr sz="3600" spc="-10" dirty="0"/>
              <a:t>Achievements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11545569" y="6411874"/>
            <a:ext cx="889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solidFill>
                  <a:srgbClr val="888888"/>
                </a:solidFill>
                <a:latin typeface="Arial"/>
                <a:cs typeface="Arial"/>
              </a:rPr>
              <a:t>7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37984" y="1517141"/>
            <a:ext cx="4867275" cy="2526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0029" indent="-227329">
              <a:lnSpc>
                <a:spcPct val="100000"/>
              </a:lnSpc>
              <a:spcBef>
                <a:spcPts val="105"/>
              </a:spcBef>
              <a:buClr>
                <a:srgbClr val="3B3B3C"/>
              </a:buClr>
              <a:buSzPct val="160000"/>
              <a:buChar char="•"/>
              <a:tabLst>
                <a:tab pos="240029" algn="l"/>
              </a:tabLst>
            </a:pPr>
            <a:r>
              <a:rPr sz="2000" dirty="0">
                <a:latin typeface="Arial"/>
                <a:cs typeface="Arial"/>
              </a:rPr>
              <a:t>Compute</a:t>
            </a:r>
            <a:r>
              <a:rPr sz="2000" spc="-114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infrastructure</a:t>
            </a:r>
            <a:endParaRPr sz="2000">
              <a:latin typeface="Arial"/>
              <a:cs typeface="Arial"/>
            </a:endParaRPr>
          </a:p>
          <a:p>
            <a:pPr marL="697230" lvl="1" indent="-227329">
              <a:lnSpc>
                <a:spcPct val="100000"/>
              </a:lnSpc>
              <a:spcBef>
                <a:spcPts val="260"/>
              </a:spcBef>
              <a:buClr>
                <a:srgbClr val="3B3B3C"/>
              </a:buClr>
              <a:buSzPct val="140000"/>
              <a:buChar char="•"/>
              <a:tabLst>
                <a:tab pos="697230" algn="l"/>
              </a:tabLst>
            </a:pPr>
            <a:r>
              <a:rPr sz="2000" spc="-10" dirty="0">
                <a:solidFill>
                  <a:srgbClr val="3A3838"/>
                </a:solidFill>
                <a:latin typeface="Arial"/>
                <a:cs typeface="Arial"/>
              </a:rPr>
              <a:t>Provision</a:t>
            </a:r>
            <a:r>
              <a:rPr sz="2000" spc="-9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55" dirty="0">
                <a:solidFill>
                  <a:srgbClr val="3A3838"/>
                </a:solidFill>
                <a:latin typeface="Arial"/>
                <a:cs typeface="Arial"/>
              </a:rPr>
              <a:t>of</a:t>
            </a:r>
            <a:r>
              <a:rPr sz="2000" spc="-9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3A3838"/>
                </a:solidFill>
                <a:latin typeface="Arial"/>
                <a:cs typeface="Arial"/>
              </a:rPr>
              <a:t>resources</a:t>
            </a:r>
            <a:r>
              <a:rPr sz="2000" spc="-7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3A3838"/>
                </a:solidFill>
                <a:latin typeface="Arial"/>
                <a:cs typeface="Arial"/>
              </a:rPr>
              <a:t>complete</a:t>
            </a:r>
            <a:endParaRPr sz="2000">
              <a:latin typeface="Arial"/>
              <a:cs typeface="Arial"/>
            </a:endParaRPr>
          </a:p>
          <a:p>
            <a:pPr marL="697230" marR="513715" lvl="1" indent="-227329">
              <a:lnSpc>
                <a:spcPts val="2160"/>
              </a:lnSpc>
              <a:spcBef>
                <a:spcPts val="540"/>
              </a:spcBef>
              <a:buClr>
                <a:srgbClr val="3B3B3C"/>
              </a:buClr>
              <a:buSzPct val="140000"/>
              <a:buChar char="•"/>
              <a:tabLst>
                <a:tab pos="698500" algn="l"/>
              </a:tabLst>
            </a:pPr>
            <a:r>
              <a:rPr sz="2000" spc="-10" dirty="0">
                <a:solidFill>
                  <a:srgbClr val="3A3838"/>
                </a:solidFill>
                <a:latin typeface="Arial"/>
                <a:cs typeface="Arial"/>
              </a:rPr>
              <a:t>Permission</a:t>
            </a:r>
            <a:r>
              <a:rPr sz="2000" spc="-8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management</a:t>
            </a:r>
            <a:r>
              <a:rPr sz="2000" spc="-9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3A3838"/>
                </a:solidFill>
                <a:latin typeface="Arial"/>
                <a:cs typeface="Arial"/>
              </a:rPr>
              <a:t>almost 	complete</a:t>
            </a:r>
            <a:endParaRPr sz="2000">
              <a:latin typeface="Arial"/>
              <a:cs typeface="Arial"/>
            </a:endParaRPr>
          </a:p>
          <a:p>
            <a:pPr marL="697230" marR="5080" lvl="1" indent="-227329">
              <a:lnSpc>
                <a:spcPts val="2160"/>
              </a:lnSpc>
              <a:spcBef>
                <a:spcPts val="490"/>
              </a:spcBef>
              <a:buClr>
                <a:srgbClr val="3B3B3C"/>
              </a:buClr>
              <a:buSzPct val="140000"/>
              <a:buChar char="•"/>
              <a:tabLst>
                <a:tab pos="698500" algn="l"/>
              </a:tabLst>
            </a:pPr>
            <a:r>
              <a:rPr sz="2000" spc="-25" dirty="0">
                <a:solidFill>
                  <a:srgbClr val="3A3838"/>
                </a:solidFill>
                <a:latin typeface="Arial"/>
                <a:cs typeface="Arial"/>
              </a:rPr>
              <a:t>Kubernetes</a:t>
            </a:r>
            <a:r>
              <a:rPr sz="2000" spc="-7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is</a:t>
            </a:r>
            <a:r>
              <a:rPr sz="2000" spc="-6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3A3838"/>
                </a:solidFill>
                <a:latin typeface="Arial"/>
                <a:cs typeface="Arial"/>
              </a:rPr>
              <a:t>deployed</a:t>
            </a:r>
            <a:r>
              <a:rPr sz="2000" spc="-8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in</a:t>
            </a:r>
            <a:r>
              <a:rPr sz="2000" spc="-8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3A3838"/>
                </a:solidFill>
                <a:latin typeface="Arial"/>
                <a:cs typeface="Arial"/>
              </a:rPr>
              <a:t>the 	</a:t>
            </a:r>
            <a:r>
              <a:rPr sz="2000" spc="-55" dirty="0">
                <a:solidFill>
                  <a:srgbClr val="3A3838"/>
                </a:solidFill>
                <a:latin typeface="Arial"/>
                <a:cs typeface="Arial"/>
              </a:rPr>
              <a:t>ISO27001</a:t>
            </a:r>
            <a:r>
              <a:rPr sz="2000" spc="-6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infra</a:t>
            </a:r>
            <a:r>
              <a:rPr sz="2000" spc="-4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185" dirty="0">
                <a:solidFill>
                  <a:srgbClr val="3A3838"/>
                </a:solidFill>
                <a:latin typeface="Arial"/>
                <a:cs typeface="Arial"/>
              </a:rPr>
              <a:t>–</a:t>
            </a:r>
            <a:r>
              <a:rPr sz="2000" spc="-3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transition</a:t>
            </a:r>
            <a:r>
              <a:rPr sz="2000" spc="-7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55" dirty="0">
                <a:solidFill>
                  <a:srgbClr val="3A3838"/>
                </a:solidFill>
                <a:latin typeface="Arial"/>
                <a:cs typeface="Arial"/>
              </a:rPr>
              <a:t>from</a:t>
            </a:r>
            <a:r>
              <a:rPr sz="2000" spc="-3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3A3838"/>
                </a:solidFill>
                <a:latin typeface="Arial"/>
                <a:cs typeface="Arial"/>
              </a:rPr>
              <a:t>IaaS 	</a:t>
            </a:r>
            <a:r>
              <a:rPr sz="2000" dirty="0">
                <a:solidFill>
                  <a:srgbClr val="3A3838"/>
                </a:solidFill>
                <a:latin typeface="Arial"/>
                <a:cs typeface="Arial"/>
              </a:rPr>
              <a:t>to</a:t>
            </a:r>
            <a:r>
              <a:rPr sz="2000" spc="1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3A3838"/>
                </a:solidFill>
                <a:latin typeface="Arial"/>
                <a:cs typeface="Arial"/>
              </a:rPr>
              <a:t>PaaS</a:t>
            </a:r>
            <a:endParaRPr sz="2000">
              <a:latin typeface="Arial"/>
              <a:cs typeface="Arial"/>
            </a:endParaRPr>
          </a:p>
          <a:p>
            <a:pPr marL="697230" lvl="1" indent="-227329">
              <a:lnSpc>
                <a:spcPct val="100000"/>
              </a:lnSpc>
              <a:spcBef>
                <a:spcPts val="235"/>
              </a:spcBef>
              <a:buClr>
                <a:srgbClr val="3B3B3C"/>
              </a:buClr>
              <a:buSzPct val="140000"/>
              <a:buChar char="•"/>
              <a:tabLst>
                <a:tab pos="697230" algn="l"/>
              </a:tabLst>
            </a:pPr>
            <a:r>
              <a:rPr sz="2000" spc="-20" dirty="0">
                <a:solidFill>
                  <a:srgbClr val="3A3838"/>
                </a:solidFill>
                <a:latin typeface="Arial"/>
                <a:cs typeface="Arial"/>
              </a:rPr>
              <a:t>Deployments</a:t>
            </a:r>
            <a:r>
              <a:rPr sz="2000" spc="-7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55" dirty="0">
                <a:solidFill>
                  <a:srgbClr val="3A3838"/>
                </a:solidFill>
                <a:latin typeface="Arial"/>
                <a:cs typeface="Arial"/>
              </a:rPr>
              <a:t>of</a:t>
            </a:r>
            <a:r>
              <a:rPr sz="2000" spc="-55" dirty="0">
                <a:solidFill>
                  <a:srgbClr val="3A3838"/>
                </a:solidFill>
                <a:latin typeface="Arial"/>
                <a:cs typeface="Arial"/>
              </a:rPr>
              <a:t> AI</a:t>
            </a:r>
            <a:r>
              <a:rPr sz="2000" spc="-6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3A3838"/>
                </a:solidFill>
                <a:latin typeface="Arial"/>
                <a:cs typeface="Arial"/>
              </a:rPr>
              <a:t>pipelines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76464" y="5422188"/>
            <a:ext cx="3401695" cy="122047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434"/>
              </a:spcBef>
            </a:pPr>
            <a:r>
              <a:rPr sz="2800" spc="-155" dirty="0">
                <a:latin typeface="Arial"/>
                <a:cs typeface="Arial"/>
              </a:rPr>
              <a:t>=&gt;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Blueprint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spc="50" dirty="0">
                <a:latin typeface="Arial"/>
                <a:cs typeface="Arial"/>
              </a:rPr>
              <a:t>for </a:t>
            </a:r>
            <a:r>
              <a:rPr sz="2800" spc="-25" dirty="0">
                <a:latin typeface="Arial"/>
                <a:cs typeface="Arial"/>
              </a:rPr>
              <a:t>Sensitive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Health</a:t>
            </a:r>
            <a:r>
              <a:rPr sz="2800" spc="-110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Data </a:t>
            </a:r>
            <a:r>
              <a:rPr sz="2800" spc="-10" dirty="0">
                <a:latin typeface="Arial"/>
                <a:cs typeface="Arial"/>
              </a:rPr>
              <a:t>subgroup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85509" y="0"/>
            <a:ext cx="3826637" cy="409371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64895" y="1472946"/>
            <a:ext cx="6598284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0029" indent="-227329">
              <a:lnSpc>
                <a:spcPct val="100000"/>
              </a:lnSpc>
              <a:spcBef>
                <a:spcPts val="95"/>
              </a:spcBef>
              <a:buClr>
                <a:srgbClr val="3B3B3C"/>
              </a:buClr>
              <a:buSzPct val="168421"/>
              <a:buFont typeface="Arial"/>
              <a:buChar char="•"/>
              <a:tabLst>
                <a:tab pos="240029" algn="l"/>
              </a:tabLst>
            </a:pPr>
            <a:r>
              <a:rPr sz="1900" dirty="0">
                <a:latin typeface="Arial"/>
                <a:cs typeface="Arial"/>
              </a:rPr>
              <a:t>Prostate</a:t>
            </a:r>
            <a:r>
              <a:rPr sz="1900" spc="-1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cancer</a:t>
            </a:r>
            <a:r>
              <a:rPr sz="1900" spc="-1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in</a:t>
            </a:r>
            <a:r>
              <a:rPr sz="1900" spc="-3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Austria</a:t>
            </a:r>
            <a:r>
              <a:rPr sz="1900" spc="5" dirty="0">
                <a:latin typeface="Arial"/>
                <a:cs typeface="Arial"/>
              </a:rPr>
              <a:t> </a:t>
            </a:r>
            <a:r>
              <a:rPr sz="19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</a:rPr>
              <a:t>i</a:t>
            </a:r>
            <a:r>
              <a:rPr sz="19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3"/>
              </a:rPr>
              <a:t>s</a:t>
            </a:r>
            <a:r>
              <a:rPr sz="1900" u="sng" spc="-4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19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3"/>
              </a:rPr>
              <a:t>141</a:t>
            </a:r>
            <a:r>
              <a:rPr sz="1900" u="sng" spc="-5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19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3"/>
              </a:rPr>
              <a:t>cases/100,000</a:t>
            </a:r>
            <a:r>
              <a:rPr sz="1900" u="sng" spc="-5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19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3"/>
              </a:rPr>
              <a:t>population</a:t>
            </a:r>
            <a:endParaRPr sz="19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06183" y="1946910"/>
            <a:ext cx="2827655" cy="12700"/>
          </a:xfrm>
          <a:custGeom>
            <a:avLst/>
            <a:gdLst/>
            <a:ahLst/>
            <a:cxnLst/>
            <a:rect l="l" t="t" r="r" b="b"/>
            <a:pathLst>
              <a:path w="2827654" h="12700">
                <a:moveTo>
                  <a:pt x="2827032" y="0"/>
                </a:moveTo>
                <a:lnTo>
                  <a:pt x="0" y="0"/>
                </a:lnTo>
                <a:lnTo>
                  <a:pt x="0" y="12191"/>
                </a:lnTo>
                <a:lnTo>
                  <a:pt x="2827032" y="12191"/>
                </a:lnTo>
                <a:lnTo>
                  <a:pt x="2827032" y="0"/>
                </a:lnTo>
                <a:close/>
              </a:path>
            </a:pathLst>
          </a:custGeom>
          <a:solidFill>
            <a:srgbClr val="0462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68095" y="1509217"/>
            <a:ext cx="290068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900" spc="-10" dirty="0">
                <a:solidFill>
                  <a:srgbClr val="0462C1"/>
                </a:solidFill>
                <a:latin typeface="Arial"/>
                <a:cs typeface="Arial"/>
                <a:hlinkClick r:id="rId3"/>
              </a:rPr>
              <a:t>(</a:t>
            </a:r>
            <a:r>
              <a:rPr sz="1900" spc="-365" dirty="0">
                <a:solidFill>
                  <a:srgbClr val="0462C1"/>
                </a:solidFill>
                <a:latin typeface="Arial"/>
                <a:cs typeface="Arial"/>
                <a:hlinkClick r:id="rId3"/>
              </a:rPr>
              <a:t>b</a:t>
            </a:r>
            <a:r>
              <a:rPr sz="4800" spc="-1177" baseline="-27777" dirty="0">
                <a:solidFill>
                  <a:srgbClr val="3B3B3C"/>
                </a:solidFill>
                <a:latin typeface="Arial"/>
                <a:cs typeface="Arial"/>
                <a:hlinkClick r:id="rId3"/>
              </a:rPr>
              <a:t>•</a:t>
            </a:r>
            <a:r>
              <a:rPr sz="1900" spc="-15" dirty="0">
                <a:solidFill>
                  <a:srgbClr val="0462C1"/>
                </a:solidFill>
                <a:latin typeface="Arial"/>
                <a:cs typeface="Arial"/>
                <a:hlinkClick r:id="rId3"/>
              </a:rPr>
              <a:t>e</a:t>
            </a:r>
            <a:r>
              <a:rPr sz="1900" spc="-10" dirty="0">
                <a:solidFill>
                  <a:srgbClr val="0462C1"/>
                </a:solidFill>
                <a:latin typeface="Arial"/>
                <a:cs typeface="Arial"/>
                <a:hlinkClick r:id="rId3"/>
              </a:rPr>
              <a:t>lo</a:t>
            </a:r>
            <a:r>
              <a:rPr sz="1900" spc="-5" dirty="0">
                <a:solidFill>
                  <a:srgbClr val="0462C1"/>
                </a:solidFill>
                <a:latin typeface="Arial"/>
                <a:cs typeface="Arial"/>
                <a:hlinkClick r:id="rId3"/>
              </a:rPr>
              <a:t>w</a:t>
            </a:r>
            <a:r>
              <a:rPr sz="1900" spc="-30" dirty="0">
                <a:solidFill>
                  <a:srgbClr val="0462C1"/>
                </a:solidFill>
                <a:latin typeface="Arial"/>
                <a:cs typeface="Arial"/>
                <a:hlinkClick r:id="rId3"/>
              </a:rPr>
              <a:t> </a:t>
            </a:r>
            <a:r>
              <a:rPr sz="1900" spc="-180" dirty="0">
                <a:solidFill>
                  <a:srgbClr val="0462C1"/>
                </a:solidFill>
                <a:latin typeface="Arial"/>
                <a:cs typeface="Arial"/>
                <a:hlinkClick r:id="rId3"/>
              </a:rPr>
              <a:t>EU</a:t>
            </a:r>
            <a:r>
              <a:rPr sz="1900" spc="-45" dirty="0">
                <a:solidFill>
                  <a:srgbClr val="0462C1"/>
                </a:solidFill>
                <a:latin typeface="Arial"/>
                <a:cs typeface="Arial"/>
                <a:hlinkClick r:id="rId3"/>
              </a:rPr>
              <a:t> </a:t>
            </a:r>
            <a:r>
              <a:rPr sz="1900" spc="-30" dirty="0">
                <a:solidFill>
                  <a:srgbClr val="0462C1"/>
                </a:solidFill>
                <a:latin typeface="Arial"/>
                <a:cs typeface="Arial"/>
                <a:hlinkClick r:id="rId3"/>
              </a:rPr>
              <a:t>average </a:t>
            </a:r>
            <a:r>
              <a:rPr sz="1900" spc="70" dirty="0">
                <a:solidFill>
                  <a:srgbClr val="0462C1"/>
                </a:solidFill>
                <a:latin typeface="Arial"/>
                <a:cs typeface="Arial"/>
                <a:hlinkClick r:id="rId3"/>
              </a:rPr>
              <a:t>of</a:t>
            </a:r>
            <a:r>
              <a:rPr sz="1900" spc="-40" dirty="0">
                <a:solidFill>
                  <a:srgbClr val="0462C1"/>
                </a:solidFill>
                <a:latin typeface="Arial"/>
                <a:cs typeface="Arial"/>
                <a:hlinkClick r:id="rId3"/>
              </a:rPr>
              <a:t> </a:t>
            </a:r>
            <a:r>
              <a:rPr sz="1900" spc="-20" dirty="0">
                <a:solidFill>
                  <a:srgbClr val="0462C1"/>
                </a:solidFill>
                <a:latin typeface="Arial"/>
                <a:cs typeface="Arial"/>
                <a:hlinkClick r:id="rId3"/>
              </a:rPr>
              <a:t>154)</a:t>
            </a:r>
            <a:endParaRPr sz="1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94308" y="1878329"/>
            <a:ext cx="574421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10" dirty="0">
                <a:solidFill>
                  <a:srgbClr val="3A3838"/>
                </a:solidFill>
                <a:latin typeface="Arial"/>
                <a:cs typeface="Arial"/>
              </a:rPr>
              <a:t>Medical</a:t>
            </a:r>
            <a:r>
              <a:rPr sz="1900" spc="-10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3A3838"/>
                </a:solidFill>
                <a:latin typeface="Arial"/>
                <a:cs typeface="Arial"/>
              </a:rPr>
              <a:t>University</a:t>
            </a:r>
            <a:r>
              <a:rPr sz="1900" spc="-5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75" dirty="0">
                <a:solidFill>
                  <a:srgbClr val="3A3838"/>
                </a:solidFill>
                <a:latin typeface="Arial"/>
                <a:cs typeface="Arial"/>
              </a:rPr>
              <a:t>Graz</a:t>
            </a:r>
            <a:r>
              <a:rPr sz="1900" spc="-6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3A3838"/>
                </a:solidFill>
                <a:latin typeface="Arial"/>
                <a:cs typeface="Arial"/>
              </a:rPr>
              <a:t>handles</a:t>
            </a:r>
            <a:r>
              <a:rPr sz="1900" spc="-8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about</a:t>
            </a:r>
            <a:r>
              <a:rPr sz="1900" spc="-10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3A3838"/>
                </a:solidFill>
                <a:latin typeface="Arial"/>
                <a:cs typeface="Arial"/>
              </a:rPr>
              <a:t>220</a:t>
            </a:r>
            <a:r>
              <a:rPr sz="1900" spc="-9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3A3838"/>
                </a:solidFill>
                <a:latin typeface="Arial"/>
                <a:cs typeface="Arial"/>
              </a:rPr>
              <a:t>cases/year</a:t>
            </a:r>
            <a:endParaRPr sz="1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94308" y="2080717"/>
            <a:ext cx="576834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on</a:t>
            </a:r>
            <a:r>
              <a:rPr sz="1900" spc="-6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55" dirty="0">
                <a:solidFill>
                  <a:srgbClr val="3A3838"/>
                </a:solidFill>
                <a:latin typeface="Arial"/>
                <a:cs typeface="Arial"/>
              </a:rPr>
              <a:t>average</a:t>
            </a:r>
            <a:r>
              <a:rPr sz="1900" spc="-9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170" dirty="0">
                <a:solidFill>
                  <a:srgbClr val="3A3838"/>
                </a:solidFill>
                <a:latin typeface="Arial"/>
                <a:cs typeface="Arial"/>
              </a:rPr>
              <a:t>–</a:t>
            </a:r>
            <a:r>
              <a:rPr sz="1900" spc="-6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the</a:t>
            </a:r>
            <a:r>
              <a:rPr sz="1900" spc="-6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50" dirty="0">
                <a:solidFill>
                  <a:srgbClr val="3A3838"/>
                </a:solidFill>
                <a:latin typeface="Arial"/>
                <a:cs typeface="Arial"/>
              </a:rPr>
              <a:t>AI</a:t>
            </a:r>
            <a:r>
              <a:rPr sz="1900" spc="-6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model</a:t>
            </a:r>
            <a:r>
              <a:rPr sz="1900" spc="-7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would</a:t>
            </a:r>
            <a:r>
              <a:rPr sz="1900" spc="-6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assist</a:t>
            </a:r>
            <a:r>
              <a:rPr sz="1900" spc="-6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in</a:t>
            </a:r>
            <a:r>
              <a:rPr sz="1900" spc="-6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30" dirty="0">
                <a:solidFill>
                  <a:srgbClr val="3A3838"/>
                </a:solidFill>
                <a:latin typeface="Arial"/>
                <a:cs typeface="Arial"/>
              </a:rPr>
              <a:t>speeding</a:t>
            </a:r>
            <a:r>
              <a:rPr sz="1900" spc="-6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3A3838"/>
                </a:solidFill>
                <a:latin typeface="Arial"/>
                <a:cs typeface="Arial"/>
              </a:rPr>
              <a:t>up</a:t>
            </a:r>
            <a:endParaRPr sz="1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4895" y="2283967"/>
            <a:ext cx="6548120" cy="753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41985">
              <a:lnSpc>
                <a:spcPct val="100000"/>
              </a:lnSpc>
              <a:spcBef>
                <a:spcPts val="95"/>
              </a:spcBef>
            </a:pP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diagnostics</a:t>
            </a:r>
            <a:r>
              <a:rPr sz="1900" spc="-1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of</a:t>
            </a:r>
            <a:r>
              <a:rPr sz="1900" spc="-1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3A3838"/>
                </a:solidFill>
                <a:latin typeface="Arial"/>
                <a:cs typeface="Arial"/>
              </a:rPr>
              <a:t>these</a:t>
            </a:r>
            <a:endParaRPr sz="1900">
              <a:latin typeface="Arial"/>
              <a:cs typeface="Arial"/>
            </a:endParaRPr>
          </a:p>
          <a:p>
            <a:pPr marL="240029" indent="-227329">
              <a:lnSpc>
                <a:spcPct val="100000"/>
              </a:lnSpc>
              <a:spcBef>
                <a:spcPts val="910"/>
              </a:spcBef>
              <a:buClr>
                <a:srgbClr val="3B3B3C"/>
              </a:buClr>
              <a:buSzPct val="168421"/>
              <a:buChar char="•"/>
              <a:tabLst>
                <a:tab pos="240029" algn="l"/>
              </a:tabLst>
            </a:pPr>
            <a:r>
              <a:rPr sz="1900" spc="-35" dirty="0">
                <a:latin typeface="Arial"/>
                <a:cs typeface="Arial"/>
              </a:rPr>
              <a:t>Small-</a:t>
            </a:r>
            <a:r>
              <a:rPr sz="1900" dirty="0">
                <a:latin typeface="Arial"/>
                <a:cs typeface="Arial"/>
              </a:rPr>
              <a:t>scale pilot </a:t>
            </a:r>
            <a:r>
              <a:rPr sz="1900" spc="-10" dirty="0">
                <a:latin typeface="Arial"/>
                <a:cs typeface="Arial"/>
              </a:rPr>
              <a:t>given</a:t>
            </a:r>
            <a:r>
              <a:rPr sz="1900" spc="-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the</a:t>
            </a:r>
            <a:r>
              <a:rPr sz="1900" spc="-1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limited</a:t>
            </a:r>
            <a:r>
              <a:rPr sz="1900" spc="1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time</a:t>
            </a:r>
            <a:r>
              <a:rPr sz="1900" spc="-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when the</a:t>
            </a:r>
            <a:r>
              <a:rPr sz="1900" spc="-10" dirty="0">
                <a:latin typeface="Arial"/>
                <a:cs typeface="Arial"/>
              </a:rPr>
              <a:t> resources</a:t>
            </a:r>
            <a:endParaRPr sz="1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8095" y="2725927"/>
            <a:ext cx="194437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900" spc="-15" dirty="0">
                <a:latin typeface="Arial"/>
                <a:cs typeface="Arial"/>
              </a:rPr>
              <a:t>b</a:t>
            </a:r>
            <a:r>
              <a:rPr sz="1900" spc="-775" dirty="0">
                <a:latin typeface="Arial"/>
                <a:cs typeface="Arial"/>
              </a:rPr>
              <a:t>e</a:t>
            </a:r>
            <a:r>
              <a:rPr sz="4800" spc="-637" baseline="-27777" dirty="0">
                <a:solidFill>
                  <a:srgbClr val="3B3B3C"/>
                </a:solidFill>
                <a:latin typeface="Arial"/>
                <a:cs typeface="Arial"/>
              </a:rPr>
              <a:t>•</a:t>
            </a:r>
            <a:r>
              <a:rPr sz="1900" spc="-5" dirty="0">
                <a:latin typeface="Arial"/>
                <a:cs typeface="Arial"/>
              </a:rPr>
              <a:t>c</a:t>
            </a:r>
            <a:r>
              <a:rPr sz="1900" spc="-10" dirty="0">
                <a:latin typeface="Arial"/>
                <a:cs typeface="Arial"/>
              </a:rPr>
              <a:t>ame</a:t>
            </a:r>
            <a:r>
              <a:rPr sz="1900" dirty="0">
                <a:latin typeface="Arial"/>
                <a:cs typeface="Arial"/>
              </a:rPr>
              <a:t> </a:t>
            </a:r>
            <a:r>
              <a:rPr sz="1900" spc="-10" dirty="0">
                <a:latin typeface="Arial"/>
                <a:cs typeface="Arial"/>
              </a:rPr>
              <a:t>available</a:t>
            </a:r>
            <a:endParaRPr sz="1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94308" y="3094736"/>
            <a:ext cx="577786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Test</a:t>
            </a:r>
            <a:r>
              <a:rPr sz="1900" spc="-3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3A3838"/>
                </a:solidFill>
                <a:latin typeface="Arial"/>
                <a:cs typeface="Arial"/>
              </a:rPr>
              <a:t>set:</a:t>
            </a:r>
            <a:r>
              <a:rPr sz="1900" spc="-4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3A3838"/>
                </a:solidFill>
                <a:latin typeface="Arial"/>
                <a:cs typeface="Arial"/>
              </a:rPr>
              <a:t>400</a:t>
            </a:r>
            <a:r>
              <a:rPr sz="1900" spc="-5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60" dirty="0">
                <a:solidFill>
                  <a:srgbClr val="3A3838"/>
                </a:solidFill>
                <a:latin typeface="Arial"/>
                <a:cs typeface="Arial"/>
              </a:rPr>
              <a:t>WSIs</a:t>
            </a:r>
            <a:r>
              <a:rPr sz="1900" spc="-4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from</a:t>
            </a:r>
            <a:r>
              <a:rPr sz="1900" spc="-4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40</a:t>
            </a:r>
            <a:r>
              <a:rPr sz="1900" spc="-4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patients</a:t>
            </a:r>
            <a:r>
              <a:rPr sz="1900" spc="-4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from</a:t>
            </a:r>
            <a:r>
              <a:rPr sz="1900" spc="-3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75" dirty="0">
                <a:solidFill>
                  <a:srgbClr val="3A3838"/>
                </a:solidFill>
                <a:latin typeface="Arial"/>
                <a:cs typeface="Arial"/>
              </a:rPr>
              <a:t>Graz</a:t>
            </a:r>
            <a:r>
              <a:rPr sz="1900" spc="-4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100" dirty="0">
                <a:solidFill>
                  <a:srgbClr val="3A3838"/>
                </a:solidFill>
                <a:latin typeface="Arial"/>
                <a:cs typeface="Arial"/>
              </a:rPr>
              <a:t>(12%</a:t>
            </a:r>
            <a:r>
              <a:rPr sz="1900" spc="-4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3A3838"/>
                </a:solidFill>
                <a:latin typeface="Arial"/>
                <a:cs typeface="Arial"/>
              </a:rPr>
              <a:t>of</a:t>
            </a:r>
            <a:endParaRPr sz="1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53008" y="3297123"/>
            <a:ext cx="5974715" cy="75374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254000" marR="17780">
              <a:lnSpc>
                <a:spcPct val="70000"/>
              </a:lnSpc>
              <a:spcBef>
                <a:spcPts val="780"/>
              </a:spcBef>
            </a:pPr>
            <a:r>
              <a:rPr sz="1900" spc="-65" dirty="0">
                <a:solidFill>
                  <a:srgbClr val="3A3838"/>
                </a:solidFill>
                <a:latin typeface="Arial"/>
                <a:cs typeface="Arial"/>
              </a:rPr>
              <a:t>Graz</a:t>
            </a:r>
            <a:r>
              <a:rPr sz="1900" spc="-7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3A3838"/>
                </a:solidFill>
                <a:latin typeface="Arial"/>
                <a:cs typeface="Arial"/>
              </a:rPr>
              <a:t>biopsy</a:t>
            </a:r>
            <a:r>
              <a:rPr sz="1900" spc="-7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data</a:t>
            </a:r>
            <a:r>
              <a:rPr sz="1900" spc="-8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set</a:t>
            </a:r>
            <a:r>
              <a:rPr sz="1900" spc="-6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3A3838"/>
                </a:solidFill>
                <a:latin typeface="Arial"/>
                <a:cs typeface="Arial"/>
              </a:rPr>
              <a:t>cases</a:t>
            </a:r>
            <a:r>
              <a:rPr sz="1900" spc="-9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170" dirty="0">
                <a:solidFill>
                  <a:srgbClr val="3A3838"/>
                </a:solidFill>
                <a:latin typeface="Arial"/>
                <a:cs typeface="Arial"/>
              </a:rPr>
              <a:t>–</a:t>
            </a:r>
            <a:r>
              <a:rPr sz="1900" spc="-6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which</a:t>
            </a:r>
            <a:r>
              <a:rPr sz="1900" spc="-6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did</a:t>
            </a:r>
            <a:r>
              <a:rPr sz="1900" spc="-8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not</a:t>
            </a:r>
            <a:r>
              <a:rPr sz="1900" spc="-6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55" dirty="0">
                <a:solidFill>
                  <a:srgbClr val="3A3838"/>
                </a:solidFill>
                <a:latin typeface="Arial"/>
                <a:cs typeface="Arial"/>
              </a:rPr>
              <a:t>have</a:t>
            </a:r>
            <a:r>
              <a:rPr sz="1900" spc="-6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3A3838"/>
                </a:solidFill>
                <a:latin typeface="Arial"/>
                <a:cs typeface="Arial"/>
              </a:rPr>
              <a:t>slide- </a:t>
            </a:r>
            <a:r>
              <a:rPr sz="1900" spc="-45" dirty="0">
                <a:solidFill>
                  <a:srgbClr val="3A3838"/>
                </a:solidFill>
                <a:latin typeface="Arial"/>
                <a:cs typeface="Arial"/>
              </a:rPr>
              <a:t>level</a:t>
            </a:r>
            <a:r>
              <a:rPr sz="1900" spc="-5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annotations</a:t>
            </a:r>
            <a:r>
              <a:rPr sz="1900" spc="-7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170" dirty="0">
                <a:solidFill>
                  <a:srgbClr val="3A3838"/>
                </a:solidFill>
                <a:latin typeface="Arial"/>
                <a:cs typeface="Arial"/>
              </a:rPr>
              <a:t>–</a:t>
            </a:r>
            <a:r>
              <a:rPr sz="1900" spc="-7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30" dirty="0">
                <a:solidFill>
                  <a:srgbClr val="3A3838"/>
                </a:solidFill>
                <a:latin typeface="Arial"/>
                <a:cs typeface="Arial"/>
              </a:rPr>
              <a:t>had</a:t>
            </a:r>
            <a:r>
              <a:rPr sz="1900" spc="-7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to</a:t>
            </a:r>
            <a:r>
              <a:rPr sz="1900" spc="-6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50" dirty="0">
                <a:solidFill>
                  <a:srgbClr val="3A3838"/>
                </a:solidFill>
                <a:latin typeface="Arial"/>
                <a:cs typeface="Arial"/>
              </a:rPr>
              <a:t>be</a:t>
            </a:r>
            <a:r>
              <a:rPr sz="1900" spc="-6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3A3838"/>
                </a:solidFill>
                <a:latin typeface="Arial"/>
                <a:cs typeface="Arial"/>
              </a:rPr>
              <a:t>annotated</a:t>
            </a:r>
            <a:r>
              <a:rPr sz="1900" spc="-8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3A3838"/>
                </a:solidFill>
                <a:latin typeface="Arial"/>
                <a:cs typeface="Arial"/>
              </a:rPr>
              <a:t>by</a:t>
            </a:r>
            <a:r>
              <a:rPr sz="1900" spc="-7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a</a:t>
            </a:r>
            <a:r>
              <a:rPr sz="1900" spc="-6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3A3838"/>
                </a:solidFill>
                <a:latin typeface="Arial"/>
                <a:cs typeface="Arial"/>
              </a:rPr>
              <a:t>senior</a:t>
            </a:r>
            <a:endParaRPr sz="1900">
              <a:latin typeface="Arial"/>
              <a:cs typeface="Arial"/>
            </a:endParaRPr>
          </a:p>
          <a:p>
            <a:pPr marL="252729" indent="-227329">
              <a:lnSpc>
                <a:spcPts val="1600"/>
              </a:lnSpc>
              <a:buClr>
                <a:srgbClr val="3B3B3C"/>
              </a:buClr>
              <a:buSzPct val="168421"/>
              <a:buChar char="•"/>
              <a:tabLst>
                <a:tab pos="252729" algn="l"/>
              </a:tabLst>
            </a:pPr>
            <a:r>
              <a:rPr sz="1900" spc="-10" dirty="0">
                <a:solidFill>
                  <a:srgbClr val="3A3838"/>
                </a:solidFill>
                <a:latin typeface="Arial"/>
                <a:cs typeface="Arial"/>
              </a:rPr>
              <a:t>pathologist)</a:t>
            </a:r>
            <a:endParaRPr sz="1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94308" y="3905758"/>
            <a:ext cx="556641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30" dirty="0">
                <a:solidFill>
                  <a:srgbClr val="3A3838"/>
                </a:solidFill>
                <a:latin typeface="Arial"/>
                <a:cs typeface="Arial"/>
              </a:rPr>
              <a:t>Explainability</a:t>
            </a:r>
            <a:r>
              <a:rPr sz="1900" spc="-6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50" dirty="0">
                <a:solidFill>
                  <a:srgbClr val="3A3838"/>
                </a:solidFill>
                <a:latin typeface="Arial"/>
                <a:cs typeface="Arial"/>
              </a:rPr>
              <a:t>of</a:t>
            </a:r>
            <a:r>
              <a:rPr sz="1900" spc="-7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3A3838"/>
                </a:solidFill>
                <a:latin typeface="Arial"/>
                <a:cs typeface="Arial"/>
              </a:rPr>
              <a:t>individual</a:t>
            </a:r>
            <a:r>
              <a:rPr sz="1900" spc="-8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results</a:t>
            </a:r>
            <a:r>
              <a:rPr sz="1900" spc="-5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3A3838"/>
                </a:solidFill>
                <a:latin typeface="Arial"/>
                <a:cs typeface="Arial"/>
              </a:rPr>
              <a:t>provided</a:t>
            </a:r>
            <a:r>
              <a:rPr sz="1900" spc="-8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35" dirty="0">
                <a:solidFill>
                  <a:srgbClr val="3A3838"/>
                </a:solidFill>
                <a:latin typeface="Arial"/>
                <a:cs typeface="Arial"/>
              </a:rPr>
              <a:t>very</a:t>
            </a:r>
            <a:r>
              <a:rPr sz="1900" spc="-6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3A3838"/>
                </a:solidFill>
                <a:latin typeface="Arial"/>
                <a:cs typeface="Arial"/>
              </a:rPr>
              <a:t>good</a:t>
            </a:r>
            <a:endParaRPr sz="19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53008" y="4108450"/>
            <a:ext cx="5991860" cy="5505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4000">
              <a:lnSpc>
                <a:spcPts val="1939"/>
              </a:lnSpc>
              <a:spcBef>
                <a:spcPts val="95"/>
              </a:spcBef>
            </a:pP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match</a:t>
            </a:r>
            <a:r>
              <a:rPr sz="1900" spc="-2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to</a:t>
            </a:r>
            <a:r>
              <a:rPr sz="1900" spc="-1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pathologist’s</a:t>
            </a:r>
            <a:r>
              <a:rPr sz="1900" spc="-4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3A3838"/>
                </a:solidFill>
                <a:latin typeface="Arial"/>
                <a:cs typeface="Arial"/>
              </a:rPr>
              <a:t>assessment </a:t>
            </a:r>
            <a:r>
              <a:rPr sz="1900" spc="170" dirty="0">
                <a:solidFill>
                  <a:srgbClr val="3A3838"/>
                </a:solidFill>
                <a:latin typeface="Arial"/>
                <a:cs typeface="Arial"/>
              </a:rPr>
              <a:t>–</a:t>
            </a:r>
            <a:r>
              <a:rPr sz="1900" spc="-1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3A3838"/>
                </a:solidFill>
                <a:latin typeface="Arial"/>
                <a:cs typeface="Arial"/>
              </a:rPr>
              <a:t>building</a:t>
            </a:r>
            <a:r>
              <a:rPr sz="1900" spc="-3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trust</a:t>
            </a:r>
            <a:r>
              <a:rPr sz="1900" spc="-1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3A3838"/>
                </a:solidFill>
                <a:latin typeface="Arial"/>
                <a:cs typeface="Arial"/>
              </a:rPr>
              <a:t>for</a:t>
            </a:r>
            <a:endParaRPr sz="1900">
              <a:latin typeface="Arial"/>
              <a:cs typeface="Arial"/>
            </a:endParaRPr>
          </a:p>
          <a:p>
            <a:pPr marL="253365" indent="-227965">
              <a:lnSpc>
                <a:spcPts val="1939"/>
              </a:lnSpc>
              <a:buClr>
                <a:srgbClr val="3B3B3C"/>
              </a:buClr>
              <a:buSzPct val="168421"/>
              <a:buChar char="•"/>
              <a:tabLst>
                <a:tab pos="253365" algn="l"/>
              </a:tabLst>
            </a:pP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the</a:t>
            </a:r>
            <a:r>
              <a:rPr sz="1900" spc="-11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clinical</a:t>
            </a:r>
            <a:r>
              <a:rPr sz="1900" spc="-8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3A3838"/>
                </a:solidFill>
                <a:latin typeface="Arial"/>
                <a:cs typeface="Arial"/>
              </a:rPr>
              <a:t>process</a:t>
            </a:r>
            <a:endParaRPr sz="19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94308" y="4513834"/>
            <a:ext cx="550291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10" dirty="0">
                <a:solidFill>
                  <a:srgbClr val="3A3838"/>
                </a:solidFill>
                <a:latin typeface="Arial"/>
                <a:cs typeface="Arial"/>
              </a:rPr>
              <a:t>Also</a:t>
            </a:r>
            <a:r>
              <a:rPr sz="1900" spc="-8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3A3838"/>
                </a:solidFill>
                <a:latin typeface="Arial"/>
                <a:cs typeface="Arial"/>
              </a:rPr>
              <a:t>unexpected</a:t>
            </a:r>
            <a:r>
              <a:rPr sz="1900" spc="-8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3A3838"/>
                </a:solidFill>
                <a:latin typeface="Arial"/>
                <a:cs typeface="Arial"/>
              </a:rPr>
              <a:t>immuno-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stainings</a:t>
            </a:r>
            <a:r>
              <a:rPr sz="1900" spc="-4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3A3838"/>
                </a:solidFill>
                <a:latin typeface="Arial"/>
                <a:cs typeface="Arial"/>
              </a:rPr>
              <a:t>where</a:t>
            </a:r>
            <a:r>
              <a:rPr sz="1900" spc="-6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3A3838"/>
                </a:solidFill>
                <a:latin typeface="Arial"/>
                <a:cs typeface="Arial"/>
              </a:rPr>
              <a:t>classified</a:t>
            </a:r>
            <a:endParaRPr sz="19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94308" y="4716221"/>
            <a:ext cx="94234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10" dirty="0">
                <a:solidFill>
                  <a:srgbClr val="3A3838"/>
                </a:solidFill>
                <a:latin typeface="Arial"/>
                <a:cs typeface="Arial"/>
              </a:rPr>
              <a:t>correctly</a:t>
            </a:r>
            <a:endParaRPr sz="19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4895" y="5122290"/>
            <a:ext cx="651510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95"/>
              </a:spcBef>
              <a:buClr>
                <a:srgbClr val="3B3B3C"/>
              </a:buClr>
              <a:buSzPct val="168421"/>
              <a:buChar char="•"/>
              <a:tabLst>
                <a:tab pos="298450" algn="l"/>
              </a:tabLst>
            </a:pPr>
            <a:r>
              <a:rPr sz="1900" spc="-35" dirty="0">
                <a:latin typeface="Arial"/>
                <a:cs typeface="Arial"/>
              </a:rPr>
              <a:t>The</a:t>
            </a:r>
            <a:r>
              <a:rPr sz="1900" spc="-3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work</a:t>
            </a:r>
            <a:r>
              <a:rPr sz="1900" spc="-25" dirty="0">
                <a:latin typeface="Arial"/>
                <a:cs typeface="Arial"/>
              </a:rPr>
              <a:t> </a:t>
            </a:r>
            <a:r>
              <a:rPr sz="1900" spc="-10" dirty="0">
                <a:latin typeface="Arial"/>
                <a:cs typeface="Arial"/>
              </a:rPr>
              <a:t>paves</a:t>
            </a:r>
            <a:r>
              <a:rPr sz="1900" spc="-4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initial</a:t>
            </a:r>
            <a:r>
              <a:rPr sz="1900" spc="-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steps</a:t>
            </a:r>
            <a:r>
              <a:rPr sz="1900" spc="-50" dirty="0">
                <a:latin typeface="Arial"/>
                <a:cs typeface="Arial"/>
              </a:rPr>
              <a:t> </a:t>
            </a:r>
            <a:r>
              <a:rPr sz="1900" spc="50" dirty="0">
                <a:latin typeface="Arial"/>
                <a:cs typeface="Arial"/>
              </a:rPr>
              <a:t>to</a:t>
            </a:r>
            <a:r>
              <a:rPr sz="1900" spc="-35" dirty="0">
                <a:latin typeface="Arial"/>
                <a:cs typeface="Arial"/>
              </a:rPr>
              <a:t> </a:t>
            </a:r>
            <a:r>
              <a:rPr sz="1900" spc="-10" dirty="0">
                <a:latin typeface="Arial"/>
                <a:cs typeface="Arial"/>
              </a:rPr>
              <a:t>expansion</a:t>
            </a:r>
            <a:r>
              <a:rPr sz="1900" spc="-15" dirty="0">
                <a:latin typeface="Arial"/>
                <a:cs typeface="Arial"/>
              </a:rPr>
              <a:t> </a:t>
            </a:r>
            <a:r>
              <a:rPr sz="1900" spc="70" dirty="0">
                <a:latin typeface="Arial"/>
                <a:cs typeface="Arial"/>
              </a:rPr>
              <a:t>of</a:t>
            </a:r>
            <a:r>
              <a:rPr sz="1900" spc="-3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a</a:t>
            </a:r>
            <a:r>
              <a:rPr sz="1900" spc="-3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model</a:t>
            </a:r>
            <a:r>
              <a:rPr sz="1900" spc="-35" dirty="0">
                <a:latin typeface="Arial"/>
                <a:cs typeface="Arial"/>
              </a:rPr>
              <a:t> </a:t>
            </a:r>
            <a:r>
              <a:rPr sz="1900" spc="-20" dirty="0">
                <a:latin typeface="Arial"/>
                <a:cs typeface="Arial"/>
              </a:rPr>
              <a:t>used</a:t>
            </a:r>
            <a:endParaRPr sz="19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93495" y="5324983"/>
            <a:ext cx="6425565" cy="7200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939"/>
              </a:lnSpc>
              <a:spcBef>
                <a:spcPts val="95"/>
              </a:spcBef>
            </a:pPr>
            <a:r>
              <a:rPr sz="1900" dirty="0">
                <a:latin typeface="Arial"/>
                <a:cs typeface="Arial"/>
              </a:rPr>
              <a:t>in</a:t>
            </a:r>
            <a:r>
              <a:rPr sz="1900" spc="-2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routine</a:t>
            </a:r>
            <a:r>
              <a:rPr sz="1900" spc="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diagnostics</a:t>
            </a:r>
            <a:r>
              <a:rPr sz="1900" spc="-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at</a:t>
            </a:r>
            <a:r>
              <a:rPr sz="1900" spc="-1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Masaryk</a:t>
            </a:r>
            <a:r>
              <a:rPr sz="1900" spc="-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Memorial</a:t>
            </a:r>
            <a:r>
              <a:rPr sz="1900" spc="5" dirty="0">
                <a:latin typeface="Arial"/>
                <a:cs typeface="Arial"/>
              </a:rPr>
              <a:t> </a:t>
            </a:r>
            <a:r>
              <a:rPr sz="1900" spc="-30" dirty="0">
                <a:latin typeface="Arial"/>
                <a:cs typeface="Arial"/>
              </a:rPr>
              <a:t>Cancer</a:t>
            </a:r>
            <a:r>
              <a:rPr sz="1900" spc="10" dirty="0">
                <a:latin typeface="Arial"/>
                <a:cs typeface="Arial"/>
              </a:rPr>
              <a:t> </a:t>
            </a:r>
            <a:r>
              <a:rPr sz="1900" spc="-10" dirty="0">
                <a:latin typeface="Arial"/>
                <a:cs typeface="Arial"/>
              </a:rPr>
              <a:t>Institute</a:t>
            </a:r>
            <a:endParaRPr sz="1900">
              <a:latin typeface="Arial"/>
              <a:cs typeface="Arial"/>
            </a:endParaRPr>
          </a:p>
          <a:p>
            <a:pPr marL="12700" marR="262255">
              <a:lnSpc>
                <a:spcPct val="70000"/>
              </a:lnSpc>
              <a:spcBef>
                <a:spcPts val="340"/>
              </a:spcBef>
            </a:pPr>
            <a:r>
              <a:rPr sz="1900" spc="-30" dirty="0">
                <a:latin typeface="Arial"/>
                <a:cs typeface="Arial"/>
              </a:rPr>
              <a:t>(CZ)</a:t>
            </a:r>
            <a:r>
              <a:rPr sz="1900" spc="-105" dirty="0">
                <a:latin typeface="Arial"/>
                <a:cs typeface="Arial"/>
              </a:rPr>
              <a:t> </a:t>
            </a:r>
            <a:r>
              <a:rPr sz="1900" spc="50" dirty="0">
                <a:latin typeface="Arial"/>
                <a:cs typeface="Arial"/>
              </a:rPr>
              <a:t>to</a:t>
            </a:r>
            <a:r>
              <a:rPr sz="1900" spc="-8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AT</a:t>
            </a:r>
            <a:r>
              <a:rPr sz="1900" spc="-6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and</a:t>
            </a:r>
            <a:r>
              <a:rPr sz="1900" spc="-6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abroad</a:t>
            </a:r>
            <a:r>
              <a:rPr sz="1900" spc="-6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(possibly</a:t>
            </a:r>
            <a:r>
              <a:rPr sz="1900" spc="-80" dirty="0">
                <a:latin typeface="Arial"/>
                <a:cs typeface="Arial"/>
              </a:rPr>
              <a:t> </a:t>
            </a:r>
            <a:r>
              <a:rPr sz="1900" spc="-100" dirty="0">
                <a:latin typeface="Arial"/>
                <a:cs typeface="Arial"/>
              </a:rPr>
              <a:t>PL,</a:t>
            </a:r>
            <a:r>
              <a:rPr sz="1900" spc="-40" dirty="0">
                <a:latin typeface="Arial"/>
                <a:cs typeface="Arial"/>
              </a:rPr>
              <a:t> </a:t>
            </a:r>
            <a:r>
              <a:rPr sz="1900" spc="-130" dirty="0">
                <a:latin typeface="Arial"/>
                <a:cs typeface="Arial"/>
              </a:rPr>
              <a:t>SK,</a:t>
            </a:r>
            <a:r>
              <a:rPr sz="1900" spc="-6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NL</a:t>
            </a:r>
            <a:r>
              <a:rPr sz="1900" spc="-7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and</a:t>
            </a:r>
            <a:r>
              <a:rPr sz="1900" spc="-6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others</a:t>
            </a:r>
            <a:r>
              <a:rPr sz="1900" spc="-70" dirty="0">
                <a:latin typeface="Arial"/>
                <a:cs typeface="Arial"/>
              </a:rPr>
              <a:t> </a:t>
            </a:r>
            <a:r>
              <a:rPr sz="1900" spc="-25" dirty="0">
                <a:latin typeface="Arial"/>
                <a:cs typeface="Arial"/>
              </a:rPr>
              <a:t>via </a:t>
            </a:r>
            <a:r>
              <a:rPr sz="1900" dirty="0">
                <a:latin typeface="Arial"/>
                <a:cs typeface="Arial"/>
              </a:rPr>
              <a:t>other</a:t>
            </a:r>
            <a:r>
              <a:rPr sz="1900" spc="-45" dirty="0">
                <a:latin typeface="Arial"/>
                <a:cs typeface="Arial"/>
              </a:rPr>
              <a:t> </a:t>
            </a:r>
            <a:r>
              <a:rPr sz="1900" spc="-170" dirty="0">
                <a:latin typeface="Arial"/>
                <a:cs typeface="Arial"/>
              </a:rPr>
              <a:t>EOSC</a:t>
            </a:r>
            <a:r>
              <a:rPr sz="1900" spc="-5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Nodes</a:t>
            </a:r>
            <a:r>
              <a:rPr sz="1900" spc="-5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in</a:t>
            </a:r>
            <a:r>
              <a:rPr sz="1900" spc="-6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the</a:t>
            </a:r>
            <a:r>
              <a:rPr sz="1900" spc="-40" dirty="0">
                <a:latin typeface="Arial"/>
                <a:cs typeface="Arial"/>
              </a:rPr>
              <a:t> </a:t>
            </a:r>
            <a:r>
              <a:rPr sz="1900" spc="-10" dirty="0">
                <a:latin typeface="Arial"/>
                <a:cs typeface="Arial"/>
              </a:rPr>
              <a:t>future).</a:t>
            </a:r>
            <a:endParaRPr sz="19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127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" dirty="0"/>
              <a:t>Achievements</a:t>
            </a:r>
            <a:endParaRPr sz="3600"/>
          </a:p>
        </p:txBody>
      </p:sp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99501" y="1931797"/>
            <a:ext cx="3444239" cy="2795904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8319261" y="4839970"/>
            <a:ext cx="3148330" cy="1626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latin typeface="Arial"/>
                <a:cs typeface="Arial"/>
              </a:rPr>
              <a:t>Note:</a:t>
            </a:r>
            <a:r>
              <a:rPr sz="1500" spc="-2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false</a:t>
            </a:r>
            <a:r>
              <a:rPr sz="1500" spc="-2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positive</a:t>
            </a:r>
            <a:r>
              <a:rPr sz="1500" spc="-3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results</a:t>
            </a:r>
            <a:r>
              <a:rPr sz="1500" spc="-30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are</a:t>
            </a:r>
            <a:r>
              <a:rPr sz="1500" spc="-15" dirty="0">
                <a:latin typeface="Arial"/>
                <a:cs typeface="Arial"/>
              </a:rPr>
              <a:t> </a:t>
            </a:r>
            <a:r>
              <a:rPr sz="1500" spc="-20" dirty="0">
                <a:latin typeface="Arial"/>
                <a:cs typeface="Arial"/>
              </a:rPr>
              <a:t>high </a:t>
            </a:r>
            <a:r>
              <a:rPr sz="1500" spc="-10" dirty="0">
                <a:latin typeface="Arial"/>
                <a:cs typeface="Arial"/>
              </a:rPr>
              <a:t>because</a:t>
            </a:r>
            <a:r>
              <a:rPr sz="1500" spc="35" dirty="0">
                <a:latin typeface="Arial"/>
                <a:cs typeface="Arial"/>
              </a:rPr>
              <a:t> </a:t>
            </a:r>
            <a:r>
              <a:rPr sz="1500" spc="60" dirty="0">
                <a:latin typeface="Arial"/>
                <a:cs typeface="Arial"/>
              </a:rPr>
              <a:t>of</a:t>
            </a:r>
            <a:r>
              <a:rPr sz="1500" spc="3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the</a:t>
            </a:r>
            <a:r>
              <a:rPr sz="1500" spc="2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strict</a:t>
            </a:r>
            <a:r>
              <a:rPr sz="1500" spc="3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optimization</a:t>
            </a:r>
            <a:r>
              <a:rPr sz="1500" spc="10" dirty="0">
                <a:latin typeface="Arial"/>
                <a:cs typeface="Arial"/>
              </a:rPr>
              <a:t> </a:t>
            </a:r>
            <a:r>
              <a:rPr sz="1500" spc="-25" dirty="0">
                <a:latin typeface="Arial"/>
                <a:cs typeface="Arial"/>
              </a:rPr>
              <a:t>for </a:t>
            </a:r>
            <a:r>
              <a:rPr sz="1500" spc="-10" dirty="0">
                <a:latin typeface="Arial"/>
                <a:cs typeface="Arial"/>
              </a:rPr>
              <a:t>keeping</a:t>
            </a:r>
            <a:r>
              <a:rPr sz="1500" spc="-2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false</a:t>
            </a:r>
            <a:r>
              <a:rPr sz="1500" spc="-4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negatives</a:t>
            </a:r>
            <a:r>
              <a:rPr sz="1500" spc="-4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as</a:t>
            </a:r>
            <a:r>
              <a:rPr sz="1500" spc="-5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low</a:t>
            </a:r>
            <a:r>
              <a:rPr sz="1500" spc="-45" dirty="0">
                <a:latin typeface="Arial"/>
                <a:cs typeface="Arial"/>
              </a:rPr>
              <a:t> </a:t>
            </a:r>
            <a:r>
              <a:rPr sz="1500" spc="-25" dirty="0">
                <a:latin typeface="Arial"/>
                <a:cs typeface="Arial"/>
              </a:rPr>
              <a:t>as </a:t>
            </a:r>
            <a:r>
              <a:rPr sz="1500" dirty="0">
                <a:latin typeface="Arial"/>
                <a:cs typeface="Arial"/>
              </a:rPr>
              <a:t>possible.</a:t>
            </a:r>
            <a:r>
              <a:rPr sz="1500" spc="-45" dirty="0">
                <a:latin typeface="Arial"/>
                <a:cs typeface="Arial"/>
              </a:rPr>
              <a:t> </a:t>
            </a:r>
            <a:r>
              <a:rPr sz="1500" spc="-20" dirty="0">
                <a:latin typeface="Arial"/>
                <a:cs typeface="Arial"/>
              </a:rPr>
              <a:t>The</a:t>
            </a:r>
            <a:r>
              <a:rPr sz="1500" spc="-3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model</a:t>
            </a:r>
            <a:r>
              <a:rPr sz="1500" spc="-5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is</a:t>
            </a:r>
            <a:r>
              <a:rPr sz="1500" spc="-4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designed</a:t>
            </a:r>
            <a:r>
              <a:rPr sz="1500" spc="-30" dirty="0">
                <a:latin typeface="Arial"/>
                <a:cs typeface="Arial"/>
              </a:rPr>
              <a:t> </a:t>
            </a:r>
            <a:r>
              <a:rPr sz="1500" spc="-25" dirty="0">
                <a:latin typeface="Arial"/>
                <a:cs typeface="Arial"/>
              </a:rPr>
              <a:t>to </a:t>
            </a:r>
            <a:r>
              <a:rPr sz="1500" dirty="0">
                <a:latin typeface="Arial"/>
                <a:cs typeface="Arial"/>
              </a:rPr>
              <a:t>assist</a:t>
            </a:r>
            <a:r>
              <a:rPr sz="1500" spc="2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pathologist</a:t>
            </a:r>
            <a:r>
              <a:rPr sz="1500" spc="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in</a:t>
            </a:r>
            <a:r>
              <a:rPr sz="1500" spc="3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the</a:t>
            </a:r>
            <a:r>
              <a:rPr sz="1500" spc="25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screening process,</a:t>
            </a:r>
            <a:r>
              <a:rPr sz="1500" spc="-20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where</a:t>
            </a:r>
            <a:r>
              <a:rPr sz="1500" spc="-1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false</a:t>
            </a:r>
            <a:r>
              <a:rPr sz="1500" spc="-2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positives</a:t>
            </a:r>
            <a:r>
              <a:rPr sz="1500" spc="-40" dirty="0">
                <a:latin typeface="Arial"/>
                <a:cs typeface="Arial"/>
              </a:rPr>
              <a:t> </a:t>
            </a:r>
            <a:r>
              <a:rPr sz="1500" spc="-25" dirty="0">
                <a:latin typeface="Arial"/>
                <a:cs typeface="Arial"/>
              </a:rPr>
              <a:t>are </a:t>
            </a:r>
            <a:r>
              <a:rPr sz="1500" dirty="0">
                <a:latin typeface="Arial"/>
                <a:cs typeface="Arial"/>
              </a:rPr>
              <a:t>eliminated</a:t>
            </a:r>
            <a:r>
              <a:rPr sz="1500" spc="-4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by</a:t>
            </a:r>
            <a:r>
              <a:rPr sz="1500" spc="-3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the</a:t>
            </a:r>
            <a:r>
              <a:rPr sz="1500" spc="-40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clinician.</a:t>
            </a:r>
            <a:endParaRPr sz="150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17</a:t>
            </a:fld>
            <a:endParaRPr spc="-25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4895" y="1399184"/>
            <a:ext cx="10892790" cy="4330065"/>
          </a:xfrm>
          <a:prstGeom prst="rect">
            <a:avLst/>
          </a:prstGeom>
        </p:spPr>
        <p:txBody>
          <a:bodyPr vert="horz" wrap="square" lIns="0" tIns="10731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845"/>
              </a:spcBef>
              <a:buClr>
                <a:srgbClr val="FF0000"/>
              </a:buClr>
              <a:buFont typeface="Arial"/>
              <a:buChar char="•"/>
              <a:tabLst>
                <a:tab pos="299085" algn="l"/>
              </a:tabLst>
            </a:pPr>
            <a:r>
              <a:rPr sz="1900" dirty="0">
                <a:solidFill>
                  <a:srgbClr val="FF0000"/>
                </a:solidFill>
                <a:latin typeface="Arial"/>
                <a:cs typeface="Arial"/>
              </a:rPr>
              <a:t>Successfully</a:t>
            </a:r>
            <a:r>
              <a:rPr sz="19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0000"/>
                </a:solidFill>
                <a:latin typeface="Arial"/>
                <a:cs typeface="Arial"/>
              </a:rPr>
              <a:t>tested</a:t>
            </a:r>
            <a:r>
              <a:rPr sz="19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0000"/>
                </a:solidFill>
                <a:latin typeface="Arial"/>
                <a:cs typeface="Arial"/>
              </a:rPr>
              <a:t>the</a:t>
            </a:r>
            <a:r>
              <a:rPr sz="1900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0000"/>
                </a:solidFill>
                <a:latin typeface="Arial"/>
                <a:cs typeface="Arial"/>
              </a:rPr>
              <a:t>AI</a:t>
            </a:r>
            <a:r>
              <a:rPr sz="1900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0000"/>
                </a:solidFill>
                <a:latin typeface="Arial"/>
                <a:cs typeface="Arial"/>
              </a:rPr>
              <a:t>model</a:t>
            </a:r>
            <a:r>
              <a:rPr sz="1900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0000"/>
                </a:solidFill>
                <a:latin typeface="Arial"/>
                <a:cs typeface="Arial"/>
              </a:rPr>
              <a:t>on</a:t>
            </a:r>
            <a:r>
              <a:rPr sz="1900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0000"/>
                </a:solidFill>
                <a:latin typeface="Arial"/>
                <a:cs typeface="Arial"/>
              </a:rPr>
              <a:t>testing</a:t>
            </a:r>
            <a:r>
              <a:rPr sz="1900"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0000"/>
                </a:solidFill>
                <a:latin typeface="Arial"/>
                <a:cs typeface="Arial"/>
              </a:rPr>
              <a:t>data</a:t>
            </a:r>
            <a:r>
              <a:rPr sz="1900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0000"/>
                </a:solidFill>
                <a:latin typeface="Arial"/>
                <a:cs typeface="Arial"/>
              </a:rPr>
              <a:t>set</a:t>
            </a:r>
            <a:r>
              <a:rPr sz="1900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spc="50" dirty="0">
                <a:solidFill>
                  <a:srgbClr val="FF0000"/>
                </a:solidFill>
                <a:latin typeface="Arial"/>
                <a:cs typeface="Arial"/>
              </a:rPr>
              <a:t>from</a:t>
            </a:r>
            <a:r>
              <a:rPr sz="1900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spc="-50" dirty="0">
                <a:solidFill>
                  <a:srgbClr val="FF0000"/>
                </a:solidFill>
                <a:latin typeface="Arial"/>
                <a:cs typeface="Arial"/>
              </a:rPr>
              <a:t>Graz</a:t>
            </a:r>
            <a:r>
              <a:rPr sz="1900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spc="180" dirty="0">
                <a:solidFill>
                  <a:srgbClr val="FF0000"/>
                </a:solidFill>
                <a:latin typeface="Arial"/>
                <a:cs typeface="Arial"/>
              </a:rPr>
              <a:t>–</a:t>
            </a:r>
            <a:r>
              <a:rPr sz="1900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0000"/>
                </a:solidFill>
                <a:latin typeface="Arial"/>
                <a:cs typeface="Arial"/>
              </a:rPr>
              <a:t>400</a:t>
            </a:r>
            <a:r>
              <a:rPr sz="1900" spc="-3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FF0000"/>
                </a:solidFill>
                <a:latin typeface="Arial"/>
                <a:cs typeface="Arial"/>
              </a:rPr>
              <a:t>WSIs</a:t>
            </a:r>
            <a:endParaRPr sz="1900">
              <a:latin typeface="Arial"/>
              <a:cs typeface="Arial"/>
            </a:endParaRPr>
          </a:p>
          <a:p>
            <a:pPr marL="697865" lvl="1" indent="-227965">
              <a:lnSpc>
                <a:spcPts val="2050"/>
              </a:lnSpc>
              <a:spcBef>
                <a:spcPts val="740"/>
              </a:spcBef>
              <a:buChar char="•"/>
              <a:tabLst>
                <a:tab pos="697865" algn="l"/>
              </a:tabLst>
            </a:pPr>
            <a:r>
              <a:rPr sz="1900" spc="-20" dirty="0">
                <a:solidFill>
                  <a:srgbClr val="FF0000"/>
                </a:solidFill>
                <a:latin typeface="Arial"/>
                <a:cs typeface="Arial"/>
              </a:rPr>
              <a:t>Positive</a:t>
            </a:r>
            <a:r>
              <a:rPr sz="1900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0000"/>
                </a:solidFill>
                <a:latin typeface="Arial"/>
                <a:cs typeface="Arial"/>
              </a:rPr>
              <a:t>results</a:t>
            </a:r>
            <a:r>
              <a:rPr sz="1900" spc="-40" dirty="0">
                <a:solidFill>
                  <a:srgbClr val="FF0000"/>
                </a:solidFill>
                <a:latin typeface="Arial"/>
                <a:cs typeface="Arial"/>
              </a:rPr>
              <a:t> esp.</a:t>
            </a:r>
            <a:r>
              <a:rPr sz="1900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0000"/>
                </a:solidFill>
                <a:latin typeface="Arial"/>
                <a:cs typeface="Arial"/>
              </a:rPr>
              <a:t>for</a:t>
            </a:r>
            <a:r>
              <a:rPr sz="1900" spc="-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0000"/>
                </a:solidFill>
                <a:latin typeface="Arial"/>
                <a:cs typeface="Arial"/>
              </a:rPr>
              <a:t>foundational</a:t>
            </a:r>
            <a:r>
              <a:rPr sz="1900" spc="-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spc="-30" dirty="0">
                <a:solidFill>
                  <a:srgbClr val="FF0000"/>
                </a:solidFill>
                <a:latin typeface="Arial"/>
                <a:cs typeface="Arial"/>
              </a:rPr>
              <a:t>model,</a:t>
            </a:r>
            <a:r>
              <a:rPr sz="1900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FF0000"/>
                </a:solidFill>
                <a:latin typeface="Arial"/>
                <a:cs typeface="Arial"/>
              </a:rPr>
              <a:t>paving</a:t>
            </a:r>
            <a:r>
              <a:rPr sz="1900"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0000"/>
                </a:solidFill>
                <a:latin typeface="Arial"/>
                <a:cs typeface="Arial"/>
              </a:rPr>
              <a:t>way</a:t>
            </a:r>
            <a:r>
              <a:rPr sz="1900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0000"/>
                </a:solidFill>
                <a:latin typeface="Arial"/>
                <a:cs typeface="Arial"/>
              </a:rPr>
              <a:t>to</a:t>
            </a:r>
            <a:r>
              <a:rPr sz="1900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FF0000"/>
                </a:solidFill>
                <a:latin typeface="Arial"/>
                <a:cs typeface="Arial"/>
              </a:rPr>
              <a:t>expansion</a:t>
            </a:r>
            <a:r>
              <a:rPr sz="1900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0000"/>
                </a:solidFill>
                <a:latin typeface="Arial"/>
                <a:cs typeface="Arial"/>
              </a:rPr>
              <a:t>from</a:t>
            </a:r>
            <a:r>
              <a:rPr sz="1900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0000"/>
                </a:solidFill>
                <a:latin typeface="Arial"/>
                <a:cs typeface="Arial"/>
              </a:rPr>
              <a:t>locally</a:t>
            </a:r>
            <a:r>
              <a:rPr sz="1900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FF0000"/>
                </a:solidFill>
                <a:latin typeface="Arial"/>
                <a:cs typeface="Arial"/>
              </a:rPr>
              <a:t>used</a:t>
            </a:r>
            <a:r>
              <a:rPr sz="1900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spc="-50" dirty="0">
                <a:solidFill>
                  <a:srgbClr val="FF0000"/>
                </a:solidFill>
                <a:latin typeface="Arial"/>
                <a:cs typeface="Arial"/>
              </a:rPr>
              <a:t>AI</a:t>
            </a:r>
            <a:r>
              <a:rPr sz="1900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0000"/>
                </a:solidFill>
                <a:latin typeface="Arial"/>
                <a:cs typeface="Arial"/>
              </a:rPr>
              <a:t>model</a:t>
            </a:r>
            <a:endParaRPr sz="1900">
              <a:latin typeface="Arial"/>
              <a:cs typeface="Arial"/>
            </a:endParaRPr>
          </a:p>
          <a:p>
            <a:pPr marL="698500">
              <a:lnSpc>
                <a:spcPts val="2050"/>
              </a:lnSpc>
            </a:pPr>
            <a:r>
              <a:rPr sz="1900" dirty="0">
                <a:solidFill>
                  <a:srgbClr val="FF0000"/>
                </a:solidFill>
                <a:latin typeface="Arial"/>
                <a:cs typeface="Arial"/>
              </a:rPr>
              <a:t>to</a:t>
            </a:r>
            <a:r>
              <a:rPr sz="1900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1900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0000"/>
                </a:solidFill>
                <a:latin typeface="Arial"/>
                <a:cs typeface="Arial"/>
              </a:rPr>
              <a:t>product</a:t>
            </a:r>
            <a:r>
              <a:rPr sz="1900" spc="-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FF0000"/>
                </a:solidFill>
                <a:latin typeface="Arial"/>
                <a:cs typeface="Arial"/>
              </a:rPr>
              <a:t>usable</a:t>
            </a:r>
            <a:r>
              <a:rPr sz="1900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0000"/>
                </a:solidFill>
                <a:latin typeface="Arial"/>
                <a:cs typeface="Arial"/>
              </a:rPr>
              <a:t>at</a:t>
            </a:r>
            <a:r>
              <a:rPr sz="1900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FF0000"/>
                </a:solidFill>
                <a:latin typeface="Arial"/>
                <a:cs typeface="Arial"/>
              </a:rPr>
              <a:t>different</a:t>
            </a:r>
            <a:r>
              <a:rPr sz="1900"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FF0000"/>
                </a:solidFill>
                <a:latin typeface="Arial"/>
                <a:cs typeface="Arial"/>
              </a:rPr>
              <a:t>institutions</a:t>
            </a:r>
            <a:endParaRPr sz="19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750"/>
              </a:spcBef>
              <a:buChar char="•"/>
              <a:tabLst>
                <a:tab pos="299085" algn="l"/>
              </a:tabLst>
            </a:pPr>
            <a:r>
              <a:rPr sz="1900" dirty="0">
                <a:latin typeface="Arial"/>
                <a:cs typeface="Arial"/>
              </a:rPr>
              <a:t>Contributions</a:t>
            </a:r>
            <a:r>
              <a:rPr sz="1900" spc="-10" dirty="0">
                <a:latin typeface="Arial"/>
                <a:cs typeface="Arial"/>
              </a:rPr>
              <a:t> </a:t>
            </a:r>
            <a:r>
              <a:rPr sz="1900" spc="70" dirty="0">
                <a:latin typeface="Arial"/>
                <a:cs typeface="Arial"/>
              </a:rPr>
              <a:t>of</a:t>
            </a:r>
            <a:r>
              <a:rPr sz="1900" spc="-5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the</a:t>
            </a:r>
            <a:r>
              <a:rPr sz="1900" spc="-35" dirty="0">
                <a:latin typeface="Arial"/>
                <a:cs typeface="Arial"/>
              </a:rPr>
              <a:t> </a:t>
            </a:r>
            <a:r>
              <a:rPr sz="1900" spc="-170" dirty="0">
                <a:latin typeface="Arial"/>
                <a:cs typeface="Arial"/>
              </a:rPr>
              <a:t>EOSC</a:t>
            </a:r>
            <a:r>
              <a:rPr sz="1900" spc="-60" dirty="0">
                <a:latin typeface="Arial"/>
                <a:cs typeface="Arial"/>
              </a:rPr>
              <a:t> </a:t>
            </a:r>
            <a:r>
              <a:rPr sz="1900" spc="-10" dirty="0">
                <a:latin typeface="Arial"/>
                <a:cs typeface="Arial"/>
              </a:rPr>
              <a:t>Federation </a:t>
            </a:r>
            <a:r>
              <a:rPr sz="1900" spc="50" dirty="0">
                <a:latin typeface="Arial"/>
                <a:cs typeface="Arial"/>
              </a:rPr>
              <a:t>to</a:t>
            </a:r>
            <a:r>
              <a:rPr sz="1900" spc="-45" dirty="0">
                <a:latin typeface="Arial"/>
                <a:cs typeface="Arial"/>
              </a:rPr>
              <a:t> </a:t>
            </a:r>
            <a:r>
              <a:rPr sz="1900" spc="-10" dirty="0">
                <a:latin typeface="Arial"/>
                <a:cs typeface="Arial"/>
              </a:rPr>
              <a:t>MCVAL</a:t>
            </a:r>
            <a:endParaRPr sz="1900">
              <a:latin typeface="Arial"/>
              <a:cs typeface="Arial"/>
            </a:endParaRPr>
          </a:p>
          <a:p>
            <a:pPr marL="697865" lvl="1" indent="-227965">
              <a:lnSpc>
                <a:spcPct val="100000"/>
              </a:lnSpc>
              <a:spcBef>
                <a:spcPts val="740"/>
              </a:spcBef>
              <a:buChar char="•"/>
              <a:tabLst>
                <a:tab pos="697865" algn="l"/>
              </a:tabLst>
            </a:pPr>
            <a:r>
              <a:rPr sz="1900" spc="-165" dirty="0">
                <a:solidFill>
                  <a:srgbClr val="3A3838"/>
                </a:solidFill>
                <a:latin typeface="Arial"/>
                <a:cs typeface="Arial"/>
              </a:rPr>
              <a:t>EU</a:t>
            </a:r>
            <a:r>
              <a:rPr sz="1900" spc="-7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wide</a:t>
            </a:r>
            <a:r>
              <a:rPr sz="1900" spc="-9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network</a:t>
            </a:r>
            <a:r>
              <a:rPr sz="1900" spc="-7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50" dirty="0">
                <a:solidFill>
                  <a:srgbClr val="3A3838"/>
                </a:solidFill>
                <a:latin typeface="Arial"/>
                <a:cs typeface="Arial"/>
              </a:rPr>
              <a:t>of</a:t>
            </a:r>
            <a:r>
              <a:rPr sz="1900" spc="-9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45" dirty="0">
                <a:solidFill>
                  <a:srgbClr val="3A3838"/>
                </a:solidFill>
                <a:latin typeface="Arial"/>
                <a:cs typeface="Arial"/>
              </a:rPr>
              <a:t>AI</a:t>
            </a:r>
            <a:r>
              <a:rPr sz="1900" spc="-8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3A3838"/>
                </a:solidFill>
                <a:latin typeface="Arial"/>
                <a:cs typeface="Arial"/>
              </a:rPr>
              <a:t>and</a:t>
            </a:r>
            <a:r>
              <a:rPr sz="1900" spc="-9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medical</a:t>
            </a:r>
            <a:r>
              <a:rPr sz="1900" spc="-8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3A3838"/>
                </a:solidFill>
                <a:latin typeface="Arial"/>
                <a:cs typeface="Arial"/>
              </a:rPr>
              <a:t>experts</a:t>
            </a:r>
            <a:endParaRPr sz="1900">
              <a:latin typeface="Arial"/>
              <a:cs typeface="Arial"/>
            </a:endParaRPr>
          </a:p>
          <a:p>
            <a:pPr marL="697865" lvl="1" indent="-227965">
              <a:lnSpc>
                <a:spcPts val="2050"/>
              </a:lnSpc>
              <a:spcBef>
                <a:spcPts val="745"/>
              </a:spcBef>
              <a:buChar char="•"/>
              <a:tabLst>
                <a:tab pos="697865" algn="l"/>
              </a:tabLst>
            </a:pPr>
            <a:r>
              <a:rPr sz="1900" spc="-165" dirty="0">
                <a:solidFill>
                  <a:srgbClr val="3A3838"/>
                </a:solidFill>
                <a:latin typeface="Arial"/>
                <a:cs typeface="Arial"/>
              </a:rPr>
              <a:t>EU</a:t>
            </a:r>
            <a:r>
              <a:rPr sz="1900" spc="-7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wide</a:t>
            </a:r>
            <a:r>
              <a:rPr sz="1900" spc="-5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clinical</a:t>
            </a:r>
            <a:r>
              <a:rPr sz="1900" spc="-6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3A3838"/>
                </a:solidFill>
                <a:latin typeface="Arial"/>
                <a:cs typeface="Arial"/>
              </a:rPr>
              <a:t>health</a:t>
            </a:r>
            <a:r>
              <a:rPr sz="1900" spc="-7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data</a:t>
            </a:r>
            <a:r>
              <a:rPr sz="1900" spc="-8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3A3838"/>
                </a:solidFill>
                <a:latin typeface="Arial"/>
                <a:cs typeface="Arial"/>
              </a:rPr>
              <a:t>resources</a:t>
            </a:r>
            <a:r>
              <a:rPr sz="1900" spc="-7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3A3838"/>
                </a:solidFill>
                <a:latin typeface="Arial"/>
                <a:cs typeface="Arial"/>
              </a:rPr>
              <a:t>and</a:t>
            </a:r>
            <a:r>
              <a:rPr sz="1900" spc="-7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computing</a:t>
            </a:r>
            <a:r>
              <a:rPr sz="1900" spc="-6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infrastructures</a:t>
            </a:r>
            <a:r>
              <a:rPr sz="1900" spc="-7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for</a:t>
            </a:r>
            <a:r>
              <a:rPr sz="1900" spc="-6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45" dirty="0">
                <a:solidFill>
                  <a:srgbClr val="3A3838"/>
                </a:solidFill>
                <a:latin typeface="Arial"/>
                <a:cs typeface="Arial"/>
              </a:rPr>
              <a:t>AI</a:t>
            </a:r>
            <a:r>
              <a:rPr sz="1900" spc="-6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model</a:t>
            </a:r>
            <a:r>
              <a:rPr sz="1900" spc="-8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3A3838"/>
                </a:solidFill>
                <a:latin typeface="Arial"/>
                <a:cs typeface="Arial"/>
              </a:rPr>
              <a:t>validation,</a:t>
            </a:r>
            <a:endParaRPr sz="1900">
              <a:latin typeface="Arial"/>
              <a:cs typeface="Arial"/>
            </a:endParaRPr>
          </a:p>
          <a:p>
            <a:pPr marL="698500">
              <a:lnSpc>
                <a:spcPts val="2050"/>
              </a:lnSpc>
            </a:pPr>
            <a:r>
              <a:rPr sz="1900" spc="-30" dirty="0">
                <a:solidFill>
                  <a:srgbClr val="3A3838"/>
                </a:solidFill>
                <a:latin typeface="Arial"/>
                <a:cs typeface="Arial"/>
              </a:rPr>
              <a:t>represented</a:t>
            </a:r>
            <a:r>
              <a:rPr sz="1900" spc="-5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in</a:t>
            </a:r>
            <a:r>
              <a:rPr sz="1900" spc="-5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the</a:t>
            </a:r>
            <a:r>
              <a:rPr sz="1900" spc="-5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175" dirty="0">
                <a:solidFill>
                  <a:srgbClr val="3A3838"/>
                </a:solidFill>
                <a:latin typeface="Arial"/>
                <a:cs typeface="Arial"/>
              </a:rPr>
              <a:t>EOSC</a:t>
            </a:r>
            <a:r>
              <a:rPr sz="1900" spc="-6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114" dirty="0">
                <a:solidFill>
                  <a:srgbClr val="3A3838"/>
                </a:solidFill>
                <a:latin typeface="Arial"/>
                <a:cs typeface="Arial"/>
              </a:rPr>
              <a:t>SHD</a:t>
            </a:r>
            <a:r>
              <a:rPr sz="1900" spc="-6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3A3838"/>
                </a:solidFill>
                <a:latin typeface="Arial"/>
                <a:cs typeface="Arial"/>
              </a:rPr>
              <a:t>subgroup</a:t>
            </a:r>
            <a:endParaRPr sz="1900">
              <a:latin typeface="Arial"/>
              <a:cs typeface="Arial"/>
            </a:endParaRPr>
          </a:p>
          <a:p>
            <a:pPr marL="697865" lvl="1" indent="-227965">
              <a:lnSpc>
                <a:spcPct val="100000"/>
              </a:lnSpc>
              <a:spcBef>
                <a:spcPts val="745"/>
              </a:spcBef>
              <a:buChar char="•"/>
              <a:tabLst>
                <a:tab pos="697865" algn="l"/>
              </a:tabLst>
            </a:pP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Ability</a:t>
            </a:r>
            <a:r>
              <a:rPr sz="1900" spc="-6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to</a:t>
            </a:r>
            <a:r>
              <a:rPr sz="1900" spc="-6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3A3838"/>
                </a:solidFill>
                <a:latin typeface="Arial"/>
                <a:cs typeface="Arial"/>
              </a:rPr>
              <a:t>authenticate</a:t>
            </a:r>
            <a:r>
              <a:rPr sz="1900" spc="-6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3A3838"/>
                </a:solidFill>
                <a:latin typeface="Arial"/>
                <a:cs typeface="Arial"/>
              </a:rPr>
              <a:t>using</a:t>
            </a:r>
            <a:r>
              <a:rPr sz="1900" spc="-9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25" dirty="0">
                <a:solidFill>
                  <a:srgbClr val="3A3838"/>
                </a:solidFill>
                <a:latin typeface="Arial"/>
                <a:cs typeface="Arial"/>
              </a:rPr>
              <a:t>eID</a:t>
            </a:r>
            <a:endParaRPr sz="19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745"/>
              </a:spcBef>
              <a:buChar char="•"/>
              <a:tabLst>
                <a:tab pos="299085" algn="l"/>
              </a:tabLst>
            </a:pPr>
            <a:r>
              <a:rPr sz="1900" dirty="0">
                <a:latin typeface="Arial"/>
                <a:cs typeface="Arial"/>
              </a:rPr>
              <a:t>Contributions </a:t>
            </a:r>
            <a:r>
              <a:rPr sz="1900" spc="70" dirty="0">
                <a:latin typeface="Arial"/>
                <a:cs typeface="Arial"/>
              </a:rPr>
              <a:t>of</a:t>
            </a:r>
            <a:r>
              <a:rPr sz="1900" spc="-35" dirty="0">
                <a:latin typeface="Arial"/>
                <a:cs typeface="Arial"/>
              </a:rPr>
              <a:t> </a:t>
            </a:r>
            <a:r>
              <a:rPr sz="1900" spc="-45" dirty="0">
                <a:latin typeface="Arial"/>
                <a:cs typeface="Arial"/>
              </a:rPr>
              <a:t>MCVAL</a:t>
            </a:r>
            <a:r>
              <a:rPr sz="1900" spc="-25" dirty="0">
                <a:latin typeface="Arial"/>
                <a:cs typeface="Arial"/>
              </a:rPr>
              <a:t> </a:t>
            </a:r>
            <a:r>
              <a:rPr sz="1900" spc="50" dirty="0">
                <a:latin typeface="Arial"/>
                <a:cs typeface="Arial"/>
              </a:rPr>
              <a:t>to</a:t>
            </a:r>
            <a:r>
              <a:rPr sz="1900" spc="-3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the</a:t>
            </a:r>
            <a:r>
              <a:rPr sz="1900" spc="-25" dirty="0">
                <a:latin typeface="Arial"/>
                <a:cs typeface="Arial"/>
              </a:rPr>
              <a:t> </a:t>
            </a:r>
            <a:r>
              <a:rPr sz="1900" spc="-170" dirty="0">
                <a:latin typeface="Arial"/>
                <a:cs typeface="Arial"/>
              </a:rPr>
              <a:t>EOSC</a:t>
            </a:r>
            <a:r>
              <a:rPr sz="1900" spc="-50" dirty="0">
                <a:latin typeface="Arial"/>
                <a:cs typeface="Arial"/>
              </a:rPr>
              <a:t> </a:t>
            </a:r>
            <a:r>
              <a:rPr sz="1900" spc="-10" dirty="0">
                <a:latin typeface="Arial"/>
                <a:cs typeface="Arial"/>
              </a:rPr>
              <a:t>Federation</a:t>
            </a:r>
            <a:endParaRPr sz="1900">
              <a:latin typeface="Arial"/>
              <a:cs typeface="Arial"/>
            </a:endParaRPr>
          </a:p>
          <a:p>
            <a:pPr marL="697865" lvl="1" indent="-227965">
              <a:lnSpc>
                <a:spcPct val="100000"/>
              </a:lnSpc>
              <a:spcBef>
                <a:spcPts val="745"/>
              </a:spcBef>
              <a:buChar char="•"/>
              <a:tabLst>
                <a:tab pos="697865" algn="l"/>
              </a:tabLst>
            </a:pPr>
            <a:r>
              <a:rPr sz="1900" spc="-10" dirty="0">
                <a:solidFill>
                  <a:srgbClr val="3A3838"/>
                </a:solidFill>
                <a:latin typeface="Arial"/>
                <a:cs typeface="Arial"/>
              </a:rPr>
              <a:t>Simplified</a:t>
            </a:r>
            <a:r>
              <a:rPr sz="1900" spc="-5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access</a:t>
            </a:r>
            <a:r>
              <a:rPr sz="1900" spc="-6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to</a:t>
            </a:r>
            <a:r>
              <a:rPr sz="1900" spc="-6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3A3838"/>
                </a:solidFill>
                <a:latin typeface="Arial"/>
                <a:cs typeface="Arial"/>
              </a:rPr>
              <a:t>sensitive</a:t>
            </a:r>
            <a:r>
              <a:rPr sz="1900" spc="-3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3A3838"/>
                </a:solidFill>
                <a:latin typeface="Arial"/>
                <a:cs typeface="Arial"/>
              </a:rPr>
              <a:t>health</a:t>
            </a:r>
            <a:r>
              <a:rPr sz="1900" spc="-7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3A3838"/>
                </a:solidFill>
                <a:latin typeface="Arial"/>
                <a:cs typeface="Arial"/>
              </a:rPr>
              <a:t>data</a:t>
            </a:r>
            <a:r>
              <a:rPr sz="1900" spc="-8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for</a:t>
            </a:r>
            <a:r>
              <a:rPr sz="1900" spc="-7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50" dirty="0">
                <a:solidFill>
                  <a:srgbClr val="3A3838"/>
                </a:solidFill>
                <a:latin typeface="Arial"/>
                <a:cs typeface="Arial"/>
              </a:rPr>
              <a:t>AI</a:t>
            </a:r>
            <a:r>
              <a:rPr sz="1900" spc="-6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30" dirty="0">
                <a:solidFill>
                  <a:srgbClr val="3A3838"/>
                </a:solidFill>
                <a:latin typeface="Arial"/>
                <a:cs typeface="Arial"/>
              </a:rPr>
              <a:t>researchers</a:t>
            </a:r>
            <a:r>
              <a:rPr sz="1900" spc="-6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3A3838"/>
                </a:solidFill>
                <a:latin typeface="Arial"/>
                <a:cs typeface="Arial"/>
              </a:rPr>
              <a:t>and</a:t>
            </a:r>
            <a:r>
              <a:rPr sz="1900" spc="-6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3A3838"/>
                </a:solidFill>
                <a:latin typeface="Arial"/>
                <a:cs typeface="Arial"/>
              </a:rPr>
              <a:t>clinicians</a:t>
            </a:r>
            <a:endParaRPr sz="1900">
              <a:latin typeface="Arial"/>
              <a:cs typeface="Arial"/>
            </a:endParaRPr>
          </a:p>
          <a:p>
            <a:pPr marL="697865" lvl="1" indent="-227965">
              <a:lnSpc>
                <a:spcPct val="100000"/>
              </a:lnSpc>
              <a:spcBef>
                <a:spcPts val="745"/>
              </a:spcBef>
              <a:buChar char="•"/>
              <a:tabLst>
                <a:tab pos="697865" algn="l"/>
              </a:tabLst>
            </a:pPr>
            <a:r>
              <a:rPr sz="1900" spc="-50" dirty="0">
                <a:solidFill>
                  <a:srgbClr val="3A3838"/>
                </a:solidFill>
                <a:latin typeface="Arial"/>
                <a:cs typeface="Arial"/>
              </a:rPr>
              <a:t>Legal</a:t>
            </a:r>
            <a:r>
              <a:rPr sz="1900" spc="-8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framework</a:t>
            </a:r>
            <a:r>
              <a:rPr sz="1900" spc="-4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for</a:t>
            </a:r>
            <a:r>
              <a:rPr sz="1900" spc="-7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40" dirty="0">
                <a:solidFill>
                  <a:srgbClr val="3A3838"/>
                </a:solidFill>
                <a:latin typeface="Arial"/>
                <a:cs typeface="Arial"/>
              </a:rPr>
              <a:t>exchange</a:t>
            </a:r>
            <a:r>
              <a:rPr sz="1900" spc="-6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50" dirty="0">
                <a:solidFill>
                  <a:srgbClr val="3A3838"/>
                </a:solidFill>
                <a:latin typeface="Arial"/>
                <a:cs typeface="Arial"/>
              </a:rPr>
              <a:t>of</a:t>
            </a:r>
            <a:r>
              <a:rPr sz="1900" spc="-7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3A3838"/>
                </a:solidFill>
                <a:latin typeface="Arial"/>
                <a:cs typeface="Arial"/>
              </a:rPr>
              <a:t>sensitive</a:t>
            </a:r>
            <a:r>
              <a:rPr sz="1900" spc="-3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3A3838"/>
                </a:solidFill>
                <a:latin typeface="Arial"/>
                <a:cs typeface="Arial"/>
              </a:rPr>
              <a:t>health</a:t>
            </a:r>
            <a:r>
              <a:rPr sz="1900" spc="-8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data</a:t>
            </a:r>
            <a:r>
              <a:rPr sz="1900" spc="-8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across</a:t>
            </a:r>
            <a:r>
              <a:rPr sz="1900" spc="-6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3A3838"/>
                </a:solidFill>
                <a:latin typeface="Arial"/>
                <a:cs typeface="Arial"/>
              </a:rPr>
              <a:t>health</a:t>
            </a:r>
            <a:r>
              <a:rPr sz="1900" spc="-7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3A3838"/>
                </a:solidFill>
                <a:latin typeface="Arial"/>
                <a:cs typeface="Arial"/>
              </a:rPr>
              <a:t>organizations</a:t>
            </a:r>
            <a:r>
              <a:rPr sz="1900" spc="-6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3A3838"/>
                </a:solidFill>
                <a:latin typeface="Arial"/>
                <a:cs typeface="Arial"/>
              </a:rPr>
              <a:t>and</a:t>
            </a:r>
            <a:r>
              <a:rPr sz="1900" spc="-6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3A3838"/>
                </a:solidFill>
                <a:latin typeface="Arial"/>
                <a:cs typeface="Arial"/>
              </a:rPr>
              <a:t>countries</a:t>
            </a:r>
            <a:endParaRPr sz="1900">
              <a:latin typeface="Arial"/>
              <a:cs typeface="Arial"/>
            </a:endParaRPr>
          </a:p>
          <a:p>
            <a:pPr marL="697865" lvl="1" indent="-227965">
              <a:lnSpc>
                <a:spcPct val="100000"/>
              </a:lnSpc>
              <a:spcBef>
                <a:spcPts val="745"/>
              </a:spcBef>
              <a:buChar char="•"/>
              <a:tabLst>
                <a:tab pos="697865" algn="l"/>
              </a:tabLst>
            </a:pPr>
            <a:r>
              <a:rPr sz="1900" spc="-25" dirty="0">
                <a:solidFill>
                  <a:srgbClr val="3A3838"/>
                </a:solidFill>
                <a:latin typeface="Arial"/>
                <a:cs typeface="Arial"/>
              </a:rPr>
              <a:t>Blueprint</a:t>
            </a:r>
            <a:r>
              <a:rPr sz="1900" spc="-2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for</a:t>
            </a:r>
            <a:r>
              <a:rPr sz="1900" spc="-3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compliant computing</a:t>
            </a:r>
            <a:r>
              <a:rPr sz="1900" spc="-2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infrastructure</a:t>
            </a:r>
            <a:r>
              <a:rPr sz="1900" spc="-2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dirty="0">
                <a:solidFill>
                  <a:srgbClr val="3A3838"/>
                </a:solidFill>
                <a:latin typeface="Arial"/>
                <a:cs typeface="Arial"/>
              </a:rPr>
              <a:t>for</a:t>
            </a:r>
            <a:r>
              <a:rPr sz="1900" spc="-3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3A3838"/>
                </a:solidFill>
                <a:latin typeface="Arial"/>
                <a:cs typeface="Arial"/>
              </a:rPr>
              <a:t>processing</a:t>
            </a:r>
            <a:r>
              <a:rPr sz="1900" spc="-1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50" dirty="0">
                <a:solidFill>
                  <a:srgbClr val="3A3838"/>
                </a:solidFill>
                <a:latin typeface="Arial"/>
                <a:cs typeface="Arial"/>
              </a:rPr>
              <a:t>of</a:t>
            </a:r>
            <a:r>
              <a:rPr sz="1900" spc="-2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10" dirty="0">
                <a:solidFill>
                  <a:srgbClr val="3A3838"/>
                </a:solidFill>
                <a:latin typeface="Arial"/>
                <a:cs typeface="Arial"/>
              </a:rPr>
              <a:t>sensitive</a:t>
            </a:r>
            <a:r>
              <a:rPr sz="1900" spc="1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3A3838"/>
                </a:solidFill>
                <a:latin typeface="Arial"/>
                <a:cs typeface="Arial"/>
              </a:rPr>
              <a:t>health</a:t>
            </a:r>
            <a:r>
              <a:rPr sz="1900" spc="-4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900" spc="-20" dirty="0">
                <a:solidFill>
                  <a:srgbClr val="3A3838"/>
                </a:solidFill>
                <a:latin typeface="Arial"/>
                <a:cs typeface="Arial"/>
              </a:rPr>
              <a:t>data</a:t>
            </a:r>
            <a:endParaRPr sz="19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18</a:t>
            </a:fld>
            <a:endParaRPr spc="-25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85"/>
              </a:spcBef>
            </a:pPr>
            <a:r>
              <a:rPr sz="3600" dirty="0"/>
              <a:t>How</a:t>
            </a:r>
            <a:r>
              <a:rPr sz="3600" spc="-65" dirty="0"/>
              <a:t> </a:t>
            </a:r>
            <a:r>
              <a:rPr sz="3600" dirty="0"/>
              <a:t>do</a:t>
            </a:r>
            <a:r>
              <a:rPr sz="3600" spc="-70" dirty="0"/>
              <a:t> </a:t>
            </a:r>
            <a:r>
              <a:rPr sz="3600" spc="-20" dirty="0"/>
              <a:t>MCVAL</a:t>
            </a:r>
            <a:r>
              <a:rPr sz="3600" spc="-65" dirty="0"/>
              <a:t> </a:t>
            </a:r>
            <a:r>
              <a:rPr sz="3600" dirty="0"/>
              <a:t>and</a:t>
            </a:r>
            <a:r>
              <a:rPr sz="3600" spc="-80" dirty="0"/>
              <a:t> </a:t>
            </a:r>
            <a:r>
              <a:rPr sz="3600" dirty="0"/>
              <a:t>the</a:t>
            </a:r>
            <a:r>
              <a:rPr sz="3600" spc="-75" dirty="0"/>
              <a:t> </a:t>
            </a:r>
            <a:r>
              <a:rPr sz="3600" dirty="0"/>
              <a:t>EOSC</a:t>
            </a:r>
            <a:r>
              <a:rPr sz="3600" spc="-45" dirty="0"/>
              <a:t> </a:t>
            </a:r>
            <a:r>
              <a:rPr sz="3600" spc="-10" dirty="0"/>
              <a:t>Federation </a:t>
            </a:r>
            <a:r>
              <a:rPr sz="3600" dirty="0"/>
              <a:t>benefit</a:t>
            </a:r>
            <a:r>
              <a:rPr sz="3600" spc="-60" dirty="0"/>
              <a:t> </a:t>
            </a:r>
            <a:r>
              <a:rPr sz="3600" dirty="0"/>
              <a:t>from</a:t>
            </a:r>
            <a:r>
              <a:rPr sz="3600" spc="-50" dirty="0"/>
              <a:t> </a:t>
            </a:r>
            <a:r>
              <a:rPr sz="3600" dirty="0"/>
              <a:t>each</a:t>
            </a:r>
            <a:r>
              <a:rPr sz="3600" spc="-55" dirty="0"/>
              <a:t> </a:t>
            </a:r>
            <a:r>
              <a:rPr sz="3600" spc="-10" dirty="0"/>
              <a:t>other?</a:t>
            </a:r>
            <a:endParaRPr sz="36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2211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dirty="0"/>
              <a:t>Scaling</a:t>
            </a:r>
            <a:r>
              <a:rPr spc="-90" dirty="0"/>
              <a:t> </a:t>
            </a:r>
            <a:r>
              <a:rPr dirty="0"/>
              <a:t>up</a:t>
            </a:r>
            <a:r>
              <a:rPr spc="-80" dirty="0"/>
              <a:t> </a:t>
            </a:r>
            <a:r>
              <a:rPr spc="-20" dirty="0"/>
              <a:t>MCVAL:</a:t>
            </a:r>
            <a:r>
              <a:rPr spc="-90" dirty="0"/>
              <a:t> </a:t>
            </a:r>
            <a:r>
              <a:rPr dirty="0"/>
              <a:t>the</a:t>
            </a:r>
            <a:r>
              <a:rPr spc="-95" dirty="0"/>
              <a:t> </a:t>
            </a:r>
            <a:r>
              <a:rPr dirty="0"/>
              <a:t>EOSC</a:t>
            </a:r>
            <a:r>
              <a:rPr spc="-85" dirty="0"/>
              <a:t> </a:t>
            </a:r>
            <a:r>
              <a:rPr dirty="0"/>
              <a:t>Sensitive</a:t>
            </a:r>
            <a:r>
              <a:rPr spc="-75" dirty="0"/>
              <a:t> </a:t>
            </a:r>
            <a:r>
              <a:rPr dirty="0"/>
              <a:t>Health</a:t>
            </a:r>
            <a:r>
              <a:rPr spc="-80" dirty="0"/>
              <a:t> </a:t>
            </a:r>
            <a:r>
              <a:rPr spc="-20" dirty="0"/>
              <a:t>Data </a:t>
            </a:r>
            <a:r>
              <a:rPr spc="-10" dirty="0"/>
              <a:t>subgroup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50919" y="2652841"/>
            <a:ext cx="426331" cy="40341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84003" y="2620752"/>
            <a:ext cx="362152" cy="48592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04315" y="3686839"/>
            <a:ext cx="426331" cy="421747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649272" y="3196208"/>
            <a:ext cx="1668145" cy="2095500"/>
            <a:chOff x="4649272" y="3196208"/>
            <a:chExt cx="1668145" cy="209550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49272" y="3686839"/>
              <a:ext cx="463005" cy="4355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50918" y="4736657"/>
              <a:ext cx="426331" cy="40341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140706" y="3196208"/>
              <a:ext cx="529590" cy="1415415"/>
            </a:xfrm>
            <a:custGeom>
              <a:avLst/>
              <a:gdLst/>
              <a:ahLst/>
              <a:cxnLst/>
              <a:rect l="l" t="t" r="r" b="b"/>
              <a:pathLst>
                <a:path w="529589" h="1415414">
                  <a:moveTo>
                    <a:pt x="496443" y="1401318"/>
                  </a:moveTo>
                  <a:lnTo>
                    <a:pt x="96088" y="1026960"/>
                  </a:lnTo>
                  <a:lnTo>
                    <a:pt x="84963" y="1029589"/>
                  </a:lnTo>
                  <a:lnTo>
                    <a:pt x="78486" y="1036447"/>
                  </a:lnTo>
                  <a:lnTo>
                    <a:pt x="84899" y="1029589"/>
                  </a:lnTo>
                  <a:lnTo>
                    <a:pt x="96088" y="1026960"/>
                  </a:lnTo>
                  <a:lnTo>
                    <a:pt x="114490" y="1022604"/>
                  </a:lnTo>
                  <a:lnTo>
                    <a:pt x="129540" y="1019048"/>
                  </a:lnTo>
                  <a:lnTo>
                    <a:pt x="47879" y="994791"/>
                  </a:lnTo>
                  <a:lnTo>
                    <a:pt x="77470" y="1074674"/>
                  </a:lnTo>
                  <a:lnTo>
                    <a:pt x="83096" y="1040777"/>
                  </a:lnTo>
                  <a:lnTo>
                    <a:pt x="483362" y="1415288"/>
                  </a:lnTo>
                  <a:lnTo>
                    <a:pt x="496443" y="1401318"/>
                  </a:lnTo>
                  <a:close/>
                </a:path>
                <a:path w="529589" h="1415414">
                  <a:moveTo>
                    <a:pt x="529463" y="14224"/>
                  </a:moveTo>
                  <a:lnTo>
                    <a:pt x="516763" y="0"/>
                  </a:lnTo>
                  <a:lnTo>
                    <a:pt x="36093" y="431622"/>
                  </a:lnTo>
                  <a:lnTo>
                    <a:pt x="31242" y="397649"/>
                  </a:lnTo>
                  <a:lnTo>
                    <a:pt x="0" y="477012"/>
                  </a:lnTo>
                  <a:lnTo>
                    <a:pt x="82169" y="454406"/>
                  </a:lnTo>
                  <a:lnTo>
                    <a:pt x="65366" y="450088"/>
                  </a:lnTo>
                  <a:lnTo>
                    <a:pt x="48806" y="445833"/>
                  </a:lnTo>
                  <a:lnTo>
                    <a:pt x="529463" y="142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630544" y="4604486"/>
              <a:ext cx="668020" cy="668020"/>
            </a:xfrm>
            <a:custGeom>
              <a:avLst/>
              <a:gdLst/>
              <a:ahLst/>
              <a:cxnLst/>
              <a:rect l="l" t="t" r="r" b="b"/>
              <a:pathLst>
                <a:path w="668020" h="668020">
                  <a:moveTo>
                    <a:pt x="0" y="667664"/>
                  </a:moveTo>
                  <a:lnTo>
                    <a:pt x="667664" y="667664"/>
                  </a:lnTo>
                  <a:lnTo>
                    <a:pt x="667664" y="0"/>
                  </a:lnTo>
                  <a:lnTo>
                    <a:pt x="0" y="0"/>
                  </a:lnTo>
                  <a:lnTo>
                    <a:pt x="0" y="667664"/>
                  </a:lnTo>
                  <a:close/>
                </a:path>
              </a:pathLst>
            </a:custGeom>
            <a:ln w="38100">
              <a:solidFill>
                <a:srgbClr val="E956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3415410" y="4183888"/>
            <a:ext cx="1171575" cy="1123315"/>
            <a:chOff x="3415410" y="4183888"/>
            <a:chExt cx="1171575" cy="1123315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84003" y="4704568"/>
              <a:ext cx="362152" cy="48592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102099" y="4183888"/>
              <a:ext cx="485140" cy="421005"/>
            </a:xfrm>
            <a:custGeom>
              <a:avLst/>
              <a:gdLst/>
              <a:ahLst/>
              <a:cxnLst/>
              <a:rect l="l" t="t" r="r" b="b"/>
              <a:pathLst>
                <a:path w="485139" h="421004">
                  <a:moveTo>
                    <a:pt x="32765" y="342011"/>
                  </a:moveTo>
                  <a:lnTo>
                    <a:pt x="0" y="420624"/>
                  </a:lnTo>
                  <a:lnTo>
                    <a:pt x="82550" y="399669"/>
                  </a:lnTo>
                  <a:lnTo>
                    <a:pt x="64377" y="394588"/>
                  </a:lnTo>
                  <a:lnTo>
                    <a:pt x="44703" y="394588"/>
                  </a:lnTo>
                  <a:lnTo>
                    <a:pt x="32258" y="380238"/>
                  </a:lnTo>
                  <a:lnTo>
                    <a:pt x="37061" y="376086"/>
                  </a:lnTo>
                  <a:lnTo>
                    <a:pt x="32765" y="342011"/>
                  </a:lnTo>
                  <a:close/>
                </a:path>
                <a:path w="485139" h="421004">
                  <a:moveTo>
                    <a:pt x="472186" y="0"/>
                  </a:moveTo>
                  <a:lnTo>
                    <a:pt x="37061" y="376086"/>
                  </a:lnTo>
                  <a:lnTo>
                    <a:pt x="38490" y="387424"/>
                  </a:lnTo>
                  <a:lnTo>
                    <a:pt x="44703" y="394588"/>
                  </a:lnTo>
                  <a:lnTo>
                    <a:pt x="49511" y="390433"/>
                  </a:lnTo>
                  <a:lnTo>
                    <a:pt x="38746" y="387424"/>
                  </a:lnTo>
                  <a:lnTo>
                    <a:pt x="52993" y="387424"/>
                  </a:lnTo>
                  <a:lnTo>
                    <a:pt x="484632" y="14350"/>
                  </a:lnTo>
                  <a:lnTo>
                    <a:pt x="472186" y="0"/>
                  </a:lnTo>
                  <a:close/>
                </a:path>
                <a:path w="485139" h="421004">
                  <a:moveTo>
                    <a:pt x="49511" y="390433"/>
                  </a:moveTo>
                  <a:lnTo>
                    <a:pt x="44703" y="394588"/>
                  </a:lnTo>
                  <a:lnTo>
                    <a:pt x="64377" y="394588"/>
                  </a:lnTo>
                  <a:lnTo>
                    <a:pt x="49511" y="390433"/>
                  </a:lnTo>
                  <a:close/>
                </a:path>
                <a:path w="485139" h="421004">
                  <a:moveTo>
                    <a:pt x="52993" y="387424"/>
                  </a:moveTo>
                  <a:lnTo>
                    <a:pt x="38746" y="387424"/>
                  </a:lnTo>
                  <a:lnTo>
                    <a:pt x="49511" y="390433"/>
                  </a:lnTo>
                  <a:lnTo>
                    <a:pt x="52993" y="387424"/>
                  </a:lnTo>
                  <a:close/>
                </a:path>
                <a:path w="485139" h="421004">
                  <a:moveTo>
                    <a:pt x="37061" y="376086"/>
                  </a:moveTo>
                  <a:lnTo>
                    <a:pt x="32258" y="380238"/>
                  </a:lnTo>
                  <a:lnTo>
                    <a:pt x="38490" y="387424"/>
                  </a:lnTo>
                  <a:lnTo>
                    <a:pt x="37061" y="3760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34460" y="4620361"/>
              <a:ext cx="668020" cy="668020"/>
            </a:xfrm>
            <a:custGeom>
              <a:avLst/>
              <a:gdLst/>
              <a:ahLst/>
              <a:cxnLst/>
              <a:rect l="l" t="t" r="r" b="b"/>
              <a:pathLst>
                <a:path w="668020" h="668020">
                  <a:moveTo>
                    <a:pt x="0" y="667664"/>
                  </a:moveTo>
                  <a:lnTo>
                    <a:pt x="667664" y="667664"/>
                  </a:lnTo>
                  <a:lnTo>
                    <a:pt x="667664" y="0"/>
                  </a:lnTo>
                  <a:lnTo>
                    <a:pt x="0" y="0"/>
                  </a:lnTo>
                  <a:lnTo>
                    <a:pt x="0" y="667664"/>
                  </a:lnTo>
                  <a:close/>
                </a:path>
              </a:pathLst>
            </a:custGeom>
            <a:ln w="38100">
              <a:solidFill>
                <a:srgbClr val="E956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17032" y="1752460"/>
            <a:ext cx="489559" cy="40082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92593" y="3188576"/>
            <a:ext cx="1246212" cy="40082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44450" y="4199809"/>
            <a:ext cx="1413888" cy="252404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647570" y="3776598"/>
            <a:ext cx="78041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3B3B3C"/>
                </a:solidFill>
                <a:latin typeface="Arial"/>
                <a:cs typeface="Arial"/>
              </a:rPr>
              <a:t>AI</a:t>
            </a:r>
            <a:r>
              <a:rPr sz="1500" spc="-85" dirty="0">
                <a:solidFill>
                  <a:srgbClr val="3B3B3C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3B3B3C"/>
                </a:solidFill>
                <a:latin typeface="Arial"/>
                <a:cs typeface="Arial"/>
              </a:rPr>
              <a:t>model</a:t>
            </a:r>
            <a:endParaRPr sz="15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827147" y="2235200"/>
            <a:ext cx="1878964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30" dirty="0">
                <a:solidFill>
                  <a:srgbClr val="3B3B3C"/>
                </a:solidFill>
                <a:latin typeface="Arial"/>
                <a:cs typeface="Arial"/>
              </a:rPr>
              <a:t>Secure</a:t>
            </a:r>
            <a:r>
              <a:rPr sz="1500" spc="20" dirty="0">
                <a:solidFill>
                  <a:srgbClr val="3B3B3C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3B3B3C"/>
                </a:solidFill>
                <a:latin typeface="Arial"/>
                <a:cs typeface="Arial"/>
              </a:rPr>
              <a:t>compute</a:t>
            </a:r>
            <a:r>
              <a:rPr sz="1500" spc="-20" dirty="0">
                <a:solidFill>
                  <a:srgbClr val="3B3B3C"/>
                </a:solidFill>
                <a:latin typeface="Arial"/>
                <a:cs typeface="Arial"/>
              </a:rPr>
              <a:t> node</a:t>
            </a:r>
            <a:endParaRPr sz="15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999735" y="2235200"/>
            <a:ext cx="19558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0" dirty="0">
                <a:solidFill>
                  <a:srgbClr val="3B3B3C"/>
                </a:solidFill>
                <a:latin typeface="Arial"/>
                <a:cs typeface="Arial"/>
              </a:rPr>
              <a:t>Sensitive</a:t>
            </a:r>
            <a:r>
              <a:rPr sz="1500" spc="-45" dirty="0">
                <a:solidFill>
                  <a:srgbClr val="3B3B3C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3B3B3C"/>
                </a:solidFill>
                <a:latin typeface="Arial"/>
                <a:cs typeface="Arial"/>
              </a:rPr>
              <a:t>data</a:t>
            </a:r>
            <a:r>
              <a:rPr sz="1500" spc="-50" dirty="0">
                <a:solidFill>
                  <a:srgbClr val="3B3B3C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3B3B3C"/>
                </a:solidFill>
                <a:latin typeface="Arial"/>
                <a:cs typeface="Arial"/>
              </a:rPr>
              <a:t>provider</a:t>
            </a:r>
            <a:endParaRPr sz="15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827147" y="4711065"/>
            <a:ext cx="4128135" cy="9004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52575">
              <a:lnSpc>
                <a:spcPct val="100000"/>
              </a:lnSpc>
              <a:spcBef>
                <a:spcPts val="95"/>
              </a:spcBef>
            </a:pPr>
            <a:r>
              <a:rPr sz="1600" spc="-150" dirty="0">
                <a:solidFill>
                  <a:srgbClr val="FF0000"/>
                </a:solidFill>
                <a:latin typeface="Arial"/>
                <a:cs typeface="Arial"/>
              </a:rPr>
              <a:t>EOSC</a:t>
            </a:r>
            <a:r>
              <a:rPr sz="1600"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FF0000"/>
                </a:solidFill>
                <a:latin typeface="Arial"/>
                <a:cs typeface="Arial"/>
              </a:rPr>
              <a:t>SHD</a:t>
            </a:r>
            <a:endParaRPr sz="1600">
              <a:latin typeface="Arial"/>
              <a:cs typeface="Arial"/>
            </a:endParaRPr>
          </a:p>
          <a:p>
            <a:pPr marL="1552575">
              <a:lnSpc>
                <a:spcPct val="100000"/>
              </a:lnSpc>
            </a:pPr>
            <a:r>
              <a:rPr sz="1600" spc="-10" dirty="0">
                <a:solidFill>
                  <a:srgbClr val="FF0000"/>
                </a:solidFill>
                <a:latin typeface="Arial"/>
                <a:cs typeface="Arial"/>
              </a:rPr>
              <a:t>subgroup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50"/>
              </a:spcBef>
              <a:tabLst>
                <a:tab pos="2185035" algn="l"/>
              </a:tabLst>
            </a:pPr>
            <a:r>
              <a:rPr sz="1500" spc="-30" dirty="0">
                <a:solidFill>
                  <a:srgbClr val="3B3B3C"/>
                </a:solidFill>
                <a:latin typeface="Arial"/>
                <a:cs typeface="Arial"/>
              </a:rPr>
              <a:t>Secure</a:t>
            </a:r>
            <a:r>
              <a:rPr sz="1500" spc="20" dirty="0">
                <a:solidFill>
                  <a:srgbClr val="3B3B3C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3B3B3C"/>
                </a:solidFill>
                <a:latin typeface="Arial"/>
                <a:cs typeface="Arial"/>
              </a:rPr>
              <a:t>compute</a:t>
            </a:r>
            <a:r>
              <a:rPr sz="1500" spc="-20" dirty="0">
                <a:solidFill>
                  <a:srgbClr val="3B3B3C"/>
                </a:solidFill>
                <a:latin typeface="Arial"/>
                <a:cs typeface="Arial"/>
              </a:rPr>
              <a:t> node</a:t>
            </a:r>
            <a:r>
              <a:rPr sz="1500" dirty="0">
                <a:solidFill>
                  <a:srgbClr val="3B3B3C"/>
                </a:solidFill>
                <a:latin typeface="Arial"/>
                <a:cs typeface="Arial"/>
              </a:rPr>
              <a:t>	</a:t>
            </a:r>
            <a:r>
              <a:rPr sz="1500" spc="-10" dirty="0">
                <a:solidFill>
                  <a:srgbClr val="3B3B3C"/>
                </a:solidFill>
                <a:latin typeface="Arial"/>
                <a:cs typeface="Arial"/>
              </a:rPr>
              <a:t>Sensitive</a:t>
            </a:r>
            <a:r>
              <a:rPr sz="1500" spc="-45" dirty="0">
                <a:solidFill>
                  <a:srgbClr val="3B3B3C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3B3B3C"/>
                </a:solidFill>
                <a:latin typeface="Arial"/>
                <a:cs typeface="Arial"/>
              </a:rPr>
              <a:t>data</a:t>
            </a:r>
            <a:r>
              <a:rPr sz="1500" spc="-50" dirty="0">
                <a:solidFill>
                  <a:srgbClr val="3B3B3C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3B3B3C"/>
                </a:solidFill>
                <a:latin typeface="Arial"/>
                <a:cs typeface="Arial"/>
              </a:rPr>
              <a:t>provider</a:t>
            </a:r>
            <a:endParaRPr sz="15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055998" y="3175761"/>
            <a:ext cx="531495" cy="504825"/>
          </a:xfrm>
          <a:custGeom>
            <a:avLst/>
            <a:gdLst/>
            <a:ahLst/>
            <a:cxnLst/>
            <a:rect l="l" t="t" r="r" b="b"/>
            <a:pathLst>
              <a:path w="531495" h="504825">
                <a:moveTo>
                  <a:pt x="48008" y="32406"/>
                </a:moveTo>
                <a:lnTo>
                  <a:pt x="36956" y="34925"/>
                </a:lnTo>
                <a:lnTo>
                  <a:pt x="34976" y="46295"/>
                </a:lnTo>
                <a:lnTo>
                  <a:pt x="517905" y="504317"/>
                </a:lnTo>
                <a:lnTo>
                  <a:pt x="530987" y="490474"/>
                </a:lnTo>
                <a:lnTo>
                  <a:pt x="48008" y="32406"/>
                </a:lnTo>
                <a:close/>
              </a:path>
              <a:path w="531495" h="504825">
                <a:moveTo>
                  <a:pt x="0" y="0"/>
                </a:moveTo>
                <a:lnTo>
                  <a:pt x="29083" y="80137"/>
                </a:lnTo>
                <a:lnTo>
                  <a:pt x="34976" y="46295"/>
                </a:lnTo>
                <a:lnTo>
                  <a:pt x="30352" y="41910"/>
                </a:lnTo>
                <a:lnTo>
                  <a:pt x="43434" y="28066"/>
                </a:lnTo>
                <a:lnTo>
                  <a:pt x="67046" y="28066"/>
                </a:lnTo>
                <a:lnTo>
                  <a:pt x="81534" y="24764"/>
                </a:lnTo>
                <a:lnTo>
                  <a:pt x="0" y="0"/>
                </a:lnTo>
                <a:close/>
              </a:path>
              <a:path w="531495" h="504825">
                <a:moveTo>
                  <a:pt x="36956" y="34925"/>
                </a:moveTo>
                <a:lnTo>
                  <a:pt x="30352" y="41910"/>
                </a:lnTo>
                <a:lnTo>
                  <a:pt x="34976" y="46295"/>
                </a:lnTo>
                <a:lnTo>
                  <a:pt x="36956" y="34925"/>
                </a:lnTo>
                <a:close/>
              </a:path>
              <a:path w="531495" h="504825">
                <a:moveTo>
                  <a:pt x="43434" y="28066"/>
                </a:moveTo>
                <a:lnTo>
                  <a:pt x="36953" y="34925"/>
                </a:lnTo>
                <a:lnTo>
                  <a:pt x="48008" y="32406"/>
                </a:lnTo>
                <a:lnTo>
                  <a:pt x="43434" y="28066"/>
                </a:lnTo>
                <a:close/>
              </a:path>
              <a:path w="531495" h="504825">
                <a:moveTo>
                  <a:pt x="67046" y="28066"/>
                </a:moveTo>
                <a:lnTo>
                  <a:pt x="43434" y="28066"/>
                </a:lnTo>
                <a:lnTo>
                  <a:pt x="48008" y="32406"/>
                </a:lnTo>
                <a:lnTo>
                  <a:pt x="67046" y="280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351657" y="3864228"/>
            <a:ext cx="822325" cy="76200"/>
          </a:xfrm>
          <a:custGeom>
            <a:avLst/>
            <a:gdLst/>
            <a:ahLst/>
            <a:cxnLst/>
            <a:rect l="l" t="t" r="r" b="b"/>
            <a:pathLst>
              <a:path w="822325" h="76200">
                <a:moveTo>
                  <a:pt x="771397" y="38100"/>
                </a:moveTo>
                <a:lnTo>
                  <a:pt x="745997" y="76200"/>
                </a:lnTo>
                <a:lnTo>
                  <a:pt x="803147" y="47625"/>
                </a:lnTo>
                <a:lnTo>
                  <a:pt x="771397" y="47625"/>
                </a:lnTo>
                <a:lnTo>
                  <a:pt x="771397" y="38100"/>
                </a:lnTo>
                <a:close/>
              </a:path>
              <a:path w="822325" h="76200">
                <a:moveTo>
                  <a:pt x="765047" y="28575"/>
                </a:moveTo>
                <a:lnTo>
                  <a:pt x="0" y="28575"/>
                </a:lnTo>
                <a:lnTo>
                  <a:pt x="0" y="47625"/>
                </a:lnTo>
                <a:lnTo>
                  <a:pt x="765047" y="47625"/>
                </a:lnTo>
                <a:lnTo>
                  <a:pt x="771397" y="38100"/>
                </a:lnTo>
                <a:lnTo>
                  <a:pt x="765047" y="28575"/>
                </a:lnTo>
                <a:close/>
              </a:path>
              <a:path w="822325" h="76200">
                <a:moveTo>
                  <a:pt x="803147" y="28575"/>
                </a:moveTo>
                <a:lnTo>
                  <a:pt x="771397" y="28575"/>
                </a:lnTo>
                <a:lnTo>
                  <a:pt x="771397" y="47625"/>
                </a:lnTo>
                <a:lnTo>
                  <a:pt x="803147" y="47625"/>
                </a:lnTo>
                <a:lnTo>
                  <a:pt x="822197" y="38100"/>
                </a:lnTo>
                <a:lnTo>
                  <a:pt x="803147" y="28575"/>
                </a:lnTo>
                <a:close/>
              </a:path>
              <a:path w="822325" h="76200">
                <a:moveTo>
                  <a:pt x="745997" y="0"/>
                </a:moveTo>
                <a:lnTo>
                  <a:pt x="771397" y="38100"/>
                </a:lnTo>
                <a:lnTo>
                  <a:pt x="771397" y="28575"/>
                </a:lnTo>
                <a:lnTo>
                  <a:pt x="803147" y="28575"/>
                </a:lnTo>
                <a:lnTo>
                  <a:pt x="74599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487034" y="3662540"/>
            <a:ext cx="2721864" cy="537730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5571871" y="4161282"/>
            <a:ext cx="245872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3B3B3C"/>
                </a:solidFill>
                <a:latin typeface="Arial"/>
                <a:cs typeface="Arial"/>
              </a:rPr>
              <a:t>AI</a:t>
            </a:r>
            <a:r>
              <a:rPr sz="1500" spc="-75" dirty="0">
                <a:solidFill>
                  <a:srgbClr val="3B3B3C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3B3B3C"/>
                </a:solidFill>
                <a:latin typeface="Arial"/>
                <a:cs typeface="Arial"/>
              </a:rPr>
              <a:t>validation</a:t>
            </a:r>
            <a:r>
              <a:rPr sz="1500" spc="-90" dirty="0">
                <a:solidFill>
                  <a:srgbClr val="3B3B3C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3B3B3C"/>
                </a:solidFill>
                <a:latin typeface="Arial"/>
                <a:cs typeface="Arial"/>
              </a:rPr>
              <a:t>service</a:t>
            </a:r>
            <a:r>
              <a:rPr sz="1500" spc="-60" dirty="0">
                <a:solidFill>
                  <a:srgbClr val="3B3B3C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3B3B3C"/>
                </a:solidFill>
                <a:latin typeface="Arial"/>
                <a:cs typeface="Arial"/>
              </a:rPr>
              <a:t>provider</a:t>
            </a:r>
            <a:endParaRPr sz="1500">
              <a:latin typeface="Arial"/>
              <a:cs typeface="Arial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788157" y="1747228"/>
            <a:ext cx="1792224" cy="293677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64793" y="2801835"/>
            <a:ext cx="1176888" cy="25988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13091" y="4501896"/>
            <a:ext cx="1081092" cy="262381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486925" y="5707154"/>
            <a:ext cx="2088611" cy="367679"/>
          </a:xfrm>
          <a:prstGeom prst="rect">
            <a:avLst/>
          </a:prstGeom>
        </p:spPr>
      </p:pic>
      <p:grpSp>
        <p:nvGrpSpPr>
          <p:cNvPr id="30" name="object 30"/>
          <p:cNvGrpSpPr/>
          <p:nvPr/>
        </p:nvGrpSpPr>
        <p:grpSpPr>
          <a:xfrm>
            <a:off x="4873625" y="5633618"/>
            <a:ext cx="2402205" cy="814705"/>
            <a:chOff x="4873625" y="5633618"/>
            <a:chExt cx="2402205" cy="814705"/>
          </a:xfrm>
        </p:grpSpPr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020076" y="6154054"/>
              <a:ext cx="1977095" cy="29378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73625" y="5633618"/>
              <a:ext cx="2402078" cy="537730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8211057" y="1550034"/>
            <a:ext cx="27686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Char char="•"/>
              <a:tabLst>
                <a:tab pos="299085" algn="l"/>
              </a:tabLst>
            </a:pPr>
            <a:r>
              <a:rPr sz="1500" spc="-35" dirty="0">
                <a:latin typeface="Arial"/>
                <a:cs typeface="Arial"/>
              </a:rPr>
              <a:t>MCVAL</a:t>
            </a:r>
            <a:r>
              <a:rPr sz="1500" spc="-5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will</a:t>
            </a:r>
            <a:r>
              <a:rPr sz="1500" spc="-50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be</a:t>
            </a:r>
            <a:r>
              <a:rPr sz="1500" spc="-6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extended</a:t>
            </a:r>
            <a:r>
              <a:rPr sz="1500" spc="-25" dirty="0">
                <a:latin typeface="Arial"/>
                <a:cs typeface="Arial"/>
              </a:rPr>
              <a:t> </a:t>
            </a:r>
            <a:r>
              <a:rPr sz="1500" spc="-20" dirty="0">
                <a:latin typeface="Arial"/>
                <a:cs typeface="Arial"/>
              </a:rPr>
              <a:t>with</a:t>
            </a:r>
            <a:endParaRPr sz="1500">
              <a:latin typeface="Arial"/>
              <a:cs typeface="Arial"/>
            </a:endParaRPr>
          </a:p>
        </p:txBody>
      </p:sp>
      <p:sp>
        <p:nvSpPr>
          <p:cNvPr id="37" name="object 3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fld id="{81D60167-4931-47E6-BA6A-407CBD079E47}" type="slidenum">
              <a:rPr spc="-25" dirty="0"/>
              <a:t>19</a:t>
            </a:fld>
            <a:endParaRPr spc="-25" dirty="0"/>
          </a:p>
        </p:txBody>
      </p:sp>
      <p:sp>
        <p:nvSpPr>
          <p:cNvPr id="34" name="object 34"/>
          <p:cNvSpPr txBox="1"/>
          <p:nvPr/>
        </p:nvSpPr>
        <p:spPr>
          <a:xfrm>
            <a:off x="8668257" y="1931034"/>
            <a:ext cx="3051175" cy="864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</a:tabLst>
            </a:pPr>
            <a:r>
              <a:rPr sz="1500" spc="-40" dirty="0">
                <a:solidFill>
                  <a:srgbClr val="3A3838"/>
                </a:solidFill>
                <a:latin typeface="Arial"/>
                <a:cs typeface="Arial"/>
              </a:rPr>
              <a:t>Data</a:t>
            </a:r>
            <a:r>
              <a:rPr sz="1500" spc="-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3A3838"/>
                </a:solidFill>
                <a:latin typeface="Arial"/>
                <a:cs typeface="Arial"/>
              </a:rPr>
              <a:t>from</a:t>
            </a:r>
            <a:r>
              <a:rPr sz="1500" spc="-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500" spc="-135" dirty="0">
                <a:solidFill>
                  <a:srgbClr val="3A3838"/>
                </a:solidFill>
                <a:latin typeface="Arial"/>
                <a:cs typeface="Arial"/>
              </a:rPr>
              <a:t>EOSC-</a:t>
            </a:r>
            <a:r>
              <a:rPr sz="1500" spc="-100" dirty="0">
                <a:solidFill>
                  <a:srgbClr val="3A3838"/>
                </a:solidFill>
                <a:latin typeface="Arial"/>
                <a:cs typeface="Arial"/>
              </a:rPr>
              <a:t>SK</a:t>
            </a:r>
            <a:r>
              <a:rPr sz="1500" spc="-1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3A3838"/>
                </a:solidFill>
                <a:latin typeface="Arial"/>
                <a:cs typeface="Arial"/>
              </a:rPr>
              <a:t>and</a:t>
            </a:r>
            <a:r>
              <a:rPr sz="150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500" spc="-130" dirty="0">
                <a:solidFill>
                  <a:srgbClr val="3A3838"/>
                </a:solidFill>
                <a:latin typeface="Arial"/>
                <a:cs typeface="Arial"/>
              </a:rPr>
              <a:t>EOSC-</a:t>
            </a:r>
            <a:r>
              <a:rPr sz="1500" spc="-25" dirty="0">
                <a:solidFill>
                  <a:srgbClr val="3A3838"/>
                </a:solidFill>
                <a:latin typeface="Arial"/>
                <a:cs typeface="Arial"/>
              </a:rPr>
              <a:t>PL</a:t>
            </a:r>
            <a:endParaRPr sz="1500">
              <a:latin typeface="Arial"/>
              <a:cs typeface="Arial"/>
            </a:endParaRPr>
          </a:p>
          <a:p>
            <a:pPr marL="241300" marR="139065" indent="-228600">
              <a:lnSpc>
                <a:spcPct val="100000"/>
              </a:lnSpc>
              <a:spcBef>
                <a:spcPts val="1200"/>
              </a:spcBef>
              <a:buChar char="•"/>
              <a:tabLst>
                <a:tab pos="241300" algn="l"/>
              </a:tabLst>
            </a:pPr>
            <a:r>
              <a:rPr sz="1500" spc="-10" dirty="0">
                <a:solidFill>
                  <a:srgbClr val="3A3838"/>
                </a:solidFill>
                <a:latin typeface="Arial"/>
                <a:cs typeface="Arial"/>
              </a:rPr>
              <a:t>Compute</a:t>
            </a:r>
            <a:r>
              <a:rPr sz="1500" spc="1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500" spc="-20" dirty="0">
                <a:solidFill>
                  <a:srgbClr val="3A3838"/>
                </a:solidFill>
                <a:latin typeface="Arial"/>
                <a:cs typeface="Arial"/>
              </a:rPr>
              <a:t>resources</a:t>
            </a:r>
            <a:r>
              <a:rPr sz="1500" dirty="0">
                <a:solidFill>
                  <a:srgbClr val="3A3838"/>
                </a:solidFill>
                <a:latin typeface="Arial"/>
                <a:cs typeface="Arial"/>
              </a:rPr>
              <a:t> from</a:t>
            </a:r>
            <a:r>
              <a:rPr sz="1500" spc="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500" spc="-95" dirty="0">
                <a:solidFill>
                  <a:srgbClr val="3A3838"/>
                </a:solidFill>
                <a:latin typeface="Arial"/>
                <a:cs typeface="Arial"/>
              </a:rPr>
              <a:t>EOSK- </a:t>
            </a:r>
            <a:r>
              <a:rPr sz="1500" spc="-20" dirty="0">
                <a:solidFill>
                  <a:srgbClr val="3A3838"/>
                </a:solidFill>
                <a:latin typeface="Arial"/>
                <a:cs typeface="Arial"/>
              </a:rPr>
              <a:t>SURF</a:t>
            </a:r>
            <a:endParaRPr sz="15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211057" y="2921889"/>
            <a:ext cx="144462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Char char="•"/>
              <a:tabLst>
                <a:tab pos="299085" algn="l"/>
              </a:tabLst>
            </a:pPr>
            <a:r>
              <a:rPr sz="1500" spc="-20" dirty="0">
                <a:latin typeface="Arial"/>
                <a:cs typeface="Arial"/>
              </a:rPr>
              <a:t>Future</a:t>
            </a:r>
            <a:r>
              <a:rPr sz="1500" spc="-45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vision:</a:t>
            </a:r>
            <a:endParaRPr sz="15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668257" y="3302889"/>
            <a:ext cx="3321050" cy="2616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Char char="•"/>
              <a:tabLst>
                <a:tab pos="240665" algn="l"/>
              </a:tabLst>
            </a:pPr>
            <a:r>
              <a:rPr sz="1500" spc="-30" dirty="0">
                <a:solidFill>
                  <a:srgbClr val="3A3838"/>
                </a:solidFill>
                <a:latin typeface="Arial"/>
                <a:cs typeface="Arial"/>
              </a:rPr>
              <a:t>Catalogue</a:t>
            </a:r>
            <a:r>
              <a:rPr sz="1500" spc="-4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3A3838"/>
                </a:solidFill>
                <a:latin typeface="Arial"/>
                <a:cs typeface="Arial"/>
              </a:rPr>
              <a:t>of</a:t>
            </a:r>
            <a:r>
              <a:rPr sz="1500" spc="-5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3A3838"/>
                </a:solidFill>
                <a:latin typeface="Arial"/>
                <a:cs typeface="Arial"/>
              </a:rPr>
              <a:t>sensitive</a:t>
            </a:r>
            <a:r>
              <a:rPr sz="1500" spc="-3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3A3838"/>
                </a:solidFill>
                <a:latin typeface="Arial"/>
                <a:cs typeface="Arial"/>
              </a:rPr>
              <a:t>health</a:t>
            </a:r>
            <a:r>
              <a:rPr sz="1500" spc="-6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500" spc="-20" dirty="0">
                <a:solidFill>
                  <a:srgbClr val="3A3838"/>
                </a:solidFill>
                <a:latin typeface="Arial"/>
                <a:cs typeface="Arial"/>
              </a:rPr>
              <a:t>data</a:t>
            </a:r>
            <a:endParaRPr sz="1500">
              <a:latin typeface="Arial"/>
              <a:cs typeface="Arial"/>
            </a:endParaRPr>
          </a:p>
          <a:p>
            <a:pPr marL="241300">
              <a:lnSpc>
                <a:spcPct val="100000"/>
              </a:lnSpc>
            </a:pPr>
            <a:r>
              <a:rPr sz="1500" dirty="0">
                <a:solidFill>
                  <a:srgbClr val="3A3838"/>
                </a:solidFill>
                <a:latin typeface="Arial"/>
                <a:cs typeface="Arial"/>
              </a:rPr>
              <a:t>for</a:t>
            </a:r>
            <a:r>
              <a:rPr sz="1500" spc="-5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500" spc="-45" dirty="0">
                <a:solidFill>
                  <a:srgbClr val="3A3838"/>
                </a:solidFill>
                <a:latin typeface="Arial"/>
                <a:cs typeface="Arial"/>
              </a:rPr>
              <a:t>AI</a:t>
            </a:r>
            <a:r>
              <a:rPr sz="1500" spc="-3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3A3838"/>
                </a:solidFill>
                <a:latin typeface="Arial"/>
                <a:cs typeface="Arial"/>
              </a:rPr>
              <a:t>model</a:t>
            </a:r>
            <a:r>
              <a:rPr sz="1500" spc="-4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3A3838"/>
                </a:solidFill>
                <a:latin typeface="Arial"/>
                <a:cs typeface="Arial"/>
              </a:rPr>
              <a:t>validation</a:t>
            </a:r>
            <a:endParaRPr sz="1500">
              <a:latin typeface="Arial"/>
              <a:cs typeface="Arial"/>
            </a:endParaRPr>
          </a:p>
          <a:p>
            <a:pPr marL="241300" marR="5080" indent="-228600">
              <a:lnSpc>
                <a:spcPct val="100000"/>
              </a:lnSpc>
              <a:spcBef>
                <a:spcPts val="1200"/>
              </a:spcBef>
              <a:buChar char="•"/>
              <a:tabLst>
                <a:tab pos="241300" algn="l"/>
              </a:tabLst>
            </a:pPr>
            <a:r>
              <a:rPr sz="1500" spc="-30" dirty="0">
                <a:solidFill>
                  <a:srgbClr val="3A3838"/>
                </a:solidFill>
                <a:latin typeface="Arial"/>
                <a:cs typeface="Arial"/>
              </a:rPr>
              <a:t>Catalogue</a:t>
            </a:r>
            <a:r>
              <a:rPr sz="1500" spc="-2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3A3838"/>
                </a:solidFill>
                <a:latin typeface="Arial"/>
                <a:cs typeface="Arial"/>
              </a:rPr>
              <a:t>of</a:t>
            </a:r>
            <a:r>
              <a:rPr sz="1500" spc="-25" dirty="0">
                <a:solidFill>
                  <a:srgbClr val="3A3838"/>
                </a:solidFill>
                <a:latin typeface="Arial"/>
                <a:cs typeface="Arial"/>
              </a:rPr>
              <a:t> secure</a:t>
            </a:r>
            <a:r>
              <a:rPr sz="1500" spc="-3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3A3838"/>
                </a:solidFill>
                <a:latin typeface="Arial"/>
                <a:cs typeface="Arial"/>
              </a:rPr>
              <a:t>computing </a:t>
            </a:r>
            <a:r>
              <a:rPr sz="1500" dirty="0">
                <a:solidFill>
                  <a:srgbClr val="3A3838"/>
                </a:solidFill>
                <a:latin typeface="Arial"/>
                <a:cs typeface="Arial"/>
              </a:rPr>
              <a:t>infrastructures</a:t>
            </a:r>
            <a:r>
              <a:rPr sz="1500" spc="-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3A3838"/>
                </a:solidFill>
                <a:latin typeface="Arial"/>
                <a:cs typeface="Arial"/>
              </a:rPr>
              <a:t>for </a:t>
            </a:r>
            <a:r>
              <a:rPr sz="1500" spc="-50" dirty="0">
                <a:solidFill>
                  <a:srgbClr val="3A3838"/>
                </a:solidFill>
                <a:latin typeface="Arial"/>
                <a:cs typeface="Arial"/>
              </a:rPr>
              <a:t>AI</a:t>
            </a:r>
            <a:r>
              <a:rPr sz="1500" spc="-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500" spc="-20" dirty="0">
                <a:solidFill>
                  <a:srgbClr val="3A3838"/>
                </a:solidFill>
                <a:latin typeface="Arial"/>
                <a:cs typeface="Arial"/>
              </a:rPr>
              <a:t>model </a:t>
            </a:r>
            <a:r>
              <a:rPr sz="1500" spc="-10" dirty="0">
                <a:solidFill>
                  <a:srgbClr val="3A3838"/>
                </a:solidFill>
                <a:latin typeface="Arial"/>
                <a:cs typeface="Arial"/>
              </a:rPr>
              <a:t>validation</a:t>
            </a:r>
            <a:r>
              <a:rPr sz="1500" spc="-2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3A3838"/>
                </a:solidFill>
                <a:latin typeface="Arial"/>
                <a:cs typeface="Arial"/>
              </a:rPr>
              <a:t>(Computing</a:t>
            </a:r>
            <a:r>
              <a:rPr sz="1500" spc="-2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500" spc="-20" dirty="0">
                <a:solidFill>
                  <a:srgbClr val="3A3838"/>
                </a:solidFill>
                <a:latin typeface="Arial"/>
                <a:cs typeface="Arial"/>
              </a:rPr>
              <a:t>resources</a:t>
            </a:r>
            <a:r>
              <a:rPr sz="1500" spc="-3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500" spc="-25" dirty="0">
                <a:solidFill>
                  <a:srgbClr val="3A3838"/>
                </a:solidFill>
                <a:latin typeface="Arial"/>
                <a:cs typeface="Arial"/>
              </a:rPr>
              <a:t>and </a:t>
            </a:r>
            <a:r>
              <a:rPr sz="1500" spc="-10" dirty="0">
                <a:solidFill>
                  <a:srgbClr val="3A3838"/>
                </a:solidFill>
                <a:latin typeface="Arial"/>
                <a:cs typeface="Arial"/>
              </a:rPr>
              <a:t>Services)</a:t>
            </a:r>
            <a:endParaRPr sz="1500">
              <a:latin typeface="Arial"/>
              <a:cs typeface="Arial"/>
            </a:endParaRPr>
          </a:p>
          <a:p>
            <a:pPr marL="241300" marR="376555" indent="-228600">
              <a:lnSpc>
                <a:spcPct val="100000"/>
              </a:lnSpc>
              <a:spcBef>
                <a:spcPts val="1200"/>
              </a:spcBef>
              <a:buChar char="•"/>
              <a:tabLst>
                <a:tab pos="241300" algn="l"/>
              </a:tabLst>
            </a:pPr>
            <a:r>
              <a:rPr sz="1500" dirty="0">
                <a:solidFill>
                  <a:srgbClr val="3A3838"/>
                </a:solidFill>
                <a:latin typeface="Arial"/>
                <a:cs typeface="Arial"/>
              </a:rPr>
              <a:t>Implement</a:t>
            </a:r>
            <a:r>
              <a:rPr sz="1500" spc="-6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500" spc="-50" dirty="0">
                <a:solidFill>
                  <a:srgbClr val="3A3838"/>
                </a:solidFill>
                <a:latin typeface="Arial"/>
                <a:cs typeface="Arial"/>
              </a:rPr>
              <a:t>AI</a:t>
            </a:r>
            <a:r>
              <a:rPr sz="1500" spc="-6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3A3838"/>
                </a:solidFill>
                <a:latin typeface="Arial"/>
                <a:cs typeface="Arial"/>
              </a:rPr>
              <a:t>model</a:t>
            </a:r>
            <a:r>
              <a:rPr sz="1500" spc="-5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3A3838"/>
                </a:solidFill>
                <a:latin typeface="Arial"/>
                <a:cs typeface="Arial"/>
              </a:rPr>
              <a:t>validation </a:t>
            </a:r>
            <a:r>
              <a:rPr sz="1500" dirty="0">
                <a:solidFill>
                  <a:srgbClr val="3A3838"/>
                </a:solidFill>
                <a:latin typeface="Arial"/>
                <a:cs typeface="Arial"/>
              </a:rPr>
              <a:t>workflows</a:t>
            </a:r>
            <a:r>
              <a:rPr sz="1500" spc="6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3A3838"/>
                </a:solidFill>
                <a:latin typeface="Arial"/>
                <a:cs typeface="Arial"/>
              </a:rPr>
              <a:t>in</a:t>
            </a:r>
            <a:r>
              <a:rPr sz="1500" spc="2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3A3838"/>
                </a:solidFill>
                <a:latin typeface="Arial"/>
                <a:cs typeface="Arial"/>
              </a:rPr>
              <a:t>common</a:t>
            </a:r>
            <a:r>
              <a:rPr sz="1500" spc="1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3A3838"/>
                </a:solidFill>
                <a:latin typeface="Arial"/>
                <a:cs typeface="Arial"/>
              </a:rPr>
              <a:t>workflow management</a:t>
            </a:r>
            <a:r>
              <a:rPr sz="1500" spc="-5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3A3838"/>
                </a:solidFill>
                <a:latin typeface="Arial"/>
                <a:cs typeface="Arial"/>
              </a:rPr>
              <a:t>system at</a:t>
            </a:r>
            <a:r>
              <a:rPr sz="1500" spc="-25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3A3838"/>
                </a:solidFill>
                <a:latin typeface="Arial"/>
                <a:cs typeface="Arial"/>
              </a:rPr>
              <a:t>multiple </a:t>
            </a:r>
            <a:r>
              <a:rPr sz="1500" spc="-150" dirty="0">
                <a:solidFill>
                  <a:srgbClr val="3A3838"/>
                </a:solidFill>
                <a:latin typeface="Arial"/>
                <a:cs typeface="Arial"/>
              </a:rPr>
              <a:t>EOSC</a:t>
            </a:r>
            <a:r>
              <a:rPr sz="1500" spc="-30" dirty="0">
                <a:solidFill>
                  <a:srgbClr val="3A3838"/>
                </a:solidFill>
                <a:latin typeface="Arial"/>
                <a:cs typeface="Arial"/>
              </a:rPr>
              <a:t> </a:t>
            </a:r>
            <a:r>
              <a:rPr sz="1500" spc="-20" dirty="0">
                <a:solidFill>
                  <a:srgbClr val="3A3838"/>
                </a:solidFill>
                <a:latin typeface="Arial"/>
                <a:cs typeface="Arial"/>
              </a:rPr>
              <a:t>nodes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58FE6-E76A-1FFC-22A6-AF4B0E70F2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EOSC Node Italy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11ED85-BF4A-1B69-C63A-E311FCC0A2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Matteo Zanaroli</a:t>
            </a:r>
          </a:p>
          <a:p>
            <a:r>
              <a:rPr lang="en-US" sz="2000" dirty="0"/>
              <a:t>Coordinator of EOSC Node Italy  </a:t>
            </a:r>
          </a:p>
          <a:p>
            <a:r>
              <a:rPr lang="en-US" sz="2000" dirty="0"/>
              <a:t>Ethics and Data Governance Manager at ICSC 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3733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262890"/>
            <a:ext cx="9863455" cy="156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105"/>
              </a:lnSpc>
              <a:spcBef>
                <a:spcPts val="100"/>
              </a:spcBef>
            </a:pPr>
            <a:r>
              <a:rPr sz="3600" dirty="0"/>
              <a:t>Thank</a:t>
            </a:r>
            <a:r>
              <a:rPr sz="3600" spc="-75" dirty="0"/>
              <a:t> </a:t>
            </a:r>
            <a:r>
              <a:rPr sz="3600" dirty="0"/>
              <a:t>you</a:t>
            </a:r>
            <a:r>
              <a:rPr sz="3600" spc="-60" dirty="0"/>
              <a:t> </a:t>
            </a:r>
            <a:r>
              <a:rPr sz="3600" dirty="0"/>
              <a:t>for</a:t>
            </a:r>
            <a:r>
              <a:rPr sz="3600" spc="-75" dirty="0"/>
              <a:t> </a:t>
            </a:r>
            <a:r>
              <a:rPr sz="3600" dirty="0"/>
              <a:t>your</a:t>
            </a:r>
            <a:r>
              <a:rPr sz="3600" spc="-75" dirty="0"/>
              <a:t> </a:t>
            </a:r>
            <a:r>
              <a:rPr sz="3600" spc="-10" dirty="0"/>
              <a:t>attention</a:t>
            </a:r>
            <a:r>
              <a:rPr sz="3600" spc="-85" dirty="0"/>
              <a:t> </a:t>
            </a:r>
            <a:r>
              <a:rPr sz="3600" spc="-25" dirty="0"/>
              <a:t>and</a:t>
            </a:r>
            <a:endParaRPr sz="3600" dirty="0"/>
          </a:p>
          <a:p>
            <a:pPr marL="12700" marR="5080">
              <a:lnSpc>
                <a:spcPts val="3890"/>
              </a:lnSpc>
              <a:spcBef>
                <a:spcPts val="275"/>
              </a:spcBef>
            </a:pPr>
            <a:r>
              <a:rPr sz="3600" dirty="0"/>
              <a:t>Thank</a:t>
            </a:r>
            <a:r>
              <a:rPr sz="3600" spc="-80" dirty="0"/>
              <a:t> </a:t>
            </a:r>
            <a:r>
              <a:rPr sz="3600" dirty="0"/>
              <a:t>you</a:t>
            </a:r>
            <a:r>
              <a:rPr sz="3600" spc="-50" dirty="0"/>
              <a:t> </a:t>
            </a:r>
            <a:r>
              <a:rPr sz="3600" dirty="0"/>
              <a:t>to</a:t>
            </a:r>
            <a:r>
              <a:rPr sz="3600" spc="-50" dirty="0"/>
              <a:t> </a:t>
            </a:r>
            <a:r>
              <a:rPr sz="3600" dirty="0"/>
              <a:t>all</a:t>
            </a:r>
            <a:r>
              <a:rPr sz="3600" spc="-50" dirty="0"/>
              <a:t> </a:t>
            </a:r>
            <a:r>
              <a:rPr sz="3600" dirty="0"/>
              <a:t>the</a:t>
            </a:r>
            <a:r>
              <a:rPr sz="3600" spc="-45" dirty="0"/>
              <a:t> </a:t>
            </a:r>
            <a:r>
              <a:rPr sz="3600" dirty="0"/>
              <a:t>highly</a:t>
            </a:r>
            <a:r>
              <a:rPr sz="3600" spc="-70" dirty="0"/>
              <a:t> </a:t>
            </a:r>
            <a:r>
              <a:rPr sz="3600" dirty="0"/>
              <a:t>committed</a:t>
            </a:r>
            <a:r>
              <a:rPr sz="3600" spc="-80" dirty="0"/>
              <a:t> </a:t>
            </a:r>
            <a:r>
              <a:rPr sz="3600" spc="-10" dirty="0"/>
              <a:t>contributors</a:t>
            </a:r>
            <a:r>
              <a:rPr sz="3600" spc="-75" dirty="0"/>
              <a:t> </a:t>
            </a:r>
            <a:r>
              <a:rPr sz="3600" spc="-25" dirty="0"/>
              <a:t>in </a:t>
            </a:r>
            <a:r>
              <a:rPr sz="3600" dirty="0"/>
              <a:t>the</a:t>
            </a:r>
            <a:r>
              <a:rPr sz="3600" spc="-55" dirty="0"/>
              <a:t> </a:t>
            </a:r>
            <a:r>
              <a:rPr sz="3600" spc="-20" dirty="0"/>
              <a:t>MCVAL</a:t>
            </a:r>
            <a:r>
              <a:rPr sz="3600" spc="-45" dirty="0"/>
              <a:t> </a:t>
            </a:r>
            <a:r>
              <a:rPr sz="3600" dirty="0"/>
              <a:t>use</a:t>
            </a:r>
            <a:r>
              <a:rPr sz="3600" spc="-35" dirty="0"/>
              <a:t> </a:t>
            </a:r>
            <a:r>
              <a:rPr sz="3600" dirty="0"/>
              <a:t>case</a:t>
            </a:r>
            <a:r>
              <a:rPr sz="3600" spc="-55" dirty="0"/>
              <a:t> </a:t>
            </a:r>
            <a:r>
              <a:rPr sz="3600" dirty="0"/>
              <a:t>and</a:t>
            </a:r>
            <a:r>
              <a:rPr sz="3600" spc="-50" dirty="0"/>
              <a:t> </a:t>
            </a:r>
            <a:r>
              <a:rPr sz="3600" dirty="0"/>
              <a:t>the</a:t>
            </a:r>
            <a:r>
              <a:rPr sz="3600" spc="-55" dirty="0"/>
              <a:t> </a:t>
            </a:r>
            <a:r>
              <a:rPr sz="3600" dirty="0"/>
              <a:t>SHD</a:t>
            </a:r>
            <a:r>
              <a:rPr sz="3600" spc="-55" dirty="0"/>
              <a:t> </a:t>
            </a:r>
            <a:r>
              <a:rPr sz="3600" spc="-10" dirty="0"/>
              <a:t>subgroup!</a:t>
            </a:r>
            <a:endParaRPr sz="3600" dirty="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8600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b="1" dirty="0">
                <a:latin typeface="Arial"/>
                <a:cs typeface="Arial"/>
              </a:rPr>
              <a:t>MUNI-</a:t>
            </a:r>
            <a:r>
              <a:rPr b="1" spc="-40" dirty="0">
                <a:latin typeface="Arial"/>
                <a:cs typeface="Arial"/>
              </a:rPr>
              <a:t>RationAI/BioMedAI:</a:t>
            </a:r>
            <a:r>
              <a:rPr b="1" spc="20" dirty="0">
                <a:latin typeface="Arial"/>
                <a:cs typeface="Arial"/>
              </a:rPr>
              <a:t> </a:t>
            </a:r>
            <a:r>
              <a:rPr dirty="0"/>
              <a:t>Adam</a:t>
            </a:r>
            <a:r>
              <a:rPr spc="-50" dirty="0"/>
              <a:t> </a:t>
            </a:r>
            <a:r>
              <a:rPr spc="-40" dirty="0"/>
              <a:t>Džadoň,</a:t>
            </a:r>
            <a:r>
              <a:rPr spc="-25" dirty="0"/>
              <a:t> </a:t>
            </a:r>
            <a:r>
              <a:rPr dirty="0"/>
              <a:t>Adam</a:t>
            </a:r>
            <a:r>
              <a:rPr spc="-30" dirty="0"/>
              <a:t> Kukučka,</a:t>
            </a:r>
            <a:r>
              <a:rPr spc="-20" dirty="0"/>
              <a:t> </a:t>
            </a:r>
            <a:r>
              <a:rPr dirty="0"/>
              <a:t>Matej</a:t>
            </a:r>
            <a:r>
              <a:rPr spc="-20" dirty="0"/>
              <a:t> </a:t>
            </a:r>
            <a:r>
              <a:rPr spc="-35" dirty="0"/>
              <a:t>Pekár,</a:t>
            </a:r>
            <a:r>
              <a:rPr dirty="0"/>
              <a:t> Jozef</a:t>
            </a:r>
            <a:r>
              <a:rPr spc="-10" dirty="0"/>
              <a:t> </a:t>
            </a:r>
            <a:r>
              <a:rPr spc="-35" dirty="0"/>
              <a:t>Kraus,</a:t>
            </a:r>
            <a:r>
              <a:rPr spc="-25" dirty="0"/>
              <a:t> </a:t>
            </a:r>
            <a:r>
              <a:rPr dirty="0"/>
              <a:t>Jakub</a:t>
            </a:r>
            <a:r>
              <a:rPr spc="-30" dirty="0"/>
              <a:t> </a:t>
            </a:r>
            <a:r>
              <a:rPr spc="-35" dirty="0"/>
              <a:t>Pekár,</a:t>
            </a:r>
            <a:r>
              <a:rPr dirty="0"/>
              <a:t> Tomáš</a:t>
            </a:r>
            <a:r>
              <a:rPr spc="-25" dirty="0"/>
              <a:t> </a:t>
            </a:r>
            <a:r>
              <a:rPr spc="-30" dirty="0"/>
              <a:t>Balák,</a:t>
            </a:r>
            <a:r>
              <a:rPr spc="-15" dirty="0"/>
              <a:t> </a:t>
            </a:r>
            <a:r>
              <a:rPr spc="-20" dirty="0"/>
              <a:t>Erik </a:t>
            </a:r>
            <a:r>
              <a:rPr spc="-40" dirty="0"/>
              <a:t>Sedlák,</a:t>
            </a:r>
            <a:r>
              <a:rPr spc="-50" dirty="0"/>
              <a:t> </a:t>
            </a:r>
            <a:r>
              <a:rPr dirty="0"/>
              <a:t>Adam</a:t>
            </a:r>
            <a:r>
              <a:rPr spc="-55" dirty="0"/>
              <a:t> </a:t>
            </a:r>
            <a:r>
              <a:rPr spc="-35" dirty="0"/>
              <a:t>Bajger,</a:t>
            </a:r>
            <a:r>
              <a:rPr spc="-45" dirty="0"/>
              <a:t> </a:t>
            </a:r>
            <a:r>
              <a:rPr dirty="0"/>
              <a:t>Vít</a:t>
            </a:r>
            <a:r>
              <a:rPr spc="-70" dirty="0"/>
              <a:t> </a:t>
            </a:r>
            <a:r>
              <a:rPr spc="-20" dirty="0"/>
              <a:t>"Vejtek"</a:t>
            </a:r>
            <a:r>
              <a:rPr spc="-50" dirty="0"/>
              <a:t> </a:t>
            </a:r>
            <a:r>
              <a:rPr dirty="0"/>
              <a:t>Musil,</a:t>
            </a:r>
            <a:r>
              <a:rPr spc="-50" dirty="0"/>
              <a:t> </a:t>
            </a:r>
            <a:r>
              <a:rPr spc="-20" dirty="0"/>
              <a:t>Karel</a:t>
            </a:r>
            <a:r>
              <a:rPr spc="-40" dirty="0"/>
              <a:t> </a:t>
            </a:r>
            <a:r>
              <a:rPr spc="-35" dirty="0"/>
              <a:t>Štěpka,</a:t>
            </a:r>
            <a:r>
              <a:rPr spc="-55" dirty="0"/>
              <a:t> </a:t>
            </a:r>
            <a:r>
              <a:rPr dirty="0"/>
              <a:t>Tomáš</a:t>
            </a:r>
            <a:r>
              <a:rPr spc="-60" dirty="0"/>
              <a:t> </a:t>
            </a:r>
            <a:r>
              <a:rPr spc="-20" dirty="0"/>
              <a:t>Brázdil,</a:t>
            </a:r>
            <a:r>
              <a:rPr spc="-30" dirty="0"/>
              <a:t> </a:t>
            </a:r>
            <a:r>
              <a:rPr spc="-10" dirty="0"/>
              <a:t>Lukáš</a:t>
            </a:r>
            <a:r>
              <a:rPr spc="-50" dirty="0"/>
              <a:t> </a:t>
            </a:r>
            <a:r>
              <a:rPr spc="-10" dirty="0" err="1"/>
              <a:t>Hejmánek</a:t>
            </a:r>
            <a:endParaRPr spc="-10" dirty="0"/>
          </a:p>
          <a:p>
            <a:pPr marL="12700">
              <a:lnSpc>
                <a:spcPct val="100000"/>
              </a:lnSpc>
            </a:pPr>
            <a:r>
              <a:rPr b="1" dirty="0">
                <a:latin typeface="Arial"/>
                <a:cs typeface="Arial"/>
              </a:rPr>
              <a:t>MMCI:</a:t>
            </a:r>
            <a:r>
              <a:rPr b="1" spc="-85" dirty="0">
                <a:latin typeface="Arial"/>
                <a:cs typeface="Arial"/>
              </a:rPr>
              <a:t> </a:t>
            </a:r>
            <a:r>
              <a:rPr dirty="0"/>
              <a:t>Rudolf</a:t>
            </a:r>
            <a:r>
              <a:rPr spc="-90" dirty="0"/>
              <a:t> </a:t>
            </a:r>
            <a:r>
              <a:rPr spc="-10" dirty="0" err="1"/>
              <a:t>Nenutil</a:t>
            </a:r>
            <a:endParaRPr spc="-10" dirty="0"/>
          </a:p>
          <a:p>
            <a:pPr marL="12700">
              <a:lnSpc>
                <a:spcPct val="100000"/>
              </a:lnSpc>
            </a:pPr>
            <a:r>
              <a:rPr b="1" spc="-70" dirty="0">
                <a:latin typeface="Arial"/>
                <a:cs typeface="Arial"/>
              </a:rPr>
              <a:t>MUG:</a:t>
            </a:r>
            <a:r>
              <a:rPr b="1" spc="-25" dirty="0">
                <a:latin typeface="Arial"/>
                <a:cs typeface="Arial"/>
              </a:rPr>
              <a:t> </a:t>
            </a:r>
            <a:r>
              <a:rPr dirty="0"/>
              <a:t>Markus</a:t>
            </a:r>
            <a:r>
              <a:rPr spc="-25" dirty="0"/>
              <a:t> </a:t>
            </a:r>
            <a:r>
              <a:rPr spc="-10" dirty="0"/>
              <a:t>Plass</a:t>
            </a:r>
          </a:p>
          <a:p>
            <a:pPr marL="12700" marR="415290">
              <a:lnSpc>
                <a:spcPct val="100000"/>
              </a:lnSpc>
            </a:pPr>
            <a:r>
              <a:rPr b="1" spc="-50" dirty="0">
                <a:latin typeface="Arial"/>
                <a:cs typeface="Arial"/>
              </a:rPr>
              <a:t>INFN:</a:t>
            </a:r>
            <a:r>
              <a:rPr b="1" spc="-45" dirty="0">
                <a:latin typeface="Arial"/>
                <a:cs typeface="Arial"/>
              </a:rPr>
              <a:t> </a:t>
            </a:r>
            <a:r>
              <a:rPr spc="-10" dirty="0"/>
              <a:t>Francesco</a:t>
            </a:r>
            <a:r>
              <a:rPr spc="-45" dirty="0"/>
              <a:t> </a:t>
            </a:r>
            <a:r>
              <a:rPr spc="-35" dirty="0"/>
              <a:t>Sinsi,</a:t>
            </a:r>
            <a:r>
              <a:rPr spc="-45" dirty="0"/>
              <a:t> </a:t>
            </a:r>
            <a:r>
              <a:rPr dirty="0"/>
              <a:t>Jacopo</a:t>
            </a:r>
            <a:r>
              <a:rPr spc="-50" dirty="0"/>
              <a:t> </a:t>
            </a:r>
            <a:r>
              <a:rPr spc="-20" dirty="0"/>
              <a:t>Gasparetto,</a:t>
            </a:r>
            <a:r>
              <a:rPr spc="-45" dirty="0"/>
              <a:t> </a:t>
            </a:r>
            <a:r>
              <a:rPr dirty="0"/>
              <a:t>Stefano</a:t>
            </a:r>
            <a:r>
              <a:rPr spc="-45" dirty="0"/>
              <a:t> </a:t>
            </a:r>
            <a:r>
              <a:rPr spc="-30" dirty="0"/>
              <a:t>Zani,</a:t>
            </a:r>
            <a:r>
              <a:rPr spc="-45" dirty="0"/>
              <a:t> </a:t>
            </a:r>
            <a:r>
              <a:rPr spc="-25" dirty="0"/>
              <a:t>Carmen</a:t>
            </a:r>
            <a:r>
              <a:rPr spc="-55" dirty="0"/>
              <a:t> </a:t>
            </a:r>
            <a:r>
              <a:rPr spc="-30" dirty="0"/>
              <a:t>Guiliano,</a:t>
            </a:r>
            <a:r>
              <a:rPr spc="-35" dirty="0"/>
              <a:t> </a:t>
            </a:r>
            <a:r>
              <a:rPr spc="-10" dirty="0"/>
              <a:t>Lorenzo</a:t>
            </a:r>
            <a:r>
              <a:rPr spc="-35" dirty="0"/>
              <a:t> </a:t>
            </a:r>
            <a:r>
              <a:rPr spc="-25" dirty="0"/>
              <a:t>Chiarelli,</a:t>
            </a:r>
            <a:r>
              <a:rPr spc="-5" dirty="0"/>
              <a:t> </a:t>
            </a:r>
            <a:r>
              <a:rPr spc="-10" dirty="0"/>
              <a:t>Walentina</a:t>
            </a:r>
            <a:r>
              <a:rPr spc="-70" dirty="0"/>
              <a:t> </a:t>
            </a:r>
            <a:r>
              <a:rPr spc="-10" dirty="0"/>
              <a:t>Catania, Veronica</a:t>
            </a:r>
            <a:r>
              <a:rPr spc="-60" dirty="0"/>
              <a:t> </a:t>
            </a:r>
            <a:r>
              <a:rPr spc="-25" dirty="0"/>
              <a:t>Buccheri, </a:t>
            </a:r>
            <a:r>
              <a:rPr spc="-20" dirty="0"/>
              <a:t>Barbara</a:t>
            </a:r>
            <a:r>
              <a:rPr spc="-65" dirty="0"/>
              <a:t> </a:t>
            </a:r>
            <a:r>
              <a:rPr dirty="0"/>
              <a:t>Martelli,</a:t>
            </a:r>
            <a:r>
              <a:rPr spc="-35" dirty="0"/>
              <a:t> </a:t>
            </a:r>
            <a:r>
              <a:rPr spc="-30" dirty="0"/>
              <a:t>Guisy</a:t>
            </a:r>
            <a:r>
              <a:rPr spc="-60" dirty="0"/>
              <a:t> </a:t>
            </a:r>
            <a:r>
              <a:rPr spc="-45" dirty="0"/>
              <a:t>Sergi,</a:t>
            </a:r>
            <a:r>
              <a:rPr spc="-50" dirty="0"/>
              <a:t> </a:t>
            </a:r>
            <a:r>
              <a:rPr spc="-10" dirty="0"/>
              <a:t>Giacinto</a:t>
            </a:r>
            <a:r>
              <a:rPr spc="-60" dirty="0"/>
              <a:t> </a:t>
            </a:r>
            <a:r>
              <a:rPr spc="-20" dirty="0"/>
              <a:t>Donvito,</a:t>
            </a:r>
            <a:r>
              <a:rPr spc="-75" dirty="0"/>
              <a:t> </a:t>
            </a:r>
            <a:r>
              <a:rPr dirty="0"/>
              <a:t>Alessandro</a:t>
            </a:r>
            <a:r>
              <a:rPr spc="-70" dirty="0"/>
              <a:t> </a:t>
            </a:r>
            <a:r>
              <a:rPr spc="-10" dirty="0"/>
              <a:t>Costantini</a:t>
            </a:r>
          </a:p>
          <a:p>
            <a:pPr marL="12700">
              <a:lnSpc>
                <a:spcPct val="100000"/>
              </a:lnSpc>
            </a:pPr>
            <a:r>
              <a:rPr b="1" spc="-80" dirty="0">
                <a:latin typeface="Arial"/>
                <a:cs typeface="Arial"/>
              </a:rPr>
              <a:t>ICSC:</a:t>
            </a:r>
            <a:r>
              <a:rPr b="1" spc="30" dirty="0">
                <a:latin typeface="Arial"/>
                <a:cs typeface="Arial"/>
              </a:rPr>
              <a:t> </a:t>
            </a:r>
            <a:r>
              <a:rPr dirty="0"/>
              <a:t>Matteo</a:t>
            </a:r>
            <a:r>
              <a:rPr spc="10" dirty="0"/>
              <a:t> </a:t>
            </a:r>
            <a:r>
              <a:rPr spc="-10" dirty="0" err="1"/>
              <a:t>Zanarolli</a:t>
            </a:r>
            <a:endParaRPr spc="-10" dirty="0"/>
          </a:p>
          <a:p>
            <a:pPr marL="12700">
              <a:lnSpc>
                <a:spcPct val="100000"/>
              </a:lnSpc>
            </a:pPr>
            <a:r>
              <a:rPr b="1" dirty="0">
                <a:latin typeface="Arial"/>
                <a:cs typeface="Arial"/>
              </a:rPr>
              <a:t>MUNI-</a:t>
            </a:r>
            <a:r>
              <a:rPr b="1" spc="-50" dirty="0">
                <a:latin typeface="Arial"/>
                <a:cs typeface="Arial"/>
              </a:rPr>
              <a:t>LifeScienceAAI:</a:t>
            </a:r>
            <a:r>
              <a:rPr b="1" spc="-55" dirty="0">
                <a:latin typeface="Arial"/>
                <a:cs typeface="Arial"/>
              </a:rPr>
              <a:t> </a:t>
            </a:r>
            <a:r>
              <a:rPr dirty="0"/>
              <a:t>Peter</a:t>
            </a:r>
            <a:r>
              <a:rPr spc="-60" dirty="0"/>
              <a:t> </a:t>
            </a:r>
            <a:r>
              <a:rPr spc="-30" dirty="0"/>
              <a:t>Bolha,</a:t>
            </a:r>
            <a:r>
              <a:rPr spc="-65" dirty="0"/>
              <a:t> </a:t>
            </a:r>
            <a:r>
              <a:rPr dirty="0"/>
              <a:t>Kristýna</a:t>
            </a:r>
            <a:r>
              <a:rPr spc="-70" dirty="0"/>
              <a:t> </a:t>
            </a:r>
            <a:r>
              <a:rPr spc="-30" dirty="0"/>
              <a:t>Kvizdová,</a:t>
            </a:r>
            <a:r>
              <a:rPr spc="-70" dirty="0"/>
              <a:t> </a:t>
            </a:r>
            <a:r>
              <a:rPr dirty="0"/>
              <a:t>Peter</a:t>
            </a:r>
            <a:r>
              <a:rPr spc="-60" dirty="0"/>
              <a:t> </a:t>
            </a:r>
            <a:r>
              <a:rPr spc="-40" dirty="0"/>
              <a:t>Lenyi,</a:t>
            </a:r>
            <a:r>
              <a:rPr spc="-50" dirty="0"/>
              <a:t> </a:t>
            </a:r>
            <a:r>
              <a:rPr spc="-10" dirty="0"/>
              <a:t>Luděk</a:t>
            </a:r>
            <a:r>
              <a:rPr spc="-65" dirty="0"/>
              <a:t> </a:t>
            </a:r>
            <a:r>
              <a:rPr spc="-10" dirty="0" err="1"/>
              <a:t>Matyska</a:t>
            </a:r>
            <a:endParaRPr spc="-10" dirty="0"/>
          </a:p>
          <a:p>
            <a:pPr marL="12700" marR="385445">
              <a:lnSpc>
                <a:spcPct val="100000"/>
              </a:lnSpc>
            </a:pPr>
            <a:r>
              <a:rPr b="1" spc="-45" dirty="0">
                <a:latin typeface="Arial"/>
                <a:cs typeface="Arial"/>
              </a:rPr>
              <a:t>BBMRI-</a:t>
            </a:r>
            <a:r>
              <a:rPr b="1" spc="-100" dirty="0">
                <a:latin typeface="Arial"/>
                <a:cs typeface="Arial"/>
              </a:rPr>
              <a:t>ERIC:</a:t>
            </a:r>
            <a:r>
              <a:rPr b="1" spc="-20" dirty="0">
                <a:latin typeface="Arial"/>
                <a:cs typeface="Arial"/>
              </a:rPr>
              <a:t> </a:t>
            </a:r>
            <a:r>
              <a:rPr dirty="0"/>
              <a:t>Jiří</a:t>
            </a:r>
            <a:r>
              <a:rPr spc="-40" dirty="0"/>
              <a:t> </a:t>
            </a:r>
            <a:r>
              <a:rPr spc="-20" dirty="0"/>
              <a:t>Horák, </a:t>
            </a:r>
            <a:r>
              <a:rPr dirty="0"/>
              <a:t>Heimo</a:t>
            </a:r>
            <a:r>
              <a:rPr spc="-40" dirty="0"/>
              <a:t> </a:t>
            </a:r>
            <a:r>
              <a:rPr spc="-10" dirty="0"/>
              <a:t>Müller,</a:t>
            </a:r>
            <a:r>
              <a:rPr spc="-25" dirty="0"/>
              <a:t> </a:t>
            </a:r>
            <a:r>
              <a:rPr dirty="0"/>
              <a:t>Kurt</a:t>
            </a:r>
            <a:r>
              <a:rPr spc="-45" dirty="0"/>
              <a:t> </a:t>
            </a:r>
            <a:r>
              <a:rPr spc="-20" dirty="0"/>
              <a:t>Majcen,</a:t>
            </a:r>
            <a:r>
              <a:rPr spc="-30" dirty="0"/>
              <a:t> </a:t>
            </a:r>
            <a:r>
              <a:rPr spc="-20" dirty="0"/>
              <a:t>Irene</a:t>
            </a:r>
            <a:r>
              <a:rPr spc="-30" dirty="0"/>
              <a:t> </a:t>
            </a:r>
            <a:r>
              <a:rPr spc="-25" dirty="0"/>
              <a:t>Schlünder, </a:t>
            </a:r>
            <a:r>
              <a:rPr spc="-10" dirty="0"/>
              <a:t>Andreas</a:t>
            </a:r>
            <a:r>
              <a:rPr spc="-55" dirty="0"/>
              <a:t> </a:t>
            </a:r>
            <a:r>
              <a:rPr spc="-20" dirty="0"/>
              <a:t>Türk, </a:t>
            </a:r>
            <a:r>
              <a:rPr dirty="0"/>
              <a:t>Jana</a:t>
            </a:r>
            <a:r>
              <a:rPr spc="-60" dirty="0"/>
              <a:t> </a:t>
            </a:r>
            <a:r>
              <a:rPr spc="-20" dirty="0"/>
              <a:t>Pavlic-</a:t>
            </a:r>
            <a:r>
              <a:rPr spc="-30" dirty="0"/>
              <a:t>Zupanc,</a:t>
            </a:r>
            <a:r>
              <a:rPr spc="-55" dirty="0"/>
              <a:t> </a:t>
            </a:r>
            <a:r>
              <a:rPr spc="-10" dirty="0"/>
              <a:t>Eleanor </a:t>
            </a:r>
            <a:r>
              <a:rPr spc="-40" dirty="0"/>
              <a:t>Shember,</a:t>
            </a:r>
            <a:r>
              <a:rPr spc="-50" dirty="0"/>
              <a:t> </a:t>
            </a:r>
            <a:r>
              <a:rPr dirty="0"/>
              <a:t>Michael</a:t>
            </a:r>
            <a:r>
              <a:rPr spc="-45" dirty="0"/>
              <a:t> </a:t>
            </a:r>
            <a:r>
              <a:rPr dirty="0"/>
              <a:t>Prattes,</a:t>
            </a:r>
            <a:r>
              <a:rPr spc="-50" dirty="0"/>
              <a:t> </a:t>
            </a:r>
            <a:r>
              <a:rPr dirty="0"/>
              <a:t>Jens</a:t>
            </a:r>
            <a:r>
              <a:rPr spc="-55" dirty="0"/>
              <a:t> </a:t>
            </a:r>
            <a:r>
              <a:rPr spc="-20" dirty="0"/>
              <a:t>Habermann,</a:t>
            </a:r>
            <a:r>
              <a:rPr spc="-35" dirty="0"/>
              <a:t> </a:t>
            </a:r>
            <a:r>
              <a:rPr dirty="0"/>
              <a:t>Petr</a:t>
            </a:r>
            <a:r>
              <a:rPr spc="-55" dirty="0"/>
              <a:t> </a:t>
            </a:r>
            <a:r>
              <a:rPr spc="-10" dirty="0"/>
              <a:t>Holub</a:t>
            </a:r>
          </a:p>
          <a:p>
            <a:pPr marL="12700">
              <a:lnSpc>
                <a:spcPct val="100000"/>
              </a:lnSpc>
            </a:pPr>
            <a:r>
              <a:rPr b="1" spc="-90" dirty="0">
                <a:latin typeface="Arial"/>
                <a:cs typeface="Arial"/>
              </a:rPr>
              <a:t>EOSC-SK,</a:t>
            </a:r>
            <a:r>
              <a:rPr b="1" spc="5" dirty="0">
                <a:latin typeface="Arial"/>
                <a:cs typeface="Arial"/>
              </a:rPr>
              <a:t> </a:t>
            </a:r>
            <a:r>
              <a:rPr b="1" spc="-100" dirty="0">
                <a:latin typeface="Arial"/>
                <a:cs typeface="Arial"/>
              </a:rPr>
              <a:t>EOSK-</a:t>
            </a:r>
            <a:r>
              <a:rPr b="1" spc="-65" dirty="0">
                <a:latin typeface="Arial"/>
                <a:cs typeface="Arial"/>
              </a:rPr>
              <a:t>PL,</a:t>
            </a:r>
            <a:r>
              <a:rPr b="1" dirty="0">
                <a:latin typeface="Arial"/>
                <a:cs typeface="Arial"/>
              </a:rPr>
              <a:t> </a:t>
            </a:r>
            <a:r>
              <a:rPr b="1" spc="-90" dirty="0">
                <a:latin typeface="Arial"/>
                <a:cs typeface="Arial"/>
              </a:rPr>
              <a:t>EOSC-</a:t>
            </a:r>
            <a:r>
              <a:rPr b="1" spc="-105" dirty="0">
                <a:latin typeface="Arial"/>
                <a:cs typeface="Arial"/>
              </a:rPr>
              <a:t>SURF:</a:t>
            </a:r>
            <a:r>
              <a:rPr b="1" spc="20" dirty="0">
                <a:latin typeface="Arial"/>
                <a:cs typeface="Arial"/>
              </a:rPr>
              <a:t> </a:t>
            </a:r>
            <a:r>
              <a:rPr dirty="0"/>
              <a:t>Jaroslav</a:t>
            </a:r>
            <a:r>
              <a:rPr spc="-25" dirty="0"/>
              <a:t> Budiš,</a:t>
            </a:r>
            <a:r>
              <a:rPr spc="-15" dirty="0"/>
              <a:t> </a:t>
            </a:r>
            <a:r>
              <a:rPr spc="-25" dirty="0"/>
              <a:t>David</a:t>
            </a:r>
            <a:r>
              <a:rPr spc="-5" dirty="0"/>
              <a:t> </a:t>
            </a:r>
            <a:r>
              <a:rPr spc="-35" dirty="0"/>
              <a:t>Cymbalak,</a:t>
            </a:r>
            <a:r>
              <a:rPr spc="-15" dirty="0"/>
              <a:t> </a:t>
            </a:r>
            <a:r>
              <a:rPr spc="-20" dirty="0"/>
              <a:t>Klaudyna</a:t>
            </a:r>
            <a:r>
              <a:rPr spc="-35" dirty="0"/>
              <a:t> Śpiewak-</a:t>
            </a:r>
            <a:r>
              <a:rPr spc="-10" dirty="0"/>
              <a:t>Wojtyła,</a:t>
            </a:r>
            <a:r>
              <a:rPr spc="-25" dirty="0"/>
              <a:t> </a:t>
            </a:r>
            <a:r>
              <a:rPr dirty="0"/>
              <a:t>Piotr</a:t>
            </a:r>
            <a:r>
              <a:rPr spc="-15" dirty="0"/>
              <a:t> </a:t>
            </a:r>
            <a:r>
              <a:rPr spc="-20" dirty="0"/>
              <a:t>Krajewski,</a:t>
            </a:r>
            <a:r>
              <a:rPr spc="15" dirty="0"/>
              <a:t> </a:t>
            </a:r>
            <a:r>
              <a:rPr spc="-20" dirty="0"/>
              <a:t>Ivar</a:t>
            </a:r>
            <a:r>
              <a:rPr lang="it-IT" spc="-20" dirty="0"/>
              <a:t> </a:t>
            </a:r>
            <a:r>
              <a:rPr spc="-10" dirty="0"/>
              <a:t>Janmaat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40104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54800" y="2552700"/>
            <a:ext cx="5130800" cy="39878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1301" y="457200"/>
            <a:ext cx="3467100" cy="6096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8470" y="1450264"/>
            <a:ext cx="8431953" cy="1573935"/>
          </a:xfrm>
          <a:prstGeom prst="rect">
            <a:avLst/>
          </a:prstGeom>
        </p:spPr>
        <p:txBody>
          <a:bodyPr vert="horz" wrap="square" lIns="0" tIns="110913" rIns="0" bIns="0" rtlCol="0" anchor="ctr">
            <a:spAutoFit/>
          </a:bodyPr>
          <a:lstStyle/>
          <a:p>
            <a:pPr marL="16933" marR="6773">
              <a:lnSpc>
                <a:spcPts val="5707"/>
              </a:lnSpc>
              <a:spcBef>
                <a:spcPts val="873"/>
              </a:spcBef>
            </a:pPr>
            <a:r>
              <a:rPr sz="5267" dirty="0">
                <a:solidFill>
                  <a:srgbClr val="FFFFFF"/>
                </a:solidFill>
              </a:rPr>
              <a:t>The</a:t>
            </a:r>
            <a:r>
              <a:rPr sz="5267" spc="-20" dirty="0">
                <a:solidFill>
                  <a:srgbClr val="FFFFFF"/>
                </a:solidFill>
              </a:rPr>
              <a:t> </a:t>
            </a:r>
            <a:r>
              <a:rPr sz="5267" b="1" spc="-267" dirty="0">
                <a:solidFill>
                  <a:srgbClr val="FF0000"/>
                </a:solidFill>
                <a:latin typeface="Arial"/>
                <a:cs typeface="Arial"/>
              </a:rPr>
              <a:t>RE</a:t>
            </a:r>
            <a:r>
              <a:rPr sz="5267" b="1" spc="-267" dirty="0">
                <a:solidFill>
                  <a:srgbClr val="FFFFFF"/>
                </a:solidFill>
                <a:latin typeface="Arial"/>
                <a:cs typeface="Arial"/>
              </a:rPr>
              <a:t>ANA</a:t>
            </a:r>
            <a:r>
              <a:rPr sz="5267" b="1" spc="4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67" dirty="0">
                <a:solidFill>
                  <a:srgbClr val="FFFFFF"/>
                </a:solidFill>
              </a:rPr>
              <a:t>use</a:t>
            </a:r>
            <a:r>
              <a:rPr sz="5267" spc="60" dirty="0">
                <a:solidFill>
                  <a:srgbClr val="FFFFFF"/>
                </a:solidFill>
              </a:rPr>
              <a:t> </a:t>
            </a:r>
            <a:r>
              <a:rPr sz="5267" spc="80" dirty="0">
                <a:solidFill>
                  <a:srgbClr val="FFFFFF"/>
                </a:solidFill>
              </a:rPr>
              <a:t>case</a:t>
            </a:r>
            <a:r>
              <a:rPr sz="5267" spc="47" dirty="0">
                <a:solidFill>
                  <a:srgbClr val="FFFFFF"/>
                </a:solidFill>
              </a:rPr>
              <a:t> </a:t>
            </a:r>
            <a:r>
              <a:rPr sz="5267" dirty="0">
                <a:solidFill>
                  <a:srgbClr val="FFFFFF"/>
                </a:solidFill>
              </a:rPr>
              <a:t>in</a:t>
            </a:r>
            <a:r>
              <a:rPr sz="5267" spc="-20" dirty="0">
                <a:solidFill>
                  <a:srgbClr val="FFFFFF"/>
                </a:solidFill>
              </a:rPr>
              <a:t> </a:t>
            </a:r>
            <a:r>
              <a:rPr sz="5267" spc="140" dirty="0">
                <a:solidFill>
                  <a:srgbClr val="FFFFFF"/>
                </a:solidFill>
              </a:rPr>
              <a:t>the </a:t>
            </a:r>
            <a:r>
              <a:rPr sz="5267" spc="-360" dirty="0">
                <a:solidFill>
                  <a:srgbClr val="FFFFFF"/>
                </a:solidFill>
              </a:rPr>
              <a:t>EOSC</a:t>
            </a:r>
            <a:r>
              <a:rPr sz="5267" spc="73" dirty="0">
                <a:solidFill>
                  <a:srgbClr val="FFFFFF"/>
                </a:solidFill>
              </a:rPr>
              <a:t> </a:t>
            </a:r>
            <a:r>
              <a:rPr sz="5267" spc="120" dirty="0">
                <a:solidFill>
                  <a:srgbClr val="FFFFFF"/>
                </a:solidFill>
              </a:rPr>
              <a:t>Federation</a:t>
            </a:r>
            <a:endParaRPr sz="5267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9270" y="3395134"/>
            <a:ext cx="6047740" cy="942652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423323" marR="6773" indent="-407236">
              <a:lnSpc>
                <a:spcPct val="100699"/>
              </a:lnSpc>
              <a:spcBef>
                <a:spcPts val="147"/>
              </a:spcBef>
            </a:pPr>
            <a:r>
              <a:rPr sz="3067" spc="-93" dirty="0">
                <a:solidFill>
                  <a:srgbClr val="FFFFFF"/>
                </a:solidFill>
                <a:latin typeface="Arial"/>
                <a:cs typeface="Arial"/>
              </a:rPr>
              <a:t>FAIR</a:t>
            </a:r>
            <a:r>
              <a:rPr sz="3067" spc="-6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67" spc="60" dirty="0">
                <a:solidFill>
                  <a:srgbClr val="FFFFFF"/>
                </a:solidFill>
                <a:latin typeface="Arial"/>
                <a:cs typeface="Arial"/>
              </a:rPr>
              <a:t>(re)analysis</a:t>
            </a:r>
            <a:r>
              <a:rPr sz="3067" spc="-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67" spc="173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3067" spc="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67" spc="87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067" spc="-1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67" spc="-60" dirty="0">
                <a:solidFill>
                  <a:srgbClr val="FFFFFF"/>
                </a:solidFill>
                <a:latin typeface="Arial"/>
                <a:cs typeface="Arial"/>
              </a:rPr>
              <a:t>LHC</a:t>
            </a:r>
            <a:r>
              <a:rPr sz="3067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67" spc="140" dirty="0">
                <a:solidFill>
                  <a:srgbClr val="FFFFFF"/>
                </a:solidFill>
                <a:latin typeface="Arial"/>
                <a:cs typeface="Arial"/>
              </a:rPr>
              <a:t>data </a:t>
            </a:r>
            <a:r>
              <a:rPr sz="3067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3067" spc="-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67" spc="167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067" spc="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67" spc="73" dirty="0">
                <a:solidFill>
                  <a:srgbClr val="FFFFFF"/>
                </a:solidFill>
                <a:latin typeface="Arial"/>
                <a:cs typeface="Arial"/>
              </a:rPr>
              <a:t>distributed</a:t>
            </a:r>
            <a:r>
              <a:rPr sz="3067" spc="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67" spc="67" dirty="0">
                <a:solidFill>
                  <a:srgbClr val="FFFFFF"/>
                </a:solidFill>
                <a:latin typeface="Arial"/>
                <a:cs typeface="Arial"/>
              </a:rPr>
              <a:t>environment</a:t>
            </a:r>
            <a:endParaRPr sz="3067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8950" y="5367021"/>
            <a:ext cx="5833533" cy="896891"/>
          </a:xfrm>
          <a:prstGeom prst="rect">
            <a:avLst/>
          </a:prstGeom>
        </p:spPr>
        <p:txBody>
          <a:bodyPr vert="horz" wrap="square" lIns="0" tIns="49953" rIns="0" bIns="0" rtlCol="0">
            <a:spAutoFit/>
          </a:bodyPr>
          <a:lstStyle/>
          <a:p>
            <a:pPr marL="16933" marR="6773">
              <a:lnSpc>
                <a:spcPts val="1800"/>
              </a:lnSpc>
              <a:spcBef>
                <a:spcPts val="393"/>
              </a:spcBef>
            </a:pPr>
            <a:r>
              <a:rPr sz="1667" b="1" dirty="0">
                <a:solidFill>
                  <a:srgbClr val="E7E6E6"/>
                </a:solidFill>
                <a:latin typeface="Arial"/>
                <a:cs typeface="Arial"/>
              </a:rPr>
              <a:t>Giovanni</a:t>
            </a:r>
            <a:r>
              <a:rPr sz="1667" b="1" spc="60" dirty="0">
                <a:solidFill>
                  <a:srgbClr val="E7E6E6"/>
                </a:solidFill>
                <a:latin typeface="Arial"/>
                <a:cs typeface="Arial"/>
              </a:rPr>
              <a:t> </a:t>
            </a:r>
            <a:r>
              <a:rPr sz="1667" b="1" dirty="0">
                <a:solidFill>
                  <a:srgbClr val="E7E6E6"/>
                </a:solidFill>
                <a:latin typeface="Arial"/>
                <a:cs typeface="Arial"/>
              </a:rPr>
              <a:t>Guerrieri</a:t>
            </a:r>
            <a:r>
              <a:rPr sz="1667" b="1" spc="73" dirty="0">
                <a:solidFill>
                  <a:srgbClr val="E7E6E6"/>
                </a:solidFill>
                <a:latin typeface="Arial"/>
                <a:cs typeface="Arial"/>
              </a:rPr>
              <a:t> </a:t>
            </a:r>
            <a:r>
              <a:rPr sz="1667" b="1" dirty="0">
                <a:solidFill>
                  <a:srgbClr val="E7E6E6"/>
                </a:solidFill>
                <a:latin typeface="Arial"/>
                <a:cs typeface="Arial"/>
              </a:rPr>
              <a:t>(CERN),</a:t>
            </a:r>
            <a:r>
              <a:rPr sz="1667" b="1" spc="100" dirty="0">
                <a:solidFill>
                  <a:srgbClr val="E7E6E6"/>
                </a:solidFill>
                <a:latin typeface="Arial"/>
                <a:cs typeface="Arial"/>
              </a:rPr>
              <a:t> </a:t>
            </a:r>
            <a:r>
              <a:rPr sz="1667" spc="100" dirty="0">
                <a:solidFill>
                  <a:srgbClr val="E7E6E6"/>
                </a:solidFill>
                <a:latin typeface="Arial"/>
                <a:cs typeface="Arial"/>
              </a:rPr>
              <a:t>on</a:t>
            </a:r>
            <a:r>
              <a:rPr sz="1667" spc="-13" dirty="0">
                <a:solidFill>
                  <a:srgbClr val="E7E6E6"/>
                </a:solidFill>
                <a:latin typeface="Arial"/>
                <a:cs typeface="Arial"/>
              </a:rPr>
              <a:t> </a:t>
            </a:r>
            <a:r>
              <a:rPr sz="1667" spc="80" dirty="0">
                <a:solidFill>
                  <a:srgbClr val="E7E6E6"/>
                </a:solidFill>
                <a:latin typeface="Arial"/>
                <a:cs typeface="Arial"/>
              </a:rPr>
              <a:t>behalf</a:t>
            </a:r>
            <a:r>
              <a:rPr sz="1667" spc="67" dirty="0">
                <a:solidFill>
                  <a:srgbClr val="E7E6E6"/>
                </a:solidFill>
                <a:latin typeface="Arial"/>
                <a:cs typeface="Arial"/>
              </a:rPr>
              <a:t> </a:t>
            </a:r>
            <a:r>
              <a:rPr sz="1667" spc="100" dirty="0">
                <a:solidFill>
                  <a:srgbClr val="E7E6E6"/>
                </a:solidFill>
                <a:latin typeface="Arial"/>
                <a:cs typeface="Arial"/>
              </a:rPr>
              <a:t>of</a:t>
            </a:r>
            <a:r>
              <a:rPr sz="1667" spc="60" dirty="0">
                <a:solidFill>
                  <a:srgbClr val="E7E6E6"/>
                </a:solidFill>
                <a:latin typeface="Arial"/>
                <a:cs typeface="Arial"/>
              </a:rPr>
              <a:t> </a:t>
            </a:r>
            <a:r>
              <a:rPr sz="1667" spc="67" dirty="0">
                <a:solidFill>
                  <a:srgbClr val="E7E6E6"/>
                </a:solidFill>
                <a:latin typeface="Arial"/>
                <a:cs typeface="Arial"/>
              </a:rPr>
              <a:t>Tibor</a:t>
            </a:r>
            <a:r>
              <a:rPr sz="1667" spc="127" dirty="0">
                <a:solidFill>
                  <a:srgbClr val="E7E6E6"/>
                </a:solidFill>
                <a:latin typeface="Arial"/>
                <a:cs typeface="Arial"/>
              </a:rPr>
              <a:t> </a:t>
            </a:r>
            <a:r>
              <a:rPr sz="1667" dirty="0">
                <a:solidFill>
                  <a:srgbClr val="E7E6E6"/>
                </a:solidFill>
                <a:latin typeface="Arial"/>
                <a:cs typeface="Arial"/>
              </a:rPr>
              <a:t>Simko</a:t>
            </a:r>
            <a:r>
              <a:rPr sz="1667" spc="53" dirty="0">
                <a:solidFill>
                  <a:srgbClr val="E7E6E6"/>
                </a:solidFill>
                <a:latin typeface="Arial"/>
                <a:cs typeface="Arial"/>
              </a:rPr>
              <a:t> </a:t>
            </a:r>
            <a:r>
              <a:rPr sz="1667" spc="67" dirty="0">
                <a:solidFill>
                  <a:srgbClr val="E7E6E6"/>
                </a:solidFill>
                <a:latin typeface="Arial"/>
                <a:cs typeface="Arial"/>
              </a:rPr>
              <a:t>and the</a:t>
            </a:r>
            <a:r>
              <a:rPr sz="1667" spc="40" dirty="0">
                <a:solidFill>
                  <a:srgbClr val="E7E6E6"/>
                </a:solidFill>
                <a:latin typeface="Arial"/>
                <a:cs typeface="Arial"/>
              </a:rPr>
              <a:t> </a:t>
            </a:r>
            <a:r>
              <a:rPr sz="1667" spc="-80" dirty="0">
                <a:solidFill>
                  <a:srgbClr val="E7E6E6"/>
                </a:solidFill>
                <a:latin typeface="Arial"/>
                <a:cs typeface="Arial"/>
              </a:rPr>
              <a:t>EOSC</a:t>
            </a:r>
            <a:r>
              <a:rPr sz="1667" spc="107" dirty="0">
                <a:solidFill>
                  <a:srgbClr val="E7E6E6"/>
                </a:solidFill>
                <a:latin typeface="Arial"/>
                <a:cs typeface="Arial"/>
              </a:rPr>
              <a:t> </a:t>
            </a:r>
            <a:r>
              <a:rPr sz="1667" dirty="0">
                <a:solidFill>
                  <a:srgbClr val="E7E6E6"/>
                </a:solidFill>
                <a:latin typeface="Arial"/>
                <a:cs typeface="Arial"/>
              </a:rPr>
              <a:t>Scientific</a:t>
            </a:r>
            <a:r>
              <a:rPr sz="1667" spc="20" dirty="0">
                <a:solidFill>
                  <a:srgbClr val="E7E6E6"/>
                </a:solidFill>
                <a:latin typeface="Arial"/>
                <a:cs typeface="Arial"/>
              </a:rPr>
              <a:t> </a:t>
            </a:r>
            <a:r>
              <a:rPr sz="1667" spc="80" dirty="0">
                <a:solidFill>
                  <a:srgbClr val="E7E6E6"/>
                </a:solidFill>
                <a:latin typeface="Arial"/>
                <a:cs typeface="Arial"/>
              </a:rPr>
              <a:t>Workflows</a:t>
            </a:r>
            <a:r>
              <a:rPr sz="1667" spc="127" dirty="0">
                <a:solidFill>
                  <a:srgbClr val="E7E6E6"/>
                </a:solidFill>
                <a:latin typeface="Arial"/>
                <a:cs typeface="Arial"/>
              </a:rPr>
              <a:t> </a:t>
            </a:r>
            <a:r>
              <a:rPr sz="1667" spc="60" dirty="0">
                <a:solidFill>
                  <a:srgbClr val="E7E6E6"/>
                </a:solidFill>
                <a:latin typeface="Arial"/>
                <a:cs typeface="Arial"/>
              </a:rPr>
              <a:t>subgroup</a:t>
            </a:r>
            <a:endParaRPr sz="1667">
              <a:latin typeface="Arial"/>
              <a:cs typeface="Arial"/>
            </a:endParaRPr>
          </a:p>
          <a:p>
            <a:pPr marL="16933">
              <a:spcBef>
                <a:spcPts val="980"/>
              </a:spcBef>
            </a:pPr>
            <a:r>
              <a:rPr sz="1667" dirty="0">
                <a:solidFill>
                  <a:srgbClr val="E7E6E6"/>
                </a:solidFill>
                <a:latin typeface="Arial"/>
                <a:cs typeface="Arial"/>
              </a:rPr>
              <a:t>3</a:t>
            </a:r>
            <a:r>
              <a:rPr sz="1667" spc="20" dirty="0">
                <a:solidFill>
                  <a:srgbClr val="E7E6E6"/>
                </a:solidFill>
                <a:latin typeface="Arial"/>
                <a:cs typeface="Arial"/>
              </a:rPr>
              <a:t> </a:t>
            </a:r>
            <a:r>
              <a:rPr sz="1667" spc="87" dirty="0">
                <a:solidFill>
                  <a:srgbClr val="E7E6E6"/>
                </a:solidFill>
                <a:latin typeface="Arial"/>
                <a:cs typeface="Arial"/>
              </a:rPr>
              <a:t>November</a:t>
            </a:r>
            <a:r>
              <a:rPr sz="1667" spc="-40" dirty="0">
                <a:solidFill>
                  <a:srgbClr val="E7E6E6"/>
                </a:solidFill>
                <a:latin typeface="Arial"/>
                <a:cs typeface="Arial"/>
              </a:rPr>
              <a:t> </a:t>
            </a:r>
            <a:r>
              <a:rPr sz="1667" spc="-27" dirty="0">
                <a:solidFill>
                  <a:srgbClr val="E7E6E6"/>
                </a:solidFill>
                <a:latin typeface="Arial"/>
                <a:cs typeface="Arial"/>
              </a:rPr>
              <a:t>2025</a:t>
            </a:r>
            <a:endParaRPr sz="1667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73500" y="177800"/>
            <a:ext cx="711200" cy="71120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883900" y="266700"/>
            <a:ext cx="1066800" cy="5334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398000" y="292101"/>
            <a:ext cx="1193800" cy="368300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4775201" y="190500"/>
            <a:ext cx="4457700" cy="685800"/>
            <a:chOff x="3581400" y="142875"/>
            <a:chExt cx="3343275" cy="514350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91225" y="200025"/>
              <a:ext cx="933450" cy="33337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81400" y="142875"/>
              <a:ext cx="866775" cy="51435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91025" y="228600"/>
              <a:ext cx="1600200" cy="2762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1709" y="1725930"/>
            <a:ext cx="8721512" cy="852499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/>
          <a:p>
            <a:pPr marL="440256" indent="-423323">
              <a:spcBef>
                <a:spcPts val="167"/>
              </a:spcBef>
              <a:buClr>
                <a:srgbClr val="434343"/>
              </a:buClr>
              <a:buFont typeface="Times New Roman"/>
              <a:buChar char="●"/>
              <a:tabLst>
                <a:tab pos="440256" algn="l"/>
              </a:tabLst>
            </a:pPr>
            <a:r>
              <a:rPr sz="1867" dirty="0">
                <a:solidFill>
                  <a:srgbClr val="434343"/>
                </a:solidFill>
                <a:latin typeface="Arial"/>
                <a:cs typeface="Arial"/>
              </a:rPr>
              <a:t>The</a:t>
            </a:r>
            <a:r>
              <a:rPr sz="1867" spc="6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u="sng" spc="-4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LHC</a:t>
            </a:r>
            <a:r>
              <a:rPr sz="1867" spc="7" dirty="0">
                <a:solidFill>
                  <a:srgbClr val="0462C1"/>
                </a:solidFill>
                <a:latin typeface="Arial"/>
                <a:cs typeface="Arial"/>
              </a:rPr>
              <a:t> </a:t>
            </a:r>
            <a:r>
              <a:rPr sz="1867" spc="87" dirty="0">
                <a:solidFill>
                  <a:srgbClr val="434343"/>
                </a:solidFill>
                <a:latin typeface="Arial"/>
                <a:cs typeface="Arial"/>
              </a:rPr>
              <a:t>at</a:t>
            </a:r>
            <a:r>
              <a:rPr sz="1867" spc="13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-107" dirty="0">
                <a:solidFill>
                  <a:srgbClr val="434343"/>
                </a:solidFill>
                <a:latin typeface="Arial"/>
                <a:cs typeface="Arial"/>
              </a:rPr>
              <a:t>CERN</a:t>
            </a:r>
            <a:r>
              <a:rPr sz="1867" spc="8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434343"/>
                </a:solidFill>
                <a:latin typeface="Arial"/>
                <a:cs typeface="Arial"/>
              </a:rPr>
              <a:t>accelerates</a:t>
            </a:r>
            <a:r>
              <a:rPr sz="1867" spc="7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100" dirty="0">
                <a:solidFill>
                  <a:srgbClr val="434343"/>
                </a:solidFill>
                <a:latin typeface="Arial"/>
                <a:cs typeface="Arial"/>
              </a:rPr>
              <a:t>(not</a:t>
            </a:r>
            <a:r>
              <a:rPr sz="1867" spc="1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67" dirty="0">
                <a:solidFill>
                  <a:srgbClr val="434343"/>
                </a:solidFill>
                <a:latin typeface="Arial"/>
                <a:cs typeface="Arial"/>
              </a:rPr>
              <a:t>only)</a:t>
            </a:r>
            <a:r>
              <a:rPr sz="1867" spc="13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b="1" dirty="0">
                <a:solidFill>
                  <a:srgbClr val="008591"/>
                </a:solidFill>
                <a:latin typeface="Arial"/>
                <a:cs typeface="Arial"/>
              </a:rPr>
              <a:t>protons</a:t>
            </a:r>
            <a:r>
              <a:rPr sz="1867" b="1" spc="80" dirty="0">
                <a:solidFill>
                  <a:srgbClr val="008591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434343"/>
                </a:solidFill>
                <a:latin typeface="Arial"/>
                <a:cs typeface="Arial"/>
              </a:rPr>
              <a:t>close</a:t>
            </a:r>
            <a:r>
              <a:rPr sz="1867" spc="93" dirty="0">
                <a:solidFill>
                  <a:srgbClr val="434343"/>
                </a:solidFill>
                <a:latin typeface="Arial"/>
                <a:cs typeface="Arial"/>
              </a:rPr>
              <a:t> to</a:t>
            </a:r>
            <a:r>
              <a:rPr sz="1867" spc="12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434343"/>
                </a:solidFill>
                <a:latin typeface="Arial"/>
                <a:cs typeface="Arial"/>
              </a:rPr>
              <a:t>the</a:t>
            </a:r>
            <a:r>
              <a:rPr sz="1867" spc="-2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434343"/>
                </a:solidFill>
                <a:latin typeface="Arial"/>
                <a:cs typeface="Arial"/>
              </a:rPr>
              <a:t>speed</a:t>
            </a:r>
            <a:r>
              <a:rPr sz="1867" spc="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107" dirty="0">
                <a:solidFill>
                  <a:srgbClr val="434343"/>
                </a:solidFill>
                <a:latin typeface="Arial"/>
                <a:cs typeface="Arial"/>
              </a:rPr>
              <a:t>of</a:t>
            </a:r>
            <a:r>
              <a:rPr sz="1867" spc="8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-13" dirty="0">
                <a:solidFill>
                  <a:srgbClr val="434343"/>
                </a:solidFill>
                <a:latin typeface="Arial"/>
                <a:cs typeface="Arial"/>
              </a:rPr>
              <a:t>light</a:t>
            </a:r>
            <a:endParaRPr sz="1867">
              <a:latin typeface="Arial"/>
              <a:cs typeface="Arial"/>
            </a:endParaRPr>
          </a:p>
          <a:p>
            <a:pPr marL="440256" indent="-423323">
              <a:spcBef>
                <a:spcPts val="1973"/>
              </a:spcBef>
              <a:buFont typeface="Times New Roman"/>
              <a:buChar char="●"/>
              <a:tabLst>
                <a:tab pos="440256" algn="l"/>
              </a:tabLst>
            </a:pPr>
            <a:r>
              <a:rPr sz="1867" spc="13" dirty="0">
                <a:solidFill>
                  <a:srgbClr val="434343"/>
                </a:solidFill>
                <a:latin typeface="Arial"/>
                <a:cs typeface="Arial"/>
              </a:rPr>
              <a:t>Bunches</a:t>
            </a:r>
            <a:r>
              <a:rPr sz="1867" spc="8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107" dirty="0">
                <a:solidFill>
                  <a:srgbClr val="434343"/>
                </a:solidFill>
                <a:latin typeface="Arial"/>
                <a:cs typeface="Arial"/>
              </a:rPr>
              <a:t>of </a:t>
            </a:r>
            <a:r>
              <a:rPr sz="1867" spc="13" dirty="0">
                <a:solidFill>
                  <a:srgbClr val="434343"/>
                </a:solidFill>
                <a:latin typeface="Arial"/>
                <a:cs typeface="Arial"/>
              </a:rPr>
              <a:t>protons</a:t>
            </a:r>
            <a:r>
              <a:rPr sz="1867" spc="13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b="1" dirty="0">
                <a:solidFill>
                  <a:srgbClr val="008591"/>
                </a:solidFill>
                <a:latin typeface="Arial"/>
                <a:cs typeface="Arial"/>
              </a:rPr>
              <a:t>collide</a:t>
            </a:r>
            <a:r>
              <a:rPr sz="1867" b="1" spc="133" dirty="0">
                <a:solidFill>
                  <a:srgbClr val="008591"/>
                </a:solidFill>
                <a:latin typeface="Arial"/>
                <a:cs typeface="Arial"/>
              </a:rPr>
              <a:t> </a:t>
            </a:r>
            <a:r>
              <a:rPr sz="1867" spc="87" dirty="0">
                <a:solidFill>
                  <a:srgbClr val="434343"/>
                </a:solidFill>
                <a:latin typeface="Arial"/>
                <a:cs typeface="Arial"/>
              </a:rPr>
              <a:t>at</a:t>
            </a:r>
            <a:r>
              <a:rPr sz="1867" spc="152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13" dirty="0">
                <a:solidFill>
                  <a:srgbClr val="434343"/>
                </a:solidFill>
                <a:latin typeface="Arial"/>
                <a:cs typeface="Arial"/>
              </a:rPr>
              <a:t>the</a:t>
            </a:r>
            <a:r>
              <a:rPr sz="1867" spc="11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13" dirty="0">
                <a:solidFill>
                  <a:srgbClr val="434343"/>
                </a:solidFill>
                <a:latin typeface="Arial"/>
                <a:cs typeface="Arial"/>
              </a:rPr>
              <a:t>interaction</a:t>
            </a:r>
            <a:r>
              <a:rPr sz="1867" spc="9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13" dirty="0">
                <a:solidFill>
                  <a:srgbClr val="434343"/>
                </a:solidFill>
                <a:latin typeface="Arial"/>
                <a:cs typeface="Arial"/>
              </a:rPr>
              <a:t>points</a:t>
            </a:r>
            <a:r>
              <a:rPr sz="1867" spc="1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107" dirty="0">
                <a:solidFill>
                  <a:srgbClr val="434343"/>
                </a:solidFill>
                <a:latin typeface="Arial"/>
                <a:cs typeface="Arial"/>
              </a:rPr>
              <a:t>of </a:t>
            </a:r>
            <a:r>
              <a:rPr sz="1867" spc="13" dirty="0">
                <a:solidFill>
                  <a:srgbClr val="434343"/>
                </a:solidFill>
                <a:latin typeface="Arial"/>
                <a:cs typeface="Arial"/>
              </a:rPr>
              <a:t>the</a:t>
            </a:r>
            <a:r>
              <a:rPr sz="1867" spc="11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-13" dirty="0">
                <a:solidFill>
                  <a:srgbClr val="434343"/>
                </a:solidFill>
                <a:latin typeface="Arial"/>
                <a:cs typeface="Arial"/>
              </a:rPr>
              <a:t>detectors</a:t>
            </a:r>
            <a:endParaRPr sz="1867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17600" y="1115343"/>
            <a:ext cx="14020800" cy="510396"/>
          </a:xfrm>
          <a:prstGeom prst="rect">
            <a:avLst/>
          </a:prstGeom>
        </p:spPr>
        <p:txBody>
          <a:bodyPr vert="horz" wrap="square" lIns="0" tIns="17780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40"/>
              </a:spcBef>
            </a:pPr>
            <a:r>
              <a:rPr dirty="0"/>
              <a:t>The</a:t>
            </a:r>
            <a:r>
              <a:rPr spc="-47" dirty="0"/>
              <a:t> </a:t>
            </a:r>
            <a:r>
              <a:rPr spc="87" dirty="0"/>
              <a:t>Large</a:t>
            </a:r>
            <a:r>
              <a:rPr spc="60" dirty="0"/>
              <a:t> </a:t>
            </a:r>
            <a:r>
              <a:rPr spc="87" dirty="0"/>
              <a:t>Hadron</a:t>
            </a:r>
            <a:r>
              <a:rPr spc="20" dirty="0"/>
              <a:t> </a:t>
            </a:r>
            <a:r>
              <a:rPr dirty="0"/>
              <a:t>Collider</a:t>
            </a:r>
            <a:r>
              <a:rPr spc="40" dirty="0"/>
              <a:t> </a:t>
            </a:r>
            <a:r>
              <a:rPr spc="-13" dirty="0"/>
              <a:t>(LHC)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711201" y="3047915"/>
            <a:ext cx="10629900" cy="3010747"/>
            <a:chOff x="533400" y="2285936"/>
            <a:chExt cx="7972425" cy="225806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2925" y="2295524"/>
              <a:ext cx="7953375" cy="223837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38162" y="2290698"/>
              <a:ext cx="7962900" cy="2248535"/>
            </a:xfrm>
            <a:custGeom>
              <a:avLst/>
              <a:gdLst/>
              <a:ahLst/>
              <a:cxnLst/>
              <a:rect l="l" t="t" r="r" b="b"/>
              <a:pathLst>
                <a:path w="7962900" h="2248535">
                  <a:moveTo>
                    <a:pt x="107988" y="0"/>
                  </a:moveTo>
                  <a:lnTo>
                    <a:pt x="7854886" y="0"/>
                  </a:lnTo>
                  <a:lnTo>
                    <a:pt x="7876476" y="2286"/>
                  </a:lnTo>
                  <a:lnTo>
                    <a:pt x="7915211" y="18542"/>
                  </a:lnTo>
                  <a:lnTo>
                    <a:pt x="7944421" y="47751"/>
                  </a:lnTo>
                  <a:lnTo>
                    <a:pt x="7960677" y="86487"/>
                  </a:lnTo>
                  <a:lnTo>
                    <a:pt x="7962836" y="108076"/>
                  </a:lnTo>
                  <a:lnTo>
                    <a:pt x="7962836" y="2139975"/>
                  </a:lnTo>
                  <a:lnTo>
                    <a:pt x="7954454" y="2181872"/>
                  </a:lnTo>
                  <a:lnTo>
                    <a:pt x="7931213" y="2216277"/>
                  </a:lnTo>
                  <a:lnTo>
                    <a:pt x="7896796" y="2239479"/>
                  </a:lnTo>
                  <a:lnTo>
                    <a:pt x="7854886" y="2247963"/>
                  </a:lnTo>
                  <a:lnTo>
                    <a:pt x="107988" y="2247963"/>
                  </a:lnTo>
                  <a:lnTo>
                    <a:pt x="66090" y="2239479"/>
                  </a:lnTo>
                  <a:lnTo>
                    <a:pt x="31686" y="2216277"/>
                  </a:lnTo>
                  <a:lnTo>
                    <a:pt x="8483" y="2181872"/>
                  </a:lnTo>
                  <a:lnTo>
                    <a:pt x="0" y="2139975"/>
                  </a:lnTo>
                  <a:lnTo>
                    <a:pt x="0" y="108076"/>
                  </a:lnTo>
                  <a:lnTo>
                    <a:pt x="8483" y="66167"/>
                  </a:lnTo>
                  <a:lnTo>
                    <a:pt x="31686" y="31750"/>
                  </a:lnTo>
                  <a:lnTo>
                    <a:pt x="66090" y="8508"/>
                  </a:lnTo>
                  <a:lnTo>
                    <a:pt x="107988" y="0"/>
                  </a:lnTo>
                  <a:close/>
                </a:path>
              </a:pathLst>
            </a:custGeom>
            <a:ln w="9525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1710" y="1725930"/>
            <a:ext cx="10926233" cy="814027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/>
          <a:p>
            <a:pPr marL="440256" indent="-423323">
              <a:spcBef>
                <a:spcPts val="167"/>
              </a:spcBef>
              <a:buClr>
                <a:srgbClr val="434343"/>
              </a:buClr>
              <a:buFont typeface="Times New Roman"/>
              <a:buChar char="●"/>
              <a:tabLst>
                <a:tab pos="440256" algn="l"/>
              </a:tabLst>
            </a:pPr>
            <a:r>
              <a:rPr sz="1867" dirty="0">
                <a:solidFill>
                  <a:srgbClr val="434343"/>
                </a:solidFill>
                <a:latin typeface="Arial"/>
                <a:cs typeface="Arial"/>
              </a:rPr>
              <a:t>The</a:t>
            </a:r>
            <a:r>
              <a:rPr sz="1867" spc="9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u="sng" spc="-73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ATLAS</a:t>
            </a:r>
            <a:r>
              <a:rPr sz="1867" spc="160" dirty="0">
                <a:solidFill>
                  <a:srgbClr val="0462C1"/>
                </a:solidFill>
                <a:latin typeface="Arial"/>
                <a:cs typeface="Arial"/>
              </a:rPr>
              <a:t> </a:t>
            </a:r>
            <a:r>
              <a:rPr sz="1867" spc="80" dirty="0">
                <a:solidFill>
                  <a:srgbClr val="434343"/>
                </a:solidFill>
                <a:latin typeface="Arial"/>
                <a:cs typeface="Arial"/>
              </a:rPr>
              <a:t>and</a:t>
            </a:r>
            <a:r>
              <a:rPr sz="1867" spc="12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u="sng" spc="-113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3"/>
              </a:rPr>
              <a:t>CMS</a:t>
            </a:r>
            <a:r>
              <a:rPr sz="1867" spc="67" dirty="0">
                <a:solidFill>
                  <a:srgbClr val="0462C1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434343"/>
                </a:solidFill>
                <a:latin typeface="Arial"/>
                <a:cs typeface="Arial"/>
              </a:rPr>
              <a:t>detectors</a:t>
            </a:r>
            <a:r>
              <a:rPr sz="1867" spc="11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73" dirty="0">
                <a:solidFill>
                  <a:srgbClr val="434343"/>
                </a:solidFill>
                <a:latin typeface="Arial"/>
                <a:cs typeface="Arial"/>
              </a:rPr>
              <a:t>record</a:t>
            </a:r>
            <a:r>
              <a:rPr sz="1867" spc="6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b="1" spc="93" dirty="0">
                <a:solidFill>
                  <a:srgbClr val="008591"/>
                </a:solidFill>
                <a:latin typeface="Arial"/>
                <a:cs typeface="Arial"/>
              </a:rPr>
              <a:t>40</a:t>
            </a:r>
            <a:r>
              <a:rPr sz="1867" b="1" spc="147" dirty="0">
                <a:solidFill>
                  <a:srgbClr val="008591"/>
                </a:solidFill>
                <a:latin typeface="Arial"/>
                <a:cs typeface="Arial"/>
              </a:rPr>
              <a:t> </a:t>
            </a:r>
            <a:r>
              <a:rPr sz="1867" b="1" spc="-13" dirty="0">
                <a:solidFill>
                  <a:srgbClr val="008591"/>
                </a:solidFill>
                <a:latin typeface="Arial"/>
                <a:cs typeface="Arial"/>
              </a:rPr>
              <a:t>million</a:t>
            </a:r>
            <a:r>
              <a:rPr sz="1867" b="1" spc="180" dirty="0">
                <a:solidFill>
                  <a:srgbClr val="008591"/>
                </a:solidFill>
                <a:latin typeface="Arial"/>
                <a:cs typeface="Arial"/>
              </a:rPr>
              <a:t> </a:t>
            </a:r>
            <a:r>
              <a:rPr sz="1867" b="1" dirty="0">
                <a:solidFill>
                  <a:srgbClr val="008591"/>
                </a:solidFill>
                <a:latin typeface="Arial"/>
                <a:cs typeface="Arial"/>
              </a:rPr>
              <a:t>proton-proton</a:t>
            </a:r>
            <a:r>
              <a:rPr sz="1867" b="1" spc="67" dirty="0">
                <a:solidFill>
                  <a:srgbClr val="008591"/>
                </a:solidFill>
                <a:latin typeface="Arial"/>
                <a:cs typeface="Arial"/>
              </a:rPr>
              <a:t> </a:t>
            </a:r>
            <a:r>
              <a:rPr sz="1867" b="1" spc="-53" dirty="0">
                <a:solidFill>
                  <a:srgbClr val="008591"/>
                </a:solidFill>
                <a:latin typeface="Arial"/>
                <a:cs typeface="Arial"/>
              </a:rPr>
              <a:t>collisions</a:t>
            </a:r>
            <a:r>
              <a:rPr sz="1867" b="1" spc="87" dirty="0">
                <a:solidFill>
                  <a:srgbClr val="008591"/>
                </a:solidFill>
                <a:latin typeface="Arial"/>
                <a:cs typeface="Arial"/>
              </a:rPr>
              <a:t> </a:t>
            </a:r>
            <a:r>
              <a:rPr sz="1867" b="1" dirty="0">
                <a:solidFill>
                  <a:srgbClr val="008591"/>
                </a:solidFill>
                <a:latin typeface="Arial"/>
                <a:cs typeface="Arial"/>
              </a:rPr>
              <a:t>(events)</a:t>
            </a:r>
            <a:r>
              <a:rPr sz="1867" b="1" spc="133" dirty="0">
                <a:solidFill>
                  <a:srgbClr val="008591"/>
                </a:solidFill>
                <a:latin typeface="Arial"/>
                <a:cs typeface="Arial"/>
              </a:rPr>
              <a:t> </a:t>
            </a:r>
            <a:r>
              <a:rPr sz="1867" b="1" dirty="0">
                <a:solidFill>
                  <a:srgbClr val="008591"/>
                </a:solidFill>
                <a:latin typeface="Arial"/>
                <a:cs typeface="Arial"/>
              </a:rPr>
              <a:t>per</a:t>
            </a:r>
            <a:r>
              <a:rPr sz="1867" b="1" spc="73" dirty="0">
                <a:solidFill>
                  <a:srgbClr val="008591"/>
                </a:solidFill>
                <a:latin typeface="Arial"/>
                <a:cs typeface="Arial"/>
              </a:rPr>
              <a:t> </a:t>
            </a:r>
            <a:r>
              <a:rPr sz="1867" b="1" spc="-13" dirty="0">
                <a:solidFill>
                  <a:srgbClr val="008591"/>
                </a:solidFill>
                <a:latin typeface="Arial"/>
                <a:cs typeface="Arial"/>
              </a:rPr>
              <a:t>second</a:t>
            </a:r>
            <a:endParaRPr sz="1867">
              <a:latin typeface="Arial"/>
              <a:cs typeface="Arial"/>
            </a:endParaRPr>
          </a:p>
          <a:p>
            <a:pPr marL="440256" indent="-423323">
              <a:spcBef>
                <a:spcPts val="1673"/>
              </a:spcBef>
              <a:buFont typeface="Times New Roman"/>
              <a:buChar char="●"/>
              <a:tabLst>
                <a:tab pos="440256" algn="l"/>
              </a:tabLst>
            </a:pPr>
            <a:r>
              <a:rPr sz="1867" dirty="0">
                <a:solidFill>
                  <a:srgbClr val="434343"/>
                </a:solidFill>
                <a:latin typeface="Arial"/>
                <a:cs typeface="Arial"/>
              </a:rPr>
              <a:t>Each</a:t>
            </a:r>
            <a:r>
              <a:rPr sz="1867" spc="9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434343"/>
                </a:solidFill>
                <a:latin typeface="Arial"/>
                <a:cs typeface="Arial"/>
              </a:rPr>
              <a:t>collision</a:t>
            </a:r>
            <a:r>
              <a:rPr sz="1867" spc="8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434343"/>
                </a:solidFill>
                <a:latin typeface="Arial"/>
                <a:cs typeface="Arial"/>
              </a:rPr>
              <a:t>is</a:t>
            </a:r>
            <a:r>
              <a:rPr sz="1867" spc="8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113" dirty="0">
                <a:solidFill>
                  <a:srgbClr val="434343"/>
                </a:solidFill>
                <a:latin typeface="Arial"/>
                <a:cs typeface="Arial"/>
              </a:rPr>
              <a:t>a</a:t>
            </a:r>
            <a:r>
              <a:rPr sz="1867" spc="13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434343"/>
                </a:solidFill>
                <a:latin typeface="Arial"/>
                <a:cs typeface="Arial"/>
              </a:rPr>
              <a:t>complex</a:t>
            </a:r>
            <a:r>
              <a:rPr sz="1867" spc="6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434343"/>
                </a:solidFill>
                <a:latin typeface="Arial"/>
                <a:cs typeface="Arial"/>
              </a:rPr>
              <a:t>mix</a:t>
            </a:r>
            <a:r>
              <a:rPr sz="1867" spc="5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160" dirty="0">
                <a:solidFill>
                  <a:srgbClr val="434343"/>
                </a:solidFill>
                <a:latin typeface="Arial"/>
                <a:cs typeface="Arial"/>
              </a:rPr>
              <a:t>of</a:t>
            </a:r>
            <a:r>
              <a:rPr sz="1867" spc="1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434343"/>
                </a:solidFill>
                <a:latin typeface="Arial"/>
                <a:cs typeface="Arial"/>
              </a:rPr>
              <a:t>thousands</a:t>
            </a:r>
            <a:r>
              <a:rPr sz="1867" spc="9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107" dirty="0">
                <a:solidFill>
                  <a:srgbClr val="434343"/>
                </a:solidFill>
                <a:latin typeface="Arial"/>
                <a:cs typeface="Arial"/>
              </a:rPr>
              <a:t>of</a:t>
            </a:r>
            <a:r>
              <a:rPr sz="1867" spc="18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b="1" dirty="0">
                <a:solidFill>
                  <a:srgbClr val="008591"/>
                </a:solidFill>
                <a:latin typeface="Arial"/>
                <a:cs typeface="Arial"/>
              </a:rPr>
              <a:t>new</a:t>
            </a:r>
            <a:r>
              <a:rPr sz="1867" b="1" spc="127" dirty="0">
                <a:solidFill>
                  <a:srgbClr val="008591"/>
                </a:solidFill>
                <a:latin typeface="Arial"/>
                <a:cs typeface="Arial"/>
              </a:rPr>
              <a:t> </a:t>
            </a:r>
            <a:r>
              <a:rPr sz="1867" b="1" dirty="0">
                <a:solidFill>
                  <a:srgbClr val="008591"/>
                </a:solidFill>
                <a:latin typeface="Arial"/>
                <a:cs typeface="Arial"/>
              </a:rPr>
              <a:t>particles</a:t>
            </a:r>
            <a:r>
              <a:rPr sz="1867" b="1" spc="40" dirty="0">
                <a:solidFill>
                  <a:srgbClr val="008591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434343"/>
                </a:solidFill>
                <a:latin typeface="Arial"/>
                <a:cs typeface="Arial"/>
              </a:rPr>
              <a:t>being</a:t>
            </a:r>
            <a:r>
              <a:rPr sz="1867" spc="10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53" dirty="0">
                <a:solidFill>
                  <a:srgbClr val="434343"/>
                </a:solidFill>
                <a:latin typeface="Arial"/>
                <a:cs typeface="Arial"/>
              </a:rPr>
              <a:t>produced</a:t>
            </a:r>
            <a:endParaRPr sz="1867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17600" y="1115772"/>
            <a:ext cx="14020800" cy="50954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dirty="0"/>
              <a:t>The</a:t>
            </a:r>
            <a:r>
              <a:rPr spc="-33" dirty="0"/>
              <a:t> </a:t>
            </a:r>
            <a:r>
              <a:rPr spc="87" dirty="0"/>
              <a:t>Large</a:t>
            </a:r>
            <a:r>
              <a:rPr spc="67" dirty="0"/>
              <a:t> </a:t>
            </a:r>
            <a:r>
              <a:rPr spc="87" dirty="0"/>
              <a:t>Hadron</a:t>
            </a:r>
            <a:r>
              <a:rPr spc="20" dirty="0"/>
              <a:t> </a:t>
            </a:r>
            <a:r>
              <a:rPr dirty="0"/>
              <a:t>Collider</a:t>
            </a:r>
            <a:r>
              <a:rPr spc="47" dirty="0"/>
              <a:t> </a:t>
            </a:r>
            <a:r>
              <a:rPr spc="-13" dirty="0"/>
              <a:t>(LHC)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3060784" y="2552615"/>
            <a:ext cx="6070600" cy="4052147"/>
            <a:chOff x="2295588" y="1914461"/>
            <a:chExt cx="4552950" cy="3039110"/>
          </a:xfrm>
        </p:grpSpPr>
        <p:pic>
          <p:nvPicPr>
            <p:cNvPr id="5" name="object 5">
              <a:hlinkClick r:id="rId4"/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05050" y="1924049"/>
              <a:ext cx="4533900" cy="3019425"/>
            </a:xfrm>
            <a:prstGeom prst="rect">
              <a:avLst/>
            </a:prstGeom>
          </p:spPr>
        </p:pic>
        <p:sp>
          <p:nvSpPr>
            <p:cNvPr id="6" name="object 6">
              <a:hlinkClick r:id="rId4"/>
            </p:cNvPr>
            <p:cNvSpPr/>
            <p:nvPr/>
          </p:nvSpPr>
          <p:spPr>
            <a:xfrm>
              <a:off x="2300351" y="1919223"/>
              <a:ext cx="4543425" cy="3029585"/>
            </a:xfrm>
            <a:custGeom>
              <a:avLst/>
              <a:gdLst/>
              <a:ahLst/>
              <a:cxnLst/>
              <a:rect l="l" t="t" r="r" b="b"/>
              <a:pathLst>
                <a:path w="4543425" h="3029585">
                  <a:moveTo>
                    <a:pt x="94742" y="0"/>
                  </a:moveTo>
                  <a:lnTo>
                    <a:pt x="4448556" y="0"/>
                  </a:lnTo>
                  <a:lnTo>
                    <a:pt x="4467479" y="2031"/>
                  </a:lnTo>
                  <a:lnTo>
                    <a:pt x="4515484" y="27939"/>
                  </a:lnTo>
                  <a:lnTo>
                    <a:pt x="4541393" y="75945"/>
                  </a:lnTo>
                  <a:lnTo>
                    <a:pt x="4543425" y="94868"/>
                  </a:lnTo>
                  <a:lnTo>
                    <a:pt x="4543425" y="2934144"/>
                  </a:lnTo>
                  <a:lnTo>
                    <a:pt x="4527169" y="2987090"/>
                  </a:lnTo>
                  <a:lnTo>
                    <a:pt x="4485258" y="3021558"/>
                  </a:lnTo>
                  <a:lnTo>
                    <a:pt x="4448556" y="3029013"/>
                  </a:lnTo>
                  <a:lnTo>
                    <a:pt x="94742" y="3029013"/>
                  </a:lnTo>
                  <a:lnTo>
                    <a:pt x="41910" y="3012782"/>
                  </a:lnTo>
                  <a:lnTo>
                    <a:pt x="7366" y="2970936"/>
                  </a:lnTo>
                  <a:lnTo>
                    <a:pt x="0" y="2934144"/>
                  </a:lnTo>
                  <a:lnTo>
                    <a:pt x="0" y="94868"/>
                  </a:lnTo>
                  <a:lnTo>
                    <a:pt x="16129" y="42037"/>
                  </a:lnTo>
                  <a:lnTo>
                    <a:pt x="58038" y="7493"/>
                  </a:lnTo>
                  <a:lnTo>
                    <a:pt x="94742" y="0"/>
                  </a:lnTo>
                  <a:close/>
                </a:path>
              </a:pathLst>
            </a:custGeom>
            <a:ln w="9525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0401" y="1962531"/>
            <a:ext cx="11232727" cy="4686300"/>
            <a:chOff x="495300" y="1471898"/>
            <a:chExt cx="8424545" cy="3514725"/>
          </a:xfrm>
        </p:grpSpPr>
        <p:sp>
          <p:nvSpPr>
            <p:cNvPr id="3" name="object 3"/>
            <p:cNvSpPr/>
            <p:nvPr/>
          </p:nvSpPr>
          <p:spPr>
            <a:xfrm>
              <a:off x="500062" y="4710112"/>
              <a:ext cx="8415020" cy="0"/>
            </a:xfrm>
            <a:custGeom>
              <a:avLst/>
              <a:gdLst/>
              <a:ahLst/>
              <a:cxnLst/>
              <a:rect l="l" t="t" r="r" b="b"/>
              <a:pathLst>
                <a:path w="8415020">
                  <a:moveTo>
                    <a:pt x="0" y="0"/>
                  </a:moveTo>
                  <a:lnTo>
                    <a:pt x="8414448" y="0"/>
                  </a:lnTo>
                </a:path>
              </a:pathLst>
            </a:custGeom>
            <a:ln w="9525">
              <a:solidFill>
                <a:srgbClr val="008591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5605488" y="1586547"/>
              <a:ext cx="748030" cy="768985"/>
            </a:xfrm>
            <a:custGeom>
              <a:avLst/>
              <a:gdLst/>
              <a:ahLst/>
              <a:cxnLst/>
              <a:rect l="l" t="t" r="r" b="b"/>
              <a:pathLst>
                <a:path w="748029" h="768985">
                  <a:moveTo>
                    <a:pt x="76136" y="229400"/>
                  </a:moveTo>
                  <a:lnTo>
                    <a:pt x="53708" y="193205"/>
                  </a:lnTo>
                  <a:lnTo>
                    <a:pt x="39497" y="189903"/>
                  </a:lnTo>
                  <a:lnTo>
                    <a:pt x="25044" y="192176"/>
                  </a:lnTo>
                  <a:lnTo>
                    <a:pt x="12103" y="200088"/>
                  </a:lnTo>
                  <a:lnTo>
                    <a:pt x="3302" y="212331"/>
                  </a:lnTo>
                  <a:lnTo>
                    <a:pt x="0" y="226542"/>
                  </a:lnTo>
                  <a:lnTo>
                    <a:pt x="2273" y="240995"/>
                  </a:lnTo>
                  <a:lnTo>
                    <a:pt x="10198" y="253949"/>
                  </a:lnTo>
                  <a:lnTo>
                    <a:pt x="22428" y="262737"/>
                  </a:lnTo>
                  <a:lnTo>
                    <a:pt x="36639" y="266039"/>
                  </a:lnTo>
                  <a:lnTo>
                    <a:pt x="51092" y="263766"/>
                  </a:lnTo>
                  <a:lnTo>
                    <a:pt x="64046" y="255841"/>
                  </a:lnTo>
                  <a:lnTo>
                    <a:pt x="70154" y="247332"/>
                  </a:lnTo>
                  <a:lnTo>
                    <a:pt x="72834" y="243611"/>
                  </a:lnTo>
                  <a:lnTo>
                    <a:pt x="76136" y="229400"/>
                  </a:lnTo>
                  <a:close/>
                </a:path>
                <a:path w="748029" h="768985">
                  <a:moveTo>
                    <a:pt x="117132" y="303860"/>
                  </a:moveTo>
                  <a:lnTo>
                    <a:pt x="82588" y="266649"/>
                  </a:lnTo>
                  <a:lnTo>
                    <a:pt x="73317" y="275285"/>
                  </a:lnTo>
                  <a:lnTo>
                    <a:pt x="107861" y="312483"/>
                  </a:lnTo>
                  <a:lnTo>
                    <a:pt x="117132" y="303860"/>
                  </a:lnTo>
                  <a:close/>
                </a:path>
                <a:path w="748029" h="768985">
                  <a:moveTo>
                    <a:pt x="177711" y="368998"/>
                  </a:moveTo>
                  <a:lnTo>
                    <a:pt x="143167" y="331660"/>
                  </a:lnTo>
                  <a:lnTo>
                    <a:pt x="133769" y="340423"/>
                  </a:lnTo>
                  <a:lnTo>
                    <a:pt x="168440" y="377634"/>
                  </a:lnTo>
                  <a:lnTo>
                    <a:pt x="177711" y="368998"/>
                  </a:lnTo>
                  <a:close/>
                </a:path>
                <a:path w="748029" h="768985">
                  <a:moveTo>
                    <a:pt x="238163" y="434022"/>
                  </a:moveTo>
                  <a:lnTo>
                    <a:pt x="203619" y="396811"/>
                  </a:lnTo>
                  <a:lnTo>
                    <a:pt x="194348" y="405447"/>
                  </a:lnTo>
                  <a:lnTo>
                    <a:pt x="228892" y="442658"/>
                  </a:lnTo>
                  <a:lnTo>
                    <a:pt x="238163" y="434022"/>
                  </a:lnTo>
                  <a:close/>
                </a:path>
                <a:path w="748029" h="768985">
                  <a:moveTo>
                    <a:pt x="298742" y="499173"/>
                  </a:moveTo>
                  <a:lnTo>
                    <a:pt x="264198" y="461962"/>
                  </a:lnTo>
                  <a:lnTo>
                    <a:pt x="254800" y="470598"/>
                  </a:lnTo>
                  <a:lnTo>
                    <a:pt x="289344" y="507809"/>
                  </a:lnTo>
                  <a:lnTo>
                    <a:pt x="298742" y="499173"/>
                  </a:lnTo>
                  <a:close/>
                </a:path>
                <a:path w="748029" h="768985">
                  <a:moveTo>
                    <a:pt x="359194" y="564324"/>
                  </a:moveTo>
                  <a:lnTo>
                    <a:pt x="324650" y="527113"/>
                  </a:lnTo>
                  <a:lnTo>
                    <a:pt x="315379" y="535749"/>
                  </a:lnTo>
                  <a:lnTo>
                    <a:pt x="349923" y="572960"/>
                  </a:lnTo>
                  <a:lnTo>
                    <a:pt x="359194" y="564324"/>
                  </a:lnTo>
                  <a:close/>
                </a:path>
                <a:path w="748029" h="768985">
                  <a:moveTo>
                    <a:pt x="419773" y="629475"/>
                  </a:moveTo>
                  <a:lnTo>
                    <a:pt x="385102" y="592264"/>
                  </a:lnTo>
                  <a:lnTo>
                    <a:pt x="375831" y="600900"/>
                  </a:lnTo>
                  <a:lnTo>
                    <a:pt x="410375" y="638111"/>
                  </a:lnTo>
                  <a:lnTo>
                    <a:pt x="419773" y="629475"/>
                  </a:lnTo>
                  <a:close/>
                </a:path>
                <a:path w="748029" h="768985">
                  <a:moveTo>
                    <a:pt x="480225" y="694626"/>
                  </a:moveTo>
                  <a:lnTo>
                    <a:pt x="445681" y="657415"/>
                  </a:lnTo>
                  <a:lnTo>
                    <a:pt x="436283" y="666051"/>
                  </a:lnTo>
                  <a:lnTo>
                    <a:pt x="470954" y="703262"/>
                  </a:lnTo>
                  <a:lnTo>
                    <a:pt x="480225" y="694626"/>
                  </a:lnTo>
                  <a:close/>
                </a:path>
                <a:path w="748029" h="768985">
                  <a:moveTo>
                    <a:pt x="540677" y="759777"/>
                  </a:moveTo>
                  <a:lnTo>
                    <a:pt x="506133" y="722566"/>
                  </a:lnTo>
                  <a:lnTo>
                    <a:pt x="496862" y="731202"/>
                  </a:lnTo>
                  <a:lnTo>
                    <a:pt x="531406" y="768413"/>
                  </a:lnTo>
                  <a:lnTo>
                    <a:pt x="540677" y="759777"/>
                  </a:lnTo>
                  <a:close/>
                </a:path>
                <a:path w="748029" h="768985">
                  <a:moveTo>
                    <a:pt x="569633" y="697928"/>
                  </a:moveTo>
                  <a:lnTo>
                    <a:pt x="557314" y="695134"/>
                  </a:lnTo>
                  <a:lnTo>
                    <a:pt x="546265" y="744664"/>
                  </a:lnTo>
                  <a:lnTo>
                    <a:pt x="558584" y="747458"/>
                  </a:lnTo>
                  <a:lnTo>
                    <a:pt x="569633" y="697928"/>
                  </a:lnTo>
                  <a:close/>
                </a:path>
                <a:path w="748029" h="768985">
                  <a:moveTo>
                    <a:pt x="589064" y="611060"/>
                  </a:moveTo>
                  <a:lnTo>
                    <a:pt x="576618" y="608393"/>
                  </a:lnTo>
                  <a:lnTo>
                    <a:pt x="565569" y="657923"/>
                  </a:lnTo>
                  <a:lnTo>
                    <a:pt x="578015" y="660717"/>
                  </a:lnTo>
                  <a:lnTo>
                    <a:pt x="589064" y="611060"/>
                  </a:lnTo>
                  <a:close/>
                </a:path>
                <a:path w="748029" h="768985">
                  <a:moveTo>
                    <a:pt x="608368" y="524319"/>
                  </a:moveTo>
                  <a:lnTo>
                    <a:pt x="596049" y="521525"/>
                  </a:lnTo>
                  <a:lnTo>
                    <a:pt x="585000" y="571182"/>
                  </a:lnTo>
                  <a:lnTo>
                    <a:pt x="597319" y="573976"/>
                  </a:lnTo>
                  <a:lnTo>
                    <a:pt x="608368" y="524319"/>
                  </a:lnTo>
                  <a:close/>
                </a:path>
                <a:path w="748029" h="768985">
                  <a:moveTo>
                    <a:pt x="627799" y="437578"/>
                  </a:moveTo>
                  <a:lnTo>
                    <a:pt x="615353" y="434784"/>
                  </a:lnTo>
                  <a:lnTo>
                    <a:pt x="604304" y="484441"/>
                  </a:lnTo>
                  <a:lnTo>
                    <a:pt x="616750" y="487108"/>
                  </a:lnTo>
                  <a:lnTo>
                    <a:pt x="627799" y="437578"/>
                  </a:lnTo>
                  <a:close/>
                </a:path>
                <a:path w="748029" h="768985">
                  <a:moveTo>
                    <a:pt x="647103" y="350837"/>
                  </a:moveTo>
                  <a:lnTo>
                    <a:pt x="634784" y="348043"/>
                  </a:lnTo>
                  <a:lnTo>
                    <a:pt x="623608" y="397573"/>
                  </a:lnTo>
                  <a:lnTo>
                    <a:pt x="636054" y="400367"/>
                  </a:lnTo>
                  <a:lnTo>
                    <a:pt x="647103" y="350837"/>
                  </a:lnTo>
                  <a:close/>
                </a:path>
                <a:path w="748029" h="768985">
                  <a:moveTo>
                    <a:pt x="666534" y="264109"/>
                  </a:moveTo>
                  <a:lnTo>
                    <a:pt x="654088" y="261302"/>
                  </a:lnTo>
                  <a:lnTo>
                    <a:pt x="643039" y="310832"/>
                  </a:lnTo>
                  <a:lnTo>
                    <a:pt x="655358" y="313626"/>
                  </a:lnTo>
                  <a:lnTo>
                    <a:pt x="666534" y="264109"/>
                  </a:lnTo>
                  <a:close/>
                </a:path>
                <a:path w="748029" h="768985">
                  <a:moveTo>
                    <a:pt x="685838" y="177228"/>
                  </a:moveTo>
                  <a:lnTo>
                    <a:pt x="673392" y="174561"/>
                  </a:lnTo>
                  <a:lnTo>
                    <a:pt x="662343" y="224091"/>
                  </a:lnTo>
                  <a:lnTo>
                    <a:pt x="674789" y="226885"/>
                  </a:lnTo>
                  <a:lnTo>
                    <a:pt x="685838" y="177228"/>
                  </a:lnTo>
                  <a:close/>
                </a:path>
                <a:path w="748029" h="768985">
                  <a:moveTo>
                    <a:pt x="705142" y="90487"/>
                  </a:moveTo>
                  <a:lnTo>
                    <a:pt x="692823" y="87693"/>
                  </a:lnTo>
                  <a:lnTo>
                    <a:pt x="681774" y="137350"/>
                  </a:lnTo>
                  <a:lnTo>
                    <a:pt x="694093" y="140144"/>
                  </a:lnTo>
                  <a:lnTo>
                    <a:pt x="705142" y="90487"/>
                  </a:lnTo>
                  <a:close/>
                </a:path>
                <a:path w="748029" h="768985">
                  <a:moveTo>
                    <a:pt x="747979" y="30645"/>
                  </a:moveTo>
                  <a:lnTo>
                    <a:pt x="742645" y="17056"/>
                  </a:lnTo>
                  <a:lnTo>
                    <a:pt x="732624" y="6464"/>
                  </a:lnTo>
                  <a:lnTo>
                    <a:pt x="718858" y="317"/>
                  </a:lnTo>
                  <a:lnTo>
                    <a:pt x="703707" y="0"/>
                  </a:lnTo>
                  <a:lnTo>
                    <a:pt x="690118" y="5308"/>
                  </a:lnTo>
                  <a:lnTo>
                    <a:pt x="679526" y="15328"/>
                  </a:lnTo>
                  <a:lnTo>
                    <a:pt x="673392" y="29146"/>
                  </a:lnTo>
                  <a:lnTo>
                    <a:pt x="673011" y="44297"/>
                  </a:lnTo>
                  <a:lnTo>
                    <a:pt x="678319" y="57886"/>
                  </a:lnTo>
                  <a:lnTo>
                    <a:pt x="688365" y="68478"/>
                  </a:lnTo>
                  <a:lnTo>
                    <a:pt x="702221" y="74612"/>
                  </a:lnTo>
                  <a:lnTo>
                    <a:pt x="717359" y="74930"/>
                  </a:lnTo>
                  <a:lnTo>
                    <a:pt x="730948" y="69634"/>
                  </a:lnTo>
                  <a:lnTo>
                    <a:pt x="741540" y="59613"/>
                  </a:lnTo>
                  <a:lnTo>
                    <a:pt x="744359" y="53276"/>
                  </a:lnTo>
                  <a:lnTo>
                    <a:pt x="747687" y="45783"/>
                  </a:lnTo>
                  <a:lnTo>
                    <a:pt x="747712" y="44297"/>
                  </a:lnTo>
                  <a:lnTo>
                    <a:pt x="747814" y="38798"/>
                  </a:lnTo>
                  <a:lnTo>
                    <a:pt x="747877" y="36131"/>
                  </a:lnTo>
                  <a:lnTo>
                    <a:pt x="747979" y="3064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" name="object 5"/>
            <p:cNvSpPr/>
            <p:nvPr/>
          </p:nvSpPr>
          <p:spPr>
            <a:xfrm>
              <a:off x="7615263" y="1471904"/>
              <a:ext cx="916305" cy="607060"/>
            </a:xfrm>
            <a:custGeom>
              <a:avLst/>
              <a:gdLst/>
              <a:ahLst/>
              <a:cxnLst/>
              <a:rect l="l" t="t" r="r" b="b"/>
              <a:pathLst>
                <a:path w="916304" h="607060">
                  <a:moveTo>
                    <a:pt x="76136" y="67818"/>
                  </a:moveTo>
                  <a:lnTo>
                    <a:pt x="53708" y="31623"/>
                  </a:lnTo>
                  <a:lnTo>
                    <a:pt x="39497" y="28321"/>
                  </a:lnTo>
                  <a:lnTo>
                    <a:pt x="25044" y="30594"/>
                  </a:lnTo>
                  <a:lnTo>
                    <a:pt x="12103" y="38506"/>
                  </a:lnTo>
                  <a:lnTo>
                    <a:pt x="3302" y="50749"/>
                  </a:lnTo>
                  <a:lnTo>
                    <a:pt x="0" y="64960"/>
                  </a:lnTo>
                  <a:lnTo>
                    <a:pt x="2273" y="79413"/>
                  </a:lnTo>
                  <a:lnTo>
                    <a:pt x="10198" y="92354"/>
                  </a:lnTo>
                  <a:lnTo>
                    <a:pt x="22428" y="101155"/>
                  </a:lnTo>
                  <a:lnTo>
                    <a:pt x="36639" y="104457"/>
                  </a:lnTo>
                  <a:lnTo>
                    <a:pt x="51092" y="102184"/>
                  </a:lnTo>
                  <a:lnTo>
                    <a:pt x="64046" y="94259"/>
                  </a:lnTo>
                  <a:lnTo>
                    <a:pt x="70154" y="85750"/>
                  </a:lnTo>
                  <a:lnTo>
                    <a:pt x="72834" y="82029"/>
                  </a:lnTo>
                  <a:lnTo>
                    <a:pt x="76136" y="67818"/>
                  </a:lnTo>
                  <a:close/>
                </a:path>
                <a:path w="916304" h="607060">
                  <a:moveTo>
                    <a:pt x="117132" y="142265"/>
                  </a:moveTo>
                  <a:lnTo>
                    <a:pt x="82588" y="105054"/>
                  </a:lnTo>
                  <a:lnTo>
                    <a:pt x="73317" y="113690"/>
                  </a:lnTo>
                  <a:lnTo>
                    <a:pt x="107861" y="150901"/>
                  </a:lnTo>
                  <a:lnTo>
                    <a:pt x="117132" y="142265"/>
                  </a:lnTo>
                  <a:close/>
                </a:path>
                <a:path w="916304" h="607060">
                  <a:moveTo>
                    <a:pt x="177711" y="207416"/>
                  </a:moveTo>
                  <a:lnTo>
                    <a:pt x="143167" y="170078"/>
                  </a:lnTo>
                  <a:lnTo>
                    <a:pt x="133769" y="178841"/>
                  </a:lnTo>
                  <a:lnTo>
                    <a:pt x="168440" y="216052"/>
                  </a:lnTo>
                  <a:lnTo>
                    <a:pt x="177711" y="207416"/>
                  </a:lnTo>
                  <a:close/>
                </a:path>
                <a:path w="916304" h="607060">
                  <a:moveTo>
                    <a:pt x="238163" y="272440"/>
                  </a:moveTo>
                  <a:lnTo>
                    <a:pt x="203619" y="235229"/>
                  </a:lnTo>
                  <a:lnTo>
                    <a:pt x="194348" y="243865"/>
                  </a:lnTo>
                  <a:lnTo>
                    <a:pt x="228892" y="281076"/>
                  </a:lnTo>
                  <a:lnTo>
                    <a:pt x="238163" y="272440"/>
                  </a:lnTo>
                  <a:close/>
                </a:path>
                <a:path w="916304" h="607060">
                  <a:moveTo>
                    <a:pt x="298742" y="337591"/>
                  </a:moveTo>
                  <a:lnTo>
                    <a:pt x="264071" y="300380"/>
                  </a:lnTo>
                  <a:lnTo>
                    <a:pt x="254800" y="309016"/>
                  </a:lnTo>
                  <a:lnTo>
                    <a:pt x="289344" y="346240"/>
                  </a:lnTo>
                  <a:lnTo>
                    <a:pt x="298742" y="337591"/>
                  </a:lnTo>
                  <a:close/>
                </a:path>
                <a:path w="916304" h="607060">
                  <a:moveTo>
                    <a:pt x="359194" y="402742"/>
                  </a:moveTo>
                  <a:lnTo>
                    <a:pt x="324650" y="365531"/>
                  </a:lnTo>
                  <a:lnTo>
                    <a:pt x="315379" y="374167"/>
                  </a:lnTo>
                  <a:lnTo>
                    <a:pt x="349923" y="411391"/>
                  </a:lnTo>
                  <a:lnTo>
                    <a:pt x="359194" y="402742"/>
                  </a:lnTo>
                  <a:close/>
                </a:path>
                <a:path w="916304" h="607060">
                  <a:moveTo>
                    <a:pt x="419773" y="467893"/>
                  </a:moveTo>
                  <a:lnTo>
                    <a:pt x="385102" y="430682"/>
                  </a:lnTo>
                  <a:lnTo>
                    <a:pt x="375831" y="439318"/>
                  </a:lnTo>
                  <a:lnTo>
                    <a:pt x="410375" y="476529"/>
                  </a:lnTo>
                  <a:lnTo>
                    <a:pt x="419773" y="467893"/>
                  </a:lnTo>
                  <a:close/>
                </a:path>
                <a:path w="916304" h="607060">
                  <a:moveTo>
                    <a:pt x="480225" y="533044"/>
                  </a:moveTo>
                  <a:lnTo>
                    <a:pt x="445681" y="495833"/>
                  </a:lnTo>
                  <a:lnTo>
                    <a:pt x="436283" y="504469"/>
                  </a:lnTo>
                  <a:lnTo>
                    <a:pt x="470954" y="541680"/>
                  </a:lnTo>
                  <a:lnTo>
                    <a:pt x="480225" y="533044"/>
                  </a:lnTo>
                  <a:close/>
                </a:path>
                <a:path w="916304" h="607060">
                  <a:moveTo>
                    <a:pt x="540677" y="598195"/>
                  </a:moveTo>
                  <a:lnTo>
                    <a:pt x="506133" y="560984"/>
                  </a:lnTo>
                  <a:lnTo>
                    <a:pt x="496862" y="569620"/>
                  </a:lnTo>
                  <a:lnTo>
                    <a:pt x="531406" y="606831"/>
                  </a:lnTo>
                  <a:lnTo>
                    <a:pt x="540677" y="598195"/>
                  </a:lnTo>
                  <a:close/>
                </a:path>
                <a:path w="916304" h="607060">
                  <a:moveTo>
                    <a:pt x="583476" y="556285"/>
                  </a:moveTo>
                  <a:lnTo>
                    <a:pt x="572554" y="549935"/>
                  </a:lnTo>
                  <a:lnTo>
                    <a:pt x="546900" y="593750"/>
                  </a:lnTo>
                  <a:lnTo>
                    <a:pt x="557949" y="600227"/>
                  </a:lnTo>
                  <a:lnTo>
                    <a:pt x="583476" y="556285"/>
                  </a:lnTo>
                  <a:close/>
                </a:path>
                <a:path w="916304" h="607060">
                  <a:moveTo>
                    <a:pt x="628180" y="479450"/>
                  </a:moveTo>
                  <a:lnTo>
                    <a:pt x="617258" y="473100"/>
                  </a:lnTo>
                  <a:lnTo>
                    <a:pt x="591731" y="517042"/>
                  </a:lnTo>
                  <a:lnTo>
                    <a:pt x="602653" y="523392"/>
                  </a:lnTo>
                  <a:lnTo>
                    <a:pt x="628180" y="479450"/>
                  </a:lnTo>
                  <a:close/>
                </a:path>
                <a:path w="916304" h="607060">
                  <a:moveTo>
                    <a:pt x="673011" y="402742"/>
                  </a:moveTo>
                  <a:lnTo>
                    <a:pt x="661962" y="396278"/>
                  </a:lnTo>
                  <a:lnTo>
                    <a:pt x="636435" y="440207"/>
                  </a:lnTo>
                  <a:lnTo>
                    <a:pt x="647357" y="446557"/>
                  </a:lnTo>
                  <a:lnTo>
                    <a:pt x="673011" y="402742"/>
                  </a:lnTo>
                  <a:close/>
                </a:path>
                <a:path w="916304" h="607060">
                  <a:moveTo>
                    <a:pt x="717715" y="325907"/>
                  </a:moveTo>
                  <a:lnTo>
                    <a:pt x="706793" y="319430"/>
                  </a:lnTo>
                  <a:lnTo>
                    <a:pt x="681139" y="363372"/>
                  </a:lnTo>
                  <a:lnTo>
                    <a:pt x="692188" y="369722"/>
                  </a:lnTo>
                  <a:lnTo>
                    <a:pt x="717715" y="325907"/>
                  </a:lnTo>
                  <a:close/>
                </a:path>
                <a:path w="916304" h="607060">
                  <a:moveTo>
                    <a:pt x="762546" y="249072"/>
                  </a:moveTo>
                  <a:lnTo>
                    <a:pt x="751497" y="242722"/>
                  </a:lnTo>
                  <a:lnTo>
                    <a:pt x="725970" y="286537"/>
                  </a:lnTo>
                  <a:lnTo>
                    <a:pt x="736892" y="292887"/>
                  </a:lnTo>
                  <a:lnTo>
                    <a:pt x="762546" y="249072"/>
                  </a:lnTo>
                  <a:close/>
                </a:path>
                <a:path w="916304" h="607060">
                  <a:moveTo>
                    <a:pt x="807250" y="172237"/>
                  </a:moveTo>
                  <a:lnTo>
                    <a:pt x="796328" y="165887"/>
                  </a:lnTo>
                  <a:lnTo>
                    <a:pt x="770674" y="209702"/>
                  </a:lnTo>
                  <a:lnTo>
                    <a:pt x="781723" y="216179"/>
                  </a:lnTo>
                  <a:lnTo>
                    <a:pt x="807250" y="172237"/>
                  </a:lnTo>
                  <a:close/>
                </a:path>
                <a:path w="916304" h="607060">
                  <a:moveTo>
                    <a:pt x="851954" y="95402"/>
                  </a:moveTo>
                  <a:lnTo>
                    <a:pt x="841032" y="89052"/>
                  </a:lnTo>
                  <a:lnTo>
                    <a:pt x="815505" y="132867"/>
                  </a:lnTo>
                  <a:lnTo>
                    <a:pt x="826427" y="139344"/>
                  </a:lnTo>
                  <a:lnTo>
                    <a:pt x="851954" y="95402"/>
                  </a:lnTo>
                  <a:close/>
                </a:path>
                <a:path w="916304" h="607060">
                  <a:moveTo>
                    <a:pt x="915987" y="42684"/>
                  </a:moveTo>
                  <a:lnTo>
                    <a:pt x="915454" y="34569"/>
                  </a:lnTo>
                  <a:lnTo>
                    <a:pt x="915035" y="28092"/>
                  </a:lnTo>
                  <a:lnTo>
                    <a:pt x="908697" y="14947"/>
                  </a:lnTo>
                  <a:lnTo>
                    <a:pt x="897420" y="4851"/>
                  </a:lnTo>
                  <a:lnTo>
                    <a:pt x="883094" y="0"/>
                  </a:lnTo>
                  <a:lnTo>
                    <a:pt x="868527" y="952"/>
                  </a:lnTo>
                  <a:lnTo>
                    <a:pt x="855370" y="7289"/>
                  </a:lnTo>
                  <a:lnTo>
                    <a:pt x="845350" y="18567"/>
                  </a:lnTo>
                  <a:lnTo>
                    <a:pt x="840435" y="32943"/>
                  </a:lnTo>
                  <a:lnTo>
                    <a:pt x="841387" y="47523"/>
                  </a:lnTo>
                  <a:lnTo>
                    <a:pt x="847750" y="60680"/>
                  </a:lnTo>
                  <a:lnTo>
                    <a:pt x="859066" y="70764"/>
                  </a:lnTo>
                  <a:lnTo>
                    <a:pt x="873379" y="75628"/>
                  </a:lnTo>
                  <a:lnTo>
                    <a:pt x="887958" y="74676"/>
                  </a:lnTo>
                  <a:lnTo>
                    <a:pt x="901103" y="68338"/>
                  </a:lnTo>
                  <a:lnTo>
                    <a:pt x="906272" y="62509"/>
                  </a:lnTo>
                  <a:lnTo>
                    <a:pt x="911136" y="57048"/>
                  </a:lnTo>
                  <a:lnTo>
                    <a:pt x="915987" y="42684"/>
                  </a:lnTo>
                  <a:close/>
                </a:path>
              </a:pathLst>
            </a:custGeom>
            <a:solidFill>
              <a:srgbClr val="4985E8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" name="object 6"/>
            <p:cNvSpPr/>
            <p:nvPr/>
          </p:nvSpPr>
          <p:spPr>
            <a:xfrm>
              <a:off x="6086856" y="2010371"/>
              <a:ext cx="2131695" cy="1637030"/>
            </a:xfrm>
            <a:custGeom>
              <a:avLst/>
              <a:gdLst/>
              <a:ahLst/>
              <a:cxnLst/>
              <a:rect l="l" t="t" r="r" b="b"/>
              <a:pathLst>
                <a:path w="2131695" h="1637029">
                  <a:moveTo>
                    <a:pt x="79121" y="343192"/>
                  </a:moveTo>
                  <a:lnTo>
                    <a:pt x="67106" y="327304"/>
                  </a:lnTo>
                  <a:lnTo>
                    <a:pt x="70713" y="323227"/>
                  </a:lnTo>
                  <a:lnTo>
                    <a:pt x="75438" y="309410"/>
                  </a:lnTo>
                  <a:lnTo>
                    <a:pt x="74853" y="298996"/>
                  </a:lnTo>
                  <a:lnTo>
                    <a:pt x="74828" y="298488"/>
                  </a:lnTo>
                  <a:lnTo>
                    <a:pt x="74625" y="294843"/>
                  </a:lnTo>
                  <a:lnTo>
                    <a:pt x="68072" y="281216"/>
                  </a:lnTo>
                  <a:lnTo>
                    <a:pt x="56730" y="271208"/>
                  </a:lnTo>
                  <a:lnTo>
                    <a:pt x="42913" y="266484"/>
                  </a:lnTo>
                  <a:lnTo>
                    <a:pt x="28346" y="267296"/>
                  </a:lnTo>
                  <a:lnTo>
                    <a:pt x="14732" y="273850"/>
                  </a:lnTo>
                  <a:lnTo>
                    <a:pt x="4711" y="285191"/>
                  </a:lnTo>
                  <a:lnTo>
                    <a:pt x="0" y="298996"/>
                  </a:lnTo>
                  <a:lnTo>
                    <a:pt x="800" y="313575"/>
                  </a:lnTo>
                  <a:lnTo>
                    <a:pt x="5448" y="323227"/>
                  </a:lnTo>
                  <a:lnTo>
                    <a:pt x="7480" y="327304"/>
                  </a:lnTo>
                  <a:lnTo>
                    <a:pt x="18694" y="337210"/>
                  </a:lnTo>
                  <a:lnTo>
                    <a:pt x="32512" y="341922"/>
                  </a:lnTo>
                  <a:lnTo>
                    <a:pt x="47078" y="341122"/>
                  </a:lnTo>
                  <a:lnTo>
                    <a:pt x="51930" y="338785"/>
                  </a:lnTo>
                  <a:lnTo>
                    <a:pt x="64008" y="354749"/>
                  </a:lnTo>
                  <a:lnTo>
                    <a:pt x="79121" y="343192"/>
                  </a:lnTo>
                  <a:close/>
                </a:path>
                <a:path w="2131695" h="1637029">
                  <a:moveTo>
                    <a:pt x="159639" y="449491"/>
                  </a:moveTo>
                  <a:lnTo>
                    <a:pt x="113665" y="388785"/>
                  </a:lnTo>
                  <a:lnTo>
                    <a:pt x="98425" y="400215"/>
                  </a:lnTo>
                  <a:lnTo>
                    <a:pt x="144399" y="461048"/>
                  </a:lnTo>
                  <a:lnTo>
                    <a:pt x="159639" y="449491"/>
                  </a:lnTo>
                  <a:close/>
                </a:path>
                <a:path w="2131695" h="1637029">
                  <a:moveTo>
                    <a:pt x="240030" y="555917"/>
                  </a:moveTo>
                  <a:lnTo>
                    <a:pt x="194056" y="495084"/>
                  </a:lnTo>
                  <a:lnTo>
                    <a:pt x="178943" y="506641"/>
                  </a:lnTo>
                  <a:lnTo>
                    <a:pt x="224917" y="567347"/>
                  </a:lnTo>
                  <a:lnTo>
                    <a:pt x="240030" y="555917"/>
                  </a:lnTo>
                  <a:close/>
                </a:path>
                <a:path w="2131695" h="1637029">
                  <a:moveTo>
                    <a:pt x="320548" y="662216"/>
                  </a:moveTo>
                  <a:lnTo>
                    <a:pt x="274574" y="601510"/>
                  </a:lnTo>
                  <a:lnTo>
                    <a:pt x="259334" y="612940"/>
                  </a:lnTo>
                  <a:lnTo>
                    <a:pt x="305308" y="673773"/>
                  </a:lnTo>
                  <a:lnTo>
                    <a:pt x="320548" y="662216"/>
                  </a:lnTo>
                  <a:close/>
                </a:path>
                <a:path w="2131695" h="1637029">
                  <a:moveTo>
                    <a:pt x="400939" y="768642"/>
                  </a:moveTo>
                  <a:lnTo>
                    <a:pt x="354965" y="707809"/>
                  </a:lnTo>
                  <a:lnTo>
                    <a:pt x="339852" y="719366"/>
                  </a:lnTo>
                  <a:lnTo>
                    <a:pt x="385826" y="780072"/>
                  </a:lnTo>
                  <a:lnTo>
                    <a:pt x="400939" y="768642"/>
                  </a:lnTo>
                  <a:close/>
                </a:path>
                <a:path w="2131695" h="1637029">
                  <a:moveTo>
                    <a:pt x="481457" y="874941"/>
                  </a:moveTo>
                  <a:lnTo>
                    <a:pt x="435483" y="814108"/>
                  </a:lnTo>
                  <a:lnTo>
                    <a:pt x="420243" y="825665"/>
                  </a:lnTo>
                  <a:lnTo>
                    <a:pt x="466217" y="886371"/>
                  </a:lnTo>
                  <a:lnTo>
                    <a:pt x="481457" y="874941"/>
                  </a:lnTo>
                  <a:close/>
                </a:path>
                <a:path w="2131695" h="1637029">
                  <a:moveTo>
                    <a:pt x="561848" y="981240"/>
                  </a:moveTo>
                  <a:lnTo>
                    <a:pt x="515874" y="920534"/>
                  </a:lnTo>
                  <a:lnTo>
                    <a:pt x="500761" y="931964"/>
                  </a:lnTo>
                  <a:lnTo>
                    <a:pt x="546735" y="992797"/>
                  </a:lnTo>
                  <a:lnTo>
                    <a:pt x="561848" y="981240"/>
                  </a:lnTo>
                  <a:close/>
                </a:path>
                <a:path w="2131695" h="1637029">
                  <a:moveTo>
                    <a:pt x="642366" y="1087666"/>
                  </a:moveTo>
                  <a:lnTo>
                    <a:pt x="596392" y="1026833"/>
                  </a:lnTo>
                  <a:lnTo>
                    <a:pt x="581152" y="1038390"/>
                  </a:lnTo>
                  <a:lnTo>
                    <a:pt x="627126" y="1099096"/>
                  </a:lnTo>
                  <a:lnTo>
                    <a:pt x="642366" y="1087666"/>
                  </a:lnTo>
                  <a:close/>
                </a:path>
                <a:path w="2131695" h="1637029">
                  <a:moveTo>
                    <a:pt x="722757" y="1193965"/>
                  </a:moveTo>
                  <a:lnTo>
                    <a:pt x="676783" y="1133259"/>
                  </a:lnTo>
                  <a:lnTo>
                    <a:pt x="661670" y="1144689"/>
                  </a:lnTo>
                  <a:lnTo>
                    <a:pt x="707644" y="1205522"/>
                  </a:lnTo>
                  <a:lnTo>
                    <a:pt x="722757" y="1193965"/>
                  </a:lnTo>
                  <a:close/>
                </a:path>
                <a:path w="2131695" h="1637029">
                  <a:moveTo>
                    <a:pt x="803275" y="1300264"/>
                  </a:moveTo>
                  <a:lnTo>
                    <a:pt x="757301" y="1239558"/>
                  </a:lnTo>
                  <a:lnTo>
                    <a:pt x="742061" y="1250988"/>
                  </a:lnTo>
                  <a:lnTo>
                    <a:pt x="788035" y="1311821"/>
                  </a:lnTo>
                  <a:lnTo>
                    <a:pt x="803275" y="1300264"/>
                  </a:lnTo>
                  <a:close/>
                </a:path>
                <a:path w="2131695" h="1637029">
                  <a:moveTo>
                    <a:pt x="883666" y="1406690"/>
                  </a:moveTo>
                  <a:lnTo>
                    <a:pt x="837692" y="1345857"/>
                  </a:lnTo>
                  <a:lnTo>
                    <a:pt x="822579" y="1357414"/>
                  </a:lnTo>
                  <a:lnTo>
                    <a:pt x="868553" y="1418120"/>
                  </a:lnTo>
                  <a:lnTo>
                    <a:pt x="883666" y="1406690"/>
                  </a:lnTo>
                  <a:close/>
                </a:path>
                <a:path w="2131695" h="1637029">
                  <a:moveTo>
                    <a:pt x="964184" y="1512989"/>
                  </a:moveTo>
                  <a:lnTo>
                    <a:pt x="918210" y="1452283"/>
                  </a:lnTo>
                  <a:lnTo>
                    <a:pt x="902970" y="1463713"/>
                  </a:lnTo>
                  <a:lnTo>
                    <a:pt x="948944" y="1524546"/>
                  </a:lnTo>
                  <a:lnTo>
                    <a:pt x="964184" y="1512989"/>
                  </a:lnTo>
                  <a:close/>
                </a:path>
                <a:path w="2131695" h="1637029">
                  <a:moveTo>
                    <a:pt x="1097153" y="1573187"/>
                  </a:moveTo>
                  <a:lnTo>
                    <a:pt x="1081278" y="1562773"/>
                  </a:lnTo>
                  <a:lnTo>
                    <a:pt x="1044282" y="1619046"/>
                  </a:lnTo>
                  <a:lnTo>
                    <a:pt x="998601" y="1558582"/>
                  </a:lnTo>
                  <a:lnTo>
                    <a:pt x="983488" y="1570139"/>
                  </a:lnTo>
                  <a:lnTo>
                    <a:pt x="1029462" y="1630845"/>
                  </a:lnTo>
                  <a:lnTo>
                    <a:pt x="1043508" y="1620215"/>
                  </a:lnTo>
                  <a:lnTo>
                    <a:pt x="1039368" y="1626527"/>
                  </a:lnTo>
                  <a:lnTo>
                    <a:pt x="1055370" y="1636941"/>
                  </a:lnTo>
                  <a:lnTo>
                    <a:pt x="1097153" y="1573187"/>
                  </a:lnTo>
                  <a:close/>
                </a:path>
                <a:path w="2131695" h="1637029">
                  <a:moveTo>
                    <a:pt x="1170305" y="1461808"/>
                  </a:moveTo>
                  <a:lnTo>
                    <a:pt x="1154430" y="1451267"/>
                  </a:lnTo>
                  <a:lnTo>
                    <a:pt x="1112520" y="1515021"/>
                  </a:lnTo>
                  <a:lnTo>
                    <a:pt x="1128522" y="1525435"/>
                  </a:lnTo>
                  <a:lnTo>
                    <a:pt x="1170305" y="1461808"/>
                  </a:lnTo>
                  <a:close/>
                </a:path>
                <a:path w="2131695" h="1637029">
                  <a:moveTo>
                    <a:pt x="1243457" y="1350302"/>
                  </a:moveTo>
                  <a:lnTo>
                    <a:pt x="1227582" y="1339761"/>
                  </a:lnTo>
                  <a:lnTo>
                    <a:pt x="1185799" y="1403515"/>
                  </a:lnTo>
                  <a:lnTo>
                    <a:pt x="1201674" y="1413929"/>
                  </a:lnTo>
                  <a:lnTo>
                    <a:pt x="1243457" y="1350302"/>
                  </a:lnTo>
                  <a:close/>
                </a:path>
                <a:path w="2131695" h="1637029">
                  <a:moveTo>
                    <a:pt x="1316609" y="1238796"/>
                  </a:moveTo>
                  <a:lnTo>
                    <a:pt x="1300734" y="1228382"/>
                  </a:lnTo>
                  <a:lnTo>
                    <a:pt x="1258951" y="1292009"/>
                  </a:lnTo>
                  <a:lnTo>
                    <a:pt x="1274826" y="1302550"/>
                  </a:lnTo>
                  <a:lnTo>
                    <a:pt x="1316609" y="1238796"/>
                  </a:lnTo>
                  <a:close/>
                </a:path>
                <a:path w="2131695" h="1637029">
                  <a:moveTo>
                    <a:pt x="1389888" y="1127290"/>
                  </a:moveTo>
                  <a:lnTo>
                    <a:pt x="1373886" y="1116876"/>
                  </a:lnTo>
                  <a:lnTo>
                    <a:pt x="1332103" y="1180503"/>
                  </a:lnTo>
                  <a:lnTo>
                    <a:pt x="1347978" y="1191044"/>
                  </a:lnTo>
                  <a:lnTo>
                    <a:pt x="1389888" y="1127290"/>
                  </a:lnTo>
                  <a:close/>
                </a:path>
                <a:path w="2131695" h="1637029">
                  <a:moveTo>
                    <a:pt x="1463040" y="1015784"/>
                  </a:moveTo>
                  <a:lnTo>
                    <a:pt x="1447038" y="1005370"/>
                  </a:lnTo>
                  <a:lnTo>
                    <a:pt x="1405255" y="1069124"/>
                  </a:lnTo>
                  <a:lnTo>
                    <a:pt x="1421257" y="1079538"/>
                  </a:lnTo>
                  <a:lnTo>
                    <a:pt x="1463040" y="1015784"/>
                  </a:lnTo>
                  <a:close/>
                </a:path>
                <a:path w="2131695" h="1637029">
                  <a:moveTo>
                    <a:pt x="1536192" y="904405"/>
                  </a:moveTo>
                  <a:lnTo>
                    <a:pt x="1520317" y="893864"/>
                  </a:lnTo>
                  <a:lnTo>
                    <a:pt x="1478407" y="957618"/>
                  </a:lnTo>
                  <a:lnTo>
                    <a:pt x="1494409" y="968032"/>
                  </a:lnTo>
                  <a:lnTo>
                    <a:pt x="1536192" y="904405"/>
                  </a:lnTo>
                  <a:close/>
                </a:path>
                <a:path w="2131695" h="1637029">
                  <a:moveTo>
                    <a:pt x="1609344" y="792899"/>
                  </a:moveTo>
                  <a:lnTo>
                    <a:pt x="1593469" y="782358"/>
                  </a:lnTo>
                  <a:lnTo>
                    <a:pt x="1551559" y="846112"/>
                  </a:lnTo>
                  <a:lnTo>
                    <a:pt x="1567561" y="856526"/>
                  </a:lnTo>
                  <a:lnTo>
                    <a:pt x="1609344" y="792899"/>
                  </a:lnTo>
                  <a:close/>
                </a:path>
                <a:path w="2131695" h="1637029">
                  <a:moveTo>
                    <a:pt x="1682496" y="681393"/>
                  </a:moveTo>
                  <a:lnTo>
                    <a:pt x="1666621" y="670979"/>
                  </a:lnTo>
                  <a:lnTo>
                    <a:pt x="1624838" y="734606"/>
                  </a:lnTo>
                  <a:lnTo>
                    <a:pt x="1640713" y="745147"/>
                  </a:lnTo>
                  <a:lnTo>
                    <a:pt x="1682496" y="681393"/>
                  </a:lnTo>
                  <a:close/>
                </a:path>
                <a:path w="2131695" h="1637029">
                  <a:moveTo>
                    <a:pt x="1755648" y="569887"/>
                  </a:moveTo>
                  <a:lnTo>
                    <a:pt x="1739773" y="559473"/>
                  </a:lnTo>
                  <a:lnTo>
                    <a:pt x="1697990" y="623100"/>
                  </a:lnTo>
                  <a:lnTo>
                    <a:pt x="1713865" y="633641"/>
                  </a:lnTo>
                  <a:lnTo>
                    <a:pt x="1755648" y="569887"/>
                  </a:lnTo>
                  <a:close/>
                </a:path>
                <a:path w="2131695" h="1637029">
                  <a:moveTo>
                    <a:pt x="1828927" y="458381"/>
                  </a:moveTo>
                  <a:lnTo>
                    <a:pt x="1812925" y="447967"/>
                  </a:lnTo>
                  <a:lnTo>
                    <a:pt x="1771142" y="511721"/>
                  </a:lnTo>
                  <a:lnTo>
                    <a:pt x="1787017" y="522135"/>
                  </a:lnTo>
                  <a:lnTo>
                    <a:pt x="1828927" y="458381"/>
                  </a:lnTo>
                  <a:close/>
                </a:path>
                <a:path w="2131695" h="1637029">
                  <a:moveTo>
                    <a:pt x="1902079" y="347002"/>
                  </a:moveTo>
                  <a:lnTo>
                    <a:pt x="1886077" y="336461"/>
                  </a:lnTo>
                  <a:lnTo>
                    <a:pt x="1844294" y="400215"/>
                  </a:lnTo>
                  <a:lnTo>
                    <a:pt x="1860296" y="410629"/>
                  </a:lnTo>
                  <a:lnTo>
                    <a:pt x="1902079" y="347002"/>
                  </a:lnTo>
                  <a:close/>
                </a:path>
                <a:path w="2131695" h="1637029">
                  <a:moveTo>
                    <a:pt x="1975231" y="235496"/>
                  </a:moveTo>
                  <a:lnTo>
                    <a:pt x="1959356" y="224955"/>
                  </a:lnTo>
                  <a:lnTo>
                    <a:pt x="1917446" y="288709"/>
                  </a:lnTo>
                  <a:lnTo>
                    <a:pt x="1933448" y="299123"/>
                  </a:lnTo>
                  <a:lnTo>
                    <a:pt x="1975231" y="235496"/>
                  </a:lnTo>
                  <a:close/>
                </a:path>
                <a:path w="2131695" h="1637029">
                  <a:moveTo>
                    <a:pt x="2048383" y="123990"/>
                  </a:moveTo>
                  <a:lnTo>
                    <a:pt x="2032508" y="113576"/>
                  </a:lnTo>
                  <a:lnTo>
                    <a:pt x="1990598" y="177203"/>
                  </a:lnTo>
                  <a:lnTo>
                    <a:pt x="2006600" y="187744"/>
                  </a:lnTo>
                  <a:lnTo>
                    <a:pt x="2048383" y="123990"/>
                  </a:lnTo>
                  <a:close/>
                </a:path>
                <a:path w="2131695" h="1637029">
                  <a:moveTo>
                    <a:pt x="2131225" y="44386"/>
                  </a:moveTo>
                  <a:lnTo>
                    <a:pt x="2114677" y="5626"/>
                  </a:lnTo>
                  <a:lnTo>
                    <a:pt x="2100592" y="0"/>
                  </a:lnTo>
                  <a:lnTo>
                    <a:pt x="2085987" y="190"/>
                  </a:lnTo>
                  <a:lnTo>
                    <a:pt x="2072538" y="5829"/>
                  </a:lnTo>
                  <a:lnTo>
                    <a:pt x="2061972" y="16548"/>
                  </a:lnTo>
                  <a:lnTo>
                    <a:pt x="2056320" y="30632"/>
                  </a:lnTo>
                  <a:lnTo>
                    <a:pt x="2056333" y="32296"/>
                  </a:lnTo>
                  <a:lnTo>
                    <a:pt x="2056447" y="42710"/>
                  </a:lnTo>
                  <a:lnTo>
                    <a:pt x="2056472" y="45250"/>
                  </a:lnTo>
                  <a:lnTo>
                    <a:pt x="2061997" y="58458"/>
                  </a:lnTo>
                  <a:lnTo>
                    <a:pt x="2062111" y="58737"/>
                  </a:lnTo>
                  <a:lnTo>
                    <a:pt x="2065959" y="62534"/>
                  </a:lnTo>
                  <a:lnTo>
                    <a:pt x="2063877" y="65697"/>
                  </a:lnTo>
                  <a:lnTo>
                    <a:pt x="2079752" y="76238"/>
                  </a:lnTo>
                  <a:lnTo>
                    <a:pt x="2081872" y="72999"/>
                  </a:lnTo>
                  <a:lnTo>
                    <a:pt x="2086889" y="75018"/>
                  </a:lnTo>
                  <a:lnTo>
                    <a:pt x="2101481" y="74828"/>
                  </a:lnTo>
                  <a:lnTo>
                    <a:pt x="2114943" y="69189"/>
                  </a:lnTo>
                  <a:lnTo>
                    <a:pt x="2125599" y="58458"/>
                  </a:lnTo>
                  <a:lnTo>
                    <a:pt x="2131225" y="44386"/>
                  </a:lnTo>
                  <a:close/>
                </a:path>
              </a:pathLst>
            </a:custGeom>
            <a:solidFill>
              <a:srgbClr val="38761D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7" name="object 7"/>
            <p:cNvSpPr/>
            <p:nvPr/>
          </p:nvSpPr>
          <p:spPr>
            <a:xfrm>
              <a:off x="6024371" y="3563112"/>
              <a:ext cx="1141095" cy="1149350"/>
            </a:xfrm>
            <a:custGeom>
              <a:avLst/>
              <a:gdLst/>
              <a:ahLst/>
              <a:cxnLst/>
              <a:rect l="l" t="t" r="r" b="b"/>
              <a:pathLst>
                <a:path w="1141095" h="1149350">
                  <a:moveTo>
                    <a:pt x="28575" y="1120279"/>
                  </a:moveTo>
                  <a:lnTo>
                    <a:pt x="0" y="1120711"/>
                  </a:lnTo>
                  <a:lnTo>
                    <a:pt x="375" y="1148854"/>
                  </a:lnTo>
                  <a:lnTo>
                    <a:pt x="380" y="1149286"/>
                  </a:lnTo>
                  <a:lnTo>
                    <a:pt x="28955" y="1148854"/>
                  </a:lnTo>
                  <a:lnTo>
                    <a:pt x="28580" y="1120711"/>
                  </a:lnTo>
                  <a:lnTo>
                    <a:pt x="28575" y="1120279"/>
                  </a:lnTo>
                  <a:close/>
                </a:path>
                <a:path w="1141095" h="1149350">
                  <a:moveTo>
                    <a:pt x="141731" y="1114412"/>
                  </a:moveTo>
                  <a:lnTo>
                    <a:pt x="113283" y="1116583"/>
                  </a:lnTo>
                  <a:lnTo>
                    <a:pt x="115442" y="1145070"/>
                  </a:lnTo>
                  <a:lnTo>
                    <a:pt x="144017" y="1142898"/>
                  </a:lnTo>
                  <a:lnTo>
                    <a:pt x="141731" y="1114412"/>
                  </a:lnTo>
                  <a:close/>
                </a:path>
                <a:path w="1141095" h="1149350">
                  <a:moveTo>
                    <a:pt x="254000" y="1100924"/>
                  </a:moveTo>
                  <a:lnTo>
                    <a:pt x="248157" y="1101890"/>
                  </a:lnTo>
                  <a:lnTo>
                    <a:pt x="226187" y="1104861"/>
                  </a:lnTo>
                  <a:lnTo>
                    <a:pt x="229997" y="1133182"/>
                  </a:lnTo>
                  <a:lnTo>
                    <a:pt x="252094" y="1130198"/>
                  </a:lnTo>
                  <a:lnTo>
                    <a:pt x="258699" y="1129106"/>
                  </a:lnTo>
                  <a:lnTo>
                    <a:pt x="254000" y="1100924"/>
                  </a:lnTo>
                  <a:close/>
                </a:path>
                <a:path w="1141095" h="1149350">
                  <a:moveTo>
                    <a:pt x="365505" y="1079919"/>
                  </a:moveTo>
                  <a:lnTo>
                    <a:pt x="344550" y="1084592"/>
                  </a:lnTo>
                  <a:lnTo>
                    <a:pt x="337947" y="1085862"/>
                  </a:lnTo>
                  <a:lnTo>
                    <a:pt x="343407" y="1113917"/>
                  </a:lnTo>
                  <a:lnTo>
                    <a:pt x="350012" y="1112647"/>
                  </a:lnTo>
                  <a:lnTo>
                    <a:pt x="371728" y="1107820"/>
                  </a:lnTo>
                  <a:lnTo>
                    <a:pt x="365505" y="1079919"/>
                  </a:lnTo>
                  <a:close/>
                </a:path>
                <a:path w="1141095" h="1149350">
                  <a:moveTo>
                    <a:pt x="475488" y="1051864"/>
                  </a:moveTo>
                  <a:lnTo>
                    <a:pt x="447928" y="1059624"/>
                  </a:lnTo>
                  <a:lnTo>
                    <a:pt x="455802" y="1087132"/>
                  </a:lnTo>
                  <a:lnTo>
                    <a:pt x="483234" y="1079373"/>
                  </a:lnTo>
                  <a:lnTo>
                    <a:pt x="475488" y="1051864"/>
                  </a:lnTo>
                  <a:close/>
                </a:path>
                <a:path w="1141095" h="1149350">
                  <a:moveTo>
                    <a:pt x="582802" y="1016457"/>
                  </a:moveTo>
                  <a:lnTo>
                    <a:pt x="571753" y="1020622"/>
                  </a:lnTo>
                  <a:lnTo>
                    <a:pt x="556386" y="1025969"/>
                  </a:lnTo>
                  <a:lnTo>
                    <a:pt x="565657" y="1052982"/>
                  </a:lnTo>
                  <a:lnTo>
                    <a:pt x="581151" y="1047635"/>
                  </a:lnTo>
                  <a:lnTo>
                    <a:pt x="592962" y="1043190"/>
                  </a:lnTo>
                  <a:lnTo>
                    <a:pt x="582802" y="1016457"/>
                  </a:lnTo>
                  <a:close/>
                </a:path>
                <a:path w="1141095" h="1149350">
                  <a:moveTo>
                    <a:pt x="687704" y="973213"/>
                  </a:moveTo>
                  <a:lnTo>
                    <a:pt x="661670" y="984859"/>
                  </a:lnTo>
                  <a:lnTo>
                    <a:pt x="673226" y="1010958"/>
                  </a:lnTo>
                  <a:lnTo>
                    <a:pt x="699388" y="999312"/>
                  </a:lnTo>
                  <a:lnTo>
                    <a:pt x="687704" y="973213"/>
                  </a:lnTo>
                  <a:close/>
                </a:path>
                <a:path w="1141095" h="1149350">
                  <a:moveTo>
                    <a:pt x="787907" y="921448"/>
                  </a:moveTo>
                  <a:lnTo>
                    <a:pt x="769493" y="932053"/>
                  </a:lnTo>
                  <a:lnTo>
                    <a:pt x="763524" y="935240"/>
                  </a:lnTo>
                  <a:lnTo>
                    <a:pt x="776858" y="960513"/>
                  </a:lnTo>
                  <a:lnTo>
                    <a:pt x="782827" y="957326"/>
                  </a:lnTo>
                  <a:lnTo>
                    <a:pt x="802131" y="946200"/>
                  </a:lnTo>
                  <a:lnTo>
                    <a:pt x="787907" y="921448"/>
                  </a:lnTo>
                  <a:close/>
                </a:path>
                <a:path w="1141095" h="1149350">
                  <a:moveTo>
                    <a:pt x="882014" y="859726"/>
                  </a:moveTo>
                  <a:lnTo>
                    <a:pt x="868552" y="869759"/>
                  </a:lnTo>
                  <a:lnTo>
                    <a:pt x="859281" y="876134"/>
                  </a:lnTo>
                  <a:lnTo>
                    <a:pt x="875537" y="899693"/>
                  </a:lnTo>
                  <a:lnTo>
                    <a:pt x="884808" y="893318"/>
                  </a:lnTo>
                  <a:lnTo>
                    <a:pt x="899159" y="882586"/>
                  </a:lnTo>
                  <a:lnTo>
                    <a:pt x="882014" y="859726"/>
                  </a:lnTo>
                  <a:close/>
                </a:path>
                <a:path w="1141095" h="1149350">
                  <a:moveTo>
                    <a:pt x="965961" y="786041"/>
                  </a:moveTo>
                  <a:lnTo>
                    <a:pt x="961262" y="791083"/>
                  </a:lnTo>
                  <a:lnTo>
                    <a:pt x="949959" y="802513"/>
                  </a:lnTo>
                  <a:lnTo>
                    <a:pt x="946530" y="805586"/>
                  </a:lnTo>
                  <a:lnTo>
                    <a:pt x="965834" y="826668"/>
                  </a:lnTo>
                  <a:lnTo>
                    <a:pt x="969136" y="823594"/>
                  </a:lnTo>
                  <a:lnTo>
                    <a:pt x="981455" y="811212"/>
                  </a:lnTo>
                  <a:lnTo>
                    <a:pt x="986662" y="805751"/>
                  </a:lnTo>
                  <a:lnTo>
                    <a:pt x="965961" y="786041"/>
                  </a:lnTo>
                  <a:close/>
                </a:path>
                <a:path w="1141095" h="1149350">
                  <a:moveTo>
                    <a:pt x="1031494" y="697318"/>
                  </a:moveTo>
                  <a:lnTo>
                    <a:pt x="1025525" y="708164"/>
                  </a:lnTo>
                  <a:lnTo>
                    <a:pt x="1018158" y="720204"/>
                  </a:lnTo>
                  <a:lnTo>
                    <a:pt x="1017651" y="721004"/>
                  </a:lnTo>
                  <a:lnTo>
                    <a:pt x="1041526" y="736765"/>
                  </a:lnTo>
                  <a:lnTo>
                    <a:pt x="1042034" y="735977"/>
                  </a:lnTo>
                  <a:lnTo>
                    <a:pt x="1049908" y="723061"/>
                  </a:lnTo>
                  <a:lnTo>
                    <a:pt x="1056512" y="711149"/>
                  </a:lnTo>
                  <a:lnTo>
                    <a:pt x="1031494" y="697318"/>
                  </a:lnTo>
                  <a:close/>
                </a:path>
                <a:path w="1141095" h="1149350">
                  <a:moveTo>
                    <a:pt x="1060577" y="594791"/>
                  </a:moveTo>
                  <a:lnTo>
                    <a:pt x="1060450" y="599947"/>
                  </a:lnTo>
                  <a:lnTo>
                    <a:pt x="1059306" y="612063"/>
                  </a:lnTo>
                  <a:lnTo>
                    <a:pt x="1057909" y="621512"/>
                  </a:lnTo>
                  <a:lnTo>
                    <a:pt x="1086230" y="625729"/>
                  </a:lnTo>
                  <a:lnTo>
                    <a:pt x="1087627" y="616280"/>
                  </a:lnTo>
                  <a:lnTo>
                    <a:pt x="1088898" y="602678"/>
                  </a:lnTo>
                  <a:lnTo>
                    <a:pt x="1089152" y="595642"/>
                  </a:lnTo>
                  <a:lnTo>
                    <a:pt x="1060577" y="594791"/>
                  </a:lnTo>
                  <a:close/>
                </a:path>
                <a:path w="1141095" h="1149350">
                  <a:moveTo>
                    <a:pt x="1061466" y="480758"/>
                  </a:moveTo>
                  <a:lnTo>
                    <a:pt x="1061458" y="481088"/>
                  </a:lnTo>
                  <a:lnTo>
                    <a:pt x="1061338" y="486498"/>
                  </a:lnTo>
                  <a:lnTo>
                    <a:pt x="1061211" y="509358"/>
                  </a:lnTo>
                  <a:lnTo>
                    <a:pt x="1089786" y="509625"/>
                  </a:lnTo>
                  <a:lnTo>
                    <a:pt x="1089913" y="486765"/>
                  </a:lnTo>
                  <a:lnTo>
                    <a:pt x="1089919" y="486498"/>
                  </a:lnTo>
                  <a:lnTo>
                    <a:pt x="1090041" y="481088"/>
                  </a:lnTo>
                  <a:lnTo>
                    <a:pt x="1061466" y="480758"/>
                  </a:lnTo>
                  <a:close/>
                </a:path>
                <a:path w="1141095" h="1149350">
                  <a:moveTo>
                    <a:pt x="1063244" y="366318"/>
                  </a:moveTo>
                  <a:lnTo>
                    <a:pt x="1062862" y="387705"/>
                  </a:lnTo>
                  <a:lnTo>
                    <a:pt x="1062608" y="394957"/>
                  </a:lnTo>
                  <a:lnTo>
                    <a:pt x="1091183" y="395452"/>
                  </a:lnTo>
                  <a:lnTo>
                    <a:pt x="1091310" y="388200"/>
                  </a:lnTo>
                  <a:lnTo>
                    <a:pt x="1091819" y="366953"/>
                  </a:lnTo>
                  <a:lnTo>
                    <a:pt x="1063244" y="366318"/>
                  </a:lnTo>
                  <a:close/>
                </a:path>
                <a:path w="1141095" h="1149350">
                  <a:moveTo>
                    <a:pt x="1066546" y="251840"/>
                  </a:moveTo>
                  <a:lnTo>
                    <a:pt x="1066519" y="253365"/>
                  </a:lnTo>
                  <a:lnTo>
                    <a:pt x="1065910" y="273431"/>
                  </a:lnTo>
                  <a:lnTo>
                    <a:pt x="1065656" y="280416"/>
                  </a:lnTo>
                  <a:lnTo>
                    <a:pt x="1094104" y="281431"/>
                  </a:lnTo>
                  <a:lnTo>
                    <a:pt x="1095121" y="253365"/>
                  </a:lnTo>
                  <a:lnTo>
                    <a:pt x="1095121" y="252856"/>
                  </a:lnTo>
                  <a:lnTo>
                    <a:pt x="1066546" y="251840"/>
                  </a:lnTo>
                  <a:close/>
                </a:path>
                <a:path w="1141095" h="1149350">
                  <a:moveTo>
                    <a:pt x="1072006" y="137287"/>
                  </a:moveTo>
                  <a:lnTo>
                    <a:pt x="1071626" y="142112"/>
                  </a:lnTo>
                  <a:lnTo>
                    <a:pt x="1070736" y="158369"/>
                  </a:lnTo>
                  <a:lnTo>
                    <a:pt x="1070355" y="165988"/>
                  </a:lnTo>
                  <a:lnTo>
                    <a:pt x="1098930" y="167512"/>
                  </a:lnTo>
                  <a:lnTo>
                    <a:pt x="1099311" y="159765"/>
                  </a:lnTo>
                  <a:lnTo>
                    <a:pt x="1100454" y="139065"/>
                  </a:lnTo>
                  <a:lnTo>
                    <a:pt x="1072006" y="137287"/>
                  </a:lnTo>
                  <a:close/>
                </a:path>
                <a:path w="1141095" h="1149350">
                  <a:moveTo>
                    <a:pt x="1106551" y="0"/>
                  </a:moveTo>
                  <a:lnTo>
                    <a:pt x="1089532" y="174"/>
                  </a:lnTo>
                  <a:lnTo>
                    <a:pt x="1074419" y="6635"/>
                  </a:lnTo>
                  <a:lnTo>
                    <a:pt x="1062831" y="18287"/>
                  </a:lnTo>
                  <a:lnTo>
                    <a:pt x="1056385" y="34035"/>
                  </a:lnTo>
                  <a:lnTo>
                    <a:pt x="1056442" y="39496"/>
                  </a:lnTo>
                  <a:lnTo>
                    <a:pt x="1056560" y="51053"/>
                  </a:lnTo>
                  <a:lnTo>
                    <a:pt x="1062913" y="65912"/>
                  </a:lnTo>
                  <a:lnTo>
                    <a:pt x="1063021" y="66166"/>
                  </a:lnTo>
                  <a:lnTo>
                    <a:pt x="1074674" y="77755"/>
                  </a:lnTo>
                  <a:lnTo>
                    <a:pt x="1090422" y="84200"/>
                  </a:lnTo>
                  <a:lnTo>
                    <a:pt x="1107439" y="84026"/>
                  </a:lnTo>
                  <a:lnTo>
                    <a:pt x="1122552" y="77565"/>
                  </a:lnTo>
                  <a:lnTo>
                    <a:pt x="1134141" y="65912"/>
                  </a:lnTo>
                  <a:lnTo>
                    <a:pt x="1138299" y="55753"/>
                  </a:lnTo>
                  <a:lnTo>
                    <a:pt x="1110487" y="55753"/>
                  </a:lnTo>
                  <a:lnTo>
                    <a:pt x="1082421" y="50672"/>
                  </a:lnTo>
                  <a:lnTo>
                    <a:pt x="1084452" y="39496"/>
                  </a:lnTo>
                  <a:lnTo>
                    <a:pt x="1140477" y="39496"/>
                  </a:lnTo>
                  <a:lnTo>
                    <a:pt x="1140412" y="33146"/>
                  </a:lnTo>
                  <a:lnTo>
                    <a:pt x="1134059" y="18287"/>
                  </a:lnTo>
                  <a:lnTo>
                    <a:pt x="1133951" y="18034"/>
                  </a:lnTo>
                  <a:lnTo>
                    <a:pt x="1122299" y="6445"/>
                  </a:lnTo>
                  <a:lnTo>
                    <a:pt x="1106551" y="0"/>
                  </a:lnTo>
                  <a:close/>
                </a:path>
                <a:path w="1141095" h="1149350">
                  <a:moveTo>
                    <a:pt x="1084452" y="39496"/>
                  </a:moveTo>
                  <a:lnTo>
                    <a:pt x="1082513" y="50165"/>
                  </a:lnTo>
                  <a:lnTo>
                    <a:pt x="1082421" y="50672"/>
                  </a:lnTo>
                  <a:lnTo>
                    <a:pt x="1110487" y="55753"/>
                  </a:lnTo>
                  <a:lnTo>
                    <a:pt x="1112520" y="44703"/>
                  </a:lnTo>
                  <a:lnTo>
                    <a:pt x="1084452" y="39496"/>
                  </a:lnTo>
                  <a:close/>
                </a:path>
                <a:path w="1141095" h="1149350">
                  <a:moveTo>
                    <a:pt x="1140477" y="39496"/>
                  </a:moveTo>
                  <a:lnTo>
                    <a:pt x="1084452" y="39496"/>
                  </a:lnTo>
                  <a:lnTo>
                    <a:pt x="1112520" y="44703"/>
                  </a:lnTo>
                  <a:lnTo>
                    <a:pt x="1110487" y="55753"/>
                  </a:lnTo>
                  <a:lnTo>
                    <a:pt x="1138299" y="55753"/>
                  </a:lnTo>
                  <a:lnTo>
                    <a:pt x="1140586" y="50165"/>
                  </a:lnTo>
                  <a:lnTo>
                    <a:pt x="1140477" y="39496"/>
                  </a:lnTo>
                  <a:close/>
                </a:path>
              </a:pathLst>
            </a:custGeom>
            <a:solidFill>
              <a:srgbClr val="9900F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05450" y="4286249"/>
              <a:ext cx="862012" cy="700087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xfrm>
            <a:off x="1117600" y="2434167"/>
            <a:ext cx="14020800" cy="2117845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440256" marR="6773" indent="-424169">
              <a:lnSpc>
                <a:spcPct val="116300"/>
              </a:lnSpc>
              <a:spcBef>
                <a:spcPts val="127"/>
              </a:spcBef>
              <a:buClr>
                <a:srgbClr val="434343"/>
              </a:buClr>
              <a:buFont typeface="Times New Roman"/>
              <a:buChar char="●"/>
              <a:tabLst>
                <a:tab pos="440256" algn="l"/>
              </a:tabLst>
            </a:pPr>
            <a:r>
              <a:rPr spc="13" dirty="0"/>
              <a:t>We</a:t>
            </a:r>
            <a:r>
              <a:rPr spc="160" dirty="0"/>
              <a:t> </a:t>
            </a:r>
            <a:r>
              <a:rPr spc="13" dirty="0"/>
              <a:t>analyse</a:t>
            </a:r>
            <a:r>
              <a:rPr spc="167" dirty="0"/>
              <a:t> </a:t>
            </a:r>
            <a:r>
              <a:rPr spc="13" dirty="0"/>
              <a:t>the</a:t>
            </a:r>
            <a:r>
              <a:rPr spc="27" dirty="0"/>
              <a:t> </a:t>
            </a:r>
            <a:r>
              <a:rPr spc="13" dirty="0"/>
              <a:t>characteristics</a:t>
            </a:r>
            <a:r>
              <a:rPr spc="147" dirty="0"/>
              <a:t> </a:t>
            </a:r>
            <a:r>
              <a:rPr spc="107" dirty="0"/>
              <a:t>of</a:t>
            </a:r>
            <a:r>
              <a:rPr spc="160" dirty="0"/>
              <a:t> </a:t>
            </a:r>
            <a:r>
              <a:rPr spc="-27" dirty="0"/>
              <a:t>these </a:t>
            </a:r>
            <a:r>
              <a:rPr dirty="0"/>
              <a:t>collisions</a:t>
            </a:r>
            <a:r>
              <a:rPr spc="87" dirty="0"/>
              <a:t> </a:t>
            </a:r>
            <a:r>
              <a:rPr spc="93" dirty="0"/>
              <a:t>to</a:t>
            </a:r>
            <a:r>
              <a:rPr spc="147" dirty="0"/>
              <a:t> </a:t>
            </a:r>
            <a:r>
              <a:rPr dirty="0"/>
              <a:t>understand</a:t>
            </a:r>
            <a:r>
              <a:rPr spc="160" dirty="0"/>
              <a:t> </a:t>
            </a:r>
            <a:r>
              <a:rPr b="1" dirty="0">
                <a:solidFill>
                  <a:srgbClr val="008591"/>
                </a:solidFill>
                <a:latin typeface="Arial"/>
                <a:cs typeface="Arial"/>
              </a:rPr>
              <a:t>how</a:t>
            </a:r>
            <a:r>
              <a:rPr b="1" spc="13" dirty="0">
                <a:solidFill>
                  <a:srgbClr val="008591"/>
                </a:solidFill>
              </a:rPr>
              <a:t> </a:t>
            </a:r>
            <a:r>
              <a:rPr b="1" spc="-47" dirty="0">
                <a:solidFill>
                  <a:srgbClr val="008591"/>
                </a:solidFill>
              </a:rPr>
              <a:t>physics</a:t>
            </a:r>
            <a:r>
              <a:rPr b="1" spc="60" dirty="0">
                <a:solidFill>
                  <a:srgbClr val="008591"/>
                </a:solidFill>
              </a:rPr>
              <a:t> </a:t>
            </a:r>
            <a:r>
              <a:rPr b="1" dirty="0">
                <a:solidFill>
                  <a:srgbClr val="008591"/>
                </a:solidFill>
                <a:latin typeface="Arial"/>
                <a:cs typeface="Arial"/>
              </a:rPr>
              <a:t>works</a:t>
            </a:r>
            <a:r>
              <a:rPr b="1" spc="60" dirty="0">
                <a:solidFill>
                  <a:srgbClr val="008591"/>
                </a:solidFill>
              </a:rPr>
              <a:t> </a:t>
            </a:r>
            <a:r>
              <a:rPr b="1" spc="120" dirty="0">
                <a:solidFill>
                  <a:srgbClr val="008591"/>
                </a:solidFill>
              </a:rPr>
              <a:t>at </a:t>
            </a:r>
            <a:r>
              <a:rPr b="1" dirty="0">
                <a:solidFill>
                  <a:srgbClr val="008591"/>
                </a:solidFill>
                <a:latin typeface="Arial"/>
                <a:cs typeface="Arial"/>
              </a:rPr>
              <a:t>subatomic</a:t>
            </a:r>
            <a:r>
              <a:rPr b="1" spc="-27" dirty="0">
                <a:solidFill>
                  <a:srgbClr val="008591"/>
                </a:solidFill>
              </a:rPr>
              <a:t> </a:t>
            </a:r>
            <a:r>
              <a:rPr b="1" dirty="0">
                <a:solidFill>
                  <a:srgbClr val="008591"/>
                </a:solidFill>
                <a:latin typeface="Arial"/>
                <a:cs typeface="Arial"/>
              </a:rPr>
              <a:t>scale</a:t>
            </a:r>
            <a:r>
              <a:rPr b="1" spc="7" dirty="0">
                <a:solidFill>
                  <a:srgbClr val="008591"/>
                </a:solidFill>
              </a:rPr>
              <a:t> </a:t>
            </a:r>
            <a:r>
              <a:rPr spc="80" dirty="0"/>
              <a:t>(and</a:t>
            </a:r>
            <a:r>
              <a:rPr spc="20" dirty="0"/>
              <a:t> </a:t>
            </a:r>
            <a:r>
              <a:rPr spc="80" dirty="0"/>
              <a:t>not</a:t>
            </a:r>
            <a:r>
              <a:rPr spc="-67" dirty="0"/>
              <a:t> </a:t>
            </a:r>
            <a:r>
              <a:rPr spc="67" dirty="0"/>
              <a:t>only)</a:t>
            </a:r>
          </a:p>
          <a:p>
            <a:pPr marL="440256" indent="-423323">
              <a:spcBef>
                <a:spcPts val="1967"/>
              </a:spcBef>
              <a:buFont typeface="Times New Roman"/>
              <a:buChar char="●"/>
              <a:tabLst>
                <a:tab pos="440256" algn="l"/>
              </a:tabLst>
            </a:pPr>
            <a:r>
              <a:rPr dirty="0"/>
              <a:t>We</a:t>
            </a:r>
            <a:r>
              <a:rPr spc="107" dirty="0"/>
              <a:t> </a:t>
            </a:r>
            <a:r>
              <a:rPr spc="67" dirty="0"/>
              <a:t>aim</a:t>
            </a:r>
            <a:r>
              <a:rPr spc="33" dirty="0"/>
              <a:t> </a:t>
            </a:r>
            <a:r>
              <a:rPr spc="140" dirty="0"/>
              <a:t>to</a:t>
            </a:r>
            <a:r>
              <a:rPr spc="27" dirty="0"/>
              <a:t> </a:t>
            </a:r>
            <a:r>
              <a:rPr dirty="0"/>
              <a:t>measure</a:t>
            </a:r>
            <a:r>
              <a:rPr spc="-13" dirty="0"/>
              <a:t> </a:t>
            </a:r>
            <a:r>
              <a:rPr spc="87" dirty="0"/>
              <a:t>rare</a:t>
            </a:r>
            <a:r>
              <a:rPr spc="107" dirty="0"/>
              <a:t> </a:t>
            </a:r>
            <a:r>
              <a:rPr dirty="0"/>
              <a:t>processes</a:t>
            </a:r>
            <a:r>
              <a:rPr spc="93" dirty="0"/>
              <a:t> </a:t>
            </a:r>
            <a:r>
              <a:rPr spc="-13" dirty="0"/>
              <a:t>happening</a:t>
            </a:r>
          </a:p>
          <a:p>
            <a:pPr marL="440256">
              <a:spcBef>
                <a:spcPts val="267"/>
              </a:spcBef>
            </a:pPr>
            <a:r>
              <a:rPr b="1" dirty="0">
                <a:solidFill>
                  <a:srgbClr val="008591"/>
                </a:solidFill>
                <a:latin typeface="Arial"/>
                <a:cs typeface="Arial"/>
              </a:rPr>
              <a:t>once every</a:t>
            </a:r>
            <a:r>
              <a:rPr b="1" spc="120" dirty="0">
                <a:solidFill>
                  <a:srgbClr val="008591"/>
                </a:solidFill>
              </a:rPr>
              <a:t> </a:t>
            </a:r>
            <a:r>
              <a:rPr b="1" spc="-73" dirty="0">
                <a:solidFill>
                  <a:srgbClr val="008591"/>
                </a:solidFill>
              </a:rPr>
              <a:t>10</a:t>
            </a:r>
            <a:r>
              <a:rPr b="1" spc="60" dirty="0">
                <a:solidFill>
                  <a:srgbClr val="008591"/>
                </a:solidFill>
              </a:rPr>
              <a:t> </a:t>
            </a:r>
            <a:r>
              <a:rPr b="1" spc="-27" dirty="0">
                <a:solidFill>
                  <a:srgbClr val="008591"/>
                </a:solidFill>
              </a:rPr>
              <a:t>billion</a:t>
            </a:r>
            <a:r>
              <a:rPr b="1" spc="-7" dirty="0">
                <a:solidFill>
                  <a:srgbClr val="008591"/>
                </a:solidFill>
              </a:rPr>
              <a:t> </a:t>
            </a:r>
            <a:r>
              <a:rPr b="1" spc="-13" dirty="0">
                <a:solidFill>
                  <a:srgbClr val="008591"/>
                </a:solidFill>
              </a:rPr>
              <a:t>events</a:t>
            </a:r>
          </a:p>
          <a:p>
            <a:pPr marL="440256" indent="-423323">
              <a:spcBef>
                <a:spcPts val="1967"/>
              </a:spcBef>
              <a:buFont typeface="Times New Roman"/>
              <a:buChar char="●"/>
              <a:tabLst>
                <a:tab pos="440256" algn="l"/>
              </a:tabLst>
            </a:pPr>
            <a:r>
              <a:rPr dirty="0"/>
              <a:t>We</a:t>
            </a:r>
            <a:r>
              <a:rPr spc="60" dirty="0"/>
              <a:t> </a:t>
            </a:r>
            <a:r>
              <a:rPr dirty="0"/>
              <a:t>have</a:t>
            </a:r>
            <a:r>
              <a:rPr spc="-53" dirty="0"/>
              <a:t> </a:t>
            </a:r>
            <a:r>
              <a:rPr spc="113" dirty="0"/>
              <a:t>a</a:t>
            </a:r>
            <a:r>
              <a:rPr spc="87" dirty="0"/>
              <a:t> </a:t>
            </a:r>
            <a:r>
              <a:rPr spc="93" dirty="0"/>
              <a:t>good</a:t>
            </a:r>
            <a:r>
              <a:rPr spc="80" dirty="0"/>
              <a:t> </a:t>
            </a:r>
            <a:r>
              <a:rPr dirty="0"/>
              <a:t>idea</a:t>
            </a:r>
            <a:r>
              <a:rPr spc="87" dirty="0"/>
              <a:t> </a:t>
            </a:r>
            <a:r>
              <a:rPr spc="107" dirty="0"/>
              <a:t>of</a:t>
            </a:r>
            <a:r>
              <a:rPr spc="53" dirty="0"/>
              <a:t> </a:t>
            </a:r>
            <a:r>
              <a:rPr spc="67" dirty="0"/>
              <a:t>what</a:t>
            </a:r>
            <a:r>
              <a:rPr spc="100" dirty="0"/>
              <a:t> </a:t>
            </a:r>
            <a:r>
              <a:rPr spc="-13" dirty="0"/>
              <a:t>happens</a:t>
            </a:r>
          </a:p>
          <a:p>
            <a:pPr marL="440256">
              <a:spcBef>
                <a:spcPts val="367"/>
              </a:spcBef>
            </a:pPr>
            <a:r>
              <a:rPr b="1" dirty="0">
                <a:solidFill>
                  <a:srgbClr val="008591"/>
                </a:solidFill>
                <a:latin typeface="Arial"/>
                <a:cs typeface="Arial"/>
              </a:rPr>
              <a:t>theoretically</a:t>
            </a:r>
            <a:r>
              <a:rPr b="1" spc="305" dirty="0">
                <a:solidFill>
                  <a:srgbClr val="008591"/>
                </a:solidFill>
              </a:rPr>
              <a:t> </a:t>
            </a:r>
            <a:r>
              <a:rPr dirty="0"/>
              <a:t>during</a:t>
            </a:r>
            <a:r>
              <a:rPr spc="339" dirty="0"/>
              <a:t> </a:t>
            </a:r>
            <a:r>
              <a:rPr dirty="0"/>
              <a:t>the</a:t>
            </a:r>
            <a:r>
              <a:rPr spc="360" dirty="0"/>
              <a:t> </a:t>
            </a:r>
            <a:r>
              <a:rPr spc="-13" dirty="0"/>
              <a:t>collisions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117600" y="1115772"/>
            <a:ext cx="14020800" cy="50954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dirty="0"/>
              <a:t>The</a:t>
            </a:r>
            <a:r>
              <a:rPr spc="-33" dirty="0"/>
              <a:t> </a:t>
            </a:r>
            <a:r>
              <a:rPr spc="87" dirty="0"/>
              <a:t>Large</a:t>
            </a:r>
            <a:r>
              <a:rPr spc="67" dirty="0"/>
              <a:t> </a:t>
            </a:r>
            <a:r>
              <a:rPr spc="87" dirty="0"/>
              <a:t>Hadron</a:t>
            </a:r>
            <a:r>
              <a:rPr spc="20" dirty="0"/>
              <a:t> </a:t>
            </a:r>
            <a:r>
              <a:rPr dirty="0"/>
              <a:t>Collider</a:t>
            </a:r>
            <a:r>
              <a:rPr spc="47" dirty="0"/>
              <a:t> </a:t>
            </a:r>
            <a:r>
              <a:rPr spc="-13" dirty="0"/>
              <a:t>(LHC)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958667" y="3078056"/>
            <a:ext cx="191347" cy="339474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/>
          <a:p>
            <a:pPr marL="16933">
              <a:spcBef>
                <a:spcPts val="167"/>
              </a:spcBef>
            </a:pPr>
            <a:r>
              <a:rPr sz="2067" spc="-67" dirty="0">
                <a:solidFill>
                  <a:srgbClr val="434343"/>
                </a:solidFill>
                <a:latin typeface="Arial"/>
                <a:cs typeface="Arial"/>
              </a:rPr>
              <a:t>Z</a:t>
            </a:r>
            <a:endParaRPr sz="2067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947400" y="2741421"/>
            <a:ext cx="191347" cy="339474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/>
          <a:p>
            <a:pPr marL="16933">
              <a:spcBef>
                <a:spcPts val="167"/>
              </a:spcBef>
            </a:pPr>
            <a:r>
              <a:rPr sz="2067" spc="-67" dirty="0">
                <a:solidFill>
                  <a:srgbClr val="434343"/>
                </a:solidFill>
                <a:latin typeface="Arial"/>
                <a:cs typeface="Arial"/>
              </a:rPr>
              <a:t>Z</a:t>
            </a:r>
            <a:endParaRPr sz="2067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663008" y="4715001"/>
            <a:ext cx="237913" cy="339474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/>
          <a:p>
            <a:pPr marL="16933">
              <a:spcBef>
                <a:spcPts val="167"/>
              </a:spcBef>
            </a:pPr>
            <a:r>
              <a:rPr sz="2067" spc="20" dirty="0">
                <a:solidFill>
                  <a:srgbClr val="434343"/>
                </a:solidFill>
                <a:latin typeface="Arial"/>
                <a:cs typeface="Arial"/>
              </a:rPr>
              <a:t>H</a:t>
            </a:r>
            <a:endParaRPr sz="2067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417985" y="2003975"/>
            <a:ext cx="176107" cy="339474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/>
          <a:p>
            <a:pPr marL="16933">
              <a:spcBef>
                <a:spcPts val="167"/>
              </a:spcBef>
            </a:pPr>
            <a:r>
              <a:rPr sz="2067" spc="-67" dirty="0">
                <a:solidFill>
                  <a:srgbClr val="434343"/>
                </a:solidFill>
                <a:latin typeface="Arial"/>
                <a:cs typeface="Arial"/>
              </a:rPr>
              <a:t>e</a:t>
            </a:r>
            <a:endParaRPr sz="2067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417986" y="2258483"/>
            <a:ext cx="141393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400" spc="-67" dirty="0">
                <a:solidFill>
                  <a:srgbClr val="434343"/>
                </a:solidFill>
                <a:latin typeface="Arial"/>
                <a:cs typeface="Arial"/>
              </a:rPr>
              <a:t>+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268546" y="1662430"/>
            <a:ext cx="321733" cy="339409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/>
          <a:p>
            <a:pPr marL="50799">
              <a:spcBef>
                <a:spcPts val="167"/>
              </a:spcBef>
            </a:pPr>
            <a:r>
              <a:rPr sz="3100" spc="-49" baseline="-16129" dirty="0">
                <a:solidFill>
                  <a:srgbClr val="434343"/>
                </a:solidFill>
                <a:latin typeface="Arial"/>
                <a:cs typeface="Arial"/>
              </a:rPr>
              <a:t>e</a:t>
            </a:r>
            <a:r>
              <a:rPr sz="1400" spc="-33" dirty="0">
                <a:solidFill>
                  <a:srgbClr val="434343"/>
                </a:solidFill>
                <a:latin typeface="Arial"/>
                <a:cs typeface="Arial"/>
              </a:rPr>
              <a:t>-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276753" y="1629409"/>
            <a:ext cx="176107" cy="339474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/>
          <a:p>
            <a:pPr marL="16933">
              <a:spcBef>
                <a:spcPts val="167"/>
              </a:spcBef>
            </a:pPr>
            <a:r>
              <a:rPr sz="2067" spc="-67" dirty="0">
                <a:solidFill>
                  <a:srgbClr val="434343"/>
                </a:solidFill>
                <a:latin typeface="Arial"/>
                <a:cs typeface="Arial"/>
              </a:rPr>
              <a:t>e</a:t>
            </a:r>
            <a:endParaRPr sz="2067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276753" y="1884171"/>
            <a:ext cx="140547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400" spc="-67" dirty="0">
                <a:solidFill>
                  <a:srgbClr val="434343"/>
                </a:solidFill>
                <a:latin typeface="Arial"/>
                <a:cs typeface="Arial"/>
              </a:rPr>
              <a:t>+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041467" y="1553210"/>
            <a:ext cx="321733" cy="339409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/>
          <a:p>
            <a:pPr marL="50799">
              <a:spcBef>
                <a:spcPts val="167"/>
              </a:spcBef>
            </a:pPr>
            <a:r>
              <a:rPr sz="3100" spc="-49" baseline="-16129" dirty="0">
                <a:solidFill>
                  <a:srgbClr val="434343"/>
                </a:solidFill>
                <a:latin typeface="Arial"/>
                <a:cs typeface="Arial"/>
              </a:rPr>
              <a:t>e</a:t>
            </a:r>
            <a:r>
              <a:rPr sz="1400" spc="-33" dirty="0">
                <a:solidFill>
                  <a:srgbClr val="434343"/>
                </a:solidFill>
                <a:latin typeface="Arial"/>
                <a:cs typeface="Arial"/>
              </a:rPr>
              <a:t>-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181100" y="2006600"/>
            <a:ext cx="10465645" cy="4343400"/>
            <a:chOff x="885825" y="1504950"/>
            <a:chExt cx="7849234" cy="3257550"/>
          </a:xfrm>
        </p:grpSpPr>
        <p:sp>
          <p:nvSpPr>
            <p:cNvPr id="21" name="object 21"/>
            <p:cNvSpPr/>
            <p:nvPr/>
          </p:nvSpPr>
          <p:spPr>
            <a:xfrm>
              <a:off x="5629275" y="1800225"/>
              <a:ext cx="66675" cy="57150"/>
            </a:xfrm>
            <a:custGeom>
              <a:avLst/>
              <a:gdLst/>
              <a:ahLst/>
              <a:cxnLst/>
              <a:rect l="l" t="t" r="r" b="b"/>
              <a:pathLst>
                <a:path w="66675" h="57150">
                  <a:moveTo>
                    <a:pt x="33400" y="0"/>
                  </a:moveTo>
                  <a:lnTo>
                    <a:pt x="20413" y="2250"/>
                  </a:lnTo>
                  <a:lnTo>
                    <a:pt x="9794" y="8382"/>
                  </a:lnTo>
                  <a:lnTo>
                    <a:pt x="2629" y="17466"/>
                  </a:lnTo>
                  <a:lnTo>
                    <a:pt x="0" y="28575"/>
                  </a:lnTo>
                  <a:lnTo>
                    <a:pt x="2629" y="39683"/>
                  </a:lnTo>
                  <a:lnTo>
                    <a:pt x="9794" y="48767"/>
                  </a:lnTo>
                  <a:lnTo>
                    <a:pt x="20413" y="54899"/>
                  </a:lnTo>
                  <a:lnTo>
                    <a:pt x="33400" y="57150"/>
                  </a:lnTo>
                  <a:lnTo>
                    <a:pt x="46315" y="54899"/>
                  </a:lnTo>
                  <a:lnTo>
                    <a:pt x="56895" y="48767"/>
                  </a:lnTo>
                  <a:lnTo>
                    <a:pt x="64047" y="39683"/>
                  </a:lnTo>
                  <a:lnTo>
                    <a:pt x="66675" y="28575"/>
                  </a:lnTo>
                  <a:lnTo>
                    <a:pt x="64047" y="17466"/>
                  </a:lnTo>
                  <a:lnTo>
                    <a:pt x="56896" y="8382"/>
                  </a:lnTo>
                  <a:lnTo>
                    <a:pt x="46315" y="2250"/>
                  </a:lnTo>
                  <a:lnTo>
                    <a:pt x="3340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67450" y="1619250"/>
              <a:ext cx="66675" cy="6667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29525" y="1524000"/>
              <a:ext cx="66675" cy="6667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39150" y="1504950"/>
              <a:ext cx="66675" cy="6667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72100" y="4648200"/>
              <a:ext cx="104775" cy="1143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48150" y="4648200"/>
              <a:ext cx="114300" cy="1143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24200" y="4648200"/>
              <a:ext cx="114300" cy="11430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09775" y="4648200"/>
              <a:ext cx="104775" cy="11430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5825" y="4648200"/>
              <a:ext cx="114300" cy="11430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38925" y="4648200"/>
              <a:ext cx="104775" cy="11430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10475" y="4648200"/>
              <a:ext cx="104775" cy="114300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3190875" y="4381500"/>
              <a:ext cx="5544185" cy="85725"/>
            </a:xfrm>
            <a:custGeom>
              <a:avLst/>
              <a:gdLst/>
              <a:ahLst/>
              <a:cxnLst/>
              <a:rect l="l" t="t" r="r" b="b"/>
              <a:pathLst>
                <a:path w="5544184" h="85725">
                  <a:moveTo>
                    <a:pt x="1105535" y="38100"/>
                  </a:moveTo>
                  <a:lnTo>
                    <a:pt x="1086485" y="28575"/>
                  </a:lnTo>
                  <a:lnTo>
                    <a:pt x="1029335" y="0"/>
                  </a:lnTo>
                  <a:lnTo>
                    <a:pt x="1029335" y="28575"/>
                  </a:lnTo>
                  <a:lnTo>
                    <a:pt x="0" y="28575"/>
                  </a:lnTo>
                  <a:lnTo>
                    <a:pt x="0" y="47625"/>
                  </a:lnTo>
                  <a:lnTo>
                    <a:pt x="1029335" y="47625"/>
                  </a:lnTo>
                  <a:lnTo>
                    <a:pt x="1029335" y="76200"/>
                  </a:lnTo>
                  <a:lnTo>
                    <a:pt x="1086485" y="47625"/>
                  </a:lnTo>
                  <a:lnTo>
                    <a:pt x="1105535" y="38100"/>
                  </a:lnTo>
                  <a:close/>
                </a:path>
                <a:path w="5544184" h="85725">
                  <a:moveTo>
                    <a:pt x="5544185" y="38100"/>
                  </a:moveTo>
                  <a:lnTo>
                    <a:pt x="4514850" y="38100"/>
                  </a:lnTo>
                  <a:lnTo>
                    <a:pt x="4514850" y="9525"/>
                  </a:lnTo>
                  <a:lnTo>
                    <a:pt x="4438650" y="47625"/>
                  </a:lnTo>
                  <a:lnTo>
                    <a:pt x="4514850" y="85725"/>
                  </a:lnTo>
                  <a:lnTo>
                    <a:pt x="4514850" y="57150"/>
                  </a:lnTo>
                  <a:lnTo>
                    <a:pt x="5544185" y="57150"/>
                  </a:lnTo>
                  <a:lnTo>
                    <a:pt x="5544185" y="38100"/>
                  </a:lnTo>
                  <a:close/>
                </a:path>
              </a:pathLst>
            </a:custGeom>
            <a:solidFill>
              <a:srgbClr val="008591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33" name="object 33"/>
          <p:cNvSpPr txBox="1">
            <a:spLocks noGrp="1"/>
          </p:cNvSpPr>
          <p:nvPr>
            <p:ph type="sldNum" sz="quarter" idx="7"/>
          </p:nvPr>
        </p:nvSpPr>
        <p:spPr>
          <a:xfrm>
            <a:off x="11480800" y="8639895"/>
            <a:ext cx="3657600" cy="157308"/>
          </a:xfrm>
          <a:prstGeom prst="rect">
            <a:avLst/>
          </a:prstGeom>
        </p:spPr>
        <p:txBody>
          <a:bodyPr vert="horz" wrap="square" lIns="0" tIns="18627" rIns="0" bIns="0" rtlCol="0" anchor="ctr">
            <a:spAutoFit/>
          </a:bodyPr>
          <a:lstStyle/>
          <a:p>
            <a:pPr marL="16933">
              <a:spcBef>
                <a:spcPts val="147"/>
              </a:spcBef>
            </a:pPr>
            <a:fld id="{81D60167-4931-47E6-BA6A-407CBD079E47}" type="slidenum">
              <a:rPr spc="87" dirty="0"/>
              <a:pPr marL="16933">
                <a:spcBef>
                  <a:spcPts val="147"/>
                </a:spcBef>
              </a:pPr>
              <a:t>24</a:t>
            </a:fld>
            <a:endParaRPr spc="87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6749" y="5715001"/>
            <a:ext cx="11220027" cy="933873"/>
            <a:chOff x="500062" y="4286250"/>
            <a:chExt cx="8415020" cy="700405"/>
          </a:xfrm>
        </p:grpSpPr>
        <p:sp>
          <p:nvSpPr>
            <p:cNvPr id="3" name="object 3"/>
            <p:cNvSpPr/>
            <p:nvPr/>
          </p:nvSpPr>
          <p:spPr>
            <a:xfrm>
              <a:off x="500062" y="4710112"/>
              <a:ext cx="8415020" cy="0"/>
            </a:xfrm>
            <a:custGeom>
              <a:avLst/>
              <a:gdLst/>
              <a:ahLst/>
              <a:cxnLst/>
              <a:rect l="l" t="t" r="r" b="b"/>
              <a:pathLst>
                <a:path w="8415020">
                  <a:moveTo>
                    <a:pt x="0" y="0"/>
                  </a:moveTo>
                  <a:lnTo>
                    <a:pt x="8414448" y="0"/>
                  </a:lnTo>
                </a:path>
              </a:pathLst>
            </a:custGeom>
            <a:ln w="9525">
              <a:solidFill>
                <a:srgbClr val="008591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05450" y="4286250"/>
              <a:ext cx="862012" cy="7000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72100" y="4648200"/>
              <a:ext cx="104775" cy="1143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48150" y="4648200"/>
              <a:ext cx="114300" cy="1143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24200" y="4648200"/>
              <a:ext cx="114300" cy="1143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09775" y="4648200"/>
              <a:ext cx="104775" cy="1143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5825" y="4648200"/>
              <a:ext cx="114300" cy="1143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38925" y="4648200"/>
              <a:ext cx="104775" cy="1143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10475" y="4648200"/>
              <a:ext cx="104775" cy="1143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190875" y="4381499"/>
              <a:ext cx="5544185" cy="85725"/>
            </a:xfrm>
            <a:custGeom>
              <a:avLst/>
              <a:gdLst/>
              <a:ahLst/>
              <a:cxnLst/>
              <a:rect l="l" t="t" r="r" b="b"/>
              <a:pathLst>
                <a:path w="5544184" h="85725">
                  <a:moveTo>
                    <a:pt x="1105535" y="38100"/>
                  </a:moveTo>
                  <a:lnTo>
                    <a:pt x="1086485" y="28575"/>
                  </a:lnTo>
                  <a:lnTo>
                    <a:pt x="1029335" y="0"/>
                  </a:lnTo>
                  <a:lnTo>
                    <a:pt x="1029335" y="28575"/>
                  </a:lnTo>
                  <a:lnTo>
                    <a:pt x="0" y="28575"/>
                  </a:lnTo>
                  <a:lnTo>
                    <a:pt x="0" y="47625"/>
                  </a:lnTo>
                  <a:lnTo>
                    <a:pt x="1029335" y="47625"/>
                  </a:lnTo>
                  <a:lnTo>
                    <a:pt x="1029335" y="76200"/>
                  </a:lnTo>
                  <a:lnTo>
                    <a:pt x="1086485" y="47625"/>
                  </a:lnTo>
                  <a:lnTo>
                    <a:pt x="1105535" y="38100"/>
                  </a:lnTo>
                  <a:close/>
                </a:path>
                <a:path w="5544184" h="85725">
                  <a:moveTo>
                    <a:pt x="5544185" y="38100"/>
                  </a:moveTo>
                  <a:lnTo>
                    <a:pt x="4514850" y="38100"/>
                  </a:lnTo>
                  <a:lnTo>
                    <a:pt x="4514850" y="9525"/>
                  </a:lnTo>
                  <a:lnTo>
                    <a:pt x="4438650" y="47625"/>
                  </a:lnTo>
                  <a:lnTo>
                    <a:pt x="4514850" y="85725"/>
                  </a:lnTo>
                  <a:lnTo>
                    <a:pt x="4514850" y="57150"/>
                  </a:lnTo>
                  <a:lnTo>
                    <a:pt x="5544185" y="57150"/>
                  </a:lnTo>
                  <a:lnTo>
                    <a:pt x="5544185" y="38100"/>
                  </a:lnTo>
                  <a:close/>
                </a:path>
              </a:pathLst>
            </a:custGeom>
            <a:solidFill>
              <a:srgbClr val="008591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body" idx="1"/>
          </p:nvPr>
        </p:nvSpPr>
        <p:spPr>
          <a:xfrm>
            <a:off x="1117600" y="2434167"/>
            <a:ext cx="14020800" cy="81926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40256" marR="6773" indent="-424169">
              <a:lnSpc>
                <a:spcPct val="116399"/>
              </a:lnSpc>
              <a:spcBef>
                <a:spcPts val="120"/>
              </a:spcBef>
              <a:buClr>
                <a:srgbClr val="434343"/>
              </a:buClr>
              <a:buFont typeface="Times New Roman"/>
              <a:buChar char="●"/>
              <a:tabLst>
                <a:tab pos="440256" algn="l"/>
              </a:tabLst>
            </a:pPr>
            <a:r>
              <a:rPr dirty="0"/>
              <a:t>In</a:t>
            </a:r>
            <a:r>
              <a:rPr spc="113" dirty="0"/>
              <a:t> </a:t>
            </a:r>
            <a:r>
              <a:rPr dirty="0"/>
              <a:t>practice,</a:t>
            </a:r>
            <a:r>
              <a:rPr spc="152" dirty="0"/>
              <a:t> </a:t>
            </a:r>
            <a:r>
              <a:rPr dirty="0"/>
              <a:t>the</a:t>
            </a:r>
            <a:r>
              <a:rPr spc="20" dirty="0"/>
              <a:t> </a:t>
            </a:r>
            <a:r>
              <a:rPr spc="67" dirty="0"/>
              <a:t>detector</a:t>
            </a:r>
            <a:r>
              <a:rPr spc="200" dirty="0"/>
              <a:t> </a:t>
            </a:r>
            <a:r>
              <a:rPr dirty="0"/>
              <a:t>only</a:t>
            </a:r>
            <a:r>
              <a:rPr spc="140" dirty="0"/>
              <a:t> </a:t>
            </a:r>
            <a:r>
              <a:rPr dirty="0"/>
              <a:t>records</a:t>
            </a:r>
            <a:r>
              <a:rPr spc="127" dirty="0"/>
              <a:t> </a:t>
            </a:r>
            <a:r>
              <a:rPr spc="113" dirty="0"/>
              <a:t>a</a:t>
            </a:r>
            <a:r>
              <a:rPr spc="187" dirty="0"/>
              <a:t> </a:t>
            </a:r>
            <a:r>
              <a:rPr b="1" spc="107" dirty="0">
                <a:solidFill>
                  <a:srgbClr val="008591"/>
                </a:solidFill>
              </a:rPr>
              <a:t>part</a:t>
            </a:r>
            <a:r>
              <a:rPr b="1" spc="60" dirty="0">
                <a:solidFill>
                  <a:srgbClr val="008591"/>
                </a:solidFill>
              </a:rPr>
              <a:t> </a:t>
            </a:r>
            <a:r>
              <a:rPr spc="73" dirty="0"/>
              <a:t>of </a:t>
            </a:r>
            <a:r>
              <a:rPr dirty="0"/>
              <a:t>the</a:t>
            </a:r>
            <a:r>
              <a:rPr spc="133" dirty="0"/>
              <a:t> </a:t>
            </a:r>
            <a:r>
              <a:rPr dirty="0"/>
              <a:t>physics</a:t>
            </a:r>
            <a:r>
              <a:rPr spc="127" dirty="0"/>
              <a:t> </a:t>
            </a:r>
            <a:r>
              <a:rPr spc="-13" dirty="0"/>
              <a:t>interaction</a:t>
            </a:r>
          </a:p>
          <a:p>
            <a:pPr marL="440256" marR="94824" indent="-424169">
              <a:lnSpc>
                <a:spcPct val="113999"/>
              </a:lnSpc>
              <a:spcBef>
                <a:spcPts val="1653"/>
              </a:spcBef>
              <a:buFont typeface="Times New Roman"/>
              <a:buChar char="●"/>
              <a:tabLst>
                <a:tab pos="440256" algn="l"/>
              </a:tabLst>
            </a:pPr>
            <a:r>
              <a:rPr dirty="0"/>
              <a:t>We</a:t>
            </a:r>
            <a:r>
              <a:rPr spc="120" dirty="0"/>
              <a:t> </a:t>
            </a:r>
            <a:r>
              <a:rPr dirty="0"/>
              <a:t>then</a:t>
            </a:r>
            <a:r>
              <a:rPr spc="100" dirty="0"/>
              <a:t> </a:t>
            </a:r>
            <a:r>
              <a:rPr dirty="0"/>
              <a:t>need</a:t>
            </a:r>
            <a:r>
              <a:rPr spc="152" dirty="0"/>
              <a:t> </a:t>
            </a:r>
            <a:r>
              <a:rPr spc="93" dirty="0"/>
              <a:t>to</a:t>
            </a:r>
            <a:r>
              <a:rPr spc="100" dirty="0"/>
              <a:t> </a:t>
            </a:r>
            <a:r>
              <a:rPr b="1" dirty="0">
                <a:solidFill>
                  <a:srgbClr val="008591"/>
                </a:solidFill>
                <a:latin typeface="Arial"/>
                <a:cs typeface="Arial"/>
              </a:rPr>
              <a:t>simulate</a:t>
            </a:r>
            <a:r>
              <a:rPr b="1" spc="67" dirty="0">
                <a:solidFill>
                  <a:srgbClr val="008591"/>
                </a:solidFill>
              </a:rPr>
              <a:t> </a:t>
            </a:r>
            <a:r>
              <a:rPr dirty="0"/>
              <a:t>the</a:t>
            </a:r>
            <a:r>
              <a:rPr spc="127" dirty="0"/>
              <a:t> </a:t>
            </a:r>
            <a:r>
              <a:rPr spc="-13" dirty="0"/>
              <a:t>events </a:t>
            </a:r>
            <a:r>
              <a:rPr spc="60" dirty="0"/>
              <a:t>(according </a:t>
            </a:r>
            <a:r>
              <a:rPr spc="140" dirty="0"/>
              <a:t>to</a:t>
            </a:r>
            <a:r>
              <a:rPr dirty="0"/>
              <a:t> </a:t>
            </a:r>
            <a:r>
              <a:rPr spc="73" dirty="0"/>
              <a:t>our</a:t>
            </a:r>
            <a:r>
              <a:rPr spc="20" dirty="0"/>
              <a:t> </a:t>
            </a:r>
            <a:r>
              <a:rPr dirty="0"/>
              <a:t>theory),</a:t>
            </a:r>
            <a:r>
              <a:rPr spc="87" dirty="0"/>
              <a:t> </a:t>
            </a:r>
            <a:r>
              <a:rPr spc="80" dirty="0"/>
              <a:t>and</a:t>
            </a:r>
            <a:r>
              <a:rPr spc="107" dirty="0"/>
              <a:t> </a:t>
            </a:r>
            <a:r>
              <a:rPr spc="67" dirty="0"/>
              <a:t>compare</a:t>
            </a:r>
            <a:r>
              <a:rPr spc="80" dirty="0"/>
              <a:t> </a:t>
            </a:r>
            <a:r>
              <a:rPr spc="60" dirty="0"/>
              <a:t>them </a:t>
            </a:r>
            <a:r>
              <a:rPr dirty="0"/>
              <a:t>with</a:t>
            </a:r>
            <a:r>
              <a:rPr spc="60" dirty="0"/>
              <a:t> </a:t>
            </a:r>
            <a:r>
              <a:rPr dirty="0"/>
              <a:t>the</a:t>
            </a:r>
            <a:r>
              <a:rPr spc="73" dirty="0"/>
              <a:t> </a:t>
            </a:r>
            <a:r>
              <a:rPr spc="67" dirty="0"/>
              <a:t>output</a:t>
            </a:r>
            <a:r>
              <a:rPr spc="113" dirty="0"/>
              <a:t> </a:t>
            </a:r>
            <a:r>
              <a:rPr spc="107" dirty="0"/>
              <a:t>of</a:t>
            </a:r>
            <a:r>
              <a:rPr spc="60" dirty="0"/>
              <a:t> </a:t>
            </a:r>
            <a:r>
              <a:rPr spc="73" dirty="0"/>
              <a:t>our</a:t>
            </a:r>
            <a:r>
              <a:rPr spc="13" dirty="0"/>
              <a:t> </a:t>
            </a:r>
            <a:r>
              <a:rPr spc="-13" dirty="0"/>
              <a:t>detectors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117600" y="1115772"/>
            <a:ext cx="14020800" cy="50954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dirty="0"/>
              <a:t>The</a:t>
            </a:r>
            <a:r>
              <a:rPr spc="-13" dirty="0"/>
              <a:t> </a:t>
            </a:r>
            <a:r>
              <a:rPr dirty="0"/>
              <a:t>value</a:t>
            </a:r>
            <a:r>
              <a:rPr spc="93" dirty="0"/>
              <a:t> </a:t>
            </a:r>
            <a:r>
              <a:rPr spc="180" dirty="0"/>
              <a:t>of</a:t>
            </a:r>
            <a:r>
              <a:rPr spc="53" dirty="0"/>
              <a:t> </a:t>
            </a:r>
            <a:r>
              <a:rPr spc="73" dirty="0"/>
              <a:t>the</a:t>
            </a:r>
            <a:r>
              <a:rPr spc="93" dirty="0"/>
              <a:t> </a:t>
            </a:r>
            <a:r>
              <a:rPr spc="107" dirty="0"/>
              <a:t>data</a:t>
            </a:r>
          </a:p>
        </p:txBody>
      </p:sp>
      <p:sp>
        <p:nvSpPr>
          <p:cNvPr id="15" name="object 15"/>
          <p:cNvSpPr/>
          <p:nvPr/>
        </p:nvSpPr>
        <p:spPr>
          <a:xfrm>
            <a:off x="7505701" y="2400300"/>
            <a:ext cx="88900" cy="76200"/>
          </a:xfrm>
          <a:custGeom>
            <a:avLst/>
            <a:gdLst/>
            <a:ahLst/>
            <a:cxnLst/>
            <a:rect l="l" t="t" r="r" b="b"/>
            <a:pathLst>
              <a:path w="66675" h="57150">
                <a:moveTo>
                  <a:pt x="33400" y="0"/>
                </a:moveTo>
                <a:lnTo>
                  <a:pt x="20413" y="2250"/>
                </a:lnTo>
                <a:lnTo>
                  <a:pt x="9794" y="8382"/>
                </a:lnTo>
                <a:lnTo>
                  <a:pt x="2629" y="17466"/>
                </a:lnTo>
                <a:lnTo>
                  <a:pt x="0" y="28575"/>
                </a:lnTo>
                <a:lnTo>
                  <a:pt x="2629" y="39683"/>
                </a:lnTo>
                <a:lnTo>
                  <a:pt x="9794" y="48767"/>
                </a:lnTo>
                <a:lnTo>
                  <a:pt x="20413" y="54899"/>
                </a:lnTo>
                <a:lnTo>
                  <a:pt x="33400" y="57150"/>
                </a:lnTo>
                <a:lnTo>
                  <a:pt x="46315" y="54899"/>
                </a:lnTo>
                <a:lnTo>
                  <a:pt x="56895" y="48767"/>
                </a:lnTo>
                <a:lnTo>
                  <a:pt x="64047" y="39683"/>
                </a:lnTo>
                <a:lnTo>
                  <a:pt x="66675" y="28575"/>
                </a:lnTo>
                <a:lnTo>
                  <a:pt x="64047" y="17466"/>
                </a:lnTo>
                <a:lnTo>
                  <a:pt x="56896" y="8382"/>
                </a:lnTo>
                <a:lnTo>
                  <a:pt x="46315" y="2250"/>
                </a:lnTo>
                <a:lnTo>
                  <a:pt x="33400" y="0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56601" y="2159001"/>
            <a:ext cx="88900" cy="8890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172701" y="2032001"/>
            <a:ext cx="88900" cy="88900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11252201" y="2006601"/>
            <a:ext cx="88900" cy="88900"/>
          </a:xfrm>
          <a:custGeom>
            <a:avLst/>
            <a:gdLst/>
            <a:ahLst/>
            <a:cxnLst/>
            <a:rect l="l" t="t" r="r" b="b"/>
            <a:pathLst>
              <a:path w="66675" h="66675">
                <a:moveTo>
                  <a:pt x="33400" y="0"/>
                </a:moveTo>
                <a:lnTo>
                  <a:pt x="20413" y="2627"/>
                </a:lnTo>
                <a:lnTo>
                  <a:pt x="9794" y="9778"/>
                </a:lnTo>
                <a:lnTo>
                  <a:pt x="2629" y="20359"/>
                </a:lnTo>
                <a:lnTo>
                  <a:pt x="0" y="33274"/>
                </a:lnTo>
                <a:lnTo>
                  <a:pt x="2629" y="46261"/>
                </a:lnTo>
                <a:lnTo>
                  <a:pt x="9794" y="56880"/>
                </a:lnTo>
                <a:lnTo>
                  <a:pt x="20413" y="64045"/>
                </a:lnTo>
                <a:lnTo>
                  <a:pt x="33400" y="66675"/>
                </a:lnTo>
                <a:lnTo>
                  <a:pt x="46315" y="64045"/>
                </a:lnTo>
                <a:lnTo>
                  <a:pt x="56896" y="56880"/>
                </a:lnTo>
                <a:lnTo>
                  <a:pt x="64047" y="46261"/>
                </a:lnTo>
                <a:lnTo>
                  <a:pt x="66675" y="33274"/>
                </a:lnTo>
                <a:lnTo>
                  <a:pt x="64047" y="20359"/>
                </a:lnTo>
                <a:lnTo>
                  <a:pt x="56896" y="9779"/>
                </a:lnTo>
                <a:lnTo>
                  <a:pt x="46315" y="2627"/>
                </a:lnTo>
                <a:lnTo>
                  <a:pt x="33400" y="0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" name="object 19"/>
          <p:cNvSpPr txBox="1"/>
          <p:nvPr/>
        </p:nvSpPr>
        <p:spPr>
          <a:xfrm>
            <a:off x="7417985" y="2003975"/>
            <a:ext cx="176107" cy="339474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/>
          <a:p>
            <a:pPr marL="16933">
              <a:spcBef>
                <a:spcPts val="167"/>
              </a:spcBef>
            </a:pPr>
            <a:r>
              <a:rPr sz="2067" spc="-67" dirty="0">
                <a:solidFill>
                  <a:srgbClr val="434343"/>
                </a:solidFill>
                <a:latin typeface="Arial"/>
                <a:cs typeface="Arial"/>
              </a:rPr>
              <a:t>e</a:t>
            </a:r>
            <a:endParaRPr sz="2067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417986" y="2258483"/>
            <a:ext cx="141393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400" spc="-67" dirty="0">
                <a:solidFill>
                  <a:srgbClr val="434343"/>
                </a:solidFill>
                <a:latin typeface="Arial"/>
                <a:cs typeface="Arial"/>
              </a:rPr>
              <a:t>+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268546" y="1662430"/>
            <a:ext cx="321733" cy="339409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/>
          <a:p>
            <a:pPr marL="50799">
              <a:spcBef>
                <a:spcPts val="167"/>
              </a:spcBef>
            </a:pPr>
            <a:r>
              <a:rPr sz="3100" spc="-49" baseline="-16129" dirty="0">
                <a:solidFill>
                  <a:srgbClr val="434343"/>
                </a:solidFill>
                <a:latin typeface="Arial"/>
                <a:cs typeface="Arial"/>
              </a:rPr>
              <a:t>e</a:t>
            </a:r>
            <a:r>
              <a:rPr sz="1400" spc="-33" dirty="0">
                <a:solidFill>
                  <a:srgbClr val="434343"/>
                </a:solidFill>
                <a:latin typeface="Arial"/>
                <a:cs typeface="Arial"/>
              </a:rPr>
              <a:t>-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276753" y="1629409"/>
            <a:ext cx="176107" cy="339474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/>
          <a:p>
            <a:pPr marL="16933">
              <a:spcBef>
                <a:spcPts val="167"/>
              </a:spcBef>
            </a:pPr>
            <a:r>
              <a:rPr sz="2067" spc="-67" dirty="0">
                <a:solidFill>
                  <a:srgbClr val="434343"/>
                </a:solidFill>
                <a:latin typeface="Arial"/>
                <a:cs typeface="Arial"/>
              </a:rPr>
              <a:t>e</a:t>
            </a:r>
            <a:endParaRPr sz="2067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276753" y="1884171"/>
            <a:ext cx="140547" cy="2325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400" spc="-67" dirty="0">
                <a:solidFill>
                  <a:srgbClr val="434343"/>
                </a:solidFill>
                <a:latin typeface="Arial"/>
                <a:cs typeface="Arial"/>
              </a:rPr>
              <a:t>+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041467" y="1553210"/>
            <a:ext cx="321733" cy="339409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/>
          <a:p>
            <a:pPr marL="50799">
              <a:spcBef>
                <a:spcPts val="167"/>
              </a:spcBef>
            </a:pPr>
            <a:r>
              <a:rPr sz="3100" spc="-49" baseline="-16129" dirty="0">
                <a:solidFill>
                  <a:srgbClr val="434343"/>
                </a:solidFill>
                <a:latin typeface="Arial"/>
                <a:cs typeface="Arial"/>
              </a:rPr>
              <a:t>e</a:t>
            </a:r>
            <a:r>
              <a:rPr sz="1400" spc="-33" dirty="0">
                <a:solidFill>
                  <a:srgbClr val="434343"/>
                </a:solidFill>
                <a:latin typeface="Arial"/>
                <a:cs typeface="Arial"/>
              </a:rPr>
              <a:t>-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1252201" y="2006601"/>
            <a:ext cx="88900" cy="88900"/>
          </a:xfrm>
          <a:custGeom>
            <a:avLst/>
            <a:gdLst/>
            <a:ahLst/>
            <a:cxnLst/>
            <a:rect l="l" t="t" r="r" b="b"/>
            <a:pathLst>
              <a:path w="66675" h="66675">
                <a:moveTo>
                  <a:pt x="33400" y="0"/>
                </a:moveTo>
                <a:lnTo>
                  <a:pt x="20413" y="2627"/>
                </a:lnTo>
                <a:lnTo>
                  <a:pt x="9794" y="9778"/>
                </a:lnTo>
                <a:lnTo>
                  <a:pt x="2629" y="20359"/>
                </a:lnTo>
                <a:lnTo>
                  <a:pt x="0" y="33274"/>
                </a:lnTo>
                <a:lnTo>
                  <a:pt x="2629" y="46261"/>
                </a:lnTo>
                <a:lnTo>
                  <a:pt x="9794" y="56880"/>
                </a:lnTo>
                <a:lnTo>
                  <a:pt x="20413" y="64045"/>
                </a:lnTo>
                <a:lnTo>
                  <a:pt x="33400" y="66675"/>
                </a:lnTo>
                <a:lnTo>
                  <a:pt x="46315" y="64045"/>
                </a:lnTo>
                <a:lnTo>
                  <a:pt x="56896" y="56880"/>
                </a:lnTo>
                <a:lnTo>
                  <a:pt x="64047" y="46261"/>
                </a:lnTo>
                <a:lnTo>
                  <a:pt x="66675" y="33274"/>
                </a:lnTo>
                <a:lnTo>
                  <a:pt x="64047" y="20359"/>
                </a:lnTo>
                <a:lnTo>
                  <a:pt x="56896" y="9779"/>
                </a:lnTo>
                <a:lnTo>
                  <a:pt x="46315" y="2627"/>
                </a:lnTo>
                <a:lnTo>
                  <a:pt x="33400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6" name="object 26"/>
          <p:cNvSpPr txBox="1"/>
          <p:nvPr/>
        </p:nvSpPr>
        <p:spPr>
          <a:xfrm>
            <a:off x="8540835" y="1647613"/>
            <a:ext cx="1539240" cy="4132692"/>
          </a:xfrm>
          <a:prstGeom prst="rect">
            <a:avLst/>
          </a:prstGeom>
        </p:spPr>
        <p:txBody>
          <a:bodyPr vert="horz" wrap="square" lIns="0" tIns="18627" rIns="0" bIns="0" rtlCol="0">
            <a:spAutoFit/>
          </a:bodyPr>
          <a:lstStyle/>
          <a:p>
            <a:pPr marL="16933">
              <a:spcBef>
                <a:spcPts val="147"/>
              </a:spcBef>
            </a:pPr>
            <a:r>
              <a:rPr sz="26733" spc="-3193" dirty="0">
                <a:solidFill>
                  <a:srgbClr val="434343"/>
                </a:solidFill>
                <a:latin typeface="Arial"/>
                <a:cs typeface="Arial"/>
              </a:rPr>
              <a:t>?</a:t>
            </a:r>
            <a:endParaRPr sz="26733">
              <a:latin typeface="Arial"/>
              <a:cs typeface="Arial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xfrm>
            <a:off x="11480800" y="8639895"/>
            <a:ext cx="3657600" cy="157308"/>
          </a:xfrm>
          <a:prstGeom prst="rect">
            <a:avLst/>
          </a:prstGeom>
        </p:spPr>
        <p:txBody>
          <a:bodyPr vert="horz" wrap="square" lIns="0" tIns="18627" rIns="0" bIns="0" rtlCol="0" anchor="ctr">
            <a:spAutoFit/>
          </a:bodyPr>
          <a:lstStyle/>
          <a:p>
            <a:pPr marL="16933">
              <a:spcBef>
                <a:spcPts val="147"/>
              </a:spcBef>
            </a:pPr>
            <a:fld id="{81D60167-4931-47E6-BA6A-407CBD079E47}" type="slidenum">
              <a:rPr spc="87" dirty="0"/>
              <a:pPr marL="16933">
                <a:spcBef>
                  <a:spcPts val="147"/>
                </a:spcBef>
              </a:pPr>
              <a:t>25</a:t>
            </a:fld>
            <a:endParaRPr spc="87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1709" y="1684952"/>
            <a:ext cx="5642187" cy="3909939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440256" marR="73657" indent="-424169">
              <a:lnSpc>
                <a:spcPct val="116300"/>
              </a:lnSpc>
              <a:spcBef>
                <a:spcPts val="127"/>
              </a:spcBef>
              <a:buClr>
                <a:srgbClr val="434343"/>
              </a:buClr>
              <a:buFont typeface="Times New Roman"/>
              <a:buChar char="●"/>
              <a:tabLst>
                <a:tab pos="440256" algn="l"/>
              </a:tabLst>
            </a:pPr>
            <a:r>
              <a:rPr sz="1867" dirty="0">
                <a:solidFill>
                  <a:srgbClr val="434343"/>
                </a:solidFill>
                <a:latin typeface="Arial"/>
                <a:cs typeface="Arial"/>
              </a:rPr>
              <a:t>Each</a:t>
            </a:r>
            <a:r>
              <a:rPr sz="1867" spc="7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434343"/>
                </a:solidFill>
                <a:latin typeface="Arial"/>
                <a:cs typeface="Arial"/>
              </a:rPr>
              <a:t>experiment</a:t>
            </a:r>
            <a:r>
              <a:rPr sz="1867" spc="12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434343"/>
                </a:solidFill>
                <a:latin typeface="Arial"/>
                <a:cs typeface="Arial"/>
              </a:rPr>
              <a:t>simulates</a:t>
            </a:r>
            <a:r>
              <a:rPr sz="1867" spc="1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u="sng" spc="8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up</a:t>
            </a:r>
            <a:r>
              <a:rPr sz="1867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867" u="sng" spc="14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to</a:t>
            </a:r>
            <a:r>
              <a:rPr sz="1867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 ~200B</a:t>
            </a:r>
            <a:r>
              <a:rPr sz="1867" u="sng" spc="133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867" u="sng" spc="-13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events</a:t>
            </a:r>
            <a:r>
              <a:rPr sz="1867" spc="-13" dirty="0">
                <a:solidFill>
                  <a:srgbClr val="0462C1"/>
                </a:solidFill>
                <a:latin typeface="Arial"/>
                <a:cs typeface="Arial"/>
              </a:rPr>
              <a:t> </a:t>
            </a:r>
            <a:r>
              <a:rPr sz="1867" spc="-27" dirty="0">
                <a:solidFill>
                  <a:srgbClr val="434343"/>
                </a:solidFill>
                <a:latin typeface="Arial"/>
                <a:cs typeface="Arial"/>
              </a:rPr>
              <a:t>(</a:t>
            </a:r>
            <a:r>
              <a:rPr sz="1867" spc="-27" dirty="0">
                <a:solidFill>
                  <a:srgbClr val="313E23"/>
                </a:solidFill>
                <a:latin typeface="Arial"/>
                <a:cs typeface="Arial"/>
              </a:rPr>
              <a:t>O(10)PB</a:t>
            </a:r>
            <a:r>
              <a:rPr sz="1867" spc="7" dirty="0">
                <a:solidFill>
                  <a:srgbClr val="313E23"/>
                </a:solidFill>
                <a:latin typeface="Arial"/>
                <a:cs typeface="Arial"/>
              </a:rPr>
              <a:t> </a:t>
            </a:r>
            <a:r>
              <a:rPr sz="1867" spc="107" dirty="0">
                <a:solidFill>
                  <a:srgbClr val="313E23"/>
                </a:solidFill>
                <a:latin typeface="Arial"/>
                <a:cs typeface="Arial"/>
              </a:rPr>
              <a:t>of</a:t>
            </a:r>
            <a:r>
              <a:rPr sz="1867" spc="67" dirty="0">
                <a:solidFill>
                  <a:srgbClr val="313E23"/>
                </a:solidFill>
                <a:latin typeface="Arial"/>
                <a:cs typeface="Arial"/>
              </a:rPr>
              <a:t> </a:t>
            </a:r>
            <a:r>
              <a:rPr sz="1867" spc="100" dirty="0">
                <a:solidFill>
                  <a:srgbClr val="313E23"/>
                </a:solidFill>
                <a:latin typeface="Arial"/>
                <a:cs typeface="Arial"/>
              </a:rPr>
              <a:t>data </a:t>
            </a:r>
            <a:r>
              <a:rPr sz="1867" dirty="0">
                <a:solidFill>
                  <a:srgbClr val="313E23"/>
                </a:solidFill>
                <a:latin typeface="Arial"/>
                <a:cs typeface="Arial"/>
              </a:rPr>
              <a:t>per</a:t>
            </a:r>
            <a:r>
              <a:rPr sz="1867" spc="133" dirty="0">
                <a:solidFill>
                  <a:srgbClr val="313E23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313E23"/>
                </a:solidFill>
                <a:latin typeface="Arial"/>
                <a:cs typeface="Arial"/>
              </a:rPr>
              <a:t>year</a:t>
            </a:r>
            <a:r>
              <a:rPr sz="1867" dirty="0">
                <a:solidFill>
                  <a:srgbClr val="434343"/>
                </a:solidFill>
                <a:latin typeface="Arial"/>
                <a:cs typeface="Arial"/>
              </a:rPr>
              <a:t>),</a:t>
            </a:r>
            <a:r>
              <a:rPr sz="1867" spc="8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93" dirty="0">
                <a:solidFill>
                  <a:srgbClr val="434343"/>
                </a:solidFill>
                <a:latin typeface="Arial"/>
                <a:cs typeface="Arial"/>
              </a:rPr>
              <a:t>to</a:t>
            </a:r>
            <a:r>
              <a:rPr sz="1867" spc="10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434343"/>
                </a:solidFill>
                <a:latin typeface="Arial"/>
                <a:cs typeface="Arial"/>
              </a:rPr>
              <a:t>be</a:t>
            </a:r>
            <a:r>
              <a:rPr sz="1867" spc="8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434343"/>
                </a:solidFill>
                <a:latin typeface="Arial"/>
                <a:cs typeface="Arial"/>
              </a:rPr>
              <a:t>used</a:t>
            </a:r>
            <a:r>
              <a:rPr sz="1867" spc="-1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80" dirty="0">
                <a:solidFill>
                  <a:srgbClr val="434343"/>
                </a:solidFill>
                <a:latin typeface="Arial"/>
                <a:cs typeface="Arial"/>
              </a:rPr>
              <a:t>for </a:t>
            </a:r>
            <a:r>
              <a:rPr sz="1867" spc="-13" dirty="0">
                <a:solidFill>
                  <a:srgbClr val="434343"/>
                </a:solidFill>
                <a:latin typeface="Arial"/>
                <a:cs typeface="Arial"/>
              </a:rPr>
              <a:t>publications</a:t>
            </a:r>
            <a:endParaRPr sz="1867">
              <a:latin typeface="Arial"/>
              <a:cs typeface="Arial"/>
            </a:endParaRPr>
          </a:p>
          <a:p>
            <a:pPr marL="440256" marR="484281" indent="-424169">
              <a:lnSpc>
                <a:spcPct val="111700"/>
              </a:lnSpc>
              <a:spcBef>
                <a:spcPts val="1707"/>
              </a:spcBef>
              <a:buFont typeface="Times New Roman"/>
              <a:buChar char="●"/>
              <a:tabLst>
                <a:tab pos="440256" algn="l"/>
              </a:tabLst>
            </a:pPr>
            <a:r>
              <a:rPr sz="1867" spc="-113" dirty="0">
                <a:solidFill>
                  <a:srgbClr val="434343"/>
                </a:solidFill>
                <a:latin typeface="Arial"/>
                <a:cs typeface="Arial"/>
              </a:rPr>
              <a:t>CERN</a:t>
            </a:r>
            <a:r>
              <a:rPr sz="1867" spc="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60" dirty="0">
                <a:solidFill>
                  <a:srgbClr val="434343"/>
                </a:solidFill>
                <a:latin typeface="Arial"/>
                <a:cs typeface="Arial"/>
              </a:rPr>
              <a:t>currently</a:t>
            </a:r>
            <a:r>
              <a:rPr sz="1867" spc="1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434343"/>
                </a:solidFill>
                <a:latin typeface="Arial"/>
                <a:cs typeface="Arial"/>
              </a:rPr>
              <a:t>exposes</a:t>
            </a:r>
            <a:r>
              <a:rPr sz="1867" spc="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100" dirty="0">
                <a:solidFill>
                  <a:srgbClr val="434343"/>
                </a:solidFill>
                <a:latin typeface="Arial"/>
                <a:cs typeface="Arial"/>
              </a:rPr>
              <a:t>more</a:t>
            </a:r>
            <a:r>
              <a:rPr sz="1867" spc="-8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87" dirty="0">
                <a:solidFill>
                  <a:srgbClr val="434343"/>
                </a:solidFill>
                <a:latin typeface="Arial"/>
                <a:cs typeface="Arial"/>
              </a:rPr>
              <a:t>than</a:t>
            </a:r>
            <a:r>
              <a:rPr sz="1867" spc="1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b="1" dirty="0">
                <a:solidFill>
                  <a:srgbClr val="008591"/>
                </a:solidFill>
                <a:latin typeface="Arial"/>
                <a:cs typeface="Arial"/>
              </a:rPr>
              <a:t>5</a:t>
            </a:r>
            <a:r>
              <a:rPr sz="1867" b="1" spc="7" dirty="0">
                <a:solidFill>
                  <a:srgbClr val="008591"/>
                </a:solidFill>
                <a:latin typeface="Arial"/>
                <a:cs typeface="Arial"/>
              </a:rPr>
              <a:t> </a:t>
            </a:r>
            <a:r>
              <a:rPr sz="1867" b="1" spc="-140" dirty="0">
                <a:solidFill>
                  <a:srgbClr val="008591"/>
                </a:solidFill>
                <a:latin typeface="Arial"/>
                <a:cs typeface="Arial"/>
              </a:rPr>
              <a:t>PB</a:t>
            </a:r>
            <a:r>
              <a:rPr sz="1867" b="1" spc="20" dirty="0">
                <a:solidFill>
                  <a:srgbClr val="008591"/>
                </a:solidFill>
                <a:latin typeface="Arial"/>
                <a:cs typeface="Arial"/>
              </a:rPr>
              <a:t> </a:t>
            </a:r>
            <a:r>
              <a:rPr sz="1867" spc="73" dirty="0">
                <a:solidFill>
                  <a:srgbClr val="434343"/>
                </a:solidFill>
                <a:latin typeface="Arial"/>
                <a:cs typeface="Arial"/>
              </a:rPr>
              <a:t>of </a:t>
            </a:r>
            <a:r>
              <a:rPr sz="1867" dirty="0">
                <a:solidFill>
                  <a:srgbClr val="434343"/>
                </a:solidFill>
                <a:latin typeface="Arial"/>
                <a:cs typeface="Arial"/>
              </a:rPr>
              <a:t>Open</a:t>
            </a:r>
            <a:r>
              <a:rPr sz="1867" spc="9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40" dirty="0">
                <a:solidFill>
                  <a:srgbClr val="434343"/>
                </a:solidFill>
                <a:latin typeface="Arial"/>
                <a:cs typeface="Arial"/>
              </a:rPr>
              <a:t>Data</a:t>
            </a:r>
            <a:endParaRPr sz="1867">
              <a:latin typeface="Arial"/>
              <a:cs typeface="Arial"/>
            </a:endParaRPr>
          </a:p>
          <a:p>
            <a:pPr marL="1049840" marR="6773" lvl="1" indent="-424169">
              <a:lnSpc>
                <a:spcPct val="116399"/>
              </a:lnSpc>
              <a:spcBef>
                <a:spcPts val="1600"/>
              </a:spcBef>
              <a:buFont typeface="Times New Roman"/>
              <a:buChar char="○"/>
              <a:tabLst>
                <a:tab pos="1049840" algn="l"/>
              </a:tabLst>
            </a:pPr>
            <a:r>
              <a:rPr sz="1867" dirty="0">
                <a:solidFill>
                  <a:srgbClr val="434343"/>
                </a:solidFill>
                <a:latin typeface="Arial"/>
                <a:cs typeface="Arial"/>
              </a:rPr>
              <a:t>Collision</a:t>
            </a:r>
            <a:r>
              <a:rPr sz="1867" spc="-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434343"/>
                </a:solidFill>
                <a:latin typeface="Arial"/>
                <a:cs typeface="Arial"/>
              </a:rPr>
              <a:t>data:</a:t>
            </a:r>
            <a:r>
              <a:rPr sz="1867" spc="-2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b="1" dirty="0">
                <a:solidFill>
                  <a:srgbClr val="008591"/>
                </a:solidFill>
                <a:latin typeface="Arial"/>
                <a:cs typeface="Arial"/>
              </a:rPr>
              <a:t>unique,</a:t>
            </a:r>
            <a:r>
              <a:rPr sz="1867" b="1" spc="67" dirty="0">
                <a:solidFill>
                  <a:srgbClr val="008591"/>
                </a:solidFill>
                <a:latin typeface="Arial"/>
                <a:cs typeface="Arial"/>
              </a:rPr>
              <a:t> </a:t>
            </a:r>
            <a:r>
              <a:rPr sz="1867" b="1" dirty="0">
                <a:solidFill>
                  <a:srgbClr val="008591"/>
                </a:solidFill>
                <a:latin typeface="Arial"/>
                <a:cs typeface="Arial"/>
              </a:rPr>
              <a:t>only</a:t>
            </a:r>
            <a:r>
              <a:rPr sz="1867" b="1" spc="80" dirty="0">
                <a:solidFill>
                  <a:srgbClr val="008591"/>
                </a:solidFill>
                <a:latin typeface="Arial"/>
                <a:cs typeface="Arial"/>
              </a:rPr>
              <a:t> </a:t>
            </a:r>
            <a:r>
              <a:rPr sz="1867" b="1" dirty="0">
                <a:solidFill>
                  <a:srgbClr val="008591"/>
                </a:solidFill>
                <a:latin typeface="Arial"/>
                <a:cs typeface="Arial"/>
              </a:rPr>
              <a:t>producible</a:t>
            </a:r>
            <a:r>
              <a:rPr sz="1867" b="1" spc="73" dirty="0">
                <a:solidFill>
                  <a:srgbClr val="008591"/>
                </a:solidFill>
                <a:latin typeface="Arial"/>
                <a:cs typeface="Arial"/>
              </a:rPr>
              <a:t> at the</a:t>
            </a:r>
            <a:r>
              <a:rPr sz="1867" b="1" spc="-40" dirty="0">
                <a:solidFill>
                  <a:srgbClr val="008591"/>
                </a:solidFill>
                <a:latin typeface="Arial"/>
                <a:cs typeface="Arial"/>
              </a:rPr>
              <a:t> </a:t>
            </a:r>
            <a:r>
              <a:rPr sz="1867" b="1" spc="-33" dirty="0">
                <a:solidFill>
                  <a:srgbClr val="008591"/>
                </a:solidFill>
                <a:latin typeface="Arial"/>
                <a:cs typeface="Arial"/>
              </a:rPr>
              <a:t>LHC</a:t>
            </a:r>
            <a:endParaRPr sz="1867">
              <a:latin typeface="Arial"/>
              <a:cs typeface="Arial"/>
            </a:endParaRPr>
          </a:p>
          <a:p>
            <a:pPr marL="1049840" marR="120224" lvl="1" indent="-424169">
              <a:lnSpc>
                <a:spcPct val="114100"/>
              </a:lnSpc>
              <a:spcBef>
                <a:spcPts val="1647"/>
              </a:spcBef>
              <a:buFont typeface="Times New Roman"/>
              <a:buChar char="○"/>
              <a:tabLst>
                <a:tab pos="1049840" algn="l"/>
              </a:tabLst>
            </a:pPr>
            <a:r>
              <a:rPr sz="1867" dirty="0">
                <a:solidFill>
                  <a:srgbClr val="434343"/>
                </a:solidFill>
                <a:latin typeface="Arial"/>
                <a:cs typeface="Arial"/>
              </a:rPr>
              <a:t>Simulated</a:t>
            </a:r>
            <a:r>
              <a:rPr sz="1867" spc="4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434343"/>
                </a:solidFill>
                <a:latin typeface="Arial"/>
                <a:cs typeface="Arial"/>
              </a:rPr>
              <a:t>data:</a:t>
            </a:r>
            <a:r>
              <a:rPr sz="1867" spc="4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67" dirty="0">
                <a:solidFill>
                  <a:srgbClr val="434343"/>
                </a:solidFill>
                <a:latin typeface="Arial"/>
                <a:cs typeface="Arial"/>
              </a:rPr>
              <a:t>produced</a:t>
            </a:r>
            <a:r>
              <a:rPr sz="1867" spc="17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87" dirty="0">
                <a:solidFill>
                  <a:srgbClr val="434343"/>
                </a:solidFill>
                <a:latin typeface="Arial"/>
                <a:cs typeface="Arial"/>
              </a:rPr>
              <a:t>at</a:t>
            </a:r>
            <a:r>
              <a:rPr sz="1867" spc="18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113" dirty="0">
                <a:solidFill>
                  <a:srgbClr val="434343"/>
                </a:solidFill>
                <a:latin typeface="Arial"/>
                <a:cs typeface="Arial"/>
              </a:rPr>
              <a:t>a</a:t>
            </a:r>
            <a:r>
              <a:rPr sz="1867" spc="4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-27" dirty="0">
                <a:solidFill>
                  <a:srgbClr val="434343"/>
                </a:solidFill>
                <a:latin typeface="Arial"/>
                <a:cs typeface="Arial"/>
              </a:rPr>
              <a:t>scale </a:t>
            </a:r>
            <a:r>
              <a:rPr sz="1867" spc="-13" dirty="0">
                <a:solidFill>
                  <a:srgbClr val="434343"/>
                </a:solidFill>
                <a:latin typeface="Arial"/>
                <a:cs typeface="Arial"/>
              </a:rPr>
              <a:t>(</a:t>
            </a:r>
            <a:r>
              <a:rPr sz="1867" u="sng" spc="-13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3"/>
              </a:rPr>
              <a:t>WLCG</a:t>
            </a:r>
            <a:r>
              <a:rPr sz="1867" spc="-13" dirty="0">
                <a:solidFill>
                  <a:srgbClr val="434343"/>
                </a:solidFill>
                <a:latin typeface="Arial"/>
                <a:cs typeface="Arial"/>
              </a:rPr>
              <a:t>)</a:t>
            </a:r>
            <a:r>
              <a:rPr sz="1867" spc="2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100" dirty="0">
                <a:solidFill>
                  <a:srgbClr val="434343"/>
                </a:solidFill>
                <a:latin typeface="Arial"/>
                <a:cs typeface="Arial"/>
              </a:rPr>
              <a:t>that</a:t>
            </a:r>
            <a:r>
              <a:rPr sz="1867" spc="-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434343"/>
                </a:solidFill>
                <a:latin typeface="Arial"/>
                <a:cs typeface="Arial"/>
              </a:rPr>
              <a:t>is</a:t>
            </a:r>
            <a:r>
              <a:rPr sz="1867" spc="6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b="1" dirty="0">
                <a:solidFill>
                  <a:srgbClr val="008591"/>
                </a:solidFill>
                <a:latin typeface="Arial"/>
                <a:cs typeface="Arial"/>
              </a:rPr>
              <a:t>difficult</a:t>
            </a:r>
            <a:r>
              <a:rPr sz="1867" b="1" spc="67" dirty="0">
                <a:solidFill>
                  <a:srgbClr val="008591"/>
                </a:solidFill>
                <a:latin typeface="Arial"/>
                <a:cs typeface="Arial"/>
              </a:rPr>
              <a:t> </a:t>
            </a:r>
            <a:r>
              <a:rPr sz="1867" b="1" spc="107" dirty="0">
                <a:solidFill>
                  <a:srgbClr val="008591"/>
                </a:solidFill>
                <a:latin typeface="Arial"/>
                <a:cs typeface="Arial"/>
              </a:rPr>
              <a:t>to</a:t>
            </a:r>
            <a:r>
              <a:rPr sz="1867" b="1" spc="60" dirty="0">
                <a:solidFill>
                  <a:srgbClr val="008591"/>
                </a:solidFill>
                <a:latin typeface="Arial"/>
                <a:cs typeface="Arial"/>
              </a:rPr>
              <a:t> </a:t>
            </a:r>
            <a:r>
              <a:rPr sz="1867" b="1" dirty="0">
                <a:solidFill>
                  <a:srgbClr val="008591"/>
                </a:solidFill>
                <a:latin typeface="Arial"/>
                <a:cs typeface="Arial"/>
              </a:rPr>
              <a:t>reproduce</a:t>
            </a:r>
            <a:r>
              <a:rPr sz="1867" b="1" spc="-20" dirty="0">
                <a:solidFill>
                  <a:srgbClr val="008591"/>
                </a:solidFill>
                <a:latin typeface="Arial"/>
                <a:cs typeface="Arial"/>
              </a:rPr>
              <a:t> </a:t>
            </a:r>
            <a:r>
              <a:rPr sz="1867" spc="67" dirty="0">
                <a:solidFill>
                  <a:srgbClr val="434343"/>
                </a:solidFill>
                <a:latin typeface="Arial"/>
                <a:cs typeface="Arial"/>
              </a:rPr>
              <a:t>by most</a:t>
            </a:r>
            <a:r>
              <a:rPr sz="1867" spc="16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113" dirty="0">
                <a:solidFill>
                  <a:srgbClr val="434343"/>
                </a:solidFill>
                <a:latin typeface="Arial"/>
                <a:cs typeface="Arial"/>
              </a:rPr>
              <a:t>of </a:t>
            </a:r>
            <a:r>
              <a:rPr sz="1867" dirty="0">
                <a:solidFill>
                  <a:srgbClr val="434343"/>
                </a:solidFill>
                <a:latin typeface="Arial"/>
                <a:cs typeface="Arial"/>
              </a:rPr>
              <a:t>the</a:t>
            </a:r>
            <a:r>
              <a:rPr sz="1867" spc="12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434343"/>
                </a:solidFill>
                <a:latin typeface="Arial"/>
                <a:cs typeface="Arial"/>
              </a:rPr>
              <a:t>external</a:t>
            </a:r>
            <a:r>
              <a:rPr sz="1867" spc="16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-13" dirty="0">
                <a:solidFill>
                  <a:srgbClr val="434343"/>
                </a:solidFill>
                <a:latin typeface="Arial"/>
                <a:cs typeface="Arial"/>
              </a:rPr>
              <a:t>communities</a:t>
            </a:r>
            <a:endParaRPr sz="1867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17600" y="1115772"/>
            <a:ext cx="14020800" cy="50954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dirty="0"/>
              <a:t>The</a:t>
            </a:r>
            <a:r>
              <a:rPr spc="-13" dirty="0"/>
              <a:t> </a:t>
            </a:r>
            <a:r>
              <a:rPr dirty="0"/>
              <a:t>value</a:t>
            </a:r>
            <a:r>
              <a:rPr spc="93" dirty="0"/>
              <a:t> </a:t>
            </a:r>
            <a:r>
              <a:rPr spc="180" dirty="0"/>
              <a:t>of</a:t>
            </a:r>
            <a:r>
              <a:rPr spc="53" dirty="0"/>
              <a:t> </a:t>
            </a:r>
            <a:r>
              <a:rPr spc="73" dirty="0"/>
              <a:t>the</a:t>
            </a:r>
            <a:r>
              <a:rPr spc="93" dirty="0"/>
              <a:t> </a:t>
            </a:r>
            <a:r>
              <a:rPr spc="107" dirty="0"/>
              <a:t>data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6934284" y="1396915"/>
            <a:ext cx="4978400" cy="4674447"/>
            <a:chOff x="5200713" y="1047686"/>
            <a:chExt cx="3733800" cy="350583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10175" y="1057275"/>
              <a:ext cx="3714750" cy="348615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205476" y="1052449"/>
              <a:ext cx="3724275" cy="3496310"/>
            </a:xfrm>
            <a:custGeom>
              <a:avLst/>
              <a:gdLst/>
              <a:ahLst/>
              <a:cxnLst/>
              <a:rect l="l" t="t" r="r" b="b"/>
              <a:pathLst>
                <a:path w="3724275" h="3496310">
                  <a:moveTo>
                    <a:pt x="71627" y="0"/>
                  </a:moveTo>
                  <a:lnTo>
                    <a:pt x="3652520" y="0"/>
                  </a:lnTo>
                  <a:lnTo>
                    <a:pt x="3666871" y="1524"/>
                  </a:lnTo>
                  <a:lnTo>
                    <a:pt x="3703193" y="21081"/>
                  </a:lnTo>
                  <a:lnTo>
                    <a:pt x="3722751" y="57403"/>
                  </a:lnTo>
                  <a:lnTo>
                    <a:pt x="3724275" y="71754"/>
                  </a:lnTo>
                  <a:lnTo>
                    <a:pt x="3724275" y="3424110"/>
                  </a:lnTo>
                  <a:lnTo>
                    <a:pt x="3703193" y="3474745"/>
                  </a:lnTo>
                  <a:lnTo>
                    <a:pt x="3666871" y="3494303"/>
                  </a:lnTo>
                  <a:lnTo>
                    <a:pt x="3652520" y="3495738"/>
                  </a:lnTo>
                  <a:lnTo>
                    <a:pt x="71627" y="3495738"/>
                  </a:lnTo>
                  <a:lnTo>
                    <a:pt x="20954" y="3474745"/>
                  </a:lnTo>
                  <a:lnTo>
                    <a:pt x="1397" y="3438347"/>
                  </a:lnTo>
                  <a:lnTo>
                    <a:pt x="0" y="3424110"/>
                  </a:lnTo>
                  <a:lnTo>
                    <a:pt x="0" y="71754"/>
                  </a:lnTo>
                  <a:lnTo>
                    <a:pt x="20954" y="21081"/>
                  </a:lnTo>
                  <a:lnTo>
                    <a:pt x="57276" y="1524"/>
                  </a:lnTo>
                  <a:lnTo>
                    <a:pt x="71627" y="0"/>
                  </a:lnTo>
                  <a:close/>
                </a:path>
              </a:pathLst>
            </a:custGeom>
            <a:ln w="9524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1480800" y="8639895"/>
            <a:ext cx="3657600" cy="157308"/>
          </a:xfrm>
          <a:prstGeom prst="rect">
            <a:avLst/>
          </a:prstGeom>
        </p:spPr>
        <p:txBody>
          <a:bodyPr vert="horz" wrap="square" lIns="0" tIns="18627" rIns="0" bIns="0" rtlCol="0" anchor="ctr">
            <a:spAutoFit/>
          </a:bodyPr>
          <a:lstStyle/>
          <a:p>
            <a:pPr marL="16933">
              <a:spcBef>
                <a:spcPts val="147"/>
              </a:spcBef>
            </a:pPr>
            <a:fld id="{81D60167-4931-47E6-BA6A-407CBD079E47}" type="slidenum">
              <a:rPr spc="87" dirty="0"/>
              <a:pPr marL="16933">
                <a:spcBef>
                  <a:spcPts val="147"/>
                </a:spcBef>
              </a:pPr>
              <a:t>26</a:t>
            </a:fld>
            <a:endParaRPr spc="87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39376" y="2209121"/>
            <a:ext cx="10451253" cy="909779"/>
          </a:xfrm>
          <a:prstGeom prst="rect">
            <a:avLst/>
          </a:prstGeom>
        </p:spPr>
        <p:txBody>
          <a:bodyPr vert="horz" wrap="square" lIns="0" tIns="85513" rIns="0" bIns="0" rtlCol="0">
            <a:spAutoFit/>
          </a:bodyPr>
          <a:lstStyle/>
          <a:p>
            <a:pPr marL="16933">
              <a:spcBef>
                <a:spcPts val="673"/>
              </a:spcBef>
              <a:tabLst>
                <a:tab pos="482588" algn="l"/>
              </a:tabLst>
            </a:pPr>
            <a:r>
              <a:rPr sz="2467" spc="-393" dirty="0">
                <a:solidFill>
                  <a:srgbClr val="434343"/>
                </a:solidFill>
                <a:latin typeface="Arial"/>
                <a:cs typeface="Arial"/>
              </a:rPr>
              <a:t>1.</a:t>
            </a:r>
            <a:r>
              <a:rPr sz="2467" dirty="0">
                <a:solidFill>
                  <a:srgbClr val="434343"/>
                </a:solidFill>
                <a:latin typeface="Arial"/>
                <a:cs typeface="Arial"/>
              </a:rPr>
              <a:t>	</a:t>
            </a:r>
            <a:r>
              <a:rPr sz="2467" spc="107" dirty="0">
                <a:solidFill>
                  <a:srgbClr val="434343"/>
                </a:solidFill>
                <a:latin typeface="Arial"/>
                <a:cs typeface="Arial"/>
              </a:rPr>
              <a:t>How</a:t>
            </a:r>
            <a:r>
              <a:rPr sz="2467" spc="-8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67" spc="180" dirty="0">
                <a:solidFill>
                  <a:srgbClr val="434343"/>
                </a:solidFill>
                <a:latin typeface="Arial"/>
                <a:cs typeface="Arial"/>
              </a:rPr>
              <a:t>do</a:t>
            </a:r>
            <a:r>
              <a:rPr sz="2467" dirty="0">
                <a:solidFill>
                  <a:srgbClr val="434343"/>
                </a:solidFill>
                <a:latin typeface="Arial"/>
                <a:cs typeface="Arial"/>
              </a:rPr>
              <a:t> I</a:t>
            </a:r>
            <a:r>
              <a:rPr sz="2467" spc="-2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67" spc="93" dirty="0">
                <a:solidFill>
                  <a:srgbClr val="434343"/>
                </a:solidFill>
                <a:latin typeface="Arial"/>
                <a:cs typeface="Arial"/>
              </a:rPr>
              <a:t>run</a:t>
            </a:r>
            <a:r>
              <a:rPr sz="2467" spc="6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67" spc="207" dirty="0">
                <a:solidFill>
                  <a:srgbClr val="434343"/>
                </a:solidFill>
                <a:latin typeface="Arial"/>
                <a:cs typeface="Arial"/>
              </a:rPr>
              <a:t>my</a:t>
            </a:r>
            <a:r>
              <a:rPr sz="2467" spc="-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67" spc="60" dirty="0">
                <a:solidFill>
                  <a:srgbClr val="434343"/>
                </a:solidFill>
                <a:latin typeface="Arial"/>
                <a:cs typeface="Arial"/>
              </a:rPr>
              <a:t>analysis</a:t>
            </a:r>
            <a:r>
              <a:rPr sz="2467" spc="3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67" spc="93" dirty="0">
                <a:solidFill>
                  <a:srgbClr val="434343"/>
                </a:solidFill>
                <a:latin typeface="Arial"/>
                <a:cs typeface="Arial"/>
              </a:rPr>
              <a:t>on</a:t>
            </a:r>
            <a:r>
              <a:rPr sz="2467" spc="-3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67" spc="147" dirty="0">
                <a:solidFill>
                  <a:srgbClr val="434343"/>
                </a:solidFill>
                <a:latin typeface="Arial"/>
                <a:cs typeface="Arial"/>
              </a:rPr>
              <a:t>a</a:t>
            </a:r>
            <a:r>
              <a:rPr sz="2467" spc="9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67" spc="100" dirty="0">
                <a:solidFill>
                  <a:srgbClr val="434343"/>
                </a:solidFill>
                <a:latin typeface="Arial"/>
                <a:cs typeface="Arial"/>
              </a:rPr>
              <a:t>dataset</a:t>
            </a:r>
            <a:r>
              <a:rPr sz="2467" spc="6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67" spc="127" dirty="0">
                <a:solidFill>
                  <a:srgbClr val="434343"/>
                </a:solidFill>
                <a:latin typeface="Arial"/>
                <a:cs typeface="Arial"/>
              </a:rPr>
              <a:t>that</a:t>
            </a:r>
            <a:r>
              <a:rPr sz="2467" spc="5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67" dirty="0">
                <a:solidFill>
                  <a:srgbClr val="434343"/>
                </a:solidFill>
                <a:latin typeface="Arial"/>
                <a:cs typeface="Arial"/>
              </a:rPr>
              <a:t>is</a:t>
            </a:r>
            <a:r>
              <a:rPr sz="2467" spc="16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67" b="1" spc="107" dirty="0">
                <a:solidFill>
                  <a:srgbClr val="008591"/>
                </a:solidFill>
                <a:latin typeface="Arial"/>
                <a:cs typeface="Arial"/>
              </a:rPr>
              <a:t>too</a:t>
            </a:r>
            <a:r>
              <a:rPr sz="2467" b="1" spc="60" dirty="0">
                <a:solidFill>
                  <a:srgbClr val="008591"/>
                </a:solidFill>
                <a:latin typeface="Arial"/>
                <a:cs typeface="Arial"/>
              </a:rPr>
              <a:t> </a:t>
            </a:r>
            <a:r>
              <a:rPr sz="2467" b="1" dirty="0">
                <a:solidFill>
                  <a:srgbClr val="008591"/>
                </a:solidFill>
                <a:latin typeface="Arial"/>
                <a:cs typeface="Arial"/>
              </a:rPr>
              <a:t>big</a:t>
            </a:r>
            <a:r>
              <a:rPr sz="2467" b="1" spc="20" dirty="0">
                <a:solidFill>
                  <a:srgbClr val="008591"/>
                </a:solidFill>
                <a:latin typeface="Arial"/>
                <a:cs typeface="Arial"/>
              </a:rPr>
              <a:t> </a:t>
            </a:r>
            <a:r>
              <a:rPr sz="2467" spc="173" dirty="0">
                <a:solidFill>
                  <a:srgbClr val="434343"/>
                </a:solidFill>
                <a:latin typeface="Arial"/>
                <a:cs typeface="Arial"/>
              </a:rPr>
              <a:t>to</a:t>
            </a:r>
            <a:r>
              <a:rPr sz="246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67" spc="80" dirty="0">
                <a:solidFill>
                  <a:srgbClr val="434343"/>
                </a:solidFill>
                <a:latin typeface="Arial"/>
                <a:cs typeface="Arial"/>
              </a:rPr>
              <a:t>be</a:t>
            </a:r>
            <a:r>
              <a:rPr sz="246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67" spc="80" dirty="0">
                <a:solidFill>
                  <a:srgbClr val="434343"/>
                </a:solidFill>
                <a:latin typeface="Arial"/>
                <a:cs typeface="Arial"/>
              </a:rPr>
              <a:t>moved,</a:t>
            </a:r>
            <a:endParaRPr sz="2467">
              <a:latin typeface="Arial"/>
              <a:cs typeface="Arial"/>
            </a:endParaRPr>
          </a:p>
          <a:p>
            <a:pPr marL="482588">
              <a:spcBef>
                <a:spcPts val="545"/>
              </a:spcBef>
            </a:pPr>
            <a:r>
              <a:rPr sz="2467" spc="133" dirty="0">
                <a:solidFill>
                  <a:srgbClr val="434343"/>
                </a:solidFill>
                <a:latin typeface="Arial"/>
                <a:cs typeface="Arial"/>
              </a:rPr>
              <a:t>or</a:t>
            </a:r>
            <a:r>
              <a:rPr sz="2467" spc="7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67" spc="127" dirty="0">
                <a:solidFill>
                  <a:srgbClr val="434343"/>
                </a:solidFill>
                <a:latin typeface="Arial"/>
                <a:cs typeface="Arial"/>
              </a:rPr>
              <a:t>that</a:t>
            </a:r>
            <a:r>
              <a:rPr sz="2467" spc="9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67" dirty="0">
                <a:solidFill>
                  <a:srgbClr val="434343"/>
                </a:solidFill>
                <a:latin typeface="Arial"/>
                <a:cs typeface="Arial"/>
              </a:rPr>
              <a:t>I</a:t>
            </a:r>
            <a:r>
              <a:rPr sz="2467" spc="4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67" b="1" spc="73" dirty="0">
                <a:solidFill>
                  <a:srgbClr val="008591"/>
                </a:solidFill>
                <a:latin typeface="Arial"/>
                <a:cs typeface="Arial"/>
              </a:rPr>
              <a:t>don’t</a:t>
            </a:r>
            <a:r>
              <a:rPr sz="2467" b="1" spc="13" dirty="0">
                <a:solidFill>
                  <a:srgbClr val="008591"/>
                </a:solidFill>
                <a:latin typeface="Arial"/>
                <a:cs typeface="Arial"/>
              </a:rPr>
              <a:t> </a:t>
            </a:r>
            <a:r>
              <a:rPr sz="2467" b="1" spc="80" dirty="0">
                <a:solidFill>
                  <a:srgbClr val="008591"/>
                </a:solidFill>
                <a:latin typeface="Arial"/>
                <a:cs typeface="Arial"/>
              </a:rPr>
              <a:t>have</a:t>
            </a:r>
            <a:r>
              <a:rPr sz="2467" b="1" spc="60" dirty="0">
                <a:solidFill>
                  <a:srgbClr val="008591"/>
                </a:solidFill>
                <a:latin typeface="Arial"/>
                <a:cs typeface="Arial"/>
              </a:rPr>
              <a:t> </a:t>
            </a:r>
            <a:r>
              <a:rPr sz="2467" b="1" dirty="0">
                <a:solidFill>
                  <a:srgbClr val="008591"/>
                </a:solidFill>
                <a:latin typeface="Arial"/>
                <a:cs typeface="Arial"/>
              </a:rPr>
              <a:t>direct</a:t>
            </a:r>
            <a:r>
              <a:rPr sz="2467" b="1" spc="127" dirty="0">
                <a:solidFill>
                  <a:srgbClr val="008591"/>
                </a:solidFill>
                <a:latin typeface="Arial"/>
                <a:cs typeface="Arial"/>
              </a:rPr>
              <a:t> </a:t>
            </a:r>
            <a:r>
              <a:rPr sz="2467" b="1" dirty="0">
                <a:solidFill>
                  <a:srgbClr val="008591"/>
                </a:solidFill>
                <a:latin typeface="Arial"/>
                <a:cs typeface="Arial"/>
              </a:rPr>
              <a:t>access</a:t>
            </a:r>
            <a:r>
              <a:rPr sz="2467" b="1" spc="113" dirty="0">
                <a:solidFill>
                  <a:srgbClr val="008591"/>
                </a:solidFill>
                <a:latin typeface="Arial"/>
                <a:cs typeface="Arial"/>
              </a:rPr>
              <a:t> </a:t>
            </a:r>
            <a:r>
              <a:rPr sz="2467" spc="-33" dirty="0">
                <a:solidFill>
                  <a:srgbClr val="434343"/>
                </a:solidFill>
                <a:latin typeface="Arial"/>
                <a:cs typeface="Arial"/>
              </a:rPr>
              <a:t>to?</a:t>
            </a:r>
            <a:endParaRPr sz="2467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11480800" y="8639895"/>
            <a:ext cx="3657600" cy="157308"/>
          </a:xfrm>
          <a:prstGeom prst="rect">
            <a:avLst/>
          </a:prstGeom>
        </p:spPr>
        <p:txBody>
          <a:bodyPr vert="horz" wrap="square" lIns="0" tIns="18627" rIns="0" bIns="0" rtlCol="0" anchor="ctr">
            <a:spAutoFit/>
          </a:bodyPr>
          <a:lstStyle/>
          <a:p>
            <a:pPr marL="16933">
              <a:spcBef>
                <a:spcPts val="147"/>
              </a:spcBef>
            </a:pPr>
            <a:fld id="{81D60167-4931-47E6-BA6A-407CBD079E47}" type="slidenum">
              <a:rPr spc="87" dirty="0"/>
              <a:pPr marL="16933">
                <a:spcBef>
                  <a:spcPts val="147"/>
                </a:spcBef>
              </a:pPr>
              <a:t>27</a:t>
            </a:fld>
            <a:endParaRPr spc="87" dirty="0"/>
          </a:p>
        </p:txBody>
      </p:sp>
      <p:sp>
        <p:nvSpPr>
          <p:cNvPr id="3" name="object 3"/>
          <p:cNvSpPr txBox="1"/>
          <p:nvPr/>
        </p:nvSpPr>
        <p:spPr>
          <a:xfrm>
            <a:off x="795020" y="3826843"/>
            <a:ext cx="811107" cy="276207"/>
          </a:xfrm>
          <a:prstGeom prst="rect">
            <a:avLst/>
          </a:prstGeom>
        </p:spPr>
        <p:txBody>
          <a:bodyPr vert="horz" wrap="square" lIns="0" tIns="19472" rIns="0" bIns="0" rtlCol="0">
            <a:spAutoFit/>
          </a:bodyPr>
          <a:lstStyle/>
          <a:p>
            <a:pPr marL="16933">
              <a:spcBef>
                <a:spcPts val="152"/>
              </a:spcBef>
            </a:pPr>
            <a:r>
              <a:rPr sz="1667" i="1" dirty="0">
                <a:solidFill>
                  <a:srgbClr val="434343"/>
                </a:solidFill>
                <a:latin typeface="Arial"/>
                <a:cs typeface="Arial"/>
              </a:rPr>
              <a:t>and</a:t>
            </a:r>
            <a:r>
              <a:rPr sz="1667" i="1" spc="-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667" i="1" spc="367" dirty="0">
                <a:solidFill>
                  <a:srgbClr val="434343"/>
                </a:solidFill>
                <a:latin typeface="Arial"/>
                <a:cs typeface="Arial"/>
              </a:rPr>
              <a:t>/</a:t>
            </a:r>
            <a:r>
              <a:rPr sz="1667" i="1" spc="2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667" i="1" spc="-33" dirty="0">
                <a:solidFill>
                  <a:srgbClr val="434343"/>
                </a:solidFill>
                <a:latin typeface="Arial"/>
                <a:cs typeface="Arial"/>
              </a:rPr>
              <a:t>or</a:t>
            </a:r>
            <a:endParaRPr sz="1667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39376" y="4754203"/>
            <a:ext cx="10075333" cy="87806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82588" marR="6773" indent="-466502">
              <a:lnSpc>
                <a:spcPct val="118500"/>
              </a:lnSpc>
              <a:spcBef>
                <a:spcPts val="120"/>
              </a:spcBef>
              <a:tabLst>
                <a:tab pos="482588" algn="l"/>
              </a:tabLst>
            </a:pPr>
            <a:r>
              <a:rPr sz="2467" spc="-393" dirty="0">
                <a:solidFill>
                  <a:srgbClr val="434343"/>
                </a:solidFill>
                <a:latin typeface="Arial"/>
                <a:cs typeface="Arial"/>
              </a:rPr>
              <a:t>1.</a:t>
            </a:r>
            <a:r>
              <a:rPr sz="2467" dirty="0">
                <a:solidFill>
                  <a:srgbClr val="434343"/>
                </a:solidFill>
                <a:latin typeface="Arial"/>
                <a:cs typeface="Arial"/>
              </a:rPr>
              <a:t>	</a:t>
            </a:r>
            <a:r>
              <a:rPr sz="2467" spc="107" dirty="0">
                <a:solidFill>
                  <a:srgbClr val="434343"/>
                </a:solidFill>
                <a:latin typeface="Arial"/>
                <a:cs typeface="Arial"/>
              </a:rPr>
              <a:t>How</a:t>
            </a:r>
            <a:r>
              <a:rPr sz="2467" spc="-4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67" spc="180" dirty="0">
                <a:solidFill>
                  <a:srgbClr val="434343"/>
                </a:solidFill>
                <a:latin typeface="Arial"/>
                <a:cs typeface="Arial"/>
              </a:rPr>
              <a:t>do</a:t>
            </a:r>
            <a:r>
              <a:rPr sz="2467" spc="2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67" dirty="0">
                <a:solidFill>
                  <a:srgbClr val="434343"/>
                </a:solidFill>
                <a:latin typeface="Arial"/>
                <a:cs typeface="Arial"/>
              </a:rPr>
              <a:t>I</a:t>
            </a:r>
            <a:r>
              <a:rPr sz="2467" spc="2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67" spc="93" dirty="0">
                <a:solidFill>
                  <a:srgbClr val="434343"/>
                </a:solidFill>
                <a:latin typeface="Arial"/>
                <a:cs typeface="Arial"/>
              </a:rPr>
              <a:t>run </a:t>
            </a:r>
            <a:r>
              <a:rPr sz="2467" spc="207" dirty="0">
                <a:solidFill>
                  <a:srgbClr val="434343"/>
                </a:solidFill>
                <a:latin typeface="Arial"/>
                <a:cs typeface="Arial"/>
              </a:rPr>
              <a:t>my</a:t>
            </a:r>
            <a:r>
              <a:rPr sz="2467" spc="2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67" spc="60" dirty="0">
                <a:solidFill>
                  <a:srgbClr val="434343"/>
                </a:solidFill>
                <a:latin typeface="Arial"/>
                <a:cs typeface="Arial"/>
              </a:rPr>
              <a:t>analysis</a:t>
            </a:r>
            <a:r>
              <a:rPr sz="2467" spc="7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67" dirty="0">
                <a:solidFill>
                  <a:srgbClr val="434343"/>
                </a:solidFill>
                <a:latin typeface="Arial"/>
                <a:cs typeface="Arial"/>
              </a:rPr>
              <a:t>in</a:t>
            </a:r>
            <a:r>
              <a:rPr sz="2467" spc="9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67" spc="147" dirty="0">
                <a:solidFill>
                  <a:srgbClr val="434343"/>
                </a:solidFill>
                <a:latin typeface="Arial"/>
                <a:cs typeface="Arial"/>
              </a:rPr>
              <a:t>a</a:t>
            </a:r>
            <a:r>
              <a:rPr sz="2467" spc="2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67" spc="80" dirty="0">
                <a:solidFill>
                  <a:srgbClr val="434343"/>
                </a:solidFill>
                <a:latin typeface="Arial"/>
                <a:cs typeface="Arial"/>
              </a:rPr>
              <a:t>place</a:t>
            </a:r>
            <a:r>
              <a:rPr sz="2467" spc="14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67" spc="127" dirty="0">
                <a:solidFill>
                  <a:srgbClr val="434343"/>
                </a:solidFill>
                <a:latin typeface="Arial"/>
                <a:cs typeface="Arial"/>
              </a:rPr>
              <a:t>that</a:t>
            </a:r>
            <a:r>
              <a:rPr sz="2467" spc="-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67" dirty="0">
                <a:solidFill>
                  <a:srgbClr val="434343"/>
                </a:solidFill>
                <a:latin typeface="Arial"/>
                <a:cs typeface="Arial"/>
              </a:rPr>
              <a:t>has</a:t>
            </a:r>
            <a:r>
              <a:rPr sz="2467" spc="18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67" b="1" dirty="0">
                <a:solidFill>
                  <a:srgbClr val="008591"/>
                </a:solidFill>
                <a:latin typeface="Arial"/>
                <a:cs typeface="Arial"/>
              </a:rPr>
              <a:t>enough</a:t>
            </a:r>
            <a:r>
              <a:rPr sz="2467" b="1" spc="87" dirty="0">
                <a:solidFill>
                  <a:srgbClr val="008591"/>
                </a:solidFill>
                <a:latin typeface="Arial"/>
                <a:cs typeface="Arial"/>
              </a:rPr>
              <a:t> </a:t>
            </a:r>
            <a:r>
              <a:rPr sz="2467" b="1" spc="-13" dirty="0">
                <a:solidFill>
                  <a:srgbClr val="008591"/>
                </a:solidFill>
                <a:latin typeface="Arial"/>
                <a:cs typeface="Arial"/>
              </a:rPr>
              <a:t>computing </a:t>
            </a:r>
            <a:r>
              <a:rPr sz="2467" b="1" spc="67" dirty="0">
                <a:solidFill>
                  <a:srgbClr val="008591"/>
                </a:solidFill>
                <a:latin typeface="Arial"/>
                <a:cs typeface="Arial"/>
              </a:rPr>
              <a:t>capacity</a:t>
            </a:r>
            <a:r>
              <a:rPr sz="2467" b="1" spc="47" dirty="0">
                <a:solidFill>
                  <a:srgbClr val="008591"/>
                </a:solidFill>
                <a:latin typeface="Arial"/>
                <a:cs typeface="Arial"/>
              </a:rPr>
              <a:t> </a:t>
            </a:r>
            <a:r>
              <a:rPr sz="2467" spc="173" dirty="0">
                <a:solidFill>
                  <a:srgbClr val="434343"/>
                </a:solidFill>
                <a:latin typeface="Arial"/>
                <a:cs typeface="Arial"/>
              </a:rPr>
              <a:t>to</a:t>
            </a:r>
            <a:r>
              <a:rPr sz="2467" spc="1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67" spc="73" dirty="0">
                <a:solidFill>
                  <a:srgbClr val="434343"/>
                </a:solidFill>
                <a:latin typeface="Arial"/>
                <a:cs typeface="Arial"/>
              </a:rPr>
              <a:t>process</a:t>
            </a:r>
            <a:r>
              <a:rPr sz="2467" spc="-5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67" spc="93" dirty="0">
                <a:solidFill>
                  <a:srgbClr val="434343"/>
                </a:solidFill>
                <a:latin typeface="Arial"/>
                <a:cs typeface="Arial"/>
              </a:rPr>
              <a:t>the</a:t>
            </a:r>
            <a:r>
              <a:rPr sz="2467" spc="10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67" spc="60" dirty="0">
                <a:solidFill>
                  <a:srgbClr val="434343"/>
                </a:solidFill>
                <a:latin typeface="Arial"/>
                <a:cs typeface="Arial"/>
              </a:rPr>
              <a:t>data?</a:t>
            </a:r>
            <a:endParaRPr sz="2467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17600" y="1115772"/>
            <a:ext cx="14020800" cy="50954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pc="60" dirty="0"/>
              <a:t>Frequently</a:t>
            </a:r>
            <a:r>
              <a:rPr spc="120" dirty="0"/>
              <a:t> </a:t>
            </a:r>
            <a:r>
              <a:rPr dirty="0"/>
              <a:t>asked</a:t>
            </a:r>
            <a:r>
              <a:rPr spc="93" dirty="0"/>
              <a:t> </a:t>
            </a:r>
            <a:r>
              <a:rPr spc="-13" dirty="0"/>
              <a:t>questions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84492" y="207349"/>
            <a:ext cx="5376333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dirty="0">
                <a:solidFill>
                  <a:srgbClr val="008591"/>
                </a:solidFill>
                <a:latin typeface="Arial"/>
                <a:cs typeface="Arial"/>
              </a:rPr>
              <a:t>Containerised</a:t>
            </a:r>
            <a:r>
              <a:rPr sz="3200" spc="160" dirty="0">
                <a:solidFill>
                  <a:srgbClr val="008591"/>
                </a:solidFill>
                <a:latin typeface="Arial"/>
                <a:cs typeface="Arial"/>
              </a:rPr>
              <a:t> </a:t>
            </a:r>
            <a:r>
              <a:rPr sz="3200" spc="152" dirty="0">
                <a:solidFill>
                  <a:srgbClr val="008591"/>
                </a:solidFill>
                <a:latin typeface="Arial"/>
                <a:cs typeface="Arial"/>
              </a:rPr>
              <a:t>data</a:t>
            </a:r>
            <a:r>
              <a:rPr sz="3200" spc="160" dirty="0">
                <a:solidFill>
                  <a:srgbClr val="008591"/>
                </a:solidFill>
                <a:latin typeface="Arial"/>
                <a:cs typeface="Arial"/>
              </a:rPr>
              <a:t> </a:t>
            </a:r>
            <a:r>
              <a:rPr sz="3200" spc="-13" dirty="0">
                <a:solidFill>
                  <a:srgbClr val="008591"/>
                </a:solidFill>
                <a:latin typeface="Arial"/>
                <a:cs typeface="Arial"/>
              </a:rPr>
              <a:t>analyses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51001" y="1447800"/>
            <a:ext cx="9105900" cy="49276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422553" y="267123"/>
            <a:ext cx="2341880" cy="308696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/>
          <a:p>
            <a:pPr marL="16933">
              <a:spcBef>
                <a:spcPts val="167"/>
              </a:spcBef>
            </a:pPr>
            <a:r>
              <a:rPr sz="1867" u="sng" spc="-13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3"/>
              </a:rPr>
              <a:t>https://www.reana.io</a:t>
            </a:r>
            <a:endParaRPr sz="1867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480800" y="8616812"/>
            <a:ext cx="3657600" cy="203475"/>
          </a:xfrm>
          <a:prstGeom prst="rect">
            <a:avLst/>
          </a:prstGeom>
        </p:spPr>
        <p:txBody>
          <a:bodyPr vert="horz" wrap="square" lIns="0" tIns="18627" rIns="0" bIns="0" rtlCol="0" anchor="ctr">
            <a:spAutoFit/>
          </a:bodyPr>
          <a:lstStyle/>
          <a:p>
            <a:pPr marL="16933">
              <a:spcBef>
                <a:spcPts val="147"/>
              </a:spcBef>
            </a:pPr>
            <a:fld id="{81D60167-4931-47E6-BA6A-407CBD079E47}" type="slidenum">
              <a:rPr spc="87" dirty="0"/>
              <a:pPr marL="16933">
                <a:spcBef>
                  <a:spcPts val="147"/>
                </a:spcBef>
              </a:pPr>
              <a:t>28</a:t>
            </a:fld>
            <a:endParaRPr spc="87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84493" y="207349"/>
            <a:ext cx="2510367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dirty="0">
                <a:solidFill>
                  <a:srgbClr val="008591"/>
                </a:solidFill>
                <a:latin typeface="Arial"/>
                <a:cs typeface="Arial"/>
              </a:rPr>
              <a:t>The</a:t>
            </a:r>
            <a:r>
              <a:rPr sz="3200" spc="-33" dirty="0">
                <a:solidFill>
                  <a:srgbClr val="008591"/>
                </a:solidFill>
                <a:latin typeface="Arial"/>
                <a:cs typeface="Arial"/>
              </a:rPr>
              <a:t> </a:t>
            </a:r>
            <a:r>
              <a:rPr sz="3200" spc="100" dirty="0">
                <a:solidFill>
                  <a:srgbClr val="008591"/>
                </a:solidFill>
                <a:latin typeface="Arial"/>
                <a:cs typeface="Arial"/>
              </a:rPr>
              <a:t>software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08102" y="267123"/>
            <a:ext cx="2684780" cy="308696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/>
          <a:p>
            <a:pPr marL="16933">
              <a:spcBef>
                <a:spcPts val="167"/>
              </a:spcBef>
            </a:pPr>
            <a:r>
              <a:rPr sz="1867" u="sng" spc="10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https://cms-</a:t>
            </a:r>
            <a:r>
              <a:rPr sz="1867" u="sng" spc="-13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2"/>
              </a:rPr>
              <a:t>sw.github.io</a:t>
            </a:r>
            <a:endParaRPr sz="1867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82700" y="1117515"/>
            <a:ext cx="9626600" cy="5106247"/>
            <a:chOff x="962025" y="838136"/>
            <a:chExt cx="7219950" cy="382968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3000" y="914400"/>
              <a:ext cx="6858000" cy="374332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66787" y="842899"/>
              <a:ext cx="7210425" cy="3820160"/>
            </a:xfrm>
            <a:custGeom>
              <a:avLst/>
              <a:gdLst/>
              <a:ahLst/>
              <a:cxnLst/>
              <a:rect l="l" t="t" r="r" b="b"/>
              <a:pathLst>
                <a:path w="7210425" h="3820160">
                  <a:moveTo>
                    <a:pt x="96304" y="0"/>
                  </a:moveTo>
                  <a:lnTo>
                    <a:pt x="7114095" y="0"/>
                  </a:lnTo>
                  <a:lnTo>
                    <a:pt x="7133272" y="2031"/>
                  </a:lnTo>
                  <a:lnTo>
                    <a:pt x="7182167" y="28321"/>
                  </a:lnTo>
                  <a:lnTo>
                    <a:pt x="7208456" y="77215"/>
                  </a:lnTo>
                  <a:lnTo>
                    <a:pt x="7210361" y="96392"/>
                  </a:lnTo>
                  <a:lnTo>
                    <a:pt x="7210361" y="3723284"/>
                  </a:lnTo>
                  <a:lnTo>
                    <a:pt x="7193978" y="3777030"/>
                  </a:lnTo>
                  <a:lnTo>
                    <a:pt x="7151433" y="3812019"/>
                  </a:lnTo>
                  <a:lnTo>
                    <a:pt x="7114095" y="3819588"/>
                  </a:lnTo>
                  <a:lnTo>
                    <a:pt x="96304" y="3819588"/>
                  </a:lnTo>
                  <a:lnTo>
                    <a:pt x="42557" y="3803116"/>
                  </a:lnTo>
                  <a:lnTo>
                    <a:pt x="7569" y="3760622"/>
                  </a:lnTo>
                  <a:lnTo>
                    <a:pt x="0" y="3723284"/>
                  </a:lnTo>
                  <a:lnTo>
                    <a:pt x="0" y="96392"/>
                  </a:lnTo>
                  <a:lnTo>
                    <a:pt x="16471" y="42672"/>
                  </a:lnTo>
                  <a:lnTo>
                    <a:pt x="58966" y="7620"/>
                  </a:lnTo>
                  <a:lnTo>
                    <a:pt x="96304" y="0"/>
                  </a:lnTo>
                  <a:close/>
                </a:path>
              </a:pathLst>
            </a:custGeom>
            <a:ln w="9525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1480800" y="8616812"/>
            <a:ext cx="3657600" cy="203475"/>
          </a:xfrm>
          <a:prstGeom prst="rect">
            <a:avLst/>
          </a:prstGeom>
        </p:spPr>
        <p:txBody>
          <a:bodyPr vert="horz" wrap="square" lIns="0" tIns="18627" rIns="0" bIns="0" rtlCol="0" anchor="ctr">
            <a:spAutoFit/>
          </a:bodyPr>
          <a:lstStyle/>
          <a:p>
            <a:pPr marL="16933">
              <a:spcBef>
                <a:spcPts val="147"/>
              </a:spcBef>
            </a:pPr>
            <a:fld id="{81D60167-4931-47E6-BA6A-407CBD079E47}" type="slidenum">
              <a:rPr spc="87" dirty="0"/>
              <a:pPr marL="16933">
                <a:spcBef>
                  <a:spcPts val="147"/>
                </a:spcBef>
              </a:pPr>
              <a:t>29</a:t>
            </a:fld>
            <a:endParaRPr spc="87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27FD84-3F27-1C67-ED45-ECAA6AB52682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68713" y="1261136"/>
            <a:ext cx="7440456" cy="54382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400" dirty="0"/>
              <a:t>The </a:t>
            </a:r>
            <a:r>
              <a:rPr lang="en-US" sz="1400" b="1" dirty="0"/>
              <a:t>EOSC Node Italy </a:t>
            </a:r>
            <a:r>
              <a:rPr lang="en-US" sz="1400" dirty="0"/>
              <a:t>is managed by the </a:t>
            </a:r>
            <a:r>
              <a:rPr lang="en-US" sz="1400" b="1" dirty="0"/>
              <a:t>ICSC Foundation</a:t>
            </a:r>
            <a:r>
              <a:rPr lang="en-US" sz="1400" dirty="0"/>
              <a:t>, that includes 50+ members, a </a:t>
            </a:r>
            <a:r>
              <a:rPr lang="en-US" sz="1400" b="1" dirty="0"/>
              <a:t>multidisciplinary community </a:t>
            </a:r>
            <a:r>
              <a:rPr lang="en-US" sz="1400" dirty="0"/>
              <a:t>(e.g. in silico medicine, smart cities, astrophysics, earth and climate, space economy), among which Italian leading RPOs, e-Infra and RI, </a:t>
            </a:r>
          </a:p>
          <a:p>
            <a:pPr marL="0" indent="0">
              <a:buNone/>
            </a:pPr>
            <a:r>
              <a:rPr lang="en-US" sz="1400" dirty="0"/>
              <a:t>The application as the Italian EOSC Node has been in line with the active participation of the Italian Computing and Data Infrastructure (</a:t>
            </a:r>
            <a:r>
              <a:rPr lang="en-US" sz="1400" b="1" dirty="0"/>
              <a:t>ICDI</a:t>
            </a:r>
            <a:r>
              <a:rPr lang="en-US" sz="1400" dirty="0"/>
              <a:t>), which was one of the four </a:t>
            </a:r>
            <a:r>
              <a:rPr lang="en-US" sz="1400" b="1" dirty="0"/>
              <a:t>founding members of EOSC</a:t>
            </a:r>
            <a:r>
              <a:rPr lang="en-US" sz="1400" dirty="0"/>
              <a:t> and has coordinated Italy’s participation in EOSC since 2018 </a:t>
            </a:r>
          </a:p>
          <a:p>
            <a:pPr marL="0" indent="0">
              <a:buNone/>
            </a:pPr>
            <a:r>
              <a:rPr lang="en-US" sz="1400" dirty="0"/>
              <a:t>Founded in 2022, ICSC operates the EOSC Italian Node as a </a:t>
            </a:r>
            <a:r>
              <a:rPr lang="en-US" sz="1400" b="1" dirty="0"/>
              <a:t>federated infrastructure </a:t>
            </a:r>
            <a:r>
              <a:rPr lang="en-US" sz="1400" dirty="0"/>
              <a:t>providing services that have been active for 20+ years</a:t>
            </a:r>
          </a:p>
          <a:p>
            <a:pPr marL="0" indent="0">
              <a:buNone/>
            </a:pPr>
            <a:r>
              <a:rPr lang="en-US" sz="1400" b="1" dirty="0"/>
              <a:t>SCOPE:</a:t>
            </a:r>
            <a:r>
              <a:rPr lang="en-US" sz="1400" dirty="0"/>
              <a:t> ICSC manages a </a:t>
            </a:r>
            <a:r>
              <a:rPr lang="en-US" sz="1400" b="1" dirty="0"/>
              <a:t>shared, federated and open infrastructure</a:t>
            </a:r>
            <a:r>
              <a:rPr lang="en-US" sz="1400" dirty="0"/>
              <a:t>, representing a unique strategic asset for Italian and international community, supporting Open Science and EOSC.</a:t>
            </a:r>
          </a:p>
          <a:p>
            <a:pPr marL="0" indent="0">
              <a:buNone/>
            </a:pPr>
            <a:r>
              <a:rPr lang="en-US" sz="1400" b="1" dirty="0"/>
              <a:t>TARGET USERS: </a:t>
            </a:r>
            <a:r>
              <a:rPr lang="en-US" sz="1400" dirty="0"/>
              <a:t>150k+ researchers of 85+ Italian Universities and Research Institutions; 130+ Research Infrastructures (National, European and Global); EOSC Research Community at large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/>
              <a:t>RESOURCES AVAILABLE: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/>
              <a:t>Federated AAI and integrated service catalogue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/>
              <a:t>Cloud, HPC and storage federated infrastructure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/>
              <a:t>Data Lake </a:t>
            </a:r>
            <a:r>
              <a:rPr lang="en-US" sz="1400" dirty="0"/>
              <a:t>and HPC/Cloud federation of data centers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/>
              <a:t>Research and Service product catalogues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/>
              <a:t>Data transfer </a:t>
            </a:r>
            <a:r>
              <a:rPr lang="en-US" sz="1400" dirty="0"/>
              <a:t>services benefitting of GARR connection with hundreds of Gigabits per second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/>
              <a:t>Data related services </a:t>
            </a:r>
            <a:r>
              <a:rPr lang="en-US" sz="1400" dirty="0"/>
              <a:t>(data preparation, data creation, data analytics)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/>
              <a:t>ELSI</a:t>
            </a:r>
            <a:r>
              <a:rPr lang="en-US" sz="1400" dirty="0"/>
              <a:t> (Ethical, Legal and Social Implications) services, including the implementation of ISO27001 Cloud environment and Sandboxes for AI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/>
              <a:t>Catalog of RPOs and SPOs data repositories using D4Science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Education and </a:t>
            </a:r>
            <a:r>
              <a:rPr lang="en-US" sz="1400" b="1" dirty="0"/>
              <a:t>training</a:t>
            </a:r>
            <a:r>
              <a:rPr lang="en-US" sz="1400" dirty="0"/>
              <a:t> programs</a:t>
            </a:r>
            <a:endParaRPr lang="en-US" sz="1400" b="1" dirty="0"/>
          </a:p>
          <a:p>
            <a:pPr marL="0" indent="0">
              <a:buNone/>
            </a:pPr>
            <a:endParaRPr lang="en-GB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661D8D-E20B-5CD7-D685-D7E60577C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EOSC Node Italy – General Information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0E6030-A43E-A635-9471-B48EB8412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14595-6856-9B4E-BECB-F9B7E4876AE1}" type="slidenum">
              <a:rPr lang="nl-NL" smtClean="0"/>
              <a:pPr/>
              <a:t>3</a:t>
            </a:fld>
            <a:endParaRPr lang="nl-NL"/>
          </a:p>
        </p:txBody>
      </p:sp>
      <p:pic>
        <p:nvPicPr>
          <p:cNvPr id="1028" name="Picture 4" descr="Immagine che contiene mappa&#10;&#10;Il contenuto generato dall&amp;#39;IA potrebbe non essere corretto.">
            <a:extLst>
              <a:ext uri="{FF2B5EF4-FFF2-40B4-BE49-F238E27FC236}">
                <a16:creationId xmlns:a16="http://schemas.microsoft.com/office/drawing/2014/main" id="{17CD1556-9475-8826-3582-5BB36B39C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412" y="1600481"/>
            <a:ext cx="3843880" cy="478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CFDF25F-12CE-23C2-06B5-B21DB7B69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4555" y="864413"/>
            <a:ext cx="2945442" cy="89299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4E61029-EAAA-02D0-2AC1-438268165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010" y="6512309"/>
            <a:ext cx="561979" cy="25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331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84493" y="213775"/>
            <a:ext cx="1209887" cy="50954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pc="-80" dirty="0">
                <a:hlinkClick r:id="rId4"/>
              </a:rPr>
              <a:t>DEMO</a:t>
            </a:r>
          </a:p>
        </p:txBody>
      </p:sp>
      <p:pic>
        <p:nvPicPr>
          <p:cNvPr id="3" name="object 3">
            <a:hlinkClick r:id="rId4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1480800" y="8639895"/>
            <a:ext cx="3657600" cy="157308"/>
          </a:xfrm>
          <a:prstGeom prst="rect">
            <a:avLst/>
          </a:prstGeom>
        </p:spPr>
        <p:txBody>
          <a:bodyPr vert="horz" wrap="square" lIns="0" tIns="18627" rIns="0" bIns="0" rtlCol="0" anchor="ctr">
            <a:spAutoFit/>
          </a:bodyPr>
          <a:lstStyle/>
          <a:p>
            <a:pPr marL="16933">
              <a:spcBef>
                <a:spcPts val="147"/>
              </a:spcBef>
            </a:pPr>
            <a:fld id="{81D60167-4931-47E6-BA6A-407CBD079E47}" type="slidenum">
              <a:rPr spc="87" dirty="0"/>
              <a:pPr marL="16933">
                <a:spcBef>
                  <a:spcPts val="147"/>
                </a:spcBef>
              </a:pPr>
              <a:t>30</a:t>
            </a:fld>
            <a:endParaRPr spc="87" dirty="0"/>
          </a:p>
        </p:txBody>
      </p:sp>
      <p:pic>
        <p:nvPicPr>
          <p:cNvPr id="5" name="WhatsApp Video 2025-10-28 at 16.18.19">
            <a:hlinkClick r:id="" action="ppaction://media"/>
            <a:extLst>
              <a:ext uri="{FF2B5EF4-FFF2-40B4-BE49-F238E27FC236}">
                <a16:creationId xmlns:a16="http://schemas.microsoft.com/office/drawing/2014/main" id="{333247A3-D065-21BC-CF6C-787EE1EA8B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115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7843" y="1684531"/>
            <a:ext cx="10444479" cy="454739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474121" marR="6773" indent="-458035">
              <a:lnSpc>
                <a:spcPts val="2707"/>
              </a:lnSpc>
              <a:spcBef>
                <a:spcPts val="500"/>
              </a:spcBef>
              <a:buClr>
                <a:srgbClr val="434343"/>
              </a:buClr>
              <a:buFont typeface="Times New Roman"/>
              <a:buChar char="●"/>
              <a:tabLst>
                <a:tab pos="474121" algn="l"/>
              </a:tabLst>
            </a:pPr>
            <a:r>
              <a:rPr sz="2400" dirty="0">
                <a:solidFill>
                  <a:srgbClr val="434343"/>
                </a:solidFill>
                <a:latin typeface="Arial"/>
                <a:cs typeface="Arial"/>
              </a:rPr>
              <a:t>Enabled</a:t>
            </a:r>
            <a:r>
              <a:rPr sz="2400" spc="5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00" spc="-113" dirty="0">
                <a:solidFill>
                  <a:srgbClr val="434343"/>
                </a:solidFill>
                <a:latin typeface="Arial"/>
                <a:cs typeface="Arial"/>
              </a:rPr>
              <a:t>REANA</a:t>
            </a:r>
            <a:r>
              <a:rPr sz="2400" spc="6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00" spc="113" dirty="0">
                <a:solidFill>
                  <a:srgbClr val="434343"/>
                </a:solidFill>
                <a:latin typeface="Arial"/>
                <a:cs typeface="Arial"/>
              </a:rPr>
              <a:t>to</a:t>
            </a:r>
            <a:r>
              <a:rPr sz="2400" spc="5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34343"/>
                </a:solidFill>
                <a:latin typeface="Arial"/>
                <a:cs typeface="Arial"/>
              </a:rPr>
              <a:t>run</a:t>
            </a:r>
            <a:r>
              <a:rPr sz="2400" spc="12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00" spc="80" dirty="0">
                <a:solidFill>
                  <a:srgbClr val="434343"/>
                </a:solidFill>
                <a:latin typeface="Arial"/>
                <a:cs typeface="Arial"/>
              </a:rPr>
              <a:t>federated</a:t>
            </a:r>
            <a:r>
              <a:rPr sz="2400" spc="6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34343"/>
                </a:solidFill>
                <a:latin typeface="Arial"/>
                <a:cs typeface="Arial"/>
              </a:rPr>
              <a:t>execution</a:t>
            </a:r>
            <a:r>
              <a:rPr sz="2400" spc="2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00" spc="167" dirty="0">
                <a:solidFill>
                  <a:srgbClr val="434343"/>
                </a:solidFill>
                <a:latin typeface="Arial"/>
                <a:cs typeface="Arial"/>
              </a:rPr>
              <a:t>of</a:t>
            </a:r>
            <a:r>
              <a:rPr sz="2400" spc="4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00" spc="60" dirty="0">
                <a:solidFill>
                  <a:srgbClr val="434343"/>
                </a:solidFill>
                <a:latin typeface="Arial"/>
                <a:cs typeface="Arial"/>
              </a:rPr>
              <a:t>workflows</a:t>
            </a:r>
            <a:r>
              <a:rPr sz="2400" spc="18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533" i="1" dirty="0">
                <a:solidFill>
                  <a:srgbClr val="434343"/>
                </a:solidFill>
                <a:latin typeface="Arial"/>
                <a:cs typeface="Arial"/>
              </a:rPr>
              <a:t>à</a:t>
            </a:r>
            <a:r>
              <a:rPr sz="2533" i="1" spc="2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533" i="1" dirty="0">
                <a:solidFill>
                  <a:srgbClr val="434343"/>
                </a:solidFill>
                <a:latin typeface="Arial"/>
                <a:cs typeface="Arial"/>
              </a:rPr>
              <a:t>la</a:t>
            </a:r>
            <a:r>
              <a:rPr sz="2533" i="1" spc="2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533" i="1" spc="-227" dirty="0">
                <a:solidFill>
                  <a:srgbClr val="434343"/>
                </a:solidFill>
                <a:latin typeface="Arial"/>
                <a:cs typeface="Arial"/>
              </a:rPr>
              <a:t>WLCG</a:t>
            </a:r>
            <a:r>
              <a:rPr sz="2533" i="1" spc="2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00" spc="67" dirty="0">
                <a:solidFill>
                  <a:srgbClr val="434343"/>
                </a:solidFill>
                <a:latin typeface="Arial"/>
                <a:cs typeface="Arial"/>
              </a:rPr>
              <a:t>on </a:t>
            </a:r>
            <a:r>
              <a:rPr sz="2400" spc="-180" dirty="0">
                <a:solidFill>
                  <a:srgbClr val="434343"/>
                </a:solidFill>
                <a:latin typeface="Arial"/>
                <a:cs typeface="Arial"/>
              </a:rPr>
              <a:t>EOSC</a:t>
            </a:r>
            <a:r>
              <a:rPr sz="2400" spc="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00" spc="-13" dirty="0">
                <a:solidFill>
                  <a:srgbClr val="434343"/>
                </a:solidFill>
                <a:latin typeface="Arial"/>
                <a:cs typeface="Arial"/>
              </a:rPr>
              <a:t>Federation</a:t>
            </a:r>
            <a:endParaRPr sz="2400">
              <a:latin typeface="Arial"/>
              <a:cs typeface="Arial"/>
            </a:endParaRPr>
          </a:p>
          <a:p>
            <a:pPr marL="1083706" lvl="1" indent="-423323">
              <a:lnSpc>
                <a:spcPts val="2173"/>
              </a:lnSpc>
              <a:spcBef>
                <a:spcPts val="1192"/>
              </a:spcBef>
              <a:buClr>
                <a:srgbClr val="434343"/>
              </a:buClr>
              <a:buFont typeface="Times New Roman"/>
              <a:buChar char="○"/>
              <a:tabLst>
                <a:tab pos="1083706" algn="l"/>
              </a:tabLst>
            </a:pPr>
            <a:r>
              <a:rPr sz="1867" b="1" spc="73" dirty="0">
                <a:solidFill>
                  <a:srgbClr val="008591"/>
                </a:solidFill>
                <a:latin typeface="Arial"/>
                <a:cs typeface="Arial"/>
              </a:rPr>
              <a:t>Near-</a:t>
            </a:r>
            <a:r>
              <a:rPr sz="1867" b="1" spc="107" dirty="0">
                <a:solidFill>
                  <a:srgbClr val="008591"/>
                </a:solidFill>
                <a:latin typeface="Arial"/>
                <a:cs typeface="Arial"/>
              </a:rPr>
              <a:t>data</a:t>
            </a:r>
            <a:r>
              <a:rPr sz="1867" b="1" spc="53" dirty="0">
                <a:solidFill>
                  <a:srgbClr val="008591"/>
                </a:solidFill>
                <a:latin typeface="Arial"/>
                <a:cs typeface="Arial"/>
              </a:rPr>
              <a:t> </a:t>
            </a:r>
            <a:r>
              <a:rPr sz="1867" b="1" spc="13" dirty="0">
                <a:solidFill>
                  <a:srgbClr val="008591"/>
                </a:solidFill>
                <a:latin typeface="Arial"/>
                <a:cs typeface="Arial"/>
              </a:rPr>
              <a:t>computing</a:t>
            </a:r>
            <a:r>
              <a:rPr sz="1867" b="1" spc="87" dirty="0">
                <a:solidFill>
                  <a:srgbClr val="008591"/>
                </a:solidFill>
                <a:latin typeface="Arial"/>
                <a:cs typeface="Arial"/>
              </a:rPr>
              <a:t> </a:t>
            </a:r>
            <a:r>
              <a:rPr sz="1867" spc="93" dirty="0">
                <a:solidFill>
                  <a:srgbClr val="434343"/>
                </a:solidFill>
                <a:latin typeface="Arial"/>
                <a:cs typeface="Arial"/>
              </a:rPr>
              <a:t>to</a:t>
            </a:r>
            <a:r>
              <a:rPr sz="1867" spc="12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13" dirty="0">
                <a:solidFill>
                  <a:srgbClr val="434343"/>
                </a:solidFill>
                <a:latin typeface="Arial"/>
                <a:cs typeface="Arial"/>
              </a:rPr>
              <a:t>efficiently</a:t>
            </a:r>
            <a:r>
              <a:rPr sz="1867" spc="8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13" dirty="0">
                <a:solidFill>
                  <a:srgbClr val="434343"/>
                </a:solidFill>
                <a:latin typeface="Arial"/>
                <a:cs typeface="Arial"/>
              </a:rPr>
              <a:t>process</a:t>
            </a:r>
            <a:r>
              <a:rPr sz="1867" spc="7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80" dirty="0">
                <a:solidFill>
                  <a:srgbClr val="434343"/>
                </a:solidFill>
                <a:latin typeface="Arial"/>
                <a:cs typeface="Arial"/>
              </a:rPr>
              <a:t>large</a:t>
            </a:r>
            <a:r>
              <a:rPr sz="1867" spc="-2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67" dirty="0">
                <a:solidFill>
                  <a:srgbClr val="434343"/>
                </a:solidFill>
                <a:latin typeface="Arial"/>
                <a:cs typeface="Arial"/>
              </a:rPr>
              <a:t>amounts</a:t>
            </a:r>
            <a:r>
              <a:rPr sz="1867" spc="7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113" dirty="0">
                <a:solidFill>
                  <a:srgbClr val="434343"/>
                </a:solidFill>
                <a:latin typeface="Arial"/>
                <a:cs typeface="Arial"/>
              </a:rPr>
              <a:t>of</a:t>
            </a:r>
            <a:r>
              <a:rPr sz="1867" spc="8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13" dirty="0">
                <a:solidFill>
                  <a:srgbClr val="434343"/>
                </a:solidFill>
                <a:latin typeface="Arial"/>
                <a:cs typeface="Arial"/>
              </a:rPr>
              <a:t>unique</a:t>
            </a:r>
            <a:r>
              <a:rPr sz="1867" spc="9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73" dirty="0">
                <a:solidFill>
                  <a:srgbClr val="434343"/>
                </a:solidFill>
                <a:latin typeface="Arial"/>
                <a:cs typeface="Arial"/>
              </a:rPr>
              <a:t>data</a:t>
            </a:r>
            <a:endParaRPr sz="1867">
              <a:latin typeface="Arial"/>
              <a:cs typeface="Arial"/>
            </a:endParaRPr>
          </a:p>
          <a:p>
            <a:pPr marL="1083706" marR="1106564" lvl="1" indent="-424169">
              <a:lnSpc>
                <a:spcPts val="2107"/>
              </a:lnSpc>
              <a:spcBef>
                <a:spcPts val="113"/>
              </a:spcBef>
              <a:buFont typeface="Times New Roman"/>
              <a:buChar char="○"/>
              <a:tabLst>
                <a:tab pos="1083706" algn="l"/>
              </a:tabLst>
            </a:pPr>
            <a:r>
              <a:rPr sz="1867" dirty="0">
                <a:solidFill>
                  <a:srgbClr val="434343"/>
                </a:solidFill>
                <a:latin typeface="Arial"/>
                <a:cs typeface="Arial"/>
              </a:rPr>
              <a:t>Running</a:t>
            </a:r>
            <a:r>
              <a:rPr sz="1867" spc="17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434343"/>
                </a:solidFill>
                <a:latin typeface="Arial"/>
                <a:cs typeface="Arial"/>
              </a:rPr>
              <a:t>workflows</a:t>
            </a:r>
            <a:r>
              <a:rPr sz="1867" spc="19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b="1" dirty="0">
                <a:solidFill>
                  <a:srgbClr val="008591"/>
                </a:solidFill>
                <a:latin typeface="Arial"/>
                <a:cs typeface="Arial"/>
              </a:rPr>
              <a:t>without</a:t>
            </a:r>
            <a:r>
              <a:rPr sz="1867" b="1" spc="193" dirty="0">
                <a:solidFill>
                  <a:srgbClr val="008591"/>
                </a:solidFill>
                <a:latin typeface="Arial"/>
                <a:cs typeface="Arial"/>
              </a:rPr>
              <a:t> </a:t>
            </a:r>
            <a:r>
              <a:rPr sz="1867" b="1" dirty="0">
                <a:solidFill>
                  <a:srgbClr val="008591"/>
                </a:solidFill>
                <a:latin typeface="Arial"/>
                <a:cs typeface="Arial"/>
              </a:rPr>
              <a:t>direct</a:t>
            </a:r>
            <a:r>
              <a:rPr sz="1867" b="1" spc="193" dirty="0">
                <a:solidFill>
                  <a:srgbClr val="008591"/>
                </a:solidFill>
                <a:latin typeface="Arial"/>
                <a:cs typeface="Arial"/>
              </a:rPr>
              <a:t> </a:t>
            </a:r>
            <a:r>
              <a:rPr sz="1867" b="1" spc="113" dirty="0">
                <a:solidFill>
                  <a:srgbClr val="008591"/>
                </a:solidFill>
                <a:latin typeface="Arial"/>
                <a:cs typeface="Arial"/>
              </a:rPr>
              <a:t>data</a:t>
            </a:r>
            <a:r>
              <a:rPr sz="1867" b="1" spc="33" dirty="0">
                <a:solidFill>
                  <a:srgbClr val="008591"/>
                </a:solidFill>
                <a:latin typeface="Arial"/>
                <a:cs typeface="Arial"/>
              </a:rPr>
              <a:t> </a:t>
            </a:r>
            <a:r>
              <a:rPr sz="1867" b="1" spc="-33" dirty="0">
                <a:solidFill>
                  <a:srgbClr val="008591"/>
                </a:solidFill>
                <a:latin typeface="Arial"/>
                <a:cs typeface="Arial"/>
              </a:rPr>
              <a:t>access</a:t>
            </a:r>
            <a:r>
              <a:rPr sz="1867" b="1" spc="152" dirty="0">
                <a:solidFill>
                  <a:srgbClr val="008591"/>
                </a:solidFill>
                <a:latin typeface="Arial"/>
                <a:cs typeface="Arial"/>
              </a:rPr>
              <a:t> </a:t>
            </a:r>
            <a:r>
              <a:rPr sz="1867" spc="-13" dirty="0">
                <a:solidFill>
                  <a:srgbClr val="434343"/>
                </a:solidFill>
                <a:latin typeface="Arial"/>
                <a:cs typeface="Arial"/>
              </a:rPr>
              <a:t>(e.g.</a:t>
            </a:r>
            <a:r>
              <a:rPr sz="1867" spc="9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434343"/>
                </a:solidFill>
                <a:latin typeface="Arial"/>
                <a:cs typeface="Arial"/>
              </a:rPr>
              <a:t>testing</a:t>
            </a:r>
            <a:r>
              <a:rPr sz="1867" spc="16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434343"/>
                </a:solidFill>
                <a:latin typeface="Arial"/>
                <a:cs typeface="Arial"/>
              </a:rPr>
              <a:t>new</a:t>
            </a:r>
            <a:r>
              <a:rPr sz="1867" spc="11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434343"/>
                </a:solidFill>
                <a:latin typeface="Arial"/>
                <a:cs typeface="Arial"/>
              </a:rPr>
              <a:t>models</a:t>
            </a:r>
            <a:r>
              <a:rPr sz="1867" spc="16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67" dirty="0">
                <a:solidFill>
                  <a:srgbClr val="434343"/>
                </a:solidFill>
                <a:latin typeface="Arial"/>
                <a:cs typeface="Arial"/>
              </a:rPr>
              <a:t>by </a:t>
            </a:r>
            <a:r>
              <a:rPr sz="1867" spc="53" dirty="0">
                <a:solidFill>
                  <a:srgbClr val="434343"/>
                </a:solidFill>
                <a:latin typeface="Arial"/>
                <a:cs typeface="Arial"/>
              </a:rPr>
              <a:t>theorists/phenomenologists</a:t>
            </a:r>
            <a:r>
              <a:rPr sz="1867" spc="4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100" dirty="0">
                <a:solidFill>
                  <a:srgbClr val="434343"/>
                </a:solidFill>
                <a:latin typeface="Arial"/>
                <a:cs typeface="Arial"/>
              </a:rPr>
              <a:t>by</a:t>
            </a:r>
            <a:r>
              <a:rPr sz="1867" spc="2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b="1" spc="40" dirty="0">
                <a:solidFill>
                  <a:srgbClr val="008591"/>
                </a:solidFill>
                <a:latin typeface="Arial"/>
                <a:cs typeface="Arial"/>
              </a:rPr>
              <a:t>reinterpreting</a:t>
            </a:r>
            <a:r>
              <a:rPr sz="1867" b="1" dirty="0">
                <a:solidFill>
                  <a:srgbClr val="008591"/>
                </a:solidFill>
                <a:latin typeface="Arial"/>
                <a:cs typeface="Arial"/>
              </a:rPr>
              <a:t> </a:t>
            </a:r>
            <a:r>
              <a:rPr sz="1867" spc="67" dirty="0">
                <a:solidFill>
                  <a:srgbClr val="434343"/>
                </a:solidFill>
                <a:latin typeface="Arial"/>
                <a:cs typeface="Arial"/>
              </a:rPr>
              <a:t>past</a:t>
            </a:r>
            <a:r>
              <a:rPr sz="1867" spc="-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-13" dirty="0">
                <a:solidFill>
                  <a:srgbClr val="434343"/>
                </a:solidFill>
                <a:latin typeface="Arial"/>
                <a:cs typeface="Arial"/>
              </a:rPr>
              <a:t>analyses)</a:t>
            </a:r>
            <a:endParaRPr sz="1867">
              <a:latin typeface="Arial"/>
              <a:cs typeface="Arial"/>
            </a:endParaRPr>
          </a:p>
          <a:p>
            <a:pPr marL="474121" indent="-457189">
              <a:spcBef>
                <a:spcPts val="1187"/>
              </a:spcBef>
              <a:buFont typeface="Times New Roman"/>
              <a:buChar char="●"/>
              <a:tabLst>
                <a:tab pos="474121" algn="l"/>
              </a:tabLst>
            </a:pPr>
            <a:r>
              <a:rPr sz="2400" dirty="0">
                <a:solidFill>
                  <a:srgbClr val="434343"/>
                </a:solidFill>
                <a:latin typeface="Arial"/>
                <a:cs typeface="Arial"/>
              </a:rPr>
              <a:t>Support</a:t>
            </a:r>
            <a:r>
              <a:rPr sz="2400" spc="10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00" spc="120" dirty="0">
                <a:solidFill>
                  <a:srgbClr val="434343"/>
                </a:solidFill>
                <a:latin typeface="Arial"/>
                <a:cs typeface="Arial"/>
              </a:rPr>
              <a:t>a</a:t>
            </a:r>
            <a:r>
              <a:rPr sz="2400" spc="6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34343"/>
                </a:solidFill>
                <a:latin typeface="Arial"/>
                <a:cs typeface="Arial"/>
              </a:rPr>
              <a:t>coherent,</a:t>
            </a:r>
            <a:r>
              <a:rPr sz="2400" spc="16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00" spc="80" dirty="0">
                <a:solidFill>
                  <a:srgbClr val="434343"/>
                </a:solidFill>
                <a:latin typeface="Arial"/>
                <a:cs typeface="Arial"/>
              </a:rPr>
              <a:t>adaptable</a:t>
            </a:r>
            <a:r>
              <a:rPr sz="2400" spc="6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00" spc="87" dirty="0">
                <a:solidFill>
                  <a:srgbClr val="434343"/>
                </a:solidFill>
                <a:latin typeface="Arial"/>
                <a:cs typeface="Arial"/>
              </a:rPr>
              <a:t>approach</a:t>
            </a:r>
            <a:r>
              <a:rPr sz="2400" spc="16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00" spc="113" dirty="0">
                <a:solidFill>
                  <a:srgbClr val="434343"/>
                </a:solidFill>
                <a:latin typeface="Arial"/>
                <a:cs typeface="Arial"/>
              </a:rPr>
              <a:t>to</a:t>
            </a:r>
            <a:r>
              <a:rPr sz="2400" spc="6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00" spc="-13" dirty="0">
                <a:solidFill>
                  <a:srgbClr val="434343"/>
                </a:solidFill>
                <a:latin typeface="Arial"/>
                <a:cs typeface="Arial"/>
              </a:rPr>
              <a:t>research</a:t>
            </a:r>
            <a:endParaRPr sz="2400">
              <a:latin typeface="Arial"/>
              <a:cs typeface="Arial"/>
            </a:endParaRPr>
          </a:p>
          <a:p>
            <a:pPr marL="1083706" lvl="1" indent="-423323">
              <a:lnSpc>
                <a:spcPts val="2173"/>
              </a:lnSpc>
              <a:spcBef>
                <a:spcPts val="1260"/>
              </a:spcBef>
              <a:buFont typeface="Times New Roman"/>
              <a:buChar char="○"/>
              <a:tabLst>
                <a:tab pos="1083706" algn="l"/>
              </a:tabLst>
            </a:pPr>
            <a:r>
              <a:rPr sz="1867" dirty="0">
                <a:solidFill>
                  <a:srgbClr val="434343"/>
                </a:solidFill>
                <a:latin typeface="Arial"/>
                <a:cs typeface="Arial"/>
              </a:rPr>
              <a:t>Limits</a:t>
            </a:r>
            <a:r>
              <a:rPr sz="1867" spc="6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434343"/>
                </a:solidFill>
                <a:latin typeface="Arial"/>
                <a:cs typeface="Arial"/>
              </a:rPr>
              <a:t>the</a:t>
            </a:r>
            <a:r>
              <a:rPr sz="1867" spc="9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b="1" dirty="0">
                <a:solidFill>
                  <a:srgbClr val="008591"/>
                </a:solidFill>
                <a:latin typeface="Arial"/>
                <a:cs typeface="Arial"/>
              </a:rPr>
              <a:t>duplication</a:t>
            </a:r>
            <a:r>
              <a:rPr sz="1867" b="1" spc="33" dirty="0">
                <a:solidFill>
                  <a:srgbClr val="008591"/>
                </a:solidFill>
                <a:latin typeface="Arial"/>
                <a:cs typeface="Arial"/>
              </a:rPr>
              <a:t> </a:t>
            </a:r>
            <a:r>
              <a:rPr sz="1867" spc="113" dirty="0">
                <a:solidFill>
                  <a:srgbClr val="434343"/>
                </a:solidFill>
                <a:latin typeface="Arial"/>
                <a:cs typeface="Arial"/>
              </a:rPr>
              <a:t>of</a:t>
            </a:r>
            <a:r>
              <a:rPr sz="1867" spc="7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-13" dirty="0">
                <a:solidFill>
                  <a:srgbClr val="434343"/>
                </a:solidFill>
                <a:latin typeface="Arial"/>
                <a:cs typeface="Arial"/>
              </a:rPr>
              <a:t>infrastructures</a:t>
            </a:r>
            <a:endParaRPr sz="1867">
              <a:latin typeface="Arial"/>
              <a:cs typeface="Arial"/>
            </a:endParaRPr>
          </a:p>
          <a:p>
            <a:pPr marL="1083706" marR="753514" lvl="1" indent="-424169">
              <a:lnSpc>
                <a:spcPts val="2107"/>
              </a:lnSpc>
              <a:spcBef>
                <a:spcPts val="113"/>
              </a:spcBef>
              <a:buFont typeface="Times New Roman"/>
              <a:buChar char="○"/>
              <a:tabLst>
                <a:tab pos="1083706" algn="l"/>
              </a:tabLst>
            </a:pPr>
            <a:r>
              <a:rPr sz="1867" spc="13" dirty="0">
                <a:solidFill>
                  <a:srgbClr val="434343"/>
                </a:solidFill>
                <a:latin typeface="Arial"/>
                <a:cs typeface="Arial"/>
              </a:rPr>
              <a:t>Encourages</a:t>
            </a:r>
            <a:r>
              <a:rPr sz="1867" spc="10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13" dirty="0">
                <a:solidFill>
                  <a:srgbClr val="434343"/>
                </a:solidFill>
                <a:latin typeface="Arial"/>
                <a:cs typeface="Arial"/>
              </a:rPr>
              <a:t>diverse communities</a:t>
            </a:r>
            <a:r>
              <a:rPr sz="1867" spc="10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93" dirty="0">
                <a:solidFill>
                  <a:srgbClr val="434343"/>
                </a:solidFill>
                <a:latin typeface="Arial"/>
                <a:cs typeface="Arial"/>
              </a:rPr>
              <a:t>to</a:t>
            </a:r>
            <a:r>
              <a:rPr sz="1867" spc="6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b="1" spc="13" dirty="0">
                <a:solidFill>
                  <a:srgbClr val="008591"/>
                </a:solidFill>
                <a:latin typeface="Arial"/>
                <a:cs typeface="Arial"/>
              </a:rPr>
              <a:t>collaborate</a:t>
            </a:r>
            <a:r>
              <a:rPr sz="1867" spc="13" dirty="0">
                <a:solidFill>
                  <a:srgbClr val="434343"/>
                </a:solidFill>
                <a:latin typeface="Arial"/>
                <a:cs typeface="Arial"/>
              </a:rPr>
              <a:t>,</a:t>
            </a:r>
            <a:r>
              <a:rPr sz="1867" spc="14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13" dirty="0">
                <a:solidFill>
                  <a:srgbClr val="434343"/>
                </a:solidFill>
                <a:latin typeface="Arial"/>
                <a:cs typeface="Arial"/>
              </a:rPr>
              <a:t>share</a:t>
            </a:r>
            <a:r>
              <a:rPr sz="1867" spc="13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13" dirty="0">
                <a:solidFill>
                  <a:srgbClr val="434343"/>
                </a:solidFill>
                <a:latin typeface="Arial"/>
                <a:cs typeface="Arial"/>
              </a:rPr>
              <a:t>expertise,</a:t>
            </a:r>
            <a:r>
              <a:rPr sz="1867" spc="14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80" dirty="0">
                <a:solidFill>
                  <a:srgbClr val="434343"/>
                </a:solidFill>
                <a:latin typeface="Arial"/>
                <a:cs typeface="Arial"/>
              </a:rPr>
              <a:t>and</a:t>
            </a:r>
            <a:r>
              <a:rPr sz="1867" spc="4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-13" dirty="0">
                <a:solidFill>
                  <a:srgbClr val="434343"/>
                </a:solidFill>
                <a:latin typeface="Arial"/>
                <a:cs typeface="Arial"/>
              </a:rPr>
              <a:t>address </a:t>
            </a:r>
            <a:r>
              <a:rPr sz="1867" spc="87" dirty="0">
                <a:solidFill>
                  <a:srgbClr val="434343"/>
                </a:solidFill>
                <a:latin typeface="Arial"/>
                <a:cs typeface="Arial"/>
              </a:rPr>
              <a:t>common</a:t>
            </a:r>
            <a:r>
              <a:rPr sz="1867" spc="16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434343"/>
                </a:solidFill>
                <a:latin typeface="Arial"/>
                <a:cs typeface="Arial"/>
              </a:rPr>
              <a:t>challenges</a:t>
            </a:r>
            <a:r>
              <a:rPr sz="1867" spc="16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b="1" spc="-13" dirty="0">
                <a:solidFill>
                  <a:srgbClr val="008591"/>
                </a:solidFill>
                <a:latin typeface="Arial"/>
                <a:cs typeface="Arial"/>
              </a:rPr>
              <a:t>together</a:t>
            </a:r>
            <a:r>
              <a:rPr sz="1867" spc="-13" dirty="0">
                <a:solidFill>
                  <a:srgbClr val="434343"/>
                </a:solidFill>
                <a:latin typeface="Arial"/>
                <a:cs typeface="Arial"/>
              </a:rPr>
              <a:t>.</a:t>
            </a:r>
            <a:endParaRPr sz="1867">
              <a:latin typeface="Arial"/>
              <a:cs typeface="Arial"/>
            </a:endParaRPr>
          </a:p>
          <a:p>
            <a:pPr marL="474121" indent="-457189">
              <a:spcBef>
                <a:spcPts val="1380"/>
              </a:spcBef>
              <a:buFont typeface="Times New Roman"/>
              <a:buChar char="●"/>
              <a:tabLst>
                <a:tab pos="474121" algn="l"/>
              </a:tabLst>
            </a:pPr>
            <a:r>
              <a:rPr sz="2400" spc="87" dirty="0">
                <a:solidFill>
                  <a:srgbClr val="434343"/>
                </a:solidFill>
                <a:latin typeface="Arial"/>
                <a:cs typeface="Arial"/>
              </a:rPr>
              <a:t>Not</a:t>
            </a:r>
            <a:r>
              <a:rPr sz="2400" spc="13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00" spc="80" dirty="0">
                <a:solidFill>
                  <a:srgbClr val="434343"/>
                </a:solidFill>
                <a:latin typeface="Arial"/>
                <a:cs typeface="Arial"/>
              </a:rPr>
              <a:t>only </a:t>
            </a:r>
            <a:r>
              <a:rPr sz="2400" spc="133" dirty="0">
                <a:solidFill>
                  <a:srgbClr val="434343"/>
                </a:solidFill>
                <a:latin typeface="Arial"/>
                <a:cs typeface="Arial"/>
              </a:rPr>
              <a:t>for</a:t>
            </a:r>
            <a:r>
              <a:rPr sz="2400" spc="12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434343"/>
                </a:solidFill>
                <a:latin typeface="Arial"/>
                <a:cs typeface="Arial"/>
              </a:rPr>
              <a:t>particle</a:t>
            </a:r>
            <a:r>
              <a:rPr sz="2400" spc="8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2400" spc="-13" dirty="0">
                <a:solidFill>
                  <a:srgbClr val="434343"/>
                </a:solidFill>
                <a:latin typeface="Arial"/>
                <a:cs typeface="Arial"/>
              </a:rPr>
              <a:t>physics!</a:t>
            </a:r>
            <a:endParaRPr sz="2400">
              <a:latin typeface="Arial"/>
              <a:cs typeface="Arial"/>
            </a:endParaRPr>
          </a:p>
          <a:p>
            <a:pPr marL="1083706" lvl="1" indent="-423323">
              <a:lnSpc>
                <a:spcPts val="2219"/>
              </a:lnSpc>
              <a:spcBef>
                <a:spcPts val="1259"/>
              </a:spcBef>
              <a:buFont typeface="Times New Roman"/>
              <a:buChar char="○"/>
              <a:tabLst>
                <a:tab pos="1083706" algn="l"/>
              </a:tabLst>
            </a:pPr>
            <a:r>
              <a:rPr sz="1867" spc="13" dirty="0">
                <a:solidFill>
                  <a:srgbClr val="434343"/>
                </a:solidFill>
                <a:latin typeface="Arial"/>
                <a:cs typeface="Arial"/>
              </a:rPr>
              <a:t>Anyone</a:t>
            </a:r>
            <a:r>
              <a:rPr sz="1867" spc="4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100" dirty="0">
                <a:solidFill>
                  <a:srgbClr val="434343"/>
                </a:solidFill>
                <a:latin typeface="Arial"/>
                <a:cs typeface="Arial"/>
              </a:rPr>
              <a:t>that</a:t>
            </a:r>
            <a:r>
              <a:rPr sz="1867" spc="6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13" dirty="0">
                <a:solidFill>
                  <a:srgbClr val="434343"/>
                </a:solidFill>
                <a:latin typeface="Arial"/>
                <a:cs typeface="Arial"/>
              </a:rPr>
              <a:t>needs</a:t>
            </a:r>
            <a:r>
              <a:rPr sz="1867" spc="13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140" dirty="0">
                <a:solidFill>
                  <a:srgbClr val="434343"/>
                </a:solidFill>
                <a:latin typeface="Arial"/>
                <a:cs typeface="Arial"/>
              </a:rPr>
              <a:t>to</a:t>
            </a:r>
            <a:r>
              <a:rPr sz="1867" spc="7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13" dirty="0">
                <a:solidFill>
                  <a:srgbClr val="434343"/>
                </a:solidFill>
                <a:latin typeface="Arial"/>
                <a:cs typeface="Arial"/>
              </a:rPr>
              <a:t>run</a:t>
            </a:r>
            <a:r>
              <a:rPr sz="1867" spc="12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13" dirty="0">
                <a:solidFill>
                  <a:srgbClr val="434343"/>
                </a:solidFill>
                <a:latin typeface="Arial"/>
                <a:cs typeface="Arial"/>
              </a:rPr>
              <a:t>distributed</a:t>
            </a:r>
            <a:r>
              <a:rPr sz="1867" spc="60" dirty="0">
                <a:solidFill>
                  <a:srgbClr val="434343"/>
                </a:solidFill>
                <a:latin typeface="Arial"/>
                <a:cs typeface="Arial"/>
              </a:rPr>
              <a:t> workflows</a:t>
            </a:r>
            <a:r>
              <a:rPr sz="1867" spc="133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13" dirty="0">
                <a:solidFill>
                  <a:srgbClr val="434343"/>
                </a:solidFill>
                <a:latin typeface="Arial"/>
                <a:cs typeface="Arial"/>
              </a:rPr>
              <a:t>can</a:t>
            </a:r>
            <a:r>
              <a:rPr sz="1867" spc="12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13" dirty="0">
                <a:solidFill>
                  <a:srgbClr val="434343"/>
                </a:solidFill>
                <a:latin typeface="Arial"/>
                <a:cs typeface="Arial"/>
              </a:rPr>
              <a:t>leverage</a:t>
            </a:r>
            <a:r>
              <a:rPr sz="1867" spc="167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13" dirty="0">
                <a:solidFill>
                  <a:srgbClr val="434343"/>
                </a:solidFill>
                <a:latin typeface="Arial"/>
                <a:cs typeface="Arial"/>
              </a:rPr>
              <a:t>these</a:t>
            </a:r>
            <a:r>
              <a:rPr sz="1867" spc="160" dirty="0">
                <a:solidFill>
                  <a:srgbClr val="434343"/>
                </a:solidFill>
                <a:latin typeface="Arial"/>
                <a:cs typeface="Arial"/>
              </a:rPr>
              <a:t> </a:t>
            </a:r>
            <a:r>
              <a:rPr sz="1867" spc="-13" dirty="0">
                <a:solidFill>
                  <a:srgbClr val="434343"/>
                </a:solidFill>
                <a:latin typeface="Arial"/>
                <a:cs typeface="Arial"/>
              </a:rPr>
              <a:t>functionalities</a:t>
            </a:r>
            <a:endParaRPr sz="1867">
              <a:latin typeface="Arial"/>
              <a:cs typeface="Arial"/>
            </a:endParaRPr>
          </a:p>
          <a:p>
            <a:pPr marL="1083706" lvl="1" indent="-423323">
              <a:lnSpc>
                <a:spcPts val="2219"/>
              </a:lnSpc>
              <a:buClr>
                <a:srgbClr val="434343"/>
              </a:buClr>
              <a:buFont typeface="Times New Roman"/>
              <a:buChar char="○"/>
              <a:tabLst>
                <a:tab pos="1083706" algn="l"/>
              </a:tabLst>
            </a:pPr>
            <a:r>
              <a:rPr sz="1867" dirty="0">
                <a:solidFill>
                  <a:srgbClr val="2E2E2E"/>
                </a:solidFill>
                <a:latin typeface="Arial"/>
                <a:cs typeface="Arial"/>
              </a:rPr>
              <a:t>Run</a:t>
            </a:r>
            <a:r>
              <a:rPr sz="1867" spc="13" dirty="0">
                <a:solidFill>
                  <a:srgbClr val="2E2E2E"/>
                </a:solidFill>
                <a:latin typeface="Arial"/>
                <a:cs typeface="Arial"/>
              </a:rPr>
              <a:t> </a:t>
            </a:r>
            <a:r>
              <a:rPr sz="1867" spc="87" dirty="0">
                <a:solidFill>
                  <a:srgbClr val="2E2E2E"/>
                </a:solidFill>
                <a:latin typeface="Arial"/>
                <a:cs typeface="Arial"/>
              </a:rPr>
              <a:t>any</a:t>
            </a:r>
            <a:r>
              <a:rPr sz="1867" spc="579" dirty="0">
                <a:solidFill>
                  <a:srgbClr val="2E2E2E"/>
                </a:solidFill>
                <a:latin typeface="Arial"/>
                <a:cs typeface="Arial"/>
              </a:rPr>
              <a:t> </a:t>
            </a:r>
            <a:r>
              <a:rPr sz="1867" spc="-67" dirty="0">
                <a:solidFill>
                  <a:srgbClr val="2E2E2E"/>
                </a:solidFill>
                <a:latin typeface="Arial"/>
                <a:cs typeface="Arial"/>
              </a:rPr>
              <a:t>CWL,</a:t>
            </a:r>
            <a:r>
              <a:rPr sz="1867" spc="-53" dirty="0">
                <a:solidFill>
                  <a:srgbClr val="2E2E2E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2E2E2E"/>
                </a:solidFill>
                <a:latin typeface="Arial"/>
                <a:cs typeface="Arial"/>
              </a:rPr>
              <a:t>Snakemake,</a:t>
            </a:r>
            <a:r>
              <a:rPr sz="1867" spc="47" dirty="0">
                <a:solidFill>
                  <a:srgbClr val="2E2E2E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2E2E2E"/>
                </a:solidFill>
                <a:latin typeface="Arial"/>
                <a:cs typeface="Arial"/>
              </a:rPr>
              <a:t>Yadage</a:t>
            </a:r>
            <a:r>
              <a:rPr sz="1867" spc="47" dirty="0">
                <a:solidFill>
                  <a:srgbClr val="2E2E2E"/>
                </a:solidFill>
                <a:latin typeface="Arial"/>
                <a:cs typeface="Arial"/>
              </a:rPr>
              <a:t> </a:t>
            </a:r>
            <a:r>
              <a:rPr sz="1867" spc="60" dirty="0">
                <a:solidFill>
                  <a:srgbClr val="2E2E2E"/>
                </a:solidFill>
                <a:latin typeface="Arial"/>
                <a:cs typeface="Arial"/>
              </a:rPr>
              <a:t>workflows</a:t>
            </a:r>
            <a:r>
              <a:rPr sz="1867" spc="33" dirty="0">
                <a:solidFill>
                  <a:srgbClr val="2E2E2E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srgbClr val="2E2E2E"/>
                </a:solidFill>
                <a:latin typeface="Arial"/>
                <a:cs typeface="Arial"/>
              </a:rPr>
              <a:t>in</a:t>
            </a:r>
            <a:r>
              <a:rPr sz="1867" spc="-40" dirty="0">
                <a:solidFill>
                  <a:srgbClr val="2E2E2E"/>
                </a:solidFill>
                <a:latin typeface="Arial"/>
                <a:cs typeface="Arial"/>
              </a:rPr>
              <a:t> </a:t>
            </a:r>
            <a:r>
              <a:rPr sz="1867" b="1" spc="67" dirty="0">
                <a:solidFill>
                  <a:srgbClr val="008591"/>
                </a:solidFill>
                <a:latin typeface="Arial"/>
                <a:cs typeface="Arial"/>
              </a:rPr>
              <a:t>any</a:t>
            </a:r>
            <a:r>
              <a:rPr sz="1867" b="1" spc="7" dirty="0">
                <a:solidFill>
                  <a:srgbClr val="008591"/>
                </a:solidFill>
                <a:latin typeface="Arial"/>
                <a:cs typeface="Arial"/>
              </a:rPr>
              <a:t> </a:t>
            </a:r>
            <a:r>
              <a:rPr sz="1867" b="1" dirty="0">
                <a:solidFill>
                  <a:srgbClr val="008591"/>
                </a:solidFill>
                <a:latin typeface="Arial"/>
                <a:cs typeface="Arial"/>
              </a:rPr>
              <a:t>scientific</a:t>
            </a:r>
            <a:r>
              <a:rPr sz="1867" b="1" spc="33" dirty="0">
                <a:solidFill>
                  <a:srgbClr val="008591"/>
                </a:solidFill>
                <a:latin typeface="Arial"/>
                <a:cs typeface="Arial"/>
              </a:rPr>
              <a:t> </a:t>
            </a:r>
            <a:r>
              <a:rPr sz="1867" b="1" spc="-13" dirty="0">
                <a:solidFill>
                  <a:srgbClr val="008591"/>
                </a:solidFill>
                <a:latin typeface="Arial"/>
                <a:cs typeface="Arial"/>
              </a:rPr>
              <a:t>discipline</a:t>
            </a:r>
            <a:endParaRPr sz="1867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1480800" y="8639895"/>
            <a:ext cx="3657600" cy="157308"/>
          </a:xfrm>
          <a:prstGeom prst="rect">
            <a:avLst/>
          </a:prstGeom>
        </p:spPr>
        <p:txBody>
          <a:bodyPr vert="horz" wrap="square" lIns="0" tIns="18627" rIns="0" bIns="0" rtlCol="0" anchor="ctr">
            <a:spAutoFit/>
          </a:bodyPr>
          <a:lstStyle/>
          <a:p>
            <a:pPr marL="16933">
              <a:spcBef>
                <a:spcPts val="147"/>
              </a:spcBef>
            </a:pPr>
            <a:fld id="{81D60167-4931-47E6-BA6A-407CBD079E47}" type="slidenum">
              <a:rPr spc="87" dirty="0"/>
              <a:pPr marL="16933">
                <a:spcBef>
                  <a:spcPts val="147"/>
                </a:spcBef>
              </a:pPr>
              <a:t>31</a:t>
            </a:fld>
            <a:endParaRPr spc="87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17600" y="1115772"/>
            <a:ext cx="14020800" cy="509541"/>
          </a:xfrm>
          <a:prstGeom prst="rect">
            <a:avLst/>
          </a:prstGeom>
        </p:spPr>
        <p:txBody>
          <a:bodyPr vert="horz" wrap="square" lIns="0" tIns="16933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pc="-120" dirty="0"/>
              <a:t>REANA</a:t>
            </a:r>
            <a:r>
              <a:rPr spc="13" dirty="0"/>
              <a:t> </a:t>
            </a:r>
            <a:r>
              <a:rPr dirty="0"/>
              <a:t>meets</a:t>
            </a:r>
            <a:r>
              <a:rPr spc="87" dirty="0"/>
              <a:t> </a:t>
            </a:r>
            <a:r>
              <a:rPr spc="73" dirty="0"/>
              <a:t>the</a:t>
            </a:r>
            <a:r>
              <a:rPr spc="-20" dirty="0"/>
              <a:t> </a:t>
            </a:r>
            <a:r>
              <a:rPr spc="-240" dirty="0"/>
              <a:t>EOSC</a:t>
            </a:r>
            <a:r>
              <a:rPr spc="107" dirty="0"/>
              <a:t> </a:t>
            </a:r>
            <a:r>
              <a:rPr spc="-13" dirty="0"/>
              <a:t>Federation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64934" y="2588852"/>
            <a:ext cx="6073140" cy="1448986"/>
          </a:xfrm>
          <a:prstGeom prst="rect">
            <a:avLst/>
          </a:prstGeom>
        </p:spPr>
        <p:txBody>
          <a:bodyPr vert="horz" wrap="square" lIns="0" tIns="22860" rIns="0" bIns="0" rtlCol="0" anchor="ctr">
            <a:spAutoFit/>
          </a:bodyPr>
          <a:lstStyle/>
          <a:p>
            <a:pPr marL="16933">
              <a:lnSpc>
                <a:spcPct val="100000"/>
              </a:lnSpc>
              <a:spcBef>
                <a:spcPts val="180"/>
              </a:spcBef>
            </a:pPr>
            <a:r>
              <a:rPr sz="9266" spc="200" dirty="0"/>
              <a:t>Thank</a:t>
            </a:r>
            <a:r>
              <a:rPr sz="9266" spc="-27" dirty="0"/>
              <a:t> </a:t>
            </a:r>
            <a:r>
              <a:rPr sz="9266" spc="87" dirty="0"/>
              <a:t>you!</a:t>
            </a:r>
            <a:endParaRPr sz="9266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10301" y="4864100"/>
            <a:ext cx="1816100" cy="4064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30401" y="4686300"/>
            <a:ext cx="1460500" cy="9398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21900" y="4813300"/>
            <a:ext cx="1320800" cy="6858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5501" y="4724401"/>
            <a:ext cx="876300" cy="876300"/>
          </a:xfrm>
          <a:prstGeom prst="rect">
            <a:avLst/>
          </a:prstGeom>
        </p:spPr>
      </p:pic>
      <p:pic>
        <p:nvPicPr>
          <p:cNvPr id="7" name="object 7">
            <a:hlinkClick r:id="rId6"/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65700" y="1981201"/>
            <a:ext cx="2336800" cy="5461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369300" y="4826000"/>
            <a:ext cx="1524000" cy="48260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746501" y="4940300"/>
            <a:ext cx="2120900" cy="20320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11480800" y="8639895"/>
            <a:ext cx="3657600" cy="157308"/>
          </a:xfrm>
          <a:prstGeom prst="rect">
            <a:avLst/>
          </a:prstGeom>
        </p:spPr>
        <p:txBody>
          <a:bodyPr vert="horz" wrap="square" lIns="0" tIns="18627" rIns="0" bIns="0" rtlCol="0" anchor="ctr">
            <a:spAutoFit/>
          </a:bodyPr>
          <a:lstStyle/>
          <a:p>
            <a:pPr marL="16933">
              <a:spcBef>
                <a:spcPts val="147"/>
              </a:spcBef>
            </a:pPr>
            <a:fld id="{81D60167-4931-47E6-BA6A-407CBD079E47}" type="slidenum">
              <a:rPr spc="87" dirty="0"/>
              <a:pPr marL="16933">
                <a:spcBef>
                  <a:spcPts val="147"/>
                </a:spcBef>
              </a:pPr>
              <a:t>32</a:t>
            </a:fld>
            <a:endParaRPr spc="87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801C4-CBE5-D6B6-4EFF-0116F4CC9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B09B8F60-872C-FB66-BEBE-2FB8E27B11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73" t="12343" r="2651" b="5746"/>
          <a:stretch>
            <a:fillRect/>
          </a:stretch>
        </p:blipFill>
        <p:spPr>
          <a:xfrm>
            <a:off x="1258838" y="3889510"/>
            <a:ext cx="1636761" cy="2204789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946703-64B3-769B-6289-779349DF99D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78102" y="1543445"/>
            <a:ext cx="11713898" cy="4482170"/>
          </a:xfrm>
        </p:spPr>
        <p:txBody>
          <a:bodyPr/>
          <a:lstStyle/>
          <a:p>
            <a:r>
              <a:rPr lang="en-GB" dirty="0"/>
              <a:t>The EOSC Node Italy is </a:t>
            </a:r>
            <a:r>
              <a:rPr lang="en-US" dirty="0"/>
              <a:t>“</a:t>
            </a:r>
            <a:r>
              <a:rPr lang="en-US" b="1" dirty="0"/>
              <a:t>Enrolled</a:t>
            </a:r>
            <a:r>
              <a:rPr lang="en-US" dirty="0"/>
              <a:t>” on the EEN with a </a:t>
            </a:r>
            <a:r>
              <a:rPr lang="en-US" b="1" dirty="0"/>
              <a:t>federated AAI </a:t>
            </a:r>
          </a:p>
          <a:p>
            <a:r>
              <a:rPr lang="en-US" dirty="0"/>
              <a:t>The </a:t>
            </a:r>
            <a:r>
              <a:rPr lang="en-US" b="1" dirty="0"/>
              <a:t>service catalogue of the node is fully integrated with the </a:t>
            </a:r>
            <a:r>
              <a:rPr lang="it-IT" b="1" dirty="0"/>
              <a:t>EU </a:t>
            </a:r>
            <a:r>
              <a:rPr lang="it-IT" b="1" dirty="0" err="1"/>
              <a:t>Node</a:t>
            </a:r>
            <a:r>
              <a:rPr lang="it-IT" b="1" dirty="0"/>
              <a:t> </a:t>
            </a:r>
            <a:r>
              <a:rPr lang="en-US" dirty="0"/>
              <a:t>and 18 services have been recently onboarded on the </a:t>
            </a:r>
          </a:p>
          <a:p>
            <a:pPr marL="266700" indent="0">
              <a:buNone/>
            </a:pPr>
            <a:r>
              <a:rPr lang="en-US" dirty="0"/>
              <a:t>dev instance</a:t>
            </a:r>
          </a:p>
          <a:p>
            <a:r>
              <a:rPr lang="en-US" dirty="0"/>
              <a:t>A catalogue of </a:t>
            </a:r>
            <a:r>
              <a:rPr lang="en-US" b="1" dirty="0"/>
              <a:t>20+ services </a:t>
            </a:r>
            <a:r>
              <a:rPr lang="en-US" dirty="0"/>
              <a:t>is already available on the </a:t>
            </a:r>
            <a:r>
              <a:rPr lang="en-GB" dirty="0"/>
              <a:t>EOSC Node Italy 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3252A5-CF83-FFEF-0E18-68697CE3F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of Node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8E696-C2A4-8AB2-2954-32006A1F1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14595-6856-9B4E-BECB-F9B7E4876AE1}" type="slidenum">
              <a:rPr lang="nl-NL" smtClean="0"/>
              <a:pPr/>
              <a:t>4</a:t>
            </a:fld>
            <a:endParaRPr lang="nl-NL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A912531-857E-49DB-C1D9-328286FDDE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18" t="41025" b="35781"/>
          <a:stretch>
            <a:fillRect/>
          </a:stretch>
        </p:blipFill>
        <p:spPr>
          <a:xfrm>
            <a:off x="1258836" y="3429000"/>
            <a:ext cx="1636763" cy="253905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DD8EAB21-CD26-2238-B69D-AF3ADD2658D2}"/>
              </a:ext>
            </a:extLst>
          </p:cNvPr>
          <p:cNvSpPr txBox="1">
            <a:spLocks/>
          </p:cNvSpPr>
          <p:nvPr/>
        </p:nvSpPr>
        <p:spPr>
          <a:xfrm>
            <a:off x="4689269" y="3605050"/>
            <a:ext cx="5351091" cy="13450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b="0" i="0" kern="1500" spc="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b="0" i="0" kern="12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b="0" i="0" kern="12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b="0" i="0" kern="12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500" b="0" i="0" kern="1200" baseline="0">
                <a:solidFill>
                  <a:schemeClr val="bg2">
                    <a:lumMod val="25000"/>
                  </a:schemeClr>
                </a:solidFill>
                <a:latin typeface="Roboto Light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Entities that have already contributed to the service catalogue:</a:t>
            </a:r>
          </a:p>
          <a:p>
            <a:r>
              <a:rPr lang="en-US" dirty="0"/>
              <a:t>Service provider for research</a:t>
            </a:r>
          </a:p>
          <a:p>
            <a:r>
              <a:rPr lang="en-US" dirty="0"/>
              <a:t>Research Performing Organizations and Universities</a:t>
            </a:r>
          </a:p>
          <a:p>
            <a:r>
              <a:rPr lang="en-US" dirty="0"/>
              <a:t>Italian nodes of Research Infrastructures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D47DAF2F-0C5F-F280-ADC9-CB09CA2E1ED4}"/>
              </a:ext>
            </a:extLst>
          </p:cNvPr>
          <p:cNvSpPr/>
          <p:nvPr/>
        </p:nvSpPr>
        <p:spPr>
          <a:xfrm>
            <a:off x="3058452" y="4062636"/>
            <a:ext cx="1153740" cy="312983"/>
          </a:xfrm>
          <a:prstGeom prst="rightArrow">
            <a:avLst/>
          </a:prstGeom>
          <a:solidFill>
            <a:srgbClr val="0086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F843EFAF-7338-92B5-F760-40BA1A9BA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951" y="4995611"/>
            <a:ext cx="4037747" cy="176208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F1A568C-E702-D5AE-7CA0-F50F801B27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18" t="7766" b="64007"/>
          <a:stretch>
            <a:fillRect/>
          </a:stretch>
        </p:blipFill>
        <p:spPr>
          <a:xfrm>
            <a:off x="832383" y="3207859"/>
            <a:ext cx="2638513" cy="49812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2DA2EC0-E7E2-EDF0-4F3A-A44FF6DB33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8375" y="5592914"/>
            <a:ext cx="1112159" cy="114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29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070BA036-260D-B8E6-00AB-0B3C23331DC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86137" y="941454"/>
            <a:ext cx="11626350" cy="2785723"/>
          </a:xfrm>
        </p:spPr>
        <p:txBody>
          <a:bodyPr>
            <a:normAutofit/>
          </a:bodyPr>
          <a:lstStyle/>
          <a:p>
            <a:r>
              <a:rPr lang="en-US" sz="1700" b="1" dirty="0"/>
              <a:t>Policy issues </a:t>
            </a:r>
            <a:r>
              <a:rPr lang="en-US" sz="1700" dirty="0"/>
              <a:t>including</a:t>
            </a:r>
            <a:r>
              <a:rPr lang="en-US" sz="1700" b="1" dirty="0"/>
              <a:t> agreements </a:t>
            </a:r>
            <a:r>
              <a:rPr lang="en-US" sz="1700" dirty="0"/>
              <a:t>on</a:t>
            </a:r>
            <a:r>
              <a:rPr lang="en-US" sz="1700" b="1" dirty="0"/>
              <a:t> </a:t>
            </a:r>
            <a:r>
              <a:rPr lang="en-US" sz="1700" dirty="0"/>
              <a:t>access to services (i.e. on compute/storage services)</a:t>
            </a:r>
          </a:p>
          <a:p>
            <a:r>
              <a:rPr lang="en-US" sz="1700" dirty="0"/>
              <a:t>EOSC Node AAI local federation and adoption</a:t>
            </a:r>
          </a:p>
          <a:p>
            <a:r>
              <a:rPr lang="en-US" sz="1700" dirty="0"/>
              <a:t>From </a:t>
            </a:r>
            <a:r>
              <a:rPr lang="en-US" sz="1700" b="1" dirty="0"/>
              <a:t>catalogue of catalogues </a:t>
            </a:r>
            <a:r>
              <a:rPr lang="en-US" sz="1700" dirty="0"/>
              <a:t>to detailed catalogue</a:t>
            </a:r>
          </a:p>
          <a:p>
            <a:r>
              <a:rPr lang="en-US" sz="1700" dirty="0"/>
              <a:t>Cross-domain </a:t>
            </a:r>
            <a:r>
              <a:rPr lang="en-US" sz="1700" b="1" dirty="0"/>
              <a:t>interoperability</a:t>
            </a:r>
          </a:p>
          <a:p>
            <a:r>
              <a:rPr lang="en-US" sz="1700" dirty="0"/>
              <a:t>The full </a:t>
            </a:r>
            <a:r>
              <a:rPr lang="en-US" sz="1700" b="1" dirty="0"/>
              <a:t>engagement of the user-community </a:t>
            </a:r>
          </a:p>
          <a:p>
            <a:r>
              <a:rPr lang="en-US" sz="1700" b="1" dirty="0"/>
              <a:t>Continuous institutional support </a:t>
            </a:r>
          </a:p>
          <a:p>
            <a:endParaRPr lang="en-US" sz="1700" b="1" dirty="0"/>
          </a:p>
          <a:p>
            <a:endParaRPr lang="en-US" sz="1700" b="1" dirty="0"/>
          </a:p>
          <a:p>
            <a:endParaRPr lang="it-IT" sz="1700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F6DA0FAC-F5C8-212B-7D14-A09E47559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noProof="0" dirty="0"/>
              <a:t>Grand challenges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8594F1A-B379-52D7-63AD-596DE26C9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14595-6856-9B4E-BECB-F9B7E4876AE1}" type="slidenum">
              <a:rPr lang="nl-NL" smtClean="0"/>
              <a:pPr/>
              <a:t>5</a:t>
            </a:fld>
            <a:endParaRPr lang="nl-NL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4A18B1C-2ACC-E3F6-8335-42CA31DEE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010" y="6600823"/>
            <a:ext cx="561979" cy="257177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EC5484C-F498-0143-04DA-3A82F05FD6EE}"/>
              </a:ext>
            </a:extLst>
          </p:cNvPr>
          <p:cNvSpPr txBox="1"/>
          <p:nvPr/>
        </p:nvSpPr>
        <p:spPr>
          <a:xfrm>
            <a:off x="395845" y="4284608"/>
            <a:ext cx="11626350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700" b="1" kern="1500" dirty="0">
                <a:latin typeface="Roboto" panose="02000000000000000000" pitchFamily="2" charset="0"/>
                <a:ea typeface="Roboto" panose="02000000000000000000" pitchFamily="2" charset="0"/>
              </a:rPr>
              <a:t>Strategy &amp; Policy: </a:t>
            </a:r>
            <a:r>
              <a:rPr lang="en-GB" sz="1700" kern="1500" dirty="0">
                <a:latin typeface="Roboto" panose="02000000000000000000" pitchFamily="2" charset="0"/>
                <a:ea typeface="Roboto" panose="02000000000000000000" pitchFamily="2" charset="0"/>
              </a:rPr>
              <a:t>alignment with EU Open Science vision; influence on policy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700" b="1" kern="1500" dirty="0">
                <a:latin typeface="Roboto" panose="02000000000000000000" pitchFamily="2" charset="0"/>
                <a:ea typeface="Roboto" panose="02000000000000000000" pitchFamily="2" charset="0"/>
              </a:rPr>
              <a:t>Technical: </a:t>
            </a:r>
            <a:r>
              <a:rPr lang="en-GB" sz="1700" kern="1500" dirty="0">
                <a:latin typeface="Roboto" panose="02000000000000000000" pitchFamily="2" charset="0"/>
                <a:ea typeface="Roboto" panose="02000000000000000000" pitchFamily="2" charset="0"/>
              </a:rPr>
              <a:t>shared </a:t>
            </a:r>
            <a:r>
              <a:rPr lang="en-US" sz="1700" kern="1500" dirty="0">
                <a:latin typeface="Roboto" panose="02000000000000000000" pitchFamily="2" charset="0"/>
                <a:ea typeface="Roboto" panose="02000000000000000000" pitchFamily="2" charset="0"/>
              </a:rPr>
              <a:t>identity</a:t>
            </a:r>
            <a:r>
              <a:rPr lang="it-IT" sz="1700" kern="1500" dirty="0">
                <a:latin typeface="Roboto" panose="02000000000000000000" pitchFamily="2" charset="0"/>
                <a:ea typeface="Roboto" panose="02000000000000000000" pitchFamily="2" charset="0"/>
              </a:rPr>
              <a:t> (</a:t>
            </a:r>
            <a:r>
              <a:rPr lang="en-GB" sz="1700" kern="1500" dirty="0">
                <a:latin typeface="Roboto" panose="02000000000000000000" pitchFamily="2" charset="0"/>
                <a:ea typeface="Roboto" panose="02000000000000000000" pitchFamily="2" charset="0"/>
              </a:rPr>
              <a:t>AAI), interoperability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700" b="1" kern="1500" dirty="0">
                <a:latin typeface="Roboto" panose="02000000000000000000" pitchFamily="2" charset="0"/>
                <a:ea typeface="Roboto" panose="02000000000000000000" pitchFamily="2" charset="0"/>
              </a:rPr>
              <a:t>Collaboration: </a:t>
            </a:r>
            <a:r>
              <a:rPr lang="en-GB" sz="1700" kern="1500" dirty="0">
                <a:latin typeface="Roboto" panose="02000000000000000000" pitchFamily="2" charset="0"/>
                <a:ea typeface="Roboto" panose="02000000000000000000" pitchFamily="2" charset="0"/>
              </a:rPr>
              <a:t>Cross-border projects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kern="1500" dirty="0">
                <a:latin typeface="Roboto" panose="02000000000000000000" pitchFamily="2" charset="0"/>
                <a:ea typeface="Roboto" panose="02000000000000000000" pitchFamily="2" charset="0"/>
              </a:rPr>
              <a:t>FAIR-by-design integration: </a:t>
            </a:r>
            <a:r>
              <a:rPr lang="en-US" sz="1700" kern="1500" dirty="0">
                <a:latin typeface="Roboto" panose="02000000000000000000" pitchFamily="2" charset="0"/>
                <a:ea typeface="Roboto" panose="02000000000000000000" pitchFamily="2" charset="0"/>
              </a:rPr>
              <a:t>National services become part of a wider ecosystem that adheres to the FAIR principles</a:t>
            </a:r>
            <a:endParaRPr lang="en-GB" sz="1700" kern="15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700" b="1" kern="1500" dirty="0" err="1">
                <a:latin typeface="Roboto" panose="02000000000000000000" pitchFamily="2" charset="0"/>
                <a:ea typeface="Roboto" panose="02000000000000000000" pitchFamily="2" charset="0"/>
              </a:rPr>
              <a:t>Visibility</a:t>
            </a:r>
            <a:r>
              <a:rPr lang="it-IT" sz="1700" b="1" kern="1500" dirty="0"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it-IT" sz="1700" kern="1500" dirty="0">
                <a:latin typeface="Roboto" panose="02000000000000000000" pitchFamily="2" charset="0"/>
                <a:ea typeface="Roboto" panose="02000000000000000000" pitchFamily="2" charset="0"/>
              </a:rPr>
              <a:t>EOSC </a:t>
            </a:r>
            <a:r>
              <a:rPr lang="it-IT" sz="1700" kern="1500" dirty="0" err="1">
                <a:latin typeface="Roboto" panose="02000000000000000000" pitchFamily="2" charset="0"/>
                <a:ea typeface="Roboto" panose="02000000000000000000" pitchFamily="2" charset="0"/>
              </a:rPr>
              <a:t>Italian</a:t>
            </a:r>
            <a:r>
              <a:rPr lang="it-IT" sz="1700" kern="15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it-IT" sz="1700" kern="1500" dirty="0" err="1">
                <a:latin typeface="Roboto" panose="02000000000000000000" pitchFamily="2" charset="0"/>
                <a:ea typeface="Roboto" panose="02000000000000000000" pitchFamily="2" charset="0"/>
              </a:rPr>
              <a:t>Node</a:t>
            </a:r>
            <a:r>
              <a:rPr lang="it-IT" sz="1700" kern="15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it-IT" sz="1700" kern="1500" dirty="0" err="1">
                <a:latin typeface="Roboto" panose="02000000000000000000" pitchFamily="2" charset="0"/>
                <a:ea typeface="Roboto" panose="02000000000000000000" pitchFamily="2" charset="0"/>
              </a:rPr>
              <a:t>enrolled</a:t>
            </a:r>
            <a:r>
              <a:rPr lang="it-IT" sz="1700" kern="1500" dirty="0">
                <a:latin typeface="Roboto" panose="02000000000000000000" pitchFamily="2" charset="0"/>
                <a:ea typeface="Roboto" panose="02000000000000000000" pitchFamily="2" charset="0"/>
              </a:rPr>
              <a:t> in the EOSC EU </a:t>
            </a:r>
            <a:r>
              <a:rPr lang="it-IT" sz="1700" kern="1500" dirty="0" err="1">
                <a:latin typeface="Roboto" panose="02000000000000000000" pitchFamily="2" charset="0"/>
                <a:ea typeface="Roboto" panose="02000000000000000000" pitchFamily="2" charset="0"/>
              </a:rPr>
              <a:t>Node</a:t>
            </a:r>
            <a:r>
              <a:rPr lang="it-IT" sz="1700" kern="1500" dirty="0">
                <a:latin typeface="Roboto" panose="02000000000000000000" pitchFamily="2" charset="0"/>
                <a:ea typeface="Roboto" panose="02000000000000000000" pitchFamily="2" charset="0"/>
              </a:rPr>
              <a:t> and National services </a:t>
            </a:r>
            <a:r>
              <a:rPr lang="it-IT" sz="1700" kern="1500" dirty="0" err="1">
                <a:latin typeface="Roboto" panose="02000000000000000000" pitchFamily="2" charset="0"/>
                <a:ea typeface="Roboto" panose="02000000000000000000" pitchFamily="2" charset="0"/>
              </a:rPr>
              <a:t>onboarded</a:t>
            </a:r>
            <a:endParaRPr lang="en-GB" sz="1700" kern="15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Titolo 2">
            <a:extLst>
              <a:ext uri="{FF2B5EF4-FFF2-40B4-BE49-F238E27FC236}">
                <a16:creationId xmlns:a16="http://schemas.microsoft.com/office/drawing/2014/main" id="{96849DD1-B7D8-5CD4-AE3D-0801F99371E3}"/>
              </a:ext>
            </a:extLst>
          </p:cNvPr>
          <p:cNvSpPr txBox="1">
            <a:spLocks/>
          </p:cNvSpPr>
          <p:nvPr/>
        </p:nvSpPr>
        <p:spPr>
          <a:xfrm>
            <a:off x="2907173" y="3583824"/>
            <a:ext cx="8888981" cy="603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rgbClr val="008691"/>
                </a:solidFill>
                <a:latin typeface="Quicksand" pitchFamily="2" charset="77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CA" dirty="0"/>
              <a:t>Main benefits so far</a:t>
            </a:r>
          </a:p>
        </p:txBody>
      </p:sp>
    </p:spTree>
    <p:extLst>
      <p:ext uri="{BB962C8B-B14F-4D97-AF65-F5344CB8AC3E}">
        <p14:creationId xmlns:p14="http://schemas.microsoft.com/office/powerpoint/2010/main" val="2087158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0E13D-A188-4B7C-6481-1ABCB4D27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32A5D5-0B04-AC1C-9E0F-85694D105128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>
            <a:normAutofit/>
          </a:bodyPr>
          <a:lstStyle/>
          <a:p>
            <a:pPr marL="57150" indent="0">
              <a:buNone/>
            </a:pPr>
            <a:r>
              <a:rPr lang="en-GB" sz="1600" b="1" dirty="0"/>
              <a:t>Main goals: </a:t>
            </a:r>
          </a:p>
          <a:p>
            <a:pPr marL="269875" indent="-269875"/>
            <a:r>
              <a:rPr lang="en-GB" sz="1600" dirty="0"/>
              <a:t>Create a distributed workflow to run analysis on a dataset that is too big to be moved and/or run analysis in a </a:t>
            </a:r>
          </a:p>
          <a:p>
            <a:pPr marL="0" indent="266700">
              <a:buNone/>
            </a:pPr>
            <a:r>
              <a:rPr lang="en-GB" sz="1600" dirty="0"/>
              <a:t>distributed computing area with enough capacity to process the data.</a:t>
            </a:r>
            <a:endParaRPr lang="it-IT" sz="1600" dirty="0"/>
          </a:p>
          <a:p>
            <a:pPr marL="0" indent="0">
              <a:buNone/>
            </a:pPr>
            <a:r>
              <a:rPr lang="en-GB" sz="1600" b="1" dirty="0"/>
              <a:t>Main contribution of EOSC Node Italy:</a:t>
            </a:r>
          </a:p>
          <a:p>
            <a:pPr marL="269875" indent="-269875"/>
            <a:r>
              <a:rPr lang="en-GB" sz="1600" dirty="0"/>
              <a:t>Exploit CERN's REANA to instantiate computational workflows on heterogeneous remote clouds </a:t>
            </a:r>
          </a:p>
          <a:p>
            <a:pPr marL="269875" indent="-269875"/>
            <a:r>
              <a:rPr lang="en-US" sz="1600" dirty="0"/>
              <a:t>Use the Italian distributed Data Lake as a federated environment for hosting data that could be processed executing </a:t>
            </a:r>
          </a:p>
          <a:p>
            <a:pPr marL="0" indent="266700">
              <a:buNone/>
            </a:pPr>
            <a:r>
              <a:rPr lang="en-US" sz="1600" dirty="0"/>
              <a:t>scientific workflows in the EOSC context</a:t>
            </a:r>
            <a:endParaRPr lang="en-GB" sz="1600" dirty="0"/>
          </a:p>
          <a:p>
            <a:pPr marL="269875" indent="-269875"/>
            <a:r>
              <a:rPr lang="en-US" sz="1600" dirty="0"/>
              <a:t>Provide multiple scientific communities with access to computing and storage resources and to European federation of </a:t>
            </a:r>
          </a:p>
          <a:p>
            <a:pPr marL="0" indent="266700">
              <a:buNone/>
            </a:pPr>
            <a:r>
              <a:rPr lang="en-US" sz="1600" b="1" dirty="0"/>
              <a:t>experimental workflow environments, decoupled from specific cloud and resource providers, </a:t>
            </a:r>
            <a:r>
              <a:rPr lang="en-US" sz="1600" dirty="0"/>
              <a:t>and leveraging widely </a:t>
            </a:r>
          </a:p>
          <a:p>
            <a:pPr marL="0" indent="266700">
              <a:buNone/>
            </a:pPr>
            <a:r>
              <a:rPr lang="en-US" sz="1600" dirty="0"/>
              <a:t>adopted technological solutions.</a:t>
            </a:r>
          </a:p>
          <a:p>
            <a:pPr>
              <a:lnSpc>
                <a:spcPct val="150000"/>
              </a:lnSpc>
            </a:pPr>
            <a:endParaRPr lang="en-US" sz="1600" dirty="0"/>
          </a:p>
          <a:p>
            <a:endParaRPr lang="en-GB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84EF58-EA4F-FDE4-2FE6-10FD33AA5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 cases developed – CERN Reana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A3C5E0-4337-67B3-F02B-4CA344234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14595-6856-9B4E-BECB-F9B7E4876AE1}" type="slidenum">
              <a:rPr lang="nl-NL" smtClean="0"/>
              <a:pPr/>
              <a:t>6</a:t>
            </a:fld>
            <a:endParaRPr lang="nl-NL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B8FCFED-DCC6-2B01-C804-3322F0925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6724" y="786235"/>
            <a:ext cx="1929082" cy="72876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C82C929-2456-7D31-7432-13D2DB75A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414" y="5202120"/>
            <a:ext cx="3103171" cy="161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79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4671A-92BD-06C5-644D-CA0C0095B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F43D45-F37D-9684-9470-4699FB6247DD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>
            <a:normAutofit/>
          </a:bodyPr>
          <a:lstStyle/>
          <a:p>
            <a:pPr marL="57150" indent="0">
              <a:buNone/>
            </a:pPr>
            <a:r>
              <a:rPr lang="en-GB" sz="1600" b="1" dirty="0"/>
              <a:t>Main goals: </a:t>
            </a:r>
          </a:p>
          <a:p>
            <a:r>
              <a:rPr lang="en-GB" sz="1600" dirty="0"/>
              <a:t>Provide a cloud-enabled platform for the multi-centric validation of AI models for prostate cancer screening on </a:t>
            </a:r>
          </a:p>
          <a:p>
            <a:pPr marL="0" indent="266700">
              <a:buNone/>
            </a:pPr>
            <a:r>
              <a:rPr lang="en-GB" sz="1600" dirty="0"/>
              <a:t>sensitive health data in compliant frameworks</a:t>
            </a:r>
          </a:p>
          <a:p>
            <a:pPr marL="0" indent="0">
              <a:buNone/>
            </a:pPr>
            <a:r>
              <a:rPr lang="en-GB" sz="1600" b="1" dirty="0"/>
              <a:t>Main contribution of EOSC Node Italy:</a:t>
            </a:r>
          </a:p>
          <a:p>
            <a:r>
              <a:rPr lang="en-US" sz="1600" b="1" dirty="0"/>
              <a:t>Exploit sensitive data storage and analysis </a:t>
            </a:r>
            <a:r>
              <a:rPr lang="en-US" sz="1600" dirty="0"/>
              <a:t>facilities leveraging the INFN ISO-certified cloud infrastructure</a:t>
            </a:r>
          </a:p>
          <a:p>
            <a:r>
              <a:rPr lang="en-US" sz="1600" dirty="0"/>
              <a:t>Provide compute, storage and AI capacities in EHDS (European Health Data Space Regulation) compliant manner for </a:t>
            </a:r>
          </a:p>
          <a:p>
            <a:pPr marL="0" indent="266700">
              <a:buNone/>
            </a:pPr>
            <a:r>
              <a:rPr lang="en-US" sz="1600" dirty="0"/>
              <a:t>data-users to the research community leveraging INFN resources and competencies</a:t>
            </a:r>
            <a:endParaRPr lang="en-GB" sz="1600" dirty="0"/>
          </a:p>
          <a:p>
            <a:pPr>
              <a:lnSpc>
                <a:spcPct val="150000"/>
              </a:lnSpc>
            </a:pPr>
            <a:endParaRPr lang="en-US" sz="1600" dirty="0"/>
          </a:p>
          <a:p>
            <a:endParaRPr lang="en-GB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59D91A-5112-B7DE-C147-B9F013CD2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 cases developed – BBMRI ERIC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B0A6C-4EF4-1C45-17E0-39859CFA1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14595-6856-9B4E-BECB-F9B7E4876AE1}" type="slidenum">
              <a:rPr lang="nl-NL" smtClean="0"/>
              <a:pPr/>
              <a:t>7</a:t>
            </a:fld>
            <a:endParaRPr lang="nl-NL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BF256D3-C7DB-B2E4-97CD-6E082BC49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2793" y="796611"/>
            <a:ext cx="1930649" cy="73124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89914B1-0302-4B9E-E5C3-6703B5728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997" y="4478228"/>
            <a:ext cx="7448006" cy="232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542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6A1BC-80FA-269D-9973-43D9E9270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1E45CDA-E639-C6FC-9113-32F3A21805D9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Contribute to change the culture and </a:t>
            </a:r>
            <a:r>
              <a:rPr lang="en-US" sz="1800" b="1" dirty="0"/>
              <a:t>make Open Science the new normal</a:t>
            </a:r>
          </a:p>
          <a:p>
            <a:r>
              <a:rPr lang="en-US" sz="1800" dirty="0"/>
              <a:t>Support a </a:t>
            </a:r>
            <a:r>
              <a:rPr lang="en-US" sz="1800" b="1" dirty="0"/>
              <a:t>strong federation </a:t>
            </a:r>
            <a:r>
              <a:rPr lang="en-US" sz="1800" dirty="0"/>
              <a:t>of infrastructures and data for data-driven research</a:t>
            </a:r>
          </a:p>
          <a:p>
            <a:r>
              <a:rPr lang="en-US" sz="1800" dirty="0"/>
              <a:t>Contribute to the </a:t>
            </a:r>
            <a:r>
              <a:rPr lang="en-US" sz="1800" b="1" dirty="0"/>
              <a:t>EOSC developments and policies</a:t>
            </a:r>
          </a:p>
          <a:p>
            <a:r>
              <a:rPr lang="en-US" sz="1800" dirty="0"/>
              <a:t>Participate in </a:t>
            </a:r>
            <a:r>
              <a:rPr lang="en-US" sz="1800" b="1" dirty="0"/>
              <a:t>projects aimed at developing services to exploit the full federation of EOSC Nodes </a:t>
            </a:r>
          </a:p>
          <a:p>
            <a:r>
              <a:rPr lang="en-US" sz="1800" dirty="0"/>
              <a:t>Increase the </a:t>
            </a:r>
            <a:r>
              <a:rPr lang="en-US" sz="1800" b="1" dirty="0"/>
              <a:t>opportunities for Italian researchers</a:t>
            </a:r>
            <a:r>
              <a:rPr lang="en-US" sz="1800" dirty="0"/>
              <a:t> and research communities</a:t>
            </a:r>
          </a:p>
          <a:p>
            <a:r>
              <a:rPr lang="en-US" sz="1800" dirty="0"/>
              <a:t>Having and giving access to high value multidisciplinary competencies and datasets</a:t>
            </a:r>
          </a:p>
          <a:p>
            <a:r>
              <a:rPr lang="en-US" sz="1800" b="1" dirty="0"/>
              <a:t>Access to Cloud and HPC infrastructures </a:t>
            </a:r>
          </a:p>
          <a:p>
            <a:r>
              <a:rPr lang="en-US" sz="1800" dirty="0"/>
              <a:t>Develop education and training programs</a:t>
            </a:r>
          </a:p>
          <a:p>
            <a:r>
              <a:rPr lang="en-US" sz="1800" b="1" dirty="0"/>
              <a:t>Synergy </a:t>
            </a:r>
            <a:r>
              <a:rPr lang="en-US" sz="1800" dirty="0"/>
              <a:t>with </a:t>
            </a:r>
            <a:r>
              <a:rPr lang="en-US" sz="1800" dirty="0" err="1"/>
              <a:t>EuroHPC</a:t>
            </a:r>
            <a:r>
              <a:rPr lang="en-US" sz="1800" dirty="0"/>
              <a:t> key initiatives such as the </a:t>
            </a:r>
            <a:r>
              <a:rPr lang="en-US" sz="1800" b="1" dirty="0"/>
              <a:t>AI Factory</a:t>
            </a:r>
            <a:endParaRPr lang="en-GB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96C6DB-AAD9-F68C-28CC-1786DF2B2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773" y="293103"/>
            <a:ext cx="9199933" cy="603887"/>
          </a:xfrm>
        </p:spPr>
        <p:txBody>
          <a:bodyPr>
            <a:noAutofit/>
          </a:bodyPr>
          <a:lstStyle/>
          <a:p>
            <a:r>
              <a:rPr lang="en-US" dirty="0"/>
              <a:t>Added value for the research community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8ACDEE-C6AB-5B90-D0C4-AC418CF60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14595-6856-9B4E-BECB-F9B7E4876AE1}" type="slidenum">
              <a:rPr lang="nl-NL" smtClean="0"/>
              <a:pPr/>
              <a:t>8</a:t>
            </a:fld>
            <a:endParaRPr lang="nl-NL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F5F6A46-B036-412C-3CA9-303375A68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010" y="6512309"/>
            <a:ext cx="561979" cy="25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37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80805A-6EFA-D780-921E-6BF52B6E43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Thank </a:t>
            </a:r>
            <a:r>
              <a:rPr lang="it-IT" dirty="0" err="1"/>
              <a:t>you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00639C8-D557-A57E-C9E4-7D0EBFB1A0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Matteo Zanaroli</a:t>
            </a:r>
          </a:p>
          <a:p>
            <a:r>
              <a:rPr lang="it-IT" dirty="0">
                <a:hlinkClick r:id="rId2"/>
              </a:rPr>
              <a:t>matteo.zanaroli@supercomputing-icsc.it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19472660"/>
      </p:ext>
    </p:extLst>
  </p:cSld>
  <p:clrMapOvr>
    <a:masterClrMapping/>
  </p:clrMapOvr>
</p:sld>
</file>

<file path=ppt/theme/theme1.xml><?xml version="1.0" encoding="utf-8"?>
<a:theme xmlns:a="http://schemas.openxmlformats.org/drawingml/2006/main" name="7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869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1500" b="0" i="0" dirty="0" err="1" smtClean="0">
            <a:latin typeface="Roboto" panose="02000000000000000000" pitchFamily="2" charset="0"/>
            <a:ea typeface="Robot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1" id="{E86B375E-B2AB-0743-BEC7-DB65CC0F2C5C}" vid="{3EDA8713-9C39-7649-9C99-392866E6D3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BA2657F33C78458957214F412992C5" ma:contentTypeVersion="17" ma:contentTypeDescription="Create a new document." ma:contentTypeScope="" ma:versionID="cf3d3e3839621cdfc7bc4990cabbff49">
  <xsd:schema xmlns:xsd="http://www.w3.org/2001/XMLSchema" xmlns:xs="http://www.w3.org/2001/XMLSchema" xmlns:p="http://schemas.microsoft.com/office/2006/metadata/properties" xmlns:ns2="496d62f4-75b2-40d8-99f4-e416e0428c04" xmlns:ns3="f0f4a6ae-13a5-4397-80f3-aea8e9f411f0" targetNamespace="http://schemas.microsoft.com/office/2006/metadata/properties" ma:root="true" ma:fieldsID="4700b1da7db4361432db795070d8710d" ns2:_="" ns3:_="">
    <xsd:import namespace="496d62f4-75b2-40d8-99f4-e416e0428c04"/>
    <xsd:import namespace="f0f4a6ae-13a5-4397-80f3-aea8e9f411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3:_dlc_DocId" minOccurs="0"/>
                <xsd:element ref="ns3:_dlc_DocIdUrl" minOccurs="0"/>
                <xsd:element ref="ns3:_dlc_DocIdPersistId" minOccurs="0"/>
                <xsd:element ref="ns2:Permanentlink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6d62f4-75b2-40d8-99f4-e416e0428c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8da2a577-abbe-4683-8229-b3bb4b575d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Permanentlink" ma:index="26" nillable="true" ma:displayName="Permanent link" ma:format="Dropdown" ma:internalName="Permanentlink">
      <xsd:simpleType>
        <xsd:restriction base="dms:Text">
          <xsd:maxLength value="255"/>
        </xsd:restriction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f4a6ae-13a5-4397-80f3-aea8e9f411f0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99d882f0-47c2-44ed-bbac-0735b4e91be2}" ma:internalName="TaxCatchAll" ma:showField="CatchAllData" ma:web="f0f4a6ae-13a5-4397-80f3-aea8e9f411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3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5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0f4a6ae-13a5-4397-80f3-aea8e9f411f0" xsi:nil="true"/>
    <lcf76f155ced4ddcb4097134ff3c332f xmlns="496d62f4-75b2-40d8-99f4-e416e0428c04">
      <Terms xmlns="http://schemas.microsoft.com/office/infopath/2007/PartnerControls"/>
    </lcf76f155ced4ddcb4097134ff3c332f>
    <Permanentlink xmlns="496d62f4-75b2-40d8-99f4-e416e0428c04" xsi:nil="true"/>
    <_dlc_DocId xmlns="f0f4a6ae-13a5-4397-80f3-aea8e9f411f0">EOSC-167323429-129121</_dlc_DocId>
    <_dlc_DocIdUrl xmlns="f0f4a6ae-13a5-4397-80f3-aea8e9f411f0">
      <Url>https://europeanopensciencecloud.sharepoint.com/sites/Data/_layouts/15/DocIdRedir.aspx?ID=EOSC-167323429-129121</Url>
      <Description>EOSC-167323429-129121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2AACE69-00FE-456A-A45C-C3F398C55AE2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2BA80F4B-0A02-4351-BED8-44C1E268E6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96d62f4-75b2-40d8-99f4-e416e0428c04"/>
    <ds:schemaRef ds:uri="f0f4a6ae-13a5-4397-80f3-aea8e9f411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AEC90BF-B81E-4D3E-B24F-CCADFDB66214}">
  <ds:schemaRefs>
    <ds:schemaRef ds:uri="http://schemas.microsoft.com/office/infopath/2007/PartnerControls"/>
    <ds:schemaRef ds:uri="http://www.w3.org/XML/1998/namespace"/>
    <ds:schemaRef ds:uri="http://purl.org/dc/dcmitype/"/>
    <ds:schemaRef ds:uri="http://purl.org/dc/elements/1.1/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f0f4a6ae-13a5-4397-80f3-aea8e9f411f0"/>
    <ds:schemaRef ds:uri="496d62f4-75b2-40d8-99f4-e416e0428c04"/>
  </ds:schemaRefs>
</ds:datastoreItem>
</file>

<file path=customXml/itemProps4.xml><?xml version="1.0" encoding="utf-8"?>
<ds:datastoreItem xmlns:ds="http://schemas.openxmlformats.org/officeDocument/2006/customXml" ds:itemID="{6686D8FB-8F2E-4361-A213-D2F1773A5C7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d039f18-be30-4d14-a39b-43726fab950e}" enabled="1" method="Standard" siteId="{34bcdf7f-9a80-4d3f-86b3-a07ecaa09672}" contentBits="2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20251013_Node template_Italy</Template>
  <TotalTime>1606</TotalTime>
  <Words>2218</Words>
  <Application>Microsoft Macintosh PowerPoint</Application>
  <PresentationFormat>Widescreen</PresentationFormat>
  <Paragraphs>284</Paragraphs>
  <Slides>32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40" baseType="lpstr">
      <vt:lpstr>Aptos</vt:lpstr>
      <vt:lpstr>Arial</vt:lpstr>
      <vt:lpstr>Calibri</vt:lpstr>
      <vt:lpstr>Quicksand</vt:lpstr>
      <vt:lpstr>Roboto</vt:lpstr>
      <vt:lpstr>Roboto Light</vt:lpstr>
      <vt:lpstr>Times New Roman</vt:lpstr>
      <vt:lpstr>7_Kantoorthema</vt:lpstr>
      <vt:lpstr>Presentazione standard di PowerPoint</vt:lpstr>
      <vt:lpstr>EOSC Node Italy</vt:lpstr>
      <vt:lpstr>EOSC Node Italy – General Information </vt:lpstr>
      <vt:lpstr>Status of Node development</vt:lpstr>
      <vt:lpstr>Grand challenges</vt:lpstr>
      <vt:lpstr>Use cases developed – CERN Reana </vt:lpstr>
      <vt:lpstr>Use cases developed – BBMRI ERIC </vt:lpstr>
      <vt:lpstr>Added value for the research community</vt:lpstr>
      <vt:lpstr>Thank you</vt:lpstr>
      <vt:lpstr>THE MCVAL USE CASE</vt:lpstr>
      <vt:lpstr>AI assisted prostate cancer screening</vt:lpstr>
      <vt:lpstr>Scientific challenge of AI model deployment in clinical setting</vt:lpstr>
      <vt:lpstr>MCVAL vision and challenges</vt:lpstr>
      <vt:lpstr>MCVAL USE CASE</vt:lpstr>
      <vt:lpstr>MCVAL demo</vt:lpstr>
      <vt:lpstr>Developments and Achievements</vt:lpstr>
      <vt:lpstr>Achievements</vt:lpstr>
      <vt:lpstr>How do MCVAL and the EOSC Federation benefit from each other?</vt:lpstr>
      <vt:lpstr>Scaling up MCVAL: the EOSC Sensitive Health Data subgroup</vt:lpstr>
      <vt:lpstr>Thank you for your attention and Thank you to all the highly committed contributors in the MCVAL use case and the SHD subgroup!</vt:lpstr>
      <vt:lpstr>The REANA use case in the EOSC Federation</vt:lpstr>
      <vt:lpstr>The Large Hadron Collider (LHC)</vt:lpstr>
      <vt:lpstr>The Large Hadron Collider (LHC)</vt:lpstr>
      <vt:lpstr>The Large Hadron Collider (LHC)</vt:lpstr>
      <vt:lpstr>The value of the data</vt:lpstr>
      <vt:lpstr>The value of the data</vt:lpstr>
      <vt:lpstr>Frequently asked questions</vt:lpstr>
      <vt:lpstr>Presentazione standard di PowerPoint</vt:lpstr>
      <vt:lpstr>Presentazione standard di PowerPoint</vt:lpstr>
      <vt:lpstr>DEMO</vt:lpstr>
      <vt:lpstr>REANA meets the EOSC Federation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EOSC Node Italy</dc:title>
  <dc:creator>Matteo Zanaroli</dc:creator>
  <cp:lastModifiedBy>Giacinto Donvito</cp:lastModifiedBy>
  <cp:revision>21</cp:revision>
  <dcterms:created xsi:type="dcterms:W3CDTF">2025-10-31T09:43:17Z</dcterms:created>
  <dcterms:modified xsi:type="dcterms:W3CDTF">2025-11-19T11:41:15Z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0x01010011BA2657F33C78458957214F412992C5</vt:lpwstr>
  </property>
  <property fmtid="{D5CDD505-2E9C-101B-9397-08002B2CF9AE}" pid="3" name="MediaServiceImageTags">
    <vt:lpwstr/>
  </property>
  <property fmtid="{D5CDD505-2E9C-101B-9397-08002B2CF9AE}" pid="4" name="_dlc_DocIdItemGuid">
    <vt:lpwstr>e3910211-0728-48b2-ac0f-81839b06692f</vt:lpwstr>
  </property>
  <property fmtid="{D5CDD505-2E9C-101B-9397-08002B2CF9AE}" pid="5" name="ClassificationContentMarkingFooterLocations">
    <vt:lpwstr>7_Kantoorthema:9</vt:lpwstr>
  </property>
  <property fmtid="{D5CDD505-2E9C-101B-9397-08002B2CF9AE}" pid="6" name="ClassificationContentMarkingFooterText">
    <vt:lpwstr>Pubblico</vt:lpwstr>
  </property>
</Properties>
</file>