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8" r:id="rId1"/>
  </p:sldMasterIdLst>
  <p:sldIdLst>
    <p:sldId id="256" r:id="rId2"/>
    <p:sldId id="260" r:id="rId3"/>
    <p:sldId id="262" r:id="rId4"/>
    <p:sldId id="266" r:id="rId5"/>
    <p:sldId id="263" r:id="rId6"/>
    <p:sldId id="259" r:id="rId7"/>
    <p:sldId id="258" r:id="rId8"/>
    <p:sldId id="257" r:id="rId9"/>
    <p:sldId id="261" r:id="rId10"/>
    <p:sldId id="264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0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C481-6BA6-BA48-9712-654D31FC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C481-6BA6-BA48-9712-654D31FC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C481-6BA6-BA48-9712-654D31FC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9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C481-6BA6-BA48-9712-654D31FC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6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C481-6BA6-BA48-9712-654D31FC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C481-6BA6-BA48-9712-654D31FC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C481-6BA6-BA48-9712-654D31FC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C481-6BA6-BA48-9712-654D31FC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5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6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C481-6BA6-BA48-9712-654D31FC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2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C378-F752-8B41-A233-7C2D769816F8}" type="datetimeFigureOut">
              <a:rPr lang="en-US" smtClean="0"/>
              <a:t>05/04/12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C481-6BA6-BA48-9712-654D31FC2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6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SuperB</a:t>
            </a:r>
            <a:r>
              <a:rPr lang="en-US" dirty="0" smtClean="0"/>
              <a:t> Vacuum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CLOZZA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6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&amp;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pumping &amp; lumped pumps</a:t>
            </a:r>
          </a:p>
          <a:p>
            <a:pPr lvl="1"/>
            <a:r>
              <a:rPr lang="en-US" dirty="0" smtClean="0"/>
              <a:t>DNEG &amp; DIP plus Ion Pumps</a:t>
            </a:r>
          </a:p>
          <a:p>
            <a:pPr lvl="1"/>
            <a:r>
              <a:rPr lang="en-US" dirty="0" smtClean="0"/>
              <a:t>≈300 l/</a:t>
            </a:r>
            <a:r>
              <a:rPr lang="en-US" dirty="0" err="1" smtClean="0"/>
              <a:t>sm</a:t>
            </a:r>
            <a:r>
              <a:rPr lang="en-US" dirty="0" smtClean="0"/>
              <a:t> plus lumped pumps (about 250 / ring)</a:t>
            </a:r>
          </a:p>
          <a:p>
            <a:r>
              <a:rPr lang="en-US" dirty="0" smtClean="0"/>
              <a:t>Water cooled vacuum chamber</a:t>
            </a:r>
          </a:p>
          <a:p>
            <a:pPr lvl="1"/>
            <a:r>
              <a:rPr lang="en-US" dirty="0" smtClean="0"/>
              <a:t>Aluminum for </a:t>
            </a:r>
            <a:r>
              <a:rPr lang="en-US" dirty="0"/>
              <a:t>LER (to be checked)</a:t>
            </a:r>
            <a:endParaRPr lang="en-US" dirty="0" smtClean="0"/>
          </a:p>
          <a:p>
            <a:pPr lvl="1"/>
            <a:r>
              <a:rPr lang="en-US" dirty="0" smtClean="0"/>
              <a:t>Copper for HER (to be checked)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3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Vacuum chamber pipes: 	≈10M€ (Al &amp; Cu)</a:t>
            </a:r>
          </a:p>
          <a:p>
            <a:r>
              <a:rPr lang="en-US" dirty="0" smtClean="0"/>
              <a:t>Ion Pumps:						≈4M€</a:t>
            </a:r>
          </a:p>
          <a:p>
            <a:r>
              <a:rPr lang="en-US" dirty="0" smtClean="0"/>
              <a:t>DIP:								≈3M€</a:t>
            </a:r>
          </a:p>
          <a:p>
            <a:r>
              <a:rPr lang="en-US" dirty="0" smtClean="0"/>
              <a:t>RF Shielded Bellows:			≈2M€</a:t>
            </a:r>
          </a:p>
          <a:p>
            <a:r>
              <a:rPr lang="en-US" dirty="0" smtClean="0"/>
              <a:t>RF Shielded Gate Valves:	≈3.2M€</a:t>
            </a:r>
          </a:p>
          <a:p>
            <a:r>
              <a:rPr lang="en-US" dirty="0" smtClean="0"/>
              <a:t>Vacuum Gauges:				≈0.5M€</a:t>
            </a:r>
          </a:p>
          <a:p>
            <a:r>
              <a:rPr lang="en-US" dirty="0" smtClean="0"/>
              <a:t>Fore Vacuum Valves:			≈0.5M€</a:t>
            </a:r>
          </a:p>
          <a:p>
            <a:r>
              <a:rPr lang="en-US" dirty="0" smtClean="0"/>
              <a:t>Fore Vacuum:					≈0.5M€</a:t>
            </a:r>
          </a:p>
          <a:p>
            <a:r>
              <a:rPr lang="en-US" dirty="0" smtClean="0"/>
              <a:t>TOTAL:							≈23.7M€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5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the cost evaluation are not included the following items:</a:t>
            </a:r>
          </a:p>
          <a:p>
            <a:pPr lvl="1"/>
            <a:r>
              <a:rPr lang="en-US" dirty="0" smtClean="0"/>
              <a:t>Special coating for e-cloud mitigation</a:t>
            </a:r>
          </a:p>
          <a:p>
            <a:pPr lvl="1"/>
            <a:r>
              <a:rPr lang="en-US" dirty="0" smtClean="0"/>
              <a:t>Clearing electrodes for e-cloud mitigation</a:t>
            </a:r>
          </a:p>
          <a:p>
            <a:pPr lvl="1"/>
            <a:r>
              <a:rPr lang="en-US" dirty="0" smtClean="0"/>
              <a:t>Distributed NEG pumping system</a:t>
            </a:r>
          </a:p>
          <a:p>
            <a:pPr lvl="1"/>
            <a:r>
              <a:rPr lang="en-US" dirty="0" smtClean="0"/>
              <a:t>Beam diagnostic devices</a:t>
            </a:r>
          </a:p>
          <a:p>
            <a:pPr lvl="1"/>
            <a:r>
              <a:rPr lang="en-US" dirty="0" smtClean="0"/>
              <a:t>Injector System </a:t>
            </a:r>
            <a:r>
              <a:rPr lang="en-US" dirty="0" smtClean="0"/>
              <a:t>Vacuum (</a:t>
            </a:r>
            <a:r>
              <a:rPr lang="en-US" dirty="0" smtClean="0"/>
              <a:t>LINAC, T.L., Dumping Ring)</a:t>
            </a:r>
          </a:p>
          <a:p>
            <a:r>
              <a:rPr lang="en-US" dirty="0" smtClean="0"/>
              <a:t>These items need more information and must be evaluated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1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</a:t>
            </a:r>
            <a:r>
              <a:rPr lang="en-US" dirty="0" err="1" smtClean="0"/>
              <a:t>Infos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value for the mean </a:t>
            </a:r>
            <a:r>
              <a:rPr lang="en-US" smtClean="0"/>
              <a:t>working </a:t>
            </a:r>
            <a:r>
              <a:rPr lang="en-US" smtClean="0"/>
              <a:t>pressure</a:t>
            </a:r>
          </a:p>
          <a:p>
            <a:r>
              <a:rPr lang="en-US" smtClean="0"/>
              <a:t>V.C</a:t>
            </a:r>
            <a:r>
              <a:rPr lang="en-US" dirty="0" smtClean="0"/>
              <a:t>. impedance evaluation</a:t>
            </a:r>
          </a:p>
          <a:p>
            <a:r>
              <a:rPr lang="en-US" dirty="0" smtClean="0"/>
              <a:t>Beam stay clear</a:t>
            </a:r>
          </a:p>
          <a:p>
            <a:r>
              <a:rPr lang="en-US" dirty="0" smtClean="0"/>
              <a:t>e</a:t>
            </a:r>
            <a:r>
              <a:rPr lang="en-US" dirty="0" smtClean="0"/>
              <a:t>-cloud clearing </a:t>
            </a:r>
            <a:r>
              <a:rPr lang="en-US" dirty="0" smtClean="0"/>
              <a:t>electrodes</a:t>
            </a:r>
          </a:p>
          <a:p>
            <a:pPr lvl="1"/>
            <a:r>
              <a:rPr lang="en-US" dirty="0"/>
              <a:t>#, type &amp; </a:t>
            </a:r>
            <a:r>
              <a:rPr lang="en-US" dirty="0" smtClean="0"/>
              <a:t>position</a:t>
            </a:r>
            <a:endParaRPr lang="en-US" dirty="0" smtClean="0"/>
          </a:p>
          <a:p>
            <a:r>
              <a:rPr lang="en-US" dirty="0" smtClean="0"/>
              <a:t>Dipole gap &amp; </a:t>
            </a:r>
            <a:r>
              <a:rPr lang="en-US" dirty="0" err="1" smtClean="0"/>
              <a:t>multipole</a:t>
            </a:r>
            <a:r>
              <a:rPr lang="en-US" dirty="0" smtClean="0"/>
              <a:t> bore radius</a:t>
            </a:r>
          </a:p>
          <a:p>
            <a:r>
              <a:rPr lang="en-US" dirty="0" smtClean="0"/>
              <a:t>Beam diagnostic </a:t>
            </a:r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#, type &amp; position</a:t>
            </a:r>
            <a:endParaRPr lang="en-US" dirty="0" smtClean="0"/>
          </a:p>
          <a:p>
            <a:r>
              <a:rPr lang="en-US" dirty="0" smtClean="0"/>
              <a:t>Kickers</a:t>
            </a:r>
          </a:p>
          <a:p>
            <a:pPr lvl="1"/>
            <a:r>
              <a:rPr lang="en-US" dirty="0" smtClean="0"/>
              <a:t>#</a:t>
            </a:r>
            <a:r>
              <a:rPr lang="en-US" dirty="0"/>
              <a:t>, type &amp; </a:t>
            </a:r>
            <a:r>
              <a:rPr lang="en-US" dirty="0" smtClean="0"/>
              <a:t>position</a:t>
            </a:r>
            <a:endParaRPr lang="en-US" dirty="0" smtClean="0"/>
          </a:p>
          <a:p>
            <a:r>
              <a:rPr lang="en-US" dirty="0" smtClean="0"/>
              <a:t>SR Power load draining from vacuum </a:t>
            </a:r>
            <a:r>
              <a:rPr lang="en-US" dirty="0" smtClean="0"/>
              <a:t>chamber</a:t>
            </a:r>
          </a:p>
          <a:p>
            <a:r>
              <a:rPr lang="en-US" dirty="0" smtClean="0"/>
              <a:t>A skilled designer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3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larger vacuum chamber cross section is probably needed to house a 300 l/m distributed pump and to have a bigger conductance in order to reduce the number of lumped pumps</a:t>
            </a:r>
          </a:p>
          <a:p>
            <a:r>
              <a:rPr lang="en-US" dirty="0" smtClean="0"/>
              <a:t>Particular care to evaluate V.C. impedance (a larger cross section helps too)</a:t>
            </a:r>
          </a:p>
          <a:p>
            <a:r>
              <a:rPr lang="en-US" dirty="0" smtClean="0"/>
              <a:t>Prototyping is mandatory for distributed pumping, cooling studying and clearing electrodes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3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143787"/>
              </p:ext>
            </p:extLst>
          </p:nvPr>
        </p:nvGraphicFramePr>
        <p:xfrm>
          <a:off x="877749" y="1359318"/>
          <a:ext cx="7408724" cy="525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Worksheet" r:id="rId3" imgW="9994900" imgH="7086600" progId="Excel.Sheet.8">
                  <p:embed/>
                </p:oleObj>
              </mc:Choice>
              <mc:Fallback>
                <p:oleObj name="Worksheet" r:id="rId3" imgW="9994900" imgH="7086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7749" y="1359318"/>
                        <a:ext cx="7408724" cy="5252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3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Vacuum Related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Γ</a:t>
            </a:r>
            <a:r>
              <a:rPr lang="en-US" dirty="0" smtClean="0"/>
              <a:t> = 8.08×E×I×10</a:t>
            </a:r>
            <a:r>
              <a:rPr lang="en-US" baseline="30000" dirty="0" smtClean="0"/>
              <a:t>20</a:t>
            </a:r>
            <a:r>
              <a:rPr lang="en-US" dirty="0" smtClean="0"/>
              <a:t> (total photon flux)</a:t>
            </a:r>
          </a:p>
          <a:p>
            <a:endParaRPr lang="en-US" baseline="30000" dirty="0" smtClean="0"/>
          </a:p>
          <a:p>
            <a:r>
              <a:rPr lang="en-US" dirty="0" smtClean="0"/>
              <a:t>HER:</a:t>
            </a:r>
          </a:p>
          <a:p>
            <a:r>
              <a:rPr lang="en-US" dirty="0" smtClean="0"/>
              <a:t>E=6.7GeV	I=1.892A	Γ</a:t>
            </a:r>
            <a:r>
              <a:rPr lang="en-US" baseline="-25000" dirty="0" smtClean="0"/>
              <a:t>H</a:t>
            </a:r>
            <a:r>
              <a:rPr lang="en-US" dirty="0" smtClean="0"/>
              <a:t>=1×10</a:t>
            </a:r>
            <a:r>
              <a:rPr lang="en-US" baseline="30000" dirty="0" smtClean="0"/>
              <a:t>22</a:t>
            </a:r>
            <a:r>
              <a:rPr lang="en-US" dirty="0" smtClean="0"/>
              <a:t> photons/s</a:t>
            </a:r>
          </a:p>
          <a:p>
            <a:endParaRPr lang="en-US" dirty="0" smtClean="0"/>
          </a:p>
          <a:p>
            <a:r>
              <a:rPr lang="en-US" dirty="0" smtClean="0"/>
              <a:t>LER:</a:t>
            </a:r>
          </a:p>
          <a:p>
            <a:r>
              <a:rPr lang="en-US" dirty="0" smtClean="0"/>
              <a:t>E=4.18GeV 	I=2.447A	Γ</a:t>
            </a:r>
            <a:r>
              <a:rPr lang="en-US" baseline="-25000" dirty="0" smtClean="0"/>
              <a:t>L</a:t>
            </a:r>
            <a:r>
              <a:rPr lang="en-US" dirty="0" smtClean="0"/>
              <a:t>=8.3×10</a:t>
            </a:r>
            <a:r>
              <a:rPr lang="en-US" baseline="30000" dirty="0" smtClean="0"/>
              <a:t>21</a:t>
            </a:r>
            <a:r>
              <a:rPr lang="en-US" dirty="0"/>
              <a:t> </a:t>
            </a:r>
            <a:r>
              <a:rPr lang="en-US" dirty="0" smtClean="0"/>
              <a:t>photons/s</a:t>
            </a:r>
            <a:endParaRPr lang="en-US" dirty="0"/>
          </a:p>
          <a:p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97391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Gas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</a:t>
            </a:r>
            <a:r>
              <a:rPr lang="en-US" dirty="0"/>
              <a:t>=1×10</a:t>
            </a:r>
            <a:r>
              <a:rPr lang="en-US" baseline="30000" dirty="0"/>
              <a:t>-6</a:t>
            </a:r>
            <a:r>
              <a:rPr lang="en-US" dirty="0"/>
              <a:t>	</a:t>
            </a:r>
            <a:r>
              <a:rPr lang="en-US" dirty="0" smtClean="0"/>
              <a:t> (desorption efficiency)</a:t>
            </a:r>
          </a:p>
          <a:p>
            <a:r>
              <a:rPr lang="en-US" dirty="0" smtClean="0"/>
              <a:t>1mbar</a:t>
            </a:r>
            <a:r>
              <a:rPr lang="en-US" dirty="0"/>
              <a:t>=2.5×10</a:t>
            </a:r>
            <a:r>
              <a:rPr lang="en-US" baseline="30000" dirty="0"/>
              <a:t>19</a:t>
            </a:r>
            <a:r>
              <a:rPr lang="en-US" dirty="0"/>
              <a:t>molec</a:t>
            </a:r>
            <a:r>
              <a:rPr lang="en-US" dirty="0" smtClean="0"/>
              <a:t>. (conversion factor)</a:t>
            </a:r>
            <a:endParaRPr lang="en-US" dirty="0"/>
          </a:p>
          <a:p>
            <a:r>
              <a:rPr lang="en-US" dirty="0" smtClean="0"/>
              <a:t>Q=</a:t>
            </a:r>
            <a:r>
              <a:rPr lang="en-US" dirty="0" err="1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η</a:t>
            </a:r>
            <a:r>
              <a:rPr lang="it-IT" dirty="0" smtClean="0"/>
              <a:t> / </a:t>
            </a:r>
            <a:r>
              <a:rPr lang="en-US" dirty="0"/>
              <a:t>2.5×</a:t>
            </a:r>
            <a:r>
              <a:rPr lang="en-US" dirty="0" smtClean="0"/>
              <a:t>10</a:t>
            </a:r>
            <a:r>
              <a:rPr lang="en-US" baseline="30000" dirty="0" smtClean="0"/>
              <a:t>19</a:t>
            </a:r>
            <a:r>
              <a:rPr lang="en-US" dirty="0" smtClean="0"/>
              <a:t> (gas load)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H</a:t>
            </a:r>
            <a:r>
              <a:rPr lang="en-US" dirty="0"/>
              <a:t>=4×10</a:t>
            </a:r>
            <a:r>
              <a:rPr lang="en-US" baseline="30000" dirty="0"/>
              <a:t>-4</a:t>
            </a:r>
            <a:r>
              <a:rPr lang="en-US" dirty="0"/>
              <a:t> mbar l/</a:t>
            </a:r>
            <a:r>
              <a:rPr lang="en-US" dirty="0" smtClean="0"/>
              <a:t>s (HER gas load)</a:t>
            </a:r>
            <a:endParaRPr lang="en-US" dirty="0"/>
          </a:p>
          <a:p>
            <a:r>
              <a:rPr lang="en-US" dirty="0"/>
              <a:t>Q</a:t>
            </a:r>
            <a:r>
              <a:rPr lang="en-US" baseline="-25000" dirty="0"/>
              <a:t>L</a:t>
            </a:r>
            <a:r>
              <a:rPr lang="en-US" dirty="0"/>
              <a:t>=3.3×10</a:t>
            </a:r>
            <a:r>
              <a:rPr lang="en-US" baseline="30000" dirty="0"/>
              <a:t>-4</a:t>
            </a:r>
            <a:r>
              <a:rPr lang="en-US" dirty="0"/>
              <a:t> mbar l/</a:t>
            </a:r>
            <a:r>
              <a:rPr lang="en-US" dirty="0" smtClean="0"/>
              <a:t>s (LER gas load)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5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Pressure &amp; Pumping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&lt;P&gt;≈10</a:t>
            </a:r>
            <a:r>
              <a:rPr lang="en-US" baseline="30000" dirty="0" smtClean="0"/>
              <a:t>-9</a:t>
            </a:r>
            <a:r>
              <a:rPr lang="en-US" dirty="0" smtClean="0"/>
              <a:t> mbar (mean working pressure)</a:t>
            </a:r>
          </a:p>
          <a:p>
            <a:r>
              <a:rPr lang="en-US" dirty="0" smtClean="0"/>
              <a:t>S=Q/P (pumping speed)</a:t>
            </a:r>
          </a:p>
          <a:p>
            <a:r>
              <a:rPr lang="en-US" dirty="0" smtClean="0"/>
              <a:t>S</a:t>
            </a:r>
            <a:r>
              <a:rPr lang="en-US" baseline="-25000" dirty="0" smtClean="0"/>
              <a:t>H</a:t>
            </a:r>
            <a:r>
              <a:rPr lang="en-US" dirty="0" smtClean="0"/>
              <a:t>=4×10</a:t>
            </a:r>
            <a:r>
              <a:rPr lang="en-US" baseline="30000" dirty="0" smtClean="0"/>
              <a:t>5</a:t>
            </a:r>
            <a:r>
              <a:rPr lang="en-US" dirty="0" smtClean="0"/>
              <a:t> l/s (HER total pumping speed)</a:t>
            </a:r>
          </a:p>
          <a:p>
            <a:r>
              <a:rPr lang="en-US" dirty="0" smtClean="0"/>
              <a:t>S</a:t>
            </a:r>
            <a:r>
              <a:rPr lang="en-US" baseline="-25000" dirty="0" smtClean="0"/>
              <a:t>L</a:t>
            </a:r>
            <a:r>
              <a:rPr lang="en-US" dirty="0" smtClean="0"/>
              <a:t>=3.3×10</a:t>
            </a:r>
            <a:r>
              <a:rPr lang="en-US" baseline="30000" dirty="0" smtClean="0"/>
              <a:t>5</a:t>
            </a:r>
            <a:r>
              <a:rPr lang="en-US" dirty="0" smtClean="0"/>
              <a:t> l/</a:t>
            </a:r>
            <a:r>
              <a:rPr lang="en-US" dirty="0"/>
              <a:t>s </a:t>
            </a:r>
            <a:r>
              <a:rPr lang="en-US" dirty="0" smtClean="0"/>
              <a:t>(LER </a:t>
            </a:r>
            <a:r>
              <a:rPr lang="en-US" dirty="0"/>
              <a:t>total pumping speed)</a:t>
            </a:r>
            <a:endParaRPr lang="en-US" dirty="0" smtClean="0"/>
          </a:p>
          <a:p>
            <a:r>
              <a:rPr lang="en-US" dirty="0" smtClean="0"/>
              <a:t>L=1258.4 m</a:t>
            </a:r>
          </a:p>
          <a:p>
            <a:r>
              <a:rPr lang="en-US" b="1" dirty="0" smtClean="0"/>
              <a:t>S</a:t>
            </a:r>
            <a:r>
              <a:rPr lang="en-US" b="1" baseline="-25000" dirty="0" smtClean="0"/>
              <a:t>0H</a:t>
            </a:r>
            <a:r>
              <a:rPr lang="en-US" b="1" dirty="0" smtClean="0"/>
              <a:t>=320 l/</a:t>
            </a:r>
            <a:r>
              <a:rPr lang="en-US" b="1" dirty="0" err="1" smtClean="0"/>
              <a:t>sm</a:t>
            </a:r>
            <a:r>
              <a:rPr lang="en-US" b="1" dirty="0" smtClean="0"/>
              <a:t> </a:t>
            </a:r>
            <a:r>
              <a:rPr lang="en-US" dirty="0" smtClean="0"/>
              <a:t>(linear pumping speed)</a:t>
            </a:r>
          </a:p>
          <a:p>
            <a:r>
              <a:rPr lang="en-US" b="1" dirty="0" smtClean="0"/>
              <a:t>S</a:t>
            </a:r>
            <a:r>
              <a:rPr lang="en-US" b="1" baseline="-25000" dirty="0" smtClean="0"/>
              <a:t>0L</a:t>
            </a:r>
            <a:r>
              <a:rPr lang="en-US" b="1" dirty="0" smtClean="0"/>
              <a:t>=260 l/</a:t>
            </a:r>
            <a:r>
              <a:rPr lang="en-US" b="1" dirty="0" err="1" smtClean="0"/>
              <a:t>sm</a:t>
            </a:r>
            <a:r>
              <a:rPr lang="en-US" b="1" dirty="0" smtClean="0"/>
              <a:t> </a:t>
            </a:r>
            <a:r>
              <a:rPr lang="en-US" dirty="0"/>
              <a:t>(linear pumping speed)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509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SR Power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136274"/>
              </p:ext>
            </p:extLst>
          </p:nvPr>
        </p:nvGraphicFramePr>
        <p:xfrm>
          <a:off x="65620" y="1417638"/>
          <a:ext cx="8974802" cy="3870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Worksheet" r:id="rId3" imgW="10807700" imgH="4660900" progId="Excel.Sheet.12">
                  <p:embed/>
                </p:oleObj>
              </mc:Choice>
              <mc:Fallback>
                <p:oleObj name="Worksheet" r:id="rId3" imgW="10807700" imgH="466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20" y="1417638"/>
                        <a:ext cx="8974802" cy="3870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06143" y="5613393"/>
            <a:ext cx="1729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3.8MW</a:t>
            </a:r>
            <a:endParaRPr lang="en-US" sz="4000" dirty="0"/>
          </a:p>
        </p:txBody>
      </p:sp>
      <p:sp>
        <p:nvSpPr>
          <p:cNvPr id="3" name="Right Arrow 2"/>
          <p:cNvSpPr/>
          <p:nvPr/>
        </p:nvSpPr>
        <p:spPr>
          <a:xfrm rot="18507416">
            <a:off x="7878391" y="5343624"/>
            <a:ext cx="662981" cy="43145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2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LER SR Power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213699"/>
              </p:ext>
            </p:extLst>
          </p:nvPr>
        </p:nvGraphicFramePr>
        <p:xfrm>
          <a:off x="93378" y="1506139"/>
          <a:ext cx="8990356" cy="387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Worksheet" r:id="rId3" imgW="10807700" imgH="4660900" progId="Excel.Sheet.12">
                  <p:embed/>
                </p:oleObj>
              </mc:Choice>
              <mc:Fallback>
                <p:oleObj name="Worksheet" r:id="rId3" imgW="10807700" imgH="466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378" y="1506139"/>
                        <a:ext cx="8990356" cy="3877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6143" y="5613393"/>
            <a:ext cx="1729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2.3MW</a:t>
            </a:r>
            <a:endParaRPr lang="en-US" sz="4000" dirty="0"/>
          </a:p>
        </p:txBody>
      </p:sp>
      <p:sp>
        <p:nvSpPr>
          <p:cNvPr id="6" name="Right Arrow 5"/>
          <p:cNvSpPr/>
          <p:nvPr/>
        </p:nvSpPr>
        <p:spPr>
          <a:xfrm rot="18507416">
            <a:off x="7980214" y="5465027"/>
            <a:ext cx="662981" cy="43145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955800"/>
            <a:ext cx="7442200" cy="2933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Hypothetical V.C. cross section 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91567" y="3166533"/>
            <a:ext cx="1595966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91567" y="1625600"/>
            <a:ext cx="0" cy="154093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87533" y="1625600"/>
            <a:ext cx="0" cy="154093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21767" y="1440934"/>
            <a:ext cx="95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5774266" y="1625600"/>
            <a:ext cx="31326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4491569" y="1625600"/>
            <a:ext cx="33019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79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Power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 </a:t>
            </a:r>
            <a:r>
              <a:rPr lang="en-US" dirty="0" err="1" smtClean="0"/>
              <a:t>ρ</a:t>
            </a:r>
            <a:r>
              <a:rPr lang="en-US" dirty="0" smtClean="0"/>
              <a:t> = 87 m		d = 4.2 m		</a:t>
            </a:r>
            <a:r>
              <a:rPr lang="el-GR" dirty="0"/>
              <a:t>γ</a:t>
            </a:r>
            <a:r>
              <a:rPr lang="en-US" dirty="0"/>
              <a:t> ≈ </a:t>
            </a:r>
            <a:r>
              <a:rPr lang="en-US" dirty="0" smtClean="0"/>
              <a:t>13000</a:t>
            </a:r>
          </a:p>
          <a:p>
            <a:r>
              <a:rPr lang="en-US" dirty="0" smtClean="0"/>
              <a:t>LER </a:t>
            </a:r>
            <a:r>
              <a:rPr lang="en-US" dirty="0" err="1" smtClean="0"/>
              <a:t>ρ</a:t>
            </a:r>
            <a:r>
              <a:rPr lang="en-US" dirty="0" smtClean="0"/>
              <a:t> = 26 m		d = 2.3 m		</a:t>
            </a:r>
            <a:r>
              <a:rPr lang="el-GR" dirty="0"/>
              <a:t>γ</a:t>
            </a:r>
            <a:r>
              <a:rPr lang="en-US" dirty="0"/>
              <a:t> ≈ </a:t>
            </a:r>
            <a:r>
              <a:rPr lang="en-US" dirty="0" smtClean="0"/>
              <a:t>8200</a:t>
            </a:r>
            <a:endParaRPr lang="en-US" dirty="0"/>
          </a:p>
          <a:p>
            <a:r>
              <a:rPr lang="en-US" dirty="0" smtClean="0"/>
              <a:t>HER </a:t>
            </a:r>
            <a:r>
              <a:rPr lang="en-US" dirty="0" err="1" smtClean="0"/>
              <a:t>δ</a:t>
            </a:r>
            <a:r>
              <a:rPr lang="en-US" dirty="0" smtClean="0"/>
              <a:t> ≈ .3 mm</a:t>
            </a:r>
          </a:p>
          <a:p>
            <a:r>
              <a:rPr lang="en-US" dirty="0" smtClean="0"/>
              <a:t>LER </a:t>
            </a:r>
            <a:r>
              <a:rPr lang="en-US" dirty="0" err="1" smtClean="0"/>
              <a:t>δ</a:t>
            </a:r>
            <a:r>
              <a:rPr lang="en-US" dirty="0" smtClean="0"/>
              <a:t> ≈ .3 mm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H</a:t>
            </a:r>
            <a:r>
              <a:rPr lang="en-US" dirty="0" smtClean="0"/>
              <a:t>=3.8MW		p</a:t>
            </a:r>
            <a:r>
              <a:rPr lang="en-US" baseline="-25000" dirty="0" smtClean="0"/>
              <a:t>H</a:t>
            </a:r>
            <a:r>
              <a:rPr lang="en-US" dirty="0" smtClean="0"/>
              <a:t>=3kW/m			p</a:t>
            </a:r>
            <a:r>
              <a:rPr lang="en-US" baseline="-25000" dirty="0" smtClean="0"/>
              <a:t>0H</a:t>
            </a:r>
            <a:r>
              <a:rPr lang="en-US" dirty="0" smtClean="0"/>
              <a:t>=10W/mm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L</a:t>
            </a:r>
            <a:r>
              <a:rPr lang="en-US" dirty="0" smtClean="0"/>
              <a:t>=2.3MW		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=1.8kW/m		p</a:t>
            </a:r>
            <a:r>
              <a:rPr lang="en-US" baseline="-25000" dirty="0" smtClean="0"/>
              <a:t>0L</a:t>
            </a:r>
            <a:r>
              <a:rPr lang="en-US" dirty="0" smtClean="0"/>
              <a:t>=6W/mm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2647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369</Words>
  <Application>Microsoft Macintosh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Worksheet</vt:lpstr>
      <vt:lpstr>SuperB Vacuum</vt:lpstr>
      <vt:lpstr>Parameter List</vt:lpstr>
      <vt:lpstr>Main Vacuum Related Parameters</vt:lpstr>
      <vt:lpstr>Total Gas Load</vt:lpstr>
      <vt:lpstr>Mean Pressure &amp; Pumping</vt:lpstr>
      <vt:lpstr>HER SR Power</vt:lpstr>
      <vt:lpstr>LER SR Power</vt:lpstr>
      <vt:lpstr>Hypothetical V.C. cross section </vt:lpstr>
      <vt:lpstr>SR Power Load</vt:lpstr>
      <vt:lpstr>Pumping &amp; Cooling</vt:lpstr>
      <vt:lpstr>Cost Evaluation</vt:lpstr>
      <vt:lpstr>Cost Evaluation</vt:lpstr>
      <vt:lpstr>Needed Infos</vt:lpstr>
      <vt:lpstr>Conclusions</vt:lpstr>
    </vt:vector>
  </TitlesOfParts>
  <Company>INFN LNF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Clozza</dc:creator>
  <cp:lastModifiedBy>Alberto Clozza</cp:lastModifiedBy>
  <cp:revision>41</cp:revision>
  <dcterms:created xsi:type="dcterms:W3CDTF">2012-03-13T10:40:31Z</dcterms:created>
  <dcterms:modified xsi:type="dcterms:W3CDTF">2012-04-05T08:06:47Z</dcterms:modified>
</cp:coreProperties>
</file>