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2" r:id="rId8"/>
    <p:sldId id="263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8" autoAdjust="0"/>
    <p:restoredTop sz="94660"/>
  </p:normalViewPr>
  <p:slideViewPr>
    <p:cSldViewPr>
      <p:cViewPr varScale="1">
        <p:scale>
          <a:sx n="78" d="100"/>
          <a:sy n="78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4E67B-6D13-406D-A251-6644CC7236FC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51242-1B1C-4EC8-88B3-CED1915A822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81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C264CC-636C-4339-BCC7-38D8A560F26F}" type="datetimeFigureOut">
              <a:rPr lang="en-US" smtClean="0"/>
              <a:pPr/>
              <a:t>4/3/2012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BA76CF-EA5D-427D-B170-5283A78FF586}" type="slidenum">
              <a:rPr lang="en-US" smtClean="0"/>
              <a:pPr/>
              <a:t>‹N›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504" y="1371600"/>
            <a:ext cx="8928992" cy="1828800"/>
          </a:xfrm>
        </p:spPr>
        <p:txBody>
          <a:bodyPr/>
          <a:lstStyle/>
          <a:p>
            <a:r>
              <a:rPr lang="it-IT" dirty="0" err="1"/>
              <a:t>Beam</a:t>
            </a:r>
            <a:r>
              <a:rPr lang="it-IT" dirty="0"/>
              <a:t> Dynamics</a:t>
            </a:r>
            <a:r>
              <a:rPr lang="it-IT" dirty="0" smtClean="0"/>
              <a:t> &amp;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smtClean="0"/>
              <a:t>Rings</a:t>
            </a:r>
            <a:endParaRPr lang="en-US" dirty="0"/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8215064" cy="2304256"/>
          </a:xfrm>
        </p:spPr>
        <p:txBody>
          <a:bodyPr>
            <a:noAutofit/>
          </a:bodyPr>
          <a:lstStyle/>
          <a:p>
            <a:endParaRPr lang="it-IT" sz="2000" dirty="0" smtClean="0"/>
          </a:p>
          <a:p>
            <a:endParaRPr lang="it-IT" sz="2000" dirty="0"/>
          </a:p>
          <a:p>
            <a:endParaRPr lang="it-IT" sz="2000" dirty="0" smtClean="0"/>
          </a:p>
          <a:p>
            <a:r>
              <a:rPr lang="it-IT" sz="2000" dirty="0" smtClean="0"/>
              <a:t>M. </a:t>
            </a:r>
            <a:r>
              <a:rPr lang="it-IT" sz="2000" dirty="0" err="1" smtClean="0"/>
              <a:t>Biagini</a:t>
            </a:r>
            <a:r>
              <a:rPr lang="it-IT" sz="2000" dirty="0" smtClean="0"/>
              <a:t>, LNF-INFN</a:t>
            </a:r>
          </a:p>
          <a:p>
            <a:r>
              <a:rPr lang="it-IT" sz="2000" dirty="0" smtClean="0"/>
              <a:t>E. </a:t>
            </a:r>
            <a:r>
              <a:rPr lang="it-IT" sz="2000" dirty="0" err="1" smtClean="0"/>
              <a:t>Levichev</a:t>
            </a:r>
            <a:r>
              <a:rPr lang="it-IT" sz="2000" dirty="0" smtClean="0"/>
              <a:t>, BINP</a:t>
            </a:r>
          </a:p>
          <a:p>
            <a:r>
              <a:rPr lang="it-IT" sz="2000" dirty="0" err="1" smtClean="0"/>
              <a:t>SuperB</a:t>
            </a:r>
            <a:r>
              <a:rPr lang="it-IT" sz="2000" dirty="0" smtClean="0"/>
              <a:t> Accelerator Meeting, 3-5 April 2012, LNF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0201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it-IT" sz="4400" dirty="0" err="1" smtClean="0"/>
              <a:t>Main</a:t>
            </a:r>
            <a:r>
              <a:rPr lang="it-IT" sz="4400" dirty="0" smtClean="0"/>
              <a:t> Rings sub-</a:t>
            </a:r>
            <a:r>
              <a:rPr lang="it-IT" sz="4400" dirty="0" err="1" smtClean="0"/>
              <a:t>systems</a:t>
            </a:r>
            <a:endParaRPr lang="en-US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Lattice V16 </a:t>
            </a:r>
            <a:r>
              <a:rPr lang="it-IT" dirty="0" err="1" smtClean="0"/>
              <a:t>is</a:t>
            </a:r>
            <a:r>
              <a:rPr lang="it-IT" dirty="0" smtClean="0"/>
              <a:t> baseline</a:t>
            </a:r>
          </a:p>
          <a:p>
            <a:pPr lvl="1"/>
            <a:r>
              <a:rPr lang="it-IT" dirty="0" err="1" smtClean="0"/>
              <a:t>needs</a:t>
            </a:r>
            <a:r>
              <a:rPr lang="it-IT" dirty="0" smtClean="0"/>
              <a:t> </a:t>
            </a:r>
            <a:r>
              <a:rPr lang="it-IT" dirty="0" err="1" smtClean="0"/>
              <a:t>independent</a:t>
            </a:r>
            <a:r>
              <a:rPr lang="it-IT" dirty="0" smtClean="0"/>
              <a:t> </a:t>
            </a:r>
            <a:r>
              <a:rPr lang="it-IT" dirty="0" err="1" smtClean="0"/>
              <a:t>review</a:t>
            </a:r>
            <a:r>
              <a:rPr lang="it-IT" dirty="0" smtClean="0"/>
              <a:t> (Oxford?)</a:t>
            </a:r>
          </a:p>
          <a:p>
            <a:r>
              <a:rPr lang="it-IT" dirty="0" err="1" smtClean="0"/>
              <a:t>Magnets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needs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choice</a:t>
            </a:r>
            <a:r>
              <a:rPr lang="it-IT" dirty="0" smtClean="0">
                <a:sym typeface="Wingdings" pitchFamily="2" charset="2"/>
              </a:rPr>
              <a:t> of </a:t>
            </a:r>
            <a:r>
              <a:rPr lang="it-IT" dirty="0" err="1" smtClean="0">
                <a:sym typeface="Wingdings" pitchFamily="2" charset="2"/>
              </a:rPr>
              <a:t>recycling</a:t>
            </a:r>
            <a:r>
              <a:rPr lang="it-IT" dirty="0" smtClean="0">
                <a:sym typeface="Wingdings" pitchFamily="2" charset="2"/>
              </a:rPr>
              <a:t> or </a:t>
            </a:r>
            <a:r>
              <a:rPr lang="it-IT" dirty="0" err="1" smtClean="0">
                <a:sym typeface="Wingdings" pitchFamily="2" charset="2"/>
              </a:rPr>
              <a:t>not</a:t>
            </a:r>
            <a:r>
              <a:rPr lang="it-IT" dirty="0" smtClean="0">
                <a:sym typeface="Wingdings" pitchFamily="2" charset="2"/>
              </a:rPr>
              <a:t> PEP-II </a:t>
            </a:r>
            <a:r>
              <a:rPr lang="it-IT" dirty="0" err="1" smtClean="0">
                <a:sym typeface="Wingdings" pitchFamily="2" charset="2"/>
              </a:rPr>
              <a:t>ones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err="1" smtClean="0">
                <a:sym typeface="Wingdings" pitchFamily="2" charset="2"/>
              </a:rPr>
              <a:t>Vacuum</a:t>
            </a:r>
            <a:r>
              <a:rPr lang="it-IT" dirty="0" smtClean="0">
                <a:sym typeface="Wingdings" pitchFamily="2" charset="2"/>
              </a:rPr>
              <a:t>  </a:t>
            </a:r>
            <a:r>
              <a:rPr lang="it-IT" dirty="0" err="1" smtClean="0">
                <a:sym typeface="Wingdings" pitchFamily="2" charset="2"/>
              </a:rPr>
              <a:t>needs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decision</a:t>
            </a:r>
            <a:r>
              <a:rPr lang="it-IT" dirty="0" smtClean="0">
                <a:sym typeface="Wingdings" pitchFamily="2" charset="2"/>
              </a:rPr>
              <a:t> on aperture (</a:t>
            </a:r>
            <a:r>
              <a:rPr lang="it-IT" dirty="0" err="1" smtClean="0">
                <a:sym typeface="Wingdings" pitchFamily="2" charset="2"/>
              </a:rPr>
              <a:t>impedance</a:t>
            </a:r>
            <a:r>
              <a:rPr lang="it-IT" dirty="0" smtClean="0">
                <a:sym typeface="Wingdings" pitchFamily="2" charset="2"/>
              </a:rPr>
              <a:t>?)</a:t>
            </a:r>
          </a:p>
          <a:p>
            <a:r>
              <a:rPr lang="it-IT" dirty="0" err="1" smtClean="0">
                <a:sym typeface="Wingdings" pitchFamily="2" charset="2"/>
              </a:rPr>
              <a:t>Feedbacks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(</a:t>
            </a: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1 FTE)</a:t>
            </a:r>
            <a:endParaRPr lang="it-IT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r>
              <a:rPr lang="it-IT" dirty="0" err="1" smtClean="0">
                <a:sym typeface="Wingdings" pitchFamily="2" charset="2"/>
              </a:rPr>
              <a:t>transverse</a:t>
            </a:r>
            <a:r>
              <a:rPr lang="it-IT" dirty="0" smtClean="0">
                <a:sym typeface="Wingdings" pitchFamily="2" charset="2"/>
              </a:rPr>
              <a:t> and </a:t>
            </a:r>
            <a:r>
              <a:rPr lang="it-IT" dirty="0" err="1" smtClean="0">
                <a:sym typeface="Wingdings" pitchFamily="2" charset="2"/>
              </a:rPr>
              <a:t>longitudinal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systems</a:t>
            </a:r>
            <a:r>
              <a:rPr lang="it-IT" dirty="0" smtClean="0">
                <a:sym typeface="Wingdings" pitchFamily="2" charset="2"/>
              </a:rPr>
              <a:t> are </a:t>
            </a:r>
            <a:r>
              <a:rPr lang="it-IT" dirty="0" err="1" smtClean="0">
                <a:sym typeface="Wingdings" pitchFamily="2" charset="2"/>
              </a:rPr>
              <a:t>being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tested</a:t>
            </a:r>
            <a:r>
              <a:rPr lang="it-IT" dirty="0" smtClean="0">
                <a:sym typeface="Wingdings" pitchFamily="2" charset="2"/>
              </a:rPr>
              <a:t> on DA</a:t>
            </a:r>
            <a:r>
              <a:rPr lang="it-IT" dirty="0" smtClean="0">
                <a:latin typeface="Symbol" pitchFamily="18" charset="2"/>
                <a:sym typeface="Wingdings" pitchFamily="2" charset="2"/>
              </a:rPr>
              <a:t>F</a:t>
            </a:r>
            <a:r>
              <a:rPr lang="it-IT" dirty="0" smtClean="0">
                <a:sym typeface="Wingdings" pitchFamily="2" charset="2"/>
              </a:rPr>
              <a:t>NE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IP </a:t>
            </a:r>
            <a:r>
              <a:rPr lang="it-IT" dirty="0" err="1" smtClean="0">
                <a:sym typeface="Wingdings" pitchFamily="2" charset="2"/>
              </a:rPr>
              <a:t>feedbacks</a:t>
            </a:r>
            <a:r>
              <a:rPr lang="it-IT" dirty="0" smtClean="0">
                <a:sym typeface="Wingdings" pitchFamily="2" charset="2"/>
              </a:rPr>
              <a:t> to be </a:t>
            </a:r>
            <a:r>
              <a:rPr lang="it-IT" dirty="0" err="1" smtClean="0">
                <a:sym typeface="Wingdings" pitchFamily="2" charset="2"/>
              </a:rPr>
              <a:t>developed</a:t>
            </a:r>
            <a:endParaRPr lang="it-IT" dirty="0" smtClean="0">
              <a:sym typeface="Wingdings" pitchFamily="2" charset="2"/>
            </a:endParaRPr>
          </a:p>
          <a:p>
            <a:r>
              <a:rPr lang="it-IT" dirty="0" err="1" smtClean="0">
                <a:sym typeface="Wingdings" pitchFamily="2" charset="2"/>
              </a:rPr>
              <a:t>Diagnostics</a:t>
            </a:r>
            <a:r>
              <a:rPr lang="it-IT" dirty="0" smtClean="0">
                <a:sym typeface="Wingdings" pitchFamily="2" charset="2"/>
              </a:rPr>
              <a:t>  </a:t>
            </a: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(2)</a:t>
            </a:r>
          </a:p>
          <a:p>
            <a:pPr lvl="1"/>
            <a:r>
              <a:rPr lang="it-IT" dirty="0" smtClean="0">
                <a:sym typeface="Wingdings" pitchFamily="2" charset="2"/>
              </a:rPr>
              <a:t>for BPM </a:t>
            </a:r>
            <a:r>
              <a:rPr lang="it-IT" dirty="0" err="1" smtClean="0">
                <a:sym typeface="Wingdings" pitchFamily="2" charset="2"/>
              </a:rPr>
              <a:t>decision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soon</a:t>
            </a:r>
            <a:endParaRPr lang="it-IT" dirty="0" smtClean="0">
              <a:sym typeface="Wingdings" pitchFamily="2" charset="2"/>
            </a:endParaRPr>
          </a:p>
          <a:p>
            <a:pPr lvl="1"/>
            <a:r>
              <a:rPr lang="it-IT" dirty="0">
                <a:sym typeface="Wingdings" pitchFamily="2" charset="2"/>
              </a:rPr>
              <a:t>o</a:t>
            </a:r>
            <a:r>
              <a:rPr lang="it-IT" dirty="0" smtClean="0">
                <a:sym typeface="Wingdings" pitchFamily="2" charset="2"/>
              </a:rPr>
              <a:t>ther diagnostics (beam loss monitors, emittance, beam sizes, bunch length) is quite standard </a:t>
            </a:r>
          </a:p>
          <a:p>
            <a:pPr lvl="0">
              <a:buClr>
                <a:srgbClr val="0BD0D9"/>
              </a:buClr>
            </a:pPr>
            <a:r>
              <a:rPr lang="it-IT" dirty="0">
                <a:solidFill>
                  <a:prstClr val="black"/>
                </a:solidFill>
              </a:rPr>
              <a:t>RF </a:t>
            </a:r>
            <a:r>
              <a:rPr lang="it-IT" dirty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it-IT" dirty="0" err="1">
                <a:solidFill>
                  <a:prstClr val="black"/>
                </a:solidFill>
                <a:sym typeface="Wingdings" pitchFamily="2" charset="2"/>
              </a:rPr>
              <a:t>needs</a:t>
            </a:r>
            <a:r>
              <a:rPr lang="it-IT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it-IT" dirty="0" err="1">
                <a:solidFill>
                  <a:prstClr val="black"/>
                </a:solidFill>
                <a:sym typeface="Wingdings" pitchFamily="2" charset="2"/>
              </a:rPr>
              <a:t>evaluation</a:t>
            </a:r>
            <a:r>
              <a:rPr lang="it-IT" dirty="0">
                <a:solidFill>
                  <a:prstClr val="black"/>
                </a:solidFill>
                <a:sym typeface="Wingdings" pitchFamily="2" charset="2"/>
              </a:rPr>
              <a:t> of PEP-II </a:t>
            </a:r>
            <a:r>
              <a:rPr lang="it-IT" dirty="0" err="1">
                <a:solidFill>
                  <a:prstClr val="black"/>
                </a:solidFill>
                <a:sym typeface="Wingdings" pitchFamily="2" charset="2"/>
              </a:rPr>
              <a:t>components</a:t>
            </a:r>
            <a:r>
              <a:rPr lang="it-IT" dirty="0">
                <a:solidFill>
                  <a:prstClr val="black"/>
                </a:solidFill>
                <a:sym typeface="Wingdings" pitchFamily="2" charset="2"/>
              </a:rPr>
              <a:t> and </a:t>
            </a:r>
            <a:r>
              <a:rPr lang="it-IT" dirty="0" err="1">
                <a:solidFill>
                  <a:prstClr val="black"/>
                </a:solidFill>
                <a:sym typeface="Wingdings" pitchFamily="2" charset="2"/>
              </a:rPr>
              <a:t>possibility</a:t>
            </a:r>
            <a:r>
              <a:rPr lang="it-IT" dirty="0">
                <a:solidFill>
                  <a:prstClr val="black"/>
                </a:solidFill>
                <a:sym typeface="Wingdings" pitchFamily="2" charset="2"/>
              </a:rPr>
              <a:t> of </a:t>
            </a:r>
            <a:r>
              <a:rPr lang="it-IT" dirty="0" err="1">
                <a:solidFill>
                  <a:prstClr val="black"/>
                </a:solidFill>
                <a:sym typeface="Wingdings" pitchFamily="2" charset="2"/>
              </a:rPr>
              <a:t>power</a:t>
            </a:r>
            <a:r>
              <a:rPr lang="it-IT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it-IT" dirty="0" err="1">
                <a:solidFill>
                  <a:prstClr val="black"/>
                </a:solidFill>
                <a:sym typeface="Wingdings" pitchFamily="2" charset="2"/>
              </a:rPr>
              <a:t>supplies</a:t>
            </a:r>
            <a:r>
              <a:rPr lang="it-IT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it-IT" dirty="0" err="1">
                <a:solidFill>
                  <a:prstClr val="black"/>
                </a:solidFill>
                <a:sym typeface="Wingdings" pitchFamily="2" charset="2"/>
              </a:rPr>
              <a:t>modifications</a:t>
            </a:r>
            <a:r>
              <a:rPr lang="it-IT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(2)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9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Manpower for MR &amp; BD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608512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In </a:t>
            </a:r>
            <a:r>
              <a:rPr lang="it-IT" dirty="0" err="1" smtClean="0"/>
              <a:t>order</a:t>
            </a:r>
            <a:r>
              <a:rPr lang="it-IT" dirty="0" smtClean="0"/>
              <a:t> to </a:t>
            </a:r>
            <a:r>
              <a:rPr lang="it-IT" dirty="0" err="1" smtClean="0"/>
              <a:t>finish</a:t>
            </a:r>
            <a:r>
              <a:rPr lang="it-IT" dirty="0" smtClean="0"/>
              <a:t> in 4 </a:t>
            </a:r>
            <a:r>
              <a:rPr lang="it-IT" dirty="0" err="1" smtClean="0"/>
              <a:t>months</a:t>
            </a:r>
            <a:r>
              <a:rPr lang="it-IT" dirty="0" smtClean="0"/>
              <a:t> lattice work and some </a:t>
            </a:r>
            <a:r>
              <a:rPr lang="it-IT" dirty="0" err="1" smtClean="0"/>
              <a:t>beam</a:t>
            </a:r>
            <a:r>
              <a:rPr lang="it-IT" dirty="0" smtClean="0"/>
              <a:t> </a:t>
            </a:r>
            <a:r>
              <a:rPr lang="it-IT" dirty="0" err="1" smtClean="0"/>
              <a:t>dynamics</a:t>
            </a:r>
            <a:r>
              <a:rPr lang="it-IT" dirty="0" smtClean="0"/>
              <a:t> (</a:t>
            </a:r>
            <a:r>
              <a:rPr lang="it-IT" dirty="0" err="1" smtClean="0"/>
              <a:t>impossible</a:t>
            </a:r>
            <a:r>
              <a:rPr lang="it-IT" dirty="0" smtClean="0"/>
              <a:t> to </a:t>
            </a:r>
            <a:r>
              <a:rPr lang="it-IT" dirty="0" err="1" smtClean="0"/>
              <a:t>accomplish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in </a:t>
            </a:r>
            <a:r>
              <a:rPr lang="it-IT" dirty="0" err="1" smtClean="0"/>
              <a:t>such</a:t>
            </a:r>
            <a:r>
              <a:rPr lang="it-IT" dirty="0" smtClean="0"/>
              <a:t> a short time) an </a:t>
            </a:r>
            <a:r>
              <a:rPr lang="it-IT" dirty="0" err="1" smtClean="0"/>
              <a:t>estimated</a:t>
            </a:r>
            <a:r>
              <a:rPr lang="it-IT" dirty="0" smtClean="0"/>
              <a:t> </a:t>
            </a:r>
            <a:r>
              <a:rPr lang="it-IT" dirty="0" err="1" smtClean="0"/>
              <a:t>manpower</a:t>
            </a:r>
            <a:r>
              <a:rPr lang="it-IT" dirty="0" smtClean="0"/>
              <a:t> of </a:t>
            </a:r>
            <a:r>
              <a:rPr lang="it-IT" dirty="0" smtClean="0">
                <a:solidFill>
                  <a:srgbClr val="FF0000"/>
                </a:solidFill>
              </a:rPr>
              <a:t>11 FTE </a:t>
            </a:r>
            <a:r>
              <a:rPr lang="it-IT" dirty="0" smtClean="0"/>
              <a:t>are </a:t>
            </a:r>
            <a:r>
              <a:rPr lang="it-IT" dirty="0" err="1" smtClean="0"/>
              <a:t>needed</a:t>
            </a:r>
            <a:endParaRPr lang="it-IT" dirty="0" smtClean="0"/>
          </a:p>
          <a:p>
            <a:r>
              <a:rPr lang="it-IT" dirty="0" smtClean="0"/>
              <a:t>BINP can </a:t>
            </a:r>
            <a:r>
              <a:rPr lang="it-IT" dirty="0" err="1" smtClean="0"/>
              <a:t>provide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3-4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for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month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LNF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funding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provided</a:t>
            </a:r>
            <a:r>
              <a:rPr lang="it-IT" dirty="0" smtClean="0"/>
              <a:t> by </a:t>
            </a:r>
            <a:r>
              <a:rPr lang="it-IT" dirty="0" err="1" smtClean="0"/>
              <a:t>Cabibbo</a:t>
            </a:r>
            <a:r>
              <a:rPr lang="it-IT" dirty="0" smtClean="0"/>
              <a:t> Lab</a:t>
            </a:r>
          </a:p>
          <a:p>
            <a:r>
              <a:rPr lang="it-IT" dirty="0" smtClean="0"/>
              <a:t>LNF can </a:t>
            </a:r>
            <a:r>
              <a:rPr lang="it-IT" dirty="0" err="1" smtClean="0"/>
              <a:t>provide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3</a:t>
            </a:r>
            <a:r>
              <a:rPr lang="it-IT" dirty="0" smtClean="0"/>
              <a:t> (</a:t>
            </a:r>
            <a:r>
              <a:rPr lang="it-IT" dirty="0" err="1" smtClean="0"/>
              <a:t>not</a:t>
            </a:r>
            <a:r>
              <a:rPr lang="it-IT" dirty="0" smtClean="0"/>
              <a:t> full time), Pisa </a:t>
            </a:r>
            <a:r>
              <a:rPr lang="it-IT" dirty="0" smtClean="0">
                <a:solidFill>
                  <a:srgbClr val="FF0000"/>
                </a:solidFill>
              </a:rPr>
              <a:t>1</a:t>
            </a:r>
            <a:r>
              <a:rPr lang="it-IT" dirty="0" smtClean="0"/>
              <a:t> (</a:t>
            </a:r>
            <a:r>
              <a:rPr lang="it-IT" dirty="0" err="1" smtClean="0"/>
              <a:t>not</a:t>
            </a:r>
            <a:r>
              <a:rPr lang="it-IT" dirty="0" smtClean="0"/>
              <a:t> full time) for MDI/IR, Genova </a:t>
            </a:r>
            <a:r>
              <a:rPr lang="it-IT" dirty="0" smtClean="0">
                <a:solidFill>
                  <a:srgbClr val="FF0000"/>
                </a:solidFill>
              </a:rPr>
              <a:t>3</a:t>
            </a:r>
            <a:r>
              <a:rPr lang="it-IT" dirty="0" smtClean="0"/>
              <a:t> </a:t>
            </a:r>
            <a:r>
              <a:rPr lang="it-IT" dirty="0"/>
              <a:t>(</a:t>
            </a:r>
            <a:r>
              <a:rPr lang="it-IT" dirty="0" err="1"/>
              <a:t>not</a:t>
            </a:r>
            <a:r>
              <a:rPr lang="it-IT" dirty="0"/>
              <a:t> full </a:t>
            </a:r>
            <a:r>
              <a:rPr lang="it-IT" dirty="0" smtClean="0"/>
              <a:t>time and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accounted</a:t>
            </a:r>
            <a:r>
              <a:rPr lang="it-IT" dirty="0" smtClean="0"/>
              <a:t> in the 11) for the IP </a:t>
            </a:r>
            <a:r>
              <a:rPr lang="it-IT" dirty="0" err="1" smtClean="0"/>
              <a:t>doublets</a:t>
            </a:r>
            <a:endParaRPr lang="it-IT" dirty="0" smtClean="0"/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just </a:t>
            </a:r>
            <a:r>
              <a:rPr lang="it-IT" dirty="0" smtClean="0">
                <a:solidFill>
                  <a:schemeClr val="accent2"/>
                </a:solidFill>
              </a:rPr>
              <a:t>«</a:t>
            </a:r>
            <a:r>
              <a:rPr lang="it-IT" dirty="0" err="1" smtClean="0">
                <a:solidFill>
                  <a:schemeClr val="accent2"/>
                </a:solidFill>
              </a:rPr>
              <a:t>theoretical</a:t>
            </a:r>
            <a:r>
              <a:rPr lang="it-IT" dirty="0" smtClean="0">
                <a:solidFill>
                  <a:schemeClr val="accent2"/>
                </a:solidFill>
              </a:rPr>
              <a:t>» work</a:t>
            </a:r>
            <a:r>
              <a:rPr lang="it-IT" dirty="0" smtClean="0"/>
              <a:t>. The </a:t>
            </a:r>
            <a:r>
              <a:rPr lang="it-IT" dirty="0" err="1" smtClean="0"/>
              <a:t>cost</a:t>
            </a:r>
            <a:r>
              <a:rPr lang="it-IT" dirty="0" smtClean="0"/>
              <a:t> estimate of MR can </a:t>
            </a:r>
            <a:r>
              <a:rPr lang="it-IT" dirty="0" err="1" smtClean="0"/>
              <a:t>prodceed</a:t>
            </a:r>
            <a:r>
              <a:rPr lang="it-IT" dirty="0" smtClean="0"/>
              <a:t> in </a:t>
            </a:r>
            <a:r>
              <a:rPr lang="it-IT" dirty="0" err="1" smtClean="0"/>
              <a:t>parallel</a:t>
            </a:r>
            <a:r>
              <a:rPr lang="it-IT" dirty="0" smtClean="0"/>
              <a:t> with the help of the </a:t>
            </a:r>
            <a:r>
              <a:rPr lang="it-IT" dirty="0" err="1" smtClean="0"/>
              <a:t>technical</a:t>
            </a:r>
            <a:r>
              <a:rPr lang="it-IT" dirty="0" smtClean="0"/>
              <a:t> </a:t>
            </a:r>
            <a:r>
              <a:rPr lang="it-IT" dirty="0" err="1" smtClean="0"/>
              <a:t>department</a:t>
            </a:r>
            <a:r>
              <a:rPr lang="it-IT" dirty="0" smtClean="0"/>
              <a:t> </a:t>
            </a:r>
            <a:r>
              <a:rPr lang="it-IT" dirty="0" err="1" smtClean="0"/>
              <a:t>leaders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evaluate</a:t>
            </a:r>
            <a:r>
              <a:rPr lang="it-IT" dirty="0" smtClean="0"/>
              <a:t> the sub-</a:t>
            </a:r>
            <a:r>
              <a:rPr lang="it-IT" dirty="0" err="1" smtClean="0"/>
              <a:t>systems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… 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We</a:t>
            </a:r>
            <a:r>
              <a:rPr lang="it-IT" dirty="0" smtClean="0">
                <a:solidFill>
                  <a:srgbClr val="FF0000"/>
                </a:solidFill>
              </a:rPr>
              <a:t> are </a:t>
            </a:r>
            <a:r>
              <a:rPr lang="it-IT" dirty="0" err="1" smtClean="0">
                <a:solidFill>
                  <a:srgbClr val="FF0000"/>
                </a:solidFill>
              </a:rPr>
              <a:t>still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missing</a:t>
            </a:r>
            <a:r>
              <a:rPr lang="it-IT" dirty="0" smtClean="0">
                <a:solidFill>
                  <a:srgbClr val="FF0000"/>
                </a:solidFill>
              </a:rPr>
              <a:t> FF/IR, RF and </a:t>
            </a:r>
            <a:r>
              <a:rPr lang="it-IT" dirty="0" err="1" smtClean="0">
                <a:solidFill>
                  <a:srgbClr val="FF0000"/>
                </a:solidFill>
              </a:rPr>
              <a:t>Magnets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leaders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!</a:t>
            </a:r>
          </a:p>
          <a:p>
            <a:endParaRPr lang="it-IT" dirty="0"/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4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4400" dirty="0" err="1" smtClean="0"/>
              <a:t>Most</a:t>
            </a:r>
            <a:r>
              <a:rPr lang="it-IT" sz="4400" dirty="0" smtClean="0"/>
              <a:t> </a:t>
            </a:r>
            <a:r>
              <a:rPr lang="it-IT" sz="4400" dirty="0" err="1" smtClean="0"/>
              <a:t>urgent</a:t>
            </a:r>
            <a:r>
              <a:rPr lang="it-IT" sz="4400" dirty="0" smtClean="0"/>
              <a:t> </a:t>
            </a:r>
            <a:r>
              <a:rPr lang="it-IT" sz="4400" dirty="0" err="1" smtClean="0"/>
              <a:t>topics</a:t>
            </a:r>
            <a:r>
              <a:rPr lang="it-IT" sz="4400" dirty="0" smtClean="0"/>
              <a:t> to </a:t>
            </a:r>
            <a:r>
              <a:rPr lang="it-IT" sz="4400" dirty="0" err="1" smtClean="0"/>
              <a:t>address</a:t>
            </a:r>
            <a:r>
              <a:rPr lang="it-IT" sz="4400" dirty="0" smtClean="0"/>
              <a:t> (</a:t>
            </a:r>
            <a:r>
              <a:rPr lang="it-IT" sz="4400" dirty="0" smtClean="0"/>
              <a:t>8 FTE)</a:t>
            </a:r>
            <a:endParaRPr lang="en-US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r>
              <a:rPr lang="it-IT" sz="2400" dirty="0" smtClean="0"/>
              <a:t>Lattice </a:t>
            </a:r>
            <a:r>
              <a:rPr lang="it-IT" sz="2400" dirty="0" err="1" smtClean="0"/>
              <a:t>definition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(</a:t>
            </a:r>
            <a:r>
              <a:rPr lang="it-IT" sz="2400" dirty="0" smtClean="0">
                <a:solidFill>
                  <a:srgbClr val="FF0000"/>
                </a:solidFill>
              </a:rPr>
              <a:t>4 FTE)</a:t>
            </a:r>
            <a:endParaRPr lang="it-IT" sz="2400" dirty="0" smtClean="0">
              <a:solidFill>
                <a:srgbClr val="FF0000"/>
              </a:solidFill>
            </a:endParaRPr>
          </a:p>
          <a:p>
            <a:pPr lvl="1"/>
            <a:r>
              <a:rPr lang="it-IT" sz="2000" dirty="0" smtClean="0"/>
              <a:t>must be </a:t>
            </a:r>
            <a:r>
              <a:rPr lang="it-IT" sz="2000" dirty="0" err="1" smtClean="0"/>
              <a:t>frozen</a:t>
            </a:r>
            <a:r>
              <a:rPr lang="it-IT" sz="2000" dirty="0" smtClean="0"/>
              <a:t> by </a:t>
            </a:r>
            <a:r>
              <a:rPr lang="it-IT" sz="2000" dirty="0" err="1" smtClean="0"/>
              <a:t>July</a:t>
            </a:r>
            <a:endParaRPr lang="it-IT" sz="2000" dirty="0" smtClean="0"/>
          </a:p>
          <a:p>
            <a:pPr lvl="1"/>
            <a:r>
              <a:rPr lang="it-IT" sz="2000" dirty="0" smtClean="0"/>
              <a:t>for </a:t>
            </a:r>
            <a:r>
              <a:rPr lang="it-IT" sz="2000" dirty="0" err="1" smtClean="0"/>
              <a:t>cost</a:t>
            </a:r>
            <a:r>
              <a:rPr lang="it-IT" sz="2000" dirty="0" smtClean="0"/>
              <a:t> </a:t>
            </a:r>
            <a:r>
              <a:rPr lang="it-IT" sz="2000" dirty="0" err="1" smtClean="0"/>
              <a:t>estimation</a:t>
            </a:r>
            <a:r>
              <a:rPr lang="it-IT" sz="2000" dirty="0" smtClean="0"/>
              <a:t> use V16 </a:t>
            </a:r>
            <a:r>
              <a:rPr lang="it-IT" sz="2000" dirty="0" err="1" smtClean="0"/>
              <a:t>as</a:t>
            </a:r>
            <a:r>
              <a:rPr lang="it-IT" sz="2000" dirty="0" smtClean="0"/>
              <a:t> </a:t>
            </a:r>
            <a:r>
              <a:rPr lang="it-IT" sz="2000" dirty="0" err="1" smtClean="0"/>
              <a:t>it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endParaRPr lang="it-IT" sz="2000" dirty="0" smtClean="0"/>
          </a:p>
          <a:p>
            <a:pPr lvl="1"/>
            <a:r>
              <a:rPr lang="it-IT" sz="2000" dirty="0" smtClean="0"/>
              <a:t>some </a:t>
            </a:r>
            <a:r>
              <a:rPr lang="it-IT" sz="2000" dirty="0" err="1" smtClean="0"/>
              <a:t>adjustments</a:t>
            </a:r>
            <a:r>
              <a:rPr lang="it-IT" sz="2000" dirty="0" smtClean="0"/>
              <a:t> </a:t>
            </a:r>
            <a:r>
              <a:rPr lang="it-IT" sz="2000" dirty="0" err="1" smtClean="0"/>
              <a:t>needed</a:t>
            </a:r>
            <a:r>
              <a:rPr lang="it-IT" sz="2000" dirty="0" smtClean="0"/>
              <a:t> </a:t>
            </a:r>
            <a:r>
              <a:rPr lang="it-IT" sz="2000" dirty="0" smtClean="0">
                <a:sym typeface="Wingdings" pitchFamily="2" charset="2"/>
              </a:rPr>
              <a:t> </a:t>
            </a:r>
            <a:r>
              <a:rPr lang="it-IT" sz="2000" dirty="0" err="1" smtClean="0">
                <a:sym typeface="Wingdings" pitchFamily="2" charset="2"/>
              </a:rPr>
              <a:t>review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Final</a:t>
            </a:r>
            <a:r>
              <a:rPr lang="it-IT" sz="2000" dirty="0" smtClean="0">
                <a:sym typeface="Wingdings" pitchFamily="2" charset="2"/>
              </a:rPr>
              <a:t> Focus </a:t>
            </a:r>
            <a:endParaRPr lang="it-IT" sz="2000" dirty="0" smtClean="0">
              <a:solidFill>
                <a:srgbClr val="FF0000"/>
              </a:solidFill>
            </a:endParaRPr>
          </a:p>
          <a:p>
            <a:pPr lvl="0">
              <a:buClr>
                <a:srgbClr val="0BD0D9"/>
              </a:buClr>
            </a:pPr>
            <a:r>
              <a:rPr lang="it-IT" sz="2400" dirty="0" err="1">
                <a:solidFill>
                  <a:prstClr val="black"/>
                </a:solidFill>
              </a:rPr>
              <a:t>Dynamic</a:t>
            </a:r>
            <a:r>
              <a:rPr lang="it-IT" sz="2400" dirty="0">
                <a:solidFill>
                  <a:prstClr val="black"/>
                </a:solidFill>
              </a:rPr>
              <a:t> </a:t>
            </a:r>
            <a:r>
              <a:rPr lang="it-IT" sz="2400" dirty="0" smtClean="0">
                <a:solidFill>
                  <a:prstClr val="black"/>
                </a:solidFill>
              </a:rPr>
              <a:t>aperture </a:t>
            </a:r>
            <a:r>
              <a:rPr lang="it-IT" sz="2400" dirty="0" smtClean="0">
                <a:solidFill>
                  <a:srgbClr val="FF0000"/>
                </a:solidFill>
              </a:rPr>
              <a:t>(3)</a:t>
            </a:r>
            <a:endParaRPr lang="it-IT" sz="2400" dirty="0">
              <a:solidFill>
                <a:srgbClr val="FF0000"/>
              </a:solidFill>
            </a:endParaRPr>
          </a:p>
          <a:p>
            <a:pPr lvl="1"/>
            <a:r>
              <a:rPr lang="it-IT" sz="2000" dirty="0" err="1" smtClean="0"/>
              <a:t>crab</a:t>
            </a:r>
            <a:r>
              <a:rPr lang="it-IT" sz="2000" dirty="0" smtClean="0"/>
              <a:t> </a:t>
            </a:r>
            <a:r>
              <a:rPr lang="it-IT" sz="2000" dirty="0" err="1" smtClean="0"/>
              <a:t>sextupoles</a:t>
            </a:r>
            <a:r>
              <a:rPr lang="it-IT" sz="2000" dirty="0" smtClean="0"/>
              <a:t> </a:t>
            </a:r>
            <a:r>
              <a:rPr lang="it-IT" sz="2000" dirty="0" err="1" smtClean="0"/>
              <a:t>effect</a:t>
            </a:r>
            <a:r>
              <a:rPr lang="it-IT" sz="2000" dirty="0" smtClean="0"/>
              <a:t> </a:t>
            </a:r>
            <a:r>
              <a:rPr lang="it-IT" sz="2000" dirty="0" smtClean="0">
                <a:sym typeface="Wingdings" pitchFamily="2" charset="2"/>
              </a:rPr>
              <a:t> </a:t>
            </a:r>
            <a:r>
              <a:rPr lang="it-IT" sz="2000" dirty="0" err="1" smtClean="0">
                <a:sym typeface="Wingdings" pitchFamily="2" charset="2"/>
              </a:rPr>
              <a:t>Acceleraticum</a:t>
            </a:r>
            <a:r>
              <a:rPr lang="it-IT" sz="2000" dirty="0">
                <a:sym typeface="Wingdings" pitchFamily="2" charset="2"/>
              </a:rPr>
              <a:t> </a:t>
            </a:r>
            <a:r>
              <a:rPr lang="it-IT" sz="2000" dirty="0" smtClean="0">
                <a:sym typeface="Wingdings" pitchFamily="2" charset="2"/>
              </a:rPr>
              <a:t>(</a:t>
            </a:r>
            <a:r>
              <a:rPr lang="it-IT" sz="2000" dirty="0" err="1" smtClean="0">
                <a:sym typeface="Wingdings" pitchFamily="2" charset="2"/>
              </a:rPr>
              <a:t>Piminov</a:t>
            </a:r>
            <a:r>
              <a:rPr lang="it-IT" sz="2000" dirty="0" smtClean="0">
                <a:sym typeface="Wingdings" pitchFamily="2" charset="2"/>
              </a:rPr>
              <a:t>), FMA (</a:t>
            </a:r>
            <a:r>
              <a:rPr lang="it-IT" sz="2000" dirty="0" err="1" smtClean="0">
                <a:sym typeface="Wingdings" pitchFamily="2" charset="2"/>
              </a:rPr>
              <a:t>Liuzzo</a:t>
            </a:r>
            <a:r>
              <a:rPr lang="it-IT" sz="2000" dirty="0" smtClean="0">
                <a:sym typeface="Wingdings" pitchFamily="2" charset="2"/>
              </a:rPr>
              <a:t>)</a:t>
            </a:r>
            <a:endParaRPr lang="it-IT" sz="2000" dirty="0" smtClean="0"/>
          </a:p>
          <a:p>
            <a:pPr lvl="1"/>
            <a:r>
              <a:rPr lang="it-IT" sz="2000" dirty="0" err="1" smtClean="0"/>
              <a:t>kinematic</a:t>
            </a:r>
            <a:r>
              <a:rPr lang="it-IT" sz="2000" dirty="0" smtClean="0"/>
              <a:t> </a:t>
            </a:r>
            <a:r>
              <a:rPr lang="it-IT" sz="2000" dirty="0" err="1" smtClean="0"/>
              <a:t>term</a:t>
            </a:r>
            <a:r>
              <a:rPr lang="it-IT" sz="2000" dirty="0" smtClean="0"/>
              <a:t> &amp; </a:t>
            </a:r>
            <a:r>
              <a:rPr lang="it-IT" sz="2000" dirty="0" err="1" smtClean="0"/>
              <a:t>fringing</a:t>
            </a:r>
            <a:r>
              <a:rPr lang="it-IT" sz="2000" dirty="0" smtClean="0"/>
              <a:t> </a:t>
            </a:r>
            <a:r>
              <a:rPr lang="it-IT" sz="2000" dirty="0" err="1" smtClean="0"/>
              <a:t>fields</a:t>
            </a:r>
            <a:r>
              <a:rPr lang="it-IT" sz="2000" dirty="0" smtClean="0"/>
              <a:t> </a:t>
            </a:r>
            <a:r>
              <a:rPr lang="it-IT" sz="2000" dirty="0" err="1" smtClean="0"/>
              <a:t>influence</a:t>
            </a:r>
            <a:endParaRPr lang="it-IT" sz="2000" dirty="0" smtClean="0"/>
          </a:p>
          <a:p>
            <a:pPr lvl="1"/>
            <a:r>
              <a:rPr lang="it-IT" sz="2000" dirty="0" err="1"/>
              <a:t>o</a:t>
            </a:r>
            <a:r>
              <a:rPr lang="it-IT" sz="2000" dirty="0" err="1" smtClean="0"/>
              <a:t>ptimization</a:t>
            </a:r>
            <a:r>
              <a:rPr lang="it-IT" sz="2000" dirty="0" smtClean="0"/>
              <a:t> of </a:t>
            </a:r>
            <a:r>
              <a:rPr lang="it-IT" sz="2000" dirty="0" err="1" smtClean="0"/>
              <a:t>working</a:t>
            </a:r>
            <a:r>
              <a:rPr lang="it-IT" sz="2000" dirty="0" smtClean="0"/>
              <a:t> </a:t>
            </a:r>
            <a:r>
              <a:rPr lang="it-IT" sz="2000" dirty="0" err="1" smtClean="0"/>
              <a:t>point</a:t>
            </a:r>
            <a:endParaRPr lang="it-IT" sz="2000" dirty="0" smtClean="0"/>
          </a:p>
          <a:p>
            <a:pPr lvl="1"/>
            <a:r>
              <a:rPr lang="it-IT" sz="2000" dirty="0" smtClean="0"/>
              <a:t>DA with </a:t>
            </a:r>
            <a:r>
              <a:rPr lang="it-IT" sz="2000" dirty="0" err="1" smtClean="0"/>
              <a:t>errors</a:t>
            </a:r>
            <a:r>
              <a:rPr lang="it-IT" sz="2000" dirty="0" smtClean="0"/>
              <a:t>, 3D </a:t>
            </a:r>
            <a:r>
              <a:rPr lang="it-IT" sz="2000" dirty="0" err="1" smtClean="0"/>
              <a:t>solenoidal</a:t>
            </a:r>
            <a:r>
              <a:rPr lang="it-IT" sz="2000" dirty="0" smtClean="0"/>
              <a:t> </a:t>
            </a:r>
            <a:r>
              <a:rPr lang="it-IT" sz="2000" dirty="0" err="1" smtClean="0"/>
              <a:t>fields</a:t>
            </a:r>
            <a:r>
              <a:rPr lang="it-IT" sz="2000" dirty="0" smtClean="0"/>
              <a:t> in FF and Spin </a:t>
            </a:r>
            <a:r>
              <a:rPr lang="it-IT" sz="2000" dirty="0" err="1" smtClean="0"/>
              <a:t>Rotators</a:t>
            </a:r>
            <a:endParaRPr lang="it-IT" sz="2000" dirty="0" smtClean="0"/>
          </a:p>
          <a:p>
            <a:pPr lvl="1"/>
            <a:r>
              <a:rPr lang="it-IT" sz="2000" dirty="0" smtClean="0"/>
              <a:t>DA with </a:t>
            </a:r>
            <a:r>
              <a:rPr lang="it-IT" sz="2000" dirty="0" err="1" smtClean="0"/>
              <a:t>space</a:t>
            </a:r>
            <a:r>
              <a:rPr lang="it-IT" sz="2000" dirty="0" smtClean="0"/>
              <a:t> </a:t>
            </a:r>
            <a:r>
              <a:rPr lang="it-IT" sz="2000" dirty="0" err="1" smtClean="0"/>
              <a:t>charge</a:t>
            </a:r>
            <a:endParaRPr lang="it-IT" sz="2000" dirty="0" smtClean="0"/>
          </a:p>
          <a:p>
            <a:pPr lvl="0">
              <a:buClr>
                <a:srgbClr val="0BD0D9"/>
              </a:buClr>
            </a:pPr>
            <a:r>
              <a:rPr lang="it-IT" sz="2400" dirty="0" err="1" smtClean="0">
                <a:solidFill>
                  <a:prstClr val="black"/>
                </a:solidFill>
              </a:rPr>
              <a:t>Tolerances</a:t>
            </a:r>
            <a:r>
              <a:rPr lang="it-IT" sz="2400" dirty="0" smtClean="0">
                <a:solidFill>
                  <a:prstClr val="black"/>
                </a:solidFill>
              </a:rPr>
              <a:t> </a:t>
            </a:r>
            <a:r>
              <a:rPr lang="it-IT" sz="2400" dirty="0" err="1">
                <a:solidFill>
                  <a:prstClr val="black"/>
                </a:solidFill>
              </a:rPr>
              <a:t>definition</a:t>
            </a:r>
            <a:r>
              <a:rPr lang="it-IT" sz="2400" dirty="0">
                <a:solidFill>
                  <a:prstClr val="black"/>
                </a:solidFill>
              </a:rPr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(1)</a:t>
            </a:r>
            <a:endParaRPr lang="it-IT" sz="2400" dirty="0">
              <a:solidFill>
                <a:srgbClr val="FF0000"/>
              </a:solidFill>
            </a:endParaRPr>
          </a:p>
          <a:p>
            <a:pPr lvl="1"/>
            <a:r>
              <a:rPr lang="it-IT" sz="2000" dirty="0" err="1"/>
              <a:t>almost</a:t>
            </a:r>
            <a:r>
              <a:rPr lang="it-IT" sz="2000" dirty="0"/>
              <a:t> </a:t>
            </a:r>
            <a:r>
              <a:rPr lang="it-IT" sz="2000" dirty="0" err="1"/>
              <a:t>completed</a:t>
            </a:r>
            <a:r>
              <a:rPr lang="it-IT" sz="2000" dirty="0"/>
              <a:t> </a:t>
            </a:r>
            <a:r>
              <a:rPr lang="it-IT" sz="2000" dirty="0">
                <a:sym typeface="Wingdings" pitchFamily="2" charset="2"/>
              </a:rPr>
              <a:t> </a:t>
            </a:r>
            <a:r>
              <a:rPr lang="it-IT" sz="2000" dirty="0" err="1">
                <a:sym typeface="Wingdings" pitchFamily="2" charset="2"/>
              </a:rPr>
              <a:t>Liuzzo</a:t>
            </a:r>
            <a:r>
              <a:rPr lang="it-IT" sz="2000" dirty="0">
                <a:sym typeface="Wingdings" pitchFamily="2" charset="2"/>
              </a:rPr>
              <a:t> </a:t>
            </a:r>
            <a:r>
              <a:rPr lang="it-IT" sz="2000" dirty="0" smtClean="0">
                <a:sym typeface="Wingdings" pitchFamily="2" charset="2"/>
              </a:rPr>
              <a:t>to </a:t>
            </a:r>
            <a:r>
              <a:rPr lang="it-IT" sz="2000" dirty="0" err="1" smtClean="0">
                <a:sym typeface="Wingdings" pitchFamily="2" charset="2"/>
              </a:rPr>
              <a:t>give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>
                <a:sym typeface="Wingdings" pitchFamily="2" charset="2"/>
              </a:rPr>
              <a:t>tables</a:t>
            </a:r>
            <a:r>
              <a:rPr lang="it-IT" sz="2000" dirty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soon</a:t>
            </a:r>
            <a:endParaRPr lang="it-IT" sz="2000" dirty="0" smtClean="0">
              <a:sym typeface="Wingdings" pitchFamily="2" charset="2"/>
            </a:endParaRPr>
          </a:p>
          <a:p>
            <a:pPr lvl="1"/>
            <a:r>
              <a:rPr lang="it-IT" sz="2000" dirty="0" err="1" smtClean="0">
                <a:sym typeface="Wingdings" pitchFamily="2" charset="2"/>
              </a:rPr>
              <a:t>needs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decision</a:t>
            </a:r>
            <a:r>
              <a:rPr lang="it-IT" sz="2000" dirty="0" smtClean="0">
                <a:sym typeface="Wingdings" pitchFamily="2" charset="2"/>
              </a:rPr>
              <a:t> on </a:t>
            </a:r>
            <a:r>
              <a:rPr lang="it-IT" sz="2000" dirty="0" err="1" smtClean="0">
                <a:sym typeface="Wingdings" pitchFamily="2" charset="2"/>
              </a:rPr>
              <a:t>BPMs</a:t>
            </a:r>
            <a:r>
              <a:rPr lang="it-IT" sz="2000" dirty="0">
                <a:sym typeface="Wingdings" pitchFamily="2" charset="2"/>
              </a:rPr>
              <a:t> (</a:t>
            </a:r>
            <a:r>
              <a:rPr lang="it-IT" sz="2000" dirty="0" err="1" smtClean="0">
                <a:sym typeface="Wingdings" pitchFamily="2" charset="2"/>
              </a:rPr>
              <a:t>number</a:t>
            </a:r>
            <a:r>
              <a:rPr lang="it-IT" sz="2000" dirty="0" smtClean="0">
                <a:sym typeface="Wingdings" pitchFamily="2" charset="2"/>
              </a:rPr>
              <a:t>, </a:t>
            </a:r>
            <a:r>
              <a:rPr lang="it-IT" sz="2000" dirty="0" err="1" smtClean="0">
                <a:sym typeface="Wingdings" pitchFamily="2" charset="2"/>
              </a:rPr>
              <a:t>resolution</a:t>
            </a:r>
            <a:r>
              <a:rPr lang="it-IT" sz="2000" dirty="0" smtClean="0">
                <a:sym typeface="Wingdings" pitchFamily="2" charset="2"/>
              </a:rPr>
              <a:t>, </a:t>
            </a:r>
            <a:r>
              <a:rPr lang="it-IT" sz="2000" dirty="0" err="1" smtClean="0">
                <a:sym typeface="Wingdings" pitchFamily="2" charset="2"/>
              </a:rPr>
              <a:t>how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many</a:t>
            </a:r>
            <a:r>
              <a:rPr lang="it-IT" sz="2000" dirty="0" smtClean="0">
                <a:sym typeface="Wingdings" pitchFamily="2" charset="2"/>
              </a:rPr>
              <a:t> turn-by-turn, …)  </a:t>
            </a:r>
            <a:r>
              <a:rPr lang="it-IT" sz="2000" dirty="0" err="1" smtClean="0">
                <a:sym typeface="Wingdings" pitchFamily="2" charset="2"/>
              </a:rPr>
              <a:t>Liuzzo</a:t>
            </a:r>
            <a:r>
              <a:rPr lang="it-IT" sz="2000" dirty="0" smtClean="0">
                <a:sym typeface="Wingdings" pitchFamily="2" charset="2"/>
              </a:rPr>
              <a:t>, </a:t>
            </a:r>
            <a:r>
              <a:rPr lang="it-IT" sz="2000" dirty="0" err="1" smtClean="0">
                <a:sym typeface="Wingdings" pitchFamily="2" charset="2"/>
              </a:rPr>
              <a:t>Biagini</a:t>
            </a:r>
            <a:r>
              <a:rPr lang="it-IT" sz="2000" dirty="0" smtClean="0">
                <a:sym typeface="Wingdings" pitchFamily="2" charset="2"/>
              </a:rPr>
              <a:t>  Serio</a:t>
            </a:r>
            <a:endParaRPr lang="it-IT" sz="2000" dirty="0"/>
          </a:p>
          <a:p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19885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it-IT" sz="4800" dirty="0" err="1" smtClean="0"/>
              <a:t>Most</a:t>
            </a:r>
            <a:r>
              <a:rPr lang="it-IT" sz="4800" dirty="0" smtClean="0"/>
              <a:t> </a:t>
            </a:r>
            <a:r>
              <a:rPr lang="it-IT" sz="4800" dirty="0" err="1" smtClean="0"/>
              <a:t>urgent</a:t>
            </a:r>
            <a:r>
              <a:rPr lang="it-IT" sz="4800" dirty="0" smtClean="0"/>
              <a:t> </a:t>
            </a:r>
            <a:r>
              <a:rPr lang="it-IT" sz="4800" dirty="0" err="1" smtClean="0"/>
              <a:t>topics</a:t>
            </a:r>
            <a:r>
              <a:rPr lang="it-IT" sz="4800" dirty="0" smtClean="0"/>
              <a:t> to </a:t>
            </a:r>
            <a:r>
              <a:rPr lang="it-IT" sz="4800" dirty="0" err="1" smtClean="0"/>
              <a:t>address</a:t>
            </a:r>
            <a:r>
              <a:rPr lang="it-IT" sz="4800" dirty="0" smtClean="0"/>
              <a:t> (5)</a:t>
            </a:r>
            <a:endParaRPr lang="en-US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6"/>
          </a:xfrm>
        </p:spPr>
        <p:txBody>
          <a:bodyPr>
            <a:noAutofit/>
          </a:bodyPr>
          <a:lstStyle/>
          <a:p>
            <a:r>
              <a:rPr lang="it-IT" sz="2400" dirty="0" err="1" smtClean="0"/>
              <a:t>Injection</a:t>
            </a:r>
            <a:r>
              <a:rPr lang="it-IT" sz="2400" dirty="0" smtClean="0"/>
              <a:t> </a:t>
            </a:r>
            <a:r>
              <a:rPr lang="it-IT" sz="2400" dirty="0" err="1" smtClean="0"/>
              <a:t>simulations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(1)</a:t>
            </a:r>
          </a:p>
          <a:p>
            <a:pPr lvl="1"/>
            <a:r>
              <a:rPr lang="it-IT" sz="2000" dirty="0" smtClean="0"/>
              <a:t>some </a:t>
            </a:r>
            <a:r>
              <a:rPr lang="it-IT" sz="2000" dirty="0" err="1" smtClean="0"/>
              <a:t>bb+injection</a:t>
            </a:r>
            <a:r>
              <a:rPr lang="it-IT" sz="2000" dirty="0" smtClean="0"/>
              <a:t> </a:t>
            </a:r>
            <a:r>
              <a:rPr lang="it-IT" sz="2000" dirty="0" err="1" smtClean="0"/>
              <a:t>done</a:t>
            </a:r>
            <a:r>
              <a:rPr lang="it-IT" sz="2000" dirty="0" smtClean="0"/>
              <a:t> (</a:t>
            </a:r>
            <a:r>
              <a:rPr lang="it-IT" sz="2000" dirty="0" err="1" smtClean="0"/>
              <a:t>Shatilov</a:t>
            </a:r>
            <a:r>
              <a:rPr lang="it-IT" sz="2000" dirty="0" smtClean="0"/>
              <a:t>)</a:t>
            </a:r>
          </a:p>
          <a:p>
            <a:pPr lvl="1"/>
            <a:r>
              <a:rPr lang="it-IT" sz="2000" dirty="0" err="1" smtClean="0"/>
              <a:t>injection</a:t>
            </a:r>
            <a:r>
              <a:rPr lang="it-IT" sz="2000" dirty="0" smtClean="0"/>
              <a:t> </a:t>
            </a:r>
            <a:r>
              <a:rPr lang="it-IT" sz="2000" dirty="0" err="1" smtClean="0"/>
              <a:t>tracking</a:t>
            </a:r>
            <a:r>
              <a:rPr lang="it-IT" sz="2000" dirty="0" smtClean="0"/>
              <a:t> with </a:t>
            </a:r>
            <a:r>
              <a:rPr lang="it-IT" sz="2000" dirty="0" err="1" smtClean="0"/>
              <a:t>nonlinearities</a:t>
            </a:r>
            <a:r>
              <a:rPr lang="it-IT" sz="2000" dirty="0" smtClean="0"/>
              <a:t> ?</a:t>
            </a:r>
          </a:p>
          <a:p>
            <a:r>
              <a:rPr lang="it-IT" sz="2400" dirty="0" smtClean="0"/>
              <a:t>BB </a:t>
            </a:r>
            <a:r>
              <a:rPr lang="it-IT" sz="2400" dirty="0" err="1" smtClean="0"/>
              <a:t>simulations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(2)</a:t>
            </a:r>
          </a:p>
          <a:p>
            <a:pPr lvl="1"/>
            <a:r>
              <a:rPr lang="it-IT" sz="2000" dirty="0" smtClean="0"/>
              <a:t>Some </a:t>
            </a:r>
            <a:r>
              <a:rPr lang="it-IT" sz="2000" dirty="0" err="1" smtClean="0"/>
              <a:t>scans</a:t>
            </a:r>
            <a:r>
              <a:rPr lang="it-IT" sz="2000" dirty="0" smtClean="0"/>
              <a:t> </a:t>
            </a:r>
            <a:r>
              <a:rPr lang="it-IT" sz="2000" dirty="0" err="1" smtClean="0"/>
              <a:t>done</a:t>
            </a:r>
            <a:r>
              <a:rPr lang="it-IT" sz="2000" dirty="0" smtClean="0"/>
              <a:t>, </a:t>
            </a:r>
            <a:r>
              <a:rPr lang="it-IT" sz="2000" dirty="0" err="1" smtClean="0"/>
              <a:t>need</a:t>
            </a:r>
            <a:r>
              <a:rPr lang="it-IT" sz="2000" dirty="0" smtClean="0"/>
              <a:t> </a:t>
            </a:r>
            <a:r>
              <a:rPr lang="it-IT" sz="2000" dirty="0" err="1" smtClean="0"/>
              <a:t>realistic</a:t>
            </a:r>
            <a:r>
              <a:rPr lang="it-IT" sz="2000" dirty="0" smtClean="0"/>
              <a:t> </a:t>
            </a:r>
            <a:r>
              <a:rPr lang="it-IT" sz="2000" dirty="0" err="1" smtClean="0"/>
              <a:t>nonlinearities</a:t>
            </a:r>
            <a:r>
              <a:rPr lang="it-IT" sz="2000" dirty="0" smtClean="0"/>
              <a:t>, </a:t>
            </a:r>
            <a:r>
              <a:rPr lang="it-IT" sz="2000" dirty="0" err="1" smtClean="0"/>
              <a:t>space</a:t>
            </a:r>
            <a:r>
              <a:rPr lang="it-IT" sz="2000" dirty="0" smtClean="0"/>
              <a:t> </a:t>
            </a:r>
            <a:r>
              <a:rPr lang="it-IT" sz="2000" dirty="0" err="1" smtClean="0"/>
              <a:t>charge</a:t>
            </a:r>
            <a:r>
              <a:rPr lang="it-IT" sz="2000" dirty="0" smtClean="0"/>
              <a:t>, </a:t>
            </a:r>
            <a:r>
              <a:rPr lang="it-IT" sz="2000" dirty="0" err="1" smtClean="0"/>
              <a:t>errors</a:t>
            </a:r>
            <a:r>
              <a:rPr lang="it-IT" sz="2000" dirty="0" smtClean="0"/>
              <a:t>, </a:t>
            </a:r>
            <a:r>
              <a:rPr lang="it-IT" sz="2000" dirty="0" err="1" smtClean="0"/>
              <a:t>coordination</a:t>
            </a:r>
            <a:r>
              <a:rPr lang="it-IT" sz="2000" dirty="0" smtClean="0"/>
              <a:t> with DA (</a:t>
            </a:r>
            <a:r>
              <a:rPr lang="it-IT" sz="2000" dirty="0" err="1" smtClean="0"/>
              <a:t>Piminov</a:t>
            </a:r>
            <a:r>
              <a:rPr lang="it-IT" sz="2000" dirty="0" smtClean="0"/>
              <a:t>, </a:t>
            </a:r>
            <a:r>
              <a:rPr lang="it-IT" sz="2000" dirty="0" err="1" smtClean="0"/>
              <a:t>Shatilov</a:t>
            </a:r>
            <a:r>
              <a:rPr lang="it-IT" sz="2000" dirty="0" smtClean="0"/>
              <a:t>, </a:t>
            </a:r>
            <a:r>
              <a:rPr lang="it-IT" sz="2000" dirty="0" err="1" smtClean="0"/>
              <a:t>Zobov</a:t>
            </a:r>
            <a:r>
              <a:rPr lang="it-IT" sz="2000" dirty="0" smtClean="0"/>
              <a:t>)</a:t>
            </a:r>
          </a:p>
          <a:p>
            <a:r>
              <a:rPr lang="it-IT" sz="2400" dirty="0" err="1" smtClean="0"/>
              <a:t>Polarization</a:t>
            </a:r>
            <a:r>
              <a:rPr lang="it-IT" sz="2400" dirty="0" smtClean="0"/>
              <a:t> </a:t>
            </a:r>
            <a:r>
              <a:rPr lang="it-IT" sz="2400" dirty="0" err="1" smtClean="0"/>
              <a:t>scheme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0000"/>
                </a:solidFill>
              </a:rPr>
              <a:t>(2)</a:t>
            </a:r>
          </a:p>
          <a:p>
            <a:pPr lvl="1"/>
            <a:r>
              <a:rPr lang="it-IT" sz="2000" dirty="0" err="1" smtClean="0"/>
              <a:t>depolarization</a:t>
            </a:r>
            <a:r>
              <a:rPr lang="it-IT" sz="2000" dirty="0" smtClean="0"/>
              <a:t> time/</a:t>
            </a:r>
            <a:r>
              <a:rPr lang="it-IT" sz="2000" dirty="0" err="1" smtClean="0"/>
              <a:t>degree</a:t>
            </a:r>
            <a:r>
              <a:rPr lang="it-IT" sz="2000" dirty="0" smtClean="0"/>
              <a:t> of </a:t>
            </a:r>
            <a:r>
              <a:rPr lang="it-IT" sz="2000" dirty="0" err="1" smtClean="0"/>
              <a:t>polarization</a:t>
            </a:r>
            <a:r>
              <a:rPr lang="it-IT" sz="2000" dirty="0" smtClean="0"/>
              <a:t> ok?</a:t>
            </a:r>
          </a:p>
          <a:p>
            <a:pPr lvl="1"/>
            <a:r>
              <a:rPr lang="it-IT" sz="2000" dirty="0" err="1" smtClean="0"/>
              <a:t>need</a:t>
            </a:r>
            <a:r>
              <a:rPr lang="it-IT" sz="2000" dirty="0" smtClean="0"/>
              <a:t> </a:t>
            </a:r>
            <a:r>
              <a:rPr lang="it-IT" sz="2000" dirty="0"/>
              <a:t>spin </a:t>
            </a:r>
            <a:r>
              <a:rPr lang="it-IT" sz="2000" dirty="0" err="1"/>
              <a:t>tracking</a:t>
            </a:r>
            <a:r>
              <a:rPr lang="it-IT" sz="2000" dirty="0"/>
              <a:t> (</a:t>
            </a:r>
            <a:r>
              <a:rPr lang="it-IT" sz="2000" dirty="0" err="1" smtClean="0"/>
              <a:t>started</a:t>
            </a:r>
            <a:r>
              <a:rPr lang="it-IT" sz="2000" dirty="0" smtClean="0"/>
              <a:t>… </a:t>
            </a:r>
            <a:r>
              <a:rPr lang="it-IT" sz="2000" dirty="0" err="1" smtClean="0"/>
              <a:t>needs</a:t>
            </a:r>
            <a:r>
              <a:rPr lang="it-IT" sz="2000" dirty="0" smtClean="0"/>
              <a:t> </a:t>
            </a:r>
            <a:r>
              <a:rPr lang="it-IT" sz="2000" dirty="0" err="1" smtClean="0"/>
              <a:t>coordination</a:t>
            </a:r>
            <a:r>
              <a:rPr lang="it-IT" sz="2000" dirty="0" smtClean="0"/>
              <a:t>)</a:t>
            </a:r>
            <a:endParaRPr lang="it-IT" sz="2000" dirty="0"/>
          </a:p>
          <a:p>
            <a:pPr lvl="1"/>
            <a:r>
              <a:rPr lang="it-IT" sz="2000" dirty="0" err="1" smtClean="0"/>
              <a:t>Coupling</a:t>
            </a:r>
            <a:r>
              <a:rPr lang="it-IT" sz="2000" dirty="0" smtClean="0"/>
              <a:t> </a:t>
            </a:r>
            <a:r>
              <a:rPr lang="it-IT" sz="2000" dirty="0" err="1" smtClean="0"/>
              <a:t>correction</a:t>
            </a:r>
            <a:r>
              <a:rPr lang="it-IT" sz="2000" dirty="0" smtClean="0"/>
              <a:t> </a:t>
            </a:r>
            <a:r>
              <a:rPr lang="it-IT" sz="2000" dirty="0" err="1" smtClean="0"/>
              <a:t>scheme</a:t>
            </a:r>
            <a:r>
              <a:rPr lang="it-IT" sz="2000" dirty="0" smtClean="0"/>
              <a:t> ok?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885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4800" dirty="0" smtClean="0"/>
              <a:t>Lattice work in </a:t>
            </a:r>
            <a:r>
              <a:rPr lang="it-IT" sz="4800" dirty="0" err="1" smtClean="0"/>
              <a:t>detail</a:t>
            </a:r>
            <a:endParaRPr lang="en-US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056104"/>
            <a:ext cx="8784976" cy="5541248"/>
          </a:xfrm>
        </p:spPr>
        <p:txBody>
          <a:bodyPr>
            <a:noAutofit/>
          </a:bodyPr>
          <a:lstStyle/>
          <a:p>
            <a:pPr lvl="0"/>
            <a:r>
              <a:rPr lang="it-IT" sz="1800" dirty="0" err="1"/>
              <a:t>Optics</a:t>
            </a:r>
            <a:r>
              <a:rPr lang="it-IT" sz="1800" dirty="0"/>
              <a:t> &amp; </a:t>
            </a:r>
            <a:r>
              <a:rPr lang="it-IT" sz="1800" dirty="0" smtClean="0"/>
              <a:t>DA </a:t>
            </a:r>
            <a:endParaRPr lang="en-US" sz="1800" dirty="0"/>
          </a:p>
          <a:p>
            <a:pPr lvl="1"/>
            <a:r>
              <a:rPr lang="en-US" sz="1600" dirty="0"/>
              <a:t>Crossing angle to 30 </a:t>
            </a:r>
            <a:r>
              <a:rPr lang="en-US" sz="1600" dirty="0" err="1"/>
              <a:t>mrad</a:t>
            </a:r>
            <a:r>
              <a:rPr lang="en-US" sz="1600" dirty="0"/>
              <a:t> (is now 33)</a:t>
            </a:r>
          </a:p>
          <a:p>
            <a:pPr lvl="1"/>
            <a:r>
              <a:rPr lang="en-US" sz="1600" dirty="0" err="1"/>
              <a:t>Solenoidal</a:t>
            </a:r>
            <a:r>
              <a:rPr lang="en-US" sz="1600" dirty="0"/>
              <a:t>  (</a:t>
            </a:r>
            <a:r>
              <a:rPr lang="en-US" sz="1600" dirty="0" err="1"/>
              <a:t>BaBar</a:t>
            </a:r>
            <a:r>
              <a:rPr lang="en-US" sz="1600" dirty="0"/>
              <a:t>) field &amp; compensating solenoids (there is a previous version by Yuri </a:t>
            </a:r>
            <a:r>
              <a:rPr lang="en-US" sz="1600" dirty="0" err="1" smtClean="0"/>
              <a:t>Nosochkov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/>
              <a:t>Coupling correction in the IR (same from Yuri)</a:t>
            </a:r>
          </a:p>
          <a:p>
            <a:pPr lvl="1"/>
            <a:r>
              <a:rPr lang="en-US" sz="1600" dirty="0"/>
              <a:t>IP doublet adjustments according to new design (space, gradients) </a:t>
            </a:r>
            <a:r>
              <a:rPr lang="en-US" sz="1600" dirty="0" smtClean="0"/>
              <a:t>(check with Sullivan, </a:t>
            </a:r>
            <a:r>
              <a:rPr lang="en-US" sz="1600" dirty="0" err="1"/>
              <a:t>Fabbricatore</a:t>
            </a:r>
            <a:r>
              <a:rPr lang="en-US" sz="1600" dirty="0"/>
              <a:t>, </a:t>
            </a:r>
            <a:r>
              <a:rPr lang="en-US" sz="1600" dirty="0" err="1"/>
              <a:t>Paoloni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Insert pm quadrupoles </a:t>
            </a:r>
          </a:p>
          <a:p>
            <a:pPr lvl="1"/>
            <a:r>
              <a:rPr lang="en-US" sz="1600" dirty="0"/>
              <a:t>IP optical functions  different in 2 rings (now equal)</a:t>
            </a:r>
          </a:p>
          <a:p>
            <a:pPr lvl="1"/>
            <a:r>
              <a:rPr lang="en-US" sz="1600" dirty="0"/>
              <a:t>Chromaticity correction in FF (to be optimized, crab sextupoles!)</a:t>
            </a:r>
          </a:p>
          <a:p>
            <a:pPr lvl="1"/>
            <a:r>
              <a:rPr lang="en-US" sz="1600" dirty="0" smtClean="0"/>
              <a:t>Injection </a:t>
            </a:r>
            <a:r>
              <a:rPr lang="en-US" sz="1600" dirty="0"/>
              <a:t>sections (increase </a:t>
            </a:r>
            <a:r>
              <a:rPr lang="en-US" sz="1600" dirty="0" smtClean="0"/>
              <a:t>betas, move the cell if transport line  bending is too sharp)</a:t>
            </a:r>
            <a:endParaRPr lang="en-US" sz="1600" dirty="0"/>
          </a:p>
          <a:p>
            <a:pPr lvl="1"/>
            <a:r>
              <a:rPr lang="en-US" sz="1600" dirty="0"/>
              <a:t>RF layout (check the two rings don’t interfere)</a:t>
            </a:r>
          </a:p>
          <a:p>
            <a:pPr lvl="1"/>
            <a:r>
              <a:rPr lang="en-US" sz="1600" dirty="0" smtClean="0"/>
              <a:t>Reduce </a:t>
            </a:r>
            <a:r>
              <a:rPr lang="en-US" sz="1600" dirty="0"/>
              <a:t>the LER emittance with IBS (2.3 nm </a:t>
            </a:r>
            <a:r>
              <a:rPr lang="en-US" sz="1600" dirty="0" smtClean="0">
                <a:sym typeface="Wingdings" pitchFamily="2" charset="2"/>
              </a:rPr>
              <a:t></a:t>
            </a:r>
            <a:r>
              <a:rPr lang="en-US" sz="1600" dirty="0" smtClean="0"/>
              <a:t>1.7 </a:t>
            </a:r>
            <a:r>
              <a:rPr lang="en-US" sz="1600" dirty="0"/>
              <a:t>nm). For HER excess is 7%</a:t>
            </a:r>
          </a:p>
          <a:p>
            <a:pPr lvl="1"/>
            <a:r>
              <a:rPr lang="en-US" sz="1600" dirty="0"/>
              <a:t>Dynamic aperture optimization (energy acceptance, transverse ) also with errors</a:t>
            </a:r>
          </a:p>
          <a:p>
            <a:pPr lvl="1"/>
            <a:r>
              <a:rPr lang="en-US" sz="1600" dirty="0"/>
              <a:t>LET for tolerances in both rings (orbit , dispersion, coupling correction) including FF</a:t>
            </a:r>
          </a:p>
          <a:p>
            <a:pPr lvl="1"/>
            <a:r>
              <a:rPr lang="en-US" sz="1600" dirty="0"/>
              <a:t>Possibility to move IP doublet gradients to scan energy up and </a:t>
            </a:r>
            <a:r>
              <a:rPr lang="en-US" sz="1600" dirty="0" smtClean="0"/>
              <a:t>down</a:t>
            </a:r>
          </a:p>
          <a:p>
            <a:pPr lvl="1"/>
            <a:r>
              <a:rPr lang="en-US" sz="1600" i="1" dirty="0">
                <a:solidFill>
                  <a:srgbClr val="00B050"/>
                </a:solidFill>
              </a:rPr>
              <a:t>IDs sections (betas, space available) to be </a:t>
            </a:r>
            <a:r>
              <a:rPr lang="en-US" sz="1600" i="1" dirty="0" smtClean="0">
                <a:solidFill>
                  <a:srgbClr val="00B050"/>
                </a:solidFill>
              </a:rPr>
              <a:t>optimized</a:t>
            </a:r>
            <a:endParaRPr lang="en-US" sz="1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210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err="1" smtClean="0"/>
              <a:t>Polarization</a:t>
            </a:r>
            <a:r>
              <a:rPr lang="it-IT" sz="4800" dirty="0" smtClean="0"/>
              <a:t> (3)</a:t>
            </a:r>
            <a:endParaRPr lang="en-US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Scheme is ok?</a:t>
            </a:r>
          </a:p>
          <a:p>
            <a:r>
              <a:rPr lang="en-US" dirty="0" smtClean="0"/>
              <a:t>Total polarization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Spin Rotator angles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IR geometry</a:t>
            </a:r>
          </a:p>
          <a:p>
            <a:r>
              <a:rPr lang="en-US" dirty="0" smtClean="0"/>
              <a:t>Depolarization time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short magnets ok?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injection requirements (fresh beam ?) </a:t>
            </a:r>
            <a:r>
              <a:rPr lang="en-US" dirty="0" smtClean="0">
                <a:sym typeface="Wingdings" pitchFamily="2" charset="2"/>
              </a:rPr>
              <a:t> Koop</a:t>
            </a:r>
          </a:p>
          <a:p>
            <a:r>
              <a:rPr lang="it-IT" dirty="0" smtClean="0">
                <a:sym typeface="Wingdings" pitchFamily="2" charset="2"/>
              </a:rPr>
              <a:t>Spin </a:t>
            </a:r>
            <a:r>
              <a:rPr lang="it-IT" dirty="0" err="1" smtClean="0">
                <a:sym typeface="Wingdings" pitchFamily="2" charset="2"/>
              </a:rPr>
              <a:t>tracking</a:t>
            </a:r>
            <a:r>
              <a:rPr lang="it-IT" dirty="0" smtClean="0">
                <a:sym typeface="Wingdings" pitchFamily="2" charset="2"/>
              </a:rPr>
              <a:t> with </a:t>
            </a:r>
            <a:r>
              <a:rPr lang="it-IT" dirty="0" err="1" smtClean="0">
                <a:sym typeface="Wingdings" pitchFamily="2" charset="2"/>
              </a:rPr>
              <a:t>realistic</a:t>
            </a:r>
            <a:r>
              <a:rPr lang="it-IT" dirty="0" smtClean="0">
                <a:sym typeface="Wingdings" pitchFamily="2" charset="2"/>
              </a:rPr>
              <a:t> lattice 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/>
              <a:t>Spin tracking with </a:t>
            </a:r>
            <a:r>
              <a:rPr lang="en-US" dirty="0" smtClean="0"/>
              <a:t>bb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Koop, </a:t>
            </a:r>
            <a:r>
              <a:rPr lang="en-US" dirty="0" err="1" smtClean="0"/>
              <a:t>Monseu</a:t>
            </a:r>
            <a:r>
              <a:rPr lang="en-US" dirty="0"/>
              <a:t>, </a:t>
            </a:r>
            <a:r>
              <a:rPr lang="en-US" dirty="0" err="1" smtClean="0"/>
              <a:t>Rimbault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>
                <a:sym typeface="Wingdings" pitchFamily="2" charset="2"/>
              </a:rPr>
              <a:t>needs </a:t>
            </a:r>
            <a:r>
              <a:rPr lang="en-US" dirty="0" smtClean="0">
                <a:sym typeface="Wingdings" pitchFamily="2" charset="2"/>
              </a:rPr>
              <a:t>cross-checks</a:t>
            </a:r>
            <a:endParaRPr lang="en-US" dirty="0" smtClean="0"/>
          </a:p>
          <a:p>
            <a:r>
              <a:rPr lang="en-US" dirty="0" smtClean="0"/>
              <a:t>Polarization scheme at low energy  (is it really wanted by Physics group ???)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it-IT" dirty="0" err="1" smtClean="0"/>
              <a:t>Beam</a:t>
            </a:r>
            <a:r>
              <a:rPr lang="it-IT" dirty="0" smtClean="0"/>
              <a:t> </a:t>
            </a:r>
            <a:r>
              <a:rPr lang="it-IT" dirty="0" err="1" smtClean="0"/>
              <a:t>dynamics</a:t>
            </a:r>
            <a:r>
              <a:rPr lang="it-IT" dirty="0" smtClean="0"/>
              <a:t> (7)  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8192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Tune optimization (DA, bb, energy acceptance) </a:t>
            </a:r>
            <a:r>
              <a:rPr lang="en-US" dirty="0" smtClean="0">
                <a:solidFill>
                  <a:srgbClr val="FF0000"/>
                </a:solidFill>
              </a:rPr>
              <a:t>(2)</a:t>
            </a:r>
          </a:p>
          <a:p>
            <a:r>
              <a:rPr lang="en-US" dirty="0" smtClean="0"/>
              <a:t>Beam-beam with errors and nonlinearities from real lattice </a:t>
            </a:r>
            <a:r>
              <a:rPr lang="en-US" dirty="0" smtClean="0">
                <a:solidFill>
                  <a:srgbClr val="FF0000"/>
                </a:solidFill>
              </a:rPr>
              <a:t>(1)</a:t>
            </a:r>
          </a:p>
          <a:p>
            <a:r>
              <a:rPr lang="en-US" dirty="0" smtClean="0"/>
              <a:t>Effect of coupling errors on Luminosity </a:t>
            </a:r>
            <a:r>
              <a:rPr lang="en-US" dirty="0" smtClean="0">
                <a:solidFill>
                  <a:srgbClr val="FF0000"/>
                </a:solidFill>
              </a:rPr>
              <a:t>(1)</a:t>
            </a:r>
          </a:p>
          <a:p>
            <a:r>
              <a:rPr lang="it-IT" dirty="0" smtClean="0"/>
              <a:t>Fast </a:t>
            </a:r>
            <a:r>
              <a:rPr lang="it-IT" dirty="0" err="1" smtClean="0"/>
              <a:t>feedbacks</a:t>
            </a:r>
            <a:r>
              <a:rPr lang="it-IT" dirty="0" smtClean="0"/>
              <a:t> </a:t>
            </a:r>
            <a:r>
              <a:rPr lang="it-IT" dirty="0" err="1" smtClean="0"/>
              <a:t>influence</a:t>
            </a:r>
            <a:r>
              <a:rPr lang="it-IT" dirty="0" smtClean="0"/>
              <a:t> on </a:t>
            </a:r>
            <a:r>
              <a:rPr lang="it-IT" dirty="0" err="1" smtClean="0"/>
              <a:t>vertical</a:t>
            </a:r>
            <a:r>
              <a:rPr lang="it-IT" dirty="0" smtClean="0"/>
              <a:t> </a:t>
            </a:r>
            <a:r>
              <a:rPr lang="it-IT" dirty="0" err="1" smtClean="0"/>
              <a:t>emittance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(1)</a:t>
            </a:r>
          </a:p>
          <a:p>
            <a:r>
              <a:rPr lang="it-IT" dirty="0" smtClean="0"/>
              <a:t>Impact of high </a:t>
            </a:r>
            <a:r>
              <a:rPr lang="it-IT" dirty="0" err="1" smtClean="0"/>
              <a:t>currents</a:t>
            </a:r>
            <a:r>
              <a:rPr lang="it-IT" dirty="0" smtClean="0"/>
              <a:t> on </a:t>
            </a:r>
            <a:r>
              <a:rPr lang="it-IT" dirty="0" err="1" smtClean="0"/>
              <a:t>such</a:t>
            </a:r>
            <a:r>
              <a:rPr lang="it-IT" dirty="0" smtClean="0"/>
              <a:t> a small </a:t>
            </a:r>
            <a:r>
              <a:rPr lang="it-IT" dirty="0" err="1" smtClean="0"/>
              <a:t>vertical</a:t>
            </a:r>
            <a:r>
              <a:rPr lang="it-IT" dirty="0" smtClean="0"/>
              <a:t> </a:t>
            </a:r>
            <a:r>
              <a:rPr lang="it-IT" dirty="0" err="1" smtClean="0"/>
              <a:t>emittance</a:t>
            </a:r>
            <a:r>
              <a:rPr lang="it-IT" dirty="0" smtClean="0"/>
              <a:t>?</a:t>
            </a:r>
            <a:endParaRPr lang="en-US" dirty="0" smtClean="0"/>
          </a:p>
          <a:p>
            <a:r>
              <a:rPr lang="en-US" dirty="0" smtClean="0"/>
              <a:t>Space charge and microwave instability need checks </a:t>
            </a:r>
            <a:r>
              <a:rPr lang="en-US" dirty="0" smtClean="0">
                <a:solidFill>
                  <a:srgbClr val="FF0000"/>
                </a:solidFill>
              </a:rPr>
              <a:t>(1) </a:t>
            </a:r>
            <a:r>
              <a:rPr lang="en-US" dirty="0" smtClean="0">
                <a:solidFill>
                  <a:srgbClr val="00B050"/>
                </a:solidFill>
              </a:rPr>
              <a:t>(we do have estimates for e-cloud, IBS, fast ion, CSR)</a:t>
            </a:r>
          </a:p>
          <a:p>
            <a:r>
              <a:rPr lang="en-US" sz="2800" dirty="0"/>
              <a:t>I</a:t>
            </a:r>
            <a:r>
              <a:rPr lang="en-US" sz="2800" dirty="0" smtClean="0"/>
              <a:t>mpedance budget </a:t>
            </a:r>
            <a:r>
              <a:rPr lang="en-US" sz="2800" dirty="0"/>
              <a:t>estimation </a:t>
            </a:r>
            <a:r>
              <a:rPr lang="it-IT" sz="2800" dirty="0">
                <a:solidFill>
                  <a:srgbClr val="FF0000"/>
                </a:solidFill>
              </a:rPr>
              <a:t>(1)</a:t>
            </a:r>
            <a:r>
              <a:rPr lang="it-IT" sz="2800" dirty="0"/>
              <a:t>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</a:t>
            </a:r>
            <a:r>
              <a:rPr lang="it-IT" sz="2800" dirty="0" err="1" smtClean="0">
                <a:solidFill>
                  <a:srgbClr val="FF0000"/>
                </a:solidFill>
                <a:sym typeface="Wingdings" pitchFamily="2" charset="2"/>
              </a:rPr>
              <a:t>who</a:t>
            </a:r>
            <a:r>
              <a:rPr lang="it-IT" sz="2800" dirty="0" smtClean="0">
                <a:solidFill>
                  <a:srgbClr val="FF0000"/>
                </a:solidFill>
                <a:sym typeface="Wingdings" pitchFamily="2" charset="2"/>
              </a:rPr>
              <a:t> ???</a:t>
            </a:r>
            <a:endParaRPr lang="en-US" sz="2800" dirty="0" smtClean="0"/>
          </a:p>
          <a:p>
            <a:pPr lvl="1"/>
            <a:r>
              <a:rPr lang="en-US" dirty="0" smtClean="0"/>
              <a:t>vacuum </a:t>
            </a:r>
            <a:r>
              <a:rPr lang="en-US" dirty="0"/>
              <a:t>chamber </a:t>
            </a:r>
            <a:r>
              <a:rPr lang="en-US" dirty="0" smtClean="0"/>
              <a:t>requirements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aperture </a:t>
            </a:r>
            <a:r>
              <a:rPr lang="it-IT" dirty="0" err="1"/>
              <a:t>definition</a:t>
            </a:r>
            <a:r>
              <a:rPr lang="it-IT" dirty="0"/>
              <a:t> </a:t>
            </a:r>
            <a:endParaRPr lang="it-IT" dirty="0">
              <a:solidFill>
                <a:srgbClr val="FF0000"/>
              </a:solidFill>
            </a:endParaRPr>
          </a:p>
          <a:p>
            <a:pPr lvl="2"/>
            <a:r>
              <a:rPr lang="it-IT" sz="1700" dirty="0"/>
              <a:t>100 mm or 60mm ? (</a:t>
            </a:r>
            <a:r>
              <a:rPr lang="it-IT" sz="1700" dirty="0" err="1"/>
              <a:t>what</a:t>
            </a:r>
            <a:r>
              <a:rPr lang="it-IT" sz="1700" dirty="0"/>
              <a:t> </a:t>
            </a:r>
            <a:r>
              <a:rPr lang="it-IT" sz="1700" dirty="0" err="1"/>
              <a:t>about</a:t>
            </a:r>
            <a:r>
              <a:rPr lang="it-IT" sz="1700" dirty="0"/>
              <a:t> 80 mm?)</a:t>
            </a:r>
            <a:endParaRPr lang="it-IT" sz="17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62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FF-IR &amp; backgrounds (6)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dirty="0" err="1" smtClean="0"/>
              <a:t>Review</a:t>
            </a:r>
            <a:r>
              <a:rPr lang="it-IT" dirty="0" smtClean="0"/>
              <a:t> design of IR-FF</a:t>
            </a:r>
          </a:p>
          <a:p>
            <a:pPr lvl="1"/>
            <a:r>
              <a:rPr lang="it-IT" dirty="0" err="1" smtClean="0"/>
              <a:t>Permanent</a:t>
            </a:r>
            <a:r>
              <a:rPr lang="it-IT" dirty="0" smtClean="0"/>
              <a:t> </a:t>
            </a:r>
            <a:r>
              <a:rPr lang="it-IT" dirty="0" err="1"/>
              <a:t>quads</a:t>
            </a:r>
            <a:endParaRPr lang="en-US" dirty="0"/>
          </a:p>
          <a:p>
            <a:pPr lvl="1"/>
            <a:r>
              <a:rPr lang="it-IT" dirty="0"/>
              <a:t>IP </a:t>
            </a:r>
            <a:r>
              <a:rPr lang="it-IT" dirty="0" err="1"/>
              <a:t>doublet</a:t>
            </a:r>
            <a:endParaRPr lang="en-US" dirty="0"/>
          </a:p>
          <a:p>
            <a:pPr lvl="1"/>
            <a:r>
              <a:rPr lang="it-IT" dirty="0" smtClean="0"/>
              <a:t>Background </a:t>
            </a:r>
            <a:r>
              <a:rPr lang="it-IT" dirty="0" err="1" smtClean="0"/>
              <a:t>collimation</a:t>
            </a:r>
            <a:endParaRPr lang="en-US" dirty="0"/>
          </a:p>
          <a:p>
            <a:pPr lvl="1"/>
            <a:r>
              <a:rPr lang="it-IT" dirty="0"/>
              <a:t>Aperture</a:t>
            </a:r>
            <a:endParaRPr lang="en-US" dirty="0"/>
          </a:p>
          <a:p>
            <a:pPr lvl="1"/>
            <a:r>
              <a:rPr lang="it-IT" dirty="0" err="1"/>
              <a:t>Compensation</a:t>
            </a:r>
            <a:r>
              <a:rPr lang="it-IT" dirty="0"/>
              <a:t> of detector </a:t>
            </a:r>
            <a:r>
              <a:rPr lang="it-IT" dirty="0" err="1"/>
              <a:t>solenoid</a:t>
            </a:r>
            <a:endParaRPr lang="en-US" dirty="0"/>
          </a:p>
          <a:p>
            <a:pPr lvl="1"/>
            <a:r>
              <a:rPr lang="it-IT" dirty="0" err="1"/>
              <a:t>Vibrations</a:t>
            </a:r>
            <a:r>
              <a:rPr lang="it-IT" dirty="0"/>
              <a:t> </a:t>
            </a:r>
            <a:r>
              <a:rPr lang="it-IT" dirty="0" err="1"/>
              <a:t>stabilization</a:t>
            </a:r>
            <a:endParaRPr lang="en-US" dirty="0"/>
          </a:p>
          <a:p>
            <a:pPr lvl="1"/>
            <a:r>
              <a:rPr lang="it-IT" dirty="0" err="1"/>
              <a:t>Diagnostics</a:t>
            </a:r>
            <a:endParaRPr lang="en-US" dirty="0"/>
          </a:p>
          <a:p>
            <a:pPr lvl="1"/>
            <a:r>
              <a:rPr lang="it-IT" dirty="0"/>
              <a:t>IP </a:t>
            </a:r>
            <a:r>
              <a:rPr lang="it-IT" dirty="0" err="1"/>
              <a:t>feedbacks</a:t>
            </a:r>
            <a:r>
              <a:rPr lang="it-IT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83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MDI (4)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Machine-Detector-Interface </a:t>
            </a:r>
            <a:r>
              <a:rPr lang="it-IT" dirty="0" err="1"/>
              <a:t>leaders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E. </a:t>
            </a:r>
            <a:r>
              <a:rPr lang="it-IT" dirty="0" err="1"/>
              <a:t>Paoloni</a:t>
            </a:r>
            <a:r>
              <a:rPr lang="it-IT" dirty="0"/>
              <a:t> </a:t>
            </a:r>
            <a:r>
              <a:rPr lang="it-IT" dirty="0" smtClean="0"/>
              <a:t>(Pisa) for </a:t>
            </a:r>
            <a:r>
              <a:rPr lang="it-IT" dirty="0"/>
              <a:t>Detector</a:t>
            </a:r>
          </a:p>
          <a:p>
            <a:pPr lvl="1"/>
            <a:r>
              <a:rPr lang="it-IT" dirty="0"/>
              <a:t>M. Boscolo </a:t>
            </a:r>
            <a:r>
              <a:rPr lang="it-IT" dirty="0" smtClean="0"/>
              <a:t>(LNF) for </a:t>
            </a:r>
            <a:r>
              <a:rPr lang="it-IT" dirty="0"/>
              <a:t>Machine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Estimate of background </a:t>
            </a:r>
            <a:r>
              <a:rPr lang="it-IT" dirty="0" err="1" smtClean="0">
                <a:solidFill>
                  <a:srgbClr val="00B050"/>
                </a:solidFill>
              </a:rPr>
              <a:t>sources</a:t>
            </a:r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>
                <a:solidFill>
                  <a:srgbClr val="00B050"/>
                </a:solidFill>
              </a:rPr>
              <a:t>Estimate of </a:t>
            </a:r>
            <a:r>
              <a:rPr lang="it-IT" dirty="0" err="1" smtClean="0">
                <a:solidFill>
                  <a:srgbClr val="00B050"/>
                </a:solidFill>
              </a:rPr>
              <a:t>luminosity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losses</a:t>
            </a:r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err="1">
                <a:solidFill>
                  <a:srgbClr val="00B050"/>
                </a:solidFill>
              </a:rPr>
              <a:t>Apertures</a:t>
            </a:r>
            <a:r>
              <a:rPr lang="it-IT" dirty="0">
                <a:solidFill>
                  <a:srgbClr val="FF0000"/>
                </a:solidFill>
              </a:rPr>
              <a:t> </a:t>
            </a:r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Estimate of </a:t>
            </a:r>
            <a:r>
              <a:rPr lang="it-IT" dirty="0" err="1" smtClean="0">
                <a:solidFill>
                  <a:srgbClr val="FF0000"/>
                </a:solidFill>
              </a:rPr>
              <a:t>beam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lifetimes</a:t>
            </a:r>
            <a:r>
              <a:rPr lang="it-IT" dirty="0" smtClean="0">
                <a:solidFill>
                  <a:srgbClr val="FF0000"/>
                </a:solidFill>
              </a:rPr>
              <a:t> for V16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Collimators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set-up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energy</a:t>
            </a:r>
            <a:r>
              <a:rPr lang="it-IT" dirty="0" smtClean="0"/>
              <a:t> </a:t>
            </a:r>
            <a:r>
              <a:rPr lang="it-IT" dirty="0" err="1" smtClean="0"/>
              <a:t>running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Energies</a:t>
            </a:r>
            <a:r>
              <a:rPr lang="it-IT" dirty="0" smtClean="0"/>
              <a:t> </a:t>
            </a:r>
            <a:r>
              <a:rPr lang="it-IT" dirty="0" err="1" smtClean="0"/>
              <a:t>choice</a:t>
            </a:r>
            <a:endParaRPr lang="it-IT" dirty="0" smtClean="0"/>
          </a:p>
          <a:p>
            <a:r>
              <a:rPr lang="it-IT" dirty="0" smtClean="0"/>
              <a:t>Lattice (</a:t>
            </a:r>
            <a:r>
              <a:rPr lang="it-IT" dirty="0" err="1" smtClean="0"/>
              <a:t>including</a:t>
            </a:r>
            <a:r>
              <a:rPr lang="it-IT" dirty="0" smtClean="0"/>
              <a:t> </a:t>
            </a:r>
            <a:r>
              <a:rPr lang="it-IT" dirty="0" err="1" smtClean="0"/>
              <a:t>damping</a:t>
            </a:r>
            <a:r>
              <a:rPr lang="it-IT" dirty="0" smtClean="0"/>
              <a:t> </a:t>
            </a:r>
            <a:r>
              <a:rPr lang="it-IT" dirty="0" err="1" smtClean="0"/>
              <a:t>wigglers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Dynamic</a:t>
            </a:r>
            <a:r>
              <a:rPr lang="it-IT" dirty="0" smtClean="0"/>
              <a:t> aperture</a:t>
            </a:r>
          </a:p>
          <a:p>
            <a:r>
              <a:rPr lang="en-US" dirty="0" smtClean="0"/>
              <a:t>Beam-beam simulations</a:t>
            </a:r>
          </a:p>
          <a:p>
            <a:r>
              <a:rPr lang="it-IT" dirty="0" err="1" smtClean="0"/>
              <a:t>Polarization</a:t>
            </a:r>
            <a:r>
              <a:rPr lang="it-IT" dirty="0" smtClean="0"/>
              <a:t> </a:t>
            </a:r>
            <a:r>
              <a:rPr lang="it-IT" dirty="0" err="1" smtClean="0"/>
              <a:t>scheme</a:t>
            </a:r>
            <a:endParaRPr lang="en-US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267744" y="4303256"/>
            <a:ext cx="4998548" cy="1862048"/>
          </a:xfrm>
          <a:prstGeom prst="rect">
            <a:avLst/>
          </a:prstGeom>
          <a:noFill/>
          <a:scene3d>
            <a:camera prst="isometricRightUp"/>
            <a:lightRig rig="threePt" dir="t"/>
          </a:scene3d>
          <a:sp3d/>
        </p:spPr>
        <p:txBody>
          <a:bodyPr wrap="none" rtlCol="0">
            <a:spAutoFit/>
            <a:flatTx/>
          </a:bodyPr>
          <a:lstStyle/>
          <a:p>
            <a:r>
              <a:rPr lang="it-IT" sz="11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delayed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403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</TotalTime>
  <Words>885</Words>
  <Application>Microsoft Office PowerPoint</Application>
  <PresentationFormat>Presentazione su schermo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Equinozio</vt:lpstr>
      <vt:lpstr>Beam Dynamics &amp; Main Rings</vt:lpstr>
      <vt:lpstr>Most urgent topics to address (8 FTE)</vt:lpstr>
      <vt:lpstr>Most urgent topics to address (5)</vt:lpstr>
      <vt:lpstr>Lattice work in detail</vt:lpstr>
      <vt:lpstr>Polarization (3)</vt:lpstr>
      <vt:lpstr>Beam dynamics (7)  </vt:lpstr>
      <vt:lpstr>FF-IR &amp; backgrounds (6)</vt:lpstr>
      <vt:lpstr>MDI (4)</vt:lpstr>
      <vt:lpstr>Low energy running</vt:lpstr>
      <vt:lpstr>Main Rings sub-systems</vt:lpstr>
      <vt:lpstr>Manpower for MR &amp; BD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Rings</dc:title>
  <dc:creator>Marica</dc:creator>
  <cp:lastModifiedBy>Marica</cp:lastModifiedBy>
  <cp:revision>26</cp:revision>
  <dcterms:created xsi:type="dcterms:W3CDTF">2012-03-30T13:44:33Z</dcterms:created>
  <dcterms:modified xsi:type="dcterms:W3CDTF">2012-04-03T14:55:54Z</dcterms:modified>
</cp:coreProperties>
</file>