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721" r:id="rId2"/>
  </p:sldMasterIdLst>
  <p:notesMasterIdLst>
    <p:notesMasterId r:id="rId9"/>
  </p:notesMasterIdLst>
  <p:sldIdLst>
    <p:sldId id="451" r:id="rId3"/>
    <p:sldId id="523" r:id="rId4"/>
    <p:sldId id="524" r:id="rId5"/>
    <p:sldId id="525" r:id="rId6"/>
    <p:sldId id="526" r:id="rId7"/>
    <p:sldId id="52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1A2B65"/>
    <a:srgbClr val="CCFF66"/>
    <a:srgbClr val="66FFCC"/>
    <a:srgbClr val="0000FF"/>
    <a:srgbClr val="FF0000"/>
    <a:srgbClr val="F22835"/>
    <a:srgbClr val="00008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854" autoAdjust="0"/>
    <p:restoredTop sz="94625" autoAdjust="0"/>
  </p:normalViewPr>
  <p:slideViewPr>
    <p:cSldViewPr>
      <p:cViewPr>
        <p:scale>
          <a:sx n="100" d="100"/>
          <a:sy n="100" d="100"/>
        </p:scale>
        <p:origin x="-912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1B1247F3-90BB-854F-BCA5-11505D9841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69766B-B31A-3845-827A-DD19461E1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0BAE2B-F1EC-BE4D-BE16-685EE1665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757DBA-A11A-5D47-B61B-3260A0C6D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BED35B-583E-A443-8958-696E218CE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2A9508-9A57-2949-9767-DCDADC16E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65E65E-C4FA-B24E-B853-416F42CE5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744222-0C8C-A04A-BD4C-B0A4325DE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021C83-6688-2E49-9E2B-982CF04A6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4CF102-BE94-E84E-BE33-11F8C5A79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95010E-99FD-5E47-B56C-790073E55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6/22/05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09850B-2B08-EC42-BE26-F2DC46BF3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r>
              <a:rPr lang="en-US"/>
              <a:t>6/22/05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r>
              <a:rPr lang="en-US"/>
              <a:t>14 January 09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B72A45C0-9E35-7C43-8CE2-6DBB8F5373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23EA-7FF7-954D-936F-A8567DE210FF}" type="datetimeFigureOut">
              <a:rPr lang="it-IT" smtClean="0"/>
              <a:pPr/>
              <a:t>4/3/12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FDC2-5F78-114B-A812-79840473912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600200"/>
          </a:xfrm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Time-shared FEL operation in the </a:t>
            </a:r>
            <a:r>
              <a:rPr lang="en-US" b="1" dirty="0" err="1" smtClean="0"/>
              <a:t>SuperB</a:t>
            </a:r>
            <a:r>
              <a:rPr lang="en-US" b="1" dirty="0" smtClean="0"/>
              <a:t> LINAC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80"/>
                </a:solidFill>
              </a:rPr>
              <a:t>S. Guiducci</a:t>
            </a:r>
            <a:endParaRPr lang="en-US" sz="2800" dirty="0" smtClean="0">
              <a:solidFill>
                <a:srgbClr val="000080"/>
              </a:solidFill>
            </a:endParaRPr>
          </a:p>
          <a:p>
            <a:r>
              <a:rPr lang="en-US" sz="2800" dirty="0" smtClean="0">
                <a:solidFill>
                  <a:srgbClr val="000080"/>
                </a:solidFill>
              </a:rPr>
              <a:t>3 </a:t>
            </a:r>
            <a:r>
              <a:rPr lang="en-US" sz="2800" dirty="0" err="1" smtClean="0">
                <a:solidFill>
                  <a:srgbClr val="000080"/>
                </a:solidFill>
              </a:rPr>
              <a:t>Aprile</a:t>
            </a:r>
            <a:r>
              <a:rPr lang="en-US" sz="2800" dirty="0" smtClean="0">
                <a:solidFill>
                  <a:srgbClr val="000080"/>
                </a:solidFill>
              </a:rPr>
              <a:t> 2012</a:t>
            </a:r>
            <a:endParaRPr lang="en-US" sz="28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93" y="1320050"/>
            <a:ext cx="7778607" cy="5004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457200"/>
            <a:ext cx="795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DRAFT: </a:t>
            </a:r>
            <a:r>
              <a:rPr lang="en-US" i="1" dirty="0" err="1" smtClean="0">
                <a:solidFill>
                  <a:srgbClr val="000090"/>
                </a:solidFill>
                <a:latin typeface="Times"/>
                <a:cs typeface="Times"/>
              </a:rPr>
              <a:t>SuperB</a:t>
            </a:r>
            <a:r>
              <a:rPr lang="en-US" i="1" dirty="0" smtClean="0">
                <a:solidFill>
                  <a:srgbClr val="000090"/>
                </a:solidFill>
                <a:latin typeface="Times"/>
                <a:cs typeface="Times"/>
              </a:rPr>
              <a:t> baseline, not yet circulated to FEL coauthors </a:t>
            </a:r>
            <a:endParaRPr lang="en-US" i="1" dirty="0" smtClean="0">
              <a:solidFill>
                <a:srgbClr val="000090"/>
              </a:solidFill>
              <a:latin typeface="Times"/>
              <a:cs typeface="Time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95600" y="2665412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172200" y="2667000"/>
            <a:ext cx="685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419600" y="2665412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28600"/>
            <a:ext cx="12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DRAFT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25" y="304800"/>
            <a:ext cx="7179275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600"/>
            <a:ext cx="12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DRAFT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3400"/>
            <a:ext cx="7315200" cy="5957922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 bwMode="auto">
          <a:xfrm flipH="1">
            <a:off x="152400" y="4648200"/>
            <a:ext cx="1219200" cy="914400"/>
          </a:xfrm>
          <a:prstGeom prst="borderCallout1">
            <a:avLst>
              <a:gd name="adj1" fmla="val 25694"/>
              <a:gd name="adj2" fmla="val -3125"/>
              <a:gd name="adj3" fmla="val 112500"/>
              <a:gd name="adj4" fmla="val -4215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90"/>
                </a:solidFill>
              </a:rPr>
              <a:t>For each 2 sections</a:t>
            </a:r>
            <a:endParaRPr lang="en-US" sz="18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DRAFT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16" y="381000"/>
            <a:ext cx="7643884" cy="617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73" y="228600"/>
            <a:ext cx="12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DRAFT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"/>
            <a:ext cx="7395466" cy="4592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643497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In order to achieve the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required for HER injection positrons need to be stored in the DR for ~3 damping times, i.e. for 20 ms. Since the electrons have a lower initial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they can get the required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for LER injection with a store time of 10 ms. </a:t>
            </a:r>
          </a:p>
          <a:p>
            <a:r>
              <a:rPr lang="en-US" sz="1600" dirty="0" smtClean="0"/>
              <a:t>   If the </a:t>
            </a:r>
            <a:r>
              <a:rPr lang="en-US" sz="1600" dirty="0" err="1" smtClean="0"/>
              <a:t>linac</a:t>
            </a:r>
            <a:r>
              <a:rPr lang="en-US" sz="1600" dirty="0" smtClean="0"/>
              <a:t> repetition frequency is 100 Hz it is possible to accelerate in the </a:t>
            </a:r>
            <a:r>
              <a:rPr lang="en-US" sz="1600" dirty="0" err="1" smtClean="0"/>
              <a:t>linac</a:t>
            </a:r>
            <a:r>
              <a:rPr lang="en-US" sz="1600" dirty="0" smtClean="0"/>
              <a:t> a pulse for the XFEL during the store time of the positrons in the DR without affecting the injection rate for </a:t>
            </a:r>
            <a:r>
              <a:rPr lang="en-US" sz="1600" dirty="0" err="1" smtClean="0"/>
              <a:t>SuperB</a:t>
            </a:r>
            <a:r>
              <a:rPr lang="en-US" sz="1600" dirty="0" smtClean="0"/>
              <a:t>. As it is  shown in fig. 3 it is possible to inject in each ring at 33 Hz and to provide a dedicated </a:t>
            </a:r>
            <a:r>
              <a:rPr lang="en-US" sz="1600" dirty="0" err="1" smtClean="0"/>
              <a:t>linac</a:t>
            </a:r>
            <a:r>
              <a:rPr lang="en-US" sz="1600" dirty="0" smtClean="0"/>
              <a:t> pulse for XFEL at 33 Hz. The time duration available for the XFEL pulse, due to the SLED system used for the </a:t>
            </a:r>
            <a:r>
              <a:rPr lang="en-US" sz="1600" dirty="0" err="1" smtClean="0"/>
              <a:t>linac</a:t>
            </a:r>
            <a:r>
              <a:rPr lang="en-US" sz="1600" dirty="0" smtClean="0"/>
              <a:t> cavities, is of the order of 100 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TeV_June05">
  <a:themeElements>
    <a:clrScheme name="EUROTeV_June05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EUROTeV_June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TeV_June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TeV_June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TeV_June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TeV_June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TeV_June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TeV_June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TeV_June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TeV_June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TeV_June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TeV_June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TeV_June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TeV_June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Templates:EUROTeV_June05.pot</Template>
  <TotalTime>7041</TotalTime>
  <Words>191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EUROTeV_June05</vt:lpstr>
      <vt:lpstr>1_Tema di Office</vt:lpstr>
      <vt:lpstr>Time-shared FEL operation in the SuperB LINAC  </vt:lpstr>
      <vt:lpstr>Slide 2</vt:lpstr>
      <vt:lpstr>Slide 3</vt:lpstr>
      <vt:lpstr>Slide 4</vt:lpstr>
      <vt:lpstr>Slide 5</vt:lpstr>
      <vt:lpstr>Slide 6</vt:lpstr>
    </vt:vector>
  </TitlesOfParts>
  <Company>Ԝ ]翘洬뿿큠ԫ]翘Ԝ盼뿿큐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Wigglers for Damping Rings</dc:title>
  <dc:creator>- -</dc:creator>
  <cp:lastModifiedBy>Susanna Guiducci</cp:lastModifiedBy>
  <cp:revision>327</cp:revision>
  <cp:lastPrinted>2011-10-05T12:45:27Z</cp:lastPrinted>
  <dcterms:created xsi:type="dcterms:W3CDTF">2012-04-03T08:17:03Z</dcterms:created>
  <dcterms:modified xsi:type="dcterms:W3CDTF">2012-04-03T08:27:45Z</dcterms:modified>
</cp:coreProperties>
</file>