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5" Type="http://schemas.microsoft.com/office/2020/02/relationships/classificationlabels" Target="docMetadata/LabelInfo.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4"/>
    <p:sldMasterId id="2147483989" r:id="rId5"/>
  </p:sldMasterIdLst>
  <p:notesMasterIdLst>
    <p:notesMasterId r:id="rId32"/>
  </p:notesMasterIdLst>
  <p:handoutMasterIdLst>
    <p:handoutMasterId r:id="rId33"/>
  </p:handoutMasterIdLst>
  <p:sldIdLst>
    <p:sldId id="2561" r:id="rId6"/>
    <p:sldId id="2580" r:id="rId7"/>
    <p:sldId id="2563" r:id="rId8"/>
    <p:sldId id="2587" r:id="rId9"/>
    <p:sldId id="258" r:id="rId10"/>
    <p:sldId id="2565" r:id="rId11"/>
    <p:sldId id="2601" r:id="rId12"/>
    <p:sldId id="2566" r:id="rId13"/>
    <p:sldId id="2602" r:id="rId14"/>
    <p:sldId id="2567" r:id="rId15"/>
    <p:sldId id="2603" r:id="rId16"/>
    <p:sldId id="2586" r:id="rId17"/>
    <p:sldId id="2605" r:id="rId18"/>
    <p:sldId id="2569" r:id="rId19"/>
    <p:sldId id="2604" r:id="rId20"/>
    <p:sldId id="2570" r:id="rId21"/>
    <p:sldId id="2606" r:id="rId22"/>
    <p:sldId id="2600" r:id="rId23"/>
    <p:sldId id="2588" r:id="rId24"/>
    <p:sldId id="2590" r:id="rId25"/>
    <p:sldId id="2592" r:id="rId26"/>
    <p:sldId id="2593" r:id="rId27"/>
    <p:sldId id="2594" r:id="rId28"/>
    <p:sldId id="2595" r:id="rId29"/>
    <p:sldId id="2598" r:id="rId30"/>
    <p:sldId id="259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nalisi delle risposte al questionario sulle barriere architettoniche" id="{6C4E6D31-8577-455B-A6EA-73B33B1943B9}">
          <p14:sldIdLst>
            <p14:sldId id="2561"/>
            <p14:sldId id="2580"/>
          </p14:sldIdLst>
        </p14:section>
        <p14:section name="Survey Responses" id="{99225308-E20A-4FC7-98A1-10A8AF0A6276}">
          <p14:sldIdLst>
            <p14:sldId id="2563"/>
            <p14:sldId id="2587"/>
            <p14:sldId id="258"/>
            <p14:sldId id="2565"/>
            <p14:sldId id="2601"/>
            <p14:sldId id="2566"/>
            <p14:sldId id="2602"/>
            <p14:sldId id="2567"/>
            <p14:sldId id="2603"/>
            <p14:sldId id="2586"/>
            <p14:sldId id="2605"/>
            <p14:sldId id="2569"/>
            <p14:sldId id="2604"/>
            <p14:sldId id="2570"/>
            <p14:sldId id="2606"/>
            <p14:sldId id="2600"/>
            <p14:sldId id="2588"/>
            <p14:sldId id="2590"/>
            <p14:sldId id="2592"/>
            <p14:sldId id="2593"/>
            <p14:sldId id="2594"/>
            <p14:sldId id="2595"/>
            <p14:sldId id="2598"/>
            <p14:sldId id="2599"/>
          </p14:sldIdLst>
        </p14:section>
        <p14:section name="Sezione senza titolo" id="{C4AFFDF4-6CFA-4797-A11E-320C4BD0803B}">
          <p14:sldIdLst/>
        </p14:section>
        <p14:section name="Sezione senza titolo" id="{B7A940D0-3282-49CA-B3B4-1FF1EDF51F5A}">
          <p14:sldIdLst/>
        </p14:section>
        <p14:section name="Proposte operative" id="{2FFF8017-BA0A-4FE4-94D6-2B9B16743DD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505E3EF-67EA-436B-97B2-0124C06EBD24}">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4658"/>
  </p:normalViewPr>
  <p:slideViewPr>
    <p:cSldViewPr snapToGrid="0">
      <p:cViewPr varScale="1">
        <p:scale>
          <a:sx n="72" d="100"/>
          <a:sy n="72" d="100"/>
        </p:scale>
        <p:origin x="91" y="192"/>
      </p:cViewPr>
      <p:guideLst/>
    </p:cSldViewPr>
  </p:slideViewPr>
  <p:notesTextViewPr>
    <p:cViewPr>
      <p:scale>
        <a:sx n="1" d="1"/>
        <a:sy n="1" d="1"/>
      </p:scale>
      <p:origin x="0" y="0"/>
    </p:cViewPr>
  </p:notesTextViewPr>
  <p:sorterViewPr>
    <p:cViewPr>
      <p:scale>
        <a:sx n="100" d="100"/>
        <a:sy n="100" d="100"/>
      </p:scale>
      <p:origin x="0" y="-197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 /><Relationship Id="rId13" Type="http://schemas.openxmlformats.org/officeDocument/2006/relationships/slide" Target="slides/slide8.xml" /><Relationship Id="rId18" Type="http://schemas.openxmlformats.org/officeDocument/2006/relationships/slide" Target="slides/slide13.xml" /><Relationship Id="rId26" Type="http://schemas.openxmlformats.org/officeDocument/2006/relationships/slide" Target="slides/slide21.xml" /><Relationship Id="rId3" Type="http://schemas.openxmlformats.org/officeDocument/2006/relationships/customXml" Target="../customXml/item3.xml" /><Relationship Id="rId21" Type="http://schemas.openxmlformats.org/officeDocument/2006/relationships/slide" Target="slides/slide16.xml" /><Relationship Id="rId34" Type="http://schemas.openxmlformats.org/officeDocument/2006/relationships/presProps" Target="presProps.xml" /><Relationship Id="rId7" Type="http://schemas.openxmlformats.org/officeDocument/2006/relationships/slide" Target="slides/slide2.xml" /><Relationship Id="rId12" Type="http://schemas.openxmlformats.org/officeDocument/2006/relationships/slide" Target="slides/slide7.xml" /><Relationship Id="rId17" Type="http://schemas.openxmlformats.org/officeDocument/2006/relationships/slide" Target="slides/slide12.xml" /><Relationship Id="rId25" Type="http://schemas.openxmlformats.org/officeDocument/2006/relationships/slide" Target="slides/slide20.xml" /><Relationship Id="rId33" Type="http://schemas.openxmlformats.org/officeDocument/2006/relationships/handoutMaster" Target="handoutMasters/handoutMaster1.xml" /><Relationship Id="rId2" Type="http://schemas.openxmlformats.org/officeDocument/2006/relationships/customXml" Target="../customXml/item2.xml" /><Relationship Id="rId16" Type="http://schemas.openxmlformats.org/officeDocument/2006/relationships/slide" Target="slides/slide11.xml" /><Relationship Id="rId20" Type="http://schemas.openxmlformats.org/officeDocument/2006/relationships/slide" Target="slides/slide15.xml" /><Relationship Id="rId29" Type="http://schemas.openxmlformats.org/officeDocument/2006/relationships/slide" Target="slides/slide24.xml" /><Relationship Id="rId1" Type="http://schemas.openxmlformats.org/officeDocument/2006/relationships/customXml" Target="../customXml/item1.xml" /><Relationship Id="rId6" Type="http://schemas.openxmlformats.org/officeDocument/2006/relationships/slide" Target="slides/slide1.xml" /><Relationship Id="rId11" Type="http://schemas.openxmlformats.org/officeDocument/2006/relationships/slide" Target="slides/slide6.xml" /><Relationship Id="rId24" Type="http://schemas.openxmlformats.org/officeDocument/2006/relationships/slide" Target="slides/slide19.xml" /><Relationship Id="rId32" Type="http://schemas.openxmlformats.org/officeDocument/2006/relationships/notesMaster" Target="notesMasters/notesMaster1.xml" /><Relationship Id="rId37" Type="http://schemas.openxmlformats.org/officeDocument/2006/relationships/tableStyles" Target="tableStyles.xml" /><Relationship Id="rId5" Type="http://schemas.openxmlformats.org/officeDocument/2006/relationships/slideMaster" Target="slideMasters/slideMaster2.xml" /><Relationship Id="rId15" Type="http://schemas.openxmlformats.org/officeDocument/2006/relationships/slide" Target="slides/slide10.xml" /><Relationship Id="rId23" Type="http://schemas.openxmlformats.org/officeDocument/2006/relationships/slide" Target="slides/slide18.xml" /><Relationship Id="rId28" Type="http://schemas.openxmlformats.org/officeDocument/2006/relationships/slide" Target="slides/slide23.xml" /><Relationship Id="rId36" Type="http://schemas.openxmlformats.org/officeDocument/2006/relationships/theme" Target="theme/theme1.xml" /><Relationship Id="rId10" Type="http://schemas.openxmlformats.org/officeDocument/2006/relationships/slide" Target="slides/slide5.xml" /><Relationship Id="rId19" Type="http://schemas.openxmlformats.org/officeDocument/2006/relationships/slide" Target="slides/slide14.xml" /><Relationship Id="rId31" Type="http://schemas.openxmlformats.org/officeDocument/2006/relationships/slide" Target="slides/slide26.xml" /><Relationship Id="rId4" Type="http://schemas.openxmlformats.org/officeDocument/2006/relationships/slideMaster" Target="slideMasters/slideMaster1.xml" /><Relationship Id="rId9" Type="http://schemas.openxmlformats.org/officeDocument/2006/relationships/slide" Target="slides/slide4.xml" /><Relationship Id="rId14" Type="http://schemas.openxmlformats.org/officeDocument/2006/relationships/slide" Target="slides/slide9.xml" /><Relationship Id="rId22" Type="http://schemas.openxmlformats.org/officeDocument/2006/relationships/slide" Target="slides/slide17.xml" /><Relationship Id="rId27" Type="http://schemas.openxmlformats.org/officeDocument/2006/relationships/slide" Target="slides/slide22.xml" /><Relationship Id="rId30" Type="http://schemas.openxmlformats.org/officeDocument/2006/relationships/slide" Target="slides/slide25.xml" /><Relationship Id="rId35" Type="http://schemas.openxmlformats.org/officeDocument/2006/relationships/viewProps" Target="viewProps.xml"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F14A0-D6F0-4A4D-93A0-AB68967023D8}"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C5CB16F9-E88E-4EE4-B113-6434B9E415FD}">
      <dgm:prSet/>
      <dgm:spPr/>
      <dgm:t>
        <a:bodyPr/>
        <a:lstStyle/>
        <a:p>
          <a:r>
            <a:rPr lang="it-IT"/>
            <a:t>🔍 Temi analizzati</a:t>
          </a:r>
          <a:endParaRPr lang="en-US"/>
        </a:p>
      </dgm:t>
    </dgm:pt>
    <dgm:pt modelId="{F8EA25CA-E873-421F-903D-40E5A4D203D5}" type="parTrans" cxnId="{E47DA114-66E0-4458-A0BA-A0BA5307CE6C}">
      <dgm:prSet/>
      <dgm:spPr/>
      <dgm:t>
        <a:bodyPr/>
        <a:lstStyle/>
        <a:p>
          <a:endParaRPr lang="en-US"/>
        </a:p>
      </dgm:t>
    </dgm:pt>
    <dgm:pt modelId="{DDA758E5-2BCC-4098-BE23-B9922BC4F107}" type="sibTrans" cxnId="{E47DA114-66E0-4458-A0BA-A0BA5307CE6C}">
      <dgm:prSet/>
      <dgm:spPr/>
      <dgm:t>
        <a:bodyPr/>
        <a:lstStyle/>
        <a:p>
          <a:endParaRPr lang="en-US"/>
        </a:p>
      </dgm:t>
    </dgm:pt>
    <dgm:pt modelId="{BFB06199-A028-4D6A-862A-9B19FB1DC70C}">
      <dgm:prSet/>
      <dgm:spPr/>
      <dgm:t>
        <a:bodyPr/>
        <a:lstStyle/>
        <a:p>
          <a:r>
            <a:rPr lang="it-IT" dirty="0"/>
            <a:t>Ruoli e responsabilità nel piano di evacuazione</a:t>
          </a:r>
          <a:endParaRPr lang="en-US" dirty="0"/>
        </a:p>
      </dgm:t>
    </dgm:pt>
    <dgm:pt modelId="{0AA366A3-6A10-4A9F-9A3A-CD195A54305E}" type="parTrans" cxnId="{32CF57AC-4C11-49D3-A30C-40F069DF77F5}">
      <dgm:prSet/>
      <dgm:spPr/>
      <dgm:t>
        <a:bodyPr/>
        <a:lstStyle/>
        <a:p>
          <a:endParaRPr lang="en-US"/>
        </a:p>
      </dgm:t>
    </dgm:pt>
    <dgm:pt modelId="{5B313382-B44B-46A8-8923-FA5F4925FA81}" type="sibTrans" cxnId="{32CF57AC-4C11-49D3-A30C-40F069DF77F5}">
      <dgm:prSet/>
      <dgm:spPr/>
      <dgm:t>
        <a:bodyPr/>
        <a:lstStyle/>
        <a:p>
          <a:endParaRPr lang="en-US"/>
        </a:p>
      </dgm:t>
    </dgm:pt>
    <dgm:pt modelId="{F382F50F-5B11-4CFF-BA1E-01F7B6A6C5CD}">
      <dgm:prSet/>
      <dgm:spPr/>
      <dgm:t>
        <a:bodyPr/>
        <a:lstStyle/>
        <a:p>
          <a:r>
            <a:rPr lang="it-IT" dirty="0"/>
            <a:t>Figura incaricata per esigenze speciali</a:t>
          </a:r>
          <a:endParaRPr lang="en-US" dirty="0"/>
        </a:p>
      </dgm:t>
    </dgm:pt>
    <dgm:pt modelId="{92D07484-A9E9-4FBF-A346-9D60237ED1AE}" type="parTrans" cxnId="{EF93585E-59AB-4FA2-A426-91101A8C382B}">
      <dgm:prSet/>
      <dgm:spPr/>
      <dgm:t>
        <a:bodyPr/>
        <a:lstStyle/>
        <a:p>
          <a:endParaRPr lang="en-US"/>
        </a:p>
      </dgm:t>
    </dgm:pt>
    <dgm:pt modelId="{26770FAC-E807-4B1D-AF08-5339ADF91705}" type="sibTrans" cxnId="{EF93585E-59AB-4FA2-A426-91101A8C382B}">
      <dgm:prSet/>
      <dgm:spPr/>
      <dgm:t>
        <a:bodyPr/>
        <a:lstStyle/>
        <a:p>
          <a:endParaRPr lang="en-US"/>
        </a:p>
      </dgm:t>
    </dgm:pt>
    <dgm:pt modelId="{487D3C5A-47C6-4EC7-87BD-62CF46BE9C37}">
      <dgm:prSet/>
      <dgm:spPr/>
      <dgm:t>
        <a:bodyPr/>
        <a:lstStyle/>
        <a:p>
          <a:r>
            <a:rPr lang="it-IT"/>
            <a:t>Pubblicazione del piano di emergenza sul sito</a:t>
          </a:r>
          <a:endParaRPr lang="en-US"/>
        </a:p>
      </dgm:t>
    </dgm:pt>
    <dgm:pt modelId="{A608FAE9-1436-4C71-92AD-92D0C1A3AC00}" type="parTrans" cxnId="{31DBD800-DB6E-45AC-8B83-764A76E606AB}">
      <dgm:prSet/>
      <dgm:spPr/>
      <dgm:t>
        <a:bodyPr/>
        <a:lstStyle/>
        <a:p>
          <a:endParaRPr lang="en-US"/>
        </a:p>
      </dgm:t>
    </dgm:pt>
    <dgm:pt modelId="{C67A9CE6-5E2F-487C-BF87-0CF6159FA2C0}" type="sibTrans" cxnId="{31DBD800-DB6E-45AC-8B83-764A76E606AB}">
      <dgm:prSet/>
      <dgm:spPr/>
      <dgm:t>
        <a:bodyPr/>
        <a:lstStyle/>
        <a:p>
          <a:endParaRPr lang="en-US"/>
        </a:p>
      </dgm:t>
    </dgm:pt>
    <dgm:pt modelId="{20585F17-40FC-4AB7-8BD3-CAD104A125A4}">
      <dgm:prSet/>
      <dgm:spPr/>
      <dgm:t>
        <a:bodyPr/>
        <a:lstStyle/>
        <a:p>
          <a:r>
            <a:rPr lang="it-IT" dirty="0"/>
            <a:t>Conoscenza del piano di emergenza da parte del personale</a:t>
          </a:r>
          <a:endParaRPr lang="en-US" dirty="0"/>
        </a:p>
      </dgm:t>
    </dgm:pt>
    <dgm:pt modelId="{A35E96CE-A611-4CB2-872F-0BCDF61726DB}" type="parTrans" cxnId="{0ED73A7F-047C-4E76-8187-B31F1235F222}">
      <dgm:prSet/>
      <dgm:spPr/>
      <dgm:t>
        <a:bodyPr/>
        <a:lstStyle/>
        <a:p>
          <a:endParaRPr lang="en-US"/>
        </a:p>
      </dgm:t>
    </dgm:pt>
    <dgm:pt modelId="{D265EC70-4CC8-475E-8106-05CE19121670}" type="sibTrans" cxnId="{0ED73A7F-047C-4E76-8187-B31F1235F222}">
      <dgm:prSet/>
      <dgm:spPr/>
      <dgm:t>
        <a:bodyPr/>
        <a:lstStyle/>
        <a:p>
          <a:endParaRPr lang="en-US"/>
        </a:p>
      </dgm:t>
    </dgm:pt>
    <dgm:pt modelId="{80E46F93-36D5-4CCB-80C9-B79C5220068B}">
      <dgm:prSet/>
      <dgm:spPr/>
      <dgm:t>
        <a:bodyPr/>
        <a:lstStyle/>
        <a:p>
          <a:r>
            <a:rPr lang="it-IT" dirty="0"/>
            <a:t>Disponibilità del piano di emergenza in inglese</a:t>
          </a:r>
          <a:endParaRPr lang="en-US" dirty="0"/>
        </a:p>
      </dgm:t>
    </dgm:pt>
    <dgm:pt modelId="{76BDFED7-07D4-4102-AC97-6CE1F09F5B8B}" type="parTrans" cxnId="{A66BCD36-5ABC-4AB3-A8F8-C800A58C5D0E}">
      <dgm:prSet/>
      <dgm:spPr/>
      <dgm:t>
        <a:bodyPr/>
        <a:lstStyle/>
        <a:p>
          <a:endParaRPr lang="en-US"/>
        </a:p>
      </dgm:t>
    </dgm:pt>
    <dgm:pt modelId="{53EAA63B-191B-4872-AF0A-0635BEF6D047}" type="sibTrans" cxnId="{A66BCD36-5ABC-4AB3-A8F8-C800A58C5D0E}">
      <dgm:prSet/>
      <dgm:spPr/>
      <dgm:t>
        <a:bodyPr/>
        <a:lstStyle/>
        <a:p>
          <a:endParaRPr lang="en-US"/>
        </a:p>
      </dgm:t>
    </dgm:pt>
    <dgm:pt modelId="{50B081DB-235F-4BC6-8ED7-E90DE68D4428}">
      <dgm:prSet/>
      <dgm:spPr/>
      <dgm:t>
        <a:bodyPr/>
        <a:lstStyle/>
        <a:p>
          <a:r>
            <a:rPr lang="it-IT" dirty="0"/>
            <a:t>Presenza di barriere architettoniche</a:t>
          </a:r>
          <a:endParaRPr lang="en-US" dirty="0"/>
        </a:p>
      </dgm:t>
    </dgm:pt>
    <dgm:pt modelId="{AA81CA32-DEA9-40E4-9082-59C39BE4018F}" type="parTrans" cxnId="{14FBED3A-FB48-4A0E-8521-D325CFE75570}">
      <dgm:prSet/>
      <dgm:spPr/>
      <dgm:t>
        <a:bodyPr/>
        <a:lstStyle/>
        <a:p>
          <a:endParaRPr lang="en-US"/>
        </a:p>
      </dgm:t>
    </dgm:pt>
    <dgm:pt modelId="{F6ABA653-AEF7-4DB4-A839-C4B0D36F0DFD}" type="sibTrans" cxnId="{14FBED3A-FB48-4A0E-8521-D325CFE75570}">
      <dgm:prSet/>
      <dgm:spPr/>
      <dgm:t>
        <a:bodyPr/>
        <a:lstStyle/>
        <a:p>
          <a:endParaRPr lang="en-US"/>
        </a:p>
      </dgm:t>
    </dgm:pt>
    <dgm:pt modelId="{54906705-D612-4CCE-82A6-CCE3B6B496F2}">
      <dgm:prSet/>
      <dgm:spPr/>
      <dgm:t>
        <a:bodyPr/>
        <a:lstStyle/>
        <a:p>
          <a:r>
            <a:rPr lang="it-IT"/>
            <a:t>Segnalazioni ricorrenti di difficoltà di accessibilità</a:t>
          </a:r>
          <a:endParaRPr lang="en-US"/>
        </a:p>
      </dgm:t>
    </dgm:pt>
    <dgm:pt modelId="{286F5FD2-7FB2-4F0A-A87C-411A81C474B5}" type="parTrans" cxnId="{AA0512E1-BC2C-42B4-BF67-7C94E06510A3}">
      <dgm:prSet/>
      <dgm:spPr/>
      <dgm:t>
        <a:bodyPr/>
        <a:lstStyle/>
        <a:p>
          <a:endParaRPr lang="en-US"/>
        </a:p>
      </dgm:t>
    </dgm:pt>
    <dgm:pt modelId="{A558EE9F-76ED-441C-91D6-181674F6B6DC}" type="sibTrans" cxnId="{AA0512E1-BC2C-42B4-BF67-7C94E06510A3}">
      <dgm:prSet/>
      <dgm:spPr/>
      <dgm:t>
        <a:bodyPr/>
        <a:lstStyle/>
        <a:p>
          <a:endParaRPr lang="en-US"/>
        </a:p>
      </dgm:t>
    </dgm:pt>
    <dgm:pt modelId="{09A7550E-F453-4157-AFA5-19BF2532CCEA}">
      <dgm:prSet/>
      <dgm:spPr/>
      <dgm:t>
        <a:bodyPr/>
        <a:lstStyle/>
        <a:p>
          <a:r>
            <a:rPr lang="it-IT" dirty="0"/>
            <a:t>Sopralluoghi recenti per verificare l'accessibilità</a:t>
          </a:r>
          <a:endParaRPr lang="en-US" dirty="0"/>
        </a:p>
      </dgm:t>
    </dgm:pt>
    <dgm:pt modelId="{88433D37-6241-48A2-8224-9680E7780FC7}" type="parTrans" cxnId="{6AF31D4D-E225-4FB5-AFBF-2E31669A5F86}">
      <dgm:prSet/>
      <dgm:spPr/>
      <dgm:t>
        <a:bodyPr/>
        <a:lstStyle/>
        <a:p>
          <a:endParaRPr lang="en-US"/>
        </a:p>
      </dgm:t>
    </dgm:pt>
    <dgm:pt modelId="{8DB47F96-D61D-4F69-85ED-9007155B2438}" type="sibTrans" cxnId="{6AF31D4D-E225-4FB5-AFBF-2E31669A5F86}">
      <dgm:prSet/>
      <dgm:spPr/>
      <dgm:t>
        <a:bodyPr/>
        <a:lstStyle/>
        <a:p>
          <a:endParaRPr lang="en-US"/>
        </a:p>
      </dgm:t>
    </dgm:pt>
    <dgm:pt modelId="{9592000B-AC65-4F46-9B66-F6FC07B62343}" type="pres">
      <dgm:prSet presAssocID="{754F14A0-D6F0-4A4D-93A0-AB68967023D8}" presName="Name0" presStyleCnt="0">
        <dgm:presLayoutVars>
          <dgm:dir/>
          <dgm:resizeHandles val="exact"/>
        </dgm:presLayoutVars>
      </dgm:prSet>
      <dgm:spPr/>
    </dgm:pt>
    <dgm:pt modelId="{0B4114DD-3875-4F4E-BA79-62E005776D63}" type="pres">
      <dgm:prSet presAssocID="{C5CB16F9-E88E-4EE4-B113-6434B9E415FD}" presName="node" presStyleLbl="node1" presStyleIdx="0" presStyleCnt="9">
        <dgm:presLayoutVars>
          <dgm:bulletEnabled val="1"/>
        </dgm:presLayoutVars>
      </dgm:prSet>
      <dgm:spPr/>
    </dgm:pt>
    <dgm:pt modelId="{675199B1-A1D6-4052-B9F8-FD16C0FBEBE8}" type="pres">
      <dgm:prSet presAssocID="{DDA758E5-2BCC-4098-BE23-B9922BC4F107}" presName="sibTrans" presStyleLbl="sibTrans1D1" presStyleIdx="0" presStyleCnt="8"/>
      <dgm:spPr/>
    </dgm:pt>
    <dgm:pt modelId="{B0322A2F-48C7-4470-B2C8-CE6ED8B103B8}" type="pres">
      <dgm:prSet presAssocID="{DDA758E5-2BCC-4098-BE23-B9922BC4F107}" presName="connectorText" presStyleLbl="sibTrans1D1" presStyleIdx="0" presStyleCnt="8"/>
      <dgm:spPr/>
    </dgm:pt>
    <dgm:pt modelId="{E8D3A197-148F-41D0-BEF3-A46E7A23E9B0}" type="pres">
      <dgm:prSet presAssocID="{BFB06199-A028-4D6A-862A-9B19FB1DC70C}" presName="node" presStyleLbl="node1" presStyleIdx="1" presStyleCnt="9">
        <dgm:presLayoutVars>
          <dgm:bulletEnabled val="1"/>
        </dgm:presLayoutVars>
      </dgm:prSet>
      <dgm:spPr/>
    </dgm:pt>
    <dgm:pt modelId="{6934F176-EEF8-4E0F-87C7-FC384648015C}" type="pres">
      <dgm:prSet presAssocID="{5B313382-B44B-46A8-8923-FA5F4925FA81}" presName="sibTrans" presStyleLbl="sibTrans1D1" presStyleIdx="1" presStyleCnt="8"/>
      <dgm:spPr/>
    </dgm:pt>
    <dgm:pt modelId="{D000D104-834B-4A9B-814B-1998558AECFB}" type="pres">
      <dgm:prSet presAssocID="{5B313382-B44B-46A8-8923-FA5F4925FA81}" presName="connectorText" presStyleLbl="sibTrans1D1" presStyleIdx="1" presStyleCnt="8"/>
      <dgm:spPr/>
    </dgm:pt>
    <dgm:pt modelId="{B3B55AB8-067C-4CEF-9A8C-11D79795172F}" type="pres">
      <dgm:prSet presAssocID="{F382F50F-5B11-4CFF-BA1E-01F7B6A6C5CD}" presName="node" presStyleLbl="node1" presStyleIdx="2" presStyleCnt="9">
        <dgm:presLayoutVars>
          <dgm:bulletEnabled val="1"/>
        </dgm:presLayoutVars>
      </dgm:prSet>
      <dgm:spPr/>
    </dgm:pt>
    <dgm:pt modelId="{4F9F1C47-7B55-4365-ABD1-94A971C442CB}" type="pres">
      <dgm:prSet presAssocID="{26770FAC-E807-4B1D-AF08-5339ADF91705}" presName="sibTrans" presStyleLbl="sibTrans1D1" presStyleIdx="2" presStyleCnt="8"/>
      <dgm:spPr/>
    </dgm:pt>
    <dgm:pt modelId="{67F56AB7-997C-415A-BE08-33CC31A1C8EB}" type="pres">
      <dgm:prSet presAssocID="{26770FAC-E807-4B1D-AF08-5339ADF91705}" presName="connectorText" presStyleLbl="sibTrans1D1" presStyleIdx="2" presStyleCnt="8"/>
      <dgm:spPr/>
    </dgm:pt>
    <dgm:pt modelId="{EC690F1D-E91E-48EB-AD16-7D64ACF69F0B}" type="pres">
      <dgm:prSet presAssocID="{487D3C5A-47C6-4EC7-87BD-62CF46BE9C37}" presName="node" presStyleLbl="node1" presStyleIdx="3" presStyleCnt="9">
        <dgm:presLayoutVars>
          <dgm:bulletEnabled val="1"/>
        </dgm:presLayoutVars>
      </dgm:prSet>
      <dgm:spPr/>
    </dgm:pt>
    <dgm:pt modelId="{E6086876-43BD-4018-9195-E2D331928A9E}" type="pres">
      <dgm:prSet presAssocID="{C67A9CE6-5E2F-487C-BF87-0CF6159FA2C0}" presName="sibTrans" presStyleLbl="sibTrans1D1" presStyleIdx="3" presStyleCnt="8"/>
      <dgm:spPr/>
    </dgm:pt>
    <dgm:pt modelId="{25D0268D-683F-4EE3-8EB2-2583F15CDC27}" type="pres">
      <dgm:prSet presAssocID="{C67A9CE6-5E2F-487C-BF87-0CF6159FA2C0}" presName="connectorText" presStyleLbl="sibTrans1D1" presStyleIdx="3" presStyleCnt="8"/>
      <dgm:spPr/>
    </dgm:pt>
    <dgm:pt modelId="{1A124495-9E9E-4C85-AC26-87A618FC9F91}" type="pres">
      <dgm:prSet presAssocID="{20585F17-40FC-4AB7-8BD3-CAD104A125A4}" presName="node" presStyleLbl="node1" presStyleIdx="4" presStyleCnt="9">
        <dgm:presLayoutVars>
          <dgm:bulletEnabled val="1"/>
        </dgm:presLayoutVars>
      </dgm:prSet>
      <dgm:spPr/>
    </dgm:pt>
    <dgm:pt modelId="{922808F6-FE74-4E8B-867B-8F66FE05C05B}" type="pres">
      <dgm:prSet presAssocID="{D265EC70-4CC8-475E-8106-05CE19121670}" presName="sibTrans" presStyleLbl="sibTrans1D1" presStyleIdx="4" presStyleCnt="8"/>
      <dgm:spPr/>
    </dgm:pt>
    <dgm:pt modelId="{4F934B64-8A42-4C1D-B9AA-376D4B21E5A0}" type="pres">
      <dgm:prSet presAssocID="{D265EC70-4CC8-475E-8106-05CE19121670}" presName="connectorText" presStyleLbl="sibTrans1D1" presStyleIdx="4" presStyleCnt="8"/>
      <dgm:spPr/>
    </dgm:pt>
    <dgm:pt modelId="{163E3F7F-23CF-4D1B-A98A-9ABF562FA58E}" type="pres">
      <dgm:prSet presAssocID="{80E46F93-36D5-4CCB-80C9-B79C5220068B}" presName="node" presStyleLbl="node1" presStyleIdx="5" presStyleCnt="9">
        <dgm:presLayoutVars>
          <dgm:bulletEnabled val="1"/>
        </dgm:presLayoutVars>
      </dgm:prSet>
      <dgm:spPr/>
    </dgm:pt>
    <dgm:pt modelId="{9F101E64-DA99-4DF3-887F-C68D2AB679F3}" type="pres">
      <dgm:prSet presAssocID="{53EAA63B-191B-4872-AF0A-0635BEF6D047}" presName="sibTrans" presStyleLbl="sibTrans1D1" presStyleIdx="5" presStyleCnt="8"/>
      <dgm:spPr/>
    </dgm:pt>
    <dgm:pt modelId="{593812BE-6A34-42F1-93AE-20BAEED54CC0}" type="pres">
      <dgm:prSet presAssocID="{53EAA63B-191B-4872-AF0A-0635BEF6D047}" presName="connectorText" presStyleLbl="sibTrans1D1" presStyleIdx="5" presStyleCnt="8"/>
      <dgm:spPr/>
    </dgm:pt>
    <dgm:pt modelId="{6FAEC713-8CFA-4425-90DF-73A009DA934A}" type="pres">
      <dgm:prSet presAssocID="{50B081DB-235F-4BC6-8ED7-E90DE68D4428}" presName="node" presStyleLbl="node1" presStyleIdx="6" presStyleCnt="9">
        <dgm:presLayoutVars>
          <dgm:bulletEnabled val="1"/>
        </dgm:presLayoutVars>
      </dgm:prSet>
      <dgm:spPr/>
    </dgm:pt>
    <dgm:pt modelId="{C0104464-98BF-4AE4-9686-09B133E84C56}" type="pres">
      <dgm:prSet presAssocID="{F6ABA653-AEF7-4DB4-A839-C4B0D36F0DFD}" presName="sibTrans" presStyleLbl="sibTrans1D1" presStyleIdx="6" presStyleCnt="8"/>
      <dgm:spPr/>
    </dgm:pt>
    <dgm:pt modelId="{F9DDDE1D-23F4-42A5-8301-567E3D306AF9}" type="pres">
      <dgm:prSet presAssocID="{F6ABA653-AEF7-4DB4-A839-C4B0D36F0DFD}" presName="connectorText" presStyleLbl="sibTrans1D1" presStyleIdx="6" presStyleCnt="8"/>
      <dgm:spPr/>
    </dgm:pt>
    <dgm:pt modelId="{A2206663-781F-4C4B-9629-1ABAC7DEEDBA}" type="pres">
      <dgm:prSet presAssocID="{54906705-D612-4CCE-82A6-CCE3B6B496F2}" presName="node" presStyleLbl="node1" presStyleIdx="7" presStyleCnt="9">
        <dgm:presLayoutVars>
          <dgm:bulletEnabled val="1"/>
        </dgm:presLayoutVars>
      </dgm:prSet>
      <dgm:spPr/>
    </dgm:pt>
    <dgm:pt modelId="{CFC44B9C-8DA9-49F3-8F0F-75472D5126E4}" type="pres">
      <dgm:prSet presAssocID="{A558EE9F-76ED-441C-91D6-181674F6B6DC}" presName="sibTrans" presStyleLbl="sibTrans1D1" presStyleIdx="7" presStyleCnt="8"/>
      <dgm:spPr/>
    </dgm:pt>
    <dgm:pt modelId="{434EF54A-2E53-4671-9D97-74C19BC4CE42}" type="pres">
      <dgm:prSet presAssocID="{A558EE9F-76ED-441C-91D6-181674F6B6DC}" presName="connectorText" presStyleLbl="sibTrans1D1" presStyleIdx="7" presStyleCnt="8"/>
      <dgm:spPr/>
    </dgm:pt>
    <dgm:pt modelId="{6ED91D4B-2EB9-4EA1-9AF1-96B8902C23D0}" type="pres">
      <dgm:prSet presAssocID="{09A7550E-F453-4157-AFA5-19BF2532CCEA}" presName="node" presStyleLbl="node1" presStyleIdx="8" presStyleCnt="9">
        <dgm:presLayoutVars>
          <dgm:bulletEnabled val="1"/>
        </dgm:presLayoutVars>
      </dgm:prSet>
      <dgm:spPr/>
    </dgm:pt>
  </dgm:ptLst>
  <dgm:cxnLst>
    <dgm:cxn modelId="{31DBD800-DB6E-45AC-8B83-764A76E606AB}" srcId="{754F14A0-D6F0-4A4D-93A0-AB68967023D8}" destId="{487D3C5A-47C6-4EC7-87BD-62CF46BE9C37}" srcOrd="3" destOrd="0" parTransId="{A608FAE9-1436-4C71-92AD-92D0C1A3AC00}" sibTransId="{C67A9CE6-5E2F-487C-BF87-0CF6159FA2C0}"/>
    <dgm:cxn modelId="{41DAD704-CC57-4481-A044-9DCF49708000}" type="presOf" srcId="{A558EE9F-76ED-441C-91D6-181674F6B6DC}" destId="{434EF54A-2E53-4671-9D97-74C19BC4CE42}" srcOrd="1" destOrd="0" presId="urn:microsoft.com/office/officeart/2016/7/layout/RepeatingBendingProcessNew"/>
    <dgm:cxn modelId="{E47DA114-66E0-4458-A0BA-A0BA5307CE6C}" srcId="{754F14A0-D6F0-4A4D-93A0-AB68967023D8}" destId="{C5CB16F9-E88E-4EE4-B113-6434B9E415FD}" srcOrd="0" destOrd="0" parTransId="{F8EA25CA-E873-421F-903D-40E5A4D203D5}" sibTransId="{DDA758E5-2BCC-4098-BE23-B9922BC4F107}"/>
    <dgm:cxn modelId="{D3947C1A-CE27-4CF9-932B-0F2DD601D69E}" type="presOf" srcId="{53EAA63B-191B-4872-AF0A-0635BEF6D047}" destId="{593812BE-6A34-42F1-93AE-20BAEED54CC0}" srcOrd="1" destOrd="0" presId="urn:microsoft.com/office/officeart/2016/7/layout/RepeatingBendingProcessNew"/>
    <dgm:cxn modelId="{08A48423-E787-4326-A568-7580D8B35785}" type="presOf" srcId="{D265EC70-4CC8-475E-8106-05CE19121670}" destId="{922808F6-FE74-4E8B-867B-8F66FE05C05B}" srcOrd="0" destOrd="0" presId="urn:microsoft.com/office/officeart/2016/7/layout/RepeatingBendingProcessNew"/>
    <dgm:cxn modelId="{0BC9AA26-FF95-44F5-85E2-4B8AECA33F8A}" type="presOf" srcId="{5B313382-B44B-46A8-8923-FA5F4925FA81}" destId="{D000D104-834B-4A9B-814B-1998558AECFB}" srcOrd="1" destOrd="0" presId="urn:microsoft.com/office/officeart/2016/7/layout/RepeatingBendingProcessNew"/>
    <dgm:cxn modelId="{950AD730-1152-44FD-A5E2-FDA82BD06968}" type="presOf" srcId="{54906705-D612-4CCE-82A6-CCE3B6B496F2}" destId="{A2206663-781F-4C4B-9629-1ABAC7DEEDBA}" srcOrd="0" destOrd="0" presId="urn:microsoft.com/office/officeart/2016/7/layout/RepeatingBendingProcessNew"/>
    <dgm:cxn modelId="{A66BCD36-5ABC-4AB3-A8F8-C800A58C5D0E}" srcId="{754F14A0-D6F0-4A4D-93A0-AB68967023D8}" destId="{80E46F93-36D5-4CCB-80C9-B79C5220068B}" srcOrd="5" destOrd="0" parTransId="{76BDFED7-07D4-4102-AC97-6CE1F09F5B8B}" sibTransId="{53EAA63B-191B-4872-AF0A-0635BEF6D047}"/>
    <dgm:cxn modelId="{F9314B38-37B4-4248-97D3-9400F3FD5B61}" type="presOf" srcId="{C67A9CE6-5E2F-487C-BF87-0CF6159FA2C0}" destId="{25D0268D-683F-4EE3-8EB2-2583F15CDC27}" srcOrd="1" destOrd="0" presId="urn:microsoft.com/office/officeart/2016/7/layout/RepeatingBendingProcessNew"/>
    <dgm:cxn modelId="{14FBED3A-FB48-4A0E-8521-D325CFE75570}" srcId="{754F14A0-D6F0-4A4D-93A0-AB68967023D8}" destId="{50B081DB-235F-4BC6-8ED7-E90DE68D4428}" srcOrd="6" destOrd="0" parTransId="{AA81CA32-DEA9-40E4-9082-59C39BE4018F}" sibTransId="{F6ABA653-AEF7-4DB4-A839-C4B0D36F0DFD}"/>
    <dgm:cxn modelId="{EF93585E-59AB-4FA2-A426-91101A8C382B}" srcId="{754F14A0-D6F0-4A4D-93A0-AB68967023D8}" destId="{F382F50F-5B11-4CFF-BA1E-01F7B6A6C5CD}" srcOrd="2" destOrd="0" parTransId="{92D07484-A9E9-4FBF-A346-9D60237ED1AE}" sibTransId="{26770FAC-E807-4B1D-AF08-5339ADF91705}"/>
    <dgm:cxn modelId="{51C6145F-ECA8-49D9-918E-2829646A1638}" type="presOf" srcId="{26770FAC-E807-4B1D-AF08-5339ADF91705}" destId="{4F9F1C47-7B55-4365-ABD1-94A971C442CB}" srcOrd="0" destOrd="0" presId="urn:microsoft.com/office/officeart/2016/7/layout/RepeatingBendingProcessNew"/>
    <dgm:cxn modelId="{BECB885F-116C-4B22-A4CD-38022EC4002F}" type="presOf" srcId="{5B313382-B44B-46A8-8923-FA5F4925FA81}" destId="{6934F176-EEF8-4E0F-87C7-FC384648015C}" srcOrd="0" destOrd="0" presId="urn:microsoft.com/office/officeart/2016/7/layout/RepeatingBendingProcessNew"/>
    <dgm:cxn modelId="{D4D64441-E057-4F60-A7CE-E446220374F3}" type="presOf" srcId="{DDA758E5-2BCC-4098-BE23-B9922BC4F107}" destId="{675199B1-A1D6-4052-B9F8-FD16C0FBEBE8}" srcOrd="0" destOrd="0" presId="urn:microsoft.com/office/officeart/2016/7/layout/RepeatingBendingProcessNew"/>
    <dgm:cxn modelId="{CDF8454B-FF2C-4D14-8551-B4B611B01088}" type="presOf" srcId="{26770FAC-E807-4B1D-AF08-5339ADF91705}" destId="{67F56AB7-997C-415A-BE08-33CC31A1C8EB}" srcOrd="1" destOrd="0" presId="urn:microsoft.com/office/officeart/2016/7/layout/RepeatingBendingProcessNew"/>
    <dgm:cxn modelId="{6AF31D4D-E225-4FB5-AFBF-2E31669A5F86}" srcId="{754F14A0-D6F0-4A4D-93A0-AB68967023D8}" destId="{09A7550E-F453-4157-AFA5-19BF2532CCEA}" srcOrd="8" destOrd="0" parTransId="{88433D37-6241-48A2-8224-9680E7780FC7}" sibTransId="{8DB47F96-D61D-4F69-85ED-9007155B2438}"/>
    <dgm:cxn modelId="{13515575-0186-4CFA-9B42-16FCFB73D171}" type="presOf" srcId="{C5CB16F9-E88E-4EE4-B113-6434B9E415FD}" destId="{0B4114DD-3875-4F4E-BA79-62E005776D63}" srcOrd="0" destOrd="0" presId="urn:microsoft.com/office/officeart/2016/7/layout/RepeatingBendingProcessNew"/>
    <dgm:cxn modelId="{0ED73A7F-047C-4E76-8187-B31F1235F222}" srcId="{754F14A0-D6F0-4A4D-93A0-AB68967023D8}" destId="{20585F17-40FC-4AB7-8BD3-CAD104A125A4}" srcOrd="4" destOrd="0" parTransId="{A35E96CE-A611-4CB2-872F-0BCDF61726DB}" sibTransId="{D265EC70-4CC8-475E-8106-05CE19121670}"/>
    <dgm:cxn modelId="{1985CE8F-33A4-4F70-8EDD-912C84574D7D}" type="presOf" srcId="{F6ABA653-AEF7-4DB4-A839-C4B0D36F0DFD}" destId="{F9DDDE1D-23F4-42A5-8301-567E3D306AF9}" srcOrd="1" destOrd="0" presId="urn:microsoft.com/office/officeart/2016/7/layout/RepeatingBendingProcessNew"/>
    <dgm:cxn modelId="{0AA66C95-5F43-4044-839F-0AC6C57D7DEE}" type="presOf" srcId="{80E46F93-36D5-4CCB-80C9-B79C5220068B}" destId="{163E3F7F-23CF-4D1B-A98A-9ABF562FA58E}" srcOrd="0" destOrd="0" presId="urn:microsoft.com/office/officeart/2016/7/layout/RepeatingBendingProcessNew"/>
    <dgm:cxn modelId="{50C385A9-C7ED-4E0E-A3B9-F7991DE020BC}" type="presOf" srcId="{20585F17-40FC-4AB7-8BD3-CAD104A125A4}" destId="{1A124495-9E9E-4C85-AC26-87A618FC9F91}" srcOrd="0" destOrd="0" presId="urn:microsoft.com/office/officeart/2016/7/layout/RepeatingBendingProcessNew"/>
    <dgm:cxn modelId="{B971FCAB-CF01-460C-ABFB-14D04EBD6722}" type="presOf" srcId="{BFB06199-A028-4D6A-862A-9B19FB1DC70C}" destId="{E8D3A197-148F-41D0-BEF3-A46E7A23E9B0}" srcOrd="0" destOrd="0" presId="urn:microsoft.com/office/officeart/2016/7/layout/RepeatingBendingProcessNew"/>
    <dgm:cxn modelId="{32CF57AC-4C11-49D3-A30C-40F069DF77F5}" srcId="{754F14A0-D6F0-4A4D-93A0-AB68967023D8}" destId="{BFB06199-A028-4D6A-862A-9B19FB1DC70C}" srcOrd="1" destOrd="0" parTransId="{0AA366A3-6A10-4A9F-9A3A-CD195A54305E}" sibTransId="{5B313382-B44B-46A8-8923-FA5F4925FA81}"/>
    <dgm:cxn modelId="{C9E6CDB7-FAE6-41DA-A5F7-7F15487E68DE}" type="presOf" srcId="{A558EE9F-76ED-441C-91D6-181674F6B6DC}" destId="{CFC44B9C-8DA9-49F3-8F0F-75472D5126E4}" srcOrd="0" destOrd="0" presId="urn:microsoft.com/office/officeart/2016/7/layout/RepeatingBendingProcessNew"/>
    <dgm:cxn modelId="{495F9DBB-E09C-4449-BB2F-179BA79C3A6A}" type="presOf" srcId="{D265EC70-4CC8-475E-8106-05CE19121670}" destId="{4F934B64-8A42-4C1D-B9AA-376D4B21E5A0}" srcOrd="1" destOrd="0" presId="urn:microsoft.com/office/officeart/2016/7/layout/RepeatingBendingProcessNew"/>
    <dgm:cxn modelId="{062CBED6-77A0-4D79-ADB0-9BCD17E3C014}" type="presOf" srcId="{487D3C5A-47C6-4EC7-87BD-62CF46BE9C37}" destId="{EC690F1D-E91E-48EB-AD16-7D64ACF69F0B}" srcOrd="0" destOrd="0" presId="urn:microsoft.com/office/officeart/2016/7/layout/RepeatingBendingProcessNew"/>
    <dgm:cxn modelId="{ECAEF2DC-3FFC-4ED1-BE0C-B16605147DE5}" type="presOf" srcId="{754F14A0-D6F0-4A4D-93A0-AB68967023D8}" destId="{9592000B-AC65-4F46-9B66-F6FC07B62343}" srcOrd="0" destOrd="0" presId="urn:microsoft.com/office/officeart/2016/7/layout/RepeatingBendingProcessNew"/>
    <dgm:cxn modelId="{28195FE0-A3C0-45D4-9136-0A9F0D8EB16D}" type="presOf" srcId="{DDA758E5-2BCC-4098-BE23-B9922BC4F107}" destId="{B0322A2F-48C7-4470-B2C8-CE6ED8B103B8}" srcOrd="1" destOrd="0" presId="urn:microsoft.com/office/officeart/2016/7/layout/RepeatingBendingProcessNew"/>
    <dgm:cxn modelId="{AA0512E1-BC2C-42B4-BF67-7C94E06510A3}" srcId="{754F14A0-D6F0-4A4D-93A0-AB68967023D8}" destId="{54906705-D612-4CCE-82A6-CCE3B6B496F2}" srcOrd="7" destOrd="0" parTransId="{286F5FD2-7FB2-4F0A-A87C-411A81C474B5}" sibTransId="{A558EE9F-76ED-441C-91D6-181674F6B6DC}"/>
    <dgm:cxn modelId="{BA88DCE1-F9BF-4320-BB7A-C16B134CEB81}" type="presOf" srcId="{53EAA63B-191B-4872-AF0A-0635BEF6D047}" destId="{9F101E64-DA99-4DF3-887F-C68D2AB679F3}" srcOrd="0" destOrd="0" presId="urn:microsoft.com/office/officeart/2016/7/layout/RepeatingBendingProcessNew"/>
    <dgm:cxn modelId="{5ACB70EA-AB3B-4774-9E6D-5A79A6A2C424}" type="presOf" srcId="{F382F50F-5B11-4CFF-BA1E-01F7B6A6C5CD}" destId="{B3B55AB8-067C-4CEF-9A8C-11D79795172F}" srcOrd="0" destOrd="0" presId="urn:microsoft.com/office/officeart/2016/7/layout/RepeatingBendingProcessNew"/>
    <dgm:cxn modelId="{4D171AEE-A93A-402F-9DAD-A7A0EEDACAA3}" type="presOf" srcId="{09A7550E-F453-4157-AFA5-19BF2532CCEA}" destId="{6ED91D4B-2EB9-4EA1-9AF1-96B8902C23D0}" srcOrd="0" destOrd="0" presId="urn:microsoft.com/office/officeart/2016/7/layout/RepeatingBendingProcessNew"/>
    <dgm:cxn modelId="{66C581F3-346D-4A34-9BC2-E0DF567ABCB1}" type="presOf" srcId="{F6ABA653-AEF7-4DB4-A839-C4B0D36F0DFD}" destId="{C0104464-98BF-4AE4-9686-09B133E84C56}" srcOrd="0" destOrd="0" presId="urn:microsoft.com/office/officeart/2016/7/layout/RepeatingBendingProcessNew"/>
    <dgm:cxn modelId="{691F62F6-90FC-4E45-BA4F-4FE93A64EC71}" type="presOf" srcId="{50B081DB-235F-4BC6-8ED7-E90DE68D4428}" destId="{6FAEC713-8CFA-4425-90DF-73A009DA934A}" srcOrd="0" destOrd="0" presId="urn:microsoft.com/office/officeart/2016/7/layout/RepeatingBendingProcessNew"/>
    <dgm:cxn modelId="{B335CFFD-89CA-473B-9216-6C67EE2A3F31}" type="presOf" srcId="{C67A9CE6-5E2F-487C-BF87-0CF6159FA2C0}" destId="{E6086876-43BD-4018-9195-E2D331928A9E}" srcOrd="0" destOrd="0" presId="urn:microsoft.com/office/officeart/2016/7/layout/RepeatingBendingProcessNew"/>
    <dgm:cxn modelId="{A2ABB49D-4D2D-4EFF-B13A-E4CBE743EA06}" type="presParOf" srcId="{9592000B-AC65-4F46-9B66-F6FC07B62343}" destId="{0B4114DD-3875-4F4E-BA79-62E005776D63}" srcOrd="0" destOrd="0" presId="urn:microsoft.com/office/officeart/2016/7/layout/RepeatingBendingProcessNew"/>
    <dgm:cxn modelId="{24B7C7F7-1C90-467C-80E3-A9BDB717A591}" type="presParOf" srcId="{9592000B-AC65-4F46-9B66-F6FC07B62343}" destId="{675199B1-A1D6-4052-B9F8-FD16C0FBEBE8}" srcOrd="1" destOrd="0" presId="urn:microsoft.com/office/officeart/2016/7/layout/RepeatingBendingProcessNew"/>
    <dgm:cxn modelId="{F8405303-D609-40BF-AF35-2496AA707388}" type="presParOf" srcId="{675199B1-A1D6-4052-B9F8-FD16C0FBEBE8}" destId="{B0322A2F-48C7-4470-B2C8-CE6ED8B103B8}" srcOrd="0" destOrd="0" presId="urn:microsoft.com/office/officeart/2016/7/layout/RepeatingBendingProcessNew"/>
    <dgm:cxn modelId="{3BAE0C11-1B07-4E9D-A7B9-A68FCCC30F08}" type="presParOf" srcId="{9592000B-AC65-4F46-9B66-F6FC07B62343}" destId="{E8D3A197-148F-41D0-BEF3-A46E7A23E9B0}" srcOrd="2" destOrd="0" presId="urn:microsoft.com/office/officeart/2016/7/layout/RepeatingBendingProcessNew"/>
    <dgm:cxn modelId="{0020AE48-DEE5-4B8C-8932-538C9F7054B4}" type="presParOf" srcId="{9592000B-AC65-4F46-9B66-F6FC07B62343}" destId="{6934F176-EEF8-4E0F-87C7-FC384648015C}" srcOrd="3" destOrd="0" presId="urn:microsoft.com/office/officeart/2016/7/layout/RepeatingBendingProcessNew"/>
    <dgm:cxn modelId="{DC58A731-4E7F-4DDE-AF74-3E08AFAB6D33}" type="presParOf" srcId="{6934F176-EEF8-4E0F-87C7-FC384648015C}" destId="{D000D104-834B-4A9B-814B-1998558AECFB}" srcOrd="0" destOrd="0" presId="urn:microsoft.com/office/officeart/2016/7/layout/RepeatingBendingProcessNew"/>
    <dgm:cxn modelId="{272D3188-2DF6-46A2-A5B2-18C6E24C8D53}" type="presParOf" srcId="{9592000B-AC65-4F46-9B66-F6FC07B62343}" destId="{B3B55AB8-067C-4CEF-9A8C-11D79795172F}" srcOrd="4" destOrd="0" presId="urn:microsoft.com/office/officeart/2016/7/layout/RepeatingBendingProcessNew"/>
    <dgm:cxn modelId="{E730CBE9-8B19-4ED4-ACAE-150FA9637046}" type="presParOf" srcId="{9592000B-AC65-4F46-9B66-F6FC07B62343}" destId="{4F9F1C47-7B55-4365-ABD1-94A971C442CB}" srcOrd="5" destOrd="0" presId="urn:microsoft.com/office/officeart/2016/7/layout/RepeatingBendingProcessNew"/>
    <dgm:cxn modelId="{532FDA03-F883-4CE0-BE25-51C737DF7ADF}" type="presParOf" srcId="{4F9F1C47-7B55-4365-ABD1-94A971C442CB}" destId="{67F56AB7-997C-415A-BE08-33CC31A1C8EB}" srcOrd="0" destOrd="0" presId="urn:microsoft.com/office/officeart/2016/7/layout/RepeatingBendingProcessNew"/>
    <dgm:cxn modelId="{0D86A291-99D7-407F-847D-DF48306DD656}" type="presParOf" srcId="{9592000B-AC65-4F46-9B66-F6FC07B62343}" destId="{EC690F1D-E91E-48EB-AD16-7D64ACF69F0B}" srcOrd="6" destOrd="0" presId="urn:microsoft.com/office/officeart/2016/7/layout/RepeatingBendingProcessNew"/>
    <dgm:cxn modelId="{E2C1CDDB-E1D4-4F0E-9F9E-5D6867DF8FD1}" type="presParOf" srcId="{9592000B-AC65-4F46-9B66-F6FC07B62343}" destId="{E6086876-43BD-4018-9195-E2D331928A9E}" srcOrd="7" destOrd="0" presId="urn:microsoft.com/office/officeart/2016/7/layout/RepeatingBendingProcessNew"/>
    <dgm:cxn modelId="{F37F5387-6E9C-4EB8-A50C-8C209A614514}" type="presParOf" srcId="{E6086876-43BD-4018-9195-E2D331928A9E}" destId="{25D0268D-683F-4EE3-8EB2-2583F15CDC27}" srcOrd="0" destOrd="0" presId="urn:microsoft.com/office/officeart/2016/7/layout/RepeatingBendingProcessNew"/>
    <dgm:cxn modelId="{8331DB56-8CC2-498D-8B51-B4715A609FBE}" type="presParOf" srcId="{9592000B-AC65-4F46-9B66-F6FC07B62343}" destId="{1A124495-9E9E-4C85-AC26-87A618FC9F91}" srcOrd="8" destOrd="0" presId="urn:microsoft.com/office/officeart/2016/7/layout/RepeatingBendingProcessNew"/>
    <dgm:cxn modelId="{23D20723-2F07-4A4C-AD50-F753FC0FEB27}" type="presParOf" srcId="{9592000B-AC65-4F46-9B66-F6FC07B62343}" destId="{922808F6-FE74-4E8B-867B-8F66FE05C05B}" srcOrd="9" destOrd="0" presId="urn:microsoft.com/office/officeart/2016/7/layout/RepeatingBendingProcessNew"/>
    <dgm:cxn modelId="{2B313CC0-5FDA-4812-855F-25DEB679D101}" type="presParOf" srcId="{922808F6-FE74-4E8B-867B-8F66FE05C05B}" destId="{4F934B64-8A42-4C1D-B9AA-376D4B21E5A0}" srcOrd="0" destOrd="0" presId="urn:microsoft.com/office/officeart/2016/7/layout/RepeatingBendingProcessNew"/>
    <dgm:cxn modelId="{33663B40-0184-43E2-9F36-40A67AF0C9D6}" type="presParOf" srcId="{9592000B-AC65-4F46-9B66-F6FC07B62343}" destId="{163E3F7F-23CF-4D1B-A98A-9ABF562FA58E}" srcOrd="10" destOrd="0" presId="urn:microsoft.com/office/officeart/2016/7/layout/RepeatingBendingProcessNew"/>
    <dgm:cxn modelId="{2C377483-7AA2-4877-9988-C610075F637C}" type="presParOf" srcId="{9592000B-AC65-4F46-9B66-F6FC07B62343}" destId="{9F101E64-DA99-4DF3-887F-C68D2AB679F3}" srcOrd="11" destOrd="0" presId="urn:microsoft.com/office/officeart/2016/7/layout/RepeatingBendingProcessNew"/>
    <dgm:cxn modelId="{9091106C-C4CB-4FAF-ABD4-DE0D1D2ED703}" type="presParOf" srcId="{9F101E64-DA99-4DF3-887F-C68D2AB679F3}" destId="{593812BE-6A34-42F1-93AE-20BAEED54CC0}" srcOrd="0" destOrd="0" presId="urn:microsoft.com/office/officeart/2016/7/layout/RepeatingBendingProcessNew"/>
    <dgm:cxn modelId="{B922319A-49B9-4D24-8E2C-AA0CF84D5A1A}" type="presParOf" srcId="{9592000B-AC65-4F46-9B66-F6FC07B62343}" destId="{6FAEC713-8CFA-4425-90DF-73A009DA934A}" srcOrd="12" destOrd="0" presId="urn:microsoft.com/office/officeart/2016/7/layout/RepeatingBendingProcessNew"/>
    <dgm:cxn modelId="{ED5675B2-17B7-4187-82C7-E8B30D588E02}" type="presParOf" srcId="{9592000B-AC65-4F46-9B66-F6FC07B62343}" destId="{C0104464-98BF-4AE4-9686-09B133E84C56}" srcOrd="13" destOrd="0" presId="urn:microsoft.com/office/officeart/2016/7/layout/RepeatingBendingProcessNew"/>
    <dgm:cxn modelId="{7A21CC7C-75F2-4A05-87D0-EFB4525C334E}" type="presParOf" srcId="{C0104464-98BF-4AE4-9686-09B133E84C56}" destId="{F9DDDE1D-23F4-42A5-8301-567E3D306AF9}" srcOrd="0" destOrd="0" presId="urn:microsoft.com/office/officeart/2016/7/layout/RepeatingBendingProcessNew"/>
    <dgm:cxn modelId="{A9003695-B6F7-4AFE-8000-5A793ABDD0B9}" type="presParOf" srcId="{9592000B-AC65-4F46-9B66-F6FC07B62343}" destId="{A2206663-781F-4C4B-9629-1ABAC7DEEDBA}" srcOrd="14" destOrd="0" presId="urn:microsoft.com/office/officeart/2016/7/layout/RepeatingBendingProcessNew"/>
    <dgm:cxn modelId="{BFA23189-0B13-4F09-8EE9-3BC48804FA4B}" type="presParOf" srcId="{9592000B-AC65-4F46-9B66-F6FC07B62343}" destId="{CFC44B9C-8DA9-49F3-8F0F-75472D5126E4}" srcOrd="15" destOrd="0" presId="urn:microsoft.com/office/officeart/2016/7/layout/RepeatingBendingProcessNew"/>
    <dgm:cxn modelId="{8933DDE5-F3CB-4EEC-9C5B-34E8B5DA7AEE}" type="presParOf" srcId="{CFC44B9C-8DA9-49F3-8F0F-75472D5126E4}" destId="{434EF54A-2E53-4671-9D97-74C19BC4CE42}" srcOrd="0" destOrd="0" presId="urn:microsoft.com/office/officeart/2016/7/layout/RepeatingBendingProcessNew"/>
    <dgm:cxn modelId="{D18C5C58-B950-4B71-878C-DD4E9509322B}" type="presParOf" srcId="{9592000B-AC65-4F46-9B66-F6FC07B62343}" destId="{6ED91D4B-2EB9-4EA1-9AF1-96B8902C23D0}"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199B1-A1D6-4052-B9F8-FD16C0FBEBE8}">
      <dsp:nvSpPr>
        <dsp:cNvPr id="0" name=""/>
        <dsp:cNvSpPr/>
      </dsp:nvSpPr>
      <dsp:spPr>
        <a:xfrm>
          <a:off x="2048038" y="529805"/>
          <a:ext cx="408809" cy="91440"/>
        </a:xfrm>
        <a:custGeom>
          <a:avLst/>
          <a:gdLst/>
          <a:ahLst/>
          <a:cxnLst/>
          <a:rect l="0" t="0" r="0" b="0"/>
          <a:pathLst>
            <a:path>
              <a:moveTo>
                <a:pt x="0" y="45720"/>
              </a:moveTo>
              <a:lnTo>
                <a:pt x="408809"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41458" y="573328"/>
        <a:ext cx="21970" cy="4394"/>
      </dsp:txXfrm>
    </dsp:sp>
    <dsp:sp modelId="{0B4114DD-3875-4F4E-BA79-62E005776D63}">
      <dsp:nvSpPr>
        <dsp:cNvPr id="0" name=""/>
        <dsp:cNvSpPr/>
      </dsp:nvSpPr>
      <dsp:spPr>
        <a:xfrm>
          <a:off x="139361" y="2382"/>
          <a:ext cx="1910477" cy="11462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615" tIns="98265" rIns="93615" bIns="98265" numCol="1" spcCol="1270" anchor="ctr" anchorCtr="0">
          <a:noAutofit/>
        </a:bodyPr>
        <a:lstStyle/>
        <a:p>
          <a:pPr marL="0" lvl="0" indent="0" algn="ctr" defTabSz="755650">
            <a:lnSpc>
              <a:spcPct val="90000"/>
            </a:lnSpc>
            <a:spcBef>
              <a:spcPct val="0"/>
            </a:spcBef>
            <a:spcAft>
              <a:spcPct val="35000"/>
            </a:spcAft>
            <a:buNone/>
          </a:pPr>
          <a:r>
            <a:rPr lang="it-IT" sz="1700" kern="1200"/>
            <a:t>🔍 Temi analizzati</a:t>
          </a:r>
          <a:endParaRPr lang="en-US" sz="1700" kern="1200"/>
        </a:p>
      </dsp:txBody>
      <dsp:txXfrm>
        <a:off x="139361" y="2382"/>
        <a:ext cx="1910477" cy="1146286"/>
      </dsp:txXfrm>
    </dsp:sp>
    <dsp:sp modelId="{6934F176-EEF8-4E0F-87C7-FC384648015C}">
      <dsp:nvSpPr>
        <dsp:cNvPr id="0" name=""/>
        <dsp:cNvSpPr/>
      </dsp:nvSpPr>
      <dsp:spPr>
        <a:xfrm>
          <a:off x="4397926" y="529805"/>
          <a:ext cx="408809" cy="91440"/>
        </a:xfrm>
        <a:custGeom>
          <a:avLst/>
          <a:gdLst/>
          <a:ahLst/>
          <a:cxnLst/>
          <a:rect l="0" t="0" r="0" b="0"/>
          <a:pathLst>
            <a:path>
              <a:moveTo>
                <a:pt x="0" y="45720"/>
              </a:moveTo>
              <a:lnTo>
                <a:pt x="40880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91346" y="573328"/>
        <a:ext cx="21970" cy="4394"/>
      </dsp:txXfrm>
    </dsp:sp>
    <dsp:sp modelId="{E8D3A197-148F-41D0-BEF3-A46E7A23E9B0}">
      <dsp:nvSpPr>
        <dsp:cNvPr id="0" name=""/>
        <dsp:cNvSpPr/>
      </dsp:nvSpPr>
      <dsp:spPr>
        <a:xfrm>
          <a:off x="2489248" y="2382"/>
          <a:ext cx="1910477" cy="11462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615" tIns="98265" rIns="93615" bIns="98265" numCol="1" spcCol="1270" anchor="ctr" anchorCtr="0">
          <a:noAutofit/>
        </a:bodyPr>
        <a:lstStyle/>
        <a:p>
          <a:pPr marL="0" lvl="0" indent="0" algn="ctr" defTabSz="755650">
            <a:lnSpc>
              <a:spcPct val="90000"/>
            </a:lnSpc>
            <a:spcBef>
              <a:spcPct val="0"/>
            </a:spcBef>
            <a:spcAft>
              <a:spcPct val="35000"/>
            </a:spcAft>
            <a:buNone/>
          </a:pPr>
          <a:r>
            <a:rPr lang="it-IT" sz="1700" kern="1200" dirty="0"/>
            <a:t>Ruoli e responsabilità nel piano di evacuazione</a:t>
          </a:r>
          <a:endParaRPr lang="en-US" sz="1700" kern="1200" dirty="0"/>
        </a:p>
      </dsp:txBody>
      <dsp:txXfrm>
        <a:off x="2489248" y="2382"/>
        <a:ext cx="1910477" cy="1146286"/>
      </dsp:txXfrm>
    </dsp:sp>
    <dsp:sp modelId="{4F9F1C47-7B55-4365-ABD1-94A971C442CB}">
      <dsp:nvSpPr>
        <dsp:cNvPr id="0" name=""/>
        <dsp:cNvSpPr/>
      </dsp:nvSpPr>
      <dsp:spPr>
        <a:xfrm>
          <a:off x="6747814" y="529805"/>
          <a:ext cx="408809" cy="91440"/>
        </a:xfrm>
        <a:custGeom>
          <a:avLst/>
          <a:gdLst/>
          <a:ahLst/>
          <a:cxnLst/>
          <a:rect l="0" t="0" r="0" b="0"/>
          <a:pathLst>
            <a:path>
              <a:moveTo>
                <a:pt x="0" y="45720"/>
              </a:moveTo>
              <a:lnTo>
                <a:pt x="408809"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41233" y="573328"/>
        <a:ext cx="21970" cy="4394"/>
      </dsp:txXfrm>
    </dsp:sp>
    <dsp:sp modelId="{B3B55AB8-067C-4CEF-9A8C-11D79795172F}">
      <dsp:nvSpPr>
        <dsp:cNvPr id="0" name=""/>
        <dsp:cNvSpPr/>
      </dsp:nvSpPr>
      <dsp:spPr>
        <a:xfrm>
          <a:off x="4839136" y="2382"/>
          <a:ext cx="1910477" cy="114628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615" tIns="98265" rIns="93615" bIns="98265" numCol="1" spcCol="1270" anchor="ctr" anchorCtr="0">
          <a:noAutofit/>
        </a:bodyPr>
        <a:lstStyle/>
        <a:p>
          <a:pPr marL="0" lvl="0" indent="0" algn="ctr" defTabSz="755650">
            <a:lnSpc>
              <a:spcPct val="90000"/>
            </a:lnSpc>
            <a:spcBef>
              <a:spcPct val="0"/>
            </a:spcBef>
            <a:spcAft>
              <a:spcPct val="35000"/>
            </a:spcAft>
            <a:buNone/>
          </a:pPr>
          <a:r>
            <a:rPr lang="it-IT" sz="1700" kern="1200" dirty="0"/>
            <a:t>Figura incaricata per esigenze speciali</a:t>
          </a:r>
          <a:endParaRPr lang="en-US" sz="1700" kern="1200" dirty="0"/>
        </a:p>
      </dsp:txBody>
      <dsp:txXfrm>
        <a:off x="4839136" y="2382"/>
        <a:ext cx="1910477" cy="1146286"/>
      </dsp:txXfrm>
    </dsp:sp>
    <dsp:sp modelId="{E6086876-43BD-4018-9195-E2D331928A9E}">
      <dsp:nvSpPr>
        <dsp:cNvPr id="0" name=""/>
        <dsp:cNvSpPr/>
      </dsp:nvSpPr>
      <dsp:spPr>
        <a:xfrm>
          <a:off x="1094600" y="1146868"/>
          <a:ext cx="7049662" cy="408809"/>
        </a:xfrm>
        <a:custGeom>
          <a:avLst/>
          <a:gdLst/>
          <a:ahLst/>
          <a:cxnLst/>
          <a:rect l="0" t="0" r="0" b="0"/>
          <a:pathLst>
            <a:path>
              <a:moveTo>
                <a:pt x="7049662" y="0"/>
              </a:moveTo>
              <a:lnTo>
                <a:pt x="7049662" y="221504"/>
              </a:lnTo>
              <a:lnTo>
                <a:pt x="0" y="221504"/>
              </a:lnTo>
              <a:lnTo>
                <a:pt x="0" y="408809"/>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42847" y="1349076"/>
        <a:ext cx="353167" cy="4394"/>
      </dsp:txXfrm>
    </dsp:sp>
    <dsp:sp modelId="{EC690F1D-E91E-48EB-AD16-7D64ACF69F0B}">
      <dsp:nvSpPr>
        <dsp:cNvPr id="0" name=""/>
        <dsp:cNvSpPr/>
      </dsp:nvSpPr>
      <dsp:spPr>
        <a:xfrm>
          <a:off x="7189024" y="2382"/>
          <a:ext cx="1910477" cy="11462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615" tIns="98265" rIns="93615" bIns="98265" numCol="1" spcCol="1270" anchor="ctr" anchorCtr="0">
          <a:noAutofit/>
        </a:bodyPr>
        <a:lstStyle/>
        <a:p>
          <a:pPr marL="0" lvl="0" indent="0" algn="ctr" defTabSz="755650">
            <a:lnSpc>
              <a:spcPct val="90000"/>
            </a:lnSpc>
            <a:spcBef>
              <a:spcPct val="0"/>
            </a:spcBef>
            <a:spcAft>
              <a:spcPct val="35000"/>
            </a:spcAft>
            <a:buNone/>
          </a:pPr>
          <a:r>
            <a:rPr lang="it-IT" sz="1700" kern="1200"/>
            <a:t>Pubblicazione del piano di emergenza sul sito</a:t>
          </a:r>
          <a:endParaRPr lang="en-US" sz="1700" kern="1200"/>
        </a:p>
      </dsp:txBody>
      <dsp:txXfrm>
        <a:off x="7189024" y="2382"/>
        <a:ext cx="1910477" cy="1146286"/>
      </dsp:txXfrm>
    </dsp:sp>
    <dsp:sp modelId="{922808F6-FE74-4E8B-867B-8F66FE05C05B}">
      <dsp:nvSpPr>
        <dsp:cNvPr id="0" name=""/>
        <dsp:cNvSpPr/>
      </dsp:nvSpPr>
      <dsp:spPr>
        <a:xfrm>
          <a:off x="2048038" y="2115502"/>
          <a:ext cx="408809" cy="91440"/>
        </a:xfrm>
        <a:custGeom>
          <a:avLst/>
          <a:gdLst/>
          <a:ahLst/>
          <a:cxnLst/>
          <a:rect l="0" t="0" r="0" b="0"/>
          <a:pathLst>
            <a:path>
              <a:moveTo>
                <a:pt x="0" y="45720"/>
              </a:moveTo>
              <a:lnTo>
                <a:pt x="408809"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41458" y="2159024"/>
        <a:ext cx="21970" cy="4394"/>
      </dsp:txXfrm>
    </dsp:sp>
    <dsp:sp modelId="{1A124495-9E9E-4C85-AC26-87A618FC9F91}">
      <dsp:nvSpPr>
        <dsp:cNvPr id="0" name=""/>
        <dsp:cNvSpPr/>
      </dsp:nvSpPr>
      <dsp:spPr>
        <a:xfrm>
          <a:off x="139361" y="1588078"/>
          <a:ext cx="1910477" cy="114628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615" tIns="98265" rIns="93615" bIns="98265" numCol="1" spcCol="1270" anchor="ctr" anchorCtr="0">
          <a:noAutofit/>
        </a:bodyPr>
        <a:lstStyle/>
        <a:p>
          <a:pPr marL="0" lvl="0" indent="0" algn="ctr" defTabSz="755650">
            <a:lnSpc>
              <a:spcPct val="90000"/>
            </a:lnSpc>
            <a:spcBef>
              <a:spcPct val="0"/>
            </a:spcBef>
            <a:spcAft>
              <a:spcPct val="35000"/>
            </a:spcAft>
            <a:buNone/>
          </a:pPr>
          <a:r>
            <a:rPr lang="it-IT" sz="1700" kern="1200" dirty="0"/>
            <a:t>Conoscenza del piano di emergenza da parte del personale</a:t>
          </a:r>
          <a:endParaRPr lang="en-US" sz="1700" kern="1200" dirty="0"/>
        </a:p>
      </dsp:txBody>
      <dsp:txXfrm>
        <a:off x="139361" y="1588078"/>
        <a:ext cx="1910477" cy="1146286"/>
      </dsp:txXfrm>
    </dsp:sp>
    <dsp:sp modelId="{9F101E64-DA99-4DF3-887F-C68D2AB679F3}">
      <dsp:nvSpPr>
        <dsp:cNvPr id="0" name=""/>
        <dsp:cNvSpPr/>
      </dsp:nvSpPr>
      <dsp:spPr>
        <a:xfrm>
          <a:off x="4397926" y="2115502"/>
          <a:ext cx="408809" cy="91440"/>
        </a:xfrm>
        <a:custGeom>
          <a:avLst/>
          <a:gdLst/>
          <a:ahLst/>
          <a:cxnLst/>
          <a:rect l="0" t="0" r="0" b="0"/>
          <a:pathLst>
            <a:path>
              <a:moveTo>
                <a:pt x="0" y="45720"/>
              </a:moveTo>
              <a:lnTo>
                <a:pt x="408809"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91346" y="2159024"/>
        <a:ext cx="21970" cy="4394"/>
      </dsp:txXfrm>
    </dsp:sp>
    <dsp:sp modelId="{163E3F7F-23CF-4D1B-A98A-9ABF562FA58E}">
      <dsp:nvSpPr>
        <dsp:cNvPr id="0" name=""/>
        <dsp:cNvSpPr/>
      </dsp:nvSpPr>
      <dsp:spPr>
        <a:xfrm>
          <a:off x="2489248" y="1588078"/>
          <a:ext cx="1910477" cy="11462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615" tIns="98265" rIns="93615" bIns="98265" numCol="1" spcCol="1270" anchor="ctr" anchorCtr="0">
          <a:noAutofit/>
        </a:bodyPr>
        <a:lstStyle/>
        <a:p>
          <a:pPr marL="0" lvl="0" indent="0" algn="ctr" defTabSz="755650">
            <a:lnSpc>
              <a:spcPct val="90000"/>
            </a:lnSpc>
            <a:spcBef>
              <a:spcPct val="0"/>
            </a:spcBef>
            <a:spcAft>
              <a:spcPct val="35000"/>
            </a:spcAft>
            <a:buNone/>
          </a:pPr>
          <a:r>
            <a:rPr lang="it-IT" sz="1700" kern="1200" dirty="0"/>
            <a:t>Disponibilità del piano di emergenza in inglese</a:t>
          </a:r>
          <a:endParaRPr lang="en-US" sz="1700" kern="1200" dirty="0"/>
        </a:p>
      </dsp:txBody>
      <dsp:txXfrm>
        <a:off x="2489248" y="1588078"/>
        <a:ext cx="1910477" cy="1146286"/>
      </dsp:txXfrm>
    </dsp:sp>
    <dsp:sp modelId="{C0104464-98BF-4AE4-9686-09B133E84C56}">
      <dsp:nvSpPr>
        <dsp:cNvPr id="0" name=""/>
        <dsp:cNvSpPr/>
      </dsp:nvSpPr>
      <dsp:spPr>
        <a:xfrm>
          <a:off x="6747814" y="2115502"/>
          <a:ext cx="408809" cy="91440"/>
        </a:xfrm>
        <a:custGeom>
          <a:avLst/>
          <a:gdLst/>
          <a:ahLst/>
          <a:cxnLst/>
          <a:rect l="0" t="0" r="0" b="0"/>
          <a:pathLst>
            <a:path>
              <a:moveTo>
                <a:pt x="0" y="45720"/>
              </a:moveTo>
              <a:lnTo>
                <a:pt x="40880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41233" y="2159024"/>
        <a:ext cx="21970" cy="4394"/>
      </dsp:txXfrm>
    </dsp:sp>
    <dsp:sp modelId="{6FAEC713-8CFA-4425-90DF-73A009DA934A}">
      <dsp:nvSpPr>
        <dsp:cNvPr id="0" name=""/>
        <dsp:cNvSpPr/>
      </dsp:nvSpPr>
      <dsp:spPr>
        <a:xfrm>
          <a:off x="4839136" y="1588078"/>
          <a:ext cx="1910477" cy="11462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615" tIns="98265" rIns="93615" bIns="98265" numCol="1" spcCol="1270" anchor="ctr" anchorCtr="0">
          <a:noAutofit/>
        </a:bodyPr>
        <a:lstStyle/>
        <a:p>
          <a:pPr marL="0" lvl="0" indent="0" algn="ctr" defTabSz="755650">
            <a:lnSpc>
              <a:spcPct val="90000"/>
            </a:lnSpc>
            <a:spcBef>
              <a:spcPct val="0"/>
            </a:spcBef>
            <a:spcAft>
              <a:spcPct val="35000"/>
            </a:spcAft>
            <a:buNone/>
          </a:pPr>
          <a:r>
            <a:rPr lang="it-IT" sz="1700" kern="1200" dirty="0"/>
            <a:t>Presenza di barriere architettoniche</a:t>
          </a:r>
          <a:endParaRPr lang="en-US" sz="1700" kern="1200" dirty="0"/>
        </a:p>
      </dsp:txBody>
      <dsp:txXfrm>
        <a:off x="4839136" y="1588078"/>
        <a:ext cx="1910477" cy="1146286"/>
      </dsp:txXfrm>
    </dsp:sp>
    <dsp:sp modelId="{CFC44B9C-8DA9-49F3-8F0F-75472D5126E4}">
      <dsp:nvSpPr>
        <dsp:cNvPr id="0" name=""/>
        <dsp:cNvSpPr/>
      </dsp:nvSpPr>
      <dsp:spPr>
        <a:xfrm>
          <a:off x="1094600" y="2732565"/>
          <a:ext cx="7049662" cy="408809"/>
        </a:xfrm>
        <a:custGeom>
          <a:avLst/>
          <a:gdLst/>
          <a:ahLst/>
          <a:cxnLst/>
          <a:rect l="0" t="0" r="0" b="0"/>
          <a:pathLst>
            <a:path>
              <a:moveTo>
                <a:pt x="7049662" y="0"/>
              </a:moveTo>
              <a:lnTo>
                <a:pt x="7049662" y="221504"/>
              </a:lnTo>
              <a:lnTo>
                <a:pt x="0" y="221504"/>
              </a:lnTo>
              <a:lnTo>
                <a:pt x="0" y="408809"/>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42847" y="2934773"/>
        <a:ext cx="353167" cy="4394"/>
      </dsp:txXfrm>
    </dsp:sp>
    <dsp:sp modelId="{A2206663-781F-4C4B-9629-1ABAC7DEEDBA}">
      <dsp:nvSpPr>
        <dsp:cNvPr id="0" name=""/>
        <dsp:cNvSpPr/>
      </dsp:nvSpPr>
      <dsp:spPr>
        <a:xfrm>
          <a:off x="7189024" y="1588078"/>
          <a:ext cx="1910477" cy="114628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615" tIns="98265" rIns="93615" bIns="98265" numCol="1" spcCol="1270" anchor="ctr" anchorCtr="0">
          <a:noAutofit/>
        </a:bodyPr>
        <a:lstStyle/>
        <a:p>
          <a:pPr marL="0" lvl="0" indent="0" algn="ctr" defTabSz="755650">
            <a:lnSpc>
              <a:spcPct val="90000"/>
            </a:lnSpc>
            <a:spcBef>
              <a:spcPct val="0"/>
            </a:spcBef>
            <a:spcAft>
              <a:spcPct val="35000"/>
            </a:spcAft>
            <a:buNone/>
          </a:pPr>
          <a:r>
            <a:rPr lang="it-IT" sz="1700" kern="1200"/>
            <a:t>Segnalazioni ricorrenti di difficoltà di accessibilità</a:t>
          </a:r>
          <a:endParaRPr lang="en-US" sz="1700" kern="1200"/>
        </a:p>
      </dsp:txBody>
      <dsp:txXfrm>
        <a:off x="7189024" y="1588078"/>
        <a:ext cx="1910477" cy="1146286"/>
      </dsp:txXfrm>
    </dsp:sp>
    <dsp:sp modelId="{6ED91D4B-2EB9-4EA1-9AF1-96B8902C23D0}">
      <dsp:nvSpPr>
        <dsp:cNvPr id="0" name=""/>
        <dsp:cNvSpPr/>
      </dsp:nvSpPr>
      <dsp:spPr>
        <a:xfrm>
          <a:off x="139361" y="3173775"/>
          <a:ext cx="1910477" cy="11462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615" tIns="98265" rIns="93615" bIns="98265" numCol="1" spcCol="1270" anchor="ctr" anchorCtr="0">
          <a:noAutofit/>
        </a:bodyPr>
        <a:lstStyle/>
        <a:p>
          <a:pPr marL="0" lvl="0" indent="0" algn="ctr" defTabSz="755650">
            <a:lnSpc>
              <a:spcPct val="90000"/>
            </a:lnSpc>
            <a:spcBef>
              <a:spcPct val="0"/>
            </a:spcBef>
            <a:spcAft>
              <a:spcPct val="35000"/>
            </a:spcAft>
            <a:buNone/>
          </a:pPr>
          <a:r>
            <a:rPr lang="it-IT" sz="1700" kern="1200" dirty="0"/>
            <a:t>Sopralluoghi recenti per verificare l'accessibilità</a:t>
          </a:r>
          <a:endParaRPr lang="en-US" sz="1700" kern="1200" dirty="0"/>
        </a:p>
      </dsp:txBody>
      <dsp:txXfrm>
        <a:off x="139361" y="3173775"/>
        <a:ext cx="1910477" cy="1146286"/>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11/14/2025</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‹N›</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11/14/2025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‹N›</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BFDD6F49-EBB7-4CCF-97A8-E526BB28BB69}" type="slidenum">
              <a:rPr lang="en-US" smtClean="0"/>
              <a:t>1</a:t>
            </a:fld>
            <a:endParaRPr lang="en-US" dirty="0"/>
          </a:p>
        </p:txBody>
      </p:sp>
    </p:spTree>
    <p:extLst>
      <p:ext uri="{BB962C8B-B14F-4D97-AF65-F5344CB8AC3E}">
        <p14:creationId xmlns:p14="http://schemas.microsoft.com/office/powerpoint/2010/main" val="92692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slide analizza le risposte alla domanda sulla conduzione di sopralluoghi recenti per verificare l'accessibilità degli spazi. Il grafico mostra le risposte 'Sì', 'No', 'Non so'. Le sedi che hanno risposto 'Sì' includono: Firenze, FERRARA, Genova, Sezione di Lecce, Roma Tre, Torino, Sezione di Milano (Via Celoria + LASA), Lecce, Sezione di Pisa, Bologna, Sezione di Milano Bicocca, Sezione di ROMA, Laboratori Nazionali di Legnaro. Le sedi che hanno risposto 'No' includono: LNGS, Sezione di Bari, Sezione di Lecce, Sezione di Milano (Via Celoria + LASA), LNS, Napoli, Sezione di Napoli, Centro Nazionale di Studi Avanzati, Cagliari, Sezione di Milano Bicocca, Sezione di ROMA, Perugia, Padova, TIFPA, INFN CNAF, Pavia. Le sedi che hanno risposto 'Non so' includono: Laboratorio Nazionale di Frascati, Sezione di Bari, Roma Tre, Sezione di Pisa, AC. Queste risposte indicano che molti sopralluoghi sono stati effettuati, ma alcune sedi restano incerte o non hanno ancora agito.</a:t>
            </a:r>
          </a:p>
        </p:txBody>
      </p:sp>
      <p:sp>
        <p:nvSpPr>
          <p:cNvPr id="4" name="Slide Number Placeholder 3"/>
          <p:cNvSpPr>
            <a:spLocks noGrp="1"/>
          </p:cNvSpPr>
          <p:nvPr>
            <p:ph type="sldNum" sz="quarter" idx="5"/>
          </p:nvPr>
        </p:nvSpPr>
        <p:spPr/>
        <p:txBody>
          <a:bodyPr/>
          <a:lstStyle/>
          <a:p>
            <a:fld id="{BFDD6F49-EBB7-4CCF-97A8-E526BB28BB69}" type="slidenum">
              <a:rPr lang="en-US" smtClean="0"/>
              <a:t>16</a:t>
            </a:fld>
            <a:endParaRPr lang="en-US" dirty="0"/>
          </a:p>
        </p:txBody>
      </p:sp>
    </p:spTree>
    <p:extLst>
      <p:ext uri="{BB962C8B-B14F-4D97-AF65-F5344CB8AC3E}">
        <p14:creationId xmlns:p14="http://schemas.microsoft.com/office/powerpoint/2010/main" val="2425594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08C8D-43A8-E8F7-FA35-B7D060997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E6F21-8CB2-F410-08EC-CB1A17D1E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81AEB-E86E-A8FD-1499-C43368DFE386}"/>
              </a:ext>
            </a:extLst>
          </p:cNvPr>
          <p:cNvSpPr>
            <a:spLocks noGrp="1"/>
          </p:cNvSpPr>
          <p:nvPr>
            <p:ph type="body" idx="1"/>
          </p:nvPr>
        </p:nvSpPr>
        <p:spPr/>
        <p:txBody>
          <a:bodyPr/>
          <a:lstStyle/>
          <a:p>
            <a:r>
              <a:rPr lang="en-US"/>
              <a:t>Interventi prioritari e raccomandazioni</a:t>
            </a:r>
          </a:p>
        </p:txBody>
      </p:sp>
      <p:sp>
        <p:nvSpPr>
          <p:cNvPr id="4" name="Slide Number Placeholder 3">
            <a:extLst>
              <a:ext uri="{FF2B5EF4-FFF2-40B4-BE49-F238E27FC236}">
                <a16:creationId xmlns:a16="http://schemas.microsoft.com/office/drawing/2014/main" id="{64CF0348-4EE7-7A7B-3C92-292FA3AFA37C}"/>
              </a:ext>
            </a:extLst>
          </p:cNvPr>
          <p:cNvSpPr>
            <a:spLocks noGrp="1"/>
          </p:cNvSpPr>
          <p:nvPr>
            <p:ph type="sldNum" sz="quarter" idx="5"/>
          </p:nvPr>
        </p:nvSpPr>
        <p:spPr/>
        <p:txBody>
          <a:bodyPr/>
          <a:lstStyle/>
          <a:p>
            <a:fld id="{BFDD6F49-EBB7-4CCF-97A8-E526BB28BB69}" type="slidenum">
              <a:rPr lang="en-US" smtClean="0"/>
              <a:t>2</a:t>
            </a:fld>
            <a:endParaRPr lang="en-US" dirty="0"/>
          </a:p>
        </p:txBody>
      </p:sp>
    </p:spTree>
    <p:extLst>
      <p:ext uri="{BB962C8B-B14F-4D97-AF65-F5344CB8AC3E}">
        <p14:creationId xmlns:p14="http://schemas.microsoft.com/office/powerpoint/2010/main" val="763271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Questa slide analizza le risposte alla domanda relativa alla definizione dei ruoli e delle responsabilità nel piano di evacuazione della sede, con particolare attenzione alle esigenze delle persone diversamente abili. Il grafico mostra la distribuzione delle risposte tra 'Sì', 'No' e 'Non so'. Le sedi che hanno risposto 'No' includono: Laboratorio Nazionale di Frascati, Sezione di Catania, Sezione di Milano Bicocca. Le sedi che hanno risposto 'Non so' includono: Sezione di Milano (Via Celoria + LASA), AC. Queste risposte indicano una necessità di intervento per chiarire e formalizzare i ruoli in caso di emergenza.</a:t>
            </a:r>
          </a:p>
        </p:txBody>
      </p:sp>
      <p:sp>
        <p:nvSpPr>
          <p:cNvPr id="4" name="Slide Number Placeholder 3"/>
          <p:cNvSpPr>
            <a:spLocks noGrp="1"/>
          </p:cNvSpPr>
          <p:nvPr>
            <p:ph type="sldNum" sz="quarter" idx="5"/>
          </p:nvPr>
        </p:nvSpPr>
        <p:spPr/>
        <p:txBody>
          <a:bodyPr/>
          <a:lstStyle/>
          <a:p>
            <a:fld id="{BFDD6F49-EBB7-4CCF-97A8-E526BB28BB69}" type="slidenum">
              <a:rPr lang="en-US" smtClean="0"/>
              <a:t>3</a:t>
            </a:fld>
            <a:endParaRPr lang="en-US" dirty="0"/>
          </a:p>
        </p:txBody>
      </p:sp>
    </p:spTree>
    <p:extLst>
      <p:ext uri="{BB962C8B-B14F-4D97-AF65-F5344CB8AC3E}">
        <p14:creationId xmlns:p14="http://schemas.microsoft.com/office/powerpoint/2010/main" val="1103113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F60A8-1108-7A64-058A-932242647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D9B55-273C-A143-EB7B-8836E382D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496DA-C852-1D7B-6521-69CD76EF4A77}"/>
              </a:ext>
            </a:extLst>
          </p:cNvPr>
          <p:cNvSpPr>
            <a:spLocks noGrp="1"/>
          </p:cNvSpPr>
          <p:nvPr>
            <p:ph type="body" idx="1"/>
          </p:nvPr>
        </p:nvSpPr>
        <p:spPr/>
        <p:txBody>
          <a:bodyPr/>
          <a:lstStyle/>
          <a:p>
            <a:r>
              <a:rPr lang="en-US"/>
              <a:t>
Questa slide analizza le risposte alla domanda relativa alla definizione dei ruoli e delle responsabilità nel piano di evacuazione della sede, con particolare attenzione alle esigenze delle persone diversamente abili. Il grafico mostra la distribuzione delle risposte tra 'Sì', 'No' e 'Non so'. Le sedi che hanno risposto 'No' includono: Laboratorio Nazionale di Frascati, Sezione di Catania, Sezione di Milano Bicocca. Le sedi che hanno risposto 'Non so' includono: Sezione di Milano (Via Celoria + LASA), AC. Queste risposte indicano una necessità di intervento per chiarire e formalizzare i ruoli in caso di emergenza.</a:t>
            </a:r>
          </a:p>
        </p:txBody>
      </p:sp>
      <p:sp>
        <p:nvSpPr>
          <p:cNvPr id="4" name="Slide Number Placeholder 3">
            <a:extLst>
              <a:ext uri="{FF2B5EF4-FFF2-40B4-BE49-F238E27FC236}">
                <a16:creationId xmlns:a16="http://schemas.microsoft.com/office/drawing/2014/main" id="{E2AAACE5-52E9-3BE7-78B4-13C02D9FBE24}"/>
              </a:ext>
            </a:extLst>
          </p:cNvPr>
          <p:cNvSpPr>
            <a:spLocks noGrp="1"/>
          </p:cNvSpPr>
          <p:nvPr>
            <p:ph type="sldNum" sz="quarter" idx="5"/>
          </p:nvPr>
        </p:nvSpPr>
        <p:spPr/>
        <p:txBody>
          <a:bodyPr/>
          <a:lstStyle/>
          <a:p>
            <a:fld id="{BFDD6F49-EBB7-4CCF-97A8-E526BB28BB69}" type="slidenum">
              <a:rPr lang="en-US" smtClean="0"/>
              <a:t>4</a:t>
            </a:fld>
            <a:endParaRPr lang="en-US" dirty="0"/>
          </a:p>
        </p:txBody>
      </p:sp>
    </p:spTree>
    <p:extLst>
      <p:ext uri="{BB962C8B-B14F-4D97-AF65-F5344CB8AC3E}">
        <p14:creationId xmlns:p14="http://schemas.microsoft.com/office/powerpoint/2010/main" val="2663968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Questa slide mostra le risposte alla domanda sulla pubblicazione del piano di emergenza sul sito della sede. Il grafico illustra la distribuzione tra 'Sì', 'No' e 'Non so'. Le sedi che hanno risposto 'No' includono: Sezione di Catania, LNGS, Sezione di Milano (Via Celoria + LASA), LNS, Napoli, Sezione di Napoli, Centro Nazionale di Studi Avanzati, Cagliari, INFN CNAF. Le sedi che hanno risposto 'Non so' includono: AC. La mancanza di pubblicazione del piano rappresenta una criticità in termini di accessibilità e trasparenza delle procedure di emergenza.</a:t>
            </a:r>
          </a:p>
        </p:txBody>
      </p:sp>
      <p:sp>
        <p:nvSpPr>
          <p:cNvPr id="4" name="Slide Number Placeholder 3"/>
          <p:cNvSpPr>
            <a:spLocks noGrp="1"/>
          </p:cNvSpPr>
          <p:nvPr>
            <p:ph type="sldNum" sz="quarter" idx="5"/>
          </p:nvPr>
        </p:nvSpPr>
        <p:spPr/>
        <p:txBody>
          <a:bodyPr/>
          <a:lstStyle/>
          <a:p>
            <a:fld id="{BFDD6F49-EBB7-4CCF-97A8-E526BB28BB69}" type="slidenum">
              <a:rPr lang="en-US" smtClean="0"/>
              <a:t>6</a:t>
            </a:fld>
            <a:endParaRPr lang="en-US" dirty="0"/>
          </a:p>
        </p:txBody>
      </p:sp>
    </p:spTree>
    <p:extLst>
      <p:ext uri="{BB962C8B-B14F-4D97-AF65-F5344CB8AC3E}">
        <p14:creationId xmlns:p14="http://schemas.microsoft.com/office/powerpoint/2010/main" val="61503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slide analizza le risposte alla domanda sulla conoscenza del piano di emergenza da parte del personale. Il grafico mostra le risposte 'Sì', 'No' e 'Non so'. Le sedi che hanno risposto 'No' includono: Sezione di Milano (Via Celoria + LASA), LNS, Cagliari. Le sedi che hanno risposto 'Non so' includono: Laboratorio Nazionale di Frascati, Sezione di Bari, Roma Tre, Napoli, Sezione di Napoli, Centro Nazionale di Studi Avanzati, AC. Queste risposte indicano una necessità di formazione e comunicazione interna per garantire che tutto il personale sia informato sulle procedure di emergenza.</a:t>
            </a:r>
          </a:p>
        </p:txBody>
      </p:sp>
      <p:sp>
        <p:nvSpPr>
          <p:cNvPr id="4" name="Slide Number Placeholder 3"/>
          <p:cNvSpPr>
            <a:spLocks noGrp="1"/>
          </p:cNvSpPr>
          <p:nvPr>
            <p:ph type="sldNum" sz="quarter" idx="5"/>
          </p:nvPr>
        </p:nvSpPr>
        <p:spPr/>
        <p:txBody>
          <a:bodyPr/>
          <a:lstStyle/>
          <a:p>
            <a:fld id="{BFDD6F49-EBB7-4CCF-97A8-E526BB28BB69}" type="slidenum">
              <a:rPr lang="en-US" smtClean="0"/>
              <a:t>8</a:t>
            </a:fld>
            <a:endParaRPr lang="en-US" dirty="0"/>
          </a:p>
        </p:txBody>
      </p:sp>
    </p:spTree>
    <p:extLst>
      <p:ext uri="{BB962C8B-B14F-4D97-AF65-F5344CB8AC3E}">
        <p14:creationId xmlns:p14="http://schemas.microsoft.com/office/powerpoint/2010/main" val="96373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Questa slide presenta le risposte alla domanda sulla disponibilità del piano di emergenza in versione inglese. Il grafico evidenzia le risposte 'Sì', 'No' e 'Non so'. Le sedi che hanno risposto 'No' includono: Firenze, FERRARA, Genova, Sezione di Catania, Sezione di Lecce, Sezione di Bari, Torino, Sezione di Milano (Via Celoria + LASA), Lecce, Napoli, Sezione di Napoli, Roma Tor Vergata, LNS, Perugia, TIFPA, INFN CNAF, Pavia. Le sedi che hanno risposto 'Non so' includono: Laboratorio Nazionale di Frascati, Sezione di Bari, Roma Tre, Sezione di Milano Bicocca, Sezione di ROMA, Centro Nazionale di Studi Avanzati, AC. La mancanza di una versione inglese del piano può rappresentare un ostacolo per il personale internazionale.</a:t>
            </a:r>
          </a:p>
        </p:txBody>
      </p:sp>
      <p:sp>
        <p:nvSpPr>
          <p:cNvPr id="4" name="Slide Number Placeholder 3"/>
          <p:cNvSpPr>
            <a:spLocks noGrp="1"/>
          </p:cNvSpPr>
          <p:nvPr>
            <p:ph type="sldNum" sz="quarter" idx="5"/>
          </p:nvPr>
        </p:nvSpPr>
        <p:spPr/>
        <p:txBody>
          <a:bodyPr/>
          <a:lstStyle/>
          <a:p>
            <a:fld id="{BFDD6F49-EBB7-4CCF-97A8-E526BB28BB69}" type="slidenum">
              <a:rPr lang="en-US" smtClean="0"/>
              <a:t>10</a:t>
            </a:fld>
            <a:endParaRPr lang="en-US" dirty="0"/>
          </a:p>
        </p:txBody>
      </p:sp>
    </p:spTree>
    <p:extLst>
      <p:ext uri="{BB962C8B-B14F-4D97-AF65-F5344CB8AC3E}">
        <p14:creationId xmlns:p14="http://schemas.microsoft.com/office/powerpoint/2010/main" val="1422207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28F0-A4C4-F144-E215-9C55C15C5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8AD2D-143D-10D6-6156-C45DCC8E6F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1F701-7BD8-FCB6-0481-78E86566D55F}"/>
              </a:ext>
            </a:extLst>
          </p:cNvPr>
          <p:cNvSpPr>
            <a:spLocks noGrp="1"/>
          </p:cNvSpPr>
          <p:nvPr>
            <p:ph type="body" idx="1"/>
          </p:nvPr>
        </p:nvSpPr>
        <p:spPr/>
        <p:txBody>
          <a:bodyPr/>
          <a:lstStyle/>
          <a:p>
            <a:r>
              <a:rPr lang="en-US"/>
              <a:t>
La slide analizza le risposte alla domanda sulla presenza di barriere architettoniche che ostacolano l'accesso o la mobilità interna. Il grafico mostra le risposte 'Sì', 'No' e 'Non so'. Le sedi che hanno risposto 'Sì' includono: Firenze, Genova, Sezione di Catania, Sezione di Lecce, Roma Tre, Roma Tor Vergata, Lecce, Sezione di Pisa, TIFPA. Le sedi che hanno risposto 'No' includono: FERRARA, LNGS, Sezione di Bari, Torino, Sezione di Milano (Via Celoria + LASA), LNS, Napoli, Sezione di Napoli, Bologna, Centro Nazionale di Studi Avanzati, Cagliari, Sezione di Milano Bicocca, Sezione di ROMA, Laboratori Nazionali di Legnaro, Perugia, Padova, INFN CNAF, Pavia. Le sedi che hanno risposto 'Non so' includono: AC. Queste risposte evidenziano la necessità di interventi strutturali in alcune sedi.</a:t>
            </a:r>
          </a:p>
        </p:txBody>
      </p:sp>
      <p:sp>
        <p:nvSpPr>
          <p:cNvPr id="4" name="Slide Number Placeholder 3">
            <a:extLst>
              <a:ext uri="{FF2B5EF4-FFF2-40B4-BE49-F238E27FC236}">
                <a16:creationId xmlns:a16="http://schemas.microsoft.com/office/drawing/2014/main" id="{9C21EBEF-9493-DC5C-0101-4C446A8955BC}"/>
              </a:ext>
            </a:extLst>
          </p:cNvPr>
          <p:cNvSpPr>
            <a:spLocks noGrp="1"/>
          </p:cNvSpPr>
          <p:nvPr>
            <p:ph type="sldNum" sz="quarter" idx="5"/>
          </p:nvPr>
        </p:nvSpPr>
        <p:spPr/>
        <p:txBody>
          <a:bodyPr/>
          <a:lstStyle/>
          <a:p>
            <a:fld id="{BFDD6F49-EBB7-4CCF-97A8-E526BB28BB69}" type="slidenum">
              <a:rPr lang="en-US" smtClean="0"/>
              <a:t>12</a:t>
            </a:fld>
            <a:endParaRPr lang="en-US" dirty="0"/>
          </a:p>
        </p:txBody>
      </p:sp>
    </p:spTree>
    <p:extLst>
      <p:ext uri="{BB962C8B-B14F-4D97-AF65-F5344CB8AC3E}">
        <p14:creationId xmlns:p14="http://schemas.microsoft.com/office/powerpoint/2010/main" val="3444737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Questa slide mostra le risposte alla domanda sulla presenza di segnalazioni ricorrenti di difficoltà legate all'accessibilità. Il grafico evidenzia le risposte 'Sì', 'No' e 'Non so'. Le sedi che hanno risposto 'Sì' includono: Genova, Roma Tor Vergata, Lecce. Le sedi che hanno risposto 'No' includono: Laboratorio Nazionale di Frascati, Firenze, FERRARA, Sezione di Catania, LNGS, Sezione di Bari, Sezione di Lecce, Sezione di Milano (Via Celoria + LASA), LNS, Napoli, Sezione di Napoli, Bologna, Centro Nazionale di Studi Avanzati, Cagliari, Sezione di Milano Bicocca, Sezione di ROMA, Laboratori Nazionali di Legnaro, Perugia, Padova, TIFPA, INFN CNAF, Pavia. Le sedi che hanno risposto 'Non so' includono: Roma Tre, Sezione di Pisa, AC. Queste risposte indicano che alcune sedi hanno già identificato criticità che meritano attenzione.</a:t>
            </a:r>
          </a:p>
        </p:txBody>
      </p:sp>
      <p:sp>
        <p:nvSpPr>
          <p:cNvPr id="4" name="Slide Number Placeholder 3"/>
          <p:cNvSpPr>
            <a:spLocks noGrp="1"/>
          </p:cNvSpPr>
          <p:nvPr>
            <p:ph type="sldNum" sz="quarter" idx="5"/>
          </p:nvPr>
        </p:nvSpPr>
        <p:spPr/>
        <p:txBody>
          <a:bodyPr/>
          <a:lstStyle/>
          <a:p>
            <a:fld id="{BFDD6F49-EBB7-4CCF-97A8-E526BB28BB69}" type="slidenum">
              <a:rPr lang="en-US" smtClean="0"/>
              <a:t>14</a:t>
            </a:fld>
            <a:endParaRPr lang="en-US" dirty="0"/>
          </a:p>
        </p:txBody>
      </p:sp>
    </p:spTree>
    <p:extLst>
      <p:ext uri="{BB962C8B-B14F-4D97-AF65-F5344CB8AC3E}">
        <p14:creationId xmlns:p14="http://schemas.microsoft.com/office/powerpoint/2010/main" val="2333705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 /><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9281276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150633300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70238696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Content 6">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4201033E-3CF1-012B-3D57-0E83BF8A0C18}"/>
              </a:ext>
            </a:extLst>
          </p:cNvPr>
          <p:cNvSpPr>
            <a:spLocks noGrp="1"/>
          </p:cNvSpPr>
          <p:nvPr>
            <p:ph type="dt" sz="half" idx="14"/>
          </p:nvPr>
        </p:nvSpPr>
        <p:spPr/>
        <p:txBody>
          <a:bodyPr/>
          <a:lstStyle/>
          <a:p>
            <a:r>
              <a:rPr lang="en-US" dirty="0"/>
              <a:t>20XX</a:t>
            </a:r>
          </a:p>
        </p:txBody>
      </p:sp>
      <p:sp>
        <p:nvSpPr>
          <p:cNvPr id="13" name="Footer Placeholder 12">
            <a:extLst>
              <a:ext uri="{FF2B5EF4-FFF2-40B4-BE49-F238E27FC236}">
                <a16:creationId xmlns:a16="http://schemas.microsoft.com/office/drawing/2014/main" id="{1BE8DA7A-2CBC-FB81-7447-3E314B07C27C}"/>
              </a:ext>
            </a:extLst>
          </p:cNvPr>
          <p:cNvSpPr>
            <a:spLocks noGrp="1"/>
          </p:cNvSpPr>
          <p:nvPr>
            <p:ph type="ftr" sz="quarter" idx="15"/>
          </p:nvPr>
        </p:nvSpPr>
        <p:spPr/>
        <p:txBody>
          <a:bodyPr/>
          <a:lstStyle/>
          <a:p>
            <a:r>
              <a:rPr lang="en-US" dirty="0"/>
              <a:t>Sample Footer Text</a:t>
            </a:r>
          </a:p>
        </p:txBody>
      </p:sp>
      <p:sp>
        <p:nvSpPr>
          <p:cNvPr id="14" name="Slide Number Placeholder 13">
            <a:extLst>
              <a:ext uri="{FF2B5EF4-FFF2-40B4-BE49-F238E27FC236}">
                <a16:creationId xmlns:a16="http://schemas.microsoft.com/office/drawing/2014/main" id="{7F644DAC-01A3-C6F5-4FC4-6A391EF78F7F}"/>
              </a:ext>
            </a:extLst>
          </p:cNvPr>
          <p:cNvSpPr>
            <a:spLocks noGrp="1"/>
          </p:cNvSpPr>
          <p:nvPr>
            <p:ph type="sldNum" sz="quarter" idx="16"/>
          </p:nvPr>
        </p:nvSpPr>
        <p:spPr/>
        <p:txBody>
          <a:bodyPr/>
          <a:lstStyle/>
          <a:p>
            <a:fld id="{CC057153-B650-4DEB-B370-79DDCFDCE934}" type="slidenum">
              <a:rPr lang="en-US" smtClean="0"/>
              <a:pPr/>
              <a:t>‹N›</a:t>
            </a:fld>
            <a:endParaRPr lang="en-US" dirty="0"/>
          </a:p>
        </p:txBody>
      </p:sp>
      <p:cxnSp>
        <p:nvCxnSpPr>
          <p:cNvPr id="3" name="Straight Connector 2">
            <a:extLst>
              <a:ext uri="{FF2B5EF4-FFF2-40B4-BE49-F238E27FC236}">
                <a16:creationId xmlns:a16="http://schemas.microsoft.com/office/drawing/2014/main" id="{0EE82159-04CB-6B36-77D1-CFE83702848C}"/>
              </a:ext>
              <a:ext uri="{C183D7F6-B498-43B3-948B-1728B52AA6E4}">
                <adec:decorative xmlns:adec="http://schemas.microsoft.com/office/drawing/2017/decorative" val="0"/>
              </a:ext>
            </a:extLst>
          </p:cNvPr>
          <p:cNvCxnSpPr>
            <a:cxnSpLocks/>
          </p:cNvCxnSpPr>
          <p:nvPr userDrawn="1"/>
        </p:nvCxnSpPr>
        <p:spPr>
          <a:xfrm>
            <a:off x="4187952"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chor="ctr" anchorCtr="0">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638475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Photo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6500212" y="295656"/>
            <a:ext cx="5372481" cy="6288459"/>
          </a:xfrm>
          <a:blipFill dpi="0" rotWithShape="1">
            <a:blip r:embed="rId2">
              <a:alphaModFix amt="60000"/>
            </a:blip>
            <a:srcRect/>
            <a:stretch>
              <a:fillRect/>
            </a:stretch>
          </a:blipFill>
        </p:spPr>
        <p:txBody>
          <a:bodyPr/>
          <a:lstStyle/>
          <a:p>
            <a:r>
              <a:rPr lang="en-US" dirty="0"/>
              <a:t>Click icon to add picture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76072" y="4937760"/>
            <a:ext cx="4937760" cy="1380744"/>
          </a:xfrm>
        </p:spPr>
        <p:txBody>
          <a:bodyPr anchor="t" anchorCtr="0">
            <a:normAutofit/>
          </a:bodyPr>
          <a:lstStyle>
            <a:lvl1pPr marL="0" indent="0" algn="ctr">
              <a:lnSpc>
                <a:spcPct val="100000"/>
              </a:lnSpc>
              <a:buNone/>
              <a:defRPr sz="2000" cap="all" spc="1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76072" y="1188720"/>
            <a:ext cx="4937760" cy="3739896"/>
          </a:xfrm>
        </p:spPr>
        <p:txBody>
          <a:bodyPr anchor="ctr" anchorCtr="0">
            <a:normAutofit/>
          </a:bodyPr>
          <a:lstStyle>
            <a:lvl1pPr algn="ctr">
              <a:defRPr sz="4000"/>
            </a:lvl1pPr>
          </a:lstStyle>
          <a:p>
            <a:r>
              <a:rPr lang="en-US"/>
              <a:t>Click to edit Master title style</a:t>
            </a:r>
            <a:endParaRPr lang="en-US" dirty="0"/>
          </a:p>
        </p:txBody>
      </p:sp>
    </p:spTree>
    <p:extLst>
      <p:ext uri="{BB962C8B-B14F-4D97-AF65-F5344CB8AC3E}">
        <p14:creationId xmlns:p14="http://schemas.microsoft.com/office/powerpoint/2010/main" val="8859807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Photo 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239485" y="293098"/>
            <a:ext cx="6139543" cy="6271804"/>
          </a:xfrm>
          <a:blipFill>
            <a:blip r:embed="rId2">
              <a:alphaModFix amt="60000"/>
            </a:blip>
            <a:stretch>
              <a:fillRect/>
            </a:stretch>
          </a:blipFill>
        </p:spPr>
        <p:txBody>
          <a:bodyPr/>
          <a:lstStyle/>
          <a:p>
            <a:r>
              <a:rPr lang="en-US" dirty="0"/>
              <a:t>Click icon to add picture</a:t>
            </a:r>
          </a:p>
        </p:txBody>
      </p:sp>
      <p:sp>
        <p:nvSpPr>
          <p:cNvPr id="4" name="Date Placeholder 3">
            <a:extLst>
              <a:ext uri="{FF2B5EF4-FFF2-40B4-BE49-F238E27FC236}">
                <a16:creationId xmlns:a16="http://schemas.microsoft.com/office/drawing/2014/main" id="{9C5961B9-C2AC-2803-FD47-AB438BEED8B2}"/>
              </a:ext>
            </a:extLst>
          </p:cNvPr>
          <p:cNvSpPr>
            <a:spLocks noGrp="1"/>
          </p:cNvSpPr>
          <p:nvPr>
            <p:ph type="dt" sz="half" idx="15"/>
          </p:nvPr>
        </p:nvSpPr>
        <p:spPr>
          <a:xfrm>
            <a:off x="7253744" y="6355080"/>
            <a:ext cx="829551" cy="457200"/>
          </a:xfrm>
        </p:spPr>
        <p:txBody>
          <a:bodyPr/>
          <a:lstStyle/>
          <a:p>
            <a:r>
              <a:rPr lang="en-US" dirty="0"/>
              <a:t>20XX</a:t>
            </a:r>
          </a:p>
        </p:txBody>
      </p:sp>
      <p:sp>
        <p:nvSpPr>
          <p:cNvPr id="9" name="Footer Placeholder 8">
            <a:extLst>
              <a:ext uri="{FF2B5EF4-FFF2-40B4-BE49-F238E27FC236}">
                <a16:creationId xmlns:a16="http://schemas.microsoft.com/office/drawing/2014/main" id="{7E570B5D-0A02-5A8F-6565-3C4BEF3D35A5}"/>
              </a:ext>
            </a:extLst>
          </p:cNvPr>
          <p:cNvSpPr>
            <a:spLocks noGrp="1"/>
          </p:cNvSpPr>
          <p:nvPr>
            <p:ph type="ftr" sz="quarter" idx="16"/>
          </p:nvPr>
        </p:nvSpPr>
        <p:spPr>
          <a:xfrm>
            <a:off x="7923162" y="6355080"/>
            <a:ext cx="3023616" cy="457200"/>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29754DA5-C2B1-32FF-272D-B527329263CA}"/>
              </a:ext>
            </a:extLst>
          </p:cNvPr>
          <p:cNvSpPr>
            <a:spLocks noGrp="1"/>
          </p:cNvSpPr>
          <p:nvPr>
            <p:ph type="sldNum" sz="quarter" idx="17"/>
          </p:nvPr>
        </p:nvSpPr>
        <p:spPr>
          <a:xfrm>
            <a:off x="11021567" y="6355080"/>
            <a:ext cx="644251" cy="457200"/>
          </a:xfrm>
        </p:spPr>
        <p:txBody>
          <a:body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194560"/>
            <a:ext cx="436245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4126" y="457200"/>
            <a:ext cx="4361688" cy="1527048"/>
          </a:xfrm>
        </p:spPr>
        <p:txBody>
          <a:bodyPr anchor="b"/>
          <a:lstStyle/>
          <a:p>
            <a:r>
              <a:rPr lang="en-US"/>
              <a:t>Click to edit Master title style</a:t>
            </a:r>
            <a:endParaRPr lang="en-US" dirty="0"/>
          </a:p>
        </p:txBody>
      </p:sp>
    </p:spTree>
    <p:extLst>
      <p:ext uri="{BB962C8B-B14F-4D97-AF65-F5344CB8AC3E}">
        <p14:creationId xmlns:p14="http://schemas.microsoft.com/office/powerpoint/2010/main" val="1824273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ist with image">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066A4109-EF9B-5A91-301F-0BEFB378B4F5}"/>
              </a:ext>
            </a:extLst>
          </p:cNvPr>
          <p:cNvSpPr>
            <a:spLocks noGrp="1"/>
          </p:cNvSpPr>
          <p:nvPr>
            <p:ph type="pic" sz="quarter" idx="14"/>
          </p:nvPr>
        </p:nvSpPr>
        <p:spPr>
          <a:xfrm>
            <a:off x="5028292" y="420624"/>
            <a:ext cx="6684264" cy="6016752"/>
          </a:xfrm>
          <a:blipFill>
            <a:blip r:embed="rId2">
              <a:alphaModFix amt="60000"/>
            </a:blip>
            <a:stretch>
              <a:fillRect/>
            </a:stretch>
          </a:blipFill>
        </p:spPr>
        <p:txBody>
          <a:bodyPr/>
          <a:lstStyle/>
          <a:p>
            <a:r>
              <a:rPr lang="en-US" dirty="0"/>
              <a:t>Click icon to add picture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8" y="2743200"/>
            <a:ext cx="3474720" cy="3502152"/>
          </a:xfrm>
        </p:spPr>
        <p:txBody>
          <a:bodyPr>
            <a:normAutofit/>
          </a:bodyPr>
          <a:lstStyle>
            <a:lvl1pPr marL="0" indent="0" algn="ctr">
              <a:buNone/>
              <a:defRPr sz="1800"/>
            </a:lvl1pPr>
            <a:lvl2pPr marL="356616" indent="0" algn="ctr">
              <a:buFont typeface="Arial" panose="020B0604020202020204" pitchFamily="34" charset="0"/>
              <a:buNone/>
              <a:defRPr sz="1800"/>
            </a:lvl2pPr>
            <a:lvl3pPr marL="722376" indent="0" algn="ctr">
              <a:buNone/>
              <a:defRPr sz="1800"/>
            </a:lvl3pPr>
            <a:lvl4pPr marL="1078992" indent="0" algn="ctr">
              <a:buFont typeface="Arial" panose="020B0604020202020204" pitchFamily="34" charset="0"/>
              <a:buNone/>
              <a:defRPr sz="1800"/>
            </a:lvl4pPr>
            <a:lvl5pPr marL="1444752" indent="0" algn="ctr">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8" y="429768"/>
            <a:ext cx="3474720" cy="1847088"/>
          </a:xfrm>
        </p:spPr>
        <p:txBody>
          <a:bodyPr anchor="b">
            <a:normAutofit/>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1780115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257899" y="255814"/>
            <a:ext cx="4278085" cy="6346371"/>
          </a:xfrm>
          <a:blipFill>
            <a:blip r:embed="rId2">
              <a:alphaModFix amt="60000"/>
            </a:blip>
            <a:stretch>
              <a:fillRect/>
            </a:stretch>
          </a:blipFill>
        </p:spPr>
        <p:txBody>
          <a:bodyPr/>
          <a:lstStyle/>
          <a:p>
            <a:r>
              <a:rPr lang="en-US" dirty="0"/>
              <a:t>Click icon to add picture</a:t>
            </a:r>
          </a:p>
        </p:txBody>
      </p:sp>
      <p:sp>
        <p:nvSpPr>
          <p:cNvPr id="5" name="Date Placeholder 4">
            <a:extLst>
              <a:ext uri="{FF2B5EF4-FFF2-40B4-BE49-F238E27FC236}">
                <a16:creationId xmlns:a16="http://schemas.microsoft.com/office/drawing/2014/main" id="{1350E950-B4F0-1528-7801-D62516B25059}"/>
              </a:ext>
            </a:extLst>
          </p:cNvPr>
          <p:cNvSpPr>
            <a:spLocks noGrp="1"/>
          </p:cNvSpPr>
          <p:nvPr>
            <p:ph type="dt" sz="half" idx="15"/>
          </p:nvPr>
        </p:nvSpPr>
        <p:spPr>
          <a:xfrm>
            <a:off x="5251084" y="6355080"/>
            <a:ext cx="1350437" cy="457200"/>
          </a:xfrm>
        </p:spPr>
        <p:txBody>
          <a:bodyPr/>
          <a:lstStyle/>
          <a:p>
            <a:r>
              <a:rPr lang="en-US" dirty="0"/>
              <a:t>20XX</a:t>
            </a:r>
          </a:p>
        </p:txBody>
      </p:sp>
      <p:sp>
        <p:nvSpPr>
          <p:cNvPr id="6" name="Footer Placeholder 5">
            <a:extLst>
              <a:ext uri="{FF2B5EF4-FFF2-40B4-BE49-F238E27FC236}">
                <a16:creationId xmlns:a16="http://schemas.microsoft.com/office/drawing/2014/main" id="{F4542BAC-2F9D-47B8-7DD9-6A4CA38FF156}"/>
              </a:ext>
            </a:extLst>
          </p:cNvPr>
          <p:cNvSpPr>
            <a:spLocks noGrp="1"/>
          </p:cNvSpPr>
          <p:nvPr>
            <p:ph type="ftr" sz="quarter" idx="16"/>
          </p:nvPr>
        </p:nvSpPr>
        <p:spPr>
          <a:xfrm>
            <a:off x="6721846" y="6355080"/>
            <a:ext cx="3561439" cy="457200"/>
          </a:xfrm>
        </p:spPr>
        <p:txBody>
          <a:bodyPr/>
          <a:lstStyle/>
          <a:p>
            <a:r>
              <a:rPr lang="en-US" dirty="0"/>
              <a:t>Sample Footer Text</a:t>
            </a:r>
          </a:p>
        </p:txBody>
      </p:sp>
      <p:sp>
        <p:nvSpPr>
          <p:cNvPr id="7" name="Slide Number Placeholder 6">
            <a:extLst>
              <a:ext uri="{FF2B5EF4-FFF2-40B4-BE49-F238E27FC236}">
                <a16:creationId xmlns:a16="http://schemas.microsoft.com/office/drawing/2014/main" id="{564E0DAA-9A85-8007-5B0C-C63F8ECF6F45}"/>
              </a:ext>
            </a:extLst>
          </p:cNvPr>
          <p:cNvSpPr>
            <a:spLocks noGrp="1"/>
          </p:cNvSpPr>
          <p:nvPr>
            <p:ph type="sldNum" sz="quarter" idx="17"/>
          </p:nvPr>
        </p:nvSpPr>
        <p:spPr>
          <a:xfrm>
            <a:off x="10919011" y="6355080"/>
            <a:ext cx="746807" cy="457200"/>
          </a:xfrm>
        </p:spPr>
        <p:txBody>
          <a:body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03520" y="1618488"/>
            <a:ext cx="640080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03519" y="457200"/>
            <a:ext cx="6400800" cy="932688"/>
          </a:xfrm>
        </p:spPr>
        <p:txBody>
          <a:bodyPr anchor="b"/>
          <a:lstStyle/>
          <a:p>
            <a:r>
              <a:rPr lang="en-US"/>
              <a:t>Click to edit Master title style</a:t>
            </a:r>
            <a:endParaRPr lang="en-US" dirty="0"/>
          </a:p>
        </p:txBody>
      </p:sp>
    </p:spTree>
    <p:extLst>
      <p:ext uri="{BB962C8B-B14F-4D97-AF65-F5344CB8AC3E}">
        <p14:creationId xmlns:p14="http://schemas.microsoft.com/office/powerpoint/2010/main" val="550679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8FD0F4-4FB4-9271-2CAA-94C5596F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8115" y="0"/>
            <a:ext cx="4793885" cy="6858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780266" y="315687"/>
            <a:ext cx="4096048" cy="6193970"/>
          </a:xfrm>
          <a:blipFill>
            <a:blip r:embed="rId2">
              <a:alphaModFix amt="60000"/>
            </a:blip>
            <a:stretch>
              <a:fillRect/>
            </a:stretch>
          </a:blipFill>
        </p:spPr>
        <p:txBody>
          <a:bodyPr/>
          <a:lstStyle/>
          <a:p>
            <a:r>
              <a:rPr lang="en-US" dirty="0"/>
              <a:t>Click icon to add picture</a:t>
            </a:r>
          </a:p>
        </p:txBody>
      </p:sp>
      <p:sp>
        <p:nvSpPr>
          <p:cNvPr id="4" name="Date Placeholder 3">
            <a:extLst>
              <a:ext uri="{FF2B5EF4-FFF2-40B4-BE49-F238E27FC236}">
                <a16:creationId xmlns:a16="http://schemas.microsoft.com/office/drawing/2014/main" id="{ECACFE06-66FE-188C-C142-5832CB6A35D3}"/>
              </a:ext>
            </a:extLst>
          </p:cNvPr>
          <p:cNvSpPr>
            <a:spLocks noGrp="1"/>
          </p:cNvSpPr>
          <p:nvPr>
            <p:ph type="dt" sz="half" idx="15"/>
          </p:nvPr>
        </p:nvSpPr>
        <p:spPr>
          <a:xfrm>
            <a:off x="612648" y="6355080"/>
            <a:ext cx="813816" cy="457200"/>
          </a:xfrm>
        </p:spPr>
        <p:txBody>
          <a:bodyPr/>
          <a:lstStyle/>
          <a:p>
            <a:r>
              <a:rPr lang="en-US" dirty="0"/>
              <a:t>20XX</a:t>
            </a:r>
          </a:p>
        </p:txBody>
      </p:sp>
      <p:sp>
        <p:nvSpPr>
          <p:cNvPr id="5" name="Footer Placeholder 4">
            <a:extLst>
              <a:ext uri="{FF2B5EF4-FFF2-40B4-BE49-F238E27FC236}">
                <a16:creationId xmlns:a16="http://schemas.microsoft.com/office/drawing/2014/main" id="{E937C061-DA9C-F695-2C37-91B103673B57}"/>
              </a:ext>
            </a:extLst>
          </p:cNvPr>
          <p:cNvSpPr>
            <a:spLocks noGrp="1"/>
          </p:cNvSpPr>
          <p:nvPr>
            <p:ph type="ftr" sz="quarter" idx="16"/>
          </p:nvPr>
        </p:nvSpPr>
        <p:spPr>
          <a:xfrm>
            <a:off x="1792287" y="6355080"/>
            <a:ext cx="3950208" cy="457200"/>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F3CD2F8-3F55-131B-B2C4-E82B74347640}"/>
              </a:ext>
            </a:extLst>
          </p:cNvPr>
          <p:cNvSpPr>
            <a:spLocks noGrp="1"/>
          </p:cNvSpPr>
          <p:nvPr>
            <p:ph type="sldNum" sz="quarter" idx="17"/>
          </p:nvPr>
        </p:nvSpPr>
        <p:spPr>
          <a:xfrm>
            <a:off x="5693664" y="6355080"/>
            <a:ext cx="1328928" cy="457200"/>
          </a:xfrm>
        </p:spPr>
        <p:txBody>
          <a:body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11" y="1828800"/>
            <a:ext cx="630936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711" y="457200"/>
            <a:ext cx="6309360" cy="1143000"/>
          </a:xfrm>
        </p:spPr>
        <p:txBody>
          <a:bodyPr anchor="b"/>
          <a:lstStyle/>
          <a:p>
            <a:r>
              <a:rPr lang="en-US"/>
              <a:t>Click to edit Master title style</a:t>
            </a:r>
            <a:endParaRPr lang="en-US" dirty="0"/>
          </a:p>
        </p:txBody>
      </p:sp>
    </p:spTree>
    <p:extLst>
      <p:ext uri="{BB962C8B-B14F-4D97-AF65-F5344CB8AC3E}">
        <p14:creationId xmlns:p14="http://schemas.microsoft.com/office/powerpoint/2010/main" val="164665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337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45167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413411877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BCAD085-E8A6-8845-BD4E-CB4CCA059FC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498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70229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97280" y="2582334"/>
            <a:ext cx="493776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920" y="2582334"/>
            <a:ext cx="493776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195097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4114791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BCAD085-E8A6-8845-BD4E-CB4CCA059FC4}" type="datetimeFigureOut">
              <a:rPr lang="en-US" smtClean="0"/>
              <a:t>11/14/2025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708102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BCAD085-E8A6-8845-BD4E-CB4CCA059FC4}" type="datetimeFigureOut">
              <a:rPr lang="en-US" smtClean="0"/>
              <a:t>11/14/2025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1FF6DA9-008F-8B48-92A6-B652298478BF}" type="slidenum">
              <a:rPr lang="en-US" smtClean="0"/>
              <a:t>‹N›</a:t>
            </a:fld>
            <a:endParaRPr lang="en-US"/>
          </a:p>
        </p:txBody>
      </p:sp>
    </p:spTree>
    <p:extLst>
      <p:ext uri="{BB962C8B-B14F-4D97-AF65-F5344CB8AC3E}">
        <p14:creationId xmlns:p14="http://schemas.microsoft.com/office/powerpoint/2010/main" val="1225626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BCAD085-E8A6-8845-BD4E-CB4CCA059FC4}"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031879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954876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68052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369922044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295458224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350618339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32135537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r>
              <a:rPr lang="en-US"/>
              <a:t>Sample Footer Text</a:t>
            </a:r>
            <a:endParaRPr lang="en-US" dirty="0"/>
          </a:p>
        </p:txBody>
      </p:sp>
      <p:sp>
        <p:nvSpPr>
          <p:cNvPr id="4" name="Slide Number Placeholder 3"/>
          <p:cNvSpPr>
            <a:spLocks noGrp="1"/>
          </p:cNvSpPr>
          <p:nvPr>
            <p:ph type="sldNum" sz="quarter" idx="12"/>
          </p:nvPr>
        </p:nvSpPr>
        <p:spPr/>
        <p:txBody>
          <a:body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54843034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236747983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207838736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 /><Relationship Id="rId3" Type="http://schemas.openxmlformats.org/officeDocument/2006/relationships/slideLayout" Target="../slideLayouts/slideLayout20.xml" /><Relationship Id="rId7" Type="http://schemas.openxmlformats.org/officeDocument/2006/relationships/slideLayout" Target="../slideLayouts/slideLayout24.xml" /><Relationship Id="rId12" Type="http://schemas.openxmlformats.org/officeDocument/2006/relationships/theme" Target="../theme/theme2.xml" /><Relationship Id="rId2" Type="http://schemas.openxmlformats.org/officeDocument/2006/relationships/slideLayout" Target="../slideLayouts/slideLayout19.xml" /><Relationship Id="rId1" Type="http://schemas.openxmlformats.org/officeDocument/2006/relationships/slideLayout" Target="../slideLayouts/slideLayout18.xml" /><Relationship Id="rId6" Type="http://schemas.openxmlformats.org/officeDocument/2006/relationships/slideLayout" Target="../slideLayouts/slideLayout23.xml" /><Relationship Id="rId11" Type="http://schemas.openxmlformats.org/officeDocument/2006/relationships/slideLayout" Target="../slideLayouts/slideLayout28.xml" /><Relationship Id="rId5" Type="http://schemas.openxmlformats.org/officeDocument/2006/relationships/slideLayout" Target="../slideLayouts/slideLayout22.xml" /><Relationship Id="rId10" Type="http://schemas.openxmlformats.org/officeDocument/2006/relationships/slideLayout" Target="../slideLayouts/slideLayout27.xml" /><Relationship Id="rId4" Type="http://schemas.openxmlformats.org/officeDocument/2006/relationships/slideLayout" Target="../slideLayouts/slideLayout21.xml" /><Relationship Id="rId9" Type="http://schemas.openxmlformats.org/officeDocument/2006/relationships/slideLayout" Target="../slideLayouts/slideLayout26.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2552791731"/>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783"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20XX</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Sample Footer Text</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C057153-B650-4DEB-B370-79DDCFDCE934}" type="slidenum">
              <a:rPr lang="en-US" smtClean="0"/>
              <a:pPr/>
              <a:t>‹N›</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072732"/>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notesSlide" Target="../notesSlides/notesSlide1.xml" /><Relationship Id="rId1" Type="http://schemas.openxmlformats.org/officeDocument/2006/relationships/slideLayout" Target="../slideLayouts/slideLayout12.xml" /><Relationship Id="rId4" Type="http://schemas.openxmlformats.org/officeDocument/2006/relationships/image" Target="../media/image7.png" /></Relationships>
</file>

<file path=ppt/slides/_rels/slide10.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notesSlide" Target="../notesSlides/notesSlide7.xml" /><Relationship Id="rId1" Type="http://schemas.openxmlformats.org/officeDocument/2006/relationships/slideLayout" Target="../slideLayouts/slideLayout14.xml" /></Relationships>
</file>

<file path=ppt/slides/_rels/slide11.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15.xml" /></Relationships>
</file>

<file path=ppt/slides/_rels/slide12.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notesSlide" Target="../notesSlides/notesSlide8.xml" /><Relationship Id="rId1" Type="http://schemas.openxmlformats.org/officeDocument/2006/relationships/slideLayout" Target="../slideLayouts/slideLayout14.xml" /></Relationships>
</file>

<file path=ppt/slides/_rels/slide13.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19.jpeg" /><Relationship Id="rId2" Type="http://schemas.openxmlformats.org/officeDocument/2006/relationships/notesSlide" Target="../notesSlides/notesSlide9.xml" /><Relationship Id="rId1" Type="http://schemas.openxmlformats.org/officeDocument/2006/relationships/slideLayout" Target="../slideLayouts/slideLayout14.xml" /></Relationships>
</file>

<file path=ppt/slides/_rels/slide15.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notesSlide" Target="../notesSlides/notesSlide10.xml" /><Relationship Id="rId1" Type="http://schemas.openxmlformats.org/officeDocument/2006/relationships/slideLayout" Target="../slideLayouts/slideLayout14.xml" /></Relationships>
</file>

<file path=ppt/slides/_rels/slide17.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3.xml" /></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2.xml" /><Relationship Id="rId1" Type="http://schemas.openxmlformats.org/officeDocument/2006/relationships/slideLayout" Target="../slideLayouts/slideLayout13.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20.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3.xml" /></Relationships>
</file>

<file path=ppt/slides/_rels/slide21.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3.xml" /></Relationships>
</file>

<file path=ppt/slides/_rels/slide22.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23.xml" /></Relationships>
</file>

<file path=ppt/slides/_rels/slide23.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3.xml" /></Relationships>
</file>

<file path=ppt/slides/_rels/slide24.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3.xml" /></Relationships>
</file>

<file path=ppt/slides/_rels/slide25.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23.xml" /></Relationships>
</file>

<file path=ppt/slides/_rels/slide26.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3.xml" /></Relationships>
</file>

<file path=ppt/slides/_rels/slide3.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notesSlide" Target="../notesSlides/notesSlide3.xml" /><Relationship Id="rId1" Type="http://schemas.openxmlformats.org/officeDocument/2006/relationships/slideLayout" Target="../slideLayouts/slideLayout14.xml" /></Relationships>
</file>

<file path=ppt/slides/_rels/slide4.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4.xml" /><Relationship Id="rId1" Type="http://schemas.openxmlformats.org/officeDocument/2006/relationships/slideLayout" Target="../slideLayouts/slideLayout14.xml" /></Relationships>
</file>

<file path=ppt/slides/_rels/slide5.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15.xml" /></Relationships>
</file>

<file path=ppt/slides/_rels/slide6.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5.xml" /><Relationship Id="rId1" Type="http://schemas.openxmlformats.org/officeDocument/2006/relationships/slideLayout" Target="../slideLayouts/slideLayout12.xml" /></Relationships>
</file>

<file path=ppt/slides/_rels/slide7.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15.xml" /></Relationships>
</file>

<file path=ppt/slides/_rels/slide8.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6.xml" /><Relationship Id="rId1" Type="http://schemas.openxmlformats.org/officeDocument/2006/relationships/slideLayout" Target="../slideLayouts/slideLayout13.xml" /></Relationships>
</file>

<file path=ppt/slides/_rels/slide9.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1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blic space with tripple, double door chrome entrance with stairs">
            <a:extLst>
              <a:ext uri="{FF2B5EF4-FFF2-40B4-BE49-F238E27FC236}">
                <a16:creationId xmlns:a16="http://schemas.microsoft.com/office/drawing/2014/main" id="{10EA5A7E-FF6C-4154-945B-9C0D8B57F19E}"/>
              </a:ext>
            </a:extLst>
          </p:cNvPr>
          <p:cNvPicPr>
            <a:picLocks noChangeAspect="1"/>
          </p:cNvPicPr>
          <p:nvPr/>
        </p:nvPicPr>
        <p:blipFill>
          <a:blip r:embed="rId3"/>
          <a:srcRect l="25142" r="15990" b="-1"/>
          <a:stretch>
            <a:fillRect/>
          </a:stretch>
        </p:blipFill>
        <p:spPr>
          <a:xfrm>
            <a:off x="4827202" y="500113"/>
            <a:ext cx="5120751" cy="5806440"/>
          </a:xfrm>
          <a:prstGeom prst="rect">
            <a:avLst/>
          </a:prstGeom>
          <a:noFill/>
        </p:spPr>
      </p:pic>
      <p:sp>
        <p:nvSpPr>
          <p:cNvPr id="3" name="Title 2">
            <a:extLst>
              <a:ext uri="{FF2B5EF4-FFF2-40B4-BE49-F238E27FC236}">
                <a16:creationId xmlns:a16="http://schemas.microsoft.com/office/drawing/2014/main" id="{CBB6CA79-9EFC-E7BC-5ABA-58846DC20C0C}"/>
              </a:ext>
            </a:extLst>
          </p:cNvPr>
          <p:cNvSpPr>
            <a:spLocks noGrp="1"/>
          </p:cNvSpPr>
          <p:nvPr>
            <p:ph type="title"/>
          </p:nvPr>
        </p:nvSpPr>
        <p:spPr/>
        <p:txBody>
          <a:bodyPr anchor="ctr">
            <a:normAutofit/>
          </a:bodyPr>
          <a:lstStyle/>
          <a:p>
            <a:br>
              <a:rPr lang="it-IT" dirty="0"/>
            </a:br>
            <a:r>
              <a:rPr lang="it-IT" b="1" dirty="0"/>
              <a:t>Questionario INFN su Sicurezza, Inclusione e Barriere Architettoniche</a:t>
            </a:r>
            <a:br>
              <a:rPr lang="it-IT" b="1" dirty="0"/>
            </a:br>
            <a:endParaRPr lang="it-IT" dirty="0"/>
          </a:p>
        </p:txBody>
      </p:sp>
      <p:pic>
        <p:nvPicPr>
          <p:cNvPr id="2" name="Picture 1" descr="A blue and black logo&#10;&#10;AI-generated content may be incorrect.">
            <a:extLst>
              <a:ext uri="{FF2B5EF4-FFF2-40B4-BE49-F238E27FC236}">
                <a16:creationId xmlns:a16="http://schemas.microsoft.com/office/drawing/2014/main" id="{58A55A42-1044-EDBD-2005-06BFF70C0ED0}"/>
              </a:ext>
            </a:extLst>
          </p:cNvPr>
          <p:cNvPicPr>
            <a:picLocks noChangeAspect="1"/>
          </p:cNvPicPr>
          <p:nvPr/>
        </p:nvPicPr>
        <p:blipFill>
          <a:blip r:embed="rId4"/>
          <a:stretch>
            <a:fillRect/>
          </a:stretch>
        </p:blipFill>
        <p:spPr>
          <a:xfrm>
            <a:off x="10219402" y="5602543"/>
            <a:ext cx="1966453" cy="900882"/>
          </a:xfrm>
          <a:prstGeom prst="rect">
            <a:avLst/>
          </a:prstGeom>
        </p:spPr>
      </p:pic>
    </p:spTree>
    <p:extLst>
      <p:ext uri="{BB962C8B-B14F-4D97-AF65-F5344CB8AC3E}">
        <p14:creationId xmlns:p14="http://schemas.microsoft.com/office/powerpoint/2010/main" val="264367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Content Placeholder 4" descr="selective focus image of customer survey on clipboard and silver ballpoint pen over wooden desk">
            <a:extLst>
              <a:ext uri="{FF2B5EF4-FFF2-40B4-BE49-F238E27FC236}">
                <a16:creationId xmlns:a16="http://schemas.microsoft.com/office/drawing/2014/main" id="{369251FB-728D-4B4B-97A2-6EFFD9A60C74}"/>
              </a:ext>
            </a:extLst>
          </p:cNvPr>
          <p:cNvPicPr>
            <a:picLocks noGrp="1" noChangeAspect="1"/>
          </p:cNvPicPr>
          <p:nvPr>
            <p:ph type="pic" sz="quarter" idx="13"/>
          </p:nvPr>
        </p:nvPicPr>
        <p:blipFill>
          <a:blip r:embed="rId3"/>
          <a:srcRect l="8574" r="32495" b="1"/>
          <a:stretch>
            <a:fillRect/>
          </a:stretch>
        </p:blipFill>
        <p:spPr>
          <a:xfrm>
            <a:off x="6095998" y="-20965"/>
            <a:ext cx="6096002" cy="6878965"/>
          </a:xfrm>
          <a:prstGeom prst="rect">
            <a:avLst/>
          </a:prstGeom>
          <a:noFill/>
        </p:spPr>
      </p:pic>
      <p:sp>
        <p:nvSpPr>
          <p:cNvPr id="13" name="Title 1">
            <a:extLst>
              <a:ext uri="{FF2B5EF4-FFF2-40B4-BE49-F238E27FC236}">
                <a16:creationId xmlns:a16="http://schemas.microsoft.com/office/drawing/2014/main" id="{DBF46EFA-EFD9-34C1-335C-2FC6265AF740}"/>
              </a:ext>
            </a:extLst>
          </p:cNvPr>
          <p:cNvSpPr>
            <a:spLocks noGrp="1"/>
          </p:cNvSpPr>
          <p:nvPr>
            <p:ph type="title"/>
          </p:nvPr>
        </p:nvSpPr>
        <p:spPr>
          <a:xfrm>
            <a:off x="1074906" y="1863942"/>
            <a:ext cx="3926261" cy="2161776"/>
          </a:xfrm>
        </p:spPr>
        <p:txBody>
          <a:bodyPr vert="horz" lIns="91440" tIns="45720" rIns="91440" bIns="45720" rtlCol="0" anchor="b">
            <a:normAutofit/>
          </a:bodyPr>
          <a:lstStyle/>
          <a:p>
            <a:r>
              <a:rPr lang="it-IT" sz="4400" dirty="0"/>
              <a:t>👉</a:t>
            </a:r>
            <a:r>
              <a:rPr lang="it-IT" sz="3200" dirty="0"/>
              <a:t> </a:t>
            </a:r>
            <a:r>
              <a:rPr lang="it-IT" sz="3200" i="1" dirty="0"/>
              <a:t>Il Piano di emergenza è disponibile una versione in inglese?</a:t>
            </a:r>
            <a:endParaRPr lang="en-US" sz="3200" b="0" i="0" spc="-200" baseline="0" dirty="0"/>
          </a:p>
        </p:txBody>
      </p:sp>
    </p:spTree>
    <p:extLst>
      <p:ext uri="{BB962C8B-B14F-4D97-AF65-F5344CB8AC3E}">
        <p14:creationId xmlns:p14="http://schemas.microsoft.com/office/powerpoint/2010/main" val="2663575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43DF5891-A5E6-5367-17A7-777912F0A45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12BF4B0-5F1C-FBA3-037A-DF8A7A04E319}"/>
              </a:ext>
            </a:extLst>
          </p:cNvPr>
          <p:cNvPicPr>
            <a:picLocks noChangeAspect="1"/>
          </p:cNvPicPr>
          <p:nvPr/>
        </p:nvPicPr>
        <p:blipFill>
          <a:blip r:embed="rId2"/>
          <a:stretch>
            <a:fillRect/>
          </a:stretch>
        </p:blipFill>
        <p:spPr>
          <a:xfrm>
            <a:off x="1741714" y="811796"/>
            <a:ext cx="8708571" cy="5234407"/>
          </a:xfrm>
          <a:prstGeom prst="rect">
            <a:avLst/>
          </a:prstGeom>
        </p:spPr>
      </p:pic>
    </p:spTree>
    <p:extLst>
      <p:ext uri="{BB962C8B-B14F-4D97-AF65-F5344CB8AC3E}">
        <p14:creationId xmlns:p14="http://schemas.microsoft.com/office/powerpoint/2010/main" val="916888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5CEE2-D74C-215B-7E2A-5610B9599C38}"/>
            </a:ext>
          </a:extLst>
        </p:cNvPr>
        <p:cNvGrpSpPr/>
        <p:nvPr/>
      </p:nvGrpSpPr>
      <p:grpSpPr>
        <a:xfrm>
          <a:off x="0" y="0"/>
          <a:ext cx="0" cy="0"/>
          <a:chOff x="0" y="0"/>
          <a:chExt cx="0" cy="0"/>
        </a:xfrm>
      </p:grpSpPr>
      <p:pic>
        <p:nvPicPr>
          <p:cNvPr id="5" name="Content Placeholder 4" descr="Hong Kong stairs, yellow lines dividing lanes in stairs">
            <a:extLst>
              <a:ext uri="{FF2B5EF4-FFF2-40B4-BE49-F238E27FC236}">
                <a16:creationId xmlns:a16="http://schemas.microsoft.com/office/drawing/2014/main" id="{F1D0B6C7-9A1D-8472-AEB5-A5A3F838F868}"/>
              </a:ext>
            </a:extLst>
          </p:cNvPr>
          <p:cNvPicPr>
            <a:picLocks noGrp="1" noChangeAspect="1"/>
          </p:cNvPicPr>
          <p:nvPr>
            <p:ph type="pic" sz="quarter" idx="13"/>
          </p:nvPr>
        </p:nvPicPr>
        <p:blipFill>
          <a:blip r:embed="rId3"/>
          <a:srcRect l="17375" r="17375"/>
          <a:stretch>
            <a:fillRect/>
          </a:stretch>
        </p:blipFill>
        <p:spPr>
          <a:xfrm>
            <a:off x="476323" y="293098"/>
            <a:ext cx="6139543" cy="6271804"/>
          </a:xfrm>
          <a:prstGeom prst="rect">
            <a:avLst/>
          </a:prstGeom>
          <a:noFill/>
        </p:spPr>
      </p:pic>
      <p:sp>
        <p:nvSpPr>
          <p:cNvPr id="3" name="Title 1">
            <a:extLst>
              <a:ext uri="{FF2B5EF4-FFF2-40B4-BE49-F238E27FC236}">
                <a16:creationId xmlns:a16="http://schemas.microsoft.com/office/drawing/2014/main" id="{5C7171DE-889B-4854-9795-23BAAE30AD4B}"/>
              </a:ext>
            </a:extLst>
          </p:cNvPr>
          <p:cNvSpPr>
            <a:spLocks noGrp="1"/>
          </p:cNvSpPr>
          <p:nvPr>
            <p:ph type="title"/>
          </p:nvPr>
        </p:nvSpPr>
        <p:spPr>
          <a:xfrm>
            <a:off x="7150313" y="762133"/>
            <a:ext cx="4255773" cy="4447775"/>
          </a:xfrm>
        </p:spPr>
        <p:txBody>
          <a:bodyPr vert="horz" lIns="91440" tIns="45720" rIns="91440" bIns="45720" rtlCol="0" anchor="b">
            <a:normAutofit/>
          </a:bodyPr>
          <a:lstStyle/>
          <a:p>
            <a:r>
              <a:rPr lang="it-IT" sz="4400" dirty="0"/>
              <a:t>👉</a:t>
            </a:r>
            <a:r>
              <a:rPr lang="it-IT" sz="3200" dirty="0"/>
              <a:t> </a:t>
            </a:r>
            <a:r>
              <a:rPr lang="it-IT" sz="3200" i="1" dirty="0"/>
              <a:t>Sono presenti barriere architettoniche che ostacolano l'accesso o la mobilità interna nella sede? Se sì, quali soluzioni sono state adottate per affrontarle?</a:t>
            </a:r>
            <a:endParaRPr lang="en-US" sz="3200" b="0" i="0" spc="-200" baseline="0" dirty="0"/>
          </a:p>
        </p:txBody>
      </p:sp>
    </p:spTree>
    <p:extLst>
      <p:ext uri="{BB962C8B-B14F-4D97-AF65-F5344CB8AC3E}">
        <p14:creationId xmlns:p14="http://schemas.microsoft.com/office/powerpoint/2010/main" val="3623074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F54142B-CFFE-71E2-01C4-9F76496268BA}"/>
              </a:ext>
            </a:extLst>
          </p:cNvPr>
          <p:cNvPicPr>
            <a:picLocks noChangeAspect="1"/>
          </p:cNvPicPr>
          <p:nvPr/>
        </p:nvPicPr>
        <p:blipFill>
          <a:blip r:embed="rId2"/>
          <a:stretch>
            <a:fillRect/>
          </a:stretch>
        </p:blipFill>
        <p:spPr>
          <a:xfrm>
            <a:off x="1617658" y="705008"/>
            <a:ext cx="8845271" cy="5323652"/>
          </a:xfrm>
          <a:prstGeom prst="rect">
            <a:avLst/>
          </a:prstGeom>
        </p:spPr>
      </p:pic>
    </p:spTree>
    <p:extLst>
      <p:ext uri="{BB962C8B-B14F-4D97-AF65-F5344CB8AC3E}">
        <p14:creationId xmlns:p14="http://schemas.microsoft.com/office/powerpoint/2010/main" val="4245540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lackboard Business Strategy Concept">
            <a:extLst>
              <a:ext uri="{FF2B5EF4-FFF2-40B4-BE49-F238E27FC236}">
                <a16:creationId xmlns:a16="http://schemas.microsoft.com/office/drawing/2014/main" id="{64042B4A-4D5D-4C60-BC98-4733883805A0}"/>
              </a:ext>
            </a:extLst>
          </p:cNvPr>
          <p:cNvPicPr>
            <a:picLocks noGrp="1" noChangeAspect="1"/>
          </p:cNvPicPr>
          <p:nvPr>
            <p:ph type="pic" sz="quarter" idx="13"/>
          </p:nvPr>
        </p:nvPicPr>
        <p:blipFill>
          <a:blip r:embed="rId3"/>
          <a:srcRect l="13551" r="13551"/>
          <a:stretch>
            <a:fillRect/>
          </a:stretch>
        </p:blipFill>
        <p:spPr>
          <a:prstGeom prst="rect">
            <a:avLst/>
          </a:prstGeom>
          <a:noFill/>
        </p:spPr>
      </p:pic>
      <p:sp>
        <p:nvSpPr>
          <p:cNvPr id="3" name="Title 1">
            <a:extLst>
              <a:ext uri="{FF2B5EF4-FFF2-40B4-BE49-F238E27FC236}">
                <a16:creationId xmlns:a16="http://schemas.microsoft.com/office/drawing/2014/main" id="{5DCA78B2-FD3F-980C-DDCF-8F6C84F94E80}"/>
              </a:ext>
            </a:extLst>
          </p:cNvPr>
          <p:cNvSpPr txBox="1">
            <a:spLocks/>
          </p:cNvSpPr>
          <p:nvPr/>
        </p:nvSpPr>
        <p:spPr>
          <a:xfrm>
            <a:off x="6944367" y="1462348"/>
            <a:ext cx="4533799" cy="30370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t>👉</a:t>
            </a:r>
            <a:r>
              <a:rPr lang="it-IT" sz="3200" dirty="0"/>
              <a:t> </a:t>
            </a:r>
            <a:r>
              <a:rPr lang="it-IT" sz="3200" i="1" dirty="0"/>
              <a:t> Vi sono segnalazioni ricorrenti di difficoltà legate all'accessibilità nella sede?</a:t>
            </a:r>
            <a:endParaRPr lang="en-US" sz="3200" spc="-200" dirty="0"/>
          </a:p>
        </p:txBody>
      </p:sp>
    </p:spTree>
    <p:extLst>
      <p:ext uri="{BB962C8B-B14F-4D97-AF65-F5344CB8AC3E}">
        <p14:creationId xmlns:p14="http://schemas.microsoft.com/office/powerpoint/2010/main" val="1132884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A66FFD3-CB0F-B112-3616-4CE874542ED7}"/>
              </a:ext>
            </a:extLst>
          </p:cNvPr>
          <p:cNvPicPr>
            <a:picLocks noChangeAspect="1"/>
          </p:cNvPicPr>
          <p:nvPr/>
        </p:nvPicPr>
        <p:blipFill>
          <a:blip r:embed="rId2"/>
          <a:stretch>
            <a:fillRect/>
          </a:stretch>
        </p:blipFill>
        <p:spPr>
          <a:xfrm>
            <a:off x="1776587" y="947057"/>
            <a:ext cx="8638826" cy="5192486"/>
          </a:xfrm>
          <a:prstGeom prst="rect">
            <a:avLst/>
          </a:prstGeom>
        </p:spPr>
      </p:pic>
    </p:spTree>
    <p:extLst>
      <p:ext uri="{BB962C8B-B14F-4D97-AF65-F5344CB8AC3E}">
        <p14:creationId xmlns:p14="http://schemas.microsoft.com/office/powerpoint/2010/main" val="2780366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Content Placeholder 4" descr="Plattenbau Architecture in Berlin. Horizontal Shot. Tilt Shift Lens.">
            <a:extLst>
              <a:ext uri="{FF2B5EF4-FFF2-40B4-BE49-F238E27FC236}">
                <a16:creationId xmlns:a16="http://schemas.microsoft.com/office/drawing/2014/main" id="{ADDB2C22-E14F-412A-BC36-0B39E1A98CC9}"/>
              </a:ext>
            </a:extLst>
          </p:cNvPr>
          <p:cNvPicPr>
            <a:picLocks noGrp="1" noChangeAspect="1"/>
          </p:cNvPicPr>
          <p:nvPr>
            <p:ph type="pic" sz="quarter" idx="13"/>
          </p:nvPr>
        </p:nvPicPr>
        <p:blipFill>
          <a:blip r:embed="rId3"/>
          <a:srcRect l="14451" r="26397"/>
          <a:stretch>
            <a:fillRect/>
          </a:stretch>
        </p:blipFill>
        <p:spPr>
          <a:xfrm>
            <a:off x="6095998" y="-20965"/>
            <a:ext cx="6096002" cy="6878965"/>
          </a:xfrm>
          <a:prstGeom prst="rect">
            <a:avLst/>
          </a:prstGeom>
          <a:noFill/>
        </p:spPr>
      </p:pic>
      <p:sp>
        <p:nvSpPr>
          <p:cNvPr id="7" name="Title 1">
            <a:extLst>
              <a:ext uri="{FF2B5EF4-FFF2-40B4-BE49-F238E27FC236}">
                <a16:creationId xmlns:a16="http://schemas.microsoft.com/office/drawing/2014/main" id="{3F5CE8D9-EFFA-3F90-6B66-58E79F802B0E}"/>
              </a:ext>
            </a:extLst>
          </p:cNvPr>
          <p:cNvSpPr>
            <a:spLocks noGrp="1"/>
          </p:cNvSpPr>
          <p:nvPr>
            <p:ph type="title"/>
          </p:nvPr>
        </p:nvSpPr>
        <p:spPr>
          <a:xfrm>
            <a:off x="1291149" y="854807"/>
            <a:ext cx="3710018" cy="4169749"/>
          </a:xfrm>
        </p:spPr>
        <p:txBody>
          <a:bodyPr vert="horz" lIns="91440" tIns="45720" rIns="91440" bIns="45720" rtlCol="0" anchor="b">
            <a:normAutofit/>
          </a:bodyPr>
          <a:lstStyle/>
          <a:p>
            <a:pPr>
              <a:lnSpc>
                <a:spcPct val="90000"/>
              </a:lnSpc>
            </a:pPr>
            <a:r>
              <a:rPr lang="en-US" sz="3100" b="1" dirty="0"/>
              <a:t>👉 </a:t>
            </a:r>
            <a:r>
              <a:rPr lang="en-US" sz="3200" i="1" dirty="0"/>
              <a:t>Sono </a:t>
            </a:r>
            <a:r>
              <a:rPr lang="en-US" sz="3200" i="1" dirty="0" err="1"/>
              <a:t>stati</a:t>
            </a:r>
            <a:r>
              <a:rPr lang="en-US" sz="3200" i="1" dirty="0"/>
              <a:t> </a:t>
            </a:r>
            <a:r>
              <a:rPr lang="en-US" sz="3200" i="1" dirty="0" err="1"/>
              <a:t>condotti</a:t>
            </a:r>
            <a:r>
              <a:rPr lang="en-US" sz="3200" i="1" dirty="0"/>
              <a:t> </a:t>
            </a:r>
            <a:r>
              <a:rPr lang="en-US" sz="3200" i="1" dirty="0" err="1"/>
              <a:t>sopralluoghi</a:t>
            </a:r>
            <a:r>
              <a:rPr lang="en-US" sz="3200" i="1" dirty="0"/>
              <a:t> </a:t>
            </a:r>
            <a:r>
              <a:rPr lang="en-US" sz="3200" i="1" dirty="0" err="1"/>
              <a:t>recenti</a:t>
            </a:r>
            <a:r>
              <a:rPr lang="en-US" sz="3200" i="1" dirty="0"/>
              <a:t> per </a:t>
            </a:r>
            <a:r>
              <a:rPr lang="en-US" sz="3200" i="1" dirty="0" err="1"/>
              <a:t>verificare</a:t>
            </a:r>
            <a:r>
              <a:rPr lang="en-US" sz="3200" i="1" dirty="0"/>
              <a:t> </a:t>
            </a:r>
            <a:r>
              <a:rPr lang="en-US" sz="3200" i="1" dirty="0" err="1"/>
              <a:t>l'accessibilità</a:t>
            </a:r>
            <a:r>
              <a:rPr lang="en-US" sz="3200" i="1" dirty="0"/>
              <a:t> degli </a:t>
            </a:r>
            <a:r>
              <a:rPr lang="en-US" sz="3200" i="1" dirty="0" err="1"/>
              <a:t>spazi</a:t>
            </a:r>
            <a:r>
              <a:rPr lang="en-US" sz="3200" i="1" dirty="0"/>
              <a:t>? Se </a:t>
            </a:r>
            <a:r>
              <a:rPr lang="en-US" sz="3200" i="1" dirty="0" err="1"/>
              <a:t>sì</a:t>
            </a:r>
            <a:r>
              <a:rPr lang="en-US" sz="3200" i="1" dirty="0"/>
              <a:t>, </a:t>
            </a:r>
            <a:r>
              <a:rPr lang="en-US" sz="3200" i="1" dirty="0" err="1"/>
              <a:t>quali</a:t>
            </a:r>
            <a:r>
              <a:rPr lang="en-US" sz="3200" i="1" dirty="0"/>
              <a:t> </a:t>
            </a:r>
            <a:r>
              <a:rPr lang="en-US" sz="3200" i="1" dirty="0" err="1"/>
              <a:t>sono</a:t>
            </a:r>
            <a:r>
              <a:rPr lang="en-US" sz="3200" i="1" dirty="0"/>
              <a:t> </a:t>
            </a:r>
            <a:r>
              <a:rPr lang="en-US" sz="3200" i="1" dirty="0" err="1"/>
              <a:t>i</a:t>
            </a:r>
            <a:r>
              <a:rPr lang="en-US" sz="3200" i="1" dirty="0"/>
              <a:t> </a:t>
            </a:r>
            <a:r>
              <a:rPr lang="en-US" sz="3200" i="1" dirty="0" err="1"/>
              <a:t>principali</a:t>
            </a:r>
            <a:r>
              <a:rPr lang="en-US" sz="3200" i="1" dirty="0"/>
              <a:t> </a:t>
            </a:r>
            <a:r>
              <a:rPr lang="en-US" sz="3200" i="1" dirty="0" err="1"/>
              <a:t>risultati</a:t>
            </a:r>
            <a:r>
              <a:rPr lang="en-US" sz="3200" i="1" dirty="0"/>
              <a:t>?</a:t>
            </a:r>
            <a:endParaRPr lang="en-US" sz="3200" i="0" spc="-200" baseline="0" dirty="0"/>
          </a:p>
        </p:txBody>
      </p:sp>
    </p:spTree>
    <p:extLst>
      <p:ext uri="{BB962C8B-B14F-4D97-AF65-F5344CB8AC3E}">
        <p14:creationId xmlns:p14="http://schemas.microsoft.com/office/powerpoint/2010/main" val="395137475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77C8985-CFE6-C925-0A44-67A9114C96A2}"/>
              </a:ext>
            </a:extLst>
          </p:cNvPr>
          <p:cNvPicPr>
            <a:picLocks noChangeAspect="1"/>
          </p:cNvPicPr>
          <p:nvPr/>
        </p:nvPicPr>
        <p:blipFill>
          <a:blip r:embed="rId2"/>
          <a:stretch>
            <a:fillRect/>
          </a:stretch>
        </p:blipFill>
        <p:spPr>
          <a:xfrm>
            <a:off x="1709996" y="1041177"/>
            <a:ext cx="8772008" cy="5272537"/>
          </a:xfrm>
          <a:prstGeom prst="rect">
            <a:avLst/>
          </a:prstGeom>
        </p:spPr>
      </p:pic>
    </p:spTree>
    <p:extLst>
      <p:ext uri="{BB962C8B-B14F-4D97-AF65-F5344CB8AC3E}">
        <p14:creationId xmlns:p14="http://schemas.microsoft.com/office/powerpoint/2010/main" val="2489652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A728BBB-4198-C0C0-3743-D56F61932D2D}"/>
              </a:ext>
            </a:extLst>
          </p:cNvPr>
          <p:cNvPicPr>
            <a:picLocks noChangeAspect="1"/>
          </p:cNvPicPr>
          <p:nvPr/>
        </p:nvPicPr>
        <p:blipFill>
          <a:blip r:embed="rId2"/>
          <a:srcRect t="13392" b="2338"/>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811371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9952" y="663714"/>
            <a:ext cx="8229600" cy="707886"/>
          </a:xfrm>
          <a:prstGeom prst="rect">
            <a:avLst/>
          </a:prstGeom>
          <a:noFill/>
        </p:spPr>
        <p:txBody>
          <a:bodyPr wrap="square">
            <a:spAutoFit/>
          </a:bodyPr>
          <a:lstStyle/>
          <a:p>
            <a:pPr>
              <a:defRPr sz="2000" b="1"/>
            </a:pPr>
            <a:r>
              <a:rPr sz="2000" dirty="0"/>
              <a:t>Nel Piano di </a:t>
            </a:r>
            <a:r>
              <a:rPr sz="2000" dirty="0" err="1"/>
              <a:t>evacuazione</a:t>
            </a:r>
            <a:r>
              <a:rPr sz="2000" dirty="0"/>
              <a:t> della </a:t>
            </a:r>
            <a:r>
              <a:rPr sz="2000" dirty="0" err="1"/>
              <a:t>Sede</a:t>
            </a:r>
            <a:r>
              <a:rPr sz="2000" dirty="0"/>
              <a:t>, </a:t>
            </a:r>
            <a:r>
              <a:rPr sz="2000" dirty="0" err="1"/>
              <a:t>sono</a:t>
            </a:r>
            <a:r>
              <a:rPr sz="2000" dirty="0"/>
              <a:t> </a:t>
            </a:r>
            <a:r>
              <a:rPr sz="2000" dirty="0" err="1"/>
              <a:t>definiti</a:t>
            </a:r>
            <a:r>
              <a:rPr sz="2000" dirty="0"/>
              <a:t> </a:t>
            </a:r>
            <a:r>
              <a:rPr sz="2000" dirty="0" err="1"/>
              <a:t>i</a:t>
            </a:r>
            <a:r>
              <a:rPr sz="2000" dirty="0"/>
              <a:t> </a:t>
            </a:r>
            <a:r>
              <a:rPr sz="2000" dirty="0" err="1"/>
              <a:t>ruoli</a:t>
            </a:r>
            <a:r>
              <a:rPr sz="2000" dirty="0"/>
              <a:t> e le </a:t>
            </a:r>
            <a:r>
              <a:rPr sz="2000" dirty="0" err="1"/>
              <a:t>responsabilità</a:t>
            </a:r>
            <a:r>
              <a:rPr sz="2000" dirty="0"/>
              <a:t> in </a:t>
            </a:r>
            <a:r>
              <a:rPr sz="2000" dirty="0" err="1"/>
              <a:t>caso</a:t>
            </a:r>
            <a:r>
              <a:rPr sz="2000" dirty="0"/>
              <a:t> di </a:t>
            </a:r>
            <a:r>
              <a:rPr sz="2000" dirty="0" err="1"/>
              <a:t>emergenza</a:t>
            </a:r>
            <a:r>
              <a:rPr sz="2000" dirty="0"/>
              <a:t>, </a:t>
            </a:r>
            <a:r>
              <a:rPr sz="2000" dirty="0" err="1"/>
              <a:t>incluse</a:t>
            </a:r>
            <a:r>
              <a:rPr sz="2000" dirty="0"/>
              <a:t> le </a:t>
            </a:r>
            <a:r>
              <a:rPr sz="2000" dirty="0" err="1"/>
              <a:t>esigenze</a:t>
            </a:r>
            <a:r>
              <a:rPr sz="2000" dirty="0"/>
              <a:t> di </a:t>
            </a:r>
            <a:r>
              <a:rPr sz="2000" dirty="0" err="1"/>
              <a:t>persone</a:t>
            </a:r>
            <a:r>
              <a:rPr sz="2000" dirty="0"/>
              <a:t> </a:t>
            </a:r>
            <a:r>
              <a:rPr sz="2000" dirty="0" err="1"/>
              <a:t>diversamente</a:t>
            </a:r>
            <a:r>
              <a:rPr sz="2000" dirty="0"/>
              <a:t> </a:t>
            </a:r>
            <a:r>
              <a:rPr sz="2000" dirty="0" err="1"/>
              <a:t>abili</a:t>
            </a:r>
            <a:r>
              <a:rPr sz="2000" dirty="0"/>
              <a:t>?</a:t>
            </a:r>
          </a:p>
        </p:txBody>
      </p:sp>
      <p:pic>
        <p:nvPicPr>
          <p:cNvPr id="4" name="Picture 3" descr="image.png"/>
          <p:cNvPicPr>
            <a:picLocks noChangeAspect="1"/>
          </p:cNvPicPr>
          <p:nvPr/>
        </p:nvPicPr>
        <p:blipFill>
          <a:blip r:embed="rId2"/>
          <a:stretch>
            <a:fillRect/>
          </a:stretch>
        </p:blipFill>
        <p:spPr>
          <a:xfrm>
            <a:off x="1405128" y="2325707"/>
            <a:ext cx="4572000" cy="2743200"/>
          </a:xfrm>
          <a:prstGeom prst="rect">
            <a:avLst/>
          </a:prstGeom>
        </p:spPr>
      </p:pic>
      <p:sp>
        <p:nvSpPr>
          <p:cNvPr id="5" name="TextBox 4"/>
          <p:cNvSpPr txBox="1"/>
          <p:nvPr/>
        </p:nvSpPr>
        <p:spPr>
          <a:xfrm>
            <a:off x="6562921" y="2498865"/>
            <a:ext cx="4223951" cy="1631216"/>
          </a:xfrm>
          <a:prstGeom prst="rect">
            <a:avLst/>
          </a:prstGeom>
          <a:noFill/>
        </p:spPr>
        <p:txBody>
          <a:bodyPr wrap="square" lIns="91440" tIns="45720" rIns="91440" bIns="45720" anchor="t">
            <a:spAutoFit/>
          </a:bodyPr>
          <a:lstStyle/>
          <a:p>
            <a:pPr algn="l">
              <a:defRPr sz="1400"/>
            </a:pPr>
            <a:r>
              <a:rPr sz="2000" dirty="0" err="1"/>
              <a:t>Sì</a:t>
            </a:r>
            <a:r>
              <a:rPr sz="2000" dirty="0"/>
              <a:t>: </a:t>
            </a:r>
            <a:r>
              <a:rPr lang="en-US" sz="2000" dirty="0"/>
              <a:t>Laboratorio</a:t>
            </a:r>
            <a:r>
              <a:rPr sz="2000" dirty="0"/>
              <a:t> </a:t>
            </a:r>
            <a:r>
              <a:rPr lang="en-US" sz="2000" dirty="0"/>
              <a:t>Nazionale</a:t>
            </a:r>
            <a:r>
              <a:rPr sz="2000" dirty="0"/>
              <a:t> di </a:t>
            </a:r>
            <a:r>
              <a:rPr lang="en-US" sz="2000" dirty="0"/>
              <a:t>Frascati</a:t>
            </a:r>
            <a:r>
              <a:rPr sz="2000" dirty="0"/>
              <a:t>, </a:t>
            </a:r>
            <a:r>
              <a:rPr lang="en-US" sz="2000" dirty="0" err="1"/>
              <a:t>Lngs</a:t>
            </a:r>
            <a:r>
              <a:rPr sz="2000" dirty="0"/>
              <a:t>, </a:t>
            </a:r>
            <a:r>
              <a:rPr lang="en-US" sz="2000" dirty="0" err="1"/>
              <a:t>Lns</a:t>
            </a:r>
            <a:r>
              <a:rPr sz="2000" dirty="0"/>
              <a:t>, </a:t>
            </a:r>
            <a:r>
              <a:rPr lang="en-US" sz="2000" dirty="0" err="1"/>
              <a:t>Lns</a:t>
            </a:r>
            <a:r>
              <a:rPr sz="2000" dirty="0"/>
              <a:t>, </a:t>
            </a:r>
            <a:r>
              <a:rPr lang="en-US" sz="2000" dirty="0" err="1"/>
              <a:t>Laboratori</a:t>
            </a:r>
            <a:r>
              <a:rPr sz="2000" dirty="0"/>
              <a:t> </a:t>
            </a:r>
            <a:r>
              <a:rPr lang="en-US" sz="2000" dirty="0" err="1"/>
              <a:t>Nazionali</a:t>
            </a:r>
            <a:r>
              <a:rPr sz="2000" dirty="0"/>
              <a:t> di </a:t>
            </a:r>
            <a:r>
              <a:rPr lang="en-US" sz="2000" dirty="0" err="1"/>
              <a:t>Legnaro</a:t>
            </a:r>
            <a:endParaRPr lang="en-US" sz="2000" dirty="0" err="1">
              <a:ea typeface="Calibri"/>
              <a:cs typeface="Calibri"/>
            </a:endParaRPr>
          </a:p>
          <a:p>
            <a:pPr algn="l">
              <a:defRPr sz="1400"/>
            </a:pPr>
            <a:r>
              <a:rPr sz="2000" dirty="0"/>
              <a:t>No: —</a:t>
            </a:r>
            <a:endParaRPr sz="2000" dirty="0">
              <a:ea typeface="Calibri"/>
              <a:cs typeface="Calibri"/>
            </a:endParaRPr>
          </a:p>
          <a:p>
            <a:pPr algn="l">
              <a:defRPr sz="1400"/>
            </a:pPr>
            <a:r>
              <a:rPr sz="2000" dirty="0"/>
              <a:t>Non so: —</a:t>
            </a:r>
            <a:endParaRPr sz="2000" dirty="0">
              <a:ea typeface="Calibri"/>
              <a:cs typeface="Calibri"/>
            </a:endParaRPr>
          </a:p>
        </p:txBody>
      </p:sp>
    </p:spTree>
    <p:extLst>
      <p:ext uri="{BB962C8B-B14F-4D97-AF65-F5344CB8AC3E}">
        <p14:creationId xmlns:p14="http://schemas.microsoft.com/office/powerpoint/2010/main" val="4282593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57B6A9F8-74B0-88CB-1DFB-FC77D1C30202}"/>
            </a:ext>
          </a:extLst>
        </p:cNvPr>
        <p:cNvGrpSpPr/>
        <p:nvPr/>
      </p:nvGrpSpPr>
      <p:grpSpPr>
        <a:xfrm>
          <a:off x="0" y="0"/>
          <a:ext cx="0" cy="0"/>
          <a:chOff x="0" y="0"/>
          <a:chExt cx="0" cy="0"/>
        </a:xfrm>
      </p:grpSpPr>
      <p:graphicFrame>
        <p:nvGraphicFramePr>
          <p:cNvPr id="15" name="CasellaDiTesto 5">
            <a:extLst>
              <a:ext uri="{FF2B5EF4-FFF2-40B4-BE49-F238E27FC236}">
                <a16:creationId xmlns:a16="http://schemas.microsoft.com/office/drawing/2014/main" id="{7F09AF56-5231-B626-D930-B2F56904801D}"/>
              </a:ext>
            </a:extLst>
          </p:cNvPr>
          <p:cNvGraphicFramePr/>
          <p:nvPr>
            <p:extLst>
              <p:ext uri="{D42A27DB-BD31-4B8C-83A1-F6EECF244321}">
                <p14:modId xmlns:p14="http://schemas.microsoft.com/office/powerpoint/2010/main" val="80792572"/>
              </p:ext>
            </p:extLst>
          </p:nvPr>
        </p:nvGraphicFramePr>
        <p:xfrm>
          <a:off x="1794896" y="1554481"/>
          <a:ext cx="9238863" cy="4322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753355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9760" y="563448"/>
            <a:ext cx="8229600" cy="707886"/>
          </a:xfrm>
          <a:prstGeom prst="rect">
            <a:avLst/>
          </a:prstGeom>
          <a:noFill/>
        </p:spPr>
        <p:txBody>
          <a:bodyPr wrap="square">
            <a:spAutoFit/>
          </a:bodyPr>
          <a:lstStyle/>
          <a:p>
            <a:pPr>
              <a:defRPr sz="2000" b="1"/>
            </a:pPr>
            <a:r>
              <a:rPr sz="2000" dirty="0" err="1"/>
              <a:t>Esiste</a:t>
            </a:r>
            <a:r>
              <a:rPr sz="2000" dirty="0"/>
              <a:t> </a:t>
            </a:r>
            <a:r>
              <a:rPr sz="2000" dirty="0" err="1"/>
              <a:t>una</a:t>
            </a:r>
            <a:r>
              <a:rPr sz="2000" dirty="0"/>
              <a:t> </a:t>
            </a:r>
            <a:r>
              <a:rPr sz="2000" dirty="0" err="1"/>
              <a:t>figura</a:t>
            </a:r>
            <a:r>
              <a:rPr sz="2000" dirty="0"/>
              <a:t> </a:t>
            </a:r>
            <a:r>
              <a:rPr sz="2000" dirty="0" err="1"/>
              <a:t>incaricata</a:t>
            </a:r>
            <a:r>
              <a:rPr sz="2000" dirty="0"/>
              <a:t> di </a:t>
            </a:r>
            <a:r>
              <a:rPr sz="2000" dirty="0" err="1"/>
              <a:t>gestire</a:t>
            </a:r>
            <a:r>
              <a:rPr sz="2000" dirty="0"/>
              <a:t> </a:t>
            </a:r>
            <a:r>
              <a:rPr sz="2000" dirty="0" err="1"/>
              <a:t>situazioni</a:t>
            </a:r>
            <a:r>
              <a:rPr sz="2000" dirty="0"/>
              <a:t> legate a </a:t>
            </a:r>
            <a:r>
              <a:rPr sz="2000" dirty="0" err="1"/>
              <a:t>colleghi</a:t>
            </a:r>
            <a:r>
              <a:rPr sz="2000" dirty="0"/>
              <a:t> o </a:t>
            </a:r>
            <a:r>
              <a:rPr sz="2000" dirty="0" err="1"/>
              <a:t>colleghe</a:t>
            </a:r>
            <a:r>
              <a:rPr sz="2000" dirty="0"/>
              <a:t> </a:t>
            </a:r>
            <a:r>
              <a:rPr sz="2000" dirty="0" err="1"/>
              <a:t>diversamente</a:t>
            </a:r>
            <a:r>
              <a:rPr sz="2000" dirty="0"/>
              <a:t> </a:t>
            </a:r>
            <a:r>
              <a:rPr sz="2000" dirty="0" err="1"/>
              <a:t>abili</a:t>
            </a:r>
            <a:r>
              <a:rPr sz="2000" dirty="0"/>
              <a:t> o con </a:t>
            </a:r>
            <a:r>
              <a:rPr sz="2000" dirty="0" err="1"/>
              <a:t>esigenze</a:t>
            </a:r>
            <a:r>
              <a:rPr sz="2000" dirty="0"/>
              <a:t> </a:t>
            </a:r>
            <a:r>
              <a:rPr sz="2000" dirty="0" err="1"/>
              <a:t>speciali</a:t>
            </a:r>
            <a:r>
              <a:rPr sz="2000" dirty="0"/>
              <a:t>?</a:t>
            </a:r>
          </a:p>
        </p:txBody>
      </p:sp>
      <p:pic>
        <p:nvPicPr>
          <p:cNvPr id="4" name="Picture 3" descr="image.png"/>
          <p:cNvPicPr>
            <a:picLocks noChangeAspect="1"/>
          </p:cNvPicPr>
          <p:nvPr/>
        </p:nvPicPr>
        <p:blipFill>
          <a:blip r:embed="rId2"/>
          <a:stretch>
            <a:fillRect/>
          </a:stretch>
        </p:blipFill>
        <p:spPr>
          <a:xfrm>
            <a:off x="1258824" y="2496312"/>
            <a:ext cx="4572000" cy="2743200"/>
          </a:xfrm>
          <a:prstGeom prst="rect">
            <a:avLst/>
          </a:prstGeom>
        </p:spPr>
      </p:pic>
      <p:sp>
        <p:nvSpPr>
          <p:cNvPr id="5" name="TextBox 4"/>
          <p:cNvSpPr txBox="1"/>
          <p:nvPr/>
        </p:nvSpPr>
        <p:spPr>
          <a:xfrm>
            <a:off x="6593401" y="2917513"/>
            <a:ext cx="4574059" cy="1323439"/>
          </a:xfrm>
          <a:prstGeom prst="rect">
            <a:avLst/>
          </a:prstGeom>
          <a:noFill/>
        </p:spPr>
        <p:txBody>
          <a:bodyPr wrap="square" lIns="91440" tIns="45720" rIns="91440" bIns="45720" anchor="t">
            <a:spAutoFit/>
          </a:bodyPr>
          <a:lstStyle/>
          <a:p>
            <a:pPr algn="l">
              <a:defRPr sz="1400"/>
            </a:pPr>
            <a:r>
              <a:rPr sz="2000" dirty="0" err="1"/>
              <a:t>Sì</a:t>
            </a:r>
            <a:r>
              <a:rPr sz="2000" dirty="0"/>
              <a:t>: </a:t>
            </a:r>
            <a:r>
              <a:rPr lang="en-US" sz="2000" dirty="0" err="1"/>
              <a:t>Lngs</a:t>
            </a:r>
            <a:r>
              <a:rPr sz="2000" dirty="0"/>
              <a:t>, </a:t>
            </a:r>
            <a:r>
              <a:rPr lang="en-US" sz="2000" dirty="0" err="1"/>
              <a:t>Lns</a:t>
            </a:r>
            <a:r>
              <a:rPr sz="2000" dirty="0"/>
              <a:t>, </a:t>
            </a:r>
            <a:r>
              <a:rPr lang="en-US" sz="2000" dirty="0" err="1"/>
              <a:t>Laboratori</a:t>
            </a:r>
            <a:r>
              <a:rPr sz="2000" dirty="0"/>
              <a:t> </a:t>
            </a:r>
            <a:r>
              <a:rPr lang="en-US" sz="2000" dirty="0" err="1"/>
              <a:t>Nazionali</a:t>
            </a:r>
            <a:r>
              <a:rPr sz="2000" dirty="0"/>
              <a:t> di </a:t>
            </a:r>
            <a:r>
              <a:rPr lang="en-US" sz="2000" dirty="0" err="1"/>
              <a:t>Legnaro</a:t>
            </a:r>
            <a:endParaRPr lang="en-US" sz="2000" dirty="0" err="1">
              <a:ea typeface="Calibri"/>
              <a:cs typeface="Calibri"/>
            </a:endParaRPr>
          </a:p>
          <a:p>
            <a:pPr algn="l">
              <a:defRPr sz="1400"/>
            </a:pPr>
            <a:r>
              <a:rPr sz="2000" dirty="0"/>
              <a:t>No: </a:t>
            </a:r>
            <a:r>
              <a:rPr lang="en-US" sz="2000" dirty="0"/>
              <a:t>Laboratorio</a:t>
            </a:r>
            <a:r>
              <a:rPr sz="2000" dirty="0"/>
              <a:t> </a:t>
            </a:r>
            <a:r>
              <a:rPr lang="en-US" sz="2000" dirty="0"/>
              <a:t>Nazionale</a:t>
            </a:r>
            <a:r>
              <a:rPr sz="2000" dirty="0"/>
              <a:t> di </a:t>
            </a:r>
            <a:r>
              <a:rPr lang="en-US" sz="2000" dirty="0"/>
              <a:t>Frascati</a:t>
            </a:r>
            <a:r>
              <a:rPr sz="2000" dirty="0"/>
              <a:t>, </a:t>
            </a:r>
            <a:r>
              <a:rPr lang="en-US" sz="2000" dirty="0" err="1"/>
              <a:t>Lns</a:t>
            </a:r>
            <a:endParaRPr sz="2000" dirty="0" err="1">
              <a:ea typeface="Calibri"/>
              <a:cs typeface="Calibri"/>
            </a:endParaRPr>
          </a:p>
          <a:p>
            <a:pPr algn="l">
              <a:defRPr sz="1400"/>
            </a:pPr>
            <a:r>
              <a:rPr sz="2000" dirty="0"/>
              <a:t>Non so: —</a:t>
            </a:r>
            <a:endParaRPr sz="2000" dirty="0">
              <a:ea typeface="Calibri"/>
              <a:cs typeface="Calibri"/>
            </a:endParaRPr>
          </a:p>
        </p:txBody>
      </p:sp>
    </p:spTree>
    <p:extLst>
      <p:ext uri="{BB962C8B-B14F-4D97-AF65-F5344CB8AC3E}">
        <p14:creationId xmlns:p14="http://schemas.microsoft.com/office/powerpoint/2010/main" val="3588294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01240" y="557784"/>
            <a:ext cx="8229600" cy="400110"/>
          </a:xfrm>
          <a:prstGeom prst="rect">
            <a:avLst/>
          </a:prstGeom>
          <a:noFill/>
        </p:spPr>
        <p:txBody>
          <a:bodyPr wrap="square">
            <a:spAutoFit/>
          </a:bodyPr>
          <a:lstStyle/>
          <a:p>
            <a:pPr>
              <a:defRPr sz="2000" b="1"/>
            </a:pPr>
            <a:r>
              <a:rPr sz="2000" dirty="0"/>
              <a:t>Il Piano di </a:t>
            </a:r>
            <a:r>
              <a:rPr sz="2000" dirty="0" err="1"/>
              <a:t>emergenza</a:t>
            </a:r>
            <a:r>
              <a:rPr sz="2000" dirty="0"/>
              <a:t> è </a:t>
            </a:r>
            <a:r>
              <a:rPr sz="2000" dirty="0" err="1"/>
              <a:t>pubblicato</a:t>
            </a:r>
            <a:r>
              <a:rPr sz="2000" dirty="0"/>
              <a:t> </a:t>
            </a:r>
            <a:r>
              <a:rPr sz="2000" dirty="0" err="1"/>
              <a:t>sul</a:t>
            </a:r>
            <a:r>
              <a:rPr sz="2000" dirty="0"/>
              <a:t> </a:t>
            </a:r>
            <a:r>
              <a:rPr sz="2000" dirty="0" err="1"/>
              <a:t>sito</a:t>
            </a:r>
            <a:r>
              <a:rPr sz="2000" dirty="0"/>
              <a:t> della </a:t>
            </a:r>
            <a:r>
              <a:rPr sz="2000" dirty="0" err="1"/>
              <a:t>Sede</a:t>
            </a:r>
            <a:r>
              <a:rPr sz="2000" dirty="0"/>
              <a:t>?</a:t>
            </a:r>
          </a:p>
        </p:txBody>
      </p:sp>
      <p:pic>
        <p:nvPicPr>
          <p:cNvPr id="4" name="Picture 3" descr="image.png"/>
          <p:cNvPicPr>
            <a:picLocks noChangeAspect="1"/>
          </p:cNvPicPr>
          <p:nvPr/>
        </p:nvPicPr>
        <p:blipFill>
          <a:blip r:embed="rId2"/>
          <a:stretch>
            <a:fillRect/>
          </a:stretch>
        </p:blipFill>
        <p:spPr>
          <a:xfrm>
            <a:off x="1377696" y="2057400"/>
            <a:ext cx="4572000" cy="2743200"/>
          </a:xfrm>
          <a:prstGeom prst="rect">
            <a:avLst/>
          </a:prstGeom>
        </p:spPr>
      </p:pic>
      <p:sp>
        <p:nvSpPr>
          <p:cNvPr id="5" name="TextBox 4"/>
          <p:cNvSpPr txBox="1"/>
          <p:nvPr/>
        </p:nvSpPr>
        <p:spPr>
          <a:xfrm>
            <a:off x="7114526" y="2414098"/>
            <a:ext cx="3657600" cy="1631216"/>
          </a:xfrm>
          <a:prstGeom prst="rect">
            <a:avLst/>
          </a:prstGeom>
          <a:noFill/>
        </p:spPr>
        <p:txBody>
          <a:bodyPr wrap="square" lIns="91440" tIns="45720" rIns="91440" bIns="45720" anchor="t">
            <a:spAutoFit/>
          </a:bodyPr>
          <a:lstStyle/>
          <a:p>
            <a:pPr algn="l">
              <a:defRPr sz="1400"/>
            </a:pPr>
            <a:r>
              <a:rPr sz="2000" dirty="0" err="1"/>
              <a:t>Sì</a:t>
            </a:r>
            <a:r>
              <a:rPr sz="2000" dirty="0"/>
              <a:t>: </a:t>
            </a:r>
            <a:r>
              <a:rPr lang="en-US" sz="2000" dirty="0"/>
              <a:t>Laboratorio</a:t>
            </a:r>
            <a:r>
              <a:rPr sz="2000" dirty="0"/>
              <a:t> </a:t>
            </a:r>
            <a:r>
              <a:rPr lang="en-US" sz="2000" dirty="0"/>
              <a:t>Nazionale</a:t>
            </a:r>
            <a:r>
              <a:rPr sz="2000" dirty="0"/>
              <a:t> di </a:t>
            </a:r>
            <a:r>
              <a:rPr lang="it-IT" sz="2000" dirty="0"/>
              <a:t>F</a:t>
            </a:r>
            <a:r>
              <a:rPr sz="2000" dirty="0" err="1"/>
              <a:t>rascati</a:t>
            </a:r>
            <a:r>
              <a:rPr sz="2000" dirty="0"/>
              <a:t>, </a:t>
            </a:r>
            <a:r>
              <a:rPr lang="en-US" sz="2000" dirty="0" err="1"/>
              <a:t>Laboratori</a:t>
            </a:r>
            <a:r>
              <a:rPr sz="2000" dirty="0"/>
              <a:t> </a:t>
            </a:r>
            <a:r>
              <a:rPr lang="en-US" sz="2000" dirty="0" err="1"/>
              <a:t>Nazionali</a:t>
            </a:r>
            <a:r>
              <a:rPr sz="2000" dirty="0"/>
              <a:t> di </a:t>
            </a:r>
            <a:r>
              <a:rPr lang="it-IT" sz="2000" dirty="0"/>
              <a:t>L</a:t>
            </a:r>
            <a:r>
              <a:rPr sz="2000" dirty="0" err="1"/>
              <a:t>egnaro</a:t>
            </a:r>
            <a:endParaRPr lang="en-US" sz="2000" dirty="0">
              <a:ea typeface="Calibri"/>
              <a:cs typeface="Calibri"/>
            </a:endParaRPr>
          </a:p>
          <a:p>
            <a:pPr algn="l">
              <a:defRPr sz="1400"/>
            </a:pPr>
            <a:r>
              <a:rPr sz="2000" dirty="0"/>
              <a:t>No: </a:t>
            </a:r>
            <a:r>
              <a:rPr lang="it-IT" sz="2000" dirty="0" err="1"/>
              <a:t>Lngs</a:t>
            </a:r>
            <a:r>
              <a:rPr sz="2000" dirty="0"/>
              <a:t>, </a:t>
            </a:r>
            <a:r>
              <a:rPr lang="it-IT" sz="2000" dirty="0" err="1"/>
              <a:t>Lns</a:t>
            </a:r>
            <a:r>
              <a:rPr sz="2000" dirty="0"/>
              <a:t>, </a:t>
            </a:r>
            <a:r>
              <a:rPr lang="it-IT" sz="2000" dirty="0" err="1"/>
              <a:t>Lns</a:t>
            </a:r>
            <a:endParaRPr sz="2000" dirty="0" err="1">
              <a:ea typeface="Calibri"/>
              <a:cs typeface="Calibri"/>
            </a:endParaRPr>
          </a:p>
          <a:p>
            <a:pPr algn="l">
              <a:defRPr sz="1400"/>
            </a:pPr>
            <a:r>
              <a:rPr sz="2000" dirty="0"/>
              <a:t>Non so: —</a:t>
            </a:r>
            <a:endParaRPr sz="2000" dirty="0">
              <a:ea typeface="Calibri"/>
              <a:cs typeface="Calibri"/>
            </a:endParaRPr>
          </a:p>
        </p:txBody>
      </p:sp>
    </p:spTree>
    <p:extLst>
      <p:ext uri="{BB962C8B-B14F-4D97-AF65-F5344CB8AC3E}">
        <p14:creationId xmlns:p14="http://schemas.microsoft.com/office/powerpoint/2010/main" val="1057829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8864" y="656181"/>
            <a:ext cx="8229600" cy="400110"/>
          </a:xfrm>
          <a:prstGeom prst="rect">
            <a:avLst/>
          </a:prstGeom>
          <a:noFill/>
        </p:spPr>
        <p:txBody>
          <a:bodyPr wrap="square">
            <a:spAutoFit/>
          </a:bodyPr>
          <a:lstStyle/>
          <a:p>
            <a:pPr>
              <a:defRPr sz="2000" b="1"/>
            </a:pPr>
            <a:r>
              <a:rPr sz="2000" dirty="0"/>
              <a:t>Il Piano di </a:t>
            </a:r>
            <a:r>
              <a:rPr sz="2000" dirty="0" err="1"/>
              <a:t>emergenza</a:t>
            </a:r>
            <a:r>
              <a:rPr sz="2000" dirty="0"/>
              <a:t> e di </a:t>
            </a:r>
            <a:r>
              <a:rPr sz="2000" dirty="0" err="1"/>
              <a:t>evacuazione</a:t>
            </a:r>
            <a:r>
              <a:rPr sz="2000" dirty="0"/>
              <a:t> è </a:t>
            </a:r>
            <a:r>
              <a:rPr sz="2000" dirty="0" err="1"/>
              <a:t>noto</a:t>
            </a:r>
            <a:r>
              <a:rPr sz="2000" dirty="0"/>
              <a:t> al </a:t>
            </a:r>
            <a:r>
              <a:rPr sz="2000" dirty="0" err="1"/>
              <a:t>personale</a:t>
            </a:r>
            <a:r>
              <a:rPr sz="2000" dirty="0"/>
              <a:t>?</a:t>
            </a:r>
          </a:p>
        </p:txBody>
      </p:sp>
      <p:pic>
        <p:nvPicPr>
          <p:cNvPr id="4" name="Picture 3" descr="image.png"/>
          <p:cNvPicPr>
            <a:picLocks noChangeAspect="1"/>
          </p:cNvPicPr>
          <p:nvPr/>
        </p:nvPicPr>
        <p:blipFill>
          <a:blip r:embed="rId2"/>
          <a:stretch>
            <a:fillRect/>
          </a:stretch>
        </p:blipFill>
        <p:spPr>
          <a:xfrm>
            <a:off x="1277112" y="2596896"/>
            <a:ext cx="4572000" cy="2743200"/>
          </a:xfrm>
          <a:prstGeom prst="rect">
            <a:avLst/>
          </a:prstGeom>
        </p:spPr>
      </p:pic>
      <p:sp>
        <p:nvSpPr>
          <p:cNvPr id="5" name="TextBox 4"/>
          <p:cNvSpPr txBox="1"/>
          <p:nvPr/>
        </p:nvSpPr>
        <p:spPr>
          <a:xfrm>
            <a:off x="7110984" y="2690336"/>
            <a:ext cx="3657600" cy="1631216"/>
          </a:xfrm>
          <a:prstGeom prst="rect">
            <a:avLst/>
          </a:prstGeom>
          <a:noFill/>
        </p:spPr>
        <p:txBody>
          <a:bodyPr wrap="square" lIns="91440" tIns="45720" rIns="91440" bIns="45720" anchor="t">
            <a:spAutoFit/>
          </a:bodyPr>
          <a:lstStyle/>
          <a:p>
            <a:pPr algn="l">
              <a:defRPr sz="1400"/>
            </a:pPr>
            <a:r>
              <a:rPr sz="2000" dirty="0" err="1"/>
              <a:t>Sì</a:t>
            </a:r>
            <a:r>
              <a:rPr sz="2000" dirty="0"/>
              <a:t>: </a:t>
            </a:r>
            <a:r>
              <a:rPr lang="en-US" sz="2000" dirty="0" err="1"/>
              <a:t>Lngs</a:t>
            </a:r>
            <a:r>
              <a:rPr sz="2000" dirty="0"/>
              <a:t>, </a:t>
            </a:r>
            <a:r>
              <a:rPr lang="en-US" sz="2000" dirty="0" err="1"/>
              <a:t>Laboratori</a:t>
            </a:r>
            <a:r>
              <a:rPr sz="2000" dirty="0"/>
              <a:t> </a:t>
            </a:r>
            <a:r>
              <a:rPr lang="en-US" sz="2000" dirty="0" err="1"/>
              <a:t>Nazionali</a:t>
            </a:r>
            <a:r>
              <a:rPr sz="2000" dirty="0"/>
              <a:t> di </a:t>
            </a:r>
            <a:r>
              <a:rPr lang="en-US" sz="2000" dirty="0" err="1"/>
              <a:t>Legnaro</a:t>
            </a:r>
            <a:endParaRPr lang="en-US" sz="2000" dirty="0" err="1">
              <a:ea typeface="Calibri"/>
              <a:cs typeface="Calibri"/>
            </a:endParaRPr>
          </a:p>
          <a:p>
            <a:pPr algn="l">
              <a:defRPr sz="1400"/>
            </a:pPr>
            <a:r>
              <a:rPr sz="2000" dirty="0"/>
              <a:t>No: </a:t>
            </a:r>
            <a:r>
              <a:rPr lang="en-US" sz="2000" dirty="0" err="1"/>
              <a:t>Lns</a:t>
            </a:r>
            <a:endParaRPr sz="2000" dirty="0" err="1">
              <a:ea typeface="Calibri"/>
              <a:cs typeface="Calibri"/>
            </a:endParaRPr>
          </a:p>
          <a:p>
            <a:pPr algn="l">
              <a:defRPr sz="1400"/>
            </a:pPr>
            <a:r>
              <a:rPr sz="2000" dirty="0"/>
              <a:t>Non so: </a:t>
            </a:r>
            <a:r>
              <a:rPr lang="en-US" sz="2000" dirty="0"/>
              <a:t>Laboratorio</a:t>
            </a:r>
            <a:r>
              <a:rPr sz="2000" dirty="0"/>
              <a:t> </a:t>
            </a:r>
            <a:r>
              <a:rPr lang="en-US" sz="2000" dirty="0"/>
              <a:t>Nazionale</a:t>
            </a:r>
            <a:r>
              <a:rPr sz="2000" dirty="0"/>
              <a:t> di </a:t>
            </a:r>
            <a:r>
              <a:rPr lang="en-US" sz="2000" dirty="0"/>
              <a:t>Frascati</a:t>
            </a:r>
            <a:r>
              <a:rPr sz="2000" dirty="0"/>
              <a:t>, </a:t>
            </a:r>
            <a:r>
              <a:rPr lang="en-US" sz="2000" dirty="0" err="1"/>
              <a:t>Lns</a:t>
            </a:r>
            <a:endParaRPr sz="2000" dirty="0" err="1">
              <a:ea typeface="Calibri"/>
              <a:cs typeface="Calibri"/>
            </a:endParaRPr>
          </a:p>
        </p:txBody>
      </p:sp>
    </p:spTree>
    <p:extLst>
      <p:ext uri="{BB962C8B-B14F-4D97-AF65-F5344CB8AC3E}">
        <p14:creationId xmlns:p14="http://schemas.microsoft.com/office/powerpoint/2010/main" val="27287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3688" y="877824"/>
            <a:ext cx="8229600" cy="400110"/>
          </a:xfrm>
          <a:prstGeom prst="rect">
            <a:avLst/>
          </a:prstGeom>
          <a:noFill/>
        </p:spPr>
        <p:txBody>
          <a:bodyPr wrap="square">
            <a:spAutoFit/>
          </a:bodyPr>
          <a:lstStyle/>
          <a:p>
            <a:pPr>
              <a:defRPr sz="2000" b="1"/>
            </a:pPr>
            <a:r>
              <a:rPr sz="2000"/>
              <a:t>Il Piano di emergenza è disponibile una versione in inglese?</a:t>
            </a:r>
          </a:p>
        </p:txBody>
      </p:sp>
      <p:pic>
        <p:nvPicPr>
          <p:cNvPr id="4" name="Picture 3" descr="image.png"/>
          <p:cNvPicPr>
            <a:picLocks noChangeAspect="1"/>
          </p:cNvPicPr>
          <p:nvPr/>
        </p:nvPicPr>
        <p:blipFill>
          <a:blip r:embed="rId2"/>
          <a:stretch>
            <a:fillRect/>
          </a:stretch>
        </p:blipFill>
        <p:spPr>
          <a:xfrm>
            <a:off x="1313688" y="2660904"/>
            <a:ext cx="4572000" cy="2743200"/>
          </a:xfrm>
          <a:prstGeom prst="rect">
            <a:avLst/>
          </a:prstGeom>
        </p:spPr>
      </p:pic>
      <p:sp>
        <p:nvSpPr>
          <p:cNvPr id="5" name="TextBox 4"/>
          <p:cNvSpPr txBox="1"/>
          <p:nvPr/>
        </p:nvSpPr>
        <p:spPr>
          <a:xfrm>
            <a:off x="6955536" y="2587752"/>
            <a:ext cx="3657600" cy="1631216"/>
          </a:xfrm>
          <a:prstGeom prst="rect">
            <a:avLst/>
          </a:prstGeom>
          <a:noFill/>
        </p:spPr>
        <p:txBody>
          <a:bodyPr wrap="square" lIns="91440" tIns="45720" rIns="91440" bIns="45720" anchor="t">
            <a:spAutoFit/>
          </a:bodyPr>
          <a:lstStyle/>
          <a:p>
            <a:pPr algn="l">
              <a:defRPr sz="1400"/>
            </a:pPr>
            <a:r>
              <a:rPr sz="2000" dirty="0" err="1"/>
              <a:t>Sì</a:t>
            </a:r>
            <a:r>
              <a:rPr sz="2000" dirty="0"/>
              <a:t>: </a:t>
            </a:r>
            <a:r>
              <a:rPr lang="en-US" sz="2000" dirty="0"/>
              <a:t>Laboratorio</a:t>
            </a:r>
            <a:r>
              <a:rPr sz="2000" dirty="0"/>
              <a:t> </a:t>
            </a:r>
            <a:r>
              <a:rPr lang="en-US" sz="2000" dirty="0"/>
              <a:t>Nazionale</a:t>
            </a:r>
            <a:r>
              <a:rPr sz="2000" dirty="0"/>
              <a:t> di </a:t>
            </a:r>
            <a:r>
              <a:rPr lang="en-US" sz="2000" dirty="0"/>
              <a:t>Frascati</a:t>
            </a:r>
            <a:r>
              <a:rPr sz="2000" dirty="0"/>
              <a:t>, </a:t>
            </a:r>
            <a:r>
              <a:rPr lang="en-US" sz="2000" dirty="0" err="1"/>
              <a:t>Lngs</a:t>
            </a:r>
            <a:endParaRPr lang="en-US" sz="2000" dirty="0" err="1">
              <a:ea typeface="Calibri"/>
              <a:cs typeface="Calibri"/>
            </a:endParaRPr>
          </a:p>
          <a:p>
            <a:pPr algn="l">
              <a:defRPr sz="1400"/>
            </a:pPr>
            <a:r>
              <a:rPr sz="2000" dirty="0"/>
              <a:t>No: </a:t>
            </a:r>
            <a:r>
              <a:rPr lang="en-US" sz="2000" dirty="0" err="1"/>
              <a:t>Lns</a:t>
            </a:r>
            <a:r>
              <a:rPr sz="2000" dirty="0"/>
              <a:t>, </a:t>
            </a:r>
            <a:r>
              <a:rPr lang="en-US" sz="2000" dirty="0" err="1"/>
              <a:t>Lns</a:t>
            </a:r>
            <a:r>
              <a:rPr sz="2000" dirty="0"/>
              <a:t>, </a:t>
            </a:r>
            <a:r>
              <a:rPr lang="en-US" sz="2000" dirty="0" err="1"/>
              <a:t>Laboratori</a:t>
            </a:r>
            <a:r>
              <a:rPr sz="2000" dirty="0"/>
              <a:t> </a:t>
            </a:r>
            <a:r>
              <a:rPr lang="en-US" sz="2000" dirty="0" err="1"/>
              <a:t>Nazionali</a:t>
            </a:r>
            <a:r>
              <a:rPr sz="2000" dirty="0"/>
              <a:t> di </a:t>
            </a:r>
            <a:r>
              <a:rPr lang="en-US" sz="2000" dirty="0" err="1"/>
              <a:t>Legnaro</a:t>
            </a:r>
            <a:endParaRPr sz="2000" dirty="0" err="1">
              <a:ea typeface="Calibri"/>
              <a:cs typeface="Calibri"/>
            </a:endParaRPr>
          </a:p>
          <a:p>
            <a:pPr algn="l">
              <a:defRPr sz="1400"/>
            </a:pPr>
            <a:r>
              <a:rPr sz="2000" dirty="0"/>
              <a:t>Non so: —</a:t>
            </a:r>
            <a:endParaRPr sz="2000" dirty="0">
              <a:ea typeface="Calibri"/>
              <a:cs typeface="Calibri"/>
            </a:endParaRPr>
          </a:p>
        </p:txBody>
      </p:sp>
    </p:spTree>
    <p:extLst>
      <p:ext uri="{BB962C8B-B14F-4D97-AF65-F5344CB8AC3E}">
        <p14:creationId xmlns:p14="http://schemas.microsoft.com/office/powerpoint/2010/main" val="930411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49860"/>
            <a:ext cx="8229600" cy="707886"/>
          </a:xfrm>
          <a:prstGeom prst="rect">
            <a:avLst/>
          </a:prstGeom>
          <a:noFill/>
        </p:spPr>
        <p:txBody>
          <a:bodyPr wrap="square">
            <a:spAutoFit/>
          </a:bodyPr>
          <a:lstStyle/>
          <a:p>
            <a:pPr>
              <a:defRPr sz="2000" b="1"/>
            </a:pPr>
            <a:r>
              <a:rPr sz="2000" dirty="0"/>
              <a:t>Sono </a:t>
            </a:r>
            <a:r>
              <a:rPr sz="2000" dirty="0" err="1"/>
              <a:t>presenti</a:t>
            </a:r>
            <a:r>
              <a:rPr sz="2000" dirty="0"/>
              <a:t> </a:t>
            </a:r>
            <a:r>
              <a:rPr sz="2000" dirty="0" err="1"/>
              <a:t>barriere</a:t>
            </a:r>
            <a:r>
              <a:rPr sz="2000" dirty="0"/>
              <a:t> </a:t>
            </a:r>
            <a:r>
              <a:rPr sz="2000" dirty="0" err="1"/>
              <a:t>architettoniche</a:t>
            </a:r>
            <a:r>
              <a:rPr sz="2000" dirty="0"/>
              <a:t> </a:t>
            </a:r>
            <a:r>
              <a:rPr sz="2000" dirty="0" err="1"/>
              <a:t>che</a:t>
            </a:r>
            <a:r>
              <a:rPr sz="2000" dirty="0"/>
              <a:t> </a:t>
            </a:r>
            <a:r>
              <a:rPr sz="2000" dirty="0" err="1"/>
              <a:t>ostacolano</a:t>
            </a:r>
            <a:r>
              <a:rPr sz="2000" dirty="0"/>
              <a:t> </a:t>
            </a:r>
            <a:r>
              <a:rPr sz="2000" dirty="0" err="1"/>
              <a:t>l'accesso</a:t>
            </a:r>
            <a:r>
              <a:rPr sz="2000" dirty="0"/>
              <a:t> o la </a:t>
            </a:r>
            <a:r>
              <a:rPr sz="2000" dirty="0" err="1"/>
              <a:t>mobilità</a:t>
            </a:r>
            <a:r>
              <a:rPr sz="2000" dirty="0"/>
              <a:t> interna </a:t>
            </a:r>
            <a:r>
              <a:rPr sz="2000" dirty="0" err="1"/>
              <a:t>nella</a:t>
            </a:r>
            <a:r>
              <a:rPr sz="2000" dirty="0"/>
              <a:t> </a:t>
            </a:r>
            <a:r>
              <a:rPr sz="2000" dirty="0" err="1"/>
              <a:t>Sede</a:t>
            </a:r>
            <a:r>
              <a:rPr sz="2000" dirty="0"/>
              <a:t>? Se </a:t>
            </a:r>
            <a:r>
              <a:rPr sz="2000" dirty="0" err="1"/>
              <a:t>sì</a:t>
            </a:r>
            <a:r>
              <a:rPr sz="2000" dirty="0"/>
              <a:t>, </a:t>
            </a:r>
            <a:r>
              <a:rPr sz="2000" dirty="0" err="1"/>
              <a:t>quali</a:t>
            </a:r>
            <a:r>
              <a:rPr sz="2000" dirty="0"/>
              <a:t> </a:t>
            </a:r>
            <a:r>
              <a:rPr sz="2000" dirty="0" err="1"/>
              <a:t>soluzioni</a:t>
            </a:r>
            <a:r>
              <a:rPr sz="2000" dirty="0"/>
              <a:t> </a:t>
            </a:r>
            <a:r>
              <a:rPr sz="2000" dirty="0" err="1"/>
              <a:t>sono</a:t>
            </a:r>
            <a:r>
              <a:rPr sz="2000" dirty="0"/>
              <a:t> state </a:t>
            </a:r>
            <a:r>
              <a:rPr sz="2000" dirty="0" err="1"/>
              <a:t>adottate</a:t>
            </a:r>
            <a:r>
              <a:rPr sz="2000" dirty="0"/>
              <a:t> per </a:t>
            </a:r>
            <a:r>
              <a:rPr sz="2000" dirty="0" err="1"/>
              <a:t>affrontarle</a:t>
            </a:r>
            <a:r>
              <a:rPr sz="2000" dirty="0"/>
              <a:t>?</a:t>
            </a:r>
          </a:p>
        </p:txBody>
      </p:sp>
      <p:pic>
        <p:nvPicPr>
          <p:cNvPr id="4" name="Picture 3" descr="image.png"/>
          <p:cNvPicPr>
            <a:picLocks noChangeAspect="1"/>
          </p:cNvPicPr>
          <p:nvPr/>
        </p:nvPicPr>
        <p:blipFill>
          <a:blip r:embed="rId2"/>
          <a:stretch>
            <a:fillRect/>
          </a:stretch>
        </p:blipFill>
        <p:spPr>
          <a:xfrm>
            <a:off x="1524000" y="2432304"/>
            <a:ext cx="4572000" cy="2743200"/>
          </a:xfrm>
          <a:prstGeom prst="rect">
            <a:avLst/>
          </a:prstGeom>
        </p:spPr>
      </p:pic>
      <p:sp>
        <p:nvSpPr>
          <p:cNvPr id="5" name="TextBox 4"/>
          <p:cNvSpPr txBox="1"/>
          <p:nvPr/>
        </p:nvSpPr>
        <p:spPr>
          <a:xfrm>
            <a:off x="7010400" y="2690336"/>
            <a:ext cx="3657600" cy="1015663"/>
          </a:xfrm>
          <a:prstGeom prst="rect">
            <a:avLst/>
          </a:prstGeom>
          <a:noFill/>
        </p:spPr>
        <p:txBody>
          <a:bodyPr wrap="square" lIns="91440" tIns="45720" rIns="91440" bIns="45720" anchor="t">
            <a:spAutoFit/>
          </a:bodyPr>
          <a:lstStyle/>
          <a:p>
            <a:pPr algn="l">
              <a:defRPr sz="1400"/>
            </a:pPr>
            <a:r>
              <a:rPr sz="2000" err="1"/>
              <a:t>Sì</a:t>
            </a:r>
            <a:r>
              <a:rPr sz="2000" dirty="0"/>
              <a:t>: —</a:t>
            </a:r>
            <a:endParaRPr lang="en-US" sz="2000" dirty="0">
              <a:ea typeface="Calibri"/>
              <a:cs typeface="Calibri"/>
            </a:endParaRPr>
          </a:p>
          <a:p>
            <a:pPr algn="l">
              <a:defRPr sz="1400"/>
            </a:pPr>
            <a:r>
              <a:rPr sz="2000" dirty="0"/>
              <a:t>No: </a:t>
            </a:r>
            <a:r>
              <a:rPr lang="en-US" sz="2000" dirty="0" err="1"/>
              <a:t>Lngs</a:t>
            </a:r>
            <a:r>
              <a:rPr sz="2000" dirty="0"/>
              <a:t>, </a:t>
            </a:r>
            <a:r>
              <a:rPr lang="en-US" sz="2000" dirty="0" err="1"/>
              <a:t>Lns</a:t>
            </a:r>
            <a:endParaRPr sz="2000" dirty="0" err="1">
              <a:ea typeface="Calibri"/>
              <a:cs typeface="Calibri"/>
            </a:endParaRPr>
          </a:p>
          <a:p>
            <a:pPr algn="l">
              <a:defRPr sz="1400"/>
            </a:pPr>
            <a:r>
              <a:rPr sz="2000" dirty="0"/>
              <a:t>Non so: —</a:t>
            </a:r>
            <a:endParaRPr sz="2000" dirty="0">
              <a:ea typeface="Calibri"/>
              <a:cs typeface="Calibri"/>
            </a:endParaRPr>
          </a:p>
        </p:txBody>
      </p:sp>
    </p:spTree>
    <p:extLst>
      <p:ext uri="{BB962C8B-B14F-4D97-AF65-F5344CB8AC3E}">
        <p14:creationId xmlns:p14="http://schemas.microsoft.com/office/powerpoint/2010/main" val="552587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7696" y="633927"/>
            <a:ext cx="8229600" cy="707886"/>
          </a:xfrm>
          <a:prstGeom prst="rect">
            <a:avLst/>
          </a:prstGeom>
          <a:noFill/>
        </p:spPr>
        <p:txBody>
          <a:bodyPr wrap="square">
            <a:spAutoFit/>
          </a:bodyPr>
          <a:lstStyle/>
          <a:p>
            <a:pPr>
              <a:defRPr sz="2000" b="1"/>
            </a:pPr>
            <a:r>
              <a:rPr sz="2000" dirty="0"/>
              <a:t>Sono </a:t>
            </a:r>
            <a:r>
              <a:rPr sz="2000" dirty="0" err="1"/>
              <a:t>stati</a:t>
            </a:r>
            <a:r>
              <a:rPr sz="2000" dirty="0"/>
              <a:t> </a:t>
            </a:r>
            <a:r>
              <a:rPr sz="2000" dirty="0" err="1"/>
              <a:t>condotti</a:t>
            </a:r>
            <a:r>
              <a:rPr sz="2000" dirty="0"/>
              <a:t> </a:t>
            </a:r>
            <a:r>
              <a:rPr sz="2000" dirty="0" err="1"/>
              <a:t>sopralluoghi</a:t>
            </a:r>
            <a:r>
              <a:rPr sz="2000" dirty="0"/>
              <a:t> </a:t>
            </a:r>
            <a:r>
              <a:rPr sz="2000" dirty="0" err="1"/>
              <a:t>recenti</a:t>
            </a:r>
            <a:r>
              <a:rPr sz="2000" dirty="0"/>
              <a:t> per </a:t>
            </a:r>
            <a:r>
              <a:rPr sz="2000" dirty="0" err="1"/>
              <a:t>verificare</a:t>
            </a:r>
            <a:r>
              <a:rPr sz="2000" dirty="0"/>
              <a:t> </a:t>
            </a:r>
            <a:r>
              <a:rPr sz="2000" dirty="0" err="1"/>
              <a:t>l'accessibilità</a:t>
            </a:r>
            <a:r>
              <a:rPr sz="2000" dirty="0"/>
              <a:t> degli </a:t>
            </a:r>
            <a:r>
              <a:rPr sz="2000" dirty="0" err="1"/>
              <a:t>spazi</a:t>
            </a:r>
            <a:r>
              <a:rPr sz="2000" dirty="0"/>
              <a:t>? Se </a:t>
            </a:r>
            <a:r>
              <a:rPr sz="2000" dirty="0" err="1"/>
              <a:t>sì</a:t>
            </a:r>
            <a:r>
              <a:rPr sz="2000" dirty="0"/>
              <a:t>, </a:t>
            </a:r>
            <a:r>
              <a:rPr sz="2000" dirty="0" err="1"/>
              <a:t>quali</a:t>
            </a:r>
            <a:r>
              <a:rPr sz="2000" dirty="0"/>
              <a:t> </a:t>
            </a:r>
            <a:r>
              <a:rPr sz="2000" dirty="0" err="1"/>
              <a:t>sono</a:t>
            </a:r>
            <a:r>
              <a:rPr sz="2000" dirty="0"/>
              <a:t> </a:t>
            </a:r>
            <a:r>
              <a:rPr sz="2000" dirty="0" err="1"/>
              <a:t>i</a:t>
            </a:r>
            <a:r>
              <a:rPr sz="2000" dirty="0"/>
              <a:t> </a:t>
            </a:r>
            <a:r>
              <a:rPr sz="2000" dirty="0" err="1"/>
              <a:t>principali</a:t>
            </a:r>
            <a:r>
              <a:rPr sz="2000" dirty="0"/>
              <a:t> </a:t>
            </a:r>
            <a:r>
              <a:rPr sz="2000" dirty="0" err="1"/>
              <a:t>risultati</a:t>
            </a:r>
            <a:r>
              <a:rPr sz="2000" dirty="0"/>
              <a:t>?</a:t>
            </a:r>
          </a:p>
        </p:txBody>
      </p:sp>
      <p:pic>
        <p:nvPicPr>
          <p:cNvPr id="4" name="Picture 3" descr="image.png"/>
          <p:cNvPicPr>
            <a:picLocks noChangeAspect="1"/>
          </p:cNvPicPr>
          <p:nvPr/>
        </p:nvPicPr>
        <p:blipFill>
          <a:blip r:embed="rId2"/>
          <a:stretch>
            <a:fillRect/>
          </a:stretch>
        </p:blipFill>
        <p:spPr>
          <a:xfrm>
            <a:off x="1139952" y="2148840"/>
            <a:ext cx="4572000" cy="2743200"/>
          </a:xfrm>
          <a:prstGeom prst="rect">
            <a:avLst/>
          </a:prstGeom>
        </p:spPr>
      </p:pic>
      <p:sp>
        <p:nvSpPr>
          <p:cNvPr id="5" name="TextBox 4"/>
          <p:cNvSpPr txBox="1"/>
          <p:nvPr/>
        </p:nvSpPr>
        <p:spPr>
          <a:xfrm>
            <a:off x="7001256" y="2441766"/>
            <a:ext cx="3657600" cy="1015663"/>
          </a:xfrm>
          <a:prstGeom prst="rect">
            <a:avLst/>
          </a:prstGeom>
          <a:noFill/>
        </p:spPr>
        <p:txBody>
          <a:bodyPr wrap="square" lIns="91440" tIns="45720" rIns="91440" bIns="45720" anchor="t">
            <a:spAutoFit/>
          </a:bodyPr>
          <a:lstStyle/>
          <a:p>
            <a:pPr algn="l">
              <a:defRPr sz="1400"/>
            </a:pPr>
            <a:r>
              <a:rPr sz="2000" err="1"/>
              <a:t>Sì</a:t>
            </a:r>
            <a:r>
              <a:rPr sz="2000" dirty="0"/>
              <a:t>: —</a:t>
            </a:r>
            <a:endParaRPr lang="en-US" sz="2000" dirty="0">
              <a:ea typeface="Calibri"/>
              <a:cs typeface="Calibri"/>
            </a:endParaRPr>
          </a:p>
          <a:p>
            <a:pPr algn="l">
              <a:defRPr sz="1400"/>
            </a:pPr>
            <a:r>
              <a:rPr sz="2000" dirty="0"/>
              <a:t>No: </a:t>
            </a:r>
            <a:r>
              <a:rPr lang="it-IT" sz="2000" dirty="0" err="1"/>
              <a:t>Lngs</a:t>
            </a:r>
            <a:endParaRPr sz="2000" dirty="0" err="1">
              <a:ea typeface="Calibri"/>
              <a:cs typeface="Calibri"/>
            </a:endParaRPr>
          </a:p>
          <a:p>
            <a:pPr algn="l">
              <a:defRPr sz="1400"/>
            </a:pPr>
            <a:r>
              <a:rPr sz="2000" dirty="0"/>
              <a:t>Non so: </a:t>
            </a:r>
            <a:r>
              <a:rPr lang="it-IT" sz="2000" dirty="0" err="1"/>
              <a:t>Lns</a:t>
            </a:r>
            <a:r>
              <a:rPr lang="it-IT" sz="2000" dirty="0"/>
              <a:t>, </a:t>
            </a:r>
            <a:r>
              <a:rPr lang="it-IT" sz="2000" dirty="0" err="1"/>
              <a:t>Lns</a:t>
            </a:r>
            <a:endParaRPr sz="2000" dirty="0" err="1"/>
          </a:p>
        </p:txBody>
      </p:sp>
    </p:spTree>
    <p:extLst>
      <p:ext uri="{BB962C8B-B14F-4D97-AF65-F5344CB8AC3E}">
        <p14:creationId xmlns:p14="http://schemas.microsoft.com/office/powerpoint/2010/main" val="789542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8057F12-D824-B6D1-022E-032E95930C07}"/>
              </a:ext>
            </a:extLst>
          </p:cNvPr>
          <p:cNvPicPr>
            <a:picLocks noChangeAspect="1"/>
          </p:cNvPicPr>
          <p:nvPr/>
        </p:nvPicPr>
        <p:blipFill>
          <a:blip r:embed="rId2"/>
          <a:stretch>
            <a:fillRect/>
          </a:stretch>
        </p:blipFill>
        <p:spPr>
          <a:xfrm>
            <a:off x="2081301" y="1815021"/>
            <a:ext cx="7162089" cy="4436692"/>
          </a:xfrm>
          <a:prstGeom prst="rect">
            <a:avLst/>
          </a:prstGeom>
        </p:spPr>
      </p:pic>
      <p:sp>
        <p:nvSpPr>
          <p:cNvPr id="6" name="CasellaDiTesto 5">
            <a:extLst>
              <a:ext uri="{FF2B5EF4-FFF2-40B4-BE49-F238E27FC236}">
                <a16:creationId xmlns:a16="http://schemas.microsoft.com/office/drawing/2014/main" id="{E52D27B5-3900-8418-8B20-79D9123363C9}"/>
              </a:ext>
            </a:extLst>
          </p:cNvPr>
          <p:cNvSpPr txBox="1"/>
          <p:nvPr/>
        </p:nvSpPr>
        <p:spPr>
          <a:xfrm>
            <a:off x="2613518" y="691819"/>
            <a:ext cx="6097656" cy="646331"/>
          </a:xfrm>
          <a:prstGeom prst="rect">
            <a:avLst/>
          </a:prstGeom>
          <a:noFill/>
        </p:spPr>
        <p:txBody>
          <a:bodyPr wrap="square" lIns="91440" tIns="45720" rIns="91440" bIns="45720" anchor="t">
            <a:spAutoFit/>
          </a:bodyPr>
          <a:lstStyle/>
          <a:p>
            <a:r>
              <a:rPr lang="it-IT" b="1" dirty="0"/>
              <a:t>Vi sono segnalazioni ricorrenti di difficoltà legate all'accessibilità nella Sede?</a:t>
            </a:r>
          </a:p>
        </p:txBody>
      </p:sp>
    </p:spTree>
    <p:extLst>
      <p:ext uri="{BB962C8B-B14F-4D97-AF65-F5344CB8AC3E}">
        <p14:creationId xmlns:p14="http://schemas.microsoft.com/office/powerpoint/2010/main" val="185469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Content Placeholder 4" descr="Customer satisfaction survey feedback">
            <a:extLst>
              <a:ext uri="{FF2B5EF4-FFF2-40B4-BE49-F238E27FC236}">
                <a16:creationId xmlns:a16="http://schemas.microsoft.com/office/drawing/2014/main" id="{153663AF-2885-4B1B-83FC-1E6AD374BD6D}"/>
              </a:ext>
            </a:extLst>
          </p:cNvPr>
          <p:cNvPicPr>
            <a:picLocks noGrp="1" noChangeAspect="1"/>
          </p:cNvPicPr>
          <p:nvPr>
            <p:ph type="pic" sz="quarter" idx="13"/>
          </p:nvPr>
        </p:nvPicPr>
        <p:blipFill>
          <a:blip r:embed="rId3"/>
          <a:srcRect l="8439" r="32184" b="-1"/>
          <a:stretch>
            <a:fillRect/>
          </a:stretch>
        </p:blipFill>
        <p:spPr>
          <a:xfrm>
            <a:off x="1" y="10"/>
            <a:ext cx="6100402" cy="6857990"/>
          </a:xfrm>
          <a:prstGeom prst="rect">
            <a:avLst/>
          </a:prstGeom>
          <a:noFill/>
        </p:spPr>
      </p:pic>
      <p:sp>
        <p:nvSpPr>
          <p:cNvPr id="7" name="Title 1">
            <a:extLst>
              <a:ext uri="{FF2B5EF4-FFF2-40B4-BE49-F238E27FC236}">
                <a16:creationId xmlns:a16="http://schemas.microsoft.com/office/drawing/2014/main" id="{B8ED5F0F-794D-222C-02B9-AB17CFEBE04D}"/>
              </a:ext>
            </a:extLst>
          </p:cNvPr>
          <p:cNvSpPr>
            <a:spLocks noGrp="1"/>
          </p:cNvSpPr>
          <p:nvPr>
            <p:ph type="title"/>
          </p:nvPr>
        </p:nvSpPr>
        <p:spPr>
          <a:xfrm>
            <a:off x="7129099" y="477932"/>
            <a:ext cx="3851081" cy="6140849"/>
          </a:xfrm>
        </p:spPr>
        <p:txBody>
          <a:bodyPr vert="horz" lIns="91440" tIns="45720" rIns="91440" bIns="45720" rtlCol="0" anchor="b">
            <a:normAutofit/>
          </a:bodyPr>
          <a:lstStyle/>
          <a:p>
            <a:pPr algn="ctr">
              <a:lnSpc>
                <a:spcPct val="90000"/>
              </a:lnSpc>
            </a:pPr>
            <a:r>
              <a:rPr lang="en-US" sz="2100" b="1" dirty="0"/>
              <a:t>👉 </a:t>
            </a:r>
            <a:r>
              <a:rPr lang="en-US" sz="3200" b="1" i="1" dirty="0"/>
              <a:t>Nel Piano di </a:t>
            </a:r>
            <a:r>
              <a:rPr lang="en-US" sz="3200" b="1" i="1" dirty="0" err="1"/>
              <a:t>evacuazione</a:t>
            </a:r>
            <a:r>
              <a:rPr lang="en-US" sz="3200" b="1" i="1" dirty="0"/>
              <a:t> </a:t>
            </a:r>
            <a:r>
              <a:rPr lang="en-US" sz="3200" b="1" i="1" dirty="0" err="1"/>
              <a:t>della</a:t>
            </a:r>
            <a:r>
              <a:rPr lang="en-US" sz="3200" b="1" i="1" dirty="0"/>
              <a:t> </a:t>
            </a:r>
            <a:r>
              <a:rPr lang="en-US" sz="3200" b="1" i="1" dirty="0" err="1"/>
              <a:t>Sede</a:t>
            </a:r>
            <a:r>
              <a:rPr lang="en-US" sz="3200" b="1" i="1" dirty="0"/>
              <a:t>, </a:t>
            </a:r>
            <a:r>
              <a:rPr lang="en-US" sz="3200" b="1" i="1" dirty="0" err="1"/>
              <a:t>sono</a:t>
            </a:r>
            <a:r>
              <a:rPr lang="en-US" sz="3200" b="1" i="1" dirty="0"/>
              <a:t> </a:t>
            </a:r>
            <a:r>
              <a:rPr lang="en-US" sz="3200" b="1" i="1" dirty="0" err="1"/>
              <a:t>definiti</a:t>
            </a:r>
            <a:r>
              <a:rPr lang="en-US" sz="3200" b="1" i="1" dirty="0"/>
              <a:t> </a:t>
            </a:r>
            <a:r>
              <a:rPr lang="en-US" sz="3200" b="1" i="1" dirty="0" err="1"/>
              <a:t>i</a:t>
            </a:r>
            <a:r>
              <a:rPr lang="en-US" sz="3200" b="1" i="1" dirty="0"/>
              <a:t> </a:t>
            </a:r>
            <a:r>
              <a:rPr lang="en-US" sz="3200" b="1" i="1" dirty="0" err="1"/>
              <a:t>ruoli</a:t>
            </a:r>
            <a:r>
              <a:rPr lang="en-US" sz="3200" b="1" i="1" dirty="0"/>
              <a:t> e le </a:t>
            </a:r>
            <a:r>
              <a:rPr lang="en-US" sz="3200" b="1" i="1" dirty="0" err="1"/>
              <a:t>responsabilità</a:t>
            </a:r>
            <a:r>
              <a:rPr lang="en-US" sz="3200" b="1" i="1" dirty="0"/>
              <a:t> in </a:t>
            </a:r>
            <a:r>
              <a:rPr lang="en-US" sz="3200" b="1" i="1" dirty="0" err="1"/>
              <a:t>caso</a:t>
            </a:r>
            <a:r>
              <a:rPr lang="en-US" sz="3200" b="1" i="1" dirty="0"/>
              <a:t> di </a:t>
            </a:r>
            <a:r>
              <a:rPr lang="en-US" sz="3200" b="1" i="1" dirty="0" err="1"/>
              <a:t>emergenza</a:t>
            </a:r>
            <a:r>
              <a:rPr lang="en-US" sz="3200" b="1" i="1" dirty="0"/>
              <a:t>, </a:t>
            </a:r>
            <a:r>
              <a:rPr lang="en-US" sz="3200" b="1" i="1" dirty="0" err="1"/>
              <a:t>incluse</a:t>
            </a:r>
            <a:r>
              <a:rPr lang="en-US" sz="3200" b="1" i="1" dirty="0"/>
              <a:t> le </a:t>
            </a:r>
            <a:r>
              <a:rPr lang="en-US" sz="3200" b="1" i="1" dirty="0" err="1"/>
              <a:t>esigenze</a:t>
            </a:r>
            <a:r>
              <a:rPr lang="en-US" sz="3200" b="1" i="1" dirty="0"/>
              <a:t> di </a:t>
            </a:r>
            <a:r>
              <a:rPr lang="en-US" sz="3200" b="1" i="1" dirty="0" err="1"/>
              <a:t>persone</a:t>
            </a:r>
            <a:r>
              <a:rPr lang="en-US" sz="3200" b="1" i="1" dirty="0"/>
              <a:t> </a:t>
            </a:r>
            <a:r>
              <a:rPr lang="en-US" sz="3200" b="1" i="1" dirty="0" err="1"/>
              <a:t>diversamente</a:t>
            </a:r>
            <a:r>
              <a:rPr lang="en-US" sz="3200" b="1" i="1" dirty="0"/>
              <a:t> </a:t>
            </a:r>
            <a:r>
              <a:rPr lang="en-US" sz="3200" b="1" i="1" dirty="0" err="1"/>
              <a:t>abili</a:t>
            </a:r>
            <a:r>
              <a:rPr lang="en-US" sz="3200" b="1" i="1" dirty="0"/>
              <a:t>?</a:t>
            </a:r>
            <a:br>
              <a:rPr lang="en-US" sz="3200" b="1" dirty="0"/>
            </a:br>
            <a:br>
              <a:rPr lang="en-US" sz="2100" b="1" dirty="0"/>
            </a:br>
            <a:br>
              <a:rPr lang="en-US" sz="2100" dirty="0"/>
            </a:br>
            <a:br>
              <a:rPr lang="en-US" sz="2100" dirty="0"/>
            </a:br>
            <a:endParaRPr lang="en-US" sz="2100" b="0" i="0" spc="-200" baseline="0" dirty="0"/>
          </a:p>
        </p:txBody>
      </p:sp>
    </p:spTree>
    <p:extLst>
      <p:ext uri="{BB962C8B-B14F-4D97-AF65-F5344CB8AC3E}">
        <p14:creationId xmlns:p14="http://schemas.microsoft.com/office/powerpoint/2010/main" val="135073359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FBB9DCA3-4B45-5B15-E37B-F6695481A788}"/>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BB5CCBD9-1AF6-F464-914B-A0C5E6CDF516}"/>
              </a:ext>
            </a:extLst>
          </p:cNvPr>
          <p:cNvPicPr>
            <a:picLocks noChangeAspect="1"/>
          </p:cNvPicPr>
          <p:nvPr/>
        </p:nvPicPr>
        <p:blipFill>
          <a:blip r:embed="rId3"/>
          <a:srcRect l="185" r="25540"/>
          <a:stretch>
            <a:fillRect/>
          </a:stretch>
        </p:blipFill>
        <p:spPr>
          <a:xfrm>
            <a:off x="1" y="10"/>
            <a:ext cx="6100402" cy="6857990"/>
          </a:xfrm>
          <a:prstGeom prst="rect">
            <a:avLst/>
          </a:prstGeom>
        </p:spPr>
      </p:pic>
      <p:sp>
        <p:nvSpPr>
          <p:cNvPr id="4" name="Title 1">
            <a:extLst>
              <a:ext uri="{FF2B5EF4-FFF2-40B4-BE49-F238E27FC236}">
                <a16:creationId xmlns:a16="http://schemas.microsoft.com/office/drawing/2014/main" id="{DB2171D8-4D13-CB26-994F-15A2EE6DA6AB}"/>
              </a:ext>
            </a:extLst>
          </p:cNvPr>
          <p:cNvSpPr>
            <a:spLocks noGrp="1"/>
          </p:cNvSpPr>
          <p:nvPr>
            <p:ph type="title"/>
          </p:nvPr>
        </p:nvSpPr>
        <p:spPr>
          <a:xfrm>
            <a:off x="7262964" y="766256"/>
            <a:ext cx="3912864" cy="5131714"/>
          </a:xfrm>
        </p:spPr>
        <p:txBody>
          <a:bodyPr vert="horz" lIns="91440" tIns="45720" rIns="91440" bIns="45720" rtlCol="0" anchor="b">
            <a:normAutofit/>
          </a:bodyPr>
          <a:lstStyle/>
          <a:p>
            <a:pPr algn="ctr"/>
            <a:r>
              <a:rPr lang="en-US" sz="2100" b="1" dirty="0"/>
              <a:t>👉 </a:t>
            </a:r>
            <a:r>
              <a:rPr lang="en-US" sz="3200" b="1" i="1" dirty="0"/>
              <a:t> </a:t>
            </a:r>
            <a:r>
              <a:rPr lang="en-US" sz="3200" b="1" i="1" dirty="0" err="1"/>
              <a:t>Esiste</a:t>
            </a:r>
            <a:r>
              <a:rPr lang="en-US" sz="3200" b="1" i="1" dirty="0"/>
              <a:t> </a:t>
            </a:r>
            <a:r>
              <a:rPr lang="en-US" sz="3200" b="1" i="1" dirty="0" err="1"/>
              <a:t>una</a:t>
            </a:r>
            <a:r>
              <a:rPr lang="en-US" sz="3200" b="1" i="1" dirty="0"/>
              <a:t> </a:t>
            </a:r>
            <a:r>
              <a:rPr lang="en-US" sz="3200" b="1" i="1" dirty="0" err="1"/>
              <a:t>figura</a:t>
            </a:r>
            <a:r>
              <a:rPr lang="en-US" sz="3200" b="1" i="1" dirty="0"/>
              <a:t> </a:t>
            </a:r>
            <a:r>
              <a:rPr lang="en-US" sz="3200" b="1" i="1" dirty="0" err="1"/>
              <a:t>incaricata</a:t>
            </a:r>
            <a:r>
              <a:rPr lang="en-US" sz="3200" b="1" i="1" dirty="0"/>
              <a:t> di </a:t>
            </a:r>
            <a:r>
              <a:rPr lang="en-US" sz="3200" b="1" i="1" dirty="0" err="1"/>
              <a:t>gestire</a:t>
            </a:r>
            <a:r>
              <a:rPr lang="en-US" sz="3200" b="1" i="1" dirty="0"/>
              <a:t> </a:t>
            </a:r>
            <a:r>
              <a:rPr lang="en-US" sz="3200" b="1" i="1" dirty="0" err="1"/>
              <a:t>situazioni</a:t>
            </a:r>
            <a:r>
              <a:rPr lang="en-US" sz="3200" b="1" i="1" dirty="0"/>
              <a:t> legate a </a:t>
            </a:r>
            <a:r>
              <a:rPr lang="en-US" sz="3200" b="1" i="1" dirty="0" err="1"/>
              <a:t>colleghi</a:t>
            </a:r>
            <a:r>
              <a:rPr lang="en-US" sz="3200" b="1" i="1" dirty="0"/>
              <a:t> o </a:t>
            </a:r>
            <a:r>
              <a:rPr lang="en-US" sz="3200" b="1" i="1" dirty="0" err="1"/>
              <a:t>colleghe</a:t>
            </a:r>
            <a:r>
              <a:rPr lang="en-US" sz="3200" b="1" i="1" dirty="0"/>
              <a:t> </a:t>
            </a:r>
            <a:r>
              <a:rPr lang="en-US" sz="3200" b="1" i="1" dirty="0" err="1"/>
              <a:t>diversamente</a:t>
            </a:r>
            <a:r>
              <a:rPr lang="en-US" sz="3200" b="1" i="1" dirty="0"/>
              <a:t> </a:t>
            </a:r>
            <a:r>
              <a:rPr lang="en-US" sz="3200" b="1" i="1" dirty="0" err="1"/>
              <a:t>abili</a:t>
            </a:r>
            <a:r>
              <a:rPr lang="en-US" sz="3200" b="1" i="1" dirty="0"/>
              <a:t> o con </a:t>
            </a:r>
            <a:r>
              <a:rPr lang="en-US" sz="3200" b="1" i="1" dirty="0" err="1"/>
              <a:t>esigenze</a:t>
            </a:r>
            <a:r>
              <a:rPr lang="en-US" sz="3200" b="1" i="1" dirty="0"/>
              <a:t> </a:t>
            </a:r>
            <a:r>
              <a:rPr lang="en-US" sz="3200" b="1" i="1" dirty="0" err="1"/>
              <a:t>speciali</a:t>
            </a:r>
            <a:r>
              <a:rPr lang="en-US" sz="3200" b="1" i="1" dirty="0"/>
              <a:t>?</a:t>
            </a:r>
            <a:br>
              <a:rPr lang="en-US" sz="3200" b="1" dirty="0"/>
            </a:br>
            <a:br>
              <a:rPr lang="en-US" sz="2100" b="1" dirty="0"/>
            </a:br>
            <a:br>
              <a:rPr lang="en-US" sz="2100" dirty="0"/>
            </a:br>
            <a:br>
              <a:rPr lang="en-US" sz="2100" dirty="0"/>
            </a:br>
            <a:endParaRPr lang="en-US" sz="2100" b="0" i="0" spc="-200" baseline="0" dirty="0"/>
          </a:p>
        </p:txBody>
      </p:sp>
    </p:spTree>
    <p:extLst>
      <p:ext uri="{BB962C8B-B14F-4D97-AF65-F5344CB8AC3E}">
        <p14:creationId xmlns:p14="http://schemas.microsoft.com/office/powerpoint/2010/main" val="182824626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616F9-5B0A-7573-4CAB-E41290F3D85E}"/>
              </a:ext>
            </a:extLst>
          </p:cNvPr>
          <p:cNvPicPr>
            <a:picLocks noChangeAspect="1"/>
          </p:cNvPicPr>
          <p:nvPr/>
        </p:nvPicPr>
        <p:blipFill>
          <a:blip r:embed="rId2"/>
          <a:stretch>
            <a:fillRect/>
          </a:stretch>
        </p:blipFill>
        <p:spPr>
          <a:xfrm>
            <a:off x="1763486" y="930475"/>
            <a:ext cx="8665027" cy="52151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a:extLst>
              <a:ext uri="{FF2B5EF4-FFF2-40B4-BE49-F238E27FC236}">
                <a16:creationId xmlns:a16="http://schemas.microsoft.com/office/drawing/2014/main" id="{0879133C-A7DB-24B4-6FEB-7216E68A6702}"/>
              </a:ext>
            </a:extLst>
          </p:cNvPr>
          <p:cNvPicPr>
            <a:picLocks noGrp="1" noChangeAspect="1"/>
          </p:cNvPicPr>
          <p:nvPr>
            <p:ph sz="quarter" idx="13"/>
          </p:nvPr>
        </p:nvPicPr>
        <p:blipFill>
          <a:blip r:embed="rId3"/>
          <a:stretch>
            <a:fillRect/>
          </a:stretch>
        </p:blipFill>
        <p:spPr>
          <a:xfrm>
            <a:off x="4504268" y="1011046"/>
            <a:ext cx="7315200" cy="4882895"/>
          </a:xfrm>
          <a:prstGeom prst="rect">
            <a:avLst/>
          </a:prstGeom>
          <a:noFill/>
        </p:spPr>
      </p:pic>
      <p:sp>
        <p:nvSpPr>
          <p:cNvPr id="6" name="Title 1">
            <a:extLst>
              <a:ext uri="{FF2B5EF4-FFF2-40B4-BE49-F238E27FC236}">
                <a16:creationId xmlns:a16="http://schemas.microsoft.com/office/drawing/2014/main" id="{ABE5E2CC-7BDE-4CE4-51A3-13903EF6B0E6}"/>
              </a:ext>
            </a:extLst>
          </p:cNvPr>
          <p:cNvSpPr>
            <a:spLocks noGrp="1"/>
          </p:cNvSpPr>
          <p:nvPr>
            <p:ph type="title"/>
          </p:nvPr>
        </p:nvSpPr>
        <p:spPr>
          <a:xfrm>
            <a:off x="372533" y="548639"/>
            <a:ext cx="3494314" cy="5719639"/>
          </a:xfrm>
        </p:spPr>
        <p:txBody>
          <a:bodyPr vert="horz" lIns="91440" tIns="45720" rIns="91440" bIns="45720" rtlCol="0" anchor="ctr" anchorCtr="0">
            <a:normAutofit/>
          </a:bodyPr>
          <a:lstStyle/>
          <a:p>
            <a:r>
              <a:rPr lang="it-IT" b="1"/>
              <a:t>👉 </a:t>
            </a:r>
            <a:r>
              <a:rPr lang="it-IT" b="1" i="1"/>
              <a:t>Il Piano di emergenza è pubblicato sul sito della Sede?</a:t>
            </a:r>
            <a:endParaRPr lang="en-US" b="1" i="0" kern="1200" spc="-200" baseline="0"/>
          </a:p>
        </p:txBody>
      </p:sp>
    </p:spTree>
    <p:extLst>
      <p:ext uri="{BB962C8B-B14F-4D97-AF65-F5344CB8AC3E}">
        <p14:creationId xmlns:p14="http://schemas.microsoft.com/office/powerpoint/2010/main" val="127071707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C1B3FA17-14FB-97BE-889D-190C7AC492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AD1850-77B4-AEDC-1D79-AD1029BBD92A}"/>
              </a:ext>
            </a:extLst>
          </p:cNvPr>
          <p:cNvPicPr>
            <a:picLocks noChangeAspect="1"/>
          </p:cNvPicPr>
          <p:nvPr/>
        </p:nvPicPr>
        <p:blipFill>
          <a:blip r:embed="rId2"/>
          <a:stretch>
            <a:fillRect/>
          </a:stretch>
        </p:blipFill>
        <p:spPr>
          <a:xfrm>
            <a:off x="1915885" y="1007995"/>
            <a:ext cx="8588829" cy="5162435"/>
          </a:xfrm>
          <a:prstGeom prst="rect">
            <a:avLst/>
          </a:prstGeom>
          <a:noFill/>
        </p:spPr>
      </p:pic>
    </p:spTree>
    <p:extLst>
      <p:ext uri="{BB962C8B-B14F-4D97-AF65-F5344CB8AC3E}">
        <p14:creationId xmlns:p14="http://schemas.microsoft.com/office/powerpoint/2010/main" val="2611753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ose-up of a red pushpin on a blank calendar.">
            <a:extLst>
              <a:ext uri="{FF2B5EF4-FFF2-40B4-BE49-F238E27FC236}">
                <a16:creationId xmlns:a16="http://schemas.microsoft.com/office/drawing/2014/main" id="{9CD280AF-E395-4618-83FB-4F886BD464DE}"/>
              </a:ext>
            </a:extLst>
          </p:cNvPr>
          <p:cNvPicPr>
            <a:picLocks noGrp="1" noChangeAspect="1"/>
          </p:cNvPicPr>
          <p:nvPr>
            <p:ph type="pic" sz="quarter" idx="13"/>
          </p:nvPr>
        </p:nvPicPr>
        <p:blipFill>
          <a:blip r:embed="rId3"/>
          <a:srcRect l="39494" r="9031" b="-1"/>
          <a:stretch>
            <a:fillRect/>
          </a:stretch>
        </p:blipFill>
        <p:spPr>
          <a:xfrm>
            <a:off x="6500212" y="295656"/>
            <a:ext cx="5372481" cy="6288459"/>
          </a:xfrm>
          <a:prstGeom prst="rect">
            <a:avLst/>
          </a:prstGeom>
          <a:noFill/>
        </p:spPr>
      </p:pic>
      <p:sp>
        <p:nvSpPr>
          <p:cNvPr id="4" name="Title 3">
            <a:extLst>
              <a:ext uri="{FF2B5EF4-FFF2-40B4-BE49-F238E27FC236}">
                <a16:creationId xmlns:a16="http://schemas.microsoft.com/office/drawing/2014/main" id="{1C0B745B-F356-A0F8-DEFD-1E7ECFC8F468}"/>
              </a:ext>
            </a:extLst>
          </p:cNvPr>
          <p:cNvSpPr>
            <a:spLocks noGrp="1"/>
          </p:cNvSpPr>
          <p:nvPr>
            <p:ph type="ctrTitle"/>
          </p:nvPr>
        </p:nvSpPr>
        <p:spPr>
          <a:xfrm>
            <a:off x="576072" y="1188720"/>
            <a:ext cx="4937760" cy="3739896"/>
          </a:xfrm>
        </p:spPr>
        <p:txBody>
          <a:bodyPr anchor="ctr">
            <a:normAutofit/>
          </a:bodyPr>
          <a:lstStyle/>
          <a:p>
            <a:r>
              <a:rPr lang="it-IT" b="1" dirty="0"/>
              <a:t>👉 </a:t>
            </a:r>
            <a:r>
              <a:rPr lang="it-IT" sz="3200" i="1" dirty="0"/>
              <a:t>Il Piano di emergenza e di evacuazione è noto al personale?</a:t>
            </a:r>
            <a:endParaRPr lang="en-US" sz="3200" dirty="0">
              <a:ea typeface="Calibri Light"/>
              <a:cs typeface="Calibri Light"/>
            </a:endParaRPr>
          </a:p>
        </p:txBody>
      </p:sp>
    </p:spTree>
    <p:extLst>
      <p:ext uri="{BB962C8B-B14F-4D97-AF65-F5344CB8AC3E}">
        <p14:creationId xmlns:p14="http://schemas.microsoft.com/office/powerpoint/2010/main" val="36648052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9DD96AA1-F2ED-3138-BBC0-3DB7395E2CA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4801B7-DA65-52D2-3328-54A3142B0BBC}"/>
              </a:ext>
            </a:extLst>
          </p:cNvPr>
          <p:cNvPicPr>
            <a:picLocks noChangeAspect="1"/>
          </p:cNvPicPr>
          <p:nvPr/>
        </p:nvPicPr>
        <p:blipFill>
          <a:blip r:embed="rId2"/>
          <a:stretch>
            <a:fillRect/>
          </a:stretch>
        </p:blipFill>
        <p:spPr>
          <a:xfrm>
            <a:off x="1923881" y="1102177"/>
            <a:ext cx="8090976" cy="4863193"/>
          </a:xfrm>
          <a:prstGeom prst="rect">
            <a:avLst/>
          </a:prstGeom>
        </p:spPr>
      </p:pic>
    </p:spTree>
    <p:extLst>
      <p:ext uri="{BB962C8B-B14F-4D97-AF65-F5344CB8AC3E}">
        <p14:creationId xmlns:p14="http://schemas.microsoft.com/office/powerpoint/2010/main" val="3247440009"/>
      </p:ext>
    </p:extLst>
  </p:cSld>
  <p:clrMapOvr>
    <a:masterClrMapping/>
  </p:clrMapOvr>
</p:sld>
</file>

<file path=ppt/theme/theme1.xml><?xml version="1.0" encoding="utf-8"?>
<a:theme xmlns:a="http://schemas.openxmlformats.org/drawingml/2006/main" name="Office 2013 - Tema 2022">
  <a:themeElements>
    <a:clrScheme name="Office 2013 - Tema 202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Retrospettivo">
  <a:themeElements>
    <a:clrScheme name="Retrospettivo">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8a84e3e-8480-4505-ba74-e8f178fd99f1" xsi:nil="true"/>
    <lcf76f155ced4ddcb4097134ff3c332f xmlns="6a642db6-1756-4f75-967f-cef54230948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74E3AA5235E44DA5CE1B92BE1A4358" ma:contentTypeVersion="13" ma:contentTypeDescription="Create a new document." ma:contentTypeScope="" ma:versionID="732a05a16d3328fcbc7b00caf8289ec1">
  <xsd:schema xmlns:xsd="http://www.w3.org/2001/XMLSchema" xmlns:xs="http://www.w3.org/2001/XMLSchema" xmlns:p="http://schemas.microsoft.com/office/2006/metadata/properties" xmlns:ns2="6a642db6-1756-4f75-967f-cef542309484" xmlns:ns3="88a84e3e-8480-4505-ba74-e8f178fd99f1" targetNamespace="http://schemas.microsoft.com/office/2006/metadata/properties" ma:root="true" ma:fieldsID="87e8c15d209a3f6dbd8ce4bee00f2a80" ns2:_="" ns3:_="">
    <xsd:import namespace="6a642db6-1756-4f75-967f-cef542309484"/>
    <xsd:import namespace="88a84e3e-8480-4505-ba74-e8f178fd99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642db6-1756-4f75-967f-cef542309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a84e3e-8480-4505-ba74-e8f178fd99f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0a701fd-493d-4bce-a493-4ac91f84e8f4}" ma:internalName="TaxCatchAll" ma:showField="CatchAllData" ma:web="88a84e3e-8480-4505-ba74-e8f178fd99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361F2A-2EA0-4BA8-830A-64FFB91B7950}">
  <ds:schemaRefs>
    <ds:schemaRef ds:uri="http://schemas.microsoft.com/sharepoint/v3/contenttype/forms"/>
  </ds:schemaRefs>
</ds:datastoreItem>
</file>

<file path=customXml/itemProps2.xml><?xml version="1.0" encoding="utf-8"?>
<ds:datastoreItem xmlns:ds="http://schemas.openxmlformats.org/officeDocument/2006/customXml" ds:itemID="{538778BE-8E01-4C63-9D69-0B975B6CA9FF}">
  <ds:schemaRefs>
    <ds:schemaRef ds:uri="http://schemas.microsoft.com/office/2006/metadata/properties"/>
    <ds:schemaRef ds:uri="http://www.w3.org/2000/xmlns/"/>
    <ds:schemaRef ds:uri="88a84e3e-8480-4505-ba74-e8f178fd99f1"/>
    <ds:schemaRef ds:uri="http://www.w3.org/2001/XMLSchema-instance"/>
    <ds:schemaRef ds:uri="6a642db6-1756-4f75-967f-cef542309484"/>
    <ds:schemaRef ds:uri="http://schemas.microsoft.com/office/infopath/2007/PartnerControls"/>
  </ds:schemaRefs>
</ds:datastoreItem>
</file>

<file path=customXml/itemProps3.xml><?xml version="1.0" encoding="utf-8"?>
<ds:datastoreItem xmlns:ds="http://schemas.openxmlformats.org/officeDocument/2006/customXml" ds:itemID="{8182DF91-DFE6-4BE3-9BD3-8216EFE943DD}">
  <ds:schemaRefs>
    <ds:schemaRef ds:uri="http://schemas.microsoft.com/office/2006/metadata/contentType"/>
    <ds:schemaRef ds:uri="http://schemas.microsoft.com/office/2006/metadata/properties/metaAttributes"/>
    <ds:schemaRef ds:uri="http://www.w3.org/2000/xmlns/"/>
    <ds:schemaRef ds:uri="http://www.w3.org/2001/XMLSchema"/>
    <ds:schemaRef ds:uri="6a642db6-1756-4f75-967f-cef542309484"/>
    <ds:schemaRef ds:uri="88a84e3e-8480-4505-ba74-e8f178fd99f1"/>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2013 - 2022 Theme</Template>
  <TotalTime>2507</TotalTime>
  <Words>1632</Words>
  <Application>Microsoft Office PowerPoint</Application>
  <PresentationFormat>Widescreen</PresentationFormat>
  <Paragraphs>67</Paragraphs>
  <Slides>26</Slides>
  <Notes>10</Notes>
  <HiddenSlides>0</HiddenSlides>
  <MMClips>0</MMClips>
  <ScaleCrop>false</ScaleCrop>
  <HeadingPairs>
    <vt:vector size="4" baseType="variant">
      <vt:variant>
        <vt:lpstr>Tema</vt:lpstr>
      </vt:variant>
      <vt:variant>
        <vt:i4>2</vt:i4>
      </vt:variant>
      <vt:variant>
        <vt:lpstr>Titoli diapositive</vt:lpstr>
      </vt:variant>
      <vt:variant>
        <vt:i4>26</vt:i4>
      </vt:variant>
    </vt:vector>
  </HeadingPairs>
  <TitlesOfParts>
    <vt:vector size="28" baseType="lpstr">
      <vt:lpstr>Office 2013 - Tema 2022</vt:lpstr>
      <vt:lpstr>Retrospettivo</vt:lpstr>
      <vt:lpstr> Questionario INFN su Sicurezza, Inclusione e Barriere Architettoniche </vt:lpstr>
      <vt:lpstr>Presentazione standard di PowerPoint</vt:lpstr>
      <vt:lpstr>👉 Nel Piano di evacuazione della Sede, sono definiti i ruoli e le responsabilità in caso di emergenza, incluse le esigenze di persone diversamente abili?    </vt:lpstr>
      <vt:lpstr>👉  Esiste una figura incaricata di gestire situazioni legate a colleghi o colleghe diversamente abili o con esigenze speciali?    </vt:lpstr>
      <vt:lpstr>Presentazione standard di PowerPoint</vt:lpstr>
      <vt:lpstr>👉 Il Piano di emergenza è pubblicato sul sito della Sede?</vt:lpstr>
      <vt:lpstr>Presentazione standard di PowerPoint</vt:lpstr>
      <vt:lpstr>👉 Il Piano di emergenza e di evacuazione è noto al personale?</vt:lpstr>
      <vt:lpstr>Presentazione standard di PowerPoint</vt:lpstr>
      <vt:lpstr>👉 Il Piano di emergenza è disponibile una versione in inglese?</vt:lpstr>
      <vt:lpstr>Presentazione standard di PowerPoint</vt:lpstr>
      <vt:lpstr>👉 Sono presenti barriere architettoniche che ostacolano l'accesso o la mobilità interna nella sede? Se sì, quali soluzioni sono state adottate per affrontarle?</vt:lpstr>
      <vt:lpstr>Presentazione standard di PowerPoint</vt:lpstr>
      <vt:lpstr>Presentazione standard di PowerPoint</vt:lpstr>
      <vt:lpstr>Presentazione standard di PowerPoint</vt:lpstr>
      <vt:lpstr>👉 Sono stati condotti sopralluoghi recenti per verificare l'accessibilità degli spazi? Se sì, quali sono i principali risultati?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Analisi delle risposte al questionario sulle barriere architettoniche</dc:title>
  <dc:creator>Elisabetta Lilli</dc:creator>
  <cp:lastModifiedBy>Elisabetta Lilli</cp:lastModifiedBy>
  <cp:revision>182</cp:revision>
  <dcterms:created xsi:type="dcterms:W3CDTF">2024-06-26T20:20:27Z</dcterms:created>
  <dcterms:modified xsi:type="dcterms:W3CDTF">2025-11-14T12:45:18Z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0x0101003B74E3AA5235E44DA5CE1B92BE1A4358</vt:lpwstr>
  </property>
  <property fmtid="{D5CDD505-2E9C-101B-9397-08002B2CF9AE}" pid="3" name="MediaServiceImageTags">
    <vt:lpwstr/>
  </property>
</Properties>
</file>