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4" r:id="rId2"/>
    <p:sldId id="380" r:id="rId3"/>
    <p:sldId id="308" r:id="rId4"/>
    <p:sldId id="288" r:id="rId5"/>
    <p:sldId id="361" r:id="rId6"/>
    <p:sldId id="408" r:id="rId7"/>
    <p:sldId id="410" r:id="rId8"/>
    <p:sldId id="412" r:id="rId9"/>
    <p:sldId id="411" r:id="rId10"/>
    <p:sldId id="295" r:id="rId11"/>
    <p:sldId id="363" r:id="rId12"/>
    <p:sldId id="415" r:id="rId13"/>
    <p:sldId id="413" r:id="rId14"/>
    <p:sldId id="414" r:id="rId15"/>
    <p:sldId id="416" r:id="rId16"/>
    <p:sldId id="423" r:id="rId17"/>
    <p:sldId id="418" r:id="rId18"/>
    <p:sldId id="370" r:id="rId19"/>
    <p:sldId id="419" r:id="rId20"/>
    <p:sldId id="420" r:id="rId21"/>
    <p:sldId id="421" r:id="rId22"/>
    <p:sldId id="422" r:id="rId23"/>
    <p:sldId id="399" r:id="rId24"/>
    <p:sldId id="378" r:id="rId25"/>
    <p:sldId id="398" r:id="rId26"/>
    <p:sldId id="293" r:id="rId27"/>
    <p:sldId id="351" r:id="rId28"/>
    <p:sldId id="354" r:id="rId29"/>
    <p:sldId id="41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C226"/>
    <a:srgbClr val="1D1BFD"/>
    <a:srgbClr val="51FEFF"/>
    <a:srgbClr val="34E102"/>
    <a:srgbClr val="F41B0C"/>
    <a:srgbClr val="030B97"/>
    <a:srgbClr val="20AA00"/>
    <a:srgbClr val="FD0001"/>
    <a:srgbClr val="48432A"/>
    <a:srgbClr val="CAC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5"/>
    <p:restoredTop sz="94723"/>
  </p:normalViewPr>
  <p:slideViewPr>
    <p:cSldViewPr snapToGrid="0">
      <p:cViewPr>
        <p:scale>
          <a:sx n="140" d="100"/>
          <a:sy n="140" d="100"/>
        </p:scale>
        <p:origin x="5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1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552CF8-BD7E-8055-F10C-3A56BD02F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A90B31-F4A1-F51B-CC94-FA8F29108F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796629-345C-764A-868F-365BA3DA2824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9931AF-A007-D858-14E1-91BD72980A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998CD9-E22C-BDBA-A611-F0C0CAEB5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FC680-1C9B-C447-883E-16A2BB502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04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C8168-0B24-7C4F-ABF2-47660549DE4D}" type="datetimeFigureOut">
              <a:rPr lang="en-US" smtClean="0"/>
              <a:t>12/12/25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2417F-035E-F44C-928F-E84D81DBD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4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417F-035E-F44C-928F-E84D81DBD8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95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764" y="1669857"/>
            <a:ext cx="11233160" cy="470899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ttangolo 13">
            <a:extLst>
              <a:ext uri="{FF2B5EF4-FFF2-40B4-BE49-F238E27FC236}">
                <a16:creationId xmlns:a16="http://schemas.microsoft.com/office/drawing/2014/main" id="{E866149C-298F-BC3E-C9B9-74A8E4CBD9A2}"/>
              </a:ext>
            </a:extLst>
          </p:cNvPr>
          <p:cNvSpPr/>
          <p:nvPr userDrawn="1"/>
        </p:nvSpPr>
        <p:spPr>
          <a:xfrm>
            <a:off x="-7952" y="6524715"/>
            <a:ext cx="12199951" cy="3575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22">
            <a:extLst>
              <a:ext uri="{FF2B5EF4-FFF2-40B4-BE49-F238E27FC236}">
                <a16:creationId xmlns:a16="http://schemas.microsoft.com/office/drawing/2014/main" id="{F3D0C625-ED55-ABC5-9B24-C30FEB734CDD}"/>
              </a:ext>
            </a:extLst>
          </p:cNvPr>
          <p:cNvSpPr txBox="1"/>
          <p:nvPr userDrawn="1"/>
        </p:nvSpPr>
        <p:spPr>
          <a:xfrm>
            <a:off x="59469" y="6566825"/>
            <a:ext cx="2161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57F1E4F-1CFF-5643-939E-217C01CDF565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r>
              <a:rPr lang="it-IT" sz="1400" dirty="0">
                <a:solidFill>
                  <a:schemeClr val="bg1"/>
                </a:solidFill>
              </a:rPr>
              <a:t> – Marco Spreafico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4FC98D-76DD-5265-6153-DEC056AF20A5}"/>
              </a:ext>
            </a:extLst>
          </p:cNvPr>
          <p:cNvSpPr txBox="1"/>
          <p:nvPr userDrawn="1"/>
        </p:nvSpPr>
        <p:spPr>
          <a:xfrm>
            <a:off x="3563409" y="6559206"/>
            <a:ext cx="486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Light Dark Matter searches with BDX</a:t>
            </a:r>
          </a:p>
        </p:txBody>
      </p:sp>
      <p:sp>
        <p:nvSpPr>
          <p:cNvPr id="11" name="Rettangolo 13">
            <a:extLst>
              <a:ext uri="{FF2B5EF4-FFF2-40B4-BE49-F238E27FC236}">
                <a16:creationId xmlns:a16="http://schemas.microsoft.com/office/drawing/2014/main" id="{22E4507F-9CBD-A32A-AC16-EEC21F0292DB}"/>
              </a:ext>
            </a:extLst>
          </p:cNvPr>
          <p:cNvSpPr/>
          <p:nvPr userDrawn="1"/>
        </p:nvSpPr>
        <p:spPr>
          <a:xfrm>
            <a:off x="-7952" y="-3299"/>
            <a:ext cx="12199951" cy="47033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3">
            <a:extLst>
              <a:ext uri="{FF2B5EF4-FFF2-40B4-BE49-F238E27FC236}">
                <a16:creationId xmlns:a16="http://schemas.microsoft.com/office/drawing/2014/main" id="{CCF07575-21EF-50A0-B475-9935D77D20CF}"/>
              </a:ext>
            </a:extLst>
          </p:cNvPr>
          <p:cNvSpPr/>
          <p:nvPr userDrawn="1"/>
        </p:nvSpPr>
        <p:spPr>
          <a:xfrm>
            <a:off x="11012" y="470339"/>
            <a:ext cx="12199951" cy="9143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764" y="609600"/>
            <a:ext cx="8596668" cy="91439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94DB7A-D2C7-BC33-234A-8F49985CCE34}"/>
              </a:ext>
            </a:extLst>
          </p:cNvPr>
          <p:cNvSpPr/>
          <p:nvPr userDrawn="1"/>
        </p:nvSpPr>
        <p:spPr>
          <a:xfrm>
            <a:off x="236785" y="25391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D4883CB-56A8-0B0A-6776-60E7323A1046}"/>
              </a:ext>
            </a:extLst>
          </p:cNvPr>
          <p:cNvSpPr/>
          <p:nvPr userDrawn="1"/>
        </p:nvSpPr>
        <p:spPr>
          <a:xfrm>
            <a:off x="365767" y="256545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7E290D-029A-8C54-7D46-A82687BF6B22}"/>
              </a:ext>
            </a:extLst>
          </p:cNvPr>
          <p:cNvSpPr/>
          <p:nvPr userDrawn="1"/>
        </p:nvSpPr>
        <p:spPr>
          <a:xfrm>
            <a:off x="491223" y="25837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22B47E-7405-9126-48AB-BECCCA927523}"/>
              </a:ext>
            </a:extLst>
          </p:cNvPr>
          <p:cNvSpPr txBox="1"/>
          <p:nvPr userDrawn="1"/>
        </p:nvSpPr>
        <p:spPr>
          <a:xfrm>
            <a:off x="81560" y="0"/>
            <a:ext cx="120588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>
                <a:solidFill>
                  <a:schemeClr val="bg1"/>
                </a:solidFill>
              </a:rPr>
              <a:t> BDX-MINI				  BDX-MINI analysis 			    AI-based Background Rejection			       Anomaly detection		  		     Conclusions</a:t>
            </a:r>
          </a:p>
        </p:txBody>
      </p:sp>
      <p:pic>
        <p:nvPicPr>
          <p:cNvPr id="1028" name="Picture 4" descr="Home">
            <a:extLst>
              <a:ext uri="{FF2B5EF4-FFF2-40B4-BE49-F238E27FC236}">
                <a16:creationId xmlns:a16="http://schemas.microsoft.com/office/drawing/2014/main" id="{C305DA4E-38E9-97FE-DB9D-61ECC35A3A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005" y="6461509"/>
            <a:ext cx="518408" cy="518408"/>
          </a:xfrm>
          <a:prstGeom prst="rect">
            <a:avLst/>
          </a:prstGeom>
          <a:noFill/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D28F841-5180-B39F-332C-153C219BEC20}"/>
              </a:ext>
            </a:extLst>
          </p:cNvPr>
          <p:cNvSpPr/>
          <p:nvPr userDrawn="1"/>
        </p:nvSpPr>
        <p:spPr>
          <a:xfrm>
            <a:off x="2758139" y="251584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23D1FE1-4712-F57B-EE10-548B985715BC}"/>
              </a:ext>
            </a:extLst>
          </p:cNvPr>
          <p:cNvSpPr/>
          <p:nvPr userDrawn="1"/>
        </p:nvSpPr>
        <p:spPr>
          <a:xfrm>
            <a:off x="2887121" y="254213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3AA2F87-A69F-D5C1-418D-6115FD33C27B}"/>
              </a:ext>
            </a:extLst>
          </p:cNvPr>
          <p:cNvSpPr/>
          <p:nvPr userDrawn="1"/>
        </p:nvSpPr>
        <p:spPr>
          <a:xfrm>
            <a:off x="3012577" y="256044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AAF8B22-5F6C-AC5E-0A62-4F98EAD23BC9}"/>
              </a:ext>
            </a:extLst>
          </p:cNvPr>
          <p:cNvSpPr/>
          <p:nvPr userDrawn="1"/>
        </p:nvSpPr>
        <p:spPr>
          <a:xfrm>
            <a:off x="3144184" y="256044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3907931-79D5-D2F3-4FE8-46328C72FA02}"/>
              </a:ext>
            </a:extLst>
          </p:cNvPr>
          <p:cNvSpPr/>
          <p:nvPr userDrawn="1"/>
        </p:nvSpPr>
        <p:spPr>
          <a:xfrm>
            <a:off x="5610301" y="256044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BABA5DB-A1F8-242C-A4C9-6D999FECBB7A}"/>
              </a:ext>
            </a:extLst>
          </p:cNvPr>
          <p:cNvSpPr/>
          <p:nvPr userDrawn="1"/>
        </p:nvSpPr>
        <p:spPr>
          <a:xfrm>
            <a:off x="5739283" y="258673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D50BEBF-7223-3E08-01BE-155205CD032D}"/>
              </a:ext>
            </a:extLst>
          </p:cNvPr>
          <p:cNvSpPr/>
          <p:nvPr userDrawn="1"/>
        </p:nvSpPr>
        <p:spPr>
          <a:xfrm>
            <a:off x="5864739" y="25837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A481B29-FFF7-49F1-CD5A-A28108F9C0FB}"/>
              </a:ext>
            </a:extLst>
          </p:cNvPr>
          <p:cNvSpPr/>
          <p:nvPr userDrawn="1"/>
        </p:nvSpPr>
        <p:spPr>
          <a:xfrm>
            <a:off x="8547845" y="25137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FFBA8E8-C8A2-75E3-128F-BAAECCB79142}"/>
              </a:ext>
            </a:extLst>
          </p:cNvPr>
          <p:cNvSpPr/>
          <p:nvPr userDrawn="1"/>
        </p:nvSpPr>
        <p:spPr>
          <a:xfrm>
            <a:off x="8676827" y="254005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47903DA-3951-2015-9457-E420368E3E2D}"/>
              </a:ext>
            </a:extLst>
          </p:cNvPr>
          <p:cNvSpPr/>
          <p:nvPr userDrawn="1"/>
        </p:nvSpPr>
        <p:spPr>
          <a:xfrm>
            <a:off x="8802283" y="25583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2BCBB1C-6D97-81E0-E94E-7539A87F9D52}"/>
              </a:ext>
            </a:extLst>
          </p:cNvPr>
          <p:cNvSpPr/>
          <p:nvPr userDrawn="1"/>
        </p:nvSpPr>
        <p:spPr>
          <a:xfrm>
            <a:off x="8933890" y="25583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302A494-6692-E255-CBFB-1B58EE19EA77}"/>
              </a:ext>
            </a:extLst>
          </p:cNvPr>
          <p:cNvSpPr/>
          <p:nvPr userDrawn="1"/>
        </p:nvSpPr>
        <p:spPr>
          <a:xfrm>
            <a:off x="11928837" y="251376"/>
            <a:ext cx="101892" cy="1018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764" y="1669857"/>
            <a:ext cx="11233160" cy="47089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ttangolo 13">
            <a:extLst>
              <a:ext uri="{FF2B5EF4-FFF2-40B4-BE49-F238E27FC236}">
                <a16:creationId xmlns:a16="http://schemas.microsoft.com/office/drawing/2014/main" id="{E866149C-298F-BC3E-C9B9-74A8E4CBD9A2}"/>
              </a:ext>
            </a:extLst>
          </p:cNvPr>
          <p:cNvSpPr/>
          <p:nvPr userDrawn="1"/>
        </p:nvSpPr>
        <p:spPr>
          <a:xfrm>
            <a:off x="-7952" y="6524715"/>
            <a:ext cx="12199951" cy="3575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22">
            <a:extLst>
              <a:ext uri="{FF2B5EF4-FFF2-40B4-BE49-F238E27FC236}">
                <a16:creationId xmlns:a16="http://schemas.microsoft.com/office/drawing/2014/main" id="{F3D0C625-ED55-ABC5-9B24-C30FEB734CDD}"/>
              </a:ext>
            </a:extLst>
          </p:cNvPr>
          <p:cNvSpPr txBox="1"/>
          <p:nvPr userDrawn="1"/>
        </p:nvSpPr>
        <p:spPr>
          <a:xfrm>
            <a:off x="59469" y="6566825"/>
            <a:ext cx="2161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57F1E4F-1CFF-5643-939E-217C01CDF565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r>
              <a:rPr lang="it-IT" sz="1400">
                <a:solidFill>
                  <a:schemeClr val="bg1"/>
                </a:solidFill>
              </a:rPr>
              <a:t> – Marco Spreafico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4FC98D-76DD-5265-6153-DEC056AF20A5}"/>
              </a:ext>
            </a:extLst>
          </p:cNvPr>
          <p:cNvSpPr txBox="1"/>
          <p:nvPr userDrawn="1"/>
        </p:nvSpPr>
        <p:spPr>
          <a:xfrm>
            <a:off x="3563409" y="6559206"/>
            <a:ext cx="486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Light Dark Matter searches with BDX</a:t>
            </a:r>
          </a:p>
        </p:txBody>
      </p:sp>
      <p:pic>
        <p:nvPicPr>
          <p:cNvPr id="2" name="Picture 4" descr="Home">
            <a:extLst>
              <a:ext uri="{FF2B5EF4-FFF2-40B4-BE49-F238E27FC236}">
                <a16:creationId xmlns:a16="http://schemas.microsoft.com/office/drawing/2014/main" id="{513AADF9-3CF9-CC6E-643F-55B9D2759C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005" y="6461509"/>
            <a:ext cx="518408" cy="518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66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51" r:id="rId4"/>
    <p:sldLayoutId id="2147483665" r:id="rId5"/>
    <p:sldLayoutId id="2147483653" r:id="rId6"/>
    <p:sldLayoutId id="2147483654" r:id="rId7"/>
    <p:sldLayoutId id="2147483655" r:id="rId8"/>
    <p:sldLayoutId id="2147483666" r:id="rId9"/>
    <p:sldLayoutId id="2147483657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7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9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79944F-1C2C-66F7-7948-CBBF02088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96E6-7087-3AFB-28DC-85DF31627D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1" y="1229868"/>
            <a:ext cx="6251110" cy="1984248"/>
          </a:xfrm>
        </p:spPr>
        <p:txBody>
          <a:bodyPr anchor="b">
            <a:normAutofit/>
          </a:bodyPr>
          <a:lstStyle/>
          <a:p>
            <a:pPr algn="l"/>
            <a:r>
              <a:rPr lang="en-GB" dirty="0"/>
              <a:t>AI methods for BDX-MINI analysis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D6A35-ABE7-0554-1241-4A987D586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7418" y="3253668"/>
            <a:ext cx="5443393" cy="157276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Marco Spreafico</a:t>
            </a:r>
            <a:br>
              <a:rPr lang="en-US" dirty="0"/>
            </a:br>
            <a:r>
              <a:rPr lang="en-US" dirty="0"/>
              <a:t>on behalf of the BDX collaboration</a:t>
            </a:r>
          </a:p>
        </p:txBody>
      </p:sp>
      <p:pic>
        <p:nvPicPr>
          <p:cNvPr id="8" name="Picture 7" descr="Aerial view of a city&#10;&#10;AI-generated content may be incorrect.">
            <a:extLst>
              <a:ext uri="{FF2B5EF4-FFF2-40B4-BE49-F238E27FC236}">
                <a16:creationId xmlns:a16="http://schemas.microsoft.com/office/drawing/2014/main" id="{579BF008-987A-6808-B5A7-4AA57AB9C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D2ECF90-E9E2-A12D-C81D-813B4A7C1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4314490" y="0"/>
            <a:ext cx="2832871" cy="885274"/>
          </a:xfrm>
          <a:prstGeom prst="rect">
            <a:avLst/>
          </a:prstGeom>
        </p:spPr>
      </p:pic>
      <p:pic>
        <p:nvPicPr>
          <p:cNvPr id="15" name="Picture 14" descr="A logo with blue text&#10;&#10;AI-generated content may be incorrect.">
            <a:extLst>
              <a:ext uri="{FF2B5EF4-FFF2-40B4-BE49-F238E27FC236}">
                <a16:creationId xmlns:a16="http://schemas.microsoft.com/office/drawing/2014/main" id="{F3E16AD7-CAD6-A51C-561E-DDA94DCAA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896" y="0"/>
            <a:ext cx="2088103" cy="98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7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CE246C-7E1D-631B-F38B-FB948D00E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64" y="1669857"/>
            <a:ext cx="5057888" cy="4708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Main limitation to BDX-MINI sensitivity = trade off between signal maximization and background minimization</a:t>
            </a:r>
          </a:p>
          <a:p>
            <a:r>
              <a:rPr lang="en-US" dirty="0"/>
              <a:t>Efficiency on cut on total energy limited</a:t>
            </a:r>
          </a:p>
          <a:p>
            <a:r>
              <a:rPr lang="en-US" dirty="0"/>
              <a:t>Test of AI-based algorithms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Boosted Decision Tree</a:t>
            </a:r>
            <a:r>
              <a:rPr lang="en-US" dirty="0"/>
              <a:t>: combination of multiple </a:t>
            </a:r>
            <a:r>
              <a:rPr lang="en-US" b="1" dirty="0"/>
              <a:t>decision trees</a:t>
            </a:r>
            <a:r>
              <a:rPr lang="en-US" dirty="0"/>
              <a:t> where each tree is trained to correct the errors of the previous ones </a:t>
            </a:r>
          </a:p>
          <a:p>
            <a:r>
              <a:rPr lang="en-US" dirty="0"/>
              <a:t>Discrimination between </a:t>
            </a:r>
            <a:r>
              <a:rPr lang="en-US" b="1" dirty="0"/>
              <a:t>signal </a:t>
            </a:r>
            <a:r>
              <a:rPr lang="en-US" dirty="0"/>
              <a:t>(DM) and </a:t>
            </a:r>
            <a:r>
              <a:rPr lang="en-US" b="1" dirty="0"/>
              <a:t>background</a:t>
            </a:r>
            <a:r>
              <a:rPr lang="en-US" dirty="0"/>
              <a:t> (cosmic and neutrino)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D294ED-2298-69D9-7C4C-8C791AE5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AI-based background rejection</a:t>
            </a:r>
          </a:p>
        </p:txBody>
      </p:sp>
      <p:pic>
        <p:nvPicPr>
          <p:cNvPr id="1026" name="Picture 2" descr="Machine Learning-Based Forecasting of Temperature and Solar Irradiance for Photovoltaic Systems">
            <a:extLst>
              <a:ext uri="{FF2B5EF4-FFF2-40B4-BE49-F238E27FC236}">
                <a16:creationId xmlns:a16="http://schemas.microsoft.com/office/drawing/2014/main" id="{2C9FF46F-1D3A-0331-800B-0D9DFE857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60" y="2048635"/>
            <a:ext cx="5734964" cy="371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3E9019-C7A6-3AA1-410A-AF8CC99A4570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Article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preparation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A96414-BA80-51EB-2810-03588424B9E8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3FF13F-190B-20BD-0A08-F84121FA14D5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B69BB6-74EE-989A-DE39-C797EDDF9A6B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684F86-652C-E9CF-3CB7-4795FA6FDF99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383ECF-C96F-71FB-79D7-FD9580681D27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EEDCBE-F60E-D6FE-7F03-790B2EDFF741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558BCF-38D0-4863-66E8-C22E0EF2DBB9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9840C8B-44D6-E0FC-45A9-D3F9CC2B71CF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5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05F0A836-F908-6B6C-E339-CB4FB204C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906" y="1841029"/>
            <a:ext cx="6697073" cy="4004098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E1BD871-B975-6DFE-573D-9EEDA1724F03}"/>
              </a:ext>
            </a:extLst>
          </p:cNvPr>
          <p:cNvSpPr/>
          <p:nvPr/>
        </p:nvSpPr>
        <p:spPr>
          <a:xfrm>
            <a:off x="5701553" y="1974028"/>
            <a:ext cx="4601887" cy="3480474"/>
          </a:xfrm>
          <a:prstGeom prst="rect">
            <a:avLst/>
          </a:prstGeom>
          <a:solidFill>
            <a:schemeClr val="accent4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Reject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40355B7-F3A6-6E7B-EF91-C0CF305AEE21}"/>
              </a:ext>
            </a:extLst>
          </p:cNvPr>
          <p:cNvSpPr/>
          <p:nvPr/>
        </p:nvSpPr>
        <p:spPr>
          <a:xfrm>
            <a:off x="10303439" y="1974028"/>
            <a:ext cx="1169895" cy="3480474"/>
          </a:xfrm>
          <a:prstGeom prst="rect">
            <a:avLst/>
          </a:prstGeom>
          <a:solidFill>
            <a:srgbClr val="90C226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Keep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5F2182A-BA6D-7340-FE40-BD3C9880EB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763" y="1669857"/>
                <a:ext cx="4610669" cy="470899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Train variable:</a:t>
                </a:r>
              </a:p>
              <a:p>
                <a:r>
                  <a:rPr lang="en-US" dirty="0"/>
                  <a:t>Total energy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Shower direction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𝑠h𝑜𝑤𝑒𝑟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Energy outside seed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𝑠𝑒𝑒𝑑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Position of seed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𝑠𝑒𝑒𝑑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𝑠𝑒𝑒𝑑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Number of hits (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𝑀𝑢𝑙𝑡𝑖𝑝𝑙𝑖𝑐𝑖𝑡𝑦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BDT builds single variable with stronger discriminating power </a:t>
                </a:r>
              </a:p>
              <a:p>
                <a:r>
                  <a:rPr lang="en-US" b="1" dirty="0"/>
                  <a:t>Importance</a:t>
                </a:r>
                <a:r>
                  <a:rPr lang="en-US" dirty="0"/>
                  <a:t> of variables gives hint on best variables to discriminate signal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5F2182A-BA6D-7340-FE40-BD3C9880EB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763" y="1669857"/>
                <a:ext cx="4610669" cy="4708999"/>
              </a:xfrm>
              <a:blipFill>
                <a:blip r:embed="rId4"/>
                <a:stretch>
                  <a:fillRect l="-1099" t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2500D97-7603-635D-5265-88DF8C644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AI-based background rejection</a:t>
            </a:r>
          </a:p>
        </p:txBody>
      </p:sp>
      <p:pic>
        <p:nvPicPr>
          <p:cNvPr id="7" name="Picture 6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036272B5-33CF-FB45-CF34-DB61A3C0B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9432" y="1724988"/>
            <a:ext cx="6140948" cy="40040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13341A-C33B-7A8D-9EC5-56E720AD8387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Article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preparation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3B3C8F2-C79C-8FC3-96DD-3E9671A97068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F3702D-34EE-BEA0-66E8-938924DE1BF6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5EFA3E9-7720-59BD-9685-FE60C4C82854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57F789-F88C-D65C-E5E5-438720AB9C66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A4378B3-B7DD-C8B8-FF43-97071270B9D1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46BDA9-992C-D692-F511-AC90CFB22A90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C076D0-F6FB-0407-C2BF-7A05D413F77A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1223BA4-DF56-F82C-49D7-95D9A99F75CD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45DC367-69E8-17F7-7FB4-59500ABEBDB2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1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65" grpId="0" animBg="1"/>
      <p:bldP spid="6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60101-3D9D-08DF-B511-44FDEEB4A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graph with a line&#10;&#10;AI-generated content may be incorrect.">
            <a:extLst>
              <a:ext uri="{FF2B5EF4-FFF2-40B4-BE49-F238E27FC236}">
                <a16:creationId xmlns:a16="http://schemas.microsoft.com/office/drawing/2014/main" id="{B97EBFB6-6785-6C77-E9BA-328B493F1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917" y="1953951"/>
            <a:ext cx="5646362" cy="38433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11F78FC-2E16-884A-D61A-02606A0D38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763" y="1669857"/>
                <a:ext cx="4788493" cy="470899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Optimization performed </a:t>
                </a:r>
                <a:r>
                  <a:rPr lang="en-US" b="1" dirty="0"/>
                  <a:t>mass by mass </a:t>
                </a:r>
                <a:r>
                  <a:rPr lang="en-US" dirty="0"/>
                  <a:t>using all variables 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Significant improvement compared to traditional approach</a:t>
                </a:r>
              </a:p>
              <a:p>
                <a:pPr lvl="1"/>
                <a:r>
                  <a:rPr lang="en-US" dirty="0"/>
                  <a:t>Better exploit of </a:t>
                </a:r>
                <a:r>
                  <a:rPr lang="en-US" b="1" dirty="0"/>
                  <a:t>all signal features</a:t>
                </a:r>
              </a:p>
              <a:p>
                <a:pPr marL="457200" lvl="1" indent="0">
                  <a:buNone/>
                </a:pPr>
                <a:br>
                  <a:rPr lang="en-US" b="1" dirty="0"/>
                </a:br>
                <a:endParaRPr lang="en-US" b="1" dirty="0"/>
              </a:p>
              <a:p>
                <a:r>
                  <a:rPr lang="en-US" dirty="0"/>
                  <a:t>Significant improvement for </a:t>
                </a:r>
                <a:r>
                  <a:rPr lang="en-US" b="1" dirty="0"/>
                  <a:t>lower masses</a:t>
                </a:r>
              </a:p>
              <a:p>
                <a:pPr lvl="1"/>
                <a:r>
                  <a:rPr lang="en-US" dirty="0"/>
                  <a:t>Signal peaked at lower energies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cut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dirty="0"/>
                  <a:t> reduces on signal yield	 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11F78FC-2E16-884A-D61A-02606A0D38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763" y="1669857"/>
                <a:ext cx="4788493" cy="4708999"/>
              </a:xfrm>
              <a:blipFill>
                <a:blip r:embed="rId3"/>
                <a:stretch>
                  <a:fillRect l="-1058" t="-538" r="-1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35F7C8F-0B31-E8C1-EBBC-0E7AD659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AI-based background rejection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781830-DD97-F063-99B2-3A9449C250B8}"/>
              </a:ext>
            </a:extLst>
          </p:cNvPr>
          <p:cNvSpPr txBox="1"/>
          <p:nvPr/>
        </p:nvSpPr>
        <p:spPr>
          <a:xfrm rot="19774007">
            <a:off x="5276397" y="3372163"/>
            <a:ext cx="64262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>
                <a:solidFill>
                  <a:srgbClr val="48432A">
                    <a:alpha val="20000"/>
                  </a:srgbClr>
                </a:solidFill>
              </a:rPr>
              <a:t>PRELIMINARY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79DAE36-7136-35EA-94B3-24AF5CFC1E71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Article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preparation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9EF7B56-4D4E-BEB3-D9EC-A004225A706B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925F7D-E7CC-31E7-70D5-6A83E7823F3A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12E971-F629-4C34-48CC-2CBE2A4EDF16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74CC81A-7C37-6BD8-C749-668A17D94A2F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6383056-4401-EA69-5F8E-3A5B479E2F29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7905176-0732-CBBF-9D12-E25D6EF0B578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55FC24C-051A-9C62-DAFC-FB97AE7589D6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086818F-FBDB-83CC-1295-4C157BF24EB4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84E04F-48DB-97D7-4C22-719C3B7F6249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6A2647B-1567-DF7D-0D9E-81247B8E9E5D}"/>
              </a:ext>
            </a:extLst>
          </p:cNvPr>
          <p:cNvSpPr/>
          <p:nvPr/>
        </p:nvSpPr>
        <p:spPr>
          <a:xfrm>
            <a:off x="5864739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8CAB53-0471-F847-A598-A5C92576288B}"/>
              </a:ext>
            </a:extLst>
          </p:cNvPr>
          <p:cNvSpPr/>
          <p:nvPr/>
        </p:nvSpPr>
        <p:spPr>
          <a:xfrm>
            <a:off x="11928837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5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CF16C-6B03-D15B-E7FD-68EA6F189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8">
            <a:extLst>
              <a:ext uri="{FF2B5EF4-FFF2-40B4-BE49-F238E27FC236}">
                <a16:creationId xmlns:a16="http://schemas.microsoft.com/office/drawing/2014/main" id="{DA80388C-5F15-4369-3656-7380F2D92ABC}"/>
              </a:ext>
            </a:extLst>
          </p:cNvPr>
          <p:cNvSpPr/>
          <p:nvPr/>
        </p:nvSpPr>
        <p:spPr>
          <a:xfrm>
            <a:off x="637419" y="5047748"/>
            <a:ext cx="4477598" cy="990695"/>
          </a:xfrm>
          <a:prstGeom prst="roundRect">
            <a:avLst>
              <a:gd name="adj" fmla="val 7716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F46FDD-C418-A168-0DE0-8A1C1B345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63" y="1669857"/>
            <a:ext cx="4477597" cy="4708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Optimization based on details of specific DM model</a:t>
            </a:r>
          </a:p>
          <a:p>
            <a:r>
              <a:rPr lang="en-US" b="1" dirty="0"/>
              <a:t>Search for a signal excess due to DM production should be independent from the model details</a:t>
            </a:r>
          </a:p>
          <a:p>
            <a:r>
              <a:rPr lang="en-US" dirty="0"/>
              <a:t>Safe approach: search for cuts that eliminate all background (0 background scenario)</a:t>
            </a:r>
          </a:p>
          <a:p>
            <a:r>
              <a:rPr lang="en-US" dirty="0"/>
              <a:t>Signal can also be completely cut out</a:t>
            </a:r>
          </a:p>
          <a:p>
            <a:endParaRPr lang="en-US" dirty="0"/>
          </a:p>
          <a:p>
            <a:r>
              <a:rPr lang="en-US" dirty="0"/>
              <a:t>Can </a:t>
            </a:r>
            <a:r>
              <a:rPr lang="en-US" b="1" dirty="0"/>
              <a:t>AI-based algorithms</a:t>
            </a:r>
            <a:r>
              <a:rPr lang="en-US" dirty="0"/>
              <a:t> learn features of background and provide a better way of searching for DM signal?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8FA8CA-B396-F494-6721-41EA79351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detection</a:t>
            </a:r>
          </a:p>
        </p:txBody>
      </p:sp>
      <p:pic>
        <p:nvPicPr>
          <p:cNvPr id="6" name="Content Placeholder 4" descr="A graph with red green and black lines&#10;&#10;AI-generated content may be incorrect.">
            <a:extLst>
              <a:ext uri="{FF2B5EF4-FFF2-40B4-BE49-F238E27FC236}">
                <a16:creationId xmlns:a16="http://schemas.microsoft.com/office/drawing/2014/main" id="{A5E65387-5CB7-ED29-1018-4F7C53D31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912" y="1664541"/>
            <a:ext cx="6611633" cy="458385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4D84090-3F68-F49E-46D1-00EBE3F152E3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EF4A08-B64B-607F-B307-AF30F15898A5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0872E7-BD6E-FF85-624A-D866A2D68529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695C88-5A17-F630-9415-BA4A4DA284A7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5F38E39-F111-6B01-B43D-9C206413DB90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52D008E-5C5C-538F-EB42-6447B6F39923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48A4891-90BA-FE40-6FAE-EC4BFA520815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AC1652C-CA1B-9D49-AEA1-802C782B950E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8FECD72-1D01-5511-51E4-B9E2D22D81F7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C527C5-6CAA-2143-C38E-AFC64B20451A}"/>
              </a:ext>
            </a:extLst>
          </p:cNvPr>
          <p:cNvSpPr/>
          <p:nvPr/>
        </p:nvSpPr>
        <p:spPr>
          <a:xfrm>
            <a:off x="5864739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5FEA4B0-FE01-7667-321A-D86880E42C23}"/>
              </a:ext>
            </a:extLst>
          </p:cNvPr>
          <p:cNvSpPr/>
          <p:nvPr/>
        </p:nvSpPr>
        <p:spPr>
          <a:xfrm>
            <a:off x="8547845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32FC1CA-940E-9BF3-1261-C94EFC1DAE0D}"/>
              </a:ext>
            </a:extLst>
          </p:cNvPr>
          <p:cNvSpPr/>
          <p:nvPr/>
        </p:nvSpPr>
        <p:spPr>
          <a:xfrm>
            <a:off x="11928837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5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8">
            <a:extLst>
              <a:ext uri="{FF2B5EF4-FFF2-40B4-BE49-F238E27FC236}">
                <a16:creationId xmlns:a16="http://schemas.microsoft.com/office/drawing/2014/main" id="{79E05FC5-CE59-E5AB-84D6-EC96DC28CB2F}"/>
              </a:ext>
            </a:extLst>
          </p:cNvPr>
          <p:cNvSpPr/>
          <p:nvPr/>
        </p:nvSpPr>
        <p:spPr>
          <a:xfrm>
            <a:off x="637419" y="3822452"/>
            <a:ext cx="5132010" cy="990695"/>
          </a:xfrm>
          <a:prstGeom prst="roundRect">
            <a:avLst>
              <a:gd name="adj" fmla="val 7716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A8EB90-B9AC-A116-0B86-94C09A0E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detection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28EDC7-3CC0-26D2-F6BB-539D5EFD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64" y="1669857"/>
            <a:ext cx="5080665" cy="4708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Background known </a:t>
            </a:r>
          </a:p>
          <a:p>
            <a:r>
              <a:rPr lang="en-US" dirty="0"/>
              <a:t>DM can be searched for as an </a:t>
            </a:r>
            <a:r>
              <a:rPr lang="en-US" b="1" dirty="0"/>
              <a:t>anomaly </a:t>
            </a:r>
            <a:r>
              <a:rPr lang="en-US" dirty="0"/>
              <a:t>compared to the background model</a:t>
            </a:r>
          </a:p>
          <a:p>
            <a:r>
              <a:rPr lang="en-US" dirty="0"/>
              <a:t>AI algorithm can learn background features from beam off data (blind analysis)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AI-based </a:t>
            </a:r>
            <a:r>
              <a:rPr lang="en-US" b="1" dirty="0"/>
              <a:t>anomaly detection </a:t>
            </a:r>
            <a:r>
              <a:rPr lang="en-US" dirty="0"/>
              <a:t>algorithms can be used to learn the background model and search for </a:t>
            </a:r>
            <a:r>
              <a:rPr lang="en-US" b="1" dirty="0"/>
              <a:t>outliers </a:t>
            </a:r>
            <a:r>
              <a:rPr lang="en-US" dirty="0"/>
              <a:t>(potential DM events)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no anomaly is observed, the model can provide a </a:t>
            </a:r>
            <a:r>
              <a:rPr lang="en-US" b="1" dirty="0"/>
              <a:t>model-independent </a:t>
            </a:r>
            <a:r>
              <a:rPr lang="en-US" dirty="0"/>
              <a:t>upper limit on the number of signal events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283DC7C-9434-DC62-364C-ECFDBE9FD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344" y="2222500"/>
            <a:ext cx="5365436" cy="31877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07FB605-5DD3-6926-9677-754282831281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C0F40F0-DD0F-5588-9F71-0437C4834278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F21E5A8-11DC-9C54-A051-AFFCE350BEA6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F516394-9DEE-C270-03CF-0ED4D3C12D9F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15DE767-9A8D-29D3-1985-B40F1E44F935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F4018BF-8652-775C-DD6C-9A1F6DFE8A8D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6A3B44E-E02D-6EFA-A64C-E0B01553050A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3EBEA7-4614-29C6-D9EB-62FF2CB2EEB0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68994A9-65A1-195D-1655-D5612072035A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557F8B-AD0C-7350-C343-B3B16CC6D69F}"/>
              </a:ext>
            </a:extLst>
          </p:cNvPr>
          <p:cNvSpPr/>
          <p:nvPr/>
        </p:nvSpPr>
        <p:spPr>
          <a:xfrm>
            <a:off x="5864739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079617C-C9AE-E798-95C4-4432366F98FC}"/>
              </a:ext>
            </a:extLst>
          </p:cNvPr>
          <p:cNvSpPr/>
          <p:nvPr/>
        </p:nvSpPr>
        <p:spPr>
          <a:xfrm>
            <a:off x="8547845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2943DF-C0A8-EC6F-1877-096B95402427}"/>
              </a:ext>
            </a:extLst>
          </p:cNvPr>
          <p:cNvSpPr/>
          <p:nvPr/>
        </p:nvSpPr>
        <p:spPr>
          <a:xfrm>
            <a:off x="8676827" y="25400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40433C-16C6-3831-9A79-E00738E0491B}"/>
              </a:ext>
            </a:extLst>
          </p:cNvPr>
          <p:cNvSpPr/>
          <p:nvPr/>
        </p:nvSpPr>
        <p:spPr>
          <a:xfrm>
            <a:off x="11928837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5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EABBA30-C706-DB3A-68B3-E098841759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model we used is based on two stages: </a:t>
                </a:r>
                <a:r>
                  <a:rPr lang="en-US" b="1" dirty="0"/>
                  <a:t>Flux </a:t>
                </a:r>
                <a:r>
                  <a:rPr lang="en-US" dirty="0"/>
                  <a:t>(learn background) + </a:t>
                </a:r>
                <a:r>
                  <a:rPr lang="en-US" b="1" dirty="0"/>
                  <a:t>Mutability </a:t>
                </a:r>
                <a:r>
                  <a:rPr lang="en-US" dirty="0"/>
                  <a:t>(measure deviation)</a:t>
                </a:r>
              </a:p>
              <a:p>
                <a:pPr marL="0" indent="0">
                  <a:buNone/>
                </a:pPr>
                <a:r>
                  <a:rPr lang="en-US" dirty="0"/>
                  <a:t>There are three ingredients: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1" dirty="0"/>
                  <a:t>Variational Auto Encoder</a:t>
                </a:r>
                <a:r>
                  <a:rPr lang="en-US" dirty="0"/>
                  <a:t>: learns reconstruction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highlights anomalies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b="1" dirty="0"/>
                  <a:t>Output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b="1" dirty="0"/>
                  <a:t>Conditional Masked Autoregressive Flow</a:t>
                </a:r>
                <a:r>
                  <a:rPr lang="en-US" dirty="0"/>
                  <a:t>: constructs a </a:t>
                </a:r>
                <a:r>
                  <a:rPr lang="en-US" b="1" dirty="0"/>
                  <a:t>flexible PDF </a:t>
                </a:r>
                <a:r>
                  <a:rPr lang="en-US" dirty="0"/>
                  <a:t>of the model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:pPr lvl="1"/>
                <a:r>
                  <a:rPr lang="en-GB" dirty="0"/>
                  <a:t>Allows to better discriminate rare events from true anomalies</a:t>
                </a:r>
              </a:p>
              <a:p>
                <a:r>
                  <a:rPr lang="en-GB" b="1" dirty="0"/>
                  <a:t>HDBSCAN Outlier Scoring</a:t>
                </a:r>
                <a:r>
                  <a:rPr lang="en-GB" dirty="0"/>
                  <a:t>: clusters background sample to define a dense stable region</a:t>
                </a:r>
              </a:p>
              <a:p>
                <a:pPr lvl="1"/>
                <a:r>
                  <a:rPr lang="en-GB" dirty="0"/>
                  <a:t>Separates outliers that </a:t>
                </a:r>
                <a:r>
                  <a:rPr lang="en-GB" b="1" dirty="0"/>
                  <a:t>cluster</a:t>
                </a:r>
                <a:r>
                  <a:rPr lang="en-GB" dirty="0"/>
                  <a:t> from fluctuations that remain </a:t>
                </a:r>
                <a:r>
                  <a:rPr lang="en-GB" b="1" dirty="0"/>
                  <a:t>sparse</a:t>
                </a:r>
                <a:endParaRPr lang="en-GB" dirty="0"/>
              </a:p>
              <a:p>
                <a:endParaRPr lang="en-GB" i="1" dirty="0"/>
              </a:p>
              <a:p>
                <a:pPr marL="0" indent="0">
                  <a:buNone/>
                </a:pPr>
                <a:r>
                  <a:rPr lang="en-GB" dirty="0"/>
                  <a:t>The output is an </a:t>
                </a:r>
                <a:r>
                  <a:rPr lang="en-GB" b="1" dirty="0"/>
                  <a:t>outlier score</a:t>
                </a:r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GB" dirty="0"/>
                  <a:t> is the probability of belonging to the background cluster</a:t>
                </a:r>
                <a:endParaRPr lang="en-US" b="1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EABBA30-C706-DB3A-68B3-E098841759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52" t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C77FBCB-61FF-A0CA-FCA3-9F017655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detection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39379C-6A99-AB5E-5582-F8D435B3B249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8E67DF-D047-BB44-B19E-F4CC3FB05618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4EF916-3D4A-8F6D-BF7F-2E8A40C6287B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115036-C72F-E9BF-F0D7-944D54ED1C86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5CCF54-D677-DA02-1DCB-7145627AC659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C438A3A-B7E1-DAFA-E7C4-51C9A4389F41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19EC9B2-D0DE-AEA4-B59E-2B8AC0842167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53965A0-B346-ADD3-7686-9CC1D24B9332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5CA821C-7297-B692-9502-C294DB304A0C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1314C88-41F9-0BD1-3439-F29E2BA38F0E}"/>
              </a:ext>
            </a:extLst>
          </p:cNvPr>
          <p:cNvSpPr/>
          <p:nvPr/>
        </p:nvSpPr>
        <p:spPr>
          <a:xfrm>
            <a:off x="5864739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50E3CE6-1772-D91F-AC1F-12483A086FBF}"/>
              </a:ext>
            </a:extLst>
          </p:cNvPr>
          <p:cNvSpPr/>
          <p:nvPr/>
        </p:nvSpPr>
        <p:spPr>
          <a:xfrm>
            <a:off x="8547845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8515BFA-D7C9-BE85-632B-4FFA5BDE092A}"/>
              </a:ext>
            </a:extLst>
          </p:cNvPr>
          <p:cNvSpPr/>
          <p:nvPr/>
        </p:nvSpPr>
        <p:spPr>
          <a:xfrm>
            <a:off x="8676827" y="25400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389E07-D6CB-D93C-3A7D-76587C12B25F}"/>
              </a:ext>
            </a:extLst>
          </p:cNvPr>
          <p:cNvSpPr/>
          <p:nvPr/>
        </p:nvSpPr>
        <p:spPr>
          <a:xfrm>
            <a:off x="8802283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7FC92CF-FD48-E2D3-073A-7F5520496650}"/>
              </a:ext>
            </a:extLst>
          </p:cNvPr>
          <p:cNvSpPr/>
          <p:nvPr/>
        </p:nvSpPr>
        <p:spPr>
          <a:xfrm>
            <a:off x="11928837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sellaDiTesto 4">
            <a:extLst>
              <a:ext uri="{FF2B5EF4-FFF2-40B4-BE49-F238E27FC236}">
                <a16:creationId xmlns:a16="http://schemas.microsoft.com/office/drawing/2014/main" id="{98107585-4760-8F41-1C49-8028885EDA70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Mach.Learn.Sci.Tech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3 (2022) 4, 045012</a:t>
            </a:r>
          </a:p>
        </p:txBody>
      </p:sp>
    </p:spTree>
    <p:extLst>
      <p:ext uri="{BB962C8B-B14F-4D97-AF65-F5344CB8AC3E}">
        <p14:creationId xmlns:p14="http://schemas.microsoft.com/office/powerpoint/2010/main" val="84144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3D681-28F5-E85D-5EF8-9D73A019D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B7E55BB-D02A-1867-5DCA-139C36766F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 model we used is based on two stages: </a:t>
                </a:r>
                <a:r>
                  <a:rPr lang="en-US" b="1" dirty="0"/>
                  <a:t>Flux </a:t>
                </a:r>
                <a:r>
                  <a:rPr lang="en-US" dirty="0"/>
                  <a:t>(learn background) + </a:t>
                </a:r>
                <a:r>
                  <a:rPr lang="en-US" b="1" dirty="0"/>
                  <a:t>Mutability </a:t>
                </a:r>
                <a:r>
                  <a:rPr lang="en-US" dirty="0"/>
                  <a:t>(measure deviation)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There are three ingredients: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>
                  <a:buClr>
                    <a:schemeClr val="bg1"/>
                  </a:buClr>
                </a:pPr>
                <a:r>
                  <a:rPr lang="en-US" b="1" dirty="0">
                    <a:solidFill>
                      <a:schemeClr val="bg1"/>
                    </a:solidFill>
                  </a:rPr>
                  <a:t>Variational Auto Encoder</a:t>
                </a:r>
                <a:r>
                  <a:rPr lang="en-US" dirty="0">
                    <a:solidFill>
                      <a:schemeClr val="bg1"/>
                    </a:solidFill>
                  </a:rPr>
                  <a:t>: learns reconstruction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</a:rPr>
                  <a:t>and highlights anomalies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  <a:p>
                <a:pPr lvl="1">
                  <a:buClr>
                    <a:schemeClr val="bg1"/>
                  </a:buClr>
                </a:pPr>
                <a:r>
                  <a:rPr lang="en-US" b="1" dirty="0">
                    <a:solidFill>
                      <a:schemeClr val="bg1"/>
                    </a:solidFill>
                  </a:rPr>
                  <a:t>Output </a:t>
                </a:r>
                <a:r>
                  <a:rPr lang="en-US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  <a:p>
                <a:pPr>
                  <a:buClr>
                    <a:schemeClr val="bg1"/>
                  </a:buClr>
                </a:pPr>
                <a:r>
                  <a:rPr lang="en-US" b="1" dirty="0">
                    <a:solidFill>
                      <a:schemeClr val="bg1"/>
                    </a:solidFill>
                  </a:rPr>
                  <a:t>Conditional Masked Autoregressive Flow</a:t>
                </a:r>
                <a:r>
                  <a:rPr lang="en-US" dirty="0">
                    <a:solidFill>
                      <a:schemeClr val="bg1"/>
                    </a:solidFill>
                  </a:rPr>
                  <a:t>: constructs a </a:t>
                </a:r>
                <a:r>
                  <a:rPr lang="en-US" b="1" dirty="0">
                    <a:solidFill>
                      <a:schemeClr val="bg1"/>
                    </a:solidFill>
                  </a:rPr>
                  <a:t>flexible PDF </a:t>
                </a:r>
                <a:r>
                  <a:rPr lang="en-US" dirty="0">
                    <a:solidFill>
                      <a:schemeClr val="bg1"/>
                    </a:solidFill>
                  </a:rPr>
                  <a:t>of the model</a:t>
                </a:r>
                <a:r>
                  <a:rPr lang="en-US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  <a:p>
                <a:pPr lvl="1">
                  <a:buClr>
                    <a:schemeClr val="bg1"/>
                  </a:buClr>
                </a:pPr>
                <a:r>
                  <a:rPr lang="en-GB" dirty="0">
                    <a:solidFill>
                      <a:schemeClr val="bg1"/>
                    </a:solidFill>
                  </a:rPr>
                  <a:t>Allows to better discriminate rare events from true anomalies</a:t>
                </a:r>
              </a:p>
              <a:p>
                <a:pPr>
                  <a:buClr>
                    <a:schemeClr val="bg1"/>
                  </a:buClr>
                </a:pPr>
                <a:r>
                  <a:rPr lang="en-GB" b="1" dirty="0">
                    <a:solidFill>
                      <a:schemeClr val="bg1"/>
                    </a:solidFill>
                  </a:rPr>
                  <a:t>HDBSCAN Outlier Scoring</a:t>
                </a:r>
                <a:r>
                  <a:rPr lang="en-GB" dirty="0">
                    <a:solidFill>
                      <a:schemeClr val="bg1"/>
                    </a:solidFill>
                  </a:rPr>
                  <a:t>: clusters background sample to define a dense stable region</a:t>
                </a:r>
              </a:p>
              <a:p>
                <a:pPr lvl="1">
                  <a:buClr>
                    <a:schemeClr val="bg1"/>
                  </a:buClr>
                </a:pPr>
                <a:r>
                  <a:rPr lang="en-GB" dirty="0">
                    <a:solidFill>
                      <a:schemeClr val="bg1"/>
                    </a:solidFill>
                  </a:rPr>
                  <a:t>Separates outliers that </a:t>
                </a:r>
                <a:r>
                  <a:rPr lang="en-GB" b="1" dirty="0">
                    <a:solidFill>
                      <a:schemeClr val="bg1"/>
                    </a:solidFill>
                  </a:rPr>
                  <a:t>cluster</a:t>
                </a:r>
                <a:r>
                  <a:rPr lang="en-GB" dirty="0">
                    <a:solidFill>
                      <a:schemeClr val="bg1"/>
                    </a:solidFill>
                  </a:rPr>
                  <a:t> from fluctuations that remain </a:t>
                </a:r>
                <a:r>
                  <a:rPr lang="en-GB" b="1" dirty="0">
                    <a:solidFill>
                      <a:schemeClr val="bg1"/>
                    </a:solidFill>
                  </a:rPr>
                  <a:t>sparse</a:t>
                </a:r>
                <a:endParaRPr lang="en-GB" dirty="0">
                  <a:solidFill>
                    <a:schemeClr val="bg1"/>
                  </a:solidFill>
                </a:endParaRPr>
              </a:p>
              <a:p>
                <a:endParaRPr lang="en-GB" i="1" dirty="0"/>
              </a:p>
              <a:p>
                <a:pPr marL="0" indent="0">
                  <a:buNone/>
                </a:pPr>
                <a:r>
                  <a:rPr lang="en-GB" dirty="0"/>
                  <a:t>The output is an </a:t>
                </a:r>
                <a:r>
                  <a:rPr lang="en-GB" b="1" dirty="0"/>
                  <a:t>outlier score</a:t>
                </a:r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GB" dirty="0"/>
                  <a:t> is the probability of belonging to the background cluster</a:t>
                </a:r>
                <a:endParaRPr lang="en-US" b="1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B7E55BB-D02A-1867-5DCA-139C36766F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52" t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7733FE1-4066-46F0-415D-39F0B78F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detection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CC31048-E4B9-BE48-C928-37BE2604AF14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DC5626-38E6-CB7F-562A-44F07D66A1A9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8F74D29-5E7C-A934-48DA-1BD5C8748A04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7156C6-0770-47B4-B336-AB10B69E6F2C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2C5B760-5345-4137-536E-B4D52B53BC3C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B9E484-14EB-8707-D511-75C68D0236A1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8F6A634-002A-D39E-2F1D-CA4E3AC4DB7C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28DA166-ABA8-077A-49ED-D4FCF33F9688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F778DCC-5BB9-FA18-A787-B3C0B32AE3AC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B19F0B9-6EE9-2CEE-F443-7F5CADF0E5A2}"/>
              </a:ext>
            </a:extLst>
          </p:cNvPr>
          <p:cNvSpPr/>
          <p:nvPr/>
        </p:nvSpPr>
        <p:spPr>
          <a:xfrm>
            <a:off x="5864739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765808D-2321-262C-2027-BA0C000FE7FE}"/>
              </a:ext>
            </a:extLst>
          </p:cNvPr>
          <p:cNvSpPr/>
          <p:nvPr/>
        </p:nvSpPr>
        <p:spPr>
          <a:xfrm>
            <a:off x="8547845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28B1890-1C43-9235-00E7-6C9992F2AAA1}"/>
              </a:ext>
            </a:extLst>
          </p:cNvPr>
          <p:cNvSpPr/>
          <p:nvPr/>
        </p:nvSpPr>
        <p:spPr>
          <a:xfrm>
            <a:off x="8676827" y="25400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C740D20-5CC9-8C36-1993-93E14239F9C2}"/>
              </a:ext>
            </a:extLst>
          </p:cNvPr>
          <p:cNvSpPr/>
          <p:nvPr/>
        </p:nvSpPr>
        <p:spPr>
          <a:xfrm>
            <a:off x="8802283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41EF1A2-B499-6EF3-6524-A8CB112CEFB4}"/>
              </a:ext>
            </a:extLst>
          </p:cNvPr>
          <p:cNvSpPr/>
          <p:nvPr/>
        </p:nvSpPr>
        <p:spPr>
          <a:xfrm>
            <a:off x="11928837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sellaDiTesto 4">
            <a:extLst>
              <a:ext uri="{FF2B5EF4-FFF2-40B4-BE49-F238E27FC236}">
                <a16:creationId xmlns:a16="http://schemas.microsoft.com/office/drawing/2014/main" id="{4EDF0F54-3C96-658F-BC64-3A2B1903E470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Mach.Learn.Sci.Tech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3 (2022) 4, 045012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1858C-4455-93D0-9595-F620A265D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049" y="2357431"/>
            <a:ext cx="3938962" cy="2932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7A556-56C5-CD69-8695-19723DA11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144" y="2216245"/>
            <a:ext cx="4418185" cy="307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7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91A728-DA4C-9E26-5F00-179BC2BF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detection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2D3A01-09EC-64F1-9DDD-71BF160A4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64" y="1669857"/>
            <a:ext cx="4133607" cy="47089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Outlier score can be used to reject background events </a:t>
            </a:r>
          </a:p>
          <a:p>
            <a:r>
              <a:rPr lang="en-US" dirty="0"/>
              <a:t>Can be used as variable for background rejection</a:t>
            </a:r>
          </a:p>
          <a:p>
            <a:r>
              <a:rPr lang="en-US" dirty="0"/>
              <a:t>Cut is decided </a:t>
            </a:r>
            <a:r>
              <a:rPr lang="en-US" b="1" dirty="0"/>
              <a:t>based only on background data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Exclusion limit weaker compared to optimized analysis</a:t>
            </a:r>
          </a:p>
          <a:p>
            <a:r>
              <a:rPr lang="en-US" b="1" dirty="0"/>
              <a:t>No model input</a:t>
            </a:r>
            <a:r>
              <a:rPr lang="en-US" dirty="0"/>
              <a:t>: upper limit on signal independent from model</a:t>
            </a:r>
            <a:endParaRPr lang="en-US" b="1" dirty="0"/>
          </a:p>
          <a:p>
            <a:endParaRPr lang="en-US" dirty="0"/>
          </a:p>
        </p:txBody>
      </p:sp>
      <p:pic>
        <p:nvPicPr>
          <p:cNvPr id="10" name="Picture 9" descr="A graph of a graph with red and blue lines&#10;&#10;AI-generated content may be incorrect.">
            <a:extLst>
              <a:ext uri="{FF2B5EF4-FFF2-40B4-BE49-F238E27FC236}">
                <a16:creationId xmlns:a16="http://schemas.microsoft.com/office/drawing/2014/main" id="{9AEB677B-D627-274D-C336-5F9FBE7F6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098" y="1669857"/>
            <a:ext cx="6670264" cy="4540350"/>
          </a:xfrm>
          <a:prstGeom prst="rect">
            <a:avLst/>
          </a:prstGeom>
        </p:spPr>
      </p:pic>
      <p:sp>
        <p:nvSpPr>
          <p:cNvPr id="11" name="CasellaDiTesto 3">
            <a:extLst>
              <a:ext uri="{FF2B5EF4-FFF2-40B4-BE49-F238E27FC236}">
                <a16:creationId xmlns:a16="http://schemas.microsoft.com/office/drawing/2014/main" id="{5EF6FB0E-7226-F151-D03A-C4518AC40BBA}"/>
              </a:ext>
            </a:extLst>
          </p:cNvPr>
          <p:cNvSpPr txBox="1"/>
          <p:nvPr/>
        </p:nvSpPr>
        <p:spPr>
          <a:xfrm rot="19774007">
            <a:off x="5276397" y="3372163"/>
            <a:ext cx="64262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>
                <a:solidFill>
                  <a:srgbClr val="48432A">
                    <a:alpha val="20000"/>
                  </a:srgbClr>
                </a:solidFill>
              </a:rPr>
              <a:t>PRELIMINARY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2022C43-5629-A6E0-895D-E68780482BEE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95D30D-0D3B-4221-E100-FF0924261E7F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3607BB7-8559-8EB7-9C50-19EB490DE8DD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9A87811-910B-D702-C930-152C70DFDD96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932E0E9-4130-B339-2F02-C2FE167D595E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A936266-2987-501D-8311-BE401DF2DAF2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2F3D985-428F-BA53-2C76-04C5171B4B8E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C33429B-8A61-9017-5EE5-71D628E7BF6F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2D87AF0-EDE8-D29E-3723-303074492C23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679CFF-6B5E-9933-D04B-28EE49CD97DA}"/>
              </a:ext>
            </a:extLst>
          </p:cNvPr>
          <p:cNvSpPr/>
          <p:nvPr/>
        </p:nvSpPr>
        <p:spPr>
          <a:xfrm>
            <a:off x="5864739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72151BC-6284-27CB-0E3D-CE68421F7E91}"/>
              </a:ext>
            </a:extLst>
          </p:cNvPr>
          <p:cNvSpPr/>
          <p:nvPr/>
        </p:nvSpPr>
        <p:spPr>
          <a:xfrm>
            <a:off x="8547845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9B6F717-0AE1-0887-926D-9795D43A82F6}"/>
              </a:ext>
            </a:extLst>
          </p:cNvPr>
          <p:cNvSpPr/>
          <p:nvPr/>
        </p:nvSpPr>
        <p:spPr>
          <a:xfrm>
            <a:off x="8676827" y="25400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114009E-7BE0-C7D8-9180-0738DEE43066}"/>
              </a:ext>
            </a:extLst>
          </p:cNvPr>
          <p:cNvSpPr/>
          <p:nvPr/>
        </p:nvSpPr>
        <p:spPr>
          <a:xfrm>
            <a:off x="8802283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221DDF1-738A-325F-6478-3554FAEDB02B}"/>
              </a:ext>
            </a:extLst>
          </p:cNvPr>
          <p:cNvSpPr/>
          <p:nvPr/>
        </p:nvSpPr>
        <p:spPr>
          <a:xfrm>
            <a:off x="8933890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BAE7A26-84FF-D398-6496-9883AA685A34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55A85AF-F5F6-F2FF-5CA0-BFF0A292F23B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DFC0C1C-81B7-8124-3F0C-58D16C278054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DC9AC17-E220-40C6-AD6F-B2D3C5029BD3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B2558C1-5C9D-0774-5C38-25FBBAC0EA4B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0A0DC4D-F47C-1FA9-72DA-F5E1D5884603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C8FAB9C-4938-2085-AF4C-BEE0FB72123E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85C59DC-2DF1-609B-5396-0660A27CA26E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ABDC534-75E4-4573-0674-F05F416FB6D3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B2D68D3-02ED-6BFE-6573-170B4BF3C2B4}"/>
              </a:ext>
            </a:extLst>
          </p:cNvPr>
          <p:cNvSpPr/>
          <p:nvPr/>
        </p:nvSpPr>
        <p:spPr>
          <a:xfrm>
            <a:off x="5864739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3D86AE4-D04F-7096-7507-CEBA4ACDBDE9}"/>
              </a:ext>
            </a:extLst>
          </p:cNvPr>
          <p:cNvSpPr/>
          <p:nvPr/>
        </p:nvSpPr>
        <p:spPr>
          <a:xfrm>
            <a:off x="8547845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1B34326-9A77-E18F-9A02-D953EBD6A633}"/>
              </a:ext>
            </a:extLst>
          </p:cNvPr>
          <p:cNvSpPr/>
          <p:nvPr/>
        </p:nvSpPr>
        <p:spPr>
          <a:xfrm>
            <a:off x="8676827" y="25400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4430F1C-51B9-3495-5F80-A14F91248439}"/>
              </a:ext>
            </a:extLst>
          </p:cNvPr>
          <p:cNvSpPr/>
          <p:nvPr/>
        </p:nvSpPr>
        <p:spPr>
          <a:xfrm>
            <a:off x="8802283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BBED2CF-3E18-1C0B-21CA-3981BC66BB71}"/>
              </a:ext>
            </a:extLst>
          </p:cNvPr>
          <p:cNvSpPr/>
          <p:nvPr/>
        </p:nvSpPr>
        <p:spPr>
          <a:xfrm>
            <a:off x="8933890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8F63602-BA09-A1C8-C090-76D95E4BFAD7}"/>
              </a:ext>
            </a:extLst>
          </p:cNvPr>
          <p:cNvSpPr/>
          <p:nvPr/>
        </p:nvSpPr>
        <p:spPr>
          <a:xfrm>
            <a:off x="11928837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asellaDiTesto 7">
            <a:extLst>
              <a:ext uri="{FF2B5EF4-FFF2-40B4-BE49-F238E27FC236}">
                <a16:creationId xmlns:a16="http://schemas.microsoft.com/office/drawing/2014/main" id="{98D238F9-30FD-53F5-F4E9-D92214AAB5BF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Article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preparation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279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5B47E-2CF1-4E72-9273-6923EA62C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A5728C-F157-99A7-85CB-D4AFD1A95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BDX-MINI</a:t>
            </a:r>
            <a:r>
              <a:rPr lang="en-US" dirty="0"/>
              <a:t> is a prototype version of BDX and was used as a test of BDX capabilities</a:t>
            </a:r>
          </a:p>
          <a:p>
            <a:pPr>
              <a:lnSpc>
                <a:spcPct val="110000"/>
              </a:lnSpc>
            </a:pP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E62D53-B109-F7CF-4744-43337FE8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A699D8-D124-6445-4EE4-E4220CBF1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390" y="2390580"/>
            <a:ext cx="9133908" cy="356390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8B8ED21-5143-8555-DAC0-E1C3247D0DE2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441F878-AB64-F38C-82B8-1D3AC4C1BAC4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AA7FD0-9836-BB68-60BC-497B807E5D41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9344667-FC3B-0884-9990-60C9FA4E6CAD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ED0CF3-3A1C-66EE-77B9-A7511655D60A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D08E89C-62EF-6643-652A-B2EFCA2D3758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0CBEDC4-C4CF-5F8B-0A89-B73A389AA8A8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8371E3-84F9-F390-DA6D-793333F4ED66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98DB592-40EE-806A-65B8-E48E36AFC055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58C7C56-8DE6-D083-68B1-3E1D4BB99BE3}"/>
              </a:ext>
            </a:extLst>
          </p:cNvPr>
          <p:cNvSpPr/>
          <p:nvPr/>
        </p:nvSpPr>
        <p:spPr>
          <a:xfrm>
            <a:off x="5864739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1C7FC1F-5247-D28D-9310-E9EB84EAE49C}"/>
              </a:ext>
            </a:extLst>
          </p:cNvPr>
          <p:cNvSpPr/>
          <p:nvPr/>
        </p:nvSpPr>
        <p:spPr>
          <a:xfrm>
            <a:off x="8547845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5CDACA9-84AD-3DC0-E240-764AD407E682}"/>
              </a:ext>
            </a:extLst>
          </p:cNvPr>
          <p:cNvSpPr/>
          <p:nvPr/>
        </p:nvSpPr>
        <p:spPr>
          <a:xfrm>
            <a:off x="8676827" y="25400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1F90F9F-6980-7039-B80B-687C47B4350F}"/>
              </a:ext>
            </a:extLst>
          </p:cNvPr>
          <p:cNvSpPr/>
          <p:nvPr/>
        </p:nvSpPr>
        <p:spPr>
          <a:xfrm>
            <a:off x="8802283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480164A-1E65-5C4A-E146-2DA7C609BCA8}"/>
              </a:ext>
            </a:extLst>
          </p:cNvPr>
          <p:cNvSpPr/>
          <p:nvPr/>
        </p:nvSpPr>
        <p:spPr>
          <a:xfrm>
            <a:off x="8933890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FE28EB0-BF74-281A-B3D3-39953BBB985F}"/>
              </a:ext>
            </a:extLst>
          </p:cNvPr>
          <p:cNvSpPr/>
          <p:nvPr/>
        </p:nvSpPr>
        <p:spPr>
          <a:xfrm>
            <a:off x="11928837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5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79677-4C66-A63C-5482-09B9EBF92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1A1AE7-57DA-8109-911F-6A3E23DEB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BDX-MINI</a:t>
            </a:r>
            <a:r>
              <a:rPr lang="en-US" dirty="0"/>
              <a:t> is a prototype version of BDX and was used as a test of BDX capabilities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Optimized </a:t>
            </a:r>
            <a:r>
              <a:rPr lang="en-US" dirty="0"/>
              <a:t>analysis achieved compelling results by maximizing signal and minimizing background</a:t>
            </a:r>
          </a:p>
          <a:p>
            <a:pPr>
              <a:lnSpc>
                <a:spcPct val="110000"/>
              </a:lnSpc>
            </a:pP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306501-141F-F4EE-FB93-FF782CBB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63851336-A82D-693B-50A5-E3101FF23C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25748" y="3028064"/>
            <a:ext cx="4396176" cy="349665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F9D7E03-D88D-3DB8-7F18-9129E7AEF803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28029F2-BF68-6BDF-3700-140F77562455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F2E263-834F-FD7A-85B5-1300971ECDFF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5E34A3D-DA99-47B1-01AB-4D65B5C49EA0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937B7B7-A79C-F405-D4CD-58B6659613E4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AAD8F34-F5B6-0B49-DD02-17D9F6D29883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0DF732C-B5EF-0901-3074-3690D9AF577F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6B23DD-E3BB-E9DC-2C86-4FAC738C1229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51CC66A-49AB-B69E-E735-412923BBEE94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E5F0226-5B92-FA8C-45D4-506B49283D66}"/>
              </a:ext>
            </a:extLst>
          </p:cNvPr>
          <p:cNvSpPr/>
          <p:nvPr/>
        </p:nvSpPr>
        <p:spPr>
          <a:xfrm>
            <a:off x="5864739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BBA6E80-8FD9-BAFF-8829-13DD83708F85}"/>
              </a:ext>
            </a:extLst>
          </p:cNvPr>
          <p:cNvSpPr/>
          <p:nvPr/>
        </p:nvSpPr>
        <p:spPr>
          <a:xfrm>
            <a:off x="8547845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6C728F6-AB04-80CD-206A-B43ADF06B058}"/>
              </a:ext>
            </a:extLst>
          </p:cNvPr>
          <p:cNvSpPr/>
          <p:nvPr/>
        </p:nvSpPr>
        <p:spPr>
          <a:xfrm>
            <a:off x="8676827" y="25400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9FD930-050F-971B-59D7-BCF1C8F34AE1}"/>
              </a:ext>
            </a:extLst>
          </p:cNvPr>
          <p:cNvSpPr/>
          <p:nvPr/>
        </p:nvSpPr>
        <p:spPr>
          <a:xfrm>
            <a:off x="8802283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B340D6-8E24-8C6B-494B-3B8E5BE7B9F6}"/>
              </a:ext>
            </a:extLst>
          </p:cNvPr>
          <p:cNvSpPr/>
          <p:nvPr/>
        </p:nvSpPr>
        <p:spPr>
          <a:xfrm>
            <a:off x="8933890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BAE432F-91E1-E551-F538-EBBDF2242734}"/>
              </a:ext>
            </a:extLst>
          </p:cNvPr>
          <p:cNvSpPr/>
          <p:nvPr/>
        </p:nvSpPr>
        <p:spPr>
          <a:xfrm>
            <a:off x="11928837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6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D3391-978A-184A-F6EA-4EE328289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2DAFCE-7B79-0D0E-3561-FBCFB6E14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57CFD9-5E9E-420F-8CC3-3E45659A00F8}"/>
              </a:ext>
            </a:extLst>
          </p:cNvPr>
          <p:cNvSpPr txBox="1">
            <a:spLocks/>
          </p:cNvSpPr>
          <p:nvPr/>
        </p:nvSpPr>
        <p:spPr>
          <a:xfrm>
            <a:off x="677334" y="1580053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/>
          </a:p>
        </p:txBody>
      </p:sp>
      <p:pic>
        <p:nvPicPr>
          <p:cNvPr id="4" name="Picture 7" descr="Aerial view of a city&#10;&#10;AI-generated content may be incorrect.">
            <a:extLst>
              <a:ext uri="{FF2B5EF4-FFF2-40B4-BE49-F238E27FC236}">
                <a16:creationId xmlns:a16="http://schemas.microsoft.com/office/drawing/2014/main" id="{C0D0A0AC-F420-647F-AB0E-63A7DCC88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8725109" y="1523999"/>
            <a:ext cx="3298575" cy="4857187"/>
          </a:xfrm>
          <a:prstGeom prst="rect">
            <a:avLst/>
          </a:prstGeom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718A191-935E-C826-24A7-4715729B2478}"/>
              </a:ext>
            </a:extLst>
          </p:cNvPr>
          <p:cNvSpPr txBox="1">
            <a:spLocks/>
          </p:cNvSpPr>
          <p:nvPr/>
        </p:nvSpPr>
        <p:spPr>
          <a:xfrm>
            <a:off x="829734" y="1732453"/>
            <a:ext cx="7370683" cy="45159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BDX-MINI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BDX-MINI analysis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AI-based background rejection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Anomaly detection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9623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6E469-6859-E353-129D-7D646AF5D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0FC0EF-51CD-2193-BC73-4675C932C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BDX-MINI</a:t>
            </a:r>
            <a:r>
              <a:rPr lang="en-US" dirty="0"/>
              <a:t> is a prototype version of BDX and was used as a test of BDX capabilities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Optimized </a:t>
            </a:r>
            <a:r>
              <a:rPr lang="en-US" dirty="0"/>
              <a:t>analysis achieved compelling results by maximizing signal and minimizing background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BDT</a:t>
            </a:r>
            <a:r>
              <a:rPr lang="en-US" dirty="0"/>
              <a:t>-based AI algorithms can improve BDX-MINI </a:t>
            </a:r>
            <a:r>
              <a:rPr lang="en-US" b="1" dirty="0"/>
              <a:t>background</a:t>
            </a:r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rejection</a:t>
            </a:r>
            <a:r>
              <a:rPr lang="en-US" dirty="0"/>
              <a:t> capabilities</a:t>
            </a:r>
          </a:p>
          <a:p>
            <a:pPr>
              <a:lnSpc>
                <a:spcPct val="110000"/>
              </a:lnSpc>
            </a:pP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5F5246-0F24-6A6C-DB62-9DE2614F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22" name="Picture 21" descr="A graph with a line&#10;&#10;AI-generated content may be incorrect.">
            <a:extLst>
              <a:ext uri="{FF2B5EF4-FFF2-40B4-BE49-F238E27FC236}">
                <a16:creationId xmlns:a16="http://schemas.microsoft.com/office/drawing/2014/main" id="{3BF97867-0111-2C2A-B0DA-32597D703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175" y="2939143"/>
            <a:ext cx="4669749" cy="317862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5E1C6B5-5CA4-40C2-F96F-F7DB6948EC68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21599A-B56A-4588-2B83-F767F8D6FDA3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48E556B-5432-290F-BC38-A1FF1177898B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1A5C79E-1D63-585A-6FB7-6BB72686FEDD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455E89B-D6C9-A5D8-DAAA-24CBC36F41BB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68342F-ECFF-B842-F1AB-42BEE2BFD048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B9FBF7C-91B1-50A2-CC01-03D3550DBBDB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896F62B-2EB4-9853-84B1-F0456009903B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19B2F9A-6C66-0326-0857-03BA1C4D0283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E2C2E26-933F-0E34-1DAC-427E336865A7}"/>
              </a:ext>
            </a:extLst>
          </p:cNvPr>
          <p:cNvSpPr/>
          <p:nvPr/>
        </p:nvSpPr>
        <p:spPr>
          <a:xfrm>
            <a:off x="5864739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EF511FA-CED0-5BA5-89DD-EC1FE87BD680}"/>
              </a:ext>
            </a:extLst>
          </p:cNvPr>
          <p:cNvSpPr/>
          <p:nvPr/>
        </p:nvSpPr>
        <p:spPr>
          <a:xfrm>
            <a:off x="8547845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7F826D7-189F-509F-4CDC-676DEFD60CDE}"/>
              </a:ext>
            </a:extLst>
          </p:cNvPr>
          <p:cNvSpPr/>
          <p:nvPr/>
        </p:nvSpPr>
        <p:spPr>
          <a:xfrm>
            <a:off x="8676827" y="25400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FB2E165-6CB0-022F-A4CF-E5C823636D23}"/>
              </a:ext>
            </a:extLst>
          </p:cNvPr>
          <p:cNvSpPr/>
          <p:nvPr/>
        </p:nvSpPr>
        <p:spPr>
          <a:xfrm>
            <a:off x="8802283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1CE8901-A90A-7CAF-6EB8-91D650350E86}"/>
              </a:ext>
            </a:extLst>
          </p:cNvPr>
          <p:cNvSpPr/>
          <p:nvPr/>
        </p:nvSpPr>
        <p:spPr>
          <a:xfrm>
            <a:off x="8933890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63919B4-E126-C223-35F4-FE483DC205F9}"/>
              </a:ext>
            </a:extLst>
          </p:cNvPr>
          <p:cNvSpPr/>
          <p:nvPr/>
        </p:nvSpPr>
        <p:spPr>
          <a:xfrm>
            <a:off x="11928837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1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F0E7C-4AD2-92E7-60A3-44A79A1A9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923ABA-7ACA-D1D0-8353-3DF85DF5B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BDX-MINI</a:t>
            </a:r>
            <a:r>
              <a:rPr lang="en-US" dirty="0"/>
              <a:t> is a prototype version of BDX and was used as a test of BDX capabilities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Optimized </a:t>
            </a:r>
            <a:r>
              <a:rPr lang="en-US" dirty="0"/>
              <a:t>analysis achieved compelling results by maximizing signal and minimizing background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BDT</a:t>
            </a:r>
            <a:r>
              <a:rPr lang="en-US" dirty="0"/>
              <a:t>-based AI algorithms can improve BDX-MINI </a:t>
            </a:r>
            <a:r>
              <a:rPr lang="en-US" b="1" dirty="0"/>
              <a:t>background</a:t>
            </a:r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rejection</a:t>
            </a:r>
            <a:r>
              <a:rPr lang="en-US" dirty="0"/>
              <a:t> capabilities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AI-based Anomaly detection </a:t>
            </a:r>
            <a:r>
              <a:rPr lang="en-US" dirty="0"/>
              <a:t>can be used </a:t>
            </a:r>
            <a:br>
              <a:rPr lang="en-US" dirty="0"/>
            </a:br>
            <a:r>
              <a:rPr lang="en-US" dirty="0"/>
              <a:t>to set general exclusion limits with </a:t>
            </a:r>
            <a:r>
              <a:rPr lang="en-US" b="1" dirty="0"/>
              <a:t>no model input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BE460D-98ED-972B-7B38-5DFE007D0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22" name="Picture 21" descr="A graph of a graph with red and blue lines&#10;&#10;AI-generated content may be incorrect.">
            <a:extLst>
              <a:ext uri="{FF2B5EF4-FFF2-40B4-BE49-F238E27FC236}">
                <a16:creationId xmlns:a16="http://schemas.microsoft.com/office/drawing/2014/main" id="{472B3478-04A3-40BC-063B-7ED314A00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772" y="2944497"/>
            <a:ext cx="4853790" cy="330390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3ABC4114-40CA-D424-1667-8D5A434BE464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FDEEDAB-B8B3-0B0E-2D06-4C6E2779BEA5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B774E8E-3B56-C6CA-5656-DFCAF7670229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ADAFE60-0624-503B-44FF-F1D8B2D9A671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372788B-9580-0D7A-BA3F-E356CA716F7D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CB0095C-D75E-3349-834E-0B1FBA718051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C036D8A-4E2D-F6A0-F56C-E2906CF92D9C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A6D5453-E1CC-7C32-920F-F427E68A0C47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56E5236-104A-7520-6430-4CD66D836903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801C6A4-536F-A2F3-2C4D-002D6A5CCAB0}"/>
              </a:ext>
            </a:extLst>
          </p:cNvPr>
          <p:cNvSpPr/>
          <p:nvPr/>
        </p:nvSpPr>
        <p:spPr>
          <a:xfrm>
            <a:off x="5864739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F7349BC-C01C-4219-D8EA-E29426C9D6B4}"/>
              </a:ext>
            </a:extLst>
          </p:cNvPr>
          <p:cNvSpPr/>
          <p:nvPr/>
        </p:nvSpPr>
        <p:spPr>
          <a:xfrm>
            <a:off x="8547845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D8CFD0-BC0B-454A-7144-6F0D11833948}"/>
              </a:ext>
            </a:extLst>
          </p:cNvPr>
          <p:cNvSpPr/>
          <p:nvPr/>
        </p:nvSpPr>
        <p:spPr>
          <a:xfrm>
            <a:off x="8676827" y="25400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D866771-51E3-FF2C-E976-1FAD5443381D}"/>
              </a:ext>
            </a:extLst>
          </p:cNvPr>
          <p:cNvSpPr/>
          <p:nvPr/>
        </p:nvSpPr>
        <p:spPr>
          <a:xfrm>
            <a:off x="8802283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97B6C1-A828-2B22-A996-209D50D6EC7B}"/>
              </a:ext>
            </a:extLst>
          </p:cNvPr>
          <p:cNvSpPr/>
          <p:nvPr/>
        </p:nvSpPr>
        <p:spPr>
          <a:xfrm>
            <a:off x="8933890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4E739CE-4CA3-897F-739A-CE3F337B9A23}"/>
              </a:ext>
            </a:extLst>
          </p:cNvPr>
          <p:cNvSpPr/>
          <p:nvPr/>
        </p:nvSpPr>
        <p:spPr>
          <a:xfrm>
            <a:off x="11928837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0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BD818-6261-10EF-1EED-96F5D580B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BB75A8-BF60-F679-BBC5-408FE468C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BDX-MINI</a:t>
            </a:r>
            <a:r>
              <a:rPr lang="en-US" dirty="0"/>
              <a:t> is a prototype version of BDX and was used as a test of BDX capabilities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Optimized </a:t>
            </a:r>
            <a:r>
              <a:rPr lang="en-US" dirty="0"/>
              <a:t>analysis achieved compelling results by maximizing signal and minimizing background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BDT</a:t>
            </a:r>
            <a:r>
              <a:rPr lang="en-US" dirty="0"/>
              <a:t>-based AI algorithms can improve BDX-MINI </a:t>
            </a:r>
            <a:r>
              <a:rPr lang="en-US" b="1" dirty="0"/>
              <a:t>background</a:t>
            </a:r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rejection</a:t>
            </a:r>
            <a:r>
              <a:rPr lang="en-US" dirty="0"/>
              <a:t> capabilities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AI-based Anomaly detection </a:t>
            </a:r>
            <a:r>
              <a:rPr lang="en-US" dirty="0"/>
              <a:t>can be used </a:t>
            </a:r>
            <a:br>
              <a:rPr lang="en-US" dirty="0"/>
            </a:br>
            <a:r>
              <a:rPr lang="en-US" dirty="0"/>
              <a:t>to set general exclusion limits with </a:t>
            </a:r>
            <a:r>
              <a:rPr lang="en-US" b="1" dirty="0"/>
              <a:t>no model input</a:t>
            </a:r>
          </a:p>
          <a:p>
            <a:pPr>
              <a:lnSpc>
                <a:spcPct val="110000"/>
              </a:lnSpc>
            </a:pP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/>
              <a:t>AI based algorithms </a:t>
            </a:r>
            <a:r>
              <a:rPr lang="en-US" dirty="0"/>
              <a:t>could be used to significantly improve </a:t>
            </a:r>
            <a:br>
              <a:rPr lang="en-US" dirty="0"/>
            </a:br>
            <a:r>
              <a:rPr lang="en-US" dirty="0"/>
              <a:t>BDX sensitivity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F304F0-6DD4-91B7-F8FD-BD9605780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pic>
        <p:nvPicPr>
          <p:cNvPr id="22" name="Picture 21" descr="A graph with a line&#10;&#10;AI-generated content may be incorrect.">
            <a:extLst>
              <a:ext uri="{FF2B5EF4-FFF2-40B4-BE49-F238E27FC236}">
                <a16:creationId xmlns:a16="http://schemas.microsoft.com/office/drawing/2014/main" id="{0BA083AE-AF73-3084-CEC1-B50FF9796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175" y="2939143"/>
            <a:ext cx="4669749" cy="3178629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1E9AAAB-3C2C-8F04-0AEE-A05D4A8A77F6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8617450-855B-1B9D-F0EB-9F5587B16801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5464EBF-106C-689A-5AEF-08E6A7345078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4C8A8C-C541-6411-6EB1-2F0EEB97F7A3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7DF3E9B-3744-1960-27C8-A8A780B6B44A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25BC7E2-B8E0-33A3-1254-1D207E531D10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FB440F-0451-34B9-57A3-350BCFDA650D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B332BD-2E6F-1EA5-06AF-3E2AF6930413}"/>
              </a:ext>
            </a:extLst>
          </p:cNvPr>
          <p:cNvSpPr/>
          <p:nvPr/>
        </p:nvSpPr>
        <p:spPr>
          <a:xfrm>
            <a:off x="5610301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C346EDB-C72C-D330-6C0F-7E76C1E1E616}"/>
              </a:ext>
            </a:extLst>
          </p:cNvPr>
          <p:cNvSpPr/>
          <p:nvPr/>
        </p:nvSpPr>
        <p:spPr>
          <a:xfrm>
            <a:off x="5739283" y="25867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9113760-9642-1841-D1ED-EDA9E631C8A3}"/>
              </a:ext>
            </a:extLst>
          </p:cNvPr>
          <p:cNvSpPr/>
          <p:nvPr/>
        </p:nvSpPr>
        <p:spPr>
          <a:xfrm>
            <a:off x="5864739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81C495-72D7-BEA9-D222-7299C84124FD}"/>
              </a:ext>
            </a:extLst>
          </p:cNvPr>
          <p:cNvSpPr/>
          <p:nvPr/>
        </p:nvSpPr>
        <p:spPr>
          <a:xfrm>
            <a:off x="8547845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2B52802-FB93-1460-6578-6DC7628F4315}"/>
              </a:ext>
            </a:extLst>
          </p:cNvPr>
          <p:cNvSpPr/>
          <p:nvPr/>
        </p:nvSpPr>
        <p:spPr>
          <a:xfrm>
            <a:off x="8676827" y="25400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F469A2-967A-9CB8-7974-7A67D42E9D71}"/>
              </a:ext>
            </a:extLst>
          </p:cNvPr>
          <p:cNvSpPr/>
          <p:nvPr/>
        </p:nvSpPr>
        <p:spPr>
          <a:xfrm>
            <a:off x="8802283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C1D8BAE-D8F5-9BF2-DCBB-5B7A71E65F16}"/>
              </a:ext>
            </a:extLst>
          </p:cNvPr>
          <p:cNvSpPr/>
          <p:nvPr/>
        </p:nvSpPr>
        <p:spPr>
          <a:xfrm>
            <a:off x="8933890" y="25583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AAD2C-C2EB-6076-B71B-158BB7A270A8}"/>
              </a:ext>
            </a:extLst>
          </p:cNvPr>
          <p:cNvSpPr/>
          <p:nvPr/>
        </p:nvSpPr>
        <p:spPr>
          <a:xfrm>
            <a:off x="11928837" y="251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6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EFCEB-9930-C34C-9567-7D4809232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3F3B6-8F54-5904-4FC8-DF0625BAC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446" y="2236091"/>
            <a:ext cx="5311107" cy="238581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7200" dirty="0"/>
              <a:t>THANK </a:t>
            </a:r>
          </a:p>
          <a:p>
            <a:pPr marL="0" indent="0" algn="ctr">
              <a:buNone/>
            </a:pPr>
            <a:r>
              <a:rPr lang="en-US" sz="7200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01337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E9797-CCCC-C77A-D8E0-2E199A556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4F052-ECC1-F095-0D8A-87B684759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446" y="2236091"/>
            <a:ext cx="5311107" cy="23858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1939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D53CA4-4E0A-8B89-8A71-C3FB23DBE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358651" y="2805364"/>
            <a:ext cx="2464324" cy="442174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5A039A-A018-A01F-4363-C94AC805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BDX-MINI background</a:t>
            </a:r>
          </a:p>
        </p:txBody>
      </p:sp>
      <p:pic>
        <p:nvPicPr>
          <p:cNvPr id="4" name="Picture 3" descr="A graph with blue lines&#10;&#10;AI-generated content may be incorrect.">
            <a:extLst>
              <a:ext uri="{FF2B5EF4-FFF2-40B4-BE49-F238E27FC236}">
                <a16:creationId xmlns:a16="http://schemas.microsoft.com/office/drawing/2014/main" id="{7C22EC07-C170-54F4-03E3-BB486F06B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45" y="1718564"/>
            <a:ext cx="4419541" cy="2065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C60947-3A50-7AEF-2512-32415CBDAC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2483035" y="2374368"/>
            <a:ext cx="2806385" cy="494168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609B6160-FD38-7685-0B1A-12E268B20DCB}"/>
              </a:ext>
            </a:extLst>
          </p:cNvPr>
          <p:cNvSpPr txBox="1">
            <a:spLocks/>
          </p:cNvSpPr>
          <p:nvPr/>
        </p:nvSpPr>
        <p:spPr>
          <a:xfrm>
            <a:off x="688763" y="1669857"/>
            <a:ext cx="6394931" cy="226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Due to beam energy no muon from beam </a:t>
            </a:r>
          </a:p>
          <a:p>
            <a:r>
              <a:rPr lang="en-US" dirty="0"/>
              <a:t>Due to limited detector size expected &lt;1 neutrino event</a:t>
            </a:r>
          </a:p>
          <a:p>
            <a:r>
              <a:rPr lang="en-US" dirty="0"/>
              <a:t>Cosmic background characterized with beam-off data </a:t>
            </a:r>
          </a:p>
          <a:p>
            <a:pPr lvl="1"/>
            <a:r>
              <a:rPr lang="en-US" dirty="0"/>
              <a:t>Frequent beam trips allow for real-time measurement of cosmic background</a:t>
            </a:r>
          </a:p>
        </p:txBody>
      </p:sp>
    </p:spTree>
    <p:extLst>
      <p:ext uri="{BB962C8B-B14F-4D97-AF65-F5344CB8AC3E}">
        <p14:creationId xmlns:p14="http://schemas.microsoft.com/office/powerpoint/2010/main" val="82399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916B1EF-0A84-8FCC-205D-C0E348DF87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Reach</a:t>
                </a:r>
                <a:r>
                  <a:rPr lang="en-US" dirty="0"/>
                  <a:t>: </a:t>
                </a:r>
                <a:r>
                  <a:rPr lang="en-US"/>
                  <a:t>upper limit on LDM parameter </a:t>
                </a:r>
                <a:r>
                  <a:rPr lang="en-US" b="1"/>
                  <a:t>y </a:t>
                </a:r>
                <a:r>
                  <a:rPr lang="en-US"/>
                  <a:t>in case of no DM events being observed</a:t>
                </a:r>
                <a:br>
                  <a:rPr lang="en-US"/>
                </a:br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  ⇒    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    ⇒    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𝑈𝑃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𝑈𝑃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⇒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it-IT" b="0"/>
              </a:p>
              <a:p>
                <a:pPr marL="0" indent="0">
                  <a:buNone/>
                </a:pPr>
                <a:r>
                  <a:rPr lang="en-US"/>
                  <a:t>Upper limit</a:t>
                </a:r>
                <a:r>
                  <a:rPr lang="en-US" dirty="0"/>
                  <a:t> on number of signal events</a:t>
                </a:r>
                <a:r>
                  <a:rPr lang="en-US"/>
                  <a:t> evaluated by testing </a:t>
                </a:r>
                <a:r>
                  <a:rPr lang="en-US" b="1" dirty="0" err="1"/>
                  <a:t>signal+backrgound</a:t>
                </a:r>
                <a:r>
                  <a:rPr lang="en-US" b="1" dirty="0"/>
                  <a:t> </a:t>
                </a:r>
                <a:r>
                  <a:rPr lang="en-US"/>
                  <a:t>hypothesis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0"/>
                  <a:t>) against </a:t>
                </a:r>
                <a:r>
                  <a:rPr lang="en-US" b="1" dirty="0"/>
                  <a:t>background only </a:t>
                </a:r>
                <a:r>
                  <a:rPr lang="en-US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/>
                  <a:t>) hypothesis with a one sided test statistics:</a:t>
                </a:r>
                <a:br>
                  <a:rPr lang="en-US"/>
                </a:br>
                <a:endParaRPr lang="en-US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&gt;</m:t>
                            </m:r>
                            <m:acc>
                              <m:accPr>
                                <m:chr m:val="̂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0                      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acc>
                              <m:accPr>
                                <m:chr m:val="̂"/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</m:e>
                        </m:eqArr>
                      </m:e>
                    </m:d>
                  </m:oMath>
                </a14:m>
                <a:r>
                  <a:rPr lang="en-US"/>
                  <a:t>           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̂"/>
                                    <m:ctrlP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it-IT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</m:acc>
                          </m:e>
                        </m:d>
                      </m:num>
                      <m:den>
                        <m:r>
                          <a:rPr lang="it-IT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d>
                          <m:d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  <m:r>
                              <a:rPr lang="it-IT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acc>
                              <m:accPr>
                                <m:chr m:val="̂"/>
                                <m:ctrlPr>
                                  <a:rPr lang="it-IT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</m:d>
                      </m:den>
                    </m:f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916B1EF-0A84-8FCC-205D-C0E348DF87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52" t="-538" b="-5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DF69DED-16E4-C346-76A6-25B0DA1D8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Statystical</a:t>
            </a:r>
            <a:r>
              <a:rPr lang="en-US"/>
              <a:t>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C9B8B894-5FF0-C40C-CEA9-ED1998D7D6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764" y="4924045"/>
                <a:ext cx="11233160" cy="15170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Wingdings 3" charset="2"/>
                  <a:buNone/>
                </a:pPr>
                <a:r>
                  <a:rPr lang="en-US"/>
                  <a:t>The likelihood can be written following the “</a:t>
                </a:r>
                <a:r>
                  <a:rPr lang="en-US" b="1"/>
                  <a:t>On-Off</a:t>
                </a:r>
                <a:r>
                  <a:rPr lang="en-US"/>
                  <a:t>” (</a:t>
                </a:r>
                <a:r>
                  <a:rPr lang="en-US" b="1" err="1"/>
                  <a:t>Li&amp;Ma</a:t>
                </a:r>
                <a:r>
                  <a:rPr lang="en-US"/>
                  <a:t>) method:</a:t>
                </a:r>
                <a:br>
                  <a:rPr lang="en-US"/>
                </a:br>
                <a:endParaRPr lang="en-US"/>
              </a:p>
              <a:p>
                <a:pPr marL="0" indent="0">
                  <a:buFont typeface="Wingdings 3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𝑡h</m:t>
                                  </m:r>
                                </m:e>
                              </m:d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</m:d>
                          <m:r>
                            <a:rPr lang="it-IT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𝑜𝑓𝑓</m:t>
                                  </m:r>
                                </m:sub>
                                <m:sup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sSubSup>
                                <m:sSubSupPr>
                                  <m:ctrlP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it-IT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</a:rPr>
                            <m:t>0;</m:t>
                          </m:r>
                          <m:r>
                            <a:rPr lang="it-IT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it-IT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</a:rPr>
                            <m:t>1;</m:t>
                          </m:r>
                          <m:r>
                            <a:rPr lang="it-IT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it-IT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 smtClean="0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</m:e>
                      </m:d>
                      <m:r>
                        <a:rPr lang="it-IT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i="1" smtClean="0">
                          <a:latin typeface="Cambria Math" panose="02040503050406030204" pitchFamily="18" charset="0"/>
                        </a:rPr>
                        <m:t>(1;</m:t>
                      </m:r>
                      <m:r>
                        <a:rPr lang="it-IT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it-IT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C9B8B894-5FF0-C40C-CEA9-ED1998D7D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64" y="4924045"/>
                <a:ext cx="11233160" cy="1517096"/>
              </a:xfrm>
              <a:prstGeom prst="rect">
                <a:avLst/>
              </a:prstGeom>
              <a:blipFill>
                <a:blip r:embed="rId3"/>
                <a:stretch>
                  <a:fillRect l="-488" t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E82467-9BAC-686A-F5BB-2FFC33C03255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. Rev. D 106.7 (2022), p. 072011</a:t>
            </a:r>
          </a:p>
        </p:txBody>
      </p:sp>
    </p:spTree>
    <p:extLst>
      <p:ext uri="{BB962C8B-B14F-4D97-AF65-F5344CB8AC3E}">
        <p14:creationId xmlns:p14="http://schemas.microsoft.com/office/powerpoint/2010/main" val="177614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16F20-F49C-74C5-0083-8FDAF38E8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1B2D7056-FD0F-99AB-D84B-B0F556C9D30B}"/>
              </a:ext>
            </a:extLst>
          </p:cNvPr>
          <p:cNvSpPr/>
          <p:nvPr/>
        </p:nvSpPr>
        <p:spPr>
          <a:xfrm>
            <a:off x="8320605" y="2245657"/>
            <a:ext cx="3371613" cy="658907"/>
          </a:xfrm>
          <a:prstGeom prst="roundRect">
            <a:avLst>
              <a:gd name="adj" fmla="val 7716"/>
            </a:avLst>
          </a:prstGeom>
          <a:solidFill>
            <a:schemeClr val="bg2">
              <a:lumMod val="50000"/>
              <a:alpha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CasellaDiTesto 4">
            <a:extLst>
              <a:ext uri="{FF2B5EF4-FFF2-40B4-BE49-F238E27FC236}">
                <a16:creationId xmlns:a16="http://schemas.microsoft.com/office/drawing/2014/main" id="{5235AFF4-9DC8-DF39-DF62-8B1A81F44BB6}"/>
              </a:ext>
            </a:extLst>
          </p:cNvPr>
          <p:cNvSpPr txBox="1"/>
          <p:nvPr/>
        </p:nvSpPr>
        <p:spPr>
          <a:xfrm>
            <a:off x="5112118" y="2904564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chemeClr val="bg2">
                    <a:lumMod val="50000"/>
                  </a:schemeClr>
                </a:solidFill>
              </a:rPr>
              <a:t>Systematics</a:t>
            </a:r>
            <a:endParaRPr lang="it-IT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CasellaDiTesto 6">
            <a:extLst>
              <a:ext uri="{FF2B5EF4-FFF2-40B4-BE49-F238E27FC236}">
                <a16:creationId xmlns:a16="http://schemas.microsoft.com/office/drawing/2014/main" id="{6B6AC602-C6B3-2000-524D-E222D702D5C6}"/>
              </a:ext>
            </a:extLst>
          </p:cNvPr>
          <p:cNvSpPr txBox="1"/>
          <p:nvPr/>
        </p:nvSpPr>
        <p:spPr>
          <a:xfrm>
            <a:off x="8234131" y="2904564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chemeClr val="bg2">
                    <a:lumMod val="50000"/>
                  </a:schemeClr>
                </a:solidFill>
              </a:rPr>
              <a:t>Ancillary</a:t>
            </a:r>
            <a:r>
              <a:rPr lang="it-IT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err="1">
                <a:solidFill>
                  <a:schemeClr val="bg2">
                    <a:lumMod val="50000"/>
                  </a:schemeClr>
                </a:solidFill>
              </a:rPr>
              <a:t>probability</a:t>
            </a:r>
            <a:r>
              <a:rPr lang="it-IT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err="1">
                <a:solidFill>
                  <a:schemeClr val="bg2">
                    <a:lumMod val="50000"/>
                  </a:schemeClr>
                </a:solidFill>
              </a:rPr>
              <a:t>distribution</a:t>
            </a:r>
            <a:endParaRPr lang="it-IT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D1BEF79F-4F88-4B99-8C8C-532E837D3B5F}"/>
              </a:ext>
            </a:extLst>
          </p:cNvPr>
          <p:cNvSpPr/>
          <p:nvPr/>
        </p:nvSpPr>
        <p:spPr>
          <a:xfrm>
            <a:off x="6871447" y="2245658"/>
            <a:ext cx="1362684" cy="658907"/>
          </a:xfrm>
          <a:prstGeom prst="roundRect">
            <a:avLst>
              <a:gd name="adj" fmla="val 7716"/>
            </a:avLst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480183EE-22A5-E866-9834-6ED43CCE3E3C}"/>
              </a:ext>
            </a:extLst>
          </p:cNvPr>
          <p:cNvSpPr txBox="1"/>
          <p:nvPr/>
        </p:nvSpPr>
        <p:spPr>
          <a:xfrm>
            <a:off x="7036889" y="2904565"/>
            <a:ext cx="122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accent6">
                    <a:lumMod val="50000"/>
                  </a:schemeClr>
                </a:solidFill>
              </a:rPr>
              <a:t>Beam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 off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E3E40A72-18F9-1566-5481-711FBAFF5765}"/>
              </a:ext>
            </a:extLst>
          </p:cNvPr>
          <p:cNvSpPr/>
          <p:nvPr/>
        </p:nvSpPr>
        <p:spPr>
          <a:xfrm>
            <a:off x="1983681" y="2245658"/>
            <a:ext cx="4847425" cy="658907"/>
          </a:xfrm>
          <a:prstGeom prst="roundRect">
            <a:avLst>
              <a:gd name="adj" fmla="val 7716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ACF470FD-0805-11A2-03CF-DAD0860BEEA2}"/>
              </a:ext>
            </a:extLst>
          </p:cNvPr>
          <p:cNvSpPr/>
          <p:nvPr/>
        </p:nvSpPr>
        <p:spPr>
          <a:xfrm>
            <a:off x="4773706" y="2394235"/>
            <a:ext cx="1954508" cy="369332"/>
          </a:xfrm>
          <a:prstGeom prst="roundRect">
            <a:avLst>
              <a:gd name="adj" fmla="val 7716"/>
            </a:avLst>
          </a:prstGeom>
          <a:solidFill>
            <a:schemeClr val="bg2">
              <a:lumMod val="50000"/>
              <a:alpha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6D32E1E-DF62-8B21-CC6B-85C7B880A3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764" y="1669858"/>
                <a:ext cx="11233160" cy="46704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/>
                  <a:t>The likelihood can be written following the “</a:t>
                </a:r>
                <a:r>
                  <a:rPr lang="en-US" b="1" dirty="0"/>
                  <a:t>On-Off</a:t>
                </a:r>
                <a:r>
                  <a:rPr lang="en-US" dirty="0"/>
                  <a:t>” (</a:t>
                </a:r>
                <a:r>
                  <a:rPr lang="en-US" b="1" dirty="0" err="1"/>
                  <a:t>Li&amp;Ma</a:t>
                </a:r>
                <a:r>
                  <a:rPr lang="en-US" dirty="0"/>
                  <a:t>) method:</a:t>
                </a:r>
                <a:br>
                  <a:rPr lang="en-US" dirty="0"/>
                </a:br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𝑡h</m:t>
                                  </m:r>
                                </m:e>
                              </m:d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𝑜𝑓𝑓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sSubSup>
                                <m:sSub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0;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1;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(1;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b="0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r>
                  <a:rPr lang="en-US" b="0" dirty="0"/>
                  <a:t>Key elements:</a:t>
                </a:r>
              </a:p>
              <a:p>
                <a:r>
                  <a:rPr lang="en-US" b="0" dirty="0"/>
                  <a:t>Probability of observing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𝑜𝑛</m:t>
                        </m:r>
                      </m:sub>
                    </m:sSub>
                  </m:oMath>
                </a14:m>
                <a:r>
                  <a:rPr lang="en-US" b="0" dirty="0"/>
                  <a:t> events during </a:t>
                </a:r>
                <a:r>
                  <a:rPr lang="en-US" b="1" dirty="0"/>
                  <a:t>beam-on </a:t>
                </a:r>
                <a:r>
                  <a:rPr lang="en-US" dirty="0"/>
                  <a:t>time</a:t>
                </a:r>
              </a:p>
              <a:p>
                <a:r>
                  <a:rPr lang="en-US" b="0" dirty="0"/>
                  <a:t>Probability of observing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𝑓𝑓</m:t>
                        </m:r>
                      </m:sub>
                    </m:sSub>
                  </m:oMath>
                </a14:m>
                <a:r>
                  <a:rPr lang="en-US" b="0" dirty="0"/>
                  <a:t> events during </a:t>
                </a:r>
                <a:r>
                  <a:rPr lang="en-US" b="1" dirty="0"/>
                  <a:t>beam-off</a:t>
                </a:r>
                <a:r>
                  <a:rPr lang="en-US" dirty="0"/>
                  <a:t> time</a:t>
                </a:r>
              </a:p>
              <a:p>
                <a:r>
                  <a:rPr lang="en-US" dirty="0"/>
                  <a:t>Ancillary PDF to account for </a:t>
                </a:r>
                <a:r>
                  <a:rPr lang="en-US" b="1" dirty="0"/>
                  <a:t>systematic uncertainties </a:t>
                </a:r>
                <a:r>
                  <a:rPr lang="en-US" dirty="0"/>
                  <a:t>affecting signal</a:t>
                </a:r>
                <a:endParaRPr lang="it-IT" b="0" dirty="0"/>
              </a:p>
              <a:p>
                <a:pPr marL="0" indent="0">
                  <a:buNone/>
                </a:pPr>
                <a:endParaRPr lang="it-IT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6D32E1E-DF62-8B21-CC6B-85C7B880A3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764" y="1669858"/>
                <a:ext cx="11233160" cy="4670430"/>
              </a:xfrm>
              <a:blipFill>
                <a:blip r:embed="rId2"/>
                <a:stretch>
                  <a:fillRect l="-488" t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61214144-D62C-1132-FFDA-4E24AB38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Statystical</a:t>
            </a:r>
            <a:r>
              <a:rPr lang="en-US" dirty="0"/>
              <a:t> analysis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E5A120-4A7E-75C9-CEA5-A364C6CD75ED}"/>
              </a:ext>
            </a:extLst>
          </p:cNvPr>
          <p:cNvSpPr txBox="1"/>
          <p:nvPr/>
        </p:nvSpPr>
        <p:spPr>
          <a:xfrm>
            <a:off x="3870226" y="2958353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chemeClr val="accent1">
                    <a:lumMod val="50000"/>
                  </a:schemeClr>
                </a:solidFill>
              </a:rPr>
              <a:t>Beam</a:t>
            </a:r>
            <a:r>
              <a:rPr lang="it-IT">
                <a:solidFill>
                  <a:schemeClr val="accent1">
                    <a:lumMod val="50000"/>
                  </a:schemeClr>
                </a:solidFill>
              </a:rPr>
              <a:t> 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9644B4-7E9F-501F-2F4F-0686E6E37312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. Rev. D 106.7 (2022), p. 072011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10693FF-232D-41BE-8E05-886C131B46FA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711441-D5DB-5570-E505-B826CC31DB23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86313C-64D3-9F45-D23C-1CF8082AE29B}"/>
              </a:ext>
            </a:extLst>
          </p:cNvPr>
          <p:cNvSpPr/>
          <p:nvPr/>
        </p:nvSpPr>
        <p:spPr>
          <a:xfrm>
            <a:off x="49474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A7663-0B76-8C1E-E602-FD9988CCDDE6}"/>
              </a:ext>
            </a:extLst>
          </p:cNvPr>
          <p:cNvSpPr/>
          <p:nvPr/>
        </p:nvSpPr>
        <p:spPr>
          <a:xfrm>
            <a:off x="623731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978231-4556-BF69-6740-911646731690}"/>
              </a:ext>
            </a:extLst>
          </p:cNvPr>
          <p:cNvSpPr/>
          <p:nvPr/>
        </p:nvSpPr>
        <p:spPr>
          <a:xfrm>
            <a:off x="75623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769DFF1-F7ED-4B99-9CBA-504BBB2D9084}"/>
              </a:ext>
            </a:extLst>
          </p:cNvPr>
          <p:cNvSpPr/>
          <p:nvPr/>
        </p:nvSpPr>
        <p:spPr>
          <a:xfrm>
            <a:off x="353059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08B0D4-EEF9-6219-6DF0-9BF5BCAFDFA8}"/>
              </a:ext>
            </a:extLst>
          </p:cNvPr>
          <p:cNvSpPr/>
          <p:nvPr/>
        </p:nvSpPr>
        <p:spPr>
          <a:xfrm>
            <a:off x="3659578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1B5EF4E-3671-EA5D-DE69-B40A8F6C1056}"/>
              </a:ext>
            </a:extLst>
          </p:cNvPr>
          <p:cNvSpPr/>
          <p:nvPr/>
        </p:nvSpPr>
        <p:spPr>
          <a:xfrm>
            <a:off x="3788560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EAF1EDB-BEA9-761C-2F61-AC2700AEA8CF}"/>
              </a:ext>
            </a:extLst>
          </p:cNvPr>
          <p:cNvSpPr/>
          <p:nvPr/>
        </p:nvSpPr>
        <p:spPr>
          <a:xfrm>
            <a:off x="391754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869C7BA-3887-D3BB-5655-B8B6455FC2F4}"/>
              </a:ext>
            </a:extLst>
          </p:cNvPr>
          <p:cNvSpPr/>
          <p:nvPr/>
        </p:nvSpPr>
        <p:spPr>
          <a:xfrm>
            <a:off x="4050050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DC8951-646D-0952-94E2-3161492D6772}"/>
              </a:ext>
            </a:extLst>
          </p:cNvPr>
          <p:cNvSpPr/>
          <p:nvPr/>
        </p:nvSpPr>
        <p:spPr>
          <a:xfrm>
            <a:off x="418650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EC30E1-E2CD-5AC0-3168-58A5734C4393}"/>
              </a:ext>
            </a:extLst>
          </p:cNvPr>
          <p:cNvSpPr/>
          <p:nvPr/>
        </p:nvSpPr>
        <p:spPr>
          <a:xfrm>
            <a:off x="431548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209E528-5AF5-067F-03B1-48C358AA09F5}"/>
              </a:ext>
            </a:extLst>
          </p:cNvPr>
          <p:cNvSpPr/>
          <p:nvPr/>
        </p:nvSpPr>
        <p:spPr>
          <a:xfrm>
            <a:off x="444446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85A696-D1C9-F1E1-2D5E-0932B68F722C}"/>
              </a:ext>
            </a:extLst>
          </p:cNvPr>
          <p:cNvSpPr/>
          <p:nvPr/>
        </p:nvSpPr>
        <p:spPr>
          <a:xfrm>
            <a:off x="4573448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65C3D7C-9A59-8950-E615-0902C7981761}"/>
              </a:ext>
            </a:extLst>
          </p:cNvPr>
          <p:cNvSpPr/>
          <p:nvPr/>
        </p:nvSpPr>
        <p:spPr>
          <a:xfrm>
            <a:off x="470595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E3DA990-C3F4-35A5-AA59-32B00F0E0C2E}"/>
              </a:ext>
            </a:extLst>
          </p:cNvPr>
          <p:cNvSpPr/>
          <p:nvPr/>
        </p:nvSpPr>
        <p:spPr>
          <a:xfrm>
            <a:off x="83366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D01D0B3-2B40-7921-2570-8CC4FD575E7A}"/>
              </a:ext>
            </a:extLst>
          </p:cNvPr>
          <p:cNvSpPr/>
          <p:nvPr/>
        </p:nvSpPr>
        <p:spPr>
          <a:xfrm>
            <a:off x="846564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CB7257-C9D6-85BD-E30D-F7482161BFEC}"/>
              </a:ext>
            </a:extLst>
          </p:cNvPr>
          <p:cNvSpPr/>
          <p:nvPr/>
        </p:nvSpPr>
        <p:spPr>
          <a:xfrm>
            <a:off x="8594631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F58ED78-D4A8-5E7B-C555-85AC749FAAE9}"/>
              </a:ext>
            </a:extLst>
          </p:cNvPr>
          <p:cNvSpPr/>
          <p:nvPr/>
        </p:nvSpPr>
        <p:spPr>
          <a:xfrm>
            <a:off x="1179520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B188E86-2249-AC89-A849-D5B32C206F41}"/>
              </a:ext>
            </a:extLst>
          </p:cNvPr>
          <p:cNvSpPr/>
          <p:nvPr/>
        </p:nvSpPr>
        <p:spPr>
          <a:xfrm>
            <a:off x="483846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B5F52BA-7985-73FE-1414-FC76E8EABF39}"/>
              </a:ext>
            </a:extLst>
          </p:cNvPr>
          <p:cNvSpPr/>
          <p:nvPr/>
        </p:nvSpPr>
        <p:spPr>
          <a:xfrm>
            <a:off x="497097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9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474D7-4CAD-5A06-C610-DB8D11E01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5CC97C7B-A5D9-8601-59A7-62984105C325}"/>
              </a:ext>
            </a:extLst>
          </p:cNvPr>
          <p:cNvSpPr/>
          <p:nvPr/>
        </p:nvSpPr>
        <p:spPr>
          <a:xfrm>
            <a:off x="3748606" y="2245657"/>
            <a:ext cx="662030" cy="658907"/>
          </a:xfrm>
          <a:prstGeom prst="roundRect">
            <a:avLst>
              <a:gd name="adj" fmla="val 7716"/>
            </a:avLst>
          </a:prstGeom>
          <a:solidFill>
            <a:schemeClr val="accent5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8A96C819-62E6-9374-DCC6-EAF42047271F}"/>
              </a:ext>
            </a:extLst>
          </p:cNvPr>
          <p:cNvSpPr/>
          <p:nvPr/>
        </p:nvSpPr>
        <p:spPr>
          <a:xfrm>
            <a:off x="10455088" y="2245656"/>
            <a:ext cx="1237129" cy="658907"/>
          </a:xfrm>
          <a:prstGeom prst="roundRect">
            <a:avLst>
              <a:gd name="adj" fmla="val 7716"/>
            </a:avLst>
          </a:prstGeom>
          <a:solidFill>
            <a:schemeClr val="accent5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egnaposto contenuto 12">
                <a:extLst>
                  <a:ext uri="{FF2B5EF4-FFF2-40B4-BE49-F238E27FC236}">
                    <a16:creationId xmlns:a16="http://schemas.microsoft.com/office/drawing/2014/main" id="{6040B806-5701-A3EB-D39F-4630199662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The likelihood can be written following the “</a:t>
                </a:r>
                <a:r>
                  <a:rPr lang="en-US" b="1"/>
                  <a:t>On-Off</a:t>
                </a:r>
                <a:r>
                  <a:rPr lang="en-US"/>
                  <a:t>” (</a:t>
                </a:r>
                <a:r>
                  <a:rPr lang="en-US" b="1" err="1"/>
                  <a:t>Li&amp;Ma</a:t>
                </a:r>
                <a:r>
                  <a:rPr lang="en-US"/>
                  <a:t>) method:</a:t>
                </a:r>
                <a:br>
                  <a:rPr lang="en-US"/>
                </a:br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𝑡h</m:t>
                                  </m:r>
                                </m:e>
                              </m:d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d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𝑜𝑓𝑓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sSubSup>
                                <m:sSub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0;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1;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</m:sub>
                          </m:sSub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(1;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/>
              </a:p>
              <a:p>
                <a:pPr marL="0" indent="0">
                  <a:buNone/>
                </a:pPr>
                <a:endParaRPr lang="it-IT"/>
              </a:p>
              <a:p>
                <a:pPr marL="0" indent="0">
                  <a:buNone/>
                </a:pPr>
                <a:endParaRPr lang="it-IT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Key elements:</a:t>
                </a:r>
              </a:p>
              <a:p>
                <a:pPr>
                  <a:buClr>
                    <a:schemeClr val="bg1"/>
                  </a:buClr>
                </a:pPr>
                <a:r>
                  <a:rPr lang="en-US">
                    <a:solidFill>
                      <a:schemeClr val="bg1"/>
                    </a:solidFill>
                  </a:rPr>
                  <a:t>Probability of observing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𝑜𝑛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 events during </a:t>
                </a:r>
                <a:r>
                  <a:rPr lang="en-US" b="1">
                    <a:solidFill>
                      <a:schemeClr val="bg1"/>
                    </a:solidFill>
                  </a:rPr>
                  <a:t>beam-on </a:t>
                </a:r>
                <a:r>
                  <a:rPr lang="en-US">
                    <a:solidFill>
                      <a:schemeClr val="bg1"/>
                    </a:solidFill>
                  </a:rPr>
                  <a:t>time</a:t>
                </a:r>
              </a:p>
              <a:p>
                <a:pPr>
                  <a:buClr>
                    <a:schemeClr val="bg1"/>
                  </a:buClr>
                </a:pPr>
                <a:r>
                  <a:rPr lang="en-US">
                    <a:solidFill>
                      <a:schemeClr val="bg1"/>
                    </a:solidFill>
                  </a:rPr>
                  <a:t>Probability of observing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𝑜𝑓𝑓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 events during </a:t>
                </a:r>
                <a:r>
                  <a:rPr lang="en-US" b="1">
                    <a:solidFill>
                      <a:schemeClr val="bg1"/>
                    </a:solidFill>
                  </a:rPr>
                  <a:t>beam-off</a:t>
                </a:r>
                <a:r>
                  <a:rPr lang="en-US">
                    <a:solidFill>
                      <a:schemeClr val="bg1"/>
                    </a:solidFill>
                  </a:rPr>
                  <a:t> time</a:t>
                </a:r>
              </a:p>
              <a:p>
                <a:pPr>
                  <a:buClr>
                    <a:schemeClr val="bg1"/>
                  </a:buClr>
                </a:pPr>
                <a:r>
                  <a:rPr lang="en-US">
                    <a:solidFill>
                      <a:schemeClr val="bg1"/>
                    </a:solidFill>
                  </a:rPr>
                  <a:t>Ancillary PDF to account for </a:t>
                </a:r>
                <a:r>
                  <a:rPr lang="en-US" b="1">
                    <a:solidFill>
                      <a:schemeClr val="bg1"/>
                    </a:solidFill>
                  </a:rPr>
                  <a:t>systematic uncertainties </a:t>
                </a:r>
                <a:r>
                  <a:rPr lang="en-US">
                    <a:solidFill>
                      <a:schemeClr val="bg1"/>
                    </a:solidFill>
                  </a:rPr>
                  <a:t>affecting signal</a:t>
                </a:r>
                <a:endParaRPr lang="it-IT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it-IT"/>
              </a:p>
            </p:txBody>
          </p:sp>
        </mc:Choice>
        <mc:Fallback xmlns="">
          <p:sp>
            <p:nvSpPr>
              <p:cNvPr id="13" name="Segnaposto contenuto 12">
                <a:extLst>
                  <a:ext uri="{FF2B5EF4-FFF2-40B4-BE49-F238E27FC236}">
                    <a16:creationId xmlns:a16="http://schemas.microsoft.com/office/drawing/2014/main" id="{6040B806-5701-A3EB-D39F-4630199662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88" t="-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53374B60-8AB7-8440-E4AC-B48A3F580534}"/>
              </a:ext>
            </a:extLst>
          </p:cNvPr>
          <p:cNvSpPr/>
          <p:nvPr/>
        </p:nvSpPr>
        <p:spPr>
          <a:xfrm>
            <a:off x="1391771" y="2245657"/>
            <a:ext cx="470648" cy="759761"/>
          </a:xfrm>
          <a:prstGeom prst="roundRect">
            <a:avLst>
              <a:gd name="adj" fmla="val 7716"/>
            </a:avLst>
          </a:prstGeom>
          <a:solidFill>
            <a:schemeClr val="accent5">
              <a:alpha val="5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D75A89-BCDE-E097-9B13-D285F75F3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Statystical</a:t>
            </a:r>
            <a:r>
              <a:rPr lang="en-US"/>
              <a:t> analysis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14A04F-7142-9AC9-A765-2FB5B4B4CA00}"/>
              </a:ext>
            </a:extLst>
          </p:cNvPr>
          <p:cNvSpPr txBox="1"/>
          <p:nvPr/>
        </p:nvSpPr>
        <p:spPr>
          <a:xfrm>
            <a:off x="3317752" y="3055879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chemeClr val="accent5"/>
                </a:solidFill>
              </a:rPr>
              <a:t>Systematics</a:t>
            </a:r>
            <a:endParaRPr lang="it-IT">
              <a:solidFill>
                <a:schemeClr val="accent5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C7D6EED-05D1-7C6D-DA98-CF84A0F2C223}"/>
              </a:ext>
            </a:extLst>
          </p:cNvPr>
          <p:cNvSpPr txBox="1"/>
          <p:nvPr/>
        </p:nvSpPr>
        <p:spPr>
          <a:xfrm>
            <a:off x="421036" y="3046221"/>
            <a:ext cx="270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accent5"/>
                </a:solidFill>
              </a:rPr>
              <a:t>Splitting in energy </a:t>
            </a:r>
            <a:r>
              <a:rPr lang="it-IT" err="1">
                <a:solidFill>
                  <a:schemeClr val="accent5"/>
                </a:solidFill>
              </a:rPr>
              <a:t>bins</a:t>
            </a:r>
            <a:endParaRPr lang="it-IT">
              <a:solidFill>
                <a:schemeClr val="accent5"/>
              </a:solidFill>
            </a:endParaRPr>
          </a:p>
        </p:txBody>
      </p:sp>
      <p:pic>
        <p:nvPicPr>
          <p:cNvPr id="11" name="Picture 10" descr="A graph of colored lines&#10;&#10;AI-generated content may be incorrect.">
            <a:extLst>
              <a:ext uri="{FF2B5EF4-FFF2-40B4-BE49-F238E27FC236}">
                <a16:creationId xmlns:a16="http://schemas.microsoft.com/office/drawing/2014/main" id="{0631B924-D5A7-5A23-BF82-8E078D13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344" y="3046221"/>
            <a:ext cx="5027910" cy="327790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60C87F-04B4-0F96-3417-152E91AB7F39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. Rev. D 106.7 (2022), p. 072011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59C3F2-F443-1BDB-DBAA-A290B7841791}"/>
              </a:ext>
            </a:extLst>
          </p:cNvPr>
          <p:cNvSpPr txBox="1">
            <a:spLocks/>
          </p:cNvSpPr>
          <p:nvPr/>
        </p:nvSpPr>
        <p:spPr>
          <a:xfrm>
            <a:off x="688764" y="3839137"/>
            <a:ext cx="5281599" cy="4643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dirty="0"/>
              <a:t>Splitting in energy bins to better to better constrain </a:t>
            </a:r>
            <a:r>
              <a:rPr lang="en-US" b="1" dirty="0"/>
              <a:t>signal</a:t>
            </a:r>
            <a:r>
              <a:rPr lang="en-US" dirty="0"/>
              <a:t> exploiting its </a:t>
            </a:r>
            <a:r>
              <a:rPr lang="en-US" b="1" dirty="0"/>
              <a:t>features</a:t>
            </a:r>
          </a:p>
          <a:p>
            <a:r>
              <a:rPr lang="en-US" dirty="0"/>
              <a:t>Fraction of signal in each bin fixed from simulations (independently for each mass)</a:t>
            </a:r>
          </a:p>
          <a:p>
            <a:r>
              <a:rPr lang="en-US" dirty="0"/>
              <a:t>Systematic uncertainty on energy causes bin migration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032A0C-DA0E-6823-5CA3-65CE531C1CF5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4F54F1-B576-0410-9C14-A43BFF2B0370}"/>
              </a:ext>
            </a:extLst>
          </p:cNvPr>
          <p:cNvSpPr/>
          <p:nvPr/>
        </p:nvSpPr>
        <p:spPr>
          <a:xfrm>
            <a:off x="3657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3516B8-9784-49BE-0C90-6687CF6CD3E5}"/>
              </a:ext>
            </a:extLst>
          </p:cNvPr>
          <p:cNvSpPr/>
          <p:nvPr/>
        </p:nvSpPr>
        <p:spPr>
          <a:xfrm>
            <a:off x="49474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357261-7212-887A-A6F1-4FAF5A34D6C6}"/>
              </a:ext>
            </a:extLst>
          </p:cNvPr>
          <p:cNvSpPr/>
          <p:nvPr/>
        </p:nvSpPr>
        <p:spPr>
          <a:xfrm>
            <a:off x="623731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1B838B5-97E9-3355-F2F3-DCC3B33C86DC}"/>
              </a:ext>
            </a:extLst>
          </p:cNvPr>
          <p:cNvSpPr/>
          <p:nvPr/>
        </p:nvSpPr>
        <p:spPr>
          <a:xfrm>
            <a:off x="75623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259D9E-71CA-1FC2-2E8D-63556941E4E0}"/>
              </a:ext>
            </a:extLst>
          </p:cNvPr>
          <p:cNvSpPr/>
          <p:nvPr/>
        </p:nvSpPr>
        <p:spPr>
          <a:xfrm>
            <a:off x="353059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24DED6-907D-CA28-2757-2C54CFD85283}"/>
              </a:ext>
            </a:extLst>
          </p:cNvPr>
          <p:cNvSpPr/>
          <p:nvPr/>
        </p:nvSpPr>
        <p:spPr>
          <a:xfrm>
            <a:off x="3659578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5A3783-69D7-1F3C-9751-9931CC01CEE0}"/>
              </a:ext>
            </a:extLst>
          </p:cNvPr>
          <p:cNvSpPr/>
          <p:nvPr/>
        </p:nvSpPr>
        <p:spPr>
          <a:xfrm>
            <a:off x="3788560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18A323-2A5D-CF35-FFBC-9615D8A8F82E}"/>
              </a:ext>
            </a:extLst>
          </p:cNvPr>
          <p:cNvSpPr/>
          <p:nvPr/>
        </p:nvSpPr>
        <p:spPr>
          <a:xfrm>
            <a:off x="391754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B1488D-CFD7-8590-8283-AC05B4F12C60}"/>
              </a:ext>
            </a:extLst>
          </p:cNvPr>
          <p:cNvSpPr/>
          <p:nvPr/>
        </p:nvSpPr>
        <p:spPr>
          <a:xfrm>
            <a:off x="4050050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3E1535E-F8A9-53CC-5D28-3CA41DE8FDB4}"/>
              </a:ext>
            </a:extLst>
          </p:cNvPr>
          <p:cNvSpPr/>
          <p:nvPr/>
        </p:nvSpPr>
        <p:spPr>
          <a:xfrm>
            <a:off x="418650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50A6D8-C047-2C70-758C-BF723BDF8E62}"/>
              </a:ext>
            </a:extLst>
          </p:cNvPr>
          <p:cNvSpPr/>
          <p:nvPr/>
        </p:nvSpPr>
        <p:spPr>
          <a:xfrm>
            <a:off x="431548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C678672-8109-0424-70A9-6D21D8357069}"/>
              </a:ext>
            </a:extLst>
          </p:cNvPr>
          <p:cNvSpPr/>
          <p:nvPr/>
        </p:nvSpPr>
        <p:spPr>
          <a:xfrm>
            <a:off x="444446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0BEA74E-71C6-875B-3000-EAC116A9B4D0}"/>
              </a:ext>
            </a:extLst>
          </p:cNvPr>
          <p:cNvSpPr/>
          <p:nvPr/>
        </p:nvSpPr>
        <p:spPr>
          <a:xfrm>
            <a:off x="4573448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BD5BCF3-55C4-0264-DB55-63E2F203847E}"/>
              </a:ext>
            </a:extLst>
          </p:cNvPr>
          <p:cNvSpPr/>
          <p:nvPr/>
        </p:nvSpPr>
        <p:spPr>
          <a:xfrm>
            <a:off x="4705956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36A8928-5BF0-6F78-743F-B521B2FE2958}"/>
              </a:ext>
            </a:extLst>
          </p:cNvPr>
          <p:cNvSpPr/>
          <p:nvPr/>
        </p:nvSpPr>
        <p:spPr>
          <a:xfrm>
            <a:off x="8336667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CEED418-4943-E4C3-3462-3CADEA02A29D}"/>
              </a:ext>
            </a:extLst>
          </p:cNvPr>
          <p:cNvSpPr/>
          <p:nvPr/>
        </p:nvSpPr>
        <p:spPr>
          <a:xfrm>
            <a:off x="846564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333E7C0-F284-1DFF-30D2-0E1226B2EDFF}"/>
              </a:ext>
            </a:extLst>
          </p:cNvPr>
          <p:cNvSpPr/>
          <p:nvPr/>
        </p:nvSpPr>
        <p:spPr>
          <a:xfrm>
            <a:off x="8594631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9CC0BC6-5CB5-1521-6F90-C206BF997707}"/>
              </a:ext>
            </a:extLst>
          </p:cNvPr>
          <p:cNvSpPr/>
          <p:nvPr/>
        </p:nvSpPr>
        <p:spPr>
          <a:xfrm>
            <a:off x="11795209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C471A82-2E10-CAD9-0E69-AD02ED0F633E}"/>
              </a:ext>
            </a:extLst>
          </p:cNvPr>
          <p:cNvSpPr/>
          <p:nvPr/>
        </p:nvSpPr>
        <p:spPr>
          <a:xfrm>
            <a:off x="4838464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18D34CC-9DA9-538E-C9CB-E91B01F55168}"/>
              </a:ext>
            </a:extLst>
          </p:cNvPr>
          <p:cNvSpPr/>
          <p:nvPr/>
        </p:nvSpPr>
        <p:spPr>
          <a:xfrm>
            <a:off x="4970972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2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5970F-2867-447F-3898-B96DC4F22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 Rejection</a:t>
            </a:r>
          </a:p>
        </p:txBody>
      </p:sp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FA19BC34-282C-CA79-FD7E-65800EF2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540" y="1529969"/>
            <a:ext cx="5885772" cy="4851217"/>
          </a:xfrm>
          <a:prstGeom prst="rect">
            <a:avLst/>
          </a:prstGeom>
        </p:spPr>
      </p:pic>
      <p:sp>
        <p:nvSpPr>
          <p:cNvPr id="2" name="CasellaDiTesto 4">
            <a:extLst>
              <a:ext uri="{FF2B5EF4-FFF2-40B4-BE49-F238E27FC236}">
                <a16:creationId xmlns:a16="http://schemas.microsoft.com/office/drawing/2014/main" id="{F7613EBD-B311-BEE7-AD6A-64E7171C29F1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Mach.Learn.Sci.Tech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3 (2022) 4, 045012</a:t>
            </a:r>
          </a:p>
        </p:txBody>
      </p:sp>
    </p:spTree>
    <p:extLst>
      <p:ext uri="{BB962C8B-B14F-4D97-AF65-F5344CB8AC3E}">
        <p14:creationId xmlns:p14="http://schemas.microsoft.com/office/powerpoint/2010/main" val="136247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506502A-2C97-824E-7C1B-95A6FB3A34E7}"/>
              </a:ext>
            </a:extLst>
          </p:cNvPr>
          <p:cNvSpPr/>
          <p:nvPr/>
        </p:nvSpPr>
        <p:spPr>
          <a:xfrm>
            <a:off x="517347" y="1596959"/>
            <a:ext cx="7113710" cy="2514529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FB3E41-8CD8-FE0D-2919-D3BDCC452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BDX-MINI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AA3AB-7689-7404-01B0-9FEF10FEE0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75"/>
          <a:stretch>
            <a:fillRect/>
          </a:stretch>
        </p:blipFill>
        <p:spPr>
          <a:xfrm>
            <a:off x="470271" y="4184386"/>
            <a:ext cx="3576212" cy="206401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56B13E-C684-80C3-4ACA-038F58D64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BDX-MINI</a:t>
            </a:r>
            <a:r>
              <a:rPr lang="en-US"/>
              <a:t>: pilot version of BDX </a:t>
            </a:r>
          </a:p>
          <a:p>
            <a:r>
              <a:rPr lang="en-US"/>
              <a:t>Detector placed </a:t>
            </a:r>
            <a:r>
              <a:rPr lang="en-US" b="1"/>
              <a:t>25 m </a:t>
            </a:r>
            <a:r>
              <a:rPr lang="en-US"/>
              <a:t>downstream Hall-A beam dump </a:t>
            </a:r>
          </a:p>
          <a:p>
            <a:r>
              <a:rPr lang="en-US" b="1"/>
              <a:t>2.56 GeV</a:t>
            </a:r>
            <a:r>
              <a:rPr lang="en-US"/>
              <a:t> electron beam </a:t>
            </a:r>
          </a:p>
          <a:p>
            <a:r>
              <a:rPr lang="en-US"/>
              <a:t>Beam current up to </a:t>
            </a:r>
            <a:r>
              <a:rPr lang="en-US" b="1"/>
              <a:t>150 </a:t>
            </a:r>
            <a:r>
              <a:rPr lang="en-US" b="1" err="1"/>
              <a:t>μA</a:t>
            </a:r>
            <a:endParaRPr lang="en-US" b="1"/>
          </a:p>
          <a:p>
            <a:r>
              <a:rPr lang="en-US"/>
              <a:t>Accumulated </a:t>
            </a:r>
            <a:r>
              <a:rPr lang="en-US" b="1"/>
              <a:t>2.56 10</a:t>
            </a:r>
            <a:r>
              <a:rPr lang="en-US" b="1" baseline="30000"/>
              <a:t>21 </a:t>
            </a:r>
            <a:r>
              <a:rPr lang="en-US" b="1"/>
              <a:t>EOT</a:t>
            </a:r>
          </a:p>
          <a:p>
            <a:r>
              <a:rPr lang="en-US" b="1"/>
              <a:t>Alternate</a:t>
            </a:r>
            <a:r>
              <a:rPr lang="en-US"/>
              <a:t> beam-on and beam-off data (beam-on time ~50%)</a:t>
            </a:r>
          </a:p>
        </p:txBody>
      </p:sp>
      <p:pic>
        <p:nvPicPr>
          <p:cNvPr id="11" name="Picture 10" descr="An aerial view of a city&#10;&#10;Description automatically generated">
            <a:extLst>
              <a:ext uri="{FF2B5EF4-FFF2-40B4-BE49-F238E27FC236}">
                <a16:creationId xmlns:a16="http://schemas.microsoft.com/office/drawing/2014/main" id="{CACE66DB-7FF7-6E7E-EDC9-4F8EFA1AD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29" b="5680"/>
          <a:stretch/>
        </p:blipFill>
        <p:spPr>
          <a:xfrm rot="16200000">
            <a:off x="7615439" y="2242512"/>
            <a:ext cx="4876089" cy="33724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501012-29C4-6F05-6C8A-E2390A66F38E}"/>
              </a:ext>
            </a:extLst>
          </p:cNvPr>
          <p:cNvGrpSpPr/>
          <p:nvPr/>
        </p:nvGrpSpPr>
        <p:grpSpPr>
          <a:xfrm>
            <a:off x="9215114" y="1884164"/>
            <a:ext cx="870820" cy="2954588"/>
            <a:chOff x="9215114" y="1917462"/>
            <a:chExt cx="870820" cy="29545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B690EE-AEA3-4BCA-6102-B912592E05CA}"/>
                </a:ext>
              </a:extLst>
            </p:cNvPr>
            <p:cNvCxnSpPr>
              <a:cxnSpLocks/>
            </p:cNvCxnSpPr>
            <p:nvPr/>
          </p:nvCxnSpPr>
          <p:spPr>
            <a:xfrm>
              <a:off x="10085934" y="1917462"/>
              <a:ext cx="0" cy="1803233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D5A77C-F69C-FC75-B0D4-0D8F423AA8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5114" y="3720695"/>
              <a:ext cx="869585" cy="1151355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Left Arrow 15">
            <a:extLst>
              <a:ext uri="{FF2B5EF4-FFF2-40B4-BE49-F238E27FC236}">
                <a16:creationId xmlns:a16="http://schemas.microsoft.com/office/drawing/2014/main" id="{34CB3F2E-DED6-2C8A-43A2-BD5654478A45}"/>
              </a:ext>
            </a:extLst>
          </p:cNvPr>
          <p:cNvSpPr/>
          <p:nvPr/>
        </p:nvSpPr>
        <p:spPr>
          <a:xfrm flipH="1">
            <a:off x="8283083" y="4111489"/>
            <a:ext cx="838406" cy="528320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Hall A</a:t>
            </a: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78D63227-AC27-07DB-DCD8-75F6C115A1B8}"/>
              </a:ext>
            </a:extLst>
          </p:cNvPr>
          <p:cNvSpPr/>
          <p:nvPr/>
        </p:nvSpPr>
        <p:spPr>
          <a:xfrm>
            <a:off x="9381027" y="4630472"/>
            <a:ext cx="1155955" cy="528320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Beam Dump</a:t>
            </a: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246BF5AD-9FAD-4230-EB88-E4F6CBED1823}"/>
              </a:ext>
            </a:extLst>
          </p:cNvPr>
          <p:cNvSpPr/>
          <p:nvPr/>
        </p:nvSpPr>
        <p:spPr>
          <a:xfrm flipH="1">
            <a:off x="7918036" y="4974598"/>
            <a:ext cx="838406" cy="528320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Well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A753E7-7281-19C3-773C-AC6BEAC83EE9}"/>
              </a:ext>
            </a:extLst>
          </p:cNvPr>
          <p:cNvSpPr/>
          <p:nvPr/>
        </p:nvSpPr>
        <p:spPr>
          <a:xfrm rot="2370530">
            <a:off x="9152170" y="4715131"/>
            <a:ext cx="93625" cy="259307"/>
          </a:xfrm>
          <a:prstGeom prst="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376F71-655D-CFD7-DFBF-A4FB29FFCAE0}"/>
              </a:ext>
            </a:extLst>
          </p:cNvPr>
          <p:cNvGrpSpPr/>
          <p:nvPr/>
        </p:nvGrpSpPr>
        <p:grpSpPr>
          <a:xfrm>
            <a:off x="8152694" y="822612"/>
            <a:ext cx="1919506" cy="1912621"/>
            <a:chOff x="10539348" y="4211239"/>
            <a:chExt cx="631178" cy="62891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32A1F5F-E985-3466-45AC-894D55DD1061}"/>
                </a:ext>
              </a:extLst>
            </p:cNvPr>
            <p:cNvCxnSpPr>
              <a:cxnSpLocks/>
              <a:stCxn id="11" idx="3"/>
              <a:endCxn id="24" idx="0"/>
            </p:cNvCxnSpPr>
            <p:nvPr/>
          </p:nvCxnSpPr>
          <p:spPr>
            <a:xfrm>
              <a:off x="11164372" y="4430922"/>
              <a:ext cx="5758" cy="79027"/>
            </a:xfrm>
            <a:prstGeom prst="line">
              <a:avLst/>
            </a:prstGeom>
            <a:ln w="50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21BCFEA3-0F71-8415-4789-11F6842B35B6}"/>
                </a:ext>
              </a:extLst>
            </p:cNvPr>
            <p:cNvSpPr/>
            <p:nvPr/>
          </p:nvSpPr>
          <p:spPr>
            <a:xfrm rot="10800000">
              <a:off x="10539348" y="4211239"/>
              <a:ext cx="631178" cy="628914"/>
            </a:xfrm>
            <a:prstGeom prst="arc">
              <a:avLst>
                <a:gd name="adj1" fmla="val 10628389"/>
                <a:gd name="adj2" fmla="val 19153884"/>
              </a:avLst>
            </a:prstGeom>
            <a:ln w="50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02E6493-6A2F-5D42-8021-4F28F36BB4C4}"/>
              </a:ext>
            </a:extLst>
          </p:cNvPr>
          <p:cNvSpPr txBox="1"/>
          <p:nvPr/>
        </p:nvSpPr>
        <p:spPr>
          <a:xfrm>
            <a:off x="8756442" y="2231783"/>
            <a:ext cx="9655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CEBAF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FEEE898-5A0C-B0E8-3C4E-B92FAFF0EBA2}"/>
              </a:ext>
            </a:extLst>
          </p:cNvPr>
          <p:cNvSpPr/>
          <p:nvPr/>
        </p:nvSpPr>
        <p:spPr>
          <a:xfrm>
            <a:off x="8776230" y="5053280"/>
            <a:ext cx="350292" cy="350292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FBD598A-F32D-BB59-9E76-84565BE32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827" y="4223976"/>
            <a:ext cx="3017227" cy="214019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79F3DD-AF48-09CC-9F36-99831292BFBA}"/>
              </a:ext>
            </a:extLst>
          </p:cNvPr>
          <p:cNvCxnSpPr>
            <a:cxnSpLocks/>
            <a:stCxn id="31" idx="7"/>
          </p:cNvCxnSpPr>
          <p:nvPr/>
        </p:nvCxnSpPr>
        <p:spPr>
          <a:xfrm flipH="1" flipV="1">
            <a:off x="7760943" y="4247393"/>
            <a:ext cx="1314280" cy="857186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2992F5-4AF6-5983-61D0-E285D65717B2}"/>
              </a:ext>
            </a:extLst>
          </p:cNvPr>
          <p:cNvCxnSpPr>
            <a:cxnSpLocks/>
            <a:stCxn id="31" idx="5"/>
          </p:cNvCxnSpPr>
          <p:nvPr/>
        </p:nvCxnSpPr>
        <p:spPr>
          <a:xfrm flipH="1">
            <a:off x="7770948" y="5352273"/>
            <a:ext cx="1304275" cy="1000934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3AB51F-CB0C-230F-6218-EEE8D2EACE79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Eur. </a:t>
            </a:r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. J C 81.2 (2021), p. 164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1440A6-2B0D-C8F9-7F55-F5C39F4C0BC9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FAA76A-97E4-2E53-EF8D-437F42B04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31" y="2304857"/>
            <a:ext cx="4299787" cy="35106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Detector = small scale version of BDX</a:t>
            </a:r>
          </a:p>
          <a:p>
            <a:r>
              <a:rPr lang="en-US" b="1" dirty="0" err="1"/>
              <a:t>ECal</a:t>
            </a:r>
            <a:r>
              <a:rPr lang="en-US" dirty="0"/>
              <a:t>: 44 PbWO</a:t>
            </a:r>
            <a:r>
              <a:rPr lang="en-US" baseline="-25000" dirty="0"/>
              <a:t>4 </a:t>
            </a:r>
            <a:r>
              <a:rPr lang="en-US" dirty="0"/>
              <a:t>crystals (1/125 </a:t>
            </a:r>
            <a:br>
              <a:rPr lang="en-US" dirty="0"/>
            </a:br>
            <a:r>
              <a:rPr lang="en-US" dirty="0"/>
              <a:t>of BDX mass) read by Hamamatsu S13360-6025PE MPPCs</a:t>
            </a:r>
          </a:p>
          <a:p>
            <a:r>
              <a:rPr lang="en-US" b="1" dirty="0"/>
              <a:t>Passive shielding</a:t>
            </a:r>
            <a:r>
              <a:rPr lang="en-US" dirty="0"/>
              <a:t> made of 0.8 </a:t>
            </a:r>
            <a:br>
              <a:rPr lang="en-US" dirty="0"/>
            </a:br>
            <a:r>
              <a:rPr lang="en-US" dirty="0"/>
              <a:t>cm thick tungsten</a:t>
            </a:r>
          </a:p>
          <a:p>
            <a:r>
              <a:rPr lang="en-US" dirty="0"/>
              <a:t>Two </a:t>
            </a:r>
            <a:r>
              <a:rPr lang="en-US" b="1" dirty="0"/>
              <a:t>Active veto layers</a:t>
            </a:r>
            <a:r>
              <a:rPr lang="en-US" dirty="0"/>
              <a:t> made </a:t>
            </a:r>
            <a:br>
              <a:rPr lang="en-US" dirty="0"/>
            </a:br>
            <a:r>
              <a:rPr lang="en-US" dirty="0"/>
              <a:t>by EJ200 plastic scintillator read by WLS fibers and Hamamatsu S13360-3075PE MPPCs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FE2D60-E83E-C5B1-9D1A-C8B8E4F0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BDX-MINI detector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9D95D-6C9E-C2AB-4B57-F468A2E8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988" y="1813638"/>
            <a:ext cx="6732280" cy="262682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1C5B4C-E93C-8A69-852B-E0687610B2A9}"/>
              </a:ext>
            </a:extLst>
          </p:cNvPr>
          <p:cNvCxnSpPr>
            <a:cxnSpLocks/>
          </p:cNvCxnSpPr>
          <p:nvPr/>
        </p:nvCxnSpPr>
        <p:spPr>
          <a:xfrm flipV="1">
            <a:off x="5870048" y="4440466"/>
            <a:ext cx="0" cy="53194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09743F-FE26-C250-D0A3-636A77C61D6D}"/>
              </a:ext>
            </a:extLst>
          </p:cNvPr>
          <p:cNvCxnSpPr>
            <a:cxnSpLocks/>
          </p:cNvCxnSpPr>
          <p:nvPr/>
        </p:nvCxnSpPr>
        <p:spPr>
          <a:xfrm flipH="1" flipV="1">
            <a:off x="7517219" y="4504496"/>
            <a:ext cx="161058" cy="46791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267024-73A0-A397-B055-BCA7DAE05EE2}"/>
              </a:ext>
            </a:extLst>
          </p:cNvPr>
          <p:cNvCxnSpPr>
            <a:cxnSpLocks/>
          </p:cNvCxnSpPr>
          <p:nvPr/>
        </p:nvCxnSpPr>
        <p:spPr>
          <a:xfrm flipV="1">
            <a:off x="7678277" y="4513953"/>
            <a:ext cx="1028843" cy="45845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FCD2C7E-776A-BA71-B74E-BB446D89545B}"/>
              </a:ext>
            </a:extLst>
          </p:cNvPr>
          <p:cNvCxnSpPr>
            <a:cxnSpLocks/>
          </p:cNvCxnSpPr>
          <p:nvPr/>
        </p:nvCxnSpPr>
        <p:spPr>
          <a:xfrm flipV="1">
            <a:off x="9424166" y="4489458"/>
            <a:ext cx="612546" cy="506325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E31AB9-2C54-A46D-37DC-F22F9F6A3862}"/>
              </a:ext>
            </a:extLst>
          </p:cNvPr>
          <p:cNvCxnSpPr>
            <a:cxnSpLocks/>
          </p:cNvCxnSpPr>
          <p:nvPr/>
        </p:nvCxnSpPr>
        <p:spPr>
          <a:xfrm flipV="1">
            <a:off x="11169650" y="4440466"/>
            <a:ext cx="0" cy="555317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63AC7C-FDB0-3DEC-52F4-60B5B71B7363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Eur. </a:t>
            </a:r>
            <a:r>
              <a:rPr lang="it-IT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>
                <a:solidFill>
                  <a:schemeClr val="tx1">
                    <a:lumMod val="50000"/>
                    <a:lumOff val="50000"/>
                  </a:schemeClr>
                </a:solidFill>
              </a:rPr>
              <a:t>. J C 81.2 (2021), p. 164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6DBB923-59B4-71E8-3A92-62E96DAF5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020" y="5065774"/>
            <a:ext cx="1538460" cy="10915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FFE71A-BD19-ED65-12E4-695B37366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463" y="5071735"/>
            <a:ext cx="1538460" cy="10915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FF35041-E5A9-1B58-C337-732B11042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226" y="5054089"/>
            <a:ext cx="1538458" cy="10915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7FD731E-4577-B06E-F06B-F0D7E3B66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989" y="5054088"/>
            <a:ext cx="1538458" cy="10915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39B1D38-A8D4-C6D3-072B-D6AAF2941E3C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0389DC-65B2-C2DD-4AEC-38BEE0B8765A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3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0AA42-E239-7836-D16E-DCCB57CF3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645B5422-719B-5A97-9B94-31070B14908E}"/>
              </a:ext>
            </a:extLst>
          </p:cNvPr>
          <p:cNvSpPr/>
          <p:nvPr/>
        </p:nvSpPr>
        <p:spPr>
          <a:xfrm>
            <a:off x="637418" y="3556949"/>
            <a:ext cx="5458582" cy="1252024"/>
          </a:xfrm>
          <a:prstGeom prst="roundRect">
            <a:avLst>
              <a:gd name="adj" fmla="val 7716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717734BF-1C9F-4119-89EC-7C9C156DE5B0}"/>
              </a:ext>
            </a:extLst>
          </p:cNvPr>
          <p:cNvSpPr/>
          <p:nvPr/>
        </p:nvSpPr>
        <p:spPr>
          <a:xfrm>
            <a:off x="637418" y="2301145"/>
            <a:ext cx="5458582" cy="990695"/>
          </a:xfrm>
          <a:prstGeom prst="roundRect">
            <a:avLst>
              <a:gd name="adj" fmla="val 7716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D9AF36-F11D-5776-20D1-D1FCA4F32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BDX-MINI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048D7978-5888-32C5-2190-30EF673DF7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8764" y="1669855"/>
                <a:ext cx="5536190" cy="47089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BDX-MINI optimization with blind analysis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Event selection</a:t>
                </a:r>
                <a:r>
                  <a:rPr lang="en-US" dirty="0"/>
                  <a:t>: anti coincidence with veto, data divided in 7 45-MeV wide bins from 40 to 355 MeV plus an overflow bin from 355 to 600 MeV</a:t>
                </a:r>
                <a:br>
                  <a:rPr lang="en-US" b="1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Yields for 2,56x10</a:t>
                </a:r>
                <a:r>
                  <a:rPr lang="en-US" baseline="30000" dirty="0"/>
                  <a:t>21</a:t>
                </a:r>
                <a:r>
                  <a:rPr lang="en-US" dirty="0"/>
                  <a:t> EOT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𝑜𝑛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=3623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𝑜𝑓𝑓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=3822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=1.054</m:t>
                    </m:r>
                  </m:oMath>
                </a14:m>
                <a:r>
                  <a:rPr lang="en-US" dirty="0"/>
                  <a:t>)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 excess observed </a:t>
                </a:r>
              </a:p>
              <a:p>
                <a:r>
                  <a:rPr lang="en-US" dirty="0"/>
                  <a:t>Evaluated 90% exclusion limit in LDM parameter space</a:t>
                </a:r>
              </a:p>
            </p:txBody>
          </p:sp>
        </mc:Choice>
        <mc:Fallback xmlns="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048D7978-5888-32C5-2190-30EF673DF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64" y="1669855"/>
                <a:ext cx="5536190" cy="4708999"/>
              </a:xfrm>
              <a:prstGeom prst="rect">
                <a:avLst/>
              </a:prstGeom>
              <a:blipFill>
                <a:blip r:embed="rId2"/>
                <a:stretch>
                  <a:fillRect l="-991" t="-907" r="-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Reach BDXMINI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732F90AB-8D61-2744-667D-400AF8F89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19" y="1669855"/>
            <a:ext cx="5643806" cy="444059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3F316D8-AC83-98D4-094C-08E491273DEE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Rev. D 106.7 (2022), p. 072011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FE4A6-E5BB-C77A-8AC5-8ADBE6747878}"/>
              </a:ext>
            </a:extLst>
          </p:cNvPr>
          <p:cNvSpPr txBox="1"/>
          <p:nvPr/>
        </p:nvSpPr>
        <p:spPr>
          <a:xfrm>
            <a:off x="10873153" y="3897923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D0001"/>
                </a:solidFill>
              </a:rPr>
              <a:t>Scalar</a:t>
            </a:r>
          </a:p>
          <a:p>
            <a:r>
              <a:rPr lang="en-US" sz="1200" dirty="0">
                <a:solidFill>
                  <a:srgbClr val="FD0001"/>
                </a:solidFill>
              </a:rPr>
              <a:t>Fermion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923346-4CC7-49C5-EDB5-CB0AE2B90F64}"/>
              </a:ext>
            </a:extLst>
          </p:cNvPr>
          <p:cNvCxnSpPr/>
          <p:nvPr/>
        </p:nvCxnSpPr>
        <p:spPr>
          <a:xfrm>
            <a:off x="10591800" y="4047804"/>
            <a:ext cx="281353" cy="0"/>
          </a:xfrm>
          <a:prstGeom prst="line">
            <a:avLst/>
          </a:prstGeom>
          <a:ln w="25400">
            <a:solidFill>
              <a:srgbClr val="FD000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815EDC-3F8C-F298-404A-7388F6F7CF5F}"/>
              </a:ext>
            </a:extLst>
          </p:cNvPr>
          <p:cNvCxnSpPr/>
          <p:nvPr/>
        </p:nvCxnSpPr>
        <p:spPr>
          <a:xfrm>
            <a:off x="10591799" y="4211927"/>
            <a:ext cx="281353" cy="0"/>
          </a:xfrm>
          <a:prstGeom prst="line">
            <a:avLst/>
          </a:prstGeom>
          <a:ln w="25400">
            <a:solidFill>
              <a:srgbClr val="FD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1AA4EB4-E3CB-4995-27ED-ECF1862AF5D5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842923F-C3FC-E160-9450-433B290AC92C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81C42E-8BC9-FEEB-E7CF-8510B483AD14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5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48C11E6E-F599-F933-184D-88C1A5513D88}"/>
              </a:ext>
            </a:extLst>
          </p:cNvPr>
          <p:cNvSpPr/>
          <p:nvPr/>
        </p:nvSpPr>
        <p:spPr>
          <a:xfrm>
            <a:off x="688764" y="4383166"/>
            <a:ext cx="2617962" cy="417107"/>
          </a:xfrm>
          <a:prstGeom prst="roundRect">
            <a:avLst>
              <a:gd name="adj" fmla="val 7716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E156479-47E0-1EBD-57F6-DEFF0EB2B5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765" y="1560129"/>
                <a:ext cx="5407236" cy="483152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Reach optimized by searching for cuts that maximize signal and minimize background: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∝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𝑈𝑃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000" b="0" dirty="0"/>
                  <a:t> 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𝑈𝑃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𝑈𝑃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</m:oMath>
                </a14:m>
                <a:endParaRPr lang="en-US" sz="2000" b="0" dirty="0"/>
              </a:p>
              <a:p>
                <a:pPr marL="0" indent="0">
                  <a:buNone/>
                </a:pP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𝑈𝑃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.3+1.4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Different variables considered:</a:t>
                </a:r>
              </a:p>
              <a:p>
                <a:r>
                  <a:rPr lang="en-US" dirty="0"/>
                  <a:t>Total energy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Shower direction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𝑠h𝑜𝑤𝑒𝑟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Energy outside seed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𝑠𝑒𝑒𝑑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Position of seed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𝑠𝑒𝑒𝑑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𝑠𝑒𝑒𝑑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Number of hits (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𝑀𝑢𝑙𝑡𝑖𝑝𝑙𝑖𝑐𝑖𝑡𝑦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E156479-47E0-1EBD-57F6-DEFF0EB2B5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765" y="1560129"/>
                <a:ext cx="5407236" cy="4831527"/>
              </a:xfrm>
              <a:blipFill>
                <a:blip r:embed="rId2"/>
                <a:stretch>
                  <a:fillRect l="-937" t="-524" b="-1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E28F0C1-4703-9DC9-A5D9-F9F7B850A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BDX-MINI analysis</a:t>
            </a:r>
          </a:p>
        </p:txBody>
      </p:sp>
      <p:pic>
        <p:nvPicPr>
          <p:cNvPr id="8" name="Picture 7" descr="A graph with colorful lines and text&#10;&#10;AI-generated content may be incorrect.">
            <a:extLst>
              <a:ext uri="{FF2B5EF4-FFF2-40B4-BE49-F238E27FC236}">
                <a16:creationId xmlns:a16="http://schemas.microsoft.com/office/drawing/2014/main" id="{D7DE0918-2803-BF94-E627-42D4C1F14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0647" y="4489377"/>
            <a:ext cx="2613955" cy="1815833"/>
          </a:xfrm>
          <a:prstGeom prst="rect">
            <a:avLst/>
          </a:prstGeom>
        </p:spPr>
      </p:pic>
      <p:pic>
        <p:nvPicPr>
          <p:cNvPr id="10" name="Picture 9" descr="A group of colored squares&#10;&#10;AI-generated content may be incorrect.">
            <a:extLst>
              <a:ext uri="{FF2B5EF4-FFF2-40B4-BE49-F238E27FC236}">
                <a16:creationId xmlns:a16="http://schemas.microsoft.com/office/drawing/2014/main" id="{D0CDAC5B-275F-459B-7248-626B95478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238" y="4489377"/>
            <a:ext cx="2613953" cy="1815831"/>
          </a:xfrm>
          <a:prstGeom prst="rect">
            <a:avLst/>
          </a:prstGeom>
        </p:spPr>
      </p:pic>
      <p:pic>
        <p:nvPicPr>
          <p:cNvPr id="12" name="Picture 11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5A38FA70-C723-2B26-CD7E-5ED017E7D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786" y="1451136"/>
            <a:ext cx="2613952" cy="1815831"/>
          </a:xfrm>
          <a:prstGeom prst="rect">
            <a:avLst/>
          </a:prstGeom>
        </p:spPr>
      </p:pic>
      <p:pic>
        <p:nvPicPr>
          <p:cNvPr id="14" name="Picture 13" descr="A graph of a function&#10;&#10;AI-generated content may be incorrect.">
            <a:extLst>
              <a:ext uri="{FF2B5EF4-FFF2-40B4-BE49-F238E27FC236}">
                <a16:creationId xmlns:a16="http://schemas.microsoft.com/office/drawing/2014/main" id="{DCCAC990-BF3A-A4B4-B2FF-08CD26789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238" y="1482014"/>
            <a:ext cx="2613953" cy="1815831"/>
          </a:xfrm>
          <a:prstGeom prst="rect">
            <a:avLst/>
          </a:prstGeom>
        </p:spPr>
      </p:pic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BE2D5711-0D20-9E6A-B62F-2F28199AF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942" y="2954817"/>
            <a:ext cx="2613955" cy="1815833"/>
          </a:xfrm>
          <a:prstGeom prst="rect">
            <a:avLst/>
          </a:prstGeom>
        </p:spPr>
      </p:pic>
      <p:pic>
        <p:nvPicPr>
          <p:cNvPr id="15" name="Picture 1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82D9B069-9757-462D-AFC7-FE179BABEA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3646" y="1952179"/>
            <a:ext cx="6637705" cy="388286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2AA98CF-2ACC-E321-17C6-0049DE9F81CE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8F0A8D8-A7CA-0795-4927-0C65EC873B71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87801A-E6BD-D335-2883-DA0792D26D76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0FF378-A67A-AA17-46B3-217AEEE5B721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4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40322CED-0A5A-0FD7-4F9E-CC437F05B685}"/>
              </a:ext>
            </a:extLst>
          </p:cNvPr>
          <p:cNvSpPr/>
          <p:nvPr/>
        </p:nvSpPr>
        <p:spPr>
          <a:xfrm>
            <a:off x="637418" y="5047748"/>
            <a:ext cx="5019103" cy="990695"/>
          </a:xfrm>
          <a:prstGeom prst="roundRect">
            <a:avLst>
              <a:gd name="adj" fmla="val 7716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E4D5807-A505-990A-46BC-A2AC7E826C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764" y="1669857"/>
                <a:ext cx="4765738" cy="470899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Tested different event selection on beam off data and signal simulation (</a:t>
                </a:r>
                <a:r>
                  <a:rPr lang="en-US" b="1" dirty="0"/>
                  <a:t>blind analysis</a:t>
                </a:r>
                <a:r>
                  <a:rPr lang="en-US" dirty="0"/>
                  <a:t>)</a:t>
                </a:r>
                <a:r>
                  <a:rPr lang="en-US" b="1" dirty="0"/>
                  <a:t>:</a:t>
                </a:r>
                <a:r>
                  <a:rPr lang="en-US" dirty="0"/>
                  <a:t> </a:t>
                </a:r>
              </a:p>
              <a:p>
                <a:r>
                  <a:rPr lang="en-US" b="1" dirty="0"/>
                  <a:t>Anti-coincidence</a:t>
                </a:r>
                <a:r>
                  <a:rPr lang="en-US" dirty="0"/>
                  <a:t> with veto (always)</a:t>
                </a:r>
              </a:p>
              <a:p>
                <a:r>
                  <a:rPr lang="en-US" dirty="0"/>
                  <a:t>Different cuts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dirty="0"/>
                  <a:t> increases the background is reduced but also the signal resulting in a </a:t>
                </a:r>
                <a:r>
                  <a:rPr lang="en-US" b="1" dirty="0"/>
                  <a:t>worse exclusion limit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r>
                  <a:rPr lang="en-US" b="1" dirty="0"/>
                  <a:t>Best sensitivity</a:t>
                </a:r>
                <a:r>
                  <a:rPr lang="en-US" dirty="0"/>
                  <a:t> achieved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&gt;40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MeV and anti-coincidence with veto</a:t>
                </a:r>
                <a:endParaRPr lang="en-US" b="1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E4D5807-A505-990A-46BC-A2AC7E826C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764" y="1669857"/>
                <a:ext cx="4765738" cy="4708999"/>
              </a:xfrm>
              <a:blipFill>
                <a:blip r:embed="rId2"/>
                <a:stretch>
                  <a:fillRect l="-1064" t="-538" r="-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D57E17A-F013-1732-900C-DEA0FB704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BDX-MINI analysis</a:t>
            </a:r>
          </a:p>
        </p:txBody>
      </p:sp>
      <p:pic>
        <p:nvPicPr>
          <p:cNvPr id="5" name="Picture 4" descr="A graph with colored lines and numbers&#10;&#10;AI-generated content may be incorrect.">
            <a:extLst>
              <a:ext uri="{FF2B5EF4-FFF2-40B4-BE49-F238E27FC236}">
                <a16:creationId xmlns:a16="http://schemas.microsoft.com/office/drawing/2014/main" id="{EB80F724-8ECF-2DF2-D736-DDF0EA703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993" y="1669857"/>
            <a:ext cx="6243114" cy="43283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C03FB46-88BB-2806-7EFE-664FF125C662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50CF0C3-3E66-5525-4337-3EC12316DBBE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7847D5-6DB2-B577-D318-F05495E5E669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E3E48C-52A4-E405-674E-7887C4A2E5F0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86EE62-B49F-69B9-ADBA-BF20815C1481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4">
            <a:extLst>
              <a:ext uri="{FF2B5EF4-FFF2-40B4-BE49-F238E27FC236}">
                <a16:creationId xmlns:a16="http://schemas.microsoft.com/office/drawing/2014/main" id="{7CDA7198-946D-290F-15C0-E0228CF9F088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Rev. D 106.7 (2022), p. 072011</a:t>
            </a:r>
          </a:p>
        </p:txBody>
      </p:sp>
    </p:spTree>
    <p:extLst>
      <p:ext uri="{BB962C8B-B14F-4D97-AF65-F5344CB8AC3E}">
        <p14:creationId xmlns:p14="http://schemas.microsoft.com/office/powerpoint/2010/main" val="372034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102600C4-97AB-A7AA-BF7B-C408BD8A27AA}"/>
              </a:ext>
            </a:extLst>
          </p:cNvPr>
          <p:cNvSpPr/>
          <p:nvPr/>
        </p:nvSpPr>
        <p:spPr>
          <a:xfrm>
            <a:off x="688764" y="5023551"/>
            <a:ext cx="4697052" cy="990695"/>
          </a:xfrm>
          <a:prstGeom prst="roundRect">
            <a:avLst>
              <a:gd name="adj" fmla="val 7716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E5ED535-210E-C161-E7ED-7051404371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764" y="1669857"/>
                <a:ext cx="4697052" cy="470899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DM models provide additional information on the </a:t>
                </a:r>
                <a:r>
                  <a:rPr lang="en-US" b="1" dirty="0"/>
                  <a:t>signal energy spectrum</a:t>
                </a:r>
                <a:endParaRPr lang="en-US" dirty="0"/>
              </a:p>
              <a:p>
                <a:r>
                  <a:rPr lang="en-US" dirty="0"/>
                  <a:t>Further constrain on signal from comparing energy spectrum</a:t>
                </a:r>
              </a:p>
              <a:p>
                <a:r>
                  <a:rPr lang="en-US" b="1" dirty="0"/>
                  <a:t>Binned</a:t>
                </a:r>
                <a:r>
                  <a:rPr lang="en-US" dirty="0"/>
                  <a:t> likelihood: data divided in bins depending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Fraction of Signal in each bin evaluated from simulations</a:t>
                </a:r>
              </a:p>
              <a:p>
                <a:pPr lvl="1"/>
                <a:r>
                  <a:rPr lang="en-US" dirty="0"/>
                  <a:t>Background divided bin by bin</a:t>
                </a:r>
              </a:p>
              <a:p>
                <a:pPr lvl="1"/>
                <a:endParaRPr lang="en-US" b="1" dirty="0"/>
              </a:p>
              <a:p>
                <a:r>
                  <a:rPr lang="en-US" b="1" dirty="0"/>
                  <a:t>Best condition</a:t>
                </a:r>
                <a:r>
                  <a:rPr lang="en-US" dirty="0"/>
                  <a:t>: 7 45 MeV wide bins from 40 to 355 MeV + a single bin from 355 to 600 MeV</a:t>
                </a:r>
                <a:endParaRPr lang="en-US" b="1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8E5ED535-210E-C161-E7ED-7051404371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764" y="1669857"/>
                <a:ext cx="4697052" cy="4708999"/>
              </a:xfrm>
              <a:blipFill>
                <a:blip r:embed="rId2"/>
                <a:stretch>
                  <a:fillRect l="-1078" t="-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BE2043A-F8C3-58B1-F4D4-0264F17E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BDX-MINI analysis</a:t>
            </a:r>
          </a:p>
        </p:txBody>
      </p:sp>
      <p:pic>
        <p:nvPicPr>
          <p:cNvPr id="4" name="Picture 3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E33F71A9-A363-B6E1-B7D8-95B37B143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339" y="2082923"/>
            <a:ext cx="6637705" cy="38828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E1087D8-B12F-C3D0-6638-CA55C4BA02F6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6A7786D-2970-6BBE-D60A-5B5F0D120B8D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99931B-1B07-8A0B-366C-1ADEFBC36964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E52A34-A41D-4444-5450-AEEEE124F07C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C432CC-3A4F-4FA3-EB06-D6A0215DBFC0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B33805-C3FB-11F1-957F-2A194AD886F4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4">
            <a:extLst>
              <a:ext uri="{FF2B5EF4-FFF2-40B4-BE49-F238E27FC236}">
                <a16:creationId xmlns:a16="http://schemas.microsoft.com/office/drawing/2014/main" id="{1B1BAA97-9116-1E0A-6A7A-22527763F4EA}"/>
              </a:ext>
            </a:extLst>
          </p:cNvPr>
          <p:cNvSpPr txBox="1"/>
          <p:nvPr/>
        </p:nvSpPr>
        <p:spPr>
          <a:xfrm>
            <a:off x="49239" y="6227298"/>
            <a:ext cx="1209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Rev. D 106.7 (2022), p. 072011</a:t>
            </a:r>
          </a:p>
        </p:txBody>
      </p:sp>
    </p:spTree>
    <p:extLst>
      <p:ext uri="{BB962C8B-B14F-4D97-AF65-F5344CB8AC3E}">
        <p14:creationId xmlns:p14="http://schemas.microsoft.com/office/powerpoint/2010/main" val="121760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517C83C8-3481-206C-ACD9-A2B02B1F2CDB}"/>
              </a:ext>
            </a:extLst>
          </p:cNvPr>
          <p:cNvSpPr/>
          <p:nvPr/>
        </p:nvSpPr>
        <p:spPr>
          <a:xfrm>
            <a:off x="688765" y="4769091"/>
            <a:ext cx="3915134" cy="914399"/>
          </a:xfrm>
          <a:prstGeom prst="roundRect">
            <a:avLst>
              <a:gd name="adj" fmla="val 7716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E5F037-72C7-A5A0-649E-7545228F5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63" y="1669857"/>
            <a:ext cx="4063989" cy="47089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Basic condition of searching for a 0 background condition results in a significant loss in signal </a:t>
            </a:r>
          </a:p>
          <a:p>
            <a:r>
              <a:rPr lang="en-US" dirty="0"/>
              <a:t>By </a:t>
            </a:r>
            <a:r>
              <a:rPr lang="en-US" b="1" dirty="0"/>
              <a:t>lowering selection cuts</a:t>
            </a:r>
            <a:r>
              <a:rPr lang="en-US" dirty="0"/>
              <a:t> signal is preserved, increasing the sensitivity</a:t>
            </a:r>
          </a:p>
          <a:p>
            <a:r>
              <a:rPr lang="en-US" dirty="0"/>
              <a:t>By using </a:t>
            </a:r>
            <a:r>
              <a:rPr lang="en-US" b="1" dirty="0"/>
              <a:t>information from the DM model </a:t>
            </a:r>
            <a:r>
              <a:rPr lang="en-US" dirty="0"/>
              <a:t>results in a further enhancement of the reach</a:t>
            </a:r>
          </a:p>
          <a:p>
            <a:endParaRPr lang="en-US" dirty="0"/>
          </a:p>
          <a:p>
            <a:r>
              <a:rPr lang="en-US" dirty="0"/>
              <a:t>Can </a:t>
            </a:r>
            <a:r>
              <a:rPr lang="en-US" b="1" dirty="0"/>
              <a:t>AI algorithm </a:t>
            </a:r>
            <a:r>
              <a:rPr lang="en-US" dirty="0"/>
              <a:t>provide better results?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FB6D14-14A7-C2E9-B62D-54E41032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BDX-MINI analysis</a:t>
            </a:r>
          </a:p>
        </p:txBody>
      </p:sp>
      <p:pic>
        <p:nvPicPr>
          <p:cNvPr id="6" name="Content Placeholder 4" descr="A graph with red green and black lines&#10;&#10;AI-generated content may be incorrect.">
            <a:extLst>
              <a:ext uri="{FF2B5EF4-FFF2-40B4-BE49-F238E27FC236}">
                <a16:creationId xmlns:a16="http://schemas.microsoft.com/office/drawing/2014/main" id="{EA220CD3-6208-3FFA-2FEA-8E250D83A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098" y="1664541"/>
            <a:ext cx="6791448" cy="47085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229F10-A452-7BBB-B8D5-815412CE4660}"/>
              </a:ext>
            </a:extLst>
          </p:cNvPr>
          <p:cNvSpPr/>
          <p:nvPr/>
        </p:nvSpPr>
        <p:spPr>
          <a:xfrm>
            <a:off x="236785" y="25391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D588F1-EC7D-3768-8372-C219525DDA7D}"/>
              </a:ext>
            </a:extLst>
          </p:cNvPr>
          <p:cNvSpPr/>
          <p:nvPr/>
        </p:nvSpPr>
        <p:spPr>
          <a:xfrm>
            <a:off x="365767" y="256545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18DD46-C767-D66D-CEC9-397917A20B53}"/>
              </a:ext>
            </a:extLst>
          </p:cNvPr>
          <p:cNvSpPr/>
          <p:nvPr/>
        </p:nvSpPr>
        <p:spPr>
          <a:xfrm>
            <a:off x="491223" y="258376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AEE8FB-72BA-4873-8D95-6F68450F6CAE}"/>
              </a:ext>
            </a:extLst>
          </p:cNvPr>
          <p:cNvSpPr/>
          <p:nvPr/>
        </p:nvSpPr>
        <p:spPr>
          <a:xfrm>
            <a:off x="2758139" y="25158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69542C-4567-0049-01B7-5D1171778C59}"/>
              </a:ext>
            </a:extLst>
          </p:cNvPr>
          <p:cNvSpPr/>
          <p:nvPr/>
        </p:nvSpPr>
        <p:spPr>
          <a:xfrm>
            <a:off x="2887121" y="254213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3266F8-CED8-D1B8-497A-D4E8B0043B41}"/>
              </a:ext>
            </a:extLst>
          </p:cNvPr>
          <p:cNvSpPr/>
          <p:nvPr/>
        </p:nvSpPr>
        <p:spPr>
          <a:xfrm>
            <a:off x="3012577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B7FD31-DDA9-4F76-3CE9-2AE2AC334608}"/>
              </a:ext>
            </a:extLst>
          </p:cNvPr>
          <p:cNvSpPr/>
          <p:nvPr/>
        </p:nvSpPr>
        <p:spPr>
          <a:xfrm>
            <a:off x="3144184" y="256044"/>
            <a:ext cx="101892" cy="101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4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PhD</Template>
  <TotalTime>15486</TotalTime>
  <Words>1711</Words>
  <Application>Microsoft Macintosh PowerPoint</Application>
  <PresentationFormat>Widescreen</PresentationFormat>
  <Paragraphs>235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Arial</vt:lpstr>
      <vt:lpstr>Cambria Math</vt:lpstr>
      <vt:lpstr>Trebuchet MS</vt:lpstr>
      <vt:lpstr>Wingdings 3</vt:lpstr>
      <vt:lpstr>Facet</vt:lpstr>
      <vt:lpstr>AI methods for BDX-MINI analysis</vt:lpstr>
      <vt:lpstr>Outline</vt:lpstr>
      <vt:lpstr>BDX-MINI</vt:lpstr>
      <vt:lpstr>BDX-MINI detector </vt:lpstr>
      <vt:lpstr>BDX-MINI results</vt:lpstr>
      <vt:lpstr>BDX-MINI analysis</vt:lpstr>
      <vt:lpstr>BDX-MINI analysis</vt:lpstr>
      <vt:lpstr>BDX-MINI analysis</vt:lpstr>
      <vt:lpstr>BDX-MINI analysis</vt:lpstr>
      <vt:lpstr>AI-based background rejection</vt:lpstr>
      <vt:lpstr>AI-based background rejection</vt:lpstr>
      <vt:lpstr>AI-based background rejection</vt:lpstr>
      <vt:lpstr>Anomaly detection</vt:lpstr>
      <vt:lpstr>Anomaly detection</vt:lpstr>
      <vt:lpstr>Anomaly detection</vt:lpstr>
      <vt:lpstr>Anomaly detection</vt:lpstr>
      <vt:lpstr>Anomaly detection</vt:lpstr>
      <vt:lpstr>Conclusions</vt:lpstr>
      <vt:lpstr>Conclusions</vt:lpstr>
      <vt:lpstr>Conclusions</vt:lpstr>
      <vt:lpstr>Conclusions</vt:lpstr>
      <vt:lpstr>Conclusions</vt:lpstr>
      <vt:lpstr>PowerPoint Presentation</vt:lpstr>
      <vt:lpstr>PowerPoint Presentation</vt:lpstr>
      <vt:lpstr>BDX-MINI background</vt:lpstr>
      <vt:lpstr>Statystical analysis</vt:lpstr>
      <vt:lpstr>Statystical analysis</vt:lpstr>
      <vt:lpstr>Statystical analysis</vt:lpstr>
      <vt:lpstr>Anomaly Rejection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Spreafico</dc:creator>
  <cp:lastModifiedBy>Marco Spreafico</cp:lastModifiedBy>
  <cp:revision>22</cp:revision>
  <cp:lastPrinted>2025-12-10T17:15:57Z</cp:lastPrinted>
  <dcterms:created xsi:type="dcterms:W3CDTF">2025-05-15T13:47:48Z</dcterms:created>
  <dcterms:modified xsi:type="dcterms:W3CDTF">2025-12-15T08:07:12Z</dcterms:modified>
</cp:coreProperties>
</file>