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965" r:id="rId2"/>
    <p:sldId id="2444" r:id="rId3"/>
    <p:sldId id="2455" r:id="rId4"/>
    <p:sldId id="2454" r:id="rId5"/>
    <p:sldId id="2574" r:id="rId6"/>
    <p:sldId id="2420" r:id="rId7"/>
    <p:sldId id="2456" r:id="rId8"/>
    <p:sldId id="2587" r:id="rId9"/>
    <p:sldId id="2583" r:id="rId10"/>
    <p:sldId id="2472" r:id="rId11"/>
    <p:sldId id="2434" r:id="rId12"/>
    <p:sldId id="2469" r:id="rId13"/>
    <p:sldId id="2464" r:id="rId14"/>
    <p:sldId id="1412" r:id="rId15"/>
    <p:sldId id="2473" r:id="rId16"/>
    <p:sldId id="2559" r:id="rId17"/>
    <p:sldId id="2465" r:id="rId18"/>
    <p:sldId id="2558" r:id="rId19"/>
    <p:sldId id="2535" r:id="rId20"/>
  </p:sldIdLst>
  <p:sldSz cx="9906000" cy="6858000" type="A4"/>
  <p:notesSz cx="68580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1600" i="1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BFBFB"/>
    <a:srgbClr val="FF0000"/>
    <a:srgbClr val="FF963B"/>
    <a:srgbClr val="C30224"/>
    <a:srgbClr val="6F70ED"/>
    <a:srgbClr val="16165C"/>
    <a:srgbClr val="98183B"/>
    <a:srgbClr val="16175E"/>
    <a:srgbClr val="171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0" autoAdjust="0"/>
    <p:restoredTop sz="96197" autoAdjust="0"/>
  </p:normalViewPr>
  <p:slideViewPr>
    <p:cSldViewPr showGuides="1">
      <p:cViewPr>
        <p:scale>
          <a:sx n="100" d="100"/>
          <a:sy n="100" d="100"/>
        </p:scale>
        <p:origin x="936" y="-176"/>
      </p:cViewPr>
      <p:guideLst>
        <p:guide orient="horz" pos="2208"/>
        <p:guide pos="3120"/>
      </p:guideLst>
    </p:cSldViewPr>
  </p:slideViewPr>
  <p:outlineViewPr>
    <p:cViewPr>
      <p:scale>
        <a:sx n="100" d="100"/>
        <a:sy n="100" d="100"/>
      </p:scale>
      <p:origin x="0" y="16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2178" y="-90"/>
      </p:cViewPr>
      <p:guideLst>
        <p:guide orient="horz" pos="312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i="0">
                <a:latin typeface="Comic Sans M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C319C5C9-DA1D-1C4C-A301-05BA5DE7EAB4}" type="datetime1">
              <a:rPr lang="en-US"/>
              <a:pPr/>
              <a:t>11/27/25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0">
                <a:latin typeface="Comic Sans M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09113"/>
            <a:ext cx="29718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1CE650DB-E14E-BB4A-BC0B-3C62F3DC71D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47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2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05350"/>
            <a:ext cx="5029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" charset="0"/>
              </a:defRPr>
            </a:lvl1pPr>
          </a:lstStyle>
          <a:p>
            <a:fld id="{408D4CCD-20F6-FF4A-87C4-46AB805AB9B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821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it-IT">
              <a:latin typeface="Times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67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7100" y="692150"/>
            <a:ext cx="50038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39E9-D34F-4DAF-9EC9-239B68792C6E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09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7100" y="692150"/>
            <a:ext cx="50038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CERN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39E9-D34F-4DAF-9EC9-239B68792C6E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4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555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7100" y="692150"/>
            <a:ext cx="50038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CERN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39E9-D34F-4DAF-9EC9-239B68792C6E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275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a446e3ab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g9a446e3ab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832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09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168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93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70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8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E819F38-3E98-B842-BE05-79EB0A6EBCAA}" type="slidenum">
              <a:rPr lang="it-IT" sz="1400" smtClean="0">
                <a:ea typeface="MS PGothic" charset="0"/>
              </a:rPr>
              <a:pPr>
                <a:defRPr/>
              </a:pPr>
              <a:t>8</a:t>
            </a:fld>
            <a:endParaRPr lang="it-IT" sz="1400">
              <a:ea typeface="MS PGothic" charset="0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685801" y="4342704"/>
            <a:ext cx="5483225" cy="411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Calibri"/>
              <a:cs typeface="Droid Sans Fallback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0824E9-EA03-204A-8618-F4845DF29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E819F38-3E98-B842-BE05-79EB0A6EBCAA}" type="slidenum">
              <a:rPr lang="it-IT" sz="1400" smtClean="0">
                <a:ea typeface="MS PGothic" charset="0"/>
              </a:rPr>
              <a:pPr>
                <a:defRPr/>
              </a:pPr>
              <a:t>9</a:t>
            </a:fld>
            <a:endParaRPr lang="it-IT" sz="1400">
              <a:ea typeface="MS PGothic" charset="0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685801" y="4342704"/>
            <a:ext cx="5483225" cy="411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Calibri"/>
              <a:cs typeface="Droid Sans Fallback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0824E9-EA03-204A-8618-F4845DF29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57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27100" y="692150"/>
            <a:ext cx="50038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CERN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39E9-D34F-4DAF-9EC9-239B68792C6E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82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1524000"/>
            <a:ext cx="72644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Zapf Dingbats" pitchFamily="1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Times" charset="0"/>
              </a:defRPr>
            </a:lvl1pPr>
          </a:lstStyle>
          <a:p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BEBFC4ED-8E6F-ED43-A724-E3F24B758230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Slide: </a:t>
            </a:r>
            <a:fld id="{C0367892-4C36-1744-A726-262AF37AA8B7}" type="slidenum">
              <a:rPr lang="en-GB"/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441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Slide: </a:t>
            </a:r>
            <a:fld id="{376D9610-EE21-EF47-B0E0-B514E2693501}" type="slidenum">
              <a:rPr lang="en-GB"/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47184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685800"/>
            <a:ext cx="9448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46422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Gibin, DUNE Coll. Meeting, May 26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6629400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Helvetica" charset="0"/>
              </a:defRPr>
            </a:lvl1pPr>
          </a:lstStyle>
          <a:p>
            <a:r>
              <a:rPr lang="en-GB" dirty="0"/>
              <a:t>Slide: </a:t>
            </a:r>
            <a:fld id="{D05931B6-DFFB-0A40-833F-329CB0688972}" type="slidenum">
              <a:rPr lang="en-GB"/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76" r:id="rId2"/>
    <p:sldLayoutId id="2147483781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0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Zapf Dingbats" charset="2"/>
        <a:buChar char="l"/>
        <a:defRPr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55000"/>
        <a:buFont typeface="Zapf Dingbats" charset="2"/>
        <a:buChar char="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399" y="372442"/>
            <a:ext cx="9753601" cy="846758"/>
          </a:xfrm>
        </p:spPr>
        <p:txBody>
          <a:bodyPr/>
          <a:lstStyle/>
          <a:p>
            <a:pPr marL="1079500" indent="-762000" algn="l"/>
            <a:r>
              <a:rPr lang="it-IT" sz="3600" b="1" i="1" dirty="0">
                <a:solidFill>
                  <a:srgbClr val="FF0000"/>
                </a:solidFill>
              </a:rPr>
              <a:t>The SBN neutrino </a:t>
            </a:r>
            <a:r>
              <a:rPr lang="it-IT" sz="3600" b="1" i="1" dirty="0" err="1">
                <a:solidFill>
                  <a:srgbClr val="FF0000"/>
                </a:solidFill>
              </a:rPr>
              <a:t>program</a:t>
            </a:r>
            <a:r>
              <a:rPr lang="it-IT" sz="3600" b="1" i="1" dirty="0">
                <a:solidFill>
                  <a:srgbClr val="FF0000"/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at</a:t>
            </a:r>
            <a:r>
              <a:rPr lang="it-IT" sz="3600" b="1" i="1" dirty="0">
                <a:solidFill>
                  <a:srgbClr val="FF0000"/>
                </a:solidFill>
              </a:rPr>
              <a:t> </a:t>
            </a:r>
            <a:r>
              <a:rPr lang="it-IT" sz="3600" b="1" i="1" dirty="0" err="1">
                <a:solidFill>
                  <a:srgbClr val="FF0000"/>
                </a:solidFill>
              </a:rPr>
              <a:t>Fermilab</a:t>
            </a:r>
            <a:endParaRPr lang="en-US" altLang="it-IT" sz="3600" dirty="0">
              <a:solidFill>
                <a:srgbClr val="FF0000"/>
              </a:solidFill>
            </a:endParaRP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5840413" y="6267450"/>
            <a:ext cx="1762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188" tIns="43595" rIns="87188" bIns="43595">
            <a:spAutoFit/>
          </a:bodyPr>
          <a:lstStyle/>
          <a:p>
            <a:pPr defTabSz="434975" eaLnBrk="0" hangingPunct="0"/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5867400" y="2414308"/>
            <a:ext cx="2651115" cy="86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188" tIns="43595" rIns="87188" bIns="43595">
            <a:spAutoFit/>
          </a:bodyPr>
          <a:lstStyle/>
          <a:p>
            <a:pPr algn="ctr" defTabSz="434975" eaLnBrk="0" hangingPunct="0"/>
            <a:r>
              <a:rPr lang="en-GB" altLang="it-IT" sz="2300" i="1" baseline="0" dirty="0">
                <a:latin typeface="+mn-lt"/>
              </a:rPr>
              <a:t>Alberto </a:t>
            </a:r>
            <a:r>
              <a:rPr lang="en-GB" altLang="it-IT" sz="2300" i="1" baseline="0" dirty="0" err="1">
                <a:latin typeface="+mn-lt"/>
              </a:rPr>
              <a:t>Guglielmi</a:t>
            </a:r>
            <a:r>
              <a:rPr lang="en-GB" altLang="it-IT" sz="2300" i="1" baseline="0" dirty="0">
                <a:latin typeface="+mn-lt"/>
              </a:rPr>
              <a:t> </a:t>
            </a:r>
          </a:p>
          <a:p>
            <a:pPr algn="ctr" defTabSz="434975" eaLnBrk="0" hangingPunct="0">
              <a:lnSpc>
                <a:spcPts val="2760"/>
              </a:lnSpc>
              <a:spcBef>
                <a:spcPts val="600"/>
              </a:spcBef>
            </a:pPr>
            <a:r>
              <a:rPr lang="en-GB" altLang="it-IT" sz="2300" i="1" baseline="0" dirty="0">
                <a:latin typeface="+mn-lt"/>
              </a:rPr>
              <a:t>INFN Padova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854075" y="5762625"/>
            <a:ext cx="1762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188" tIns="43595" rIns="87188" bIns="43595">
            <a:spAutoFit/>
          </a:bodyPr>
          <a:lstStyle/>
          <a:p>
            <a:pPr defTabSz="434975"/>
            <a:endParaRPr lang="it-IT" altLang="it-IT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157" y="3980480"/>
            <a:ext cx="6610350" cy="237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189433-9A3B-0C44-AB5B-B866B1AEB4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88" y="1941474"/>
            <a:ext cx="3193141" cy="238195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BBABF-5B86-404A-A324-2B00E3F21161}"/>
              </a:ext>
            </a:extLst>
          </p:cNvPr>
          <p:cNvGrpSpPr/>
          <p:nvPr/>
        </p:nvGrpSpPr>
        <p:grpSpPr>
          <a:xfrm>
            <a:off x="152400" y="4419600"/>
            <a:ext cx="2895600" cy="1604665"/>
            <a:chOff x="-89338" y="2661305"/>
            <a:chExt cx="3394842" cy="1676582"/>
          </a:xfrm>
        </p:grpSpPr>
        <p:pic>
          <p:nvPicPr>
            <p:cNvPr id="20" name="Immagine 3" descr="download.png">
              <a:extLst>
                <a:ext uri="{FF2B5EF4-FFF2-40B4-BE49-F238E27FC236}">
                  <a16:creationId xmlns:a16="http://schemas.microsoft.com/office/drawing/2014/main" id="{FAD399D7-851E-1940-B292-BA3F78C61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338" y="2661305"/>
              <a:ext cx="1600200" cy="11066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60D129-035A-3D48-9C0F-6A1E555AF362}"/>
                </a:ext>
              </a:extLst>
            </p:cNvPr>
            <p:cNvSpPr txBox="1"/>
            <p:nvPr/>
          </p:nvSpPr>
          <p:spPr>
            <a:xfrm>
              <a:off x="-89338" y="3855531"/>
              <a:ext cx="3394842" cy="482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H2020 Probes, M. </a:t>
              </a:r>
              <a:r>
                <a:rPr lang="en-US" sz="1200" dirty="0" err="1">
                  <a:solidFill>
                    <a:srgbClr val="002060"/>
                  </a:solidFill>
                </a:rPr>
                <a:t>Sklodowska</a:t>
              </a:r>
              <a:r>
                <a:rPr lang="en-US" sz="1200" dirty="0">
                  <a:solidFill>
                    <a:srgbClr val="002060"/>
                  </a:solidFill>
                </a:rPr>
                <a:t>-Curie </a:t>
              </a:r>
            </a:p>
            <a:p>
              <a:r>
                <a:rPr lang="en-US" sz="1200" dirty="0">
                  <a:solidFill>
                    <a:srgbClr val="002060"/>
                  </a:solidFill>
                </a:rPr>
                <a:t>R&amp;I No. 101003460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F80582D-42C2-DC40-9688-F9A78D1DDC07}"/>
              </a:ext>
            </a:extLst>
          </p:cNvPr>
          <p:cNvSpPr/>
          <p:nvPr/>
        </p:nvSpPr>
        <p:spPr>
          <a:xfrm>
            <a:off x="1467665" y="6350586"/>
            <a:ext cx="278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defTabSz="434975"/>
            <a:r>
              <a:rPr lang="en-GB" altLang="it-IT" dirty="0"/>
              <a:t>Pisa, November 27</a:t>
            </a:r>
            <a:r>
              <a:rPr lang="en-GB" altLang="it-IT" baseline="30000" dirty="0"/>
              <a:t>th</a:t>
            </a:r>
            <a:r>
              <a:rPr lang="en-GB" altLang="it-IT" dirty="0"/>
              <a:t>  2025 </a:t>
            </a:r>
          </a:p>
        </p:txBody>
      </p:sp>
    </p:spTree>
    <p:extLst>
      <p:ext uri="{BB962C8B-B14F-4D97-AF65-F5344CB8AC3E}">
        <p14:creationId xmlns:p14="http://schemas.microsoft.com/office/powerpoint/2010/main" val="198397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3B31790-D87D-DB49-B855-78A93E976861}"/>
              </a:ext>
            </a:extLst>
          </p:cNvPr>
          <p:cNvGrpSpPr/>
          <p:nvPr/>
        </p:nvGrpSpPr>
        <p:grpSpPr>
          <a:xfrm>
            <a:off x="6981423" y="746472"/>
            <a:ext cx="2939952" cy="3109234"/>
            <a:chOff x="6705601" y="3520166"/>
            <a:chExt cx="3125101" cy="31092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4931" y="3520166"/>
              <a:ext cx="3035771" cy="31092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79E33-CFE0-3E48-84D2-AD5FD5005D5E}"/>
                </a:ext>
              </a:extLst>
            </p:cNvPr>
            <p:cNvSpPr txBox="1"/>
            <p:nvPr/>
          </p:nvSpPr>
          <p:spPr>
            <a:xfrm>
              <a:off x="8677153" y="4004538"/>
              <a:ext cx="6710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BNB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7F2CBB-238F-C942-B310-D72D9C45A6EC}"/>
                </a:ext>
              </a:extLst>
            </p:cNvPr>
            <p:cNvSpPr/>
            <p:nvPr/>
          </p:nvSpPr>
          <p:spPr>
            <a:xfrm rot="16200000">
              <a:off x="5834368" y="4757433"/>
              <a:ext cx="20810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  <a:latin typeface="Comic Sans MS"/>
                </a:rPr>
                <a:t> </a:t>
              </a:r>
              <a:r>
                <a:rPr lang="en-US" i="0" dirty="0">
                  <a:solidFill>
                    <a:srgbClr val="000000"/>
                  </a:solidFill>
                  <a:latin typeface="Symbol" pitchFamily="2" charset="2"/>
                </a:rPr>
                <a:t>f(n</a:t>
              </a:r>
              <a:r>
                <a:rPr lang="en-US" sz="1400" i="0" dirty="0">
                  <a:solidFill>
                    <a:srgbClr val="000000"/>
                  </a:solidFill>
                  <a:latin typeface="Symbol" pitchFamily="2" charset="2"/>
                </a:rPr>
                <a:t>)/</a:t>
              </a:r>
              <a:r>
                <a:rPr lang="en-US" sz="1400" i="0" dirty="0">
                  <a:solidFill>
                    <a:srgbClr val="000000"/>
                  </a:solidFill>
                  <a:latin typeface="Comic Sans MS"/>
                </a:rPr>
                <a:t>MeV/m</a:t>
              </a:r>
              <a:r>
                <a:rPr lang="en-US" sz="1400" i="0" baseline="30000" dirty="0">
                  <a:solidFill>
                    <a:srgbClr val="000000"/>
                  </a:solidFill>
                  <a:latin typeface="Comic Sans MS"/>
                </a:rPr>
                <a:t>2</a:t>
              </a:r>
              <a:r>
                <a:rPr lang="en-US" sz="1400" i="0" dirty="0">
                  <a:solidFill>
                    <a:srgbClr val="000000"/>
                  </a:solidFill>
                  <a:latin typeface="Comic Sans MS"/>
                </a:rPr>
                <a:t>/10</a:t>
              </a:r>
              <a:r>
                <a:rPr lang="en-US" sz="1400" i="0" baseline="30000" dirty="0">
                  <a:solidFill>
                    <a:srgbClr val="000000"/>
                  </a:solidFill>
                  <a:latin typeface="Comic Sans MS"/>
                </a:rPr>
                <a:t>6</a:t>
              </a:r>
              <a:r>
                <a:rPr lang="en-US" sz="1400" i="0" dirty="0">
                  <a:solidFill>
                    <a:srgbClr val="000000"/>
                  </a:solidFill>
                  <a:latin typeface="Comic Sans MS"/>
                </a:rPr>
                <a:t> POT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906001" cy="824027"/>
          </a:xfrm>
        </p:spPr>
        <p:txBody>
          <a:bodyPr/>
          <a:lstStyle/>
          <a:p>
            <a:pPr algn="l">
              <a:defRPr/>
            </a:pPr>
            <a:r>
              <a:rPr lang="en-US" sz="2600" dirty="0">
                <a:solidFill>
                  <a:srgbClr val="FFFFFF"/>
                </a:solidFill>
              </a:rPr>
              <a:t>Short Baseline Neutrino (SBN) at FNAL BNB and </a:t>
            </a:r>
            <a:r>
              <a:rPr lang="en-US" sz="2600" dirty="0" err="1">
                <a:solidFill>
                  <a:srgbClr val="FFFFFF"/>
                </a:solidFill>
              </a:rPr>
              <a:t>NuMi</a:t>
            </a:r>
            <a:r>
              <a:rPr lang="en-US" sz="2600" dirty="0">
                <a:solidFill>
                  <a:srgbClr val="FFFFFF"/>
                </a:solidFill>
              </a:rPr>
              <a:t> beams: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i="1" dirty="0">
                <a:solidFill>
                  <a:srgbClr val="FFFFFF"/>
                </a:solidFill>
              </a:rPr>
              <a:t>a definitive answer to sterile neutrinos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8A5205-E4E9-E64E-BD38-E429EB3B59F4}"/>
              </a:ext>
            </a:extLst>
          </p:cNvPr>
          <p:cNvGrpSpPr/>
          <p:nvPr/>
        </p:nvGrpSpPr>
        <p:grpSpPr>
          <a:xfrm>
            <a:off x="6981422" y="4191000"/>
            <a:ext cx="2924578" cy="2303362"/>
            <a:chOff x="7223367" y="1352044"/>
            <a:chExt cx="2667000" cy="23033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367" y="1352044"/>
              <a:ext cx="2667000" cy="23033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65C3BE-D2A6-9B41-883C-3C9592CC986F}"/>
                </a:ext>
              </a:extLst>
            </p:cNvPr>
            <p:cNvSpPr txBox="1"/>
            <p:nvPr/>
          </p:nvSpPr>
          <p:spPr>
            <a:xfrm>
              <a:off x="8877232" y="1840468"/>
              <a:ext cx="568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BNB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9FD016E-0C9A-9D41-BDD8-0243C5BA5057}"/>
              </a:ext>
            </a:extLst>
          </p:cNvPr>
          <p:cNvSpPr txBox="1">
            <a:spLocks/>
          </p:cNvSpPr>
          <p:nvPr/>
        </p:nvSpPr>
        <p:spPr bwMode="auto">
          <a:xfrm>
            <a:off x="1" y="4267200"/>
            <a:ext cx="7299918" cy="23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69875" lvl="1" indent="-269875" defTabSz="914400">
              <a:lnSpc>
                <a:spcPts val="2300"/>
              </a:lnSpc>
              <a:spcBef>
                <a:spcPts val="0"/>
              </a:spcBef>
              <a:spcAft>
                <a:spcPts val="800"/>
              </a:spcAft>
              <a:buSzPct val="200000"/>
              <a:buFont typeface="Comic Sans MS" pitchFamily="66" charset="0"/>
              <a:buChar char="●"/>
            </a:pP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ICARUS and SBND </a:t>
            </a:r>
            <a:r>
              <a:rPr lang="en-US" sz="1700" i="0" kern="0" dirty="0" err="1">
                <a:solidFill>
                  <a:srgbClr val="000000"/>
                </a:solidFill>
                <a:latin typeface="Comic Sans MS" charset="0"/>
                <a:ea typeface="MS PGothic" charset="0"/>
              </a:rPr>
              <a:t>LAr</a:t>
            </a: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-TPC’s installed at 600 and 110 m from    the BNB target, searching for sterile-</a:t>
            </a:r>
            <a:r>
              <a:rPr lang="en-US" sz="1700" i="0" kern="0" dirty="0">
                <a:solidFill>
                  <a:srgbClr val="000000"/>
                </a:solidFill>
                <a:latin typeface="Symbol" charset="2"/>
                <a:ea typeface="MS PGothic" charset="0"/>
                <a:cs typeface="Symbol" charset="2"/>
              </a:rPr>
              <a:t>n</a:t>
            </a: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 oscillations both                  in appearance and disappearance channels.</a:t>
            </a:r>
          </a:p>
          <a:p>
            <a:pPr marL="269875" lvl="1" indent="-269875" defTabSz="914400">
              <a:lnSpc>
                <a:spcPts val="2300"/>
              </a:lnSpc>
              <a:spcBef>
                <a:spcPts val="0"/>
              </a:spcBef>
              <a:spcAft>
                <a:spcPts val="800"/>
              </a:spcAft>
              <a:buSzPct val="200000"/>
              <a:buFont typeface="Comic Sans MS" pitchFamily="66" charset="0"/>
              <a:buChar char="●"/>
            </a:pPr>
            <a:r>
              <a:rPr lang="en-US" sz="1700" i="0" kern="0" dirty="0">
                <a:solidFill>
                  <a:srgbClr val="000000"/>
                </a:solidFill>
                <a:latin typeface="Comic Sans MS" charset="0"/>
                <a:ea typeface="MS PGothic" charset="0"/>
              </a:rPr>
              <a:t>H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igh-statistics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-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Ar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cross-section measurements and event identification/reconstruction studies in view of DUNE:                                         </a:t>
            </a:r>
          </a:p>
          <a:p>
            <a:pPr marL="538163" lvl="2" indent="-220663">
              <a:lnSpc>
                <a:spcPts val="2160"/>
              </a:lnSpc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10</a:t>
            </a:r>
            <a:r>
              <a:rPr lang="en-US" sz="1700" i="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6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i="0" dirty="0" err="1">
                <a:solidFill>
                  <a:srgbClr val="000000"/>
                </a:solidFill>
              </a:rPr>
              <a:t>evt</a:t>
            </a:r>
            <a:r>
              <a:rPr lang="en-US" sz="1700" i="0" dirty="0">
                <a:solidFill>
                  <a:srgbClr val="000000"/>
                </a:solidFill>
              </a:rPr>
              <a:t>/y in SBND &lt;1 GeV from Booster (</a:t>
            </a:r>
            <a:r>
              <a:rPr lang="en-US" sz="1700" i="0" dirty="0" err="1">
                <a:solidFill>
                  <a:srgbClr val="000000"/>
                </a:solidFill>
              </a:rPr>
              <a:t>E</a:t>
            </a:r>
            <a:r>
              <a:rPr lang="en-US" sz="1700" i="0" dirty="0" err="1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</a:rPr>
              <a:t> ~ 0.8 GeV)</a:t>
            </a:r>
          </a:p>
          <a:p>
            <a:pPr marL="538163" lvl="2" indent="-220663">
              <a:lnSpc>
                <a:spcPts val="2160"/>
              </a:lnSpc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10</a:t>
            </a:r>
            <a:r>
              <a:rPr lang="en-US" sz="1700" i="0" baseline="30000" dirty="0">
                <a:solidFill>
                  <a:srgbClr val="000000"/>
                </a:solidFill>
                <a:latin typeface="Comic Sans MS"/>
              </a:rPr>
              <a:t>5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evt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/y in ICARUS &gt;1 GeV from 6</a:t>
            </a:r>
            <a:r>
              <a:rPr lang="en-US" sz="1700" i="0" baseline="30000" dirty="0">
                <a:solidFill>
                  <a:srgbClr val="000000"/>
                </a:solidFill>
                <a:latin typeface="Comic Sans MS"/>
              </a:rPr>
              <a:t>0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off-axis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NuMI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(E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~2 GeV)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494BC3-171D-FA4D-B705-83911D11A68D}"/>
              </a:ext>
            </a:extLst>
          </p:cNvPr>
          <p:cNvGrpSpPr/>
          <p:nvPr/>
        </p:nvGrpSpPr>
        <p:grpSpPr>
          <a:xfrm>
            <a:off x="0" y="794467"/>
            <a:ext cx="7003600" cy="3396533"/>
            <a:chOff x="380290" y="490654"/>
            <a:chExt cx="7068849" cy="3396533"/>
          </a:xfrm>
        </p:grpSpPr>
        <p:pic>
          <p:nvPicPr>
            <p:cNvPr id="31" name="Google Shape;137;p18">
              <a:extLst>
                <a:ext uri="{FF2B5EF4-FFF2-40B4-BE49-F238E27FC236}">
                  <a16:creationId xmlns:a16="http://schemas.microsoft.com/office/drawing/2014/main" id="{27A93364-BDAE-594A-97A7-5196E74782B9}"/>
                </a:ext>
              </a:extLst>
            </p:cNvPr>
            <p:cNvPicPr preferRelativeResize="0"/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290" y="722942"/>
              <a:ext cx="7068849" cy="31642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105;p11">
              <a:extLst>
                <a:ext uri="{FF2B5EF4-FFF2-40B4-BE49-F238E27FC236}">
                  <a16:creationId xmlns:a16="http://schemas.microsoft.com/office/drawing/2014/main" id="{E738DA5F-3F6F-A544-BB84-F24368371F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3000" y="2744187"/>
              <a:ext cx="5943600" cy="228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B70FC3-EBDC-5745-933A-517022305EF9}"/>
                </a:ext>
              </a:extLst>
            </p:cNvPr>
            <p:cNvGrpSpPr/>
            <p:nvPr/>
          </p:nvGrpSpPr>
          <p:grpSpPr>
            <a:xfrm>
              <a:off x="582571" y="490654"/>
              <a:ext cx="6427828" cy="1180590"/>
              <a:chOff x="582571" y="965267"/>
              <a:chExt cx="6427828" cy="118059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4808480-EAC3-B94E-86AD-BBA5D84EBE5C}"/>
                  </a:ext>
                </a:extLst>
              </p:cNvPr>
              <p:cNvGrpSpPr/>
              <p:nvPr/>
            </p:nvGrpSpPr>
            <p:grpSpPr>
              <a:xfrm>
                <a:off x="582571" y="965267"/>
                <a:ext cx="6427828" cy="1180590"/>
                <a:chOff x="568694" y="955648"/>
                <a:chExt cx="6220480" cy="1137255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13BD5ED-1BFF-8C45-963F-231E5AFE68AA}"/>
                    </a:ext>
                  </a:extLst>
                </p:cNvPr>
                <p:cNvGrpSpPr/>
                <p:nvPr/>
              </p:nvGrpSpPr>
              <p:grpSpPr>
                <a:xfrm>
                  <a:off x="568694" y="955649"/>
                  <a:ext cx="6220480" cy="1137254"/>
                  <a:chOff x="942699" y="1608876"/>
                  <a:chExt cx="8039098" cy="1445657"/>
                </a:xfrm>
              </p:grpSpPr>
              <p:sp>
                <p:nvSpPr>
                  <p:cNvPr id="42" name="Google Shape;110;p11">
                    <a:extLst>
                      <a:ext uri="{FF2B5EF4-FFF2-40B4-BE49-F238E27FC236}">
                        <a16:creationId xmlns:a16="http://schemas.microsoft.com/office/drawing/2014/main" id="{8D141253-56C3-4B42-AF70-76A728096FFC}"/>
                      </a:ext>
                    </a:extLst>
                  </p:cNvPr>
                  <p:cNvSpPr/>
                  <p:nvPr/>
                </p:nvSpPr>
                <p:spPr>
                  <a:xfrm>
                    <a:off x="5649958" y="1739503"/>
                    <a:ext cx="3331839" cy="1274065"/>
                  </a:xfrm>
                  <a:prstGeom prst="roundRect">
                    <a:avLst>
                      <a:gd name="adj" fmla="val 7610"/>
                    </a:avLst>
                  </a:prstGeom>
                  <a:solidFill>
                    <a:schemeClr val="bg1"/>
                  </a:solidFill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/>
                  </a:p>
                </p:txBody>
              </p: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079FA8A0-2AC4-A544-929D-EBFEF537AFB1}"/>
                      </a:ext>
                    </a:extLst>
                  </p:cNvPr>
                  <p:cNvGrpSpPr/>
                  <p:nvPr/>
                </p:nvGrpSpPr>
                <p:grpSpPr>
                  <a:xfrm>
                    <a:off x="942699" y="1608876"/>
                    <a:ext cx="4000755" cy="1445657"/>
                    <a:chOff x="942699" y="1069590"/>
                    <a:chExt cx="4000755" cy="1445657"/>
                  </a:xfrm>
                </p:grpSpPr>
                <p:sp>
                  <p:nvSpPr>
                    <p:cNvPr id="44" name="Google Shape;110;p11">
                      <a:extLst>
                        <a:ext uri="{FF2B5EF4-FFF2-40B4-BE49-F238E27FC236}">
                          <a16:creationId xmlns:a16="http://schemas.microsoft.com/office/drawing/2014/main" id="{F588F4F7-B6CD-1345-831B-B30C04FD8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699" y="1196267"/>
                      <a:ext cx="3893499" cy="1278015"/>
                    </a:xfrm>
                    <a:prstGeom prst="roundRect">
                      <a:avLst>
                        <a:gd name="adj" fmla="val 7610"/>
                      </a:avLst>
                    </a:prstGeom>
                    <a:solidFill>
                      <a:schemeClr val="bg1"/>
                    </a:solidFill>
                    <a:ln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/>
                    </a:p>
                  </p:txBody>
                </p:sp>
                <p:sp>
                  <p:nvSpPr>
                    <p:cNvPr id="45" name="Google Shape;109;p11">
                      <a:extLst>
                        <a:ext uri="{FF2B5EF4-FFF2-40B4-BE49-F238E27FC236}">
                          <a16:creationId xmlns:a16="http://schemas.microsoft.com/office/drawing/2014/main" id="{C9056431-02BA-B04C-A78C-70915C4A6E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91924" y="1069590"/>
                      <a:ext cx="2251530" cy="12059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spAutoFit/>
                    </a:bodyPr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ICARUS</a:t>
                      </a:r>
                      <a:endParaRPr sz="2000" b="1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600m baseline</a:t>
                      </a:r>
                      <a:endParaRPr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470t active volume </a:t>
                      </a:r>
                    </a:p>
                  </p:txBody>
                </p:sp>
                <p:pic>
                  <p:nvPicPr>
                    <p:cNvPr id="46" name="Picture 6" descr="&#10;Description automatically generated">
                      <a:extLst>
                        <a:ext uri="{FF2B5EF4-FFF2-40B4-BE49-F238E27FC236}">
                          <a16:creationId xmlns:a16="http://schemas.microsoft.com/office/drawing/2014/main" id="{A9A8156F-314D-8143-A5B6-6B91EE4EE7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25027" y="1387691"/>
                      <a:ext cx="1607280" cy="1127556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41" name="Google Shape;109;p11">
                  <a:extLst>
                    <a:ext uri="{FF2B5EF4-FFF2-40B4-BE49-F238E27FC236}">
                      <a16:creationId xmlns:a16="http://schemas.microsoft.com/office/drawing/2014/main" id="{925AA6DD-4A9F-EF4A-9F2E-9E0435B17E90}"/>
                    </a:ext>
                  </a:extLst>
                </p:cNvPr>
                <p:cNvSpPr txBox="1"/>
                <p:nvPr/>
              </p:nvSpPr>
              <p:spPr>
                <a:xfrm>
                  <a:off x="4211070" y="955648"/>
                  <a:ext cx="1840685" cy="9487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dirty="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SBND</a:t>
                  </a:r>
                  <a:endParaRPr sz="8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110 m baseline</a:t>
                  </a:r>
                  <a:endParaRPr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112t active volume </a:t>
                  </a:r>
                </a:p>
              </p:txBody>
            </p:sp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CE46EF6-7C7E-D24F-AF31-2600EA4B6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6090816" y="1300274"/>
                <a:ext cx="888548" cy="722948"/>
              </a:xfrm>
              <a:prstGeom prst="rect">
                <a:avLst/>
              </a:prstGeom>
            </p:spPr>
          </p:pic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E82BCAF-884B-9845-B70A-D0E1CDA6147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7048" y="1719806"/>
              <a:ext cx="1101694" cy="110058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5" name="Google Shape;141;p18">
              <a:extLst>
                <a:ext uri="{FF2B5EF4-FFF2-40B4-BE49-F238E27FC236}">
                  <a16:creationId xmlns:a16="http://schemas.microsoft.com/office/drawing/2014/main" id="{820A9C88-46FB-C144-813D-C333A8B895D5}"/>
                </a:ext>
              </a:extLst>
            </p:cNvPr>
            <p:cNvSpPr txBox="1"/>
            <p:nvPr/>
          </p:nvSpPr>
          <p:spPr>
            <a:xfrm rot="-122691">
              <a:off x="5951494" y="3044516"/>
              <a:ext cx="1359761" cy="446244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044" tIns="99044" rIns="99044" bIns="990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it" b="1" dirty="0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BNB on axis</a:t>
              </a:r>
              <a:endParaRPr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Google Shape;139;p18">
              <a:extLst>
                <a:ext uri="{FF2B5EF4-FFF2-40B4-BE49-F238E27FC236}">
                  <a16:creationId xmlns:a16="http://schemas.microsoft.com/office/drawing/2014/main" id="{B95CAB49-176D-7140-B3E5-538F1001DD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9070" y="2043272"/>
              <a:ext cx="5587530" cy="939794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37" name="Google Shape;140;p18">
              <a:extLst>
                <a:ext uri="{FF2B5EF4-FFF2-40B4-BE49-F238E27FC236}">
                  <a16:creationId xmlns:a16="http://schemas.microsoft.com/office/drawing/2014/main" id="{676F6680-A5AD-F041-8743-B7B1BAEFA8F6}"/>
                </a:ext>
              </a:extLst>
            </p:cNvPr>
            <p:cNvSpPr txBox="1"/>
            <p:nvPr/>
          </p:nvSpPr>
          <p:spPr>
            <a:xfrm rot="21064851">
              <a:off x="3295327" y="2008853"/>
              <a:ext cx="1881711" cy="446244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044" tIns="99044" rIns="99044" bIns="99044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it" b="1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NuMI ~ 6</a:t>
              </a:r>
              <a:r>
                <a:rPr lang="it" b="1" baseline="30000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it" b="1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 off-axis</a:t>
              </a:r>
              <a:endParaRPr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016BF8E2-DC1D-EF41-B533-F0B30F221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9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8104-FE73-B55B-F2B7-56A147136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8F74B7E-6FBB-1A4B-8C03-256B05E8AE3A}"/>
              </a:ext>
            </a:extLst>
          </p:cNvPr>
          <p:cNvGrpSpPr/>
          <p:nvPr/>
        </p:nvGrpSpPr>
        <p:grpSpPr>
          <a:xfrm>
            <a:off x="228600" y="1833633"/>
            <a:ext cx="6248400" cy="1823967"/>
            <a:chOff x="228600" y="1833633"/>
            <a:chExt cx="6248400" cy="18239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0972CEB-07FA-C24E-A114-0D770B54CA3A}"/>
                </a:ext>
              </a:extLst>
            </p:cNvPr>
            <p:cNvGrpSpPr/>
            <p:nvPr/>
          </p:nvGrpSpPr>
          <p:grpSpPr>
            <a:xfrm>
              <a:off x="228600" y="1833633"/>
              <a:ext cx="6248400" cy="1823967"/>
              <a:chOff x="1712640" y="1628800"/>
              <a:chExt cx="7126560" cy="260757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2011430-4219-82D0-37DF-4ACDFD2E9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12640" y="1628800"/>
                <a:ext cx="6984776" cy="2607579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F09864C-66A5-4845-BDB9-5416CBC374D2}"/>
                  </a:ext>
                </a:extLst>
              </p:cNvPr>
              <p:cNvSpPr/>
              <p:nvPr/>
            </p:nvSpPr>
            <p:spPr bwMode="auto">
              <a:xfrm>
                <a:off x="7386559" y="1905000"/>
                <a:ext cx="1452641" cy="1371600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301417-8D2B-924D-9D1E-67E4AFC62D9D}"/>
                </a:ext>
              </a:extLst>
            </p:cNvPr>
            <p:cNvSpPr/>
            <p:nvPr/>
          </p:nvSpPr>
          <p:spPr>
            <a:xfrm>
              <a:off x="5257800" y="2266890"/>
              <a:ext cx="3177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0" dirty="0">
                  <a:solidFill>
                    <a:srgbClr val="00B050"/>
                  </a:solidFill>
                  <a:latin typeface="Symbol" pitchFamily="2" charset="2"/>
                  <a:ea typeface="ＭＳ Ｐゴシック" pitchFamily="1" charset="-128"/>
                  <a:cs typeface="ＭＳ Ｐゴシック" charset="0"/>
                </a:rPr>
                <a:t>n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CD04579-BC2B-B615-D0D0-FC0D92E087B3}"/>
              </a:ext>
            </a:extLst>
          </p:cNvPr>
          <p:cNvSpPr txBox="1">
            <a:spLocks/>
          </p:cNvSpPr>
          <p:nvPr/>
        </p:nvSpPr>
        <p:spPr bwMode="auto">
          <a:xfrm>
            <a:off x="8721" y="10130"/>
            <a:ext cx="9897281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i="0" kern="0" dirty="0">
                <a:solidFill>
                  <a:srgbClr val="FFFFFF"/>
                </a:solidFill>
              </a:rPr>
              <a:t>BNB neutrino beam</a:t>
            </a:r>
            <a:endParaRPr lang="en-US" i="0" kern="0" baseline="0" dirty="0">
              <a:solidFill>
                <a:srgbClr val="FFFFFF"/>
              </a:solidFill>
            </a:endParaRPr>
          </a:p>
        </p:txBody>
      </p:sp>
      <p:sp>
        <p:nvSpPr>
          <p:cNvPr id="4" name="Segnaposto numero diapositiva 6">
            <a:extLst>
              <a:ext uri="{FF2B5EF4-FFF2-40B4-BE49-F238E27FC236}">
                <a16:creationId xmlns:a16="http://schemas.microsoft.com/office/drawing/2014/main" id="{F138046B-F6BC-2406-B108-A9994762D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744283" y="658223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latin typeface="Comic Sans MS"/>
              </a:rPr>
              <a:t>Slide# : </a:t>
            </a:r>
            <a:fld id="{A86CEAE1-7B07-CE4F-A20C-236EDAD9CE90}" type="slidenum">
              <a:rPr lang="en-US" smtClean="0">
                <a:solidFill>
                  <a:srgbClr val="3366FF"/>
                </a:solidFill>
                <a:latin typeface="Comic Sans MS"/>
              </a:rPr>
              <a:pPr>
                <a:defRPr/>
              </a:pPr>
              <a:t>11</a:t>
            </a:fld>
            <a:endParaRPr lang="en-US" dirty="0">
              <a:solidFill>
                <a:srgbClr val="3366FF"/>
              </a:solidFill>
              <a:latin typeface="Comic Sans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7AAEEC-DE2C-3243-9F6A-88A128AB45E1}"/>
              </a:ext>
            </a:extLst>
          </p:cNvPr>
          <p:cNvGrpSpPr/>
          <p:nvPr/>
        </p:nvGrpSpPr>
        <p:grpSpPr>
          <a:xfrm>
            <a:off x="6096000" y="1981200"/>
            <a:ext cx="3505200" cy="1999935"/>
            <a:chOff x="5715000" y="804141"/>
            <a:chExt cx="3733800" cy="23785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EE00E4-4675-C042-9548-B4D0806C35A5}"/>
                </a:ext>
              </a:extLst>
            </p:cNvPr>
            <p:cNvGrpSpPr/>
            <p:nvPr/>
          </p:nvGrpSpPr>
          <p:grpSpPr>
            <a:xfrm>
              <a:off x="5715000" y="804141"/>
              <a:ext cx="3733800" cy="2378540"/>
              <a:chOff x="0" y="1024523"/>
              <a:chExt cx="9906000" cy="480895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3A33EFE-8DAF-2A4E-B9FA-84A4B008A31F}"/>
                  </a:ext>
                </a:extLst>
              </p:cNvPr>
              <p:cNvGrpSpPr/>
              <p:nvPr/>
            </p:nvGrpSpPr>
            <p:grpSpPr>
              <a:xfrm>
                <a:off x="0" y="1024523"/>
                <a:ext cx="9906000" cy="4808953"/>
                <a:chOff x="0" y="1024523"/>
                <a:chExt cx="9906000" cy="4808953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5C235434-135D-9742-AE46-2D78C88A8F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024523"/>
                  <a:ext cx="9906000" cy="4808953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CE45D0D-9FF5-E84B-8AD6-2C9563059AD8}"/>
                    </a:ext>
                  </a:extLst>
                </p:cNvPr>
                <p:cNvSpPr/>
                <p:nvPr/>
              </p:nvSpPr>
              <p:spPr bwMode="auto">
                <a:xfrm>
                  <a:off x="17624" y="1066799"/>
                  <a:ext cx="4706777" cy="86186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1" charset="0"/>
                  </a:endParaRP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F92A98-36DF-ED45-886B-AC1CA7E04176}"/>
                  </a:ext>
                </a:extLst>
              </p:cNvPr>
              <p:cNvSpPr/>
              <p:nvPr/>
            </p:nvSpPr>
            <p:spPr bwMode="auto">
              <a:xfrm>
                <a:off x="1" y="3676079"/>
                <a:ext cx="4419600" cy="201768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1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6F0CE8-1CAD-044C-B157-E66C605E9FC4}"/>
                </a:ext>
              </a:extLst>
            </p:cNvPr>
            <p:cNvSpPr/>
            <p:nvPr/>
          </p:nvSpPr>
          <p:spPr bwMode="auto">
            <a:xfrm>
              <a:off x="5867400" y="1219200"/>
              <a:ext cx="1164599" cy="2655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Be target</a:t>
              </a:r>
            </a:p>
          </p:txBody>
        </p:sp>
      </p:grp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0613BAD6-D67D-31D3-9286-F455BF953270}"/>
              </a:ext>
            </a:extLst>
          </p:cNvPr>
          <p:cNvSpPr txBox="1"/>
          <p:nvPr/>
        </p:nvSpPr>
        <p:spPr>
          <a:xfrm>
            <a:off x="17623" y="228600"/>
            <a:ext cx="9932099" cy="17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ts val="24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en-US" sz="1800" baseline="0" dirty="0">
              <a:solidFill>
                <a:srgbClr val="0000FF"/>
              </a:solidFill>
              <a:latin typeface="Comic Sans MS"/>
              <a:cs typeface="Times New Roman" panose="02020603050405020304" pitchFamily="18" charset="0"/>
            </a:endParaRPr>
          </a:p>
          <a:p>
            <a:pPr marL="225425" lvl="2" indent="-225425">
              <a:lnSpc>
                <a:spcPts val="2300"/>
              </a:lnSpc>
              <a:spcBef>
                <a:spcPts val="4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sz="1700" i="0" baseline="0" dirty="0">
                <a:latin typeface="Comic Sans MS"/>
                <a:cs typeface="Times New Roman" panose="02020603050405020304" pitchFamily="18" charset="0"/>
              </a:rPr>
              <a:t>8 GeV </a:t>
            </a:r>
            <a:r>
              <a:rPr lang="en-US" sz="1700" i="0" dirty="0">
                <a:latin typeface="Comic Sans MS"/>
                <a:cs typeface="Times New Roman" panose="02020603050405020304" pitchFamily="18" charset="0"/>
              </a:rPr>
              <a:t>protons on</a:t>
            </a:r>
            <a:r>
              <a:rPr lang="en-US" sz="1700" i="0" baseline="0" dirty="0">
                <a:latin typeface="Comic Sans MS"/>
                <a:cs typeface="Times New Roman" panose="02020603050405020304" pitchFamily="18" charset="0"/>
              </a:rPr>
              <a:t> Be target, </a:t>
            </a:r>
            <a:r>
              <a:rPr lang="en-US" sz="1700" i="0" dirty="0">
                <a:latin typeface="Comic Sans MS"/>
                <a:cs typeface="Times New Roman" panose="02020603050405020304" pitchFamily="18" charset="0"/>
              </a:rPr>
              <a:t>∼5×10</a:t>
            </a:r>
            <a:r>
              <a:rPr lang="en-US" sz="1700" i="0" baseline="30000" dirty="0">
                <a:latin typeface="Comic Sans MS"/>
                <a:cs typeface="Times New Roman" panose="02020603050405020304" pitchFamily="18" charset="0"/>
              </a:rPr>
              <a:t>12</a:t>
            </a:r>
            <a:r>
              <a:rPr lang="en-US" sz="1700" i="0" dirty="0">
                <a:latin typeface="Comic Sans MS"/>
                <a:cs typeface="Times New Roman" panose="02020603050405020304" pitchFamily="18" charset="0"/>
              </a:rPr>
              <a:t> p/spill, 1.6 </a:t>
            </a:r>
            <a:r>
              <a:rPr lang="en-US" sz="1700" i="0" dirty="0" err="1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sz="1700" i="0" dirty="0" err="1">
                <a:latin typeface="Comic Sans MS"/>
                <a:cs typeface="Times New Roman" panose="02020603050405020304" pitchFamily="18" charset="0"/>
              </a:rPr>
              <a:t>s</a:t>
            </a:r>
            <a:r>
              <a:rPr lang="en-US" sz="1700" i="0" dirty="0">
                <a:latin typeface="Comic Sans MS"/>
                <a:cs typeface="Times New Roman" panose="02020603050405020304" pitchFamily="18" charset="0"/>
              </a:rPr>
              <a:t> spill: 81 x 2 ns bunches 19 ns apart, ~5 Hz. </a:t>
            </a:r>
          </a:p>
          <a:p>
            <a:pPr marL="225425" lvl="2" indent="-225425">
              <a:lnSpc>
                <a:spcPts val="2300"/>
              </a:lnSpc>
              <a:spcBef>
                <a:spcPts val="4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sz="1700" i="0" dirty="0">
                <a:latin typeface="Comic Sans MS"/>
                <a:cs typeface="Times New Roman" panose="02020603050405020304" pitchFamily="18" charset="0"/>
              </a:rPr>
              <a:t>Positive (</a:t>
            </a:r>
            <a:r>
              <a:rPr lang="en-US" sz="1700" dirty="0">
                <a:latin typeface="Comic Sans MS"/>
                <a:cs typeface="Times New Roman" panose="02020603050405020304" pitchFamily="18" charset="0"/>
              </a:rPr>
              <a:t>negative</a:t>
            </a:r>
            <a:r>
              <a:rPr lang="en-US" sz="1700" i="0" dirty="0">
                <a:latin typeface="Comic Sans MS"/>
                <a:cs typeface="Times New Roman" panose="02020603050405020304" pitchFamily="18" charset="0"/>
              </a:rPr>
              <a:t>) secondary particles are </a:t>
            </a:r>
            <a:r>
              <a:rPr lang="en-US" sz="1700" i="0" baseline="0" dirty="0">
                <a:latin typeface="Comic Sans MS"/>
                <a:cs typeface="Times New Roman" panose="02020603050405020304" pitchFamily="18" charset="0"/>
              </a:rPr>
              <a:t>focused (</a:t>
            </a:r>
            <a:r>
              <a:rPr lang="en-US" sz="1700" baseline="0" dirty="0">
                <a:latin typeface="Comic Sans MS"/>
                <a:cs typeface="Times New Roman" panose="02020603050405020304" pitchFamily="18" charset="0"/>
              </a:rPr>
              <a:t>defocused</a:t>
            </a:r>
            <a:r>
              <a:rPr lang="en-US" sz="1700" i="0" baseline="0" dirty="0">
                <a:latin typeface="Comic Sans MS"/>
                <a:cs typeface="Times New Roman" panose="02020603050405020304" pitchFamily="18" charset="0"/>
              </a:rPr>
              <a:t>) by a magnetic horn         according to I circulation versus.</a:t>
            </a:r>
          </a:p>
          <a:p>
            <a:pPr marL="225425" lvl="2" indent="-225425">
              <a:lnSpc>
                <a:spcPts val="2300"/>
              </a:lnSpc>
              <a:spcBef>
                <a:spcPts val="4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sz="1700" i="0" baseline="0" dirty="0">
                <a:latin typeface="Comic Sans MS"/>
                <a:cs typeface="Times New Roman" panose="02020603050405020304" pitchFamily="18" charset="0"/>
              </a:rPr>
              <a:t>50 m decay tunnel where focused mesons propagate/decay producing </a:t>
            </a:r>
            <a:r>
              <a:rPr lang="it-IT" sz="1700" i="0" baseline="0" dirty="0">
                <a:latin typeface="Comic Sans MS"/>
                <a:cs typeface="Times New Roman" panose="02020603050405020304" pitchFamily="18" charset="0"/>
              </a:rPr>
              <a:t>neutrino.</a:t>
            </a:r>
            <a:endParaRPr lang="en-US" sz="1700" i="0" baseline="0" dirty="0">
              <a:latin typeface="Comic Sans MS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BC16BF-15F9-BE43-B581-6DAA3E2D6437}"/>
              </a:ext>
            </a:extLst>
          </p:cNvPr>
          <p:cNvGrpSpPr/>
          <p:nvPr/>
        </p:nvGrpSpPr>
        <p:grpSpPr>
          <a:xfrm>
            <a:off x="914400" y="3981134"/>
            <a:ext cx="8915400" cy="2724466"/>
            <a:chOff x="914400" y="3828734"/>
            <a:chExt cx="8915400" cy="27244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75961C-88EA-6947-99F6-D158F7B821FE}"/>
                </a:ext>
              </a:extLst>
            </p:cNvPr>
            <p:cNvGrpSpPr/>
            <p:nvPr/>
          </p:nvGrpSpPr>
          <p:grpSpPr>
            <a:xfrm>
              <a:off x="914400" y="3828734"/>
              <a:ext cx="5504550" cy="2724466"/>
              <a:chOff x="8722" y="2057400"/>
              <a:chExt cx="9686828" cy="348212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3F0E076-5696-F84F-A19A-78AAFA8EB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22" y="2057400"/>
                <a:ext cx="9686828" cy="348212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D53491-536A-224A-B3CE-8D83067C8FF5}"/>
                  </a:ext>
                </a:extLst>
              </p:cNvPr>
              <p:cNvSpPr txBox="1"/>
              <p:nvPr/>
            </p:nvSpPr>
            <p:spPr>
              <a:xfrm>
                <a:off x="1942082" y="2892621"/>
                <a:ext cx="1450971" cy="3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aseline="0" dirty="0"/>
                  <a:t>93.6%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FA0F5D-EEB2-4B4E-9AC9-BDAA726A7BA5}"/>
                  </a:ext>
                </a:extLst>
              </p:cNvPr>
              <p:cNvSpPr txBox="1"/>
              <p:nvPr/>
            </p:nvSpPr>
            <p:spPr>
              <a:xfrm>
                <a:off x="765254" y="3048000"/>
                <a:ext cx="1420937" cy="3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aseline="0" dirty="0"/>
                  <a:t>5.86%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AD760F-5472-C34B-8C56-048F2CD1758A}"/>
                  </a:ext>
                </a:extLst>
              </p:cNvPr>
              <p:cNvSpPr txBox="1"/>
              <p:nvPr/>
            </p:nvSpPr>
            <p:spPr>
              <a:xfrm>
                <a:off x="577045" y="4308978"/>
                <a:ext cx="2146064" cy="3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aseline="0" dirty="0">
                    <a:solidFill>
                      <a:srgbClr val="FF0000"/>
                    </a:solidFill>
                  </a:rPr>
                  <a:t>0.52+0.05%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276F35-CDC2-0143-A92D-969516B9AAEA}"/>
                  </a:ext>
                </a:extLst>
              </p:cNvPr>
              <p:cNvSpPr txBox="1"/>
              <p:nvPr/>
            </p:nvSpPr>
            <p:spPr>
              <a:xfrm>
                <a:off x="6838133" y="2672074"/>
                <a:ext cx="1300290" cy="3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aseline="0" dirty="0"/>
                  <a:t>83.7%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98F12F-BD99-B041-AA8E-D133F70C32E0}"/>
                  </a:ext>
                </a:extLst>
              </p:cNvPr>
              <p:cNvSpPr txBox="1"/>
              <p:nvPr/>
            </p:nvSpPr>
            <p:spPr>
              <a:xfrm>
                <a:off x="5806776" y="3164754"/>
                <a:ext cx="1375109" cy="3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aseline="0" dirty="0"/>
                  <a:t>15.7%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3A33AC-1940-0D43-9C79-50EDC93C3A97}"/>
                  </a:ext>
                </a:extLst>
              </p:cNvPr>
              <p:cNvSpPr txBox="1"/>
              <p:nvPr/>
            </p:nvSpPr>
            <p:spPr>
              <a:xfrm>
                <a:off x="5906717" y="4207307"/>
                <a:ext cx="2610130" cy="3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200" baseline="0" dirty="0">
                    <a:solidFill>
                      <a:srgbClr val="FF0000"/>
                    </a:solidFill>
                  </a:rPr>
                  <a:t>0.4+0.2%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B388C4-23BA-0A41-9F33-4CCF4464815F}"/>
                </a:ext>
              </a:extLst>
            </p:cNvPr>
            <p:cNvSpPr/>
            <p:nvPr/>
          </p:nvSpPr>
          <p:spPr>
            <a:xfrm>
              <a:off x="6772189" y="4637782"/>
              <a:ext cx="3057611" cy="1201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US" i="0" dirty="0">
                  <a:latin typeface="Comic Sans MS"/>
                  <a:cs typeface="Times New Roman" panose="02020603050405020304" pitchFamily="18" charset="0"/>
                </a:rPr>
                <a:t>Anti-neutrino beam: secondary negative particles are focused by reversing the Horn current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33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SBN Program: s</a:t>
            </a:r>
            <a:r>
              <a:rPr lang="en-IT" sz="2600"/>
              <a:t>terile neutrino sensitivity</a:t>
            </a:r>
            <a:r>
              <a:rPr lang="en-US" sz="2600" dirty="0"/>
              <a:t>, 3 years (6.6 x10</a:t>
            </a:r>
            <a:r>
              <a:rPr lang="en-US" sz="2600" baseline="30000" dirty="0"/>
              <a:t>20</a:t>
            </a:r>
            <a:r>
              <a:rPr lang="en-US" sz="2600" dirty="0"/>
              <a:t> pot) 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1923D7-9A96-0543-9350-E033555D3F4D}"/>
              </a:ext>
            </a:extLst>
          </p:cNvPr>
          <p:cNvSpPr/>
          <p:nvPr/>
        </p:nvSpPr>
        <p:spPr>
          <a:xfrm>
            <a:off x="1101364" y="5334000"/>
            <a:ext cx="354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l-GR" sz="1800" dirty="0">
                <a:solidFill>
                  <a:srgbClr val="4E4E4E"/>
                </a:solidFill>
                <a:cs typeface="Helvetica"/>
              </a:rPr>
              <a:t>5σ </a:t>
            </a:r>
            <a:r>
              <a:rPr lang="en-US" sz="1800" dirty="0">
                <a:solidFill>
                  <a:srgbClr val="4E4E4E"/>
                </a:solidFill>
                <a:cs typeface="Helvetica"/>
              </a:rPr>
              <a:t>coverage of the parameter area relevant to LSND anomaly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00BF876-5CB7-D14B-A8B9-B2EDAF47E540}"/>
              </a:ext>
            </a:extLst>
          </p:cNvPr>
          <p:cNvSpPr/>
          <p:nvPr/>
        </p:nvSpPr>
        <p:spPr>
          <a:xfrm>
            <a:off x="8719" y="575608"/>
            <a:ext cx="989728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400">
              <a:lnSpc>
                <a:spcPts val="226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ombined analysis of events collected far by ICARUS at far site and by SBND at near u</a:t>
            </a:r>
            <a:r>
              <a:rPr lang="en-US" sz="1700" i="0" dirty="0">
                <a:solidFill>
                  <a:srgbClr val="000000"/>
                </a:solidFill>
              </a:rPr>
              <a:t>sing the same </a:t>
            </a:r>
            <a:r>
              <a:rPr lang="en-US" sz="1700" i="0" dirty="0" err="1">
                <a:solidFill>
                  <a:srgbClr val="000000"/>
                </a:solidFill>
              </a:rPr>
              <a:t>LAr</a:t>
            </a:r>
            <a:r>
              <a:rPr lang="en-US" sz="1700" i="0" dirty="0">
                <a:solidFill>
                  <a:srgbClr val="000000"/>
                </a:solidFill>
              </a:rPr>
              <a:t>-TPC event imaging technology greatly reduces the expected systematics:</a:t>
            </a:r>
          </a:p>
          <a:p>
            <a:pPr marL="585788" lvl="3" indent="-273050">
              <a:lnSpc>
                <a:spcPts val="2160"/>
              </a:lnSpc>
              <a:spcBef>
                <a:spcPts val="800"/>
              </a:spcBef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</a:rPr>
              <a:t>High </a:t>
            </a:r>
            <a:r>
              <a:rPr lang="en-US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</a:rPr>
              <a:t>e identification capability of </a:t>
            </a:r>
            <a:r>
              <a:rPr lang="en-US" sz="1700" i="0" dirty="0" err="1">
                <a:solidFill>
                  <a:srgbClr val="000000"/>
                </a:solidFill>
              </a:rPr>
              <a:t>LAr</a:t>
            </a:r>
            <a:r>
              <a:rPr lang="en-US" sz="1700" i="0" dirty="0">
                <a:solidFill>
                  <a:srgbClr val="000000"/>
                </a:solidFill>
              </a:rPr>
              <a:t>-TPCs rejecting NC event background; </a:t>
            </a:r>
          </a:p>
          <a:p>
            <a:pPr marL="585788" lvl="3" indent="-273050">
              <a:lnSpc>
                <a:spcPts val="216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</a:rPr>
              <a:t>“Initial” BNB beam composition and spectrum provided by SBND detector.</a:t>
            </a:r>
            <a:r>
              <a:rPr lang="en-US" sz="1700" dirty="0">
                <a:solidFill>
                  <a:srgbClr val="000000"/>
                </a:solidFill>
              </a:rPr>
              <a:t>	            </a:t>
            </a:r>
            <a:endParaRPr lang="en-US" sz="1700" dirty="0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78492-CBEE-D249-8567-DDA8648D7400}"/>
              </a:ext>
            </a:extLst>
          </p:cNvPr>
          <p:cNvSpPr/>
          <p:nvPr/>
        </p:nvSpPr>
        <p:spPr>
          <a:xfrm>
            <a:off x="84919" y="6096000"/>
            <a:ext cx="9897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Unique capability to study neutrino appearance and disappearance simultaneously</a:t>
            </a:r>
            <a:endParaRPr lang="it-IT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AF4EC8-8170-CE45-9D68-C5588DCE1779}"/>
              </a:ext>
            </a:extLst>
          </p:cNvPr>
          <p:cNvSpPr/>
          <p:nvPr/>
        </p:nvSpPr>
        <p:spPr>
          <a:xfrm>
            <a:off x="5088537" y="5334000"/>
            <a:ext cx="4284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1800" dirty="0">
                <a:solidFill>
                  <a:srgbClr val="4E4E4E"/>
                </a:solidFill>
                <a:cs typeface="Helvetica"/>
              </a:rPr>
              <a:t>Probing the parameter area relevant to reactor and gallium anomalies.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910A2-B4FF-A04B-A98C-29BE8542FC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2200"/>
            <a:ext cx="8801100" cy="28276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E0C812-4245-6C41-B66D-E91CAB0F6308}"/>
              </a:ext>
            </a:extLst>
          </p:cNvPr>
          <p:cNvSpPr/>
          <p:nvPr/>
        </p:nvSpPr>
        <p:spPr>
          <a:xfrm>
            <a:off x="1531468" y="2023646"/>
            <a:ext cx="1821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nm</a:t>
            </a:r>
            <a:r>
              <a:rPr lang="en-US" dirty="0">
                <a:solidFill>
                  <a:srgbClr val="0000FF"/>
                </a:solidFill>
              </a:rPr>
              <a:t> disappearance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A618C-BCF9-5947-8948-A8986C3D7AB4}"/>
              </a:ext>
            </a:extLst>
          </p:cNvPr>
          <p:cNvSpPr/>
          <p:nvPr/>
        </p:nvSpPr>
        <p:spPr>
          <a:xfrm>
            <a:off x="4497485" y="2023646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e appearance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2FC604-F657-324A-B1F2-D9293E07E238}"/>
              </a:ext>
            </a:extLst>
          </p:cNvPr>
          <p:cNvSpPr/>
          <p:nvPr/>
        </p:nvSpPr>
        <p:spPr>
          <a:xfrm>
            <a:off x="7481480" y="2023646"/>
            <a:ext cx="1814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e disappearance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4BE2D23-C5E8-6948-BDD3-519A7D1BF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1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92" y="5257"/>
            <a:ext cx="9906000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sz="2700" i="0" baseline="0" dirty="0"/>
              <a:t>The remarkable evolution of </a:t>
            </a:r>
            <a:r>
              <a:rPr lang="en-US" sz="2700" i="0" baseline="0" dirty="0">
                <a:latin typeface="Symbol" panose="05050102010706020507" pitchFamily="18" charset="2"/>
              </a:rPr>
              <a:t>n</a:t>
            </a:r>
            <a:r>
              <a:rPr lang="en-US" sz="2700" i="0" baseline="0" dirty="0"/>
              <a:t>-detectors: the ICARUS </a:t>
            </a:r>
            <a:r>
              <a:rPr lang="en-US" sz="2700" i="0" baseline="0" dirty="0" err="1"/>
              <a:t>LAr</a:t>
            </a:r>
            <a:r>
              <a:rPr lang="en-US" sz="2700" i="0" baseline="0" dirty="0"/>
              <a:t>-TPC</a:t>
            </a:r>
            <a:endParaRPr lang="en-US" sz="2700" i="0" kern="0" baseline="0" dirty="0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7200" y="1556453"/>
            <a:ext cx="8991600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tabLst>
                <a:tab pos="266700" algn="l"/>
              </a:tabLst>
            </a:pP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A long R&amp;D culminated in the first large-scale successful experiment ICARUS-T600, 0.76 </a:t>
            </a:r>
            <a:r>
              <a:rPr lang="en-US" sz="17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kt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ultra-pure </a:t>
            </a:r>
            <a:r>
              <a:rPr lang="en-US" sz="17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LAr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at Gran </a:t>
            </a:r>
            <a:r>
              <a:rPr lang="en-US" sz="17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Sasso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INFN Lab exposed underground to CNGS </a:t>
            </a:r>
            <a:r>
              <a:rPr lang="en-US" sz="1700" dirty="0">
                <a:solidFill>
                  <a:prstClr val="black"/>
                </a:solidFill>
                <a:latin typeface="Symbol" pitchFamily="2" charset="2"/>
              </a:rPr>
              <a:t>n</a:t>
            </a: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 beam investigating sterile neutrinos!</a:t>
            </a:r>
          </a:p>
        </p:txBody>
      </p:sp>
      <p:cxnSp>
        <p:nvCxnSpPr>
          <p:cNvPr id="108" name="Łącznik prosty ze strzałką 27"/>
          <p:cNvCxnSpPr/>
          <p:nvPr/>
        </p:nvCxnSpPr>
        <p:spPr bwMode="auto">
          <a:xfrm>
            <a:off x="6324600" y="3733800"/>
            <a:ext cx="228600" cy="457200"/>
          </a:xfrm>
          <a:prstGeom prst="straightConnector1">
            <a:avLst/>
          </a:prstGeom>
          <a:ln w="38100">
            <a:solidFill>
              <a:schemeClr val="bg1"/>
            </a:solidFill>
            <a:headEnd type="oval" w="sm" len="sm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14">
            <a:extLst>
              <a:ext uri="{FF2B5EF4-FFF2-40B4-BE49-F238E27FC236}">
                <a16:creationId xmlns:a16="http://schemas.microsoft.com/office/drawing/2014/main" id="{C6CED2AE-1583-1F47-8CBF-E705D2900763}"/>
              </a:ext>
            </a:extLst>
          </p:cNvPr>
          <p:cNvGrpSpPr/>
          <p:nvPr/>
        </p:nvGrpSpPr>
        <p:grpSpPr>
          <a:xfrm>
            <a:off x="6699341" y="2297626"/>
            <a:ext cx="3130459" cy="2648773"/>
            <a:chOff x="4740482" y="97057"/>
            <a:chExt cx="5079001" cy="3011435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1A04E6D-DE52-0E4E-9C36-961E809CF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482" y="97057"/>
              <a:ext cx="5079001" cy="3011435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24" name="Grupa 10">
              <a:extLst>
                <a:ext uri="{FF2B5EF4-FFF2-40B4-BE49-F238E27FC236}">
                  <a16:creationId xmlns:a16="http://schemas.microsoft.com/office/drawing/2014/main" id="{C8695F6C-8FC0-3F4F-91D4-0C6192F35B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7526" y="1264052"/>
              <a:ext cx="2587405" cy="1008067"/>
              <a:chOff x="1273743" y="1210674"/>
              <a:chExt cx="2176068" cy="1008165"/>
            </a:xfrm>
          </p:grpSpPr>
          <p:sp>
            <p:nvSpPr>
              <p:cNvPr id="25" name="Prostokąt 11">
                <a:extLst>
                  <a:ext uri="{FF2B5EF4-FFF2-40B4-BE49-F238E27FC236}">
                    <a16:creationId xmlns:a16="http://schemas.microsoft.com/office/drawing/2014/main" id="{14D66FCE-9346-1B40-BF77-BA0CAF9EFEFC}"/>
                  </a:ext>
                </a:extLst>
              </p:cNvPr>
              <p:cNvSpPr/>
              <p:nvPr/>
            </p:nvSpPr>
            <p:spPr>
              <a:xfrm>
                <a:off x="1368993" y="1210675"/>
                <a:ext cx="952495" cy="1008164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baseline="0"/>
              </a:p>
            </p:txBody>
          </p:sp>
          <p:sp>
            <p:nvSpPr>
              <p:cNvPr id="26" name="Prostokąt 12">
                <a:extLst>
                  <a:ext uri="{FF2B5EF4-FFF2-40B4-BE49-F238E27FC236}">
                    <a16:creationId xmlns:a16="http://schemas.microsoft.com/office/drawing/2014/main" id="{9DBB0F76-246F-4045-96F9-B05D54FB25CB}"/>
                  </a:ext>
                </a:extLst>
              </p:cNvPr>
              <p:cNvSpPr/>
              <p:nvPr/>
            </p:nvSpPr>
            <p:spPr>
              <a:xfrm>
                <a:off x="2385959" y="1210674"/>
                <a:ext cx="950823" cy="1008165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baseline="0"/>
              </a:p>
            </p:txBody>
          </p:sp>
          <p:sp>
            <p:nvSpPr>
              <p:cNvPr id="27" name="pole tekstowe 17">
                <a:extLst>
                  <a:ext uri="{FF2B5EF4-FFF2-40B4-BE49-F238E27FC236}">
                    <a16:creationId xmlns:a16="http://schemas.microsoft.com/office/drawing/2014/main" id="{601B67F2-7215-3B47-9E0D-A2EC943EB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3743" y="1492815"/>
                <a:ext cx="952497" cy="472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l-PL" sz="1600" b="1" baseline="0" dirty="0">
                    <a:solidFill>
                      <a:schemeClr val="bg1"/>
                    </a:solidFill>
                  </a:rPr>
                  <a:t>T300</a:t>
                </a:r>
              </a:p>
            </p:txBody>
          </p:sp>
          <p:sp>
            <p:nvSpPr>
              <p:cNvPr id="28" name="pole tekstowe 18">
                <a:extLst>
                  <a:ext uri="{FF2B5EF4-FFF2-40B4-BE49-F238E27FC236}">
                    <a16:creationId xmlns:a16="http://schemas.microsoft.com/office/drawing/2014/main" id="{59909D54-77F9-1A4F-9213-5C3EDFA27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5077" y="1492812"/>
                <a:ext cx="1074734" cy="527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l-PL" sz="1600" b="1" baseline="0" dirty="0">
                    <a:solidFill>
                      <a:schemeClr val="bg1"/>
                    </a:solidFill>
                  </a:rPr>
                  <a:t>T300</a:t>
                </a:r>
              </a:p>
            </p:txBody>
          </p:sp>
        </p:grpSp>
      </p:grp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DCD3EC20-8209-A44B-9C47-AF2D67340821}"/>
              </a:ext>
            </a:extLst>
          </p:cNvPr>
          <p:cNvSpPr txBox="1"/>
          <p:nvPr/>
        </p:nvSpPr>
        <p:spPr>
          <a:xfrm>
            <a:off x="0" y="565853"/>
            <a:ext cx="9906000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23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l"/>
              <a:tabLst>
                <a:tab pos="481013" algn="l"/>
              </a:tabLst>
            </a:pPr>
            <a:r>
              <a:rPr lang="en-US" sz="1700" i="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Liquid Argon Imaging technology LAr-TPC, an ‘’electronic bubble chamber’’ to unambiguously </a:t>
            </a:r>
            <a:r>
              <a:rPr lang="en-US" sz="1700" i="0" dirty="0">
                <a:solidFill>
                  <a:prstClr val="black"/>
                </a:solidFill>
                <a:latin typeface="Comic Sans MS" panose="030F0702030302020204" pitchFamily="66" charset="0"/>
              </a:rPr>
              <a:t>reconstruct </a:t>
            </a:r>
            <a:r>
              <a:rPr lang="en-US" sz="1700" i="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 each ionizing track in complex </a:t>
            </a:r>
            <a:r>
              <a:rPr lang="en-US" sz="1700" i="0" dirty="0">
                <a:solidFill>
                  <a:prstClr val="black"/>
                </a:solidFill>
                <a:latin typeface="+mn-lt"/>
              </a:rPr>
              <a:t>neutrino</a:t>
            </a:r>
            <a:r>
              <a:rPr lang="en-US" sz="1700" i="0" baseline="0" dirty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1700" i="0" baseline="0" dirty="0">
                <a:solidFill>
                  <a:prstClr val="black"/>
                </a:solidFill>
                <a:latin typeface="Comic Sans MS" panose="030F0702030302020204" pitchFamily="66" charset="0"/>
              </a:rPr>
              <a:t>events, was first proposed by C. Rubbia </a:t>
            </a:r>
            <a:r>
              <a:rPr lang="en-US" sz="1700" i="0" dirty="0">
                <a:solidFill>
                  <a:prstClr val="black"/>
                </a:solidFill>
                <a:latin typeface="Comic Sans MS" panose="030F0702030302020204" pitchFamily="66" charset="0"/>
              </a:rPr>
              <a:t>in 1977 as an alternative to </a:t>
            </a:r>
            <a:r>
              <a:rPr lang="en-US" sz="1700" i="0" dirty="0">
                <a:solidFill>
                  <a:prstClr val="black"/>
                </a:solidFill>
              </a:rPr>
              <a:t>Cherenkov detectors:</a:t>
            </a:r>
          </a:p>
        </p:txBody>
      </p:sp>
      <p:cxnSp>
        <p:nvCxnSpPr>
          <p:cNvPr id="55" name="Connettore 2 39">
            <a:extLst>
              <a:ext uri="{FF2B5EF4-FFF2-40B4-BE49-F238E27FC236}">
                <a16:creationId xmlns:a16="http://schemas.microsoft.com/office/drawing/2014/main" id="{7E721637-E9C8-0B43-9F7F-097535F0DF9F}"/>
              </a:ext>
            </a:extLst>
          </p:cNvPr>
          <p:cNvCxnSpPr>
            <a:cxnSpLocks/>
          </p:cNvCxnSpPr>
          <p:nvPr/>
        </p:nvCxnSpPr>
        <p:spPr bwMode="auto">
          <a:xfrm>
            <a:off x="13778901" y="5936375"/>
            <a:ext cx="157631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Connettore 2 39">
            <a:extLst>
              <a:ext uri="{FF2B5EF4-FFF2-40B4-BE49-F238E27FC236}">
                <a16:creationId xmlns:a16="http://schemas.microsoft.com/office/drawing/2014/main" id="{8CFF006D-4B01-6044-8CD2-DFCB6C2C78B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784770" y="5933673"/>
            <a:ext cx="1145047" cy="10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9">
            <a:extLst>
              <a:ext uri="{FF2B5EF4-FFF2-40B4-BE49-F238E27FC236}">
                <a16:creationId xmlns:a16="http://schemas.microsoft.com/office/drawing/2014/main" id="{C58ADCE8-B28C-D743-B541-F50FFEF49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31" y="2177679"/>
            <a:ext cx="6473792" cy="346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 marL="230188" indent="-227013"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501650" lvl="3" indent="-222250" defTabSz="914400" eaLnBrk="1">
              <a:lnSpc>
                <a:spcPts val="2300"/>
              </a:lnSpc>
              <a:spcBef>
                <a:spcPts val="4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en-US" altLang="en-US" sz="1800" i="0" baseline="0" dirty="0">
              <a:solidFill>
                <a:srgbClr val="FF0000"/>
              </a:solidFill>
              <a:latin typeface="Comic Sans MS" pitchFamily="66" charset="0"/>
              <a:ea typeface="MS PGothic" pitchFamily="34" charset="-128"/>
            </a:endParaRP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Tracking device: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3D event topology with </a:t>
            </a:r>
            <a:r>
              <a:rPr lang="en-US" altLang="en-US" sz="1700" i="0" baseline="0" dirty="0" err="1">
                <a:solidFill>
                  <a:srgbClr val="000000"/>
                </a:solidFill>
                <a:latin typeface="Symbol" pitchFamily="2" charset="2"/>
                <a:ea typeface="MS PGothic" pitchFamily="34" charset="-128"/>
              </a:rPr>
              <a:t>D</a:t>
            </a:r>
            <a:r>
              <a:rPr lang="en-US" altLang="en-US" sz="1700" i="0" baseline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x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~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mm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,                 ionization e- by charged particles can drift undisturbed for meters with 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700" i="0" baseline="-25000" dirty="0">
                <a:solidFill>
                  <a:srgbClr val="000000"/>
                </a:solidFill>
                <a:latin typeface="Comic Sans MS" pitchFamily="66" charset="0"/>
              </a:rPr>
              <a:t>D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= 0.5 kV/cm 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if </a:t>
            </a:r>
            <a:r>
              <a:rPr lang="en-US" altLang="en-US" sz="1700" i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LAr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is sufficiently pure</a:t>
            </a:r>
            <a:endParaRPr lang="en-US" altLang="en-US" sz="1700" i="0" baseline="0" dirty="0">
              <a:solidFill>
                <a:srgbClr val="000000"/>
              </a:solidFill>
              <a:latin typeface="Comic Sans MS" pitchFamily="66" charset="0"/>
              <a:ea typeface="MS PGothic" pitchFamily="34" charset="-128"/>
            </a:endParaRP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7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F</a:t>
            </a: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ull sampling homogeneous calorimeter:                                       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E measurement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by charge signal integration; </a:t>
            </a: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Measurement of local energy deposition </a:t>
            </a:r>
            <a:r>
              <a:rPr lang="en-US" altLang="en-US" sz="1700" i="0" baseline="0" dirty="0" err="1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dE</a:t>
            </a:r>
            <a:r>
              <a:rPr lang="en-US" altLang="en-US" sz="1700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/dx</a:t>
            </a:r>
            <a:r>
              <a:rPr lang="en-US" altLang="en-US" sz="1700" b="1" i="0" baseline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:         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remarkable e/</a:t>
            </a:r>
            <a:r>
              <a:rPr lang="en-US" altLang="en-US" sz="1700" i="0" baseline="0" dirty="0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g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separation,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0.02 </a:t>
            </a:r>
            <a:r>
              <a:rPr lang="en-US" altLang="en-US" sz="1700" i="0" baseline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X</a:t>
            </a:r>
            <a:r>
              <a:rPr lang="en-US" altLang="en-US" sz="1700" i="0" baseline="-25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sampling, </a:t>
            </a:r>
            <a:r>
              <a:rPr lang="en-US" altLang="en-US" sz="1700" i="0" dirty="0">
                <a:solidFill>
                  <a:srgbClr val="000000"/>
                </a:solidFill>
                <a:latin typeface="Symbol" panose="05050102010706020507" pitchFamily="18" charset="2"/>
                <a:ea typeface="MS PGothic" pitchFamily="34" charset="-128"/>
              </a:rPr>
              <a:t>C</a:t>
            </a:r>
            <a:r>
              <a:rPr lang="en-US" altLang="en-US" sz="1700" i="0" baseline="-25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0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=14 cm, a powerful PID by </a:t>
            </a:r>
            <a:r>
              <a:rPr lang="en-US" altLang="en-US" sz="1700" i="0" baseline="0" dirty="0" err="1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dE</a:t>
            </a:r>
            <a:r>
              <a:rPr lang="en-US" altLang="en-US" sz="1700" i="0" baseline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/dx vs range. 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Momentum of not contained </a:t>
            </a:r>
            <a:r>
              <a:rPr lang="en-US" altLang="en-US" sz="1700" i="0" dirty="0">
                <a:solidFill>
                  <a:srgbClr val="000000"/>
                </a:solidFill>
                <a:latin typeface="Symbol" pitchFamily="2" charset="2"/>
                <a:ea typeface="MS PGothic" pitchFamily="34" charset="-128"/>
              </a:rPr>
              <a:t>m</a:t>
            </a:r>
            <a:r>
              <a:rPr lang="en-US" altLang="en-US" sz="170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is measured by Multiple Coulomb Scattering</a:t>
            </a:r>
          </a:p>
          <a:p>
            <a:pPr marL="501650" lvl="3" indent="-222250" defTabSz="914400" eaLnBrk="1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tabLst>
                <a:tab pos="898525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GB" sz="1700" i="0" dirty="0">
                <a:solidFill>
                  <a:srgbClr val="FF0000"/>
                </a:solidFill>
                <a:latin typeface="+mn-lt"/>
              </a:rPr>
              <a:t>Scintillation light </a:t>
            </a:r>
            <a:r>
              <a:rPr lang="en-GB" sz="1700" i="0" dirty="0">
                <a:latin typeface="+mn-lt"/>
              </a:rPr>
              <a:t>by charged particles</a:t>
            </a:r>
            <a:r>
              <a:rPr lang="en-GB" sz="1700" i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700" i="0" dirty="0">
                <a:latin typeface="+mn-lt"/>
              </a:rPr>
              <a:t>provides             fast signals for timing/triggering.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0A9C2-9802-B844-AFEC-6A267729675A}"/>
              </a:ext>
            </a:extLst>
          </p:cNvPr>
          <p:cNvGrpSpPr/>
          <p:nvPr/>
        </p:nvGrpSpPr>
        <p:grpSpPr>
          <a:xfrm>
            <a:off x="6699341" y="4946399"/>
            <a:ext cx="3206659" cy="1683001"/>
            <a:chOff x="6392759" y="4876800"/>
            <a:chExt cx="3370763" cy="1378201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E4267BA8-1F0B-044C-B02E-2FBFE21E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759" y="4876800"/>
              <a:ext cx="3295518" cy="1378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F2E55F-D2A6-E54A-AAE7-5BAE256BED53}"/>
                </a:ext>
              </a:extLst>
            </p:cNvPr>
            <p:cNvSpPr/>
            <p:nvPr/>
          </p:nvSpPr>
          <p:spPr>
            <a:xfrm>
              <a:off x="7100824" y="4953000"/>
              <a:ext cx="26626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kern="0" dirty="0">
                  <a:solidFill>
                    <a:srgbClr val="0000FF"/>
                  </a:solidFill>
                  <a:latin typeface="Comic Sans MS"/>
                  <a:ea typeface="ＭＳ Ｐゴシック" charset="0"/>
                </a:rPr>
                <a:t>atmospheric </a:t>
              </a:r>
              <a:r>
                <a:rPr lang="en-US" kern="0" dirty="0">
                  <a:solidFill>
                    <a:srgbClr val="0000FF"/>
                  </a:solidFill>
                  <a:latin typeface="Symbol" pitchFamily="2" charset="2"/>
                  <a:ea typeface="ＭＳ Ｐゴシック" charset="0"/>
                </a:rPr>
                <a:t>n</a:t>
              </a:r>
              <a:r>
                <a:rPr lang="en-US" sz="2000" kern="0" baseline="-25000" dirty="0">
                  <a:solidFill>
                    <a:srgbClr val="0000FF"/>
                  </a:solidFill>
                  <a:latin typeface="Comic Sans MS"/>
                  <a:ea typeface="ＭＳ Ｐゴシック" charset="0"/>
                </a:rPr>
                <a:t>e</a:t>
              </a:r>
              <a:r>
                <a:rPr lang="en-US" kern="0" dirty="0">
                  <a:solidFill>
                    <a:srgbClr val="0000FF"/>
                  </a:solidFill>
                  <a:latin typeface="Comic Sans MS"/>
                  <a:ea typeface="ＭＳ Ｐゴシック" charset="0"/>
                </a:rPr>
                <a:t> neutrino 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CD0185B-F5E5-3F44-A289-C3E846343DF7}"/>
              </a:ext>
            </a:extLst>
          </p:cNvPr>
          <p:cNvSpPr/>
          <p:nvPr/>
        </p:nvSpPr>
        <p:spPr>
          <a:xfrm>
            <a:off x="76200" y="6165914"/>
            <a:ext cx="6662401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tabLst>
                <a:tab pos="266700" algn="l"/>
              </a:tabLst>
            </a:pPr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… paving the way for Long-Baseline DUNE experiment!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B528ABD-D994-E34E-A558-5746FE8B6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49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92" y="5257"/>
            <a:ext cx="9906000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GB" sz="2700" i="0" dirty="0"/>
              <a:t>ICARUS T600: a powerful detector for neutrino experiments </a:t>
            </a:r>
            <a:endParaRPr lang="en-US" sz="2700" i="0" kern="0" baseline="0" dirty="0">
              <a:solidFill>
                <a:srgbClr val="FFFFFF"/>
              </a:solidFill>
            </a:endParaRPr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r>
              <a:rPr lang="en-GB" dirty="0"/>
              <a:t>Slide# :  </a:t>
            </a:r>
            <a:fld id="{D05931B6-DFFB-0A40-833F-329CB0688972}" type="slidenum">
              <a:rPr lang="en-GB" smtClean="0"/>
              <a:pPr/>
              <a:t>14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7" name="CasellaDiTesto 7">
            <a:extLst>
              <a:ext uri="{FF2B5EF4-FFF2-40B4-BE49-F238E27FC236}">
                <a16:creationId xmlns:a16="http://schemas.microsoft.com/office/drawing/2014/main" id="{CE1E6DA2-9DAE-514C-A362-14FBE8859B3C}"/>
              </a:ext>
            </a:extLst>
          </p:cNvPr>
          <p:cNvSpPr txBox="1"/>
          <p:nvPr/>
        </p:nvSpPr>
        <p:spPr>
          <a:xfrm>
            <a:off x="0" y="544662"/>
            <a:ext cx="9906000" cy="168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2" indent="-271463">
              <a:lnSpc>
                <a:spcPts val="2400"/>
              </a:lnSpc>
              <a:spcBef>
                <a:spcPts val="5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GB" altLang="it-IT" sz="1700" i="0" baseline="0" dirty="0">
                <a:latin typeface="+mn-lt"/>
                <a:ea typeface="ＭＳ Ｐゴシック" charset="0"/>
                <a:cs typeface="MS PGothic" pitchFamily="34" charset="-128"/>
              </a:rPr>
              <a:t>I</a:t>
            </a:r>
            <a:r>
              <a:rPr lang="en-US" sz="1700" i="0" baseline="0" dirty="0">
                <a:latin typeface="+mn-lt"/>
              </a:rPr>
              <a:t>CARUS concluded in 2013 a successful</a:t>
            </a:r>
            <a:r>
              <a:rPr lang="en-US" sz="1700" i="0" dirty="0">
                <a:latin typeface="+mn-lt"/>
              </a:rPr>
              <a:t> </a:t>
            </a:r>
            <a:r>
              <a:rPr lang="en-US" sz="1700" i="0" baseline="0" dirty="0">
                <a:latin typeface="+mn-lt"/>
              </a:rPr>
              <a:t>3 years long run</a:t>
            </a:r>
            <a:r>
              <a:rPr lang="en-US" sz="1700" i="0" dirty="0">
                <a:latin typeface="+mn-lt"/>
              </a:rPr>
              <a:t> e</a:t>
            </a:r>
            <a:r>
              <a:rPr lang="en-US" altLang="it-IT" sz="1700" i="0" dirty="0">
                <a:ea typeface="ＭＳ Ｐゴシック" charset="0"/>
                <a:cs typeface="MS PGothic" pitchFamily="34" charset="-128"/>
              </a:rPr>
              <a:t>xposed </a:t>
            </a:r>
            <a:r>
              <a:rPr lang="en-GB" altLang="it-IT" sz="1700" i="0" dirty="0">
                <a:ea typeface="ＭＳ Ｐゴシック" charset="0"/>
                <a:cs typeface="MS PGothic" pitchFamily="34" charset="-128"/>
              </a:rPr>
              <a:t>to CNGS beam and cosmic rays </a:t>
            </a:r>
            <a:r>
              <a:rPr lang="en-US" sz="1700" i="0" dirty="0">
                <a:latin typeface="+mn-lt"/>
              </a:rPr>
              <a:t>with </a:t>
            </a:r>
            <a:r>
              <a:rPr lang="en-US" sz="1700" i="0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700" i="0" baseline="0" dirty="0">
                <a:latin typeface="+mn-lt"/>
                <a:cs typeface="Times New Roman" panose="02020603050405020304" pitchFamily="18" charset="0"/>
              </a:rPr>
              <a:t>everal physics/technical</a:t>
            </a:r>
            <a:r>
              <a:rPr lang="en-US" sz="1700" i="0" dirty="0">
                <a:latin typeface="+mn-lt"/>
                <a:cs typeface="Times New Roman" panose="02020603050405020304" pitchFamily="18" charset="0"/>
              </a:rPr>
              <a:t> achievements:</a:t>
            </a:r>
          </a:p>
          <a:p>
            <a:pPr marL="542925" lvl="3" indent="-227013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Demonstrating the u</a:t>
            </a:r>
            <a:r>
              <a:rPr lang="en-US" sz="1700" dirty="0"/>
              <a:t>nique </a:t>
            </a:r>
            <a:r>
              <a:rPr lang="en-US" sz="1700" dirty="0" err="1"/>
              <a:t>LAr</a:t>
            </a:r>
            <a:r>
              <a:rPr lang="en-US" sz="1700" dirty="0"/>
              <a:t>-TPC capability </a:t>
            </a:r>
            <a:r>
              <a:rPr lang="en-US" sz="1700" dirty="0">
                <a:solidFill>
                  <a:srgbClr val="000000"/>
                </a:solidFill>
              </a:rPr>
              <a:t>to identify </a:t>
            </a:r>
            <a:r>
              <a:rPr lang="en-US" sz="17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700" dirty="0">
                <a:solidFill>
                  <a:srgbClr val="000000"/>
                </a:solidFill>
              </a:rPr>
              <a:t>e and reject </a:t>
            </a:r>
            <a:r>
              <a:rPr lang="en-US" sz="1700" dirty="0" err="1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700" baseline="30000" dirty="0" err="1">
                <a:solidFill>
                  <a:srgbClr val="000000"/>
                </a:solidFill>
              </a:rPr>
              <a:t>o</a:t>
            </a:r>
            <a:r>
              <a:rPr lang="en-US" sz="1700" baseline="30000" dirty="0">
                <a:solidFill>
                  <a:srgbClr val="000000"/>
                </a:solidFill>
              </a:rPr>
              <a:t>  </a:t>
            </a:r>
            <a:r>
              <a:rPr lang="en-US" sz="1700" dirty="0">
                <a:solidFill>
                  <a:srgbClr val="000000"/>
                </a:solidFill>
              </a:rPr>
              <a:t>background </a:t>
            </a:r>
          </a:p>
          <a:p>
            <a:pPr marL="542925" lvl="3" indent="-227013">
              <a:lnSpc>
                <a:spcPts val="2300"/>
              </a:lnSpc>
              <a:spcBef>
                <a:spcPts val="4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dirty="0">
                <a:solidFill>
                  <a:prstClr val="black"/>
                </a:solidFill>
                <a:latin typeface="Comic Sans MS" panose="030F0702030302020204" pitchFamily="66" charset="0"/>
              </a:rPr>
              <a:t>Performing with OPERA a sensitive </a:t>
            </a:r>
            <a:r>
              <a:rPr lang="en-US" sz="1700" dirty="0">
                <a:latin typeface="Comic Sans MS" panose="030F0702030302020204" pitchFamily="66" charset="0"/>
              </a:rPr>
              <a:t>search for </a:t>
            </a:r>
            <a:r>
              <a:rPr lang="en-GB" sz="1700" kern="0" dirty="0">
                <a:latin typeface="Symbol" pitchFamily="2" charset="2"/>
                <a:ea typeface="ＭＳ Ｐゴシック" pitchFamily="1" charset="-128"/>
                <a:cs typeface="ＭＳ Ｐゴシック" charset="0"/>
              </a:rPr>
              <a:t>nm</a:t>
            </a:r>
            <a:r>
              <a:rPr lang="en-GB" sz="1700" kern="0" dirty="0">
                <a:latin typeface="Comic Sans MS"/>
                <a:ea typeface="ＭＳ Ｐゴシック" pitchFamily="1" charset="-128"/>
                <a:cs typeface="ＭＳ Ｐゴシック" charset="0"/>
              </a:rPr>
              <a:t> -&gt;</a:t>
            </a:r>
            <a:r>
              <a:rPr lang="en-GB" sz="1700" kern="0" dirty="0">
                <a:latin typeface="Symbol" panose="05050102010706020507" pitchFamily="18" charset="2"/>
                <a:ea typeface="ＭＳ Ｐゴシック" pitchFamily="1" charset="-128"/>
                <a:cs typeface="ＭＳ Ｐゴシック" charset="0"/>
              </a:rPr>
              <a:t>n</a:t>
            </a:r>
            <a:r>
              <a:rPr lang="en-GB" sz="1700" kern="0" dirty="0">
                <a:latin typeface="Comic Sans MS"/>
                <a:ea typeface="ＭＳ Ｐゴシック" pitchFamily="1" charset="-128"/>
                <a:cs typeface="ＭＳ Ｐゴシック" charset="0"/>
              </a:rPr>
              <a:t>e appearance </a:t>
            </a:r>
            <a:r>
              <a:rPr lang="en-GB" sz="1700" kern="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ＭＳ Ｐゴシック" charset="0"/>
              </a:rPr>
              <a:t>constraining LSND and </a:t>
            </a:r>
            <a:r>
              <a:rPr lang="en-GB" sz="1700" kern="0" dirty="0" err="1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ＭＳ Ｐゴシック" charset="0"/>
              </a:rPr>
              <a:t>MiniBooNE</a:t>
            </a:r>
            <a:r>
              <a:rPr lang="en-GB" sz="1700" kern="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ＭＳ Ｐゴシック" charset="0"/>
              </a:rPr>
              <a:t> </a:t>
            </a:r>
            <a:r>
              <a:rPr lang="en-GB" sz="1700" kern="0" dirty="0">
                <a:solidFill>
                  <a:srgbClr val="0000FF"/>
                </a:solidFill>
                <a:latin typeface="Symbol" pitchFamily="2" charset="2"/>
                <a:ea typeface="ＭＳ Ｐゴシック" pitchFamily="1" charset="-128"/>
                <a:cs typeface="ＭＳ Ｐゴシック" charset="0"/>
              </a:rPr>
              <a:t>n</a:t>
            </a:r>
            <a:r>
              <a:rPr lang="en-GB" sz="1700" kern="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ＭＳ Ｐゴシック" charset="0"/>
              </a:rPr>
              <a:t>e signals </a:t>
            </a:r>
            <a:r>
              <a:rPr lang="en-US" sz="1700" kern="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rPr>
              <a:t>to a narrow region, </a:t>
            </a:r>
            <a:r>
              <a:rPr lang="is-IS" sz="1700" dirty="0">
                <a:solidFill>
                  <a:srgbClr val="0000FF"/>
                </a:solidFill>
                <a:latin typeface="Verdana"/>
                <a:cs typeface="Verdana"/>
              </a:rPr>
              <a:t>EPJ C (2013) 73:2599</a:t>
            </a:r>
            <a:endParaRPr lang="is-IS" sz="1700" dirty="0">
              <a:solidFill>
                <a:srgbClr val="0000FF"/>
              </a:solidFill>
              <a:latin typeface="Verdana"/>
              <a:cs typeface="Verdana"/>
              <a:sym typeface="Symbol" pitchFamily="18" charset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9ACD62-9AD8-4240-BD17-453A9AE121A4}"/>
              </a:ext>
            </a:extLst>
          </p:cNvPr>
          <p:cNvGrpSpPr/>
          <p:nvPr/>
        </p:nvGrpSpPr>
        <p:grpSpPr>
          <a:xfrm>
            <a:off x="76200" y="2438400"/>
            <a:ext cx="6034091" cy="4114800"/>
            <a:chOff x="3433174" y="2286000"/>
            <a:chExt cx="6034091" cy="4267200"/>
          </a:xfrm>
        </p:grpSpPr>
        <p:sp>
          <p:nvSpPr>
            <p:cNvPr id="46" name="CasellaDiTesto 17">
              <a:extLst>
                <a:ext uri="{FF2B5EF4-FFF2-40B4-BE49-F238E27FC236}">
                  <a16:creationId xmlns:a16="http://schemas.microsoft.com/office/drawing/2014/main" id="{603F78F1-1128-EE40-8661-A73DAF6713AE}"/>
                </a:ext>
              </a:extLst>
            </p:cNvPr>
            <p:cNvSpPr txBox="1"/>
            <p:nvPr/>
          </p:nvSpPr>
          <p:spPr>
            <a:xfrm>
              <a:off x="4376456" y="6029980"/>
              <a:ext cx="38100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aseline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Evolution from single e-</a:t>
              </a:r>
              <a:r>
                <a:rPr lang="en-US" sz="1400" baseline="0" dirty="0" err="1">
                  <a:solidFill>
                    <a:prstClr val="black"/>
                  </a:solidFill>
                  <a:latin typeface="Comic Sans MS" panose="030F0702030302020204" pitchFamily="66" charset="0"/>
                </a:rPr>
                <a:t>mip</a:t>
              </a:r>
              <a:r>
                <a:rPr lang="en-US" sz="1400" baseline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to EM shower</a:t>
              </a:r>
              <a:r>
                <a:rPr lang="en-US" sz="14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 </a:t>
              </a:r>
              <a:r>
                <a:rPr lang="en-US" sz="1400" baseline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is evident from dE/dx on individual wires.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E62D8C6-506D-AF4C-B760-76B6FD8F198B}"/>
                </a:ext>
              </a:extLst>
            </p:cNvPr>
            <p:cNvGrpSpPr/>
            <p:nvPr/>
          </p:nvGrpSpPr>
          <p:grpSpPr>
            <a:xfrm>
              <a:off x="3433174" y="2286000"/>
              <a:ext cx="6034091" cy="3676360"/>
              <a:chOff x="1994532" y="2611402"/>
              <a:chExt cx="7370814" cy="421462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176FCA5-5FB5-4142-9F45-C8BD4E59BEC4}"/>
                  </a:ext>
                </a:extLst>
              </p:cNvPr>
              <p:cNvGrpSpPr/>
              <p:nvPr/>
            </p:nvGrpSpPr>
            <p:grpSpPr>
              <a:xfrm>
                <a:off x="1994532" y="2611402"/>
                <a:ext cx="7370813" cy="4214623"/>
                <a:chOff x="1994532" y="2537100"/>
                <a:chExt cx="7370813" cy="4297263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532A21A1-5BDD-1043-80BE-F80C3F6565E1}"/>
                    </a:ext>
                  </a:extLst>
                </p:cNvPr>
                <p:cNvGrpSpPr/>
                <p:nvPr/>
              </p:nvGrpSpPr>
              <p:grpSpPr>
                <a:xfrm>
                  <a:off x="2105066" y="2537100"/>
                  <a:ext cx="6781799" cy="2232123"/>
                  <a:chOff x="2672475" y="1412529"/>
                  <a:chExt cx="8105876" cy="2221057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C7A40DFB-B3DE-0248-8708-28CE57240665}"/>
                      </a:ext>
                    </a:extLst>
                  </p:cNvPr>
                  <p:cNvGrpSpPr/>
                  <p:nvPr/>
                </p:nvGrpSpPr>
                <p:grpSpPr>
                  <a:xfrm>
                    <a:off x="2672475" y="1412529"/>
                    <a:ext cx="8105876" cy="2221057"/>
                    <a:chOff x="2798316" y="1861799"/>
                    <a:chExt cx="8781367" cy="2221057"/>
                  </a:xfrm>
                </p:grpSpPr>
                <p:pic>
                  <p:nvPicPr>
                    <p:cNvPr id="59" name="Immagine 6">
                      <a:extLst>
                        <a:ext uri="{FF2B5EF4-FFF2-40B4-BE49-F238E27FC236}">
                          <a16:creationId xmlns:a16="http://schemas.microsoft.com/office/drawing/2014/main" id="{A2B9D009-84FF-B84D-AB48-54A7F28D9A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98316" y="1861799"/>
                      <a:ext cx="6336271" cy="22210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60" name="Gruppo 1">
                      <a:extLst>
                        <a:ext uri="{FF2B5EF4-FFF2-40B4-BE49-F238E27FC236}">
                          <a16:creationId xmlns:a16="http://schemas.microsoft.com/office/drawing/2014/main" id="{4B6B51AD-A7D9-E146-81AD-111F8FEAF00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03073" y="1886426"/>
                      <a:ext cx="3776610" cy="1533349"/>
                      <a:chOff x="8004033" y="1980976"/>
                      <a:chExt cx="3789671" cy="1230248"/>
                    </a:xfrm>
                  </p:grpSpPr>
                  <p:pic>
                    <p:nvPicPr>
                      <p:cNvPr id="64" name="Picture 26">
                        <a:extLst>
                          <a:ext uri="{FF2B5EF4-FFF2-40B4-BE49-F238E27FC236}">
                            <a16:creationId xmlns:a16="http://schemas.microsoft.com/office/drawing/2014/main" id="{4699C3DF-F40F-C741-AD10-85280C0925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0911" y="1980976"/>
                        <a:ext cx="2101755" cy="790844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cxnSp>
                    <p:nvCxnSpPr>
                      <p:cNvPr id="62" name="Straight Connector 15">
                        <a:extLst>
                          <a:ext uri="{FF2B5EF4-FFF2-40B4-BE49-F238E27FC236}">
                            <a16:creationId xmlns:a16="http://schemas.microsoft.com/office/drawing/2014/main" id="{656B3350-BC4C-7A44-9B13-5AEB81AB3C2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8301057" y="1980976"/>
                        <a:ext cx="1299860" cy="87026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3" name="Rectangle 17">
                        <a:extLst>
                          <a:ext uri="{FF2B5EF4-FFF2-40B4-BE49-F238E27FC236}">
                            <a16:creationId xmlns:a16="http://schemas.microsoft.com/office/drawing/2014/main" id="{0EE20604-E6D9-9846-813E-F18D5CA5FEF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04033" y="2830223"/>
                        <a:ext cx="613308" cy="381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spcBef>
                            <a:spcPct val="20000"/>
                          </a:spcBef>
                          <a:buClr>
                            <a:srgbClr val="FF0000"/>
                          </a:buClr>
                          <a:buFont typeface="Zapf Dingbats" pitchFamily="1" charset="2"/>
                          <a:buChar char="l"/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  <a:ea typeface="MS PGothic" pitchFamily="34" charset="-128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lr>
                            <a:srgbClr val="FF0000"/>
                          </a:buClr>
                          <a:buSzPct val="155000"/>
                          <a:buFont typeface="Zapf Dingbats" pitchFamily="1" charset="2"/>
                          <a:buChar char=""/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  <a:ea typeface="MS PGothic" pitchFamily="34" charset="-128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har char="•"/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  <a:ea typeface="MS PGothic" pitchFamily="34" charset="-128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har char="–"/>
                          <a:defRPr>
                            <a:solidFill>
                              <a:schemeClr val="tx1"/>
                            </a:solidFill>
                            <a:latin typeface="Helvetica" pitchFamily="1" charset="0"/>
                            <a:ea typeface="MS PGothic" pitchFamily="34" charset="-128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har char="»"/>
                          <a:defRPr>
                            <a:solidFill>
                              <a:schemeClr val="tx1"/>
                            </a:solidFill>
                            <a:latin typeface="Helvetica" pitchFamily="1" charset="0"/>
                            <a:ea typeface="MS PGothic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>
                            <a:solidFill>
                              <a:schemeClr val="tx1"/>
                            </a:solidFill>
                            <a:latin typeface="Helvetica" pitchFamily="1" charset="0"/>
                            <a:ea typeface="MS PGothic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>
                            <a:solidFill>
                              <a:schemeClr val="tx1"/>
                            </a:solidFill>
                            <a:latin typeface="Helvetica" pitchFamily="1" charset="0"/>
                            <a:ea typeface="MS PGothic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>
                            <a:solidFill>
                              <a:schemeClr val="tx1"/>
                            </a:solidFill>
                            <a:latin typeface="Helvetica" pitchFamily="1" charset="0"/>
                            <a:ea typeface="MS PGothic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>
                            <a:solidFill>
                              <a:schemeClr val="tx1"/>
                            </a:solidFill>
                            <a:latin typeface="Helvetica" pitchFamily="1" charset="0"/>
                            <a:ea typeface="MS PGothic" pitchFamily="34" charset="-128"/>
                          </a:defRPr>
                        </a:lvl9pPr>
                      </a:lstStyle>
                      <a:p>
                        <a:pPr defTabSz="914400">
                          <a:spcBef>
                            <a:spcPct val="0"/>
                          </a:spcBef>
                          <a:buClrTx/>
                          <a:buFontTx/>
                          <a:buNone/>
                        </a:pPr>
                        <a:endParaRPr lang="it-IT" altLang="it-IT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cxnSp>
                    <p:nvCxnSpPr>
                      <p:cNvPr id="61" name="Straight Connector 7">
                        <a:extLst>
                          <a:ext uri="{FF2B5EF4-FFF2-40B4-BE49-F238E27FC236}">
                            <a16:creationId xmlns:a16="http://schemas.microsoft.com/office/drawing/2014/main" id="{00876934-55B1-D04D-9D49-C25D9A75046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8643905" y="2771823"/>
                        <a:ext cx="3149799" cy="43940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99B13D2D-0272-7D4E-97F2-C4BCDC24D573}"/>
                      </a:ext>
                    </a:extLst>
                  </p:cNvPr>
                  <p:cNvSpPr/>
                  <p:nvPr/>
                </p:nvSpPr>
                <p:spPr>
                  <a:xfrm>
                    <a:off x="3456752" y="3015115"/>
                    <a:ext cx="1903126" cy="4250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i="1" baseline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Collection</a:t>
                    </a:r>
                    <a:r>
                      <a:rPr lang="en-US" sz="1400" baseline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 </a:t>
                    </a:r>
                    <a:endParaRPr lang="en-US" sz="1400" baseline="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901B68A-4B77-B747-97FB-215421A882A8}"/>
                    </a:ext>
                  </a:extLst>
                </p:cNvPr>
                <p:cNvGrpSpPr/>
                <p:nvPr/>
              </p:nvGrpSpPr>
              <p:grpSpPr>
                <a:xfrm>
                  <a:off x="1994532" y="4758173"/>
                  <a:ext cx="7370813" cy="2076190"/>
                  <a:chOff x="1538468" y="4928896"/>
                  <a:chExt cx="7795710" cy="2574132"/>
                </a:xfrm>
              </p:grpSpPr>
              <p:pic>
                <p:nvPicPr>
                  <p:cNvPr id="53" name="Immagine 7">
                    <a:extLst>
                      <a:ext uri="{FF2B5EF4-FFF2-40B4-BE49-F238E27FC236}">
                        <a16:creationId xmlns:a16="http://schemas.microsoft.com/office/drawing/2014/main" id="{FE6CF7DD-1498-DC4D-B570-DDA0DC9889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89733" y="4928896"/>
                    <a:ext cx="6044445" cy="2574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8AA6D54E-75DF-8E4E-80F0-22C76CC9A844}"/>
                      </a:ext>
                    </a:extLst>
                  </p:cNvPr>
                  <p:cNvGrpSpPr/>
                  <p:nvPr/>
                </p:nvGrpSpPr>
                <p:grpSpPr>
                  <a:xfrm>
                    <a:off x="1538468" y="6497353"/>
                    <a:ext cx="2737966" cy="529650"/>
                    <a:chOff x="333290" y="6411007"/>
                    <a:chExt cx="2527352" cy="529650"/>
                  </a:xfrm>
                </p:grpSpPr>
                <p:sp>
                  <p:nvSpPr>
                    <p:cNvPr id="55" name="TextBox 8">
                      <a:extLst>
                        <a:ext uri="{FF2B5EF4-FFF2-40B4-BE49-F238E27FC236}">
                          <a16:creationId xmlns:a16="http://schemas.microsoft.com/office/drawing/2014/main" id="{25771125-178E-B541-B812-453D1EA52B3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3290" y="6411007"/>
                      <a:ext cx="1526112" cy="529650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0000"/>
                        </a:buClr>
                        <a:buFont typeface="Zapf Dingbats" pitchFamily="1" charset="2"/>
                        <a:buChar char="l"/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55000"/>
                        <a:buFont typeface="Zapf Dingbats" pitchFamily="1" charset="2"/>
                        <a:buChar char=""/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Helvetica" pitchFamily="1" charset="0"/>
                          <a:ea typeface="MS PGothic" pitchFamily="34" charset="-128"/>
                        </a:defRPr>
                      </a:lvl9pPr>
                    </a:lstStyle>
                    <a:p>
                      <a:pPr defTabSz="914400"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GB" altLang="it-IT" sz="1400" baseline="0" dirty="0">
                          <a:solidFill>
                            <a:srgbClr val="FF0000"/>
                          </a:solidFill>
                        </a:rPr>
                        <a:t>Single </a:t>
                      </a:r>
                      <a:r>
                        <a:rPr lang="en-GB" altLang="it-IT" sz="1400" dirty="0" err="1">
                          <a:solidFill>
                            <a:srgbClr val="FF0000"/>
                          </a:solidFill>
                        </a:rPr>
                        <a:t>mip</a:t>
                      </a:r>
                      <a:endParaRPr lang="en-GB" altLang="it-IT" sz="1400" baseline="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6" name="Connettore 2 16">
                      <a:extLst>
                        <a:ext uri="{FF2B5EF4-FFF2-40B4-BE49-F238E27FC236}">
                          <a16:creationId xmlns:a16="http://schemas.microsoft.com/office/drawing/2014/main" id="{D75FDC59-D267-AC41-BFDF-206BE5EED2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28891" y="6809525"/>
                      <a:ext cx="531751" cy="0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29ACD44-D816-B240-B5C7-386FF5F932FA}"/>
                  </a:ext>
                </a:extLst>
              </p:cNvPr>
              <p:cNvSpPr/>
              <p:nvPr/>
            </p:nvSpPr>
            <p:spPr>
              <a:xfrm>
                <a:off x="7317573" y="3990945"/>
                <a:ext cx="2047773" cy="388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CNGS 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dirty="0">
                    <a:solidFill>
                      <a:srgbClr val="FF0000"/>
                    </a:solidFill>
                  </a:rPr>
                  <a:t>e CC</a:t>
                </a:r>
              </a:p>
            </p:txBody>
          </p:sp>
        </p:grp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A7590D0F-E23F-674E-8295-B2FE70457B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011" y="2743200"/>
            <a:ext cx="381018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92" y="5257"/>
            <a:ext cx="9906000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sz="2700" i="0" baseline="0" dirty="0"/>
              <a:t>ICARUS at </a:t>
            </a:r>
            <a:r>
              <a:rPr lang="en-US" sz="2700" i="0" baseline="0" dirty="0" err="1"/>
              <a:t>Fermilab</a:t>
            </a:r>
            <a:endParaRPr lang="en-US" sz="2700" i="0" kern="0" baseline="0" dirty="0">
              <a:solidFill>
                <a:srgbClr val="FFFFFF"/>
              </a:solidFill>
            </a:endParaRPr>
          </a:p>
        </p:txBody>
      </p:sp>
      <p:cxnSp>
        <p:nvCxnSpPr>
          <p:cNvPr id="108" name="Łącznik prosty ze strzałką 27"/>
          <p:cNvCxnSpPr/>
          <p:nvPr/>
        </p:nvCxnSpPr>
        <p:spPr bwMode="auto">
          <a:xfrm>
            <a:off x="6324600" y="3733800"/>
            <a:ext cx="228600" cy="457200"/>
          </a:xfrm>
          <a:prstGeom prst="straightConnector1">
            <a:avLst/>
          </a:prstGeom>
          <a:ln w="38100">
            <a:solidFill>
              <a:schemeClr val="bg1"/>
            </a:solidFill>
            <a:headEnd type="oval" w="sm" len="sm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39">
            <a:extLst>
              <a:ext uri="{FF2B5EF4-FFF2-40B4-BE49-F238E27FC236}">
                <a16:creationId xmlns:a16="http://schemas.microsoft.com/office/drawing/2014/main" id="{7E721637-E9C8-0B43-9F7F-097535F0DF9F}"/>
              </a:ext>
            </a:extLst>
          </p:cNvPr>
          <p:cNvCxnSpPr>
            <a:cxnSpLocks/>
          </p:cNvCxnSpPr>
          <p:nvPr/>
        </p:nvCxnSpPr>
        <p:spPr bwMode="auto">
          <a:xfrm>
            <a:off x="13778901" y="5936375"/>
            <a:ext cx="157631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Connettore 2 39">
            <a:extLst>
              <a:ext uri="{FF2B5EF4-FFF2-40B4-BE49-F238E27FC236}">
                <a16:creationId xmlns:a16="http://schemas.microsoft.com/office/drawing/2014/main" id="{8CFF006D-4B01-6044-8CD2-DFCB6C2C78B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784770" y="5933673"/>
            <a:ext cx="1145047" cy="10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CasellaDiTesto 7">
            <a:extLst>
              <a:ext uri="{FF2B5EF4-FFF2-40B4-BE49-F238E27FC236}">
                <a16:creationId xmlns:a16="http://schemas.microsoft.com/office/drawing/2014/main" id="{8A3B469F-206B-4449-B4C5-00D40049B120}"/>
              </a:ext>
            </a:extLst>
          </p:cNvPr>
          <p:cNvSpPr txBox="1"/>
          <p:nvPr/>
        </p:nvSpPr>
        <p:spPr>
          <a:xfrm>
            <a:off x="-1" y="533400"/>
            <a:ext cx="6324601" cy="991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36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tabLst>
                <a:tab pos="441325" algn="l"/>
              </a:tabLst>
            </a:pP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 2015-18: extensive overhauling in view of shallow depth operations at </a:t>
            </a:r>
            <a:r>
              <a:rPr lang="en-US" sz="1700" i="0" dirty="0" err="1">
                <a:solidFill>
                  <a:srgbClr val="000000"/>
                </a:solidFill>
                <a:latin typeface="Comic Sans MS" pitchFamily="66" charset="0"/>
              </a:rPr>
              <a:t>Fermilab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 to explore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D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m</a:t>
            </a:r>
            <a:r>
              <a:rPr lang="en-US" sz="1700" i="0" baseline="30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 ~ 1 eV</a:t>
            </a:r>
            <a:r>
              <a:rPr lang="en-US" sz="1700" i="0" baseline="30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 region and solve the sterile neutrino question.</a:t>
            </a:r>
          </a:p>
        </p:txBody>
      </p:sp>
      <p:sp>
        <p:nvSpPr>
          <p:cNvPr id="34" name="CasellaDiTesto 7">
            <a:extLst>
              <a:ext uri="{FF2B5EF4-FFF2-40B4-BE49-F238E27FC236}">
                <a16:creationId xmlns:a16="http://schemas.microsoft.com/office/drawing/2014/main" id="{636E5A48-C3CC-AE40-A35B-CB752705F1B1}"/>
              </a:ext>
            </a:extLst>
          </p:cNvPr>
          <p:cNvSpPr txBox="1"/>
          <p:nvPr/>
        </p:nvSpPr>
        <p:spPr>
          <a:xfrm>
            <a:off x="18604" y="1603457"/>
            <a:ext cx="5243814" cy="2663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-220663">
              <a:lnSpc>
                <a:spcPts val="226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2 modules, 2 TPC chambers per module with a central cathode (1.5 m drift, E</a:t>
            </a:r>
            <a:r>
              <a:rPr lang="en-US" sz="1700" i="0" baseline="-25000" dirty="0">
                <a:solidFill>
                  <a:srgbClr val="000000"/>
                </a:solidFill>
                <a:latin typeface="Comic Sans MS" pitchFamily="66" charset="0"/>
              </a:rPr>
              <a:t>D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= 0.5 kV/cm);</a:t>
            </a:r>
          </a:p>
          <a:p>
            <a:pPr marL="454025" indent="-220663">
              <a:lnSpc>
                <a:spcPts val="226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3 readout wire planes per TPC, 54000 wires at 0, </a:t>
            </a:r>
            <a:r>
              <a:rPr lang="en-US" sz="1700" i="0" dirty="0">
                <a:latin typeface="Comic Sans MS" panose="030F0702030302020204" pitchFamily="66" charset="0"/>
                <a:cs typeface="Arial" pitchFamily="34" charset="0"/>
                <a:sym typeface="Symbol"/>
              </a:rPr>
              <a:t> 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60</a:t>
            </a:r>
            <a:r>
              <a:rPr lang="en-US" sz="1700" i="0" baseline="30000" dirty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, 3 mm pitch, in total;</a:t>
            </a:r>
          </a:p>
          <a:p>
            <a:pPr marL="454025" indent="-220663">
              <a:lnSpc>
                <a:spcPts val="226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 pitchFamily="66" charset="0"/>
              </a:rPr>
              <a:t>360 8” photomultipliers, TPB coated, to detect the scintillation light;</a:t>
            </a:r>
          </a:p>
          <a:p>
            <a:pPr marL="454025" indent="-220663">
              <a:lnSpc>
                <a:spcPts val="226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 err="1"/>
              <a:t>LAr</a:t>
            </a:r>
            <a:r>
              <a:rPr lang="en-US" sz="1700" i="0" dirty="0"/>
              <a:t>/</a:t>
            </a:r>
            <a:r>
              <a:rPr lang="en-US" sz="1700" i="0" dirty="0" err="1"/>
              <a:t>GAr</a:t>
            </a:r>
            <a:r>
              <a:rPr lang="en-US" sz="1700" i="0" dirty="0"/>
              <a:t> purified by copper filters and molecular sieves for water absorption.</a:t>
            </a:r>
            <a:endParaRPr lang="en-US" sz="1700" i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30151D-8739-784D-9AA4-9B6291EB6D17}"/>
              </a:ext>
            </a:extLst>
          </p:cNvPr>
          <p:cNvGrpSpPr/>
          <p:nvPr/>
        </p:nvGrpSpPr>
        <p:grpSpPr>
          <a:xfrm>
            <a:off x="4820599" y="2438400"/>
            <a:ext cx="4856802" cy="4150800"/>
            <a:chOff x="5041620" y="1185446"/>
            <a:chExt cx="4532822" cy="437608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917A112-4FD5-B947-B97C-D6A9D73911F1}"/>
                </a:ext>
              </a:extLst>
            </p:cNvPr>
            <p:cNvGrpSpPr/>
            <p:nvPr/>
          </p:nvGrpSpPr>
          <p:grpSpPr>
            <a:xfrm>
              <a:off x="5041620" y="1481251"/>
              <a:ext cx="4532822" cy="4080276"/>
              <a:chOff x="5115620" y="2843442"/>
              <a:chExt cx="4459635" cy="388878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971C4B4-B560-444C-B34B-EE41C0A2F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5620" y="3208313"/>
                <a:ext cx="4459635" cy="3185915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2D7B4CF-CE5B-B44A-9E98-CCB569702E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715548" y="5687780"/>
                <a:ext cx="456651" cy="78624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4ADA365-9B6C-324F-919F-1F4B52DB748C}"/>
                  </a:ext>
                </a:extLst>
              </p:cNvPr>
              <p:cNvSpPr/>
              <p:nvPr/>
            </p:nvSpPr>
            <p:spPr>
              <a:xfrm>
                <a:off x="5225234" y="6440652"/>
                <a:ext cx="1794589" cy="259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C30224"/>
                    </a:solidFill>
                    <a:latin typeface="Comic Sans MS" pitchFamily="66" charset="0"/>
                  </a:rPr>
                  <a:t>Central cathode</a:t>
                </a:r>
                <a:endParaRPr lang="en-US" sz="1400" b="1" dirty="0">
                  <a:solidFill>
                    <a:srgbClr val="C30224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1BB8D63-385D-A542-852F-05194A139E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527263" y="5687779"/>
                <a:ext cx="503568" cy="8767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8F8E1C3-D0B1-0047-8424-7D9C83BD43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547331" y="3733800"/>
                <a:ext cx="520950" cy="28241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1962D1-F23B-5145-952D-67DD54F15147}"/>
                  </a:ext>
                </a:extLst>
              </p:cNvPr>
              <p:cNvSpPr/>
              <p:nvPr/>
            </p:nvSpPr>
            <p:spPr>
              <a:xfrm>
                <a:off x="7256966" y="6474022"/>
                <a:ext cx="1545503" cy="25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E-field cage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C1A2523-79EF-E34F-A474-5036EA8F50A8}"/>
                  </a:ext>
                </a:extLst>
              </p:cNvPr>
              <p:cNvSpPr/>
              <p:nvPr/>
            </p:nvSpPr>
            <p:spPr>
              <a:xfrm>
                <a:off x="6324600" y="2843442"/>
                <a:ext cx="1375131" cy="259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</a:rPr>
                  <a:t>Wires planes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D310398-DEA9-D441-9E7B-58592B2F6B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230816" y="3102667"/>
                <a:ext cx="1322101" cy="164599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49E38CA-1139-8445-9265-B74A4020B6E3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 bwMode="auto">
              <a:xfrm>
                <a:off x="7699731" y="2973055"/>
                <a:ext cx="1387846" cy="5749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927FADB-00B8-1842-8F56-97FC5F294D8A}"/>
                  </a:ext>
                </a:extLst>
              </p:cNvPr>
              <p:cNvSpPr/>
              <p:nvPr/>
            </p:nvSpPr>
            <p:spPr>
              <a:xfrm>
                <a:off x="8802469" y="6400800"/>
                <a:ext cx="610042" cy="2592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B0F0"/>
                    </a:solidFill>
                  </a:rPr>
                  <a:t>PMTs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9A5CD36-91C7-324C-9B39-1C16000598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486403" y="5029201"/>
                <a:ext cx="3387722" cy="14590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0BC3D7C-9508-CC45-8C68-C2AFCCA720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9133533" y="4925523"/>
                <a:ext cx="226767" cy="15213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633588-B19C-5542-875E-00A054E1DFD9}"/>
                </a:ext>
              </a:extLst>
            </p:cNvPr>
            <p:cNvSpPr/>
            <p:nvPr/>
          </p:nvSpPr>
          <p:spPr>
            <a:xfrm>
              <a:off x="5041621" y="1185446"/>
              <a:ext cx="4496998" cy="298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Structure of one module with 2 TPC chambers </a:t>
              </a:r>
              <a:endParaRPr lang="en-US" dirty="0"/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3D92A84F-E1E9-AE47-A87D-A24DD0C529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4229A6-16E2-8A49-8F5C-9D86142B74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592" y="601178"/>
            <a:ext cx="2712870" cy="1807287"/>
          </a:xfrm>
          <a:prstGeom prst="rect">
            <a:avLst/>
          </a:prstGeom>
        </p:spPr>
      </p:pic>
      <p:sp>
        <p:nvSpPr>
          <p:cNvPr id="32" name="CasellaDiTesto 7">
            <a:extLst>
              <a:ext uri="{FF2B5EF4-FFF2-40B4-BE49-F238E27FC236}">
                <a16:creationId xmlns:a16="http://schemas.microsoft.com/office/drawing/2014/main" id="{4757D86E-5171-D34E-BB9B-DA09BB9B0AC6}"/>
              </a:ext>
            </a:extLst>
          </p:cNvPr>
          <p:cNvSpPr txBox="1"/>
          <p:nvPr/>
        </p:nvSpPr>
        <p:spPr>
          <a:xfrm>
            <a:off x="0" y="4330298"/>
            <a:ext cx="4820599" cy="2291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lvl="0" indent="-190500" defTabSz="914400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ICARUS installed shallow depth,</a:t>
            </a:r>
            <a:r>
              <a:rPr lang="en-GB" sz="1700" i="0" kern="0" dirty="0">
                <a:solidFill>
                  <a:srgbClr val="000000"/>
                </a:solidFill>
                <a:latin typeface="Comic Sans MS"/>
                <a:ea typeface="ＭＳ Ｐゴシック" charset="0"/>
              </a:rPr>
              <a:t> protected from</a:t>
            </a:r>
            <a:r>
              <a:rPr lang="en-GB" sz="1700" i="0" kern="0" dirty="0">
                <a:solidFill>
                  <a:srgbClr val="000000"/>
                </a:solidFill>
                <a:ea typeface="ＭＳ Ｐゴシック" charset="0"/>
              </a:rPr>
              <a:t> cosmic rays </a:t>
            </a:r>
            <a:r>
              <a:rPr lang="en-GB" sz="1700" i="0" dirty="0">
                <a:solidFill>
                  <a:srgbClr val="000000"/>
                </a:solidFill>
                <a:latin typeface="Comic Sans MS" charset="0"/>
                <a:cs typeface="Droid Sans Fallback" charset="0"/>
              </a:rPr>
              <a:t>by:</a:t>
            </a:r>
          </a:p>
          <a:p>
            <a:pPr marL="565150" lvl="1" indent="-285750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4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Cosmic Ray Tagger (CRT) , ~1000 m</a:t>
            </a:r>
            <a:r>
              <a:rPr lang="en-US" sz="1700" i="0" baseline="30000" dirty="0">
                <a:solidFill>
                  <a:srgbClr val="000000"/>
                </a:solidFill>
                <a:latin typeface="Comic Sans MS"/>
              </a:rPr>
              <a:t>2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two layers scintillation bars surrounding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LAr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-TPCs, to identify charged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cosmics</a:t>
            </a:r>
            <a:endParaRPr lang="en-US" sz="1700" i="0" dirty="0">
              <a:solidFill>
                <a:srgbClr val="000000"/>
              </a:solidFill>
              <a:latin typeface="Comic Sans MS"/>
            </a:endParaRPr>
          </a:p>
          <a:p>
            <a:pPr marL="565150" lvl="1" indent="-285750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~3 m concrete overburden above the CRT to strongly reduce neutral </a:t>
            </a:r>
            <a:r>
              <a:rPr lang="en-US" sz="1700" i="0" dirty="0" err="1">
                <a:solidFill>
                  <a:srgbClr val="000000"/>
                </a:solidFill>
                <a:latin typeface="Comic Sans MS"/>
              </a:rPr>
              <a:t>cosmics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.</a:t>
            </a:r>
            <a:endParaRPr lang="en-GB" sz="1700" i="0" dirty="0">
              <a:solidFill>
                <a:srgbClr val="000000"/>
              </a:solidFill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utoShape 2"/>
          <p:cNvSpPr>
            <a:spLocks noGrp="1" noChangeArrowheads="1"/>
          </p:cNvSpPr>
          <p:nvPr/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en-US" altLang="it-IT" sz="2800">
                <a:solidFill>
                  <a:srgbClr val="FFFFFF"/>
                </a:solidFill>
                <a:latin typeface="Helvetica" pitchFamily="1" charset="0"/>
                <a:cs typeface="+mn-cs"/>
              </a:rPr>
              <a:t>Selection of  </a:t>
            </a:r>
            <a:r>
              <a:rPr lang="en-US" altLang="it-IT" sz="2800">
                <a:solidFill>
                  <a:srgbClr val="FFFFFF"/>
                </a:solidFill>
                <a:latin typeface="Symbol" pitchFamily="18" charset="2"/>
                <a:cs typeface="+mn-cs"/>
              </a:rPr>
              <a:t>n</a:t>
            </a:r>
            <a:r>
              <a:rPr lang="en-US" altLang="it-IT" sz="2800" baseline="-25000">
                <a:solidFill>
                  <a:srgbClr val="FFFFFF"/>
                </a:solidFill>
                <a:latin typeface="Helvetica" pitchFamily="1" charset="0"/>
                <a:cs typeface="+mn-cs"/>
              </a:rPr>
              <a:t>e</a:t>
            </a:r>
            <a:r>
              <a:rPr lang="en-US" altLang="it-IT" sz="2800">
                <a:solidFill>
                  <a:srgbClr val="FFFFFF"/>
                </a:solidFill>
                <a:latin typeface="Helvetica" pitchFamily="1" charset="0"/>
                <a:cs typeface="+mn-cs"/>
              </a:rPr>
              <a:t> events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4482"/>
            <a:ext cx="99060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ea typeface="ＭＳ Ｐゴシック" charset="0"/>
                <a:cs typeface="ＭＳ Ｐゴシック" charset="-128"/>
              </a:rPr>
              <a:t>First </a:t>
            </a:r>
            <a:r>
              <a:rPr lang="en-US" sz="2600" dirty="0"/>
              <a:t>collected </a:t>
            </a:r>
            <a:r>
              <a:rPr lang="en-US" sz="2600" dirty="0">
                <a:latin typeface="Symbol" pitchFamily="2" charset="2"/>
              </a:rPr>
              <a:t>n</a:t>
            </a:r>
            <a:r>
              <a:rPr lang="en-US" sz="2600" dirty="0"/>
              <a:t> event in ICARUS</a:t>
            </a:r>
            <a:r>
              <a:rPr lang="en-US" sz="2600" dirty="0">
                <a:ea typeface="ＭＳ Ｐゴシック" charset="0"/>
                <a:cs typeface="ＭＳ Ｐゴシック" charset="-128"/>
              </a:rPr>
              <a:t>: a BNB QE </a:t>
            </a:r>
            <a:r>
              <a:rPr lang="en-US" sz="2600" dirty="0">
                <a:latin typeface="Symbol" charset="2"/>
                <a:ea typeface="ＭＳ Ｐゴシック" charset="0"/>
                <a:cs typeface="Symbol" charset="2"/>
              </a:rPr>
              <a:t>nm</a:t>
            </a:r>
            <a:r>
              <a:rPr lang="en-US" sz="2600" dirty="0">
                <a:ea typeface="ＭＳ Ｐゴシック" charset="0"/>
                <a:cs typeface="ＭＳ Ｐゴシック" charset="-128"/>
              </a:rPr>
              <a:t> CC candidate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95A491-DF7D-3341-8D36-0FA4F9D60BA8}"/>
              </a:ext>
            </a:extLst>
          </p:cNvPr>
          <p:cNvGrpSpPr/>
          <p:nvPr/>
        </p:nvGrpSpPr>
        <p:grpSpPr>
          <a:xfrm>
            <a:off x="228599" y="682822"/>
            <a:ext cx="4495801" cy="3889175"/>
            <a:chOff x="-18366" y="609600"/>
            <a:chExt cx="4658401" cy="3584377"/>
          </a:xfrm>
        </p:grpSpPr>
        <p:grpSp>
          <p:nvGrpSpPr>
            <p:cNvPr id="8" name="Gruppo 7"/>
            <p:cNvGrpSpPr/>
            <p:nvPr/>
          </p:nvGrpSpPr>
          <p:grpSpPr>
            <a:xfrm>
              <a:off x="320189" y="609600"/>
              <a:ext cx="4319846" cy="3576919"/>
              <a:chOff x="228600" y="609598"/>
              <a:chExt cx="4346701" cy="365760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600" y="609600"/>
                <a:ext cx="4343400" cy="3657600"/>
              </a:xfrm>
              <a:prstGeom prst="rect">
                <a:avLst/>
              </a:prstGeom>
            </p:spPr>
          </p:pic>
          <p:grpSp>
            <p:nvGrpSpPr>
              <p:cNvPr id="5" name="Gruppo 4"/>
              <p:cNvGrpSpPr/>
              <p:nvPr/>
            </p:nvGrpSpPr>
            <p:grpSpPr>
              <a:xfrm>
                <a:off x="647700" y="609598"/>
                <a:ext cx="3927601" cy="3117841"/>
                <a:chOff x="647700" y="1540771"/>
                <a:chExt cx="3927601" cy="2576148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3810000" y="1540771"/>
                  <a:ext cx="762000" cy="279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b="1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COLL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47700" y="3661565"/>
                  <a:ext cx="2100325" cy="455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Track 2  L = 74 cm</a:t>
                  </a:r>
                </a:p>
                <a:p>
                  <a:pPr eaLnBrk="1" hangingPunct="1"/>
                  <a:r>
                    <a:rPr lang="en-US" dirty="0">
                      <a:latin typeface="Comic Sans MS" pitchFamily="66" charset="0"/>
                      <a:ea typeface="MS PGothic" pitchFamily="34" charset="-128"/>
                      <a:cs typeface="+mn-cs"/>
                    </a:rPr>
                    <a:t>Stopping proton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984501" y="2348338"/>
                  <a:ext cx="2590800" cy="686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Track 1  L = 75 cm</a:t>
                  </a:r>
                </a:p>
                <a:p>
                  <a:pPr eaLnBrk="1" hangingPunct="1"/>
                  <a:r>
                    <a:rPr lang="en-US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Muon with </a:t>
                  </a:r>
                  <a:r>
                    <a:rPr lang="en-US" dirty="0">
                      <a:solidFill>
                        <a:srgbClr val="000000"/>
                      </a:solidFill>
                      <a:latin typeface="Symbol" pitchFamily="2" charset="2"/>
                      <a:ea typeface="MS PGothic" pitchFamily="34" charset="-128"/>
                      <a:cs typeface="+mn-cs"/>
                    </a:rPr>
                    <a:t>d-</a:t>
                  </a:r>
                  <a:r>
                    <a:rPr lang="en-US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rays exiting on the bottom  </a:t>
                  </a:r>
                </a:p>
              </p:txBody>
            </p:sp>
          </p:grpSp>
        </p:grpSp>
        <p:sp>
          <p:nvSpPr>
            <p:cNvPr id="26" name="TextBox 45"/>
            <p:cNvSpPr txBox="1"/>
            <p:nvPr/>
          </p:nvSpPr>
          <p:spPr>
            <a:xfrm rot="16200000">
              <a:off x="-1045577" y="2627411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Comic Sans MS" pitchFamily="66" charset="0"/>
                  <a:ea typeface="MS PGothic" pitchFamily="34" charset="-128"/>
                  <a:cs typeface="+mn-cs"/>
                </a:rPr>
                <a:t>0.9 m Drift direction</a:t>
              </a:r>
            </a:p>
          </p:txBody>
        </p:sp>
        <p:cxnSp>
          <p:nvCxnSpPr>
            <p:cNvPr id="27" name="Straight Arrow Connector 44"/>
            <p:cNvCxnSpPr/>
            <p:nvPr/>
          </p:nvCxnSpPr>
          <p:spPr bwMode="auto">
            <a:xfrm flipV="1">
              <a:off x="304800" y="990600"/>
              <a:ext cx="0" cy="3200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9"/>
            <p:cNvSpPr txBox="1"/>
            <p:nvPr/>
          </p:nvSpPr>
          <p:spPr>
            <a:xfrm>
              <a:off x="2133600" y="3886200"/>
              <a:ext cx="14295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Comic Sans MS" pitchFamily="66" charset="0"/>
                  <a:ea typeface="MS PGothic" pitchFamily="34" charset="-128"/>
                  <a:cs typeface="+mn-cs"/>
                </a:rPr>
                <a:t>1.2 m   Wires</a:t>
              </a:r>
            </a:p>
          </p:txBody>
        </p:sp>
        <p:cxnSp>
          <p:nvCxnSpPr>
            <p:cNvPr id="29" name="Straight Arrow Connector 30"/>
            <p:cNvCxnSpPr>
              <a:cxnSpLocks/>
            </p:cNvCxnSpPr>
            <p:nvPr/>
          </p:nvCxnSpPr>
          <p:spPr bwMode="auto">
            <a:xfrm>
              <a:off x="228601" y="4191000"/>
              <a:ext cx="441143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31" name="TextBox 20"/>
            <p:cNvSpPr txBox="1"/>
            <p:nvPr/>
          </p:nvSpPr>
          <p:spPr>
            <a:xfrm>
              <a:off x="381000" y="762000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FF"/>
                  </a:solidFill>
                  <a:latin typeface="Comic Sans MS" pitchFamily="66" charset="0"/>
                  <a:ea typeface="MS PGothic" pitchFamily="34" charset="-128"/>
                  <a:cs typeface="+mn-cs"/>
                </a:rPr>
                <a:t>Beam direction</a:t>
              </a:r>
            </a:p>
          </p:txBody>
        </p:sp>
        <p:cxnSp>
          <p:nvCxnSpPr>
            <p:cNvPr id="32" name="Straight Arrow Connector 23"/>
            <p:cNvCxnSpPr/>
            <p:nvPr/>
          </p:nvCxnSpPr>
          <p:spPr bwMode="auto">
            <a:xfrm>
              <a:off x="490252" y="1143000"/>
              <a:ext cx="50034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Content Placeholder 5"/>
          <p:cNvSpPr txBox="1">
            <a:spLocks/>
          </p:cNvSpPr>
          <p:nvPr/>
        </p:nvSpPr>
        <p:spPr bwMode="auto">
          <a:xfrm>
            <a:off x="345661" y="4875423"/>
            <a:ext cx="4378739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pitchFamily="1" charset="2"/>
              <a:buChar char="l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68288" indent="-252413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SzPct val="100000"/>
              <a:buFont typeface="Wingdings" charset="2"/>
              <a:buChar char="Ø"/>
            </a:pP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From the study of dE/dx </a:t>
            </a:r>
            <a:r>
              <a:rPr lang="en-US" sz="1700" dirty="0">
                <a:solidFill>
                  <a:srgbClr val="000000"/>
                </a:solidFill>
                <a:latin typeface="Comic Sans MS"/>
              </a:rPr>
              <a:t>vs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 range,   track 2 is compatible with a proton: E</a:t>
            </a:r>
            <a:r>
              <a:rPr lang="en-US" sz="1700" i="0" baseline="-25000" dirty="0">
                <a:solidFill>
                  <a:srgbClr val="000000"/>
                </a:solidFill>
                <a:latin typeface="Comic Sans MS"/>
              </a:rPr>
              <a:t>DEP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~ 340 MeV, E</a:t>
            </a:r>
            <a:r>
              <a:rPr lang="en-US" sz="1700" i="0" baseline="-25000" dirty="0">
                <a:solidFill>
                  <a:srgbClr val="000000"/>
                </a:solidFill>
                <a:latin typeface="Comic Sans MS"/>
              </a:rPr>
              <a:t>K </a:t>
            </a:r>
            <a:r>
              <a:rPr lang="en-US" sz="1700" i="0" dirty="0">
                <a:solidFill>
                  <a:srgbClr val="000000"/>
                </a:solidFill>
                <a:latin typeface="Comic Sans MS"/>
              </a:rPr>
              <a:t>=370 MeV                         (if evaluated from range).</a:t>
            </a:r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0A4048ED-B7A7-2C49-AA03-90120F383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035" y="609600"/>
            <a:ext cx="5342165" cy="2743198"/>
          </a:xfrm>
        </p:spPr>
        <p:txBody>
          <a:bodyPr/>
          <a:lstStyle/>
          <a:p>
            <a:pPr marL="273050" lvl="1" indent="-258763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SzPct val="80000"/>
            </a:pPr>
            <a:r>
              <a:rPr lang="en-US" dirty="0"/>
              <a:t>Neutrino interaction vertex well inside the  active </a:t>
            </a:r>
            <a:r>
              <a:rPr lang="en-US" dirty="0" err="1"/>
              <a:t>LAr</a:t>
            </a:r>
            <a:r>
              <a:rPr lang="en-US" dirty="0"/>
              <a:t> volume of ICARUS. Two tracks are produced:</a:t>
            </a:r>
          </a:p>
          <a:p>
            <a:pPr marL="590550" lvl="2" indent="-273050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/>
              <a:t>Track 1: downward going muon candidate,           exiting on bottom (confirmed by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 rays)</a:t>
            </a:r>
          </a:p>
          <a:p>
            <a:pPr marL="590550" lvl="2" indent="-273050">
              <a:lnSpc>
                <a:spcPts val="236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dirty="0"/>
              <a:t>Track 2: stopping proton.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8E4045-D5C6-7845-8A17-F9625979646D}"/>
              </a:ext>
            </a:extLst>
          </p:cNvPr>
          <p:cNvGrpSpPr/>
          <p:nvPr/>
        </p:nvGrpSpPr>
        <p:grpSpPr>
          <a:xfrm>
            <a:off x="4716234" y="2938046"/>
            <a:ext cx="5189766" cy="3691354"/>
            <a:chOff x="4716234" y="2938046"/>
            <a:chExt cx="5189766" cy="3691354"/>
          </a:xfrm>
        </p:grpSpPr>
        <p:grpSp>
          <p:nvGrpSpPr>
            <p:cNvPr id="37893" name="Gruppo 37892"/>
            <p:cNvGrpSpPr/>
            <p:nvPr/>
          </p:nvGrpSpPr>
          <p:grpSpPr>
            <a:xfrm>
              <a:off x="4716234" y="2971800"/>
              <a:ext cx="5189766" cy="3657600"/>
              <a:chOff x="4648200" y="2362200"/>
              <a:chExt cx="5257800" cy="4267200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4648200" y="2362200"/>
                <a:ext cx="5257800" cy="4267200"/>
                <a:chOff x="4724400" y="3699094"/>
                <a:chExt cx="5181600" cy="3311306"/>
              </a:xfrm>
            </p:grpSpPr>
            <p:grpSp>
              <p:nvGrpSpPr>
                <p:cNvPr id="2" name="Gruppo 1"/>
                <p:cNvGrpSpPr/>
                <p:nvPr/>
              </p:nvGrpSpPr>
              <p:grpSpPr>
                <a:xfrm>
                  <a:off x="4724400" y="3699094"/>
                  <a:ext cx="5181600" cy="3311306"/>
                  <a:chOff x="4724400" y="3733800"/>
                  <a:chExt cx="5181600" cy="3311306"/>
                </a:xfrm>
              </p:grpSpPr>
              <p:pic>
                <p:nvPicPr>
                  <p:cNvPr id="7" name="Picture 6" descr="dedx_longprot_3702.png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4400" y="3733800"/>
                    <a:ext cx="5181600" cy="3311306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0"/>
                  <p:cNvSpPr txBox="1"/>
                  <p:nvPr/>
                </p:nvSpPr>
                <p:spPr>
                  <a:xfrm>
                    <a:off x="5202702" y="6394671"/>
                    <a:ext cx="4623582" cy="3041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1" hangingPunct="1">
                      <a:lnSpc>
                        <a:spcPts val="1920"/>
                      </a:lnSpc>
                      <a:spcBef>
                        <a:spcPts val="0"/>
                      </a:spcBef>
                    </a:pPr>
                    <a:r>
                      <a:rPr lang="en-US" dirty="0"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Expected dE/dx vs range for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 </a:t>
                    </a:r>
                    <a:r>
                      <a:rPr lang="en-US" dirty="0">
                        <a:solidFill>
                          <a:srgbClr val="0000FF"/>
                        </a:solidFill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muon, 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Comic Sans MS" pitchFamily="66" charset="0"/>
                        <a:ea typeface="MS PGothic" pitchFamily="34" charset="-128"/>
                        <a:cs typeface="+mn-cs"/>
                      </a:rPr>
                      <a:t>proton</a:t>
                    </a:r>
                    <a:endParaRPr lang="en-US" dirty="0">
                      <a:solidFill>
                        <a:srgbClr val="0000FF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3" name="TextBox 20"/>
                <p:cNvSpPr txBox="1"/>
                <p:nvPr/>
              </p:nvSpPr>
              <p:spPr>
                <a:xfrm>
                  <a:off x="5850983" y="4053877"/>
                  <a:ext cx="3529346" cy="3065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9388" indent="-179388" eaLnBrk="1" hangingPunct="1">
                    <a:buSzPct val="150000"/>
                    <a:buFont typeface="Arial"/>
                    <a:buChar char="•"/>
                  </a:pPr>
                  <a:r>
                    <a:rPr lang="en-US" dirty="0">
                      <a:solidFill>
                        <a:srgbClr val="000000"/>
                      </a:solidFill>
                      <a:latin typeface="Comic Sans MS" pitchFamily="66" charset="0"/>
                      <a:ea typeface="MS PGothic" pitchFamily="34" charset="-128"/>
                      <a:cs typeface="+mn-cs"/>
                    </a:rPr>
                    <a:t>Measured dE/dx along track 2</a:t>
                  </a:r>
                </a:p>
              </p:txBody>
            </p:sp>
          </p:grpSp>
          <p:cxnSp>
            <p:nvCxnSpPr>
              <p:cNvPr id="33" name="Straight Arrow Connector 19"/>
              <p:cNvCxnSpPr/>
              <p:nvPr/>
            </p:nvCxnSpPr>
            <p:spPr bwMode="auto">
              <a:xfrm flipH="1" flipV="1">
                <a:off x="7848600" y="5486400"/>
                <a:ext cx="304800" cy="381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19"/>
              <p:cNvCxnSpPr/>
              <p:nvPr/>
            </p:nvCxnSpPr>
            <p:spPr bwMode="auto">
              <a:xfrm flipV="1">
                <a:off x="9067800" y="5257800"/>
                <a:ext cx="228600" cy="60960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6C96E2-008C-B64F-82F8-623F06988203}"/>
                </a:ext>
              </a:extLst>
            </p:cNvPr>
            <p:cNvSpPr txBox="1"/>
            <p:nvPr/>
          </p:nvSpPr>
          <p:spPr>
            <a:xfrm>
              <a:off x="6858000" y="2938046"/>
              <a:ext cx="2122697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ICARUS Preliminary</a:t>
              </a:r>
            </a:p>
          </p:txBody>
        </p:sp>
      </p:grpSp>
      <p:cxnSp>
        <p:nvCxnSpPr>
          <p:cNvPr id="36" name="Straight Arrow Connector 19"/>
          <p:cNvCxnSpPr/>
          <p:nvPr/>
        </p:nvCxnSpPr>
        <p:spPr bwMode="auto">
          <a:xfrm flipV="1">
            <a:off x="3886200" y="5486400"/>
            <a:ext cx="1295400" cy="2285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CC153FD9-936B-274A-942F-D968B1F344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1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92" y="5257"/>
            <a:ext cx="9906000" cy="504021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i="0" kern="0" baseline="0" dirty="0" err="1">
                <a:solidFill>
                  <a:srgbClr val="FFFFFF"/>
                </a:solidFill>
              </a:rPr>
              <a:t>LAr</a:t>
            </a:r>
            <a:r>
              <a:rPr lang="en-US" i="0" kern="0" baseline="0" dirty="0">
                <a:solidFill>
                  <a:srgbClr val="FFFFFF"/>
                </a:solidFill>
              </a:rPr>
              <a:t>-TPC </a:t>
            </a:r>
            <a:r>
              <a:rPr lang="en-US" kern="0" baseline="0" dirty="0">
                <a:solidFill>
                  <a:srgbClr val="FFFFFF"/>
                </a:solidFill>
              </a:rPr>
              <a:t>vs </a:t>
            </a:r>
            <a:r>
              <a:rPr lang="en-US" i="0" kern="0" baseline="0" dirty="0">
                <a:solidFill>
                  <a:srgbClr val="FFFFFF"/>
                </a:solidFill>
              </a:rPr>
              <a:t>Cherenkov?</a:t>
            </a:r>
          </a:p>
        </p:txBody>
      </p:sp>
      <p:cxnSp>
        <p:nvCxnSpPr>
          <p:cNvPr id="108" name="Łącznik prosty ze strzałką 27"/>
          <p:cNvCxnSpPr/>
          <p:nvPr/>
        </p:nvCxnSpPr>
        <p:spPr bwMode="auto">
          <a:xfrm>
            <a:off x="6324600" y="3733800"/>
            <a:ext cx="228600" cy="457200"/>
          </a:xfrm>
          <a:prstGeom prst="straightConnector1">
            <a:avLst/>
          </a:prstGeom>
          <a:ln w="38100">
            <a:solidFill>
              <a:schemeClr val="bg1"/>
            </a:solidFill>
            <a:headEnd type="oval" w="sm" len="sm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64E85D5-CE4B-BE47-907B-9726010A7E32}"/>
              </a:ext>
            </a:extLst>
          </p:cNvPr>
          <p:cNvGrpSpPr/>
          <p:nvPr/>
        </p:nvGrpSpPr>
        <p:grpSpPr>
          <a:xfrm>
            <a:off x="0" y="609600"/>
            <a:ext cx="9677401" cy="3733800"/>
            <a:chOff x="0" y="609600"/>
            <a:chExt cx="9677401" cy="3733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B70F76-5502-684E-AECD-9319CFFB84C5}"/>
                </a:ext>
              </a:extLst>
            </p:cNvPr>
            <p:cNvGrpSpPr/>
            <p:nvPr/>
          </p:nvGrpSpPr>
          <p:grpSpPr>
            <a:xfrm>
              <a:off x="2971800" y="838200"/>
              <a:ext cx="6705601" cy="3505200"/>
              <a:chOff x="2630248" y="625811"/>
              <a:chExt cx="7532682" cy="311925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BAAB73B-8347-CA44-A0BA-30DBCB4F1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9742" y="685801"/>
                <a:ext cx="4304844" cy="304558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EE3CBE2-17FC-C149-A04D-87B974282005}"/>
                  </a:ext>
                </a:extLst>
              </p:cNvPr>
              <p:cNvGrpSpPr/>
              <p:nvPr/>
            </p:nvGrpSpPr>
            <p:grpSpPr>
              <a:xfrm>
                <a:off x="8733319" y="625811"/>
                <a:ext cx="1429611" cy="3119257"/>
                <a:chOff x="8142619" y="3801166"/>
                <a:chExt cx="1044570" cy="2991845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181CF282-14DF-404C-A99F-1C6999D81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2619" y="3801166"/>
                  <a:ext cx="1044569" cy="104457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2449EC26-48B3-434A-A7B8-82AB7787F369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2620" y="4789997"/>
                  <a:ext cx="1044568" cy="1044568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D15D31FC-0F86-314E-9418-0F1ECCDC47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2621" y="5748441"/>
                  <a:ext cx="1044568" cy="1044570"/>
                </a:xfrm>
                <a:prstGeom prst="rect">
                  <a:avLst/>
                </a:prstGeom>
              </p:spPr>
            </p:pic>
          </p:grpSp>
          <p:pic>
            <p:nvPicPr>
              <p:cNvPr id="29" name="Picture 5">
                <a:extLst>
                  <a:ext uri="{FF2B5EF4-FFF2-40B4-BE49-F238E27FC236}">
                    <a16:creationId xmlns:a16="http://schemas.microsoft.com/office/drawing/2014/main" id="{3D5417BC-B0C2-D443-BDDB-FFD95947DC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0248" y="1091703"/>
                <a:ext cx="1789495" cy="1640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DDE1A614-A2A1-E648-BA6E-5C69A17E5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09600"/>
              <a:ext cx="4876800" cy="76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285750" indent="-285750" defTabSz="914400" eaLnBrk="0" fontAlgn="base" hangingPunct="0">
                <a:lnSpc>
                  <a:spcPts val="236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Pct val="90000"/>
                <a:buFont typeface="Wingdings" pitchFamily="2" charset="2"/>
                <a:buChar char="Ø"/>
                <a:defRPr/>
              </a:pPr>
              <a:r>
                <a:rPr lang="en-US" sz="1800" i="0" kern="0" dirty="0">
                  <a:solidFill>
                    <a:srgbClr val="000000"/>
                  </a:solidFill>
                  <a:latin typeface="Comic Sans MS"/>
                  <a:ea typeface="ＭＳ Ｐゴシック" charset="0"/>
                </a:rPr>
                <a:t>MiniBooNE</a:t>
              </a:r>
              <a:r>
                <a:rPr lang="en-US" sz="1800" i="0" kern="0" dirty="0">
                  <a:solidFill>
                    <a:srgbClr val="000000"/>
                  </a:solidFill>
                  <a:ea typeface="ＭＳ Ｐゴシック" charset="0"/>
                </a:rPr>
                <a:t>: </a:t>
              </a:r>
              <a:r>
                <a:rPr lang="en-US" sz="1800" i="0" kern="0" dirty="0">
                  <a:solidFill>
                    <a:srgbClr val="000000"/>
                  </a:solidFill>
                  <a:latin typeface="Comic Sans MS"/>
                  <a:ea typeface="ＭＳ Ｐゴシック" charset="0"/>
                </a:rPr>
                <a:t>800 ton liquid scintillator, primarily Cherenkov light by 1280 PMTs</a:t>
              </a:r>
              <a:r>
                <a:rPr lang="en-US" sz="1800" i="0" kern="0" dirty="0">
                  <a:solidFill>
                    <a:srgbClr val="000000"/>
                  </a:solidFill>
                  <a:ea typeface="ＭＳ Ｐゴシック" charset="0"/>
                </a:rPr>
                <a:t> </a:t>
              </a:r>
              <a:endParaRPr lang="en-US" sz="1800" i="0" kern="0" dirty="0">
                <a:solidFill>
                  <a:srgbClr val="000000"/>
                </a:solidFill>
                <a:latin typeface="Comic Sans MS"/>
                <a:ea typeface="ＭＳ Ｐゴシック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836579-1F8A-6B49-BFEF-71F31D4093AA}"/>
                </a:ext>
              </a:extLst>
            </p:cNvPr>
            <p:cNvSpPr/>
            <p:nvPr/>
          </p:nvSpPr>
          <p:spPr>
            <a:xfrm>
              <a:off x="304800" y="1447800"/>
              <a:ext cx="29653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0000"/>
                </a:buClr>
                <a:defRPr/>
              </a:pPr>
              <a:r>
                <a:rPr lang="en-US" sz="1800" kern="0" dirty="0">
                  <a:solidFill>
                    <a:srgbClr val="FF0000"/>
                  </a:solidFill>
                  <a:ea typeface="ＭＳ Ｐゴシック" charset="0"/>
                </a:rPr>
                <a:t>difficult e/</a:t>
              </a:r>
              <a:r>
                <a:rPr lang="en-US" sz="1800" kern="0" dirty="0">
                  <a:solidFill>
                    <a:srgbClr val="FF0000"/>
                  </a:solidFill>
                  <a:latin typeface="Symbol" panose="05050102010706020507" pitchFamily="18" charset="2"/>
                  <a:ea typeface="ＭＳ Ｐゴシック" charset="0"/>
                </a:rPr>
                <a:t>g</a:t>
              </a:r>
              <a:r>
                <a:rPr lang="en-US" sz="1800" kern="0" dirty="0">
                  <a:solidFill>
                    <a:srgbClr val="FF0000"/>
                  </a:solidFill>
                  <a:ea typeface="ＭＳ Ｐゴシック" charset="0"/>
                </a:rPr>
                <a:t> </a:t>
              </a:r>
              <a:r>
                <a:rPr lang="en-US" sz="1800" kern="0" dirty="0">
                  <a:solidFill>
                    <a:srgbClr val="FF0000"/>
                  </a:solidFill>
                  <a:latin typeface="Comic Sans MS"/>
                  <a:ea typeface="ＭＳ Ｐゴシック" charset="0"/>
                </a:rPr>
                <a:t>separation: </a:t>
              </a:r>
              <a:r>
                <a:rPr lang="en-US" sz="1800" kern="0" dirty="0">
                  <a:solidFill>
                    <a:srgbClr val="FF0000"/>
                  </a:solidFill>
                  <a:latin typeface="Symbol" pitchFamily="2" charset="2"/>
                  <a:ea typeface="ＭＳ Ｐゴシック" charset="0"/>
                </a:rPr>
                <a:t>p</a:t>
              </a:r>
              <a:r>
                <a:rPr lang="en-US" sz="1800" kern="0" baseline="30000" dirty="0">
                  <a:solidFill>
                    <a:srgbClr val="FF0000"/>
                  </a:solidFill>
                  <a:latin typeface="Comic Sans MS"/>
                  <a:ea typeface="ＭＳ Ｐゴシック" charset="0"/>
                </a:rPr>
                <a:t>0</a:t>
              </a:r>
              <a:r>
                <a:rPr lang="en-US" sz="1800" kern="0" dirty="0">
                  <a:solidFill>
                    <a:srgbClr val="FF0000"/>
                  </a:solidFill>
                  <a:latin typeface="Comic Sans MS"/>
                  <a:ea typeface="ＭＳ Ｐゴシック" charset="0"/>
                </a:rPr>
                <a:t> background!</a:t>
              </a:r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E0B71BD-67C9-DC46-A64D-FE4D68AB45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19FD49-5C21-C641-B7B0-05E8A2ACD902}"/>
              </a:ext>
            </a:extLst>
          </p:cNvPr>
          <p:cNvGrpSpPr/>
          <p:nvPr/>
        </p:nvGrpSpPr>
        <p:grpSpPr>
          <a:xfrm>
            <a:off x="223078" y="3733800"/>
            <a:ext cx="9835322" cy="2971800"/>
            <a:chOff x="223078" y="3733800"/>
            <a:chExt cx="9835322" cy="2971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DEA9E3-BB82-944B-9BDE-857D523B25C6}"/>
                </a:ext>
              </a:extLst>
            </p:cNvPr>
            <p:cNvGrpSpPr/>
            <p:nvPr/>
          </p:nvGrpSpPr>
          <p:grpSpPr>
            <a:xfrm>
              <a:off x="223078" y="3733800"/>
              <a:ext cx="9835322" cy="2971800"/>
              <a:chOff x="223078" y="3733800"/>
              <a:chExt cx="9835322" cy="2971800"/>
            </a:xfrm>
          </p:grpSpPr>
          <p:grpSp>
            <p:nvGrpSpPr>
              <p:cNvPr id="34" name="Group 1">
                <a:extLst>
                  <a:ext uri="{FF2B5EF4-FFF2-40B4-BE49-F238E27FC236}">
                    <a16:creationId xmlns:a16="http://schemas.microsoft.com/office/drawing/2014/main" id="{84274D63-8691-C64E-8CEA-7079932EE4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078" y="3733800"/>
                <a:ext cx="4425121" cy="2971800"/>
                <a:chOff x="370255" y="616405"/>
                <a:chExt cx="6783388" cy="2494897"/>
              </a:xfrm>
            </p:grpSpPr>
            <p:pic>
              <p:nvPicPr>
                <p:cNvPr id="36" name="Picture 1">
                  <a:extLst>
                    <a:ext uri="{FF2B5EF4-FFF2-40B4-BE49-F238E27FC236}">
                      <a16:creationId xmlns:a16="http://schemas.microsoft.com/office/drawing/2014/main" id="{4AAF3DE3-D9FB-2C43-A098-9651384B79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55" y="616405"/>
                  <a:ext cx="6783388" cy="24948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AutoShape 4">
                  <a:extLst>
                    <a:ext uri="{FF2B5EF4-FFF2-40B4-BE49-F238E27FC236}">
                      <a16:creationId xmlns:a16="http://schemas.microsoft.com/office/drawing/2014/main" id="{928102FA-3F48-7544-BD43-F75541EA1C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6544" y="2428837"/>
                  <a:ext cx="1150386" cy="350920"/>
                </a:xfrm>
                <a:custGeom>
                  <a:avLst/>
                  <a:gdLst>
                    <a:gd name="T0" fmla="*/ 2 w 1905000"/>
                    <a:gd name="T1" fmla="*/ 1097795 h 327025"/>
                    <a:gd name="T2" fmla="*/ 1 w 1905000"/>
                    <a:gd name="T3" fmla="*/ 2195570 h 327025"/>
                    <a:gd name="T4" fmla="*/ 0 w 1905000"/>
                    <a:gd name="T5" fmla="*/ 1097795 h 327025"/>
                    <a:gd name="T6" fmla="*/ 1 w 1905000"/>
                    <a:gd name="T7" fmla="*/ 0 h 327025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1905000"/>
                    <a:gd name="T13" fmla="*/ 0 h 327025"/>
                    <a:gd name="T14" fmla="*/ 1905000 w 1905000"/>
                    <a:gd name="T15" fmla="*/ 327025 h 3270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05000" h="327025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/>
                <a:lstStyle>
                  <a:lvl1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1pPr>
                  <a:lvl2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2pPr>
                  <a:lvl3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3pPr>
                  <a:lvl4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4pPr>
                  <a:lvl5pPr eaLnBrk="0"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5pPr>
                  <a:lvl6pPr marL="25146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6pPr>
                  <a:lvl7pPr marL="29718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7pPr>
                  <a:lvl8pPr marL="34290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8pPr>
                  <a:lvl9pPr marL="3886200" indent="-228600" defTabSz="449263" eaLnBrk="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</a:tabLs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Droid Sans Fallback" charset="0"/>
                      <a:cs typeface="Droid Sans Fallback" charset="0"/>
                    </a:defRPr>
                  </a:lvl9pPr>
                </a:lstStyle>
                <a:p>
                  <a:pPr algn="ctr" eaLnBrk="1">
                    <a:lnSpc>
                      <a:spcPct val="100000"/>
                    </a:lnSpc>
                  </a:pPr>
                  <a:r>
                    <a:rPr lang="it-IT" altLang="en-US" sz="1400" dirty="0">
                      <a:solidFill>
                        <a:srgbClr val="000000"/>
                      </a:solidFill>
                      <a:latin typeface="Comic Sans MS" panose="030F0902030302020204" pitchFamily="66" charset="0"/>
                      <a:ea typeface="DejaVu Sans"/>
                      <a:cs typeface="DejaVu Sans"/>
                    </a:rPr>
                    <a:t>35 cm</a:t>
                  </a:r>
                </a:p>
              </p:txBody>
            </p:sp>
            <p:sp>
              <p:nvSpPr>
                <p:cNvPr id="38" name="Line 5">
                  <a:extLst>
                    <a:ext uri="{FF2B5EF4-FFF2-40B4-BE49-F238E27FC236}">
                      <a16:creationId xmlns:a16="http://schemas.microsoft.com/office/drawing/2014/main" id="{24915A8A-65F0-CA43-BEB3-2F103FEFB0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4913" y="2924174"/>
                  <a:ext cx="3838919" cy="1597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" name="Rectangle 3">
                <a:extLst>
                  <a:ext uri="{FF2B5EF4-FFF2-40B4-BE49-F238E27FC236}">
                    <a16:creationId xmlns:a16="http://schemas.microsoft.com/office/drawing/2014/main" id="{2192D876-1CFD-D647-A946-E8AB620C15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9491" y="4578891"/>
                <a:ext cx="5408909" cy="602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90000"/>
                  <a:buFont typeface="Wingdings" pitchFamily="2" charset="2"/>
                  <a:buChar char="Ø"/>
                  <a:defRPr/>
                </a:pPr>
                <a:r>
                  <a:rPr lang="en-US" sz="1800" i="0" kern="0" dirty="0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ICARUS </a:t>
                </a:r>
                <a:r>
                  <a:rPr lang="en-US" sz="1800" i="0" kern="0" dirty="0" err="1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LAr</a:t>
                </a:r>
                <a:r>
                  <a:rPr lang="en-US" sz="1800" i="0" kern="0" dirty="0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-TPC  </a:t>
                </a:r>
                <a:r>
                  <a:rPr lang="en-US" sz="1800" i="0" kern="0" dirty="0">
                    <a:solidFill>
                      <a:srgbClr val="000000"/>
                    </a:solidFill>
                    <a:latin typeface="Symbol" pitchFamily="2" charset="2"/>
                    <a:ea typeface="ＭＳ Ｐゴシック" charset="0"/>
                  </a:rPr>
                  <a:t>n</a:t>
                </a:r>
                <a:r>
                  <a:rPr lang="en-US" sz="1800" i="0" kern="0" baseline="-25000" dirty="0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e</a:t>
                </a:r>
                <a:r>
                  <a:rPr lang="en-US" sz="1800" i="0" kern="0" dirty="0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 </a:t>
                </a:r>
                <a:r>
                  <a:rPr lang="en-US" sz="1800" i="0" kern="0" dirty="0" err="1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atmosph</a:t>
                </a:r>
                <a:r>
                  <a:rPr lang="en-US" sz="1800" i="0" kern="0" dirty="0">
                    <a:solidFill>
                      <a:srgbClr val="000000"/>
                    </a:solidFill>
                    <a:latin typeface="Comic Sans MS"/>
                    <a:ea typeface="ＭＳ Ｐゴシック" charset="0"/>
                  </a:rPr>
                  <a:t>. neutrino event </a:t>
                </a:r>
                <a:r>
                  <a:rPr lang="en-US" sz="1800" i="0" kern="0" dirty="0">
                    <a:solidFill>
                      <a:srgbClr val="000000"/>
                    </a:solidFill>
                    <a:ea typeface="ＭＳ Ｐゴシック" charset="0"/>
                  </a:rPr>
                  <a:t> </a:t>
                </a:r>
                <a:endParaRPr lang="en-US" sz="1800" i="0" kern="0" dirty="0">
                  <a:solidFill>
                    <a:srgbClr val="000000"/>
                  </a:solidFill>
                  <a:latin typeface="Comic Sans MS"/>
                  <a:ea typeface="ＭＳ Ｐゴシック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005F1F-C651-0445-AFB6-7AEED488DBC4}"/>
                  </a:ext>
                </a:extLst>
              </p:cNvPr>
              <p:cNvSpPr/>
              <p:nvPr/>
            </p:nvSpPr>
            <p:spPr>
              <a:xfrm>
                <a:off x="5483964" y="5117068"/>
                <a:ext cx="3121367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F0000"/>
                  </a:buClr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ea typeface="ＭＳ Ｐゴシック" charset="0"/>
                  </a:rPr>
                  <a:t>superb e/</a:t>
                </a:r>
                <a:r>
                  <a:rPr lang="en-US" sz="1800" kern="0" dirty="0">
                    <a:solidFill>
                      <a:srgbClr val="FF0000"/>
                    </a:solidFill>
                    <a:latin typeface="Symbol" panose="05050102010706020507" pitchFamily="18" charset="2"/>
                    <a:ea typeface="ＭＳ Ｐゴシック" charset="0"/>
                  </a:rPr>
                  <a:t>g</a:t>
                </a:r>
                <a:r>
                  <a:rPr lang="en-US" sz="1800" kern="0" dirty="0">
                    <a:solidFill>
                      <a:srgbClr val="FF0000"/>
                    </a:solidFill>
                    <a:ea typeface="ＭＳ Ｐゴシック" charset="0"/>
                  </a:rPr>
                  <a:t> </a:t>
                </a:r>
                <a:r>
                  <a:rPr lang="en-US" sz="1800" kern="0" dirty="0">
                    <a:solidFill>
                      <a:srgbClr val="FF0000"/>
                    </a:solidFill>
                    <a:latin typeface="Comic Sans MS"/>
                    <a:ea typeface="ＭＳ Ｐゴシック" charset="0"/>
                  </a:rPr>
                  <a:t>separation  and </a:t>
                </a:r>
              </a:p>
              <a:p>
                <a:pPr>
                  <a:spcBef>
                    <a:spcPct val="20000"/>
                  </a:spcBef>
                  <a:buClr>
                    <a:srgbClr val="FF0000"/>
                  </a:buClr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Symbol" pitchFamily="2" charset="2"/>
                    <a:ea typeface="ＭＳ Ｐゴシック" charset="0"/>
                  </a:rPr>
                  <a:t>p</a:t>
                </a:r>
                <a:r>
                  <a:rPr lang="en-US" sz="1800" kern="0" baseline="30000" dirty="0">
                    <a:solidFill>
                      <a:srgbClr val="FF0000"/>
                    </a:solidFill>
                    <a:latin typeface="Comic Sans MS"/>
                    <a:ea typeface="ＭＳ Ｐゴシック" charset="0"/>
                  </a:rPr>
                  <a:t>0</a:t>
                </a:r>
                <a:r>
                  <a:rPr lang="en-US" sz="1800" kern="0" dirty="0">
                    <a:solidFill>
                      <a:srgbClr val="FF0000"/>
                    </a:solidFill>
                    <a:latin typeface="Comic Sans MS"/>
                    <a:ea typeface="ＭＳ Ｐゴシック" charset="0"/>
                  </a:rPr>
                  <a:t> background rejection  </a:t>
                </a:r>
              </a:p>
            </p:txBody>
          </p:sp>
        </p:grpSp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C366F61A-292C-E54F-929D-31DF8F441EBF}"/>
                </a:ext>
              </a:extLst>
            </p:cNvPr>
            <p:cNvSpPr txBox="1"/>
            <p:nvPr/>
          </p:nvSpPr>
          <p:spPr>
            <a:xfrm>
              <a:off x="609600" y="4241353"/>
              <a:ext cx="840418" cy="330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FF0000"/>
                  </a:solidFill>
                  <a:ea typeface="MS PGothic" pitchFamily="34" charset="-128"/>
                </a:rPr>
                <a:t>Proton</a:t>
              </a: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4103E178-29F8-D147-B825-B382C70903BA}"/>
                </a:ext>
              </a:extLst>
            </p:cNvPr>
            <p:cNvSpPr txBox="1"/>
            <p:nvPr/>
          </p:nvSpPr>
          <p:spPr>
            <a:xfrm>
              <a:off x="1676400" y="4876800"/>
              <a:ext cx="1188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FF0000"/>
                  </a:solidFill>
                  <a:ea typeface="MS PGothic" pitchFamily="34" charset="-128"/>
                </a:rPr>
                <a:t>Electron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9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97A7-7D64-F842-93B1-056A421D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SBN Near detector: SBND at 110 m from target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5604B-4EA3-21F3-B2B3-88CCFDF305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800"/>
            <a:ext cx="7368448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17084-8E39-8288-3F3B-CA09F356E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630382"/>
            <a:ext cx="4724400" cy="1890315"/>
          </a:xfrm>
          <a:prstGeom prst="rect">
            <a:avLst/>
          </a:prstGeom>
        </p:spPr>
      </p:pic>
      <p:sp>
        <p:nvSpPr>
          <p:cNvPr id="8" name="Rettangolo 12">
            <a:extLst>
              <a:ext uri="{FF2B5EF4-FFF2-40B4-BE49-F238E27FC236}">
                <a16:creationId xmlns:a16="http://schemas.microsoft.com/office/drawing/2014/main" id="{65E5B3A8-3F22-C043-8715-C8A39516CC5F}"/>
              </a:ext>
            </a:extLst>
          </p:cNvPr>
          <p:cNvSpPr/>
          <p:nvPr/>
        </p:nvSpPr>
        <p:spPr>
          <a:xfrm>
            <a:off x="0" y="533400"/>
            <a:ext cx="5257800" cy="1996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spc="-1" dirty="0">
                <a:latin typeface="Comic Sans MS" panose="030F0902030302020204" pitchFamily="66" charset="0"/>
              </a:rPr>
              <a:t>Two </a:t>
            </a:r>
            <a:r>
              <a:rPr lang="en-GB" sz="1700" i="0" spc="-1" dirty="0" err="1">
                <a:latin typeface="Comic Sans MS" panose="030F0902030302020204" pitchFamily="66" charset="0"/>
              </a:rPr>
              <a:t>LAr</a:t>
            </a:r>
            <a:r>
              <a:rPr lang="en-GB" sz="1700" i="0" spc="-1" dirty="0">
                <a:latin typeface="Comic Sans MS" panose="030F0902030302020204" pitchFamily="66" charset="0"/>
              </a:rPr>
              <a:t>-TPCs with central Cathode, 112 t </a:t>
            </a:r>
            <a:r>
              <a:rPr lang="en-GB" sz="1700" i="0" spc="-1" dirty="0" err="1">
                <a:latin typeface="Comic Sans MS" panose="030F0902030302020204" pitchFamily="66" charset="0"/>
              </a:rPr>
              <a:t>LAr</a:t>
            </a:r>
            <a:r>
              <a:rPr lang="en-GB" sz="1700" i="0" spc="-1" dirty="0">
                <a:latin typeface="Comic Sans MS" panose="030F0902030302020204" pitchFamily="66" charset="0"/>
              </a:rPr>
              <a:t> active volume equipped with cold electronics;</a:t>
            </a:r>
          </a:p>
          <a:p>
            <a:pPr marL="233363" indent="-233363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spc="-1" dirty="0">
                <a:latin typeface="Comic Sans MS" panose="030F0902030302020204" pitchFamily="66" charset="0"/>
              </a:rPr>
              <a:t>Photon detection systems of scintillation light produced by charged particles in </a:t>
            </a:r>
            <a:r>
              <a:rPr lang="en-GB" sz="1700" i="0" spc="-1" dirty="0" err="1">
                <a:latin typeface="Comic Sans MS" panose="030F0902030302020204" pitchFamily="66" charset="0"/>
              </a:rPr>
              <a:t>LAr</a:t>
            </a:r>
            <a:r>
              <a:rPr lang="en-GB" sz="1700" i="0" spc="-1" dirty="0">
                <a:latin typeface="Comic Sans MS" panose="030F0902030302020204" pitchFamily="66" charset="0"/>
              </a:rPr>
              <a:t>;</a:t>
            </a:r>
          </a:p>
          <a:p>
            <a:pPr marL="233363" indent="-233363"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GB" sz="1700" i="0" spc="-1" dirty="0">
                <a:latin typeface="Comic Sans MS" panose="030F0902030302020204" pitchFamily="66" charset="0"/>
              </a:rPr>
              <a:t>The cryostat is surrounded by a Cosmic Tagger system for cosmic ray rejection.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65405-17F6-C646-B3EE-DDAFD4B6E598}"/>
              </a:ext>
            </a:extLst>
          </p:cNvPr>
          <p:cNvSpPr/>
          <p:nvPr/>
        </p:nvSpPr>
        <p:spPr>
          <a:xfrm>
            <a:off x="304800" y="6350182"/>
            <a:ext cx="4191000" cy="35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GB" i="0" spc="-1" dirty="0">
                <a:latin typeface="Comic Sans MS" panose="030F0902030302020204" pitchFamily="66" charset="0"/>
              </a:rPr>
              <a:t> </a:t>
            </a:r>
            <a:r>
              <a:rPr lang="en-GB" sz="1700" spc="-1" dirty="0">
                <a:solidFill>
                  <a:srgbClr val="0000FF"/>
                </a:solidFill>
                <a:latin typeface="Comic Sans MS" panose="030F0902030302020204" pitchFamily="66" charset="0"/>
              </a:rPr>
              <a:t>Started data taking: December 2024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E6114FC-9422-A04E-A608-6BAE210750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9BC9F-DC4D-6248-A57C-B8995F3AD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449" y="3803769"/>
            <a:ext cx="2537551" cy="25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a446e3ab3_0_12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>
            <a:gsLst>
              <a:gs pos="0">
                <a:srgbClr val="002F47"/>
              </a:gs>
              <a:gs pos="100000">
                <a:srgbClr val="006699"/>
              </a:gs>
            </a:gsLst>
            <a:lin ang="0" scaled="0"/>
          </a:gradFill>
          <a:ln w="9525" cap="flat" cmpd="sng">
            <a:solidFill>
              <a:srgbClr val="0066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3200" dirty="0"/>
              <a:t>Ongoing SBN Research Program</a:t>
            </a:r>
            <a:endParaRPr sz="3200" dirty="0"/>
          </a:p>
        </p:txBody>
      </p:sp>
      <p:sp>
        <p:nvSpPr>
          <p:cNvPr id="13" name="Rettangolo 12"/>
          <p:cNvSpPr/>
          <p:nvPr/>
        </p:nvSpPr>
        <p:spPr>
          <a:xfrm>
            <a:off x="78059" y="685800"/>
            <a:ext cx="9751741" cy="604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indent="-282575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ea typeface="Comic Sans MS"/>
                <a:cs typeface="Comic Sans MS"/>
                <a:sym typeface="Comic Sans MS"/>
              </a:rPr>
              <a:t>The SBN program is addressing the question of sterile neutrinos with the BNB beam comparing </a:t>
            </a:r>
            <a:r>
              <a:rPr lang="en-US" sz="1800" i="0" dirty="0">
                <a:latin typeface="Symbol" charset="2"/>
                <a:ea typeface="Comic Sans MS"/>
                <a:cs typeface="Symbol" charset="2"/>
                <a:sym typeface="Comic Sans MS"/>
              </a:rPr>
              <a:t>n</a:t>
            </a:r>
            <a:r>
              <a:rPr lang="en-US" sz="1800" i="0" baseline="-25000" dirty="0">
                <a:ea typeface="Comic Sans MS"/>
                <a:cs typeface="Comic Sans MS"/>
                <a:sym typeface="Comic Sans MS"/>
              </a:rPr>
              <a:t>e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and </a:t>
            </a:r>
            <a:r>
              <a:rPr lang="en-US" sz="1800" i="0" dirty="0">
                <a:latin typeface="Symbol" charset="2"/>
                <a:ea typeface="Comic Sans MS"/>
                <a:cs typeface="Symbol" charset="2"/>
                <a:sym typeface="Comic Sans MS"/>
              </a:rPr>
              <a:t>n</a:t>
            </a:r>
            <a:r>
              <a:rPr lang="en-US" sz="1800" i="0" baseline="-25000" dirty="0">
                <a:latin typeface="Symbol" charset="2"/>
                <a:ea typeface="Comic Sans MS"/>
                <a:cs typeface="Symbol" charset="2"/>
                <a:sym typeface="Comic Sans MS"/>
              </a:rPr>
              <a:t>m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interactions at different distances from target as measured by  ICARUS and SBND </a:t>
            </a:r>
            <a:r>
              <a:rPr lang="en-US" sz="1800" i="0" dirty="0" err="1">
                <a:ea typeface="Comic Sans MS"/>
                <a:cs typeface="Comic Sans MS"/>
                <a:sym typeface="Comic Sans MS"/>
              </a:rPr>
              <a:t>LAr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-TPCs. </a:t>
            </a:r>
          </a:p>
          <a:p>
            <a:pPr marL="282575" lvl="1" indent="-282575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it" sz="1800" i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ICARUS is smoothly running since June 2022, exposed to BNB and NuMI beams: already collected ~ 7.4 x 10</a:t>
            </a:r>
            <a:r>
              <a:rPr lang="it" sz="1800" i="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</a:t>
            </a:r>
            <a:r>
              <a:rPr lang="it" sz="1800" i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pot with BNB and ~ 3.4 x 10</a:t>
            </a:r>
            <a:r>
              <a:rPr lang="it" sz="1800" i="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 </a:t>
            </a:r>
            <a:r>
              <a:rPr lang="it" sz="1800" i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pot  (2.8 x 10</a:t>
            </a:r>
            <a:r>
              <a:rPr lang="it" sz="1800" i="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 </a:t>
            </a:r>
            <a:r>
              <a:rPr lang="it" sz="1800" i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pot) with NuMI positive (negative) focusing,</a:t>
            </a:r>
            <a:r>
              <a:rPr lang="en-US" sz="1800" i="0" dirty="0">
                <a:ea typeface="Comic Sans MS"/>
                <a:cs typeface="Comic Sans MS"/>
                <a:sym typeface="Comic Sans MS"/>
              </a:rPr>
              <a:t> initially devoted to:</a:t>
            </a:r>
          </a:p>
          <a:p>
            <a:pPr marL="542925" lvl="2" indent="-269875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ym typeface="Comic Sans MS"/>
              </a:rPr>
              <a:t>Investigate </a:t>
            </a:r>
            <a:r>
              <a:rPr lang="en-US" sz="1800" i="0" dirty="0">
                <a:latin typeface="Symbol" pitchFamily="2" charset="2"/>
                <a:sym typeface="Comic Sans MS"/>
              </a:rPr>
              <a:t>n</a:t>
            </a:r>
            <a:r>
              <a:rPr lang="en-US" sz="1800" i="0" baseline="-25000" dirty="0">
                <a:latin typeface="Symbol" pitchFamily="2" charset="2"/>
                <a:sym typeface="Comic Sans MS"/>
              </a:rPr>
              <a:t>m</a:t>
            </a:r>
            <a:r>
              <a:rPr lang="en-US" sz="1800" i="0" dirty="0">
                <a:sym typeface="Comic Sans MS"/>
              </a:rPr>
              <a:t> disappearance with BNB </a:t>
            </a:r>
            <a:r>
              <a:rPr lang="en-US" sz="1800" i="0" dirty="0">
                <a:latin typeface="Symbol" pitchFamily="2" charset="2"/>
                <a:sym typeface="Comic Sans MS"/>
              </a:rPr>
              <a:t>n</a:t>
            </a:r>
            <a:r>
              <a:rPr lang="en-US" sz="1800" i="0" dirty="0">
                <a:sym typeface="Comic Sans MS"/>
              </a:rPr>
              <a:t> beam, later complemented by the study of </a:t>
            </a:r>
            <a:r>
              <a:rPr lang="en-US" sz="1800" i="0" dirty="0">
                <a:latin typeface="Symbol" pitchFamily="2" charset="2"/>
                <a:sym typeface="Comic Sans MS"/>
              </a:rPr>
              <a:t>n</a:t>
            </a:r>
            <a:r>
              <a:rPr lang="en-US" sz="1800" i="0" baseline="-25000" dirty="0">
                <a:sym typeface="Comic Sans MS"/>
              </a:rPr>
              <a:t>e</a:t>
            </a:r>
            <a:r>
              <a:rPr lang="en-US" sz="1800" i="0" baseline="30000" dirty="0">
                <a:sym typeface="Comic Sans MS"/>
              </a:rPr>
              <a:t>  </a:t>
            </a:r>
            <a:r>
              <a:rPr lang="en-US" sz="1800" i="0" dirty="0">
                <a:sym typeface="Comic Sans MS"/>
              </a:rPr>
              <a:t>disappearance with off-axis </a:t>
            </a:r>
            <a:r>
              <a:rPr lang="en-US" sz="1800" i="0" dirty="0" err="1">
                <a:sym typeface="Comic Sans MS"/>
              </a:rPr>
              <a:t>NuMI</a:t>
            </a:r>
            <a:r>
              <a:rPr lang="en-US" sz="1800" i="0" dirty="0">
                <a:sym typeface="Comic Sans MS"/>
              </a:rPr>
              <a:t> beam, addressing Neutrino-4 claim; </a:t>
            </a:r>
          </a:p>
          <a:p>
            <a:pPr marL="542925" lvl="1" indent="-269875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ym typeface="Comic Sans MS"/>
              </a:rPr>
              <a:t>Study of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n-GB" sz="1800" i="0" baseline="-25000" dirty="0">
                <a:latin typeface="Comic Sans MS" panose="030F0902030302020204" pitchFamily="66" charset="0"/>
              </a:rPr>
              <a:t>e</a:t>
            </a:r>
            <a:r>
              <a:rPr lang="en-US" sz="1800" i="0" dirty="0">
                <a:sym typeface="Comic Sans MS"/>
              </a:rPr>
              <a:t>,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l-GR" sz="1800" i="0" baseline="-25000" dirty="0">
                <a:latin typeface="SymbolMT"/>
              </a:rPr>
              <a:t>μ</a:t>
            </a:r>
            <a:r>
              <a:rPr lang="el-GR" sz="1800" i="0" dirty="0">
                <a:latin typeface="SymbolMT"/>
              </a:rPr>
              <a:t> </a:t>
            </a:r>
            <a:r>
              <a:rPr lang="en-GB" sz="1800" i="0" dirty="0">
                <a:latin typeface="Comic Sans MS" panose="030F0902030302020204" pitchFamily="66" charset="0"/>
              </a:rPr>
              <a:t>events from off-axis </a:t>
            </a:r>
            <a:r>
              <a:rPr lang="en-GB" sz="1800" i="0" dirty="0" err="1">
                <a:latin typeface="Comic Sans MS" panose="030F0902030302020204" pitchFamily="66" charset="0"/>
              </a:rPr>
              <a:t>NuMI</a:t>
            </a:r>
            <a:r>
              <a:rPr lang="en-GB" sz="1800" i="0" dirty="0">
                <a:latin typeface="Comic Sans MS" panose="030F0902030302020204" pitchFamily="66" charset="0"/>
              </a:rPr>
              <a:t> beam, to measure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n-GB" sz="1800" i="0" dirty="0">
                <a:latin typeface="Comic Sans MS" panose="030F0902030302020204" pitchFamily="66" charset="0"/>
              </a:rPr>
              <a:t>-</a:t>
            </a:r>
            <a:r>
              <a:rPr lang="en-GB" sz="1800" i="0" dirty="0" err="1">
                <a:latin typeface="Comic Sans MS" panose="030F0902030302020204" pitchFamily="66" charset="0"/>
              </a:rPr>
              <a:t>Ar</a:t>
            </a:r>
            <a:r>
              <a:rPr lang="en-GB" sz="1800" i="0" dirty="0">
                <a:latin typeface="Comic Sans MS" panose="030F0902030302020204" pitchFamily="66" charset="0"/>
              </a:rPr>
              <a:t> interaction cross sections and optimize </a:t>
            </a:r>
            <a:r>
              <a:rPr lang="en-GB" sz="1800" i="0" dirty="0">
                <a:latin typeface="Symbol" pitchFamily="2" charset="2"/>
              </a:rPr>
              <a:t>n</a:t>
            </a:r>
            <a:r>
              <a:rPr lang="en-GB" sz="1800" i="0" dirty="0">
                <a:latin typeface="Comic Sans MS" panose="030F0902030302020204" pitchFamily="66" charset="0"/>
              </a:rPr>
              <a:t> reconstruction/identification in an energy range of interest       for DUNE;</a:t>
            </a:r>
          </a:p>
          <a:p>
            <a:pPr marL="542925" lvl="1" indent="-269875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1800" i="0" dirty="0">
                <a:sym typeface="Comic Sans MS"/>
              </a:rPr>
              <a:t>Exploit off-axis </a:t>
            </a:r>
            <a:r>
              <a:rPr lang="en-US" sz="1800" i="0" dirty="0" err="1">
                <a:sym typeface="Comic Sans MS"/>
              </a:rPr>
              <a:t>NuMI</a:t>
            </a:r>
            <a:r>
              <a:rPr lang="en-US" sz="1800" i="0" dirty="0">
                <a:sym typeface="Comic Sans MS"/>
              </a:rPr>
              <a:t> beam to investigate sub-GeV Beyond Standard Model signatures</a:t>
            </a:r>
            <a:r>
              <a:rPr lang="en-GB" sz="1800" i="0" dirty="0">
                <a:latin typeface="Comic Sans MS" panose="030F0902030302020204" pitchFamily="66" charset="0"/>
                <a:sym typeface="Comic Sans MS"/>
              </a:rPr>
              <a:t>.</a:t>
            </a:r>
            <a:endParaRPr lang="it" sz="1800" i="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2575" indent="-282575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it" sz="1800" i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SBND is taking data with BNB beam since December 2024,  starting  the joint operation with ICARUS for the SBN Sterile Neutrino program at Booster:                  collected proton target statistics in conjunction to ICARUS:  3.6 x 10</a:t>
            </a:r>
            <a:r>
              <a:rPr lang="it" sz="1800" i="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 </a:t>
            </a:r>
            <a:r>
              <a:rPr lang="it" sz="1800" i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pot (2025)</a:t>
            </a:r>
          </a:p>
          <a:p>
            <a:pPr marL="282575" indent="-282575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endParaRPr lang="en-US" sz="1800" i="0" dirty="0"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176FB-97B3-6D4A-8E95-32ED6CA017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54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rticl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1" y="1249288"/>
            <a:ext cx="5025214" cy="3703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high energy frontier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Slide#  : </a:t>
            </a:r>
            <a:fld id="{C0367892-4C36-1744-A726-262AF37AA8B7}" type="slidenum">
              <a:rPr lang="en-GB" smtClean="0"/>
              <a:pPr/>
              <a:t>2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5989712"/>
            <a:ext cx="86868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ts val="24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1800" dirty="0">
                <a:latin typeface="+mn-lt"/>
              </a:rPr>
              <a:t>T</a:t>
            </a:r>
            <a:r>
              <a:rPr lang="en-US" sz="1800" baseline="0" dirty="0">
                <a:latin typeface="+mn-lt"/>
              </a:rPr>
              <a:t>he incredible smallness of </a:t>
            </a:r>
            <a:r>
              <a:rPr lang="en-US" sz="1800" baseline="0" dirty="0">
                <a:latin typeface="Symbol" pitchFamily="18" charset="2"/>
              </a:rPr>
              <a:t>n </a:t>
            </a:r>
            <a:r>
              <a:rPr lang="en-US" sz="1800" baseline="0" dirty="0">
                <a:latin typeface="+mn-lt"/>
              </a:rPr>
              <a:t>masses compared to other elementary fermions points to some specific scenario awaiting to be elucidated.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906000" cy="1158218"/>
          </a:xfrm>
        </p:spPr>
        <p:txBody>
          <a:bodyPr/>
          <a:lstStyle/>
          <a:p>
            <a:pPr marL="287338" lvl="0" indent="-287338">
              <a:lnSpc>
                <a:spcPts val="2300"/>
              </a:lnSpc>
              <a:spcBef>
                <a:spcPts val="600"/>
              </a:spcBef>
            </a:pPr>
            <a:r>
              <a:rPr lang="en-US" dirty="0"/>
              <a:t>The discovery of Higgs bosons has completed the Standard Model (SM) of elementary particles that describes the fundamental matter components and their interactions</a:t>
            </a:r>
          </a:p>
          <a:p>
            <a:pPr marL="585788" lvl="1" indent="-265113">
              <a:lnSpc>
                <a:spcPts val="2300"/>
              </a:lnSpc>
              <a:spcBef>
                <a:spcPts val="1200"/>
              </a:spcBef>
              <a:buSzPct val="90000"/>
              <a:tabLst>
                <a:tab pos="530225" algn="l"/>
              </a:tabLst>
            </a:pPr>
            <a:r>
              <a:rPr lang="en-US" dirty="0">
                <a:solidFill>
                  <a:srgbClr val="0000FF"/>
                </a:solidFill>
              </a:rPr>
              <a:t>3 different neutrinos; 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sz="2000" baseline="-25000" dirty="0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sz="2000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sz="2000" baseline="-25000" dirty="0">
                <a:solidFill>
                  <a:srgbClr val="0000FF"/>
                </a:solidFill>
                <a:latin typeface="Symbol" pitchFamily="2" charset="2"/>
              </a:rPr>
              <a:t>t </a:t>
            </a:r>
            <a:r>
              <a:rPr lang="en-US" sz="2000" dirty="0">
                <a:solidFill>
                  <a:srgbClr val="0000FF"/>
                </a:solidFill>
                <a:latin typeface="Symbol" pitchFamily="2" charset="2"/>
              </a:rPr>
              <a:t>,</a:t>
            </a:r>
            <a:r>
              <a:rPr lang="en-US" dirty="0"/>
              <a:t>  </a:t>
            </a:r>
            <a:r>
              <a:rPr lang="en-US" dirty="0" err="1"/>
              <a:t>m</a:t>
            </a:r>
            <a:r>
              <a:rPr lang="en-US" sz="2000" baseline="-25000" dirty="0" err="1">
                <a:latin typeface="Symbol" pitchFamily="2" charset="2"/>
              </a:rPr>
              <a:t>n</a:t>
            </a:r>
            <a:r>
              <a:rPr lang="en-US" sz="2000" baseline="-25000" dirty="0">
                <a:latin typeface="Symbol" pitchFamily="2" charset="2"/>
              </a:rPr>
              <a:t> </a:t>
            </a:r>
            <a:r>
              <a:rPr lang="en-US" sz="2000" dirty="0"/>
              <a:t>&lt; eV</a:t>
            </a:r>
            <a:r>
              <a:rPr lang="en-US" sz="2000" baseline="-25000" dirty="0">
                <a:latin typeface="Symbol" pitchFamily="2" charset="2"/>
              </a:rPr>
              <a:t> </a:t>
            </a:r>
            <a:r>
              <a:rPr lang="en-US" dirty="0"/>
              <a:t>oscillating 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sz="2000" baseline="-25000" dirty="0">
                <a:latin typeface="Symbol" pitchFamily="2" charset="2"/>
              </a:rPr>
              <a:t>a</a:t>
            </a:r>
            <a:r>
              <a:rPr lang="en-US" dirty="0"/>
              <a:t> -&gt; 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sz="2000" baseline="-25000" dirty="0" err="1">
                <a:latin typeface="Symbol" pitchFamily="2" charset="2"/>
              </a:rPr>
              <a:t>b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2853F43-3857-F947-A80C-A5C929FA53B0}"/>
              </a:ext>
            </a:extLst>
          </p:cNvPr>
          <p:cNvSpPr txBox="1">
            <a:spLocks/>
          </p:cNvSpPr>
          <p:nvPr/>
        </p:nvSpPr>
        <p:spPr bwMode="auto">
          <a:xfrm>
            <a:off x="798576" y="4876800"/>
            <a:ext cx="880262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0" indent="0">
              <a:lnSpc>
                <a:spcPts val="2360"/>
              </a:lnSpc>
              <a:buNone/>
            </a:pPr>
            <a:r>
              <a:rPr lang="en-US" sz="1800" i="0" kern="0" dirty="0">
                <a:solidFill>
                  <a:srgbClr val="0000FF"/>
                </a:solidFill>
              </a:rPr>
              <a:t>neutrino masses and flavor oscillations represent today a main experimental evidence of physics beyond SM. Being some of their fundamental properties still unknown, </a:t>
            </a:r>
            <a:r>
              <a:rPr lang="en-US" sz="1800" i="0" kern="0" dirty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sz="1800" i="0" kern="0" dirty="0">
                <a:solidFill>
                  <a:srgbClr val="0000FF"/>
                </a:solidFill>
              </a:rPr>
              <a:t>s are naturally one of main portals towards beyond-SM physics.</a:t>
            </a:r>
          </a:p>
        </p:txBody>
      </p:sp>
      <p:pic>
        <p:nvPicPr>
          <p:cNvPr id="16" name="Picture 15" descr="millenium.jpg">
            <a:extLst>
              <a:ext uri="{FF2B5EF4-FFF2-40B4-BE49-F238E27FC236}">
                <a16:creationId xmlns:a16="http://schemas.microsoft.com/office/drawing/2014/main" id="{AFFBE77F-C150-EA47-BF77-672096DA4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532" y="1853775"/>
            <a:ext cx="2114550" cy="18836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48582C-2717-0E4D-BB94-70A50EDD2DCD}"/>
              </a:ext>
            </a:extLst>
          </p:cNvPr>
          <p:cNvSpPr txBox="1"/>
          <p:nvPr/>
        </p:nvSpPr>
        <p:spPr>
          <a:xfrm>
            <a:off x="762000" y="3886200"/>
            <a:ext cx="4114800" cy="66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60"/>
              </a:lnSpc>
            </a:pPr>
            <a:r>
              <a:rPr lang="en-US" i="1" baseline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i="1" baseline="0" dirty="0">
                <a:solidFill>
                  <a:srgbClr val="FF0000"/>
                </a:solidFill>
                <a:latin typeface="+mn-lt"/>
              </a:rPr>
              <a:t>s: the most abundant massive particles in the Universe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,</a:t>
            </a:r>
            <a:r>
              <a:rPr lang="en-US" i="1" baseline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i="1" baseline="0" dirty="0">
                <a:solidFill>
                  <a:srgbClr val="FF0000"/>
                </a:solidFill>
              </a:rPr>
              <a:t>336 </a:t>
            </a:r>
            <a:r>
              <a:rPr lang="en-US" i="1" baseline="0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i="1" baseline="0" dirty="0">
                <a:solidFill>
                  <a:srgbClr val="FF0000"/>
                </a:solidFill>
              </a:rPr>
              <a:t>/cm</a:t>
            </a:r>
            <a:r>
              <a:rPr lang="en-US" i="1" baseline="30000" dirty="0">
                <a:solidFill>
                  <a:srgbClr val="FF0000"/>
                </a:solidFill>
              </a:rPr>
              <a:t>3</a:t>
            </a:r>
            <a:endParaRPr lang="en-US" i="1" baseline="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1EDEDE-41DB-474C-84CE-F19B5D6872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74485" y="3288880"/>
            <a:ext cx="1680386" cy="4484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227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GB"/>
              <a:t>Slide#  : </a:t>
            </a:r>
            <a:fld id="{B5910A80-A0E8-2240-85BA-93DDB9FEA4A2}" type="slidenum">
              <a:rPr lang="en-GB"/>
              <a:pPr/>
              <a:t>3</a:t>
            </a:fld>
            <a:endParaRPr lang="en-GB">
              <a:solidFill>
                <a:schemeClr val="accent1"/>
              </a:solidFill>
            </a:endParaRPr>
          </a:p>
        </p:txBody>
      </p:sp>
      <p:sp>
        <p:nvSpPr>
          <p:cNvPr id="51203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Neutrino oscillations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61447B-A837-8C44-A126-19FFCE21A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71600"/>
            <a:ext cx="4043101" cy="838200"/>
          </a:xfrm>
          <a:prstGeom prst="rect">
            <a:avLst/>
          </a:prstGeom>
        </p:spPr>
      </p:pic>
      <p:sp>
        <p:nvSpPr>
          <p:cNvPr id="179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8680"/>
            <a:ext cx="9906000" cy="1127720"/>
          </a:xfrm>
        </p:spPr>
        <p:txBody>
          <a:bodyPr/>
          <a:lstStyle/>
          <a:p>
            <a:pPr marL="317500" indent="-276225">
              <a:lnSpc>
                <a:spcPts val="2300"/>
              </a:lnSpc>
              <a:spcBef>
                <a:spcPts val="600"/>
              </a:spcBef>
            </a:pPr>
            <a:r>
              <a:rPr lang="en-US" sz="1700" dirty="0">
                <a:ea typeface="ＭＳ Ｐゴシック" charset="-128"/>
              </a:rPr>
              <a:t>2 neutrino </a:t>
            </a:r>
            <a:r>
              <a:rPr lang="en-US" sz="1700" dirty="0" err="1">
                <a:latin typeface="Symbol" pitchFamily="2" charset="2"/>
              </a:rPr>
              <a:t>n</a:t>
            </a:r>
            <a:r>
              <a:rPr lang="en-US" sz="1700" baseline="-25000" dirty="0" err="1">
                <a:latin typeface="Symbol" pitchFamily="2" charset="2"/>
              </a:rPr>
              <a:t>a</a:t>
            </a:r>
            <a:r>
              <a:rPr lang="en-US" sz="1700" dirty="0"/>
              <a:t> -&gt; </a:t>
            </a:r>
            <a:r>
              <a:rPr lang="en-US" sz="1700" dirty="0" err="1">
                <a:latin typeface="Symbol" pitchFamily="2" charset="2"/>
              </a:rPr>
              <a:t>n</a:t>
            </a:r>
            <a:r>
              <a:rPr lang="en-US" sz="1700" baseline="-25000" dirty="0" err="1">
                <a:latin typeface="Symbol" pitchFamily="2" charset="2"/>
              </a:rPr>
              <a:t>b</a:t>
            </a:r>
            <a:r>
              <a:rPr lang="en-US" sz="1700" baseline="-25000" dirty="0">
                <a:latin typeface="Symbol" pitchFamily="2" charset="2"/>
              </a:rPr>
              <a:t> </a:t>
            </a:r>
            <a:r>
              <a:rPr lang="en-US" sz="1700" dirty="0"/>
              <a:t>over a distance L:</a:t>
            </a:r>
            <a:r>
              <a:rPr lang="en-US" sz="1700" dirty="0">
                <a:latin typeface="Symbol" pitchFamily="2" charset="2"/>
              </a:rPr>
              <a:t> </a:t>
            </a:r>
            <a:r>
              <a:rPr lang="en-US" sz="1700" dirty="0">
                <a:ea typeface="ＭＳ Ｐゴシック" charset="-128"/>
              </a:rPr>
              <a:t>lepton flavor violation process described by the mass states </a:t>
            </a:r>
            <a:r>
              <a:rPr lang="en-US" sz="1700" dirty="0">
                <a:latin typeface="Symbol" pitchFamily="2" charset="2"/>
                <a:ea typeface="ＭＳ Ｐゴシック" charset="-128"/>
              </a:rPr>
              <a:t>n</a:t>
            </a:r>
            <a:r>
              <a:rPr lang="en-US" sz="1700" baseline="-25000" dirty="0">
                <a:latin typeface="Symbol" pitchFamily="2" charset="2"/>
                <a:ea typeface="ＭＳ Ｐゴシック" charset="-128"/>
              </a:rPr>
              <a:t>1</a:t>
            </a:r>
            <a:r>
              <a:rPr lang="en-US" sz="1700" dirty="0">
                <a:ea typeface="ＭＳ Ｐゴシック" charset="-128"/>
              </a:rPr>
              <a:t>, </a:t>
            </a:r>
            <a:r>
              <a:rPr lang="en-US" sz="1700" dirty="0">
                <a:latin typeface="Symbol" pitchFamily="2" charset="2"/>
                <a:ea typeface="ＭＳ Ｐゴシック" charset="-128"/>
              </a:rPr>
              <a:t>n</a:t>
            </a:r>
            <a:r>
              <a:rPr lang="en-US" sz="1700" baseline="-25000" dirty="0">
                <a:latin typeface="Symbol" pitchFamily="2" charset="2"/>
                <a:ea typeface="ＭＳ Ｐゴシック" charset="-128"/>
              </a:rPr>
              <a:t>2</a:t>
            </a:r>
            <a:r>
              <a:rPr lang="en-US" sz="1700" dirty="0">
                <a:ea typeface="ＭＳ Ｐゴシック" charset="-128"/>
              </a:rPr>
              <a:t> mixing probability as a function of |</a:t>
            </a:r>
            <a:r>
              <a:rPr lang="en-US" sz="1700" dirty="0">
                <a:latin typeface="Symbol" pitchFamily="2" charset="2"/>
                <a:ea typeface="ＭＳ Ｐゴシック" charset="-128"/>
              </a:rPr>
              <a:t>D</a:t>
            </a:r>
            <a:r>
              <a:rPr lang="en-US" sz="1700" dirty="0">
                <a:ea typeface="ＭＳ Ｐゴシック" charset="-128"/>
              </a:rPr>
              <a:t>m</a:t>
            </a:r>
            <a:r>
              <a:rPr lang="en-US" sz="1700" baseline="30000" dirty="0">
                <a:ea typeface="ＭＳ Ｐゴシック" charset="-128"/>
              </a:rPr>
              <a:t>2</a:t>
            </a:r>
            <a:r>
              <a:rPr lang="en-US" sz="1700" dirty="0">
                <a:ea typeface="ＭＳ Ｐゴシック" charset="-128"/>
              </a:rPr>
              <a:t>|= m</a:t>
            </a:r>
            <a:r>
              <a:rPr lang="en-US" sz="1700" baseline="-25000" dirty="0">
                <a:ea typeface="ＭＳ Ｐゴシック" charset="-128"/>
              </a:rPr>
              <a:t>1</a:t>
            </a:r>
            <a:r>
              <a:rPr lang="en-US" sz="1700" baseline="30000" dirty="0">
                <a:ea typeface="ＭＳ Ｐゴシック" charset="-128"/>
              </a:rPr>
              <a:t>2</a:t>
            </a:r>
            <a:r>
              <a:rPr lang="en-US" sz="1700" dirty="0">
                <a:ea typeface="ＭＳ Ｐゴシック" charset="-128"/>
              </a:rPr>
              <a:t> - m</a:t>
            </a:r>
            <a:r>
              <a:rPr lang="en-US" sz="1700" baseline="-25000" dirty="0">
                <a:ea typeface="ＭＳ Ｐゴシック" charset="-128"/>
              </a:rPr>
              <a:t>2</a:t>
            </a:r>
            <a:r>
              <a:rPr lang="en-US" sz="1700" baseline="30000" dirty="0">
                <a:ea typeface="ＭＳ Ｐゴシック" charset="-128"/>
              </a:rPr>
              <a:t>2 </a:t>
            </a:r>
            <a:r>
              <a:rPr lang="en-US" sz="1700" dirty="0">
                <a:ea typeface="ＭＳ Ｐゴシック" charset="-128"/>
              </a:rPr>
              <a:t> mass difference and sin</a:t>
            </a:r>
            <a:r>
              <a:rPr lang="en-US" sz="1700" baseline="30000" dirty="0">
                <a:ea typeface="ＭＳ Ｐゴシック" charset="-128"/>
              </a:rPr>
              <a:t>2</a:t>
            </a:r>
            <a:r>
              <a:rPr lang="en-US" sz="1700" dirty="0">
                <a:ea typeface="ＭＳ Ｐゴシック" charset="-128"/>
              </a:rPr>
              <a:t> 2</a:t>
            </a:r>
            <a:r>
              <a:rPr lang="en-US" sz="1700" dirty="0">
                <a:latin typeface="Symbol" pitchFamily="2" charset="2"/>
                <a:ea typeface="ＭＳ Ｐゴシック" charset="-128"/>
              </a:rPr>
              <a:t>q</a:t>
            </a:r>
            <a:r>
              <a:rPr lang="en-US" sz="1700" dirty="0">
                <a:ea typeface="ＭＳ Ｐゴシック" charset="-128"/>
              </a:rPr>
              <a:t> coupling amplitude </a:t>
            </a:r>
            <a:r>
              <a:rPr lang="en-US" sz="1700" baseline="30000" dirty="0">
                <a:ea typeface="ＭＳ Ｐゴシック" charset="-128"/>
              </a:rPr>
              <a:t> </a:t>
            </a:r>
            <a:r>
              <a:rPr lang="en-US" sz="1700" dirty="0">
                <a:ea typeface="ＭＳ Ｐゴシック" charset="-128"/>
              </a:rPr>
              <a:t>                                                                                             </a:t>
            </a:r>
            <a:endParaRPr lang="en-US" sz="1700" dirty="0">
              <a:latin typeface="Symbol" pitchFamily="2" charset="2"/>
              <a:ea typeface="ＭＳ Ｐゴシック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F4F14-22CF-8141-89A4-202BCC77505A}"/>
              </a:ext>
            </a:extLst>
          </p:cNvPr>
          <p:cNvSpPr/>
          <p:nvPr/>
        </p:nvSpPr>
        <p:spPr>
          <a:xfrm>
            <a:off x="5021058" y="1535668"/>
            <a:ext cx="488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latin typeface="Symbol" pitchFamily="2" charset="2"/>
              </a:rPr>
              <a:t> </a:t>
            </a:r>
            <a:r>
              <a:rPr lang="en-US" sz="1800" i="0" dirty="0">
                <a:latin typeface="Symbol" pitchFamily="2" charset="2"/>
              </a:rPr>
              <a:t>l = 4 </a:t>
            </a:r>
            <a:r>
              <a:rPr lang="en-US" sz="1800" i="0" dirty="0" err="1">
                <a:latin typeface="Symbol" pitchFamily="2" charset="2"/>
              </a:rPr>
              <a:t>E</a:t>
            </a:r>
            <a:r>
              <a:rPr lang="en-US" sz="1800" i="0" baseline="-25000" dirty="0" err="1">
                <a:latin typeface="Symbol" pitchFamily="2" charset="2"/>
              </a:rPr>
              <a:t>n</a:t>
            </a:r>
            <a:r>
              <a:rPr lang="en-US" sz="1800" i="0" dirty="0">
                <a:latin typeface="Symbol" pitchFamily="2" charset="2"/>
              </a:rPr>
              <a:t>/ D</a:t>
            </a:r>
            <a:r>
              <a:rPr lang="en-US" sz="1800" i="0" dirty="0">
                <a:latin typeface="Al Nile" pitchFamily="2" charset="-78"/>
                <a:cs typeface="Al Nile" pitchFamily="2" charset="-78"/>
              </a:rPr>
              <a:t>m</a:t>
            </a:r>
            <a:r>
              <a:rPr lang="en-US" sz="1800" i="0" baseline="30000" dirty="0"/>
              <a:t>2 </a:t>
            </a:r>
            <a:r>
              <a:rPr lang="en-US" sz="1800" i="0" dirty="0"/>
              <a:t>: </a:t>
            </a:r>
            <a:r>
              <a:rPr lang="en-US" sz="1800" i="0" dirty="0">
                <a:latin typeface="Symbol" pitchFamily="2" charset="2"/>
              </a:rPr>
              <a:t>n</a:t>
            </a:r>
            <a:r>
              <a:rPr lang="en-US" sz="1800" i="0" dirty="0"/>
              <a:t> </a:t>
            </a:r>
            <a:r>
              <a:rPr lang="en-US" i="0" dirty="0"/>
              <a:t>oscillation length,  </a:t>
            </a:r>
            <a:r>
              <a:rPr lang="en-US" i="0" dirty="0" err="1"/>
              <a:t>E</a:t>
            </a:r>
            <a:r>
              <a:rPr lang="en-US" i="0" baseline="-25000" dirty="0" err="1">
                <a:latin typeface="Symbol" pitchFamily="2" charset="2"/>
              </a:rPr>
              <a:t>n</a:t>
            </a:r>
            <a:r>
              <a:rPr lang="en-US" i="0" dirty="0">
                <a:latin typeface="Symbol" pitchFamily="2" charset="2"/>
              </a:rPr>
              <a:t> n-</a:t>
            </a:r>
            <a:r>
              <a:rPr lang="en-US" i="0" dirty="0"/>
              <a:t>energy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D200EE-52B1-0041-B444-500E9FF01937}"/>
              </a:ext>
            </a:extLst>
          </p:cNvPr>
          <p:cNvGrpSpPr/>
          <p:nvPr/>
        </p:nvGrpSpPr>
        <p:grpSpPr>
          <a:xfrm>
            <a:off x="-3519" y="2133600"/>
            <a:ext cx="9906001" cy="4072354"/>
            <a:chOff x="-1" y="2133600"/>
            <a:chExt cx="9906001" cy="40723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5E4CD7-4328-E647-A0CC-4A5BCCE2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2328446"/>
              <a:ext cx="4338899" cy="2929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FF9C6F-E4D9-1544-9A4D-CD0DA35EDED2}"/>
                </a:ext>
              </a:extLst>
            </p:cNvPr>
            <p:cNvSpPr/>
            <p:nvPr/>
          </p:nvSpPr>
          <p:spPr>
            <a:xfrm>
              <a:off x="457200" y="5867400"/>
              <a:ext cx="944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>
                  <a:solidFill>
                    <a:srgbClr val="0000FF"/>
                  </a:solidFill>
                </a:rPr>
                <a:t>sin</a:t>
              </a:r>
              <a:r>
                <a:rPr lang="en-US" baseline="30000" dirty="0">
                  <a:solidFill>
                    <a:srgbClr val="0000FF"/>
                  </a:solidFill>
                </a:rPr>
                <a:t>2 </a:t>
              </a:r>
              <a:r>
                <a:rPr lang="en-US" dirty="0">
                  <a:solidFill>
                    <a:srgbClr val="0000FF"/>
                  </a:solidFill>
                </a:rPr>
                <a:t>2</a:t>
              </a:r>
              <a:r>
                <a:rPr lang="en-US" dirty="0">
                  <a:solidFill>
                    <a:srgbClr val="0000FF"/>
                  </a:solidFill>
                  <a:latin typeface="Symbol" pitchFamily="18" charset="2"/>
                </a:rPr>
                <a:t>q</a:t>
              </a:r>
              <a:r>
                <a:rPr lang="en-US" baseline="-25000" dirty="0">
                  <a:solidFill>
                    <a:srgbClr val="0000FF"/>
                  </a:solidFill>
                </a:rPr>
                <a:t>12</a:t>
              </a:r>
              <a:r>
                <a:rPr lang="en-US" dirty="0">
                  <a:solidFill>
                    <a:srgbClr val="0000FF"/>
                  </a:solidFill>
                </a:rPr>
                <a:t>~ 0.3,</a:t>
              </a:r>
              <a:r>
                <a:rPr lang="en-US" baseline="30000" dirty="0">
                  <a:solidFill>
                    <a:srgbClr val="0000FF"/>
                  </a:solidFill>
                </a:rPr>
                <a:t>  </a:t>
              </a:r>
              <a:r>
                <a:rPr lang="en-US" dirty="0">
                  <a:solidFill>
                    <a:srgbClr val="0000FF"/>
                  </a:solidFill>
                </a:rPr>
                <a:t> sin</a:t>
              </a:r>
              <a:r>
                <a:rPr lang="en-US" baseline="30000" dirty="0">
                  <a:solidFill>
                    <a:srgbClr val="0000FF"/>
                  </a:solidFill>
                </a:rPr>
                <a:t>2 </a:t>
              </a:r>
              <a:r>
                <a:rPr lang="en-US" dirty="0">
                  <a:solidFill>
                    <a:srgbClr val="0000FF"/>
                  </a:solidFill>
                </a:rPr>
                <a:t>2</a:t>
              </a:r>
              <a:r>
                <a:rPr lang="en-US" dirty="0">
                  <a:solidFill>
                    <a:srgbClr val="0000FF"/>
                  </a:solidFill>
                  <a:latin typeface="Symbol" pitchFamily="18" charset="2"/>
                </a:rPr>
                <a:t>q</a:t>
              </a:r>
              <a:r>
                <a:rPr lang="en-US" baseline="-25000" dirty="0">
                  <a:solidFill>
                    <a:srgbClr val="0000FF"/>
                  </a:solidFill>
                </a:rPr>
                <a:t>23</a:t>
              </a:r>
              <a:r>
                <a:rPr lang="en-US" dirty="0">
                  <a:solidFill>
                    <a:srgbClr val="0000FF"/>
                  </a:solidFill>
                </a:rPr>
                <a:t>~ 0.5,  sin</a:t>
              </a:r>
              <a:r>
                <a:rPr lang="en-US" baseline="30000" dirty="0">
                  <a:solidFill>
                    <a:srgbClr val="0000FF"/>
                  </a:solidFill>
                </a:rPr>
                <a:t>2 </a:t>
              </a:r>
              <a:r>
                <a:rPr lang="en-US" dirty="0">
                  <a:solidFill>
                    <a:srgbClr val="0000FF"/>
                  </a:solidFill>
                </a:rPr>
                <a:t>2</a:t>
              </a:r>
              <a:r>
                <a:rPr lang="en-US" dirty="0">
                  <a:solidFill>
                    <a:srgbClr val="0000FF"/>
                  </a:solidFill>
                  <a:latin typeface="Symbol" pitchFamily="18" charset="2"/>
                </a:rPr>
                <a:t>q</a:t>
              </a:r>
              <a:r>
                <a:rPr lang="en-US" baseline="-25000" dirty="0">
                  <a:solidFill>
                    <a:srgbClr val="0000FF"/>
                  </a:solidFill>
                </a:rPr>
                <a:t>13</a:t>
              </a:r>
              <a:r>
                <a:rPr lang="en-US" dirty="0">
                  <a:solidFill>
                    <a:srgbClr val="0000FF"/>
                  </a:solidFill>
                </a:rPr>
                <a:t>~ 0.1  determined in 20 years experiments !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EF82CF-0D7A-4D41-A660-7975241CE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4865130"/>
              <a:ext cx="5486400" cy="10760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A1499-D43D-5842-85BD-7B2BB708BA00}"/>
                </a:ext>
              </a:extLst>
            </p:cNvPr>
            <p:cNvSpPr txBox="1"/>
            <p:nvPr/>
          </p:nvSpPr>
          <p:spPr>
            <a:xfrm>
              <a:off x="6113584" y="5433345"/>
              <a:ext cx="2652317" cy="35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400" dirty="0" err="1">
                  <a:latin typeface="+mj-lt"/>
                </a:rPr>
                <a:t>C</a:t>
              </a:r>
              <a:r>
                <a:rPr lang="en-US" sz="1400" baseline="-25000" dirty="0" err="1">
                  <a:latin typeface="+mj-lt"/>
                </a:rPr>
                <a:t>ij</a:t>
              </a:r>
              <a:r>
                <a:rPr lang="en-US" sz="1400" dirty="0">
                  <a:latin typeface="+mj-lt"/>
                </a:rPr>
                <a:t>: cos </a:t>
              </a:r>
              <a:r>
                <a:rPr lang="en-US" sz="1400" dirty="0" err="1">
                  <a:latin typeface="Symbol" pitchFamily="2" charset="2"/>
                </a:rPr>
                <a:t>q</a:t>
              </a:r>
              <a:r>
                <a:rPr lang="en-US" sz="1400" baseline="-25000" dirty="0" err="1"/>
                <a:t>ij</a:t>
              </a:r>
              <a:r>
                <a:rPr lang="en-US" sz="1400" baseline="-25000" dirty="0"/>
                <a:t> </a:t>
              </a:r>
              <a:r>
                <a:rPr lang="en-US" sz="1400" dirty="0"/>
                <a:t>   </a:t>
              </a:r>
              <a:r>
                <a:rPr lang="en-US" sz="1400" dirty="0" err="1">
                  <a:latin typeface="+mj-lt"/>
                </a:rPr>
                <a:t>S</a:t>
              </a:r>
              <a:r>
                <a:rPr lang="en-US" sz="1400" baseline="-25000" dirty="0" err="1">
                  <a:latin typeface="+mj-lt"/>
                </a:rPr>
                <a:t>ij</a:t>
              </a:r>
              <a:r>
                <a:rPr lang="en-US" sz="1400" dirty="0">
                  <a:latin typeface="+mj-lt"/>
                </a:rPr>
                <a:t>: sin </a:t>
              </a:r>
              <a:r>
                <a:rPr lang="en-US" sz="1400" dirty="0" err="1">
                  <a:latin typeface="Symbol" pitchFamily="2" charset="2"/>
                </a:rPr>
                <a:t>q</a:t>
              </a:r>
              <a:r>
                <a:rPr lang="en-US" sz="1400" baseline="-25000" dirty="0" err="1"/>
                <a:t>ij</a:t>
              </a:r>
              <a:r>
                <a:rPr lang="en-US" sz="1400" baseline="-25000" dirty="0"/>
                <a:t> </a:t>
              </a:r>
              <a:r>
                <a:rPr lang="en-US" sz="1400" dirty="0"/>
                <a:t>   </a:t>
              </a:r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32BB247-E5F5-7F45-8DE8-61D0D5795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2133600"/>
              <a:ext cx="5943601" cy="2612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Zapf Dingbats" charset="2"/>
                <a:buChar char="l"/>
                <a:defRPr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155000"/>
                <a:buFont typeface="Zapf Dingbats" charset="2"/>
                <a:buChar char=""/>
                <a:defRPr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j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9pPr>
            </a:lstStyle>
            <a:p>
              <a:pPr marL="317500" indent="-263525">
                <a:lnSpc>
                  <a:spcPts val="2300"/>
                </a:lnSpc>
                <a:spcBef>
                  <a:spcPts val="1200"/>
                </a:spcBef>
              </a:pPr>
              <a:r>
                <a:rPr lang="en-US" sz="1700" i="0" dirty="0"/>
                <a:t>2 different small mass-difference regimes of oscillations have been discovered with:                                         </a:t>
              </a:r>
            </a:p>
            <a:p>
              <a:pPr marL="317500" indent="-263525">
                <a:lnSpc>
                  <a:spcPts val="2400"/>
                </a:lnSpc>
                <a:spcBef>
                  <a:spcPts val="600"/>
                </a:spcBef>
                <a:buNone/>
              </a:pPr>
              <a:r>
                <a:rPr lang="en-US" sz="1700" i="0" dirty="0"/>
                <a:t>      - </a:t>
              </a:r>
              <a:r>
                <a:rPr lang="en-US" sz="1700" dirty="0"/>
                <a:t>solar </a:t>
              </a:r>
              <a:r>
                <a:rPr lang="en-US" sz="1700" dirty="0">
                  <a:latin typeface="Symbol" pitchFamily="2" charset="2"/>
                </a:rPr>
                <a:t>n </a:t>
              </a:r>
              <a:r>
                <a:rPr lang="en-US" sz="1700" dirty="0" err="1"/>
                <a:t>osc</a:t>
              </a:r>
              <a:r>
                <a:rPr lang="en-US" sz="1700" dirty="0"/>
                <a:t> </a:t>
              </a:r>
              <a:r>
                <a:rPr lang="en-US" sz="1700" dirty="0">
                  <a:latin typeface="Symbol" pitchFamily="2" charset="2"/>
                </a:rPr>
                <a:t> </a:t>
              </a:r>
              <a:r>
                <a:rPr lang="en-US" sz="1700" dirty="0">
                  <a:latin typeface="Symbol" charset="2"/>
                  <a:ea typeface="ＭＳ Ｐゴシック" charset="-128"/>
                </a:rPr>
                <a:t>D</a:t>
              </a:r>
              <a:r>
                <a:rPr lang="en-US" sz="1700" dirty="0">
                  <a:ea typeface="ＭＳ Ｐゴシック" charset="-128"/>
                </a:rPr>
                <a:t>m</a:t>
              </a:r>
              <a:r>
                <a:rPr lang="en-US" sz="1700" baseline="30000" dirty="0">
                  <a:ea typeface="ＭＳ Ｐゴシック" charset="-128"/>
                </a:rPr>
                <a:t>2</a:t>
              </a:r>
              <a:r>
                <a:rPr lang="en-US" sz="1700" baseline="-25000" dirty="0">
                  <a:ea typeface="ＭＳ Ｐゴシック" charset="-128"/>
                </a:rPr>
                <a:t>21 </a:t>
              </a:r>
              <a:r>
                <a:rPr lang="en-US" sz="1700" dirty="0">
                  <a:ea typeface="ＭＳ Ｐゴシック" charset="-128"/>
                </a:rPr>
                <a:t>~ 8 x10</a:t>
              </a:r>
              <a:r>
                <a:rPr lang="en-US" sz="1700" baseline="30000" dirty="0">
                  <a:ea typeface="ＭＳ Ｐゴシック" charset="-128"/>
                </a:rPr>
                <a:t>-5 </a:t>
              </a:r>
              <a:r>
                <a:rPr lang="en-US" sz="1700" dirty="0">
                  <a:ea typeface="ＭＳ Ｐゴシック" charset="-128"/>
                </a:rPr>
                <a:t>eV</a:t>
              </a:r>
              <a:r>
                <a:rPr lang="en-US" sz="1700" baseline="30000" dirty="0">
                  <a:ea typeface="ＭＳ Ｐゴシック" charset="-128"/>
                </a:rPr>
                <a:t>2</a:t>
              </a:r>
              <a:r>
                <a:rPr lang="en-US" sz="1700" dirty="0"/>
                <a:t> and                       </a:t>
              </a:r>
            </a:p>
            <a:p>
              <a:pPr marL="317500" indent="-263525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en-US" sz="1700" dirty="0"/>
                <a:t>      - </a:t>
              </a:r>
              <a:r>
                <a:rPr lang="en-GB" sz="1700" dirty="0">
                  <a:ea typeface="ＭＳ Ｐゴシック" charset="-128"/>
                </a:rPr>
                <a:t>atmospheric </a:t>
              </a:r>
              <a:r>
                <a:rPr lang="en-GB" sz="1700" dirty="0">
                  <a:latin typeface="Symbol" pitchFamily="2" charset="2"/>
                  <a:ea typeface="ＭＳ Ｐゴシック" charset="-128"/>
                </a:rPr>
                <a:t>n </a:t>
              </a:r>
              <a:r>
                <a:rPr lang="en-GB" sz="1700" dirty="0" err="1">
                  <a:ea typeface="ＭＳ Ｐゴシック" charset="-128"/>
                </a:rPr>
                <a:t>osc</a:t>
              </a:r>
              <a:r>
                <a:rPr lang="en-GB" sz="1700" dirty="0">
                  <a:latin typeface="Symbol" pitchFamily="2" charset="2"/>
                  <a:ea typeface="ＭＳ Ｐゴシック" charset="-128"/>
                </a:rPr>
                <a:t> </a:t>
              </a:r>
              <a:r>
                <a:rPr lang="en-US" sz="1700" dirty="0">
                  <a:latin typeface="Symbol" charset="2"/>
                  <a:ea typeface="ＭＳ Ｐゴシック" charset="-128"/>
                </a:rPr>
                <a:t>D</a:t>
              </a:r>
              <a:r>
                <a:rPr lang="en-US" sz="1700" dirty="0">
                  <a:ea typeface="ＭＳ Ｐゴシック" charset="-128"/>
                </a:rPr>
                <a:t>m</a:t>
              </a:r>
              <a:r>
                <a:rPr lang="en-US" sz="1700" baseline="30000" dirty="0">
                  <a:ea typeface="ＭＳ Ｐゴシック" charset="-128"/>
                </a:rPr>
                <a:t>2</a:t>
              </a:r>
              <a:r>
                <a:rPr lang="en-US" sz="1700" baseline="-25000" dirty="0">
                  <a:ea typeface="ＭＳ Ｐゴシック" charset="-128"/>
                </a:rPr>
                <a:t>31</a:t>
              </a:r>
              <a:r>
                <a:rPr lang="en-US" sz="1700" dirty="0">
                  <a:ea typeface="ＭＳ Ｐゴシック" charset="-128"/>
                </a:rPr>
                <a:t>~2.5 x10</a:t>
              </a:r>
              <a:r>
                <a:rPr lang="en-US" sz="1700" baseline="30000" dirty="0">
                  <a:ea typeface="ＭＳ Ｐゴシック" charset="-128"/>
                </a:rPr>
                <a:t>-3 </a:t>
              </a:r>
              <a:r>
                <a:rPr lang="en-US" sz="1700" dirty="0">
                  <a:ea typeface="ＭＳ Ｐゴシック" charset="-128"/>
                </a:rPr>
                <a:t>eV</a:t>
              </a:r>
              <a:r>
                <a:rPr lang="en-US" sz="1700" baseline="30000" dirty="0">
                  <a:ea typeface="ＭＳ Ｐゴシック" charset="-128"/>
                </a:rPr>
                <a:t>2</a:t>
              </a:r>
              <a:r>
                <a:rPr lang="en-GB" sz="1700" dirty="0">
                  <a:ea typeface="ＭＳ Ｐゴシック" charset="-128"/>
                </a:rPr>
                <a:t> </a:t>
              </a:r>
            </a:p>
            <a:p>
              <a:pPr marL="317500" indent="-263525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en-GB" sz="1700" dirty="0">
                  <a:ea typeface="ＭＳ Ｐゴシック" charset="-128"/>
                </a:rPr>
                <a:t>      + sub-leading </a:t>
              </a:r>
              <a:r>
                <a:rPr lang="en-GB" sz="1700" dirty="0">
                  <a:latin typeface="Symbol" pitchFamily="2" charset="2"/>
                  <a:ea typeface="ＭＳ Ｐゴシック" charset="-128"/>
                </a:rPr>
                <a:t>nm </a:t>
              </a:r>
              <a:r>
                <a:rPr lang="en-GB" sz="1700" dirty="0">
                  <a:ea typeface="ＭＳ Ｐゴシック" charset="-128"/>
                </a:rPr>
                <a:t>-&gt; </a:t>
              </a:r>
              <a:r>
                <a:rPr lang="en-GB" sz="1700" dirty="0">
                  <a:latin typeface="Symbol" pitchFamily="2" charset="2"/>
                  <a:ea typeface="ＭＳ Ｐゴシック" charset="-128"/>
                </a:rPr>
                <a:t>n</a:t>
              </a:r>
              <a:r>
                <a:rPr lang="en-GB" sz="1700" dirty="0">
                  <a:ea typeface="ＭＳ Ｐゴシック" charset="-128"/>
                </a:rPr>
                <a:t>e </a:t>
              </a:r>
            </a:p>
            <a:p>
              <a:pPr marL="317500" lvl="1" indent="-263525">
                <a:lnSpc>
                  <a:spcPts val="2300"/>
                </a:lnSpc>
                <a:spcBef>
                  <a:spcPts val="1200"/>
                </a:spcBef>
                <a:buSzPct val="90000"/>
                <a:buNone/>
              </a:pPr>
              <a:r>
                <a:rPr lang="en-US" sz="1700" i="0" dirty="0">
                  <a:ea typeface="ＭＳ Ｐゴシック" charset="-128"/>
                </a:rPr>
                <a:t>      -&gt; 3</a:t>
              </a:r>
              <a:r>
                <a:rPr lang="en-US" sz="1700" i="0" dirty="0">
                  <a:latin typeface="Symbol" pitchFamily="2" charset="2"/>
                  <a:ea typeface="ＭＳ Ｐゴシック" charset="-128"/>
                </a:rPr>
                <a:t>n</a:t>
              </a:r>
              <a:r>
                <a:rPr lang="en-US" sz="1700" i="0" dirty="0">
                  <a:ea typeface="ＭＳ Ｐゴシック" charset="-128"/>
                </a:rPr>
                <a:t> oscillation coherent picture: </a:t>
              </a:r>
              <a:r>
                <a:rPr lang="en-US" sz="1700" i="0" dirty="0"/>
                <a:t>l</a:t>
              </a:r>
              <a:r>
                <a:rPr lang="en-US" sz="1700" i="0" dirty="0">
                  <a:ea typeface="ＭＳ Ｐゴシック" charset="-128"/>
                </a:rPr>
                <a:t>epton-mixing </a:t>
              </a:r>
              <a:r>
                <a:rPr lang="en-US" sz="1700" i="0" dirty="0"/>
                <a:t>matrix of</a:t>
              </a:r>
              <a:r>
                <a:rPr lang="en-US" sz="1700" i="0" dirty="0">
                  <a:ea typeface="ＭＳ Ｐゴシック" charset="-128"/>
                </a:rPr>
                <a:t> </a:t>
              </a:r>
              <a:r>
                <a:rPr lang="en-US" sz="1700" i="0" dirty="0" err="1"/>
                <a:t>Pontecorvo</a:t>
              </a:r>
              <a:r>
                <a:rPr lang="en-US" sz="1700" i="0" dirty="0"/>
                <a:t>-Maki-</a:t>
              </a:r>
              <a:r>
                <a:rPr lang="en-US" sz="1700" i="0" dirty="0" err="1"/>
                <a:t>Nagatawa</a:t>
              </a:r>
              <a:r>
                <a:rPr lang="en-US" sz="1700" i="0" dirty="0"/>
                <a:t>-Sakata,                 3 mixing angles + 1 CP-violating phase 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6A29AA-BEF9-3646-80BB-6FF0E6E51F3A}"/>
              </a:ext>
            </a:extLst>
          </p:cNvPr>
          <p:cNvSpPr/>
          <p:nvPr/>
        </p:nvSpPr>
        <p:spPr>
          <a:xfrm>
            <a:off x="1524000" y="6248400"/>
            <a:ext cx="8077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but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 mass hierarchy ?  </a:t>
            </a:r>
            <a:r>
              <a:rPr lang="en-GB" sz="200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CP</a:t>
            </a:r>
            <a:r>
              <a:rPr lang="en-GB" sz="2000" baseline="-25000" dirty="0">
                <a:solidFill>
                  <a:srgbClr val="FF0000"/>
                </a:solidFill>
              </a:rPr>
              <a:t>  </a:t>
            </a:r>
            <a:r>
              <a:rPr lang="en-GB" sz="2000" dirty="0">
                <a:solidFill>
                  <a:srgbClr val="FF0000"/>
                </a:solidFill>
              </a:rPr>
              <a:t>matter-antimatter asymmetry 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09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build="p"/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GB"/>
              <a:t>Slide#  : </a:t>
            </a:r>
            <a:fld id="{B5910A80-A0E8-2240-85BA-93DDB9FEA4A2}" type="slidenum">
              <a:rPr lang="en-GB"/>
              <a:pPr/>
              <a:t>4</a:t>
            </a:fld>
            <a:endParaRPr lang="en-GB">
              <a:solidFill>
                <a:schemeClr val="accent1"/>
              </a:solidFill>
            </a:endParaRPr>
          </a:p>
        </p:txBody>
      </p:sp>
      <p:sp>
        <p:nvSpPr>
          <p:cNvPr id="51203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Present neutrino saga… </a:t>
            </a:r>
            <a:endParaRPr lang="en-GB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533400"/>
            <a:ext cx="9979895" cy="1585431"/>
          </a:xfrm>
        </p:spPr>
        <p:txBody>
          <a:bodyPr/>
          <a:lstStyle/>
          <a:p>
            <a:pPr marL="225425" indent="-225425">
              <a:lnSpc>
                <a:spcPts val="2600"/>
              </a:lnSpc>
            </a:pPr>
            <a:r>
              <a:rPr lang="en-US" dirty="0">
                <a:ea typeface="ＭＳ Ｐゴシック" charset="-128"/>
              </a:rPr>
              <a:t>Still open questions: 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mass hierarchy, </a:t>
            </a:r>
            <a:r>
              <a:rPr lang="en-GB" i="1" dirty="0">
                <a:solidFill>
                  <a:srgbClr val="0000FF"/>
                </a:solidFill>
                <a:latin typeface="Symbol" pitchFamily="18" charset="2"/>
              </a:rPr>
              <a:t> d</a:t>
            </a:r>
            <a:r>
              <a:rPr lang="en-GB" i="1" baseline="-25000" dirty="0">
                <a:solidFill>
                  <a:srgbClr val="0000FF"/>
                </a:solidFill>
              </a:rPr>
              <a:t>CP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00FF"/>
                </a:solidFill>
                <a:latin typeface="Symbol" pitchFamily="2" charset="2"/>
                <a:ea typeface="ＭＳ Ｐゴシック" charset="-128"/>
              </a:rPr>
              <a:t>n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 mass and  Dirac/</a:t>
            </a:r>
            <a:r>
              <a:rPr lang="en-US" i="1" dirty="0" err="1">
                <a:solidFill>
                  <a:srgbClr val="0000FF"/>
                </a:solidFill>
                <a:ea typeface="ＭＳ Ｐゴシック" charset="-128"/>
              </a:rPr>
              <a:t>Majorana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Symbol" pitchFamily="2" charset="2"/>
                <a:ea typeface="ＭＳ Ｐゴシック" charset="-128"/>
              </a:rPr>
              <a:t>n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  ?</a:t>
            </a:r>
          </a:p>
          <a:p>
            <a:pPr marL="625475" lvl="1" indent="-257175">
              <a:lnSpc>
                <a:spcPts val="2600"/>
              </a:lnSpc>
              <a:buSzPct val="90000"/>
              <a:buFont typeface="Wingdings" pitchFamily="2" charset="2"/>
              <a:buChar char="Ø"/>
            </a:pPr>
            <a:r>
              <a:rPr lang="en-US" sz="1700" dirty="0">
                <a:ea typeface="ＭＳ Ｐゴシック" charset="-128"/>
              </a:rPr>
              <a:t>Several ongoing experiments/projects addressing neutrinos with                                nuclear reactors, radioactive sources, neutrino beams from proton accelerators             and cosmic </a:t>
            </a:r>
            <a:r>
              <a:rPr lang="en-US" sz="1700" dirty="0">
                <a:latin typeface="Symbol" pitchFamily="2" charset="2"/>
                <a:ea typeface="ＭＳ Ｐゴシック" charset="-128"/>
              </a:rPr>
              <a:t>n</a:t>
            </a:r>
            <a:r>
              <a:rPr lang="en-US" sz="1700" dirty="0">
                <a:ea typeface="ＭＳ Ｐゴシック" charset="-128"/>
              </a:rPr>
              <a:t>s with large ice/water Cherenkov counter telescopes </a:t>
            </a:r>
            <a:endParaRPr lang="en-GB" sz="1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686AD-DADE-B04D-87CA-E6020FB0038E}"/>
              </a:ext>
            </a:extLst>
          </p:cNvPr>
          <p:cNvSpPr txBox="1"/>
          <p:nvPr/>
        </p:nvSpPr>
        <p:spPr>
          <a:xfrm>
            <a:off x="9795164" y="157941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5A42BD-44CD-C541-B0D9-59974D725727}"/>
              </a:ext>
            </a:extLst>
          </p:cNvPr>
          <p:cNvGrpSpPr/>
          <p:nvPr/>
        </p:nvGrpSpPr>
        <p:grpSpPr>
          <a:xfrm>
            <a:off x="5486400" y="2057400"/>
            <a:ext cx="4428360" cy="1991899"/>
            <a:chOff x="5426376" y="2427701"/>
            <a:chExt cx="4428360" cy="1991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4E2A4E-1121-3241-889C-5B331765C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6376" y="2427701"/>
              <a:ext cx="1937821" cy="199189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0F3DBA-3DEF-2549-B506-EA5D1A803620}"/>
                </a:ext>
              </a:extLst>
            </p:cNvPr>
            <p:cNvSpPr/>
            <p:nvPr/>
          </p:nvSpPr>
          <p:spPr>
            <a:xfrm>
              <a:off x="7209460" y="3166127"/>
              <a:ext cx="2645276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Reactors: </a:t>
              </a:r>
              <a:r>
                <a:rPr lang="en-US" dirty="0" err="1">
                  <a:latin typeface="+mn-lt"/>
                </a:rPr>
                <a:t>Chooz</a:t>
              </a:r>
              <a:r>
                <a:rPr lang="en-US" dirty="0">
                  <a:latin typeface="+mn-lt"/>
                </a:rPr>
                <a:t>, D-</a:t>
              </a:r>
              <a:r>
                <a:rPr lang="en-US" dirty="0" err="1">
                  <a:latin typeface="+mn-lt"/>
                </a:rPr>
                <a:t>Chooz</a:t>
              </a:r>
              <a:endParaRPr lang="en-US" sz="1800" baseline="-25000" dirty="0"/>
            </a:p>
            <a:p>
              <a:r>
                <a:rPr lang="en-US" dirty="0">
                  <a:latin typeface="+mn-lt"/>
                </a:rPr>
                <a:t>Reno, </a:t>
              </a:r>
              <a:r>
                <a:rPr lang="en-US" dirty="0" err="1">
                  <a:latin typeface="+mn-lt"/>
                </a:rPr>
                <a:t>Daya</a:t>
              </a:r>
              <a:r>
                <a:rPr lang="en-US" dirty="0">
                  <a:latin typeface="+mn-lt"/>
                </a:rPr>
                <a:t> Bay ,…Juno</a:t>
              </a:r>
            </a:p>
            <a:p>
              <a:r>
                <a:rPr lang="en-US" dirty="0">
                  <a:latin typeface="+mn-lt"/>
                </a:rPr>
                <a:t>…</a:t>
              </a:r>
              <a:r>
                <a:rPr lang="en-US" dirty="0" err="1">
                  <a:latin typeface="+mn-lt"/>
                </a:rPr>
                <a:t>subleading</a:t>
              </a:r>
              <a:r>
                <a:rPr lang="en-US" dirty="0">
                  <a:latin typeface="+mn-lt"/>
                </a:rPr>
                <a:t> </a:t>
              </a:r>
              <a:r>
                <a:rPr lang="en-US" dirty="0">
                  <a:latin typeface="Symbol" pitchFamily="2" charset="2"/>
                </a:rPr>
                <a:t>nm -&gt; n</a:t>
              </a:r>
              <a:r>
                <a:rPr lang="en-US" sz="1800" baseline="-25000" dirty="0"/>
                <a:t>e 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07113-1BC1-2042-884F-18E8286029FA}"/>
              </a:ext>
            </a:extLst>
          </p:cNvPr>
          <p:cNvGrpSpPr/>
          <p:nvPr/>
        </p:nvGrpSpPr>
        <p:grpSpPr>
          <a:xfrm>
            <a:off x="435367" y="4136577"/>
            <a:ext cx="5831998" cy="2522156"/>
            <a:chOff x="435367" y="4551427"/>
            <a:chExt cx="5813033" cy="21073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EC1DE2-7548-2145-8583-AD3523EF6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284" y="5175568"/>
              <a:ext cx="4526116" cy="14647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FFFDE3-EC52-EE43-97EA-69B263C07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367" y="4551427"/>
              <a:ext cx="1191596" cy="210730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4C8A6D-2147-A641-B94A-047ED59DAF1B}"/>
                </a:ext>
              </a:extLst>
            </p:cNvPr>
            <p:cNvSpPr/>
            <p:nvPr/>
          </p:nvSpPr>
          <p:spPr>
            <a:xfrm>
              <a:off x="1626963" y="4876800"/>
              <a:ext cx="29450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DUNE Liquid Argon program 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17023-0126-2148-A5C5-D51EB7069949}"/>
              </a:ext>
            </a:extLst>
          </p:cNvPr>
          <p:cNvGrpSpPr/>
          <p:nvPr/>
        </p:nvGrpSpPr>
        <p:grpSpPr>
          <a:xfrm>
            <a:off x="152400" y="2209800"/>
            <a:ext cx="5305713" cy="2228826"/>
            <a:chOff x="-86286" y="2514600"/>
            <a:chExt cx="5305713" cy="222882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6C0149-2DCF-024F-9A7C-DBB47283C907}"/>
                </a:ext>
              </a:extLst>
            </p:cNvPr>
            <p:cNvGrpSpPr/>
            <p:nvPr/>
          </p:nvGrpSpPr>
          <p:grpSpPr>
            <a:xfrm>
              <a:off x="-86286" y="2514600"/>
              <a:ext cx="5305713" cy="2228826"/>
              <a:chOff x="-86286" y="2514600"/>
              <a:chExt cx="5305713" cy="222882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92AEFCF-C753-C442-B07D-B625AABA4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5114" y="2514600"/>
                <a:ext cx="1724313" cy="222882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F8F9BBB-2C3A-724B-9EE5-0434FD6DD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9083" y="2940432"/>
                <a:ext cx="3346674" cy="1220929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A2E065-16AE-5E41-B8B0-857FE064BD38}"/>
                  </a:ext>
                </a:extLst>
              </p:cNvPr>
              <p:cNvSpPr/>
              <p:nvPr/>
            </p:nvSpPr>
            <p:spPr>
              <a:xfrm>
                <a:off x="-86286" y="2514600"/>
                <a:ext cx="35573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SK: Atmospheric/solar </a:t>
                </a:r>
                <a:r>
                  <a:rPr lang="en-US" dirty="0">
                    <a:latin typeface="Symbol" pitchFamily="2" charset="2"/>
                  </a:rPr>
                  <a:t>nm -&gt; </a:t>
                </a:r>
                <a:r>
                  <a:rPr lang="en-US" dirty="0" err="1">
                    <a:latin typeface="Symbol" pitchFamily="2" charset="2"/>
                  </a:rPr>
                  <a:t>n</a:t>
                </a:r>
                <a:r>
                  <a:rPr lang="en-US" sz="2000" baseline="-25000" dirty="0" err="1">
                    <a:latin typeface="Symbol" pitchFamily="2" charset="2"/>
                  </a:rPr>
                  <a:t>t</a:t>
                </a:r>
                <a:r>
                  <a:rPr lang="en-US" dirty="0">
                    <a:latin typeface="Symbol" pitchFamily="2" charset="2"/>
                  </a:rPr>
                  <a:t>  , n</a:t>
                </a:r>
                <a:r>
                  <a:rPr lang="en-US" sz="1800" baseline="-25000" dirty="0">
                    <a:latin typeface="+mn-lt"/>
                  </a:rPr>
                  <a:t>e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019827-E653-1A4B-B318-4BDCBD50396E}"/>
                </a:ext>
              </a:extLst>
            </p:cNvPr>
            <p:cNvSpPr/>
            <p:nvPr/>
          </p:nvSpPr>
          <p:spPr>
            <a:xfrm>
              <a:off x="523314" y="3962400"/>
              <a:ext cx="28614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5663" indent="-746125"/>
              <a:r>
                <a:rPr lang="en-US" dirty="0">
                  <a:sym typeface="Wingdings" pitchFamily="2" charset="2"/>
                </a:rPr>
                <a:t>T2K--&gt; </a:t>
              </a:r>
              <a:r>
                <a:rPr lang="en-US" dirty="0"/>
                <a:t>Hyper-K                                    + </a:t>
              </a:r>
              <a:r>
                <a:rPr lang="en-US" dirty="0" err="1"/>
                <a:t>NuMI</a:t>
              </a:r>
              <a:r>
                <a:rPr lang="en-US" dirty="0"/>
                <a:t>, </a:t>
              </a:r>
              <a:r>
                <a:rPr lang="en-US" dirty="0" err="1"/>
                <a:t>NovA</a:t>
              </a:r>
              <a:r>
                <a:rPr lang="en-US" dirty="0"/>
                <a:t> LBL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A97515-AF23-9749-B6AF-B1541D08EFC6}"/>
              </a:ext>
            </a:extLst>
          </p:cNvPr>
          <p:cNvGrpSpPr/>
          <p:nvPr/>
        </p:nvGrpSpPr>
        <p:grpSpPr>
          <a:xfrm>
            <a:off x="6563106" y="4136577"/>
            <a:ext cx="3155946" cy="2522155"/>
            <a:chOff x="6563106" y="4081046"/>
            <a:chExt cx="3155946" cy="25776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CD007C-D3FF-E641-BEA2-5DA49F1AECDF}"/>
                </a:ext>
              </a:extLst>
            </p:cNvPr>
            <p:cNvGrpSpPr/>
            <p:nvPr/>
          </p:nvGrpSpPr>
          <p:grpSpPr>
            <a:xfrm>
              <a:off x="6563106" y="4081046"/>
              <a:ext cx="3155946" cy="2577686"/>
              <a:chOff x="6563106" y="4081046"/>
              <a:chExt cx="3155946" cy="257768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DDEBB90-FE7C-DF43-B38F-B115305D6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3106" y="4419600"/>
                <a:ext cx="2860205" cy="223913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F4A0913-F8CA-6E4C-9F3E-63D13FAC72C0}"/>
                  </a:ext>
                </a:extLst>
              </p:cNvPr>
              <p:cNvSpPr/>
              <p:nvPr/>
            </p:nvSpPr>
            <p:spPr>
              <a:xfrm>
                <a:off x="7086600" y="4081046"/>
                <a:ext cx="26324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KM3NeT-ARCA cosmic </a:t>
                </a:r>
                <a:r>
                  <a:rPr lang="en-US" dirty="0">
                    <a:latin typeface="Symbol" pitchFamily="2" charset="2"/>
                  </a:rPr>
                  <a:t>n</a:t>
                </a:r>
                <a:r>
                  <a:rPr lang="en-US" dirty="0"/>
                  <a:t>s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C1D30D-559A-B34B-87B4-65DE49344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6500" y="5721350"/>
              <a:ext cx="1468156" cy="908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0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GB"/>
              <a:t>Slide#  : </a:t>
            </a:r>
            <a:fld id="{B5910A80-A0E8-2240-85BA-93DDB9FEA4A2}" type="slidenum">
              <a:rPr lang="en-GB"/>
              <a:pPr/>
              <a:t>5</a:t>
            </a:fld>
            <a:endParaRPr lang="en-GB">
              <a:solidFill>
                <a:schemeClr val="accent1"/>
              </a:solidFill>
            </a:endParaRPr>
          </a:p>
        </p:txBody>
      </p:sp>
      <p:sp>
        <p:nvSpPr>
          <p:cNvPr id="51203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Matter-antimatter asymmetry?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533400"/>
            <a:ext cx="6477001" cy="838200"/>
          </a:xfrm>
        </p:spPr>
        <p:txBody>
          <a:bodyPr/>
          <a:lstStyle/>
          <a:p>
            <a:pPr marL="225425" indent="-225425">
              <a:lnSpc>
                <a:spcPts val="2600"/>
              </a:lnSpc>
            </a:pPr>
            <a:r>
              <a:rPr lang="en-US" sz="1700" dirty="0">
                <a:ea typeface="ＭＳ Ｐゴシック" charset="-128"/>
              </a:rPr>
              <a:t> 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Mass hierarchy, </a:t>
            </a:r>
            <a:r>
              <a:rPr lang="en-GB" i="1" dirty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en-GB" i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i="1" baseline="-25000" dirty="0" err="1">
                <a:solidFill>
                  <a:srgbClr val="0000FF"/>
                </a:solidFill>
              </a:rPr>
              <a:t>CP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 will be solved by DUNE, HK          comparing </a:t>
            </a:r>
            <a:r>
              <a:rPr lang="en-US" i="1" dirty="0">
                <a:solidFill>
                  <a:srgbClr val="0000FF"/>
                </a:solidFill>
                <a:latin typeface="Symbol" pitchFamily="2" charset="2"/>
                <a:ea typeface="ＭＳ Ｐゴシック" charset="-128"/>
              </a:rPr>
              <a:t>nm-&gt;n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e oscillation in </a:t>
            </a:r>
            <a:r>
              <a:rPr lang="en-US" i="1" dirty="0">
                <a:solidFill>
                  <a:srgbClr val="0000FF"/>
                </a:solidFill>
                <a:latin typeface="Symbol" pitchFamily="2" charset="2"/>
                <a:ea typeface="ＭＳ Ｐゴシック" charset="-128"/>
              </a:rPr>
              <a:t>nm 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and anti-</a:t>
            </a:r>
            <a:r>
              <a:rPr lang="en-US" i="1" dirty="0">
                <a:solidFill>
                  <a:srgbClr val="0000FF"/>
                </a:solidFill>
                <a:latin typeface="Symbol" pitchFamily="2" charset="2"/>
                <a:ea typeface="ＭＳ Ｐゴシック" charset="-128"/>
              </a:rPr>
              <a:t>nm</a:t>
            </a:r>
            <a:r>
              <a:rPr lang="en-US" i="1" dirty="0">
                <a:solidFill>
                  <a:srgbClr val="0000FF"/>
                </a:solidFill>
                <a:ea typeface="ＭＳ Ｐゴシック" charset="-128"/>
              </a:rPr>
              <a:t> beams:    </a:t>
            </a:r>
          </a:p>
          <a:p>
            <a:pPr marL="0" indent="0">
              <a:lnSpc>
                <a:spcPts val="2600"/>
              </a:lnSpc>
              <a:buNone/>
            </a:pPr>
            <a:endParaRPr lang="en-US" sz="1700" dirty="0">
              <a:solidFill>
                <a:srgbClr val="0000FF"/>
              </a:solidFill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686AD-DADE-B04D-87CA-E6020FB0038E}"/>
              </a:ext>
            </a:extLst>
          </p:cNvPr>
          <p:cNvSpPr txBox="1"/>
          <p:nvPr/>
        </p:nvSpPr>
        <p:spPr>
          <a:xfrm>
            <a:off x="9795164" y="157941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07A1D3-7ED3-A742-86DE-0E0F6E5219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00" y="685800"/>
            <a:ext cx="3289300" cy="838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2F0AAC-B5CC-574A-801D-DC4EF85494E1}"/>
              </a:ext>
            </a:extLst>
          </p:cNvPr>
          <p:cNvSpPr txBox="1"/>
          <p:nvPr/>
        </p:nvSpPr>
        <p:spPr>
          <a:xfrm>
            <a:off x="4724400" y="3124200"/>
            <a:ext cx="4114800" cy="5671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6243AD-15BF-984D-8925-C1567354B6D0}"/>
              </a:ext>
            </a:extLst>
          </p:cNvPr>
          <p:cNvGrpSpPr/>
          <p:nvPr/>
        </p:nvGrpSpPr>
        <p:grpSpPr>
          <a:xfrm>
            <a:off x="762001" y="1642646"/>
            <a:ext cx="8732824" cy="4986754"/>
            <a:chOff x="762001" y="1642646"/>
            <a:chExt cx="8732824" cy="49867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49BE15-7678-C247-B630-AD7D9513D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1" y="1676400"/>
              <a:ext cx="8610600" cy="4953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3DFCED-6A3F-994B-915F-18079CB96574}"/>
                </a:ext>
              </a:extLst>
            </p:cNvPr>
            <p:cNvSpPr/>
            <p:nvPr/>
          </p:nvSpPr>
          <p:spPr>
            <a:xfrm>
              <a:off x="5392420" y="1642646"/>
              <a:ext cx="410240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rgbClr val="0000FF"/>
                  </a:solidFill>
                </a:rPr>
                <a:t>4x 17 </a:t>
              </a:r>
              <a:r>
                <a:rPr lang="en-US" sz="1500" dirty="0" err="1">
                  <a:solidFill>
                    <a:srgbClr val="0000FF"/>
                  </a:solidFill>
                </a:rPr>
                <a:t>kt</a:t>
              </a:r>
              <a:r>
                <a:rPr lang="en-US" sz="1500" dirty="0">
                  <a:solidFill>
                    <a:srgbClr val="0000FF"/>
                  </a:solidFill>
                </a:rPr>
                <a:t> </a:t>
              </a:r>
              <a:r>
                <a:rPr lang="en-US" sz="1500" dirty="0" err="1">
                  <a:solidFill>
                    <a:srgbClr val="0000FF"/>
                  </a:solidFill>
                </a:rPr>
                <a:t>LAr</a:t>
              </a:r>
              <a:r>
                <a:rPr lang="en-US" sz="1500" dirty="0">
                  <a:solidFill>
                    <a:srgbClr val="0000FF"/>
                  </a:solidFill>
                </a:rPr>
                <a:t>-TPC, 1.2 -&gt; 2 MW proton beam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A3922D-0ACE-DA4B-8397-E44F64CAEDB3}"/>
                </a:ext>
              </a:extLst>
            </p:cNvPr>
            <p:cNvSpPr/>
            <p:nvPr/>
          </p:nvSpPr>
          <p:spPr>
            <a:xfrm>
              <a:off x="5472517" y="4267200"/>
              <a:ext cx="363432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rgbClr val="0000FF"/>
                  </a:solidFill>
                </a:rPr>
                <a:t>260 </a:t>
              </a:r>
              <a:r>
                <a:rPr lang="en-US" sz="1500" dirty="0" err="1">
                  <a:solidFill>
                    <a:srgbClr val="0000FF"/>
                  </a:solidFill>
                </a:rPr>
                <a:t>kt</a:t>
              </a:r>
              <a:r>
                <a:rPr lang="en-US" sz="1500" dirty="0">
                  <a:solidFill>
                    <a:srgbClr val="0000FF"/>
                  </a:solidFill>
                </a:rPr>
                <a:t> water-Ch, 1.2 MW proton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50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SND.pix.tiff">
            <a:extLst>
              <a:ext uri="{FF2B5EF4-FFF2-40B4-BE49-F238E27FC236}">
                <a16:creationId xmlns:a16="http://schemas.microsoft.com/office/drawing/2014/main" id="{FCE564AB-B536-F843-939C-50B4EF91B2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157" y="1191670"/>
            <a:ext cx="4448843" cy="2618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845CD-B9CE-534F-B02D-3A98C1BA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13" y="9519"/>
            <a:ext cx="9906000" cy="533400"/>
          </a:xfrm>
        </p:spPr>
        <p:txBody>
          <a:bodyPr/>
          <a:lstStyle/>
          <a:p>
            <a:r>
              <a:rPr lang="en-US" dirty="0"/>
              <a:t>Persisting anomalies in the neutrino sector 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EE49-BA71-A246-B453-AC9E02FD6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632705-6C90-D44A-ABA8-DFA6CEDD198F}"/>
              </a:ext>
            </a:extLst>
          </p:cNvPr>
          <p:cNvSpPr txBox="1">
            <a:spLocks/>
          </p:cNvSpPr>
          <p:nvPr/>
        </p:nvSpPr>
        <p:spPr bwMode="auto">
          <a:xfrm>
            <a:off x="304799" y="1295400"/>
            <a:ext cx="572207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33363" lvl="2" indent="-233363" defTabSz="84408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266700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r>
              <a:rPr lang="en-US" sz="1700" dirty="0">
                <a:solidFill>
                  <a:srgbClr val="FF0000"/>
                </a:solidFill>
              </a:rPr>
              <a:t>anti</a:t>
            </a:r>
            <a:r>
              <a:rPr lang="en-US" sz="1700" dirty="0">
                <a:solidFill>
                  <a:srgbClr val="FF0000"/>
                </a:solidFill>
                <a:latin typeface="Symbol" panose="05050102010706020507" pitchFamily="18" charset="2"/>
              </a:rPr>
              <a:t>-n</a:t>
            </a:r>
            <a:r>
              <a:rPr lang="en-US" sz="1700" dirty="0">
                <a:solidFill>
                  <a:srgbClr val="FF0000"/>
                </a:solidFill>
                <a:latin typeface="Comic Sans MS" panose="030F0702030302020204" pitchFamily="66" charset="0"/>
              </a:rPr>
              <a:t>e appearance: </a:t>
            </a:r>
            <a:r>
              <a:rPr lang="en-US" sz="1700" dirty="0">
                <a:latin typeface="Comic Sans MS" panose="030F0702030302020204" pitchFamily="66" charset="0"/>
              </a:rPr>
              <a:t>in</a:t>
            </a:r>
            <a:r>
              <a:rPr lang="en-US" sz="17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anti-</a:t>
            </a:r>
            <a:r>
              <a:rPr lang="en-US" sz="1700" dirty="0">
                <a:latin typeface="Symbol" panose="05050102010706020507" pitchFamily="18" charset="2"/>
              </a:rPr>
              <a:t>nm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accelerator                                                                       LSND experiment</a:t>
            </a:r>
            <a:r>
              <a:rPr lang="en-US" sz="1700" dirty="0">
                <a:solidFill>
                  <a:srgbClr val="000000"/>
                </a:solidFill>
              </a:rPr>
              <a:t> where </a:t>
            </a:r>
            <a:r>
              <a:rPr lang="x-none" sz="1700">
                <a:solidFill>
                  <a:srgbClr val="FF0000"/>
                </a:solidFill>
              </a:rPr>
              <a:t>anti</a:t>
            </a:r>
            <a:r>
              <a:rPr lang="en-US" sz="1700" dirty="0">
                <a:solidFill>
                  <a:srgbClr val="FF0000"/>
                </a:solidFill>
              </a:rPr>
              <a:t>-</a:t>
            </a:r>
            <a:r>
              <a:rPr lang="x-none" sz="170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x-none" sz="1700">
                <a:solidFill>
                  <a:srgbClr val="FF0000"/>
                </a:solidFill>
              </a:rPr>
              <a:t>e</a:t>
            </a:r>
            <a:r>
              <a:rPr lang="en-US" sz="1700" dirty="0">
                <a:solidFill>
                  <a:srgbClr val="FF0000"/>
                </a:solidFill>
              </a:rPr>
              <a:t> -&gt; </a:t>
            </a:r>
            <a:r>
              <a:rPr lang="x-none" sz="1700">
                <a:solidFill>
                  <a:srgbClr val="FF0000"/>
                </a:solidFill>
              </a:rPr>
              <a:t>e</a:t>
            </a:r>
            <a:r>
              <a:rPr lang="x-none" sz="2000" baseline="30000">
                <a:solidFill>
                  <a:srgbClr val="FF0000"/>
                </a:solidFill>
              </a:rPr>
              <a:t>+ </a:t>
            </a:r>
            <a:r>
              <a:rPr lang="x-none" sz="1700">
                <a:solidFill>
                  <a:srgbClr val="FF0000"/>
                </a:solidFill>
              </a:rPr>
              <a:t>+ n </a:t>
            </a:r>
            <a:r>
              <a:rPr lang="en-US" sz="1700" dirty="0">
                <a:solidFill>
                  <a:srgbClr val="FF0000"/>
                </a:solidFill>
              </a:rPr>
              <a:t>                                                                        </a:t>
            </a:r>
            <a:r>
              <a:rPr lang="x-none" sz="1700"/>
              <a:t>with </a:t>
            </a:r>
            <a:r>
              <a:rPr lang="en-US" sz="1700" dirty="0"/>
              <a:t>neutron  resulting   </a:t>
            </a:r>
            <a:r>
              <a:rPr lang="x-none" sz="1700"/>
              <a:t>n + p into d +</a:t>
            </a:r>
            <a:r>
              <a:rPr lang="x-none" sz="1700">
                <a:latin typeface="Symbol" pitchFamily="2" charset="2"/>
              </a:rPr>
              <a:t> g. </a:t>
            </a:r>
            <a:endParaRPr lang="en-US" sz="1700" baseline="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marL="233363" lvl="2" indent="-233363" defTabSz="84408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266700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r>
              <a:rPr lang="en-US" sz="1700" baseline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disappearance: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SAGE, GALLEX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experiments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                  with Mega-Curie K-capture calibration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sources 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showing an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observed/predicted R = 0.84±0.05,  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recently confirmed at 4</a:t>
            </a:r>
            <a:r>
              <a:rPr lang="en-US" sz="1700" baseline="0" dirty="0">
                <a:solidFill>
                  <a:srgbClr val="FF0000"/>
                </a:solidFill>
                <a:latin typeface="Symbol" pitchFamily="2" charset="2"/>
              </a:rPr>
              <a:t>s 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by BEST exp</a:t>
            </a:r>
            <a:r>
              <a:rPr lang="en-US" sz="17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1700" baseline="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33363" lvl="2" indent="-233363" defTabSz="84408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  <a:tabLst>
                <a:tab pos="266700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0625" algn="l"/>
                <a:tab pos="4146550" algn="l"/>
                <a:tab pos="4560888" algn="l"/>
              </a:tabLst>
              <a:defRPr/>
            </a:pP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Apparent anti-</a:t>
            </a:r>
            <a:r>
              <a:rPr lang="en-US" sz="1700" baseline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disappearance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of near-by nuclear reactor experiments</a:t>
            </a:r>
            <a:r>
              <a:rPr lang="en-US" sz="17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7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RAA, R = </a:t>
            </a:r>
            <a:r>
              <a:rPr lang="en-US" sz="1700" baseline="0" dirty="0">
                <a:latin typeface="Comic Sans MS" panose="030F0702030302020204" pitchFamily="66" charset="0"/>
              </a:rPr>
              <a:t>0.934±0.024    but          </a:t>
            </a:r>
            <a:r>
              <a:rPr lang="en-US" sz="1700" dirty="0">
                <a:latin typeface="Comic Sans MS" panose="030F0702030302020204" pitchFamily="66" charset="0"/>
              </a:rPr>
              <a:t>=&gt; poor knowledge of U fuel processes consumption</a:t>
            </a:r>
            <a:endParaRPr lang="en-US" sz="1700" baseline="0" dirty="0">
              <a:latin typeface="Comic Sans MS" panose="030F0702030302020204" pitchFamily="66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F6B4CD91-2ED6-3048-BC52-6CE40648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900987" cy="7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070" tIns="41536" rIns="83070" bIns="41536"/>
          <a:lstStyle/>
          <a:p>
            <a:pPr marL="287338" lvl="2" indent="-287338" defTabSz="844083">
              <a:lnSpc>
                <a:spcPts val="2400"/>
              </a:lnSpc>
              <a:spcBef>
                <a:spcPts val="12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l"/>
              <a:tabLst>
                <a:tab pos="414683" algn="l"/>
                <a:tab pos="829366" algn="l"/>
                <a:tab pos="1244049" algn="l"/>
                <a:tab pos="1658731" algn="l"/>
                <a:tab pos="2073415" algn="l"/>
                <a:tab pos="2488097" algn="l"/>
                <a:tab pos="2902781" algn="l"/>
                <a:tab pos="3317463" algn="l"/>
                <a:tab pos="3732146" algn="l"/>
                <a:tab pos="4146829" algn="l"/>
                <a:tab pos="4561512" algn="l"/>
              </a:tabLst>
              <a:defRPr/>
            </a:pP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Despite the well-established 3-flavour </a:t>
            </a:r>
            <a:r>
              <a:rPr lang="en-US" sz="1700" i="0" dirty="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mixing, several anomalies collected so far hinting to additional </a:t>
            </a:r>
            <a:r>
              <a:rPr lang="en-US" sz="1700" i="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states</a:t>
            </a:r>
            <a:r>
              <a:rPr lang="en-GB" sz="1700" dirty="0"/>
              <a:t> </a:t>
            </a:r>
            <a:r>
              <a:rPr lang="en-GB" sz="1700" i="0" dirty="0"/>
              <a:t>driving oscillations at small distance with </a:t>
            </a:r>
            <a:r>
              <a:rPr lang="en-US" sz="1700" i="0" dirty="0">
                <a:latin typeface="Symbol" charset="2"/>
              </a:rPr>
              <a:t>D</a:t>
            </a:r>
            <a:r>
              <a:rPr lang="en-US" sz="1700" i="0" dirty="0"/>
              <a:t>m</a:t>
            </a:r>
            <a:r>
              <a:rPr lang="en-US" sz="1700" i="0" baseline="30000" dirty="0"/>
              <a:t>2</a:t>
            </a:r>
            <a:r>
              <a:rPr lang="en-US" sz="1700" i="0" baseline="-25000" dirty="0"/>
              <a:t>new</a:t>
            </a:r>
            <a:r>
              <a:rPr lang="en-US" sz="1700" i="0" dirty="0"/>
              <a:t>~1 eV</a:t>
            </a:r>
            <a:r>
              <a:rPr lang="en-US" sz="1700" i="0" baseline="30000" dirty="0"/>
              <a:t>2</a:t>
            </a:r>
            <a:r>
              <a:rPr lang="en-GB" sz="1700" i="0" dirty="0"/>
              <a:t>, small sin</a:t>
            </a:r>
            <a:r>
              <a:rPr lang="en-GB" sz="1700" i="0" baseline="30000" dirty="0"/>
              <a:t>2</a:t>
            </a:r>
            <a:r>
              <a:rPr lang="en-GB" sz="1700" i="0" dirty="0"/>
              <a:t>2</a:t>
            </a:r>
            <a:r>
              <a:rPr lang="en-GB" sz="1700" i="0" dirty="0">
                <a:latin typeface="Symbol" charset="2"/>
              </a:rPr>
              <a:t>q</a:t>
            </a:r>
            <a:r>
              <a:rPr lang="en-GB" sz="1700" i="0" baseline="-25000" dirty="0"/>
              <a:t>new</a:t>
            </a:r>
            <a:r>
              <a:rPr lang="en-US" sz="1700" i="0" dirty="0">
                <a:solidFill>
                  <a:srgbClr val="000000"/>
                </a:solidFill>
                <a:latin typeface="Comic Sans MS" panose="030F0702030302020204" pitchFamily="66" charset="0"/>
              </a:rPr>
              <a:t> : </a:t>
            </a:r>
          </a:p>
          <a:p>
            <a:pPr marL="0" lvl="2" defTabSz="844083">
              <a:lnSpc>
                <a:spcPts val="2215"/>
              </a:lnSpc>
              <a:spcBef>
                <a:spcPts val="554"/>
              </a:spcBef>
              <a:buClr>
                <a:srgbClr val="FF0000"/>
              </a:buClr>
              <a:buSzPct val="100000"/>
              <a:tabLst>
                <a:tab pos="414683" algn="l"/>
                <a:tab pos="829366" algn="l"/>
                <a:tab pos="1244049" algn="l"/>
                <a:tab pos="1658731" algn="l"/>
                <a:tab pos="2073415" algn="l"/>
                <a:tab pos="2488097" algn="l"/>
                <a:tab pos="2902781" algn="l"/>
                <a:tab pos="3317463" algn="l"/>
                <a:tab pos="3732146" algn="l"/>
                <a:tab pos="4146829" algn="l"/>
                <a:tab pos="4561512" algn="l"/>
              </a:tabLst>
              <a:defRPr/>
            </a:pPr>
            <a:endParaRPr lang="en-US" sz="2000" dirty="0">
              <a:solidFill>
                <a:srgbClr val="000000"/>
              </a:solidFill>
              <a:latin typeface="Comic Sans MS" charset="0"/>
              <a:cs typeface="Droid Sans Fallback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8129E1-58D9-924B-ADEE-7FB85751FDE6}"/>
              </a:ext>
            </a:extLst>
          </p:cNvPr>
          <p:cNvGrpSpPr/>
          <p:nvPr/>
        </p:nvGrpSpPr>
        <p:grpSpPr>
          <a:xfrm>
            <a:off x="6304040" y="3797666"/>
            <a:ext cx="3319779" cy="1536334"/>
            <a:chOff x="4411839" y="4073595"/>
            <a:chExt cx="5460595" cy="3196072"/>
          </a:xfrm>
        </p:grpSpPr>
        <p:pic>
          <p:nvPicPr>
            <p:cNvPr id="20" name="Picture 19" descr="Screen Shot 2019-07-16 at 17.21.33.png">
              <a:extLst>
                <a:ext uri="{FF2B5EF4-FFF2-40B4-BE49-F238E27FC236}">
                  <a16:creationId xmlns:a16="http://schemas.microsoft.com/office/drawing/2014/main" id="{9D73D200-23C3-D546-9919-17FE411C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934" y="4073595"/>
              <a:ext cx="5397500" cy="319607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7847C35-90DC-E448-8766-AB748C4079D6}"/>
                </a:ext>
              </a:extLst>
            </p:cNvPr>
            <p:cNvSpPr/>
            <p:nvPr/>
          </p:nvSpPr>
          <p:spPr>
            <a:xfrm rot="16200000">
              <a:off x="3259795" y="5225639"/>
              <a:ext cx="2696649" cy="39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observed/predicted rate</a:t>
              </a:r>
              <a:endParaRPr lang="en-US" sz="11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C8A8D-5039-584C-9C7F-4E809BD51A7D}"/>
              </a:ext>
            </a:extLst>
          </p:cNvPr>
          <p:cNvGrpSpPr/>
          <p:nvPr/>
        </p:nvGrpSpPr>
        <p:grpSpPr>
          <a:xfrm>
            <a:off x="304800" y="4639204"/>
            <a:ext cx="8584910" cy="2142596"/>
            <a:chOff x="304800" y="4639204"/>
            <a:chExt cx="8584910" cy="21425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8FDDAA6-3C8D-904F-9C13-8B9CF47FA40D}"/>
                </a:ext>
              </a:extLst>
            </p:cNvPr>
            <p:cNvGrpSpPr/>
            <p:nvPr/>
          </p:nvGrpSpPr>
          <p:grpSpPr>
            <a:xfrm>
              <a:off x="304800" y="4639204"/>
              <a:ext cx="8584910" cy="2142596"/>
              <a:chOff x="152400" y="4754298"/>
              <a:chExt cx="8584910" cy="2142596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EEECBAB-6441-2546-AC36-5D966042BE5B}"/>
                  </a:ext>
                </a:extLst>
              </p:cNvPr>
              <p:cNvGrpSpPr/>
              <p:nvPr/>
            </p:nvGrpSpPr>
            <p:grpSpPr>
              <a:xfrm>
                <a:off x="152400" y="4754298"/>
                <a:ext cx="8527024" cy="2142596"/>
                <a:chOff x="76200" y="4915569"/>
                <a:chExt cx="8527024" cy="214259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C27998E-E7ED-C54D-98B7-F4D2FBB09F7E}"/>
                    </a:ext>
                  </a:extLst>
                </p:cNvPr>
                <p:cNvGrpSpPr/>
                <p:nvPr/>
              </p:nvGrpSpPr>
              <p:grpSpPr>
                <a:xfrm>
                  <a:off x="2104572" y="5458254"/>
                  <a:ext cx="6498652" cy="1599911"/>
                  <a:chOff x="-4995888" y="522571"/>
                  <a:chExt cx="16938787" cy="4946787"/>
                </a:xfrm>
              </p:grpSpPr>
              <p:pic>
                <p:nvPicPr>
                  <p:cNvPr id="12" name="Picture 11" descr="pontecorvo.tiff">
                    <a:extLst>
                      <a:ext uri="{FF2B5EF4-FFF2-40B4-BE49-F238E27FC236}">
                        <a16:creationId xmlns:a16="http://schemas.microsoft.com/office/drawing/2014/main" id="{D86C21E4-91BF-F440-B130-ABDB36C772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995888" y="522571"/>
                    <a:ext cx="4445211" cy="4946787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6732EB5-C772-7047-87A5-F985EFC29A22}"/>
                      </a:ext>
                    </a:extLst>
                  </p:cNvPr>
                  <p:cNvSpPr txBox="1"/>
                  <p:nvPr/>
                </p:nvSpPr>
                <p:spPr>
                  <a:xfrm>
                    <a:off x="6733103" y="4021437"/>
                    <a:ext cx="5209796" cy="8564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aseline="0" dirty="0">
                        <a:solidFill>
                          <a:schemeClr val="bg1"/>
                        </a:solidFill>
                      </a:rPr>
                      <a:t>Bruno Pontecorvo</a:t>
                    </a:r>
                  </a:p>
                </p:txBody>
              </p: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870CCC2-E6B3-E849-8BE3-E9AB342413ED}"/>
                    </a:ext>
                  </a:extLst>
                </p:cNvPr>
                <p:cNvSpPr/>
                <p:nvPr/>
              </p:nvSpPr>
              <p:spPr>
                <a:xfrm>
                  <a:off x="76200" y="4915569"/>
                  <a:ext cx="2895600" cy="13043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2700" indent="-12700">
                    <a:lnSpc>
                      <a:spcPts val="2400"/>
                    </a:lnSpc>
                    <a:spcBef>
                      <a:spcPts val="1200"/>
                    </a:spcBef>
                  </a:pPr>
                  <a:r>
                    <a:rPr lang="en-US" sz="1700" dirty="0">
                      <a:solidFill>
                        <a:srgbClr val="0000FF"/>
                      </a:solidFill>
                    </a:rPr>
                    <a:t>…pointing to sterile </a:t>
                  </a:r>
                  <a:r>
                    <a:rPr lang="en-US" sz="1700" dirty="0">
                      <a:solidFill>
                        <a:srgbClr val="0000FF"/>
                      </a:solidFill>
                      <a:latin typeface="Symbol" pitchFamily="2" charset="2"/>
                    </a:rPr>
                    <a:t>n</a:t>
                  </a:r>
                  <a:r>
                    <a:rPr lang="en-US" sz="1700" dirty="0">
                      <a:solidFill>
                        <a:srgbClr val="0000FF"/>
                      </a:solidFill>
                    </a:rPr>
                    <a:t> hypothesized by Bruno </a:t>
                  </a:r>
                  <a:r>
                    <a:rPr lang="it-IT" sz="1700" dirty="0">
                      <a:solidFill>
                        <a:srgbClr val="0000FF"/>
                      </a:solidFill>
                    </a:rPr>
                    <a:t>Pontecorvo </a:t>
                  </a:r>
                  <a:r>
                    <a:rPr lang="en-US" sz="1700" dirty="0">
                      <a:solidFill>
                        <a:srgbClr val="0000FF"/>
                      </a:solidFill>
                    </a:rPr>
                    <a:t>in a 1957 seminal paper…</a:t>
                  </a: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81CB8B3-E96D-F44B-8AAD-C767EE3A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0801" y="5466799"/>
                <a:ext cx="2336509" cy="1329214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A59A94-BE35-944B-B49E-8FF3308F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09" y="5093930"/>
              <a:ext cx="2132809" cy="1649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4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2CC9-9F58-B541-A654-9B27237D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72" y="0"/>
            <a:ext cx="9906000" cy="533400"/>
          </a:xfrm>
        </p:spPr>
        <p:txBody>
          <a:bodyPr/>
          <a:lstStyle/>
          <a:p>
            <a:r>
              <a:rPr lang="en-US" dirty="0"/>
              <a:t>New e</a:t>
            </a:r>
            <a:r>
              <a:rPr lang="x-none"/>
              <a:t>vidence </a:t>
            </a:r>
            <a:r>
              <a:rPr lang="x-none" dirty="0"/>
              <a:t>for oscillations of sterile neutrinos </a:t>
            </a:r>
            <a:r>
              <a:rPr lang="x-none"/>
              <a:t>at reactor</a:t>
            </a:r>
            <a:r>
              <a:rPr lang="en-US" dirty="0"/>
              <a:t> ?</a:t>
            </a:r>
            <a:endParaRPr lang="x-non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0CAE9D-FE85-E0EE-9600-A74CCE92FE37}"/>
              </a:ext>
            </a:extLst>
          </p:cNvPr>
          <p:cNvSpPr txBox="1">
            <a:spLocks/>
          </p:cNvSpPr>
          <p:nvPr/>
        </p:nvSpPr>
        <p:spPr bwMode="auto">
          <a:xfrm>
            <a:off x="0" y="533400"/>
            <a:ext cx="9906000" cy="131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273050" indent="-27305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i="0" dirty="0"/>
              <a:t>In 2019 Neutrino-4 experiment </a:t>
            </a:r>
            <a:r>
              <a:rPr lang="en-US" sz="1700" dirty="0"/>
              <a:t>(A.P. </a:t>
            </a:r>
            <a:r>
              <a:rPr lang="en-US" sz="1700" dirty="0" err="1"/>
              <a:t>Serebrov</a:t>
            </a:r>
            <a:r>
              <a:rPr lang="en-US" sz="1700" dirty="0"/>
              <a:t> et al.) </a:t>
            </a:r>
            <a:r>
              <a:rPr lang="en-US" sz="1700" i="0" dirty="0"/>
              <a:t>at </a:t>
            </a:r>
            <a:r>
              <a:rPr lang="ru-RU" sz="1700" i="0" dirty="0" err="1"/>
              <a:t>Dimitrovgrad</a:t>
            </a:r>
            <a:r>
              <a:rPr lang="en-US" sz="1700" i="0" dirty="0"/>
              <a:t> SM-3 reactor gave evidence of neutrino oscillation into sterile-</a:t>
            </a:r>
            <a:r>
              <a:rPr lang="en-US" sz="1700" i="0" dirty="0">
                <a:latin typeface="Symbol" charset="2"/>
                <a:cs typeface="Symbol" charset="2"/>
              </a:rPr>
              <a:t>n</a:t>
            </a:r>
            <a:r>
              <a:rPr lang="en-US" sz="1700" i="0" dirty="0"/>
              <a:t>s </a:t>
            </a:r>
            <a:r>
              <a:rPr lang="en-US" sz="1700" i="0" dirty="0">
                <a:solidFill>
                  <a:srgbClr val="FF0000"/>
                </a:solidFill>
              </a:rPr>
              <a:t>showing a disappearance signal</a:t>
            </a:r>
            <a:r>
              <a:rPr lang="en-US" sz="1700" i="0" dirty="0"/>
              <a:t> with a clear  </a:t>
            </a:r>
            <a:r>
              <a:rPr lang="en-US" sz="1700" i="0" dirty="0">
                <a:solidFill>
                  <a:srgbClr val="FF0000"/>
                </a:solidFill>
              </a:rPr>
              <a:t>L/E ~ 1-3 m/MeV modulation</a:t>
            </a:r>
            <a:endParaRPr lang="en-US" sz="1700" i="0" dirty="0"/>
          </a:p>
          <a:p>
            <a:pPr marL="0" indent="0">
              <a:lnSpc>
                <a:spcPts val="2260"/>
              </a:lnSpc>
              <a:spcBef>
                <a:spcPts val="600"/>
              </a:spcBef>
              <a:buNone/>
            </a:pPr>
            <a:endParaRPr lang="x-none" sz="1800" i="0" kern="0" baseline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1895D2-2AC7-964F-A231-D29B9970974B}"/>
              </a:ext>
            </a:extLst>
          </p:cNvPr>
          <p:cNvSpPr txBox="1">
            <a:spLocks/>
          </p:cNvSpPr>
          <p:nvPr/>
        </p:nvSpPr>
        <p:spPr bwMode="auto">
          <a:xfrm>
            <a:off x="0" y="5562600"/>
            <a:ext cx="9921552" cy="75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0" indent="0">
              <a:lnSpc>
                <a:spcPts val="1760"/>
              </a:lnSpc>
              <a:spcBef>
                <a:spcPts val="1200"/>
              </a:spcBef>
              <a:buNone/>
            </a:pP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     Combined analysis: Neutrino-4 (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P.R. D </a:t>
            </a:r>
            <a:r>
              <a:rPr lang="it-IT" sz="1700" dirty="0"/>
              <a:t>104, 032003, 2021), </a:t>
            </a:r>
            <a:r>
              <a:rPr lang="en-US" sz="1700" i="0" dirty="0">
                <a:ea typeface="Calibri" panose="020F0502020204030204" pitchFamily="34" charset="0"/>
                <a:cs typeface="Times New Roman" panose="02020603050405020304" pitchFamily="18" charset="0"/>
              </a:rPr>
              <a:t>GALLEX, SAGE and BEST</a:t>
            </a:r>
            <a:r>
              <a:rPr lang="en-US" sz="1700" i="0" dirty="0">
                <a:solidFill>
                  <a:srgbClr val="0000FF"/>
                </a:solidFill>
                <a:latin typeface="Symbol" charset="2"/>
                <a:cs typeface="Times New Roman" panose="02020603050405020304" pitchFamily="18" charset="0"/>
              </a:rPr>
              <a:t>             </a:t>
            </a:r>
          </a:p>
          <a:p>
            <a:pPr marL="0" indent="0">
              <a:lnSpc>
                <a:spcPts val="1760"/>
              </a:lnSpc>
              <a:spcBef>
                <a:spcPts val="800"/>
              </a:spcBef>
              <a:buNone/>
            </a:pPr>
            <a:r>
              <a:rPr lang="en-US" sz="1700" dirty="0">
                <a:solidFill>
                  <a:srgbClr val="0000FF"/>
                </a:solidFill>
                <a:latin typeface="Symbol" charset="2"/>
                <a:cs typeface="Symbol" charset="2"/>
              </a:rPr>
              <a:t>     D</a:t>
            </a:r>
            <a:r>
              <a:rPr lang="en-US" sz="1700" dirty="0">
                <a:solidFill>
                  <a:srgbClr val="0000FF"/>
                </a:solidFill>
              </a:rPr>
              <a:t>m</a:t>
            </a:r>
            <a:r>
              <a:rPr lang="en-US" sz="1700" baseline="-25000" dirty="0">
                <a:solidFill>
                  <a:srgbClr val="0000FF"/>
                </a:solidFill>
              </a:rPr>
              <a:t>14</a:t>
            </a:r>
            <a:r>
              <a:rPr lang="en-US" sz="1700" baseline="30000" dirty="0">
                <a:solidFill>
                  <a:srgbClr val="0000FF"/>
                </a:solidFill>
              </a:rPr>
              <a:t>2</a:t>
            </a:r>
            <a:r>
              <a:rPr lang="en-US" sz="1700" dirty="0">
                <a:solidFill>
                  <a:srgbClr val="0000FF"/>
                </a:solidFill>
              </a:rPr>
              <a:t> = 7.3 eV</a:t>
            </a:r>
            <a:r>
              <a:rPr lang="en-US" sz="1700" baseline="30000" dirty="0">
                <a:solidFill>
                  <a:srgbClr val="0000FF"/>
                </a:solidFill>
              </a:rPr>
              <a:t>2  </a:t>
            </a:r>
            <a:r>
              <a:rPr lang="en-US" sz="1700" dirty="0">
                <a:solidFill>
                  <a:srgbClr val="0000FF"/>
                </a:solidFill>
              </a:rPr>
              <a:t>sin</a:t>
            </a:r>
            <a:r>
              <a:rPr lang="en-US" sz="1700" baseline="30000" dirty="0">
                <a:solidFill>
                  <a:srgbClr val="0000FF"/>
                </a:solidFill>
              </a:rPr>
              <a:t>2 </a:t>
            </a:r>
            <a:r>
              <a:rPr lang="en-US" sz="1700" dirty="0">
                <a:solidFill>
                  <a:srgbClr val="0000FF"/>
                </a:solidFill>
              </a:rPr>
              <a:t>(2</a:t>
            </a:r>
            <a:r>
              <a:rPr lang="en-US" sz="1700" dirty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700" baseline="-25000" dirty="0">
                <a:solidFill>
                  <a:srgbClr val="0000FF"/>
                </a:solidFill>
              </a:rPr>
              <a:t>14</a:t>
            </a:r>
            <a:r>
              <a:rPr lang="en-US" sz="1700" dirty="0">
                <a:solidFill>
                  <a:srgbClr val="0000FF"/>
                </a:solidFill>
              </a:rPr>
              <a:t>) = 0.36  </a:t>
            </a:r>
            <a:r>
              <a:rPr lang="en-US" sz="1700" dirty="0">
                <a:solidFill>
                  <a:srgbClr val="0000FF"/>
                </a:solidFill>
                <a:cs typeface="Times New Roman" panose="02020603050405020304" pitchFamily="18" charset="0"/>
              </a:rPr>
              <a:t>at 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5.8 </a:t>
            </a:r>
            <a:r>
              <a:rPr lang="en-US" sz="1700" dirty="0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C.L.  (A.P. </a:t>
            </a:r>
            <a:r>
              <a:rPr lang="en-US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Serebrov</a:t>
            </a:r>
            <a:r>
              <a:rPr lang="en-US" sz="1700" dirty="0">
                <a:ea typeface="Calibri" panose="020F0502020204030204" pitchFamily="34" charset="0"/>
                <a:cs typeface="Times New Roman" panose="02020603050405020304" pitchFamily="18" charset="0"/>
              </a:rPr>
              <a:t> et al. </a:t>
            </a:r>
            <a:r>
              <a:rPr lang="it-IT" sz="1700" dirty="0"/>
              <a:t>arXiv:2302.09958)</a:t>
            </a:r>
            <a:endParaRPr lang="en-US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60"/>
              </a:lnSpc>
              <a:spcBef>
                <a:spcPts val="1200"/>
              </a:spcBef>
              <a:buNone/>
            </a:pPr>
            <a:endParaRPr lang="en-US" sz="1800" i="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D0A1FA8-A6A2-554D-8B39-883EADD30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8D5B7-38F2-4843-B40C-75F51E4D2781}"/>
              </a:ext>
            </a:extLst>
          </p:cNvPr>
          <p:cNvGrpSpPr/>
          <p:nvPr/>
        </p:nvGrpSpPr>
        <p:grpSpPr>
          <a:xfrm>
            <a:off x="-10936" y="1204036"/>
            <a:ext cx="9927872" cy="4150504"/>
            <a:chOff x="-10936" y="1204036"/>
            <a:chExt cx="9927872" cy="4150504"/>
          </a:xfrm>
        </p:grpSpPr>
        <p:sp>
          <p:nvSpPr>
            <p:cNvPr id="23" name="Rettangolo 5">
              <a:extLst>
                <a:ext uri="{FF2B5EF4-FFF2-40B4-BE49-F238E27FC236}">
                  <a16:creationId xmlns:a16="http://schemas.microsoft.com/office/drawing/2014/main" id="{F31891EE-8221-EC46-8106-4D582925D2AD}"/>
                </a:ext>
              </a:extLst>
            </p:cNvPr>
            <p:cNvSpPr/>
            <p:nvPr/>
          </p:nvSpPr>
          <p:spPr>
            <a:xfrm>
              <a:off x="228600" y="2646325"/>
              <a:ext cx="5342585" cy="706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60"/>
                </a:lnSpc>
                <a:spcBef>
                  <a:spcPts val="1200"/>
                </a:spcBef>
              </a:pPr>
              <a:r>
                <a:rPr lang="en-US" sz="1700" kern="0" baseline="0" dirty="0">
                  <a:solidFill>
                    <a:srgbClr val="0000FF"/>
                  </a:solidFill>
                  <a:latin typeface="+mn-lt"/>
                </a:rPr>
                <a:t> </a:t>
              </a:r>
              <a:r>
                <a:rPr lang="en-US" sz="1700" kern="0" dirty="0"/>
                <a:t>Neutrino signal compared with expectation for </a:t>
              </a:r>
              <a:r>
                <a:rPr lang="en-US" sz="1700" kern="0" dirty="0">
                  <a:latin typeface="Symbol" charset="2"/>
                  <a:cs typeface="Symbol" charset="2"/>
                </a:rPr>
                <a:t>D</a:t>
              </a:r>
              <a:r>
                <a:rPr lang="en-US" sz="1700" kern="0" dirty="0"/>
                <a:t>m</a:t>
              </a:r>
              <a:r>
                <a:rPr lang="en-US" sz="2000" kern="0" baseline="30000" dirty="0">
                  <a:latin typeface="+mn-lt"/>
                  <a:cs typeface="Symbol" charset="2"/>
                </a:rPr>
                <a:t>2</a:t>
              </a:r>
              <a:r>
                <a:rPr lang="en-US" sz="1700" kern="0" dirty="0"/>
                <a:t>~ 7.25 eV</a:t>
              </a:r>
              <a:r>
                <a:rPr lang="en-US" sz="1700" kern="0" baseline="30000" dirty="0"/>
                <a:t>2</a:t>
              </a:r>
              <a:r>
                <a:rPr lang="en-US" sz="1700" kern="0" dirty="0"/>
                <a:t>, sin</a:t>
              </a:r>
              <a:r>
                <a:rPr lang="en-US" sz="2000" kern="0" baseline="30000" dirty="0"/>
                <a:t>2</a:t>
              </a:r>
              <a:r>
                <a:rPr lang="en-US" sz="1700" kern="0" dirty="0">
                  <a:latin typeface="Symbol" charset="2"/>
                  <a:cs typeface="Symbol" charset="2"/>
                </a:rPr>
                <a:t>2q </a:t>
              </a:r>
              <a:r>
                <a:rPr lang="en-US" sz="1700" kern="0" dirty="0">
                  <a:latin typeface="+mn-lt"/>
                  <a:cs typeface="Symbol" charset="2"/>
                </a:rPr>
                <a:t>~ 0.26 </a:t>
              </a:r>
              <a:r>
                <a:rPr lang="en-US" sz="1700" kern="0" dirty="0"/>
                <a:t>as a function of L/E</a:t>
              </a:r>
              <a:endParaRPr lang="en-US" sz="1700" kern="0" baseline="-25000" dirty="0">
                <a:latin typeface="Symbol" pitchFamily="2" charset="2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2BC44EFF-67CC-A140-927E-40050A90FBD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0936" y="1600200"/>
              <a:ext cx="5725936" cy="950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charset="2"/>
                <a:buChar char="l"/>
                <a:defRPr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charset="2"/>
                <a:buChar char="Ø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9pPr>
            </a:lstStyle>
            <a:p>
              <a:pPr marL="273050" indent="-273050">
                <a:lnSpc>
                  <a:spcPts val="2260"/>
                </a:lnSpc>
                <a:spcBef>
                  <a:spcPts val="0"/>
                </a:spcBef>
              </a:pPr>
              <a:r>
                <a:rPr lang="en-US" sz="1700" i="0" dirty="0"/>
                <a:t>3 years d</a:t>
              </a:r>
              <a:r>
                <a:rPr lang="en-US" sz="1700" i="0" baseline="0" dirty="0"/>
                <a:t>ata taking </a:t>
              </a:r>
              <a:r>
                <a:rPr lang="en-US" sz="1700" i="0" dirty="0"/>
                <a:t>moving the</a:t>
              </a:r>
              <a:r>
                <a:rPr lang="en-US" sz="1700" i="0" baseline="0" dirty="0"/>
                <a:t> segmented liquid scintillator detector </a:t>
              </a:r>
              <a:r>
                <a:rPr lang="en-US" sz="1700" i="0" dirty="0"/>
                <a:t>from  6.4 to 11.9 m from reactor core in 24 steps: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01C2F4A-BE12-884B-9D36-92E1B82417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0936" y="3886200"/>
              <a:ext cx="9927872" cy="146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charset="2"/>
                <a:buChar char="l"/>
                <a:defRPr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charset="2"/>
                <a:buChar char="Ø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è"/>
                <a:defRPr>
                  <a:solidFill>
                    <a:schemeClr val="tx1"/>
                  </a:solidFill>
                  <a:latin typeface="+mj-lt"/>
                  <a:ea typeface="ＭＳ Ｐゴシック" charset="-128"/>
                </a:defRPr>
              </a:lvl9pPr>
            </a:lstStyle>
            <a:p>
              <a:pPr marL="0" indent="0">
                <a:lnSpc>
                  <a:spcPts val="2360"/>
                </a:lnSpc>
                <a:spcBef>
                  <a:spcPts val="0"/>
                </a:spcBef>
                <a:buNone/>
              </a:pPr>
              <a:r>
                <a:rPr lang="en-US" sz="1700" dirty="0">
                  <a:solidFill>
                    <a:srgbClr val="0000FF"/>
                  </a:solidFill>
                </a:rPr>
                <a:t>             </a:t>
              </a:r>
              <a:r>
                <a:rPr lang="en-US" sz="1800" dirty="0">
                  <a:solidFill>
                    <a:srgbClr val="0000FF"/>
                  </a:solidFill>
                </a:rPr>
                <a:t>Reactor  </a:t>
              </a:r>
              <a:r>
                <a:rPr lang="en-US" sz="1800" baseline="0" dirty="0">
                  <a:solidFill>
                    <a:srgbClr val="0000FF"/>
                  </a:solidFill>
                </a:rPr>
                <a:t>On - Off :  223 events/day  with  </a:t>
              </a:r>
              <a:r>
                <a:rPr lang="en-US" sz="1800" dirty="0">
                  <a:solidFill>
                    <a:srgbClr val="0000FF"/>
                  </a:solidFill>
                </a:rPr>
                <a:t>Signal/Background ~ </a:t>
              </a:r>
              <a:r>
                <a:rPr lang="en-US" sz="1800" baseline="0" dirty="0">
                  <a:solidFill>
                    <a:srgbClr val="0000FF"/>
                  </a:solidFill>
                </a:rPr>
                <a:t>0.54</a:t>
              </a:r>
              <a:endParaRPr lang="en-US" sz="1800" i="0" dirty="0">
                <a:solidFill>
                  <a:srgbClr val="0000FF"/>
                </a:solidFill>
              </a:endParaRPr>
            </a:p>
            <a:p>
              <a:pPr>
                <a:lnSpc>
                  <a:spcPts val="2260"/>
                </a:lnSpc>
                <a:spcBef>
                  <a:spcPts val="400"/>
                </a:spcBef>
                <a:buFont typeface="Symbol" pitchFamily="2" charset="2"/>
                <a:buChar char=" "/>
              </a:pPr>
              <a:r>
                <a:rPr lang="en-US" sz="18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          D</a:t>
              </a:r>
              <a:r>
                <a:rPr lang="en-US" sz="1800" dirty="0">
                  <a:solidFill>
                    <a:srgbClr val="0000FF"/>
                  </a:solidFill>
                </a:rPr>
                <a:t>m</a:t>
              </a:r>
              <a:r>
                <a:rPr lang="en-US" sz="1800" baseline="-25000" dirty="0">
                  <a:solidFill>
                    <a:srgbClr val="0000FF"/>
                  </a:solidFill>
                </a:rPr>
                <a:t>14</a:t>
              </a:r>
              <a:r>
                <a:rPr lang="en-US" sz="1800" baseline="30000" dirty="0">
                  <a:solidFill>
                    <a:srgbClr val="0000FF"/>
                  </a:solidFill>
                </a:rPr>
                <a:t>2</a:t>
              </a:r>
              <a:r>
                <a:rPr lang="en-US" sz="1800" dirty="0">
                  <a:solidFill>
                    <a:srgbClr val="0000FF"/>
                  </a:solidFill>
                </a:rPr>
                <a:t> = 7.25± 1.09 eV</a:t>
              </a:r>
              <a:r>
                <a:rPr lang="en-US" sz="1800" baseline="30000" dirty="0">
                  <a:solidFill>
                    <a:srgbClr val="0000FF"/>
                  </a:solidFill>
                </a:rPr>
                <a:t>2  </a:t>
              </a:r>
              <a:r>
                <a:rPr lang="en-US" sz="1800" dirty="0">
                  <a:solidFill>
                    <a:srgbClr val="0000FF"/>
                  </a:solidFill>
                </a:rPr>
                <a:t>with sin</a:t>
              </a:r>
              <a:r>
                <a:rPr lang="en-US" sz="1800" baseline="30000" dirty="0">
                  <a:solidFill>
                    <a:srgbClr val="0000FF"/>
                  </a:solidFill>
                </a:rPr>
                <a:t>2 </a:t>
              </a:r>
              <a:r>
                <a:rPr lang="en-US" sz="1800" dirty="0">
                  <a:solidFill>
                    <a:srgbClr val="0000FF"/>
                  </a:solidFill>
                </a:rPr>
                <a:t>(2</a:t>
              </a:r>
              <a:r>
                <a:rPr lang="en-US" sz="18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1800" baseline="-25000" dirty="0">
                  <a:solidFill>
                    <a:srgbClr val="0000FF"/>
                  </a:solidFill>
                </a:rPr>
                <a:t>14</a:t>
              </a:r>
              <a:r>
                <a:rPr lang="en-US" sz="1800" dirty="0">
                  <a:solidFill>
                    <a:srgbClr val="0000FF"/>
                  </a:solidFill>
                </a:rPr>
                <a:t>) = 0.26 ± 0.08 stat ± 0.05</a:t>
              </a:r>
              <a:endParaRPr lang="it-IT" sz="1800" dirty="0">
                <a:solidFill>
                  <a:srgbClr val="0000FF"/>
                </a:solidFill>
              </a:endParaRPr>
            </a:p>
            <a:p>
              <a:pPr>
                <a:lnSpc>
                  <a:spcPts val="2260"/>
                </a:lnSpc>
                <a:spcBef>
                  <a:spcPts val="1000"/>
                </a:spcBef>
                <a:buFont typeface="Symbol" pitchFamily="2" charset="2"/>
                <a:buChar char=" "/>
              </a:pPr>
              <a:r>
                <a:rPr lang="en-US" sz="1700" i="0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sterile </a:t>
              </a:r>
              <a:r>
                <a:rPr lang="en-US" sz="1700" i="0" dirty="0">
                  <a:solidFill>
                    <a:srgbClr val="FF0000"/>
                  </a:solidFill>
                  <a:latin typeface="Symbol" pitchFamily="2" charset="2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700" i="0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as candidate for Dark Matter ?                                                                                     </a:t>
              </a:r>
              <a:r>
                <a:rPr lang="en-US" sz="1700" i="0" dirty="0">
                  <a:ea typeface="Calibri" panose="020F0502020204030204" pitchFamily="34" charset="0"/>
                  <a:cs typeface="Times New Roman" panose="02020603050405020304" pitchFamily="18" charset="0"/>
                </a:rPr>
                <a:t>a quite obvious contribution due to the high density of relic sterile-</a:t>
              </a:r>
              <a:r>
                <a:rPr lang="en-US" sz="1700" i="0" dirty="0">
                  <a:latin typeface="Symbol" charset="2"/>
                  <a:ea typeface="Calibri" panose="020F0502020204030204" pitchFamily="34" charset="0"/>
                  <a:cs typeface="Symbol" charset="2"/>
                </a:rPr>
                <a:t>n</a:t>
              </a:r>
              <a:r>
                <a:rPr lang="en-US" sz="1700" i="0" dirty="0">
                  <a:ea typeface="Calibri" panose="020F0502020204030204" pitchFamily="34" charset="0"/>
                  <a:cs typeface="Times New Roman" panose="02020603050405020304" pitchFamily="18" charset="0"/>
                </a:rPr>
                <a:t>s with </a:t>
              </a:r>
              <a:r>
                <a:rPr lang="en-US" sz="1700" i="0" dirty="0">
                  <a:ea typeface="Calibri" panose="020F0502020204030204" pitchFamily="34" charset="0"/>
                  <a:cs typeface="Cambria Math" panose="02040503050406030204" pitchFamily="18" charset="0"/>
                </a:rPr>
                <a:t>𝑚𝜈</a:t>
              </a:r>
              <a:r>
                <a:rPr lang="en-US" sz="1700" i="0" baseline="-25000" dirty="0">
                  <a:ea typeface="Calibri" panose="020F0502020204030204" pitchFamily="34" charset="0"/>
                  <a:cs typeface="Times New Roman" panose="02020603050405020304" pitchFamily="18" charset="0"/>
                </a:rPr>
                <a:t>4 </a:t>
              </a:r>
              <a:r>
                <a:rPr lang="en-US" sz="1700" i="0" dirty="0">
                  <a:ea typeface="Calibri" panose="020F0502020204030204" pitchFamily="34" charset="0"/>
                  <a:cs typeface="Times New Roman" panose="02020603050405020304" pitchFamily="18" charset="0"/>
                </a:rPr>
                <a:t>= 2.7 eV.</a:t>
              </a:r>
              <a:endParaRPr lang="en-US" sz="1700" dirty="0"/>
            </a:p>
            <a:p>
              <a:pPr>
                <a:lnSpc>
                  <a:spcPts val="2260"/>
                </a:lnSpc>
                <a:spcBef>
                  <a:spcPts val="400"/>
                </a:spcBef>
                <a:buFont typeface="Symbol" pitchFamily="2" charset="2"/>
                <a:buChar char=" "/>
              </a:pPr>
              <a:endParaRPr lang="en-US" sz="1700" dirty="0">
                <a:solidFill>
                  <a:srgbClr val="0000FF"/>
                </a:solidFill>
              </a:endParaRPr>
            </a:p>
            <a:p>
              <a:pPr>
                <a:lnSpc>
                  <a:spcPts val="2260"/>
                </a:lnSpc>
                <a:spcBef>
                  <a:spcPts val="400"/>
                </a:spcBef>
                <a:buFont typeface="Symbol" pitchFamily="2" charset="2"/>
                <a:buChar char=" "/>
              </a:pPr>
              <a:endParaRPr lang="en-US" sz="1800" dirty="0">
                <a:solidFill>
                  <a:srgbClr val="0000FF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81D16B-03A4-3841-BDC1-62A574091987}"/>
                </a:ext>
              </a:extLst>
            </p:cNvPr>
            <p:cNvGrpSpPr/>
            <p:nvPr/>
          </p:nvGrpSpPr>
          <p:grpSpPr>
            <a:xfrm>
              <a:off x="5614929" y="1204036"/>
              <a:ext cx="4291071" cy="2694291"/>
              <a:chOff x="2327719" y="3810000"/>
              <a:chExt cx="2973935" cy="2018954"/>
            </a:xfrm>
          </p:grpSpPr>
          <p:pic>
            <p:nvPicPr>
              <p:cNvPr id="19" name="Google Shape;123;p17">
                <a:extLst>
                  <a:ext uri="{FF2B5EF4-FFF2-40B4-BE49-F238E27FC236}">
                    <a16:creationId xmlns:a16="http://schemas.microsoft.com/office/drawing/2014/main" id="{E44ABD68-50C8-434A-90A0-B8783336D01F}"/>
                  </a:ext>
                </a:extLst>
              </p:cNvPr>
              <p:cNvPicPr preferRelativeResize="0"/>
              <p:nvPr/>
            </p:nvPicPr>
            <p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27719" y="3810000"/>
                <a:ext cx="2973935" cy="20189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124;p17">
                <a:extLst>
                  <a:ext uri="{FF2B5EF4-FFF2-40B4-BE49-F238E27FC236}">
                    <a16:creationId xmlns:a16="http://schemas.microsoft.com/office/drawing/2014/main" id="{1EE137A4-4382-2A4B-9DE6-C4B7510EC36B}"/>
                  </a:ext>
                </a:extLst>
              </p:cNvPr>
              <p:cNvSpPr txBox="1"/>
              <p:nvPr/>
            </p:nvSpPr>
            <p:spPr>
              <a:xfrm>
                <a:off x="2883156" y="3945453"/>
                <a:ext cx="1926275" cy="5333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44" tIns="99044" rIns="99044" bIns="99044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83">
                    <a:solidFill>
                      <a:srgbClr val="07376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Neutrino-4 </a:t>
                </a:r>
                <a:endParaRPr sz="1083">
                  <a:solidFill>
                    <a:srgbClr val="07376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83">
                    <a:solidFill>
                      <a:srgbClr val="07376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Jetp Lett. 116, 669–682 (2022)</a:t>
                </a:r>
                <a:endParaRPr sz="1083">
                  <a:solidFill>
                    <a:srgbClr val="07376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63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3200" y="-892174"/>
            <a:ext cx="989965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Calibri"/>
              <a:cs typeface="Droid Sans Fallback" charset="0"/>
            </a:endParaRPr>
          </a:p>
        </p:txBody>
      </p:sp>
      <p:sp>
        <p:nvSpPr>
          <p:cNvPr id="88067" name="AutoShape 13"/>
          <p:cNvSpPr>
            <a:spLocks noChangeArrowheads="1"/>
          </p:cNvSpPr>
          <p:nvPr/>
        </p:nvSpPr>
        <p:spPr bwMode="auto">
          <a:xfrm>
            <a:off x="20" y="-538163"/>
            <a:ext cx="9899651" cy="528638"/>
          </a:xfrm>
          <a:custGeom>
            <a:avLst/>
            <a:gdLst>
              <a:gd name="T0" fmla="*/ 9901238 w 9901238"/>
              <a:gd name="T1" fmla="*/ 264319 h 528638"/>
              <a:gd name="T2" fmla="*/ 4950619 w 9901238"/>
              <a:gd name="T3" fmla="*/ 528638 h 528638"/>
              <a:gd name="T4" fmla="*/ 0 w 9901238"/>
              <a:gd name="T5" fmla="*/ 264319 h 528638"/>
              <a:gd name="T6" fmla="*/ 4950619 w 9901238"/>
              <a:gd name="T7" fmla="*/ 0 h 5286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901238"/>
              <a:gd name="T13" fmla="*/ 0 h 528638"/>
              <a:gd name="T14" fmla="*/ 9901238 w 9901238"/>
              <a:gd name="T15" fmla="*/ 528638 h 528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1238" h="528638"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068" name="AutoShape 14"/>
          <p:cNvSpPr>
            <a:spLocks noChangeArrowheads="1"/>
          </p:cNvSpPr>
          <p:nvPr/>
        </p:nvSpPr>
        <p:spPr bwMode="auto">
          <a:xfrm>
            <a:off x="20669" y="22225"/>
            <a:ext cx="9859969" cy="490538"/>
          </a:xfrm>
          <a:custGeom>
            <a:avLst/>
            <a:gdLst>
              <a:gd name="T0" fmla="*/ 9861550 w 9861550"/>
              <a:gd name="T1" fmla="*/ 245269 h 490538"/>
              <a:gd name="T2" fmla="*/ 4930775 w 9861550"/>
              <a:gd name="T3" fmla="*/ 490538 h 490538"/>
              <a:gd name="T4" fmla="*/ 0 w 9861550"/>
              <a:gd name="T5" fmla="*/ 245269 h 490538"/>
              <a:gd name="T6" fmla="*/ 4930775 w 9861550"/>
              <a:gd name="T7" fmla="*/ 0 h 4905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861550"/>
              <a:gd name="T13" fmla="*/ 0 h 490538"/>
              <a:gd name="T14" fmla="*/ 9861550 w 9861550"/>
              <a:gd name="T15" fmla="*/ 490538 h 4905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61550" h="490538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3" tIns="44997" rIns="89993" bIns="44997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93" name="Rectangle 12"/>
          <p:cNvSpPr>
            <a:spLocks noChangeArrowheads="1"/>
          </p:cNvSpPr>
          <p:nvPr/>
        </p:nvSpPr>
        <p:spPr bwMode="auto">
          <a:xfrm>
            <a:off x="0" y="0"/>
            <a:ext cx="9906000" cy="50958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9993" tIns="44997" rIns="89993" bIns="44997" anchor="ctr"/>
          <a:lstStyle/>
          <a:p>
            <a:pPr algn="ctr">
              <a:tabLst>
                <a:tab pos="449229" algn="l"/>
                <a:tab pos="898457" algn="l"/>
                <a:tab pos="1347686" algn="l"/>
                <a:tab pos="1796914" algn="l"/>
                <a:tab pos="2246143" algn="l"/>
                <a:tab pos="2695371" algn="l"/>
                <a:tab pos="3144601" algn="l"/>
                <a:tab pos="3593828" algn="l"/>
                <a:tab pos="4043057" algn="l"/>
                <a:tab pos="4492286" algn="l"/>
                <a:tab pos="4941515" algn="l"/>
                <a:tab pos="5390742" algn="l"/>
                <a:tab pos="5839972" algn="l"/>
                <a:tab pos="6289200" algn="l"/>
                <a:tab pos="6738429" algn="l"/>
                <a:tab pos="7187657" algn="l"/>
                <a:tab pos="7636886" algn="l"/>
                <a:tab pos="8086114" algn="l"/>
                <a:tab pos="8535343" algn="l"/>
                <a:tab pos="8984571" algn="l"/>
                <a:tab pos="94338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latin typeface="+mj-lt"/>
                <a:ea typeface="Comic Sans MS"/>
                <a:cs typeface="Comic Sans MS"/>
                <a:sym typeface="Comic Sans MS"/>
              </a:rPr>
              <a:t>Several experiments at accelerators and reactors…</a:t>
            </a:r>
            <a:endParaRPr lang="it-IT" sz="2800" i="0" dirty="0">
              <a:solidFill>
                <a:schemeClr val="bg1"/>
              </a:solidFill>
              <a:latin typeface="+mj-lt"/>
              <a:ea typeface="PT Serif"/>
              <a:cs typeface="PT Serif"/>
              <a:sym typeface="PT Serif"/>
            </a:endParaRPr>
          </a:p>
        </p:txBody>
      </p:sp>
      <p:sp>
        <p:nvSpPr>
          <p:cNvPr id="28" name="Rectangle 3"/>
          <p:cNvSpPr/>
          <p:nvPr/>
        </p:nvSpPr>
        <p:spPr>
          <a:xfrm>
            <a:off x="13128" y="609600"/>
            <a:ext cx="9867509" cy="202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2" indent="-263525">
              <a:lnSpc>
                <a:spcPts val="220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700" i="0" dirty="0">
                <a:latin typeface="Comic Sans MS"/>
                <a:ea typeface="Comic Sans MS"/>
                <a:cs typeface="Comic Sans MS"/>
                <a:sym typeface="Comic Sans MS"/>
              </a:rPr>
              <a:t>Large part of LSND parameters excluded by ICARUS and OPERA </a:t>
            </a:r>
            <a:r>
              <a:rPr lang="en-US" sz="1700" dirty="0">
                <a:latin typeface="Symbol" charset="2"/>
                <a:cs typeface="Symbol" charset="2"/>
              </a:rPr>
              <a:t>n</a:t>
            </a:r>
            <a:r>
              <a:rPr lang="en-US" sz="1700" baseline="-25000" dirty="0">
                <a:latin typeface="Symbol" charset="2"/>
                <a:cs typeface="Symbol" charset="2"/>
              </a:rPr>
              <a:t>m </a:t>
            </a:r>
            <a:r>
              <a:rPr lang="en-US" sz="1700" dirty="0">
                <a:sym typeface="Wingdings"/>
              </a:rPr>
              <a:t>-&gt;</a:t>
            </a:r>
            <a:r>
              <a:rPr lang="en-US" sz="1700" dirty="0"/>
              <a:t> </a:t>
            </a:r>
            <a:r>
              <a:rPr lang="en-US" sz="1700" dirty="0">
                <a:latin typeface="Symbol" charset="2"/>
                <a:cs typeface="Symbol" charset="2"/>
              </a:rPr>
              <a:t>n</a:t>
            </a:r>
            <a:r>
              <a:rPr lang="en-US" sz="1700" baseline="-25000" dirty="0">
                <a:cs typeface="Symbol" charset="2"/>
              </a:rPr>
              <a:t>e  </a:t>
            </a:r>
            <a:r>
              <a:rPr lang="en-US" sz="1700" i="0" dirty="0">
                <a:latin typeface="Comic Sans MS"/>
                <a:ea typeface="Comic Sans MS"/>
                <a:cs typeface="Comic Sans MS"/>
                <a:sym typeface="Comic Sans MS"/>
              </a:rPr>
              <a:t>at CNGS </a:t>
            </a:r>
            <a:r>
              <a:rPr lang="en-US" sz="1700" i="0" dirty="0">
                <a:latin typeface="Symbol" pitchFamily="2" charset="2"/>
                <a:ea typeface="Comic Sans MS"/>
                <a:cs typeface="Comic Sans MS"/>
                <a:sym typeface="Comic Sans MS"/>
              </a:rPr>
              <a:t>n</a:t>
            </a:r>
            <a:r>
              <a:rPr lang="en-US" sz="1700" i="0" dirty="0">
                <a:latin typeface="Comic Sans MS"/>
                <a:ea typeface="Comic Sans MS"/>
                <a:cs typeface="Comic Sans MS"/>
                <a:sym typeface="Comic Sans MS"/>
              </a:rPr>
              <a:t> beam;         MiniBooNE </a:t>
            </a:r>
            <a:r>
              <a:rPr lang="en-US" sz="1700" dirty="0">
                <a:latin typeface="Symbol" charset="2"/>
                <a:cs typeface="Symbol" charset="2"/>
              </a:rPr>
              <a:t>n</a:t>
            </a:r>
            <a:r>
              <a:rPr lang="en-US" sz="1700" baseline="-25000" dirty="0">
                <a:latin typeface="Symbol" charset="2"/>
                <a:cs typeface="Symbol" charset="2"/>
              </a:rPr>
              <a:t>m </a:t>
            </a:r>
            <a:r>
              <a:rPr lang="en-US" sz="1700" dirty="0">
                <a:sym typeface="Wingdings"/>
              </a:rPr>
              <a:t>-&gt;</a:t>
            </a:r>
            <a:r>
              <a:rPr lang="en-US" sz="1700" dirty="0"/>
              <a:t> </a:t>
            </a:r>
            <a:r>
              <a:rPr lang="en-US" sz="1700" dirty="0">
                <a:latin typeface="Symbol" charset="2"/>
                <a:cs typeface="Symbol" charset="2"/>
              </a:rPr>
              <a:t>n</a:t>
            </a:r>
            <a:r>
              <a:rPr lang="en-US" sz="1700" baseline="-25000" dirty="0">
                <a:cs typeface="Symbol" charset="2"/>
              </a:rPr>
              <a:t>e  </a:t>
            </a:r>
            <a:r>
              <a:rPr lang="en-US" sz="1700" i="0" dirty="0">
                <a:latin typeface="Comic Sans MS"/>
                <a:ea typeface="Comic Sans MS"/>
                <a:cs typeface="Comic Sans MS"/>
                <a:sym typeface="Comic Sans MS"/>
              </a:rPr>
              <a:t>at FNAL </a:t>
            </a:r>
            <a:r>
              <a:rPr lang="en-US" sz="1700" i="0" dirty="0">
                <a:cs typeface="Comic Sans MS"/>
                <a:sym typeface="Comic Sans MS"/>
              </a:rPr>
              <a:t>low energy </a:t>
            </a:r>
            <a:r>
              <a:rPr lang="en-US" sz="1700" i="0" dirty="0">
                <a:latin typeface="Symbol" pitchFamily="2" charset="2"/>
                <a:ea typeface="Comic Sans MS"/>
                <a:cs typeface="Comic Sans MS"/>
                <a:sym typeface="Comic Sans MS"/>
              </a:rPr>
              <a:t>n</a:t>
            </a:r>
            <a:r>
              <a:rPr lang="en-US" sz="1700" i="0" dirty="0">
                <a:latin typeface="Comic Sans MS"/>
                <a:ea typeface="Comic Sans MS"/>
                <a:cs typeface="Comic Sans MS"/>
                <a:sym typeface="Comic Sans MS"/>
              </a:rPr>
              <a:t>e event excess not confirmed by </a:t>
            </a:r>
            <a:r>
              <a:rPr lang="en-US" sz="1700" i="0" dirty="0" err="1">
                <a:latin typeface="Comic Sans MS"/>
                <a:ea typeface="Comic Sans MS"/>
                <a:cs typeface="Comic Sans MS"/>
                <a:sym typeface="Comic Sans MS"/>
              </a:rPr>
              <a:t>MicroBooNE</a:t>
            </a:r>
            <a:r>
              <a:rPr lang="en-US" sz="1700" i="0" dirty="0"/>
              <a:t> </a:t>
            </a:r>
          </a:p>
          <a:p>
            <a:pPr marL="496888" lvl="2" indent="-263525">
              <a:lnSpc>
                <a:spcPts val="220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700" i="0" dirty="0"/>
              <a:t>Recent anti-</a:t>
            </a:r>
            <a:r>
              <a:rPr lang="en-US" sz="1700" i="0" dirty="0">
                <a:latin typeface="Symbol" charset="2"/>
                <a:ea typeface="MS PGothic" charset="0"/>
                <a:cs typeface="Symbol" charset="2"/>
              </a:rPr>
              <a:t>n</a:t>
            </a:r>
            <a:r>
              <a:rPr lang="en-US" sz="1700" i="0" baseline="-25000" dirty="0">
                <a:ea typeface="MS PGothic" charset="0"/>
                <a:cs typeface="Comic Sans MS"/>
              </a:rPr>
              <a:t>e</a:t>
            </a:r>
            <a:r>
              <a:rPr lang="en-US" sz="1700" i="0" dirty="0">
                <a:ea typeface="MS PGothic" charset="0"/>
              </a:rPr>
              <a:t> measurement at reactors:  study of </a:t>
            </a:r>
            <a:r>
              <a:rPr lang="en-US" sz="1700" i="0" dirty="0"/>
              <a:t>fuel burnup cycle </a:t>
            </a:r>
            <a:r>
              <a:rPr lang="en-US" sz="1700" i="0" dirty="0">
                <a:ea typeface="MS PGothic" charset="0"/>
              </a:rPr>
              <a:t>from </a:t>
            </a:r>
            <a:r>
              <a:rPr lang="en-US" sz="1700" dirty="0" err="1"/>
              <a:t>Daya</a:t>
            </a:r>
            <a:r>
              <a:rPr lang="en-US" sz="1700" dirty="0"/>
              <a:t> Bay, RENO STEREO </a:t>
            </a:r>
            <a:r>
              <a:rPr lang="en-US" sz="1700" i="0" dirty="0"/>
              <a:t>to reconstruct contribution of main isotopes: hint of sterile 𝜈 reduced to 1 𝜎;</a:t>
            </a:r>
            <a:endParaRPr lang="en-US" sz="1700" i="0" dirty="0">
              <a:ea typeface="MS PGothic" charset="0"/>
            </a:endParaRPr>
          </a:p>
          <a:p>
            <a:pPr marL="538163" lvl="2" indent="-268288">
              <a:lnSpc>
                <a:spcPts val="2200"/>
              </a:lnSpc>
              <a:spcBef>
                <a:spcPts val="60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700" i="0" kern="0" dirty="0">
                <a:solidFill>
                  <a:srgbClr val="000000"/>
                </a:solidFill>
                <a:cs typeface="Comic Sans MS"/>
              </a:rPr>
              <a:t>No evidence in </a:t>
            </a:r>
            <a:r>
              <a:rPr lang="en-US" sz="1700" i="0" kern="0" dirty="0">
                <a:solidFill>
                  <a:srgbClr val="000000"/>
                </a:solidFill>
                <a:latin typeface="Symbol" charset="2"/>
                <a:cs typeface="Symbol" charset="2"/>
              </a:rPr>
              <a:t>nm</a:t>
            </a:r>
            <a:r>
              <a:rPr lang="en-US" sz="1700" i="0" kern="0" dirty="0">
                <a:solidFill>
                  <a:srgbClr val="000000"/>
                </a:solidFill>
                <a:cs typeface="Comic Sans MS"/>
              </a:rPr>
              <a:t> disappearance </a:t>
            </a:r>
            <a:r>
              <a:rPr lang="en-US" sz="1700" i="0" kern="0" dirty="0" err="1">
                <a:solidFill>
                  <a:srgbClr val="000000"/>
                </a:solidFill>
                <a:cs typeface="Comic Sans MS"/>
              </a:rPr>
              <a:t>exps</a:t>
            </a:r>
            <a:r>
              <a:rPr lang="en-US" sz="1700" i="0" kern="0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sz="1700" dirty="0" err="1"/>
              <a:t>NO</a:t>
            </a:r>
            <a:r>
              <a:rPr lang="en-US" sz="1700" dirty="0" err="1">
                <a:latin typeface="Symbol" charset="2"/>
                <a:cs typeface="Symbol" charset="2"/>
              </a:rPr>
              <a:t>n</a:t>
            </a:r>
            <a:r>
              <a:rPr lang="en-US" sz="1700" dirty="0" err="1"/>
              <a:t>A</a:t>
            </a:r>
            <a:r>
              <a:rPr lang="en-US" sz="1700" dirty="0"/>
              <a:t>, MINOS/MINOS+,T2K,   BUT                                            </a:t>
            </a:r>
            <a:r>
              <a:rPr lang="en-US" sz="1700" kern="0" dirty="0">
                <a:solidFill>
                  <a:srgbClr val="FF0000"/>
                </a:solidFill>
                <a:cs typeface="Comic Sans MS"/>
              </a:rPr>
              <a:t>signal observed in IceCub</a:t>
            </a:r>
            <a:r>
              <a:rPr lang="en-US" sz="1700" i="0" kern="0" dirty="0">
                <a:solidFill>
                  <a:srgbClr val="FF0000"/>
                </a:solidFill>
                <a:cs typeface="Comic Sans MS"/>
              </a:rPr>
              <a:t>e </a:t>
            </a:r>
            <a:r>
              <a:rPr lang="en-US" sz="1700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kern="0" dirty="0">
                <a:solidFill>
                  <a:srgbClr val="FF0000"/>
                </a:solidFill>
              </a:rPr>
              <a:t>m</a:t>
            </a:r>
            <a:r>
              <a:rPr lang="en-US" sz="1700" kern="0" baseline="-25000" dirty="0">
                <a:solidFill>
                  <a:srgbClr val="FF0000"/>
                </a:solidFill>
              </a:rPr>
              <a:t>41</a:t>
            </a:r>
            <a:r>
              <a:rPr lang="en-US" sz="2000" kern="0" baseline="30000" dirty="0">
                <a:solidFill>
                  <a:srgbClr val="FF0000"/>
                </a:solidFill>
                <a:cs typeface="Symbol" charset="2"/>
              </a:rPr>
              <a:t>2</a:t>
            </a:r>
            <a:r>
              <a:rPr lang="en-US" sz="1700" kern="0" dirty="0">
                <a:solidFill>
                  <a:srgbClr val="FF0000"/>
                </a:solidFill>
              </a:rPr>
              <a:t>~ 3.5 eV</a:t>
            </a:r>
            <a:r>
              <a:rPr lang="en-US" sz="1700" kern="0" baseline="30000" dirty="0">
                <a:solidFill>
                  <a:srgbClr val="FF0000"/>
                </a:solidFill>
              </a:rPr>
              <a:t>2</a:t>
            </a:r>
            <a:r>
              <a:rPr lang="en-US" sz="1700" kern="0" dirty="0">
                <a:solidFill>
                  <a:srgbClr val="FF0000"/>
                </a:solidFill>
              </a:rPr>
              <a:t>, sin</a:t>
            </a:r>
            <a:r>
              <a:rPr lang="en-US" sz="2000" kern="0" baseline="30000" dirty="0">
                <a:solidFill>
                  <a:srgbClr val="FF0000"/>
                </a:solidFill>
              </a:rPr>
              <a:t>2</a:t>
            </a:r>
            <a:r>
              <a:rPr lang="en-US" sz="1700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2q</a:t>
            </a:r>
            <a:r>
              <a:rPr lang="en-US" sz="1700" kern="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41</a:t>
            </a:r>
            <a:r>
              <a:rPr lang="en-US" sz="1700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1700" kern="0" dirty="0">
                <a:solidFill>
                  <a:srgbClr val="FF0000"/>
                </a:solidFill>
                <a:cs typeface="Symbol" charset="2"/>
              </a:rPr>
              <a:t>~ 0.16 ?</a:t>
            </a:r>
            <a:endParaRPr lang="en-US" sz="1700" i="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1F41F4-7361-E54A-94AA-1E393F94DE32}"/>
              </a:ext>
            </a:extLst>
          </p:cNvPr>
          <p:cNvGrpSpPr/>
          <p:nvPr/>
        </p:nvGrpSpPr>
        <p:grpSpPr>
          <a:xfrm>
            <a:off x="533400" y="3037373"/>
            <a:ext cx="9401801" cy="3786873"/>
            <a:chOff x="533400" y="3037373"/>
            <a:chExt cx="9401801" cy="37868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8D4C860-CDC0-184C-A6F3-672ECE36792F}"/>
                </a:ext>
              </a:extLst>
            </p:cNvPr>
            <p:cNvGrpSpPr/>
            <p:nvPr/>
          </p:nvGrpSpPr>
          <p:grpSpPr>
            <a:xfrm>
              <a:off x="3755391" y="3037373"/>
              <a:ext cx="6179810" cy="3574770"/>
              <a:chOff x="3755391" y="3037373"/>
              <a:chExt cx="6179810" cy="3574770"/>
            </a:xfrm>
          </p:grpSpPr>
          <p:sp>
            <p:nvSpPr>
              <p:cNvPr id="18" name="Google Shape;128;p17">
                <a:extLst>
                  <a:ext uri="{FF2B5EF4-FFF2-40B4-BE49-F238E27FC236}">
                    <a16:creationId xmlns:a16="http://schemas.microsoft.com/office/drawing/2014/main" id="{86E7DB6F-64A4-414C-94A4-9739ACB9900E}"/>
                  </a:ext>
                </a:extLst>
              </p:cNvPr>
              <p:cNvSpPr txBox="1"/>
              <p:nvPr/>
            </p:nvSpPr>
            <p:spPr>
              <a:xfrm>
                <a:off x="7126304" y="3037373"/>
                <a:ext cx="2808897" cy="315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44" tIns="49508" rIns="99044" bIns="49508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400" dirty="0">
                    <a:solidFill>
                      <a:srgbClr val="00308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IceCube    Prl 133 201804 (2024)</a:t>
                </a:r>
                <a:endParaRPr sz="1400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D9628D1-73E0-664C-90C5-8AF958FA1258}"/>
                  </a:ext>
                </a:extLst>
              </p:cNvPr>
              <p:cNvGrpSpPr/>
              <p:nvPr/>
            </p:nvGrpSpPr>
            <p:grpSpPr>
              <a:xfrm>
                <a:off x="3755391" y="3352800"/>
                <a:ext cx="2797809" cy="3259343"/>
                <a:chOff x="121264" y="3934693"/>
                <a:chExt cx="2223563" cy="2032045"/>
              </a:xfrm>
            </p:grpSpPr>
            <p:pic>
              <p:nvPicPr>
                <p:cNvPr id="20" name="Google Shape;119;p17">
                  <a:extLst>
                    <a:ext uri="{FF2B5EF4-FFF2-40B4-BE49-F238E27FC236}">
                      <a16:creationId xmlns:a16="http://schemas.microsoft.com/office/drawing/2014/main" id="{33AB003D-F1F2-CC4D-BDDE-54B45B30950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21264" y="3934693"/>
                  <a:ext cx="2223563" cy="20320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" name="Google Shape;120;p17">
                  <a:extLst>
                    <a:ext uri="{FF2B5EF4-FFF2-40B4-BE49-F238E27FC236}">
                      <a16:creationId xmlns:a16="http://schemas.microsoft.com/office/drawing/2014/main" id="{DFFC36E9-8A2E-F541-9409-7DD63E120DD8}"/>
                    </a:ext>
                  </a:extLst>
                </p:cNvPr>
                <p:cNvSpPr txBox="1"/>
                <p:nvPr/>
              </p:nvSpPr>
              <p:spPr>
                <a:xfrm>
                  <a:off x="347455" y="4759977"/>
                  <a:ext cx="1659775" cy="5999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9044" tIns="49508" rIns="99044" bIns="49508" anchor="t" anchorCtr="0">
                  <a:sp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" sz="1083" dirty="0">
                      <a:solidFill>
                        <a:srgbClr val="003087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STEREO</a:t>
                  </a:r>
                  <a:endParaRPr sz="1733" dirty="0"/>
                </a:p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" sz="1083" dirty="0">
                      <a:solidFill>
                        <a:srgbClr val="003087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Nature 613, </a:t>
                  </a:r>
                  <a:endParaRPr sz="1733" dirty="0"/>
                </a:p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" sz="1083" dirty="0">
                      <a:solidFill>
                        <a:srgbClr val="003087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257–261 (2023)</a:t>
                  </a:r>
                  <a:endParaRPr sz="1083" dirty="0">
                    <a:solidFill>
                      <a:srgbClr val="0030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0EED8A-CB99-5241-97AB-50ADD1195EBD}"/>
                </a:ext>
              </a:extLst>
            </p:cNvPr>
            <p:cNvGrpSpPr/>
            <p:nvPr/>
          </p:nvGrpSpPr>
          <p:grpSpPr>
            <a:xfrm>
              <a:off x="533400" y="3037452"/>
              <a:ext cx="3261525" cy="3473302"/>
              <a:chOff x="533400" y="2938046"/>
              <a:chExt cx="3261525" cy="369135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EAD2611-1BCB-174F-85CA-004B23E1DE93}"/>
                  </a:ext>
                </a:extLst>
              </p:cNvPr>
              <p:cNvGrpSpPr/>
              <p:nvPr/>
            </p:nvGrpSpPr>
            <p:grpSpPr>
              <a:xfrm>
                <a:off x="533400" y="3194821"/>
                <a:ext cx="3261525" cy="3434579"/>
                <a:chOff x="121779" y="2252781"/>
                <a:chExt cx="3724393" cy="4074270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36C2387-7940-5042-9BC0-3CAF977BE842}"/>
                    </a:ext>
                  </a:extLst>
                </p:cNvPr>
                <p:cNvGrpSpPr/>
                <p:nvPr/>
              </p:nvGrpSpPr>
              <p:grpSpPr>
                <a:xfrm>
                  <a:off x="121779" y="2370593"/>
                  <a:ext cx="3724393" cy="3956458"/>
                  <a:chOff x="5300533" y="1166355"/>
                  <a:chExt cx="4433647" cy="4153236"/>
                </a:xfrm>
              </p:grpSpPr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0ADFA6BF-5F89-6C4D-828F-5685D0581F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77468" y="1166355"/>
                    <a:ext cx="3582527" cy="4153236"/>
                  </a:xfrm>
                  <a:prstGeom prst="rect">
                    <a:avLst/>
                  </a:prstGeom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B8C4B3-229A-7541-A303-505BE766BE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29979" y="1460623"/>
                    <a:ext cx="1286994" cy="18523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-2500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Helvetica" charset="0"/>
                    </a:endParaRPr>
                  </a:p>
                </p:txBody>
              </p: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3E91353F-3CFA-B84A-AB50-9C57F5DE925A}"/>
                      </a:ext>
                    </a:extLst>
                  </p:cNvPr>
                  <p:cNvGrpSpPr/>
                  <p:nvPr/>
                </p:nvGrpSpPr>
                <p:grpSpPr>
                  <a:xfrm>
                    <a:off x="7811408" y="2437383"/>
                    <a:ext cx="1922772" cy="346089"/>
                    <a:chOff x="8577299" y="764160"/>
                    <a:chExt cx="2011232" cy="346089"/>
                  </a:xfrm>
                </p:grpSpPr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774836E-0BDB-AD46-8646-5CCAB16919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77299" y="764160"/>
                      <a:ext cx="2011232" cy="3460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MiniBooNE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n+n</a:t>
                      </a:r>
                      <a:endParaRPr lang="en-US" sz="1400" dirty="0">
                        <a:solidFill>
                          <a:srgbClr val="FF0000"/>
                        </a:solidFill>
                        <a:latin typeface="Symbol" charset="2"/>
                        <a:ea typeface="Symbol" charset="2"/>
                        <a:cs typeface="Symbol" charset="2"/>
                      </a:endParaRPr>
                    </a:p>
                  </p:txBody>
                </p: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89EAE4A4-FBE0-FD48-BC16-104AEE4A1FC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0299457" y="844150"/>
                      <a:ext cx="127609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3649668-F293-DF4E-BD94-9F686ABF2D58}"/>
                      </a:ext>
                    </a:extLst>
                  </p:cNvPr>
                  <p:cNvSpPr txBox="1"/>
                  <p:nvPr/>
                </p:nvSpPr>
                <p:spPr>
                  <a:xfrm>
                    <a:off x="8519541" y="3363574"/>
                    <a:ext cx="595762" cy="290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68%</a:t>
                    </a:r>
                    <a:endParaRPr lang="en-US" sz="1200" dirty="0">
                      <a:latin typeface="Symbol" charset="2"/>
                      <a:ea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21B1A26-19AE-E74F-BD3D-7E4722990722}"/>
                      </a:ext>
                    </a:extLst>
                  </p:cNvPr>
                  <p:cNvSpPr txBox="1"/>
                  <p:nvPr/>
                </p:nvSpPr>
                <p:spPr>
                  <a:xfrm>
                    <a:off x="8535132" y="3095603"/>
                    <a:ext cx="595762" cy="290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FF0000"/>
                        </a:solidFill>
                      </a:rPr>
                      <a:t>90%</a:t>
                    </a:r>
                    <a:endParaRPr lang="en-US" sz="1200" dirty="0">
                      <a:solidFill>
                        <a:srgbClr val="FF0000"/>
                      </a:solidFill>
                      <a:latin typeface="Symbol" charset="2"/>
                      <a:ea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908A083-16A4-CB49-A516-E376BACFCEF1}"/>
                      </a:ext>
                    </a:extLst>
                  </p:cNvPr>
                  <p:cNvSpPr txBox="1"/>
                  <p:nvPr/>
                </p:nvSpPr>
                <p:spPr>
                  <a:xfrm>
                    <a:off x="7552827" y="2794821"/>
                    <a:ext cx="410777" cy="2683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7030A0"/>
                        </a:solidFill>
                      </a:rPr>
                      <a:t>3</a:t>
                    </a:r>
                    <a:r>
                      <a:rPr lang="en-US" sz="1400" dirty="0">
                        <a:solidFill>
                          <a:srgbClr val="7030A0"/>
                        </a:solidFill>
                        <a:latin typeface="Symbol" charset="2"/>
                        <a:ea typeface="Symbol" charset="2"/>
                        <a:cs typeface="Symbol" charset="2"/>
                      </a:rPr>
                      <a:t>s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E1D4C70-BA6F-034D-83F0-569C71D907F1}"/>
                      </a:ext>
                    </a:extLst>
                  </p:cNvPr>
                  <p:cNvSpPr txBox="1"/>
                  <p:nvPr/>
                </p:nvSpPr>
                <p:spPr>
                  <a:xfrm>
                    <a:off x="7535356" y="2645231"/>
                    <a:ext cx="410777" cy="2683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C000"/>
                        </a:solidFill>
                      </a:rPr>
                      <a:t>4</a:t>
                    </a:r>
                    <a:r>
                      <a:rPr lang="en-US" sz="1400" dirty="0">
                        <a:solidFill>
                          <a:srgbClr val="FFC000"/>
                        </a:solidFill>
                        <a:latin typeface="Symbol" charset="2"/>
                        <a:ea typeface="Symbol" charset="2"/>
                        <a:cs typeface="Symbol" charset="2"/>
                      </a:rPr>
                      <a:t>s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FC044F07-74FF-A646-ACC5-909AB49A20F4}"/>
                      </a:ext>
                    </a:extLst>
                  </p:cNvPr>
                  <p:cNvSpPr txBox="1"/>
                  <p:nvPr/>
                </p:nvSpPr>
                <p:spPr>
                  <a:xfrm>
                    <a:off x="8415717" y="2909878"/>
                    <a:ext cx="595762" cy="29077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6B8E23"/>
                        </a:solidFill>
                      </a:rPr>
                      <a:t>95%</a:t>
                    </a:r>
                    <a:endParaRPr lang="en-US" sz="1200" dirty="0">
                      <a:solidFill>
                        <a:srgbClr val="6B8E23"/>
                      </a:solidFill>
                      <a:latin typeface="Symbol" charset="2"/>
                      <a:ea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336E314-0924-CC40-8472-BA1978133C39}"/>
                      </a:ext>
                    </a:extLst>
                  </p:cNvPr>
                  <p:cNvSpPr txBox="1"/>
                  <p:nvPr/>
                </p:nvSpPr>
                <p:spPr>
                  <a:xfrm>
                    <a:off x="8077709" y="2806460"/>
                    <a:ext cx="595762" cy="290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D050"/>
                        </a:solidFill>
                      </a:rPr>
                      <a:t>99%</a:t>
                    </a:r>
                    <a:endParaRPr lang="en-US" sz="1200" dirty="0">
                      <a:solidFill>
                        <a:srgbClr val="92D050"/>
                      </a:solidFill>
                      <a:latin typeface="Symbol" charset="2"/>
                      <a:ea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E41E5BD8-5EC8-DE4B-9AE6-649ABAA7D494}"/>
                      </a:ext>
                    </a:extLst>
                  </p:cNvPr>
                  <p:cNvSpPr txBox="1"/>
                  <p:nvPr/>
                </p:nvSpPr>
                <p:spPr>
                  <a:xfrm>
                    <a:off x="7575351" y="1772605"/>
                    <a:ext cx="1799602" cy="3114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OPERA 90% CL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884F5345-7B1F-0C43-8D99-A3729E40E976}"/>
                      </a:ext>
                    </a:extLst>
                  </p:cNvPr>
                  <p:cNvSpPr txBox="1"/>
                  <p:nvPr/>
                </p:nvSpPr>
                <p:spPr>
                  <a:xfrm>
                    <a:off x="5300533" y="2234922"/>
                    <a:ext cx="1288121" cy="4025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KARMEN2 90% CL</a:t>
                    </a:r>
                  </a:p>
                </p:txBody>
              </p: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E5E38BCE-5994-6449-8E9C-AF482AB139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152643" y="2477365"/>
                    <a:ext cx="335417" cy="139794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635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2C772EE3-338A-4C4A-BE30-A44FAF077E66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7615690" y="2049605"/>
                    <a:ext cx="978620" cy="1339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82F34DAD-99EF-354C-918A-84F5E7ABA6E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972235" y="3558013"/>
                    <a:ext cx="608595" cy="23975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8EB8E1EE-B464-B04A-9DE2-8AC88C5C78B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626413" y="3312962"/>
                    <a:ext cx="954417" cy="32132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09F1359A-15F2-DB4D-A030-A65E1342001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28886" y="3072173"/>
                    <a:ext cx="1336000" cy="272619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6B8E23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39E871D7-0745-9E45-A3D0-B5F9EFAC93E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926859" y="2980468"/>
                    <a:ext cx="1158214" cy="24592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FAAC7418-8E35-F440-BC96-33324B914EE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722189" y="2980468"/>
                    <a:ext cx="934866" cy="14747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7030A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A545C5A0-9F95-5C47-920D-1B79ACA984E0}"/>
                      </a:ext>
                    </a:extLst>
                  </p:cNvPr>
                  <p:cNvCxnSpPr>
                    <a:stCxn id="39" idx="1"/>
                  </p:cNvCxnSpPr>
                  <p:nvPr/>
                </p:nvCxnSpPr>
                <p:spPr bwMode="auto">
                  <a:xfrm flipH="1">
                    <a:off x="6702646" y="2779404"/>
                    <a:ext cx="832711" cy="12380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650C9E37-8A50-1347-AE12-3656A3208BA7}"/>
                    </a:ext>
                  </a:extLst>
                </p:cNvPr>
                <p:cNvGrpSpPr/>
                <p:nvPr/>
              </p:nvGrpSpPr>
              <p:grpSpPr>
                <a:xfrm>
                  <a:off x="773007" y="2252781"/>
                  <a:ext cx="2386182" cy="3815473"/>
                  <a:chOff x="4610622" y="1398877"/>
                  <a:chExt cx="2355596" cy="4257247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028BA511-B84F-0F44-92B7-BCC47F98815A}"/>
                      </a:ext>
                    </a:extLst>
                  </p:cNvPr>
                  <p:cNvGrpSpPr/>
                  <p:nvPr/>
                </p:nvGrpSpPr>
                <p:grpSpPr>
                  <a:xfrm>
                    <a:off x="4610622" y="1398877"/>
                    <a:ext cx="2355596" cy="4257247"/>
                    <a:chOff x="2648682" y="1005033"/>
                    <a:chExt cx="2402991" cy="3711800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8E8F3678-3248-E641-853F-3313AB1C21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48682" y="1005033"/>
                      <a:ext cx="2402991" cy="3711800"/>
                      <a:chOff x="2648682" y="1005033"/>
                      <a:chExt cx="2402991" cy="3711800"/>
                    </a:xfrm>
                  </p:grpSpPr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19437A9F-C94F-A94C-A7CF-DC82D1B0CCE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8682" y="3327598"/>
                        <a:ext cx="1096728" cy="7616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200" b="1" dirty="0">
                            <a:solidFill>
                              <a:srgbClr val="FF0000"/>
                            </a:solidFill>
                          </a:rPr>
                          <a:t>ICARUS </a:t>
                        </a:r>
                        <a:r>
                          <a:rPr lang="en-US" sz="1200" b="1" dirty="0">
                            <a:solidFill>
                              <a:srgbClr val="7030A0"/>
                            </a:solidFill>
                          </a:rPr>
                          <a:t>              90% CL</a:t>
                        </a:r>
                      </a:p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200" b="1" dirty="0">
                            <a:solidFill>
                              <a:srgbClr val="00B050"/>
                            </a:solidFill>
                          </a:rPr>
                          <a:t>99% CL</a:t>
                        </a:r>
                      </a:p>
                    </p:txBody>
                  </p:sp>
                  <p:pic>
                    <p:nvPicPr>
                      <p:cNvPr id="32" name="Picture 31">
                        <a:extLst>
                          <a:ext uri="{FF2B5EF4-FFF2-40B4-BE49-F238E27FC236}">
                            <a16:creationId xmlns:a16="http://schemas.microsoft.com/office/drawing/2014/main" id="{095F89E0-BA1F-8F46-BC4D-2717B79580E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l="6724" r="34594" b="6377"/>
                      <a:stretch/>
                    </p:blipFill>
                    <p:spPr>
                      <a:xfrm>
                        <a:off x="3241727" y="1005033"/>
                        <a:ext cx="1809946" cy="3711800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6E712900-114A-D94D-B1D0-279F422E82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3562836" y="3667757"/>
                      <a:ext cx="445455" cy="16261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4D5D1737-149B-204E-8DCB-465FF2E37C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5473113" y="4674461"/>
                    <a:ext cx="727998" cy="162394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CA1010-1A1C-824C-9C03-5DE12BA2EC6B}"/>
                  </a:ext>
                </a:extLst>
              </p:cNvPr>
              <p:cNvSpPr/>
              <p:nvPr/>
            </p:nvSpPr>
            <p:spPr>
              <a:xfrm>
                <a:off x="1600200" y="2938046"/>
                <a:ext cx="8515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n</a:t>
                </a:r>
                <a:r>
                  <a:rPr lang="en-US" baseline="-25000" dirty="0">
                    <a:latin typeface="Symbol" charset="2"/>
                    <a:cs typeface="Symbol" charset="2"/>
                  </a:rPr>
                  <a:t>m </a:t>
                </a:r>
                <a:r>
                  <a:rPr lang="en-US" dirty="0">
                    <a:sym typeface="Wingdings"/>
                  </a:rPr>
                  <a:t>-&gt;</a:t>
                </a:r>
                <a:r>
                  <a:rPr lang="en-US" dirty="0"/>
                  <a:t> </a:t>
                </a:r>
                <a:r>
                  <a:rPr lang="en-US" dirty="0">
                    <a:latin typeface="Symbol" charset="2"/>
                    <a:cs typeface="Symbol" charset="2"/>
                  </a:rPr>
                  <a:t>n</a:t>
                </a:r>
                <a:r>
                  <a:rPr lang="en-US" baseline="-25000" dirty="0">
                    <a:cs typeface="Symbol" charset="2"/>
                  </a:rPr>
                  <a:t>e </a:t>
                </a:r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359338-5022-284B-B890-48AA533F2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6182" y="3276600"/>
              <a:ext cx="3329818" cy="341777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10B4E4E-AFCB-A04E-8F21-D43EAE9509C7}"/>
                </a:ext>
              </a:extLst>
            </p:cNvPr>
            <p:cNvSpPr txBox="1"/>
            <p:nvPr/>
          </p:nvSpPr>
          <p:spPr>
            <a:xfrm>
              <a:off x="9144001" y="6400800"/>
              <a:ext cx="762000" cy="4234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5FD90B3-A960-1F4E-85F7-A40A7E979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537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3200" y="-892174"/>
            <a:ext cx="989965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pPr defTabSz="914400">
              <a:defRPr/>
            </a:pPr>
            <a:endParaRPr lang="it-IT">
              <a:solidFill>
                <a:prstClr val="black"/>
              </a:solidFill>
              <a:latin typeface="Calibri"/>
              <a:cs typeface="Droid Sans Fallback" charset="0"/>
            </a:endParaRPr>
          </a:p>
        </p:txBody>
      </p:sp>
      <p:sp>
        <p:nvSpPr>
          <p:cNvPr id="88067" name="AutoShape 13"/>
          <p:cNvSpPr>
            <a:spLocks noChangeArrowheads="1"/>
          </p:cNvSpPr>
          <p:nvPr/>
        </p:nvSpPr>
        <p:spPr bwMode="auto">
          <a:xfrm>
            <a:off x="20" y="-538163"/>
            <a:ext cx="9899651" cy="528638"/>
          </a:xfrm>
          <a:custGeom>
            <a:avLst/>
            <a:gdLst>
              <a:gd name="T0" fmla="*/ 9901238 w 9901238"/>
              <a:gd name="T1" fmla="*/ 264319 h 528638"/>
              <a:gd name="T2" fmla="*/ 4950619 w 9901238"/>
              <a:gd name="T3" fmla="*/ 528638 h 528638"/>
              <a:gd name="T4" fmla="*/ 0 w 9901238"/>
              <a:gd name="T5" fmla="*/ 264319 h 528638"/>
              <a:gd name="T6" fmla="*/ 4950619 w 9901238"/>
              <a:gd name="T7" fmla="*/ 0 h 5286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901238"/>
              <a:gd name="T13" fmla="*/ 0 h 528638"/>
              <a:gd name="T14" fmla="*/ 9901238 w 9901238"/>
              <a:gd name="T15" fmla="*/ 528638 h 528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1238" h="528638"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068" name="AutoShape 14"/>
          <p:cNvSpPr>
            <a:spLocks noChangeArrowheads="1"/>
          </p:cNvSpPr>
          <p:nvPr/>
        </p:nvSpPr>
        <p:spPr bwMode="auto">
          <a:xfrm>
            <a:off x="20669" y="22225"/>
            <a:ext cx="9859969" cy="490538"/>
          </a:xfrm>
          <a:custGeom>
            <a:avLst/>
            <a:gdLst>
              <a:gd name="T0" fmla="*/ 9861550 w 9861550"/>
              <a:gd name="T1" fmla="*/ 245269 h 490538"/>
              <a:gd name="T2" fmla="*/ 4930775 w 9861550"/>
              <a:gd name="T3" fmla="*/ 490538 h 490538"/>
              <a:gd name="T4" fmla="*/ 0 w 9861550"/>
              <a:gd name="T5" fmla="*/ 245269 h 490538"/>
              <a:gd name="T6" fmla="*/ 4930775 w 9861550"/>
              <a:gd name="T7" fmla="*/ 0 h 4905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861550"/>
              <a:gd name="T13" fmla="*/ 0 h 490538"/>
              <a:gd name="T14" fmla="*/ 9861550 w 9861550"/>
              <a:gd name="T15" fmla="*/ 490538 h 4905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61550" h="490538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360" cap="flat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3" tIns="44997" rIns="89993" bIns="44997" anchor="ctr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93" name="Rectangle 12"/>
          <p:cNvSpPr>
            <a:spLocks noChangeArrowheads="1"/>
          </p:cNvSpPr>
          <p:nvPr/>
        </p:nvSpPr>
        <p:spPr bwMode="auto">
          <a:xfrm>
            <a:off x="-6329" y="28809"/>
            <a:ext cx="9906000" cy="50958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89993" tIns="44997" rIns="89993" bIns="44997" anchor="ctr"/>
          <a:lstStyle/>
          <a:p>
            <a:pPr algn="ctr">
              <a:tabLst>
                <a:tab pos="449229" algn="l"/>
                <a:tab pos="898457" algn="l"/>
                <a:tab pos="1347686" algn="l"/>
                <a:tab pos="1796914" algn="l"/>
                <a:tab pos="2246143" algn="l"/>
                <a:tab pos="2695371" algn="l"/>
                <a:tab pos="3144601" algn="l"/>
                <a:tab pos="3593828" algn="l"/>
                <a:tab pos="4043057" algn="l"/>
                <a:tab pos="4492286" algn="l"/>
                <a:tab pos="4941515" algn="l"/>
                <a:tab pos="5390742" algn="l"/>
                <a:tab pos="5839972" algn="l"/>
                <a:tab pos="6289200" algn="l"/>
                <a:tab pos="6738429" algn="l"/>
                <a:tab pos="7187657" algn="l"/>
                <a:tab pos="7636886" algn="l"/>
                <a:tab pos="8086114" algn="l"/>
                <a:tab pos="8535343" algn="l"/>
                <a:tab pos="8984571" algn="l"/>
                <a:tab pos="9433800" algn="l"/>
              </a:tabLst>
              <a:defRPr/>
            </a:pPr>
            <a:r>
              <a:rPr lang="it-IT" sz="2800" i="0" dirty="0">
                <a:solidFill>
                  <a:schemeClr val="bg1"/>
                </a:solidFill>
                <a:latin typeface="+mj-lt"/>
                <a:ea typeface="PT Serif"/>
                <a:cs typeface="PT Serif"/>
                <a:sym typeface="PT Serif"/>
              </a:rPr>
              <a:t>A long-standing puzzle in neutrino </a:t>
            </a:r>
            <a:r>
              <a:rPr lang="it-IT" sz="2800" i="0" dirty="0" err="1">
                <a:solidFill>
                  <a:schemeClr val="bg1"/>
                </a:solidFill>
                <a:latin typeface="+mj-lt"/>
                <a:ea typeface="PT Serif"/>
                <a:cs typeface="PT Serif"/>
                <a:sym typeface="PT Serif"/>
              </a:rPr>
              <a:t>oscillation</a:t>
            </a:r>
            <a:r>
              <a:rPr lang="it-IT" sz="2800" i="0" dirty="0">
                <a:solidFill>
                  <a:schemeClr val="bg1"/>
                </a:solidFill>
                <a:latin typeface="+mj-lt"/>
                <a:ea typeface="PT Serif"/>
                <a:cs typeface="PT Serif"/>
                <a:sym typeface="PT Serif"/>
              </a:rPr>
              <a:t> </a:t>
            </a:r>
            <a:r>
              <a:rPr lang="it-IT" sz="2800" i="0" dirty="0" err="1">
                <a:solidFill>
                  <a:schemeClr val="bg1"/>
                </a:solidFill>
                <a:latin typeface="+mj-lt"/>
                <a:ea typeface="PT Serif"/>
                <a:cs typeface="PT Serif"/>
                <a:sym typeface="PT Serif"/>
              </a:rPr>
              <a:t>sector</a:t>
            </a:r>
            <a:endParaRPr lang="it-IT" sz="2800" i="0" dirty="0">
              <a:solidFill>
                <a:schemeClr val="bg1"/>
              </a:solidFill>
              <a:latin typeface="+mj-lt"/>
              <a:ea typeface="PT Serif"/>
              <a:cs typeface="PT Serif"/>
              <a:sym typeface="PT Serif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1BAB6-E8CE-F44D-B625-D4CF167347EA}"/>
              </a:ext>
            </a:extLst>
          </p:cNvPr>
          <p:cNvGrpSpPr/>
          <p:nvPr/>
        </p:nvGrpSpPr>
        <p:grpSpPr>
          <a:xfrm>
            <a:off x="835310" y="1374643"/>
            <a:ext cx="8567179" cy="3390569"/>
            <a:chOff x="1219200" y="2472219"/>
            <a:chExt cx="8567179" cy="2937981"/>
          </a:xfrm>
        </p:grpSpPr>
        <p:pic>
          <p:nvPicPr>
            <p:cNvPr id="3" name="Picture 2" descr="Screen Shot 2021-07-13 at 16.51.50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2777019"/>
              <a:ext cx="3352800" cy="2633181"/>
            </a:xfrm>
            <a:prstGeom prst="rect">
              <a:avLst/>
            </a:prstGeom>
          </p:spPr>
        </p:pic>
        <p:pic>
          <p:nvPicPr>
            <p:cNvPr id="4" name="Picture 3" descr="Screen Shot 2021-07-13 at 16.52.1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4400" y="2805766"/>
              <a:ext cx="2981525" cy="25282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28800" y="2472219"/>
              <a:ext cx="2904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800000"/>
                  </a:solidFill>
                </a:rPr>
                <a:t>(anti-)</a:t>
              </a:r>
              <a:r>
                <a:rPr lang="en-US" i="1" dirty="0">
                  <a:solidFill>
                    <a:srgbClr val="8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8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i="1" dirty="0">
                  <a:solidFill>
                    <a:srgbClr val="800000"/>
                  </a:solidFill>
                </a:rPr>
                <a:t> </a:t>
              </a:r>
              <a:r>
                <a:rPr lang="en-US" sz="1600" i="1" dirty="0">
                  <a:solidFill>
                    <a:srgbClr val="800000"/>
                  </a:solidFill>
                  <a:sym typeface="Wingdings"/>
                </a:rPr>
                <a:t></a:t>
              </a:r>
              <a:r>
                <a:rPr lang="en-US" i="1" dirty="0">
                  <a:solidFill>
                    <a:srgbClr val="800000"/>
                  </a:solidFill>
                </a:rPr>
                <a:t> </a:t>
              </a:r>
              <a:r>
                <a:rPr lang="en-US" i="1" dirty="0">
                  <a:solidFill>
                    <a:srgbClr val="8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800000"/>
                  </a:solidFill>
                  <a:cs typeface="Symbol" charset="2"/>
                </a:rPr>
                <a:t>e </a:t>
              </a:r>
              <a:r>
                <a:rPr lang="en-US" i="1" dirty="0">
                  <a:solidFill>
                    <a:srgbClr val="800000"/>
                  </a:solidFill>
                </a:rPr>
                <a:t>Appearance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88146" y="2472219"/>
              <a:ext cx="2660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800000"/>
                  </a:solidFill>
                </a:rPr>
                <a:t>(anti-)</a:t>
              </a:r>
              <a:r>
                <a:rPr lang="en-US" i="1" dirty="0">
                  <a:solidFill>
                    <a:srgbClr val="8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800000"/>
                  </a:solidFill>
                  <a:cs typeface="Symbol" charset="2"/>
                </a:rPr>
                <a:t>e</a:t>
              </a:r>
              <a:r>
                <a:rPr lang="en-US" i="1" baseline="-25000" dirty="0">
                  <a:solidFill>
                    <a:srgbClr val="800000"/>
                  </a:solidFill>
                </a:rPr>
                <a:t> </a:t>
              </a:r>
              <a:r>
                <a:rPr lang="en-US" i="1" dirty="0">
                  <a:solidFill>
                    <a:srgbClr val="800000"/>
                  </a:solidFill>
                </a:rPr>
                <a:t>Disappearance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6200" y="3539019"/>
              <a:ext cx="2090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800000"/>
                  </a:solidFill>
                </a:rPr>
                <a:t>(arXiv:2106.05913)</a:t>
              </a:r>
            </a:p>
          </p:txBody>
        </p:sp>
      </p:grpSp>
      <p:sp>
        <p:nvSpPr>
          <p:cNvPr id="28" name="Rectangle 3"/>
          <p:cNvSpPr/>
          <p:nvPr/>
        </p:nvSpPr>
        <p:spPr>
          <a:xfrm>
            <a:off x="13128" y="609600"/>
            <a:ext cx="9867509" cy="68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1" indent="-269875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i="0" dirty="0">
                <a:latin typeface="Comic Sans MS"/>
                <a:cs typeface="Comic Sans MS"/>
                <a:sym typeface="Comic Sans MS"/>
              </a:rPr>
              <a:t>C</a:t>
            </a:r>
            <a:r>
              <a:rPr lang="en-US" sz="1800" i="0" dirty="0">
                <a:latin typeface="Comic Sans MS"/>
                <a:cs typeface="Comic Sans MS"/>
              </a:rPr>
              <a:t>lear tension between appearance/disappearance experiments characterized by different neutrino detection techniques and </a:t>
            </a:r>
            <a:r>
              <a:rPr lang="en-US" sz="1800" i="0" dirty="0">
                <a:latin typeface="Symbol" pitchFamily="2" charset="2"/>
                <a:cs typeface="Comic Sans MS"/>
              </a:rPr>
              <a:t>n</a:t>
            </a:r>
            <a:r>
              <a:rPr lang="en-US" sz="1800" i="0" dirty="0">
                <a:latin typeface="Comic Sans MS"/>
                <a:cs typeface="Comic Sans MS"/>
              </a:rPr>
              <a:t> energy spectra: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BD48A68-E342-EF46-A67A-756C280349C7}"/>
              </a:ext>
            </a:extLst>
          </p:cNvPr>
          <p:cNvSpPr/>
          <p:nvPr/>
        </p:nvSpPr>
        <p:spPr>
          <a:xfrm>
            <a:off x="560400" y="4993812"/>
            <a:ext cx="9269400" cy="140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988" lvl="2" indent="-227013">
              <a:lnSpc>
                <a:spcPts val="23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pitchFamily="2" charset="2"/>
              <a:buChar char="ü"/>
            </a:pP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Measuring both </a:t>
            </a:r>
            <a:r>
              <a:rPr lang="en-US" sz="1800" kern="0" dirty="0">
                <a:solidFill>
                  <a:srgbClr val="0000FF"/>
                </a:solidFill>
                <a:latin typeface="Symbol" pitchFamily="2" charset="2"/>
                <a:ea typeface="MS PGothic" charset="0"/>
              </a:rPr>
              <a:t>n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 app./</a:t>
            </a:r>
            <a:r>
              <a:rPr lang="en-US" sz="1800" kern="0" dirty="0" err="1">
                <a:solidFill>
                  <a:srgbClr val="0000FF"/>
                </a:solidFill>
                <a:latin typeface="+mn-lt"/>
                <a:ea typeface="MS PGothic" charset="0"/>
              </a:rPr>
              <a:t>disapp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. in the same experiment with a detector with an </a:t>
            </a:r>
            <a:r>
              <a:rPr lang="en-US" sz="1800" kern="0" dirty="0">
                <a:solidFill>
                  <a:srgbClr val="FF0000"/>
                </a:solidFill>
                <a:latin typeface="+mn-lt"/>
                <a:ea typeface="MS PGothic" charset="0"/>
              </a:rPr>
              <a:t>optimal neutrino identification/</a:t>
            </a:r>
            <a:r>
              <a:rPr lang="en-US" sz="1800" kern="0" dirty="0" err="1">
                <a:solidFill>
                  <a:srgbClr val="FF0000"/>
                </a:solidFill>
                <a:latin typeface="+mn-lt"/>
                <a:ea typeface="MS PGothic" charset="0"/>
              </a:rPr>
              <a:t>backgr</a:t>
            </a:r>
            <a:r>
              <a:rPr lang="en-US" sz="1800" kern="0" dirty="0">
                <a:solidFill>
                  <a:srgbClr val="FF0000"/>
                </a:solidFill>
                <a:latin typeface="+mn-lt"/>
                <a:ea typeface="MS PGothic" charset="0"/>
              </a:rPr>
              <a:t> rejection 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is mandatory  </a:t>
            </a:r>
          </a:p>
          <a:p>
            <a:pPr marL="280988" lvl="2" indent="-227013">
              <a:lnSpc>
                <a:spcPts val="23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90000"/>
              <a:buFont typeface="Wingdings" pitchFamily="2" charset="2"/>
              <a:buChar char="ü"/>
            </a:pPr>
            <a:r>
              <a:rPr lang="en-US" sz="1800" kern="0" dirty="0">
                <a:solidFill>
                  <a:srgbClr val="FF0000"/>
                </a:solidFill>
                <a:latin typeface="+mn-lt"/>
                <a:ea typeface="MS PGothic" charset="0"/>
              </a:rPr>
              <a:t>Far to near detector neutrino spectra comparison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: crucial for the control of </a:t>
            </a:r>
            <a:r>
              <a:rPr lang="en-US" sz="1800" kern="0" dirty="0" err="1">
                <a:solidFill>
                  <a:srgbClr val="0000FF"/>
                </a:solidFill>
                <a:latin typeface="+mn-lt"/>
                <a:ea typeface="MS PGothic" charset="0"/>
              </a:rPr>
              <a:t>backgr</a:t>
            </a:r>
            <a:r>
              <a:rPr lang="en-US" sz="1800" kern="0" dirty="0">
                <a:solidFill>
                  <a:srgbClr val="0000FF"/>
                </a:solidFill>
                <a:latin typeface="+mn-lt"/>
                <a:ea typeface="MS PGothic" charset="0"/>
              </a:rPr>
              <a:t> and beam/detector systematics.</a:t>
            </a:r>
            <a:endParaRPr lang="en-US" sz="1800" dirty="0">
              <a:solidFill>
                <a:srgbClr val="0000FF"/>
              </a:solidFill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5FD90B3-A960-1F4E-85F7-A40A7E979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4225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136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6.4|3.4|5|4.8|9.4|1.3|12.3|11.2"/>
</p:tagLst>
</file>

<file path=ppt/theme/theme1.xml><?xml version="1.0" encoding="utf-8"?>
<a:theme xmlns:a="http://schemas.openxmlformats.org/drawingml/2006/main" name="OECD_TALK">
  <a:themeElements>
    <a:clrScheme name="OECD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62252</TotalTime>
  <Words>2331</Words>
  <Application>Microsoft Macintosh PowerPoint</Application>
  <PresentationFormat>A4 Paper (210x297 mm)</PresentationFormat>
  <Paragraphs>225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ＭＳ Ｐゴシック</vt:lpstr>
      <vt:lpstr>ＭＳ Ｐゴシック</vt:lpstr>
      <vt:lpstr>Al Nile</vt:lpstr>
      <vt:lpstr>Arial</vt:lpstr>
      <vt:lpstr>Calibri</vt:lpstr>
      <vt:lpstr>Cambria Math</vt:lpstr>
      <vt:lpstr>Comic Sans MS</vt:lpstr>
      <vt:lpstr>DejaVu Sans</vt:lpstr>
      <vt:lpstr>Droid Sans Fallback</vt:lpstr>
      <vt:lpstr>Helvetica</vt:lpstr>
      <vt:lpstr>PT Serif</vt:lpstr>
      <vt:lpstr>Symbol</vt:lpstr>
      <vt:lpstr>SymbolMT</vt:lpstr>
      <vt:lpstr>Times</vt:lpstr>
      <vt:lpstr>Times New Roman</vt:lpstr>
      <vt:lpstr>Verdana</vt:lpstr>
      <vt:lpstr>Wingdings</vt:lpstr>
      <vt:lpstr>Zapf Dingbats</vt:lpstr>
      <vt:lpstr>OECD_TALK</vt:lpstr>
      <vt:lpstr>PowerPoint Presentation</vt:lpstr>
      <vt:lpstr>The high energy frontier</vt:lpstr>
      <vt:lpstr>Neutrino oscillations</vt:lpstr>
      <vt:lpstr>Present neutrino saga… </vt:lpstr>
      <vt:lpstr>Matter-antimatter asymmetry?</vt:lpstr>
      <vt:lpstr>Persisting anomalies in the neutrino sector </vt:lpstr>
      <vt:lpstr>New evidence for oscillations of sterile neutrinos at reactor ?</vt:lpstr>
      <vt:lpstr>PowerPoint Presentation</vt:lpstr>
      <vt:lpstr>PowerPoint Presentation</vt:lpstr>
      <vt:lpstr>Short Baseline Neutrino (SBN) at FNAL BNB and NuMi beams: a definitive answer to sterile neutrinos ?</vt:lpstr>
      <vt:lpstr>PowerPoint Presentation</vt:lpstr>
      <vt:lpstr>SBN Program: sterile neutrino sensitivity, 3 years (6.6 x1020 pot) </vt:lpstr>
      <vt:lpstr>PowerPoint Presentation</vt:lpstr>
      <vt:lpstr>PowerPoint Presentation</vt:lpstr>
      <vt:lpstr>PowerPoint Presentation</vt:lpstr>
      <vt:lpstr>First collected n event in ICARUS: a BNB QE nm CC candidate</vt:lpstr>
      <vt:lpstr>PowerPoint Presentation</vt:lpstr>
      <vt:lpstr>SBN Near detector: SBND at 110 m from target</vt:lpstr>
      <vt:lpstr>Ongoing SBN Research Program</vt:lpstr>
    </vt:vector>
  </TitlesOfParts>
  <Company>Carlo Rubbia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optical astronomy to astro-particle physics    Carlo Rubbia CERN, Geneva, Switzerland</dc:title>
  <dc:creator>Carlo Rubbia</dc:creator>
  <cp:lastModifiedBy/>
  <cp:revision>3404</cp:revision>
  <cp:lastPrinted>2025-05-26T07:18:55Z</cp:lastPrinted>
  <dcterms:created xsi:type="dcterms:W3CDTF">2014-01-31T11:06:17Z</dcterms:created>
  <dcterms:modified xsi:type="dcterms:W3CDTF">2025-11-27T10:22:48Z</dcterms:modified>
</cp:coreProperties>
</file>