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08" r:id="rId1"/>
    <p:sldMasterId id="2147483648" r:id="rId2"/>
  </p:sldMasterIdLst>
  <p:notesMasterIdLst>
    <p:notesMasterId r:id="rId30"/>
  </p:notesMasterIdLst>
  <p:handoutMasterIdLst>
    <p:handoutMasterId r:id="rId31"/>
  </p:handoutMasterIdLst>
  <p:sldIdLst>
    <p:sldId id="301" r:id="rId3"/>
    <p:sldId id="402" r:id="rId4"/>
    <p:sldId id="405" r:id="rId5"/>
    <p:sldId id="406" r:id="rId6"/>
    <p:sldId id="416" r:id="rId7"/>
    <p:sldId id="409" r:id="rId8"/>
    <p:sldId id="384" r:id="rId9"/>
    <p:sldId id="410" r:id="rId10"/>
    <p:sldId id="385" r:id="rId11"/>
    <p:sldId id="412" r:id="rId12"/>
    <p:sldId id="415" r:id="rId13"/>
    <p:sldId id="413" r:id="rId14"/>
    <p:sldId id="403" r:id="rId15"/>
    <p:sldId id="404" r:id="rId16"/>
    <p:sldId id="419" r:id="rId17"/>
    <p:sldId id="414" r:id="rId18"/>
    <p:sldId id="383" r:id="rId19"/>
    <p:sldId id="393" r:id="rId20"/>
    <p:sldId id="407" r:id="rId21"/>
    <p:sldId id="408" r:id="rId22"/>
    <p:sldId id="395" r:id="rId23"/>
    <p:sldId id="400" r:id="rId24"/>
    <p:sldId id="387" r:id="rId25"/>
    <p:sldId id="389" r:id="rId26"/>
    <p:sldId id="418" r:id="rId27"/>
    <p:sldId id="264" r:id="rId28"/>
    <p:sldId id="401" r:id="rId29"/>
  </p:sldIdLst>
  <p:sldSz cx="12192000" cy="6858000"/>
  <p:notesSz cx="6780213" cy="991076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1pPr>
    <a:lvl2pPr marL="430213" indent="20638" algn="l" rtl="0" fontAlgn="base">
      <a:spcBef>
        <a:spcPct val="0"/>
      </a:spcBef>
      <a:spcAft>
        <a:spcPct val="0"/>
      </a:spcAft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2pPr>
    <a:lvl3pPr marL="865188" indent="42863" algn="l" rtl="0" fontAlgn="base">
      <a:spcBef>
        <a:spcPct val="0"/>
      </a:spcBef>
      <a:spcAft>
        <a:spcPct val="0"/>
      </a:spcAft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3pPr>
    <a:lvl4pPr marL="1300163" indent="65088" algn="l" rtl="0" fontAlgn="base">
      <a:spcBef>
        <a:spcPct val="0"/>
      </a:spcBef>
      <a:spcAft>
        <a:spcPct val="0"/>
      </a:spcAft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4pPr>
    <a:lvl5pPr marL="1733550" indent="88900" algn="l" rtl="0" fontAlgn="base">
      <a:spcBef>
        <a:spcPct val="0"/>
      </a:spcBef>
      <a:spcAft>
        <a:spcPct val="0"/>
      </a:spcAft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300" kern="1200">
        <a:solidFill>
          <a:schemeClr val="tx1"/>
        </a:solidFill>
        <a:latin typeface="Times New Roman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424242"/>
    <a:srgbClr val="002A48"/>
    <a:srgbClr val="9F601E"/>
    <a:srgbClr val="002F90"/>
    <a:srgbClr val="449DBF"/>
    <a:srgbClr val="418CB4"/>
    <a:srgbClr val="071B48"/>
    <a:srgbClr val="C8FFFF"/>
    <a:srgbClr val="E6FFFF"/>
    <a:srgbClr val="00A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3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>
      <p:cViewPr varScale="1">
        <p:scale>
          <a:sx n="67" d="100"/>
          <a:sy n="67" d="100"/>
        </p:scale>
        <p:origin x="882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2784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0163" y="0"/>
            <a:ext cx="2938462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378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3875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0163" y="9413875"/>
            <a:ext cx="2938462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3F0D8C2A-36E7-5E48-9E5A-C174B6BD523D}" type="slidenum">
              <a:rPr lang="it-IT"/>
              <a:pPr>
                <a:defRPr/>
              </a:pPr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5224859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450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0163" y="0"/>
            <a:ext cx="2938462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3" y="742950"/>
            <a:ext cx="6605587" cy="37163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450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7863" y="4706938"/>
            <a:ext cx="5424487" cy="446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450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3875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450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0163" y="9413875"/>
            <a:ext cx="2938462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BB92CD0B-C8D7-3449-B755-3152DE4739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03490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ＭＳ Ｐゴシック" charset="0"/>
        <a:cs typeface="ＭＳ Ｐゴシック" charset="0"/>
      </a:defRPr>
    </a:lvl1pPr>
    <a:lvl2pPr marL="430213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2pPr>
    <a:lvl3pPr marL="865188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3pPr>
    <a:lvl4pPr marL="1300163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4pPr>
    <a:lvl5pPr marL="173355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5pPr>
    <a:lvl6pPr marL="2171771" algn="l" defTabSz="868708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606126" algn="l" defTabSz="868708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3040479" algn="l" defTabSz="868708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474834" algn="l" defTabSz="868708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3920" y="1628800"/>
            <a:ext cx="10364160" cy="14703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9761" y="3384344"/>
            <a:ext cx="8534400" cy="1752664"/>
          </a:xfrm>
        </p:spPr>
        <p:txBody>
          <a:bodyPr/>
          <a:lstStyle>
            <a:lvl1pPr marL="0" indent="0" algn="ctr">
              <a:buNone/>
              <a:defRPr b="1">
                <a:solidFill>
                  <a:srgbClr val="002A48"/>
                </a:solidFill>
              </a:defRPr>
            </a:lvl1pPr>
            <a:lvl2pPr marL="534616" indent="0" algn="ctr">
              <a:buNone/>
              <a:defRPr/>
            </a:lvl2pPr>
            <a:lvl3pPr marL="1069233" indent="0" algn="ctr">
              <a:buNone/>
              <a:defRPr/>
            </a:lvl3pPr>
            <a:lvl4pPr marL="1603849" indent="0" algn="ctr">
              <a:buNone/>
              <a:defRPr/>
            </a:lvl4pPr>
            <a:lvl5pPr marL="2138467" indent="0" algn="ctr">
              <a:buNone/>
              <a:defRPr/>
            </a:lvl5pPr>
            <a:lvl6pPr marL="2673083" indent="0" algn="ctr">
              <a:buNone/>
              <a:defRPr/>
            </a:lvl6pPr>
            <a:lvl7pPr marL="3207700" indent="0" algn="ctr">
              <a:buNone/>
              <a:defRPr/>
            </a:lvl7pPr>
            <a:lvl8pPr marL="3742315" indent="0" algn="ctr">
              <a:buNone/>
              <a:defRPr/>
            </a:lvl8pPr>
            <a:lvl9pPr marL="4276933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062624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840" y="3633502"/>
            <a:ext cx="10362240" cy="1362383"/>
          </a:xfrm>
          <a:noFill/>
        </p:spPr>
        <p:txBody>
          <a:bodyPr anchor="t"/>
          <a:lstStyle>
            <a:lvl1pPr algn="l">
              <a:defRPr sz="4677" b="1" cap="all"/>
            </a:lvl1pPr>
          </a:lstStyle>
          <a:p>
            <a:r>
              <a:rPr lang="en-US"/>
              <a:t>Click to edit Master title style</a:t>
            </a:r>
            <a:endParaRPr lang="it-IT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840" y="2132856"/>
            <a:ext cx="10362240" cy="1500638"/>
          </a:xfrm>
        </p:spPr>
        <p:txBody>
          <a:bodyPr anchor="b"/>
          <a:lstStyle>
            <a:lvl1pPr marL="0" indent="0">
              <a:buNone/>
              <a:defRPr sz="2339" b="1">
                <a:solidFill>
                  <a:srgbClr val="002A48"/>
                </a:solidFill>
              </a:defRPr>
            </a:lvl1pPr>
            <a:lvl2pPr marL="534616" indent="0">
              <a:buNone/>
              <a:defRPr sz="2092"/>
            </a:lvl2pPr>
            <a:lvl3pPr marL="1069233" indent="0">
              <a:buNone/>
              <a:defRPr sz="1846"/>
            </a:lvl3pPr>
            <a:lvl4pPr marL="1603849" indent="0">
              <a:buNone/>
              <a:defRPr sz="1600"/>
            </a:lvl4pPr>
            <a:lvl5pPr marL="2138467" indent="0">
              <a:buNone/>
              <a:defRPr sz="1600"/>
            </a:lvl5pPr>
            <a:lvl6pPr marL="2673083" indent="0">
              <a:buNone/>
              <a:defRPr sz="1600"/>
            </a:lvl6pPr>
            <a:lvl7pPr marL="3207700" indent="0">
              <a:buNone/>
              <a:defRPr sz="1600"/>
            </a:lvl7pPr>
            <a:lvl8pPr marL="3742315" indent="0">
              <a:buNone/>
              <a:defRPr sz="1600"/>
            </a:lvl8pPr>
            <a:lvl9pPr marL="4276933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674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dirty="0"/>
              <a:t>Click to edit Master title style</a:t>
            </a:r>
            <a:endParaRPr lang="it-IT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x-none" dirty="0"/>
              <a:t>Click to edit Master text styles</a:t>
            </a:r>
          </a:p>
          <a:p>
            <a:pPr lvl="1"/>
            <a:r>
              <a:rPr lang="x-none" dirty="0"/>
              <a:t>Second level</a:t>
            </a:r>
          </a:p>
          <a:p>
            <a:pPr lvl="2"/>
            <a:r>
              <a:rPr lang="x-none" dirty="0"/>
              <a:t>Third level</a:t>
            </a:r>
          </a:p>
          <a:p>
            <a:pPr lvl="3"/>
            <a:r>
              <a:rPr lang="x-none" dirty="0"/>
              <a:t>Fourth level</a:t>
            </a:r>
          </a:p>
          <a:p>
            <a:pPr lvl="4"/>
            <a:r>
              <a:rPr lang="x-none" dirty="0"/>
              <a:t>Fifth level</a:t>
            </a:r>
            <a:endParaRPr lang="it-IT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CE0EC-9FA3-0444-B5C0-93C5DDC803E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208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dirty="0"/>
              <a:t>Click to edit Master title style</a:t>
            </a:r>
            <a:endParaRPr lang="it-IT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x-none" dirty="0"/>
              <a:t>Click to edit Master text styles</a:t>
            </a:r>
          </a:p>
          <a:p>
            <a:pPr lvl="1"/>
            <a:r>
              <a:rPr lang="x-none" dirty="0"/>
              <a:t>Second level</a:t>
            </a:r>
          </a:p>
          <a:p>
            <a:pPr lvl="2"/>
            <a:r>
              <a:rPr lang="x-none" dirty="0"/>
              <a:t>Third level</a:t>
            </a:r>
          </a:p>
          <a:p>
            <a:pPr lvl="3"/>
            <a:r>
              <a:rPr lang="x-none" dirty="0"/>
              <a:t>Fourth level</a:t>
            </a:r>
          </a:p>
          <a:p>
            <a:pPr lvl="4"/>
            <a:r>
              <a:rPr lang="x-none" dirty="0"/>
              <a:t>Fifth level</a:t>
            </a:r>
            <a:endParaRPr lang="it-IT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CE0EC-9FA3-0444-B5C0-93C5DDC803E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839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925" y="1981648"/>
            <a:ext cx="5089920" cy="4114512"/>
          </a:xfrm>
        </p:spPr>
        <p:txBody>
          <a:bodyPr/>
          <a:lstStyle>
            <a:lvl1pPr>
              <a:defRPr sz="3323"/>
            </a:lvl1pPr>
            <a:lvl2pPr>
              <a:defRPr sz="2831"/>
            </a:lvl2pPr>
            <a:lvl3pPr>
              <a:defRPr sz="2339"/>
            </a:lvl3pPr>
            <a:lvl4pPr>
              <a:defRPr sz="2092"/>
            </a:lvl4pPr>
            <a:lvl5pPr>
              <a:defRPr sz="2092"/>
            </a:lvl5pPr>
            <a:lvl6pPr>
              <a:defRPr sz="2092"/>
            </a:lvl6pPr>
            <a:lvl7pPr>
              <a:defRPr sz="2092"/>
            </a:lvl7pPr>
            <a:lvl8pPr>
              <a:defRPr sz="2092"/>
            </a:lvl8pPr>
            <a:lvl9pPr>
              <a:defRPr sz="2092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it-I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160" y="1981648"/>
            <a:ext cx="5089920" cy="4114512"/>
          </a:xfrm>
        </p:spPr>
        <p:txBody>
          <a:bodyPr/>
          <a:lstStyle>
            <a:lvl1pPr>
              <a:defRPr sz="3323"/>
            </a:lvl1pPr>
            <a:lvl2pPr>
              <a:defRPr sz="2831"/>
            </a:lvl2pPr>
            <a:lvl3pPr>
              <a:defRPr sz="2339"/>
            </a:lvl3pPr>
            <a:lvl4pPr>
              <a:defRPr sz="2092"/>
            </a:lvl4pPr>
            <a:lvl5pPr>
              <a:defRPr sz="2092"/>
            </a:lvl5pPr>
            <a:lvl6pPr>
              <a:defRPr sz="2092"/>
            </a:lvl6pPr>
            <a:lvl7pPr>
              <a:defRPr sz="2092"/>
            </a:lvl7pPr>
            <a:lvl8pPr>
              <a:defRPr sz="2092"/>
            </a:lvl8pPr>
            <a:lvl9pPr>
              <a:defRPr sz="2092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it-IT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6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7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E6A0C-3622-E548-BC7C-468A4C4B160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990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913925" y="642918"/>
            <a:ext cx="5089920" cy="5643602"/>
          </a:xfrm>
        </p:spPr>
        <p:txBody>
          <a:bodyPr/>
          <a:lstStyle>
            <a:lvl1pPr>
              <a:defRPr sz="3323"/>
            </a:lvl1pPr>
            <a:lvl2pPr>
              <a:defRPr sz="2831"/>
            </a:lvl2pPr>
            <a:lvl3pPr>
              <a:defRPr sz="2339"/>
            </a:lvl3pPr>
            <a:lvl4pPr>
              <a:defRPr sz="2092"/>
            </a:lvl4pPr>
            <a:lvl5pPr>
              <a:defRPr sz="2092"/>
            </a:lvl5pPr>
            <a:lvl6pPr>
              <a:defRPr sz="2092"/>
            </a:lvl6pPr>
            <a:lvl7pPr>
              <a:defRPr sz="2092"/>
            </a:lvl7pPr>
            <a:lvl8pPr>
              <a:defRPr sz="2092"/>
            </a:lvl8pPr>
            <a:lvl9pPr>
              <a:defRPr sz="2092"/>
            </a:lvl9pPr>
          </a:lstStyle>
          <a:p>
            <a:pPr lvl="0"/>
            <a:r>
              <a:rPr lang="x-none" dirty="0"/>
              <a:t>Click to edit Master text styles</a:t>
            </a:r>
          </a:p>
          <a:p>
            <a:pPr lvl="1"/>
            <a:r>
              <a:rPr lang="x-none" dirty="0"/>
              <a:t>Second level</a:t>
            </a:r>
          </a:p>
          <a:p>
            <a:pPr lvl="2"/>
            <a:r>
              <a:rPr lang="x-none" dirty="0"/>
              <a:t>Third level</a:t>
            </a:r>
          </a:p>
          <a:p>
            <a:pPr lvl="3"/>
            <a:r>
              <a:rPr lang="x-none" dirty="0"/>
              <a:t>Fourth level</a:t>
            </a:r>
          </a:p>
          <a:p>
            <a:pPr lvl="4"/>
            <a:r>
              <a:rPr lang="x-none" dirty="0"/>
              <a:t>Fifth level</a:t>
            </a:r>
            <a:endParaRPr lang="it-IT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/>
              <a:t>Click to edit Master title style</a:t>
            </a:r>
            <a:endParaRPr lang="en-GB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7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CC293-D6F1-E745-A490-31E206C966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734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913925" y="642918"/>
            <a:ext cx="5089920" cy="5643602"/>
          </a:xfrm>
        </p:spPr>
        <p:txBody>
          <a:bodyPr/>
          <a:lstStyle>
            <a:lvl1pPr>
              <a:defRPr sz="3323"/>
            </a:lvl1pPr>
            <a:lvl2pPr>
              <a:defRPr sz="2831"/>
            </a:lvl2pPr>
            <a:lvl3pPr>
              <a:defRPr sz="2339"/>
            </a:lvl3pPr>
            <a:lvl4pPr>
              <a:defRPr sz="2092"/>
            </a:lvl4pPr>
            <a:lvl5pPr>
              <a:defRPr sz="2092"/>
            </a:lvl5pPr>
            <a:lvl6pPr>
              <a:defRPr sz="2092"/>
            </a:lvl6pPr>
            <a:lvl7pPr>
              <a:defRPr sz="2092"/>
            </a:lvl7pPr>
            <a:lvl8pPr>
              <a:defRPr sz="2092"/>
            </a:lvl8pPr>
            <a:lvl9pPr>
              <a:defRPr sz="2092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it-IT"/>
          </a:p>
        </p:txBody>
      </p:sp>
      <p:sp>
        <p:nvSpPr>
          <p:cNvPr id="7" name="Content Placeholder 2"/>
          <p:cNvSpPr>
            <a:spLocks noGrp="1"/>
          </p:cNvSpPr>
          <p:nvPr>
            <p:ph sz="half" idx="13"/>
          </p:nvPr>
        </p:nvSpPr>
        <p:spPr>
          <a:xfrm>
            <a:off x="6535622" y="785794"/>
            <a:ext cx="5089920" cy="2500330"/>
          </a:xfrm>
        </p:spPr>
        <p:txBody>
          <a:bodyPr/>
          <a:lstStyle>
            <a:lvl1pPr>
              <a:defRPr sz="3323"/>
            </a:lvl1pPr>
            <a:lvl2pPr>
              <a:defRPr sz="2831"/>
            </a:lvl2pPr>
            <a:lvl3pPr>
              <a:defRPr sz="2339"/>
            </a:lvl3pPr>
            <a:lvl4pPr>
              <a:defRPr sz="2092"/>
            </a:lvl4pPr>
            <a:lvl5pPr>
              <a:defRPr sz="2092"/>
            </a:lvl5pPr>
            <a:lvl6pPr>
              <a:defRPr sz="2092"/>
            </a:lvl6pPr>
            <a:lvl7pPr>
              <a:defRPr sz="2092"/>
            </a:lvl7pPr>
            <a:lvl8pPr>
              <a:defRPr sz="2092"/>
            </a:lvl8pPr>
            <a:lvl9pPr>
              <a:defRPr sz="2092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it-IT"/>
          </a:p>
        </p:txBody>
      </p:sp>
      <p:sp>
        <p:nvSpPr>
          <p:cNvPr id="8" name="Content Placeholder 2"/>
          <p:cNvSpPr>
            <a:spLocks noGrp="1"/>
          </p:cNvSpPr>
          <p:nvPr>
            <p:ph sz="half" idx="14"/>
          </p:nvPr>
        </p:nvSpPr>
        <p:spPr>
          <a:xfrm>
            <a:off x="6535622" y="3500441"/>
            <a:ext cx="5089920" cy="2500330"/>
          </a:xfrm>
        </p:spPr>
        <p:txBody>
          <a:bodyPr/>
          <a:lstStyle>
            <a:lvl1pPr>
              <a:defRPr sz="3323"/>
            </a:lvl1pPr>
            <a:lvl2pPr>
              <a:defRPr sz="2831"/>
            </a:lvl2pPr>
            <a:lvl3pPr>
              <a:defRPr sz="2339"/>
            </a:lvl3pPr>
            <a:lvl4pPr>
              <a:defRPr sz="2092"/>
            </a:lvl4pPr>
            <a:lvl5pPr>
              <a:defRPr sz="2092"/>
            </a:lvl5pPr>
            <a:lvl6pPr>
              <a:defRPr sz="2092"/>
            </a:lvl6pPr>
            <a:lvl7pPr>
              <a:defRPr sz="2092"/>
            </a:lvl7pPr>
            <a:lvl8pPr>
              <a:defRPr sz="2092"/>
            </a:lvl8pPr>
            <a:lvl9pPr>
              <a:defRPr sz="2092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it-IT"/>
          </a:p>
        </p:txBody>
      </p:sp>
      <p:sp>
        <p:nvSpPr>
          <p:cNvPr id="9" name="Date Placeholder 9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10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11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29C4E-933F-F54D-94E7-C428C5FDB6E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499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/>
              <a:t>Click to edit Master title style</a:t>
            </a:r>
            <a:endParaRPr lang="it-IT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BEBC4-8C25-424C-8E87-B204D53358D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087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/>
              <a:t>Click to edit Master title style</a:t>
            </a:r>
            <a:endParaRPr lang="it-I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12837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908058"/>
            <a:ext cx="10363200" cy="2517775"/>
          </a:xfrm>
        </p:spPr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78233"/>
            <a:ext cx="10363200" cy="2517775"/>
          </a:xfrm>
        </p:spPr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6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7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FC54D-78C7-BE42-AB63-3015532850A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356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3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64677" y="-34924"/>
            <a:ext cx="1052732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06" tIns="45703" rIns="91406" bIns="45703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577850"/>
            <a:ext cx="10363200" cy="4795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06" tIns="45703" rIns="91406" bIns="4570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776792AF-7D0E-44F2-BCBF-D2AB7C91EA58}"/>
              </a:ext>
            </a:extLst>
          </p:cNvPr>
          <p:cNvPicPr>
            <a:picLocks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848" y="5938790"/>
            <a:ext cx="1448002" cy="771633"/>
          </a:xfrm>
          <a:prstGeom prst="rect">
            <a:avLst/>
          </a:prstGeom>
        </p:spPr>
      </p:pic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73C1ACFF-0C0B-41D3-B73F-75DFE0DFEE18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0504" y="5938790"/>
            <a:ext cx="4372585" cy="7716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B50E68-E3C2-FBBB-48D2-6BECABAC84C6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63500" y="63500"/>
            <a:ext cx="282575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LID4096" sz="1000">
                <a:solidFill>
                  <a:srgbClr val="000000">
                    <a:alpha val="50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documento redatto da Università degli Studi di Milano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45" r:id="rId1"/>
    <p:sldLayoutId id="2147484746" r:id="rId2"/>
    <p:sldLayoutId id="2147484756" r:id="rId3"/>
  </p:sldLayoutIdLst>
  <p:hf hdr="0"/>
  <p:txStyles>
    <p:titleStyle>
      <a:lvl1pPr algn="ctr" defTabSz="1119610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002A48"/>
          </a:solidFill>
          <a:latin typeface="Calibri"/>
          <a:ea typeface="ＭＳ Ｐゴシック" charset="0"/>
          <a:cs typeface="Calibri"/>
        </a:defRPr>
      </a:lvl1pPr>
      <a:lvl2pPr algn="ctr" defTabSz="1119610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002A48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1119610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002A48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1119610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002A48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1119610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002A48"/>
          </a:solidFill>
          <a:latin typeface="Calibri" charset="0"/>
          <a:ea typeface="ＭＳ Ｐゴシック" charset="0"/>
          <a:cs typeface="ＭＳ Ｐゴシック" charset="0"/>
        </a:defRPr>
      </a:lvl5pPr>
      <a:lvl6pPr marL="534616" algn="ctr" defTabSz="1124922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A50021"/>
          </a:solidFill>
          <a:latin typeface="Times New Roman" pitchFamily="18" charset="0"/>
        </a:defRPr>
      </a:lvl6pPr>
      <a:lvl7pPr marL="1069233" algn="ctr" defTabSz="1124922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A50021"/>
          </a:solidFill>
          <a:latin typeface="Times New Roman" pitchFamily="18" charset="0"/>
        </a:defRPr>
      </a:lvl7pPr>
      <a:lvl8pPr marL="1603849" algn="ctr" defTabSz="1124922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A50021"/>
          </a:solidFill>
          <a:latin typeface="Times New Roman" pitchFamily="18" charset="0"/>
        </a:defRPr>
      </a:lvl8pPr>
      <a:lvl9pPr marL="2138467" algn="ctr" defTabSz="1124922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A50021"/>
          </a:solidFill>
          <a:latin typeface="Times New Roman" pitchFamily="18" charset="0"/>
        </a:defRPr>
      </a:lvl9pPr>
    </p:titleStyle>
    <p:bodyStyle>
      <a:lvl1pPr marL="416190" indent="-416190" algn="l" defTabSz="1119610" rtl="0" eaLnBrk="1" fontAlgn="base" hangingPunct="1">
        <a:spcBef>
          <a:spcPct val="20000"/>
        </a:spcBef>
        <a:spcAft>
          <a:spcPct val="0"/>
        </a:spcAft>
        <a:buChar char="•"/>
        <a:defRPr sz="3939">
          <a:solidFill>
            <a:srgbClr val="002A48"/>
          </a:solidFill>
          <a:latin typeface="Calibri"/>
          <a:ea typeface="ＭＳ Ｐゴシック" charset="0"/>
          <a:cs typeface="Calibri"/>
        </a:defRPr>
      </a:lvl1pPr>
      <a:lvl2pPr marL="908585" indent="-345849" algn="l" defTabSz="1119610" rtl="0" eaLnBrk="1" fontAlgn="base" hangingPunct="1">
        <a:spcBef>
          <a:spcPct val="20000"/>
        </a:spcBef>
        <a:spcAft>
          <a:spcPct val="0"/>
        </a:spcAft>
        <a:buChar char="–"/>
        <a:defRPr sz="3446">
          <a:solidFill>
            <a:srgbClr val="002A48"/>
          </a:solidFill>
          <a:latin typeface="Calibri"/>
          <a:ea typeface="ＭＳ Ｐゴシック" charset="0"/>
          <a:cs typeface="Calibri"/>
        </a:defRPr>
      </a:lvl2pPr>
      <a:lvl3pPr marL="1402932" indent="-277460" algn="l" defTabSz="1119610" rtl="0" eaLnBrk="1" fontAlgn="base" hangingPunct="1">
        <a:spcBef>
          <a:spcPct val="20000"/>
        </a:spcBef>
        <a:spcAft>
          <a:spcPct val="0"/>
        </a:spcAft>
        <a:buChar char="•"/>
        <a:defRPr sz="2954">
          <a:solidFill>
            <a:srgbClr val="002A48"/>
          </a:solidFill>
          <a:latin typeface="Calibri"/>
          <a:ea typeface="ＭＳ Ｐゴシック" charset="0"/>
          <a:cs typeface="Calibri"/>
        </a:defRPr>
      </a:lvl3pPr>
      <a:lvl4pPr marL="1965668" indent="-277460" algn="l" defTabSz="1119610" rtl="0" eaLnBrk="1" fontAlgn="base" hangingPunct="1">
        <a:spcBef>
          <a:spcPct val="20000"/>
        </a:spcBef>
        <a:spcAft>
          <a:spcPct val="0"/>
        </a:spcAft>
        <a:buChar char="–"/>
        <a:defRPr sz="2462">
          <a:solidFill>
            <a:srgbClr val="002A48"/>
          </a:solidFill>
          <a:latin typeface="Calibri"/>
          <a:ea typeface="ＭＳ Ｐゴシック" charset="0"/>
          <a:cs typeface="Calibri"/>
        </a:defRPr>
      </a:lvl4pPr>
      <a:lvl5pPr marL="2528403" indent="-277460" algn="l" defTabSz="1119610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rgbClr val="002A48"/>
          </a:solidFill>
          <a:latin typeface="Calibri"/>
          <a:ea typeface="ＭＳ Ｐゴシック" charset="0"/>
          <a:cs typeface="Calibri"/>
        </a:defRPr>
      </a:lvl5pPr>
      <a:lvl6pPr marL="3066619" indent="-282161" algn="l" defTabSz="1124922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chemeClr val="tx1"/>
          </a:solidFill>
          <a:latin typeface="+mn-lt"/>
        </a:defRPr>
      </a:lvl6pPr>
      <a:lvl7pPr marL="3601236" indent="-282161" algn="l" defTabSz="1124922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chemeClr val="tx1"/>
          </a:solidFill>
          <a:latin typeface="+mn-lt"/>
        </a:defRPr>
      </a:lvl7pPr>
      <a:lvl8pPr marL="4135854" indent="-282161" algn="l" defTabSz="1124922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chemeClr val="tx1"/>
          </a:solidFill>
          <a:latin typeface="+mn-lt"/>
        </a:defRPr>
      </a:lvl8pPr>
      <a:lvl9pPr marL="4670469" indent="-282161" algn="l" defTabSz="1124922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chemeClr val="tx1"/>
          </a:solidFill>
          <a:latin typeface="+mn-lt"/>
        </a:defRPr>
      </a:lvl9pPr>
    </p:bodyStyle>
    <p:otherStyle>
      <a:defPPr>
        <a:defRPr lang="it-IT"/>
      </a:defPPr>
      <a:lvl1pPr marL="0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1pPr>
      <a:lvl2pPr marL="534616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2pPr>
      <a:lvl3pPr marL="1069233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3pPr>
      <a:lvl4pPr marL="1603849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4pPr>
      <a:lvl5pPr marL="2138467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5pPr>
      <a:lvl6pPr marL="2673083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6pPr>
      <a:lvl7pPr marL="3207700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7pPr>
      <a:lvl8pPr marL="3742315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8pPr>
      <a:lvl9pPr marL="4276933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 txBox="1">
            <a:spLocks noChangeArrowheads="1"/>
          </p:cNvSpPr>
          <p:nvPr/>
        </p:nvSpPr>
        <p:spPr bwMode="auto">
          <a:xfrm>
            <a:off x="1044362" y="3"/>
            <a:ext cx="1949755" cy="511175"/>
          </a:xfrm>
          <a:prstGeom prst="rect">
            <a:avLst/>
          </a:prstGeom>
          <a:solidFill>
            <a:srgbClr val="071B48"/>
          </a:solidFill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112500" tIns="56250" rIns="112500" bIns="56250" numCol="1" anchor="b" anchorCtr="0" compatLnSpc="1">
            <a:prstTxWarp prst="textNoShape">
              <a:avLst/>
            </a:prstTxWarp>
          </a:bodyPr>
          <a:lstStyle>
            <a:lvl1pPr algn="ctr" defTabSz="909638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/>
                <a:ea typeface="ＭＳ Ｐゴシック" charset="0"/>
                <a:cs typeface="Calibri"/>
              </a:defRPr>
            </a:lvl1pPr>
            <a:lvl2pPr algn="ctr" defTabSz="909638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charset="0"/>
                <a:ea typeface="ＭＳ Ｐゴシック" charset="0"/>
                <a:cs typeface="ＭＳ Ｐゴシック" charset="0"/>
              </a:defRPr>
            </a:lvl2pPr>
            <a:lvl3pPr algn="ctr" defTabSz="909638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charset="0"/>
                <a:ea typeface="ＭＳ Ｐゴシック" charset="0"/>
                <a:cs typeface="ＭＳ Ｐゴシック" charset="0"/>
              </a:defRPr>
            </a:lvl3pPr>
            <a:lvl4pPr algn="ctr" defTabSz="909638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charset="0"/>
                <a:ea typeface="ＭＳ Ｐゴシック" charset="0"/>
                <a:cs typeface="ＭＳ Ｐゴシック" charset="0"/>
              </a:defRPr>
            </a:lvl4pPr>
            <a:lvl5pPr algn="ctr" defTabSz="909638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Calibri" charset="0"/>
                <a:ea typeface="ＭＳ Ｐゴシック" charset="0"/>
                <a:cs typeface="ＭＳ Ｐゴシック" charset="0"/>
              </a:defRPr>
            </a:lvl5pPr>
            <a:lvl6pPr marL="434354" algn="ctr" defTabSz="913953" rtl="0" eaLnBrk="1" fontAlgn="base" hangingPunct="1">
              <a:spcBef>
                <a:spcPct val="0"/>
              </a:spcBef>
              <a:spcAft>
                <a:spcPct val="0"/>
              </a:spcAft>
              <a:defRPr sz="3800" b="1">
                <a:solidFill>
                  <a:srgbClr val="A50021"/>
                </a:solidFill>
                <a:latin typeface="Times New Roman" pitchFamily="18" charset="0"/>
              </a:defRPr>
            </a:lvl6pPr>
            <a:lvl7pPr marL="868708" algn="ctr" defTabSz="913953" rtl="0" eaLnBrk="1" fontAlgn="base" hangingPunct="1">
              <a:spcBef>
                <a:spcPct val="0"/>
              </a:spcBef>
              <a:spcAft>
                <a:spcPct val="0"/>
              </a:spcAft>
              <a:defRPr sz="3800" b="1">
                <a:solidFill>
                  <a:srgbClr val="A50021"/>
                </a:solidFill>
                <a:latin typeface="Times New Roman" pitchFamily="18" charset="0"/>
              </a:defRPr>
            </a:lvl7pPr>
            <a:lvl8pPr marL="1303062" algn="ctr" defTabSz="913953" rtl="0" eaLnBrk="1" fontAlgn="base" hangingPunct="1">
              <a:spcBef>
                <a:spcPct val="0"/>
              </a:spcBef>
              <a:spcAft>
                <a:spcPct val="0"/>
              </a:spcAft>
              <a:defRPr sz="3800" b="1">
                <a:solidFill>
                  <a:srgbClr val="A50021"/>
                </a:solidFill>
                <a:latin typeface="Times New Roman" pitchFamily="18" charset="0"/>
              </a:defRPr>
            </a:lvl8pPr>
            <a:lvl9pPr marL="1737417" algn="ctr" defTabSz="913953" rtl="0" eaLnBrk="1" fontAlgn="base" hangingPunct="1">
              <a:spcBef>
                <a:spcPct val="0"/>
              </a:spcBef>
              <a:spcAft>
                <a:spcPct val="0"/>
              </a:spcAft>
              <a:defRPr sz="3800" b="1">
                <a:solidFill>
                  <a:srgbClr val="A50021"/>
                </a:solidFill>
                <a:latin typeface="Times New Roman" pitchFamily="18" charset="0"/>
              </a:defRPr>
            </a:lvl9pPr>
          </a:lstStyle>
          <a:p>
            <a:endParaRPr lang="en-GB" sz="4431" dirty="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905492" y="3"/>
            <a:ext cx="9286508" cy="511175"/>
          </a:xfrm>
          <a:prstGeom prst="rect">
            <a:avLst/>
          </a:prstGeom>
          <a:solidFill>
            <a:srgbClr val="071B48"/>
          </a:solidFill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06" tIns="45703" rIns="91406" bIns="45703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577850"/>
            <a:ext cx="10363200" cy="551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06" tIns="45703" rIns="91406" bIns="4570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0" y="6445250"/>
            <a:ext cx="4295800" cy="412750"/>
          </a:xfrm>
          <a:prstGeom prst="rect">
            <a:avLst/>
          </a:prstGeom>
          <a:solidFill>
            <a:srgbClr val="002A48"/>
          </a:solidFill>
        </p:spPr>
        <p:txBody>
          <a:bodyPr vert="horz" lIns="91414" tIns="45707" rIns="91414" bIns="45707" rtlCol="0" anchor="ctr"/>
          <a:lstStyle>
            <a:lvl1pPr algn="l">
              <a:defRPr sz="1723" b="1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</a:lstStyle>
          <a:p>
            <a:pPr>
              <a:defRPr/>
            </a:pPr>
            <a:r>
              <a:rPr lang="LID4096"/>
              <a:t>Zoom, 23 October 2025</a:t>
            </a:r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4295800" y="6444000"/>
            <a:ext cx="7294966" cy="414000"/>
          </a:xfrm>
          <a:prstGeom prst="rect">
            <a:avLst/>
          </a:prstGeom>
          <a:solidFill>
            <a:srgbClr val="002A48"/>
          </a:solidFill>
        </p:spPr>
        <p:txBody>
          <a:bodyPr vert="horz" lIns="91414" tIns="45707" rIns="91414" bIns="45707" rtlCol="0" anchor="ctr"/>
          <a:lstStyle>
            <a:lvl1pPr algn="ctr">
              <a:defRPr sz="1969" b="1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</a:lstStyle>
          <a:p>
            <a:pPr>
              <a:defRPr/>
            </a:pPr>
            <a:r>
              <a:rPr lang="en-US"/>
              <a:t>Andreazza/Gao - HV-CMOS Demonstrator </a:t>
            </a:r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4"/>
          </p:nvPr>
        </p:nvSpPr>
        <p:spPr>
          <a:xfrm>
            <a:off x="11502296" y="6444000"/>
            <a:ext cx="689707" cy="414000"/>
          </a:xfrm>
          <a:prstGeom prst="rect">
            <a:avLst/>
          </a:prstGeom>
          <a:solidFill>
            <a:srgbClr val="002A48"/>
          </a:solidFill>
        </p:spPr>
        <p:txBody>
          <a:bodyPr vert="horz" wrap="square" lIns="91414" tIns="45707" rIns="91414" bIns="45707" numCol="1" anchor="ctr" anchorCtr="0" compatLnSpc="1">
            <a:prstTxWarp prst="textNoShape">
              <a:avLst/>
            </a:prstTxWarp>
          </a:bodyPr>
          <a:lstStyle>
            <a:lvl1pPr algn="r">
              <a:defRPr sz="1723">
                <a:solidFill>
                  <a:schemeClr val="accent5">
                    <a:lumMod val="20000"/>
                    <a:lumOff val="80000"/>
                  </a:schemeClr>
                </a:solidFill>
                <a:latin typeface="Calibri"/>
                <a:cs typeface="Calibri"/>
              </a:defRPr>
            </a:lvl1pPr>
          </a:lstStyle>
          <a:p>
            <a:pPr>
              <a:defRPr/>
            </a:pPr>
            <a:fld id="{16B4319B-6D0C-E442-8D0B-2C52ABE46FD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16" name="Picture 15" descr="neg_BAN_blu3righe.eps"/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987" y="16587"/>
            <a:ext cx="1464320" cy="491216"/>
          </a:xfrm>
          <a:prstGeom prst="rect">
            <a:avLst/>
          </a:prstGeom>
        </p:spPr>
      </p:pic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3C617471-9A56-404B-A26C-0DA2F208A9D2}"/>
              </a:ext>
            </a:extLst>
          </p:cNvPr>
          <p:cNvPicPr>
            <a:picLocks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840" y="-82140"/>
            <a:ext cx="1133475" cy="6308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267502-66CD-DF82-8C24-F7DA9E0EF4D9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63500" y="63500"/>
            <a:ext cx="282575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LID4096" sz="1000">
                <a:solidFill>
                  <a:srgbClr val="000000">
                    <a:alpha val="50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documento redatto da Università degli Studi di Milano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47" r:id="rId1"/>
    <p:sldLayoutId id="2147484748" r:id="rId2"/>
    <p:sldLayoutId id="2147484749" r:id="rId3"/>
    <p:sldLayoutId id="2147484750" r:id="rId4"/>
    <p:sldLayoutId id="2147484752" r:id="rId5"/>
    <p:sldLayoutId id="2147484755" r:id="rId6"/>
    <p:sldLayoutId id="2147484753" r:id="rId7"/>
  </p:sldLayoutIdLst>
  <p:hf hdr="0"/>
  <p:txStyles>
    <p:titleStyle>
      <a:lvl1pPr algn="ctr" defTabSz="1119610" rtl="0" eaLnBrk="0" fontAlgn="base" hangingPunct="0">
        <a:spcBef>
          <a:spcPct val="0"/>
        </a:spcBef>
        <a:spcAft>
          <a:spcPct val="0"/>
        </a:spcAft>
        <a:defRPr sz="4431" b="1">
          <a:solidFill>
            <a:schemeClr val="bg1"/>
          </a:solidFill>
          <a:latin typeface="Calibri"/>
          <a:ea typeface="ＭＳ Ｐゴシック" charset="0"/>
          <a:cs typeface="Calibri"/>
        </a:defRPr>
      </a:lvl1pPr>
      <a:lvl2pPr algn="ctr" defTabSz="1119610" rtl="0" eaLnBrk="0" fontAlgn="base" hangingPunct="0">
        <a:spcBef>
          <a:spcPct val="0"/>
        </a:spcBef>
        <a:spcAft>
          <a:spcPct val="0"/>
        </a:spcAft>
        <a:defRPr sz="4431" b="1">
          <a:solidFill>
            <a:schemeClr val="bg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1119610" rtl="0" eaLnBrk="0" fontAlgn="base" hangingPunct="0">
        <a:spcBef>
          <a:spcPct val="0"/>
        </a:spcBef>
        <a:spcAft>
          <a:spcPct val="0"/>
        </a:spcAft>
        <a:defRPr sz="4431" b="1">
          <a:solidFill>
            <a:schemeClr val="bg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1119610" rtl="0" eaLnBrk="0" fontAlgn="base" hangingPunct="0">
        <a:spcBef>
          <a:spcPct val="0"/>
        </a:spcBef>
        <a:spcAft>
          <a:spcPct val="0"/>
        </a:spcAft>
        <a:defRPr sz="4431" b="1">
          <a:solidFill>
            <a:schemeClr val="bg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1119610" rtl="0" eaLnBrk="0" fontAlgn="base" hangingPunct="0">
        <a:spcBef>
          <a:spcPct val="0"/>
        </a:spcBef>
        <a:spcAft>
          <a:spcPct val="0"/>
        </a:spcAft>
        <a:defRPr sz="4431" b="1">
          <a:solidFill>
            <a:schemeClr val="bg1"/>
          </a:solidFill>
          <a:latin typeface="Calibri" charset="0"/>
          <a:ea typeface="ＭＳ Ｐゴシック" charset="0"/>
          <a:cs typeface="ＭＳ Ｐゴシック" charset="0"/>
        </a:defRPr>
      </a:lvl5pPr>
      <a:lvl6pPr marL="534616" algn="ctr" defTabSz="1124922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A50021"/>
          </a:solidFill>
          <a:latin typeface="Times New Roman" pitchFamily="18" charset="0"/>
        </a:defRPr>
      </a:lvl6pPr>
      <a:lvl7pPr marL="1069233" algn="ctr" defTabSz="1124922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A50021"/>
          </a:solidFill>
          <a:latin typeface="Times New Roman" pitchFamily="18" charset="0"/>
        </a:defRPr>
      </a:lvl7pPr>
      <a:lvl8pPr marL="1603849" algn="ctr" defTabSz="1124922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A50021"/>
          </a:solidFill>
          <a:latin typeface="Times New Roman" pitchFamily="18" charset="0"/>
        </a:defRPr>
      </a:lvl8pPr>
      <a:lvl9pPr marL="2138467" algn="ctr" defTabSz="1124922" rtl="0" eaLnBrk="1" fontAlgn="base" hangingPunct="1">
        <a:spcBef>
          <a:spcPct val="0"/>
        </a:spcBef>
        <a:spcAft>
          <a:spcPct val="0"/>
        </a:spcAft>
        <a:defRPr sz="4677" b="1">
          <a:solidFill>
            <a:srgbClr val="A50021"/>
          </a:solidFill>
          <a:latin typeface="Times New Roman" pitchFamily="18" charset="0"/>
        </a:defRPr>
      </a:lvl9pPr>
    </p:titleStyle>
    <p:bodyStyle>
      <a:lvl1pPr marL="416190" indent="-416190" algn="l" defTabSz="1119610" rtl="0" eaLnBrk="0" fontAlgn="base" hangingPunct="0">
        <a:spcBef>
          <a:spcPct val="20000"/>
        </a:spcBef>
        <a:spcAft>
          <a:spcPct val="0"/>
        </a:spcAft>
        <a:buChar char="•"/>
        <a:defRPr sz="3939">
          <a:solidFill>
            <a:srgbClr val="002A48"/>
          </a:solidFill>
          <a:latin typeface="Calibri"/>
          <a:ea typeface="ＭＳ Ｐゴシック" charset="0"/>
          <a:cs typeface="Calibri"/>
        </a:defRPr>
      </a:lvl1pPr>
      <a:lvl2pPr marL="908585" indent="-345849" algn="l" defTabSz="1119610" rtl="0" eaLnBrk="0" fontAlgn="base" hangingPunct="0">
        <a:spcBef>
          <a:spcPct val="20000"/>
        </a:spcBef>
        <a:spcAft>
          <a:spcPct val="0"/>
        </a:spcAft>
        <a:buChar char="–"/>
        <a:defRPr sz="3446">
          <a:solidFill>
            <a:srgbClr val="002A48"/>
          </a:solidFill>
          <a:latin typeface="Calibri"/>
          <a:ea typeface="ＭＳ Ｐゴシック" charset="0"/>
          <a:cs typeface="Calibri"/>
        </a:defRPr>
      </a:lvl2pPr>
      <a:lvl3pPr marL="1402932" indent="-277460" algn="l" defTabSz="1119610" rtl="0" eaLnBrk="0" fontAlgn="base" hangingPunct="0">
        <a:spcBef>
          <a:spcPct val="20000"/>
        </a:spcBef>
        <a:spcAft>
          <a:spcPct val="0"/>
        </a:spcAft>
        <a:buChar char="•"/>
        <a:defRPr sz="2954">
          <a:solidFill>
            <a:srgbClr val="002A48"/>
          </a:solidFill>
          <a:latin typeface="Calibri"/>
          <a:ea typeface="ＭＳ Ｐゴシック" charset="0"/>
          <a:cs typeface="Calibri"/>
        </a:defRPr>
      </a:lvl3pPr>
      <a:lvl4pPr marL="1965668" indent="-277460" algn="l" defTabSz="1119610" rtl="0" eaLnBrk="0" fontAlgn="base" hangingPunct="0">
        <a:spcBef>
          <a:spcPct val="20000"/>
        </a:spcBef>
        <a:spcAft>
          <a:spcPct val="0"/>
        </a:spcAft>
        <a:buChar char="–"/>
        <a:defRPr sz="2462">
          <a:solidFill>
            <a:srgbClr val="002A48"/>
          </a:solidFill>
          <a:latin typeface="Calibri"/>
          <a:ea typeface="ＭＳ Ｐゴシック" charset="0"/>
          <a:cs typeface="Calibri"/>
        </a:defRPr>
      </a:lvl4pPr>
      <a:lvl5pPr marL="2528403" indent="-277460" algn="l" defTabSz="1119610" rtl="0" eaLnBrk="0" fontAlgn="base" hangingPunct="0">
        <a:spcBef>
          <a:spcPct val="20000"/>
        </a:spcBef>
        <a:spcAft>
          <a:spcPct val="0"/>
        </a:spcAft>
        <a:buChar char="»"/>
        <a:defRPr sz="2462">
          <a:solidFill>
            <a:srgbClr val="002A48"/>
          </a:solidFill>
          <a:latin typeface="Calibri"/>
          <a:ea typeface="ＭＳ Ｐゴシック" charset="0"/>
          <a:cs typeface="Calibri"/>
        </a:defRPr>
      </a:lvl5pPr>
      <a:lvl6pPr marL="3066619" indent="-282161" algn="l" defTabSz="1124922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chemeClr val="tx1"/>
          </a:solidFill>
          <a:latin typeface="+mn-lt"/>
        </a:defRPr>
      </a:lvl6pPr>
      <a:lvl7pPr marL="3601236" indent="-282161" algn="l" defTabSz="1124922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chemeClr val="tx1"/>
          </a:solidFill>
          <a:latin typeface="+mn-lt"/>
        </a:defRPr>
      </a:lvl7pPr>
      <a:lvl8pPr marL="4135854" indent="-282161" algn="l" defTabSz="1124922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chemeClr val="tx1"/>
          </a:solidFill>
          <a:latin typeface="+mn-lt"/>
        </a:defRPr>
      </a:lvl8pPr>
      <a:lvl9pPr marL="4670469" indent="-282161" algn="l" defTabSz="1124922" rtl="0" eaLnBrk="1" fontAlgn="base" hangingPunct="1">
        <a:spcBef>
          <a:spcPct val="20000"/>
        </a:spcBef>
        <a:spcAft>
          <a:spcPct val="0"/>
        </a:spcAft>
        <a:buChar char="»"/>
        <a:defRPr sz="2462">
          <a:solidFill>
            <a:schemeClr val="tx1"/>
          </a:solidFill>
          <a:latin typeface="+mn-lt"/>
        </a:defRPr>
      </a:lvl9pPr>
    </p:bodyStyle>
    <p:otherStyle>
      <a:defPPr>
        <a:defRPr lang="it-IT"/>
      </a:defPPr>
      <a:lvl1pPr marL="0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1pPr>
      <a:lvl2pPr marL="534616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2pPr>
      <a:lvl3pPr marL="1069233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3pPr>
      <a:lvl4pPr marL="1603849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4pPr>
      <a:lvl5pPr marL="2138467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5pPr>
      <a:lvl6pPr marL="2673083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6pPr>
      <a:lvl7pPr marL="3207700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7pPr>
      <a:lvl8pPr marL="3742315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8pPr>
      <a:lvl9pPr marL="4276933" algn="l" defTabSz="1069233" rtl="0" eaLnBrk="1" latinLnBrk="0" hangingPunct="1">
        <a:defRPr sz="209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cds.cern.ch/record/2933236/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mailto:attilio.andreazza@cern.ch" TargetMode="External"/><Relationship Id="rId13" Type="http://schemas.openxmlformats.org/officeDocument/2006/relationships/hyperlink" Target="mailto:roberto.iuppa@unitn.it" TargetMode="External"/><Relationship Id="rId3" Type="http://schemas.openxmlformats.org/officeDocument/2006/relationships/hyperlink" Target="mailto:Jaap.Velthuis@bristol.ac.uk" TargetMode="External"/><Relationship Id="rId7" Type="http://schemas.openxmlformats.org/officeDocument/2006/relationships/hyperlink" Target="mailto:liyiming@ihep.ac.cn" TargetMode="External"/><Relationship Id="rId12" Type="http://schemas.openxmlformats.org/officeDocument/2006/relationships/hyperlink" Target="mailto:novel@fbk.eu" TargetMode="External"/><Relationship Id="rId2" Type="http://schemas.openxmlformats.org/officeDocument/2006/relationships/hyperlink" Target="mailto:james.glover@cern.ch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Daniel.Muenstermann@hs-rm.de" TargetMode="External"/><Relationship Id="rId11" Type="http://schemas.openxmlformats.org/officeDocument/2006/relationships/hyperlink" Target="mailto:fabrizio.palla@pi.infn.it" TargetMode="External"/><Relationship Id="rId5" Type="http://schemas.openxmlformats.org/officeDocument/2006/relationships/hyperlink" Target="mailto:augustin.heiko@physi.uni-heidelberg.de" TargetMode="External"/><Relationship Id="rId10" Type="http://schemas.openxmlformats.org/officeDocument/2006/relationships/hyperlink" Target="mailto:h.fox@lancaster.ac.uk" TargetMode="External"/><Relationship Id="rId4" Type="http://schemas.openxmlformats.org/officeDocument/2006/relationships/hyperlink" Target="mailto:yanyan.gao@cern.ch" TargetMode="External"/><Relationship Id="rId9" Type="http://schemas.openxmlformats.org/officeDocument/2006/relationships/hyperlink" Target="mailto:ivan.peric@kit.edu" TargetMode="External"/><Relationship Id="rId14" Type="http://schemas.openxmlformats.org/officeDocument/2006/relationships/hyperlink" Target="mailto:stefania.beole@unito.i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arxiv.org/abs/2502.21223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doi.org/10.15407/fm24.01.143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78B61-B1CA-496E-904D-DF7B7657E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3920" y="980728"/>
            <a:ext cx="10364160" cy="2403616"/>
          </a:xfrm>
        </p:spPr>
        <p:txBody>
          <a:bodyPr/>
          <a:lstStyle/>
          <a:p>
            <a:r>
              <a:rPr lang="en-US" sz="4800" dirty="0">
                <a:latin typeface="Calibri" charset="0"/>
              </a:rPr>
              <a:t>HV-CMOS Pixel Detector Demonstrator with Serial Powering and Innovative Interconnections</a:t>
            </a:r>
            <a:br>
              <a:rPr lang="en-GB" sz="4000" dirty="0">
                <a:latin typeface="Calibri" charset="0"/>
              </a:rPr>
            </a:br>
            <a:br>
              <a:rPr lang="en-GB" sz="2000" dirty="0">
                <a:latin typeface="Calibri" charset="0"/>
              </a:rPr>
            </a:br>
            <a:r>
              <a:rPr lang="en-US" sz="2000" dirty="0">
                <a:latin typeface="Calibri" charset="0"/>
              </a:rPr>
              <a:t>Group meeting, Zoom, 23 October 2025</a:t>
            </a:r>
            <a:endParaRPr lang="LID4096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F25294-F2E0-4688-B24A-01F2407798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3920" y="3744384"/>
            <a:ext cx="10364160" cy="2132888"/>
          </a:xfrm>
        </p:spPr>
        <p:txBody>
          <a:bodyPr/>
          <a:lstStyle/>
          <a:p>
            <a:r>
              <a:rPr lang="en-GB" sz="2400" b="0" u="sng" dirty="0">
                <a:latin typeface="Calibri" charset="0"/>
              </a:rPr>
              <a:t>Attilio Andreazza</a:t>
            </a:r>
            <a:r>
              <a:rPr lang="en-GB" sz="2400" b="0" dirty="0">
                <a:latin typeface="Calibri" charset="0"/>
              </a:rPr>
              <a:t>                              Yanyan Gao</a:t>
            </a:r>
          </a:p>
          <a:p>
            <a:r>
              <a:rPr lang="en-GB" sz="2400" b="0" dirty="0">
                <a:latin typeface="Calibri" charset="0"/>
              </a:rPr>
              <a:t>Università di Milano and INFN       University of Edinburgh </a:t>
            </a:r>
          </a:p>
          <a:p>
            <a:r>
              <a:rPr lang="en-GB" sz="2400" dirty="0">
                <a:latin typeface="Calibri" charset="0"/>
              </a:rPr>
              <a:t>CCF Project Proposal</a:t>
            </a:r>
            <a:r>
              <a:rPr lang="en-GB" sz="2400" b="0" dirty="0">
                <a:latin typeface="Calibri" charset="0"/>
              </a:rPr>
              <a:t> by </a:t>
            </a:r>
          </a:p>
          <a:p>
            <a:r>
              <a:rPr lang="en-GB" sz="2400" b="0" dirty="0">
                <a:latin typeface="Calibri" charset="0"/>
              </a:rPr>
              <a:t>Birmingham, Bristol, Edinburgh, FBK, Heidelberg, Hochschule </a:t>
            </a:r>
            <a:r>
              <a:rPr lang="en-GB" sz="2400" b="0" dirty="0" err="1">
                <a:latin typeface="Calibri" charset="0"/>
              </a:rPr>
              <a:t>RheinMain</a:t>
            </a:r>
            <a:r>
              <a:rPr lang="en-GB" sz="2400" b="0" dirty="0">
                <a:latin typeface="Calibri" charset="0"/>
              </a:rPr>
              <a:t>, IHEP, KIT, Lancaster, Milano, Pisa, Torino, Trento </a:t>
            </a:r>
          </a:p>
        </p:txBody>
      </p:sp>
    </p:spTree>
    <p:extLst>
      <p:ext uri="{BB962C8B-B14F-4D97-AF65-F5344CB8AC3E}">
        <p14:creationId xmlns:p14="http://schemas.microsoft.com/office/powerpoint/2010/main" val="3457035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44"/>
    </mc:Choice>
    <mc:Fallback xmlns="">
      <p:transition spd="slow" advTm="2734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210A9-3345-D994-B5AB-0641806BB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proposal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E069A-86D0-8252-2AB8-BDB5EAFEB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2" y="577850"/>
            <a:ext cx="11665296" cy="5518150"/>
          </a:xfrm>
        </p:spPr>
        <p:txBody>
          <a:bodyPr/>
          <a:lstStyle/>
          <a:p>
            <a:r>
              <a:rPr lang="en-US" sz="2400" dirty="0"/>
              <a:t>This proposal aims to develop a </a:t>
            </a:r>
            <a:r>
              <a:rPr lang="en-US" sz="2400" b="1" dirty="0"/>
              <a:t>large area HV-CMOS pixel detector demonstrator</a:t>
            </a:r>
            <a:r>
              <a:rPr lang="en-US" sz="2400" dirty="0"/>
              <a:t> for large-scale production in </a:t>
            </a:r>
            <a:r>
              <a:rPr lang="en-US" sz="2400" b="1" dirty="0"/>
              <a:t>future Higgs factory </a:t>
            </a:r>
            <a:r>
              <a:rPr lang="en-US" sz="2400" dirty="0"/>
              <a:t>experiments, based on </a:t>
            </a:r>
            <a:r>
              <a:rPr lang="en-US" sz="2400" b="1" dirty="0"/>
              <a:t>multi-chip modules</a:t>
            </a:r>
            <a:r>
              <a:rPr lang="en-US" sz="2400" dirty="0"/>
              <a:t> with </a:t>
            </a:r>
            <a:r>
              <a:rPr lang="en-US" sz="2400" b="1" dirty="0"/>
              <a:t>data aggregation </a:t>
            </a:r>
            <a:r>
              <a:rPr lang="en-US" sz="2400" dirty="0"/>
              <a:t>and </a:t>
            </a:r>
            <a:r>
              <a:rPr lang="en-US" sz="2400" b="1" dirty="0"/>
              <a:t>serial powering</a:t>
            </a:r>
            <a:r>
              <a:rPr lang="en-US" sz="2400" dirty="0"/>
              <a:t>.</a:t>
            </a:r>
          </a:p>
          <a:p>
            <a:r>
              <a:rPr lang="en-US" sz="2400" dirty="0"/>
              <a:t>These multi-chip modules, including </a:t>
            </a:r>
            <a:r>
              <a:rPr lang="en-US" sz="2400" b="1" dirty="0"/>
              <a:t>low-mass multilayer flexible PCBs</a:t>
            </a:r>
            <a:r>
              <a:rPr lang="en-US" sz="2400" dirty="0"/>
              <a:t>, will then be integrated in staves, where modules will be powered in serial mode </a:t>
            </a:r>
            <a:r>
              <a:rPr lang="en-US" sz="2400" dirty="0" err="1"/>
              <a:t>utilising</a:t>
            </a:r>
            <a:r>
              <a:rPr lang="en-US" sz="2400" dirty="0"/>
              <a:t> the on-chip Shunt Low Drop Out (SDLO) regulators. Together with data aggregation, this will substantially </a:t>
            </a:r>
            <a:r>
              <a:rPr lang="en-US" sz="2400" b="1" dirty="0"/>
              <a:t>reduce the number of stave data and power connections</a:t>
            </a:r>
            <a:r>
              <a:rPr lang="en-US" sz="2400" dirty="0"/>
              <a:t>. </a:t>
            </a:r>
          </a:p>
          <a:p>
            <a:r>
              <a:rPr lang="en-US" sz="2400" b="1" dirty="0"/>
              <a:t>Low-mass </a:t>
            </a:r>
            <a:r>
              <a:rPr lang="en-US" sz="2400" b="1" dirty="0" err="1"/>
              <a:t>aluminium</a:t>
            </a:r>
            <a:r>
              <a:rPr lang="en-US" sz="2400" b="1" dirty="0"/>
              <a:t> flex productions</a:t>
            </a:r>
            <a:r>
              <a:rPr lang="en-US" sz="2400" dirty="0"/>
              <a:t>, innovative connection methods (e.g. single-point Tape Automated Bonding), </a:t>
            </a:r>
            <a:r>
              <a:rPr lang="en-US" sz="2400" b="1" dirty="0"/>
              <a:t>low-mass mechanical support</a:t>
            </a:r>
            <a:r>
              <a:rPr lang="en-US" sz="2400" dirty="0"/>
              <a:t>, and </a:t>
            </a:r>
            <a:r>
              <a:rPr lang="en-US" sz="2400" b="1" dirty="0"/>
              <a:t>efficient cooling technologies</a:t>
            </a:r>
            <a:r>
              <a:rPr lang="en-US" sz="2400" dirty="0"/>
              <a:t> will be explored for overall system optimization in power and material budget. </a:t>
            </a:r>
          </a:p>
          <a:p>
            <a:r>
              <a:rPr lang="en-US" sz="2400" i="1" dirty="0"/>
              <a:t>The expertise gained by the participating institutes will be beneficial for the integration of future full-size devices that will be developed by the strategic DRD3 projects in the next few years</a:t>
            </a:r>
          </a:p>
          <a:p>
            <a:pPr marL="0" indent="0" algn="ctr">
              <a:buNone/>
            </a:pPr>
            <a:r>
              <a:rPr lang="en-US" sz="2000" b="1" dirty="0"/>
              <a:t>Available for comment in DRD3 CDS Repository: </a:t>
            </a:r>
            <a:r>
              <a:rPr lang="en-US" sz="2000" b="1" dirty="0">
                <a:hlinkClick r:id="rId2"/>
              </a:rPr>
              <a:t>CERN-DRD3-PROJECT-2025-014</a:t>
            </a:r>
            <a:endParaRPr lang="LID4096" sz="2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0276D-D71C-4E2A-5686-3575313D7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430FBB-6ED4-5D64-94F4-82210EB6B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DA9D6-C716-9A2E-5D34-7C8060917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56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682"/>
    </mc:Choice>
    <mc:Fallback xmlns="">
      <p:transition spd="slow" advTm="10568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06B7E-EFFB-637E-7005-7748750E4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Institutes and Contact Persons</a:t>
            </a:r>
            <a:endParaRPr lang="LID4096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21C0596-1E62-90D0-79C6-A3EA903417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4732153"/>
              </p:ext>
            </p:extLst>
          </p:nvPr>
        </p:nvGraphicFramePr>
        <p:xfrm>
          <a:off x="914400" y="548680"/>
          <a:ext cx="10363200" cy="5943600"/>
        </p:xfrm>
        <a:graphic>
          <a:graphicData uri="http://schemas.openxmlformats.org/drawingml/2006/table">
            <a:tbl>
              <a:tblPr firstRow="1" lastRow="1" bandRow="1">
                <a:tableStyleId>{93296810-A885-4BE3-A3E7-6D5BEEA58F35}</a:tableStyleId>
              </a:tblPr>
              <a:tblGrid>
                <a:gridCol w="4821560">
                  <a:extLst>
                    <a:ext uri="{9D8B030D-6E8A-4147-A177-3AD203B41FA5}">
                      <a16:colId xmlns:a16="http://schemas.microsoft.com/office/drawing/2014/main" val="250204741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636146768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3454002148"/>
                    </a:ext>
                  </a:extLst>
                </a:gridCol>
                <a:gridCol w="3741440">
                  <a:extLst>
                    <a:ext uri="{9D8B030D-6E8A-4147-A177-3AD203B41FA5}">
                      <a16:colId xmlns:a16="http://schemas.microsoft.com/office/drawing/2014/main" val="37907577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Institute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DRD3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RD50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Project contact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02620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University of Birmingham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2"/>
                        </a:rPr>
                        <a:t>James Glover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0232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University of Bristol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LID4096" sz="20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3"/>
                        </a:rPr>
                        <a:t>Jaap Velthuis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9509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University of Edinburgh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LID4096" sz="20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4"/>
                        </a:rPr>
                        <a:t>Yanyan Gao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69936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University of Heidelberg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LID4096" sz="20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5"/>
                        </a:rPr>
                        <a:t>Heiko Augustin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5080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Hochschule </a:t>
                      </a:r>
                      <a:r>
                        <a:rPr lang="en-IE" sz="20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RheinMain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LID4096" sz="20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6"/>
                        </a:rPr>
                        <a:t>Daniel </a:t>
                      </a:r>
                      <a:r>
                        <a:rPr lang="en-IE" sz="2000" b="0" i="0" u="sng" strike="noStrike" kern="1200" dirty="0" err="1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6"/>
                        </a:rPr>
                        <a:t>Muenstermann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10487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IHEP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7"/>
                        </a:rPr>
                        <a:t>Yiming Li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336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INFN and University of Milano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LID4096" sz="20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8"/>
                        </a:rPr>
                        <a:t>Attilio Andreazza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6768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KIT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LID4096" sz="20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9"/>
                        </a:rPr>
                        <a:t>Ivan Peric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96080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University of Lancaster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10"/>
                        </a:rPr>
                        <a:t>Harald Fox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298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INFN Pisa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11"/>
                        </a:rPr>
                        <a:t>Fabrizio Palla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5834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FBK Trento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12"/>
                        </a:rPr>
                        <a:t>David Novel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1375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TIFPA and University of Trento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LID4096" sz="20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13"/>
                        </a:rPr>
                        <a:t>Roberto </a:t>
                      </a:r>
                      <a:r>
                        <a:rPr lang="en-IE" sz="2000" b="0" i="0" u="sng" strike="noStrike" kern="1200" dirty="0" err="1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13"/>
                        </a:rPr>
                        <a:t>Iuppa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1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INFN Torino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x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E" sz="2000" b="0" i="0" u="sng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14"/>
                        </a:rPr>
                        <a:t>Stefania </a:t>
                      </a:r>
                      <a:r>
                        <a:rPr lang="en-IE" sz="2000" b="0" i="0" u="sng" strike="noStrike" kern="1200" dirty="0" err="1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  <a:hlinkClick r:id="rId14"/>
                        </a:rPr>
                        <a:t>Beolé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6439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Participating institutes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371918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7D77B-10E5-2CE4-EFFA-9E2956513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12B21-BFBA-60EC-146B-BCB6F9CF8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DD3EE-19F4-64AD-C5BD-19DE73F81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08BAC9-A9FF-D0E9-08A0-AD66682066BA}"/>
              </a:ext>
            </a:extLst>
          </p:cNvPr>
          <p:cNvSpPr txBox="1"/>
          <p:nvPr/>
        </p:nvSpPr>
        <p:spPr>
          <a:xfrm>
            <a:off x="9623092" y="4509120"/>
            <a:ext cx="2233548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>
                <a:solidFill>
                  <a:srgbClr val="002A48"/>
                </a:solidFill>
                <a:latin typeface="Calibri"/>
                <a:cs typeface="Calibri"/>
              </a:rPr>
              <a:t>Expression of interest also from Oxford and Syracuse</a:t>
            </a:r>
            <a:endParaRPr lang="LID4096" sz="1600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376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66"/>
    </mc:Choice>
    <mc:Fallback xmlns="">
      <p:transition spd="slow" advTm="2196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D90B4-CF03-5E3E-B937-B49EE2285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motivation: Higgs Factories</a:t>
            </a:r>
            <a:endParaRPr lang="LID4096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93B2AC-BFED-72E6-97A8-7E15BCD38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5BCB6D-71DA-8217-BC1C-1FE6A55A2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2C09DD-615D-611E-CA6F-8D713880E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  <p:pic>
        <p:nvPicPr>
          <p:cNvPr id="7" name="Picture 6" descr="A diagram of a diagram of a house&#10;&#10;AI-generated content may be incorrect.">
            <a:extLst>
              <a:ext uri="{FF2B5EF4-FFF2-40B4-BE49-F238E27FC236}">
                <a16:creationId xmlns:a16="http://schemas.microsoft.com/office/drawing/2014/main" id="{ED94AA6E-DF0B-2866-F190-2126908F6E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49889" r="40233" b="-2"/>
          <a:stretch/>
        </p:blipFill>
        <p:spPr>
          <a:xfrm>
            <a:off x="551384" y="764704"/>
            <a:ext cx="5348551" cy="342900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62756CE0-54B0-FD82-B00A-C0C51FF3F9C9}"/>
              </a:ext>
            </a:extLst>
          </p:cNvPr>
          <p:cNvGrpSpPr/>
          <p:nvPr/>
        </p:nvGrpSpPr>
        <p:grpSpPr>
          <a:xfrm>
            <a:off x="119336" y="4193704"/>
            <a:ext cx="4427431" cy="2175985"/>
            <a:chOff x="5730087" y="727078"/>
            <a:chExt cx="4427431" cy="2175985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14DE7D4B-6CE5-0A67-1C37-A979BDB523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730087" y="874376"/>
              <a:ext cx="2313105" cy="177122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C4C6387-8CF9-53CC-4B35-B7FD97CDB8F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164598" y="727078"/>
              <a:ext cx="1992920" cy="2175985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47AD143-7D57-3F93-7E97-8F24C8E1F135}"/>
                </a:ext>
              </a:extLst>
            </p:cNvPr>
            <p:cNvSpPr txBox="1"/>
            <p:nvPr/>
          </p:nvSpPr>
          <p:spPr>
            <a:xfrm>
              <a:off x="6412489" y="2311051"/>
              <a:ext cx="1945213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002A48"/>
                  </a:solidFill>
                  <a:latin typeface="Calibri"/>
                  <a:cs typeface="Calibri"/>
                </a:rPr>
                <a:t>Barrel      Endcap</a:t>
              </a:r>
              <a:endParaRPr lang="LID4096" sz="2000" b="1" dirty="0">
                <a:solidFill>
                  <a:srgbClr val="002A48"/>
                </a:solidFill>
                <a:latin typeface="Calibri"/>
                <a:cs typeface="Calibri"/>
              </a:endParaRPr>
            </a:p>
          </p:txBody>
        </p:sp>
      </p:grpSp>
      <p:pic>
        <p:nvPicPr>
          <p:cNvPr id="14" name="Picture 13" descr="A graph of a graph with a red line&#10;&#10;AI-generated content may be incorrect.">
            <a:extLst>
              <a:ext uri="{FF2B5EF4-FFF2-40B4-BE49-F238E27FC236}">
                <a16:creationId xmlns:a16="http://schemas.microsoft.com/office/drawing/2014/main" id="{707EB7DF-55EA-F341-8D0A-32107298D7A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30" y="4130493"/>
            <a:ext cx="3839654" cy="230240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5796EB3-C901-D582-8483-AC1D6FB97206}"/>
              </a:ext>
            </a:extLst>
          </p:cNvPr>
          <p:cNvSpPr txBox="1"/>
          <p:nvPr/>
        </p:nvSpPr>
        <p:spPr>
          <a:xfrm>
            <a:off x="4485129" y="5766664"/>
            <a:ext cx="1498452" cy="61767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38" dirty="0">
                <a:solidFill>
                  <a:srgbClr val="002A48"/>
                </a:solidFill>
                <a:latin typeface="Calibri"/>
                <a:cs typeface="Calibri"/>
              </a:rPr>
              <a:t>The IDEA detector concept for FCC-ee </a:t>
            </a:r>
          </a:p>
          <a:p>
            <a:r>
              <a:rPr lang="en-US" sz="1138" dirty="0">
                <a:solidFill>
                  <a:srgbClr val="002A48"/>
                </a:solidFill>
                <a:latin typeface="Calibri"/>
                <a:cs typeface="Calibri"/>
                <a:hlinkClick r:id="rId6"/>
              </a:rPr>
              <a:t>arXiv:2502.21223</a:t>
            </a:r>
            <a:endParaRPr lang="LID4096" sz="1138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B9B6C0F-E87E-BCEF-C95C-BDECB28F9792}"/>
              </a:ext>
            </a:extLst>
          </p:cNvPr>
          <p:cNvSpPr txBox="1">
            <a:spLocks/>
          </p:cNvSpPr>
          <p:nvPr/>
        </p:nvSpPr>
        <p:spPr>
          <a:xfrm>
            <a:off x="6333590" y="548680"/>
            <a:ext cx="5739074" cy="5518150"/>
          </a:xfrm>
          <a:prstGeom prst="rect">
            <a:avLst/>
          </a:prstGeom>
        </p:spPr>
        <p:txBody>
          <a:bodyPr/>
          <a:lstStyle>
            <a:lvl1pPr marL="416190" indent="-41619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939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1pPr>
            <a:lvl2pPr marL="908585" indent="-345849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3446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2pPr>
            <a:lvl3pPr marL="1402932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954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3pPr>
            <a:lvl4pPr marL="1965668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62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4pPr>
            <a:lvl5pPr marL="2528403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5pPr>
            <a:lvl6pPr marL="3066619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6pPr>
            <a:lvl7pPr marL="3601236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7pPr>
            <a:lvl8pPr marL="4135854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8pPr>
            <a:lvl9pPr marL="4670469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400" b="1" kern="0" dirty="0">
                <a:solidFill>
                  <a:schemeClr val="tx1"/>
                </a:solidFill>
              </a:rPr>
              <a:t>Silicon tracking in different regions</a:t>
            </a:r>
            <a:br>
              <a:rPr lang="en-US" sz="2400" b="1" kern="0" dirty="0">
                <a:solidFill>
                  <a:schemeClr val="tx1"/>
                </a:solidFill>
              </a:rPr>
            </a:br>
            <a:r>
              <a:rPr lang="en-US" sz="1800" b="1" kern="0" dirty="0">
                <a:solidFill>
                  <a:schemeClr val="tx1"/>
                </a:solidFill>
              </a:rPr>
              <a:t>(IDEA concept shown here, but general considerations are valid for all layouts)</a:t>
            </a:r>
          </a:p>
          <a:p>
            <a:r>
              <a:rPr lang="en-US" sz="2000" b="1" kern="0" dirty="0">
                <a:solidFill>
                  <a:schemeClr val="tx1"/>
                </a:solidFill>
              </a:rPr>
              <a:t>inner vertex detector (R=1.4-3.3 cm)</a:t>
            </a:r>
          </a:p>
          <a:p>
            <a:pPr lvl="1"/>
            <a:r>
              <a:rPr lang="en-US" sz="1600" b="1" kern="0" dirty="0">
                <a:solidFill>
                  <a:schemeClr val="tx1"/>
                </a:solidFill>
              </a:rPr>
              <a:t>3-5 </a:t>
            </a:r>
            <a:r>
              <a:rPr lang="en-US" sz="1600" b="1" kern="0" dirty="0">
                <a:solidFill>
                  <a:schemeClr val="tx1"/>
                </a:solidFill>
                <a:latin typeface="Symbol" panose="05050102010706020507" pitchFamily="18" charset="2"/>
              </a:rPr>
              <a:t>m</a:t>
            </a:r>
            <a:r>
              <a:rPr lang="en-US" sz="1600" b="1" kern="0" dirty="0">
                <a:solidFill>
                  <a:schemeClr val="tx1"/>
                </a:solidFill>
              </a:rPr>
              <a:t>m resolution, O(200 MHz/cm</a:t>
            </a:r>
            <a:r>
              <a:rPr lang="en-US" sz="1600" b="1" kern="0" baseline="30000" dirty="0">
                <a:solidFill>
                  <a:schemeClr val="tx1"/>
                </a:solidFill>
              </a:rPr>
              <a:t>2</a:t>
            </a:r>
            <a:r>
              <a:rPr lang="en-US" sz="1600" b="1" kern="0" dirty="0">
                <a:solidFill>
                  <a:schemeClr val="tx1"/>
                </a:solidFill>
              </a:rPr>
              <a:t>), very low material</a:t>
            </a:r>
          </a:p>
          <a:p>
            <a:r>
              <a:rPr lang="en-US" sz="2000" b="1" kern="0" dirty="0">
                <a:solidFill>
                  <a:srgbClr val="C00000"/>
                </a:solidFill>
              </a:rPr>
              <a:t>outer vertex detector (R=13-31 cm)</a:t>
            </a:r>
          </a:p>
          <a:p>
            <a:pPr lvl="1"/>
            <a:r>
              <a:rPr lang="en-US" sz="1600" b="1" kern="0" dirty="0">
                <a:solidFill>
                  <a:srgbClr val="002060"/>
                </a:solidFill>
              </a:rPr>
              <a:t>~7 </a:t>
            </a:r>
            <a:r>
              <a:rPr lang="en-US" sz="1600" b="1" kern="0" dirty="0">
                <a:solidFill>
                  <a:srgbClr val="002060"/>
                </a:solidFill>
                <a:latin typeface="Symbol" panose="05050102010706020507" pitchFamily="18" charset="2"/>
              </a:rPr>
              <a:t>m</a:t>
            </a:r>
            <a:r>
              <a:rPr lang="en-US" sz="1600" b="1" kern="0" dirty="0">
                <a:solidFill>
                  <a:srgbClr val="002060"/>
                </a:solidFill>
              </a:rPr>
              <a:t>m resolution, 27 ns timestamp, O(40 kHz/cm</a:t>
            </a:r>
            <a:r>
              <a:rPr lang="en-US" sz="1600" b="1" kern="0" baseline="30000" dirty="0">
                <a:solidFill>
                  <a:srgbClr val="002060"/>
                </a:solidFill>
              </a:rPr>
              <a:t>2</a:t>
            </a:r>
            <a:r>
              <a:rPr lang="en-US" sz="1600" b="1" kern="0" dirty="0">
                <a:solidFill>
                  <a:srgbClr val="002060"/>
                </a:solidFill>
              </a:rPr>
              <a:t>)</a:t>
            </a:r>
          </a:p>
          <a:p>
            <a:pPr lvl="1"/>
            <a:r>
              <a:rPr lang="en-US" sz="1600" b="1" kern="0" dirty="0">
                <a:solidFill>
                  <a:srgbClr val="002060"/>
                </a:solidFill>
              </a:rPr>
              <a:t>material is a concern</a:t>
            </a:r>
          </a:p>
          <a:p>
            <a:r>
              <a:rPr lang="en-US" sz="2000" b="1" kern="0" dirty="0">
                <a:solidFill>
                  <a:srgbClr val="C00000"/>
                </a:solidFill>
              </a:rPr>
              <a:t>silicon wrapper/TOF (R/z = 200 cm)</a:t>
            </a:r>
          </a:p>
          <a:p>
            <a:pPr lvl="1"/>
            <a:r>
              <a:rPr lang="en-US" sz="1600" b="1" kern="0" dirty="0">
                <a:solidFill>
                  <a:srgbClr val="002060"/>
                </a:solidFill>
              </a:rPr>
              <a:t>~7 </a:t>
            </a:r>
            <a:r>
              <a:rPr lang="en-US" sz="1600" b="1" kern="0" dirty="0">
                <a:solidFill>
                  <a:srgbClr val="002060"/>
                </a:solidFill>
                <a:latin typeface="Symbol" panose="05050102010706020507" pitchFamily="18" charset="2"/>
              </a:rPr>
              <a:t>m</a:t>
            </a:r>
            <a:r>
              <a:rPr lang="en-US" sz="1600" b="1" kern="0" dirty="0">
                <a:solidFill>
                  <a:srgbClr val="002060"/>
                </a:solidFill>
              </a:rPr>
              <a:t>m resolution, 27 ns timestamp </a:t>
            </a:r>
          </a:p>
          <a:p>
            <a:pPr lvl="1"/>
            <a:r>
              <a:rPr lang="en-US" sz="1600" b="1" kern="0" dirty="0">
                <a:solidFill>
                  <a:srgbClr val="002060"/>
                </a:solidFill>
              </a:rPr>
              <a:t>100 m</a:t>
            </a:r>
            <a:r>
              <a:rPr lang="en-US" sz="1600" b="1" kern="0" baseline="30000" dirty="0">
                <a:solidFill>
                  <a:srgbClr val="002060"/>
                </a:solidFill>
              </a:rPr>
              <a:t>2 </a:t>
            </a:r>
            <a:r>
              <a:rPr lang="en-US" sz="1600" b="1" kern="0" dirty="0">
                <a:solidFill>
                  <a:srgbClr val="002060"/>
                </a:solidFill>
              </a:rPr>
              <a:t>(2 layers): ~2.5 10</a:t>
            </a:r>
            <a:r>
              <a:rPr lang="en-US" sz="1600" b="1" kern="0" baseline="30000" dirty="0">
                <a:solidFill>
                  <a:srgbClr val="002060"/>
                </a:solidFill>
              </a:rPr>
              <a:t>5</a:t>
            </a:r>
            <a:r>
              <a:rPr lang="en-US" sz="1600" b="1" kern="0" dirty="0">
                <a:solidFill>
                  <a:srgbClr val="002060"/>
                </a:solidFill>
              </a:rPr>
              <a:t> chips, ~100 kW power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4B5CF8B-90AD-FA17-2E31-8605F211FC48}"/>
              </a:ext>
            </a:extLst>
          </p:cNvPr>
          <p:cNvCxnSpPr/>
          <p:nvPr/>
        </p:nvCxnSpPr>
        <p:spPr>
          <a:xfrm>
            <a:off x="8400256" y="5013176"/>
            <a:ext cx="0" cy="360040"/>
          </a:xfrm>
          <a:prstGeom prst="straightConnector1">
            <a:avLst/>
          </a:prstGeom>
          <a:ln>
            <a:solidFill>
              <a:srgbClr val="272C6B"/>
            </a:solidFill>
            <a:headEnd type="triangle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355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286"/>
    </mc:Choice>
    <mc:Fallback xmlns="">
      <p:transition spd="slow" advTm="9928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C825E-D3F1-E545-A6FC-779D66035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motivation: service integration</a:t>
            </a:r>
            <a:endParaRPr lang="LID4096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12495A-C206-F703-5B1F-81F584642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DE36C6-920B-EFA2-5BBD-D03781F27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80C174-7AF6-107E-216D-FBE50AD2C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1BE6CCC-F205-A1DF-F45E-E000E7DCE39B}"/>
              </a:ext>
            </a:extLst>
          </p:cNvPr>
          <p:cNvSpPr>
            <a:spLocks noGrp="1"/>
          </p:cNvSpPr>
          <p:nvPr/>
        </p:nvSpPr>
        <p:spPr bwMode="auto">
          <a:xfrm>
            <a:off x="653896" y="633282"/>
            <a:ext cx="10363200" cy="551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lc="http://schemas.openxmlformats.org/drawingml/2006/lockedCanvas"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lc="http://schemas.openxmlformats.org/drawingml/2006/lockedCanvas" xmlns:ma14="http://schemas.microsoft.com/office/mac/drawingml/2011/main" xmlns="" val="1"/>
            </a:ext>
          </a:extLst>
        </p:spPr>
        <p:txBody>
          <a:bodyPr vert="horz" wrap="square" lIns="91406" tIns="45703" rIns="91406" bIns="45703" numCol="1" anchor="t" anchorCtr="0" compatLnSpc="1">
            <a:prstTxWarp prst="textNoShape">
              <a:avLst/>
            </a:prstTxWarp>
          </a:bodyPr>
          <a:lstStyle>
            <a:lvl1pPr marL="416190" indent="-41619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939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1pPr>
            <a:lvl2pPr marL="908585" indent="-345849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3446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2pPr>
            <a:lvl3pPr marL="1402932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954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3pPr>
            <a:lvl4pPr marL="1965668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62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4pPr>
            <a:lvl5pPr marL="2528403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5pPr>
            <a:lvl6pPr marL="3066619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6pPr>
            <a:lvl7pPr marL="3601236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7pPr>
            <a:lvl8pPr marL="4135854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8pPr>
            <a:lvl9pPr marL="4670469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</a:rPr>
              <a:t>Distribution of power and data signals along the local supports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serial powering </a:t>
            </a:r>
            <a:r>
              <a:rPr lang="en-US" sz="2000" dirty="0">
                <a:solidFill>
                  <a:schemeClr val="tx1"/>
                </a:solidFill>
              </a:rPr>
              <a:t>to reduce dissipation on the distribution lines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minimize</a:t>
            </a:r>
            <a:r>
              <a:rPr lang="en-US" sz="2000" dirty="0">
                <a:solidFill>
                  <a:schemeClr val="tx1"/>
                </a:solidFill>
              </a:rPr>
              <a:t> the number of connections</a:t>
            </a:r>
            <a:endParaRPr lang="en-US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</a:rPr>
              <a:t>Read-out units are: 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multi-chip modules </a:t>
            </a:r>
            <a:r>
              <a:rPr lang="en-US" sz="2000" dirty="0">
                <a:solidFill>
                  <a:schemeClr val="tx1"/>
                </a:solidFill>
              </a:rPr>
              <a:t>(example 2x2 quad modules)</a:t>
            </a:r>
          </a:p>
          <a:p>
            <a:r>
              <a:rPr lang="en-US" sz="2000" dirty="0">
                <a:solidFill>
                  <a:schemeClr val="tx1"/>
                </a:solidFill>
              </a:rPr>
              <a:t>(or large stitched detectors)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</a:rPr>
              <a:t>Minimal I/O connection on chip requires:</a:t>
            </a:r>
          </a:p>
          <a:p>
            <a:r>
              <a:rPr lang="en-US" sz="2000" dirty="0"/>
              <a:t>Serial powering chain: all biases generated internally </a:t>
            </a:r>
            <a:br>
              <a:rPr lang="en-US" sz="2000" dirty="0"/>
            </a:br>
            <a:r>
              <a:rPr lang="en-US" sz="2000" dirty="0"/>
              <a:t>by shunt-LDO regulators</a:t>
            </a:r>
          </a:p>
          <a:p>
            <a:pPr lvl="1"/>
            <a:r>
              <a:rPr lang="en-US" sz="1800" dirty="0"/>
              <a:t>1 LV and 1 HV line per "stave"</a:t>
            </a:r>
          </a:p>
          <a:p>
            <a:r>
              <a:rPr lang="en-US" sz="2000" dirty="0"/>
              <a:t>chip-to-chip data transmissions: local data aggregation on module</a:t>
            </a:r>
          </a:p>
          <a:p>
            <a:pPr lvl="1"/>
            <a:r>
              <a:rPr lang="en-US" sz="1800" dirty="0"/>
              <a:t>1 data-out per "module"</a:t>
            </a:r>
          </a:p>
          <a:p>
            <a:r>
              <a:rPr lang="en-US" sz="2000" dirty="0"/>
              <a:t>LVDS module configuration with clock data recovery</a:t>
            </a:r>
          </a:p>
          <a:p>
            <a:pPr lvl="1"/>
            <a:r>
              <a:rPr lang="en-US" sz="1800" dirty="0"/>
              <a:t>1 data-in per module</a:t>
            </a:r>
          </a:p>
          <a:p>
            <a:r>
              <a:rPr lang="en-US" sz="2000" b="1" dirty="0"/>
              <a:t>No current detector providing all these features</a:t>
            </a:r>
          </a:p>
          <a:p>
            <a:pPr marL="0" indent="0">
              <a:buNone/>
            </a:pPr>
            <a:r>
              <a:rPr lang="en-US" sz="2000" b="1" dirty="0"/>
              <a:t>Reducing material by developing PCB with Al as conductor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9D9E96B-98CB-3E95-4998-66D88966FE96}"/>
              </a:ext>
            </a:extLst>
          </p:cNvPr>
          <p:cNvGrpSpPr/>
          <p:nvPr/>
        </p:nvGrpSpPr>
        <p:grpSpPr>
          <a:xfrm>
            <a:off x="8166904" y="851502"/>
            <a:ext cx="3905760" cy="5373216"/>
            <a:chOff x="7632344" y="851502"/>
            <a:chExt cx="3905760" cy="537321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92C6D98-8242-E1E0-8734-10CF55A5C6E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32344" y="851502"/>
              <a:ext cx="3274189" cy="5373216"/>
            </a:xfrm>
            <a:prstGeom prst="rect">
              <a:avLst/>
            </a:prstGeom>
          </p:spPr>
        </p:pic>
        <p:sp>
          <p:nvSpPr>
            <p:cNvPr id="8" name="Callout: Line 7">
              <a:extLst>
                <a:ext uri="{FF2B5EF4-FFF2-40B4-BE49-F238E27FC236}">
                  <a16:creationId xmlns:a16="http://schemas.microsoft.com/office/drawing/2014/main" id="{27C96C4E-42D2-7E0E-E19D-F88018F7C0C7}"/>
                </a:ext>
              </a:extLst>
            </p:cNvPr>
            <p:cNvSpPr/>
            <p:nvPr/>
          </p:nvSpPr>
          <p:spPr>
            <a:xfrm>
              <a:off x="10367961" y="2001434"/>
              <a:ext cx="1077144" cy="504056"/>
            </a:xfrm>
            <a:prstGeom prst="borderCallout1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40000"/>
                  <a:lumOff val="60000"/>
                </a:schemeClr>
              </a:solidFill>
              <a:headEnd type="none" w="med" len="med"/>
              <a:tailEnd type="triangl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30213" indent="20638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865188" indent="42863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00163" indent="65088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733550" indent="88900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 dirty="0">
                  <a:solidFill>
                    <a:schemeClr val="tx1"/>
                  </a:solidFill>
                  <a:latin typeface="Calibri"/>
                  <a:cs typeface="Calibri"/>
                </a:rPr>
                <a:t>Power IN/OUT</a:t>
              </a:r>
              <a:endParaRPr lang="LID4096" sz="1400" b="1" dirty="0">
                <a:solidFill>
                  <a:schemeClr val="tx1"/>
                </a:solidFill>
                <a:latin typeface="Calibri"/>
                <a:cs typeface="Calibri"/>
              </a:endParaRPr>
            </a:p>
          </p:txBody>
        </p:sp>
        <p:sp>
          <p:nvSpPr>
            <p:cNvPr id="9" name="Callout: Line 8">
              <a:extLst>
                <a:ext uri="{FF2B5EF4-FFF2-40B4-BE49-F238E27FC236}">
                  <a16:creationId xmlns:a16="http://schemas.microsoft.com/office/drawing/2014/main" id="{51FFF0A0-F148-ABDC-8E3A-9841637424D4}"/>
                </a:ext>
              </a:extLst>
            </p:cNvPr>
            <p:cNvSpPr/>
            <p:nvPr/>
          </p:nvSpPr>
          <p:spPr>
            <a:xfrm>
              <a:off x="10460960" y="2842757"/>
              <a:ext cx="1077144" cy="504056"/>
            </a:xfrm>
            <a:prstGeom prst="borderCallout1">
              <a:avLst>
                <a:gd name="adj1" fmla="val 18750"/>
                <a:gd name="adj2" fmla="val -8333"/>
                <a:gd name="adj3" fmla="val 11125"/>
                <a:gd name="adj4" fmla="val -47488"/>
              </a:avLst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40000"/>
                  <a:lumOff val="60000"/>
                </a:schemeClr>
              </a:solidFill>
              <a:headEnd type="none" w="med" len="med"/>
              <a:tailEnd type="triangl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30213" indent="20638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865188" indent="42863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00163" indent="65088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733550" indent="88900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 dirty="0">
                  <a:solidFill>
                    <a:schemeClr val="tx1"/>
                  </a:solidFill>
                  <a:latin typeface="Calibri"/>
                  <a:cs typeface="Calibri"/>
                </a:rPr>
                <a:t>Data</a:t>
              </a:r>
              <a:br>
                <a:rPr lang="en-US" sz="1400" b="1" dirty="0">
                  <a:solidFill>
                    <a:schemeClr val="tx1"/>
                  </a:solidFill>
                  <a:latin typeface="Calibri"/>
                  <a:cs typeface="Calibri"/>
                </a:rPr>
              </a:br>
              <a:r>
                <a:rPr lang="en-US" sz="1400" b="1" dirty="0">
                  <a:solidFill>
                    <a:schemeClr val="tx1"/>
                  </a:solidFill>
                  <a:latin typeface="Calibri"/>
                  <a:cs typeface="Calibri"/>
                </a:rPr>
                <a:t>IN/OUT</a:t>
              </a:r>
              <a:endParaRPr lang="LID4096" sz="1400" b="1" dirty="0">
                <a:solidFill>
                  <a:schemeClr val="tx1"/>
                </a:solidFill>
                <a:latin typeface="Calibri"/>
                <a:cs typeface="Calibri"/>
              </a:endParaRPr>
            </a:p>
          </p:txBody>
        </p:sp>
        <p:sp>
          <p:nvSpPr>
            <p:cNvPr id="10" name="Callout: Line 9">
              <a:extLst>
                <a:ext uri="{FF2B5EF4-FFF2-40B4-BE49-F238E27FC236}">
                  <a16:creationId xmlns:a16="http://schemas.microsoft.com/office/drawing/2014/main" id="{55AA23B7-03E8-7EB6-E2DE-167B4F71DC85}"/>
                </a:ext>
              </a:extLst>
            </p:cNvPr>
            <p:cNvSpPr/>
            <p:nvPr/>
          </p:nvSpPr>
          <p:spPr>
            <a:xfrm>
              <a:off x="8352424" y="3434134"/>
              <a:ext cx="576064" cy="367500"/>
            </a:xfrm>
            <a:prstGeom prst="borderCallout1">
              <a:avLst>
                <a:gd name="adj1" fmla="val -18599"/>
                <a:gd name="adj2" fmla="val 31616"/>
                <a:gd name="adj3" fmla="val -131768"/>
                <a:gd name="adj4" fmla="val 109855"/>
              </a:avLst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40000"/>
                  <a:lumOff val="60000"/>
                </a:schemeClr>
              </a:solidFill>
              <a:headEnd type="none" w="med" len="med"/>
              <a:tailEnd type="triangl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30213" indent="20638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865188" indent="42863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00163" indent="65088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733550" indent="88900" algn="l" rtl="0" fontAlgn="base">
                <a:spcBef>
                  <a:spcPct val="0"/>
                </a:spcBef>
                <a:spcAft>
                  <a:spcPct val="0"/>
                </a:spcAft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23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 dirty="0">
                  <a:solidFill>
                    <a:schemeClr val="tx1"/>
                  </a:solidFill>
                  <a:latin typeface="Calibri"/>
                  <a:cs typeface="Calibri"/>
                </a:rPr>
                <a:t>HV</a:t>
              </a:r>
              <a:endParaRPr lang="LID4096" sz="1400" b="1" dirty="0">
                <a:solidFill>
                  <a:schemeClr val="tx1"/>
                </a:solidFill>
                <a:latin typeface="Calibri"/>
                <a:cs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803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615"/>
    </mc:Choice>
    <mc:Fallback xmlns="">
      <p:transition spd="slow" advTm="11561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3043D-6078-F181-1FC6-923C13F65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Low mass mechanical support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D7BE3-15E4-FD8C-DCFE-F364BF808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548680"/>
            <a:ext cx="10363200" cy="5518150"/>
          </a:xfrm>
        </p:spPr>
        <p:txBody>
          <a:bodyPr/>
          <a:lstStyle/>
          <a:p>
            <a:r>
              <a:rPr lang="en-US" sz="2400" dirty="0"/>
              <a:t>Low mass stave prototype</a:t>
            </a:r>
          </a:p>
          <a:p>
            <a:pPr lvl="1"/>
            <a:r>
              <a:rPr lang="en-US" sz="2000" dirty="0"/>
              <a:t>long barrel layout (1332 mm length)</a:t>
            </a:r>
          </a:p>
          <a:p>
            <a:r>
              <a:rPr lang="en-US" sz="2400" dirty="0"/>
              <a:t>Light support structures</a:t>
            </a:r>
          </a:p>
          <a:p>
            <a:pPr lvl="1"/>
            <a:r>
              <a:rPr lang="en-US" sz="2000" dirty="0"/>
              <a:t>water jet truss cutting and structure </a:t>
            </a:r>
            <a:r>
              <a:rPr lang="en-US" sz="2000" dirty="0" err="1"/>
              <a:t>assemblying</a:t>
            </a:r>
            <a:endParaRPr lang="en-US" sz="2000" dirty="0"/>
          </a:p>
          <a:p>
            <a:pPr lvl="1"/>
            <a:r>
              <a:rPr lang="en-US" sz="2000" dirty="0"/>
              <a:t>design checked by FEA</a:t>
            </a:r>
          </a:p>
          <a:p>
            <a:pPr lvl="1"/>
            <a:r>
              <a:rPr lang="en-US" sz="2000" b="1" dirty="0"/>
              <a:t>support constructed and tested in Pisa</a:t>
            </a:r>
          </a:p>
          <a:p>
            <a:r>
              <a:rPr lang="en-US" sz="2400" dirty="0"/>
              <a:t>Low-mass cooling interface</a:t>
            </a:r>
          </a:p>
          <a:p>
            <a:pPr lvl="1"/>
            <a:r>
              <a:rPr lang="en-US" sz="1907" dirty="0"/>
              <a:t>carbon cold plate</a:t>
            </a:r>
          </a:p>
          <a:p>
            <a:pPr lvl="1"/>
            <a:r>
              <a:rPr lang="en-US" sz="1907" dirty="0"/>
              <a:t>2 mm diameter Kapton cooling pipes for water cooling</a:t>
            </a:r>
          </a:p>
          <a:p>
            <a:endParaRPr lang="en-US" sz="2400" dirty="0"/>
          </a:p>
          <a:p>
            <a:pPr lvl="1"/>
            <a:endParaRPr lang="en-US" sz="2000" dirty="0"/>
          </a:p>
          <a:p>
            <a:pPr lvl="1"/>
            <a:endParaRPr lang="LID4096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5DBDFA-C864-AA95-0A18-C3C83DE3E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6F375-4CE0-9AF3-3D83-307A1E0FB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C00ED-7358-E146-58DF-0DA96D38C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DB8B7C-1904-CB84-1F7C-7457379BCC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19" t="29014" r="55906" b="8029"/>
          <a:stretch/>
        </p:blipFill>
        <p:spPr>
          <a:xfrm>
            <a:off x="4367808" y="4196873"/>
            <a:ext cx="4032449" cy="21602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6E942FC-0272-46AD-3E8B-4C27AD56C2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656" t="16179" r="1250" b="16667"/>
          <a:stretch/>
        </p:blipFill>
        <p:spPr>
          <a:xfrm>
            <a:off x="7413920" y="692696"/>
            <a:ext cx="4706072" cy="20171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AAF5797-71EC-7254-1B05-C5FE75BA5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6660" y="2769468"/>
            <a:ext cx="2711624" cy="361490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B3F90DB-2E34-44A0-9B84-1BB5BDBE35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361" y="4217105"/>
            <a:ext cx="3960440" cy="2197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74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550"/>
    </mc:Choice>
    <mc:Fallback xmlns="">
      <p:transition spd="slow" advTm="7655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396C4-65D8-4A82-5962-6B7858F8F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testing setup</a:t>
            </a:r>
            <a:endParaRPr lang="LID4096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D35875-3A57-E9C8-84F7-E6CE6B53C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297282-2559-ED33-5DA8-E1FF49354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30407A-C969-9159-EEEB-5436413E1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FE592A-E6F0-8CAF-E3EC-F5ECDD802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13160"/>
            <a:ext cx="12192000" cy="463168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AA42376-D692-B618-62C5-F0B6A549EC2B}"/>
              </a:ext>
            </a:extLst>
          </p:cNvPr>
          <p:cNvSpPr/>
          <p:nvPr/>
        </p:nvSpPr>
        <p:spPr>
          <a:xfrm>
            <a:off x="7440706" y="980728"/>
            <a:ext cx="582706" cy="2770094"/>
          </a:xfrm>
          <a:custGeom>
            <a:avLst/>
            <a:gdLst>
              <a:gd name="connsiteX0" fmla="*/ 26894 w 582706"/>
              <a:gd name="connsiteY0" fmla="*/ 0 h 2770094"/>
              <a:gd name="connsiteX1" fmla="*/ 0 w 582706"/>
              <a:gd name="connsiteY1" fmla="*/ 2752165 h 2770094"/>
              <a:gd name="connsiteX2" fmla="*/ 582706 w 582706"/>
              <a:gd name="connsiteY2" fmla="*/ 2770094 h 2770094"/>
              <a:gd name="connsiteX3" fmla="*/ 582706 w 582706"/>
              <a:gd name="connsiteY3" fmla="*/ 2770094 h 2770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706" h="2770094">
                <a:moveTo>
                  <a:pt x="26894" y="0"/>
                </a:moveTo>
                <a:lnTo>
                  <a:pt x="0" y="2752165"/>
                </a:lnTo>
                <a:lnTo>
                  <a:pt x="582706" y="2770094"/>
                </a:lnTo>
                <a:lnTo>
                  <a:pt x="582706" y="2770094"/>
                </a:lnTo>
              </a:path>
            </a:pathLst>
          </a:custGeom>
          <a:noFill/>
          <a:ln w="38100">
            <a:solidFill>
              <a:srgbClr val="C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212B2EF-EE38-3DAA-5BCB-FC61A05377E2}"/>
              </a:ext>
            </a:extLst>
          </p:cNvPr>
          <p:cNvSpPr/>
          <p:nvPr/>
        </p:nvSpPr>
        <p:spPr>
          <a:xfrm flipV="1">
            <a:off x="7440706" y="4005064"/>
            <a:ext cx="582706" cy="1368152"/>
          </a:xfrm>
          <a:custGeom>
            <a:avLst/>
            <a:gdLst>
              <a:gd name="connsiteX0" fmla="*/ 26894 w 582706"/>
              <a:gd name="connsiteY0" fmla="*/ 0 h 2770094"/>
              <a:gd name="connsiteX1" fmla="*/ 0 w 582706"/>
              <a:gd name="connsiteY1" fmla="*/ 2752165 h 2770094"/>
              <a:gd name="connsiteX2" fmla="*/ 582706 w 582706"/>
              <a:gd name="connsiteY2" fmla="*/ 2770094 h 2770094"/>
              <a:gd name="connsiteX3" fmla="*/ 582706 w 582706"/>
              <a:gd name="connsiteY3" fmla="*/ 2770094 h 2770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706" h="2770094">
                <a:moveTo>
                  <a:pt x="26894" y="0"/>
                </a:moveTo>
                <a:lnTo>
                  <a:pt x="0" y="2752165"/>
                </a:lnTo>
                <a:lnTo>
                  <a:pt x="582706" y="2770094"/>
                </a:lnTo>
                <a:lnTo>
                  <a:pt x="582706" y="2770094"/>
                </a:lnTo>
              </a:path>
            </a:pathLst>
          </a:custGeom>
          <a:noFill/>
          <a:ln w="38100">
            <a:solidFill>
              <a:srgbClr val="C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2" name="Arrow: Left-Right 11">
            <a:extLst>
              <a:ext uri="{FF2B5EF4-FFF2-40B4-BE49-F238E27FC236}">
                <a16:creationId xmlns:a16="http://schemas.microsoft.com/office/drawing/2014/main" id="{B3873F06-F010-D879-1B61-CB0797C25CDE}"/>
              </a:ext>
            </a:extLst>
          </p:cNvPr>
          <p:cNvSpPr/>
          <p:nvPr/>
        </p:nvSpPr>
        <p:spPr>
          <a:xfrm>
            <a:off x="6960096" y="3667139"/>
            <a:ext cx="1656184" cy="398258"/>
          </a:xfrm>
          <a:prstGeom prst="leftRightArrow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009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LVDS signals</a:t>
            </a:r>
            <a:endParaRPr lang="LID4096" sz="2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59D763-9AE1-60FA-72F3-06968F1916FF}"/>
              </a:ext>
            </a:extLst>
          </p:cNvPr>
          <p:cNvSpPr txBox="1"/>
          <p:nvPr/>
        </p:nvSpPr>
        <p:spPr>
          <a:xfrm>
            <a:off x="7548746" y="560914"/>
            <a:ext cx="963277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002A48"/>
                </a:solidFill>
                <a:latin typeface="Calibri"/>
                <a:cs typeface="Calibri"/>
              </a:rPr>
              <a:t>Detector </a:t>
            </a:r>
          </a:p>
          <a:p>
            <a:pPr algn="ctr"/>
            <a:r>
              <a:rPr lang="en-US" sz="1600" b="1" dirty="0">
                <a:solidFill>
                  <a:srgbClr val="002A48"/>
                </a:solidFill>
                <a:latin typeface="Calibri"/>
                <a:cs typeface="Calibri"/>
              </a:rPr>
              <a:t>GND</a:t>
            </a:r>
            <a:endParaRPr lang="LID4096" sz="1600" b="1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76FFC8-E979-B63A-EAA3-C6B107EFC14E}"/>
              </a:ext>
            </a:extLst>
          </p:cNvPr>
          <p:cNvSpPr txBox="1"/>
          <p:nvPr/>
        </p:nvSpPr>
        <p:spPr>
          <a:xfrm>
            <a:off x="9870373" y="568370"/>
            <a:ext cx="963277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C00000"/>
                </a:solidFill>
                <a:latin typeface="Calibri"/>
                <a:cs typeface="Calibri"/>
              </a:rPr>
              <a:t>Detector </a:t>
            </a:r>
          </a:p>
          <a:p>
            <a:pPr algn="ctr"/>
            <a:r>
              <a:rPr lang="en-US" sz="1600" b="1" dirty="0">
                <a:solidFill>
                  <a:srgbClr val="C00000"/>
                </a:solidFill>
                <a:latin typeface="Calibri"/>
                <a:cs typeface="Calibri"/>
              </a:rPr>
              <a:t>Vin</a:t>
            </a:r>
            <a:endParaRPr lang="LID4096" sz="1600" b="1" dirty="0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8E16DB-991F-FB99-A425-8CFE39462E71}"/>
              </a:ext>
            </a:extLst>
          </p:cNvPr>
          <p:cNvSpPr txBox="1"/>
          <p:nvPr/>
        </p:nvSpPr>
        <p:spPr>
          <a:xfrm>
            <a:off x="8760296" y="2539579"/>
            <a:ext cx="963725" cy="26744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38" dirty="0">
                <a:solidFill>
                  <a:srgbClr val="002A48"/>
                </a:solidFill>
                <a:latin typeface="Calibri"/>
                <a:cs typeface="Calibri"/>
              </a:rPr>
              <a:t>Power pigtail</a:t>
            </a:r>
            <a:endParaRPr lang="LID4096" sz="1138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CB88DE3-7E2B-CD5E-4990-628FFBFC378E}"/>
              </a:ext>
            </a:extLst>
          </p:cNvPr>
          <p:cNvSpPr txBox="1"/>
          <p:nvPr/>
        </p:nvSpPr>
        <p:spPr>
          <a:xfrm>
            <a:off x="8760296" y="3874763"/>
            <a:ext cx="862737" cy="26744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38" dirty="0">
                <a:solidFill>
                  <a:srgbClr val="002A48"/>
                </a:solidFill>
                <a:latin typeface="Calibri"/>
                <a:cs typeface="Calibri"/>
              </a:rPr>
              <a:t>Data pigtail</a:t>
            </a:r>
            <a:endParaRPr lang="LID4096" sz="1138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BD9B9D-8419-1D2C-DE60-428046A812AD}"/>
              </a:ext>
            </a:extLst>
          </p:cNvPr>
          <p:cNvSpPr txBox="1"/>
          <p:nvPr/>
        </p:nvSpPr>
        <p:spPr>
          <a:xfrm>
            <a:off x="2579151" y="1116754"/>
            <a:ext cx="580608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1600" b="1" dirty="0">
                <a:solidFill>
                  <a:srgbClr val="002A48"/>
                </a:solidFill>
                <a:latin typeface="Calibri"/>
                <a:cs typeface="Calibri"/>
              </a:rPr>
              <a:t>DAQ</a:t>
            </a:r>
          </a:p>
          <a:p>
            <a:pPr algn="ctr"/>
            <a:r>
              <a:rPr lang="en-US" sz="1600" b="1" dirty="0">
                <a:solidFill>
                  <a:srgbClr val="002A48"/>
                </a:solidFill>
                <a:latin typeface="Calibri"/>
                <a:cs typeface="Calibri"/>
              </a:rPr>
              <a:t>GND</a:t>
            </a:r>
            <a:endParaRPr lang="LID4096" sz="1600" b="1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E21FCC-A625-E94E-B5EA-5439CAE4B8B5}"/>
              </a:ext>
            </a:extLst>
          </p:cNvPr>
          <p:cNvSpPr txBox="1"/>
          <p:nvPr/>
        </p:nvSpPr>
        <p:spPr>
          <a:xfrm>
            <a:off x="3006349" y="573471"/>
            <a:ext cx="1099981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1600" b="1" dirty="0">
                <a:solidFill>
                  <a:srgbClr val="C00000"/>
                </a:solidFill>
                <a:latin typeface="Calibri"/>
                <a:cs typeface="Calibri"/>
              </a:rPr>
              <a:t>DAQ</a:t>
            </a:r>
          </a:p>
          <a:p>
            <a:pPr algn="ctr"/>
            <a:r>
              <a:rPr lang="en-US" sz="1600" b="1" dirty="0">
                <a:solidFill>
                  <a:srgbClr val="C00000"/>
                </a:solidFill>
                <a:latin typeface="Calibri"/>
                <a:cs typeface="Calibri"/>
              </a:rPr>
              <a:t>VDD +3.3V</a:t>
            </a:r>
            <a:endParaRPr lang="LID4096" sz="1600" b="1" dirty="0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A0CA7E0-B1B4-54D1-44F6-5E5EDA23B974}"/>
              </a:ext>
            </a:extLst>
          </p:cNvPr>
          <p:cNvSpPr txBox="1"/>
          <p:nvPr/>
        </p:nvSpPr>
        <p:spPr>
          <a:xfrm>
            <a:off x="4036949" y="574721"/>
            <a:ext cx="1099981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1600" b="1" dirty="0">
                <a:solidFill>
                  <a:srgbClr val="0070C0"/>
                </a:solidFill>
                <a:latin typeface="Calibri"/>
                <a:cs typeface="Calibri"/>
              </a:rPr>
              <a:t>DAQ</a:t>
            </a:r>
          </a:p>
          <a:p>
            <a:pPr algn="ctr"/>
            <a:r>
              <a:rPr lang="en-US" sz="1600" b="1" dirty="0">
                <a:solidFill>
                  <a:srgbClr val="0070C0"/>
                </a:solidFill>
                <a:latin typeface="Calibri"/>
                <a:cs typeface="Calibri"/>
              </a:rPr>
              <a:t>VDD +1.8V</a:t>
            </a:r>
            <a:endParaRPr lang="LID4096" sz="1600" b="1" dirty="0">
              <a:solidFill>
                <a:srgbClr val="0070C0"/>
              </a:solidFill>
              <a:latin typeface="Calibri"/>
              <a:cs typeface="Calibri"/>
            </a:endParaRPr>
          </a:p>
        </p:txBody>
      </p:sp>
      <p:sp>
        <p:nvSpPr>
          <p:cNvPr id="21" name="Content Placeholder 1">
            <a:extLst>
              <a:ext uri="{FF2B5EF4-FFF2-40B4-BE49-F238E27FC236}">
                <a16:creationId xmlns:a16="http://schemas.microsoft.com/office/drawing/2014/main" id="{0E4CC354-952E-F04C-D5F6-8049F0052DB0}"/>
              </a:ext>
            </a:extLst>
          </p:cNvPr>
          <p:cNvSpPr txBox="1">
            <a:spLocks/>
          </p:cNvSpPr>
          <p:nvPr/>
        </p:nvSpPr>
        <p:spPr>
          <a:xfrm>
            <a:off x="279439" y="5741246"/>
            <a:ext cx="5760640" cy="672961"/>
          </a:xfrm>
          <a:prstGeom prst="rect">
            <a:avLst/>
          </a:prstGeom>
        </p:spPr>
        <p:txBody>
          <a:bodyPr/>
          <a:lstStyle>
            <a:lvl1pPr marL="416190" indent="-41619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939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1pPr>
            <a:lvl2pPr marL="908585" indent="-345849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3446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2pPr>
            <a:lvl3pPr marL="1402932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954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3pPr>
            <a:lvl4pPr marL="1965668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62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4pPr>
            <a:lvl5pPr marL="2528403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5pPr>
            <a:lvl6pPr marL="3066619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6pPr>
            <a:lvl7pPr marL="3601236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7pPr>
            <a:lvl8pPr marL="4135854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8pPr>
            <a:lvl9pPr marL="4670469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1800" kern="0" dirty="0"/>
              <a:t>GECCO, flexible readout system developed by KIT</a:t>
            </a:r>
          </a:p>
          <a:p>
            <a:r>
              <a:rPr lang="en-US" sz="1800" kern="0" dirty="0"/>
              <a:t>Firmware and sofware adapted to module operation</a:t>
            </a:r>
            <a:endParaRPr lang="en-US" sz="2000" kern="0" dirty="0"/>
          </a:p>
          <a:p>
            <a:pPr lvl="1"/>
            <a:endParaRPr lang="LID4096" sz="1600" kern="0" dirty="0"/>
          </a:p>
        </p:txBody>
      </p:sp>
      <p:sp>
        <p:nvSpPr>
          <p:cNvPr id="22" name="Content Placeholder 1">
            <a:extLst>
              <a:ext uri="{FF2B5EF4-FFF2-40B4-BE49-F238E27FC236}">
                <a16:creationId xmlns:a16="http://schemas.microsoft.com/office/drawing/2014/main" id="{44A6D124-EA14-7C83-29A5-6F46555E4358}"/>
              </a:ext>
            </a:extLst>
          </p:cNvPr>
          <p:cNvSpPr txBox="1">
            <a:spLocks/>
          </p:cNvSpPr>
          <p:nvPr/>
        </p:nvSpPr>
        <p:spPr>
          <a:xfrm>
            <a:off x="6627000" y="5771039"/>
            <a:ext cx="5373656" cy="672961"/>
          </a:xfrm>
          <a:prstGeom prst="rect">
            <a:avLst/>
          </a:prstGeom>
        </p:spPr>
        <p:txBody>
          <a:bodyPr/>
          <a:lstStyle>
            <a:lvl1pPr marL="416190" indent="-41619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939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1pPr>
            <a:lvl2pPr marL="908585" indent="-345849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3446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2pPr>
            <a:lvl3pPr marL="1402932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954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3pPr>
            <a:lvl4pPr marL="1965668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62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4pPr>
            <a:lvl5pPr marL="2528403" indent="-277460" algn="l" defTabSz="111961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rgbClr val="002A48"/>
                </a:solidFill>
                <a:latin typeface="Calibri"/>
                <a:ea typeface="ＭＳ Ｐゴシック" charset="0"/>
                <a:cs typeface="Calibri"/>
              </a:defRPr>
            </a:lvl5pPr>
            <a:lvl6pPr marL="3066619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6pPr>
            <a:lvl7pPr marL="3601236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7pPr>
            <a:lvl8pPr marL="4135854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8pPr>
            <a:lvl9pPr marL="4670469" indent="-282161" algn="l" defTabSz="1124922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62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1800" kern="0" dirty="0"/>
              <a:t>Adapter card splitting the two power domains</a:t>
            </a:r>
          </a:p>
          <a:p>
            <a:r>
              <a:rPr lang="en-US" sz="1800" kern="0" dirty="0"/>
              <a:t>LVDS signals decoupling on the flex PCB</a:t>
            </a:r>
            <a:endParaRPr lang="en-US" sz="2000" kern="0" dirty="0"/>
          </a:p>
          <a:p>
            <a:pPr lvl="1"/>
            <a:endParaRPr lang="LID4096" sz="1600" kern="0" dirty="0"/>
          </a:p>
        </p:txBody>
      </p:sp>
    </p:spTree>
    <p:extLst>
      <p:ext uri="{BB962C8B-B14F-4D97-AF65-F5344CB8AC3E}">
        <p14:creationId xmlns:p14="http://schemas.microsoft.com/office/powerpoint/2010/main" val="118560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24"/>
    </mc:Choice>
    <mc:Fallback xmlns="">
      <p:transition spd="slow" advTm="3672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46CE3-2D56-7BAD-1A4D-6D9E4A3F1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goals</a:t>
            </a:r>
            <a:endParaRPr lang="LID4096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182100-D5DA-F7D4-43FA-5230CD500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577850"/>
            <a:ext cx="10870232" cy="5518150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sz="2400" b="1" dirty="0">
                <a:solidFill>
                  <a:srgbClr val="002060"/>
                </a:solidFill>
              </a:rPr>
              <a:t>Demonstrate the operation of a CMOS based multi-chip module SP chain in realistic environment</a:t>
            </a:r>
          </a:p>
          <a:p>
            <a:pPr marL="1235345" lvl="1" indent="-742950"/>
            <a:r>
              <a:rPr lang="en-US" sz="2000" dirty="0"/>
              <a:t>verifying the chip SLDO performance in multi-chip/module setups, establishing multi-module SP chain DAQ systems</a:t>
            </a:r>
          </a:p>
          <a:p>
            <a:pPr marL="1235345" lvl="1" indent="-742950"/>
            <a:r>
              <a:rPr lang="en-US" sz="2000" dirty="0"/>
              <a:t>assessing the feasibility of power bus based on Aluminum conductor</a:t>
            </a:r>
          </a:p>
          <a:p>
            <a:pPr marL="1235345" lvl="1" indent="-742950"/>
            <a:r>
              <a:rPr lang="en-US" sz="2000" dirty="0"/>
              <a:t>producing low mass cooling and mechanical supports. </a:t>
            </a:r>
          </a:p>
          <a:p>
            <a:pPr marL="1235345" lvl="1" indent="-742950"/>
            <a:r>
              <a:rPr lang="en-US" sz="2000" i="1" dirty="0"/>
              <a:t>Many components for this stage are either existing or in advanced R&amp;D stage  from previous projects</a:t>
            </a:r>
            <a:r>
              <a:rPr lang="en-US" sz="2000" dirty="0"/>
              <a:t>, such as  ATLASPix3.1 based quad-chip modules with 150𝜇m thickness being assembled by Edinburgh and Milano, a long mechanical support stave from FCC-ee R&amp;D from Pisa, 50𝜇m thick ATLASPIX3.1 sensors in Heidelberg. 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2400" b="1" dirty="0">
                <a:solidFill>
                  <a:srgbClr val="002060"/>
                </a:solidFill>
              </a:rPr>
              <a:t>Increase the level of integration above the ATLASPix3.1: Explore high density aluminum flex PCB production and innovative interconnections</a:t>
            </a:r>
            <a:endParaRPr lang="en-US" sz="2400" dirty="0"/>
          </a:p>
          <a:p>
            <a:pPr marL="1235345" lvl="1" indent="-742950"/>
            <a:r>
              <a:rPr lang="en-US" sz="2000" dirty="0"/>
              <a:t>This stage will exploit new sensors to be submitted in LF 150 nm technology around September- December 2025 (led by KIT)</a:t>
            </a:r>
          </a:p>
          <a:p>
            <a:pPr marL="1235345" lvl="1" indent="-742950"/>
            <a:r>
              <a:rPr lang="en-US" sz="2000" dirty="0"/>
              <a:t>DAQ systems of the participant institutes will also be upgraded accordingly. </a:t>
            </a:r>
            <a:endParaRPr lang="LID4096" sz="2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12B6AE-D61B-0958-04B3-F6253216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88639E-4909-743E-A61D-5C8FC7B5F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330C2B-FAE9-6628-D57D-338C5E489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847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894"/>
    </mc:Choice>
    <mc:Fallback xmlns="">
      <p:transition spd="slow" advTm="135894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318D7-9659-46B0-A443-AADF3694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Stage 1 Completion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BB1F1-DBF3-A247-15B2-7625947F3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577850"/>
            <a:ext cx="10363200" cy="5518150"/>
          </a:xfrm>
        </p:spPr>
        <p:txBody>
          <a:bodyPr/>
          <a:lstStyle/>
          <a:p>
            <a:r>
              <a:rPr lang="en-US" sz="2493" dirty="0"/>
              <a:t>Assembly modules with remaining ATLASPIX3.1 chips</a:t>
            </a:r>
          </a:p>
          <a:p>
            <a:pPr lvl="1"/>
            <a:r>
              <a:rPr lang="en-US" sz="2000" dirty="0"/>
              <a:t>~6 modules with 150 </a:t>
            </a:r>
            <a:r>
              <a:rPr lang="en-US" sz="2000" dirty="0">
                <a:latin typeface="Symbol" panose="05050102010706020507" pitchFamily="18" charset="2"/>
              </a:rPr>
              <a:t>m</a:t>
            </a:r>
            <a:r>
              <a:rPr lang="en-US" sz="2000" dirty="0"/>
              <a:t>m sensors probed by Milano/Edinburgh</a:t>
            </a:r>
          </a:p>
          <a:p>
            <a:pPr lvl="1"/>
            <a:r>
              <a:rPr lang="en-US" sz="2000" dirty="0"/>
              <a:t>50 </a:t>
            </a:r>
            <a:r>
              <a:rPr lang="en-US" sz="2000" dirty="0">
                <a:latin typeface="Symbol" panose="05050102010706020507" pitchFamily="18" charset="2"/>
              </a:rPr>
              <a:t>m</a:t>
            </a:r>
            <a:r>
              <a:rPr lang="en-US" sz="2000" dirty="0"/>
              <a:t>m sensors available from Heidelberg</a:t>
            </a:r>
          </a:p>
          <a:p>
            <a:pPr lvl="1"/>
            <a:r>
              <a:rPr lang="en-US" sz="2000" dirty="0"/>
              <a:t>Either pick-and-place or dedicated jig</a:t>
            </a:r>
          </a:p>
          <a:p>
            <a:r>
              <a:rPr lang="en-US" sz="2400" dirty="0"/>
              <a:t>Designed a power bus to test a multi-module serial power chain</a:t>
            </a:r>
          </a:p>
          <a:p>
            <a:pPr lvl="1"/>
            <a:r>
              <a:rPr lang="en-US" sz="2000" dirty="0" err="1"/>
              <a:t>Aluminium</a:t>
            </a:r>
            <a:r>
              <a:rPr lang="en-US" sz="2000" dirty="0"/>
              <a:t> conductor to reduce </a:t>
            </a:r>
            <a:br>
              <a:rPr lang="en-US" sz="2000" dirty="0"/>
            </a:br>
            <a:r>
              <a:rPr lang="en-US" sz="2000" dirty="0"/>
              <a:t>thickness in radiation lengths</a:t>
            </a:r>
          </a:p>
          <a:p>
            <a:pPr lvl="1"/>
            <a:r>
              <a:rPr lang="en-US" sz="2000" dirty="0"/>
              <a:t>Connecting to modules by pigtails</a:t>
            </a:r>
          </a:p>
          <a:p>
            <a:pPr lvl="1"/>
            <a:r>
              <a:rPr lang="en-US" sz="2000" dirty="0"/>
              <a:t>4 cm×60 cm size to match </a:t>
            </a:r>
            <a:br>
              <a:rPr lang="en-US" sz="2000" dirty="0"/>
            </a:br>
            <a:r>
              <a:rPr lang="en-US" sz="2000" dirty="0"/>
              <a:t>CERN Microfabrication Lab capability</a:t>
            </a:r>
          </a:p>
          <a:p>
            <a:pPr lvl="1"/>
            <a:r>
              <a:rPr lang="en-US" sz="2000" dirty="0"/>
              <a:t>Received quotation from Rui De Oliveira: </a:t>
            </a:r>
            <a:br>
              <a:rPr lang="en-US" sz="2000" dirty="0"/>
            </a:br>
            <a:r>
              <a:rPr lang="en-US" sz="2000" dirty="0"/>
              <a:t>14,200 CHF for a panel (5-8 pieces)</a:t>
            </a:r>
          </a:p>
          <a:p>
            <a:pPr lvl="1"/>
            <a:r>
              <a:rPr lang="en-US" sz="2000" dirty="0"/>
              <a:t>Ready to start production, since module operation </a:t>
            </a:r>
            <a:br>
              <a:rPr lang="en-US" sz="2000" dirty="0"/>
            </a:br>
            <a:r>
              <a:rPr lang="en-US" sz="2000" dirty="0"/>
              <a:t>issues are solved</a:t>
            </a:r>
          </a:p>
          <a:p>
            <a:r>
              <a:rPr lang="en-US" sz="2493" dirty="0"/>
              <a:t>Loading of cold plate (half stave with 3 modules + heaters)</a:t>
            </a:r>
          </a:p>
          <a:p>
            <a:pPr lvl="1"/>
            <a:r>
              <a:rPr lang="en-US" sz="2000" dirty="0"/>
              <a:t>Need tooling for loading and instrumentation for assessing thermal performance</a:t>
            </a:r>
          </a:p>
          <a:p>
            <a:endParaRPr lang="en-US" sz="2400" dirty="0"/>
          </a:p>
          <a:p>
            <a:endParaRPr lang="en-US" sz="2400" dirty="0"/>
          </a:p>
          <a:p>
            <a:endParaRPr lang="LID4096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C4E90-3E2E-007B-D5CE-CFBD8878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D90584-C577-8BBE-4138-397B42A04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5AC5A-2C22-3195-ADA9-B991D0366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A5CE44A-64B0-3FE7-9020-6EE491D134E7}"/>
              </a:ext>
            </a:extLst>
          </p:cNvPr>
          <p:cNvGrpSpPr/>
          <p:nvPr/>
        </p:nvGrpSpPr>
        <p:grpSpPr>
          <a:xfrm>
            <a:off x="5263921" y="2780928"/>
            <a:ext cx="6736735" cy="2862114"/>
            <a:chOff x="5447928" y="3979149"/>
            <a:chExt cx="6736735" cy="286211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8658154-A224-7991-7EC9-5B8F8F474B0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356144" y="4685332"/>
              <a:ext cx="2096214" cy="1578248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8375FAE7-6E88-7029-88DF-2A4C7B266E5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400000">
              <a:off x="10006226" y="4986518"/>
              <a:ext cx="2096215" cy="16132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9EE60A8-4003-23EB-AC1F-0DCFE0C2438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8579106" y="939115"/>
              <a:ext cx="510584" cy="6629975"/>
            </a:xfrm>
            <a:prstGeom prst="rect">
              <a:avLst/>
            </a:prstGeom>
          </p:spPr>
        </p:pic>
        <p:sp>
          <p:nvSpPr>
            <p:cNvPr id="10" name="TextBox 14">
              <a:extLst>
                <a:ext uri="{FF2B5EF4-FFF2-40B4-BE49-F238E27FC236}">
                  <a16:creationId xmlns:a16="http://schemas.microsoft.com/office/drawing/2014/main" id="{FDEDF423-5B98-91DB-766B-FEE091DE376F}"/>
                </a:ext>
              </a:extLst>
            </p:cNvPr>
            <p:cNvSpPr txBox="1"/>
            <p:nvPr/>
          </p:nvSpPr>
          <p:spPr>
            <a:xfrm>
              <a:off x="7816613" y="6165592"/>
              <a:ext cx="1186543" cy="267446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rgbClr val="002A48"/>
              </a:solidFill>
            </a:ln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138" dirty="0">
                  <a:solidFill>
                    <a:srgbClr val="002A48"/>
                  </a:solidFill>
                  <a:latin typeface="Calibri"/>
                  <a:cs typeface="Calibri"/>
                </a:rPr>
                <a:t>End of stave side</a:t>
              </a:r>
              <a:endParaRPr lang="LID4096" sz="1138" dirty="0">
                <a:solidFill>
                  <a:srgbClr val="002A48"/>
                </a:solidFill>
                <a:latin typeface="Calibri"/>
                <a:cs typeface="Calibri"/>
              </a:endParaRPr>
            </a:p>
          </p:txBody>
        </p:sp>
        <p:sp>
          <p:nvSpPr>
            <p:cNvPr id="11" name="TextBox 14">
              <a:extLst>
                <a:ext uri="{FF2B5EF4-FFF2-40B4-BE49-F238E27FC236}">
                  <a16:creationId xmlns:a16="http://schemas.microsoft.com/office/drawing/2014/main" id="{EC138B9A-C6E1-2D2D-428B-502B3852B4A0}"/>
                </a:ext>
              </a:extLst>
            </p:cNvPr>
            <p:cNvSpPr txBox="1"/>
            <p:nvPr/>
          </p:nvSpPr>
          <p:spPr>
            <a:xfrm>
              <a:off x="9761571" y="6355413"/>
              <a:ext cx="1217000" cy="267446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rgbClr val="002A48"/>
              </a:solidFill>
            </a:ln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138" dirty="0">
                  <a:solidFill>
                    <a:srgbClr val="002A48"/>
                  </a:solidFill>
                  <a:latin typeface="Calibri"/>
                  <a:cs typeface="Calibri"/>
                </a:rPr>
                <a:t>Last module side</a:t>
              </a:r>
              <a:endParaRPr lang="LID4096" sz="1138" dirty="0">
                <a:solidFill>
                  <a:srgbClr val="002A48"/>
                </a:solidFill>
                <a:latin typeface="Calibri"/>
                <a:cs typeface="Calibri"/>
              </a:endParaRP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9A64BFC3-4A5B-E901-836E-064E7DBF8F27}"/>
                </a:ext>
              </a:extLst>
            </p:cNvPr>
            <p:cNvSpPr/>
            <p:nvPr/>
          </p:nvSpPr>
          <p:spPr>
            <a:xfrm>
              <a:off x="5447928" y="3979149"/>
              <a:ext cx="432574" cy="530246"/>
            </a:xfrm>
            <a:prstGeom prst="roundRect">
              <a:avLst/>
            </a:prstGeom>
            <a:noFill/>
            <a:ln w="28575">
              <a:solidFill>
                <a:srgbClr val="C000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 sz="2000" dirty="0">
                <a:solidFill>
                  <a:srgbClr val="000090"/>
                </a:solidFill>
                <a:latin typeface="Calibri"/>
                <a:cs typeface="Calibri"/>
              </a:endParaRPr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5BFEDF20-775A-87A4-696B-4F6084FC4F5B}"/>
                </a:ext>
              </a:extLst>
            </p:cNvPr>
            <p:cNvSpPr/>
            <p:nvPr/>
          </p:nvSpPr>
          <p:spPr>
            <a:xfrm>
              <a:off x="11752089" y="3997630"/>
              <a:ext cx="432574" cy="530246"/>
            </a:xfrm>
            <a:prstGeom prst="roundRect">
              <a:avLst/>
            </a:prstGeom>
            <a:noFill/>
            <a:ln w="28575">
              <a:solidFill>
                <a:srgbClr val="C000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 sz="2000" dirty="0">
                <a:solidFill>
                  <a:srgbClr val="000090"/>
                </a:solidFill>
                <a:latin typeface="Calibri"/>
                <a:cs typeface="Calibri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0035312-B99B-6E92-679A-5C1FE038E8E1}"/>
                </a:ext>
              </a:extLst>
            </p:cNvPr>
            <p:cNvCxnSpPr/>
            <p:nvPr/>
          </p:nvCxnSpPr>
          <p:spPr>
            <a:xfrm>
              <a:off x="5880502" y="4509395"/>
              <a:ext cx="1475642" cy="287757"/>
            </a:xfrm>
            <a:prstGeom prst="straightConnector1">
              <a:avLst/>
            </a:prstGeom>
            <a:ln>
              <a:solidFill>
                <a:srgbClr val="C00000"/>
              </a:solidFill>
              <a:headEnd type="none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B4F24819-70E7-DF31-19F2-30610EBD7532}"/>
                </a:ext>
              </a:extLst>
            </p:cNvPr>
            <p:cNvCxnSpPr>
              <a:cxnSpLocks/>
              <a:stCxn id="13" idx="2"/>
            </p:cNvCxnSpPr>
            <p:nvPr/>
          </p:nvCxnSpPr>
          <p:spPr>
            <a:xfrm flipH="1">
              <a:off x="11847149" y="4527876"/>
              <a:ext cx="121227" cy="266683"/>
            </a:xfrm>
            <a:prstGeom prst="straightConnector1">
              <a:avLst/>
            </a:prstGeom>
            <a:ln>
              <a:solidFill>
                <a:srgbClr val="C00000"/>
              </a:solidFill>
              <a:headEnd type="none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F329DDCC-7090-C426-E175-F81C2676F7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6131" y="595511"/>
            <a:ext cx="2165870" cy="1539150"/>
          </a:xfrm>
          <a:prstGeom prst="rect">
            <a:avLst/>
          </a:prstGeom>
        </p:spPr>
      </p:pic>
      <p:pic>
        <p:nvPicPr>
          <p:cNvPr id="19" name="Picture 18" descr="A close-up of a machine&#10;&#10;AI-generated content may be incorrect.">
            <a:extLst>
              <a:ext uri="{FF2B5EF4-FFF2-40B4-BE49-F238E27FC236}">
                <a16:creationId xmlns:a16="http://schemas.microsoft.com/office/drawing/2014/main" id="{B7BAD404-D4CF-79C4-B05F-8B8C80291B53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184" y="593015"/>
            <a:ext cx="2232248" cy="1541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412"/>
    </mc:Choice>
    <mc:Fallback xmlns="">
      <p:transition spd="slow" advTm="116412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92DCA-0CDF-31B0-0EED-3311136FE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Stage 2 sensors</a:t>
            </a:r>
            <a:endParaRPr lang="LID4096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B12EA5-5843-077C-2CA9-FD6E66F6B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459648"/>
            <a:ext cx="10363200" cy="5984352"/>
          </a:xfrm>
        </p:spPr>
        <p:txBody>
          <a:bodyPr/>
          <a:lstStyle/>
          <a:p>
            <a:r>
              <a:rPr lang="en-US" sz="2400" dirty="0"/>
              <a:t>Need new sensor since ATLASPIX3.1 chip are out of stock</a:t>
            </a:r>
          </a:p>
          <a:p>
            <a:r>
              <a:rPr lang="en-US" sz="2400" dirty="0"/>
              <a:t>Testing multi-chip integration does not require a </a:t>
            </a:r>
            <a:r>
              <a:rPr lang="en-US" sz="2400" b="1" dirty="0">
                <a:solidFill>
                  <a:srgbClr val="002060"/>
                </a:solidFill>
              </a:rPr>
              <a:t>chip</a:t>
            </a:r>
            <a:r>
              <a:rPr lang="en-US" sz="2400" dirty="0"/>
              <a:t> but a </a:t>
            </a:r>
            <a:r>
              <a:rPr lang="en-US" sz="2400" b="1" dirty="0">
                <a:solidFill>
                  <a:srgbClr val="002060"/>
                </a:solidFill>
              </a:rPr>
              <a:t>CHIP</a:t>
            </a:r>
          </a:p>
          <a:p>
            <a:pPr lvl="1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≥</a:t>
            </a:r>
            <a:r>
              <a:rPr lang="en-US" sz="2000" dirty="0"/>
              <a:t>1 cm</a:t>
            </a:r>
            <a:r>
              <a:rPr lang="en-US" sz="2000" baseline="30000" dirty="0"/>
              <a:t>2</a:t>
            </a:r>
            <a:r>
              <a:rPr lang="en-US" sz="2000" dirty="0"/>
              <a:t> to simplify handling and providing a significant load </a:t>
            </a:r>
          </a:p>
          <a:p>
            <a:r>
              <a:rPr lang="en-US" sz="2400" dirty="0"/>
              <a:t>Specific features for system level integration, </a:t>
            </a:r>
            <a:br>
              <a:rPr lang="en-US" sz="2400" dirty="0"/>
            </a:br>
            <a:r>
              <a:rPr lang="en-US" sz="2400" dirty="0"/>
              <a:t>not usually implemented during early sensors R&amp;D</a:t>
            </a:r>
          </a:p>
          <a:p>
            <a:pPr lvl="1"/>
            <a:r>
              <a:rPr lang="en-US" sz="2000" b="1" dirty="0">
                <a:solidFill>
                  <a:srgbClr val="002060"/>
                </a:solidFill>
              </a:rPr>
              <a:t>SLDO for serial powering</a:t>
            </a:r>
            <a:endParaRPr lang="en-US" sz="1800" dirty="0"/>
          </a:p>
          <a:p>
            <a:pPr lvl="1"/>
            <a:r>
              <a:rPr lang="en-US" sz="2000" dirty="0"/>
              <a:t>command decoder </a:t>
            </a:r>
            <a:r>
              <a:rPr lang="en-US" sz="2000" b="1" dirty="0">
                <a:solidFill>
                  <a:srgbClr val="002060"/>
                </a:solidFill>
              </a:rPr>
              <a:t>with clock data recovery</a:t>
            </a:r>
          </a:p>
          <a:p>
            <a:pPr lvl="1"/>
            <a:r>
              <a:rPr lang="en-US" sz="2000" b="1" dirty="0">
                <a:solidFill>
                  <a:srgbClr val="002060"/>
                </a:solidFill>
              </a:rPr>
              <a:t>chip-to-chip data transfer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KIT</a:t>
            </a:r>
            <a:r>
              <a:rPr lang="en-US" sz="2400" dirty="0"/>
              <a:t> is planning a submission in </a:t>
            </a:r>
            <a:r>
              <a:rPr lang="en-US" sz="2400" b="1" dirty="0" err="1">
                <a:solidFill>
                  <a:srgbClr val="002060"/>
                </a:solidFill>
              </a:rPr>
              <a:t>LFoundry</a:t>
            </a:r>
            <a:r>
              <a:rPr lang="en-US" sz="2400" b="1" dirty="0">
                <a:solidFill>
                  <a:srgbClr val="002060"/>
                </a:solidFill>
              </a:rPr>
              <a:t> 150 nm </a:t>
            </a:r>
            <a:r>
              <a:rPr lang="en-US" sz="2400" dirty="0"/>
              <a:t>process later this year</a:t>
            </a:r>
          </a:p>
          <a:p>
            <a:pPr lvl="1"/>
            <a:r>
              <a:rPr lang="en-US" sz="2000" dirty="0"/>
              <a:t>Migration into this technology of KIT TSI/AMS 180 nm designs </a:t>
            </a:r>
          </a:p>
          <a:p>
            <a:pPr lvl="1"/>
            <a:r>
              <a:rPr lang="en-US" sz="2000" dirty="0"/>
              <a:t>Large die, either half (2 cm</a:t>
            </a:r>
            <a:r>
              <a:rPr lang="en-US" sz="2000" baseline="30000" dirty="0"/>
              <a:t>2</a:t>
            </a:r>
            <a:r>
              <a:rPr lang="en-US" sz="2000" dirty="0"/>
              <a:t>) or full reticle size (4 cm</a:t>
            </a:r>
            <a:r>
              <a:rPr lang="en-US" sz="2000" baseline="30000" dirty="0"/>
              <a:t>2</a:t>
            </a:r>
            <a:r>
              <a:rPr lang="en-US" sz="2000" dirty="0"/>
              <a:t>)</a:t>
            </a:r>
          </a:p>
          <a:p>
            <a:pPr lvl="1"/>
            <a:r>
              <a:rPr lang="en-US" sz="2000" dirty="0"/>
              <a:t>SLDO from the TSI/AMS design implemented in LF 150</a:t>
            </a:r>
          </a:p>
          <a:p>
            <a:pPr lvl="1"/>
            <a:r>
              <a:rPr lang="en-US" sz="2000" dirty="0"/>
              <a:t>If contribution from this CCF project, daisy chain of chip data could be implemented</a:t>
            </a:r>
          </a:p>
          <a:p>
            <a:pPr lvl="2"/>
            <a:r>
              <a:rPr lang="en-US" sz="1800" dirty="0"/>
              <a:t>IP already developed for an ATLASPIX4 prototype run in TSI </a:t>
            </a:r>
          </a:p>
          <a:p>
            <a:pPr lvl="1"/>
            <a:r>
              <a:rPr lang="en-US" sz="2000" dirty="0"/>
              <a:t>Wish to book some wafers to be dedicated to integrations studies</a:t>
            </a:r>
          </a:p>
          <a:p>
            <a:pPr lvl="1"/>
            <a:endParaRPr lang="en-US" sz="2000" dirty="0"/>
          </a:p>
          <a:p>
            <a:pPr lvl="1"/>
            <a:endParaRPr lang="LID4096" sz="2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87A4DA-51B2-3C16-DC5B-26F3A5092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415287-51B2-07A1-0218-D941892CC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B8AFD4-92B5-A547-A642-B0FD7BDC0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DB5016-5196-2A24-AF91-23557ED188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248" y="1356370"/>
            <a:ext cx="3667125" cy="13525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A0E349-47DA-773C-6B23-C810E098E234}"/>
              </a:ext>
            </a:extLst>
          </p:cNvPr>
          <p:cNvSpPr txBox="1"/>
          <p:nvPr/>
        </p:nvSpPr>
        <p:spPr>
          <a:xfrm>
            <a:off x="4583832" y="2523085"/>
            <a:ext cx="2887329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Calibri"/>
                <a:cs typeface="Calibri"/>
              </a:rPr>
              <a:t>} already tested on ATLASPIX3.1</a:t>
            </a:r>
            <a:endParaRPr lang="LID4096" sz="1600" b="1" dirty="0">
              <a:latin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DBF599-140E-9EC4-93B7-9B9BD8BF6DD9}"/>
              </a:ext>
            </a:extLst>
          </p:cNvPr>
          <p:cNvSpPr txBox="1"/>
          <p:nvPr/>
        </p:nvSpPr>
        <p:spPr>
          <a:xfrm>
            <a:off x="6456040" y="3218160"/>
            <a:ext cx="2770823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Calibri"/>
                <a:cs typeface="Calibri"/>
              </a:rPr>
              <a:t>} not available on ATLASPIX3.1</a:t>
            </a:r>
            <a:endParaRPr lang="LID4096" sz="1600" b="1" dirty="0">
              <a:latin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9366AF-8263-0031-8D31-CA5AE172FEF9}"/>
              </a:ext>
            </a:extLst>
          </p:cNvPr>
          <p:cNvSpPr txBox="1"/>
          <p:nvPr/>
        </p:nvSpPr>
        <p:spPr>
          <a:xfrm>
            <a:off x="6472725" y="2937085"/>
            <a:ext cx="254499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Calibri"/>
                <a:cs typeface="Calibri"/>
              </a:rPr>
              <a:t>} not tested on ATLASPIX3.1</a:t>
            </a:r>
            <a:endParaRPr lang="LID4096" sz="1600" b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07789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385"/>
    </mc:Choice>
    <mc:Fallback xmlns="">
      <p:transition spd="slow" advTm="13338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34BC6-5EB8-AD8A-FF37-C61EB8F80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Stage 2: FBK technology</a:t>
            </a:r>
            <a:endParaRPr lang="LID4096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95EFDF97-128D-524B-534B-C3CC280A6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36" y="546562"/>
            <a:ext cx="5756149" cy="5834765"/>
          </a:xfrm>
        </p:spPr>
        <p:txBody>
          <a:bodyPr/>
          <a:lstStyle/>
          <a:p>
            <a:r>
              <a:rPr lang="en-US" sz="2000" dirty="0"/>
              <a:t>Fabrication process inspired from the state-of-art LTU-Kharkiv [</a:t>
            </a:r>
            <a:r>
              <a:rPr lang="en-US" sz="2000" dirty="0">
                <a:hlinkClick r:id="rId2"/>
              </a:rPr>
              <a:t>DOI: 10.15407/fm24.01.143</a:t>
            </a:r>
            <a:r>
              <a:rPr lang="en-US" sz="2000" dirty="0"/>
              <a:t>]</a:t>
            </a:r>
          </a:p>
          <a:p>
            <a:r>
              <a:rPr lang="en-US" sz="2000" dirty="0"/>
              <a:t>Processing inside FBK cleanrooms</a:t>
            </a:r>
          </a:p>
          <a:p>
            <a:r>
              <a:rPr lang="en-US" sz="2000" dirty="0"/>
              <a:t>Kapton-Al PCBs</a:t>
            </a:r>
          </a:p>
          <a:p>
            <a:pPr lvl="1"/>
            <a:r>
              <a:rPr lang="en-US" sz="2000" dirty="0"/>
              <a:t>20 </a:t>
            </a:r>
            <a:r>
              <a:rPr lang="en-US" sz="2000" dirty="0">
                <a:latin typeface="Symbol" panose="05050102010706020507" pitchFamily="18" charset="2"/>
              </a:rPr>
              <a:t>m</a:t>
            </a:r>
            <a:r>
              <a:rPr lang="en-US" sz="2000" dirty="0"/>
              <a:t>m Al thickness</a:t>
            </a:r>
          </a:p>
          <a:p>
            <a:pPr lvl="1"/>
            <a:r>
              <a:rPr lang="en-US" sz="2000" dirty="0"/>
              <a:t>25 Kapton thickness</a:t>
            </a:r>
          </a:p>
          <a:p>
            <a:pPr lvl="1"/>
            <a:r>
              <a:rPr lang="en-US" sz="2000" b="1" dirty="0">
                <a:solidFill>
                  <a:srgbClr val="002060"/>
                </a:solidFill>
              </a:rPr>
              <a:t>Wafer level </a:t>
            </a:r>
            <a:r>
              <a:rPr lang="en-US" sz="2000" b="1">
                <a:solidFill>
                  <a:srgbClr val="002060"/>
                </a:solidFill>
              </a:rPr>
              <a:t>manufacturing (6" </a:t>
            </a:r>
            <a:r>
              <a:rPr lang="en-US" sz="2000" b="1" dirty="0">
                <a:solidFill>
                  <a:srgbClr val="002060"/>
                </a:solidFill>
              </a:rPr>
              <a:t>wafers) </a:t>
            </a:r>
          </a:p>
          <a:p>
            <a:r>
              <a:rPr lang="en-US" sz="2000" dirty="0"/>
              <a:t>Feature size</a:t>
            </a:r>
          </a:p>
          <a:p>
            <a:pPr lvl="1"/>
            <a:r>
              <a:rPr lang="en-US" sz="2000" dirty="0"/>
              <a:t>minimal size is 2×Al thickness = 40 </a:t>
            </a:r>
            <a:r>
              <a:rPr lang="en-US" sz="2000" dirty="0">
                <a:latin typeface="Symbol" panose="05050102010706020507" pitchFamily="18" charset="2"/>
              </a:rPr>
              <a:t>m</a:t>
            </a:r>
            <a:r>
              <a:rPr lang="en-US" sz="2000" dirty="0"/>
              <a:t>m </a:t>
            </a:r>
          </a:p>
          <a:p>
            <a:pPr lvl="1"/>
            <a:r>
              <a:rPr lang="en-US" sz="2000" dirty="0"/>
              <a:t>very high line density (90 </a:t>
            </a:r>
            <a:r>
              <a:rPr lang="en-US" sz="2000" dirty="0">
                <a:latin typeface="Symbol" panose="05050102010706020507" pitchFamily="18" charset="2"/>
              </a:rPr>
              <a:t>m</a:t>
            </a:r>
            <a:r>
              <a:rPr lang="en-US" sz="2000" dirty="0"/>
              <a:t>m pitch)</a:t>
            </a:r>
          </a:p>
          <a:p>
            <a:r>
              <a:rPr lang="en-US" sz="2000" dirty="0"/>
              <a:t>Interconnection</a:t>
            </a:r>
          </a:p>
          <a:p>
            <a:pPr lvl="1"/>
            <a:r>
              <a:rPr lang="en-US" sz="2000" dirty="0" err="1"/>
              <a:t>spTAB</a:t>
            </a:r>
            <a:r>
              <a:rPr lang="en-US" sz="2000" dirty="0"/>
              <a:t> 75×75 </a:t>
            </a:r>
            <a:r>
              <a:rPr lang="en-US" sz="2000" dirty="0">
                <a:latin typeface="Symbol" panose="05050102010706020507" pitchFamily="18" charset="2"/>
              </a:rPr>
              <a:t>m</a:t>
            </a:r>
            <a:r>
              <a:rPr lang="en-US" sz="2000" dirty="0"/>
              <a:t>m tool tip</a:t>
            </a:r>
          </a:p>
          <a:p>
            <a:pPr lvl="1"/>
            <a:r>
              <a:rPr lang="en-US" sz="2000" dirty="0"/>
              <a:t>flex-to-chip TAB</a:t>
            </a:r>
          </a:p>
          <a:p>
            <a:pPr lvl="1"/>
            <a:r>
              <a:rPr lang="en-US" sz="2000" dirty="0"/>
              <a:t>flex-to-flex TAB: </a:t>
            </a:r>
          </a:p>
          <a:p>
            <a:pPr lvl="2"/>
            <a:r>
              <a:rPr lang="en-US" sz="1800" dirty="0"/>
              <a:t>use TAB as vias to reduce overall material</a:t>
            </a:r>
          </a:p>
          <a:p>
            <a:pPr lvl="2"/>
            <a:r>
              <a:rPr lang="en-US" sz="1800" dirty="0"/>
              <a:t>connection to additional flexible PCB</a:t>
            </a:r>
          </a:p>
          <a:p>
            <a:endParaRPr lang="LID4096" sz="2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8E51D2-F605-3C6A-07B9-295693CF2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2EC6DB-969B-D74A-8864-53E9F8DFF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C210F-2733-9949-0AC5-968AD2E63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33B8D2-D370-A107-B522-C5078E732F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4032" y="566728"/>
            <a:ext cx="1851497" cy="29889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360E46-5736-AC7B-6F60-CF8F6C378E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2264" y="635649"/>
            <a:ext cx="3202156" cy="29506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FB2D34-F474-F010-2627-3D08891C42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5485" y="3611213"/>
            <a:ext cx="2524162" cy="28488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5477BAA-E37B-86F0-A856-1B973DAA4F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5330" y="3611213"/>
            <a:ext cx="3752381" cy="284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291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380"/>
    </mc:Choice>
    <mc:Fallback xmlns="">
      <p:transition spd="slow" advTm="10738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44B78-D7BE-E879-B867-6FFAB948E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Stage 2 planning</a:t>
            </a:r>
            <a:endParaRPr lang="LID4096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7C0D09-5821-999C-CC8E-3464D3CFAB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Submission and production of LF generic R&amp;D chips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Thinning of sensors to samples of 150 and 50 </a:t>
            </a:r>
            <a:r>
              <a:rPr lang="en-US" sz="2000" b="1" dirty="0">
                <a:solidFill>
                  <a:srgbClr val="002060"/>
                </a:solidFill>
                <a:latin typeface="Symbol" panose="05050102010706020507" pitchFamily="18" charset="2"/>
              </a:rPr>
              <a:t>m</a:t>
            </a:r>
            <a:r>
              <a:rPr lang="en-US" sz="2000" b="1" dirty="0">
                <a:solidFill>
                  <a:srgbClr val="002060"/>
                </a:solidFill>
              </a:rPr>
              <a:t>m thickness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Design and production of multi-chip module PCB for LF sensors:</a:t>
            </a:r>
          </a:p>
          <a:p>
            <a:pPr marL="492395" lvl="1" indent="0">
              <a:buNone/>
            </a:pPr>
            <a:r>
              <a:rPr lang="en-US" sz="2000" dirty="0"/>
              <a:t>Requires sequential steps in understanding and verification of chip </a:t>
            </a:r>
            <a:r>
              <a:rPr lang="en-US" sz="2000" dirty="0" err="1"/>
              <a:t>behaviour</a:t>
            </a:r>
            <a:r>
              <a:rPr lang="en-US" sz="2000" dirty="0"/>
              <a:t>:</a:t>
            </a:r>
          </a:p>
          <a:p>
            <a:pPr marL="1235345" lvl="1" indent="-742950">
              <a:buFont typeface="+mj-lt"/>
              <a:buAutoNum type="arabicPeriod"/>
            </a:pPr>
            <a:r>
              <a:rPr lang="en-US" sz="2000" dirty="0"/>
              <a:t>Test of chips on single-chip-carriers, to define the operating point, minimal amount of signal, wire bonding and register configuration </a:t>
            </a:r>
          </a:p>
          <a:p>
            <a:pPr marL="1235345" lvl="1" indent="-742950">
              <a:buFont typeface="+mj-lt"/>
              <a:buAutoNum type="arabicPeriod"/>
            </a:pPr>
            <a:r>
              <a:rPr lang="en-US" sz="2000" dirty="0"/>
              <a:t>Copper based version, standard wire bonding, to verify the schematics </a:t>
            </a:r>
            <a:br>
              <a:rPr lang="en-US" sz="2000" dirty="0"/>
            </a:br>
            <a:r>
              <a:rPr lang="en-US" sz="2000" dirty="0"/>
              <a:t>and operation of the multi-chip modules</a:t>
            </a:r>
          </a:p>
          <a:p>
            <a:pPr marL="1235345" lvl="1" indent="-742950">
              <a:buFont typeface="+mj-lt"/>
              <a:buAutoNum type="arabicPeriod"/>
            </a:pPr>
            <a:r>
              <a:rPr lang="en-US" sz="2000" dirty="0"/>
              <a:t>Low-mass Aluminum based using FBK technology, implementing tab bonding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Assembly and operation of SP chain with multi-chip modules</a:t>
            </a:r>
          </a:p>
          <a:p>
            <a:pPr marL="1235345" lvl="1" indent="-742950"/>
            <a:r>
              <a:rPr lang="en-US" sz="2000" dirty="0"/>
              <a:t>Daisy chaining of modules through adapter cards</a:t>
            </a:r>
          </a:p>
          <a:p>
            <a:pPr marL="1235345" lvl="1" indent="-742950"/>
            <a:r>
              <a:rPr lang="en-US" sz="2000" dirty="0"/>
              <a:t>Interface to DAQ system 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Realization of an integrated power bus and multi-chip module PCB</a:t>
            </a:r>
          </a:p>
          <a:p>
            <a:pPr marL="1235345" lvl="1" indent="-742950"/>
            <a:r>
              <a:rPr lang="en-US" sz="2000" dirty="0"/>
              <a:t>Major step with respect to the separate structure with power bus and module PCB as separate pieces, connected by pigtails</a:t>
            </a:r>
          </a:p>
          <a:p>
            <a:pPr marL="1235345" lvl="1" indent="-742950"/>
            <a:r>
              <a:rPr lang="en-US" sz="2000" b="1" dirty="0">
                <a:solidFill>
                  <a:srgbClr val="002060"/>
                </a:solidFill>
              </a:rPr>
              <a:t>May test some of the chip-to-flex attach technologies being developed in WG7</a:t>
            </a:r>
          </a:p>
          <a:p>
            <a:pPr marL="742950" indent="-742950">
              <a:buFont typeface="+mj-lt"/>
              <a:buAutoNum type="arabicPeriod"/>
            </a:pPr>
            <a:endParaRPr lang="LID4096" sz="24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E3310F-1F12-A6DA-7C15-34CA159A1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68BC4D-9055-3E22-9C3A-567A1A91F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16DCF-D9E9-988E-C6E9-968A41341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05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832"/>
    </mc:Choice>
    <mc:Fallback xmlns="">
      <p:transition spd="slow" advTm="12983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7A29A-6915-4311-867A-7C3D63564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Deliverables and timelines</a:t>
            </a:r>
            <a:endParaRPr lang="LID4096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43EE688-EBDC-61F7-C35F-6EB60800F2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0269641"/>
              </p:ext>
            </p:extLst>
          </p:nvPr>
        </p:nvGraphicFramePr>
        <p:xfrm>
          <a:off x="983432" y="980728"/>
          <a:ext cx="10366176" cy="426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424936">
                  <a:extLst>
                    <a:ext uri="{9D8B030D-6E8A-4147-A177-3AD203B41FA5}">
                      <a16:colId xmlns:a16="http://schemas.microsoft.com/office/drawing/2014/main" val="3129633414"/>
                    </a:ext>
                  </a:extLst>
                </a:gridCol>
                <a:gridCol w="1941240">
                  <a:extLst>
                    <a:ext uri="{9D8B030D-6E8A-4147-A177-3AD203B41FA5}">
                      <a16:colId xmlns:a16="http://schemas.microsoft.com/office/drawing/2014/main" val="33515321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Deliverable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Timeline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3844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/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Multi-chip module construction and readout (ATLASPix3.1)</a:t>
                      </a:r>
                      <a:endParaRPr lang="en-IE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06/2025 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204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Al-flex production for ATLASPix3.1 power bus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09/2025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91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ATLASPix</a:t>
                      </a:r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-based SP chain prototype construction and characterisation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03/2026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64002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Submission and production of new CMOS sensors (LF)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07/2025-03/2026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0208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Multi-chip readout flex submission for the LF CMOS sensors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12/2026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98470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Multi-chip LF module construction and readout 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03/2027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7283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Al-flex production for the LF CMOS sensors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09/2027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4559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LF sensors based SP chain prototype construction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01/2028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7915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E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LF sensors based SP chain prototype evaluation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03/2028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95678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D4EE4-32A9-E347-D28B-0F6275400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DB6FB-AC87-8FB8-C22C-6A9E51A6D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AD8774-06A8-6D02-A84C-51DF69B1E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90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82"/>
    </mc:Choice>
    <mc:Fallback xmlns="">
      <p:transition spd="slow" advTm="48882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2185A-6DD3-226A-5390-12F9D75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 estimation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C84BF-C237-AF18-76C7-0020870B9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392" y="4754314"/>
            <a:ext cx="10363200" cy="1555006"/>
          </a:xfrm>
        </p:spPr>
        <p:txBody>
          <a:bodyPr/>
          <a:lstStyle/>
          <a:p>
            <a:r>
              <a:rPr lang="en-US" sz="2400" b="1" dirty="0"/>
              <a:t>Total project cost:					107,000 CHF</a:t>
            </a:r>
          </a:p>
          <a:p>
            <a:pPr lvl="1"/>
            <a:r>
              <a:rPr lang="en-US" sz="1907" dirty="0"/>
              <a:t>DRD3 CCF contribution (13 institutes</a:t>
            </a:r>
            <a:r>
              <a:rPr lang="en-US" sz="1907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× </a:t>
            </a:r>
            <a:r>
              <a:rPr lang="en-US" sz="1907" dirty="0"/>
              <a:t>2650</a:t>
            </a:r>
            <a:r>
              <a:rPr lang="en-US" sz="1907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907" dirty="0"/>
              <a:t>CHF)		  34,450 CHF</a:t>
            </a:r>
          </a:p>
          <a:p>
            <a:pPr lvl="1"/>
            <a:r>
              <a:rPr lang="en-US" sz="1907" dirty="0"/>
              <a:t>RD50 CCF contribution (6 institutes</a:t>
            </a:r>
            <a:r>
              <a:rPr lang="en-US" sz="1907" dirty="0">
                <a:latin typeface="Times New Roman" panose="02020603050405020304" pitchFamily="18" charset="0"/>
                <a:cs typeface="Times New Roman" panose="02020603050405020304" pitchFamily="18" charset="0"/>
              </a:rPr>
              <a:t>× </a:t>
            </a:r>
            <a:r>
              <a:rPr lang="en-US" sz="1907" dirty="0"/>
              <a:t>2650 CHF)		  15,900 CHF</a:t>
            </a:r>
          </a:p>
          <a:p>
            <a:pPr lvl="1"/>
            <a:r>
              <a:rPr lang="en-US" sz="1907" dirty="0"/>
              <a:t>Funding from participating institutions			  56,650 CHF</a:t>
            </a:r>
            <a:endParaRPr lang="LID4096" sz="1907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D5EBD5-D796-CF44-EF97-3813FC5F4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E790AE-318A-25C5-8463-DF88881B0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56E02-7C92-49AC-D155-7FD260046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4E37C8C-4972-6843-E7DE-CE5CC46168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138138"/>
              </p:ext>
            </p:extLst>
          </p:nvPr>
        </p:nvGraphicFramePr>
        <p:xfrm>
          <a:off x="1127448" y="626399"/>
          <a:ext cx="10585176" cy="3962400"/>
        </p:xfrm>
        <a:graphic>
          <a:graphicData uri="http://schemas.openxmlformats.org/drawingml/2006/table">
            <a:tbl>
              <a:tblPr firstRow="1" lastRow="1" bandRow="1">
                <a:tableStyleId>{93296810-A885-4BE3-A3E7-6D5BEEA58F35}</a:tableStyleId>
              </a:tblPr>
              <a:tblGrid>
                <a:gridCol w="8568952">
                  <a:extLst>
                    <a:ext uri="{9D8B030D-6E8A-4147-A177-3AD203B41FA5}">
                      <a16:colId xmlns:a16="http://schemas.microsoft.com/office/drawing/2014/main" val="728239852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1891685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Procurements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Cost (CHF)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42836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 Serial Power Bus for ATLASPIX 3.1 (CERN)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1837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Cu Multi Chip Module Flex LF sensors (design verification)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8723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106923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 Multi Chip Module Flex LF sensors (FBK)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8296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 Serial Power Bus for LF sensors (CERN)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6873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DAQ Upgrades (FPGA, chip carriers and readout boards)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3675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Chip-to-Module assembly jigs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54841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Stave loading and test equipment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549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CMOS Wafers production and processing (thinning and dicing)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9488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 project cost: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107,000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07063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259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709"/>
    </mc:Choice>
    <mc:Fallback xmlns="">
      <p:transition spd="slow" advTm="79709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16CD2F-9E68-7ED2-8679-F405FE55B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00F4D-8DC3-BD3A-37F4-87E3F54DD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Institutes' Contribution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55787-18B0-508F-9C8B-00FBDCE21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392" y="4754314"/>
            <a:ext cx="10363200" cy="1555006"/>
          </a:xfrm>
        </p:spPr>
        <p:txBody>
          <a:bodyPr/>
          <a:lstStyle/>
          <a:p>
            <a:r>
              <a:rPr lang="en-US" sz="2400" b="1" dirty="0"/>
              <a:t>Total project cost:					107,000 CHF</a:t>
            </a:r>
          </a:p>
          <a:p>
            <a:pPr lvl="1"/>
            <a:r>
              <a:rPr lang="en-US" sz="1907" dirty="0"/>
              <a:t>DRD3 CCF contribution (13 institutes</a:t>
            </a:r>
            <a:r>
              <a:rPr lang="en-US" sz="1907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× </a:t>
            </a:r>
            <a:r>
              <a:rPr lang="en-US" sz="1907" dirty="0"/>
              <a:t>2650</a:t>
            </a:r>
            <a:r>
              <a:rPr lang="en-US" sz="1907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907" dirty="0"/>
              <a:t>CHF)		  34,450 CHF</a:t>
            </a:r>
          </a:p>
          <a:p>
            <a:pPr lvl="1"/>
            <a:r>
              <a:rPr lang="en-US" sz="1907" dirty="0"/>
              <a:t>RD50 CCF contribution (6 institutes</a:t>
            </a:r>
            <a:r>
              <a:rPr lang="en-US" sz="1907" dirty="0">
                <a:latin typeface="Times New Roman" panose="02020603050405020304" pitchFamily="18" charset="0"/>
                <a:cs typeface="Times New Roman" panose="02020603050405020304" pitchFamily="18" charset="0"/>
              </a:rPr>
              <a:t>× </a:t>
            </a:r>
            <a:r>
              <a:rPr lang="en-US" sz="1907" dirty="0"/>
              <a:t>2650 CHF)		  15,900 CHF</a:t>
            </a:r>
          </a:p>
          <a:p>
            <a:pPr lvl="1"/>
            <a:r>
              <a:rPr lang="en-US" sz="1907" dirty="0"/>
              <a:t>Funding from participating institutions			  56,650 CHF</a:t>
            </a:r>
            <a:endParaRPr lang="LID4096" sz="1907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90342-20DC-3A8A-B9A6-AB0517CA2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5EC3A-94A0-CAA5-DA28-4BE83AAA7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09C53-AD2F-D82F-2280-15C7B8A57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E8B8906-0BD5-6F0B-4BE5-9302F08773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8796846"/>
              </p:ext>
            </p:extLst>
          </p:nvPr>
        </p:nvGraphicFramePr>
        <p:xfrm>
          <a:off x="335360" y="548680"/>
          <a:ext cx="11593288" cy="4267200"/>
        </p:xfrm>
        <a:graphic>
          <a:graphicData uri="http://schemas.openxmlformats.org/drawingml/2006/table">
            <a:tbl>
              <a:tblPr firstRow="1" lastRow="1" bandRow="1">
                <a:tableStyleId>{93296810-A885-4BE3-A3E7-6D5BEEA58F35}</a:tableStyleId>
              </a:tblPr>
              <a:tblGrid>
                <a:gridCol w="6840760">
                  <a:extLst>
                    <a:ext uri="{9D8B030D-6E8A-4147-A177-3AD203B41FA5}">
                      <a16:colId xmlns:a16="http://schemas.microsoft.com/office/drawing/2014/main" val="728239852"/>
                    </a:ext>
                  </a:extLst>
                </a:gridCol>
                <a:gridCol w="2938613">
                  <a:extLst>
                    <a:ext uri="{9D8B030D-6E8A-4147-A177-3AD203B41FA5}">
                      <a16:colId xmlns:a16="http://schemas.microsoft.com/office/drawing/2014/main" val="1911579759"/>
                    </a:ext>
                  </a:extLst>
                </a:gridCol>
                <a:gridCol w="1813915">
                  <a:extLst>
                    <a:ext uri="{9D8B030D-6E8A-4147-A177-3AD203B41FA5}">
                      <a16:colId xmlns:a16="http://schemas.microsoft.com/office/drawing/2014/main" val="1891685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Procurements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Institute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Contribution (CHF)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42836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 Serial Power Bus for ATLASPIX 3.1 (CERN)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Milano (in-kind)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1837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Cu Multi Chip Module Flex LF sensors (design verification)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IHEP ?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8723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106923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 Multi Chip Module Flex LF sensors (FBK)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106923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8296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 Serial Power Bus for LF sensors (CERN)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6873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DAQ Upgrades (FPGA, chip carriers and readout boards)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Each institute its own DAQ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3675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Chip-to-Module assembly jigs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54841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Stave loading and test equipment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Pisa (in kind)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8,000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549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CMOS Wafers production and processing (thinning and dicing)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Lancaster+Edinburgh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9488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 project cost: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0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56,000</a:t>
                      </a:r>
                      <a:endParaRPr lang="LID4096" sz="20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07063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021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709"/>
    </mc:Choice>
    <mc:Fallback>
      <p:transition spd="slow" advTm="7970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3A141-8B55-8FF0-2960-553AD971F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08D19-D263-B1FF-B22A-DE437D9E3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Future experiments will need to develop large tracking systems with </a:t>
            </a:r>
            <a:r>
              <a:rPr lang="en-US" sz="2800" b="1" dirty="0">
                <a:solidFill>
                  <a:srgbClr val="002060"/>
                </a:solidFill>
              </a:rPr>
              <a:t>low-mass services</a:t>
            </a:r>
            <a:r>
              <a:rPr lang="en-US" sz="2800" dirty="0">
                <a:solidFill>
                  <a:srgbClr val="002060"/>
                </a:solidFill>
              </a:rPr>
              <a:t> (both electrical and thermal) </a:t>
            </a:r>
            <a:r>
              <a:rPr lang="en-US" sz="2800" dirty="0"/>
              <a:t>and </a:t>
            </a:r>
            <a:r>
              <a:rPr lang="en-US" sz="2800" b="1" dirty="0"/>
              <a:t>e</a:t>
            </a:r>
            <a:r>
              <a:rPr lang="en-US" sz="2800" b="1" dirty="0">
                <a:solidFill>
                  <a:srgbClr val="002060"/>
                </a:solidFill>
              </a:rPr>
              <a:t>fficient power distribution and data handling</a:t>
            </a:r>
          </a:p>
          <a:p>
            <a:r>
              <a:rPr lang="en-US" sz="2800" dirty="0"/>
              <a:t>In particular there is an increase in interest in the deployment of </a:t>
            </a:r>
            <a:r>
              <a:rPr lang="en-US" sz="2800" b="1" dirty="0">
                <a:solidFill>
                  <a:srgbClr val="002060"/>
                </a:solidFill>
              </a:rPr>
              <a:t>Aluminum conductor flexible PCB </a:t>
            </a:r>
          </a:p>
          <a:p>
            <a:r>
              <a:rPr lang="en-US" sz="2800" dirty="0"/>
              <a:t>This </a:t>
            </a:r>
            <a:r>
              <a:rPr lang="en-US" sz="2800" i="1" dirty="0"/>
              <a:t>Common Project</a:t>
            </a:r>
            <a:r>
              <a:rPr lang="en-US" sz="2800" dirty="0"/>
              <a:t> aims to gather groups already addressing this topic in different experiments</a:t>
            </a:r>
          </a:p>
          <a:p>
            <a:pPr lvl="1"/>
            <a:r>
              <a:rPr lang="en-US" sz="2307" dirty="0"/>
              <a:t>timescale for some experiments is not far away</a:t>
            </a:r>
          </a:p>
          <a:p>
            <a:pPr lvl="1"/>
            <a:r>
              <a:rPr lang="en-US" sz="2307" dirty="0"/>
              <a:t>prototyping solutions for system issues in parallel to sensor development</a:t>
            </a:r>
          </a:p>
          <a:p>
            <a:pPr lvl="1"/>
            <a:r>
              <a:rPr lang="en-US" sz="2307" dirty="0"/>
              <a:t>share information about Al flexible PCB vendors </a:t>
            </a:r>
          </a:p>
          <a:p>
            <a:pPr lvl="1"/>
            <a:r>
              <a:rPr lang="en-US" sz="2307" dirty="0"/>
              <a:t>stimulate the development of IP implementing features for system level integration also in the developing projects within DRD3-WP1</a:t>
            </a:r>
          </a:p>
          <a:p>
            <a:pPr lvl="1"/>
            <a:r>
              <a:rPr lang="en-US" sz="2307" dirty="0"/>
              <a:t>cost benefit from synergies with already running projects</a:t>
            </a:r>
            <a:endParaRPr lang="LID4096" sz="2307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15E7C-B8B8-6E9F-7171-DDFDE86E7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66554-701B-2B55-9F7D-E3A2345CA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FD6F5-D6AB-734D-D8D0-61B279249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4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39"/>
    </mc:Choice>
    <mc:Fallback xmlns="">
      <p:transition spd="slow" advTm="111339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E8AEA-9347-FBFD-C803-0774E8C46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backup</a:t>
            </a:r>
            <a:endParaRPr lang="LID4096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CE2F1A-F9BD-8A71-3AAA-42F456068E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2541850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DC3D78E-8926-8975-6672-8261CAD6A4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344" y="642918"/>
            <a:ext cx="6136719" cy="5643602"/>
          </a:xfrm>
        </p:spPr>
        <p:txBody>
          <a:bodyPr/>
          <a:lstStyle/>
          <a:p>
            <a:r>
              <a:rPr lang="en-US" sz="2400" dirty="0"/>
              <a:t>I-V test for HV functionality under probe station before assembly</a:t>
            </a:r>
          </a:p>
          <a:p>
            <a:pPr lvl="1"/>
            <a:r>
              <a:rPr lang="en-US" sz="2000" dirty="0"/>
              <a:t>failure mode observed during the production of quad modules with direct powering</a:t>
            </a:r>
          </a:p>
          <a:p>
            <a:pPr lvl="1"/>
            <a:r>
              <a:rPr lang="en-US" sz="2000" dirty="0"/>
              <a:t>a short on one chip may jeopardize the operation of the other chips in the module</a:t>
            </a:r>
          </a:p>
          <a:p>
            <a:r>
              <a:rPr lang="en-US" sz="2400" dirty="0" err="1"/>
              <a:t>Finetech</a:t>
            </a:r>
            <a:r>
              <a:rPr lang="en-US" sz="2400" dirty="0"/>
              <a:t> </a:t>
            </a:r>
            <a:r>
              <a:rPr lang="en-US" sz="2400" dirty="0" err="1"/>
              <a:t>pico</a:t>
            </a:r>
            <a:r>
              <a:rPr lang="en-US" sz="2400" dirty="0"/>
              <a:t> die bonder</a:t>
            </a:r>
          </a:p>
          <a:p>
            <a:pPr lvl="1"/>
            <a:r>
              <a:rPr lang="en-US" sz="2000" dirty="0"/>
              <a:t>used also for the assembly of ATLAS </a:t>
            </a:r>
            <a:r>
              <a:rPr lang="en-US" sz="2000" dirty="0" err="1"/>
              <a:t>ITk</a:t>
            </a:r>
            <a:r>
              <a:rPr lang="en-US" sz="2000" dirty="0"/>
              <a:t> 3D modules</a:t>
            </a:r>
          </a:p>
          <a:p>
            <a:pPr lvl="1"/>
            <a:r>
              <a:rPr lang="en-US" sz="2000" dirty="0"/>
              <a:t>manual optical alignment between chips and flex-hybrid</a:t>
            </a:r>
          </a:p>
          <a:p>
            <a:r>
              <a:rPr lang="en-US" sz="2400" dirty="0"/>
              <a:t>Araldite 2011 deposited by stamps method on flex backside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1F1DB0-DF86-8430-F501-16CE22D87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assembly</a:t>
            </a:r>
            <a:endParaRPr lang="LID4096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CE081-27B9-7946-A6D5-CCB1E779C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4B704-CB86-B493-713D-67079BF47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E7801-1AB5-58A3-C91D-A1DDDC355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DCC293-D6F1-E745-A490-31E206C966DC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A967C6-43EF-BDFB-2903-3670B61BE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0176" y="637601"/>
            <a:ext cx="3765027" cy="2829397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58F6BAFA-3E7E-B329-DFA6-2B715CC858F9}"/>
              </a:ext>
            </a:extLst>
          </p:cNvPr>
          <p:cNvGrpSpPr/>
          <p:nvPr/>
        </p:nvGrpSpPr>
        <p:grpSpPr>
          <a:xfrm>
            <a:off x="6672064" y="3307826"/>
            <a:ext cx="4287924" cy="3057434"/>
            <a:chOff x="6672064" y="3307826"/>
            <a:chExt cx="4287924" cy="305743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28038AA-BD03-A432-4F59-CE37C1D3C29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72064" y="3307826"/>
              <a:ext cx="4066713" cy="3057434"/>
            </a:xfrm>
            <a:prstGeom prst="rect">
              <a:avLst/>
            </a:prstGeom>
          </p:spPr>
        </p:pic>
        <p:sp>
          <p:nvSpPr>
            <p:cNvPr id="11" name="Speech Bubble: Rectangle 10">
              <a:extLst>
                <a:ext uri="{FF2B5EF4-FFF2-40B4-BE49-F238E27FC236}">
                  <a16:creationId xmlns:a16="http://schemas.microsoft.com/office/drawing/2014/main" id="{02D205C2-EFC8-DEE8-41E0-AF1D150EDA3B}"/>
                </a:ext>
              </a:extLst>
            </p:cNvPr>
            <p:cNvSpPr/>
            <p:nvPr/>
          </p:nvSpPr>
          <p:spPr>
            <a:xfrm>
              <a:off x="9264352" y="4005064"/>
              <a:ext cx="1130424" cy="216024"/>
            </a:xfrm>
            <a:prstGeom prst="wedgeRectCallout">
              <a:avLst>
                <a:gd name="adj1" fmla="val -65365"/>
                <a:gd name="adj2" fmla="val 239289"/>
              </a:avLst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>
                  <a:solidFill>
                    <a:schemeClr val="tx1"/>
                  </a:solidFill>
                  <a:latin typeface="Calibri"/>
                  <a:cs typeface="Calibri"/>
                </a:rPr>
                <a:t>Flex holder</a:t>
              </a:r>
              <a:endParaRPr lang="LID4096" sz="1400" b="1" dirty="0">
                <a:solidFill>
                  <a:schemeClr val="tx1"/>
                </a:solidFill>
                <a:latin typeface="Calibri"/>
                <a:cs typeface="Calibri"/>
              </a:endParaRPr>
            </a:p>
          </p:txBody>
        </p:sp>
        <p:sp>
          <p:nvSpPr>
            <p:cNvPr id="12" name="Speech Bubble: Rectangle 11">
              <a:extLst>
                <a:ext uri="{FF2B5EF4-FFF2-40B4-BE49-F238E27FC236}">
                  <a16:creationId xmlns:a16="http://schemas.microsoft.com/office/drawing/2014/main" id="{772A751E-C1B7-71E4-EF54-A15364F7A78B}"/>
                </a:ext>
              </a:extLst>
            </p:cNvPr>
            <p:cNvSpPr/>
            <p:nvPr/>
          </p:nvSpPr>
          <p:spPr>
            <a:xfrm>
              <a:off x="9829564" y="4323060"/>
              <a:ext cx="1130424" cy="216024"/>
            </a:xfrm>
            <a:prstGeom prst="wedgeRectCallout">
              <a:avLst>
                <a:gd name="adj1" fmla="val -65365"/>
                <a:gd name="adj2" fmla="val 239289"/>
              </a:avLst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>
                  <a:solidFill>
                    <a:schemeClr val="tx1"/>
                  </a:solidFill>
                  <a:latin typeface="Calibri"/>
                  <a:cs typeface="Calibri"/>
                </a:rPr>
                <a:t>Chip carrier</a:t>
              </a:r>
              <a:endParaRPr lang="LID4096" sz="1400" b="1" dirty="0">
                <a:solidFill>
                  <a:schemeClr val="tx1"/>
                </a:solidFill>
                <a:latin typeface="Calibri"/>
                <a:cs typeface="Calibri"/>
              </a:endParaRP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7D80BB44-FB17-A493-9D0B-746BF1C1CE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9565" y="2283874"/>
            <a:ext cx="1523020" cy="114671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8E46C68-BAA4-21C2-36FC-DBD4A8AB222A}"/>
              </a:ext>
            </a:extLst>
          </p:cNvPr>
          <p:cNvSpPr txBox="1"/>
          <p:nvPr/>
        </p:nvSpPr>
        <p:spPr>
          <a:xfrm>
            <a:off x="10224226" y="2868936"/>
            <a:ext cx="1278070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2A48"/>
                </a:solidFill>
                <a:latin typeface="Calibri"/>
                <a:cs typeface="Calibri"/>
              </a:rPr>
              <a:t>Diode IV curve</a:t>
            </a:r>
            <a:endParaRPr lang="LID4096" sz="1200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916123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BBBB7-8F27-DCAB-076C-145F08A24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CMOS modules (1)</a:t>
            </a:r>
            <a:endParaRPr lang="LID4096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2B960F6-C8F8-478D-013C-9852F057E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801" y="633639"/>
            <a:ext cx="6161247" cy="5518150"/>
          </a:xfrm>
        </p:spPr>
        <p:txBody>
          <a:bodyPr/>
          <a:lstStyle/>
          <a:p>
            <a:r>
              <a:rPr lang="en-US" sz="2400" dirty="0"/>
              <a:t>Prototyping with ATLASPIX3.1 sensors</a:t>
            </a:r>
          </a:p>
          <a:p>
            <a:pPr lvl="1"/>
            <a:r>
              <a:rPr lang="en-US" sz="2000" dirty="0"/>
              <a:t>TSI 180 nm CMOS process</a:t>
            </a:r>
          </a:p>
          <a:p>
            <a:pPr lvl="1"/>
            <a:r>
              <a:rPr lang="en-US" sz="2000" dirty="0"/>
              <a:t>Almost full-reticle size 2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× </a:t>
            </a:r>
            <a:r>
              <a:rPr lang="en-US" sz="2000" dirty="0"/>
              <a:t>2 cm</a:t>
            </a:r>
            <a:r>
              <a:rPr lang="en-US" sz="2000" baseline="30000" dirty="0"/>
              <a:t>2</a:t>
            </a:r>
          </a:p>
          <a:p>
            <a:pPr lvl="1"/>
            <a:r>
              <a:rPr lang="en-US" sz="2000" dirty="0"/>
              <a:t>150 </a:t>
            </a:r>
            <a:r>
              <a:rPr lang="en-US" sz="2000" dirty="0" err="1"/>
              <a:t>mW</a:t>
            </a:r>
            <a:r>
              <a:rPr lang="en-US" sz="2000" dirty="0"/>
              <a:t>/cm</a:t>
            </a:r>
            <a:r>
              <a:rPr lang="en-US" sz="2000" baseline="30000" dirty="0"/>
              <a:t>2</a:t>
            </a:r>
          </a:p>
          <a:p>
            <a:r>
              <a:rPr lang="en-US" sz="2400" dirty="0"/>
              <a:t>Multi-chip modules</a:t>
            </a:r>
          </a:p>
          <a:p>
            <a:pPr lvl="1"/>
            <a:r>
              <a:rPr lang="en-US" sz="2000" dirty="0"/>
              <a:t>Single LV and HV bias line</a:t>
            </a:r>
          </a:p>
          <a:p>
            <a:pPr lvl="1"/>
            <a:r>
              <a:rPr lang="en-US" sz="2000" dirty="0"/>
              <a:t>Common data-in LVDS lines: </a:t>
            </a:r>
            <a:br>
              <a:rPr lang="en-US" sz="2000" dirty="0"/>
            </a:br>
            <a:r>
              <a:rPr lang="en-US" sz="2000" dirty="0"/>
              <a:t>command, clock, synch, trigger</a:t>
            </a:r>
          </a:p>
          <a:p>
            <a:pPr lvl="1"/>
            <a:r>
              <a:rPr lang="en-US" sz="2000" dirty="0"/>
              <a:t>Individual modules data-out LVDS lines</a:t>
            </a:r>
          </a:p>
          <a:p>
            <a:pPr lvl="1"/>
            <a:r>
              <a:rPr lang="en-US" sz="2000" dirty="0"/>
              <a:t>AC coupling to DAQ</a:t>
            </a:r>
          </a:p>
          <a:p>
            <a:r>
              <a:rPr lang="en-US" sz="2400" dirty="0"/>
              <a:t>Possible to build a serial </a:t>
            </a:r>
            <a:br>
              <a:rPr lang="en-US" sz="2400" dirty="0"/>
            </a:br>
            <a:r>
              <a:rPr lang="en-US" sz="2400" dirty="0"/>
              <a:t>powering chain</a:t>
            </a:r>
          </a:p>
          <a:p>
            <a:r>
              <a:rPr lang="en-US" sz="2400" dirty="0"/>
              <a:t>Probing of SLDO operation before assembling</a:t>
            </a:r>
          </a:p>
          <a:p>
            <a:pPr lvl="1"/>
            <a:endParaRPr lang="en-US" sz="2000" dirty="0"/>
          </a:p>
          <a:p>
            <a:endParaRPr lang="en-US" sz="2400" dirty="0"/>
          </a:p>
          <a:p>
            <a:endParaRPr lang="LID4096" sz="24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41480F-0352-EDA6-0A6F-680C86287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9BAB2D-B6DC-6032-C148-65C649831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85640E-64EA-3EC4-375E-84CA0B98A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DCBCD20-A79D-F057-EE11-2AA0E9803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5903454" y="1312206"/>
            <a:ext cx="3524980" cy="2044687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8D7565D4-885D-297B-A48D-1192E2F1D81A}"/>
              </a:ext>
            </a:extLst>
          </p:cNvPr>
          <p:cNvGrpSpPr/>
          <p:nvPr/>
        </p:nvGrpSpPr>
        <p:grpSpPr>
          <a:xfrm>
            <a:off x="5231904" y="4221088"/>
            <a:ext cx="6912768" cy="1584176"/>
            <a:chOff x="5231904" y="4221088"/>
            <a:chExt cx="6912768" cy="158417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D0A32C4-BFAD-1CFE-D9D6-451EB217E35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99430" y="4290898"/>
              <a:ext cx="6845242" cy="1514366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1002FA4-E570-1331-2698-A32303E7C66E}"/>
                </a:ext>
              </a:extLst>
            </p:cNvPr>
            <p:cNvSpPr/>
            <p:nvPr/>
          </p:nvSpPr>
          <p:spPr>
            <a:xfrm>
              <a:off x="5231904" y="4221088"/>
              <a:ext cx="288032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 sz="2000" dirty="0">
                <a:solidFill>
                  <a:srgbClr val="000090"/>
                </a:solidFill>
                <a:latin typeface="Calibri"/>
                <a:cs typeface="Calibri"/>
              </a:endParaRPr>
            </a:p>
          </p:txBody>
        </p:sp>
      </p:grpSp>
      <p:pic>
        <p:nvPicPr>
          <p:cNvPr id="16" name="Picture 15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C3FBEE89-D1BC-6515-2460-FA6648CCD5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0295" y="572060"/>
            <a:ext cx="3403447" cy="316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65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371"/>
    </mc:Choice>
    <mc:Fallback xmlns="">
      <p:transition spd="slow" advTm="125371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66E71-75BF-56A3-D59F-E8E16063C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DA83B-A62A-B8B7-5DCF-2DE0AF5A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CMOS modules (2)</a:t>
            </a:r>
            <a:endParaRPr lang="LID4096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E384FC-9A8C-526A-4C72-1A44659B8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9C5670-4BFC-C36E-ED17-84CDAD4CA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70648-46F5-D58A-4B7E-667B04D4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  <p:pic>
        <p:nvPicPr>
          <p:cNvPr id="6" name="Picture 5" descr="A graph of a number of data&#10;&#10;AI-generated content may be incorrect.">
            <a:extLst>
              <a:ext uri="{FF2B5EF4-FFF2-40B4-BE49-F238E27FC236}">
                <a16:creationId xmlns:a16="http://schemas.microsoft.com/office/drawing/2014/main" id="{69A88761-3BA9-CC41-1002-0744F4EE44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41" y="628650"/>
            <a:ext cx="7734300" cy="56007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7F958D9-1466-84CF-8E0B-F2BDB3527C2F}"/>
              </a:ext>
            </a:extLst>
          </p:cNvPr>
          <p:cNvSpPr/>
          <p:nvPr/>
        </p:nvSpPr>
        <p:spPr>
          <a:xfrm>
            <a:off x="2669319" y="1999219"/>
            <a:ext cx="914400" cy="9144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5A5A425-F59F-63B6-D913-6A624DCF7CAA}"/>
              </a:ext>
            </a:extLst>
          </p:cNvPr>
          <p:cNvSpPr/>
          <p:nvPr/>
        </p:nvSpPr>
        <p:spPr>
          <a:xfrm>
            <a:off x="5310643" y="1064093"/>
            <a:ext cx="914400" cy="9144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1D79D685-5BCE-0CC7-8342-C1F5B7995E7A}"/>
              </a:ext>
            </a:extLst>
          </p:cNvPr>
          <p:cNvSpPr txBox="1"/>
          <p:nvPr/>
        </p:nvSpPr>
        <p:spPr>
          <a:xfrm>
            <a:off x="7894138" y="2595676"/>
            <a:ext cx="417852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serial powering chain for two modules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"test modules" with 1 and 2 chips respectively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module has an individual regulation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1-chip module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VDDD/A = 1.99/1.97 V 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@ 350 mA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2-chip module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VDDD/A = 2.04/2.00 V 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@ 700 mA</a:t>
            </a:r>
          </a:p>
        </p:txBody>
      </p:sp>
      <p:pic>
        <p:nvPicPr>
          <p:cNvPr id="10" name="Picture 9" descr="A group of electrical components&#10;&#10;AI-generated content may be incorrect.">
            <a:extLst>
              <a:ext uri="{FF2B5EF4-FFF2-40B4-BE49-F238E27FC236}">
                <a16:creationId xmlns:a16="http://schemas.microsoft.com/office/drawing/2014/main" id="{B7AEFA55-73E4-E93A-5CB9-F4E6E3CED1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24" t="2850" r="5148" b="3366"/>
          <a:stretch/>
        </p:blipFill>
        <p:spPr>
          <a:xfrm>
            <a:off x="8797339" y="523973"/>
            <a:ext cx="2505071" cy="196155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770183E-CDCB-A278-54B0-9830C0B3218F}"/>
              </a:ext>
            </a:extLst>
          </p:cNvPr>
          <p:cNvSpPr txBox="1"/>
          <p:nvPr/>
        </p:nvSpPr>
        <p:spPr>
          <a:xfrm>
            <a:off x="2872711" y="2994004"/>
            <a:ext cx="1567105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2A48"/>
                </a:solidFill>
                <a:latin typeface="Calibri"/>
                <a:cs typeface="Calibri"/>
              </a:rPr>
              <a:t>1-chip module starts regulating</a:t>
            </a:r>
            <a:endParaRPr lang="LID4096" sz="1600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34B08A-E95D-49F7-E48B-4541FEEB1ACF}"/>
              </a:ext>
            </a:extLst>
          </p:cNvPr>
          <p:cNvSpPr txBox="1"/>
          <p:nvPr/>
        </p:nvSpPr>
        <p:spPr>
          <a:xfrm>
            <a:off x="6051812" y="1900755"/>
            <a:ext cx="1567105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2A48"/>
                </a:solidFill>
                <a:latin typeface="Calibri"/>
                <a:cs typeface="Calibri"/>
              </a:rPr>
              <a:t>2-chip module starts regulating</a:t>
            </a:r>
            <a:endParaRPr lang="LID4096" sz="1600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49999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791"/>
    </mc:Choice>
    <mc:Fallback xmlns="">
      <p:transition spd="slow" advTm="37791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35C4A-E3E2-783E-E374-3BE3753F5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ATLASPIX3.1 Wafer 6 Probing</a:t>
            </a:r>
            <a:endParaRPr lang="LID4096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F5EB20-1CF4-2A9E-76B4-67E09C3FF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5E5C49-8D2B-AC07-5D5C-10327A3A0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BE9BAB-E6F3-7CDF-ABD5-6FDF27039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28C0CA82-C2A8-9DF0-CCB6-9A910AAA6CEA}"/>
              </a:ext>
            </a:extLst>
          </p:cNvPr>
          <p:cNvSpPr txBox="1"/>
          <p:nvPr/>
        </p:nvSpPr>
        <p:spPr>
          <a:xfrm>
            <a:off x="335360" y="1120114"/>
            <a:ext cx="694899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Initial probing setup was not testing correctly the VDDD regulator: needle configuration changed in March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VDDA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regulated at 2.1 V after ~250 mA input current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VDDD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regulated at 2.1 V after  ~150mA input current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Large voltage drop is an issue of the testing setup (long cable and needle contact resistance)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Tested all chips from wafer #6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11/48 show anomalous behaviour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Large sensor power consumption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Does not turn on even at rather high bias currents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Chip selection critical since module yield is chip yield to the 4th power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 descr="A graph with a line and a red line&#10;&#10;AI-generated content may be incorrect.">
            <a:extLst>
              <a:ext uri="{FF2B5EF4-FFF2-40B4-BE49-F238E27FC236}">
                <a16:creationId xmlns:a16="http://schemas.microsoft.com/office/drawing/2014/main" id="{B52E6348-23A3-CE05-9729-E05ECF19B8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4354" y="764704"/>
            <a:ext cx="4391025" cy="2724150"/>
          </a:xfrm>
          <a:prstGeom prst="rect">
            <a:avLst/>
          </a:prstGeom>
        </p:spPr>
      </p:pic>
      <p:pic>
        <p:nvPicPr>
          <p:cNvPr id="11" name="Picture 10" descr="A graph of a number of electrical components&#10;&#10;AI-generated content may be incorrect.">
            <a:extLst>
              <a:ext uri="{FF2B5EF4-FFF2-40B4-BE49-F238E27FC236}">
                <a16:creationId xmlns:a16="http://schemas.microsoft.com/office/drawing/2014/main" id="{8B31154D-DBF3-3667-677D-75E78660CC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4354" y="3645024"/>
            <a:ext cx="4457700" cy="27813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EECA437-2E79-5B57-BE17-BB2F23326390}"/>
              </a:ext>
            </a:extLst>
          </p:cNvPr>
          <p:cNvSpPr txBox="1"/>
          <p:nvPr/>
        </p:nvSpPr>
        <p:spPr>
          <a:xfrm>
            <a:off x="10372520" y="2348880"/>
            <a:ext cx="1278070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2A48"/>
                </a:solidFill>
                <a:latin typeface="Calibri"/>
                <a:cs typeface="Calibri"/>
              </a:rPr>
              <a:t>Normal sensor</a:t>
            </a:r>
            <a:endParaRPr lang="LID4096" sz="1200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294093-3F10-BCA5-065A-525BF5624BF0}"/>
              </a:ext>
            </a:extLst>
          </p:cNvPr>
          <p:cNvSpPr txBox="1"/>
          <p:nvPr/>
        </p:nvSpPr>
        <p:spPr>
          <a:xfrm>
            <a:off x="10499244" y="4233483"/>
            <a:ext cx="1429404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A48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2A48"/>
                </a:solidFill>
                <a:latin typeface="Calibri"/>
                <a:cs typeface="Calibri"/>
              </a:rPr>
              <a:t>Defective sensor</a:t>
            </a:r>
            <a:endParaRPr lang="LID4096" sz="1200" dirty="0">
              <a:solidFill>
                <a:srgbClr val="002A48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023794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57D7C-BCD1-EECF-12BC-AA3739207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4D1055B-DEDE-58F7-B902-E480A9BA51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0532" y="655163"/>
            <a:ext cx="5089920" cy="5643602"/>
          </a:xfrm>
        </p:spPr>
        <p:txBody>
          <a:bodyPr/>
          <a:lstStyle/>
          <a:p>
            <a:r>
              <a:rPr lang="en-US" sz="2000" dirty="0"/>
              <a:t>Quad module – 3: single wire bonded chip</a:t>
            </a:r>
          </a:p>
          <a:p>
            <a:r>
              <a:rPr lang="en-US" sz="2000" dirty="0"/>
              <a:t>Fixed wire bonding diagram  to have proper setting of configuration pins</a:t>
            </a:r>
          </a:p>
          <a:p>
            <a:r>
              <a:rPr lang="en-US" sz="2000" dirty="0"/>
              <a:t>Configuration and operation shows the decoupling scheme implemented on the hybrid has good performance</a:t>
            </a:r>
          </a:p>
          <a:p>
            <a:endParaRPr lang="en-US" sz="2000" dirty="0"/>
          </a:p>
          <a:p>
            <a:r>
              <a:rPr lang="en-US" sz="2000" dirty="0"/>
              <a:t>Measurement with </a:t>
            </a:r>
            <a:r>
              <a:rPr lang="en-US" sz="2000" baseline="30000" dirty="0"/>
              <a:t>90</a:t>
            </a:r>
            <a:r>
              <a:rPr lang="en-US" sz="2000" dirty="0"/>
              <a:t>Sr beta source</a:t>
            </a:r>
          </a:p>
          <a:p>
            <a:r>
              <a:rPr lang="en-US" sz="2000" dirty="0"/>
              <a:t>Full 132x372 pixel matrix</a:t>
            </a:r>
          </a:p>
          <a:p>
            <a:r>
              <a:rPr lang="en-US" sz="2000" dirty="0"/>
              <a:t>Pulse height measurement with </a:t>
            </a:r>
            <a:r>
              <a:rPr lang="en-US" sz="2000" dirty="0" err="1"/>
              <a:t>ToT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46E1E09-A060-7811-1B1F-1212D8D14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 Scan</a:t>
            </a:r>
            <a:endParaRPr lang="LID4096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D2204A-56D5-BB22-7E7D-E61493A46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7D9FFB-441C-5866-7536-32F629345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544BA7-B03F-E475-AFBB-41B64C6B4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D484B1-E710-07F1-1A72-F4D336F776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8748" y="404664"/>
            <a:ext cx="5485714" cy="3657143"/>
          </a:xfrm>
          <a:prstGeom prst="rect">
            <a:avLst/>
          </a:prstGeom>
        </p:spPr>
      </p:pic>
      <p:pic>
        <p:nvPicPr>
          <p:cNvPr id="7" name="Picture 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BDC7F324-4311-8E77-8172-21BBC944D6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34" t="4542" r="47472" b="49564"/>
          <a:stretch/>
        </p:blipFill>
        <p:spPr>
          <a:xfrm rot="16200000" flipH="1">
            <a:off x="5807968" y="1340769"/>
            <a:ext cx="1872209" cy="172819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87C1621-4BF5-0E4D-DC9E-5325F7ECF1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773" y="3502283"/>
            <a:ext cx="4426579" cy="295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5699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9E542-973D-C06F-3320-E651A684C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ATLASPIX3</a:t>
            </a:r>
            <a:endParaRPr lang="LID4096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E6A515-8F16-5A50-0054-F2E592473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0D7C9A-B822-0D4C-C45A-E89D08357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C8A89C-07C7-53CF-1F77-91A137A89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23</a:t>
            </a:fld>
            <a:endParaRPr lang="en-US" dirty="0"/>
          </a:p>
        </p:txBody>
      </p:sp>
      <p:sp>
        <p:nvSpPr>
          <p:cNvPr id="6" name="Google Shape;129;p27">
            <a:extLst>
              <a:ext uri="{FF2B5EF4-FFF2-40B4-BE49-F238E27FC236}">
                <a16:creationId xmlns:a16="http://schemas.microsoft.com/office/drawing/2014/main" id="{79F109C5-C423-A2CD-A25A-51FF20C2381C}"/>
              </a:ext>
            </a:extLst>
          </p:cNvPr>
          <p:cNvSpPr txBox="1"/>
          <p:nvPr/>
        </p:nvSpPr>
        <p:spPr>
          <a:xfrm>
            <a:off x="47328" y="574469"/>
            <a:ext cx="7488832" cy="59646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lvl="0" indent="-3175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1154D"/>
              </a:buClr>
              <a:buSzPts val="1400"/>
              <a:buChar char="●"/>
            </a:pPr>
            <a:r>
              <a:rPr lang="it" sz="2400" b="1" dirty="0">
                <a:solidFill>
                  <a:srgbClr val="01154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ATLASPIX3 general features</a:t>
            </a:r>
            <a:endParaRPr sz="2400" b="1" dirty="0">
              <a:solidFill>
                <a:srgbClr val="01154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1154D"/>
              </a:buClr>
              <a:buSzPts val="1400"/>
              <a:buChar char="○"/>
            </a:pP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TSI 180 nm </a:t>
            </a:r>
            <a:r>
              <a:rPr lang="it" sz="2000" b="1" dirty="0">
                <a:solidFill>
                  <a:srgbClr val="01154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HVCMOS</a:t>
            </a:r>
            <a:r>
              <a:rPr lang="it" sz="2000" dirty="0">
                <a:solidFill>
                  <a:srgbClr val="01154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technology</a:t>
            </a:r>
            <a:endParaRPr sz="2000" dirty="0">
              <a:solidFill>
                <a:srgbClr val="01154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1154D"/>
              </a:buClr>
              <a:buSzPts val="1400"/>
              <a:buChar char="○"/>
            </a:pPr>
            <a:r>
              <a:rPr lang="it" sz="2000" dirty="0">
                <a:solidFill>
                  <a:srgbClr val="01154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full-reticle size </a:t>
            </a: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</a:t>
            </a: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Times New Roman"/>
              </a:rPr>
              <a:t>×</a:t>
            </a: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21 mm</a:t>
            </a:r>
            <a:r>
              <a:rPr lang="it" sz="2000" b="1" baseline="30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it" sz="2000" dirty="0">
                <a:solidFill>
                  <a:srgbClr val="01154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monolithic pixel sensor</a:t>
            </a:r>
            <a:endParaRPr sz="2000" dirty="0">
              <a:solidFill>
                <a:srgbClr val="01154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1154D"/>
              </a:buClr>
              <a:buSzPts val="1400"/>
              <a:buChar char="○"/>
            </a:pPr>
            <a:r>
              <a:rPr lang="it" sz="2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200 Ωcm substrate </a:t>
            </a:r>
            <a:r>
              <a:rPr lang="it" sz="18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(other substrates up to 2 kΩcm also possible)</a:t>
            </a:r>
            <a:endParaRPr sz="2000" dirty="0">
              <a:solidFill>
                <a:srgbClr val="021F38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1F38"/>
              </a:buClr>
              <a:buSzPts val="1400"/>
              <a:buChar char="○"/>
            </a:pP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132 columns of 372 pixels</a:t>
            </a:r>
            <a:endParaRPr sz="2000" dirty="0">
              <a:solidFill>
                <a:srgbClr val="021F38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1F38"/>
              </a:buClr>
              <a:buSzPts val="1400"/>
              <a:buChar char="○"/>
            </a:pP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pixel size 50</a:t>
            </a: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Times New Roman"/>
              </a:rPr>
              <a:t>×</a:t>
            </a: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150 </a:t>
            </a: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Times New Roman"/>
              </a:rPr>
              <a:t>μm</a:t>
            </a:r>
            <a:r>
              <a:rPr lang="it" sz="2000" b="1" baseline="30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it" sz="2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" sz="18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(25</a:t>
            </a:r>
            <a:r>
              <a:rPr lang="it" sz="18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Times New Roman"/>
              </a:rPr>
              <a:t>×</a:t>
            </a:r>
            <a:r>
              <a:rPr lang="it" sz="18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150 </a:t>
            </a:r>
            <a:r>
              <a:rPr lang="it" sz="18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Times New Roman"/>
              </a:rPr>
              <a:t>μm</a:t>
            </a:r>
            <a:r>
              <a:rPr lang="it" sz="1800" baseline="30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it" sz="18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on recent prototypes)</a:t>
            </a:r>
            <a:endParaRPr sz="1800" dirty="0">
              <a:solidFill>
                <a:srgbClr val="021F38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1F38"/>
              </a:buClr>
              <a:buSzPts val="1400"/>
              <a:buChar char="○"/>
            </a:pP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breakdown voltage 〜-60 V</a:t>
            </a:r>
            <a:endParaRPr sz="2000" b="1" dirty="0">
              <a:solidFill>
                <a:srgbClr val="021F38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1F38"/>
              </a:buClr>
              <a:buSzPts val="1400"/>
              <a:buChar char="○"/>
            </a:pPr>
            <a:r>
              <a:rPr lang="it" sz="2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up to </a:t>
            </a: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1.28 Gbps downlink</a:t>
            </a:r>
            <a:endParaRPr sz="2000" b="1" dirty="0">
              <a:solidFill>
                <a:srgbClr val="021F38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1F38"/>
              </a:buClr>
              <a:buSzPts val="1400"/>
              <a:buChar char="○"/>
            </a:pPr>
            <a:r>
              <a:rPr lang="it" sz="2000" b="1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25 ns timestamping</a:t>
            </a:r>
          </a:p>
          <a:p>
            <a:pPr marL="91440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1F38"/>
              </a:buClr>
              <a:buSzPts val="1400"/>
              <a:buChar char="○"/>
            </a:pPr>
            <a:r>
              <a:rPr lang="it" sz="2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analog pixel matrix, digital processing </a:t>
            </a:r>
            <a:br>
              <a:rPr lang="it" sz="2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it" sz="2000" dirty="0">
                <a:solidFill>
                  <a:srgbClr val="021F3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periphery</a:t>
            </a:r>
            <a:endParaRPr sz="2000" dirty="0">
              <a:solidFill>
                <a:srgbClr val="021F38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Both </a:t>
            </a:r>
            <a:r>
              <a:rPr lang="en-US" sz="24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triggerless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sz="24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triggered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readout modes:</a:t>
            </a:r>
          </a:p>
          <a:p>
            <a:pPr marL="773113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two End of Column buffers</a:t>
            </a:r>
          </a:p>
          <a:p>
            <a:pPr marL="773113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372 hit buffers for triggerless readout</a:t>
            </a:r>
          </a:p>
          <a:p>
            <a:pPr marL="773113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80 trigger buffers for triggered readout</a:t>
            </a:r>
          </a:p>
        </p:txBody>
      </p:sp>
      <p:pic>
        <p:nvPicPr>
          <p:cNvPr id="7" name="Google Shape;131;p27">
            <a:extLst>
              <a:ext uri="{FF2B5EF4-FFF2-40B4-BE49-F238E27FC236}">
                <a16:creationId xmlns:a16="http://schemas.microsoft.com/office/drawing/2014/main" id="{D9749EEF-5953-BB3E-DCCC-D2CAE91B2733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117662" y="3876000"/>
            <a:ext cx="7074338" cy="257733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B54ABC0-F2F0-D0B9-F35A-38D29E8FA1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5321" y="549051"/>
            <a:ext cx="3408947" cy="3385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2363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A2838-09F1-5B02-43B4-E476B4B24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ATLASPIX3 Serial Powering </a:t>
            </a:r>
            <a:endParaRPr lang="LID4096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F852F4-EF62-FCFA-0ED4-F47D7A2DD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31E54D-3CB9-68B6-7472-51E9573A1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EAFD-E11A-A45F-4FB1-E6D952734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A9F634-588B-16BF-275B-429CA6E594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629" y="764704"/>
            <a:ext cx="11602453" cy="518457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C19A32A-FCA7-6569-31B0-500830B25F22}"/>
              </a:ext>
            </a:extLst>
          </p:cNvPr>
          <p:cNvSpPr/>
          <p:nvPr/>
        </p:nvSpPr>
        <p:spPr>
          <a:xfrm>
            <a:off x="7320136" y="5229200"/>
            <a:ext cx="864096" cy="36004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alibri"/>
                <a:cs typeface="Calibri"/>
              </a:rPr>
              <a:t>shunt</a:t>
            </a:r>
            <a:endParaRPr lang="LID4096" sz="2000" b="1"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152178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B18A2-020A-EF7E-D675-148B7D3B4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assessment (What if...?)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61A9B-82A0-5D57-DE44-B23C08253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002060"/>
                </a:solidFill>
              </a:rPr>
              <a:t>LF submission will not provide suitable chips</a:t>
            </a:r>
          </a:p>
          <a:p>
            <a:pPr lvl="1"/>
            <a:r>
              <a:rPr lang="en-US" sz="2800" dirty="0"/>
              <a:t>hold some ATLASPIX3.1 chips till result of submission is known</a:t>
            </a:r>
          </a:p>
          <a:p>
            <a:pPr lvl="1"/>
            <a:r>
              <a:rPr lang="en-US" sz="2800" dirty="0"/>
              <a:t>perform stage 2 with P2Pix sensors</a:t>
            </a:r>
          </a:p>
          <a:p>
            <a:pPr lvl="1"/>
            <a:r>
              <a:rPr lang="en-US" sz="2800" dirty="0"/>
              <a:t>"digital modules" using RD53 pixel chips for HL-LHC</a:t>
            </a:r>
            <a:br>
              <a:rPr lang="en-US" sz="2800" dirty="0"/>
            </a:br>
            <a:r>
              <a:rPr lang="en-US" sz="2800" dirty="0"/>
              <a:t>(no physical signal, electrical only test – too high power consumption)</a:t>
            </a:r>
          </a:p>
          <a:p>
            <a:pPr lvl="1"/>
            <a:endParaRPr lang="en-US" sz="2800" dirty="0"/>
          </a:p>
          <a:p>
            <a:r>
              <a:rPr lang="en-US" sz="3200" b="1" dirty="0">
                <a:solidFill>
                  <a:srgbClr val="002060"/>
                </a:solidFill>
              </a:rPr>
              <a:t>Do not get INFN funding for FBK flexible PCB production</a:t>
            </a:r>
          </a:p>
          <a:p>
            <a:pPr lvl="1"/>
            <a:r>
              <a:rPr lang="en-US" sz="2800" dirty="0"/>
              <a:t>build module flex with standard wire bonding technique</a:t>
            </a:r>
          </a:p>
          <a:p>
            <a:pPr lvl="1"/>
            <a:r>
              <a:rPr lang="en-US" sz="2800" dirty="0"/>
              <a:t>explore another vendor</a:t>
            </a:r>
            <a:endParaRPr lang="LID4096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6FCA6-AD6A-260A-ED0A-89A403C6F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67BA3-EAE1-C8B9-C196-58E3A1A1D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EE75E-CB58-84B3-9325-35588EA30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6196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D0404-D7F8-4B3B-97DA-88A854BED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 tracker: system considerations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ADC6F-7122-4536-A8ED-576C52241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22" y="548680"/>
            <a:ext cx="11787156" cy="5760640"/>
          </a:xfrm>
        </p:spPr>
        <p:txBody>
          <a:bodyPr/>
          <a:lstStyle/>
          <a:p>
            <a:r>
              <a:rPr lang="en-US" sz="2000" b="1" dirty="0"/>
              <a:t>Complete system consists of 900'000 cm</a:t>
            </a:r>
            <a:r>
              <a:rPr lang="en-US" sz="2000" b="1" baseline="30000" dirty="0"/>
              <a:t>2</a:t>
            </a:r>
            <a:r>
              <a:rPr lang="en-US" sz="2000" b="1" dirty="0"/>
              <a:t> area / 4 cm</a:t>
            </a:r>
            <a:r>
              <a:rPr lang="en-US" sz="2000" b="1" baseline="30000" dirty="0"/>
              <a:t>2</a:t>
            </a:r>
            <a:r>
              <a:rPr lang="en-US" sz="2000" b="1" dirty="0"/>
              <a:t> chip = 225k chips (56k quad-modules)</a:t>
            </a:r>
          </a:p>
          <a:p>
            <a:pPr lvl="1"/>
            <a:r>
              <a:rPr lang="en-US" sz="2000" dirty="0"/>
              <a:t>aggregation of several modules for data and services distribution is essential </a:t>
            </a:r>
          </a:p>
          <a:p>
            <a:pPr lvl="1"/>
            <a:r>
              <a:rPr lang="en-US" sz="2000" dirty="0"/>
              <a:t>inner tracker will be 5--10% of this</a:t>
            </a:r>
          </a:p>
          <a:p>
            <a:r>
              <a:rPr lang="en-US" sz="2000" b="1" dirty="0">
                <a:solidFill>
                  <a:srgbClr val="002060"/>
                </a:solidFill>
              </a:rPr>
              <a:t>Data rate</a:t>
            </a:r>
            <a:r>
              <a:rPr lang="en-US" sz="2000" b="1" dirty="0"/>
              <a:t> </a:t>
            </a:r>
            <a:r>
              <a:rPr lang="en-US" sz="2000" dirty="0"/>
              <a:t>constrained by the inner tracker</a:t>
            </a:r>
          </a:p>
          <a:p>
            <a:pPr lvl="1"/>
            <a:r>
              <a:rPr lang="en-US" sz="2000" dirty="0"/>
              <a:t>average rate 10</a:t>
            </a:r>
            <a:r>
              <a:rPr lang="en-US" sz="2000" baseline="30000" dirty="0"/>
              <a:t>-4</a:t>
            </a:r>
            <a:r>
              <a:rPr lang="en-US" sz="2000" dirty="0"/>
              <a:t> - 10</a:t>
            </a:r>
            <a:r>
              <a:rPr lang="en-US" sz="2000" baseline="30000" dirty="0"/>
              <a:t>-3 </a:t>
            </a:r>
            <a:r>
              <a:rPr lang="en-US" sz="2000" dirty="0"/>
              <a:t>particles cm</a:t>
            </a:r>
            <a:r>
              <a:rPr lang="en-US" sz="2000" baseline="30000" dirty="0"/>
              <a:t>-2</a:t>
            </a:r>
            <a:r>
              <a:rPr lang="en-US" sz="2000" dirty="0"/>
              <a:t> event</a:t>
            </a:r>
            <a:r>
              <a:rPr lang="en-US" sz="2000" baseline="30000" dirty="0"/>
              <a:t>-1</a:t>
            </a:r>
            <a:r>
              <a:rPr lang="en-US" sz="2000" dirty="0"/>
              <a:t> at Z peak</a:t>
            </a:r>
          </a:p>
          <a:p>
            <a:pPr lvl="1"/>
            <a:r>
              <a:rPr lang="en-US" sz="2000" dirty="0"/>
              <a:t>assuming 2 hits/particle, 96 bits/hit for ATLASPIX3</a:t>
            </a:r>
          </a:p>
          <a:p>
            <a:pPr lvl="1"/>
            <a:r>
              <a:rPr lang="en-US" sz="2000" b="1" dirty="0">
                <a:solidFill>
                  <a:srgbClr val="002060"/>
                </a:solidFill>
              </a:rPr>
              <a:t>640 Mbps link/quad-module</a:t>
            </a:r>
            <a:r>
              <a:rPr lang="en-US" sz="2000" b="1" dirty="0">
                <a:solidFill>
                  <a:srgbClr val="C00000"/>
                </a:solidFill>
              </a:rPr>
              <a:t> </a:t>
            </a:r>
            <a:r>
              <a:rPr lang="en-US" sz="2000" dirty="0"/>
              <a:t>(assuming local module aggregation) provides ample operational margin</a:t>
            </a:r>
          </a:p>
          <a:p>
            <a:pPr lvl="1"/>
            <a:r>
              <a:rPr lang="en-US" sz="2000" dirty="0"/>
              <a:t>16 modules can be arranged into </a:t>
            </a:r>
            <a:r>
              <a:rPr lang="en-US" sz="2000" b="1" dirty="0">
                <a:solidFill>
                  <a:srgbClr val="002060"/>
                </a:solidFill>
              </a:rPr>
              <a:t>10 Gbps fast links</a:t>
            </a:r>
            <a:r>
              <a:rPr lang="en-US" sz="2000" dirty="0"/>
              <a:t>: </a:t>
            </a:r>
            <a:r>
              <a:rPr lang="en-US" sz="2000" b="1" dirty="0">
                <a:solidFill>
                  <a:srgbClr val="C00000"/>
                </a:solidFill>
              </a:rPr>
              <a:t>3.5k links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</a:p>
          <a:p>
            <a:pPr lvl="2"/>
            <a:r>
              <a:rPr lang="en-US" sz="2000" dirty="0">
                <a:solidFill>
                  <a:srgbClr val="002060"/>
                </a:solidFill>
              </a:rPr>
              <a:t>can also assume 100 Gbps links will be available: </a:t>
            </a:r>
            <a:r>
              <a:rPr lang="en-US" sz="2000" dirty="0">
                <a:solidFill>
                  <a:srgbClr val="C00000"/>
                </a:solidFill>
              </a:rPr>
              <a:t>350 links</a:t>
            </a:r>
            <a:r>
              <a:rPr lang="en-US" sz="1800" b="1" dirty="0">
                <a:solidFill>
                  <a:srgbClr val="002060"/>
                </a:solidFill>
              </a:rPr>
              <a:t> </a:t>
            </a:r>
          </a:p>
          <a:p>
            <a:pPr marL="413241" indent="-342900"/>
            <a:r>
              <a:rPr lang="en-US" sz="2000" b="1" dirty="0">
                <a:solidFill>
                  <a:srgbClr val="002060"/>
                </a:solidFill>
              </a:rPr>
              <a:t>DAQ architecture</a:t>
            </a:r>
          </a:p>
          <a:p>
            <a:pPr lvl="1"/>
            <a:r>
              <a:rPr lang="en-US" sz="2000" b="1" dirty="0">
                <a:solidFill>
                  <a:srgbClr val="002060"/>
                </a:solidFill>
              </a:rPr>
              <a:t>triggerless readout</a:t>
            </a:r>
            <a:r>
              <a:rPr lang="en-US" sz="2000" dirty="0"/>
              <a:t> will fit the data transmission budget but requires off-chip re-ordering of data</a:t>
            </a:r>
          </a:p>
          <a:p>
            <a:pPr lvl="1"/>
            <a:r>
              <a:rPr lang="en-US" sz="2000" b="1" dirty="0">
                <a:solidFill>
                  <a:srgbClr val="002060"/>
                </a:solidFill>
              </a:rPr>
              <a:t>triggered readout</a:t>
            </a:r>
            <a:r>
              <a:rPr lang="en-US" sz="2000" dirty="0"/>
              <a:t> will be </a:t>
            </a:r>
            <a:r>
              <a:rPr lang="en-US" sz="2000" b="1" dirty="0">
                <a:solidFill>
                  <a:srgbClr val="002060"/>
                </a:solidFill>
              </a:rPr>
              <a:t>simpler</a:t>
            </a:r>
            <a:r>
              <a:rPr lang="en-US" sz="2000" dirty="0"/>
              <a:t> and would also reduce the bandwidth occupancy</a:t>
            </a:r>
          </a:p>
          <a:p>
            <a:r>
              <a:rPr lang="en-US" sz="2000" b="1" dirty="0">
                <a:solidFill>
                  <a:srgbClr val="002060"/>
                </a:solidFill>
              </a:rPr>
              <a:t>Power consumption</a:t>
            </a:r>
          </a:p>
          <a:p>
            <a:pPr lvl="1"/>
            <a:r>
              <a:rPr lang="en-US" sz="2000" dirty="0"/>
              <a:t>ATLASPIX3 power consumption </a:t>
            </a:r>
            <a:r>
              <a:rPr lang="en-US" sz="2000" b="1" dirty="0">
                <a:solidFill>
                  <a:srgbClr val="002060"/>
                </a:solidFill>
              </a:rPr>
              <a:t>150 </a:t>
            </a:r>
            <a:r>
              <a:rPr lang="en-US" sz="2000" b="1" dirty="0" err="1">
                <a:solidFill>
                  <a:srgbClr val="002060"/>
                </a:solidFill>
              </a:rPr>
              <a:t>mW</a:t>
            </a:r>
            <a:r>
              <a:rPr lang="en-US" sz="2000" b="1" dirty="0">
                <a:solidFill>
                  <a:srgbClr val="002060"/>
                </a:solidFill>
              </a:rPr>
              <a:t>/cm</a:t>
            </a:r>
            <a:r>
              <a:rPr lang="en-US" sz="2000" b="1" baseline="30000" dirty="0">
                <a:solidFill>
                  <a:srgbClr val="002060"/>
                </a:solidFill>
              </a:rPr>
              <a:t>2</a:t>
            </a:r>
          </a:p>
          <a:p>
            <a:pPr lvl="1"/>
            <a:r>
              <a:rPr lang="en-US" sz="2000" dirty="0"/>
              <a:t>600 </a:t>
            </a:r>
            <a:r>
              <a:rPr lang="en-US" sz="2000" dirty="0" err="1"/>
              <a:t>mW</a:t>
            </a:r>
            <a:r>
              <a:rPr lang="en-US" sz="2000" dirty="0"/>
              <a:t>/chip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sz="2000" dirty="0">
                <a:solidFill>
                  <a:schemeClr val="tx1"/>
                </a:solidFill>
              </a:rPr>
              <a:t> 2.4 W/module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sz="2000" dirty="0"/>
              <a:t> </a:t>
            </a:r>
            <a:r>
              <a:rPr lang="en-US" sz="2000" b="1" dirty="0">
                <a:solidFill>
                  <a:srgbClr val="C00000"/>
                </a:solidFill>
              </a:rPr>
              <a:t>total FE power 130 kW</a:t>
            </a:r>
          </a:p>
          <a:p>
            <a:pPr lvl="1"/>
            <a:r>
              <a:rPr lang="en-US" sz="2000" dirty="0"/>
              <a:t>additional power for on detector aggregation and de-randomizations </a:t>
            </a:r>
            <a:r>
              <a:rPr lang="en-US" sz="2000" b="1" dirty="0">
                <a:solidFill>
                  <a:srgbClr val="002060"/>
                </a:solidFill>
              </a:rPr>
              <a:t>~2W/link</a:t>
            </a:r>
          </a:p>
          <a:p>
            <a:endParaRPr lang="LID4096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E2C37F-D0E0-4B59-A61A-0160C1A65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ECF2D-2A54-4D18-9397-F7076EC6E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D62FD-AE87-485D-AA04-AEDF12CDA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4CE0EC-9FA3-0444-B5C0-93C5DDC803ED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0937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787"/>
    </mc:Choice>
    <mc:Fallback xmlns="">
      <p:transition spd="slow" advTm="887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0F1F8-8007-E175-0CC0-A194D60D5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4460B8-1CBE-8FA9-FBC3-15D2953F1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LID4096"/>
              <a:t>Zoom, 23 October 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68AC37-D7C2-49B0-90C1-0E3D3896D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Andreazza/Gao - HV-CMOS Demonstrator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F83F68-75C6-4CCB-1BE5-78D4DACD2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2BEBC4-8C25-424C-8E87-B204D53358D1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  <p:pic>
        <p:nvPicPr>
          <p:cNvPr id="7" name="Picture 6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FE5E3B3B-7560-BC2C-6064-AE066E8A77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496" y="404664"/>
            <a:ext cx="8748971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42594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20|6.5|12.5|10.1|7.5|10.3|15.3"/>
</p:tagLst>
</file>

<file path=ppt/theme/theme1.xml><?xml version="1.0" encoding="utf-8"?>
<a:theme xmlns:a="http://schemas.openxmlformats.org/drawingml/2006/main" name="INFN-UniMi">
  <a:themeElements>
    <a:clrScheme name="Default Design 8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CC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dirty="0" err="1" smtClean="0">
            <a:solidFill>
              <a:srgbClr val="002A48"/>
            </a:solidFill>
            <a:latin typeface="Calibri"/>
          </a:defRPr>
        </a:defPPr>
      </a:lstStyle>
    </a:tx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00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2" id="{7FC60E45-29F8-49AF-A303-AFB8A4063EB7}" vid="{E41A5C39-8BED-4340-8FAD-F1A9B0AF1E94}"/>
    </a:ext>
  </a:extLst>
</a:theme>
</file>

<file path=ppt/theme/theme2.xml><?xml version="1.0" encoding="utf-8"?>
<a:theme xmlns:a="http://schemas.openxmlformats.org/drawingml/2006/main" name="ATLAS">
  <a:themeElements>
    <a:clrScheme name="Default Design 8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CC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5">
            <a:lumMod val="20000"/>
            <a:lumOff val="80000"/>
          </a:schemeClr>
        </a:solidFill>
        <a:ln>
          <a:solidFill>
            <a:srgbClr val="000090"/>
          </a:solidFill>
        </a:ln>
        <a:effectLst/>
      </a:spPr>
      <a:bodyPr rtlCol="0" anchor="ctr"/>
      <a:lstStyle>
        <a:defPPr algn="ctr">
          <a:defRPr sz="2000" dirty="0">
            <a:solidFill>
              <a:srgbClr val="000090"/>
            </a:solidFill>
            <a:latin typeface="Calibri"/>
            <a:cs typeface="Calibri"/>
          </a:defRPr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>
          <a:solidFill>
            <a:srgbClr val="272C6B"/>
          </a:solidFill>
          <a:headEnd type="none"/>
          <a:tailEnd type="none"/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solidFill>
          <a:schemeClr val="accent5">
            <a:lumMod val="20000"/>
            <a:lumOff val="80000"/>
          </a:schemeClr>
        </a:solidFill>
        <a:ln>
          <a:solidFill>
            <a:srgbClr val="002A48"/>
          </a:solidFill>
        </a:ln>
      </a:spPr>
      <a:bodyPr wrap="square" rtlCol="0">
        <a:spAutoFit/>
      </a:bodyPr>
      <a:lstStyle>
        <a:defPPr>
          <a:defRPr sz="2000" dirty="0">
            <a:solidFill>
              <a:srgbClr val="002A48"/>
            </a:solidFill>
            <a:latin typeface="Calibri"/>
            <a:cs typeface="Calibri"/>
          </a:defRPr>
        </a:defPPr>
      </a:lstStyle>
    </a:tx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00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2" id="{7FC60E45-29F8-49AF-A303-AFB8A4063EB7}" vid="{CE67D50C-1717-4220-8705-6F6F7F5D8BA0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eae9a766-0f32-4e79-a190-ef8020f36ab6}" enabled="1" method="Privileged" siteId="{13b55eef-7018-4674-a3d7-cc0db06d545c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INFN-UNIMI</Template>
  <TotalTime>14929</TotalTime>
  <Words>2893</Words>
  <Application>Microsoft Office PowerPoint</Application>
  <PresentationFormat>Widescreen</PresentationFormat>
  <Paragraphs>459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Symbol</vt:lpstr>
      <vt:lpstr>Times New Roman</vt:lpstr>
      <vt:lpstr>INFN-UniMi</vt:lpstr>
      <vt:lpstr>ATLAS</vt:lpstr>
      <vt:lpstr>HV-CMOS Pixel Detector Demonstrator with Serial Powering and Innovative Interconnections  Group meeting, Zoom, 23 October 2025</vt:lpstr>
      <vt:lpstr>Project proposal</vt:lpstr>
      <vt:lpstr>Institutes and Contact Persons</vt:lpstr>
      <vt:lpstr>Project motivation: Higgs Factories</vt:lpstr>
      <vt:lpstr>Project motivation: service integration</vt:lpstr>
      <vt:lpstr>Low mass mechanical support</vt:lpstr>
      <vt:lpstr>Module testing setup</vt:lpstr>
      <vt:lpstr>Project goals</vt:lpstr>
      <vt:lpstr>Stage 1 Completion</vt:lpstr>
      <vt:lpstr>Stage 2 sensors</vt:lpstr>
      <vt:lpstr>Stage 2: FBK technology</vt:lpstr>
      <vt:lpstr>Stage 2 planning</vt:lpstr>
      <vt:lpstr>Deliverables and timelines</vt:lpstr>
      <vt:lpstr>Cost estimation</vt:lpstr>
      <vt:lpstr>Institutes' Contribution</vt:lpstr>
      <vt:lpstr>Conclusions</vt:lpstr>
      <vt:lpstr>backup</vt:lpstr>
      <vt:lpstr>Module assembly</vt:lpstr>
      <vt:lpstr>CMOS modules (1)</vt:lpstr>
      <vt:lpstr>CMOS modules (2)</vt:lpstr>
      <vt:lpstr>ATLASPIX3.1 Wafer 6 Probing</vt:lpstr>
      <vt:lpstr>Source Scan</vt:lpstr>
      <vt:lpstr>ATLASPIX3</vt:lpstr>
      <vt:lpstr>ATLASPIX3 Serial Powering </vt:lpstr>
      <vt:lpstr>Risk assessment (What if...?)</vt:lpstr>
      <vt:lpstr>Si tracker: system considerations</vt:lpstr>
      <vt:lpstr>PowerPoint Presentation</vt:lpstr>
    </vt:vector>
  </TitlesOfParts>
  <Manager/>
  <Company>INFN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Progetto SHIP Relazione dei referee Roma, 2 giugno 2015</dc:title>
  <dc:subject/>
  <dc:creator>Attilio Andreazza</dc:creator>
  <cp:keywords/>
  <dc:description/>
  <cp:lastModifiedBy>Attilio Andreazza</cp:lastModifiedBy>
  <cp:revision>201</cp:revision>
  <dcterms:created xsi:type="dcterms:W3CDTF">2020-10-21T20:43:49Z</dcterms:created>
  <dcterms:modified xsi:type="dcterms:W3CDTF">2025-10-23T09:49:20Z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INFN-UniMi:3\ATLAS:3</vt:lpwstr>
  </property>
  <property fmtid="{D5CDD505-2E9C-101B-9397-08002B2CF9AE}" pid="3" name="ClassificationContentMarkingHeaderText">
    <vt:lpwstr>documento redatto da Università degli Studi di Milano</vt:lpwstr>
  </property>
</Properties>
</file>