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9" r:id="rId5"/>
    <p:sldId id="358" r:id="rId6"/>
    <p:sldId id="318" r:id="rId7"/>
    <p:sldId id="359" r:id="rId8"/>
    <p:sldId id="357" r:id="rId9"/>
    <p:sldId id="355" r:id="rId10"/>
    <p:sldId id="349" r:id="rId11"/>
    <p:sldId id="324" r:id="rId12"/>
    <p:sldId id="257" r:id="rId13"/>
    <p:sldId id="314" r:id="rId14"/>
    <p:sldId id="261" r:id="rId15"/>
    <p:sldId id="321" r:id="rId16"/>
    <p:sldId id="313" r:id="rId17"/>
    <p:sldId id="312" r:id="rId18"/>
    <p:sldId id="350" r:id="rId19"/>
  </p:sldIdLst>
  <p:sldSz cx="9144000" cy="6858000" type="screen4x3"/>
  <p:notesSz cx="6950075" cy="9236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3" clrIdx="0"/>
  <p:cmAuthor id="1" name="Leo Zini" initials="L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4D4F53"/>
    <a:srgbClr val="981E32"/>
    <a:srgbClr val="FFFFFF"/>
    <a:srgbClr val="C75B12"/>
    <a:srgbClr val="E17000"/>
    <a:srgbClr val="5B8F22"/>
    <a:srgbClr val="D2C295"/>
    <a:srgbClr val="A79E70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244" autoAdjust="0"/>
  </p:normalViewPr>
  <p:slideViewPr>
    <p:cSldViewPr snapToObjects="1" showGuides="1">
      <p:cViewPr varScale="1">
        <p:scale>
          <a:sx n="166" d="100"/>
          <a:sy n="166" d="100"/>
        </p:scale>
        <p:origin x="2634" y="15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94" d="100"/>
          <a:sy n="94" d="100"/>
        </p:scale>
        <p:origin x="4016" y="20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0B228-C8E8-C330-0C29-0A6088F488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F8421-1C08-F1F5-6C55-5F97CF161B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2BBF7-2581-0844-A01A-EE4FC75C70B3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E8D9A-5A77-71E1-827D-BCB33CF539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D208-6FE7-A0B3-6CAA-E7D65CC23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37BB-D49D-5242-BCBB-5886B9CF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1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8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8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B31C3-9FD5-318C-3866-57A0524D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BA80-32E5-0740-9D15-2ECA1BCE081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DAD9B-A0AA-4076-23A6-892F9848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B2E26-2049-7952-DB69-750E4D60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0DB-1909-DB48-8B43-F402CD30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DD4C-1480-615C-508C-2E4EFCE4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AFA6-D93A-93DD-5D80-BCE54FF0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C5EFD-EED0-85BC-B485-76F10FE9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BA80-32E5-0740-9D15-2ECA1BCE081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9A36-C131-330A-5AA7-79A9C922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EDF4-68A2-F7C7-AD4D-42996BF2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0DB-1909-DB48-8B43-F402CD30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9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  <p:sldLayoutId id="2147483675" r:id="rId6"/>
    <p:sldLayoutId id="21474836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1" y="609599"/>
            <a:ext cx="8534399" cy="1752601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002060"/>
                </a:solidFill>
              </a:rPr>
              <a:t>MDI IR Magnet System</a:t>
            </a:r>
            <a:br>
              <a:rPr lang="en-CA" sz="3600" dirty="0">
                <a:solidFill>
                  <a:srgbClr val="002060"/>
                </a:solidFill>
              </a:rPr>
            </a:br>
            <a:r>
              <a:rPr lang="en-CA" sz="3600" dirty="0">
                <a:solidFill>
                  <a:srgbClr val="002060"/>
                </a:solidFill>
              </a:rPr>
              <a:t>Suggested Near-Term Goals </a:t>
            </a:r>
            <a:br>
              <a:rPr lang="en-CA" sz="3600" dirty="0">
                <a:solidFill>
                  <a:srgbClr val="002060"/>
                </a:solidFill>
              </a:rPr>
            </a:br>
            <a:r>
              <a:rPr lang="en-CA" sz="3600" dirty="0">
                <a:solidFill>
                  <a:srgbClr val="002060"/>
                </a:solidFill>
              </a:rPr>
              <a:t>for Fall 2025</a:t>
            </a:r>
            <a:br>
              <a:rPr lang="en-CA" sz="3600" dirty="0">
                <a:solidFill>
                  <a:srgbClr val="002060"/>
                </a:solidFill>
              </a:rPr>
            </a:b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2971800"/>
            <a:ext cx="7727950" cy="1371600"/>
          </a:xfrm>
        </p:spPr>
        <p:txBody>
          <a:bodyPr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John Seeman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</a:rPr>
              <a:t>SLAC National Accelerator Laboratory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</a:rPr>
              <a:t>October 23, 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7D179-425A-EB48-E6F6-8838F4945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B85EB-343C-D1E1-DB68-F68611A6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4324"/>
            <a:ext cx="8839200" cy="539751"/>
          </a:xfrm>
        </p:spPr>
        <p:txBody>
          <a:bodyPr/>
          <a:lstStyle/>
          <a:p>
            <a:r>
              <a:rPr lang="en-US" sz="2000" dirty="0" err="1"/>
              <a:t>FCCee</a:t>
            </a:r>
            <a:r>
              <a:rPr lang="en-US" sz="2000" dirty="0"/>
              <a:t> IR magnet longitudinal locations, lengths, and strengths (K. </a:t>
            </a:r>
            <a:r>
              <a:rPr lang="en-US" sz="2000" dirty="0" err="1"/>
              <a:t>Oide</a:t>
            </a:r>
            <a:r>
              <a:rPr lang="en-US" sz="2000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BBC03-0CA2-2798-0E98-859B9C011F5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108950" cy="4406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49129-38A1-CFE0-0D57-A213DB7D460F}"/>
              </a:ext>
            </a:extLst>
          </p:cNvPr>
          <p:cNvSpPr txBox="1"/>
          <p:nvPr/>
        </p:nvSpPr>
        <p:spPr>
          <a:xfrm>
            <a:off x="2209800" y="1161694"/>
            <a:ext cx="5412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Present separation of QC1 to QC2 is 30 cm.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New Raimondi lattice has separation at 1.5 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850" y="6166671"/>
            <a:ext cx="801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K. Oide is available to discussion any needed changes. P. Raimondi’s lattice </a:t>
            </a:r>
          </a:p>
          <a:p>
            <a:r>
              <a:rPr lang="en-US" dirty="0"/>
              <a:t>has more space from QC1 to QC2.</a:t>
            </a:r>
          </a:p>
        </p:txBody>
      </p:sp>
    </p:spTree>
    <p:extLst>
      <p:ext uri="{BB962C8B-B14F-4D97-AF65-F5344CB8AC3E}">
        <p14:creationId xmlns:p14="http://schemas.microsoft.com/office/powerpoint/2010/main" val="36345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012A-C0A2-5836-6F31-6F90A08A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537"/>
            <a:ext cx="7886700" cy="856656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IR Magnet Cross Section View (front and end of each magnet)</a:t>
            </a:r>
            <a:br>
              <a:rPr lang="en-US" sz="2000" dirty="0">
                <a:solidFill>
                  <a:srgbClr val="0070C0"/>
                </a:solidFill>
              </a:rPr>
            </a:b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Showing separated heat shield and vacuum vessel.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C48D-33FA-BBAC-BC7F-DC0DC765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499" y="3630151"/>
            <a:ext cx="455871" cy="399704"/>
          </a:xfrm>
        </p:spPr>
        <p:txBody>
          <a:bodyPr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00DAE545-23A8-2271-2434-0E2CA4A4CD94}"/>
              </a:ext>
            </a:extLst>
          </p:cNvPr>
          <p:cNvSpPr/>
          <p:nvPr/>
        </p:nvSpPr>
        <p:spPr>
          <a:xfrm>
            <a:off x="4895629" y="3429000"/>
            <a:ext cx="685800" cy="685800"/>
          </a:xfrm>
          <a:prstGeom prst="donut">
            <a:avLst>
              <a:gd name="adj" fmla="val 5218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DECE69AF-9CE8-FD83-99B6-534C593269FF}"/>
              </a:ext>
            </a:extLst>
          </p:cNvPr>
          <p:cNvSpPr/>
          <p:nvPr/>
        </p:nvSpPr>
        <p:spPr>
          <a:xfrm>
            <a:off x="4952779" y="3485486"/>
            <a:ext cx="571500" cy="572829"/>
          </a:xfrm>
          <a:prstGeom prst="donut">
            <a:avLst>
              <a:gd name="adj" fmla="val 5218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462414F5-8DF1-EC55-4776-AE6A6F781812}"/>
              </a:ext>
            </a:extLst>
          </p:cNvPr>
          <p:cNvSpPr/>
          <p:nvPr/>
        </p:nvSpPr>
        <p:spPr>
          <a:xfrm>
            <a:off x="3235953" y="3353244"/>
            <a:ext cx="846950" cy="842630"/>
          </a:xfrm>
          <a:prstGeom prst="donut">
            <a:avLst>
              <a:gd name="adj" fmla="val 5218"/>
            </a:avLst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2700">
                <a:solidFill>
                  <a:srgbClr val="00B05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30469F44-D60E-8C8D-B7D3-7E76004CC325}"/>
              </a:ext>
            </a:extLst>
          </p:cNvPr>
          <p:cNvSpPr/>
          <p:nvPr/>
        </p:nvSpPr>
        <p:spPr>
          <a:xfrm>
            <a:off x="4815054" y="3353244"/>
            <a:ext cx="846950" cy="842630"/>
          </a:xfrm>
          <a:prstGeom prst="donut">
            <a:avLst>
              <a:gd name="adj" fmla="val 5218"/>
            </a:avLst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2700">
                <a:solidFill>
                  <a:srgbClr val="00B05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737D4F70-FA8B-A57D-AA34-FF6F40D29B8F}"/>
              </a:ext>
            </a:extLst>
          </p:cNvPr>
          <p:cNvSpPr/>
          <p:nvPr/>
        </p:nvSpPr>
        <p:spPr>
          <a:xfrm>
            <a:off x="3114261" y="3247611"/>
            <a:ext cx="1080284" cy="1050629"/>
          </a:xfrm>
          <a:prstGeom prst="donut">
            <a:avLst>
              <a:gd name="adj" fmla="val 521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2700">
                <a:solidFill>
                  <a:srgbClr val="00B05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A5F86F88-AB51-1FF0-EA13-385DEDAFF5F5}"/>
              </a:ext>
            </a:extLst>
          </p:cNvPr>
          <p:cNvSpPr/>
          <p:nvPr/>
        </p:nvSpPr>
        <p:spPr>
          <a:xfrm>
            <a:off x="4698387" y="3246586"/>
            <a:ext cx="1080284" cy="1050629"/>
          </a:xfrm>
          <a:prstGeom prst="donut">
            <a:avLst>
              <a:gd name="adj" fmla="val 521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2700">
                <a:solidFill>
                  <a:srgbClr val="00B05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5441C7FB-CF97-3205-C66C-0E5D801F0E67}"/>
              </a:ext>
            </a:extLst>
          </p:cNvPr>
          <p:cNvSpPr/>
          <p:nvPr/>
        </p:nvSpPr>
        <p:spPr>
          <a:xfrm>
            <a:off x="4513522" y="3066508"/>
            <a:ext cx="1412012" cy="1387205"/>
          </a:xfrm>
          <a:prstGeom prst="donut">
            <a:avLst>
              <a:gd name="adj" fmla="val 8214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2700">
                <a:solidFill>
                  <a:srgbClr val="00B05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647AFE40-CC86-FF8D-E208-3B19EE14EC59}"/>
              </a:ext>
            </a:extLst>
          </p:cNvPr>
          <p:cNvSpPr/>
          <p:nvPr/>
        </p:nvSpPr>
        <p:spPr>
          <a:xfrm>
            <a:off x="2954647" y="3078297"/>
            <a:ext cx="1412012" cy="1387205"/>
          </a:xfrm>
          <a:prstGeom prst="donut">
            <a:avLst>
              <a:gd name="adj" fmla="val 8214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2700">
                <a:solidFill>
                  <a:srgbClr val="00B05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342E3600-EDFF-DE69-39C7-02025C97B05D}"/>
              </a:ext>
            </a:extLst>
          </p:cNvPr>
          <p:cNvSpPr/>
          <p:nvPr/>
        </p:nvSpPr>
        <p:spPr>
          <a:xfrm>
            <a:off x="3377582" y="3498039"/>
            <a:ext cx="571500" cy="572829"/>
          </a:xfrm>
          <a:prstGeom prst="donut">
            <a:avLst>
              <a:gd name="adj" fmla="val 5218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7AE9E35F-024D-FC3B-C1AF-74846ECA6A67}"/>
              </a:ext>
            </a:extLst>
          </p:cNvPr>
          <p:cNvSpPr/>
          <p:nvPr/>
        </p:nvSpPr>
        <p:spPr>
          <a:xfrm>
            <a:off x="3316528" y="3441554"/>
            <a:ext cx="685800" cy="685800"/>
          </a:xfrm>
          <a:prstGeom prst="donut">
            <a:avLst>
              <a:gd name="adj" fmla="val 5218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95444818-843D-BE8E-D8D8-66D849D297EC}"/>
              </a:ext>
            </a:extLst>
          </p:cNvPr>
          <p:cNvSpPr/>
          <p:nvPr/>
        </p:nvSpPr>
        <p:spPr>
          <a:xfrm>
            <a:off x="2489764" y="2021515"/>
            <a:ext cx="3925241" cy="3357230"/>
          </a:xfrm>
          <a:prstGeom prst="donut">
            <a:avLst>
              <a:gd name="adj" fmla="val 30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Donut 25">
            <a:extLst>
              <a:ext uri="{FF2B5EF4-FFF2-40B4-BE49-F238E27FC236}">
                <a16:creationId xmlns:a16="http://schemas.microsoft.com/office/drawing/2014/main" id="{C006632D-12A8-1182-7D03-9BA8EAB08D87}"/>
              </a:ext>
            </a:extLst>
          </p:cNvPr>
          <p:cNvSpPr/>
          <p:nvPr/>
        </p:nvSpPr>
        <p:spPr>
          <a:xfrm>
            <a:off x="2305480" y="1771677"/>
            <a:ext cx="4293809" cy="3856904"/>
          </a:xfrm>
          <a:prstGeom prst="donut">
            <a:avLst>
              <a:gd name="adj" fmla="val 3023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4D7EBC8B-0F74-37A7-DA1E-375175EE3BAC}"/>
              </a:ext>
            </a:extLst>
          </p:cNvPr>
          <p:cNvSpPr/>
          <p:nvPr/>
        </p:nvSpPr>
        <p:spPr>
          <a:xfrm>
            <a:off x="2009554" y="1582922"/>
            <a:ext cx="4888319" cy="4250366"/>
          </a:xfrm>
          <a:prstGeom prst="donut">
            <a:avLst>
              <a:gd name="adj" fmla="val 30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AA5A92-7FCF-6AEA-74E9-4DFEC3CDDBBA}"/>
              </a:ext>
            </a:extLst>
          </p:cNvPr>
          <p:cNvSpPr txBox="1">
            <a:spLocks/>
          </p:cNvSpPr>
          <p:nvPr/>
        </p:nvSpPr>
        <p:spPr>
          <a:xfrm>
            <a:off x="5140406" y="3624561"/>
            <a:ext cx="455871" cy="399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956171-A356-01F0-C0BE-2BA5E6292172}"/>
              </a:ext>
            </a:extLst>
          </p:cNvPr>
          <p:cNvSpPr txBox="1"/>
          <p:nvPr/>
        </p:nvSpPr>
        <p:spPr>
          <a:xfrm>
            <a:off x="7612121" y="2327979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Magnet coils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603D74-286E-BF5C-7299-304975AE21EC}"/>
              </a:ext>
            </a:extLst>
          </p:cNvPr>
          <p:cNvCxnSpPr/>
          <p:nvPr/>
        </p:nvCxnSpPr>
        <p:spPr>
          <a:xfrm flipH="1">
            <a:off x="6228021" y="2587699"/>
            <a:ext cx="1331728" cy="55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97AEE0-EADA-E086-53DB-BF82D01680D6}"/>
              </a:ext>
            </a:extLst>
          </p:cNvPr>
          <p:cNvCxnSpPr>
            <a:cxnSpLocks/>
          </p:cNvCxnSpPr>
          <p:nvPr/>
        </p:nvCxnSpPr>
        <p:spPr>
          <a:xfrm flipH="1">
            <a:off x="5925533" y="2701999"/>
            <a:ext cx="1748516" cy="85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81136C-6C68-FE5A-5544-B879BD538BB1}"/>
              </a:ext>
            </a:extLst>
          </p:cNvPr>
          <p:cNvCxnSpPr>
            <a:cxnSpLocks/>
          </p:cNvCxnSpPr>
          <p:nvPr/>
        </p:nvCxnSpPr>
        <p:spPr>
          <a:xfrm flipH="1">
            <a:off x="4204595" y="2507956"/>
            <a:ext cx="3180257" cy="73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3906837-6A90-454D-AC13-E0E0045AB8FD}"/>
              </a:ext>
            </a:extLst>
          </p:cNvPr>
          <p:cNvSpPr txBox="1"/>
          <p:nvPr/>
        </p:nvSpPr>
        <p:spPr>
          <a:xfrm>
            <a:off x="6599289" y="5378744"/>
            <a:ext cx="1723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Beam vacuum walls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7DF6D4-4ED1-7888-8515-91C2FE808570}"/>
              </a:ext>
            </a:extLst>
          </p:cNvPr>
          <p:cNvCxnSpPr>
            <a:cxnSpLocks/>
          </p:cNvCxnSpPr>
          <p:nvPr/>
        </p:nvCxnSpPr>
        <p:spPr>
          <a:xfrm flipH="1" flipV="1">
            <a:off x="5524279" y="3843655"/>
            <a:ext cx="1778088" cy="1317122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A5FB7EF-C41F-EE79-8404-8796D86DB1E0}"/>
              </a:ext>
            </a:extLst>
          </p:cNvPr>
          <p:cNvCxnSpPr>
            <a:cxnSpLocks/>
          </p:cNvCxnSpPr>
          <p:nvPr/>
        </p:nvCxnSpPr>
        <p:spPr>
          <a:xfrm flipH="1" flipV="1">
            <a:off x="3761435" y="4101345"/>
            <a:ext cx="3655232" cy="11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D67E0FE-E9B0-5572-41EB-B02699101247}"/>
              </a:ext>
            </a:extLst>
          </p:cNvPr>
          <p:cNvSpPr txBox="1"/>
          <p:nvPr/>
        </p:nvSpPr>
        <p:spPr>
          <a:xfrm>
            <a:off x="248300" y="1928656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Cryostat vacuum walls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51B435-BF21-BF77-0EF6-3D8BDDD47525}"/>
              </a:ext>
            </a:extLst>
          </p:cNvPr>
          <p:cNvCxnSpPr>
            <a:cxnSpLocks/>
          </p:cNvCxnSpPr>
          <p:nvPr/>
        </p:nvCxnSpPr>
        <p:spPr>
          <a:xfrm>
            <a:off x="1506907" y="2327979"/>
            <a:ext cx="981071" cy="22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EC37BF-A499-D810-209F-70B192BF30EC}"/>
              </a:ext>
            </a:extLst>
          </p:cNvPr>
          <p:cNvCxnSpPr>
            <a:cxnSpLocks/>
          </p:cNvCxnSpPr>
          <p:nvPr/>
        </p:nvCxnSpPr>
        <p:spPr>
          <a:xfrm>
            <a:off x="1278738" y="2523754"/>
            <a:ext cx="2062097" cy="106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329177-A725-2BDE-4A3C-E744500AEC99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264516" y="2385716"/>
            <a:ext cx="3550538" cy="138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10F9424-0CF1-7D05-B537-0904EB2F3CCF}"/>
              </a:ext>
            </a:extLst>
          </p:cNvPr>
          <p:cNvSpPr txBox="1"/>
          <p:nvPr/>
        </p:nvSpPr>
        <p:spPr>
          <a:xfrm>
            <a:off x="61675" y="4914734"/>
            <a:ext cx="18101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Cryostat He walls</a:t>
            </a:r>
          </a:p>
          <a:p>
            <a:r>
              <a:rPr lang="en-US" sz="1350" dirty="0"/>
              <a:t>And heat shield walls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8B9681-9C12-9409-0D5D-3EF28F5E1C6F}"/>
              </a:ext>
            </a:extLst>
          </p:cNvPr>
          <p:cNvCxnSpPr>
            <a:cxnSpLocks/>
          </p:cNvCxnSpPr>
          <p:nvPr/>
        </p:nvCxnSpPr>
        <p:spPr>
          <a:xfrm flipV="1">
            <a:off x="1080232" y="4195874"/>
            <a:ext cx="1384943" cy="519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7465761-731D-FC72-2F5F-D258CB26C84C}"/>
              </a:ext>
            </a:extLst>
          </p:cNvPr>
          <p:cNvCxnSpPr>
            <a:cxnSpLocks/>
          </p:cNvCxnSpPr>
          <p:nvPr/>
        </p:nvCxnSpPr>
        <p:spPr>
          <a:xfrm flipV="1">
            <a:off x="1194533" y="4138760"/>
            <a:ext cx="2181385" cy="690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5852FDA-14AA-D769-8562-CD895B48D2BF}"/>
              </a:ext>
            </a:extLst>
          </p:cNvPr>
          <p:cNvCxnSpPr>
            <a:cxnSpLocks/>
          </p:cNvCxnSpPr>
          <p:nvPr/>
        </p:nvCxnSpPr>
        <p:spPr>
          <a:xfrm flipV="1">
            <a:off x="1308833" y="4244981"/>
            <a:ext cx="3686476" cy="698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C908003-018A-F93F-657A-5ACA27E2F1C0}"/>
              </a:ext>
            </a:extLst>
          </p:cNvPr>
          <p:cNvSpPr txBox="1"/>
          <p:nvPr/>
        </p:nvSpPr>
        <p:spPr>
          <a:xfrm>
            <a:off x="6012712" y="1503180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Beam centroids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5D1C6FF-D951-A9D6-3664-4B8B35773E48}"/>
              </a:ext>
            </a:extLst>
          </p:cNvPr>
          <p:cNvCxnSpPr>
            <a:cxnSpLocks/>
          </p:cNvCxnSpPr>
          <p:nvPr/>
        </p:nvCxnSpPr>
        <p:spPr>
          <a:xfrm flipH="1">
            <a:off x="3712953" y="1877200"/>
            <a:ext cx="2601292" cy="183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6B7DFFF-727A-A4A4-DA04-4B730CB9A0CA}"/>
              </a:ext>
            </a:extLst>
          </p:cNvPr>
          <p:cNvCxnSpPr>
            <a:cxnSpLocks/>
          </p:cNvCxnSpPr>
          <p:nvPr/>
        </p:nvCxnSpPr>
        <p:spPr>
          <a:xfrm flipH="1">
            <a:off x="5258127" y="1937555"/>
            <a:ext cx="1181467" cy="179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53200" y="6324600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Seeman November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8651" y="338409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.</a:t>
            </a:r>
          </a:p>
        </p:txBody>
      </p:sp>
      <p:sp>
        <p:nvSpPr>
          <p:cNvPr id="39" name="Donut 38">
            <a:extLst>
              <a:ext uri="{FF2B5EF4-FFF2-40B4-BE49-F238E27FC236}">
                <a16:creationId xmlns:a16="http://schemas.microsoft.com/office/drawing/2014/main" id="{4D7EBC8B-0F74-37A7-DA1E-375175EE3BAC}"/>
              </a:ext>
            </a:extLst>
          </p:cNvPr>
          <p:cNvSpPr/>
          <p:nvPr/>
        </p:nvSpPr>
        <p:spPr>
          <a:xfrm>
            <a:off x="1752600" y="1295400"/>
            <a:ext cx="5447760" cy="4800600"/>
          </a:xfrm>
          <a:prstGeom prst="donut">
            <a:avLst>
              <a:gd name="adj" fmla="val 30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D4F5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4324" y="3303116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Cryostat outer</a:t>
            </a:r>
          </a:p>
          <a:p>
            <a:r>
              <a:rPr lang="en-US" sz="1400" dirty="0"/>
              <a:t>support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86600" y="3856783"/>
            <a:ext cx="1275533" cy="244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FF27-FDF4-025F-2B12-F4EF2BF3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5" y="5831478"/>
            <a:ext cx="2992936" cy="9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4972"/>
            <a:ext cx="8103570" cy="753033"/>
          </a:xfrm>
        </p:spPr>
        <p:txBody>
          <a:bodyPr/>
          <a:lstStyle/>
          <a:p>
            <a:r>
              <a:rPr lang="en-US" dirty="0"/>
              <a:t>IR cryostat component dimensions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44696"/>
            <a:ext cx="2677983" cy="4649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D0DB-1909-DB48-8B43-F402CD30F53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94972"/>
            <a:ext cx="2365833" cy="65141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457200"/>
            <a:ext cx="1905000" cy="563880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8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48095-0405-4C11-6767-DC22BB293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A4C46-3278-609F-8DE3-4675BD04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9091"/>
            <a:ext cx="8250592" cy="753033"/>
          </a:xfrm>
        </p:spPr>
        <p:txBody>
          <a:bodyPr/>
          <a:lstStyle/>
          <a:p>
            <a:r>
              <a:rPr lang="en-US" sz="1800" dirty="0"/>
              <a:t>Radial distances from Detector Solenoid axis to Beam axis for QC1A/B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F53B9-29DC-B81E-DF88-6CF7DFF5DD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438994" cy="480695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105382"/>
            <a:ext cx="6400800" cy="55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E789-7A39-555D-4930-C12571424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1CE133-99D5-24D3-AD71-8784E04A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556709"/>
          </a:xfrm>
        </p:spPr>
        <p:txBody>
          <a:bodyPr/>
          <a:lstStyle/>
          <a:p>
            <a:r>
              <a:rPr lang="en-US" sz="1800" dirty="0"/>
              <a:t>Radial distances from beam location to outer cryostat wall at QC1A/B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ED901F-0327-09D8-E320-F8F2D67C893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5943600" cy="53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5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4F272-CB0C-DA4B-90C2-892A9AAB2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F4F244-B9B9-DBD3-AD17-45CA6FCE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9091"/>
            <a:ext cx="8686800" cy="753033"/>
          </a:xfrm>
        </p:spPr>
        <p:txBody>
          <a:bodyPr/>
          <a:lstStyle/>
          <a:p>
            <a:r>
              <a:rPr lang="en-US" sz="2000" dirty="0"/>
              <a:t>Suggested focus topics for FCCee MDI and IR magnets for 2024-2025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C56EF-2BD8-7319-8CE2-058A47DA85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1670050"/>
            <a:ext cx="8839200" cy="4648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Add inner background shielding: W, Ta, or Cu inside magnets in cryostat (</a:t>
            </a:r>
            <a:r>
              <a:rPr lang="en-US" sz="2000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>
                <a:solidFill>
                  <a:srgbClr val="0070C0"/>
                </a:solidFill>
              </a:rPr>
              <a:t>r?)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Resolve new IR lattice vs present: QC1,QC2 placement and anti-solenoids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Make initial cryostat design (4 or 7 m) by cryogenic/mechanical engineer(s)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Answer if IR magnets need higher-order trim coils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Confirm 100 </a:t>
            </a:r>
            <a:r>
              <a:rPr lang="en-US" sz="2000" dirty="0" err="1">
                <a:solidFill>
                  <a:srgbClr val="0070C0"/>
                </a:solidFill>
              </a:rPr>
              <a:t>mrad</a:t>
            </a:r>
            <a:r>
              <a:rPr lang="en-US" sz="2000" dirty="0">
                <a:solidFill>
                  <a:srgbClr val="0070C0"/>
                </a:solidFill>
              </a:rPr>
              <a:t> detector-accelerator cone angle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>
                <a:solidFill>
                  <a:srgbClr val="0070C0"/>
                </a:solidFill>
              </a:rPr>
              <a:t>IR BPMs and other diagnostics</a:t>
            </a:r>
          </a:p>
          <a:p>
            <a:pPr marL="342900" indent="-342900">
              <a:buAutoNum type="arabicParenR"/>
            </a:pPr>
            <a:r>
              <a:rPr lang="en-US" sz="2000" dirty="0"/>
              <a:t>Full list of magnet, vacuum, and cryogenic specifications</a:t>
            </a:r>
          </a:p>
          <a:p>
            <a:pPr marL="342900" indent="-342900">
              <a:buFont typeface="Arial" pitchFamily="34" charset="0"/>
              <a:buAutoNum type="arabicParenR"/>
            </a:pPr>
            <a:r>
              <a:rPr lang="en-US" sz="2000" dirty="0"/>
              <a:t>Converge on background mask geometry </a:t>
            </a:r>
          </a:p>
          <a:p>
            <a:pPr marL="342900" indent="-342900">
              <a:buAutoNum type="arabicParenR"/>
            </a:pPr>
            <a:r>
              <a:rPr lang="en-US" sz="2000" dirty="0"/>
              <a:t>Make initial layout of magnet/cryogenic splice box</a:t>
            </a:r>
          </a:p>
          <a:p>
            <a:pPr marL="342900" indent="-342900">
              <a:buAutoNum type="arabicParenR"/>
            </a:pPr>
            <a:r>
              <a:rPr lang="en-US" sz="2000" dirty="0"/>
              <a:t> Construct a left and right CCT magnet pair for QC1 and test</a:t>
            </a:r>
          </a:p>
          <a:p>
            <a:pPr marL="342900" indent="-342900">
              <a:buAutoNum type="arabicParenR"/>
            </a:pPr>
            <a:r>
              <a:rPr lang="en-US" sz="2000" dirty="0"/>
              <a:t> Carry out warm test of CCT quadrupole for reduced left-right field cross-talk</a:t>
            </a:r>
          </a:p>
          <a:p>
            <a:pPr marL="342900" indent="-342900">
              <a:buAutoNum type="arabicParenR"/>
            </a:pPr>
            <a:r>
              <a:rPr lang="en-US" sz="2000" dirty="0"/>
              <a:t> Design remote vacuum flanges (need 6 flanges with 2 designs)</a:t>
            </a:r>
          </a:p>
          <a:p>
            <a:pPr marL="342900" indent="-342900">
              <a:buAutoNum type="arabicParenR"/>
            </a:pPr>
            <a:r>
              <a:rPr lang="en-US" sz="2000"/>
              <a:t> Radial </a:t>
            </a:r>
            <a:r>
              <a:rPr lang="en-US" sz="2000" dirty="0"/>
              <a:t>differential movements during cool down</a:t>
            </a:r>
          </a:p>
          <a:p>
            <a:pPr marL="342900" indent="-342900">
              <a:buAutoNum type="arabicParenR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47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0BC70-7EFF-6389-5815-79A6E767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D7463-0B8A-7B28-E6FE-1550973DA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C43A5-905D-3445-11BE-686A2926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JS: MDI Fall 2025 Timeline: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02100-3F60-7979-40CC-1CBFF32552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42" y="1219200"/>
            <a:ext cx="8108950" cy="5334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FCC-ee lattice down select review at CERN: January 21-23, 2026.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Each lattice proponent needs to produce a document (~&lt;100 pages) with pros and cons by the end of the calendar year 2025.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Our goal: Near-term input should be completed by, say, the first week of December.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MDI contributors will need some time to iterate ideas and suggestions.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Thus, soon start putting together our ideas and parameters.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Should we meet more often?</a:t>
            </a:r>
          </a:p>
          <a:p>
            <a:endParaRPr lang="en-US" sz="15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37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3F193-BC7A-B95A-5B6C-E1CA49387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407D6-B3AF-DA38-4D0E-FCC69B32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Near-term MDI magnets tasks: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3E3F6-6DE5-9CDA-3417-E0E58DBB39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42" y="1219200"/>
            <a:ext cx="843864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Understand new magnet locations and strengths (Q1s and Q2s) for both L* = 2.4 m lattices.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Magnet competition: With increased L*, magnet bores will increase with increasing beam size (increasing magnet size) but overall needed strengths will go down as the focal length increases (decreasing magnet size). [Probably same strength but with larger bores.]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First agreement on beam stay-clears and magnet bores.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First agreement on space between Q1C and Q2A.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First agreement on compensation and shielding solenoids.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First agreement on magnet correction windings (numbers and strengths).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Look for overall problems.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15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05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A0529-54B4-0B4E-042A-3A7B8022A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4D79AB-65D3-B659-CD2B-B8037B17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05295-B7E5-638D-A5B5-04A0744495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1395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IR Solenoid Compensation Scheme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04800" y="1328626"/>
            <a:ext cx="8108950" cy="160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6" y="3044250"/>
            <a:ext cx="3188269" cy="3562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28" y="3044249"/>
            <a:ext cx="3505200" cy="332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607" y="1439008"/>
            <a:ext cx="3657114" cy="4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7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CE2B7-3865-CA4E-A0AD-9C1E5CE02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CFE0AB-3591-DA9D-D126-AF353A6A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FCCee magnet raft and cryostat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306864-0FCA-1821-05A3-41F7F22CA65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57915" y="2057400"/>
            <a:ext cx="8657005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631825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(M. Koratzinos, …)</a:t>
            </a:r>
          </a:p>
        </p:txBody>
      </p:sp>
    </p:spTree>
    <p:extLst>
      <p:ext uri="{BB962C8B-B14F-4D97-AF65-F5344CB8AC3E}">
        <p14:creationId xmlns:p14="http://schemas.microsoft.com/office/powerpoint/2010/main" val="23374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578CB-92BD-832D-8330-03A207277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E82D2-5E8E-C1CB-F5D0-B076E980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9091"/>
            <a:ext cx="8732682" cy="753033"/>
          </a:xfrm>
        </p:spPr>
        <p:txBody>
          <a:bodyPr/>
          <a:lstStyle/>
          <a:p>
            <a:r>
              <a:rPr lang="en-US" sz="2000" dirty="0"/>
              <a:t>CEPC: Iron shields around QC1a for cross-beam field reduction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A4FA8-DC6F-5FEA-8F62-1151299D2BD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913724" y="1455621"/>
            <a:ext cx="4704292" cy="4032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88987-9C9E-9005-343B-BEAB72462241}"/>
              </a:ext>
            </a:extLst>
          </p:cNvPr>
          <p:cNvSpPr txBox="1"/>
          <p:nvPr/>
        </p:nvSpPr>
        <p:spPr>
          <a:xfrm>
            <a:off x="3143185" y="60613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apertures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701420-F418-38CD-D0EF-4D41519DCE25}"/>
              </a:ext>
            </a:extLst>
          </p:cNvPr>
          <p:cNvCxnSpPr>
            <a:cxnSpLocks/>
          </p:cNvCxnSpPr>
          <p:nvPr/>
        </p:nvCxnSpPr>
        <p:spPr>
          <a:xfrm flipV="1">
            <a:off x="4630546" y="4309211"/>
            <a:ext cx="914400" cy="15938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061344-2187-679B-2372-B3040256F650}"/>
              </a:ext>
            </a:extLst>
          </p:cNvPr>
          <p:cNvCxnSpPr>
            <a:cxnSpLocks/>
          </p:cNvCxnSpPr>
          <p:nvPr/>
        </p:nvCxnSpPr>
        <p:spPr>
          <a:xfrm flipV="1">
            <a:off x="3751456" y="4309211"/>
            <a:ext cx="304800" cy="15938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AEF1DC-C7C1-9B60-15CF-2D2AFFFEA67C}"/>
              </a:ext>
            </a:extLst>
          </p:cNvPr>
          <p:cNvSpPr txBox="1"/>
          <p:nvPr/>
        </p:nvSpPr>
        <p:spPr>
          <a:xfrm>
            <a:off x="6303616" y="5402379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CCT magnets</a:t>
            </a:r>
          </a:p>
          <a:p>
            <a:r>
              <a:rPr lang="en-US" dirty="0"/>
              <a:t>can be built with</a:t>
            </a:r>
          </a:p>
          <a:p>
            <a:r>
              <a:rPr lang="en-US" dirty="0"/>
              <a:t>with compensation.</a:t>
            </a:r>
          </a:p>
          <a:p>
            <a:r>
              <a:rPr lang="en-US" dirty="0"/>
              <a:t>Needs verification.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A011CC71-E8A0-65AB-0B3D-1406983160E5}"/>
              </a:ext>
            </a:extLst>
          </p:cNvPr>
          <p:cNvSpPr/>
          <p:nvPr/>
        </p:nvSpPr>
        <p:spPr>
          <a:xfrm rot="16200000">
            <a:off x="806962" y="2675713"/>
            <a:ext cx="923045" cy="1557959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630CC-4A56-43D9-A9D8-FA30C2D9430E}"/>
              </a:ext>
            </a:extLst>
          </p:cNvPr>
          <p:cNvSpPr/>
          <p:nvPr/>
        </p:nvSpPr>
        <p:spPr>
          <a:xfrm>
            <a:off x="2163002" y="2995288"/>
            <a:ext cx="1092951" cy="929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DB0A8-DE14-0F13-F0E1-7E13DA2FAAF3}"/>
              </a:ext>
            </a:extLst>
          </p:cNvPr>
          <p:cNvSpPr/>
          <p:nvPr/>
        </p:nvSpPr>
        <p:spPr>
          <a:xfrm>
            <a:off x="5530875" y="2825083"/>
            <a:ext cx="1254815" cy="1186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D4ED4-8F37-8491-97BF-24E98BFBC152}"/>
              </a:ext>
            </a:extLst>
          </p:cNvPr>
          <p:cNvSpPr/>
          <p:nvPr/>
        </p:nvSpPr>
        <p:spPr>
          <a:xfrm>
            <a:off x="3384278" y="2985785"/>
            <a:ext cx="1181513" cy="929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9EA42-303F-6FFC-A4ED-C1B86FD9CE1E}"/>
              </a:ext>
            </a:extLst>
          </p:cNvPr>
          <p:cNvSpPr/>
          <p:nvPr/>
        </p:nvSpPr>
        <p:spPr>
          <a:xfrm>
            <a:off x="6892218" y="2854364"/>
            <a:ext cx="1254815" cy="11864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0F82-9F58-B075-7FA6-89975A1B0C2B}"/>
              </a:ext>
            </a:extLst>
          </p:cNvPr>
          <p:cNvSpPr txBox="1"/>
          <p:nvPr/>
        </p:nvSpPr>
        <p:spPr>
          <a:xfrm>
            <a:off x="204730" y="1279032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IR QC1 and QC2 in different cryostats but one integrated raft (not to scale)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Need to make space for cryogens, leads, and cantilever supports.</a:t>
            </a:r>
          </a:p>
        </p:txBody>
      </p:sp>
      <p:sp>
        <p:nvSpPr>
          <p:cNvPr id="9" name="Left-Up Arrow 8">
            <a:extLst>
              <a:ext uri="{FF2B5EF4-FFF2-40B4-BE49-F238E27FC236}">
                <a16:creationId xmlns:a16="http://schemas.microsoft.com/office/drawing/2014/main" id="{422EEFD9-EDF7-C208-B353-F4404C61D3D8}"/>
              </a:ext>
            </a:extLst>
          </p:cNvPr>
          <p:cNvSpPr/>
          <p:nvPr/>
        </p:nvSpPr>
        <p:spPr>
          <a:xfrm>
            <a:off x="4842542" y="2630452"/>
            <a:ext cx="400356" cy="637794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CC2DBD-C3D5-37F1-5C3D-1CFD9D400280}"/>
              </a:ext>
            </a:extLst>
          </p:cNvPr>
          <p:cNvCxnSpPr>
            <a:cxnSpLocks/>
          </p:cNvCxnSpPr>
          <p:nvPr/>
        </p:nvCxnSpPr>
        <p:spPr>
          <a:xfrm>
            <a:off x="489504" y="4782212"/>
            <a:ext cx="408249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2A4BDB-7A6F-3285-029E-DCC696603457}"/>
              </a:ext>
            </a:extLst>
          </p:cNvPr>
          <p:cNvSpPr txBox="1"/>
          <p:nvPr/>
        </p:nvSpPr>
        <p:spPr>
          <a:xfrm>
            <a:off x="1821174" y="4847249"/>
            <a:ext cx="983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3.36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DE2FC-7F20-7474-F89F-233E181CB9F0}"/>
              </a:ext>
            </a:extLst>
          </p:cNvPr>
          <p:cNvSpPr txBox="1"/>
          <p:nvPr/>
        </p:nvSpPr>
        <p:spPr>
          <a:xfrm>
            <a:off x="1073426" y="3268246"/>
            <a:ext cx="613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QC1-1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FFBAA-C935-0FE7-80A1-3B829B48C2B7}"/>
              </a:ext>
            </a:extLst>
          </p:cNvPr>
          <p:cNvSpPr txBox="1"/>
          <p:nvPr/>
        </p:nvSpPr>
        <p:spPr>
          <a:xfrm>
            <a:off x="2517088" y="3268246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QC1-2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3BCEA-76AB-B8F2-1C47-1118614934B6}"/>
              </a:ext>
            </a:extLst>
          </p:cNvPr>
          <p:cNvSpPr txBox="1"/>
          <p:nvPr/>
        </p:nvSpPr>
        <p:spPr>
          <a:xfrm>
            <a:off x="3686974" y="3279373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QC1-3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428EA-14E5-D2A5-D095-D64C7963A4C9}"/>
              </a:ext>
            </a:extLst>
          </p:cNvPr>
          <p:cNvSpPr txBox="1"/>
          <p:nvPr/>
        </p:nvSpPr>
        <p:spPr>
          <a:xfrm>
            <a:off x="5794068" y="3233139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QC2-1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CCE37-F266-42F4-3ED8-EF6581126F53}"/>
              </a:ext>
            </a:extLst>
          </p:cNvPr>
          <p:cNvSpPr txBox="1"/>
          <p:nvPr/>
        </p:nvSpPr>
        <p:spPr>
          <a:xfrm>
            <a:off x="7107896" y="3233139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QC2-2</a:t>
            </a:r>
          </a:p>
        </p:txBody>
      </p:sp>
      <p:sp>
        <p:nvSpPr>
          <p:cNvPr id="10" name="Left-Up Arrow 9">
            <a:extLst>
              <a:ext uri="{FF2B5EF4-FFF2-40B4-BE49-F238E27FC236}">
                <a16:creationId xmlns:a16="http://schemas.microsoft.com/office/drawing/2014/main" id="{C9655DB2-5F11-3940-C1CD-07C296027D9F}"/>
              </a:ext>
            </a:extLst>
          </p:cNvPr>
          <p:cNvSpPr/>
          <p:nvPr/>
        </p:nvSpPr>
        <p:spPr>
          <a:xfrm rot="5400000">
            <a:off x="4967940" y="3396781"/>
            <a:ext cx="577895" cy="467437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41312-B9C8-FB0F-6E2B-1B369B72C48A}"/>
              </a:ext>
            </a:extLst>
          </p:cNvPr>
          <p:cNvSpPr txBox="1"/>
          <p:nvPr/>
        </p:nvSpPr>
        <p:spPr>
          <a:xfrm>
            <a:off x="6404632" y="4847249"/>
            <a:ext cx="10070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2.58 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B09AA7-B090-4AA9-9627-ACF080016FE2}"/>
              </a:ext>
            </a:extLst>
          </p:cNvPr>
          <p:cNvCxnSpPr>
            <a:cxnSpLocks/>
          </p:cNvCxnSpPr>
          <p:nvPr/>
        </p:nvCxnSpPr>
        <p:spPr>
          <a:xfrm>
            <a:off x="5340789" y="4766310"/>
            <a:ext cx="27563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2BADAF-A9E7-584F-34B4-BDC0CDAAFE75}"/>
              </a:ext>
            </a:extLst>
          </p:cNvPr>
          <p:cNvCxnSpPr>
            <a:cxnSpLocks/>
          </p:cNvCxnSpPr>
          <p:nvPr/>
        </p:nvCxnSpPr>
        <p:spPr>
          <a:xfrm>
            <a:off x="4629148" y="4782212"/>
            <a:ext cx="71164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4A4F8A-DF6F-A9E3-90EA-702F43B11FAD}"/>
              </a:ext>
            </a:extLst>
          </p:cNvPr>
          <p:cNvSpPr txBox="1"/>
          <p:nvPr/>
        </p:nvSpPr>
        <p:spPr>
          <a:xfrm>
            <a:off x="4632679" y="4847249"/>
            <a:ext cx="10150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~1.5 m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5791" y="4202952"/>
            <a:ext cx="3585130" cy="45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97073" y="3086352"/>
            <a:ext cx="20730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56697-DFB4-2ABF-ABEB-CE73EEB7FFEE}"/>
              </a:ext>
            </a:extLst>
          </p:cNvPr>
          <p:cNvSpPr/>
          <p:nvPr/>
        </p:nvSpPr>
        <p:spPr>
          <a:xfrm>
            <a:off x="7930236" y="4040769"/>
            <a:ext cx="207304" cy="2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8CB39-BEFE-BA6F-5E75-1FDB9C73EDD8}"/>
              </a:ext>
            </a:extLst>
          </p:cNvPr>
          <p:cNvSpPr/>
          <p:nvPr/>
        </p:nvSpPr>
        <p:spPr>
          <a:xfrm>
            <a:off x="6718886" y="4023460"/>
            <a:ext cx="207304" cy="2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B801E3-4559-9E5E-BAC6-8239CDD2AE74}"/>
              </a:ext>
            </a:extLst>
          </p:cNvPr>
          <p:cNvSpPr/>
          <p:nvPr/>
        </p:nvSpPr>
        <p:spPr>
          <a:xfrm>
            <a:off x="5554327" y="4009737"/>
            <a:ext cx="207304" cy="241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D7390-F509-67E9-6974-512550832768}"/>
              </a:ext>
            </a:extLst>
          </p:cNvPr>
          <p:cNvSpPr txBox="1"/>
          <p:nvPr/>
        </p:nvSpPr>
        <p:spPr>
          <a:xfrm>
            <a:off x="5300" y="405086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 m to IP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79C26F-9853-E0F6-2121-F23F19C4C0A0}"/>
              </a:ext>
            </a:extLst>
          </p:cNvPr>
          <p:cNvCxnSpPr/>
          <p:nvPr/>
        </p:nvCxnSpPr>
        <p:spPr>
          <a:xfrm flipH="1">
            <a:off x="0" y="4009737"/>
            <a:ext cx="4895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9EC48F9-8EE6-E0D5-9F75-D5557CD6E5CD}"/>
              </a:ext>
            </a:extLst>
          </p:cNvPr>
          <p:cNvSpPr txBox="1"/>
          <p:nvPr/>
        </p:nvSpPr>
        <p:spPr>
          <a:xfrm>
            <a:off x="148097" y="400859"/>
            <a:ext cx="726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FCCee IR Cryostat (preferred option):</a:t>
            </a:r>
          </a:p>
        </p:txBody>
      </p:sp>
    </p:spTree>
    <p:extLst>
      <p:ext uri="{BB962C8B-B14F-4D97-AF65-F5344CB8AC3E}">
        <p14:creationId xmlns:p14="http://schemas.microsoft.com/office/powerpoint/2010/main" val="356453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A011CC71-E8A0-65AB-0B3D-1406983160E5}"/>
              </a:ext>
            </a:extLst>
          </p:cNvPr>
          <p:cNvSpPr/>
          <p:nvPr/>
        </p:nvSpPr>
        <p:spPr>
          <a:xfrm rot="16200000">
            <a:off x="795703" y="2463190"/>
            <a:ext cx="1146827" cy="1759223"/>
          </a:xfrm>
          <a:prstGeom prst="trapezoi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630CC-4A56-43D9-A9D8-FA30C2D9430E}"/>
              </a:ext>
            </a:extLst>
          </p:cNvPr>
          <p:cNvSpPr/>
          <p:nvPr/>
        </p:nvSpPr>
        <p:spPr>
          <a:xfrm>
            <a:off x="2317060" y="2769388"/>
            <a:ext cx="1431235" cy="11468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DB0A8-DE14-0F13-F0E1-7E13DA2FAAF3}"/>
              </a:ext>
            </a:extLst>
          </p:cNvPr>
          <p:cNvSpPr/>
          <p:nvPr/>
        </p:nvSpPr>
        <p:spPr>
          <a:xfrm>
            <a:off x="5395707" y="2546903"/>
            <a:ext cx="1402657" cy="15703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D4ED4-8F37-8491-97BF-24E98BFBC152}"/>
              </a:ext>
            </a:extLst>
          </p:cNvPr>
          <p:cNvSpPr/>
          <p:nvPr/>
        </p:nvSpPr>
        <p:spPr>
          <a:xfrm>
            <a:off x="3807930" y="2769388"/>
            <a:ext cx="1431235" cy="11468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9EA42-303F-6FFC-A4ED-C1B86FD9CE1E}"/>
              </a:ext>
            </a:extLst>
          </p:cNvPr>
          <p:cNvSpPr/>
          <p:nvPr/>
        </p:nvSpPr>
        <p:spPr>
          <a:xfrm>
            <a:off x="6928466" y="2546902"/>
            <a:ext cx="1380648" cy="15703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0F82-9F58-B075-7FA6-89975A1B0C2B}"/>
              </a:ext>
            </a:extLst>
          </p:cNvPr>
          <p:cNvSpPr txBox="1"/>
          <p:nvPr/>
        </p:nvSpPr>
        <p:spPr>
          <a:xfrm>
            <a:off x="381000" y="1294572"/>
            <a:ext cx="8173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Second option: IR QC1 and QC2 in one cryostat and raft (not to scale).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CEPC has adopted this option (Dec 2023).</a:t>
            </a:r>
          </a:p>
        </p:txBody>
      </p:sp>
      <p:sp>
        <p:nvSpPr>
          <p:cNvPr id="9" name="Left-Up Arrow 8">
            <a:extLst>
              <a:ext uri="{FF2B5EF4-FFF2-40B4-BE49-F238E27FC236}">
                <a16:creationId xmlns:a16="http://schemas.microsoft.com/office/drawing/2014/main" id="{422EEFD9-EDF7-C208-B353-F4404C61D3D8}"/>
              </a:ext>
            </a:extLst>
          </p:cNvPr>
          <p:cNvSpPr/>
          <p:nvPr/>
        </p:nvSpPr>
        <p:spPr>
          <a:xfrm>
            <a:off x="8554084" y="2917491"/>
            <a:ext cx="469624" cy="637794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CC2DBD-C3D5-37F1-5C3D-1CFD9D400280}"/>
              </a:ext>
            </a:extLst>
          </p:cNvPr>
          <p:cNvCxnSpPr>
            <a:cxnSpLocks/>
          </p:cNvCxnSpPr>
          <p:nvPr/>
        </p:nvCxnSpPr>
        <p:spPr>
          <a:xfrm flipV="1">
            <a:off x="489505" y="4713632"/>
            <a:ext cx="7919000" cy="6858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2A4BDB-7A6F-3285-029E-DCC696603457}"/>
              </a:ext>
            </a:extLst>
          </p:cNvPr>
          <p:cNvSpPr txBox="1"/>
          <p:nvPr/>
        </p:nvSpPr>
        <p:spPr>
          <a:xfrm>
            <a:off x="3980446" y="4792429"/>
            <a:ext cx="983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6.24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DE2FC-7F20-7474-F89F-233E181CB9F0}"/>
              </a:ext>
            </a:extLst>
          </p:cNvPr>
          <p:cNvSpPr txBox="1"/>
          <p:nvPr/>
        </p:nvSpPr>
        <p:spPr>
          <a:xfrm>
            <a:off x="1073427" y="3183007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QC1-1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FFBAA-C935-0FE7-80A1-3B829B48C2B7}"/>
              </a:ext>
            </a:extLst>
          </p:cNvPr>
          <p:cNvSpPr txBox="1"/>
          <p:nvPr/>
        </p:nvSpPr>
        <p:spPr>
          <a:xfrm>
            <a:off x="2822713" y="3183007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QC1-2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3BCEA-76AB-B8F2-1C47-1118614934B6}"/>
              </a:ext>
            </a:extLst>
          </p:cNvPr>
          <p:cNvSpPr txBox="1"/>
          <p:nvPr/>
        </p:nvSpPr>
        <p:spPr>
          <a:xfrm>
            <a:off x="4184374" y="3183007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QC1-3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428EA-14E5-D2A5-D095-D64C7963A4C9}"/>
              </a:ext>
            </a:extLst>
          </p:cNvPr>
          <p:cNvSpPr txBox="1"/>
          <p:nvPr/>
        </p:nvSpPr>
        <p:spPr>
          <a:xfrm>
            <a:off x="5874027" y="3183007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QC2-1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CCE37-F266-42F4-3ED8-EF6581126F53}"/>
              </a:ext>
            </a:extLst>
          </p:cNvPr>
          <p:cNvSpPr txBox="1"/>
          <p:nvPr/>
        </p:nvSpPr>
        <p:spPr>
          <a:xfrm>
            <a:off x="7484166" y="3183007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QC2-2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75B880-9608-6683-308A-B3C0FDDD8ED4}"/>
              </a:ext>
            </a:extLst>
          </p:cNvPr>
          <p:cNvCxnSpPr>
            <a:cxnSpLocks/>
          </p:cNvCxnSpPr>
          <p:nvPr/>
        </p:nvCxnSpPr>
        <p:spPr>
          <a:xfrm>
            <a:off x="8408505" y="4713632"/>
            <a:ext cx="73549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FF6947-1666-8C6B-86BC-A9DE5954F487}"/>
              </a:ext>
            </a:extLst>
          </p:cNvPr>
          <p:cNvSpPr txBox="1"/>
          <p:nvPr/>
        </p:nvSpPr>
        <p:spPr>
          <a:xfrm>
            <a:off x="8491291" y="4792429"/>
            <a:ext cx="6335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 m</a:t>
            </a: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BA659F9F-31C4-9407-1D1A-B322734CAB2A}"/>
              </a:ext>
            </a:extLst>
          </p:cNvPr>
          <p:cNvSpPr/>
          <p:nvPr/>
        </p:nvSpPr>
        <p:spPr>
          <a:xfrm>
            <a:off x="8340823" y="3245863"/>
            <a:ext cx="711641" cy="1249937"/>
          </a:xfrm>
          <a:prstGeom prst="corner">
            <a:avLst>
              <a:gd name="adj1" fmla="val 50000"/>
              <a:gd name="adj2" fmla="val 268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8850F-8947-9B1F-1D33-D8C5F15F728D}"/>
              </a:ext>
            </a:extLst>
          </p:cNvPr>
          <p:cNvSpPr txBox="1"/>
          <p:nvPr/>
        </p:nvSpPr>
        <p:spPr>
          <a:xfrm>
            <a:off x="8408505" y="238380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Cryo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3748B-0FFC-AAB5-5164-D1F709C75587}"/>
              </a:ext>
            </a:extLst>
          </p:cNvPr>
          <p:cNvSpPr txBox="1"/>
          <p:nvPr/>
        </p:nvSpPr>
        <p:spPr>
          <a:xfrm>
            <a:off x="7068755" y="422821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66" y="3983882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IP 2.2 m</a:t>
            </a:r>
          </a:p>
        </p:txBody>
      </p:sp>
    </p:spTree>
    <p:extLst>
      <p:ext uri="{BB962C8B-B14F-4D97-AF65-F5344CB8AC3E}">
        <p14:creationId xmlns:p14="http://schemas.microsoft.com/office/powerpoint/2010/main" val="1499534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-ppt-template-white-1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AC_RevisedPalette_2012">
    <a:dk1>
      <a:srgbClr val="000000"/>
    </a:dk1>
    <a:lt1>
      <a:sysClr val="window" lastClr="FFFFFF"/>
    </a:lt1>
    <a:dk2>
      <a:srgbClr val="E17000"/>
    </a:dk2>
    <a:lt2>
      <a:srgbClr val="A4001D"/>
    </a:lt2>
    <a:accent1>
      <a:srgbClr val="A4001D"/>
    </a:accent1>
    <a:accent2>
      <a:srgbClr val="E17000"/>
    </a:accent2>
    <a:accent3>
      <a:srgbClr val="4D4F53"/>
    </a:accent3>
    <a:accent4>
      <a:srgbClr val="545455"/>
    </a:accent4>
    <a:accent5>
      <a:srgbClr val="0099CC"/>
    </a:accent5>
    <a:accent6>
      <a:srgbClr val="69BE28"/>
    </a:accent6>
    <a:hlink>
      <a:srgbClr val="A4001D"/>
    </a:hlink>
    <a:folHlink>
      <a:srgbClr val="A4001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709F57C22AF4C8D185745E3950065" ma:contentTypeVersion="1" ma:contentTypeDescription="Create a new document." ma:contentTypeScope="" ma:versionID="7d3a711b8110c7c07e19378b4cf52c2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903D97-D4BB-480A-9FC7-782BC4B2785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4C0B3F-983A-4B03-99A4-3E57D63EC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8BFBAB-521D-4F09-B446-0F1634B67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669</Words>
  <Application>Microsoft Office PowerPoint</Application>
  <PresentationFormat>On-screen Show (4:3)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SLAC-ppt-template-white-1</vt:lpstr>
      <vt:lpstr>MDI IR Magnet System Suggested Near-Term Goals  for Fall 2025 </vt:lpstr>
      <vt:lpstr>JS: MDI Fall 2025 Timeline:</vt:lpstr>
      <vt:lpstr>Near-term MDI magnets tasks:</vt:lpstr>
      <vt:lpstr>Backup Slides</vt:lpstr>
      <vt:lpstr>Alternative IR Solenoid Compensation Scheme</vt:lpstr>
      <vt:lpstr>Nominal FCCee magnet raft and cryostat </vt:lpstr>
      <vt:lpstr>CEPC: Iron shields around QC1a for cross-beam field reduction</vt:lpstr>
      <vt:lpstr>PowerPoint Presentation</vt:lpstr>
      <vt:lpstr>PowerPoint Presentation</vt:lpstr>
      <vt:lpstr>FCCee IR magnet longitudinal locations, lengths, and strengths (K. Oide)</vt:lpstr>
      <vt:lpstr>IR Magnet Cross Section View (front and end of each magnet)  Showing separated heat shield and vacuum vessel.</vt:lpstr>
      <vt:lpstr>IR cryostat component dimensions  </vt:lpstr>
      <vt:lpstr>Radial distances from Detector Solenoid axis to Beam axis for QC1A/B</vt:lpstr>
      <vt:lpstr>Radial distances from beam location to outer cryostat wall at QC1A/B</vt:lpstr>
      <vt:lpstr>Suggested focus topics for FCCee MDI and IR magnets for 2024-2025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SAREC Charge</dc:title>
  <dc:creator>ecolby</dc:creator>
  <cp:lastModifiedBy>Seeman, John</cp:lastModifiedBy>
  <cp:revision>769</cp:revision>
  <cp:lastPrinted>2023-04-19T20:56:46Z</cp:lastPrinted>
  <dcterms:created xsi:type="dcterms:W3CDTF">2012-10-04T22:35:54Z</dcterms:created>
  <dcterms:modified xsi:type="dcterms:W3CDTF">2025-10-22T22:54:15Z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SLAC_PPT_032312</vt:lpwstr>
  </property>
  <property fmtid="{D5CDD505-2E9C-101B-9397-08002B2CF9AE}" pid="4" name="ArticulateGUID">
    <vt:lpwstr>4F2C0736-F769-41F4-8D23-03358470444A</vt:lpwstr>
  </property>
  <property fmtid="{D5CDD505-2E9C-101B-9397-08002B2CF9AE}" pid="5" name="ArticulateProjectFull">
    <vt:lpwstr>F:\PROJECTS\JohnsonBeesley\S+G\SLAC\SLAC_PPT_040212.ppta</vt:lpwstr>
  </property>
  <property fmtid="{D5CDD505-2E9C-101B-9397-08002B2CF9AE}" pid="6" name="ContentTypeId">
    <vt:lpwstr>0x010100797709F57C22AF4C8D185745E3950065</vt:lpwstr>
  </property>
</Properties>
</file>