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259" r:id="rId2"/>
    <p:sldId id="1078" r:id="rId3"/>
    <p:sldId id="1019" r:id="rId4"/>
    <p:sldId id="1024" r:id="rId5"/>
    <p:sldId id="1025" r:id="rId6"/>
    <p:sldId id="1079" r:id="rId7"/>
    <p:sldId id="1080" r:id="rId8"/>
    <p:sldId id="1081" r:id="rId9"/>
    <p:sldId id="1082" r:id="rId10"/>
    <p:sldId id="1083" r:id="rId11"/>
    <p:sldId id="1084" r:id="rId12"/>
    <p:sldId id="1086" r:id="rId13"/>
    <p:sldId id="1087" r:id="rId14"/>
    <p:sldId id="1091" r:id="rId15"/>
    <p:sldId id="1088" r:id="rId16"/>
    <p:sldId id="1105" r:id="rId17"/>
    <p:sldId id="1106" r:id="rId18"/>
    <p:sldId id="1107" r:id="rId19"/>
    <p:sldId id="1108" r:id="rId20"/>
    <p:sldId id="1109" r:id="rId21"/>
    <p:sldId id="1110" r:id="rId22"/>
    <p:sldId id="1111" r:id="rId23"/>
    <p:sldId id="1112" r:id="rId24"/>
    <p:sldId id="1020" r:id="rId25"/>
    <p:sldId id="1090" r:id="rId26"/>
    <p:sldId id="1100" r:id="rId27"/>
    <p:sldId id="1094" r:id="rId28"/>
    <p:sldId id="1095" r:id="rId29"/>
    <p:sldId id="1098" r:id="rId30"/>
    <p:sldId id="1096" r:id="rId31"/>
    <p:sldId id="1101" r:id="rId32"/>
    <p:sldId id="1102" r:id="rId33"/>
    <p:sldId id="1103" r:id="rId34"/>
    <p:sldId id="1104" r:id="rId35"/>
    <p:sldId id="1097" r:id="rId36"/>
    <p:sldId id="1113" r:id="rId37"/>
    <p:sldId id="281" r:id="rId38"/>
    <p:sldId id="264" r:id="rId39"/>
    <p:sldId id="263" r:id="rId40"/>
    <p:sldId id="285" r:id="rId41"/>
    <p:sldId id="294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92D21"/>
    <a:srgbClr val="FFC000"/>
    <a:srgbClr val="0F0F0F"/>
    <a:srgbClr val="EEEEEE"/>
    <a:srgbClr val="717171"/>
    <a:srgbClr val="8C8C8C"/>
    <a:srgbClr val="9A9A9A"/>
    <a:srgbClr val="158714"/>
    <a:srgbClr val="FF8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041"/>
    <p:restoredTop sz="97030"/>
  </p:normalViewPr>
  <p:slideViewPr>
    <p:cSldViewPr snapToGrid="0" snapToObjects="1">
      <p:cViewPr varScale="1">
        <p:scale>
          <a:sx n="82" d="100"/>
          <a:sy n="82" d="100"/>
        </p:scale>
        <p:origin x="80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 showGuides="1">
      <p:cViewPr varScale="1">
        <p:scale>
          <a:sx n="145" d="100"/>
          <a:sy n="145" d="100"/>
        </p:scale>
        <p:origin x="387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DD062E-52F7-A14D-A443-1F3854784447}" type="datetimeFigureOut">
              <a:rPr lang="en-US" smtClean="0"/>
              <a:t>10/16/2025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B0EE9E-52B8-AA4F-8DD5-ED0FB4E5CBC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25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78004-2CFF-6DE0-21EC-F0BCC26B09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E79B55-FE64-D781-8D92-B0B0EE654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9D8724-35FC-A016-2C0F-1C73E9D9D2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C69323-DF25-7635-15DE-A6B7D711C0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32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F0C917-9A28-0C03-6EF0-3F284B20C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1BE77F-B195-3E16-4C5F-F09D862F82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792B54F-6451-5DF9-CF59-8F62290B86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3C2F9-E294-1237-0448-52FCC1D966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6681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2A71C-C474-01E4-950C-42DD9F29AC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5443874-E844-D2D4-9A67-C74354378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4FA581-ECCE-0D36-9E26-7ECD5411D9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4C1C22-DAE5-4C3A-AE29-71D7279E70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50684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AE586-497D-EC0D-1A7B-69206A9F3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267A6C5-CA88-760F-3AC2-54614C4F78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9E7747-76E0-D32B-40FC-C07ED6A123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C377BF-496A-1D52-42C4-D54506965A7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7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B0AEB-E728-9194-95B1-79041405A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DA022E-068B-DCAF-22BF-104D78254A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01C19A-D1EC-DCEE-B980-74D5975E8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CAD1FC-0BA3-A05D-D2FA-2D44F1843CA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3542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04B713-7272-3C53-DBB1-6FA40FE9F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451B44-E8E0-ADE9-C937-984D4E2BF1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FC6C1F4-E692-0B04-BC1F-BBBADBB99C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56F5CE-C92D-8D8A-D691-48326B4F15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864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420D34-7AD6-31DF-A069-BFDD98CC0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02DE8A-B767-9BB7-63FD-2ED5D80713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7421A9-62A6-46AB-3BF9-AB9DF12C76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AA1BBE-A69E-F0F0-716C-259A286243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879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793EA-6945-EA82-C65B-EE377E1A87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D86583-7DFD-6489-7E00-9F2206ECEF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D1B9C1-5752-CDA3-D5D3-9D60272ED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7328E-2601-4073-8512-0568AF926B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797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AE343D-BD1B-D321-36AA-5FA6A5F18B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417B1-E72C-61E9-08CE-44A520931C7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103882-FDCE-2813-A47E-60E697CE3C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F048C1-2414-75E7-154E-BDAC4ED5EA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1185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180FC3-0A5C-C9C8-6640-7AC4EE377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B37A18-9166-296C-0643-6C583434B5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2F4A191-8EF8-E807-AAAD-6820137EC19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68D75A-C85C-30C0-C774-F2BCB724AA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5134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61234-D26F-F260-70D3-EBE99026BE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FAE07A-DE8D-82D6-03CC-825FB38E44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B86B29D-0F6B-8DBA-B346-DD5976A485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486466-26AE-BD72-BC34-D3557BB31F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0519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A2F3E-7A6D-4F7E-951A-4E4C630C5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B48D6E-6C38-057D-5F75-9FC169A390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EB02763-4F4E-77BA-EEC4-78E91150B5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53532C-1736-657C-6C82-1E2DAAAC9E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1514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3D3C2-EB51-C357-6155-E2DE550F43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B1BA0CB-9623-ED14-2A70-15487F20D2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4EA770-64E5-DCA3-EA1F-F0BF25D160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263892-54E0-74A5-AC91-1C9958ACF1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7588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DBD1C1-EA96-F08C-C47B-44CE91469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F7A03F-FCCA-9CF0-2371-2C2BFCC943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58E682-F0A8-08A6-E454-CF6121AD43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5537F6-D143-2BBD-1215-41F7488505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6074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77225F-89A2-DAF4-EC93-4C6D06483A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98F7D5-B666-3F06-A59E-7A8E63BB99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A2BE786-4C1A-4CDB-98DF-291FB5FEEB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08176E-43FC-A055-07A2-42D3C127D3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27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E551A-B1FA-E760-191B-64C3FBA500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D484F11-37AC-5176-9420-27A9BAD76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606CD04-682B-CBCB-782B-A198DEBCBB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D589-39BE-54A1-C04A-44C386C1362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60229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8461A-E102-1B3A-FCAD-FC38BCE07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9D37F7B-3DD0-B036-1669-C95C6A7F90C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6012959-F8EF-B5BE-281B-2246AAF794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0C11F-C7BF-7744-1BC9-C673DA793E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50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CF32F-6CBE-EB73-5FDA-30E07BD21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2448C09-AF00-089C-3BC0-F1698CB370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18C436-52C2-059E-6DBF-D0B61AC2DA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6DE08-E699-642D-029F-E0E36A0451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2501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B66894-7E49-5645-6A14-3A4540C77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03FF9-FB81-4FE1-D699-A3C5738F6C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9D5AA6-9166-D87D-679B-E27F807B37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7F1B41-9287-5D8F-2B4C-EA41693E55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9337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17BBFC-5FF9-14E0-544C-6045EEE4C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5B775B-C7A7-E86D-01A4-9DFC84B150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4F6858-6226-A2E3-3637-76CB606D8A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A5816-FDB3-EC01-06A8-41E44F6D41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8499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B1F523-9A1A-FE23-9A11-BE16573FDB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78A4A25-070A-1F7C-6B21-BA28F65CC8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429FF18-9E4D-2AE3-A395-05303125BB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5B1A40-EE76-366D-6787-A7D789F7CCA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082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4899F5-EB30-A911-03B4-C67F091ADB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3352CF3-B0CD-B18D-F75B-1FADA3F7CF9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43D8A9-7F0D-50EF-1E45-EF6CFA6B70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EBC65C-DE6F-C66C-4087-F048897747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33986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181D6D-0B80-7F20-588E-13A30FB1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589B06B-E7FE-F0EB-EC3F-268703DE55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FE53A-D521-C14B-FFB0-73D7743A53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4B1F7-381B-4E9D-6A96-7862F158788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228010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E9785D-3A83-0997-D032-C50CFC2A4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97CD5F5-372C-38E6-198A-5B906E6865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20C9D8-AF52-9136-D252-925F54ED02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B1CFE-8265-9F6B-9415-DD34818BF0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1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1DD45-3497-59D8-694F-3BF827DBE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E8D26F-5398-9666-968D-639A4864A8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334893C-1810-4063-56FE-0B2C15E360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0288F-E263-54A3-AACD-90459A4F54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44864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879ED-4E33-D101-0ABD-E37226B11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17BD71D-40F6-78E9-5CE9-8235EEFC38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063941-19F0-4228-E704-FADE9CFFC7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5A16F-D5E1-9F95-E28F-FF823D97C2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904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388A48-FCFA-E1B0-7B7A-6C72D2181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8E4654-AEC1-01A5-97E9-EEB27349F3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933FDB-DAD6-3A4F-DCC3-B0C82BEB5D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EAA62-C6A7-305E-4454-E6D8B991AF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5279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33986D-48DC-8542-C174-E7533403C4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494DA98-6EC6-E7E1-78CB-1C2BB75EAC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28DD23-5AEF-3A42-0FED-0B7BA498DA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E13AD7-94DC-03C1-AEF1-0915FB03C2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9690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23CA95-B755-A668-8A42-9F2E211A5B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A8E91FA-B0E1-27EE-A30A-5286A90CF0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1708340-7AF6-B63E-2C7C-2D6D11D668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64FB2D-7010-A651-9411-17B4778505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39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5E22D-1B83-DDB8-0515-A25F157F3D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B5C8A9-7760-0E6A-6373-A954E12DA9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3798A1-40D9-AABB-9717-0F28923C20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B7B053-0713-CF19-DEC8-C02E666713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8785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99518-CCE8-EBA2-0EB9-C54345787E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576CAE-FFBC-1801-D817-0575EF425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A1A4BB-9453-3E1E-298D-FCD42A4B86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26CA0E-3F6B-931D-C49E-8FB483F339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480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E9EA2-259E-6CA9-E2D0-69925B885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3E2E3C-7BA6-F265-B49D-B37F56962E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464280-B91A-A32F-18A9-0046E28637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87B0C-5C4B-4DB6-46F2-F8FB3621A6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416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4349-FED4-4833-2F17-233A13F2D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463B3C-02A9-7568-8DF1-E06727EE99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AD7156-0267-1D6F-C96C-C6E01738C2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E6E721-BA50-383A-3221-B8E52AE88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2981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75FD4-8839-9F06-D420-3DE0E4FAE1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4072E75-EFD8-7741-C89A-5FEE8CB666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506A60A-8AA6-A972-BB99-BED0A8681F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27FA88-E117-44E8-F708-BB7E33268D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95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3EBFF-D362-0773-4AE1-6B1751997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A897B8F-C327-6819-9D47-C3F14845CBF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27F934-BE4B-05D6-2CE0-4EAE6275DD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7F61CF-5ACC-EBCD-AE1B-6698C7D217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B0EE9E-52B8-AA4F-8DD5-ED0FB4E5CBC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489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05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7" y="2427287"/>
            <a:ext cx="5616575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324000" indent="-324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561657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2117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4588863-2E7B-784C-BD2D-8C3D0E7E1D8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0"/>
            <a:ext cx="6024562" cy="62071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7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8" y="159226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8" y="3969703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3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1" y="396970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3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5616575" cy="668337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0" y="2420938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592263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2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4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38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5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6" y="1601227"/>
            <a:ext cx="3708401" cy="668337"/>
          </a:xfrm>
        </p:spPr>
        <p:txBody>
          <a:bodyPr anchor="t" anchorCtr="0"/>
          <a:lstStyle>
            <a:lvl1pPr marL="0" indent="0">
              <a:spcBef>
                <a:spcPts val="400"/>
              </a:spcBef>
              <a:spcAft>
                <a:spcPts val="0"/>
              </a:spcAft>
              <a:buNone/>
              <a:defRPr sz="2100" b="1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2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6" y="160137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6" y="2732442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0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4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1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8" y="1601376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8" y="365125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88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1" y="4294188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8" y="4294188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434">
          <p15:clr>
            <a:srgbClr val="FBAE40"/>
          </p15:clr>
        </p15:guide>
        <p15:guide id="2" orient="horz" pos="1525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7" y="1709738"/>
            <a:ext cx="11376025" cy="2852737"/>
          </a:xfrm>
        </p:spPr>
        <p:txBody>
          <a:bodyPr anchor="b"/>
          <a:lstStyle>
            <a:lvl1pPr>
              <a:defRPr sz="5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3"/>
            <a:ext cx="11376026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63763-5414-8544-AF6D-F8D5C9B1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8A5D0-906E-0046-B0F3-96283308C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4B140E-F283-BD43-9D8C-905BDA421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4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home.cern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35CB0-ADC7-E163-EE44-812F5AC0A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50A6DB-1947-8A44-6C8C-0F737E18F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B104127-09BA-F15A-EE4E-C4F5B966A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9EAB9C-52C0-453A-9719-1284FF0B098F}" type="datetimeFigureOut">
              <a:rPr lang="it-IT" smtClean="0"/>
              <a:t>16/10/2025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937094-655B-16C4-07CB-61D86349C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31BA6BE-882E-8C6B-E875-735959B8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E86CC9-41B5-443F-AD8B-6FF62E12077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73748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1800">
                <a:solidFill>
                  <a:schemeClr val="tx2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8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age colour or pictur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10B6E0-915E-6A4B-BE3D-83464DDC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F185B5-CF74-D44D-A9E3-83166F096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D60124-268E-2640-B552-632FCB92FC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D4B92-ED84-1D4C-81AB-7D7F79EF892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1E223B3-FDCC-6949-9C0B-F052B97037C1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D5082788-0C78-F842-A18F-84667EAC7E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988" y="6364800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355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01A8103C-80BA-7941-AEF5-FB81302B57A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-29980"/>
            <a:ext cx="12192000" cy="623075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75612" y="-48846"/>
            <a:ext cx="4116387" cy="6249621"/>
          </a:xfrm>
          <a:solidFill>
            <a:schemeClr val="tx1">
              <a:alpha val="80000"/>
            </a:schemeClr>
          </a:solidFill>
        </p:spPr>
        <p:txBody>
          <a:bodyPr lIns="180000" tIns="180000" rIns="180000" bIns="180000"/>
          <a:lstStyle>
            <a:lvl1pPr>
              <a:defRPr sz="2800">
                <a:solidFill>
                  <a:schemeClr val="bg1"/>
                </a:solidFill>
              </a:defRPr>
            </a:lvl1pPr>
            <a:lvl2pPr marL="324000" indent="-324000">
              <a:buFont typeface="Arial" charset="0"/>
              <a:buChar char="•"/>
              <a:tabLst/>
              <a:defRPr sz="2100">
                <a:solidFill>
                  <a:schemeClr val="bg1"/>
                </a:solidFill>
              </a:defRPr>
            </a:lvl2pPr>
            <a:lvl3pPr marL="648000" indent="-32400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bg1"/>
                </a:solidFill>
              </a:defRPr>
            </a:lvl3pPr>
            <a:lvl4pPr marL="972000" indent="-324000">
              <a:buSzPct val="100000"/>
              <a:buFont typeface="Arial" charset="0"/>
              <a:buChar char="•"/>
              <a:tabLst/>
              <a:defRPr>
                <a:solidFill>
                  <a:schemeClr val="bg1"/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80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‹N›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49" r:id="rId2"/>
    <p:sldLayoutId id="2147483662" r:id="rId3"/>
    <p:sldLayoutId id="2147483650" r:id="rId4"/>
    <p:sldLayoutId id="2147483665" r:id="rId5"/>
    <p:sldLayoutId id="2147483668" r:id="rId6"/>
    <p:sldLayoutId id="2147483677" r:id="rId7"/>
    <p:sldLayoutId id="2147483674" r:id="rId8"/>
    <p:sldLayoutId id="2147483652" r:id="rId9"/>
    <p:sldLayoutId id="2147483653" r:id="rId10"/>
    <p:sldLayoutId id="2147483661" r:id="rId11"/>
    <p:sldLayoutId id="2147483666" r:id="rId12"/>
    <p:sldLayoutId id="2147483667" r:id="rId13"/>
    <p:sldLayoutId id="2147483658" r:id="rId14"/>
    <p:sldLayoutId id="2147483659" r:id="rId15"/>
    <p:sldLayoutId id="2147483673" r:id="rId16"/>
    <p:sldLayoutId id="2147483660" r:id="rId17"/>
    <p:sldLayoutId id="2147483671" r:id="rId18"/>
    <p:sldLayoutId id="2147483651" r:id="rId19"/>
    <p:sldLayoutId id="2147483654" r:id="rId20"/>
    <p:sldLayoutId id="2147483669" r:id="rId21"/>
    <p:sldLayoutId id="2147483655" r:id="rId22"/>
    <p:sldLayoutId id="2147483678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11" Type="http://schemas.openxmlformats.org/officeDocument/2006/relationships/hyperlink" Target="https://theses.hal.science/tel-04867992" TargetMode="External"/><Relationship Id="rId5" Type="http://schemas.openxmlformats.org/officeDocument/2006/relationships/image" Target="../media/image38.png"/><Relationship Id="rId10" Type="http://schemas.openxmlformats.org/officeDocument/2006/relationships/hyperlink" Target="https://www.sciencedirect.com/science/article/pii/S0168900224010532" TargetMode="External"/><Relationship Id="rId4" Type="http://schemas.openxmlformats.org/officeDocument/2006/relationships/image" Target="../media/image6.png"/><Relationship Id="rId9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0.png"/><Relationship Id="rId3" Type="http://schemas.openxmlformats.org/officeDocument/2006/relationships/image" Target="../media/image9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www.sciencedirect.com/science/article/pii/S0168900221000334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hyperlink" Target="http://dx.doi.org/10.1016/0168-9002(96)00175-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sciencedirect.com/science/article/pii/S0168900218305369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3" Type="http://schemas.openxmlformats.org/officeDocument/2006/relationships/image" Target="../media/image9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theses.hal.science/tel-04867992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hyperlink" Target="https://iopscience.iop.org/article/10.1088/1748-0221/18/07/C07012" TargetMode="External"/><Relationship Id="rId10" Type="http://schemas.microsoft.com/office/2007/relationships/hdphoto" Target="../media/hdphoto2.wdp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Relationship Id="rId9" Type="http://schemas.openxmlformats.org/officeDocument/2006/relationships/hyperlink" Target="https://indico.cern.ch/event/1427010/#6-picosec-micromegas-gaseous-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ams&#10;&#10;Description automatically generated with medium confidence">
            <a:extLst>
              <a:ext uri="{FF2B5EF4-FFF2-40B4-BE49-F238E27FC236}">
                <a16:creationId xmlns:a16="http://schemas.microsoft.com/office/drawing/2014/main" id="{72D355B1-E27F-5143-660C-B852B52DFB4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085" y="6282141"/>
            <a:ext cx="896457" cy="554642"/>
          </a:xfrm>
          <a:prstGeom prst="rect">
            <a:avLst/>
          </a:prstGeom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56F8E84B-96A9-1D73-EE06-EFF54DEF1B0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562" b="-2827"/>
          <a:stretch/>
        </p:blipFill>
        <p:spPr>
          <a:xfrm>
            <a:off x="403200" y="6309320"/>
            <a:ext cx="1075022" cy="527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54AB7DD-ADE0-8B7E-D2BA-4B232AD7F113}"/>
              </a:ext>
            </a:extLst>
          </p:cNvPr>
          <p:cNvSpPr txBox="1"/>
          <p:nvPr/>
        </p:nvSpPr>
        <p:spPr>
          <a:xfrm>
            <a:off x="1986693" y="742537"/>
            <a:ext cx="8218615" cy="4924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en-US" sz="3200" b="1" dirty="0">
                <a:solidFill>
                  <a:srgbClr val="0033A0"/>
                </a:solidFill>
              </a:rPr>
              <a:t> PICOSEC Micromegas gaseous detectors</a:t>
            </a:r>
          </a:p>
          <a:p>
            <a:pPr lvl="0" algn="ctr"/>
            <a:r>
              <a:rPr lang="en-US" sz="3200" b="1" dirty="0">
                <a:solidFill>
                  <a:srgbClr val="0033A0"/>
                </a:solidFill>
              </a:rPr>
              <a:t>for precise timing and developments</a:t>
            </a:r>
          </a:p>
          <a:p>
            <a:pPr lvl="0" algn="ctr"/>
            <a:r>
              <a:rPr lang="en-US" sz="3200" b="1" dirty="0">
                <a:solidFill>
                  <a:srgbClr val="0033A0"/>
                </a:solidFill>
              </a:rPr>
              <a:t> towards applicable detector</a:t>
            </a:r>
          </a:p>
          <a:p>
            <a:pPr lvl="0" algn="ctr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/>
            <a:endParaRPr lang="en-US" dirty="0">
              <a:solidFill>
                <a:srgbClr val="F03F0C"/>
              </a:solidFill>
            </a:endParaRPr>
          </a:p>
          <a:p>
            <a:pPr lvl="0" algn="ctr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Francesco Guerra</a:t>
            </a:r>
            <a:endParaRPr lang="en-US" b="1" dirty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tx2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tx2"/>
                </a:solidFill>
              </a:rPr>
              <a:t>Supervisors: M. Lisowska, F. </a:t>
            </a:r>
            <a:r>
              <a:rPr lang="en-US" dirty="0" err="1">
                <a:solidFill>
                  <a:schemeClr val="tx2"/>
                </a:solidFill>
              </a:rPr>
              <a:t>Brunbauer</a:t>
            </a:r>
            <a:r>
              <a:rPr lang="en-US" dirty="0">
                <a:solidFill>
                  <a:schemeClr val="tx2"/>
                </a:solidFill>
              </a:rPr>
              <a:t> &amp; E. Oliveri</a:t>
            </a:r>
          </a:p>
          <a:p>
            <a:pPr lvl="0" algn="ctr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ctr"/>
            <a:endParaRPr lang="en-US" dirty="0">
              <a:solidFill>
                <a:srgbClr val="F03F0C"/>
              </a:solidFill>
            </a:endParaRPr>
          </a:p>
          <a:p>
            <a:pPr lvl="0" algn="ctr"/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srgbClr val="0033A0"/>
                </a:solidFill>
              </a:rPr>
              <a:t>October 17</a:t>
            </a:r>
            <a:r>
              <a:rPr lang="en-US" sz="2400" baseline="30000" dirty="0">
                <a:solidFill>
                  <a:srgbClr val="0033A0"/>
                </a:solidFill>
              </a:rPr>
              <a:t>th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ea typeface="+mn-ea"/>
                <a:cs typeface="+mn-cs"/>
              </a:rPr>
              <a:t>,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03F0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9A1B619-3E18-78A4-01CF-5532B4C51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7721" y="4970927"/>
            <a:ext cx="1810669" cy="1688738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366CA769-9AAC-5812-2B64-401170DD56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90217" y="6365756"/>
            <a:ext cx="1263326" cy="424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4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EA7E97-DB23-E485-C770-4B14EFF261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AB234764-0C15-F5C7-7881-7E167A17A5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3879" y="1771526"/>
            <a:ext cx="4432370" cy="332301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0737ED-E4B9-5DB4-A9C7-E811BEDAF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789461-93A8-DFDB-7C2C-33D014160943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3C5FC7CD-C29C-924B-8BD3-DBBB516B48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8C7EA35-656A-70C6-3307-ADA4C1FC8241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1A0D5DCF-66E5-43DB-F728-8BA824C7FBF1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General waveform analysis</a:t>
            </a:r>
          </a:p>
          <a:p>
            <a:endParaRPr lang="en-US" sz="2800" dirty="0"/>
          </a:p>
        </p:txBody>
      </p:sp>
      <p:pic>
        <p:nvPicPr>
          <p:cNvPr id="2" name="Immagine 1" descr="Immagine che contiene testo, line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D4122882-871F-9D05-FA63-30AB51578A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" b="-372"/>
          <a:stretch>
            <a:fillRect/>
          </a:stretch>
        </p:blipFill>
        <p:spPr>
          <a:xfrm>
            <a:off x="557658" y="1328084"/>
            <a:ext cx="5538342" cy="4105647"/>
          </a:xfrm>
          <a:prstGeom prst="rect">
            <a:avLst/>
          </a:prstGeom>
        </p:spPr>
      </p:pic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7F3D828F-1A2F-F3DE-EB47-C56810070BB8}"/>
              </a:ext>
            </a:extLst>
          </p:cNvPr>
          <p:cNvCxnSpPr>
            <a:cxnSpLocks/>
          </p:cNvCxnSpPr>
          <p:nvPr/>
        </p:nvCxnSpPr>
        <p:spPr>
          <a:xfrm flipH="1">
            <a:off x="3140242" y="1737720"/>
            <a:ext cx="237958" cy="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402A395-2EC2-BDE0-0CB6-A4281EFBDD56}"/>
              </a:ext>
            </a:extLst>
          </p:cNvPr>
          <p:cNvSpPr txBox="1"/>
          <p:nvPr/>
        </p:nvSpPr>
        <p:spPr>
          <a:xfrm>
            <a:off x="3442034" y="1668470"/>
            <a:ext cx="15754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900" dirty="0">
                <a:solidFill>
                  <a:schemeClr val="accent3"/>
                </a:solidFill>
              </a:rPr>
              <a:t>Peak </a:t>
            </a:r>
            <a:r>
              <a:rPr lang="it-IT" sz="900" dirty="0" err="1">
                <a:solidFill>
                  <a:schemeClr val="accent3"/>
                </a:solidFill>
              </a:rPr>
              <a:t>amplitude</a:t>
            </a:r>
            <a:endParaRPr lang="it-IT" sz="900" dirty="0">
              <a:solidFill>
                <a:schemeClr val="accent3"/>
              </a:solidFill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3C1BD935-1F99-CD0D-78A6-56CFC795B549}"/>
              </a:ext>
            </a:extLst>
          </p:cNvPr>
          <p:cNvSpPr/>
          <p:nvPr/>
        </p:nvSpPr>
        <p:spPr>
          <a:xfrm>
            <a:off x="1798721" y="1630279"/>
            <a:ext cx="1139964" cy="1329489"/>
          </a:xfrm>
          <a:prstGeom prst="rect">
            <a:avLst/>
          </a:prstGeom>
          <a:solidFill>
            <a:srgbClr val="FFC0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r>
              <a:rPr lang="it-IT" sz="900" dirty="0" err="1">
                <a:solidFill>
                  <a:schemeClr val="tx2"/>
                </a:solidFill>
              </a:rPr>
              <a:t>Pre</a:t>
            </a:r>
            <a:r>
              <a:rPr lang="it-IT" sz="900" dirty="0">
                <a:solidFill>
                  <a:schemeClr val="tx2"/>
                </a:solidFill>
              </a:rPr>
              <a:t>-trigger </a:t>
            </a:r>
            <a:r>
              <a:rPr lang="it-IT" sz="900" dirty="0" err="1">
                <a:solidFill>
                  <a:schemeClr val="tx2"/>
                </a:solidFill>
              </a:rPr>
              <a:t>region</a:t>
            </a:r>
            <a:endParaRPr lang="it-IT" sz="900" dirty="0">
              <a:solidFill>
                <a:schemeClr val="tx2"/>
              </a:solidFill>
            </a:endParaRPr>
          </a:p>
        </p:txBody>
      </p:sp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975CC619-200E-C11B-7EF7-E749C7688493}"/>
              </a:ext>
            </a:extLst>
          </p:cNvPr>
          <p:cNvSpPr/>
          <p:nvPr/>
        </p:nvSpPr>
        <p:spPr>
          <a:xfrm>
            <a:off x="6220879" y="3404875"/>
            <a:ext cx="1143000" cy="2492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31FDE80-D97C-EDDB-5039-41C78278BDAF}"/>
              </a:ext>
            </a:extLst>
          </p:cNvPr>
          <p:cNvSpPr txBox="1"/>
          <p:nvPr/>
        </p:nvSpPr>
        <p:spPr>
          <a:xfrm>
            <a:off x="10058873" y="2659630"/>
            <a:ext cx="15754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900" dirty="0" err="1">
                <a:solidFill>
                  <a:schemeClr val="accent3"/>
                </a:solidFill>
              </a:rPr>
              <a:t>Polya</a:t>
            </a:r>
            <a:r>
              <a:rPr lang="it-IT" sz="900" dirty="0">
                <a:solidFill>
                  <a:schemeClr val="accent3"/>
                </a:solidFill>
              </a:rPr>
              <a:t> </a:t>
            </a:r>
            <a:r>
              <a:rPr lang="it-IT" sz="900" dirty="0" err="1">
                <a:solidFill>
                  <a:schemeClr val="accent3"/>
                </a:solidFill>
              </a:rPr>
              <a:t>distribution</a:t>
            </a:r>
            <a:r>
              <a:rPr lang="it-IT" sz="900" dirty="0">
                <a:solidFill>
                  <a:schemeClr val="accent3"/>
                </a:solidFill>
              </a:rPr>
              <a:t> </a:t>
            </a:r>
            <a:r>
              <a:rPr lang="it-IT" sz="900" dirty="0" err="1">
                <a:solidFill>
                  <a:schemeClr val="accent3"/>
                </a:solidFill>
              </a:rPr>
              <a:t>fit</a:t>
            </a:r>
            <a:endParaRPr lang="it-IT" sz="900" dirty="0">
              <a:solidFill>
                <a:schemeClr val="accent3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A74C5CC8-3F70-2904-D17D-267A9AD73EB7}"/>
              </a:ext>
            </a:extLst>
          </p:cNvPr>
          <p:cNvCxnSpPr>
            <a:cxnSpLocks/>
          </p:cNvCxnSpPr>
          <p:nvPr/>
        </p:nvCxnSpPr>
        <p:spPr>
          <a:xfrm flipH="1">
            <a:off x="10058873" y="2850728"/>
            <a:ext cx="210689" cy="21808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5" name="Ovale 24">
            <a:extLst>
              <a:ext uri="{FF2B5EF4-FFF2-40B4-BE49-F238E27FC236}">
                <a16:creationId xmlns:a16="http://schemas.microsoft.com/office/drawing/2014/main" id="{03781235-0315-C9D5-F17F-3D58623A14AF}"/>
              </a:ext>
            </a:extLst>
          </p:cNvPr>
          <p:cNvSpPr/>
          <p:nvPr/>
        </p:nvSpPr>
        <p:spPr>
          <a:xfrm rot="235063">
            <a:off x="3038906" y="1771971"/>
            <a:ext cx="45719" cy="956464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4DDC56C0-EFCA-701B-E812-074CC8033F8E}"/>
              </a:ext>
            </a:extLst>
          </p:cNvPr>
          <p:cNvCxnSpPr>
            <a:cxnSpLocks/>
            <a:stCxn id="25" idx="5"/>
          </p:cNvCxnSpPr>
          <p:nvPr/>
        </p:nvCxnSpPr>
        <p:spPr>
          <a:xfrm>
            <a:off x="3054788" y="2588678"/>
            <a:ext cx="132912" cy="12721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339DD0D1-BFDC-573E-B65F-C57DF557A22B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7382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5" grpId="0" animBg="1"/>
      <p:bldP spid="18" grpId="0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11BACA-603D-014C-7DDE-9C675E599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361053-7EBE-489D-6C25-8F8C458A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AACF09-ED49-0636-D56F-E2E8C9628B83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B508B715-6294-8719-F579-8098653BF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58BF853F-DA15-9629-7C32-D546369E050C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CE1EA5C-A36D-0761-5922-3E2EDE6F21A2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Code improvements</a:t>
            </a:r>
          </a:p>
          <a:p>
            <a:endParaRPr lang="en-US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3D49A3E-B7F5-A101-C389-7B6074A1E9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309" y="1614809"/>
            <a:ext cx="4544541" cy="175788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E4EB44D-DB70-4093-1561-79A57FEFDC15}"/>
              </a:ext>
            </a:extLst>
          </p:cNvPr>
          <p:cNvSpPr txBox="1"/>
          <p:nvPr/>
        </p:nvSpPr>
        <p:spPr>
          <a:xfrm>
            <a:off x="947738" y="1060811"/>
            <a:ext cx="2279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/>
              <a:t>Filtered</a:t>
            </a:r>
            <a:r>
              <a:rPr lang="it-IT" dirty="0"/>
              <a:t> </a:t>
            </a:r>
            <a:r>
              <a:rPr lang="it-IT" dirty="0" err="1"/>
              <a:t>analysis</a:t>
            </a:r>
            <a:endParaRPr lang="it-IT" dirty="0"/>
          </a:p>
        </p:txBody>
      </p:sp>
      <p:pic>
        <p:nvPicPr>
          <p:cNvPr id="4" name="Immagine 3" descr="Immagine che contiene testo, linea, diagramma, schermata&#10;&#10;Il contenuto generato dall'IA potrebbe non essere corretto.">
            <a:extLst>
              <a:ext uri="{FF2B5EF4-FFF2-40B4-BE49-F238E27FC236}">
                <a16:creationId xmlns:a16="http://schemas.microsoft.com/office/drawing/2014/main" id="{C608F2C1-8B5A-DCE8-E64E-CC3116D9F6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28"/>
          <a:stretch>
            <a:fillRect/>
          </a:stretch>
        </p:blipFill>
        <p:spPr>
          <a:xfrm>
            <a:off x="6737350" y="486145"/>
            <a:ext cx="3479801" cy="1309629"/>
          </a:xfrm>
          <a:prstGeom prst="rect">
            <a:avLst/>
          </a:prstGeom>
        </p:spPr>
      </p:pic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3C01F8F-E2FB-EEE7-644D-D850195519BC}"/>
              </a:ext>
            </a:extLst>
          </p:cNvPr>
          <p:cNvCxnSpPr>
            <a:cxnSpLocks/>
          </p:cNvCxnSpPr>
          <p:nvPr/>
        </p:nvCxnSpPr>
        <p:spPr>
          <a:xfrm flipV="1">
            <a:off x="5638800" y="1565144"/>
            <a:ext cx="952500" cy="6159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9595758D-86CB-6E63-7DD6-596022DFD2B5}"/>
              </a:ext>
            </a:extLst>
          </p:cNvPr>
          <p:cNvCxnSpPr>
            <a:cxnSpLocks/>
          </p:cNvCxnSpPr>
          <p:nvPr/>
        </p:nvCxnSpPr>
        <p:spPr>
          <a:xfrm>
            <a:off x="5695950" y="2432050"/>
            <a:ext cx="10414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 descr="Immagine che contiene testo, schermat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DE0C62D1-3784-1EBD-6947-DAF400CF1E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1908326"/>
            <a:ext cx="1989276" cy="1490259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6C02DEBF-239F-A773-8F79-58038B5FA00A}"/>
              </a:ext>
            </a:extLst>
          </p:cNvPr>
          <p:cNvCxnSpPr>
            <a:cxnSpLocks/>
          </p:cNvCxnSpPr>
          <p:nvPr/>
        </p:nvCxnSpPr>
        <p:spPr>
          <a:xfrm>
            <a:off x="5695950" y="2870200"/>
            <a:ext cx="1193800" cy="952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24339735-59B6-3563-625F-83CDDC8AE876}"/>
              </a:ext>
            </a:extLst>
          </p:cNvPr>
          <p:cNvSpPr txBox="1"/>
          <p:nvPr/>
        </p:nvSpPr>
        <p:spPr>
          <a:xfrm>
            <a:off x="10338595" y="915139"/>
            <a:ext cx="1054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/>
              <a:t>Multi-</a:t>
            </a:r>
            <a:r>
              <a:rPr lang="it-IT" sz="1200" dirty="0" err="1"/>
              <a:t>peak</a:t>
            </a:r>
            <a:r>
              <a:rPr lang="it-IT" sz="1200" dirty="0"/>
              <a:t> </a:t>
            </a:r>
            <a:r>
              <a:rPr lang="it-IT" sz="1200" dirty="0" err="1"/>
              <a:t>recognition</a:t>
            </a:r>
            <a:endParaRPr lang="it-IT" sz="1200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3EAE87A-4FBB-0586-2381-7795CA5A3CF0}"/>
              </a:ext>
            </a:extLst>
          </p:cNvPr>
          <p:cNvSpPr txBox="1"/>
          <p:nvPr/>
        </p:nvSpPr>
        <p:spPr>
          <a:xfrm>
            <a:off x="9436895" y="2337320"/>
            <a:ext cx="10541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/>
              <a:t>Better </a:t>
            </a:r>
            <a:r>
              <a:rPr lang="it-IT" sz="1200" dirty="0" err="1"/>
              <a:t>noise</a:t>
            </a:r>
            <a:r>
              <a:rPr lang="it-IT" sz="1200" dirty="0"/>
              <a:t> </a:t>
            </a:r>
            <a:r>
              <a:rPr lang="it-IT" sz="1200" dirty="0" err="1"/>
              <a:t>rejection</a:t>
            </a:r>
            <a:endParaRPr lang="it-IT" sz="1200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6ECE139-331E-3AAA-328A-F9DABE40E0A2}"/>
              </a:ext>
            </a:extLst>
          </p:cNvPr>
          <p:cNvSpPr txBox="1"/>
          <p:nvPr/>
        </p:nvSpPr>
        <p:spPr>
          <a:xfrm>
            <a:off x="7322343" y="3730367"/>
            <a:ext cx="43807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 err="1"/>
              <a:t>Extracting</a:t>
            </a:r>
            <a:r>
              <a:rPr lang="it-IT" sz="1200" dirty="0"/>
              <a:t> </a:t>
            </a:r>
            <a:r>
              <a:rPr lang="it-IT" sz="1200" dirty="0" err="1"/>
              <a:t>easily</a:t>
            </a:r>
            <a:r>
              <a:rPr lang="it-IT" sz="1200" dirty="0"/>
              <a:t> general </a:t>
            </a:r>
            <a:r>
              <a:rPr lang="it-IT" sz="1200" dirty="0" err="1"/>
              <a:t>waveform</a:t>
            </a:r>
            <a:r>
              <a:rPr lang="it-IT" sz="1200" dirty="0"/>
              <a:t> </a:t>
            </a:r>
            <a:r>
              <a:rPr lang="it-IT" sz="1200" dirty="0" err="1"/>
              <a:t>properties</a:t>
            </a:r>
            <a:r>
              <a:rPr lang="it-IT" sz="1200" dirty="0"/>
              <a:t> (e.g. </a:t>
            </a:r>
            <a:r>
              <a:rPr lang="it-IT" sz="1200" dirty="0" err="1"/>
              <a:t>ion-tail</a:t>
            </a:r>
            <a:r>
              <a:rPr lang="it-IT" sz="1200" dirty="0"/>
              <a:t> end)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B2278A8-7AB2-F088-A221-88A6E3A5CAE5}"/>
              </a:ext>
            </a:extLst>
          </p:cNvPr>
          <p:cNvSpPr txBox="1"/>
          <p:nvPr/>
        </p:nvSpPr>
        <p:spPr>
          <a:xfrm>
            <a:off x="1172288" y="4957802"/>
            <a:ext cx="257311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/>
              <a:t>Code </a:t>
            </a:r>
            <a:r>
              <a:rPr lang="it-IT" dirty="0" err="1"/>
              <a:t>parallelization</a:t>
            </a:r>
            <a:endParaRPr lang="it-IT" dirty="0"/>
          </a:p>
        </p:txBody>
      </p:sp>
      <p:pic>
        <p:nvPicPr>
          <p:cNvPr id="25" name="Immagine 24" descr="Immagine che contiene testo, Carattere, schermata, ricevuta&#10;&#10;Il contenuto generato dall'IA potrebbe non essere corretto.">
            <a:extLst>
              <a:ext uri="{FF2B5EF4-FFF2-40B4-BE49-F238E27FC236}">
                <a16:creationId xmlns:a16="http://schemas.microsoft.com/office/drawing/2014/main" id="{4DB2F8CF-0BB1-4239-E06A-1C696D9B46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915" y="4578096"/>
            <a:ext cx="2731535" cy="1149603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376745E-DB14-33AA-C646-2F7C61480727}"/>
              </a:ext>
            </a:extLst>
          </p:cNvPr>
          <p:cNvSpPr txBox="1"/>
          <p:nvPr/>
        </p:nvSpPr>
        <p:spPr>
          <a:xfrm>
            <a:off x="7417016" y="5000803"/>
            <a:ext cx="452469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2400" dirty="0"/>
              <a:t>57 min per </a:t>
            </a:r>
            <a:r>
              <a:rPr lang="it-IT" sz="2400" dirty="0" err="1"/>
              <a:t>run</a:t>
            </a:r>
            <a:r>
              <a:rPr lang="it-IT" sz="2400" dirty="0"/>
              <a:t> </a:t>
            </a:r>
            <a:r>
              <a:rPr lang="it-IT" sz="2400" dirty="0">
                <a:sym typeface="Wingdings" panose="05000000000000000000" pitchFamily="2" charset="2"/>
              </a:rPr>
              <a:t> 11 min per </a:t>
            </a:r>
            <a:r>
              <a:rPr lang="it-IT" sz="2400" dirty="0" err="1">
                <a:sym typeface="Wingdings" panose="05000000000000000000" pitchFamily="2" charset="2"/>
              </a:rPr>
              <a:t>run</a:t>
            </a:r>
            <a:endParaRPr lang="it-IT" sz="2400" dirty="0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9C03F777-F098-9A4A-3166-73476A08DB6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83610" y="1099805"/>
            <a:ext cx="4295755" cy="3220589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741831B-3EC9-CC5D-0DD1-AF28E11BBD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61453" y="323358"/>
            <a:ext cx="4031242" cy="302228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4D06445-F84F-769C-425D-BA8DA864FD44}"/>
              </a:ext>
            </a:extLst>
          </p:cNvPr>
          <p:cNvSpPr txBox="1"/>
          <p:nvPr/>
        </p:nvSpPr>
        <p:spPr>
          <a:xfrm>
            <a:off x="9350729" y="1954460"/>
            <a:ext cx="1364415" cy="357545"/>
          </a:xfrm>
          <a:prstGeom prst="round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050" dirty="0" err="1"/>
              <a:t>Integrating</a:t>
            </a:r>
            <a:r>
              <a:rPr lang="it-IT" sz="1050" dirty="0"/>
              <a:t> over the </a:t>
            </a:r>
            <a:r>
              <a:rPr lang="it-IT" sz="1050" dirty="0" err="1"/>
              <a:t>entire</a:t>
            </a:r>
            <a:r>
              <a:rPr lang="it-IT" sz="1050" dirty="0"/>
              <a:t> </a:t>
            </a:r>
            <a:r>
              <a:rPr lang="it-IT" sz="1050" dirty="0" err="1"/>
              <a:t>waveform</a:t>
            </a:r>
            <a:endParaRPr lang="it-IT" sz="105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8339FAC-D724-B82D-8A6C-50627B2F9126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2026082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  <p:bldP spid="22" grpId="0"/>
      <p:bldP spid="23" grpId="0"/>
      <p:bldP spid="24" grpId="0"/>
      <p:bldP spid="26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4A28BD-0A5C-47BB-9347-CFE3C5F0B4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BBA3F5-2010-C7B9-1116-E0BB59E08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7256F658-E0AA-4AE9-2615-9A118CA01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3066" y="2866027"/>
            <a:ext cx="9785868" cy="562973"/>
          </a:xfrm>
        </p:spPr>
        <p:txBody>
          <a:bodyPr/>
          <a:lstStyle/>
          <a:p>
            <a:pPr algn="ctr"/>
            <a:r>
              <a:rPr lang="en-US" sz="4400" dirty="0"/>
              <a:t>Measurements with particle beam</a:t>
            </a:r>
            <a:endParaRPr lang="en-GB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79351-ACBA-A11E-AB9A-DB8BB0125366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397083A-447C-50C9-89A4-AB89D43BC9EE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5E85ED1-FC31-71DB-8018-C03F2CD546EF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283563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42BAF-03B4-F861-EC0D-23FDBED003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1AF00C-C910-248F-1F88-0EC52C5C6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6AE8E3-D8FB-808F-5CA0-8AE21DE27234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4A203B06-2C91-B097-93BB-EE4089582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FB2341-F1CB-A191-FF60-A6ACC54E633B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0453D0C-C5EC-4D02-77E0-57C166237E9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DRD1 test beam</a:t>
            </a:r>
          </a:p>
          <a:p>
            <a:endParaRPr lang="en-US" sz="2800" dirty="0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ED80DB7-840C-3A3D-1E08-3E357D773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982" y="1727050"/>
            <a:ext cx="5094571" cy="352526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98C760F-4509-4B6A-B1B3-E2CE4A6EFA8F}"/>
              </a:ext>
            </a:extLst>
          </p:cNvPr>
          <p:cNvSpPr txBox="1"/>
          <p:nvPr/>
        </p:nvSpPr>
        <p:spPr>
          <a:xfrm>
            <a:off x="940711" y="1077243"/>
            <a:ext cx="563356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beam</a:t>
            </a:r>
            <a:r>
              <a:rPr lang="it-IT" dirty="0"/>
              <a:t> @ CERN SPS H4 </a:t>
            </a:r>
            <a:r>
              <a:rPr lang="it-IT" dirty="0" err="1"/>
              <a:t>beamline</a:t>
            </a:r>
            <a:r>
              <a:rPr lang="it-IT" dirty="0"/>
              <a:t> 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D022A4F-2746-CB3B-6C85-2720F44B6766}"/>
              </a:ext>
            </a:extLst>
          </p:cNvPr>
          <p:cNvSpPr txBox="1"/>
          <p:nvPr/>
        </p:nvSpPr>
        <p:spPr>
          <a:xfrm>
            <a:off x="7947798" y="3264712"/>
            <a:ext cx="4116196" cy="25853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have</a:t>
            </a:r>
            <a:r>
              <a:rPr lang="it-IT" sz="1400" dirty="0"/>
              <a:t> </a:t>
            </a:r>
            <a:r>
              <a:rPr lang="it-IT" sz="1400" dirty="0" err="1"/>
              <a:t>tested</a:t>
            </a:r>
            <a:r>
              <a:rPr lang="it-IT" sz="1400" dirty="0"/>
              <a:t>:</a:t>
            </a:r>
          </a:p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it-IT" sz="1400" dirty="0"/>
              <a:t>Single-</a:t>
            </a:r>
            <a:r>
              <a:rPr lang="it-IT" sz="1400" dirty="0" err="1"/>
              <a:t>channel</a:t>
            </a:r>
            <a:r>
              <a:rPr lang="it-IT" sz="1400" dirty="0"/>
              <a:t> </a:t>
            </a:r>
            <a:r>
              <a:rPr lang="it-IT" sz="1400" dirty="0" err="1"/>
              <a:t>prototypes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resistivities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photocathodes</a:t>
            </a: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Parallel</a:t>
            </a:r>
            <a:r>
              <a:rPr lang="it-IT" sz="1400" dirty="0"/>
              <a:t> </a:t>
            </a:r>
            <a:r>
              <a:rPr lang="it-IT" sz="1400" dirty="0" err="1"/>
              <a:t>plate</a:t>
            </a:r>
            <a:r>
              <a:rPr lang="it-IT" sz="1400" dirty="0"/>
              <a:t> </a:t>
            </a:r>
            <a:r>
              <a:rPr lang="it-IT" sz="1400" dirty="0" err="1"/>
              <a:t>prototypes</a:t>
            </a: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Different</a:t>
            </a:r>
            <a:r>
              <a:rPr lang="it-IT" sz="1400" dirty="0"/>
              <a:t> gas </a:t>
            </a:r>
            <a:r>
              <a:rPr lang="it-IT" sz="1400" dirty="0" err="1"/>
              <a:t>mixtures</a:t>
            </a:r>
            <a:endParaRPr lang="it-IT" sz="14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PICOSEC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photon</a:t>
            </a:r>
            <a:r>
              <a:rPr lang="it-IT" sz="1400" dirty="0"/>
              <a:t> detector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Multi-</a:t>
            </a:r>
            <a:r>
              <a:rPr lang="it-IT" sz="1400" dirty="0" err="1"/>
              <a:t>channel</a:t>
            </a:r>
            <a:r>
              <a:rPr lang="it-IT" sz="1400" dirty="0"/>
              <a:t> </a:t>
            </a:r>
            <a:r>
              <a:rPr lang="it-IT" sz="1400" dirty="0" err="1"/>
              <a:t>prototypes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Medium </a:t>
            </a:r>
            <a:r>
              <a:rPr lang="it-IT" sz="1400" dirty="0" err="1"/>
              <a:t>granularity</a:t>
            </a:r>
            <a:endParaRPr lang="it-IT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1400" dirty="0"/>
              <a:t>100-channel double </a:t>
            </a:r>
            <a:r>
              <a:rPr lang="it-IT" sz="1400" dirty="0" err="1"/>
              <a:t>layer</a:t>
            </a:r>
            <a:r>
              <a:rPr lang="it-IT" sz="1400" dirty="0"/>
              <a:t> DLC 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 err="1"/>
              <a:t>uRGroove</a:t>
            </a:r>
            <a:r>
              <a:rPr lang="it-IT" sz="1400" dirty="0"/>
              <a:t> PICOSEC (USTC)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400" dirty="0"/>
              <a:t>PIMENT (Saclay)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71A1607F-8D0F-E5DF-2523-81AB72CFFF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8611" y="509080"/>
            <a:ext cx="2734878" cy="2051159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3354F07-2066-D86F-3476-9113B44858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4279" y="258932"/>
            <a:ext cx="1913592" cy="255145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55AA0EA5-D110-D128-DE4D-1D96DAA97A36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95236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33A8E9-F409-F346-4169-668289B4F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D53E53-AB68-9BFF-C860-1BB910B00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B172BC-38AF-10AA-941D-0E65184F81E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0A6B1FD-AB67-CE02-7B76-78778BBD7CCA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Signal analysis</a:t>
            </a:r>
          </a:p>
          <a:p>
            <a:endParaRPr lang="en-US" sz="2800" dirty="0"/>
          </a:p>
        </p:txBody>
      </p:sp>
      <p:pic>
        <p:nvPicPr>
          <p:cNvPr id="7" name="Picture 6" descr="Graphical user interface, Teams&#10;&#10;Description automatically generated with medium confidence">
            <a:extLst>
              <a:ext uri="{FF2B5EF4-FFF2-40B4-BE49-F238E27FC236}">
                <a16:creationId xmlns:a16="http://schemas.microsoft.com/office/drawing/2014/main" id="{0222916A-68D8-1A31-CCF6-CC0F8F85342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01085" y="6282141"/>
            <a:ext cx="896457" cy="554642"/>
          </a:xfrm>
          <a:prstGeom prst="rect">
            <a:avLst/>
          </a:prstGeom>
        </p:spPr>
      </p:pic>
      <p:pic>
        <p:nvPicPr>
          <p:cNvPr id="10" name="Picture 9" descr="Logo&#10;&#10;Description automatically generated with medium confidence">
            <a:extLst>
              <a:ext uri="{FF2B5EF4-FFF2-40B4-BE49-F238E27FC236}">
                <a16:creationId xmlns:a16="http://schemas.microsoft.com/office/drawing/2014/main" id="{93943D37-EF86-63C3-15FC-0FC251B087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7562" b="-2827"/>
          <a:stretch/>
        </p:blipFill>
        <p:spPr>
          <a:xfrm>
            <a:off x="403200" y="6309320"/>
            <a:ext cx="1075022" cy="527463"/>
          </a:xfrm>
          <a:prstGeom prst="rect">
            <a:avLst/>
          </a:prstGeom>
        </p:spPr>
      </p:pic>
      <p:pic>
        <p:nvPicPr>
          <p:cNvPr id="4" name="Picture 47" descr="A graph of a graph showing the same size of a charge&#10;&#10;Description automatically generated with medium confidence">
            <a:extLst>
              <a:ext uri="{FF2B5EF4-FFF2-40B4-BE49-F238E27FC236}">
                <a16:creationId xmlns:a16="http://schemas.microsoft.com/office/drawing/2014/main" id="{BF1AAE79-C7B9-308C-D9BA-F4B9F67E5F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8136" y="1484665"/>
            <a:ext cx="4100712" cy="3136462"/>
          </a:xfrm>
          <a:prstGeom prst="rect">
            <a:avLst/>
          </a:prstGeom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2E5B1FBF-CAC6-8AE9-8231-7C52AA14CE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69213" y="3103162"/>
            <a:ext cx="4090286" cy="3066545"/>
          </a:xfrm>
          <a:prstGeom prst="rect">
            <a:avLst/>
          </a:prstGeom>
        </p:spPr>
      </p:pic>
      <p:grpSp>
        <p:nvGrpSpPr>
          <p:cNvPr id="2" name="Gruppo 1">
            <a:extLst>
              <a:ext uri="{FF2B5EF4-FFF2-40B4-BE49-F238E27FC236}">
                <a16:creationId xmlns:a16="http://schemas.microsoft.com/office/drawing/2014/main" id="{79ECACED-0A0B-BD26-65A5-B13CAF081EFB}"/>
              </a:ext>
            </a:extLst>
          </p:cNvPr>
          <p:cNvGrpSpPr/>
          <p:nvPr/>
        </p:nvGrpSpPr>
        <p:grpSpPr>
          <a:xfrm>
            <a:off x="740646" y="974620"/>
            <a:ext cx="5495068" cy="2091396"/>
            <a:chOff x="740646" y="974620"/>
            <a:chExt cx="5495068" cy="2091396"/>
          </a:xfrm>
        </p:grpSpPr>
        <p:pic>
          <p:nvPicPr>
            <p:cNvPr id="2060" name="Picture 12" descr="page14image1420856560">
              <a:extLst>
                <a:ext uri="{FF2B5EF4-FFF2-40B4-BE49-F238E27FC236}">
                  <a16:creationId xmlns:a16="http://schemas.microsoft.com/office/drawing/2014/main" id="{A6E8E528-CED3-C520-ED8F-92B12CD1B0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58846" y="1140960"/>
              <a:ext cx="12700" cy="393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DE60324F-5DB9-092D-72F1-D976644CF5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l="52649"/>
            <a:stretch>
              <a:fillRect/>
            </a:stretch>
          </p:blipFill>
          <p:spPr>
            <a:xfrm>
              <a:off x="740646" y="1011766"/>
              <a:ext cx="2747534" cy="2054250"/>
            </a:xfrm>
            <a:prstGeom prst="rect">
              <a:avLst/>
            </a:prstGeom>
          </p:spPr>
        </p:pic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409189E-D79D-63FC-AAD2-51D60480B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2649"/>
            <a:stretch>
              <a:fillRect/>
            </a:stretch>
          </p:blipFill>
          <p:spPr>
            <a:xfrm>
              <a:off x="3488180" y="974620"/>
              <a:ext cx="2747534" cy="2054250"/>
            </a:xfrm>
            <a:prstGeom prst="rect">
              <a:avLst/>
            </a:prstGeom>
          </p:spPr>
        </p:pic>
        <p:cxnSp>
          <p:nvCxnSpPr>
            <p:cNvPr id="15" name="Straight Connector 15">
              <a:extLst>
                <a:ext uri="{FF2B5EF4-FFF2-40B4-BE49-F238E27FC236}">
                  <a16:creationId xmlns:a16="http://schemas.microsoft.com/office/drawing/2014/main" id="{69716301-EC48-B560-6589-5F975CC8830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34086" y="2593095"/>
              <a:ext cx="0" cy="251705"/>
            </a:xfrm>
            <a:prstGeom prst="line">
              <a:avLst/>
            </a:prstGeom>
            <a:ln w="19050">
              <a:solidFill>
                <a:schemeClr val="accent3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9">
              <a:extLst>
                <a:ext uri="{FF2B5EF4-FFF2-40B4-BE49-F238E27FC236}">
                  <a16:creationId xmlns:a16="http://schemas.microsoft.com/office/drawing/2014/main" id="{675A994E-C3FB-B251-80C0-0E8C29BB966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77368" y="2593095"/>
              <a:ext cx="914400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23">
              <a:extLst>
                <a:ext uri="{FF2B5EF4-FFF2-40B4-BE49-F238E27FC236}">
                  <a16:creationId xmlns:a16="http://schemas.microsoft.com/office/drawing/2014/main" id="{71C8B842-3B5F-CD80-9F04-B7739D145B8F}"/>
                </a:ext>
              </a:extLst>
            </p:cNvPr>
            <p:cNvSpPr txBox="1"/>
            <p:nvPr/>
          </p:nvSpPr>
          <p:spPr>
            <a:xfrm>
              <a:off x="1615600" y="2408429"/>
              <a:ext cx="3401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/>
                <a:t>20%</a:t>
              </a:r>
            </a:p>
          </p:txBody>
        </p:sp>
        <p:sp>
          <p:nvSpPr>
            <p:cNvPr id="19" name="TextBox 32">
              <a:extLst>
                <a:ext uri="{FF2B5EF4-FFF2-40B4-BE49-F238E27FC236}">
                  <a16:creationId xmlns:a16="http://schemas.microsoft.com/office/drawing/2014/main" id="{F282C64E-BA80-FE73-46D0-17C7893001D0}"/>
                </a:ext>
              </a:extLst>
            </p:cNvPr>
            <p:cNvSpPr txBox="1"/>
            <p:nvPr/>
          </p:nvSpPr>
          <p:spPr>
            <a:xfrm>
              <a:off x="1972676" y="2636134"/>
              <a:ext cx="330540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i="1" dirty="0" err="1"/>
                <a:t>t</a:t>
              </a:r>
              <a:r>
                <a:rPr lang="en-GB" sz="700" i="1" baseline="-25000" dirty="0" err="1"/>
                <a:t>REF</a:t>
              </a:r>
              <a:endParaRPr lang="en-GB" sz="700" i="1" baseline="-25000" dirty="0"/>
            </a:p>
          </p:txBody>
        </p:sp>
        <p:cxnSp>
          <p:nvCxnSpPr>
            <p:cNvPr id="27" name="Straight Connector 15">
              <a:extLst>
                <a:ext uri="{FF2B5EF4-FFF2-40B4-BE49-F238E27FC236}">
                  <a16:creationId xmlns:a16="http://schemas.microsoft.com/office/drawing/2014/main" id="{DB645DE7-2A9E-96F6-5D41-5349B2124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40094" y="2638761"/>
              <a:ext cx="0" cy="144904"/>
            </a:xfrm>
            <a:prstGeom prst="line">
              <a:avLst/>
            </a:prstGeom>
            <a:ln w="19050">
              <a:solidFill>
                <a:schemeClr val="accent3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19">
              <a:extLst>
                <a:ext uri="{FF2B5EF4-FFF2-40B4-BE49-F238E27FC236}">
                  <a16:creationId xmlns:a16="http://schemas.microsoft.com/office/drawing/2014/main" id="{83A2F8FB-58C2-3E81-A3B5-F98B176AD2B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73876" y="2608160"/>
              <a:ext cx="725070" cy="0"/>
            </a:xfrm>
            <a:prstGeom prst="line">
              <a:avLst/>
            </a:prstGeom>
            <a:ln w="19050">
              <a:solidFill>
                <a:schemeClr val="accent3"/>
              </a:solidFill>
              <a:prstDash val="lg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3">
              <a:extLst>
                <a:ext uri="{FF2B5EF4-FFF2-40B4-BE49-F238E27FC236}">
                  <a16:creationId xmlns:a16="http://schemas.microsoft.com/office/drawing/2014/main" id="{6A523B8F-C066-9712-0A7D-822EDC0612E6}"/>
                </a:ext>
              </a:extLst>
            </p:cNvPr>
            <p:cNvSpPr txBox="1"/>
            <p:nvPr/>
          </p:nvSpPr>
          <p:spPr>
            <a:xfrm>
              <a:off x="4318404" y="2461064"/>
              <a:ext cx="340158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dirty="0"/>
                <a:t>20%</a:t>
              </a:r>
            </a:p>
          </p:txBody>
        </p:sp>
        <p:sp>
          <p:nvSpPr>
            <p:cNvPr id="30" name="TextBox 32">
              <a:extLst>
                <a:ext uri="{FF2B5EF4-FFF2-40B4-BE49-F238E27FC236}">
                  <a16:creationId xmlns:a16="http://schemas.microsoft.com/office/drawing/2014/main" id="{17A4828E-884B-48C6-A87B-F4402D39CF21}"/>
                </a:ext>
              </a:extLst>
            </p:cNvPr>
            <p:cNvSpPr txBox="1"/>
            <p:nvPr/>
          </p:nvSpPr>
          <p:spPr>
            <a:xfrm>
              <a:off x="4598946" y="2620941"/>
              <a:ext cx="333746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i="1" dirty="0" err="1"/>
                <a:t>t</a:t>
              </a:r>
              <a:r>
                <a:rPr lang="en-GB" sz="700" i="1" baseline="-25000" dirty="0" err="1"/>
                <a:t>DUT</a:t>
              </a:r>
              <a:endParaRPr lang="en-GB" sz="700" i="1" baseline="-25000" dirty="0"/>
            </a:p>
          </p:txBody>
        </p:sp>
      </p:grpSp>
      <p:sp>
        <p:nvSpPr>
          <p:cNvPr id="34" name="Freccia a destra 33">
            <a:extLst>
              <a:ext uri="{FF2B5EF4-FFF2-40B4-BE49-F238E27FC236}">
                <a16:creationId xmlns:a16="http://schemas.microsoft.com/office/drawing/2014/main" id="{98117E6A-E1CE-D162-0D04-2E8F2A1D432E}"/>
              </a:ext>
            </a:extLst>
          </p:cNvPr>
          <p:cNvSpPr/>
          <p:nvPr/>
        </p:nvSpPr>
        <p:spPr>
          <a:xfrm>
            <a:off x="6588244" y="2534797"/>
            <a:ext cx="755650" cy="184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Freccia a destra 34">
            <a:extLst>
              <a:ext uri="{FF2B5EF4-FFF2-40B4-BE49-F238E27FC236}">
                <a16:creationId xmlns:a16="http://schemas.microsoft.com/office/drawing/2014/main" id="{746D0635-DE4D-7274-7F59-B83828637895}"/>
              </a:ext>
            </a:extLst>
          </p:cNvPr>
          <p:cNvSpPr/>
          <p:nvPr/>
        </p:nvSpPr>
        <p:spPr>
          <a:xfrm rot="10800000">
            <a:off x="6562784" y="3681704"/>
            <a:ext cx="806569" cy="18415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2E2DDB6E-B7CD-A187-99D3-ABF0D0BC5E2B}"/>
              </a:ext>
            </a:extLst>
          </p:cNvPr>
          <p:cNvSpPr txBox="1"/>
          <p:nvPr/>
        </p:nvSpPr>
        <p:spPr>
          <a:xfrm>
            <a:off x="2991389" y="4931136"/>
            <a:ext cx="99358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 err="1"/>
              <a:t>CsI</a:t>
            </a:r>
            <a:r>
              <a:rPr lang="it-IT" sz="1200" dirty="0"/>
              <a:t> 3 nm</a:t>
            </a:r>
          </a:p>
          <a:p>
            <a:pPr algn="l"/>
            <a:r>
              <a:rPr lang="it-IT" sz="1200" dirty="0"/>
              <a:t>A: 275V</a:t>
            </a:r>
          </a:p>
          <a:p>
            <a:pPr algn="l"/>
            <a:r>
              <a:rPr lang="it-IT" sz="1200" dirty="0"/>
              <a:t>C: 440V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44DDA6C1-D674-7A37-37B1-92E3D3300630}"/>
              </a:ext>
            </a:extLst>
          </p:cNvPr>
          <p:cNvSpPr/>
          <p:nvPr/>
        </p:nvSpPr>
        <p:spPr>
          <a:xfrm>
            <a:off x="4598946" y="4467317"/>
            <a:ext cx="1047985" cy="18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Preliminary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33E07A6D-4F9C-72F9-7A90-51FD6DD8FA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0217" y="6365756"/>
            <a:ext cx="1263326" cy="424373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7E021F4-6E8F-9ECB-3028-864EF5424318}"/>
              </a:ext>
            </a:extLst>
          </p:cNvPr>
          <p:cNvSpPr txBox="1"/>
          <p:nvPr/>
        </p:nvSpPr>
        <p:spPr>
          <a:xfrm>
            <a:off x="9069355" y="2711213"/>
            <a:ext cx="152089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100" dirty="0" err="1">
                <a:solidFill>
                  <a:schemeClr val="accent3"/>
                </a:solidFill>
              </a:rPr>
              <a:t>Timewalk</a:t>
            </a:r>
            <a:r>
              <a:rPr lang="it-IT" sz="1100" dirty="0">
                <a:solidFill>
                  <a:schemeClr val="accent3"/>
                </a:solidFill>
              </a:rPr>
              <a:t> </a:t>
            </a:r>
            <a:r>
              <a:rPr lang="it-IT" sz="1100" dirty="0" err="1">
                <a:solidFill>
                  <a:schemeClr val="accent3"/>
                </a:solidFill>
              </a:rPr>
              <a:t>correction</a:t>
            </a:r>
            <a:endParaRPr lang="it-IT" sz="1100" dirty="0">
              <a:solidFill>
                <a:schemeClr val="accent3"/>
              </a:solidFill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6DD7CA16-AA5F-C051-E0DE-17C1F04DDD53}"/>
              </a:ext>
            </a:extLst>
          </p:cNvPr>
          <p:cNvSpPr/>
          <p:nvPr/>
        </p:nvSpPr>
        <p:spPr>
          <a:xfrm>
            <a:off x="2296197" y="1252759"/>
            <a:ext cx="738108" cy="231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REF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5BF96CBE-52FC-C233-4783-1F495A6D101D}"/>
              </a:ext>
            </a:extLst>
          </p:cNvPr>
          <p:cNvSpPr/>
          <p:nvPr/>
        </p:nvSpPr>
        <p:spPr>
          <a:xfrm>
            <a:off x="4984592" y="1252759"/>
            <a:ext cx="738108" cy="23190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/>
              <a:t>DUT</a:t>
            </a:r>
          </a:p>
        </p:txBody>
      </p: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2E819ECC-3C56-5404-9309-E43633F1FBEA}"/>
              </a:ext>
            </a:extLst>
          </p:cNvPr>
          <p:cNvCxnSpPr/>
          <p:nvPr/>
        </p:nvCxnSpPr>
        <p:spPr>
          <a:xfrm flipH="1">
            <a:off x="9069355" y="3028870"/>
            <a:ext cx="335902" cy="4981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815F809-FD0F-A761-7338-6AA03C586381}"/>
              </a:ext>
            </a:extLst>
          </p:cNvPr>
          <p:cNvSpPr txBox="1"/>
          <p:nvPr/>
        </p:nvSpPr>
        <p:spPr>
          <a:xfrm>
            <a:off x="5391534" y="6318282"/>
            <a:ext cx="6097554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457200">
              <a:lnSpc>
                <a:spcPct val="150000"/>
              </a:lnSpc>
              <a:defRPr/>
            </a:pP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A. </a:t>
            </a:r>
            <a:r>
              <a:rPr kumimoji="0" lang="en-GB" sz="100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Utrobičić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et al., 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 A 1072 (2024</a:t>
            </a:r>
            <a:r>
              <a:rPr lang="en-GB" sz="1000" i="1" dirty="0">
                <a:solidFill>
                  <a:schemeClr val="tx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) 170127</a:t>
            </a:r>
            <a:endParaRPr kumimoji="0" lang="en-GB" sz="10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lvl="1" algn="r" defTabSz="457200">
              <a:lnSpc>
                <a:spcPct val="150000"/>
              </a:lnSpc>
              <a:defRPr/>
            </a:pPr>
            <a:r>
              <a:rPr lang="en-GB" sz="1000" i="1" dirty="0">
                <a:solidFill>
                  <a:schemeClr val="tx2"/>
                </a:solidFill>
              </a:rPr>
              <a:t>M. Lisowska, </a:t>
            </a:r>
            <a:r>
              <a:rPr lang="en-GB" sz="1000" i="1" dirty="0">
                <a:solidFill>
                  <a:schemeClr val="tx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PhD dissertation</a:t>
            </a:r>
            <a:endParaRPr lang="en-GB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7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" grpId="0"/>
      <p:bldP spid="14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7F8929-3B16-48A0-EB55-06328491FA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6E574-03D8-104B-03F9-0A5ACD9CB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0D30E5-28AD-951D-5E23-2C8819EBBFA8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E3986E85-D402-995C-1109-C18C82AB6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993E717-EA49-BE7B-4147-2B0ADBAAF130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073D7D5-F964-124B-2359-EF5F636A9AB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Robust photocathodes</a:t>
            </a:r>
          </a:p>
          <a:p>
            <a:endParaRPr lang="en-US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E4981584-746B-73EF-850C-EA62A8CCF2D9}"/>
              </a:ext>
            </a:extLst>
          </p:cNvPr>
          <p:cNvSpPr txBox="1"/>
          <p:nvPr/>
        </p:nvSpPr>
        <p:spPr>
          <a:xfrm>
            <a:off x="608262" y="1088858"/>
            <a:ext cx="101779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/>
              <a:t>Various thicknesses of </a:t>
            </a:r>
            <a:r>
              <a:rPr lang="en-US" dirty="0" err="1"/>
              <a:t>CsI</a:t>
            </a:r>
            <a:r>
              <a:rPr lang="en-US" dirty="0"/>
              <a:t>, Ti and B₄C were evaluated to identify the optimal choice for application.</a:t>
            </a:r>
            <a:endParaRPr lang="it-IT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CC53AE53-32F1-79B1-A257-FAAC07520D0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28555" y="1810368"/>
            <a:ext cx="5542026" cy="3678248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9DA7684A-BFBB-BCD0-AFC8-7CA023EEE51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199743" y="1810368"/>
            <a:ext cx="5426764" cy="367824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BE8EC00D-174C-E990-A1F1-FE638A75F1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35940" y="1658033"/>
            <a:ext cx="6322566" cy="4133773"/>
          </a:xfrm>
          <a:prstGeom prst="rect">
            <a:avLst/>
          </a:prstGeom>
        </p:spPr>
      </p:pic>
      <p:sp>
        <p:nvSpPr>
          <p:cNvPr id="21" name="Rettangolo 20">
            <a:extLst>
              <a:ext uri="{FF2B5EF4-FFF2-40B4-BE49-F238E27FC236}">
                <a16:creationId xmlns:a16="http://schemas.microsoft.com/office/drawing/2014/main" id="{C04010ED-A95F-04F1-9C89-35AC50AD88FE}"/>
              </a:ext>
            </a:extLst>
          </p:cNvPr>
          <p:cNvSpPr/>
          <p:nvPr/>
        </p:nvSpPr>
        <p:spPr>
          <a:xfrm>
            <a:off x="7155534" y="4656291"/>
            <a:ext cx="1047985" cy="18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Preliminary</a:t>
            </a:r>
          </a:p>
        </p:txBody>
      </p: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135E8AF-172C-B8FD-B5C9-27285CD3D25E}"/>
              </a:ext>
            </a:extLst>
          </p:cNvPr>
          <p:cNvCxnSpPr>
            <a:stCxn id="30" idx="3"/>
          </p:cNvCxnSpPr>
          <p:nvPr/>
        </p:nvCxnSpPr>
        <p:spPr>
          <a:xfrm flipV="1">
            <a:off x="7716416" y="5029200"/>
            <a:ext cx="559837" cy="5919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Rettangolo 21">
            <a:extLst>
              <a:ext uri="{FF2B5EF4-FFF2-40B4-BE49-F238E27FC236}">
                <a16:creationId xmlns:a16="http://schemas.microsoft.com/office/drawing/2014/main" id="{5381746B-AD04-6A1D-5201-ECA2D16AFDDB}"/>
              </a:ext>
            </a:extLst>
          </p:cNvPr>
          <p:cNvSpPr/>
          <p:nvPr/>
        </p:nvSpPr>
        <p:spPr>
          <a:xfrm>
            <a:off x="901328" y="2186560"/>
            <a:ext cx="1047985" cy="18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BBE461BD-735F-DE39-0CDB-4C07E757CF26}"/>
              </a:ext>
            </a:extLst>
          </p:cNvPr>
          <p:cNvSpPr/>
          <p:nvPr/>
        </p:nvSpPr>
        <p:spPr>
          <a:xfrm>
            <a:off x="10196666" y="4656291"/>
            <a:ext cx="1047985" cy="1841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3CAE6A0-064F-2FFC-8E18-63A974E2B7D7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30" name="Rettangolo con angoli arrotondati 29">
            <a:extLst>
              <a:ext uri="{FF2B5EF4-FFF2-40B4-BE49-F238E27FC236}">
                <a16:creationId xmlns:a16="http://schemas.microsoft.com/office/drawing/2014/main" id="{97A13671-77AC-87B1-B0F3-A400546261DA}"/>
              </a:ext>
            </a:extLst>
          </p:cNvPr>
          <p:cNvSpPr/>
          <p:nvPr/>
        </p:nvSpPr>
        <p:spPr>
          <a:xfrm>
            <a:off x="4954555" y="5309118"/>
            <a:ext cx="2761861" cy="62400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The </a:t>
            </a:r>
            <a:r>
              <a:rPr lang="it-IT" dirty="0" err="1"/>
              <a:t>thinner</a:t>
            </a:r>
            <a:r>
              <a:rPr lang="it-IT" dirty="0"/>
              <a:t>, the </a:t>
            </a:r>
            <a:r>
              <a:rPr lang="it-IT" dirty="0" err="1"/>
              <a:t>better</a:t>
            </a:r>
            <a:endParaRPr lang="it-IT" dirty="0"/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9E6829DF-862A-DCDB-66D9-9DEE70B0E9DB}"/>
              </a:ext>
            </a:extLst>
          </p:cNvPr>
          <p:cNvCxnSpPr>
            <a:cxnSpLocks/>
            <a:stCxn id="30" idx="1"/>
          </p:cNvCxnSpPr>
          <p:nvPr/>
        </p:nvCxnSpPr>
        <p:spPr>
          <a:xfrm flipH="1" flipV="1">
            <a:off x="4310743" y="5113176"/>
            <a:ext cx="643812" cy="5079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8" name="Immagine 27">
            <a:extLst>
              <a:ext uri="{FF2B5EF4-FFF2-40B4-BE49-F238E27FC236}">
                <a16:creationId xmlns:a16="http://schemas.microsoft.com/office/drawing/2014/main" id="{AEEB4D21-B79E-E916-1A64-7EA3DC40C3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38076" y="1483300"/>
            <a:ext cx="1350724" cy="1795669"/>
          </a:xfrm>
          <a:prstGeom prst="rect">
            <a:avLst/>
          </a:prstGeom>
        </p:spPr>
      </p:pic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41C83733-1861-C81F-A872-FF8A2889E85E}"/>
              </a:ext>
            </a:extLst>
          </p:cNvPr>
          <p:cNvSpPr/>
          <p:nvPr/>
        </p:nvSpPr>
        <p:spPr>
          <a:xfrm>
            <a:off x="9860956" y="3213849"/>
            <a:ext cx="2254416" cy="365125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100" dirty="0" err="1"/>
              <a:t>Produced</a:t>
            </a:r>
            <a:r>
              <a:rPr lang="it-IT" sz="1100" dirty="0"/>
              <a:t> </a:t>
            </a:r>
            <a:r>
              <a:rPr lang="it-IT" sz="1100" dirty="0" err="1"/>
              <a:t>at</a:t>
            </a:r>
            <a:r>
              <a:rPr lang="it-IT" sz="1100" dirty="0"/>
              <a:t> the MPT workshop</a:t>
            </a:r>
          </a:p>
        </p:txBody>
      </p:sp>
    </p:spTree>
    <p:extLst>
      <p:ext uri="{BB962C8B-B14F-4D97-AF65-F5344CB8AC3E}">
        <p14:creationId xmlns:p14="http://schemas.microsoft.com/office/powerpoint/2010/main" val="283192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3" grpId="0"/>
      <p:bldP spid="30" grpId="0" animBg="1"/>
      <p:bldP spid="2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5ED623-ADCD-CAA1-E365-DFB81ADB11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329095-0529-0793-8028-9B68ECA8E0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8D76D1-D090-5CDC-A7A1-8282C3002320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78792547-204F-819F-ACD3-5569DADBA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AA972F9-CFA1-8D84-B9C8-8868D3700B48}"/>
              </a:ext>
            </a:extLst>
          </p:cNvPr>
          <p:cNvSpPr/>
          <p:nvPr/>
        </p:nvSpPr>
        <p:spPr>
          <a:xfrm>
            <a:off x="2344960" y="5522478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103B8C8-EEBB-9F6C-BB65-0AC7FA1B3F80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Large area prototype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5E0C16-4D17-C2BE-8B75-5A9E4CBED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7467" y="540191"/>
            <a:ext cx="3866845" cy="1646483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52952AF-1B57-4D85-E096-31D1A8421B37}"/>
              </a:ext>
            </a:extLst>
          </p:cNvPr>
          <p:cNvSpPr/>
          <p:nvPr/>
        </p:nvSpPr>
        <p:spPr>
          <a:xfrm>
            <a:off x="7527109" y="3935177"/>
            <a:ext cx="792000" cy="7917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24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286A437-6FD8-74C8-F689-942637F18D85}"/>
              </a:ext>
            </a:extLst>
          </p:cNvPr>
          <p:cNvSpPr txBox="1"/>
          <p:nvPr/>
        </p:nvSpPr>
        <p:spPr>
          <a:xfrm>
            <a:off x="7651324" y="419344"/>
            <a:ext cx="240162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600" b="1" dirty="0"/>
              <a:t>Double </a:t>
            </a:r>
            <a:r>
              <a:rPr lang="it-IT" sz="1600" b="1" dirty="0" err="1"/>
              <a:t>layer</a:t>
            </a:r>
            <a:r>
              <a:rPr lang="it-IT" sz="1600" b="1" dirty="0"/>
              <a:t> DLC MM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41BDA806-1679-A76F-B911-3D0000085FEE}"/>
              </a:ext>
            </a:extLst>
          </p:cNvPr>
          <p:cNvSpPr/>
          <p:nvPr/>
        </p:nvSpPr>
        <p:spPr>
          <a:xfrm>
            <a:off x="8368869" y="3935176"/>
            <a:ext cx="792000" cy="7917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23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25CD4065-A12C-8932-BDFA-8218B53C9BE4}"/>
              </a:ext>
            </a:extLst>
          </p:cNvPr>
          <p:cNvSpPr/>
          <p:nvPr/>
        </p:nvSpPr>
        <p:spPr>
          <a:xfrm>
            <a:off x="7530216" y="4768713"/>
            <a:ext cx="792000" cy="7917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34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253E358D-519E-5765-55DF-83078463299D}"/>
              </a:ext>
            </a:extLst>
          </p:cNvPr>
          <p:cNvSpPr/>
          <p:nvPr/>
        </p:nvSpPr>
        <p:spPr>
          <a:xfrm>
            <a:off x="8362645" y="4768712"/>
            <a:ext cx="792000" cy="79175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33</a:t>
            </a:r>
          </a:p>
        </p:txBody>
      </p:sp>
      <p:cxnSp>
        <p:nvCxnSpPr>
          <p:cNvPr id="17" name="Connettore diritto 16">
            <a:extLst>
              <a:ext uri="{FF2B5EF4-FFF2-40B4-BE49-F238E27FC236}">
                <a16:creationId xmlns:a16="http://schemas.microsoft.com/office/drawing/2014/main" id="{79D5985C-0B64-78DB-F097-2495FFE5EEEE}"/>
              </a:ext>
            </a:extLst>
          </p:cNvPr>
          <p:cNvCxnSpPr>
            <a:stCxn id="5" idx="0"/>
          </p:cNvCxnSpPr>
          <p:nvPr/>
        </p:nvCxnSpPr>
        <p:spPr>
          <a:xfrm flipV="1">
            <a:off x="7923109" y="3691232"/>
            <a:ext cx="0" cy="243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>
            <a:extLst>
              <a:ext uri="{FF2B5EF4-FFF2-40B4-BE49-F238E27FC236}">
                <a16:creationId xmlns:a16="http://schemas.microsoft.com/office/drawing/2014/main" id="{8216E63B-8901-8197-06C5-F4CFC55054DC}"/>
              </a:ext>
            </a:extLst>
          </p:cNvPr>
          <p:cNvCxnSpPr>
            <a:stCxn id="13" idx="2"/>
          </p:cNvCxnSpPr>
          <p:nvPr/>
        </p:nvCxnSpPr>
        <p:spPr>
          <a:xfrm flipH="1">
            <a:off x="7923109" y="5560466"/>
            <a:ext cx="3107" cy="21149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diritto 20">
            <a:extLst>
              <a:ext uri="{FF2B5EF4-FFF2-40B4-BE49-F238E27FC236}">
                <a16:creationId xmlns:a16="http://schemas.microsoft.com/office/drawing/2014/main" id="{3491E025-BAF7-8A19-74FF-23D00F3961CE}"/>
              </a:ext>
            </a:extLst>
          </p:cNvPr>
          <p:cNvCxnSpPr>
            <a:cxnSpLocks/>
          </p:cNvCxnSpPr>
          <p:nvPr/>
        </p:nvCxnSpPr>
        <p:spPr>
          <a:xfrm>
            <a:off x="7923108" y="5771958"/>
            <a:ext cx="262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475C1C94-BA66-5441-2426-F0EEF1F08EBF}"/>
              </a:ext>
            </a:extLst>
          </p:cNvPr>
          <p:cNvCxnSpPr>
            <a:stCxn id="14" idx="3"/>
          </p:cNvCxnSpPr>
          <p:nvPr/>
        </p:nvCxnSpPr>
        <p:spPr>
          <a:xfrm flipV="1">
            <a:off x="9154645" y="5164588"/>
            <a:ext cx="828000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31B22C6F-B7EC-E99F-0345-C2D69B5C7C5E}"/>
              </a:ext>
            </a:extLst>
          </p:cNvPr>
          <p:cNvCxnSpPr>
            <a:stCxn id="12" idx="3"/>
          </p:cNvCxnSpPr>
          <p:nvPr/>
        </p:nvCxnSpPr>
        <p:spPr>
          <a:xfrm flipV="1">
            <a:off x="9160869" y="4331052"/>
            <a:ext cx="829522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D66888A2-2EB3-45D1-AA42-41D6E2D62F11}"/>
              </a:ext>
            </a:extLst>
          </p:cNvPr>
          <p:cNvCxnSpPr/>
          <p:nvPr/>
        </p:nvCxnSpPr>
        <p:spPr>
          <a:xfrm>
            <a:off x="7923109" y="3697871"/>
            <a:ext cx="2628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41E78066-9E8D-5E12-98C2-8884EFFFA927}"/>
              </a:ext>
            </a:extLst>
          </p:cNvPr>
          <p:cNvCxnSpPr>
            <a:cxnSpLocks/>
          </p:cNvCxnSpPr>
          <p:nvPr/>
        </p:nvCxnSpPr>
        <p:spPr>
          <a:xfrm flipV="1">
            <a:off x="10551108" y="3707202"/>
            <a:ext cx="1" cy="8890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ttore diritto 29">
            <a:extLst>
              <a:ext uri="{FF2B5EF4-FFF2-40B4-BE49-F238E27FC236}">
                <a16:creationId xmlns:a16="http://schemas.microsoft.com/office/drawing/2014/main" id="{3C01C34B-B7EC-D60F-E0AB-32483D2B620D}"/>
              </a:ext>
            </a:extLst>
          </p:cNvPr>
          <p:cNvCxnSpPr>
            <a:cxnSpLocks/>
          </p:cNvCxnSpPr>
          <p:nvPr/>
        </p:nvCxnSpPr>
        <p:spPr>
          <a:xfrm flipH="1" flipV="1">
            <a:off x="10551108" y="4961426"/>
            <a:ext cx="7225" cy="8105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DE38213E-FB95-8AB4-D34B-CFAE9EFEC38B}"/>
              </a:ext>
            </a:extLst>
          </p:cNvPr>
          <p:cNvSpPr/>
          <p:nvPr/>
        </p:nvSpPr>
        <p:spPr>
          <a:xfrm>
            <a:off x="9897085" y="4596301"/>
            <a:ext cx="1483561" cy="36512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Scope</a:t>
            </a:r>
          </a:p>
        </p:txBody>
      </p: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FB03FA69-1B35-0EC5-FD5E-BFFB140F7BEF}"/>
              </a:ext>
            </a:extLst>
          </p:cNvPr>
          <p:cNvCxnSpPr>
            <a:cxnSpLocks/>
          </p:cNvCxnSpPr>
          <p:nvPr/>
        </p:nvCxnSpPr>
        <p:spPr>
          <a:xfrm flipV="1">
            <a:off x="9990391" y="4352356"/>
            <a:ext cx="0" cy="2439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diritto 34">
            <a:extLst>
              <a:ext uri="{FF2B5EF4-FFF2-40B4-BE49-F238E27FC236}">
                <a16:creationId xmlns:a16="http://schemas.microsoft.com/office/drawing/2014/main" id="{11119697-3A7F-F022-CEDF-8311AF3BF782}"/>
              </a:ext>
            </a:extLst>
          </p:cNvPr>
          <p:cNvCxnSpPr>
            <a:cxnSpLocks/>
          </p:cNvCxnSpPr>
          <p:nvPr/>
        </p:nvCxnSpPr>
        <p:spPr>
          <a:xfrm flipV="1">
            <a:off x="9990391" y="4961426"/>
            <a:ext cx="0" cy="2031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ttangolo 38">
            <a:extLst>
              <a:ext uri="{FF2B5EF4-FFF2-40B4-BE49-F238E27FC236}">
                <a16:creationId xmlns:a16="http://schemas.microsoft.com/office/drawing/2014/main" id="{F904EF49-A035-F1D3-9151-5EB5F76B6A86}"/>
              </a:ext>
            </a:extLst>
          </p:cNvPr>
          <p:cNvSpPr/>
          <p:nvPr/>
        </p:nvSpPr>
        <p:spPr>
          <a:xfrm>
            <a:off x="8852057" y="3523281"/>
            <a:ext cx="442942" cy="28910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Amp</a:t>
            </a:r>
            <a:r>
              <a:rPr lang="it-IT" sz="800" dirty="0"/>
              <a:t>.</a:t>
            </a:r>
          </a:p>
        </p:txBody>
      </p:sp>
      <p:sp>
        <p:nvSpPr>
          <p:cNvPr id="40" name="Rettangolo 39">
            <a:extLst>
              <a:ext uri="{FF2B5EF4-FFF2-40B4-BE49-F238E27FC236}">
                <a16:creationId xmlns:a16="http://schemas.microsoft.com/office/drawing/2014/main" id="{21CD7357-F447-FC8D-8784-209ED347267D}"/>
              </a:ext>
            </a:extLst>
          </p:cNvPr>
          <p:cNvSpPr/>
          <p:nvPr/>
        </p:nvSpPr>
        <p:spPr>
          <a:xfrm>
            <a:off x="9347174" y="4219297"/>
            <a:ext cx="442942" cy="28910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Amp</a:t>
            </a:r>
            <a:r>
              <a:rPr lang="it-IT" sz="800" dirty="0"/>
              <a:t>.</a:t>
            </a:r>
          </a:p>
        </p:txBody>
      </p:sp>
      <p:sp>
        <p:nvSpPr>
          <p:cNvPr id="41" name="Rettangolo 40">
            <a:extLst>
              <a:ext uri="{FF2B5EF4-FFF2-40B4-BE49-F238E27FC236}">
                <a16:creationId xmlns:a16="http://schemas.microsoft.com/office/drawing/2014/main" id="{089A17BA-DF3E-AE63-7ADB-032098E5A666}"/>
              </a:ext>
            </a:extLst>
          </p:cNvPr>
          <p:cNvSpPr/>
          <p:nvPr/>
        </p:nvSpPr>
        <p:spPr>
          <a:xfrm>
            <a:off x="9351047" y="5020034"/>
            <a:ext cx="442942" cy="28910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Amp</a:t>
            </a:r>
            <a:r>
              <a:rPr lang="it-IT" sz="800" dirty="0"/>
              <a:t>.</a:t>
            </a:r>
          </a:p>
        </p:txBody>
      </p:sp>
      <p:sp>
        <p:nvSpPr>
          <p:cNvPr id="42" name="Rettangolo 41">
            <a:extLst>
              <a:ext uri="{FF2B5EF4-FFF2-40B4-BE49-F238E27FC236}">
                <a16:creationId xmlns:a16="http://schemas.microsoft.com/office/drawing/2014/main" id="{4B8CE89C-7800-25D6-0E57-16131C4623D8}"/>
              </a:ext>
            </a:extLst>
          </p:cNvPr>
          <p:cNvSpPr/>
          <p:nvPr/>
        </p:nvSpPr>
        <p:spPr>
          <a:xfrm>
            <a:off x="9101208" y="5664426"/>
            <a:ext cx="442942" cy="289107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800" dirty="0" err="1"/>
              <a:t>Amp</a:t>
            </a:r>
            <a:r>
              <a:rPr lang="it-IT" sz="800" dirty="0"/>
              <a:t>.</a:t>
            </a:r>
          </a:p>
        </p:txBody>
      </p:sp>
      <p:cxnSp>
        <p:nvCxnSpPr>
          <p:cNvPr id="44" name="Connettore 2 43">
            <a:extLst>
              <a:ext uri="{FF2B5EF4-FFF2-40B4-BE49-F238E27FC236}">
                <a16:creationId xmlns:a16="http://schemas.microsoft.com/office/drawing/2014/main" id="{1794EDCC-11F6-56D7-9348-6CBEA69332E3}"/>
              </a:ext>
            </a:extLst>
          </p:cNvPr>
          <p:cNvCxnSpPr/>
          <p:nvPr/>
        </p:nvCxnSpPr>
        <p:spPr>
          <a:xfrm>
            <a:off x="7172546" y="4768713"/>
            <a:ext cx="0" cy="792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5" name="Connettore 2 44">
            <a:extLst>
              <a:ext uri="{FF2B5EF4-FFF2-40B4-BE49-F238E27FC236}">
                <a16:creationId xmlns:a16="http://schemas.microsoft.com/office/drawing/2014/main" id="{30FB13C4-D538-9F53-4C67-47F61805642F}"/>
              </a:ext>
            </a:extLst>
          </p:cNvPr>
          <p:cNvCxnSpPr>
            <a:cxnSpLocks/>
          </p:cNvCxnSpPr>
          <p:nvPr/>
        </p:nvCxnSpPr>
        <p:spPr>
          <a:xfrm flipH="1">
            <a:off x="7530221" y="5925540"/>
            <a:ext cx="7920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48" name="Connettore diritto 47">
            <a:extLst>
              <a:ext uri="{FF2B5EF4-FFF2-40B4-BE49-F238E27FC236}">
                <a16:creationId xmlns:a16="http://schemas.microsoft.com/office/drawing/2014/main" id="{5642A4AC-AD4E-E456-0330-396E2077E08F}"/>
              </a:ext>
            </a:extLst>
          </p:cNvPr>
          <p:cNvCxnSpPr>
            <a:cxnSpLocks/>
          </p:cNvCxnSpPr>
          <p:nvPr/>
        </p:nvCxnSpPr>
        <p:spPr>
          <a:xfrm>
            <a:off x="7172546" y="4768712"/>
            <a:ext cx="317241" cy="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Connettore diritto 53">
            <a:extLst>
              <a:ext uri="{FF2B5EF4-FFF2-40B4-BE49-F238E27FC236}">
                <a16:creationId xmlns:a16="http://schemas.microsoft.com/office/drawing/2014/main" id="{D21CE98A-EADB-80C1-2DE5-335CDFBD2C76}"/>
              </a:ext>
            </a:extLst>
          </p:cNvPr>
          <p:cNvCxnSpPr>
            <a:cxnSpLocks/>
          </p:cNvCxnSpPr>
          <p:nvPr/>
        </p:nvCxnSpPr>
        <p:spPr>
          <a:xfrm>
            <a:off x="7203644" y="5568034"/>
            <a:ext cx="317241" cy="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5" name="Connettore diritto 54">
            <a:extLst>
              <a:ext uri="{FF2B5EF4-FFF2-40B4-BE49-F238E27FC236}">
                <a16:creationId xmlns:a16="http://schemas.microsoft.com/office/drawing/2014/main" id="{E7672C6C-4D93-2F6C-29BC-43BAD5626D86}"/>
              </a:ext>
            </a:extLst>
          </p:cNvPr>
          <p:cNvCxnSpPr>
            <a:cxnSpLocks/>
          </p:cNvCxnSpPr>
          <p:nvPr/>
        </p:nvCxnSpPr>
        <p:spPr>
          <a:xfrm rot="5400000">
            <a:off x="7362265" y="5739095"/>
            <a:ext cx="317241" cy="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6" name="Connettore diritto 55">
            <a:extLst>
              <a:ext uri="{FF2B5EF4-FFF2-40B4-BE49-F238E27FC236}">
                <a16:creationId xmlns:a16="http://schemas.microsoft.com/office/drawing/2014/main" id="{C1D9463E-DE4F-4B34-2A26-0ACBFC171F5A}"/>
              </a:ext>
            </a:extLst>
          </p:cNvPr>
          <p:cNvCxnSpPr>
            <a:cxnSpLocks/>
          </p:cNvCxnSpPr>
          <p:nvPr/>
        </p:nvCxnSpPr>
        <p:spPr>
          <a:xfrm rot="5400000">
            <a:off x="8160488" y="5725099"/>
            <a:ext cx="317241" cy="1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7" name="CasellaDiTesto 56">
            <a:extLst>
              <a:ext uri="{FF2B5EF4-FFF2-40B4-BE49-F238E27FC236}">
                <a16:creationId xmlns:a16="http://schemas.microsoft.com/office/drawing/2014/main" id="{BE7A7562-BE85-8F5D-3C86-28E2E9088CA9}"/>
              </a:ext>
            </a:extLst>
          </p:cNvPr>
          <p:cNvSpPr txBox="1"/>
          <p:nvPr/>
        </p:nvSpPr>
        <p:spPr>
          <a:xfrm>
            <a:off x="6615817" y="5062844"/>
            <a:ext cx="5100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100" dirty="0">
                <a:solidFill>
                  <a:schemeClr val="accent5"/>
                </a:solidFill>
              </a:rPr>
              <a:t>10 mm</a:t>
            </a:r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B705EE4E-EB21-F11A-F83B-031E2197A570}"/>
              </a:ext>
            </a:extLst>
          </p:cNvPr>
          <p:cNvSpPr txBox="1"/>
          <p:nvPr/>
        </p:nvSpPr>
        <p:spPr>
          <a:xfrm>
            <a:off x="7680934" y="5971809"/>
            <a:ext cx="5100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100" dirty="0">
                <a:solidFill>
                  <a:schemeClr val="accent5"/>
                </a:solidFill>
              </a:rPr>
              <a:t>10 mm</a:t>
            </a: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75A19C41-61BC-1186-7FBA-48A6DBD770CE}"/>
              </a:ext>
            </a:extLst>
          </p:cNvPr>
          <p:cNvSpPr txBox="1"/>
          <p:nvPr/>
        </p:nvSpPr>
        <p:spPr>
          <a:xfrm>
            <a:off x="7676146" y="3169390"/>
            <a:ext cx="32377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600" b="1" dirty="0" err="1"/>
              <a:t>Analysed</a:t>
            </a:r>
            <a:r>
              <a:rPr lang="it-IT" sz="1600" b="1" dirty="0"/>
              <a:t> </a:t>
            </a:r>
            <a:r>
              <a:rPr lang="it-IT" sz="1600" b="1" dirty="0" err="1"/>
              <a:t>configuration</a:t>
            </a:r>
            <a:r>
              <a:rPr lang="it-IT" sz="1600" b="1" dirty="0"/>
              <a:t>:</a:t>
            </a:r>
          </a:p>
        </p:txBody>
      </p:sp>
      <p:graphicFrame>
        <p:nvGraphicFramePr>
          <p:cNvPr id="62" name="Tabella 61">
            <a:extLst>
              <a:ext uri="{FF2B5EF4-FFF2-40B4-BE49-F238E27FC236}">
                <a16:creationId xmlns:a16="http://schemas.microsoft.com/office/drawing/2014/main" id="{214B633A-62DC-A3F7-8FF0-1E15E48BBFB1}"/>
              </a:ext>
            </a:extLst>
          </p:cNvPr>
          <p:cNvGraphicFramePr>
            <a:graphicFrameLocks noGrp="1"/>
          </p:cNvGraphicFramePr>
          <p:nvPr/>
        </p:nvGraphicFramePr>
        <p:xfrm>
          <a:off x="1501231" y="1634228"/>
          <a:ext cx="3960000" cy="39600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396000">
                  <a:extLst>
                    <a:ext uri="{9D8B030D-6E8A-4147-A177-3AD203B41FA5}">
                      <a16:colId xmlns:a16="http://schemas.microsoft.com/office/drawing/2014/main" val="2571140572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567422515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96859469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3312788037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57811241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327673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962275482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1746237611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4018288498"/>
                    </a:ext>
                  </a:extLst>
                </a:gridCol>
                <a:gridCol w="396000">
                  <a:extLst>
                    <a:ext uri="{9D8B030D-6E8A-4147-A177-3AD203B41FA5}">
                      <a16:colId xmlns:a16="http://schemas.microsoft.com/office/drawing/2014/main" val="2784068397"/>
                    </a:ext>
                  </a:extLst>
                </a:gridCol>
              </a:tblGrid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259339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6412077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bg1"/>
                          </a:solidFill>
                        </a:rPr>
                        <a:t>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bg1"/>
                          </a:solidFill>
                        </a:rPr>
                        <a:t>23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21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1722298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bg1"/>
                          </a:solidFill>
                        </a:rPr>
                        <a:t>34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>
                          <a:solidFill>
                            <a:schemeClr val="bg1"/>
                          </a:solidFill>
                        </a:rPr>
                        <a:t>33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31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513306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41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067145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51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62073430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0479371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71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8093140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81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21899319"/>
                  </a:ext>
                </a:extLst>
              </a:tr>
              <a:tr h="396000"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100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000" dirty="0"/>
                        <a:t>91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35778350"/>
                  </a:ext>
                </a:extLst>
              </a:tr>
            </a:tbl>
          </a:graphicData>
        </a:graphic>
      </p:graphicFrame>
      <p:cxnSp>
        <p:nvCxnSpPr>
          <p:cNvPr id="63" name="Connettore diritto 62">
            <a:extLst>
              <a:ext uri="{FF2B5EF4-FFF2-40B4-BE49-F238E27FC236}">
                <a16:creationId xmlns:a16="http://schemas.microsoft.com/office/drawing/2014/main" id="{D388007B-0020-1F8F-6178-A3E053B0A591}"/>
              </a:ext>
            </a:extLst>
          </p:cNvPr>
          <p:cNvCxnSpPr>
            <a:cxnSpLocks/>
          </p:cNvCxnSpPr>
          <p:nvPr/>
        </p:nvCxnSpPr>
        <p:spPr>
          <a:xfrm>
            <a:off x="947738" y="1621769"/>
            <a:ext cx="553493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1" name="Connettore diritto 2050">
            <a:extLst>
              <a:ext uri="{FF2B5EF4-FFF2-40B4-BE49-F238E27FC236}">
                <a16:creationId xmlns:a16="http://schemas.microsoft.com/office/drawing/2014/main" id="{9920F68A-7185-8C46-797D-B366AECDD448}"/>
              </a:ext>
            </a:extLst>
          </p:cNvPr>
          <p:cNvCxnSpPr>
            <a:cxnSpLocks/>
          </p:cNvCxnSpPr>
          <p:nvPr/>
        </p:nvCxnSpPr>
        <p:spPr>
          <a:xfrm>
            <a:off x="933995" y="5594228"/>
            <a:ext cx="553493" cy="0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2" name="Connettore 2 2051">
            <a:extLst>
              <a:ext uri="{FF2B5EF4-FFF2-40B4-BE49-F238E27FC236}">
                <a16:creationId xmlns:a16="http://schemas.microsoft.com/office/drawing/2014/main" id="{EFAC550E-C023-7015-41CC-7B9EBDEA6E95}"/>
              </a:ext>
            </a:extLst>
          </p:cNvPr>
          <p:cNvCxnSpPr>
            <a:cxnSpLocks/>
          </p:cNvCxnSpPr>
          <p:nvPr/>
        </p:nvCxnSpPr>
        <p:spPr>
          <a:xfrm>
            <a:off x="933995" y="1639041"/>
            <a:ext cx="0" cy="39172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053" name="CasellaDiTesto 2052">
            <a:extLst>
              <a:ext uri="{FF2B5EF4-FFF2-40B4-BE49-F238E27FC236}">
                <a16:creationId xmlns:a16="http://schemas.microsoft.com/office/drawing/2014/main" id="{D630B022-C4D6-72EE-4012-C0D5E4B6C321}"/>
              </a:ext>
            </a:extLst>
          </p:cNvPr>
          <p:cNvSpPr txBox="1"/>
          <p:nvPr/>
        </p:nvSpPr>
        <p:spPr>
          <a:xfrm>
            <a:off x="366760" y="2829114"/>
            <a:ext cx="5100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100" dirty="0">
                <a:solidFill>
                  <a:schemeClr val="accent5"/>
                </a:solidFill>
              </a:rPr>
              <a:t>100 mm</a:t>
            </a:r>
          </a:p>
        </p:txBody>
      </p:sp>
      <p:cxnSp>
        <p:nvCxnSpPr>
          <p:cNvPr id="2055" name="Connettore 2 2054">
            <a:extLst>
              <a:ext uri="{FF2B5EF4-FFF2-40B4-BE49-F238E27FC236}">
                <a16:creationId xmlns:a16="http://schemas.microsoft.com/office/drawing/2014/main" id="{B8C49482-6715-BA74-2351-8718B16C8BFF}"/>
              </a:ext>
            </a:extLst>
          </p:cNvPr>
          <p:cNvCxnSpPr>
            <a:cxnSpLocks/>
          </p:cNvCxnSpPr>
          <p:nvPr/>
        </p:nvCxnSpPr>
        <p:spPr>
          <a:xfrm rot="5400000">
            <a:off x="3469164" y="4021458"/>
            <a:ext cx="0" cy="391720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2056" name="Connettore diritto 2055">
            <a:extLst>
              <a:ext uri="{FF2B5EF4-FFF2-40B4-BE49-F238E27FC236}">
                <a16:creationId xmlns:a16="http://schemas.microsoft.com/office/drawing/2014/main" id="{B50CB494-B9D5-125E-539E-AC9A0CC44548}"/>
              </a:ext>
            </a:extLst>
          </p:cNvPr>
          <p:cNvCxnSpPr>
            <a:cxnSpLocks/>
          </p:cNvCxnSpPr>
          <p:nvPr/>
        </p:nvCxnSpPr>
        <p:spPr>
          <a:xfrm>
            <a:off x="1501231" y="5594228"/>
            <a:ext cx="0" cy="38583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58" name="Connettore diritto 2057">
            <a:extLst>
              <a:ext uri="{FF2B5EF4-FFF2-40B4-BE49-F238E27FC236}">
                <a16:creationId xmlns:a16="http://schemas.microsoft.com/office/drawing/2014/main" id="{A65C9F54-C510-74A3-76CB-91D44FF3F76A}"/>
              </a:ext>
            </a:extLst>
          </p:cNvPr>
          <p:cNvCxnSpPr>
            <a:cxnSpLocks/>
          </p:cNvCxnSpPr>
          <p:nvPr/>
        </p:nvCxnSpPr>
        <p:spPr>
          <a:xfrm>
            <a:off x="5461231" y="5596313"/>
            <a:ext cx="0" cy="385834"/>
          </a:xfrm>
          <a:prstGeom prst="line">
            <a:avLst/>
          </a:prstGeom>
          <a:ln w="1905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059" name="CasellaDiTesto 2058">
            <a:extLst>
              <a:ext uri="{FF2B5EF4-FFF2-40B4-BE49-F238E27FC236}">
                <a16:creationId xmlns:a16="http://schemas.microsoft.com/office/drawing/2014/main" id="{C4F64ACF-9F7D-938F-6854-CBE5A23A8A56}"/>
              </a:ext>
            </a:extLst>
          </p:cNvPr>
          <p:cNvSpPr txBox="1"/>
          <p:nvPr/>
        </p:nvSpPr>
        <p:spPr>
          <a:xfrm>
            <a:off x="3133684" y="5771214"/>
            <a:ext cx="510076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100" dirty="0">
                <a:solidFill>
                  <a:schemeClr val="accent5"/>
                </a:solidFill>
              </a:rPr>
              <a:t>100 mm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837A22-B670-D616-DF57-8BC0334E2966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8C89B11-B354-F28F-8B33-24064BC25719}"/>
              </a:ext>
            </a:extLst>
          </p:cNvPr>
          <p:cNvSpPr txBox="1"/>
          <p:nvPr/>
        </p:nvSpPr>
        <p:spPr>
          <a:xfrm>
            <a:off x="7844817" y="2210671"/>
            <a:ext cx="258949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1400" b="1" dirty="0" err="1"/>
              <a:t>Photocathode</a:t>
            </a:r>
            <a:r>
              <a:rPr lang="it-IT" sz="1400" b="1" dirty="0"/>
              <a:t>:</a:t>
            </a:r>
            <a:r>
              <a:rPr lang="it-IT" sz="1400" dirty="0"/>
              <a:t> Ti 2.4 nm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1400" b="1" dirty="0" err="1"/>
              <a:t>Voltages</a:t>
            </a:r>
            <a:r>
              <a:rPr lang="it-IT" sz="1400" b="1" dirty="0"/>
              <a:t>: </a:t>
            </a:r>
            <a:r>
              <a:rPr lang="it-IT" sz="1400" dirty="0"/>
              <a:t>-550/275 V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7BB984EF-93AC-BD62-F619-04335983448B}"/>
              </a:ext>
            </a:extLst>
          </p:cNvPr>
          <p:cNvCxnSpPr/>
          <p:nvPr/>
        </p:nvCxnSpPr>
        <p:spPr>
          <a:xfrm>
            <a:off x="6096000" y="2998391"/>
            <a:ext cx="54030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ACB2309F-369B-9818-E518-DA152203CE26}"/>
              </a:ext>
            </a:extLst>
          </p:cNvPr>
          <p:cNvCxnSpPr/>
          <p:nvPr/>
        </p:nvCxnSpPr>
        <p:spPr>
          <a:xfrm>
            <a:off x="6090240" y="207034"/>
            <a:ext cx="0" cy="58487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5142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" grpId="0" animBg="1"/>
      <p:bldP spid="8" grpId="0"/>
      <p:bldP spid="12" grpId="0" animBg="1"/>
      <p:bldP spid="13" grpId="0" animBg="1"/>
      <p:bldP spid="14" grpId="0" animBg="1"/>
      <p:bldP spid="32" grpId="0" animBg="1"/>
      <p:bldP spid="39" grpId="0" animBg="1"/>
      <p:bldP spid="40" grpId="0" animBg="1"/>
      <p:bldP spid="41" grpId="0" animBg="1"/>
      <p:bldP spid="42" grpId="0" animBg="1"/>
      <p:bldP spid="57" grpId="0"/>
      <p:bldP spid="58" grpId="0"/>
      <p:bldP spid="59" grpId="0"/>
      <p:bldP spid="2053" grpId="0"/>
      <p:bldP spid="2059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5D9A8-8560-B174-D9DD-A35C7F5A4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4F0784-1B6B-8A65-3929-EE32FC9F3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80643FF-7D21-EFB5-0C8F-AC6206F778B8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DA5A8AE6-8764-6E60-3C9E-06E1A898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D15AB181-717F-5FF5-FACA-F5C98C16AC29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78C14DBF-6A75-C57A-56E5-5334E6118FF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Large area prototype</a:t>
            </a:r>
          </a:p>
          <a:p>
            <a:endParaRPr lang="en-US" sz="28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995D053-DE34-8D45-FF2D-BABC2DBF0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178" y="1858307"/>
            <a:ext cx="5435208" cy="407485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B2FBA68D-3F02-87D2-1698-3E612D49D8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595" y="1858307"/>
            <a:ext cx="5435205" cy="4074851"/>
          </a:xfrm>
          <a:prstGeom prst="rect">
            <a:avLst/>
          </a:prstGeom>
        </p:spPr>
      </p:pic>
      <p:grpSp>
        <p:nvGrpSpPr>
          <p:cNvPr id="21" name="Gruppo 20">
            <a:extLst>
              <a:ext uri="{FF2B5EF4-FFF2-40B4-BE49-F238E27FC236}">
                <a16:creationId xmlns:a16="http://schemas.microsoft.com/office/drawing/2014/main" id="{F17C88B0-1E18-AB5A-6AA9-A86F22CE6AB7}"/>
              </a:ext>
            </a:extLst>
          </p:cNvPr>
          <p:cNvGrpSpPr/>
          <p:nvPr/>
        </p:nvGrpSpPr>
        <p:grpSpPr>
          <a:xfrm>
            <a:off x="1949313" y="2677162"/>
            <a:ext cx="2196000" cy="2196000"/>
            <a:chOff x="1949313" y="2771843"/>
            <a:chExt cx="2196000" cy="2196000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B6DD3B5-E409-9CBD-DEE8-A8EBE984919D}"/>
                </a:ext>
              </a:extLst>
            </p:cNvPr>
            <p:cNvSpPr/>
            <p:nvPr/>
          </p:nvSpPr>
          <p:spPr>
            <a:xfrm>
              <a:off x="1949313" y="2771843"/>
              <a:ext cx="2196000" cy="2196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82B3C00B-FD74-69BE-C037-E1D4429338E9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3032449" y="2771843"/>
              <a:ext cx="14864" cy="2196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E58E7930-E089-F466-0A27-20589826600E}"/>
                </a:ext>
              </a:extLst>
            </p:cNvPr>
            <p:cNvCxnSpPr>
              <a:stCxn id="15" idx="1"/>
              <a:endCxn id="15" idx="3"/>
            </p:cNvCxnSpPr>
            <p:nvPr/>
          </p:nvCxnSpPr>
          <p:spPr>
            <a:xfrm>
              <a:off x="1949313" y="3869843"/>
              <a:ext cx="219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9EE4396-1E17-1D81-3C4F-ECC74AAA99BD}"/>
              </a:ext>
            </a:extLst>
          </p:cNvPr>
          <p:cNvSpPr txBox="1"/>
          <p:nvPr/>
        </p:nvSpPr>
        <p:spPr>
          <a:xfrm>
            <a:off x="2344960" y="3080029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6D759E0-47B2-21F1-D5F8-CB13D69E66DC}"/>
              </a:ext>
            </a:extLst>
          </p:cNvPr>
          <p:cNvSpPr txBox="1"/>
          <p:nvPr/>
        </p:nvSpPr>
        <p:spPr>
          <a:xfrm>
            <a:off x="2336741" y="4166662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19BD7624-F4B1-D131-35F4-5750E0658DF9}"/>
              </a:ext>
            </a:extLst>
          </p:cNvPr>
          <p:cNvSpPr txBox="1"/>
          <p:nvPr/>
        </p:nvSpPr>
        <p:spPr>
          <a:xfrm>
            <a:off x="3428096" y="3080028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486CA48-01A6-ECDD-BF6E-D59E0823AA7C}"/>
              </a:ext>
            </a:extLst>
          </p:cNvPr>
          <p:cNvSpPr txBox="1"/>
          <p:nvPr/>
        </p:nvSpPr>
        <p:spPr>
          <a:xfrm>
            <a:off x="3445585" y="4161080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33</a:t>
            </a:r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5F358FD1-9ADC-0821-CEEC-16BA49BAB007}"/>
              </a:ext>
            </a:extLst>
          </p:cNvPr>
          <p:cNvGrpSpPr/>
          <p:nvPr/>
        </p:nvGrpSpPr>
        <p:grpSpPr>
          <a:xfrm>
            <a:off x="7784056" y="2677162"/>
            <a:ext cx="2196000" cy="2196000"/>
            <a:chOff x="1949313" y="2771843"/>
            <a:chExt cx="2196000" cy="2196000"/>
          </a:xfrm>
        </p:grpSpPr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FDBE0D76-8FD8-E624-68F0-857848FD3D9F}"/>
                </a:ext>
              </a:extLst>
            </p:cNvPr>
            <p:cNvSpPr/>
            <p:nvPr/>
          </p:nvSpPr>
          <p:spPr>
            <a:xfrm>
              <a:off x="1949313" y="2771843"/>
              <a:ext cx="2196000" cy="2196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28" name="Connettore diritto 27">
              <a:extLst>
                <a:ext uri="{FF2B5EF4-FFF2-40B4-BE49-F238E27FC236}">
                  <a16:creationId xmlns:a16="http://schemas.microsoft.com/office/drawing/2014/main" id="{1B204104-53B9-3280-5F2B-45886A156C48}"/>
                </a:ext>
              </a:extLst>
            </p:cNvPr>
            <p:cNvCxnSpPr>
              <a:endCxn id="27" idx="2"/>
            </p:cNvCxnSpPr>
            <p:nvPr/>
          </p:nvCxnSpPr>
          <p:spPr>
            <a:xfrm>
              <a:off x="3032449" y="2771843"/>
              <a:ext cx="14864" cy="2196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diritto 28">
              <a:extLst>
                <a:ext uri="{FF2B5EF4-FFF2-40B4-BE49-F238E27FC236}">
                  <a16:creationId xmlns:a16="http://schemas.microsoft.com/office/drawing/2014/main" id="{F9E3E8DA-165B-3815-3D3E-E6B04C5896D3}"/>
                </a:ext>
              </a:extLst>
            </p:cNvPr>
            <p:cNvCxnSpPr>
              <a:stCxn id="27" idx="1"/>
              <a:endCxn id="27" idx="3"/>
            </p:cNvCxnSpPr>
            <p:nvPr/>
          </p:nvCxnSpPr>
          <p:spPr>
            <a:xfrm>
              <a:off x="1949313" y="3869843"/>
              <a:ext cx="219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A0A1BAE-9A5B-B1B3-DAD6-F056E4EBE512}"/>
              </a:ext>
            </a:extLst>
          </p:cNvPr>
          <p:cNvSpPr txBox="1"/>
          <p:nvPr/>
        </p:nvSpPr>
        <p:spPr>
          <a:xfrm>
            <a:off x="8179703" y="3080029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9E1CE0B-29F0-807C-91CC-F6A70052FC56}"/>
              </a:ext>
            </a:extLst>
          </p:cNvPr>
          <p:cNvSpPr txBox="1"/>
          <p:nvPr/>
        </p:nvSpPr>
        <p:spPr>
          <a:xfrm>
            <a:off x="8171484" y="4166662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AB3CAED-45DC-9B84-A6B4-0229A28F5C9C}"/>
              </a:ext>
            </a:extLst>
          </p:cNvPr>
          <p:cNvSpPr txBox="1"/>
          <p:nvPr/>
        </p:nvSpPr>
        <p:spPr>
          <a:xfrm>
            <a:off x="9262839" y="3080028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D63CBEAB-25A5-D107-0E19-7C3421482F61}"/>
              </a:ext>
            </a:extLst>
          </p:cNvPr>
          <p:cNvSpPr txBox="1"/>
          <p:nvPr/>
        </p:nvSpPr>
        <p:spPr>
          <a:xfrm>
            <a:off x="9280328" y="4161080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33</a:t>
            </a: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1F73B07-5E6C-2B21-F20B-A7C71D1FAF10}"/>
              </a:ext>
            </a:extLst>
          </p:cNvPr>
          <p:cNvSpPr txBox="1"/>
          <p:nvPr/>
        </p:nvSpPr>
        <p:spPr>
          <a:xfrm>
            <a:off x="2701201" y="1264676"/>
            <a:ext cx="6789597" cy="28787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/>
              <a:t>First </a:t>
            </a:r>
            <a:r>
              <a:rPr lang="it-IT" dirty="0" err="1"/>
              <a:t>studying</a:t>
            </a:r>
            <a:r>
              <a:rPr lang="it-IT" dirty="0"/>
              <a:t> the </a:t>
            </a:r>
            <a:r>
              <a:rPr lang="it-IT" dirty="0" err="1"/>
              <a:t>pad</a:t>
            </a:r>
            <a:r>
              <a:rPr lang="it-IT" dirty="0"/>
              <a:t> one by one and </a:t>
            </a:r>
            <a:r>
              <a:rPr lang="it-IT" dirty="0" err="1"/>
              <a:t>then</a:t>
            </a:r>
            <a:r>
              <a:rPr lang="it-IT" dirty="0"/>
              <a:t> </a:t>
            </a:r>
            <a:r>
              <a:rPr lang="it-IT" dirty="0" err="1"/>
              <a:t>merging</a:t>
            </a:r>
            <a:r>
              <a:rPr lang="it-IT" dirty="0"/>
              <a:t> </a:t>
            </a:r>
            <a:r>
              <a:rPr lang="it-IT" dirty="0" err="1"/>
              <a:t>them</a:t>
            </a:r>
            <a:r>
              <a:rPr lang="it-IT" dirty="0"/>
              <a:t> </a:t>
            </a:r>
            <a:r>
              <a:rPr lang="it-IT" dirty="0" err="1"/>
              <a:t>together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AA48BB9-8C5F-D2AD-D9EF-7F528BB687AE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</p:spTree>
    <p:extLst>
      <p:ext uri="{BB962C8B-B14F-4D97-AF65-F5344CB8AC3E}">
        <p14:creationId xmlns:p14="http://schemas.microsoft.com/office/powerpoint/2010/main" val="138006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85A183-37A7-DE3B-DBBC-BE3B5683B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852B8E-DE15-A0C3-2D27-7E6D55216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9EA7F9-FF88-57CC-012C-00976F618D4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44058895-8A80-B083-B8C9-A9081350E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A66D0581-9246-677D-5914-10586155DBD2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D478B629-EF42-424D-EC0B-EDBEF74A0C71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Single pad analysis</a:t>
            </a:r>
          </a:p>
          <a:p>
            <a:endParaRPr lang="en-US" sz="2800" dirty="0"/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9E6CC2F8-86E6-EB8E-3CC0-7E1014A1ED3E}"/>
              </a:ext>
            </a:extLst>
          </p:cNvPr>
          <p:cNvGrpSpPr/>
          <p:nvPr/>
        </p:nvGrpSpPr>
        <p:grpSpPr>
          <a:xfrm>
            <a:off x="1949313" y="2677162"/>
            <a:ext cx="2196000" cy="2196000"/>
            <a:chOff x="1949313" y="2771843"/>
            <a:chExt cx="2196000" cy="2196000"/>
          </a:xfrm>
        </p:grpSpPr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6B8FAFD7-EC08-7108-F6CA-2F612587BE7F}"/>
                </a:ext>
              </a:extLst>
            </p:cNvPr>
            <p:cNvSpPr/>
            <p:nvPr/>
          </p:nvSpPr>
          <p:spPr>
            <a:xfrm>
              <a:off x="1949313" y="2771843"/>
              <a:ext cx="2196000" cy="2196000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7254E558-DB12-38CC-C43A-E91DAA89D7B1}"/>
                </a:ext>
              </a:extLst>
            </p:cNvPr>
            <p:cNvCxnSpPr>
              <a:endCxn id="15" idx="2"/>
            </p:cNvCxnSpPr>
            <p:nvPr/>
          </p:nvCxnSpPr>
          <p:spPr>
            <a:xfrm>
              <a:off x="3032449" y="2771843"/>
              <a:ext cx="14864" cy="219600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254270C2-92C7-F5AF-E6DE-CFBC36E73DF6}"/>
                </a:ext>
              </a:extLst>
            </p:cNvPr>
            <p:cNvCxnSpPr>
              <a:stCxn id="15" idx="1"/>
              <a:endCxn id="15" idx="3"/>
            </p:cNvCxnSpPr>
            <p:nvPr/>
          </p:nvCxnSpPr>
          <p:spPr>
            <a:xfrm>
              <a:off x="1949313" y="3869843"/>
              <a:ext cx="2196000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53F5479-F021-4683-FEBF-3F9B2BBD1381}"/>
              </a:ext>
            </a:extLst>
          </p:cNvPr>
          <p:cNvSpPr txBox="1"/>
          <p:nvPr/>
        </p:nvSpPr>
        <p:spPr>
          <a:xfrm>
            <a:off x="2344960" y="3080029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5EA168D0-43E8-3058-919D-BBF2E08273E9}"/>
              </a:ext>
            </a:extLst>
          </p:cNvPr>
          <p:cNvSpPr txBox="1"/>
          <p:nvPr/>
        </p:nvSpPr>
        <p:spPr>
          <a:xfrm>
            <a:off x="2336741" y="4166662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F32DD272-FF33-AF0B-4CF9-832B1AD0DA4C}"/>
              </a:ext>
            </a:extLst>
          </p:cNvPr>
          <p:cNvSpPr txBox="1"/>
          <p:nvPr/>
        </p:nvSpPr>
        <p:spPr>
          <a:xfrm>
            <a:off x="3428096" y="3080028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E4D0A92-52DF-0103-917C-EF658ECD4C88}"/>
              </a:ext>
            </a:extLst>
          </p:cNvPr>
          <p:cNvSpPr txBox="1"/>
          <p:nvPr/>
        </p:nvSpPr>
        <p:spPr>
          <a:xfrm>
            <a:off x="8179703" y="3080029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24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2729980-2A51-0FB7-1DD3-E24B6DE6C9D7}"/>
              </a:ext>
            </a:extLst>
          </p:cNvPr>
          <p:cNvSpPr txBox="1"/>
          <p:nvPr/>
        </p:nvSpPr>
        <p:spPr>
          <a:xfrm>
            <a:off x="8171484" y="4166662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34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B19778EB-BD92-5579-4575-B6CA4C03DD8C}"/>
              </a:ext>
            </a:extLst>
          </p:cNvPr>
          <p:cNvSpPr txBox="1"/>
          <p:nvPr/>
        </p:nvSpPr>
        <p:spPr>
          <a:xfrm>
            <a:off x="9262839" y="3080028"/>
            <a:ext cx="30828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>
                <a:solidFill>
                  <a:schemeClr val="bg1"/>
                </a:solidFill>
              </a:rPr>
              <a:t>23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2FA759-55DF-9FA2-429B-9C0FFBCEE627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845D0C-DCA8-3A79-D5E0-40D7437D5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6406" y="616230"/>
            <a:ext cx="3471051" cy="2602297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BBAE0FE-4BB3-344D-8E25-FC2AF29C9484}"/>
              </a:ext>
            </a:extLst>
          </p:cNvPr>
          <p:cNvSpPr txBox="1"/>
          <p:nvPr/>
        </p:nvSpPr>
        <p:spPr>
          <a:xfrm>
            <a:off x="694667" y="1487039"/>
            <a:ext cx="3608865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it-IT" sz="1400" dirty="0"/>
              <a:t>Pad center </a:t>
            </a:r>
            <a:r>
              <a:rPr lang="it-IT" sz="1400" dirty="0" err="1"/>
              <a:t>estimation</a:t>
            </a:r>
            <a:r>
              <a:rPr lang="it-IT" sz="1400" dirty="0"/>
              <a:t> from e-</a:t>
            </a:r>
            <a:r>
              <a:rPr lang="it-IT" sz="1400" dirty="0" err="1"/>
              <a:t>peak</a:t>
            </a:r>
            <a:r>
              <a:rPr lang="it-IT" sz="1400" dirty="0"/>
              <a:t> </a:t>
            </a:r>
            <a:r>
              <a:rPr lang="it-IT" sz="1400" dirty="0" err="1"/>
              <a:t>charge</a:t>
            </a:r>
            <a:r>
              <a:rPr lang="it-IT" sz="1400" dirty="0"/>
              <a:t> </a:t>
            </a:r>
            <a:r>
              <a:rPr lang="it-IT" sz="1400" dirty="0" err="1"/>
              <a:t>distribution</a:t>
            </a:r>
            <a:endParaRPr lang="it-IT" sz="1400" dirty="0"/>
          </a:p>
          <a:p>
            <a:pPr marL="342900" indent="-342900" algn="l">
              <a:buFont typeface="+mj-lt"/>
              <a:buAutoNum type="arabicPeriod"/>
            </a:pPr>
            <a:r>
              <a:rPr lang="it-IT" sz="1400" dirty="0" err="1"/>
              <a:t>Timewalk</a:t>
            </a:r>
            <a:r>
              <a:rPr lang="it-IT" sz="1400" dirty="0"/>
              <a:t> </a:t>
            </a:r>
            <a:r>
              <a:rPr lang="it-IT" sz="1400" dirty="0" err="1"/>
              <a:t>correction</a:t>
            </a:r>
            <a:r>
              <a:rPr lang="it-IT" sz="1400" dirty="0"/>
              <a:t> for </a:t>
            </a:r>
            <a:r>
              <a:rPr lang="it-IT" sz="1400" dirty="0" err="1"/>
              <a:t>fully</a:t>
            </a:r>
            <a:r>
              <a:rPr lang="it-IT" sz="1400" dirty="0"/>
              <a:t> </a:t>
            </a:r>
            <a:r>
              <a:rPr lang="it-IT" sz="1400" dirty="0" err="1"/>
              <a:t>contained</a:t>
            </a:r>
            <a:r>
              <a:rPr lang="it-IT" sz="1400" dirty="0"/>
              <a:t> events</a:t>
            </a:r>
          </a:p>
          <a:p>
            <a:pPr marL="342900" indent="-342900" algn="l">
              <a:buFont typeface="+mj-lt"/>
              <a:buAutoNum type="arabicPeriod"/>
            </a:pPr>
            <a:r>
              <a:rPr lang="it-IT" sz="1400" dirty="0"/>
              <a:t>Time </a:t>
            </a:r>
            <a:r>
              <a:rPr lang="it-IT" sz="1400" dirty="0" err="1"/>
              <a:t>resolution</a:t>
            </a:r>
            <a:r>
              <a:rPr lang="it-IT" sz="1400" dirty="0"/>
              <a:t> for single </a:t>
            </a:r>
            <a:r>
              <a:rPr lang="it-IT" sz="1400" dirty="0" err="1"/>
              <a:t>pads</a:t>
            </a:r>
            <a:r>
              <a:rPr lang="it-IT" sz="1400" dirty="0"/>
              <a:t> </a:t>
            </a:r>
            <a:r>
              <a:rPr lang="it-IT" sz="1400" dirty="0" err="1"/>
              <a:t>evaluated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RMS of </a:t>
            </a:r>
            <a:r>
              <a:rPr lang="it-IT" sz="1400" dirty="0" err="1"/>
              <a:t>corrected</a:t>
            </a:r>
            <a:r>
              <a:rPr lang="it-IT" sz="1400" dirty="0"/>
              <a:t> SAT </a:t>
            </a:r>
            <a:r>
              <a:rPr lang="it-IT" sz="1400" dirty="0" err="1"/>
              <a:t>distribution</a:t>
            </a:r>
            <a:r>
              <a:rPr lang="it-IT" sz="1400" dirty="0"/>
              <a:t> </a:t>
            </a:r>
          </a:p>
          <a:p>
            <a:pPr marL="342900" indent="-342900" algn="l">
              <a:buFont typeface="+mj-lt"/>
              <a:buAutoNum type="arabicPeriod"/>
            </a:pPr>
            <a:endParaRPr lang="it-IT" sz="1400" dirty="0"/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EFF24966-527C-006A-9D7B-1330709670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74" y="609311"/>
            <a:ext cx="3471721" cy="26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>
            <a:extLst>
              <a:ext uri="{FF2B5EF4-FFF2-40B4-BE49-F238E27FC236}">
                <a16:creationId xmlns:a16="http://schemas.microsoft.com/office/drawing/2014/main" id="{98B98EE9-E8AE-9EF7-0B52-DC6F65295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874" y="3447829"/>
            <a:ext cx="3471723" cy="260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magine 35">
            <a:extLst>
              <a:ext uri="{FF2B5EF4-FFF2-40B4-BE49-F238E27FC236}">
                <a16:creationId xmlns:a16="http://schemas.microsoft.com/office/drawing/2014/main" id="{B92806E5-D17A-3A88-4B43-184C19C2FA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2883" y="3447829"/>
            <a:ext cx="3471723" cy="2602800"/>
          </a:xfrm>
          <a:prstGeom prst="rect">
            <a:avLst/>
          </a:prstGeom>
        </p:spPr>
      </p:pic>
      <p:graphicFrame>
        <p:nvGraphicFramePr>
          <p:cNvPr id="37" name="Tabella 36">
            <a:extLst>
              <a:ext uri="{FF2B5EF4-FFF2-40B4-BE49-F238E27FC236}">
                <a16:creationId xmlns:a16="http://schemas.microsoft.com/office/drawing/2014/main" id="{A685EB94-7923-31A6-9AAA-023760198C62}"/>
              </a:ext>
            </a:extLst>
          </p:cNvPr>
          <p:cNvGraphicFramePr>
            <a:graphicFrameLocks noGrp="1"/>
          </p:cNvGraphicFramePr>
          <p:nvPr/>
        </p:nvGraphicFramePr>
        <p:xfrm>
          <a:off x="1286428" y="3792057"/>
          <a:ext cx="2103753" cy="19304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20419">
                  <a:extLst>
                    <a:ext uri="{9D8B030D-6E8A-4147-A177-3AD203B41FA5}">
                      <a16:colId xmlns:a16="http://schemas.microsoft.com/office/drawing/2014/main" val="3484762312"/>
                    </a:ext>
                  </a:extLst>
                </a:gridCol>
                <a:gridCol w="1083334">
                  <a:extLst>
                    <a:ext uri="{9D8B030D-6E8A-4147-A177-3AD203B41FA5}">
                      <a16:colId xmlns:a16="http://schemas.microsoft.com/office/drawing/2014/main" val="1836748480"/>
                    </a:ext>
                  </a:extLst>
                </a:gridCol>
              </a:tblGrid>
              <a:tr h="38061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PAD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RMS</a:t>
                      </a:r>
                      <a:r>
                        <a:rPr lang="it-IT" sz="1200" baseline="-25000" dirty="0"/>
                        <a:t>SAT</a:t>
                      </a:r>
                      <a:r>
                        <a:rPr lang="it-IT" sz="1200" baseline="0" dirty="0"/>
                        <a:t>  (</a:t>
                      </a:r>
                      <a:r>
                        <a:rPr lang="it-IT" sz="1200" baseline="0" dirty="0" err="1"/>
                        <a:t>ps</a:t>
                      </a:r>
                      <a:r>
                        <a:rPr lang="it-IT" sz="1200" baseline="0" dirty="0"/>
                        <a:t>)</a:t>
                      </a:r>
                      <a:endParaRPr lang="it-IT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545537"/>
                  </a:ext>
                </a:extLst>
              </a:tr>
              <a:tr h="407954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8951320"/>
                  </a:ext>
                </a:extLst>
              </a:tr>
              <a:tr h="38061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9744860"/>
                  </a:ext>
                </a:extLst>
              </a:tr>
              <a:tr h="38061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3335355"/>
                  </a:ext>
                </a:extLst>
              </a:tr>
              <a:tr h="380615"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200" dirty="0"/>
                        <a:t>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4211177"/>
                  </a:ext>
                </a:extLst>
              </a:tr>
            </a:tbl>
          </a:graphicData>
        </a:graphic>
      </p:graphicFrame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CFC736D7-ECEC-5404-0548-61A7DDED9F0A}"/>
              </a:ext>
            </a:extLst>
          </p:cNvPr>
          <p:cNvSpPr txBox="1"/>
          <p:nvPr/>
        </p:nvSpPr>
        <p:spPr>
          <a:xfrm>
            <a:off x="906273" y="3421415"/>
            <a:ext cx="31856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/>
              <a:t>Time </a:t>
            </a:r>
            <a:r>
              <a:rPr lang="it-IT" sz="1100" b="1" dirty="0" err="1"/>
              <a:t>resolution</a:t>
            </a:r>
            <a:r>
              <a:rPr lang="it-IT" sz="1100" b="1" dirty="0"/>
              <a:t> for </a:t>
            </a:r>
            <a:r>
              <a:rPr lang="it-IT" sz="1100" b="1" dirty="0" err="1"/>
              <a:t>fully-contained</a:t>
            </a:r>
            <a:r>
              <a:rPr lang="it-IT" sz="1100" b="1" dirty="0"/>
              <a:t> events</a:t>
            </a:r>
          </a:p>
        </p:txBody>
      </p:sp>
      <p:sp>
        <p:nvSpPr>
          <p:cNvPr id="39" name="Ovale 38">
            <a:extLst>
              <a:ext uri="{FF2B5EF4-FFF2-40B4-BE49-F238E27FC236}">
                <a16:creationId xmlns:a16="http://schemas.microsoft.com/office/drawing/2014/main" id="{B11A9379-9F3E-9463-5BDC-53FA185618DC}"/>
              </a:ext>
            </a:extLst>
          </p:cNvPr>
          <p:cNvSpPr/>
          <p:nvPr/>
        </p:nvSpPr>
        <p:spPr>
          <a:xfrm>
            <a:off x="9439691" y="1421020"/>
            <a:ext cx="853741" cy="8328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0" name="Connettore 2 39">
            <a:extLst>
              <a:ext uri="{FF2B5EF4-FFF2-40B4-BE49-F238E27FC236}">
                <a16:creationId xmlns:a16="http://schemas.microsoft.com/office/drawing/2014/main" id="{23CDDD9C-9B8E-E389-BBFC-30279F61E176}"/>
              </a:ext>
            </a:extLst>
          </p:cNvPr>
          <p:cNvCxnSpPr>
            <a:cxnSpLocks/>
          </p:cNvCxnSpPr>
          <p:nvPr/>
        </p:nvCxnSpPr>
        <p:spPr>
          <a:xfrm flipH="1">
            <a:off x="9703422" y="2265963"/>
            <a:ext cx="163139" cy="15260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7BC8467E-86BC-EC09-4BAC-B7632B124C15}"/>
              </a:ext>
            </a:extLst>
          </p:cNvPr>
          <p:cNvSpPr txBox="1"/>
          <p:nvPr/>
        </p:nvSpPr>
        <p:spPr>
          <a:xfrm>
            <a:off x="8891921" y="3226343"/>
            <a:ext cx="140151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err="1">
                <a:solidFill>
                  <a:srgbClr val="FF0000"/>
                </a:solidFill>
              </a:rPr>
              <a:t>Fully</a:t>
            </a:r>
            <a:r>
              <a:rPr lang="it-IT" sz="800" dirty="0">
                <a:solidFill>
                  <a:srgbClr val="FF0000"/>
                </a:solidFill>
              </a:rPr>
              <a:t> </a:t>
            </a:r>
            <a:r>
              <a:rPr lang="it-IT" sz="800" dirty="0" err="1">
                <a:solidFill>
                  <a:srgbClr val="FF0000"/>
                </a:solidFill>
              </a:rPr>
              <a:t>contained</a:t>
            </a:r>
            <a:endParaRPr lang="it-IT" sz="800" dirty="0">
              <a:solidFill>
                <a:srgbClr val="FF0000"/>
              </a:solidFill>
            </a:endParaRPr>
          </a:p>
        </p:txBody>
      </p:sp>
      <p:sp>
        <p:nvSpPr>
          <p:cNvPr id="46" name="Freccia a destra 45">
            <a:extLst>
              <a:ext uri="{FF2B5EF4-FFF2-40B4-BE49-F238E27FC236}">
                <a16:creationId xmlns:a16="http://schemas.microsoft.com/office/drawing/2014/main" id="{07DA4E36-740B-D308-339E-1DEE4A661572}"/>
              </a:ext>
            </a:extLst>
          </p:cNvPr>
          <p:cNvSpPr/>
          <p:nvPr/>
        </p:nvSpPr>
        <p:spPr>
          <a:xfrm>
            <a:off x="7893170" y="1837449"/>
            <a:ext cx="254287" cy="198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>
            <a:extLst>
              <a:ext uri="{FF2B5EF4-FFF2-40B4-BE49-F238E27FC236}">
                <a16:creationId xmlns:a16="http://schemas.microsoft.com/office/drawing/2014/main" id="{894B3F51-FD01-C896-F75F-F6C18997F859}"/>
              </a:ext>
            </a:extLst>
          </p:cNvPr>
          <p:cNvSpPr/>
          <p:nvPr/>
        </p:nvSpPr>
        <p:spPr>
          <a:xfrm flipH="1">
            <a:off x="7893169" y="4623782"/>
            <a:ext cx="254287" cy="19838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547BCA0-0B3B-6A49-DB7F-0FE447E6F711}"/>
                  </a:ext>
                </a:extLst>
              </p:cNvPr>
              <p:cNvSpPr txBox="1"/>
              <p:nvPr/>
            </p:nvSpPr>
            <p:spPr>
              <a:xfrm>
                <a:off x="9965734" y="4514011"/>
                <a:ext cx="1148456" cy="4591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𝐶𝑜𝑟𝑟𝑒𝑐𝑡𝑖𝑜𝑛</m:t>
                      </m:r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𝑐𝑢𝑟𝑣𝑒</m:t>
                      </m:r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:</m:t>
                      </m:r>
                    </m:oMath>
                  </m:oMathPara>
                </a14:m>
                <a:endParaRPr lang="it-IT" sz="11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1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it-IT" sz="11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it-IT" sz="1100" b="0" i="1" smtClean="0">
                          <a:latin typeface="Cambria Math" panose="02040503050406030204" pitchFamily="18" charset="0"/>
                        </a:rPr>
                        <m:t>+ </m:t>
                      </m:r>
                      <m:f>
                        <m:fPr>
                          <m:ctrlPr>
                            <a:rPr lang="it-IT" sz="11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it-IT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100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it-IT" sz="11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it-IT" sz="11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1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sSub>
                                <m:sSubPr>
                                  <m:ctrlPr>
                                    <a:rPr lang="it-IT" sz="11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1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it-IT" sz="11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b>
                              </m:sSub>
                            </m:sup>
                          </m:sSup>
                        </m:den>
                      </m:f>
                    </m:oMath>
                  </m:oMathPara>
                </a14:m>
                <a:endParaRPr lang="it-IT" sz="1100" dirty="0"/>
              </a:p>
            </p:txBody>
          </p:sp>
        </mc:Choice>
        <mc:Fallback xmlns="">
          <p:sp>
            <p:nvSpPr>
              <p:cNvPr id="48" name="CasellaDiTesto 47">
                <a:extLst>
                  <a:ext uri="{FF2B5EF4-FFF2-40B4-BE49-F238E27FC236}">
                    <a16:creationId xmlns:a16="http://schemas.microsoft.com/office/drawing/2014/main" id="{7547BCA0-0B3B-6A49-DB7F-0FE447E6F7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65734" y="4514011"/>
                <a:ext cx="1148456" cy="459165"/>
              </a:xfrm>
              <a:prstGeom prst="rect">
                <a:avLst/>
              </a:prstGeom>
              <a:blipFill>
                <a:blip r:embed="rId8"/>
                <a:stretch>
                  <a:fillRect l="-2660" r="-1064" b="-526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324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9" grpId="0" animBg="1"/>
      <p:bldP spid="41" grpId="0"/>
      <p:bldP spid="46" grpId="0" animBg="1"/>
      <p:bldP spid="47" grpId="0" animBg="1"/>
      <p:bldP spid="4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06387-B412-C041-E1B8-9ECA6C3FC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D7587F-9F16-AC12-2A32-EFCC4FCB77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6E0596-6072-1990-9165-C467B75D512D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3EB43B1-23EB-342B-7CAC-A3B80D6FF996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9630E03-ACD6-2F67-2C3D-D89EEBA6ABF7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Correlated spurious signals</a:t>
            </a:r>
          </a:p>
          <a:p>
            <a:endParaRPr lang="en-US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5FF0B7D-4345-FA47-ED1A-503D18A0F045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51A66E13-7B10-A2BD-9608-93617BDF32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743" y="1475996"/>
            <a:ext cx="4608608" cy="3451290"/>
          </a:xfrm>
          <a:prstGeom prst="rect">
            <a:avLst/>
          </a:prstGeom>
        </p:spPr>
      </p:pic>
      <p:sp>
        <p:nvSpPr>
          <p:cNvPr id="3" name="Ovale 2">
            <a:extLst>
              <a:ext uri="{FF2B5EF4-FFF2-40B4-BE49-F238E27FC236}">
                <a16:creationId xmlns:a16="http://schemas.microsoft.com/office/drawing/2014/main" id="{6ED40CDA-F65A-3AA8-047C-DEC4026C82BB}"/>
              </a:ext>
            </a:extLst>
          </p:cNvPr>
          <p:cNvSpPr/>
          <p:nvPr/>
        </p:nvSpPr>
        <p:spPr>
          <a:xfrm>
            <a:off x="2938685" y="2219053"/>
            <a:ext cx="695122" cy="68427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AE8058A3-AE9F-7A79-4087-8412ED99E7F3}"/>
              </a:ext>
            </a:extLst>
          </p:cNvPr>
          <p:cNvCxnSpPr>
            <a:cxnSpLocks/>
            <a:stCxn id="3" idx="7"/>
          </p:cNvCxnSpPr>
          <p:nvPr/>
        </p:nvCxnSpPr>
        <p:spPr>
          <a:xfrm flipV="1">
            <a:off x="3532009" y="1801276"/>
            <a:ext cx="2032029" cy="51798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D2226530-A152-F57D-49F6-709FE1A152E0}"/>
              </a:ext>
            </a:extLst>
          </p:cNvPr>
          <p:cNvSpPr/>
          <p:nvPr/>
        </p:nvSpPr>
        <p:spPr>
          <a:xfrm>
            <a:off x="8042355" y="2139122"/>
            <a:ext cx="442451" cy="5481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CE88F37E-0AD6-2EE2-ABF5-647A29C985ED}"/>
              </a:ext>
            </a:extLst>
          </p:cNvPr>
          <p:cNvSpPr txBox="1"/>
          <p:nvPr/>
        </p:nvSpPr>
        <p:spPr>
          <a:xfrm>
            <a:off x="8799872" y="2139122"/>
            <a:ext cx="174768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err="1"/>
              <a:t>Looking</a:t>
            </a:r>
            <a:r>
              <a:rPr lang="it-IT" sz="1050" dirty="0"/>
              <a:t> </a:t>
            </a:r>
            <a:r>
              <a:rPr lang="it-IT" sz="1050" dirty="0" err="1"/>
              <a:t>at</a:t>
            </a:r>
            <a:r>
              <a:rPr lang="it-IT" sz="1050" dirty="0"/>
              <a:t> SAT </a:t>
            </a:r>
            <a:r>
              <a:rPr lang="it-IT" sz="1050" dirty="0" err="1"/>
              <a:t>distribution</a:t>
            </a:r>
            <a:endParaRPr lang="it-IT" sz="1050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6CBC806-F464-4CC9-AFC9-56B614BBF0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73" y="2881506"/>
            <a:ext cx="3474186" cy="260564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C48BF99E-8260-E541-F9AA-398973EECE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33059" y="2885585"/>
            <a:ext cx="3282198" cy="2461648"/>
          </a:xfrm>
          <a:prstGeom prst="rect">
            <a:avLst/>
          </a:prstGeo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4DAC7A52-4B67-3A48-C236-B3E17B899AFF}"/>
              </a:ext>
            </a:extLst>
          </p:cNvPr>
          <p:cNvSpPr/>
          <p:nvPr/>
        </p:nvSpPr>
        <p:spPr>
          <a:xfrm>
            <a:off x="6563169" y="4116409"/>
            <a:ext cx="727248" cy="120270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C7FD5D1-C1E8-6778-1CDD-2EEE1E0C38E3}"/>
              </a:ext>
            </a:extLst>
          </p:cNvPr>
          <p:cNvSpPr/>
          <p:nvPr/>
        </p:nvSpPr>
        <p:spPr>
          <a:xfrm>
            <a:off x="8768235" y="3319312"/>
            <a:ext cx="256088" cy="8277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BFC1C177-6B19-F68F-AF4E-1270C8F06C95}"/>
              </a:ext>
            </a:extLst>
          </p:cNvPr>
          <p:cNvSpPr txBox="1"/>
          <p:nvPr/>
        </p:nvSpPr>
        <p:spPr>
          <a:xfrm>
            <a:off x="5811498" y="1632799"/>
            <a:ext cx="514997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400" dirty="0"/>
              <a:t>Events </a:t>
            </a:r>
            <a:r>
              <a:rPr lang="it-IT" sz="1400" dirty="0" err="1"/>
              <a:t>correlated</a:t>
            </a:r>
            <a:r>
              <a:rPr lang="it-IT" sz="1400" dirty="0"/>
              <a:t> in time </a:t>
            </a:r>
            <a:r>
              <a:rPr lang="it-IT" sz="1400" dirty="0" err="1"/>
              <a:t>even</a:t>
            </a:r>
            <a:r>
              <a:rPr lang="it-IT" sz="1400" dirty="0"/>
              <a:t> 15 mm </a:t>
            </a:r>
            <a:r>
              <a:rPr lang="it-IT" sz="1400" dirty="0" err="1"/>
              <a:t>distant</a:t>
            </a:r>
            <a:r>
              <a:rPr lang="it-IT" sz="1400" dirty="0"/>
              <a:t> from </a:t>
            </a:r>
            <a:r>
              <a:rPr lang="it-IT" sz="1400" dirty="0" err="1"/>
              <a:t>pad</a:t>
            </a:r>
            <a:r>
              <a:rPr lang="it-IT" sz="1400" dirty="0"/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410452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/>
      <p:bldP spid="13" grpId="0" animBg="1"/>
      <p:bldP spid="14" grpId="0" animBg="1"/>
      <p:bldP spid="2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8A8CF8-49F3-DA5B-3EA8-844AFC31CE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8F6B44-BEA4-0A64-AF17-E3970D880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itle 2">
            <a:extLst>
              <a:ext uri="{FF2B5EF4-FFF2-40B4-BE49-F238E27FC236}">
                <a16:creationId xmlns:a16="http://schemas.microsoft.com/office/drawing/2014/main" id="{BEBBFFB2-F664-F784-5982-0B0303D84A97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Outline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34C7718-2442-EBF5-4419-C9FAD330070F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B06D7A1C-48B3-F125-1764-9EF102DA8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700" y="845379"/>
            <a:ext cx="6650743" cy="4059633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b="1" dirty="0"/>
              <a:t>PICOSEC project</a:t>
            </a:r>
          </a:p>
          <a:p>
            <a:pPr lvl="2"/>
            <a:r>
              <a:rPr lang="en-US" sz="1800" dirty="0"/>
              <a:t>Motivation</a:t>
            </a:r>
          </a:p>
          <a:p>
            <a:pPr lvl="2"/>
            <a:r>
              <a:rPr lang="en-US" sz="1800" dirty="0"/>
              <a:t>Detector concept</a:t>
            </a:r>
          </a:p>
          <a:p>
            <a:pPr lvl="2"/>
            <a:r>
              <a:rPr lang="en-US" sz="1800" dirty="0"/>
              <a:t>Developments towards applicable detector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Single photoelectron measurements</a:t>
            </a:r>
          </a:p>
          <a:p>
            <a:pPr lvl="2"/>
            <a:r>
              <a:rPr lang="en-US" sz="1800" dirty="0"/>
              <a:t>Detector assembling and testing</a:t>
            </a:r>
          </a:p>
          <a:p>
            <a:pPr lvl="2"/>
            <a:r>
              <a:rPr lang="en-US" sz="1800" dirty="0"/>
              <a:t>General waveform analysis</a:t>
            </a:r>
          </a:p>
          <a:p>
            <a:pPr lvl="2"/>
            <a:r>
              <a:rPr lang="en-US" sz="1800" dirty="0"/>
              <a:t>Code improvements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Measurements with particle beam</a:t>
            </a:r>
          </a:p>
          <a:p>
            <a:pPr lvl="2"/>
            <a:r>
              <a:rPr lang="en-US" sz="1800" dirty="0"/>
              <a:t>DRD1 test beam</a:t>
            </a:r>
          </a:p>
          <a:p>
            <a:pPr lvl="2"/>
            <a:r>
              <a:rPr lang="en-US" sz="1800" dirty="0"/>
              <a:t>Signal analysis</a:t>
            </a:r>
          </a:p>
          <a:p>
            <a:pPr lvl="2"/>
            <a:r>
              <a:rPr lang="en-US" sz="1800" dirty="0"/>
              <a:t>Robust photocathodes</a:t>
            </a:r>
          </a:p>
          <a:p>
            <a:pPr lvl="2"/>
            <a:r>
              <a:rPr lang="en-US" sz="1800" dirty="0"/>
              <a:t>Large area prototype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Summary &amp; Conclusions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DA605DE-AA6D-5BDC-FEE2-0AC1ED15F9E0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74311C-DA89-7582-1E8F-9BF2246AE8B0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184305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7840-8476-48F1-A5EE-A3EBDD4554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E7AD21-EDCF-F755-3451-AE3532A90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FAEE880-12E1-6ACA-F444-6ADCDC44C6C1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F3D90BF-3E0C-ABEC-42C8-F57FD2281EFA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Correlated spurious signals</a:t>
            </a:r>
          </a:p>
          <a:p>
            <a:endParaRPr lang="en-US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700A7C5-AE3C-C1DC-F99D-26CE7A3BF512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98D40B0B-F2B7-41E5-4132-926E9EC25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5169" y="943620"/>
            <a:ext cx="1885706" cy="2002396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BEA722C-9C06-1572-2802-DD266D6161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43" b="-1653"/>
          <a:stretch>
            <a:fillRect/>
          </a:stretch>
        </p:blipFill>
        <p:spPr>
          <a:xfrm>
            <a:off x="8588092" y="943620"/>
            <a:ext cx="1885706" cy="200239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DC1D2DB7-EB92-CE63-3CE9-563F4ECEF3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5166" y="3110155"/>
            <a:ext cx="6680823" cy="2804225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6B52248-5D30-6A4E-4576-B7BAE1455BC4}"/>
              </a:ext>
            </a:extLst>
          </p:cNvPr>
          <p:cNvSpPr txBox="1"/>
          <p:nvPr/>
        </p:nvSpPr>
        <p:spPr>
          <a:xfrm>
            <a:off x="1224006" y="1454877"/>
            <a:ext cx="275140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/>
              <a:t>Cutting </a:t>
            </a:r>
            <a:r>
              <a:rPr lang="it-IT" dirty="0" err="1"/>
              <a:t>geometrically</a:t>
            </a:r>
            <a:r>
              <a:rPr lang="it-IT" dirty="0"/>
              <a:t> and </a:t>
            </a:r>
            <a:r>
              <a:rPr lang="it-IT" dirty="0" err="1"/>
              <a:t>looking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SAT </a:t>
            </a:r>
            <a:r>
              <a:rPr lang="it-IT" dirty="0" err="1"/>
              <a:t>distribution</a:t>
            </a:r>
            <a:r>
              <a:rPr lang="it-IT" dirty="0"/>
              <a:t> 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BA2ED7B4-8B69-55FE-080D-4813D19889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239" y="2502692"/>
            <a:ext cx="3432942" cy="257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A3B8AC9E-6F2D-297B-5579-DDFC63A85705}"/>
              </a:ext>
            </a:extLst>
          </p:cNvPr>
          <p:cNvSpPr txBox="1"/>
          <p:nvPr/>
        </p:nvSpPr>
        <p:spPr>
          <a:xfrm>
            <a:off x="2729272" y="3111002"/>
            <a:ext cx="11008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/>
              <a:t>SAT in the center of </a:t>
            </a:r>
            <a:r>
              <a:rPr lang="it-IT" sz="1000" dirty="0" err="1"/>
              <a:t>pad</a:t>
            </a:r>
            <a:r>
              <a:rPr lang="it-IT" sz="1000" dirty="0"/>
              <a:t> 23</a:t>
            </a:r>
          </a:p>
        </p:txBody>
      </p:sp>
    </p:spTree>
    <p:extLst>
      <p:ext uri="{BB962C8B-B14F-4D97-AF65-F5344CB8AC3E}">
        <p14:creationId xmlns:p14="http://schemas.microsoft.com/office/powerpoint/2010/main" val="10855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E818E-95E9-6211-919F-7040B49A33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E87C7C-CFDE-140D-96BB-1C4004C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68747B-1251-BBD7-CC92-52499EB55B1E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4765C98-21B8-FA4A-81C6-8B506AC4A8C5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A12D871-D9A0-7869-3468-F9BD8C0A154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Correlated spurious signals</a:t>
            </a:r>
          </a:p>
          <a:p>
            <a:endParaRPr lang="en-US" sz="2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1B86D46-C08E-32DE-2548-3D85EAB87351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28AD2ADD-9931-C266-67BF-99C0F159EFCF}"/>
              </a:ext>
            </a:extLst>
          </p:cNvPr>
          <p:cNvGrpSpPr/>
          <p:nvPr/>
        </p:nvGrpSpPr>
        <p:grpSpPr>
          <a:xfrm>
            <a:off x="317969" y="1624129"/>
            <a:ext cx="3551536" cy="3125485"/>
            <a:chOff x="1220966" y="3494354"/>
            <a:chExt cx="3175412" cy="2398794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5B62F015-AEED-9E44-4D9C-B6835CA285E9}"/>
                </a:ext>
              </a:extLst>
            </p:cNvPr>
            <p:cNvGrpSpPr/>
            <p:nvPr/>
          </p:nvGrpSpPr>
          <p:grpSpPr>
            <a:xfrm>
              <a:off x="1220966" y="3494354"/>
              <a:ext cx="3175412" cy="2398794"/>
              <a:chOff x="612777" y="3559700"/>
              <a:chExt cx="3175412" cy="2398794"/>
            </a:xfrm>
          </p:grpSpPr>
          <p:pic>
            <p:nvPicPr>
              <p:cNvPr id="22" name="Picture 2">
                <a:extLst>
                  <a:ext uri="{FF2B5EF4-FFF2-40B4-BE49-F238E27FC236}">
                    <a16:creationId xmlns:a16="http://schemas.microsoft.com/office/drawing/2014/main" id="{C56D7DE5-F304-E703-AF7D-51B26750E99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421" b="50375"/>
              <a:stretch>
                <a:fillRect/>
              </a:stretch>
            </p:blipFill>
            <p:spPr bwMode="auto">
              <a:xfrm>
                <a:off x="612777" y="3559700"/>
                <a:ext cx="3175412" cy="119142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4">
                <a:extLst>
                  <a:ext uri="{FF2B5EF4-FFF2-40B4-BE49-F238E27FC236}">
                    <a16:creationId xmlns:a16="http://schemas.microsoft.com/office/drawing/2014/main" id="{A57B8762-824F-9592-5ECC-17C696E9CE4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49761"/>
              <a:stretch>
                <a:fillRect/>
              </a:stretch>
            </p:blipFill>
            <p:spPr bwMode="auto">
              <a:xfrm>
                <a:off x="612777" y="4764040"/>
                <a:ext cx="3171291" cy="119445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EE04970F-D342-2A92-1F6F-EF1AD4B4925F}"/>
                </a:ext>
              </a:extLst>
            </p:cNvPr>
            <p:cNvSpPr txBox="1"/>
            <p:nvPr/>
          </p:nvSpPr>
          <p:spPr>
            <a:xfrm>
              <a:off x="2857499" y="3840699"/>
              <a:ext cx="1258529" cy="288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/>
                <a:t>Standard</a:t>
              </a:r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C701C5AB-1100-777F-6043-BE34598AF996}"/>
                </a:ext>
              </a:extLst>
            </p:cNvPr>
            <p:cNvSpPr txBox="1"/>
            <p:nvPr/>
          </p:nvSpPr>
          <p:spPr>
            <a:xfrm>
              <a:off x="2857499" y="4974637"/>
              <a:ext cx="1258529" cy="2881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100" dirty="0" err="1"/>
                <a:t>Spurious</a:t>
              </a:r>
              <a:endParaRPr lang="it-IT" sz="1100" dirty="0"/>
            </a:p>
          </p:txBody>
        </p:sp>
      </p:grp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CC8477E-ACC9-71D7-93B4-03A9BA748D26}"/>
              </a:ext>
            </a:extLst>
          </p:cNvPr>
          <p:cNvSpPr txBox="1"/>
          <p:nvPr/>
        </p:nvSpPr>
        <p:spPr>
          <a:xfrm>
            <a:off x="7933021" y="1345721"/>
            <a:ext cx="313887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/>
              <a:t>High frequency </a:t>
            </a:r>
            <a:r>
              <a:rPr lang="it-IT" dirty="0" err="1"/>
              <a:t>related</a:t>
            </a:r>
            <a:r>
              <a:rPr lang="it-IT" dirty="0"/>
              <a:t> (capacitive </a:t>
            </a:r>
            <a:r>
              <a:rPr lang="it-IT" dirty="0" err="1"/>
              <a:t>coupling</a:t>
            </a:r>
            <a:r>
              <a:rPr lang="it-IT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/>
              <a:t>Amplitudes</a:t>
            </a:r>
            <a:r>
              <a:rPr lang="it-IT" dirty="0"/>
              <a:t> ratio </a:t>
            </a:r>
            <a:r>
              <a:rPr lang="it-IT" dirty="0" err="1"/>
              <a:t>depends</a:t>
            </a:r>
            <a:r>
              <a:rPr lang="it-IT" dirty="0"/>
              <a:t> on </a:t>
            </a:r>
            <a:r>
              <a:rPr lang="it-IT" dirty="0" err="1"/>
              <a:t>distance</a:t>
            </a:r>
            <a:r>
              <a:rPr lang="it-IT" dirty="0"/>
              <a:t>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Possible</a:t>
            </a:r>
            <a:r>
              <a:rPr lang="it-IT" dirty="0"/>
              <a:t> time </a:t>
            </a:r>
            <a:r>
              <a:rPr lang="it-IT" dirty="0" err="1"/>
              <a:t>correlation</a:t>
            </a:r>
            <a:r>
              <a:rPr lang="it-IT" dirty="0"/>
              <a:t> with </a:t>
            </a:r>
            <a:r>
              <a:rPr lang="it-IT" dirty="0" err="1"/>
              <a:t>distance</a:t>
            </a:r>
            <a:r>
              <a:rPr lang="it-IT" dirty="0"/>
              <a:t> </a:t>
            </a:r>
          </a:p>
        </p:txBody>
      </p:sp>
      <p:sp>
        <p:nvSpPr>
          <p:cNvPr id="29" name="Freccia a destra 28">
            <a:extLst>
              <a:ext uri="{FF2B5EF4-FFF2-40B4-BE49-F238E27FC236}">
                <a16:creationId xmlns:a16="http://schemas.microsoft.com/office/drawing/2014/main" id="{928C232C-1324-782B-DB7D-22B3F1E2E176}"/>
              </a:ext>
            </a:extLst>
          </p:cNvPr>
          <p:cNvSpPr/>
          <p:nvPr/>
        </p:nvSpPr>
        <p:spPr>
          <a:xfrm rot="5400000">
            <a:off x="9209160" y="3336637"/>
            <a:ext cx="586596" cy="3951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FC42C1A6-D8D8-CD50-F493-467292F32958}"/>
              </a:ext>
            </a:extLst>
          </p:cNvPr>
          <p:cNvSpPr/>
          <p:nvPr/>
        </p:nvSpPr>
        <p:spPr>
          <a:xfrm>
            <a:off x="7794998" y="3933645"/>
            <a:ext cx="3419342" cy="135434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be </a:t>
            </a:r>
            <a:r>
              <a:rPr lang="it-IT" dirty="0" err="1"/>
              <a:t>used</a:t>
            </a:r>
            <a:r>
              <a:rPr lang="it-IT" dirty="0"/>
              <a:t> to </a:t>
            </a:r>
            <a:r>
              <a:rPr lang="it-IT" dirty="0" err="1"/>
              <a:t>enhance</a:t>
            </a:r>
            <a:r>
              <a:rPr lang="it-IT" dirty="0"/>
              <a:t> </a:t>
            </a:r>
            <a:r>
              <a:rPr lang="it-IT" dirty="0" err="1"/>
              <a:t>spatial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r>
              <a:rPr lang="it-IT" dirty="0"/>
              <a:t> capabilities of the detector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2418C5A7-25C0-C570-F2D8-A376BC9ADB1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1092"/>
          <a:stretch>
            <a:fillRect/>
          </a:stretch>
        </p:blipFill>
        <p:spPr>
          <a:xfrm>
            <a:off x="3995204" y="803218"/>
            <a:ext cx="3138875" cy="2723331"/>
          </a:xfrm>
          <a:prstGeom prst="rect">
            <a:avLst/>
          </a:prstGeom>
        </p:spPr>
      </p:pic>
      <p:pic>
        <p:nvPicPr>
          <p:cNvPr id="32" name="Immagine 31">
            <a:extLst>
              <a:ext uri="{FF2B5EF4-FFF2-40B4-BE49-F238E27FC236}">
                <a16:creationId xmlns:a16="http://schemas.microsoft.com/office/drawing/2014/main" id="{D5689807-D809-73C0-E1D1-23CB4318DBC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9062"/>
          <a:stretch>
            <a:fillRect/>
          </a:stretch>
        </p:blipFill>
        <p:spPr>
          <a:xfrm>
            <a:off x="4100423" y="3590365"/>
            <a:ext cx="3033656" cy="2527151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1AFF5F63-A802-4D11-3E12-8B46A2E08739}"/>
              </a:ext>
            </a:extLst>
          </p:cNvPr>
          <p:cNvSpPr txBox="1"/>
          <p:nvPr/>
        </p:nvSpPr>
        <p:spPr>
          <a:xfrm>
            <a:off x="4632385" y="1345721"/>
            <a:ext cx="93165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 err="1">
                <a:solidFill>
                  <a:schemeClr val="bg1"/>
                </a:solidFill>
              </a:rPr>
              <a:t>Adjacent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6AFC41A1-EFCD-13F7-8545-215CA07FE5A4}"/>
              </a:ext>
            </a:extLst>
          </p:cNvPr>
          <p:cNvSpPr txBox="1"/>
          <p:nvPr/>
        </p:nvSpPr>
        <p:spPr>
          <a:xfrm>
            <a:off x="4720104" y="4057613"/>
            <a:ext cx="93165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 err="1">
                <a:solidFill>
                  <a:schemeClr val="bg1"/>
                </a:solidFill>
              </a:rPr>
              <a:t>Diagonal</a:t>
            </a: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831DF8E9-D922-0EE5-FAFF-6B6B3B3C76AC}"/>
              </a:ext>
            </a:extLst>
          </p:cNvPr>
          <p:cNvSpPr/>
          <p:nvPr/>
        </p:nvSpPr>
        <p:spPr>
          <a:xfrm>
            <a:off x="4149306" y="2892194"/>
            <a:ext cx="3884809" cy="954904"/>
          </a:xfrm>
          <a:prstGeom prst="rect">
            <a:avLst/>
          </a:prstGeom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WORK IN PROGRESS…</a:t>
            </a:r>
          </a:p>
        </p:txBody>
      </p:sp>
    </p:spTree>
    <p:extLst>
      <p:ext uri="{BB962C8B-B14F-4D97-AF65-F5344CB8AC3E}">
        <p14:creationId xmlns:p14="http://schemas.microsoft.com/office/powerpoint/2010/main" val="233625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 animBg="1"/>
      <p:bldP spid="30" grpId="0" animBg="1"/>
      <p:bldP spid="33" grpId="0"/>
      <p:bldP spid="34" grpId="0"/>
      <p:bldP spid="3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646046-92EB-DC32-E47D-9FB2EA30C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80DC0-8600-8982-4BED-34FEDCA1F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F41AF9D-3C1B-70E7-6975-541CEFFC9013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757D7E7-6867-4172-9078-D49BC215A5D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Combining different pads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ACB8196-9BF7-E654-1A9C-EFF8688C6439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3572570-B2C3-A7BD-654C-41C0B04AC3A3}"/>
              </a:ext>
            </a:extLst>
          </p:cNvPr>
          <p:cNvSpPr txBox="1"/>
          <p:nvPr/>
        </p:nvSpPr>
        <p:spPr>
          <a:xfrm>
            <a:off x="776376" y="1276831"/>
            <a:ext cx="3450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/>
              <a:t>Cutting on SAT to </a:t>
            </a:r>
            <a:r>
              <a:rPr lang="it-IT" dirty="0" err="1"/>
              <a:t>exclude</a:t>
            </a:r>
            <a:r>
              <a:rPr lang="it-IT" dirty="0"/>
              <a:t> </a:t>
            </a:r>
            <a:r>
              <a:rPr lang="it-IT" dirty="0" err="1"/>
              <a:t>spurious</a:t>
            </a:r>
            <a:r>
              <a:rPr lang="it-IT" dirty="0"/>
              <a:t> </a:t>
            </a:r>
            <a:r>
              <a:rPr lang="it-IT" dirty="0" err="1"/>
              <a:t>signals</a:t>
            </a:r>
            <a:endParaRPr lang="it-IT" dirty="0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B6747735-42A4-388C-D277-1B6997AA56CA}"/>
              </a:ext>
            </a:extLst>
          </p:cNvPr>
          <p:cNvSpPr/>
          <p:nvPr/>
        </p:nvSpPr>
        <p:spPr>
          <a:xfrm>
            <a:off x="2372263" y="1975454"/>
            <a:ext cx="258793" cy="3623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BF095E1-AB0B-D678-C5C2-E4337A125CFC}"/>
              </a:ext>
            </a:extLst>
          </p:cNvPr>
          <p:cNvSpPr txBox="1"/>
          <p:nvPr/>
        </p:nvSpPr>
        <p:spPr>
          <a:xfrm>
            <a:off x="947738" y="3918441"/>
            <a:ext cx="3450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 err="1"/>
              <a:t>Merging</a:t>
            </a:r>
            <a:r>
              <a:rPr lang="it-IT" dirty="0"/>
              <a:t> </a:t>
            </a:r>
            <a:r>
              <a:rPr lang="it-IT" dirty="0" err="1"/>
              <a:t>infos</a:t>
            </a:r>
            <a:r>
              <a:rPr lang="it-IT" dirty="0"/>
              <a:t>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pads</a:t>
            </a:r>
            <a:r>
              <a:rPr lang="it-IT" dirty="0"/>
              <a:t> </a:t>
            </a:r>
            <a:r>
              <a:rPr lang="it-IT" dirty="0" err="1"/>
              <a:t>using</a:t>
            </a:r>
            <a:r>
              <a:rPr lang="it-IT" dirty="0"/>
              <a:t> </a:t>
            </a:r>
            <a:r>
              <a:rPr lang="it-IT" dirty="0" err="1"/>
              <a:t>eventID</a:t>
            </a:r>
            <a:endParaRPr lang="it-IT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727E173-5E55-2A02-E95A-8AAA5B7C8030}"/>
              </a:ext>
            </a:extLst>
          </p:cNvPr>
          <p:cNvSpPr/>
          <p:nvPr/>
        </p:nvSpPr>
        <p:spPr>
          <a:xfrm>
            <a:off x="2372263" y="3336521"/>
            <a:ext cx="258793" cy="3623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6349394-63B0-E2B1-5C6C-1A1F2219C0DE}"/>
              </a:ext>
            </a:extLst>
          </p:cNvPr>
          <p:cNvSpPr txBox="1"/>
          <p:nvPr/>
        </p:nvSpPr>
        <p:spPr>
          <a:xfrm>
            <a:off x="776375" y="5217366"/>
            <a:ext cx="345056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/>
              <a:t>Using a </a:t>
            </a:r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weighted</a:t>
            </a:r>
            <a:r>
              <a:rPr lang="it-IT" dirty="0"/>
              <a:t> </a:t>
            </a:r>
            <a:r>
              <a:rPr lang="it-IT" dirty="0" err="1"/>
              <a:t>algorithm</a:t>
            </a:r>
            <a:r>
              <a:rPr lang="it-IT" dirty="0"/>
              <a:t> to </a:t>
            </a:r>
            <a:r>
              <a:rPr lang="it-IT" dirty="0" err="1"/>
              <a:t>reconstruct</a:t>
            </a:r>
            <a:r>
              <a:rPr lang="it-IT" dirty="0"/>
              <a:t> </a:t>
            </a:r>
            <a:r>
              <a:rPr lang="it-IT" dirty="0" err="1"/>
              <a:t>particle</a:t>
            </a:r>
            <a:r>
              <a:rPr lang="it-IT" dirty="0"/>
              <a:t> hit position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07C859F0-30C8-E9C2-AA78-5E0EB1796EAF}"/>
              </a:ext>
            </a:extLst>
          </p:cNvPr>
          <p:cNvSpPr/>
          <p:nvPr/>
        </p:nvSpPr>
        <p:spPr>
          <a:xfrm>
            <a:off x="2372262" y="4722891"/>
            <a:ext cx="258793" cy="3623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6" name="Immagine 35">
            <a:extLst>
              <a:ext uri="{FF2B5EF4-FFF2-40B4-BE49-F238E27FC236}">
                <a16:creationId xmlns:a16="http://schemas.microsoft.com/office/drawing/2014/main" id="{4355D362-FED9-B4BC-AB25-1796289A43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0034" y="3339193"/>
            <a:ext cx="3511611" cy="263270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60DC43E7-A50F-8C07-4723-E5DB85C94C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9830" y="3339193"/>
            <a:ext cx="3511611" cy="2632705"/>
          </a:xfrm>
          <a:prstGeom prst="rect">
            <a:avLst/>
          </a:prstGeom>
        </p:spPr>
      </p:pic>
      <p:cxnSp>
        <p:nvCxnSpPr>
          <p:cNvPr id="41" name="Connettore diritto 40">
            <a:extLst>
              <a:ext uri="{FF2B5EF4-FFF2-40B4-BE49-F238E27FC236}">
                <a16:creationId xmlns:a16="http://schemas.microsoft.com/office/drawing/2014/main" id="{94F98C95-3F15-504F-C393-E227D92CDD7F}"/>
              </a:ext>
            </a:extLst>
          </p:cNvPr>
          <p:cNvCxnSpPr/>
          <p:nvPr/>
        </p:nvCxnSpPr>
        <p:spPr>
          <a:xfrm>
            <a:off x="4889241" y="3089753"/>
            <a:ext cx="648900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AF8238D8-D5BA-BBCF-9656-44E6E9C1E720}"/>
              </a:ext>
            </a:extLst>
          </p:cNvPr>
          <p:cNvSpPr txBox="1"/>
          <p:nvPr/>
        </p:nvSpPr>
        <p:spPr>
          <a:xfrm>
            <a:off x="776375" y="2535639"/>
            <a:ext cx="3450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 err="1"/>
              <a:t>Correcting</a:t>
            </a:r>
            <a:r>
              <a:rPr lang="it-IT" dirty="0"/>
              <a:t> SAT on the full set of events </a:t>
            </a:r>
            <a:r>
              <a:rPr lang="it-IT" dirty="0" err="1"/>
              <a:t>recorded</a:t>
            </a:r>
            <a:r>
              <a:rPr lang="it-IT" dirty="0"/>
              <a:t> by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pad</a:t>
            </a:r>
            <a:endParaRPr lang="it-IT" dirty="0"/>
          </a:p>
        </p:txBody>
      </p:sp>
      <p:pic>
        <p:nvPicPr>
          <p:cNvPr id="43" name="Immagine 42">
            <a:extLst>
              <a:ext uri="{FF2B5EF4-FFF2-40B4-BE49-F238E27FC236}">
                <a16:creationId xmlns:a16="http://schemas.microsoft.com/office/drawing/2014/main" id="{638BEC7D-0AE3-2D36-A7A0-6FD74142E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98078" y="355535"/>
            <a:ext cx="3485934" cy="2613454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07C4CD3B-3561-CB55-3EAD-779A1E8D0F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4854" y="373593"/>
            <a:ext cx="3462156" cy="259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/>
      <p:bldP spid="7" grpId="0" animBg="1"/>
      <p:bldP spid="11" grpId="0"/>
      <p:bldP spid="12" grpId="0" animBg="1"/>
      <p:bldP spid="4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C0731D-B137-F59B-0E42-FD90BCAB75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BC3704-696F-B656-B3E1-BC54D7E6F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CB0587F-6E5B-BB53-4741-04D35EFE820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50E67C4B-D306-0B3B-90A0-E61C4FAAB0B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Combining different pads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3165CF5-F950-10DE-D61A-C94BA32E9021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A401E94-534B-C45F-E9A1-764DC5D29B3E}"/>
              </a:ext>
            </a:extLst>
          </p:cNvPr>
          <p:cNvSpPr txBox="1"/>
          <p:nvPr/>
        </p:nvSpPr>
        <p:spPr>
          <a:xfrm>
            <a:off x="599154" y="2263127"/>
            <a:ext cx="345056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 err="1"/>
              <a:t>Combining</a:t>
            </a:r>
            <a:r>
              <a:rPr lang="it-IT" dirty="0"/>
              <a:t> </a:t>
            </a:r>
            <a:r>
              <a:rPr lang="it-IT" dirty="0" err="1"/>
              <a:t>corrected</a:t>
            </a:r>
            <a:r>
              <a:rPr lang="it-IT" dirty="0"/>
              <a:t> SAT from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pads</a:t>
            </a:r>
            <a:endParaRPr lang="it-IT" dirty="0"/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47E8C680-2365-41F4-5C87-061E6200891B}"/>
              </a:ext>
            </a:extLst>
          </p:cNvPr>
          <p:cNvSpPr/>
          <p:nvPr/>
        </p:nvSpPr>
        <p:spPr>
          <a:xfrm>
            <a:off x="2195040" y="1654192"/>
            <a:ext cx="258793" cy="36230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241EB0DF-D704-0239-BD8C-B3B394E3CF20}"/>
              </a:ext>
            </a:extLst>
          </p:cNvPr>
          <p:cNvSpPr/>
          <p:nvPr/>
        </p:nvSpPr>
        <p:spPr>
          <a:xfrm>
            <a:off x="9597853" y="1121614"/>
            <a:ext cx="792000" cy="791753"/>
          </a:xfrm>
          <a:prstGeom prst="rect">
            <a:avLst/>
          </a:prstGeom>
          <a:noFill/>
          <a:ln w="12700" cap="flat" cmpd="sng" algn="ctr">
            <a:solidFill>
              <a:srgbClr val="0033A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24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2885D55-2C5F-1824-19AC-A1536C3634EB}"/>
              </a:ext>
            </a:extLst>
          </p:cNvPr>
          <p:cNvSpPr/>
          <p:nvPr/>
        </p:nvSpPr>
        <p:spPr>
          <a:xfrm>
            <a:off x="10439613" y="1121613"/>
            <a:ext cx="792000" cy="791753"/>
          </a:xfrm>
          <a:prstGeom prst="rect">
            <a:avLst/>
          </a:prstGeom>
          <a:noFill/>
          <a:ln w="12700" cap="flat" cmpd="sng" algn="ctr">
            <a:solidFill>
              <a:srgbClr val="0033A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23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94C6AF2E-0D59-5167-981F-A98A141169D8}"/>
              </a:ext>
            </a:extLst>
          </p:cNvPr>
          <p:cNvSpPr/>
          <p:nvPr/>
        </p:nvSpPr>
        <p:spPr>
          <a:xfrm>
            <a:off x="9600960" y="1955150"/>
            <a:ext cx="792000" cy="791753"/>
          </a:xfrm>
          <a:prstGeom prst="rect">
            <a:avLst/>
          </a:prstGeom>
          <a:noFill/>
          <a:ln w="12700" cap="flat" cmpd="sng" algn="ctr">
            <a:solidFill>
              <a:srgbClr val="0033A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34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9488B37C-B19A-2EE6-5286-E8235BBD422C}"/>
              </a:ext>
            </a:extLst>
          </p:cNvPr>
          <p:cNvSpPr/>
          <p:nvPr/>
        </p:nvSpPr>
        <p:spPr>
          <a:xfrm>
            <a:off x="10433389" y="1955149"/>
            <a:ext cx="792000" cy="791753"/>
          </a:xfrm>
          <a:prstGeom prst="rect">
            <a:avLst/>
          </a:prstGeom>
          <a:noFill/>
          <a:ln w="12700" cap="flat" cmpd="sng" algn="ctr">
            <a:solidFill>
              <a:srgbClr val="0033A0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  <a:t>33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94251DC4-C532-9B31-EA4D-511CDEA0791F}"/>
              </a:ext>
            </a:extLst>
          </p:cNvPr>
          <p:cNvSpPr/>
          <p:nvPr/>
        </p:nvSpPr>
        <p:spPr>
          <a:xfrm>
            <a:off x="10018074" y="1527195"/>
            <a:ext cx="792000" cy="791753"/>
          </a:xfrm>
          <a:prstGeom prst="rect">
            <a:avLst/>
          </a:prstGeom>
          <a:solidFill>
            <a:schemeClr val="accent2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C61892D7-98D4-A653-2CBE-82328F926513}"/>
              </a:ext>
            </a:extLst>
          </p:cNvPr>
          <p:cNvSpPr txBox="1"/>
          <p:nvPr/>
        </p:nvSpPr>
        <p:spPr>
          <a:xfrm>
            <a:off x="9597853" y="642292"/>
            <a:ext cx="1627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 err="1"/>
              <a:t>Selected</a:t>
            </a:r>
            <a:r>
              <a:rPr lang="it-IT" sz="1600" b="1" dirty="0"/>
              <a:t> area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DB474CC-97C1-A357-67A3-F2D7CB7FDC84}"/>
                  </a:ext>
                </a:extLst>
              </p:cNvPr>
              <p:cNvSpPr txBox="1"/>
              <p:nvPr/>
            </p:nvSpPr>
            <p:spPr>
              <a:xfrm>
                <a:off x="240843" y="3278428"/>
                <a:ext cx="4167188" cy="86485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𝑆𝐴𝑇</m:t>
                          </m:r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𝑐𝑜𝑚𝑏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𝑛𝐴𝑐𝑡𝑖𝑣𝑒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𝑆𝐴𝑇</m:t>
                                  </m:r>
                                </m:e>
                                <m: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</a:rPr>
                                    <m:t>𝑐𝑜𝑟𝑟</m:t>
                                  </m:r>
                                </m:sub>
                              </m:sSub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∙ </m:t>
                              </m:r>
                              <m:f>
                                <m:fPr>
                                  <m:ctrlP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sz="1400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𝑆𝐴𝑇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it-IT" sz="1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𝑝𝑒𝑎𝑘</m:t>
                                      </m:r>
                                    </m:sub>
                                  </m:sSub>
                                  <m:r>
                                    <a:rPr lang="it-IT" sz="1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𝑛𝐴𝑐𝑡𝑖𝑣𝑒</m:t>
                              </m:r>
                            </m:sup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f>
                                <m:fPr>
                                  <m:ctrlP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𝜎</m:t>
                                          </m:r>
                                        </m:e>
                                        <m:sub>
                                          <m:r>
                                            <a:rPr lang="it-IT" sz="14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𝑆𝐴𝑇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sSub>
                                    <m:sSubPr>
                                      <m:ctrlP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𝑞</m:t>
                                      </m:r>
                                    </m:e>
                                    <m:sub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_</m:t>
                                      </m:r>
                                      <m:r>
                                        <a:rPr lang="it-IT" sz="14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𝑝𝑒𝑎𝑘</m:t>
                                      </m:r>
                                    </m:sub>
                                  </m:sSub>
                                  <m:r>
                                    <a:rPr lang="it-IT" sz="1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it-IT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it-IT" sz="14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3DB474CC-97C1-A357-67A3-F2D7CB7FD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43" y="3278428"/>
                <a:ext cx="4167188" cy="8648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Immagine 21">
            <a:extLst>
              <a:ext uri="{FF2B5EF4-FFF2-40B4-BE49-F238E27FC236}">
                <a16:creationId xmlns:a16="http://schemas.microsoft.com/office/drawing/2014/main" id="{F90F6CFE-E076-D843-D79A-DFA4B02F77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7406" y="3361626"/>
            <a:ext cx="3488761" cy="2615574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D740C5DC-C22F-D813-F052-897E231205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00384" y="622033"/>
            <a:ext cx="3322804" cy="2491153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5ADA9464-ED56-3E94-F092-63CBDBEA6B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06167" y="3620926"/>
            <a:ext cx="2930285" cy="2196876"/>
          </a:xfrm>
          <a:prstGeom prst="rect">
            <a:avLst/>
          </a:prstGeom>
        </p:spPr>
      </p:pic>
      <p:sp>
        <p:nvSpPr>
          <p:cNvPr id="27" name="Rettangolo 26">
            <a:extLst>
              <a:ext uri="{FF2B5EF4-FFF2-40B4-BE49-F238E27FC236}">
                <a16:creationId xmlns:a16="http://schemas.microsoft.com/office/drawing/2014/main" id="{44930CEF-2CA7-2888-DD27-DB2524A4BD81}"/>
              </a:ext>
            </a:extLst>
          </p:cNvPr>
          <p:cNvSpPr/>
          <p:nvPr/>
        </p:nvSpPr>
        <p:spPr>
          <a:xfrm>
            <a:off x="785004" y="4657108"/>
            <a:ext cx="3683479" cy="104661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dirty="0" err="1"/>
              <a:t>Estimated</a:t>
            </a:r>
            <a:r>
              <a:rPr lang="it-IT" sz="1400" dirty="0"/>
              <a:t> time </a:t>
            </a:r>
            <a:r>
              <a:rPr lang="it-IT" sz="1400" dirty="0" err="1"/>
              <a:t>resolution</a:t>
            </a:r>
            <a:r>
              <a:rPr lang="it-IT" sz="1400" dirty="0"/>
              <a:t> for </a:t>
            </a:r>
            <a:r>
              <a:rPr lang="it-IT" sz="1400" dirty="0" err="1"/>
              <a:t>this</a:t>
            </a:r>
            <a:r>
              <a:rPr lang="it-IT" sz="1400" dirty="0"/>
              <a:t> detector:</a:t>
            </a:r>
          </a:p>
          <a:p>
            <a:pPr algn="ctr"/>
            <a:endParaRPr lang="it-IT" sz="1400" dirty="0"/>
          </a:p>
          <a:p>
            <a:pPr algn="ctr"/>
            <a:r>
              <a:rPr lang="it-IT" dirty="0"/>
              <a:t>45 ± 3 </a:t>
            </a:r>
            <a:r>
              <a:rPr lang="it-IT" dirty="0" err="1"/>
              <a:t>ps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1290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5" grpId="0" animBg="1"/>
      <p:bldP spid="17" grpId="0" animBg="1"/>
      <p:bldP spid="18" grpId="0" animBg="1"/>
      <p:bldP spid="19" grpId="0" animBg="1"/>
      <p:bldP spid="24" grpId="0" animBg="1"/>
      <p:bldP spid="25" grpId="0"/>
      <p:bldP spid="13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1D2E0-396D-78B8-23B9-85BE504138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0F3A95-6C7F-CD50-59E8-D8517F30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9818A40A-2829-30FE-AFAE-2199D957E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2866027"/>
            <a:ext cx="8648700" cy="562973"/>
          </a:xfrm>
        </p:spPr>
        <p:txBody>
          <a:bodyPr/>
          <a:lstStyle/>
          <a:p>
            <a:pPr algn="ctr"/>
            <a:r>
              <a:rPr lang="en-US" sz="4400" dirty="0"/>
              <a:t>Summary &amp; Conclusions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C8E33B-5D33-ADAC-97FA-B2A038F1AACB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A07E363-C281-F921-F19B-B825AE927391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F20CAD1-8C75-E923-E377-9CBC709F75C5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5879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D7404A-C2B4-0DA8-3EDE-9AD60F1F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E95115-7696-5408-446B-39A16833E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3B9588-7113-3744-9525-ABFB5825203C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A29FFB33-2B1F-EFDC-B1D8-A3175FE53C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169FBACE-8284-0C5F-1F34-3F78D6E7CB0D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2F12C5C-9CB2-C777-C764-2055039C2452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Summary &amp; Conclusions</a:t>
            </a:r>
          </a:p>
          <a:p>
            <a:endParaRPr lang="en-US" sz="2800" dirty="0"/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BB4AC74-4257-723B-47A8-056CFD1D4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738" y="1317723"/>
            <a:ext cx="10405068" cy="4793828"/>
          </a:xfrm>
        </p:spPr>
        <p:txBody>
          <a:bodyPr/>
          <a:lstStyle/>
          <a:p>
            <a:pPr lvl="1">
              <a:buFont typeface="Wingdings" pitchFamily="2" charset="2"/>
              <a:buChar char="Ø"/>
            </a:pPr>
            <a:r>
              <a:rPr lang="en-US" b="1" dirty="0"/>
              <a:t>Progress up to now:</a:t>
            </a:r>
          </a:p>
          <a:p>
            <a:pPr lvl="2"/>
            <a:r>
              <a:rPr lang="en-US" sz="1800" dirty="0"/>
              <a:t>Improved analysis code for faster processing and better noise rejection</a:t>
            </a:r>
          </a:p>
          <a:p>
            <a:pPr lvl="2"/>
            <a:r>
              <a:rPr lang="en-US" sz="1800" dirty="0"/>
              <a:t>Tested different photocathodes for time resolution (RMS): </a:t>
            </a:r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700" b="1" dirty="0"/>
              <a:t>Ti</a:t>
            </a:r>
            <a:r>
              <a:rPr lang="en-US" sz="1700" dirty="0"/>
              <a:t>:  ~35 </a:t>
            </a:r>
            <a:r>
              <a:rPr lang="en-US" sz="1700" dirty="0" err="1"/>
              <a:t>ps</a:t>
            </a:r>
            <a:endParaRPr lang="en-US" sz="1700" dirty="0"/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700" b="1" dirty="0"/>
              <a:t>B₄C</a:t>
            </a:r>
            <a:r>
              <a:rPr lang="en-US" sz="1700" dirty="0"/>
              <a:t>: ~50 </a:t>
            </a:r>
            <a:r>
              <a:rPr lang="en-US" sz="1700" dirty="0" err="1"/>
              <a:t>ps</a:t>
            </a:r>
            <a:endParaRPr lang="en-US" sz="1700" dirty="0"/>
          </a:p>
          <a:p>
            <a:pPr lvl="3">
              <a:buFont typeface="Wingdings" panose="05000000000000000000" pitchFamily="2" charset="2"/>
              <a:buChar char="ü"/>
            </a:pPr>
            <a:r>
              <a:rPr lang="en-US" sz="1700" b="1" dirty="0" err="1"/>
              <a:t>CsI</a:t>
            </a:r>
            <a:r>
              <a:rPr lang="en-US" sz="1700" dirty="0"/>
              <a:t>: ~12 </a:t>
            </a:r>
            <a:r>
              <a:rPr lang="en-US" sz="1700" dirty="0" err="1"/>
              <a:t>ps</a:t>
            </a:r>
            <a:endParaRPr lang="en-US" sz="1800" dirty="0"/>
          </a:p>
          <a:p>
            <a:pPr lvl="2"/>
            <a:r>
              <a:rPr lang="en-US" sz="1800" dirty="0" err="1"/>
              <a:t>Multipad</a:t>
            </a:r>
            <a:r>
              <a:rPr lang="en-US" sz="1800" dirty="0"/>
              <a:t> prototype achieved 45 </a:t>
            </a:r>
            <a:r>
              <a:rPr lang="it-IT" dirty="0"/>
              <a:t>± 3 </a:t>
            </a:r>
            <a:r>
              <a:rPr lang="it-IT" dirty="0" err="1"/>
              <a:t>ps</a:t>
            </a:r>
            <a:r>
              <a:rPr lang="it-IT" dirty="0"/>
              <a:t> over a </a:t>
            </a:r>
            <a:r>
              <a:rPr lang="it-IT" dirty="0" err="1"/>
              <a:t>selected</a:t>
            </a:r>
            <a:r>
              <a:rPr lang="it-IT" dirty="0"/>
              <a:t> area</a:t>
            </a:r>
            <a:endParaRPr lang="en-US" dirty="0"/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Future perspectives:</a:t>
            </a:r>
          </a:p>
          <a:p>
            <a:pPr lvl="2"/>
            <a:r>
              <a:rPr lang="en-US" sz="1800" dirty="0"/>
              <a:t>Fine tuning of filtered analysis parameters</a:t>
            </a:r>
          </a:p>
          <a:p>
            <a:pPr lvl="2"/>
            <a:r>
              <a:rPr lang="en-US" sz="1800" dirty="0"/>
              <a:t>Perform a more systematic study of photocathodes</a:t>
            </a:r>
          </a:p>
          <a:p>
            <a:pPr lvl="2"/>
            <a:r>
              <a:rPr lang="en-US" sz="1800" dirty="0"/>
              <a:t>Investigate correlated spurious signals in detail</a:t>
            </a:r>
          </a:p>
          <a:p>
            <a:pPr lvl="2"/>
            <a:r>
              <a:rPr lang="en-US" sz="1800" dirty="0"/>
              <a:t>Explore optimized methods for combining SAT from different pads (e.g. machine learning approaches)</a:t>
            </a:r>
          </a:p>
          <a:p>
            <a:pPr lvl="2"/>
            <a:endParaRPr lang="en-US" sz="1800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E1C951A-1785-F0E4-3AB6-7F8DC31E8F5A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222588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CB8866-3E07-04B5-996B-B45F36A905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B967A-8770-F2ED-55DB-CAE87EF4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5CB0DBB7-B6FA-20C7-C16F-939116024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1922066"/>
            <a:ext cx="8648700" cy="562973"/>
          </a:xfrm>
        </p:spPr>
        <p:txBody>
          <a:bodyPr/>
          <a:lstStyle/>
          <a:p>
            <a:pPr algn="ctr"/>
            <a:r>
              <a:rPr lang="en-US" sz="4400" dirty="0"/>
              <a:t>Thank you for your attention!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4AAC959-40E1-AF53-0333-E2746D27865B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C183B29-591B-56B5-A00A-35DF49D5389E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ECB9947-680C-E697-23FF-68A5C261016A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pic>
        <p:nvPicPr>
          <p:cNvPr id="1026" name="Picture 2" descr="CERN Logo, symbol, meaning, history, PNG, brand">
            <a:extLst>
              <a:ext uri="{FF2B5EF4-FFF2-40B4-BE49-F238E27FC236}">
                <a16:creationId xmlns:a16="http://schemas.microsoft.com/office/drawing/2014/main" id="{4FDC7740-EB8D-DC55-089C-E9B388F0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000" y="3191475"/>
            <a:ext cx="3200000" cy="18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5412E-1A91-38D8-4FEF-2CE4BE022E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3E491B-88D2-6057-9640-CCDD71909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864F1802-5597-5EC4-EE95-1E2BC507E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2866027"/>
            <a:ext cx="8648700" cy="562973"/>
          </a:xfrm>
        </p:spPr>
        <p:txBody>
          <a:bodyPr/>
          <a:lstStyle/>
          <a:p>
            <a:pPr algn="ctr"/>
            <a:r>
              <a:rPr lang="en-US" sz="4400" dirty="0"/>
              <a:t>Backup slides</a:t>
            </a:r>
            <a:endParaRPr lang="en-GB" sz="4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CDF842-E844-C3C7-82E3-06CD28D44790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1496FA8-934D-7AE7-7131-BCC0BF4966DC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22B0A08-7DF4-2C4D-C9E2-2973A336ECED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1097573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87514-4E6B-1CDD-7112-1B8D72799C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3C912-ED1E-2B88-0C98-796C306F8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C6DBCF8-C436-1D88-C24E-FF3196980464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91B197BC-8342-FBEF-0C32-1FBA3F1AF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B044CBB-E669-8F5B-F4BF-A87158863446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A81D8396-E3A9-3F6E-8F4A-C5325A2DD9E9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PICOSEC for ENUBET: PIMENT</a:t>
            </a:r>
          </a:p>
          <a:p>
            <a:endParaRPr lang="en-US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49180984-24DD-8821-7A02-CC9EE11D2AA0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6EAC595-BB06-89C5-5F2B-8BB4CD984967}"/>
              </a:ext>
            </a:extLst>
          </p:cNvPr>
          <p:cNvSpPr txBox="1"/>
          <p:nvPr/>
        </p:nvSpPr>
        <p:spPr>
          <a:xfrm>
            <a:off x="412775" y="1243991"/>
            <a:ext cx="1137602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/>
              <a:t>ENUBET (</a:t>
            </a:r>
            <a:r>
              <a:rPr lang="it-IT" b="1" dirty="0" err="1"/>
              <a:t>Enhanced</a:t>
            </a:r>
            <a:r>
              <a:rPr lang="it-IT" b="1" dirty="0"/>
              <a:t> </a:t>
            </a:r>
            <a:r>
              <a:rPr lang="it-IT" b="1" dirty="0" err="1"/>
              <a:t>NeUtrino</a:t>
            </a:r>
            <a:r>
              <a:rPr lang="it-IT" b="1" dirty="0"/>
              <a:t> </a:t>
            </a:r>
            <a:r>
              <a:rPr lang="it-IT" b="1" dirty="0" err="1"/>
              <a:t>BEams</a:t>
            </a:r>
            <a:r>
              <a:rPr lang="it-IT" b="1" dirty="0"/>
              <a:t> from </a:t>
            </a:r>
            <a:r>
              <a:rPr lang="it-IT" b="1" dirty="0" err="1"/>
              <a:t>kaon</a:t>
            </a:r>
            <a:r>
              <a:rPr lang="it-IT" b="1" dirty="0"/>
              <a:t> Tagging) </a:t>
            </a:r>
            <a:r>
              <a:rPr lang="it-IT" dirty="0"/>
              <a:t>project </a:t>
            </a:r>
            <a:r>
              <a:rPr lang="it-IT" dirty="0" err="1"/>
              <a:t>aims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building a </a:t>
            </a:r>
            <a:r>
              <a:rPr lang="it-IT" dirty="0" err="1"/>
              <a:t>monitored</a:t>
            </a:r>
            <a:r>
              <a:rPr lang="it-IT" dirty="0"/>
              <a:t> neutrino:</a:t>
            </a:r>
            <a:br>
              <a:rPr lang="it-IT" dirty="0"/>
            </a:br>
            <a:r>
              <a:rPr lang="it-IT" dirty="0"/>
              <a:t>- timing </a:t>
            </a:r>
            <a:r>
              <a:rPr lang="it-IT" dirty="0" err="1"/>
              <a:t>at</a:t>
            </a:r>
            <a:r>
              <a:rPr lang="it-IT" dirty="0"/>
              <a:t> the ENUBET </a:t>
            </a:r>
            <a:r>
              <a:rPr lang="it-IT" dirty="0" err="1"/>
              <a:t>tagger</a:t>
            </a:r>
            <a:r>
              <a:rPr lang="it-IT" dirty="0"/>
              <a:t> for single MIP </a:t>
            </a:r>
            <a:r>
              <a:rPr lang="it-IT" dirty="0" err="1"/>
              <a:t>detection</a:t>
            </a:r>
            <a:r>
              <a:rPr lang="it-IT" dirty="0"/>
              <a:t> (&lt;50 </a:t>
            </a:r>
            <a:r>
              <a:rPr lang="it-IT" dirty="0" err="1"/>
              <a:t>ps</a:t>
            </a:r>
            <a:r>
              <a:rPr lang="it-IT" dirty="0"/>
              <a:t>)</a:t>
            </a:r>
            <a:br>
              <a:rPr lang="it-IT" dirty="0"/>
            </a:br>
            <a:r>
              <a:rPr lang="it-IT" dirty="0"/>
              <a:t>- timing of e⁻ and 𝛾 </a:t>
            </a:r>
            <a:r>
              <a:rPr lang="it-IT" dirty="0" err="1"/>
              <a:t>showers</a:t>
            </a:r>
            <a:r>
              <a:rPr lang="it-IT" dirty="0"/>
              <a:t> in an </a:t>
            </a:r>
            <a:r>
              <a:rPr lang="it-IT" dirty="0" err="1"/>
              <a:t>electromagnetic</a:t>
            </a:r>
            <a:r>
              <a:rPr lang="it-IT" dirty="0"/>
              <a:t> </a:t>
            </a:r>
            <a:r>
              <a:rPr lang="it-IT" dirty="0" err="1"/>
              <a:t>calorimeter</a:t>
            </a:r>
            <a:r>
              <a:rPr lang="it-IT" dirty="0"/>
              <a:t> (∼10 </a:t>
            </a:r>
            <a:r>
              <a:rPr lang="it-IT" dirty="0" err="1"/>
              <a:t>ps</a:t>
            </a:r>
            <a:r>
              <a:rPr lang="it-IT" dirty="0"/>
              <a:t>)</a:t>
            </a:r>
            <a:br>
              <a:rPr lang="it-IT" dirty="0"/>
            </a:br>
            <a:r>
              <a:rPr lang="it-IT" dirty="0"/>
              <a:t>- </a:t>
            </a:r>
            <a:r>
              <a:rPr lang="it-IT" dirty="0" err="1"/>
              <a:t>instrumentation</a:t>
            </a:r>
            <a:r>
              <a:rPr lang="it-IT" dirty="0"/>
              <a:t> of the </a:t>
            </a:r>
            <a:r>
              <a:rPr lang="it-IT" dirty="0" err="1"/>
              <a:t>hadron</a:t>
            </a:r>
            <a:r>
              <a:rPr lang="it-IT" dirty="0"/>
              <a:t> </a:t>
            </a:r>
            <a:r>
              <a:rPr lang="it-IT" dirty="0" err="1"/>
              <a:t>dump</a:t>
            </a:r>
            <a:r>
              <a:rPr lang="it-IT" dirty="0"/>
              <a:t> for </a:t>
            </a:r>
            <a:r>
              <a:rPr lang="it-IT" dirty="0" err="1"/>
              <a:t>muon</a:t>
            </a:r>
            <a:r>
              <a:rPr lang="it-IT" dirty="0"/>
              <a:t> monitor</a:t>
            </a:r>
            <a:br>
              <a:rPr lang="it-IT" dirty="0"/>
            </a:br>
            <a:r>
              <a:rPr lang="it-IT" dirty="0"/>
              <a:t>- time tagging </a:t>
            </a:r>
            <a:r>
              <a:rPr lang="it-IT" dirty="0" err="1"/>
              <a:t>at</a:t>
            </a:r>
            <a:r>
              <a:rPr lang="it-IT" dirty="0"/>
              <a:t> the neutrino detector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9177B0D5-F231-8825-E764-689AF319E7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9" y="3281241"/>
            <a:ext cx="6249579" cy="204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5" descr="A diagram of a detector&#10;&#10;Description automatically generated">
            <a:extLst>
              <a:ext uri="{FF2B5EF4-FFF2-40B4-BE49-F238E27FC236}">
                <a16:creationId xmlns:a16="http://schemas.microsoft.com/office/drawing/2014/main" id="{9D95E579-B8F3-F948-E0EE-F1F32F4CC0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6869" y="3505178"/>
            <a:ext cx="5087170" cy="159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589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4F4DFD-0118-DF98-D97A-83D25D500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magine 28">
            <a:extLst>
              <a:ext uri="{FF2B5EF4-FFF2-40B4-BE49-F238E27FC236}">
                <a16:creationId xmlns:a16="http://schemas.microsoft.com/office/drawing/2014/main" id="{D50DC1EE-CA1A-5922-47E8-5C6E9D70C3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2937" y="2284844"/>
            <a:ext cx="3869833" cy="290127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D34425-D938-B5DD-BEB0-5A85FA4FC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5E26369-04B0-F3C5-97AF-95C54E88E2B5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159119B2-5EEC-6595-3919-30E1C5C40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C9CD5443-2893-1E96-C81C-AC5AF7EE2E93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5BEE2FD-FB98-255F-2244-ABE298545272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Waveform analysis: SNR problem</a:t>
            </a:r>
          </a:p>
          <a:p>
            <a:endParaRPr lang="en-US" sz="2800" dirty="0"/>
          </a:p>
        </p:txBody>
      </p:sp>
      <p:pic>
        <p:nvPicPr>
          <p:cNvPr id="3" name="Immagine 2" descr="Immagine che contiene testo, Diagramma, schermata, diagramma&#10;&#10;Il contenuto generato dall'IA potrebbe non essere corretto.">
            <a:extLst>
              <a:ext uri="{FF2B5EF4-FFF2-40B4-BE49-F238E27FC236}">
                <a16:creationId xmlns:a16="http://schemas.microsoft.com/office/drawing/2014/main" id="{86A2DB13-CE7F-9071-7385-D759FC6FD0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9323"/>
          <a:stretch>
            <a:fillRect/>
          </a:stretch>
        </p:blipFill>
        <p:spPr>
          <a:xfrm>
            <a:off x="6741352" y="1780651"/>
            <a:ext cx="3869832" cy="1464616"/>
          </a:xfrm>
          <a:prstGeom prst="rect">
            <a:avLst/>
          </a:prstGeom>
        </p:spPr>
      </p:pic>
      <p:sp>
        <p:nvSpPr>
          <p:cNvPr id="15" name="Freccia a destra 14">
            <a:extLst>
              <a:ext uri="{FF2B5EF4-FFF2-40B4-BE49-F238E27FC236}">
                <a16:creationId xmlns:a16="http://schemas.microsoft.com/office/drawing/2014/main" id="{F8319E9A-D56F-B4C1-C46B-8BEE2842A1FB}"/>
              </a:ext>
            </a:extLst>
          </p:cNvPr>
          <p:cNvSpPr/>
          <p:nvPr/>
        </p:nvSpPr>
        <p:spPr>
          <a:xfrm>
            <a:off x="5017182" y="2996037"/>
            <a:ext cx="1143000" cy="24923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5DCB228-8F60-F099-DC13-BE49C165E1EA}"/>
              </a:ext>
            </a:extLst>
          </p:cNvPr>
          <p:cNvSpPr txBox="1"/>
          <p:nvPr/>
        </p:nvSpPr>
        <p:spPr>
          <a:xfrm>
            <a:off x="3310887" y="3350210"/>
            <a:ext cx="157546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900" dirty="0" err="1">
                <a:solidFill>
                  <a:schemeClr val="accent3"/>
                </a:solidFill>
              </a:rPr>
              <a:t>Polya</a:t>
            </a:r>
            <a:r>
              <a:rPr lang="it-IT" sz="900" dirty="0">
                <a:solidFill>
                  <a:schemeClr val="accent3"/>
                </a:solidFill>
              </a:rPr>
              <a:t> </a:t>
            </a:r>
            <a:r>
              <a:rPr lang="it-IT" sz="900" dirty="0" err="1">
                <a:solidFill>
                  <a:schemeClr val="accent3"/>
                </a:solidFill>
              </a:rPr>
              <a:t>distribution</a:t>
            </a:r>
            <a:r>
              <a:rPr lang="it-IT" sz="900" dirty="0">
                <a:solidFill>
                  <a:schemeClr val="accent3"/>
                </a:solidFill>
              </a:rPr>
              <a:t> </a:t>
            </a:r>
            <a:r>
              <a:rPr lang="it-IT" sz="900" dirty="0" err="1">
                <a:solidFill>
                  <a:schemeClr val="accent3"/>
                </a:solidFill>
              </a:rPr>
              <a:t>fit</a:t>
            </a:r>
            <a:endParaRPr lang="it-IT" sz="900" dirty="0">
              <a:solidFill>
                <a:schemeClr val="accent3"/>
              </a:solidFill>
            </a:endParaRPr>
          </a:p>
        </p:txBody>
      </p: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B186B197-BC2C-6ECA-CFDE-F2D3744363E3}"/>
              </a:ext>
            </a:extLst>
          </p:cNvPr>
          <p:cNvCxnSpPr>
            <a:cxnSpLocks/>
          </p:cNvCxnSpPr>
          <p:nvPr/>
        </p:nvCxnSpPr>
        <p:spPr>
          <a:xfrm flipH="1">
            <a:off x="3494511" y="3578045"/>
            <a:ext cx="210689" cy="218080"/>
          </a:xfrm>
          <a:prstGeom prst="straightConnector1">
            <a:avLst/>
          </a:prstGeom>
          <a:ln w="19050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3" name="Immagine 22">
            <a:extLst>
              <a:ext uri="{FF2B5EF4-FFF2-40B4-BE49-F238E27FC236}">
                <a16:creationId xmlns:a16="http://schemas.microsoft.com/office/drawing/2014/main" id="{E21AE16C-9C68-4311-2967-96AB2E834D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0705" y="3350210"/>
            <a:ext cx="3591127" cy="2692319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E52C6F24-95D2-5534-0D85-710BC695430F}"/>
              </a:ext>
            </a:extLst>
          </p:cNvPr>
          <p:cNvSpPr txBox="1"/>
          <p:nvPr/>
        </p:nvSpPr>
        <p:spPr>
          <a:xfrm>
            <a:off x="1057543" y="1238786"/>
            <a:ext cx="36406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 err="1"/>
              <a:t>Triggering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</a:t>
            </a:r>
            <a:r>
              <a:rPr lang="it-IT" dirty="0" err="1">
                <a:sym typeface="Wingdings" panose="05000000000000000000" pitchFamily="2" charset="2"/>
              </a:rPr>
              <a:t>biasing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results</a:t>
            </a:r>
            <a:r>
              <a:rPr lang="it-IT" dirty="0"/>
              <a:t> 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3E7C9AC-2A0F-07E9-04B6-84E943982C94}"/>
              </a:ext>
            </a:extLst>
          </p:cNvPr>
          <p:cNvSpPr txBox="1"/>
          <p:nvPr/>
        </p:nvSpPr>
        <p:spPr>
          <a:xfrm>
            <a:off x="6831212" y="1238786"/>
            <a:ext cx="364062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 err="1"/>
              <a:t>Triggering</a:t>
            </a:r>
            <a:r>
              <a:rPr lang="it-IT" dirty="0"/>
              <a:t> </a:t>
            </a:r>
            <a:r>
              <a:rPr lang="it-IT" dirty="0" err="1"/>
              <a:t>lower</a:t>
            </a:r>
            <a:r>
              <a:rPr lang="it-IT" dirty="0"/>
              <a:t> </a:t>
            </a:r>
            <a:r>
              <a:rPr lang="it-IT" dirty="0">
                <a:sym typeface="Wingdings" panose="05000000000000000000" pitchFamily="2" charset="2"/>
              </a:rPr>
              <a:t> picking up </a:t>
            </a:r>
            <a:r>
              <a:rPr lang="it-IT" dirty="0" err="1">
                <a:sym typeface="Wingdings" panose="05000000000000000000" pitchFamily="2" charset="2"/>
              </a:rPr>
              <a:t>noise</a:t>
            </a:r>
            <a:endParaRPr lang="it-IT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83B1C8E-F3F6-CFCD-2629-7B379A261A4B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157817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F5F191-5AD4-E4B4-EAF2-A890224EE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970B1-D3D4-0A91-F7CF-D9265F65F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C71FCAF6-1E42-809C-8586-BA2EDDD0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2866027"/>
            <a:ext cx="8648700" cy="562973"/>
          </a:xfrm>
        </p:spPr>
        <p:txBody>
          <a:bodyPr/>
          <a:lstStyle/>
          <a:p>
            <a:pPr algn="ctr"/>
            <a:r>
              <a:rPr lang="en-US" sz="4400" dirty="0"/>
              <a:t>PICOSEC project</a:t>
            </a:r>
            <a:endParaRPr lang="en-GB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01E930-C469-0F42-F462-88F7BED63086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80C6197-2C4E-D61B-BA6F-9396BB20C8AB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580A6355-DEED-2C05-A646-0C8121F71AF2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384572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34CC41-A5BB-60A1-DA3F-582572D0A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0016-3596-EE8F-2202-4EDFD828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68695C-57AF-5186-C6E1-37592552CB6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1F374769-D25A-620A-3F5C-00FDA628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710129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349BBFC4-889F-261B-965B-5CBA51086E3F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Time walk correction</a:t>
            </a:r>
          </a:p>
          <a:p>
            <a:endParaRPr lang="en-US" sz="2800" dirty="0"/>
          </a:p>
        </p:txBody>
      </p:sp>
      <p:pic>
        <p:nvPicPr>
          <p:cNvPr id="2" name="Picture 47" descr="A graph of a graph showing the same size of a charge&#10;&#10;Description automatically generated with medium confidence">
            <a:extLst>
              <a:ext uri="{FF2B5EF4-FFF2-40B4-BE49-F238E27FC236}">
                <a16:creationId xmlns:a16="http://schemas.microsoft.com/office/drawing/2014/main" id="{B617ACF9-9D7F-F5E5-B426-46BB44161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175" y="1916882"/>
            <a:ext cx="4825058" cy="3690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310993-A781-542C-666D-210A7CC8A3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1" t="5657" r="7497"/>
          <a:stretch/>
        </p:blipFill>
        <p:spPr bwMode="auto">
          <a:xfrm>
            <a:off x="6096000" y="1916882"/>
            <a:ext cx="4634204" cy="3702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C4303BD8-8662-EAEB-D820-7E6F0D6E4D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81257" y="2197360"/>
            <a:ext cx="2365453" cy="222828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8AEBE87-448D-D5EA-3B10-A5C27C1679BF}"/>
              </a:ext>
            </a:extLst>
          </p:cNvPr>
          <p:cNvSpPr txBox="1"/>
          <p:nvPr/>
        </p:nvSpPr>
        <p:spPr>
          <a:xfrm>
            <a:off x="2066767" y="1229001"/>
            <a:ext cx="805846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 err="1">
                <a:sym typeface="Wingdings" panose="05000000000000000000" pitchFamily="2" charset="2"/>
              </a:rPr>
              <a:t>Earlier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pre-amplification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Bigger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avalanche</a:t>
            </a:r>
            <a:r>
              <a:rPr lang="it-IT" dirty="0">
                <a:sym typeface="Wingdings" panose="05000000000000000000" pitchFamily="2" charset="2"/>
              </a:rPr>
              <a:t>  </a:t>
            </a:r>
            <a:r>
              <a:rPr lang="it-IT" dirty="0" err="1">
                <a:sym typeface="Wingdings" panose="05000000000000000000" pitchFamily="2" charset="2"/>
              </a:rPr>
              <a:t>Reduced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signal</a:t>
            </a:r>
            <a:r>
              <a:rPr lang="it-IT" dirty="0">
                <a:sym typeface="Wingdings" panose="05000000000000000000" pitchFamily="2" charset="2"/>
              </a:rPr>
              <a:t> </a:t>
            </a:r>
            <a:r>
              <a:rPr lang="it-IT" dirty="0" err="1">
                <a:sym typeface="Wingdings" panose="05000000000000000000" pitchFamily="2" charset="2"/>
              </a:rPr>
              <a:t>arrival</a:t>
            </a:r>
            <a:r>
              <a:rPr lang="it-IT" dirty="0">
                <a:sym typeface="Wingdings" panose="05000000000000000000" pitchFamily="2" charset="2"/>
              </a:rPr>
              <a:t> time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78892A6-F993-E6A3-C373-156C13ACC1EF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C6CF527-CE07-DA1E-4579-FA1BC1517390}"/>
              </a:ext>
            </a:extLst>
          </p:cNvPr>
          <p:cNvSpPr txBox="1"/>
          <p:nvPr/>
        </p:nvSpPr>
        <p:spPr>
          <a:xfrm>
            <a:off x="5241472" y="6302050"/>
            <a:ext cx="6097554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457200">
              <a:lnSpc>
                <a:spcPct val="150000"/>
              </a:lnSpc>
              <a:defRPr/>
            </a:pP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J. Bortfeldt et al., 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 A 993 (2021) 165049</a:t>
            </a:r>
            <a:endParaRPr kumimoji="0" lang="en-GB" sz="10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554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E988A5-BAB4-51B0-A72C-3CD179BB7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561772-12A0-278A-7FF3-5F714D8E1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30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3B3640B-4018-5BA4-3DD0-D1E27DF0EFE7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2D86AE4-D71A-2FDB-B128-86CCBA3957C7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Test beam analysis</a:t>
            </a:r>
          </a:p>
          <a:p>
            <a:endParaRPr lang="en-US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8E55F97-C42E-0070-E139-3D32BA9E272B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366DF48-9A99-C927-A553-42F051398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974" b="5329"/>
          <a:stretch>
            <a:fillRect/>
          </a:stretch>
        </p:blipFill>
        <p:spPr>
          <a:xfrm>
            <a:off x="660918" y="915139"/>
            <a:ext cx="10870163" cy="516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9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05B11-FFCF-A30B-DC81-F54496624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9C9D95-DBAA-BD84-5BB8-28C20357B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31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45C2A5-9898-7A95-18C4-6BCF9FFE1B45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2562B0F4-299B-675F-E305-FFF0A9C37BB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/>
              <a:t>CsI</a:t>
            </a:r>
            <a:r>
              <a:rPr lang="en-US" sz="2800" dirty="0"/>
              <a:t> photocathode</a:t>
            </a:r>
          </a:p>
          <a:p>
            <a:endParaRPr lang="en-US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D4CFCBD-DDE0-B24D-7D0F-3DB630B3655D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5213934-C087-001F-79B0-EE69369E0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9" y="1645785"/>
            <a:ext cx="5454820" cy="356643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0285FF4-0BB0-D3DF-2E73-ED2B18F462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4615"/>
            <a:ext cx="5432699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90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4EA22D-0D6B-F583-C919-B3B9A39BE8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1B3F0E-8AB6-BE43-7F0B-3765DADD6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5CE066-30C0-4E1A-1DE4-B88F49179F4B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8C38A550-FFE8-E48B-15B0-763049524B4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Ti photocathode</a:t>
            </a:r>
          </a:p>
          <a:p>
            <a:endParaRPr lang="en-US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66CB28F-3880-8793-8644-478F6594EDCC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6A6B143-9ED0-9A4F-57CC-9AD96BDF3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89" y="1645200"/>
            <a:ext cx="5375311" cy="356760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2434842-ADE8-D72B-9F2A-E6D9D53A2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45200"/>
            <a:ext cx="5360964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05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939DD-CA80-EEB4-4FBF-0CF0F3060F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D3975E-3069-8566-B0B7-7E73F4613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68CFBDA-AE9F-73D1-466D-2887A83FA2D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A210A38-A1D8-3D65-D046-0B08FB74AB10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B</a:t>
            </a:r>
            <a:r>
              <a:rPr lang="en-US" sz="2800" baseline="-25000" dirty="0"/>
              <a:t>4</a:t>
            </a:r>
            <a:r>
              <a:rPr lang="en-US" sz="2800" dirty="0"/>
              <a:t>C photocathode</a:t>
            </a:r>
          </a:p>
          <a:p>
            <a:endParaRPr lang="en-US" sz="2800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0233A99-F994-868D-2F82-F7EAE2C528D3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C6FDDA49-9441-0789-803F-5CEC5EEBA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58" y="1645200"/>
            <a:ext cx="5315771" cy="35676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594029-FB95-D581-5171-8B80FE20A1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72" y="1645200"/>
            <a:ext cx="5377528" cy="356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8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29CE4-4F6B-6B02-58EF-FA008B9C8B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32A407-B5D2-C949-DC0C-A751AF72A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CC53CF-8D9D-5162-4289-F1C6ACCA55DC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B76FCA42-44B8-9626-C71C-18BFC063256B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Double layer DLC MM</a:t>
            </a:r>
          </a:p>
          <a:p>
            <a:endParaRPr lang="en-US" sz="2800" dirty="0"/>
          </a:p>
        </p:txBody>
      </p:sp>
      <p:pic>
        <p:nvPicPr>
          <p:cNvPr id="3" name="Picture 12" descr="page14image1420856560">
            <a:extLst>
              <a:ext uri="{FF2B5EF4-FFF2-40B4-BE49-F238E27FC236}">
                <a16:creationId xmlns:a16="http://schemas.microsoft.com/office/drawing/2014/main" id="{A22008FA-E3BE-AD4A-B1F0-0E2AA3A21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EF9D821-666A-4998-8669-092869F8C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882" y="1637409"/>
            <a:ext cx="5112399" cy="217683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C47F65A-C30E-AE7A-38A9-F5A82A2BD271}"/>
              </a:ext>
            </a:extLst>
          </p:cNvPr>
          <p:cNvSpPr txBox="1"/>
          <p:nvPr/>
        </p:nvSpPr>
        <p:spPr>
          <a:xfrm>
            <a:off x="2471546" y="1402756"/>
            <a:ext cx="240162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b="1" dirty="0"/>
              <a:t>Double </a:t>
            </a:r>
            <a:r>
              <a:rPr lang="it-IT" b="1" dirty="0" err="1"/>
              <a:t>layer</a:t>
            </a:r>
            <a:r>
              <a:rPr lang="it-IT" b="1" dirty="0"/>
              <a:t> DLC MM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0E2A64-FE5B-DB19-05CB-3DB3E8CE5F64}"/>
              </a:ext>
            </a:extLst>
          </p:cNvPr>
          <p:cNvSpPr txBox="1"/>
          <p:nvPr/>
        </p:nvSpPr>
        <p:spPr>
          <a:xfrm>
            <a:off x="2073823" y="3982514"/>
            <a:ext cx="369845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b="1" dirty="0" err="1"/>
              <a:t>Photocathode</a:t>
            </a:r>
            <a:r>
              <a:rPr lang="it-IT" b="1" dirty="0"/>
              <a:t>:</a:t>
            </a:r>
            <a:r>
              <a:rPr lang="it-IT" dirty="0"/>
              <a:t> Ti 2.4 nm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b="1" dirty="0" err="1"/>
              <a:t>Pre-amplification</a:t>
            </a:r>
            <a:r>
              <a:rPr lang="it-IT" b="1" dirty="0"/>
              <a:t> gap: </a:t>
            </a:r>
            <a:r>
              <a:rPr lang="it-IT" dirty="0"/>
              <a:t>180 </a:t>
            </a:r>
            <a:r>
              <a:rPr lang="it-IT" dirty="0" err="1"/>
              <a:t>μm</a:t>
            </a:r>
            <a:endParaRPr lang="it-IT" dirty="0"/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b="1" dirty="0" err="1"/>
              <a:t>Anode</a:t>
            </a:r>
            <a:r>
              <a:rPr lang="it-IT" b="1" dirty="0"/>
              <a:t> </a:t>
            </a:r>
            <a:r>
              <a:rPr lang="it-IT" b="1" dirty="0" err="1"/>
              <a:t>voltage</a:t>
            </a:r>
            <a:r>
              <a:rPr lang="it-IT" b="1" dirty="0"/>
              <a:t>: </a:t>
            </a:r>
            <a:r>
              <a:rPr lang="it-IT" dirty="0"/>
              <a:t>275 V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b="1" dirty="0" err="1"/>
              <a:t>Cathode</a:t>
            </a:r>
            <a:r>
              <a:rPr lang="it-IT" b="1" dirty="0"/>
              <a:t> </a:t>
            </a:r>
            <a:r>
              <a:rPr lang="it-IT" b="1" dirty="0" err="1"/>
              <a:t>voltage</a:t>
            </a:r>
            <a:r>
              <a:rPr lang="it-IT" b="1" dirty="0"/>
              <a:t>: </a:t>
            </a:r>
            <a:r>
              <a:rPr lang="it-IT" dirty="0"/>
              <a:t>550 V</a:t>
            </a:r>
            <a:endParaRPr lang="it-IT" b="1" dirty="0"/>
          </a:p>
        </p:txBody>
      </p:sp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153FA815-995C-B511-2F2F-BB131A4C72FD}"/>
              </a:ext>
            </a:extLst>
          </p:cNvPr>
          <p:cNvCxnSpPr/>
          <p:nvPr/>
        </p:nvCxnSpPr>
        <p:spPr>
          <a:xfrm>
            <a:off x="6096000" y="2425959"/>
            <a:ext cx="87396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5834B01-713C-E312-0CDF-5D83567E4024}"/>
              </a:ext>
            </a:extLst>
          </p:cNvPr>
          <p:cNvSpPr txBox="1"/>
          <p:nvPr/>
        </p:nvSpPr>
        <p:spPr>
          <a:xfrm>
            <a:off x="7293686" y="2105799"/>
            <a:ext cx="33310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being</a:t>
            </a:r>
            <a:r>
              <a:rPr lang="it-IT" dirty="0"/>
              <a:t> </a:t>
            </a:r>
            <a:r>
              <a:rPr lang="it-IT" dirty="0" err="1"/>
              <a:t>evacuated</a:t>
            </a:r>
            <a:r>
              <a:rPr lang="it-IT" dirty="0"/>
              <a:t> </a:t>
            </a:r>
            <a:r>
              <a:rPr lang="it-IT" dirty="0" err="1"/>
              <a:t>vertically</a:t>
            </a:r>
            <a:r>
              <a:rPr lang="it-IT" dirty="0"/>
              <a:t> </a:t>
            </a:r>
            <a:r>
              <a:rPr lang="it-IT" dirty="0" err="1"/>
              <a:t>instead</a:t>
            </a:r>
            <a:r>
              <a:rPr lang="it-IT" dirty="0"/>
              <a:t> of </a:t>
            </a:r>
            <a:r>
              <a:rPr lang="it-IT" dirty="0" err="1"/>
              <a:t>horizontally</a:t>
            </a:r>
            <a:endParaRPr lang="it-IT" dirty="0"/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1403D509-4BC1-CEF5-7F32-2BCB37F15A86}"/>
              </a:ext>
            </a:extLst>
          </p:cNvPr>
          <p:cNvCxnSpPr/>
          <p:nvPr/>
        </p:nvCxnSpPr>
        <p:spPr>
          <a:xfrm flipH="1">
            <a:off x="7669763" y="3004457"/>
            <a:ext cx="345233" cy="8957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219BEEEC-9FF2-79EE-BCC7-F5B71B96AFD0}"/>
              </a:ext>
            </a:extLst>
          </p:cNvPr>
          <p:cNvCxnSpPr>
            <a:cxnSpLocks/>
          </p:cNvCxnSpPr>
          <p:nvPr/>
        </p:nvCxnSpPr>
        <p:spPr>
          <a:xfrm>
            <a:off x="9554547" y="2950398"/>
            <a:ext cx="357931" cy="9000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E21C6B3-5C62-8BD5-4B7F-756B7C8B727A}"/>
              </a:ext>
            </a:extLst>
          </p:cNvPr>
          <p:cNvSpPr txBox="1"/>
          <p:nvPr/>
        </p:nvSpPr>
        <p:spPr>
          <a:xfrm>
            <a:off x="6690306" y="4086999"/>
            <a:ext cx="15952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 err="1"/>
              <a:t>Achieve</a:t>
            </a:r>
            <a:r>
              <a:rPr lang="it-IT" dirty="0"/>
              <a:t> </a:t>
            </a:r>
            <a:r>
              <a:rPr lang="it-IT" dirty="0" err="1"/>
              <a:t>higher</a:t>
            </a:r>
            <a:r>
              <a:rPr lang="it-IT" dirty="0"/>
              <a:t> rate capability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050411BB-6379-537B-2FF0-1F985E157387}"/>
              </a:ext>
            </a:extLst>
          </p:cNvPr>
          <p:cNvSpPr txBox="1"/>
          <p:nvPr/>
        </p:nvSpPr>
        <p:spPr>
          <a:xfrm>
            <a:off x="9361713" y="4096520"/>
            <a:ext cx="209627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dirty="0" err="1"/>
              <a:t>Preserve</a:t>
            </a:r>
            <a:r>
              <a:rPr lang="it-IT" dirty="0"/>
              <a:t> </a:t>
            </a:r>
            <a:r>
              <a:rPr lang="it-IT" dirty="0" err="1"/>
              <a:t>protection</a:t>
            </a:r>
            <a:r>
              <a:rPr lang="it-IT" dirty="0"/>
              <a:t> </a:t>
            </a:r>
            <a:r>
              <a:rPr lang="it-IT" dirty="0" err="1"/>
              <a:t>against</a:t>
            </a:r>
            <a:r>
              <a:rPr lang="it-IT" dirty="0"/>
              <a:t> </a:t>
            </a:r>
            <a:r>
              <a:rPr lang="it-IT" dirty="0" err="1"/>
              <a:t>discharges</a:t>
            </a:r>
            <a:endParaRPr lang="it-IT" dirty="0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3DDF9C12-2763-CBBE-4BAE-1C9BFD111075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330204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119EDA-FA53-9239-CA70-4A43D0AA63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34C76A-923A-D069-E4DF-E37C11C1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6268CA-D8C9-E200-72FD-38AA7F9B7838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0BA34D45-DBFD-1375-B385-28D34F6DCA9D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Rise time </a:t>
            </a:r>
            <a:r>
              <a:rPr lang="en-US" sz="2800" dirty="0" err="1"/>
              <a:t>behaviour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3" name="Picture 12" descr="page14image1420856560">
            <a:extLst>
              <a:ext uri="{FF2B5EF4-FFF2-40B4-BE49-F238E27FC236}">
                <a16:creationId xmlns:a16="http://schemas.microsoft.com/office/drawing/2014/main" id="{34D1F08A-C6B0-91B7-4237-D10AB1363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1E555E6-9B0C-F606-82EF-17AEEE119241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Marta </a:t>
            </a:r>
            <a:r>
              <a:rPr lang="it-IT" sz="1100" dirty="0" err="1"/>
              <a:t>Lisowska</a:t>
            </a:r>
            <a:r>
              <a:rPr lang="it-IT" sz="1100" dirty="0"/>
              <a:t> &amp; Francesco Guerra | 6 </a:t>
            </a:r>
            <a:r>
              <a:rPr lang="it-IT" sz="1100" dirty="0" err="1"/>
              <a:t>October</a:t>
            </a:r>
            <a:r>
              <a:rPr lang="it-IT" sz="1100" dirty="0"/>
              <a:t> 2025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2A39D6D-2DD5-2774-9E52-811355780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571" y="945640"/>
            <a:ext cx="3365061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38C4CB-71D3-F8F4-5F11-CC820D388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999" y="945640"/>
            <a:ext cx="3364248" cy="252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B27956C-B8AE-A303-9943-E6EBAE82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56" y="945640"/>
            <a:ext cx="3365061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5895FFBE-D795-3D80-2126-99A34CD3A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62" y="3528238"/>
            <a:ext cx="3365061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>
            <a:extLst>
              <a:ext uri="{FF2B5EF4-FFF2-40B4-BE49-F238E27FC236}">
                <a16:creationId xmlns:a16="http://schemas.microsoft.com/office/drawing/2014/main" id="{82B8193C-821C-6FC5-0057-40A837B345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1509" y="3528238"/>
            <a:ext cx="3365061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1A648BC-5AD3-B051-764B-71224737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956" y="3528238"/>
            <a:ext cx="3365061" cy="252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254A3169-52CE-326B-096C-2DE67CC21716}"/>
              </a:ext>
            </a:extLst>
          </p:cNvPr>
          <p:cNvSpPr/>
          <p:nvPr/>
        </p:nvSpPr>
        <p:spPr>
          <a:xfrm>
            <a:off x="3781114" y="2406769"/>
            <a:ext cx="4180406" cy="167769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1400" dirty="0"/>
              <a:t>Are </a:t>
            </a:r>
            <a:r>
              <a:rPr lang="it-IT" sz="1400" dirty="0" err="1"/>
              <a:t>we</a:t>
            </a:r>
            <a:r>
              <a:rPr lang="it-IT" sz="1400" dirty="0"/>
              <a:t> </a:t>
            </a:r>
            <a:r>
              <a:rPr lang="it-IT" sz="1400" dirty="0" err="1"/>
              <a:t>correcting</a:t>
            </a:r>
            <a:r>
              <a:rPr lang="it-IT" sz="1400" dirty="0"/>
              <a:t> SAT for some </a:t>
            </a:r>
            <a:r>
              <a:rPr lang="it-IT" sz="1400" dirty="0" err="1"/>
              <a:t>real</a:t>
            </a:r>
            <a:r>
              <a:rPr lang="it-IT" sz="1400" dirty="0"/>
              <a:t> </a:t>
            </a:r>
            <a:r>
              <a:rPr lang="it-IT" sz="1400" dirty="0" err="1"/>
              <a:t>avalanche</a:t>
            </a:r>
            <a:r>
              <a:rPr lang="it-IT" sz="1400" dirty="0"/>
              <a:t> dynamics or for </a:t>
            </a:r>
            <a:r>
              <a:rPr lang="it-IT" sz="1400" dirty="0" err="1"/>
              <a:t>something</a:t>
            </a:r>
            <a:r>
              <a:rPr lang="it-IT" sz="1400" dirty="0"/>
              <a:t> else?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sz="1400" dirty="0"/>
              <a:t>Are </a:t>
            </a:r>
            <a:r>
              <a:rPr lang="it-IT" sz="1400" dirty="0" err="1"/>
              <a:t>there</a:t>
            </a:r>
            <a:r>
              <a:rPr lang="it-IT" sz="1400" dirty="0"/>
              <a:t> </a:t>
            </a:r>
            <a:r>
              <a:rPr lang="it-IT" sz="1400" dirty="0" err="1"/>
              <a:t>any</a:t>
            </a:r>
            <a:r>
              <a:rPr lang="it-IT" sz="1400" dirty="0"/>
              <a:t> </a:t>
            </a:r>
            <a:r>
              <a:rPr lang="it-IT" sz="1400" dirty="0" err="1"/>
              <a:t>other</a:t>
            </a:r>
            <a:r>
              <a:rPr lang="it-IT" sz="1400" dirty="0"/>
              <a:t> timing techniques alternative to CFD </a:t>
            </a:r>
            <a:r>
              <a:rPr lang="it-IT" sz="1400" dirty="0" err="1"/>
              <a:t>that</a:t>
            </a:r>
            <a:r>
              <a:rPr lang="it-IT" sz="1400" dirty="0"/>
              <a:t> </a:t>
            </a:r>
            <a:r>
              <a:rPr lang="it-IT" sz="1400" dirty="0" err="1"/>
              <a:t>will</a:t>
            </a:r>
            <a:r>
              <a:rPr lang="it-IT" sz="1400" dirty="0"/>
              <a:t> </a:t>
            </a:r>
            <a:r>
              <a:rPr lang="it-IT" sz="1400" dirty="0" err="1"/>
              <a:t>not</a:t>
            </a:r>
            <a:r>
              <a:rPr lang="it-IT" sz="1400" dirty="0"/>
              <a:t> </a:t>
            </a:r>
            <a:r>
              <a:rPr lang="it-IT" sz="1400" dirty="0" err="1"/>
              <a:t>suffer</a:t>
            </a:r>
            <a:r>
              <a:rPr lang="it-IT" sz="1400" dirty="0"/>
              <a:t> from </a:t>
            </a:r>
            <a:r>
              <a:rPr lang="it-IT" sz="1400" dirty="0" err="1"/>
              <a:t>changing</a:t>
            </a:r>
            <a:r>
              <a:rPr lang="it-IT" sz="1400" dirty="0"/>
              <a:t> rise time ?</a:t>
            </a:r>
          </a:p>
          <a:p>
            <a:pPr algn="ctr"/>
            <a:endParaRPr lang="it-IT" sz="1400" dirty="0"/>
          </a:p>
        </p:txBody>
      </p:sp>
    </p:spTree>
    <p:extLst>
      <p:ext uri="{BB962C8B-B14F-4D97-AF65-F5344CB8AC3E}">
        <p14:creationId xmlns:p14="http://schemas.microsoft.com/office/powerpoint/2010/main" val="23419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53988-0780-0544-E317-48C24734E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D60A3-5225-A19D-D842-9B52D1A1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1052" y="394623"/>
            <a:ext cx="10515600" cy="460784"/>
          </a:xfrm>
        </p:spPr>
        <p:txBody>
          <a:bodyPr>
            <a:normAutofit/>
          </a:bodyPr>
          <a:lstStyle/>
          <a:p>
            <a:r>
              <a:rPr lang="it-IT" sz="2000" dirty="0" err="1"/>
              <a:t>Old</a:t>
            </a:r>
            <a:r>
              <a:rPr lang="it-IT" sz="2000" dirty="0"/>
              <a:t> </a:t>
            </a:r>
            <a:r>
              <a:rPr lang="it-IT" sz="2000" dirty="0" err="1"/>
              <a:t>run</a:t>
            </a:r>
            <a:r>
              <a:rPr lang="it-IT" sz="2000" dirty="0"/>
              <a:t> from </a:t>
            </a:r>
            <a:r>
              <a:rPr lang="it-IT" sz="2000" dirty="0" err="1"/>
              <a:t>July</a:t>
            </a:r>
            <a:r>
              <a:rPr lang="it-IT" sz="2000" dirty="0"/>
              <a:t> 2022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C78F86-3F9F-7A86-CD1E-9F22799424A0}"/>
              </a:ext>
            </a:extLst>
          </p:cNvPr>
          <p:cNvSpPr txBox="1"/>
          <p:nvPr/>
        </p:nvSpPr>
        <p:spPr>
          <a:xfrm>
            <a:off x="594852" y="1233948"/>
            <a:ext cx="618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/>
              <a:t>Probably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a </a:t>
            </a:r>
            <a:r>
              <a:rPr lang="it-IT" dirty="0" err="1"/>
              <a:t>problem</a:t>
            </a:r>
            <a:r>
              <a:rPr lang="it-IT" dirty="0"/>
              <a:t> coming from the resistive </a:t>
            </a:r>
            <a:r>
              <a:rPr lang="it-IT" dirty="0" err="1"/>
              <a:t>layer</a:t>
            </a:r>
            <a:r>
              <a:rPr lang="it-IT" dirty="0"/>
              <a:t> </a:t>
            </a:r>
            <a:r>
              <a:rPr lang="it-IT" dirty="0" err="1"/>
              <a:t>because</a:t>
            </a:r>
            <a:r>
              <a:rPr lang="it-IT" dirty="0"/>
              <a:t> in </a:t>
            </a:r>
            <a:r>
              <a:rPr lang="it-IT" dirty="0" err="1"/>
              <a:t>this</a:t>
            </a:r>
            <a:r>
              <a:rPr lang="it-IT" dirty="0"/>
              <a:t> </a:t>
            </a:r>
            <a:r>
              <a:rPr lang="it-IT" dirty="0" err="1"/>
              <a:t>run</a:t>
            </a:r>
            <a:r>
              <a:rPr lang="it-IT" dirty="0"/>
              <a:t> the </a:t>
            </a:r>
            <a:r>
              <a:rPr lang="it-IT" dirty="0" err="1"/>
              <a:t>multipad</a:t>
            </a:r>
            <a:r>
              <a:rPr lang="it-IT" dirty="0"/>
              <a:t> </a:t>
            </a:r>
            <a:r>
              <a:rPr lang="it-IT" dirty="0" err="1"/>
              <a:t>analysed</a:t>
            </a:r>
            <a:r>
              <a:rPr lang="it-IT" dirty="0"/>
              <a:t>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metallic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B93579F-BA86-68ED-F2EE-582B68446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052" y="2155637"/>
            <a:ext cx="4916285" cy="368721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4D32B00-7469-04D1-579A-8D37EB8E5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3528" y="256408"/>
            <a:ext cx="3977762" cy="298332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155A04B4-39C5-8555-B317-2F0611B1C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8236" y="3618270"/>
            <a:ext cx="3083508" cy="2312631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17C7AD6-98CF-9FAC-EBE5-DB67A8F5E1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744" y="3618270"/>
            <a:ext cx="3083508" cy="2312631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485BF65D-252F-83C0-9C17-F3C533221274}"/>
              </a:ext>
            </a:extLst>
          </p:cNvPr>
          <p:cNvSpPr txBox="1"/>
          <p:nvPr/>
        </p:nvSpPr>
        <p:spPr>
          <a:xfrm>
            <a:off x="6410848" y="3999244"/>
            <a:ext cx="1115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Adjacent</a:t>
            </a:r>
            <a:endParaRPr lang="it-IT" sz="120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F5691B9-7DA4-4372-0316-7ECFFDA441BA}"/>
              </a:ext>
            </a:extLst>
          </p:cNvPr>
          <p:cNvSpPr txBox="1"/>
          <p:nvPr/>
        </p:nvSpPr>
        <p:spPr>
          <a:xfrm>
            <a:off x="9547189" y="3999244"/>
            <a:ext cx="111536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err="1"/>
              <a:t>Diagonal</a:t>
            </a:r>
            <a:endParaRPr lang="it-IT" sz="1200" dirty="0"/>
          </a:p>
        </p:txBody>
      </p:sp>
    </p:spTree>
    <p:extLst>
      <p:ext uri="{BB962C8B-B14F-4D97-AF65-F5344CB8AC3E}">
        <p14:creationId xmlns:p14="http://schemas.microsoft.com/office/powerpoint/2010/main" val="358208122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070E7-0AF5-852B-A150-4257F7366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43B3E0-F790-B601-81CE-DDE8D0039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8145"/>
            <a:ext cx="10515600" cy="509946"/>
          </a:xfrm>
        </p:spPr>
        <p:txBody>
          <a:bodyPr>
            <a:noAutofit/>
          </a:bodyPr>
          <a:lstStyle/>
          <a:p>
            <a:r>
              <a:rPr lang="it-IT" sz="2800" dirty="0" err="1"/>
              <a:t>Timewalk</a:t>
            </a:r>
            <a:r>
              <a:rPr lang="it-IT" sz="2800" dirty="0"/>
              <a:t> </a:t>
            </a:r>
            <a:r>
              <a:rPr lang="it-IT" sz="2800" dirty="0" err="1"/>
              <a:t>correction</a:t>
            </a:r>
            <a:r>
              <a:rPr lang="it-IT" sz="2800" dirty="0"/>
              <a:t> 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0E050B7-B304-E358-A511-329EA8F9059D}"/>
              </a:ext>
            </a:extLst>
          </p:cNvPr>
          <p:cNvSpPr txBox="1"/>
          <p:nvPr/>
        </p:nvSpPr>
        <p:spPr>
          <a:xfrm>
            <a:off x="1396181" y="755604"/>
            <a:ext cx="93996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What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the </a:t>
            </a:r>
            <a:r>
              <a:rPr lang="it-IT" dirty="0" err="1"/>
              <a:t>correct</a:t>
            </a:r>
            <a:r>
              <a:rPr lang="it-IT" dirty="0"/>
              <a:t> </a:t>
            </a:r>
            <a:r>
              <a:rPr lang="it-IT" dirty="0" err="1"/>
              <a:t>timewalk</a:t>
            </a:r>
            <a:r>
              <a:rPr lang="it-IT" dirty="0"/>
              <a:t> </a:t>
            </a:r>
            <a:r>
              <a:rPr lang="it-IT" dirty="0" err="1"/>
              <a:t>parametrization</a:t>
            </a:r>
            <a:r>
              <a:rPr lang="it-IT" dirty="0"/>
              <a:t> to use?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there</a:t>
            </a:r>
            <a:r>
              <a:rPr lang="it-IT" dirty="0"/>
              <a:t> some </a:t>
            </a:r>
            <a:r>
              <a:rPr lang="it-IT" dirty="0" err="1"/>
              <a:t>geometrical</a:t>
            </a:r>
            <a:r>
              <a:rPr lang="it-IT" dirty="0"/>
              <a:t> </a:t>
            </a:r>
            <a:r>
              <a:rPr lang="it-IT" dirty="0" err="1"/>
              <a:t>effect</a:t>
            </a:r>
            <a:r>
              <a:rPr lang="it-IT" dirty="0"/>
              <a:t>?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7934F3D-A4AD-C162-B5EB-15C43B110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61105"/>
            <a:ext cx="3606748" cy="270403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3F4B1249-B778-3A27-547C-2136860E65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4948" y="1261105"/>
            <a:ext cx="3606749" cy="270403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B6CA82C7-AF39-E4BB-5DF7-B7BFF7AC8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199" y="3965135"/>
            <a:ext cx="3606750" cy="2704032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897543E-E68A-6443-E19E-AC55E7D4A4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4948" y="3965134"/>
            <a:ext cx="3606748" cy="2704031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CA6D334-6197-6001-3F35-916B6861CE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51694" y="1261099"/>
            <a:ext cx="3606751" cy="2704033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04E87D0-6CD5-5E0D-8198-219F88C345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1695" y="3965134"/>
            <a:ext cx="3606748" cy="2704031"/>
          </a:xfrm>
          <a:prstGeom prst="rect">
            <a:avLst/>
          </a:prstGeom>
        </p:spPr>
      </p:pic>
      <p:sp>
        <p:nvSpPr>
          <p:cNvPr id="14" name="Rettangolo 13">
            <a:extLst>
              <a:ext uri="{FF2B5EF4-FFF2-40B4-BE49-F238E27FC236}">
                <a16:creationId xmlns:a16="http://schemas.microsoft.com/office/drawing/2014/main" id="{C6CD04B5-A78E-0A0E-7DE8-A0CB199DFD47}"/>
              </a:ext>
            </a:extLst>
          </p:cNvPr>
          <p:cNvSpPr/>
          <p:nvPr/>
        </p:nvSpPr>
        <p:spPr>
          <a:xfrm>
            <a:off x="2733368" y="2035276"/>
            <a:ext cx="1406013" cy="8652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Looking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the </a:t>
            </a:r>
            <a:r>
              <a:rPr lang="it-IT" sz="1600" dirty="0" err="1"/>
              <a:t>pad</a:t>
            </a:r>
            <a:endParaRPr lang="it-IT" sz="1600" dirty="0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EF5B3726-A904-F0AE-47DD-AF39256EA80E}"/>
              </a:ext>
            </a:extLst>
          </p:cNvPr>
          <p:cNvSpPr/>
          <p:nvPr/>
        </p:nvSpPr>
        <p:spPr>
          <a:xfrm>
            <a:off x="6415549" y="2044331"/>
            <a:ext cx="1406013" cy="86523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Looking</a:t>
            </a:r>
            <a:r>
              <a:rPr lang="it-IT" sz="1600" dirty="0"/>
              <a:t> </a:t>
            </a:r>
            <a:r>
              <a:rPr lang="it-IT" sz="1600" dirty="0" err="1"/>
              <a:t>only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the center of the </a:t>
            </a:r>
            <a:r>
              <a:rPr lang="it-IT" sz="1600" dirty="0" err="1"/>
              <a:t>pad</a:t>
            </a:r>
            <a:endParaRPr lang="it-IT" sz="1600" dirty="0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01E44FCE-FC45-9AEA-22E9-462AF0B32FA1}"/>
              </a:ext>
            </a:extLst>
          </p:cNvPr>
          <p:cNvSpPr/>
          <p:nvPr/>
        </p:nvSpPr>
        <p:spPr>
          <a:xfrm>
            <a:off x="10569678" y="2044331"/>
            <a:ext cx="1465006" cy="114132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 err="1"/>
              <a:t>Looking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</a:t>
            </a:r>
            <a:r>
              <a:rPr lang="it-IT" sz="1600" dirty="0" err="1"/>
              <a:t>all</a:t>
            </a:r>
            <a:r>
              <a:rPr lang="it-IT" sz="1600" dirty="0"/>
              <a:t>* the events </a:t>
            </a:r>
            <a:r>
              <a:rPr lang="it-IT" sz="1600" dirty="0" err="1"/>
              <a:t>recorded</a:t>
            </a:r>
            <a:r>
              <a:rPr lang="it-IT" sz="1600" dirty="0"/>
              <a:t> on the </a:t>
            </a:r>
            <a:r>
              <a:rPr lang="it-IT" sz="1600" dirty="0" err="1"/>
              <a:t>pad</a:t>
            </a:r>
            <a:endParaRPr lang="it-IT" sz="16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1D175293-7393-703E-A71F-0B690894E12B}"/>
              </a:ext>
            </a:extLst>
          </p:cNvPr>
          <p:cNvSpPr/>
          <p:nvPr/>
        </p:nvSpPr>
        <p:spPr>
          <a:xfrm>
            <a:off x="9783097" y="188144"/>
            <a:ext cx="2251587" cy="4296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200" dirty="0">
                <a:solidFill>
                  <a:schemeClr val="tx1"/>
                </a:solidFill>
              </a:rPr>
              <a:t>*after cutting on the SAT </a:t>
            </a:r>
            <a:r>
              <a:rPr lang="it-IT" sz="1200" dirty="0" err="1">
                <a:solidFill>
                  <a:schemeClr val="tx1"/>
                </a:solidFill>
              </a:rPr>
              <a:t>values</a:t>
            </a:r>
            <a:r>
              <a:rPr lang="it-IT" sz="1200" dirty="0">
                <a:solidFill>
                  <a:schemeClr val="tx1"/>
                </a:solidFill>
              </a:rPr>
              <a:t> to </a:t>
            </a:r>
            <a:r>
              <a:rPr lang="it-IT" sz="1200" dirty="0" err="1">
                <a:solidFill>
                  <a:schemeClr val="tx1"/>
                </a:solidFill>
              </a:rPr>
              <a:t>get</a:t>
            </a:r>
            <a:r>
              <a:rPr lang="it-IT" sz="1200" dirty="0">
                <a:solidFill>
                  <a:schemeClr val="tx1"/>
                </a:solidFill>
              </a:rPr>
              <a:t> </a:t>
            </a:r>
            <a:r>
              <a:rPr lang="it-IT" sz="1200" dirty="0" err="1">
                <a:solidFill>
                  <a:schemeClr val="tx1"/>
                </a:solidFill>
              </a:rPr>
              <a:t>rid</a:t>
            </a:r>
            <a:r>
              <a:rPr lang="it-IT" sz="1200" dirty="0">
                <a:solidFill>
                  <a:schemeClr val="tx1"/>
                </a:solidFill>
              </a:rPr>
              <a:t> of </a:t>
            </a:r>
            <a:r>
              <a:rPr lang="it-IT" sz="1200" dirty="0" err="1">
                <a:solidFill>
                  <a:schemeClr val="tx1"/>
                </a:solidFill>
              </a:rPr>
              <a:t>crosstalk</a:t>
            </a:r>
            <a:endParaRPr lang="it-IT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053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011D3-9113-53E1-2215-13AEF12DC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451DA8-1932-36C3-C35B-9B605332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42798"/>
          </a:xfrm>
        </p:spPr>
        <p:txBody>
          <a:bodyPr>
            <a:noAutofit/>
          </a:bodyPr>
          <a:lstStyle/>
          <a:p>
            <a:r>
              <a:rPr lang="it-IT" sz="2800" dirty="0"/>
              <a:t>SAT over the </a:t>
            </a:r>
            <a:r>
              <a:rPr lang="it-IT" sz="2800" dirty="0" err="1"/>
              <a:t>pad</a:t>
            </a:r>
            <a:endParaRPr lang="it-IT" sz="280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41A78D06-7B93-DBD9-9997-6501B95C8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78249"/>
            <a:ext cx="10671349" cy="5669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617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C4FABA-3D1D-E6A5-8A35-AFDAFFD2CC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0BDB2-4D76-C671-CF54-68D8E95D8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360E60B-9E13-8CA6-A0B1-E2E8C8D4A94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9664F095-27DE-DBE3-D648-2738CDAC01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6E273DF8-F3D2-47F8-C3C3-E05C401F89D3}"/>
              </a:ext>
            </a:extLst>
          </p:cNvPr>
          <p:cNvSpPr/>
          <p:nvPr/>
        </p:nvSpPr>
        <p:spPr>
          <a:xfrm>
            <a:off x="2142864" y="5389701"/>
            <a:ext cx="7906273" cy="27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err="1">
                <a:solidFill>
                  <a:srgbClr val="0F0F0F"/>
                </a:solidFill>
              </a:rPr>
              <a:t>Gaseous</a:t>
            </a:r>
            <a:r>
              <a:rPr lang="it-IT" dirty="0">
                <a:solidFill>
                  <a:srgbClr val="0F0F0F"/>
                </a:solidFill>
              </a:rPr>
              <a:t> detectors: cost </a:t>
            </a:r>
            <a:r>
              <a:rPr lang="it-IT" dirty="0" err="1">
                <a:solidFill>
                  <a:srgbClr val="0F0F0F"/>
                </a:solidFill>
              </a:rPr>
              <a:t>effective</a:t>
            </a:r>
            <a:r>
              <a:rPr lang="it-IT" dirty="0">
                <a:solidFill>
                  <a:srgbClr val="0F0F0F"/>
                </a:solidFill>
              </a:rPr>
              <a:t>, large area coverage, high rate </a:t>
            </a:r>
            <a:r>
              <a:rPr lang="it-IT" dirty="0" err="1">
                <a:solidFill>
                  <a:srgbClr val="0F0F0F"/>
                </a:solidFill>
              </a:rPr>
              <a:t>resistance</a:t>
            </a:r>
            <a:endParaRPr lang="en-BE" dirty="0">
              <a:solidFill>
                <a:srgbClr val="0F0F0F"/>
              </a:solidFill>
            </a:endParaRPr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900C4472-1839-3E5D-E35F-9E55CB9BD62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Motivation</a:t>
            </a:r>
          </a:p>
          <a:p>
            <a:endParaRPr lang="en-US" sz="2800" dirty="0"/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88C3C54-D434-E3D7-51FE-8D673B868CF6}"/>
              </a:ext>
            </a:extLst>
          </p:cNvPr>
          <p:cNvSpPr txBox="1">
            <a:spLocks/>
          </p:cNvSpPr>
          <p:nvPr/>
        </p:nvSpPr>
        <p:spPr>
          <a:xfrm>
            <a:off x="407987" y="1004425"/>
            <a:ext cx="11376023" cy="87364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400"/>
              </a:spcAft>
              <a:buFont typeface="Arial"/>
              <a:buNone/>
              <a:tabLst/>
              <a:defRPr sz="21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24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Font typeface="Arial" charset="0"/>
              <a:buChar char="•"/>
              <a:tabLst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648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972000" indent="-3240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300"/>
              </a:spcAft>
              <a:buSzPct val="100000"/>
              <a:buFont typeface="Arial" charset="0"/>
              <a:buChar char="•"/>
              <a:tabLst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 typeface="Arial" charset="0"/>
              <a:buChar char="•"/>
              <a:defRPr sz="16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Font typeface="Arial" charset="0"/>
              <a:buNone/>
            </a:pPr>
            <a:r>
              <a:rPr lang="en-GB" sz="1600" dirty="0"/>
              <a:t>Future high energy physics experiments will go for higher luminosity and precision measurements</a:t>
            </a:r>
          </a:p>
          <a:p>
            <a:pPr marL="0" lvl="1" indent="0" algn="ctr">
              <a:buFont typeface="Arial" charset="0"/>
              <a:buNone/>
            </a:pPr>
            <a:r>
              <a:rPr lang="en-GB" sz="1600" dirty="0"/>
              <a:t> </a:t>
            </a:r>
            <a:r>
              <a:rPr lang="en-GB" sz="1600" dirty="0">
                <a:sym typeface="Wingdings" panose="05000000000000000000" pitchFamily="2" charset="2"/>
              </a:rPr>
              <a:t></a:t>
            </a:r>
            <a:r>
              <a:rPr lang="en-GB" sz="1600" dirty="0"/>
              <a:t> Highly precise timing detectors are required  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9B264F5-7294-C924-A77A-12409DF72A21}"/>
              </a:ext>
            </a:extLst>
          </p:cNvPr>
          <p:cNvSpPr txBox="1"/>
          <p:nvPr/>
        </p:nvSpPr>
        <p:spPr>
          <a:xfrm>
            <a:off x="2261969" y="2233715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 err="1"/>
              <a:t>Mitigation</a:t>
            </a:r>
            <a:r>
              <a:rPr lang="it-IT" dirty="0"/>
              <a:t> of pile-up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66B2941-940E-A4AD-A889-52CC1435E3C7}"/>
              </a:ext>
            </a:extLst>
          </p:cNvPr>
          <p:cNvSpPr txBox="1"/>
          <p:nvPr/>
        </p:nvSpPr>
        <p:spPr>
          <a:xfrm>
            <a:off x="6865990" y="2246065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dirty="0"/>
              <a:t>Precise </a:t>
            </a:r>
            <a:r>
              <a:rPr lang="it-IT" dirty="0" err="1"/>
              <a:t>ToF</a:t>
            </a:r>
            <a:r>
              <a:rPr lang="it-IT" dirty="0"/>
              <a:t> </a:t>
            </a:r>
            <a:r>
              <a:rPr lang="it-IT" dirty="0" err="1"/>
              <a:t>measurements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31F2042E-74DB-DDFF-C311-59917B756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56" y="2628056"/>
            <a:ext cx="3126103" cy="229768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A707855-B367-26FC-4BA6-BB8D44E02D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708" y="2661175"/>
            <a:ext cx="3605436" cy="2396018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E09D795-0A77-DF67-2A39-97B729DCB07E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73738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CF479-DB9B-AACA-7810-EE57E1CA3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0584CE-8BA8-D23B-8B19-B25C712D51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42798"/>
          </a:xfrm>
        </p:spPr>
        <p:txBody>
          <a:bodyPr>
            <a:noAutofit/>
          </a:bodyPr>
          <a:lstStyle/>
          <a:p>
            <a:r>
              <a:rPr lang="it-IT" sz="2800" dirty="0"/>
              <a:t>SAT over the </a:t>
            </a:r>
            <a:r>
              <a:rPr lang="it-IT" sz="2800" dirty="0" err="1"/>
              <a:t>pad</a:t>
            </a:r>
            <a:endParaRPr lang="it-IT" sz="2800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1C1EE1F-D648-2774-BBB1-EC4014090DBD}"/>
              </a:ext>
            </a:extLst>
          </p:cNvPr>
          <p:cNvSpPr txBox="1"/>
          <p:nvPr/>
        </p:nvSpPr>
        <p:spPr>
          <a:xfrm>
            <a:off x="8937523" y="3168532"/>
            <a:ext cx="2320412" cy="92333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dirty="0" err="1"/>
              <a:t>Even</a:t>
            </a:r>
            <a:r>
              <a:rPr lang="it-IT" dirty="0"/>
              <a:t> after </a:t>
            </a:r>
            <a:r>
              <a:rPr lang="it-IT" dirty="0" err="1"/>
              <a:t>timewalk</a:t>
            </a:r>
            <a:r>
              <a:rPr lang="it-IT" dirty="0"/>
              <a:t> </a:t>
            </a:r>
            <a:r>
              <a:rPr lang="it-IT" dirty="0" err="1"/>
              <a:t>correction</a:t>
            </a:r>
            <a:r>
              <a:rPr lang="it-IT" dirty="0"/>
              <a:t> the </a:t>
            </a:r>
            <a:r>
              <a:rPr lang="it-IT" dirty="0" err="1"/>
              <a:t>problem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still</a:t>
            </a:r>
            <a:r>
              <a:rPr lang="it-IT" dirty="0"/>
              <a:t> </a:t>
            </a:r>
            <a:r>
              <a:rPr lang="it-IT" dirty="0" err="1"/>
              <a:t>there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8F1AEA2-FCBC-5FE4-3B7B-23F70E436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334" y="771056"/>
            <a:ext cx="3918292" cy="29376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D2EF3BE5-8786-DBDE-309E-C91F6687AF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89" y="3709220"/>
            <a:ext cx="3919045" cy="293816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2C6E0A2-3F19-A564-D7D0-F86E8A33D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289" y="771056"/>
            <a:ext cx="3919045" cy="293816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8C929F0-ACC0-A2C5-47DB-D889401BE0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30334" y="3708656"/>
            <a:ext cx="3918293" cy="29376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5819DD-F6CE-E11C-5216-2E1A3A917533}"/>
              </a:ext>
            </a:extLst>
          </p:cNvPr>
          <p:cNvSpPr txBox="1"/>
          <p:nvPr/>
        </p:nvSpPr>
        <p:spPr>
          <a:xfrm>
            <a:off x="8229600" y="769928"/>
            <a:ext cx="23695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/>
              <a:t>On </a:t>
            </a:r>
            <a:r>
              <a:rPr lang="it-IT" sz="1050" dirty="0" err="1"/>
              <a:t>pad</a:t>
            </a:r>
            <a:r>
              <a:rPr lang="it-IT" sz="1050" dirty="0"/>
              <a:t> 23 </a:t>
            </a:r>
            <a:r>
              <a:rPr lang="it-IT" sz="1050" dirty="0" err="1"/>
              <a:t>is</a:t>
            </a:r>
            <a:r>
              <a:rPr lang="it-IT" sz="1050" dirty="0"/>
              <a:t> </a:t>
            </a:r>
            <a:r>
              <a:rPr lang="it-IT" sz="1050" dirty="0" err="1"/>
              <a:t>difficult</a:t>
            </a:r>
            <a:r>
              <a:rPr lang="it-IT" sz="1050" dirty="0"/>
              <a:t> to </a:t>
            </a:r>
            <a:r>
              <a:rPr lang="it-IT" sz="1050" dirty="0" err="1"/>
              <a:t>see</a:t>
            </a:r>
            <a:r>
              <a:rPr lang="it-IT" sz="1050" dirty="0"/>
              <a:t> </a:t>
            </a:r>
            <a:r>
              <a:rPr lang="it-IT" sz="1050" dirty="0" err="1"/>
              <a:t>it</a:t>
            </a:r>
            <a:r>
              <a:rPr lang="it-IT" sz="1050" dirty="0"/>
              <a:t> </a:t>
            </a:r>
            <a:r>
              <a:rPr lang="it-IT" sz="1050" dirty="0" err="1"/>
              <a:t>because</a:t>
            </a:r>
            <a:r>
              <a:rPr lang="it-IT" sz="1050" dirty="0"/>
              <a:t> of the scale, </a:t>
            </a:r>
            <a:r>
              <a:rPr lang="it-IT" sz="1050" dirty="0" err="1"/>
              <a:t>but</a:t>
            </a:r>
            <a:r>
              <a:rPr lang="it-IT" sz="1050" dirty="0"/>
              <a:t> </a:t>
            </a:r>
            <a:r>
              <a:rPr lang="it-IT" sz="1050" dirty="0" err="1"/>
              <a:t>it’s</a:t>
            </a:r>
            <a:r>
              <a:rPr lang="it-IT" sz="1050" dirty="0"/>
              <a:t> </a:t>
            </a:r>
            <a:r>
              <a:rPr lang="it-IT" sz="1050" dirty="0" err="1"/>
              <a:t>there</a:t>
            </a:r>
            <a:endParaRPr lang="it-IT" sz="1050" dirty="0"/>
          </a:p>
        </p:txBody>
      </p:sp>
    </p:spTree>
    <p:extLst>
      <p:ext uri="{BB962C8B-B14F-4D97-AF65-F5344CB8AC3E}">
        <p14:creationId xmlns:p14="http://schemas.microsoft.com/office/powerpoint/2010/main" val="19194298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AA58C-7675-217B-5E6A-290B92DD8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CA1866-80F6-23CC-6B74-B132A98DA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1" y="199666"/>
            <a:ext cx="10515600" cy="416131"/>
          </a:xfrm>
        </p:spPr>
        <p:txBody>
          <a:bodyPr>
            <a:normAutofit/>
          </a:bodyPr>
          <a:lstStyle/>
          <a:p>
            <a:r>
              <a:rPr lang="it-IT" sz="2400" dirty="0" err="1"/>
              <a:t>Combining</a:t>
            </a:r>
            <a:r>
              <a:rPr lang="it-IT" sz="2400" dirty="0"/>
              <a:t> </a:t>
            </a:r>
            <a:r>
              <a:rPr lang="it-IT" sz="2400" dirty="0" err="1"/>
              <a:t>different</a:t>
            </a:r>
            <a:r>
              <a:rPr lang="it-IT" sz="2400" dirty="0"/>
              <a:t> </a:t>
            </a:r>
            <a:r>
              <a:rPr lang="it-IT" sz="2400" dirty="0" err="1"/>
              <a:t>pads</a:t>
            </a:r>
            <a:endParaRPr lang="it-IT" sz="24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88B6FF2-12A4-54CC-CA86-CBED3D213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820" y="1113346"/>
            <a:ext cx="3735636" cy="2800659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1D1D2188-CDDE-D50F-0B9F-DDD5652321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820" y="3914005"/>
            <a:ext cx="3735636" cy="2800659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86128BA7-ACE7-37B7-B1D0-625816DAADAA}"/>
              </a:ext>
            </a:extLst>
          </p:cNvPr>
          <p:cNvSpPr/>
          <p:nvPr/>
        </p:nvSpPr>
        <p:spPr>
          <a:xfrm>
            <a:off x="1445341" y="747252"/>
            <a:ext cx="2025445" cy="3660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RMS </a:t>
            </a:r>
            <a:r>
              <a:rPr lang="it-IT" dirty="0" err="1"/>
              <a:t>weighted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642417CE-D30C-B97A-749B-815CEA6631E9}"/>
              </a:ext>
            </a:extLst>
          </p:cNvPr>
          <p:cNvSpPr txBox="1"/>
          <p:nvPr/>
        </p:nvSpPr>
        <p:spPr>
          <a:xfrm>
            <a:off x="117987" y="694814"/>
            <a:ext cx="1248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/>
              <a:t>SAT </a:t>
            </a:r>
            <a:r>
              <a:rPr lang="it-IT" sz="1200" dirty="0" err="1"/>
              <a:t>combined</a:t>
            </a:r>
            <a:r>
              <a:rPr lang="it-IT" sz="1200" dirty="0"/>
              <a:t> </a:t>
            </a:r>
            <a:r>
              <a:rPr lang="it-IT" sz="1200" dirty="0" err="1"/>
              <a:t>using</a:t>
            </a:r>
            <a:r>
              <a:rPr lang="it-IT" sz="1200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89BEAA4-81D6-7DAC-AAA1-39FF7713D3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8088" y="1113064"/>
            <a:ext cx="3735823" cy="280079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9EBA1DDA-BB27-BAA1-AE57-576FC21E53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9289" y="3913864"/>
            <a:ext cx="3735823" cy="280079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64F8827-C249-3015-2D14-7433F4FA87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5112" y="1113064"/>
            <a:ext cx="3735823" cy="2800799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F8B62A4E-887A-8C66-B64F-C7FE91F3A1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45112" y="3913864"/>
            <a:ext cx="3735823" cy="2800799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66BF9930-2731-352B-26F9-A3503E992E1B}"/>
              </a:ext>
            </a:extLst>
          </p:cNvPr>
          <p:cNvSpPr/>
          <p:nvPr/>
        </p:nvSpPr>
        <p:spPr>
          <a:xfrm>
            <a:off x="5164477" y="742599"/>
            <a:ext cx="2209717" cy="3660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Max e-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charge</a:t>
            </a:r>
            <a:endParaRPr lang="it-IT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9FC6DD1-07D2-4570-F286-D483A439A344}"/>
              </a:ext>
            </a:extLst>
          </p:cNvPr>
          <p:cNvSpPr/>
          <p:nvPr/>
        </p:nvSpPr>
        <p:spPr>
          <a:xfrm>
            <a:off x="8622890" y="742599"/>
            <a:ext cx="2664543" cy="36609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E-</a:t>
            </a:r>
            <a:r>
              <a:rPr lang="it-IT" dirty="0" err="1"/>
              <a:t>peak</a:t>
            </a:r>
            <a:r>
              <a:rPr lang="it-IT" dirty="0"/>
              <a:t> </a:t>
            </a:r>
            <a:r>
              <a:rPr lang="it-IT" dirty="0" err="1"/>
              <a:t>charge</a:t>
            </a:r>
            <a:r>
              <a:rPr lang="it-IT" dirty="0"/>
              <a:t> </a:t>
            </a:r>
            <a:r>
              <a:rPr lang="it-IT" dirty="0" err="1"/>
              <a:t>weighted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00821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3108C-1AC5-9871-A328-ABAA988FAB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3920DECE-3597-B730-1033-6ECE4A527956}"/>
              </a:ext>
            </a:extLst>
          </p:cNvPr>
          <p:cNvGrpSpPr/>
          <p:nvPr/>
        </p:nvGrpSpPr>
        <p:grpSpPr>
          <a:xfrm>
            <a:off x="885498" y="1259633"/>
            <a:ext cx="4106373" cy="2805283"/>
            <a:chOff x="885498" y="1259633"/>
            <a:chExt cx="4106373" cy="2805283"/>
          </a:xfrm>
        </p:grpSpPr>
        <p:pic>
          <p:nvPicPr>
            <p:cNvPr id="2050" name="Picture 2" descr="Current Status and Future Developments of Micromegas Detectors for Physics  and Applications">
              <a:extLst>
                <a:ext uri="{FF2B5EF4-FFF2-40B4-BE49-F238E27FC236}">
                  <a16:creationId xmlns:a16="http://schemas.microsoft.com/office/drawing/2014/main" id="{FCC2F8CB-9EFF-56E1-8B96-F965E0CE3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5498" y="1733834"/>
              <a:ext cx="4106373" cy="2331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620C3925-ABCC-D186-0311-E42BE5647EF3}"/>
                </a:ext>
              </a:extLst>
            </p:cNvPr>
            <p:cNvSpPr txBox="1"/>
            <p:nvPr/>
          </p:nvSpPr>
          <p:spPr>
            <a:xfrm>
              <a:off x="1763486" y="1259633"/>
              <a:ext cx="2350536" cy="275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dirty="0"/>
                <a:t>Standard </a:t>
              </a:r>
              <a:r>
                <a:rPr lang="it-IT" dirty="0" err="1"/>
                <a:t>Micromegas</a:t>
              </a:r>
              <a:endParaRPr lang="it-IT" dirty="0"/>
            </a:p>
          </p:txBody>
        </p:sp>
        <p:sp>
          <p:nvSpPr>
            <p:cNvPr id="17" name="Ovale 16">
              <a:extLst>
                <a:ext uri="{FF2B5EF4-FFF2-40B4-BE49-F238E27FC236}">
                  <a16:creationId xmlns:a16="http://schemas.microsoft.com/office/drawing/2014/main" id="{B1403184-576C-4D6F-5FA5-D437A2FD2B6F}"/>
                </a:ext>
              </a:extLst>
            </p:cNvPr>
            <p:cNvSpPr/>
            <p:nvPr/>
          </p:nvSpPr>
          <p:spPr>
            <a:xfrm>
              <a:off x="2908695" y="2742040"/>
              <a:ext cx="72000" cy="72000"/>
            </a:xfrm>
            <a:prstGeom prst="ellipse">
              <a:avLst/>
            </a:prstGeom>
            <a:solidFill>
              <a:srgbClr val="E92D21"/>
            </a:solidFill>
            <a:ln>
              <a:solidFill>
                <a:srgbClr val="E92D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BCDD36-B1CC-9E37-D349-F3ADB5676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6CC14CD-DC63-2F40-0331-A88CFACAB86F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FF02E057-AE61-D0BC-A443-A8E1E336A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FBC3FBEE-4593-5959-2ED2-ECEEEA3D743F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C0AC5370-F70B-31DD-B342-36D71E0B60C3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Detector concept</a:t>
            </a:r>
          </a:p>
          <a:p>
            <a:endParaRPr lang="en-US" sz="280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8F89F2A-37C7-2FC2-4801-C7A4A66E34EF}"/>
              </a:ext>
            </a:extLst>
          </p:cNvPr>
          <p:cNvSpPr/>
          <p:nvPr/>
        </p:nvSpPr>
        <p:spPr>
          <a:xfrm rot="3105490">
            <a:off x="2497699" y="2654641"/>
            <a:ext cx="881971" cy="2370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5D5BEFEE-968F-B955-4226-98FA3787BDA0}"/>
              </a:ext>
            </a:extLst>
          </p:cNvPr>
          <p:cNvGrpSpPr/>
          <p:nvPr/>
        </p:nvGrpSpPr>
        <p:grpSpPr>
          <a:xfrm>
            <a:off x="5832631" y="1259632"/>
            <a:ext cx="6147748" cy="3004458"/>
            <a:chOff x="5832631" y="1259632"/>
            <a:chExt cx="6147748" cy="3004458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FD44F133-7D25-2DA4-24D2-AC7F390FC0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32631" y="1534660"/>
              <a:ext cx="6147748" cy="2729430"/>
            </a:xfrm>
            <a:prstGeom prst="rect">
              <a:avLst/>
            </a:prstGeom>
          </p:spPr>
        </p:pic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5E5198F9-6686-AF73-C598-D875F8C9F63B}"/>
                </a:ext>
              </a:extLst>
            </p:cNvPr>
            <p:cNvSpPr/>
            <p:nvPr/>
          </p:nvSpPr>
          <p:spPr>
            <a:xfrm>
              <a:off x="8350311" y="2809375"/>
              <a:ext cx="90000" cy="90000"/>
            </a:xfrm>
            <a:prstGeom prst="ellipse">
              <a:avLst/>
            </a:prstGeom>
            <a:solidFill>
              <a:srgbClr val="E92D21"/>
            </a:solidFill>
            <a:ln>
              <a:solidFill>
                <a:srgbClr val="E92D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A728E219-C1A1-4935-7FDF-422DF9E4D15A}"/>
                </a:ext>
              </a:extLst>
            </p:cNvPr>
            <p:cNvSpPr/>
            <p:nvPr/>
          </p:nvSpPr>
          <p:spPr>
            <a:xfrm>
              <a:off x="8574049" y="2814040"/>
              <a:ext cx="90000" cy="90000"/>
            </a:xfrm>
            <a:prstGeom prst="ellipse">
              <a:avLst/>
            </a:prstGeom>
            <a:solidFill>
              <a:srgbClr val="E92D21"/>
            </a:solidFill>
            <a:ln>
              <a:solidFill>
                <a:srgbClr val="E92D2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87AE3342-7ADB-839E-B3BE-718B1037FBC1}"/>
                </a:ext>
              </a:extLst>
            </p:cNvPr>
            <p:cNvSpPr txBox="1"/>
            <p:nvPr/>
          </p:nvSpPr>
          <p:spPr>
            <a:xfrm>
              <a:off x="7560907" y="1259632"/>
              <a:ext cx="2350536" cy="27502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dirty="0"/>
                <a:t>PICOSEC </a:t>
              </a:r>
              <a:r>
                <a:rPr lang="it-IT" dirty="0" err="1"/>
                <a:t>Micromegas</a:t>
              </a:r>
              <a:endParaRPr lang="it-IT" dirty="0"/>
            </a:p>
          </p:txBody>
        </p:sp>
      </p:grp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5500E2C4-7E97-CA23-A676-F0E2115DA4A0}"/>
              </a:ext>
            </a:extLst>
          </p:cNvPr>
          <p:cNvCxnSpPr>
            <a:stCxn id="15" idx="4"/>
          </p:cNvCxnSpPr>
          <p:nvPr/>
        </p:nvCxnSpPr>
        <p:spPr>
          <a:xfrm flipH="1">
            <a:off x="2075447" y="2846492"/>
            <a:ext cx="770167" cy="1334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6415A964-F2E2-FCC7-951E-5F399DF0D5C1}"/>
              </a:ext>
            </a:extLst>
          </p:cNvPr>
          <p:cNvSpPr txBox="1"/>
          <p:nvPr/>
        </p:nvSpPr>
        <p:spPr>
          <a:xfrm>
            <a:off x="1064794" y="4253634"/>
            <a:ext cx="338688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 err="1"/>
              <a:t>Stochastic</a:t>
            </a:r>
            <a:r>
              <a:rPr lang="it-IT" sz="1400" dirty="0"/>
              <a:t> nature of </a:t>
            </a:r>
            <a:r>
              <a:rPr lang="it-IT" sz="1400" dirty="0" err="1"/>
              <a:t>ionization</a:t>
            </a:r>
            <a:endParaRPr lang="it-IT" sz="1400" dirty="0"/>
          </a:p>
          <a:p>
            <a:pPr algn="ctr"/>
            <a:r>
              <a:rPr lang="it-IT" sz="1400" dirty="0">
                <a:sym typeface="Wingdings" panose="05000000000000000000" pitchFamily="2" charset="2"/>
              </a:rPr>
              <a:t> Time jitter of a </a:t>
            </a:r>
            <a:r>
              <a:rPr lang="it-IT" sz="1400" dirty="0" err="1">
                <a:sym typeface="Wingdings" panose="05000000000000000000" pitchFamily="2" charset="2"/>
              </a:rPr>
              <a:t>few</a:t>
            </a:r>
            <a:r>
              <a:rPr lang="it-IT" sz="1400" dirty="0">
                <a:sym typeface="Wingdings" panose="05000000000000000000" pitchFamily="2" charset="2"/>
              </a:rPr>
              <a:t> ns</a:t>
            </a:r>
            <a:endParaRPr lang="it-IT" sz="1400" dirty="0"/>
          </a:p>
        </p:txBody>
      </p: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BD2DCF77-C796-2B6D-4162-239D4C550242}"/>
              </a:ext>
            </a:extLst>
          </p:cNvPr>
          <p:cNvSpPr/>
          <p:nvPr/>
        </p:nvSpPr>
        <p:spPr>
          <a:xfrm rot="5400000">
            <a:off x="2491380" y="4864793"/>
            <a:ext cx="307068" cy="206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BA0EC1D-3D62-AA92-6C2A-910A003BC4C1}"/>
              </a:ext>
            </a:extLst>
          </p:cNvPr>
          <p:cNvSpPr txBox="1"/>
          <p:nvPr/>
        </p:nvSpPr>
        <p:spPr>
          <a:xfrm>
            <a:off x="2219826" y="5317958"/>
            <a:ext cx="108489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dirty="0"/>
              <a:t>σ</a:t>
            </a:r>
            <a:r>
              <a:rPr lang="it-IT" baseline="-25000" dirty="0"/>
              <a:t>t</a:t>
            </a:r>
            <a:r>
              <a:rPr lang="it-IT" dirty="0"/>
              <a:t> ≈ 1.5 ns </a:t>
            </a:r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6C35FA1F-72B7-F4AA-430C-3AF48E4DB1CC}"/>
              </a:ext>
            </a:extLst>
          </p:cNvPr>
          <p:cNvSpPr/>
          <p:nvPr/>
        </p:nvSpPr>
        <p:spPr>
          <a:xfrm>
            <a:off x="8204838" y="2749626"/>
            <a:ext cx="746657" cy="23700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8D7A7EC4-F525-3599-4F28-0FD80A7F6F43}"/>
              </a:ext>
            </a:extLst>
          </p:cNvPr>
          <p:cNvCxnSpPr>
            <a:cxnSpLocks/>
            <a:stCxn id="26" idx="3"/>
          </p:cNvCxnSpPr>
          <p:nvPr/>
        </p:nvCxnSpPr>
        <p:spPr>
          <a:xfrm flipH="1">
            <a:off x="8109284" y="2951920"/>
            <a:ext cx="204899" cy="1249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9F00A5A0-DBAC-74A8-D30E-07F708FCB5DF}"/>
              </a:ext>
            </a:extLst>
          </p:cNvPr>
          <p:cNvSpPr txBox="1"/>
          <p:nvPr/>
        </p:nvSpPr>
        <p:spPr>
          <a:xfrm>
            <a:off x="6170292" y="4264090"/>
            <a:ext cx="248251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 err="1"/>
              <a:t>Photoelectrons</a:t>
            </a:r>
            <a:r>
              <a:rPr lang="it-IT" sz="1400" dirty="0"/>
              <a:t> </a:t>
            </a:r>
            <a:r>
              <a:rPr lang="it-IT" sz="1400" dirty="0" err="1"/>
              <a:t>produced</a:t>
            </a:r>
            <a:r>
              <a:rPr lang="it-IT" sz="1400" dirty="0"/>
              <a:t> </a:t>
            </a:r>
            <a:r>
              <a:rPr lang="it-IT" sz="1400" dirty="0" err="1"/>
              <a:t>synchronous</a:t>
            </a:r>
            <a:r>
              <a:rPr lang="it-IT" sz="1400" dirty="0"/>
              <a:t> in </a:t>
            </a:r>
            <a:r>
              <a:rPr lang="it-IT" sz="1400" dirty="0" err="1"/>
              <a:t>space</a:t>
            </a:r>
            <a:r>
              <a:rPr lang="it-IT" sz="1400" dirty="0"/>
              <a:t> and time</a:t>
            </a:r>
          </a:p>
        </p:txBody>
      </p:sp>
      <p:sp>
        <p:nvSpPr>
          <p:cNvPr id="33" name="Freccia a destra 32">
            <a:extLst>
              <a:ext uri="{FF2B5EF4-FFF2-40B4-BE49-F238E27FC236}">
                <a16:creationId xmlns:a16="http://schemas.microsoft.com/office/drawing/2014/main" id="{2FA9756E-87F8-D1DC-CE11-0B0C7DD78500}"/>
              </a:ext>
            </a:extLst>
          </p:cNvPr>
          <p:cNvSpPr/>
          <p:nvPr/>
        </p:nvSpPr>
        <p:spPr>
          <a:xfrm rot="5400000">
            <a:off x="8925269" y="4913656"/>
            <a:ext cx="307068" cy="20649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127B9162-555F-B3BF-E9FC-136A4FEBC448}"/>
              </a:ext>
            </a:extLst>
          </p:cNvPr>
          <p:cNvSpPr txBox="1"/>
          <p:nvPr/>
        </p:nvSpPr>
        <p:spPr>
          <a:xfrm>
            <a:off x="8619049" y="5348120"/>
            <a:ext cx="154198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l-GR" dirty="0"/>
              <a:t>σ</a:t>
            </a:r>
            <a:r>
              <a:rPr lang="it-IT" baseline="-25000" dirty="0"/>
              <a:t>t</a:t>
            </a:r>
            <a:r>
              <a:rPr lang="it-IT" dirty="0"/>
              <a:t> ≈ O(10) </a:t>
            </a:r>
            <a:r>
              <a:rPr lang="it-IT" dirty="0" err="1"/>
              <a:t>ps</a:t>
            </a:r>
            <a:endParaRPr lang="it-IT" dirty="0"/>
          </a:p>
        </p:txBody>
      </p:sp>
      <p:sp>
        <p:nvSpPr>
          <p:cNvPr id="37" name="Ovale 36">
            <a:extLst>
              <a:ext uri="{FF2B5EF4-FFF2-40B4-BE49-F238E27FC236}">
                <a16:creationId xmlns:a16="http://schemas.microsoft.com/office/drawing/2014/main" id="{CD6231AB-BB61-098E-7FE4-31199C0460B6}"/>
              </a:ext>
            </a:extLst>
          </p:cNvPr>
          <p:cNvSpPr/>
          <p:nvPr/>
        </p:nvSpPr>
        <p:spPr>
          <a:xfrm>
            <a:off x="8633725" y="2988273"/>
            <a:ext cx="204899" cy="29799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8" name="Connettore 2 37">
            <a:extLst>
              <a:ext uri="{FF2B5EF4-FFF2-40B4-BE49-F238E27FC236}">
                <a16:creationId xmlns:a16="http://schemas.microsoft.com/office/drawing/2014/main" id="{CBB0C01C-50D4-C6D5-C42C-9245EED45927}"/>
              </a:ext>
            </a:extLst>
          </p:cNvPr>
          <p:cNvCxnSpPr>
            <a:cxnSpLocks/>
          </p:cNvCxnSpPr>
          <p:nvPr/>
        </p:nvCxnSpPr>
        <p:spPr>
          <a:xfrm>
            <a:off x="8833026" y="3164313"/>
            <a:ext cx="660543" cy="11136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F7FB9F2-7073-6B10-B827-0B1CA07EE731}"/>
              </a:ext>
            </a:extLst>
          </p:cNvPr>
          <p:cNvSpPr txBox="1"/>
          <p:nvPr/>
        </p:nvSpPr>
        <p:spPr>
          <a:xfrm>
            <a:off x="8994579" y="4375597"/>
            <a:ext cx="2482517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400" dirty="0" err="1"/>
              <a:t>Early</a:t>
            </a:r>
            <a:r>
              <a:rPr lang="it-IT" sz="1400" dirty="0"/>
              <a:t> </a:t>
            </a:r>
            <a:r>
              <a:rPr lang="it-IT" sz="1400" dirty="0" err="1"/>
              <a:t>pre-amplification</a:t>
            </a:r>
            <a:endParaRPr lang="it-IT" sz="1400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7E92B035-FA34-3E6E-1FD5-EA76B017DA2C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EFC809C-9CA9-5CCB-AEB8-C97F7BF9F801}"/>
              </a:ext>
            </a:extLst>
          </p:cNvPr>
          <p:cNvSpPr txBox="1"/>
          <p:nvPr/>
        </p:nvSpPr>
        <p:spPr>
          <a:xfrm>
            <a:off x="5391534" y="6318282"/>
            <a:ext cx="6097554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457200">
              <a:lnSpc>
                <a:spcPct val="150000"/>
              </a:lnSpc>
              <a:defRPr/>
            </a:pP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J. B</a:t>
            </a:r>
            <a:r>
              <a:rPr lang="en-GB" sz="1000" i="1" dirty="0" err="1">
                <a:solidFill>
                  <a:schemeClr val="tx2"/>
                </a:solidFill>
              </a:rPr>
              <a:t>ortfeldt</a:t>
            </a:r>
            <a:r>
              <a:rPr lang="en-GB" sz="1000" i="1" dirty="0">
                <a:solidFill>
                  <a:schemeClr val="tx2"/>
                </a:solidFill>
              </a:rPr>
              <a:t> et al., </a:t>
            </a:r>
            <a:r>
              <a:rPr lang="en-GB" sz="1000" i="1" dirty="0">
                <a:solidFill>
                  <a:schemeClr val="tx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 A 903 (2018) 317</a:t>
            </a:r>
            <a:endParaRPr lang="en-GB" sz="1000" i="1" dirty="0">
              <a:solidFill>
                <a:schemeClr val="tx2"/>
              </a:solidFill>
            </a:endParaRPr>
          </a:p>
          <a:p>
            <a:pPr marL="0" lvl="1" algn="r" defTabSz="457200">
              <a:lnSpc>
                <a:spcPct val="150000"/>
              </a:lnSpc>
              <a:defRPr/>
            </a:pPr>
            <a:r>
              <a:rPr lang="en-GB" sz="1000" i="1" dirty="0">
                <a:solidFill>
                  <a:schemeClr val="tx2"/>
                </a:solidFill>
              </a:rPr>
              <a:t>I. </a:t>
            </a:r>
            <a:r>
              <a:rPr lang="en-GB" sz="1000" i="1" dirty="0" err="1">
                <a:solidFill>
                  <a:schemeClr val="tx2"/>
                </a:solidFill>
              </a:rPr>
              <a:t>Giomataris</a:t>
            </a:r>
            <a:r>
              <a:rPr lang="en-GB" sz="1000" i="1" dirty="0">
                <a:solidFill>
                  <a:schemeClr val="tx2"/>
                </a:solidFill>
              </a:rPr>
              <a:t> et al., </a:t>
            </a:r>
            <a:r>
              <a:rPr lang="en-GB" sz="1000" i="1" dirty="0">
                <a:solidFill>
                  <a:schemeClr val="tx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NIM A 376 (1996) 29-35</a:t>
            </a:r>
            <a:endParaRPr lang="en-GB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28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3" grpId="0" animBg="1"/>
      <p:bldP spid="24" grpId="0"/>
      <p:bldP spid="26" grpId="0" animBg="1"/>
      <p:bldP spid="32" grpId="0"/>
      <p:bldP spid="33" grpId="0" animBg="1"/>
      <p:bldP spid="34" grpId="0"/>
      <p:bldP spid="37" grpId="0" animBg="1"/>
      <p:bldP spid="4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89452-E1ED-5875-CB19-B81689566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B6198D-1CF3-658D-39AB-54DD95E87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F0994BC-CBC0-CB48-1446-0D054FB7B630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8F8CE20E-3C1A-7129-F4C9-9359C4211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9D347F78-4FB6-61A7-61B8-6CEC682A942C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F2843846-BB62-DF1B-F691-04104A8FA73E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Developments towards applicable detector</a:t>
            </a:r>
          </a:p>
          <a:p>
            <a:endParaRPr lang="en-US" sz="2800" dirty="0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BB20B2FB-9128-0F98-5E62-71EC9D299009}"/>
              </a:ext>
            </a:extLst>
          </p:cNvPr>
          <p:cNvSpPr txBox="1"/>
          <p:nvPr/>
        </p:nvSpPr>
        <p:spPr>
          <a:xfrm>
            <a:off x="753386" y="1060811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it-IT" dirty="0"/>
              <a:t>Single </a:t>
            </a:r>
            <a:r>
              <a:rPr lang="it-IT" dirty="0" err="1"/>
              <a:t>channel</a:t>
            </a:r>
            <a:r>
              <a:rPr lang="it-IT" dirty="0"/>
              <a:t> </a:t>
            </a:r>
            <a:r>
              <a:rPr lang="it-IT" dirty="0" err="1"/>
              <a:t>prototypes</a:t>
            </a:r>
            <a:endParaRPr lang="it-IT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C0A4F18-D497-1044-A8E8-F10C73238009}"/>
              </a:ext>
            </a:extLst>
          </p:cNvPr>
          <p:cNvSpPr txBox="1"/>
          <p:nvPr/>
        </p:nvSpPr>
        <p:spPr>
          <a:xfrm>
            <a:off x="2676028" y="3674595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it-IT" dirty="0" err="1"/>
              <a:t>Robust</a:t>
            </a:r>
            <a:r>
              <a:rPr lang="it-IT" dirty="0"/>
              <a:t> </a:t>
            </a:r>
            <a:r>
              <a:rPr lang="it-IT" dirty="0" err="1"/>
              <a:t>photocathodes</a:t>
            </a: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3BBA4A7-8372-632C-3BB3-7001D17E1F67}"/>
              </a:ext>
            </a:extLst>
          </p:cNvPr>
          <p:cNvSpPr txBox="1"/>
          <p:nvPr/>
        </p:nvSpPr>
        <p:spPr>
          <a:xfrm>
            <a:off x="5853818" y="1060811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it-IT" dirty="0"/>
              <a:t>Large area </a:t>
            </a:r>
            <a:r>
              <a:rPr lang="it-IT" dirty="0" err="1"/>
              <a:t>prototypes</a:t>
            </a: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AD341E-BCDB-7ED0-3CBE-3A2D6DD720AE}"/>
              </a:ext>
            </a:extLst>
          </p:cNvPr>
          <p:cNvSpPr txBox="1"/>
          <p:nvPr/>
        </p:nvSpPr>
        <p:spPr>
          <a:xfrm>
            <a:off x="7207226" y="3674594"/>
            <a:ext cx="318314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v"/>
            </a:pPr>
            <a:r>
              <a:rPr lang="it-IT" dirty="0"/>
              <a:t>Scalable </a:t>
            </a:r>
            <a:r>
              <a:rPr lang="it-IT" dirty="0" err="1"/>
              <a:t>electronics</a:t>
            </a:r>
            <a:endParaRPr lang="it-IT" dirty="0"/>
          </a:p>
        </p:txBody>
      </p:sp>
      <p:pic>
        <p:nvPicPr>
          <p:cNvPr id="8" name="Picture 16" descr="A close up of a device&#10;&#10;Description automatically generated">
            <a:extLst>
              <a:ext uri="{FF2B5EF4-FFF2-40B4-BE49-F238E27FC236}">
                <a16:creationId xmlns:a16="http://schemas.microsoft.com/office/drawing/2014/main" id="{E6B507DD-4170-729F-056B-FDDF7572027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6158" r="58835"/>
          <a:stretch>
            <a:fillRect/>
          </a:stretch>
        </p:blipFill>
        <p:spPr>
          <a:xfrm>
            <a:off x="861442" y="1741664"/>
            <a:ext cx="1406804" cy="1409624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7773C4F7-0007-38BB-B46D-1E0E679F8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8846" y="1457050"/>
            <a:ext cx="1854920" cy="1925989"/>
          </a:xfrm>
          <a:prstGeom prst="rect">
            <a:avLst/>
          </a:prstGeom>
        </p:spPr>
      </p:pic>
      <p:grpSp>
        <p:nvGrpSpPr>
          <p:cNvPr id="12" name="Group 22">
            <a:extLst>
              <a:ext uri="{FF2B5EF4-FFF2-40B4-BE49-F238E27FC236}">
                <a16:creationId xmlns:a16="http://schemas.microsoft.com/office/drawing/2014/main" id="{F9665431-9FB1-7744-EA87-7C06C90A5C65}"/>
              </a:ext>
            </a:extLst>
          </p:cNvPr>
          <p:cNvGrpSpPr/>
          <p:nvPr/>
        </p:nvGrpSpPr>
        <p:grpSpPr>
          <a:xfrm>
            <a:off x="3261625" y="4338074"/>
            <a:ext cx="1188000" cy="1188000"/>
            <a:chOff x="9873228" y="247322"/>
            <a:chExt cx="2052174" cy="2052174"/>
          </a:xfrm>
        </p:grpSpPr>
        <p:pic>
          <p:nvPicPr>
            <p:cNvPr id="13" name="Picture 23" descr="A person holding a round object&#10;&#10;Description automatically generated">
              <a:extLst>
                <a:ext uri="{FF2B5EF4-FFF2-40B4-BE49-F238E27FC236}">
                  <a16:creationId xmlns:a16="http://schemas.microsoft.com/office/drawing/2014/main" id="{6FE31DE5-5FB1-6B77-EE4D-1F3A694271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5000"/>
                      </a14:imgEffect>
                    </a14:imgLayer>
                  </a14:imgProps>
                </a:ext>
              </a:extLst>
            </a:blip>
            <a:srcRect l="28491" t="25925" r="27695" b="15655"/>
            <a:stretch/>
          </p:blipFill>
          <p:spPr>
            <a:xfrm>
              <a:off x="9873228" y="247322"/>
              <a:ext cx="2052174" cy="2052174"/>
            </a:xfrm>
            <a:prstGeom prst="rect">
              <a:avLst/>
            </a:prstGeom>
            <a:effectLst/>
          </p:spPr>
        </p:pic>
        <p:sp>
          <p:nvSpPr>
            <p:cNvPr id="14" name="TextBox 24">
              <a:extLst>
                <a:ext uri="{FF2B5EF4-FFF2-40B4-BE49-F238E27FC236}">
                  <a16:creationId xmlns:a16="http://schemas.microsoft.com/office/drawing/2014/main" id="{CDD6EC8D-AEC7-80B8-7BA5-D3D798A92540}"/>
                </a:ext>
              </a:extLst>
            </p:cNvPr>
            <p:cNvSpPr txBox="1"/>
            <p:nvPr/>
          </p:nvSpPr>
          <p:spPr>
            <a:xfrm>
              <a:off x="10343423" y="928490"/>
              <a:ext cx="1111784" cy="276999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b="1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1 inch</a:t>
              </a:r>
            </a:p>
          </p:txBody>
        </p:sp>
        <p:cxnSp>
          <p:nvCxnSpPr>
            <p:cNvPr id="15" name="Straight Arrow Connector 25">
              <a:extLst>
                <a:ext uri="{FF2B5EF4-FFF2-40B4-BE49-F238E27FC236}">
                  <a16:creationId xmlns:a16="http://schemas.microsoft.com/office/drawing/2014/main" id="{64EED704-E65C-5103-951A-C7AE71BC79FA}"/>
                </a:ext>
              </a:extLst>
            </p:cNvPr>
            <p:cNvCxnSpPr>
              <a:cxnSpLocks/>
            </p:cNvCxnSpPr>
            <p:nvPr/>
          </p:nvCxnSpPr>
          <p:spPr>
            <a:xfrm>
              <a:off x="10075952" y="1311123"/>
              <a:ext cx="1603998" cy="0"/>
            </a:xfrm>
            <a:prstGeom prst="straightConnector1">
              <a:avLst/>
            </a:prstGeom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D50776B-109F-ABA5-25C8-C537F9AB585C}"/>
              </a:ext>
            </a:extLst>
          </p:cNvPr>
          <p:cNvSpPr txBox="1"/>
          <p:nvPr/>
        </p:nvSpPr>
        <p:spPr>
          <a:xfrm>
            <a:off x="4731059" y="4562742"/>
            <a:ext cx="20574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1600" dirty="0"/>
              <a:t>DLC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1600" dirty="0"/>
              <a:t>Ti</a:t>
            </a:r>
          </a:p>
          <a:p>
            <a:pPr marL="285750" indent="-285750" algn="l">
              <a:buFont typeface="Wingdings" panose="05000000000000000000" pitchFamily="2" charset="2"/>
              <a:buChar char="q"/>
            </a:pPr>
            <a:r>
              <a:rPr lang="it-IT" sz="1600" dirty="0"/>
              <a:t>B</a:t>
            </a:r>
            <a:r>
              <a:rPr lang="it-IT" sz="1600" baseline="-25000" dirty="0"/>
              <a:t>4</a:t>
            </a:r>
            <a:r>
              <a:rPr lang="it-IT" sz="1600" dirty="0"/>
              <a:t>C</a:t>
            </a:r>
          </a:p>
        </p:txBody>
      </p:sp>
      <p:grpSp>
        <p:nvGrpSpPr>
          <p:cNvPr id="19" name="Group 16">
            <a:extLst>
              <a:ext uri="{FF2B5EF4-FFF2-40B4-BE49-F238E27FC236}">
                <a16:creationId xmlns:a16="http://schemas.microsoft.com/office/drawing/2014/main" id="{0730FF2D-E59A-885E-F20A-D393066F5510}"/>
              </a:ext>
            </a:extLst>
          </p:cNvPr>
          <p:cNvGrpSpPr/>
          <p:nvPr/>
        </p:nvGrpSpPr>
        <p:grpSpPr>
          <a:xfrm>
            <a:off x="327316" y="3998260"/>
            <a:ext cx="2111560" cy="1861210"/>
            <a:chOff x="-2310988" y="3820869"/>
            <a:chExt cx="3431103" cy="3625969"/>
          </a:xfrm>
        </p:grpSpPr>
        <p:pic>
          <p:nvPicPr>
            <p:cNvPr id="20" name="Picture 4">
              <a:extLst>
                <a:ext uri="{FF2B5EF4-FFF2-40B4-BE49-F238E27FC236}">
                  <a16:creationId xmlns:a16="http://schemas.microsoft.com/office/drawing/2014/main" id="{06524F3C-B36D-D387-3821-DF9F192339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715" r="8136"/>
            <a:stretch/>
          </p:blipFill>
          <p:spPr>
            <a:xfrm>
              <a:off x="-2310988" y="3970704"/>
              <a:ext cx="3431103" cy="3476134"/>
            </a:xfrm>
            <a:prstGeom prst="rect">
              <a:avLst/>
            </a:prstGeom>
          </p:spPr>
        </p:pic>
        <p:sp>
          <p:nvSpPr>
            <p:cNvPr id="21" name="TextBox 34">
              <a:extLst>
                <a:ext uri="{FF2B5EF4-FFF2-40B4-BE49-F238E27FC236}">
                  <a16:creationId xmlns:a16="http://schemas.microsoft.com/office/drawing/2014/main" id="{736D5AAD-BF55-E21A-E426-EF2C2DC95EDC}"/>
                </a:ext>
              </a:extLst>
            </p:cNvPr>
            <p:cNvSpPr txBox="1"/>
            <p:nvPr/>
          </p:nvSpPr>
          <p:spPr>
            <a:xfrm>
              <a:off x="-1861259" y="3820869"/>
              <a:ext cx="2704115" cy="41972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800" b="1" dirty="0"/>
                <a:t>Ageing studies - </a:t>
              </a:r>
              <a:r>
                <a:rPr lang="en-GB" sz="800" b="1" dirty="0" err="1"/>
                <a:t>CsI</a:t>
              </a:r>
              <a:endParaRPr lang="en-GB" sz="800" b="1" dirty="0"/>
            </a:p>
          </p:txBody>
        </p:sp>
      </p:grpSp>
      <p:sp>
        <p:nvSpPr>
          <p:cNvPr id="23" name="Freccia a destra 22">
            <a:extLst>
              <a:ext uri="{FF2B5EF4-FFF2-40B4-BE49-F238E27FC236}">
                <a16:creationId xmlns:a16="http://schemas.microsoft.com/office/drawing/2014/main" id="{C400F3C3-A973-9385-1DE1-AD89C75F6111}"/>
              </a:ext>
            </a:extLst>
          </p:cNvPr>
          <p:cNvSpPr/>
          <p:nvPr/>
        </p:nvSpPr>
        <p:spPr>
          <a:xfrm>
            <a:off x="2598821" y="4892755"/>
            <a:ext cx="390609" cy="16380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Picture 19">
            <a:extLst>
              <a:ext uri="{FF2B5EF4-FFF2-40B4-BE49-F238E27FC236}">
                <a16:creationId xmlns:a16="http://schemas.microsoft.com/office/drawing/2014/main" id="{0AFD36FD-0F5F-C776-DDB1-7988E5BCCA7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alphaModFix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166" t="8684"/>
          <a:stretch/>
        </p:blipFill>
        <p:spPr>
          <a:xfrm>
            <a:off x="5853818" y="1483482"/>
            <a:ext cx="2138430" cy="1907829"/>
          </a:xfrm>
          <a:prstGeom prst="rect">
            <a:avLst/>
          </a:prstGeom>
        </p:spPr>
      </p:pic>
      <p:pic>
        <p:nvPicPr>
          <p:cNvPr id="25" name="Picture 2" descr="A diagram of a diagram&#10;&#10;Description automatically generated">
            <a:extLst>
              <a:ext uri="{FF2B5EF4-FFF2-40B4-BE49-F238E27FC236}">
                <a16:creationId xmlns:a16="http://schemas.microsoft.com/office/drawing/2014/main" id="{64B12885-5C3C-05CA-08AA-35A4EBF524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8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33319" y="1751155"/>
            <a:ext cx="3450694" cy="1465363"/>
          </a:xfrm>
          <a:prstGeom prst="rect">
            <a:avLst/>
          </a:prstGeom>
        </p:spPr>
      </p:pic>
      <p:pic>
        <p:nvPicPr>
          <p:cNvPr id="27" name="Picture 18">
            <a:extLst>
              <a:ext uri="{FF2B5EF4-FFF2-40B4-BE49-F238E27FC236}">
                <a16:creationId xmlns:a16="http://schemas.microsoft.com/office/drawing/2014/main" id="{709F07D5-F94F-CB1A-6983-6FC6232A028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276884" y="4446364"/>
            <a:ext cx="2760081" cy="1124299"/>
          </a:xfrm>
          <a:prstGeom prst="rect">
            <a:avLst/>
          </a:prstGeom>
        </p:spPr>
      </p:pic>
      <p:sp>
        <p:nvSpPr>
          <p:cNvPr id="31" name="Freccia in giù 30">
            <a:extLst>
              <a:ext uri="{FF2B5EF4-FFF2-40B4-BE49-F238E27FC236}">
                <a16:creationId xmlns:a16="http://schemas.microsoft.com/office/drawing/2014/main" id="{919241B8-B9BC-A2BD-3F61-0426AE2AA02D}"/>
              </a:ext>
            </a:extLst>
          </p:cNvPr>
          <p:cNvSpPr/>
          <p:nvPr/>
        </p:nvSpPr>
        <p:spPr>
          <a:xfrm>
            <a:off x="2116364" y="5069042"/>
            <a:ext cx="303475" cy="740625"/>
          </a:xfrm>
          <a:prstGeom prst="downArrow">
            <a:avLst/>
          </a:prstGeom>
          <a:solidFill>
            <a:schemeClr val="accent3"/>
          </a:solidFill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it-IT" sz="900" dirty="0">
                <a:solidFill>
                  <a:schemeClr val="bg1"/>
                </a:solidFill>
              </a:rPr>
              <a:t>QE</a:t>
            </a:r>
            <a:endParaRPr lang="it-IT" dirty="0">
              <a:solidFill>
                <a:schemeClr val="bg1"/>
              </a:solidFill>
            </a:endParaRP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4401A8A1-2B0B-6D76-AD16-164E9163C2B9}"/>
              </a:ext>
            </a:extLst>
          </p:cNvPr>
          <p:cNvCxnSpPr>
            <a:cxnSpLocks/>
          </p:cNvCxnSpPr>
          <p:nvPr/>
        </p:nvCxnSpPr>
        <p:spPr>
          <a:xfrm>
            <a:off x="5607698" y="2086570"/>
            <a:ext cx="470055" cy="1267134"/>
          </a:xfrm>
          <a:prstGeom prst="straightConnector1">
            <a:avLst/>
          </a:prstGeom>
          <a:ln w="28575"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8" name="Connettore diritto 37">
            <a:extLst>
              <a:ext uri="{FF2B5EF4-FFF2-40B4-BE49-F238E27FC236}">
                <a16:creationId xmlns:a16="http://schemas.microsoft.com/office/drawing/2014/main" id="{D8205E3A-EC09-D2C9-D914-DC6B8D8612FC}"/>
              </a:ext>
            </a:extLst>
          </p:cNvPr>
          <p:cNvCxnSpPr>
            <a:cxnSpLocks/>
          </p:cNvCxnSpPr>
          <p:nvPr/>
        </p:nvCxnSpPr>
        <p:spPr>
          <a:xfrm flipV="1">
            <a:off x="5607698" y="1959636"/>
            <a:ext cx="326571" cy="89327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Connettore diritto 41">
            <a:extLst>
              <a:ext uri="{FF2B5EF4-FFF2-40B4-BE49-F238E27FC236}">
                <a16:creationId xmlns:a16="http://schemas.microsoft.com/office/drawing/2014/main" id="{BE4A019C-037A-317C-1B23-B49567699C27}"/>
              </a:ext>
            </a:extLst>
          </p:cNvPr>
          <p:cNvCxnSpPr>
            <a:cxnSpLocks/>
          </p:cNvCxnSpPr>
          <p:nvPr/>
        </p:nvCxnSpPr>
        <p:spPr>
          <a:xfrm flipV="1">
            <a:off x="6132594" y="3162523"/>
            <a:ext cx="417495" cy="181850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5" name="Connettore diritto 44">
            <a:extLst>
              <a:ext uri="{FF2B5EF4-FFF2-40B4-BE49-F238E27FC236}">
                <a16:creationId xmlns:a16="http://schemas.microsoft.com/office/drawing/2014/main" id="{C3D23293-111D-49AA-8924-0C445E9E674B}"/>
              </a:ext>
            </a:extLst>
          </p:cNvPr>
          <p:cNvCxnSpPr>
            <a:cxnSpLocks/>
          </p:cNvCxnSpPr>
          <p:nvPr/>
        </p:nvCxnSpPr>
        <p:spPr>
          <a:xfrm flipH="1" flipV="1">
            <a:off x="6522096" y="3234786"/>
            <a:ext cx="157111" cy="341369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1" name="Connettore diritto 50">
            <a:extLst>
              <a:ext uri="{FF2B5EF4-FFF2-40B4-BE49-F238E27FC236}">
                <a16:creationId xmlns:a16="http://schemas.microsoft.com/office/drawing/2014/main" id="{7AB3BB4A-CCF5-A1D0-C0BC-E185B3FBA050}"/>
              </a:ext>
            </a:extLst>
          </p:cNvPr>
          <p:cNvCxnSpPr>
            <a:cxnSpLocks/>
          </p:cNvCxnSpPr>
          <p:nvPr/>
        </p:nvCxnSpPr>
        <p:spPr>
          <a:xfrm flipH="1" flipV="1">
            <a:off x="7950831" y="2503550"/>
            <a:ext cx="253370" cy="243822"/>
          </a:xfrm>
          <a:prstGeom prst="line">
            <a:avLst/>
          </a:prstGeom>
          <a:ln w="19050" cap="flat" cmpd="sng" algn="ctr">
            <a:solidFill>
              <a:schemeClr val="tx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E0FBC21A-DD92-D249-503E-089288EDDDC6}"/>
              </a:ext>
            </a:extLst>
          </p:cNvPr>
          <p:cNvCxnSpPr>
            <a:cxnSpLocks/>
          </p:cNvCxnSpPr>
          <p:nvPr/>
        </p:nvCxnSpPr>
        <p:spPr>
          <a:xfrm flipV="1">
            <a:off x="6703978" y="2820531"/>
            <a:ext cx="1500223" cy="755624"/>
          </a:xfrm>
          <a:prstGeom prst="straightConnector1">
            <a:avLst/>
          </a:prstGeom>
          <a:ln w="28575">
            <a:solidFill>
              <a:schemeClr val="tx1"/>
            </a:solidFill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31D3E7EA-30B9-0D6A-4226-D28660787EFB}"/>
              </a:ext>
            </a:extLst>
          </p:cNvPr>
          <p:cNvSpPr txBox="1"/>
          <p:nvPr/>
        </p:nvSpPr>
        <p:spPr>
          <a:xfrm>
            <a:off x="5344325" y="2694371"/>
            <a:ext cx="4971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/>
              <a:t>10 cm</a:t>
            </a: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3E606080-44F2-8311-77DF-7F5488C8BB3A}"/>
              </a:ext>
            </a:extLst>
          </p:cNvPr>
          <p:cNvSpPr txBox="1"/>
          <p:nvPr/>
        </p:nvSpPr>
        <p:spPr>
          <a:xfrm>
            <a:off x="7068709" y="3423119"/>
            <a:ext cx="49710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it-IT" sz="1200" dirty="0"/>
              <a:t>10 cm</a:t>
            </a:r>
          </a:p>
        </p:txBody>
      </p:sp>
      <p:pic>
        <p:nvPicPr>
          <p:cNvPr id="62" name="Picture 14" descr="A close up of a circuit board&#10;&#10;Description automatically generated">
            <a:extLst>
              <a:ext uri="{FF2B5EF4-FFF2-40B4-BE49-F238E27FC236}">
                <a16:creationId xmlns:a16="http://schemas.microsoft.com/office/drawing/2014/main" id="{D932953B-B0E2-1876-1807-F2D7A919BD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47010" y="4073520"/>
            <a:ext cx="2649895" cy="1993477"/>
          </a:xfrm>
          <a:prstGeom prst="rect">
            <a:avLst/>
          </a:prstGeom>
        </p:spPr>
      </p:pic>
      <p:sp>
        <p:nvSpPr>
          <p:cNvPr id="63" name="CasellaDiTesto 62">
            <a:extLst>
              <a:ext uri="{FF2B5EF4-FFF2-40B4-BE49-F238E27FC236}">
                <a16:creationId xmlns:a16="http://schemas.microsoft.com/office/drawing/2014/main" id="{97634093-1F2E-1F2B-52E5-95DDD39CF5BF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2048" name="CasellaDiTesto 2047">
            <a:extLst>
              <a:ext uri="{FF2B5EF4-FFF2-40B4-BE49-F238E27FC236}">
                <a16:creationId xmlns:a16="http://schemas.microsoft.com/office/drawing/2014/main" id="{A1AEBD31-5C4E-78BA-7975-F45358E919B9}"/>
              </a:ext>
            </a:extLst>
          </p:cNvPr>
          <p:cNvSpPr txBox="1"/>
          <p:nvPr/>
        </p:nvSpPr>
        <p:spPr>
          <a:xfrm>
            <a:off x="5391534" y="6318282"/>
            <a:ext cx="6097554" cy="525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457200">
              <a:lnSpc>
                <a:spcPct val="150000"/>
              </a:lnSpc>
              <a:defRPr/>
            </a:pP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A. </a:t>
            </a:r>
            <a:r>
              <a:rPr kumimoji="0" lang="en-GB" sz="1000" i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Utrobičić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 et al., 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JINST 18 (2023) C07012</a:t>
            </a:r>
            <a:endParaRPr kumimoji="0" lang="en-GB" sz="1000" i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lvl="1" algn="r" defTabSz="457200">
              <a:lnSpc>
                <a:spcPct val="150000"/>
              </a:lnSpc>
              <a:defRPr/>
            </a:pPr>
            <a:r>
              <a:rPr lang="en-GB" sz="1000" i="1" dirty="0">
                <a:solidFill>
                  <a:schemeClr val="tx2"/>
                </a:solidFill>
              </a:rPr>
              <a:t>M. Lisowska, </a:t>
            </a:r>
            <a:r>
              <a:rPr lang="en-GB" sz="1000" i="1" dirty="0">
                <a:solidFill>
                  <a:schemeClr val="tx2"/>
                </a:solidFill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PhD dissertation</a:t>
            </a:r>
            <a:endParaRPr lang="en-GB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16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18" grpId="0"/>
      <p:bldP spid="23" grpId="0" animBg="1"/>
      <p:bldP spid="31" grpId="0" animBg="1"/>
      <p:bldP spid="60" grpId="0"/>
      <p:bldP spid="6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76FD5-6513-E4AE-7C30-DF622B918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97D0D9-6088-9DAB-CBB3-4BF7A4948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B5EA5A-BC32-A742-B11B-8E7414D5B535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Title 2">
            <a:extLst>
              <a:ext uri="{FF2B5EF4-FFF2-40B4-BE49-F238E27FC236}">
                <a16:creationId xmlns:a16="http://schemas.microsoft.com/office/drawing/2014/main" id="{D586CCC4-6195-643D-23FC-662A28880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9037" y="2950002"/>
            <a:ext cx="9873926" cy="562973"/>
          </a:xfrm>
        </p:spPr>
        <p:txBody>
          <a:bodyPr/>
          <a:lstStyle/>
          <a:p>
            <a:pPr algn="ctr"/>
            <a:r>
              <a:rPr lang="en-US" sz="4400" dirty="0"/>
              <a:t>Single photoelectron measurements</a:t>
            </a:r>
            <a:endParaRPr lang="en-GB" sz="4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2713B1-BB65-7B82-0FF8-7FB8B279186A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3BCA64-F399-7C03-A9A8-08B0F8B800C0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9273A985-C539-3407-3415-5D490C475ED3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2819678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B89B8-BF2A-C5FD-18AD-BA0DDFBD45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7989FF-A543-FD63-DD39-85B8B25C2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CBBF44D-CC6B-7711-ED7C-C25B773CD412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154E1312-F47E-B270-8F6B-E16635231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35CF42A9-E19A-2E99-3940-FB9CD1F34B26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66C1CDA4-3FEF-D6FC-23EE-41645178CBB6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Single photoelectron measurements</a:t>
            </a:r>
          </a:p>
          <a:p>
            <a:endParaRPr lang="en-US" sz="2800" dirty="0"/>
          </a:p>
        </p:txBody>
      </p:sp>
      <p:grpSp>
        <p:nvGrpSpPr>
          <p:cNvPr id="35" name="Gruppo 34">
            <a:extLst>
              <a:ext uri="{FF2B5EF4-FFF2-40B4-BE49-F238E27FC236}">
                <a16:creationId xmlns:a16="http://schemas.microsoft.com/office/drawing/2014/main" id="{AC8420D8-7C36-0D14-C3D2-1001FD19B367}"/>
              </a:ext>
            </a:extLst>
          </p:cNvPr>
          <p:cNvGrpSpPr/>
          <p:nvPr/>
        </p:nvGrpSpPr>
        <p:grpSpPr>
          <a:xfrm>
            <a:off x="1377337" y="3630306"/>
            <a:ext cx="4884171" cy="2079526"/>
            <a:chOff x="1377337" y="3630306"/>
            <a:chExt cx="4884171" cy="2079526"/>
          </a:xfrm>
        </p:grpSpPr>
        <p:sp>
          <p:nvSpPr>
            <p:cNvPr id="3" name="Rettangolo 25">
              <a:extLst>
                <a:ext uri="{FF2B5EF4-FFF2-40B4-BE49-F238E27FC236}">
                  <a16:creationId xmlns:a16="http://schemas.microsoft.com/office/drawing/2014/main" id="{D826DDFB-0DFD-A481-E20C-0AFDF11FC2E0}"/>
                </a:ext>
              </a:extLst>
            </p:cNvPr>
            <p:cNvSpPr/>
            <p:nvPr/>
          </p:nvSpPr>
          <p:spPr>
            <a:xfrm>
              <a:off x="2171293" y="4525039"/>
              <a:ext cx="943897" cy="5407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DUT</a:t>
              </a:r>
            </a:p>
          </p:txBody>
        </p:sp>
        <p:cxnSp>
          <p:nvCxnSpPr>
            <p:cNvPr id="4" name="Connettore diritto 29">
              <a:extLst>
                <a:ext uri="{FF2B5EF4-FFF2-40B4-BE49-F238E27FC236}">
                  <a16:creationId xmlns:a16="http://schemas.microsoft.com/office/drawing/2014/main" id="{F304145B-C339-4BC7-D501-B02C0AFCFA80}"/>
                </a:ext>
              </a:extLst>
            </p:cNvPr>
            <p:cNvCxnSpPr/>
            <p:nvPr/>
          </p:nvCxnSpPr>
          <p:spPr>
            <a:xfrm>
              <a:off x="3115190" y="4677439"/>
              <a:ext cx="5014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Connettore diritto 30">
              <a:extLst>
                <a:ext uri="{FF2B5EF4-FFF2-40B4-BE49-F238E27FC236}">
                  <a16:creationId xmlns:a16="http://schemas.microsoft.com/office/drawing/2014/main" id="{6DFF7375-B706-4813-A016-A31A2FA1A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15190" y="4795426"/>
              <a:ext cx="924229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nettore diritto 31">
              <a:extLst>
                <a:ext uri="{FF2B5EF4-FFF2-40B4-BE49-F238E27FC236}">
                  <a16:creationId xmlns:a16="http://schemas.microsoft.com/office/drawing/2014/main" id="{4037EF90-911E-CC46-554D-ED70A5132995}"/>
                </a:ext>
              </a:extLst>
            </p:cNvPr>
            <p:cNvCxnSpPr>
              <a:cxnSpLocks/>
            </p:cNvCxnSpPr>
            <p:nvPr/>
          </p:nvCxnSpPr>
          <p:spPr>
            <a:xfrm>
              <a:off x="3606802" y="4018879"/>
              <a:ext cx="0" cy="65856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ttangolo 33">
              <a:extLst>
                <a:ext uri="{FF2B5EF4-FFF2-40B4-BE49-F238E27FC236}">
                  <a16:creationId xmlns:a16="http://schemas.microsoft.com/office/drawing/2014/main" id="{63A365C0-991B-EC2A-7C87-F5CEA797DB93}"/>
                </a:ext>
              </a:extLst>
            </p:cNvPr>
            <p:cNvSpPr/>
            <p:nvPr/>
          </p:nvSpPr>
          <p:spPr>
            <a:xfrm>
              <a:off x="3164348" y="3630306"/>
              <a:ext cx="875071" cy="46210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HV </a:t>
              </a:r>
            </a:p>
          </p:txBody>
        </p:sp>
        <p:sp>
          <p:nvSpPr>
            <p:cNvPr id="12" name="Rettangolo 35">
              <a:extLst>
                <a:ext uri="{FF2B5EF4-FFF2-40B4-BE49-F238E27FC236}">
                  <a16:creationId xmlns:a16="http://schemas.microsoft.com/office/drawing/2014/main" id="{EDCE3B04-434B-92AB-A482-A70E6667C03C}"/>
                </a:ext>
              </a:extLst>
            </p:cNvPr>
            <p:cNvSpPr/>
            <p:nvPr/>
          </p:nvSpPr>
          <p:spPr>
            <a:xfrm>
              <a:off x="4000092" y="4539786"/>
              <a:ext cx="1465007" cy="54076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 err="1"/>
                <a:t>Amplifier</a:t>
              </a:r>
              <a:endParaRPr lang="it-IT" dirty="0"/>
            </a:p>
          </p:txBody>
        </p:sp>
        <p:cxnSp>
          <p:nvCxnSpPr>
            <p:cNvPr id="15" name="Connettore a gomito 43">
              <a:extLst>
                <a:ext uri="{FF2B5EF4-FFF2-40B4-BE49-F238E27FC236}">
                  <a16:creationId xmlns:a16="http://schemas.microsoft.com/office/drawing/2014/main" id="{A955175B-C929-6324-AD6D-94C28437E230}"/>
                </a:ext>
              </a:extLst>
            </p:cNvPr>
            <p:cNvCxnSpPr>
              <a:stCxn id="12" idx="3"/>
            </p:cNvCxnSpPr>
            <p:nvPr/>
          </p:nvCxnSpPr>
          <p:spPr>
            <a:xfrm flipV="1">
              <a:off x="5465099" y="4279232"/>
              <a:ext cx="302977" cy="53093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ttangolo 44">
              <a:extLst>
                <a:ext uri="{FF2B5EF4-FFF2-40B4-BE49-F238E27FC236}">
                  <a16:creationId xmlns:a16="http://schemas.microsoft.com/office/drawing/2014/main" id="{911DCCC5-5F12-3E55-6202-BFDE66DA83A3}"/>
                </a:ext>
              </a:extLst>
            </p:cNvPr>
            <p:cNvSpPr/>
            <p:nvPr/>
          </p:nvSpPr>
          <p:spPr>
            <a:xfrm>
              <a:off x="5253703" y="3861359"/>
              <a:ext cx="1007805" cy="417873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Scope</a:t>
              </a:r>
            </a:p>
          </p:txBody>
        </p:sp>
        <p:sp>
          <p:nvSpPr>
            <p:cNvPr id="20" name="Ritardo 47">
              <a:extLst>
                <a:ext uri="{FF2B5EF4-FFF2-40B4-BE49-F238E27FC236}">
                  <a16:creationId xmlns:a16="http://schemas.microsoft.com/office/drawing/2014/main" id="{1F90FEF8-DF1E-7031-ABA5-66EAC472B880}"/>
                </a:ext>
              </a:extLst>
            </p:cNvPr>
            <p:cNvSpPr/>
            <p:nvPr/>
          </p:nvSpPr>
          <p:spPr>
            <a:xfrm>
              <a:off x="1835819" y="4657822"/>
              <a:ext cx="227315" cy="253916"/>
            </a:xfrm>
            <a:prstGeom prst="flowChartDelay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48">
              <a:extLst>
                <a:ext uri="{FF2B5EF4-FFF2-40B4-BE49-F238E27FC236}">
                  <a16:creationId xmlns:a16="http://schemas.microsoft.com/office/drawing/2014/main" id="{09980CB0-EE98-AB61-6A4F-8209969CC7B0}"/>
                </a:ext>
              </a:extLst>
            </p:cNvPr>
            <p:cNvSpPr txBox="1"/>
            <p:nvPr/>
          </p:nvSpPr>
          <p:spPr>
            <a:xfrm>
              <a:off x="1409830" y="4371053"/>
              <a:ext cx="888531" cy="2539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050" dirty="0"/>
                <a:t>UV LED</a:t>
              </a:r>
            </a:p>
          </p:txBody>
        </p:sp>
        <p:cxnSp>
          <p:nvCxnSpPr>
            <p:cNvPr id="22" name="Connettore a gomito 50">
              <a:extLst>
                <a:ext uri="{FF2B5EF4-FFF2-40B4-BE49-F238E27FC236}">
                  <a16:creationId xmlns:a16="http://schemas.microsoft.com/office/drawing/2014/main" id="{2BCEA612-2BE3-21A1-5FEC-BC3511051C1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532194" y="4741343"/>
              <a:ext cx="303625" cy="688269"/>
            </a:xfrm>
            <a:prstGeom prst="bentConnector2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Connettore a gomito 51">
              <a:extLst>
                <a:ext uri="{FF2B5EF4-FFF2-40B4-BE49-F238E27FC236}">
                  <a16:creationId xmlns:a16="http://schemas.microsoft.com/office/drawing/2014/main" id="{73A1D46B-2F2B-91E9-11DA-8B0B48F97DB3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07608" y="5003075"/>
              <a:ext cx="501461" cy="154969"/>
            </a:xfrm>
            <a:prstGeom prst="bentConnector3">
              <a:avLst>
                <a:gd name="adj1" fmla="val 294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ttangolo 60">
              <a:extLst>
                <a:ext uri="{FF2B5EF4-FFF2-40B4-BE49-F238E27FC236}">
                  <a16:creationId xmlns:a16="http://schemas.microsoft.com/office/drawing/2014/main" id="{104C73E5-14C5-1178-36BD-AE0EB8BC625B}"/>
                </a:ext>
              </a:extLst>
            </p:cNvPr>
            <p:cNvSpPr/>
            <p:nvPr/>
          </p:nvSpPr>
          <p:spPr>
            <a:xfrm>
              <a:off x="1377337" y="5321458"/>
              <a:ext cx="506253" cy="388374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LV</a:t>
              </a:r>
            </a:p>
          </p:txBody>
        </p:sp>
      </p:grp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53F3E58-4E58-98BB-C706-884BAB8D2A26}"/>
              </a:ext>
            </a:extLst>
          </p:cNvPr>
          <p:cNvSpPr txBox="1"/>
          <p:nvPr/>
        </p:nvSpPr>
        <p:spPr>
          <a:xfrm>
            <a:off x="7479984" y="1618152"/>
            <a:ext cx="4450137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dirty="0" err="1"/>
              <a:t>Characterise</a:t>
            </a:r>
            <a:r>
              <a:rPr lang="it-IT" sz="2000" dirty="0"/>
              <a:t> the detector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2000" dirty="0" err="1"/>
              <a:t>Extract</a:t>
            </a:r>
            <a:r>
              <a:rPr lang="it-IT" sz="2000" dirty="0"/>
              <a:t> the </a:t>
            </a:r>
            <a:r>
              <a:rPr lang="it-IT" sz="2000" dirty="0" err="1"/>
              <a:t>average</a:t>
            </a:r>
            <a:r>
              <a:rPr lang="it-IT" sz="2000" dirty="0"/>
              <a:t> n. of PE </a:t>
            </a:r>
            <a:r>
              <a:rPr lang="it-IT" sz="2000" dirty="0" err="1"/>
              <a:t>produced</a:t>
            </a:r>
            <a:r>
              <a:rPr lang="it-IT" sz="2000" dirty="0"/>
              <a:t> per </a:t>
            </a:r>
            <a:r>
              <a:rPr lang="it-IT" sz="2000" dirty="0" err="1"/>
              <a:t>particle</a:t>
            </a:r>
            <a:endParaRPr lang="it-IT" sz="2000" dirty="0"/>
          </a:p>
        </p:txBody>
      </p:sp>
      <p:pic>
        <p:nvPicPr>
          <p:cNvPr id="26" name="Immagine 8">
            <a:extLst>
              <a:ext uri="{FF2B5EF4-FFF2-40B4-BE49-F238E27FC236}">
                <a16:creationId xmlns:a16="http://schemas.microsoft.com/office/drawing/2014/main" id="{028E4E7C-07E1-D034-2352-B8208966A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744" y="990907"/>
            <a:ext cx="5715786" cy="2279222"/>
          </a:xfrm>
          <a:prstGeom prst="rect">
            <a:avLst/>
          </a:prstGeom>
        </p:spPr>
      </p:pic>
      <p:sp>
        <p:nvSpPr>
          <p:cNvPr id="27" name="Freccia a destra 26">
            <a:extLst>
              <a:ext uri="{FF2B5EF4-FFF2-40B4-BE49-F238E27FC236}">
                <a16:creationId xmlns:a16="http://schemas.microsoft.com/office/drawing/2014/main" id="{3630D06F-0E5A-4178-E09F-C841198B30AF}"/>
              </a:ext>
            </a:extLst>
          </p:cNvPr>
          <p:cNvSpPr/>
          <p:nvPr/>
        </p:nvSpPr>
        <p:spPr>
          <a:xfrm>
            <a:off x="6714108" y="1900989"/>
            <a:ext cx="351397" cy="1804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id="{0EA293FE-4677-E2F1-2E41-5D7793F70613}"/>
              </a:ext>
            </a:extLst>
          </p:cNvPr>
          <p:cNvGrpSpPr/>
          <p:nvPr/>
        </p:nvGrpSpPr>
        <p:grpSpPr>
          <a:xfrm>
            <a:off x="7111999" y="3354975"/>
            <a:ext cx="4550477" cy="2539987"/>
            <a:chOff x="7111999" y="3354975"/>
            <a:chExt cx="4550477" cy="2539987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8E7C7CCC-ADED-CC74-A719-2788A1F5EE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111999" y="3354975"/>
              <a:ext cx="4550477" cy="2539987"/>
            </a:xfrm>
            <a:prstGeom prst="rect">
              <a:avLst/>
            </a:prstGeom>
          </p:spPr>
        </p:pic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78719ACB-96C6-FDF3-3A72-FFEC46E5937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080309" y="4888528"/>
              <a:ext cx="494522" cy="351320"/>
            </a:xfrm>
            <a:prstGeom prst="straightConnector1">
              <a:avLst/>
            </a:prstGeom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28" name="CasellaDiTesto 27">
              <a:extLst>
                <a:ext uri="{FF2B5EF4-FFF2-40B4-BE49-F238E27FC236}">
                  <a16:creationId xmlns:a16="http://schemas.microsoft.com/office/drawing/2014/main" id="{94B42746-3581-346F-E516-3B133EA9448D}"/>
                </a:ext>
              </a:extLst>
            </p:cNvPr>
            <p:cNvSpPr txBox="1"/>
            <p:nvPr/>
          </p:nvSpPr>
          <p:spPr>
            <a:xfrm>
              <a:off x="8453535" y="5248469"/>
              <a:ext cx="15955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400" dirty="0">
                  <a:solidFill>
                    <a:schemeClr val="bg1"/>
                  </a:solidFill>
                </a:rPr>
                <a:t>Electron </a:t>
              </a:r>
              <a:r>
                <a:rPr lang="it-IT" sz="1400" dirty="0" err="1">
                  <a:solidFill>
                    <a:schemeClr val="bg1"/>
                  </a:solidFill>
                </a:rPr>
                <a:t>peak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47006B0D-FC45-4097-53C9-1EDDE3C07C6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880742" y="3965424"/>
              <a:ext cx="121296" cy="532587"/>
            </a:xfrm>
            <a:prstGeom prst="straightConnector1">
              <a:avLst/>
            </a:prstGeom>
            <a:ln w="1905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BA7A5DA6-8177-AE65-A40D-79021FD84EB3}"/>
                </a:ext>
              </a:extLst>
            </p:cNvPr>
            <p:cNvSpPr txBox="1"/>
            <p:nvPr/>
          </p:nvSpPr>
          <p:spPr>
            <a:xfrm>
              <a:off x="9638413" y="4593890"/>
              <a:ext cx="1595535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400" dirty="0">
                  <a:solidFill>
                    <a:schemeClr val="bg1"/>
                  </a:solidFill>
                </a:rPr>
                <a:t>Ion </a:t>
              </a:r>
              <a:r>
                <a:rPr lang="it-IT" sz="1400" dirty="0" err="1">
                  <a:solidFill>
                    <a:schemeClr val="bg1"/>
                  </a:solidFill>
                </a:rPr>
                <a:t>tail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2435D02-804F-4A38-941E-A83EA1322A8D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</p:spTree>
    <p:extLst>
      <p:ext uri="{BB962C8B-B14F-4D97-AF65-F5344CB8AC3E}">
        <p14:creationId xmlns:p14="http://schemas.microsoft.com/office/powerpoint/2010/main" val="355677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75FC86-DAD2-BD78-8629-F640E40BAC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07595-CD47-5C0D-982C-3AE51974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6380546-1D5F-4E37-F0DE-E7B165BA6B56}"/>
              </a:ext>
            </a:extLst>
          </p:cNvPr>
          <p:cNvSpPr/>
          <p:nvPr/>
        </p:nvSpPr>
        <p:spPr>
          <a:xfrm>
            <a:off x="407988" y="6309320"/>
            <a:ext cx="1079500" cy="434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60" name="Picture 12" descr="page14image1420856560">
            <a:extLst>
              <a:ext uri="{FF2B5EF4-FFF2-40B4-BE49-F238E27FC236}">
                <a16:creationId xmlns:a16="http://schemas.microsoft.com/office/drawing/2014/main" id="{97C25CC3-9B8E-24A0-00F3-B3D0ABE91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46" y="1140960"/>
            <a:ext cx="12700" cy="39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034AFFBB-5412-83DF-193B-FDB3F4A09CAA}"/>
              </a:ext>
            </a:extLst>
          </p:cNvPr>
          <p:cNvSpPr/>
          <p:nvPr/>
        </p:nvSpPr>
        <p:spPr>
          <a:xfrm>
            <a:off x="2344960" y="5625119"/>
            <a:ext cx="593725" cy="3333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6" name="Title 2">
            <a:extLst>
              <a:ext uri="{FF2B5EF4-FFF2-40B4-BE49-F238E27FC236}">
                <a16:creationId xmlns:a16="http://schemas.microsoft.com/office/drawing/2014/main" id="{33DEAC65-646D-8690-86D8-2DCEBEC80FC5}"/>
              </a:ext>
            </a:extLst>
          </p:cNvPr>
          <p:cNvSpPr txBox="1">
            <a:spLocks/>
          </p:cNvSpPr>
          <p:nvPr/>
        </p:nvSpPr>
        <p:spPr>
          <a:xfrm>
            <a:off x="407988" y="373593"/>
            <a:ext cx="11376025" cy="5415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Detector assembling and testing</a:t>
            </a:r>
          </a:p>
          <a:p>
            <a:endParaRPr lang="en-US" sz="2800" dirty="0"/>
          </a:p>
        </p:txBody>
      </p:sp>
      <p:pic>
        <p:nvPicPr>
          <p:cNvPr id="2" name="detector1.mp4">
            <a:hlinkClick r:id="" action="ppaction://media"/>
            <a:extLst>
              <a:ext uri="{FF2B5EF4-FFF2-40B4-BE49-F238E27FC236}">
                <a16:creationId xmlns:a16="http://schemas.microsoft.com/office/drawing/2014/main" id="{803208C5-C401-7233-78CF-59286CFED1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36207" r="37606"/>
          <a:stretch/>
        </p:blipFill>
        <p:spPr>
          <a:xfrm>
            <a:off x="257178" y="879930"/>
            <a:ext cx="3546000" cy="5294735"/>
          </a:xfrm>
          <a:prstGeom prst="rect">
            <a:avLst/>
          </a:prstGeom>
        </p:spPr>
      </p:pic>
      <p:grpSp>
        <p:nvGrpSpPr>
          <p:cNvPr id="17" name="Gruppo 16">
            <a:extLst>
              <a:ext uri="{FF2B5EF4-FFF2-40B4-BE49-F238E27FC236}">
                <a16:creationId xmlns:a16="http://schemas.microsoft.com/office/drawing/2014/main" id="{DB1BEF0B-2449-E538-5958-35CE7E9EFD4B}"/>
              </a:ext>
            </a:extLst>
          </p:cNvPr>
          <p:cNvGrpSpPr/>
          <p:nvPr/>
        </p:nvGrpSpPr>
        <p:grpSpPr>
          <a:xfrm>
            <a:off x="2556711" y="1482380"/>
            <a:ext cx="2683035" cy="4021084"/>
            <a:chOff x="2556711" y="1482380"/>
            <a:chExt cx="2683035" cy="4021084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id="{5F83EDCD-52D8-077E-33DC-E778E3BA802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16968" y="1596680"/>
              <a:ext cx="517358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0A6A26E1-8BCE-47F9-CEB5-569C4083AB5B}"/>
                </a:ext>
              </a:extLst>
            </p:cNvPr>
            <p:cNvSpPr txBox="1"/>
            <p:nvPr/>
          </p:nvSpPr>
          <p:spPr>
            <a:xfrm>
              <a:off x="3976429" y="1482380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/>
                <a:t>Outer board</a:t>
              </a:r>
            </a:p>
          </p:txBody>
        </p: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BDAD73EF-63C6-69FB-87C6-2CF77775F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19926" y="3747837"/>
              <a:ext cx="9144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983263B9-D0CE-2C05-7808-D195608FA742}"/>
                </a:ext>
              </a:extLst>
            </p:cNvPr>
            <p:cNvSpPr txBox="1"/>
            <p:nvPr/>
          </p:nvSpPr>
          <p:spPr>
            <a:xfrm>
              <a:off x="3976429" y="3633537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/>
                <a:t>PEEK </a:t>
              </a:r>
              <a:r>
                <a:rPr lang="it-IT" sz="1200" dirty="0" err="1"/>
                <a:t>insert</a:t>
              </a:r>
              <a:endParaRPr lang="it-IT" sz="1200" dirty="0"/>
            </a:p>
          </p:txBody>
        </p:sp>
        <p:cxnSp>
          <p:nvCxnSpPr>
            <p:cNvPr id="24" name="Connettore 2 23">
              <a:extLst>
                <a:ext uri="{FF2B5EF4-FFF2-40B4-BE49-F238E27FC236}">
                  <a16:creationId xmlns:a16="http://schemas.microsoft.com/office/drawing/2014/main" id="{73D61FB5-D7DC-D44B-1563-478B81D44E8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57500" y="2813798"/>
              <a:ext cx="107682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9137558F-389E-3680-A776-5ADAF1130CED}"/>
                </a:ext>
              </a:extLst>
            </p:cNvPr>
            <p:cNvSpPr txBox="1"/>
            <p:nvPr/>
          </p:nvSpPr>
          <p:spPr>
            <a:xfrm>
              <a:off x="3994477" y="2699498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 err="1"/>
                <a:t>Spacer</a:t>
              </a:r>
              <a:endParaRPr lang="it-IT" sz="1200" dirty="0"/>
            </a:p>
          </p:txBody>
        </p: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BCCBC970-9969-2206-04E7-855A7B2819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56711" y="3358634"/>
              <a:ext cx="1377615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id="{F4D992BF-D86C-18A9-D11E-32B8C6489976}"/>
                </a:ext>
              </a:extLst>
            </p:cNvPr>
            <p:cNvSpPr txBox="1"/>
            <p:nvPr/>
          </p:nvSpPr>
          <p:spPr>
            <a:xfrm>
              <a:off x="3994477" y="3153773"/>
              <a:ext cx="1245269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 err="1"/>
                <a:t>Radiator</a:t>
              </a:r>
              <a:r>
                <a:rPr lang="it-IT" sz="1200" dirty="0"/>
                <a:t> with </a:t>
              </a:r>
              <a:r>
                <a:rPr lang="it-IT" sz="1200" dirty="0" err="1"/>
                <a:t>photocathode</a:t>
              </a:r>
              <a:endParaRPr lang="it-IT" sz="1200" dirty="0"/>
            </a:p>
          </p:txBody>
        </p:sp>
        <p:cxnSp>
          <p:nvCxnSpPr>
            <p:cNvPr id="30" name="Connettore 2 29">
              <a:extLst>
                <a:ext uri="{FF2B5EF4-FFF2-40B4-BE49-F238E27FC236}">
                  <a16:creationId xmlns:a16="http://schemas.microsoft.com/office/drawing/2014/main" id="{B8F8196F-064B-A986-1411-D4A9B71B631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29534" y="4364088"/>
              <a:ext cx="604792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44809D00-970D-E218-93EE-0B799BE13784}"/>
                </a:ext>
              </a:extLst>
            </p:cNvPr>
            <p:cNvSpPr txBox="1"/>
            <p:nvPr/>
          </p:nvSpPr>
          <p:spPr>
            <a:xfrm>
              <a:off x="3976429" y="4249788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/>
                <a:t>Housing</a:t>
              </a:r>
            </a:p>
          </p:txBody>
        </p: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id="{34755361-B297-F1FC-24E0-05AD135541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59" y="4892129"/>
              <a:ext cx="824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id="{9C8E65AE-A3BC-0613-AA79-325E940200E7}"/>
                </a:ext>
              </a:extLst>
            </p:cNvPr>
            <p:cNvSpPr txBox="1"/>
            <p:nvPr/>
          </p:nvSpPr>
          <p:spPr>
            <a:xfrm>
              <a:off x="3994476" y="4772346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 err="1"/>
                <a:t>Quartz</a:t>
              </a:r>
              <a:r>
                <a:rPr lang="it-IT" sz="1200" dirty="0"/>
                <a:t> window</a:t>
              </a:r>
            </a:p>
          </p:txBody>
        </p:sp>
        <p:cxnSp>
          <p:nvCxnSpPr>
            <p:cNvPr id="34" name="Connettore 2 33">
              <a:extLst>
                <a:ext uri="{FF2B5EF4-FFF2-40B4-BE49-F238E27FC236}">
                  <a16:creationId xmlns:a16="http://schemas.microsoft.com/office/drawing/2014/main" id="{C2589F1B-92EE-B166-3329-ADD6709CC34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24463" y="5433098"/>
              <a:ext cx="709863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435B1199-0CCC-382D-6457-2CC0FF2E5252}"/>
                </a:ext>
              </a:extLst>
            </p:cNvPr>
            <p:cNvSpPr txBox="1"/>
            <p:nvPr/>
          </p:nvSpPr>
          <p:spPr>
            <a:xfrm>
              <a:off x="3994477" y="5318798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/>
                <a:t>Flange</a:t>
              </a:r>
            </a:p>
          </p:txBody>
        </p:sp>
        <p:cxnSp>
          <p:nvCxnSpPr>
            <p:cNvPr id="41" name="Connettore 2 40">
              <a:extLst>
                <a:ext uri="{FF2B5EF4-FFF2-40B4-BE49-F238E27FC236}">
                  <a16:creationId xmlns:a16="http://schemas.microsoft.com/office/drawing/2014/main" id="{19682115-135C-F9C8-D4C0-EF6EF0F9FC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09959" y="2439205"/>
              <a:ext cx="824367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1BC99FE5-7543-F85D-6A23-0FE885E0355B}"/>
                </a:ext>
              </a:extLst>
            </p:cNvPr>
            <p:cNvSpPr txBox="1"/>
            <p:nvPr/>
          </p:nvSpPr>
          <p:spPr>
            <a:xfrm>
              <a:off x="3994477" y="2324905"/>
              <a:ext cx="1245269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it-IT" sz="1200" dirty="0"/>
                <a:t>MM board</a:t>
              </a:r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8ACA02BA-B725-32BA-CE10-9027B9FC944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4694" b="16636"/>
          <a:stretch>
            <a:fillRect/>
          </a:stretch>
        </p:blipFill>
        <p:spPr>
          <a:xfrm>
            <a:off x="6476455" y="3458867"/>
            <a:ext cx="4864356" cy="2505236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7A9A4DE0-289F-D1D1-13B7-C215D04AD9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7207" y="430900"/>
            <a:ext cx="3822851" cy="2867138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9F5E2C8B-3608-AA7B-5201-A10D960AB40A}"/>
              </a:ext>
            </a:extLst>
          </p:cNvPr>
          <p:cNvSpPr txBox="1"/>
          <p:nvPr/>
        </p:nvSpPr>
        <p:spPr>
          <a:xfrm>
            <a:off x="407989" y="6507196"/>
            <a:ext cx="448125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it-IT" sz="1100" dirty="0"/>
              <a:t>Francesco Guerra | 26 August 2025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0FF64B7-8D10-20A6-E1A7-5A224EBA3A3F}"/>
              </a:ext>
            </a:extLst>
          </p:cNvPr>
          <p:cNvSpPr txBox="1"/>
          <p:nvPr/>
        </p:nvSpPr>
        <p:spPr>
          <a:xfrm>
            <a:off x="5391534" y="6318282"/>
            <a:ext cx="6097554" cy="294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r" defTabSz="457200">
              <a:lnSpc>
                <a:spcPct val="150000"/>
              </a:lnSpc>
              <a:defRPr/>
            </a:pP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</a:rPr>
              <a:t>M.L.V. Fernandez, </a:t>
            </a:r>
            <a:r>
              <a:rPr kumimoji="0" lang="en-GB" sz="1000" i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+mn-ea"/>
                <a:cs typeface="+mn-cs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Summer student presentation</a:t>
            </a:r>
            <a:endParaRPr lang="en-GB" sz="10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14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ERN Cobranding 16x9_PPT_Arial" id="{69E3F326-202C-5348-BF51-285B308BAEA0}" vid="{0C1FF187-A39B-EC4E-BD0A-5FA14DA688F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73511</TotalTime>
  <Words>1571</Words>
  <Application>Microsoft Office PowerPoint</Application>
  <PresentationFormat>Widescreen</PresentationFormat>
  <Paragraphs>481</Paragraphs>
  <Slides>41</Slides>
  <Notes>36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41</vt:i4>
      </vt:variant>
    </vt:vector>
  </HeadingPairs>
  <TitlesOfParts>
    <vt:vector size="47" baseType="lpstr">
      <vt:lpstr>Arial</vt:lpstr>
      <vt:lpstr>Calibri</vt:lpstr>
      <vt:lpstr>Cambria Math</vt:lpstr>
      <vt:lpstr>Times New Roman</vt:lpstr>
      <vt:lpstr>Wingdings</vt:lpstr>
      <vt:lpstr>Office Theme</vt:lpstr>
      <vt:lpstr>Presentazione standard di PowerPoint</vt:lpstr>
      <vt:lpstr>Presentazione standard di PowerPoint</vt:lpstr>
      <vt:lpstr>PICOSEC project</vt:lpstr>
      <vt:lpstr>Presentazione standard di PowerPoint</vt:lpstr>
      <vt:lpstr>Presentazione standard di PowerPoint</vt:lpstr>
      <vt:lpstr>Presentazione standard di PowerPoint</vt:lpstr>
      <vt:lpstr>Single photoelectron measurements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Measurements with particle beam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Summary &amp; Conclusions</vt:lpstr>
      <vt:lpstr>Presentazione standard di PowerPoint</vt:lpstr>
      <vt:lpstr>Thank you for your attention!</vt:lpstr>
      <vt:lpstr>Backup slides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Old run from July 2022</vt:lpstr>
      <vt:lpstr>Timewalk correction </vt:lpstr>
      <vt:lpstr>SAT over the pad</vt:lpstr>
      <vt:lpstr>SAT over the pad</vt:lpstr>
      <vt:lpstr>Combining different pads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Francesco Guerra</dc:creator>
  <cp:lastModifiedBy>Francesco Guerra</cp:lastModifiedBy>
  <cp:revision>1330</cp:revision>
  <cp:lastPrinted>2025-08-04T11:46:08Z</cp:lastPrinted>
  <dcterms:created xsi:type="dcterms:W3CDTF">2021-03-29T12:00:47Z</dcterms:created>
  <dcterms:modified xsi:type="dcterms:W3CDTF">2025-10-16T20:39:44Z</dcterms:modified>
</cp:coreProperties>
</file>