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369" r:id="rId4"/>
    <p:sldId id="306" r:id="rId5"/>
    <p:sldId id="307" r:id="rId6"/>
    <p:sldId id="361" r:id="rId7"/>
    <p:sldId id="325" r:id="rId8"/>
    <p:sldId id="363" r:id="rId9"/>
    <p:sldId id="343" r:id="rId10"/>
    <p:sldId id="372" r:id="rId11"/>
    <p:sldId id="340" r:id="rId12"/>
    <p:sldId id="311" r:id="rId13"/>
    <p:sldId id="366" r:id="rId14"/>
    <p:sldId id="312" r:id="rId15"/>
    <p:sldId id="347" r:id="rId16"/>
    <p:sldId id="313" r:id="rId17"/>
    <p:sldId id="349" r:id="rId18"/>
    <p:sldId id="350" r:id="rId19"/>
    <p:sldId id="351" r:id="rId20"/>
    <p:sldId id="345" r:id="rId21"/>
    <p:sldId id="346" r:id="rId22"/>
    <p:sldId id="383" r:id="rId23"/>
    <p:sldId id="385" r:id="rId24"/>
    <p:sldId id="384" r:id="rId25"/>
    <p:sldId id="358" r:id="rId26"/>
    <p:sldId id="380" r:id="rId27"/>
    <p:sldId id="271" r:id="rId28"/>
    <p:sldId id="370" r:id="rId29"/>
    <p:sldId id="378" r:id="rId30"/>
    <p:sldId id="381" r:id="rId31"/>
    <p:sldId id="371" r:id="rId32"/>
    <p:sldId id="373" r:id="rId33"/>
    <p:sldId id="374" r:id="rId34"/>
    <p:sldId id="375" r:id="rId35"/>
    <p:sldId id="376" r:id="rId36"/>
    <p:sldId id="377" r:id="rId37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omic Sans MS" pitchFamily="66" charset="0"/>
      <p:regular r:id="rId43"/>
      <p:bold r:id="rId44"/>
    </p:embeddedFont>
    <p:embeddedFont>
      <p:font typeface="cmmi10"/>
      <p:regular r:id="rId45"/>
    </p:embeddedFont>
    <p:embeddedFont>
      <p:font typeface="MS PGothic" pitchFamily="34" charset="-128"/>
      <p:regular r:id="rId46"/>
    </p:embeddedFont>
    <p:embeddedFont>
      <p:font typeface="Tahoma" pitchFamily="34" charset="0"/>
      <p:regular r:id="rId47"/>
      <p:bold r:id="rId48"/>
    </p:embeddedFont>
    <p:embeddedFont>
      <p:font typeface="cmsy10"/>
      <p:regular r:id="rId49"/>
    </p:embeddedFont>
    <p:embeddedFont>
      <p:font typeface="Lucida Sans Unicode" pitchFamily="34" charset="0"/>
      <p:regular r:id="rId50"/>
    </p:embeddedFont>
    <p:embeddedFont>
      <p:font typeface="msam10"/>
      <p:regular r:id="rId51"/>
    </p:embeddedFont>
    <p:embeddedFont>
      <p:font typeface="SimSun" pitchFamily="2" charset="-122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00FF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454" autoAdjust="0"/>
  </p:normalViewPr>
  <p:slideViewPr>
    <p:cSldViewPr>
      <p:cViewPr>
        <p:scale>
          <a:sx n="80" d="100"/>
          <a:sy n="80" d="100"/>
        </p:scale>
        <p:origin x="-13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0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wmf"/><Relationship Id="rId2" Type="http://schemas.openxmlformats.org/officeDocument/2006/relationships/image" Target="../media/image7.wmf"/><Relationship Id="rId1" Type="http://schemas.openxmlformats.org/officeDocument/2006/relationships/image" Target="../media/image6.emf"/><Relationship Id="rId6" Type="http://schemas.openxmlformats.org/officeDocument/2006/relationships/image" Target="../media/image11.emf"/><Relationship Id="rId11" Type="http://schemas.openxmlformats.org/officeDocument/2006/relationships/image" Target="../media/image16.w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8.wmf"/><Relationship Id="rId7" Type="http://schemas.openxmlformats.org/officeDocument/2006/relationships/image" Target="../media/image126.emf"/><Relationship Id="rId2" Type="http://schemas.openxmlformats.org/officeDocument/2006/relationships/image" Target="../media/image17.wmf"/><Relationship Id="rId1" Type="http://schemas.openxmlformats.org/officeDocument/2006/relationships/image" Target="../media/image124.png"/><Relationship Id="rId6" Type="http://schemas.openxmlformats.org/officeDocument/2006/relationships/image" Target="../media/image125.wmf"/><Relationship Id="rId11" Type="http://schemas.openxmlformats.org/officeDocument/2006/relationships/image" Target="../media/image130.wmf"/><Relationship Id="rId5" Type="http://schemas.openxmlformats.org/officeDocument/2006/relationships/image" Target="../media/image20.emf"/><Relationship Id="rId10" Type="http://schemas.openxmlformats.org/officeDocument/2006/relationships/image" Target="../media/image129.wmf"/><Relationship Id="rId4" Type="http://schemas.openxmlformats.org/officeDocument/2006/relationships/image" Target="../media/image19.wmf"/><Relationship Id="rId9" Type="http://schemas.openxmlformats.org/officeDocument/2006/relationships/image" Target="../media/image12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image" Target="../media/image143.wmf"/><Relationship Id="rId7" Type="http://schemas.openxmlformats.org/officeDocument/2006/relationships/image" Target="../media/image147.wmf"/><Relationship Id="rId12" Type="http://schemas.openxmlformats.org/officeDocument/2006/relationships/image" Target="../media/image152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11" Type="http://schemas.openxmlformats.org/officeDocument/2006/relationships/image" Target="../media/image151.wmf"/><Relationship Id="rId5" Type="http://schemas.openxmlformats.org/officeDocument/2006/relationships/image" Target="../media/image145.wmf"/><Relationship Id="rId10" Type="http://schemas.openxmlformats.org/officeDocument/2006/relationships/image" Target="../media/image150.wmf"/><Relationship Id="rId4" Type="http://schemas.openxmlformats.org/officeDocument/2006/relationships/image" Target="../media/image144.wmf"/><Relationship Id="rId9" Type="http://schemas.openxmlformats.org/officeDocument/2006/relationships/image" Target="../media/image1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2AEF-7143-4223-90FC-BD54A3FF81B8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B6F33-A8E0-47EC-B754-07C1BD1C1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0089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6EFB7D-6102-43E4-81CE-DBF18F1579E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B6F33-A8E0-47EC-B754-07C1BD1C1B8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788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F072618-AFFB-41C2-89E7-FF4695FECFDD}" type="slidenum">
              <a:rPr lang="en-US" altLang="ja-JP" sz="1200">
                <a:solidFill>
                  <a:prstClr val="black"/>
                </a:solidFill>
              </a:rPr>
              <a:pPr eaLnBrk="1" hangingPunct="1"/>
              <a:t>8</a:t>
            </a:fld>
            <a:endParaRPr lang="en-US" altLang="ja-JP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DBEC3-EAF5-41E0-84BB-AF49E58D528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ea typeface="msmincho" charset="0"/>
              <a:cs typeface="msmincho" charset="0"/>
            </a:endParaRPr>
          </a:p>
        </p:txBody>
      </p:sp>
      <p:sp>
        <p:nvSpPr>
          <p:cNvPr id="389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46350" y="4352637"/>
            <a:ext cx="4769503" cy="347806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8F5A38-AB03-4C9C-930B-E177CA10B07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5279" cy="4114511"/>
          </a:xfrm>
          <a:noFill/>
          <a:ln/>
        </p:spPr>
        <p:txBody>
          <a:bodyPr wrap="none" anchor="ctr"/>
          <a:lstStyle/>
          <a:p>
            <a:endParaRPr lang="ar-S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B6F33-A8E0-47EC-B754-07C1BD1C1B8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1229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B6F33-A8E0-47EC-B754-07C1BD1C1B8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122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DC93D4-33E5-415E-9AF9-4CF947CCD801}" type="slidenum">
              <a:rPr lang="en-US"/>
              <a:pPr/>
              <a:t>35</a:t>
            </a:fld>
            <a:endParaRPr lang="en-US"/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0236" y="685512"/>
            <a:ext cx="4437529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1" y="4342535"/>
            <a:ext cx="5483879" cy="41116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35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948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100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1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480" y="3934493"/>
            <a:ext cx="40435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8240" y="3934493"/>
            <a:ext cx="40435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86AAD-5808-4ED7-A757-9D750D48D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0"/>
            <a:ext cx="7801920" cy="1139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1040" y="1906760"/>
            <a:ext cx="3831840" cy="43146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1121" y="1906760"/>
            <a:ext cx="3831840" cy="431469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1DBBC-9830-425C-94E2-DDEECC7A515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997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5B246-AB86-4EF9-8001-2E9D8421A93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5164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B55A5-1E0C-40D7-BA09-F7F14BF1324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94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25DEE-024A-4001-9CAE-DB71791EE1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527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F72CC-4296-44F7-BA44-0D7D96627A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78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011B6-3DF2-4159-9173-B4D1AE03834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988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76200" y="609600"/>
            <a:ext cx="8305800" cy="76200"/>
          </a:xfrm>
          <a:prstGeom prst="roundRect">
            <a:avLst/>
          </a:prstGeom>
          <a:gradFill>
            <a:gsLst>
              <a:gs pos="71000">
                <a:srgbClr val="5E9EFF"/>
              </a:gs>
              <a:gs pos="39999">
                <a:srgbClr val="85C2FF">
                  <a:alpha val="7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gradFill flip="none" rotWithShape="1">
            <a:gsLst>
              <a:gs pos="32000">
                <a:srgbClr val="5E9EFF"/>
              </a:gs>
              <a:gs pos="39999">
                <a:srgbClr val="85C2FF">
                  <a:alpha val="70000"/>
                </a:srgbClr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8229600" cy="84696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DARK2012 - October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69075"/>
            <a:ext cx="3810000" cy="365125"/>
          </a:xfrm>
        </p:spPr>
        <p:txBody>
          <a:bodyPr/>
          <a:lstStyle>
            <a:lvl1pPr>
              <a:defRPr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83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85705-D60E-496B-A520-AEA53FF57A0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447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74792-1E64-42ED-ACF8-DB41120E1B3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084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DF0B9-37F0-4358-9959-8F43F51771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6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7EB3A-8357-405F-BE56-A5FAC9BF70C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41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95500" cy="5943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34100" cy="594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D7CA2-F76C-4F88-A8A2-2E8385975C4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45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070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367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014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611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919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199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760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A3643-6D85-4062-AEAD-4718ADDF7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05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マスタータイトルの書式設定</a:t>
            </a:r>
          </a:p>
        </p:txBody>
      </p:sp>
      <p:sp>
        <p:nvSpPr>
          <p:cNvPr id="921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572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1"/>
            </a:lvl1pPr>
          </a:lstStyle>
          <a:p>
            <a:pPr fontAlgn="base">
              <a:spcAft>
                <a:spcPct val="0"/>
              </a:spcAft>
            </a:pPr>
            <a:r>
              <a:rPr kumimoji="1" lang="en-US" altLang="ja-JP" smtClean="0">
                <a:solidFill>
                  <a:srgbClr val="000000"/>
                </a:solidFill>
              </a:rPr>
              <a:t>DARK2012 - October 16, 2012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563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r>
              <a:rPr kumimoji="1" lang="en-US" altLang="ja-JP" smtClean="0">
                <a:solidFill>
                  <a:srgbClr val="000000"/>
                </a:solidFill>
              </a:rPr>
              <a:t>Ayad - SuperKEKB &amp; Belle II</a:t>
            </a:r>
            <a:endParaRPr kumimoji="1" lang="en-US" altLang="ja-JP">
              <a:solidFill>
                <a:srgbClr val="000000"/>
              </a:solidFill>
            </a:endParaRP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304800" y="914400"/>
            <a:ext cx="8458200" cy="57150"/>
            <a:chOff x="192" y="576"/>
            <a:chExt cx="5328" cy="36"/>
          </a:xfrm>
        </p:grpSpPr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223" name="Group 15"/>
          <p:cNvGrpSpPr>
            <a:grpSpLocks/>
          </p:cNvGrpSpPr>
          <p:nvPr/>
        </p:nvGrpSpPr>
        <p:grpSpPr bwMode="auto">
          <a:xfrm>
            <a:off x="304800" y="6419850"/>
            <a:ext cx="8458200" cy="57150"/>
            <a:chOff x="192" y="576"/>
            <a:chExt cx="5328" cy="36"/>
          </a:xfrm>
        </p:grpSpPr>
        <p:sp>
          <p:nvSpPr>
            <p:cNvPr id="2" name="Line 16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Line 17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B15E08-4201-4F66-A2B4-444D9FCC8D6E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9225" name="Picture 29" descr="kek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388"/>
          <a:stretch>
            <a:fillRect/>
          </a:stretch>
        </p:blipFill>
        <p:spPr bwMode="auto">
          <a:xfrm>
            <a:off x="250825" y="6335713"/>
            <a:ext cx="6842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082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wmf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2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1.png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oleObject" Target="../embeddings/oleObject3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131.png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7.bin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2.bin"/><Relationship Id="rId14" Type="http://schemas.openxmlformats.org/officeDocument/2006/relationships/oleObject" Target="../embeddings/oleObject36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oleObject" Target="../embeddings/oleObject20.bin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19.bin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gif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34.gif"/><Relationship Id="rId15" Type="http://schemas.openxmlformats.org/officeDocument/2006/relationships/oleObject" Target="../embeddings/oleObject22.bin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Relationship Id="rId14" Type="http://schemas.openxmlformats.org/officeDocument/2006/relationships/oleObject" Target="../embeddings/oleObject2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7.bin"/><Relationship Id="rId3" Type="http://schemas.openxmlformats.org/officeDocument/2006/relationships/image" Target="../media/image153.png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9.bin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38.bin"/><Relationship Id="rId9" Type="http://schemas.openxmlformats.org/officeDocument/2006/relationships/oleObject" Target="../embeddings/oleObject43.bin"/><Relationship Id="rId14" Type="http://schemas.openxmlformats.org/officeDocument/2006/relationships/oleObject" Target="../embeddings/oleObject4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-acc.kek.jp/KEKB/pictures/KEKB_photo/KEKair2005/KEKair2004-04H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-acc.kek.jp/KEKB/pictures/KEKB_photo/KEKair2005/KEKair2004-04H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11" Type="http://schemas.openxmlformats.org/officeDocument/2006/relationships/image" Target="../media/image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975"/>
            <a:ext cx="7772400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Status  of Belle II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SUPERKEKB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6400800" cy="2286000"/>
          </a:xfrm>
        </p:spPr>
        <p:txBody>
          <a:bodyPr>
            <a:normAutofit fontScale="40000" lnSpcReduction="20000"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Rachid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Ayad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University Of Tabuk3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(on behalf of the Belle II Collaboration)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DARK2012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Dark Forces at Accelerators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Unification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of Fundamental Interactions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October 16, 2012</a:t>
            </a:r>
          </a:p>
        </p:txBody>
      </p:sp>
      <p:pic>
        <p:nvPicPr>
          <p:cNvPr id="9" name="Picture 6" descr="http://belle2.kek.jp/images/belle2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765830" cy="1434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-acc.kek.jp/kekb/SuperKEKBlogo/SuperKEKB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"/>
            <a:ext cx="1828800" cy="1284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ark2012-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4495800"/>
            <a:ext cx="3429000" cy="939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124200"/>
            <a:ext cx="1447800" cy="5381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39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6" y="685800"/>
            <a:ext cx="479543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9906000" cy="8469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Luminosity Prospects, Detector Requirements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49" y="1632452"/>
            <a:ext cx="1142620" cy="4685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00" y="3588018"/>
            <a:ext cx="1079138" cy="279225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1125415" y="1524000"/>
            <a:ext cx="3827585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3" name="Straight Connector 8192"/>
          <p:cNvCxnSpPr/>
          <p:nvPr/>
        </p:nvCxnSpPr>
        <p:spPr>
          <a:xfrm>
            <a:off x="1125415" y="2881652"/>
            <a:ext cx="3903785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7800" y="117742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~50 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ab</a:t>
            </a:r>
            <a:r>
              <a:rPr lang="en-US" b="1" baseline="30000" dirty="0" smtClean="0">
                <a:solidFill>
                  <a:srgbClr val="7030A0"/>
                </a:solidFill>
                <a:latin typeface="Calibri"/>
              </a:rPr>
              <a:t>-1</a:t>
            </a:r>
            <a:r>
              <a:rPr lang="en-US" b="1" dirty="0" smtClean="0">
                <a:solidFill>
                  <a:srgbClr val="7030A0"/>
                </a:solidFill>
              </a:rPr>
              <a:t> (2022)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256189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Current B factories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66800" y="2639289"/>
            <a:ext cx="3962400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89185" y="229271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~10 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ab</a:t>
            </a:r>
            <a:r>
              <a:rPr lang="en-US" b="1" baseline="30000" dirty="0" smtClean="0">
                <a:solidFill>
                  <a:srgbClr val="7030A0"/>
                </a:solidFill>
                <a:latin typeface="Calibri"/>
              </a:rPr>
              <a:t>-1</a:t>
            </a:r>
            <a:r>
              <a:rPr lang="en-US" b="1" dirty="0" smtClean="0">
                <a:solidFill>
                  <a:srgbClr val="7030A0"/>
                </a:solidFill>
              </a:rPr>
              <a:t> (2018)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124200" y="3048000"/>
            <a:ext cx="3962400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19200" y="3135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Design L: 8 x 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10</a:t>
            </a:r>
            <a:r>
              <a:rPr lang="en-US" b="1" baseline="30000" dirty="0" smtClean="0">
                <a:solidFill>
                  <a:srgbClr val="7030A0"/>
                </a:solidFill>
                <a:latin typeface="Calibri"/>
              </a:rPr>
              <a:t>35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cm</a:t>
            </a:r>
            <a:r>
              <a:rPr lang="en-US" b="1" baseline="30000" dirty="0" smtClean="0">
                <a:solidFill>
                  <a:srgbClr val="7030A0"/>
                </a:solidFill>
                <a:latin typeface="Calibri"/>
              </a:rPr>
              <a:t>-2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s</a:t>
            </a:r>
            <a:r>
              <a:rPr lang="en-US" b="1" baseline="30000" dirty="0" smtClean="0">
                <a:solidFill>
                  <a:srgbClr val="7030A0"/>
                </a:solidFill>
                <a:latin typeface="Calibri"/>
              </a:rPr>
              <a:t>-1</a:t>
            </a:r>
            <a:endParaRPr lang="en-US" b="1" baseline="300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37" t="12244" r="1833"/>
          <a:stretch/>
        </p:blipFill>
        <p:spPr bwMode="auto">
          <a:xfrm>
            <a:off x="6104905" y="890650"/>
            <a:ext cx="3022270" cy="545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" y="4343400"/>
            <a:ext cx="6476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Increased luminosity: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~10-20x higher backgrounds, rad. damage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Increased trigger rates (0.5  200 kHz).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Need to maintain excellent performance, </a:t>
            </a:r>
            <a:r>
              <a:rPr lang="en-US" sz="2400" dirty="0" err="1" smtClean="0">
                <a:sym typeface="Wingdings" pitchFamily="2" charset="2"/>
              </a:rPr>
              <a:t>hermeticity</a:t>
            </a:r>
            <a:r>
              <a:rPr lang="en-US" sz="2400" dirty="0" smtClean="0">
                <a:sym typeface="Wingdings" pitchFamily="2" charset="2"/>
              </a:rPr>
              <a:t>.</a:t>
            </a:r>
          </a:p>
          <a:p>
            <a:r>
              <a:rPr lang="en-US" sz="2400" dirty="0" smtClean="0">
                <a:sym typeface="Wingdings" pitchFamily="2" charset="2"/>
              </a:rPr>
              <a:t>Significant detector upgrades!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95900" y="6037180"/>
            <a:ext cx="2485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Belle event with increased background overlaid.</a:t>
            </a:r>
            <a:endParaRPr lang="en-US" sz="1600" b="1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77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Belle II Detector</a:t>
            </a:r>
            <a:endParaRPr lang="en-US" dirty="0"/>
          </a:p>
        </p:txBody>
      </p:sp>
      <p:pic>
        <p:nvPicPr>
          <p:cNvPr id="8" name="Picture 7" descr="Bell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074866"/>
            <a:ext cx="8391832" cy="5295310"/>
          </a:xfrm>
          <a:prstGeom prst="rect">
            <a:avLst/>
          </a:prstGeom>
        </p:spPr>
      </p:pic>
      <p:pic>
        <p:nvPicPr>
          <p:cNvPr id="9" name="Picture 8" descr="Bell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195" y="1181690"/>
            <a:ext cx="8391832" cy="5295310"/>
          </a:xfrm>
          <a:prstGeom prst="rect">
            <a:avLst/>
          </a:prstGeom>
        </p:spPr>
      </p:pic>
      <p:sp>
        <p:nvSpPr>
          <p:cNvPr id="10" name="TextBox 52"/>
          <p:cNvSpPr txBox="1"/>
          <p:nvPr/>
        </p:nvSpPr>
        <p:spPr>
          <a:xfrm>
            <a:off x="-1521" y="867676"/>
            <a:ext cx="2621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CsI(Tl) EM calorimeter: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waveform sampling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electronics,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pure CsI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for end-caps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1309094" y="2345004"/>
            <a:ext cx="1958296" cy="33362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770728" y="4180716"/>
            <a:ext cx="1289337" cy="78712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919334" y="4788377"/>
            <a:ext cx="1125983" cy="34169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6"/>
          <p:cNvSpPr txBox="1"/>
          <p:nvPr/>
        </p:nvSpPr>
        <p:spPr>
          <a:xfrm>
            <a:off x="-16269" y="3164328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6</a:t>
            </a:r>
            <a:r>
              <a:rPr lang="sl-SI" dirty="0" smtClean="0">
                <a:solidFill>
                  <a:schemeClr val="tx1"/>
                </a:solidFill>
              </a:rPr>
              <a:t> layer</a:t>
            </a:r>
            <a:r>
              <a:rPr lang="en-US" dirty="0" smtClean="0">
                <a:solidFill>
                  <a:schemeClr val="tx1"/>
                </a:solidFill>
              </a:rPr>
              <a:t> inner tracker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>
                <a:solidFill>
                  <a:schemeClr val="tx1"/>
                </a:solidFill>
                <a:cs typeface="Arial"/>
              </a:rPr>
              <a:t> →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2 layers PXD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(DEPFET) +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4 layers DSSD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710374" y="3454119"/>
            <a:ext cx="2170581" cy="3727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2"/>
          </p:cNvCxnSpPr>
          <p:nvPr/>
        </p:nvCxnSpPr>
        <p:spPr>
          <a:xfrm flipH="1">
            <a:off x="5550501" y="1569576"/>
            <a:ext cx="2344189" cy="66403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9"/>
          <p:cNvSpPr txBox="1"/>
          <p:nvPr/>
        </p:nvSpPr>
        <p:spPr>
          <a:xfrm>
            <a:off x="181476" y="5303376"/>
            <a:ext cx="2557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Central Drift Chamber: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smaller cell size,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long lever arm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460031" y="3863214"/>
            <a:ext cx="2358282" cy="144016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635234" y="4081505"/>
            <a:ext cx="144237" cy="10334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4720138" y="4735007"/>
            <a:ext cx="206336" cy="5369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26543" y="1503860"/>
            <a:ext cx="2055999" cy="1904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62194" y="5882333"/>
            <a:ext cx="2528739" cy="5344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290665" y="1151919"/>
            <a:ext cx="362448" cy="27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366298" y="1323883"/>
            <a:ext cx="362448" cy="279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81679" y="1011778"/>
            <a:ext cx="4061647" cy="22223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68"/>
          <p:cNvSpPr txBox="1"/>
          <p:nvPr/>
        </p:nvSpPr>
        <p:spPr>
          <a:xfrm>
            <a:off x="4290245" y="80879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7.4 m</a:t>
            </a:r>
            <a:endParaRPr lang="sl-SI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 flipH="1" flipV="1">
            <a:off x="6126690" y="4021048"/>
            <a:ext cx="4698591" cy="50351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0"/>
          <p:cNvSpPr txBox="1"/>
          <p:nvPr/>
        </p:nvSpPr>
        <p:spPr>
          <a:xfrm>
            <a:off x="7709698" y="35965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7.1 m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29" name="TextBox 71"/>
          <p:cNvSpPr txBox="1"/>
          <p:nvPr/>
        </p:nvSpPr>
        <p:spPr>
          <a:xfrm>
            <a:off x="6085966" y="4620084"/>
            <a:ext cx="3292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Time-of-Flight, Aerogel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Cherenkov Counter </a:t>
            </a:r>
            <a:r>
              <a:rPr lang="sl-SI" dirty="0" smtClean="0">
                <a:solidFill>
                  <a:schemeClr val="tx1"/>
                </a:solidFill>
                <a:cs typeface="Arial"/>
              </a:rPr>
              <a:t>→</a:t>
            </a:r>
          </a:p>
          <a:p>
            <a:r>
              <a:rPr lang="sl-SI" dirty="0" smtClean="0">
                <a:solidFill>
                  <a:srgbClr val="006600"/>
                </a:solidFill>
              </a:rPr>
              <a:t>  </a:t>
            </a:r>
            <a:r>
              <a:rPr lang="en-US" dirty="0" smtClean="0">
                <a:solidFill>
                  <a:srgbClr val="006600"/>
                </a:solidFill>
              </a:rPr>
              <a:t>    </a:t>
            </a:r>
            <a:r>
              <a:rPr lang="sl-SI" b="1" dirty="0" smtClean="0">
                <a:solidFill>
                  <a:srgbClr val="006600"/>
                </a:solidFill>
              </a:rPr>
              <a:t>Time-of-Propagation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 </a:t>
            </a:r>
            <a:r>
              <a:rPr lang="en-US" b="1" dirty="0" smtClean="0">
                <a:solidFill>
                  <a:srgbClr val="006600"/>
                </a:solidFill>
              </a:rPr>
              <a:t>  </a:t>
            </a:r>
            <a:r>
              <a:rPr lang="sl-SI" b="1" dirty="0" smtClean="0">
                <a:solidFill>
                  <a:srgbClr val="006600"/>
                </a:solidFill>
              </a:rPr>
              <a:t>counter (barrel), 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prox</a:t>
            </a:r>
            <a:r>
              <a:rPr lang="en-US" b="1" dirty="0" err="1" smtClean="0">
                <a:solidFill>
                  <a:srgbClr val="006600"/>
                </a:solidFill>
              </a:rPr>
              <a:t>imity</a:t>
            </a:r>
            <a:r>
              <a:rPr lang="sl-SI" b="1" dirty="0" smtClean="0">
                <a:solidFill>
                  <a:srgbClr val="006600"/>
                </a:solidFill>
              </a:rPr>
              <a:t> focusing Aerogel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RICH (forward)</a:t>
            </a:r>
            <a:endParaRPr lang="sl-SI" b="1" dirty="0">
              <a:solidFill>
                <a:srgbClr val="006600"/>
              </a:solidFill>
            </a:endParaRPr>
          </a:p>
        </p:txBody>
      </p:sp>
      <p:sp>
        <p:nvSpPr>
          <p:cNvPr id="30" name="TextBox 72"/>
          <p:cNvSpPr txBox="1"/>
          <p:nvPr/>
        </p:nvSpPr>
        <p:spPr>
          <a:xfrm>
            <a:off x="6721580" y="646246"/>
            <a:ext cx="2346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1"/>
                </a:solidFill>
              </a:rPr>
              <a:t>RPC </a:t>
            </a:r>
            <a:r>
              <a:rPr lang="sl-SI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sl-SI" dirty="0" smtClean="0">
                <a:solidFill>
                  <a:schemeClr val="tx1"/>
                </a:solidFill>
              </a:rPr>
              <a:t> &amp; K</a:t>
            </a:r>
            <a:r>
              <a:rPr lang="sl-SI" baseline="-25000" dirty="0" smtClean="0">
                <a:solidFill>
                  <a:schemeClr val="tx1"/>
                </a:solidFill>
              </a:rPr>
              <a:t>L</a:t>
            </a:r>
            <a:r>
              <a:rPr lang="sl-SI" dirty="0" smtClean="0">
                <a:solidFill>
                  <a:schemeClr val="tx1"/>
                </a:solidFill>
              </a:rPr>
              <a:t> counter: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scintillator + Si-PM </a:t>
            </a:r>
          </a:p>
          <a:p>
            <a:r>
              <a:rPr lang="sl-SI" b="1" dirty="0" smtClean="0">
                <a:solidFill>
                  <a:srgbClr val="006600"/>
                </a:solidFill>
              </a:rPr>
              <a:t>for end-caps</a:t>
            </a:r>
            <a:endParaRPr lang="sl-SI" b="1" dirty="0">
              <a:solidFill>
                <a:srgbClr val="0066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16200000" flipV="1">
            <a:off x="2569063" y="2058098"/>
            <a:ext cx="2099948" cy="607532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64929" y="2725633"/>
            <a:ext cx="122381" cy="20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37122" y="1605385"/>
            <a:ext cx="118010" cy="82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79"/>
          <p:cNvSpPr txBox="1"/>
          <p:nvPr/>
        </p:nvSpPr>
        <p:spPr>
          <a:xfrm>
            <a:off x="3727279" y="2463750"/>
            <a:ext cx="654953" cy="320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bg1"/>
                </a:solidFill>
              </a:rPr>
              <a:t>1.5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80"/>
          <p:cNvSpPr txBox="1"/>
          <p:nvPr/>
        </p:nvSpPr>
        <p:spPr>
          <a:xfrm>
            <a:off x="3325333" y="121758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333C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bg1"/>
                </a:solidFill>
              </a:rPr>
              <a:t>3.3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69075"/>
            <a:ext cx="3810000" cy="365125"/>
          </a:xfrm>
        </p:spPr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69075"/>
            <a:ext cx="2133600" cy="365125"/>
          </a:xfrm>
        </p:spPr>
        <p:txBody>
          <a:bodyPr/>
          <a:lstStyle/>
          <a:p>
            <a:fld id="{002A3643-6D85-4062-AEAD-4718ADDF78F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803" y="6226706"/>
            <a:ext cx="4786997" cy="369332"/>
          </a:xfrm>
          <a:prstGeom prst="rect">
            <a:avLst/>
          </a:prstGeom>
          <a:noFill/>
          <a:ln w="254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Belle II Technical Design Report: arXiv:1011.0352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" name="Picture 6" descr="http://belle2.kek.jp/images/belle2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50" y="0"/>
            <a:ext cx="817026" cy="663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221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26" y="3886200"/>
            <a:ext cx="2688174" cy="272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Detector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8600" y="1162050"/>
            <a:ext cx="4530725" cy="1809750"/>
            <a:chOff x="288" y="1008"/>
            <a:chExt cx="2854" cy="114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08"/>
              <a:ext cx="2688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8"/>
            <p:cNvSpPr txBox="1">
              <a:spLocks noChangeArrowheads="1"/>
            </p:cNvSpPr>
            <p:nvPr/>
          </p:nvSpPr>
          <p:spPr bwMode="auto">
            <a:xfrm>
              <a:off x="2112" y="1056"/>
              <a:ext cx="10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sl-SI" sz="1400">
                  <a:cs typeface="Arial" charset="0"/>
                </a:rPr>
                <a:t>DSSD</a:t>
              </a:r>
              <a:r>
                <a:rPr lang="en-US" sz="1400">
                  <a:cs typeface="Arial" charset="0"/>
                </a:rPr>
                <a:t> strip layers</a:t>
              </a:r>
              <a:r>
                <a:rPr lang="en-US" sz="1400" b="1">
                  <a:cs typeface="Arial" charset="0"/>
                </a:rPr>
                <a:t> </a:t>
              </a:r>
              <a:endParaRPr lang="sl-SI" sz="1400" b="1">
                <a:cs typeface="Arial" charset="0"/>
              </a:endParaRPr>
            </a:p>
          </p:txBody>
        </p: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2160" y="1632"/>
              <a:ext cx="6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400">
                  <a:cs typeface="Arial" charset="0"/>
                </a:rPr>
                <a:t>p</a:t>
              </a:r>
              <a:r>
                <a:rPr lang="sl-SI" sz="1400">
                  <a:cs typeface="Arial" charset="0"/>
                </a:rPr>
                <a:t>ixel</a:t>
              </a:r>
              <a:r>
                <a:rPr lang="en-US" sz="1400">
                  <a:cs typeface="Arial" charset="0"/>
                </a:rPr>
                <a:t> layers</a:t>
              </a:r>
              <a:endParaRPr lang="sl-SI" sz="1400">
                <a:cs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8382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Belle II: Pixels (2 layers) + SVD (4 layers)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1" y="2133600"/>
            <a:ext cx="426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ym typeface="Wingdings" pitchFamily="2" charset="2"/>
              </a:rPr>
              <a:t>Vertexing</a:t>
            </a:r>
            <a:r>
              <a:rPr lang="en-US" b="1" u="sng" dirty="0" smtClean="0">
                <a:sym typeface="Wingdings" pitchFamily="2" charset="2"/>
              </a:rPr>
              <a:t> improvements: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~25% Improvement in vertex resolution.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~30% higher </a:t>
            </a:r>
            <a:r>
              <a:rPr lang="en-US" dirty="0" smtClean="0">
                <a:latin typeface="Calibri"/>
                <a:sym typeface="Wingdings" pitchFamily="2" charset="2"/>
              </a:rPr>
              <a:t>K</a:t>
            </a:r>
            <a:r>
              <a:rPr lang="en-US" baseline="-25000" dirty="0" smtClean="0">
                <a:latin typeface="Calibri"/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cmmi10"/>
                <a:sym typeface="Wingdings" pitchFamily="2" charset="2"/>
              </a:rPr>
              <a:t>¼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latin typeface="cmmi10"/>
                <a:sym typeface="Wingdings" pitchFamily="2" charset="2"/>
              </a:rPr>
              <a:t>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efficiency.</a:t>
            </a:r>
            <a:endParaRPr lang="en-US" dirty="0"/>
          </a:p>
        </p:txBody>
      </p:sp>
      <p:pic>
        <p:nvPicPr>
          <p:cNvPr id="13" name="Picture 12" descr="svd2_p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1158240"/>
            <a:ext cx="4191000" cy="8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24399" y="8382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Belle: SVD (4 layers)</a:t>
            </a:r>
            <a:endParaRPr lang="en-US" b="1" u="sng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681799" cy="11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Barrel_06.09.2010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1888" y="4966000"/>
            <a:ext cx="2668231" cy="15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81000" y="2971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DEPFET Pixel Mockup</a:t>
            </a:r>
            <a:endParaRPr lang="en-US" b="1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380999" y="4572000"/>
            <a:ext cx="260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Silicon Vertex Detector</a:t>
            </a:r>
            <a:endParaRPr lang="en-US" b="1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2971800" y="3124200"/>
            <a:ext cx="61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New CP violating phases in b </a:t>
            </a:r>
            <a:r>
              <a:rPr lang="en-US" b="1" u="sng" dirty="0" smtClean="0">
                <a:latin typeface="Symbol"/>
                <a:sym typeface="Symbol"/>
              </a:rPr>
              <a:t>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sqq</a:t>
            </a:r>
            <a:r>
              <a:rPr lang="en-US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/>
              </a:rPr>
              <a:t>New CP violating phases may be observable by a </a:t>
            </a:r>
            <a:r>
              <a:rPr lang="en-US" b="1" dirty="0" smtClean="0">
                <a:latin typeface="cmmi10"/>
              </a:rPr>
              <a:t>¢</a:t>
            </a:r>
            <a:r>
              <a:rPr lang="en-US" b="1" i="1" dirty="0" smtClean="0">
                <a:latin typeface="Calibri"/>
              </a:rPr>
              <a:t>S</a:t>
            </a:r>
            <a:r>
              <a:rPr lang="en-US" b="1" dirty="0" smtClean="0">
                <a:latin typeface="Calibri"/>
              </a:rPr>
              <a:t> between B </a:t>
            </a:r>
            <a:r>
              <a:rPr lang="en-US" b="1" dirty="0" smtClean="0">
                <a:latin typeface="Symbol"/>
                <a:sym typeface="Symbol"/>
              </a:rPr>
              <a:t></a:t>
            </a:r>
            <a:r>
              <a:rPr lang="en-US" b="1" dirty="0" smtClean="0">
                <a:latin typeface="Calibri"/>
              </a:rPr>
              <a:t> J/</a:t>
            </a:r>
            <a:r>
              <a:rPr lang="en-US" b="1" dirty="0" smtClean="0">
                <a:latin typeface="cmmi10"/>
              </a:rPr>
              <a:t>Ã</a:t>
            </a:r>
            <a:r>
              <a:rPr lang="en-US" b="1" dirty="0">
                <a:latin typeface="Calibri"/>
              </a:rPr>
              <a:t> </a:t>
            </a:r>
            <a:r>
              <a:rPr lang="en-US" b="1" dirty="0" smtClean="0">
                <a:latin typeface="Calibri"/>
              </a:rPr>
              <a:t>K</a:t>
            </a:r>
            <a:r>
              <a:rPr lang="en-US" b="1" baseline="-25000" dirty="0" smtClean="0">
                <a:latin typeface="Calibri"/>
              </a:rPr>
              <a:t>S</a:t>
            </a:r>
            <a:r>
              <a:rPr lang="en-US" b="1" dirty="0" smtClean="0">
                <a:latin typeface="Calibri"/>
              </a:rPr>
              <a:t> and other modes (e.g., B </a:t>
            </a:r>
            <a:r>
              <a:rPr lang="en-US" b="1" dirty="0" smtClean="0">
                <a:latin typeface="Symbol"/>
                <a:sym typeface="Symbol"/>
              </a:rPr>
              <a:t></a:t>
            </a:r>
            <a:r>
              <a:rPr lang="en-US" b="1" dirty="0" smtClean="0">
                <a:latin typeface="Calibri"/>
              </a:rPr>
              <a:t> </a:t>
            </a:r>
            <a:r>
              <a:rPr lang="en-US" b="1" dirty="0" smtClean="0">
                <a:latin typeface="cmmi10"/>
              </a:rPr>
              <a:t>Á</a:t>
            </a:r>
            <a:r>
              <a:rPr lang="en-US" b="1" dirty="0" smtClean="0">
                <a:latin typeface="Calibri"/>
              </a:rPr>
              <a:t>K</a:t>
            </a:r>
            <a:r>
              <a:rPr lang="en-US" b="1" baseline="-25000" dirty="0" smtClean="0">
                <a:latin typeface="Calibri"/>
              </a:rPr>
              <a:t>S</a:t>
            </a:r>
            <a:r>
              <a:rPr lang="en-US" b="1" dirty="0" smtClean="0">
                <a:latin typeface="Calibri"/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latin typeface="Calibri"/>
              </a:rPr>
              <a:t>Predicted, for example, by SUSY</a:t>
            </a:r>
          </a:p>
          <a:p>
            <a:r>
              <a:rPr lang="en-US" b="1" dirty="0">
                <a:latin typeface="Calibri"/>
              </a:rPr>
              <a:t> </a:t>
            </a:r>
            <a:r>
              <a:rPr lang="en-US" b="1" dirty="0" smtClean="0">
                <a:latin typeface="Calibri"/>
              </a:rPr>
              <a:t>     GUT models.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Example of power of next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generation of TCPV</a:t>
            </a:r>
            <a:endParaRPr lang="en-US" b="1" dirty="0"/>
          </a:p>
          <a:p>
            <a:r>
              <a:rPr lang="en-US" b="1" dirty="0"/>
              <a:t> </a:t>
            </a:r>
            <a:r>
              <a:rPr lang="en-US" b="1" dirty="0" smtClean="0"/>
              <a:t>    measurements.</a:t>
            </a:r>
          </a:p>
        </p:txBody>
      </p:sp>
      <p:pic>
        <p:nvPicPr>
          <p:cNvPr id="24" name="Picture 6" descr="http://belle2.kek.jp/images/belle2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74" y="5716440"/>
            <a:ext cx="817026" cy="663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72000" y="571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Belle II projected with 50 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ab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  <a:endParaRPr lang="en-US" b="1" baseline="30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3900" y="5701430"/>
            <a:ext cx="15764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Open: B </a:t>
            </a:r>
            <a:r>
              <a:rPr lang="en-US" sz="1400" b="1" dirty="0" smtClean="0">
                <a:latin typeface="Symbol"/>
                <a:sym typeface="Symbol"/>
              </a:rPr>
              <a:t></a:t>
            </a:r>
            <a:r>
              <a:rPr lang="en-US" sz="1400" b="1" dirty="0" smtClean="0"/>
              <a:t> J/</a:t>
            </a:r>
            <a:r>
              <a:rPr lang="en-US" sz="1400" b="1" dirty="0" smtClean="0">
                <a:latin typeface="cmmi10"/>
              </a:rPr>
              <a:t>Ã</a:t>
            </a:r>
            <a:r>
              <a:rPr lang="en-US" sz="1400" b="1" dirty="0" smtClean="0"/>
              <a:t> </a:t>
            </a:r>
            <a:r>
              <a:rPr lang="en-US" sz="1400" b="1" dirty="0" smtClean="0">
                <a:latin typeface="Calibri"/>
              </a:rPr>
              <a:t>K</a:t>
            </a:r>
            <a:r>
              <a:rPr lang="en-US" sz="1400" b="1" baseline="-25000" dirty="0" smtClean="0">
                <a:latin typeface="Calibri"/>
              </a:rPr>
              <a:t>S</a:t>
            </a:r>
          </a:p>
          <a:p>
            <a:r>
              <a:rPr lang="en-US" sz="1400" b="1" dirty="0" smtClean="0"/>
              <a:t>Closed: B </a:t>
            </a:r>
            <a:r>
              <a:rPr lang="en-US" sz="1400" b="1" dirty="0" smtClean="0">
                <a:latin typeface="Symbol"/>
                <a:sym typeface="Symbol"/>
              </a:rPr>
              <a:t></a:t>
            </a:r>
            <a:r>
              <a:rPr lang="en-US" sz="1400" b="1" dirty="0" smtClean="0"/>
              <a:t> </a:t>
            </a:r>
            <a:r>
              <a:rPr lang="en-US" sz="1400" b="1" dirty="0" smtClean="0">
                <a:latin typeface="cmmi10"/>
              </a:rPr>
              <a:t>Á</a:t>
            </a:r>
            <a:r>
              <a:rPr lang="en-US" sz="1400" b="1" dirty="0" smtClean="0"/>
              <a:t> </a:t>
            </a:r>
            <a:r>
              <a:rPr lang="en-US" sz="1400" b="1" dirty="0" smtClean="0">
                <a:latin typeface="Calibri"/>
              </a:rPr>
              <a:t>K</a:t>
            </a:r>
            <a:r>
              <a:rPr lang="en-US" sz="1400" b="1" baseline="-25000" dirty="0" smtClean="0">
                <a:latin typeface="Calibri"/>
              </a:rPr>
              <a:t>S</a:t>
            </a:r>
            <a:endParaRPr lang="en-US" sz="1400" b="1" baseline="-25000" dirty="0">
              <a:latin typeface="Calibri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Detector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8600" y="1162050"/>
            <a:ext cx="4530725" cy="1809750"/>
            <a:chOff x="288" y="1008"/>
            <a:chExt cx="2854" cy="114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08"/>
              <a:ext cx="2688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8"/>
            <p:cNvSpPr txBox="1">
              <a:spLocks noChangeArrowheads="1"/>
            </p:cNvSpPr>
            <p:nvPr/>
          </p:nvSpPr>
          <p:spPr bwMode="auto">
            <a:xfrm>
              <a:off x="2112" y="1056"/>
              <a:ext cx="10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sl-SI" sz="1400">
                  <a:cs typeface="Arial" charset="0"/>
                </a:rPr>
                <a:t>DSSD</a:t>
              </a:r>
              <a:r>
                <a:rPr lang="en-US" sz="1400">
                  <a:cs typeface="Arial" charset="0"/>
                </a:rPr>
                <a:t> strip layers</a:t>
              </a:r>
              <a:r>
                <a:rPr lang="en-US" sz="1400" b="1">
                  <a:cs typeface="Arial" charset="0"/>
                </a:rPr>
                <a:t> </a:t>
              </a:r>
              <a:endParaRPr lang="sl-SI" sz="1400" b="1">
                <a:cs typeface="Arial" charset="0"/>
              </a:endParaRPr>
            </a:p>
          </p:txBody>
        </p: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2160" y="1632"/>
              <a:ext cx="6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400">
                  <a:cs typeface="Arial" charset="0"/>
                </a:rPr>
                <a:t>p</a:t>
              </a:r>
              <a:r>
                <a:rPr lang="sl-SI" sz="1400">
                  <a:cs typeface="Arial" charset="0"/>
                </a:rPr>
                <a:t>ixel</a:t>
              </a:r>
              <a:r>
                <a:rPr lang="en-US" sz="1400">
                  <a:cs typeface="Arial" charset="0"/>
                </a:rPr>
                <a:t> layers</a:t>
              </a:r>
              <a:endParaRPr lang="sl-SI" sz="1400">
                <a:cs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8382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Belle II: Pixels (2 layers) + SVD (4 layers)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1" y="2133600"/>
            <a:ext cx="426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ym typeface="Wingdings" pitchFamily="2" charset="2"/>
              </a:rPr>
              <a:t>Vertexing</a:t>
            </a:r>
            <a:r>
              <a:rPr lang="en-US" b="1" u="sng" dirty="0" smtClean="0">
                <a:sym typeface="Wingdings" pitchFamily="2" charset="2"/>
              </a:rPr>
              <a:t> improvements: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~25% Improvement in vertex resolution.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~30% higher </a:t>
            </a:r>
            <a:r>
              <a:rPr lang="en-US" dirty="0" smtClean="0">
                <a:latin typeface="Calibri"/>
                <a:sym typeface="Wingdings" pitchFamily="2" charset="2"/>
              </a:rPr>
              <a:t>K</a:t>
            </a:r>
            <a:r>
              <a:rPr lang="en-US" baseline="-25000" dirty="0" smtClean="0">
                <a:latin typeface="Calibri"/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Symbol"/>
                <a:sym typeface="Symbol"/>
              </a:rPr>
              <a:t>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latin typeface="cmmi10"/>
                <a:sym typeface="Wingdings" pitchFamily="2" charset="2"/>
              </a:rPr>
              <a:t>¼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latin typeface="cmmi10"/>
                <a:sym typeface="Wingdings" pitchFamily="2" charset="2"/>
              </a:rPr>
              <a:t>¼</a:t>
            </a:r>
            <a:r>
              <a:rPr lang="en-US" baseline="30000" dirty="0" smtClean="0">
                <a:sym typeface="Wingdings" pitchFamily="2" charset="2"/>
              </a:rPr>
              <a:t>-</a:t>
            </a:r>
            <a:r>
              <a:rPr lang="en-US" dirty="0" smtClean="0">
                <a:sym typeface="Wingdings" pitchFamily="2" charset="2"/>
              </a:rPr>
              <a:t> efficiency.</a:t>
            </a:r>
            <a:endParaRPr lang="en-US" dirty="0"/>
          </a:p>
        </p:txBody>
      </p:sp>
      <p:pic>
        <p:nvPicPr>
          <p:cNvPr id="13" name="Picture 12" descr="svd2_p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1158240"/>
            <a:ext cx="4191000" cy="8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24399" y="8382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Belle: SVD (4 layers)</a:t>
            </a:r>
            <a:endParaRPr lang="en-US" b="1" u="sng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681799" cy="11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Barrel_06.09.201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1888" y="4966000"/>
            <a:ext cx="2668231" cy="15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81000" y="2971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DEPFET Pixel Mockup</a:t>
            </a:r>
            <a:endParaRPr lang="en-US" b="1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380999" y="4572000"/>
            <a:ext cx="260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Silicon Vertex Detector</a:t>
            </a:r>
            <a:endParaRPr lang="en-US" b="1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2971800" y="3048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Belle II reach for </a:t>
            </a:r>
            <a:r>
              <a:rPr lang="en-US" b="1" u="sng" dirty="0" smtClean="0">
                <a:latin typeface="cmmi10"/>
              </a:rPr>
              <a:t>¢</a:t>
            </a:r>
            <a:r>
              <a:rPr lang="en-US" b="1" u="sng" dirty="0" smtClean="0"/>
              <a:t>S in b </a:t>
            </a:r>
            <a:r>
              <a:rPr lang="en-US" b="1" u="sng" dirty="0" smtClean="0">
                <a:latin typeface="Symbol"/>
                <a:sym typeface="Symbol"/>
              </a:rPr>
              <a:t>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sqq</a:t>
            </a:r>
            <a:r>
              <a:rPr lang="en-US" b="1" dirty="0" smtClean="0"/>
              <a:t>:</a:t>
            </a:r>
          </a:p>
        </p:txBody>
      </p:sp>
      <p:pic>
        <p:nvPicPr>
          <p:cNvPr id="37" name="Picture 6" descr="http://belle2.kek.jp/images/belle2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62600"/>
            <a:ext cx="817026" cy="663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94"/>
          <a:stretch/>
        </p:blipFill>
        <p:spPr bwMode="auto">
          <a:xfrm>
            <a:off x="3048000" y="3386495"/>
            <a:ext cx="4343400" cy="347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6412675" y="3657600"/>
            <a:ext cx="0" cy="2792041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2800" y="4687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Belle II projected with 50 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ab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  <a:endParaRPr lang="en-US" b="1" baseline="30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14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Drift Chamber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6" t="14265" r="4355" b="16730"/>
          <a:stretch>
            <a:fillRect/>
          </a:stretch>
        </p:blipFill>
        <p:spPr bwMode="auto">
          <a:xfrm>
            <a:off x="131762" y="990600"/>
            <a:ext cx="4597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7" y="2695575"/>
            <a:ext cx="34194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981200"/>
            <a:ext cx="2946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489450" y="766762"/>
            <a:ext cx="4959350" cy="1223963"/>
            <a:chOff x="302" y="-21"/>
            <a:chExt cx="4443" cy="1097"/>
          </a:xfrm>
        </p:grpSpPr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-21"/>
              <a:ext cx="4088" cy="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502" y="0"/>
              <a:ext cx="4243" cy="912"/>
              <a:chOff x="502" y="0"/>
              <a:chExt cx="4243" cy="912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 bwMode="auto">
              <a:xfrm>
                <a:off x="502" y="0"/>
                <a:ext cx="4243" cy="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r>
                  <a:rPr lang="en-US" altLang="ja-JP" sz="1700">
                    <a:solidFill>
                      <a:srgbClr val="DD2067"/>
                    </a:solidFill>
                    <a:latin typeface="Optima"/>
                    <a:sym typeface="Optima"/>
                  </a:rPr>
                  <a:t>longer lever arm</a:t>
                </a:r>
              </a:p>
              <a:p>
                <a:r>
                  <a:rPr lang="en-US" altLang="ja-JP" sz="1700">
                    <a:latin typeface="Optima"/>
                    <a:sym typeface="Optima"/>
                  </a:rPr>
                  <a:t>improve resolution of momentum and dE/dx</a:t>
                </a:r>
              </a:p>
            </p:txBody>
          </p:sp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932" y="572"/>
                <a:ext cx="1721" cy="340"/>
                <a:chOff x="502" y="0"/>
                <a:chExt cx="1721" cy="340"/>
              </a:xfrm>
            </p:grpSpPr>
            <p:pic>
              <p:nvPicPr>
                <p:cNvPr id="17" name="Picture 1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" y="0"/>
                  <a:ext cx="1721" cy="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" y="180"/>
                  <a:ext cx="1721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228599" y="3657600"/>
            <a:ext cx="433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Vital for “full reconstruction”:</a:t>
            </a:r>
          </a:p>
          <a:p>
            <a:endParaRPr lang="en-US" sz="24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19400" y="4160262"/>
            <a:ext cx="3429001" cy="2189950"/>
            <a:chOff x="3694499" y="2322611"/>
            <a:chExt cx="4295272" cy="2743200"/>
          </a:xfrm>
        </p:grpSpPr>
        <p:grpSp>
          <p:nvGrpSpPr>
            <p:cNvPr id="22" name="Group 21"/>
            <p:cNvGrpSpPr/>
            <p:nvPr/>
          </p:nvGrpSpPr>
          <p:grpSpPr>
            <a:xfrm>
              <a:off x="3694499" y="2322611"/>
              <a:ext cx="4295272" cy="2743200"/>
              <a:chOff x="3694499" y="2322611"/>
              <a:chExt cx="4295272" cy="2743200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499" y="2322611"/>
                <a:ext cx="4295272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3740149" y="3796601"/>
                <a:ext cx="838200" cy="201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690063" y="3655114"/>
                <a:ext cx="838201" cy="201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768959" y="3760682"/>
              <a:ext cx="1196146" cy="385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6666"/>
                  </a:solidFill>
                </a:rPr>
                <a:t>(7.0 </a:t>
              </a:r>
              <a:r>
                <a:rPr lang="en-US" sz="1400" b="1" dirty="0" err="1" smtClean="0">
                  <a:solidFill>
                    <a:srgbClr val="006666"/>
                  </a:solidFill>
                </a:rPr>
                <a:t>GeV</a:t>
              </a:r>
              <a:r>
                <a:rPr lang="en-US" sz="1400" b="1" dirty="0" smtClean="0">
                  <a:solidFill>
                    <a:srgbClr val="006666"/>
                  </a:solidFill>
                </a:rPr>
                <a:t>)</a:t>
              </a:r>
              <a:endParaRPr lang="en-US" sz="1400" b="1" dirty="0">
                <a:solidFill>
                  <a:srgbClr val="00666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03508" y="3566020"/>
              <a:ext cx="1098427" cy="38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6666"/>
                  </a:solidFill>
                </a:rPr>
                <a:t>(4.0 </a:t>
              </a:r>
              <a:r>
                <a:rPr lang="en-US" sz="1400" b="1" dirty="0" err="1" smtClean="0">
                  <a:solidFill>
                    <a:srgbClr val="006666"/>
                  </a:solidFill>
                </a:rPr>
                <a:t>GeV</a:t>
              </a:r>
              <a:r>
                <a:rPr lang="en-US" sz="1400" b="1" dirty="0" smtClean="0">
                  <a:solidFill>
                    <a:srgbClr val="006666"/>
                  </a:solidFill>
                </a:rPr>
                <a:t>)</a:t>
              </a:r>
              <a:endParaRPr lang="en-US" sz="1400" b="1" dirty="0">
                <a:solidFill>
                  <a:srgbClr val="006666"/>
                </a:solidFill>
              </a:endParaRPr>
            </a:p>
          </p:txBody>
        </p:sp>
      </p:grpSp>
      <p:sp>
        <p:nvSpPr>
          <p:cNvPr id="29" name="Content Placeholder 15"/>
          <p:cNvSpPr txBox="1">
            <a:spLocks/>
          </p:cNvSpPr>
          <p:nvPr/>
        </p:nvSpPr>
        <p:spPr>
          <a:xfrm>
            <a:off x="128650" y="4114800"/>
            <a:ext cx="383375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Allows measurement of modes with missing energy, neutrinos:</a:t>
            </a:r>
          </a:p>
          <a:p>
            <a:pPr lvl="1"/>
            <a:r>
              <a:rPr lang="en-US" b="1" dirty="0" smtClean="0"/>
              <a:t>B </a:t>
            </a:r>
            <a:r>
              <a:rPr lang="en-US" b="1" dirty="0" smtClean="0">
                <a:latin typeface="Symbol"/>
                <a:sym typeface="Symbol"/>
              </a:rPr>
              <a:t>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¿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º</a:t>
            </a:r>
          </a:p>
          <a:p>
            <a:pPr lvl="1"/>
            <a:r>
              <a:rPr lang="en-US" b="1" dirty="0" smtClean="0"/>
              <a:t>B </a:t>
            </a:r>
            <a:r>
              <a:rPr lang="en-US" b="1" dirty="0" smtClean="0">
                <a:latin typeface="Symbol"/>
                <a:sym typeface="Symbol"/>
              </a:rPr>
              <a:t></a:t>
            </a:r>
            <a:r>
              <a:rPr lang="en-US" b="1" dirty="0" smtClean="0"/>
              <a:t> D</a:t>
            </a:r>
            <a:r>
              <a:rPr lang="en-US" b="1" baseline="30000" dirty="0" smtClean="0"/>
              <a:t>(*)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¿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º</a:t>
            </a:r>
          </a:p>
          <a:p>
            <a:pPr lvl="1"/>
            <a:r>
              <a:rPr lang="en-US" b="1" dirty="0" smtClean="0"/>
              <a:t>B </a:t>
            </a:r>
            <a:r>
              <a:rPr lang="en-US" b="1" dirty="0">
                <a:latin typeface="Symbol"/>
                <a:sym typeface="Symbol"/>
              </a:rPr>
              <a:t></a:t>
            </a:r>
            <a:r>
              <a:rPr lang="en-US" b="1" dirty="0"/>
              <a:t> K</a:t>
            </a:r>
            <a:r>
              <a:rPr lang="en-US" b="1" baseline="30000" dirty="0"/>
              <a:t>(*)</a:t>
            </a:r>
            <a:r>
              <a:rPr lang="en-US" b="1" dirty="0"/>
              <a:t> </a:t>
            </a:r>
            <a:r>
              <a:rPr lang="en-US" b="1" dirty="0">
                <a:latin typeface="cmmi10"/>
              </a:rPr>
              <a:t>º</a:t>
            </a:r>
            <a:r>
              <a:rPr lang="en-US" b="1" dirty="0"/>
              <a:t> </a:t>
            </a:r>
            <a:r>
              <a:rPr lang="en-US" b="1" dirty="0">
                <a:latin typeface="cmmi10"/>
              </a:rPr>
              <a:t>º</a:t>
            </a:r>
            <a:endParaRPr lang="en-US" dirty="0"/>
          </a:p>
          <a:p>
            <a:pPr lvl="1"/>
            <a:endParaRPr lang="en-US" b="1" dirty="0" smtClean="0">
              <a:latin typeface="cmmi1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3980766"/>
            <a:ext cx="3148059" cy="25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17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Time-of-Propagation (Barrel PID)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to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646" y="685800"/>
            <a:ext cx="8748606" cy="155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600" y="1002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Quartz radiator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8842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Focusing Mirror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135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MCP-PMTs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83823" y="734086"/>
            <a:ext cx="427512" cy="1662546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3600" y="685800"/>
            <a:ext cx="88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K</a:t>
            </a:r>
            <a:r>
              <a:rPr lang="en-US" b="1" baseline="30000" dirty="0" smtClean="0">
                <a:solidFill>
                  <a:srgbClr val="0000FF"/>
                </a:solidFill>
                <a:latin typeface="cmsy10"/>
              </a:rPr>
              <a:t>§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cmmi10"/>
              </a:rPr>
              <a:t>¼</a:t>
            </a:r>
            <a:r>
              <a:rPr lang="en-US" b="1" baseline="30000" dirty="0" smtClean="0">
                <a:solidFill>
                  <a:srgbClr val="0000FF"/>
                </a:solidFill>
                <a:latin typeface="cmsy10"/>
              </a:rPr>
              <a:t>§</a:t>
            </a:r>
            <a:endParaRPr lang="en-US" b="1" baseline="30000" dirty="0">
              <a:solidFill>
                <a:srgbClr val="0000FF"/>
              </a:solidFill>
              <a:latin typeface="cmsy1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3622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Compact version of detection of internally reflected Cherenkov (DIRC)</a:t>
            </a:r>
            <a:r>
              <a:rPr lang="en-US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Measure internally reflected Cherenkov pattern in </a:t>
            </a:r>
            <a:r>
              <a:rPr lang="en-US" b="1" dirty="0" err="1" smtClean="0"/>
              <a:t>x,y,t</a:t>
            </a:r>
            <a:r>
              <a:rPr lang="en-US" b="1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Significant improvement in K/</a:t>
            </a:r>
            <a:r>
              <a:rPr lang="en-US" b="1" dirty="0" smtClean="0">
                <a:latin typeface="cmmi10"/>
              </a:rPr>
              <a:t>¼</a:t>
            </a:r>
            <a:r>
              <a:rPr lang="en-US" b="1" dirty="0" smtClean="0"/>
              <a:t> ID over Belle threshold aerogel + time-of-flight.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r="2671" b="2525"/>
          <a:stretch>
            <a:fillRect/>
          </a:stretch>
        </p:blipFill>
        <p:spPr bwMode="auto">
          <a:xfrm>
            <a:off x="5029200" y="2514600"/>
            <a:ext cx="116963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248400" y="24384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Hamamatsu SL-10</a:t>
            </a:r>
          </a:p>
          <a:p>
            <a:r>
              <a:rPr lang="en-US" b="1" dirty="0" smtClean="0"/>
              <a:t>16-channel</a:t>
            </a:r>
          </a:p>
          <a:p>
            <a:r>
              <a:rPr lang="en-US" b="1" dirty="0" smtClean="0"/>
              <a:t>Micro-channel plate PMTs</a:t>
            </a:r>
          </a:p>
          <a:p>
            <a:r>
              <a:rPr lang="en-US" b="1" dirty="0"/>
              <a:t>Excellent </a:t>
            </a:r>
            <a:r>
              <a:rPr lang="en-US" b="1" dirty="0" smtClean="0"/>
              <a:t>timing (</a:t>
            </a:r>
            <a:r>
              <a:rPr lang="en-US" b="1" dirty="0" smtClean="0">
                <a:latin typeface="cmmi10"/>
              </a:rPr>
              <a:t>¾</a:t>
            </a:r>
            <a:r>
              <a:rPr lang="en-US" b="1" baseline="-25000" dirty="0" smtClean="0">
                <a:latin typeface="cmmi10"/>
              </a:rPr>
              <a:t>t</a:t>
            </a:r>
            <a:r>
              <a:rPr lang="en-US" b="1" dirty="0" smtClean="0"/>
              <a:t> ~ 40 </a:t>
            </a:r>
            <a:r>
              <a:rPr lang="en-US" b="1" dirty="0" err="1" smtClean="0"/>
              <a:t>ps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59" y="4038600"/>
            <a:ext cx="26574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98834" y="4038600"/>
            <a:ext cx="294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Compact, integrated </a:t>
            </a:r>
            <a:r>
              <a:rPr lang="en-US" b="1" dirty="0" err="1" smtClean="0"/>
              <a:t>GSa</a:t>
            </a:r>
            <a:r>
              <a:rPr lang="en-US" b="1" dirty="0" smtClean="0"/>
              <a:t>/s waveform digitizing readout:</a:t>
            </a:r>
            <a:endParaRPr lang="en-US" b="1" dirty="0"/>
          </a:p>
        </p:txBody>
      </p:sp>
      <p:pic>
        <p:nvPicPr>
          <p:cNvPr id="30" name="Picture 3" descr="C:\Users\Dr Kurtis\Desktop\photon_hit_with_xtal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21" y="4772533"/>
            <a:ext cx="2668979" cy="1809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" y="4618948"/>
            <a:ext cx="2783682" cy="197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685800" y="5012103"/>
            <a:ext cx="237392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7200" y="4267200"/>
            <a:ext cx="305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TOP performance at 3 </a:t>
            </a:r>
            <a:r>
              <a:rPr lang="en-US" b="1" u="sng" dirty="0" err="1" smtClean="0"/>
              <a:t>GeV</a:t>
            </a:r>
            <a:r>
              <a:rPr lang="en-US" b="1" u="sng" dirty="0" smtClean="0"/>
              <a:t>/c</a:t>
            </a:r>
            <a:endParaRPr lang="en-US" b="1" u="sng" dirty="0"/>
          </a:p>
        </p:txBody>
      </p:sp>
      <p:sp>
        <p:nvSpPr>
          <p:cNvPr id="34" name="TextBox 33"/>
          <p:cNvSpPr txBox="1"/>
          <p:nvPr/>
        </p:nvSpPr>
        <p:spPr>
          <a:xfrm>
            <a:off x="2590800" y="495762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90%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81400" y="5638800"/>
            <a:ext cx="261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128-channel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integrated module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19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Aerogel RICH (</a:t>
            </a:r>
            <a:r>
              <a:rPr lang="en-US" dirty="0" err="1" smtClean="0"/>
              <a:t>Endcap</a:t>
            </a:r>
            <a:r>
              <a:rPr lang="en-US" dirty="0" smtClean="0"/>
              <a:t> PID)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838200"/>
            <a:ext cx="3733800" cy="3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just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2200" u="sng" dirty="0" smtClean="0">
                <a:solidFill>
                  <a:srgbClr val="008000"/>
                </a:solidFill>
                <a:latin typeface="Arial" pitchFamily="34" charset="0"/>
                <a:cs typeface="Lucida Sans Unicode" pitchFamily="34" charset="0"/>
              </a:rPr>
              <a:t>Proximity focusing scheme</a:t>
            </a:r>
            <a:r>
              <a:rPr lang="en-GB" sz="2200" dirty="0" smtClean="0">
                <a:solidFill>
                  <a:srgbClr val="008000"/>
                </a:solidFill>
                <a:latin typeface="Arial" pitchFamily="34" charset="0"/>
                <a:cs typeface="Lucida Sans Unicode" pitchFamily="34" charset="0"/>
              </a:rPr>
              <a:t>:</a:t>
            </a:r>
            <a:endParaRPr lang="en-GB" sz="2200" dirty="0">
              <a:solidFill>
                <a:srgbClr val="008000"/>
              </a:solidFill>
              <a:latin typeface="Arial" pitchFamily="34" charset="0"/>
              <a:cs typeface="Lucida Sans Unicode" pitchFamily="34" charset="0"/>
            </a:endParaRPr>
          </a:p>
        </p:txBody>
      </p:sp>
      <p:grpSp>
        <p:nvGrpSpPr>
          <p:cNvPr id="11" name="グループ化 20"/>
          <p:cNvGrpSpPr>
            <a:grpSpLocks/>
          </p:cNvGrpSpPr>
          <p:nvPr/>
        </p:nvGrpSpPr>
        <p:grpSpPr bwMode="auto">
          <a:xfrm>
            <a:off x="4572000" y="838200"/>
            <a:ext cx="3772753" cy="2829249"/>
            <a:chOff x="1272281" y="1173374"/>
            <a:chExt cx="3362975" cy="2521954"/>
          </a:xfrm>
        </p:grpSpPr>
        <p:pic>
          <p:nvPicPr>
            <p:cNvPr id="12" name="Picture 2" descr="C:\Users\shiizuka\ARICH\しゃしん\2009.Nov RICH beam test\SANY005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2281" y="1173374"/>
              <a:ext cx="3362975" cy="25219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3" name="テキスト ボックス 10"/>
            <p:cNvSpPr txBox="1"/>
            <p:nvPr/>
          </p:nvSpPr>
          <p:spPr>
            <a:xfrm>
              <a:off x="1408129" y="1531401"/>
              <a:ext cx="979508" cy="3292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sz="1800" dirty="0">
                  <a:latin typeface="Tahoma" pitchFamily="34" charset="0"/>
                  <a:cs typeface="Tahoma" pitchFamily="34" charset="0"/>
                </a:rPr>
                <a:t>Aerogel</a:t>
              </a:r>
              <a:endParaRPr kumimoji="1" lang="ja-JP" altLang="en-US" sz="18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" name="テキスト ボックス 11"/>
            <p:cNvSpPr txBox="1"/>
            <p:nvPr/>
          </p:nvSpPr>
          <p:spPr>
            <a:xfrm>
              <a:off x="2387638" y="3189812"/>
              <a:ext cx="1865016" cy="3292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800" dirty="0">
                  <a:latin typeface="Tahoma" pitchFamily="34" charset="0"/>
                  <a:cs typeface="Tahoma" pitchFamily="34" charset="0"/>
                </a:rPr>
                <a:t>Hamamatsu </a:t>
              </a:r>
              <a:r>
                <a:rPr lang="en-US" altLang="ja-JP" sz="1800" dirty="0" smtClean="0">
                  <a:latin typeface="Tahoma" pitchFamily="34" charset="0"/>
                  <a:cs typeface="Tahoma" pitchFamily="34" charset="0"/>
                </a:rPr>
                <a:t>HAPD</a:t>
              </a:r>
              <a:endParaRPr lang="en-US" altLang="ja-JP" sz="18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" name="グループ化 6"/>
          <p:cNvGrpSpPr>
            <a:grpSpLocks/>
          </p:cNvGrpSpPr>
          <p:nvPr/>
        </p:nvGrpSpPr>
        <p:grpSpPr bwMode="auto">
          <a:xfrm>
            <a:off x="646112" y="1368890"/>
            <a:ext cx="2859088" cy="1916113"/>
            <a:chOff x="2838742" y="3614057"/>
            <a:chExt cx="3054059" cy="2046515"/>
          </a:xfrm>
        </p:grpSpPr>
        <p:sp>
          <p:nvSpPr>
            <p:cNvPr id="16" name="正方形/長方形 7"/>
            <p:cNvSpPr/>
            <p:nvPr/>
          </p:nvSpPr>
          <p:spPr>
            <a:xfrm>
              <a:off x="5326418" y="3614057"/>
              <a:ext cx="305236" cy="2046515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srgbClr val="FFFFFF"/>
                </a:solidFill>
                <a:latin typeface="Arial" pitchFamily="34" charset="0"/>
                <a:ea typeface="ＭＳ Ｐゴシック" charset="-128"/>
              </a:endParaRPr>
            </a:p>
          </p:txBody>
        </p:sp>
        <p:sp>
          <p:nvSpPr>
            <p:cNvPr id="17" name="Rectangle 41"/>
            <p:cNvSpPr>
              <a:spLocks noChangeArrowheads="1"/>
            </p:cNvSpPr>
            <p:nvPr/>
          </p:nvSpPr>
          <p:spPr bwMode="auto">
            <a:xfrm>
              <a:off x="3286817" y="3731961"/>
              <a:ext cx="619883" cy="1695217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1" lang="ja-JP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3594697" y="3731961"/>
              <a:ext cx="316127" cy="1686968"/>
            </a:xfrm>
            <a:prstGeom prst="rect">
              <a:avLst/>
            </a:prstGeom>
            <a:solidFill>
              <a:srgbClr val="00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1" lang="ja-JP" alt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9" name="Line 44"/>
            <p:cNvSpPr>
              <a:spLocks noChangeShapeType="1"/>
            </p:cNvSpPr>
            <p:nvPr/>
          </p:nvSpPr>
          <p:spPr bwMode="auto">
            <a:xfrm flipV="1">
              <a:off x="3242834" y="3865324"/>
              <a:ext cx="2067194" cy="7396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3286817" y="4605005"/>
              <a:ext cx="2023211" cy="7809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46"/>
            <p:cNvSpPr>
              <a:spLocks noChangeShapeType="1"/>
            </p:cNvSpPr>
            <p:nvPr/>
          </p:nvSpPr>
          <p:spPr bwMode="auto">
            <a:xfrm flipV="1">
              <a:off x="3601569" y="3989062"/>
              <a:ext cx="1661727" cy="61594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>
              <a:off x="3601569" y="4605005"/>
              <a:ext cx="1707084" cy="65856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3601569" y="4605005"/>
              <a:ext cx="1707084" cy="7823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49"/>
            <p:cNvSpPr>
              <a:spLocks noChangeShapeType="1"/>
            </p:cNvSpPr>
            <p:nvPr/>
          </p:nvSpPr>
          <p:spPr bwMode="auto">
            <a:xfrm>
              <a:off x="3916321" y="4605005"/>
              <a:ext cx="1392332" cy="65856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50"/>
            <p:cNvSpPr>
              <a:spLocks noChangeShapeType="1"/>
            </p:cNvSpPr>
            <p:nvPr/>
          </p:nvSpPr>
          <p:spPr bwMode="auto">
            <a:xfrm flipV="1">
              <a:off x="3916321" y="3989062"/>
              <a:ext cx="1392332" cy="61594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51"/>
            <p:cNvSpPr>
              <a:spLocks noChangeShapeType="1"/>
            </p:cNvSpPr>
            <p:nvPr/>
          </p:nvSpPr>
          <p:spPr bwMode="auto">
            <a:xfrm flipV="1">
              <a:off x="3601569" y="3865324"/>
              <a:ext cx="1707084" cy="7396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>
              <a:off x="2838742" y="4605005"/>
              <a:ext cx="305405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3200400"/>
            <a:ext cx="305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Slightly different indices of aerogel stacked </a:t>
            </a:r>
            <a:r>
              <a:rPr lang="en-US" b="1" dirty="0" smtClean="0">
                <a:sym typeface="Wingdings" pitchFamily="2" charset="2"/>
              </a:rPr>
              <a:t> </a:t>
            </a:r>
            <a:r>
              <a:rPr lang="en-US" b="1" dirty="0" smtClean="0"/>
              <a:t>improve Cherenkov angle resolution.</a:t>
            </a:r>
            <a:endParaRPr lang="en-US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4"/>
          <a:stretch/>
        </p:blipFill>
        <p:spPr bwMode="auto">
          <a:xfrm>
            <a:off x="5334000" y="3809999"/>
            <a:ext cx="3581400" cy="25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1" y="3775366"/>
            <a:ext cx="2247900" cy="188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95800"/>
            <a:ext cx="2993757" cy="206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278789" y="4810125"/>
            <a:ext cx="263709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14600" y="45720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90%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9735" y="5716456"/>
            <a:ext cx="225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Wingdings" pitchFamily="2" charset="2"/>
              </a:rPr>
              <a:t> </a:t>
            </a:r>
            <a:r>
              <a:rPr lang="en-US" b="1" dirty="0" smtClean="0"/>
              <a:t>Excellent PID efficiency over wide momentum range.</a:t>
            </a:r>
            <a:endParaRPr lang="en-US" b="1" dirty="0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063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PID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1"/>
            <a:ext cx="5334000" cy="2209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Significant improvement in K/</a:t>
            </a:r>
            <a:r>
              <a:rPr lang="en-US" sz="2800" dirty="0" smtClean="0">
                <a:latin typeface="cmmi10"/>
              </a:rPr>
              <a:t>¼</a:t>
            </a:r>
            <a:r>
              <a:rPr lang="en-US" sz="2800" dirty="0" smtClean="0"/>
              <a:t> discrimination:</a:t>
            </a:r>
          </a:p>
          <a:p>
            <a:pPr lvl="1"/>
            <a:r>
              <a:rPr lang="en-US" sz="2400" dirty="0" smtClean="0"/>
              <a:t>Rare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processes:</a:t>
            </a:r>
          </a:p>
          <a:p>
            <a:pPr lvl="2"/>
            <a:r>
              <a:rPr lang="en-US" sz="2000" dirty="0" smtClean="0"/>
              <a:t>B </a:t>
            </a:r>
            <a:r>
              <a:rPr lang="en-US" sz="2000" dirty="0" smtClean="0">
                <a:latin typeface="Symbol"/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mi10"/>
              </a:rPr>
              <a:t>½</a:t>
            </a:r>
            <a:r>
              <a:rPr lang="en-US" sz="2000" baseline="30000" dirty="0" smtClean="0">
                <a:latin typeface="cmmi10"/>
              </a:rPr>
              <a:t>0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/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mi10"/>
              </a:rPr>
              <a:t>¼</a:t>
            </a:r>
            <a:r>
              <a:rPr lang="en-US" sz="2000" baseline="30000" dirty="0" smtClean="0"/>
              <a:t>+</a:t>
            </a:r>
            <a:r>
              <a:rPr lang="en-US" sz="2000" dirty="0" smtClean="0">
                <a:latin typeface="cmmi10"/>
              </a:rPr>
              <a:t>¼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mi10"/>
              </a:rPr>
              <a:t>°</a:t>
            </a:r>
          </a:p>
          <a:p>
            <a:pPr lvl="2"/>
            <a:r>
              <a:rPr lang="en-US" sz="2000" dirty="0" smtClean="0"/>
              <a:t>B 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K* (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K</a:t>
            </a:r>
            <a:r>
              <a:rPr lang="en-US" sz="2000" baseline="30000" dirty="0"/>
              <a:t>+</a:t>
            </a:r>
            <a:r>
              <a:rPr lang="en-US" sz="2000" dirty="0">
                <a:latin typeface="cmmi10"/>
              </a:rPr>
              <a:t>¼</a:t>
            </a:r>
            <a:r>
              <a:rPr lang="en-US" sz="2000" baseline="30000" dirty="0"/>
              <a:t>-</a:t>
            </a:r>
            <a:r>
              <a:rPr lang="en-US" sz="2000" dirty="0"/>
              <a:t>) </a:t>
            </a:r>
            <a:r>
              <a:rPr lang="en-US" sz="2000" dirty="0">
                <a:latin typeface="cmmi10"/>
              </a:rPr>
              <a:t>°</a:t>
            </a:r>
            <a:r>
              <a:rPr lang="en-US" sz="20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730111"/>
            <a:ext cx="3657600" cy="25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3124201"/>
            <a:ext cx="5105400" cy="2590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Other physics impact: K</a:t>
            </a:r>
            <a:r>
              <a:rPr lang="en-US" dirty="0" smtClean="0">
                <a:latin typeface="cmmi10"/>
              </a:rPr>
              <a:t>¼</a:t>
            </a:r>
            <a:r>
              <a:rPr lang="en-US" dirty="0" smtClean="0"/>
              <a:t> CPV puzzle.</a:t>
            </a:r>
          </a:p>
          <a:p>
            <a:pPr lvl="1"/>
            <a:r>
              <a:rPr lang="en-US" dirty="0" smtClean="0"/>
              <a:t>Naively, for K</a:t>
            </a:r>
            <a:r>
              <a:rPr lang="en-US" baseline="30000" dirty="0" smtClean="0"/>
              <a:t>+</a:t>
            </a:r>
            <a:r>
              <a:rPr lang="en-US" dirty="0" smtClean="0">
                <a:latin typeface="cmmi10"/>
              </a:rPr>
              <a:t>¼</a:t>
            </a:r>
            <a:r>
              <a:rPr lang="en-US" baseline="30000" dirty="0" smtClean="0">
                <a:latin typeface="cmmi10"/>
              </a:rPr>
              <a:t>0</a:t>
            </a:r>
            <a:r>
              <a:rPr lang="en-US" dirty="0" smtClean="0"/>
              <a:t>, K</a:t>
            </a:r>
            <a:r>
              <a:rPr lang="en-US" baseline="30000" dirty="0"/>
              <a:t> </a:t>
            </a:r>
            <a:r>
              <a:rPr lang="en-US" baseline="30000" dirty="0" smtClean="0"/>
              <a:t>+</a:t>
            </a:r>
            <a:r>
              <a:rPr lang="en-US" dirty="0" smtClean="0">
                <a:latin typeface="cmmi10"/>
              </a:rPr>
              <a:t>¼</a:t>
            </a:r>
            <a:r>
              <a:rPr lang="en-US" baseline="30000" dirty="0" smtClean="0">
                <a:latin typeface="Calibri"/>
              </a:rPr>
              <a:t>-</a:t>
            </a:r>
            <a:r>
              <a:rPr lang="en-US" dirty="0" smtClean="0"/>
              <a:t> we expect:</a:t>
            </a:r>
          </a:p>
          <a:p>
            <a:pPr marL="457200" lvl="1" indent="0">
              <a:buNone/>
            </a:pPr>
            <a:r>
              <a:rPr lang="en-US" dirty="0" smtClean="0">
                <a:latin typeface="cmmi10"/>
              </a:rPr>
              <a:t>	¢</a:t>
            </a:r>
            <a:r>
              <a:rPr lang="en-US" dirty="0" smtClean="0">
                <a:latin typeface="cmsy10"/>
              </a:rPr>
              <a:t>A</a:t>
            </a:r>
            <a:r>
              <a:rPr lang="en-US" dirty="0" smtClean="0"/>
              <a:t> = 0.</a:t>
            </a:r>
          </a:p>
          <a:p>
            <a:pPr lvl="1"/>
            <a:r>
              <a:rPr lang="en-US" dirty="0" smtClean="0"/>
              <a:t>Current Belle value (EPS 2011): </a:t>
            </a:r>
          </a:p>
          <a:p>
            <a:pPr marL="457200" lvl="1" indent="0">
              <a:buNone/>
            </a:pPr>
            <a:r>
              <a:rPr lang="en-US" dirty="0">
                <a:latin typeface="cmmi10"/>
              </a:rPr>
              <a:t>	</a:t>
            </a:r>
            <a:r>
              <a:rPr lang="en-US" dirty="0" smtClean="0">
                <a:latin typeface="cmmi10"/>
              </a:rPr>
              <a:t>¢</a:t>
            </a:r>
            <a:r>
              <a:rPr lang="en-US" dirty="0">
                <a:latin typeface="cmsy10"/>
              </a:rPr>
              <a:t>A</a:t>
            </a:r>
            <a:r>
              <a:rPr lang="en-US" dirty="0"/>
              <a:t> = </a:t>
            </a:r>
            <a:r>
              <a:rPr lang="en-US" dirty="0" smtClean="0"/>
              <a:t>+0.112 </a:t>
            </a:r>
            <a:r>
              <a:rPr lang="en-US" dirty="0" smtClean="0">
                <a:latin typeface="cmsy10"/>
              </a:rPr>
              <a:t>§</a:t>
            </a:r>
            <a:r>
              <a:rPr lang="en-US" dirty="0" smtClean="0"/>
              <a:t> 0.028 @ 4</a:t>
            </a:r>
            <a:r>
              <a:rPr lang="en-US" dirty="0" smtClean="0">
                <a:latin typeface="cmmi10"/>
              </a:rPr>
              <a:t>¾</a:t>
            </a:r>
          </a:p>
          <a:p>
            <a:pPr lvl="1"/>
            <a:r>
              <a:rPr lang="en-US" dirty="0" smtClean="0"/>
              <a:t>…but theoretical uncertainty can be large.</a:t>
            </a:r>
          </a:p>
          <a:p>
            <a:r>
              <a:rPr lang="en-US" dirty="0" smtClean="0"/>
              <a:t>Model independent sum rule: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5486400"/>
            <a:ext cx="5006943" cy="1066800"/>
            <a:chOff x="206012" y="914400"/>
            <a:chExt cx="7634042" cy="162654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2" y="914400"/>
              <a:ext cx="5248275" cy="8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800225"/>
              <a:ext cx="3429000" cy="72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054" y="1797376"/>
              <a:ext cx="3048000" cy="743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70987"/>
            <a:ext cx="3924300" cy="335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15200" y="55670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current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5105400"/>
            <a:ext cx="121920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Gronau</a:t>
            </a:r>
            <a:r>
              <a:rPr lang="en-US" dirty="0" smtClean="0"/>
              <a:t>, </a:t>
            </a:r>
          </a:p>
          <a:p>
            <a:r>
              <a:rPr lang="en-US" dirty="0" smtClean="0"/>
              <a:t>PL</a:t>
            </a:r>
            <a:r>
              <a:rPr lang="en-US" b="1" dirty="0" smtClean="0"/>
              <a:t>B627</a:t>
            </a:r>
            <a:r>
              <a:rPr lang="en-US" dirty="0" smtClean="0"/>
              <a:t>, 82 </a:t>
            </a:r>
          </a:p>
          <a:p>
            <a:r>
              <a:rPr lang="en-US" dirty="0" smtClean="0"/>
              <a:t>(2005)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3048000"/>
            <a:ext cx="8077200" cy="7620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5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70987"/>
            <a:ext cx="3924300" cy="335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PID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1"/>
            <a:ext cx="5334000" cy="2209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Significant improvement in K/</a:t>
            </a:r>
            <a:r>
              <a:rPr lang="en-US" sz="2800" dirty="0" smtClean="0">
                <a:latin typeface="cmmi10"/>
              </a:rPr>
              <a:t>¼</a:t>
            </a:r>
            <a:r>
              <a:rPr lang="en-US" sz="2800" dirty="0" smtClean="0"/>
              <a:t> discrimination:</a:t>
            </a:r>
          </a:p>
          <a:p>
            <a:pPr lvl="1"/>
            <a:r>
              <a:rPr lang="en-US" sz="2400" dirty="0" smtClean="0"/>
              <a:t>Rare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processes:</a:t>
            </a:r>
          </a:p>
          <a:p>
            <a:pPr lvl="2"/>
            <a:r>
              <a:rPr lang="en-US" sz="2000" dirty="0" smtClean="0"/>
              <a:t>B </a:t>
            </a:r>
            <a:r>
              <a:rPr lang="en-US" sz="2000" dirty="0" smtClean="0">
                <a:latin typeface="Symbol"/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mi10"/>
              </a:rPr>
              <a:t>½</a:t>
            </a:r>
            <a:r>
              <a:rPr lang="en-US" sz="2000" baseline="30000" dirty="0" smtClean="0">
                <a:latin typeface="cmmi10"/>
              </a:rPr>
              <a:t>0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Symbol"/>
                <a:sym typeface="Symbol"/>
              </a:rPr>
              <a:t>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mi10"/>
              </a:rPr>
              <a:t>¼</a:t>
            </a:r>
            <a:r>
              <a:rPr lang="en-US" sz="2000" baseline="30000" dirty="0"/>
              <a:t>+</a:t>
            </a:r>
            <a:r>
              <a:rPr lang="en-US" sz="2000" dirty="0" smtClean="0">
                <a:latin typeface="cmmi10"/>
              </a:rPr>
              <a:t>¼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) </a:t>
            </a:r>
            <a:r>
              <a:rPr lang="en-US" sz="2000" dirty="0" smtClean="0">
                <a:latin typeface="cmmi10"/>
              </a:rPr>
              <a:t>°</a:t>
            </a:r>
          </a:p>
          <a:p>
            <a:pPr lvl="2"/>
            <a:r>
              <a:rPr lang="en-US" sz="2000" dirty="0" smtClean="0"/>
              <a:t>B 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K* (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K</a:t>
            </a:r>
            <a:r>
              <a:rPr lang="en-US" sz="2000" baseline="30000" dirty="0"/>
              <a:t>+</a:t>
            </a:r>
            <a:r>
              <a:rPr lang="en-US" sz="2000" dirty="0">
                <a:latin typeface="cmmi10"/>
              </a:rPr>
              <a:t>¼</a:t>
            </a:r>
            <a:r>
              <a:rPr lang="en-US" sz="2000" baseline="30000" dirty="0"/>
              <a:t>-</a:t>
            </a:r>
            <a:r>
              <a:rPr lang="en-US" sz="2000" dirty="0"/>
              <a:t>) </a:t>
            </a:r>
            <a:r>
              <a:rPr lang="en-US" sz="2000" dirty="0">
                <a:latin typeface="cmmi10"/>
              </a:rPr>
              <a:t>°</a:t>
            </a:r>
            <a:r>
              <a:rPr lang="en-US" sz="20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730111"/>
            <a:ext cx="3657600" cy="255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3124201"/>
            <a:ext cx="5105400" cy="2590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Other physics impact: K</a:t>
            </a:r>
            <a:r>
              <a:rPr lang="en-US" dirty="0" smtClean="0">
                <a:latin typeface="cmmi10"/>
              </a:rPr>
              <a:t>¼</a:t>
            </a:r>
            <a:r>
              <a:rPr lang="en-US" dirty="0" smtClean="0"/>
              <a:t> CPV puzzle.</a:t>
            </a:r>
          </a:p>
          <a:p>
            <a:pPr lvl="1"/>
            <a:r>
              <a:rPr lang="en-US" dirty="0" smtClean="0"/>
              <a:t>Naively, for K</a:t>
            </a:r>
            <a:r>
              <a:rPr lang="en-US" baseline="30000" dirty="0" smtClean="0"/>
              <a:t>+</a:t>
            </a:r>
            <a:r>
              <a:rPr lang="en-US" dirty="0" smtClean="0">
                <a:latin typeface="cmmi10"/>
              </a:rPr>
              <a:t>¼</a:t>
            </a:r>
            <a:r>
              <a:rPr lang="en-US" baseline="30000" dirty="0" smtClean="0">
                <a:latin typeface="cmmi10"/>
              </a:rPr>
              <a:t>0</a:t>
            </a:r>
            <a:r>
              <a:rPr lang="en-US" dirty="0" smtClean="0"/>
              <a:t>, K</a:t>
            </a:r>
            <a:r>
              <a:rPr lang="en-US" baseline="30000" dirty="0"/>
              <a:t> </a:t>
            </a:r>
            <a:r>
              <a:rPr lang="en-US" baseline="30000" dirty="0" smtClean="0"/>
              <a:t>+</a:t>
            </a:r>
            <a:r>
              <a:rPr lang="en-US" dirty="0" smtClean="0">
                <a:latin typeface="cmmi10"/>
              </a:rPr>
              <a:t>¼</a:t>
            </a:r>
            <a:r>
              <a:rPr lang="en-US" baseline="30000" dirty="0" smtClean="0">
                <a:latin typeface="Calibri"/>
              </a:rPr>
              <a:t>-</a:t>
            </a:r>
            <a:r>
              <a:rPr lang="en-US" dirty="0" smtClean="0"/>
              <a:t> we expect:</a:t>
            </a:r>
          </a:p>
          <a:p>
            <a:pPr marL="457200" lvl="1" indent="0">
              <a:buNone/>
            </a:pPr>
            <a:r>
              <a:rPr lang="en-US" dirty="0" smtClean="0">
                <a:latin typeface="cmmi10"/>
              </a:rPr>
              <a:t>	¢</a:t>
            </a:r>
            <a:r>
              <a:rPr lang="en-US" dirty="0" smtClean="0">
                <a:latin typeface="cmsy10"/>
              </a:rPr>
              <a:t>A</a:t>
            </a:r>
            <a:r>
              <a:rPr lang="en-US" dirty="0" smtClean="0"/>
              <a:t> = 0.</a:t>
            </a:r>
          </a:p>
          <a:p>
            <a:pPr lvl="1"/>
            <a:r>
              <a:rPr lang="en-US" dirty="0" smtClean="0"/>
              <a:t>Current Belle value (EPS 2011): </a:t>
            </a:r>
          </a:p>
          <a:p>
            <a:pPr marL="457200" lvl="1" indent="0">
              <a:buNone/>
            </a:pPr>
            <a:r>
              <a:rPr lang="en-US" dirty="0">
                <a:latin typeface="cmmi10"/>
              </a:rPr>
              <a:t>	</a:t>
            </a:r>
            <a:r>
              <a:rPr lang="en-US" dirty="0" smtClean="0">
                <a:latin typeface="cmmi10"/>
              </a:rPr>
              <a:t>¢</a:t>
            </a:r>
            <a:r>
              <a:rPr lang="en-US" dirty="0">
                <a:latin typeface="cmsy10"/>
              </a:rPr>
              <a:t>A</a:t>
            </a:r>
            <a:r>
              <a:rPr lang="en-US" dirty="0"/>
              <a:t> = </a:t>
            </a:r>
            <a:r>
              <a:rPr lang="en-US" dirty="0" smtClean="0"/>
              <a:t>+0.112 </a:t>
            </a:r>
            <a:r>
              <a:rPr lang="en-US" dirty="0" smtClean="0">
                <a:latin typeface="cmsy10"/>
              </a:rPr>
              <a:t>§</a:t>
            </a:r>
            <a:r>
              <a:rPr lang="en-US" dirty="0" smtClean="0"/>
              <a:t> 0.028 @ 4</a:t>
            </a:r>
            <a:r>
              <a:rPr lang="en-US" dirty="0" smtClean="0">
                <a:latin typeface="cmmi10"/>
              </a:rPr>
              <a:t>¾</a:t>
            </a:r>
          </a:p>
          <a:p>
            <a:pPr lvl="1"/>
            <a:r>
              <a:rPr lang="en-US" dirty="0" smtClean="0"/>
              <a:t>…but theoretical uncertainty can be large.</a:t>
            </a:r>
          </a:p>
          <a:p>
            <a:r>
              <a:rPr lang="en-US" dirty="0" smtClean="0"/>
              <a:t>Model independent sum rule: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5486400"/>
            <a:ext cx="5006943" cy="1066800"/>
            <a:chOff x="206012" y="914400"/>
            <a:chExt cx="7634042" cy="162654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2" y="914400"/>
              <a:ext cx="5248275" cy="8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800225"/>
              <a:ext cx="3429000" cy="729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054" y="1797376"/>
              <a:ext cx="3048000" cy="743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4038600" y="5105400"/>
            <a:ext cx="121920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Gronau</a:t>
            </a:r>
            <a:r>
              <a:rPr lang="en-US" dirty="0" smtClean="0"/>
              <a:t>, </a:t>
            </a:r>
          </a:p>
          <a:p>
            <a:r>
              <a:rPr lang="en-US" dirty="0" smtClean="0"/>
              <a:t>PL</a:t>
            </a:r>
            <a:r>
              <a:rPr lang="en-US" b="1" dirty="0" smtClean="0"/>
              <a:t>B627</a:t>
            </a:r>
            <a:r>
              <a:rPr lang="en-US" dirty="0" smtClean="0"/>
              <a:t>, 82 </a:t>
            </a:r>
          </a:p>
          <a:p>
            <a:r>
              <a:rPr lang="en-US" dirty="0" smtClean="0"/>
              <a:t>(2005)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15200" y="55670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current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95" y="3250395"/>
            <a:ext cx="3925610" cy="339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85" y="5797913"/>
            <a:ext cx="835800" cy="67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740485" y="5797913"/>
            <a:ext cx="1708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Projected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w/ 50 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ab</a:t>
            </a:r>
            <a:r>
              <a:rPr lang="en-US" b="1" baseline="30000" dirty="0" smtClean="0">
                <a:solidFill>
                  <a:srgbClr val="0000FF"/>
                </a:solidFill>
                <a:latin typeface="Calibri"/>
              </a:rPr>
              <a:t>-1</a:t>
            </a:r>
            <a:endParaRPr lang="en-US" b="1" baseline="30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41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93" y="3962400"/>
            <a:ext cx="516280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9301"/>
            <a:ext cx="5867400" cy="14528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Crystals:</a:t>
            </a:r>
          </a:p>
          <a:p>
            <a:pPr lvl="1"/>
            <a:r>
              <a:rPr lang="en-US" sz="2000" dirty="0" smtClean="0"/>
              <a:t>Barrel: reuse existing </a:t>
            </a:r>
            <a:r>
              <a:rPr lang="en-US" sz="2000" dirty="0" err="1" smtClean="0"/>
              <a:t>CsI</a:t>
            </a:r>
            <a:r>
              <a:rPr lang="en-US" sz="2000" dirty="0" smtClean="0"/>
              <a:t>(</a:t>
            </a:r>
            <a:r>
              <a:rPr lang="en-US" sz="2000" dirty="0" err="1" smtClean="0"/>
              <a:t>Tl</a:t>
            </a:r>
            <a:r>
              <a:rPr lang="en-US" sz="2000" dirty="0" smtClean="0"/>
              <a:t>).</a:t>
            </a:r>
          </a:p>
          <a:p>
            <a:pPr lvl="1"/>
            <a:r>
              <a:rPr lang="en-US" sz="2000" dirty="0" err="1" smtClean="0"/>
              <a:t>Endcaps</a:t>
            </a:r>
            <a:r>
              <a:rPr lang="en-US" sz="2000" dirty="0" smtClean="0"/>
              <a:t>: (possibly staged) upgrade to pure </a:t>
            </a:r>
            <a:r>
              <a:rPr lang="en-US" sz="2000" dirty="0" err="1" smtClean="0"/>
              <a:t>CsI</a:t>
            </a:r>
            <a:r>
              <a:rPr lang="en-US" sz="2000" dirty="0" smtClean="0"/>
              <a:t>.</a:t>
            </a:r>
          </a:p>
          <a:p>
            <a:pPr marL="914400" lvl="2" indent="0">
              <a:buNone/>
            </a:pPr>
            <a:r>
              <a:rPr lang="en-US" sz="1600" dirty="0" smtClean="0">
                <a:sym typeface="Wingdings" pitchFamily="2" charset="2"/>
              </a:rPr>
              <a:t> </a:t>
            </a:r>
            <a:r>
              <a:rPr lang="en-US" sz="1800" dirty="0" smtClean="0"/>
              <a:t>Better performance &amp; radiation hardness.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33052"/>
            <a:ext cx="2743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0" y="2433301"/>
            <a:ext cx="5867400" cy="14528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Readout electronics:</a:t>
            </a:r>
          </a:p>
          <a:p>
            <a:pPr lvl="1"/>
            <a:r>
              <a:rPr lang="en-US" sz="2000" dirty="0" smtClean="0"/>
              <a:t>Upgrade to 2 MHz waveform sampling.</a:t>
            </a:r>
          </a:p>
          <a:p>
            <a:pPr lvl="1"/>
            <a:r>
              <a:rPr lang="en-US" sz="2000" dirty="0" smtClean="0"/>
              <a:t>Online signal processing.</a:t>
            </a:r>
          </a:p>
          <a:p>
            <a:pPr marL="457200" lvl="1" indent="0">
              <a:buNone/>
            </a:pPr>
            <a:r>
              <a:rPr lang="en-US" sz="2000" dirty="0" smtClean="0">
                <a:sym typeface="Wingdings" pitchFamily="2" charset="2"/>
              </a:rPr>
              <a:t> Improved energy resolution.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41173"/>
            <a:ext cx="3086100" cy="276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 cstate="print"/>
          <a:srcRect l="6377" r="4348"/>
          <a:stretch>
            <a:fillRect/>
          </a:stretch>
        </p:blipFill>
        <p:spPr bwMode="auto">
          <a:xfrm>
            <a:off x="2573975" y="3850362"/>
            <a:ext cx="2263140" cy="157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01106"/>
            <a:ext cx="20542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729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1217"/>
            <a:ext cx="9144000" cy="1143480"/>
          </a:xfrm>
        </p:spPr>
        <p:txBody>
          <a:bodyPr lIns="81639" tIns="42452" rIns="81639" bIns="42452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536446" algn="l"/>
              </a:tabLst>
            </a:pPr>
            <a:r>
              <a:rPr lang="en-US" sz="3600" dirty="0" smtClean="0"/>
              <a:t>CP Violation and the </a:t>
            </a:r>
            <a:r>
              <a:rPr lang="en-US" sz="3600" dirty="0" err="1" smtClean="0"/>
              <a:t>Unitarity</a:t>
            </a:r>
            <a:r>
              <a:rPr lang="en-US" sz="3600" dirty="0" smtClean="0"/>
              <a:t> Triangle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228960" y="1447353"/>
          <a:ext cx="3886560" cy="594782"/>
        </p:xfrm>
        <a:graphic>
          <a:graphicData uri="http://schemas.openxmlformats.org/presentationml/2006/ole">
            <p:oleObj spid="_x0000_s65538" r:id="rId4" imgW="37794960" imgH="5790960" progId="Equation.3">
              <p:embed/>
            </p:oleObj>
          </a:graphicData>
        </a:graphic>
      </p:graphicFrame>
      <p:graphicFrame>
        <p:nvGraphicFramePr>
          <p:cNvPr id="3075" name="Object 1026"/>
          <p:cNvGraphicFramePr>
            <a:graphicFrameLocks noChangeAspect="1"/>
          </p:cNvGraphicFramePr>
          <p:nvPr/>
        </p:nvGraphicFramePr>
        <p:xfrm>
          <a:off x="2819520" y="3810640"/>
          <a:ext cx="456480" cy="311073"/>
        </p:xfrm>
        <a:graphic>
          <a:graphicData uri="http://schemas.openxmlformats.org/presentationml/2006/ole">
            <p:oleObj spid="_x0000_s65539" r:id="rId5" imgW="355320" imgH="241200" progId="Equation.3">
              <p:embed/>
            </p:oleObj>
          </a:graphicData>
        </a:graphic>
      </p:graphicFrame>
      <p:graphicFrame>
        <p:nvGraphicFramePr>
          <p:cNvPr id="3076" name="Object 1027"/>
          <p:cNvGraphicFramePr>
            <a:graphicFrameLocks noChangeAspect="1"/>
          </p:cNvGraphicFramePr>
          <p:nvPr/>
        </p:nvGraphicFramePr>
        <p:xfrm>
          <a:off x="1676160" y="3961856"/>
          <a:ext cx="456480" cy="420524"/>
        </p:xfrm>
        <a:graphic>
          <a:graphicData uri="http://schemas.openxmlformats.org/presentationml/2006/ole">
            <p:oleObj spid="_x0000_s65540" r:id="rId6" imgW="3657240" imgH="3352320" progId="Equation.3">
              <p:embed/>
            </p:oleObj>
          </a:graphicData>
        </a:graphic>
      </p:graphicFrame>
      <p:sp>
        <p:nvSpPr>
          <p:cNvPr id="3087" name="Text Box 6"/>
          <p:cNvSpPr txBox="1">
            <a:spLocks noChangeArrowheads="1"/>
          </p:cNvSpPr>
          <p:nvPr/>
        </p:nvSpPr>
        <p:spPr bwMode="auto">
          <a:xfrm>
            <a:off x="609600" y="5943600"/>
            <a:ext cx="3886560" cy="331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1020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Length of each side ~ O(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sz="1600" baseline="30000" dirty="0">
                <a:solidFill>
                  <a:srgbClr val="000000"/>
                </a:solidFill>
                <a:latin typeface="Comic Sans MS" pitchFamily="66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), 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l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~ 0.22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3077" name="Object 1028"/>
          <p:cNvGraphicFramePr>
            <a:graphicFrameLocks noChangeAspect="1"/>
          </p:cNvGraphicFramePr>
          <p:nvPr/>
        </p:nvGraphicFramePr>
        <p:xfrm>
          <a:off x="838081" y="3810640"/>
          <a:ext cx="534240" cy="328354"/>
        </p:xfrm>
        <a:graphic>
          <a:graphicData uri="http://schemas.openxmlformats.org/presentationml/2006/ole">
            <p:oleObj spid="_x0000_s65541" r:id="rId7" imgW="393480" imgH="241200" progId="Equation.3">
              <p:embed/>
            </p:oleObj>
          </a:graphicData>
        </a:graphic>
      </p:graphicFrame>
      <p:graphicFrame>
        <p:nvGraphicFramePr>
          <p:cNvPr id="3078" name="Object 1029"/>
          <p:cNvGraphicFramePr>
            <a:graphicFrameLocks noChangeAspect="1"/>
          </p:cNvGraphicFramePr>
          <p:nvPr/>
        </p:nvGraphicFramePr>
        <p:xfrm>
          <a:off x="3199681" y="4800024"/>
          <a:ext cx="361440" cy="482450"/>
        </p:xfrm>
        <a:graphic>
          <a:graphicData uri="http://schemas.openxmlformats.org/presentationml/2006/ole">
            <p:oleObj spid="_x0000_s65542" r:id="rId8" imgW="3657240" imgH="4876560" progId="Equation.3">
              <p:embed/>
            </p:oleObj>
          </a:graphicData>
        </a:graphic>
      </p:graphicFrame>
      <p:graphicFrame>
        <p:nvGraphicFramePr>
          <p:cNvPr id="3079" name="Object 1030"/>
          <p:cNvGraphicFramePr>
            <a:graphicFrameLocks noChangeAspect="1"/>
          </p:cNvGraphicFramePr>
          <p:nvPr/>
        </p:nvGraphicFramePr>
        <p:xfrm>
          <a:off x="1067040" y="4800025"/>
          <a:ext cx="351360" cy="456527"/>
        </p:xfrm>
        <a:graphic>
          <a:graphicData uri="http://schemas.openxmlformats.org/presentationml/2006/ole">
            <p:oleObj spid="_x0000_s65543" r:id="rId9" imgW="3047760" imgH="3962160" progId="Equation.3">
              <p:embed/>
            </p:oleObj>
          </a:graphicData>
        </a:graphic>
      </p:graphicFrame>
      <p:sp>
        <p:nvSpPr>
          <p:cNvPr id="3088" name="AutoShape 10"/>
          <p:cNvSpPr>
            <a:spLocks noChangeArrowheads="1"/>
          </p:cNvSpPr>
          <p:nvPr/>
        </p:nvSpPr>
        <p:spPr bwMode="auto">
          <a:xfrm>
            <a:off x="725760" y="3809200"/>
            <a:ext cx="3683520" cy="1496317"/>
          </a:xfrm>
          <a:prstGeom prst="triangle">
            <a:avLst>
              <a:gd name="adj" fmla="val 28412"/>
            </a:avLst>
          </a:prstGeom>
          <a:noFill/>
          <a:ln w="28440">
            <a:solidFill>
              <a:srgbClr val="0066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ar-SA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640" y="2743489"/>
            <a:ext cx="5104800" cy="2981112"/>
            <a:chOff x="106" y="1905"/>
            <a:chExt cx="3545" cy="207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6" y="1905"/>
              <a:ext cx="3545" cy="2070"/>
              <a:chOff x="106" y="1905"/>
              <a:chExt cx="3545" cy="2070"/>
            </a:xfrm>
          </p:grpSpPr>
          <p:sp>
            <p:nvSpPr>
              <p:cNvPr id="3100" name="Oval 13"/>
              <p:cNvSpPr>
                <a:spLocks noChangeArrowheads="1"/>
              </p:cNvSpPr>
              <p:nvPr/>
            </p:nvSpPr>
            <p:spPr bwMode="auto">
              <a:xfrm>
                <a:off x="1164" y="2593"/>
                <a:ext cx="106" cy="106"/>
              </a:xfrm>
              <a:prstGeom prst="ellipse">
                <a:avLst/>
              </a:prstGeom>
              <a:solidFill>
                <a:srgbClr val="FFFF00"/>
              </a:solidFill>
              <a:ln w="1908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ar-SA"/>
              </a:p>
            </p:txBody>
          </p: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106" y="1905"/>
                <a:ext cx="3545" cy="2070"/>
                <a:chOff x="106" y="1905"/>
                <a:chExt cx="3545" cy="2070"/>
              </a:xfrm>
            </p:grpSpPr>
            <p:graphicFrame>
              <p:nvGraphicFramePr>
                <p:cNvPr id="3081" name="Object 1032"/>
                <p:cNvGraphicFramePr>
                  <a:graphicFrameLocks noChangeAspect="1"/>
                </p:cNvGraphicFramePr>
                <p:nvPr/>
              </p:nvGraphicFramePr>
              <p:xfrm>
                <a:off x="952" y="2275"/>
                <a:ext cx="593" cy="288"/>
              </p:xfrm>
              <a:graphic>
                <a:graphicData uri="http://schemas.openxmlformats.org/presentationml/2006/ole">
                  <p:oleObj spid="_x0000_s65545" r:id="rId10" imgW="419040" imgH="203040" progId="Equation.3">
                    <p:embed/>
                  </p:oleObj>
                </a:graphicData>
              </a:graphic>
            </p:graphicFrame>
            <p:grpSp>
              <p:nvGrpSpPr>
                <p:cNvPr id="5" name="Group 16"/>
                <p:cNvGrpSpPr>
                  <a:grpSpLocks/>
                </p:cNvGrpSpPr>
                <p:nvPr/>
              </p:nvGrpSpPr>
              <p:grpSpPr bwMode="auto">
                <a:xfrm>
                  <a:off x="106" y="1905"/>
                  <a:ext cx="3545" cy="2070"/>
                  <a:chOff x="106" y="1905"/>
                  <a:chExt cx="3545" cy="2070"/>
                </a:xfrm>
              </p:grpSpPr>
              <p:grpSp>
                <p:nvGrpSpPr>
                  <p:cNvPr id="6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76" y="2061"/>
                    <a:ext cx="3068" cy="1644"/>
                    <a:chOff x="476" y="2061"/>
                    <a:chExt cx="3068" cy="1644"/>
                  </a:xfrm>
                </p:grpSpPr>
                <p:sp>
                  <p:nvSpPr>
                    <p:cNvPr id="3106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6" y="3704"/>
                      <a:ext cx="3069" cy="1"/>
                    </a:xfrm>
                    <a:prstGeom prst="line">
                      <a:avLst/>
                    </a:prstGeom>
                    <a:noFill/>
                    <a:ln w="19080">
                      <a:solidFill>
                        <a:srgbClr val="000000"/>
                      </a:solidFill>
                      <a:miter lim="800000"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aphicFrame>
                  <p:nvGraphicFramePr>
                    <p:cNvPr id="3084" name="Object 10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581" y="2857"/>
                    <a:ext cx="357" cy="193"/>
                  </p:xfrm>
                  <a:graphic>
                    <a:graphicData uri="http://schemas.openxmlformats.org/presentationml/2006/ole">
                      <p:oleObj spid="_x0000_s65548" r:id="rId11" imgW="380880" imgH="241200" progId="Equation.3">
                        <p:embed/>
                      </p:oleObj>
                    </a:graphicData>
                  </a:graphic>
                </p:graphicFrame>
                <p:sp>
                  <p:nvSpPr>
                    <p:cNvPr id="3107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" y="2857"/>
                      <a:ext cx="371" cy="1"/>
                    </a:xfrm>
                    <a:prstGeom prst="line">
                      <a:avLst/>
                    </a:prstGeom>
                    <a:noFill/>
                    <a:ln w="1908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8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6" y="2060"/>
                      <a:ext cx="1" cy="1647"/>
                    </a:xfrm>
                    <a:prstGeom prst="line">
                      <a:avLst/>
                    </a:prstGeom>
                    <a:noFill/>
                    <a:ln w="19080">
                      <a:solidFill>
                        <a:srgbClr val="000000"/>
                      </a:solidFill>
                      <a:miter lim="800000"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9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5" y="2857"/>
                      <a:ext cx="370" cy="1"/>
                    </a:xfrm>
                    <a:prstGeom prst="line">
                      <a:avLst/>
                    </a:prstGeom>
                    <a:noFill/>
                    <a:ln w="1908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aphicFrame>
                  <p:nvGraphicFramePr>
                    <p:cNvPr id="3085" name="Object 10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958" y="2857"/>
                    <a:ext cx="357" cy="193"/>
                  </p:xfrm>
                  <a:graphic>
                    <a:graphicData uri="http://schemas.openxmlformats.org/presentationml/2006/ole">
                      <p:oleObj spid="_x0000_s65549" r:id="rId12" imgW="380880" imgH="241200" progId="Equation.3">
                        <p:embed/>
                      </p:oleObj>
                    </a:graphicData>
                  </a:graphic>
                </p:graphicFrame>
              </p:grpSp>
              <p:sp>
                <p:nvSpPr>
                  <p:cNvPr id="3104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28" y="3651"/>
                    <a:ext cx="423" cy="301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algn="ctr">
                      <a:spcBef>
                        <a:spcPts val="1361"/>
                      </a:spcBef>
                      <a:tabLst>
                        <a:tab pos="0" algn="l"/>
                        <a:tab pos="414726" algn="l"/>
                        <a:tab pos="829452" algn="l"/>
                        <a:tab pos="1244178" algn="l"/>
                        <a:tab pos="1658904" algn="l"/>
                        <a:tab pos="2073631" algn="l"/>
                        <a:tab pos="2488357" algn="l"/>
                        <a:tab pos="2903083" algn="l"/>
                        <a:tab pos="3317809" algn="l"/>
                        <a:tab pos="3732535" algn="l"/>
                        <a:tab pos="4147261" algn="l"/>
                        <a:tab pos="4561987" algn="l"/>
                        <a:tab pos="4976713" algn="l"/>
                        <a:tab pos="5391440" algn="l"/>
                        <a:tab pos="5806166" algn="l"/>
                        <a:tab pos="6220892" algn="l"/>
                        <a:tab pos="6635618" algn="l"/>
                        <a:tab pos="7050344" algn="l"/>
                        <a:tab pos="7465070" algn="l"/>
                        <a:tab pos="7879796" algn="l"/>
                        <a:tab pos="8294522" algn="l"/>
                      </a:tabLst>
                    </a:pPr>
                    <a:r>
                      <a:rPr lang="en-US" sz="2200" dirty="0">
                        <a:solidFill>
                          <a:srgbClr val="000000"/>
                        </a:solidFill>
                        <a:latin typeface="Symbol" pitchFamily="18" charset="2"/>
                      </a:rPr>
                      <a:t></a:t>
                    </a:r>
                  </a:p>
                </p:txBody>
              </p:sp>
              <p:sp>
                <p:nvSpPr>
                  <p:cNvPr id="3105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6" y="1905"/>
                    <a:ext cx="423" cy="301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algn="ctr">
                      <a:spcBef>
                        <a:spcPts val="1361"/>
                      </a:spcBef>
                      <a:tabLst>
                        <a:tab pos="0" algn="l"/>
                        <a:tab pos="414726" algn="l"/>
                        <a:tab pos="829452" algn="l"/>
                        <a:tab pos="1244178" algn="l"/>
                        <a:tab pos="1658904" algn="l"/>
                        <a:tab pos="2073631" algn="l"/>
                        <a:tab pos="2488357" algn="l"/>
                        <a:tab pos="2903083" algn="l"/>
                        <a:tab pos="3317809" algn="l"/>
                        <a:tab pos="3732535" algn="l"/>
                        <a:tab pos="4147261" algn="l"/>
                        <a:tab pos="4561987" algn="l"/>
                        <a:tab pos="4976713" algn="l"/>
                        <a:tab pos="5391440" algn="l"/>
                        <a:tab pos="5806166" algn="l"/>
                        <a:tab pos="6220892" algn="l"/>
                        <a:tab pos="6635618" algn="l"/>
                        <a:tab pos="7050344" algn="l"/>
                        <a:tab pos="7465070" algn="l"/>
                        <a:tab pos="7879796" algn="l"/>
                        <a:tab pos="8294522" algn="l"/>
                      </a:tabLst>
                    </a:pPr>
                    <a:r>
                      <a:rPr lang="en-US" sz="2200" dirty="0">
                        <a:solidFill>
                          <a:srgbClr val="000000"/>
                        </a:solidFill>
                        <a:latin typeface="Symbol" pitchFamily="18" charset="2"/>
                      </a:rPr>
                      <a:t></a:t>
                    </a:r>
                  </a:p>
                </p:txBody>
              </p:sp>
              <p:graphicFrame>
                <p:nvGraphicFramePr>
                  <p:cNvPr id="3082" name="Object 1033"/>
                  <p:cNvGraphicFramePr>
                    <a:graphicFrameLocks noChangeAspect="1"/>
                  </p:cNvGraphicFramePr>
                  <p:nvPr/>
                </p:nvGraphicFramePr>
                <p:xfrm>
                  <a:off x="2857" y="3704"/>
                  <a:ext cx="423" cy="271"/>
                </p:xfrm>
                <a:graphic>
                  <a:graphicData uri="http://schemas.openxmlformats.org/presentationml/2006/ole">
                    <p:oleObj spid="_x0000_s65546" r:id="rId13" imgW="317160" imgH="20304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3083" name="Object 1034"/>
                  <p:cNvGraphicFramePr>
                    <a:graphicFrameLocks noChangeAspect="1"/>
                  </p:cNvGraphicFramePr>
                  <p:nvPr/>
                </p:nvGraphicFramePr>
                <p:xfrm>
                  <a:off x="248" y="3704"/>
                  <a:ext cx="457" cy="271"/>
                </p:xfrm>
                <a:graphic>
                  <a:graphicData uri="http://schemas.openxmlformats.org/presentationml/2006/ole">
                    <p:oleObj spid="_x0000_s65547" r:id="rId14" imgW="342720" imgH="203040" progId="Equation.3">
                      <p:embed/>
                    </p:oleObj>
                  </a:graphicData>
                </a:graphic>
              </p:graphicFrame>
            </p:grpSp>
          </p:grpSp>
        </p:grpSp>
        <p:sp>
          <p:nvSpPr>
            <p:cNvPr id="3098" name="Line 28"/>
            <p:cNvSpPr>
              <a:spLocks noChangeShapeType="1"/>
            </p:cNvSpPr>
            <p:nvPr/>
          </p:nvSpPr>
          <p:spPr bwMode="auto">
            <a:xfrm flipV="1">
              <a:off x="1217" y="2695"/>
              <a:ext cx="1" cy="1012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080" name="Object 1031"/>
            <p:cNvGraphicFramePr>
              <a:graphicFrameLocks noChangeAspect="1"/>
            </p:cNvGraphicFramePr>
            <p:nvPr/>
          </p:nvGraphicFramePr>
          <p:xfrm>
            <a:off x="1270" y="3228"/>
            <a:ext cx="847" cy="228"/>
          </p:xfrm>
          <a:graphic>
            <a:graphicData uri="http://schemas.openxmlformats.org/presentationml/2006/ole">
              <p:oleObj spid="_x0000_s65544" r:id="rId15" imgW="19202040" imgH="5181120" progId="Equation.3">
                <p:embed/>
              </p:oleObj>
            </a:graphicData>
          </a:graphic>
        </p:graphicFrame>
        <p:sp>
          <p:nvSpPr>
            <p:cNvPr id="3099" name="Line 30"/>
            <p:cNvSpPr>
              <a:spLocks noChangeShapeType="1"/>
            </p:cNvSpPr>
            <p:nvPr/>
          </p:nvSpPr>
          <p:spPr bwMode="auto">
            <a:xfrm flipV="1">
              <a:off x="1852" y="3225"/>
              <a:ext cx="265" cy="165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0" name="Text Box 31"/>
          <p:cNvSpPr txBox="1">
            <a:spLocks noChangeArrowheads="1"/>
          </p:cNvSpPr>
          <p:nvPr/>
        </p:nvSpPr>
        <p:spPr bwMode="auto">
          <a:xfrm>
            <a:off x="456481" y="2361848"/>
            <a:ext cx="4114080" cy="424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1361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“The” </a:t>
            </a:r>
            <a:r>
              <a:rPr lang="en-US" sz="2200" dirty="0" err="1">
                <a:solidFill>
                  <a:srgbClr val="CC0000"/>
                </a:solidFill>
                <a:latin typeface="Comic Sans MS" pitchFamily="66" charset="0"/>
              </a:rPr>
              <a:t>Unitarity</a:t>
            </a:r>
            <a:r>
              <a:rPr lang="en-US" sz="2200" dirty="0">
                <a:solidFill>
                  <a:srgbClr val="CC0000"/>
                </a:solidFill>
                <a:latin typeface="Comic Sans MS" pitchFamily="66" charset="0"/>
              </a:rPr>
              <a:t> Triangle</a:t>
            </a:r>
          </a:p>
        </p:txBody>
      </p:sp>
      <p:sp>
        <p:nvSpPr>
          <p:cNvPr id="3092" name="Text Box 33"/>
          <p:cNvSpPr txBox="1">
            <a:spLocks noChangeArrowheads="1"/>
          </p:cNvSpPr>
          <p:nvPr/>
        </p:nvSpPr>
        <p:spPr bwMode="auto">
          <a:xfrm>
            <a:off x="5257440" y="3352673"/>
            <a:ext cx="3581280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1134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Angles</a:t>
            </a: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are determined from CP-violating asymmetries</a:t>
            </a:r>
          </a:p>
        </p:txBody>
      </p:sp>
      <p:sp>
        <p:nvSpPr>
          <p:cNvPr id="3093" name="Text Box 34"/>
          <p:cNvSpPr txBox="1">
            <a:spLocks noChangeArrowheads="1"/>
          </p:cNvSpPr>
          <p:nvPr/>
        </p:nvSpPr>
        <p:spPr bwMode="auto">
          <a:xfrm>
            <a:off x="5410081" y="4343497"/>
            <a:ext cx="3428640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1134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CC0000"/>
                </a:solidFill>
                <a:latin typeface="Comic Sans MS" pitchFamily="66" charset="0"/>
              </a:rPr>
              <a:t>Area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is proportional to the amount of CP violation</a:t>
            </a:r>
          </a:p>
        </p:txBody>
      </p:sp>
      <p:sp>
        <p:nvSpPr>
          <p:cNvPr id="3095" name="Text Box 36"/>
          <p:cNvSpPr txBox="1">
            <a:spLocks noChangeArrowheads="1"/>
          </p:cNvSpPr>
          <p:nvPr/>
        </p:nvSpPr>
        <p:spPr bwMode="auto">
          <a:xfrm>
            <a:off x="5328000" y="5511460"/>
            <a:ext cx="3663360" cy="456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ar-SA"/>
          </a:p>
        </p:txBody>
      </p:sp>
      <p:sp>
        <p:nvSpPr>
          <p:cNvPr id="38" name="Date Placeholder 3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EB86AAD-5808-4ED7-A757-9D750D48D5F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Ayad</a:t>
            </a:r>
            <a:r>
              <a:rPr lang="en-US" dirty="0" smtClean="0"/>
              <a:t> - </a:t>
            </a:r>
            <a:r>
              <a:rPr lang="en-US" dirty="0" err="1" smtClean="0"/>
              <a:t>SuperKEKB</a:t>
            </a:r>
            <a:r>
              <a:rPr lang="en-US" dirty="0" smtClean="0"/>
              <a:t> &amp; Belle II</a:t>
            </a:r>
            <a:endParaRPr lang="en-US" dirty="0"/>
          </a:p>
        </p:txBody>
      </p:sp>
      <p:pic>
        <p:nvPicPr>
          <p:cNvPr id="44" name="Picture 43" descr="http://ckmfitter.in2p3.fr/www/results/plots_moriond12/png/belle_rhoeta_small_global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6" t="5944" r="2266"/>
          <a:stretch/>
        </p:blipFill>
        <p:spPr bwMode="auto">
          <a:xfrm>
            <a:off x="5032178" y="2590800"/>
            <a:ext cx="4111822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/>
          <p:cNvCxnSpPr/>
          <p:nvPr/>
        </p:nvCxnSpPr>
        <p:spPr>
          <a:xfrm>
            <a:off x="1905000" y="3733801"/>
            <a:ext cx="4876800" cy="4571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800600" y="1143000"/>
            <a:ext cx="2099520" cy="1371600"/>
            <a:chOff x="3961440" y="1106036"/>
            <a:chExt cx="2099520" cy="1419990"/>
          </a:xfrm>
        </p:grpSpPr>
        <p:sp>
          <p:nvSpPr>
            <p:cNvPr id="42" name="Line 4"/>
            <p:cNvSpPr>
              <a:spLocks noChangeShapeType="1"/>
            </p:cNvSpPr>
            <p:nvPr/>
          </p:nvSpPr>
          <p:spPr bwMode="auto">
            <a:xfrm>
              <a:off x="4266721" y="1828992"/>
              <a:ext cx="838080" cy="14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3" name="Line 5"/>
            <p:cNvSpPr>
              <a:spLocks noChangeShapeType="1"/>
            </p:cNvSpPr>
            <p:nvPr/>
          </p:nvSpPr>
          <p:spPr bwMode="auto">
            <a:xfrm flipV="1">
              <a:off x="5104800" y="1366704"/>
              <a:ext cx="685440" cy="46660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5104800" y="1828992"/>
              <a:ext cx="303840" cy="53429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dash"/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graphicFrame>
          <p:nvGraphicFramePr>
            <p:cNvPr id="46" name="Object 1025"/>
            <p:cNvGraphicFramePr>
              <a:graphicFrameLocks noChangeAspect="1"/>
            </p:cNvGraphicFramePr>
            <p:nvPr/>
          </p:nvGraphicFramePr>
          <p:xfrm>
            <a:off x="3961440" y="1600008"/>
            <a:ext cx="270720" cy="380200"/>
          </p:xfrm>
          <a:graphic>
            <a:graphicData uri="http://schemas.openxmlformats.org/presentationml/2006/ole">
              <p:oleObj spid="_x0000_s65550" r:id="rId17" imgW="126720" imgH="177480" progId="Equation.3">
                <p:embed/>
              </p:oleObj>
            </a:graphicData>
          </a:graphic>
        </p:graphicFrame>
        <p:graphicFrame>
          <p:nvGraphicFramePr>
            <p:cNvPr id="47" name="Object 1026"/>
            <p:cNvGraphicFramePr>
              <a:graphicFrameLocks noChangeAspect="1"/>
            </p:cNvGraphicFramePr>
            <p:nvPr/>
          </p:nvGraphicFramePr>
          <p:xfrm>
            <a:off x="5790240" y="1106036"/>
            <a:ext cx="270720" cy="299551"/>
          </p:xfrm>
          <a:graphic>
            <a:graphicData uri="http://schemas.openxmlformats.org/presentationml/2006/ole">
              <p:oleObj spid="_x0000_s65551" r:id="rId18" imgW="126720" imgH="139680" progId="Equation.3">
                <p:embed/>
              </p:oleObj>
            </a:graphicData>
          </a:graphic>
        </p:graphicFrame>
        <p:graphicFrame>
          <p:nvGraphicFramePr>
            <p:cNvPr id="49" name="Object 1027"/>
            <p:cNvGraphicFramePr>
              <a:graphicFrameLocks noChangeAspect="1"/>
            </p:cNvGraphicFramePr>
            <p:nvPr/>
          </p:nvGraphicFramePr>
          <p:xfrm>
            <a:off x="5486400" y="2132865"/>
            <a:ext cx="393120" cy="393161"/>
          </p:xfrm>
          <a:graphic>
            <a:graphicData uri="http://schemas.openxmlformats.org/presentationml/2006/ole">
              <p:oleObj spid="_x0000_s65552" r:id="rId19" imgW="177480" imgH="177480" progId="Equation.3">
                <p:embed/>
              </p:oleObj>
            </a:graphicData>
          </a:graphic>
        </p:graphicFrame>
        <p:graphicFrame>
          <p:nvGraphicFramePr>
            <p:cNvPr id="50" name="Object 1028"/>
            <p:cNvGraphicFramePr>
              <a:graphicFrameLocks noChangeAspect="1"/>
            </p:cNvGraphicFramePr>
            <p:nvPr/>
          </p:nvGraphicFramePr>
          <p:xfrm>
            <a:off x="4724400" y="1219200"/>
            <a:ext cx="466560" cy="495412"/>
          </p:xfrm>
          <a:graphic>
            <a:graphicData uri="http://schemas.openxmlformats.org/presentationml/2006/ole">
              <p:oleObj spid="_x0000_s65553" r:id="rId20" imgW="5181120" imgH="5486040" progId="Equation.3">
                <p:embed/>
              </p:oleObj>
            </a:graphicData>
          </a:graphic>
        </p:graphicFrame>
      </p:grpSp>
      <p:pic>
        <p:nvPicPr>
          <p:cNvPr id="65554" name="Picture 1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91400" y="1066800"/>
            <a:ext cx="13430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4419600" y="3200400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CKM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620000" y="1981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CKM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7543800" y="1066800"/>
            <a:ext cx="990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K</a:t>
            </a:r>
            <a:r>
              <a:rPr lang="en-US" baseline="-25000" dirty="0" smtClean="0">
                <a:latin typeface="Calibri"/>
              </a:rPr>
              <a:t>L</a:t>
            </a:r>
            <a:r>
              <a:rPr lang="en-US" dirty="0" smtClean="0"/>
              <a:t> and </a:t>
            </a:r>
            <a:r>
              <a:rPr lang="en-US" dirty="0" smtClean="0">
                <a:latin typeface="cmmi10"/>
              </a:rPr>
              <a:t>¹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575" y="609600"/>
            <a:ext cx="5051425" cy="3454569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Endcap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 RPCs </a:t>
            </a:r>
            <a:r>
              <a:rPr lang="en-US" sz="2000" dirty="0" smtClean="0">
                <a:sym typeface="Wingdings" pitchFamily="2" charset="2"/>
              </a:rPr>
              <a:t> scintillator to tolerate high BG.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14 </a:t>
            </a:r>
            <a:r>
              <a:rPr lang="en-US" sz="2000" dirty="0" err="1" smtClean="0">
                <a:sym typeface="Wingdings" pitchFamily="2" charset="2"/>
              </a:rPr>
              <a:t>layersx</a:t>
            </a:r>
            <a:r>
              <a:rPr lang="en-US" sz="2000" dirty="0" smtClean="0">
                <a:sym typeface="Wingdings" pitchFamily="2" charset="2"/>
              </a:rPr>
              <a:t>(75 x-strips, 75 y-strips) per </a:t>
            </a:r>
            <a:r>
              <a:rPr lang="en-US" sz="2000" dirty="0" err="1" smtClean="0">
                <a:sym typeface="Wingdings" pitchFamily="2" charset="2"/>
              </a:rPr>
              <a:t>layerx</a:t>
            </a:r>
            <a:r>
              <a:rPr lang="en-US" sz="2000" dirty="0" smtClean="0">
                <a:sym typeface="Wingdings" pitchFamily="2" charset="2"/>
              </a:rPr>
              <a:t>(4 quadrants) per each </a:t>
            </a:r>
            <a:r>
              <a:rPr lang="en-US" sz="2000" dirty="0" err="1" smtClean="0">
                <a:sym typeface="Wingdings" pitchFamily="2" charset="2"/>
              </a:rPr>
              <a:t>endcap</a:t>
            </a: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2000" dirty="0" smtClean="0">
                <a:sym typeface="Wingdings" pitchFamily="2" charset="2"/>
              </a:rPr>
              <a:t>16,800 total (for two </a:t>
            </a:r>
            <a:r>
              <a:rPr lang="en-US" sz="2000" dirty="0" err="1" smtClean="0">
                <a:sym typeface="Wingdings" pitchFamily="2" charset="2"/>
              </a:rPr>
              <a:t>endcaps</a:t>
            </a:r>
            <a:r>
              <a:rPr lang="en-US" sz="2000" dirty="0" smtClean="0">
                <a:sym typeface="Wingdings" pitchFamily="2" charset="2"/>
              </a:rPr>
              <a:t>) channels w/ waveform digitizing readout.</a:t>
            </a:r>
          </a:p>
          <a:p>
            <a:r>
              <a:rPr lang="en-US" sz="2400" dirty="0"/>
              <a:t>Barrel:</a:t>
            </a:r>
          </a:p>
          <a:p>
            <a:pPr lvl="1"/>
            <a:r>
              <a:rPr lang="en-US" sz="2000" dirty="0"/>
              <a:t>Belle RPCs mostly to be reused.</a:t>
            </a:r>
          </a:p>
          <a:p>
            <a:pPr lvl="1"/>
            <a:r>
              <a:rPr lang="en-US" sz="2000" dirty="0"/>
              <a:t>Inner </a:t>
            </a:r>
            <a:r>
              <a:rPr lang="en-US" sz="2000" dirty="0" smtClean="0"/>
              <a:t>two layers </a:t>
            </a:r>
            <a:r>
              <a:rPr lang="en-US" sz="2000" dirty="0" smtClean="0">
                <a:sym typeface="Wingdings" pitchFamily="2" charset="2"/>
              </a:rPr>
              <a:t> scintillator.</a:t>
            </a:r>
            <a:endParaRPr lang="en-US" sz="1600" dirty="0"/>
          </a:p>
          <a:p>
            <a:endParaRPr lang="en-US" sz="2400" dirty="0" smtClean="0">
              <a:sym typeface="Wingdings" pitchFamily="2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5847"/>
            <a:ext cx="3716338" cy="120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5250" y="685800"/>
            <a:ext cx="4248150" cy="3241675"/>
            <a:chOff x="82550" y="1510414"/>
            <a:chExt cx="4248150" cy="3241675"/>
          </a:xfrm>
        </p:grpSpPr>
        <p:pic>
          <p:nvPicPr>
            <p:cNvPr id="9" name="Picture 30" descr="klm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10414"/>
              <a:ext cx="3241675" cy="324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227013" y="2697864"/>
              <a:ext cx="1252537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kumimoji="1" lang="en-GB" altLang="ja-JP" sz="2000">
                  <a:latin typeface="Arial" pitchFamily="34" charset="0"/>
                  <a:ea typeface="MS PGothic" pitchFamily="34" charset="-128"/>
                </a:rPr>
                <a:t>Iron plate</a:t>
              </a:r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82550" y="4066289"/>
              <a:ext cx="2108200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kumimoji="1" lang="en-GB" altLang="ja-JP" sz="2000">
                  <a:latin typeface="Arial" pitchFamily="34" charset="0"/>
                  <a:ea typeface="MS PGothic" pitchFamily="34" charset="-128"/>
                </a:rPr>
                <a:t>Aluminium frame</a:t>
              </a:r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 flipV="1">
              <a:off x="1522413" y="3274126"/>
              <a:ext cx="180975" cy="7556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5"/>
            <p:cNvSpPr>
              <a:spLocks noChangeShapeType="1"/>
            </p:cNvSpPr>
            <p:nvPr/>
          </p:nvSpPr>
          <p:spPr bwMode="auto">
            <a:xfrm flipV="1">
              <a:off x="1703388" y="4066289"/>
              <a:ext cx="827087" cy="36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3359150" y="2805814"/>
              <a:ext cx="971550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kumimoji="1" lang="en-GB" altLang="ja-JP" sz="2000">
                  <a:latin typeface="Arial" pitchFamily="34" charset="0"/>
                  <a:ea typeface="MS PGothic" pitchFamily="34" charset="-128"/>
                </a:rPr>
                <a:t>x-strip plane</a:t>
              </a:r>
            </a:p>
          </p:txBody>
        </p:sp>
        <p:sp>
          <p:nvSpPr>
            <p:cNvPr id="15" name="Text Box 37"/>
            <p:cNvSpPr txBox="1">
              <a:spLocks noChangeArrowheads="1"/>
            </p:cNvSpPr>
            <p:nvPr/>
          </p:nvSpPr>
          <p:spPr bwMode="auto">
            <a:xfrm>
              <a:off x="2890838" y="1834264"/>
              <a:ext cx="900112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18" charset="2"/>
                </a:defRPr>
              </a:lvl9pPr>
            </a:lstStyle>
            <a:p>
              <a:pPr eaLnBrk="1" hangingPunct="1"/>
              <a:r>
                <a:rPr kumimoji="1" lang="en-GB" altLang="ja-JP" sz="2000">
                  <a:latin typeface="Arial" pitchFamily="34" charset="0"/>
                  <a:ea typeface="MS PGothic" pitchFamily="34" charset="-128"/>
                </a:rPr>
                <a:t>y-strip plane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05600" y="5181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Photon-counting with Hamamatsu MPPCs and waveform sampling readout</a:t>
            </a:r>
            <a:endParaRPr lang="en-US" b="1" baseline="30000" dirty="0">
              <a:latin typeface="Calibri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1" y="3849786"/>
            <a:ext cx="3132137" cy="157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09600" y="3940314"/>
            <a:ext cx="1106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9pPr>
          </a:lstStyle>
          <a:p>
            <a:r>
              <a:rPr lang="sl-SI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Y strip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1600200" y="4933890"/>
            <a:ext cx="960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9pPr>
          </a:lstStyle>
          <a:p>
            <a:r>
              <a:rPr lang="sl-SI" sz="2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X strip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print"/>
          <a:srcRect l="4305" t="6897" r="6255" b="1546"/>
          <a:stretch>
            <a:fillRect/>
          </a:stretch>
        </p:blipFill>
        <p:spPr bwMode="auto">
          <a:xfrm>
            <a:off x="4038600" y="4038600"/>
            <a:ext cx="2474914" cy="253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4" y="4038600"/>
            <a:ext cx="1098651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1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469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 at Belle projected to Belle II</a:t>
            </a:r>
            <a:endParaRPr lang="en-US" sz="3600" dirty="0"/>
          </a:p>
        </p:txBody>
      </p:sp>
      <p:pic>
        <p:nvPicPr>
          <p:cNvPr id="7" name="Content Placeholder 6" descr="CDarkPhoton_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438400"/>
            <a:ext cx="4665856" cy="2590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DataBac_6e_comparis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828800"/>
            <a:ext cx="2743199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838200"/>
            <a:ext cx="30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Igal</a:t>
            </a:r>
            <a:r>
              <a:rPr lang="en-US" dirty="0" smtClean="0"/>
              <a:t> Talk (this workshop)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953000"/>
            <a:ext cx="7161769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 case if background remains of order 1/1000 in the covered phase space </a:t>
            </a:r>
          </a:p>
          <a:p>
            <a:r>
              <a:rPr lang="en-US" dirty="0" err="1" smtClean="0">
                <a:latin typeface="+mj-lt"/>
              </a:rPr>
              <a:t>signal</a:t>
            </a:r>
            <a:r>
              <a:rPr lang="en-US" baseline="-25000" dirty="0" err="1" smtClean="0">
                <a:latin typeface="+mj-lt"/>
              </a:rPr>
              <a:t>A</a:t>
            </a:r>
            <a:r>
              <a:rPr lang="en-US" dirty="0" smtClean="0"/>
              <a:t> (Belle2) ~ </a:t>
            </a:r>
            <a:r>
              <a:rPr lang="en-US" dirty="0" err="1" smtClean="0">
                <a:latin typeface="+mj-lt"/>
              </a:rPr>
              <a:t>signal</a:t>
            </a:r>
            <a:r>
              <a:rPr lang="en-US" baseline="-25000" dirty="0" err="1" smtClean="0"/>
              <a:t>A</a:t>
            </a:r>
            <a:r>
              <a:rPr lang="en-US" dirty="0" smtClean="0"/>
              <a:t>(Belle)*(L(Belle2)/L(Belle))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562600"/>
            <a:ext cx="8293745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 pitchFamily="18" charset="2"/>
              </a:rPr>
              <a:t>e</a:t>
            </a:r>
            <a:r>
              <a:rPr lang="en-US" sz="1400" baseline="-25000" dirty="0" err="1" smtClean="0">
                <a:latin typeface="Symbol" pitchFamily="18" charset="2"/>
              </a:rPr>
              <a:t>A</a:t>
            </a:r>
            <a:r>
              <a:rPr lang="en-US" sz="1400" dirty="0" smtClean="0"/>
              <a:t>(Belle2) = </a:t>
            </a:r>
            <a:r>
              <a:rPr lang="en-US" sz="1400" dirty="0" smtClean="0">
                <a:latin typeface="Symbol" pitchFamily="18" charset="2"/>
              </a:rPr>
              <a:t>e</a:t>
            </a:r>
            <a:r>
              <a:rPr lang="en-US" sz="1400" dirty="0" smtClean="0"/>
              <a:t>(Belle)*(</a:t>
            </a:r>
            <a:r>
              <a:rPr lang="en-US" sz="1400" dirty="0" smtClean="0">
                <a:latin typeface="Symbol" pitchFamily="18" charset="2"/>
              </a:rPr>
              <a:t>e</a:t>
            </a:r>
            <a:r>
              <a:rPr lang="en-US" sz="1400" dirty="0" smtClean="0"/>
              <a:t>(lepton Belle II)/</a:t>
            </a:r>
            <a:r>
              <a:rPr lang="en-US" sz="1400" dirty="0" smtClean="0">
                <a:latin typeface="Symbol" pitchFamily="18" charset="2"/>
              </a:rPr>
              <a:t>e</a:t>
            </a:r>
            <a:r>
              <a:rPr lang="en-US" sz="1400" dirty="0" smtClean="0"/>
              <a:t>(Lepton Belle))</a:t>
            </a:r>
            <a:r>
              <a:rPr lang="en-US" sz="1400" baseline="30000" dirty="0" smtClean="0"/>
              <a:t>6</a:t>
            </a:r>
            <a:r>
              <a:rPr lang="en-US" sz="1400" dirty="0" smtClean="0"/>
              <a:t> , this improve signal by 6.1% if 1% in electron efficiency.</a:t>
            </a:r>
            <a:endParaRPr lang="en-US" sz="14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943600"/>
            <a:ext cx="7753982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Displaced vertex efficiency ( In Belle2 better Vertex Detector, small inner CDC cells and larger CDC) </a:t>
            </a:r>
          </a:p>
          <a:p>
            <a:r>
              <a:rPr lang="en-US" sz="1400" dirty="0" smtClean="0"/>
              <a:t>That improves signal: 4.43% if A average decay length is ¼ after inner CDC, 7.8% if at the middle of CDC, </a:t>
            </a:r>
          </a:p>
          <a:p>
            <a:r>
              <a:rPr lang="en-US" sz="1400" dirty="0" smtClean="0"/>
              <a:t>and 10%  if ¾ from inner CDC.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057400"/>
            <a:ext cx="19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prompt photon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2438400"/>
            <a:ext cx="183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Powerful decay length cut </a:t>
            </a:r>
          </a:p>
          <a:p>
            <a:r>
              <a:rPr lang="en-US" sz="1200" dirty="0" smtClean="0"/>
              <a:t>But with low purity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1295400"/>
            <a:ext cx="252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Misleading electron-electron charge </a:t>
            </a:r>
          </a:p>
          <a:p>
            <a:r>
              <a:rPr lang="en-US" sz="1200" b="1" dirty="0" smtClean="0"/>
              <a:t>System from the 3 A systems.</a:t>
            </a:r>
            <a:endParaRPr lang="en-US" sz="1200" b="1" dirty="0"/>
          </a:p>
        </p:txBody>
      </p:sp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219200"/>
            <a:ext cx="28670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11840" y="310675"/>
            <a:ext cx="7882560" cy="450123"/>
          </a:xfrm>
        </p:spPr>
        <p:txBody>
          <a:bodyPr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500" dirty="0" smtClean="0"/>
              <a:t>WMAP(Wilkinson Microwave Anisotropy Probe)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040" y="1906761"/>
            <a:ext cx="3808800" cy="4150945"/>
          </a:xfrm>
        </p:spPr>
        <p:txBody>
          <a:bodyPr>
            <a:spAutoFit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/>
              <a:t>CMB photons (Cosmic Microwave Background) decoupled during the Big Bang at a temperature of ~ 3K: For a flat universe the size of cluster is ~ 1 Deg., so </a:t>
            </a:r>
            <a:r>
              <a:rPr lang="en-GB" sz="2000" dirty="0" smtClean="0">
                <a:latin typeface="Symbol" pitchFamily="18" charset="2"/>
                <a:ea typeface="Symbol" pitchFamily="18" charset="2"/>
                <a:cs typeface="Symbol" pitchFamily="18" charset="2"/>
              </a:rPr>
              <a:t></a:t>
            </a:r>
            <a:r>
              <a:rPr lang="en-GB" sz="2000" dirty="0" smtClean="0">
                <a:ea typeface="Symbol" pitchFamily="18" charset="2"/>
                <a:cs typeface="Symbol" pitchFamily="18" charset="2"/>
              </a:rPr>
              <a:t>~1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/>
              <a:t>With the help of other peaks, WMAP was able to give:</a:t>
            </a:r>
          </a:p>
          <a:p>
            <a:pPr>
              <a:lnSpc>
                <a:spcPct val="109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>
                <a:latin typeface="Symbol" pitchFamily="18" charset="2"/>
              </a:rPr>
              <a:t></a:t>
            </a:r>
            <a:r>
              <a:rPr lang="en-GB" sz="2000" dirty="0" smtClean="0"/>
              <a:t>tot ~ 1 (flat universe)</a:t>
            </a:r>
          </a:p>
          <a:p>
            <a:pPr>
              <a:lnSpc>
                <a:spcPct val="109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>
                <a:latin typeface="Symbol" pitchFamily="18" charset="2"/>
              </a:rPr>
              <a:t></a:t>
            </a:r>
            <a:r>
              <a:rPr lang="en-GB" sz="2000" dirty="0" smtClean="0"/>
              <a:t>dark-energy ~ 74%</a:t>
            </a:r>
          </a:p>
          <a:p>
            <a:pPr>
              <a:lnSpc>
                <a:spcPct val="109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>
                <a:latin typeface="Symbol" pitchFamily="18" charset="2"/>
              </a:rPr>
              <a:t></a:t>
            </a:r>
            <a:r>
              <a:rPr lang="en-GB" sz="2000" dirty="0" smtClean="0"/>
              <a:t>CDM ~ 22%</a:t>
            </a:r>
          </a:p>
          <a:p>
            <a:pPr>
              <a:lnSpc>
                <a:spcPct val="109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dirty="0" smtClean="0">
                <a:latin typeface="Symbol" pitchFamily="18" charset="2"/>
              </a:rPr>
              <a:t></a:t>
            </a:r>
            <a:r>
              <a:rPr lang="en-GB" sz="2000" dirty="0" smtClean="0"/>
              <a:t>baryonic = 4%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160" y="3954655"/>
            <a:ext cx="4268160" cy="2713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7120" y="1853476"/>
            <a:ext cx="3568320" cy="1948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3172321" y="1036909"/>
            <a:ext cx="4615963" cy="636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rgbClr val="000000"/>
                </a:solidFill>
              </a:rPr>
              <a:t>A. </a:t>
            </a:r>
            <a:r>
              <a:rPr lang="en-GB" dirty="0" err="1">
                <a:solidFill>
                  <a:srgbClr val="000000"/>
                </a:solidFill>
              </a:rPr>
              <a:t>Kosowsky</a:t>
            </a:r>
            <a:r>
              <a:rPr lang="en-GB" dirty="0">
                <a:solidFill>
                  <a:srgbClr val="000000"/>
                </a:solidFill>
              </a:rPr>
              <a:t> et al Phys. Rev. D, 66, 63007, 2002.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 err="1">
                <a:solidFill>
                  <a:srgbClr val="000000"/>
                </a:solidFill>
              </a:rPr>
              <a:t>astro</a:t>
            </a:r>
            <a:r>
              <a:rPr lang="en-GB" dirty="0">
                <a:solidFill>
                  <a:srgbClr val="000000"/>
                </a:solidFill>
              </a:rPr>
              <a:t>-ph/0302218, and </a:t>
            </a:r>
            <a:r>
              <a:rPr lang="en-GB" b="1" u="sng" dirty="0" err="1">
                <a:solidFill>
                  <a:srgbClr val="000000"/>
                </a:solidFill>
              </a:rPr>
              <a:t>astro</a:t>
            </a:r>
            <a:r>
              <a:rPr lang="en-GB" b="1" u="sng" dirty="0">
                <a:solidFill>
                  <a:srgbClr val="000000"/>
                </a:solidFill>
              </a:rPr>
              <a:t>-ph/0302207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Dark Matter search at Belle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1828800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                    </a:t>
            </a:r>
            <a:endParaRPr lang="en-US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777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1600200"/>
            <a:ext cx="806554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Published by Belle (August 2012, </a:t>
            </a:r>
            <a:r>
              <a:rPr lang="en-US" b="1" dirty="0" smtClean="0"/>
              <a:t>arXiv:1206.5948), </a:t>
            </a:r>
            <a:r>
              <a:rPr lang="en-US" dirty="0" smtClean="0"/>
              <a:t>to look at B</a:t>
            </a:r>
            <a:r>
              <a:rPr lang="en-US" baseline="30000" dirty="0" smtClean="0"/>
              <a:t>o</a:t>
            </a:r>
            <a:r>
              <a:rPr lang="en-US" dirty="0" smtClean="0"/>
              <a:t> invisible final state.</a:t>
            </a:r>
          </a:p>
          <a:p>
            <a:r>
              <a:rPr lang="en-US" dirty="0" smtClean="0"/>
              <a:t>An upper  limit of 1.4x10</a:t>
            </a:r>
            <a:r>
              <a:rPr lang="en-US" baseline="30000" dirty="0" smtClean="0"/>
              <a:t>-4</a:t>
            </a:r>
            <a:r>
              <a:rPr lang="en-US" dirty="0" smtClean="0"/>
              <a:t>  had been given and will be improve by Belle2 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2438400"/>
            <a:ext cx="570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tag one B and we look at invisible decay for the other 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562600"/>
            <a:ext cx="807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 also looked at B</a:t>
            </a:r>
            <a:r>
              <a:rPr lang="en-US" baseline="30000" dirty="0" smtClean="0"/>
              <a:t>+</a:t>
            </a:r>
            <a:r>
              <a:rPr lang="en-US" dirty="0" smtClean="0"/>
              <a:t> to K</a:t>
            </a:r>
            <a:r>
              <a:rPr lang="en-US" baseline="30000" dirty="0" smtClean="0"/>
              <a:t>+</a:t>
            </a:r>
            <a:r>
              <a:rPr lang="en-US" dirty="0" smtClean="0"/>
              <a:t> Invisible for example: Phys. Rev. </a:t>
            </a:r>
            <a:r>
              <a:rPr lang="en-US" dirty="0" err="1" smtClean="0"/>
              <a:t>Lett</a:t>
            </a:r>
            <a:r>
              <a:rPr lang="en-US" dirty="0" smtClean="0"/>
              <a:t>. 99, 221802 (2007)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334000"/>
            <a:ext cx="9144000" cy="762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 Lot) More Belle II Physics…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24400" y="43434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Very broad physics program within Belle II!  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Only a few examples covered. 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For more, see arXiv:1002.5012: “Physics at Super </a:t>
            </a:r>
            <a:r>
              <a:rPr lang="en-US" sz="2400" i="1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Factory”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648200" cy="569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8"/>
          <a:stretch/>
        </p:blipFill>
        <p:spPr bwMode="auto">
          <a:xfrm>
            <a:off x="4564684" y="765318"/>
            <a:ext cx="4579315" cy="370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223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Nominal Construction Schedule Of </a:t>
            </a:r>
            <a:r>
              <a:rPr lang="en-US" sz="2800" dirty="0" err="1" smtClean="0"/>
              <a:t>SuperKEKB</a:t>
            </a:r>
            <a:r>
              <a:rPr lang="en-US" sz="2800" dirty="0" smtClean="0"/>
              <a:t> and Belle II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New Schedule Due to Earth Quake damage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200" dirty="0" err="1" smtClean="0">
                <a:solidFill>
                  <a:srgbClr val="002060"/>
                </a:solidFill>
              </a:rPr>
              <a:t>SuperKEKB</a:t>
            </a:r>
            <a:r>
              <a:rPr lang="en-US" sz="2200" dirty="0" smtClean="0">
                <a:solidFill>
                  <a:srgbClr val="002060"/>
                </a:solidFill>
              </a:rPr>
              <a:t> and Belle II </a:t>
            </a:r>
            <a:r>
              <a:rPr lang="en-US" sz="2200" smtClean="0">
                <a:solidFill>
                  <a:srgbClr val="002060"/>
                </a:solidFill>
              </a:rPr>
              <a:t>upgrade officially cost </a:t>
            </a:r>
            <a:r>
              <a:rPr lang="en-US" sz="2200" dirty="0" smtClean="0">
                <a:solidFill>
                  <a:srgbClr val="002060"/>
                </a:solidFill>
              </a:rPr>
              <a:t>about 300 Millions Euros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1524000"/>
          <a:ext cx="80772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Linac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Damping Ring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Main ring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Belle II detector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447800" y="2590800"/>
            <a:ext cx="3124200" cy="228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R&amp;D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2667000"/>
            <a:ext cx="2057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7800" y="3048000"/>
            <a:ext cx="17526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Design Study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29000" y="3048000"/>
            <a:ext cx="2209800" cy="22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Commissioning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800" y="3810000"/>
            <a:ext cx="16002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R&amp;D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7000" y="4038600"/>
            <a:ext cx="3200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Mass Production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1400" y="3429000"/>
            <a:ext cx="2057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Tunnel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000" y="3657600"/>
            <a:ext cx="13716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Building Construction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4038600"/>
            <a:ext cx="1295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Installation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343400"/>
            <a:ext cx="16002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R&amp;D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1400" y="4343400"/>
            <a:ext cx="26670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Building 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5600" y="4648200"/>
            <a:ext cx="3962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Mass Production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0" y="4953000"/>
            <a:ext cx="17526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Installation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24000" y="5181600"/>
            <a:ext cx="3581400" cy="228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R&amp;D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62200" y="5486400"/>
            <a:ext cx="39624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6600" y="5791200"/>
            <a:ext cx="3810000" cy="228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Mass Production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34200" y="6172200"/>
            <a:ext cx="12192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Installation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77200" y="5638800"/>
            <a:ext cx="1066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Cosmic Rays Tests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543800" y="2514600"/>
            <a:ext cx="0" cy="26670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96200" y="2743200"/>
            <a:ext cx="1341554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Because of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Earth Quake,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Construction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Phases stay the same but </a:t>
            </a:r>
            <a:r>
              <a:rPr lang="en-US" sz="1400" dirty="0" err="1" smtClean="0">
                <a:solidFill>
                  <a:srgbClr val="FF0000"/>
                </a:solidFill>
              </a:rPr>
              <a:t>SuperKEKB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initial tests will be delayed to Fall 2014</a:t>
            </a:r>
            <a:endParaRPr lang="en-US" sz="1400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72674" y="5181600"/>
            <a:ext cx="29713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Delayed to Fall </a:t>
            </a:r>
            <a:r>
              <a:rPr lang="en-US" dirty="0" smtClean="0">
                <a:solidFill>
                  <a:srgbClr val="FF0000"/>
                </a:solidFill>
              </a:rPr>
              <a:t>2015 or Later?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467600" y="5486400"/>
            <a:ext cx="609600" cy="2286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2133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Super KEKB &amp; Belle II are approved by Japanese government.</a:t>
            </a:r>
          </a:p>
          <a:p>
            <a:pPr lvl="1"/>
            <a:r>
              <a:rPr lang="en-US" dirty="0" smtClean="0"/>
              <a:t>Accelerator and detector upgrades are underway. Most Belle II production starts Fall 2012, ECL </a:t>
            </a:r>
            <a:r>
              <a:rPr lang="en-US" dirty="0" err="1" smtClean="0"/>
              <a:t>endcap</a:t>
            </a:r>
            <a:r>
              <a:rPr lang="en-US" dirty="0" smtClean="0"/>
              <a:t> pure </a:t>
            </a:r>
            <a:r>
              <a:rPr lang="en-US" dirty="0" err="1" smtClean="0"/>
              <a:t>CsI</a:t>
            </a:r>
            <a:r>
              <a:rPr lang="en-US" dirty="0" smtClean="0"/>
              <a:t> R&amp;D now.</a:t>
            </a:r>
          </a:p>
          <a:p>
            <a:pPr lvl="1"/>
            <a:r>
              <a:rPr lang="en-US" dirty="0" smtClean="0"/>
              <a:t>Belle II Technical Design Report: arXiv:1011.0352</a:t>
            </a:r>
          </a:p>
          <a:p>
            <a:r>
              <a:rPr lang="en-US" dirty="0" smtClean="0"/>
              <a:t>Planning to collect 50 </a:t>
            </a:r>
            <a:r>
              <a:rPr lang="en-US" dirty="0" smtClean="0">
                <a:latin typeface="Calibri"/>
              </a:rPr>
              <a:t>ab</a:t>
            </a:r>
            <a:r>
              <a:rPr lang="en-US" baseline="30000" dirty="0" smtClean="0">
                <a:latin typeface="Calibri"/>
              </a:rPr>
              <a:t>-1</a:t>
            </a:r>
            <a:r>
              <a:rPr lang="en-US" dirty="0" smtClean="0"/>
              <a:t> by 2022.</a:t>
            </a:r>
          </a:p>
          <a:p>
            <a:pPr lvl="1"/>
            <a:r>
              <a:rPr lang="en-US" u="sng" dirty="0" smtClean="0"/>
              <a:t>Broad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hysics program, complementary to LHC.</a:t>
            </a:r>
          </a:p>
          <a:p>
            <a:pPr lvl="1"/>
            <a:r>
              <a:rPr lang="en-US" dirty="0" smtClean="0"/>
              <a:t>More details: arXiv:1002.5012</a:t>
            </a:r>
          </a:p>
          <a:p>
            <a:r>
              <a:rPr lang="en-US" u="sng" dirty="0" smtClean="0"/>
              <a:t>~400 members from over 60 institutes in 19 countries</a:t>
            </a:r>
            <a:r>
              <a:rPr lang="en-US" dirty="0" smtClean="0"/>
              <a:t>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2" descr="http://belle.kek.jp/%7Eushiroda/sbelle/slides/2012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59279"/>
            <a:ext cx="7589621" cy="3559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76275" y="6257421"/>
            <a:ext cx="7781925" cy="705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New </a:t>
            </a:r>
            <a:r>
              <a:rPr lang="en-US" b="1" dirty="0">
                <a:solidFill>
                  <a:srgbClr val="FF0000"/>
                </a:solidFill>
              </a:rPr>
              <a:t>members welcome</a:t>
            </a:r>
            <a:r>
              <a:rPr lang="en-US" b="1" dirty="0" smtClean="0">
                <a:solidFill>
                  <a:srgbClr val="FF0000"/>
                </a:solidFill>
              </a:rPr>
              <a:t>!  Visit: http://belle2.kek.jp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42" y="0"/>
            <a:ext cx="1127558" cy="9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図 4" descr="c1_new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09800"/>
            <a:ext cx="1524000" cy="8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84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1800" y="3657600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Backing Slides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520" y="5714520"/>
            <a:ext cx="914400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ar-SA"/>
          </a:p>
        </p:txBody>
      </p:sp>
      <p:graphicFrame>
        <p:nvGraphicFramePr>
          <p:cNvPr id="122880" name="Object 1024"/>
          <p:cNvGraphicFramePr>
            <a:graphicFrameLocks noChangeAspect="1"/>
          </p:cNvGraphicFramePr>
          <p:nvPr/>
        </p:nvGraphicFramePr>
        <p:xfrm>
          <a:off x="928800" y="4261408"/>
          <a:ext cx="7269120" cy="2125663"/>
        </p:xfrm>
        <a:graphic>
          <a:graphicData uri="http://schemas.openxmlformats.org/presentationml/2006/ole">
            <p:oleObj spid="_x0000_s136194" r:id="rId4" imgW="126484615" imgH="36900000" progId="">
              <p:embed/>
            </p:oleObj>
          </a:graphicData>
        </a:graphic>
      </p:graphicFrame>
      <p:sp>
        <p:nvSpPr>
          <p:cNvPr id="2062" name="Rectangle 3"/>
          <p:cNvSpPr>
            <a:spLocks noChangeArrowheads="1"/>
          </p:cNvSpPr>
          <p:nvPr/>
        </p:nvSpPr>
        <p:spPr bwMode="auto">
          <a:xfrm>
            <a:off x="456481" y="305313"/>
            <a:ext cx="8382240" cy="71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/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000" dirty="0">
                <a:solidFill>
                  <a:srgbClr val="006600"/>
                </a:solidFill>
              </a:rPr>
              <a:t>Kobayashi-</a:t>
            </a:r>
            <a:r>
              <a:rPr lang="en-US" sz="4000" dirty="0" err="1">
                <a:solidFill>
                  <a:srgbClr val="006600"/>
                </a:solidFill>
              </a:rPr>
              <a:t>Maskawa</a:t>
            </a:r>
            <a:r>
              <a:rPr lang="en-US" sz="4000" dirty="0">
                <a:solidFill>
                  <a:srgbClr val="006600"/>
                </a:solidFill>
              </a:rPr>
              <a:t> </a:t>
            </a:r>
            <a:r>
              <a:rPr lang="en-US" sz="4000" dirty="0" smtClean="0">
                <a:solidFill>
                  <a:srgbClr val="006600"/>
                </a:solidFill>
              </a:rPr>
              <a:t>Mechanism(1973)</a:t>
            </a:r>
            <a:endParaRPr lang="en-US" sz="4000" dirty="0">
              <a:solidFill>
                <a:srgbClr val="0066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961440" y="1106036"/>
            <a:ext cx="2099520" cy="1419990"/>
            <a:chOff x="3961440" y="1106036"/>
            <a:chExt cx="2099520" cy="1419990"/>
          </a:xfrm>
        </p:grpSpPr>
        <p:sp>
          <p:nvSpPr>
            <p:cNvPr id="2063" name="Line 4"/>
            <p:cNvSpPr>
              <a:spLocks noChangeShapeType="1"/>
            </p:cNvSpPr>
            <p:nvPr/>
          </p:nvSpPr>
          <p:spPr bwMode="auto">
            <a:xfrm>
              <a:off x="4266721" y="1828992"/>
              <a:ext cx="838080" cy="144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064" name="Line 5"/>
            <p:cNvSpPr>
              <a:spLocks noChangeShapeType="1"/>
            </p:cNvSpPr>
            <p:nvPr/>
          </p:nvSpPr>
          <p:spPr bwMode="auto">
            <a:xfrm flipV="1">
              <a:off x="5104800" y="1366704"/>
              <a:ext cx="685440" cy="46660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065" name="Line 6"/>
            <p:cNvSpPr>
              <a:spLocks noChangeShapeType="1"/>
            </p:cNvSpPr>
            <p:nvPr/>
          </p:nvSpPr>
          <p:spPr bwMode="auto">
            <a:xfrm>
              <a:off x="5104800" y="1828992"/>
              <a:ext cx="303840" cy="534297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dash"/>
              <a:miter lim="800000"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graphicFrame>
          <p:nvGraphicFramePr>
            <p:cNvPr id="2051" name="Object 1025"/>
            <p:cNvGraphicFramePr>
              <a:graphicFrameLocks noChangeAspect="1"/>
            </p:cNvGraphicFramePr>
            <p:nvPr/>
          </p:nvGraphicFramePr>
          <p:xfrm>
            <a:off x="3961440" y="1600008"/>
            <a:ext cx="270720" cy="380200"/>
          </p:xfrm>
          <a:graphic>
            <a:graphicData uri="http://schemas.openxmlformats.org/presentationml/2006/ole">
              <p:oleObj spid="_x0000_s136195" r:id="rId5" imgW="126720" imgH="177480" progId="Equation.3">
                <p:embed/>
              </p:oleObj>
            </a:graphicData>
          </a:graphic>
        </p:graphicFrame>
        <p:graphicFrame>
          <p:nvGraphicFramePr>
            <p:cNvPr id="2052" name="Object 1026"/>
            <p:cNvGraphicFramePr>
              <a:graphicFrameLocks noChangeAspect="1"/>
            </p:cNvGraphicFramePr>
            <p:nvPr/>
          </p:nvGraphicFramePr>
          <p:xfrm>
            <a:off x="5790240" y="1106036"/>
            <a:ext cx="270720" cy="299551"/>
          </p:xfrm>
          <a:graphic>
            <a:graphicData uri="http://schemas.openxmlformats.org/presentationml/2006/ole">
              <p:oleObj spid="_x0000_s136196" r:id="rId6" imgW="126720" imgH="139680" progId="Equation.3">
                <p:embed/>
              </p:oleObj>
            </a:graphicData>
          </a:graphic>
        </p:graphicFrame>
        <p:graphicFrame>
          <p:nvGraphicFramePr>
            <p:cNvPr id="2053" name="Object 1027"/>
            <p:cNvGraphicFramePr>
              <a:graphicFrameLocks noChangeAspect="1"/>
            </p:cNvGraphicFramePr>
            <p:nvPr/>
          </p:nvGraphicFramePr>
          <p:xfrm>
            <a:off x="5486400" y="2132865"/>
            <a:ext cx="393120" cy="393161"/>
          </p:xfrm>
          <a:graphic>
            <a:graphicData uri="http://schemas.openxmlformats.org/presentationml/2006/ole">
              <p:oleObj spid="_x0000_s136197" r:id="rId7" imgW="177480" imgH="177480" progId="Equation.3">
                <p:embed/>
              </p:oleObj>
            </a:graphicData>
          </a:graphic>
        </p:graphicFrame>
        <p:graphicFrame>
          <p:nvGraphicFramePr>
            <p:cNvPr id="2054" name="Object 1028"/>
            <p:cNvGraphicFramePr>
              <a:graphicFrameLocks noChangeAspect="1"/>
            </p:cNvGraphicFramePr>
            <p:nvPr/>
          </p:nvGraphicFramePr>
          <p:xfrm>
            <a:off x="4723200" y="1294696"/>
            <a:ext cx="466560" cy="495412"/>
          </p:xfrm>
          <a:graphic>
            <a:graphicData uri="http://schemas.openxmlformats.org/presentationml/2006/ole">
              <p:oleObj spid="_x0000_s136198" r:id="rId8" imgW="5181120" imgH="5486040" progId="Equation.3">
                <p:embed/>
              </p:oleObj>
            </a:graphicData>
          </a:graphic>
        </p:graphicFrame>
      </p:grpSp>
      <p:graphicFrame>
        <p:nvGraphicFramePr>
          <p:cNvPr id="2055" name="Object 1029"/>
          <p:cNvGraphicFramePr>
            <a:graphicFrameLocks noChangeAspect="1"/>
          </p:cNvGraphicFramePr>
          <p:nvPr/>
        </p:nvGraphicFramePr>
        <p:xfrm>
          <a:off x="6857280" y="1067153"/>
          <a:ext cx="1676160" cy="1267333"/>
        </p:xfrm>
        <a:graphic>
          <a:graphicData uri="http://schemas.openxmlformats.org/presentationml/2006/ole">
            <p:oleObj spid="_x0000_s136199" r:id="rId9" imgW="571320" imgH="431640" progId="Equation.3">
              <p:embed/>
            </p:oleObj>
          </a:graphicData>
        </a:graphic>
      </p:graphicFrame>
      <p:sp>
        <p:nvSpPr>
          <p:cNvPr id="2066" name="Line 12"/>
          <p:cNvSpPr>
            <a:spLocks noChangeShapeType="1"/>
          </p:cNvSpPr>
          <p:nvPr/>
        </p:nvSpPr>
        <p:spPr bwMode="auto">
          <a:xfrm>
            <a:off x="7009920" y="1523680"/>
            <a:ext cx="1440" cy="3053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67" name="Line 13"/>
          <p:cNvSpPr>
            <a:spLocks noChangeShapeType="1"/>
          </p:cNvSpPr>
          <p:nvPr/>
        </p:nvSpPr>
        <p:spPr bwMode="auto">
          <a:xfrm flipV="1">
            <a:off x="7695360" y="1519360"/>
            <a:ext cx="1440" cy="31395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68" name="Line 14"/>
          <p:cNvSpPr>
            <a:spLocks noChangeShapeType="1"/>
          </p:cNvSpPr>
          <p:nvPr/>
        </p:nvSpPr>
        <p:spPr bwMode="auto">
          <a:xfrm flipV="1">
            <a:off x="8304481" y="1519360"/>
            <a:ext cx="1440" cy="31395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875841" y="3727111"/>
            <a:ext cx="4118400" cy="2438176"/>
            <a:chOff x="3386" y="2588"/>
            <a:chExt cx="2860" cy="1693"/>
          </a:xfrm>
        </p:grpSpPr>
        <p:sp>
          <p:nvSpPr>
            <p:cNvPr id="2095" name="Oval 16"/>
            <p:cNvSpPr>
              <a:spLocks noChangeArrowheads="1"/>
            </p:cNvSpPr>
            <p:nvPr/>
          </p:nvSpPr>
          <p:spPr bwMode="auto">
            <a:xfrm>
              <a:off x="5238" y="3064"/>
              <a:ext cx="320" cy="264"/>
            </a:xfrm>
            <a:prstGeom prst="ellipse">
              <a:avLst/>
            </a:prstGeom>
            <a:noFill/>
            <a:ln w="19080">
              <a:solidFill>
                <a:srgbClr val="0E12C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6" name="Text Box 17"/>
            <p:cNvSpPr txBox="1">
              <a:spLocks noChangeArrowheads="1"/>
            </p:cNvSpPr>
            <p:nvPr/>
          </p:nvSpPr>
          <p:spPr bwMode="auto">
            <a:xfrm>
              <a:off x="4711" y="2588"/>
              <a:ext cx="1535" cy="2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020"/>
                </a:spcBef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dirty="0">
                  <a:solidFill>
                    <a:srgbClr val="0E12C2"/>
                  </a:solidFill>
                </a:rPr>
                <a:t>CP-violating phase</a:t>
              </a:r>
            </a:p>
          </p:txBody>
        </p:sp>
        <p:sp>
          <p:nvSpPr>
            <p:cNvPr id="2097" name="Line 18"/>
            <p:cNvSpPr>
              <a:spLocks noChangeShapeType="1"/>
            </p:cNvSpPr>
            <p:nvPr/>
          </p:nvSpPr>
          <p:spPr bwMode="auto">
            <a:xfrm flipH="1">
              <a:off x="5490" y="2853"/>
              <a:ext cx="70" cy="159"/>
            </a:xfrm>
            <a:prstGeom prst="line">
              <a:avLst/>
            </a:prstGeom>
            <a:noFill/>
            <a:ln w="28440">
              <a:solidFill>
                <a:srgbClr val="0E12C2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Oval 19"/>
            <p:cNvSpPr>
              <a:spLocks noChangeArrowheads="1"/>
            </p:cNvSpPr>
            <p:nvPr/>
          </p:nvSpPr>
          <p:spPr bwMode="auto">
            <a:xfrm>
              <a:off x="3386" y="4017"/>
              <a:ext cx="320" cy="264"/>
            </a:xfrm>
            <a:prstGeom prst="ellipse">
              <a:avLst/>
            </a:prstGeom>
            <a:noFill/>
            <a:ln w="19080">
              <a:solidFill>
                <a:srgbClr val="0E12C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746881" y="4108752"/>
            <a:ext cx="4341600" cy="2360407"/>
            <a:chOff x="2602" y="2853"/>
            <a:chExt cx="3015" cy="1639"/>
          </a:xfrm>
        </p:grpSpPr>
        <p:sp>
          <p:nvSpPr>
            <p:cNvPr id="2083" name="Rectangle 21"/>
            <p:cNvSpPr>
              <a:spLocks noChangeArrowheads="1"/>
            </p:cNvSpPr>
            <p:nvPr/>
          </p:nvSpPr>
          <p:spPr bwMode="auto">
            <a:xfrm>
              <a:off x="2709" y="2853"/>
              <a:ext cx="2857" cy="16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4" name="Rectangle 22"/>
            <p:cNvSpPr>
              <a:spLocks noChangeArrowheads="1"/>
            </p:cNvSpPr>
            <p:nvPr/>
          </p:nvSpPr>
          <p:spPr bwMode="auto">
            <a:xfrm>
              <a:off x="2867" y="2906"/>
              <a:ext cx="582" cy="529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5" name="Rectangle 23"/>
            <p:cNvSpPr>
              <a:spLocks noChangeArrowheads="1"/>
            </p:cNvSpPr>
            <p:nvPr/>
          </p:nvSpPr>
          <p:spPr bwMode="auto">
            <a:xfrm>
              <a:off x="3872" y="3382"/>
              <a:ext cx="582" cy="529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6" name="Rectangle 24"/>
            <p:cNvSpPr>
              <a:spLocks noChangeArrowheads="1"/>
            </p:cNvSpPr>
            <p:nvPr/>
          </p:nvSpPr>
          <p:spPr bwMode="auto">
            <a:xfrm>
              <a:off x="4878" y="3911"/>
              <a:ext cx="582" cy="529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7" name="Rectangle 25"/>
            <p:cNvSpPr>
              <a:spLocks noChangeArrowheads="1"/>
            </p:cNvSpPr>
            <p:nvPr/>
          </p:nvSpPr>
          <p:spPr bwMode="auto">
            <a:xfrm>
              <a:off x="4031" y="3012"/>
              <a:ext cx="317" cy="265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8" name="Rectangle 26"/>
            <p:cNvSpPr>
              <a:spLocks noChangeArrowheads="1"/>
            </p:cNvSpPr>
            <p:nvPr/>
          </p:nvSpPr>
          <p:spPr bwMode="auto">
            <a:xfrm>
              <a:off x="3026" y="3594"/>
              <a:ext cx="317" cy="264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89" name="Rectangle 27"/>
            <p:cNvSpPr>
              <a:spLocks noChangeArrowheads="1"/>
            </p:cNvSpPr>
            <p:nvPr/>
          </p:nvSpPr>
          <p:spPr bwMode="auto">
            <a:xfrm>
              <a:off x="5037" y="3541"/>
              <a:ext cx="212" cy="159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0" name="Rectangle 28"/>
            <p:cNvSpPr>
              <a:spLocks noChangeArrowheads="1"/>
            </p:cNvSpPr>
            <p:nvPr/>
          </p:nvSpPr>
          <p:spPr bwMode="auto">
            <a:xfrm>
              <a:off x="4084" y="4070"/>
              <a:ext cx="212" cy="159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1" name="Rectangle 29"/>
            <p:cNvSpPr>
              <a:spLocks noChangeArrowheads="1"/>
            </p:cNvSpPr>
            <p:nvPr/>
          </p:nvSpPr>
          <p:spPr bwMode="auto">
            <a:xfrm>
              <a:off x="2602" y="3964"/>
              <a:ext cx="1270" cy="2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2" name="Rectangle 30"/>
            <p:cNvSpPr>
              <a:spLocks noChangeArrowheads="1"/>
            </p:cNvSpPr>
            <p:nvPr/>
          </p:nvSpPr>
          <p:spPr bwMode="auto">
            <a:xfrm>
              <a:off x="4507" y="3065"/>
              <a:ext cx="1111" cy="2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3" name="Rectangle 31"/>
            <p:cNvSpPr>
              <a:spLocks noChangeArrowheads="1"/>
            </p:cNvSpPr>
            <p:nvPr/>
          </p:nvSpPr>
          <p:spPr bwMode="auto">
            <a:xfrm>
              <a:off x="3132" y="4123"/>
              <a:ext cx="53" cy="53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94" name="Rectangle 32"/>
            <p:cNvSpPr>
              <a:spLocks noChangeArrowheads="1"/>
            </p:cNvSpPr>
            <p:nvPr/>
          </p:nvSpPr>
          <p:spPr bwMode="auto">
            <a:xfrm>
              <a:off x="5142" y="3170"/>
              <a:ext cx="53" cy="53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graphicFrame>
        <p:nvGraphicFramePr>
          <p:cNvPr id="122886" name="Object 1030"/>
          <p:cNvGraphicFramePr>
            <a:graphicFrameLocks noChangeAspect="1"/>
          </p:cNvGraphicFramePr>
          <p:nvPr/>
        </p:nvGraphicFramePr>
        <p:xfrm>
          <a:off x="5728321" y="6470600"/>
          <a:ext cx="1219680" cy="387400"/>
        </p:xfrm>
        <a:graphic>
          <a:graphicData uri="http://schemas.openxmlformats.org/presentationml/2006/ole">
            <p:oleObj spid="_x0000_s136200" r:id="rId10" imgW="13410720" imgH="4266720" progId="Equation.3">
              <p:embed/>
            </p:oleObj>
          </a:graphicData>
        </a:graphic>
      </p:graphicFrame>
      <p:pic>
        <p:nvPicPr>
          <p:cNvPr id="2071" name="Picture 3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6481" y="1523680"/>
            <a:ext cx="2998080" cy="228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1157760" y="4261408"/>
            <a:ext cx="2361600" cy="36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1020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“CKM” matrix</a:t>
            </a:r>
          </a:p>
        </p:txBody>
      </p:sp>
      <p:sp>
        <p:nvSpPr>
          <p:cNvPr id="2073" name="Text Box 36"/>
          <p:cNvSpPr txBox="1">
            <a:spLocks noChangeArrowheads="1"/>
          </p:cNvSpPr>
          <p:nvPr/>
        </p:nvSpPr>
        <p:spPr bwMode="auto">
          <a:xfrm>
            <a:off x="305280" y="1065713"/>
            <a:ext cx="403776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spcBef>
                <a:spcPts val="1134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Assumption: 3 generations</a:t>
            </a:r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3504960" y="2971032"/>
            <a:ext cx="3047040" cy="316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 algn="ctr">
              <a:spcBef>
                <a:spcPts val="907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500" dirty="0">
                <a:solidFill>
                  <a:srgbClr val="000000"/>
                </a:solidFill>
                <a:latin typeface="Comic Sans MS" pitchFamily="66" charset="0"/>
              </a:rPr>
              <a:t>The quark fields are rotated:</a:t>
            </a:r>
          </a:p>
        </p:txBody>
      </p:sp>
      <p:graphicFrame>
        <p:nvGraphicFramePr>
          <p:cNvPr id="122887" name="Object 1031"/>
          <p:cNvGraphicFramePr>
            <a:graphicFrameLocks noChangeAspect="1"/>
          </p:cNvGraphicFramePr>
          <p:nvPr/>
        </p:nvGraphicFramePr>
        <p:xfrm>
          <a:off x="6628320" y="2514504"/>
          <a:ext cx="2361600" cy="1224129"/>
        </p:xfrm>
        <a:graphic>
          <a:graphicData uri="http://schemas.openxmlformats.org/presentationml/2006/ole">
            <p:oleObj spid="_x0000_s136201" r:id="rId12" imgW="1371600" imgH="711000" progId="Equation.3">
              <p:embed/>
            </p:oleObj>
          </a:graphicData>
        </a:graphic>
      </p:graphicFrame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34561" y="1519360"/>
            <a:ext cx="995040" cy="309632"/>
            <a:chOff x="5024" y="1055"/>
            <a:chExt cx="691" cy="215"/>
          </a:xfrm>
        </p:grpSpPr>
        <p:sp>
          <p:nvSpPr>
            <p:cNvPr id="2077" name="Line 40"/>
            <p:cNvSpPr>
              <a:spLocks noChangeShapeType="1"/>
            </p:cNvSpPr>
            <p:nvPr/>
          </p:nvSpPr>
          <p:spPr bwMode="auto">
            <a:xfrm flipV="1">
              <a:off x="5027" y="1055"/>
              <a:ext cx="265" cy="16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Line 41"/>
            <p:cNvSpPr>
              <a:spLocks noChangeShapeType="1"/>
            </p:cNvSpPr>
            <p:nvPr/>
          </p:nvSpPr>
          <p:spPr bwMode="auto">
            <a:xfrm flipH="1" flipV="1">
              <a:off x="5023" y="1107"/>
              <a:ext cx="271" cy="16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Line 42"/>
            <p:cNvSpPr>
              <a:spLocks noChangeShapeType="1"/>
            </p:cNvSpPr>
            <p:nvPr/>
          </p:nvSpPr>
          <p:spPr bwMode="auto">
            <a:xfrm flipV="1">
              <a:off x="5450" y="1107"/>
              <a:ext cx="264" cy="16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Line 43"/>
            <p:cNvSpPr>
              <a:spLocks noChangeShapeType="1"/>
            </p:cNvSpPr>
            <p:nvPr/>
          </p:nvSpPr>
          <p:spPr bwMode="auto">
            <a:xfrm flipH="1" flipV="1">
              <a:off x="5446" y="1055"/>
              <a:ext cx="271" cy="16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Line 44"/>
            <p:cNvSpPr>
              <a:spLocks noChangeShapeType="1"/>
            </p:cNvSpPr>
            <p:nvPr/>
          </p:nvSpPr>
          <p:spPr bwMode="auto">
            <a:xfrm flipV="1">
              <a:off x="5027" y="1054"/>
              <a:ext cx="688" cy="2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Line 45"/>
            <p:cNvSpPr>
              <a:spLocks noChangeShapeType="1"/>
            </p:cNvSpPr>
            <p:nvPr/>
          </p:nvSpPr>
          <p:spPr bwMode="auto">
            <a:xfrm>
              <a:off x="5027" y="1058"/>
              <a:ext cx="688" cy="212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6857281" y="1752665"/>
            <a:ext cx="1761120" cy="532856"/>
            <a:chOff x="4762" y="1217"/>
            <a:chExt cx="1223" cy="370"/>
          </a:xfrm>
        </p:grpSpPr>
        <p:graphicFrame>
          <p:nvGraphicFramePr>
            <p:cNvPr id="2058" name="Object 1032"/>
            <p:cNvGraphicFramePr>
              <a:graphicFrameLocks noChangeAspect="1"/>
            </p:cNvGraphicFramePr>
            <p:nvPr/>
          </p:nvGraphicFramePr>
          <p:xfrm>
            <a:off x="4762" y="1217"/>
            <a:ext cx="353" cy="353"/>
          </p:xfrm>
          <a:graphic>
            <a:graphicData uri="http://schemas.openxmlformats.org/presentationml/2006/ole">
              <p:oleObj spid="_x0000_s136202" r:id="rId13" imgW="177480" imgH="177480" progId="Equation.3">
                <p:embed/>
              </p:oleObj>
            </a:graphicData>
          </a:graphic>
        </p:graphicFrame>
        <p:graphicFrame>
          <p:nvGraphicFramePr>
            <p:cNvPr id="2059" name="Object 1033"/>
            <p:cNvGraphicFramePr>
              <a:graphicFrameLocks noChangeAspect="1"/>
            </p:cNvGraphicFramePr>
            <p:nvPr/>
          </p:nvGraphicFramePr>
          <p:xfrm>
            <a:off x="5669" y="1217"/>
            <a:ext cx="317" cy="371"/>
          </p:xfrm>
          <a:graphic>
            <a:graphicData uri="http://schemas.openxmlformats.org/presentationml/2006/ole">
              <p:oleObj spid="_x0000_s136203" r:id="rId14" imgW="152280" imgH="177480" progId="Equation.3">
                <p:embed/>
              </p:oleObj>
            </a:graphicData>
          </a:graphic>
        </p:graphicFrame>
        <p:graphicFrame>
          <p:nvGraphicFramePr>
            <p:cNvPr id="2060" name="Object 1034"/>
            <p:cNvGraphicFramePr>
              <a:graphicFrameLocks noChangeAspect="1"/>
            </p:cNvGraphicFramePr>
            <p:nvPr/>
          </p:nvGraphicFramePr>
          <p:xfrm>
            <a:off x="5238" y="1217"/>
            <a:ext cx="290" cy="371"/>
          </p:xfrm>
          <a:graphic>
            <a:graphicData uri="http://schemas.openxmlformats.org/presentationml/2006/ole">
              <p:oleObj spid="_x0000_s136204" r:id="rId15" imgW="139680" imgH="177480" progId="Equation.3">
                <p:embed/>
              </p:oleObj>
            </a:graphicData>
          </a:graphic>
        </p:graphicFrame>
      </p:grpSp>
      <p:sp>
        <p:nvSpPr>
          <p:cNvPr id="51" name="Date Placeholder 5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EB86AAD-5808-4ED7-A757-9D750D48D5F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3" name="Footer Placeholder 5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Ayad - SuperKEKB &amp; Belle II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12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20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2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HFAG sin(2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baseline="-25000" dirty="0" smtClean="0">
                <a:latin typeface="Symbol" pitchFamily="18" charset="2"/>
              </a:rPr>
              <a:t>1</a:t>
            </a:r>
            <a:r>
              <a:rPr lang="en-US" dirty="0" smtClean="0">
                <a:latin typeface="Symbol" pitchFamily="18" charset="2"/>
              </a:rPr>
              <a:t>) </a:t>
            </a:r>
            <a:r>
              <a:rPr lang="en-US" dirty="0" smtClean="0"/>
              <a:t>average value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DARK2012 - October 16,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86AAD-5808-4ED7-A757-9D750D48D5F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Picture 9" descr="sin(2phi)-average-hf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219200"/>
            <a:ext cx="7391400" cy="49101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9144000" cy="7026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Phase of </a:t>
            </a:r>
            <a:r>
              <a:rPr lang="en-US" i="1" dirty="0" smtClean="0"/>
              <a:t>B</a:t>
            </a:r>
            <a:r>
              <a:rPr lang="en-US" dirty="0" smtClean="0"/>
              <a:t> Factories: KEKB and PEPII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Ayad</a:t>
            </a:r>
            <a:r>
              <a:rPr lang="en-US" dirty="0" smtClean="0"/>
              <a:t> - </a:t>
            </a:r>
            <a:r>
              <a:rPr lang="en-US" dirty="0" err="1" smtClean="0"/>
              <a:t>SuperKEKB</a:t>
            </a:r>
            <a:r>
              <a:rPr lang="en-US" dirty="0" smtClean="0"/>
              <a:t> &amp; Belle 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pep2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429667"/>
            <a:ext cx="3810001" cy="245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belle.kek.jp/belle/slides/KEKB/kekbring-3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587642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belle.kek.jp/image/B-logo-smal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1166070" cy="895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BaBar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128"/>
          <a:stretch/>
        </p:blipFill>
        <p:spPr bwMode="auto">
          <a:xfrm>
            <a:off x="6457329" y="1600200"/>
            <a:ext cx="572742" cy="733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KEKB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819400"/>
            <a:ext cx="1749390" cy="832371"/>
          </a:xfrm>
          <a:prstGeom prst="rect">
            <a:avLst/>
          </a:prstGeom>
        </p:spPr>
      </p:pic>
      <p:pic>
        <p:nvPicPr>
          <p:cNvPr id="6146" name="Picture 2" descr="http://www.slac.stanford.edu/accel/pepii/near-ir/pep2b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86413"/>
            <a:ext cx="1771650" cy="802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0" y="3733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for time dependent decay asymmetries: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768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Primary physics goal of the </a:t>
            </a:r>
            <a:r>
              <a:rPr lang="en-US" b="1" i="1" u="sng" dirty="0" smtClean="0"/>
              <a:t>B</a:t>
            </a:r>
            <a:r>
              <a:rPr lang="en-US" b="1" u="sng" dirty="0" smtClean="0"/>
              <a:t> factories</a:t>
            </a:r>
            <a:r>
              <a:rPr lang="en-US" dirty="0" smtClean="0"/>
              <a:t>: </a:t>
            </a:r>
            <a:endParaRPr lang="en-US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ym typeface="Wingdings" pitchFamily="2" charset="2"/>
              </a:rPr>
              <a:t>Measure CP violation in </a:t>
            </a:r>
            <a:r>
              <a:rPr lang="en-US" b="1" i="1" dirty="0" smtClean="0">
                <a:sym typeface="Wingdings" pitchFamily="2" charset="2"/>
              </a:rPr>
              <a:t>B</a:t>
            </a:r>
            <a:r>
              <a:rPr lang="en-US" b="1" dirty="0" smtClean="0">
                <a:sym typeface="Wingdings" pitchFamily="2" charset="2"/>
              </a:rPr>
              <a:t> meson system, confirm the KM mechanism of CP violation...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895600" y="2667000"/>
            <a:ext cx="1828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8.0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e</a:t>
            </a:r>
            <a:r>
              <a:rPr lang="en-US" sz="1400" b="1" baseline="30000" dirty="0" smtClean="0"/>
              <a:t>-</a:t>
            </a:r>
            <a:r>
              <a:rPr lang="en-US" sz="1400" b="1" dirty="0" smtClean="0"/>
              <a:t> , 3.5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e</a:t>
            </a:r>
            <a:r>
              <a:rPr lang="en-US" sz="1400" b="1" baseline="30000" dirty="0" smtClean="0"/>
              <a:t>+</a:t>
            </a:r>
          </a:p>
          <a:p>
            <a:r>
              <a:rPr lang="en-US" sz="1400" b="1" dirty="0" smtClean="0">
                <a:latin typeface="cmmi10"/>
              </a:rPr>
              <a:t>¯°</a:t>
            </a:r>
            <a:r>
              <a:rPr lang="en-US" sz="1400" b="1" dirty="0" smtClean="0"/>
              <a:t> = 0.42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316256" y="2895600"/>
            <a:ext cx="18277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e</a:t>
            </a:r>
            <a:r>
              <a:rPr lang="en-US" sz="1400" b="1" baseline="30000" dirty="0" smtClean="0"/>
              <a:t>-</a:t>
            </a:r>
            <a:r>
              <a:rPr lang="en-US" sz="1400" b="1" dirty="0" smtClean="0"/>
              <a:t> , 3.1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e</a:t>
            </a:r>
            <a:r>
              <a:rPr lang="en-US" sz="1400" b="1" baseline="30000" dirty="0" smtClean="0"/>
              <a:t>+</a:t>
            </a:r>
          </a:p>
          <a:p>
            <a:r>
              <a:rPr lang="en-US" sz="1400" b="1" dirty="0" smtClean="0">
                <a:latin typeface="cmmi10"/>
              </a:rPr>
              <a:t>¯°</a:t>
            </a:r>
            <a:r>
              <a:rPr lang="en-US" sz="1400" b="1" dirty="0" smtClean="0"/>
              <a:t> = 0.56</a:t>
            </a:r>
          </a:p>
          <a:p>
            <a:endParaRPr lang="en-US" dirty="0"/>
          </a:p>
        </p:txBody>
      </p:sp>
      <p:sp>
        <p:nvSpPr>
          <p:cNvPr id="50" name="Date Placeholder 4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  <p:grpSp>
        <p:nvGrpSpPr>
          <p:cNvPr id="55" name="Group 8"/>
          <p:cNvGrpSpPr>
            <a:grpSpLocks/>
          </p:cNvGrpSpPr>
          <p:nvPr/>
        </p:nvGrpSpPr>
        <p:grpSpPr bwMode="auto">
          <a:xfrm>
            <a:off x="5334001" y="5029200"/>
            <a:ext cx="3201581" cy="1499086"/>
            <a:chOff x="3386" y="1481"/>
            <a:chExt cx="2712" cy="3085"/>
          </a:xfrm>
        </p:grpSpPr>
        <p:pic>
          <p:nvPicPr>
            <p:cNvPr id="56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86" y="1481"/>
              <a:ext cx="2712" cy="30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3898" y="2917"/>
              <a:ext cx="2100" cy="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2000">
                  <a:solidFill>
                    <a:srgbClr val="000000"/>
                  </a:solidFill>
                  <a:ea typeface="MS PGothic" pitchFamily="34" charset="-128"/>
                </a:rPr>
                <a:t> </a:t>
              </a:r>
            </a:p>
          </p:txBody>
        </p:sp>
        <p:grpSp>
          <p:nvGrpSpPr>
            <p:cNvPr id="58" name="Group 11"/>
            <p:cNvGrpSpPr>
              <a:grpSpLocks/>
            </p:cNvGrpSpPr>
            <p:nvPr/>
          </p:nvGrpSpPr>
          <p:grpSpPr bwMode="auto">
            <a:xfrm>
              <a:off x="5322" y="1638"/>
              <a:ext cx="564" cy="799"/>
              <a:chOff x="5322" y="1638"/>
              <a:chExt cx="564" cy="799"/>
            </a:xfrm>
          </p:grpSpPr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5387" y="2108"/>
                <a:ext cx="499" cy="32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hangingPunct="1">
                  <a:lnSpc>
                    <a:spcPct val="100000"/>
                  </a:lnSpc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2000" dirty="0">
                    <a:solidFill>
                      <a:srgbClr val="0000FF"/>
                    </a:solidFill>
                    <a:ea typeface="MS PGothic" pitchFamily="34" charset="-128"/>
                  </a:rPr>
                  <a:t>B</a:t>
                </a:r>
                <a:r>
                  <a:rPr lang="en-US" sz="2000" baseline="30000" dirty="0">
                    <a:solidFill>
                      <a:srgbClr val="0000FF"/>
                    </a:solidFill>
                    <a:ea typeface="MS PGothic" pitchFamily="34" charset="-128"/>
                  </a:rPr>
                  <a:t>0</a:t>
                </a:r>
                <a:r>
                  <a:rPr lang="en-US" sz="2000" dirty="0">
                    <a:solidFill>
                      <a:srgbClr val="0000FF"/>
                    </a:solidFill>
                    <a:ea typeface="MS PGothic" pitchFamily="34" charset="-128"/>
                  </a:rPr>
                  <a:t> tag</a:t>
                </a:r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5322" y="1638"/>
                <a:ext cx="250" cy="38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hangingPunct="1">
                  <a:lnSpc>
                    <a:spcPct val="100000"/>
                  </a:lnSpc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2000" dirty="0">
                    <a:solidFill>
                      <a:srgbClr val="0000FF"/>
                    </a:solidFill>
                    <a:ea typeface="MS PGothic" pitchFamily="34" charset="-128"/>
                  </a:rPr>
                  <a:t>_</a:t>
                </a:r>
              </a:p>
            </p:txBody>
          </p:sp>
        </p:grpSp>
      </p:grpSp>
      <p:cxnSp>
        <p:nvCxnSpPr>
          <p:cNvPr id="63" name="Straight Connector 62"/>
          <p:cNvCxnSpPr/>
          <p:nvPr/>
        </p:nvCxnSpPr>
        <p:spPr>
          <a:xfrm>
            <a:off x="4724400" y="1371600"/>
            <a:ext cx="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52400" y="4191000"/>
            <a:ext cx="4419599" cy="1664732"/>
            <a:chOff x="152400" y="4191000"/>
            <a:chExt cx="4419599" cy="1664732"/>
          </a:xfrm>
        </p:grpSpPr>
        <p:sp>
          <p:nvSpPr>
            <p:cNvPr id="51" name="TextBox 50"/>
            <p:cNvSpPr txBox="1"/>
            <p:nvPr/>
          </p:nvSpPr>
          <p:spPr>
            <a:xfrm>
              <a:off x="381000" y="4572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Y(4S)</a:t>
              </a:r>
              <a:endParaRPr lang="en-US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52400" y="4191000"/>
              <a:ext cx="4419599" cy="1664732"/>
              <a:chOff x="152400" y="4191000"/>
              <a:chExt cx="4419599" cy="166473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52400" y="4191000"/>
                <a:ext cx="4419599" cy="1524000"/>
                <a:chOff x="152400" y="4191000"/>
                <a:chExt cx="4419599" cy="1524000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381000" y="4191000"/>
                  <a:ext cx="4190999" cy="1524000"/>
                  <a:chOff x="284163" y="1595438"/>
                  <a:chExt cx="9174162" cy="3949700"/>
                </a:xfrm>
              </p:grpSpPr>
              <p:graphicFrame>
                <p:nvGraphicFramePr>
                  <p:cNvPr id="81" name="Object 5"/>
                  <p:cNvGraphicFramePr>
                    <a:graphicFrameLocks noChangeAspect="1"/>
                  </p:cNvGraphicFramePr>
                  <p:nvPr/>
                </p:nvGraphicFramePr>
                <p:xfrm>
                  <a:off x="2319338" y="3549650"/>
                  <a:ext cx="454025" cy="481013"/>
                </p:xfrm>
                <a:graphic>
                  <a:graphicData uri="http://schemas.openxmlformats.org/presentationml/2006/ole">
                    <p:oleObj spid="_x0000_s14345" r:id="rId10" imgW="164880" imgH="203040" progId="">
                      <p:embed/>
                    </p:oleObj>
                  </a:graphicData>
                </a:graphic>
              </p:graphicFrame>
              <p:grpSp>
                <p:nvGrpSpPr>
                  <p:cNvPr id="82" name="Group 48"/>
                  <p:cNvGrpSpPr/>
                  <p:nvPr/>
                </p:nvGrpSpPr>
                <p:grpSpPr>
                  <a:xfrm>
                    <a:off x="284163" y="1595438"/>
                    <a:ext cx="9174162" cy="3949700"/>
                    <a:chOff x="284163" y="1595438"/>
                    <a:chExt cx="9174162" cy="3949700"/>
                  </a:xfrm>
                </p:grpSpPr>
                <p:sp>
                  <p:nvSpPr>
                    <p:cNvPr id="83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391400" y="3275013"/>
                      <a:ext cx="1588" cy="2184400"/>
                    </a:xfrm>
                    <a:prstGeom prst="line">
                      <a:avLst/>
                    </a:prstGeom>
                    <a:noFill/>
                    <a:ln w="38160">
                      <a:solidFill>
                        <a:srgbClr val="0000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aphicFrame>
                  <p:nvGraphicFramePr>
                    <p:cNvPr id="84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8904288" y="4367213"/>
                    <a:ext cx="554037" cy="628650"/>
                  </p:xfrm>
                  <a:graphic>
                    <a:graphicData uri="http://schemas.openxmlformats.org/presentationml/2006/ole">
                      <p:oleObj spid="_x0000_s14346" r:id="rId11" imgW="4895640" imgH="5505120" progId="Equation.3">
                        <p:embed/>
                      </p:oleObj>
                    </a:graphicData>
                  </a:graphic>
                </p:graphicFrame>
                <p:grpSp>
                  <p:nvGrpSpPr>
                    <p:cNvPr id="85" name="Group 47"/>
                    <p:cNvGrpSpPr/>
                    <p:nvPr/>
                  </p:nvGrpSpPr>
                  <p:grpSpPr>
                    <a:xfrm>
                      <a:off x="284163" y="1595438"/>
                      <a:ext cx="8988425" cy="3949700"/>
                      <a:chOff x="284163" y="1595438"/>
                      <a:chExt cx="8988425" cy="3949700"/>
                    </a:xfrm>
                  </p:grpSpPr>
                  <p:graphicFrame>
                    <p:nvGraphicFramePr>
                      <p:cNvPr id="86" name="Object 4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4619625" y="1679575"/>
                      <a:ext cx="1084263" cy="1035050"/>
                    </p:xfrm>
                    <a:graphic>
                      <a:graphicData uri="http://schemas.openxmlformats.org/presentationml/2006/ole">
                        <p:oleObj spid="_x0000_s14347" r:id="rId12" imgW="4292280" imgH="4088880" progId="Equation.3">
                          <p:embed/>
                        </p:oleObj>
                      </a:graphicData>
                    </a:graphic>
                  </p:graphicFrame>
                  <p:sp>
                    <p:nvSpPr>
                      <p:cNvPr id="87" name="Line 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9550" y="3802063"/>
                        <a:ext cx="793750" cy="1587"/>
                      </a:xfrm>
                      <a:prstGeom prst="line">
                        <a:avLst/>
                      </a:prstGeom>
                      <a:noFill/>
                      <a:ln w="31680">
                        <a:solidFill>
                          <a:srgbClr val="FF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4163" y="3822700"/>
                        <a:ext cx="1149350" cy="1588"/>
                      </a:xfrm>
                      <a:prstGeom prst="line">
                        <a:avLst/>
                      </a:prstGeom>
                      <a:noFill/>
                      <a:ln w="31680">
                        <a:solidFill>
                          <a:srgbClr val="0E12C2"/>
                        </a:solidFill>
                        <a:miter lim="800000"/>
                        <a:headEnd type="triangle" w="med" len="med"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9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931988" y="3276600"/>
                        <a:ext cx="1092200" cy="1588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00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0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92463" y="2765425"/>
                        <a:ext cx="2436812" cy="517525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FF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92463" y="3275013"/>
                        <a:ext cx="2436812" cy="671512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1F24EF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aphicFrame>
                    <p:nvGraphicFramePr>
                      <p:cNvPr id="92" name="Object 14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4535488" y="4032250"/>
                      <a:ext cx="1069975" cy="1019175"/>
                    </p:xfrm>
                    <a:graphic>
                      <a:graphicData uri="http://schemas.openxmlformats.org/presentationml/2006/ole">
                        <p:oleObj spid="_x0000_s14348" r:id="rId13" imgW="4076280" imgH="3873240" progId="Equation.3">
                          <p:embed/>
                        </p:oleObj>
                      </a:graphicData>
                    </a:graphic>
                  </p:graphicFrame>
                  <p:sp>
                    <p:nvSpPr>
                      <p:cNvPr id="93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627688" y="1595438"/>
                        <a:ext cx="1587" cy="3779837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" name="Line 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613400" y="2751138"/>
                        <a:ext cx="1511300" cy="336550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B2B2B2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140575" y="2682875"/>
                        <a:ext cx="1092200" cy="419100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FF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140575" y="2576513"/>
                        <a:ext cx="1344613" cy="96837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C0C0C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624513" y="2660650"/>
                        <a:ext cx="1465262" cy="96838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C0C0C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627688" y="2093913"/>
                        <a:ext cx="2016125" cy="684212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00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151688" y="2139950"/>
                        <a:ext cx="1201737" cy="533400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C0C0C0"/>
                        </a:solidFill>
                        <a:prstDash val="dash"/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99363" y="1595438"/>
                        <a:ext cx="542925" cy="5810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 eaLnBrk="0">
                          <a:lnSpc>
                            <a:spcPct val="100000"/>
                          </a:lnSpc>
                          <a:buClrTx/>
                          <a:buFontTx/>
                          <a:buNone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</a:pPr>
                        <a:r>
                          <a:rPr lang="en-US" sz="3200" b="1" i="1">
                            <a:solidFill>
                              <a:srgbClr val="008000"/>
                            </a:solidFill>
                          </a:rPr>
                          <a:t>e</a:t>
                        </a:r>
                        <a:r>
                          <a:rPr lang="en-US" sz="3200" b="1" i="1" baseline="30000">
                            <a:solidFill>
                              <a:srgbClr val="008000"/>
                            </a:solidFill>
                          </a:rPr>
                          <a:t>+</a:t>
                        </a:r>
                      </a:p>
                    </p:txBody>
                  </p:sp>
                  <p:sp>
                    <p:nvSpPr>
                      <p:cNvPr id="102" name="Line 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627688" y="3948113"/>
                        <a:ext cx="1763712" cy="503237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1F24EF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Line 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627688" y="5040313"/>
                        <a:ext cx="1763712" cy="1587"/>
                      </a:xfrm>
                      <a:prstGeom prst="line">
                        <a:avLst/>
                      </a:prstGeom>
                      <a:noFill/>
                      <a:ln w="25560">
                        <a:solidFill>
                          <a:srgbClr val="0E12C2"/>
                        </a:solidFill>
                        <a:miter lim="800000"/>
                        <a:headEnd type="triangle" w="med" len="med"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Line 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148638" y="4198938"/>
                        <a:ext cx="839787" cy="84137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0000FF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Line 3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148638" y="3605213"/>
                        <a:ext cx="755650" cy="571500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0000FF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aphicFrame>
                    <p:nvGraphicFramePr>
                      <p:cNvPr id="106" name="Object 31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8904288" y="3359150"/>
                      <a:ext cx="282575" cy="368300"/>
                    </p:xfrm>
                    <a:graphic>
                      <a:graphicData uri="http://schemas.openxmlformats.org/presentationml/2006/ole">
                        <p:oleObj spid="_x0000_s14349" r:id="rId14" imgW="5105160" imgH="5714640" progId="Equation.3">
                          <p:embed/>
                        </p:oleObj>
                      </a:graphicData>
                    </a:graphic>
                  </p:graphicFrame>
                  <p:sp>
                    <p:nvSpPr>
                      <p:cNvPr id="107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7431088" y="4108450"/>
                        <a:ext cx="800100" cy="398463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CC99FF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aphicFrame>
                    <p:nvGraphicFramePr>
                      <p:cNvPr id="108" name="Object 33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7643813" y="3779838"/>
                      <a:ext cx="379412" cy="517525"/>
                    </p:xfrm>
                    <a:graphic>
                      <a:graphicData uri="http://schemas.openxmlformats.org/presentationml/2006/ole">
                        <p:oleObj spid="_x0000_s14350" r:id="rId15" imgW="367920" imgH="431280" progId="Equation.3">
                          <p:embed/>
                        </p:oleObj>
                      </a:graphicData>
                    </a:graphic>
                  </p:graphicFrame>
                  <p:sp>
                    <p:nvSpPr>
                      <p:cNvPr id="109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02513" y="4486275"/>
                        <a:ext cx="1501775" cy="301625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FF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31088" y="4486275"/>
                        <a:ext cx="1303337" cy="636588"/>
                      </a:xfrm>
                      <a:prstGeom prst="line">
                        <a:avLst/>
                      </a:prstGeom>
                      <a:noFill/>
                      <a:ln w="38160">
                        <a:solidFill>
                          <a:srgbClr val="FF0000"/>
                        </a:solidFill>
                        <a:miter lim="800000"/>
                        <a:headEnd/>
                        <a:tailEnd type="triangle" w="med" len="med"/>
                      </a:ln>
                      <a:effectLst/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aphicFrame>
                    <p:nvGraphicFramePr>
                      <p:cNvPr id="111" name="Object 36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7475538" y="4787900"/>
                      <a:ext cx="588962" cy="541338"/>
                    </p:xfrm>
                    <a:graphic>
                      <a:graphicData uri="http://schemas.openxmlformats.org/presentationml/2006/ole">
                        <p:oleObj spid="_x0000_s14351" r:id="rId16" imgW="6717960" imgH="5295600" progId="Equation.3">
                          <p:embed/>
                        </p:oleObj>
                      </a:graphicData>
                    </a:graphic>
                  </p:graphicFrame>
                  <p:graphicFrame>
                    <p:nvGraphicFramePr>
                      <p:cNvPr id="112" name="Object 37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8988425" y="4032250"/>
                      <a:ext cx="284163" cy="368300"/>
                    </p:xfrm>
                    <a:graphic>
                      <a:graphicData uri="http://schemas.openxmlformats.org/presentationml/2006/ole">
                        <p:oleObj spid="_x0000_s14352" r:id="rId17" imgW="5105160" imgH="5714640" progId="Equation.3">
                          <p:embed/>
                        </p:oleObj>
                      </a:graphicData>
                    </a:graphic>
                  </p:graphicFrame>
                  <p:graphicFrame>
                    <p:nvGraphicFramePr>
                      <p:cNvPr id="113" name="Object 38"/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8651875" y="4956175"/>
                      <a:ext cx="552450" cy="588963"/>
                    </p:xfrm>
                    <a:graphic>
                      <a:graphicData uri="http://schemas.openxmlformats.org/presentationml/2006/ole">
                        <p:oleObj spid="_x0000_s14353" r:id="rId18" imgW="5219280" imgH="5524200" progId="Equation.3">
                          <p:embed/>
                        </p:oleObj>
                      </a:graphicData>
                    </a:graphic>
                  </p:graphicFrame>
                </p:grpSp>
              </p:grp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152400" y="487680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e</a:t>
                  </a:r>
                  <a:r>
                    <a:rPr lang="en-US" sz="1200" baseline="30000" dirty="0" smtClean="0"/>
                    <a:t>+</a:t>
                  </a:r>
                  <a:endParaRPr lang="en-US" sz="1200" baseline="30000" dirty="0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3048000" y="5486400"/>
                <a:ext cx="4042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Symbol" pitchFamily="18" charset="2"/>
                  </a:rPr>
                  <a:t>D</a:t>
                </a:r>
                <a:r>
                  <a:rPr lang="en-US" dirty="0" err="1" smtClean="0"/>
                  <a:t>t</a:t>
                </a:r>
                <a:endParaRPr lang="en-US" dirty="0"/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304800" y="5791200"/>
            <a:ext cx="50516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sin(2</a:t>
            </a:r>
            <a:r>
              <a:rPr lang="en-US" sz="1400" dirty="0" smtClean="0">
                <a:latin typeface="Symbol" pitchFamily="18" charset="2"/>
              </a:rPr>
              <a:t>f</a:t>
            </a:r>
            <a:r>
              <a:rPr lang="en-US" sz="1400" baseline="-25000" dirty="0" smtClean="0">
                <a:latin typeface="Symbol" pitchFamily="18" charset="2"/>
              </a:rPr>
              <a:t>1</a:t>
            </a:r>
            <a:r>
              <a:rPr lang="en-US" sz="1400" dirty="0" smtClean="0"/>
              <a:t>) ~ 0.679 +/- 0.020</a:t>
            </a:r>
          </a:p>
          <a:p>
            <a:r>
              <a:rPr lang="en-US" sz="1400" dirty="0" smtClean="0"/>
              <a:t>All experiments average (HFAG and PDG)</a:t>
            </a:r>
          </a:p>
          <a:p>
            <a:r>
              <a:rPr lang="en-US" sz="1400" dirty="0" smtClean="0"/>
              <a:t>Most recent reference: Belle Collaboration, PRL 108 (2012) 171802</a:t>
            </a:r>
            <a:endParaRPr lang="en-US" sz="14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696200" y="5029200"/>
            <a:ext cx="647705" cy="209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itchFamily="18" charset="2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B</a:t>
            </a:r>
            <a:r>
              <a:rPr kumimoji="1" lang="en-US" altLang="ja-JP" sz="2000" baseline="30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0</a:t>
            </a:r>
            <a:r>
              <a:rPr kumimoji="1" lang="en-US" altLang="ja-JP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tag</a:t>
            </a:r>
            <a:endParaRPr kumimoji="1" lang="en-US" altLang="ja-JP" sz="2000" dirty="0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2400" y="4038600"/>
            <a:ext cx="2040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Based on EPR Paradox</a:t>
            </a:r>
          </a:p>
          <a:p>
            <a:r>
              <a:rPr lang="en-US" sz="1400" dirty="0" smtClean="0"/>
              <a:t>Coherent B Anti-B system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419600" y="4038600"/>
            <a:ext cx="2562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w: misleading  ID charge identification</a:t>
            </a:r>
            <a:endParaRPr lang="en-US" sz="1200" dirty="0"/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67200" y="42672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6705600" y="6477000"/>
            <a:ext cx="8263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</a:t>
            </a:r>
            <a:r>
              <a:rPr lang="en-US" sz="1200" dirty="0" err="1" smtClean="0">
                <a:latin typeface="Symbol" pitchFamily="18" charset="2"/>
              </a:rPr>
              <a:t>D</a:t>
            </a:r>
            <a:r>
              <a:rPr lang="en-US" sz="1200" dirty="0" err="1" smtClean="0"/>
              <a:t>t</a:t>
            </a:r>
            <a:r>
              <a:rPr lang="en-US" sz="1200" dirty="0" smtClean="0"/>
              <a:t>(</a:t>
            </a:r>
            <a:r>
              <a:rPr lang="en-US" sz="1200" dirty="0" err="1" smtClean="0"/>
              <a:t>ps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3753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6858"/>
            <a:ext cx="8529638" cy="8469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Dependent CPV – Success! (2001)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05800" cy="102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6390"/>
            <a:ext cx="9150002" cy="108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 descr="http://belle.kek.jp/image/B-logo-smal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4" y="1195410"/>
            <a:ext cx="767070" cy="58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aBar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128"/>
          <a:stretch/>
        </p:blipFill>
        <p:spPr bwMode="auto">
          <a:xfrm>
            <a:off x="240978" y="2238376"/>
            <a:ext cx="572742" cy="733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6" cstate="print"/>
          <a:srcRect t="10516" b="10423"/>
          <a:stretch/>
        </p:blipFill>
        <p:spPr bwMode="auto">
          <a:xfrm>
            <a:off x="685800" y="2809060"/>
            <a:ext cx="6371112" cy="378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934200" y="3200400"/>
            <a:ext cx="2200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World record peak luminosity (Belle): 2.1 x 10</a:t>
            </a:r>
            <a:r>
              <a:rPr lang="en-US" sz="2000" b="1" baseline="30000" dirty="0">
                <a:solidFill>
                  <a:srgbClr val="0000FF"/>
                </a:solidFill>
              </a:rPr>
              <a:t>34</a:t>
            </a:r>
            <a:r>
              <a:rPr lang="en-US" sz="2000" b="1" dirty="0">
                <a:solidFill>
                  <a:srgbClr val="0000FF"/>
                </a:solidFill>
              </a:rPr>
              <a:t> cm</a:t>
            </a:r>
            <a:r>
              <a:rPr lang="en-US" sz="2000" b="1" baseline="30000" dirty="0">
                <a:solidFill>
                  <a:srgbClr val="0000FF"/>
                </a:solidFill>
              </a:rPr>
              <a:t>-2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s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-1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Performance far exceeding design values!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8229600" cy="8469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Variety of Successes from B Factories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39200" cy="5715000"/>
          </a:xfrm>
        </p:spPr>
        <p:txBody>
          <a:bodyPr>
            <a:normAutofit/>
          </a:bodyPr>
          <a:lstStyle/>
          <a:p>
            <a:r>
              <a:rPr lang="en-US" sz="2800" dirty="0"/>
              <a:t>Belle and </a:t>
            </a:r>
            <a:r>
              <a:rPr lang="en-US" sz="2800" dirty="0" err="1"/>
              <a:t>BaBar</a:t>
            </a:r>
            <a:r>
              <a:rPr lang="en-US" sz="2800" dirty="0"/>
              <a:t> have advanced a very wide program of </a:t>
            </a:r>
            <a:r>
              <a:rPr lang="en-US" sz="2800" dirty="0" smtClean="0"/>
              <a:t>physics: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Observation of time </a:t>
            </a:r>
            <a:r>
              <a:rPr lang="en-US" sz="2400" dirty="0" err="1" smtClean="0">
                <a:solidFill>
                  <a:schemeClr val="bg1"/>
                </a:solidFill>
              </a:rPr>
              <a:t>depenCP</a:t>
            </a:r>
            <a:r>
              <a:rPr lang="en-US" sz="2400" dirty="0" smtClean="0">
                <a:solidFill>
                  <a:schemeClr val="bg1"/>
                </a:solidFill>
              </a:rPr>
              <a:t> violation in </a:t>
            </a:r>
            <a:r>
              <a:rPr lang="en-US" sz="2400" i="1" dirty="0" smtClean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 decays.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CKM measurements of: 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Matrix elements.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Unitary triangle angles.</a:t>
            </a:r>
          </a:p>
          <a:p>
            <a:pPr lvl="2">
              <a:buFont typeface="Wingdings" pitchFamily="2" charset="2"/>
              <a:buChar char="è"/>
            </a:pPr>
            <a:r>
              <a:rPr lang="en-US" sz="2000" b="1" dirty="0" smtClean="0">
                <a:solidFill>
                  <a:schemeClr val="bg1"/>
                </a:solidFill>
                <a:sym typeface="Wingdings" pitchFamily="2" charset="2"/>
              </a:rPr>
              <a:t>CKM verified </a:t>
            </a:r>
            <a:r>
              <a:rPr lang="en-US" sz="2000" b="1" dirty="0" smtClean="0">
                <a:solidFill>
                  <a:schemeClr val="bg1"/>
                </a:solidFill>
              </a:rPr>
              <a:t>to ~O(10%)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Direct CP violation: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K </a:t>
            </a:r>
            <a:r>
              <a:rPr lang="en-US" sz="2000" dirty="0" smtClean="0">
                <a:solidFill>
                  <a:schemeClr val="bg1"/>
                </a:solidFill>
                <a:latin typeface="cmmi10"/>
              </a:rPr>
              <a:t>¼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New </a:t>
            </a:r>
            <a:r>
              <a:rPr lang="en-US" sz="2400" dirty="0" err="1" smtClean="0">
                <a:solidFill>
                  <a:schemeClr val="bg1"/>
                </a:solidFill>
              </a:rPr>
              <a:t>hadronic</a:t>
            </a:r>
            <a:r>
              <a:rPr lang="en-US" sz="2400" dirty="0" smtClean="0">
                <a:solidFill>
                  <a:schemeClr val="bg1"/>
                </a:solidFill>
              </a:rPr>
              <a:t> states: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X,Y,Z mesons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Rare probes of new physics: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s </a:t>
            </a:r>
            <a:r>
              <a:rPr lang="en-US" sz="2000" dirty="0" smtClean="0">
                <a:solidFill>
                  <a:schemeClr val="bg1"/>
                </a:solidFill>
                <a:latin typeface="cmmi10"/>
              </a:rPr>
              <a:t>°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s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22"/>
          <a:stretch/>
        </p:blipFill>
        <p:spPr bwMode="auto">
          <a:xfrm>
            <a:off x="76200" y="4038600"/>
            <a:ext cx="353394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923121" y="1400131"/>
            <a:ext cx="2928959" cy="2585263"/>
            <a:chOff x="783" y="1448"/>
            <a:chExt cx="2460" cy="2799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3" y="1448"/>
              <a:ext cx="2460" cy="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247" y="2750"/>
              <a:ext cx="190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>
                  <a:latin typeface="Arial" pitchFamily="34" charset="0"/>
                  <a:ea typeface="MS PGothic" pitchFamily="34" charset="-128"/>
                </a:rPr>
                <a:t> </a:t>
              </a: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482" y="1478"/>
              <a:ext cx="579" cy="633"/>
              <a:chOff x="1303" y="3333"/>
              <a:chExt cx="579" cy="573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429" y="3634"/>
                <a:ext cx="453" cy="2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2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B</a:t>
                </a:r>
                <a:r>
                  <a:rPr kumimoji="1" lang="en-US" altLang="ja-JP" sz="2000" baseline="30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0</a:t>
                </a:r>
                <a:r>
                  <a:rPr kumimoji="1" lang="en-US" altLang="ja-JP" sz="2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 tag</a:t>
                </a: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03" y="3333"/>
                <a:ext cx="22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Symbol" pitchFamily="18" charset="2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sz="2000" dirty="0">
                    <a:solidFill>
                      <a:srgbClr val="0000FF"/>
                    </a:solidFill>
                    <a:latin typeface="Arial" pitchFamily="34" charset="0"/>
                    <a:ea typeface="MS PGothic" pitchFamily="34" charset="-128"/>
                  </a:rPr>
                  <a:t>_</a:t>
                </a:r>
              </a:p>
            </p:txBody>
          </p:sp>
        </p:grp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62" y="1525"/>
              <a:ext cx="544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B</a:t>
              </a:r>
              <a:r>
                <a:rPr kumimoji="1" lang="en-US" altLang="ja-JP" sz="2000" baseline="30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0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Arial" pitchFamily="34" charset="0"/>
                  <a:ea typeface="MS PGothic" pitchFamily="34" charset="-128"/>
                </a:rPr>
                <a:t> tag</a:t>
              </a:r>
              <a:endParaRPr kumimoji="1" lang="en-US" altLang="ja-JP" sz="20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76200" y="1764475"/>
            <a:ext cx="5675826" cy="46363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/>
              <a:t>Observation of time-dependent          CP violation in </a:t>
            </a:r>
            <a:r>
              <a:rPr lang="en-US" sz="2400" i="1" dirty="0" smtClean="0"/>
              <a:t>B</a:t>
            </a:r>
            <a:r>
              <a:rPr lang="en-US" sz="2400" dirty="0" smtClean="0"/>
              <a:t> system.</a:t>
            </a:r>
          </a:p>
          <a:p>
            <a:pPr lvl="1"/>
            <a:r>
              <a:rPr lang="en-US" sz="2400" dirty="0" smtClean="0"/>
              <a:t>Measurements of CKM matrix elements, angles. </a:t>
            </a:r>
          </a:p>
          <a:p>
            <a:pPr lvl="2">
              <a:buFont typeface="Wingdings" pitchFamily="2" charset="2"/>
              <a:buChar char="è"/>
            </a:pP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CKM verified </a:t>
            </a:r>
            <a:r>
              <a:rPr lang="en-US" sz="2000" b="1" dirty="0" smtClean="0">
                <a:solidFill>
                  <a:srgbClr val="FF0000"/>
                </a:solidFill>
              </a:rPr>
              <a:t>to ~O(10%)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Direct CP violation: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K </a:t>
            </a:r>
            <a:r>
              <a:rPr lang="en-US" sz="2000" dirty="0" smtClean="0">
                <a:solidFill>
                  <a:schemeClr val="bg1"/>
                </a:solidFill>
                <a:latin typeface="cmmi10"/>
              </a:rPr>
              <a:t>¼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New </a:t>
            </a:r>
            <a:r>
              <a:rPr lang="en-US" sz="2400" dirty="0" err="1" smtClean="0">
                <a:solidFill>
                  <a:schemeClr val="bg1"/>
                </a:solidFill>
              </a:rPr>
              <a:t>hadronic</a:t>
            </a:r>
            <a:r>
              <a:rPr lang="en-US" sz="2400" dirty="0" smtClean="0">
                <a:solidFill>
                  <a:schemeClr val="bg1"/>
                </a:solidFill>
              </a:rPr>
              <a:t> states: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X,Y,Z mesons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Rare probes of new physics: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s </a:t>
            </a:r>
            <a:r>
              <a:rPr lang="en-US" sz="2000" dirty="0" smtClean="0">
                <a:solidFill>
                  <a:schemeClr val="bg1"/>
                </a:solidFill>
                <a:latin typeface="cmmi10"/>
              </a:rPr>
              <a:t>°</a:t>
            </a:r>
          </a:p>
          <a:p>
            <a:pPr lvl="2"/>
            <a:r>
              <a:rPr lang="en-US" sz="2000" dirty="0" smtClean="0">
                <a:solidFill>
                  <a:schemeClr val="bg1"/>
                </a:solidFill>
              </a:rPr>
              <a:t>b </a:t>
            </a:r>
            <a:r>
              <a:rPr lang="en-US" sz="2000" dirty="0" smtClean="0">
                <a:solidFill>
                  <a:schemeClr val="bg1"/>
                </a:solidFill>
                <a:latin typeface="Symbol"/>
                <a:sym typeface="Symbol"/>
              </a:rPr>
              <a:t></a:t>
            </a:r>
            <a:r>
              <a:rPr lang="en-US" sz="2000" dirty="0" smtClean="0">
                <a:solidFill>
                  <a:schemeClr val="bg1"/>
                </a:solidFill>
              </a:rPr>
              <a:t> s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82059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BaBar</a:t>
            </a:r>
            <a:r>
              <a:rPr lang="en-US" b="1" u="sng" dirty="0" smtClean="0"/>
              <a:t> LOI (1994)</a:t>
            </a:r>
            <a:endParaRPr lang="en-US" b="1" u="sng" dirty="0"/>
          </a:p>
        </p:txBody>
      </p:sp>
      <p:pic>
        <p:nvPicPr>
          <p:cNvPr id="14" name="Picture 6" descr="http://ckmfitter.in2p3.fr/www/results/plots_moriond12/png/belle_rhoeta_small_glob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6" t="5944" r="2266"/>
          <a:stretch/>
        </p:blipFill>
        <p:spPr bwMode="auto">
          <a:xfrm>
            <a:off x="4262907" y="4102994"/>
            <a:ext cx="4881093" cy="2526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iped Right Arrow 5"/>
          <p:cNvSpPr/>
          <p:nvPr/>
        </p:nvSpPr>
        <p:spPr>
          <a:xfrm>
            <a:off x="3610147" y="4800600"/>
            <a:ext cx="652760" cy="9144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00600" y="3886200"/>
            <a:ext cx="190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CKM Fitter (2012)</a:t>
            </a:r>
            <a:endParaRPr lang="en-US" b="1" u="sng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41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76200" y="1764475"/>
            <a:ext cx="5562600" cy="46363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/>
              <a:t>Observation of time-dependent        CP violation in </a:t>
            </a:r>
            <a:r>
              <a:rPr lang="en-US" sz="2400" i="1" dirty="0" smtClean="0"/>
              <a:t>B</a:t>
            </a:r>
            <a:r>
              <a:rPr lang="en-US" sz="2400" dirty="0" smtClean="0"/>
              <a:t> system.</a:t>
            </a:r>
          </a:p>
          <a:p>
            <a:pPr lvl="1"/>
            <a:r>
              <a:rPr lang="en-US" sz="2400" dirty="0" smtClean="0"/>
              <a:t>Measurements of CKM matrix elements, angles. </a:t>
            </a:r>
          </a:p>
          <a:p>
            <a:pPr lvl="2">
              <a:buFont typeface="Wingdings" pitchFamily="2" charset="2"/>
              <a:buChar char="è"/>
            </a:pP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CKM verified </a:t>
            </a:r>
            <a:r>
              <a:rPr lang="en-US" sz="2000" b="1" dirty="0" smtClean="0">
                <a:solidFill>
                  <a:srgbClr val="FF0000"/>
                </a:solidFill>
              </a:rPr>
              <a:t>to ~O(10%)</a:t>
            </a:r>
          </a:p>
          <a:p>
            <a:pPr lvl="1"/>
            <a:r>
              <a:rPr lang="en-US" sz="2400" dirty="0"/>
              <a:t>Direct CP violation (e.g., </a:t>
            </a:r>
            <a:r>
              <a:rPr lang="en-US" sz="2400" b="1" dirty="0">
                <a:solidFill>
                  <a:srgbClr val="FF0000"/>
                </a:solidFill>
              </a:rPr>
              <a:t>B </a:t>
            </a:r>
            <a:r>
              <a:rPr lang="en-US" sz="2400" b="1" dirty="0">
                <a:solidFill>
                  <a:srgbClr val="FF0000"/>
                </a:solidFill>
                <a:latin typeface="Symbol"/>
                <a:sym typeface="Symbol"/>
              </a:rPr>
              <a:t></a:t>
            </a:r>
            <a:r>
              <a:rPr lang="en-US" sz="2400" b="1" dirty="0">
                <a:solidFill>
                  <a:srgbClr val="FF0000"/>
                </a:solidFill>
              </a:rPr>
              <a:t> K </a:t>
            </a:r>
            <a:r>
              <a:rPr lang="en-US" sz="2400" b="1" dirty="0">
                <a:solidFill>
                  <a:srgbClr val="FF0000"/>
                </a:solidFill>
                <a:latin typeface="cmmi10"/>
              </a:rPr>
              <a:t>¼</a:t>
            </a:r>
            <a:r>
              <a:rPr lang="en-US" sz="2400" dirty="0"/>
              <a:t>).</a:t>
            </a:r>
          </a:p>
          <a:p>
            <a:pPr lvl="1"/>
            <a:r>
              <a:rPr lang="en-US" sz="2400" dirty="0"/>
              <a:t>New </a:t>
            </a:r>
            <a:r>
              <a:rPr lang="en-US" sz="2400" dirty="0" err="1"/>
              <a:t>hadronic</a:t>
            </a:r>
            <a:r>
              <a:rPr lang="en-US" sz="2400" dirty="0"/>
              <a:t> states: </a:t>
            </a:r>
            <a:r>
              <a:rPr lang="en-US" sz="2400" b="1" dirty="0">
                <a:solidFill>
                  <a:srgbClr val="FF0000"/>
                </a:solidFill>
              </a:rPr>
              <a:t>X(3872)</a:t>
            </a:r>
            <a:r>
              <a:rPr lang="en-US" sz="2400" dirty="0"/>
              <a:t>,Y,Z,…</a:t>
            </a:r>
          </a:p>
          <a:p>
            <a:pPr lvl="1"/>
            <a:r>
              <a:rPr lang="en-US" sz="2400" dirty="0"/>
              <a:t>Rare probes of new physics, e.g.,</a:t>
            </a:r>
          </a:p>
          <a:p>
            <a:pPr lvl="2"/>
            <a:r>
              <a:rPr lang="en-US" sz="2000" dirty="0"/>
              <a:t>B 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latin typeface="cmmi10"/>
              </a:rPr>
              <a:t>¿</a:t>
            </a:r>
            <a:r>
              <a:rPr lang="en-US" sz="2000" dirty="0"/>
              <a:t> </a:t>
            </a:r>
            <a:r>
              <a:rPr lang="en-US" sz="2000" dirty="0">
                <a:latin typeface="cmmi10"/>
              </a:rPr>
              <a:t>º</a:t>
            </a:r>
            <a:endParaRPr lang="en-US" sz="2000" dirty="0"/>
          </a:p>
          <a:p>
            <a:pPr lvl="2"/>
            <a:r>
              <a:rPr lang="en-US" sz="2000" dirty="0"/>
              <a:t>b 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s </a:t>
            </a:r>
            <a:r>
              <a:rPr lang="en-US" sz="2000" dirty="0">
                <a:latin typeface="cmmi10"/>
              </a:rPr>
              <a:t>°</a:t>
            </a:r>
            <a:r>
              <a:rPr lang="en-US" sz="2000" dirty="0"/>
              <a:t> , b </a:t>
            </a:r>
            <a:r>
              <a:rPr lang="en-US" sz="2000" dirty="0">
                <a:latin typeface="Symbol"/>
                <a:sym typeface="Symbol"/>
              </a:rPr>
              <a:t></a:t>
            </a:r>
            <a:r>
              <a:rPr lang="en-US" sz="2000" dirty="0"/>
              <a:t> s </a:t>
            </a:r>
          </a:p>
          <a:p>
            <a:pPr lvl="2"/>
            <a:r>
              <a:rPr lang="en-US" sz="2000" dirty="0"/>
              <a:t>Rare </a:t>
            </a:r>
            <a:r>
              <a:rPr lang="en-US" sz="2000" dirty="0">
                <a:latin typeface="cmmi10"/>
              </a:rPr>
              <a:t>¿</a:t>
            </a:r>
            <a:r>
              <a:rPr lang="en-US" sz="2000" dirty="0"/>
              <a:t> decays</a:t>
            </a:r>
          </a:p>
          <a:p>
            <a:pPr lvl="1"/>
            <a:r>
              <a:rPr lang="en-US" sz="2400" dirty="0"/>
              <a:t>Observation of </a:t>
            </a:r>
            <a:r>
              <a:rPr lang="en-US" sz="2400" i="1" dirty="0" smtClean="0"/>
              <a:t>D</a:t>
            </a:r>
            <a:r>
              <a:rPr lang="en-US" sz="2400" dirty="0" smtClean="0"/>
              <a:t> mixing.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8229600" cy="8469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Variety of Successes from B Factories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39200" cy="579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Belle and </a:t>
            </a:r>
            <a:r>
              <a:rPr lang="en-US" sz="2800" dirty="0" err="1" smtClean="0"/>
              <a:t>BaBar</a:t>
            </a:r>
            <a:r>
              <a:rPr lang="en-US" sz="2800" dirty="0" smtClean="0"/>
              <a:t> have advanced a very wide program of physics: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75" y="5119145"/>
            <a:ext cx="610200" cy="279180"/>
          </a:xfrm>
          <a:prstGeom prst="rect">
            <a:avLst/>
          </a:prstGeo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4"/>
          <a:stretch/>
        </p:blipFill>
        <p:spPr bwMode="auto">
          <a:xfrm>
            <a:off x="5029200" y="1524000"/>
            <a:ext cx="3956471" cy="207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71925"/>
            <a:ext cx="2451917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4114800"/>
            <a:ext cx="92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X(3872)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12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to LHC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68" y="762000"/>
            <a:ext cx="9146968" cy="5867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Previous examples include modes with missing energy.</a:t>
            </a:r>
          </a:p>
          <a:p>
            <a:r>
              <a:rPr lang="en-US" sz="2400" dirty="0" smtClean="0"/>
              <a:t>B </a:t>
            </a:r>
            <a:r>
              <a:rPr lang="en-US" sz="2400" dirty="0">
                <a:latin typeface="Symbol"/>
                <a:sym typeface="Symbol"/>
              </a:rPr>
              <a:t></a:t>
            </a:r>
            <a:r>
              <a:rPr lang="en-US" sz="2400" dirty="0"/>
              <a:t> </a:t>
            </a:r>
            <a:r>
              <a:rPr lang="en-US" sz="2400" dirty="0">
                <a:latin typeface="cmmi10"/>
              </a:rPr>
              <a:t>¿ º</a:t>
            </a:r>
            <a:r>
              <a:rPr lang="en-US" sz="2400" dirty="0"/>
              <a:t>; B </a:t>
            </a:r>
            <a:r>
              <a:rPr lang="en-US" sz="2400" dirty="0">
                <a:latin typeface="Symbol"/>
                <a:sym typeface="Symbol"/>
              </a:rPr>
              <a:t></a:t>
            </a:r>
            <a:r>
              <a:rPr lang="en-US" sz="2400" dirty="0"/>
              <a:t> D</a:t>
            </a:r>
            <a:r>
              <a:rPr lang="en-US" sz="2400" baseline="30000" dirty="0"/>
              <a:t>(*)</a:t>
            </a:r>
            <a:r>
              <a:rPr lang="en-US" sz="2400" dirty="0"/>
              <a:t> </a:t>
            </a:r>
            <a:r>
              <a:rPr lang="en-US" sz="2400" dirty="0">
                <a:latin typeface="cmmi10"/>
              </a:rPr>
              <a:t>¿</a:t>
            </a:r>
            <a:r>
              <a:rPr lang="en-US" sz="2400" dirty="0"/>
              <a:t> </a:t>
            </a:r>
            <a:r>
              <a:rPr lang="en-US" sz="2400" dirty="0">
                <a:latin typeface="cmmi10"/>
              </a:rPr>
              <a:t>º</a:t>
            </a:r>
            <a:r>
              <a:rPr lang="en-US" sz="2400" dirty="0"/>
              <a:t>; B </a:t>
            </a:r>
            <a:r>
              <a:rPr lang="en-US" sz="2400" dirty="0">
                <a:latin typeface="Symbol"/>
                <a:sym typeface="Symbol"/>
              </a:rPr>
              <a:t></a:t>
            </a:r>
            <a:r>
              <a:rPr lang="en-US" sz="2400" dirty="0"/>
              <a:t> K</a:t>
            </a:r>
            <a:r>
              <a:rPr lang="en-US" sz="2400" baseline="30000" dirty="0"/>
              <a:t>(*)</a:t>
            </a:r>
            <a:r>
              <a:rPr lang="en-US" sz="2400" dirty="0"/>
              <a:t> </a:t>
            </a:r>
            <a:r>
              <a:rPr lang="en-US" sz="2400" dirty="0">
                <a:latin typeface="cmmi10"/>
              </a:rPr>
              <a:t>º</a:t>
            </a:r>
            <a:r>
              <a:rPr lang="en-US" sz="2400" dirty="0"/>
              <a:t> </a:t>
            </a:r>
            <a:r>
              <a:rPr lang="en-US" sz="2400" dirty="0">
                <a:latin typeface="cmmi10"/>
              </a:rPr>
              <a:t>º</a:t>
            </a:r>
          </a:p>
          <a:p>
            <a:pPr lvl="1"/>
            <a:r>
              <a:rPr lang="en-US" sz="2000" dirty="0"/>
              <a:t>Multiple </a:t>
            </a:r>
            <a:r>
              <a:rPr lang="en-US" sz="2000" dirty="0" smtClean="0"/>
              <a:t>neutrinos!  Significant missing energy.</a:t>
            </a:r>
          </a:p>
          <a:p>
            <a:r>
              <a:rPr lang="en-US" sz="2400" dirty="0" smtClean="0"/>
              <a:t>These are very challenging experimentally…</a:t>
            </a:r>
          </a:p>
          <a:p>
            <a:pPr lvl="1"/>
            <a:r>
              <a:rPr lang="en-US" sz="2000" dirty="0" smtClean="0"/>
              <a:t>Rely on </a:t>
            </a:r>
            <a:r>
              <a:rPr lang="en-US" sz="2000" u="sng" dirty="0" smtClean="0"/>
              <a:t>clean </a:t>
            </a:r>
            <a:r>
              <a:rPr lang="en-US" sz="2000" u="sng" dirty="0" err="1" smtClean="0"/>
              <a:t>e</a:t>
            </a:r>
            <a:r>
              <a:rPr lang="en-US" sz="2000" u="sng" baseline="30000" dirty="0" err="1" smtClean="0"/>
              <a:t>+</a:t>
            </a:r>
            <a:r>
              <a:rPr lang="en-US" sz="2000" u="sng" dirty="0" err="1" smtClean="0">
                <a:latin typeface="Calibri"/>
              </a:rPr>
              <a:t>e</a:t>
            </a:r>
            <a:r>
              <a:rPr lang="en-US" sz="2000" u="sng" baseline="30000" dirty="0" smtClean="0">
                <a:latin typeface="Calibri"/>
              </a:rPr>
              <a:t>-</a:t>
            </a:r>
            <a:r>
              <a:rPr lang="en-US" sz="2000" u="sng" dirty="0" smtClean="0"/>
              <a:t> environment</a:t>
            </a:r>
            <a:r>
              <a:rPr lang="en-US" sz="2000" dirty="0" smtClean="0"/>
              <a:t> and detector </a:t>
            </a:r>
          </a:p>
          <a:p>
            <a:pPr marL="457200" lvl="1" indent="0"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hermeticity</a:t>
            </a:r>
            <a:r>
              <a:rPr lang="en-US" sz="2000" dirty="0" smtClean="0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39" y="1604208"/>
            <a:ext cx="3148059" cy="25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6035"/>
            <a:ext cx="5181600" cy="341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3264725" y="4114800"/>
            <a:ext cx="1078675" cy="8807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493325" y="3216035"/>
            <a:ext cx="425037" cy="37724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493325" y="3480856"/>
            <a:ext cx="850075" cy="11242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1800" y="3657600"/>
            <a:ext cx="54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¿</a:t>
            </a:r>
            <a:r>
              <a:rPr lang="en-US" b="1" baseline="30000" dirty="0">
                <a:solidFill>
                  <a:srgbClr val="FF0000"/>
                </a:solidFill>
              </a:rPr>
              <a:t> +</a:t>
            </a:r>
            <a:endParaRPr lang="en-US" b="1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37504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º</a:t>
            </a:r>
            <a:r>
              <a:rPr lang="en-US" b="1" baseline="-25000" dirty="0" smtClean="0">
                <a:solidFill>
                  <a:srgbClr val="FF0000"/>
                </a:solidFill>
                <a:latin typeface="cmmi10"/>
              </a:rPr>
              <a:t>¿</a:t>
            </a:r>
            <a:endParaRPr lang="en-US" b="1" baseline="-25000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67200" y="32120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º</a:t>
            </a:r>
            <a:r>
              <a:rPr lang="en-US" b="1" baseline="-25000" dirty="0" smtClean="0">
                <a:solidFill>
                  <a:srgbClr val="FF0000"/>
                </a:solidFill>
                <a:latin typeface="cmmi10"/>
              </a:rPr>
              <a:t>¿</a:t>
            </a:r>
            <a:endParaRPr lang="en-US" b="1" baseline="-25000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0000" y="29072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º</a:t>
            </a:r>
            <a:r>
              <a:rPr lang="en-US" b="1" baseline="-25000" dirty="0" smtClean="0">
                <a:solidFill>
                  <a:srgbClr val="FF0000"/>
                </a:solidFill>
                <a:latin typeface="cmmi10"/>
              </a:rPr>
              <a:t>e</a:t>
            </a:r>
            <a:endParaRPr lang="en-US" b="1" baseline="-25000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95600" y="3059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e</a:t>
            </a:r>
            <a:r>
              <a:rPr lang="en-US" b="1" baseline="30000" dirty="0">
                <a:solidFill>
                  <a:srgbClr val="FF0000"/>
                </a:solidFill>
              </a:rPr>
              <a:t> +</a:t>
            </a:r>
            <a:endParaRPr lang="en-US" b="1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93075" y="4022260"/>
            <a:ext cx="45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1457" y="5200885"/>
            <a:ext cx="45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B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369625" y="3324100"/>
            <a:ext cx="190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5"/>
          <p:cNvSpPr txBox="1">
            <a:spLocks/>
          </p:cNvSpPr>
          <p:nvPr/>
        </p:nvSpPr>
        <p:spPr>
          <a:xfrm>
            <a:off x="4572000" y="4114800"/>
            <a:ext cx="4572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Fully reconstruct </a:t>
            </a:r>
            <a:r>
              <a:rPr lang="en-US" sz="2000" b="1" dirty="0" smtClean="0">
                <a:solidFill>
                  <a:srgbClr val="0000FF"/>
                </a:solidFill>
              </a:rPr>
              <a:t>“tag” </a:t>
            </a:r>
            <a:r>
              <a:rPr lang="en-US" sz="2000" b="1" i="1" dirty="0" smtClean="0">
                <a:solidFill>
                  <a:srgbClr val="0000FF"/>
                </a:solidFill>
              </a:rPr>
              <a:t>B</a:t>
            </a:r>
            <a:r>
              <a:rPr lang="en-US" sz="2000" dirty="0" smtClean="0"/>
              <a:t> to determine </a:t>
            </a:r>
            <a:r>
              <a:rPr lang="en-US" sz="2000" b="1" dirty="0" smtClean="0">
                <a:solidFill>
                  <a:srgbClr val="FF0000"/>
                </a:solidFill>
              </a:rPr>
              <a:t>“signal” </a:t>
            </a:r>
            <a:r>
              <a:rPr lang="en-US" sz="2000" b="1" i="1" dirty="0" smtClean="0">
                <a:solidFill>
                  <a:srgbClr val="FF0000"/>
                </a:solidFill>
              </a:rPr>
              <a:t>B</a:t>
            </a:r>
            <a:r>
              <a:rPr lang="en-US" sz="2000" dirty="0" smtClean="0"/>
              <a:t> flavor, charge, momentum.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b="1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b="1" dirty="0" smtClean="0">
                <a:sym typeface="Wingdings" pitchFamily="2" charset="2"/>
              </a:rPr>
              <a:t> B factories are uniquely suited for such measurements!</a:t>
            </a:r>
          </a:p>
          <a:p>
            <a:pPr marL="0" indent="0">
              <a:buNone/>
            </a:pPr>
            <a:endParaRPr lang="en-US" sz="24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5968339" y="1295400"/>
            <a:ext cx="332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Example Belle B </a:t>
            </a:r>
            <a:r>
              <a:rPr lang="en-US" b="1" u="sng" dirty="0" smtClean="0">
                <a:latin typeface="Symbol"/>
                <a:sym typeface="Symbol"/>
              </a:rPr>
              <a:t></a:t>
            </a:r>
            <a:r>
              <a:rPr lang="en-US" b="1" u="sng" dirty="0" smtClean="0"/>
              <a:t> </a:t>
            </a:r>
            <a:r>
              <a:rPr lang="en-US" b="1" u="sng" dirty="0" smtClean="0">
                <a:latin typeface="cmmi10"/>
              </a:rPr>
              <a:t>¿</a:t>
            </a:r>
            <a:r>
              <a:rPr lang="en-US" b="1" u="sng" dirty="0" smtClean="0"/>
              <a:t> </a:t>
            </a:r>
            <a:r>
              <a:rPr lang="en-US" b="1" u="sng" dirty="0" smtClean="0">
                <a:latin typeface="cmmi10"/>
              </a:rPr>
              <a:t>º</a:t>
            </a:r>
            <a:r>
              <a:rPr lang="en-US" b="1" u="sng" dirty="0" smtClean="0"/>
              <a:t> candidate</a:t>
            </a:r>
            <a:endParaRPr lang="en-US" b="1" u="sng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57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9144000" cy="8469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More Belle II Physics: Lepton Flavor Violation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9" y="908737"/>
            <a:ext cx="4189098" cy="32060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 factories are also </a:t>
            </a:r>
            <a:r>
              <a:rPr lang="en-US" dirty="0">
                <a:latin typeface="cmmi10"/>
              </a:rPr>
              <a:t>¿</a:t>
            </a:r>
            <a:r>
              <a:rPr lang="en-US" dirty="0"/>
              <a:t> factories!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Many SUSY models predict LFV at higher rate than SM.</a:t>
            </a:r>
          </a:p>
          <a:p>
            <a:pPr lvl="1"/>
            <a:r>
              <a:rPr lang="en-US" dirty="0" smtClean="0"/>
              <a:t>SUSY particles may contribute in loops.</a:t>
            </a:r>
          </a:p>
          <a:p>
            <a:pPr lvl="1"/>
            <a:r>
              <a:rPr lang="en-US" dirty="0" smtClean="0"/>
              <a:t>Higgs mediated LFV decays.</a:t>
            </a:r>
          </a:p>
          <a:p>
            <a:pPr lvl="2"/>
            <a:r>
              <a:rPr lang="en-US" dirty="0" smtClean="0"/>
              <a:t>Important when SUSY particle masses are large (</a:t>
            </a:r>
            <a:r>
              <a:rPr lang="en-US" dirty="0" smtClean="0">
                <a:latin typeface="msam10"/>
              </a:rPr>
              <a:t>&amp;</a:t>
            </a:r>
            <a:r>
              <a:rPr lang="en-US" dirty="0" smtClean="0"/>
              <a:t> 1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Belle II can access many </a:t>
            </a:r>
            <a:r>
              <a:rPr lang="en-US" b="1" dirty="0" smtClean="0">
                <a:solidFill>
                  <a:srgbClr val="0000FF"/>
                </a:solidFill>
                <a:latin typeface="cmmi10"/>
              </a:rPr>
              <a:t>¿</a:t>
            </a:r>
            <a:r>
              <a:rPr lang="en-US" b="1" dirty="0" smtClean="0">
                <a:solidFill>
                  <a:srgbClr val="0000FF"/>
                </a:solidFill>
              </a:rPr>
              <a:t> LFV modes.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80" t="17499" r="2383" b="21201"/>
          <a:stretch>
            <a:fillRect/>
          </a:stretch>
        </p:blipFill>
        <p:spPr bwMode="auto">
          <a:xfrm>
            <a:off x="4648200" y="2669240"/>
            <a:ext cx="4426941" cy="37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e 4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8014258"/>
              </p:ext>
            </p:extLst>
          </p:nvPr>
        </p:nvGraphicFramePr>
        <p:xfrm>
          <a:off x="28699" y="4114800"/>
          <a:ext cx="4402964" cy="2225676"/>
        </p:xfrm>
        <a:graphic>
          <a:graphicData uri="http://schemas.openxmlformats.org/drawingml/2006/table">
            <a:tbl>
              <a:tblPr/>
              <a:tblGrid>
                <a:gridCol w="2040128"/>
                <a:gridCol w="1194118"/>
                <a:gridCol w="116871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mode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Br(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SimSun" pitchFamily="2" charset="-122"/>
                        </a:rPr>
                        <a:t>t ® mg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Br(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  <a:ea typeface="SimSun" pitchFamily="2" charset="-122"/>
                        </a:rPr>
                        <a:t>t ®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 3l)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mSUGRA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 + seesaw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-9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SUSY + SO(10)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-10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SM + seesaw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-10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Non-universal Z’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-8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SUSY + Higgs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-7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038600" y="685800"/>
            <a:ext cx="1447800" cy="62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defTabSz="457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kumimoji="1" lang="en-US" altLang="ja-JP" sz="2800" b="1" dirty="0">
                <a:latin typeface="Symbol" pitchFamily="18" charset="2"/>
                <a:ea typeface="MS PGothic" pitchFamily="34" charset="-128"/>
                <a:sym typeface="Wingdings" pitchFamily="2" charset="2"/>
              </a:rPr>
              <a:t>t</a:t>
            </a:r>
            <a:r>
              <a:rPr kumimoji="1" lang="en-US" altLang="ja-JP" sz="2800" b="1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 </a:t>
            </a:r>
            <a:r>
              <a:rPr kumimoji="1" lang="en-US" altLang="ja-JP" sz="2800" b="1" dirty="0">
                <a:latin typeface="Symbol" pitchFamily="18" charset="2"/>
                <a:ea typeface="MS PGothic" pitchFamily="34" charset="-128"/>
                <a:sym typeface="Wingdings" pitchFamily="2" charset="2"/>
              </a:rPr>
              <a:t>®</a:t>
            </a:r>
            <a:r>
              <a:rPr kumimoji="1" lang="en-US" altLang="ja-JP" sz="2800" b="1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 </a:t>
            </a:r>
            <a:r>
              <a:rPr kumimoji="1" lang="en-US" altLang="ja-JP" sz="2800" b="1" dirty="0" err="1">
                <a:latin typeface="Calibri" pitchFamily="34" charset="0"/>
                <a:ea typeface="MS PGothic" pitchFamily="34" charset="-128"/>
                <a:sym typeface="Wingdings" pitchFamily="2" charset="2"/>
              </a:rPr>
              <a:t>l</a:t>
            </a:r>
            <a:r>
              <a:rPr kumimoji="1" lang="en-US" altLang="ja-JP" sz="2800" b="1" dirty="0" err="1">
                <a:latin typeface="Symbol" pitchFamily="18" charset="2"/>
                <a:ea typeface="MS PGothic" pitchFamily="34" charset="-128"/>
                <a:sym typeface="Wingdings" pitchFamily="2" charset="2"/>
              </a:rPr>
              <a:t>g</a:t>
            </a:r>
            <a:r>
              <a:rPr kumimoji="1" lang="en-US" altLang="ja-JP" sz="2000" dirty="0">
                <a:latin typeface="Calibri" pitchFamily="34" charset="0"/>
                <a:ea typeface="MS PGothic" pitchFamily="34" charset="-128"/>
              </a:rPr>
              <a:t> 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962400" y="1055686"/>
            <a:ext cx="2098675" cy="1611313"/>
            <a:chOff x="3533" y="372"/>
            <a:chExt cx="1953" cy="1499"/>
          </a:xfrm>
        </p:grpSpPr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3991" y="894"/>
              <a:ext cx="931" cy="931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457200"/>
              <a:endParaRPr kumimoji="1" lang="ja-JP" altLang="en-US" sz="2000">
                <a:ea typeface="MS PGothic" pitchFamily="34" charset="-128"/>
              </a:endParaRPr>
            </a:p>
          </p:txBody>
        </p:sp>
        <p:sp>
          <p:nvSpPr>
            <p:cNvPr id="12" name="Rectangle 26"/>
            <p:cNvSpPr>
              <a:spLocks noChangeArrowheads="1"/>
            </p:cNvSpPr>
            <p:nvPr/>
          </p:nvSpPr>
          <p:spPr bwMode="auto">
            <a:xfrm>
              <a:off x="3759" y="1312"/>
              <a:ext cx="1302" cy="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200"/>
              <a:endParaRPr kumimoji="1" lang="ja-JP" sz="16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3572" y="1312"/>
              <a:ext cx="419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4922" y="1312"/>
              <a:ext cx="41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3991" y="1312"/>
              <a:ext cx="977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 rot="2319976">
              <a:off x="4654" y="369"/>
              <a:ext cx="163" cy="536"/>
              <a:chOff x="4848" y="2688"/>
              <a:chExt cx="392" cy="768"/>
            </a:xfrm>
          </p:grpSpPr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4848" y="2688"/>
                <a:ext cx="392" cy="192"/>
              </a:xfrm>
              <a:custGeom>
                <a:avLst/>
                <a:gdLst>
                  <a:gd name="T0" fmla="*/ 176 w 392"/>
                  <a:gd name="T1" fmla="*/ 0 h 192"/>
                  <a:gd name="T2" fmla="*/ 368 w 392"/>
                  <a:gd name="T3" fmla="*/ 48 h 192"/>
                  <a:gd name="T4" fmla="*/ 32 w 392"/>
                  <a:gd name="T5" fmla="*/ 144 h 192"/>
                  <a:gd name="T6" fmla="*/ 176 w 392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2"/>
                  <a:gd name="T13" fmla="*/ 0 h 192"/>
                  <a:gd name="T14" fmla="*/ 392 w 392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2" h="192">
                    <a:moveTo>
                      <a:pt x="176" y="0"/>
                    </a:moveTo>
                    <a:cubicBezTo>
                      <a:pt x="284" y="12"/>
                      <a:pt x="392" y="24"/>
                      <a:pt x="368" y="48"/>
                    </a:cubicBezTo>
                    <a:cubicBezTo>
                      <a:pt x="344" y="72"/>
                      <a:pt x="64" y="120"/>
                      <a:pt x="32" y="144"/>
                    </a:cubicBezTo>
                    <a:cubicBezTo>
                      <a:pt x="0" y="168"/>
                      <a:pt x="88" y="180"/>
                      <a:pt x="176" y="192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ea typeface="MS PGothic" pitchFamily="34" charset="-128"/>
                </a:endParaRPr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4848" y="2880"/>
                <a:ext cx="392" cy="192"/>
              </a:xfrm>
              <a:custGeom>
                <a:avLst/>
                <a:gdLst>
                  <a:gd name="T0" fmla="*/ 176 w 392"/>
                  <a:gd name="T1" fmla="*/ 0 h 192"/>
                  <a:gd name="T2" fmla="*/ 368 w 392"/>
                  <a:gd name="T3" fmla="*/ 48 h 192"/>
                  <a:gd name="T4" fmla="*/ 32 w 392"/>
                  <a:gd name="T5" fmla="*/ 144 h 192"/>
                  <a:gd name="T6" fmla="*/ 176 w 392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2"/>
                  <a:gd name="T13" fmla="*/ 0 h 192"/>
                  <a:gd name="T14" fmla="*/ 392 w 392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2" h="192">
                    <a:moveTo>
                      <a:pt x="176" y="0"/>
                    </a:moveTo>
                    <a:cubicBezTo>
                      <a:pt x="284" y="12"/>
                      <a:pt x="392" y="24"/>
                      <a:pt x="368" y="48"/>
                    </a:cubicBezTo>
                    <a:cubicBezTo>
                      <a:pt x="344" y="72"/>
                      <a:pt x="64" y="120"/>
                      <a:pt x="32" y="144"/>
                    </a:cubicBezTo>
                    <a:cubicBezTo>
                      <a:pt x="0" y="168"/>
                      <a:pt x="88" y="180"/>
                      <a:pt x="176" y="192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ea typeface="MS PGothic" pitchFamily="34" charset="-128"/>
                </a:endParaRPr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4848" y="3072"/>
                <a:ext cx="392" cy="192"/>
              </a:xfrm>
              <a:custGeom>
                <a:avLst/>
                <a:gdLst>
                  <a:gd name="T0" fmla="*/ 176 w 392"/>
                  <a:gd name="T1" fmla="*/ 0 h 192"/>
                  <a:gd name="T2" fmla="*/ 368 w 392"/>
                  <a:gd name="T3" fmla="*/ 48 h 192"/>
                  <a:gd name="T4" fmla="*/ 32 w 392"/>
                  <a:gd name="T5" fmla="*/ 144 h 192"/>
                  <a:gd name="T6" fmla="*/ 176 w 392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2"/>
                  <a:gd name="T13" fmla="*/ 0 h 192"/>
                  <a:gd name="T14" fmla="*/ 392 w 392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2" h="192">
                    <a:moveTo>
                      <a:pt x="176" y="0"/>
                    </a:moveTo>
                    <a:cubicBezTo>
                      <a:pt x="284" y="12"/>
                      <a:pt x="392" y="24"/>
                      <a:pt x="368" y="48"/>
                    </a:cubicBezTo>
                    <a:cubicBezTo>
                      <a:pt x="344" y="72"/>
                      <a:pt x="64" y="120"/>
                      <a:pt x="32" y="144"/>
                    </a:cubicBezTo>
                    <a:cubicBezTo>
                      <a:pt x="0" y="168"/>
                      <a:pt x="88" y="180"/>
                      <a:pt x="176" y="192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ea typeface="MS PGothic" pitchFamily="34" charset="-128"/>
                </a:endParaRPr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4848" y="3264"/>
                <a:ext cx="392" cy="192"/>
              </a:xfrm>
              <a:custGeom>
                <a:avLst/>
                <a:gdLst>
                  <a:gd name="T0" fmla="*/ 176 w 392"/>
                  <a:gd name="T1" fmla="*/ 0 h 192"/>
                  <a:gd name="T2" fmla="*/ 368 w 392"/>
                  <a:gd name="T3" fmla="*/ 48 h 192"/>
                  <a:gd name="T4" fmla="*/ 32 w 392"/>
                  <a:gd name="T5" fmla="*/ 144 h 192"/>
                  <a:gd name="T6" fmla="*/ 176 w 392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2"/>
                  <a:gd name="T13" fmla="*/ 0 h 192"/>
                  <a:gd name="T14" fmla="*/ 392 w 392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2" h="192">
                    <a:moveTo>
                      <a:pt x="176" y="0"/>
                    </a:moveTo>
                    <a:cubicBezTo>
                      <a:pt x="284" y="12"/>
                      <a:pt x="392" y="24"/>
                      <a:pt x="368" y="48"/>
                    </a:cubicBezTo>
                    <a:cubicBezTo>
                      <a:pt x="344" y="72"/>
                      <a:pt x="64" y="120"/>
                      <a:pt x="32" y="144"/>
                    </a:cubicBezTo>
                    <a:cubicBezTo>
                      <a:pt x="0" y="168"/>
                      <a:pt x="88" y="180"/>
                      <a:pt x="176" y="192"/>
                    </a:cubicBezTo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ea typeface="MS PGothic" pitchFamily="34" charset="-128"/>
                </a:endParaRPr>
              </a:p>
            </p:txBody>
          </p:sp>
        </p:grpSp>
        <p:graphicFrame>
          <p:nvGraphicFramePr>
            <p:cNvPr id="17" name="Object 2"/>
            <p:cNvGraphicFramePr>
              <a:graphicFrameLocks noChangeAspect="1"/>
            </p:cNvGraphicFramePr>
            <p:nvPr/>
          </p:nvGraphicFramePr>
          <p:xfrm>
            <a:off x="3533" y="1116"/>
            <a:ext cx="212" cy="232"/>
          </p:xfrm>
          <a:graphic>
            <a:graphicData uri="http://schemas.openxmlformats.org/presentationml/2006/ole">
              <p:oleObj spid="_x0000_s120834" name="Equation" r:id="rId4" imgW="126835" imgH="139518" progId="">
                <p:embed/>
              </p:oleObj>
            </a:graphicData>
          </a:graphic>
        </p:graphicFrame>
        <p:graphicFrame>
          <p:nvGraphicFramePr>
            <p:cNvPr id="18" name="Object 3"/>
            <p:cNvGraphicFramePr>
              <a:graphicFrameLocks noChangeAspect="1"/>
            </p:cNvGraphicFramePr>
            <p:nvPr/>
          </p:nvGraphicFramePr>
          <p:xfrm>
            <a:off x="5088" y="1058"/>
            <a:ext cx="398" cy="254"/>
          </p:xfrm>
          <a:graphic>
            <a:graphicData uri="http://schemas.openxmlformats.org/presentationml/2006/ole">
              <p:oleObj spid="_x0000_s120835" name="Equation" r:id="rId5" imgW="317225" imgH="203024" progId="">
                <p:embed/>
              </p:oleObj>
            </a:graphicData>
          </a:graphic>
        </p:graphicFrame>
        <p:graphicFrame>
          <p:nvGraphicFramePr>
            <p:cNvPr id="19" name="Object 4"/>
            <p:cNvGraphicFramePr>
              <a:graphicFrameLocks noChangeAspect="1"/>
            </p:cNvGraphicFramePr>
            <p:nvPr/>
          </p:nvGraphicFramePr>
          <p:xfrm>
            <a:off x="4942" y="429"/>
            <a:ext cx="163" cy="212"/>
          </p:xfrm>
          <a:graphic>
            <a:graphicData uri="http://schemas.openxmlformats.org/presentationml/2006/ole">
              <p:oleObj spid="_x0000_s120836" name="Equation" r:id="rId6" imgW="126780" imgH="164814" progId="">
                <p:embed/>
              </p:oleObj>
            </a:graphicData>
          </a:graphic>
        </p:graphicFrame>
        <p:graphicFrame>
          <p:nvGraphicFramePr>
            <p:cNvPr id="20" name="Object 5"/>
            <p:cNvGraphicFramePr>
              <a:graphicFrameLocks noChangeAspect="1"/>
            </p:cNvGraphicFramePr>
            <p:nvPr/>
          </p:nvGraphicFramePr>
          <p:xfrm>
            <a:off x="4093" y="1076"/>
            <a:ext cx="205" cy="287"/>
          </p:xfrm>
          <a:graphic>
            <a:graphicData uri="http://schemas.openxmlformats.org/presentationml/2006/ole">
              <p:oleObj spid="_x0000_s120837" name="Equation" r:id="rId7" imgW="126725" imgH="177415" progId="">
                <p:embed/>
              </p:oleObj>
            </a:graphicData>
          </a:graphic>
        </p:graphicFrame>
        <p:graphicFrame>
          <p:nvGraphicFramePr>
            <p:cNvPr id="21" name="Object 6"/>
            <p:cNvGraphicFramePr>
              <a:graphicFrameLocks noChangeAspect="1"/>
            </p:cNvGraphicFramePr>
            <p:nvPr/>
          </p:nvGraphicFramePr>
          <p:xfrm>
            <a:off x="3934" y="749"/>
            <a:ext cx="230" cy="277"/>
          </p:xfrm>
          <a:graphic>
            <a:graphicData uri="http://schemas.openxmlformats.org/presentationml/2006/ole">
              <p:oleObj spid="_x0000_s120838" name="Equation" r:id="rId8" imgW="190500" imgH="228600" progId="">
                <p:embed/>
              </p:oleObj>
            </a:graphicData>
          </a:graphic>
        </p:graphicFrame>
        <p:graphicFrame>
          <p:nvGraphicFramePr>
            <p:cNvPr id="22" name="Object 7"/>
            <p:cNvGraphicFramePr>
              <a:graphicFrameLocks noChangeAspect="1"/>
            </p:cNvGraphicFramePr>
            <p:nvPr/>
          </p:nvGraphicFramePr>
          <p:xfrm>
            <a:off x="4484" y="1103"/>
            <a:ext cx="389" cy="237"/>
          </p:xfrm>
          <a:graphic>
            <a:graphicData uri="http://schemas.openxmlformats.org/presentationml/2006/ole">
              <p:oleObj spid="_x0000_s120839" name="Equation" r:id="rId9" imgW="330057" imgH="203112" progId="">
                <p:embed/>
              </p:oleObj>
            </a:graphicData>
          </a:graphic>
        </p:graphicFrame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4361" y="1253"/>
              <a:ext cx="128" cy="12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4356" y="1248"/>
              <a:ext cx="128" cy="12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5" name="Object 8"/>
            <p:cNvGraphicFramePr>
              <a:graphicFrameLocks noChangeAspect="1"/>
            </p:cNvGraphicFramePr>
            <p:nvPr/>
          </p:nvGraphicFramePr>
          <p:xfrm>
            <a:off x="4069" y="1391"/>
            <a:ext cx="872" cy="379"/>
          </p:xfrm>
          <a:graphic>
            <a:graphicData uri="http://schemas.openxmlformats.org/presentationml/2006/ole">
              <p:oleObj spid="_x0000_s120840" name="Equation" r:id="rId10" imgW="583947" imgH="253890" progId="">
                <p:embed/>
              </p:oleObj>
            </a:graphicData>
          </a:graphic>
        </p:graphicFrame>
      </p:grp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6324600" y="685800"/>
            <a:ext cx="1751537" cy="7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</a:pPr>
            <a:r>
              <a:rPr kumimoji="1" lang="en-US" altLang="ja-JP" sz="2800" b="1" dirty="0">
                <a:latin typeface="Symbol" pitchFamily="18" charset="2"/>
                <a:ea typeface="MS PGothic" pitchFamily="34" charset="-128"/>
                <a:sym typeface="Wingdings" pitchFamily="2" charset="2"/>
              </a:rPr>
              <a:t>t</a:t>
            </a:r>
            <a:r>
              <a:rPr kumimoji="1" lang="en-US" altLang="ja-JP" sz="2800" b="1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 </a:t>
            </a:r>
            <a:r>
              <a:rPr kumimoji="1" lang="en-US" altLang="ja-JP" sz="2800" b="1" dirty="0">
                <a:latin typeface="Symbol" pitchFamily="18" charset="2"/>
                <a:ea typeface="MS PGothic" pitchFamily="34" charset="-128"/>
                <a:sym typeface="Wingdings" pitchFamily="2" charset="2"/>
              </a:rPr>
              <a:t>®</a:t>
            </a:r>
            <a:r>
              <a:rPr kumimoji="1" lang="en-US" altLang="ja-JP" sz="2800" b="1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 3l, </a:t>
            </a:r>
            <a:r>
              <a:rPr kumimoji="1" lang="en-US" altLang="ja-JP" sz="2800" b="1" dirty="0" err="1" smtClean="0">
                <a:latin typeface="Calibri" pitchFamily="34" charset="0"/>
                <a:ea typeface="MS PGothic" pitchFamily="34" charset="-128"/>
                <a:sym typeface="Wingdings" pitchFamily="2" charset="2"/>
              </a:rPr>
              <a:t>l</a:t>
            </a:r>
            <a:r>
              <a:rPr kumimoji="1" lang="en-US" altLang="ja-JP" sz="2800" b="1" dirty="0" err="1" smtClean="0">
                <a:latin typeface="Symbol" pitchFamily="18" charset="2"/>
                <a:ea typeface="MS PGothic" pitchFamily="34" charset="-128"/>
                <a:sym typeface="Wingdings" pitchFamily="2" charset="2"/>
              </a:rPr>
              <a:t>h</a:t>
            </a:r>
            <a:endParaRPr kumimoji="1" lang="en-US" altLang="ja-JP" sz="2000" b="1" baseline="30000" dirty="0">
              <a:latin typeface="Symbol" pitchFamily="18" charset="2"/>
              <a:ea typeface="MS PGothic" pitchFamily="34" charset="-128"/>
            </a:endParaRPr>
          </a:p>
        </p:txBody>
      </p:sp>
      <p:grpSp>
        <p:nvGrpSpPr>
          <p:cNvPr id="16" name="Group 55"/>
          <p:cNvGrpSpPr>
            <a:grpSpLocks/>
          </p:cNvGrpSpPr>
          <p:nvPr/>
        </p:nvGrpSpPr>
        <p:grpSpPr bwMode="auto">
          <a:xfrm>
            <a:off x="6364288" y="1143000"/>
            <a:ext cx="2154237" cy="1146175"/>
            <a:chOff x="3481" y="3132"/>
            <a:chExt cx="2016" cy="1073"/>
          </a:xfrm>
        </p:grpSpPr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3557" y="3287"/>
              <a:ext cx="1526" cy="814"/>
              <a:chOff x="3557" y="3287"/>
              <a:chExt cx="1526" cy="814"/>
            </a:xfrm>
          </p:grpSpPr>
          <p:sp>
            <p:nvSpPr>
              <p:cNvPr id="38" name="Line 44"/>
              <p:cNvSpPr>
                <a:spLocks noChangeShapeType="1"/>
              </p:cNvSpPr>
              <p:nvPr/>
            </p:nvSpPr>
            <p:spPr bwMode="auto">
              <a:xfrm>
                <a:off x="3557" y="3346"/>
                <a:ext cx="1526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45"/>
              <p:cNvSpPr>
                <a:spLocks noChangeShapeType="1"/>
              </p:cNvSpPr>
              <p:nvPr/>
            </p:nvSpPr>
            <p:spPr bwMode="auto">
              <a:xfrm flipV="1">
                <a:off x="4379" y="3630"/>
                <a:ext cx="686" cy="163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46"/>
              <p:cNvSpPr>
                <a:spLocks noChangeShapeType="1"/>
              </p:cNvSpPr>
              <p:nvPr/>
            </p:nvSpPr>
            <p:spPr bwMode="auto">
              <a:xfrm>
                <a:off x="4374" y="3816"/>
                <a:ext cx="641" cy="285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7"/>
              <p:cNvSpPr>
                <a:spLocks noChangeShapeType="1"/>
              </p:cNvSpPr>
              <p:nvPr/>
            </p:nvSpPr>
            <p:spPr bwMode="auto">
              <a:xfrm flipH="1" flipV="1">
                <a:off x="4215" y="3346"/>
                <a:ext cx="155" cy="467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Oval 48"/>
              <p:cNvSpPr>
                <a:spLocks noChangeArrowheads="1"/>
              </p:cNvSpPr>
              <p:nvPr/>
            </p:nvSpPr>
            <p:spPr bwMode="auto">
              <a:xfrm>
                <a:off x="4169" y="3287"/>
                <a:ext cx="110" cy="104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457200"/>
                <a:endParaRPr kumimoji="1" lang="ja-JP" altLang="en-US" sz="2000">
                  <a:ea typeface="MS PGothic" pitchFamily="34" charset="-128"/>
                </a:endParaRPr>
              </a:p>
            </p:txBody>
          </p:sp>
        </p:grpSp>
        <p:graphicFrame>
          <p:nvGraphicFramePr>
            <p:cNvPr id="33" name="Object 12"/>
            <p:cNvGraphicFramePr>
              <a:graphicFrameLocks noChangeAspect="1"/>
            </p:cNvGraphicFramePr>
            <p:nvPr/>
          </p:nvGraphicFramePr>
          <p:xfrm>
            <a:off x="3481" y="3132"/>
            <a:ext cx="184" cy="201"/>
          </p:xfrm>
          <a:graphic>
            <a:graphicData uri="http://schemas.openxmlformats.org/presentationml/2006/ole">
              <p:oleObj spid="_x0000_s120841" name="Equation" r:id="rId11" imgW="126835" imgH="139518" progId="">
                <p:embed/>
              </p:oleObj>
            </a:graphicData>
          </a:graphic>
        </p:graphicFrame>
        <p:graphicFrame>
          <p:nvGraphicFramePr>
            <p:cNvPr id="34" name="Object 13"/>
            <p:cNvGraphicFramePr>
              <a:graphicFrameLocks noChangeAspect="1"/>
            </p:cNvGraphicFramePr>
            <p:nvPr/>
          </p:nvGraphicFramePr>
          <p:xfrm>
            <a:off x="5060" y="3156"/>
            <a:ext cx="194" cy="209"/>
          </p:xfrm>
          <a:graphic>
            <a:graphicData uri="http://schemas.openxmlformats.org/presentationml/2006/ole">
              <p:oleObj spid="_x0000_s120842" name="Equation" r:id="rId12" imgW="152268" imgH="164957" progId="">
                <p:embed/>
              </p:oleObj>
            </a:graphicData>
          </a:graphic>
        </p:graphicFrame>
        <p:graphicFrame>
          <p:nvGraphicFramePr>
            <p:cNvPr id="35" name="Object 14"/>
            <p:cNvGraphicFramePr>
              <a:graphicFrameLocks noChangeAspect="1"/>
            </p:cNvGraphicFramePr>
            <p:nvPr/>
          </p:nvGraphicFramePr>
          <p:xfrm>
            <a:off x="5060" y="3503"/>
            <a:ext cx="405" cy="257"/>
          </p:xfrm>
          <a:graphic>
            <a:graphicData uri="http://schemas.openxmlformats.org/presentationml/2006/ole">
              <p:oleObj spid="_x0000_s120843" name="Equation" r:id="rId13" imgW="317225" imgH="203024" progId="">
                <p:embed/>
              </p:oleObj>
            </a:graphicData>
          </a:graphic>
        </p:graphicFrame>
        <p:graphicFrame>
          <p:nvGraphicFramePr>
            <p:cNvPr id="36" name="Object 15"/>
            <p:cNvGraphicFramePr>
              <a:graphicFrameLocks noChangeAspect="1"/>
            </p:cNvGraphicFramePr>
            <p:nvPr/>
          </p:nvGraphicFramePr>
          <p:xfrm>
            <a:off x="5060" y="3947"/>
            <a:ext cx="437" cy="258"/>
          </p:xfrm>
          <a:graphic>
            <a:graphicData uri="http://schemas.openxmlformats.org/presentationml/2006/ole">
              <p:oleObj spid="_x0000_s120844" name="Equation" r:id="rId14" imgW="342751" imgH="203112" progId="">
                <p:embed/>
              </p:oleObj>
            </a:graphicData>
          </a:graphic>
        </p:graphicFrame>
        <p:graphicFrame>
          <p:nvGraphicFramePr>
            <p:cNvPr id="37" name="Object 16"/>
            <p:cNvGraphicFramePr>
              <a:graphicFrameLocks noChangeAspect="1"/>
            </p:cNvGraphicFramePr>
            <p:nvPr/>
          </p:nvGraphicFramePr>
          <p:xfrm>
            <a:off x="4053" y="3435"/>
            <a:ext cx="188" cy="263"/>
          </p:xfrm>
          <a:graphic>
            <a:graphicData uri="http://schemas.openxmlformats.org/presentationml/2006/ole">
              <p:oleObj spid="_x0000_s120845" name="Equation" r:id="rId15" imgW="126725" imgH="177415" progId="">
                <p:embed/>
              </p:oleObj>
            </a:graphicData>
          </a:graphic>
        </p:graphicFrame>
      </p:grp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86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9600" cy="1143480"/>
          </a:xfrm>
        </p:spPr>
        <p:txBody>
          <a:bodyPr lIns="81639" tIns="42452" rIns="81639" bIns="42452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dirty="0" smtClean="0"/>
              <a:t>B</a:t>
            </a:r>
            <a:r>
              <a:rPr lang="en-US" sz="3600" baseline="30000" dirty="0" smtClean="0">
                <a:latin typeface="Symbol" pitchFamily="18" charset="2"/>
              </a:rPr>
              <a:t>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Wingdings" pitchFamily="2" charset="2"/>
              </a:rPr>
              <a:t>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Symbol" pitchFamily="18" charset="2"/>
              </a:rPr>
              <a:t></a:t>
            </a:r>
            <a:r>
              <a:rPr lang="en-US" sz="3600" baseline="30000" dirty="0" smtClean="0">
                <a:latin typeface="Symbol" pitchFamily="18" charset="2"/>
              </a:rPr>
              <a:t></a:t>
            </a:r>
            <a:r>
              <a:rPr lang="en-US" sz="3600" dirty="0" smtClean="0">
                <a:latin typeface="Symbol" pitchFamily="18" charset="2"/>
              </a:rPr>
              <a:t></a:t>
            </a:r>
            <a:r>
              <a:rPr lang="en-US" sz="3600" dirty="0" smtClean="0"/>
              <a:t> impact on New Physics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5314719" y="1143480"/>
            <a:ext cx="3030401" cy="701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200" b="1" dirty="0">
                <a:solidFill>
                  <a:srgbClr val="000000"/>
                </a:solidFill>
                <a:cs typeface="Arial" charset="0"/>
              </a:rPr>
              <a:t>2 Higgs doublet model</a:t>
            </a:r>
          </a:p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i="1" dirty="0" err="1">
                <a:solidFill>
                  <a:srgbClr val="000000"/>
                </a:solidFill>
                <a:cs typeface="Arial" charset="0"/>
              </a:rPr>
              <a:t>W.S.Hou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, PRD 48, 2342 (1993).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5025601" y="2209192"/>
            <a:ext cx="3425958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Branching fraction enhanced by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baseline="-25000" dirty="0" err="1">
                <a:solidFill>
                  <a:srgbClr val="000000"/>
                </a:solidFill>
                <a:cs typeface="Arial" charset="0"/>
              </a:rPr>
              <a:t>H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161" y="2667161"/>
            <a:ext cx="3810240" cy="2462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5104800" y="4648808"/>
            <a:ext cx="3673440" cy="639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Constraint on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r</a:t>
            </a:r>
            <a:r>
              <a:rPr lang="en-US" baseline="-25000" dirty="0" err="1">
                <a:solidFill>
                  <a:srgbClr val="000000"/>
                </a:solidFill>
                <a:cs typeface="Arial" charset="0"/>
              </a:rPr>
              <a:t>H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from Belle measurement</a:t>
            </a: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5090400" y="3284986"/>
            <a:ext cx="1787304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Model prediction</a:t>
            </a:r>
          </a:p>
        </p:txBody>
      </p:sp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121" y="3552853"/>
            <a:ext cx="3276000" cy="714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0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760" y="5410649"/>
            <a:ext cx="2819520" cy="511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0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61" y="1294696"/>
            <a:ext cx="4422240" cy="4596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58"/>
            <a:ext cx="8796178" cy="846966"/>
          </a:xfrm>
        </p:spPr>
        <p:txBody>
          <a:bodyPr>
            <a:normAutofit/>
          </a:bodyPr>
          <a:lstStyle/>
          <a:p>
            <a:r>
              <a:rPr lang="en-US" dirty="0" smtClean="0"/>
              <a:t>What next…?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761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Improving precision on CKM picture, search for deviations: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fld id="{002A3643-6D85-4062-AEAD-4718ADDF78F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Picture 14" descr="http://ckmfitter.in2p3.fr/www/results/plots_moriond12/png/belle_rhoeta_small_glob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6" t="5944" r="2266"/>
          <a:stretch/>
        </p:blipFill>
        <p:spPr bwMode="auto">
          <a:xfrm>
            <a:off x="0" y="1066800"/>
            <a:ext cx="4416622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48"/>
          <p:cNvGrpSpPr>
            <a:grpSpLocks/>
          </p:cNvGrpSpPr>
          <p:nvPr/>
        </p:nvGrpSpPr>
        <p:grpSpPr bwMode="auto">
          <a:xfrm>
            <a:off x="4572000" y="1066800"/>
            <a:ext cx="4521200" cy="2280075"/>
            <a:chOff x="5043624" y="4478339"/>
            <a:chExt cx="3847017" cy="1845839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3624" y="4478339"/>
              <a:ext cx="3722915" cy="1845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テキスト ボックス 47"/>
            <p:cNvSpPr txBox="1">
              <a:spLocks noChangeArrowheads="1"/>
            </p:cNvSpPr>
            <p:nvPr/>
          </p:nvSpPr>
          <p:spPr bwMode="auto">
            <a:xfrm>
              <a:off x="7358116" y="5253879"/>
              <a:ext cx="15325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1" hangingPunct="1"/>
              <a:r>
                <a:rPr lang="en-US" altLang="ja-JP" sz="2800" b="1" dirty="0">
                  <a:solidFill>
                    <a:srgbClr val="FF0000"/>
                  </a:solidFill>
                </a:rPr>
                <a:t>50ab</a:t>
              </a:r>
              <a:r>
                <a:rPr lang="en-US" altLang="ja-JP" sz="2800" b="1" baseline="30000" dirty="0">
                  <a:solidFill>
                    <a:srgbClr val="FF0000"/>
                  </a:solidFill>
                </a:rPr>
                <a:t>-1</a:t>
              </a:r>
              <a:endParaRPr lang="ja-JP" altLang="en-US" sz="2800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0" y="3276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Continue a varied flavor physics program; explore New Physics ……</a:t>
            </a:r>
          </a:p>
        </p:txBody>
      </p:sp>
      <p:sp>
        <p:nvSpPr>
          <p:cNvPr id="23" name="テキスト ボックス 47"/>
          <p:cNvSpPr txBox="1">
            <a:spLocks noChangeArrowheads="1"/>
          </p:cNvSpPr>
          <p:nvPr/>
        </p:nvSpPr>
        <p:spPr bwMode="auto">
          <a:xfrm>
            <a:off x="2895600" y="2057400"/>
            <a:ext cx="104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ja-JP" sz="2800" b="1" dirty="0" smtClean="0">
                <a:solidFill>
                  <a:srgbClr val="FF0000"/>
                </a:solidFill>
              </a:rPr>
              <a:t>today</a:t>
            </a:r>
            <a:endParaRPr lang="ja-JP" alt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89880"/>
            <a:ext cx="7086600" cy="26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7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 some tensions ease…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7" r="4483" b="2047"/>
          <a:stretch/>
        </p:blipFill>
        <p:spPr bwMode="auto">
          <a:xfrm>
            <a:off x="0" y="4001920"/>
            <a:ext cx="3424608" cy="247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38600" y="36979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Others emerge…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07" y="4067300"/>
            <a:ext cx="3720393" cy="2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4700" y="4139625"/>
            <a:ext cx="3025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Black – previous WA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Red – w/new Belle B </a:t>
            </a:r>
            <a:r>
              <a:rPr lang="en-US" sz="1600" b="1" dirty="0" smtClean="0">
                <a:solidFill>
                  <a:srgbClr val="FF0000"/>
                </a:solidFill>
                <a:latin typeface="Symbol"/>
                <a:sym typeface="Symbol"/>
              </a:rPr>
              <a:t>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mmi10"/>
              </a:rPr>
              <a:t>¿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mmi10"/>
              </a:rPr>
              <a:t>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2675" y="4167250"/>
            <a:ext cx="218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BaBar</a:t>
            </a:r>
            <a:r>
              <a:rPr lang="en-US" b="1" dirty="0" smtClean="0"/>
              <a:t> B </a:t>
            </a:r>
            <a:r>
              <a:rPr lang="en-US" b="1" dirty="0" smtClean="0">
                <a:latin typeface="Symbol"/>
                <a:sym typeface="Symbol"/>
              </a:rPr>
              <a:t></a:t>
            </a:r>
            <a:r>
              <a:rPr lang="en-US" b="1" dirty="0" smtClean="0"/>
              <a:t> D</a:t>
            </a:r>
            <a:r>
              <a:rPr lang="en-US" b="1" baseline="30000" dirty="0" smtClean="0"/>
              <a:t>(*)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¿</a:t>
            </a:r>
            <a:r>
              <a:rPr lang="en-US" b="1" dirty="0" smtClean="0"/>
              <a:t> </a:t>
            </a:r>
            <a:r>
              <a:rPr lang="en-US" b="1" dirty="0" smtClean="0">
                <a:latin typeface="cmmi10"/>
              </a:rPr>
              <a:t>º</a:t>
            </a:r>
            <a:endParaRPr lang="en-US" b="1" dirty="0">
              <a:latin typeface="cmmi10"/>
            </a:endParaRPr>
          </a:p>
          <a:p>
            <a:r>
              <a:rPr lang="en-US" b="1" dirty="0" smtClean="0"/>
              <a:t>arXiv:1205.5442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114800" y="4648200"/>
            <a:ext cx="0" cy="25729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62400" y="4648200"/>
            <a:ext cx="383978" cy="0"/>
          </a:xfrm>
          <a:prstGeom prst="line">
            <a:avLst/>
          </a:prstGeom>
          <a:ln w="254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62400" y="4876800"/>
            <a:ext cx="383978" cy="0"/>
          </a:xfrm>
          <a:prstGeom prst="line">
            <a:avLst/>
          </a:prstGeom>
          <a:ln w="254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14800" y="5638800"/>
            <a:ext cx="0" cy="286001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62400" y="5638800"/>
            <a:ext cx="383978" cy="0"/>
          </a:xfrm>
          <a:prstGeom prst="line">
            <a:avLst/>
          </a:prstGeom>
          <a:ln w="25400">
            <a:solidFill>
              <a:srgbClr val="00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962400" y="5943600"/>
            <a:ext cx="383978" cy="0"/>
          </a:xfrm>
          <a:prstGeom prst="line">
            <a:avLst/>
          </a:prstGeom>
          <a:ln w="254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29000" y="4648200"/>
            <a:ext cx="57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SM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2800" y="5791200"/>
            <a:ext cx="57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SM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7169" name="Straight Arrow Connector 7168"/>
          <p:cNvCxnSpPr/>
          <p:nvPr/>
        </p:nvCxnSpPr>
        <p:spPr>
          <a:xfrm flipV="1">
            <a:off x="4419600" y="6324600"/>
            <a:ext cx="0" cy="26812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886200" y="6248400"/>
            <a:ext cx="49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SM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52800" y="4419600"/>
            <a:ext cx="65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66"/>
                </a:solidFill>
              </a:rPr>
              <a:t>Data</a:t>
            </a:r>
            <a:endParaRPr lang="en-US" b="1" dirty="0">
              <a:solidFill>
                <a:srgbClr val="006666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52800" y="5410200"/>
            <a:ext cx="65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66"/>
                </a:solidFill>
              </a:rPr>
              <a:t>Data</a:t>
            </a:r>
            <a:endParaRPr lang="en-US" b="1" dirty="0">
              <a:solidFill>
                <a:srgbClr val="006666"/>
              </a:solidFill>
            </a:endParaRPr>
          </a:p>
        </p:txBody>
      </p:sp>
      <p:sp>
        <p:nvSpPr>
          <p:cNvPr id="7170" name="TextBox 7169"/>
          <p:cNvSpPr txBox="1"/>
          <p:nvPr/>
        </p:nvSpPr>
        <p:spPr>
          <a:xfrm>
            <a:off x="7620000" y="50292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…and provide powerful constraints on NP models.</a:t>
            </a:r>
            <a:endParaRPr lang="en-US" b="1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810000" cy="365125"/>
          </a:xfrm>
        </p:spPr>
        <p:txBody>
          <a:bodyPr/>
          <a:lstStyle/>
          <a:p>
            <a:r>
              <a:rPr lang="en-US" dirty="0" err="1" smtClean="0"/>
              <a:t>Ayad</a:t>
            </a:r>
            <a:r>
              <a:rPr lang="en-US" dirty="0" smtClean="0"/>
              <a:t> - </a:t>
            </a:r>
            <a:r>
              <a:rPr lang="en-US" dirty="0" err="1" smtClean="0"/>
              <a:t>SuperKEKB</a:t>
            </a:r>
            <a:r>
              <a:rPr lang="en-US" dirty="0" smtClean="0"/>
              <a:t> &amp; Belle II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64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KEKair2004-04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elle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959225"/>
            <a:ext cx="43561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ekb_t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0"/>
            <a:ext cx="27003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" y="762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KEKB</a:t>
            </a:r>
            <a:endParaRPr lang="en-US" sz="32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Belle</a:t>
            </a:r>
            <a:endParaRPr lang="en-US" sz="32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KEKair2004-04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elle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959225"/>
            <a:ext cx="43561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ekb_t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0"/>
            <a:ext cx="27003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" y="762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Upgrade!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KEKB 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 Super KEKB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Belle </a:t>
            </a: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200" b="1" dirty="0" smtClean="0">
                <a:solidFill>
                  <a:srgbClr val="FF0000"/>
                </a:solidFill>
                <a:sym typeface="Wingdings" pitchFamily="2" charset="2"/>
              </a:rPr>
              <a:t>Belle II</a:t>
            </a:r>
            <a:endParaRPr lang="en-US" sz="32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645860"/>
            <a:ext cx="7391400" cy="50597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95400" y="1871853"/>
            <a:ext cx="7010401" cy="4603559"/>
            <a:chOff x="30956" y="439042"/>
            <a:chExt cx="9192319" cy="6036371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56" y="519113"/>
              <a:ext cx="8126413" cy="595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円/楕円 12"/>
            <p:cNvSpPr/>
            <p:nvPr/>
          </p:nvSpPr>
          <p:spPr>
            <a:xfrm rot="2100000">
              <a:off x="6749734" y="439042"/>
              <a:ext cx="1153377" cy="2379747"/>
            </a:xfrm>
            <a:prstGeom prst="ellipse">
              <a:avLst/>
            </a:prstGeom>
            <a:solidFill>
              <a:srgbClr val="FF99CC">
                <a:alpha val="29804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ja-JP" altLang="en-US"/>
            </a:p>
          </p:txBody>
        </p:sp>
        <p:sp>
          <p:nvSpPr>
            <p:cNvPr id="14" name="Line 3"/>
            <p:cNvSpPr>
              <a:spLocks noChangeShapeType="1"/>
            </p:cNvSpPr>
            <p:nvPr/>
          </p:nvSpPr>
          <p:spPr bwMode="auto">
            <a:xfrm rot="10800000" flipH="1">
              <a:off x="6977856" y="1238251"/>
              <a:ext cx="620713" cy="760412"/>
            </a:xfrm>
            <a:prstGeom prst="line">
              <a:avLst/>
            </a:prstGeom>
            <a:noFill/>
            <a:ln w="76200" cap="flat">
              <a:solidFill>
                <a:srgbClr val="FF0066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38099" dir="2700000" algn="ctr" rotWithShape="0">
                <a:schemeClr val="bg2">
                  <a:alpha val="42999"/>
                </a:schemeClr>
              </a:outerShdw>
            </a:effectLst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ja-JP" altLang="en-US">
                <a:latin typeface="+mn-lt"/>
                <a:ea typeface="ＭＳ Ｐゴシック" charset="-128"/>
              </a:endParaRPr>
            </a:p>
          </p:txBody>
        </p:sp>
        <p:sp>
          <p:nvSpPr>
            <p:cNvPr id="15" name="テキスト ボックス 18"/>
            <p:cNvSpPr txBox="1"/>
            <p:nvPr/>
          </p:nvSpPr>
          <p:spPr>
            <a:xfrm>
              <a:off x="5893594" y="1844676"/>
              <a:ext cx="1014412" cy="4603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kumimoji="1" lang="en-US" altLang="ja-JP" b="1" dirty="0">
                  <a:latin typeface="+mn-lt"/>
                </a:rPr>
                <a:t>KEKB</a:t>
              </a:r>
              <a:endParaRPr kumimoji="1" lang="ja-JP" altLang="en-US" b="1" dirty="0">
                <a:latin typeface="+mn-lt"/>
              </a:endParaRPr>
            </a:p>
          </p:txBody>
        </p:sp>
        <p:sp>
          <p:nvSpPr>
            <p:cNvPr id="16" name="テキスト ボックス 19"/>
            <p:cNvSpPr txBox="1"/>
            <p:nvPr/>
          </p:nvSpPr>
          <p:spPr>
            <a:xfrm>
              <a:off x="7624610" y="1082005"/>
              <a:ext cx="1598665" cy="7667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ja-JP" sz="1600" b="1" dirty="0">
                  <a:latin typeface="+mn-lt"/>
                </a:rPr>
                <a:t>SuperKEKB</a:t>
              </a:r>
              <a:r>
                <a:rPr lang="sl-SI" altLang="ja-JP" sz="1600" b="1" dirty="0">
                  <a:latin typeface="+mn-lt"/>
                </a:rPr>
                <a:t>+ </a:t>
              </a:r>
              <a:r>
                <a:rPr lang="en-US" altLang="ja-JP" sz="1600" b="1" dirty="0">
                  <a:latin typeface="+mn-lt"/>
                </a:rPr>
                <a:t>Supe</a:t>
              </a:r>
              <a:r>
                <a:rPr lang="sl-SI" altLang="ja-JP" sz="1600" b="1" dirty="0">
                  <a:latin typeface="+mn-lt"/>
                </a:rPr>
                <a:t>r</a:t>
              </a:r>
              <a:r>
                <a:rPr lang="en-US" altLang="ja-JP" sz="1600" b="1" dirty="0">
                  <a:latin typeface="+mn-lt"/>
                </a:rPr>
                <a:t>B</a:t>
              </a:r>
              <a:endParaRPr kumimoji="1" lang="ja-JP" altLang="en-US" sz="1600" b="1" dirty="0">
                <a:latin typeface="+mn-lt"/>
              </a:endParaRPr>
            </a:p>
          </p:txBody>
        </p:sp>
        <p:sp>
          <p:nvSpPr>
            <p:cNvPr id="17" name="テキスト ボックス 18"/>
            <p:cNvSpPr txBox="1"/>
            <p:nvPr/>
          </p:nvSpPr>
          <p:spPr>
            <a:xfrm>
              <a:off x="6115844" y="2614613"/>
              <a:ext cx="1208087" cy="4619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kumimoji="1" lang="sl-SI" altLang="ja-JP" b="1" dirty="0">
                  <a:latin typeface="+mn-lt"/>
                </a:rPr>
                <a:t>PEP-II</a:t>
              </a:r>
              <a:endParaRPr kumimoji="1" lang="ja-JP" altLang="en-US" b="1" dirty="0">
                <a:latin typeface="+mn-lt"/>
              </a:endParaRP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54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Nano-beams at </a:t>
            </a:r>
            <a:r>
              <a:rPr lang="en-US" dirty="0" err="1" smtClean="0"/>
              <a:t>SuperKEKB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Ayad - SuperKEKB &amp; Belle II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A3643-6D85-4062-AEAD-4718ADDF78F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94"/>
          <a:stretch>
            <a:fillRect/>
          </a:stretch>
        </p:blipFill>
        <p:spPr bwMode="auto">
          <a:xfrm>
            <a:off x="4433887" y="1752600"/>
            <a:ext cx="4481513" cy="220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16" b="2194"/>
          <a:stretch>
            <a:fillRect/>
          </a:stretch>
        </p:blipFill>
        <p:spPr bwMode="auto">
          <a:xfrm>
            <a:off x="214313" y="3511550"/>
            <a:ext cx="5073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矢印コネクタ 12"/>
          <p:cNvCxnSpPr>
            <a:cxnSpLocks noChangeShapeType="1"/>
          </p:cNvCxnSpPr>
          <p:nvPr/>
        </p:nvCxnSpPr>
        <p:spPr bwMode="auto">
          <a:xfrm rot="5400000">
            <a:off x="4179094" y="2697957"/>
            <a:ext cx="428625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正方形/長方形 13"/>
          <p:cNvSpPr>
            <a:spLocks noChangeArrowheads="1"/>
          </p:cNvSpPr>
          <p:nvPr/>
        </p:nvSpPr>
        <p:spPr bwMode="auto">
          <a:xfrm>
            <a:off x="4724400" y="3200400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dirty="0">
                <a:ea typeface="MS PGothic" pitchFamily="34" charset="-128"/>
                <a:cs typeface="Arial" pitchFamily="34" charset="0"/>
              </a:rPr>
              <a:t>5mm</a:t>
            </a:r>
            <a:endParaRPr kumimoji="1" lang="en-US" altLang="ja-JP" sz="2000" dirty="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8" name="正方形/長方形 14"/>
          <p:cNvSpPr>
            <a:spLocks noChangeArrowheads="1"/>
          </p:cNvSpPr>
          <p:nvPr/>
        </p:nvSpPr>
        <p:spPr bwMode="auto">
          <a:xfrm>
            <a:off x="4541838" y="2551113"/>
            <a:ext cx="687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1</a:t>
            </a:r>
            <a:r>
              <a:rPr kumimoji="1" lang="en-US" altLang="ja-JP" sz="2000">
                <a:latin typeface="Symbol" pitchFamily="18" charset="2"/>
                <a:ea typeface="MS PGothic" pitchFamily="34" charset="-128"/>
                <a:cs typeface="Arial" pitchFamily="34" charset="0"/>
              </a:rPr>
              <a:t>m</a:t>
            </a:r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m</a:t>
            </a:r>
            <a:endParaRPr kumimoji="1" lang="en-US" altLang="ja-JP" sz="20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19" name="直線矢印コネクタ 15"/>
          <p:cNvCxnSpPr>
            <a:cxnSpLocks noChangeShapeType="1"/>
          </p:cNvCxnSpPr>
          <p:nvPr/>
        </p:nvCxnSpPr>
        <p:spPr bwMode="auto">
          <a:xfrm rot="10800000">
            <a:off x="4560125" y="2940811"/>
            <a:ext cx="1928812" cy="5000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rot="5400000">
            <a:off x="8429625" y="2928938"/>
            <a:ext cx="500063" cy="2873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正方形/長方形 21"/>
          <p:cNvSpPr>
            <a:spLocks noChangeArrowheads="1"/>
          </p:cNvSpPr>
          <p:nvPr/>
        </p:nvSpPr>
        <p:spPr bwMode="auto">
          <a:xfrm>
            <a:off x="7645400" y="3216275"/>
            <a:ext cx="973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100</a:t>
            </a:r>
            <a:r>
              <a:rPr kumimoji="1" lang="en-US" altLang="ja-JP" sz="2000">
                <a:latin typeface="Symbol" pitchFamily="18" charset="2"/>
                <a:ea typeface="MS PGothic" pitchFamily="34" charset="-128"/>
                <a:cs typeface="Arial" pitchFamily="34" charset="0"/>
              </a:rPr>
              <a:t>m</a:t>
            </a:r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m</a:t>
            </a:r>
            <a:endParaRPr kumimoji="1" lang="en-US" altLang="ja-JP" sz="20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3" name="正方形/長方形 20"/>
          <p:cNvSpPr>
            <a:spLocks noChangeArrowheads="1"/>
          </p:cNvSpPr>
          <p:nvPr/>
        </p:nvSpPr>
        <p:spPr bwMode="auto">
          <a:xfrm>
            <a:off x="7292975" y="1206500"/>
            <a:ext cx="155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ea typeface="MS PGothic" pitchFamily="34" charset="-128"/>
                <a:cs typeface="Arial" pitchFamily="34" charset="0"/>
              </a:rPr>
              <a:t>(w/o crab)</a:t>
            </a:r>
            <a:endParaRPr kumimoji="1" lang="ja-JP" altLang="en-US" sz="24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35" name="直線矢印コネクタ 12"/>
          <p:cNvCxnSpPr>
            <a:cxnSpLocks noChangeShapeType="1"/>
          </p:cNvCxnSpPr>
          <p:nvPr/>
        </p:nvCxnSpPr>
        <p:spPr bwMode="auto">
          <a:xfrm rot="5400000">
            <a:off x="277019" y="4937919"/>
            <a:ext cx="428625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正方形/長方形 14"/>
          <p:cNvSpPr>
            <a:spLocks noChangeArrowheads="1"/>
          </p:cNvSpPr>
          <p:nvPr/>
        </p:nvSpPr>
        <p:spPr bwMode="auto">
          <a:xfrm>
            <a:off x="442913" y="4333875"/>
            <a:ext cx="687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1</a:t>
            </a:r>
            <a:r>
              <a:rPr kumimoji="1" lang="en-US" altLang="ja-JP" sz="2000">
                <a:latin typeface="Symbol" pitchFamily="18" charset="2"/>
                <a:ea typeface="MS PGothic" pitchFamily="34" charset="-128"/>
                <a:cs typeface="Arial" pitchFamily="34" charset="0"/>
              </a:rPr>
              <a:t>m</a:t>
            </a:r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m</a:t>
            </a:r>
            <a:endParaRPr kumimoji="1" lang="en-US" altLang="ja-JP" sz="20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37" name="直線矢印コネクタ 15"/>
          <p:cNvCxnSpPr>
            <a:cxnSpLocks noChangeShapeType="1"/>
          </p:cNvCxnSpPr>
          <p:nvPr/>
        </p:nvCxnSpPr>
        <p:spPr bwMode="auto">
          <a:xfrm rot="10800000">
            <a:off x="488950" y="5291138"/>
            <a:ext cx="1928813" cy="5000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" name="正方形/長方形 13"/>
          <p:cNvSpPr>
            <a:spLocks noChangeArrowheads="1"/>
          </p:cNvSpPr>
          <p:nvPr/>
        </p:nvSpPr>
        <p:spPr bwMode="auto">
          <a:xfrm>
            <a:off x="1382713" y="5195888"/>
            <a:ext cx="754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5mm</a:t>
            </a:r>
            <a:endParaRPr kumimoji="1" lang="en-US" altLang="ja-JP" sz="20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39" name="直線矢印コネクタ 19"/>
          <p:cNvCxnSpPr>
            <a:cxnSpLocks noChangeShapeType="1"/>
          </p:cNvCxnSpPr>
          <p:nvPr/>
        </p:nvCxnSpPr>
        <p:spPr bwMode="auto">
          <a:xfrm rot="5400000">
            <a:off x="4711701" y="5184775"/>
            <a:ext cx="500062" cy="2873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正方形/長方形 21"/>
          <p:cNvSpPr>
            <a:spLocks noChangeArrowheads="1"/>
          </p:cNvSpPr>
          <p:nvPr/>
        </p:nvSpPr>
        <p:spPr bwMode="auto">
          <a:xfrm>
            <a:off x="3987800" y="5014913"/>
            <a:ext cx="973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100</a:t>
            </a:r>
            <a:r>
              <a:rPr kumimoji="1" lang="en-US" altLang="ja-JP" sz="2000">
                <a:latin typeface="Symbol" pitchFamily="18" charset="2"/>
                <a:ea typeface="MS PGothic" pitchFamily="34" charset="-128"/>
                <a:cs typeface="Arial" pitchFamily="34" charset="0"/>
              </a:rPr>
              <a:t>m</a:t>
            </a:r>
            <a:r>
              <a:rPr kumimoji="1" lang="en-US" altLang="ja-JP" sz="2000">
                <a:ea typeface="MS PGothic" pitchFamily="34" charset="-128"/>
                <a:cs typeface="Arial" pitchFamily="34" charset="0"/>
              </a:rPr>
              <a:t>m</a:t>
            </a:r>
            <a:endParaRPr kumimoji="1" lang="en-US" altLang="ja-JP" sz="2000"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1" name="ストライプ矢印 38"/>
          <p:cNvSpPr/>
          <p:nvPr/>
        </p:nvSpPr>
        <p:spPr bwMode="auto">
          <a:xfrm rot="8708161">
            <a:off x="3433763" y="3478213"/>
            <a:ext cx="719137" cy="431800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1" lang="ja-JP" altLang="en-US" sz="2400"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2" name="テキスト ボックス 49"/>
          <p:cNvSpPr txBox="1">
            <a:spLocks noChangeArrowheads="1"/>
          </p:cNvSpPr>
          <p:nvPr/>
        </p:nvSpPr>
        <p:spPr bwMode="auto">
          <a:xfrm>
            <a:off x="3132138" y="4005263"/>
            <a:ext cx="1135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kumimoji="1" lang="en-US" altLang="ja-JP" sz="2400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~50nm</a:t>
            </a:r>
            <a:endParaRPr kumimoji="1" lang="ja-JP" altLang="en-US" sz="2400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43" name="直線矢印コネクタ 52"/>
          <p:cNvCxnSpPr>
            <a:cxnSpLocks noChangeShapeType="1"/>
          </p:cNvCxnSpPr>
          <p:nvPr/>
        </p:nvCxnSpPr>
        <p:spPr bwMode="auto">
          <a:xfrm flipH="1">
            <a:off x="3059113" y="4365625"/>
            <a:ext cx="288925" cy="2873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4" name="正方形/長方形 53"/>
          <p:cNvSpPr>
            <a:spLocks noChangeArrowheads="1"/>
          </p:cNvSpPr>
          <p:nvPr/>
        </p:nvSpPr>
        <p:spPr bwMode="auto">
          <a:xfrm>
            <a:off x="2627313" y="5949950"/>
            <a:ext cx="1234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CC"/>
                </a:solidFill>
                <a:ea typeface="MS PGothic" pitchFamily="34" charset="-128"/>
                <a:cs typeface="Arial" pitchFamily="34" charset="0"/>
              </a:rPr>
              <a:t>83 </a:t>
            </a:r>
            <a:r>
              <a:rPr kumimoji="1" lang="en-US" altLang="ja-JP" sz="2400" b="1" dirty="0" err="1" smtClean="0">
                <a:solidFill>
                  <a:srgbClr val="0000CC"/>
                </a:solidFill>
                <a:ea typeface="MS PGothic" pitchFamily="34" charset="-128"/>
                <a:cs typeface="Arial" pitchFamily="34" charset="0"/>
              </a:rPr>
              <a:t>mrad</a:t>
            </a:r>
            <a:endParaRPr kumimoji="1" lang="ja-JP" altLang="en-US" sz="2400" b="1" dirty="0">
              <a:solidFill>
                <a:srgbClr val="0000CC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5" name="正方形/長方形 54"/>
          <p:cNvSpPr>
            <a:spLocks noChangeArrowheads="1"/>
          </p:cNvSpPr>
          <p:nvPr/>
        </p:nvSpPr>
        <p:spPr bwMode="auto">
          <a:xfrm>
            <a:off x="7380288" y="1844675"/>
            <a:ext cx="1060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CC"/>
                </a:solidFill>
                <a:ea typeface="MS PGothic" pitchFamily="34" charset="-128"/>
                <a:cs typeface="Arial" pitchFamily="34" charset="0"/>
              </a:rPr>
              <a:t>22 </a:t>
            </a:r>
            <a:r>
              <a:rPr kumimoji="1" lang="en-US" altLang="ja-JP" sz="2000" b="1" dirty="0" err="1" smtClean="0">
                <a:solidFill>
                  <a:srgbClr val="0000CC"/>
                </a:solidFill>
                <a:ea typeface="MS PGothic" pitchFamily="34" charset="-128"/>
                <a:cs typeface="Arial" pitchFamily="34" charset="0"/>
              </a:rPr>
              <a:t>mrad</a:t>
            </a:r>
            <a:endParaRPr kumimoji="1" lang="ja-JP" altLang="en-US" sz="2000" b="1" dirty="0">
              <a:solidFill>
                <a:srgbClr val="0000CC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46" name="Picture 2" descr="http://www-acc.kek.jp/kekb/SuperKEKBlogo/SuperKEKB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8817"/>
            <a:ext cx="1548277" cy="832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グループ化 11"/>
          <p:cNvGrpSpPr>
            <a:grpSpLocks/>
          </p:cNvGrpSpPr>
          <p:nvPr/>
        </p:nvGrpSpPr>
        <p:grpSpPr bwMode="auto">
          <a:xfrm>
            <a:off x="4574495" y="836613"/>
            <a:ext cx="1728788" cy="836613"/>
            <a:chOff x="8251031" y="2492896"/>
            <a:chExt cx="1793577" cy="864096"/>
          </a:xfrm>
        </p:grpSpPr>
        <p:sp>
          <p:nvSpPr>
            <p:cNvPr id="48" name="正方形/長方形 12"/>
            <p:cNvSpPr>
              <a:spLocks noChangeArrowheads="1"/>
            </p:cNvSpPr>
            <p:nvPr/>
          </p:nvSpPr>
          <p:spPr bwMode="auto">
            <a:xfrm>
              <a:off x="8316416" y="2492896"/>
              <a:ext cx="1728192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ja-JP" altLang="en-US" sz="2400">
                <a:latin typeface="Times New Roman" pitchFamily="18" charset="0"/>
                <a:ea typeface="MS PGothic" pitchFamily="34" charset="-128"/>
              </a:endParaRPr>
            </a:p>
          </p:txBody>
        </p:sp>
        <p:pic>
          <p:nvPicPr>
            <p:cNvPr id="49" name="図 21" descr="KEKBlogo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031" y="2492896"/>
              <a:ext cx="1785938" cy="84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28347310"/>
              </p:ext>
            </p:extLst>
          </p:nvPr>
        </p:nvGraphicFramePr>
        <p:xfrm>
          <a:off x="46729" y="1645600"/>
          <a:ext cx="5205412" cy="905513"/>
        </p:xfrm>
        <a:graphic>
          <a:graphicData uri="http://schemas.openxmlformats.org/presentationml/2006/ole">
            <p:oleObj spid="_x0000_s4142" name="Equation" r:id="rId8" imgW="2921000" imgH="508000" progId="Equation.3">
              <p:embed/>
            </p:oleObj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6200" y="762000"/>
            <a:ext cx="36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 </a:t>
            </a:r>
            <a:r>
              <a:rPr lang="en-US" b="1" dirty="0" err="1" smtClean="0"/>
              <a:t>nano</a:t>
            </a:r>
            <a:r>
              <a:rPr lang="en-US" b="1" dirty="0" smtClean="0"/>
              <a:t>-beam scheme developed by P. Raimondi for </a:t>
            </a:r>
            <a:r>
              <a:rPr lang="en-US" b="1" dirty="0" err="1" smtClean="0"/>
              <a:t>SuperB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638800" y="4417874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Vertical beta function reduction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mmi10"/>
              </a:rPr>
              <a:t>¯</a:t>
            </a:r>
            <a:r>
              <a:rPr lang="en-US" b="1" baseline="-25000" dirty="0" smtClean="0">
                <a:solidFill>
                  <a:srgbClr val="FF0000"/>
                </a:solidFill>
              </a:rPr>
              <a:t>y</a:t>
            </a:r>
            <a:r>
              <a:rPr lang="en-US" b="1" baseline="30000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 5.9 mm </a:t>
            </a:r>
            <a:r>
              <a:rPr lang="en-US" b="1" dirty="0" smtClean="0">
                <a:solidFill>
                  <a:srgbClr val="FF0000"/>
                </a:solidFill>
                <a:latin typeface="Symbol"/>
                <a:sym typeface="Symbol"/>
              </a:rPr>
              <a:t></a:t>
            </a:r>
            <a:r>
              <a:rPr lang="en-US" b="1" dirty="0" smtClean="0">
                <a:solidFill>
                  <a:srgbClr val="FF0000"/>
                </a:solidFill>
              </a:rPr>
              <a:t> 0.3 mm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CC00"/>
                </a:solidFill>
              </a:rPr>
              <a:t>Beam current increase.</a:t>
            </a:r>
          </a:p>
          <a:p>
            <a:endParaRPr lang="en-US" b="1" dirty="0"/>
          </a:p>
          <a:p>
            <a:r>
              <a:rPr lang="en-US" b="1" u="sng" dirty="0" smtClean="0">
                <a:solidFill>
                  <a:srgbClr val="0000FF"/>
                </a:solidFill>
              </a:rPr>
              <a:t>Overall 40x higher luminosity!</a:t>
            </a:r>
          </a:p>
        </p:txBody>
      </p:sp>
      <p:sp>
        <p:nvSpPr>
          <p:cNvPr id="53" name="Oval 52"/>
          <p:cNvSpPr/>
          <p:nvPr/>
        </p:nvSpPr>
        <p:spPr>
          <a:xfrm>
            <a:off x="2189987" y="2072542"/>
            <a:ext cx="541338" cy="506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981200" y="1703417"/>
            <a:ext cx="453242" cy="398515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99669" y="1844675"/>
            <a:ext cx="1588294" cy="4810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DARK2012 - October 16,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51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04800"/>
            <a:ext cx="845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5607050"/>
            <a:ext cx="198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0"/>
          <p:cNvSpPr>
            <a:spLocks/>
          </p:cNvSpPr>
          <p:nvPr/>
        </p:nvSpPr>
        <p:spPr bwMode="auto">
          <a:xfrm>
            <a:off x="4305300" y="1066800"/>
            <a:ext cx="592138" cy="184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38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>
                <a:solidFill>
                  <a:srgbClr val="0000FF"/>
                </a:solidFill>
                <a:latin typeface="Futura"/>
              </a:rPr>
              <a:t>e- 2.3 A</a:t>
            </a:r>
          </a:p>
        </p:txBody>
      </p:sp>
      <p:sp>
        <p:nvSpPr>
          <p:cNvPr id="49157" name="Rectangle 21"/>
          <p:cNvSpPr>
            <a:spLocks/>
          </p:cNvSpPr>
          <p:nvPr/>
        </p:nvSpPr>
        <p:spPr bwMode="auto">
          <a:xfrm>
            <a:off x="5829300" y="1676400"/>
            <a:ext cx="644525" cy="184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38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FF0000"/>
                </a:solidFill>
                <a:latin typeface="Futura"/>
              </a:rPr>
              <a:t>e+ 4.0 A</a:t>
            </a:r>
          </a:p>
        </p:txBody>
      </p:sp>
      <p:sp>
        <p:nvSpPr>
          <p:cNvPr id="49158" name="Rectangle 23"/>
          <p:cNvSpPr>
            <a:spLocks/>
          </p:cNvSpPr>
          <p:nvPr/>
        </p:nvSpPr>
        <p:spPr bwMode="auto">
          <a:xfrm>
            <a:off x="4648200" y="6248400"/>
            <a:ext cx="4343400" cy="423863"/>
          </a:xfrm>
          <a:prstGeom prst="rect">
            <a:avLst/>
          </a:prstGeom>
          <a:solidFill>
            <a:srgbClr val="FFCCC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700" b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 40 Gain in Luminosity</a:t>
            </a:r>
            <a:endParaRPr kumimoji="1" lang="ja-JP" altLang="en-US" sz="2700" b="1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159" name="Group 24"/>
          <p:cNvGrpSpPr>
            <a:grpSpLocks/>
          </p:cNvGrpSpPr>
          <p:nvPr/>
        </p:nvGrpSpPr>
        <p:grpSpPr bwMode="auto">
          <a:xfrm>
            <a:off x="6477000" y="5410200"/>
            <a:ext cx="2446338" cy="706438"/>
            <a:chOff x="0" y="0"/>
            <a:chExt cx="2192" cy="632"/>
          </a:xfrm>
        </p:grpSpPr>
        <p:grpSp>
          <p:nvGrpSpPr>
            <p:cNvPr id="49204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49206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9207" name="Picture 2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205" name="Oval 28"/>
            <p:cNvSpPr>
              <a:spLocks/>
            </p:cNvSpPr>
            <p:nvPr/>
          </p:nvSpPr>
          <p:spPr bwMode="auto">
            <a:xfrm>
              <a:off x="1276" y="0"/>
              <a:ext cx="470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4" name="円/楕円 13"/>
          <p:cNvSpPr/>
          <p:nvPr/>
        </p:nvSpPr>
        <p:spPr>
          <a:xfrm>
            <a:off x="4076700" y="2133600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4838700" y="990600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62" name="図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398463"/>
            <a:ext cx="15621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Rectangle 19"/>
          <p:cNvSpPr>
            <a:spLocks/>
          </p:cNvSpPr>
          <p:nvPr/>
        </p:nvSpPr>
        <p:spPr bwMode="auto">
          <a:xfrm>
            <a:off x="3357563" y="0"/>
            <a:ext cx="2976562" cy="554038"/>
          </a:xfrm>
          <a:prstGeom prst="rect">
            <a:avLst/>
          </a:prstGeom>
          <a:solidFill>
            <a:srgbClr val="FFCCC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SuperKEKB</a:t>
            </a:r>
            <a:endParaRPr kumimoji="1" lang="ja-JP" alt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8269288" y="838200"/>
            <a:ext cx="342900" cy="123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7507288" y="838200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9166" name="Rectangle 16"/>
          <p:cNvSpPr>
            <a:spLocks/>
          </p:cNvSpPr>
          <p:nvPr/>
        </p:nvSpPr>
        <p:spPr bwMode="auto">
          <a:xfrm>
            <a:off x="7642225" y="211138"/>
            <a:ext cx="1066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>
                <a:solidFill>
                  <a:srgbClr val="000000"/>
                </a:solidFill>
                <a:latin typeface="Gill Sans"/>
              </a:rPr>
              <a:t>Colliding bunches</a:t>
            </a:r>
          </a:p>
        </p:txBody>
      </p:sp>
      <p:pic>
        <p:nvPicPr>
          <p:cNvPr id="49167" name="図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6049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714500"/>
            <a:ext cx="1209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330" descr="OHO_TiN_After"/>
          <p:cNvPicPr>
            <a:picLocks noChangeAspect="1" noChangeArrowheads="1"/>
          </p:cNvPicPr>
          <p:nvPr/>
        </p:nvPicPr>
        <p:blipFill>
          <a:blip r:embed="rId9" cstate="print">
            <a:lum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067"/>
          <a:stretch>
            <a:fillRect/>
          </a:stretch>
        </p:blipFill>
        <p:spPr bwMode="auto">
          <a:xfrm>
            <a:off x="2103438" y="5653088"/>
            <a:ext cx="13636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743200"/>
            <a:ext cx="144938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Text Box 34"/>
          <p:cNvSpPr txBox="1">
            <a:spLocks noChangeArrowheads="1"/>
          </p:cNvSpPr>
          <p:nvPr/>
        </p:nvSpPr>
        <p:spPr bwMode="auto">
          <a:xfrm>
            <a:off x="2476500" y="4241800"/>
            <a:ext cx="9445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Damping ring</a:t>
            </a:r>
          </a:p>
        </p:txBody>
      </p:sp>
      <p:sp>
        <p:nvSpPr>
          <p:cNvPr id="49172" name="Line 35"/>
          <p:cNvSpPr>
            <a:spLocks noChangeShapeType="1"/>
          </p:cNvSpPr>
          <p:nvPr/>
        </p:nvSpPr>
        <p:spPr bwMode="auto">
          <a:xfrm flipH="1">
            <a:off x="2552700" y="4495800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73" name="Line 36"/>
          <p:cNvSpPr>
            <a:spLocks noChangeShapeType="1"/>
          </p:cNvSpPr>
          <p:nvPr/>
        </p:nvSpPr>
        <p:spPr bwMode="auto">
          <a:xfrm flipH="1">
            <a:off x="4305300" y="4724400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74" name="Text Box 37"/>
          <p:cNvSpPr txBox="1">
            <a:spLocks noChangeArrowheads="1"/>
          </p:cNvSpPr>
          <p:nvPr/>
        </p:nvSpPr>
        <p:spPr bwMode="auto">
          <a:xfrm>
            <a:off x="3462338" y="5105400"/>
            <a:ext cx="1265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Low </a:t>
            </a:r>
            <a:r>
              <a:rPr lang="en-US" altLang="ja-JP" sz="1000" dirty="0" err="1">
                <a:solidFill>
                  <a:srgbClr val="000000"/>
                </a:solidFill>
                <a:latin typeface="Helvetica Neue"/>
              </a:rPr>
              <a:t>emittance</a:t>
            </a: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 gun</a:t>
            </a:r>
          </a:p>
        </p:txBody>
      </p:sp>
      <p:sp>
        <p:nvSpPr>
          <p:cNvPr id="49175" name="Line 38"/>
          <p:cNvSpPr>
            <a:spLocks noChangeShapeType="1"/>
          </p:cNvSpPr>
          <p:nvPr/>
        </p:nvSpPr>
        <p:spPr bwMode="auto">
          <a:xfrm flipH="1">
            <a:off x="3619500" y="5105400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76" name="Text Box 39"/>
          <p:cNvSpPr txBox="1">
            <a:spLocks noChangeArrowheads="1"/>
          </p:cNvSpPr>
          <p:nvPr/>
        </p:nvSpPr>
        <p:spPr bwMode="auto">
          <a:xfrm>
            <a:off x="5410200" y="3962400"/>
            <a:ext cx="10779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Positron source</a:t>
            </a:r>
          </a:p>
        </p:txBody>
      </p:sp>
      <p:sp>
        <p:nvSpPr>
          <p:cNvPr id="49177" name="Line 40"/>
          <p:cNvSpPr>
            <a:spLocks noChangeShapeType="1"/>
          </p:cNvSpPr>
          <p:nvPr/>
        </p:nvSpPr>
        <p:spPr bwMode="auto">
          <a:xfrm>
            <a:off x="5524500" y="4321175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78" name="Text Box 41"/>
          <p:cNvSpPr txBox="1">
            <a:spLocks noChangeArrowheads="1"/>
          </p:cNvSpPr>
          <p:nvPr/>
        </p:nvSpPr>
        <p:spPr bwMode="auto">
          <a:xfrm>
            <a:off x="2476500" y="1524000"/>
            <a:ext cx="1076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New beam pipe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rgbClr val="000000"/>
                </a:solidFill>
                <a:latin typeface="Helvetica Neue"/>
              </a:rPr>
              <a:t>&amp; bellows</a:t>
            </a:r>
          </a:p>
        </p:txBody>
      </p:sp>
      <p:sp>
        <p:nvSpPr>
          <p:cNvPr id="49179" name="Line 42"/>
          <p:cNvSpPr>
            <a:spLocks noChangeShapeType="1"/>
          </p:cNvSpPr>
          <p:nvPr/>
        </p:nvSpPr>
        <p:spPr bwMode="auto">
          <a:xfrm>
            <a:off x="2476500" y="1905000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0" name="Text Box 43"/>
          <p:cNvSpPr txBox="1">
            <a:spLocks noChangeArrowheads="1"/>
          </p:cNvSpPr>
          <p:nvPr/>
        </p:nvSpPr>
        <p:spPr bwMode="auto">
          <a:xfrm>
            <a:off x="6329363" y="593725"/>
            <a:ext cx="5667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00"/>
                </a:solidFill>
                <a:latin typeface="Helvetica Neue"/>
              </a:rPr>
              <a:t>Belle II</a:t>
            </a:r>
          </a:p>
        </p:txBody>
      </p:sp>
      <p:sp>
        <p:nvSpPr>
          <p:cNvPr id="49181" name="Line 44"/>
          <p:cNvSpPr>
            <a:spLocks noChangeShapeType="1"/>
          </p:cNvSpPr>
          <p:nvPr/>
        </p:nvSpPr>
        <p:spPr bwMode="auto">
          <a:xfrm flipV="1">
            <a:off x="6210300" y="8382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2" name="Text Box 45"/>
          <p:cNvSpPr txBox="1">
            <a:spLocks noChangeArrowheads="1"/>
          </p:cNvSpPr>
          <p:nvPr/>
        </p:nvSpPr>
        <p:spPr bwMode="auto">
          <a:xfrm>
            <a:off x="6591300" y="898525"/>
            <a:ext cx="596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00"/>
                </a:solidFill>
                <a:latin typeface="Helvetica Neue"/>
              </a:rPr>
              <a:t>New IR</a:t>
            </a:r>
          </a:p>
        </p:txBody>
      </p:sp>
      <p:sp>
        <p:nvSpPr>
          <p:cNvPr id="49183" name="Line 46"/>
          <p:cNvSpPr>
            <a:spLocks noChangeShapeType="1"/>
          </p:cNvSpPr>
          <p:nvPr/>
        </p:nvSpPr>
        <p:spPr bwMode="auto">
          <a:xfrm flipV="1">
            <a:off x="6396038" y="11430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4" name="Line 47"/>
          <p:cNvSpPr>
            <a:spLocks noChangeShapeType="1"/>
          </p:cNvSpPr>
          <p:nvPr/>
        </p:nvSpPr>
        <p:spPr bwMode="auto">
          <a:xfrm flipH="1">
            <a:off x="2247900" y="990600"/>
            <a:ext cx="533400" cy="3048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5" name="Line 48"/>
          <p:cNvSpPr>
            <a:spLocks noChangeShapeType="1"/>
          </p:cNvSpPr>
          <p:nvPr/>
        </p:nvSpPr>
        <p:spPr bwMode="auto">
          <a:xfrm flipH="1" flipV="1">
            <a:off x="5067300" y="685800"/>
            <a:ext cx="457200" cy="762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6" name="Line 49"/>
          <p:cNvSpPr>
            <a:spLocks noChangeShapeType="1"/>
          </p:cNvSpPr>
          <p:nvPr/>
        </p:nvSpPr>
        <p:spPr bwMode="auto">
          <a:xfrm flipH="1" flipV="1">
            <a:off x="6210300" y="1447800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7" name="Line 50"/>
          <p:cNvSpPr>
            <a:spLocks noChangeShapeType="1"/>
          </p:cNvSpPr>
          <p:nvPr/>
        </p:nvSpPr>
        <p:spPr bwMode="auto">
          <a:xfrm flipH="1">
            <a:off x="6286500" y="2743200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49188" name="Line 51"/>
          <p:cNvSpPr>
            <a:spLocks noChangeShapeType="1"/>
          </p:cNvSpPr>
          <p:nvPr/>
        </p:nvSpPr>
        <p:spPr bwMode="auto">
          <a:xfrm>
            <a:off x="6591300" y="1219200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</a:endParaRPr>
          </a:p>
        </p:txBody>
      </p:sp>
      <p:pic>
        <p:nvPicPr>
          <p:cNvPr id="49189" name="Picture 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4775200"/>
            <a:ext cx="9779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0" name="テキスト ボックス 46"/>
          <p:cNvSpPr txBox="1">
            <a:spLocks noChangeArrowheads="1"/>
          </p:cNvSpPr>
          <p:nvPr/>
        </p:nvSpPr>
        <p:spPr bwMode="auto">
          <a:xfrm>
            <a:off x="792163" y="5178425"/>
            <a:ext cx="1874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TiN-coated beam pipe with antechambers</a:t>
            </a:r>
          </a:p>
        </p:txBody>
      </p:sp>
      <p:sp>
        <p:nvSpPr>
          <p:cNvPr id="49191" name="テキスト ボックス 48"/>
          <p:cNvSpPr txBox="1">
            <a:spLocks noChangeArrowheads="1"/>
          </p:cNvSpPr>
          <p:nvPr/>
        </p:nvSpPr>
        <p:spPr bwMode="auto">
          <a:xfrm>
            <a:off x="5529263" y="3267075"/>
            <a:ext cx="1912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</a:rPr>
              <a:t>Add / modify RF systems for higher beam current</a:t>
            </a:r>
          </a:p>
        </p:txBody>
      </p:sp>
      <p:sp>
        <p:nvSpPr>
          <p:cNvPr id="49192" name="テキスト ボックス 49"/>
          <p:cNvSpPr txBox="1">
            <a:spLocks noChangeArrowheads="1"/>
          </p:cNvSpPr>
          <p:nvPr/>
        </p:nvSpPr>
        <p:spPr bwMode="auto">
          <a:xfrm>
            <a:off x="5638800" y="4343400"/>
            <a:ext cx="179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</a:rPr>
              <a:t>New positron target / capture section</a:t>
            </a:r>
          </a:p>
        </p:txBody>
      </p:sp>
      <p:sp>
        <p:nvSpPr>
          <p:cNvPr id="49193" name="テキスト ボックス 50"/>
          <p:cNvSpPr txBox="1">
            <a:spLocks noChangeArrowheads="1"/>
          </p:cNvSpPr>
          <p:nvPr/>
        </p:nvSpPr>
        <p:spPr bwMode="auto">
          <a:xfrm>
            <a:off x="7240588" y="1066800"/>
            <a:ext cx="1836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New superconducting /permanent final focusing quads near the IP</a:t>
            </a:r>
          </a:p>
        </p:txBody>
      </p:sp>
      <p:sp>
        <p:nvSpPr>
          <p:cNvPr id="49194" name="テキスト ボックス 51"/>
          <p:cNvSpPr txBox="1">
            <a:spLocks noChangeArrowheads="1"/>
          </p:cNvSpPr>
          <p:nvPr/>
        </p:nvSpPr>
        <p:spPr bwMode="auto">
          <a:xfrm>
            <a:off x="3536950" y="5334000"/>
            <a:ext cx="1771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Low emittance electrons to inject</a:t>
            </a:r>
          </a:p>
        </p:txBody>
      </p:sp>
      <p:sp>
        <p:nvSpPr>
          <p:cNvPr id="49195" name="テキスト ボックス 52"/>
          <p:cNvSpPr txBox="1">
            <a:spLocks noChangeArrowheads="1"/>
          </p:cNvSpPr>
          <p:nvPr/>
        </p:nvSpPr>
        <p:spPr bwMode="auto">
          <a:xfrm>
            <a:off x="2708275" y="3789363"/>
            <a:ext cx="1771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</a:rPr>
              <a:t>Low </a:t>
            </a:r>
            <a:r>
              <a:rPr lang="en-US" altLang="ja-JP" sz="1200" dirty="0" err="1">
                <a:solidFill>
                  <a:srgbClr val="000000"/>
                </a:solidFill>
              </a:rPr>
              <a:t>emittance</a:t>
            </a:r>
            <a:r>
              <a:rPr lang="en-US" altLang="ja-JP" sz="1200" dirty="0">
                <a:solidFill>
                  <a:srgbClr val="000000"/>
                </a:solidFill>
              </a:rPr>
              <a:t> positrons to inject</a:t>
            </a:r>
          </a:p>
        </p:txBody>
      </p:sp>
      <p:sp>
        <p:nvSpPr>
          <p:cNvPr id="52" name="TextBox 139"/>
          <p:cNvSpPr txBox="1"/>
          <p:nvPr/>
        </p:nvSpPr>
        <p:spPr>
          <a:xfrm>
            <a:off x="3851275" y="5876925"/>
            <a:ext cx="25479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L=8·10</a:t>
            </a:r>
            <a:r>
              <a:rPr lang="sl-SI" sz="2400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sl-SI" sz="24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sl-SI" sz="2400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sl-SI" sz="24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sl-SI" sz="2400" b="1" kern="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54" name="テキスト ボックス 47"/>
          <p:cNvSpPr txBox="1">
            <a:spLocks noChangeArrowheads="1"/>
          </p:cNvSpPr>
          <p:nvPr/>
        </p:nvSpPr>
        <p:spPr bwMode="auto">
          <a:xfrm>
            <a:off x="38100" y="4308475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000000"/>
                </a:solidFill>
              </a:rPr>
              <a:t>Redesign the lattices of HER &amp; LER to squeeze the emittance </a:t>
            </a:r>
          </a:p>
        </p:txBody>
      </p:sp>
      <p:sp>
        <p:nvSpPr>
          <p:cNvPr id="55" name="テキスト ボックス 45"/>
          <p:cNvSpPr txBox="1">
            <a:spLocks noChangeArrowheads="1"/>
          </p:cNvSpPr>
          <p:nvPr/>
        </p:nvSpPr>
        <p:spPr bwMode="auto">
          <a:xfrm>
            <a:off x="-20638" y="2443163"/>
            <a:ext cx="176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000000"/>
                </a:solidFill>
              </a:rPr>
              <a:t>Replace short  dipoles with longer ones (LER)</a:t>
            </a:r>
          </a:p>
        </p:txBody>
      </p:sp>
      <p:grpSp>
        <p:nvGrpSpPr>
          <p:cNvPr id="49199" name="図形グループ 71"/>
          <p:cNvGrpSpPr>
            <a:grpSpLocks/>
          </p:cNvGrpSpPr>
          <p:nvPr/>
        </p:nvGrpSpPr>
        <p:grpSpPr bwMode="auto">
          <a:xfrm>
            <a:off x="184150" y="2943225"/>
            <a:ext cx="2405063" cy="1273175"/>
            <a:chOff x="184906" y="2927590"/>
            <a:chExt cx="2404238" cy="1272404"/>
          </a:xfrm>
        </p:grpSpPr>
        <p:pic>
          <p:nvPicPr>
            <p:cNvPr id="49201" name="図 67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202" name="図 68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下矢印 58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49200" name="図 4" descr="c1_new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1384300"/>
            <a:ext cx="12112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B246-AB86-4EF9-8001-2E9D8421A93A}" type="slidenum">
              <a:rPr lang="en-US" altLang="ja-JP" smtClean="0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DARK2012 - October 16, 2012</a:t>
            </a:r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6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قوس 27"/>
          <p:cNvSpPr/>
          <p:nvPr/>
        </p:nvSpPr>
        <p:spPr>
          <a:xfrm>
            <a:off x="5786446" y="4786322"/>
            <a:ext cx="1000132" cy="1071570"/>
          </a:xfrm>
          <a:prstGeom prst="arc">
            <a:avLst>
              <a:gd name="adj1" fmla="val 12354315"/>
              <a:gd name="adj2" fmla="val 1675429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Study of Beam-Beam Instability, The Large Angle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Monitor</a:t>
            </a:r>
            <a:br>
              <a:rPr lang="en-US" sz="1600" dirty="0" smtClean="0"/>
            </a:br>
            <a:r>
              <a:rPr lang="en-US" sz="1600" dirty="0" smtClean="0"/>
              <a:t>(LABM), Leaded by Giovanni </a:t>
            </a:r>
            <a:r>
              <a:rPr lang="en-US" sz="1600" dirty="0" err="1" smtClean="0"/>
              <a:t>Bonvicini</a:t>
            </a:r>
            <a:r>
              <a:rPr lang="en-US" sz="1600" dirty="0" smtClean="0"/>
              <a:t> (WSU)</a:t>
            </a:r>
            <a:endParaRPr lang="en-US" sz="16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4294967295"/>
          </p:nvPr>
        </p:nvSpPr>
        <p:spPr>
          <a:xfrm>
            <a:off x="0" y="3733800"/>
            <a:ext cx="2051050" cy="642937"/>
          </a:xfrm>
          <a:solidFill>
            <a:srgbClr val="4BACC6"/>
          </a:solidFill>
          <a:ln cmpd="sng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rtl="0"/>
            <a:r>
              <a:rPr lang="en-US" sz="1000" b="1" dirty="0" smtClean="0">
                <a:solidFill>
                  <a:schemeClr val="tx1"/>
                </a:solidFill>
              </a:rPr>
              <a:t>Large Angle </a:t>
            </a:r>
            <a:r>
              <a:rPr lang="en-US" sz="1000" b="1" dirty="0" err="1" smtClean="0">
                <a:solidFill>
                  <a:schemeClr val="tx1"/>
                </a:solidFill>
              </a:rPr>
              <a:t>Beamstrahlung</a:t>
            </a:r>
            <a:r>
              <a:rPr lang="en-US" sz="10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Monitor</a:t>
            </a:r>
            <a:r>
              <a:rPr lang="en-US" sz="1000" b="1" dirty="0" smtClean="0">
                <a:solidFill>
                  <a:schemeClr val="tx1"/>
                </a:solidFill>
              </a:rPr>
              <a:t> (LABM)</a:t>
            </a:r>
          </a:p>
          <a:p>
            <a:pPr rtl="0"/>
            <a:r>
              <a:rPr lang="en-US" sz="1000" b="1" dirty="0" smtClean="0">
                <a:solidFill>
                  <a:schemeClr val="tx1"/>
                </a:solidFill>
              </a:rPr>
              <a:t>    To study Beam-Beam Instability  </a:t>
            </a:r>
            <a:endParaRPr lang="ar-SA" sz="1000" b="1" dirty="0" smtClean="0">
              <a:solidFill>
                <a:schemeClr val="tx1"/>
              </a:solidFill>
            </a:endParaRPr>
          </a:p>
          <a:p>
            <a:pPr algn="l" rtl="0"/>
            <a:endParaRPr lang="en-US" sz="22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pattern-recognitio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736" y="1988840"/>
            <a:ext cx="2909664" cy="19271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371600"/>
            <a:ext cx="2976373" cy="166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abm-de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2"/>
            <a:ext cx="21955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1" descr="Waveform-baseline-run4000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5029200"/>
            <a:ext cx="1757354" cy="1371600"/>
          </a:xfrm>
          <a:prstGeom prst="rect">
            <a:avLst/>
          </a:prstGeom>
        </p:spPr>
      </p:pic>
      <p:sp>
        <p:nvSpPr>
          <p:cNvPr id="16" name="TextBox 49"/>
          <p:cNvSpPr txBox="1"/>
          <p:nvPr/>
        </p:nvSpPr>
        <p:spPr>
          <a:xfrm>
            <a:off x="8215338" y="4648200"/>
            <a:ext cx="928662" cy="304800"/>
          </a:xfrm>
          <a:prstGeom prst="rect">
            <a:avLst/>
          </a:prstGeom>
          <a:solidFill>
            <a:srgbClr val="4BACC6"/>
          </a:solidFill>
        </p:spPr>
        <p:txBody>
          <a:bodyPr wrap="square" lIns="20976" tIns="10488" rIns="20976" bIns="10488" rtlCol="1">
            <a:spAutoFit/>
          </a:bodyPr>
          <a:lstStyle/>
          <a:p>
            <a:r>
              <a:rPr lang="en-US" sz="900" b="1" dirty="0" smtClean="0"/>
              <a:t>Finding Threshold</a:t>
            </a:r>
            <a:endParaRPr lang="ar-SA" sz="900" b="1" dirty="0"/>
          </a:p>
        </p:txBody>
      </p:sp>
      <p:sp>
        <p:nvSpPr>
          <p:cNvPr id="17" name="TextBox 65"/>
          <p:cNvSpPr txBox="1"/>
          <p:nvPr/>
        </p:nvSpPr>
        <p:spPr>
          <a:xfrm>
            <a:off x="5791200" y="4648200"/>
            <a:ext cx="1000132" cy="328957"/>
          </a:xfrm>
          <a:prstGeom prst="rect">
            <a:avLst/>
          </a:prstGeom>
          <a:solidFill>
            <a:srgbClr val="4BACC6"/>
          </a:solidFill>
        </p:spPr>
        <p:txBody>
          <a:bodyPr wrap="square" lIns="20976" tIns="10488" rIns="20976" bIns="10488" rtlCol="1">
            <a:spAutoFit/>
          </a:bodyPr>
          <a:lstStyle/>
          <a:p>
            <a:pPr algn="l" rtl="0"/>
            <a:r>
              <a:rPr lang="en-US" sz="1000" b="1" dirty="0" smtClean="0"/>
              <a:t>Waveforms and </a:t>
            </a:r>
          </a:p>
          <a:p>
            <a:pPr algn="l" rtl="0"/>
            <a:r>
              <a:rPr lang="en-US" sz="1000" b="1" dirty="0" smtClean="0"/>
              <a:t>baseline study</a:t>
            </a:r>
            <a:endParaRPr lang="ar-SA" sz="1000" b="1" dirty="0"/>
          </a:p>
        </p:txBody>
      </p:sp>
      <p:pic>
        <p:nvPicPr>
          <p:cNvPr id="22" name="Picture 8" descr="SiPM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934200" y="4191000"/>
            <a:ext cx="928694" cy="729789"/>
          </a:xfrm>
          <a:prstGeom prst="rect">
            <a:avLst/>
          </a:prstGeom>
          <a:scene3d>
            <a:camera prst="orthographicFront">
              <a:rot lat="21014749" lon="20996604" rev="10774672"/>
            </a:camera>
            <a:lightRig rig="threePt" dir="t"/>
          </a:scene3d>
        </p:spPr>
      </p:pic>
      <p:sp>
        <p:nvSpPr>
          <p:cNvPr id="23" name="شكل بيضاوي 22"/>
          <p:cNvSpPr/>
          <p:nvPr/>
        </p:nvSpPr>
        <p:spPr>
          <a:xfrm>
            <a:off x="6248400" y="3505200"/>
            <a:ext cx="2071702" cy="571504"/>
          </a:xfrm>
          <a:prstGeom prst="ellipse">
            <a:avLst/>
          </a:prstGeom>
          <a:solidFill>
            <a:srgbClr val="4BAC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000" b="1" dirty="0" smtClean="0">
                <a:solidFill>
                  <a:schemeClr val="tx1"/>
                </a:solidFill>
              </a:rPr>
              <a:t>     Silicon PMs tests at           </a:t>
            </a:r>
          </a:p>
          <a:p>
            <a:pPr algn="ctr" rtl="0"/>
            <a:r>
              <a:rPr lang="en-US" sz="1000" b="1" dirty="0" smtClean="0">
                <a:solidFill>
                  <a:schemeClr val="tx1"/>
                </a:solidFill>
              </a:rPr>
              <a:t>      </a:t>
            </a:r>
            <a:r>
              <a:rPr lang="en-US" sz="1000" b="1" dirty="0" err="1" smtClean="0">
                <a:solidFill>
                  <a:schemeClr val="tx1"/>
                </a:solidFill>
              </a:rPr>
              <a:t>Tabuk</a:t>
            </a:r>
            <a:r>
              <a:rPr lang="en-US" sz="1000" b="1" dirty="0" smtClean="0">
                <a:solidFill>
                  <a:schemeClr val="tx1"/>
                </a:solidFill>
              </a:rPr>
              <a:t>          </a:t>
            </a:r>
            <a:endParaRPr lang="ar-SA" sz="1000" b="1" dirty="0">
              <a:solidFill>
                <a:schemeClr val="tx1"/>
              </a:solidFill>
            </a:endParaRPr>
          </a:p>
        </p:txBody>
      </p:sp>
      <p:pic>
        <p:nvPicPr>
          <p:cNvPr id="24" name="Picture 45" descr="fittedDarkCounts_R17_BV43.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7600" y="5029200"/>
            <a:ext cx="1676400" cy="1447800"/>
          </a:xfrm>
          <a:prstGeom prst="rect">
            <a:avLst/>
          </a:prstGeom>
        </p:spPr>
      </p:pic>
      <p:sp>
        <p:nvSpPr>
          <p:cNvPr id="25" name="قوس 24"/>
          <p:cNvSpPr/>
          <p:nvPr/>
        </p:nvSpPr>
        <p:spPr>
          <a:xfrm>
            <a:off x="7643834" y="4786322"/>
            <a:ext cx="1143008" cy="85725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TextBox 106"/>
          <p:cNvSpPr txBox="1"/>
          <p:nvPr/>
        </p:nvSpPr>
        <p:spPr>
          <a:xfrm>
            <a:off x="7543800" y="3124200"/>
            <a:ext cx="1071569" cy="342908"/>
          </a:xfrm>
          <a:prstGeom prst="rect">
            <a:avLst/>
          </a:prstGeom>
          <a:noFill/>
        </p:spPr>
        <p:txBody>
          <a:bodyPr wrap="square" lIns="95752" tIns="47876" rIns="95752" bIns="47876" rtlCol="1">
            <a:spAutoFit/>
          </a:bodyPr>
          <a:lstStyle/>
          <a:p>
            <a:pPr algn="ctr" rtl="0"/>
            <a:r>
              <a:rPr lang="en-US" sz="800" dirty="0" smtClean="0"/>
              <a:t>Photomultiplier Tubes</a:t>
            </a:r>
            <a:endParaRPr lang="en-US" sz="800" dirty="0"/>
          </a:p>
        </p:txBody>
      </p:sp>
      <p:cxnSp>
        <p:nvCxnSpPr>
          <p:cNvPr id="31" name="رابط كسهم مستقيم 30"/>
          <p:cNvCxnSpPr/>
          <p:nvPr/>
        </p:nvCxnSpPr>
        <p:spPr>
          <a:xfrm flipH="1">
            <a:off x="7848600" y="2819400"/>
            <a:ext cx="152400" cy="2190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20"/>
          <p:cNvSpPr txBox="1"/>
          <p:nvPr/>
        </p:nvSpPr>
        <p:spPr>
          <a:xfrm>
            <a:off x="5791200" y="2819400"/>
            <a:ext cx="1006081" cy="743018"/>
          </a:xfrm>
          <a:prstGeom prst="rect">
            <a:avLst/>
          </a:prstGeom>
          <a:noFill/>
        </p:spPr>
        <p:txBody>
          <a:bodyPr wrap="square" lIns="95752" tIns="47876" rIns="95752" bIns="47876" rtlCol="1">
            <a:spAutoFit/>
          </a:bodyPr>
          <a:lstStyle/>
          <a:p>
            <a:pPr algn="l" rtl="0"/>
            <a:r>
              <a:rPr lang="en-US" sz="800" dirty="0"/>
              <a:t>G</a:t>
            </a:r>
            <a:r>
              <a:rPr lang="en-US" sz="800" dirty="0" smtClean="0"/>
              <a:t>rating  to </a:t>
            </a:r>
            <a:r>
              <a:rPr lang="en-US" sz="800" dirty="0"/>
              <a:t>s</a:t>
            </a:r>
            <a:r>
              <a:rPr lang="en-US" sz="800" dirty="0" smtClean="0"/>
              <a:t>plit radiation to several frequencies</a:t>
            </a:r>
          </a:p>
          <a:p>
            <a:endParaRPr lang="ar-SA" dirty="0"/>
          </a:p>
        </p:txBody>
      </p:sp>
      <p:cxnSp>
        <p:nvCxnSpPr>
          <p:cNvPr id="34" name="رابط كسهم مستقيم 33"/>
          <p:cNvCxnSpPr/>
          <p:nvPr/>
        </p:nvCxnSpPr>
        <p:spPr>
          <a:xfrm rot="5400000">
            <a:off x="6037390" y="2420811"/>
            <a:ext cx="399966" cy="2827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11"/>
          <p:cNvSpPr txBox="1"/>
          <p:nvPr/>
        </p:nvSpPr>
        <p:spPr>
          <a:xfrm>
            <a:off x="7239000" y="1371600"/>
            <a:ext cx="1071570" cy="219798"/>
          </a:xfrm>
          <a:prstGeom prst="rect">
            <a:avLst/>
          </a:prstGeom>
          <a:noFill/>
        </p:spPr>
        <p:txBody>
          <a:bodyPr wrap="square" lIns="95752" tIns="47876" rIns="95752" bIns="47876" rtlCol="1">
            <a:spAutoFit/>
          </a:bodyPr>
          <a:lstStyle/>
          <a:p>
            <a:pPr algn="ctr" rtl="0"/>
            <a:r>
              <a:rPr lang="en-US" sz="800" dirty="0" smtClean="0"/>
              <a:t>Polarized Beams</a:t>
            </a:r>
          </a:p>
        </p:txBody>
      </p:sp>
      <p:cxnSp>
        <p:nvCxnSpPr>
          <p:cNvPr id="37" name="رابط كسهم مستقيم 36"/>
          <p:cNvCxnSpPr/>
          <p:nvPr/>
        </p:nvCxnSpPr>
        <p:spPr>
          <a:xfrm flipH="1">
            <a:off x="6781800" y="1524000"/>
            <a:ext cx="533400" cy="790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rot="5400000">
            <a:off x="6912767" y="1774033"/>
            <a:ext cx="642942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/>
          <p:cNvCxnSpPr>
            <a:cxnSpLocks noChangeAspect="1"/>
          </p:cNvCxnSpPr>
          <p:nvPr/>
        </p:nvCxnSpPr>
        <p:spPr>
          <a:xfrm rot="5400000">
            <a:off x="4491002" y="5653126"/>
            <a:ext cx="2448000" cy="1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شكل بيضاوي 50"/>
          <p:cNvSpPr/>
          <p:nvPr/>
        </p:nvSpPr>
        <p:spPr>
          <a:xfrm>
            <a:off x="5638800" y="990600"/>
            <a:ext cx="1428760" cy="642942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Optical box Design</a:t>
            </a:r>
            <a:endParaRPr lang="ar-SA" sz="1200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38400" y="3933056"/>
            <a:ext cx="2667000" cy="400110"/>
          </a:xfrm>
          <a:prstGeom prst="rect">
            <a:avLst/>
          </a:prstGeom>
          <a:solidFill>
            <a:srgbClr val="4BACC6"/>
          </a:solidFill>
          <a:ln cmpd="sng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Beam-Beam instability</a:t>
            </a:r>
          </a:p>
          <a:p>
            <a:pPr algn="ctr" rtl="0"/>
            <a:r>
              <a:rPr lang="en-US" sz="1000" b="1" dirty="0" smtClean="0"/>
              <a:t>   Pattern recognition</a:t>
            </a:r>
            <a:endParaRPr lang="en-US" sz="1000" b="1" dirty="0"/>
          </a:p>
        </p:txBody>
      </p:sp>
      <p:pic>
        <p:nvPicPr>
          <p:cNvPr id="1027" name="Picture 3" descr="C:\Users\vip\Documents\ayad\Tabuk\Talks\IEEE\pictures\opticalbox-laser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4495800"/>
            <a:ext cx="3048000" cy="1887488"/>
          </a:xfrm>
          <a:prstGeom prst="rect">
            <a:avLst/>
          </a:prstGeom>
          <a:noFill/>
        </p:spPr>
      </p:pic>
      <p:pic>
        <p:nvPicPr>
          <p:cNvPr id="1028" name="Picture 4" descr="E:\Wayne_state_university_seal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9492" y="0"/>
            <a:ext cx="1024508" cy="1024508"/>
          </a:xfrm>
          <a:prstGeom prst="rect">
            <a:avLst/>
          </a:prstGeom>
          <a:noFill/>
        </p:spPr>
      </p:pic>
      <p:sp>
        <p:nvSpPr>
          <p:cNvPr id="53" name="Oval 52"/>
          <p:cNvSpPr/>
          <p:nvPr/>
        </p:nvSpPr>
        <p:spPr>
          <a:xfrm>
            <a:off x="285720" y="1142984"/>
            <a:ext cx="3071834" cy="557824"/>
          </a:xfrm>
          <a:prstGeom prst="ellipse">
            <a:avLst/>
          </a:prstGeom>
          <a:solidFill>
            <a:srgbClr val="4BAC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Large Angle </a:t>
            </a:r>
            <a:r>
              <a:rPr lang="en-US" sz="1000" b="1" dirty="0" err="1" smtClean="0">
                <a:solidFill>
                  <a:schemeClr val="tx1"/>
                </a:solidFill>
              </a:rPr>
              <a:t>Beamstrahlung</a:t>
            </a:r>
            <a:r>
              <a:rPr lang="en-US" sz="1000" b="1" dirty="0" smtClean="0">
                <a:solidFill>
                  <a:schemeClr val="tx1"/>
                </a:solidFill>
              </a:rPr>
              <a:t> Monitor for Beam-Beam Instability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z="1200" dirty="0" smtClean="0">
                <a:solidFill>
                  <a:srgbClr val="000000"/>
                </a:solidFill>
              </a:rPr>
              <a:t>DARK2012 - October 16, 2012</a:t>
            </a:r>
            <a:endParaRPr lang="en-US" altLang="ja-JP" sz="1200" dirty="0">
              <a:solidFill>
                <a:srgbClr val="000000"/>
              </a:solidFill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011B6-3DF2-4159-9173-B4D1AE038345}" type="slidenum">
              <a:rPr lang="en-US" altLang="ja-JP" smtClean="0">
                <a:solidFill>
                  <a:srgbClr val="000000"/>
                </a:solidFill>
              </a:rPr>
              <a:pPr/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Ayad - SuperKEKB &amp; Belle II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457200" y="4800600"/>
            <a:ext cx="1295400" cy="160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dirty="0" smtClean="0">
                <a:latin typeface="Times New Roman" pitchFamily="18" charset="0"/>
                <a:ea typeface="ＭＳ Ｐゴシック" pitchFamily="50" charset="-128"/>
              </a:rPr>
              <a:t>First Prototype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Of</a:t>
            </a:r>
            <a:r>
              <a:rPr kumimoji="1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 the Optical Box tested by red light</a:t>
            </a:r>
            <a:endParaRPr kumimoji="1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5715000" y="3429000"/>
            <a:ext cx="0" cy="99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5715000" y="3429000"/>
            <a:ext cx="3429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0" y="4419600"/>
            <a:ext cx="5715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0"/>
            <a:ext cx="1039725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{\mathcal{L}} \mathrm{~dt} (\mathrm{ab}^{-1})  template TPT1  env TPENV2  fore 0  back 16777215  eqnno 22"/>
  <p:tag name="FILENAME" val="TP_tmp"/>
  <p:tag name="ORIGWIDTH" val="61"/>
  <p:tag name="PICTUREFILESIZE" val="38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cal{L} (\mathrm{cm^{-2}~s^{-1}})  template TPT1  env TPENV2  fore 0  back 16777215  eqnno 24"/>
  <p:tag name="FILENAME" val="TP_tmp"/>
  <p:tag name="ORIGWIDTH" val="58"/>
  <p:tag name="PICTUREFILESIZE" val="46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ll^+ \ell^-  template TPT1  env TPENV2  fore 0  back 16777215  eqnno 1"/>
  <p:tag name="FILENAME" val="TP_tmp"/>
  <p:tag name="ORIGWIDTH" val="24"/>
  <p:tag name="PICTUREFILESIZE" val="24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22420</TotalTime>
  <Words>2735</Words>
  <Application>Microsoft Office PowerPoint</Application>
  <PresentationFormat>On-screen Show (4:3)</PresentationFormat>
  <Paragraphs>580</Paragraphs>
  <Slides>35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Arial</vt:lpstr>
      <vt:lpstr>Calibri</vt:lpstr>
      <vt:lpstr>Comic Sans MS</vt:lpstr>
      <vt:lpstr>Symbol</vt:lpstr>
      <vt:lpstr>Wingdings</vt:lpstr>
      <vt:lpstr>cmmi10</vt:lpstr>
      <vt:lpstr>MS PGothic</vt:lpstr>
      <vt:lpstr>Times New Roman</vt:lpstr>
      <vt:lpstr>Futura</vt:lpstr>
      <vt:lpstr>Gill Sans</vt:lpstr>
      <vt:lpstr>Helvetica Neue</vt:lpstr>
      <vt:lpstr>Tahoma</vt:lpstr>
      <vt:lpstr>Optima</vt:lpstr>
      <vt:lpstr>cmsy10</vt:lpstr>
      <vt:lpstr>Lucida Sans Unicode</vt:lpstr>
      <vt:lpstr>StarSymbol</vt:lpstr>
      <vt:lpstr>msam10</vt:lpstr>
      <vt:lpstr>SimSun</vt:lpstr>
      <vt:lpstr>msmincho</vt:lpstr>
      <vt:lpstr>Office Theme</vt:lpstr>
      <vt:lpstr>標準デザイン</vt:lpstr>
      <vt:lpstr>Microsoft Equation 3.0</vt:lpstr>
      <vt:lpstr>Equation</vt:lpstr>
      <vt:lpstr>Status  of Belle II and  SUPERKEKB</vt:lpstr>
      <vt:lpstr>CP Violation and the Unitarity Triangle</vt:lpstr>
      <vt:lpstr>First Phase of B Factories: KEKB and PEPII</vt:lpstr>
      <vt:lpstr>What next…?</vt:lpstr>
      <vt:lpstr>Slide 5</vt:lpstr>
      <vt:lpstr>Slide 6</vt:lpstr>
      <vt:lpstr>Nano-beams at SuperKEKB</vt:lpstr>
      <vt:lpstr>Slide 8</vt:lpstr>
      <vt:lpstr>Study of Beam-Beam Instability, The Large Angle Beamstrahlung Monitor (LABM), Leaded by Giovanni Bonvicini (WSU)</vt:lpstr>
      <vt:lpstr>Luminosity Prospects, Detector Requirements</vt:lpstr>
      <vt:lpstr>The Belle II Detector</vt:lpstr>
      <vt:lpstr>Vertex Detector</vt:lpstr>
      <vt:lpstr>Vertex Detector</vt:lpstr>
      <vt:lpstr>Central Drift Chamber</vt:lpstr>
      <vt:lpstr>Time-of-Propagation (Barrel PID)</vt:lpstr>
      <vt:lpstr>Aerogel RICH (Endcap PID)</vt:lpstr>
      <vt:lpstr>Improved PID Performance</vt:lpstr>
      <vt:lpstr>Improved PID Performance</vt:lpstr>
      <vt:lpstr>Electromagnetic Calorimeter</vt:lpstr>
      <vt:lpstr>KL and ¹ Detector</vt:lpstr>
      <vt:lpstr>Dark Photon at Belle projected to Belle II</vt:lpstr>
      <vt:lpstr>WMAP(Wilkinson Microwave Anisotropy Probe)</vt:lpstr>
      <vt:lpstr>Dark Matter search at Belle</vt:lpstr>
      <vt:lpstr>(A Lot) More Belle II Physics…</vt:lpstr>
      <vt:lpstr>Nominal Construction Schedule Of SuperKEKB and Belle II (New Schedule Due to Earth Quake damage) SuperKEKB and Belle II upgrade officially cost about 300 Millions Euros</vt:lpstr>
      <vt:lpstr>Summary</vt:lpstr>
      <vt:lpstr>Slide 27</vt:lpstr>
      <vt:lpstr>Slide 28</vt:lpstr>
      <vt:lpstr>HFAG sin(2f1) average value</vt:lpstr>
      <vt:lpstr>Time Dependent CPV – Success! (2001)</vt:lpstr>
      <vt:lpstr>Variety of Successes from B Factories</vt:lpstr>
      <vt:lpstr>Variety of Successes from B Factories</vt:lpstr>
      <vt:lpstr>Complementary to LHC Searches</vt:lpstr>
      <vt:lpstr>More Belle II Physics: Lepton Flavor Violation</vt:lpstr>
      <vt:lpstr>B   impact on New Physics</vt:lpstr>
    </vt:vector>
  </TitlesOfParts>
  <Company>Department of Physics, University of Hawaii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Kurtis Nishimura</dc:creator>
  <cp:lastModifiedBy>vip</cp:lastModifiedBy>
  <cp:revision>583</cp:revision>
  <dcterms:created xsi:type="dcterms:W3CDTF">2011-02-17T10:00:07Z</dcterms:created>
  <dcterms:modified xsi:type="dcterms:W3CDTF">2012-10-19T10:15:25Z</dcterms:modified>
</cp:coreProperties>
</file>