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51"/>
    <a:srgbClr val="0D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4" autoAdjust="0"/>
    <p:restoredTop sz="83772"/>
  </p:normalViewPr>
  <p:slideViewPr>
    <p:cSldViewPr snapToGrid="0">
      <p:cViewPr varScale="1">
        <p:scale>
          <a:sx n="93" d="100"/>
          <a:sy n="93" d="100"/>
        </p:scale>
        <p:origin x="22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6418C-89B1-4AF2-B4FE-BE306CE3B2F6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9A943-E174-40C4-A39C-68B2F06C35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16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9A943-E174-40C4-A39C-68B2F06C35B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21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9A943-E174-40C4-A39C-68B2F06C35B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05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19806-A929-89BD-EC2F-CDB35AAEB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BCE7834-B79E-C962-56D7-1906FEC1D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E2B8C8D-0B9B-20FF-8E93-1975DCB9C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59CB4E-2043-2881-3E75-4A116D434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9A943-E174-40C4-A39C-68B2F06C35B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12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BE0A-D091-4CEC-95F8-A78456E8768F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40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031D-D9C9-4826-BCB6-C00BD1859B69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45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E3DC-BA79-43DE-A5D3-77EFCC3B5E0E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89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D0DB-A96F-443F-B09F-8235119AE2BB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66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FBF0-C6DE-4647-B1A4-9BB9533D2FC8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51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D7D3-E749-44D6-A4F0-8AB38FBA63B5}" type="datetime1">
              <a:rPr lang="it-IT" smtClean="0"/>
              <a:t>23/10/2025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42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FBF9-D21C-4DEC-B8D9-313D6240BD93}" type="datetime1">
              <a:rPr lang="it-IT" smtClean="0"/>
              <a:t>23/10/2025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90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5B4A-CE07-466C-AB59-DB4A519E1CC9}" type="datetime1">
              <a:rPr lang="it-IT" smtClean="0"/>
              <a:t>23/10/2025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24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1594-0417-436D-9EAF-45598AE0A011}" type="datetime1">
              <a:rPr lang="it-IT" smtClean="0"/>
              <a:t>23/10/2025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97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8141-8222-4DFF-B2AD-0E0E3625D410}" type="datetime1">
              <a:rPr lang="it-IT" smtClean="0"/>
              <a:t>23/10/2025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60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CA9C-93BD-4795-B937-A04DE804F777}" type="datetime1">
              <a:rPr lang="it-IT" smtClean="0"/>
              <a:t>23/10/2025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84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447CF-07FB-4B5A-80F0-443A2F7EF285}" type="datetime1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D80FF-6F46-4AC5-A15A-9C9BAF6D56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57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2C075-32A9-A127-1649-709564E55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DF41FB82-D74E-5978-408C-9F555A39A211}"/>
              </a:ext>
            </a:extLst>
          </p:cNvPr>
          <p:cNvSpPr/>
          <p:nvPr/>
        </p:nvSpPr>
        <p:spPr>
          <a:xfrm>
            <a:off x="0" y="6456935"/>
            <a:ext cx="9144000" cy="401065"/>
          </a:xfrm>
          <a:prstGeom prst="rect">
            <a:avLst/>
          </a:prstGeom>
          <a:solidFill>
            <a:srgbClr val="2736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i="1" dirty="0"/>
              <a:t>Camilla Faccia – LNGS </a:t>
            </a:r>
            <a:r>
              <a:rPr lang="it-IT" sz="1700" i="1" dirty="0" err="1"/>
              <a:t>Mechanics</a:t>
            </a:r>
            <a:r>
              <a:rPr lang="it-IT" sz="1700" i="1" dirty="0"/>
              <a:t> Service</a:t>
            </a: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8B729800-4669-6ABB-619E-4528EB30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56935"/>
            <a:ext cx="2057400" cy="365125"/>
          </a:xfrm>
        </p:spPr>
        <p:txBody>
          <a:bodyPr/>
          <a:lstStyle/>
          <a:p>
            <a:fld id="{DD337BFD-E629-406D-A214-7EA7B6C1A3F7}" type="datetime1">
              <a:rPr lang="it-IT" smtClean="0">
                <a:solidFill>
                  <a:schemeClr val="bg1"/>
                </a:solidFill>
              </a:rPr>
              <a:t>23/10/2025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74ABE33C-6AB7-44C0-1781-D57CB8A1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8522" y="6456935"/>
            <a:ext cx="2057400" cy="365125"/>
          </a:xfrm>
        </p:spPr>
        <p:txBody>
          <a:bodyPr/>
          <a:lstStyle/>
          <a:p>
            <a:fld id="{03FD80FF-6F46-4AC5-A15A-9C9BAF6D56A0}" type="slidenum">
              <a:rPr lang="it-IT" smtClean="0">
                <a:solidFill>
                  <a:schemeClr val="bg1"/>
                </a:solidFill>
              </a:rPr>
              <a:t>1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645660-072A-6F57-EEBC-8D3CB5AEFCCA}"/>
              </a:ext>
            </a:extLst>
          </p:cNvPr>
          <p:cNvSpPr txBox="1">
            <a:spLocks/>
          </p:cNvSpPr>
          <p:nvPr/>
        </p:nvSpPr>
        <p:spPr bwMode="auto">
          <a:xfrm>
            <a:off x="2712424" y="0"/>
            <a:ext cx="3868387" cy="9246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rgbClr val="27365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800" dirty="0">
                <a:latin typeface="Helvetica" pitchFamily="2" charset="0"/>
                <a:cs typeface="Calibri"/>
              </a:rPr>
              <a:t>Camera per loading </a:t>
            </a:r>
          </a:p>
          <a:p>
            <a:pPr>
              <a:defRPr/>
            </a:pPr>
            <a:r>
              <a:rPr lang="it-IT" sz="2800" dirty="0">
                <a:latin typeface="Helvetica" pitchFamily="2" charset="0"/>
                <a:cs typeface="Calibri"/>
              </a:rPr>
              <a:t>del Trizio su Grafene</a:t>
            </a:r>
            <a:br>
              <a:rPr lang="it-IT" sz="3600" dirty="0">
                <a:latin typeface="Helvetica" pitchFamily="2" charset="0"/>
                <a:cs typeface="Calibri"/>
              </a:rPr>
            </a:br>
            <a:endParaRPr lang="en-US" sz="3600" dirty="0">
              <a:latin typeface="Helvetica" pitchFamily="2" charset="0"/>
              <a:cs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FD92FA9-A1EE-94FA-1C33-527620791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30958" y="64315"/>
            <a:ext cx="1613042" cy="729095"/>
          </a:xfrm>
          <a:prstGeom prst="rect">
            <a:avLst/>
          </a:prstGeom>
        </p:spPr>
      </p:pic>
      <p:pic>
        <p:nvPicPr>
          <p:cNvPr id="3" name="Immagine 2" descr="Immagine che contiene plastica, giocattolo, rosso&#10;&#10;Il contenuto generato dall'IA potrebbe non essere corretto.">
            <a:extLst>
              <a:ext uri="{FF2B5EF4-FFF2-40B4-BE49-F238E27FC236}">
                <a16:creationId xmlns:a16="http://schemas.microsoft.com/office/drawing/2014/main" id="{6133D435-F835-9DEA-F6B8-95B44752A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28" y="3429000"/>
            <a:ext cx="5486376" cy="3090373"/>
          </a:xfrm>
          <a:prstGeom prst="rect">
            <a:avLst/>
          </a:prstGeom>
        </p:spPr>
      </p:pic>
      <p:pic>
        <p:nvPicPr>
          <p:cNvPr id="5" name="Immagine 4" descr="Immagine che contiene macchina, giocattolo&#10;&#10;Il contenuto generato dall'IA potrebbe non essere corretto.">
            <a:extLst>
              <a:ext uri="{FF2B5EF4-FFF2-40B4-BE49-F238E27FC236}">
                <a16:creationId xmlns:a16="http://schemas.microsoft.com/office/drawing/2014/main" id="{243C1C36-3198-2D5A-A0F8-77A67AA19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30" y="3366562"/>
            <a:ext cx="5486376" cy="30903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3D2C23-C963-23DE-7D41-5E2F42EE5F5D}"/>
              </a:ext>
            </a:extLst>
          </p:cNvPr>
          <p:cNvSpPr txBox="1">
            <a:spLocks/>
          </p:cNvSpPr>
          <p:nvPr/>
        </p:nvSpPr>
        <p:spPr bwMode="auto">
          <a:xfrm>
            <a:off x="4646618" y="1460134"/>
            <a:ext cx="4163808" cy="20102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rgbClr val="27365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Helvetica" pitchFamily="2" charset="0"/>
                <a:cs typeface="Calibri"/>
              </a:rPr>
              <a:t>Obiettivo del sistema</a:t>
            </a:r>
          </a:p>
          <a:p>
            <a:pPr algn="l">
              <a:defRPr/>
            </a:pPr>
            <a:endParaRPr lang="it-IT" sz="2000" dirty="0">
              <a:latin typeface="Helvetica" pitchFamily="2" charset="0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Helvetica" pitchFamily="2" charset="0"/>
                <a:cs typeface="Calibri"/>
              </a:rPr>
              <a:t>Vista della camera principale</a:t>
            </a:r>
          </a:p>
          <a:p>
            <a:pPr marL="342900" indent="-342900" algn="l">
              <a:buFontTx/>
              <a:buChar char="-"/>
              <a:defRPr/>
            </a:pPr>
            <a:endParaRPr lang="it-IT" sz="2000" dirty="0">
              <a:latin typeface="Helvetica" pitchFamily="2" charset="0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Helvetica" pitchFamily="2" charset="0"/>
                <a:cs typeface="Calibri"/>
              </a:rPr>
              <a:t>Componenti ausiliari </a:t>
            </a:r>
          </a:p>
          <a:p>
            <a:pPr algn="l">
              <a:defRPr/>
            </a:pPr>
            <a:br>
              <a:rPr lang="it-IT" sz="2000" dirty="0">
                <a:latin typeface="Helvetica" pitchFamily="2" charset="0"/>
                <a:cs typeface="Calibri"/>
              </a:rPr>
            </a:br>
            <a:endParaRPr lang="en-US" sz="2000" dirty="0">
              <a:latin typeface="Helvetica" pitchFamily="2" charset="0"/>
              <a:cs typeface="Calibri"/>
            </a:endParaRPr>
          </a:p>
        </p:txBody>
      </p:sp>
      <p:pic>
        <p:nvPicPr>
          <p:cNvPr id="6" name="Immagine 5" descr="Immagine che contiene cilindro&#10;&#10;Il contenuto generato dall'IA potrebbe non essere corretto.">
            <a:extLst>
              <a:ext uri="{FF2B5EF4-FFF2-40B4-BE49-F238E27FC236}">
                <a16:creationId xmlns:a16="http://schemas.microsoft.com/office/drawing/2014/main" id="{20B8EDCA-A0CE-C0D4-EF54-015E54F70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903" y="640975"/>
            <a:ext cx="6396325" cy="36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5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cilindro&#10;&#10;Il contenuto generato dall'IA potrebbe non essere corretto.">
            <a:extLst>
              <a:ext uri="{FF2B5EF4-FFF2-40B4-BE49-F238E27FC236}">
                <a16:creationId xmlns:a16="http://schemas.microsoft.com/office/drawing/2014/main" id="{5F760EB5-DC86-B530-12D8-ABD0C3D81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4737"/>
            <a:ext cx="7326376" cy="5107072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E3434DB3-3615-7840-4402-DA5DD1E29151}"/>
              </a:ext>
            </a:extLst>
          </p:cNvPr>
          <p:cNvSpPr/>
          <p:nvPr/>
        </p:nvSpPr>
        <p:spPr>
          <a:xfrm>
            <a:off x="0" y="6456935"/>
            <a:ext cx="9144000" cy="401065"/>
          </a:xfrm>
          <a:prstGeom prst="rect">
            <a:avLst/>
          </a:prstGeom>
          <a:solidFill>
            <a:srgbClr val="2736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/>
              <a:t>Camilla Faccia – LNGS Mechanics Service</a:t>
            </a:r>
            <a:endParaRPr lang="it-IT" i="1" dirty="0"/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45A68E10-A9D1-FCBC-471A-5CB5DA17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56935"/>
            <a:ext cx="2057400" cy="365125"/>
          </a:xfrm>
        </p:spPr>
        <p:txBody>
          <a:bodyPr/>
          <a:lstStyle/>
          <a:p>
            <a:fld id="{DD337BFD-E629-406D-A214-7EA7B6C1A3F7}" type="datetime1">
              <a:rPr lang="it-IT" smtClean="0">
                <a:solidFill>
                  <a:schemeClr val="bg1"/>
                </a:solidFill>
              </a:rPr>
              <a:t>23/10/2025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8278DE9-3F99-1A64-ED5E-B470153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2965" y="6464332"/>
            <a:ext cx="2057400" cy="365125"/>
          </a:xfrm>
        </p:spPr>
        <p:txBody>
          <a:bodyPr/>
          <a:lstStyle/>
          <a:p>
            <a:fld id="{03FD80FF-6F46-4AC5-A15A-9C9BAF6D56A0}" type="slidenum">
              <a:rPr lang="it-IT" smtClean="0">
                <a:solidFill>
                  <a:schemeClr val="bg1"/>
                </a:solidFill>
              </a:rPr>
              <a:t>2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30B5550-FFA2-449F-B77B-2793D28F3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41233" y="54228"/>
            <a:ext cx="1613042" cy="729095"/>
          </a:xfrm>
          <a:prstGeom prst="rect">
            <a:avLst/>
          </a:prstGeom>
        </p:spPr>
      </p:pic>
      <p:pic>
        <p:nvPicPr>
          <p:cNvPr id="18" name="Immagine 17" descr="Immagine che contiene cilindro&#10;&#10;Il contenuto generato dall'IA potrebbe non essere corretto.">
            <a:extLst>
              <a:ext uri="{FF2B5EF4-FFF2-40B4-BE49-F238E27FC236}">
                <a16:creationId xmlns:a16="http://schemas.microsoft.com/office/drawing/2014/main" id="{84E6A16F-C757-050C-33DC-3A2C36BE0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29" y="599673"/>
            <a:ext cx="6904946" cy="3889427"/>
          </a:xfrm>
          <a:prstGeom prst="rect">
            <a:avLst/>
          </a:prstGeom>
        </p:spPr>
      </p:pic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8C6AD358-36D6-EBBA-CE46-8888A0CED1EA}"/>
              </a:ext>
            </a:extLst>
          </p:cNvPr>
          <p:cNvCxnSpPr>
            <a:cxnSpLocks/>
          </p:cNvCxnSpPr>
          <p:nvPr/>
        </p:nvCxnSpPr>
        <p:spPr>
          <a:xfrm>
            <a:off x="733376" y="2648050"/>
            <a:ext cx="0" cy="33458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F0789CB0-68FD-315B-9B4F-329726E8CDA8}"/>
              </a:ext>
            </a:extLst>
          </p:cNvPr>
          <p:cNvCxnSpPr>
            <a:cxnSpLocks/>
          </p:cNvCxnSpPr>
          <p:nvPr/>
        </p:nvCxnSpPr>
        <p:spPr>
          <a:xfrm flipH="1" flipV="1">
            <a:off x="872291" y="6356072"/>
            <a:ext cx="5986837" cy="71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B654D6F-EB22-7439-4B4E-B1C053AF1183}"/>
              </a:ext>
            </a:extLst>
          </p:cNvPr>
          <p:cNvSpPr txBox="1"/>
          <p:nvPr/>
        </p:nvSpPr>
        <p:spPr>
          <a:xfrm rot="16200000">
            <a:off x="63083" y="4112206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340mm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4F0323B-D11B-52D1-26EE-68F18A327538}"/>
              </a:ext>
            </a:extLst>
          </p:cNvPr>
          <p:cNvSpPr txBox="1"/>
          <p:nvPr/>
        </p:nvSpPr>
        <p:spPr>
          <a:xfrm>
            <a:off x="3334552" y="599385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617mm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4346D38C-7ABF-B02A-E05B-A0F8476EC15E}"/>
              </a:ext>
            </a:extLst>
          </p:cNvPr>
          <p:cNvSpPr txBox="1"/>
          <p:nvPr/>
        </p:nvSpPr>
        <p:spPr>
          <a:xfrm>
            <a:off x="4150153" y="1017816"/>
            <a:ext cx="132029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TURBOPOMPA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6370244-5896-DE6F-2E7C-91C33895347E}"/>
              </a:ext>
            </a:extLst>
          </p:cNvPr>
          <p:cNvSpPr txBox="1"/>
          <p:nvPr/>
        </p:nvSpPr>
        <p:spPr>
          <a:xfrm>
            <a:off x="3711659" y="2104737"/>
            <a:ext cx="1387752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ATOMIZZATORE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5FE54625-A4D1-5B43-0C41-5AD3A269A93A}"/>
              </a:ext>
            </a:extLst>
          </p:cNvPr>
          <p:cNvSpPr txBox="1"/>
          <p:nvPr/>
        </p:nvSpPr>
        <p:spPr>
          <a:xfrm>
            <a:off x="6580811" y="795636"/>
            <a:ext cx="176336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SENSORE DI VUOTO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D69E5DBD-1506-D8FA-FEA4-4DF4DCF75D5D}"/>
              </a:ext>
            </a:extLst>
          </p:cNvPr>
          <p:cNvSpPr txBox="1"/>
          <p:nvPr/>
        </p:nvSpPr>
        <p:spPr>
          <a:xfrm>
            <a:off x="7549982" y="3317328"/>
            <a:ext cx="106131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PORT VIEW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6381613D-87F1-5D1C-417B-DBDD3C8A0015}"/>
              </a:ext>
            </a:extLst>
          </p:cNvPr>
          <p:cNvSpPr txBox="1"/>
          <p:nvPr/>
        </p:nvSpPr>
        <p:spPr>
          <a:xfrm>
            <a:off x="7918935" y="1492985"/>
            <a:ext cx="521233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RGA</a:t>
            </a:r>
          </a:p>
        </p:txBody>
      </p:sp>
      <p:pic>
        <p:nvPicPr>
          <p:cNvPr id="3" name="Immagine 2" descr="Immagine che contiene cilindro&#10;&#10;Il contenuto generato dall'IA potrebbe non essere corretto.">
            <a:extLst>
              <a:ext uri="{FF2B5EF4-FFF2-40B4-BE49-F238E27FC236}">
                <a16:creationId xmlns:a16="http://schemas.microsoft.com/office/drawing/2014/main" id="{5917AAED-9652-C4C8-5345-868EFE34E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" y="198571"/>
            <a:ext cx="3324209" cy="2317240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6A39BB07-9E3B-CE74-2BC4-E56B3012A44F}"/>
              </a:ext>
            </a:extLst>
          </p:cNvPr>
          <p:cNvSpPr txBox="1">
            <a:spLocks/>
          </p:cNvSpPr>
          <p:nvPr/>
        </p:nvSpPr>
        <p:spPr bwMode="auto">
          <a:xfrm>
            <a:off x="2712424" y="0"/>
            <a:ext cx="3868387" cy="9246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rgbClr val="27365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800" dirty="0">
                <a:latin typeface="Helvetica" pitchFamily="2" charset="0"/>
                <a:cs typeface="Calibri"/>
              </a:rPr>
              <a:t>Camera per loading </a:t>
            </a:r>
          </a:p>
          <a:p>
            <a:pPr>
              <a:defRPr/>
            </a:pPr>
            <a:r>
              <a:rPr lang="it-IT" sz="2800" dirty="0">
                <a:latin typeface="Helvetica" pitchFamily="2" charset="0"/>
                <a:cs typeface="Calibri"/>
              </a:rPr>
              <a:t>del Trizio su Grafene</a:t>
            </a:r>
            <a:endParaRPr lang="en-US" sz="3600" dirty="0"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69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0F16C-B4D8-5CDF-453F-20C337821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80717F7E-5F37-6BCC-0CCD-3B9FB8A8CCF8}"/>
              </a:ext>
            </a:extLst>
          </p:cNvPr>
          <p:cNvSpPr/>
          <p:nvPr/>
        </p:nvSpPr>
        <p:spPr>
          <a:xfrm>
            <a:off x="0" y="6456935"/>
            <a:ext cx="9144000" cy="401065"/>
          </a:xfrm>
          <a:prstGeom prst="rect">
            <a:avLst/>
          </a:prstGeom>
          <a:solidFill>
            <a:srgbClr val="2736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/>
              <a:t>Camilla Faccia – LNGS Mechanics Service</a:t>
            </a:r>
            <a:endParaRPr lang="it-IT" i="1" dirty="0"/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430CD0E8-AB27-29D1-E2F9-A8675B7A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56935"/>
            <a:ext cx="2057400" cy="365125"/>
          </a:xfrm>
        </p:spPr>
        <p:txBody>
          <a:bodyPr/>
          <a:lstStyle/>
          <a:p>
            <a:fld id="{DD337BFD-E629-406D-A214-7EA7B6C1A3F7}" type="datetime1">
              <a:rPr lang="it-IT" smtClean="0">
                <a:solidFill>
                  <a:schemeClr val="bg1"/>
                </a:solidFill>
              </a:rPr>
              <a:t>23/10/2025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180A107-BB30-A938-17ED-87E5273A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091" y="6474904"/>
            <a:ext cx="2057400" cy="365125"/>
          </a:xfrm>
        </p:spPr>
        <p:txBody>
          <a:bodyPr/>
          <a:lstStyle/>
          <a:p>
            <a:fld id="{03FD80FF-6F46-4AC5-A15A-9C9BAF6D56A0}" type="slidenum">
              <a:rPr lang="it-IT" smtClean="0">
                <a:solidFill>
                  <a:schemeClr val="bg1"/>
                </a:solidFill>
              </a:rPr>
              <a:t>3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D8F4906-3E3F-EE84-CF54-A96F4AB8BAFF}"/>
              </a:ext>
            </a:extLst>
          </p:cNvPr>
          <p:cNvSpPr txBox="1">
            <a:spLocks/>
          </p:cNvSpPr>
          <p:nvPr/>
        </p:nvSpPr>
        <p:spPr bwMode="auto">
          <a:xfrm>
            <a:off x="1995371" y="64315"/>
            <a:ext cx="5153257" cy="9091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rgbClr val="27365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900" dirty="0">
                <a:latin typeface="Helvetica" pitchFamily="2" charset="0"/>
                <a:cs typeface="Calibri"/>
              </a:rPr>
              <a:t>Assieme del criostato (ASG </a:t>
            </a:r>
            <a:r>
              <a:rPr lang="it-IT" sz="2900" dirty="0" err="1">
                <a:latin typeface="Helvetica" pitchFamily="2" charset="0"/>
                <a:cs typeface="Calibri"/>
              </a:rPr>
              <a:t>Superconductors</a:t>
            </a:r>
            <a:r>
              <a:rPr lang="it-IT" sz="2900" dirty="0">
                <a:latin typeface="Helvetica" pitchFamily="2" charset="0"/>
                <a:cs typeface="Calibri"/>
              </a:rPr>
              <a:t> Spa)</a:t>
            </a:r>
            <a:endParaRPr lang="en-US" sz="3600" dirty="0">
              <a:latin typeface="Helvetica" pitchFamily="2" charset="0"/>
              <a:cs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270A300-B4C9-A4D4-3A12-926D9393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30958" y="64315"/>
            <a:ext cx="1613042" cy="729095"/>
          </a:xfrm>
          <a:prstGeom prst="rect">
            <a:avLst/>
          </a:prstGeom>
        </p:spPr>
      </p:pic>
      <p:pic>
        <p:nvPicPr>
          <p:cNvPr id="4" name="Immagine 3" descr="Immagine che contiene Modello in scala, trasporto&#10;&#10;Il contenuto generato dall'IA potrebbe non essere corretto.">
            <a:extLst>
              <a:ext uri="{FF2B5EF4-FFF2-40B4-BE49-F238E27FC236}">
                <a16:creationId xmlns:a16="http://schemas.microsoft.com/office/drawing/2014/main" id="{156547CA-538A-6B4A-9A51-6DFA6B8EE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653" y="1089407"/>
            <a:ext cx="7988245" cy="430616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6100F75-7E9E-BF6B-4856-C866A4E86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54" y="2691304"/>
            <a:ext cx="7319547" cy="394569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485293-F6EE-AF28-2103-2869C0950E60}"/>
              </a:ext>
            </a:extLst>
          </p:cNvPr>
          <p:cNvSpPr txBox="1">
            <a:spLocks/>
          </p:cNvSpPr>
          <p:nvPr/>
        </p:nvSpPr>
        <p:spPr bwMode="auto">
          <a:xfrm>
            <a:off x="4571999" y="1246027"/>
            <a:ext cx="4163808" cy="17437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rgbClr val="27365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Helvetica" pitchFamily="2" charset="0"/>
                <a:cs typeface="Calibri"/>
              </a:rPr>
              <a:t>Obiettivo del sistema</a:t>
            </a:r>
          </a:p>
          <a:p>
            <a:pPr algn="l">
              <a:defRPr/>
            </a:pPr>
            <a:endParaRPr lang="it-IT" sz="2000" dirty="0">
              <a:latin typeface="Helvetica" pitchFamily="2" charset="0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Helvetica" pitchFamily="2" charset="0"/>
                <a:cs typeface="Calibri"/>
              </a:rPr>
              <a:t>In costruzione presso ASG</a:t>
            </a:r>
          </a:p>
          <a:p>
            <a:pPr marL="342900" indent="-342900" algn="l">
              <a:buFontTx/>
              <a:buChar char="-"/>
              <a:defRPr/>
            </a:pPr>
            <a:endParaRPr lang="it-IT" sz="2000" dirty="0">
              <a:latin typeface="Helvetica" pitchFamily="2" charset="0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latin typeface="Helvetica" pitchFamily="2" charset="0"/>
                <a:cs typeface="Calibri"/>
              </a:rPr>
              <a:t>Componenti ausiliari </a:t>
            </a:r>
          </a:p>
          <a:p>
            <a:pPr algn="l">
              <a:defRPr/>
            </a:pPr>
            <a:br>
              <a:rPr lang="it-IT" sz="2000" dirty="0">
                <a:latin typeface="Helvetica" pitchFamily="2" charset="0"/>
                <a:cs typeface="Calibri"/>
              </a:rPr>
            </a:br>
            <a:endParaRPr lang="en-US" sz="2000" dirty="0">
              <a:latin typeface="Helvetica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38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DFEE7-5DB7-07DE-9C13-DED21073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A39CD93A-86AE-8BA2-160E-81F8FC8206E8}"/>
              </a:ext>
            </a:extLst>
          </p:cNvPr>
          <p:cNvSpPr/>
          <p:nvPr/>
        </p:nvSpPr>
        <p:spPr>
          <a:xfrm>
            <a:off x="0" y="6456935"/>
            <a:ext cx="9144000" cy="401065"/>
          </a:xfrm>
          <a:prstGeom prst="rect">
            <a:avLst/>
          </a:prstGeom>
          <a:solidFill>
            <a:srgbClr val="2736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/>
              <a:t>Camilla Faccia – LNGS Mechanics Service</a:t>
            </a:r>
            <a:endParaRPr lang="it-IT" i="1" dirty="0"/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1B96C2F3-D400-2E46-E80E-DB005EEA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56935"/>
            <a:ext cx="2057400" cy="365125"/>
          </a:xfrm>
        </p:spPr>
        <p:txBody>
          <a:bodyPr/>
          <a:lstStyle/>
          <a:p>
            <a:fld id="{DD337BFD-E629-406D-A214-7EA7B6C1A3F7}" type="datetime1">
              <a:rPr lang="it-IT" smtClean="0">
                <a:solidFill>
                  <a:schemeClr val="bg1"/>
                </a:solidFill>
              </a:rPr>
              <a:t>23/10/2025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62C2111-1D3F-F943-CAA4-D10C0C7A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091" y="6474904"/>
            <a:ext cx="2057400" cy="365125"/>
          </a:xfrm>
        </p:spPr>
        <p:txBody>
          <a:bodyPr/>
          <a:lstStyle/>
          <a:p>
            <a:fld id="{03FD80FF-6F46-4AC5-A15A-9C9BAF6D56A0}" type="slidenum">
              <a:rPr lang="it-IT" smtClean="0">
                <a:solidFill>
                  <a:schemeClr val="bg1"/>
                </a:solidFill>
              </a:rPr>
              <a:t>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C7A67A6-545D-AD6A-6487-FEC9F69B5C4A}"/>
              </a:ext>
            </a:extLst>
          </p:cNvPr>
          <p:cNvSpPr txBox="1">
            <a:spLocks/>
          </p:cNvSpPr>
          <p:nvPr/>
        </p:nvSpPr>
        <p:spPr bwMode="auto">
          <a:xfrm>
            <a:off x="1995371" y="64315"/>
            <a:ext cx="5153257" cy="9091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rgbClr val="27365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900" dirty="0">
                <a:latin typeface="Helvetica" pitchFamily="2" charset="0"/>
                <a:cs typeface="Calibri"/>
              </a:rPr>
              <a:t>Assieme del criostato (ASG </a:t>
            </a:r>
            <a:r>
              <a:rPr lang="it-IT" sz="2900" dirty="0" err="1">
                <a:latin typeface="Helvetica" pitchFamily="2" charset="0"/>
                <a:cs typeface="Calibri"/>
              </a:rPr>
              <a:t>Superconductors</a:t>
            </a:r>
            <a:r>
              <a:rPr lang="it-IT" sz="2900" dirty="0">
                <a:latin typeface="Helvetica" pitchFamily="2" charset="0"/>
                <a:cs typeface="Calibri"/>
              </a:rPr>
              <a:t> Spa)</a:t>
            </a:r>
            <a:endParaRPr lang="en-US" sz="3600" dirty="0">
              <a:latin typeface="Helvetica" pitchFamily="2" charset="0"/>
              <a:cs typeface="Calibri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9F48619-883E-AC9F-245F-1636BECC6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30958" y="64315"/>
            <a:ext cx="1613042" cy="729095"/>
          </a:xfrm>
          <a:prstGeom prst="rect">
            <a:avLst/>
          </a:prstGeom>
        </p:spPr>
      </p:pic>
      <p:pic>
        <p:nvPicPr>
          <p:cNvPr id="3" name="Immagine 2" descr="Immagine che contiene trasporto, veicolo spaziale&#10;&#10;Il contenuto generato dall'IA potrebbe non essere corretto.">
            <a:extLst>
              <a:ext uri="{FF2B5EF4-FFF2-40B4-BE49-F238E27FC236}">
                <a16:creationId xmlns:a16="http://schemas.microsoft.com/office/drawing/2014/main" id="{EF14D48E-6289-2D8B-0611-58487A880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74" y="646152"/>
            <a:ext cx="6217388" cy="3502138"/>
          </a:xfrm>
          <a:prstGeom prst="rect">
            <a:avLst/>
          </a:prstGeom>
        </p:spPr>
      </p:pic>
      <p:pic>
        <p:nvPicPr>
          <p:cNvPr id="6" name="Immagine 5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FEDBF449-98AE-584D-662A-51CDB1FE5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43" y="883786"/>
            <a:ext cx="5440048" cy="3064277"/>
          </a:xfrm>
          <a:prstGeom prst="rect">
            <a:avLst/>
          </a:prstGeom>
        </p:spPr>
      </p:pic>
      <p:pic>
        <p:nvPicPr>
          <p:cNvPr id="12" name="Immagine 11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3153F756-908B-C09C-BF5C-55DE1461F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65" y="3895271"/>
            <a:ext cx="4859116" cy="273704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353609C-B3D6-70FD-A634-FAF2BBC6D5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346" y="4313059"/>
            <a:ext cx="3910134" cy="2108669"/>
          </a:xfrm>
          <a:prstGeom prst="rect">
            <a:avLst/>
          </a:prstGeom>
        </p:spPr>
      </p:pic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923C75B9-7854-79D7-F23F-2D202064598A}"/>
              </a:ext>
            </a:extLst>
          </p:cNvPr>
          <p:cNvCxnSpPr>
            <a:cxnSpLocks/>
          </p:cNvCxnSpPr>
          <p:nvPr/>
        </p:nvCxnSpPr>
        <p:spPr>
          <a:xfrm flipH="1">
            <a:off x="4571999" y="4071500"/>
            <a:ext cx="405258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75FA41D-CAA4-833B-D9C7-010DAF948CB1}"/>
              </a:ext>
            </a:extLst>
          </p:cNvPr>
          <p:cNvCxnSpPr>
            <a:cxnSpLocks/>
          </p:cNvCxnSpPr>
          <p:nvPr/>
        </p:nvCxnSpPr>
        <p:spPr>
          <a:xfrm>
            <a:off x="8958162" y="1013787"/>
            <a:ext cx="0" cy="28445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8C4A364-525D-89DD-9B3C-C2FD9154EE27}"/>
              </a:ext>
            </a:extLst>
          </p:cNvPr>
          <p:cNvSpPr txBox="1"/>
          <p:nvPr/>
        </p:nvSpPr>
        <p:spPr>
          <a:xfrm rot="16200000">
            <a:off x="8237131" y="2377562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2355mm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A9D980E-E14F-1FFD-4FF5-DAA4E2C29899}"/>
              </a:ext>
            </a:extLst>
          </p:cNvPr>
          <p:cNvSpPr txBox="1"/>
          <p:nvPr/>
        </p:nvSpPr>
        <p:spPr>
          <a:xfrm>
            <a:off x="6035237" y="372034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3345mm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76FE4AC-76D9-E670-0B98-3625B052C932}"/>
              </a:ext>
            </a:extLst>
          </p:cNvPr>
          <p:cNvCxnSpPr>
            <a:cxnSpLocks/>
          </p:cNvCxnSpPr>
          <p:nvPr/>
        </p:nvCxnSpPr>
        <p:spPr>
          <a:xfrm flipH="1">
            <a:off x="1561672" y="4071500"/>
            <a:ext cx="196236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B515C3C-D4B0-6140-6180-F0E6C2B2357A}"/>
              </a:ext>
            </a:extLst>
          </p:cNvPr>
          <p:cNvSpPr txBox="1"/>
          <p:nvPr/>
        </p:nvSpPr>
        <p:spPr>
          <a:xfrm>
            <a:off x="2015506" y="3741458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1930mm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A64F261-D0F1-89AA-A7A2-3580577A9918}"/>
              </a:ext>
            </a:extLst>
          </p:cNvPr>
          <p:cNvCxnSpPr>
            <a:cxnSpLocks/>
          </p:cNvCxnSpPr>
          <p:nvPr/>
        </p:nvCxnSpPr>
        <p:spPr>
          <a:xfrm>
            <a:off x="327175" y="1109609"/>
            <a:ext cx="0" cy="26318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3842410-80B2-456B-8506-12781054CD1F}"/>
              </a:ext>
            </a:extLst>
          </p:cNvPr>
          <p:cNvSpPr txBox="1"/>
          <p:nvPr/>
        </p:nvSpPr>
        <p:spPr>
          <a:xfrm rot="16200000">
            <a:off x="-351699" y="2172949"/>
            <a:ext cx="107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2500mm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0722938-F992-63A2-46F5-A41FD28D693C}"/>
              </a:ext>
            </a:extLst>
          </p:cNvPr>
          <p:cNvSpPr txBox="1"/>
          <p:nvPr/>
        </p:nvSpPr>
        <p:spPr>
          <a:xfrm>
            <a:off x="1724668" y="5367393"/>
            <a:ext cx="966547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MAGNETE</a:t>
            </a:r>
          </a:p>
        </p:txBody>
      </p:sp>
    </p:spTree>
    <p:extLst>
      <p:ext uri="{BB962C8B-B14F-4D97-AF65-F5344CB8AC3E}">
        <p14:creationId xmlns:p14="http://schemas.microsoft.com/office/powerpoint/2010/main" val="3431649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101</Words>
  <Application>Microsoft Office PowerPoint</Application>
  <PresentationFormat>Presentazione su schermo (4:3)</PresentationFormat>
  <Paragraphs>45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Helvetica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Camilla Faccia</dc:creator>
  <cp:lastModifiedBy>Camilla Faccia</cp:lastModifiedBy>
  <cp:revision>110</cp:revision>
  <dcterms:created xsi:type="dcterms:W3CDTF">2025-04-29T19:01:35Z</dcterms:created>
  <dcterms:modified xsi:type="dcterms:W3CDTF">2025-10-23T09:59:30Z</dcterms:modified>
</cp:coreProperties>
</file>