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jpeg"/>
  <Override PartName="/ppt/media/image1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58" r:id="rId11"/>
    <p:sldId id="270" r:id="rId12"/>
    <p:sldId id="259" r:id="rId13"/>
    <p:sldId id="271" r:id="rId14"/>
    <p:sldId id="260" r:id="rId15"/>
    <p:sldId id="272" r:id="rId16"/>
    <p:sldId id="261" r:id="rId17"/>
    <p:sldId id="273" r:id="rId1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528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B897-30E9-AF48-8F97-A9A53EB8BA95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7A59-94C9-0548-A661-C1B5FA37C4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83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B897-30E9-AF48-8F97-A9A53EB8BA95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7A59-94C9-0548-A661-C1B5FA37C4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26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B897-30E9-AF48-8F97-A9A53EB8BA95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7A59-94C9-0548-A661-C1B5FA37C4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0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B897-30E9-AF48-8F97-A9A53EB8BA95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7A59-94C9-0548-A661-C1B5FA37C4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109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B897-30E9-AF48-8F97-A9A53EB8BA95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7A59-94C9-0548-A661-C1B5FA37C4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80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B897-30E9-AF48-8F97-A9A53EB8BA95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7A59-94C9-0548-A661-C1B5FA37C4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94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B897-30E9-AF48-8F97-A9A53EB8BA95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7A59-94C9-0548-A661-C1B5FA37C4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91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B897-30E9-AF48-8F97-A9A53EB8BA95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7A59-94C9-0548-A661-C1B5FA37C4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06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B897-30E9-AF48-8F97-A9A53EB8BA95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7A59-94C9-0548-A661-C1B5FA37C4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95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B897-30E9-AF48-8F97-A9A53EB8BA95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7A59-94C9-0548-A661-C1B5FA37C4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83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B897-30E9-AF48-8F97-A9A53EB8BA95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7A59-94C9-0548-A661-C1B5FA37C4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146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1B897-30E9-AF48-8F97-A9A53EB8BA95}" type="datetimeFigureOut">
              <a:rPr lang="it-IT" smtClean="0"/>
              <a:t>04/11/25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E7A59-94C9-0548-A661-C1B5FA37C4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45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862540" y="1344654"/>
            <a:ext cx="541892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>
                <a:latin typeface="Times New Roman"/>
                <a:cs typeface="Times New Roman"/>
              </a:rPr>
              <a:t>Astronomia ottica e </a:t>
            </a:r>
            <a:r>
              <a:rPr lang="it-IT" sz="2800" dirty="0" err="1" smtClean="0">
                <a:latin typeface="Times New Roman"/>
                <a:cs typeface="Times New Roman"/>
              </a:rPr>
              <a:t>astroparticellare</a:t>
            </a:r>
            <a:endParaRPr lang="it-IT" sz="2800" dirty="0" smtClean="0">
              <a:latin typeface="Times New Roman"/>
              <a:cs typeface="Times New Roman"/>
            </a:endParaRPr>
          </a:p>
          <a:p>
            <a:pPr algn="ctr"/>
            <a:r>
              <a:rPr lang="it-IT" sz="2000" dirty="0">
                <a:latin typeface="Times New Roman"/>
                <a:cs typeface="Times New Roman"/>
              </a:rPr>
              <a:t>t</a:t>
            </a:r>
            <a:r>
              <a:rPr lang="it-IT" sz="2000" dirty="0" smtClean="0">
                <a:latin typeface="Times New Roman"/>
                <a:cs typeface="Times New Roman"/>
              </a:rPr>
              <a:t>elescopi ottici ed elettronici</a:t>
            </a:r>
          </a:p>
          <a:p>
            <a:pPr algn="ctr"/>
            <a:endParaRPr lang="it-IT" sz="2800" dirty="0">
              <a:latin typeface="Times New Roman"/>
              <a:cs typeface="Times New Roman"/>
            </a:endParaRPr>
          </a:p>
          <a:p>
            <a:pPr algn="ctr"/>
            <a:r>
              <a:rPr lang="it-IT" sz="2400" dirty="0" smtClean="0">
                <a:latin typeface="Times New Roman"/>
                <a:cs typeface="Times New Roman"/>
              </a:rPr>
              <a:t>Enrico Bernieri</a:t>
            </a:r>
          </a:p>
          <a:p>
            <a:pPr algn="ctr"/>
            <a:r>
              <a:rPr lang="it-IT" sz="2400" dirty="0" smtClean="0">
                <a:latin typeface="Times New Roman"/>
                <a:cs typeface="Times New Roman"/>
              </a:rPr>
              <a:t>INFN </a:t>
            </a:r>
            <a:r>
              <a:rPr lang="mr-IN" sz="2400" dirty="0" smtClean="0">
                <a:latin typeface="Times New Roman"/>
                <a:cs typeface="Times New Roman"/>
              </a:rPr>
              <a:t>–</a:t>
            </a:r>
            <a:r>
              <a:rPr lang="it-IT" sz="2400" dirty="0" smtClean="0">
                <a:latin typeface="Times New Roman"/>
                <a:cs typeface="Times New Roman"/>
              </a:rPr>
              <a:t> Sezione di Roma Tre</a:t>
            </a:r>
            <a:endParaRPr lang="it-IT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1522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0187" y="-35013"/>
            <a:ext cx="8623696" cy="7017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1</a:t>
            </a:r>
            <a:r>
              <a:rPr lang="it-IT" dirty="0">
                <a:latin typeface="Times New Roman"/>
                <a:cs typeface="Times New Roman"/>
              </a:rPr>
              <a:t>. Fusione di stelle di neutroni – GW170817 (17 agosto 2017)</a:t>
            </a:r>
          </a:p>
          <a:p>
            <a:endParaRPr lang="it-IT" dirty="0">
              <a:latin typeface="Times New Roman"/>
              <a:cs typeface="Times New Roman"/>
            </a:endParaRPr>
          </a:p>
          <a:p>
            <a:r>
              <a:rPr lang="it-IT" dirty="0">
                <a:latin typeface="Times New Roman"/>
                <a:cs typeface="Times New Roman"/>
              </a:rPr>
              <a:t>Messaggeri coinvolti:</a:t>
            </a:r>
          </a:p>
          <a:p>
            <a:endParaRPr lang="it-IT" dirty="0">
              <a:latin typeface="Times New Roman"/>
              <a:cs typeface="Times New Roman"/>
            </a:endParaRPr>
          </a:p>
          <a:p>
            <a:r>
              <a:rPr lang="it-IT" dirty="0">
                <a:latin typeface="Times New Roman"/>
                <a:cs typeface="Times New Roman"/>
              </a:rPr>
              <a:t>Onde gravitazionali (LIGO/Virgo)</a:t>
            </a:r>
          </a:p>
          <a:p>
            <a:endParaRPr lang="it-IT" dirty="0">
              <a:latin typeface="Times New Roman"/>
              <a:cs typeface="Times New Roman"/>
            </a:endParaRPr>
          </a:p>
          <a:p>
            <a:r>
              <a:rPr lang="it-IT" dirty="0">
                <a:latin typeface="Times New Roman"/>
                <a:cs typeface="Times New Roman"/>
              </a:rPr>
              <a:t>Luce gamma (Fermi-GBM, INTEGRAL)</a:t>
            </a:r>
          </a:p>
          <a:p>
            <a:endParaRPr lang="it-IT" dirty="0">
              <a:latin typeface="Times New Roman"/>
              <a:cs typeface="Times New Roman"/>
            </a:endParaRPr>
          </a:p>
          <a:p>
            <a:r>
              <a:rPr lang="it-IT" dirty="0">
                <a:latin typeface="Times New Roman"/>
                <a:cs typeface="Times New Roman"/>
              </a:rPr>
              <a:t>Luce visibile, infrarossa, radio e X (molti telescopi terrestri e spaziali)</a:t>
            </a:r>
          </a:p>
          <a:p>
            <a:endParaRPr lang="it-IT" dirty="0">
              <a:latin typeface="Times New Roman"/>
              <a:cs typeface="Times New Roman"/>
            </a:endParaRPr>
          </a:p>
          <a:p>
            <a:r>
              <a:rPr lang="it-IT" dirty="0">
                <a:latin typeface="Times New Roman"/>
                <a:cs typeface="Times New Roman"/>
              </a:rPr>
              <a:t>Evento:</a:t>
            </a:r>
          </a:p>
          <a:p>
            <a:r>
              <a:rPr lang="it-IT" dirty="0">
                <a:latin typeface="Times New Roman"/>
                <a:cs typeface="Times New Roman"/>
              </a:rPr>
              <a:t>La coalescenza di due stelle di neutroni in una galassia a ~130 milioni di anni luce (NGC 4993).</a:t>
            </a:r>
          </a:p>
          <a:p>
            <a:r>
              <a:rPr lang="it-IT" dirty="0">
                <a:latin typeface="Times New Roman"/>
                <a:cs typeface="Times New Roman"/>
              </a:rPr>
              <a:t>Fu il primo evento osservato sia con onde gravitazionali che con segnali elettromagnetici, aprendo ufficialmente l’era dell’astronomia </a:t>
            </a:r>
            <a:r>
              <a:rPr lang="it-IT" dirty="0" err="1">
                <a:latin typeface="Times New Roman"/>
                <a:cs typeface="Times New Roman"/>
              </a:rPr>
              <a:t>multimessaggera</a:t>
            </a:r>
            <a:r>
              <a:rPr lang="it-IT" dirty="0">
                <a:latin typeface="Times New Roman"/>
                <a:cs typeface="Times New Roman"/>
              </a:rPr>
              <a:t>.</a:t>
            </a:r>
          </a:p>
          <a:p>
            <a:endParaRPr lang="it-IT" dirty="0">
              <a:latin typeface="Times New Roman"/>
              <a:cs typeface="Times New Roman"/>
            </a:endParaRPr>
          </a:p>
          <a:p>
            <a:r>
              <a:rPr lang="it-IT" dirty="0">
                <a:latin typeface="Times New Roman"/>
                <a:cs typeface="Times New Roman"/>
              </a:rPr>
              <a:t>Risultati principali:</a:t>
            </a:r>
          </a:p>
          <a:p>
            <a:endParaRPr lang="it-IT" dirty="0">
              <a:latin typeface="Times New Roman"/>
              <a:cs typeface="Times New Roman"/>
            </a:endParaRPr>
          </a:p>
          <a:p>
            <a:r>
              <a:rPr lang="it-IT" dirty="0">
                <a:latin typeface="Times New Roman"/>
                <a:cs typeface="Times New Roman"/>
              </a:rPr>
              <a:t>Conferma che le fusioni di stelle di neutroni producono lampi gamma corti (GRB 170817A).</a:t>
            </a:r>
          </a:p>
          <a:p>
            <a:endParaRPr lang="it-IT" dirty="0">
              <a:latin typeface="Times New Roman"/>
              <a:cs typeface="Times New Roman"/>
            </a:endParaRPr>
          </a:p>
          <a:p>
            <a:r>
              <a:rPr lang="it-IT" dirty="0">
                <a:latin typeface="Times New Roman"/>
                <a:cs typeface="Times New Roman"/>
              </a:rPr>
              <a:t>Prova diretta che tali eventi sono siti di produzione degli elementi pesanti tramite processo </a:t>
            </a:r>
            <a:r>
              <a:rPr lang="it-IT" dirty="0" err="1">
                <a:latin typeface="Times New Roman"/>
                <a:cs typeface="Times New Roman"/>
              </a:rPr>
              <a:t>r</a:t>
            </a:r>
            <a:r>
              <a:rPr lang="it-IT" dirty="0">
                <a:latin typeface="Times New Roman"/>
                <a:cs typeface="Times New Roman"/>
              </a:rPr>
              <a:t>- (oro, platino, ecc.).</a:t>
            </a:r>
          </a:p>
          <a:p>
            <a:endParaRPr lang="it-IT" dirty="0">
              <a:latin typeface="Times New Roman"/>
              <a:cs typeface="Times New Roman"/>
            </a:endParaRPr>
          </a:p>
          <a:p>
            <a:r>
              <a:rPr lang="it-IT" dirty="0">
                <a:latin typeface="Times New Roman"/>
                <a:cs typeface="Times New Roman"/>
              </a:rPr>
              <a:t>Misura indipendente della costante di </a:t>
            </a:r>
            <a:r>
              <a:rPr lang="it-IT" dirty="0" err="1">
                <a:latin typeface="Times New Roman"/>
                <a:cs typeface="Times New Roman"/>
              </a:rPr>
              <a:t>Hubble</a:t>
            </a:r>
            <a:r>
              <a:rPr lang="it-IT" dirty="0">
                <a:latin typeface="Times New Roman"/>
                <a:cs typeface="Times New Roman"/>
              </a:rPr>
              <a:t> da onde gravitazionali + </a:t>
            </a:r>
            <a:r>
              <a:rPr lang="it-IT" dirty="0" err="1">
                <a:latin typeface="Times New Roman"/>
                <a:cs typeface="Times New Roman"/>
              </a:rPr>
              <a:t>redshift</a:t>
            </a:r>
            <a:r>
              <a:rPr lang="it-IT" dirty="0">
                <a:latin typeface="Times New Roman"/>
                <a:cs typeface="Times New Roman"/>
              </a:rPr>
              <a:t> galattico.</a:t>
            </a:r>
          </a:p>
        </p:txBody>
      </p:sp>
    </p:spTree>
    <p:extLst>
      <p:ext uri="{BB962C8B-B14F-4D97-AF65-F5344CB8AC3E}">
        <p14:creationId xmlns:p14="http://schemas.microsoft.com/office/powerpoint/2010/main" val="2754874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W170817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72" y="0"/>
            <a:ext cx="5817656" cy="3390900"/>
          </a:xfrm>
          <a:prstGeom prst="rect">
            <a:avLst/>
          </a:prstGeom>
        </p:spPr>
      </p:pic>
      <p:pic>
        <p:nvPicPr>
          <p:cNvPr id="4" name="Immagine 3" descr="GW170817_Optic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3293080"/>
            <a:ext cx="6921500" cy="35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52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112" y="197346"/>
            <a:ext cx="88585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Times New Roman"/>
                <a:cs typeface="Times New Roman"/>
              </a:rPr>
              <a:t>2</a:t>
            </a:r>
            <a:r>
              <a:rPr lang="it-IT" sz="2000" dirty="0">
                <a:latin typeface="Times New Roman"/>
                <a:cs typeface="Times New Roman"/>
              </a:rPr>
              <a:t>. Supernova 1987A (23 febbraio 1987)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Messaggeri coinvolti: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Neutrini (</a:t>
            </a:r>
            <a:r>
              <a:rPr lang="it-IT" sz="2000" dirty="0" err="1">
                <a:latin typeface="Times New Roman"/>
                <a:cs typeface="Times New Roman"/>
              </a:rPr>
              <a:t>Kamiokande</a:t>
            </a:r>
            <a:r>
              <a:rPr lang="it-IT" sz="2000" dirty="0">
                <a:latin typeface="Times New Roman"/>
                <a:cs typeface="Times New Roman"/>
              </a:rPr>
              <a:t> II, IMB, </a:t>
            </a:r>
            <a:r>
              <a:rPr lang="it-IT" sz="2000" dirty="0" err="1">
                <a:latin typeface="Times New Roman"/>
                <a:cs typeface="Times New Roman"/>
              </a:rPr>
              <a:t>Baksan</a:t>
            </a:r>
            <a:r>
              <a:rPr lang="it-IT" sz="2000" dirty="0">
                <a:latin typeface="Times New Roman"/>
                <a:cs typeface="Times New Roman"/>
              </a:rPr>
              <a:t>)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Luce ottica e UV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Evento:</a:t>
            </a:r>
          </a:p>
          <a:p>
            <a:r>
              <a:rPr lang="it-IT" sz="2000" dirty="0">
                <a:latin typeface="Times New Roman"/>
                <a:cs typeface="Times New Roman"/>
              </a:rPr>
              <a:t>L’esplosione di una supernova nella Grande Nube di Magellano, a 168 000 anni luce.</a:t>
            </a:r>
          </a:p>
          <a:p>
            <a:r>
              <a:rPr lang="it-IT" sz="2000" dirty="0">
                <a:latin typeface="Times New Roman"/>
                <a:cs typeface="Times New Roman"/>
              </a:rPr>
              <a:t>Per la prima volta furono rilevati neutrini (una ventina in tutto) prima della luce visibile, confermando la teoria del collasso del nucleo.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Risultati principali: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Conferma che le supernove a collasso gravitazionale liberano la maggior parte dell’energia in neutrini (~99%).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Prima prova diretta del meccanismo del collasso del nucleo in una supernova</a:t>
            </a:r>
          </a:p>
        </p:txBody>
      </p:sp>
    </p:spTree>
    <p:extLst>
      <p:ext uri="{BB962C8B-B14F-4D97-AF65-F5344CB8AC3E}">
        <p14:creationId xmlns:p14="http://schemas.microsoft.com/office/powerpoint/2010/main" val="1184283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987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859"/>
            <a:ext cx="9144000" cy="60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21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48261" y="176475"/>
            <a:ext cx="848494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Times New Roman"/>
                <a:cs typeface="Times New Roman"/>
              </a:rPr>
              <a:t>3. Blazar TXS 0506+056 (settembre 2017)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Messaggeri coinvolti: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Neutrino ad alta energia (IceCube-170922A, 290 </a:t>
            </a:r>
            <a:r>
              <a:rPr lang="it-IT" sz="2000" dirty="0" err="1">
                <a:latin typeface="Times New Roman"/>
                <a:cs typeface="Times New Roman"/>
              </a:rPr>
              <a:t>TeV</a:t>
            </a:r>
            <a:r>
              <a:rPr lang="it-IT" sz="2000" dirty="0">
                <a:latin typeface="Times New Roman"/>
                <a:cs typeface="Times New Roman"/>
              </a:rPr>
              <a:t>)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Raggi gamma (Fermi-LAT, MAGIC, </a:t>
            </a:r>
            <a:r>
              <a:rPr lang="it-IT" sz="2000" dirty="0" err="1">
                <a:latin typeface="Times New Roman"/>
                <a:cs typeface="Times New Roman"/>
              </a:rPr>
              <a:t>Swift</a:t>
            </a:r>
            <a:r>
              <a:rPr lang="it-IT" sz="2000" dirty="0">
                <a:latin typeface="Times New Roman"/>
                <a:cs typeface="Times New Roman"/>
              </a:rPr>
              <a:t>, ecc.)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Evento:</a:t>
            </a:r>
          </a:p>
          <a:p>
            <a:r>
              <a:rPr lang="it-IT" sz="2000" dirty="0">
                <a:latin typeface="Times New Roman"/>
                <a:cs typeface="Times New Roman"/>
              </a:rPr>
              <a:t>Il rivelatore </a:t>
            </a:r>
            <a:r>
              <a:rPr lang="it-IT" sz="2000" dirty="0" err="1">
                <a:latin typeface="Times New Roman"/>
                <a:cs typeface="Times New Roman"/>
              </a:rPr>
              <a:t>IceCube</a:t>
            </a:r>
            <a:r>
              <a:rPr lang="it-IT" sz="2000" dirty="0">
                <a:latin typeface="Times New Roman"/>
                <a:cs typeface="Times New Roman"/>
              </a:rPr>
              <a:t> al Polo Sud individuò un neutrino di altissima energia proveniente dalla direzione del blazar TXS 0506+056, una galassia con getto relativistico puntato verso la Terra.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Risultati principali: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Prima associazione di un neutrino extragalattico con una sorgente astrofisica identificata.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Prova che i blazar possono accelerare protoni e nuclei fino a energie cosmiche estremamente </a:t>
            </a:r>
            <a:r>
              <a:rPr lang="it-IT" sz="2000" dirty="0" smtClean="0">
                <a:latin typeface="Times New Roman"/>
                <a:cs typeface="Times New Roman"/>
              </a:rPr>
              <a:t>alte.</a:t>
            </a:r>
            <a:endParaRPr lang="it-IT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9861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ceC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2534" cy="4114800"/>
          </a:xfrm>
          <a:prstGeom prst="rect">
            <a:avLst/>
          </a:prstGeom>
        </p:spPr>
      </p:pic>
      <p:pic>
        <p:nvPicPr>
          <p:cNvPr id="3" name="Immagine 2" descr="TXS0506+056_on_Femri_5_yr_with_blaz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80" y="1663160"/>
            <a:ext cx="3682320" cy="510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69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0187" y="263942"/>
            <a:ext cx="862369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Times New Roman"/>
                <a:cs typeface="Times New Roman"/>
              </a:rPr>
              <a:t>Sorgente </a:t>
            </a:r>
            <a:r>
              <a:rPr lang="it-IT" sz="2400" dirty="0" err="1" smtClean="0">
                <a:latin typeface="Times New Roman"/>
                <a:cs typeface="Times New Roman"/>
              </a:rPr>
              <a:t>multimessaggera</a:t>
            </a:r>
            <a:r>
              <a:rPr lang="it-IT" sz="2400" dirty="0" smtClean="0">
                <a:latin typeface="Times New Roman"/>
                <a:cs typeface="Times New Roman"/>
              </a:rPr>
              <a:t> vicina: il Sole</a:t>
            </a:r>
            <a:endParaRPr lang="it-IT" sz="2400" dirty="0">
              <a:latin typeface="Times New Roman"/>
              <a:cs typeface="Times New Roman"/>
            </a:endParaRPr>
          </a:p>
          <a:p>
            <a:endParaRPr lang="it-IT" sz="24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Messaggeri coinvolti: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Raggi X, UV, radio (satelliti e radiotelescopi)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Protoni ed elettroni relativistici (rilevati da sonde e da Terra)</a:t>
            </a:r>
          </a:p>
          <a:p>
            <a:endParaRPr lang="it-IT" sz="2000" dirty="0">
              <a:latin typeface="Times New Roman"/>
              <a:cs typeface="Times New Roman"/>
            </a:endParaRPr>
          </a:p>
          <a:p>
            <a:r>
              <a:rPr lang="it-IT" sz="2000" dirty="0">
                <a:latin typeface="Times New Roman"/>
                <a:cs typeface="Times New Roman"/>
              </a:rPr>
              <a:t>Evento:</a:t>
            </a:r>
          </a:p>
          <a:p>
            <a:r>
              <a:rPr lang="it-IT" sz="2000" dirty="0">
                <a:latin typeface="Times New Roman"/>
                <a:cs typeface="Times New Roman"/>
              </a:rPr>
              <a:t>Ogni grande </a:t>
            </a:r>
            <a:r>
              <a:rPr lang="it-IT" sz="2000" dirty="0" err="1">
                <a:latin typeface="Times New Roman"/>
                <a:cs typeface="Times New Roman"/>
              </a:rPr>
              <a:t>flare</a:t>
            </a:r>
            <a:r>
              <a:rPr lang="it-IT" sz="2000" dirty="0">
                <a:latin typeface="Times New Roman"/>
                <a:cs typeface="Times New Roman"/>
              </a:rPr>
              <a:t> solare è un esempio locale di astronomia </a:t>
            </a:r>
            <a:r>
              <a:rPr lang="it-IT" sz="2000" dirty="0" err="1">
                <a:latin typeface="Times New Roman"/>
                <a:cs typeface="Times New Roman"/>
              </a:rPr>
              <a:t>multimessaggera</a:t>
            </a:r>
            <a:r>
              <a:rPr lang="it-IT" sz="2000" dirty="0">
                <a:latin typeface="Times New Roman"/>
                <a:cs typeface="Times New Roman"/>
              </a:rPr>
              <a:t>: segnali elettromagnetici, particelle e talvolta neutrini forniscono un quadro della dinamica magnetica solare.</a:t>
            </a:r>
          </a:p>
        </p:txBody>
      </p:sp>
    </p:spTree>
    <p:extLst>
      <p:ext uri="{BB962C8B-B14F-4D97-AF65-F5344CB8AC3E}">
        <p14:creationId xmlns:p14="http://schemas.microsoft.com/office/powerpoint/2010/main" val="3825943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 Shot 2025-11-02 at 13.06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304800"/>
            <a:ext cx="8581062" cy="4826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98600" y="5588000"/>
            <a:ext cx="608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imes New Roman"/>
                <a:cs typeface="Times New Roman"/>
              </a:rPr>
              <a:t>I neutrini solari</a:t>
            </a:r>
            <a:r>
              <a:rPr lang="mr-IN" sz="2000" dirty="0" smtClean="0">
                <a:latin typeface="Times New Roman"/>
                <a:cs typeface="Times New Roman"/>
              </a:rPr>
              <a:t>…</a:t>
            </a:r>
            <a:endParaRPr lang="it-IT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055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 Shot 2025-11-03 at 17.11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60" y="1107269"/>
            <a:ext cx="9195760" cy="578274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389477" y="53356"/>
            <a:ext cx="636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Times New Roman"/>
                <a:cs typeface="Times New Roman"/>
              </a:rPr>
              <a:t>The </a:t>
            </a:r>
            <a:r>
              <a:rPr lang="it-IT" sz="2400" dirty="0" err="1" smtClean="0">
                <a:latin typeface="Times New Roman"/>
                <a:cs typeface="Times New Roman"/>
              </a:rPr>
              <a:t>European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Extremely</a:t>
            </a:r>
            <a:r>
              <a:rPr lang="it-IT" sz="2400" dirty="0" smtClean="0">
                <a:latin typeface="Times New Roman"/>
                <a:cs typeface="Times New Roman"/>
              </a:rPr>
              <a:t> Large </a:t>
            </a:r>
            <a:r>
              <a:rPr lang="it-IT" sz="2400" dirty="0" err="1" smtClean="0">
                <a:latin typeface="Times New Roman"/>
                <a:cs typeface="Times New Roman"/>
              </a:rPr>
              <a:t>Telescope</a:t>
            </a:r>
            <a:r>
              <a:rPr lang="it-IT" sz="2400" dirty="0" smtClean="0">
                <a:latin typeface="Times New Roman"/>
                <a:cs typeface="Times New Roman"/>
              </a:rPr>
              <a:t> (EELT) </a:t>
            </a:r>
          </a:p>
          <a:p>
            <a:pPr algn="ctr"/>
            <a:r>
              <a:rPr lang="it-IT" sz="2400" dirty="0">
                <a:latin typeface="Times New Roman"/>
                <a:cs typeface="Times New Roman"/>
              </a:rPr>
              <a:t>c</a:t>
            </a:r>
            <a:r>
              <a:rPr lang="it-IT" sz="2400" dirty="0" smtClean="0">
                <a:latin typeface="Times New Roman"/>
                <a:cs typeface="Times New Roman"/>
              </a:rPr>
              <a:t>irca 40 m</a:t>
            </a:r>
            <a:endParaRPr lang="it-IT" sz="2400" dirty="0">
              <a:latin typeface="Times New Roman"/>
              <a:cs typeface="Times New Roman"/>
            </a:endParaRPr>
          </a:p>
        </p:txBody>
      </p:sp>
      <p:pic>
        <p:nvPicPr>
          <p:cNvPr id="4" name="Immagine 3" descr="WhatsApp Image 2025-11-02 at 23.30.2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478"/>
            <a:ext cx="2862391" cy="38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3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ettro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9144000" cy="582205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20900" y="203200"/>
            <a:ext cx="490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Times New Roman"/>
                <a:cs typeface="Times New Roman"/>
              </a:rPr>
              <a:t>Lo spettro elettromagnetico</a:t>
            </a:r>
            <a:endParaRPr lang="it-IT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4076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ettro_cosmic_ray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016000"/>
            <a:ext cx="6629400" cy="558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616200" y="304800"/>
            <a:ext cx="391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Times New Roman"/>
                <a:cs typeface="Times New Roman"/>
              </a:rPr>
              <a:t>The </a:t>
            </a:r>
            <a:r>
              <a:rPr lang="it-IT" sz="2400" dirty="0" err="1" smtClean="0">
                <a:latin typeface="Times New Roman"/>
                <a:cs typeface="Times New Roman"/>
              </a:rPr>
              <a:t>Cosmic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R</a:t>
            </a:r>
            <a:r>
              <a:rPr lang="it-IT" sz="2400" dirty="0" err="1" smtClean="0">
                <a:latin typeface="Times New Roman"/>
                <a:cs typeface="Times New Roman"/>
              </a:rPr>
              <a:t>ays</a:t>
            </a:r>
            <a:endParaRPr lang="it-IT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9566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54100" y="749300"/>
            <a:ext cx="695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Times New Roman"/>
                <a:cs typeface="Times New Roman"/>
              </a:rPr>
              <a:t>Raggi Cosmici</a:t>
            </a:r>
          </a:p>
          <a:p>
            <a:endParaRPr lang="it-IT" sz="2400" dirty="0">
              <a:latin typeface="Times New Roman"/>
              <a:cs typeface="Times New Roman"/>
            </a:endParaRPr>
          </a:p>
          <a:p>
            <a:r>
              <a:rPr lang="it-IT" sz="2400" dirty="0" smtClean="0">
                <a:latin typeface="Times New Roman"/>
                <a:cs typeface="Times New Roman"/>
              </a:rPr>
              <a:t>Fondamentali per osservare e scoprire nuove particelle prima dell’avvento degli acceleratori di particelle</a:t>
            </a:r>
          </a:p>
          <a:p>
            <a:endParaRPr lang="it-IT" sz="2400" dirty="0">
              <a:latin typeface="Times New Roman"/>
              <a:cs typeface="Times New Roman"/>
            </a:endParaRPr>
          </a:p>
          <a:p>
            <a:r>
              <a:rPr lang="it-IT" sz="2400" dirty="0" smtClean="0">
                <a:latin typeface="Times New Roman"/>
                <a:cs typeface="Times New Roman"/>
              </a:rPr>
              <a:t>Quali sono i meccanismi di produzione ?</a:t>
            </a:r>
          </a:p>
          <a:p>
            <a:endParaRPr lang="it-IT" sz="2400" dirty="0">
              <a:latin typeface="Times New Roman"/>
              <a:cs typeface="Times New Roman"/>
            </a:endParaRPr>
          </a:p>
          <a:p>
            <a:r>
              <a:rPr lang="it-IT" sz="2400" dirty="0" smtClean="0">
                <a:latin typeface="Times New Roman"/>
                <a:cs typeface="Times New Roman"/>
              </a:rPr>
              <a:t>Che informazioni ci portano sulle sorgenti astronomiche ?</a:t>
            </a:r>
          </a:p>
          <a:p>
            <a:endParaRPr lang="it-IT" sz="2400" dirty="0">
              <a:latin typeface="Times New Roman"/>
              <a:cs typeface="Times New Roman"/>
            </a:endParaRPr>
          </a:p>
          <a:p>
            <a:r>
              <a:rPr lang="it-IT" sz="2400" dirty="0" smtClean="0">
                <a:latin typeface="Times New Roman"/>
                <a:cs typeface="Times New Roman"/>
              </a:rPr>
              <a:t>Non li possiamo osservare con i normali telescopi ottici</a:t>
            </a:r>
            <a:endParaRPr lang="it-IT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6286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06500" y="596900"/>
            <a:ext cx="68326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Times New Roman"/>
                <a:cs typeface="Times New Roman"/>
              </a:rPr>
              <a:t>Il problema della direzione</a:t>
            </a:r>
          </a:p>
          <a:p>
            <a:endParaRPr lang="it-IT" sz="2400" dirty="0">
              <a:latin typeface="Times New Roman"/>
              <a:cs typeface="Times New Roman"/>
            </a:endParaRPr>
          </a:p>
          <a:p>
            <a:r>
              <a:rPr lang="it-IT" sz="2400" dirty="0" smtClean="0">
                <a:latin typeface="Times New Roman"/>
                <a:cs typeface="Times New Roman"/>
              </a:rPr>
              <a:t>Le particelle cariche sono deviate dai campi magnetici</a:t>
            </a:r>
          </a:p>
          <a:p>
            <a:endParaRPr lang="it-IT" sz="2400" dirty="0">
              <a:latin typeface="Times New Roman"/>
              <a:cs typeface="Times New Roman"/>
            </a:endParaRPr>
          </a:p>
          <a:p>
            <a:r>
              <a:rPr lang="it-IT" sz="2400" dirty="0" smtClean="0">
                <a:latin typeface="Times New Roman"/>
                <a:cs typeface="Times New Roman"/>
              </a:rPr>
              <a:t>Solo le particelle neutre (come i neutrini e i raggi gamma) ci indicano la direzione verso cui guardare. In questo caso possiamo associare le particelle alla sorgente.</a:t>
            </a:r>
          </a:p>
          <a:p>
            <a:endParaRPr lang="it-IT" sz="2400" dirty="0">
              <a:latin typeface="Times New Roman"/>
              <a:cs typeface="Times New Roman"/>
            </a:endParaRPr>
          </a:p>
          <a:p>
            <a:r>
              <a:rPr lang="it-IT" sz="2400" dirty="0" smtClean="0">
                <a:latin typeface="Times New Roman"/>
                <a:cs typeface="Times New Roman"/>
              </a:rPr>
              <a:t>Con la possibilità di osservare una sorgente, oltre che con la radiazione elettromagnetica (ottico, radio), anche tramite altre emissioni (gamma, neutrini e anche onde gravitazionali) nasce l’astronomia </a:t>
            </a:r>
            <a:r>
              <a:rPr lang="it-IT" sz="2400" dirty="0" err="1" smtClean="0">
                <a:latin typeface="Times New Roman"/>
                <a:cs typeface="Times New Roman"/>
              </a:rPr>
              <a:t>multimessaggera</a:t>
            </a:r>
            <a:r>
              <a:rPr lang="it-IT" sz="2400" dirty="0" smtClean="0">
                <a:latin typeface="Times New Roman"/>
                <a:cs typeface="Times New Roman"/>
              </a:rPr>
              <a:t>.</a:t>
            </a:r>
          </a:p>
          <a:p>
            <a:endParaRPr lang="it-IT" sz="2400" dirty="0">
              <a:latin typeface="Times New Roman"/>
              <a:cs typeface="Times New Roman"/>
            </a:endParaRPr>
          </a:p>
          <a:p>
            <a:endParaRPr lang="it-IT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3233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 Shot 2025-11-02 at 13.02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8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84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 Shot 2025-11-02 at 13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3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herenko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782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5650</TotalTime>
  <Words>576</Words>
  <Application>Microsoft Macintosh PowerPoint</Application>
  <PresentationFormat>Presentazione su schermo (4:3)</PresentationFormat>
  <Paragraphs>90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Enrico Bernieri</dc:creator>
  <cp:lastModifiedBy>Enrico Bernieri</cp:lastModifiedBy>
  <cp:revision>38</cp:revision>
  <dcterms:created xsi:type="dcterms:W3CDTF">2025-10-31T11:25:27Z</dcterms:created>
  <dcterms:modified xsi:type="dcterms:W3CDTF">2025-11-04T09:38:40Z</dcterms:modified>
</cp:coreProperties>
</file>