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43" r:id="rId2"/>
    <p:sldId id="544" r:id="rId3"/>
    <p:sldId id="545" r:id="rId4"/>
    <p:sldId id="546" r:id="rId5"/>
    <p:sldId id="552" r:id="rId6"/>
    <p:sldId id="553" r:id="rId7"/>
    <p:sldId id="554" r:id="rId8"/>
    <p:sldId id="547" r:id="rId9"/>
    <p:sldId id="557" r:id="rId10"/>
    <p:sldId id="555" r:id="rId11"/>
    <p:sldId id="55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17E"/>
    <a:srgbClr val="4FACDE"/>
    <a:srgbClr val="C40077"/>
    <a:srgbClr val="F3007C"/>
    <a:srgbClr val="1A209C"/>
    <a:srgbClr val="262FE0"/>
    <a:srgbClr val="013476"/>
    <a:srgbClr val="CD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4" autoAdjust="0"/>
    <p:restoredTop sz="95109"/>
  </p:normalViewPr>
  <p:slideViewPr>
    <p:cSldViewPr showGuides="1">
      <p:cViewPr varScale="1">
        <p:scale>
          <a:sx n="109" d="100"/>
          <a:sy n="109" d="100"/>
        </p:scale>
        <p:origin x="108" y="78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06D7A8F-6662-44F2-8792-A9FC72592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" y="4905772"/>
            <a:ext cx="9000762" cy="21610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0D7026-72D0-119C-B7A1-F087B722B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226" cy="56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647700" indent="-285750">
              <a:buFont typeface="Arial" panose="020B0604020202020204" pitchFamily="34" charset="0"/>
              <a:buChar char="•"/>
              <a:defRPr/>
            </a:lvl2pPr>
            <a:lvl3pPr marL="914400" indent="-285750">
              <a:buFont typeface="Arial" panose="020B0604020202020204" pitchFamily="34" charset="0"/>
              <a:buChar char="•"/>
              <a:defRPr/>
            </a:lvl3pPr>
            <a:lvl4pPr marL="895350" indent="0">
              <a:buNone/>
              <a:defRPr/>
            </a:lvl4pPr>
            <a:lvl5pPr marL="1162050" indent="0">
              <a:buNone/>
              <a:defRPr/>
            </a:lvl5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0A7B49-EDA8-43B0-A456-6B05A5C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628650" indent="0">
              <a:buNone/>
              <a:defRPr/>
            </a:lvl3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171F483-77FC-952E-5299-D619F91A8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AE8786-A680-463E-B114-4EBC3A4F3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CD0E19-35D7-4525-8516-74A5963FA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E1FF6E-8B1F-4DBF-950F-27AEF1E84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srgbClr val="D9117E"/>
                </a:solidFill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School </a:t>
            </a:r>
            <a:r>
              <a:rPr lang="de-DE" dirty="0" err="1"/>
              <a:t>or</a:t>
            </a:r>
            <a:r>
              <a:rPr lang="de-DE" dirty="0"/>
              <a:t> Institution</a:t>
            </a:r>
          </a:p>
          <a:p>
            <a:pPr lvl="0"/>
            <a:r>
              <a:rPr lang="de-DE" dirty="0"/>
              <a:t>Contact Data</a:t>
            </a:r>
          </a:p>
          <a:p>
            <a:pPr lvl="0"/>
            <a:r>
              <a:rPr lang="de-DE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0C1C52-9D58-4C02-A123-CB92F13B9FEF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4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1406427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3963533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6BB074-34F9-4561-9742-3641CFA856E0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9DADF4-006E-4C0B-9B4D-357CB3E5CA9C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 </a:t>
            </a:r>
            <a:fld id="{0427E4B2-AC28-443E-BE04-5CD55098A90B}" type="slidenum">
              <a:rPr lang="de-DE" sz="1000" b="1" smtClean="0"/>
              <a:pPr algn="r"/>
              <a:t>‹N›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2" r:id="rId2"/>
    <p:sldLayoutId id="2147483670" r:id="rId3"/>
    <p:sldLayoutId id="2147483674" r:id="rId4"/>
    <p:sldLayoutId id="2147483669" r:id="rId5"/>
    <p:sldLayoutId id="2147483681" r:id="rId6"/>
    <p:sldLayoutId id="2147483682" r:id="rId7"/>
    <p:sldLayoutId id="2147483675" r:id="rId8"/>
    <p:sldLayoutId id="214748369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FACDE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82BC7C1-B232-D592-43C1-DB011C50D3B8}"/>
              </a:ext>
            </a:extLst>
          </p:cNvPr>
          <p:cNvSpPr txBox="1"/>
          <p:nvPr/>
        </p:nvSpPr>
        <p:spPr>
          <a:xfrm>
            <a:off x="10487869" y="5974867"/>
            <a:ext cx="12961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1200" dirty="0"/>
              <a:t>Logo </a:t>
            </a:r>
          </a:p>
          <a:p>
            <a:pPr algn="r"/>
            <a:r>
              <a:rPr lang="de-DE" sz="1200" dirty="0" err="1"/>
              <a:t>school</a:t>
            </a:r>
            <a:r>
              <a:rPr lang="de-DE" sz="1200" dirty="0"/>
              <a:t>/</a:t>
            </a:r>
            <a:r>
              <a:rPr lang="de-DE" sz="1200" dirty="0" err="1"/>
              <a:t>institute</a:t>
            </a:r>
            <a:r>
              <a:rPr lang="de-DE" sz="1200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540D15-4467-B67E-C774-B4FE7F48F268}"/>
              </a:ext>
            </a:extLst>
          </p:cNvPr>
          <p:cNvSpPr txBox="1"/>
          <p:nvPr/>
        </p:nvSpPr>
        <p:spPr>
          <a:xfrm>
            <a:off x="335360" y="4005064"/>
            <a:ext cx="297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INFN Roma </a:t>
            </a:r>
            <a:r>
              <a:rPr lang="de-DE" sz="2400" b="1" dirty="0" err="1" smtClean="0">
                <a:solidFill>
                  <a:schemeClr val="bg1"/>
                </a:solidFill>
              </a:rPr>
              <a:t>Tre</a:t>
            </a:r>
            <a:endParaRPr lang="de-DE" sz="2400" b="1" dirty="0">
              <a:solidFill>
                <a:schemeClr val="bg1"/>
              </a:solidFill>
            </a:endParaRPr>
          </a:p>
          <a:p>
            <a:r>
              <a:rPr lang="de-DE" sz="2400" b="1" dirty="0">
                <a:solidFill>
                  <a:schemeClr val="bg1"/>
                </a:solidFill>
              </a:rPr>
              <a:t>November 13, </a:t>
            </a:r>
            <a:r>
              <a:rPr lang="de-DE" sz="2400" b="1" dirty="0" smtClean="0">
                <a:solidFill>
                  <a:schemeClr val="bg1"/>
                </a:solidFill>
              </a:rPr>
              <a:t>2025</a:t>
            </a:r>
            <a:endParaRPr lang="de-DE" sz="2400" b="1" dirty="0">
              <a:solidFill>
                <a:schemeClr val="bg1"/>
              </a:solidFill>
            </a:endParaRPr>
          </a:p>
          <a:p>
            <a:r>
              <a:rPr lang="de-DE" sz="2400" b="1" dirty="0" err="1" smtClean="0">
                <a:solidFill>
                  <a:schemeClr val="bg1"/>
                </a:solidFill>
              </a:rPr>
              <a:t>Muon</a:t>
            </a:r>
            <a:r>
              <a:rPr lang="de-DE" sz="2400" b="1" smtClean="0">
                <a:solidFill>
                  <a:schemeClr val="bg1"/>
                </a:solidFill>
              </a:rPr>
              <a:t> Hunters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2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B710-35ED-41AB-ACF6-21852CB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Final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D9CB-B2CC-483A-81BC-942F11DB3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outcomes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368" y="2426596"/>
            <a:ext cx="5504216" cy="2376264"/>
          </a:xfrm>
        </p:spPr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graphically</a:t>
            </a:r>
            <a:r>
              <a:rPr lang="de-DE" dirty="0" smtClean="0"/>
              <a:t> follow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it-IT" dirty="0"/>
              <a:t>cos²(</a:t>
            </a:r>
            <a:r>
              <a:rPr lang="el-GR" dirty="0"/>
              <a:t>θ) </a:t>
            </a:r>
            <a:r>
              <a:rPr lang="it-IT" dirty="0" smtClean="0"/>
              <a:t>trend for the </a:t>
            </a:r>
            <a:r>
              <a:rPr lang="it-IT" dirty="0" err="1" smtClean="0"/>
              <a:t>utilized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follows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prediction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, the </a:t>
            </a:r>
            <a:r>
              <a:rPr lang="it-IT" dirty="0" err="1" smtClean="0"/>
              <a:t>longer</a:t>
            </a:r>
            <a:r>
              <a:rPr lang="it-IT" dirty="0" smtClean="0"/>
              <a:t> </a:t>
            </a:r>
            <a:r>
              <a:rPr lang="it-IT" dirty="0" err="1" smtClean="0"/>
              <a:t>trajectory</a:t>
            </a:r>
            <a:r>
              <a:rPr lang="it-IT" dirty="0" smtClean="0"/>
              <a:t> the </a:t>
            </a:r>
            <a:r>
              <a:rPr lang="it-IT" dirty="0" err="1" smtClean="0"/>
              <a:t>muons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follow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reach</a:t>
            </a:r>
            <a:r>
              <a:rPr lang="it-IT" dirty="0" smtClean="0"/>
              <a:t> the CRC, the more </a:t>
            </a:r>
            <a:r>
              <a:rPr lang="it-IT" dirty="0" err="1" smtClean="0"/>
              <a:t>likely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for </a:t>
            </a:r>
            <a:r>
              <a:rPr lang="it-IT" dirty="0" err="1" smtClean="0"/>
              <a:t>them</a:t>
            </a:r>
            <a:r>
              <a:rPr lang="it-IT" dirty="0" smtClean="0"/>
              <a:t> to </a:t>
            </a:r>
            <a:r>
              <a:rPr lang="it-IT" dirty="0" err="1" smtClean="0"/>
              <a:t>encounter</a:t>
            </a:r>
            <a:r>
              <a:rPr lang="it-IT" dirty="0" smtClean="0"/>
              <a:t> </a:t>
            </a:r>
            <a:r>
              <a:rPr lang="it-IT" dirty="0" err="1" smtClean="0"/>
              <a:t>obstacles</a:t>
            </a:r>
            <a:r>
              <a:rPr lang="it-IT" dirty="0" smtClean="0"/>
              <a:t> in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r>
              <a:rPr lang="it-IT" dirty="0" smtClean="0"/>
              <a:t>, </a:t>
            </a:r>
            <a:r>
              <a:rPr lang="it-IT" dirty="0" err="1" smtClean="0"/>
              <a:t>stopping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.</a:t>
            </a:r>
            <a:endParaRPr lang="de-DE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44" y="2144272"/>
            <a:ext cx="4741468" cy="2940911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</a:t>
            </a:r>
            <a:r>
              <a:rPr lang="de-DE" dirty="0" smtClean="0"/>
              <a:t>INFN Roma </a:t>
            </a:r>
            <a:r>
              <a:rPr lang="de-DE" dirty="0" err="1" smtClean="0"/>
              <a:t>Tre</a:t>
            </a:r>
            <a:r>
              <a:rPr lang="de-DE" dirty="0" smtClean="0"/>
              <a:t> </a:t>
            </a:r>
            <a:r>
              <a:rPr lang="de-DE" dirty="0"/>
              <a:t>| November </a:t>
            </a:r>
            <a:r>
              <a:rPr lang="de-DE" dirty="0" smtClean="0"/>
              <a:t>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40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18C6-4B2A-4779-BA8D-B690E190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smtClean="0"/>
              <a:t>Final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A2BEB-7CBD-4ED2-8A08-364C7492F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224" y="2116864"/>
            <a:ext cx="5616575" cy="2742406"/>
          </a:xfrm>
        </p:spPr>
        <p:txBody>
          <a:bodyPr/>
          <a:lstStyle/>
          <a:p>
            <a:r>
              <a:rPr lang="de-DE" dirty="0" smtClean="0"/>
              <a:t>As </a:t>
            </a:r>
            <a:r>
              <a:rPr lang="de-DE" dirty="0" err="1" smtClean="0"/>
              <a:t>expected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gathered</a:t>
            </a:r>
            <a:r>
              <a:rPr lang="de-DE" dirty="0" smtClean="0"/>
              <a:t> </a:t>
            </a:r>
            <a:r>
              <a:rPr lang="de-DE" dirty="0" err="1" smtClean="0"/>
              <a:t>acts</a:t>
            </a:r>
            <a:r>
              <a:rPr lang="de-DE" dirty="0" smtClean="0"/>
              <a:t> in </a:t>
            </a:r>
            <a:r>
              <a:rPr lang="de-DE" dirty="0" err="1" smtClean="0"/>
              <a:t>accordance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hypothesis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fitted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cos²(</a:t>
            </a:r>
            <a:r>
              <a:rPr lang="el-GR" dirty="0"/>
              <a:t>θ) </a:t>
            </a:r>
            <a:r>
              <a:rPr lang="it-IT" dirty="0" smtClean="0"/>
              <a:t>trend.</a:t>
            </a:r>
          </a:p>
          <a:p>
            <a:r>
              <a:rPr lang="en-US" dirty="0" smtClean="0"/>
              <a:t>We therefore verified that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flux is maximum for vertical muons (0°) and decreases with </a:t>
            </a:r>
            <a:r>
              <a:rPr lang="en-US" dirty="0" smtClean="0"/>
              <a:t>angle, confirming the </a:t>
            </a:r>
            <a:r>
              <a:rPr lang="en-US" dirty="0"/>
              <a:t>expected angular distribution of atmospheric muons.</a:t>
            </a:r>
          </a:p>
          <a:p>
            <a:endParaRPr lang="it-IT" dirty="0" smtClean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FEFCB3-87DF-413C-9155-B86E23EF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Verified</a:t>
            </a:r>
            <a:r>
              <a:rPr lang="de-DE" dirty="0" smtClean="0"/>
              <a:t> </a:t>
            </a:r>
            <a:r>
              <a:rPr lang="de-DE" dirty="0" err="1" smtClean="0"/>
              <a:t>outcomes</a:t>
            </a:r>
            <a:endParaRPr lang="de-DE" dirty="0"/>
          </a:p>
        </p:txBody>
      </p:sp>
      <p:pic>
        <p:nvPicPr>
          <p:cNvPr id="10" name="Picture 4" descr="GraficoFlussoVsAngolo_PY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44" b="1144"/>
          <a:stretch>
            <a:fillRect/>
          </a:stretch>
        </p:blipFill>
        <p:spPr>
          <a:xfrm>
            <a:off x="6388313" y="1828709"/>
            <a:ext cx="5395699" cy="3318717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</a:t>
            </a:r>
            <a:r>
              <a:rPr lang="de-DE" dirty="0" smtClean="0"/>
              <a:t>INFN Roma </a:t>
            </a:r>
            <a:r>
              <a:rPr lang="de-DE" dirty="0" err="1" smtClean="0"/>
              <a:t>Tre</a:t>
            </a:r>
            <a:r>
              <a:rPr lang="de-DE" dirty="0" smtClean="0"/>
              <a:t> </a:t>
            </a:r>
            <a:r>
              <a:rPr lang="de-DE" dirty="0"/>
              <a:t>| November </a:t>
            </a:r>
            <a:r>
              <a:rPr lang="de-DE" dirty="0" smtClean="0"/>
              <a:t>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63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57331"/>
            <a:ext cx="11664676" cy="396045"/>
          </a:xfrm>
        </p:spPr>
        <p:txBody>
          <a:bodyPr/>
          <a:lstStyle/>
          <a:p>
            <a:r>
              <a:rPr lang="de-DE" dirty="0" err="1"/>
              <a:t>I</a:t>
            </a:r>
            <a:r>
              <a:rPr lang="de-DE" dirty="0" err="1" smtClean="0"/>
              <a:t>ntroduction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D496F-E409-4C8C-B130-9639C46C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RESEARCH GROUP: </a:t>
            </a:r>
            <a:r>
              <a:rPr lang="de-DE" dirty="0" err="1" smtClean="0"/>
              <a:t>Italian</a:t>
            </a:r>
            <a:r>
              <a:rPr lang="de-DE" dirty="0" smtClean="0"/>
              <a:t> High School </a:t>
            </a:r>
            <a:r>
              <a:rPr lang="de-DE" dirty="0" err="1" smtClean="0"/>
              <a:t>students</a:t>
            </a:r>
            <a:r>
              <a:rPr lang="de-DE" dirty="0" smtClean="0"/>
              <a:t> (</a:t>
            </a:r>
            <a:r>
              <a:rPr lang="de-DE" dirty="0" err="1" smtClean="0"/>
              <a:t>Rome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University Roma </a:t>
            </a:r>
            <a:r>
              <a:rPr lang="de-DE" dirty="0" err="1" smtClean="0"/>
              <a:t>Tre</a:t>
            </a:r>
            <a:r>
              <a:rPr lang="de-DE" dirty="0" smtClean="0"/>
              <a:t>- </a:t>
            </a:r>
            <a:r>
              <a:rPr lang="de-DE" dirty="0" err="1" smtClean="0"/>
              <a:t>section</a:t>
            </a:r>
            <a:r>
              <a:rPr lang="de-DE" dirty="0" smtClean="0"/>
              <a:t> INFN Roma </a:t>
            </a:r>
            <a:r>
              <a:rPr lang="de-DE" dirty="0" err="1" smtClean="0"/>
              <a:t>Tre</a:t>
            </a:r>
            <a:endParaRPr lang="de-DE" dirty="0" smtClean="0"/>
          </a:p>
          <a:p>
            <a:pPr lvl="1"/>
            <a:r>
              <a:rPr lang="de-DE" dirty="0" smtClean="0"/>
              <a:t>~40 </a:t>
            </a:r>
            <a:r>
              <a:rPr lang="de-DE" dirty="0" err="1" smtClean="0"/>
              <a:t>participants</a:t>
            </a:r>
            <a:r>
              <a:rPr lang="de-DE" dirty="0" smtClean="0"/>
              <a:t>, all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schools</a:t>
            </a:r>
            <a:endParaRPr lang="de-DE" dirty="0" smtClean="0"/>
          </a:p>
          <a:p>
            <a:pPr lvl="1"/>
            <a:endParaRPr lang="de-DE" dirty="0"/>
          </a:p>
          <a:p>
            <a:pPr marL="361950" lvl="1" indent="0">
              <a:buNone/>
            </a:pPr>
            <a:r>
              <a:rPr lang="de-DE" dirty="0" smtClean="0"/>
              <a:t>3 DAYS OF ACTIVITIES</a:t>
            </a:r>
          </a:p>
          <a:p>
            <a:pPr marL="704850" lvl="1" indent="-342900">
              <a:buFont typeface="+mj-lt"/>
              <a:buAutoNum type="arabicParenR"/>
            </a:pPr>
            <a:r>
              <a:rPr lang="de-DE" dirty="0" smtClean="0"/>
              <a:t>THEORETICAL BACKGROUND</a:t>
            </a:r>
          </a:p>
          <a:p>
            <a:pPr marL="704850" lvl="1" indent="-342900">
              <a:buFont typeface="+mj-lt"/>
              <a:buAutoNum type="arabicParenR"/>
            </a:pPr>
            <a:r>
              <a:rPr lang="de-DE" dirty="0" smtClean="0"/>
              <a:t>EXPERIMENT AND  DATA ANALYSIS</a:t>
            </a:r>
          </a:p>
          <a:p>
            <a:pPr marL="704850" lvl="1" indent="-342900">
              <a:buFont typeface="+mj-lt"/>
              <a:buAutoNum type="arabicParenR"/>
            </a:pPr>
            <a:r>
              <a:rPr lang="de-DE" dirty="0" smtClean="0"/>
              <a:t>ICD ONLINE MEETING</a:t>
            </a:r>
          </a:p>
          <a:p>
            <a:pPr marL="704850" lvl="1" indent="-342900">
              <a:buFont typeface="+mj-lt"/>
              <a:buAutoNum type="arabicParenR"/>
            </a:pPr>
            <a:endParaRPr lang="de-DE" dirty="0" smtClean="0"/>
          </a:p>
          <a:p>
            <a:pPr marL="704850" lvl="1" indent="-342900">
              <a:buFont typeface="+mj-lt"/>
              <a:buAutoNum type="arabicParenR"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CONTEXT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</a:t>
            </a:r>
            <a:r>
              <a:rPr lang="de-DE" dirty="0" smtClean="0"/>
              <a:t>INFN Roma </a:t>
            </a:r>
            <a:r>
              <a:rPr lang="de-DE" dirty="0" err="1" smtClean="0"/>
              <a:t>Tre</a:t>
            </a:r>
            <a:r>
              <a:rPr lang="de-DE" dirty="0" smtClean="0"/>
              <a:t> </a:t>
            </a:r>
            <a:r>
              <a:rPr lang="de-DE" dirty="0"/>
              <a:t>| November </a:t>
            </a:r>
            <a:r>
              <a:rPr lang="de-DE" dirty="0" smtClean="0"/>
              <a:t>2025</a:t>
            </a:r>
            <a:endParaRPr lang="de-DE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84" y="5081166"/>
            <a:ext cx="6324216" cy="14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18C6-4B2A-4779-BA8D-B690E190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3" y="236378"/>
            <a:ext cx="11376024" cy="451098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A2BEB-7CBD-4ED2-8A08-364C7492F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352" y="2150345"/>
            <a:ext cx="5616575" cy="2454374"/>
          </a:xfrm>
        </p:spPr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cosmic</a:t>
            </a:r>
            <a:r>
              <a:rPr lang="de-DE" dirty="0" smtClean="0"/>
              <a:t> </a:t>
            </a:r>
            <a:r>
              <a:rPr lang="de-DE" dirty="0" err="1" smtClean="0"/>
              <a:t>rays</a:t>
            </a:r>
            <a:endParaRPr lang="de-DE" dirty="0" smtClean="0"/>
          </a:p>
          <a:p>
            <a:r>
              <a:rPr lang="de-DE" dirty="0" err="1" smtClean="0"/>
              <a:t>Muons</a:t>
            </a:r>
            <a:r>
              <a:rPr lang="de-DE" dirty="0" smtClean="0"/>
              <a:t>                </a:t>
            </a:r>
            <a:r>
              <a:rPr lang="de-DE" dirty="0" err="1" smtClean="0"/>
              <a:t>Byproduct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cosmic</a:t>
            </a:r>
            <a:r>
              <a:rPr lang="de-DE" dirty="0" smtClean="0"/>
              <a:t> </a:t>
            </a:r>
            <a:r>
              <a:rPr lang="de-DE" dirty="0" err="1" smtClean="0"/>
              <a:t>rays</a:t>
            </a:r>
            <a:endParaRPr lang="de-DE" dirty="0" smtClean="0"/>
          </a:p>
          <a:p>
            <a:r>
              <a:rPr lang="de-DE" dirty="0"/>
              <a:t>More linear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 smtClean="0"/>
              <a:t>shower</a:t>
            </a:r>
            <a:endParaRPr lang="de-DE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1537" b="21537"/>
          <a:stretch>
            <a:fillRect/>
          </a:stretch>
        </p:blipFill>
        <p:spPr>
          <a:xfrm>
            <a:off x="6062345" y="1096110"/>
            <a:ext cx="5616576" cy="2692929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FEFCB3-87DF-413C-9155-B86E23EF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191" y="800709"/>
            <a:ext cx="11376025" cy="379252"/>
          </a:xfrm>
        </p:spPr>
        <p:txBody>
          <a:bodyPr/>
          <a:lstStyle/>
          <a:p>
            <a:r>
              <a:rPr lang="de-DE" dirty="0" smtClean="0"/>
              <a:t>COSMIC RAYS AND MUONS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F09D76-9BD0-478D-BD6C-96E33F7C3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INFN Roma </a:t>
            </a:r>
            <a:r>
              <a:rPr lang="de-DE" dirty="0" err="1"/>
              <a:t>Tre</a:t>
            </a:r>
            <a:r>
              <a:rPr lang="de-DE" dirty="0"/>
              <a:t> | November 2025</a:t>
            </a:r>
          </a:p>
          <a:p>
            <a:endParaRPr lang="de-DE" dirty="0"/>
          </a:p>
        </p:txBody>
      </p:sp>
      <p:sp>
        <p:nvSpPr>
          <p:cNvPr id="12" name="Freccia a destra 11"/>
          <p:cNvSpPr/>
          <p:nvPr/>
        </p:nvSpPr>
        <p:spPr>
          <a:xfrm>
            <a:off x="1415480" y="2728344"/>
            <a:ext cx="792088" cy="12459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 smtClean="0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345" y="3937637"/>
            <a:ext cx="5578271" cy="6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8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B710-35ED-41AB-ACF6-21852CB9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06649"/>
            <a:ext cx="5616624" cy="451098"/>
          </a:xfrm>
        </p:spPr>
        <p:txBody>
          <a:bodyPr/>
          <a:lstStyle/>
          <a:p>
            <a:r>
              <a:rPr lang="de-DE" dirty="0" smtClean="0"/>
              <a:t>CRC-</a:t>
            </a:r>
            <a:r>
              <a:rPr lang="de-DE" dirty="0" err="1" smtClean="0"/>
              <a:t>Cosmic</a:t>
            </a:r>
            <a:r>
              <a:rPr lang="de-DE" dirty="0" smtClean="0"/>
              <a:t> Ray Cube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D9CB-B2CC-483A-81BC-942F11DB3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913942"/>
            <a:ext cx="11376025" cy="379252"/>
          </a:xfrm>
        </p:spPr>
        <p:txBody>
          <a:bodyPr/>
          <a:lstStyle/>
          <a:p>
            <a:r>
              <a:rPr lang="de-DE" dirty="0" smtClean="0"/>
              <a:t>STRUCTURE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8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Plastic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r>
              <a:rPr lang="de-DE" dirty="0" smtClean="0"/>
              <a:t>: 4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4 horizontal</a:t>
            </a:r>
          </a:p>
          <a:p>
            <a:r>
              <a:rPr lang="de-DE" dirty="0" err="1" smtClean="0"/>
              <a:t>Optic</a:t>
            </a:r>
            <a:r>
              <a:rPr lang="de-DE" dirty="0" smtClean="0"/>
              <a:t> Fiber</a:t>
            </a:r>
          </a:p>
          <a:p>
            <a:r>
              <a:rPr lang="de-DE" dirty="0" err="1" smtClean="0"/>
              <a:t>Diodes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BC97D8-288D-4650-A85D-C53862FCFC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Simple </a:t>
            </a:r>
            <a:r>
              <a:rPr lang="de-DE" dirty="0" err="1" smtClean="0"/>
              <a:t>Structure</a:t>
            </a:r>
            <a:endParaRPr lang="de-DE" dirty="0" smtClean="0"/>
          </a:p>
          <a:p>
            <a:r>
              <a:rPr lang="de-DE" dirty="0" smtClean="0"/>
              <a:t>Made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 smtClean="0"/>
          </a:p>
          <a:p>
            <a:r>
              <a:rPr lang="de-DE" dirty="0" smtClean="0"/>
              <a:t>Maximum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180°</a:t>
            </a:r>
          </a:p>
          <a:p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5B6882-39BE-482F-8804-F5FB19E8A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INFN Roma </a:t>
            </a:r>
            <a:r>
              <a:rPr lang="de-DE" dirty="0" err="1"/>
              <a:t>Tre</a:t>
            </a:r>
            <a:r>
              <a:rPr lang="de-DE" dirty="0"/>
              <a:t> | November 2025</a:t>
            </a:r>
          </a:p>
          <a:p>
            <a:endParaRPr lang="de-DE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9682DB-8A33-6A38-BB4B-640457E0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567921"/>
            <a:ext cx="2717102" cy="26174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3430198"/>
            <a:ext cx="2717102" cy="25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4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B710-35ED-41AB-ACF6-21852CB9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06649"/>
            <a:ext cx="5616624" cy="451098"/>
          </a:xfrm>
        </p:spPr>
        <p:txBody>
          <a:bodyPr/>
          <a:lstStyle/>
          <a:p>
            <a:r>
              <a:rPr lang="de-DE" dirty="0" smtClean="0"/>
              <a:t>CRC-</a:t>
            </a:r>
            <a:r>
              <a:rPr lang="de-DE" dirty="0" err="1" smtClean="0"/>
              <a:t>Cosmic</a:t>
            </a:r>
            <a:r>
              <a:rPr lang="de-DE" dirty="0" smtClean="0"/>
              <a:t> Ray Cube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D9CB-B2CC-483A-81BC-942F11DB3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2" y="913942"/>
            <a:ext cx="11376025" cy="379252"/>
          </a:xfrm>
        </p:spPr>
        <p:txBody>
          <a:bodyPr/>
          <a:lstStyle/>
          <a:p>
            <a:r>
              <a:rPr lang="de-DE" dirty="0" smtClean="0"/>
              <a:t>HOW DOES IT WORK?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Optic</a:t>
            </a:r>
            <a:r>
              <a:rPr lang="de-DE" dirty="0" smtClean="0"/>
              <a:t> </a:t>
            </a:r>
            <a:r>
              <a:rPr lang="de-DE" dirty="0" err="1" smtClean="0"/>
              <a:t>fiber</a:t>
            </a:r>
            <a:r>
              <a:rPr lang="de-DE" dirty="0" smtClean="0"/>
              <a:t> </a:t>
            </a:r>
            <a:r>
              <a:rPr lang="de-DE" dirty="0" err="1" smtClean="0"/>
              <a:t>catches</a:t>
            </a:r>
            <a:r>
              <a:rPr lang="de-DE" dirty="0" smtClean="0"/>
              <a:t> UV </a:t>
            </a:r>
            <a:r>
              <a:rPr lang="de-DE" dirty="0" err="1" smtClean="0"/>
              <a:t>rays</a:t>
            </a:r>
            <a:r>
              <a:rPr lang="de-DE" dirty="0" smtClean="0"/>
              <a:t>, </a:t>
            </a:r>
            <a:r>
              <a:rPr lang="de-DE" dirty="0" err="1" smtClean="0"/>
              <a:t>shifts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light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activates</a:t>
            </a:r>
            <a:r>
              <a:rPr lang="de-DE" dirty="0" smtClean="0"/>
              <a:t> </a:t>
            </a:r>
            <a:r>
              <a:rPr lang="de-DE" dirty="0" err="1" smtClean="0"/>
              <a:t>diodes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impulse</a:t>
            </a:r>
            <a:r>
              <a:rPr lang="de-DE" dirty="0" smtClean="0"/>
              <a:t> = 1 </a:t>
            </a:r>
            <a:r>
              <a:rPr lang="de-DE" dirty="0" err="1" smtClean="0"/>
              <a:t>muon</a:t>
            </a:r>
            <a:endParaRPr lang="de-DE" dirty="0" smtClean="0"/>
          </a:p>
          <a:p>
            <a:r>
              <a:rPr lang="de-DE" dirty="0" smtClean="0"/>
              <a:t>AND </a:t>
            </a:r>
            <a:r>
              <a:rPr lang="de-DE" dirty="0" err="1" smtClean="0"/>
              <a:t>mechanism</a:t>
            </a:r>
            <a:r>
              <a:rPr lang="de-DE" dirty="0" smtClean="0"/>
              <a:t>: all 8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activated</a:t>
            </a:r>
            <a:r>
              <a:rPr lang="de-DE" dirty="0" smtClean="0"/>
              <a:t> = 1 </a:t>
            </a:r>
            <a:r>
              <a:rPr lang="de-DE" dirty="0" err="1" smtClean="0"/>
              <a:t>muons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BC97D8-288D-4650-A85D-C53862FCFC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LIMITATIONS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Occasional</a:t>
            </a:r>
            <a:r>
              <a:rPr lang="de-DE" dirty="0" smtClean="0"/>
              <a:t> </a:t>
            </a:r>
            <a:r>
              <a:rPr lang="de-DE" dirty="0" err="1" smtClean="0"/>
              <a:t>inclination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Square </a:t>
            </a:r>
            <a:r>
              <a:rPr lang="de-DE" dirty="0" err="1" smtClean="0"/>
              <a:t>receiving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5B6882-39BE-482F-8804-F5FB19E8A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INFN Roma </a:t>
            </a:r>
            <a:r>
              <a:rPr lang="de-DE" dirty="0" err="1"/>
              <a:t>Tre</a:t>
            </a:r>
            <a:r>
              <a:rPr lang="de-DE" dirty="0"/>
              <a:t> | November 2025</a:t>
            </a:r>
          </a:p>
          <a:p>
            <a:endParaRPr lang="de-DE" dirty="0"/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CFBC783A-17FD-EF5C-230A-E562D68A8547}"/>
              </a:ext>
            </a:extLst>
          </p:cNvPr>
          <p:cNvGrpSpPr/>
          <p:nvPr/>
        </p:nvGrpSpPr>
        <p:grpSpPr>
          <a:xfrm>
            <a:off x="8112224" y="1901120"/>
            <a:ext cx="3932932" cy="3289600"/>
            <a:chOff x="8151752" y="4832066"/>
            <a:chExt cx="4853050" cy="4061548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B809D3C7-1647-7FE2-2D67-79D3A3287001}"/>
                </a:ext>
              </a:extLst>
            </p:cNvPr>
            <p:cNvPicPr/>
            <p:nvPr/>
          </p:nvPicPr>
          <p:blipFill>
            <a:blip r:embed="rId2" cstate="print"/>
            <a:srcRect t="54875"/>
            <a:stretch>
              <a:fillRect/>
            </a:stretch>
          </p:blipFill>
          <p:spPr>
            <a:xfrm>
              <a:off x="8151752" y="4832066"/>
              <a:ext cx="4853050" cy="2484656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6FA63FAA-A947-87E1-D971-08F1542B9B6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1752" y="4832066"/>
              <a:ext cx="4853050" cy="3488435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90DEFC8D-647A-1EAE-BC0D-10CEC35C265D}"/>
                </a:ext>
              </a:extLst>
            </p:cNvPr>
            <p:cNvPicPr/>
            <p:nvPr/>
          </p:nvPicPr>
          <p:blipFill>
            <a:blip r:embed="rId4" cstate="print"/>
            <a:srcRect b="32791"/>
            <a:stretch>
              <a:fillRect/>
            </a:stretch>
          </p:blipFill>
          <p:spPr>
            <a:xfrm>
              <a:off x="8151752" y="7113640"/>
              <a:ext cx="4853050" cy="1779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24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D496F-E409-4C8C-B130-9639C46C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>
                <a:latin typeface="Arial"/>
              </a:defRPr>
            </a:pPr>
            <a:r>
              <a:rPr lang="en-US" dirty="0" smtClean="0"/>
              <a:t>The aim of our measurements was to count muons </a:t>
            </a:r>
            <a:r>
              <a:rPr lang="en-US" dirty="0"/>
              <a:t>as a function of the incidence angle.</a:t>
            </a:r>
          </a:p>
          <a:p>
            <a:pPr>
              <a:defRPr sz="2000">
                <a:latin typeface="Arial"/>
              </a:defRPr>
            </a:pPr>
            <a:r>
              <a:rPr lang="en-US" dirty="0"/>
              <a:t>Each group </a:t>
            </a:r>
            <a:r>
              <a:rPr lang="en-US" dirty="0" smtClean="0"/>
              <a:t>collected </a:t>
            </a:r>
            <a:r>
              <a:rPr lang="en-US" dirty="0"/>
              <a:t>data using the CRC for 2 minutes per angle</a:t>
            </a:r>
            <a:r>
              <a:rPr lang="en-US" dirty="0" smtClean="0"/>
              <a:t>.</a:t>
            </a:r>
          </a:p>
          <a:p>
            <a:pPr>
              <a:defRPr sz="2000">
                <a:latin typeface="Arial"/>
              </a:defRPr>
            </a:pPr>
            <a:r>
              <a:rPr lang="en-US" dirty="0" smtClean="0"/>
              <a:t>The angles that were investigated were 0°, 10°, 20°… all the way up to 90°</a:t>
            </a:r>
            <a:endParaRPr lang="en-US" dirty="0"/>
          </a:p>
          <a:p>
            <a:pPr>
              <a:defRPr sz="2000">
                <a:latin typeface="Arial"/>
              </a:defRPr>
            </a:pPr>
            <a:r>
              <a:rPr lang="en-US" dirty="0" smtClean="0"/>
              <a:t>We used </a:t>
            </a:r>
            <a:r>
              <a:rPr lang="en-US" dirty="0"/>
              <a:t>the CRC software to record event counts</a:t>
            </a:r>
            <a:r>
              <a:rPr lang="en-US" dirty="0" smtClean="0"/>
              <a:t>.</a:t>
            </a:r>
          </a:p>
          <a:p>
            <a:pPr>
              <a:defRPr sz="2000">
                <a:latin typeface="Arial"/>
              </a:defRPr>
            </a:pPr>
            <a:r>
              <a:rPr lang="en-US" dirty="0" smtClean="0"/>
              <a:t>Every group did 3 measurements for every angle, for 2 minutes each.</a:t>
            </a:r>
          </a:p>
          <a:p>
            <a:pPr>
              <a:defRPr sz="2000">
                <a:latin typeface="Arial"/>
              </a:defRPr>
            </a:pPr>
            <a:r>
              <a:rPr lang="en-US" dirty="0" smtClean="0"/>
              <a:t>After </a:t>
            </a:r>
            <a:r>
              <a:rPr lang="en-US" dirty="0"/>
              <a:t>taking the data we converted counts to </a:t>
            </a:r>
            <a:r>
              <a:rPr lang="en-US" dirty="0" smtClean="0"/>
              <a:t>frequency.</a:t>
            </a:r>
            <a:endParaRPr lang="en-US" dirty="0"/>
          </a:p>
          <a:p>
            <a:pPr>
              <a:defRPr sz="2000">
                <a:latin typeface="Arial"/>
              </a:defRPr>
            </a:pPr>
            <a:endParaRPr lang="en-US" dirty="0"/>
          </a:p>
          <a:p>
            <a:pPr>
              <a:defRPr sz="2000">
                <a:latin typeface="Arial"/>
              </a:defRPr>
            </a:pPr>
            <a:endParaRPr lang="en-US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collection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</a:t>
            </a:r>
            <a:r>
              <a:rPr lang="de-DE" dirty="0" smtClean="0"/>
              <a:t>INFN Roma </a:t>
            </a:r>
            <a:r>
              <a:rPr lang="de-DE" dirty="0" err="1" smtClean="0"/>
              <a:t>Tre</a:t>
            </a:r>
            <a:r>
              <a:rPr lang="de-DE" dirty="0" smtClean="0"/>
              <a:t> </a:t>
            </a:r>
            <a:r>
              <a:rPr lang="de-DE" dirty="0"/>
              <a:t>| November </a:t>
            </a:r>
            <a:r>
              <a:rPr lang="de-DE" dirty="0" smtClean="0"/>
              <a:t>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72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BBEA9-1A2D-46A3-B66D-F1B8179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72855-1665-4E5A-9363-9F677039C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407368" y="2241212"/>
          <a:ext cx="7076281" cy="283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glio di lavoro" r:id="rId3" imgW="4772006" imgH="1914423" progId="Excel.Sheet.12">
                  <p:embed/>
                </p:oleObj>
              </mc:Choice>
              <mc:Fallback>
                <p:oleObj name="Foglio di lavoro" r:id="rId3" imgW="4772006" imgH="1914423" progId="Excel.Sheet.12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68" y="2241212"/>
                        <a:ext cx="7076281" cy="283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040216" y="2752764"/>
            <a:ext cx="374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As</a:t>
            </a:r>
            <a:r>
              <a:rPr lang="it-IT" sz="1600" dirty="0" smtClean="0"/>
              <a:t> the angle </a:t>
            </a:r>
            <a:r>
              <a:rPr lang="it-IT" sz="1600" dirty="0" err="1" smtClean="0"/>
              <a:t>increases</a:t>
            </a:r>
            <a:r>
              <a:rPr lang="it-IT" sz="1600" dirty="0" smtClean="0"/>
              <a:t>, the </a:t>
            </a:r>
            <a:r>
              <a:rPr lang="it-IT" sz="1600" dirty="0" err="1" smtClean="0"/>
              <a:t>number</a:t>
            </a:r>
            <a:r>
              <a:rPr lang="it-IT" sz="1600" dirty="0" smtClean="0"/>
              <a:t> of </a:t>
            </a:r>
            <a:r>
              <a:rPr lang="it-IT" sz="1600" dirty="0" err="1" smtClean="0"/>
              <a:t>detected</a:t>
            </a:r>
            <a:r>
              <a:rPr lang="it-IT" sz="1600" dirty="0" smtClean="0"/>
              <a:t> </a:t>
            </a:r>
            <a:r>
              <a:rPr lang="it-IT" sz="1600" dirty="0" err="1" smtClean="0"/>
              <a:t>events</a:t>
            </a:r>
            <a:r>
              <a:rPr lang="it-IT" sz="1600" dirty="0" smtClean="0"/>
              <a:t> </a:t>
            </a:r>
            <a:r>
              <a:rPr lang="it-IT" sz="1600" dirty="0" err="1" smtClean="0"/>
              <a:t>decreases</a:t>
            </a:r>
            <a:r>
              <a:rPr lang="it-IT" sz="1600" dirty="0" smtClean="0"/>
              <a:t>.</a:t>
            </a:r>
          </a:p>
          <a:p>
            <a:endParaRPr lang="it-IT" sz="1600" dirty="0" smtClean="0"/>
          </a:p>
          <a:p>
            <a:r>
              <a:rPr lang="it-IT" sz="1600" dirty="0"/>
              <a:t>T</a:t>
            </a:r>
            <a:r>
              <a:rPr lang="it-IT" sz="1600" dirty="0" smtClean="0"/>
              <a:t>he more the angle </a:t>
            </a:r>
            <a:r>
              <a:rPr lang="it-IT" sz="1600" dirty="0" err="1" smtClean="0"/>
              <a:t>grows</a:t>
            </a:r>
            <a:r>
              <a:rPr lang="it-IT" sz="1600" dirty="0" smtClean="0"/>
              <a:t> the </a:t>
            </a:r>
            <a:r>
              <a:rPr lang="it-IT" sz="1600" dirty="0" err="1" smtClean="0"/>
              <a:t>longer</a:t>
            </a:r>
            <a:r>
              <a:rPr lang="it-IT" sz="1600" dirty="0" smtClean="0"/>
              <a:t> the </a:t>
            </a:r>
            <a:r>
              <a:rPr lang="it-IT" sz="1600" dirty="0" err="1" smtClean="0"/>
              <a:t>path</a:t>
            </a:r>
            <a:r>
              <a:rPr lang="it-IT" sz="1600" dirty="0" smtClean="0"/>
              <a:t> the </a:t>
            </a:r>
            <a:r>
              <a:rPr lang="it-IT" sz="1600" dirty="0" err="1" smtClean="0"/>
              <a:t>particles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to cover </a:t>
            </a:r>
            <a:r>
              <a:rPr lang="it-IT" sz="1600" dirty="0" err="1" smtClean="0"/>
              <a:t>before</a:t>
            </a:r>
            <a:r>
              <a:rPr lang="it-IT" sz="1600" dirty="0" smtClean="0"/>
              <a:t> </a:t>
            </a:r>
            <a:r>
              <a:rPr lang="it-IT" sz="1600" dirty="0" err="1" smtClean="0"/>
              <a:t>interacting</a:t>
            </a:r>
            <a:r>
              <a:rPr lang="it-IT" sz="1600" dirty="0" smtClean="0"/>
              <a:t> with the detector.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</a:t>
            </a:r>
            <a:r>
              <a:rPr lang="de-DE" dirty="0" smtClean="0"/>
              <a:t>INFN Roma </a:t>
            </a:r>
            <a:r>
              <a:rPr lang="de-DE" dirty="0" err="1" smtClean="0"/>
              <a:t>Tre</a:t>
            </a:r>
            <a:r>
              <a:rPr lang="de-DE" dirty="0" smtClean="0"/>
              <a:t> </a:t>
            </a:r>
            <a:r>
              <a:rPr lang="de-DE" dirty="0"/>
              <a:t>| November </a:t>
            </a:r>
            <a:r>
              <a:rPr lang="de-DE" dirty="0" smtClean="0"/>
              <a:t>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0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BBEA9-1A2D-46A3-B66D-F1B8179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72855-1665-4E5A-9363-9F677039C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Graphing</a:t>
            </a:r>
            <a:r>
              <a:rPr lang="de-DE" dirty="0" smtClean="0"/>
              <a:t> in </a:t>
            </a:r>
            <a:r>
              <a:rPr lang="de-DE" dirty="0" err="1" smtClean="0"/>
              <a:t>excel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59AA50-9352-4E53-85AC-4606C1A3B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INFN Roma </a:t>
            </a:r>
            <a:r>
              <a:rPr lang="de-DE" dirty="0" err="1"/>
              <a:t>Tre</a:t>
            </a:r>
            <a:r>
              <a:rPr lang="de-DE" dirty="0"/>
              <a:t> | November 2025</a:t>
            </a:r>
          </a:p>
          <a:p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7524750" cy="2454374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44" y="2144272"/>
            <a:ext cx="4741468" cy="2940911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76447"/>
              </p:ext>
            </p:extLst>
          </p:nvPr>
        </p:nvGraphicFramePr>
        <p:xfrm>
          <a:off x="839416" y="2395805"/>
          <a:ext cx="5486400" cy="224980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404836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17160834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20583451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29312703"/>
                    </a:ext>
                  </a:extLst>
                </a:gridCol>
                <a:gridCol w="527720">
                  <a:extLst>
                    <a:ext uri="{9D8B030D-6E8A-4147-A177-3AD203B41FA5}">
                      <a16:colId xmlns:a16="http://schemas.microsoft.com/office/drawing/2014/main" val="1104625409"/>
                    </a:ext>
                  </a:extLst>
                </a:gridCol>
                <a:gridCol w="768424">
                  <a:extLst>
                    <a:ext uri="{9D8B030D-6E8A-4147-A177-3AD203B41FA5}">
                      <a16:colId xmlns:a16="http://schemas.microsoft.com/office/drawing/2014/main" val="2513999707"/>
                    </a:ext>
                  </a:extLst>
                </a:gridCol>
                <a:gridCol w="450776">
                  <a:extLst>
                    <a:ext uri="{9D8B030D-6E8A-4147-A177-3AD203B41FA5}">
                      <a16:colId xmlns:a16="http://schemas.microsoft.com/office/drawing/2014/main" val="22113597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261791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6899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Angle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[°]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Alt. [m]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Temp. [°C]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 [min]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ST.DEV/radN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ST.DEV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Flux [Hz]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ERR. [Hz]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72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07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75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16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6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88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0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07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69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22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68712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842674" y="5135722"/>
            <a:ext cx="191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Flux</a:t>
            </a:r>
            <a:r>
              <a:rPr lang="it-IT" sz="1600" dirty="0" smtClean="0"/>
              <a:t>=</a:t>
            </a:r>
            <a:r>
              <a:rPr lang="it-IT" sz="1600" dirty="0" err="1" smtClean="0"/>
              <a:t>Av</a:t>
            </a:r>
            <a:r>
              <a:rPr lang="it-IT" sz="1600" dirty="0" smtClean="0"/>
              <a:t>/gate  (Hz)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429498" y="5135722"/>
            <a:ext cx="2450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ERR= ST. </a:t>
            </a:r>
            <a:r>
              <a:rPr lang="it-IT" sz="1600" dirty="0" err="1" smtClean="0"/>
              <a:t>Dev</a:t>
            </a:r>
            <a:r>
              <a:rPr lang="it-IT" sz="1600" dirty="0" smtClean="0"/>
              <a:t>/gate  (Hz)</a:t>
            </a:r>
          </a:p>
        </p:txBody>
      </p:sp>
    </p:spTree>
    <p:extLst>
      <p:ext uri="{BB962C8B-B14F-4D97-AF65-F5344CB8AC3E}">
        <p14:creationId xmlns:p14="http://schemas.microsoft.com/office/powerpoint/2010/main" val="70604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BBEA9-1A2D-46A3-B66D-F1B8179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72855-1665-4E5A-9363-9F677039C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Graphing</a:t>
            </a:r>
            <a:r>
              <a:rPr lang="de-DE" dirty="0" smtClean="0"/>
              <a:t> in Python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59AA50-9352-4E53-85AC-4606C1A3B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Cosmic</a:t>
            </a:r>
            <a:r>
              <a:rPr lang="de-DE" dirty="0"/>
              <a:t> Day | INFN Roma </a:t>
            </a:r>
            <a:r>
              <a:rPr lang="de-DE" dirty="0" err="1"/>
              <a:t>Tre</a:t>
            </a:r>
            <a:r>
              <a:rPr lang="de-DE" dirty="0"/>
              <a:t> | November 2025</a:t>
            </a:r>
          </a:p>
          <a:p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7524750" cy="2454374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0" name="Picture 4" descr="GraficoFlussoVsAngolo_PY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44" b="1144"/>
          <a:stretch>
            <a:fillRect/>
          </a:stretch>
        </p:blipFill>
        <p:spPr>
          <a:xfrm>
            <a:off x="2264290" y="1213543"/>
            <a:ext cx="7663417" cy="47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0718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627</Words>
  <Application>Microsoft Office PowerPoint</Application>
  <PresentationFormat>Widescreen</PresentationFormat>
  <Paragraphs>172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DESY</vt:lpstr>
      <vt:lpstr>Foglio di lavoro</vt:lpstr>
      <vt:lpstr>Presentazione standard di PowerPoint</vt:lpstr>
      <vt:lpstr>Introduction</vt:lpstr>
      <vt:lpstr>Introduction</vt:lpstr>
      <vt:lpstr>CRC-Cosmic Ray Cube</vt:lpstr>
      <vt:lpstr>CRC-Cosmic Ray Cube</vt:lpstr>
      <vt:lpstr>Data analysis</vt:lpstr>
      <vt:lpstr>Data analysis</vt:lpstr>
      <vt:lpstr>Data</vt:lpstr>
      <vt:lpstr>Data</vt:lpstr>
      <vt:lpstr>Expectations and Final Results</vt:lpstr>
      <vt:lpstr>Expectations and Final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Unsichtbare Erforschen</dc:title>
  <dc:creator>Carolin Schwerdt</dc:creator>
  <cp:lastModifiedBy>masterclass15</cp:lastModifiedBy>
  <cp:revision>104</cp:revision>
  <cp:lastPrinted>2019-05-22T21:07:34Z</cp:lastPrinted>
  <dcterms:created xsi:type="dcterms:W3CDTF">2019-02-12T13:28:43Z</dcterms:created>
  <dcterms:modified xsi:type="dcterms:W3CDTF">2025-11-13T12:42:41Z</dcterms:modified>
</cp:coreProperties>
</file>