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64" r:id="rId2"/>
    <p:sldId id="2816" r:id="rId3"/>
    <p:sldId id="2858" r:id="rId4"/>
    <p:sldId id="2864" r:id="rId5"/>
    <p:sldId id="2791" r:id="rId6"/>
    <p:sldId id="2843" r:id="rId7"/>
    <p:sldId id="2863" r:id="rId8"/>
    <p:sldId id="2874" r:id="rId9"/>
    <p:sldId id="2875" r:id="rId10"/>
    <p:sldId id="2876" r:id="rId11"/>
    <p:sldId id="2877" r:id="rId12"/>
    <p:sldId id="2865" r:id="rId13"/>
    <p:sldId id="2866" r:id="rId14"/>
    <p:sldId id="2867" r:id="rId15"/>
    <p:sldId id="2868" r:id="rId16"/>
    <p:sldId id="2869" r:id="rId17"/>
    <p:sldId id="2870" r:id="rId18"/>
    <p:sldId id="2871" r:id="rId19"/>
    <p:sldId id="257" r:id="rId20"/>
    <p:sldId id="2857" r:id="rId21"/>
    <p:sldId id="260" r:id="rId22"/>
    <p:sldId id="266" r:id="rId23"/>
    <p:sldId id="268" r:id="rId24"/>
    <p:sldId id="269" r:id="rId25"/>
    <p:sldId id="271" r:id="rId26"/>
    <p:sldId id="2873" r:id="rId27"/>
    <p:sldId id="2824" r:id="rId28"/>
    <p:sldId id="2872" r:id="rId29"/>
    <p:sldId id="2850" r:id="rId30"/>
    <p:sldId id="267" r:id="rId31"/>
  </p:sldIdLst>
  <p:sldSz cx="9144000" cy="5143500" type="screen16x9"/>
  <p:notesSz cx="6797675" cy="98726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29E"/>
    <a:srgbClr val="0000FF"/>
    <a:srgbClr val="ACACAC"/>
    <a:srgbClr val="E7E8F0"/>
    <a:srgbClr val="D9FFFF"/>
    <a:srgbClr val="48FF48"/>
    <a:srgbClr val="FF0000"/>
    <a:srgbClr val="0606FF"/>
    <a:srgbClr val="1C44C1"/>
    <a:srgbClr val="D85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36" autoAdjust="0"/>
    <p:restoredTop sz="94093" autoAdjust="0"/>
  </p:normalViewPr>
  <p:slideViewPr>
    <p:cSldViewPr snapToObjects="1" showGuides="1">
      <p:cViewPr varScale="1">
        <p:scale>
          <a:sx n="159" d="100"/>
          <a:sy n="159" d="100"/>
        </p:scale>
        <p:origin x="1064" y="17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69" d="100"/>
          <a:sy n="69" d="100"/>
        </p:scale>
        <p:origin x="385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9D03EEF-9089-C744-8C93-EE73F8B15776}" type="datetimeFigureOut">
              <a:rPr lang="fr-FR" smtClean="0"/>
              <a:pPr/>
              <a:t>29/11/2025</a:t>
            </a:fld>
            <a:endParaRPr lang="en-GB"/>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9AF8E451-F231-B046-B379-61FE019F64C0}" type="slidenum">
              <a:rPr lang="en-GB" smtClean="0"/>
              <a:pPr/>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5557F9A8-E4A4-1C40-93CC-37CDF0C3283E}" type="datetimeFigureOut">
              <a:rPr lang="fr-FR" smtClean="0"/>
              <a:pPr/>
              <a:t>29/11/2025</a:t>
            </a:fld>
            <a:endParaRPr lang="en-GB"/>
          </a:p>
        </p:txBody>
      </p:sp>
      <p:sp>
        <p:nvSpPr>
          <p:cNvPr id="4" name="Espace réservé de l'image des diapositives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9393A5D-14D6-4646-84B9-A0E78F83D06C}" type="slidenum">
              <a:rPr lang="en-GB" smtClean="0"/>
              <a:pPr/>
              <a:t>‹N›</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356846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46301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DD133-399C-4878-80BC-35693617A28F}"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197700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DD133-399C-4878-80BC-35693617A28F}"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1712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DD133-399C-4878-80BC-35693617A28F}" type="slidenum">
              <a:rPr kumimoji="0" lang="en-US"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57826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29</a:t>
            </a:fld>
            <a:endParaRPr lang="en-US" sz="1400" b="0" strike="noStrike" spc="-1">
              <a:latin typeface="Times New Roman"/>
            </a:endParaRPr>
          </a:p>
        </p:txBody>
      </p:sp>
    </p:spTree>
    <p:extLst>
      <p:ext uri="{BB962C8B-B14F-4D97-AF65-F5344CB8AC3E}">
        <p14:creationId xmlns:p14="http://schemas.microsoft.com/office/powerpoint/2010/main" val="837837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073F22EC-ED27-AD46-998B-1B996EFCC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08" y="85161"/>
            <a:ext cx="607053" cy="702557"/>
          </a:xfrm>
          <a:prstGeom prst="rect">
            <a:avLst/>
          </a:prstGeom>
        </p:spPr>
      </p:pic>
      <p:pic>
        <p:nvPicPr>
          <p:cNvPr id="11" name="Immagine 10">
            <a:extLst>
              <a:ext uri="{FF2B5EF4-FFF2-40B4-BE49-F238E27FC236}">
                <a16:creationId xmlns:a16="http://schemas.microsoft.com/office/drawing/2014/main" id="{DDD4848B-627E-AC4C-A4E2-80A4C4B4F3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6376" y="67924"/>
            <a:ext cx="1102079" cy="691598"/>
          </a:xfrm>
          <a:prstGeom prst="rect">
            <a:avLst/>
          </a:prstGeom>
        </p:spPr>
      </p:pic>
      <p:sp>
        <p:nvSpPr>
          <p:cNvPr id="5" name="Segnaposto piè di pagina 4">
            <a:extLst>
              <a:ext uri="{FF2B5EF4-FFF2-40B4-BE49-F238E27FC236}">
                <a16:creationId xmlns:a16="http://schemas.microsoft.com/office/drawing/2014/main" id="{B9A26A73-585A-CE46-BDB6-231CA3FEAE31}"/>
              </a:ext>
            </a:extLst>
          </p:cNvPr>
          <p:cNvSpPr>
            <a:spLocks noGrp="1"/>
          </p:cNvSpPr>
          <p:nvPr>
            <p:ph type="ftr" sz="quarter" idx="13"/>
          </p:nvPr>
        </p:nvSpPr>
        <p:spPr>
          <a:xfrm>
            <a:off x="251520" y="4492626"/>
            <a:ext cx="4464496" cy="274637"/>
          </a:xfrm>
        </p:spPr>
        <p:txBody>
          <a:bodyPr/>
          <a:lstStyle/>
          <a:p>
            <a:endParaRPr lang="en-US" dirty="0"/>
          </a:p>
        </p:txBody>
      </p:sp>
      <p:sp>
        <p:nvSpPr>
          <p:cNvPr id="12" name="Titolo 11">
            <a:extLst>
              <a:ext uri="{FF2B5EF4-FFF2-40B4-BE49-F238E27FC236}">
                <a16:creationId xmlns:a16="http://schemas.microsoft.com/office/drawing/2014/main" id="{FC4110D6-310A-A043-B953-8A7A881B87C5}"/>
              </a:ext>
            </a:extLst>
          </p:cNvPr>
          <p:cNvSpPr>
            <a:spLocks noGrp="1"/>
          </p:cNvSpPr>
          <p:nvPr>
            <p:ph type="title"/>
          </p:nvPr>
        </p:nvSpPr>
        <p:spPr>
          <a:xfrm>
            <a:off x="1835696" y="120226"/>
            <a:ext cx="5976664" cy="993775"/>
          </a:xfrm>
          <a:prstGeom prst="rect">
            <a:avLst/>
          </a:prstGeom>
        </p:spPr>
        <p:txBody>
          <a:bodyPr/>
          <a:lstStyle/>
          <a:p>
            <a:r>
              <a:rPr lang="it-IT" dirty="0"/>
              <a:t>Fare clic per modificare lo stile del titolo dello schema</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79512" y="4515966"/>
            <a:ext cx="6324600" cy="273844"/>
          </a:xfrm>
          <a:prstGeom prst="rect">
            <a:avLst/>
          </a:prstGeom>
        </p:spPr>
        <p:txBody>
          <a:bodyPr lIns="0" tIns="0" rIns="0" bIns="0"/>
          <a:lstStyle>
            <a:lvl1pPr algn="l">
              <a:defRPr sz="1200">
                <a:latin typeface="Arial Narrow"/>
                <a:cs typeface="Arial Narrow"/>
              </a:defRPr>
            </a:lvl1pPr>
          </a:lstStyle>
          <a:p>
            <a:endParaRPr lang="en-GB" dirty="0"/>
          </a:p>
        </p:txBody>
      </p:sp>
      <p:sp>
        <p:nvSpPr>
          <p:cNvPr id="9" name="Espace réservé du numéro de diapositive 5"/>
          <p:cNvSpPr>
            <a:spLocks noGrp="1"/>
          </p:cNvSpPr>
          <p:nvPr>
            <p:ph type="sldNum" sz="quarter" idx="4"/>
          </p:nvPr>
        </p:nvSpPr>
        <p:spPr>
          <a:xfrm>
            <a:off x="8460432" y="4242122"/>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6" name="Titre 6">
            <a:extLst>
              <a:ext uri="{FF2B5EF4-FFF2-40B4-BE49-F238E27FC236}">
                <a16:creationId xmlns:a16="http://schemas.microsoft.com/office/drawing/2014/main" id="{793D77EA-745D-6C47-A1F5-2D9D6E5E50FD}"/>
              </a:ext>
            </a:extLst>
          </p:cNvPr>
          <p:cNvSpPr>
            <a:spLocks noGrp="1"/>
          </p:cNvSpPr>
          <p:nvPr>
            <p:ph type="title"/>
          </p:nvPr>
        </p:nvSpPr>
        <p:spPr>
          <a:xfrm>
            <a:off x="2411760" y="206375"/>
            <a:ext cx="5665440" cy="857250"/>
          </a:xfrm>
          <a:prstGeom prst="rect">
            <a:avLst/>
          </a:prstGeom>
        </p:spPr>
        <p:txBody>
          <a:bodyPr vert="horz" lIns="0" tIns="0" rIns="0" bIns="0"/>
          <a:lstStyle/>
          <a:p>
            <a:r>
              <a:rPr lang="fr-FR" dirty="0"/>
              <a:t>Cliquez et modifiez le titre</a:t>
            </a:r>
            <a:endParaRPr lang="en-GB" dirty="0"/>
          </a:p>
        </p:txBody>
      </p:sp>
      <p:pic>
        <p:nvPicPr>
          <p:cNvPr id="5" name="Picture 1">
            <a:extLst>
              <a:ext uri="{FF2B5EF4-FFF2-40B4-BE49-F238E27FC236}">
                <a16:creationId xmlns:a16="http://schemas.microsoft.com/office/drawing/2014/main" id="{AB472151-7981-1C49-99CF-69E156A9F5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7584" y="0"/>
            <a:ext cx="607053" cy="702557"/>
          </a:xfrm>
          <a:prstGeom prst="rect">
            <a:avLst/>
          </a:prstGeom>
        </p:spPr>
      </p:pic>
      <p:pic>
        <p:nvPicPr>
          <p:cNvPr id="7" name="Immagine 6">
            <a:extLst>
              <a:ext uri="{FF2B5EF4-FFF2-40B4-BE49-F238E27FC236}">
                <a16:creationId xmlns:a16="http://schemas.microsoft.com/office/drawing/2014/main" id="{EC811758-DAF7-294D-8673-AC9F8D0015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188525"/>
            <a:ext cx="949679" cy="5959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110" y="380585"/>
            <a:ext cx="8229330" cy="507831"/>
          </a:xfrm>
          <a:prstGeom prst="rect">
            <a:avLst/>
          </a:prstGeom>
        </p:spPr>
        <p:txBody>
          <a:bodyPr lIns="0" tIns="0" rIns="0" bIns="0" anchor="ctr">
            <a:spAutoFit/>
          </a:bodyPr>
          <a:lstStyle/>
          <a:p>
            <a:pPr algn="ctr"/>
            <a:endParaRPr lang="en-US" sz="3300" b="0" strike="noStrike" spc="-1" dirty="0">
              <a:latin typeface="Arial"/>
            </a:endParaRPr>
          </a:p>
        </p:txBody>
      </p:sp>
      <p:sp>
        <p:nvSpPr>
          <p:cNvPr id="7" name="PlaceHolder 2"/>
          <p:cNvSpPr>
            <a:spLocks noGrp="1"/>
          </p:cNvSpPr>
          <p:nvPr>
            <p:ph type="subTitle"/>
          </p:nvPr>
        </p:nvSpPr>
        <p:spPr>
          <a:xfrm>
            <a:off x="457110" y="2510205"/>
            <a:ext cx="8229330" cy="369332"/>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240114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4701A6D4-BD5E-D4A8-4152-DD0B01E8789B}"/>
              </a:ext>
            </a:extLst>
          </p:cNvPr>
          <p:cNvSpPr>
            <a:spLocks noGrp="1"/>
          </p:cNvSpPr>
          <p:nvPr>
            <p:ph type="title"/>
          </p:nvPr>
        </p:nvSpPr>
        <p:spPr>
          <a:xfrm>
            <a:off x="1807283" y="106516"/>
            <a:ext cx="5524335" cy="9506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1671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a:extLst>
              <a:ext uri="{FF2B5EF4-FFF2-40B4-BE49-F238E27FC236}">
                <a16:creationId xmlns:a16="http://schemas.microsoft.com/office/drawing/2014/main" id="{6A27D965-89B3-40F9-260D-C27CEE795ADE}"/>
              </a:ext>
            </a:extLst>
          </p:cNvPr>
          <p:cNvSpPr>
            <a:spLocks noGrp="1"/>
          </p:cNvSpPr>
          <p:nvPr>
            <p:ph type="title"/>
          </p:nvPr>
        </p:nvSpPr>
        <p:spPr>
          <a:xfrm>
            <a:off x="1807283" y="106516"/>
            <a:ext cx="5524335" cy="95066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1596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2892" y="4659981"/>
            <a:ext cx="9144000" cy="266607"/>
          </a:xfrm>
          <a:prstGeom prst="rect">
            <a:avLst/>
          </a:prstGeom>
        </p:spPr>
      </p:pic>
      <p:sp>
        <p:nvSpPr>
          <p:cNvPr id="2" name="Segnaposto piè di pagina 1">
            <a:extLst>
              <a:ext uri="{FF2B5EF4-FFF2-40B4-BE49-F238E27FC236}">
                <a16:creationId xmlns:a16="http://schemas.microsoft.com/office/drawing/2014/main" id="{1F84F0A7-28DE-5045-AB7F-A9E3D7703189}"/>
              </a:ext>
            </a:extLst>
          </p:cNvPr>
          <p:cNvSpPr>
            <a:spLocks noGrp="1"/>
          </p:cNvSpPr>
          <p:nvPr>
            <p:ph type="ftr" sz="quarter" idx="3"/>
          </p:nvPr>
        </p:nvSpPr>
        <p:spPr>
          <a:xfrm>
            <a:off x="2265" y="4522662"/>
            <a:ext cx="4248472"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egnaposto numero diapositiva 2">
            <a:extLst>
              <a:ext uri="{FF2B5EF4-FFF2-40B4-BE49-F238E27FC236}">
                <a16:creationId xmlns:a16="http://schemas.microsoft.com/office/drawing/2014/main" id="{FE5CA6C6-D0C3-914B-B179-3B10413F6473}"/>
              </a:ext>
            </a:extLst>
          </p:cNvPr>
          <p:cNvSpPr>
            <a:spLocks noGrp="1"/>
          </p:cNvSpPr>
          <p:nvPr>
            <p:ph type="sldNum" sz="quarter" idx="4"/>
          </p:nvPr>
        </p:nvSpPr>
        <p:spPr>
          <a:xfrm>
            <a:off x="6948264" y="4355307"/>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06EEC77-C241-D048-A74C-4821C1D459A4}" type="slidenum">
              <a:rPr lang="en-US" smtClean="0"/>
              <a:t>‹N›</a:t>
            </a:fld>
            <a:endParaRPr lang="en-US"/>
          </a:p>
        </p:txBody>
      </p:sp>
      <p:pic>
        <p:nvPicPr>
          <p:cNvPr id="8" name="Image 85" descr="MCC-inernational-finalV01.png">
            <a:extLst>
              <a:ext uri="{FF2B5EF4-FFF2-40B4-BE49-F238E27FC236}">
                <a16:creationId xmlns:a16="http://schemas.microsoft.com/office/drawing/2014/main" id="{7A43E72F-BC7C-8148-A1EC-7EBA314B85B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504" y="0"/>
            <a:ext cx="648072" cy="648072"/>
          </a:xfrm>
          <a:prstGeom prst="rect">
            <a:avLst/>
          </a:prstGeom>
        </p:spPr>
      </p:pic>
      <p:pic>
        <p:nvPicPr>
          <p:cNvPr id="6" name="Picture 1">
            <a:extLst>
              <a:ext uri="{FF2B5EF4-FFF2-40B4-BE49-F238E27FC236}">
                <a16:creationId xmlns:a16="http://schemas.microsoft.com/office/drawing/2014/main" id="{45DA8CBB-3433-784C-8549-A38A0E537EB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27584" y="0"/>
            <a:ext cx="607053" cy="702557"/>
          </a:xfrm>
          <a:prstGeom prst="rect">
            <a:avLst/>
          </a:prstGeom>
        </p:spPr>
      </p:pic>
      <p:pic>
        <p:nvPicPr>
          <p:cNvPr id="7" name="Immagine 6">
            <a:extLst>
              <a:ext uri="{FF2B5EF4-FFF2-40B4-BE49-F238E27FC236}">
                <a16:creationId xmlns:a16="http://schemas.microsoft.com/office/drawing/2014/main" id="{716BCC69-6B95-D54D-8BBA-354088FA303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091786" y="106596"/>
            <a:ext cx="949679" cy="59596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53" r:id="rId4"/>
    <p:sldLayoutId id="2147483654" r:id="rId5"/>
  </p:sldLayoutIdLst>
  <p:hf hdr="0" ft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3069829"/>
            <a:ext cx="9144000" cy="2108200"/>
          </a:xfrm>
          <a:prstGeom prst="rect">
            <a:avLst/>
          </a:prstGeom>
        </p:spPr>
      </p:pic>
      <p:pic>
        <p:nvPicPr>
          <p:cNvPr id="83" name="Image 82" descr="MUON-SlideGraph-LogoBkgnd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2" y="267494"/>
            <a:ext cx="9144000" cy="5140960"/>
          </a:xfrm>
          <a:prstGeom prst="rect">
            <a:avLst/>
          </a:prstGeom>
        </p:spPr>
      </p:pic>
      <p:pic>
        <p:nvPicPr>
          <p:cNvPr id="86" name="Image 85" descr="MCC-inernational-finalV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1" y="153044"/>
            <a:ext cx="918430" cy="918430"/>
          </a:xfrm>
          <a:prstGeom prst="rect">
            <a:avLst/>
          </a:prstGeom>
        </p:spPr>
      </p:pic>
      <p:sp>
        <p:nvSpPr>
          <p:cNvPr id="87" name="ZoneTexte 86"/>
          <p:cNvSpPr txBox="1"/>
          <p:nvPr/>
        </p:nvSpPr>
        <p:spPr>
          <a:xfrm>
            <a:off x="5181600" y="4245291"/>
            <a:ext cx="3962400" cy="769441"/>
          </a:xfrm>
          <a:prstGeom prst="rect">
            <a:avLst/>
          </a:prstGeom>
          <a:noFill/>
        </p:spPr>
        <p:txBody>
          <a:bodyPr wrap="square" rtlCol="0">
            <a:spAutoFit/>
          </a:bodyPr>
          <a:lstStyle/>
          <a:p>
            <a:pPr algn="r"/>
            <a:r>
              <a:rPr lang="en-GB" sz="1600" b="1" dirty="0">
                <a:solidFill>
                  <a:schemeClr val="bg1"/>
                </a:solidFill>
                <a:latin typeface="Arial Narrow"/>
                <a:cs typeface="Arial Narrow"/>
              </a:rPr>
              <a:t>Dario </a:t>
            </a:r>
            <a:r>
              <a:rPr lang="en-GB" sz="1600" b="1" dirty="0" err="1">
                <a:solidFill>
                  <a:schemeClr val="bg1"/>
                </a:solidFill>
                <a:latin typeface="Arial Narrow"/>
                <a:cs typeface="Arial Narrow"/>
              </a:rPr>
              <a:t>Giove</a:t>
            </a:r>
            <a:endParaRPr lang="en-GB" sz="1600" b="1" dirty="0">
              <a:solidFill>
                <a:schemeClr val="bg1"/>
              </a:solidFill>
              <a:latin typeface="Arial Narrow"/>
              <a:cs typeface="Arial Narrow"/>
            </a:endParaRPr>
          </a:p>
          <a:p>
            <a:pPr algn="r"/>
            <a:r>
              <a:rPr lang="en-GB" sz="1400" dirty="0" err="1">
                <a:solidFill>
                  <a:schemeClr val="bg1"/>
                </a:solidFill>
                <a:latin typeface="Arial Narrow"/>
                <a:cs typeface="Arial Narrow"/>
              </a:rPr>
              <a:t>Riunione</a:t>
            </a:r>
            <a:r>
              <a:rPr lang="en-GB" sz="1400" dirty="0">
                <a:solidFill>
                  <a:schemeClr val="bg1"/>
                </a:solidFill>
                <a:latin typeface="Arial Narrow"/>
                <a:cs typeface="Arial Narrow"/>
              </a:rPr>
              <a:t> </a:t>
            </a:r>
            <a:r>
              <a:rPr lang="en-GB" sz="1400" dirty="0" err="1">
                <a:solidFill>
                  <a:schemeClr val="bg1"/>
                </a:solidFill>
                <a:latin typeface="Arial Narrow"/>
                <a:cs typeface="Arial Narrow"/>
              </a:rPr>
              <a:t>Annuale</a:t>
            </a:r>
            <a:r>
              <a:rPr lang="en-GB" sz="1400" dirty="0">
                <a:solidFill>
                  <a:schemeClr val="bg1"/>
                </a:solidFill>
                <a:latin typeface="Arial Narrow"/>
                <a:cs typeface="Arial Narrow"/>
              </a:rPr>
              <a:t> </a:t>
            </a:r>
            <a:r>
              <a:rPr lang="en-GB" sz="1400" dirty="0" err="1">
                <a:solidFill>
                  <a:schemeClr val="bg1"/>
                </a:solidFill>
                <a:latin typeface="Arial Narrow"/>
                <a:cs typeface="Arial Narrow"/>
              </a:rPr>
              <a:t>RD_Mucoll</a:t>
            </a:r>
            <a:r>
              <a:rPr lang="en-GB" sz="1400" dirty="0">
                <a:solidFill>
                  <a:schemeClr val="bg1"/>
                </a:solidFill>
                <a:latin typeface="Arial Narrow"/>
                <a:cs typeface="Arial Narrow"/>
              </a:rPr>
              <a:t> - Trieste</a:t>
            </a:r>
          </a:p>
          <a:p>
            <a:pPr algn="r"/>
            <a:r>
              <a:rPr lang="it-IT" sz="1400" dirty="0">
                <a:solidFill>
                  <a:schemeClr val="bg1"/>
                </a:solidFill>
                <a:latin typeface="Arial Narrow"/>
                <a:cs typeface="Arial Narrow"/>
              </a:rPr>
              <a:t>2 </a:t>
            </a:r>
            <a:r>
              <a:rPr lang="it-IT" sz="1400" dirty="0" err="1">
                <a:solidFill>
                  <a:schemeClr val="bg1"/>
                </a:solidFill>
                <a:latin typeface="Arial Narrow"/>
                <a:cs typeface="Arial Narrow"/>
              </a:rPr>
              <a:t>December</a:t>
            </a:r>
            <a:r>
              <a:rPr lang="it-IT" sz="1400" dirty="0">
                <a:solidFill>
                  <a:schemeClr val="bg1"/>
                </a:solidFill>
                <a:latin typeface="Arial Narrow"/>
                <a:cs typeface="Arial Narrow"/>
              </a:rPr>
              <a:t> 2025</a:t>
            </a:r>
            <a:endParaRPr lang="en-GB" sz="1600" dirty="0"/>
          </a:p>
        </p:txBody>
      </p:sp>
      <p:sp>
        <p:nvSpPr>
          <p:cNvPr id="11" name="ZoneTexte 10"/>
          <p:cNvSpPr txBox="1"/>
          <p:nvPr/>
        </p:nvSpPr>
        <p:spPr>
          <a:xfrm>
            <a:off x="1691680" y="2545025"/>
            <a:ext cx="5112568" cy="523220"/>
          </a:xfrm>
          <a:prstGeom prst="rect">
            <a:avLst/>
          </a:prstGeom>
          <a:noFill/>
        </p:spPr>
        <p:txBody>
          <a:bodyPr wrap="square" rtlCol="0">
            <a:spAutoFit/>
          </a:bodyPr>
          <a:lstStyle/>
          <a:p>
            <a:pPr algn="ctr"/>
            <a:r>
              <a:rPr lang="en-US" sz="2800" b="1" kern="100" dirty="0">
                <a:latin typeface="Times New Roman" panose="02020603050405020304" pitchFamily="18" charset="0"/>
              </a:rPr>
              <a:t>Demonstrator RF R&amp;D</a:t>
            </a:r>
            <a:endParaRPr lang="en-GB" sz="2800" b="1" i="1" dirty="0"/>
          </a:p>
        </p:txBody>
      </p:sp>
      <p:pic>
        <p:nvPicPr>
          <p:cNvPr id="2" name="Picture 1">
            <a:extLst>
              <a:ext uri="{FF2B5EF4-FFF2-40B4-BE49-F238E27FC236}">
                <a16:creationId xmlns:a16="http://schemas.microsoft.com/office/drawing/2014/main" id="{0EA70782-CCD9-1A41-3479-298404C48C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616" y="61760"/>
            <a:ext cx="872456" cy="1009714"/>
          </a:xfrm>
          <a:prstGeom prst="rect">
            <a:avLst/>
          </a:prstGeom>
        </p:spPr>
      </p:pic>
      <p:pic>
        <p:nvPicPr>
          <p:cNvPr id="5" name="Picture 2" descr="Drapeau-europe">
            <a:extLst>
              <a:ext uri="{FF2B5EF4-FFF2-40B4-BE49-F238E27FC236}">
                <a16:creationId xmlns:a16="http://schemas.microsoft.com/office/drawing/2014/main" id="{16E085B4-2F1C-C53F-9784-42D204BF77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315880"/>
            <a:ext cx="1251272" cy="83099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1">
            <a:extLst>
              <a:ext uri="{FF2B5EF4-FFF2-40B4-BE49-F238E27FC236}">
                <a16:creationId xmlns:a16="http://schemas.microsoft.com/office/drawing/2014/main" id="{B3789A72-C59D-E7C5-D1EC-CF5943E262FA}"/>
              </a:ext>
            </a:extLst>
          </p:cNvPr>
          <p:cNvSpPr>
            <a:spLocks noGrp="1"/>
          </p:cNvSpPr>
          <p:nvPr>
            <p:ph type="title"/>
          </p:nvPr>
        </p:nvSpPr>
        <p:spPr>
          <a:xfrm>
            <a:off x="1331641" y="4332180"/>
            <a:ext cx="3672408" cy="857250"/>
          </a:xfrm>
          <a:prstGeom prst="rect">
            <a:avLst/>
          </a:prstGeo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50" i="0" u="none" strike="noStrike" cap="none" normalizeH="0" baseline="0" dirty="0">
                <a:ln>
                  <a:noFill/>
                </a:ln>
                <a:solidFill>
                  <a:srgbClr val="FFFEEE"/>
                </a:solidFill>
                <a:effectLst/>
                <a:latin typeface="sourcesans-regular"/>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US" altLang="en-US" sz="1200" i="0" u="none" strike="noStrike" cap="none" normalizeH="0" baseline="0" dirty="0">
              <a:ln>
                <a:noFill/>
              </a:ln>
              <a:solidFill>
                <a:schemeClr val="tx1"/>
              </a:solidFill>
              <a:effectLst/>
              <a:latin typeface="Arial" panose="020B0604020202020204" pitchFamily="34" charset="0"/>
            </a:endParaRPr>
          </a:p>
        </p:txBody>
      </p:sp>
      <p:pic>
        <p:nvPicPr>
          <p:cNvPr id="3" name="Immagine 2">
            <a:extLst>
              <a:ext uri="{FF2B5EF4-FFF2-40B4-BE49-F238E27FC236}">
                <a16:creationId xmlns:a16="http://schemas.microsoft.com/office/drawing/2014/main" id="{5EFD363D-7852-9340-BCFA-D1B01F667E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4328" y="117161"/>
            <a:ext cx="1505862" cy="944988"/>
          </a:xfrm>
          <a:prstGeom prst="rect">
            <a:avLst/>
          </a:prstGeom>
        </p:spPr>
      </p:pic>
      <p:sp>
        <p:nvSpPr>
          <p:cNvPr id="4" name="Segnaposto numero diapositiva 3">
            <a:extLst>
              <a:ext uri="{FF2B5EF4-FFF2-40B4-BE49-F238E27FC236}">
                <a16:creationId xmlns:a16="http://schemas.microsoft.com/office/drawing/2014/main" id="{041F41CD-336C-BA45-AF95-B4655E3AB8BB}"/>
              </a:ext>
            </a:extLst>
          </p:cNvPr>
          <p:cNvSpPr>
            <a:spLocks noGrp="1"/>
          </p:cNvSpPr>
          <p:nvPr>
            <p:ph type="sldNum" sz="quarter" idx="4"/>
          </p:nvPr>
        </p:nvSpPr>
        <p:spPr/>
        <p:txBody>
          <a:bodyPr/>
          <a:lstStyle/>
          <a:p>
            <a:fld id="{974172A1-1CBF-0B40-9234-7D4D80EC19EA}" type="slidenum">
              <a:rPr lang="en-GB" smtClean="0"/>
              <a:pPr/>
              <a:t>1</a:t>
            </a:fld>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73C1-479B-ABE9-04B3-FCE55B93F0F8}"/>
            </a:ext>
          </a:extLst>
        </p:cNvPr>
        <p:cNvGrpSpPr/>
        <p:nvPr/>
      </p:nvGrpSpPr>
      <p:grpSpPr>
        <a:xfrm>
          <a:off x="0" y="0"/>
          <a:ext cx="0" cy="0"/>
          <a:chOff x="0" y="0"/>
          <a:chExt cx="0" cy="0"/>
        </a:xfrm>
      </p:grpSpPr>
      <p:sp>
        <p:nvSpPr>
          <p:cNvPr id="18" name="CasellaDiTesto 17">
            <a:extLst>
              <a:ext uri="{FF2B5EF4-FFF2-40B4-BE49-F238E27FC236}">
                <a16:creationId xmlns:a16="http://schemas.microsoft.com/office/drawing/2014/main" id="{118214A3-9856-C213-197B-4B602430DA45}"/>
              </a:ext>
            </a:extLst>
          </p:cNvPr>
          <p:cNvSpPr txBox="1"/>
          <p:nvPr/>
        </p:nvSpPr>
        <p:spPr>
          <a:xfrm>
            <a:off x="1619672" y="20736"/>
            <a:ext cx="5040560" cy="523220"/>
          </a:xfrm>
          <a:prstGeom prst="rect">
            <a:avLst/>
          </a:prstGeom>
          <a:noFill/>
        </p:spPr>
        <p:txBody>
          <a:bodyPr wrap="square" rtlCol="0">
            <a:spAutoFit/>
          </a:bodyPr>
          <a:lstStyle/>
          <a:p>
            <a:pPr algn="ctr"/>
            <a:r>
              <a:rPr lang="en-US" sz="2800" b="1" spc="-1" dirty="0">
                <a:solidFill>
                  <a:srgbClr val="724109"/>
                </a:solidFill>
                <a:latin typeface="Calibri"/>
              </a:rPr>
              <a:t>Flat-Top Cavity Geometry</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8B331C11-2552-6939-7BFD-5573B982308E}"/>
                  </a:ext>
                </a:extLst>
              </p:cNvPr>
              <p:cNvGraphicFramePr>
                <a:graphicFrameLocks noGrp="1"/>
              </p:cNvGraphicFramePr>
              <p:nvPr>
                <p:extLst>
                  <p:ext uri="{D42A27DB-BD31-4B8C-83A1-F6EECF244321}">
                    <p14:modId xmlns:p14="http://schemas.microsoft.com/office/powerpoint/2010/main" val="934673473"/>
                  </p:ext>
                </p:extLst>
              </p:nvPr>
            </p:nvGraphicFramePr>
            <p:xfrm>
              <a:off x="4860032" y="843558"/>
              <a:ext cx="2808313" cy="3346680"/>
            </p:xfrm>
            <a:graphic>
              <a:graphicData uri="http://schemas.openxmlformats.org/drawingml/2006/table">
                <a:tbl>
                  <a:tblPr firstRow="1" bandRow="1">
                    <a:tableStyleId>{793D81CF-94F2-401A-BA57-92F5A7B2D0C5}</a:tableStyleId>
                  </a:tblPr>
                  <a:tblGrid>
                    <a:gridCol w="1053117">
                      <a:extLst>
                        <a:ext uri="{9D8B030D-6E8A-4147-A177-3AD203B41FA5}">
                          <a16:colId xmlns:a16="http://schemas.microsoft.com/office/drawing/2014/main" val="20000"/>
                        </a:ext>
                      </a:extLst>
                    </a:gridCol>
                    <a:gridCol w="877598">
                      <a:extLst>
                        <a:ext uri="{9D8B030D-6E8A-4147-A177-3AD203B41FA5}">
                          <a16:colId xmlns:a16="http://schemas.microsoft.com/office/drawing/2014/main" val="20001"/>
                        </a:ext>
                      </a:extLst>
                    </a:gridCol>
                    <a:gridCol w="877598">
                      <a:extLst>
                        <a:ext uri="{9D8B030D-6E8A-4147-A177-3AD203B41FA5}">
                          <a16:colId xmlns:a16="http://schemas.microsoft.com/office/drawing/2014/main" val="20002"/>
                        </a:ext>
                      </a:extLst>
                    </a:gridCol>
                  </a:tblGrid>
                  <a:tr h="334668">
                    <a:tc>
                      <a:txBody>
                        <a:bodyPr/>
                        <a:lstStyle/>
                        <a:p>
                          <a:pPr algn="ctr">
                            <a:defRPr sz="1400" b="1">
                              <a:latin typeface="Arial"/>
                            </a:defRPr>
                          </a:pPr>
                          <a:r>
                            <a:rPr dirty="0"/>
                            <a:t>Parameter</a:t>
                          </a:r>
                        </a:p>
                      </a:txBody>
                      <a:tcPr/>
                    </a:tc>
                    <a:tc>
                      <a:txBody>
                        <a:bodyPr/>
                        <a:lstStyle/>
                        <a:p>
                          <a:pPr algn="ctr">
                            <a:defRPr sz="1400" b="1">
                              <a:latin typeface="Arial"/>
                            </a:defRPr>
                          </a:pPr>
                          <a:r>
                            <a:t>Value</a:t>
                          </a:r>
                        </a:p>
                      </a:txBody>
                      <a:tcPr/>
                    </a:tc>
                    <a:tc>
                      <a:txBody>
                        <a:bodyPr/>
                        <a:lstStyle/>
                        <a:p>
                          <a:pPr algn="ctr">
                            <a:defRPr sz="1400" b="1">
                              <a:latin typeface="Arial"/>
                            </a:defRPr>
                          </a:pPr>
                          <a:r>
                            <a:rPr dirty="0"/>
                            <a:t>Unit</a:t>
                          </a:r>
                        </a:p>
                      </a:txBody>
                      <a:tcPr/>
                    </a:tc>
                    <a:extLst>
                      <a:ext uri="{0D108BD9-81ED-4DB2-BD59-A6C34878D82A}">
                        <a16:rowId xmlns:a16="http://schemas.microsoft.com/office/drawing/2014/main" val="10000"/>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𝐽</m:t>
                                    </m:r>
                                  </m:e>
                                  <m:sub>
                                    <m:r>
                                      <a:rPr lang="it-IT" sz="1400" b="0" i="1" dirty="0" smtClean="0">
                                        <a:latin typeface="Cambria Math" panose="02040503050406030204" pitchFamily="18" charset="0"/>
                                      </a:rPr>
                                      <m:t>𝑖𝑛</m:t>
                                    </m:r>
                                  </m:sub>
                                </m:sSub>
                              </m:oMath>
                            </m:oMathPara>
                          </a14:m>
                          <a:endParaRPr/>
                        </a:p>
                      </a:txBody>
                      <a:tcPr/>
                    </a:tc>
                    <a:tc>
                      <a:txBody>
                        <a:bodyPr/>
                        <a:lstStyle/>
                        <a:p>
                          <a:pPr algn="ctr">
                            <a:defRPr sz="1400">
                              <a:latin typeface="Arial"/>
                            </a:defRPr>
                          </a:pPr>
                          <a:r>
                            <a:rPr lang="it-IT" sz="1400" dirty="0"/>
                            <a:t>38</a:t>
                          </a:r>
                          <a:endParaRPr sz="1400" dirty="0"/>
                        </a:p>
                      </a:txBody>
                      <a:tcPr/>
                    </a:tc>
                    <a:tc>
                      <a:txBody>
                        <a:bodyPr/>
                        <a:lstStyle/>
                        <a:p>
                          <a:pPr algn="ctr">
                            <a:defRPr sz="1400">
                              <a:latin typeface="Arial"/>
                            </a:defRPr>
                          </a:pPr>
                          <a:r>
                            <a:rPr sz="1400"/>
                            <a:t>J</a:t>
                          </a:r>
                        </a:p>
                      </a:txBody>
                      <a:tcPr/>
                    </a:tc>
                    <a:extLst>
                      <a:ext uri="{0D108BD9-81ED-4DB2-BD59-A6C34878D82A}">
                        <a16:rowId xmlns:a16="http://schemas.microsoft.com/office/drawing/2014/main" val="10001"/>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𝑇𝑇𝐹</m:t>
                                </m:r>
                              </m:oMath>
                            </m:oMathPara>
                          </a14:m>
                          <a:endParaRPr sz="1400" dirty="0"/>
                        </a:p>
                      </a:txBody>
                      <a:tcPr/>
                    </a:tc>
                    <a:tc>
                      <a:txBody>
                        <a:bodyPr/>
                        <a:lstStyle/>
                        <a:p>
                          <a:pPr algn="ctr">
                            <a:defRPr sz="1400">
                              <a:latin typeface="Arial"/>
                            </a:defRPr>
                          </a:pPr>
                          <a:r>
                            <a:rPr sz="1400" dirty="0"/>
                            <a:t>0.645</a:t>
                          </a:r>
                        </a:p>
                      </a:txBody>
                      <a:tcPr/>
                    </a:tc>
                    <a:tc>
                      <a:txBody>
                        <a:bodyPr/>
                        <a:lstStyle/>
                        <a:p>
                          <a:pPr algn="ctr">
                            <a:defRPr sz="1400">
                              <a:latin typeface="Arial"/>
                            </a:defRPr>
                          </a:pPr>
                          <a:endParaRPr sz="1400"/>
                        </a:p>
                      </a:txBody>
                      <a:tcPr/>
                    </a:tc>
                    <a:extLst>
                      <a:ext uri="{0D108BD9-81ED-4DB2-BD59-A6C34878D82A}">
                        <a16:rowId xmlns:a16="http://schemas.microsoft.com/office/drawing/2014/main" val="10002"/>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𝐸</m:t>
                                </m:r>
                                <m:r>
                                  <a:rPr lang="en-US" sz="1400" i="1" dirty="0" smtClean="0">
                                    <a:latin typeface="Cambria Math" panose="02040503050406030204" pitchFamily="18" charset="0"/>
                                  </a:rPr>
                                  <m:t>₀</m:t>
                                </m:r>
                              </m:oMath>
                            </m:oMathPara>
                          </a14:m>
                          <a:endParaRPr/>
                        </a:p>
                      </a:txBody>
                      <a:tcPr/>
                    </a:tc>
                    <a:tc>
                      <a:txBody>
                        <a:bodyPr/>
                        <a:lstStyle/>
                        <a:p>
                          <a:pPr algn="ctr">
                            <a:defRPr sz="1400">
                              <a:latin typeface="Arial"/>
                            </a:defRPr>
                          </a:pPr>
                          <a:r>
                            <a:rPr lang="it-IT" sz="1400" dirty="0"/>
                            <a:t>44</a:t>
                          </a:r>
                          <a:endParaRPr sz="1400" dirty="0"/>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3"/>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𝐸</m:t>
                                    </m:r>
                                  </m:e>
                                  <m:sub>
                                    <m:r>
                                      <a:rPr lang="en-US" sz="1400" i="1" dirty="0" smtClean="0">
                                        <a:latin typeface="Cambria Math" panose="02040503050406030204" pitchFamily="18" charset="0"/>
                                      </a:rPr>
                                      <m:t>𝑎𝑐𝑐</m:t>
                                    </m:r>
                                  </m:sub>
                                </m:sSub>
                              </m:oMath>
                            </m:oMathPara>
                          </a14:m>
                          <a:endParaRPr/>
                        </a:p>
                      </a:txBody>
                      <a:tcPr/>
                    </a:tc>
                    <a:tc>
                      <a:txBody>
                        <a:bodyPr/>
                        <a:lstStyle/>
                        <a:p>
                          <a:pPr algn="ctr">
                            <a:defRPr sz="1400">
                              <a:latin typeface="Arial"/>
                            </a:defRPr>
                          </a:pPr>
                          <a:r>
                            <a:rPr lang="it-IT" sz="1400" dirty="0"/>
                            <a:t>28.26</a:t>
                          </a:r>
                          <a:endParaRPr sz="1400" dirty="0"/>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4"/>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it-IT" sz="1400" b="0" i="1" dirty="0" smtClean="0">
                                        <a:latin typeface="Cambria Math" panose="02040503050406030204" pitchFamily="18" charset="0"/>
                                      </a:rPr>
                                      <m:t>𝐸</m:t>
                                    </m:r>
                                  </m:e>
                                  <m:sub>
                                    <m:r>
                                      <a:rPr lang="it-IT" sz="1400" b="0" i="1" dirty="0" smtClean="0">
                                        <a:latin typeface="Cambria Math" panose="02040503050406030204" pitchFamily="18" charset="0"/>
                                      </a:rPr>
                                      <m:t>𝑚𝑎𝑥</m:t>
                                    </m:r>
                                  </m:sub>
                                </m:sSub>
                                <m:r>
                                  <a:rPr lang="en-US" sz="1400" i="1" dirty="0" smtClean="0">
                                    <a:latin typeface="Cambria Math" panose="02040503050406030204" pitchFamily="18" charset="0"/>
                                  </a:rPr>
                                  <m:t>/</m:t>
                                </m:r>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𝐸</m:t>
                                    </m:r>
                                  </m:e>
                                  <m:sub>
                                    <m:r>
                                      <a:rPr lang="it-IT" sz="1400" b="0" i="1" dirty="0" smtClean="0">
                                        <a:latin typeface="Cambria Math" panose="02040503050406030204" pitchFamily="18" charset="0"/>
                                      </a:rPr>
                                      <m:t>𝑎</m:t>
                                    </m:r>
                                    <m:r>
                                      <a:rPr lang="en-US" sz="1400" i="1" dirty="0" smtClean="0">
                                        <a:latin typeface="Cambria Math" panose="02040503050406030204" pitchFamily="18" charset="0"/>
                                      </a:rPr>
                                      <m:t>𝑐𝑐</m:t>
                                    </m:r>
                                  </m:sub>
                                </m:sSub>
                              </m:oMath>
                            </m:oMathPara>
                          </a14:m>
                          <a:endParaRPr/>
                        </a:p>
                      </a:txBody>
                      <a:tcPr/>
                    </a:tc>
                    <a:tc>
                      <a:txBody>
                        <a:bodyPr/>
                        <a:lstStyle/>
                        <a:p>
                          <a:pPr algn="ctr">
                            <a:defRPr sz="1400">
                              <a:latin typeface="Arial"/>
                            </a:defRPr>
                          </a:pPr>
                          <a:r>
                            <a:rPr lang="it-IT" sz="1400" dirty="0"/>
                            <a:t>1.42</a:t>
                          </a:r>
                          <a:endParaRPr sz="1400" dirty="0"/>
                        </a:p>
                      </a:txBody>
                      <a:tcPr/>
                    </a:tc>
                    <a:tc>
                      <a:txBody>
                        <a:bodyPr/>
                        <a:lstStyle/>
                        <a:p>
                          <a:pPr algn="ctr">
                            <a:defRPr sz="1400">
                              <a:latin typeface="Arial"/>
                            </a:defRPr>
                          </a:pPr>
                          <a:endParaRPr sz="1400"/>
                        </a:p>
                      </a:txBody>
                      <a:tcPr/>
                    </a:tc>
                    <a:extLst>
                      <a:ext uri="{0D108BD9-81ED-4DB2-BD59-A6C34878D82A}">
                        <a16:rowId xmlns:a16="http://schemas.microsoft.com/office/drawing/2014/main" val="10005"/>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𝑄</m:t>
                                </m:r>
                              </m:oMath>
                            </m:oMathPara>
                          </a14:m>
                          <a:endParaRPr sz="1400" dirty="0"/>
                        </a:p>
                      </a:txBody>
                      <a:tcPr/>
                    </a:tc>
                    <a:tc>
                      <a:txBody>
                        <a:bodyPr/>
                        <a:lstStyle/>
                        <a:p>
                          <a:pPr algn="ctr">
                            <a:defRPr sz="1400">
                              <a:latin typeface="Arial"/>
                            </a:defRPr>
                          </a:pPr>
                          <a:r>
                            <a:rPr sz="1400" dirty="0"/>
                            <a:t>35176</a:t>
                          </a:r>
                        </a:p>
                      </a:txBody>
                      <a:tcPr/>
                    </a:tc>
                    <a:tc>
                      <a:txBody>
                        <a:bodyPr/>
                        <a:lstStyle/>
                        <a:p>
                          <a:pPr algn="ctr">
                            <a:defRPr sz="1400">
                              <a:latin typeface="Arial"/>
                            </a:defRPr>
                          </a:pPr>
                          <a:endParaRPr sz="1400" dirty="0"/>
                        </a:p>
                      </a:txBody>
                      <a:tcPr/>
                    </a:tc>
                    <a:extLst>
                      <a:ext uri="{0D108BD9-81ED-4DB2-BD59-A6C34878D82A}">
                        <a16:rowId xmlns:a16="http://schemas.microsoft.com/office/drawing/2014/main" val="10006"/>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𝑟</m:t>
                                    </m:r>
                                  </m:e>
                                  <m:sub>
                                    <m:r>
                                      <a:rPr lang="it-IT" sz="1400" b="0" i="1" dirty="0" smtClean="0">
                                        <a:latin typeface="Cambria Math" panose="02040503050406030204" pitchFamily="18" charset="0"/>
                                      </a:rPr>
                                      <m:t>𝑒𝑓𝑓</m:t>
                                    </m:r>
                                  </m:sub>
                                </m:sSub>
                              </m:oMath>
                            </m:oMathPara>
                          </a14:m>
                          <a:endParaRPr/>
                        </a:p>
                      </a:txBody>
                      <a:tcPr/>
                    </a:tc>
                    <a:tc>
                      <a:txBody>
                        <a:bodyPr/>
                        <a:lstStyle/>
                        <a:p>
                          <a:pPr algn="ctr">
                            <a:defRPr sz="1400">
                              <a:latin typeface="Arial"/>
                            </a:defRPr>
                          </a:pPr>
                          <a:r>
                            <a:rPr lang="it-IT" sz="1400" dirty="0"/>
                            <a:t>5.95</a:t>
                          </a:r>
                          <a:endParaRPr sz="1400" dirty="0"/>
                        </a:p>
                      </a:txBody>
                      <a:tcPr/>
                    </a:tc>
                    <a:tc>
                      <a:txBody>
                        <a:bodyPr/>
                        <a:lstStyle/>
                        <a:p>
                          <a:pPr algn="ctr">
                            <a:defRPr sz="1400">
                              <a:latin typeface="Arial"/>
                            </a:defRPr>
                          </a:pPr>
                          <a:r>
                            <a:rPr sz="1400" dirty="0"/>
                            <a:t>MΩ</a:t>
                          </a:r>
                        </a:p>
                      </a:txBody>
                      <a:tcPr/>
                    </a:tc>
                    <a:extLst>
                      <a:ext uri="{0D108BD9-81ED-4DB2-BD59-A6C34878D82A}">
                        <a16:rowId xmlns:a16="http://schemas.microsoft.com/office/drawing/2014/main" val="10007"/>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𝑅</m:t>
                                </m:r>
                                <m:r>
                                  <a:rPr lang="en-US" sz="1400" i="1" dirty="0" smtClean="0">
                                    <a:latin typeface="Cambria Math" panose="02040503050406030204" pitchFamily="18" charset="0"/>
                                  </a:rPr>
                                  <m:t>/</m:t>
                                </m:r>
                                <m:r>
                                  <a:rPr lang="en-US" sz="1400" i="1" dirty="0" smtClean="0">
                                    <a:latin typeface="Cambria Math" panose="02040503050406030204" pitchFamily="18" charset="0"/>
                                  </a:rPr>
                                  <m:t>𝑄</m:t>
                                </m:r>
                              </m:oMath>
                            </m:oMathPara>
                          </a14:m>
                          <a:endParaRPr/>
                        </a:p>
                      </a:txBody>
                      <a:tcPr/>
                    </a:tc>
                    <a:tc>
                      <a:txBody>
                        <a:bodyPr/>
                        <a:lstStyle/>
                        <a:p>
                          <a:pPr algn="ctr">
                            <a:defRPr sz="1400">
                              <a:latin typeface="Arial"/>
                            </a:defRPr>
                          </a:pPr>
                          <a:r>
                            <a:rPr sz="1400" dirty="0"/>
                            <a:t>168.78</a:t>
                          </a:r>
                        </a:p>
                      </a:txBody>
                      <a:tcPr/>
                    </a:tc>
                    <a:tc>
                      <a:txBody>
                        <a:bodyPr/>
                        <a:lstStyle/>
                        <a:p>
                          <a:pPr algn="ctr">
                            <a:defRPr sz="1400">
                              <a:latin typeface="Arial"/>
                            </a:defRPr>
                          </a:pPr>
                          <a:r>
                            <a:rPr sz="1400" dirty="0"/>
                            <a:t>Ω</a:t>
                          </a:r>
                        </a:p>
                      </a:txBody>
                      <a:tcPr/>
                    </a:tc>
                    <a:extLst>
                      <a:ext uri="{0D108BD9-81ED-4DB2-BD59-A6C34878D82A}">
                        <a16:rowId xmlns:a16="http://schemas.microsoft.com/office/drawing/2014/main" val="10008"/>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𝑃</m:t>
                                    </m:r>
                                  </m:e>
                                  <m:sub>
                                    <m:r>
                                      <a:rPr lang="en-US" sz="1400" i="1" dirty="0" smtClean="0">
                                        <a:latin typeface="Cambria Math" panose="02040503050406030204" pitchFamily="18" charset="0"/>
                                      </a:rPr>
                                      <m:t>𝑑𝑖𝑠𝑠</m:t>
                                    </m:r>
                                  </m:sub>
                                </m:sSub>
                              </m:oMath>
                            </m:oMathPara>
                          </a14:m>
                          <a:endParaRPr/>
                        </a:p>
                      </a:txBody>
                      <a:tcPr/>
                    </a:tc>
                    <a:tc>
                      <a:txBody>
                        <a:bodyPr/>
                        <a:lstStyle/>
                        <a:p>
                          <a:pPr algn="ctr">
                            <a:defRPr sz="1400">
                              <a:latin typeface="Arial"/>
                            </a:defRPr>
                          </a:pPr>
                          <a:r>
                            <a:rPr lang="it-IT" sz="1400" dirty="0"/>
                            <a:t>4,71</a:t>
                          </a:r>
                          <a:endParaRPr sz="1400" dirty="0"/>
                        </a:p>
                      </a:txBody>
                      <a:tcPr/>
                    </a:tc>
                    <a:tc>
                      <a:txBody>
                        <a:bodyPr/>
                        <a:lstStyle/>
                        <a:p>
                          <a:pPr algn="ctr">
                            <a:defRPr sz="1400">
                              <a:latin typeface="Arial"/>
                            </a:defRPr>
                          </a:pPr>
                          <a:r>
                            <a:rPr sz="1400" dirty="0"/>
                            <a:t>MW</a:t>
                          </a:r>
                        </a:p>
                      </a:txBody>
                      <a:tcPr/>
                    </a:tc>
                    <a:extLst>
                      <a:ext uri="{0D108BD9-81ED-4DB2-BD59-A6C34878D82A}">
                        <a16:rowId xmlns:a16="http://schemas.microsoft.com/office/drawing/2014/main" val="10009"/>
                      </a:ext>
                    </a:extLst>
                  </a:tr>
                </a:tbl>
              </a:graphicData>
            </a:graphic>
          </p:graphicFrame>
        </mc:Choice>
        <mc:Fallback xmlns="">
          <p:graphicFrame>
            <p:nvGraphicFramePr>
              <p:cNvPr id="6" name="Table 5">
                <a:extLst>
                  <a:ext uri="{FF2B5EF4-FFF2-40B4-BE49-F238E27FC236}">
                    <a16:creationId xmlns:a16="http://schemas.microsoft.com/office/drawing/2014/main" id="{8B331C11-2552-6939-7BFD-5573B982308E}"/>
                  </a:ext>
                </a:extLst>
              </p:cNvPr>
              <p:cNvGraphicFramePr>
                <a:graphicFrameLocks noGrp="1"/>
              </p:cNvGraphicFramePr>
              <p:nvPr>
                <p:extLst>
                  <p:ext uri="{D42A27DB-BD31-4B8C-83A1-F6EECF244321}">
                    <p14:modId xmlns:p14="http://schemas.microsoft.com/office/powerpoint/2010/main" val="934673473"/>
                  </p:ext>
                </p:extLst>
              </p:nvPr>
            </p:nvGraphicFramePr>
            <p:xfrm>
              <a:off x="4860032" y="843558"/>
              <a:ext cx="2808313" cy="3346680"/>
            </p:xfrm>
            <a:graphic>
              <a:graphicData uri="http://schemas.openxmlformats.org/drawingml/2006/table">
                <a:tbl>
                  <a:tblPr firstRow="1" bandRow="1">
                    <a:tableStyleId>{793D81CF-94F2-401A-BA57-92F5A7B2D0C5}</a:tableStyleId>
                  </a:tblPr>
                  <a:tblGrid>
                    <a:gridCol w="1053117">
                      <a:extLst>
                        <a:ext uri="{9D8B030D-6E8A-4147-A177-3AD203B41FA5}">
                          <a16:colId xmlns:a16="http://schemas.microsoft.com/office/drawing/2014/main" val="20000"/>
                        </a:ext>
                      </a:extLst>
                    </a:gridCol>
                    <a:gridCol w="877598">
                      <a:extLst>
                        <a:ext uri="{9D8B030D-6E8A-4147-A177-3AD203B41FA5}">
                          <a16:colId xmlns:a16="http://schemas.microsoft.com/office/drawing/2014/main" val="20001"/>
                        </a:ext>
                      </a:extLst>
                    </a:gridCol>
                    <a:gridCol w="877598">
                      <a:extLst>
                        <a:ext uri="{9D8B030D-6E8A-4147-A177-3AD203B41FA5}">
                          <a16:colId xmlns:a16="http://schemas.microsoft.com/office/drawing/2014/main" val="20002"/>
                        </a:ext>
                      </a:extLst>
                    </a:gridCol>
                  </a:tblGrid>
                  <a:tr h="334668">
                    <a:tc>
                      <a:txBody>
                        <a:bodyPr/>
                        <a:lstStyle/>
                        <a:p>
                          <a:pPr algn="ctr">
                            <a:defRPr sz="1400" b="1">
                              <a:latin typeface="Arial"/>
                            </a:defRPr>
                          </a:pPr>
                          <a:r>
                            <a:rPr dirty="0"/>
                            <a:t>Parameter</a:t>
                          </a:r>
                        </a:p>
                      </a:txBody>
                      <a:tcPr/>
                    </a:tc>
                    <a:tc>
                      <a:txBody>
                        <a:bodyPr/>
                        <a:lstStyle/>
                        <a:p>
                          <a:pPr algn="ctr">
                            <a:defRPr sz="1400" b="1">
                              <a:latin typeface="Arial"/>
                            </a:defRPr>
                          </a:pPr>
                          <a:r>
                            <a:t>Value</a:t>
                          </a:r>
                        </a:p>
                      </a:txBody>
                      <a:tcPr/>
                    </a:tc>
                    <a:tc>
                      <a:txBody>
                        <a:bodyPr/>
                        <a:lstStyle/>
                        <a:p>
                          <a:pPr algn="ctr">
                            <a:defRPr sz="1400" b="1">
                              <a:latin typeface="Arial"/>
                            </a:defRPr>
                          </a:pPr>
                          <a:r>
                            <a:rPr dirty="0"/>
                            <a:t>Unit</a:t>
                          </a:r>
                        </a:p>
                      </a:txBody>
                      <a:tcPr/>
                    </a:tc>
                    <a:extLst>
                      <a:ext uri="{0D108BD9-81ED-4DB2-BD59-A6C34878D82A}">
                        <a16:rowId xmlns:a16="http://schemas.microsoft.com/office/drawing/2014/main" val="10000"/>
                      </a:ext>
                    </a:extLst>
                  </a:tr>
                  <a:tr h="334668">
                    <a:tc>
                      <a:txBody>
                        <a:bodyPr/>
                        <a:lstStyle/>
                        <a:p>
                          <a:endParaRPr lang="it-IT"/>
                        </a:p>
                      </a:txBody>
                      <a:tcPr>
                        <a:blipFill>
                          <a:blip r:embed="rId2"/>
                          <a:stretch>
                            <a:fillRect t="-100000" r="-168675" b="-792593"/>
                          </a:stretch>
                        </a:blipFill>
                      </a:tcPr>
                    </a:tc>
                    <a:tc>
                      <a:txBody>
                        <a:bodyPr/>
                        <a:lstStyle/>
                        <a:p>
                          <a:pPr algn="ctr">
                            <a:defRPr sz="1400">
                              <a:latin typeface="Arial"/>
                            </a:defRPr>
                          </a:pPr>
                          <a:r>
                            <a:rPr lang="it-IT" sz="1400" dirty="0"/>
                            <a:t>38</a:t>
                          </a:r>
                          <a:endParaRPr sz="1400" dirty="0"/>
                        </a:p>
                      </a:txBody>
                      <a:tcPr/>
                    </a:tc>
                    <a:tc>
                      <a:txBody>
                        <a:bodyPr/>
                        <a:lstStyle/>
                        <a:p>
                          <a:pPr algn="ctr">
                            <a:defRPr sz="1400">
                              <a:latin typeface="Arial"/>
                            </a:defRPr>
                          </a:pPr>
                          <a:r>
                            <a:rPr sz="1400"/>
                            <a:t>J</a:t>
                          </a:r>
                        </a:p>
                      </a:txBody>
                      <a:tcPr/>
                    </a:tc>
                    <a:extLst>
                      <a:ext uri="{0D108BD9-81ED-4DB2-BD59-A6C34878D82A}">
                        <a16:rowId xmlns:a16="http://schemas.microsoft.com/office/drawing/2014/main" val="10001"/>
                      </a:ext>
                    </a:extLst>
                  </a:tr>
                  <a:tr h="334668">
                    <a:tc>
                      <a:txBody>
                        <a:bodyPr/>
                        <a:lstStyle/>
                        <a:p>
                          <a:endParaRPr lang="it-IT"/>
                        </a:p>
                      </a:txBody>
                      <a:tcPr>
                        <a:blipFill>
                          <a:blip r:embed="rId2"/>
                          <a:stretch>
                            <a:fillRect t="-207692" r="-168675" b="-723077"/>
                          </a:stretch>
                        </a:blipFill>
                      </a:tcPr>
                    </a:tc>
                    <a:tc>
                      <a:txBody>
                        <a:bodyPr/>
                        <a:lstStyle/>
                        <a:p>
                          <a:pPr algn="ctr">
                            <a:defRPr sz="1400">
                              <a:latin typeface="Arial"/>
                            </a:defRPr>
                          </a:pPr>
                          <a:r>
                            <a:rPr sz="1400" dirty="0"/>
                            <a:t>0.645</a:t>
                          </a:r>
                        </a:p>
                      </a:txBody>
                      <a:tcPr/>
                    </a:tc>
                    <a:tc>
                      <a:txBody>
                        <a:bodyPr/>
                        <a:lstStyle/>
                        <a:p>
                          <a:pPr algn="ctr">
                            <a:defRPr sz="1400">
                              <a:latin typeface="Arial"/>
                            </a:defRPr>
                          </a:pPr>
                          <a:endParaRPr sz="1400"/>
                        </a:p>
                      </a:txBody>
                      <a:tcPr/>
                    </a:tc>
                    <a:extLst>
                      <a:ext uri="{0D108BD9-81ED-4DB2-BD59-A6C34878D82A}">
                        <a16:rowId xmlns:a16="http://schemas.microsoft.com/office/drawing/2014/main" val="10002"/>
                      </a:ext>
                    </a:extLst>
                  </a:tr>
                  <a:tr h="334668">
                    <a:tc>
                      <a:txBody>
                        <a:bodyPr/>
                        <a:lstStyle/>
                        <a:p>
                          <a:endParaRPr lang="it-IT"/>
                        </a:p>
                      </a:txBody>
                      <a:tcPr>
                        <a:blipFill>
                          <a:blip r:embed="rId2"/>
                          <a:stretch>
                            <a:fillRect t="-296296" r="-168675" b="-596296"/>
                          </a:stretch>
                        </a:blipFill>
                      </a:tcPr>
                    </a:tc>
                    <a:tc>
                      <a:txBody>
                        <a:bodyPr/>
                        <a:lstStyle/>
                        <a:p>
                          <a:pPr algn="ctr">
                            <a:defRPr sz="1400">
                              <a:latin typeface="Arial"/>
                            </a:defRPr>
                          </a:pPr>
                          <a:r>
                            <a:rPr lang="it-IT" sz="1400" dirty="0"/>
                            <a:t>44</a:t>
                          </a:r>
                          <a:endParaRPr sz="1400" dirty="0"/>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3"/>
                      </a:ext>
                    </a:extLst>
                  </a:tr>
                  <a:tr h="334668">
                    <a:tc>
                      <a:txBody>
                        <a:bodyPr/>
                        <a:lstStyle/>
                        <a:p>
                          <a:endParaRPr lang="it-IT"/>
                        </a:p>
                      </a:txBody>
                      <a:tcPr>
                        <a:blipFill>
                          <a:blip r:embed="rId2"/>
                          <a:stretch>
                            <a:fillRect t="-411538" r="-168675" b="-519231"/>
                          </a:stretch>
                        </a:blipFill>
                      </a:tcPr>
                    </a:tc>
                    <a:tc>
                      <a:txBody>
                        <a:bodyPr/>
                        <a:lstStyle/>
                        <a:p>
                          <a:pPr algn="ctr">
                            <a:defRPr sz="1400">
                              <a:latin typeface="Arial"/>
                            </a:defRPr>
                          </a:pPr>
                          <a:r>
                            <a:rPr lang="it-IT" sz="1400" dirty="0"/>
                            <a:t>28.26</a:t>
                          </a:r>
                          <a:endParaRPr sz="1400" dirty="0"/>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4"/>
                      </a:ext>
                    </a:extLst>
                  </a:tr>
                  <a:tr h="334668">
                    <a:tc>
                      <a:txBody>
                        <a:bodyPr/>
                        <a:lstStyle/>
                        <a:p>
                          <a:endParaRPr lang="it-IT"/>
                        </a:p>
                      </a:txBody>
                      <a:tcPr>
                        <a:blipFill>
                          <a:blip r:embed="rId2"/>
                          <a:stretch>
                            <a:fillRect t="-511538" r="-168675" b="-419231"/>
                          </a:stretch>
                        </a:blipFill>
                      </a:tcPr>
                    </a:tc>
                    <a:tc>
                      <a:txBody>
                        <a:bodyPr/>
                        <a:lstStyle/>
                        <a:p>
                          <a:pPr algn="ctr">
                            <a:defRPr sz="1400">
                              <a:latin typeface="Arial"/>
                            </a:defRPr>
                          </a:pPr>
                          <a:r>
                            <a:rPr lang="it-IT" sz="1400" dirty="0"/>
                            <a:t>1.42</a:t>
                          </a:r>
                          <a:endParaRPr sz="1400" dirty="0"/>
                        </a:p>
                      </a:txBody>
                      <a:tcPr/>
                    </a:tc>
                    <a:tc>
                      <a:txBody>
                        <a:bodyPr/>
                        <a:lstStyle/>
                        <a:p>
                          <a:pPr algn="ctr">
                            <a:defRPr sz="1400">
                              <a:latin typeface="Arial"/>
                            </a:defRPr>
                          </a:pPr>
                          <a:endParaRPr sz="1400"/>
                        </a:p>
                      </a:txBody>
                      <a:tcPr/>
                    </a:tc>
                    <a:extLst>
                      <a:ext uri="{0D108BD9-81ED-4DB2-BD59-A6C34878D82A}">
                        <a16:rowId xmlns:a16="http://schemas.microsoft.com/office/drawing/2014/main" val="10005"/>
                      </a:ext>
                    </a:extLst>
                  </a:tr>
                  <a:tr h="334668">
                    <a:tc>
                      <a:txBody>
                        <a:bodyPr/>
                        <a:lstStyle/>
                        <a:p>
                          <a:endParaRPr lang="it-IT"/>
                        </a:p>
                      </a:txBody>
                      <a:tcPr>
                        <a:blipFill>
                          <a:blip r:embed="rId2"/>
                          <a:stretch>
                            <a:fillRect t="-588889" r="-168675" b="-303704"/>
                          </a:stretch>
                        </a:blipFill>
                      </a:tcPr>
                    </a:tc>
                    <a:tc>
                      <a:txBody>
                        <a:bodyPr/>
                        <a:lstStyle/>
                        <a:p>
                          <a:pPr algn="ctr">
                            <a:defRPr sz="1400">
                              <a:latin typeface="Arial"/>
                            </a:defRPr>
                          </a:pPr>
                          <a:r>
                            <a:rPr sz="1400" dirty="0"/>
                            <a:t>35176</a:t>
                          </a:r>
                        </a:p>
                      </a:txBody>
                      <a:tcPr/>
                    </a:tc>
                    <a:tc>
                      <a:txBody>
                        <a:bodyPr/>
                        <a:lstStyle/>
                        <a:p>
                          <a:pPr algn="ctr">
                            <a:defRPr sz="1400">
                              <a:latin typeface="Arial"/>
                            </a:defRPr>
                          </a:pPr>
                          <a:endParaRPr sz="1400" dirty="0"/>
                        </a:p>
                      </a:txBody>
                      <a:tcPr/>
                    </a:tc>
                    <a:extLst>
                      <a:ext uri="{0D108BD9-81ED-4DB2-BD59-A6C34878D82A}">
                        <a16:rowId xmlns:a16="http://schemas.microsoft.com/office/drawing/2014/main" val="10006"/>
                      </a:ext>
                    </a:extLst>
                  </a:tr>
                  <a:tr h="334668">
                    <a:tc>
                      <a:txBody>
                        <a:bodyPr/>
                        <a:lstStyle/>
                        <a:p>
                          <a:endParaRPr lang="it-IT"/>
                        </a:p>
                      </a:txBody>
                      <a:tcPr>
                        <a:blipFill>
                          <a:blip r:embed="rId2"/>
                          <a:stretch>
                            <a:fillRect t="-715385" r="-168675" b="-215385"/>
                          </a:stretch>
                        </a:blipFill>
                      </a:tcPr>
                    </a:tc>
                    <a:tc>
                      <a:txBody>
                        <a:bodyPr/>
                        <a:lstStyle/>
                        <a:p>
                          <a:pPr algn="ctr">
                            <a:defRPr sz="1400">
                              <a:latin typeface="Arial"/>
                            </a:defRPr>
                          </a:pPr>
                          <a:r>
                            <a:rPr lang="it-IT" sz="1400" dirty="0"/>
                            <a:t>5.95</a:t>
                          </a:r>
                          <a:endParaRPr sz="1400" dirty="0"/>
                        </a:p>
                      </a:txBody>
                      <a:tcPr/>
                    </a:tc>
                    <a:tc>
                      <a:txBody>
                        <a:bodyPr/>
                        <a:lstStyle/>
                        <a:p>
                          <a:pPr algn="ctr">
                            <a:defRPr sz="1400">
                              <a:latin typeface="Arial"/>
                            </a:defRPr>
                          </a:pPr>
                          <a:r>
                            <a:rPr sz="1400" dirty="0"/>
                            <a:t>MΩ</a:t>
                          </a:r>
                        </a:p>
                      </a:txBody>
                      <a:tcPr/>
                    </a:tc>
                    <a:extLst>
                      <a:ext uri="{0D108BD9-81ED-4DB2-BD59-A6C34878D82A}">
                        <a16:rowId xmlns:a16="http://schemas.microsoft.com/office/drawing/2014/main" val="10007"/>
                      </a:ext>
                    </a:extLst>
                  </a:tr>
                  <a:tr h="334668">
                    <a:tc>
                      <a:txBody>
                        <a:bodyPr/>
                        <a:lstStyle/>
                        <a:p>
                          <a:endParaRPr lang="it-IT"/>
                        </a:p>
                      </a:txBody>
                      <a:tcPr>
                        <a:blipFill>
                          <a:blip r:embed="rId2"/>
                          <a:stretch>
                            <a:fillRect t="-785185" r="-168675" b="-107407"/>
                          </a:stretch>
                        </a:blipFill>
                      </a:tcPr>
                    </a:tc>
                    <a:tc>
                      <a:txBody>
                        <a:bodyPr/>
                        <a:lstStyle/>
                        <a:p>
                          <a:pPr algn="ctr">
                            <a:defRPr sz="1400">
                              <a:latin typeface="Arial"/>
                            </a:defRPr>
                          </a:pPr>
                          <a:r>
                            <a:rPr sz="1400" dirty="0"/>
                            <a:t>168.78</a:t>
                          </a:r>
                        </a:p>
                      </a:txBody>
                      <a:tcPr/>
                    </a:tc>
                    <a:tc>
                      <a:txBody>
                        <a:bodyPr/>
                        <a:lstStyle/>
                        <a:p>
                          <a:pPr algn="ctr">
                            <a:defRPr sz="1400">
                              <a:latin typeface="Arial"/>
                            </a:defRPr>
                          </a:pPr>
                          <a:r>
                            <a:rPr sz="1400" dirty="0"/>
                            <a:t>Ω</a:t>
                          </a:r>
                        </a:p>
                      </a:txBody>
                      <a:tcPr/>
                    </a:tc>
                    <a:extLst>
                      <a:ext uri="{0D108BD9-81ED-4DB2-BD59-A6C34878D82A}">
                        <a16:rowId xmlns:a16="http://schemas.microsoft.com/office/drawing/2014/main" val="10008"/>
                      </a:ext>
                    </a:extLst>
                  </a:tr>
                  <a:tr h="334668">
                    <a:tc>
                      <a:txBody>
                        <a:bodyPr/>
                        <a:lstStyle/>
                        <a:p>
                          <a:endParaRPr lang="it-IT"/>
                        </a:p>
                      </a:txBody>
                      <a:tcPr>
                        <a:blipFill>
                          <a:blip r:embed="rId2"/>
                          <a:stretch>
                            <a:fillRect t="-919231" r="-168675" b="-11538"/>
                          </a:stretch>
                        </a:blipFill>
                      </a:tcPr>
                    </a:tc>
                    <a:tc>
                      <a:txBody>
                        <a:bodyPr/>
                        <a:lstStyle/>
                        <a:p>
                          <a:pPr algn="ctr">
                            <a:defRPr sz="1400">
                              <a:latin typeface="Arial"/>
                            </a:defRPr>
                          </a:pPr>
                          <a:r>
                            <a:rPr lang="it-IT" sz="1400" dirty="0"/>
                            <a:t>4,71</a:t>
                          </a:r>
                          <a:endParaRPr sz="1400" dirty="0"/>
                        </a:p>
                      </a:txBody>
                      <a:tcPr/>
                    </a:tc>
                    <a:tc>
                      <a:txBody>
                        <a:bodyPr/>
                        <a:lstStyle/>
                        <a:p>
                          <a:pPr algn="ctr">
                            <a:defRPr sz="1400">
                              <a:latin typeface="Arial"/>
                            </a:defRPr>
                          </a:pPr>
                          <a:r>
                            <a:rPr sz="1400" dirty="0"/>
                            <a:t>MW</a:t>
                          </a:r>
                        </a:p>
                      </a:txBody>
                      <a:tcPr/>
                    </a:tc>
                    <a:extLst>
                      <a:ext uri="{0D108BD9-81ED-4DB2-BD59-A6C34878D82A}">
                        <a16:rowId xmlns:a16="http://schemas.microsoft.com/office/drawing/2014/main" val="10009"/>
                      </a:ext>
                    </a:extLst>
                  </a:tr>
                </a:tbl>
              </a:graphicData>
            </a:graphic>
          </p:graphicFrame>
        </mc:Fallback>
      </mc:AlternateContent>
      <p:pic>
        <p:nvPicPr>
          <p:cNvPr id="4" name="Picture 3">
            <a:extLst>
              <a:ext uri="{FF2B5EF4-FFF2-40B4-BE49-F238E27FC236}">
                <a16:creationId xmlns:a16="http://schemas.microsoft.com/office/drawing/2014/main" id="{43E3A356-D0B7-65E1-7073-D6E13DD84AC8}"/>
              </a:ext>
            </a:extLst>
          </p:cNvPr>
          <p:cNvPicPr>
            <a:picLocks noChangeAspect="1"/>
          </p:cNvPicPr>
          <p:nvPr/>
        </p:nvPicPr>
        <p:blipFill>
          <a:blip r:embed="rId3"/>
          <a:stretch>
            <a:fillRect/>
          </a:stretch>
        </p:blipFill>
        <p:spPr>
          <a:xfrm>
            <a:off x="111842" y="915566"/>
            <a:ext cx="3854657" cy="2448272"/>
          </a:xfrm>
          <a:prstGeom prst="rect">
            <a:avLst/>
          </a:prstGeom>
        </p:spPr>
      </p:pic>
    </p:spTree>
    <p:extLst>
      <p:ext uri="{BB962C8B-B14F-4D97-AF65-F5344CB8AC3E}">
        <p14:creationId xmlns:p14="http://schemas.microsoft.com/office/powerpoint/2010/main" val="194874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3 cells RF preliminary structure</a:t>
            </a:r>
            <a:endParaRPr lang="it-IT" sz="2700" spc="-1" dirty="0">
              <a:solidFill>
                <a:srgbClr val="724109"/>
              </a:solidFill>
              <a:latin typeface="Calibri"/>
              <a:ea typeface="+mn-ea"/>
              <a:cs typeface="+mn-cs"/>
            </a:endParaRPr>
          </a:p>
        </p:txBody>
      </p:sp>
      <p:pic>
        <p:nvPicPr>
          <p:cNvPr id="5" name="Picture 4">
            <a:extLst>
              <a:ext uri="{FF2B5EF4-FFF2-40B4-BE49-F238E27FC236}">
                <a16:creationId xmlns:a16="http://schemas.microsoft.com/office/drawing/2014/main" id="{F16802A1-BA9A-9EE8-8B89-B3AA2A03FC52}"/>
              </a:ext>
            </a:extLst>
          </p:cNvPr>
          <p:cNvPicPr>
            <a:picLocks noChangeAspect="1"/>
          </p:cNvPicPr>
          <p:nvPr/>
        </p:nvPicPr>
        <p:blipFill>
          <a:blip r:embed="rId3"/>
          <a:stretch>
            <a:fillRect/>
          </a:stretch>
        </p:blipFill>
        <p:spPr>
          <a:xfrm>
            <a:off x="1267229" y="800334"/>
            <a:ext cx="2584691" cy="1729447"/>
          </a:xfrm>
          <a:prstGeom prst="rect">
            <a:avLst/>
          </a:prstGeom>
        </p:spPr>
      </p:pic>
      <p:pic>
        <p:nvPicPr>
          <p:cNvPr id="12" name="Picture 11">
            <a:extLst>
              <a:ext uri="{FF2B5EF4-FFF2-40B4-BE49-F238E27FC236}">
                <a16:creationId xmlns:a16="http://schemas.microsoft.com/office/drawing/2014/main" id="{F1F48B47-BB86-E08B-D016-F86AF8E23F80}"/>
              </a:ext>
            </a:extLst>
          </p:cNvPr>
          <p:cNvPicPr>
            <a:picLocks noChangeAspect="1"/>
          </p:cNvPicPr>
          <p:nvPr/>
        </p:nvPicPr>
        <p:blipFill>
          <a:blip r:embed="rId4"/>
          <a:stretch>
            <a:fillRect/>
          </a:stretch>
        </p:blipFill>
        <p:spPr>
          <a:xfrm>
            <a:off x="5160992" y="2645490"/>
            <a:ext cx="3876892" cy="2080212"/>
          </a:xfrm>
          <a:prstGeom prst="rect">
            <a:avLst/>
          </a:prstGeom>
        </p:spPr>
      </p:pic>
      <p:pic>
        <p:nvPicPr>
          <p:cNvPr id="3" name="Immagine 1">
            <a:extLst>
              <a:ext uri="{FF2B5EF4-FFF2-40B4-BE49-F238E27FC236}">
                <a16:creationId xmlns:a16="http://schemas.microsoft.com/office/drawing/2014/main" id="{58684DF5-11FA-77A9-556F-5B0ACC1DE3E6}"/>
              </a:ext>
            </a:extLst>
          </p:cNvPr>
          <p:cNvPicPr>
            <a:picLocks noChangeAspect="1"/>
          </p:cNvPicPr>
          <p:nvPr/>
        </p:nvPicPr>
        <p:blipFill>
          <a:blip r:embed="rId5"/>
          <a:stretch>
            <a:fillRect/>
          </a:stretch>
        </p:blipFill>
        <p:spPr>
          <a:xfrm>
            <a:off x="119044" y="2787774"/>
            <a:ext cx="1961628" cy="1795645"/>
          </a:xfrm>
          <a:prstGeom prst="rect">
            <a:avLst/>
          </a:prstGeom>
        </p:spPr>
      </p:pic>
      <p:pic>
        <p:nvPicPr>
          <p:cNvPr id="11" name="Picture 10">
            <a:extLst>
              <a:ext uri="{FF2B5EF4-FFF2-40B4-BE49-F238E27FC236}">
                <a16:creationId xmlns:a16="http://schemas.microsoft.com/office/drawing/2014/main" id="{B7E7BAF1-93DF-453B-D27A-740D9AEA2020}"/>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a:off x="5253046" y="403808"/>
            <a:ext cx="1825613" cy="2467626"/>
          </a:xfrm>
          <a:prstGeom prst="rect">
            <a:avLst/>
          </a:prstGeom>
        </p:spPr>
      </p:pic>
      <mc:AlternateContent xmlns:mc="http://schemas.openxmlformats.org/markup-compatibility/2006" xmlns:a14="http://schemas.microsoft.com/office/drawing/2010/main">
        <mc:Choice Requires="a14">
          <p:graphicFrame>
            <p:nvGraphicFramePr>
              <p:cNvPr id="16" name="Tabella 21">
                <a:extLst>
                  <a:ext uri="{FF2B5EF4-FFF2-40B4-BE49-F238E27FC236}">
                    <a16:creationId xmlns:a16="http://schemas.microsoft.com/office/drawing/2014/main" id="{47B2F684-A326-9D01-6012-AE32008FDF55}"/>
                  </a:ext>
                </a:extLst>
              </p:cNvPr>
              <p:cNvGraphicFramePr>
                <a:graphicFrameLocks noGrp="1"/>
              </p:cNvGraphicFramePr>
              <p:nvPr>
                <p:extLst>
                  <p:ext uri="{D42A27DB-BD31-4B8C-83A1-F6EECF244321}">
                    <p14:modId xmlns:p14="http://schemas.microsoft.com/office/powerpoint/2010/main" val="1198809717"/>
                  </p:ext>
                </p:extLst>
              </p:nvPr>
            </p:nvGraphicFramePr>
            <p:xfrm>
              <a:off x="2351796" y="2940113"/>
              <a:ext cx="2356753" cy="1490965"/>
            </p:xfrm>
            <a:graphic>
              <a:graphicData uri="http://schemas.openxmlformats.org/drawingml/2006/table">
                <a:tbl>
                  <a:tblPr firstRow="1" bandRow="1">
                    <a:tableStyleId>{793D81CF-94F2-401A-BA57-92F5A7B2D0C5}</a:tableStyleId>
                  </a:tblPr>
                  <a:tblGrid>
                    <a:gridCol w="1057951">
                      <a:extLst>
                        <a:ext uri="{9D8B030D-6E8A-4147-A177-3AD203B41FA5}">
                          <a16:colId xmlns:a16="http://schemas.microsoft.com/office/drawing/2014/main" val="253884778"/>
                        </a:ext>
                      </a:extLst>
                    </a:gridCol>
                    <a:gridCol w="1298802">
                      <a:extLst>
                        <a:ext uri="{9D8B030D-6E8A-4147-A177-3AD203B41FA5}">
                          <a16:colId xmlns:a16="http://schemas.microsoft.com/office/drawing/2014/main" val="2828259846"/>
                        </a:ext>
                      </a:extLst>
                    </a:gridCol>
                  </a:tblGrid>
                  <a:tr h="255015">
                    <a:tc>
                      <a:txBody>
                        <a:bodyPr/>
                        <a:lstStyle/>
                        <a:p>
                          <a:pPr algn="ctr"/>
                          <a:r>
                            <a:rPr lang="en-US" sz="1400" b="1" u="sng" dirty="0"/>
                            <a:t>Par,</a:t>
                          </a:r>
                          <a:endParaRPr lang="en-US" sz="1400" b="1" u="sng"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t>Value</a:t>
                          </a:r>
                          <a:endParaRPr lang="en-US" sz="1400" b="1" u="sng"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32441906"/>
                      </a:ext>
                    </a:extLst>
                  </a:tr>
                  <a:tr h="204012">
                    <a:tc>
                      <a:txBody>
                        <a:bodyPr/>
                        <a:lstStyle/>
                        <a:p>
                          <a:pPr algn="ctr"/>
                          <a14:m>
                            <m:oMathPara xmlns:m="http://schemas.openxmlformats.org/officeDocument/2006/math">
                              <m:oMathParaPr>
                                <m:jc m:val="centerGroup"/>
                              </m:oMathParaPr>
                              <m:oMath xmlns:m="http://schemas.openxmlformats.org/officeDocument/2006/math">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𝑅</m:t>
                                    </m:r>
                                  </m:e>
                                  <m:sub>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𝐴</m:t>
                                        </m:r>
                                      </m:e>
                                      <m:sub>
                                        <m:r>
                                          <a:rPr lang="it-IT" sz="1200" b="0" i="1" dirty="0" smtClean="0">
                                            <a:latin typeface="Cambria Math" panose="02040503050406030204" pitchFamily="18" charset="0"/>
                                          </a:rPr>
                                          <m:t>𝑖𝑛</m:t>
                                        </m:r>
                                      </m:sub>
                                    </m:sSub>
                                  </m:sub>
                                </m:sSub>
                              </m:oMath>
                            </m:oMathPara>
                          </a14:m>
                          <a:endParaRPr lang="en-US" sz="1200" b="0" dirty="0">
                            <a:latin typeface="Cambria" panose="02040503050406030204" pitchFamily="18" charset="0"/>
                            <a:ea typeface="Cambria"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rPr>
                                  <m:t>85</m:t>
                                </m:r>
                                <m:r>
                                  <a:rPr lang="en-US" sz="1200" b="0" dirty="0" smtClean="0">
                                    <a:latin typeface="Cambria Math" panose="02040503050406030204" pitchFamily="18" charset="0"/>
                                  </a:rPr>
                                  <m:t> </m:t>
                                </m:r>
                                <m:r>
                                  <m:rPr>
                                    <m:sty m:val="p"/>
                                  </m:rPr>
                                  <a:rPr lang="en-US" sz="1200" b="0" i="1" dirty="0" smtClean="0">
                                    <a:latin typeface="Cambria Math" panose="02040503050406030204" pitchFamily="18" charset="0"/>
                                  </a:rPr>
                                  <m:t>mm</m:t>
                                </m:r>
                                <m:r>
                                  <a:rPr lang="en-US" sz="1200" b="0" dirty="0" smtClean="0">
                                    <a:latin typeface="Cambria Math" panose="02040503050406030204" pitchFamily="18" charset="0"/>
                                  </a:rPr>
                                  <m:t> </m:t>
                                </m:r>
                              </m:oMath>
                            </m:oMathPara>
                          </a14:m>
                          <a:endParaRPr lang="en-US" sz="1200" b="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21730739"/>
                      </a:ext>
                    </a:extLst>
                  </a:tr>
                  <a:tr h="204012">
                    <a:tc>
                      <a:txBody>
                        <a:bodyPr/>
                        <a:lstStyle/>
                        <a:p>
                          <a:pPr algn="ctr"/>
                          <a14:m>
                            <m:oMathPara xmlns:m="http://schemas.openxmlformats.org/officeDocument/2006/math">
                              <m:oMathParaPr>
                                <m:jc m:val="centerGroup"/>
                              </m:oMathParaPr>
                              <m:oMath xmlns:m="http://schemas.openxmlformats.org/officeDocument/2006/math">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𝑅</m:t>
                                    </m:r>
                                  </m:e>
                                  <m:sub>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𝐴</m:t>
                                        </m:r>
                                      </m:e>
                                      <m:sub>
                                        <m:r>
                                          <a:rPr lang="it-IT" sz="1200" b="0" i="1" dirty="0" smtClean="0">
                                            <a:latin typeface="Cambria Math" panose="02040503050406030204" pitchFamily="18" charset="0"/>
                                          </a:rPr>
                                          <m:t>𝑒𝑥𝑡</m:t>
                                        </m:r>
                                      </m:sub>
                                    </m:sSub>
                                  </m:sub>
                                </m:sSub>
                              </m:oMath>
                            </m:oMathPara>
                          </a14:m>
                          <a:endParaRPr lang="en-US" sz="1200" b="0" dirty="0">
                            <a:latin typeface="Cambria" panose="02040503050406030204" pitchFamily="18" charset="0"/>
                            <a:ea typeface="Cambria" panose="020405030504060302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200" b="0" i="1" dirty="0" smtClean="0">
                                    <a:latin typeface="Cambria Math" panose="02040503050406030204" pitchFamily="18" charset="0"/>
                                  </a:rPr>
                                  <m:t>1</m:t>
                                </m:r>
                                <m:r>
                                  <a:rPr lang="it-IT" sz="1200" b="0" i="0" dirty="0" smtClean="0">
                                    <a:latin typeface="Cambria Math" panose="02040503050406030204" pitchFamily="18" charset="0"/>
                                  </a:rPr>
                                  <m:t>13,5</m:t>
                                </m:r>
                                <m:r>
                                  <a:rPr lang="en-US" sz="1200" b="0" dirty="0" smtClean="0">
                                    <a:latin typeface="Cambria Math" panose="02040503050406030204" pitchFamily="18" charset="0"/>
                                  </a:rPr>
                                  <m:t> </m:t>
                                </m:r>
                                <m:r>
                                  <m:rPr>
                                    <m:sty m:val="p"/>
                                  </m:rPr>
                                  <a:rPr lang="en-US" sz="1200" b="0" i="1" dirty="0" smtClean="0">
                                    <a:latin typeface="Cambria Math" panose="02040503050406030204" pitchFamily="18" charset="0"/>
                                  </a:rPr>
                                  <m:t>mm</m:t>
                                </m:r>
                                <m:r>
                                  <a:rPr lang="en-US" sz="1200" b="0" dirty="0" smtClean="0">
                                    <a:latin typeface="Cambria Math" panose="02040503050406030204" pitchFamily="18" charset="0"/>
                                  </a:rPr>
                                  <m:t> </m:t>
                                </m:r>
                              </m:oMath>
                            </m:oMathPara>
                          </a14:m>
                          <a:endParaRPr lang="en-US" sz="1200" b="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751783844"/>
                      </a:ext>
                    </a:extLst>
                  </a:tr>
                  <a:tr h="204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sz="1200" b="0" i="1" dirty="0" smtClean="0">
                                        <a:latin typeface="Cambria Math" panose="02040503050406030204" pitchFamily="18" charset="0"/>
                                      </a:rPr>
                                    </m:ctrlPr>
                                  </m:sSubPr>
                                  <m:e>
                                    <m:r>
                                      <a:rPr lang="it-IT" sz="1200" b="0" i="1" dirty="0" smtClean="0">
                                        <a:latin typeface="Cambria Math" panose="02040503050406030204" pitchFamily="18" charset="0"/>
                                      </a:rPr>
                                      <m:t>𝜃</m:t>
                                    </m:r>
                                  </m:e>
                                  <m:sub>
                                    <m:r>
                                      <a:rPr lang="it-IT" sz="1200" b="0" i="1" dirty="0" smtClean="0">
                                        <a:latin typeface="Cambria Math" panose="02040503050406030204" pitchFamily="18" charset="0"/>
                                      </a:rPr>
                                      <m:t>𝐴</m:t>
                                    </m:r>
                                  </m:sub>
                                </m:sSub>
                              </m:oMath>
                            </m:oMathPara>
                          </a14:m>
                          <a:endParaRPr lang="en-US" sz="1200" b="0"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200" b="0" i="1" dirty="0" smtClean="0">
                                    <a:latin typeface="Cambria Math" panose="02040503050406030204" pitchFamily="18" charset="0"/>
                                  </a:rPr>
                                  <m:t>15</m:t>
                                </m:r>
                                <m:r>
                                  <a:rPr lang="en-US" sz="1200" b="0" dirty="0" smtClean="0">
                                    <a:latin typeface="Cambria Math" panose="02040503050406030204" pitchFamily="18" charset="0"/>
                                  </a:rPr>
                                  <m:t> </m:t>
                                </m:r>
                                <m:r>
                                  <m:rPr>
                                    <m:sty m:val="p"/>
                                  </m:rPr>
                                  <a:rPr lang="en-US" sz="1200" b="0" i="1" dirty="0" smtClean="0">
                                    <a:latin typeface="Cambria Math" panose="02040503050406030204" pitchFamily="18" charset="0"/>
                                  </a:rPr>
                                  <m:t>mm</m:t>
                                </m:r>
                                <m:r>
                                  <a:rPr lang="en-US" sz="1200" b="0" dirty="0" smtClean="0">
                                    <a:latin typeface="Cambria Math" panose="02040503050406030204" pitchFamily="18" charset="0"/>
                                  </a:rPr>
                                  <m:t> </m:t>
                                </m:r>
                              </m:oMath>
                            </m:oMathPara>
                          </a14:m>
                          <a:endParaRPr lang="en-US" sz="1200" b="0" dirty="0"/>
                        </a:p>
                      </a:txBody>
                      <a:tcPr/>
                    </a:tc>
                    <a:extLst>
                      <a:ext uri="{0D108BD9-81ED-4DB2-BD59-A6C34878D82A}">
                        <a16:rowId xmlns:a16="http://schemas.microsoft.com/office/drawing/2014/main" val="3042164577"/>
                      </a:ext>
                    </a:extLst>
                  </a:tr>
                  <a:tr h="328597">
                    <a:tc>
                      <a:txBody>
                        <a:bodyPr/>
                        <a:lstStyle/>
                        <a:p>
                          <a:pPr algn="ctr"/>
                          <a:r>
                            <a:rPr lang="en-US" sz="1200" b="0" dirty="0">
                              <a:latin typeface="Cambria" panose="02040503050406030204" pitchFamily="18" charset="0"/>
                              <a:ea typeface="Cambria" panose="02040503050406030204" pitchFamily="18" charset="0"/>
                            </a:rPr>
                            <a:t>Fillet</a:t>
                          </a:r>
                        </a:p>
                      </a:txBody>
                      <a:tcPr/>
                    </a:tc>
                    <a:tc>
                      <a:txBody>
                        <a:bodyPr/>
                        <a:lstStyle/>
                        <a:p>
                          <a:pPr algn="ctr"/>
                          <a14:m>
                            <m:oMath xmlns:m="http://schemas.openxmlformats.org/officeDocument/2006/math">
                              <m:r>
                                <a:rPr lang="it-IT" sz="1200" b="0" i="1" smtClean="0">
                                  <a:latin typeface="Cambria Math" panose="02040503050406030204" pitchFamily="18" charset="0"/>
                                  <a:ea typeface="Cambria" panose="02040503050406030204" pitchFamily="18" charset="0"/>
                                </a:rPr>
                                <m:t>4</m:t>
                              </m:r>
                            </m:oMath>
                          </a14:m>
                          <a:r>
                            <a:rPr lang="en-US" sz="1200" b="0" dirty="0">
                              <a:latin typeface="Cambria" panose="02040503050406030204" pitchFamily="18" charset="0"/>
                              <a:ea typeface="Cambria" panose="02040503050406030204" pitchFamily="18" charset="0"/>
                            </a:rPr>
                            <a:t> mm</a:t>
                          </a:r>
                        </a:p>
                      </a:txBody>
                      <a:tcPr/>
                    </a:tc>
                    <a:extLst>
                      <a:ext uri="{0D108BD9-81ED-4DB2-BD59-A6C34878D82A}">
                        <a16:rowId xmlns:a16="http://schemas.microsoft.com/office/drawing/2014/main" val="2683207824"/>
                      </a:ext>
                    </a:extLst>
                  </a:tr>
                </a:tbl>
              </a:graphicData>
            </a:graphic>
          </p:graphicFrame>
        </mc:Choice>
        <mc:Fallback xmlns="">
          <p:graphicFrame>
            <p:nvGraphicFramePr>
              <p:cNvPr id="16" name="Tabella 21">
                <a:extLst>
                  <a:ext uri="{FF2B5EF4-FFF2-40B4-BE49-F238E27FC236}">
                    <a16:creationId xmlns:a16="http://schemas.microsoft.com/office/drawing/2014/main" id="{47B2F684-A326-9D01-6012-AE32008FDF55}"/>
                  </a:ext>
                </a:extLst>
              </p:cNvPr>
              <p:cNvGraphicFramePr>
                <a:graphicFrameLocks noGrp="1"/>
              </p:cNvGraphicFramePr>
              <p:nvPr>
                <p:extLst>
                  <p:ext uri="{D42A27DB-BD31-4B8C-83A1-F6EECF244321}">
                    <p14:modId xmlns:p14="http://schemas.microsoft.com/office/powerpoint/2010/main" val="1198809717"/>
                  </p:ext>
                </p:extLst>
              </p:nvPr>
            </p:nvGraphicFramePr>
            <p:xfrm>
              <a:off x="2351796" y="2940113"/>
              <a:ext cx="2356753" cy="1490965"/>
            </p:xfrm>
            <a:graphic>
              <a:graphicData uri="http://schemas.openxmlformats.org/drawingml/2006/table">
                <a:tbl>
                  <a:tblPr firstRow="1" bandRow="1">
                    <a:tableStyleId>{793D81CF-94F2-401A-BA57-92F5A7B2D0C5}</a:tableStyleId>
                  </a:tblPr>
                  <a:tblGrid>
                    <a:gridCol w="1057951">
                      <a:extLst>
                        <a:ext uri="{9D8B030D-6E8A-4147-A177-3AD203B41FA5}">
                          <a16:colId xmlns:a16="http://schemas.microsoft.com/office/drawing/2014/main" val="253884778"/>
                        </a:ext>
                      </a:extLst>
                    </a:gridCol>
                    <a:gridCol w="1298802">
                      <a:extLst>
                        <a:ext uri="{9D8B030D-6E8A-4147-A177-3AD203B41FA5}">
                          <a16:colId xmlns:a16="http://schemas.microsoft.com/office/drawing/2014/main" val="2828259846"/>
                        </a:ext>
                      </a:extLst>
                    </a:gridCol>
                  </a:tblGrid>
                  <a:tr h="304800">
                    <a:tc>
                      <a:txBody>
                        <a:bodyPr/>
                        <a:lstStyle/>
                        <a:p>
                          <a:pPr algn="ctr"/>
                          <a:r>
                            <a:rPr lang="en-US" sz="1400" b="1" u="sng" dirty="0"/>
                            <a:t>Par,</a:t>
                          </a:r>
                          <a:endParaRPr lang="en-US" sz="1400" b="1" u="sng"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t>Value</a:t>
                          </a:r>
                          <a:endParaRPr lang="en-US" sz="1400" b="1" u="sng"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32441906"/>
                      </a:ext>
                    </a:extLst>
                  </a:tr>
                  <a:tr h="292227">
                    <a:tc>
                      <a:txBody>
                        <a:bodyPr/>
                        <a:lstStyle/>
                        <a:p>
                          <a:endParaRPr lang="it-IT"/>
                        </a:p>
                      </a:txBody>
                      <a:tcPr>
                        <a:blipFill>
                          <a:blip r:embed="rId7"/>
                          <a:stretch>
                            <a:fillRect l="-1205" t="-108696" r="-125301" b="-308696"/>
                          </a:stretch>
                        </a:blipFill>
                      </a:tcPr>
                    </a:tc>
                    <a:tc>
                      <a:txBody>
                        <a:bodyPr/>
                        <a:lstStyle/>
                        <a:p>
                          <a:endParaRPr lang="it-IT"/>
                        </a:p>
                      </a:txBody>
                      <a:tcPr>
                        <a:blipFill>
                          <a:blip r:embed="rId7"/>
                          <a:stretch>
                            <a:fillRect l="-81553" t="-108696" r="-971" b="-308696"/>
                          </a:stretch>
                        </a:blipFill>
                      </a:tcPr>
                    </a:tc>
                    <a:extLst>
                      <a:ext uri="{0D108BD9-81ED-4DB2-BD59-A6C34878D82A}">
                        <a16:rowId xmlns:a16="http://schemas.microsoft.com/office/drawing/2014/main" val="3421730739"/>
                      </a:ext>
                    </a:extLst>
                  </a:tr>
                  <a:tr h="291021">
                    <a:tc>
                      <a:txBody>
                        <a:bodyPr/>
                        <a:lstStyle/>
                        <a:p>
                          <a:endParaRPr lang="it-IT"/>
                        </a:p>
                      </a:txBody>
                      <a:tcPr>
                        <a:blipFill>
                          <a:blip r:embed="rId7"/>
                          <a:stretch>
                            <a:fillRect l="-1205" t="-208696" r="-125301" b="-208696"/>
                          </a:stretch>
                        </a:blipFill>
                      </a:tcPr>
                    </a:tc>
                    <a:tc>
                      <a:txBody>
                        <a:bodyPr/>
                        <a:lstStyle/>
                        <a:p>
                          <a:endParaRPr lang="it-IT"/>
                        </a:p>
                      </a:txBody>
                      <a:tcPr>
                        <a:blipFill>
                          <a:blip r:embed="rId7"/>
                          <a:stretch>
                            <a:fillRect l="-81553" t="-208696" r="-971" b="-208696"/>
                          </a:stretch>
                        </a:blipFill>
                      </a:tcPr>
                    </a:tc>
                    <a:extLst>
                      <a:ext uri="{0D108BD9-81ED-4DB2-BD59-A6C34878D82A}">
                        <a16:rowId xmlns:a16="http://schemas.microsoft.com/office/drawing/2014/main" val="1751783844"/>
                      </a:ext>
                    </a:extLst>
                  </a:tr>
                  <a:tr h="274320">
                    <a:tc>
                      <a:txBody>
                        <a:bodyPr/>
                        <a:lstStyle/>
                        <a:p>
                          <a:endParaRPr lang="it-IT"/>
                        </a:p>
                      </a:txBody>
                      <a:tcPr>
                        <a:blipFill>
                          <a:blip r:embed="rId7"/>
                          <a:stretch>
                            <a:fillRect l="-1205" t="-322727" r="-125301" b="-118182"/>
                          </a:stretch>
                        </a:blipFill>
                      </a:tcPr>
                    </a:tc>
                    <a:tc>
                      <a:txBody>
                        <a:bodyPr/>
                        <a:lstStyle/>
                        <a:p>
                          <a:endParaRPr lang="it-IT"/>
                        </a:p>
                      </a:txBody>
                      <a:tcPr>
                        <a:blipFill>
                          <a:blip r:embed="rId7"/>
                          <a:stretch>
                            <a:fillRect l="-81553" t="-322727" r="-971" b="-118182"/>
                          </a:stretch>
                        </a:blipFill>
                      </a:tcPr>
                    </a:tc>
                    <a:extLst>
                      <a:ext uri="{0D108BD9-81ED-4DB2-BD59-A6C34878D82A}">
                        <a16:rowId xmlns:a16="http://schemas.microsoft.com/office/drawing/2014/main" val="3042164577"/>
                      </a:ext>
                    </a:extLst>
                  </a:tr>
                  <a:tr h="328597">
                    <a:tc>
                      <a:txBody>
                        <a:bodyPr/>
                        <a:lstStyle/>
                        <a:p>
                          <a:pPr algn="ctr"/>
                          <a:r>
                            <a:rPr lang="en-US" sz="1200" b="0" dirty="0">
                              <a:latin typeface="Cambria" panose="02040503050406030204" pitchFamily="18" charset="0"/>
                              <a:ea typeface="Cambria" panose="02040503050406030204" pitchFamily="18" charset="0"/>
                            </a:rPr>
                            <a:t>Fillet</a:t>
                          </a:r>
                        </a:p>
                      </a:txBody>
                      <a:tcPr/>
                    </a:tc>
                    <a:tc>
                      <a:txBody>
                        <a:bodyPr/>
                        <a:lstStyle/>
                        <a:p>
                          <a:endParaRPr lang="it-IT"/>
                        </a:p>
                      </a:txBody>
                      <a:tcPr>
                        <a:blipFill>
                          <a:blip r:embed="rId7"/>
                          <a:stretch>
                            <a:fillRect l="-81553" t="-357692" r="-971"/>
                          </a:stretch>
                        </a:blipFill>
                      </a:tcPr>
                    </a:tc>
                    <a:extLst>
                      <a:ext uri="{0D108BD9-81ED-4DB2-BD59-A6C34878D82A}">
                        <a16:rowId xmlns:a16="http://schemas.microsoft.com/office/drawing/2014/main" val="2683207824"/>
                      </a:ext>
                    </a:extLst>
                  </a:tr>
                </a:tbl>
              </a:graphicData>
            </a:graphic>
          </p:graphicFrame>
        </mc:Fallback>
      </mc:AlternateContent>
    </p:spTree>
    <p:extLst>
      <p:ext uri="{BB962C8B-B14F-4D97-AF65-F5344CB8AC3E}">
        <p14:creationId xmlns:p14="http://schemas.microsoft.com/office/powerpoint/2010/main" val="83175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2954655"/>
          </a:xfrm>
          <a:prstGeom prst="rect">
            <a:avLst/>
          </a:prstGeom>
          <a:noFill/>
        </p:spPr>
        <p:txBody>
          <a:bodyPr wrap="square" rtlCol="0">
            <a:spAutoFit/>
          </a:bodyPr>
          <a:lstStyle/>
          <a:p>
            <a:r>
              <a:rPr lang="en-US" sz="1200" dirty="0">
                <a:solidFill>
                  <a:srgbClr val="000000"/>
                </a:solidFill>
                <a:latin typeface="Cambria" panose="02040503050406030204" pitchFamily="18" charset="0"/>
              </a:rPr>
              <a:t>R&amp;D has been concentrated on the design and analysis of robust RF structure with the Be foils which will operate under high electromagnetic RF fields. The Be foils are exposed to these high EM fields, and RF currents are induced in the foils which lead to temperature gradients within the foils.</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The foils may be deformed due to the temperature gradients, and result in detuning of the cavity so that RF power is being reflected if the RF heating can not be conducted away.</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At the beginning of the 2000s a lot of computational and experimental works have carried at LBNL (see PAC 2001 contributions).</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The windows wee made from high purity Be foils 127 microns thick and with 160 mm diameter (IF-1, 99 % purity Be). Each foil is sandwiched in between two annular Be frames with less purity (PS-200, 98.5 %) by diffusion bonding (braze).</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Pre-tension is needed in keeping the foils flat, and is naturally induced from the brazing process. However, the</a:t>
            </a:r>
          </a:p>
          <a:p>
            <a:r>
              <a:rPr lang="en-US" sz="1200" dirty="0">
                <a:solidFill>
                  <a:srgbClr val="000000"/>
                </a:solidFill>
                <a:latin typeface="Cambria" panose="02040503050406030204" pitchFamily="18" charset="0"/>
              </a:rPr>
              <a:t>exact amount of pre-tension was unknown, and difficult to measure and simulate. </a:t>
            </a:r>
          </a:p>
          <a:p>
            <a:endParaRPr lang="en-US" dirty="0"/>
          </a:p>
        </p:txBody>
      </p:sp>
    </p:spTree>
    <p:extLst>
      <p:ext uri="{BB962C8B-B14F-4D97-AF65-F5344CB8AC3E}">
        <p14:creationId xmlns:p14="http://schemas.microsoft.com/office/powerpoint/2010/main" val="331146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2954655"/>
          </a:xfrm>
          <a:prstGeom prst="rect">
            <a:avLst/>
          </a:prstGeom>
          <a:noFill/>
        </p:spPr>
        <p:txBody>
          <a:bodyPr wrap="square" rtlCol="0">
            <a:spAutoFit/>
          </a:bodyPr>
          <a:lstStyle/>
          <a:p>
            <a:r>
              <a:rPr lang="en-US" sz="1200" dirty="0">
                <a:solidFill>
                  <a:srgbClr val="000000"/>
                </a:solidFill>
                <a:latin typeface="Cambria" panose="02040503050406030204" pitchFamily="18" charset="0"/>
              </a:rPr>
              <a:t>Within the frame of the R&amp;D activities due to the Muon Collider project in 2022 we have resumed the works carried out in the USA both in consideration of the fact that the authors of the aforementioned had left their activities or had assumed different roles and to understand the difficulties inherent in the project with particular attention to the implementation component.</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 In this context, INFN researchers immediately turned their attention to a two-pronged approach to the problem.</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On the one hand, they resumed the modeling and computational approach aimed at integrating the foils into the cavities, and on the other, they designed and built both foils and measuring tools suitable for the purpose.</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The computational approach undoubtedly benefited from a retrospective comparison with similar work carried out by colleagues at CERN.</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From an application point of view, to date, only INFN is carrying out construction work within the collaboration.</a:t>
            </a:r>
          </a:p>
          <a:p>
            <a:endParaRPr lang="en-US" sz="1200" dirty="0">
              <a:solidFill>
                <a:srgbClr val="000000"/>
              </a:solidFill>
              <a:latin typeface="Cambria" panose="02040503050406030204" pitchFamily="18" charset="0"/>
            </a:endParaRPr>
          </a:p>
          <a:p>
            <a:endParaRPr lang="en-US" dirty="0"/>
          </a:p>
        </p:txBody>
      </p:sp>
    </p:spTree>
    <p:extLst>
      <p:ext uri="{BB962C8B-B14F-4D97-AF65-F5344CB8AC3E}">
        <p14:creationId xmlns:p14="http://schemas.microsoft.com/office/powerpoint/2010/main" val="249871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2862322"/>
          </a:xfrm>
          <a:prstGeom prst="rect">
            <a:avLst/>
          </a:prstGeom>
          <a:noFill/>
        </p:spPr>
        <p:txBody>
          <a:bodyPr wrap="square" rtlCol="0">
            <a:spAutoFit/>
          </a:bodyPr>
          <a:lstStyle/>
          <a:p>
            <a:r>
              <a:rPr lang="en-US" sz="1200" dirty="0">
                <a:solidFill>
                  <a:srgbClr val="000000"/>
                </a:solidFill>
                <a:latin typeface="Cambria" panose="02040503050406030204" pitchFamily="18" charset="0"/>
              </a:rPr>
              <a:t>Both the computational part (INFN side) and the implementation part proceeded in parallel.</a:t>
            </a:r>
          </a:p>
          <a:p>
            <a:r>
              <a:rPr lang="en-US" sz="1200" dirty="0">
                <a:solidFill>
                  <a:srgbClr val="000000"/>
                </a:solidFill>
                <a:latin typeface="Cambria" panose="02040503050406030204" pitchFamily="18" charset="0"/>
              </a:rPr>
              <a:t>In this sense, the analysis methodologies linked to the USA approach briefly discussed above were first developed, and at the same time preliminary steps were taken to verify its feasibility.</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In general terms, the following points were addressed in order:</a:t>
            </a:r>
          </a:p>
          <a:p>
            <a:endParaRPr lang="en-US" sz="1200" dirty="0">
              <a:solidFill>
                <a:srgbClr val="000000"/>
              </a:solidFill>
              <a:latin typeface="Cambria" panose="02040503050406030204" pitchFamily="18" charset="0"/>
            </a:endParaRPr>
          </a:p>
          <a:p>
            <a:pPr marL="171450" indent="-171450">
              <a:buFont typeface="Arial" panose="020B0604020202020204" pitchFamily="34" charset="0"/>
              <a:buChar char="•"/>
            </a:pPr>
            <a:r>
              <a:rPr lang="en-US" sz="1200" dirty="0">
                <a:solidFill>
                  <a:srgbClr val="000000"/>
                </a:solidFill>
                <a:latin typeface="Cambria" panose="02040503050406030204" pitchFamily="18" charset="0"/>
              </a:rPr>
              <a:t>window materials</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thicknesses and dimensions as required by the BD</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surface finishes</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surface condition (flat or curved)</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surface processing</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methods of fixing to RF cavities</a:t>
            </a:r>
          </a:p>
          <a:p>
            <a:endParaRPr lang="en-US" dirty="0"/>
          </a:p>
          <a:p>
            <a:endParaRPr lang="en-US" dirty="0"/>
          </a:p>
        </p:txBody>
      </p:sp>
    </p:spTree>
    <p:extLst>
      <p:ext uri="{BB962C8B-B14F-4D97-AF65-F5344CB8AC3E}">
        <p14:creationId xmlns:p14="http://schemas.microsoft.com/office/powerpoint/2010/main" val="2646655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2" y="843558"/>
            <a:ext cx="8784976" cy="3970318"/>
          </a:xfrm>
          <a:prstGeom prst="rect">
            <a:avLst/>
          </a:prstGeom>
          <a:noFill/>
        </p:spPr>
        <p:txBody>
          <a:bodyPr wrap="square" rtlCol="0">
            <a:spAutoFit/>
          </a:bodyPr>
          <a:lstStyle/>
          <a:p>
            <a:r>
              <a:rPr lang="en-US" sz="1200" dirty="0">
                <a:solidFill>
                  <a:srgbClr val="000000"/>
                </a:solidFill>
                <a:latin typeface="Cambria" panose="02040503050406030204" pitchFamily="18" charset="0"/>
              </a:rPr>
              <a:t>Looking at the experiences carried out in the USA about the subject it results that the beryllium windows were provided by Brush-</a:t>
            </a:r>
            <a:r>
              <a:rPr lang="en-US" sz="1200" dirty="0" err="1">
                <a:solidFill>
                  <a:srgbClr val="000000"/>
                </a:solidFill>
                <a:latin typeface="Cambria" panose="02040503050406030204" pitchFamily="18" charset="0"/>
              </a:rPr>
              <a:t>wellman</a:t>
            </a:r>
            <a:r>
              <a:rPr lang="en-US" sz="1200" dirty="0">
                <a:solidFill>
                  <a:srgbClr val="000000"/>
                </a:solidFill>
                <a:latin typeface="Cambria" panose="02040503050406030204" pitchFamily="18" charset="0"/>
              </a:rPr>
              <a:t>, a small specialized company in </a:t>
            </a:r>
            <a:r>
              <a:rPr lang="en-US" sz="1200" dirty="0" err="1">
                <a:solidFill>
                  <a:srgbClr val="000000"/>
                </a:solidFill>
                <a:latin typeface="Cambria" panose="02040503050406030204" pitchFamily="18" charset="0"/>
              </a:rPr>
              <a:t>Fremont,California</a:t>
            </a:r>
            <a:r>
              <a:rPr lang="en-US" sz="1200" dirty="0">
                <a:solidFill>
                  <a:srgbClr val="000000"/>
                </a:solidFill>
                <a:latin typeface="Cambria" panose="02040503050406030204" pitchFamily="18" charset="0"/>
              </a:rPr>
              <a:t>.</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Today the situation is completely different:</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In the world only 3 companies provides beryllium components:</a:t>
            </a:r>
          </a:p>
          <a:p>
            <a:endParaRPr lang="en-US" sz="1200" dirty="0">
              <a:solidFill>
                <a:srgbClr val="000000"/>
              </a:solidFill>
              <a:latin typeface="Cambria" panose="02040503050406030204" pitchFamily="18" charset="0"/>
            </a:endParaRPr>
          </a:p>
          <a:p>
            <a:pPr marL="171450" indent="-171450">
              <a:buFont typeface="Arial" panose="020B0604020202020204" pitchFamily="34" charset="0"/>
              <a:buChar char="•"/>
            </a:pPr>
            <a:r>
              <a:rPr lang="en-US" sz="1200" dirty="0" err="1">
                <a:solidFill>
                  <a:srgbClr val="000000"/>
                </a:solidFill>
                <a:latin typeface="Cambria" panose="02040503050406030204" pitchFamily="18" charset="0"/>
              </a:rPr>
              <a:t>Materion</a:t>
            </a:r>
            <a:r>
              <a:rPr lang="en-US" sz="1200" dirty="0">
                <a:solidFill>
                  <a:srgbClr val="000000"/>
                </a:solidFill>
                <a:latin typeface="Cambria" panose="02040503050406030204" pitchFamily="18" charset="0"/>
              </a:rPr>
              <a:t> Corporation (USA) they incorporated Brush-Wellman</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ULBA Metallurgical Plant (Kazakhstan)</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IBC Advanced Alloys (USA).</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We get a positive answer from </a:t>
            </a:r>
            <a:r>
              <a:rPr lang="en-US" sz="1200" dirty="0" err="1">
                <a:solidFill>
                  <a:srgbClr val="000000"/>
                </a:solidFill>
                <a:latin typeface="Cambria" panose="02040503050406030204" pitchFamily="18" charset="0"/>
              </a:rPr>
              <a:t>Materion</a:t>
            </a:r>
            <a:r>
              <a:rPr lang="en-US" sz="1200" dirty="0">
                <a:solidFill>
                  <a:srgbClr val="000000"/>
                </a:solidFill>
                <a:latin typeface="Cambria" panose="02040503050406030204" pitchFamily="18" charset="0"/>
              </a:rPr>
              <a:t> about the interest in proving flat windows within diameter and thickness fixed in their catalogue. The minimum order must be of at least 12000$ !!! ULBA delayed any discussion up to now.</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Moreover we have to take into account that machining beryllium elements imposes very strict safety requirements that at the moment may not be match at INFN. Even CERN is setting up a devoted laboratory but what may be required for this application has been considered out of the scope of the activity.</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An alternative material as the alloy </a:t>
            </a:r>
            <a:r>
              <a:rPr lang="en-US" sz="1200" dirty="0" err="1">
                <a:solidFill>
                  <a:srgbClr val="000000"/>
                </a:solidFill>
                <a:latin typeface="Cambria" panose="02040503050406030204" pitchFamily="18" charset="0"/>
              </a:rPr>
              <a:t>Albemet</a:t>
            </a:r>
            <a:r>
              <a:rPr lang="en-US" sz="1200" dirty="0">
                <a:solidFill>
                  <a:srgbClr val="000000"/>
                </a:solidFill>
                <a:latin typeface="Cambria" panose="02040503050406030204" pitchFamily="18" charset="0"/>
              </a:rPr>
              <a:t> has not been considered due to the same problems in supply  and safety requirements.</a:t>
            </a:r>
            <a:endParaRPr lang="en-US" dirty="0"/>
          </a:p>
          <a:p>
            <a:endParaRPr lang="en-US" dirty="0"/>
          </a:p>
        </p:txBody>
      </p:sp>
    </p:spTree>
    <p:extLst>
      <p:ext uri="{BB962C8B-B14F-4D97-AF65-F5344CB8AC3E}">
        <p14:creationId xmlns:p14="http://schemas.microsoft.com/office/powerpoint/2010/main" val="405532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2862322"/>
          </a:xfrm>
          <a:prstGeom prst="rect">
            <a:avLst/>
          </a:prstGeom>
          <a:noFill/>
        </p:spPr>
        <p:txBody>
          <a:bodyPr wrap="square" rtlCol="0">
            <a:spAutoFit/>
          </a:bodyPr>
          <a:lstStyle/>
          <a:p>
            <a:r>
              <a:rPr lang="en-US" sz="1200" dirty="0">
                <a:solidFill>
                  <a:srgbClr val="000000"/>
                </a:solidFill>
                <a:latin typeface="Cambria" panose="02040503050406030204" pitchFamily="18" charset="0"/>
              </a:rPr>
              <a:t>Due to these considerations INFN proposed to the whole MC collaboration to evaluate aluminum as an alternative choice, at least for the first tests for the demonstrator.</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Aluminum has worst mechanical properties with respect to Beryllium but good thermal and electrical conductivity. The Z number is low and this is one of the reason to evaluate its use looking at the reduced contribution in scattering the beam.</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To compensate the poor mechanical properties of pure aluminum we have evaluated to use alloys as Al 6061T6 or Al6082T6.</a:t>
            </a:r>
          </a:p>
          <a:p>
            <a:r>
              <a:rPr lang="en-US" sz="1200" dirty="0">
                <a:solidFill>
                  <a:srgbClr val="000000"/>
                </a:solidFill>
                <a:latin typeface="Cambria" panose="02040503050406030204" pitchFamily="18" charset="0"/>
              </a:rPr>
              <a:t>They provide better properties in terms of strength and present the same thermal expansion coefficient and a good IACS (parameter related to electrical conductivity).</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A search of commercial available sheets for these alloys with a suitable thickness (150-250 micron) does not provide in the last months valuable results. </a:t>
            </a:r>
          </a:p>
          <a:p>
            <a:endParaRPr lang="en-US" dirty="0"/>
          </a:p>
          <a:p>
            <a:endParaRPr lang="en-US" dirty="0"/>
          </a:p>
        </p:txBody>
      </p:sp>
    </p:spTree>
    <p:extLst>
      <p:ext uri="{BB962C8B-B14F-4D97-AF65-F5344CB8AC3E}">
        <p14:creationId xmlns:p14="http://schemas.microsoft.com/office/powerpoint/2010/main" val="1894384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3600986"/>
          </a:xfrm>
          <a:prstGeom prst="rect">
            <a:avLst/>
          </a:prstGeom>
          <a:noFill/>
        </p:spPr>
        <p:txBody>
          <a:bodyPr wrap="square" rtlCol="0">
            <a:spAutoFit/>
          </a:bodyPr>
          <a:lstStyle/>
          <a:p>
            <a:r>
              <a:rPr lang="en-US" sz="1200" dirty="0">
                <a:solidFill>
                  <a:srgbClr val="000000"/>
                </a:solidFill>
                <a:latin typeface="Cambria" panose="02040503050406030204" pitchFamily="18" charset="0"/>
              </a:rPr>
              <a:t>To fix the windows to the copper RF cavity body different approaches are under analysis:</a:t>
            </a:r>
          </a:p>
          <a:p>
            <a:endParaRPr lang="en-US" sz="1200" dirty="0">
              <a:solidFill>
                <a:srgbClr val="000000"/>
              </a:solidFill>
              <a:latin typeface="Cambria" panose="02040503050406030204" pitchFamily="18" charset="0"/>
            </a:endParaRPr>
          </a:p>
          <a:p>
            <a:pPr marL="171450" indent="-171450">
              <a:buFont typeface="Arial" panose="020B0604020202020204" pitchFamily="34" charset="0"/>
              <a:buChar char="•"/>
            </a:pPr>
            <a:r>
              <a:rPr lang="en-US" sz="1200" dirty="0">
                <a:solidFill>
                  <a:srgbClr val="000000"/>
                </a:solidFill>
                <a:latin typeface="Cambria" panose="02040503050406030204" pitchFamily="18" charset="0"/>
              </a:rPr>
              <a:t>Brazing (beryllium)</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Electron beam welding (</a:t>
            </a:r>
            <a:r>
              <a:rPr lang="en-US" sz="1200" dirty="0" err="1">
                <a:solidFill>
                  <a:srgbClr val="000000"/>
                </a:solidFill>
                <a:latin typeface="Cambria" panose="02040503050406030204" pitchFamily="18" charset="0"/>
              </a:rPr>
              <a:t>aluminium</a:t>
            </a:r>
            <a:r>
              <a:rPr lang="en-US" sz="1200" dirty="0">
                <a:solidFill>
                  <a:srgbClr val="000000"/>
                </a:solidFill>
                <a:latin typeface="Cambria" panose="02040503050406030204" pitchFamily="18" charset="0"/>
              </a:rPr>
              <a:t>)</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Screwing to intermediate rings </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Mechanical compression (a sandwich like approach)</a:t>
            </a:r>
          </a:p>
          <a:p>
            <a:pPr marL="171450" indent="-171450">
              <a:buFont typeface="Arial" panose="020B0604020202020204" pitchFamily="34" charset="0"/>
              <a:buChar char="•"/>
            </a:pPr>
            <a:r>
              <a:rPr lang="en-US" sz="1200" dirty="0">
                <a:solidFill>
                  <a:srgbClr val="000000"/>
                </a:solidFill>
                <a:latin typeface="Cambria" panose="02040503050406030204" pitchFamily="18" charset="0"/>
              </a:rPr>
              <a:t>Pretension using different thermal expansion materials.</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As a first approach we will evaluate a mechanical compression mechanism looking at the different malleability of copper and aluminum alloys and to get experience on the assembly procedure.</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The flatness of the surface so far obtained may be studied using a 3D surface analysis tool from </a:t>
            </a:r>
            <a:r>
              <a:rPr lang="en-US" sz="1200" dirty="0" err="1">
                <a:solidFill>
                  <a:srgbClr val="000000"/>
                </a:solidFill>
                <a:latin typeface="Cambria" panose="02040503050406030204" pitchFamily="18" charset="0"/>
              </a:rPr>
              <a:t>microEpsilon</a:t>
            </a:r>
            <a:r>
              <a:rPr lang="en-US" sz="1200" dirty="0">
                <a:solidFill>
                  <a:srgbClr val="000000"/>
                </a:solidFill>
                <a:latin typeface="Cambria" panose="02040503050406030204" pitchFamily="18" charset="0"/>
              </a:rPr>
              <a:t> named </a:t>
            </a:r>
            <a:r>
              <a:rPr lang="en-US" sz="1200" dirty="0" err="1">
                <a:solidFill>
                  <a:srgbClr val="000000"/>
                </a:solidFill>
                <a:latin typeface="Cambria" panose="02040503050406030204" pitchFamily="18" charset="0"/>
              </a:rPr>
              <a:t>reflectCONTROL</a:t>
            </a:r>
            <a:r>
              <a:rPr lang="en-US" sz="1200" dirty="0">
                <a:solidFill>
                  <a:srgbClr val="000000"/>
                </a:solidFill>
                <a:latin typeface="Cambria" panose="02040503050406030204" pitchFamily="18" charset="0"/>
              </a:rPr>
              <a:t> that provides flatness control over an area of 100 mm diameter of the order of 15 microns. </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The cost of this device does not fit the funds available and we will do single points map using a specialized laser triangulation sensor for reflective surfaces.</a:t>
            </a:r>
          </a:p>
          <a:p>
            <a:endParaRPr lang="en-US" dirty="0"/>
          </a:p>
          <a:p>
            <a:endParaRPr lang="en-US" dirty="0"/>
          </a:p>
        </p:txBody>
      </p:sp>
    </p:spTree>
    <p:extLst>
      <p:ext uri="{BB962C8B-B14F-4D97-AF65-F5344CB8AC3E}">
        <p14:creationId xmlns:p14="http://schemas.microsoft.com/office/powerpoint/2010/main" val="2359333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A8B7DA-EE1E-E640-ADF4-6F9F990ABEC1}"/>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RF windows</a:t>
            </a:r>
            <a:endParaRPr sz="2400" dirty="0">
              <a:solidFill>
                <a:srgbClr val="000080"/>
              </a:solidFill>
              <a:latin typeface="Calibri"/>
            </a:endParaRPr>
          </a:p>
        </p:txBody>
      </p:sp>
      <p:sp>
        <p:nvSpPr>
          <p:cNvPr id="2" name="CasellaDiTesto 1">
            <a:extLst>
              <a:ext uri="{FF2B5EF4-FFF2-40B4-BE49-F238E27FC236}">
                <a16:creationId xmlns:a16="http://schemas.microsoft.com/office/drawing/2014/main" id="{3BD42A1C-A40D-174B-9F74-706EF285A921}"/>
              </a:ext>
            </a:extLst>
          </p:cNvPr>
          <p:cNvSpPr txBox="1"/>
          <p:nvPr/>
        </p:nvSpPr>
        <p:spPr>
          <a:xfrm>
            <a:off x="179513" y="1275606"/>
            <a:ext cx="8784976" cy="2862322"/>
          </a:xfrm>
          <a:prstGeom prst="rect">
            <a:avLst/>
          </a:prstGeom>
          <a:noFill/>
        </p:spPr>
        <p:txBody>
          <a:bodyPr wrap="square" rtlCol="0">
            <a:spAutoFit/>
          </a:bodyPr>
          <a:lstStyle/>
          <a:p>
            <a:r>
              <a:rPr lang="en-US" sz="1200" dirty="0">
                <a:solidFill>
                  <a:srgbClr val="000000"/>
                </a:solidFill>
                <a:latin typeface="Cambria" panose="02040503050406030204" pitchFamily="18" charset="0"/>
              </a:rPr>
              <a:t>An activity program starting in September 2025 has been defined with a specialized Italian company (COMEB):</a:t>
            </a:r>
          </a:p>
          <a:p>
            <a:endParaRPr lang="en-US" sz="1200" dirty="0">
              <a:solidFill>
                <a:srgbClr val="000000"/>
              </a:solidFill>
              <a:latin typeface="Cambria" panose="02040503050406030204" pitchFamily="18" charset="0"/>
            </a:endParaRP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Design a full mechanical layout of a 3 cells structure assuming that the iris windows will be fixed using a mechanical pressure joint (this will include power coupler, cooling channels, power detector loops)</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Test mechanical fixing of aluminum sheets using intermediate materials and brazing or electron beam welding</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Test mechanical fixing of aluminum sheets using intermediate materials and mechanical compression system</a:t>
            </a:r>
          </a:p>
          <a:p>
            <a:endParaRPr lang="en-US" sz="1200" dirty="0">
              <a:solidFill>
                <a:srgbClr val="000000"/>
              </a:solidFill>
              <a:latin typeface="Cambria" panose="02040503050406030204" pitchFamily="18" charset="0"/>
            </a:endParaRPr>
          </a:p>
          <a:p>
            <a:r>
              <a:rPr lang="en-US" sz="1200" dirty="0">
                <a:solidFill>
                  <a:srgbClr val="000000"/>
                </a:solidFill>
                <a:latin typeface="Cambria" panose="02040503050406030204" pitchFamily="18" charset="0"/>
              </a:rPr>
              <a:t>Define a suitable aluminum alloy with a thickness of the order of max. 150 microns</a:t>
            </a:r>
          </a:p>
          <a:p>
            <a:r>
              <a:rPr lang="en-US" sz="1200" dirty="0">
                <a:solidFill>
                  <a:srgbClr val="000000"/>
                </a:solidFill>
                <a:latin typeface="Cambria" panose="02040503050406030204" pitchFamily="18" charset="0"/>
              </a:rPr>
              <a:t>.</a:t>
            </a:r>
          </a:p>
          <a:p>
            <a:endParaRPr lang="en-US" dirty="0"/>
          </a:p>
          <a:p>
            <a:endParaRPr lang="en-US" dirty="0"/>
          </a:p>
        </p:txBody>
      </p:sp>
    </p:spTree>
    <p:extLst>
      <p:ext uri="{BB962C8B-B14F-4D97-AF65-F5344CB8AC3E}">
        <p14:creationId xmlns:p14="http://schemas.microsoft.com/office/powerpoint/2010/main" val="1491343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E5263-65BC-1FBA-E8DE-6DA5BD149399}"/>
              </a:ext>
            </a:extLst>
          </p:cNvPr>
          <p:cNvSpPr>
            <a:spLocks noGrp="1"/>
          </p:cNvSpPr>
          <p:nvPr>
            <p:ph type="title"/>
          </p:nvPr>
        </p:nvSpPr>
        <p:spPr>
          <a:xfrm>
            <a:off x="1766772" y="114364"/>
            <a:ext cx="5556618" cy="994172"/>
          </a:xfrm>
        </p:spPr>
        <p:txBody>
          <a:bodyPr/>
          <a:lstStyle/>
          <a:p>
            <a:r>
              <a:rPr lang="en-GB" noProof="0" dirty="0"/>
              <a:t>Design of the window</a:t>
            </a:r>
          </a:p>
        </p:txBody>
      </p:sp>
      <p:sp>
        <p:nvSpPr>
          <p:cNvPr id="6" name="CasellaDiTesto 5">
            <a:extLst>
              <a:ext uri="{FF2B5EF4-FFF2-40B4-BE49-F238E27FC236}">
                <a16:creationId xmlns:a16="http://schemas.microsoft.com/office/drawing/2014/main" id="{80958E10-6DAA-810A-084B-0C2ED8378C4D}"/>
              </a:ext>
            </a:extLst>
          </p:cNvPr>
          <p:cNvSpPr txBox="1"/>
          <p:nvPr/>
        </p:nvSpPr>
        <p:spPr>
          <a:xfrm>
            <a:off x="3414231" y="1108535"/>
            <a:ext cx="2618024" cy="300082"/>
          </a:xfrm>
          <a:prstGeom prst="rect">
            <a:avLst/>
          </a:prstGeom>
          <a:noFill/>
        </p:spPr>
        <p:txBody>
          <a:bodyPr wrap="none" rtlCol="0">
            <a:spAutoFit/>
          </a:bodyPr>
          <a:lstStyle/>
          <a:p>
            <a:r>
              <a:rPr lang="en-GB" sz="1350" dirty="0"/>
              <a:t>Three possible design analysed</a:t>
            </a:r>
          </a:p>
        </p:txBody>
      </p:sp>
      <p:sp>
        <p:nvSpPr>
          <p:cNvPr id="14" name="CasellaDiTesto 13">
            <a:extLst>
              <a:ext uri="{FF2B5EF4-FFF2-40B4-BE49-F238E27FC236}">
                <a16:creationId xmlns:a16="http://schemas.microsoft.com/office/drawing/2014/main" id="{E1634822-307D-DCDE-06FB-900795A540A4}"/>
              </a:ext>
            </a:extLst>
          </p:cNvPr>
          <p:cNvSpPr txBox="1"/>
          <p:nvPr/>
        </p:nvSpPr>
        <p:spPr>
          <a:xfrm>
            <a:off x="5274536" y="1698828"/>
            <a:ext cx="3629840" cy="1338828"/>
          </a:xfrm>
          <a:prstGeom prst="rect">
            <a:avLst/>
          </a:prstGeom>
          <a:noFill/>
        </p:spPr>
        <p:txBody>
          <a:bodyPr wrap="none" rtlCol="0">
            <a:spAutoFit/>
          </a:bodyPr>
          <a:lstStyle/>
          <a:p>
            <a:r>
              <a:rPr lang="en-GB" sz="1350" dirty="0">
                <a:solidFill>
                  <a:srgbClr val="312FB5"/>
                </a:solidFill>
              </a:rPr>
              <a:t>Parametric analysis for each design:</a:t>
            </a:r>
          </a:p>
          <a:p>
            <a:pPr marL="214313" indent="-214313">
              <a:buFont typeface="Arial" panose="020B0604020202020204" pitchFamily="34" charset="0"/>
              <a:buChar char="•"/>
            </a:pPr>
            <a:r>
              <a:rPr lang="en-GB" sz="1350" dirty="0"/>
              <a:t>foil thickness </a:t>
            </a:r>
            <a:r>
              <a:rPr lang="en-GB" sz="1350" dirty="0" err="1">
                <a:solidFill>
                  <a:srgbClr val="312FB5"/>
                </a:solidFill>
              </a:rPr>
              <a:t>t</a:t>
            </a:r>
            <a:r>
              <a:rPr lang="en-GB" sz="1350" baseline="-25000" dirty="0" err="1">
                <a:solidFill>
                  <a:srgbClr val="312FB5"/>
                </a:solidFill>
              </a:rPr>
              <a:t>foil</a:t>
            </a:r>
            <a:r>
              <a:rPr lang="en-GB" sz="1350" dirty="0"/>
              <a:t> → 50, 100, 150, 200 </a:t>
            </a:r>
            <a:r>
              <a:rPr lang="el-GR" sz="1350" dirty="0"/>
              <a:t>μ</a:t>
            </a:r>
            <a:r>
              <a:rPr lang="en-GB" sz="1350" dirty="0"/>
              <a:t>m</a:t>
            </a:r>
          </a:p>
          <a:p>
            <a:pPr marL="214313" indent="-214313">
              <a:buFont typeface="Arial" panose="020B0604020202020204" pitchFamily="34" charset="0"/>
              <a:buChar char="•"/>
            </a:pPr>
            <a:r>
              <a:rPr lang="en-GB" sz="1350" dirty="0"/>
              <a:t>window radius </a:t>
            </a:r>
            <a:r>
              <a:rPr lang="en-GB" sz="1350" dirty="0" err="1">
                <a:solidFill>
                  <a:srgbClr val="312FB5"/>
                </a:solidFill>
              </a:rPr>
              <a:t>R</a:t>
            </a:r>
            <a:r>
              <a:rPr lang="en-GB" sz="1350" baseline="-25000" dirty="0" err="1">
                <a:solidFill>
                  <a:srgbClr val="312FB5"/>
                </a:solidFill>
              </a:rPr>
              <a:t>w</a:t>
            </a:r>
            <a:r>
              <a:rPr lang="en-GB" sz="1350" dirty="0"/>
              <a:t> → 60, 80 mm</a:t>
            </a:r>
          </a:p>
          <a:p>
            <a:pPr marL="214313" indent="-214313">
              <a:buFont typeface="Arial" panose="020B0604020202020204" pitchFamily="34" charset="0"/>
              <a:buChar char="•"/>
            </a:pPr>
            <a:r>
              <a:rPr lang="en-GB" sz="1350" dirty="0"/>
              <a:t>accelerating gradient </a:t>
            </a:r>
            <a:r>
              <a:rPr lang="en-GB" sz="1350" dirty="0">
                <a:solidFill>
                  <a:srgbClr val="312FB5"/>
                </a:solidFill>
              </a:rPr>
              <a:t>E</a:t>
            </a:r>
            <a:r>
              <a:rPr lang="en-GB" sz="1350" baseline="-25000" dirty="0">
                <a:solidFill>
                  <a:srgbClr val="312FB5"/>
                </a:solidFill>
              </a:rPr>
              <a:t>0</a:t>
            </a:r>
            <a:r>
              <a:rPr lang="en-GB" sz="1350" dirty="0"/>
              <a:t> → 22.5, 40 MV/m</a:t>
            </a:r>
          </a:p>
          <a:p>
            <a:pPr marL="214313" indent="-214313">
              <a:buFont typeface="Arial" panose="020B0604020202020204" pitchFamily="34" charset="0"/>
              <a:buChar char="•"/>
            </a:pPr>
            <a:r>
              <a:rPr lang="en-GB" sz="1350" dirty="0"/>
              <a:t>material → Beryllium, </a:t>
            </a:r>
            <a:r>
              <a:rPr lang="en-GB" sz="1350" dirty="0" err="1"/>
              <a:t>Aluminum</a:t>
            </a:r>
            <a:endParaRPr lang="en-GB" sz="1350" dirty="0"/>
          </a:p>
          <a:p>
            <a:pPr marL="214313" indent="-214313">
              <a:buFont typeface="Arial" panose="020B0604020202020204" pitchFamily="34" charset="0"/>
              <a:buChar char="•"/>
            </a:pPr>
            <a:endParaRPr lang="en-GB" sz="1350" dirty="0"/>
          </a:p>
        </p:txBody>
      </p:sp>
      <p:grpSp>
        <p:nvGrpSpPr>
          <p:cNvPr id="31" name="Gruppo 30">
            <a:extLst>
              <a:ext uri="{FF2B5EF4-FFF2-40B4-BE49-F238E27FC236}">
                <a16:creationId xmlns:a16="http://schemas.microsoft.com/office/drawing/2014/main" id="{18C64AF7-7FD4-3C52-289D-76300FABB847}"/>
              </a:ext>
            </a:extLst>
          </p:cNvPr>
          <p:cNvGrpSpPr/>
          <p:nvPr/>
        </p:nvGrpSpPr>
        <p:grpSpPr>
          <a:xfrm>
            <a:off x="84153" y="3521769"/>
            <a:ext cx="4849266" cy="1218390"/>
            <a:chOff x="52018" y="1878261"/>
            <a:chExt cx="6465687" cy="1624520"/>
          </a:xfrm>
        </p:grpSpPr>
        <p:pic>
          <p:nvPicPr>
            <p:cNvPr id="13" name="Immagine 12">
              <a:extLst>
                <a:ext uri="{FF2B5EF4-FFF2-40B4-BE49-F238E27FC236}">
                  <a16:creationId xmlns:a16="http://schemas.microsoft.com/office/drawing/2014/main" id="{2418E200-39F5-3D89-ECA1-16760B1DCA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117" y="1920866"/>
              <a:ext cx="6132588" cy="1581915"/>
            </a:xfrm>
            <a:prstGeom prst="rect">
              <a:avLst/>
            </a:prstGeom>
          </p:spPr>
        </p:pic>
        <p:sp>
          <p:nvSpPr>
            <p:cNvPr id="15" name="CasellaDiTesto 14">
              <a:extLst>
                <a:ext uri="{FF2B5EF4-FFF2-40B4-BE49-F238E27FC236}">
                  <a16:creationId xmlns:a16="http://schemas.microsoft.com/office/drawing/2014/main" id="{AC7B1F50-2E4C-E375-DFC6-071A800DA72F}"/>
                </a:ext>
              </a:extLst>
            </p:cNvPr>
            <p:cNvSpPr txBox="1"/>
            <p:nvPr/>
          </p:nvSpPr>
          <p:spPr>
            <a:xfrm>
              <a:off x="552439" y="2059459"/>
              <a:ext cx="759183" cy="400109"/>
            </a:xfrm>
            <a:prstGeom prst="rect">
              <a:avLst/>
            </a:prstGeom>
            <a:noFill/>
          </p:spPr>
          <p:txBody>
            <a:bodyPr wrap="none" rtlCol="0">
              <a:spAutoFit/>
            </a:bodyPr>
            <a:lstStyle/>
            <a:p>
              <a:r>
                <a:rPr lang="en-GB" sz="1350" dirty="0">
                  <a:solidFill>
                    <a:srgbClr val="312FB5"/>
                  </a:solidFill>
                </a:rPr>
                <a:t>1mm</a:t>
              </a:r>
              <a:endParaRPr lang="en-GB" sz="1350" baseline="-25000" dirty="0">
                <a:solidFill>
                  <a:srgbClr val="312FB5"/>
                </a:solidFill>
              </a:endParaRPr>
            </a:p>
          </p:txBody>
        </p:sp>
        <p:sp>
          <p:nvSpPr>
            <p:cNvPr id="16" name="CasellaDiTesto 15">
              <a:extLst>
                <a:ext uri="{FF2B5EF4-FFF2-40B4-BE49-F238E27FC236}">
                  <a16:creationId xmlns:a16="http://schemas.microsoft.com/office/drawing/2014/main" id="{269BE998-C74A-0BDA-491E-5D06BA77AB1C}"/>
                </a:ext>
              </a:extLst>
            </p:cNvPr>
            <p:cNvSpPr txBox="1"/>
            <p:nvPr/>
          </p:nvSpPr>
          <p:spPr>
            <a:xfrm>
              <a:off x="1587432" y="2120935"/>
              <a:ext cx="506976" cy="400109"/>
            </a:xfrm>
            <a:prstGeom prst="rect">
              <a:avLst/>
            </a:prstGeom>
            <a:noFill/>
          </p:spPr>
          <p:txBody>
            <a:bodyPr wrap="none" rtlCol="0">
              <a:spAutoFit/>
            </a:bodyPr>
            <a:lstStyle/>
            <a:p>
              <a:r>
                <a:rPr lang="en-GB" sz="1350" dirty="0" err="1">
                  <a:solidFill>
                    <a:srgbClr val="312FB5"/>
                  </a:solidFill>
                </a:rPr>
                <a:t>t</a:t>
              </a:r>
              <a:r>
                <a:rPr lang="en-GB" sz="1350" baseline="-25000" dirty="0" err="1">
                  <a:solidFill>
                    <a:srgbClr val="312FB5"/>
                  </a:solidFill>
                </a:rPr>
                <a:t>foil</a:t>
              </a:r>
              <a:endParaRPr lang="en-GB" sz="1350" baseline="-25000" dirty="0">
                <a:solidFill>
                  <a:srgbClr val="312FB5"/>
                </a:solidFill>
              </a:endParaRPr>
            </a:p>
          </p:txBody>
        </p:sp>
        <p:sp>
          <p:nvSpPr>
            <p:cNvPr id="18" name="CasellaDiTesto 17">
              <a:extLst>
                <a:ext uri="{FF2B5EF4-FFF2-40B4-BE49-F238E27FC236}">
                  <a16:creationId xmlns:a16="http://schemas.microsoft.com/office/drawing/2014/main" id="{7983D3B1-A404-5C8F-8C3D-3E0649903CA8}"/>
                </a:ext>
              </a:extLst>
            </p:cNvPr>
            <p:cNvSpPr txBox="1"/>
            <p:nvPr/>
          </p:nvSpPr>
          <p:spPr>
            <a:xfrm>
              <a:off x="4171606" y="3059668"/>
              <a:ext cx="951543" cy="400109"/>
            </a:xfrm>
            <a:prstGeom prst="rect">
              <a:avLst/>
            </a:prstGeom>
            <a:noFill/>
          </p:spPr>
          <p:txBody>
            <a:bodyPr wrap="none" rtlCol="0">
              <a:spAutoFit/>
            </a:bodyPr>
            <a:lstStyle/>
            <a:p>
              <a:r>
                <a:rPr lang="en-GB" sz="1350" dirty="0">
                  <a:solidFill>
                    <a:srgbClr val="312FB5"/>
                  </a:solidFill>
                </a:rPr>
                <a:t>0.5mm</a:t>
              </a:r>
              <a:endParaRPr lang="en-GB" sz="1350" baseline="-25000" dirty="0">
                <a:solidFill>
                  <a:srgbClr val="312FB5"/>
                </a:solidFill>
              </a:endParaRPr>
            </a:p>
          </p:txBody>
        </p:sp>
        <p:sp>
          <p:nvSpPr>
            <p:cNvPr id="19" name="CasellaDiTesto 18">
              <a:extLst>
                <a:ext uri="{FF2B5EF4-FFF2-40B4-BE49-F238E27FC236}">
                  <a16:creationId xmlns:a16="http://schemas.microsoft.com/office/drawing/2014/main" id="{59E3B639-CB42-E088-0C9F-FEBB0D76ED5A}"/>
                </a:ext>
              </a:extLst>
            </p:cNvPr>
            <p:cNvSpPr txBox="1"/>
            <p:nvPr/>
          </p:nvSpPr>
          <p:spPr>
            <a:xfrm>
              <a:off x="5117810" y="2342491"/>
              <a:ext cx="887423" cy="400109"/>
            </a:xfrm>
            <a:prstGeom prst="rect">
              <a:avLst/>
            </a:prstGeom>
            <a:noFill/>
          </p:spPr>
          <p:txBody>
            <a:bodyPr wrap="none" rtlCol="0">
              <a:spAutoFit/>
            </a:bodyPr>
            <a:lstStyle/>
            <a:p>
              <a:r>
                <a:rPr lang="en-GB" sz="1350" dirty="0">
                  <a:solidFill>
                    <a:srgbClr val="312FB5"/>
                  </a:solidFill>
                </a:rPr>
                <a:t>20mm</a:t>
              </a:r>
              <a:endParaRPr lang="en-GB" sz="1350" baseline="-25000" dirty="0">
                <a:solidFill>
                  <a:srgbClr val="312FB5"/>
                </a:solidFill>
              </a:endParaRPr>
            </a:p>
          </p:txBody>
        </p:sp>
        <p:sp>
          <p:nvSpPr>
            <p:cNvPr id="20" name="CasellaDiTesto 19">
              <a:extLst>
                <a:ext uri="{FF2B5EF4-FFF2-40B4-BE49-F238E27FC236}">
                  <a16:creationId xmlns:a16="http://schemas.microsoft.com/office/drawing/2014/main" id="{3C523E09-9671-C36F-19A1-C4B68E6CF40B}"/>
                </a:ext>
              </a:extLst>
            </p:cNvPr>
            <p:cNvSpPr txBox="1"/>
            <p:nvPr/>
          </p:nvSpPr>
          <p:spPr>
            <a:xfrm rot="16200000">
              <a:off x="-396823" y="2327102"/>
              <a:ext cx="1297791" cy="400109"/>
            </a:xfrm>
            <a:prstGeom prst="rect">
              <a:avLst/>
            </a:prstGeom>
            <a:noFill/>
          </p:spPr>
          <p:txBody>
            <a:bodyPr wrap="none" rtlCol="0">
              <a:spAutoFit/>
            </a:bodyPr>
            <a:lstStyle/>
            <a:p>
              <a:r>
                <a:rPr lang="en-GB" sz="1350" dirty="0">
                  <a:solidFill>
                    <a:srgbClr val="312FB5"/>
                  </a:solidFill>
                </a:rPr>
                <a:t>beam axis</a:t>
              </a:r>
            </a:p>
          </p:txBody>
        </p:sp>
        <p:sp>
          <p:nvSpPr>
            <p:cNvPr id="21" name="CasellaDiTesto 20">
              <a:extLst>
                <a:ext uri="{FF2B5EF4-FFF2-40B4-BE49-F238E27FC236}">
                  <a16:creationId xmlns:a16="http://schemas.microsoft.com/office/drawing/2014/main" id="{F394837C-495F-072F-8DF1-438CA72CF988}"/>
                </a:ext>
              </a:extLst>
            </p:cNvPr>
            <p:cNvSpPr txBox="1"/>
            <p:nvPr/>
          </p:nvSpPr>
          <p:spPr>
            <a:xfrm>
              <a:off x="5603681" y="3098532"/>
              <a:ext cx="524075" cy="400109"/>
            </a:xfrm>
            <a:prstGeom prst="rect">
              <a:avLst/>
            </a:prstGeom>
            <a:noFill/>
          </p:spPr>
          <p:txBody>
            <a:bodyPr wrap="none" rtlCol="0">
              <a:spAutoFit/>
            </a:bodyPr>
            <a:lstStyle/>
            <a:p>
              <a:r>
                <a:rPr lang="en-GB" sz="1350" dirty="0" err="1">
                  <a:solidFill>
                    <a:srgbClr val="312FB5"/>
                  </a:solidFill>
                </a:rPr>
                <a:t>R</a:t>
              </a:r>
              <a:r>
                <a:rPr lang="en-GB" sz="1350" baseline="-25000" dirty="0" err="1">
                  <a:solidFill>
                    <a:srgbClr val="312FB5"/>
                  </a:solidFill>
                </a:rPr>
                <a:t>w</a:t>
              </a:r>
              <a:endParaRPr lang="en-GB" sz="1350" baseline="-25000" dirty="0">
                <a:solidFill>
                  <a:srgbClr val="312FB5"/>
                </a:solidFill>
              </a:endParaRPr>
            </a:p>
          </p:txBody>
        </p:sp>
        <p:sp>
          <p:nvSpPr>
            <p:cNvPr id="9" name="CasellaDiTesto 8">
              <a:extLst>
                <a:ext uri="{FF2B5EF4-FFF2-40B4-BE49-F238E27FC236}">
                  <a16:creationId xmlns:a16="http://schemas.microsoft.com/office/drawing/2014/main" id="{DE263884-D861-0FFD-C7E1-A0878942ECDF}"/>
                </a:ext>
              </a:extLst>
            </p:cNvPr>
            <p:cNvSpPr txBox="1"/>
            <p:nvPr/>
          </p:nvSpPr>
          <p:spPr>
            <a:xfrm>
              <a:off x="2396906" y="2168548"/>
              <a:ext cx="2182649" cy="430887"/>
            </a:xfrm>
            <a:prstGeom prst="rect">
              <a:avLst/>
            </a:prstGeom>
            <a:noFill/>
          </p:spPr>
          <p:txBody>
            <a:bodyPr wrap="none" rtlCol="0">
              <a:spAutoFit/>
            </a:bodyPr>
            <a:lstStyle/>
            <a:p>
              <a:r>
                <a:rPr lang="en-GB" sz="1500" b="1" dirty="0">
                  <a:solidFill>
                    <a:srgbClr val="FF0000"/>
                  </a:solidFill>
                </a:rPr>
                <a:t>Curved step foil</a:t>
              </a:r>
            </a:p>
          </p:txBody>
        </p:sp>
      </p:grpSp>
      <p:grpSp>
        <p:nvGrpSpPr>
          <p:cNvPr id="29" name="Gruppo 28">
            <a:extLst>
              <a:ext uri="{FF2B5EF4-FFF2-40B4-BE49-F238E27FC236}">
                <a16:creationId xmlns:a16="http://schemas.microsoft.com/office/drawing/2014/main" id="{40AFA364-4D97-C898-C225-6589411C44EA}"/>
              </a:ext>
            </a:extLst>
          </p:cNvPr>
          <p:cNvGrpSpPr/>
          <p:nvPr/>
        </p:nvGrpSpPr>
        <p:grpSpPr>
          <a:xfrm>
            <a:off x="65278" y="1311183"/>
            <a:ext cx="4868140" cy="973343"/>
            <a:chOff x="26853" y="5206052"/>
            <a:chExt cx="6490852" cy="1297790"/>
          </a:xfrm>
        </p:grpSpPr>
        <p:pic>
          <p:nvPicPr>
            <p:cNvPr id="7" name="Immagine 6" descr="Immagine che contiene linea, schermata, Diagramma, diagramma&#10;&#10;Il contenuto generato dall'IA potrebbe non essere corretto.">
              <a:extLst>
                <a:ext uri="{FF2B5EF4-FFF2-40B4-BE49-F238E27FC236}">
                  <a16:creationId xmlns:a16="http://schemas.microsoft.com/office/drawing/2014/main" id="{F9997826-53DD-EA8C-BA81-149AFE4DF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17" y="5443846"/>
              <a:ext cx="6132588" cy="944882"/>
            </a:xfrm>
            <a:prstGeom prst="rect">
              <a:avLst/>
            </a:prstGeom>
          </p:spPr>
        </p:pic>
        <p:sp>
          <p:nvSpPr>
            <p:cNvPr id="10" name="CasellaDiTesto 9">
              <a:extLst>
                <a:ext uri="{FF2B5EF4-FFF2-40B4-BE49-F238E27FC236}">
                  <a16:creationId xmlns:a16="http://schemas.microsoft.com/office/drawing/2014/main" id="{58B01EE7-34D2-6E42-5B42-9F7BB1F27406}"/>
                </a:ext>
              </a:extLst>
            </p:cNvPr>
            <p:cNvSpPr txBox="1"/>
            <p:nvPr/>
          </p:nvSpPr>
          <p:spPr>
            <a:xfrm>
              <a:off x="2002224" y="5854947"/>
              <a:ext cx="506976" cy="400109"/>
            </a:xfrm>
            <a:prstGeom prst="rect">
              <a:avLst/>
            </a:prstGeom>
            <a:noFill/>
          </p:spPr>
          <p:txBody>
            <a:bodyPr wrap="none" rtlCol="0">
              <a:spAutoFit/>
            </a:bodyPr>
            <a:lstStyle/>
            <a:p>
              <a:r>
                <a:rPr lang="en-GB" sz="1350" dirty="0" err="1">
                  <a:solidFill>
                    <a:srgbClr val="312FB5"/>
                  </a:solidFill>
                </a:rPr>
                <a:t>t</a:t>
              </a:r>
              <a:r>
                <a:rPr lang="en-GB" sz="1350" baseline="-25000" dirty="0" err="1">
                  <a:solidFill>
                    <a:srgbClr val="312FB5"/>
                  </a:solidFill>
                </a:rPr>
                <a:t>foil</a:t>
              </a:r>
              <a:endParaRPr lang="en-GB" sz="1350" baseline="-25000" dirty="0">
                <a:solidFill>
                  <a:srgbClr val="312FB5"/>
                </a:solidFill>
              </a:endParaRPr>
            </a:p>
          </p:txBody>
        </p:sp>
        <p:sp>
          <p:nvSpPr>
            <p:cNvPr id="11" name="CasellaDiTesto 10">
              <a:extLst>
                <a:ext uri="{FF2B5EF4-FFF2-40B4-BE49-F238E27FC236}">
                  <a16:creationId xmlns:a16="http://schemas.microsoft.com/office/drawing/2014/main" id="{FB51DA86-4FB3-BA3F-9A78-4796A8F8EFEF}"/>
                </a:ext>
              </a:extLst>
            </p:cNvPr>
            <p:cNvSpPr txBox="1"/>
            <p:nvPr/>
          </p:nvSpPr>
          <p:spPr>
            <a:xfrm>
              <a:off x="5545973" y="5964353"/>
              <a:ext cx="524075" cy="400109"/>
            </a:xfrm>
            <a:prstGeom prst="rect">
              <a:avLst/>
            </a:prstGeom>
            <a:noFill/>
          </p:spPr>
          <p:txBody>
            <a:bodyPr wrap="none" rtlCol="0">
              <a:spAutoFit/>
            </a:bodyPr>
            <a:lstStyle/>
            <a:p>
              <a:r>
                <a:rPr lang="en-GB" sz="1350" dirty="0" err="1">
                  <a:solidFill>
                    <a:srgbClr val="312FB5"/>
                  </a:solidFill>
                </a:rPr>
                <a:t>R</a:t>
              </a:r>
              <a:r>
                <a:rPr lang="en-GB" sz="1350" baseline="-25000" dirty="0" err="1">
                  <a:solidFill>
                    <a:srgbClr val="312FB5"/>
                  </a:solidFill>
                </a:rPr>
                <a:t>w</a:t>
              </a:r>
              <a:endParaRPr lang="en-GB" sz="1350" baseline="-25000" dirty="0">
                <a:solidFill>
                  <a:srgbClr val="312FB5"/>
                </a:solidFill>
              </a:endParaRPr>
            </a:p>
          </p:txBody>
        </p:sp>
        <p:sp>
          <p:nvSpPr>
            <p:cNvPr id="12" name="CasellaDiTesto 11">
              <a:extLst>
                <a:ext uri="{FF2B5EF4-FFF2-40B4-BE49-F238E27FC236}">
                  <a16:creationId xmlns:a16="http://schemas.microsoft.com/office/drawing/2014/main" id="{96D646B5-3055-ADA3-EC0F-8D839B92C71B}"/>
                </a:ext>
              </a:extLst>
            </p:cNvPr>
            <p:cNvSpPr txBox="1"/>
            <p:nvPr/>
          </p:nvSpPr>
          <p:spPr>
            <a:xfrm rot="16200000">
              <a:off x="-421987" y="5654892"/>
              <a:ext cx="1297790" cy="400109"/>
            </a:xfrm>
            <a:prstGeom prst="rect">
              <a:avLst/>
            </a:prstGeom>
            <a:noFill/>
          </p:spPr>
          <p:txBody>
            <a:bodyPr wrap="none" rtlCol="0">
              <a:spAutoFit/>
            </a:bodyPr>
            <a:lstStyle/>
            <a:p>
              <a:r>
                <a:rPr lang="en-GB" sz="1350" dirty="0">
                  <a:solidFill>
                    <a:srgbClr val="312FB5"/>
                  </a:solidFill>
                </a:rPr>
                <a:t>beam axis</a:t>
              </a:r>
            </a:p>
          </p:txBody>
        </p:sp>
        <p:sp>
          <p:nvSpPr>
            <p:cNvPr id="22" name="CasellaDiTesto 21">
              <a:extLst>
                <a:ext uri="{FF2B5EF4-FFF2-40B4-BE49-F238E27FC236}">
                  <a16:creationId xmlns:a16="http://schemas.microsoft.com/office/drawing/2014/main" id="{26DF8A92-202B-FADF-9554-41DC2DA931AE}"/>
                </a:ext>
              </a:extLst>
            </p:cNvPr>
            <p:cNvSpPr txBox="1"/>
            <p:nvPr/>
          </p:nvSpPr>
          <p:spPr>
            <a:xfrm>
              <a:off x="2833436" y="5339699"/>
              <a:ext cx="1154590" cy="430886"/>
            </a:xfrm>
            <a:prstGeom prst="rect">
              <a:avLst/>
            </a:prstGeom>
            <a:noFill/>
          </p:spPr>
          <p:txBody>
            <a:bodyPr wrap="none" rtlCol="0">
              <a:spAutoFit/>
            </a:bodyPr>
            <a:lstStyle/>
            <a:p>
              <a:r>
                <a:rPr lang="en-GB" sz="1500" b="1" dirty="0">
                  <a:solidFill>
                    <a:srgbClr val="FF0000"/>
                  </a:solidFill>
                </a:rPr>
                <a:t>Flat foil</a:t>
              </a:r>
            </a:p>
          </p:txBody>
        </p:sp>
      </p:grpSp>
      <p:grpSp>
        <p:nvGrpSpPr>
          <p:cNvPr id="30" name="Gruppo 29">
            <a:extLst>
              <a:ext uri="{FF2B5EF4-FFF2-40B4-BE49-F238E27FC236}">
                <a16:creationId xmlns:a16="http://schemas.microsoft.com/office/drawing/2014/main" id="{3CF91C3E-A500-8B70-472A-59D4D3E88C15}"/>
              </a:ext>
            </a:extLst>
          </p:cNvPr>
          <p:cNvGrpSpPr/>
          <p:nvPr/>
        </p:nvGrpSpPr>
        <p:grpSpPr>
          <a:xfrm>
            <a:off x="45437" y="2461769"/>
            <a:ext cx="4887981" cy="973343"/>
            <a:chOff x="396" y="3854219"/>
            <a:chExt cx="6517309" cy="1297791"/>
          </a:xfrm>
        </p:grpSpPr>
        <p:pic>
          <p:nvPicPr>
            <p:cNvPr id="23" name="Immagine 22" descr="Immagine che contiene linea, schermata, diagramma, Parallelo&#10;&#10;Il contenuto generato dall'IA potrebbe non essere corretto.">
              <a:extLst>
                <a:ext uri="{FF2B5EF4-FFF2-40B4-BE49-F238E27FC236}">
                  <a16:creationId xmlns:a16="http://schemas.microsoft.com/office/drawing/2014/main" id="{2710FCD5-98A0-88D6-77A9-C4A185266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17" y="4084693"/>
              <a:ext cx="6132588" cy="966218"/>
            </a:xfrm>
            <a:prstGeom prst="rect">
              <a:avLst/>
            </a:prstGeom>
          </p:spPr>
        </p:pic>
        <p:sp>
          <p:nvSpPr>
            <p:cNvPr id="24" name="CasellaDiTesto 23">
              <a:extLst>
                <a:ext uri="{FF2B5EF4-FFF2-40B4-BE49-F238E27FC236}">
                  <a16:creationId xmlns:a16="http://schemas.microsoft.com/office/drawing/2014/main" id="{B5494A46-5B21-ADBD-C7F0-3AC80C0F1F24}"/>
                </a:ext>
              </a:extLst>
            </p:cNvPr>
            <p:cNvSpPr txBox="1"/>
            <p:nvPr/>
          </p:nvSpPr>
          <p:spPr>
            <a:xfrm rot="16200000">
              <a:off x="-448445" y="4303060"/>
              <a:ext cx="1297791" cy="400109"/>
            </a:xfrm>
            <a:prstGeom prst="rect">
              <a:avLst/>
            </a:prstGeom>
            <a:noFill/>
          </p:spPr>
          <p:txBody>
            <a:bodyPr wrap="none" rtlCol="0">
              <a:spAutoFit/>
            </a:bodyPr>
            <a:lstStyle/>
            <a:p>
              <a:r>
                <a:rPr lang="en-GB" sz="1350" dirty="0">
                  <a:solidFill>
                    <a:srgbClr val="312FB5"/>
                  </a:solidFill>
                </a:rPr>
                <a:t>beam axis</a:t>
              </a:r>
            </a:p>
          </p:txBody>
        </p:sp>
        <p:sp>
          <p:nvSpPr>
            <p:cNvPr id="25" name="CasellaDiTesto 24">
              <a:extLst>
                <a:ext uri="{FF2B5EF4-FFF2-40B4-BE49-F238E27FC236}">
                  <a16:creationId xmlns:a16="http://schemas.microsoft.com/office/drawing/2014/main" id="{7E8F1EBF-63A0-A0EB-299A-26EA64CC0C6D}"/>
                </a:ext>
              </a:extLst>
            </p:cNvPr>
            <p:cNvSpPr txBox="1"/>
            <p:nvPr/>
          </p:nvSpPr>
          <p:spPr>
            <a:xfrm>
              <a:off x="2002224" y="4454048"/>
              <a:ext cx="506976" cy="400109"/>
            </a:xfrm>
            <a:prstGeom prst="rect">
              <a:avLst/>
            </a:prstGeom>
            <a:noFill/>
          </p:spPr>
          <p:txBody>
            <a:bodyPr wrap="none" rtlCol="0">
              <a:spAutoFit/>
            </a:bodyPr>
            <a:lstStyle/>
            <a:p>
              <a:r>
                <a:rPr lang="en-GB" sz="1350" dirty="0" err="1">
                  <a:solidFill>
                    <a:srgbClr val="312FB5"/>
                  </a:solidFill>
                </a:rPr>
                <a:t>t</a:t>
              </a:r>
              <a:r>
                <a:rPr lang="en-GB" sz="1350" baseline="-25000" dirty="0" err="1">
                  <a:solidFill>
                    <a:srgbClr val="312FB5"/>
                  </a:solidFill>
                </a:rPr>
                <a:t>foil</a:t>
              </a:r>
              <a:endParaRPr lang="en-GB" sz="1350" baseline="-25000" dirty="0">
                <a:solidFill>
                  <a:srgbClr val="312FB5"/>
                </a:solidFill>
              </a:endParaRPr>
            </a:p>
          </p:txBody>
        </p:sp>
        <p:sp>
          <p:nvSpPr>
            <p:cNvPr id="26" name="CasellaDiTesto 25">
              <a:extLst>
                <a:ext uri="{FF2B5EF4-FFF2-40B4-BE49-F238E27FC236}">
                  <a16:creationId xmlns:a16="http://schemas.microsoft.com/office/drawing/2014/main" id="{68301DE6-0C94-6029-8B9A-BB4FF03BDB73}"/>
                </a:ext>
              </a:extLst>
            </p:cNvPr>
            <p:cNvSpPr txBox="1"/>
            <p:nvPr/>
          </p:nvSpPr>
          <p:spPr>
            <a:xfrm>
              <a:off x="4171607" y="4575413"/>
              <a:ext cx="951543" cy="400109"/>
            </a:xfrm>
            <a:prstGeom prst="rect">
              <a:avLst/>
            </a:prstGeom>
            <a:noFill/>
          </p:spPr>
          <p:txBody>
            <a:bodyPr wrap="none" rtlCol="0">
              <a:spAutoFit/>
            </a:bodyPr>
            <a:lstStyle/>
            <a:p>
              <a:r>
                <a:rPr lang="en-GB" sz="1350" dirty="0">
                  <a:solidFill>
                    <a:srgbClr val="312FB5"/>
                  </a:solidFill>
                </a:rPr>
                <a:t>0.5mm</a:t>
              </a:r>
              <a:endParaRPr lang="en-GB" sz="1350" baseline="-25000" dirty="0">
                <a:solidFill>
                  <a:srgbClr val="312FB5"/>
                </a:solidFill>
              </a:endParaRPr>
            </a:p>
          </p:txBody>
        </p:sp>
        <p:sp>
          <p:nvSpPr>
            <p:cNvPr id="27" name="CasellaDiTesto 26">
              <a:extLst>
                <a:ext uri="{FF2B5EF4-FFF2-40B4-BE49-F238E27FC236}">
                  <a16:creationId xmlns:a16="http://schemas.microsoft.com/office/drawing/2014/main" id="{65DF2B89-715B-4D63-E7C9-2050EC1C3807}"/>
                </a:ext>
              </a:extLst>
            </p:cNvPr>
            <p:cNvSpPr txBox="1"/>
            <p:nvPr/>
          </p:nvSpPr>
          <p:spPr>
            <a:xfrm>
              <a:off x="5545973" y="4665878"/>
              <a:ext cx="524075" cy="400109"/>
            </a:xfrm>
            <a:prstGeom prst="rect">
              <a:avLst/>
            </a:prstGeom>
            <a:noFill/>
          </p:spPr>
          <p:txBody>
            <a:bodyPr wrap="none" rtlCol="0">
              <a:spAutoFit/>
            </a:bodyPr>
            <a:lstStyle/>
            <a:p>
              <a:r>
                <a:rPr lang="en-GB" sz="1350" dirty="0" err="1">
                  <a:solidFill>
                    <a:srgbClr val="312FB5"/>
                  </a:solidFill>
                </a:rPr>
                <a:t>R</a:t>
              </a:r>
              <a:r>
                <a:rPr lang="en-GB" sz="1350" baseline="-25000" dirty="0" err="1">
                  <a:solidFill>
                    <a:srgbClr val="312FB5"/>
                  </a:solidFill>
                </a:rPr>
                <a:t>w</a:t>
              </a:r>
              <a:endParaRPr lang="en-GB" sz="1350" baseline="-25000" dirty="0">
                <a:solidFill>
                  <a:srgbClr val="312FB5"/>
                </a:solidFill>
              </a:endParaRPr>
            </a:p>
          </p:txBody>
        </p:sp>
        <p:sp>
          <p:nvSpPr>
            <p:cNvPr id="17" name="CasellaDiTesto 16">
              <a:extLst>
                <a:ext uri="{FF2B5EF4-FFF2-40B4-BE49-F238E27FC236}">
                  <a16:creationId xmlns:a16="http://schemas.microsoft.com/office/drawing/2014/main" id="{F8042CE8-207B-83AD-F8E9-026163FC326D}"/>
                </a:ext>
              </a:extLst>
            </p:cNvPr>
            <p:cNvSpPr txBox="1"/>
            <p:nvPr/>
          </p:nvSpPr>
          <p:spPr>
            <a:xfrm>
              <a:off x="2792142" y="3928427"/>
              <a:ext cx="1255044" cy="430887"/>
            </a:xfrm>
            <a:prstGeom prst="rect">
              <a:avLst/>
            </a:prstGeom>
            <a:noFill/>
          </p:spPr>
          <p:txBody>
            <a:bodyPr wrap="none" rtlCol="0">
              <a:spAutoFit/>
            </a:bodyPr>
            <a:lstStyle/>
            <a:p>
              <a:r>
                <a:rPr lang="en-GB" sz="1500" b="1" dirty="0">
                  <a:solidFill>
                    <a:srgbClr val="FF0000"/>
                  </a:solidFill>
                </a:rPr>
                <a:t>Step foil</a:t>
              </a:r>
            </a:p>
          </p:txBody>
        </p:sp>
        <p:sp>
          <p:nvSpPr>
            <p:cNvPr id="28" name="CasellaDiTesto 27">
              <a:extLst>
                <a:ext uri="{FF2B5EF4-FFF2-40B4-BE49-F238E27FC236}">
                  <a16:creationId xmlns:a16="http://schemas.microsoft.com/office/drawing/2014/main" id="{F3CD7451-2957-4204-C081-A4AA1014768B}"/>
                </a:ext>
              </a:extLst>
            </p:cNvPr>
            <p:cNvSpPr txBox="1"/>
            <p:nvPr/>
          </p:nvSpPr>
          <p:spPr>
            <a:xfrm>
              <a:off x="5152275" y="3889488"/>
              <a:ext cx="887423" cy="400109"/>
            </a:xfrm>
            <a:prstGeom prst="rect">
              <a:avLst/>
            </a:prstGeom>
            <a:noFill/>
          </p:spPr>
          <p:txBody>
            <a:bodyPr wrap="none" rtlCol="0">
              <a:spAutoFit/>
            </a:bodyPr>
            <a:lstStyle/>
            <a:p>
              <a:r>
                <a:rPr lang="en-GB" sz="1350" dirty="0">
                  <a:solidFill>
                    <a:srgbClr val="312FB5"/>
                  </a:solidFill>
                </a:rPr>
                <a:t>20mm</a:t>
              </a:r>
              <a:endParaRPr lang="en-GB" sz="1350" baseline="-25000" dirty="0">
                <a:solidFill>
                  <a:srgbClr val="312FB5"/>
                </a:solidFill>
              </a:endParaRPr>
            </a:p>
          </p:txBody>
        </p:sp>
      </p:grpSp>
      <p:graphicFrame>
        <p:nvGraphicFramePr>
          <p:cNvPr id="33" name="Tabella 32">
            <a:extLst>
              <a:ext uri="{FF2B5EF4-FFF2-40B4-BE49-F238E27FC236}">
                <a16:creationId xmlns:a16="http://schemas.microsoft.com/office/drawing/2014/main" id="{471474DF-929D-6A6D-CBA8-7547B1F7035A}"/>
              </a:ext>
            </a:extLst>
          </p:cNvPr>
          <p:cNvGraphicFramePr>
            <a:graphicFrameLocks noGrp="1"/>
          </p:cNvGraphicFramePr>
          <p:nvPr>
            <p:extLst>
              <p:ext uri="{D42A27DB-BD31-4B8C-83A1-F6EECF244321}">
                <p14:modId xmlns:p14="http://schemas.microsoft.com/office/powerpoint/2010/main" val="4259147346"/>
              </p:ext>
            </p:extLst>
          </p:nvPr>
        </p:nvGraphicFramePr>
        <p:xfrm>
          <a:off x="5171701" y="2854142"/>
          <a:ext cx="3709254" cy="1401922"/>
        </p:xfrm>
        <a:graphic>
          <a:graphicData uri="http://schemas.openxmlformats.org/drawingml/2006/table">
            <a:tbl>
              <a:tblPr firstRow="1" bandRow="1">
                <a:tableStyleId>{5C22544A-7EE6-4342-B048-85BDC9FD1C3A}</a:tableStyleId>
              </a:tblPr>
              <a:tblGrid>
                <a:gridCol w="325439">
                  <a:extLst>
                    <a:ext uri="{9D8B030D-6E8A-4147-A177-3AD203B41FA5}">
                      <a16:colId xmlns:a16="http://schemas.microsoft.com/office/drawing/2014/main" val="405756841"/>
                    </a:ext>
                  </a:extLst>
                </a:gridCol>
                <a:gridCol w="566531">
                  <a:extLst>
                    <a:ext uri="{9D8B030D-6E8A-4147-A177-3AD203B41FA5}">
                      <a16:colId xmlns:a16="http://schemas.microsoft.com/office/drawing/2014/main" val="1741173938"/>
                    </a:ext>
                  </a:extLst>
                </a:gridCol>
                <a:gridCol w="876632">
                  <a:extLst>
                    <a:ext uri="{9D8B030D-6E8A-4147-A177-3AD203B41FA5}">
                      <a16:colId xmlns:a16="http://schemas.microsoft.com/office/drawing/2014/main" val="4029173171"/>
                    </a:ext>
                  </a:extLst>
                </a:gridCol>
                <a:gridCol w="912646">
                  <a:extLst>
                    <a:ext uri="{9D8B030D-6E8A-4147-A177-3AD203B41FA5}">
                      <a16:colId xmlns:a16="http://schemas.microsoft.com/office/drawing/2014/main" val="3208508106"/>
                    </a:ext>
                  </a:extLst>
                </a:gridCol>
                <a:gridCol w="1028006">
                  <a:extLst>
                    <a:ext uri="{9D8B030D-6E8A-4147-A177-3AD203B41FA5}">
                      <a16:colId xmlns:a16="http://schemas.microsoft.com/office/drawing/2014/main" val="1444787072"/>
                    </a:ext>
                  </a:extLst>
                </a:gridCol>
              </a:tblGrid>
              <a:tr h="708660">
                <a:tc>
                  <a:txBody>
                    <a:bodyPr/>
                    <a:lstStyle/>
                    <a:p>
                      <a:endParaRPr lang="it-IT" sz="1100" dirty="0"/>
                    </a:p>
                  </a:txBody>
                  <a:tcPr marL="68580" marR="68580" marT="34290" marB="34290"/>
                </a:tc>
                <a:tc>
                  <a:txBody>
                    <a:bodyPr/>
                    <a:lstStyle/>
                    <a:p>
                      <a:r>
                        <a:rPr lang="it-IT" sz="1100" dirty="0" err="1"/>
                        <a:t>Density</a:t>
                      </a:r>
                      <a:endParaRPr lang="it-IT" sz="1100" dirty="0"/>
                    </a:p>
                    <a:p>
                      <a:r>
                        <a:rPr lang="it-IT" sz="1100" dirty="0"/>
                        <a:t>[kg/m</a:t>
                      </a:r>
                      <a:r>
                        <a:rPr lang="it-IT" sz="1100" baseline="30000" dirty="0"/>
                        <a:t>3</a:t>
                      </a:r>
                      <a:r>
                        <a:rPr lang="it-IT" sz="1100" dirty="0"/>
                        <a:t>]</a:t>
                      </a:r>
                    </a:p>
                  </a:txBody>
                  <a:tcPr marL="68580" marR="68580" marT="34290" marB="34290"/>
                </a:tc>
                <a:tc>
                  <a:txBody>
                    <a:bodyPr/>
                    <a:lstStyle/>
                    <a:p>
                      <a:r>
                        <a:rPr lang="it-IT" sz="1100" dirty="0" err="1"/>
                        <a:t>Therm</a:t>
                      </a:r>
                      <a:r>
                        <a:rPr lang="it-IT" sz="1100" dirty="0"/>
                        <a:t>. </a:t>
                      </a:r>
                      <a:r>
                        <a:rPr lang="it-IT" sz="1100" dirty="0" err="1"/>
                        <a:t>cond.</a:t>
                      </a:r>
                      <a:endParaRPr lang="it-IT" sz="1100" dirty="0"/>
                    </a:p>
                    <a:p>
                      <a:r>
                        <a:rPr lang="it-IT" sz="1100" dirty="0"/>
                        <a:t>[W/m/K]</a:t>
                      </a:r>
                    </a:p>
                  </a:txBody>
                  <a:tcPr marL="68580" marR="68580" marT="34290" marB="34290"/>
                </a:tc>
                <a:tc>
                  <a:txBody>
                    <a:bodyPr/>
                    <a:lstStyle/>
                    <a:p>
                      <a:r>
                        <a:rPr lang="it-IT" sz="1100" dirty="0" err="1"/>
                        <a:t>Young’s</a:t>
                      </a:r>
                      <a:r>
                        <a:rPr lang="it-IT" sz="1100" dirty="0"/>
                        <a:t> mod.</a:t>
                      </a:r>
                    </a:p>
                    <a:p>
                      <a:r>
                        <a:rPr lang="it-IT" sz="1100" dirty="0"/>
                        <a:t>[</a:t>
                      </a:r>
                      <a:r>
                        <a:rPr lang="it-IT" sz="1100" dirty="0" err="1"/>
                        <a:t>GPa</a:t>
                      </a:r>
                      <a:r>
                        <a:rPr lang="it-IT" sz="1100" dirty="0"/>
                        <a:t>]</a:t>
                      </a:r>
                    </a:p>
                  </a:txBody>
                  <a:tcPr marL="68580" marR="68580" marT="34290" marB="34290"/>
                </a:tc>
                <a:tc>
                  <a:txBody>
                    <a:bodyPr/>
                    <a:lstStyle/>
                    <a:p>
                      <a:r>
                        <a:rPr lang="it-IT" sz="1100" dirty="0"/>
                        <a:t>Tensile yield </a:t>
                      </a:r>
                      <a:r>
                        <a:rPr lang="it-IT" sz="1100" dirty="0" err="1"/>
                        <a:t>str</a:t>
                      </a:r>
                      <a:r>
                        <a:rPr lang="it-IT" sz="1100" dirty="0"/>
                        <a:t>.</a:t>
                      </a:r>
                    </a:p>
                    <a:p>
                      <a:r>
                        <a:rPr lang="it-IT" sz="1100" dirty="0"/>
                        <a:t>[</a:t>
                      </a:r>
                      <a:r>
                        <a:rPr lang="it-IT" sz="1100" dirty="0" err="1"/>
                        <a:t>MPa</a:t>
                      </a:r>
                      <a:r>
                        <a:rPr lang="it-IT" sz="1100" dirty="0"/>
                        <a:t>]</a:t>
                      </a:r>
                    </a:p>
                  </a:txBody>
                  <a:tcPr marL="68580" marR="68580" marT="34290" marB="34290"/>
                </a:tc>
                <a:extLst>
                  <a:ext uri="{0D108BD9-81ED-4DB2-BD59-A6C34878D82A}">
                    <a16:rowId xmlns:a16="http://schemas.microsoft.com/office/drawing/2014/main" val="3968173639"/>
                  </a:ext>
                </a:extLst>
              </a:tr>
              <a:tr h="331391">
                <a:tc>
                  <a:txBody>
                    <a:bodyPr/>
                    <a:lstStyle/>
                    <a:p>
                      <a:r>
                        <a:rPr lang="it-IT" sz="1100" dirty="0"/>
                        <a:t>Be</a:t>
                      </a:r>
                    </a:p>
                  </a:txBody>
                  <a:tcPr marL="68580" marR="68580" marT="34290" marB="34290"/>
                </a:tc>
                <a:tc>
                  <a:txBody>
                    <a:bodyPr/>
                    <a:lstStyle/>
                    <a:p>
                      <a:r>
                        <a:rPr lang="it-IT" sz="1100" dirty="0"/>
                        <a:t>1850</a:t>
                      </a:r>
                    </a:p>
                  </a:txBody>
                  <a:tcPr marL="68580" marR="68580" marT="34290" marB="34290"/>
                </a:tc>
                <a:tc>
                  <a:txBody>
                    <a:bodyPr/>
                    <a:lstStyle/>
                    <a:p>
                      <a:r>
                        <a:rPr lang="it-IT" sz="1100" dirty="0"/>
                        <a:t>202.6</a:t>
                      </a:r>
                    </a:p>
                  </a:txBody>
                  <a:tcPr marL="68580" marR="68580" marT="34290" marB="34290"/>
                </a:tc>
                <a:tc>
                  <a:txBody>
                    <a:bodyPr/>
                    <a:lstStyle/>
                    <a:p>
                      <a:r>
                        <a:rPr lang="it-IT" sz="1100" dirty="0"/>
                        <a:t>302.2</a:t>
                      </a:r>
                    </a:p>
                  </a:txBody>
                  <a:tcPr marL="68580" marR="68580" marT="34290" marB="34290"/>
                </a:tc>
                <a:tc>
                  <a:txBody>
                    <a:bodyPr/>
                    <a:lstStyle/>
                    <a:p>
                      <a:r>
                        <a:rPr lang="it-IT" sz="1100" dirty="0"/>
                        <a:t>525.4</a:t>
                      </a:r>
                    </a:p>
                  </a:txBody>
                  <a:tcPr marL="68580" marR="68580" marT="34290" marB="34290"/>
                </a:tc>
                <a:extLst>
                  <a:ext uri="{0D108BD9-81ED-4DB2-BD59-A6C34878D82A}">
                    <a16:rowId xmlns:a16="http://schemas.microsoft.com/office/drawing/2014/main" val="554721653"/>
                  </a:ext>
                </a:extLst>
              </a:tr>
              <a:tr h="331391">
                <a:tc>
                  <a:txBody>
                    <a:bodyPr/>
                    <a:lstStyle/>
                    <a:p>
                      <a:r>
                        <a:rPr lang="it-IT" sz="1100" dirty="0"/>
                        <a:t>Al</a:t>
                      </a:r>
                    </a:p>
                  </a:txBody>
                  <a:tcPr marL="68580" marR="68580" marT="34290" marB="34290"/>
                </a:tc>
                <a:tc>
                  <a:txBody>
                    <a:bodyPr/>
                    <a:lstStyle/>
                    <a:p>
                      <a:r>
                        <a:rPr lang="it-IT" sz="1100" dirty="0"/>
                        <a:t>2710</a:t>
                      </a:r>
                    </a:p>
                  </a:txBody>
                  <a:tcPr marL="68580" marR="68580" marT="34290" marB="34290"/>
                </a:tc>
                <a:tc>
                  <a:txBody>
                    <a:bodyPr/>
                    <a:lstStyle/>
                    <a:p>
                      <a:r>
                        <a:rPr lang="it-IT" sz="1100" dirty="0"/>
                        <a:t>237.5</a:t>
                      </a:r>
                    </a:p>
                  </a:txBody>
                  <a:tcPr marL="68580" marR="68580" marT="34290" marB="34290"/>
                </a:tc>
                <a:tc>
                  <a:txBody>
                    <a:bodyPr/>
                    <a:lstStyle/>
                    <a:p>
                      <a:r>
                        <a:rPr lang="it-IT" sz="1100" dirty="0"/>
                        <a:t>70.9</a:t>
                      </a:r>
                    </a:p>
                  </a:txBody>
                  <a:tcPr marL="68580" marR="68580" marT="34290" marB="34290"/>
                </a:tc>
                <a:tc>
                  <a:txBody>
                    <a:bodyPr/>
                    <a:lstStyle/>
                    <a:p>
                      <a:r>
                        <a:rPr lang="it-IT" sz="1100" dirty="0"/>
                        <a:t>114.8</a:t>
                      </a:r>
                    </a:p>
                  </a:txBody>
                  <a:tcPr marL="68580" marR="68580" marT="34290" marB="34290"/>
                </a:tc>
                <a:extLst>
                  <a:ext uri="{0D108BD9-81ED-4DB2-BD59-A6C34878D82A}">
                    <a16:rowId xmlns:a16="http://schemas.microsoft.com/office/drawing/2014/main" val="1235074994"/>
                  </a:ext>
                </a:extLst>
              </a:tr>
            </a:tbl>
          </a:graphicData>
        </a:graphic>
      </p:graphicFrame>
      <p:sp>
        <p:nvSpPr>
          <p:cNvPr id="36" name="CasellaDiTesto 35">
            <a:extLst>
              <a:ext uri="{FF2B5EF4-FFF2-40B4-BE49-F238E27FC236}">
                <a16:creationId xmlns:a16="http://schemas.microsoft.com/office/drawing/2014/main" id="{EDCA0C1E-197D-C6D6-98A9-FBA7BA03E82E}"/>
              </a:ext>
            </a:extLst>
          </p:cNvPr>
          <p:cNvSpPr txBox="1"/>
          <p:nvPr/>
        </p:nvSpPr>
        <p:spPr>
          <a:xfrm>
            <a:off x="6704547" y="4166078"/>
            <a:ext cx="2291013" cy="507831"/>
          </a:xfrm>
          <a:prstGeom prst="rect">
            <a:avLst/>
          </a:prstGeom>
          <a:noFill/>
        </p:spPr>
        <p:txBody>
          <a:bodyPr wrap="none" rtlCol="0">
            <a:spAutoFit/>
          </a:bodyPr>
          <a:lstStyle/>
          <a:p>
            <a:pPr algn="ctr"/>
            <a:r>
              <a:rPr lang="en-US" sz="1350" dirty="0"/>
              <a:t>Significant advantage of Be</a:t>
            </a:r>
          </a:p>
          <a:p>
            <a:pPr algn="ctr"/>
            <a:r>
              <a:rPr lang="en-US" sz="1350" dirty="0"/>
              <a:t>in its mechanical properties</a:t>
            </a:r>
            <a:endParaRPr lang="en-GB" sz="1350" dirty="0"/>
          </a:p>
        </p:txBody>
      </p:sp>
      <p:sp>
        <p:nvSpPr>
          <p:cNvPr id="38" name="Freccia in giù 37">
            <a:extLst>
              <a:ext uri="{FF2B5EF4-FFF2-40B4-BE49-F238E27FC236}">
                <a16:creationId xmlns:a16="http://schemas.microsoft.com/office/drawing/2014/main" id="{C9E07DCF-0F0C-DE53-B6D2-623C575519C2}"/>
              </a:ext>
            </a:extLst>
          </p:cNvPr>
          <p:cNvSpPr/>
          <p:nvPr/>
        </p:nvSpPr>
        <p:spPr>
          <a:xfrm flipV="1">
            <a:off x="7276762" y="3952678"/>
            <a:ext cx="218486" cy="199763"/>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9" name="Freccia in giù 38">
            <a:extLst>
              <a:ext uri="{FF2B5EF4-FFF2-40B4-BE49-F238E27FC236}">
                <a16:creationId xmlns:a16="http://schemas.microsoft.com/office/drawing/2014/main" id="{0F56D62F-DA05-8DAA-A921-B85301BB0441}"/>
              </a:ext>
            </a:extLst>
          </p:cNvPr>
          <p:cNvSpPr/>
          <p:nvPr/>
        </p:nvSpPr>
        <p:spPr>
          <a:xfrm flipV="1">
            <a:off x="8260246" y="3952678"/>
            <a:ext cx="218486" cy="199763"/>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68875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45EF3CD-931D-B647-A2B8-408F60EE6750}"/>
              </a:ext>
            </a:extLst>
          </p:cNvPr>
          <p:cNvSpPr txBox="1"/>
          <p:nvPr/>
        </p:nvSpPr>
        <p:spPr>
          <a:xfrm>
            <a:off x="283850" y="1203598"/>
            <a:ext cx="7303602" cy="1569660"/>
          </a:xfrm>
          <a:prstGeom prst="rect">
            <a:avLst/>
          </a:prstGeom>
          <a:noFill/>
        </p:spPr>
        <p:txBody>
          <a:bodyPr wrap="none" rtlCol="0">
            <a:spAutoFit/>
          </a:bodyPr>
          <a:lstStyle/>
          <a:p>
            <a:r>
              <a:rPr lang="en-US" sz="1600" dirty="0"/>
              <a:t>The activities described in this paper summarize efforts by:</a:t>
            </a:r>
          </a:p>
          <a:p>
            <a:endParaRPr lang="en-US" sz="1600" dirty="0"/>
          </a:p>
          <a:p>
            <a:r>
              <a:rPr lang="en-US" sz="1600" dirty="0"/>
              <a:t>L. Celona – G. </a:t>
            </a:r>
            <a:r>
              <a:rPr lang="en-US" sz="1600" dirty="0" err="1"/>
              <a:t>Sorbello</a:t>
            </a:r>
            <a:r>
              <a:rPr lang="en-US" sz="1600" dirty="0"/>
              <a:t> – D. </a:t>
            </a:r>
            <a:r>
              <a:rPr lang="en-US" sz="1600" dirty="0" err="1"/>
              <a:t>Guarnera</a:t>
            </a:r>
            <a:r>
              <a:rPr lang="en-US" sz="1600" dirty="0"/>
              <a:t> 		(INFN and University of Catania)</a:t>
            </a:r>
          </a:p>
          <a:p>
            <a:r>
              <a:rPr lang="en-US" sz="1600" dirty="0"/>
              <a:t>D. </a:t>
            </a:r>
            <a:r>
              <a:rPr lang="en-US" sz="1600" dirty="0" err="1"/>
              <a:t>Giove</a:t>
            </a:r>
            <a:r>
              <a:rPr lang="en-US" sz="1600" dirty="0"/>
              <a:t> – Elisa Del Core				(INFN-LASA)</a:t>
            </a:r>
          </a:p>
          <a:p>
            <a:r>
              <a:rPr lang="en-US" sz="1600" dirty="0"/>
              <a:t>M. </a:t>
            </a:r>
            <a:r>
              <a:rPr lang="en-US" sz="1600" dirty="0" err="1"/>
              <a:t>Nenni</a:t>
            </a:r>
            <a:r>
              <a:rPr lang="en-US" sz="1600" dirty="0"/>
              <a:t> - C. </a:t>
            </a:r>
            <a:r>
              <a:rPr lang="en-US" sz="1600" dirty="0" err="1"/>
              <a:t>Mingioni</a:t>
            </a:r>
            <a:r>
              <a:rPr lang="en-US" sz="1600" dirty="0"/>
              <a:t> – P. </a:t>
            </a:r>
            <a:r>
              <a:rPr lang="en-US" sz="1600" dirty="0" err="1"/>
              <a:t>Mereu</a:t>
            </a:r>
            <a:r>
              <a:rPr lang="en-US" sz="1600" dirty="0"/>
              <a:t>			(INFN Turin)</a:t>
            </a:r>
          </a:p>
          <a:p>
            <a:endParaRPr lang="en-US" sz="1600" dirty="0"/>
          </a:p>
        </p:txBody>
      </p:sp>
    </p:spTree>
    <p:extLst>
      <p:ext uri="{BB962C8B-B14F-4D97-AF65-F5344CB8AC3E}">
        <p14:creationId xmlns:p14="http://schemas.microsoft.com/office/powerpoint/2010/main" val="259149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0DB6F-1BD0-6CD5-BA85-7D89F75F01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350D17-862E-B7A6-581A-B4374A763057}"/>
              </a:ext>
            </a:extLst>
          </p:cNvPr>
          <p:cNvSpPr>
            <a:spLocks noGrp="1"/>
          </p:cNvSpPr>
          <p:nvPr>
            <p:ph type="title"/>
          </p:nvPr>
        </p:nvSpPr>
        <p:spPr>
          <a:xfrm>
            <a:off x="1766772" y="114364"/>
            <a:ext cx="5556618" cy="994172"/>
          </a:xfrm>
        </p:spPr>
        <p:txBody>
          <a:bodyPr/>
          <a:lstStyle/>
          <a:p>
            <a:r>
              <a:rPr lang="en-GB" noProof="0" dirty="0"/>
              <a:t>Steps of the analysis</a:t>
            </a:r>
          </a:p>
        </p:txBody>
      </p:sp>
      <p:sp>
        <p:nvSpPr>
          <p:cNvPr id="9" name="CasellaDiTesto 8">
            <a:extLst>
              <a:ext uri="{FF2B5EF4-FFF2-40B4-BE49-F238E27FC236}">
                <a16:creationId xmlns:a16="http://schemas.microsoft.com/office/drawing/2014/main" id="{F1EFD676-7024-2624-6D6C-FCE22E2E7B0B}"/>
              </a:ext>
            </a:extLst>
          </p:cNvPr>
          <p:cNvSpPr txBox="1"/>
          <p:nvPr/>
        </p:nvSpPr>
        <p:spPr>
          <a:xfrm>
            <a:off x="338197" y="1024449"/>
            <a:ext cx="5606080" cy="323165"/>
          </a:xfrm>
          <a:prstGeom prst="rect">
            <a:avLst/>
          </a:prstGeom>
          <a:noFill/>
        </p:spPr>
        <p:txBody>
          <a:bodyPr wrap="square" rtlCol="0">
            <a:spAutoFit/>
          </a:bodyPr>
          <a:lstStyle/>
          <a:p>
            <a:r>
              <a:rPr lang="en-GB" sz="1500" dirty="0">
                <a:solidFill>
                  <a:srgbClr val="0070C0"/>
                </a:solidFill>
              </a:rPr>
              <a:t>Steady-state thermal &amp; static structural analysis</a:t>
            </a:r>
            <a:endParaRPr lang="en-GB" sz="1500" dirty="0"/>
          </a:p>
        </p:txBody>
      </p:sp>
      <p:grpSp>
        <p:nvGrpSpPr>
          <p:cNvPr id="28" name="Gruppo 27">
            <a:extLst>
              <a:ext uri="{FF2B5EF4-FFF2-40B4-BE49-F238E27FC236}">
                <a16:creationId xmlns:a16="http://schemas.microsoft.com/office/drawing/2014/main" id="{8EDA19FB-0160-0CCB-350E-F1017126DDEB}"/>
              </a:ext>
            </a:extLst>
          </p:cNvPr>
          <p:cNvGrpSpPr/>
          <p:nvPr/>
        </p:nvGrpSpPr>
        <p:grpSpPr>
          <a:xfrm>
            <a:off x="564454" y="1381575"/>
            <a:ext cx="5103873" cy="507831"/>
            <a:chOff x="752605" y="2031236"/>
            <a:chExt cx="6805164" cy="677108"/>
          </a:xfrm>
        </p:grpSpPr>
        <p:sp>
          <p:nvSpPr>
            <p:cNvPr id="15" name="CasellaDiTesto 14">
              <a:extLst>
                <a:ext uri="{FF2B5EF4-FFF2-40B4-BE49-F238E27FC236}">
                  <a16:creationId xmlns:a16="http://schemas.microsoft.com/office/drawing/2014/main" id="{D61671AE-2366-E607-8B11-CBFFEE422A03}"/>
                </a:ext>
              </a:extLst>
            </p:cNvPr>
            <p:cNvSpPr txBox="1"/>
            <p:nvPr/>
          </p:nvSpPr>
          <p:spPr>
            <a:xfrm>
              <a:off x="752605" y="2031236"/>
              <a:ext cx="1874872" cy="677108"/>
            </a:xfrm>
            <a:prstGeom prst="rect">
              <a:avLst/>
            </a:prstGeom>
            <a:noFill/>
          </p:spPr>
          <p:txBody>
            <a:bodyPr wrap="none" rtlCol="0">
              <a:spAutoFit/>
            </a:bodyPr>
            <a:lstStyle/>
            <a:p>
              <a:r>
                <a:rPr lang="en-GB" sz="1350" dirty="0">
                  <a:solidFill>
                    <a:srgbClr val="C00000"/>
                  </a:solidFill>
                </a:rPr>
                <a:t>Average</a:t>
              </a:r>
              <a:br>
                <a:rPr lang="en-GB" sz="1350" dirty="0">
                  <a:solidFill>
                    <a:srgbClr val="C00000"/>
                  </a:solidFill>
                </a:rPr>
              </a:br>
              <a:r>
                <a:rPr lang="en-GB" sz="1350" dirty="0">
                  <a:solidFill>
                    <a:srgbClr val="C00000"/>
                  </a:solidFill>
                </a:rPr>
                <a:t>RF heating load</a:t>
              </a:r>
              <a:endParaRPr lang="it-IT" sz="1350" dirty="0">
                <a:solidFill>
                  <a:srgbClr val="C00000"/>
                </a:solidFill>
              </a:endParaRPr>
            </a:p>
          </p:txBody>
        </p:sp>
        <p:sp>
          <p:nvSpPr>
            <p:cNvPr id="16" name="CasellaDiTesto 15">
              <a:extLst>
                <a:ext uri="{FF2B5EF4-FFF2-40B4-BE49-F238E27FC236}">
                  <a16:creationId xmlns:a16="http://schemas.microsoft.com/office/drawing/2014/main" id="{79C70561-306D-3395-6733-4E02FED8DF7B}"/>
                </a:ext>
              </a:extLst>
            </p:cNvPr>
            <p:cNvSpPr txBox="1"/>
            <p:nvPr/>
          </p:nvSpPr>
          <p:spPr>
            <a:xfrm>
              <a:off x="3059342" y="2169735"/>
              <a:ext cx="2413481" cy="400109"/>
            </a:xfrm>
            <a:prstGeom prst="rect">
              <a:avLst/>
            </a:prstGeom>
            <a:noFill/>
          </p:spPr>
          <p:txBody>
            <a:bodyPr wrap="none" rtlCol="0">
              <a:spAutoFit/>
            </a:bodyPr>
            <a:lstStyle/>
            <a:p>
              <a:r>
                <a:rPr lang="en-GB" sz="1350" dirty="0">
                  <a:solidFill>
                    <a:srgbClr val="C00000"/>
                  </a:solidFill>
                </a:rPr>
                <a:t>Foil temperature field</a:t>
              </a:r>
              <a:endParaRPr lang="it-IT" sz="1350" dirty="0">
                <a:solidFill>
                  <a:srgbClr val="C00000"/>
                </a:solidFill>
              </a:endParaRPr>
            </a:p>
          </p:txBody>
        </p:sp>
        <p:sp>
          <p:nvSpPr>
            <p:cNvPr id="17" name="CasellaDiTesto 16">
              <a:extLst>
                <a:ext uri="{FF2B5EF4-FFF2-40B4-BE49-F238E27FC236}">
                  <a16:creationId xmlns:a16="http://schemas.microsoft.com/office/drawing/2014/main" id="{97798761-9558-A72D-5C1C-14874BE572C2}"/>
                </a:ext>
              </a:extLst>
            </p:cNvPr>
            <p:cNvSpPr txBox="1"/>
            <p:nvPr/>
          </p:nvSpPr>
          <p:spPr>
            <a:xfrm>
              <a:off x="5952201" y="2031236"/>
              <a:ext cx="1605568" cy="677108"/>
            </a:xfrm>
            <a:prstGeom prst="rect">
              <a:avLst/>
            </a:prstGeom>
            <a:noFill/>
          </p:spPr>
          <p:txBody>
            <a:bodyPr wrap="none" rtlCol="0">
              <a:spAutoFit/>
            </a:bodyPr>
            <a:lstStyle/>
            <a:p>
              <a:r>
                <a:rPr lang="en-GB" sz="1350" dirty="0">
                  <a:solidFill>
                    <a:srgbClr val="C00000"/>
                  </a:solidFill>
                </a:rPr>
                <a:t>Thermal</a:t>
              </a:r>
              <a:br>
                <a:rPr lang="en-GB" sz="1350" dirty="0">
                  <a:solidFill>
                    <a:srgbClr val="C00000"/>
                  </a:solidFill>
                </a:rPr>
              </a:br>
              <a:r>
                <a:rPr lang="en-GB" sz="1350" dirty="0">
                  <a:solidFill>
                    <a:srgbClr val="C00000"/>
                  </a:solidFill>
                </a:rPr>
                <a:t>displacement</a:t>
              </a:r>
              <a:endParaRPr lang="it-IT" sz="1350" dirty="0">
                <a:solidFill>
                  <a:srgbClr val="C00000"/>
                </a:solidFill>
              </a:endParaRPr>
            </a:p>
          </p:txBody>
        </p:sp>
        <p:sp>
          <p:nvSpPr>
            <p:cNvPr id="18" name="Freccia a destra 17">
              <a:extLst>
                <a:ext uri="{FF2B5EF4-FFF2-40B4-BE49-F238E27FC236}">
                  <a16:creationId xmlns:a16="http://schemas.microsoft.com/office/drawing/2014/main" id="{31A43007-96B4-90FC-90F4-625836D0AE78}"/>
                </a:ext>
              </a:extLst>
            </p:cNvPr>
            <p:cNvSpPr/>
            <p:nvPr/>
          </p:nvSpPr>
          <p:spPr>
            <a:xfrm>
              <a:off x="2526671" y="2112085"/>
              <a:ext cx="393476"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Freccia a destra 18">
              <a:extLst>
                <a:ext uri="{FF2B5EF4-FFF2-40B4-BE49-F238E27FC236}">
                  <a16:creationId xmlns:a16="http://schemas.microsoft.com/office/drawing/2014/main" id="{C8FD8316-F301-D7F9-E405-34CF4C07C979}"/>
                </a:ext>
              </a:extLst>
            </p:cNvPr>
            <p:cNvSpPr/>
            <p:nvPr/>
          </p:nvSpPr>
          <p:spPr>
            <a:xfrm>
              <a:off x="5419530" y="2112085"/>
              <a:ext cx="393476"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0" name="CasellaDiTesto 19">
            <a:extLst>
              <a:ext uri="{FF2B5EF4-FFF2-40B4-BE49-F238E27FC236}">
                <a16:creationId xmlns:a16="http://schemas.microsoft.com/office/drawing/2014/main" id="{73DA9671-D3D6-58C7-9BA1-BEBAF3E92A44}"/>
              </a:ext>
            </a:extLst>
          </p:cNvPr>
          <p:cNvSpPr txBox="1"/>
          <p:nvPr/>
        </p:nvSpPr>
        <p:spPr>
          <a:xfrm>
            <a:off x="338197" y="2610477"/>
            <a:ext cx="5606080" cy="323165"/>
          </a:xfrm>
          <a:prstGeom prst="rect">
            <a:avLst/>
          </a:prstGeom>
          <a:noFill/>
        </p:spPr>
        <p:txBody>
          <a:bodyPr wrap="square" rtlCol="0">
            <a:spAutoFit/>
          </a:bodyPr>
          <a:lstStyle/>
          <a:p>
            <a:r>
              <a:rPr lang="en-GB" sz="1500" dirty="0">
                <a:solidFill>
                  <a:srgbClr val="0070C0"/>
                </a:solidFill>
              </a:rPr>
              <a:t>Static structural analysis</a:t>
            </a:r>
            <a:endParaRPr lang="en-GB" sz="1500" dirty="0"/>
          </a:p>
        </p:txBody>
      </p:sp>
      <p:grpSp>
        <p:nvGrpSpPr>
          <p:cNvPr id="29" name="Gruppo 28">
            <a:extLst>
              <a:ext uri="{FF2B5EF4-FFF2-40B4-BE49-F238E27FC236}">
                <a16:creationId xmlns:a16="http://schemas.microsoft.com/office/drawing/2014/main" id="{4CF03913-6F1B-C519-A39A-45E68C0FB1BF}"/>
              </a:ext>
            </a:extLst>
          </p:cNvPr>
          <p:cNvGrpSpPr/>
          <p:nvPr/>
        </p:nvGrpSpPr>
        <p:grpSpPr>
          <a:xfrm>
            <a:off x="564454" y="2880299"/>
            <a:ext cx="3637496" cy="363474"/>
            <a:chOff x="752605" y="4296360"/>
            <a:chExt cx="4849995" cy="484632"/>
          </a:xfrm>
        </p:grpSpPr>
        <p:sp>
          <p:nvSpPr>
            <p:cNvPr id="21" name="CasellaDiTesto 20">
              <a:extLst>
                <a:ext uri="{FF2B5EF4-FFF2-40B4-BE49-F238E27FC236}">
                  <a16:creationId xmlns:a16="http://schemas.microsoft.com/office/drawing/2014/main" id="{A2B379F4-B068-D5E0-BDFF-B7E6E9891405}"/>
                </a:ext>
              </a:extLst>
            </p:cNvPr>
            <p:cNvSpPr txBox="1"/>
            <p:nvPr/>
          </p:nvSpPr>
          <p:spPr>
            <a:xfrm>
              <a:off x="752605" y="4354011"/>
              <a:ext cx="2182649" cy="400109"/>
            </a:xfrm>
            <a:prstGeom prst="rect">
              <a:avLst/>
            </a:prstGeom>
            <a:noFill/>
          </p:spPr>
          <p:txBody>
            <a:bodyPr wrap="none" rtlCol="0">
              <a:spAutoFit/>
            </a:bodyPr>
            <a:lstStyle/>
            <a:p>
              <a:r>
                <a:rPr lang="en-GB" sz="1350" dirty="0">
                  <a:solidFill>
                    <a:srgbClr val="C00000"/>
                  </a:solidFill>
                </a:rPr>
                <a:t>Peak Lorentz force</a:t>
              </a:r>
              <a:endParaRPr lang="it-IT" sz="1350" dirty="0">
                <a:solidFill>
                  <a:srgbClr val="C00000"/>
                </a:solidFill>
              </a:endParaRPr>
            </a:p>
          </p:txBody>
        </p:sp>
        <p:sp>
          <p:nvSpPr>
            <p:cNvPr id="22" name="CasellaDiTesto 21">
              <a:extLst>
                <a:ext uri="{FF2B5EF4-FFF2-40B4-BE49-F238E27FC236}">
                  <a16:creationId xmlns:a16="http://schemas.microsoft.com/office/drawing/2014/main" id="{867BB5DD-E5DD-CECB-76D9-FDB2CE99D92B}"/>
                </a:ext>
              </a:extLst>
            </p:cNvPr>
            <p:cNvSpPr txBox="1"/>
            <p:nvPr/>
          </p:nvSpPr>
          <p:spPr>
            <a:xfrm>
              <a:off x="3958560" y="4354011"/>
              <a:ext cx="1644040" cy="400109"/>
            </a:xfrm>
            <a:prstGeom prst="rect">
              <a:avLst/>
            </a:prstGeom>
            <a:noFill/>
          </p:spPr>
          <p:txBody>
            <a:bodyPr wrap="none" rtlCol="0">
              <a:spAutoFit/>
            </a:bodyPr>
            <a:lstStyle/>
            <a:p>
              <a:r>
                <a:rPr lang="en-GB" sz="1350" dirty="0">
                  <a:solidFill>
                    <a:srgbClr val="C00000"/>
                  </a:solidFill>
                </a:rPr>
                <a:t>Displacement</a:t>
              </a:r>
              <a:endParaRPr lang="it-IT" sz="1350" dirty="0">
                <a:solidFill>
                  <a:srgbClr val="C00000"/>
                </a:solidFill>
              </a:endParaRPr>
            </a:p>
          </p:txBody>
        </p:sp>
        <p:sp>
          <p:nvSpPr>
            <p:cNvPr id="24" name="Freccia a destra 23">
              <a:extLst>
                <a:ext uri="{FF2B5EF4-FFF2-40B4-BE49-F238E27FC236}">
                  <a16:creationId xmlns:a16="http://schemas.microsoft.com/office/drawing/2014/main" id="{4DE59DE1-400A-1A5D-B78C-6CC8A43624CE}"/>
                </a:ext>
              </a:extLst>
            </p:cNvPr>
            <p:cNvSpPr/>
            <p:nvPr/>
          </p:nvSpPr>
          <p:spPr>
            <a:xfrm>
              <a:off x="3280433" y="4296360"/>
              <a:ext cx="393476"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26" name="CasellaDiTesto 25">
            <a:extLst>
              <a:ext uri="{FF2B5EF4-FFF2-40B4-BE49-F238E27FC236}">
                <a16:creationId xmlns:a16="http://schemas.microsoft.com/office/drawing/2014/main" id="{A23335BE-243E-A438-FF2D-46FB38557558}"/>
              </a:ext>
            </a:extLst>
          </p:cNvPr>
          <p:cNvSpPr txBox="1"/>
          <p:nvPr/>
        </p:nvSpPr>
        <p:spPr>
          <a:xfrm>
            <a:off x="338197" y="1857654"/>
            <a:ext cx="5671821" cy="923330"/>
          </a:xfrm>
          <a:prstGeom prst="rect">
            <a:avLst/>
          </a:prstGeom>
          <a:noFill/>
        </p:spPr>
        <p:txBody>
          <a:bodyPr wrap="square" rtlCol="0">
            <a:spAutoFit/>
          </a:bodyPr>
          <a:lstStyle/>
          <a:p>
            <a:pPr marL="214313" indent="-214313">
              <a:buFont typeface="Arial" panose="020B0604020202020204" pitchFamily="34" charset="0"/>
              <a:buChar char="•"/>
            </a:pPr>
            <a:r>
              <a:rPr lang="en-GB" sz="1350" dirty="0"/>
              <a:t>High thermal inertia compared to short, high-power pulses → the problem can be considered steady-state. Average RF heating load applied</a:t>
            </a:r>
          </a:p>
          <a:p>
            <a:pPr marL="214313" indent="-214313">
              <a:buFont typeface="Arial" panose="020B0604020202020204" pitchFamily="34" charset="0"/>
              <a:buChar char="•"/>
            </a:pPr>
            <a:r>
              <a:rPr lang="en-US" sz="1350" dirty="0"/>
              <a:t>Thermal deformation computed with respect to 20 °C</a:t>
            </a:r>
            <a:endParaRPr lang="en-GB" sz="1350" dirty="0"/>
          </a:p>
        </p:txBody>
      </p:sp>
      <p:sp>
        <p:nvSpPr>
          <p:cNvPr id="27" name="CasellaDiTesto 26">
            <a:extLst>
              <a:ext uri="{FF2B5EF4-FFF2-40B4-BE49-F238E27FC236}">
                <a16:creationId xmlns:a16="http://schemas.microsoft.com/office/drawing/2014/main" id="{030C3651-3144-199A-1D6F-870744718787}"/>
              </a:ext>
            </a:extLst>
          </p:cNvPr>
          <p:cNvSpPr txBox="1"/>
          <p:nvPr/>
        </p:nvSpPr>
        <p:spPr>
          <a:xfrm>
            <a:off x="338197" y="3213513"/>
            <a:ext cx="5736694"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t>Non-trivial comparison between deformation inertia and pulse velocity → Lorentz force conservatively considered constant and equal to the peak value</a:t>
            </a:r>
            <a:endParaRPr lang="en-GB" sz="1350" dirty="0"/>
          </a:p>
        </p:txBody>
      </p:sp>
      <p:sp>
        <p:nvSpPr>
          <p:cNvPr id="30" name="CasellaDiTesto 29">
            <a:extLst>
              <a:ext uri="{FF2B5EF4-FFF2-40B4-BE49-F238E27FC236}">
                <a16:creationId xmlns:a16="http://schemas.microsoft.com/office/drawing/2014/main" id="{AA6DA81D-3AE9-4D1D-F716-7E3A6263D87F}"/>
              </a:ext>
            </a:extLst>
          </p:cNvPr>
          <p:cNvSpPr txBox="1"/>
          <p:nvPr/>
        </p:nvSpPr>
        <p:spPr>
          <a:xfrm>
            <a:off x="338197" y="3866596"/>
            <a:ext cx="5606080" cy="323165"/>
          </a:xfrm>
          <a:prstGeom prst="rect">
            <a:avLst/>
          </a:prstGeom>
          <a:noFill/>
        </p:spPr>
        <p:txBody>
          <a:bodyPr wrap="square" rtlCol="0">
            <a:spAutoFit/>
          </a:bodyPr>
          <a:lstStyle/>
          <a:p>
            <a:r>
              <a:rPr lang="en-GB" sz="1500" dirty="0">
                <a:solidFill>
                  <a:srgbClr val="0070C0"/>
                </a:solidFill>
              </a:rPr>
              <a:t>Modal analysis</a:t>
            </a:r>
            <a:endParaRPr lang="en-GB" sz="1500" dirty="0"/>
          </a:p>
        </p:txBody>
      </p:sp>
      <p:grpSp>
        <p:nvGrpSpPr>
          <p:cNvPr id="31" name="Gruppo 30">
            <a:extLst>
              <a:ext uri="{FF2B5EF4-FFF2-40B4-BE49-F238E27FC236}">
                <a16:creationId xmlns:a16="http://schemas.microsoft.com/office/drawing/2014/main" id="{D4319E77-8838-54CC-41A2-44BA3FFB3F74}"/>
              </a:ext>
            </a:extLst>
          </p:cNvPr>
          <p:cNvGrpSpPr/>
          <p:nvPr/>
        </p:nvGrpSpPr>
        <p:grpSpPr>
          <a:xfrm>
            <a:off x="564454" y="4136417"/>
            <a:ext cx="4089542" cy="363474"/>
            <a:chOff x="752605" y="4296360"/>
            <a:chExt cx="5452723" cy="484632"/>
          </a:xfrm>
        </p:grpSpPr>
        <p:sp>
          <p:nvSpPr>
            <p:cNvPr id="32" name="CasellaDiTesto 31">
              <a:extLst>
                <a:ext uri="{FF2B5EF4-FFF2-40B4-BE49-F238E27FC236}">
                  <a16:creationId xmlns:a16="http://schemas.microsoft.com/office/drawing/2014/main" id="{E4A95F08-C8F2-DB4C-4BB8-D646D2988489}"/>
                </a:ext>
              </a:extLst>
            </p:cNvPr>
            <p:cNvSpPr txBox="1"/>
            <p:nvPr/>
          </p:nvSpPr>
          <p:spPr>
            <a:xfrm>
              <a:off x="752605" y="4354011"/>
              <a:ext cx="2490426" cy="400109"/>
            </a:xfrm>
            <a:prstGeom prst="rect">
              <a:avLst/>
            </a:prstGeom>
            <a:noFill/>
          </p:spPr>
          <p:txBody>
            <a:bodyPr wrap="none" rtlCol="0">
              <a:spAutoFit/>
            </a:bodyPr>
            <a:lstStyle/>
            <a:p>
              <a:r>
                <a:rPr lang="en-GB" sz="1350" dirty="0">
                  <a:solidFill>
                    <a:srgbClr val="C00000"/>
                  </a:solidFill>
                </a:rPr>
                <a:t>Geometric constraints</a:t>
              </a:r>
              <a:endParaRPr lang="it-IT" sz="1350" dirty="0">
                <a:solidFill>
                  <a:srgbClr val="C00000"/>
                </a:solidFill>
              </a:endParaRPr>
            </a:p>
          </p:txBody>
        </p:sp>
        <p:sp>
          <p:nvSpPr>
            <p:cNvPr id="33" name="CasellaDiTesto 32">
              <a:extLst>
                <a:ext uri="{FF2B5EF4-FFF2-40B4-BE49-F238E27FC236}">
                  <a16:creationId xmlns:a16="http://schemas.microsoft.com/office/drawing/2014/main" id="{B99C96D6-049A-8FF0-7231-098BD6681EDE}"/>
                </a:ext>
              </a:extLst>
            </p:cNvPr>
            <p:cNvSpPr txBox="1"/>
            <p:nvPr/>
          </p:nvSpPr>
          <p:spPr>
            <a:xfrm>
              <a:off x="3958559" y="4354011"/>
              <a:ext cx="2246769" cy="400109"/>
            </a:xfrm>
            <a:prstGeom prst="rect">
              <a:avLst/>
            </a:prstGeom>
            <a:noFill/>
          </p:spPr>
          <p:txBody>
            <a:bodyPr wrap="none" rtlCol="0">
              <a:spAutoFit/>
            </a:bodyPr>
            <a:lstStyle/>
            <a:p>
              <a:r>
                <a:rPr lang="en-GB" sz="1350" dirty="0">
                  <a:solidFill>
                    <a:srgbClr val="C00000"/>
                  </a:solidFill>
                </a:rPr>
                <a:t>Natural frequencies</a:t>
              </a:r>
              <a:endParaRPr lang="it-IT" sz="1350" dirty="0">
                <a:solidFill>
                  <a:srgbClr val="C00000"/>
                </a:solidFill>
              </a:endParaRPr>
            </a:p>
          </p:txBody>
        </p:sp>
        <p:sp>
          <p:nvSpPr>
            <p:cNvPr id="34" name="Freccia a destra 33">
              <a:extLst>
                <a:ext uri="{FF2B5EF4-FFF2-40B4-BE49-F238E27FC236}">
                  <a16:creationId xmlns:a16="http://schemas.microsoft.com/office/drawing/2014/main" id="{AAFA04DF-04AB-9BE7-FF8A-F0FA3F381010}"/>
                </a:ext>
              </a:extLst>
            </p:cNvPr>
            <p:cNvSpPr/>
            <p:nvPr/>
          </p:nvSpPr>
          <p:spPr>
            <a:xfrm>
              <a:off x="3280433" y="4296360"/>
              <a:ext cx="393476"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grpSp>
      <p:sp>
        <p:nvSpPr>
          <p:cNvPr id="35" name="CasellaDiTesto 34">
            <a:extLst>
              <a:ext uri="{FF2B5EF4-FFF2-40B4-BE49-F238E27FC236}">
                <a16:creationId xmlns:a16="http://schemas.microsoft.com/office/drawing/2014/main" id="{5BA9257C-4671-1F65-0B3C-D6386036B499}"/>
              </a:ext>
            </a:extLst>
          </p:cNvPr>
          <p:cNvSpPr txBox="1"/>
          <p:nvPr/>
        </p:nvSpPr>
        <p:spPr>
          <a:xfrm>
            <a:off x="338197" y="4469631"/>
            <a:ext cx="5606080" cy="300082"/>
          </a:xfrm>
          <a:prstGeom prst="rect">
            <a:avLst/>
          </a:prstGeom>
          <a:noFill/>
        </p:spPr>
        <p:txBody>
          <a:bodyPr wrap="square" rtlCol="0">
            <a:spAutoFit/>
          </a:bodyPr>
          <a:lstStyle/>
          <a:p>
            <a:pPr marL="214313" indent="-214313">
              <a:buFont typeface="Arial" panose="020B0604020202020204" pitchFamily="34" charset="0"/>
              <a:buChar char="•"/>
            </a:pPr>
            <a:r>
              <a:rPr lang="en-GB" sz="1350" dirty="0"/>
              <a:t>Optimize geometry to avoid resonance of Lorentz force</a:t>
            </a:r>
          </a:p>
        </p:txBody>
      </p:sp>
      <p:sp>
        <p:nvSpPr>
          <p:cNvPr id="38" name="Mezza cornice 37">
            <a:extLst>
              <a:ext uri="{FF2B5EF4-FFF2-40B4-BE49-F238E27FC236}">
                <a16:creationId xmlns:a16="http://schemas.microsoft.com/office/drawing/2014/main" id="{C8ED251A-0987-E7CB-F01F-F876ECD795D4}"/>
              </a:ext>
            </a:extLst>
          </p:cNvPr>
          <p:cNvSpPr/>
          <p:nvPr/>
        </p:nvSpPr>
        <p:spPr>
          <a:xfrm rot="8100000">
            <a:off x="5706129" y="2158366"/>
            <a:ext cx="903272" cy="924047"/>
          </a:xfrm>
          <a:prstGeom prst="halfFrame">
            <a:avLst>
              <a:gd name="adj1" fmla="val 11468"/>
              <a:gd name="adj2" fmla="val 1120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tx1"/>
              </a:solidFill>
            </a:endParaRPr>
          </a:p>
        </p:txBody>
      </p:sp>
      <p:sp>
        <p:nvSpPr>
          <p:cNvPr id="39" name="CasellaDiTesto 38">
            <a:extLst>
              <a:ext uri="{FF2B5EF4-FFF2-40B4-BE49-F238E27FC236}">
                <a16:creationId xmlns:a16="http://schemas.microsoft.com/office/drawing/2014/main" id="{4C1BF418-F815-CA54-93CB-161A26927CAB}"/>
              </a:ext>
            </a:extLst>
          </p:cNvPr>
          <p:cNvSpPr txBox="1"/>
          <p:nvPr/>
        </p:nvSpPr>
        <p:spPr>
          <a:xfrm>
            <a:off x="6961799" y="2471977"/>
            <a:ext cx="1617815" cy="300082"/>
          </a:xfrm>
          <a:prstGeom prst="rect">
            <a:avLst/>
          </a:prstGeom>
          <a:noFill/>
        </p:spPr>
        <p:txBody>
          <a:bodyPr wrap="none" rtlCol="0">
            <a:spAutoFit/>
          </a:bodyPr>
          <a:lstStyle/>
          <a:p>
            <a:r>
              <a:rPr lang="en-GB" sz="1350" dirty="0">
                <a:solidFill>
                  <a:srgbClr val="C00000"/>
                </a:solidFill>
              </a:rPr>
              <a:t>Total displacement</a:t>
            </a:r>
            <a:endParaRPr lang="it-IT" sz="1350" dirty="0">
              <a:solidFill>
                <a:srgbClr val="C00000"/>
              </a:solidFill>
            </a:endParaRPr>
          </a:p>
        </p:txBody>
      </p:sp>
    </p:spTree>
    <p:extLst>
      <p:ext uri="{BB962C8B-B14F-4D97-AF65-F5344CB8AC3E}">
        <p14:creationId xmlns:p14="http://schemas.microsoft.com/office/powerpoint/2010/main" val="206765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F1F788-15FF-5784-A568-2A5280EFD2F6}"/>
              </a:ext>
            </a:extLst>
          </p:cNvPr>
          <p:cNvSpPr>
            <a:spLocks noGrp="1"/>
          </p:cNvSpPr>
          <p:nvPr>
            <p:ph type="title"/>
          </p:nvPr>
        </p:nvSpPr>
        <p:spPr>
          <a:xfrm>
            <a:off x="1736541" y="157167"/>
            <a:ext cx="5556618" cy="994172"/>
          </a:xfrm>
        </p:spPr>
        <p:txBody>
          <a:bodyPr/>
          <a:lstStyle/>
          <a:p>
            <a:r>
              <a:rPr lang="en-GB" noProof="0" dirty="0"/>
              <a:t>Loads and boundary conditions</a:t>
            </a:r>
          </a:p>
        </p:txBody>
      </p:sp>
      <p:grpSp>
        <p:nvGrpSpPr>
          <p:cNvPr id="88" name="Gruppo 87">
            <a:extLst>
              <a:ext uri="{FF2B5EF4-FFF2-40B4-BE49-F238E27FC236}">
                <a16:creationId xmlns:a16="http://schemas.microsoft.com/office/drawing/2014/main" id="{AC4D5FAE-3CD6-2E0B-5434-30E07ABEE3F5}"/>
              </a:ext>
            </a:extLst>
          </p:cNvPr>
          <p:cNvGrpSpPr/>
          <p:nvPr/>
        </p:nvGrpSpPr>
        <p:grpSpPr>
          <a:xfrm>
            <a:off x="101566" y="1171897"/>
            <a:ext cx="8745041" cy="1600374"/>
            <a:chOff x="135421" y="1562528"/>
            <a:chExt cx="11660054" cy="2133832"/>
          </a:xfrm>
        </p:grpSpPr>
        <p:pic>
          <p:nvPicPr>
            <p:cNvPr id="11" name="Immagine 10" descr="Immagine che contiene linea, frusta, cavo&#10;&#10;Il contenuto generato dall'IA potrebbe non essere corretto.">
              <a:extLst>
                <a:ext uri="{FF2B5EF4-FFF2-40B4-BE49-F238E27FC236}">
                  <a16:creationId xmlns:a16="http://schemas.microsoft.com/office/drawing/2014/main" id="{21848AA3-4464-C953-F9C6-C23539046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42" y="1562528"/>
              <a:ext cx="7799697" cy="1552178"/>
            </a:xfrm>
            <a:prstGeom prst="rect">
              <a:avLst/>
            </a:prstGeom>
          </p:spPr>
        </p:pic>
        <p:sp>
          <p:nvSpPr>
            <p:cNvPr id="14" name="CasellaDiTesto 13">
              <a:extLst>
                <a:ext uri="{FF2B5EF4-FFF2-40B4-BE49-F238E27FC236}">
                  <a16:creationId xmlns:a16="http://schemas.microsoft.com/office/drawing/2014/main" id="{12FB6103-A6DE-2230-539D-E71FA4C0D7FA}"/>
                </a:ext>
              </a:extLst>
            </p:cNvPr>
            <p:cNvSpPr txBox="1"/>
            <p:nvPr/>
          </p:nvSpPr>
          <p:spPr>
            <a:xfrm rot="16200000">
              <a:off x="-313420" y="2078009"/>
              <a:ext cx="1297791" cy="400109"/>
            </a:xfrm>
            <a:prstGeom prst="rect">
              <a:avLst/>
            </a:prstGeom>
            <a:noFill/>
          </p:spPr>
          <p:txBody>
            <a:bodyPr wrap="none" rtlCol="0">
              <a:spAutoFit/>
            </a:bodyPr>
            <a:lstStyle/>
            <a:p>
              <a:r>
                <a:rPr lang="en-GB" sz="1350" dirty="0">
                  <a:solidFill>
                    <a:srgbClr val="312FB5"/>
                  </a:solidFill>
                </a:rPr>
                <a:t>beam axis</a:t>
              </a:r>
            </a:p>
          </p:txBody>
        </p:sp>
        <p:sp>
          <p:nvSpPr>
            <p:cNvPr id="16" name="CasellaDiTesto 15">
              <a:extLst>
                <a:ext uri="{FF2B5EF4-FFF2-40B4-BE49-F238E27FC236}">
                  <a16:creationId xmlns:a16="http://schemas.microsoft.com/office/drawing/2014/main" id="{8419BE64-4FE6-085B-41B0-F4116D807A29}"/>
                </a:ext>
              </a:extLst>
            </p:cNvPr>
            <p:cNvSpPr txBox="1"/>
            <p:nvPr/>
          </p:nvSpPr>
          <p:spPr>
            <a:xfrm>
              <a:off x="1083276" y="2455345"/>
              <a:ext cx="1605568" cy="677108"/>
            </a:xfrm>
            <a:prstGeom prst="rect">
              <a:avLst/>
            </a:prstGeom>
            <a:noFill/>
          </p:spPr>
          <p:txBody>
            <a:bodyPr wrap="none" rtlCol="0">
              <a:spAutoFit/>
            </a:bodyPr>
            <a:lstStyle/>
            <a:p>
              <a:r>
                <a:rPr lang="en-GB" sz="1350" dirty="0">
                  <a:solidFill>
                    <a:srgbClr val="00B050"/>
                  </a:solidFill>
                </a:rPr>
                <a:t>Lorentz force</a:t>
              </a:r>
              <a:br>
                <a:rPr lang="en-GB" sz="1350" dirty="0">
                  <a:solidFill>
                    <a:srgbClr val="00B050"/>
                  </a:solidFill>
                </a:rPr>
              </a:br>
              <a:r>
                <a:rPr lang="en-GB" sz="1350" dirty="0">
                  <a:solidFill>
                    <a:srgbClr val="00B050"/>
                  </a:solidFill>
                </a:rPr>
                <a:t>negative sign</a:t>
              </a:r>
            </a:p>
          </p:txBody>
        </p:sp>
        <p:sp>
          <p:nvSpPr>
            <p:cNvPr id="18" name="CasellaDiTesto 17">
              <a:extLst>
                <a:ext uri="{FF2B5EF4-FFF2-40B4-BE49-F238E27FC236}">
                  <a16:creationId xmlns:a16="http://schemas.microsoft.com/office/drawing/2014/main" id="{A01477A4-235B-B885-3A75-A3E198DB6DB7}"/>
                </a:ext>
              </a:extLst>
            </p:cNvPr>
            <p:cNvSpPr txBox="1"/>
            <p:nvPr/>
          </p:nvSpPr>
          <p:spPr>
            <a:xfrm>
              <a:off x="3717663" y="2957696"/>
              <a:ext cx="1457689" cy="738664"/>
            </a:xfrm>
            <a:prstGeom prst="rect">
              <a:avLst/>
            </a:prstGeom>
            <a:noFill/>
          </p:spPr>
          <p:txBody>
            <a:bodyPr wrap="square" rtlCol="0">
              <a:spAutoFit/>
            </a:bodyPr>
            <a:lstStyle/>
            <a:p>
              <a:r>
                <a:rPr lang="en-GB" sz="1500" b="1" dirty="0"/>
                <a:t>cavity side</a:t>
              </a:r>
            </a:p>
          </p:txBody>
        </p:sp>
        <p:cxnSp>
          <p:nvCxnSpPr>
            <p:cNvPr id="21" name="Connettore 2 20">
              <a:extLst>
                <a:ext uri="{FF2B5EF4-FFF2-40B4-BE49-F238E27FC236}">
                  <a16:creationId xmlns:a16="http://schemas.microsoft.com/office/drawing/2014/main" id="{4722A500-DE34-5D4A-6A3D-CC703790C806}"/>
                </a:ext>
              </a:extLst>
            </p:cNvPr>
            <p:cNvCxnSpPr/>
            <p:nvPr/>
          </p:nvCxnSpPr>
          <p:spPr>
            <a:xfrm>
              <a:off x="1032769" y="2455345"/>
              <a:ext cx="0" cy="745953"/>
            </a:xfrm>
            <a:prstGeom prst="straightConnector1">
              <a:avLst/>
            </a:prstGeom>
            <a:ln w="34925">
              <a:solidFill>
                <a:srgbClr val="00B05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79985DB0-8AB4-37CF-BF2E-AB7787A6CB20}"/>
                </a:ext>
              </a:extLst>
            </p:cNvPr>
            <p:cNvSpPr txBox="1"/>
            <p:nvPr/>
          </p:nvSpPr>
          <p:spPr>
            <a:xfrm>
              <a:off x="5116917" y="2068265"/>
              <a:ext cx="1592744" cy="677108"/>
            </a:xfrm>
            <a:prstGeom prst="rect">
              <a:avLst/>
            </a:prstGeom>
            <a:noFill/>
          </p:spPr>
          <p:txBody>
            <a:bodyPr wrap="none" rtlCol="0">
              <a:spAutoFit/>
            </a:bodyPr>
            <a:lstStyle/>
            <a:p>
              <a:r>
                <a:rPr lang="en-GB" sz="1350" dirty="0">
                  <a:solidFill>
                    <a:srgbClr val="00B050"/>
                  </a:solidFill>
                </a:rPr>
                <a:t>Lorentz force</a:t>
              </a:r>
              <a:br>
                <a:rPr lang="en-GB" sz="1350" dirty="0">
                  <a:solidFill>
                    <a:srgbClr val="00B050"/>
                  </a:solidFill>
                </a:rPr>
              </a:br>
              <a:r>
                <a:rPr lang="en-GB" sz="1350" dirty="0">
                  <a:solidFill>
                    <a:srgbClr val="00B050"/>
                  </a:solidFill>
                </a:rPr>
                <a:t>positive sign</a:t>
              </a:r>
            </a:p>
          </p:txBody>
        </p:sp>
        <p:sp>
          <p:nvSpPr>
            <p:cNvPr id="24" name="CasellaDiTesto 23">
              <a:extLst>
                <a:ext uri="{FF2B5EF4-FFF2-40B4-BE49-F238E27FC236}">
                  <a16:creationId xmlns:a16="http://schemas.microsoft.com/office/drawing/2014/main" id="{9F5C74EC-41FC-5D85-F858-D6365F2D08F1}"/>
                </a:ext>
              </a:extLst>
            </p:cNvPr>
            <p:cNvSpPr txBox="1"/>
            <p:nvPr/>
          </p:nvSpPr>
          <p:spPr>
            <a:xfrm>
              <a:off x="1375034" y="1663867"/>
              <a:ext cx="1785104" cy="677108"/>
            </a:xfrm>
            <a:prstGeom prst="rect">
              <a:avLst/>
            </a:prstGeom>
            <a:noFill/>
          </p:spPr>
          <p:txBody>
            <a:bodyPr wrap="none" rtlCol="0">
              <a:spAutoFit/>
            </a:bodyPr>
            <a:lstStyle/>
            <a:p>
              <a:r>
                <a:rPr lang="en-GB" sz="1350" dirty="0">
                  <a:solidFill>
                    <a:srgbClr val="312FB5"/>
                  </a:solidFill>
                </a:rPr>
                <a:t>axial symmetry</a:t>
              </a:r>
            </a:p>
            <a:p>
              <a:r>
                <a:rPr lang="en-GB" sz="1350" dirty="0">
                  <a:solidFill>
                    <a:srgbClr val="312FB5"/>
                  </a:solidFill>
                </a:rPr>
                <a:t>condition</a:t>
              </a:r>
            </a:p>
          </p:txBody>
        </p:sp>
        <p:cxnSp>
          <p:nvCxnSpPr>
            <p:cNvPr id="26" name="Connettore 2 25">
              <a:extLst>
                <a:ext uri="{FF2B5EF4-FFF2-40B4-BE49-F238E27FC236}">
                  <a16:creationId xmlns:a16="http://schemas.microsoft.com/office/drawing/2014/main" id="{5DF85D69-A259-393A-9B07-026C005768A5}"/>
                </a:ext>
              </a:extLst>
            </p:cNvPr>
            <p:cNvCxnSpPr>
              <a:cxnSpLocks/>
              <a:stCxn id="24" idx="1"/>
            </p:cNvCxnSpPr>
            <p:nvPr/>
          </p:nvCxnSpPr>
          <p:spPr>
            <a:xfrm flipH="1">
              <a:off x="545306" y="2002421"/>
              <a:ext cx="829728" cy="297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F5114EA4-E1CB-C38B-C65A-AF835C23EA33}"/>
                </a:ext>
              </a:extLst>
            </p:cNvPr>
            <p:cNvSpPr txBox="1"/>
            <p:nvPr/>
          </p:nvSpPr>
          <p:spPr>
            <a:xfrm>
              <a:off x="8689172" y="1706689"/>
              <a:ext cx="1567096" cy="677108"/>
            </a:xfrm>
            <a:prstGeom prst="rect">
              <a:avLst/>
            </a:prstGeom>
            <a:noFill/>
          </p:spPr>
          <p:txBody>
            <a:bodyPr wrap="none" rtlCol="0">
              <a:spAutoFit/>
            </a:bodyPr>
            <a:lstStyle/>
            <a:p>
              <a:r>
                <a:rPr lang="en-GB" sz="1350" dirty="0">
                  <a:solidFill>
                    <a:srgbClr val="312FB5"/>
                  </a:solidFill>
                </a:rPr>
                <a:t>fixed support</a:t>
              </a:r>
            </a:p>
            <a:p>
              <a:r>
                <a:rPr lang="en-GB" sz="1350" dirty="0">
                  <a:solidFill>
                    <a:srgbClr val="312FB5"/>
                  </a:solidFill>
                </a:rPr>
                <a:t>to cavity wall</a:t>
              </a:r>
            </a:p>
          </p:txBody>
        </p:sp>
        <p:sp>
          <p:nvSpPr>
            <p:cNvPr id="30" name="CasellaDiTesto 29">
              <a:extLst>
                <a:ext uri="{FF2B5EF4-FFF2-40B4-BE49-F238E27FC236}">
                  <a16:creationId xmlns:a16="http://schemas.microsoft.com/office/drawing/2014/main" id="{323DD6CF-BFF5-A63B-47F7-015A64A1C9E8}"/>
                </a:ext>
              </a:extLst>
            </p:cNvPr>
            <p:cNvSpPr txBox="1"/>
            <p:nvPr/>
          </p:nvSpPr>
          <p:spPr>
            <a:xfrm>
              <a:off x="8879634" y="2634531"/>
              <a:ext cx="2915841" cy="677108"/>
            </a:xfrm>
            <a:prstGeom prst="rect">
              <a:avLst/>
            </a:prstGeom>
            <a:noFill/>
          </p:spPr>
          <p:txBody>
            <a:bodyPr wrap="none" rtlCol="0">
              <a:spAutoFit/>
            </a:bodyPr>
            <a:lstStyle/>
            <a:p>
              <a:r>
                <a:rPr lang="en-GB" sz="1350" dirty="0">
                  <a:solidFill>
                    <a:srgbClr val="312FB5"/>
                  </a:solidFill>
                </a:rPr>
                <a:t>fixed temperature T=300K</a:t>
              </a:r>
            </a:p>
            <a:p>
              <a:r>
                <a:rPr lang="en-GB" sz="1350" dirty="0">
                  <a:solidFill>
                    <a:srgbClr val="312FB5"/>
                  </a:solidFill>
                </a:rPr>
                <a:t>same as cavity wall</a:t>
              </a:r>
            </a:p>
          </p:txBody>
        </p:sp>
        <p:cxnSp>
          <p:nvCxnSpPr>
            <p:cNvPr id="31" name="Connettore 2 30">
              <a:extLst>
                <a:ext uri="{FF2B5EF4-FFF2-40B4-BE49-F238E27FC236}">
                  <a16:creationId xmlns:a16="http://schemas.microsoft.com/office/drawing/2014/main" id="{EF3AD3F3-30B7-5989-07A7-ECBE3AC8F32B}"/>
                </a:ext>
              </a:extLst>
            </p:cNvPr>
            <p:cNvCxnSpPr>
              <a:cxnSpLocks/>
            </p:cNvCxnSpPr>
            <p:nvPr/>
          </p:nvCxnSpPr>
          <p:spPr>
            <a:xfrm flipV="1">
              <a:off x="5049803" y="2029854"/>
              <a:ext cx="0" cy="745953"/>
            </a:xfrm>
            <a:prstGeom prst="straightConnector1">
              <a:avLst/>
            </a:prstGeom>
            <a:ln w="34925">
              <a:solidFill>
                <a:srgbClr val="00B05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67EA2580-CC24-32D2-106D-C3A9EAA3FA33}"/>
                </a:ext>
              </a:extLst>
            </p:cNvPr>
            <p:cNvCxnSpPr>
              <a:cxnSpLocks/>
              <a:stCxn id="29" idx="1"/>
            </p:cNvCxnSpPr>
            <p:nvPr/>
          </p:nvCxnSpPr>
          <p:spPr>
            <a:xfrm flipH="1">
              <a:off x="8353426" y="2045244"/>
              <a:ext cx="335747" cy="822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34CCE4FF-29CB-149D-AAAE-A4D8DAEA16B4}"/>
                </a:ext>
              </a:extLst>
            </p:cNvPr>
            <p:cNvCxnSpPr>
              <a:cxnSpLocks/>
            </p:cNvCxnSpPr>
            <p:nvPr/>
          </p:nvCxnSpPr>
          <p:spPr>
            <a:xfrm flipH="1" flipV="1">
              <a:off x="8380925" y="2908222"/>
              <a:ext cx="5092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A7C5033C-C44A-BB36-DF88-7F5F4CCB6BEE}"/>
                </a:ext>
              </a:extLst>
            </p:cNvPr>
            <p:cNvCxnSpPr>
              <a:cxnSpLocks/>
            </p:cNvCxnSpPr>
            <p:nvPr/>
          </p:nvCxnSpPr>
          <p:spPr>
            <a:xfrm flipV="1">
              <a:off x="2760927" y="2634531"/>
              <a:ext cx="0" cy="467145"/>
            </a:xfrm>
            <a:prstGeom prst="straightConnector1">
              <a:avLst/>
            </a:prstGeom>
            <a:ln w="34925">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D2BDEBF8-052D-7B90-C96A-615F19164921}"/>
                </a:ext>
              </a:extLst>
            </p:cNvPr>
            <p:cNvSpPr txBox="1"/>
            <p:nvPr/>
          </p:nvSpPr>
          <p:spPr>
            <a:xfrm>
              <a:off x="2173522" y="3052589"/>
              <a:ext cx="1374735" cy="400109"/>
            </a:xfrm>
            <a:prstGeom prst="rect">
              <a:avLst/>
            </a:prstGeom>
            <a:noFill/>
          </p:spPr>
          <p:txBody>
            <a:bodyPr wrap="none" rtlCol="0">
              <a:spAutoFit/>
            </a:bodyPr>
            <a:lstStyle/>
            <a:p>
              <a:r>
                <a:rPr lang="en-GB" sz="1350" dirty="0">
                  <a:solidFill>
                    <a:srgbClr val="FF0000"/>
                  </a:solidFill>
                </a:rPr>
                <a:t>RF heating</a:t>
              </a:r>
            </a:p>
          </p:txBody>
        </p:sp>
      </p:grpSp>
      <p:grpSp>
        <p:nvGrpSpPr>
          <p:cNvPr id="90" name="Gruppo 89">
            <a:extLst>
              <a:ext uri="{FF2B5EF4-FFF2-40B4-BE49-F238E27FC236}">
                <a16:creationId xmlns:a16="http://schemas.microsoft.com/office/drawing/2014/main" id="{F9BBD86C-A15E-ADC3-347D-67E507814F66}"/>
              </a:ext>
            </a:extLst>
          </p:cNvPr>
          <p:cNvGrpSpPr/>
          <p:nvPr/>
        </p:nvGrpSpPr>
        <p:grpSpPr>
          <a:xfrm>
            <a:off x="160572" y="2671048"/>
            <a:ext cx="2939139" cy="2033141"/>
            <a:chOff x="305388" y="3685712"/>
            <a:chExt cx="3918852" cy="2710854"/>
          </a:xfrm>
        </p:grpSpPr>
        <p:pic>
          <p:nvPicPr>
            <p:cNvPr id="66" name="Immagine 65">
              <a:extLst>
                <a:ext uri="{FF2B5EF4-FFF2-40B4-BE49-F238E27FC236}">
                  <a16:creationId xmlns:a16="http://schemas.microsoft.com/office/drawing/2014/main" id="{829C3AE2-B594-AF70-1EE8-D282F0832D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388" y="4056566"/>
              <a:ext cx="3918852" cy="2340000"/>
            </a:xfrm>
            <a:prstGeom prst="rect">
              <a:avLst/>
            </a:prstGeom>
          </p:spPr>
        </p:pic>
        <p:sp>
          <p:nvSpPr>
            <p:cNvPr id="49" name="CasellaDiTesto 48">
              <a:extLst>
                <a:ext uri="{FF2B5EF4-FFF2-40B4-BE49-F238E27FC236}">
                  <a16:creationId xmlns:a16="http://schemas.microsoft.com/office/drawing/2014/main" id="{6216BBCA-AA41-C5B4-5F14-EE090F120DAA}"/>
                </a:ext>
              </a:extLst>
            </p:cNvPr>
            <p:cNvSpPr txBox="1"/>
            <p:nvPr/>
          </p:nvSpPr>
          <p:spPr>
            <a:xfrm>
              <a:off x="595223" y="4901342"/>
              <a:ext cx="1349087" cy="338555"/>
            </a:xfrm>
            <a:prstGeom prst="rect">
              <a:avLst/>
            </a:prstGeom>
            <a:noFill/>
          </p:spPr>
          <p:txBody>
            <a:bodyPr wrap="none" rtlCol="0">
              <a:spAutoFit/>
            </a:bodyPr>
            <a:lstStyle/>
            <a:p>
              <a:r>
                <a:rPr lang="en-GB" sz="1050" dirty="0">
                  <a:solidFill>
                    <a:srgbClr val="00B050"/>
                  </a:solidFill>
                </a:rPr>
                <a:t>E</a:t>
              </a:r>
              <a:r>
                <a:rPr lang="en-GB" sz="1050" baseline="-25000" dirty="0">
                  <a:solidFill>
                    <a:srgbClr val="00B050"/>
                  </a:solidFill>
                </a:rPr>
                <a:t>0</a:t>
              </a:r>
              <a:r>
                <a:rPr lang="en-GB" sz="1050" dirty="0">
                  <a:solidFill>
                    <a:srgbClr val="00B050"/>
                  </a:solidFill>
                </a:rPr>
                <a:t> 22.5 MV/m</a:t>
              </a:r>
            </a:p>
          </p:txBody>
        </p:sp>
        <p:sp>
          <p:nvSpPr>
            <p:cNvPr id="50" name="CasellaDiTesto 49">
              <a:extLst>
                <a:ext uri="{FF2B5EF4-FFF2-40B4-BE49-F238E27FC236}">
                  <a16:creationId xmlns:a16="http://schemas.microsoft.com/office/drawing/2014/main" id="{86237641-1668-663F-1A05-240D7291ADEF}"/>
                </a:ext>
              </a:extLst>
            </p:cNvPr>
            <p:cNvSpPr txBox="1"/>
            <p:nvPr/>
          </p:nvSpPr>
          <p:spPr>
            <a:xfrm>
              <a:off x="1361213" y="5601344"/>
              <a:ext cx="1199473" cy="338555"/>
            </a:xfrm>
            <a:prstGeom prst="rect">
              <a:avLst/>
            </a:prstGeom>
            <a:noFill/>
          </p:spPr>
          <p:txBody>
            <a:bodyPr wrap="none" rtlCol="0">
              <a:spAutoFit/>
            </a:bodyPr>
            <a:lstStyle/>
            <a:p>
              <a:r>
                <a:rPr lang="en-GB" sz="1050" dirty="0">
                  <a:solidFill>
                    <a:srgbClr val="002060"/>
                  </a:solidFill>
                </a:rPr>
                <a:t>E</a:t>
              </a:r>
              <a:r>
                <a:rPr lang="en-GB" sz="1050" baseline="-25000" dirty="0">
                  <a:solidFill>
                    <a:srgbClr val="002060"/>
                  </a:solidFill>
                </a:rPr>
                <a:t>0</a:t>
              </a:r>
              <a:r>
                <a:rPr lang="en-GB" sz="1050" dirty="0">
                  <a:solidFill>
                    <a:srgbClr val="002060"/>
                  </a:solidFill>
                </a:rPr>
                <a:t> 40 MV/m</a:t>
              </a:r>
            </a:p>
          </p:txBody>
        </p:sp>
        <p:grpSp>
          <p:nvGrpSpPr>
            <p:cNvPr id="75" name="Gruppo 74">
              <a:extLst>
                <a:ext uri="{FF2B5EF4-FFF2-40B4-BE49-F238E27FC236}">
                  <a16:creationId xmlns:a16="http://schemas.microsoft.com/office/drawing/2014/main" id="{5B0FEE96-D600-CA27-078F-950E5E4F77A0}"/>
                </a:ext>
              </a:extLst>
            </p:cNvPr>
            <p:cNvGrpSpPr/>
            <p:nvPr/>
          </p:nvGrpSpPr>
          <p:grpSpPr>
            <a:xfrm>
              <a:off x="2715586" y="5209120"/>
              <a:ext cx="1446225" cy="529819"/>
              <a:chOff x="4626234" y="5045705"/>
              <a:chExt cx="1446225" cy="529819"/>
            </a:xfrm>
          </p:grpSpPr>
          <p:cxnSp>
            <p:nvCxnSpPr>
              <p:cNvPr id="59" name="Connettore diritto 58">
                <a:extLst>
                  <a:ext uri="{FF2B5EF4-FFF2-40B4-BE49-F238E27FC236}">
                    <a16:creationId xmlns:a16="http://schemas.microsoft.com/office/drawing/2014/main" id="{A241277E-B7AB-D05B-1E64-50795448FC97}"/>
                  </a:ext>
                </a:extLst>
              </p:cNvPr>
              <p:cNvCxnSpPr>
                <a:cxnSpLocks/>
              </p:cNvCxnSpPr>
              <p:nvPr/>
            </p:nvCxnSpPr>
            <p:spPr>
              <a:xfrm>
                <a:off x="4626234" y="5199594"/>
                <a:ext cx="423569" cy="0"/>
              </a:xfrm>
              <a:prstGeom prst="line">
                <a:avLst/>
              </a:prstGeom>
              <a:ln w="22225">
                <a:solidFill>
                  <a:srgbClr val="312FB5"/>
                </a:solidFill>
                <a:prstDash val="dash"/>
              </a:ln>
            </p:spPr>
            <p:style>
              <a:lnRef idx="1">
                <a:schemeClr val="accent1"/>
              </a:lnRef>
              <a:fillRef idx="0">
                <a:schemeClr val="accent1"/>
              </a:fillRef>
              <a:effectRef idx="0">
                <a:schemeClr val="accent1"/>
              </a:effectRef>
              <a:fontRef idx="minor">
                <a:schemeClr val="tx1"/>
              </a:fontRef>
            </p:style>
          </p:cxnSp>
          <p:sp>
            <p:nvSpPr>
              <p:cNvPr id="70" name="CasellaDiTesto 69">
                <a:extLst>
                  <a:ext uri="{FF2B5EF4-FFF2-40B4-BE49-F238E27FC236}">
                    <a16:creationId xmlns:a16="http://schemas.microsoft.com/office/drawing/2014/main" id="{8E36DDAF-B6FD-4E38-9174-32C0982FDE8A}"/>
                  </a:ext>
                </a:extLst>
              </p:cNvPr>
              <p:cNvSpPr txBox="1"/>
              <p:nvPr/>
            </p:nvSpPr>
            <p:spPr>
              <a:xfrm>
                <a:off x="5011911" y="5045705"/>
                <a:ext cx="1060548" cy="338555"/>
              </a:xfrm>
              <a:prstGeom prst="rect">
                <a:avLst/>
              </a:prstGeom>
              <a:noFill/>
            </p:spPr>
            <p:txBody>
              <a:bodyPr wrap="none" rtlCol="0">
                <a:spAutoFit/>
              </a:bodyPr>
              <a:lstStyle/>
              <a:p>
                <a:r>
                  <a:rPr lang="en-GB" sz="1050" dirty="0" err="1">
                    <a:solidFill>
                      <a:srgbClr val="312FB5"/>
                    </a:solidFill>
                  </a:rPr>
                  <a:t>R</a:t>
                </a:r>
                <a:r>
                  <a:rPr lang="en-GB" sz="1050" baseline="-25000" dirty="0" err="1">
                    <a:solidFill>
                      <a:srgbClr val="312FB5"/>
                    </a:solidFill>
                  </a:rPr>
                  <a:t>w</a:t>
                </a:r>
                <a:r>
                  <a:rPr lang="en-GB" sz="1050" dirty="0">
                    <a:solidFill>
                      <a:srgbClr val="312FB5"/>
                    </a:solidFill>
                  </a:rPr>
                  <a:t> 60 mm</a:t>
                </a:r>
              </a:p>
            </p:txBody>
          </p:sp>
          <p:cxnSp>
            <p:nvCxnSpPr>
              <p:cNvPr id="71" name="Connettore diritto 70">
                <a:extLst>
                  <a:ext uri="{FF2B5EF4-FFF2-40B4-BE49-F238E27FC236}">
                    <a16:creationId xmlns:a16="http://schemas.microsoft.com/office/drawing/2014/main" id="{4A43D9A2-4775-5C6D-71EC-D4DD90314A3F}"/>
                  </a:ext>
                </a:extLst>
              </p:cNvPr>
              <p:cNvCxnSpPr>
                <a:cxnSpLocks/>
              </p:cNvCxnSpPr>
              <p:nvPr/>
            </p:nvCxnSpPr>
            <p:spPr>
              <a:xfrm>
                <a:off x="4626234" y="5390858"/>
                <a:ext cx="423569" cy="0"/>
              </a:xfrm>
              <a:prstGeom prst="line">
                <a:avLst/>
              </a:prstGeom>
              <a:ln w="22225">
                <a:solidFill>
                  <a:srgbClr val="312FB5"/>
                </a:solidFill>
                <a:prstDash val="solid"/>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8B06CE01-12D1-5E56-145B-2F86AF1510F6}"/>
                  </a:ext>
                </a:extLst>
              </p:cNvPr>
              <p:cNvSpPr txBox="1"/>
              <p:nvPr/>
            </p:nvSpPr>
            <p:spPr>
              <a:xfrm>
                <a:off x="5011911" y="5236969"/>
                <a:ext cx="1060548" cy="338555"/>
              </a:xfrm>
              <a:prstGeom prst="rect">
                <a:avLst/>
              </a:prstGeom>
              <a:noFill/>
            </p:spPr>
            <p:txBody>
              <a:bodyPr wrap="none" rtlCol="0">
                <a:spAutoFit/>
              </a:bodyPr>
              <a:lstStyle/>
              <a:p>
                <a:r>
                  <a:rPr lang="en-GB" sz="1050" dirty="0" err="1">
                    <a:solidFill>
                      <a:srgbClr val="312FB5"/>
                    </a:solidFill>
                  </a:rPr>
                  <a:t>R</a:t>
                </a:r>
                <a:r>
                  <a:rPr lang="en-GB" sz="1050" baseline="-25000" dirty="0" err="1">
                    <a:solidFill>
                      <a:srgbClr val="312FB5"/>
                    </a:solidFill>
                  </a:rPr>
                  <a:t>w</a:t>
                </a:r>
                <a:r>
                  <a:rPr lang="en-GB" sz="1050" dirty="0">
                    <a:solidFill>
                      <a:srgbClr val="312FB5"/>
                    </a:solidFill>
                  </a:rPr>
                  <a:t> 80 mm</a:t>
                </a:r>
              </a:p>
            </p:txBody>
          </p:sp>
        </p:grpSp>
        <p:sp>
          <p:nvSpPr>
            <p:cNvPr id="84" name="CasellaDiTesto 83">
              <a:extLst>
                <a:ext uri="{FF2B5EF4-FFF2-40B4-BE49-F238E27FC236}">
                  <a16:creationId xmlns:a16="http://schemas.microsoft.com/office/drawing/2014/main" id="{CCCDD0B9-4A2C-7C01-CEDA-E91334E174A0}"/>
                </a:ext>
              </a:extLst>
            </p:cNvPr>
            <p:cNvSpPr txBox="1"/>
            <p:nvPr/>
          </p:nvSpPr>
          <p:spPr>
            <a:xfrm>
              <a:off x="898375" y="3685712"/>
              <a:ext cx="2746905" cy="400109"/>
            </a:xfrm>
            <a:prstGeom prst="rect">
              <a:avLst/>
            </a:prstGeom>
            <a:noFill/>
          </p:spPr>
          <p:txBody>
            <a:bodyPr wrap="none" rtlCol="0">
              <a:spAutoFit/>
            </a:bodyPr>
            <a:lstStyle/>
            <a:p>
              <a:r>
                <a:rPr lang="en-GB" sz="1350" dirty="0"/>
                <a:t>Lorentz peak force [kPa]</a:t>
              </a:r>
            </a:p>
          </p:txBody>
        </p:sp>
      </p:grpSp>
      <p:grpSp>
        <p:nvGrpSpPr>
          <p:cNvPr id="91" name="Gruppo 90">
            <a:extLst>
              <a:ext uri="{FF2B5EF4-FFF2-40B4-BE49-F238E27FC236}">
                <a16:creationId xmlns:a16="http://schemas.microsoft.com/office/drawing/2014/main" id="{B8E96BA2-DA4B-497F-E548-6CF89511BD5A}"/>
              </a:ext>
            </a:extLst>
          </p:cNvPr>
          <p:cNvGrpSpPr/>
          <p:nvPr/>
        </p:nvGrpSpPr>
        <p:grpSpPr>
          <a:xfrm>
            <a:off x="5986325" y="2611543"/>
            <a:ext cx="2977705" cy="2044124"/>
            <a:chOff x="7121441" y="3671067"/>
            <a:chExt cx="3970273" cy="2725499"/>
          </a:xfrm>
        </p:grpSpPr>
        <p:pic>
          <p:nvPicPr>
            <p:cNvPr id="68" name="Immagine 67">
              <a:extLst>
                <a:ext uri="{FF2B5EF4-FFF2-40B4-BE49-F238E27FC236}">
                  <a16:creationId xmlns:a16="http://schemas.microsoft.com/office/drawing/2014/main" id="{C84A7625-8636-26DB-FDFC-3C30CF39F2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1441" y="4056567"/>
              <a:ext cx="3916496" cy="2339999"/>
            </a:xfrm>
            <a:prstGeom prst="rect">
              <a:avLst/>
            </a:prstGeom>
          </p:spPr>
        </p:pic>
        <p:grpSp>
          <p:nvGrpSpPr>
            <p:cNvPr id="76" name="Gruppo 75">
              <a:extLst>
                <a:ext uri="{FF2B5EF4-FFF2-40B4-BE49-F238E27FC236}">
                  <a16:creationId xmlns:a16="http://schemas.microsoft.com/office/drawing/2014/main" id="{1C727C92-E7E9-9956-68E6-78EB09C2202D}"/>
                </a:ext>
              </a:extLst>
            </p:cNvPr>
            <p:cNvGrpSpPr/>
            <p:nvPr/>
          </p:nvGrpSpPr>
          <p:grpSpPr>
            <a:xfrm>
              <a:off x="7670625" y="4710079"/>
              <a:ext cx="1446225" cy="529819"/>
              <a:chOff x="4626234" y="5045705"/>
              <a:chExt cx="1446225" cy="529819"/>
            </a:xfrm>
          </p:grpSpPr>
          <p:cxnSp>
            <p:nvCxnSpPr>
              <p:cNvPr id="77" name="Connettore diritto 76">
                <a:extLst>
                  <a:ext uri="{FF2B5EF4-FFF2-40B4-BE49-F238E27FC236}">
                    <a16:creationId xmlns:a16="http://schemas.microsoft.com/office/drawing/2014/main" id="{CE2AF96B-D08A-8BD3-4F92-03AD6AD74691}"/>
                  </a:ext>
                </a:extLst>
              </p:cNvPr>
              <p:cNvCxnSpPr>
                <a:cxnSpLocks/>
              </p:cNvCxnSpPr>
              <p:nvPr/>
            </p:nvCxnSpPr>
            <p:spPr>
              <a:xfrm>
                <a:off x="4626234" y="5199594"/>
                <a:ext cx="423569" cy="0"/>
              </a:xfrm>
              <a:prstGeom prst="line">
                <a:avLst/>
              </a:prstGeom>
              <a:ln w="22225">
                <a:solidFill>
                  <a:srgbClr val="312FB5"/>
                </a:solidFill>
                <a:prstDash val="dash"/>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2D028B4B-BCEA-A67B-37FF-D0F382504B19}"/>
                  </a:ext>
                </a:extLst>
              </p:cNvPr>
              <p:cNvSpPr txBox="1"/>
              <p:nvPr/>
            </p:nvSpPr>
            <p:spPr>
              <a:xfrm>
                <a:off x="5011911" y="5045705"/>
                <a:ext cx="1060548" cy="338555"/>
              </a:xfrm>
              <a:prstGeom prst="rect">
                <a:avLst/>
              </a:prstGeom>
              <a:noFill/>
            </p:spPr>
            <p:txBody>
              <a:bodyPr wrap="none" rtlCol="0">
                <a:spAutoFit/>
              </a:bodyPr>
              <a:lstStyle/>
              <a:p>
                <a:r>
                  <a:rPr lang="en-GB" sz="1050" dirty="0" err="1">
                    <a:solidFill>
                      <a:srgbClr val="312FB5"/>
                    </a:solidFill>
                  </a:rPr>
                  <a:t>R</a:t>
                </a:r>
                <a:r>
                  <a:rPr lang="en-GB" sz="1050" baseline="-25000" dirty="0" err="1">
                    <a:solidFill>
                      <a:srgbClr val="312FB5"/>
                    </a:solidFill>
                  </a:rPr>
                  <a:t>w</a:t>
                </a:r>
                <a:r>
                  <a:rPr lang="en-GB" sz="1050" dirty="0">
                    <a:solidFill>
                      <a:srgbClr val="312FB5"/>
                    </a:solidFill>
                  </a:rPr>
                  <a:t> 60 mm</a:t>
                </a:r>
              </a:p>
            </p:txBody>
          </p:sp>
          <p:cxnSp>
            <p:nvCxnSpPr>
              <p:cNvPr id="79" name="Connettore diritto 78">
                <a:extLst>
                  <a:ext uri="{FF2B5EF4-FFF2-40B4-BE49-F238E27FC236}">
                    <a16:creationId xmlns:a16="http://schemas.microsoft.com/office/drawing/2014/main" id="{802CA843-F059-BF0A-1B5F-3C6A5DDA2C39}"/>
                  </a:ext>
                </a:extLst>
              </p:cNvPr>
              <p:cNvCxnSpPr>
                <a:cxnSpLocks/>
              </p:cNvCxnSpPr>
              <p:nvPr/>
            </p:nvCxnSpPr>
            <p:spPr>
              <a:xfrm>
                <a:off x="4626234" y="5390858"/>
                <a:ext cx="423569" cy="0"/>
              </a:xfrm>
              <a:prstGeom prst="line">
                <a:avLst/>
              </a:prstGeom>
              <a:ln w="22225">
                <a:solidFill>
                  <a:srgbClr val="312FB5"/>
                </a:solidFill>
                <a:prstDash val="solid"/>
              </a:ln>
            </p:spPr>
            <p:style>
              <a:lnRef idx="1">
                <a:schemeClr val="accent1"/>
              </a:lnRef>
              <a:fillRef idx="0">
                <a:schemeClr val="accent1"/>
              </a:fillRef>
              <a:effectRef idx="0">
                <a:schemeClr val="accent1"/>
              </a:effectRef>
              <a:fontRef idx="minor">
                <a:schemeClr val="tx1"/>
              </a:fontRef>
            </p:style>
          </p:cxnSp>
          <p:sp>
            <p:nvSpPr>
              <p:cNvPr id="80" name="CasellaDiTesto 79">
                <a:extLst>
                  <a:ext uri="{FF2B5EF4-FFF2-40B4-BE49-F238E27FC236}">
                    <a16:creationId xmlns:a16="http://schemas.microsoft.com/office/drawing/2014/main" id="{FB5439C2-A459-47B9-CA30-7C1EC1079FD9}"/>
                  </a:ext>
                </a:extLst>
              </p:cNvPr>
              <p:cNvSpPr txBox="1"/>
              <p:nvPr/>
            </p:nvSpPr>
            <p:spPr>
              <a:xfrm>
                <a:off x="5011911" y="5236969"/>
                <a:ext cx="1060548" cy="338555"/>
              </a:xfrm>
              <a:prstGeom prst="rect">
                <a:avLst/>
              </a:prstGeom>
              <a:noFill/>
            </p:spPr>
            <p:txBody>
              <a:bodyPr wrap="none" rtlCol="0">
                <a:spAutoFit/>
              </a:bodyPr>
              <a:lstStyle/>
              <a:p>
                <a:r>
                  <a:rPr lang="en-GB" sz="1050" dirty="0" err="1">
                    <a:solidFill>
                      <a:srgbClr val="312FB5"/>
                    </a:solidFill>
                  </a:rPr>
                  <a:t>R</a:t>
                </a:r>
                <a:r>
                  <a:rPr lang="en-GB" sz="1050" baseline="-25000" dirty="0" err="1">
                    <a:solidFill>
                      <a:srgbClr val="312FB5"/>
                    </a:solidFill>
                  </a:rPr>
                  <a:t>w</a:t>
                </a:r>
                <a:r>
                  <a:rPr lang="en-GB" sz="1050" dirty="0">
                    <a:solidFill>
                      <a:srgbClr val="312FB5"/>
                    </a:solidFill>
                  </a:rPr>
                  <a:t> 80 mm</a:t>
                </a:r>
              </a:p>
            </p:txBody>
          </p:sp>
        </p:grpSp>
        <p:sp>
          <p:nvSpPr>
            <p:cNvPr id="81" name="CasellaDiTesto 80">
              <a:extLst>
                <a:ext uri="{FF2B5EF4-FFF2-40B4-BE49-F238E27FC236}">
                  <a16:creationId xmlns:a16="http://schemas.microsoft.com/office/drawing/2014/main" id="{1B490D67-3356-2136-CBAA-5B171926C5D5}"/>
                </a:ext>
              </a:extLst>
            </p:cNvPr>
            <p:cNvSpPr txBox="1"/>
            <p:nvPr/>
          </p:nvSpPr>
          <p:spPr>
            <a:xfrm>
              <a:off x="9892241" y="4700119"/>
              <a:ext cx="1199473" cy="338555"/>
            </a:xfrm>
            <a:prstGeom prst="rect">
              <a:avLst/>
            </a:prstGeom>
            <a:noFill/>
          </p:spPr>
          <p:txBody>
            <a:bodyPr wrap="none" rtlCol="0">
              <a:spAutoFit/>
            </a:bodyPr>
            <a:lstStyle/>
            <a:p>
              <a:r>
                <a:rPr lang="en-GB" sz="1050" dirty="0">
                  <a:solidFill>
                    <a:srgbClr val="002060"/>
                  </a:solidFill>
                </a:rPr>
                <a:t>E</a:t>
              </a:r>
              <a:r>
                <a:rPr lang="en-GB" sz="1050" baseline="-25000" dirty="0">
                  <a:solidFill>
                    <a:srgbClr val="002060"/>
                  </a:solidFill>
                </a:rPr>
                <a:t>0</a:t>
              </a:r>
              <a:r>
                <a:rPr lang="en-GB" sz="1050" dirty="0">
                  <a:solidFill>
                    <a:srgbClr val="002060"/>
                  </a:solidFill>
                </a:rPr>
                <a:t> 40 MV/m</a:t>
              </a:r>
            </a:p>
          </p:txBody>
        </p:sp>
        <p:sp>
          <p:nvSpPr>
            <p:cNvPr id="82" name="CasellaDiTesto 81">
              <a:extLst>
                <a:ext uri="{FF2B5EF4-FFF2-40B4-BE49-F238E27FC236}">
                  <a16:creationId xmlns:a16="http://schemas.microsoft.com/office/drawing/2014/main" id="{339750AA-7DB3-A264-E387-C131FF3076E7}"/>
                </a:ext>
              </a:extLst>
            </p:cNvPr>
            <p:cNvSpPr txBox="1"/>
            <p:nvPr/>
          </p:nvSpPr>
          <p:spPr>
            <a:xfrm>
              <a:off x="9719777" y="5637809"/>
              <a:ext cx="1349087" cy="338555"/>
            </a:xfrm>
            <a:prstGeom prst="rect">
              <a:avLst/>
            </a:prstGeom>
            <a:noFill/>
          </p:spPr>
          <p:txBody>
            <a:bodyPr wrap="none" rtlCol="0">
              <a:spAutoFit/>
            </a:bodyPr>
            <a:lstStyle/>
            <a:p>
              <a:r>
                <a:rPr lang="en-GB" sz="1050" dirty="0">
                  <a:solidFill>
                    <a:srgbClr val="00B050"/>
                  </a:solidFill>
                </a:rPr>
                <a:t>E</a:t>
              </a:r>
              <a:r>
                <a:rPr lang="en-GB" sz="1050" baseline="-25000" dirty="0">
                  <a:solidFill>
                    <a:srgbClr val="00B050"/>
                  </a:solidFill>
                </a:rPr>
                <a:t>0</a:t>
              </a:r>
              <a:r>
                <a:rPr lang="en-GB" sz="1050" dirty="0">
                  <a:solidFill>
                    <a:srgbClr val="00B050"/>
                  </a:solidFill>
                </a:rPr>
                <a:t> 22.5 MV/m</a:t>
              </a:r>
            </a:p>
          </p:txBody>
        </p:sp>
        <p:sp>
          <p:nvSpPr>
            <p:cNvPr id="89" name="CasellaDiTesto 88">
              <a:extLst>
                <a:ext uri="{FF2B5EF4-FFF2-40B4-BE49-F238E27FC236}">
                  <a16:creationId xmlns:a16="http://schemas.microsoft.com/office/drawing/2014/main" id="{7EC00768-A506-2D38-EC91-6F218464C7E2}"/>
                </a:ext>
              </a:extLst>
            </p:cNvPr>
            <p:cNvSpPr txBox="1"/>
            <p:nvPr/>
          </p:nvSpPr>
          <p:spPr>
            <a:xfrm>
              <a:off x="7677548" y="3671067"/>
              <a:ext cx="3268416" cy="400109"/>
            </a:xfrm>
            <a:prstGeom prst="rect">
              <a:avLst/>
            </a:prstGeom>
            <a:noFill/>
          </p:spPr>
          <p:txBody>
            <a:bodyPr wrap="none" rtlCol="0">
              <a:spAutoFit/>
            </a:bodyPr>
            <a:lstStyle/>
            <a:p>
              <a:r>
                <a:rPr lang="en-GB" sz="1350" dirty="0"/>
                <a:t>RF mean heating load [W/m</a:t>
              </a:r>
              <a:r>
                <a:rPr lang="en-GB" sz="1350" baseline="30000" dirty="0"/>
                <a:t>2</a:t>
              </a:r>
              <a:r>
                <a:rPr lang="en-GB" sz="1350" dirty="0"/>
                <a:t>]</a:t>
              </a:r>
            </a:p>
          </p:txBody>
        </p:sp>
      </p:grpSp>
      <p:sp>
        <p:nvSpPr>
          <p:cNvPr id="92" name="CasellaDiTesto 91">
            <a:extLst>
              <a:ext uri="{FF2B5EF4-FFF2-40B4-BE49-F238E27FC236}">
                <a16:creationId xmlns:a16="http://schemas.microsoft.com/office/drawing/2014/main" id="{1D7B6825-B5C6-E322-833C-56DDD0C98387}"/>
              </a:ext>
            </a:extLst>
          </p:cNvPr>
          <p:cNvSpPr txBox="1"/>
          <p:nvPr/>
        </p:nvSpPr>
        <p:spPr>
          <a:xfrm>
            <a:off x="3128602" y="2901880"/>
            <a:ext cx="2828833" cy="507831"/>
          </a:xfrm>
          <a:prstGeom prst="rect">
            <a:avLst/>
          </a:prstGeom>
          <a:noFill/>
        </p:spPr>
        <p:txBody>
          <a:bodyPr wrap="square" rtlCol="0">
            <a:spAutoFit/>
          </a:bodyPr>
          <a:lstStyle/>
          <a:p>
            <a:r>
              <a:rPr lang="en-GB" sz="1350" dirty="0"/>
              <a:t>Peak force conservatively considered constant</a:t>
            </a:r>
          </a:p>
        </p:txBody>
      </p:sp>
      <p:sp>
        <p:nvSpPr>
          <p:cNvPr id="95" name="CasellaDiTesto 94">
            <a:extLst>
              <a:ext uri="{FF2B5EF4-FFF2-40B4-BE49-F238E27FC236}">
                <a16:creationId xmlns:a16="http://schemas.microsoft.com/office/drawing/2014/main" id="{A964CE32-692A-A310-9C55-325076BCE612}"/>
              </a:ext>
            </a:extLst>
          </p:cNvPr>
          <p:cNvSpPr txBox="1"/>
          <p:nvPr/>
        </p:nvSpPr>
        <p:spPr>
          <a:xfrm>
            <a:off x="3128602" y="4202584"/>
            <a:ext cx="2828833" cy="715581"/>
          </a:xfrm>
          <a:prstGeom prst="rect">
            <a:avLst/>
          </a:prstGeom>
          <a:noFill/>
        </p:spPr>
        <p:txBody>
          <a:bodyPr wrap="square" rtlCol="0">
            <a:spAutoFit/>
          </a:bodyPr>
          <a:lstStyle/>
          <a:p>
            <a:pPr algn="r"/>
            <a:r>
              <a:rPr lang="en-GB" sz="1350" dirty="0"/>
              <a:t>RF heating averaged on duty cycle. Assumed the same for both Al and Be</a:t>
            </a:r>
          </a:p>
        </p:txBody>
      </p:sp>
    </p:spTree>
    <p:extLst>
      <p:ext uri="{BB962C8B-B14F-4D97-AF65-F5344CB8AC3E}">
        <p14:creationId xmlns:p14="http://schemas.microsoft.com/office/powerpoint/2010/main" val="123192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3DE1-C376-7589-538C-2B5EFCD6C11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2EA834-09CB-DA1C-F892-B8DF66007CA9}"/>
              </a:ext>
            </a:extLst>
          </p:cNvPr>
          <p:cNvSpPr>
            <a:spLocks noGrp="1"/>
          </p:cNvSpPr>
          <p:nvPr>
            <p:ph type="title"/>
          </p:nvPr>
        </p:nvSpPr>
        <p:spPr>
          <a:xfrm>
            <a:off x="1736541" y="157167"/>
            <a:ext cx="5556618" cy="994172"/>
          </a:xfrm>
        </p:spPr>
        <p:txBody>
          <a:bodyPr/>
          <a:lstStyle/>
          <a:p>
            <a:r>
              <a:rPr lang="en-GB" noProof="0" dirty="0"/>
              <a:t>Thermal analysis</a:t>
            </a:r>
          </a:p>
        </p:txBody>
      </p:sp>
      <p:pic>
        <p:nvPicPr>
          <p:cNvPr id="12" name="Immagine 11" descr="Immagine che contiene Diagramma&#10;&#10;Il contenuto generato dall'IA potrebbe non essere corretto.">
            <a:extLst>
              <a:ext uri="{FF2B5EF4-FFF2-40B4-BE49-F238E27FC236}">
                <a16:creationId xmlns:a16="http://schemas.microsoft.com/office/drawing/2014/main" id="{36068447-DB00-FFB1-E3D2-55A2B2603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68" y="1700975"/>
            <a:ext cx="5400000" cy="799103"/>
          </a:xfrm>
          <a:prstGeom prst="rect">
            <a:avLst/>
          </a:prstGeom>
        </p:spPr>
      </p:pic>
      <p:sp>
        <p:nvSpPr>
          <p:cNvPr id="4" name="CasellaDiTesto 3">
            <a:extLst>
              <a:ext uri="{FF2B5EF4-FFF2-40B4-BE49-F238E27FC236}">
                <a16:creationId xmlns:a16="http://schemas.microsoft.com/office/drawing/2014/main" id="{5857DF4F-1182-376A-9BC1-82629E2E0B15}"/>
              </a:ext>
            </a:extLst>
          </p:cNvPr>
          <p:cNvSpPr txBox="1"/>
          <p:nvPr/>
        </p:nvSpPr>
        <p:spPr>
          <a:xfrm>
            <a:off x="3660089" y="1461999"/>
            <a:ext cx="1204176" cy="507831"/>
          </a:xfrm>
          <a:prstGeom prst="rect">
            <a:avLst/>
          </a:prstGeom>
          <a:noFill/>
        </p:spPr>
        <p:txBody>
          <a:bodyPr wrap="none" rtlCol="0">
            <a:spAutoFit/>
          </a:bodyPr>
          <a:lstStyle/>
          <a:p>
            <a:r>
              <a:rPr lang="en-GB" sz="1350" dirty="0">
                <a:solidFill>
                  <a:srgbClr val="C00000"/>
                </a:solidFill>
              </a:rPr>
              <a:t>Thermal</a:t>
            </a:r>
            <a:br>
              <a:rPr lang="en-GB" sz="1350" dirty="0">
                <a:solidFill>
                  <a:srgbClr val="C00000"/>
                </a:solidFill>
              </a:rPr>
            </a:br>
            <a:r>
              <a:rPr lang="en-GB" sz="1350" dirty="0">
                <a:solidFill>
                  <a:srgbClr val="C00000"/>
                </a:solidFill>
              </a:rPr>
              <a:t>displacement</a:t>
            </a:r>
            <a:endParaRPr lang="it-IT" sz="1350" dirty="0">
              <a:solidFill>
                <a:srgbClr val="C00000"/>
              </a:solidFill>
            </a:endParaRPr>
          </a:p>
        </p:txBody>
      </p:sp>
      <p:sp>
        <p:nvSpPr>
          <p:cNvPr id="10" name="Freccia a destra 9">
            <a:extLst>
              <a:ext uri="{FF2B5EF4-FFF2-40B4-BE49-F238E27FC236}">
                <a16:creationId xmlns:a16="http://schemas.microsoft.com/office/drawing/2014/main" id="{401D1D45-BF5E-C875-F9A5-CBF9DAE03A25}"/>
              </a:ext>
            </a:extLst>
          </p:cNvPr>
          <p:cNvSpPr/>
          <p:nvPr/>
        </p:nvSpPr>
        <p:spPr>
          <a:xfrm>
            <a:off x="4782280" y="1522635"/>
            <a:ext cx="295107" cy="36347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CasellaDiTesto 12">
            <a:extLst>
              <a:ext uri="{FF2B5EF4-FFF2-40B4-BE49-F238E27FC236}">
                <a16:creationId xmlns:a16="http://schemas.microsoft.com/office/drawing/2014/main" id="{904E0022-075F-E7B5-95EF-74BCE86B911A}"/>
              </a:ext>
            </a:extLst>
          </p:cNvPr>
          <p:cNvSpPr txBox="1"/>
          <p:nvPr/>
        </p:nvSpPr>
        <p:spPr>
          <a:xfrm>
            <a:off x="5116493" y="1358124"/>
            <a:ext cx="3636264" cy="923330"/>
          </a:xfrm>
          <a:prstGeom prst="rect">
            <a:avLst/>
          </a:prstGeom>
          <a:noFill/>
        </p:spPr>
        <p:txBody>
          <a:bodyPr wrap="square" rtlCol="0">
            <a:spAutoFit/>
          </a:bodyPr>
          <a:lstStyle/>
          <a:p>
            <a:pPr marL="214313" indent="-214313">
              <a:buFont typeface="Arial" panose="020B0604020202020204" pitchFamily="34" charset="0"/>
              <a:buChar char="•"/>
            </a:pPr>
            <a:r>
              <a:rPr lang="en-GB" sz="1350" dirty="0"/>
              <a:t>Curved foil → </a:t>
            </a:r>
            <a:r>
              <a:rPr lang="en-US" sz="1350" dirty="0"/>
              <a:t>accentuates the curvature of the foil outward from the cavity</a:t>
            </a:r>
            <a:endParaRPr lang="en-GB" sz="1350" dirty="0"/>
          </a:p>
          <a:p>
            <a:pPr marL="214313" indent="-214313">
              <a:buFont typeface="Arial" panose="020B0604020202020204" pitchFamily="34" charset="0"/>
              <a:buChar char="•"/>
            </a:pPr>
            <a:r>
              <a:rPr lang="en-GB" sz="1350" dirty="0"/>
              <a:t>Flat foil → buckling if no other force applied</a:t>
            </a:r>
          </a:p>
        </p:txBody>
      </p:sp>
      <p:grpSp>
        <p:nvGrpSpPr>
          <p:cNvPr id="63" name="Gruppo 62">
            <a:extLst>
              <a:ext uri="{FF2B5EF4-FFF2-40B4-BE49-F238E27FC236}">
                <a16:creationId xmlns:a16="http://schemas.microsoft.com/office/drawing/2014/main" id="{94D76C2F-3D98-1AC1-FA34-8C6008B839D0}"/>
              </a:ext>
            </a:extLst>
          </p:cNvPr>
          <p:cNvGrpSpPr/>
          <p:nvPr/>
        </p:nvGrpSpPr>
        <p:grpSpPr>
          <a:xfrm>
            <a:off x="248409" y="2463787"/>
            <a:ext cx="3034805" cy="2239748"/>
            <a:chOff x="5505797" y="1455719"/>
            <a:chExt cx="4046406" cy="2986330"/>
          </a:xfrm>
        </p:grpSpPr>
        <p:pic>
          <p:nvPicPr>
            <p:cNvPr id="17" name="Immagine 16">
              <a:extLst>
                <a:ext uri="{FF2B5EF4-FFF2-40B4-BE49-F238E27FC236}">
                  <a16:creationId xmlns:a16="http://schemas.microsoft.com/office/drawing/2014/main" id="{493230C0-E3F3-7BBF-CCC1-304C218866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37857" y="2102050"/>
              <a:ext cx="3982285" cy="2339999"/>
            </a:xfrm>
            <a:prstGeom prst="rect">
              <a:avLst/>
            </a:prstGeom>
          </p:spPr>
        </p:pic>
        <p:sp>
          <p:nvSpPr>
            <p:cNvPr id="18" name="CasellaDiTesto 17">
              <a:extLst>
                <a:ext uri="{FF2B5EF4-FFF2-40B4-BE49-F238E27FC236}">
                  <a16:creationId xmlns:a16="http://schemas.microsoft.com/office/drawing/2014/main" id="{209F2030-CFD5-A691-6697-253EEEC09EB3}"/>
                </a:ext>
              </a:extLst>
            </p:cNvPr>
            <p:cNvSpPr txBox="1"/>
            <p:nvPr/>
          </p:nvSpPr>
          <p:spPr>
            <a:xfrm>
              <a:off x="5505797" y="1455719"/>
              <a:ext cx="4046406" cy="677108"/>
            </a:xfrm>
            <a:prstGeom prst="rect">
              <a:avLst/>
            </a:prstGeom>
            <a:noFill/>
          </p:spPr>
          <p:txBody>
            <a:bodyPr wrap="none" rtlCol="0">
              <a:spAutoFit/>
            </a:bodyPr>
            <a:lstStyle/>
            <a:p>
              <a:pPr algn="ctr"/>
              <a:r>
                <a:rPr lang="en-GB" sz="1350" dirty="0"/>
                <a:t>Temperature on beam axis</a:t>
              </a:r>
              <a:br>
                <a:rPr lang="en-GB" sz="1350" dirty="0"/>
              </a:br>
              <a:r>
                <a:rPr lang="en-GB" sz="1350" dirty="0"/>
                <a:t>worst case (</a:t>
              </a:r>
              <a:r>
                <a:rPr lang="en-GB" sz="1350" dirty="0" err="1"/>
                <a:t>R</a:t>
              </a:r>
              <a:r>
                <a:rPr lang="en-GB" sz="1350" baseline="-25000" dirty="0" err="1"/>
                <a:t>w</a:t>
              </a:r>
              <a:r>
                <a:rPr lang="en-GB" sz="1350" dirty="0"/>
                <a:t> 80 mm - E</a:t>
              </a:r>
              <a:r>
                <a:rPr lang="en-GB" sz="1350" baseline="-25000" dirty="0"/>
                <a:t>0</a:t>
              </a:r>
              <a:r>
                <a:rPr lang="en-GB" sz="1350" dirty="0"/>
                <a:t> 40 MV/m)</a:t>
              </a:r>
            </a:p>
          </p:txBody>
        </p:sp>
        <p:sp>
          <p:nvSpPr>
            <p:cNvPr id="51" name="CasellaDiTesto 50">
              <a:extLst>
                <a:ext uri="{FF2B5EF4-FFF2-40B4-BE49-F238E27FC236}">
                  <a16:creationId xmlns:a16="http://schemas.microsoft.com/office/drawing/2014/main" id="{72510177-BDC4-3841-89BE-609A7448A7E8}"/>
                </a:ext>
              </a:extLst>
            </p:cNvPr>
            <p:cNvSpPr txBox="1"/>
            <p:nvPr/>
          </p:nvSpPr>
          <p:spPr>
            <a:xfrm>
              <a:off x="6787850" y="2430344"/>
              <a:ext cx="738681" cy="338555"/>
            </a:xfrm>
            <a:prstGeom prst="rect">
              <a:avLst/>
            </a:prstGeom>
            <a:noFill/>
          </p:spPr>
          <p:txBody>
            <a:bodyPr wrap="none" lIns="27000" rtlCol="0">
              <a:spAutoFit/>
            </a:bodyPr>
            <a:lstStyle/>
            <a:p>
              <a:r>
                <a:rPr lang="en-GB" sz="1050" dirty="0">
                  <a:solidFill>
                    <a:srgbClr val="00B050"/>
                  </a:solidFill>
                </a:rPr>
                <a:t>Flat foil</a:t>
              </a:r>
            </a:p>
          </p:txBody>
        </p:sp>
        <p:sp>
          <p:nvSpPr>
            <p:cNvPr id="52" name="CasellaDiTesto 51">
              <a:extLst>
                <a:ext uri="{FF2B5EF4-FFF2-40B4-BE49-F238E27FC236}">
                  <a16:creationId xmlns:a16="http://schemas.microsoft.com/office/drawing/2014/main" id="{2B74C14D-887E-856B-85F1-6B6CF1E603AB}"/>
                </a:ext>
              </a:extLst>
            </p:cNvPr>
            <p:cNvSpPr txBox="1"/>
            <p:nvPr/>
          </p:nvSpPr>
          <p:spPr>
            <a:xfrm>
              <a:off x="7673761" y="2997276"/>
              <a:ext cx="1567968" cy="338555"/>
            </a:xfrm>
            <a:prstGeom prst="rect">
              <a:avLst/>
            </a:prstGeom>
            <a:noFill/>
          </p:spPr>
          <p:txBody>
            <a:bodyPr wrap="none" lIns="27000" rtlCol="0">
              <a:spAutoFit/>
            </a:bodyPr>
            <a:lstStyle/>
            <a:p>
              <a:r>
                <a:rPr lang="en-GB" sz="1050" dirty="0">
                  <a:solidFill>
                    <a:srgbClr val="0070C0"/>
                  </a:solidFill>
                </a:rPr>
                <a:t>Step &amp; curved foil</a:t>
              </a:r>
            </a:p>
          </p:txBody>
        </p:sp>
        <p:cxnSp>
          <p:nvCxnSpPr>
            <p:cNvPr id="53" name="Connettore diritto 52">
              <a:extLst>
                <a:ext uri="{FF2B5EF4-FFF2-40B4-BE49-F238E27FC236}">
                  <a16:creationId xmlns:a16="http://schemas.microsoft.com/office/drawing/2014/main" id="{94C98235-6427-CB8E-B36A-07BEBA4B5F20}"/>
                </a:ext>
              </a:extLst>
            </p:cNvPr>
            <p:cNvCxnSpPr>
              <a:cxnSpLocks/>
            </p:cNvCxnSpPr>
            <p:nvPr/>
          </p:nvCxnSpPr>
          <p:spPr>
            <a:xfrm>
              <a:off x="8538363" y="2561187"/>
              <a:ext cx="423569" cy="0"/>
            </a:xfrm>
            <a:prstGeom prst="line">
              <a:avLst/>
            </a:prstGeom>
            <a:ln w="22225">
              <a:solidFill>
                <a:srgbClr val="312FB5"/>
              </a:solidFill>
              <a:prstDash val="dash"/>
            </a:ln>
          </p:spPr>
          <p:style>
            <a:lnRef idx="1">
              <a:schemeClr val="accent1"/>
            </a:lnRef>
            <a:fillRef idx="0">
              <a:schemeClr val="accent1"/>
            </a:fillRef>
            <a:effectRef idx="0">
              <a:schemeClr val="accent1"/>
            </a:effectRef>
            <a:fontRef idx="minor">
              <a:schemeClr val="tx1"/>
            </a:fontRef>
          </p:style>
        </p:cxnSp>
        <p:sp>
          <p:nvSpPr>
            <p:cNvPr id="54" name="CasellaDiTesto 53">
              <a:extLst>
                <a:ext uri="{FF2B5EF4-FFF2-40B4-BE49-F238E27FC236}">
                  <a16:creationId xmlns:a16="http://schemas.microsoft.com/office/drawing/2014/main" id="{64BC75AD-4F3D-7CBE-A02D-0A0C9D5CD8EC}"/>
                </a:ext>
              </a:extLst>
            </p:cNvPr>
            <p:cNvSpPr txBox="1"/>
            <p:nvPr/>
          </p:nvSpPr>
          <p:spPr>
            <a:xfrm>
              <a:off x="8924040" y="2407297"/>
              <a:ext cx="406523" cy="338555"/>
            </a:xfrm>
            <a:prstGeom prst="rect">
              <a:avLst/>
            </a:prstGeom>
            <a:noFill/>
          </p:spPr>
          <p:txBody>
            <a:bodyPr wrap="none" rtlCol="0">
              <a:spAutoFit/>
            </a:bodyPr>
            <a:lstStyle/>
            <a:p>
              <a:r>
                <a:rPr lang="en-GB" sz="1050" dirty="0">
                  <a:solidFill>
                    <a:srgbClr val="312FB5"/>
                  </a:solidFill>
                </a:rPr>
                <a:t>Al</a:t>
              </a:r>
            </a:p>
          </p:txBody>
        </p:sp>
        <p:cxnSp>
          <p:nvCxnSpPr>
            <p:cNvPr id="55" name="Connettore diritto 54">
              <a:extLst>
                <a:ext uri="{FF2B5EF4-FFF2-40B4-BE49-F238E27FC236}">
                  <a16:creationId xmlns:a16="http://schemas.microsoft.com/office/drawing/2014/main" id="{83D79AD8-3BA7-D1B5-C75B-E1FEA2B0C9EC}"/>
                </a:ext>
              </a:extLst>
            </p:cNvPr>
            <p:cNvCxnSpPr>
              <a:cxnSpLocks/>
            </p:cNvCxnSpPr>
            <p:nvPr/>
          </p:nvCxnSpPr>
          <p:spPr>
            <a:xfrm>
              <a:off x="8538363" y="2752451"/>
              <a:ext cx="423569" cy="0"/>
            </a:xfrm>
            <a:prstGeom prst="line">
              <a:avLst/>
            </a:prstGeom>
            <a:ln w="22225">
              <a:solidFill>
                <a:srgbClr val="312FB5"/>
              </a:solidFill>
              <a:prstDash val="solid"/>
            </a:ln>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id="{98EB5EF8-454F-FCE4-012C-B51758FDC0BD}"/>
                </a:ext>
              </a:extLst>
            </p:cNvPr>
            <p:cNvSpPr txBox="1"/>
            <p:nvPr/>
          </p:nvSpPr>
          <p:spPr>
            <a:xfrm>
              <a:off x="8924040" y="2598561"/>
              <a:ext cx="466368" cy="338555"/>
            </a:xfrm>
            <a:prstGeom prst="rect">
              <a:avLst/>
            </a:prstGeom>
            <a:noFill/>
          </p:spPr>
          <p:txBody>
            <a:bodyPr wrap="none" rtlCol="0">
              <a:spAutoFit/>
            </a:bodyPr>
            <a:lstStyle/>
            <a:p>
              <a:r>
                <a:rPr lang="en-GB" sz="1050" dirty="0">
                  <a:solidFill>
                    <a:srgbClr val="312FB5"/>
                  </a:solidFill>
                </a:rPr>
                <a:t>Be</a:t>
              </a:r>
            </a:p>
          </p:txBody>
        </p:sp>
        <p:cxnSp>
          <p:nvCxnSpPr>
            <p:cNvPr id="57" name="Connettore 2 56">
              <a:extLst>
                <a:ext uri="{FF2B5EF4-FFF2-40B4-BE49-F238E27FC236}">
                  <a16:creationId xmlns:a16="http://schemas.microsoft.com/office/drawing/2014/main" id="{C6C3DEB2-2C40-87F0-26CF-562D00180131}"/>
                </a:ext>
              </a:extLst>
            </p:cNvPr>
            <p:cNvCxnSpPr>
              <a:cxnSpLocks/>
              <a:stCxn id="52" idx="1"/>
            </p:cNvCxnSpPr>
            <p:nvPr/>
          </p:nvCxnSpPr>
          <p:spPr>
            <a:xfrm flipH="1">
              <a:off x="7377113" y="3166553"/>
              <a:ext cx="296648" cy="52995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a:extLst>
                <a:ext uri="{FF2B5EF4-FFF2-40B4-BE49-F238E27FC236}">
                  <a16:creationId xmlns:a16="http://schemas.microsoft.com/office/drawing/2014/main" id="{9E244463-91A0-A739-8E69-5CD51C5B9830}"/>
                </a:ext>
              </a:extLst>
            </p:cNvPr>
            <p:cNvCxnSpPr>
              <a:cxnSpLocks/>
              <a:stCxn id="51" idx="1"/>
            </p:cNvCxnSpPr>
            <p:nvPr/>
          </p:nvCxnSpPr>
          <p:spPr>
            <a:xfrm flipH="1">
              <a:off x="6597874" y="2599621"/>
              <a:ext cx="189976" cy="1816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Immagine 67">
            <a:extLst>
              <a:ext uri="{FF2B5EF4-FFF2-40B4-BE49-F238E27FC236}">
                <a16:creationId xmlns:a16="http://schemas.microsoft.com/office/drawing/2014/main" id="{E96D60A1-079A-F819-5F3B-E2CB81B28E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42779" y="2933704"/>
            <a:ext cx="3079451" cy="1808714"/>
          </a:xfrm>
          <a:prstGeom prst="rect">
            <a:avLst/>
          </a:prstGeom>
        </p:spPr>
      </p:pic>
      <p:pic>
        <p:nvPicPr>
          <p:cNvPr id="70" name="Immagine 69">
            <a:extLst>
              <a:ext uri="{FF2B5EF4-FFF2-40B4-BE49-F238E27FC236}">
                <a16:creationId xmlns:a16="http://schemas.microsoft.com/office/drawing/2014/main" id="{A6EA4EDC-A953-D8BC-3D8C-517712A3B2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30689" y="3085209"/>
            <a:ext cx="1406727" cy="1481652"/>
          </a:xfrm>
          <a:prstGeom prst="rect">
            <a:avLst/>
          </a:prstGeom>
        </p:spPr>
      </p:pic>
      <p:pic>
        <p:nvPicPr>
          <p:cNvPr id="72" name="Immagine 71" descr="Immagine che contiene testo, schermata, Policromia, Carattere&#10;&#10;Il contenuto generato dall'IA potrebbe non essere corretto.">
            <a:extLst>
              <a:ext uri="{FF2B5EF4-FFF2-40B4-BE49-F238E27FC236}">
                <a16:creationId xmlns:a16="http://schemas.microsoft.com/office/drawing/2014/main" id="{B33D0450-B924-645F-71A3-46C85599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356" y="1195660"/>
            <a:ext cx="405807" cy="1292712"/>
          </a:xfrm>
          <a:prstGeom prst="rect">
            <a:avLst/>
          </a:prstGeom>
        </p:spPr>
      </p:pic>
      <p:sp>
        <p:nvSpPr>
          <p:cNvPr id="74" name="CasellaDiTesto 73">
            <a:extLst>
              <a:ext uri="{FF2B5EF4-FFF2-40B4-BE49-F238E27FC236}">
                <a16:creationId xmlns:a16="http://schemas.microsoft.com/office/drawing/2014/main" id="{A4CE55E2-8474-588E-8233-0039B894F485}"/>
              </a:ext>
            </a:extLst>
          </p:cNvPr>
          <p:cNvSpPr txBox="1"/>
          <p:nvPr/>
        </p:nvSpPr>
        <p:spPr>
          <a:xfrm>
            <a:off x="760809" y="1234710"/>
            <a:ext cx="2727029" cy="415498"/>
          </a:xfrm>
          <a:prstGeom prst="rect">
            <a:avLst/>
          </a:prstGeom>
          <a:noFill/>
        </p:spPr>
        <p:txBody>
          <a:bodyPr wrap="none" rtlCol="0">
            <a:spAutoFit/>
          </a:bodyPr>
          <a:lstStyle/>
          <a:p>
            <a:r>
              <a:rPr lang="en-GB" sz="1050" dirty="0">
                <a:solidFill>
                  <a:srgbClr val="5A5A5A"/>
                </a:solidFill>
              </a:rPr>
              <a:t>Al - </a:t>
            </a:r>
            <a:r>
              <a:rPr lang="en-GB" sz="1050" dirty="0" err="1">
                <a:solidFill>
                  <a:srgbClr val="5A5A5A"/>
                </a:solidFill>
              </a:rPr>
              <a:t>t</a:t>
            </a:r>
            <a:r>
              <a:rPr lang="en-GB" sz="1050" baseline="-25000" dirty="0" err="1">
                <a:solidFill>
                  <a:srgbClr val="5A5A5A"/>
                </a:solidFill>
              </a:rPr>
              <a:t>foil</a:t>
            </a:r>
            <a:r>
              <a:rPr lang="en-GB" sz="1050" baseline="-25000" dirty="0">
                <a:solidFill>
                  <a:srgbClr val="5A5A5A"/>
                </a:solidFill>
              </a:rPr>
              <a:t> </a:t>
            </a:r>
            <a:r>
              <a:rPr lang="en-GB" sz="1050" dirty="0">
                <a:solidFill>
                  <a:srgbClr val="5A5A5A"/>
                </a:solidFill>
              </a:rPr>
              <a:t>150 </a:t>
            </a:r>
            <a:r>
              <a:rPr lang="en-GB" sz="1050" dirty="0" err="1">
                <a:solidFill>
                  <a:srgbClr val="5A5A5A"/>
                </a:solidFill>
              </a:rPr>
              <a:t>μm</a:t>
            </a:r>
            <a:r>
              <a:rPr lang="en-GB" sz="1050" dirty="0">
                <a:solidFill>
                  <a:srgbClr val="5A5A5A"/>
                </a:solidFill>
              </a:rPr>
              <a:t> - </a:t>
            </a:r>
            <a:r>
              <a:rPr lang="en-GB" sz="1050" dirty="0" err="1">
                <a:solidFill>
                  <a:srgbClr val="5A5A5A"/>
                </a:solidFill>
              </a:rPr>
              <a:t>R</a:t>
            </a:r>
            <a:r>
              <a:rPr lang="en-GB" sz="1050" baseline="-25000" dirty="0" err="1">
                <a:solidFill>
                  <a:srgbClr val="5A5A5A"/>
                </a:solidFill>
              </a:rPr>
              <a:t>w</a:t>
            </a:r>
            <a:r>
              <a:rPr lang="en-GB" sz="1050" dirty="0">
                <a:solidFill>
                  <a:srgbClr val="5A5A5A"/>
                </a:solidFill>
              </a:rPr>
              <a:t> 60 mm - E</a:t>
            </a:r>
            <a:r>
              <a:rPr lang="en-GB" sz="1050" baseline="-25000" dirty="0">
                <a:solidFill>
                  <a:srgbClr val="5A5A5A"/>
                </a:solidFill>
              </a:rPr>
              <a:t>0</a:t>
            </a:r>
            <a:r>
              <a:rPr lang="en-GB" sz="1050" dirty="0">
                <a:solidFill>
                  <a:srgbClr val="5A5A5A"/>
                </a:solidFill>
              </a:rPr>
              <a:t> 22.5 MV/m</a:t>
            </a:r>
          </a:p>
          <a:p>
            <a:r>
              <a:rPr lang="en-GB" sz="1050" dirty="0">
                <a:solidFill>
                  <a:srgbClr val="5A5A5A"/>
                </a:solidFill>
              </a:rPr>
              <a:t>Thermal displacement (axial) [mm]</a:t>
            </a:r>
          </a:p>
        </p:txBody>
      </p:sp>
      <p:sp>
        <p:nvSpPr>
          <p:cNvPr id="76" name="CasellaDiTesto 75">
            <a:extLst>
              <a:ext uri="{FF2B5EF4-FFF2-40B4-BE49-F238E27FC236}">
                <a16:creationId xmlns:a16="http://schemas.microsoft.com/office/drawing/2014/main" id="{BB4A68D9-1752-9EAB-FE97-D46D880B4247}"/>
              </a:ext>
            </a:extLst>
          </p:cNvPr>
          <p:cNvSpPr txBox="1"/>
          <p:nvPr/>
        </p:nvSpPr>
        <p:spPr>
          <a:xfrm>
            <a:off x="3862164" y="2627316"/>
            <a:ext cx="3425939" cy="300082"/>
          </a:xfrm>
          <a:prstGeom prst="rect">
            <a:avLst/>
          </a:prstGeom>
          <a:noFill/>
        </p:spPr>
        <p:txBody>
          <a:bodyPr wrap="none" rtlCol="0">
            <a:spAutoFit/>
          </a:bodyPr>
          <a:lstStyle/>
          <a:p>
            <a:pPr algn="ctr"/>
            <a:r>
              <a:rPr lang="en-GB" sz="1350" dirty="0"/>
              <a:t>Thermal displacement (axial) – Curved foil</a:t>
            </a:r>
          </a:p>
        </p:txBody>
      </p:sp>
    </p:spTree>
    <p:extLst>
      <p:ext uri="{BB962C8B-B14F-4D97-AF65-F5344CB8AC3E}">
        <p14:creationId xmlns:p14="http://schemas.microsoft.com/office/powerpoint/2010/main" val="1724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6F0D-70D1-C2DE-549C-8101E87F2A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AD9E4D-7E7A-C2CC-E20D-0B45AF00E5CE}"/>
              </a:ext>
            </a:extLst>
          </p:cNvPr>
          <p:cNvSpPr>
            <a:spLocks noGrp="1"/>
          </p:cNvSpPr>
          <p:nvPr>
            <p:ph type="title"/>
          </p:nvPr>
        </p:nvSpPr>
        <p:spPr>
          <a:xfrm>
            <a:off x="1736541" y="157167"/>
            <a:ext cx="5556618" cy="994172"/>
          </a:xfrm>
        </p:spPr>
        <p:txBody>
          <a:bodyPr/>
          <a:lstStyle/>
          <a:p>
            <a:r>
              <a:rPr lang="en-GB" noProof="0" dirty="0"/>
              <a:t>Lorentz force</a:t>
            </a:r>
          </a:p>
        </p:txBody>
      </p:sp>
      <p:pic>
        <p:nvPicPr>
          <p:cNvPr id="12" name="Immagine 11">
            <a:extLst>
              <a:ext uri="{FF2B5EF4-FFF2-40B4-BE49-F238E27FC236}">
                <a16:creationId xmlns:a16="http://schemas.microsoft.com/office/drawing/2014/main" id="{3D38CFAA-AE59-E636-5E34-C7FA0399EF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0809" y="2018593"/>
            <a:ext cx="5400000" cy="291514"/>
          </a:xfrm>
          <a:prstGeom prst="rect">
            <a:avLst/>
          </a:prstGeom>
        </p:spPr>
      </p:pic>
      <p:pic>
        <p:nvPicPr>
          <p:cNvPr id="72" name="Immagine 71" descr="Immagine che contiene testo, schermata, Policromia, Carattere&#10;&#10;Il contenuto generato dall'IA potrebbe non essere corretto.">
            <a:extLst>
              <a:ext uri="{FF2B5EF4-FFF2-40B4-BE49-F238E27FC236}">
                <a16:creationId xmlns:a16="http://schemas.microsoft.com/office/drawing/2014/main" id="{07DEDDAE-E4BB-67A4-FFF3-8CDD99BFE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56" y="1195660"/>
            <a:ext cx="405807" cy="1292712"/>
          </a:xfrm>
          <a:prstGeom prst="rect">
            <a:avLst/>
          </a:prstGeom>
        </p:spPr>
      </p:pic>
      <p:sp>
        <p:nvSpPr>
          <p:cNvPr id="74" name="CasellaDiTesto 73">
            <a:extLst>
              <a:ext uri="{FF2B5EF4-FFF2-40B4-BE49-F238E27FC236}">
                <a16:creationId xmlns:a16="http://schemas.microsoft.com/office/drawing/2014/main" id="{F94F8A80-9842-14DE-235E-FDA148D26558}"/>
              </a:ext>
            </a:extLst>
          </p:cNvPr>
          <p:cNvSpPr txBox="1"/>
          <p:nvPr/>
        </p:nvSpPr>
        <p:spPr>
          <a:xfrm>
            <a:off x="697944" y="1441606"/>
            <a:ext cx="2727029" cy="415498"/>
          </a:xfrm>
          <a:prstGeom prst="rect">
            <a:avLst/>
          </a:prstGeom>
          <a:noFill/>
        </p:spPr>
        <p:txBody>
          <a:bodyPr wrap="none" rtlCol="0">
            <a:spAutoFit/>
          </a:bodyPr>
          <a:lstStyle/>
          <a:p>
            <a:r>
              <a:rPr lang="en-GB" sz="1050" dirty="0">
                <a:solidFill>
                  <a:srgbClr val="5A5A5A"/>
                </a:solidFill>
              </a:rPr>
              <a:t>Al - </a:t>
            </a:r>
            <a:r>
              <a:rPr lang="en-GB" sz="1050" dirty="0" err="1">
                <a:solidFill>
                  <a:srgbClr val="5A5A5A"/>
                </a:solidFill>
              </a:rPr>
              <a:t>t</a:t>
            </a:r>
            <a:r>
              <a:rPr lang="en-GB" sz="1050" baseline="-25000" dirty="0" err="1">
                <a:solidFill>
                  <a:srgbClr val="5A5A5A"/>
                </a:solidFill>
              </a:rPr>
              <a:t>foil</a:t>
            </a:r>
            <a:r>
              <a:rPr lang="en-GB" sz="1050" baseline="-25000" dirty="0">
                <a:solidFill>
                  <a:srgbClr val="5A5A5A"/>
                </a:solidFill>
              </a:rPr>
              <a:t> </a:t>
            </a:r>
            <a:r>
              <a:rPr lang="en-GB" sz="1050" dirty="0">
                <a:solidFill>
                  <a:srgbClr val="5A5A5A"/>
                </a:solidFill>
              </a:rPr>
              <a:t>150 </a:t>
            </a:r>
            <a:r>
              <a:rPr lang="en-GB" sz="1050" dirty="0" err="1">
                <a:solidFill>
                  <a:srgbClr val="5A5A5A"/>
                </a:solidFill>
              </a:rPr>
              <a:t>μm</a:t>
            </a:r>
            <a:r>
              <a:rPr lang="en-GB" sz="1050" dirty="0">
                <a:solidFill>
                  <a:srgbClr val="5A5A5A"/>
                </a:solidFill>
              </a:rPr>
              <a:t> - </a:t>
            </a:r>
            <a:r>
              <a:rPr lang="en-GB" sz="1050" dirty="0" err="1">
                <a:solidFill>
                  <a:srgbClr val="5A5A5A"/>
                </a:solidFill>
              </a:rPr>
              <a:t>R</a:t>
            </a:r>
            <a:r>
              <a:rPr lang="en-GB" sz="1050" baseline="-25000" dirty="0" err="1">
                <a:solidFill>
                  <a:srgbClr val="5A5A5A"/>
                </a:solidFill>
              </a:rPr>
              <a:t>w</a:t>
            </a:r>
            <a:r>
              <a:rPr lang="en-GB" sz="1050" dirty="0">
                <a:solidFill>
                  <a:srgbClr val="5A5A5A"/>
                </a:solidFill>
              </a:rPr>
              <a:t> 60 mm - E</a:t>
            </a:r>
            <a:r>
              <a:rPr lang="en-GB" sz="1050" baseline="-25000" dirty="0">
                <a:solidFill>
                  <a:srgbClr val="5A5A5A"/>
                </a:solidFill>
              </a:rPr>
              <a:t>0</a:t>
            </a:r>
            <a:r>
              <a:rPr lang="en-GB" sz="1050" dirty="0">
                <a:solidFill>
                  <a:srgbClr val="5A5A5A"/>
                </a:solidFill>
              </a:rPr>
              <a:t> 22.5 MV/m</a:t>
            </a:r>
          </a:p>
          <a:p>
            <a:r>
              <a:rPr lang="en-GB" sz="1050" dirty="0">
                <a:solidFill>
                  <a:srgbClr val="5A5A5A"/>
                </a:solidFill>
              </a:rPr>
              <a:t>Lorentz force-induced deformation [mm]</a:t>
            </a:r>
          </a:p>
        </p:txBody>
      </p:sp>
      <p:grpSp>
        <p:nvGrpSpPr>
          <p:cNvPr id="11" name="Gruppo 10">
            <a:extLst>
              <a:ext uri="{FF2B5EF4-FFF2-40B4-BE49-F238E27FC236}">
                <a16:creationId xmlns:a16="http://schemas.microsoft.com/office/drawing/2014/main" id="{E9CBB5B3-A2C8-5FE7-B33E-DB955B4FCBE0}"/>
              </a:ext>
            </a:extLst>
          </p:cNvPr>
          <p:cNvGrpSpPr/>
          <p:nvPr/>
        </p:nvGrpSpPr>
        <p:grpSpPr>
          <a:xfrm>
            <a:off x="223775" y="2655130"/>
            <a:ext cx="4611115" cy="2131149"/>
            <a:chOff x="5389750" y="3552636"/>
            <a:chExt cx="6126804" cy="2770069"/>
          </a:xfrm>
        </p:grpSpPr>
        <p:pic>
          <p:nvPicPr>
            <p:cNvPr id="68" name="Immagine 67">
              <a:extLst>
                <a:ext uri="{FF2B5EF4-FFF2-40B4-BE49-F238E27FC236}">
                  <a16:creationId xmlns:a16="http://schemas.microsoft.com/office/drawing/2014/main" id="{46912666-9049-2506-E58E-D7374CA063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89750" y="3912124"/>
              <a:ext cx="4107178" cy="2410581"/>
            </a:xfrm>
            <a:prstGeom prst="rect">
              <a:avLst/>
            </a:prstGeom>
          </p:spPr>
        </p:pic>
        <p:pic>
          <p:nvPicPr>
            <p:cNvPr id="70" name="Immagine 69" descr="Immagine che contiene testo, schermata, Carattere, numero&#10;&#10;Il contenuto generato dall'IA potrebbe non essere corretto.">
              <a:extLst>
                <a:ext uri="{FF2B5EF4-FFF2-40B4-BE49-F238E27FC236}">
                  <a16:creationId xmlns:a16="http://schemas.microsoft.com/office/drawing/2014/main" id="{C53E524B-2553-68FB-C6D1-8F5F603D5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918" y="4112295"/>
              <a:ext cx="1875636" cy="1978170"/>
            </a:xfrm>
            <a:prstGeom prst="rect">
              <a:avLst/>
            </a:prstGeom>
          </p:spPr>
        </p:pic>
        <p:sp>
          <p:nvSpPr>
            <p:cNvPr id="76" name="CasellaDiTesto 75">
              <a:extLst>
                <a:ext uri="{FF2B5EF4-FFF2-40B4-BE49-F238E27FC236}">
                  <a16:creationId xmlns:a16="http://schemas.microsoft.com/office/drawing/2014/main" id="{F49278E9-96EC-8670-4E10-289698F4356A}"/>
                </a:ext>
              </a:extLst>
            </p:cNvPr>
            <p:cNvSpPr txBox="1"/>
            <p:nvPr/>
          </p:nvSpPr>
          <p:spPr>
            <a:xfrm>
              <a:off x="5485318" y="3552636"/>
              <a:ext cx="5791666" cy="390047"/>
            </a:xfrm>
            <a:prstGeom prst="rect">
              <a:avLst/>
            </a:prstGeom>
            <a:noFill/>
          </p:spPr>
          <p:txBody>
            <a:bodyPr wrap="none" rtlCol="0">
              <a:spAutoFit/>
            </a:bodyPr>
            <a:lstStyle/>
            <a:p>
              <a:pPr algn="ctr"/>
              <a:r>
                <a:rPr lang="en-GB" sz="1350" dirty="0"/>
                <a:t>Lorentz force-induced deformation (axial) – Curved foil</a:t>
              </a:r>
            </a:p>
          </p:txBody>
        </p:sp>
      </p:grpSp>
      <p:grpSp>
        <p:nvGrpSpPr>
          <p:cNvPr id="21" name="Gruppo 20">
            <a:extLst>
              <a:ext uri="{FF2B5EF4-FFF2-40B4-BE49-F238E27FC236}">
                <a16:creationId xmlns:a16="http://schemas.microsoft.com/office/drawing/2014/main" id="{A061C8B6-8C06-0284-81CE-245803F8B7CC}"/>
              </a:ext>
            </a:extLst>
          </p:cNvPr>
          <p:cNvGrpSpPr/>
          <p:nvPr/>
        </p:nvGrpSpPr>
        <p:grpSpPr>
          <a:xfrm>
            <a:off x="3792560" y="1134842"/>
            <a:ext cx="5102420" cy="923330"/>
            <a:chOff x="5056746" y="1513123"/>
            <a:chExt cx="6803226" cy="1231106"/>
          </a:xfrm>
        </p:grpSpPr>
        <p:sp>
          <p:nvSpPr>
            <p:cNvPr id="13" name="CasellaDiTesto 12">
              <a:extLst>
                <a:ext uri="{FF2B5EF4-FFF2-40B4-BE49-F238E27FC236}">
                  <a16:creationId xmlns:a16="http://schemas.microsoft.com/office/drawing/2014/main" id="{B3DE1BA2-322E-AAAA-6E00-B26FCEAA4C83}"/>
                </a:ext>
              </a:extLst>
            </p:cNvPr>
            <p:cNvSpPr txBox="1"/>
            <p:nvPr/>
          </p:nvSpPr>
          <p:spPr>
            <a:xfrm>
              <a:off x="8214413" y="1513123"/>
              <a:ext cx="3645559" cy="1231106"/>
            </a:xfrm>
            <a:prstGeom prst="rect">
              <a:avLst/>
            </a:prstGeom>
            <a:noFill/>
          </p:spPr>
          <p:txBody>
            <a:bodyPr wrap="square" rtlCol="0">
              <a:spAutoFit/>
            </a:bodyPr>
            <a:lstStyle/>
            <a:p>
              <a:pPr marL="214313" indent="-214313">
                <a:buFont typeface="Arial" panose="020B0604020202020204" pitchFamily="34" charset="0"/>
                <a:buChar char="•"/>
              </a:pPr>
              <a:r>
                <a:rPr lang="en-GB" sz="1350" dirty="0"/>
                <a:t>Counteract the effect of thermal displacement</a:t>
              </a:r>
            </a:p>
            <a:p>
              <a:pPr marL="214313" indent="-214313">
                <a:buFont typeface="Arial" panose="020B0604020202020204" pitchFamily="34" charset="0"/>
                <a:buChar char="•"/>
              </a:pPr>
              <a:r>
                <a:rPr lang="en-GB" sz="1350" dirty="0">
                  <a:solidFill>
                    <a:srgbClr val="FF0000"/>
                  </a:solidFill>
                </a:rPr>
                <a:t>Flat &amp; step foil→ fails at any thickness value</a:t>
              </a:r>
            </a:p>
          </p:txBody>
        </p:sp>
        <p:sp>
          <p:nvSpPr>
            <p:cNvPr id="3" name="CasellaDiTesto 2">
              <a:extLst>
                <a:ext uri="{FF2B5EF4-FFF2-40B4-BE49-F238E27FC236}">
                  <a16:creationId xmlns:a16="http://schemas.microsoft.com/office/drawing/2014/main" id="{F8CE1AE0-C3EC-267A-571B-9646FA896841}"/>
                </a:ext>
              </a:extLst>
            </p:cNvPr>
            <p:cNvSpPr txBox="1"/>
            <p:nvPr/>
          </p:nvSpPr>
          <p:spPr>
            <a:xfrm>
              <a:off x="5056746" y="1790122"/>
              <a:ext cx="2477601" cy="677108"/>
            </a:xfrm>
            <a:prstGeom prst="rect">
              <a:avLst/>
            </a:prstGeom>
            <a:noFill/>
          </p:spPr>
          <p:txBody>
            <a:bodyPr wrap="none" rtlCol="0">
              <a:spAutoFit/>
            </a:bodyPr>
            <a:lstStyle/>
            <a:p>
              <a:r>
                <a:rPr lang="en-GB" sz="1350" dirty="0">
                  <a:solidFill>
                    <a:srgbClr val="C00000"/>
                  </a:solidFill>
                </a:rPr>
                <a:t>Lorentz force</a:t>
              </a:r>
              <a:br>
                <a:rPr lang="en-GB" sz="1350" dirty="0">
                  <a:solidFill>
                    <a:srgbClr val="C00000"/>
                  </a:solidFill>
                </a:rPr>
              </a:br>
              <a:r>
                <a:rPr lang="en-GB" sz="1350" dirty="0">
                  <a:solidFill>
                    <a:srgbClr val="C00000"/>
                  </a:solidFill>
                </a:rPr>
                <a:t>induced displacement</a:t>
              </a:r>
              <a:endParaRPr lang="it-IT" sz="1350" dirty="0">
                <a:solidFill>
                  <a:srgbClr val="C00000"/>
                </a:solidFill>
              </a:endParaRPr>
            </a:p>
          </p:txBody>
        </p:sp>
        <p:sp>
          <p:nvSpPr>
            <p:cNvPr id="8" name="Freccia a destra 7">
              <a:extLst>
                <a:ext uri="{FF2B5EF4-FFF2-40B4-BE49-F238E27FC236}">
                  <a16:creationId xmlns:a16="http://schemas.microsoft.com/office/drawing/2014/main" id="{568CBC83-8044-E4D3-E64D-FFFA76CE5EF1}"/>
                </a:ext>
              </a:extLst>
            </p:cNvPr>
            <p:cNvSpPr/>
            <p:nvPr/>
          </p:nvSpPr>
          <p:spPr>
            <a:xfrm>
              <a:off x="7564053" y="1870971"/>
              <a:ext cx="393476"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grpSp>
      <p:sp>
        <p:nvSpPr>
          <p:cNvPr id="15" name="CasellaDiTesto 14">
            <a:extLst>
              <a:ext uri="{FF2B5EF4-FFF2-40B4-BE49-F238E27FC236}">
                <a16:creationId xmlns:a16="http://schemas.microsoft.com/office/drawing/2014/main" id="{AAA70B38-3638-C6C1-54D3-DCC91401B726}"/>
              </a:ext>
            </a:extLst>
          </p:cNvPr>
          <p:cNvSpPr txBox="1"/>
          <p:nvPr/>
        </p:nvSpPr>
        <p:spPr>
          <a:xfrm>
            <a:off x="5655121" y="2589595"/>
            <a:ext cx="2560892" cy="507831"/>
          </a:xfrm>
          <a:prstGeom prst="rect">
            <a:avLst/>
          </a:prstGeom>
          <a:noFill/>
          <a:ln w="15875">
            <a:solidFill>
              <a:srgbClr val="FF0000"/>
            </a:solidFill>
          </a:ln>
        </p:spPr>
        <p:txBody>
          <a:bodyPr wrap="square" rtlCol="0">
            <a:spAutoFit/>
          </a:bodyPr>
          <a:lstStyle/>
          <a:p>
            <a:pPr algn="ctr"/>
            <a:r>
              <a:rPr lang="en-GB" sz="1350" dirty="0"/>
              <a:t>Peak value assumed constant throughout the period</a:t>
            </a:r>
            <a:endParaRPr lang="en-GB" sz="1350" dirty="0">
              <a:solidFill>
                <a:srgbClr val="FF0000"/>
              </a:solidFill>
            </a:endParaRPr>
          </a:p>
        </p:txBody>
      </p:sp>
      <p:sp>
        <p:nvSpPr>
          <p:cNvPr id="22" name="CasellaDiTesto 21">
            <a:extLst>
              <a:ext uri="{FF2B5EF4-FFF2-40B4-BE49-F238E27FC236}">
                <a16:creationId xmlns:a16="http://schemas.microsoft.com/office/drawing/2014/main" id="{BB4E772B-8CDA-D320-38B4-E78CAF77BD10}"/>
              </a:ext>
            </a:extLst>
          </p:cNvPr>
          <p:cNvSpPr txBox="1"/>
          <p:nvPr/>
        </p:nvSpPr>
        <p:spPr>
          <a:xfrm>
            <a:off x="5751900" y="3163896"/>
            <a:ext cx="2579552" cy="300082"/>
          </a:xfrm>
          <a:prstGeom prst="rect">
            <a:avLst/>
          </a:prstGeom>
          <a:noFill/>
        </p:spPr>
        <p:txBody>
          <a:bodyPr wrap="none" rtlCol="0">
            <a:spAutoFit/>
          </a:bodyPr>
          <a:lstStyle/>
          <a:p>
            <a:r>
              <a:rPr lang="en-GB" sz="1350" dirty="0">
                <a:solidFill>
                  <a:srgbClr val="FF0000"/>
                </a:solidFill>
              </a:rPr>
              <a:t>Overly conservative hypothesis</a:t>
            </a:r>
          </a:p>
        </p:txBody>
      </p:sp>
      <p:sp>
        <p:nvSpPr>
          <p:cNvPr id="23" name="Freccia a destra 22">
            <a:extLst>
              <a:ext uri="{FF2B5EF4-FFF2-40B4-BE49-F238E27FC236}">
                <a16:creationId xmlns:a16="http://schemas.microsoft.com/office/drawing/2014/main" id="{7292FEDB-61CF-50D0-9BD5-ACEA6F1EFABF}"/>
              </a:ext>
            </a:extLst>
          </p:cNvPr>
          <p:cNvSpPr/>
          <p:nvPr/>
        </p:nvSpPr>
        <p:spPr>
          <a:xfrm rot="5400000">
            <a:off x="6788012" y="3496265"/>
            <a:ext cx="295107" cy="36347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24" name="CasellaDiTesto 23">
            <a:extLst>
              <a:ext uri="{FF2B5EF4-FFF2-40B4-BE49-F238E27FC236}">
                <a16:creationId xmlns:a16="http://schemas.microsoft.com/office/drawing/2014/main" id="{3E540D19-DC17-A690-6FC6-1A334B2ED683}"/>
              </a:ext>
            </a:extLst>
          </p:cNvPr>
          <p:cNvSpPr txBox="1"/>
          <p:nvPr/>
        </p:nvSpPr>
        <p:spPr>
          <a:xfrm>
            <a:off x="5263504" y="3915108"/>
            <a:ext cx="3344123" cy="715581"/>
          </a:xfrm>
          <a:prstGeom prst="rect">
            <a:avLst/>
          </a:prstGeom>
          <a:noFill/>
          <a:ln w="15875">
            <a:noFill/>
          </a:ln>
        </p:spPr>
        <p:txBody>
          <a:bodyPr wrap="square" rtlCol="0">
            <a:spAutoFit/>
          </a:bodyPr>
          <a:lstStyle/>
          <a:p>
            <a:pPr algn="ctr"/>
            <a:r>
              <a:rPr lang="en-GB" sz="1350" dirty="0"/>
              <a:t>Need to find an average over the period that yields more realistic pressure values</a:t>
            </a:r>
          </a:p>
          <a:p>
            <a:pPr algn="ctr"/>
            <a:r>
              <a:rPr lang="en-GB" sz="1350" dirty="0">
                <a:solidFill>
                  <a:srgbClr val="FF0000"/>
                </a:solidFill>
              </a:rPr>
              <a:t>(still ongoing)</a:t>
            </a:r>
          </a:p>
        </p:txBody>
      </p:sp>
    </p:spTree>
    <p:extLst>
      <p:ext uri="{BB962C8B-B14F-4D97-AF65-F5344CB8AC3E}">
        <p14:creationId xmlns:p14="http://schemas.microsoft.com/office/powerpoint/2010/main" val="249941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C0267-3C4E-CE34-E2F4-B36B4EDB9958}"/>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97F60B01-94D6-44F3-069B-375A03531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16" y="3645023"/>
            <a:ext cx="5670000" cy="700193"/>
          </a:xfrm>
          <a:prstGeom prst="rect">
            <a:avLst/>
          </a:prstGeom>
        </p:spPr>
      </p:pic>
      <p:pic>
        <p:nvPicPr>
          <p:cNvPr id="14" name="Immagine 13" descr="Immagine che contiene Diagramma&#10;&#10;Il contenuto generato dall'IA potrebbe non essere corretto.">
            <a:extLst>
              <a:ext uri="{FF2B5EF4-FFF2-40B4-BE49-F238E27FC236}">
                <a16:creationId xmlns:a16="http://schemas.microsoft.com/office/drawing/2014/main" id="{ED3A0E3C-DBDD-FE59-0444-3E1C1AA9C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16" y="1293729"/>
            <a:ext cx="5670000" cy="839059"/>
          </a:xfrm>
          <a:prstGeom prst="rect">
            <a:avLst/>
          </a:prstGeom>
        </p:spPr>
      </p:pic>
      <p:pic>
        <p:nvPicPr>
          <p:cNvPr id="17" name="Immagine 16">
            <a:extLst>
              <a:ext uri="{FF2B5EF4-FFF2-40B4-BE49-F238E27FC236}">
                <a16:creationId xmlns:a16="http://schemas.microsoft.com/office/drawing/2014/main" id="{51E6FA19-109D-FE49-2248-931C4731E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6" y="2773387"/>
            <a:ext cx="5670000" cy="306090"/>
          </a:xfrm>
          <a:prstGeom prst="rect">
            <a:avLst/>
          </a:prstGeom>
        </p:spPr>
      </p:pic>
      <p:sp>
        <p:nvSpPr>
          <p:cNvPr id="6" name="Title 5">
            <a:extLst>
              <a:ext uri="{FF2B5EF4-FFF2-40B4-BE49-F238E27FC236}">
                <a16:creationId xmlns:a16="http://schemas.microsoft.com/office/drawing/2014/main" id="{4E5C4EAB-CFAD-E5E9-768B-B8005303207C}"/>
              </a:ext>
            </a:extLst>
          </p:cNvPr>
          <p:cNvSpPr>
            <a:spLocks noGrp="1"/>
          </p:cNvSpPr>
          <p:nvPr>
            <p:ph type="title"/>
          </p:nvPr>
        </p:nvSpPr>
        <p:spPr>
          <a:xfrm>
            <a:off x="1736541" y="157167"/>
            <a:ext cx="5556618" cy="994172"/>
          </a:xfrm>
        </p:spPr>
        <p:txBody>
          <a:bodyPr/>
          <a:lstStyle/>
          <a:p>
            <a:r>
              <a:rPr lang="en-GB" noProof="0" dirty="0"/>
              <a:t>Total displacement</a:t>
            </a:r>
          </a:p>
        </p:txBody>
      </p:sp>
      <p:pic>
        <p:nvPicPr>
          <p:cNvPr id="72" name="Immagine 71" descr="Immagine che contiene testo, schermata, Policromia, Carattere&#10;&#10;Il contenuto generato dall'IA potrebbe non essere corretto.">
            <a:extLst>
              <a:ext uri="{FF2B5EF4-FFF2-40B4-BE49-F238E27FC236}">
                <a16:creationId xmlns:a16="http://schemas.microsoft.com/office/drawing/2014/main" id="{1BE5968C-349A-E1A1-9F32-14332E5F0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370" y="2172148"/>
            <a:ext cx="473568" cy="1508567"/>
          </a:xfrm>
          <a:prstGeom prst="rect">
            <a:avLst/>
          </a:prstGeom>
        </p:spPr>
      </p:pic>
      <p:sp>
        <p:nvSpPr>
          <p:cNvPr id="74" name="CasellaDiTesto 73">
            <a:extLst>
              <a:ext uri="{FF2B5EF4-FFF2-40B4-BE49-F238E27FC236}">
                <a16:creationId xmlns:a16="http://schemas.microsoft.com/office/drawing/2014/main" id="{5A03951E-F536-FE53-BAB7-2F6B4290609C}"/>
              </a:ext>
            </a:extLst>
          </p:cNvPr>
          <p:cNvSpPr txBox="1"/>
          <p:nvPr/>
        </p:nvSpPr>
        <p:spPr>
          <a:xfrm>
            <a:off x="6379641" y="1752091"/>
            <a:ext cx="2727029" cy="415498"/>
          </a:xfrm>
          <a:prstGeom prst="rect">
            <a:avLst/>
          </a:prstGeom>
          <a:noFill/>
        </p:spPr>
        <p:txBody>
          <a:bodyPr wrap="none" rtlCol="0">
            <a:spAutoFit/>
          </a:bodyPr>
          <a:lstStyle/>
          <a:p>
            <a:pPr algn="ctr"/>
            <a:r>
              <a:rPr lang="en-GB" sz="1050" dirty="0">
                <a:solidFill>
                  <a:srgbClr val="5A5A5A"/>
                </a:solidFill>
              </a:rPr>
              <a:t>Al - </a:t>
            </a:r>
            <a:r>
              <a:rPr lang="en-GB" sz="1050" dirty="0" err="1">
                <a:solidFill>
                  <a:srgbClr val="5A5A5A"/>
                </a:solidFill>
              </a:rPr>
              <a:t>t</a:t>
            </a:r>
            <a:r>
              <a:rPr lang="en-GB" sz="1050" baseline="-25000" dirty="0" err="1">
                <a:solidFill>
                  <a:srgbClr val="5A5A5A"/>
                </a:solidFill>
              </a:rPr>
              <a:t>foil</a:t>
            </a:r>
            <a:r>
              <a:rPr lang="en-GB" sz="1050" baseline="-25000" dirty="0">
                <a:solidFill>
                  <a:srgbClr val="5A5A5A"/>
                </a:solidFill>
              </a:rPr>
              <a:t> </a:t>
            </a:r>
            <a:r>
              <a:rPr lang="en-GB" sz="1050" dirty="0">
                <a:solidFill>
                  <a:srgbClr val="5A5A5A"/>
                </a:solidFill>
              </a:rPr>
              <a:t>150 </a:t>
            </a:r>
            <a:r>
              <a:rPr lang="en-GB" sz="1050" dirty="0" err="1">
                <a:solidFill>
                  <a:srgbClr val="5A5A5A"/>
                </a:solidFill>
              </a:rPr>
              <a:t>μm</a:t>
            </a:r>
            <a:r>
              <a:rPr lang="en-GB" sz="1050" dirty="0">
                <a:solidFill>
                  <a:srgbClr val="5A5A5A"/>
                </a:solidFill>
              </a:rPr>
              <a:t> - </a:t>
            </a:r>
            <a:r>
              <a:rPr lang="en-GB" sz="1050" dirty="0" err="1">
                <a:solidFill>
                  <a:srgbClr val="5A5A5A"/>
                </a:solidFill>
              </a:rPr>
              <a:t>R</a:t>
            </a:r>
            <a:r>
              <a:rPr lang="en-GB" sz="1050" baseline="-25000" dirty="0" err="1">
                <a:solidFill>
                  <a:srgbClr val="5A5A5A"/>
                </a:solidFill>
              </a:rPr>
              <a:t>w</a:t>
            </a:r>
            <a:r>
              <a:rPr lang="en-GB" sz="1050" dirty="0">
                <a:solidFill>
                  <a:srgbClr val="5A5A5A"/>
                </a:solidFill>
              </a:rPr>
              <a:t> 60 mm - E</a:t>
            </a:r>
            <a:r>
              <a:rPr lang="en-GB" sz="1050" baseline="-25000" dirty="0">
                <a:solidFill>
                  <a:srgbClr val="5A5A5A"/>
                </a:solidFill>
              </a:rPr>
              <a:t>0</a:t>
            </a:r>
            <a:r>
              <a:rPr lang="en-GB" sz="1050" dirty="0">
                <a:solidFill>
                  <a:srgbClr val="5A5A5A"/>
                </a:solidFill>
              </a:rPr>
              <a:t> 22.5 MV/m</a:t>
            </a:r>
          </a:p>
          <a:p>
            <a:pPr algn="ctr"/>
            <a:r>
              <a:rPr lang="en-GB" sz="1050" dirty="0">
                <a:solidFill>
                  <a:srgbClr val="5A5A5A"/>
                </a:solidFill>
              </a:rPr>
              <a:t>Axial deformation [mm]</a:t>
            </a:r>
          </a:p>
        </p:txBody>
      </p:sp>
      <p:sp>
        <p:nvSpPr>
          <p:cNvPr id="19" name="CasellaDiTesto 18">
            <a:extLst>
              <a:ext uri="{FF2B5EF4-FFF2-40B4-BE49-F238E27FC236}">
                <a16:creationId xmlns:a16="http://schemas.microsoft.com/office/drawing/2014/main" id="{91108D51-F699-A27C-562B-08237E12B864}"/>
              </a:ext>
            </a:extLst>
          </p:cNvPr>
          <p:cNvSpPr txBox="1"/>
          <p:nvPr/>
        </p:nvSpPr>
        <p:spPr>
          <a:xfrm>
            <a:off x="5269908" y="1790536"/>
            <a:ext cx="819455" cy="300082"/>
          </a:xfrm>
          <a:prstGeom prst="rect">
            <a:avLst/>
          </a:prstGeom>
          <a:noFill/>
        </p:spPr>
        <p:txBody>
          <a:bodyPr wrap="none" rtlCol="0">
            <a:spAutoFit/>
          </a:bodyPr>
          <a:lstStyle/>
          <a:p>
            <a:r>
              <a:rPr lang="en-GB" sz="1350" dirty="0"/>
              <a:t>Thermal</a:t>
            </a:r>
          </a:p>
        </p:txBody>
      </p:sp>
      <p:sp>
        <p:nvSpPr>
          <p:cNvPr id="20" name="CasellaDiTesto 19">
            <a:extLst>
              <a:ext uri="{FF2B5EF4-FFF2-40B4-BE49-F238E27FC236}">
                <a16:creationId xmlns:a16="http://schemas.microsoft.com/office/drawing/2014/main" id="{9E466B89-524D-AC1F-8FAD-FDF600EA1670}"/>
              </a:ext>
            </a:extLst>
          </p:cNvPr>
          <p:cNvSpPr txBox="1"/>
          <p:nvPr/>
        </p:nvSpPr>
        <p:spPr>
          <a:xfrm>
            <a:off x="5100005" y="2541353"/>
            <a:ext cx="1194558" cy="300082"/>
          </a:xfrm>
          <a:prstGeom prst="rect">
            <a:avLst/>
          </a:prstGeom>
          <a:noFill/>
        </p:spPr>
        <p:txBody>
          <a:bodyPr wrap="none" rtlCol="0">
            <a:spAutoFit/>
          </a:bodyPr>
          <a:lstStyle/>
          <a:p>
            <a:r>
              <a:rPr lang="en-GB" sz="1350" dirty="0"/>
              <a:t>Lorentz force</a:t>
            </a:r>
          </a:p>
        </p:txBody>
      </p:sp>
      <p:sp>
        <p:nvSpPr>
          <p:cNvPr id="25" name="CasellaDiTesto 24">
            <a:extLst>
              <a:ext uri="{FF2B5EF4-FFF2-40B4-BE49-F238E27FC236}">
                <a16:creationId xmlns:a16="http://schemas.microsoft.com/office/drawing/2014/main" id="{83A23C90-74C8-FE0C-D5FB-947345FD3549}"/>
              </a:ext>
            </a:extLst>
          </p:cNvPr>
          <p:cNvSpPr txBox="1"/>
          <p:nvPr/>
        </p:nvSpPr>
        <p:spPr>
          <a:xfrm>
            <a:off x="4758495" y="3922967"/>
            <a:ext cx="1617815" cy="300082"/>
          </a:xfrm>
          <a:prstGeom prst="rect">
            <a:avLst/>
          </a:prstGeom>
          <a:noFill/>
        </p:spPr>
        <p:txBody>
          <a:bodyPr wrap="none" rtlCol="0">
            <a:spAutoFit/>
          </a:bodyPr>
          <a:lstStyle/>
          <a:p>
            <a:r>
              <a:rPr lang="en-GB" sz="1350" dirty="0"/>
              <a:t>Total displacement</a:t>
            </a:r>
          </a:p>
        </p:txBody>
      </p:sp>
      <p:cxnSp>
        <p:nvCxnSpPr>
          <p:cNvPr id="27" name="Connettore diritto 26">
            <a:extLst>
              <a:ext uri="{FF2B5EF4-FFF2-40B4-BE49-F238E27FC236}">
                <a16:creationId xmlns:a16="http://schemas.microsoft.com/office/drawing/2014/main" id="{E6371518-B5B2-82B1-4FBB-6FCDABEFCD2A}"/>
              </a:ext>
            </a:extLst>
          </p:cNvPr>
          <p:cNvCxnSpPr>
            <a:cxnSpLocks/>
          </p:cNvCxnSpPr>
          <p:nvPr/>
        </p:nvCxnSpPr>
        <p:spPr>
          <a:xfrm>
            <a:off x="1480185" y="3645023"/>
            <a:ext cx="23145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AF42EBE8-CF63-C836-4634-77F1253DF4CE}"/>
              </a:ext>
            </a:extLst>
          </p:cNvPr>
          <p:cNvSpPr txBox="1"/>
          <p:nvPr/>
        </p:nvSpPr>
        <p:spPr>
          <a:xfrm>
            <a:off x="2103798" y="3403716"/>
            <a:ext cx="1925527" cy="300082"/>
          </a:xfrm>
          <a:prstGeom prst="rect">
            <a:avLst/>
          </a:prstGeom>
          <a:noFill/>
        </p:spPr>
        <p:txBody>
          <a:bodyPr wrap="none" rtlCol="0">
            <a:spAutoFit/>
          </a:bodyPr>
          <a:lstStyle/>
          <a:p>
            <a:r>
              <a:rPr lang="en-GB" sz="1350" dirty="0">
                <a:solidFill>
                  <a:srgbClr val="FF0000"/>
                </a:solidFill>
              </a:rPr>
              <a:t>Deformation maximum</a:t>
            </a:r>
          </a:p>
        </p:txBody>
      </p:sp>
      <p:cxnSp>
        <p:nvCxnSpPr>
          <p:cNvPr id="33" name="Connettore diritto 32">
            <a:extLst>
              <a:ext uri="{FF2B5EF4-FFF2-40B4-BE49-F238E27FC236}">
                <a16:creationId xmlns:a16="http://schemas.microsoft.com/office/drawing/2014/main" id="{21A7B3A6-49C3-35A2-5044-1789519FE1D1}"/>
              </a:ext>
            </a:extLst>
          </p:cNvPr>
          <p:cNvCxnSpPr>
            <a:cxnSpLocks/>
          </p:cNvCxnSpPr>
          <p:nvPr/>
        </p:nvCxnSpPr>
        <p:spPr>
          <a:xfrm>
            <a:off x="1783080" y="4345216"/>
            <a:ext cx="2314575"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8DF4211F-F692-E822-7C6C-83DA2B2D2444}"/>
              </a:ext>
            </a:extLst>
          </p:cNvPr>
          <p:cNvSpPr txBox="1"/>
          <p:nvPr/>
        </p:nvSpPr>
        <p:spPr>
          <a:xfrm>
            <a:off x="1736542" y="4309523"/>
            <a:ext cx="1925527" cy="300082"/>
          </a:xfrm>
          <a:prstGeom prst="rect">
            <a:avLst/>
          </a:prstGeom>
          <a:noFill/>
        </p:spPr>
        <p:txBody>
          <a:bodyPr wrap="none" rtlCol="0">
            <a:spAutoFit/>
          </a:bodyPr>
          <a:lstStyle/>
          <a:p>
            <a:r>
              <a:rPr lang="en-GB" sz="1350" dirty="0">
                <a:solidFill>
                  <a:srgbClr val="0000FF"/>
                </a:solidFill>
              </a:rPr>
              <a:t>Deformation maximum</a:t>
            </a:r>
          </a:p>
        </p:txBody>
      </p:sp>
    </p:spTree>
    <p:extLst>
      <p:ext uri="{BB962C8B-B14F-4D97-AF65-F5344CB8AC3E}">
        <p14:creationId xmlns:p14="http://schemas.microsoft.com/office/powerpoint/2010/main" val="1549145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976F-BAD0-3EDC-479E-236E56AB66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324343E-3EE3-DF0F-A226-19D247492944}"/>
              </a:ext>
            </a:extLst>
          </p:cNvPr>
          <p:cNvSpPr>
            <a:spLocks noGrp="1"/>
          </p:cNvSpPr>
          <p:nvPr>
            <p:ph type="title"/>
          </p:nvPr>
        </p:nvSpPr>
        <p:spPr>
          <a:xfrm>
            <a:off x="1736541" y="157167"/>
            <a:ext cx="5556618" cy="994172"/>
          </a:xfrm>
        </p:spPr>
        <p:txBody>
          <a:bodyPr/>
          <a:lstStyle/>
          <a:p>
            <a:r>
              <a:rPr lang="en-GB" noProof="0" dirty="0"/>
              <a:t>Modal analysis</a:t>
            </a:r>
          </a:p>
        </p:txBody>
      </p:sp>
      <p:sp>
        <p:nvSpPr>
          <p:cNvPr id="21" name="CasellaDiTesto 20">
            <a:extLst>
              <a:ext uri="{FF2B5EF4-FFF2-40B4-BE49-F238E27FC236}">
                <a16:creationId xmlns:a16="http://schemas.microsoft.com/office/drawing/2014/main" id="{62AFD317-9ACB-579A-B6A4-7D349A63944D}"/>
              </a:ext>
            </a:extLst>
          </p:cNvPr>
          <p:cNvSpPr txBox="1"/>
          <p:nvPr/>
        </p:nvSpPr>
        <p:spPr>
          <a:xfrm>
            <a:off x="309598" y="1850203"/>
            <a:ext cx="4873819" cy="507831"/>
          </a:xfrm>
          <a:prstGeom prst="rect">
            <a:avLst/>
          </a:prstGeom>
          <a:noFill/>
        </p:spPr>
        <p:txBody>
          <a:bodyPr wrap="square" rtlCol="0">
            <a:spAutoFit/>
          </a:bodyPr>
          <a:lstStyle/>
          <a:p>
            <a:r>
              <a:rPr lang="en-GB" sz="1350" dirty="0"/>
              <a:t>Resonance (of Lorentz force) is still possible in case of low dumping</a:t>
            </a:r>
          </a:p>
        </p:txBody>
      </p:sp>
      <p:grpSp>
        <p:nvGrpSpPr>
          <p:cNvPr id="24" name="Gruppo 23">
            <a:extLst>
              <a:ext uri="{FF2B5EF4-FFF2-40B4-BE49-F238E27FC236}">
                <a16:creationId xmlns:a16="http://schemas.microsoft.com/office/drawing/2014/main" id="{C021A2E5-4242-E0A2-5205-1E24996A5A91}"/>
              </a:ext>
            </a:extLst>
          </p:cNvPr>
          <p:cNvGrpSpPr/>
          <p:nvPr/>
        </p:nvGrpSpPr>
        <p:grpSpPr>
          <a:xfrm>
            <a:off x="288579" y="2297430"/>
            <a:ext cx="8536249" cy="2263499"/>
            <a:chOff x="384771" y="2903220"/>
            <a:chExt cx="11381665" cy="3017998"/>
          </a:xfrm>
        </p:grpSpPr>
        <p:sp>
          <p:nvSpPr>
            <p:cNvPr id="12" name="CasellaDiTesto 11">
              <a:extLst>
                <a:ext uri="{FF2B5EF4-FFF2-40B4-BE49-F238E27FC236}">
                  <a16:creationId xmlns:a16="http://schemas.microsoft.com/office/drawing/2014/main" id="{6A1EE5AF-C550-303C-1839-3928AE51A1C5}"/>
                </a:ext>
              </a:extLst>
            </p:cNvPr>
            <p:cNvSpPr txBox="1"/>
            <p:nvPr/>
          </p:nvSpPr>
          <p:spPr>
            <a:xfrm>
              <a:off x="830796" y="2903220"/>
              <a:ext cx="2969191" cy="400109"/>
            </a:xfrm>
            <a:prstGeom prst="rect">
              <a:avLst/>
            </a:prstGeom>
            <a:noFill/>
          </p:spPr>
          <p:txBody>
            <a:bodyPr wrap="none" rtlCol="0">
              <a:spAutoFit/>
            </a:bodyPr>
            <a:lstStyle/>
            <a:p>
              <a:pPr algn="ctr"/>
              <a:r>
                <a:rPr lang="en-GB" sz="1350" dirty="0"/>
                <a:t>Curved foil - 1</a:t>
              </a:r>
              <a:r>
                <a:rPr lang="en-GB" sz="1350" baseline="30000" dirty="0"/>
                <a:t>st</a:t>
              </a:r>
              <a:r>
                <a:rPr lang="en-GB" sz="1350" dirty="0"/>
                <a:t> mode freq.</a:t>
              </a:r>
            </a:p>
          </p:txBody>
        </p:sp>
        <p:pic>
          <p:nvPicPr>
            <p:cNvPr id="8" name="Immagine 7">
              <a:extLst>
                <a:ext uri="{FF2B5EF4-FFF2-40B4-BE49-F238E27FC236}">
                  <a16:creationId xmlns:a16="http://schemas.microsoft.com/office/drawing/2014/main" id="{04406A2D-09F7-EFFF-305F-B866ACB0E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77444" y="3378125"/>
              <a:ext cx="3596318" cy="2160000"/>
            </a:xfrm>
            <a:prstGeom prst="rect">
              <a:avLst/>
            </a:prstGeom>
          </p:spPr>
        </p:pic>
        <p:pic>
          <p:nvPicPr>
            <p:cNvPr id="16" name="Immagine 15">
              <a:extLst>
                <a:ext uri="{FF2B5EF4-FFF2-40B4-BE49-F238E27FC236}">
                  <a16:creationId xmlns:a16="http://schemas.microsoft.com/office/drawing/2014/main" id="{6B2004ED-1D49-6D40-6F4E-3C4B97F9E8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4771" y="3378125"/>
              <a:ext cx="3596318" cy="2160000"/>
            </a:xfrm>
            <a:prstGeom prst="rect">
              <a:avLst/>
            </a:prstGeom>
          </p:spPr>
        </p:pic>
        <p:pic>
          <p:nvPicPr>
            <p:cNvPr id="18" name="Immagine 17">
              <a:extLst>
                <a:ext uri="{FF2B5EF4-FFF2-40B4-BE49-F238E27FC236}">
                  <a16:creationId xmlns:a16="http://schemas.microsoft.com/office/drawing/2014/main" id="{F70C6ADE-366D-0432-A5FA-D0ED59F53D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70118" y="3378125"/>
              <a:ext cx="3596318" cy="2160000"/>
            </a:xfrm>
            <a:prstGeom prst="rect">
              <a:avLst/>
            </a:prstGeom>
          </p:spPr>
        </p:pic>
        <p:sp>
          <p:nvSpPr>
            <p:cNvPr id="19" name="CasellaDiTesto 18">
              <a:extLst>
                <a:ext uri="{FF2B5EF4-FFF2-40B4-BE49-F238E27FC236}">
                  <a16:creationId xmlns:a16="http://schemas.microsoft.com/office/drawing/2014/main" id="{FC970AF8-C4B4-37D4-8094-F55287D5692B}"/>
                </a:ext>
              </a:extLst>
            </p:cNvPr>
            <p:cNvSpPr txBox="1"/>
            <p:nvPr/>
          </p:nvSpPr>
          <p:spPr>
            <a:xfrm>
              <a:off x="4832016" y="2903220"/>
              <a:ext cx="2699885" cy="400109"/>
            </a:xfrm>
            <a:prstGeom prst="rect">
              <a:avLst/>
            </a:prstGeom>
            <a:noFill/>
          </p:spPr>
          <p:txBody>
            <a:bodyPr wrap="none" rtlCol="0">
              <a:spAutoFit/>
            </a:bodyPr>
            <a:lstStyle/>
            <a:p>
              <a:pPr algn="ctr"/>
              <a:r>
                <a:rPr lang="en-GB" sz="1350" dirty="0"/>
                <a:t>Step foil - 1</a:t>
              </a:r>
              <a:r>
                <a:rPr lang="en-GB" sz="1350" baseline="30000" dirty="0"/>
                <a:t>st</a:t>
              </a:r>
              <a:r>
                <a:rPr lang="en-GB" sz="1350" dirty="0"/>
                <a:t> mode freq.</a:t>
              </a:r>
            </a:p>
          </p:txBody>
        </p:sp>
        <p:sp>
          <p:nvSpPr>
            <p:cNvPr id="20" name="CasellaDiTesto 19">
              <a:extLst>
                <a:ext uri="{FF2B5EF4-FFF2-40B4-BE49-F238E27FC236}">
                  <a16:creationId xmlns:a16="http://schemas.microsoft.com/office/drawing/2014/main" id="{F4D42FBA-4A8E-7079-930F-C51FE003AE50}"/>
                </a:ext>
              </a:extLst>
            </p:cNvPr>
            <p:cNvSpPr txBox="1"/>
            <p:nvPr/>
          </p:nvSpPr>
          <p:spPr>
            <a:xfrm>
              <a:off x="8683616" y="2903220"/>
              <a:ext cx="2610116" cy="400109"/>
            </a:xfrm>
            <a:prstGeom prst="rect">
              <a:avLst/>
            </a:prstGeom>
            <a:noFill/>
          </p:spPr>
          <p:txBody>
            <a:bodyPr wrap="none" rtlCol="0">
              <a:spAutoFit/>
            </a:bodyPr>
            <a:lstStyle/>
            <a:p>
              <a:pPr algn="ctr"/>
              <a:r>
                <a:rPr lang="en-GB" sz="1350" dirty="0"/>
                <a:t>Flat foil - 1</a:t>
              </a:r>
              <a:r>
                <a:rPr lang="en-GB" sz="1350" baseline="30000" dirty="0"/>
                <a:t>st</a:t>
              </a:r>
              <a:r>
                <a:rPr lang="en-GB" sz="1350" dirty="0"/>
                <a:t> mode freq.</a:t>
              </a:r>
            </a:p>
          </p:txBody>
        </p:sp>
        <p:pic>
          <p:nvPicPr>
            <p:cNvPr id="23" name="Immagine 22">
              <a:extLst>
                <a:ext uri="{FF2B5EF4-FFF2-40B4-BE49-F238E27FC236}">
                  <a16:creationId xmlns:a16="http://schemas.microsoft.com/office/drawing/2014/main" id="{2E3DE29B-0EA5-5DAF-F2E8-609D69C38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522" y="5797682"/>
              <a:ext cx="6244957" cy="123536"/>
            </a:xfrm>
            <a:prstGeom prst="rect">
              <a:avLst/>
            </a:prstGeom>
          </p:spPr>
        </p:pic>
      </p:grpSp>
      <p:sp>
        <p:nvSpPr>
          <p:cNvPr id="28" name="CasellaDiTesto 27">
            <a:extLst>
              <a:ext uri="{FF2B5EF4-FFF2-40B4-BE49-F238E27FC236}">
                <a16:creationId xmlns:a16="http://schemas.microsoft.com/office/drawing/2014/main" id="{C88EFC66-806A-F93C-1C44-0374DA44965B}"/>
              </a:ext>
            </a:extLst>
          </p:cNvPr>
          <p:cNvSpPr txBox="1"/>
          <p:nvPr/>
        </p:nvSpPr>
        <p:spPr>
          <a:xfrm>
            <a:off x="1431887" y="1298792"/>
            <a:ext cx="5904656" cy="300082"/>
          </a:xfrm>
          <a:prstGeom prst="rect">
            <a:avLst/>
          </a:prstGeom>
          <a:noFill/>
          <a:ln w="15875">
            <a:solidFill>
              <a:srgbClr val="FF0000"/>
            </a:solidFill>
          </a:ln>
        </p:spPr>
        <p:txBody>
          <a:bodyPr wrap="square" rtlCol="0">
            <a:spAutoFit/>
          </a:bodyPr>
          <a:lstStyle/>
          <a:p>
            <a:pPr algn="ctr"/>
            <a:r>
              <a:rPr lang="en-GB" sz="1350" dirty="0"/>
              <a:t>Lowest mechanical resonant frequency  &gt;&gt;  power pulse frequency (5 Hz)</a:t>
            </a:r>
          </a:p>
        </p:txBody>
      </p:sp>
      <p:sp>
        <p:nvSpPr>
          <p:cNvPr id="29" name="CasellaDiTesto 28">
            <a:extLst>
              <a:ext uri="{FF2B5EF4-FFF2-40B4-BE49-F238E27FC236}">
                <a16:creationId xmlns:a16="http://schemas.microsoft.com/office/drawing/2014/main" id="{D0B914F8-0CB7-D0F4-AD1D-CB0DF82CE052}"/>
              </a:ext>
            </a:extLst>
          </p:cNvPr>
          <p:cNvSpPr txBox="1"/>
          <p:nvPr/>
        </p:nvSpPr>
        <p:spPr>
          <a:xfrm>
            <a:off x="3624013" y="922806"/>
            <a:ext cx="1386918" cy="300082"/>
          </a:xfrm>
          <a:prstGeom prst="rect">
            <a:avLst/>
          </a:prstGeom>
          <a:noFill/>
        </p:spPr>
        <p:txBody>
          <a:bodyPr wrap="none" rtlCol="0">
            <a:spAutoFit/>
          </a:bodyPr>
          <a:lstStyle/>
          <a:p>
            <a:r>
              <a:rPr lang="en-GB" sz="1350" dirty="0">
                <a:solidFill>
                  <a:srgbClr val="FF0000"/>
                </a:solidFill>
              </a:rPr>
              <a:t>Design criterion</a:t>
            </a:r>
          </a:p>
        </p:txBody>
      </p:sp>
      <p:sp>
        <p:nvSpPr>
          <p:cNvPr id="31" name="CasellaDiTesto 30">
            <a:extLst>
              <a:ext uri="{FF2B5EF4-FFF2-40B4-BE49-F238E27FC236}">
                <a16:creationId xmlns:a16="http://schemas.microsoft.com/office/drawing/2014/main" id="{3ABDBB37-D42D-8966-29A1-63FBF97E68E2}"/>
              </a:ext>
            </a:extLst>
          </p:cNvPr>
          <p:cNvSpPr txBox="1"/>
          <p:nvPr/>
        </p:nvSpPr>
        <p:spPr>
          <a:xfrm>
            <a:off x="5705414" y="1746328"/>
            <a:ext cx="3262258" cy="715581"/>
          </a:xfrm>
          <a:prstGeom prst="rect">
            <a:avLst/>
          </a:prstGeom>
          <a:noFill/>
        </p:spPr>
        <p:txBody>
          <a:bodyPr wrap="square" rtlCol="0">
            <a:spAutoFit/>
          </a:bodyPr>
          <a:lstStyle/>
          <a:p>
            <a:pPr algn="just"/>
            <a:r>
              <a:rPr lang="en-GB" sz="1350" dirty="0"/>
              <a:t>Further investigation needed</a:t>
            </a:r>
          </a:p>
          <a:p>
            <a:pPr algn="just"/>
            <a:r>
              <a:rPr lang="en-GB" sz="1350" dirty="0"/>
              <a:t>(e.g. transient analysis, experimental test)</a:t>
            </a:r>
            <a:endParaRPr lang="en-GB" sz="1350" dirty="0">
              <a:solidFill>
                <a:srgbClr val="FF0000"/>
              </a:solidFill>
            </a:endParaRPr>
          </a:p>
        </p:txBody>
      </p:sp>
      <p:sp>
        <p:nvSpPr>
          <p:cNvPr id="35" name="Freccia a destra 34">
            <a:extLst>
              <a:ext uri="{FF2B5EF4-FFF2-40B4-BE49-F238E27FC236}">
                <a16:creationId xmlns:a16="http://schemas.microsoft.com/office/drawing/2014/main" id="{64BD7A78-9234-C53E-F22C-A72118EF1372}"/>
              </a:ext>
            </a:extLst>
          </p:cNvPr>
          <p:cNvSpPr/>
          <p:nvPr/>
        </p:nvSpPr>
        <p:spPr>
          <a:xfrm>
            <a:off x="5296862" y="1806965"/>
            <a:ext cx="295107" cy="36347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Tree>
    <p:extLst>
      <p:ext uri="{BB962C8B-B14F-4D97-AF65-F5344CB8AC3E}">
        <p14:creationId xmlns:p14="http://schemas.microsoft.com/office/powerpoint/2010/main" val="399327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3 cells </a:t>
            </a:r>
            <a:r>
              <a:rPr lang="en-US" sz="2700" spc="-1">
                <a:solidFill>
                  <a:srgbClr val="724109"/>
                </a:solidFill>
                <a:latin typeface="Calibri"/>
                <a:ea typeface="+mn-ea"/>
                <a:cs typeface="+mn-cs"/>
              </a:rPr>
              <a:t>RF Final Mechanical </a:t>
            </a:r>
            <a:r>
              <a:rPr lang="en-US" sz="2700" spc="-1" dirty="0">
                <a:solidFill>
                  <a:srgbClr val="724109"/>
                </a:solidFill>
                <a:latin typeface="Calibri"/>
                <a:ea typeface="+mn-ea"/>
                <a:cs typeface="+mn-cs"/>
              </a:rPr>
              <a:t>D</a:t>
            </a:r>
            <a:r>
              <a:rPr lang="en-US" sz="2700" spc="-1">
                <a:solidFill>
                  <a:srgbClr val="724109"/>
                </a:solidFill>
                <a:latin typeface="Calibri"/>
                <a:ea typeface="+mn-ea"/>
                <a:cs typeface="+mn-cs"/>
              </a:rPr>
              <a:t>esign</a:t>
            </a:r>
            <a:endParaRPr lang="it-IT" sz="2700" spc="-1" dirty="0">
              <a:solidFill>
                <a:srgbClr val="724109"/>
              </a:solidFill>
              <a:latin typeface="Calibri"/>
              <a:ea typeface="+mn-ea"/>
              <a:cs typeface="+mn-cs"/>
            </a:endParaRPr>
          </a:p>
        </p:txBody>
      </p:sp>
      <p:sp>
        <p:nvSpPr>
          <p:cNvPr id="5" name="CasellaDiTesto 4">
            <a:extLst>
              <a:ext uri="{FF2B5EF4-FFF2-40B4-BE49-F238E27FC236}">
                <a16:creationId xmlns:a16="http://schemas.microsoft.com/office/drawing/2014/main" id="{442FB4E5-EC96-2C44-82CE-4462FD74A684}"/>
              </a:ext>
            </a:extLst>
          </p:cNvPr>
          <p:cNvSpPr txBox="1"/>
          <p:nvPr/>
        </p:nvSpPr>
        <p:spPr>
          <a:xfrm>
            <a:off x="539553" y="1131590"/>
            <a:ext cx="8288598" cy="2585323"/>
          </a:xfrm>
          <a:prstGeom prst="rect">
            <a:avLst/>
          </a:prstGeom>
          <a:noFill/>
        </p:spPr>
        <p:txBody>
          <a:bodyPr wrap="square" rtlCol="0">
            <a:spAutoFit/>
          </a:bodyPr>
          <a:lstStyle/>
          <a:p>
            <a:pPr lvl="0"/>
            <a:r>
              <a:rPr lang="en-US" sz="1350" dirty="0">
                <a:solidFill>
                  <a:prstClr val="black"/>
                </a:solidFill>
                <a:latin typeface="Cambria" panose="02040503050406030204" pitchFamily="18" charset="0"/>
              </a:rPr>
              <a:t>The mechanical design was developed based on the following key points:</a:t>
            </a:r>
          </a:p>
          <a:p>
            <a:pPr lvl="0"/>
            <a:endParaRPr lang="en-US" sz="1350" dirty="0">
              <a:solidFill>
                <a:prstClr val="black"/>
              </a:solidFill>
              <a:latin typeface="Cambria" panose="02040503050406030204" pitchFamily="18" charset="0"/>
            </a:endParaRP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machining by turning and milling (no way to consider deep drawing)</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use of OHFC copper and steel for vacuum and RF connection flanges as well as for electric field probes</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combination of brazing and sealing with aluminum O-rings and screws (possibility of replacing deteriorated foils)</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standard CF160 flanges for connections at the ends</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design of a special flange to secure the waveguide due to limited space. The same applies to the waveguide</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vacuum pumping through the waveguide (before the separation ceramic)</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automatic vacuum maintenance throughout the structure (if closed at the ends with blind flanges)</a:t>
            </a:r>
          </a:p>
          <a:p>
            <a:pPr marL="285750" lvl="0" indent="-285750">
              <a:buFont typeface="Arial" panose="020B0604020202020204" pitchFamily="34" charset="0"/>
              <a:buChar char="•"/>
            </a:pPr>
            <a:r>
              <a:rPr lang="en-US" sz="1350" dirty="0">
                <a:solidFill>
                  <a:prstClr val="black"/>
                </a:solidFill>
                <a:latin typeface="Cambria" panose="02040503050406030204" pitchFamily="18" charset="0"/>
              </a:rPr>
              <a:t>cooling by means of 6 external circuits</a:t>
            </a:r>
          </a:p>
          <a:p>
            <a:pPr lvl="0"/>
            <a:endParaRPr lang="en-US" sz="1350" dirty="0">
              <a:solidFill>
                <a:prstClr val="black"/>
              </a:solidFill>
            </a:endParaRPr>
          </a:p>
        </p:txBody>
      </p:sp>
    </p:spTree>
    <p:extLst>
      <p:ext uri="{BB962C8B-B14F-4D97-AF65-F5344CB8AC3E}">
        <p14:creationId xmlns:p14="http://schemas.microsoft.com/office/powerpoint/2010/main" val="3686462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3 cells RF Final Mechanical Design</a:t>
            </a:r>
            <a:endParaRPr lang="it-IT" sz="2700" spc="-1" dirty="0">
              <a:solidFill>
                <a:srgbClr val="724109"/>
              </a:solidFill>
              <a:latin typeface="Calibri"/>
              <a:ea typeface="+mn-ea"/>
              <a:cs typeface="+mn-cs"/>
            </a:endParaRPr>
          </a:p>
        </p:txBody>
      </p:sp>
      <p:pic>
        <p:nvPicPr>
          <p:cNvPr id="7" name="Immagine 6">
            <a:extLst>
              <a:ext uri="{FF2B5EF4-FFF2-40B4-BE49-F238E27FC236}">
                <a16:creationId xmlns:a16="http://schemas.microsoft.com/office/drawing/2014/main" id="{F902DC84-F46F-124D-A7FC-7F282CAC998B}"/>
              </a:ext>
            </a:extLst>
          </p:cNvPr>
          <p:cNvPicPr>
            <a:picLocks noChangeAspect="1"/>
          </p:cNvPicPr>
          <p:nvPr/>
        </p:nvPicPr>
        <p:blipFill>
          <a:blip r:embed="rId3"/>
          <a:stretch>
            <a:fillRect/>
          </a:stretch>
        </p:blipFill>
        <p:spPr>
          <a:xfrm>
            <a:off x="251520" y="915566"/>
            <a:ext cx="3558118" cy="3435846"/>
          </a:xfrm>
          <a:prstGeom prst="rect">
            <a:avLst/>
          </a:prstGeom>
        </p:spPr>
      </p:pic>
      <p:pic>
        <p:nvPicPr>
          <p:cNvPr id="9" name="Immagine 8">
            <a:extLst>
              <a:ext uri="{FF2B5EF4-FFF2-40B4-BE49-F238E27FC236}">
                <a16:creationId xmlns:a16="http://schemas.microsoft.com/office/drawing/2014/main" id="{319D4DE4-8A1A-0247-BAE3-AFA5B165EC62}"/>
              </a:ext>
            </a:extLst>
          </p:cNvPr>
          <p:cNvPicPr>
            <a:picLocks noChangeAspect="1"/>
          </p:cNvPicPr>
          <p:nvPr/>
        </p:nvPicPr>
        <p:blipFill>
          <a:blip r:embed="rId4"/>
          <a:stretch>
            <a:fillRect/>
          </a:stretch>
        </p:blipFill>
        <p:spPr>
          <a:xfrm>
            <a:off x="4098828" y="1563639"/>
            <a:ext cx="4973164" cy="2787774"/>
          </a:xfrm>
          <a:prstGeom prst="rect">
            <a:avLst/>
          </a:prstGeom>
        </p:spPr>
      </p:pic>
    </p:spTree>
    <p:extLst>
      <p:ext uri="{BB962C8B-B14F-4D97-AF65-F5344CB8AC3E}">
        <p14:creationId xmlns:p14="http://schemas.microsoft.com/office/powerpoint/2010/main" val="1914844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3 cells RF preliminary mechanical design</a:t>
            </a:r>
            <a:endParaRPr lang="it-IT" sz="2700" spc="-1" dirty="0">
              <a:solidFill>
                <a:srgbClr val="724109"/>
              </a:solidFill>
              <a:latin typeface="Calibri"/>
              <a:ea typeface="+mn-ea"/>
              <a:cs typeface="+mn-cs"/>
            </a:endParaRPr>
          </a:p>
        </p:txBody>
      </p:sp>
      <p:pic>
        <p:nvPicPr>
          <p:cNvPr id="7" name="Immagine 6">
            <a:extLst>
              <a:ext uri="{FF2B5EF4-FFF2-40B4-BE49-F238E27FC236}">
                <a16:creationId xmlns:a16="http://schemas.microsoft.com/office/drawing/2014/main" id="{DBF7C5AE-FB06-1F49-9278-AB4A0293016A}"/>
              </a:ext>
            </a:extLst>
          </p:cNvPr>
          <p:cNvPicPr>
            <a:picLocks noChangeAspect="1"/>
          </p:cNvPicPr>
          <p:nvPr/>
        </p:nvPicPr>
        <p:blipFill>
          <a:blip r:embed="rId3"/>
          <a:stretch>
            <a:fillRect/>
          </a:stretch>
        </p:blipFill>
        <p:spPr>
          <a:xfrm>
            <a:off x="179512" y="915566"/>
            <a:ext cx="3570316" cy="3723878"/>
          </a:xfrm>
          <a:prstGeom prst="rect">
            <a:avLst/>
          </a:prstGeom>
        </p:spPr>
      </p:pic>
      <p:pic>
        <p:nvPicPr>
          <p:cNvPr id="9" name="Immagine 8">
            <a:extLst>
              <a:ext uri="{FF2B5EF4-FFF2-40B4-BE49-F238E27FC236}">
                <a16:creationId xmlns:a16="http://schemas.microsoft.com/office/drawing/2014/main" id="{30430345-4C01-0D48-BAC6-BF6BC5BF9C31}"/>
              </a:ext>
            </a:extLst>
          </p:cNvPr>
          <p:cNvPicPr>
            <a:picLocks noChangeAspect="1"/>
          </p:cNvPicPr>
          <p:nvPr/>
        </p:nvPicPr>
        <p:blipFill>
          <a:blip r:embed="rId4"/>
          <a:stretch>
            <a:fillRect/>
          </a:stretch>
        </p:blipFill>
        <p:spPr>
          <a:xfrm>
            <a:off x="3995936" y="1227586"/>
            <a:ext cx="4824393" cy="3227708"/>
          </a:xfrm>
          <a:prstGeom prst="rect">
            <a:avLst/>
          </a:prstGeom>
        </p:spPr>
      </p:pic>
    </p:spTree>
    <p:extLst>
      <p:ext uri="{BB962C8B-B14F-4D97-AF65-F5344CB8AC3E}">
        <p14:creationId xmlns:p14="http://schemas.microsoft.com/office/powerpoint/2010/main" val="1015515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3 cells RF preliminary mechanical design</a:t>
            </a:r>
            <a:endParaRPr lang="it-IT" sz="2700" spc="-1" dirty="0">
              <a:solidFill>
                <a:srgbClr val="724109"/>
              </a:solidFill>
              <a:latin typeface="Calibri"/>
              <a:ea typeface="+mn-ea"/>
              <a:cs typeface="+mn-cs"/>
            </a:endParaRPr>
          </a:p>
        </p:txBody>
      </p:sp>
      <p:pic>
        <p:nvPicPr>
          <p:cNvPr id="5" name="Immagine 4">
            <a:extLst>
              <a:ext uri="{FF2B5EF4-FFF2-40B4-BE49-F238E27FC236}">
                <a16:creationId xmlns:a16="http://schemas.microsoft.com/office/drawing/2014/main" id="{6D81CF12-3F46-4540-AA0C-4555C45D47BE}"/>
              </a:ext>
            </a:extLst>
          </p:cNvPr>
          <p:cNvPicPr>
            <a:picLocks noChangeAspect="1"/>
          </p:cNvPicPr>
          <p:nvPr/>
        </p:nvPicPr>
        <p:blipFill>
          <a:blip r:embed="rId3"/>
          <a:stretch>
            <a:fillRect/>
          </a:stretch>
        </p:blipFill>
        <p:spPr>
          <a:xfrm>
            <a:off x="1691680" y="771550"/>
            <a:ext cx="5314148" cy="3970628"/>
          </a:xfrm>
          <a:prstGeom prst="rect">
            <a:avLst/>
          </a:prstGeom>
        </p:spPr>
      </p:pic>
    </p:spTree>
    <p:extLst>
      <p:ext uri="{BB962C8B-B14F-4D97-AF65-F5344CB8AC3E}">
        <p14:creationId xmlns:p14="http://schemas.microsoft.com/office/powerpoint/2010/main" val="171310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AD771EB-C275-EB4C-A436-F664AEF7A9AE}"/>
              </a:ext>
            </a:extLst>
          </p:cNvPr>
          <p:cNvSpPr txBox="1"/>
          <p:nvPr/>
        </p:nvSpPr>
        <p:spPr>
          <a:xfrm>
            <a:off x="1547664" y="1491630"/>
            <a:ext cx="3578737" cy="923330"/>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70C0"/>
                </a:solidFill>
                <a:latin typeface="Cambria" panose="02040503050406030204" pitchFamily="18" charset="0"/>
              </a:rPr>
              <a:t>RF Cavity Structure Rationale</a:t>
            </a:r>
          </a:p>
          <a:p>
            <a:pPr marL="285750" indent="-285750">
              <a:buFont typeface="Arial" panose="020B0604020202020204" pitchFamily="34" charset="0"/>
              <a:buChar char="•"/>
            </a:pPr>
            <a:r>
              <a:rPr lang="en-US" b="1" dirty="0">
                <a:solidFill>
                  <a:srgbClr val="0070C0"/>
                </a:solidFill>
                <a:latin typeface="Cambria" panose="02040503050406030204" pitchFamily="18" charset="0"/>
              </a:rPr>
              <a:t>Thin Windows for RF Cavity</a:t>
            </a:r>
          </a:p>
          <a:p>
            <a:pPr marL="285750" indent="-285750">
              <a:buFont typeface="Arial" panose="020B0604020202020204" pitchFamily="34" charset="0"/>
              <a:buChar char="•"/>
            </a:pPr>
            <a:r>
              <a:rPr lang="en-US" b="1" dirty="0">
                <a:solidFill>
                  <a:srgbClr val="0070C0"/>
                </a:solidFill>
                <a:latin typeface="Cambria" panose="02040503050406030204" pitchFamily="18" charset="0"/>
              </a:rPr>
              <a:t>RF Cavity Mechanical Design</a:t>
            </a:r>
          </a:p>
        </p:txBody>
      </p:sp>
    </p:spTree>
    <p:extLst>
      <p:ext uri="{BB962C8B-B14F-4D97-AF65-F5344CB8AC3E}">
        <p14:creationId xmlns:p14="http://schemas.microsoft.com/office/powerpoint/2010/main" val="2681224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 11" descr="MUON-SlideGraph-gradient.png"/>
          <p:cNvPicPr>
            <a:picLocks noChangeAspect="1"/>
          </p:cNvPicPr>
          <p:nvPr/>
        </p:nvPicPr>
        <p:blipFill>
          <a:blip r:embed="rId2">
            <a:alphaModFix/>
          </a:blip>
          <a:stretch>
            <a:fillRect/>
          </a:stretch>
        </p:blipFill>
        <p:spPr>
          <a:xfrm>
            <a:off x="0" y="1448648"/>
            <a:ext cx="9144000" cy="3764702"/>
          </a:xfrm>
          <a:prstGeom prst="rect">
            <a:avLst/>
          </a:prstGeom>
        </p:spPr>
      </p:pic>
      <p:pic>
        <p:nvPicPr>
          <p:cNvPr id="83" name="Image 82" descr="MUON-SlideGraph-LogoBkgnd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
            <a:ext cx="9144000" cy="5140960"/>
          </a:xfrm>
          <a:prstGeom prst="rect">
            <a:avLst/>
          </a:prstGeom>
        </p:spPr>
      </p:pic>
      <p:pic>
        <p:nvPicPr>
          <p:cNvPr id="86" name="Image 85" descr="MCC-inernational-finalV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503" y="57150"/>
            <a:ext cx="1391497" cy="1391497"/>
          </a:xfrm>
          <a:prstGeom prst="rect">
            <a:avLst/>
          </a:prstGeom>
        </p:spPr>
      </p:pic>
      <p:sp>
        <p:nvSpPr>
          <p:cNvPr id="11" name="ZoneTexte 10"/>
          <p:cNvSpPr txBox="1"/>
          <p:nvPr/>
        </p:nvSpPr>
        <p:spPr>
          <a:xfrm>
            <a:off x="2483768" y="1851670"/>
            <a:ext cx="4377267" cy="1077218"/>
          </a:xfrm>
          <a:prstGeom prst="rect">
            <a:avLst/>
          </a:prstGeom>
          <a:noFill/>
        </p:spPr>
        <p:txBody>
          <a:bodyPr wrap="square" rtlCol="0">
            <a:spAutoFit/>
          </a:bodyPr>
          <a:lstStyle/>
          <a:p>
            <a:pPr algn="ctr"/>
            <a:r>
              <a:rPr lang="en-US" sz="3200" b="1" i="1" dirty="0">
                <a:latin typeface="Arial Narrow"/>
                <a:cs typeface="Arial Narrow"/>
              </a:rPr>
              <a:t>Thank</a:t>
            </a:r>
            <a:r>
              <a:rPr lang="fr-FR" sz="3200" b="1" i="1" dirty="0">
                <a:latin typeface="Arial Narrow"/>
                <a:cs typeface="Arial Narrow"/>
              </a:rPr>
              <a:t> </a:t>
            </a:r>
            <a:r>
              <a:rPr lang="en-GB" sz="3200" b="1" i="1" dirty="0">
                <a:latin typeface="Arial Narrow"/>
                <a:cs typeface="Arial Narrow"/>
              </a:rPr>
              <a:t>you</a:t>
            </a:r>
          </a:p>
          <a:p>
            <a:pPr algn="ctr"/>
            <a:r>
              <a:rPr lang="fr-FR" sz="3200" b="1" i="1" dirty="0">
                <a:latin typeface="Arial Narrow"/>
                <a:cs typeface="Arial Narrow"/>
              </a:rPr>
              <a:t>for </a:t>
            </a:r>
            <a:r>
              <a:rPr lang="en-US" sz="3200" b="1" i="1" dirty="0">
                <a:latin typeface="Arial Narrow"/>
                <a:cs typeface="Arial Narrow"/>
              </a:rPr>
              <a:t>your</a:t>
            </a:r>
            <a:r>
              <a:rPr lang="fr-FR" sz="3200" b="1" i="1" dirty="0">
                <a:latin typeface="Arial Narrow"/>
                <a:cs typeface="Arial Narrow"/>
              </a:rPr>
              <a:t> attention</a:t>
            </a:r>
            <a:endParaRPr lang="en-GB" sz="3200" b="1" i="1" dirty="0"/>
          </a:p>
        </p:txBody>
      </p:sp>
      <p:pic>
        <p:nvPicPr>
          <p:cNvPr id="8" name="Immagine 7">
            <a:extLst>
              <a:ext uri="{FF2B5EF4-FFF2-40B4-BE49-F238E27FC236}">
                <a16:creationId xmlns:a16="http://schemas.microsoft.com/office/drawing/2014/main" id="{5AC73E32-B16F-5D4C-8D1C-5076164C2E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117161"/>
            <a:ext cx="1505862" cy="9449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98D901-85C9-1247-A8F3-F80CD34AE2D2}"/>
              </a:ext>
            </a:extLst>
          </p:cNvPr>
          <p:cNvSpPr>
            <a:spLocks noGrp="1"/>
          </p:cNvSpPr>
          <p:nvPr>
            <p:ph type="title"/>
          </p:nvPr>
        </p:nvSpPr>
        <p:spPr>
          <a:xfrm>
            <a:off x="1187624" y="8626"/>
            <a:ext cx="6768752" cy="976263"/>
          </a:xfrm>
        </p:spPr>
        <p:txBody>
          <a:bodyPr>
            <a:normAutofit/>
          </a:bodyPr>
          <a:lstStyle/>
          <a:p>
            <a:r>
              <a:rPr lang="en-US" sz="2400" dirty="0">
                <a:solidFill>
                  <a:srgbClr val="000080"/>
                </a:solidFill>
                <a:latin typeface="Calibri"/>
              </a:rPr>
              <a:t>RF cavities Design</a:t>
            </a:r>
            <a:endParaRPr sz="2400" dirty="0">
              <a:solidFill>
                <a:srgbClr val="000080"/>
              </a:solidFill>
              <a:latin typeface="Calibri"/>
            </a:endParaRPr>
          </a:p>
        </p:txBody>
      </p:sp>
      <p:sp>
        <p:nvSpPr>
          <p:cNvPr id="4" name="CasellaDiTesto 3">
            <a:extLst>
              <a:ext uri="{FF2B5EF4-FFF2-40B4-BE49-F238E27FC236}">
                <a16:creationId xmlns:a16="http://schemas.microsoft.com/office/drawing/2014/main" id="{2A7F5224-CF77-4147-BA81-C88A8C2D876F}"/>
              </a:ext>
            </a:extLst>
          </p:cNvPr>
          <p:cNvSpPr txBox="1"/>
          <p:nvPr/>
        </p:nvSpPr>
        <p:spPr>
          <a:xfrm>
            <a:off x="251520" y="1275606"/>
            <a:ext cx="8496944" cy="3231654"/>
          </a:xfrm>
          <a:prstGeom prst="rect">
            <a:avLst/>
          </a:prstGeom>
          <a:noFill/>
        </p:spPr>
        <p:txBody>
          <a:bodyPr wrap="square" rtlCol="0">
            <a:spAutoFit/>
          </a:bodyPr>
          <a:lstStyle/>
          <a:p>
            <a:r>
              <a:rPr lang="en-US" sz="1200" dirty="0">
                <a:latin typeface="Cambria" panose="02040503050406030204" pitchFamily="18" charset="0"/>
              </a:rPr>
              <a:t>High gradient RF cavities are required in muon cooling channels for the design of a muon collider. A generic ionization cooling channel consists of absorbers with low Z material, a high gradient </a:t>
            </a:r>
            <a:r>
              <a:rPr lang="en-US" sz="1200" dirty="0" err="1">
                <a:latin typeface="Cambria" panose="02040503050406030204" pitchFamily="18" charset="0"/>
              </a:rPr>
              <a:t>linac</a:t>
            </a:r>
            <a:r>
              <a:rPr lang="en-US" sz="1200" dirty="0">
                <a:latin typeface="Cambria" panose="02040503050406030204" pitchFamily="18" charset="0"/>
              </a:rPr>
              <a:t> structure (or a few RF cavities) to replenish muon energy lost in the absorbers and alternating super-conducting solenoid to confine the muons in the channel. </a:t>
            </a:r>
          </a:p>
          <a:p>
            <a:endParaRPr lang="en-US" sz="1200" dirty="0">
              <a:latin typeface="Cambria" panose="02040503050406030204" pitchFamily="18" charset="0"/>
            </a:endParaRPr>
          </a:p>
          <a:p>
            <a:r>
              <a:rPr lang="en-US" sz="1200" b="1" dirty="0">
                <a:latin typeface="Cambria" panose="02040503050406030204" pitchFamily="18" charset="0"/>
              </a:rPr>
              <a:t>Due to the presence of strong magnetic fields from the superconducting solenoids, option for using high gradient superconducting RF cavity is excluded. </a:t>
            </a:r>
          </a:p>
          <a:p>
            <a:endParaRPr lang="en-US" sz="1200" dirty="0">
              <a:latin typeface="Cambria" panose="02040503050406030204" pitchFamily="18" charset="0"/>
            </a:endParaRPr>
          </a:p>
          <a:p>
            <a:r>
              <a:rPr lang="en-US" sz="1200" dirty="0">
                <a:latin typeface="Cambria" panose="02040503050406030204" pitchFamily="18" charset="0"/>
              </a:rPr>
              <a:t>Depending on at which cooling stages, high gradient RF cavities are needed in frequencies of the order of 704 MHz, at gradients of  30 MV/m. </a:t>
            </a:r>
          </a:p>
          <a:p>
            <a:endParaRPr lang="en-US" sz="1200" dirty="0">
              <a:latin typeface="Cambria" panose="02040503050406030204" pitchFamily="18" charset="0"/>
            </a:endParaRPr>
          </a:p>
          <a:p>
            <a:r>
              <a:rPr lang="en-US" sz="1200" dirty="0">
                <a:latin typeface="Cambria" panose="02040503050406030204" pitchFamily="18" charset="0"/>
              </a:rPr>
              <a:t>A suitable solution may be to use conventional copper cavity </a:t>
            </a:r>
            <a:r>
              <a:rPr lang="en-US" sz="1200" b="1" dirty="0">
                <a:latin typeface="Cambria" panose="02040503050406030204" pitchFamily="18" charset="0"/>
              </a:rPr>
              <a:t>with open beam iris covered by thin conducting foils to increase the cavity shunt impedance taking the penetration property of muon beams</a:t>
            </a:r>
            <a:r>
              <a:rPr lang="en-US" sz="1200" dirty="0">
                <a:latin typeface="Cambria" panose="02040503050406030204" pitchFamily="18" charset="0"/>
              </a:rPr>
              <a:t>.</a:t>
            </a:r>
          </a:p>
          <a:p>
            <a:endParaRPr lang="en-US" sz="1200" dirty="0">
              <a:latin typeface="Cambria" panose="02040503050406030204" pitchFamily="18" charset="0"/>
            </a:endParaRPr>
          </a:p>
          <a:p>
            <a:r>
              <a:rPr lang="en-US" sz="1200" dirty="0">
                <a:latin typeface="Cambria" panose="02040503050406030204" pitchFamily="18" charset="0"/>
              </a:rPr>
              <a:t>Beryllium due to its low Z and good electric and thermal properties, has been approached as a perfect candidate for the thin conducting foil. Tremendous efforts have been put to study the thermal, electric, and mechanic properties of thin Be foils for application in a RF cavity.</a:t>
            </a:r>
          </a:p>
          <a:p>
            <a:endParaRPr lang="en-US" sz="1200" dirty="0">
              <a:latin typeface="Cambria" panose="02040503050406030204" pitchFamily="18" charset="0"/>
            </a:endParaRPr>
          </a:p>
        </p:txBody>
      </p:sp>
    </p:spTree>
    <p:extLst>
      <p:ext uri="{BB962C8B-B14F-4D97-AF65-F5344CB8AC3E}">
        <p14:creationId xmlns:p14="http://schemas.microsoft.com/office/powerpoint/2010/main" val="281887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9653E36-FBE3-BF4D-B13E-82256167854C}"/>
              </a:ext>
            </a:extLst>
          </p:cNvPr>
          <p:cNvSpPr txBox="1"/>
          <p:nvPr/>
        </p:nvSpPr>
        <p:spPr>
          <a:xfrm>
            <a:off x="598820" y="771550"/>
            <a:ext cx="7956535" cy="3831818"/>
          </a:xfrm>
          <a:prstGeom prst="rect">
            <a:avLst/>
          </a:prstGeom>
          <a:noFill/>
        </p:spPr>
        <p:txBody>
          <a:bodyPr wrap="square" rtlCol="0">
            <a:spAutoFit/>
          </a:bodyPr>
          <a:lstStyle/>
          <a:p>
            <a:r>
              <a:rPr lang="en-US" sz="1350" dirty="0"/>
              <a:t>A decision on the type of RF structure that will have to integrated in the cell requires taking into</a:t>
            </a:r>
          </a:p>
          <a:p>
            <a:r>
              <a:rPr lang="en-US" sz="1350" dirty="0"/>
              <a:t>account a number of parameters that may be summarized as in the following: </a:t>
            </a:r>
          </a:p>
          <a:p>
            <a:endParaRPr lang="en-US" sz="1350" dirty="0"/>
          </a:p>
          <a:p>
            <a:pPr marL="214313" indent="-214313">
              <a:buFont typeface="Arial" panose="020B0604020202020204" pitchFamily="34" charset="0"/>
              <a:buChar char="•"/>
            </a:pPr>
            <a:r>
              <a:rPr lang="en-US" sz="1350" b="1" dirty="0">
                <a:solidFill>
                  <a:srgbClr val="0070C0"/>
                </a:solidFill>
              </a:rPr>
              <a:t>the RF frequency</a:t>
            </a:r>
          </a:p>
          <a:p>
            <a:pPr marL="214313" indent="-214313">
              <a:buFont typeface="Arial" panose="020B0604020202020204" pitchFamily="34" charset="0"/>
              <a:buChar char="•"/>
            </a:pPr>
            <a:r>
              <a:rPr lang="en-US" sz="1350" b="1" dirty="0">
                <a:solidFill>
                  <a:srgbClr val="0070C0"/>
                </a:solidFill>
              </a:rPr>
              <a:t>the required real estate gradient of the electric field in a cell vs. the peak gradient achievable in the RF structure</a:t>
            </a:r>
          </a:p>
          <a:p>
            <a:pPr marL="214313" indent="-214313">
              <a:buFont typeface="Arial" panose="020B0604020202020204" pitchFamily="34" charset="0"/>
              <a:buChar char="•"/>
            </a:pPr>
            <a:r>
              <a:rPr lang="en-US" sz="1350" b="1" dirty="0">
                <a:solidFill>
                  <a:srgbClr val="0070C0"/>
                </a:solidFill>
              </a:rPr>
              <a:t>the type of RF coupling from cell to cell in a RF structure</a:t>
            </a:r>
          </a:p>
          <a:p>
            <a:pPr marL="214313" indent="-214313">
              <a:buFont typeface="Arial" panose="020B0604020202020204" pitchFamily="34" charset="0"/>
              <a:buChar char="•"/>
            </a:pPr>
            <a:r>
              <a:rPr lang="en-US" sz="1350" b="1" dirty="0">
                <a:solidFill>
                  <a:srgbClr val="0070C0"/>
                </a:solidFill>
              </a:rPr>
              <a:t>the space available to fit ancillaries (e.g. tuners, power couplers, cooling pipes </a:t>
            </a:r>
            <a:r>
              <a:rPr lang="en-US" sz="1350" b="1" dirty="0" err="1">
                <a:solidFill>
                  <a:srgbClr val="0070C0"/>
                </a:solidFill>
              </a:rPr>
              <a:t>etc</a:t>
            </a:r>
            <a:r>
              <a:rPr lang="en-US" sz="1350" b="1" dirty="0">
                <a:solidFill>
                  <a:srgbClr val="0070C0"/>
                </a:solidFill>
              </a:rPr>
              <a:t>…), considering the tight interference with the cryomagnetic system</a:t>
            </a:r>
          </a:p>
          <a:p>
            <a:pPr marL="214313" indent="-214313">
              <a:buFont typeface="Arial" panose="020B0604020202020204" pitchFamily="34" charset="0"/>
              <a:buChar char="•"/>
            </a:pPr>
            <a:r>
              <a:rPr lang="en-US" sz="1350" b="1" dirty="0">
                <a:solidFill>
                  <a:srgbClr val="0070C0"/>
                </a:solidFill>
              </a:rPr>
              <a:t>expected breakdown rate and eventual mitigation strategy, especially in the high magnetic field and high magnetic gradient they experience</a:t>
            </a:r>
          </a:p>
          <a:p>
            <a:pPr marL="214313" indent="-214313">
              <a:buFont typeface="Arial" panose="020B0604020202020204" pitchFamily="34" charset="0"/>
              <a:buChar char="•"/>
            </a:pPr>
            <a:r>
              <a:rPr lang="en-US" sz="1350" b="1" dirty="0">
                <a:solidFill>
                  <a:srgbClr val="0070C0"/>
                </a:solidFill>
              </a:rPr>
              <a:t>specific materials and surface treatments for the cavity bodies.</a:t>
            </a:r>
          </a:p>
          <a:p>
            <a:pPr marL="214313" indent="-214313">
              <a:buFont typeface="Arial" panose="020B0604020202020204" pitchFamily="34" charset="0"/>
              <a:buChar char="•"/>
            </a:pPr>
            <a:r>
              <a:rPr lang="en-US" sz="1350" b="1" dirty="0">
                <a:solidFill>
                  <a:srgbClr val="0070C0"/>
                </a:solidFill>
              </a:rPr>
              <a:t>the available or realistically feasible power sources </a:t>
            </a:r>
          </a:p>
          <a:p>
            <a:endParaRPr lang="en-US" sz="1350" dirty="0"/>
          </a:p>
          <a:p>
            <a:endParaRPr lang="en-US" sz="1350" dirty="0"/>
          </a:p>
          <a:p>
            <a:r>
              <a:rPr lang="en-US" sz="1350" dirty="0"/>
              <a:t>Most of the parameters being used for simulations of the entire cooling section are at the edge or beyond the present state-of-the-art, therefore require careful evaluation of the feasibility of the corresponding technological solution. </a:t>
            </a:r>
          </a:p>
        </p:txBody>
      </p:sp>
      <p:sp>
        <p:nvSpPr>
          <p:cNvPr id="3" name="Titolo 1">
            <a:extLst>
              <a:ext uri="{FF2B5EF4-FFF2-40B4-BE49-F238E27FC236}">
                <a16:creationId xmlns:a16="http://schemas.microsoft.com/office/drawing/2014/main" id="{A02452B2-75CA-1141-A7B2-A11DBB95DA5C}"/>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RF Cavity and RF Structure Design</a:t>
            </a:r>
            <a:endParaRPr lang="it-IT" sz="2700" spc="-1" dirty="0">
              <a:solidFill>
                <a:srgbClr val="724109"/>
              </a:solidFill>
              <a:latin typeface="Calibri"/>
              <a:ea typeface="+mn-ea"/>
              <a:cs typeface="+mn-cs"/>
            </a:endParaRPr>
          </a:p>
        </p:txBody>
      </p:sp>
    </p:spTree>
    <p:extLst>
      <p:ext uri="{BB962C8B-B14F-4D97-AF65-F5344CB8AC3E}">
        <p14:creationId xmlns:p14="http://schemas.microsoft.com/office/powerpoint/2010/main" val="3479590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A02452B2-75CA-1141-A7B2-A11DBB95DA5C}"/>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RF Cavity and RF Structure Design</a:t>
            </a:r>
            <a:endParaRPr lang="it-IT" sz="2700"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B15E9670-47F3-DB4F-AC5D-01F6D7C8710E}"/>
              </a:ext>
            </a:extLst>
          </p:cNvPr>
          <p:cNvSpPr txBox="1"/>
          <p:nvPr/>
        </p:nvSpPr>
        <p:spPr>
          <a:xfrm>
            <a:off x="821214" y="915566"/>
            <a:ext cx="7784542" cy="2677656"/>
          </a:xfrm>
          <a:prstGeom prst="rect">
            <a:avLst/>
          </a:prstGeom>
          <a:noFill/>
        </p:spPr>
        <p:txBody>
          <a:bodyPr wrap="square" rtlCol="0">
            <a:spAutoFit/>
          </a:bodyPr>
          <a:lstStyle/>
          <a:p>
            <a:r>
              <a:rPr lang="en-US" sz="1400" dirty="0"/>
              <a:t>The </a:t>
            </a:r>
            <a:r>
              <a:rPr lang="en-US" sz="1400" b="1" dirty="0">
                <a:solidFill>
                  <a:srgbClr val="22529E"/>
                </a:solidFill>
              </a:rPr>
              <a:t>large transverse emittance </a:t>
            </a:r>
            <a:r>
              <a:rPr lang="en-US" sz="1400" dirty="0"/>
              <a:t>of the muon beam  requires large apertures, and the RF cavities must accommodate up to a 12 cm beam diameter. Such a large bore leads to </a:t>
            </a:r>
            <a:r>
              <a:rPr lang="en-US" sz="1400" b="1" dirty="0">
                <a:solidFill>
                  <a:srgbClr val="22529E"/>
                </a:solidFill>
              </a:rPr>
              <a:t>a low shunt impedance</a:t>
            </a:r>
            <a:r>
              <a:rPr lang="en-US" sz="1400" dirty="0"/>
              <a:t> in conventional open beam-pipe structures. </a:t>
            </a:r>
          </a:p>
          <a:p>
            <a:r>
              <a:rPr lang="en-US" sz="1400" dirty="0"/>
              <a:t>We studied cavities with up to 16 cm diameter with thin (50-200 µm) windows through which the muon beams pass with a reduced scattering rate </a:t>
            </a:r>
          </a:p>
          <a:p>
            <a:r>
              <a:rPr lang="en-US" sz="1400" b="1" dirty="0">
                <a:solidFill>
                  <a:srgbClr val="22529E"/>
                </a:solidFill>
              </a:rPr>
              <a:t>This allows the shunt impedance of the device to be increased, the maximum surface field to equal the on-axis accelerating field.</a:t>
            </a:r>
          </a:p>
          <a:p>
            <a:endParaRPr lang="en-US" sz="1400" b="1" dirty="0">
              <a:solidFill>
                <a:srgbClr val="22529E"/>
              </a:solidFill>
            </a:endParaRPr>
          </a:p>
          <a:p>
            <a:r>
              <a:rPr lang="en-US" sz="1400" dirty="0"/>
              <a:t>The reference frequency used in the study of the first RF cells has been</a:t>
            </a:r>
            <a:r>
              <a:rPr lang="en-US" sz="1400" b="1" dirty="0">
                <a:solidFill>
                  <a:srgbClr val="22529E"/>
                </a:solidFill>
              </a:rPr>
              <a:t> 704 </a:t>
            </a:r>
            <a:r>
              <a:rPr lang="en-US" sz="1400" b="1" dirty="0" err="1">
                <a:solidFill>
                  <a:srgbClr val="22529E"/>
                </a:solidFill>
              </a:rPr>
              <a:t>MHz.</a:t>
            </a:r>
            <a:endParaRPr lang="en-US" sz="1400" b="1" dirty="0">
              <a:solidFill>
                <a:srgbClr val="22529E"/>
              </a:solidFill>
            </a:endParaRPr>
          </a:p>
          <a:p>
            <a:endParaRPr lang="en-US" sz="1400" b="1" dirty="0">
              <a:solidFill>
                <a:srgbClr val="22529E"/>
              </a:solidFill>
            </a:endParaRPr>
          </a:p>
          <a:p>
            <a:r>
              <a:rPr lang="en-US" sz="1400" b="1" dirty="0" err="1">
                <a:solidFill>
                  <a:srgbClr val="22529E"/>
                </a:solidFill>
              </a:rPr>
              <a:t>Berillium</a:t>
            </a:r>
            <a:r>
              <a:rPr lang="en-US" sz="1400" b="1" dirty="0">
                <a:solidFill>
                  <a:srgbClr val="22529E"/>
                </a:solidFill>
              </a:rPr>
              <a:t> and aluminum windows have been considered.</a:t>
            </a:r>
          </a:p>
          <a:p>
            <a:endParaRPr lang="en-US" sz="1400" b="1" dirty="0">
              <a:solidFill>
                <a:srgbClr val="22529E"/>
              </a:solidFill>
            </a:endParaRPr>
          </a:p>
        </p:txBody>
      </p:sp>
    </p:spTree>
    <p:extLst>
      <p:ext uri="{BB962C8B-B14F-4D97-AF65-F5344CB8AC3E}">
        <p14:creationId xmlns:p14="http://schemas.microsoft.com/office/powerpoint/2010/main" val="226551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F606CB-2A4D-AA4E-A767-EFB5C9767F69}"/>
              </a:ext>
            </a:extLst>
          </p:cNvPr>
          <p:cNvSpPr>
            <a:spLocks noGrp="1"/>
          </p:cNvSpPr>
          <p:nvPr>
            <p:ph type="title"/>
          </p:nvPr>
        </p:nvSpPr>
        <p:spPr>
          <a:xfrm>
            <a:off x="2195736" y="-23246"/>
            <a:ext cx="5760640" cy="976263"/>
          </a:xfrm>
        </p:spPr>
        <p:txBody>
          <a:bodyPr>
            <a:normAutofit/>
          </a:bodyPr>
          <a:lstStyle/>
          <a:p>
            <a:r>
              <a:rPr lang="en-US" sz="2400" dirty="0">
                <a:solidFill>
                  <a:srgbClr val="000080"/>
                </a:solidFill>
                <a:latin typeface="Calibri"/>
              </a:rPr>
              <a:t>Test facilities: high electric fields in magnets and RF laminas </a:t>
            </a:r>
            <a:endParaRPr sz="2400" dirty="0">
              <a:solidFill>
                <a:srgbClr val="000080"/>
              </a:solidFill>
              <a:latin typeface="Calibri"/>
            </a:endParaRPr>
          </a:p>
        </p:txBody>
      </p:sp>
      <p:pic>
        <p:nvPicPr>
          <p:cNvPr id="11" name="Immagine 10">
            <a:extLst>
              <a:ext uri="{FF2B5EF4-FFF2-40B4-BE49-F238E27FC236}">
                <a16:creationId xmlns:a16="http://schemas.microsoft.com/office/drawing/2014/main" id="{BBC6A718-1B00-2E44-B168-9BB8D87DBF43}"/>
              </a:ext>
            </a:extLst>
          </p:cNvPr>
          <p:cNvPicPr>
            <a:picLocks noChangeAspect="1"/>
          </p:cNvPicPr>
          <p:nvPr/>
        </p:nvPicPr>
        <p:blipFill>
          <a:blip r:embed="rId2"/>
          <a:stretch>
            <a:fillRect/>
          </a:stretch>
        </p:blipFill>
        <p:spPr>
          <a:xfrm>
            <a:off x="107504" y="754783"/>
            <a:ext cx="5143500" cy="2286000"/>
          </a:xfrm>
          <a:prstGeom prst="rect">
            <a:avLst/>
          </a:prstGeom>
        </p:spPr>
      </p:pic>
      <p:pic>
        <p:nvPicPr>
          <p:cNvPr id="12" name="Immagine 11">
            <a:extLst>
              <a:ext uri="{FF2B5EF4-FFF2-40B4-BE49-F238E27FC236}">
                <a16:creationId xmlns:a16="http://schemas.microsoft.com/office/drawing/2014/main" id="{64212590-5945-5D46-A258-A2B589CFA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40" t="22909" r="13806" b="23638"/>
          <a:stretch/>
        </p:blipFill>
        <p:spPr>
          <a:xfrm>
            <a:off x="1043608" y="3219822"/>
            <a:ext cx="3168352" cy="1454326"/>
          </a:xfrm>
          <a:prstGeom prst="rect">
            <a:avLst/>
          </a:prstGeom>
        </p:spPr>
      </p:pic>
      <p:sp>
        <p:nvSpPr>
          <p:cNvPr id="14" name="CasellaDiTesto 13">
            <a:extLst>
              <a:ext uri="{FF2B5EF4-FFF2-40B4-BE49-F238E27FC236}">
                <a16:creationId xmlns:a16="http://schemas.microsoft.com/office/drawing/2014/main" id="{92C596DC-7708-834E-85F7-3F4F9D304404}"/>
              </a:ext>
            </a:extLst>
          </p:cNvPr>
          <p:cNvSpPr txBox="1"/>
          <p:nvPr/>
        </p:nvSpPr>
        <p:spPr>
          <a:xfrm>
            <a:off x="5585442" y="999764"/>
            <a:ext cx="3307038" cy="1569660"/>
          </a:xfrm>
          <a:prstGeom prst="rect">
            <a:avLst/>
          </a:prstGeom>
          <a:solidFill>
            <a:schemeClr val="accent5">
              <a:lumMod val="40000"/>
              <a:lumOff val="60000"/>
            </a:schemeClr>
          </a:solidFill>
        </p:spPr>
        <p:txBody>
          <a:bodyPr wrap="square" rtlCol="0">
            <a:spAutoFit/>
          </a:bodyPr>
          <a:lstStyle/>
          <a:p>
            <a:r>
              <a:rPr lang="en-US" sz="1200" dirty="0"/>
              <a:t>The RF cavities design foresees the presence of thin (50-200 micron) metallic windows at the cells iris.</a:t>
            </a:r>
            <a:br>
              <a:rPr lang="en-US" sz="1200" dirty="0"/>
            </a:br>
            <a:r>
              <a:rPr lang="en-US" sz="1200" dirty="0"/>
              <a:t>This will simplify the RF </a:t>
            </a:r>
            <a:r>
              <a:rPr lang="en-US" sz="1200" dirty="0" err="1"/>
              <a:t>e.m</a:t>
            </a:r>
            <a:r>
              <a:rPr lang="en-US" sz="1200" dirty="0"/>
              <a:t>. design but introduces a challenging element related to the mechanical design, the soldering procedures and the capability to sustain RF pressures and thermal stresses.</a:t>
            </a:r>
          </a:p>
        </p:txBody>
      </p:sp>
      <p:pic>
        <p:nvPicPr>
          <p:cNvPr id="15" name="Immagine 14">
            <a:extLst>
              <a:ext uri="{FF2B5EF4-FFF2-40B4-BE49-F238E27FC236}">
                <a16:creationId xmlns:a16="http://schemas.microsoft.com/office/drawing/2014/main" id="{19C3E3FE-8250-DF45-87F7-92EC6E157F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525" y="3062485"/>
            <a:ext cx="2211834" cy="1538149"/>
          </a:xfrm>
          <a:prstGeom prst="rect">
            <a:avLst/>
          </a:prstGeom>
        </p:spPr>
      </p:pic>
      <p:pic>
        <p:nvPicPr>
          <p:cNvPr id="13" name="Immagine 12">
            <a:extLst>
              <a:ext uri="{FF2B5EF4-FFF2-40B4-BE49-F238E27FC236}">
                <a16:creationId xmlns:a16="http://schemas.microsoft.com/office/drawing/2014/main" id="{5A313D1D-A282-7545-A803-927D906EE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7438" y="2662918"/>
            <a:ext cx="2403979" cy="1303853"/>
          </a:xfrm>
          <a:prstGeom prst="rect">
            <a:avLst/>
          </a:prstGeom>
        </p:spPr>
      </p:pic>
    </p:spTree>
    <p:extLst>
      <p:ext uri="{BB962C8B-B14F-4D97-AF65-F5344CB8AC3E}">
        <p14:creationId xmlns:p14="http://schemas.microsoft.com/office/powerpoint/2010/main" val="2752490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598820" y="32759"/>
            <a:ext cx="8229330" cy="415498"/>
          </a:xfrm>
        </p:spPr>
        <p:txBody>
          <a:bodyPr/>
          <a:lstStyle/>
          <a:p>
            <a:r>
              <a:rPr lang="en-US" sz="2700" spc="-1" dirty="0">
                <a:solidFill>
                  <a:srgbClr val="724109"/>
                </a:solidFill>
                <a:latin typeface="Calibri"/>
                <a:ea typeface="+mn-ea"/>
                <a:cs typeface="+mn-cs"/>
              </a:rPr>
              <a:t>RF cell @704 MHz INFN studies</a:t>
            </a:r>
            <a:endParaRPr lang="it-IT" sz="2700" spc="-1" dirty="0">
              <a:solidFill>
                <a:srgbClr val="724109"/>
              </a:solidFill>
              <a:latin typeface="Calibri"/>
              <a:ea typeface="+mn-ea"/>
              <a:cs typeface="+mn-cs"/>
            </a:endParaRPr>
          </a:p>
        </p:txBody>
      </p:sp>
      <p:pic>
        <p:nvPicPr>
          <p:cNvPr id="3" name="Immagine 18">
            <a:extLst>
              <a:ext uri="{FF2B5EF4-FFF2-40B4-BE49-F238E27FC236}">
                <a16:creationId xmlns:a16="http://schemas.microsoft.com/office/drawing/2014/main" id="{1CE30AAB-C9E3-D205-3D8B-811332B63362}"/>
              </a:ext>
            </a:extLst>
          </p:cNvPr>
          <p:cNvPicPr>
            <a:picLocks noChangeAspect="1"/>
          </p:cNvPicPr>
          <p:nvPr/>
        </p:nvPicPr>
        <p:blipFill>
          <a:blip r:embed="rId3"/>
          <a:stretch>
            <a:fillRect/>
          </a:stretch>
        </p:blipFill>
        <p:spPr>
          <a:xfrm>
            <a:off x="583116" y="627534"/>
            <a:ext cx="2366064" cy="3010316"/>
          </a:xfrm>
          <a:prstGeom prst="rect">
            <a:avLst/>
          </a:prstGeom>
        </p:spPr>
      </p:pic>
      <mc:AlternateContent xmlns:mc="http://schemas.openxmlformats.org/markup-compatibility/2006" xmlns:a14="http://schemas.microsoft.com/office/drawing/2010/main">
        <mc:Choice Requires="a14">
          <p:graphicFrame>
            <p:nvGraphicFramePr>
              <p:cNvPr id="11" name="Tabella 21">
                <a:extLst>
                  <a:ext uri="{FF2B5EF4-FFF2-40B4-BE49-F238E27FC236}">
                    <a16:creationId xmlns:a16="http://schemas.microsoft.com/office/drawing/2014/main" id="{346AFA3B-EA28-D7DD-4478-B80E5EA68A10}"/>
                  </a:ext>
                </a:extLst>
              </p:cNvPr>
              <p:cNvGraphicFramePr>
                <a:graphicFrameLocks noGrp="1"/>
              </p:cNvGraphicFramePr>
              <p:nvPr>
                <p:extLst>
                  <p:ext uri="{D42A27DB-BD31-4B8C-83A1-F6EECF244321}">
                    <p14:modId xmlns:p14="http://schemas.microsoft.com/office/powerpoint/2010/main" val="3971710748"/>
                  </p:ext>
                </p:extLst>
              </p:nvPr>
            </p:nvGraphicFramePr>
            <p:xfrm>
              <a:off x="4713485" y="1065892"/>
              <a:ext cx="3347864" cy="2133600"/>
            </p:xfrm>
            <a:graphic>
              <a:graphicData uri="http://schemas.openxmlformats.org/drawingml/2006/table">
                <a:tbl>
                  <a:tblPr firstRow="1" bandRow="1">
                    <a:tableStyleId>{793D81CF-94F2-401A-BA57-92F5A7B2D0C5}</a:tableStyleId>
                  </a:tblPr>
                  <a:tblGrid>
                    <a:gridCol w="1512168">
                      <a:extLst>
                        <a:ext uri="{9D8B030D-6E8A-4147-A177-3AD203B41FA5}">
                          <a16:colId xmlns:a16="http://schemas.microsoft.com/office/drawing/2014/main" val="253884778"/>
                        </a:ext>
                      </a:extLst>
                    </a:gridCol>
                    <a:gridCol w="1835696">
                      <a:extLst>
                        <a:ext uri="{9D8B030D-6E8A-4147-A177-3AD203B41FA5}">
                          <a16:colId xmlns:a16="http://schemas.microsoft.com/office/drawing/2014/main" val="2828259846"/>
                        </a:ext>
                      </a:extLst>
                    </a:gridCol>
                  </a:tblGrid>
                  <a:tr h="288149">
                    <a:tc>
                      <a:txBody>
                        <a:bodyPr/>
                        <a:lstStyle/>
                        <a:p>
                          <a:pPr algn="ctr"/>
                          <a:r>
                            <a:rPr lang="en-US" sz="1400" b="1" u="sng" dirty="0"/>
                            <a:t>Parameter</a:t>
                          </a:r>
                          <a:endParaRPr lang="en-US" sz="1400" b="1" u="sng"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t>Value</a:t>
                          </a:r>
                          <a:endParaRPr lang="en-US" sz="1400" b="1" u="sng"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32441906"/>
                      </a:ext>
                    </a:extLst>
                  </a:tr>
                  <a:tr h="204012">
                    <a:tc>
                      <a:txBody>
                        <a:bodyPr/>
                        <a:lstStyle/>
                        <a:p>
                          <a:pPr algn="ct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m:rPr>
                                        <m:sty m:val="p"/>
                                      </m:rPr>
                                      <a:rPr lang="en-US" sz="1400" b="0" i="1" dirty="0" smtClean="0">
                                        <a:latin typeface="Cambria Math" panose="02040503050406030204" pitchFamily="18" charset="0"/>
                                      </a:rPr>
                                      <m:t>L</m:t>
                                    </m:r>
                                  </m:e>
                                  <m:sub>
                                    <m:r>
                                      <m:rPr>
                                        <m:sty m:val="p"/>
                                      </m:rPr>
                                      <a:rPr lang="en-US" sz="1400" b="0" i="1" dirty="0" smtClean="0">
                                        <a:latin typeface="Cambria Math" panose="02040503050406030204" pitchFamily="18" charset="0"/>
                                      </a:rPr>
                                      <m:t>acc</m:t>
                                    </m:r>
                                  </m:sub>
                                </m:sSub>
                              </m:oMath>
                            </m:oMathPara>
                          </a14:m>
                          <a:endParaRPr lang="en-US" sz="1400" b="0" dirty="0">
                            <a:latin typeface="Cambria" panose="02040503050406030204" pitchFamily="18" charset="0"/>
                            <a:ea typeface="Cambria" panose="02040503050406030204" pitchFamily="18" charset="0"/>
                          </a:endParaRPr>
                        </a:p>
                      </a:txBody>
                      <a:tcPr/>
                    </a:tc>
                    <a:tc>
                      <a:txBody>
                        <a:bodyPr/>
                        <a:lstStyle/>
                        <a:p>
                          <a:pPr algn="ctr"/>
                          <a:r>
                            <a:rPr lang="en-US" sz="1200" b="0" dirty="0"/>
                            <a:t>187,8 mm</a:t>
                          </a:r>
                          <a14:m>
                            <m:oMath xmlns:m="http://schemas.openxmlformats.org/officeDocument/2006/math">
                              <m:r>
                                <a:rPr lang="en-US" sz="1200" b="0" dirty="0" smtClean="0">
                                  <a:latin typeface="Cambria Math" panose="02040503050406030204" pitchFamily="18" charset="0"/>
                                </a:rPr>
                                <m:t> </m:t>
                              </m:r>
                            </m:oMath>
                          </a14:m>
                          <a:endParaRPr lang="en-US" sz="1200" b="0" dirty="0">
                            <a:latin typeface="+mj-lt"/>
                            <a:ea typeface="Cambria" panose="02040503050406030204" pitchFamily="18" charset="0"/>
                          </a:endParaRPr>
                        </a:p>
                      </a:txBody>
                      <a:tcPr/>
                    </a:tc>
                    <a:extLst>
                      <a:ext uri="{0D108BD9-81ED-4DB2-BD59-A6C34878D82A}">
                        <a16:rowId xmlns:a16="http://schemas.microsoft.com/office/drawing/2014/main" val="3421730739"/>
                      </a:ext>
                    </a:extLst>
                  </a:tr>
                  <a:tr h="204012">
                    <a:tc>
                      <a:txBody>
                        <a:bodyPr/>
                        <a:lstStyle/>
                        <a:p>
                          <a:pPr algn="ct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m:rPr>
                                        <m:sty m:val="p"/>
                                      </m:rPr>
                                      <a:rPr lang="en-US" sz="1400" b="0" i="1" dirty="0" smtClean="0">
                                        <a:latin typeface="Cambria Math" panose="02040503050406030204" pitchFamily="18" charset="0"/>
                                      </a:rPr>
                                      <m:t>R</m:t>
                                    </m:r>
                                  </m:e>
                                  <m:sub>
                                    <m:r>
                                      <m:rPr>
                                        <m:sty m:val="p"/>
                                      </m:rPr>
                                      <a:rPr lang="en-US" sz="1400" b="0" i="1" dirty="0" smtClean="0">
                                        <a:latin typeface="Cambria Math" panose="02040503050406030204" pitchFamily="18" charset="0"/>
                                      </a:rPr>
                                      <m:t>v</m:t>
                                    </m:r>
                                  </m:sub>
                                </m:sSub>
                              </m:oMath>
                            </m:oMathPara>
                          </a14:m>
                          <a:endParaRPr lang="en-US" sz="1400" b="0" dirty="0">
                            <a:latin typeface="Cambria" panose="02040503050406030204" pitchFamily="18" charset="0"/>
                            <a:ea typeface="Cambria" panose="02040503050406030204" pitchFamily="18" charset="0"/>
                          </a:endParaRPr>
                        </a:p>
                      </a:txBody>
                      <a:tcPr/>
                    </a:tc>
                    <a:tc>
                      <a:txBody>
                        <a:bodyPr/>
                        <a:lstStyle/>
                        <a:p>
                          <a:pPr algn="ctr"/>
                          <a:r>
                            <a:rPr lang="en-US" sz="1200" b="0" dirty="0"/>
                            <a:t>164,7 mm</a:t>
                          </a:r>
                          <a14:m>
                            <m:oMath xmlns:m="http://schemas.openxmlformats.org/officeDocument/2006/math">
                              <m:r>
                                <a:rPr lang="en-US" sz="1200" b="0" dirty="0" smtClean="0">
                                  <a:latin typeface="Cambria Math" panose="02040503050406030204" pitchFamily="18" charset="0"/>
                                </a:rPr>
                                <m:t> </m:t>
                              </m:r>
                            </m:oMath>
                          </a14:m>
                          <a:endParaRPr lang="en-US" sz="1200" b="0" dirty="0">
                            <a:latin typeface="+mj-lt"/>
                            <a:ea typeface="Cambria" panose="02040503050406030204" pitchFamily="18" charset="0"/>
                          </a:endParaRPr>
                        </a:p>
                      </a:txBody>
                      <a:tcPr/>
                    </a:tc>
                    <a:extLst>
                      <a:ext uri="{0D108BD9-81ED-4DB2-BD59-A6C34878D82A}">
                        <a16:rowId xmlns:a16="http://schemas.microsoft.com/office/drawing/2014/main" val="1751783844"/>
                      </a:ext>
                    </a:extLst>
                  </a:tr>
                  <a:tr h="204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m:rPr>
                                        <m:sty m:val="p"/>
                                      </m:rPr>
                                      <a:rPr lang="en-US" sz="1400" b="0" i="1" dirty="0" smtClean="0">
                                        <a:latin typeface="Cambria Math" panose="02040503050406030204" pitchFamily="18" charset="0"/>
                                      </a:rPr>
                                      <m:t>W</m:t>
                                    </m:r>
                                  </m:e>
                                  <m:sub>
                                    <m:r>
                                      <m:rPr>
                                        <m:sty m:val="p"/>
                                      </m:rPr>
                                      <a:rPr lang="en-US" sz="1400" b="0" i="1" dirty="0" smtClean="0">
                                        <a:latin typeface="Cambria Math" panose="02040503050406030204" pitchFamily="18" charset="0"/>
                                      </a:rPr>
                                      <m:t>R</m:t>
                                    </m:r>
                                  </m:sub>
                                </m:sSub>
                              </m:oMath>
                            </m:oMathPara>
                          </a14:m>
                          <a:endParaRPr lang="en-US" sz="1400" b="0"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60 mm</a:t>
                          </a:r>
                          <a:endParaRPr lang="en-US" sz="1200" b="0" dirty="0">
                            <a:latin typeface="+mj-lt"/>
                          </a:endParaRPr>
                        </a:p>
                      </a:txBody>
                      <a:tcPr/>
                    </a:tc>
                    <a:extLst>
                      <a:ext uri="{0D108BD9-81ED-4DB2-BD59-A6C34878D82A}">
                        <a16:rowId xmlns:a16="http://schemas.microsoft.com/office/drawing/2014/main" val="3042164577"/>
                      </a:ext>
                    </a:extLst>
                  </a:tr>
                  <a:tr h="204012">
                    <a:tc>
                      <a:txBody>
                        <a:bodyPr/>
                        <a:lstStyle/>
                        <a:p>
                          <a:pPr algn="ctr"/>
                          <a14:m>
                            <m:oMathPara xmlns:m="http://schemas.openxmlformats.org/officeDocument/2006/math">
                              <m:oMathParaPr>
                                <m:jc m:val="centerGroup"/>
                              </m:oMathParaPr>
                              <m:oMath xmlns:m="http://schemas.openxmlformats.org/officeDocument/2006/math">
                                <m:r>
                                  <m:rPr>
                                    <m:sty m:val="p"/>
                                  </m:rPr>
                                  <a:rPr lang="en-US" sz="1400" b="0" i="1" dirty="0" smtClean="0">
                                    <a:latin typeface="Cambria Math" panose="02040503050406030204" pitchFamily="18" charset="0"/>
                                  </a:rPr>
                                  <m:t>a</m:t>
                                </m:r>
                              </m:oMath>
                            </m:oMathPara>
                          </a14:m>
                          <a:endParaRPr lang="en-US" sz="1400" b="0" dirty="0">
                            <a:latin typeface="Cambria" panose="02040503050406030204" pitchFamily="18" charset="0"/>
                            <a:ea typeface="Cambria" panose="02040503050406030204" pitchFamily="18" charset="0"/>
                          </a:endParaRPr>
                        </a:p>
                      </a:txBody>
                      <a:tcPr/>
                    </a:tc>
                    <a:tc>
                      <a:txBody>
                        <a:bodyPr/>
                        <a:lstStyle/>
                        <a:p>
                          <a:pPr algn="ctr"/>
                          <a:r>
                            <a:rPr lang="fr-FR" sz="1200" b="0" dirty="0">
                              <a:latin typeface="+mj-lt"/>
                            </a:rPr>
                            <a:t>8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3285173502"/>
                      </a:ext>
                    </a:extLst>
                  </a:tr>
                  <a:tr h="204012">
                    <a:tc>
                      <a:txBody>
                        <a:bodyPr/>
                        <a:lstStyle/>
                        <a:p>
                          <a:pPr algn="ctr"/>
                          <a14:m>
                            <m:oMathPara xmlns:m="http://schemas.openxmlformats.org/officeDocument/2006/math">
                              <m:oMathParaPr>
                                <m:jc m:val="centerGroup"/>
                              </m:oMathParaPr>
                              <m:oMath xmlns:m="http://schemas.openxmlformats.org/officeDocument/2006/math">
                                <m:r>
                                  <m:rPr>
                                    <m:sty m:val="p"/>
                                  </m:rPr>
                                  <a:rPr lang="en-US" sz="1400" b="0" i="1" dirty="0" smtClean="0">
                                    <a:latin typeface="Cambria Math" panose="02040503050406030204" pitchFamily="18" charset="0"/>
                                  </a:rPr>
                                  <m:t>b</m:t>
                                </m:r>
                              </m:oMath>
                            </m:oMathPara>
                          </a14:m>
                          <a:endParaRPr lang="en-US" sz="1400" b="0" dirty="0">
                            <a:latin typeface="Cambria" panose="02040503050406030204" pitchFamily="18" charset="0"/>
                            <a:ea typeface="Cambria" panose="02040503050406030204" pitchFamily="18" charset="0"/>
                          </a:endParaRPr>
                        </a:p>
                      </a:txBody>
                      <a:tcPr/>
                    </a:tc>
                    <a:tc>
                      <a:txBody>
                        <a:bodyPr/>
                        <a:lstStyle/>
                        <a:p>
                          <a:pPr algn="ctr"/>
                          <a:r>
                            <a:rPr lang="fr-FR" sz="1200" b="0" dirty="0">
                              <a:latin typeface="+mj-lt"/>
                            </a:rPr>
                            <a:t>24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1452982327"/>
                      </a:ext>
                    </a:extLst>
                  </a:tr>
                  <a:tr h="2040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m:rPr>
                                        <m:sty m:val="p"/>
                                      </m:rPr>
                                      <a:rPr lang="en-US" sz="1400" b="0" i="1" dirty="0" smtClean="0">
                                        <a:latin typeface="Cambria Math" panose="02040503050406030204" pitchFamily="18" charset="0"/>
                                      </a:rPr>
                                      <m:t>C</m:t>
                                    </m:r>
                                  </m:e>
                                  <m:sub>
                                    <m:r>
                                      <m:rPr>
                                        <m:sty m:val="p"/>
                                      </m:rPr>
                                      <a:rPr lang="en-US" sz="1400" b="0" i="1" dirty="0" smtClean="0">
                                        <a:latin typeface="Cambria Math" panose="02040503050406030204" pitchFamily="18" charset="0"/>
                                      </a:rPr>
                                      <m:t>R</m:t>
                                    </m:r>
                                  </m:sub>
                                </m:sSub>
                                <m:r>
                                  <a:rPr lang="en-US" sz="1400" b="0" dirty="0" smtClean="0">
                                    <a:latin typeface="Cambria Math" panose="02040503050406030204" pitchFamily="18" charset="0"/>
                                  </a:rPr>
                                  <m:t> </m:t>
                                </m:r>
                              </m:oMath>
                            </m:oMathPara>
                          </a14:m>
                          <a:endParaRPr lang="en-US" sz="1400" b="0" dirty="0">
                            <a:latin typeface="Cambria" panose="02040503050406030204" pitchFamily="18" charset="0"/>
                            <a:ea typeface="Cambria" panose="02040503050406030204" pitchFamily="18" charset="0"/>
                          </a:endParaRPr>
                        </a:p>
                      </a:txBody>
                      <a:tcPr/>
                    </a:tc>
                    <a:tc>
                      <a:txBody>
                        <a:bodyPr/>
                        <a:lstStyle/>
                        <a:p>
                          <a:pPr algn="ctr"/>
                          <a:r>
                            <a:rPr lang="it-IT" sz="1200" b="0" dirty="0"/>
                            <a:t>10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2911022809"/>
                      </a:ext>
                    </a:extLst>
                  </a:tr>
                </a:tbl>
              </a:graphicData>
            </a:graphic>
          </p:graphicFrame>
        </mc:Choice>
        <mc:Fallback xmlns="">
          <p:graphicFrame>
            <p:nvGraphicFramePr>
              <p:cNvPr id="11" name="Tabella 21">
                <a:extLst>
                  <a:ext uri="{FF2B5EF4-FFF2-40B4-BE49-F238E27FC236}">
                    <a16:creationId xmlns:a16="http://schemas.microsoft.com/office/drawing/2014/main" id="{346AFA3B-EA28-D7DD-4478-B80E5EA68A10}"/>
                  </a:ext>
                </a:extLst>
              </p:cNvPr>
              <p:cNvGraphicFramePr>
                <a:graphicFrameLocks noGrp="1"/>
              </p:cNvGraphicFramePr>
              <p:nvPr>
                <p:extLst>
                  <p:ext uri="{D42A27DB-BD31-4B8C-83A1-F6EECF244321}">
                    <p14:modId xmlns:p14="http://schemas.microsoft.com/office/powerpoint/2010/main" val="3971710748"/>
                  </p:ext>
                </p:extLst>
              </p:nvPr>
            </p:nvGraphicFramePr>
            <p:xfrm>
              <a:off x="4713485" y="1065892"/>
              <a:ext cx="3347864" cy="2133600"/>
            </p:xfrm>
            <a:graphic>
              <a:graphicData uri="http://schemas.openxmlformats.org/drawingml/2006/table">
                <a:tbl>
                  <a:tblPr firstRow="1" bandRow="1">
                    <a:tableStyleId>{793D81CF-94F2-401A-BA57-92F5A7B2D0C5}</a:tableStyleId>
                  </a:tblPr>
                  <a:tblGrid>
                    <a:gridCol w="1512168">
                      <a:extLst>
                        <a:ext uri="{9D8B030D-6E8A-4147-A177-3AD203B41FA5}">
                          <a16:colId xmlns:a16="http://schemas.microsoft.com/office/drawing/2014/main" val="253884778"/>
                        </a:ext>
                      </a:extLst>
                    </a:gridCol>
                    <a:gridCol w="1835696">
                      <a:extLst>
                        <a:ext uri="{9D8B030D-6E8A-4147-A177-3AD203B41FA5}">
                          <a16:colId xmlns:a16="http://schemas.microsoft.com/office/drawing/2014/main" val="2828259846"/>
                        </a:ext>
                      </a:extLst>
                    </a:gridCol>
                  </a:tblGrid>
                  <a:tr h="304800">
                    <a:tc>
                      <a:txBody>
                        <a:bodyPr/>
                        <a:lstStyle/>
                        <a:p>
                          <a:pPr algn="ctr"/>
                          <a:r>
                            <a:rPr lang="en-US" sz="1400" b="1" u="sng" dirty="0"/>
                            <a:t>Parameter</a:t>
                          </a:r>
                          <a:endParaRPr lang="en-US" sz="1400" b="1" u="sng"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t>Value</a:t>
                          </a:r>
                          <a:endParaRPr lang="en-US" sz="1400" b="1" u="sng"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32441906"/>
                      </a:ext>
                    </a:extLst>
                  </a:tr>
                  <a:tr h="304800">
                    <a:tc>
                      <a:txBody>
                        <a:bodyPr/>
                        <a:lstStyle/>
                        <a:p>
                          <a:endParaRPr lang="it-IT"/>
                        </a:p>
                      </a:txBody>
                      <a:tcPr>
                        <a:blipFill>
                          <a:blip r:embed="rId4"/>
                          <a:stretch>
                            <a:fillRect l="-840" t="-100000" r="-122689" b="-516667"/>
                          </a:stretch>
                        </a:blipFill>
                      </a:tcPr>
                    </a:tc>
                    <a:tc>
                      <a:txBody>
                        <a:bodyPr/>
                        <a:lstStyle/>
                        <a:p>
                          <a:endParaRPr lang="it-IT"/>
                        </a:p>
                      </a:txBody>
                      <a:tcPr>
                        <a:blipFill>
                          <a:blip r:embed="rId4"/>
                          <a:stretch>
                            <a:fillRect l="-82759" t="-100000" r="-690" b="-516667"/>
                          </a:stretch>
                        </a:blipFill>
                      </a:tcPr>
                    </a:tc>
                    <a:extLst>
                      <a:ext uri="{0D108BD9-81ED-4DB2-BD59-A6C34878D82A}">
                        <a16:rowId xmlns:a16="http://schemas.microsoft.com/office/drawing/2014/main" val="3421730739"/>
                      </a:ext>
                    </a:extLst>
                  </a:tr>
                  <a:tr h="304800">
                    <a:tc>
                      <a:txBody>
                        <a:bodyPr/>
                        <a:lstStyle/>
                        <a:p>
                          <a:endParaRPr lang="it-IT"/>
                        </a:p>
                      </a:txBody>
                      <a:tcPr>
                        <a:blipFill>
                          <a:blip r:embed="rId4"/>
                          <a:stretch>
                            <a:fillRect l="-840" t="-200000" r="-122689" b="-416667"/>
                          </a:stretch>
                        </a:blipFill>
                      </a:tcPr>
                    </a:tc>
                    <a:tc>
                      <a:txBody>
                        <a:bodyPr/>
                        <a:lstStyle/>
                        <a:p>
                          <a:endParaRPr lang="it-IT"/>
                        </a:p>
                      </a:txBody>
                      <a:tcPr>
                        <a:blipFill>
                          <a:blip r:embed="rId4"/>
                          <a:stretch>
                            <a:fillRect l="-82759" t="-200000" r="-690" b="-416667"/>
                          </a:stretch>
                        </a:blipFill>
                      </a:tcPr>
                    </a:tc>
                    <a:extLst>
                      <a:ext uri="{0D108BD9-81ED-4DB2-BD59-A6C34878D82A}">
                        <a16:rowId xmlns:a16="http://schemas.microsoft.com/office/drawing/2014/main" val="1751783844"/>
                      </a:ext>
                    </a:extLst>
                  </a:tr>
                  <a:tr h="304800">
                    <a:tc>
                      <a:txBody>
                        <a:bodyPr/>
                        <a:lstStyle/>
                        <a:p>
                          <a:endParaRPr lang="it-IT"/>
                        </a:p>
                      </a:txBody>
                      <a:tcPr>
                        <a:blipFill>
                          <a:blip r:embed="rId4"/>
                          <a:stretch>
                            <a:fillRect l="-840" t="-288000" r="-122689" b="-3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t>60 mm</a:t>
                          </a:r>
                          <a:endParaRPr lang="en-US" sz="1200" b="0" dirty="0">
                            <a:latin typeface="+mj-lt"/>
                          </a:endParaRPr>
                        </a:p>
                      </a:txBody>
                      <a:tcPr/>
                    </a:tc>
                    <a:extLst>
                      <a:ext uri="{0D108BD9-81ED-4DB2-BD59-A6C34878D82A}">
                        <a16:rowId xmlns:a16="http://schemas.microsoft.com/office/drawing/2014/main" val="3042164577"/>
                      </a:ext>
                    </a:extLst>
                  </a:tr>
                  <a:tr h="304800">
                    <a:tc>
                      <a:txBody>
                        <a:bodyPr/>
                        <a:lstStyle/>
                        <a:p>
                          <a:endParaRPr lang="it-IT"/>
                        </a:p>
                      </a:txBody>
                      <a:tcPr>
                        <a:blipFill>
                          <a:blip r:embed="rId4"/>
                          <a:stretch>
                            <a:fillRect l="-840" t="-404167" r="-122689" b="-212500"/>
                          </a:stretch>
                        </a:blipFill>
                      </a:tcPr>
                    </a:tc>
                    <a:tc>
                      <a:txBody>
                        <a:bodyPr/>
                        <a:lstStyle/>
                        <a:p>
                          <a:pPr algn="ctr"/>
                          <a:r>
                            <a:rPr lang="fr-FR" sz="1200" b="0" dirty="0">
                              <a:latin typeface="+mj-lt"/>
                            </a:rPr>
                            <a:t>8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3285173502"/>
                      </a:ext>
                    </a:extLst>
                  </a:tr>
                  <a:tr h="304800">
                    <a:tc>
                      <a:txBody>
                        <a:bodyPr/>
                        <a:lstStyle/>
                        <a:p>
                          <a:endParaRPr lang="it-IT"/>
                        </a:p>
                      </a:txBody>
                      <a:tcPr>
                        <a:blipFill>
                          <a:blip r:embed="rId4"/>
                          <a:stretch>
                            <a:fillRect l="-840" t="-504167" r="-122689" b="-112500"/>
                          </a:stretch>
                        </a:blipFill>
                      </a:tcPr>
                    </a:tc>
                    <a:tc>
                      <a:txBody>
                        <a:bodyPr/>
                        <a:lstStyle/>
                        <a:p>
                          <a:pPr algn="ctr"/>
                          <a:r>
                            <a:rPr lang="fr-FR" sz="1200" b="0" dirty="0">
                              <a:latin typeface="+mj-lt"/>
                            </a:rPr>
                            <a:t>24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1452982327"/>
                      </a:ext>
                    </a:extLst>
                  </a:tr>
                  <a:tr h="304800">
                    <a:tc>
                      <a:txBody>
                        <a:bodyPr/>
                        <a:lstStyle/>
                        <a:p>
                          <a:endParaRPr lang="it-IT"/>
                        </a:p>
                      </a:txBody>
                      <a:tcPr>
                        <a:blipFill>
                          <a:blip r:embed="rId4"/>
                          <a:stretch>
                            <a:fillRect l="-840" t="-604167" r="-122689" b="-12500"/>
                          </a:stretch>
                        </a:blipFill>
                      </a:tcPr>
                    </a:tc>
                    <a:tc>
                      <a:txBody>
                        <a:bodyPr/>
                        <a:lstStyle/>
                        <a:p>
                          <a:pPr algn="ctr"/>
                          <a:r>
                            <a:rPr lang="it-IT" sz="1200" b="0" dirty="0"/>
                            <a:t>10 mm</a:t>
                          </a:r>
                          <a:endParaRPr lang="en-US" sz="1200" b="0" dirty="0">
                            <a:latin typeface="+mj-lt"/>
                            <a:ea typeface="Cambria" panose="02040503050406030204" pitchFamily="18" charset="0"/>
                          </a:endParaRPr>
                        </a:p>
                      </a:txBody>
                      <a:tcPr/>
                    </a:tc>
                    <a:extLst>
                      <a:ext uri="{0D108BD9-81ED-4DB2-BD59-A6C34878D82A}">
                        <a16:rowId xmlns:a16="http://schemas.microsoft.com/office/drawing/2014/main" val="2911022809"/>
                      </a:ext>
                    </a:extLst>
                  </a:tr>
                </a:tbl>
              </a:graphicData>
            </a:graphic>
          </p:graphicFrame>
        </mc:Fallback>
      </mc:AlternateContent>
    </p:spTree>
    <p:extLst>
      <p:ext uri="{BB962C8B-B14F-4D97-AF65-F5344CB8AC3E}">
        <p14:creationId xmlns:p14="http://schemas.microsoft.com/office/powerpoint/2010/main" val="216314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a:extLst>
              <a:ext uri="{FF2B5EF4-FFF2-40B4-BE49-F238E27FC236}">
                <a16:creationId xmlns:a16="http://schemas.microsoft.com/office/drawing/2014/main" id="{9E1AFE73-34A0-0D46-9C6B-A88B752FDAE3}"/>
              </a:ext>
            </a:extLst>
          </p:cNvPr>
          <p:cNvSpPr txBox="1"/>
          <p:nvPr/>
        </p:nvSpPr>
        <p:spPr>
          <a:xfrm>
            <a:off x="1619672" y="20736"/>
            <a:ext cx="5040560" cy="523220"/>
          </a:xfrm>
          <a:prstGeom prst="rect">
            <a:avLst/>
          </a:prstGeom>
          <a:noFill/>
        </p:spPr>
        <p:txBody>
          <a:bodyPr wrap="square" rtlCol="0">
            <a:spAutoFit/>
          </a:bodyPr>
          <a:lstStyle/>
          <a:p>
            <a:pPr algn="ctr"/>
            <a:r>
              <a:rPr lang="en-US" sz="2800" b="1" spc="-1" dirty="0">
                <a:solidFill>
                  <a:srgbClr val="724109"/>
                </a:solidFill>
                <a:latin typeface="Calibri"/>
              </a:rPr>
              <a:t>Flat-Top Cavity Geometry</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2B457A82-138A-E5F8-9C4A-B451A49FC598}"/>
                  </a:ext>
                </a:extLst>
              </p:cNvPr>
              <p:cNvGraphicFramePr>
                <a:graphicFrameLocks noGrp="1"/>
              </p:cNvGraphicFramePr>
              <p:nvPr>
                <p:extLst>
                  <p:ext uri="{D42A27DB-BD31-4B8C-83A1-F6EECF244321}">
                    <p14:modId xmlns:p14="http://schemas.microsoft.com/office/powerpoint/2010/main" val="1369588392"/>
                  </p:ext>
                </p:extLst>
              </p:nvPr>
            </p:nvGraphicFramePr>
            <p:xfrm>
              <a:off x="4499992" y="889144"/>
              <a:ext cx="2844825" cy="3346680"/>
            </p:xfrm>
            <a:graphic>
              <a:graphicData uri="http://schemas.openxmlformats.org/drawingml/2006/table">
                <a:tbl>
                  <a:tblPr firstRow="1" bandRow="1">
                    <a:tableStyleId>{793D81CF-94F2-401A-BA57-92F5A7B2D0C5}</a:tableStyleId>
                  </a:tblPr>
                  <a:tblGrid>
                    <a:gridCol w="1053117">
                      <a:extLst>
                        <a:ext uri="{9D8B030D-6E8A-4147-A177-3AD203B41FA5}">
                          <a16:colId xmlns:a16="http://schemas.microsoft.com/office/drawing/2014/main" val="20000"/>
                        </a:ext>
                      </a:extLst>
                    </a:gridCol>
                    <a:gridCol w="877598">
                      <a:extLst>
                        <a:ext uri="{9D8B030D-6E8A-4147-A177-3AD203B41FA5}">
                          <a16:colId xmlns:a16="http://schemas.microsoft.com/office/drawing/2014/main" val="20001"/>
                        </a:ext>
                      </a:extLst>
                    </a:gridCol>
                    <a:gridCol w="914110">
                      <a:extLst>
                        <a:ext uri="{9D8B030D-6E8A-4147-A177-3AD203B41FA5}">
                          <a16:colId xmlns:a16="http://schemas.microsoft.com/office/drawing/2014/main" val="20002"/>
                        </a:ext>
                      </a:extLst>
                    </a:gridCol>
                  </a:tblGrid>
                  <a:tr h="334668">
                    <a:tc>
                      <a:txBody>
                        <a:bodyPr/>
                        <a:lstStyle/>
                        <a:p>
                          <a:pPr algn="ctr">
                            <a:defRPr sz="1400" b="1">
                              <a:latin typeface="Arial"/>
                            </a:defRPr>
                          </a:pPr>
                          <a:r>
                            <a:rPr dirty="0"/>
                            <a:t>Parameter</a:t>
                          </a:r>
                        </a:p>
                      </a:txBody>
                      <a:tcPr/>
                    </a:tc>
                    <a:tc>
                      <a:txBody>
                        <a:bodyPr/>
                        <a:lstStyle/>
                        <a:p>
                          <a:pPr algn="ctr">
                            <a:defRPr sz="1400" b="1">
                              <a:latin typeface="Arial"/>
                            </a:defRPr>
                          </a:pPr>
                          <a:r>
                            <a:t>Value</a:t>
                          </a:r>
                        </a:p>
                      </a:txBody>
                      <a:tcPr/>
                    </a:tc>
                    <a:tc>
                      <a:txBody>
                        <a:bodyPr/>
                        <a:lstStyle/>
                        <a:p>
                          <a:pPr algn="ctr">
                            <a:defRPr sz="1400" b="1">
                              <a:latin typeface="Arial"/>
                            </a:defRPr>
                          </a:pPr>
                          <a:r>
                            <a:rPr dirty="0"/>
                            <a:t>Unit</a:t>
                          </a:r>
                        </a:p>
                      </a:txBody>
                      <a:tcPr/>
                    </a:tc>
                    <a:extLst>
                      <a:ext uri="{0D108BD9-81ED-4DB2-BD59-A6C34878D82A}">
                        <a16:rowId xmlns:a16="http://schemas.microsoft.com/office/drawing/2014/main" val="10000"/>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𝐽</m:t>
                                    </m:r>
                                  </m:e>
                                  <m:sub>
                                    <m:r>
                                      <a:rPr lang="it-IT" sz="1400" b="0" i="1" dirty="0" smtClean="0">
                                        <a:latin typeface="Cambria Math" panose="02040503050406030204" pitchFamily="18" charset="0"/>
                                      </a:rPr>
                                      <m:t>𝑖𝑛</m:t>
                                    </m:r>
                                  </m:sub>
                                </m:sSub>
                              </m:oMath>
                            </m:oMathPara>
                          </a14:m>
                          <a:endParaRPr dirty="0"/>
                        </a:p>
                      </a:txBody>
                      <a:tcPr/>
                    </a:tc>
                    <a:tc>
                      <a:txBody>
                        <a:bodyPr/>
                        <a:lstStyle/>
                        <a:p>
                          <a:pPr algn="ctr">
                            <a:defRPr sz="1400">
                              <a:latin typeface="Arial"/>
                            </a:defRPr>
                          </a:pPr>
                          <a:r>
                            <a:rPr sz="1400" dirty="0"/>
                            <a:t>9.95</a:t>
                          </a:r>
                        </a:p>
                      </a:txBody>
                      <a:tcPr/>
                    </a:tc>
                    <a:tc>
                      <a:txBody>
                        <a:bodyPr/>
                        <a:lstStyle/>
                        <a:p>
                          <a:pPr algn="ctr">
                            <a:defRPr sz="1400">
                              <a:latin typeface="Arial"/>
                            </a:defRPr>
                          </a:pPr>
                          <a:r>
                            <a:rPr sz="1400"/>
                            <a:t>J</a:t>
                          </a:r>
                        </a:p>
                      </a:txBody>
                      <a:tcPr/>
                    </a:tc>
                    <a:extLst>
                      <a:ext uri="{0D108BD9-81ED-4DB2-BD59-A6C34878D82A}">
                        <a16:rowId xmlns:a16="http://schemas.microsoft.com/office/drawing/2014/main" val="10001"/>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𝑇𝑇𝐹</m:t>
                                </m:r>
                              </m:oMath>
                            </m:oMathPara>
                          </a14:m>
                          <a:endParaRPr sz="1400" dirty="0"/>
                        </a:p>
                      </a:txBody>
                      <a:tcPr/>
                    </a:tc>
                    <a:tc>
                      <a:txBody>
                        <a:bodyPr/>
                        <a:lstStyle/>
                        <a:p>
                          <a:pPr algn="ctr">
                            <a:defRPr sz="1400">
                              <a:latin typeface="Arial"/>
                            </a:defRPr>
                          </a:pPr>
                          <a:r>
                            <a:rPr sz="1400" dirty="0"/>
                            <a:t>0.645</a:t>
                          </a:r>
                        </a:p>
                      </a:txBody>
                      <a:tcPr/>
                    </a:tc>
                    <a:tc>
                      <a:txBody>
                        <a:bodyPr/>
                        <a:lstStyle/>
                        <a:p>
                          <a:pPr algn="ctr">
                            <a:defRPr sz="1400">
                              <a:latin typeface="Arial"/>
                            </a:defRPr>
                          </a:pPr>
                          <a:endParaRPr sz="1400"/>
                        </a:p>
                      </a:txBody>
                      <a:tcPr/>
                    </a:tc>
                    <a:extLst>
                      <a:ext uri="{0D108BD9-81ED-4DB2-BD59-A6C34878D82A}">
                        <a16:rowId xmlns:a16="http://schemas.microsoft.com/office/drawing/2014/main" val="10002"/>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𝐸</m:t>
                                </m:r>
                                <m:r>
                                  <a:rPr lang="en-US" sz="1400" i="1" dirty="0" smtClean="0">
                                    <a:latin typeface="Cambria Math" panose="02040503050406030204" pitchFamily="18" charset="0"/>
                                  </a:rPr>
                                  <m:t>₀</m:t>
                                </m:r>
                              </m:oMath>
                            </m:oMathPara>
                          </a14:m>
                          <a:endParaRPr/>
                        </a:p>
                      </a:txBody>
                      <a:tcPr/>
                    </a:tc>
                    <a:tc>
                      <a:txBody>
                        <a:bodyPr/>
                        <a:lstStyle/>
                        <a:p>
                          <a:pPr algn="ctr">
                            <a:defRPr sz="1400">
                              <a:latin typeface="Arial"/>
                            </a:defRPr>
                          </a:pPr>
                          <a:r>
                            <a:rPr sz="1400" dirty="0"/>
                            <a:t>22.50</a:t>
                          </a:r>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3"/>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𝐸</m:t>
                                    </m:r>
                                  </m:e>
                                  <m:sub>
                                    <m:r>
                                      <a:rPr lang="en-US" sz="1400" i="1" dirty="0" smtClean="0">
                                        <a:latin typeface="Cambria Math" panose="02040503050406030204" pitchFamily="18" charset="0"/>
                                      </a:rPr>
                                      <m:t>𝑎𝑐𝑐</m:t>
                                    </m:r>
                                  </m:sub>
                                </m:sSub>
                              </m:oMath>
                            </m:oMathPara>
                          </a14:m>
                          <a:endParaRPr/>
                        </a:p>
                      </a:txBody>
                      <a:tcPr/>
                    </a:tc>
                    <a:tc>
                      <a:txBody>
                        <a:bodyPr/>
                        <a:lstStyle/>
                        <a:p>
                          <a:pPr algn="ctr">
                            <a:defRPr sz="1400">
                              <a:latin typeface="Arial"/>
                            </a:defRPr>
                          </a:pPr>
                          <a:r>
                            <a:rPr sz="1400" dirty="0"/>
                            <a:t>14.51</a:t>
                          </a:r>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4"/>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it-IT" sz="1400" b="0" i="1" dirty="0" smtClean="0">
                                        <a:latin typeface="Cambria Math" panose="02040503050406030204" pitchFamily="18" charset="0"/>
                                      </a:rPr>
                                      <m:t>𝐸</m:t>
                                    </m:r>
                                  </m:e>
                                  <m:sub>
                                    <m:r>
                                      <a:rPr lang="it-IT" sz="1400" b="0" i="1" dirty="0" smtClean="0">
                                        <a:latin typeface="Cambria Math" panose="02040503050406030204" pitchFamily="18" charset="0"/>
                                      </a:rPr>
                                      <m:t>𝑚𝑎𝑥</m:t>
                                    </m:r>
                                  </m:sub>
                                </m:sSub>
                                <m:r>
                                  <a:rPr lang="en-US" sz="1400" i="1" dirty="0" smtClean="0">
                                    <a:latin typeface="Cambria Math" panose="02040503050406030204" pitchFamily="18" charset="0"/>
                                  </a:rPr>
                                  <m:t>/</m:t>
                                </m:r>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𝐸</m:t>
                                    </m:r>
                                  </m:e>
                                  <m:sub>
                                    <m:r>
                                      <a:rPr lang="it-IT" sz="1400" b="0" i="1" dirty="0" smtClean="0">
                                        <a:latin typeface="Cambria Math" panose="02040503050406030204" pitchFamily="18" charset="0"/>
                                      </a:rPr>
                                      <m:t>𝑎</m:t>
                                    </m:r>
                                    <m:r>
                                      <a:rPr lang="en-US" sz="1400" i="1" dirty="0" smtClean="0">
                                        <a:latin typeface="Cambria Math" panose="02040503050406030204" pitchFamily="18" charset="0"/>
                                      </a:rPr>
                                      <m:t>𝑐𝑐</m:t>
                                    </m:r>
                                  </m:sub>
                                </m:sSub>
                              </m:oMath>
                            </m:oMathPara>
                          </a14:m>
                          <a:endParaRPr/>
                        </a:p>
                      </a:txBody>
                      <a:tcPr/>
                    </a:tc>
                    <a:tc>
                      <a:txBody>
                        <a:bodyPr/>
                        <a:lstStyle/>
                        <a:p>
                          <a:pPr algn="ctr">
                            <a:defRPr sz="1400">
                              <a:latin typeface="Arial"/>
                            </a:defRPr>
                          </a:pPr>
                          <a:r>
                            <a:rPr sz="1400" dirty="0"/>
                            <a:t>1.</a:t>
                          </a:r>
                          <a:r>
                            <a:rPr lang="it-IT" sz="1400" dirty="0"/>
                            <a:t>42</a:t>
                          </a:r>
                          <a:endParaRPr sz="1400" dirty="0"/>
                        </a:p>
                      </a:txBody>
                      <a:tcPr/>
                    </a:tc>
                    <a:tc>
                      <a:txBody>
                        <a:bodyPr/>
                        <a:lstStyle/>
                        <a:p>
                          <a:pPr algn="ctr">
                            <a:defRPr sz="1400">
                              <a:latin typeface="Arial"/>
                            </a:defRPr>
                          </a:pPr>
                          <a:endParaRPr sz="1400"/>
                        </a:p>
                      </a:txBody>
                      <a:tcPr/>
                    </a:tc>
                    <a:extLst>
                      <a:ext uri="{0D108BD9-81ED-4DB2-BD59-A6C34878D82A}">
                        <a16:rowId xmlns:a16="http://schemas.microsoft.com/office/drawing/2014/main" val="10005"/>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𝑄</m:t>
                                </m:r>
                              </m:oMath>
                            </m:oMathPara>
                          </a14:m>
                          <a:endParaRPr sz="1400" dirty="0"/>
                        </a:p>
                      </a:txBody>
                      <a:tcPr/>
                    </a:tc>
                    <a:tc>
                      <a:txBody>
                        <a:bodyPr/>
                        <a:lstStyle/>
                        <a:p>
                          <a:pPr algn="ctr">
                            <a:defRPr sz="1400">
                              <a:latin typeface="Arial"/>
                            </a:defRPr>
                          </a:pPr>
                          <a:r>
                            <a:rPr sz="1400" dirty="0"/>
                            <a:t>35176</a:t>
                          </a:r>
                        </a:p>
                      </a:txBody>
                      <a:tcPr/>
                    </a:tc>
                    <a:tc>
                      <a:txBody>
                        <a:bodyPr/>
                        <a:lstStyle/>
                        <a:p>
                          <a:pPr algn="ctr">
                            <a:defRPr sz="1400">
                              <a:latin typeface="Arial"/>
                            </a:defRPr>
                          </a:pPr>
                          <a:endParaRPr sz="1400" dirty="0"/>
                        </a:p>
                      </a:txBody>
                      <a:tcPr/>
                    </a:tc>
                    <a:extLst>
                      <a:ext uri="{0D108BD9-81ED-4DB2-BD59-A6C34878D82A}">
                        <a16:rowId xmlns:a16="http://schemas.microsoft.com/office/drawing/2014/main" val="10006"/>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𝑟</m:t>
                                    </m:r>
                                  </m:e>
                                  <m:sub>
                                    <m:r>
                                      <a:rPr lang="it-IT" sz="1400" b="0" i="1" dirty="0" smtClean="0">
                                        <a:latin typeface="Cambria Math" panose="02040503050406030204" pitchFamily="18" charset="0"/>
                                      </a:rPr>
                                      <m:t>𝑒𝑓𝑓</m:t>
                                    </m:r>
                                  </m:sub>
                                </m:sSub>
                              </m:oMath>
                            </m:oMathPara>
                          </a14:m>
                          <a:endParaRPr/>
                        </a:p>
                      </a:txBody>
                      <a:tcPr/>
                    </a:tc>
                    <a:tc>
                      <a:txBody>
                        <a:bodyPr/>
                        <a:lstStyle/>
                        <a:p>
                          <a:pPr algn="ctr">
                            <a:defRPr sz="1400">
                              <a:latin typeface="Arial"/>
                            </a:defRPr>
                          </a:pPr>
                          <a:r>
                            <a:rPr sz="1400"/>
                            <a:t>5.94</a:t>
                          </a:r>
                        </a:p>
                      </a:txBody>
                      <a:tcPr/>
                    </a:tc>
                    <a:tc>
                      <a:txBody>
                        <a:bodyPr/>
                        <a:lstStyle/>
                        <a:p>
                          <a:pPr algn="ctr">
                            <a:defRPr sz="1400">
                              <a:latin typeface="Arial"/>
                            </a:defRPr>
                          </a:pPr>
                          <a:r>
                            <a:rPr sz="1400" dirty="0"/>
                            <a:t>MΩ</a:t>
                          </a:r>
                        </a:p>
                      </a:txBody>
                      <a:tcPr/>
                    </a:tc>
                    <a:extLst>
                      <a:ext uri="{0D108BD9-81ED-4DB2-BD59-A6C34878D82A}">
                        <a16:rowId xmlns:a16="http://schemas.microsoft.com/office/drawing/2014/main" val="10007"/>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𝑅</m:t>
                                </m:r>
                                <m:r>
                                  <a:rPr lang="en-US" sz="1400" i="1" dirty="0" smtClean="0">
                                    <a:latin typeface="Cambria Math" panose="02040503050406030204" pitchFamily="18" charset="0"/>
                                  </a:rPr>
                                  <m:t>/</m:t>
                                </m:r>
                                <m:r>
                                  <a:rPr lang="en-US" sz="1400" i="1" dirty="0" smtClean="0">
                                    <a:latin typeface="Cambria Math" panose="02040503050406030204" pitchFamily="18" charset="0"/>
                                  </a:rPr>
                                  <m:t>𝑄</m:t>
                                </m:r>
                              </m:oMath>
                            </m:oMathPara>
                          </a14:m>
                          <a:endParaRPr/>
                        </a:p>
                      </a:txBody>
                      <a:tcPr/>
                    </a:tc>
                    <a:tc>
                      <a:txBody>
                        <a:bodyPr/>
                        <a:lstStyle/>
                        <a:p>
                          <a:pPr algn="ctr">
                            <a:defRPr sz="1400">
                              <a:latin typeface="Arial"/>
                            </a:defRPr>
                          </a:pPr>
                          <a:r>
                            <a:rPr sz="1400"/>
                            <a:t>168.78</a:t>
                          </a:r>
                        </a:p>
                      </a:txBody>
                      <a:tcPr/>
                    </a:tc>
                    <a:tc>
                      <a:txBody>
                        <a:bodyPr/>
                        <a:lstStyle/>
                        <a:p>
                          <a:pPr algn="ctr">
                            <a:defRPr sz="1400">
                              <a:latin typeface="Arial"/>
                            </a:defRPr>
                          </a:pPr>
                          <a:r>
                            <a:rPr sz="1400" dirty="0"/>
                            <a:t>Ω</a:t>
                          </a:r>
                        </a:p>
                      </a:txBody>
                      <a:tcPr/>
                    </a:tc>
                    <a:extLst>
                      <a:ext uri="{0D108BD9-81ED-4DB2-BD59-A6C34878D82A}">
                        <a16:rowId xmlns:a16="http://schemas.microsoft.com/office/drawing/2014/main" val="10008"/>
                      </a:ext>
                    </a:extLst>
                  </a:tr>
                  <a:tr h="334668">
                    <a:tc>
                      <a:txBody>
                        <a:bodyPr/>
                        <a:lstStyle/>
                        <a:p>
                          <a:pPr algn="ctr">
                            <a:defRPr sz="1400">
                              <a:latin typeface="Arial"/>
                            </a:defRPr>
                          </a:pPr>
                          <a14:m>
                            <m:oMathPara xmlns:m="http://schemas.openxmlformats.org/officeDocument/2006/math">
                              <m:oMathParaPr>
                                <m:jc m:val="centerGroup"/>
                              </m:oMathParaPr>
                              <m:oMath xmlns:m="http://schemas.openxmlformats.org/officeDocument/2006/math">
                                <m:sSub>
                                  <m:sSubPr>
                                    <m:ctrlPr>
                                      <a:rPr lang="it-IT" sz="1400" b="0" i="1" dirty="0" smtClean="0">
                                        <a:latin typeface="Cambria Math" panose="02040503050406030204" pitchFamily="18" charset="0"/>
                                      </a:rPr>
                                    </m:ctrlPr>
                                  </m:sSubPr>
                                  <m:e>
                                    <m:r>
                                      <a:rPr lang="en-US" sz="1400" i="1" dirty="0" smtClean="0">
                                        <a:latin typeface="Cambria Math" panose="02040503050406030204" pitchFamily="18" charset="0"/>
                                      </a:rPr>
                                      <m:t>𝑃</m:t>
                                    </m:r>
                                  </m:e>
                                  <m:sub>
                                    <m:r>
                                      <a:rPr lang="en-US" sz="1400" i="1" dirty="0" smtClean="0">
                                        <a:latin typeface="Cambria Math" panose="02040503050406030204" pitchFamily="18" charset="0"/>
                                      </a:rPr>
                                      <m:t>𝑑𝑖𝑠𝑠</m:t>
                                    </m:r>
                                  </m:sub>
                                </m:sSub>
                              </m:oMath>
                            </m:oMathPara>
                          </a14:m>
                          <a:endParaRPr/>
                        </a:p>
                      </a:txBody>
                      <a:tcPr/>
                    </a:tc>
                    <a:tc>
                      <a:txBody>
                        <a:bodyPr/>
                        <a:lstStyle/>
                        <a:p>
                          <a:pPr algn="ctr">
                            <a:defRPr sz="1400">
                              <a:latin typeface="Arial"/>
                            </a:defRPr>
                          </a:pPr>
                          <a:r>
                            <a:rPr sz="1400"/>
                            <a:t>1.25</a:t>
                          </a:r>
                        </a:p>
                      </a:txBody>
                      <a:tcPr/>
                    </a:tc>
                    <a:tc>
                      <a:txBody>
                        <a:bodyPr/>
                        <a:lstStyle/>
                        <a:p>
                          <a:pPr algn="ctr">
                            <a:defRPr sz="1400">
                              <a:latin typeface="Arial"/>
                            </a:defRPr>
                          </a:pPr>
                          <a:r>
                            <a:rPr sz="1400" dirty="0"/>
                            <a:t>MW</a:t>
                          </a:r>
                        </a:p>
                      </a:txBody>
                      <a:tcPr/>
                    </a:tc>
                    <a:extLst>
                      <a:ext uri="{0D108BD9-81ED-4DB2-BD59-A6C34878D82A}">
                        <a16:rowId xmlns:a16="http://schemas.microsoft.com/office/drawing/2014/main" val="10009"/>
                      </a:ext>
                    </a:extLst>
                  </a:tr>
                </a:tbl>
              </a:graphicData>
            </a:graphic>
          </p:graphicFrame>
        </mc:Choice>
        <mc:Fallback xmlns="">
          <p:graphicFrame>
            <p:nvGraphicFramePr>
              <p:cNvPr id="6" name="Table 5">
                <a:extLst>
                  <a:ext uri="{FF2B5EF4-FFF2-40B4-BE49-F238E27FC236}">
                    <a16:creationId xmlns:a16="http://schemas.microsoft.com/office/drawing/2014/main" id="{2B457A82-138A-E5F8-9C4A-B451A49FC598}"/>
                  </a:ext>
                </a:extLst>
              </p:cNvPr>
              <p:cNvGraphicFramePr>
                <a:graphicFrameLocks noGrp="1"/>
              </p:cNvGraphicFramePr>
              <p:nvPr>
                <p:extLst>
                  <p:ext uri="{D42A27DB-BD31-4B8C-83A1-F6EECF244321}">
                    <p14:modId xmlns:p14="http://schemas.microsoft.com/office/powerpoint/2010/main" val="1369588392"/>
                  </p:ext>
                </p:extLst>
              </p:nvPr>
            </p:nvGraphicFramePr>
            <p:xfrm>
              <a:off x="4499992" y="889144"/>
              <a:ext cx="2844825" cy="3346680"/>
            </p:xfrm>
            <a:graphic>
              <a:graphicData uri="http://schemas.openxmlformats.org/drawingml/2006/table">
                <a:tbl>
                  <a:tblPr firstRow="1" bandRow="1">
                    <a:tableStyleId>{793D81CF-94F2-401A-BA57-92F5A7B2D0C5}</a:tableStyleId>
                  </a:tblPr>
                  <a:tblGrid>
                    <a:gridCol w="1053117">
                      <a:extLst>
                        <a:ext uri="{9D8B030D-6E8A-4147-A177-3AD203B41FA5}">
                          <a16:colId xmlns:a16="http://schemas.microsoft.com/office/drawing/2014/main" val="20000"/>
                        </a:ext>
                      </a:extLst>
                    </a:gridCol>
                    <a:gridCol w="877598">
                      <a:extLst>
                        <a:ext uri="{9D8B030D-6E8A-4147-A177-3AD203B41FA5}">
                          <a16:colId xmlns:a16="http://schemas.microsoft.com/office/drawing/2014/main" val="20001"/>
                        </a:ext>
                      </a:extLst>
                    </a:gridCol>
                    <a:gridCol w="914110">
                      <a:extLst>
                        <a:ext uri="{9D8B030D-6E8A-4147-A177-3AD203B41FA5}">
                          <a16:colId xmlns:a16="http://schemas.microsoft.com/office/drawing/2014/main" val="20002"/>
                        </a:ext>
                      </a:extLst>
                    </a:gridCol>
                  </a:tblGrid>
                  <a:tr h="334668">
                    <a:tc>
                      <a:txBody>
                        <a:bodyPr/>
                        <a:lstStyle/>
                        <a:p>
                          <a:pPr algn="ctr">
                            <a:defRPr sz="1400" b="1">
                              <a:latin typeface="Arial"/>
                            </a:defRPr>
                          </a:pPr>
                          <a:r>
                            <a:rPr dirty="0"/>
                            <a:t>Parameter</a:t>
                          </a:r>
                        </a:p>
                      </a:txBody>
                      <a:tcPr/>
                    </a:tc>
                    <a:tc>
                      <a:txBody>
                        <a:bodyPr/>
                        <a:lstStyle/>
                        <a:p>
                          <a:pPr algn="ctr">
                            <a:defRPr sz="1400" b="1">
                              <a:latin typeface="Arial"/>
                            </a:defRPr>
                          </a:pPr>
                          <a:r>
                            <a:t>Value</a:t>
                          </a:r>
                        </a:p>
                      </a:txBody>
                      <a:tcPr/>
                    </a:tc>
                    <a:tc>
                      <a:txBody>
                        <a:bodyPr/>
                        <a:lstStyle/>
                        <a:p>
                          <a:pPr algn="ctr">
                            <a:defRPr sz="1400" b="1">
                              <a:latin typeface="Arial"/>
                            </a:defRPr>
                          </a:pPr>
                          <a:r>
                            <a:rPr dirty="0"/>
                            <a:t>Unit</a:t>
                          </a:r>
                        </a:p>
                      </a:txBody>
                      <a:tcPr/>
                    </a:tc>
                    <a:extLst>
                      <a:ext uri="{0D108BD9-81ED-4DB2-BD59-A6C34878D82A}">
                        <a16:rowId xmlns:a16="http://schemas.microsoft.com/office/drawing/2014/main" val="10000"/>
                      </a:ext>
                    </a:extLst>
                  </a:tr>
                  <a:tr h="334668">
                    <a:tc>
                      <a:txBody>
                        <a:bodyPr/>
                        <a:lstStyle/>
                        <a:p>
                          <a:endParaRPr lang="it-IT"/>
                        </a:p>
                      </a:txBody>
                      <a:tcPr>
                        <a:blipFill>
                          <a:blip r:embed="rId2"/>
                          <a:stretch>
                            <a:fillRect l="-1205" t="-100000" r="-171084" b="-788889"/>
                          </a:stretch>
                        </a:blipFill>
                      </a:tcPr>
                    </a:tc>
                    <a:tc>
                      <a:txBody>
                        <a:bodyPr/>
                        <a:lstStyle/>
                        <a:p>
                          <a:pPr algn="ctr">
                            <a:defRPr sz="1400">
                              <a:latin typeface="Arial"/>
                            </a:defRPr>
                          </a:pPr>
                          <a:r>
                            <a:rPr sz="1400" dirty="0"/>
                            <a:t>9.95</a:t>
                          </a:r>
                        </a:p>
                      </a:txBody>
                      <a:tcPr/>
                    </a:tc>
                    <a:tc>
                      <a:txBody>
                        <a:bodyPr/>
                        <a:lstStyle/>
                        <a:p>
                          <a:pPr algn="ctr">
                            <a:defRPr sz="1400">
                              <a:latin typeface="Arial"/>
                            </a:defRPr>
                          </a:pPr>
                          <a:r>
                            <a:rPr sz="1400"/>
                            <a:t>J</a:t>
                          </a:r>
                        </a:p>
                      </a:txBody>
                      <a:tcPr/>
                    </a:tc>
                    <a:extLst>
                      <a:ext uri="{0D108BD9-81ED-4DB2-BD59-A6C34878D82A}">
                        <a16:rowId xmlns:a16="http://schemas.microsoft.com/office/drawing/2014/main" val="10001"/>
                      </a:ext>
                    </a:extLst>
                  </a:tr>
                  <a:tr h="334668">
                    <a:tc>
                      <a:txBody>
                        <a:bodyPr/>
                        <a:lstStyle/>
                        <a:p>
                          <a:endParaRPr lang="it-IT"/>
                        </a:p>
                      </a:txBody>
                      <a:tcPr>
                        <a:blipFill>
                          <a:blip r:embed="rId2"/>
                          <a:stretch>
                            <a:fillRect l="-1205" t="-207692" r="-171084" b="-719231"/>
                          </a:stretch>
                        </a:blipFill>
                      </a:tcPr>
                    </a:tc>
                    <a:tc>
                      <a:txBody>
                        <a:bodyPr/>
                        <a:lstStyle/>
                        <a:p>
                          <a:pPr algn="ctr">
                            <a:defRPr sz="1400">
                              <a:latin typeface="Arial"/>
                            </a:defRPr>
                          </a:pPr>
                          <a:r>
                            <a:rPr sz="1400" dirty="0"/>
                            <a:t>0.645</a:t>
                          </a:r>
                        </a:p>
                      </a:txBody>
                      <a:tcPr/>
                    </a:tc>
                    <a:tc>
                      <a:txBody>
                        <a:bodyPr/>
                        <a:lstStyle/>
                        <a:p>
                          <a:pPr algn="ctr">
                            <a:defRPr sz="1400">
                              <a:latin typeface="Arial"/>
                            </a:defRPr>
                          </a:pPr>
                          <a:endParaRPr sz="1400"/>
                        </a:p>
                      </a:txBody>
                      <a:tcPr/>
                    </a:tc>
                    <a:extLst>
                      <a:ext uri="{0D108BD9-81ED-4DB2-BD59-A6C34878D82A}">
                        <a16:rowId xmlns:a16="http://schemas.microsoft.com/office/drawing/2014/main" val="10002"/>
                      </a:ext>
                    </a:extLst>
                  </a:tr>
                  <a:tr h="334668">
                    <a:tc>
                      <a:txBody>
                        <a:bodyPr/>
                        <a:lstStyle/>
                        <a:p>
                          <a:endParaRPr lang="it-IT"/>
                        </a:p>
                      </a:txBody>
                      <a:tcPr>
                        <a:blipFill>
                          <a:blip r:embed="rId2"/>
                          <a:stretch>
                            <a:fillRect l="-1205" t="-296296" r="-171084" b="-592593"/>
                          </a:stretch>
                        </a:blipFill>
                      </a:tcPr>
                    </a:tc>
                    <a:tc>
                      <a:txBody>
                        <a:bodyPr/>
                        <a:lstStyle/>
                        <a:p>
                          <a:pPr algn="ctr">
                            <a:defRPr sz="1400">
                              <a:latin typeface="Arial"/>
                            </a:defRPr>
                          </a:pPr>
                          <a:r>
                            <a:rPr sz="1400" dirty="0"/>
                            <a:t>22.50</a:t>
                          </a:r>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3"/>
                      </a:ext>
                    </a:extLst>
                  </a:tr>
                  <a:tr h="334668">
                    <a:tc>
                      <a:txBody>
                        <a:bodyPr/>
                        <a:lstStyle/>
                        <a:p>
                          <a:endParaRPr lang="it-IT"/>
                        </a:p>
                      </a:txBody>
                      <a:tcPr>
                        <a:blipFill>
                          <a:blip r:embed="rId2"/>
                          <a:stretch>
                            <a:fillRect l="-1205" t="-411538" r="-171084" b="-515385"/>
                          </a:stretch>
                        </a:blipFill>
                      </a:tcPr>
                    </a:tc>
                    <a:tc>
                      <a:txBody>
                        <a:bodyPr/>
                        <a:lstStyle/>
                        <a:p>
                          <a:pPr algn="ctr">
                            <a:defRPr sz="1400">
                              <a:latin typeface="Arial"/>
                            </a:defRPr>
                          </a:pPr>
                          <a:r>
                            <a:rPr sz="1400" dirty="0"/>
                            <a:t>14.51</a:t>
                          </a:r>
                        </a:p>
                      </a:txBody>
                      <a:tcPr/>
                    </a:tc>
                    <a:tc>
                      <a:txBody>
                        <a:bodyPr/>
                        <a:lstStyle/>
                        <a:p>
                          <a:pPr algn="ctr">
                            <a:defRPr sz="1400">
                              <a:latin typeface="Arial"/>
                            </a:defRPr>
                          </a:pPr>
                          <a:r>
                            <a:rPr sz="1400"/>
                            <a:t>MV/m</a:t>
                          </a:r>
                        </a:p>
                      </a:txBody>
                      <a:tcPr/>
                    </a:tc>
                    <a:extLst>
                      <a:ext uri="{0D108BD9-81ED-4DB2-BD59-A6C34878D82A}">
                        <a16:rowId xmlns:a16="http://schemas.microsoft.com/office/drawing/2014/main" val="10004"/>
                      </a:ext>
                    </a:extLst>
                  </a:tr>
                  <a:tr h="334668">
                    <a:tc>
                      <a:txBody>
                        <a:bodyPr/>
                        <a:lstStyle/>
                        <a:p>
                          <a:endParaRPr lang="it-IT"/>
                        </a:p>
                      </a:txBody>
                      <a:tcPr>
                        <a:blipFill>
                          <a:blip r:embed="rId2"/>
                          <a:stretch>
                            <a:fillRect l="-1205" t="-511538" r="-171084" b="-415385"/>
                          </a:stretch>
                        </a:blipFill>
                      </a:tcPr>
                    </a:tc>
                    <a:tc>
                      <a:txBody>
                        <a:bodyPr/>
                        <a:lstStyle/>
                        <a:p>
                          <a:pPr algn="ctr">
                            <a:defRPr sz="1400">
                              <a:latin typeface="Arial"/>
                            </a:defRPr>
                          </a:pPr>
                          <a:r>
                            <a:rPr sz="1400" dirty="0"/>
                            <a:t>1.</a:t>
                          </a:r>
                          <a:r>
                            <a:rPr lang="it-IT" sz="1400" dirty="0"/>
                            <a:t>42</a:t>
                          </a:r>
                          <a:endParaRPr sz="1400" dirty="0"/>
                        </a:p>
                      </a:txBody>
                      <a:tcPr/>
                    </a:tc>
                    <a:tc>
                      <a:txBody>
                        <a:bodyPr/>
                        <a:lstStyle/>
                        <a:p>
                          <a:pPr algn="ctr">
                            <a:defRPr sz="1400">
                              <a:latin typeface="Arial"/>
                            </a:defRPr>
                          </a:pPr>
                          <a:endParaRPr sz="1400"/>
                        </a:p>
                      </a:txBody>
                      <a:tcPr/>
                    </a:tc>
                    <a:extLst>
                      <a:ext uri="{0D108BD9-81ED-4DB2-BD59-A6C34878D82A}">
                        <a16:rowId xmlns:a16="http://schemas.microsoft.com/office/drawing/2014/main" val="10005"/>
                      </a:ext>
                    </a:extLst>
                  </a:tr>
                  <a:tr h="334668">
                    <a:tc>
                      <a:txBody>
                        <a:bodyPr/>
                        <a:lstStyle/>
                        <a:p>
                          <a:endParaRPr lang="it-IT"/>
                        </a:p>
                      </a:txBody>
                      <a:tcPr>
                        <a:blipFill>
                          <a:blip r:embed="rId2"/>
                          <a:stretch>
                            <a:fillRect l="-1205" t="-588889" r="-171084" b="-300000"/>
                          </a:stretch>
                        </a:blipFill>
                      </a:tcPr>
                    </a:tc>
                    <a:tc>
                      <a:txBody>
                        <a:bodyPr/>
                        <a:lstStyle/>
                        <a:p>
                          <a:pPr algn="ctr">
                            <a:defRPr sz="1400">
                              <a:latin typeface="Arial"/>
                            </a:defRPr>
                          </a:pPr>
                          <a:r>
                            <a:rPr sz="1400" dirty="0"/>
                            <a:t>35176</a:t>
                          </a:r>
                        </a:p>
                      </a:txBody>
                      <a:tcPr/>
                    </a:tc>
                    <a:tc>
                      <a:txBody>
                        <a:bodyPr/>
                        <a:lstStyle/>
                        <a:p>
                          <a:pPr algn="ctr">
                            <a:defRPr sz="1400">
                              <a:latin typeface="Arial"/>
                            </a:defRPr>
                          </a:pPr>
                          <a:endParaRPr sz="1400" dirty="0"/>
                        </a:p>
                      </a:txBody>
                      <a:tcPr/>
                    </a:tc>
                    <a:extLst>
                      <a:ext uri="{0D108BD9-81ED-4DB2-BD59-A6C34878D82A}">
                        <a16:rowId xmlns:a16="http://schemas.microsoft.com/office/drawing/2014/main" val="10006"/>
                      </a:ext>
                    </a:extLst>
                  </a:tr>
                  <a:tr h="334668">
                    <a:tc>
                      <a:txBody>
                        <a:bodyPr/>
                        <a:lstStyle/>
                        <a:p>
                          <a:endParaRPr lang="it-IT"/>
                        </a:p>
                      </a:txBody>
                      <a:tcPr>
                        <a:blipFill>
                          <a:blip r:embed="rId2"/>
                          <a:stretch>
                            <a:fillRect l="-1205" t="-715385" r="-171084" b="-211538"/>
                          </a:stretch>
                        </a:blipFill>
                      </a:tcPr>
                    </a:tc>
                    <a:tc>
                      <a:txBody>
                        <a:bodyPr/>
                        <a:lstStyle/>
                        <a:p>
                          <a:pPr algn="ctr">
                            <a:defRPr sz="1400">
                              <a:latin typeface="Arial"/>
                            </a:defRPr>
                          </a:pPr>
                          <a:r>
                            <a:rPr sz="1400"/>
                            <a:t>5.94</a:t>
                          </a:r>
                        </a:p>
                      </a:txBody>
                      <a:tcPr/>
                    </a:tc>
                    <a:tc>
                      <a:txBody>
                        <a:bodyPr/>
                        <a:lstStyle/>
                        <a:p>
                          <a:pPr algn="ctr">
                            <a:defRPr sz="1400">
                              <a:latin typeface="Arial"/>
                            </a:defRPr>
                          </a:pPr>
                          <a:r>
                            <a:rPr sz="1400" dirty="0"/>
                            <a:t>MΩ</a:t>
                          </a:r>
                        </a:p>
                      </a:txBody>
                      <a:tcPr/>
                    </a:tc>
                    <a:extLst>
                      <a:ext uri="{0D108BD9-81ED-4DB2-BD59-A6C34878D82A}">
                        <a16:rowId xmlns:a16="http://schemas.microsoft.com/office/drawing/2014/main" val="10007"/>
                      </a:ext>
                    </a:extLst>
                  </a:tr>
                  <a:tr h="334668">
                    <a:tc>
                      <a:txBody>
                        <a:bodyPr/>
                        <a:lstStyle/>
                        <a:p>
                          <a:endParaRPr lang="it-IT"/>
                        </a:p>
                      </a:txBody>
                      <a:tcPr>
                        <a:blipFill>
                          <a:blip r:embed="rId2"/>
                          <a:stretch>
                            <a:fillRect l="-1205" t="-785185" r="-171084" b="-103704"/>
                          </a:stretch>
                        </a:blipFill>
                      </a:tcPr>
                    </a:tc>
                    <a:tc>
                      <a:txBody>
                        <a:bodyPr/>
                        <a:lstStyle/>
                        <a:p>
                          <a:pPr algn="ctr">
                            <a:defRPr sz="1400">
                              <a:latin typeface="Arial"/>
                            </a:defRPr>
                          </a:pPr>
                          <a:r>
                            <a:rPr sz="1400"/>
                            <a:t>168.78</a:t>
                          </a:r>
                        </a:p>
                      </a:txBody>
                      <a:tcPr/>
                    </a:tc>
                    <a:tc>
                      <a:txBody>
                        <a:bodyPr/>
                        <a:lstStyle/>
                        <a:p>
                          <a:pPr algn="ctr">
                            <a:defRPr sz="1400">
                              <a:latin typeface="Arial"/>
                            </a:defRPr>
                          </a:pPr>
                          <a:r>
                            <a:rPr sz="1400" dirty="0"/>
                            <a:t>Ω</a:t>
                          </a:r>
                        </a:p>
                      </a:txBody>
                      <a:tcPr/>
                    </a:tc>
                    <a:extLst>
                      <a:ext uri="{0D108BD9-81ED-4DB2-BD59-A6C34878D82A}">
                        <a16:rowId xmlns:a16="http://schemas.microsoft.com/office/drawing/2014/main" val="10008"/>
                      </a:ext>
                    </a:extLst>
                  </a:tr>
                  <a:tr h="334668">
                    <a:tc>
                      <a:txBody>
                        <a:bodyPr/>
                        <a:lstStyle/>
                        <a:p>
                          <a:endParaRPr lang="it-IT"/>
                        </a:p>
                      </a:txBody>
                      <a:tcPr>
                        <a:blipFill>
                          <a:blip r:embed="rId2"/>
                          <a:stretch>
                            <a:fillRect l="-1205" t="-919231" r="-171084" b="-7692"/>
                          </a:stretch>
                        </a:blipFill>
                      </a:tcPr>
                    </a:tc>
                    <a:tc>
                      <a:txBody>
                        <a:bodyPr/>
                        <a:lstStyle/>
                        <a:p>
                          <a:pPr algn="ctr">
                            <a:defRPr sz="1400">
                              <a:latin typeface="Arial"/>
                            </a:defRPr>
                          </a:pPr>
                          <a:r>
                            <a:rPr sz="1400"/>
                            <a:t>1.25</a:t>
                          </a:r>
                        </a:p>
                      </a:txBody>
                      <a:tcPr/>
                    </a:tc>
                    <a:tc>
                      <a:txBody>
                        <a:bodyPr/>
                        <a:lstStyle/>
                        <a:p>
                          <a:pPr algn="ctr">
                            <a:defRPr sz="1400">
                              <a:latin typeface="Arial"/>
                            </a:defRPr>
                          </a:pPr>
                          <a:r>
                            <a:rPr sz="1400" dirty="0"/>
                            <a:t>MW</a:t>
                          </a:r>
                        </a:p>
                      </a:txBody>
                      <a:tcPr/>
                    </a:tc>
                    <a:extLst>
                      <a:ext uri="{0D108BD9-81ED-4DB2-BD59-A6C34878D82A}">
                        <a16:rowId xmlns:a16="http://schemas.microsoft.com/office/drawing/2014/main" val="10009"/>
                      </a:ext>
                    </a:extLst>
                  </a:tr>
                </a:tbl>
              </a:graphicData>
            </a:graphic>
          </p:graphicFrame>
        </mc:Fallback>
      </mc:AlternateContent>
      <p:pic>
        <p:nvPicPr>
          <p:cNvPr id="3" name="Picture 2">
            <a:extLst>
              <a:ext uri="{FF2B5EF4-FFF2-40B4-BE49-F238E27FC236}">
                <a16:creationId xmlns:a16="http://schemas.microsoft.com/office/drawing/2014/main" id="{C312B0D3-5B07-1EBF-B3BE-EB894BD2FD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7504" y="864096"/>
            <a:ext cx="3822322" cy="2427734"/>
          </a:xfrm>
          <a:prstGeom prst="rect">
            <a:avLst/>
          </a:prstGeom>
        </p:spPr>
      </p:pic>
    </p:spTree>
    <p:extLst>
      <p:ext uri="{BB962C8B-B14F-4D97-AF65-F5344CB8AC3E}">
        <p14:creationId xmlns:p14="http://schemas.microsoft.com/office/powerpoint/2010/main" val="1177466877"/>
      </p:ext>
    </p:extLst>
  </p:cSld>
  <p:clrMapOvr>
    <a:masterClrMapping/>
  </p:clrMapOvr>
</p:sld>
</file>

<file path=ppt/theme/theme1.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94154</TotalTime>
  <Words>2471</Words>
  <Application>Microsoft Macintosh PowerPoint</Application>
  <PresentationFormat>Presentazione su schermo (16:9)</PresentationFormat>
  <Paragraphs>360</Paragraphs>
  <Slides>30</Slides>
  <Notes>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30</vt:i4>
      </vt:variant>
    </vt:vector>
  </HeadingPairs>
  <TitlesOfParts>
    <vt:vector size="39" baseType="lpstr">
      <vt:lpstr>Arial</vt:lpstr>
      <vt:lpstr>Arial Narrow</vt:lpstr>
      <vt:lpstr>Calibri</vt:lpstr>
      <vt:lpstr>Cambria</vt:lpstr>
      <vt:lpstr>Cambria Math</vt:lpstr>
      <vt:lpstr>sourcesans-regular</vt:lpstr>
      <vt:lpstr>Times New Roman</vt:lpstr>
      <vt:lpstr>Wingdings</vt:lpstr>
      <vt:lpstr>IMCC - 1</vt:lpstr>
      <vt:lpstr>Funded by the European Union (EU). Views and opinions expressed are however those of the author only and do not necessarily reflect those of the EU or European Research Executive Agency (REA). Neither the EU nor the REA can be held responsible for them.</vt:lpstr>
      <vt:lpstr>Presentazione standard di PowerPoint</vt:lpstr>
      <vt:lpstr>Presentazione standard di PowerPoint</vt:lpstr>
      <vt:lpstr>RF cavities Design</vt:lpstr>
      <vt:lpstr>RF Cavity and RF Structure Design</vt:lpstr>
      <vt:lpstr>RF Cavity and RF Structure Design</vt:lpstr>
      <vt:lpstr>Test facilities: high electric fields in magnets and RF laminas </vt:lpstr>
      <vt:lpstr>RF cell @704 MHz INFN studies</vt:lpstr>
      <vt:lpstr>Presentazione standard di PowerPoint</vt:lpstr>
      <vt:lpstr>Presentazione standard di PowerPoint</vt:lpstr>
      <vt:lpstr>3 cells RF preliminary structure</vt:lpstr>
      <vt:lpstr>RF windows</vt:lpstr>
      <vt:lpstr>RF windows</vt:lpstr>
      <vt:lpstr>RF windows</vt:lpstr>
      <vt:lpstr>RF windows</vt:lpstr>
      <vt:lpstr>RF windows</vt:lpstr>
      <vt:lpstr>RF windows</vt:lpstr>
      <vt:lpstr>RF windows</vt:lpstr>
      <vt:lpstr>Design of the window</vt:lpstr>
      <vt:lpstr>Steps of the analysis</vt:lpstr>
      <vt:lpstr>Loads and boundary conditions</vt:lpstr>
      <vt:lpstr>Thermal analysis</vt:lpstr>
      <vt:lpstr>Lorentz force</vt:lpstr>
      <vt:lpstr>Total displacement</vt:lpstr>
      <vt:lpstr>Modal analysis</vt:lpstr>
      <vt:lpstr>3 cells RF Final Mechanical Design</vt:lpstr>
      <vt:lpstr>3 cells RF Final Mechanical Design</vt:lpstr>
      <vt:lpstr>3 cells RF preliminary mechanical design</vt:lpstr>
      <vt:lpstr>3 cells RF preliminary mechanical design</vt:lpstr>
      <vt:lpstr>Presentazione standard di PowerPoint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Studies of cavities for muon cooling</dc:title>
  <dc:creator>Carmelo Barbagallo</dc:creator>
  <cp:lastModifiedBy>Dario Augusto Giove</cp:lastModifiedBy>
  <cp:revision>257</cp:revision>
  <cp:lastPrinted>2025-03-03T22:55:22Z</cp:lastPrinted>
  <dcterms:created xsi:type="dcterms:W3CDTF">2021-05-17T12:13:58Z</dcterms:created>
  <dcterms:modified xsi:type="dcterms:W3CDTF">2025-11-29T22:59:26Z</dcterms:modified>
</cp:coreProperties>
</file>