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64" r:id="rId2"/>
    <p:sldId id="2858" r:id="rId3"/>
    <p:sldId id="2881" r:id="rId4"/>
    <p:sldId id="2878" r:id="rId5"/>
    <p:sldId id="2879" r:id="rId6"/>
    <p:sldId id="2882" r:id="rId7"/>
    <p:sldId id="2880" r:id="rId8"/>
    <p:sldId id="2883" r:id="rId9"/>
    <p:sldId id="2884" r:id="rId10"/>
    <p:sldId id="2904" r:id="rId11"/>
    <p:sldId id="2885" r:id="rId12"/>
    <p:sldId id="2905" r:id="rId13"/>
    <p:sldId id="2919" r:id="rId14"/>
    <p:sldId id="2920" r:id="rId15"/>
    <p:sldId id="2913" r:id="rId16"/>
    <p:sldId id="2886" r:id="rId17"/>
    <p:sldId id="2887" r:id="rId18"/>
    <p:sldId id="2906" r:id="rId19"/>
    <p:sldId id="2888" r:id="rId20"/>
    <p:sldId id="2912" r:id="rId21"/>
    <p:sldId id="2907" r:id="rId22"/>
    <p:sldId id="2908" r:id="rId23"/>
    <p:sldId id="2909" r:id="rId24"/>
    <p:sldId id="2917" r:id="rId25"/>
    <p:sldId id="2910" r:id="rId26"/>
    <p:sldId id="2918" r:id="rId27"/>
    <p:sldId id="2914" r:id="rId28"/>
    <p:sldId id="2915" r:id="rId29"/>
    <p:sldId id="2916" r:id="rId30"/>
    <p:sldId id="2911" r:id="rId31"/>
    <p:sldId id="267" r:id="rId32"/>
  </p:sldIdLst>
  <p:sldSz cx="9144000" cy="5143500" type="screen16x9"/>
  <p:notesSz cx="6797675" cy="98726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29E"/>
    <a:srgbClr val="0000FF"/>
    <a:srgbClr val="ACACAC"/>
    <a:srgbClr val="E7E8F0"/>
    <a:srgbClr val="D9FFFF"/>
    <a:srgbClr val="48FF48"/>
    <a:srgbClr val="FF0000"/>
    <a:srgbClr val="0606FF"/>
    <a:srgbClr val="1C44C1"/>
    <a:srgbClr val="D850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36" autoAdjust="0"/>
    <p:restoredTop sz="94093" autoAdjust="0"/>
  </p:normalViewPr>
  <p:slideViewPr>
    <p:cSldViewPr snapToObjects="1" showGuides="1">
      <p:cViewPr varScale="1">
        <p:scale>
          <a:sx n="159" d="100"/>
          <a:sy n="159" d="100"/>
        </p:scale>
        <p:origin x="1064" y="17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69" d="100"/>
          <a:sy n="69" d="100"/>
        </p:scale>
        <p:origin x="385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9D03EEF-9089-C744-8C93-EE73F8B15776}" type="datetimeFigureOut">
              <a:rPr lang="fr-FR" smtClean="0"/>
              <a:pPr/>
              <a:t>29/11/2025</a:t>
            </a:fld>
            <a:endParaRPr lang="en-GB"/>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9AF8E451-F231-B046-B379-61FE019F64C0}" type="slidenum">
              <a:rPr lang="en-GB" smtClean="0"/>
              <a:pPr/>
              <a:t>‹N›</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5557F9A8-E4A4-1C40-93CC-37CDF0C3283E}" type="datetimeFigureOut">
              <a:rPr lang="fr-FR" smtClean="0"/>
              <a:pPr/>
              <a:t>29/11/2025</a:t>
            </a:fld>
            <a:endParaRPr lang="en-GB"/>
          </a:p>
        </p:txBody>
      </p:sp>
      <p:sp>
        <p:nvSpPr>
          <p:cNvPr id="4" name="Espace réservé de l'image des diapositives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9393A5D-14D6-4646-84B9-A0E78F83D06C}" type="slidenum">
              <a:rPr lang="en-GB" smtClean="0"/>
              <a:pPr/>
              <a:t>‹N›</a:t>
            </a:fld>
            <a:endParaRPr lang="en-GB"/>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393A5D-14D6-4646-84B9-A0E78F83D06C}" type="slidenum">
              <a:rPr lang="en-GB" smtClean="0"/>
              <a:pPr/>
              <a:t>4</a:t>
            </a:fld>
            <a:endParaRPr lang="en-GB"/>
          </a:p>
        </p:txBody>
      </p:sp>
    </p:spTree>
    <p:extLst>
      <p:ext uri="{BB962C8B-B14F-4D97-AF65-F5344CB8AC3E}">
        <p14:creationId xmlns:p14="http://schemas.microsoft.com/office/powerpoint/2010/main" val="3962418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073F22EC-ED27-AD46-998B-1B996EFCC5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608" y="85161"/>
            <a:ext cx="607053" cy="702557"/>
          </a:xfrm>
          <a:prstGeom prst="rect">
            <a:avLst/>
          </a:prstGeom>
        </p:spPr>
      </p:pic>
      <p:pic>
        <p:nvPicPr>
          <p:cNvPr id="11" name="Immagine 10">
            <a:extLst>
              <a:ext uri="{FF2B5EF4-FFF2-40B4-BE49-F238E27FC236}">
                <a16:creationId xmlns:a16="http://schemas.microsoft.com/office/drawing/2014/main" id="{DDD4848B-627E-AC4C-A4E2-80A4C4B4F3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6376" y="67924"/>
            <a:ext cx="1102079" cy="691598"/>
          </a:xfrm>
          <a:prstGeom prst="rect">
            <a:avLst/>
          </a:prstGeom>
        </p:spPr>
      </p:pic>
      <p:sp>
        <p:nvSpPr>
          <p:cNvPr id="5" name="Segnaposto piè di pagina 4">
            <a:extLst>
              <a:ext uri="{FF2B5EF4-FFF2-40B4-BE49-F238E27FC236}">
                <a16:creationId xmlns:a16="http://schemas.microsoft.com/office/drawing/2014/main" id="{B9A26A73-585A-CE46-BDB6-231CA3FEAE31}"/>
              </a:ext>
            </a:extLst>
          </p:cNvPr>
          <p:cNvSpPr>
            <a:spLocks noGrp="1"/>
          </p:cNvSpPr>
          <p:nvPr>
            <p:ph type="ftr" sz="quarter" idx="13"/>
          </p:nvPr>
        </p:nvSpPr>
        <p:spPr>
          <a:xfrm>
            <a:off x="251520" y="4492626"/>
            <a:ext cx="4464496" cy="274637"/>
          </a:xfrm>
        </p:spPr>
        <p:txBody>
          <a:bodyPr/>
          <a:lstStyle/>
          <a:p>
            <a:endParaRPr lang="en-US" dirty="0"/>
          </a:p>
        </p:txBody>
      </p:sp>
      <p:sp>
        <p:nvSpPr>
          <p:cNvPr id="12" name="Titolo 11">
            <a:extLst>
              <a:ext uri="{FF2B5EF4-FFF2-40B4-BE49-F238E27FC236}">
                <a16:creationId xmlns:a16="http://schemas.microsoft.com/office/drawing/2014/main" id="{FC4110D6-310A-A043-B953-8A7A881B87C5}"/>
              </a:ext>
            </a:extLst>
          </p:cNvPr>
          <p:cNvSpPr>
            <a:spLocks noGrp="1"/>
          </p:cNvSpPr>
          <p:nvPr>
            <p:ph type="title"/>
          </p:nvPr>
        </p:nvSpPr>
        <p:spPr>
          <a:xfrm>
            <a:off x="1835696" y="120226"/>
            <a:ext cx="5976664" cy="993775"/>
          </a:xfrm>
          <a:prstGeom prst="rect">
            <a:avLst/>
          </a:prstGeom>
        </p:spPr>
        <p:txBody>
          <a:bodyPr/>
          <a:lstStyle/>
          <a:p>
            <a:r>
              <a:rPr lang="it-IT" dirty="0"/>
              <a:t>Fare clic per modificare lo stile del titolo dello schema</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179512" y="4515966"/>
            <a:ext cx="6324600" cy="273844"/>
          </a:xfrm>
          <a:prstGeom prst="rect">
            <a:avLst/>
          </a:prstGeom>
        </p:spPr>
        <p:txBody>
          <a:bodyPr lIns="0" tIns="0" rIns="0" bIns="0"/>
          <a:lstStyle>
            <a:lvl1pPr algn="l">
              <a:defRPr sz="1200">
                <a:latin typeface="Arial Narrow"/>
                <a:cs typeface="Arial Narrow"/>
              </a:defRPr>
            </a:lvl1pPr>
          </a:lstStyle>
          <a:p>
            <a:endParaRPr lang="en-GB" dirty="0"/>
          </a:p>
        </p:txBody>
      </p:sp>
      <p:sp>
        <p:nvSpPr>
          <p:cNvPr id="9" name="Espace réservé du numéro de diapositive 5"/>
          <p:cNvSpPr>
            <a:spLocks noGrp="1"/>
          </p:cNvSpPr>
          <p:nvPr>
            <p:ph type="sldNum" sz="quarter" idx="4"/>
          </p:nvPr>
        </p:nvSpPr>
        <p:spPr>
          <a:xfrm>
            <a:off x="8460432" y="4242122"/>
            <a:ext cx="457200" cy="273844"/>
          </a:xfrm>
          <a:prstGeom prst="rect">
            <a:avLst/>
          </a:prstGeom>
        </p:spPr>
        <p:txBody>
          <a:bodyPr vert="horz" lIns="91440" tIns="45720" rIns="91440" bIns="45720" rtlCol="0" anchor="ctr"/>
          <a:lstStyle>
            <a:lvl1pPr algn="r">
              <a:defRPr sz="12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6" name="Titre 6">
            <a:extLst>
              <a:ext uri="{FF2B5EF4-FFF2-40B4-BE49-F238E27FC236}">
                <a16:creationId xmlns:a16="http://schemas.microsoft.com/office/drawing/2014/main" id="{793D77EA-745D-6C47-A1F5-2D9D6E5E50FD}"/>
              </a:ext>
            </a:extLst>
          </p:cNvPr>
          <p:cNvSpPr>
            <a:spLocks noGrp="1"/>
          </p:cNvSpPr>
          <p:nvPr>
            <p:ph type="title"/>
          </p:nvPr>
        </p:nvSpPr>
        <p:spPr>
          <a:xfrm>
            <a:off x="2411760" y="206375"/>
            <a:ext cx="5665440" cy="857250"/>
          </a:xfrm>
          <a:prstGeom prst="rect">
            <a:avLst/>
          </a:prstGeom>
        </p:spPr>
        <p:txBody>
          <a:bodyPr vert="horz" lIns="0" tIns="0" rIns="0" bIns="0"/>
          <a:lstStyle/>
          <a:p>
            <a:r>
              <a:rPr lang="fr-FR" dirty="0"/>
              <a:t>Cliquez et modifiez le titre</a:t>
            </a:r>
            <a:endParaRPr lang="en-GB" dirty="0"/>
          </a:p>
        </p:txBody>
      </p:sp>
      <p:pic>
        <p:nvPicPr>
          <p:cNvPr id="5" name="Picture 1">
            <a:extLst>
              <a:ext uri="{FF2B5EF4-FFF2-40B4-BE49-F238E27FC236}">
                <a16:creationId xmlns:a16="http://schemas.microsoft.com/office/drawing/2014/main" id="{AB472151-7981-1C49-99CF-69E156A9F5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7584" y="0"/>
            <a:ext cx="607053" cy="702557"/>
          </a:xfrm>
          <a:prstGeom prst="rect">
            <a:avLst/>
          </a:prstGeom>
        </p:spPr>
      </p:pic>
      <p:pic>
        <p:nvPicPr>
          <p:cNvPr id="7" name="Immagine 6">
            <a:extLst>
              <a:ext uri="{FF2B5EF4-FFF2-40B4-BE49-F238E27FC236}">
                <a16:creationId xmlns:a16="http://schemas.microsoft.com/office/drawing/2014/main" id="{EC811758-DAF7-294D-8673-AC9F8D0015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7200" y="188525"/>
            <a:ext cx="949679" cy="5959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110" y="380585"/>
            <a:ext cx="8229330" cy="507831"/>
          </a:xfrm>
          <a:prstGeom prst="rect">
            <a:avLst/>
          </a:prstGeom>
        </p:spPr>
        <p:txBody>
          <a:bodyPr lIns="0" tIns="0" rIns="0" bIns="0" anchor="ctr">
            <a:spAutoFit/>
          </a:bodyPr>
          <a:lstStyle/>
          <a:p>
            <a:pPr algn="ctr"/>
            <a:endParaRPr lang="en-US" sz="3300" b="0" strike="noStrike" spc="-1" dirty="0">
              <a:latin typeface="Arial"/>
            </a:endParaRPr>
          </a:p>
        </p:txBody>
      </p:sp>
      <p:sp>
        <p:nvSpPr>
          <p:cNvPr id="7" name="PlaceHolder 2"/>
          <p:cNvSpPr>
            <a:spLocks noGrp="1"/>
          </p:cNvSpPr>
          <p:nvPr>
            <p:ph type="subTitle"/>
          </p:nvPr>
        </p:nvSpPr>
        <p:spPr>
          <a:xfrm>
            <a:off x="457110" y="2510205"/>
            <a:ext cx="8229330" cy="369332"/>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240114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MUON-Slide-graphBase-pagebottom.jp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892" y="4659981"/>
            <a:ext cx="9144000" cy="266607"/>
          </a:xfrm>
          <a:prstGeom prst="rect">
            <a:avLst/>
          </a:prstGeom>
        </p:spPr>
      </p:pic>
      <p:sp>
        <p:nvSpPr>
          <p:cNvPr id="2" name="Segnaposto piè di pagina 1">
            <a:extLst>
              <a:ext uri="{FF2B5EF4-FFF2-40B4-BE49-F238E27FC236}">
                <a16:creationId xmlns:a16="http://schemas.microsoft.com/office/drawing/2014/main" id="{1F84F0A7-28DE-5045-AB7F-A9E3D7703189}"/>
              </a:ext>
            </a:extLst>
          </p:cNvPr>
          <p:cNvSpPr>
            <a:spLocks noGrp="1"/>
          </p:cNvSpPr>
          <p:nvPr>
            <p:ph type="ftr" sz="quarter" idx="3"/>
          </p:nvPr>
        </p:nvSpPr>
        <p:spPr>
          <a:xfrm>
            <a:off x="2265" y="4522662"/>
            <a:ext cx="4248472"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egnaposto numero diapositiva 2">
            <a:extLst>
              <a:ext uri="{FF2B5EF4-FFF2-40B4-BE49-F238E27FC236}">
                <a16:creationId xmlns:a16="http://schemas.microsoft.com/office/drawing/2014/main" id="{FE5CA6C6-D0C3-914B-B179-3B10413F6473}"/>
              </a:ext>
            </a:extLst>
          </p:cNvPr>
          <p:cNvSpPr>
            <a:spLocks noGrp="1"/>
          </p:cNvSpPr>
          <p:nvPr>
            <p:ph type="sldNum" sz="quarter" idx="4"/>
          </p:nvPr>
        </p:nvSpPr>
        <p:spPr>
          <a:xfrm>
            <a:off x="6948264" y="4355307"/>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306EEC77-C241-D048-A74C-4821C1D459A4}" type="slidenum">
              <a:rPr lang="en-US" smtClean="0"/>
              <a:t>‹N›</a:t>
            </a:fld>
            <a:endParaRPr lang="en-US"/>
          </a:p>
        </p:txBody>
      </p:sp>
      <p:pic>
        <p:nvPicPr>
          <p:cNvPr id="8" name="Image 85" descr="MCC-inernational-finalV01.png">
            <a:extLst>
              <a:ext uri="{FF2B5EF4-FFF2-40B4-BE49-F238E27FC236}">
                <a16:creationId xmlns:a16="http://schemas.microsoft.com/office/drawing/2014/main" id="{7A43E72F-BC7C-8148-A1EC-7EBA314B85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504" y="0"/>
            <a:ext cx="648072" cy="648072"/>
          </a:xfrm>
          <a:prstGeom prst="rect">
            <a:avLst/>
          </a:prstGeom>
        </p:spPr>
      </p:pic>
      <p:pic>
        <p:nvPicPr>
          <p:cNvPr id="6" name="Picture 1">
            <a:extLst>
              <a:ext uri="{FF2B5EF4-FFF2-40B4-BE49-F238E27FC236}">
                <a16:creationId xmlns:a16="http://schemas.microsoft.com/office/drawing/2014/main" id="{45DA8CBB-3433-784C-8549-A38A0E537EB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7584" y="0"/>
            <a:ext cx="607053" cy="702557"/>
          </a:xfrm>
          <a:prstGeom prst="rect">
            <a:avLst/>
          </a:prstGeom>
        </p:spPr>
      </p:pic>
      <p:pic>
        <p:nvPicPr>
          <p:cNvPr id="7" name="Immagine 6">
            <a:extLst>
              <a:ext uri="{FF2B5EF4-FFF2-40B4-BE49-F238E27FC236}">
                <a16:creationId xmlns:a16="http://schemas.microsoft.com/office/drawing/2014/main" id="{716BCC69-6B95-D54D-8BBA-354088FA303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091786" y="106596"/>
            <a:ext cx="949679" cy="59596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49" r:id="rId2"/>
    <p:sldLayoutId id="2147483652" r:id="rId3"/>
  </p:sldLayoutIdLst>
  <p:hf hdr="0" ftr="0" dt="0"/>
  <p:txStyles>
    <p:titleStyle>
      <a:lvl1pPr algn="ctr" defTabSz="457200" rtl="0" eaLnBrk="1" latinLnBrk="0" hangingPunct="1">
        <a:spcBef>
          <a:spcPct val="0"/>
        </a:spcBef>
        <a:buNone/>
        <a:defRPr sz="2800" b="1"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tiff"/><Relationship Id="rId5" Type="http://schemas.openxmlformats.org/officeDocument/2006/relationships/image" Target="../media/image15.em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 9" descr="MUON-SlideGraph-gradient.png"/>
          <p:cNvPicPr>
            <a:picLocks noChangeAspect="1"/>
          </p:cNvPicPr>
          <p:nvPr/>
        </p:nvPicPr>
        <p:blipFill>
          <a:blip r:embed="rId2">
            <a:alphaModFix amt="75000"/>
          </a:blip>
          <a:stretch>
            <a:fillRect/>
          </a:stretch>
        </p:blipFill>
        <p:spPr>
          <a:xfrm>
            <a:off x="0" y="3069829"/>
            <a:ext cx="9144000" cy="2108200"/>
          </a:xfrm>
          <a:prstGeom prst="rect">
            <a:avLst/>
          </a:prstGeom>
        </p:spPr>
      </p:pic>
      <p:pic>
        <p:nvPicPr>
          <p:cNvPr id="83" name="Image 82" descr="MUON-SlideGraph-LogoBkgnd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2" y="267494"/>
            <a:ext cx="9144000" cy="5140960"/>
          </a:xfrm>
          <a:prstGeom prst="rect">
            <a:avLst/>
          </a:prstGeom>
        </p:spPr>
      </p:pic>
      <p:pic>
        <p:nvPicPr>
          <p:cNvPr id="86" name="Image 85" descr="MCC-inernational-finalV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71" y="153044"/>
            <a:ext cx="918430" cy="918430"/>
          </a:xfrm>
          <a:prstGeom prst="rect">
            <a:avLst/>
          </a:prstGeom>
        </p:spPr>
      </p:pic>
      <p:sp>
        <p:nvSpPr>
          <p:cNvPr id="87" name="ZoneTexte 86"/>
          <p:cNvSpPr txBox="1"/>
          <p:nvPr/>
        </p:nvSpPr>
        <p:spPr>
          <a:xfrm>
            <a:off x="5181600" y="4245291"/>
            <a:ext cx="3962400" cy="769441"/>
          </a:xfrm>
          <a:prstGeom prst="rect">
            <a:avLst/>
          </a:prstGeom>
          <a:noFill/>
        </p:spPr>
        <p:txBody>
          <a:bodyPr wrap="square" rtlCol="0">
            <a:spAutoFit/>
          </a:bodyPr>
          <a:lstStyle/>
          <a:p>
            <a:pPr algn="r"/>
            <a:r>
              <a:rPr lang="en-GB" sz="1600" b="1" dirty="0">
                <a:solidFill>
                  <a:schemeClr val="bg1"/>
                </a:solidFill>
                <a:latin typeface="Arial Narrow"/>
                <a:cs typeface="Arial Narrow"/>
              </a:rPr>
              <a:t>Dario </a:t>
            </a:r>
            <a:r>
              <a:rPr lang="en-GB" sz="1600" b="1" dirty="0" err="1">
                <a:solidFill>
                  <a:schemeClr val="bg1"/>
                </a:solidFill>
                <a:latin typeface="Arial Narrow"/>
                <a:cs typeface="Arial Narrow"/>
              </a:rPr>
              <a:t>Giove</a:t>
            </a:r>
            <a:endParaRPr lang="en-GB" sz="1600" b="1" dirty="0">
              <a:solidFill>
                <a:schemeClr val="bg1"/>
              </a:solidFill>
              <a:latin typeface="Arial Narrow"/>
              <a:cs typeface="Arial Narrow"/>
            </a:endParaRPr>
          </a:p>
          <a:p>
            <a:pPr algn="r"/>
            <a:r>
              <a:rPr lang="en-GB" sz="1400" dirty="0" err="1">
                <a:solidFill>
                  <a:schemeClr val="bg1"/>
                </a:solidFill>
                <a:latin typeface="Arial Narrow"/>
                <a:cs typeface="Arial Narrow"/>
              </a:rPr>
              <a:t>Riunione</a:t>
            </a:r>
            <a:r>
              <a:rPr lang="en-GB" sz="1400" dirty="0">
                <a:solidFill>
                  <a:schemeClr val="bg1"/>
                </a:solidFill>
                <a:latin typeface="Arial Narrow"/>
                <a:cs typeface="Arial Narrow"/>
              </a:rPr>
              <a:t> annual RD_MUCOL - Trieste</a:t>
            </a:r>
          </a:p>
          <a:p>
            <a:pPr algn="r"/>
            <a:r>
              <a:rPr lang="it-IT" sz="1400" dirty="0">
                <a:solidFill>
                  <a:schemeClr val="bg1"/>
                </a:solidFill>
                <a:latin typeface="Arial Narrow"/>
                <a:cs typeface="Arial Narrow"/>
              </a:rPr>
              <a:t>2 </a:t>
            </a:r>
            <a:r>
              <a:rPr lang="it-IT" sz="1400" dirty="0" err="1">
                <a:solidFill>
                  <a:schemeClr val="bg1"/>
                </a:solidFill>
                <a:latin typeface="Arial Narrow"/>
                <a:cs typeface="Arial Narrow"/>
              </a:rPr>
              <a:t>December</a:t>
            </a:r>
            <a:r>
              <a:rPr lang="it-IT" sz="1400" dirty="0">
                <a:solidFill>
                  <a:schemeClr val="bg1"/>
                </a:solidFill>
                <a:latin typeface="Arial Narrow"/>
                <a:cs typeface="Arial Narrow"/>
              </a:rPr>
              <a:t> 2025</a:t>
            </a:r>
            <a:endParaRPr lang="en-GB" sz="1600" dirty="0"/>
          </a:p>
        </p:txBody>
      </p:sp>
      <p:sp>
        <p:nvSpPr>
          <p:cNvPr id="11" name="ZoneTexte 10"/>
          <p:cNvSpPr txBox="1"/>
          <p:nvPr/>
        </p:nvSpPr>
        <p:spPr>
          <a:xfrm>
            <a:off x="1763688" y="2338883"/>
            <a:ext cx="5112568" cy="1384995"/>
          </a:xfrm>
          <a:prstGeom prst="rect">
            <a:avLst/>
          </a:prstGeom>
          <a:noFill/>
        </p:spPr>
        <p:txBody>
          <a:bodyPr wrap="square" rtlCol="0">
            <a:spAutoFit/>
          </a:bodyPr>
          <a:lstStyle/>
          <a:p>
            <a:pPr algn="ctr"/>
            <a:r>
              <a:rPr lang="en-US" sz="2800" b="1" kern="100" dirty="0">
                <a:latin typeface="Times New Roman" panose="02020603050405020304" pitchFamily="18" charset="0"/>
              </a:rPr>
              <a:t>Summary of the IMCC Demonstrator Workshop and Future Prospects</a:t>
            </a:r>
            <a:endParaRPr lang="en-GB" sz="2800" b="1" i="1" dirty="0"/>
          </a:p>
        </p:txBody>
      </p:sp>
      <p:pic>
        <p:nvPicPr>
          <p:cNvPr id="2" name="Picture 1">
            <a:extLst>
              <a:ext uri="{FF2B5EF4-FFF2-40B4-BE49-F238E27FC236}">
                <a16:creationId xmlns:a16="http://schemas.microsoft.com/office/drawing/2014/main" id="{0EA70782-CCD9-1A41-3479-298404C48C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616" y="61760"/>
            <a:ext cx="872456" cy="1009714"/>
          </a:xfrm>
          <a:prstGeom prst="rect">
            <a:avLst/>
          </a:prstGeom>
        </p:spPr>
      </p:pic>
      <p:pic>
        <p:nvPicPr>
          <p:cNvPr id="5" name="Picture 2" descr="Drapeau-europe">
            <a:extLst>
              <a:ext uri="{FF2B5EF4-FFF2-40B4-BE49-F238E27FC236}">
                <a16:creationId xmlns:a16="http://schemas.microsoft.com/office/drawing/2014/main" id="{16E085B4-2F1C-C53F-9784-42D204BF77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4315880"/>
            <a:ext cx="1251272" cy="830997"/>
          </a:xfrm>
          <a:prstGeom prst="rect">
            <a:avLst/>
          </a:prstGeom>
          <a:noFill/>
          <a:extLst>
            <a:ext uri="{909E8E84-426E-40DD-AFC4-6F175D3DCCD1}">
              <a14:hiddenFill xmlns:a14="http://schemas.microsoft.com/office/drawing/2010/main">
                <a:solidFill>
                  <a:srgbClr val="FFFFFF"/>
                </a:solidFill>
              </a14:hiddenFill>
            </a:ext>
          </a:extLst>
        </p:spPr>
      </p:pic>
      <p:sp>
        <p:nvSpPr>
          <p:cNvPr id="6" name="Titre 81">
            <a:extLst>
              <a:ext uri="{FF2B5EF4-FFF2-40B4-BE49-F238E27FC236}">
                <a16:creationId xmlns:a16="http://schemas.microsoft.com/office/drawing/2014/main" id="{B3789A72-C59D-E7C5-D1EC-CF5943E262FA}"/>
              </a:ext>
            </a:extLst>
          </p:cNvPr>
          <p:cNvSpPr>
            <a:spLocks noGrp="1"/>
          </p:cNvSpPr>
          <p:nvPr>
            <p:ph type="title"/>
          </p:nvPr>
        </p:nvSpPr>
        <p:spPr>
          <a:xfrm>
            <a:off x="1331641" y="4332180"/>
            <a:ext cx="3672408" cy="857250"/>
          </a:xfrm>
          <a:prstGeom prst="rect">
            <a:avLst/>
          </a:prstGeom>
        </p:spPr>
        <p: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50" i="0" u="none" strike="noStrike" cap="none" normalizeH="0" baseline="0" dirty="0">
                <a:ln>
                  <a:noFill/>
                </a:ln>
                <a:solidFill>
                  <a:srgbClr val="FFFEEE"/>
                </a:solidFill>
                <a:effectLst/>
                <a:latin typeface="sourcesans-regular"/>
              </a:rPr>
              <a:t>Funded by the European Union (EU). Views and opinions expressed are however those of the author only and do not necessarily reflect those of the EU or European Research Executive Agency (REA). Neither the EU nor the REA can be held responsible for them.</a:t>
            </a:r>
            <a:endParaRPr kumimoji="0" lang="en-US" altLang="en-US" sz="1200" i="0" u="none" strike="noStrike" cap="none" normalizeH="0" baseline="0" dirty="0">
              <a:ln>
                <a:noFill/>
              </a:ln>
              <a:solidFill>
                <a:schemeClr val="tx1"/>
              </a:solidFill>
              <a:effectLst/>
              <a:latin typeface="Arial" panose="020B0604020202020204" pitchFamily="34" charset="0"/>
            </a:endParaRPr>
          </a:p>
        </p:txBody>
      </p:sp>
      <p:pic>
        <p:nvPicPr>
          <p:cNvPr id="3" name="Immagine 2">
            <a:extLst>
              <a:ext uri="{FF2B5EF4-FFF2-40B4-BE49-F238E27FC236}">
                <a16:creationId xmlns:a16="http://schemas.microsoft.com/office/drawing/2014/main" id="{5EFD363D-7852-9340-BCFA-D1B01F667E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4328" y="117161"/>
            <a:ext cx="1505862" cy="944988"/>
          </a:xfrm>
          <a:prstGeom prst="rect">
            <a:avLst/>
          </a:prstGeom>
        </p:spPr>
      </p:pic>
      <p:sp>
        <p:nvSpPr>
          <p:cNvPr id="4" name="Segnaposto numero diapositiva 3">
            <a:extLst>
              <a:ext uri="{FF2B5EF4-FFF2-40B4-BE49-F238E27FC236}">
                <a16:creationId xmlns:a16="http://schemas.microsoft.com/office/drawing/2014/main" id="{041F41CD-336C-BA45-AF95-B4655E3AB8BB}"/>
              </a:ext>
            </a:extLst>
          </p:cNvPr>
          <p:cNvSpPr>
            <a:spLocks noGrp="1"/>
          </p:cNvSpPr>
          <p:nvPr>
            <p:ph type="sldNum" sz="quarter" idx="4"/>
          </p:nvPr>
        </p:nvSpPr>
        <p:spPr/>
        <p:txBody>
          <a:bodyPr/>
          <a:lstStyle/>
          <a:p>
            <a:fld id="{974172A1-1CBF-0B40-9234-7D4D80EC19EA}" type="slidenum">
              <a:rPr lang="en-GB" smtClean="0"/>
              <a:pPr/>
              <a:t>1</a:t>
            </a:fld>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611560" y="339502"/>
            <a:ext cx="8229330" cy="507831"/>
          </a:xfrm>
        </p:spPr>
        <p:txBody>
          <a:bodyPr>
            <a:normAutofit fontScale="90000"/>
          </a:bodyPr>
          <a:lstStyle/>
          <a:p>
            <a:r>
              <a:rPr lang="en-US" sz="2400" dirty="0">
                <a:solidFill>
                  <a:srgbClr val="000080"/>
                </a:solidFill>
                <a:latin typeface="Calibri"/>
              </a:rPr>
              <a:t>Need for RF Test Stand with High Magnetic Field</a:t>
            </a:r>
            <a:br>
              <a:rPr lang="en-US" sz="2400" dirty="0">
                <a:solidFill>
                  <a:srgbClr val="000080"/>
                </a:solidFill>
                <a:latin typeface="Calibri"/>
              </a:rPr>
            </a:br>
            <a:endParaRPr lang="en-US" sz="2400" dirty="0">
              <a:solidFill>
                <a:srgbClr val="000080"/>
              </a:solidFill>
              <a:latin typeface="Calibri"/>
            </a:endParaRPr>
          </a:p>
        </p:txBody>
      </p:sp>
      <p:pic>
        <p:nvPicPr>
          <p:cNvPr id="2" name="Immagine 1">
            <a:extLst>
              <a:ext uri="{FF2B5EF4-FFF2-40B4-BE49-F238E27FC236}">
                <a16:creationId xmlns:a16="http://schemas.microsoft.com/office/drawing/2014/main" id="{0FC99F5F-EF72-6042-A687-BAF37F140095}"/>
              </a:ext>
            </a:extLst>
          </p:cNvPr>
          <p:cNvPicPr>
            <a:picLocks noChangeAspect="1"/>
          </p:cNvPicPr>
          <p:nvPr/>
        </p:nvPicPr>
        <p:blipFill>
          <a:blip r:embed="rId2"/>
          <a:stretch>
            <a:fillRect/>
          </a:stretch>
        </p:blipFill>
        <p:spPr>
          <a:xfrm>
            <a:off x="827583" y="915982"/>
            <a:ext cx="7652615" cy="3383960"/>
          </a:xfrm>
          <a:prstGeom prst="rect">
            <a:avLst/>
          </a:prstGeom>
        </p:spPr>
      </p:pic>
    </p:spTree>
    <p:extLst>
      <p:ext uri="{BB962C8B-B14F-4D97-AF65-F5344CB8AC3E}">
        <p14:creationId xmlns:p14="http://schemas.microsoft.com/office/powerpoint/2010/main" val="3185994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Test Stands</a:t>
            </a:r>
            <a:endParaRPr sz="2400" dirty="0">
              <a:solidFill>
                <a:srgbClr val="000080"/>
              </a:solidFill>
              <a:latin typeface="Calibri"/>
            </a:endParaRPr>
          </a:p>
        </p:txBody>
      </p:sp>
      <p:pic>
        <p:nvPicPr>
          <p:cNvPr id="3" name="Picture 12" descr="A machine with many wires&#10;&#10;AI-generated content may be incorrect.">
            <a:extLst>
              <a:ext uri="{FF2B5EF4-FFF2-40B4-BE49-F238E27FC236}">
                <a16:creationId xmlns:a16="http://schemas.microsoft.com/office/drawing/2014/main" id="{B21513F2-406C-2541-A542-B4D8B9943F7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801770" y="2086888"/>
            <a:ext cx="1758950" cy="2627832"/>
          </a:xfrm>
          <a:prstGeom prst="rect">
            <a:avLst/>
          </a:prstGeom>
        </p:spPr>
      </p:pic>
      <p:pic>
        <p:nvPicPr>
          <p:cNvPr id="5" name="Picture 14" descr="A close-up of a machine&#10;&#10;AI-generated content may be incorrect.">
            <a:extLst>
              <a:ext uri="{FF2B5EF4-FFF2-40B4-BE49-F238E27FC236}">
                <a16:creationId xmlns:a16="http://schemas.microsoft.com/office/drawing/2014/main" id="{9C3E9341-AECF-D14F-92B5-07FBCBF555C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50783" y="1328693"/>
            <a:ext cx="2657908" cy="2627832"/>
          </a:xfrm>
          <a:prstGeom prst="rect">
            <a:avLst/>
          </a:prstGeom>
        </p:spPr>
      </p:pic>
      <p:pic>
        <p:nvPicPr>
          <p:cNvPr id="6" name="Picture 3">
            <a:extLst>
              <a:ext uri="{FF2B5EF4-FFF2-40B4-BE49-F238E27FC236}">
                <a16:creationId xmlns:a16="http://schemas.microsoft.com/office/drawing/2014/main" id="{CCAF5B06-AF0F-6B43-8539-3325201863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3516" y="3107542"/>
            <a:ext cx="1366449" cy="1305548"/>
          </a:xfrm>
          <a:prstGeom prst="rect">
            <a:avLst/>
          </a:prstGeom>
        </p:spPr>
      </p:pic>
      <p:pic>
        <p:nvPicPr>
          <p:cNvPr id="7" name="Picture 6">
            <a:extLst>
              <a:ext uri="{FF2B5EF4-FFF2-40B4-BE49-F238E27FC236}">
                <a16:creationId xmlns:a16="http://schemas.microsoft.com/office/drawing/2014/main" id="{B8FFF219-DDCA-9C4D-BFF2-E7C47EA245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03" y="2945350"/>
            <a:ext cx="1956169" cy="1467740"/>
          </a:xfrm>
          <a:prstGeom prst="rect">
            <a:avLst/>
          </a:prstGeom>
        </p:spPr>
      </p:pic>
      <mc:AlternateContent xmlns:mc="http://schemas.openxmlformats.org/markup-compatibility/2006">
        <mc:Choice xmlns:a14="http://schemas.microsoft.com/office/drawing/2010/main" Requires="a14">
          <p:sp>
            <p:nvSpPr>
              <p:cNvPr id="8" name="Picture Placeholder 1">
                <a:extLst>
                  <a:ext uri="{FF2B5EF4-FFF2-40B4-BE49-F238E27FC236}">
                    <a16:creationId xmlns:a16="http://schemas.microsoft.com/office/drawing/2014/main" id="{D34422C6-F187-AF42-9B82-C4713CF91D7A}"/>
                  </a:ext>
                </a:extLst>
              </p:cNvPr>
              <p:cNvSpPr txBox="1">
                <a:spLocks/>
              </p:cNvSpPr>
              <p:nvPr/>
            </p:nvSpPr>
            <p:spPr>
              <a:xfrm>
                <a:off x="553441" y="1147423"/>
                <a:ext cx="4248329" cy="1852151"/>
              </a:xfrm>
              <a:prstGeom prst="rect">
                <a:avLst/>
              </a:prstGeom>
            </p:spPr>
            <p:txBody>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C00000"/>
                  </a:buClr>
                </a:pPr>
                <a:r>
                  <a:rPr lang="en-US" sz="1500" b="1" dirty="0">
                    <a:solidFill>
                      <a:srgbClr val="0070C0"/>
                    </a:solidFill>
                    <a:latin typeface="Calibri" panose="020F0502020204030204"/>
                  </a:rPr>
                  <a:t>RFMFTF_V3.2 – 170 mm RT free bore</a:t>
                </a:r>
              </a:p>
              <a:p>
                <a:pPr marL="257175" indent="-257175" defTabSz="342900">
                  <a:buClr>
                    <a:srgbClr val="C00000"/>
                  </a:buClr>
                </a:pPr>
                <a:r>
                  <a:rPr lang="en-US" sz="1200" b="1" dirty="0">
                    <a:solidFill>
                      <a:prstClr val="black"/>
                    </a:solidFill>
                    <a:latin typeface="Calibri" panose="020F0502020204030204"/>
                  </a:rPr>
                  <a:t>250 mm coil aperture</a:t>
                </a:r>
                <a:r>
                  <a:rPr lang="en-US" sz="1200" dirty="0">
                    <a:solidFill>
                      <a:prstClr val="black"/>
                    </a:solidFill>
                    <a:latin typeface="Calibri" panose="020F0502020204030204"/>
                  </a:rPr>
                  <a:t>, </a:t>
                </a:r>
                <a:r>
                  <a:rPr lang="en-US" sz="1200" dirty="0" err="1">
                    <a:solidFill>
                      <a:prstClr val="black"/>
                    </a:solidFill>
                    <a:latin typeface="Calibri" panose="020F0502020204030204"/>
                  </a:rPr>
                  <a:t>B</a:t>
                </a:r>
                <a:r>
                  <a:rPr lang="en-US" sz="1200" baseline="-25000" dirty="0" err="1">
                    <a:solidFill>
                      <a:prstClr val="black"/>
                    </a:solidFill>
                    <a:latin typeface="Calibri" panose="020F0502020204030204"/>
                  </a:rPr>
                  <a:t>axis</a:t>
                </a:r>
                <a:r>
                  <a:rPr lang="en-US" sz="1200" dirty="0">
                    <a:solidFill>
                      <a:prstClr val="black"/>
                    </a:solidFill>
                    <a:latin typeface="Calibri" panose="020F0502020204030204"/>
                  </a:rPr>
                  <a:t>= </a:t>
                </a:r>
                <a:r>
                  <a:rPr lang="en-US" sz="1200" b="1" dirty="0">
                    <a:solidFill>
                      <a:srgbClr val="0070C0"/>
                    </a:solidFill>
                    <a:latin typeface="Calibri" panose="020F0502020204030204"/>
                  </a:rPr>
                  <a:t>7 T</a:t>
                </a:r>
                <a:r>
                  <a:rPr lang="en-US" sz="1200" dirty="0">
                    <a:solidFill>
                      <a:prstClr val="black"/>
                    </a:solidFill>
                    <a:latin typeface="Calibri" panose="020F0502020204030204"/>
                  </a:rPr>
                  <a:t>, G = </a:t>
                </a:r>
                <a:r>
                  <a:rPr lang="en-US" sz="1200" b="1" dirty="0">
                    <a:solidFill>
                      <a:srgbClr val="0070C0"/>
                    </a:solidFill>
                  </a:rPr>
                  <a:t>68 T/m</a:t>
                </a:r>
                <a:r>
                  <a:rPr lang="en-US" sz="1200" dirty="0">
                    <a:solidFill>
                      <a:prstClr val="black"/>
                    </a:solidFill>
                    <a:latin typeface="Calibri" panose="020F0502020204030204"/>
                  </a:rPr>
                  <a:t> </a:t>
                </a:r>
              </a:p>
              <a:p>
                <a:pPr marL="257175" indent="-257175" defTabSz="342900">
                  <a:buClr>
                    <a:srgbClr val="C00000"/>
                  </a:buClr>
                </a:pPr>
                <a:r>
                  <a:rPr lang="en-US" sz="1200" dirty="0">
                    <a:solidFill>
                      <a:prstClr val="black"/>
                    </a:solidFill>
                    <a:latin typeface="Calibri" panose="020F0502020204030204"/>
                  </a:rPr>
                  <a:t>HTS: 4 mm SST tape, 2 mm spacers.</a:t>
                </a:r>
              </a:p>
              <a:p>
                <a:pPr marL="257175" indent="-257175" defTabSz="342900">
                  <a:buClr>
                    <a:srgbClr val="C00000"/>
                  </a:buClr>
                </a:pPr>
                <a:r>
                  <a:rPr lang="en-US" sz="1200" dirty="0">
                    <a:solidFill>
                      <a:prstClr val="black"/>
                    </a:solidFill>
                    <a:latin typeface="Calibri" panose="020F0502020204030204"/>
                  </a:rPr>
                  <a:t>I = </a:t>
                </a:r>
                <a:r>
                  <a:rPr lang="en-US" sz="1200" b="1" dirty="0">
                    <a:solidFill>
                      <a:srgbClr val="00B050"/>
                    </a:solidFill>
                    <a:latin typeface="Calibri" panose="020F0502020204030204"/>
                  </a:rPr>
                  <a:t>580 A</a:t>
                </a:r>
                <a:r>
                  <a:rPr lang="en-US" sz="1200" dirty="0">
                    <a:solidFill>
                      <a:prstClr val="black"/>
                    </a:solidFill>
                    <a:latin typeface="Calibri" panose="020F0502020204030204"/>
                  </a:rPr>
                  <a:t>, 201 turns.</a:t>
                </a:r>
              </a:p>
              <a:p>
                <a:pPr marL="257175" indent="-257175" defTabSz="342900">
                  <a:buClr>
                    <a:srgbClr val="C00000"/>
                  </a:buClr>
                </a:pPr>
                <a:r>
                  <a:rPr lang="en-US" sz="1200" b="1" dirty="0">
                    <a:solidFill>
                      <a:srgbClr val="0070C0"/>
                    </a:solidFill>
                    <a:latin typeface="Calibri" panose="020F0502020204030204"/>
                  </a:rPr>
                  <a:t>8.53 km </a:t>
                </a:r>
                <a:r>
                  <a:rPr lang="en-US" sz="1200" dirty="0">
                    <a:solidFill>
                      <a:prstClr val="black"/>
                    </a:solidFill>
                    <a:latin typeface="Calibri" panose="020F0502020204030204"/>
                  </a:rPr>
                  <a:t>tape needed, 24 units of </a:t>
                </a:r>
                <a:r>
                  <a:rPr lang="en-US" sz="1200" b="1" dirty="0">
                    <a:solidFill>
                      <a:srgbClr val="0070C0"/>
                    </a:solidFill>
                    <a:latin typeface="Calibri" panose="020F0502020204030204"/>
                  </a:rPr>
                  <a:t>178 m</a:t>
                </a:r>
                <a:r>
                  <a:rPr lang="en-US" sz="1200" dirty="0">
                    <a:solidFill>
                      <a:prstClr val="black"/>
                    </a:solidFill>
                    <a:latin typeface="Calibri" panose="020F0502020204030204"/>
                  </a:rPr>
                  <a:t>.</a:t>
                </a:r>
              </a:p>
              <a:p>
                <a:pPr marL="257175" indent="-257175" defTabSz="342900">
                  <a:buClr>
                    <a:srgbClr val="C00000"/>
                  </a:buClr>
                </a:pPr>
                <a:r>
                  <a:rPr lang="en-US" sz="1200" b="1" dirty="0">
                    <a:solidFill>
                      <a:srgbClr val="C00000"/>
                    </a:solidFill>
                    <a:latin typeface="Calibri" panose="020F0502020204030204"/>
                  </a:rPr>
                  <a:t>Peak field: 13.6 T, E = 0.690 MJ.</a:t>
                </a:r>
              </a:p>
              <a:p>
                <a:pPr marL="257175" indent="-257175" defTabSz="342900">
                  <a:buClr>
                    <a:srgbClr val="C00000"/>
                  </a:buClr>
                </a:pPr>
                <a:r>
                  <a:rPr lang="en-US" sz="1200" dirty="0">
                    <a:solidFill>
                      <a:prstClr val="black"/>
                    </a:solidFill>
                    <a:latin typeface="Calibri" panose="020F0502020204030204"/>
                  </a:rPr>
                  <a:t>Tot. Fz = 0.780 MN.</a:t>
                </a:r>
              </a:p>
              <a:p>
                <a:pPr marL="257175" indent="-257175" defTabSz="342900">
                  <a:buClr>
                    <a:srgbClr val="C00000"/>
                  </a:buClr>
                </a:pPr>
                <a:r>
                  <a:rPr lang="en-US" sz="1200" dirty="0">
                    <a:solidFill>
                      <a:prstClr val="black"/>
                    </a:solidFill>
                    <a:latin typeface="Calibri" panose="020F0502020204030204"/>
                  </a:rPr>
                  <a:t>B field gradient (</a:t>
                </a:r>
                <a14:m>
                  <m:oMath xmlns:m="http://schemas.openxmlformats.org/officeDocument/2006/math">
                    <m:r>
                      <a:rPr lang="en-US" sz="1050" b="1" dirty="0">
                        <a:solidFill>
                          <a:prstClr val="black"/>
                        </a:solidFill>
                        <a:latin typeface="Cambria Math" panose="02040503050406030204" pitchFamily="18" charset="0"/>
                      </a:rPr>
                      <m:t>+−</m:t>
                    </m:r>
                  </m:oMath>
                </a14:m>
                <a:r>
                  <a:rPr lang="en-US" sz="1200" dirty="0">
                    <a:solidFill>
                      <a:prstClr val="black"/>
                    </a:solidFill>
                    <a:latin typeface="Calibri" panose="020F0502020204030204"/>
                  </a:rPr>
                  <a:t>):</a:t>
                </a:r>
              </a:p>
            </p:txBody>
          </p:sp>
        </mc:Choice>
        <mc:Fallback>
          <p:sp>
            <p:nvSpPr>
              <p:cNvPr id="8" name="Picture Placeholder 1">
                <a:extLst>
                  <a:ext uri="{FF2B5EF4-FFF2-40B4-BE49-F238E27FC236}">
                    <a16:creationId xmlns:a16="http://schemas.microsoft.com/office/drawing/2014/main" id="{D34422C6-F187-AF42-9B82-C4713CF91D7A}"/>
                  </a:ext>
                </a:extLst>
              </p:cNvPr>
              <p:cNvSpPr txBox="1">
                <a:spLocks noRot="1" noChangeAspect="1" noMove="1" noResize="1" noEditPoints="1" noAdjustHandles="1" noChangeArrowheads="1" noChangeShapeType="1" noTextEdit="1"/>
              </p:cNvSpPr>
              <p:nvPr/>
            </p:nvSpPr>
            <p:spPr>
              <a:xfrm>
                <a:off x="553441" y="1147423"/>
                <a:ext cx="4248329" cy="1852151"/>
              </a:xfrm>
              <a:prstGeom prst="rect">
                <a:avLst/>
              </a:prstGeom>
              <a:blipFill>
                <a:blip r:embed="rId6"/>
                <a:stretch>
                  <a:fillRect l="-299" b="-2721"/>
                </a:stretch>
              </a:blipFill>
            </p:spPr>
            <p:txBody>
              <a:bodyPr/>
              <a:lstStyle/>
              <a:p>
                <a:r>
                  <a:rPr lang="it-IT">
                    <a:noFill/>
                  </a:rPr>
                  <a:t> </a:t>
                </a:r>
              </a:p>
            </p:txBody>
          </p:sp>
        </mc:Fallback>
      </mc:AlternateContent>
    </p:spTree>
    <p:extLst>
      <p:ext uri="{BB962C8B-B14F-4D97-AF65-F5344CB8AC3E}">
        <p14:creationId xmlns:p14="http://schemas.microsoft.com/office/powerpoint/2010/main" val="281635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Test Stands – INFN -LASA</a:t>
            </a:r>
            <a:endParaRPr sz="2400" dirty="0">
              <a:solidFill>
                <a:srgbClr val="000080"/>
              </a:solidFill>
              <a:latin typeface="Calibri"/>
            </a:endParaRPr>
          </a:p>
        </p:txBody>
      </p:sp>
      <p:pic>
        <p:nvPicPr>
          <p:cNvPr id="2" name="Immagine 1">
            <a:extLst>
              <a:ext uri="{FF2B5EF4-FFF2-40B4-BE49-F238E27FC236}">
                <a16:creationId xmlns:a16="http://schemas.microsoft.com/office/drawing/2014/main" id="{CCF94A06-6C18-5A41-8F28-32EB5E658048}"/>
              </a:ext>
            </a:extLst>
          </p:cNvPr>
          <p:cNvPicPr>
            <a:picLocks noChangeAspect="1"/>
          </p:cNvPicPr>
          <p:nvPr/>
        </p:nvPicPr>
        <p:blipFill>
          <a:blip r:embed="rId2"/>
          <a:stretch>
            <a:fillRect/>
          </a:stretch>
        </p:blipFill>
        <p:spPr>
          <a:xfrm>
            <a:off x="827583" y="872694"/>
            <a:ext cx="7553043" cy="3427248"/>
          </a:xfrm>
          <a:prstGeom prst="rect">
            <a:avLst/>
          </a:prstGeom>
        </p:spPr>
      </p:pic>
    </p:spTree>
    <p:extLst>
      <p:ext uri="{BB962C8B-B14F-4D97-AF65-F5344CB8AC3E}">
        <p14:creationId xmlns:p14="http://schemas.microsoft.com/office/powerpoint/2010/main" val="31522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Test Stands – SLAC-NLCTA</a:t>
            </a:r>
            <a:endParaRPr sz="2400" dirty="0">
              <a:solidFill>
                <a:srgbClr val="000080"/>
              </a:solidFill>
              <a:latin typeface="Calibri"/>
            </a:endParaRPr>
          </a:p>
        </p:txBody>
      </p:sp>
      <p:pic>
        <p:nvPicPr>
          <p:cNvPr id="3" name="Immagine 2">
            <a:extLst>
              <a:ext uri="{FF2B5EF4-FFF2-40B4-BE49-F238E27FC236}">
                <a16:creationId xmlns:a16="http://schemas.microsoft.com/office/drawing/2014/main" id="{3665A99B-5912-334F-8B94-41D8C40BA709}"/>
              </a:ext>
            </a:extLst>
          </p:cNvPr>
          <p:cNvPicPr>
            <a:picLocks noChangeAspect="1"/>
          </p:cNvPicPr>
          <p:nvPr/>
        </p:nvPicPr>
        <p:blipFill>
          <a:blip r:embed="rId2"/>
          <a:stretch>
            <a:fillRect/>
          </a:stretch>
        </p:blipFill>
        <p:spPr>
          <a:xfrm>
            <a:off x="655223" y="888416"/>
            <a:ext cx="7937930" cy="3411526"/>
          </a:xfrm>
          <a:prstGeom prst="rect">
            <a:avLst/>
          </a:prstGeom>
        </p:spPr>
      </p:pic>
    </p:spTree>
    <p:extLst>
      <p:ext uri="{BB962C8B-B14F-4D97-AF65-F5344CB8AC3E}">
        <p14:creationId xmlns:p14="http://schemas.microsoft.com/office/powerpoint/2010/main" val="260728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Test Stands – SLAC-NLCTA</a:t>
            </a:r>
            <a:endParaRPr sz="2400" dirty="0">
              <a:solidFill>
                <a:srgbClr val="000080"/>
              </a:solidFill>
              <a:latin typeface="Calibri"/>
            </a:endParaRPr>
          </a:p>
        </p:txBody>
      </p:sp>
      <p:pic>
        <p:nvPicPr>
          <p:cNvPr id="2" name="Immagine 1">
            <a:extLst>
              <a:ext uri="{FF2B5EF4-FFF2-40B4-BE49-F238E27FC236}">
                <a16:creationId xmlns:a16="http://schemas.microsoft.com/office/drawing/2014/main" id="{65A418FC-6B40-664B-B871-373035B3BEE9}"/>
              </a:ext>
            </a:extLst>
          </p:cNvPr>
          <p:cNvPicPr>
            <a:picLocks noChangeAspect="1"/>
          </p:cNvPicPr>
          <p:nvPr/>
        </p:nvPicPr>
        <p:blipFill>
          <a:blip r:embed="rId2"/>
          <a:stretch>
            <a:fillRect/>
          </a:stretch>
        </p:blipFill>
        <p:spPr>
          <a:xfrm>
            <a:off x="590371" y="1059582"/>
            <a:ext cx="7962808" cy="3534056"/>
          </a:xfrm>
          <a:prstGeom prst="rect">
            <a:avLst/>
          </a:prstGeom>
        </p:spPr>
      </p:pic>
    </p:spTree>
    <p:extLst>
      <p:ext uri="{BB962C8B-B14F-4D97-AF65-F5344CB8AC3E}">
        <p14:creationId xmlns:p14="http://schemas.microsoft.com/office/powerpoint/2010/main" val="41039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Demonstrator Cooling Cell Module</a:t>
            </a:r>
            <a:endParaRPr sz="2400" dirty="0">
              <a:solidFill>
                <a:srgbClr val="000080"/>
              </a:solidFill>
              <a:latin typeface="Calibri"/>
            </a:endParaRPr>
          </a:p>
        </p:txBody>
      </p:sp>
      <p:pic>
        <p:nvPicPr>
          <p:cNvPr id="5" name="Picture Placeholder 31">
            <a:extLst>
              <a:ext uri="{FF2B5EF4-FFF2-40B4-BE49-F238E27FC236}">
                <a16:creationId xmlns:a16="http://schemas.microsoft.com/office/drawing/2014/main" id="{1D8E2855-E678-FB4A-92F8-E69D4B9E0ECE}"/>
              </a:ext>
            </a:extLst>
          </p:cNvPr>
          <p:cNvPicPr>
            <a:picLocks noChangeAspect="1"/>
          </p:cNvPicPr>
          <p:nvPr/>
        </p:nvPicPr>
        <p:blipFill>
          <a:blip r:embed="rId2" cstate="screen">
            <a:extLst>
              <a:ext uri="{28A0092B-C50C-407E-A947-70E740481C1C}">
                <a14:useLocalDpi xmlns:a14="http://schemas.microsoft.com/office/drawing/2010/main"/>
              </a:ext>
            </a:extLst>
          </a:blip>
          <a:srcRect b="-720"/>
          <a:stretch>
            <a:fillRect/>
          </a:stretch>
        </p:blipFill>
        <p:spPr>
          <a:xfrm>
            <a:off x="1619672" y="1275606"/>
            <a:ext cx="5582984" cy="3024336"/>
          </a:xfrm>
          <a:prstGeom prst="rect">
            <a:avLst/>
          </a:prstGeom>
        </p:spPr>
      </p:pic>
    </p:spTree>
    <p:extLst>
      <p:ext uri="{BB962C8B-B14F-4D97-AF65-F5344CB8AC3E}">
        <p14:creationId xmlns:p14="http://schemas.microsoft.com/office/powerpoint/2010/main" val="158896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Demonstrator Cooling Cell Module</a:t>
            </a:r>
            <a:endParaRPr sz="2400" dirty="0">
              <a:solidFill>
                <a:srgbClr val="000080"/>
              </a:solidFill>
              <a:latin typeface="Calibri"/>
            </a:endParaRPr>
          </a:p>
        </p:txBody>
      </p:sp>
      <p:pic>
        <p:nvPicPr>
          <p:cNvPr id="3" name="Picture 10" descr="A drawing of a machine&#10;&#10;AI-generated content may be incorrect.">
            <a:extLst>
              <a:ext uri="{FF2B5EF4-FFF2-40B4-BE49-F238E27FC236}">
                <a16:creationId xmlns:a16="http://schemas.microsoft.com/office/drawing/2014/main" id="{B246745A-6EEB-424D-927F-7AA0AA1F85E1}"/>
              </a:ext>
            </a:extLst>
          </p:cNvPr>
          <p:cNvPicPr>
            <a:picLocks noChangeAspect="1"/>
          </p:cNvPicPr>
          <p:nvPr/>
        </p:nvPicPr>
        <p:blipFill>
          <a:blip r:embed="rId2" cstate="screen">
            <a:extLst>
              <a:ext uri="{28A0092B-C50C-407E-A947-70E740481C1C}">
                <a14:useLocalDpi xmlns:a14="http://schemas.microsoft.com/office/drawing/2010/main"/>
              </a:ext>
            </a:extLst>
          </a:blip>
          <a:srcRect l="3854" t="12780" b="4982"/>
          <a:stretch>
            <a:fillRect/>
          </a:stretch>
        </p:blipFill>
        <p:spPr>
          <a:xfrm>
            <a:off x="591424" y="1069765"/>
            <a:ext cx="8426582" cy="3847442"/>
          </a:xfrm>
          <a:prstGeom prst="rect">
            <a:avLst/>
          </a:prstGeom>
        </p:spPr>
      </p:pic>
    </p:spTree>
    <p:extLst>
      <p:ext uri="{BB962C8B-B14F-4D97-AF65-F5344CB8AC3E}">
        <p14:creationId xmlns:p14="http://schemas.microsoft.com/office/powerpoint/2010/main" val="393711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Demonstrator Cooling Cell Module</a:t>
            </a:r>
            <a:endParaRPr sz="2400" dirty="0">
              <a:solidFill>
                <a:srgbClr val="000080"/>
              </a:solidFill>
              <a:latin typeface="Calibri"/>
            </a:endParaRPr>
          </a:p>
        </p:txBody>
      </p:sp>
      <p:pic>
        <p:nvPicPr>
          <p:cNvPr id="3" name="Picture 6" descr="A close-up of a machine&#10;&#10;AI-generated content may be incorrect.">
            <a:extLst>
              <a:ext uri="{FF2B5EF4-FFF2-40B4-BE49-F238E27FC236}">
                <a16:creationId xmlns:a16="http://schemas.microsoft.com/office/drawing/2014/main" id="{9E399E6E-E9FC-D445-945E-85837D732A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4791" y="1245870"/>
            <a:ext cx="5989320" cy="3208564"/>
          </a:xfrm>
          <a:prstGeom prst="rect">
            <a:avLst/>
          </a:prstGeom>
        </p:spPr>
      </p:pic>
      <p:cxnSp>
        <p:nvCxnSpPr>
          <p:cNvPr id="5" name="Straight Arrow Connector 8">
            <a:extLst>
              <a:ext uri="{FF2B5EF4-FFF2-40B4-BE49-F238E27FC236}">
                <a16:creationId xmlns:a16="http://schemas.microsoft.com/office/drawing/2014/main" id="{C932188C-D18D-134B-9810-866B6A670124}"/>
              </a:ext>
            </a:extLst>
          </p:cNvPr>
          <p:cNvCxnSpPr>
            <a:cxnSpLocks/>
          </p:cNvCxnSpPr>
          <p:nvPr/>
        </p:nvCxnSpPr>
        <p:spPr>
          <a:xfrm flipH="1" flipV="1">
            <a:off x="1205865" y="2131695"/>
            <a:ext cx="2620335" cy="7184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11">
            <a:extLst>
              <a:ext uri="{FF2B5EF4-FFF2-40B4-BE49-F238E27FC236}">
                <a16:creationId xmlns:a16="http://schemas.microsoft.com/office/drawing/2014/main" id="{680EF38C-7328-1D45-9B5C-CF2B06229198}"/>
              </a:ext>
            </a:extLst>
          </p:cNvPr>
          <p:cNvCxnSpPr>
            <a:cxnSpLocks/>
          </p:cNvCxnSpPr>
          <p:nvPr/>
        </p:nvCxnSpPr>
        <p:spPr>
          <a:xfrm flipV="1">
            <a:off x="4752331" y="1520190"/>
            <a:ext cx="2894339" cy="148998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13">
            <a:extLst>
              <a:ext uri="{FF2B5EF4-FFF2-40B4-BE49-F238E27FC236}">
                <a16:creationId xmlns:a16="http://schemas.microsoft.com/office/drawing/2014/main" id="{7FEA3B97-1AC3-9541-B5F8-CBA4116B47D8}"/>
              </a:ext>
            </a:extLst>
          </p:cNvPr>
          <p:cNvCxnSpPr>
            <a:cxnSpLocks/>
          </p:cNvCxnSpPr>
          <p:nvPr/>
        </p:nvCxnSpPr>
        <p:spPr>
          <a:xfrm>
            <a:off x="4752331" y="3555543"/>
            <a:ext cx="3500129" cy="6278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8" name="CasellaDiTesto 39">
            <a:extLst>
              <a:ext uri="{FF2B5EF4-FFF2-40B4-BE49-F238E27FC236}">
                <a16:creationId xmlns:a16="http://schemas.microsoft.com/office/drawing/2014/main" id="{A4D11B91-13AA-5146-B5CB-2EC25D324BA3}"/>
              </a:ext>
            </a:extLst>
          </p:cNvPr>
          <p:cNvSpPr txBox="1"/>
          <p:nvPr/>
        </p:nvSpPr>
        <p:spPr>
          <a:xfrm>
            <a:off x="7622612" y="1245870"/>
            <a:ext cx="1868805" cy="461665"/>
          </a:xfrm>
          <a:prstGeom prst="rect">
            <a:avLst/>
          </a:prstGeom>
          <a:noFill/>
        </p:spPr>
        <p:txBody>
          <a:bodyPr wrap="square" rtlCol="0">
            <a:spAutoFit/>
          </a:bodyPr>
          <a:lstStyle/>
          <a:p>
            <a:pPr defTabSz="685800"/>
            <a:r>
              <a:rPr lang="it-IT" sz="1200" b="1" i="1" dirty="0">
                <a:solidFill>
                  <a:prstClr val="black"/>
                </a:solidFill>
                <a:latin typeface="Calibri" panose="020F0502020204030204"/>
              </a:rPr>
              <a:t>LiH holder </a:t>
            </a:r>
          </a:p>
          <a:p>
            <a:pPr defTabSz="685800"/>
            <a:r>
              <a:rPr lang="it-IT" sz="1200" b="1" i="1" dirty="0">
                <a:solidFill>
                  <a:prstClr val="black"/>
                </a:solidFill>
                <a:latin typeface="Calibri" panose="020F0502020204030204"/>
              </a:rPr>
              <a:t>(</a:t>
            </a:r>
            <a:r>
              <a:rPr lang="it-IT" sz="1200" b="1" i="1" dirty="0" err="1">
                <a:solidFill>
                  <a:prstClr val="black"/>
                </a:solidFill>
                <a:latin typeface="Calibri" panose="020F0502020204030204"/>
              </a:rPr>
              <a:t>adgiustable</a:t>
            </a:r>
            <a:r>
              <a:rPr lang="it-IT" sz="1200" b="1" i="1" dirty="0">
                <a:solidFill>
                  <a:prstClr val="black"/>
                </a:solidFill>
                <a:latin typeface="Calibri" panose="020F0502020204030204"/>
              </a:rPr>
              <a:t> support)</a:t>
            </a:r>
          </a:p>
        </p:txBody>
      </p:sp>
      <p:sp>
        <p:nvSpPr>
          <p:cNvPr id="9" name="CasellaDiTesto 39">
            <a:extLst>
              <a:ext uri="{FF2B5EF4-FFF2-40B4-BE49-F238E27FC236}">
                <a16:creationId xmlns:a16="http://schemas.microsoft.com/office/drawing/2014/main" id="{61199BAD-5E6C-9A46-934D-76290B11CF0D}"/>
              </a:ext>
            </a:extLst>
          </p:cNvPr>
          <p:cNvSpPr txBox="1"/>
          <p:nvPr/>
        </p:nvSpPr>
        <p:spPr>
          <a:xfrm>
            <a:off x="8209598" y="4153474"/>
            <a:ext cx="1868805" cy="369332"/>
          </a:xfrm>
          <a:prstGeom prst="rect">
            <a:avLst/>
          </a:prstGeom>
          <a:noFill/>
        </p:spPr>
        <p:txBody>
          <a:bodyPr wrap="square" rtlCol="0">
            <a:spAutoFit/>
          </a:bodyPr>
          <a:lstStyle/>
          <a:p>
            <a:pPr defTabSz="685800"/>
            <a:r>
              <a:rPr lang="it-IT" b="1" i="1" dirty="0">
                <a:solidFill>
                  <a:prstClr val="black"/>
                </a:solidFill>
                <a:latin typeface="Calibri" panose="020F0502020204030204"/>
              </a:rPr>
              <a:t>LiH</a:t>
            </a:r>
            <a:r>
              <a:rPr lang="it-IT" sz="1200" b="1" i="1" dirty="0">
                <a:solidFill>
                  <a:prstClr val="black"/>
                </a:solidFill>
                <a:latin typeface="Calibri" panose="020F0502020204030204"/>
              </a:rPr>
              <a:t> </a:t>
            </a:r>
          </a:p>
        </p:txBody>
      </p:sp>
      <p:sp>
        <p:nvSpPr>
          <p:cNvPr id="10" name="CasellaDiTesto 39">
            <a:extLst>
              <a:ext uri="{FF2B5EF4-FFF2-40B4-BE49-F238E27FC236}">
                <a16:creationId xmlns:a16="http://schemas.microsoft.com/office/drawing/2014/main" id="{E4070797-6A46-0541-9CE6-2EA0D21CFFB2}"/>
              </a:ext>
            </a:extLst>
          </p:cNvPr>
          <p:cNvSpPr txBox="1"/>
          <p:nvPr/>
        </p:nvSpPr>
        <p:spPr>
          <a:xfrm>
            <a:off x="117162" y="1912404"/>
            <a:ext cx="1251277" cy="461665"/>
          </a:xfrm>
          <a:prstGeom prst="rect">
            <a:avLst/>
          </a:prstGeom>
          <a:noFill/>
        </p:spPr>
        <p:txBody>
          <a:bodyPr wrap="square" rtlCol="0">
            <a:spAutoFit/>
          </a:bodyPr>
          <a:lstStyle/>
          <a:p>
            <a:pPr defTabSz="685800"/>
            <a:r>
              <a:rPr lang="it-IT" sz="1200" b="1" i="1" dirty="0">
                <a:solidFill>
                  <a:prstClr val="black"/>
                </a:solidFill>
                <a:latin typeface="Calibri" panose="020F0502020204030204"/>
              </a:rPr>
              <a:t>Custom </a:t>
            </a:r>
            <a:r>
              <a:rPr lang="it-IT" sz="1200" b="1" i="1" dirty="0" err="1">
                <a:solidFill>
                  <a:prstClr val="black"/>
                </a:solidFill>
                <a:latin typeface="Calibri" panose="020F0502020204030204"/>
              </a:rPr>
              <a:t>pillow</a:t>
            </a:r>
            <a:r>
              <a:rPr lang="it-IT" sz="1200" b="1" i="1" dirty="0">
                <a:solidFill>
                  <a:prstClr val="black"/>
                </a:solidFill>
                <a:latin typeface="Calibri" panose="020F0502020204030204"/>
              </a:rPr>
              <a:t> </a:t>
            </a:r>
            <a:r>
              <a:rPr lang="it-IT" sz="1200" b="1" i="1" dirty="0" err="1">
                <a:solidFill>
                  <a:prstClr val="black"/>
                </a:solidFill>
                <a:latin typeface="Calibri" panose="020F0502020204030204"/>
              </a:rPr>
              <a:t>seal</a:t>
            </a:r>
            <a:r>
              <a:rPr lang="it-IT" sz="1200" b="1" i="1" dirty="0">
                <a:solidFill>
                  <a:prstClr val="black"/>
                </a:solidFill>
                <a:latin typeface="Calibri" panose="020F0502020204030204"/>
              </a:rPr>
              <a:t> system</a:t>
            </a:r>
          </a:p>
        </p:txBody>
      </p:sp>
    </p:spTree>
    <p:extLst>
      <p:ext uri="{BB962C8B-B14F-4D97-AF65-F5344CB8AC3E}">
        <p14:creationId xmlns:p14="http://schemas.microsoft.com/office/powerpoint/2010/main" val="21003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Demonstrator Cooling Cell Module</a:t>
            </a:r>
            <a:endParaRPr sz="2400" dirty="0">
              <a:solidFill>
                <a:srgbClr val="000080"/>
              </a:solidFill>
              <a:latin typeface="Calibri"/>
            </a:endParaRPr>
          </a:p>
        </p:txBody>
      </p:sp>
      <p:pic>
        <p:nvPicPr>
          <p:cNvPr id="11" name="pg16">
            <a:extLst>
              <a:ext uri="{FF2B5EF4-FFF2-40B4-BE49-F238E27FC236}">
                <a16:creationId xmlns:a16="http://schemas.microsoft.com/office/drawing/2014/main" id="{A7B2D002-EA59-5346-AC38-011682F5B228}"/>
              </a:ext>
            </a:extLst>
          </p:cNvPr>
          <p:cNvPicPr>
            <a:picLocks noChangeAspect="1"/>
          </p:cNvPicPr>
          <p:nvPr>
            <p:custDataLst>
              <p:tags r:id="rId1"/>
            </p:custDataLst>
          </p:nvPr>
        </p:nvPicPr>
        <p:blipFill>
          <a:blip r:embed="rId3" cstate="screen">
            <a:extLst>
              <a:ext uri="{28A0092B-C50C-407E-A947-70E740481C1C}">
                <a14:useLocalDpi xmlns:a14="http://schemas.microsoft.com/office/drawing/2010/main"/>
              </a:ext>
            </a:extLst>
          </a:blip>
          <a:stretch>
            <a:fillRect/>
          </a:stretch>
        </p:blipFill>
        <p:spPr>
          <a:xfrm>
            <a:off x="5864501" y="790734"/>
            <a:ext cx="2424084" cy="1819450"/>
          </a:xfrm>
          <a:prstGeom prst="rect">
            <a:avLst/>
          </a:prstGeom>
        </p:spPr>
      </p:pic>
      <p:grpSp>
        <p:nvGrpSpPr>
          <p:cNvPr id="12" name="Group 32">
            <a:extLst>
              <a:ext uri="{FF2B5EF4-FFF2-40B4-BE49-F238E27FC236}">
                <a16:creationId xmlns:a16="http://schemas.microsoft.com/office/drawing/2014/main" id="{CFD1EA03-685E-284E-8580-D287E2A600EA}"/>
              </a:ext>
            </a:extLst>
          </p:cNvPr>
          <p:cNvGrpSpPr/>
          <p:nvPr/>
        </p:nvGrpSpPr>
        <p:grpSpPr>
          <a:xfrm>
            <a:off x="1320682" y="2591044"/>
            <a:ext cx="6602540" cy="2245769"/>
            <a:chOff x="1694306" y="3808956"/>
            <a:chExt cx="8803386" cy="2994358"/>
          </a:xfrm>
        </p:grpSpPr>
        <p:pic>
          <p:nvPicPr>
            <p:cNvPr id="13" name="Picture 24">
              <a:extLst>
                <a:ext uri="{FF2B5EF4-FFF2-40B4-BE49-F238E27FC236}">
                  <a16:creationId xmlns:a16="http://schemas.microsoft.com/office/drawing/2014/main" id="{A9308E4E-B2A7-1D42-B598-0C6CB1C553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0753" y="3808956"/>
              <a:ext cx="8770494" cy="2994358"/>
            </a:xfrm>
            <a:prstGeom prst="rect">
              <a:avLst/>
            </a:prstGeom>
          </p:spPr>
        </p:pic>
        <p:sp>
          <p:nvSpPr>
            <p:cNvPr id="14" name="Rectangle 22">
              <a:extLst>
                <a:ext uri="{FF2B5EF4-FFF2-40B4-BE49-F238E27FC236}">
                  <a16:creationId xmlns:a16="http://schemas.microsoft.com/office/drawing/2014/main" id="{7276EDC5-6F25-4948-9707-6E78015DCF25}"/>
                </a:ext>
              </a:extLst>
            </p:cNvPr>
            <p:cNvSpPr/>
            <p:nvPr/>
          </p:nvSpPr>
          <p:spPr>
            <a:xfrm>
              <a:off x="1694306" y="4665132"/>
              <a:ext cx="1755862" cy="1540935"/>
            </a:xfrm>
            <a:prstGeom prst="rect">
              <a:avLst/>
            </a:prstGeom>
            <a:noFill/>
            <a:ln w="5715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5" name="Rectangle 23">
              <a:extLst>
                <a:ext uri="{FF2B5EF4-FFF2-40B4-BE49-F238E27FC236}">
                  <a16:creationId xmlns:a16="http://schemas.microsoft.com/office/drawing/2014/main" id="{45587C8D-1BE3-B745-B95E-6DD73CF39C39}"/>
                </a:ext>
              </a:extLst>
            </p:cNvPr>
            <p:cNvSpPr/>
            <p:nvPr/>
          </p:nvSpPr>
          <p:spPr>
            <a:xfrm>
              <a:off x="8719605" y="4665132"/>
              <a:ext cx="1778087" cy="1540935"/>
            </a:xfrm>
            <a:prstGeom prst="rect">
              <a:avLst/>
            </a:prstGeom>
            <a:noFill/>
            <a:ln w="57150">
              <a:solidFill>
                <a:srgbClr val="FFC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grpSp>
      <p:sp>
        <p:nvSpPr>
          <p:cNvPr id="16" name="TextBox 33">
            <a:extLst>
              <a:ext uri="{FF2B5EF4-FFF2-40B4-BE49-F238E27FC236}">
                <a16:creationId xmlns:a16="http://schemas.microsoft.com/office/drawing/2014/main" id="{4A4E03C2-9C65-964A-B019-818992086D59}"/>
              </a:ext>
            </a:extLst>
          </p:cNvPr>
          <p:cNvSpPr txBox="1"/>
          <p:nvPr/>
        </p:nvSpPr>
        <p:spPr>
          <a:xfrm>
            <a:off x="539552" y="1059582"/>
            <a:ext cx="4711046" cy="1269578"/>
          </a:xfrm>
          <a:prstGeom prst="rect">
            <a:avLst/>
          </a:prstGeom>
          <a:noFill/>
        </p:spPr>
        <p:txBody>
          <a:bodyPr wrap="square" rtlCol="0">
            <a:spAutoFit/>
          </a:bodyPr>
          <a:lstStyle/>
          <a:p>
            <a:pPr marL="257175" indent="-257175" defTabSz="685800">
              <a:buClr>
                <a:srgbClr val="C00000"/>
              </a:buClr>
              <a:buFont typeface="Wingdings" panose="05000000000000000000" pitchFamily="2" charset="2"/>
              <a:buChar char="§"/>
            </a:pPr>
            <a:r>
              <a:rPr lang="it-IT" sz="1350" dirty="0">
                <a:solidFill>
                  <a:prstClr val="black"/>
                </a:solidFill>
                <a:latin typeface="Calibri" panose="020F0502020204030204"/>
                <a:cs typeface="Arial" panose="020B0604020202020204" pitchFamily="34" charset="0"/>
              </a:rPr>
              <a:t>Initial - final module design not yet considered.</a:t>
            </a:r>
          </a:p>
          <a:p>
            <a:pPr defTabSz="685800">
              <a:buClr>
                <a:srgbClr val="C00000"/>
              </a:buClr>
            </a:pPr>
            <a:endParaRPr lang="en-US" sz="300" dirty="0">
              <a:solidFill>
                <a:prstClr val="black"/>
              </a:solidFill>
              <a:latin typeface="Calibri" panose="020F0502020204030204"/>
            </a:endParaRPr>
          </a:p>
          <a:p>
            <a:pPr marL="257175" indent="-257175" defTabSz="685800">
              <a:buClr>
                <a:srgbClr val="C00000"/>
              </a:buClr>
              <a:buFont typeface="Wingdings" panose="05000000000000000000" pitchFamily="2" charset="2"/>
              <a:buChar char="§"/>
            </a:pPr>
            <a:r>
              <a:rPr lang="it-IT" sz="1350" dirty="0">
                <a:solidFill>
                  <a:prstClr val="black"/>
                </a:solidFill>
                <a:latin typeface="Calibri" panose="020F0502020204030204"/>
                <a:cs typeface="Arial" panose="020B0604020202020204" pitchFamily="34" charset="0"/>
              </a:rPr>
              <a:t>Loss of symmetry: 10 T peak field on axis</a:t>
            </a:r>
          </a:p>
          <a:p>
            <a:pPr marL="600075" lvl="1" indent="-257175" defTabSz="685800">
              <a:buClr>
                <a:srgbClr val="C00000"/>
              </a:buClr>
              <a:buFont typeface="Calibri" panose="020F0502020204030204" pitchFamily="34" charset="0"/>
              <a:buChar char="→"/>
            </a:pPr>
            <a:r>
              <a:rPr lang="it-IT" sz="1350" b="1" dirty="0">
                <a:solidFill>
                  <a:srgbClr val="0070C0"/>
                </a:solidFill>
                <a:latin typeface="Calibri" panose="020F0502020204030204"/>
                <a:cs typeface="Arial" panose="020B0604020202020204" pitchFamily="34" charset="0"/>
                <a:sym typeface="Wingdings" panose="05000000000000000000" pitchFamily="2" charset="2"/>
              </a:rPr>
              <a:t>25% current reduction</a:t>
            </a:r>
            <a:r>
              <a:rPr lang="it-IT" sz="1350" dirty="0">
                <a:solidFill>
                  <a:prstClr val="black"/>
                </a:solidFill>
                <a:latin typeface="Calibri" panose="020F0502020204030204"/>
                <a:cs typeface="Arial" panose="020B0604020202020204" pitchFamily="34" charset="0"/>
                <a:sym typeface="Wingdings" panose="05000000000000000000" pitchFamily="2" charset="2"/>
              </a:rPr>
              <a:t>:</a:t>
            </a:r>
            <a:r>
              <a:rPr lang="it-IT" sz="1350" b="1" dirty="0">
                <a:solidFill>
                  <a:srgbClr val="0070C0"/>
                </a:solidFill>
                <a:latin typeface="Calibri" panose="020F0502020204030204"/>
                <a:cs typeface="Arial" panose="020B0604020202020204" pitchFamily="34" charset="0"/>
                <a:sym typeface="Wingdings" panose="05000000000000000000" pitchFamily="2" charset="2"/>
              </a:rPr>
              <a:t> </a:t>
            </a:r>
            <a:r>
              <a:rPr lang="it-IT" sz="1350" dirty="0">
                <a:solidFill>
                  <a:prstClr val="black"/>
                </a:solidFill>
                <a:latin typeface="Calibri" panose="020F0502020204030204"/>
                <a:cs typeface="Arial" panose="020B0604020202020204" pitchFamily="34" charset="0"/>
                <a:sym typeface="Wingdings" panose="05000000000000000000" pitchFamily="2" charset="2"/>
              </a:rPr>
              <a:t>match peak field on axis.</a:t>
            </a:r>
          </a:p>
          <a:p>
            <a:pPr marL="600075" lvl="1" indent="-257175" defTabSz="685800">
              <a:buClr>
                <a:srgbClr val="C00000"/>
              </a:buClr>
              <a:buFont typeface="Calibri" panose="020F0502020204030204" pitchFamily="34" charset="0"/>
              <a:buChar char="→"/>
            </a:pPr>
            <a:endParaRPr lang="it-IT" sz="300" dirty="0">
              <a:solidFill>
                <a:prstClr val="black"/>
              </a:solidFill>
              <a:latin typeface="Calibri" panose="020F0502020204030204"/>
              <a:cs typeface="Arial" panose="020B0604020202020204" pitchFamily="34" charset="0"/>
              <a:sym typeface="Wingdings" panose="05000000000000000000" pitchFamily="2" charset="2"/>
            </a:endParaRPr>
          </a:p>
          <a:p>
            <a:pPr marL="257175" indent="-257175" defTabSz="685800">
              <a:buClr>
                <a:srgbClr val="C00000"/>
              </a:buClr>
              <a:buFont typeface="Wingdings" panose="05000000000000000000" pitchFamily="2" charset="2"/>
              <a:buChar char="§"/>
            </a:pPr>
            <a:r>
              <a:rPr lang="it-IT" sz="1350" b="1" dirty="0">
                <a:solidFill>
                  <a:srgbClr val="0070C0"/>
                </a:solidFill>
                <a:latin typeface="Calibri" panose="020F0502020204030204"/>
                <a:cs typeface="Arial" panose="020B0604020202020204" pitchFamily="34" charset="0"/>
                <a:sym typeface="Wingdings" panose="05000000000000000000" pitchFamily="2" charset="2"/>
              </a:rPr>
              <a:t>Unbalanced forces </a:t>
            </a:r>
            <a:r>
              <a:rPr lang="it-IT" sz="1350" dirty="0">
                <a:solidFill>
                  <a:prstClr val="black"/>
                </a:solidFill>
                <a:latin typeface="Calibri" panose="020F0502020204030204"/>
                <a:cs typeface="Arial" panose="020B0604020202020204" pitchFamily="34" charset="0"/>
                <a:sym typeface="Wingdings" panose="05000000000000000000" pitchFamily="2" charset="2"/>
              </a:rPr>
              <a:t>in the first (last) two inter-cell units.</a:t>
            </a:r>
          </a:p>
          <a:p>
            <a:pPr defTabSz="685800">
              <a:buClr>
                <a:srgbClr val="C00000"/>
              </a:buClr>
            </a:pPr>
            <a:endParaRPr lang="it-IT" sz="300" b="1" u="sng" dirty="0">
              <a:solidFill>
                <a:prstClr val="black"/>
              </a:solidFill>
              <a:latin typeface="Calibri" panose="020F0502020204030204"/>
              <a:cs typeface="Arial" panose="020B0604020202020204" pitchFamily="34" charset="0"/>
            </a:endParaRPr>
          </a:p>
          <a:p>
            <a:pPr marL="257175" indent="-257175" defTabSz="685800">
              <a:buClr>
                <a:srgbClr val="C00000"/>
              </a:buClr>
              <a:buFont typeface="Wingdings" panose="05000000000000000000" pitchFamily="2" charset="2"/>
              <a:buChar char="§"/>
            </a:pPr>
            <a:r>
              <a:rPr lang="it-IT" sz="1350" b="1" u="sng" dirty="0">
                <a:solidFill>
                  <a:srgbClr val="0070C0"/>
                </a:solidFill>
                <a:latin typeface="Calibri" panose="020F0502020204030204"/>
                <a:cs typeface="Arial" panose="020B0604020202020204" pitchFamily="34" charset="0"/>
              </a:rPr>
              <a:t>Adiabatic matching?</a:t>
            </a:r>
          </a:p>
        </p:txBody>
      </p:sp>
    </p:spTree>
    <p:extLst>
      <p:ext uri="{BB962C8B-B14F-4D97-AF65-F5344CB8AC3E}">
        <p14:creationId xmlns:p14="http://schemas.microsoft.com/office/powerpoint/2010/main" val="285883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Technological Issues and Open Points</a:t>
            </a:r>
          </a:p>
        </p:txBody>
      </p:sp>
      <p:pic>
        <p:nvPicPr>
          <p:cNvPr id="3" name="Content Placeholder 5" descr="A screenshot of a computer generated image&#10;&#10;AI-generated content may be incorrect.">
            <a:extLst>
              <a:ext uri="{FF2B5EF4-FFF2-40B4-BE49-F238E27FC236}">
                <a16:creationId xmlns:a16="http://schemas.microsoft.com/office/drawing/2014/main" id="{87B202E0-D763-1A4D-B860-4497BF714D24}"/>
              </a:ext>
            </a:extLst>
          </p:cNvPr>
          <p:cNvPicPr>
            <a:picLocks noChangeAspect="1"/>
          </p:cNvPicPr>
          <p:nvPr/>
        </p:nvPicPr>
        <p:blipFill>
          <a:blip r:embed="rId2" cstate="screen">
            <a:extLst>
              <a:ext uri="{28A0092B-C50C-407E-A947-70E740481C1C}">
                <a14:useLocalDpi xmlns:a14="http://schemas.microsoft.com/office/drawing/2010/main"/>
              </a:ext>
            </a:extLst>
          </a:blip>
          <a:srcRect l="15435" r="17063" b="7505"/>
          <a:stretch>
            <a:fillRect/>
          </a:stretch>
        </p:blipFill>
        <p:spPr>
          <a:xfrm>
            <a:off x="1463311" y="2312344"/>
            <a:ext cx="5702009" cy="2343967"/>
          </a:xfrm>
          <a:prstGeom prst="rect">
            <a:avLst/>
          </a:prstGeom>
        </p:spPr>
      </p:pic>
      <p:sp>
        <p:nvSpPr>
          <p:cNvPr id="5" name="Content Placeholder 5">
            <a:extLst>
              <a:ext uri="{FF2B5EF4-FFF2-40B4-BE49-F238E27FC236}">
                <a16:creationId xmlns:a16="http://schemas.microsoft.com/office/drawing/2014/main" id="{D008A3D1-0F0D-C742-B990-E4485ECE816F}"/>
              </a:ext>
            </a:extLst>
          </p:cNvPr>
          <p:cNvSpPr txBox="1">
            <a:spLocks/>
          </p:cNvSpPr>
          <p:nvPr/>
        </p:nvSpPr>
        <p:spPr>
          <a:xfrm>
            <a:off x="323528" y="987574"/>
            <a:ext cx="5702009" cy="1533191"/>
          </a:xfrm>
          <a:prstGeom prst="rect">
            <a:avLst/>
          </a:prstGeom>
        </p:spPr>
        <p:txBody>
          <a:bodyPr/>
          <a:lstStyle>
            <a:lvl1pPr marL="457189" indent="-457189"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1pPr>
            <a:lvl2pPr marL="990575" indent="-380990"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2pPr>
            <a:lvl3pPr marL="1523962"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3pPr>
            <a:lvl4pPr marL="2133547"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4pPr>
            <a:lvl5pPr marL="2743131" indent="-304792" algn="l" defTabSz="609585" rtl="0" eaLnBrk="1" latinLnBrk="0" hangingPunct="1">
              <a:spcBef>
                <a:spcPct val="20000"/>
              </a:spcBef>
              <a:buClr>
                <a:srgbClr val="C00000"/>
              </a:buClr>
              <a:buFont typeface="Wingdings" charset="2"/>
              <a:buChar char="§"/>
              <a:defRPr sz="1800" kern="1200" baseline="0">
                <a:solidFill>
                  <a:schemeClr val="tx1"/>
                </a:solidFill>
                <a:latin typeface="+mn-lt"/>
                <a:ea typeface="+mn-ea"/>
                <a:cs typeface="Arial Narrow"/>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457189">
              <a:buNone/>
            </a:pPr>
            <a:r>
              <a:rPr lang="en-US" sz="1350" b="1" dirty="0">
                <a:solidFill>
                  <a:srgbClr val="C00000"/>
                </a:solidFill>
                <a:latin typeface="Calibri" panose="020F0502020204030204"/>
              </a:rPr>
              <a:t>Quench – no protection system:</a:t>
            </a:r>
          </a:p>
          <a:p>
            <a:pPr marL="342892" indent="-342892" defTabSz="457189">
              <a:buFont typeface="Wingdings" panose="05000000000000000000" pitchFamily="2" charset="2"/>
              <a:buChar char="§"/>
            </a:pPr>
            <a:r>
              <a:rPr lang="en-US" sz="1350" dirty="0">
                <a:solidFill>
                  <a:prstClr val="black"/>
                </a:solidFill>
                <a:latin typeface="Calibri" panose="020F0502020204030204"/>
              </a:rPr>
              <a:t>Quench initiated on one of the inner turns of C1</a:t>
            </a:r>
          </a:p>
          <a:p>
            <a:pPr marL="342892" indent="-342892" defTabSz="457189">
              <a:buFont typeface="Wingdings" panose="05000000000000000000" pitchFamily="2" charset="2"/>
              <a:buChar char="§"/>
            </a:pPr>
            <a:r>
              <a:rPr lang="en-US" sz="1350" dirty="0">
                <a:solidFill>
                  <a:prstClr val="black"/>
                </a:solidFill>
                <a:latin typeface="Calibri" panose="020F0502020204030204"/>
              </a:rPr>
              <a:t>Quench propagation in C1 and neighbouring coils.</a:t>
            </a:r>
          </a:p>
          <a:p>
            <a:pPr marL="342892" indent="-342892" defTabSz="457189">
              <a:buFont typeface="Wingdings" panose="05000000000000000000" pitchFamily="2" charset="2"/>
              <a:buChar char="§"/>
            </a:pPr>
            <a:r>
              <a:rPr lang="en-US" sz="1350" b="1" dirty="0">
                <a:solidFill>
                  <a:srgbClr val="0070C0"/>
                </a:solidFill>
                <a:latin typeface="Calibri" panose="020F0502020204030204"/>
              </a:rPr>
              <a:t>5.4 MN unbalanced force </a:t>
            </a:r>
            <a:r>
              <a:rPr lang="en-US" sz="1350" dirty="0">
                <a:solidFill>
                  <a:prstClr val="black"/>
                </a:solidFill>
                <a:latin typeface="Calibri" panose="020F0502020204030204"/>
              </a:rPr>
              <a:t>in the central inter-cell module.</a:t>
            </a:r>
          </a:p>
          <a:p>
            <a:pPr marL="742931" lvl="1" indent="-285743" defTabSz="457189">
              <a:buFont typeface="Calibri" panose="020F0502020204030204" pitchFamily="34" charset="0"/>
              <a:buChar char="→"/>
            </a:pPr>
            <a:r>
              <a:rPr lang="en-US" sz="1350" u="sng" dirty="0">
                <a:solidFill>
                  <a:srgbClr val="0070C0"/>
                </a:solidFill>
                <a:latin typeface="Calibri" panose="020F0502020204030204"/>
              </a:rPr>
              <a:t>Support structure </a:t>
            </a:r>
            <a:r>
              <a:rPr lang="en-US" sz="1350" dirty="0">
                <a:solidFill>
                  <a:prstClr val="black"/>
                </a:solidFill>
                <a:latin typeface="Calibri" panose="020F0502020204030204"/>
              </a:rPr>
              <a:t>designed for </a:t>
            </a:r>
            <a:r>
              <a:rPr lang="en-US" sz="1350" u="sng" dirty="0">
                <a:solidFill>
                  <a:srgbClr val="0070C0"/>
                </a:solidFill>
                <a:latin typeface="Calibri" panose="020F0502020204030204"/>
              </a:rPr>
              <a:t>max </a:t>
            </a:r>
            <a:r>
              <a:rPr lang="en-US" sz="1350" b="1" u="sng" dirty="0">
                <a:solidFill>
                  <a:srgbClr val="0070C0"/>
                </a:solidFill>
                <a:latin typeface="Calibri" panose="020F0502020204030204"/>
              </a:rPr>
              <a:t>1 MN </a:t>
            </a:r>
            <a:r>
              <a:rPr lang="en-US" sz="1350" u="sng" dirty="0">
                <a:solidFill>
                  <a:srgbClr val="0070C0"/>
                </a:solidFill>
                <a:latin typeface="Calibri" panose="020F0502020204030204"/>
              </a:rPr>
              <a:t>unbalance!</a:t>
            </a:r>
          </a:p>
        </p:txBody>
      </p:sp>
      <p:pic>
        <p:nvPicPr>
          <p:cNvPr id="6" name="Picture 8">
            <a:extLst>
              <a:ext uri="{FF2B5EF4-FFF2-40B4-BE49-F238E27FC236}">
                <a16:creationId xmlns:a16="http://schemas.microsoft.com/office/drawing/2014/main" id="{BACDAAE3-82A3-A146-9CE2-28A49351F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7511" y="768373"/>
            <a:ext cx="2775619" cy="1682642"/>
          </a:xfrm>
          <a:prstGeom prst="rect">
            <a:avLst/>
          </a:prstGeom>
        </p:spPr>
      </p:pic>
      <p:sp>
        <p:nvSpPr>
          <p:cNvPr id="2" name="CasellaDiTesto 1">
            <a:extLst>
              <a:ext uri="{FF2B5EF4-FFF2-40B4-BE49-F238E27FC236}">
                <a16:creationId xmlns:a16="http://schemas.microsoft.com/office/drawing/2014/main" id="{EBEEC0A6-E59F-E248-BB54-BCBFD53212A8}"/>
              </a:ext>
            </a:extLst>
          </p:cNvPr>
          <p:cNvSpPr txBox="1"/>
          <p:nvPr/>
        </p:nvSpPr>
        <p:spPr>
          <a:xfrm>
            <a:off x="7596336" y="4011910"/>
            <a:ext cx="1296144" cy="461665"/>
          </a:xfrm>
          <a:prstGeom prst="rect">
            <a:avLst/>
          </a:prstGeom>
          <a:noFill/>
        </p:spPr>
        <p:txBody>
          <a:bodyPr wrap="square" rtlCol="0">
            <a:spAutoFit/>
          </a:bodyPr>
          <a:lstStyle/>
          <a:p>
            <a:r>
              <a:rPr lang="en-GB" sz="1200" dirty="0">
                <a:solidFill>
                  <a:srgbClr val="0070C0"/>
                </a:solidFill>
              </a:rPr>
              <a:t>Courtesy of T. Mulder (CERN)</a:t>
            </a:r>
            <a:endParaRPr lang="it-IT" sz="1200" dirty="0"/>
          </a:p>
        </p:txBody>
      </p:sp>
    </p:spTree>
    <p:extLst>
      <p:ext uri="{BB962C8B-B14F-4D97-AF65-F5344CB8AC3E}">
        <p14:creationId xmlns:p14="http://schemas.microsoft.com/office/powerpoint/2010/main" val="365533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AD771EB-C275-EB4C-A436-F664AEF7A9AE}"/>
              </a:ext>
            </a:extLst>
          </p:cNvPr>
          <p:cNvSpPr txBox="1"/>
          <p:nvPr/>
        </p:nvSpPr>
        <p:spPr>
          <a:xfrm>
            <a:off x="1547664" y="1491630"/>
            <a:ext cx="4429033" cy="286232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70C0"/>
                </a:solidFill>
                <a:latin typeface="Cambria" panose="02040503050406030204" pitchFamily="18" charset="0"/>
              </a:rPr>
              <a:t>Muon Cooling Lattice Design</a:t>
            </a:r>
          </a:p>
          <a:p>
            <a:pPr marL="285750" indent="-285750">
              <a:buFont typeface="Arial" panose="020B0604020202020204" pitchFamily="34" charset="0"/>
              <a:buChar char="•"/>
            </a:pPr>
            <a:r>
              <a:rPr lang="en-US" b="1" dirty="0">
                <a:solidFill>
                  <a:srgbClr val="0070C0"/>
                </a:solidFill>
                <a:latin typeface="Cambria" panose="02040503050406030204" pitchFamily="18" charset="0"/>
              </a:rPr>
              <a:t>Roadmap Scheme</a:t>
            </a:r>
          </a:p>
          <a:p>
            <a:pPr marL="285750" indent="-285750">
              <a:buFont typeface="Arial" panose="020B0604020202020204" pitchFamily="34" charset="0"/>
              <a:buChar char="•"/>
            </a:pPr>
            <a:r>
              <a:rPr lang="en-US" b="1" dirty="0">
                <a:solidFill>
                  <a:srgbClr val="0070C0"/>
                </a:solidFill>
                <a:latin typeface="Cambria" panose="02040503050406030204" pitchFamily="18" charset="0"/>
              </a:rPr>
              <a:t>Cooling and Demonstrator</a:t>
            </a:r>
          </a:p>
          <a:p>
            <a:pPr marL="285750" indent="-285750">
              <a:buFont typeface="Arial" panose="020B0604020202020204" pitchFamily="34" charset="0"/>
              <a:buChar char="•"/>
            </a:pPr>
            <a:r>
              <a:rPr lang="en-US" b="1" dirty="0">
                <a:solidFill>
                  <a:srgbClr val="0070C0"/>
                </a:solidFill>
                <a:latin typeface="Cambria" panose="02040503050406030204" pitchFamily="18" charset="0"/>
              </a:rPr>
              <a:t>Tolerances and Errors</a:t>
            </a:r>
          </a:p>
          <a:p>
            <a:pPr marL="285750" indent="-285750">
              <a:buFont typeface="Arial" panose="020B0604020202020204" pitchFamily="34" charset="0"/>
              <a:buChar char="•"/>
            </a:pPr>
            <a:r>
              <a:rPr lang="en-US" b="1" dirty="0">
                <a:solidFill>
                  <a:srgbClr val="0070C0"/>
                </a:solidFill>
                <a:latin typeface="Cambria" panose="02040503050406030204" pitchFamily="18" charset="0"/>
              </a:rPr>
              <a:t>Test Stands</a:t>
            </a:r>
          </a:p>
          <a:p>
            <a:pPr marL="285750" indent="-285750">
              <a:buFont typeface="Arial" panose="020B0604020202020204" pitchFamily="34" charset="0"/>
              <a:buChar char="•"/>
            </a:pPr>
            <a:r>
              <a:rPr lang="en-US" b="1" dirty="0">
                <a:solidFill>
                  <a:srgbClr val="0070C0"/>
                </a:solidFill>
                <a:latin typeface="Cambria" panose="02040503050406030204" pitchFamily="18" charset="0"/>
              </a:rPr>
              <a:t>Demonstrator Cooling Cell Module</a:t>
            </a:r>
          </a:p>
          <a:p>
            <a:pPr marL="285750" indent="-285750">
              <a:buFont typeface="Arial" panose="020B0604020202020204" pitchFamily="34" charset="0"/>
              <a:buChar char="•"/>
            </a:pPr>
            <a:r>
              <a:rPr lang="en-US" b="1" dirty="0">
                <a:solidFill>
                  <a:srgbClr val="0070C0"/>
                </a:solidFill>
                <a:latin typeface="Cambria" panose="02040503050406030204" pitchFamily="18" charset="0"/>
              </a:rPr>
              <a:t>Technological Issues and Open Points</a:t>
            </a:r>
          </a:p>
          <a:p>
            <a:pPr marL="285750" indent="-285750">
              <a:buFont typeface="Arial" panose="020B0604020202020204" pitchFamily="34" charset="0"/>
              <a:buChar char="•"/>
            </a:pPr>
            <a:r>
              <a:rPr lang="en-US" b="1" dirty="0">
                <a:solidFill>
                  <a:srgbClr val="0070C0"/>
                </a:solidFill>
                <a:latin typeface="Cambria" panose="02040503050406030204" pitchFamily="18" charset="0"/>
              </a:rPr>
              <a:t>Cryogenic System Options</a:t>
            </a:r>
          </a:p>
          <a:p>
            <a:pPr marL="285750" indent="-285750">
              <a:buFont typeface="Arial" panose="020B0604020202020204" pitchFamily="34" charset="0"/>
              <a:buChar char="•"/>
            </a:pPr>
            <a:r>
              <a:rPr lang="en-US" b="1" dirty="0" err="1">
                <a:solidFill>
                  <a:srgbClr val="0070C0"/>
                </a:solidFill>
                <a:latin typeface="Cambria" panose="02040503050406030204" pitchFamily="18" charset="0"/>
              </a:rPr>
              <a:t>Fermilab</a:t>
            </a:r>
            <a:r>
              <a:rPr lang="en-US" b="1" dirty="0">
                <a:solidFill>
                  <a:srgbClr val="0070C0"/>
                </a:solidFill>
                <a:latin typeface="Cambria" panose="02040503050406030204" pitchFamily="18" charset="0"/>
              </a:rPr>
              <a:t> &amp; TTF3 Options</a:t>
            </a:r>
          </a:p>
          <a:p>
            <a:pPr marL="285750" indent="-285750">
              <a:buFont typeface="Arial" panose="020B0604020202020204" pitchFamily="34" charset="0"/>
              <a:buChar char="•"/>
            </a:pPr>
            <a:endParaRPr lang="en-US" b="1" dirty="0">
              <a:solidFill>
                <a:srgbClr val="0070C0"/>
              </a:solidFill>
              <a:latin typeface="Cambria" panose="02040503050406030204" pitchFamily="18" charset="0"/>
            </a:endParaRPr>
          </a:p>
        </p:txBody>
      </p:sp>
    </p:spTree>
    <p:extLst>
      <p:ext uri="{BB962C8B-B14F-4D97-AF65-F5344CB8AC3E}">
        <p14:creationId xmlns:p14="http://schemas.microsoft.com/office/powerpoint/2010/main" val="2681224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Technological Issues and Open Points</a:t>
            </a:r>
          </a:p>
        </p:txBody>
      </p:sp>
      <p:grpSp>
        <p:nvGrpSpPr>
          <p:cNvPr id="3" name="Group 551">
            <a:extLst>
              <a:ext uri="{FF2B5EF4-FFF2-40B4-BE49-F238E27FC236}">
                <a16:creationId xmlns:a16="http://schemas.microsoft.com/office/drawing/2014/main" id="{469C2444-D423-9442-9BAD-6B6E1C219402}"/>
              </a:ext>
            </a:extLst>
          </p:cNvPr>
          <p:cNvGrpSpPr>
            <a:grpSpLocks noChangeAspect="1"/>
          </p:cNvGrpSpPr>
          <p:nvPr/>
        </p:nvGrpSpPr>
        <p:grpSpPr>
          <a:xfrm>
            <a:off x="443595" y="1198948"/>
            <a:ext cx="4090305" cy="1644285"/>
            <a:chOff x="-34912" y="1365185"/>
            <a:chExt cx="5787345" cy="2326488"/>
          </a:xfrm>
        </p:grpSpPr>
        <p:grpSp>
          <p:nvGrpSpPr>
            <p:cNvPr id="5" name="Group 278">
              <a:extLst>
                <a:ext uri="{FF2B5EF4-FFF2-40B4-BE49-F238E27FC236}">
                  <a16:creationId xmlns:a16="http://schemas.microsoft.com/office/drawing/2014/main" id="{C873677C-C1D5-294E-9B91-058B1736C9A4}"/>
                </a:ext>
              </a:extLst>
            </p:cNvPr>
            <p:cNvGrpSpPr/>
            <p:nvPr/>
          </p:nvGrpSpPr>
          <p:grpSpPr>
            <a:xfrm>
              <a:off x="1294109" y="2045776"/>
              <a:ext cx="1921768" cy="317715"/>
              <a:chOff x="627682" y="1929539"/>
              <a:chExt cx="1921768" cy="317715"/>
            </a:xfrm>
          </p:grpSpPr>
          <p:grpSp>
            <p:nvGrpSpPr>
              <p:cNvPr id="62" name="Group 279">
                <a:extLst>
                  <a:ext uri="{FF2B5EF4-FFF2-40B4-BE49-F238E27FC236}">
                    <a16:creationId xmlns:a16="http://schemas.microsoft.com/office/drawing/2014/main" id="{38B737CB-0984-C34C-9092-DD689FAE48DD}"/>
                  </a:ext>
                </a:extLst>
              </p:cNvPr>
              <p:cNvGrpSpPr/>
              <p:nvPr/>
            </p:nvGrpSpPr>
            <p:grpSpPr>
              <a:xfrm>
                <a:off x="627682" y="1929539"/>
                <a:ext cx="154982" cy="317715"/>
                <a:chOff x="627682" y="1929539"/>
                <a:chExt cx="154982" cy="317715"/>
              </a:xfrm>
            </p:grpSpPr>
            <p:cxnSp>
              <p:nvCxnSpPr>
                <p:cNvPr id="96" name="Straight Connector 313">
                  <a:extLst>
                    <a:ext uri="{FF2B5EF4-FFF2-40B4-BE49-F238E27FC236}">
                      <a16:creationId xmlns:a16="http://schemas.microsoft.com/office/drawing/2014/main" id="{A541D669-E2A7-924D-B52C-2BF62B078637}"/>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314">
                  <a:extLst>
                    <a:ext uri="{FF2B5EF4-FFF2-40B4-BE49-F238E27FC236}">
                      <a16:creationId xmlns:a16="http://schemas.microsoft.com/office/drawing/2014/main" id="{7FB4B5BB-F8AB-BF45-AB0D-A92B38D1A8A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280">
                <a:extLst>
                  <a:ext uri="{FF2B5EF4-FFF2-40B4-BE49-F238E27FC236}">
                    <a16:creationId xmlns:a16="http://schemas.microsoft.com/office/drawing/2014/main" id="{FF663015-8E36-8343-8AF7-8F2C94BBFDF3}"/>
                  </a:ext>
                </a:extLst>
              </p:cNvPr>
              <p:cNvGrpSpPr/>
              <p:nvPr/>
            </p:nvGrpSpPr>
            <p:grpSpPr>
              <a:xfrm>
                <a:off x="782664" y="1929539"/>
                <a:ext cx="154982" cy="317715"/>
                <a:chOff x="627682" y="1929539"/>
                <a:chExt cx="154982" cy="317715"/>
              </a:xfrm>
            </p:grpSpPr>
            <p:cxnSp>
              <p:nvCxnSpPr>
                <p:cNvPr id="94" name="Straight Connector 311">
                  <a:extLst>
                    <a:ext uri="{FF2B5EF4-FFF2-40B4-BE49-F238E27FC236}">
                      <a16:creationId xmlns:a16="http://schemas.microsoft.com/office/drawing/2014/main" id="{0F22A2FB-8983-FF41-9DB3-E356F27D1A0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312">
                  <a:extLst>
                    <a:ext uri="{FF2B5EF4-FFF2-40B4-BE49-F238E27FC236}">
                      <a16:creationId xmlns:a16="http://schemas.microsoft.com/office/drawing/2014/main" id="{BD6D0B90-BAC3-464F-B47C-B765D3E949B6}"/>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4" name="Group 281">
                <a:extLst>
                  <a:ext uri="{FF2B5EF4-FFF2-40B4-BE49-F238E27FC236}">
                    <a16:creationId xmlns:a16="http://schemas.microsoft.com/office/drawing/2014/main" id="{1A7A2F14-3109-9E47-B7DC-FD6C315C9929}"/>
                  </a:ext>
                </a:extLst>
              </p:cNvPr>
              <p:cNvGrpSpPr/>
              <p:nvPr/>
            </p:nvGrpSpPr>
            <p:grpSpPr>
              <a:xfrm>
                <a:off x="953143" y="1929539"/>
                <a:ext cx="154982" cy="317715"/>
                <a:chOff x="627682" y="1929539"/>
                <a:chExt cx="154982" cy="317715"/>
              </a:xfrm>
            </p:grpSpPr>
            <p:cxnSp>
              <p:nvCxnSpPr>
                <p:cNvPr id="92" name="Straight Connector 309">
                  <a:extLst>
                    <a:ext uri="{FF2B5EF4-FFF2-40B4-BE49-F238E27FC236}">
                      <a16:creationId xmlns:a16="http://schemas.microsoft.com/office/drawing/2014/main" id="{F350159F-447C-5E47-9D30-57543C543110}"/>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310">
                  <a:extLst>
                    <a:ext uri="{FF2B5EF4-FFF2-40B4-BE49-F238E27FC236}">
                      <a16:creationId xmlns:a16="http://schemas.microsoft.com/office/drawing/2014/main" id="{8B09DB90-2503-354B-B367-9662B79D1278}"/>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5" name="Group 282">
                <a:extLst>
                  <a:ext uri="{FF2B5EF4-FFF2-40B4-BE49-F238E27FC236}">
                    <a16:creationId xmlns:a16="http://schemas.microsoft.com/office/drawing/2014/main" id="{6C7996D3-9DCC-CA40-BCFA-C210C98EA6D8}"/>
                  </a:ext>
                </a:extLst>
              </p:cNvPr>
              <p:cNvGrpSpPr/>
              <p:nvPr/>
            </p:nvGrpSpPr>
            <p:grpSpPr>
              <a:xfrm>
                <a:off x="1115872" y="1929539"/>
                <a:ext cx="154982" cy="317715"/>
                <a:chOff x="627682" y="1929539"/>
                <a:chExt cx="154982" cy="317715"/>
              </a:xfrm>
            </p:grpSpPr>
            <p:cxnSp>
              <p:nvCxnSpPr>
                <p:cNvPr id="90" name="Straight Connector 307">
                  <a:extLst>
                    <a:ext uri="{FF2B5EF4-FFF2-40B4-BE49-F238E27FC236}">
                      <a16:creationId xmlns:a16="http://schemas.microsoft.com/office/drawing/2014/main" id="{B2F17932-C0DC-0F4D-A255-35F92A1CDEC8}"/>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308">
                  <a:extLst>
                    <a:ext uri="{FF2B5EF4-FFF2-40B4-BE49-F238E27FC236}">
                      <a16:creationId xmlns:a16="http://schemas.microsoft.com/office/drawing/2014/main" id="{ADF2AA10-5010-DB42-9102-E7C83F86BC7B}"/>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6" name="Group 283">
                <a:extLst>
                  <a:ext uri="{FF2B5EF4-FFF2-40B4-BE49-F238E27FC236}">
                    <a16:creationId xmlns:a16="http://schemas.microsoft.com/office/drawing/2014/main" id="{AF31C592-EFFE-6148-A4E0-569A87FC58A9}"/>
                  </a:ext>
                </a:extLst>
              </p:cNvPr>
              <p:cNvGrpSpPr/>
              <p:nvPr/>
            </p:nvGrpSpPr>
            <p:grpSpPr>
              <a:xfrm>
                <a:off x="1278602" y="1929539"/>
                <a:ext cx="154982" cy="317715"/>
                <a:chOff x="627682" y="1929539"/>
                <a:chExt cx="154982" cy="317715"/>
              </a:xfrm>
            </p:grpSpPr>
            <p:cxnSp>
              <p:nvCxnSpPr>
                <p:cNvPr id="88" name="Straight Connector 305">
                  <a:extLst>
                    <a:ext uri="{FF2B5EF4-FFF2-40B4-BE49-F238E27FC236}">
                      <a16:creationId xmlns:a16="http://schemas.microsoft.com/office/drawing/2014/main" id="{5074AC7D-1161-B04A-9556-12D8F1587E1E}"/>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306">
                  <a:extLst>
                    <a:ext uri="{FF2B5EF4-FFF2-40B4-BE49-F238E27FC236}">
                      <a16:creationId xmlns:a16="http://schemas.microsoft.com/office/drawing/2014/main" id="{34F2FCA3-392D-334A-BE4B-D6AEE8823DD0}"/>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7" name="Group 284">
                <a:extLst>
                  <a:ext uri="{FF2B5EF4-FFF2-40B4-BE49-F238E27FC236}">
                    <a16:creationId xmlns:a16="http://schemas.microsoft.com/office/drawing/2014/main" id="{74128463-1E6C-3A42-9765-9BB73B839512}"/>
                  </a:ext>
                </a:extLst>
              </p:cNvPr>
              <p:cNvGrpSpPr/>
              <p:nvPr/>
            </p:nvGrpSpPr>
            <p:grpSpPr>
              <a:xfrm>
                <a:off x="1433584" y="1929539"/>
                <a:ext cx="154982" cy="317715"/>
                <a:chOff x="627682" y="1929539"/>
                <a:chExt cx="154982" cy="317715"/>
              </a:xfrm>
            </p:grpSpPr>
            <p:cxnSp>
              <p:nvCxnSpPr>
                <p:cNvPr id="86" name="Straight Connector 303">
                  <a:extLst>
                    <a:ext uri="{FF2B5EF4-FFF2-40B4-BE49-F238E27FC236}">
                      <a16:creationId xmlns:a16="http://schemas.microsoft.com/office/drawing/2014/main" id="{C9661599-AA76-DD41-85DA-BB2CEBEB25EE}"/>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304">
                  <a:extLst>
                    <a:ext uri="{FF2B5EF4-FFF2-40B4-BE49-F238E27FC236}">
                      <a16:creationId xmlns:a16="http://schemas.microsoft.com/office/drawing/2014/main" id="{C371D322-329B-2C4A-9B0F-B890EC3DBD9E}"/>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8" name="Group 285">
                <a:extLst>
                  <a:ext uri="{FF2B5EF4-FFF2-40B4-BE49-F238E27FC236}">
                    <a16:creationId xmlns:a16="http://schemas.microsoft.com/office/drawing/2014/main" id="{30DB83EF-BFD8-BF4A-AAE5-55B5F08AA6C4}"/>
                  </a:ext>
                </a:extLst>
              </p:cNvPr>
              <p:cNvGrpSpPr/>
              <p:nvPr/>
            </p:nvGrpSpPr>
            <p:grpSpPr>
              <a:xfrm>
                <a:off x="1588566" y="1929539"/>
                <a:ext cx="154982" cy="317715"/>
                <a:chOff x="627682" y="1929539"/>
                <a:chExt cx="154982" cy="317715"/>
              </a:xfrm>
            </p:grpSpPr>
            <p:cxnSp>
              <p:nvCxnSpPr>
                <p:cNvPr id="84" name="Straight Connector 301">
                  <a:extLst>
                    <a:ext uri="{FF2B5EF4-FFF2-40B4-BE49-F238E27FC236}">
                      <a16:creationId xmlns:a16="http://schemas.microsoft.com/office/drawing/2014/main" id="{C721DAD3-3ED8-3E4C-82E1-0F1BDEEFFB16}"/>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302">
                  <a:extLst>
                    <a:ext uri="{FF2B5EF4-FFF2-40B4-BE49-F238E27FC236}">
                      <a16:creationId xmlns:a16="http://schemas.microsoft.com/office/drawing/2014/main" id="{CFB5FC42-3185-2846-AA7E-7ADEA52D7282}"/>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9" name="Group 286">
                <a:extLst>
                  <a:ext uri="{FF2B5EF4-FFF2-40B4-BE49-F238E27FC236}">
                    <a16:creationId xmlns:a16="http://schemas.microsoft.com/office/drawing/2014/main" id="{59F872E7-6259-334A-9CBF-93007D2E68E9}"/>
                  </a:ext>
                </a:extLst>
              </p:cNvPr>
              <p:cNvGrpSpPr/>
              <p:nvPr/>
            </p:nvGrpSpPr>
            <p:grpSpPr>
              <a:xfrm>
                <a:off x="1743548" y="1929539"/>
                <a:ext cx="154982" cy="317715"/>
                <a:chOff x="627682" y="1929539"/>
                <a:chExt cx="154982" cy="317715"/>
              </a:xfrm>
            </p:grpSpPr>
            <p:cxnSp>
              <p:nvCxnSpPr>
                <p:cNvPr id="82" name="Straight Connector 299">
                  <a:extLst>
                    <a:ext uri="{FF2B5EF4-FFF2-40B4-BE49-F238E27FC236}">
                      <a16:creationId xmlns:a16="http://schemas.microsoft.com/office/drawing/2014/main" id="{FAD5B075-6445-4942-8741-C6E50F58D3A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300">
                  <a:extLst>
                    <a:ext uri="{FF2B5EF4-FFF2-40B4-BE49-F238E27FC236}">
                      <a16:creationId xmlns:a16="http://schemas.microsoft.com/office/drawing/2014/main" id="{9E4278D8-3C3C-D347-8573-CD87D62F1DF6}"/>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 name="Group 287">
                <a:extLst>
                  <a:ext uri="{FF2B5EF4-FFF2-40B4-BE49-F238E27FC236}">
                    <a16:creationId xmlns:a16="http://schemas.microsoft.com/office/drawing/2014/main" id="{75D459C6-2874-6643-9F5A-76A092FE87F1}"/>
                  </a:ext>
                </a:extLst>
              </p:cNvPr>
              <p:cNvGrpSpPr/>
              <p:nvPr/>
            </p:nvGrpSpPr>
            <p:grpSpPr>
              <a:xfrm>
                <a:off x="1914027" y="1929539"/>
                <a:ext cx="154982" cy="317715"/>
                <a:chOff x="627682" y="1929539"/>
                <a:chExt cx="154982" cy="317715"/>
              </a:xfrm>
            </p:grpSpPr>
            <p:cxnSp>
              <p:nvCxnSpPr>
                <p:cNvPr id="80" name="Straight Connector 297">
                  <a:extLst>
                    <a:ext uri="{FF2B5EF4-FFF2-40B4-BE49-F238E27FC236}">
                      <a16:creationId xmlns:a16="http://schemas.microsoft.com/office/drawing/2014/main" id="{39FDC123-D2EE-164C-A892-EB9E76F72D4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298">
                  <a:extLst>
                    <a:ext uri="{FF2B5EF4-FFF2-40B4-BE49-F238E27FC236}">
                      <a16:creationId xmlns:a16="http://schemas.microsoft.com/office/drawing/2014/main" id="{E7158C21-69C6-3D40-AB03-3ED891B26FE4}"/>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1" name="Group 288">
                <a:extLst>
                  <a:ext uri="{FF2B5EF4-FFF2-40B4-BE49-F238E27FC236}">
                    <a16:creationId xmlns:a16="http://schemas.microsoft.com/office/drawing/2014/main" id="{62492FA8-B966-954B-A97E-A236C02A9E11}"/>
                  </a:ext>
                </a:extLst>
              </p:cNvPr>
              <p:cNvGrpSpPr/>
              <p:nvPr/>
            </p:nvGrpSpPr>
            <p:grpSpPr>
              <a:xfrm>
                <a:off x="2076756" y="1929539"/>
                <a:ext cx="154982" cy="317715"/>
                <a:chOff x="627682" y="1929539"/>
                <a:chExt cx="154982" cy="317715"/>
              </a:xfrm>
            </p:grpSpPr>
            <p:cxnSp>
              <p:nvCxnSpPr>
                <p:cNvPr id="78" name="Straight Connector 295">
                  <a:extLst>
                    <a:ext uri="{FF2B5EF4-FFF2-40B4-BE49-F238E27FC236}">
                      <a16:creationId xmlns:a16="http://schemas.microsoft.com/office/drawing/2014/main" id="{4D24BAC6-37D7-EE47-A6AD-14561F6478C2}"/>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296">
                  <a:extLst>
                    <a:ext uri="{FF2B5EF4-FFF2-40B4-BE49-F238E27FC236}">
                      <a16:creationId xmlns:a16="http://schemas.microsoft.com/office/drawing/2014/main" id="{7B09ACD7-B87C-594E-8986-C52EB2026B3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2" name="Group 289">
                <a:extLst>
                  <a:ext uri="{FF2B5EF4-FFF2-40B4-BE49-F238E27FC236}">
                    <a16:creationId xmlns:a16="http://schemas.microsoft.com/office/drawing/2014/main" id="{7C171F9F-E008-534B-A175-9A13ABC694EA}"/>
                  </a:ext>
                </a:extLst>
              </p:cNvPr>
              <p:cNvGrpSpPr/>
              <p:nvPr/>
            </p:nvGrpSpPr>
            <p:grpSpPr>
              <a:xfrm>
                <a:off x="2239486" y="1929539"/>
                <a:ext cx="154982" cy="317715"/>
                <a:chOff x="627682" y="1929539"/>
                <a:chExt cx="154982" cy="317715"/>
              </a:xfrm>
            </p:grpSpPr>
            <p:cxnSp>
              <p:nvCxnSpPr>
                <p:cNvPr id="76" name="Straight Connector 293">
                  <a:extLst>
                    <a:ext uri="{FF2B5EF4-FFF2-40B4-BE49-F238E27FC236}">
                      <a16:creationId xmlns:a16="http://schemas.microsoft.com/office/drawing/2014/main" id="{C3627B28-453D-4243-94EE-38267027D87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294">
                  <a:extLst>
                    <a:ext uri="{FF2B5EF4-FFF2-40B4-BE49-F238E27FC236}">
                      <a16:creationId xmlns:a16="http://schemas.microsoft.com/office/drawing/2014/main" id="{FA51706F-1C30-214B-989A-AB0DC4CBE36E}"/>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3" name="Group 290">
                <a:extLst>
                  <a:ext uri="{FF2B5EF4-FFF2-40B4-BE49-F238E27FC236}">
                    <a16:creationId xmlns:a16="http://schemas.microsoft.com/office/drawing/2014/main" id="{B45334B2-CAE4-0240-8C7F-C10362CBCE61}"/>
                  </a:ext>
                </a:extLst>
              </p:cNvPr>
              <p:cNvGrpSpPr/>
              <p:nvPr/>
            </p:nvGrpSpPr>
            <p:grpSpPr>
              <a:xfrm>
                <a:off x="2394468" y="1929539"/>
                <a:ext cx="154982" cy="317715"/>
                <a:chOff x="627682" y="1929539"/>
                <a:chExt cx="154982" cy="317715"/>
              </a:xfrm>
            </p:grpSpPr>
            <p:cxnSp>
              <p:nvCxnSpPr>
                <p:cNvPr id="74" name="Straight Connector 291">
                  <a:extLst>
                    <a:ext uri="{FF2B5EF4-FFF2-40B4-BE49-F238E27FC236}">
                      <a16:creationId xmlns:a16="http://schemas.microsoft.com/office/drawing/2014/main" id="{9159BC38-EBC2-034F-B3F4-9A8FDEFF3AA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292">
                  <a:extLst>
                    <a:ext uri="{FF2B5EF4-FFF2-40B4-BE49-F238E27FC236}">
                      <a16:creationId xmlns:a16="http://schemas.microsoft.com/office/drawing/2014/main" id="{899F77BA-9DBA-1B48-979E-F19DAB9189DC}"/>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6" name="Group 315">
              <a:extLst>
                <a:ext uri="{FF2B5EF4-FFF2-40B4-BE49-F238E27FC236}">
                  <a16:creationId xmlns:a16="http://schemas.microsoft.com/office/drawing/2014/main" id="{DCA9A44F-9005-A14A-9D69-C67FEE63D549}"/>
                </a:ext>
              </a:extLst>
            </p:cNvPr>
            <p:cNvGrpSpPr/>
            <p:nvPr/>
          </p:nvGrpSpPr>
          <p:grpSpPr>
            <a:xfrm>
              <a:off x="1294091" y="2717369"/>
              <a:ext cx="1921768" cy="317715"/>
              <a:chOff x="627682" y="1929539"/>
              <a:chExt cx="1921768" cy="317715"/>
            </a:xfrm>
          </p:grpSpPr>
          <p:grpSp>
            <p:nvGrpSpPr>
              <p:cNvPr id="26" name="Group 316">
                <a:extLst>
                  <a:ext uri="{FF2B5EF4-FFF2-40B4-BE49-F238E27FC236}">
                    <a16:creationId xmlns:a16="http://schemas.microsoft.com/office/drawing/2014/main" id="{0AC62DB3-19AA-CE46-914D-08001D81E11D}"/>
                  </a:ext>
                </a:extLst>
              </p:cNvPr>
              <p:cNvGrpSpPr/>
              <p:nvPr/>
            </p:nvGrpSpPr>
            <p:grpSpPr>
              <a:xfrm>
                <a:off x="627682" y="1929539"/>
                <a:ext cx="154982" cy="317715"/>
                <a:chOff x="627682" y="1929539"/>
                <a:chExt cx="154982" cy="317715"/>
              </a:xfrm>
            </p:grpSpPr>
            <p:cxnSp>
              <p:nvCxnSpPr>
                <p:cNvPr id="60" name="Straight Connector 350">
                  <a:extLst>
                    <a:ext uri="{FF2B5EF4-FFF2-40B4-BE49-F238E27FC236}">
                      <a16:creationId xmlns:a16="http://schemas.microsoft.com/office/drawing/2014/main" id="{4DB519F9-1C1E-6E42-A323-51C8284A16D2}"/>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351">
                  <a:extLst>
                    <a:ext uri="{FF2B5EF4-FFF2-40B4-BE49-F238E27FC236}">
                      <a16:creationId xmlns:a16="http://schemas.microsoft.com/office/drawing/2014/main" id="{C1CF42EA-1F95-4946-8348-976F4FB3032A}"/>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7" name="Group 317">
                <a:extLst>
                  <a:ext uri="{FF2B5EF4-FFF2-40B4-BE49-F238E27FC236}">
                    <a16:creationId xmlns:a16="http://schemas.microsoft.com/office/drawing/2014/main" id="{7A219EDF-0A26-4548-A630-AE3C96418AC6}"/>
                  </a:ext>
                </a:extLst>
              </p:cNvPr>
              <p:cNvGrpSpPr/>
              <p:nvPr/>
            </p:nvGrpSpPr>
            <p:grpSpPr>
              <a:xfrm>
                <a:off x="782664" y="1929539"/>
                <a:ext cx="154982" cy="317715"/>
                <a:chOff x="627682" y="1929539"/>
                <a:chExt cx="154982" cy="317715"/>
              </a:xfrm>
            </p:grpSpPr>
            <p:cxnSp>
              <p:nvCxnSpPr>
                <p:cNvPr id="58" name="Straight Connector 348">
                  <a:extLst>
                    <a:ext uri="{FF2B5EF4-FFF2-40B4-BE49-F238E27FC236}">
                      <a16:creationId xmlns:a16="http://schemas.microsoft.com/office/drawing/2014/main" id="{79C1ADF6-7D8C-4B49-9F5E-31B22D11704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349">
                  <a:extLst>
                    <a:ext uri="{FF2B5EF4-FFF2-40B4-BE49-F238E27FC236}">
                      <a16:creationId xmlns:a16="http://schemas.microsoft.com/office/drawing/2014/main" id="{97E63051-7BCF-874A-9BA6-2BBF6F278EE6}"/>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8" name="Group 318">
                <a:extLst>
                  <a:ext uri="{FF2B5EF4-FFF2-40B4-BE49-F238E27FC236}">
                    <a16:creationId xmlns:a16="http://schemas.microsoft.com/office/drawing/2014/main" id="{4FC8434A-2D8A-0243-9B74-AA978BA7AD49}"/>
                  </a:ext>
                </a:extLst>
              </p:cNvPr>
              <p:cNvGrpSpPr/>
              <p:nvPr/>
            </p:nvGrpSpPr>
            <p:grpSpPr>
              <a:xfrm>
                <a:off x="953143" y="1929539"/>
                <a:ext cx="154982" cy="317715"/>
                <a:chOff x="627682" y="1929539"/>
                <a:chExt cx="154982" cy="317715"/>
              </a:xfrm>
            </p:grpSpPr>
            <p:cxnSp>
              <p:nvCxnSpPr>
                <p:cNvPr id="56" name="Straight Connector 346">
                  <a:extLst>
                    <a:ext uri="{FF2B5EF4-FFF2-40B4-BE49-F238E27FC236}">
                      <a16:creationId xmlns:a16="http://schemas.microsoft.com/office/drawing/2014/main" id="{EE2AE19E-A021-9D40-A7AF-8FACE297F44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347">
                  <a:extLst>
                    <a:ext uri="{FF2B5EF4-FFF2-40B4-BE49-F238E27FC236}">
                      <a16:creationId xmlns:a16="http://schemas.microsoft.com/office/drawing/2014/main" id="{C3171976-232C-514A-B20A-55C972317A7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9" name="Group 319">
                <a:extLst>
                  <a:ext uri="{FF2B5EF4-FFF2-40B4-BE49-F238E27FC236}">
                    <a16:creationId xmlns:a16="http://schemas.microsoft.com/office/drawing/2014/main" id="{3D80FBAB-4D66-D948-88F4-C8896664DDF6}"/>
                  </a:ext>
                </a:extLst>
              </p:cNvPr>
              <p:cNvGrpSpPr/>
              <p:nvPr/>
            </p:nvGrpSpPr>
            <p:grpSpPr>
              <a:xfrm>
                <a:off x="1115872" y="1929539"/>
                <a:ext cx="154982" cy="317715"/>
                <a:chOff x="627682" y="1929539"/>
                <a:chExt cx="154982" cy="317715"/>
              </a:xfrm>
            </p:grpSpPr>
            <p:cxnSp>
              <p:nvCxnSpPr>
                <p:cNvPr id="54" name="Straight Connector 344">
                  <a:extLst>
                    <a:ext uri="{FF2B5EF4-FFF2-40B4-BE49-F238E27FC236}">
                      <a16:creationId xmlns:a16="http://schemas.microsoft.com/office/drawing/2014/main" id="{9DEEA115-D2EF-8948-A487-9EB4E841913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345">
                  <a:extLst>
                    <a:ext uri="{FF2B5EF4-FFF2-40B4-BE49-F238E27FC236}">
                      <a16:creationId xmlns:a16="http://schemas.microsoft.com/office/drawing/2014/main" id="{C4BFC88B-B390-3741-9CFC-A9EF4A7228FD}"/>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320">
                <a:extLst>
                  <a:ext uri="{FF2B5EF4-FFF2-40B4-BE49-F238E27FC236}">
                    <a16:creationId xmlns:a16="http://schemas.microsoft.com/office/drawing/2014/main" id="{2481AE6C-8DC1-A54F-B7CB-9E02A9AC2C91}"/>
                  </a:ext>
                </a:extLst>
              </p:cNvPr>
              <p:cNvGrpSpPr/>
              <p:nvPr/>
            </p:nvGrpSpPr>
            <p:grpSpPr>
              <a:xfrm>
                <a:off x="1278602" y="1929539"/>
                <a:ext cx="154982" cy="317715"/>
                <a:chOff x="627682" y="1929539"/>
                <a:chExt cx="154982" cy="317715"/>
              </a:xfrm>
            </p:grpSpPr>
            <p:cxnSp>
              <p:nvCxnSpPr>
                <p:cNvPr id="52" name="Straight Connector 342">
                  <a:extLst>
                    <a:ext uri="{FF2B5EF4-FFF2-40B4-BE49-F238E27FC236}">
                      <a16:creationId xmlns:a16="http://schemas.microsoft.com/office/drawing/2014/main" id="{F4DD809C-7923-4C4E-8F55-CA319D6A2439}"/>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343">
                  <a:extLst>
                    <a:ext uri="{FF2B5EF4-FFF2-40B4-BE49-F238E27FC236}">
                      <a16:creationId xmlns:a16="http://schemas.microsoft.com/office/drawing/2014/main" id="{F6FFE152-16A4-9142-B13C-D713C8D5A41B}"/>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1" name="Group 321">
                <a:extLst>
                  <a:ext uri="{FF2B5EF4-FFF2-40B4-BE49-F238E27FC236}">
                    <a16:creationId xmlns:a16="http://schemas.microsoft.com/office/drawing/2014/main" id="{A6C9E510-D107-E34C-9293-A9F017A4CC25}"/>
                  </a:ext>
                </a:extLst>
              </p:cNvPr>
              <p:cNvGrpSpPr/>
              <p:nvPr/>
            </p:nvGrpSpPr>
            <p:grpSpPr>
              <a:xfrm>
                <a:off x="1433584" y="1929539"/>
                <a:ext cx="154982" cy="317715"/>
                <a:chOff x="627682" y="1929539"/>
                <a:chExt cx="154982" cy="317715"/>
              </a:xfrm>
            </p:grpSpPr>
            <p:cxnSp>
              <p:nvCxnSpPr>
                <p:cNvPr id="50" name="Straight Connector 340">
                  <a:extLst>
                    <a:ext uri="{FF2B5EF4-FFF2-40B4-BE49-F238E27FC236}">
                      <a16:creationId xmlns:a16="http://schemas.microsoft.com/office/drawing/2014/main" id="{631D9A60-8140-D948-A341-A3BD6619F772}"/>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341">
                  <a:extLst>
                    <a:ext uri="{FF2B5EF4-FFF2-40B4-BE49-F238E27FC236}">
                      <a16:creationId xmlns:a16="http://schemas.microsoft.com/office/drawing/2014/main" id="{EAADF42D-A8AC-2E47-9A92-FB7B4AD678E9}"/>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2" name="Group 322">
                <a:extLst>
                  <a:ext uri="{FF2B5EF4-FFF2-40B4-BE49-F238E27FC236}">
                    <a16:creationId xmlns:a16="http://schemas.microsoft.com/office/drawing/2014/main" id="{F5EC6DAD-C382-7B4A-ABF5-D9AE154A9912}"/>
                  </a:ext>
                </a:extLst>
              </p:cNvPr>
              <p:cNvGrpSpPr/>
              <p:nvPr/>
            </p:nvGrpSpPr>
            <p:grpSpPr>
              <a:xfrm>
                <a:off x="1588566" y="1929539"/>
                <a:ext cx="154982" cy="317715"/>
                <a:chOff x="627682" y="1929539"/>
                <a:chExt cx="154982" cy="317715"/>
              </a:xfrm>
            </p:grpSpPr>
            <p:cxnSp>
              <p:nvCxnSpPr>
                <p:cNvPr id="48" name="Straight Connector 338">
                  <a:extLst>
                    <a:ext uri="{FF2B5EF4-FFF2-40B4-BE49-F238E27FC236}">
                      <a16:creationId xmlns:a16="http://schemas.microsoft.com/office/drawing/2014/main" id="{17D34782-A9A6-F140-8A17-633B44ADB983}"/>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339">
                  <a:extLst>
                    <a:ext uri="{FF2B5EF4-FFF2-40B4-BE49-F238E27FC236}">
                      <a16:creationId xmlns:a16="http://schemas.microsoft.com/office/drawing/2014/main" id="{CA2780FE-B8ED-0A48-9219-D4EB163BB07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3" name="Group 323">
                <a:extLst>
                  <a:ext uri="{FF2B5EF4-FFF2-40B4-BE49-F238E27FC236}">
                    <a16:creationId xmlns:a16="http://schemas.microsoft.com/office/drawing/2014/main" id="{D963986E-75AA-FF42-8EC7-66680D4CB1DF}"/>
                  </a:ext>
                </a:extLst>
              </p:cNvPr>
              <p:cNvGrpSpPr/>
              <p:nvPr/>
            </p:nvGrpSpPr>
            <p:grpSpPr>
              <a:xfrm>
                <a:off x="1743548" y="1929539"/>
                <a:ext cx="154982" cy="317715"/>
                <a:chOff x="627682" y="1929539"/>
                <a:chExt cx="154982" cy="317715"/>
              </a:xfrm>
            </p:grpSpPr>
            <p:cxnSp>
              <p:nvCxnSpPr>
                <p:cNvPr id="46" name="Straight Connector 336">
                  <a:extLst>
                    <a:ext uri="{FF2B5EF4-FFF2-40B4-BE49-F238E27FC236}">
                      <a16:creationId xmlns:a16="http://schemas.microsoft.com/office/drawing/2014/main" id="{831167E7-66A2-2B4E-97F6-E19E499EC55A}"/>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337">
                  <a:extLst>
                    <a:ext uri="{FF2B5EF4-FFF2-40B4-BE49-F238E27FC236}">
                      <a16:creationId xmlns:a16="http://schemas.microsoft.com/office/drawing/2014/main" id="{162A0E11-148D-2A4E-A119-3768026002C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4" name="Group 324">
                <a:extLst>
                  <a:ext uri="{FF2B5EF4-FFF2-40B4-BE49-F238E27FC236}">
                    <a16:creationId xmlns:a16="http://schemas.microsoft.com/office/drawing/2014/main" id="{D6B46338-A86A-1F41-8ADD-D4F185156785}"/>
                  </a:ext>
                </a:extLst>
              </p:cNvPr>
              <p:cNvGrpSpPr/>
              <p:nvPr/>
            </p:nvGrpSpPr>
            <p:grpSpPr>
              <a:xfrm>
                <a:off x="1914027" y="1929539"/>
                <a:ext cx="154982" cy="317715"/>
                <a:chOff x="627682" y="1929539"/>
                <a:chExt cx="154982" cy="317715"/>
              </a:xfrm>
            </p:grpSpPr>
            <p:cxnSp>
              <p:nvCxnSpPr>
                <p:cNvPr id="44" name="Straight Connector 334">
                  <a:extLst>
                    <a:ext uri="{FF2B5EF4-FFF2-40B4-BE49-F238E27FC236}">
                      <a16:creationId xmlns:a16="http://schemas.microsoft.com/office/drawing/2014/main" id="{AC8B1BC6-8E71-2D4F-9F4F-65058A2C1958}"/>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335">
                  <a:extLst>
                    <a:ext uri="{FF2B5EF4-FFF2-40B4-BE49-F238E27FC236}">
                      <a16:creationId xmlns:a16="http://schemas.microsoft.com/office/drawing/2014/main" id="{BEADAF36-505A-994C-9E8F-DCCF7A64F089}"/>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5" name="Group 325">
                <a:extLst>
                  <a:ext uri="{FF2B5EF4-FFF2-40B4-BE49-F238E27FC236}">
                    <a16:creationId xmlns:a16="http://schemas.microsoft.com/office/drawing/2014/main" id="{C73C7BF8-62D6-BF4B-9E99-0AFB8A2B308E}"/>
                  </a:ext>
                </a:extLst>
              </p:cNvPr>
              <p:cNvGrpSpPr/>
              <p:nvPr/>
            </p:nvGrpSpPr>
            <p:grpSpPr>
              <a:xfrm>
                <a:off x="2076756" y="1929539"/>
                <a:ext cx="154982" cy="317715"/>
                <a:chOff x="627682" y="1929539"/>
                <a:chExt cx="154982" cy="317715"/>
              </a:xfrm>
            </p:grpSpPr>
            <p:cxnSp>
              <p:nvCxnSpPr>
                <p:cNvPr id="42" name="Straight Connector 332">
                  <a:extLst>
                    <a:ext uri="{FF2B5EF4-FFF2-40B4-BE49-F238E27FC236}">
                      <a16:creationId xmlns:a16="http://schemas.microsoft.com/office/drawing/2014/main" id="{A2C01CC3-82AB-1545-93FD-AC7116A6D92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333">
                  <a:extLst>
                    <a:ext uri="{FF2B5EF4-FFF2-40B4-BE49-F238E27FC236}">
                      <a16:creationId xmlns:a16="http://schemas.microsoft.com/office/drawing/2014/main" id="{8837A62F-547F-AB44-A6FC-EC60B3E5E074}"/>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6" name="Group 326">
                <a:extLst>
                  <a:ext uri="{FF2B5EF4-FFF2-40B4-BE49-F238E27FC236}">
                    <a16:creationId xmlns:a16="http://schemas.microsoft.com/office/drawing/2014/main" id="{80125083-BE09-A14C-9FF5-67AE311F90E3}"/>
                  </a:ext>
                </a:extLst>
              </p:cNvPr>
              <p:cNvGrpSpPr/>
              <p:nvPr/>
            </p:nvGrpSpPr>
            <p:grpSpPr>
              <a:xfrm>
                <a:off x="2239486" y="1929539"/>
                <a:ext cx="154982" cy="317715"/>
                <a:chOff x="627682" y="1929539"/>
                <a:chExt cx="154982" cy="317715"/>
              </a:xfrm>
            </p:grpSpPr>
            <p:cxnSp>
              <p:nvCxnSpPr>
                <p:cNvPr id="40" name="Straight Connector 330">
                  <a:extLst>
                    <a:ext uri="{FF2B5EF4-FFF2-40B4-BE49-F238E27FC236}">
                      <a16:creationId xmlns:a16="http://schemas.microsoft.com/office/drawing/2014/main" id="{E1BE2C2C-3F75-6F4A-813B-DDF562643B3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331">
                  <a:extLst>
                    <a:ext uri="{FF2B5EF4-FFF2-40B4-BE49-F238E27FC236}">
                      <a16:creationId xmlns:a16="http://schemas.microsoft.com/office/drawing/2014/main" id="{061082B9-159D-8C42-9433-41562301BC07}"/>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7" name="Group 327">
                <a:extLst>
                  <a:ext uri="{FF2B5EF4-FFF2-40B4-BE49-F238E27FC236}">
                    <a16:creationId xmlns:a16="http://schemas.microsoft.com/office/drawing/2014/main" id="{05D8E35F-868D-FD42-A5B0-7A52346C8F9C}"/>
                  </a:ext>
                </a:extLst>
              </p:cNvPr>
              <p:cNvGrpSpPr/>
              <p:nvPr/>
            </p:nvGrpSpPr>
            <p:grpSpPr>
              <a:xfrm>
                <a:off x="2394468" y="1929539"/>
                <a:ext cx="154982" cy="317715"/>
                <a:chOff x="627682" y="1929539"/>
                <a:chExt cx="154982" cy="317715"/>
              </a:xfrm>
            </p:grpSpPr>
            <p:cxnSp>
              <p:nvCxnSpPr>
                <p:cNvPr id="38" name="Straight Connector 328">
                  <a:extLst>
                    <a:ext uri="{FF2B5EF4-FFF2-40B4-BE49-F238E27FC236}">
                      <a16:creationId xmlns:a16="http://schemas.microsoft.com/office/drawing/2014/main" id="{BED0CA10-5B9C-5742-8C21-F2A7979E3EAC}"/>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29">
                  <a:extLst>
                    <a:ext uri="{FF2B5EF4-FFF2-40B4-BE49-F238E27FC236}">
                      <a16:creationId xmlns:a16="http://schemas.microsoft.com/office/drawing/2014/main" id="{2C20835C-8D79-D24E-8D2E-D69B2A044CA4}"/>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7" name="Rectangle 352">
              <a:extLst>
                <a:ext uri="{FF2B5EF4-FFF2-40B4-BE49-F238E27FC236}">
                  <a16:creationId xmlns:a16="http://schemas.microsoft.com/office/drawing/2014/main" id="{BDB8DCFD-5377-894E-9D4E-46B9EA092EED}"/>
                </a:ext>
              </a:extLst>
            </p:cNvPr>
            <p:cNvSpPr/>
            <p:nvPr/>
          </p:nvSpPr>
          <p:spPr>
            <a:xfrm>
              <a:off x="774871" y="1991532"/>
              <a:ext cx="511444" cy="104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354">
              <a:extLst>
                <a:ext uri="{FF2B5EF4-FFF2-40B4-BE49-F238E27FC236}">
                  <a16:creationId xmlns:a16="http://schemas.microsoft.com/office/drawing/2014/main" id="{3A10A55B-778E-A943-A963-3C233A3CDB9A}"/>
                </a:ext>
              </a:extLst>
            </p:cNvPr>
            <p:cNvSpPr/>
            <p:nvPr/>
          </p:nvSpPr>
          <p:spPr>
            <a:xfrm>
              <a:off x="933738" y="1991532"/>
              <a:ext cx="166642" cy="51144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355">
              <a:extLst>
                <a:ext uri="{FF2B5EF4-FFF2-40B4-BE49-F238E27FC236}">
                  <a16:creationId xmlns:a16="http://schemas.microsoft.com/office/drawing/2014/main" id="{FC168F8C-9849-6248-85BB-212CBA4B5FB1}"/>
                </a:ext>
              </a:extLst>
            </p:cNvPr>
            <p:cNvSpPr/>
            <p:nvPr/>
          </p:nvSpPr>
          <p:spPr>
            <a:xfrm>
              <a:off x="933738" y="2426775"/>
              <a:ext cx="360353" cy="17693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nvGrpSpPr>
            <p:cNvPr id="10" name="Group 356">
              <a:extLst>
                <a:ext uri="{FF2B5EF4-FFF2-40B4-BE49-F238E27FC236}">
                  <a16:creationId xmlns:a16="http://schemas.microsoft.com/office/drawing/2014/main" id="{015D9520-CFE6-8842-BFF7-96250A3F292B}"/>
                </a:ext>
              </a:extLst>
            </p:cNvPr>
            <p:cNvGrpSpPr/>
            <p:nvPr/>
          </p:nvGrpSpPr>
          <p:grpSpPr>
            <a:xfrm flipH="1">
              <a:off x="3933941" y="1996698"/>
              <a:ext cx="511471" cy="1043552"/>
              <a:chOff x="3747962" y="1991532"/>
              <a:chExt cx="511471" cy="1043552"/>
            </a:xfrm>
          </p:grpSpPr>
          <p:sp>
            <p:nvSpPr>
              <p:cNvPr id="23" name="Rectangle 357">
                <a:extLst>
                  <a:ext uri="{FF2B5EF4-FFF2-40B4-BE49-F238E27FC236}">
                    <a16:creationId xmlns:a16="http://schemas.microsoft.com/office/drawing/2014/main" id="{499262B7-39E3-BC42-B82B-639FEE060DF0}"/>
                  </a:ext>
                </a:extLst>
              </p:cNvPr>
              <p:cNvSpPr/>
              <p:nvPr/>
            </p:nvSpPr>
            <p:spPr>
              <a:xfrm>
                <a:off x="3747962" y="1991532"/>
                <a:ext cx="511444" cy="104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358">
                <a:extLst>
                  <a:ext uri="{FF2B5EF4-FFF2-40B4-BE49-F238E27FC236}">
                    <a16:creationId xmlns:a16="http://schemas.microsoft.com/office/drawing/2014/main" id="{F5186FEB-EDEC-8E45-BF1E-052A7B586A0D}"/>
                  </a:ext>
                </a:extLst>
              </p:cNvPr>
              <p:cNvSpPr/>
              <p:nvPr/>
            </p:nvSpPr>
            <p:spPr>
              <a:xfrm>
                <a:off x="3899080" y="1991532"/>
                <a:ext cx="166642" cy="51144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359">
                <a:extLst>
                  <a:ext uri="{FF2B5EF4-FFF2-40B4-BE49-F238E27FC236}">
                    <a16:creationId xmlns:a16="http://schemas.microsoft.com/office/drawing/2014/main" id="{70801320-3E67-C24E-B194-17D380BD9597}"/>
                  </a:ext>
                </a:extLst>
              </p:cNvPr>
              <p:cNvSpPr/>
              <p:nvPr/>
            </p:nvSpPr>
            <p:spPr>
              <a:xfrm>
                <a:off x="3899080" y="2426775"/>
                <a:ext cx="360353" cy="17693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Oval 360">
              <a:extLst>
                <a:ext uri="{FF2B5EF4-FFF2-40B4-BE49-F238E27FC236}">
                  <a16:creationId xmlns:a16="http://schemas.microsoft.com/office/drawing/2014/main" id="{70755A03-88B4-3948-8AC5-B1A5B338BF65}"/>
                </a:ext>
              </a:extLst>
            </p:cNvPr>
            <p:cNvSpPr/>
            <p:nvPr/>
          </p:nvSpPr>
          <p:spPr>
            <a:xfrm>
              <a:off x="3807420" y="2089687"/>
              <a:ext cx="247973" cy="2402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361">
              <a:extLst>
                <a:ext uri="{FF2B5EF4-FFF2-40B4-BE49-F238E27FC236}">
                  <a16:creationId xmlns:a16="http://schemas.microsoft.com/office/drawing/2014/main" id="{4B1B2386-E552-1941-A051-F2B99B6023CD}"/>
                </a:ext>
              </a:extLst>
            </p:cNvPr>
            <p:cNvSpPr/>
            <p:nvPr/>
          </p:nvSpPr>
          <p:spPr>
            <a:xfrm>
              <a:off x="3807420" y="2761280"/>
              <a:ext cx="247973" cy="24022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362">
              <a:extLst>
                <a:ext uri="{FF2B5EF4-FFF2-40B4-BE49-F238E27FC236}">
                  <a16:creationId xmlns:a16="http://schemas.microsoft.com/office/drawing/2014/main" id="{675038B6-F1F7-3542-A5FE-AB4A3B8872FD}"/>
                </a:ext>
              </a:extLst>
            </p:cNvPr>
            <p:cNvSpPr/>
            <p:nvPr/>
          </p:nvSpPr>
          <p:spPr>
            <a:xfrm>
              <a:off x="3213282" y="1991532"/>
              <a:ext cx="511444" cy="104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363">
              <a:extLst>
                <a:ext uri="{FF2B5EF4-FFF2-40B4-BE49-F238E27FC236}">
                  <a16:creationId xmlns:a16="http://schemas.microsoft.com/office/drawing/2014/main" id="{B513B5CF-752F-D24D-A60B-F33FC27BE706}"/>
                </a:ext>
              </a:extLst>
            </p:cNvPr>
            <p:cNvSpPr txBox="1"/>
            <p:nvPr/>
          </p:nvSpPr>
          <p:spPr>
            <a:xfrm>
              <a:off x="-34912" y="1583848"/>
              <a:ext cx="1260555" cy="566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Arial"/>
                  <a:ea typeface="+mn-ea"/>
                  <a:cs typeface="+mn-cs"/>
                </a:rPr>
                <a:t>Absorber flange</a:t>
              </a:r>
              <a:endParaRPr kumimoji="0" lang="en-GB"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15" name="TextBox 364">
              <a:extLst>
                <a:ext uri="{FF2B5EF4-FFF2-40B4-BE49-F238E27FC236}">
                  <a16:creationId xmlns:a16="http://schemas.microsoft.com/office/drawing/2014/main" id="{2995DEC2-77DF-6842-8C3E-C056B0D62430}"/>
                </a:ext>
              </a:extLst>
            </p:cNvPr>
            <p:cNvSpPr txBox="1"/>
            <p:nvPr/>
          </p:nvSpPr>
          <p:spPr>
            <a:xfrm>
              <a:off x="4491878" y="1593174"/>
              <a:ext cx="1260555" cy="566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Arial"/>
                  <a:ea typeface="+mn-ea"/>
                  <a:cs typeface="+mn-cs"/>
                </a:rPr>
                <a:t>Cavity flange</a:t>
              </a:r>
              <a:endParaRPr kumimoji="0" lang="en-GB"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16" name="TextBox 365">
              <a:extLst>
                <a:ext uri="{FF2B5EF4-FFF2-40B4-BE49-F238E27FC236}">
                  <a16:creationId xmlns:a16="http://schemas.microsoft.com/office/drawing/2014/main" id="{433C9A6E-6F13-7A4F-8684-36FE03F0C729}"/>
                </a:ext>
              </a:extLst>
            </p:cNvPr>
            <p:cNvSpPr txBox="1"/>
            <p:nvPr/>
          </p:nvSpPr>
          <p:spPr>
            <a:xfrm>
              <a:off x="3559412" y="1365185"/>
              <a:ext cx="1260555" cy="3483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2060"/>
                  </a:solidFill>
                  <a:effectLst/>
                  <a:uLnTx/>
                  <a:uFillTx/>
                  <a:latin typeface="Arial"/>
                  <a:ea typeface="+mn-ea"/>
                  <a:cs typeface="+mn-cs"/>
                </a:rPr>
                <a:t>O’ring</a:t>
              </a:r>
              <a:endParaRPr kumimoji="0" lang="en-GB" sz="1000" b="0" i="0" u="none" strike="noStrike" kern="1200" cap="none" spc="0" normalizeH="0" baseline="0" noProof="0" dirty="0">
                <a:ln>
                  <a:noFill/>
                </a:ln>
                <a:solidFill>
                  <a:srgbClr val="002060"/>
                </a:solidFill>
                <a:effectLst/>
                <a:uLnTx/>
                <a:uFillTx/>
                <a:latin typeface="Arial"/>
                <a:ea typeface="+mn-ea"/>
                <a:cs typeface="+mn-cs"/>
              </a:endParaRPr>
            </a:p>
          </p:txBody>
        </p:sp>
        <p:cxnSp>
          <p:nvCxnSpPr>
            <p:cNvPr id="17" name="Straight Arrow Connector 366">
              <a:extLst>
                <a:ext uri="{FF2B5EF4-FFF2-40B4-BE49-F238E27FC236}">
                  <a16:creationId xmlns:a16="http://schemas.microsoft.com/office/drawing/2014/main" id="{F25F3DF9-19B1-9D44-928E-004F2BFACEC1}"/>
                </a:ext>
              </a:extLst>
            </p:cNvPr>
            <p:cNvCxnSpPr>
              <a:stCxn id="16" idx="2"/>
              <a:endCxn id="11" idx="0"/>
            </p:cNvCxnSpPr>
            <p:nvPr/>
          </p:nvCxnSpPr>
          <p:spPr>
            <a:xfrm flipH="1">
              <a:off x="3931407" y="1713562"/>
              <a:ext cx="258283" cy="3761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367">
              <a:extLst>
                <a:ext uri="{FF2B5EF4-FFF2-40B4-BE49-F238E27FC236}">
                  <a16:creationId xmlns:a16="http://schemas.microsoft.com/office/drawing/2014/main" id="{46517495-48CD-2847-9B39-EC400C6B3400}"/>
                </a:ext>
              </a:extLst>
            </p:cNvPr>
            <p:cNvSpPr txBox="1"/>
            <p:nvPr/>
          </p:nvSpPr>
          <p:spPr>
            <a:xfrm>
              <a:off x="1761577" y="1537680"/>
              <a:ext cx="1260555" cy="3483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Arial"/>
                  <a:ea typeface="+mn-ea"/>
                  <a:cs typeface="+mn-cs"/>
                </a:rPr>
                <a:t>Bellows</a:t>
              </a:r>
              <a:endParaRPr kumimoji="0" lang="en-GB"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546">
              <a:extLst>
                <a:ext uri="{FF2B5EF4-FFF2-40B4-BE49-F238E27FC236}">
                  <a16:creationId xmlns:a16="http://schemas.microsoft.com/office/drawing/2014/main" id="{D7140C09-D9E1-A243-A05E-B6392F98C496}"/>
                </a:ext>
              </a:extLst>
            </p:cNvPr>
            <p:cNvSpPr txBox="1"/>
            <p:nvPr/>
          </p:nvSpPr>
          <p:spPr>
            <a:xfrm>
              <a:off x="2772826" y="3103786"/>
              <a:ext cx="1226923" cy="3701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Ø150mm</a:t>
              </a: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20" name="Straight Arrow Connector 547">
              <a:extLst>
                <a:ext uri="{FF2B5EF4-FFF2-40B4-BE49-F238E27FC236}">
                  <a16:creationId xmlns:a16="http://schemas.microsoft.com/office/drawing/2014/main" id="{B1619B0F-71C1-1A42-A94E-CE4277373A9C}"/>
                </a:ext>
              </a:extLst>
            </p:cNvPr>
            <p:cNvCxnSpPr>
              <a:cxnSpLocks/>
            </p:cNvCxnSpPr>
            <p:nvPr/>
          </p:nvCxnSpPr>
          <p:spPr>
            <a:xfrm flipV="1">
              <a:off x="3807420" y="2893082"/>
              <a:ext cx="0" cy="6570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548">
              <a:extLst>
                <a:ext uri="{FF2B5EF4-FFF2-40B4-BE49-F238E27FC236}">
                  <a16:creationId xmlns:a16="http://schemas.microsoft.com/office/drawing/2014/main" id="{161B2936-5AE1-AA4E-AD22-18EFA78DAF00}"/>
                </a:ext>
              </a:extLst>
            </p:cNvPr>
            <p:cNvCxnSpPr>
              <a:cxnSpLocks/>
            </p:cNvCxnSpPr>
            <p:nvPr/>
          </p:nvCxnSpPr>
          <p:spPr>
            <a:xfrm flipV="1">
              <a:off x="4491878" y="2227768"/>
              <a:ext cx="0" cy="13223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549">
              <a:extLst>
                <a:ext uri="{FF2B5EF4-FFF2-40B4-BE49-F238E27FC236}">
                  <a16:creationId xmlns:a16="http://schemas.microsoft.com/office/drawing/2014/main" id="{7E03E3CD-308D-F940-ACE3-1C57E94CBC37}"/>
                </a:ext>
              </a:extLst>
            </p:cNvPr>
            <p:cNvSpPr txBox="1"/>
            <p:nvPr/>
          </p:nvSpPr>
          <p:spPr>
            <a:xfrm>
              <a:off x="4462306" y="3125560"/>
              <a:ext cx="1140264" cy="5661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Ø230mm</a:t>
              </a: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98" name="Group 722">
            <a:extLst>
              <a:ext uri="{FF2B5EF4-FFF2-40B4-BE49-F238E27FC236}">
                <a16:creationId xmlns:a16="http://schemas.microsoft.com/office/drawing/2014/main" id="{9AE456A3-5D0D-A241-B151-1CCA3E43F3B1}"/>
              </a:ext>
            </a:extLst>
          </p:cNvPr>
          <p:cNvGrpSpPr/>
          <p:nvPr/>
        </p:nvGrpSpPr>
        <p:grpSpPr>
          <a:xfrm>
            <a:off x="5728688" y="1031534"/>
            <a:ext cx="2787766" cy="1342183"/>
            <a:chOff x="5240195" y="1031534"/>
            <a:chExt cx="2787766" cy="1342183"/>
          </a:xfrm>
        </p:grpSpPr>
        <p:sp>
          <p:nvSpPr>
            <p:cNvPr id="99" name="Rectangle 556">
              <a:extLst>
                <a:ext uri="{FF2B5EF4-FFF2-40B4-BE49-F238E27FC236}">
                  <a16:creationId xmlns:a16="http://schemas.microsoft.com/office/drawing/2014/main" id="{0CC87410-2EE1-2347-B6B3-4A75B1AF0BAC}"/>
                </a:ext>
              </a:extLst>
            </p:cNvPr>
            <p:cNvSpPr/>
            <p:nvPr/>
          </p:nvSpPr>
          <p:spPr>
            <a:xfrm>
              <a:off x="5433743" y="1632518"/>
              <a:ext cx="361472" cy="7375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00" name="Rectangle 558">
              <a:extLst>
                <a:ext uri="{FF2B5EF4-FFF2-40B4-BE49-F238E27FC236}">
                  <a16:creationId xmlns:a16="http://schemas.microsoft.com/office/drawing/2014/main" id="{7D05FE05-9F0B-B348-B9C8-7AF7FD1BA231}"/>
                </a:ext>
              </a:extLst>
            </p:cNvPr>
            <p:cNvSpPr/>
            <p:nvPr/>
          </p:nvSpPr>
          <p:spPr>
            <a:xfrm>
              <a:off x="5546025" y="1632518"/>
              <a:ext cx="117777" cy="361472"/>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01" name="Rectangle 559">
              <a:extLst>
                <a:ext uri="{FF2B5EF4-FFF2-40B4-BE49-F238E27FC236}">
                  <a16:creationId xmlns:a16="http://schemas.microsoft.com/office/drawing/2014/main" id="{F6E7A739-F654-7E4A-8F29-F6E4E537F1B3}"/>
                </a:ext>
              </a:extLst>
            </p:cNvPr>
            <p:cNvSpPr/>
            <p:nvPr/>
          </p:nvSpPr>
          <p:spPr>
            <a:xfrm>
              <a:off x="5546025" y="1940133"/>
              <a:ext cx="254686" cy="125053"/>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nvGrpSpPr>
            <p:cNvPr id="102" name="Group 560">
              <a:extLst>
                <a:ext uri="{FF2B5EF4-FFF2-40B4-BE49-F238E27FC236}">
                  <a16:creationId xmlns:a16="http://schemas.microsoft.com/office/drawing/2014/main" id="{7C66E352-4BDE-9B4F-B846-4B3CC2570130}"/>
                </a:ext>
              </a:extLst>
            </p:cNvPr>
            <p:cNvGrpSpPr/>
            <p:nvPr/>
          </p:nvGrpSpPr>
          <p:grpSpPr>
            <a:xfrm flipH="1">
              <a:off x="7666470" y="1636169"/>
              <a:ext cx="361491" cy="737548"/>
              <a:chOff x="3747962" y="1991532"/>
              <a:chExt cx="511471" cy="1043552"/>
            </a:xfrm>
          </p:grpSpPr>
          <p:sp>
            <p:nvSpPr>
              <p:cNvPr id="182" name="Rectangle 573">
                <a:extLst>
                  <a:ext uri="{FF2B5EF4-FFF2-40B4-BE49-F238E27FC236}">
                    <a16:creationId xmlns:a16="http://schemas.microsoft.com/office/drawing/2014/main" id="{A82575B0-9381-1944-B414-995C5210DA07}"/>
                  </a:ext>
                </a:extLst>
              </p:cNvPr>
              <p:cNvSpPr/>
              <p:nvPr/>
            </p:nvSpPr>
            <p:spPr>
              <a:xfrm>
                <a:off x="3747962" y="1991532"/>
                <a:ext cx="511444" cy="104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83" name="Rectangle 574">
                <a:extLst>
                  <a:ext uri="{FF2B5EF4-FFF2-40B4-BE49-F238E27FC236}">
                    <a16:creationId xmlns:a16="http://schemas.microsoft.com/office/drawing/2014/main" id="{BBD9577C-6575-354C-ADD6-39F2A8B4F18F}"/>
                  </a:ext>
                </a:extLst>
              </p:cNvPr>
              <p:cNvSpPr/>
              <p:nvPr/>
            </p:nvSpPr>
            <p:spPr>
              <a:xfrm>
                <a:off x="3899080" y="1991532"/>
                <a:ext cx="166642" cy="51144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84" name="Rectangle 575">
                <a:extLst>
                  <a:ext uri="{FF2B5EF4-FFF2-40B4-BE49-F238E27FC236}">
                    <a16:creationId xmlns:a16="http://schemas.microsoft.com/office/drawing/2014/main" id="{0F8424C7-BDAB-6F43-B933-F4B971B6FE8F}"/>
                  </a:ext>
                </a:extLst>
              </p:cNvPr>
              <p:cNvSpPr/>
              <p:nvPr/>
            </p:nvSpPr>
            <p:spPr>
              <a:xfrm>
                <a:off x="3899080" y="2426775"/>
                <a:ext cx="360353" cy="17693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sp>
          <p:nvSpPr>
            <p:cNvPr id="103" name="Oval 561">
              <a:extLst>
                <a:ext uri="{FF2B5EF4-FFF2-40B4-BE49-F238E27FC236}">
                  <a16:creationId xmlns:a16="http://schemas.microsoft.com/office/drawing/2014/main" id="{38E86CD0-0754-0B4F-AF20-121F965D7774}"/>
                </a:ext>
              </a:extLst>
            </p:cNvPr>
            <p:cNvSpPr/>
            <p:nvPr/>
          </p:nvSpPr>
          <p:spPr>
            <a:xfrm>
              <a:off x="7577049" y="1701890"/>
              <a:ext cx="175259" cy="1697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04" name="Oval 562">
              <a:extLst>
                <a:ext uri="{FF2B5EF4-FFF2-40B4-BE49-F238E27FC236}">
                  <a16:creationId xmlns:a16="http://schemas.microsoft.com/office/drawing/2014/main" id="{F7C3313C-271E-3C45-9F67-241DF45DF564}"/>
                </a:ext>
              </a:extLst>
            </p:cNvPr>
            <p:cNvSpPr/>
            <p:nvPr/>
          </p:nvSpPr>
          <p:spPr>
            <a:xfrm>
              <a:off x="7577049" y="2176550"/>
              <a:ext cx="175259" cy="169782"/>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05" name="Rectangle 563">
              <a:extLst>
                <a:ext uri="{FF2B5EF4-FFF2-40B4-BE49-F238E27FC236}">
                  <a16:creationId xmlns:a16="http://schemas.microsoft.com/office/drawing/2014/main" id="{B9C4BAD8-5E8F-0C44-B6A8-4E8EDA739413}"/>
                </a:ext>
              </a:extLst>
            </p:cNvPr>
            <p:cNvSpPr/>
            <p:nvPr/>
          </p:nvSpPr>
          <p:spPr>
            <a:xfrm>
              <a:off x="6567742" y="1632518"/>
              <a:ext cx="361472" cy="7375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06" name="TextBox 564">
              <a:extLst>
                <a:ext uri="{FF2B5EF4-FFF2-40B4-BE49-F238E27FC236}">
                  <a16:creationId xmlns:a16="http://schemas.microsoft.com/office/drawing/2014/main" id="{3F537E39-E4EB-5341-A994-9002C6B51D35}"/>
                </a:ext>
              </a:extLst>
            </p:cNvPr>
            <p:cNvSpPr txBox="1"/>
            <p:nvPr/>
          </p:nvSpPr>
          <p:spPr>
            <a:xfrm>
              <a:off x="5240195" y="1334931"/>
              <a:ext cx="89091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060"/>
                  </a:solidFill>
                  <a:effectLst/>
                  <a:uLnTx/>
                  <a:uFillTx/>
                  <a:latin typeface="Arial"/>
                  <a:ea typeface="+mn-ea"/>
                  <a:cs typeface="+mn-cs"/>
                </a:rPr>
                <a:t>Vacuum</a:t>
              </a:r>
              <a:endParaRPr kumimoji="0" lang="en-GB"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107" name="TextBox 568">
              <a:extLst>
                <a:ext uri="{FF2B5EF4-FFF2-40B4-BE49-F238E27FC236}">
                  <a16:creationId xmlns:a16="http://schemas.microsoft.com/office/drawing/2014/main" id="{42AC8912-8557-394E-9C54-E508ADF68F56}"/>
                </a:ext>
              </a:extLst>
            </p:cNvPr>
            <p:cNvSpPr txBox="1"/>
            <p:nvPr/>
          </p:nvSpPr>
          <p:spPr>
            <a:xfrm>
              <a:off x="5965029" y="1031534"/>
              <a:ext cx="1487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Disconnection</a:t>
              </a:r>
              <a:endParaRPr kumimoji="0" lang="en-GB" sz="1600" b="0" i="0" u="none" strike="noStrike" kern="1200" cap="none" spc="0" normalizeH="0" baseline="0" noProof="0" dirty="0">
                <a:ln>
                  <a:noFill/>
                </a:ln>
                <a:solidFill>
                  <a:srgbClr val="002060"/>
                </a:solidFill>
                <a:effectLst/>
                <a:uLnTx/>
                <a:uFillTx/>
                <a:latin typeface="Arial"/>
                <a:ea typeface="+mn-ea"/>
                <a:cs typeface="+mn-cs"/>
              </a:endParaRPr>
            </a:p>
          </p:txBody>
        </p:sp>
        <p:grpSp>
          <p:nvGrpSpPr>
            <p:cNvPr id="108" name="Group 648">
              <a:extLst>
                <a:ext uri="{FF2B5EF4-FFF2-40B4-BE49-F238E27FC236}">
                  <a16:creationId xmlns:a16="http://schemas.microsoft.com/office/drawing/2014/main" id="{A99AE8B8-4C5B-7A4B-B9F8-E140F16D452E}"/>
                </a:ext>
              </a:extLst>
            </p:cNvPr>
            <p:cNvGrpSpPr>
              <a:grpSpLocks noChangeAspect="1"/>
            </p:cNvGrpSpPr>
            <p:nvPr/>
          </p:nvGrpSpPr>
          <p:grpSpPr>
            <a:xfrm>
              <a:off x="5796136" y="1670713"/>
              <a:ext cx="760342" cy="223200"/>
              <a:chOff x="627682" y="1929539"/>
              <a:chExt cx="1921768" cy="317715"/>
            </a:xfrm>
          </p:grpSpPr>
          <p:grpSp>
            <p:nvGrpSpPr>
              <p:cNvPr id="146" name="Group 649">
                <a:extLst>
                  <a:ext uri="{FF2B5EF4-FFF2-40B4-BE49-F238E27FC236}">
                    <a16:creationId xmlns:a16="http://schemas.microsoft.com/office/drawing/2014/main" id="{398732F7-1E1E-E34D-949F-7A5BCBB63EE7}"/>
                  </a:ext>
                </a:extLst>
              </p:cNvPr>
              <p:cNvGrpSpPr/>
              <p:nvPr/>
            </p:nvGrpSpPr>
            <p:grpSpPr>
              <a:xfrm>
                <a:off x="627682" y="1929539"/>
                <a:ext cx="154982" cy="317715"/>
                <a:chOff x="627682" y="1929539"/>
                <a:chExt cx="154982" cy="317715"/>
              </a:xfrm>
            </p:grpSpPr>
            <p:cxnSp>
              <p:nvCxnSpPr>
                <p:cNvPr id="180" name="Straight Connector 683">
                  <a:extLst>
                    <a:ext uri="{FF2B5EF4-FFF2-40B4-BE49-F238E27FC236}">
                      <a16:creationId xmlns:a16="http://schemas.microsoft.com/office/drawing/2014/main" id="{E2115628-C2C9-4D4F-BA6F-07B448F2445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Straight Connector 684">
                  <a:extLst>
                    <a:ext uri="{FF2B5EF4-FFF2-40B4-BE49-F238E27FC236}">
                      <a16:creationId xmlns:a16="http://schemas.microsoft.com/office/drawing/2014/main" id="{FFA0D6EE-5A19-E840-942F-2071810C7BCE}"/>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7" name="Group 650">
                <a:extLst>
                  <a:ext uri="{FF2B5EF4-FFF2-40B4-BE49-F238E27FC236}">
                    <a16:creationId xmlns:a16="http://schemas.microsoft.com/office/drawing/2014/main" id="{1616CC91-451F-7C42-87D5-FF26314886C0}"/>
                  </a:ext>
                </a:extLst>
              </p:cNvPr>
              <p:cNvGrpSpPr/>
              <p:nvPr/>
            </p:nvGrpSpPr>
            <p:grpSpPr>
              <a:xfrm>
                <a:off x="782664" y="1929539"/>
                <a:ext cx="154982" cy="317715"/>
                <a:chOff x="627682" y="1929539"/>
                <a:chExt cx="154982" cy="317715"/>
              </a:xfrm>
            </p:grpSpPr>
            <p:cxnSp>
              <p:nvCxnSpPr>
                <p:cNvPr id="178" name="Straight Connector 681">
                  <a:extLst>
                    <a:ext uri="{FF2B5EF4-FFF2-40B4-BE49-F238E27FC236}">
                      <a16:creationId xmlns:a16="http://schemas.microsoft.com/office/drawing/2014/main" id="{1325843A-AE95-0844-AB77-FD6C842A25EC}"/>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9" name="Straight Connector 682">
                  <a:extLst>
                    <a:ext uri="{FF2B5EF4-FFF2-40B4-BE49-F238E27FC236}">
                      <a16:creationId xmlns:a16="http://schemas.microsoft.com/office/drawing/2014/main" id="{7E98FDD8-87E1-ED41-B401-20C4B2FD85D8}"/>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8" name="Group 651">
                <a:extLst>
                  <a:ext uri="{FF2B5EF4-FFF2-40B4-BE49-F238E27FC236}">
                    <a16:creationId xmlns:a16="http://schemas.microsoft.com/office/drawing/2014/main" id="{F64C762C-2D4A-134E-B7A2-70DB6E2C5F5D}"/>
                  </a:ext>
                </a:extLst>
              </p:cNvPr>
              <p:cNvGrpSpPr/>
              <p:nvPr/>
            </p:nvGrpSpPr>
            <p:grpSpPr>
              <a:xfrm>
                <a:off x="953143" y="1929539"/>
                <a:ext cx="154982" cy="317715"/>
                <a:chOff x="627682" y="1929539"/>
                <a:chExt cx="154982" cy="317715"/>
              </a:xfrm>
            </p:grpSpPr>
            <p:cxnSp>
              <p:nvCxnSpPr>
                <p:cNvPr id="176" name="Straight Connector 679">
                  <a:extLst>
                    <a:ext uri="{FF2B5EF4-FFF2-40B4-BE49-F238E27FC236}">
                      <a16:creationId xmlns:a16="http://schemas.microsoft.com/office/drawing/2014/main" id="{ED718C11-93D1-A449-8B05-420C3FEC8502}"/>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7" name="Straight Connector 680">
                  <a:extLst>
                    <a:ext uri="{FF2B5EF4-FFF2-40B4-BE49-F238E27FC236}">
                      <a16:creationId xmlns:a16="http://schemas.microsoft.com/office/drawing/2014/main" id="{03CA2BDD-FEE1-F74E-974C-4240600F6D4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9" name="Group 652">
                <a:extLst>
                  <a:ext uri="{FF2B5EF4-FFF2-40B4-BE49-F238E27FC236}">
                    <a16:creationId xmlns:a16="http://schemas.microsoft.com/office/drawing/2014/main" id="{AA038433-C204-FF4A-BF7F-4C95841C67A0}"/>
                  </a:ext>
                </a:extLst>
              </p:cNvPr>
              <p:cNvGrpSpPr/>
              <p:nvPr/>
            </p:nvGrpSpPr>
            <p:grpSpPr>
              <a:xfrm>
                <a:off x="1115872" y="1929539"/>
                <a:ext cx="154982" cy="317715"/>
                <a:chOff x="627682" y="1929539"/>
                <a:chExt cx="154982" cy="317715"/>
              </a:xfrm>
            </p:grpSpPr>
            <p:cxnSp>
              <p:nvCxnSpPr>
                <p:cNvPr id="174" name="Straight Connector 677">
                  <a:extLst>
                    <a:ext uri="{FF2B5EF4-FFF2-40B4-BE49-F238E27FC236}">
                      <a16:creationId xmlns:a16="http://schemas.microsoft.com/office/drawing/2014/main" id="{1AA86B42-7E8E-B44D-A3DD-66950E54C6F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Straight Connector 678">
                  <a:extLst>
                    <a:ext uri="{FF2B5EF4-FFF2-40B4-BE49-F238E27FC236}">
                      <a16:creationId xmlns:a16="http://schemas.microsoft.com/office/drawing/2014/main" id="{4DE5C466-ED0F-5843-B3E4-DC258BFB63B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0" name="Group 653">
                <a:extLst>
                  <a:ext uri="{FF2B5EF4-FFF2-40B4-BE49-F238E27FC236}">
                    <a16:creationId xmlns:a16="http://schemas.microsoft.com/office/drawing/2014/main" id="{003DAF7B-6D4D-674A-861D-1E9DE7402775}"/>
                  </a:ext>
                </a:extLst>
              </p:cNvPr>
              <p:cNvGrpSpPr/>
              <p:nvPr/>
            </p:nvGrpSpPr>
            <p:grpSpPr>
              <a:xfrm>
                <a:off x="1278602" y="1929539"/>
                <a:ext cx="154982" cy="317715"/>
                <a:chOff x="627682" y="1929539"/>
                <a:chExt cx="154982" cy="317715"/>
              </a:xfrm>
            </p:grpSpPr>
            <p:cxnSp>
              <p:nvCxnSpPr>
                <p:cNvPr id="172" name="Straight Connector 675">
                  <a:extLst>
                    <a:ext uri="{FF2B5EF4-FFF2-40B4-BE49-F238E27FC236}">
                      <a16:creationId xmlns:a16="http://schemas.microsoft.com/office/drawing/2014/main" id="{B027857E-BEE8-B64B-95E6-32221731279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3" name="Straight Connector 676">
                  <a:extLst>
                    <a:ext uri="{FF2B5EF4-FFF2-40B4-BE49-F238E27FC236}">
                      <a16:creationId xmlns:a16="http://schemas.microsoft.com/office/drawing/2014/main" id="{FFD27A2A-F7D7-BC4B-9417-13DEBCA4BA2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1" name="Group 654">
                <a:extLst>
                  <a:ext uri="{FF2B5EF4-FFF2-40B4-BE49-F238E27FC236}">
                    <a16:creationId xmlns:a16="http://schemas.microsoft.com/office/drawing/2014/main" id="{94C837F8-CE12-2649-87BB-B2D8814867C2}"/>
                  </a:ext>
                </a:extLst>
              </p:cNvPr>
              <p:cNvGrpSpPr/>
              <p:nvPr/>
            </p:nvGrpSpPr>
            <p:grpSpPr>
              <a:xfrm>
                <a:off x="1433584" y="1929539"/>
                <a:ext cx="154982" cy="317715"/>
                <a:chOff x="627682" y="1929539"/>
                <a:chExt cx="154982" cy="317715"/>
              </a:xfrm>
            </p:grpSpPr>
            <p:cxnSp>
              <p:nvCxnSpPr>
                <p:cNvPr id="170" name="Straight Connector 673">
                  <a:extLst>
                    <a:ext uri="{FF2B5EF4-FFF2-40B4-BE49-F238E27FC236}">
                      <a16:creationId xmlns:a16="http://schemas.microsoft.com/office/drawing/2014/main" id="{0DF2B790-B060-AF4A-8C2D-FF615DB1399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1" name="Straight Connector 674">
                  <a:extLst>
                    <a:ext uri="{FF2B5EF4-FFF2-40B4-BE49-F238E27FC236}">
                      <a16:creationId xmlns:a16="http://schemas.microsoft.com/office/drawing/2014/main" id="{E5458145-EFBE-3A48-957E-3B0D834B14D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2" name="Group 655">
                <a:extLst>
                  <a:ext uri="{FF2B5EF4-FFF2-40B4-BE49-F238E27FC236}">
                    <a16:creationId xmlns:a16="http://schemas.microsoft.com/office/drawing/2014/main" id="{86B759DE-F110-EC4B-94C6-C7F04848A89B}"/>
                  </a:ext>
                </a:extLst>
              </p:cNvPr>
              <p:cNvGrpSpPr/>
              <p:nvPr/>
            </p:nvGrpSpPr>
            <p:grpSpPr>
              <a:xfrm>
                <a:off x="1588566" y="1929539"/>
                <a:ext cx="154982" cy="317715"/>
                <a:chOff x="627682" y="1929539"/>
                <a:chExt cx="154982" cy="317715"/>
              </a:xfrm>
            </p:grpSpPr>
            <p:cxnSp>
              <p:nvCxnSpPr>
                <p:cNvPr id="168" name="Straight Connector 671">
                  <a:extLst>
                    <a:ext uri="{FF2B5EF4-FFF2-40B4-BE49-F238E27FC236}">
                      <a16:creationId xmlns:a16="http://schemas.microsoft.com/office/drawing/2014/main" id="{7D0FE14E-4541-7F4B-B682-4BBF9CA582EE}"/>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Connector 672">
                  <a:extLst>
                    <a:ext uri="{FF2B5EF4-FFF2-40B4-BE49-F238E27FC236}">
                      <a16:creationId xmlns:a16="http://schemas.microsoft.com/office/drawing/2014/main" id="{F219AA0B-58A5-A14E-ACE0-B8BD8A464D79}"/>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3" name="Group 656">
                <a:extLst>
                  <a:ext uri="{FF2B5EF4-FFF2-40B4-BE49-F238E27FC236}">
                    <a16:creationId xmlns:a16="http://schemas.microsoft.com/office/drawing/2014/main" id="{6475E564-95F3-DB4C-AFE1-FF915D31FD26}"/>
                  </a:ext>
                </a:extLst>
              </p:cNvPr>
              <p:cNvGrpSpPr/>
              <p:nvPr/>
            </p:nvGrpSpPr>
            <p:grpSpPr>
              <a:xfrm>
                <a:off x="1743548" y="1929539"/>
                <a:ext cx="154982" cy="317715"/>
                <a:chOff x="627682" y="1929539"/>
                <a:chExt cx="154982" cy="317715"/>
              </a:xfrm>
            </p:grpSpPr>
            <p:cxnSp>
              <p:nvCxnSpPr>
                <p:cNvPr id="166" name="Straight Connector 669">
                  <a:extLst>
                    <a:ext uri="{FF2B5EF4-FFF2-40B4-BE49-F238E27FC236}">
                      <a16:creationId xmlns:a16="http://schemas.microsoft.com/office/drawing/2014/main" id="{B1D007FC-FB17-5F4B-AB5C-615888A8BBA9}"/>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7" name="Straight Connector 670">
                  <a:extLst>
                    <a:ext uri="{FF2B5EF4-FFF2-40B4-BE49-F238E27FC236}">
                      <a16:creationId xmlns:a16="http://schemas.microsoft.com/office/drawing/2014/main" id="{B4F2BB96-34A8-CB4B-A869-37E624F9531B}"/>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4" name="Group 657">
                <a:extLst>
                  <a:ext uri="{FF2B5EF4-FFF2-40B4-BE49-F238E27FC236}">
                    <a16:creationId xmlns:a16="http://schemas.microsoft.com/office/drawing/2014/main" id="{0E9E3729-2352-E840-A730-13DD9530CEF0}"/>
                  </a:ext>
                </a:extLst>
              </p:cNvPr>
              <p:cNvGrpSpPr/>
              <p:nvPr/>
            </p:nvGrpSpPr>
            <p:grpSpPr>
              <a:xfrm>
                <a:off x="1914027" y="1929539"/>
                <a:ext cx="154982" cy="317715"/>
                <a:chOff x="627682" y="1929539"/>
                <a:chExt cx="154982" cy="317715"/>
              </a:xfrm>
            </p:grpSpPr>
            <p:cxnSp>
              <p:nvCxnSpPr>
                <p:cNvPr id="164" name="Straight Connector 667">
                  <a:extLst>
                    <a:ext uri="{FF2B5EF4-FFF2-40B4-BE49-F238E27FC236}">
                      <a16:creationId xmlns:a16="http://schemas.microsoft.com/office/drawing/2014/main" id="{1025DECF-5EBB-D046-AE6A-0AAA3E11B829}"/>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668">
                  <a:extLst>
                    <a:ext uri="{FF2B5EF4-FFF2-40B4-BE49-F238E27FC236}">
                      <a16:creationId xmlns:a16="http://schemas.microsoft.com/office/drawing/2014/main" id="{C3683FEA-3186-DB43-B07D-88E6FC8D1F3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5" name="Group 658">
                <a:extLst>
                  <a:ext uri="{FF2B5EF4-FFF2-40B4-BE49-F238E27FC236}">
                    <a16:creationId xmlns:a16="http://schemas.microsoft.com/office/drawing/2014/main" id="{92DB2096-72B1-D649-BC8C-9A921B41005C}"/>
                  </a:ext>
                </a:extLst>
              </p:cNvPr>
              <p:cNvGrpSpPr/>
              <p:nvPr/>
            </p:nvGrpSpPr>
            <p:grpSpPr>
              <a:xfrm>
                <a:off x="2076756" y="1929539"/>
                <a:ext cx="154982" cy="317715"/>
                <a:chOff x="627682" y="1929539"/>
                <a:chExt cx="154982" cy="317715"/>
              </a:xfrm>
            </p:grpSpPr>
            <p:cxnSp>
              <p:nvCxnSpPr>
                <p:cNvPr id="162" name="Straight Connector 665">
                  <a:extLst>
                    <a:ext uri="{FF2B5EF4-FFF2-40B4-BE49-F238E27FC236}">
                      <a16:creationId xmlns:a16="http://schemas.microsoft.com/office/drawing/2014/main" id="{87B96E2C-97F8-1249-91DA-C3703533BC4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666">
                  <a:extLst>
                    <a:ext uri="{FF2B5EF4-FFF2-40B4-BE49-F238E27FC236}">
                      <a16:creationId xmlns:a16="http://schemas.microsoft.com/office/drawing/2014/main" id="{2D686DC9-C34D-2A40-8EA6-B3B44212F1E7}"/>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6" name="Group 659">
                <a:extLst>
                  <a:ext uri="{FF2B5EF4-FFF2-40B4-BE49-F238E27FC236}">
                    <a16:creationId xmlns:a16="http://schemas.microsoft.com/office/drawing/2014/main" id="{176F3D55-02C4-2D45-8BDB-D5797EC8609F}"/>
                  </a:ext>
                </a:extLst>
              </p:cNvPr>
              <p:cNvGrpSpPr/>
              <p:nvPr/>
            </p:nvGrpSpPr>
            <p:grpSpPr>
              <a:xfrm>
                <a:off x="2239486" y="1929539"/>
                <a:ext cx="154982" cy="317715"/>
                <a:chOff x="627682" y="1929539"/>
                <a:chExt cx="154982" cy="317715"/>
              </a:xfrm>
            </p:grpSpPr>
            <p:cxnSp>
              <p:nvCxnSpPr>
                <p:cNvPr id="160" name="Straight Connector 663">
                  <a:extLst>
                    <a:ext uri="{FF2B5EF4-FFF2-40B4-BE49-F238E27FC236}">
                      <a16:creationId xmlns:a16="http://schemas.microsoft.com/office/drawing/2014/main" id="{E2151EAB-83EB-9A40-8FE8-C4334941BCE3}"/>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664">
                  <a:extLst>
                    <a:ext uri="{FF2B5EF4-FFF2-40B4-BE49-F238E27FC236}">
                      <a16:creationId xmlns:a16="http://schemas.microsoft.com/office/drawing/2014/main" id="{45C9D8FF-11C8-5647-8802-7D93274E3407}"/>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7" name="Group 660">
                <a:extLst>
                  <a:ext uri="{FF2B5EF4-FFF2-40B4-BE49-F238E27FC236}">
                    <a16:creationId xmlns:a16="http://schemas.microsoft.com/office/drawing/2014/main" id="{F04D60A9-D879-654C-AFF1-96FBF779B881}"/>
                  </a:ext>
                </a:extLst>
              </p:cNvPr>
              <p:cNvGrpSpPr/>
              <p:nvPr/>
            </p:nvGrpSpPr>
            <p:grpSpPr>
              <a:xfrm>
                <a:off x="2394468" y="1929539"/>
                <a:ext cx="154982" cy="317715"/>
                <a:chOff x="627682" y="1929539"/>
                <a:chExt cx="154982" cy="317715"/>
              </a:xfrm>
            </p:grpSpPr>
            <p:cxnSp>
              <p:nvCxnSpPr>
                <p:cNvPr id="158" name="Straight Connector 661">
                  <a:extLst>
                    <a:ext uri="{FF2B5EF4-FFF2-40B4-BE49-F238E27FC236}">
                      <a16:creationId xmlns:a16="http://schemas.microsoft.com/office/drawing/2014/main" id="{974C04AF-0DC2-F546-9A92-1E0B0ACCC8EC}"/>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662">
                  <a:extLst>
                    <a:ext uri="{FF2B5EF4-FFF2-40B4-BE49-F238E27FC236}">
                      <a16:creationId xmlns:a16="http://schemas.microsoft.com/office/drawing/2014/main" id="{41265D1A-325E-A54C-8ABC-C6FD3036D62A}"/>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109" name="Group 685">
              <a:extLst>
                <a:ext uri="{FF2B5EF4-FFF2-40B4-BE49-F238E27FC236}">
                  <a16:creationId xmlns:a16="http://schemas.microsoft.com/office/drawing/2014/main" id="{3A532445-0011-BD48-90FE-401C91B87750}"/>
                </a:ext>
              </a:extLst>
            </p:cNvPr>
            <p:cNvGrpSpPr>
              <a:grpSpLocks noChangeAspect="1"/>
            </p:cNvGrpSpPr>
            <p:nvPr/>
          </p:nvGrpSpPr>
          <p:grpSpPr>
            <a:xfrm>
              <a:off x="5796136" y="2146866"/>
              <a:ext cx="760342" cy="223200"/>
              <a:chOff x="627682" y="1929539"/>
              <a:chExt cx="1921768" cy="317715"/>
            </a:xfrm>
          </p:grpSpPr>
          <p:grpSp>
            <p:nvGrpSpPr>
              <p:cNvPr id="110" name="Group 686">
                <a:extLst>
                  <a:ext uri="{FF2B5EF4-FFF2-40B4-BE49-F238E27FC236}">
                    <a16:creationId xmlns:a16="http://schemas.microsoft.com/office/drawing/2014/main" id="{7BFCBBE8-AA83-014E-AED3-939C6B4B836A}"/>
                  </a:ext>
                </a:extLst>
              </p:cNvPr>
              <p:cNvGrpSpPr/>
              <p:nvPr/>
            </p:nvGrpSpPr>
            <p:grpSpPr>
              <a:xfrm>
                <a:off x="627682" y="1929539"/>
                <a:ext cx="154982" cy="317715"/>
                <a:chOff x="627682" y="1929539"/>
                <a:chExt cx="154982" cy="317715"/>
              </a:xfrm>
            </p:grpSpPr>
            <p:cxnSp>
              <p:nvCxnSpPr>
                <p:cNvPr id="144" name="Straight Connector 720">
                  <a:extLst>
                    <a:ext uri="{FF2B5EF4-FFF2-40B4-BE49-F238E27FC236}">
                      <a16:creationId xmlns:a16="http://schemas.microsoft.com/office/drawing/2014/main" id="{54E82BFC-0467-6340-B225-C18A9E7804A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Straight Connector 721">
                  <a:extLst>
                    <a:ext uri="{FF2B5EF4-FFF2-40B4-BE49-F238E27FC236}">
                      <a16:creationId xmlns:a16="http://schemas.microsoft.com/office/drawing/2014/main" id="{84619B96-31B7-4645-8748-67414F3A905F}"/>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1" name="Group 687">
                <a:extLst>
                  <a:ext uri="{FF2B5EF4-FFF2-40B4-BE49-F238E27FC236}">
                    <a16:creationId xmlns:a16="http://schemas.microsoft.com/office/drawing/2014/main" id="{71464315-7B81-8741-8D91-5850519F84E5}"/>
                  </a:ext>
                </a:extLst>
              </p:cNvPr>
              <p:cNvGrpSpPr/>
              <p:nvPr/>
            </p:nvGrpSpPr>
            <p:grpSpPr>
              <a:xfrm>
                <a:off x="782664" y="1929539"/>
                <a:ext cx="154982" cy="317715"/>
                <a:chOff x="627682" y="1929539"/>
                <a:chExt cx="154982" cy="317715"/>
              </a:xfrm>
            </p:grpSpPr>
            <p:cxnSp>
              <p:nvCxnSpPr>
                <p:cNvPr id="142" name="Straight Connector 718">
                  <a:extLst>
                    <a:ext uri="{FF2B5EF4-FFF2-40B4-BE49-F238E27FC236}">
                      <a16:creationId xmlns:a16="http://schemas.microsoft.com/office/drawing/2014/main" id="{99CF2E14-59F6-164D-B549-0FCFF47ABA68}"/>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719">
                  <a:extLst>
                    <a:ext uri="{FF2B5EF4-FFF2-40B4-BE49-F238E27FC236}">
                      <a16:creationId xmlns:a16="http://schemas.microsoft.com/office/drawing/2014/main" id="{564A8C92-F390-FD47-954E-9A2BE4C69FB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2" name="Group 688">
                <a:extLst>
                  <a:ext uri="{FF2B5EF4-FFF2-40B4-BE49-F238E27FC236}">
                    <a16:creationId xmlns:a16="http://schemas.microsoft.com/office/drawing/2014/main" id="{45FA4FCE-B3C6-5D46-81A9-C4737C422439}"/>
                  </a:ext>
                </a:extLst>
              </p:cNvPr>
              <p:cNvGrpSpPr/>
              <p:nvPr/>
            </p:nvGrpSpPr>
            <p:grpSpPr>
              <a:xfrm>
                <a:off x="953143" y="1929539"/>
                <a:ext cx="154982" cy="317715"/>
                <a:chOff x="627682" y="1929539"/>
                <a:chExt cx="154982" cy="317715"/>
              </a:xfrm>
            </p:grpSpPr>
            <p:cxnSp>
              <p:nvCxnSpPr>
                <p:cNvPr id="140" name="Straight Connector 716">
                  <a:extLst>
                    <a:ext uri="{FF2B5EF4-FFF2-40B4-BE49-F238E27FC236}">
                      <a16:creationId xmlns:a16="http://schemas.microsoft.com/office/drawing/2014/main" id="{FAFE53A8-8AC7-944E-AECA-71C2A4AB5761}"/>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717">
                  <a:extLst>
                    <a:ext uri="{FF2B5EF4-FFF2-40B4-BE49-F238E27FC236}">
                      <a16:creationId xmlns:a16="http://schemas.microsoft.com/office/drawing/2014/main" id="{DEC10116-FB47-6948-A3CB-397F1AF5DB22}"/>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3" name="Group 689">
                <a:extLst>
                  <a:ext uri="{FF2B5EF4-FFF2-40B4-BE49-F238E27FC236}">
                    <a16:creationId xmlns:a16="http://schemas.microsoft.com/office/drawing/2014/main" id="{9DC2DCF9-F2C1-274C-B200-54664E6D8C2F}"/>
                  </a:ext>
                </a:extLst>
              </p:cNvPr>
              <p:cNvGrpSpPr/>
              <p:nvPr/>
            </p:nvGrpSpPr>
            <p:grpSpPr>
              <a:xfrm>
                <a:off x="1115872" y="1929539"/>
                <a:ext cx="154982" cy="317715"/>
                <a:chOff x="627682" y="1929539"/>
                <a:chExt cx="154982" cy="317715"/>
              </a:xfrm>
            </p:grpSpPr>
            <p:cxnSp>
              <p:nvCxnSpPr>
                <p:cNvPr id="138" name="Straight Connector 714">
                  <a:extLst>
                    <a:ext uri="{FF2B5EF4-FFF2-40B4-BE49-F238E27FC236}">
                      <a16:creationId xmlns:a16="http://schemas.microsoft.com/office/drawing/2014/main" id="{DDB8A4F4-A559-6D40-B229-232133CBD576}"/>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715">
                  <a:extLst>
                    <a:ext uri="{FF2B5EF4-FFF2-40B4-BE49-F238E27FC236}">
                      <a16:creationId xmlns:a16="http://schemas.microsoft.com/office/drawing/2014/main" id="{8A73F88C-A9A8-E349-8067-946EE4C417E6}"/>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4" name="Group 690">
                <a:extLst>
                  <a:ext uri="{FF2B5EF4-FFF2-40B4-BE49-F238E27FC236}">
                    <a16:creationId xmlns:a16="http://schemas.microsoft.com/office/drawing/2014/main" id="{E9EB9192-11E4-DB49-9668-FEF1FE5A3DB2}"/>
                  </a:ext>
                </a:extLst>
              </p:cNvPr>
              <p:cNvGrpSpPr/>
              <p:nvPr/>
            </p:nvGrpSpPr>
            <p:grpSpPr>
              <a:xfrm>
                <a:off x="1278602" y="1929539"/>
                <a:ext cx="154982" cy="317715"/>
                <a:chOff x="627682" y="1929539"/>
                <a:chExt cx="154982" cy="317715"/>
              </a:xfrm>
            </p:grpSpPr>
            <p:cxnSp>
              <p:nvCxnSpPr>
                <p:cNvPr id="136" name="Straight Connector 712">
                  <a:extLst>
                    <a:ext uri="{FF2B5EF4-FFF2-40B4-BE49-F238E27FC236}">
                      <a16:creationId xmlns:a16="http://schemas.microsoft.com/office/drawing/2014/main" id="{28BC5188-0754-7845-B86A-9E7AEFF2CA5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713">
                  <a:extLst>
                    <a:ext uri="{FF2B5EF4-FFF2-40B4-BE49-F238E27FC236}">
                      <a16:creationId xmlns:a16="http://schemas.microsoft.com/office/drawing/2014/main" id="{68F56E4D-F15E-BB47-AE26-92FF4AA271D0}"/>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5" name="Group 691">
                <a:extLst>
                  <a:ext uri="{FF2B5EF4-FFF2-40B4-BE49-F238E27FC236}">
                    <a16:creationId xmlns:a16="http://schemas.microsoft.com/office/drawing/2014/main" id="{57632DF9-4419-D14A-90D7-433F300CB9F4}"/>
                  </a:ext>
                </a:extLst>
              </p:cNvPr>
              <p:cNvGrpSpPr/>
              <p:nvPr/>
            </p:nvGrpSpPr>
            <p:grpSpPr>
              <a:xfrm>
                <a:off x="1433584" y="1929539"/>
                <a:ext cx="154982" cy="317715"/>
                <a:chOff x="627682" y="1929539"/>
                <a:chExt cx="154982" cy="317715"/>
              </a:xfrm>
            </p:grpSpPr>
            <p:cxnSp>
              <p:nvCxnSpPr>
                <p:cNvPr id="134" name="Straight Connector 710">
                  <a:extLst>
                    <a:ext uri="{FF2B5EF4-FFF2-40B4-BE49-F238E27FC236}">
                      <a16:creationId xmlns:a16="http://schemas.microsoft.com/office/drawing/2014/main" id="{7D93FA8A-965A-DF49-9717-3E9811C0F77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711">
                  <a:extLst>
                    <a:ext uri="{FF2B5EF4-FFF2-40B4-BE49-F238E27FC236}">
                      <a16:creationId xmlns:a16="http://schemas.microsoft.com/office/drawing/2014/main" id="{710AF771-B4F3-A048-9278-93938536A69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6" name="Group 692">
                <a:extLst>
                  <a:ext uri="{FF2B5EF4-FFF2-40B4-BE49-F238E27FC236}">
                    <a16:creationId xmlns:a16="http://schemas.microsoft.com/office/drawing/2014/main" id="{2E05008A-8E4D-6040-BF8D-21EDD28E739C}"/>
                  </a:ext>
                </a:extLst>
              </p:cNvPr>
              <p:cNvGrpSpPr/>
              <p:nvPr/>
            </p:nvGrpSpPr>
            <p:grpSpPr>
              <a:xfrm>
                <a:off x="1588566" y="1929539"/>
                <a:ext cx="154982" cy="317715"/>
                <a:chOff x="627682" y="1929539"/>
                <a:chExt cx="154982" cy="317715"/>
              </a:xfrm>
            </p:grpSpPr>
            <p:cxnSp>
              <p:nvCxnSpPr>
                <p:cNvPr id="132" name="Straight Connector 708">
                  <a:extLst>
                    <a:ext uri="{FF2B5EF4-FFF2-40B4-BE49-F238E27FC236}">
                      <a16:creationId xmlns:a16="http://schemas.microsoft.com/office/drawing/2014/main" id="{477C6347-18F9-F04F-912E-3B3BBBC6465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709">
                  <a:extLst>
                    <a:ext uri="{FF2B5EF4-FFF2-40B4-BE49-F238E27FC236}">
                      <a16:creationId xmlns:a16="http://schemas.microsoft.com/office/drawing/2014/main" id="{3B84E3E8-D2A0-3F46-B6B6-56FFA2462E7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7" name="Group 693">
                <a:extLst>
                  <a:ext uri="{FF2B5EF4-FFF2-40B4-BE49-F238E27FC236}">
                    <a16:creationId xmlns:a16="http://schemas.microsoft.com/office/drawing/2014/main" id="{AA7BDD34-ADCE-F642-8B5A-87BA2E3DB4A0}"/>
                  </a:ext>
                </a:extLst>
              </p:cNvPr>
              <p:cNvGrpSpPr/>
              <p:nvPr/>
            </p:nvGrpSpPr>
            <p:grpSpPr>
              <a:xfrm>
                <a:off x="1743548" y="1929539"/>
                <a:ext cx="154982" cy="317715"/>
                <a:chOff x="627682" y="1929539"/>
                <a:chExt cx="154982" cy="317715"/>
              </a:xfrm>
            </p:grpSpPr>
            <p:cxnSp>
              <p:nvCxnSpPr>
                <p:cNvPr id="130" name="Straight Connector 706">
                  <a:extLst>
                    <a:ext uri="{FF2B5EF4-FFF2-40B4-BE49-F238E27FC236}">
                      <a16:creationId xmlns:a16="http://schemas.microsoft.com/office/drawing/2014/main" id="{EFA70559-E957-7A43-B30B-BEF87135ACC8}"/>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707">
                  <a:extLst>
                    <a:ext uri="{FF2B5EF4-FFF2-40B4-BE49-F238E27FC236}">
                      <a16:creationId xmlns:a16="http://schemas.microsoft.com/office/drawing/2014/main" id="{06BEFD14-C146-3E42-A8CE-2BF611EC4C4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8" name="Group 694">
                <a:extLst>
                  <a:ext uri="{FF2B5EF4-FFF2-40B4-BE49-F238E27FC236}">
                    <a16:creationId xmlns:a16="http://schemas.microsoft.com/office/drawing/2014/main" id="{661775FC-1DC0-DF46-B90E-ED8F688D4738}"/>
                  </a:ext>
                </a:extLst>
              </p:cNvPr>
              <p:cNvGrpSpPr/>
              <p:nvPr/>
            </p:nvGrpSpPr>
            <p:grpSpPr>
              <a:xfrm>
                <a:off x="1914027" y="1929539"/>
                <a:ext cx="154982" cy="317715"/>
                <a:chOff x="627682" y="1929539"/>
                <a:chExt cx="154982" cy="317715"/>
              </a:xfrm>
            </p:grpSpPr>
            <p:cxnSp>
              <p:nvCxnSpPr>
                <p:cNvPr id="128" name="Straight Connector 704">
                  <a:extLst>
                    <a:ext uri="{FF2B5EF4-FFF2-40B4-BE49-F238E27FC236}">
                      <a16:creationId xmlns:a16="http://schemas.microsoft.com/office/drawing/2014/main" id="{3472C140-CFF7-7040-949A-DACD28F2F2D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705">
                  <a:extLst>
                    <a:ext uri="{FF2B5EF4-FFF2-40B4-BE49-F238E27FC236}">
                      <a16:creationId xmlns:a16="http://schemas.microsoft.com/office/drawing/2014/main" id="{EA0DF8C0-2CC3-4342-B053-F993270FF8EF}"/>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9" name="Group 695">
                <a:extLst>
                  <a:ext uri="{FF2B5EF4-FFF2-40B4-BE49-F238E27FC236}">
                    <a16:creationId xmlns:a16="http://schemas.microsoft.com/office/drawing/2014/main" id="{6FD509F8-3D78-A943-851E-C8B8C64CC96C}"/>
                  </a:ext>
                </a:extLst>
              </p:cNvPr>
              <p:cNvGrpSpPr/>
              <p:nvPr/>
            </p:nvGrpSpPr>
            <p:grpSpPr>
              <a:xfrm>
                <a:off x="2076756" y="1929539"/>
                <a:ext cx="154982" cy="317715"/>
                <a:chOff x="627682" y="1929539"/>
                <a:chExt cx="154982" cy="317715"/>
              </a:xfrm>
            </p:grpSpPr>
            <p:cxnSp>
              <p:nvCxnSpPr>
                <p:cNvPr id="126" name="Straight Connector 702">
                  <a:extLst>
                    <a:ext uri="{FF2B5EF4-FFF2-40B4-BE49-F238E27FC236}">
                      <a16:creationId xmlns:a16="http://schemas.microsoft.com/office/drawing/2014/main" id="{17F90C20-6390-A443-A900-2610DB4A3580}"/>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703">
                  <a:extLst>
                    <a:ext uri="{FF2B5EF4-FFF2-40B4-BE49-F238E27FC236}">
                      <a16:creationId xmlns:a16="http://schemas.microsoft.com/office/drawing/2014/main" id="{3A9F713C-B526-2344-BECA-C9549CC3AF8B}"/>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0" name="Group 696">
                <a:extLst>
                  <a:ext uri="{FF2B5EF4-FFF2-40B4-BE49-F238E27FC236}">
                    <a16:creationId xmlns:a16="http://schemas.microsoft.com/office/drawing/2014/main" id="{2B3D492D-EA63-A64F-8ED7-F3E3D4417B3C}"/>
                  </a:ext>
                </a:extLst>
              </p:cNvPr>
              <p:cNvGrpSpPr/>
              <p:nvPr/>
            </p:nvGrpSpPr>
            <p:grpSpPr>
              <a:xfrm>
                <a:off x="2239486" y="1929539"/>
                <a:ext cx="154982" cy="317715"/>
                <a:chOff x="627682" y="1929539"/>
                <a:chExt cx="154982" cy="317715"/>
              </a:xfrm>
            </p:grpSpPr>
            <p:cxnSp>
              <p:nvCxnSpPr>
                <p:cNvPr id="124" name="Straight Connector 700">
                  <a:extLst>
                    <a:ext uri="{FF2B5EF4-FFF2-40B4-BE49-F238E27FC236}">
                      <a16:creationId xmlns:a16="http://schemas.microsoft.com/office/drawing/2014/main" id="{19E6FF4D-E959-3944-B6EF-7CBFB0322590}"/>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701">
                  <a:extLst>
                    <a:ext uri="{FF2B5EF4-FFF2-40B4-BE49-F238E27FC236}">
                      <a16:creationId xmlns:a16="http://schemas.microsoft.com/office/drawing/2014/main" id="{AF94EE5F-28A3-D649-8757-6D1AD9A38EEE}"/>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1" name="Group 697">
                <a:extLst>
                  <a:ext uri="{FF2B5EF4-FFF2-40B4-BE49-F238E27FC236}">
                    <a16:creationId xmlns:a16="http://schemas.microsoft.com/office/drawing/2014/main" id="{36032AF8-5FAB-E14D-BDA4-4CD083094C4C}"/>
                  </a:ext>
                </a:extLst>
              </p:cNvPr>
              <p:cNvGrpSpPr/>
              <p:nvPr/>
            </p:nvGrpSpPr>
            <p:grpSpPr>
              <a:xfrm>
                <a:off x="2394468" y="1929539"/>
                <a:ext cx="154982" cy="317715"/>
                <a:chOff x="627682" y="1929539"/>
                <a:chExt cx="154982" cy="317715"/>
              </a:xfrm>
            </p:grpSpPr>
            <p:cxnSp>
              <p:nvCxnSpPr>
                <p:cNvPr id="122" name="Straight Connector 698">
                  <a:extLst>
                    <a:ext uri="{FF2B5EF4-FFF2-40B4-BE49-F238E27FC236}">
                      <a16:creationId xmlns:a16="http://schemas.microsoft.com/office/drawing/2014/main" id="{096582AB-420E-374E-9C71-DF0EF36B21C0}"/>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699">
                  <a:extLst>
                    <a:ext uri="{FF2B5EF4-FFF2-40B4-BE49-F238E27FC236}">
                      <a16:creationId xmlns:a16="http://schemas.microsoft.com/office/drawing/2014/main" id="{05A6850B-D25A-394B-8E76-359B2D3A081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grpSp>
      <p:sp>
        <p:nvSpPr>
          <p:cNvPr id="185" name="Rectangle 724">
            <a:extLst>
              <a:ext uri="{FF2B5EF4-FFF2-40B4-BE49-F238E27FC236}">
                <a16:creationId xmlns:a16="http://schemas.microsoft.com/office/drawing/2014/main" id="{EEB56995-F646-F843-A9F3-F2D07E0C2BEF}"/>
              </a:ext>
            </a:extLst>
          </p:cNvPr>
          <p:cNvSpPr/>
          <p:nvPr/>
        </p:nvSpPr>
        <p:spPr>
          <a:xfrm>
            <a:off x="5922236" y="3771469"/>
            <a:ext cx="361472" cy="7375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nvGrpSpPr>
          <p:cNvPr id="186" name="Group 727">
            <a:extLst>
              <a:ext uri="{FF2B5EF4-FFF2-40B4-BE49-F238E27FC236}">
                <a16:creationId xmlns:a16="http://schemas.microsoft.com/office/drawing/2014/main" id="{FA1660E9-A836-6F45-A8B4-25CE09DAA22B}"/>
              </a:ext>
            </a:extLst>
          </p:cNvPr>
          <p:cNvGrpSpPr/>
          <p:nvPr/>
        </p:nvGrpSpPr>
        <p:grpSpPr>
          <a:xfrm flipH="1">
            <a:off x="8154963" y="3775120"/>
            <a:ext cx="361491" cy="737548"/>
            <a:chOff x="3747962" y="1991532"/>
            <a:chExt cx="511471" cy="1043552"/>
          </a:xfrm>
        </p:grpSpPr>
        <p:sp>
          <p:nvSpPr>
            <p:cNvPr id="187" name="Rectangle 807">
              <a:extLst>
                <a:ext uri="{FF2B5EF4-FFF2-40B4-BE49-F238E27FC236}">
                  <a16:creationId xmlns:a16="http://schemas.microsoft.com/office/drawing/2014/main" id="{E5B39D10-D840-144C-95B9-F9181F36F0C6}"/>
                </a:ext>
              </a:extLst>
            </p:cNvPr>
            <p:cNvSpPr/>
            <p:nvPr/>
          </p:nvSpPr>
          <p:spPr>
            <a:xfrm>
              <a:off x="3747962" y="1991532"/>
              <a:ext cx="511444" cy="1043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88" name="Rectangle 808">
              <a:extLst>
                <a:ext uri="{FF2B5EF4-FFF2-40B4-BE49-F238E27FC236}">
                  <a16:creationId xmlns:a16="http://schemas.microsoft.com/office/drawing/2014/main" id="{B445487E-08C0-8D4B-8D2B-4761B1C0D594}"/>
                </a:ext>
              </a:extLst>
            </p:cNvPr>
            <p:cNvSpPr/>
            <p:nvPr/>
          </p:nvSpPr>
          <p:spPr>
            <a:xfrm>
              <a:off x="3899080" y="1991532"/>
              <a:ext cx="166642" cy="51144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sp>
          <p:nvSpPr>
            <p:cNvPr id="189" name="Rectangle 809">
              <a:extLst>
                <a:ext uri="{FF2B5EF4-FFF2-40B4-BE49-F238E27FC236}">
                  <a16:creationId xmlns:a16="http://schemas.microsoft.com/office/drawing/2014/main" id="{16F50E34-C220-8845-8B64-8F81C202EB08}"/>
                </a:ext>
              </a:extLst>
            </p:cNvPr>
            <p:cNvSpPr/>
            <p:nvPr/>
          </p:nvSpPr>
          <p:spPr>
            <a:xfrm>
              <a:off x="3899080" y="2426775"/>
              <a:ext cx="360353" cy="176937"/>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Arial"/>
                <a:ea typeface="+mn-ea"/>
                <a:cs typeface="+mn-cs"/>
              </a:endParaRPr>
            </a:p>
          </p:txBody>
        </p:sp>
      </p:grpSp>
      <p:sp>
        <p:nvSpPr>
          <p:cNvPr id="190" name="TextBox 732">
            <a:extLst>
              <a:ext uri="{FF2B5EF4-FFF2-40B4-BE49-F238E27FC236}">
                <a16:creationId xmlns:a16="http://schemas.microsoft.com/office/drawing/2014/main" id="{E52761EE-217C-7240-AB7A-C810741F32B6}"/>
              </a:ext>
            </a:extLst>
          </p:cNvPr>
          <p:cNvSpPr txBox="1"/>
          <p:nvPr/>
        </p:nvSpPr>
        <p:spPr>
          <a:xfrm>
            <a:off x="6572823" y="3176090"/>
            <a:ext cx="1487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a:ea typeface="+mn-ea"/>
                <a:cs typeface="+mn-cs"/>
              </a:rPr>
              <a:t>Connection</a:t>
            </a:r>
            <a:endParaRPr kumimoji="0" lang="en-GB" sz="1600" b="0" i="0" u="none" strike="noStrike" kern="1200" cap="none" spc="0" normalizeH="0" baseline="0" noProof="0" dirty="0">
              <a:ln>
                <a:noFill/>
              </a:ln>
              <a:solidFill>
                <a:srgbClr val="002060"/>
              </a:solidFill>
              <a:effectLst/>
              <a:uLnTx/>
              <a:uFillTx/>
              <a:latin typeface="Arial"/>
              <a:ea typeface="+mn-ea"/>
              <a:cs typeface="+mn-cs"/>
            </a:endParaRPr>
          </a:p>
        </p:txBody>
      </p:sp>
      <p:grpSp>
        <p:nvGrpSpPr>
          <p:cNvPr id="191" name="Group 733">
            <a:extLst>
              <a:ext uri="{FF2B5EF4-FFF2-40B4-BE49-F238E27FC236}">
                <a16:creationId xmlns:a16="http://schemas.microsoft.com/office/drawing/2014/main" id="{BE2AD8F7-E266-AE43-99F0-8D9D1F15A23C}"/>
              </a:ext>
            </a:extLst>
          </p:cNvPr>
          <p:cNvGrpSpPr>
            <a:grpSpLocks noChangeAspect="1"/>
          </p:cNvGrpSpPr>
          <p:nvPr/>
        </p:nvGrpSpPr>
        <p:grpSpPr>
          <a:xfrm>
            <a:off x="6284628" y="3809664"/>
            <a:ext cx="1427943" cy="223200"/>
            <a:chOff x="627682" y="1929539"/>
            <a:chExt cx="1921768" cy="317715"/>
          </a:xfrm>
        </p:grpSpPr>
        <p:grpSp>
          <p:nvGrpSpPr>
            <p:cNvPr id="192" name="Group 771">
              <a:extLst>
                <a:ext uri="{FF2B5EF4-FFF2-40B4-BE49-F238E27FC236}">
                  <a16:creationId xmlns:a16="http://schemas.microsoft.com/office/drawing/2014/main" id="{1F5DF955-46D9-8043-B27E-D477C80B1924}"/>
                </a:ext>
              </a:extLst>
            </p:cNvPr>
            <p:cNvGrpSpPr/>
            <p:nvPr/>
          </p:nvGrpSpPr>
          <p:grpSpPr>
            <a:xfrm>
              <a:off x="627682" y="1929539"/>
              <a:ext cx="154982" cy="317715"/>
              <a:chOff x="627682" y="1929539"/>
              <a:chExt cx="154982" cy="317715"/>
            </a:xfrm>
          </p:grpSpPr>
          <p:cxnSp>
            <p:nvCxnSpPr>
              <p:cNvPr id="226" name="Straight Connector 805">
                <a:extLst>
                  <a:ext uri="{FF2B5EF4-FFF2-40B4-BE49-F238E27FC236}">
                    <a16:creationId xmlns:a16="http://schemas.microsoft.com/office/drawing/2014/main" id="{BB13AB24-5563-ED4A-A95A-3415DCFEA52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7" name="Straight Connector 806">
                <a:extLst>
                  <a:ext uri="{FF2B5EF4-FFF2-40B4-BE49-F238E27FC236}">
                    <a16:creationId xmlns:a16="http://schemas.microsoft.com/office/drawing/2014/main" id="{90D56E38-D7EB-484F-9FC1-B0AC2DC3013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3" name="Group 772">
              <a:extLst>
                <a:ext uri="{FF2B5EF4-FFF2-40B4-BE49-F238E27FC236}">
                  <a16:creationId xmlns:a16="http://schemas.microsoft.com/office/drawing/2014/main" id="{AB71D951-CC5A-944D-8DDF-7FB07E71479A}"/>
                </a:ext>
              </a:extLst>
            </p:cNvPr>
            <p:cNvGrpSpPr/>
            <p:nvPr/>
          </p:nvGrpSpPr>
          <p:grpSpPr>
            <a:xfrm>
              <a:off x="782664" y="1929539"/>
              <a:ext cx="154982" cy="317715"/>
              <a:chOff x="627682" y="1929539"/>
              <a:chExt cx="154982" cy="317715"/>
            </a:xfrm>
          </p:grpSpPr>
          <p:cxnSp>
            <p:nvCxnSpPr>
              <p:cNvPr id="224" name="Straight Connector 803">
                <a:extLst>
                  <a:ext uri="{FF2B5EF4-FFF2-40B4-BE49-F238E27FC236}">
                    <a16:creationId xmlns:a16="http://schemas.microsoft.com/office/drawing/2014/main" id="{2486F925-5FFC-1544-9BA8-414368BAF537}"/>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5" name="Straight Connector 804">
                <a:extLst>
                  <a:ext uri="{FF2B5EF4-FFF2-40B4-BE49-F238E27FC236}">
                    <a16:creationId xmlns:a16="http://schemas.microsoft.com/office/drawing/2014/main" id="{7F99BAD4-062E-9740-AFFA-9B871098AF02}"/>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4" name="Group 773">
              <a:extLst>
                <a:ext uri="{FF2B5EF4-FFF2-40B4-BE49-F238E27FC236}">
                  <a16:creationId xmlns:a16="http://schemas.microsoft.com/office/drawing/2014/main" id="{90DB1B58-DB0E-E648-A511-BD16F6268396}"/>
                </a:ext>
              </a:extLst>
            </p:cNvPr>
            <p:cNvGrpSpPr/>
            <p:nvPr/>
          </p:nvGrpSpPr>
          <p:grpSpPr>
            <a:xfrm>
              <a:off x="953143" y="1929539"/>
              <a:ext cx="154982" cy="317715"/>
              <a:chOff x="627682" y="1929539"/>
              <a:chExt cx="154982" cy="317715"/>
            </a:xfrm>
          </p:grpSpPr>
          <p:cxnSp>
            <p:nvCxnSpPr>
              <p:cNvPr id="222" name="Straight Connector 801">
                <a:extLst>
                  <a:ext uri="{FF2B5EF4-FFF2-40B4-BE49-F238E27FC236}">
                    <a16:creationId xmlns:a16="http://schemas.microsoft.com/office/drawing/2014/main" id="{5367A670-8F66-C34F-AC56-45A3CC7B83CE}"/>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3" name="Straight Connector 802">
                <a:extLst>
                  <a:ext uri="{FF2B5EF4-FFF2-40B4-BE49-F238E27FC236}">
                    <a16:creationId xmlns:a16="http://schemas.microsoft.com/office/drawing/2014/main" id="{8211E4F4-96DB-5D4F-AEE8-48858A31E6D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5" name="Group 774">
              <a:extLst>
                <a:ext uri="{FF2B5EF4-FFF2-40B4-BE49-F238E27FC236}">
                  <a16:creationId xmlns:a16="http://schemas.microsoft.com/office/drawing/2014/main" id="{74627F7C-AD12-4A42-9672-BC534046ADFE}"/>
                </a:ext>
              </a:extLst>
            </p:cNvPr>
            <p:cNvGrpSpPr/>
            <p:nvPr/>
          </p:nvGrpSpPr>
          <p:grpSpPr>
            <a:xfrm>
              <a:off x="1115872" y="1929539"/>
              <a:ext cx="154982" cy="317715"/>
              <a:chOff x="627682" y="1929539"/>
              <a:chExt cx="154982" cy="317715"/>
            </a:xfrm>
          </p:grpSpPr>
          <p:cxnSp>
            <p:nvCxnSpPr>
              <p:cNvPr id="220" name="Straight Connector 799">
                <a:extLst>
                  <a:ext uri="{FF2B5EF4-FFF2-40B4-BE49-F238E27FC236}">
                    <a16:creationId xmlns:a16="http://schemas.microsoft.com/office/drawing/2014/main" id="{6ECDF7CD-517A-8F49-B1C3-C95220E85220}"/>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1" name="Straight Connector 800">
                <a:extLst>
                  <a:ext uri="{FF2B5EF4-FFF2-40B4-BE49-F238E27FC236}">
                    <a16:creationId xmlns:a16="http://schemas.microsoft.com/office/drawing/2014/main" id="{C4B4004C-BFEE-8147-9639-484324D2BB2F}"/>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6" name="Group 775">
              <a:extLst>
                <a:ext uri="{FF2B5EF4-FFF2-40B4-BE49-F238E27FC236}">
                  <a16:creationId xmlns:a16="http://schemas.microsoft.com/office/drawing/2014/main" id="{114C17EC-957B-D347-8291-48136F98D3E0}"/>
                </a:ext>
              </a:extLst>
            </p:cNvPr>
            <p:cNvGrpSpPr/>
            <p:nvPr/>
          </p:nvGrpSpPr>
          <p:grpSpPr>
            <a:xfrm>
              <a:off x="1278602" y="1929539"/>
              <a:ext cx="154982" cy="317715"/>
              <a:chOff x="627682" y="1929539"/>
              <a:chExt cx="154982" cy="317715"/>
            </a:xfrm>
          </p:grpSpPr>
          <p:cxnSp>
            <p:nvCxnSpPr>
              <p:cNvPr id="218" name="Straight Connector 797">
                <a:extLst>
                  <a:ext uri="{FF2B5EF4-FFF2-40B4-BE49-F238E27FC236}">
                    <a16:creationId xmlns:a16="http://schemas.microsoft.com/office/drawing/2014/main" id="{D32C9811-7499-184F-A807-677397085FE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9" name="Straight Connector 798">
                <a:extLst>
                  <a:ext uri="{FF2B5EF4-FFF2-40B4-BE49-F238E27FC236}">
                    <a16:creationId xmlns:a16="http://schemas.microsoft.com/office/drawing/2014/main" id="{7D32AB10-AD07-5241-B9EA-16FABB5C5407}"/>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7" name="Group 776">
              <a:extLst>
                <a:ext uri="{FF2B5EF4-FFF2-40B4-BE49-F238E27FC236}">
                  <a16:creationId xmlns:a16="http://schemas.microsoft.com/office/drawing/2014/main" id="{6C3F4969-5A94-B24F-8D47-1E473595F628}"/>
                </a:ext>
              </a:extLst>
            </p:cNvPr>
            <p:cNvGrpSpPr/>
            <p:nvPr/>
          </p:nvGrpSpPr>
          <p:grpSpPr>
            <a:xfrm>
              <a:off x="1433584" y="1929539"/>
              <a:ext cx="154982" cy="317715"/>
              <a:chOff x="627682" y="1929539"/>
              <a:chExt cx="154982" cy="317715"/>
            </a:xfrm>
          </p:grpSpPr>
          <p:cxnSp>
            <p:nvCxnSpPr>
              <p:cNvPr id="216" name="Straight Connector 795">
                <a:extLst>
                  <a:ext uri="{FF2B5EF4-FFF2-40B4-BE49-F238E27FC236}">
                    <a16:creationId xmlns:a16="http://schemas.microsoft.com/office/drawing/2014/main" id="{93ECD6DC-DE62-D843-B2EA-AB7F998F3CD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7" name="Straight Connector 796">
                <a:extLst>
                  <a:ext uri="{FF2B5EF4-FFF2-40B4-BE49-F238E27FC236}">
                    <a16:creationId xmlns:a16="http://schemas.microsoft.com/office/drawing/2014/main" id="{1822DB32-61C8-5C49-B850-A547E35BE8D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8" name="Group 777">
              <a:extLst>
                <a:ext uri="{FF2B5EF4-FFF2-40B4-BE49-F238E27FC236}">
                  <a16:creationId xmlns:a16="http://schemas.microsoft.com/office/drawing/2014/main" id="{C9069F7B-749C-A445-8E19-B946EBA0BD44}"/>
                </a:ext>
              </a:extLst>
            </p:cNvPr>
            <p:cNvGrpSpPr/>
            <p:nvPr/>
          </p:nvGrpSpPr>
          <p:grpSpPr>
            <a:xfrm>
              <a:off x="1588566" y="1929539"/>
              <a:ext cx="154982" cy="317715"/>
              <a:chOff x="627682" y="1929539"/>
              <a:chExt cx="154982" cy="317715"/>
            </a:xfrm>
          </p:grpSpPr>
          <p:cxnSp>
            <p:nvCxnSpPr>
              <p:cNvPr id="214" name="Straight Connector 793">
                <a:extLst>
                  <a:ext uri="{FF2B5EF4-FFF2-40B4-BE49-F238E27FC236}">
                    <a16:creationId xmlns:a16="http://schemas.microsoft.com/office/drawing/2014/main" id="{6A5332AB-B080-4B40-AC5D-69EC105D26F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5" name="Straight Connector 794">
                <a:extLst>
                  <a:ext uri="{FF2B5EF4-FFF2-40B4-BE49-F238E27FC236}">
                    <a16:creationId xmlns:a16="http://schemas.microsoft.com/office/drawing/2014/main" id="{FE6F0EF5-6637-DE4F-82C2-2843F0BCBC90}"/>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99" name="Group 778">
              <a:extLst>
                <a:ext uri="{FF2B5EF4-FFF2-40B4-BE49-F238E27FC236}">
                  <a16:creationId xmlns:a16="http://schemas.microsoft.com/office/drawing/2014/main" id="{DC862B53-FE5C-E641-955F-7425719FF227}"/>
                </a:ext>
              </a:extLst>
            </p:cNvPr>
            <p:cNvGrpSpPr/>
            <p:nvPr/>
          </p:nvGrpSpPr>
          <p:grpSpPr>
            <a:xfrm>
              <a:off x="1743548" y="1929539"/>
              <a:ext cx="154982" cy="317715"/>
              <a:chOff x="627682" y="1929539"/>
              <a:chExt cx="154982" cy="317715"/>
            </a:xfrm>
          </p:grpSpPr>
          <p:cxnSp>
            <p:nvCxnSpPr>
              <p:cNvPr id="212" name="Straight Connector 791">
                <a:extLst>
                  <a:ext uri="{FF2B5EF4-FFF2-40B4-BE49-F238E27FC236}">
                    <a16:creationId xmlns:a16="http://schemas.microsoft.com/office/drawing/2014/main" id="{45811EFD-BC28-B24D-99F6-099312AC556B}"/>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3" name="Straight Connector 792">
                <a:extLst>
                  <a:ext uri="{FF2B5EF4-FFF2-40B4-BE49-F238E27FC236}">
                    <a16:creationId xmlns:a16="http://schemas.microsoft.com/office/drawing/2014/main" id="{86D77F9F-129D-F641-8A13-242C18228C9F}"/>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0" name="Group 779">
              <a:extLst>
                <a:ext uri="{FF2B5EF4-FFF2-40B4-BE49-F238E27FC236}">
                  <a16:creationId xmlns:a16="http://schemas.microsoft.com/office/drawing/2014/main" id="{E6DB3298-FCC9-0C4C-B0F6-AFADA4EC0FD5}"/>
                </a:ext>
              </a:extLst>
            </p:cNvPr>
            <p:cNvGrpSpPr/>
            <p:nvPr/>
          </p:nvGrpSpPr>
          <p:grpSpPr>
            <a:xfrm>
              <a:off x="1914027" y="1929539"/>
              <a:ext cx="154982" cy="317715"/>
              <a:chOff x="627682" y="1929539"/>
              <a:chExt cx="154982" cy="317715"/>
            </a:xfrm>
          </p:grpSpPr>
          <p:cxnSp>
            <p:nvCxnSpPr>
              <p:cNvPr id="210" name="Straight Connector 789">
                <a:extLst>
                  <a:ext uri="{FF2B5EF4-FFF2-40B4-BE49-F238E27FC236}">
                    <a16:creationId xmlns:a16="http://schemas.microsoft.com/office/drawing/2014/main" id="{5C64D653-0A43-BC47-AED8-CC9BAA0A62CF}"/>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1" name="Straight Connector 790">
                <a:extLst>
                  <a:ext uri="{FF2B5EF4-FFF2-40B4-BE49-F238E27FC236}">
                    <a16:creationId xmlns:a16="http://schemas.microsoft.com/office/drawing/2014/main" id="{2E9B402E-2866-0F49-8B51-210D062595B2}"/>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1" name="Group 780">
              <a:extLst>
                <a:ext uri="{FF2B5EF4-FFF2-40B4-BE49-F238E27FC236}">
                  <a16:creationId xmlns:a16="http://schemas.microsoft.com/office/drawing/2014/main" id="{A1147337-E0A5-E447-8225-2A61B40EF297}"/>
                </a:ext>
              </a:extLst>
            </p:cNvPr>
            <p:cNvGrpSpPr/>
            <p:nvPr/>
          </p:nvGrpSpPr>
          <p:grpSpPr>
            <a:xfrm>
              <a:off x="2076756" y="1929539"/>
              <a:ext cx="154982" cy="317715"/>
              <a:chOff x="627682" y="1929539"/>
              <a:chExt cx="154982" cy="317715"/>
            </a:xfrm>
          </p:grpSpPr>
          <p:cxnSp>
            <p:nvCxnSpPr>
              <p:cNvPr id="208" name="Straight Connector 787">
                <a:extLst>
                  <a:ext uri="{FF2B5EF4-FFF2-40B4-BE49-F238E27FC236}">
                    <a16:creationId xmlns:a16="http://schemas.microsoft.com/office/drawing/2014/main" id="{E77D8A00-4D53-C540-9E29-2AB80E317797}"/>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9" name="Straight Connector 788">
                <a:extLst>
                  <a:ext uri="{FF2B5EF4-FFF2-40B4-BE49-F238E27FC236}">
                    <a16:creationId xmlns:a16="http://schemas.microsoft.com/office/drawing/2014/main" id="{E59C43A4-1726-AF4C-8152-9035EC480D47}"/>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2" name="Group 781">
              <a:extLst>
                <a:ext uri="{FF2B5EF4-FFF2-40B4-BE49-F238E27FC236}">
                  <a16:creationId xmlns:a16="http://schemas.microsoft.com/office/drawing/2014/main" id="{D2FB8A86-5402-5748-BD2E-11043D7759CF}"/>
                </a:ext>
              </a:extLst>
            </p:cNvPr>
            <p:cNvGrpSpPr/>
            <p:nvPr/>
          </p:nvGrpSpPr>
          <p:grpSpPr>
            <a:xfrm>
              <a:off x="2239486" y="1929539"/>
              <a:ext cx="154982" cy="317715"/>
              <a:chOff x="627682" y="1929539"/>
              <a:chExt cx="154982" cy="317715"/>
            </a:xfrm>
          </p:grpSpPr>
          <p:cxnSp>
            <p:nvCxnSpPr>
              <p:cNvPr id="206" name="Straight Connector 785">
                <a:extLst>
                  <a:ext uri="{FF2B5EF4-FFF2-40B4-BE49-F238E27FC236}">
                    <a16:creationId xmlns:a16="http://schemas.microsoft.com/office/drawing/2014/main" id="{E00B7525-7F61-C24B-A950-A51E8CDA729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7" name="Straight Connector 786">
                <a:extLst>
                  <a:ext uri="{FF2B5EF4-FFF2-40B4-BE49-F238E27FC236}">
                    <a16:creationId xmlns:a16="http://schemas.microsoft.com/office/drawing/2014/main" id="{2ABF1D5F-DD64-6141-B7BB-6F641ABD6AFC}"/>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03" name="Group 782">
              <a:extLst>
                <a:ext uri="{FF2B5EF4-FFF2-40B4-BE49-F238E27FC236}">
                  <a16:creationId xmlns:a16="http://schemas.microsoft.com/office/drawing/2014/main" id="{23A59C76-0CCD-CA46-8FF9-13CD63BC6442}"/>
                </a:ext>
              </a:extLst>
            </p:cNvPr>
            <p:cNvGrpSpPr/>
            <p:nvPr/>
          </p:nvGrpSpPr>
          <p:grpSpPr>
            <a:xfrm>
              <a:off x="2394468" y="1929539"/>
              <a:ext cx="154982" cy="317715"/>
              <a:chOff x="627682" y="1929539"/>
              <a:chExt cx="154982" cy="317715"/>
            </a:xfrm>
          </p:grpSpPr>
          <p:cxnSp>
            <p:nvCxnSpPr>
              <p:cNvPr id="204" name="Straight Connector 783">
                <a:extLst>
                  <a:ext uri="{FF2B5EF4-FFF2-40B4-BE49-F238E27FC236}">
                    <a16:creationId xmlns:a16="http://schemas.microsoft.com/office/drawing/2014/main" id="{B8540146-1FD3-4E43-A059-CBD096EFA3C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5" name="Straight Connector 784">
                <a:extLst>
                  <a:ext uri="{FF2B5EF4-FFF2-40B4-BE49-F238E27FC236}">
                    <a16:creationId xmlns:a16="http://schemas.microsoft.com/office/drawing/2014/main" id="{F845430D-F7A3-2149-8FA9-1B84D3E3BC3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28" name="Group 734">
            <a:extLst>
              <a:ext uri="{FF2B5EF4-FFF2-40B4-BE49-F238E27FC236}">
                <a16:creationId xmlns:a16="http://schemas.microsoft.com/office/drawing/2014/main" id="{557762F8-3EB2-724D-BFE2-4A18EAC38671}"/>
              </a:ext>
            </a:extLst>
          </p:cNvPr>
          <p:cNvGrpSpPr>
            <a:grpSpLocks noChangeAspect="1"/>
          </p:cNvGrpSpPr>
          <p:nvPr/>
        </p:nvGrpSpPr>
        <p:grpSpPr>
          <a:xfrm>
            <a:off x="6284628" y="4285817"/>
            <a:ext cx="1427943" cy="223200"/>
            <a:chOff x="627682" y="1929539"/>
            <a:chExt cx="1921768" cy="317715"/>
          </a:xfrm>
        </p:grpSpPr>
        <p:grpSp>
          <p:nvGrpSpPr>
            <p:cNvPr id="229" name="Group 735">
              <a:extLst>
                <a:ext uri="{FF2B5EF4-FFF2-40B4-BE49-F238E27FC236}">
                  <a16:creationId xmlns:a16="http://schemas.microsoft.com/office/drawing/2014/main" id="{D3E014D9-2AB1-0C42-864F-BA2D7100B8D3}"/>
                </a:ext>
              </a:extLst>
            </p:cNvPr>
            <p:cNvGrpSpPr/>
            <p:nvPr/>
          </p:nvGrpSpPr>
          <p:grpSpPr>
            <a:xfrm>
              <a:off x="627682" y="1929539"/>
              <a:ext cx="154982" cy="317715"/>
              <a:chOff x="627682" y="1929539"/>
              <a:chExt cx="154982" cy="317715"/>
            </a:xfrm>
          </p:grpSpPr>
          <p:cxnSp>
            <p:nvCxnSpPr>
              <p:cNvPr id="263" name="Straight Connector 769">
                <a:extLst>
                  <a:ext uri="{FF2B5EF4-FFF2-40B4-BE49-F238E27FC236}">
                    <a16:creationId xmlns:a16="http://schemas.microsoft.com/office/drawing/2014/main" id="{30FA4D2D-D533-5541-80D5-715503F422F9}"/>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4" name="Straight Connector 770">
                <a:extLst>
                  <a:ext uri="{FF2B5EF4-FFF2-40B4-BE49-F238E27FC236}">
                    <a16:creationId xmlns:a16="http://schemas.microsoft.com/office/drawing/2014/main" id="{5A926F10-AC4B-0041-AD63-62EDD0D77CA2}"/>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0" name="Group 736">
              <a:extLst>
                <a:ext uri="{FF2B5EF4-FFF2-40B4-BE49-F238E27FC236}">
                  <a16:creationId xmlns:a16="http://schemas.microsoft.com/office/drawing/2014/main" id="{69F1BEAC-DAD4-4948-A4FE-0B105659B369}"/>
                </a:ext>
              </a:extLst>
            </p:cNvPr>
            <p:cNvGrpSpPr/>
            <p:nvPr/>
          </p:nvGrpSpPr>
          <p:grpSpPr>
            <a:xfrm>
              <a:off x="782664" y="1929539"/>
              <a:ext cx="154982" cy="317715"/>
              <a:chOff x="627682" y="1929539"/>
              <a:chExt cx="154982" cy="317715"/>
            </a:xfrm>
          </p:grpSpPr>
          <p:cxnSp>
            <p:nvCxnSpPr>
              <p:cNvPr id="261" name="Straight Connector 767">
                <a:extLst>
                  <a:ext uri="{FF2B5EF4-FFF2-40B4-BE49-F238E27FC236}">
                    <a16:creationId xmlns:a16="http://schemas.microsoft.com/office/drawing/2014/main" id="{36F1BBD1-81DB-3B4B-91A6-602ECCFF47D4}"/>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2" name="Straight Connector 768">
                <a:extLst>
                  <a:ext uri="{FF2B5EF4-FFF2-40B4-BE49-F238E27FC236}">
                    <a16:creationId xmlns:a16="http://schemas.microsoft.com/office/drawing/2014/main" id="{1FA211A7-295A-D344-8306-4B9EB49160AE}"/>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1" name="Group 737">
              <a:extLst>
                <a:ext uri="{FF2B5EF4-FFF2-40B4-BE49-F238E27FC236}">
                  <a16:creationId xmlns:a16="http://schemas.microsoft.com/office/drawing/2014/main" id="{F523542F-DA48-D842-9410-66CA9B4A7D9E}"/>
                </a:ext>
              </a:extLst>
            </p:cNvPr>
            <p:cNvGrpSpPr/>
            <p:nvPr/>
          </p:nvGrpSpPr>
          <p:grpSpPr>
            <a:xfrm>
              <a:off x="953143" y="1929539"/>
              <a:ext cx="154982" cy="317715"/>
              <a:chOff x="627682" y="1929539"/>
              <a:chExt cx="154982" cy="317715"/>
            </a:xfrm>
          </p:grpSpPr>
          <p:cxnSp>
            <p:nvCxnSpPr>
              <p:cNvPr id="259" name="Straight Connector 765">
                <a:extLst>
                  <a:ext uri="{FF2B5EF4-FFF2-40B4-BE49-F238E27FC236}">
                    <a16:creationId xmlns:a16="http://schemas.microsoft.com/office/drawing/2014/main" id="{CBE57BBD-A0E5-9A47-A03F-DC1E3888EFB8}"/>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0" name="Straight Connector 766">
                <a:extLst>
                  <a:ext uri="{FF2B5EF4-FFF2-40B4-BE49-F238E27FC236}">
                    <a16:creationId xmlns:a16="http://schemas.microsoft.com/office/drawing/2014/main" id="{80C23B0D-56AB-C445-95FC-7DB14AE1AB0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2" name="Group 738">
              <a:extLst>
                <a:ext uri="{FF2B5EF4-FFF2-40B4-BE49-F238E27FC236}">
                  <a16:creationId xmlns:a16="http://schemas.microsoft.com/office/drawing/2014/main" id="{5F15798D-A266-2849-B467-048681EF1D3B}"/>
                </a:ext>
              </a:extLst>
            </p:cNvPr>
            <p:cNvGrpSpPr/>
            <p:nvPr/>
          </p:nvGrpSpPr>
          <p:grpSpPr>
            <a:xfrm>
              <a:off x="1115872" y="1929539"/>
              <a:ext cx="154982" cy="317715"/>
              <a:chOff x="627682" y="1929539"/>
              <a:chExt cx="154982" cy="317715"/>
            </a:xfrm>
          </p:grpSpPr>
          <p:cxnSp>
            <p:nvCxnSpPr>
              <p:cNvPr id="257" name="Straight Connector 763">
                <a:extLst>
                  <a:ext uri="{FF2B5EF4-FFF2-40B4-BE49-F238E27FC236}">
                    <a16:creationId xmlns:a16="http://schemas.microsoft.com/office/drawing/2014/main" id="{46897D03-C42B-CC45-80A7-00603F010B1A}"/>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8" name="Straight Connector 764">
                <a:extLst>
                  <a:ext uri="{FF2B5EF4-FFF2-40B4-BE49-F238E27FC236}">
                    <a16:creationId xmlns:a16="http://schemas.microsoft.com/office/drawing/2014/main" id="{7EAE1B10-4E31-444A-AE9C-A070F6A599B0}"/>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3" name="Group 739">
              <a:extLst>
                <a:ext uri="{FF2B5EF4-FFF2-40B4-BE49-F238E27FC236}">
                  <a16:creationId xmlns:a16="http://schemas.microsoft.com/office/drawing/2014/main" id="{63D3CF93-2D4F-A249-BD44-8CFF87639701}"/>
                </a:ext>
              </a:extLst>
            </p:cNvPr>
            <p:cNvGrpSpPr/>
            <p:nvPr/>
          </p:nvGrpSpPr>
          <p:grpSpPr>
            <a:xfrm>
              <a:off x="1278602" y="1929539"/>
              <a:ext cx="154982" cy="317715"/>
              <a:chOff x="627682" y="1929539"/>
              <a:chExt cx="154982" cy="317715"/>
            </a:xfrm>
          </p:grpSpPr>
          <p:cxnSp>
            <p:nvCxnSpPr>
              <p:cNvPr id="255" name="Straight Connector 761">
                <a:extLst>
                  <a:ext uri="{FF2B5EF4-FFF2-40B4-BE49-F238E27FC236}">
                    <a16:creationId xmlns:a16="http://schemas.microsoft.com/office/drawing/2014/main" id="{EB1EF443-0EC6-AD4A-A909-E0DCA20E0417}"/>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6" name="Straight Connector 762">
                <a:extLst>
                  <a:ext uri="{FF2B5EF4-FFF2-40B4-BE49-F238E27FC236}">
                    <a16:creationId xmlns:a16="http://schemas.microsoft.com/office/drawing/2014/main" id="{AFFD2D20-2281-454F-85B4-B9D6818E7EB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4" name="Group 740">
              <a:extLst>
                <a:ext uri="{FF2B5EF4-FFF2-40B4-BE49-F238E27FC236}">
                  <a16:creationId xmlns:a16="http://schemas.microsoft.com/office/drawing/2014/main" id="{2AC2F512-DAAB-A645-9ECE-30F7176309F6}"/>
                </a:ext>
              </a:extLst>
            </p:cNvPr>
            <p:cNvGrpSpPr/>
            <p:nvPr/>
          </p:nvGrpSpPr>
          <p:grpSpPr>
            <a:xfrm>
              <a:off x="1433584" y="1929539"/>
              <a:ext cx="154982" cy="317715"/>
              <a:chOff x="627682" y="1929539"/>
              <a:chExt cx="154982" cy="317715"/>
            </a:xfrm>
          </p:grpSpPr>
          <p:cxnSp>
            <p:nvCxnSpPr>
              <p:cNvPr id="253" name="Straight Connector 759">
                <a:extLst>
                  <a:ext uri="{FF2B5EF4-FFF2-40B4-BE49-F238E27FC236}">
                    <a16:creationId xmlns:a16="http://schemas.microsoft.com/office/drawing/2014/main" id="{6FC4F8AC-395E-6A45-A5EA-4447110F5C0C}"/>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4" name="Straight Connector 760">
                <a:extLst>
                  <a:ext uri="{FF2B5EF4-FFF2-40B4-BE49-F238E27FC236}">
                    <a16:creationId xmlns:a16="http://schemas.microsoft.com/office/drawing/2014/main" id="{0378012B-F27A-8F4C-B60A-61639A79A095}"/>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5" name="Group 741">
              <a:extLst>
                <a:ext uri="{FF2B5EF4-FFF2-40B4-BE49-F238E27FC236}">
                  <a16:creationId xmlns:a16="http://schemas.microsoft.com/office/drawing/2014/main" id="{998BECCC-E1E4-0E43-AEBA-9331C8CA9D8E}"/>
                </a:ext>
              </a:extLst>
            </p:cNvPr>
            <p:cNvGrpSpPr/>
            <p:nvPr/>
          </p:nvGrpSpPr>
          <p:grpSpPr>
            <a:xfrm>
              <a:off x="1588566" y="1929539"/>
              <a:ext cx="154982" cy="317715"/>
              <a:chOff x="627682" y="1929539"/>
              <a:chExt cx="154982" cy="317715"/>
            </a:xfrm>
          </p:grpSpPr>
          <p:cxnSp>
            <p:nvCxnSpPr>
              <p:cNvPr id="251" name="Straight Connector 757">
                <a:extLst>
                  <a:ext uri="{FF2B5EF4-FFF2-40B4-BE49-F238E27FC236}">
                    <a16:creationId xmlns:a16="http://schemas.microsoft.com/office/drawing/2014/main" id="{BE66C76F-F0EC-9C42-892E-CE71BE301515}"/>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2" name="Straight Connector 758">
                <a:extLst>
                  <a:ext uri="{FF2B5EF4-FFF2-40B4-BE49-F238E27FC236}">
                    <a16:creationId xmlns:a16="http://schemas.microsoft.com/office/drawing/2014/main" id="{9487DDBC-D6C2-2A4E-8AF8-B3AB901917C4}"/>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6" name="Group 742">
              <a:extLst>
                <a:ext uri="{FF2B5EF4-FFF2-40B4-BE49-F238E27FC236}">
                  <a16:creationId xmlns:a16="http://schemas.microsoft.com/office/drawing/2014/main" id="{26BD2A36-6518-C746-BC9F-7A5D13346102}"/>
                </a:ext>
              </a:extLst>
            </p:cNvPr>
            <p:cNvGrpSpPr/>
            <p:nvPr/>
          </p:nvGrpSpPr>
          <p:grpSpPr>
            <a:xfrm>
              <a:off x="1743548" y="1929539"/>
              <a:ext cx="154982" cy="317715"/>
              <a:chOff x="627682" y="1929539"/>
              <a:chExt cx="154982" cy="317715"/>
            </a:xfrm>
          </p:grpSpPr>
          <p:cxnSp>
            <p:nvCxnSpPr>
              <p:cNvPr id="249" name="Straight Connector 755">
                <a:extLst>
                  <a:ext uri="{FF2B5EF4-FFF2-40B4-BE49-F238E27FC236}">
                    <a16:creationId xmlns:a16="http://schemas.microsoft.com/office/drawing/2014/main" id="{FA846D6A-A22B-9B4F-83B2-312706AA74B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0" name="Straight Connector 756">
                <a:extLst>
                  <a:ext uri="{FF2B5EF4-FFF2-40B4-BE49-F238E27FC236}">
                    <a16:creationId xmlns:a16="http://schemas.microsoft.com/office/drawing/2014/main" id="{16D7190A-C8C3-BF4B-9744-5F75E44CEC88}"/>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7" name="Group 743">
              <a:extLst>
                <a:ext uri="{FF2B5EF4-FFF2-40B4-BE49-F238E27FC236}">
                  <a16:creationId xmlns:a16="http://schemas.microsoft.com/office/drawing/2014/main" id="{0C103EC0-441A-7342-A408-4EB95AC77115}"/>
                </a:ext>
              </a:extLst>
            </p:cNvPr>
            <p:cNvGrpSpPr/>
            <p:nvPr/>
          </p:nvGrpSpPr>
          <p:grpSpPr>
            <a:xfrm>
              <a:off x="1914027" y="1929539"/>
              <a:ext cx="154982" cy="317715"/>
              <a:chOff x="627682" y="1929539"/>
              <a:chExt cx="154982" cy="317715"/>
            </a:xfrm>
          </p:grpSpPr>
          <p:cxnSp>
            <p:nvCxnSpPr>
              <p:cNvPr id="247" name="Straight Connector 753">
                <a:extLst>
                  <a:ext uri="{FF2B5EF4-FFF2-40B4-BE49-F238E27FC236}">
                    <a16:creationId xmlns:a16="http://schemas.microsoft.com/office/drawing/2014/main" id="{82B4B861-5C00-6043-87E0-9091E6AF8551}"/>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8" name="Straight Connector 754">
                <a:extLst>
                  <a:ext uri="{FF2B5EF4-FFF2-40B4-BE49-F238E27FC236}">
                    <a16:creationId xmlns:a16="http://schemas.microsoft.com/office/drawing/2014/main" id="{8241FCC5-6FAC-8848-9081-30867A404121}"/>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8" name="Group 744">
              <a:extLst>
                <a:ext uri="{FF2B5EF4-FFF2-40B4-BE49-F238E27FC236}">
                  <a16:creationId xmlns:a16="http://schemas.microsoft.com/office/drawing/2014/main" id="{9DAF33D1-34AE-C946-AB6D-3BCEB0653BA7}"/>
                </a:ext>
              </a:extLst>
            </p:cNvPr>
            <p:cNvGrpSpPr/>
            <p:nvPr/>
          </p:nvGrpSpPr>
          <p:grpSpPr>
            <a:xfrm>
              <a:off x="2076756" y="1929539"/>
              <a:ext cx="154982" cy="317715"/>
              <a:chOff x="627682" y="1929539"/>
              <a:chExt cx="154982" cy="317715"/>
            </a:xfrm>
          </p:grpSpPr>
          <p:cxnSp>
            <p:nvCxnSpPr>
              <p:cNvPr id="245" name="Straight Connector 751">
                <a:extLst>
                  <a:ext uri="{FF2B5EF4-FFF2-40B4-BE49-F238E27FC236}">
                    <a16:creationId xmlns:a16="http://schemas.microsoft.com/office/drawing/2014/main" id="{7D98CCEF-7E97-D148-9BCD-FF0FDF386CF7}"/>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6" name="Straight Connector 752">
                <a:extLst>
                  <a:ext uri="{FF2B5EF4-FFF2-40B4-BE49-F238E27FC236}">
                    <a16:creationId xmlns:a16="http://schemas.microsoft.com/office/drawing/2014/main" id="{BC24E5F5-0295-634B-AD22-F008A64C37C8}"/>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39" name="Group 745">
              <a:extLst>
                <a:ext uri="{FF2B5EF4-FFF2-40B4-BE49-F238E27FC236}">
                  <a16:creationId xmlns:a16="http://schemas.microsoft.com/office/drawing/2014/main" id="{870973F4-55B3-F240-8405-AFD82DA93F66}"/>
                </a:ext>
              </a:extLst>
            </p:cNvPr>
            <p:cNvGrpSpPr/>
            <p:nvPr/>
          </p:nvGrpSpPr>
          <p:grpSpPr>
            <a:xfrm>
              <a:off x="2239486" y="1929539"/>
              <a:ext cx="154982" cy="317715"/>
              <a:chOff x="627682" y="1929539"/>
              <a:chExt cx="154982" cy="317715"/>
            </a:xfrm>
          </p:grpSpPr>
          <p:cxnSp>
            <p:nvCxnSpPr>
              <p:cNvPr id="243" name="Straight Connector 749">
                <a:extLst>
                  <a:ext uri="{FF2B5EF4-FFF2-40B4-BE49-F238E27FC236}">
                    <a16:creationId xmlns:a16="http://schemas.microsoft.com/office/drawing/2014/main" id="{E3BF1ADB-C37F-1748-BED7-0A7A3BAA7ACE}"/>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Straight Connector 750">
                <a:extLst>
                  <a:ext uri="{FF2B5EF4-FFF2-40B4-BE49-F238E27FC236}">
                    <a16:creationId xmlns:a16="http://schemas.microsoft.com/office/drawing/2014/main" id="{497D343E-FB62-A04E-B455-1184EFEAF0F3}"/>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40" name="Group 746">
              <a:extLst>
                <a:ext uri="{FF2B5EF4-FFF2-40B4-BE49-F238E27FC236}">
                  <a16:creationId xmlns:a16="http://schemas.microsoft.com/office/drawing/2014/main" id="{28C32BDE-DC04-9341-9E02-795E3D2184AA}"/>
                </a:ext>
              </a:extLst>
            </p:cNvPr>
            <p:cNvGrpSpPr/>
            <p:nvPr/>
          </p:nvGrpSpPr>
          <p:grpSpPr>
            <a:xfrm>
              <a:off x="2394468" y="1929539"/>
              <a:ext cx="154982" cy="317715"/>
              <a:chOff x="627682" y="1929539"/>
              <a:chExt cx="154982" cy="317715"/>
            </a:xfrm>
          </p:grpSpPr>
          <p:cxnSp>
            <p:nvCxnSpPr>
              <p:cNvPr id="241" name="Straight Connector 747">
                <a:extLst>
                  <a:ext uri="{FF2B5EF4-FFF2-40B4-BE49-F238E27FC236}">
                    <a16:creationId xmlns:a16="http://schemas.microsoft.com/office/drawing/2014/main" id="{43A7687E-C3F3-D24A-A186-223F8752EFCD}"/>
                  </a:ext>
                </a:extLst>
              </p:cNvPr>
              <p:cNvCxnSpPr>
                <a:cxnSpLocks/>
              </p:cNvCxnSpPr>
              <p:nvPr/>
            </p:nvCxnSpPr>
            <p:spPr>
              <a:xfrm flipV="1">
                <a:off x="705173"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42" name="Straight Connector 748">
                <a:extLst>
                  <a:ext uri="{FF2B5EF4-FFF2-40B4-BE49-F238E27FC236}">
                    <a16:creationId xmlns:a16="http://schemas.microsoft.com/office/drawing/2014/main" id="{81EE2165-E335-534A-8B81-3EDCB2AC6109}"/>
                  </a:ext>
                </a:extLst>
              </p:cNvPr>
              <p:cNvCxnSpPr>
                <a:cxnSpLocks/>
              </p:cNvCxnSpPr>
              <p:nvPr/>
            </p:nvCxnSpPr>
            <p:spPr>
              <a:xfrm flipH="1" flipV="1">
                <a:off x="627682" y="1929539"/>
                <a:ext cx="77491" cy="317715"/>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65" name="Arrow: Down 811">
            <a:extLst>
              <a:ext uri="{FF2B5EF4-FFF2-40B4-BE49-F238E27FC236}">
                <a16:creationId xmlns:a16="http://schemas.microsoft.com/office/drawing/2014/main" id="{C27344BD-718A-5D48-A4F7-B33BB8354EC6}"/>
              </a:ext>
            </a:extLst>
          </p:cNvPr>
          <p:cNvSpPr/>
          <p:nvPr/>
        </p:nvSpPr>
        <p:spPr>
          <a:xfrm>
            <a:off x="5922236" y="2743188"/>
            <a:ext cx="2872057" cy="245359"/>
          </a:xfrm>
          <a:prstGeom prst="downArrow">
            <a:avLst>
              <a:gd name="adj1" fmla="val 69014"/>
              <a:gd name="adj2" fmla="val 50000"/>
            </a:avLst>
          </a:prstGeom>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6" name="Text Placeholder 10">
            <a:extLst>
              <a:ext uri="{FF2B5EF4-FFF2-40B4-BE49-F238E27FC236}">
                <a16:creationId xmlns:a16="http://schemas.microsoft.com/office/drawing/2014/main" id="{0C5D951D-8235-654E-B89C-D2EF86B0E2EF}"/>
              </a:ext>
            </a:extLst>
          </p:cNvPr>
          <p:cNvSpPr txBox="1">
            <a:spLocks/>
          </p:cNvSpPr>
          <p:nvPr/>
        </p:nvSpPr>
        <p:spPr>
          <a:xfrm>
            <a:off x="432821" y="2864684"/>
            <a:ext cx="5189062" cy="1847777"/>
          </a:xfrm>
          <a:prstGeom prst="rect">
            <a:avLst/>
          </a:prstGeom>
        </p:spPr>
        <p:txBody>
          <a:bodyPr>
            <a:normAutofit fontScale="47500" lnSpcReduction="20000"/>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ct val="20000"/>
              </a:spcBef>
              <a:spcAft>
                <a:spcPts val="0"/>
              </a:spcAft>
              <a:buClr>
                <a:srgbClr val="FF3645"/>
              </a:buClr>
              <a:buSzTx/>
              <a:buFont typeface="Wingdings" charset="2"/>
              <a:buChar char="§"/>
              <a:tabLst/>
              <a:defRPr/>
            </a:pPr>
            <a:r>
              <a:rPr kumimoji="0" lang="en-GB" sz="2800" b="0" i="0" u="none" strike="noStrike" kern="1200" cap="none" spc="0" normalizeH="0" baseline="0" noProof="0" dirty="0">
                <a:ln>
                  <a:noFill/>
                </a:ln>
                <a:solidFill>
                  <a:prstClr val="black"/>
                </a:solidFill>
                <a:effectLst/>
                <a:uLnTx/>
                <a:uFillTx/>
                <a:latin typeface="Arial"/>
                <a:ea typeface="+mn-ea"/>
              </a:rPr>
              <a:t>O-ring: </a:t>
            </a:r>
            <a:r>
              <a:rPr kumimoji="0" lang="en-US" sz="2800" b="0" i="0" u="none" strike="noStrike" kern="1200" cap="none" spc="0" normalizeH="0" baseline="0" noProof="0" dirty="0">
                <a:ln>
                  <a:noFill/>
                </a:ln>
                <a:solidFill>
                  <a:prstClr val="black"/>
                </a:solidFill>
                <a:effectLst/>
                <a:uLnTx/>
                <a:uFillTx/>
                <a:latin typeface="Arial Narrow"/>
                <a:ea typeface="+mn-ea"/>
              </a:rPr>
              <a:t>Ø </a:t>
            </a:r>
            <a:r>
              <a:rPr kumimoji="0" lang="en-GB" sz="2800" b="0" i="0" u="none" strike="noStrike" kern="1200" cap="none" spc="0" normalizeH="0" baseline="0" noProof="0" dirty="0">
                <a:ln>
                  <a:noFill/>
                </a:ln>
                <a:solidFill>
                  <a:prstClr val="black"/>
                </a:solidFill>
                <a:effectLst/>
                <a:uLnTx/>
                <a:uFillTx/>
                <a:latin typeface="Arial"/>
                <a:ea typeface="+mn-ea"/>
              </a:rPr>
              <a:t>3.5 mm</a:t>
            </a:r>
          </a:p>
          <a:p>
            <a:pPr marL="342900" marR="0" lvl="0" indent="-342900" algn="l" defTabSz="457200" rtl="0" eaLnBrk="1" fontAlgn="auto" latinLnBrk="0" hangingPunct="1">
              <a:lnSpc>
                <a:spcPct val="120000"/>
              </a:lnSpc>
              <a:spcBef>
                <a:spcPct val="20000"/>
              </a:spcBef>
              <a:spcAft>
                <a:spcPts val="0"/>
              </a:spcAft>
              <a:buClr>
                <a:srgbClr val="FF3645"/>
              </a:buClr>
              <a:buSzTx/>
              <a:buFont typeface="Wingdings" charset="2"/>
              <a:buChar char="§"/>
              <a:tabLst/>
              <a:defRPr/>
            </a:pPr>
            <a:r>
              <a:rPr kumimoji="0" lang="en-GB" sz="2800" b="0" i="0" u="none" strike="noStrike" kern="1200" cap="none" spc="0" normalizeH="0" baseline="0" noProof="0" dirty="0">
                <a:ln>
                  <a:noFill/>
                </a:ln>
                <a:solidFill>
                  <a:prstClr val="black"/>
                </a:solidFill>
                <a:effectLst/>
                <a:uLnTx/>
                <a:uFillTx/>
                <a:latin typeface="Arial"/>
                <a:ea typeface="+mn-ea"/>
              </a:rPr>
              <a:t>Compression 20% =&gt; </a:t>
            </a:r>
            <a:r>
              <a:rPr kumimoji="0" lang="en-GB" sz="2800" b="0" i="0" u="none" strike="noStrike" kern="1200" cap="none" spc="0" normalizeH="0" baseline="0" noProof="0" dirty="0">
                <a:ln>
                  <a:noFill/>
                </a:ln>
                <a:solidFill>
                  <a:prstClr val="black"/>
                </a:solidFill>
                <a:effectLst/>
                <a:uLnTx/>
                <a:uFillTx/>
                <a:latin typeface="JuliaMono" panose="020B0609060300020004" pitchFamily="49" charset="0"/>
                <a:ea typeface="JuliaMono" panose="020B0609060300020004" pitchFamily="49" charset="0"/>
                <a:cs typeface="JuliaMono" panose="020B0609060300020004" pitchFamily="49" charset="0"/>
              </a:rPr>
              <a:t>≈</a:t>
            </a:r>
            <a:r>
              <a:rPr kumimoji="0" lang="en-GB" sz="2800" b="0" i="0" u="none" strike="noStrike" kern="1200" cap="none" spc="0" normalizeH="0" baseline="0" noProof="0" dirty="0">
                <a:ln>
                  <a:noFill/>
                </a:ln>
                <a:solidFill>
                  <a:prstClr val="black"/>
                </a:solidFill>
                <a:effectLst/>
                <a:uLnTx/>
                <a:uFillTx/>
                <a:latin typeface="Arial"/>
                <a:ea typeface="+mn-ea"/>
              </a:rPr>
              <a:t>2</a:t>
            </a:r>
            <a:r>
              <a:rPr kumimoji="0" lang="en-GB" sz="2800" b="0" i="0" u="none" strike="noStrike" kern="1200" cap="none" spc="0" normalizeH="0" baseline="0" noProof="0" dirty="0">
                <a:ln>
                  <a:noFill/>
                </a:ln>
                <a:solidFill>
                  <a:prstClr val="black"/>
                </a:solidFill>
                <a:effectLst/>
                <a:uLnTx/>
                <a:uFillTx/>
                <a:latin typeface="JuliaMono" panose="020B0609060300020004" pitchFamily="49" charset="0"/>
                <a:ea typeface="JuliaMono" panose="020B0609060300020004" pitchFamily="49" charset="0"/>
                <a:cs typeface="JuliaMono" panose="020B0609060300020004" pitchFamily="49" charset="0"/>
              </a:rPr>
              <a:t> </a:t>
            </a:r>
            <a:r>
              <a:rPr kumimoji="0" lang="en-GB" sz="2800" b="0" i="0" u="none" strike="noStrike" kern="1200" cap="none" spc="0" normalizeH="0" baseline="0" noProof="0" dirty="0">
                <a:ln>
                  <a:noFill/>
                </a:ln>
                <a:solidFill>
                  <a:prstClr val="black"/>
                </a:solidFill>
                <a:effectLst/>
                <a:uLnTx/>
                <a:uFillTx/>
                <a:latin typeface="Arial"/>
                <a:ea typeface="+mn-ea"/>
              </a:rPr>
              <a:t>kg/cm</a:t>
            </a:r>
          </a:p>
          <a:p>
            <a:pPr marL="342900" marR="0" lvl="0" indent="-342900" algn="l" defTabSz="457200" rtl="0" eaLnBrk="1" fontAlgn="auto" latinLnBrk="0" hangingPunct="1">
              <a:lnSpc>
                <a:spcPct val="120000"/>
              </a:lnSpc>
              <a:spcBef>
                <a:spcPct val="20000"/>
              </a:spcBef>
              <a:spcAft>
                <a:spcPts val="0"/>
              </a:spcAft>
              <a:buClr>
                <a:srgbClr val="FF3645"/>
              </a:buClr>
              <a:buSzTx/>
              <a:buFont typeface="Wingdings" charset="2"/>
              <a:buChar char="§"/>
              <a:tabLst/>
              <a:defRPr/>
            </a:pPr>
            <a:r>
              <a:rPr kumimoji="0" lang="en-GB" sz="2800" b="0" i="0" u="none" strike="noStrike" kern="1200" cap="none" spc="0" normalizeH="0" baseline="0" noProof="0" dirty="0">
                <a:ln>
                  <a:noFill/>
                </a:ln>
                <a:solidFill>
                  <a:prstClr val="black"/>
                </a:solidFill>
                <a:effectLst/>
                <a:uLnTx/>
                <a:uFillTx/>
                <a:latin typeface="Arial"/>
                <a:ea typeface="+mn-ea"/>
              </a:rPr>
              <a:t>Total force (two O-ring) </a:t>
            </a:r>
            <a:r>
              <a:rPr kumimoji="0" lang="en-GB" sz="2800" b="0" i="0" u="none" strike="noStrike" kern="1200" cap="none" spc="0" normalizeH="0" baseline="0" noProof="0" dirty="0">
                <a:ln>
                  <a:noFill/>
                </a:ln>
                <a:solidFill>
                  <a:prstClr val="black"/>
                </a:solidFill>
                <a:effectLst/>
                <a:uLnTx/>
                <a:uFillTx/>
                <a:latin typeface="Arial"/>
                <a:ea typeface="+mn-ea"/>
                <a:sym typeface="Wingdings" panose="05000000000000000000" pitchFamily="2" charset="2"/>
              </a:rPr>
              <a:t> </a:t>
            </a:r>
            <a:r>
              <a:rPr kumimoji="0" lang="en-GB" sz="2800" b="0" i="0" u="none" strike="noStrike" kern="1200" cap="none" spc="0" normalizeH="0" baseline="0" noProof="0" dirty="0">
                <a:ln>
                  <a:noFill/>
                </a:ln>
                <a:solidFill>
                  <a:prstClr val="black"/>
                </a:solidFill>
                <a:effectLst/>
                <a:uLnTx/>
                <a:uFillTx/>
                <a:latin typeface="Arial"/>
                <a:ea typeface="+mn-ea"/>
              </a:rPr>
              <a:t>&lt; 240 kg</a:t>
            </a:r>
          </a:p>
          <a:p>
            <a:pPr marL="342900" marR="0" lvl="0" indent="-342900" algn="l" defTabSz="457200" rtl="0" eaLnBrk="1" fontAlgn="auto" latinLnBrk="0" hangingPunct="1">
              <a:lnSpc>
                <a:spcPct val="120000"/>
              </a:lnSpc>
              <a:spcBef>
                <a:spcPct val="20000"/>
              </a:spcBef>
              <a:spcAft>
                <a:spcPts val="0"/>
              </a:spcAft>
              <a:buClr>
                <a:srgbClr val="FF3645"/>
              </a:buClr>
              <a:buSzTx/>
              <a:buFont typeface="Wingdings" charset="2"/>
              <a:buChar char="§"/>
              <a:tabLst/>
              <a:defRPr/>
            </a:pPr>
            <a:r>
              <a:rPr kumimoji="0" lang="en-GB" sz="2800" b="0" i="0" u="none" strike="noStrike" kern="1200" cap="none" spc="0" normalizeH="0" baseline="0" noProof="0" dirty="0">
                <a:ln>
                  <a:noFill/>
                </a:ln>
                <a:solidFill>
                  <a:prstClr val="black"/>
                </a:solidFill>
                <a:effectLst/>
                <a:uLnTx/>
                <a:uFillTx/>
                <a:latin typeface="Arial"/>
                <a:ea typeface="+mn-ea"/>
                <a:sym typeface="Symbol" panose="05050102010706020507" pitchFamily="18" charset="2"/>
              </a:rPr>
              <a:t>P</a:t>
            </a:r>
            <a:r>
              <a:rPr kumimoji="0" lang="en-GB" sz="2800" b="0" i="0" u="none" strike="noStrike" kern="1200" cap="none" spc="0" normalizeH="0" baseline="0" noProof="0" dirty="0">
                <a:ln>
                  <a:noFill/>
                </a:ln>
                <a:solidFill>
                  <a:prstClr val="black"/>
                </a:solidFill>
                <a:effectLst/>
                <a:uLnTx/>
                <a:uFillTx/>
                <a:latin typeface="Arial"/>
                <a:ea typeface="+mn-ea"/>
              </a:rPr>
              <a:t> </a:t>
            </a:r>
            <a:r>
              <a:rPr kumimoji="0" lang="en-GB" sz="2800" b="0" i="0" u="none" strike="noStrike" kern="1200" cap="none" spc="0" normalizeH="0" baseline="0" noProof="0" dirty="0">
                <a:ln>
                  <a:noFill/>
                </a:ln>
                <a:solidFill>
                  <a:prstClr val="black"/>
                </a:solidFill>
                <a:effectLst/>
                <a:uLnTx/>
                <a:uFillTx/>
                <a:latin typeface="Arial"/>
                <a:ea typeface="+mn-ea"/>
                <a:sym typeface="Wingdings" panose="05000000000000000000" pitchFamily="2" charset="2"/>
              </a:rPr>
              <a:t> 1 bar (spring force not considered)</a:t>
            </a:r>
          </a:p>
          <a:p>
            <a:pPr marL="342900" marR="0" lvl="0" indent="-342900" algn="l" defTabSz="457200" rtl="0" eaLnBrk="1" fontAlgn="auto" latinLnBrk="0" hangingPunct="1">
              <a:lnSpc>
                <a:spcPct val="120000"/>
              </a:lnSpc>
              <a:spcBef>
                <a:spcPct val="20000"/>
              </a:spcBef>
              <a:spcAft>
                <a:spcPts val="0"/>
              </a:spcAft>
              <a:buClr>
                <a:srgbClr val="FF3645"/>
              </a:buClr>
              <a:buSzTx/>
              <a:buFont typeface="Wingdings" charset="2"/>
              <a:buChar char="§"/>
              <a:tabLst/>
              <a:defRPr/>
            </a:pPr>
            <a:r>
              <a:rPr kumimoji="0" lang="en-GB" sz="2800" b="0" i="0" u="none" strike="noStrike" kern="1200" cap="none" spc="0" normalizeH="0" baseline="0" noProof="0" dirty="0">
                <a:ln>
                  <a:noFill/>
                </a:ln>
                <a:solidFill>
                  <a:prstClr val="black"/>
                </a:solidFill>
                <a:effectLst/>
                <a:uLnTx/>
                <a:uFillTx/>
                <a:latin typeface="Arial"/>
                <a:ea typeface="+mn-ea"/>
              </a:rPr>
              <a:t>Single O-ring seems also feasible (no interspace vacuum) =&gt; Increase pressure may reduce space between the internal and external bellow =&gt; Less radial space</a:t>
            </a:r>
          </a:p>
        </p:txBody>
      </p:sp>
    </p:spTree>
    <p:extLst>
      <p:ext uri="{BB962C8B-B14F-4D97-AF65-F5344CB8AC3E}">
        <p14:creationId xmlns:p14="http://schemas.microsoft.com/office/powerpoint/2010/main" val="19362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Technological Issues and Open Points</a:t>
            </a:r>
          </a:p>
        </p:txBody>
      </p:sp>
      <p:sp>
        <p:nvSpPr>
          <p:cNvPr id="7" name="Text Placeholder 5">
            <a:extLst>
              <a:ext uri="{FF2B5EF4-FFF2-40B4-BE49-F238E27FC236}">
                <a16:creationId xmlns:a16="http://schemas.microsoft.com/office/drawing/2014/main" id="{5F14D132-36E0-514C-9E8E-79717B24A743}"/>
              </a:ext>
            </a:extLst>
          </p:cNvPr>
          <p:cNvSpPr txBox="1">
            <a:spLocks/>
          </p:cNvSpPr>
          <p:nvPr/>
        </p:nvSpPr>
        <p:spPr>
          <a:xfrm>
            <a:off x="150540" y="1349784"/>
            <a:ext cx="4493468" cy="3203166"/>
          </a:xfrm>
          <a:prstGeom prst="rect">
            <a:avLst/>
          </a:prstGeom>
        </p:spPr>
        <p:txBody>
          <a:bodyPr>
            <a:normAutofit fontScale="55000" lnSpcReduction="20000"/>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GB"/>
              <a:t>Two separate volumes: Absorber and RF cavity</a:t>
            </a:r>
          </a:p>
          <a:p>
            <a:pPr>
              <a:lnSpc>
                <a:spcPct val="120000"/>
              </a:lnSpc>
            </a:pPr>
            <a:r>
              <a:rPr lang="en-GB"/>
              <a:t>RF cavity:</a:t>
            </a:r>
          </a:p>
          <a:p>
            <a:pPr marL="0" indent="0">
              <a:lnSpc>
                <a:spcPct val="120000"/>
              </a:lnSpc>
              <a:buFont typeface="Wingdings" charset="2"/>
              <a:buNone/>
            </a:pPr>
            <a:r>
              <a:rPr lang="en-GB"/>
              <a:t>	Pumping and instrumentation on the waveguide =&gt; To be checked if that is enough</a:t>
            </a:r>
          </a:p>
          <a:p>
            <a:pPr>
              <a:lnSpc>
                <a:spcPct val="120000"/>
              </a:lnSpc>
            </a:pPr>
            <a:r>
              <a:rPr lang="en-GB"/>
              <a:t>Absorber:</a:t>
            </a:r>
          </a:p>
          <a:p>
            <a:pPr marL="0" indent="0">
              <a:lnSpc>
                <a:spcPct val="120000"/>
              </a:lnSpc>
              <a:buFont typeface="Wingdings" charset="2"/>
              <a:buNone/>
            </a:pPr>
            <a:r>
              <a:rPr lang="en-GB"/>
              <a:t>	Small tube for primary pumping and monitoring</a:t>
            </a:r>
          </a:p>
          <a:p>
            <a:pPr>
              <a:lnSpc>
                <a:spcPct val="120000"/>
              </a:lnSpc>
            </a:pPr>
            <a:r>
              <a:rPr lang="en-GB"/>
              <a:t>Pumpdown from atmospheric with both volumes connected (control </a:t>
            </a:r>
            <a:r>
              <a:rPr lang="en-GB">
                <a:sym typeface="Symbol" panose="05050102010706020507" pitchFamily="18" charset="2"/>
              </a:rPr>
              <a:t>P) to avoid damaging the RF windows</a:t>
            </a:r>
          </a:p>
          <a:p>
            <a:pPr>
              <a:lnSpc>
                <a:spcPct val="120000"/>
              </a:lnSpc>
            </a:pPr>
            <a:r>
              <a:rPr lang="en-GB">
                <a:sym typeface="Symbol" panose="05050102010706020507" pitchFamily="18" charset="2"/>
              </a:rPr>
              <a:t>Control system to ensure the P do not exceed a certain threshold that could damage the window =&gt; Safety valve connecting both volumes</a:t>
            </a:r>
            <a:endParaRPr lang="en-GB" dirty="0">
              <a:sym typeface="Symbol" panose="05050102010706020507" pitchFamily="18" charset="2"/>
            </a:endParaRPr>
          </a:p>
        </p:txBody>
      </p:sp>
      <p:pic>
        <p:nvPicPr>
          <p:cNvPr id="8" name="Picture Placeholder 31">
            <a:extLst>
              <a:ext uri="{FF2B5EF4-FFF2-40B4-BE49-F238E27FC236}">
                <a16:creationId xmlns:a16="http://schemas.microsoft.com/office/drawing/2014/main" id="{B2F008CA-20E2-444C-A199-0D37897121FA}"/>
              </a:ext>
            </a:extLst>
          </p:cNvPr>
          <p:cNvPicPr>
            <a:picLocks noChangeAspect="1"/>
          </p:cNvPicPr>
          <p:nvPr/>
        </p:nvPicPr>
        <p:blipFill>
          <a:blip r:embed="rId2" cstate="screen">
            <a:extLst>
              <a:ext uri="{28A0092B-C50C-407E-A947-70E740481C1C}">
                <a14:useLocalDpi xmlns:a14="http://schemas.microsoft.com/office/drawing/2010/main"/>
              </a:ext>
            </a:extLst>
          </a:blip>
          <a:srcRect b="-720"/>
          <a:stretch>
            <a:fillRect/>
          </a:stretch>
        </p:blipFill>
        <p:spPr>
          <a:xfrm>
            <a:off x="4542344" y="1323181"/>
            <a:ext cx="4546987" cy="2463130"/>
          </a:xfrm>
          <a:prstGeom prst="rect">
            <a:avLst/>
          </a:prstGeom>
        </p:spPr>
      </p:pic>
    </p:spTree>
    <p:extLst>
      <p:ext uri="{BB962C8B-B14F-4D97-AF65-F5344CB8AC3E}">
        <p14:creationId xmlns:p14="http://schemas.microsoft.com/office/powerpoint/2010/main" val="3618974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Technological Issues and Open Points</a:t>
            </a:r>
          </a:p>
        </p:txBody>
      </p:sp>
      <p:sp>
        <p:nvSpPr>
          <p:cNvPr id="6" name="Content Placeholder 2">
            <a:extLst>
              <a:ext uri="{FF2B5EF4-FFF2-40B4-BE49-F238E27FC236}">
                <a16:creationId xmlns:a16="http://schemas.microsoft.com/office/drawing/2014/main" id="{79D6444F-20D3-5A4D-BC92-6630192C6816}"/>
              </a:ext>
            </a:extLst>
          </p:cNvPr>
          <p:cNvSpPr txBox="1">
            <a:spLocks/>
          </p:cNvSpPr>
          <p:nvPr/>
        </p:nvSpPr>
        <p:spPr>
          <a:xfrm>
            <a:off x="940551" y="1275606"/>
            <a:ext cx="7262447" cy="3126599"/>
          </a:xfrm>
          <a:prstGeom prst="rect">
            <a:avLst/>
          </a:prstGeom>
        </p:spPr>
        <p:txBody>
          <a:bodyPr vert="horz" lIns="68580" tIns="34290" rIns="68580" bIns="34290" rtlCol="0" anchor="t">
            <a:normAutofit/>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ü"/>
            </a:pPr>
            <a:r>
              <a:rPr lang="en-GB" sz="1350" b="1" dirty="0">
                <a:solidFill>
                  <a:schemeClr val="accent6">
                    <a:lumMod val="76000"/>
                  </a:schemeClr>
                </a:solidFill>
              </a:rPr>
              <a:t>Existing single-beam klystrons are readily available at 704 </a:t>
            </a:r>
            <a:r>
              <a:rPr lang="en-GB" sz="1350" b="1" dirty="0" err="1">
                <a:solidFill>
                  <a:schemeClr val="accent6">
                    <a:lumMod val="76000"/>
                  </a:schemeClr>
                </a:solidFill>
              </a:rPr>
              <a:t>MHz.</a:t>
            </a:r>
            <a:br>
              <a:rPr lang="en-GB" sz="1350" b="1" dirty="0"/>
            </a:br>
            <a:r>
              <a:rPr lang="en-GB" sz="1350" b="1" dirty="0">
                <a:solidFill>
                  <a:schemeClr val="accent6">
                    <a:lumMod val="76000"/>
                  </a:schemeClr>
                </a:solidFill>
              </a:rPr>
              <a:t>(Higher power MBKs exist at 1GHz and 1.3GHz)</a:t>
            </a:r>
            <a:br>
              <a:rPr lang="en-GB" sz="1350" b="1" dirty="0"/>
            </a:br>
            <a:endParaRPr lang="en-GB" sz="1350" b="1" dirty="0">
              <a:solidFill>
                <a:schemeClr val="accent6">
                  <a:lumMod val="76000"/>
                </a:schemeClr>
              </a:solidFill>
            </a:endParaRPr>
          </a:p>
          <a:p>
            <a:pPr>
              <a:buFont typeface="Wingdings" panose="05000000000000000000" pitchFamily="2" charset="2"/>
              <a:buChar char="ü"/>
            </a:pPr>
            <a:r>
              <a:rPr lang="en-GB" sz="1350" b="1" dirty="0">
                <a:solidFill>
                  <a:schemeClr val="accent6">
                    <a:lumMod val="76000"/>
                  </a:schemeClr>
                </a:solidFill>
              </a:rPr>
              <a:t>Feasible medium-term prospects are presented: reuse of component designs and direct scaling. (3-4 years)</a:t>
            </a:r>
            <a:br>
              <a:rPr lang="en-GB" sz="1350" b="1" dirty="0"/>
            </a:br>
            <a:endParaRPr lang="en-GB" sz="1350" b="1" dirty="0">
              <a:solidFill>
                <a:schemeClr val="accent6">
                  <a:lumMod val="76000"/>
                </a:schemeClr>
              </a:solidFill>
            </a:endParaRPr>
          </a:p>
          <a:p>
            <a:pPr>
              <a:buFont typeface="Wingdings" panose="05000000000000000000" pitchFamily="2" charset="2"/>
              <a:buChar char="ü"/>
            </a:pPr>
            <a:r>
              <a:rPr lang="en-GB" sz="1350" b="1" dirty="0">
                <a:solidFill>
                  <a:schemeClr val="accent6">
                    <a:lumMod val="76000"/>
                  </a:schemeClr>
                </a:solidFill>
              </a:rPr>
              <a:t>Entirely Custom 22-Beam CSM Klystron as a potential long timescale solution.</a:t>
            </a:r>
            <a:br>
              <a:rPr lang="en-GB" sz="1350" b="1" dirty="0"/>
            </a:br>
            <a:endParaRPr lang="en-GB" sz="1350" b="1" dirty="0">
              <a:solidFill>
                <a:schemeClr val="accent6">
                  <a:lumMod val="75000"/>
                </a:schemeClr>
              </a:solidFill>
            </a:endParaRPr>
          </a:p>
          <a:p>
            <a:r>
              <a:rPr lang="en-GB" sz="1350" b="1" dirty="0">
                <a:solidFill>
                  <a:schemeClr val="tx2">
                    <a:lumMod val="75000"/>
                    <a:lumOff val="25000"/>
                  </a:schemeClr>
                </a:solidFill>
              </a:rPr>
              <a:t>Two-Stage Klystrons may be viable at this frequency – is the increased complexity worth the size / efficiency improvements? </a:t>
            </a:r>
            <a:br>
              <a:rPr lang="en-GB" sz="1350" b="1" dirty="0"/>
            </a:br>
            <a:br>
              <a:rPr lang="en-GB" sz="1350" b="1" dirty="0"/>
            </a:br>
            <a:endParaRPr lang="en-GB" sz="1350" b="1" dirty="0">
              <a:solidFill>
                <a:schemeClr val="tx2">
                  <a:lumMod val="75000"/>
                  <a:lumOff val="25000"/>
                </a:schemeClr>
              </a:solidFill>
            </a:endParaRPr>
          </a:p>
          <a:p>
            <a:pPr marL="0" indent="0">
              <a:buFont typeface="Wingdings" charset="2"/>
              <a:buNone/>
            </a:pPr>
            <a:endParaRPr lang="en-GB" sz="1350" b="1" dirty="0"/>
          </a:p>
          <a:p>
            <a:pPr marL="0" indent="0">
              <a:buFont typeface="Wingdings" charset="2"/>
              <a:buNone/>
            </a:pPr>
            <a:endParaRPr lang="en-GB" sz="1350" b="1" dirty="0">
              <a:solidFill>
                <a:schemeClr val="tx2">
                  <a:lumMod val="75000"/>
                  <a:lumOff val="25000"/>
                </a:schemeClr>
              </a:solidFill>
            </a:endParaRPr>
          </a:p>
        </p:txBody>
      </p:sp>
    </p:spTree>
    <p:extLst>
      <p:ext uri="{BB962C8B-B14F-4D97-AF65-F5344CB8AC3E}">
        <p14:creationId xmlns:p14="http://schemas.microsoft.com/office/powerpoint/2010/main" val="116461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Cryogenic System Options</a:t>
            </a:r>
          </a:p>
        </p:txBody>
      </p:sp>
      <p:sp>
        <p:nvSpPr>
          <p:cNvPr id="3" name="Text Placeholder 3">
            <a:extLst>
              <a:ext uri="{FF2B5EF4-FFF2-40B4-BE49-F238E27FC236}">
                <a16:creationId xmlns:a16="http://schemas.microsoft.com/office/drawing/2014/main" id="{A46413E2-AF84-B943-ACDE-FD38C1276F2E}"/>
              </a:ext>
            </a:extLst>
          </p:cNvPr>
          <p:cNvSpPr txBox="1">
            <a:spLocks/>
          </p:cNvSpPr>
          <p:nvPr/>
        </p:nvSpPr>
        <p:spPr>
          <a:xfrm>
            <a:off x="395536" y="1339304"/>
            <a:ext cx="3960440" cy="3289202"/>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0"/>
              </a:spcBef>
              <a:buFont typeface="Arial" panose="020B0604020202020204" pitchFamily="34" charset="0"/>
              <a:buNone/>
              <a:defRPr sz="1600" kern="1200">
                <a:solidFill>
                  <a:schemeClr val="tx1"/>
                </a:solidFill>
                <a:latin typeface="+mn-lt"/>
                <a:ea typeface="+mn-ea"/>
                <a:cs typeface="+mn-cs"/>
              </a:defRPr>
            </a:lvl1pPr>
            <a:lvl2pPr marL="340200" indent="-340200" algn="l" defTabSz="685800" rtl="0" eaLnBrk="1" latinLnBrk="0" hangingPunct="1">
              <a:lnSpc>
                <a:spcPts val="1950"/>
              </a:lnSpc>
              <a:spcBef>
                <a:spcPts val="0"/>
              </a:spcBef>
              <a:buFont typeface="Arial" panose="020B0604020202020204" pitchFamily="34" charset="0"/>
              <a:buChar char="•"/>
              <a:defRPr sz="1600" kern="1200">
                <a:solidFill>
                  <a:schemeClr val="tx1"/>
                </a:solidFill>
                <a:latin typeface="+mn-lt"/>
                <a:ea typeface="+mn-ea"/>
                <a:cs typeface="+mn-cs"/>
              </a:defRPr>
            </a:lvl2pPr>
            <a:lvl3pPr marL="6804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0206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3608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Cryocoolers + turbo-Brayton or LN</a:t>
            </a:r>
            <a:r>
              <a:rPr kumimoji="0" lang="en-GB" sz="1400" b="1" i="0" u="none" strike="noStrike" kern="1200" cap="none" spc="0" normalizeH="0" baseline="-25000" noProof="0" dirty="0">
                <a:ln>
                  <a:noFill/>
                </a:ln>
                <a:solidFill>
                  <a:prstClr val="black"/>
                </a:solidFill>
                <a:effectLst/>
                <a:uLnTx/>
                <a:uFillTx/>
                <a:latin typeface="Arial Narrow" panose="020B0606020202030204" pitchFamily="34" charset="0"/>
                <a:ea typeface="+mn-ea"/>
                <a:cs typeface="+mn-cs"/>
              </a:rPr>
              <a:t>2</a:t>
            </a:r>
            <a:endPar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685800" rtl="0" eaLnBrk="1" fontAlgn="auto" latinLnBrk="0" hangingPunct="1">
              <a:lnSpc>
                <a:spcPts val="195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Independent cooling circuit for each temp. level</a:t>
            </a: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TB system installed at surface level</a:t>
            </a: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Modularity with increasing # cells, can add cryocoolers as cooling channel grows</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Cryocoolers + compressors installed underground (needs cooling water + electricity)</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High energy consumption (12 kW/cryocooler + TB (?))</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Maintenance of cold heads every 15’000 h</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Requires trained operators for TB part</a:t>
            </a: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 Placeholder 3">
            <a:extLst>
              <a:ext uri="{FF2B5EF4-FFF2-40B4-BE49-F238E27FC236}">
                <a16:creationId xmlns:a16="http://schemas.microsoft.com/office/drawing/2014/main" id="{665AFC05-DE3B-B240-802A-38956FBA54F6}"/>
              </a:ext>
            </a:extLst>
          </p:cNvPr>
          <p:cNvSpPr txBox="1">
            <a:spLocks/>
          </p:cNvSpPr>
          <p:nvPr/>
        </p:nvSpPr>
        <p:spPr>
          <a:xfrm>
            <a:off x="4542492" y="1339304"/>
            <a:ext cx="3701915" cy="3289202"/>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0"/>
              </a:spcBef>
              <a:buFont typeface="Arial" panose="020B0604020202020204" pitchFamily="34" charset="0"/>
              <a:buNone/>
              <a:defRPr sz="1600" kern="1200">
                <a:solidFill>
                  <a:schemeClr val="tx1"/>
                </a:solidFill>
                <a:latin typeface="+mn-lt"/>
                <a:ea typeface="+mn-ea"/>
                <a:cs typeface="+mn-cs"/>
              </a:defRPr>
            </a:lvl1pPr>
            <a:lvl2pPr marL="340200" indent="-340200" algn="l" defTabSz="685800" rtl="0" eaLnBrk="1" latinLnBrk="0" hangingPunct="1">
              <a:lnSpc>
                <a:spcPts val="1950"/>
              </a:lnSpc>
              <a:spcBef>
                <a:spcPts val="0"/>
              </a:spcBef>
              <a:buFont typeface="Arial" panose="020B0604020202020204" pitchFamily="34" charset="0"/>
              <a:buChar char="•"/>
              <a:defRPr sz="1600" kern="1200">
                <a:solidFill>
                  <a:schemeClr val="tx1"/>
                </a:solidFill>
                <a:latin typeface="+mn-lt"/>
                <a:ea typeface="+mn-ea"/>
                <a:cs typeface="+mn-cs"/>
              </a:defRPr>
            </a:lvl2pPr>
            <a:lvl3pPr marL="6804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3pPr>
            <a:lvl4pPr marL="10206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4pPr>
            <a:lvl5pPr marL="1360800" indent="-340200" algn="l" defTabSz="685800" rtl="0" eaLnBrk="1" latinLnBrk="0" hangingPunct="1">
              <a:lnSpc>
                <a:spcPts val="1950"/>
              </a:lnSpc>
              <a:spcBef>
                <a:spcPts val="0"/>
              </a:spcBef>
              <a:buSzPct val="100000"/>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195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He liquefier/refrigerator</a:t>
            </a:r>
          </a:p>
          <a:p>
            <a:pPr marL="0" marR="0" lvl="0" indent="0" algn="l" defTabSz="685800" rtl="0" eaLnBrk="1" fontAlgn="auto" latinLnBrk="0" hangingPunct="1">
              <a:lnSpc>
                <a:spcPts val="195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(can have) independent cooling circuit for each temp. level</a:t>
            </a: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Cold box + ancillary services all at surface level, only transfer line to cooling channel</a:t>
            </a:r>
          </a:p>
          <a:p>
            <a:pPr marL="180000" marR="0" lvl="0" indent="-180000" algn="l" defTabSz="685727" rtl="0" eaLnBrk="1" fontAlgn="auto" latinLnBrk="0" hangingPunct="1">
              <a:lnSpc>
                <a:spcPct val="100000"/>
              </a:lnSpc>
              <a:spcBef>
                <a:spcPts val="0"/>
              </a:spcBef>
              <a:spcAft>
                <a:spcPts val="600"/>
              </a:spcAft>
              <a:buClrTx/>
              <a:buSzTx/>
              <a:buFontTx/>
              <a:buBlip>
                <a:blip r:embed="rId2"/>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Most energy-efficient option</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Likely higher cost than cryocooler + TB option</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High He inventory incl. gas management + storage</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Complex maintenance of cryoplant every 8’000 h</a:t>
            </a:r>
          </a:p>
          <a:p>
            <a:pPr marL="180000" marR="0" lvl="0" indent="-180000" algn="l" defTabSz="685800" rtl="0" eaLnBrk="1" fontAlgn="auto" latinLnBrk="0" hangingPunct="1">
              <a:lnSpc>
                <a:spcPct val="100000"/>
              </a:lnSpc>
              <a:spcBef>
                <a:spcPts val="0"/>
              </a:spcBef>
              <a:spcAft>
                <a:spcPts val="600"/>
              </a:spcAft>
              <a:buClrTx/>
              <a:buSzTx/>
              <a:buFont typeface="Arial" panose="020B0604020202020204" pitchFamily="34" charset="0"/>
              <a:buBlip>
                <a:blip r:embed="rId3"/>
              </a:buBlip>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Requires trained operators</a:t>
            </a: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396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539552" y="195486"/>
            <a:ext cx="8229330" cy="507831"/>
          </a:xfrm>
        </p:spPr>
        <p:txBody>
          <a:bodyPr>
            <a:normAutofit/>
          </a:bodyPr>
          <a:lstStyle/>
          <a:p>
            <a:r>
              <a:rPr lang="en-US" sz="2400" dirty="0">
                <a:solidFill>
                  <a:srgbClr val="000080"/>
                </a:solidFill>
                <a:latin typeface="Calibri"/>
              </a:rPr>
              <a:t>Possible Plan for the 1</a:t>
            </a:r>
            <a:r>
              <a:rPr lang="en-US" sz="2400" baseline="30000" dirty="0">
                <a:solidFill>
                  <a:srgbClr val="000080"/>
                </a:solidFill>
                <a:latin typeface="Calibri"/>
              </a:rPr>
              <a:t>st</a:t>
            </a:r>
            <a:r>
              <a:rPr lang="en-US" sz="2400" dirty="0">
                <a:solidFill>
                  <a:srgbClr val="000080"/>
                </a:solidFill>
                <a:latin typeface="Calibri"/>
              </a:rPr>
              <a:t> Cooling Module</a:t>
            </a:r>
          </a:p>
        </p:txBody>
      </p:sp>
      <p:sp>
        <p:nvSpPr>
          <p:cNvPr id="6" name="Arrow: Right 5">
            <a:extLst>
              <a:ext uri="{FF2B5EF4-FFF2-40B4-BE49-F238E27FC236}">
                <a16:creationId xmlns:a16="http://schemas.microsoft.com/office/drawing/2014/main" id="{D9F85AEA-E5E2-9848-AF16-9ECF42ED5933}"/>
              </a:ext>
            </a:extLst>
          </p:cNvPr>
          <p:cNvSpPr/>
          <p:nvPr/>
        </p:nvSpPr>
        <p:spPr>
          <a:xfrm>
            <a:off x="770156" y="1208217"/>
            <a:ext cx="7425647"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2025      2026-I      2026II      2027-I      2027-II      2028-I      2028-II      2029-I      2029-II     2030-35</a:t>
            </a:r>
          </a:p>
        </p:txBody>
      </p:sp>
      <p:sp>
        <p:nvSpPr>
          <p:cNvPr id="7" name="Arrow: Right 7">
            <a:extLst>
              <a:ext uri="{FF2B5EF4-FFF2-40B4-BE49-F238E27FC236}">
                <a16:creationId xmlns:a16="http://schemas.microsoft.com/office/drawing/2014/main" id="{4C36911C-EE16-1D4A-8C4C-63C7DF7F31B1}"/>
              </a:ext>
            </a:extLst>
          </p:cNvPr>
          <p:cNvSpPr/>
          <p:nvPr/>
        </p:nvSpPr>
        <p:spPr>
          <a:xfrm>
            <a:off x="780078" y="2043494"/>
            <a:ext cx="3384267" cy="36347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RF test material LASA (1 T resistive magnet)</a:t>
            </a:r>
          </a:p>
        </p:txBody>
      </p:sp>
      <p:sp>
        <p:nvSpPr>
          <p:cNvPr id="8" name="Arrow: Right 8">
            <a:extLst>
              <a:ext uri="{FF2B5EF4-FFF2-40B4-BE49-F238E27FC236}">
                <a16:creationId xmlns:a16="http://schemas.microsoft.com/office/drawing/2014/main" id="{92A49933-A4C2-8C40-A429-3BBB51154D48}"/>
              </a:ext>
            </a:extLst>
          </p:cNvPr>
          <p:cNvSpPr/>
          <p:nvPr/>
        </p:nvSpPr>
        <p:spPr>
          <a:xfrm>
            <a:off x="780078" y="1734521"/>
            <a:ext cx="6480842" cy="36347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RF test stand SLAC 3 GHz</a:t>
            </a:r>
          </a:p>
        </p:txBody>
      </p:sp>
      <p:sp>
        <p:nvSpPr>
          <p:cNvPr id="9" name="Arrow: Right 9">
            <a:extLst>
              <a:ext uri="{FF2B5EF4-FFF2-40B4-BE49-F238E27FC236}">
                <a16:creationId xmlns:a16="http://schemas.microsoft.com/office/drawing/2014/main" id="{F45BC151-47A9-9C41-BB04-37A8AB08A0D4}"/>
              </a:ext>
            </a:extLst>
          </p:cNvPr>
          <p:cNvSpPr/>
          <p:nvPr/>
        </p:nvSpPr>
        <p:spPr>
          <a:xfrm>
            <a:off x="780078" y="2667806"/>
            <a:ext cx="3259795"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     </a:t>
            </a:r>
            <a:r>
              <a:rPr lang="en-US" sz="1350" dirty="0" err="1">
                <a:solidFill>
                  <a:prstClr val="white"/>
                </a:solidFill>
                <a:latin typeface="Calibri" panose="020F0502020204030204"/>
              </a:rPr>
              <a:t>Cryomagnets</a:t>
            </a:r>
            <a:r>
              <a:rPr lang="en-US" sz="1350" dirty="0">
                <a:solidFill>
                  <a:prstClr val="white"/>
                </a:solidFill>
                <a:latin typeface="Calibri" panose="020F0502020204030204"/>
              </a:rPr>
              <a:t> RFMFTFV3.1            </a:t>
            </a:r>
            <a:r>
              <a:rPr lang="en-US" sz="1350" dirty="0">
                <a:solidFill>
                  <a:prstClr val="white"/>
                </a:solidFill>
                <a:latin typeface="Calibri" panose="020F0502020204030204"/>
                <a:sym typeface="Wingdings" panose="05000000000000000000" pitchFamily="2" charset="2"/>
              </a:rPr>
              <a:t>V3.2 </a:t>
            </a:r>
            <a:endParaRPr lang="en-US" sz="1350" dirty="0">
              <a:solidFill>
                <a:prstClr val="white"/>
              </a:solidFill>
              <a:latin typeface="Calibri" panose="020F0502020204030204"/>
            </a:endParaRPr>
          </a:p>
        </p:txBody>
      </p:sp>
      <p:sp>
        <p:nvSpPr>
          <p:cNvPr id="10" name="Arrow: Right 10">
            <a:extLst>
              <a:ext uri="{FF2B5EF4-FFF2-40B4-BE49-F238E27FC236}">
                <a16:creationId xmlns:a16="http://schemas.microsoft.com/office/drawing/2014/main" id="{8AF2F057-6F9B-864D-9E78-8C403C2F0E5C}"/>
              </a:ext>
            </a:extLst>
          </p:cNvPr>
          <p:cNvSpPr/>
          <p:nvPr/>
        </p:nvSpPr>
        <p:spPr>
          <a:xfrm>
            <a:off x="1464667" y="2974890"/>
            <a:ext cx="3884862" cy="388087"/>
          </a:xfrm>
          <a:prstGeom prst="rightArrow">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defTabSz="342900"/>
            <a:r>
              <a:rPr lang="en-US" sz="1350" dirty="0">
                <a:solidFill>
                  <a:prstClr val="white"/>
                </a:solidFill>
                <a:latin typeface="Calibri" panose="020F0502020204030204"/>
              </a:rPr>
              <a:t>Prototypes RF cells</a:t>
            </a:r>
          </a:p>
        </p:txBody>
      </p:sp>
      <p:sp>
        <p:nvSpPr>
          <p:cNvPr id="11" name="Arrow: Right 11">
            <a:extLst>
              <a:ext uri="{FF2B5EF4-FFF2-40B4-BE49-F238E27FC236}">
                <a16:creationId xmlns:a16="http://schemas.microsoft.com/office/drawing/2014/main" id="{F1883C4D-9226-0A47-8170-ABD9B221D4E4}"/>
              </a:ext>
            </a:extLst>
          </p:cNvPr>
          <p:cNvSpPr/>
          <p:nvPr/>
        </p:nvSpPr>
        <p:spPr>
          <a:xfrm>
            <a:off x="3045899" y="3300551"/>
            <a:ext cx="2303630" cy="363474"/>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white"/>
                </a:solidFill>
                <a:latin typeface="Calibri" panose="020F0502020204030204"/>
              </a:rPr>
              <a:t>Prototype C. cell magnets</a:t>
            </a:r>
          </a:p>
        </p:txBody>
      </p:sp>
      <p:sp>
        <p:nvSpPr>
          <p:cNvPr id="12" name="Arrow: Right 12">
            <a:extLst>
              <a:ext uri="{FF2B5EF4-FFF2-40B4-BE49-F238E27FC236}">
                <a16:creationId xmlns:a16="http://schemas.microsoft.com/office/drawing/2014/main" id="{EEB493B0-30D4-A646-8928-5D8D8B4225AE}"/>
              </a:ext>
            </a:extLst>
          </p:cNvPr>
          <p:cNvSpPr/>
          <p:nvPr/>
        </p:nvSpPr>
        <p:spPr>
          <a:xfrm>
            <a:off x="2966389" y="2352466"/>
            <a:ext cx="4241437" cy="363474"/>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 RFMFTFV3.1  </a:t>
            </a:r>
            <a:r>
              <a:rPr lang="en-US" sz="1350" dirty="0">
                <a:solidFill>
                  <a:prstClr val="white"/>
                </a:solidFill>
                <a:latin typeface="Calibri" panose="020F0502020204030204"/>
                <a:sym typeface="Wingdings" panose="05000000000000000000" pitchFamily="2" charset="2"/>
              </a:rPr>
              <a:t>V3.2  operation</a:t>
            </a:r>
            <a:endParaRPr lang="en-US" sz="1350" dirty="0">
              <a:solidFill>
                <a:prstClr val="white"/>
              </a:solidFill>
              <a:latin typeface="Calibri" panose="020F0502020204030204"/>
            </a:endParaRPr>
          </a:p>
        </p:txBody>
      </p:sp>
      <p:cxnSp>
        <p:nvCxnSpPr>
          <p:cNvPr id="13" name="Straight Arrow Connector 14">
            <a:extLst>
              <a:ext uri="{FF2B5EF4-FFF2-40B4-BE49-F238E27FC236}">
                <a16:creationId xmlns:a16="http://schemas.microsoft.com/office/drawing/2014/main" id="{77269483-B408-1842-AFA7-68E7656F9B3E}"/>
              </a:ext>
            </a:extLst>
          </p:cNvPr>
          <p:cNvCxnSpPr>
            <a:cxnSpLocks/>
          </p:cNvCxnSpPr>
          <p:nvPr/>
        </p:nvCxnSpPr>
        <p:spPr>
          <a:xfrm flipV="1">
            <a:off x="2735134" y="2634328"/>
            <a:ext cx="295837" cy="13163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5">
            <a:extLst>
              <a:ext uri="{FF2B5EF4-FFF2-40B4-BE49-F238E27FC236}">
                <a16:creationId xmlns:a16="http://schemas.microsoft.com/office/drawing/2014/main" id="{EC7C2A15-3808-3C43-8F3D-FA632E1EE584}"/>
              </a:ext>
            </a:extLst>
          </p:cNvPr>
          <p:cNvCxnSpPr>
            <a:cxnSpLocks/>
          </p:cNvCxnSpPr>
          <p:nvPr/>
        </p:nvCxnSpPr>
        <p:spPr>
          <a:xfrm flipV="1">
            <a:off x="3796614" y="2603355"/>
            <a:ext cx="331079" cy="13606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Arrow: Right 21">
            <a:extLst>
              <a:ext uri="{FF2B5EF4-FFF2-40B4-BE49-F238E27FC236}">
                <a16:creationId xmlns:a16="http://schemas.microsoft.com/office/drawing/2014/main" id="{F794E25D-0B4E-E949-99BB-D658F0B3BBF1}"/>
              </a:ext>
            </a:extLst>
          </p:cNvPr>
          <p:cNvSpPr/>
          <p:nvPr/>
        </p:nvSpPr>
        <p:spPr>
          <a:xfrm>
            <a:off x="780078" y="3592444"/>
            <a:ext cx="3884862" cy="43624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rPr>
              <a:t>Design C. Module – ends  </a:t>
            </a:r>
            <a:r>
              <a:rPr lang="en-US" sz="1350" dirty="0">
                <a:solidFill>
                  <a:prstClr val="white"/>
                </a:solidFill>
                <a:latin typeface="Calibri" panose="020F0502020204030204"/>
                <a:sym typeface="Wingdings" panose="05000000000000000000" pitchFamily="2" charset="2"/>
              </a:rPr>
              <a:t> Design 1</a:t>
            </a:r>
            <a:r>
              <a:rPr lang="en-US" sz="1350" baseline="30000" dirty="0">
                <a:solidFill>
                  <a:prstClr val="white"/>
                </a:solidFill>
                <a:latin typeface="Calibri" panose="020F0502020204030204"/>
                <a:sym typeface="Wingdings" panose="05000000000000000000" pitchFamily="2" charset="2"/>
              </a:rPr>
              <a:t>st</a:t>
            </a:r>
            <a:r>
              <a:rPr lang="en-US" sz="1350" dirty="0">
                <a:solidFill>
                  <a:prstClr val="white"/>
                </a:solidFill>
                <a:latin typeface="Calibri" panose="020F0502020204030204"/>
                <a:sym typeface="Wingdings" panose="05000000000000000000" pitchFamily="2" charset="2"/>
              </a:rPr>
              <a:t> Cooling cell  </a:t>
            </a:r>
            <a:endParaRPr lang="en-US" sz="1350" dirty="0">
              <a:solidFill>
                <a:prstClr val="white"/>
              </a:solidFill>
              <a:latin typeface="Calibri" panose="020F0502020204030204"/>
            </a:endParaRPr>
          </a:p>
        </p:txBody>
      </p:sp>
      <p:cxnSp>
        <p:nvCxnSpPr>
          <p:cNvPr id="16" name="Straight Arrow Connector 22">
            <a:extLst>
              <a:ext uri="{FF2B5EF4-FFF2-40B4-BE49-F238E27FC236}">
                <a16:creationId xmlns:a16="http://schemas.microsoft.com/office/drawing/2014/main" id="{AB380E56-332B-B449-BF4B-D18CF4F11F3F}"/>
              </a:ext>
            </a:extLst>
          </p:cNvPr>
          <p:cNvCxnSpPr>
            <a:cxnSpLocks/>
          </p:cNvCxnSpPr>
          <p:nvPr/>
        </p:nvCxnSpPr>
        <p:spPr>
          <a:xfrm flipV="1">
            <a:off x="2735134" y="3518649"/>
            <a:ext cx="309099" cy="15959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Arrow: Right 24">
            <a:extLst>
              <a:ext uri="{FF2B5EF4-FFF2-40B4-BE49-F238E27FC236}">
                <a16:creationId xmlns:a16="http://schemas.microsoft.com/office/drawing/2014/main" id="{9362B6F6-E18D-774C-A6FD-32EF8FEEB409}"/>
              </a:ext>
            </a:extLst>
          </p:cNvPr>
          <p:cNvSpPr/>
          <p:nvPr/>
        </p:nvSpPr>
        <p:spPr>
          <a:xfrm>
            <a:off x="4127693" y="3954716"/>
            <a:ext cx="3884862" cy="363474"/>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defTabSz="342900"/>
            <a:r>
              <a:rPr lang="en-US" sz="1350" dirty="0">
                <a:solidFill>
                  <a:prstClr val="white"/>
                </a:solidFill>
                <a:latin typeface="Calibri" panose="020F0502020204030204"/>
              </a:rPr>
              <a:t>Construction &amp; test 1</a:t>
            </a:r>
            <a:r>
              <a:rPr lang="en-US" sz="1350" baseline="30000" dirty="0">
                <a:solidFill>
                  <a:prstClr val="white"/>
                </a:solidFill>
                <a:latin typeface="Calibri" panose="020F0502020204030204"/>
              </a:rPr>
              <a:t>st</a:t>
            </a:r>
            <a:r>
              <a:rPr lang="en-US" sz="1350" dirty="0">
                <a:solidFill>
                  <a:prstClr val="white"/>
                </a:solidFill>
                <a:latin typeface="Calibri" panose="020F0502020204030204"/>
              </a:rPr>
              <a:t> Cooling Module</a:t>
            </a:r>
          </a:p>
        </p:txBody>
      </p:sp>
      <p:sp>
        <p:nvSpPr>
          <p:cNvPr id="18" name="Arrow: Right 6">
            <a:extLst>
              <a:ext uri="{FF2B5EF4-FFF2-40B4-BE49-F238E27FC236}">
                <a16:creationId xmlns:a16="http://schemas.microsoft.com/office/drawing/2014/main" id="{254C885A-51EE-1C4B-B633-827D17E4017D}"/>
              </a:ext>
            </a:extLst>
          </p:cNvPr>
          <p:cNvSpPr/>
          <p:nvPr/>
        </p:nvSpPr>
        <p:spPr>
          <a:xfrm>
            <a:off x="4710293" y="3560249"/>
            <a:ext cx="2220467" cy="436240"/>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342900"/>
            <a:r>
              <a:rPr lang="en-US" sz="1350" dirty="0">
                <a:solidFill>
                  <a:prstClr val="white"/>
                </a:solidFill>
                <a:latin typeface="Calibri" panose="020F0502020204030204"/>
                <a:sym typeface="Wingdings" panose="05000000000000000000" pitchFamily="2" charset="2"/>
              </a:rPr>
              <a:t>construction 1</a:t>
            </a:r>
            <a:r>
              <a:rPr lang="en-US" sz="1350" baseline="30000" dirty="0">
                <a:solidFill>
                  <a:prstClr val="white"/>
                </a:solidFill>
                <a:latin typeface="Calibri" panose="020F0502020204030204"/>
                <a:sym typeface="Wingdings" panose="05000000000000000000" pitchFamily="2" charset="2"/>
              </a:rPr>
              <a:t>st</a:t>
            </a:r>
            <a:r>
              <a:rPr lang="en-US" sz="1350" dirty="0">
                <a:solidFill>
                  <a:prstClr val="white"/>
                </a:solidFill>
                <a:latin typeface="Calibri" panose="020F0502020204030204"/>
                <a:sym typeface="Wingdings" panose="05000000000000000000" pitchFamily="2" charset="2"/>
              </a:rPr>
              <a:t> Cooling cell  </a:t>
            </a:r>
            <a:endParaRPr lang="en-US" sz="1350" dirty="0">
              <a:solidFill>
                <a:prstClr val="white"/>
              </a:solidFill>
              <a:latin typeface="Calibri" panose="020F0502020204030204"/>
            </a:endParaRPr>
          </a:p>
        </p:txBody>
      </p:sp>
      <p:sp>
        <p:nvSpPr>
          <p:cNvPr id="19" name="TextBox 13">
            <a:extLst>
              <a:ext uri="{FF2B5EF4-FFF2-40B4-BE49-F238E27FC236}">
                <a16:creationId xmlns:a16="http://schemas.microsoft.com/office/drawing/2014/main" id="{1520FCCF-A090-F140-813A-5BA6BDBA5EEF}"/>
              </a:ext>
            </a:extLst>
          </p:cNvPr>
          <p:cNvSpPr txBox="1"/>
          <p:nvPr/>
        </p:nvSpPr>
        <p:spPr>
          <a:xfrm>
            <a:off x="827584" y="843558"/>
            <a:ext cx="7537406" cy="300082"/>
          </a:xfrm>
          <a:prstGeom prst="rect">
            <a:avLst/>
          </a:prstGeom>
          <a:noFill/>
        </p:spPr>
        <p:txBody>
          <a:bodyPr wrap="square" rtlCol="0">
            <a:spAutoFit/>
          </a:bodyPr>
          <a:lstStyle/>
          <a:p>
            <a:pPr defTabSz="342900"/>
            <a:r>
              <a:rPr lang="en-US" sz="1350" dirty="0">
                <a:solidFill>
                  <a:prstClr val="black"/>
                </a:solidFill>
                <a:latin typeface="Calibri" panose="020F0502020204030204"/>
              </a:rPr>
              <a:t>It assume only a moderate increase of resources </a:t>
            </a:r>
            <a:r>
              <a:rPr lang="en-US" sz="1350" dirty="0" err="1">
                <a:solidFill>
                  <a:prstClr val="black"/>
                </a:solidFill>
                <a:latin typeface="Calibri" panose="020F0502020204030204"/>
              </a:rPr>
              <a:t>wrt</a:t>
            </a:r>
            <a:r>
              <a:rPr lang="en-US" sz="1350" dirty="0">
                <a:solidFill>
                  <a:prstClr val="black"/>
                </a:solidFill>
                <a:latin typeface="Calibri" panose="020F0502020204030204"/>
              </a:rPr>
              <a:t> today</a:t>
            </a:r>
          </a:p>
        </p:txBody>
      </p:sp>
    </p:spTree>
    <p:extLst>
      <p:ext uri="{BB962C8B-B14F-4D97-AF65-F5344CB8AC3E}">
        <p14:creationId xmlns:p14="http://schemas.microsoft.com/office/powerpoint/2010/main" val="325242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67544" y="195486"/>
            <a:ext cx="8229330" cy="507831"/>
          </a:xfrm>
        </p:spPr>
        <p:txBody>
          <a:bodyPr>
            <a:normAutofit/>
          </a:bodyPr>
          <a:lstStyle/>
          <a:p>
            <a:r>
              <a:rPr lang="en-US" sz="2400" dirty="0" err="1">
                <a:solidFill>
                  <a:srgbClr val="000080"/>
                </a:solidFill>
                <a:latin typeface="Calibri"/>
              </a:rPr>
              <a:t>Fermilab</a:t>
            </a:r>
            <a:r>
              <a:rPr lang="en-US" sz="2400" dirty="0">
                <a:solidFill>
                  <a:srgbClr val="000080"/>
                </a:solidFill>
                <a:latin typeface="Calibri"/>
              </a:rPr>
              <a:t> &amp; TTF3 Options</a:t>
            </a:r>
          </a:p>
        </p:txBody>
      </p:sp>
      <p:pic>
        <p:nvPicPr>
          <p:cNvPr id="3" name="Content Placeholder 5" descr="A diagram of a chemical reaction&#10;&#10;AI-generated content may be incorrect.">
            <a:extLst>
              <a:ext uri="{FF2B5EF4-FFF2-40B4-BE49-F238E27FC236}">
                <a16:creationId xmlns:a16="http://schemas.microsoft.com/office/drawing/2014/main" id="{A4283471-58B8-D540-8160-7ED769D404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39752" y="854957"/>
            <a:ext cx="5184576" cy="3589001"/>
          </a:xfrm>
          <a:prstGeom prst="rect">
            <a:avLst/>
          </a:prstGeom>
        </p:spPr>
      </p:pic>
    </p:spTree>
    <p:extLst>
      <p:ext uri="{BB962C8B-B14F-4D97-AF65-F5344CB8AC3E}">
        <p14:creationId xmlns:p14="http://schemas.microsoft.com/office/powerpoint/2010/main" val="2632188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67544" y="195486"/>
            <a:ext cx="8229330" cy="507831"/>
          </a:xfrm>
        </p:spPr>
        <p:txBody>
          <a:bodyPr>
            <a:normAutofit/>
          </a:bodyPr>
          <a:lstStyle/>
          <a:p>
            <a:r>
              <a:rPr lang="en-US" sz="2400" dirty="0" err="1">
                <a:solidFill>
                  <a:srgbClr val="000080"/>
                </a:solidFill>
                <a:latin typeface="Calibri"/>
              </a:rPr>
              <a:t>Fermilab</a:t>
            </a:r>
            <a:r>
              <a:rPr lang="en-US" sz="2400" dirty="0">
                <a:solidFill>
                  <a:srgbClr val="000080"/>
                </a:solidFill>
                <a:latin typeface="Calibri"/>
              </a:rPr>
              <a:t> &amp; TTF3 Options</a:t>
            </a:r>
          </a:p>
        </p:txBody>
      </p:sp>
      <p:pic>
        <p:nvPicPr>
          <p:cNvPr id="2" name="Immagine 1">
            <a:extLst>
              <a:ext uri="{FF2B5EF4-FFF2-40B4-BE49-F238E27FC236}">
                <a16:creationId xmlns:a16="http://schemas.microsoft.com/office/drawing/2014/main" id="{303A0D24-B296-D848-9C69-213D13BD9D89}"/>
              </a:ext>
            </a:extLst>
          </p:cNvPr>
          <p:cNvPicPr>
            <a:picLocks noChangeAspect="1"/>
          </p:cNvPicPr>
          <p:nvPr/>
        </p:nvPicPr>
        <p:blipFill>
          <a:blip r:embed="rId2"/>
          <a:stretch>
            <a:fillRect/>
          </a:stretch>
        </p:blipFill>
        <p:spPr>
          <a:xfrm>
            <a:off x="1182150" y="915566"/>
            <a:ext cx="6779700" cy="3312368"/>
          </a:xfrm>
          <a:prstGeom prst="rect">
            <a:avLst/>
          </a:prstGeom>
        </p:spPr>
      </p:pic>
    </p:spTree>
    <p:extLst>
      <p:ext uri="{BB962C8B-B14F-4D97-AF65-F5344CB8AC3E}">
        <p14:creationId xmlns:p14="http://schemas.microsoft.com/office/powerpoint/2010/main" val="2541235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67544" y="195486"/>
            <a:ext cx="8229330" cy="507831"/>
          </a:xfrm>
        </p:spPr>
        <p:txBody>
          <a:bodyPr>
            <a:normAutofit/>
          </a:bodyPr>
          <a:lstStyle/>
          <a:p>
            <a:r>
              <a:rPr lang="en-US" sz="2400" dirty="0" err="1">
                <a:solidFill>
                  <a:srgbClr val="000080"/>
                </a:solidFill>
                <a:latin typeface="Calibri"/>
              </a:rPr>
              <a:t>Fermilab</a:t>
            </a:r>
            <a:r>
              <a:rPr lang="en-US" sz="2400" dirty="0">
                <a:solidFill>
                  <a:srgbClr val="000080"/>
                </a:solidFill>
                <a:latin typeface="Calibri"/>
              </a:rPr>
              <a:t> &amp; TTF3 Options</a:t>
            </a:r>
          </a:p>
        </p:txBody>
      </p:sp>
      <p:pic>
        <p:nvPicPr>
          <p:cNvPr id="5" name="Content Placeholder 5" descr="A blue and red drawing of a circular structure&#10;&#10;AI-generated content may be incorrect.">
            <a:extLst>
              <a:ext uri="{FF2B5EF4-FFF2-40B4-BE49-F238E27FC236}">
                <a16:creationId xmlns:a16="http://schemas.microsoft.com/office/drawing/2014/main" id="{FBBAEFC6-36E5-694D-9D32-4E8D4E2DD5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7612" y="771550"/>
            <a:ext cx="6889194" cy="3816424"/>
          </a:xfrm>
          <a:prstGeom prst="rect">
            <a:avLst/>
          </a:prstGeom>
        </p:spPr>
      </p:pic>
    </p:spTree>
    <p:extLst>
      <p:ext uri="{BB962C8B-B14F-4D97-AF65-F5344CB8AC3E}">
        <p14:creationId xmlns:p14="http://schemas.microsoft.com/office/powerpoint/2010/main" val="420686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67544" y="195486"/>
            <a:ext cx="8229330" cy="507831"/>
          </a:xfrm>
        </p:spPr>
        <p:txBody>
          <a:bodyPr>
            <a:normAutofit/>
          </a:bodyPr>
          <a:lstStyle/>
          <a:p>
            <a:r>
              <a:rPr lang="en-US" sz="2400" dirty="0" err="1">
                <a:solidFill>
                  <a:srgbClr val="000080"/>
                </a:solidFill>
                <a:latin typeface="Calibri"/>
              </a:rPr>
              <a:t>Fermilab</a:t>
            </a:r>
            <a:r>
              <a:rPr lang="en-US" sz="2400" dirty="0">
                <a:solidFill>
                  <a:srgbClr val="000080"/>
                </a:solidFill>
                <a:latin typeface="Calibri"/>
              </a:rPr>
              <a:t> &amp; TTF3 Options</a:t>
            </a:r>
          </a:p>
        </p:txBody>
      </p:sp>
      <p:pic>
        <p:nvPicPr>
          <p:cNvPr id="6" name="Content Placeholder 5" descr="A screenshot of a computer&#10;&#10;AI-generated content may be incorrect.">
            <a:extLst>
              <a:ext uri="{FF2B5EF4-FFF2-40B4-BE49-F238E27FC236}">
                <a16:creationId xmlns:a16="http://schemas.microsoft.com/office/drawing/2014/main" id="{BA0575EB-4026-9C46-BFEE-AF6A150D5A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1640" y="1131590"/>
            <a:ext cx="6998210" cy="3384376"/>
          </a:xfrm>
          <a:prstGeom prst="rect">
            <a:avLst/>
          </a:prstGeom>
        </p:spPr>
      </p:pic>
    </p:spTree>
    <p:extLst>
      <p:ext uri="{BB962C8B-B14F-4D97-AF65-F5344CB8AC3E}">
        <p14:creationId xmlns:p14="http://schemas.microsoft.com/office/powerpoint/2010/main" val="2665107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67544" y="195486"/>
            <a:ext cx="8229330" cy="507831"/>
          </a:xfrm>
        </p:spPr>
        <p:txBody>
          <a:bodyPr>
            <a:normAutofit/>
          </a:bodyPr>
          <a:lstStyle/>
          <a:p>
            <a:r>
              <a:rPr lang="en-US" sz="2400" dirty="0" err="1">
                <a:solidFill>
                  <a:srgbClr val="000080"/>
                </a:solidFill>
                <a:latin typeface="Calibri"/>
              </a:rPr>
              <a:t>Fermilab</a:t>
            </a:r>
            <a:r>
              <a:rPr lang="en-US" sz="2400" dirty="0">
                <a:solidFill>
                  <a:srgbClr val="000080"/>
                </a:solidFill>
                <a:latin typeface="Calibri"/>
              </a:rPr>
              <a:t> &amp; TTF3 Options</a:t>
            </a:r>
          </a:p>
        </p:txBody>
      </p:sp>
      <p:pic>
        <p:nvPicPr>
          <p:cNvPr id="5" name="Content Placeholder 5">
            <a:extLst>
              <a:ext uri="{FF2B5EF4-FFF2-40B4-BE49-F238E27FC236}">
                <a16:creationId xmlns:a16="http://schemas.microsoft.com/office/drawing/2014/main" id="{39C2F3D9-CC15-B74D-ABDD-3D13475643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627534"/>
            <a:ext cx="8885782" cy="4032448"/>
          </a:xfrm>
          <a:prstGeom prst="rect">
            <a:avLst/>
          </a:prstGeom>
        </p:spPr>
      </p:pic>
    </p:spTree>
    <p:extLst>
      <p:ext uri="{BB962C8B-B14F-4D97-AF65-F5344CB8AC3E}">
        <p14:creationId xmlns:p14="http://schemas.microsoft.com/office/powerpoint/2010/main" val="218973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Roadmap Scheme</a:t>
            </a:r>
            <a:endParaRPr sz="2400" dirty="0">
              <a:solidFill>
                <a:srgbClr val="000080"/>
              </a:solidFill>
              <a:latin typeface="Calibri"/>
            </a:endParaRPr>
          </a:p>
        </p:txBody>
      </p:sp>
      <p:pic>
        <p:nvPicPr>
          <p:cNvPr id="3" name="Picture 6">
            <a:extLst>
              <a:ext uri="{FF2B5EF4-FFF2-40B4-BE49-F238E27FC236}">
                <a16:creationId xmlns:a16="http://schemas.microsoft.com/office/drawing/2014/main" id="{529614F0-EC73-E548-9F5B-1049889648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2076"/>
          <a:stretch/>
        </p:blipFill>
        <p:spPr>
          <a:xfrm>
            <a:off x="1754844" y="917492"/>
            <a:ext cx="5633861" cy="3339518"/>
          </a:xfrm>
          <a:prstGeom prst="rect">
            <a:avLst/>
          </a:prstGeom>
        </p:spPr>
      </p:pic>
    </p:spTree>
    <p:extLst>
      <p:ext uri="{BB962C8B-B14F-4D97-AF65-F5344CB8AC3E}">
        <p14:creationId xmlns:p14="http://schemas.microsoft.com/office/powerpoint/2010/main" val="3348968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Conclusion</a:t>
            </a:r>
          </a:p>
        </p:txBody>
      </p:sp>
      <p:sp>
        <p:nvSpPr>
          <p:cNvPr id="18" name="Content Placeholder 10">
            <a:extLst>
              <a:ext uri="{FF2B5EF4-FFF2-40B4-BE49-F238E27FC236}">
                <a16:creationId xmlns:a16="http://schemas.microsoft.com/office/drawing/2014/main" id="{A89761E8-FD98-C447-BB9F-DEC8943E1ECC}"/>
              </a:ext>
            </a:extLst>
          </p:cNvPr>
          <p:cNvSpPr txBox="1">
            <a:spLocks/>
          </p:cNvSpPr>
          <p:nvPr/>
        </p:nvSpPr>
        <p:spPr>
          <a:xfrm>
            <a:off x="628650" y="1369219"/>
            <a:ext cx="7886700" cy="3263504"/>
          </a:xfrm>
          <a:prstGeom prst="rect">
            <a:avLst/>
          </a:prstGeom>
        </p:spPr>
        <p:txBody>
          <a:bodyPr>
            <a:normAutofit fontScale="92500" lnSpcReduction="10000"/>
          </a:bodyPr>
          <a:lstStyle>
            <a:lvl1pPr marL="342900" indent="-342900" algn="l" defTabSz="457200" rtl="0" eaLnBrk="1" latinLnBrk="0" hangingPunct="1">
              <a:spcBef>
                <a:spcPct val="20000"/>
              </a:spcBef>
              <a:buClr>
                <a:schemeClr val="accent1"/>
              </a:buClr>
              <a:buFont typeface="Wingdings" charset="2"/>
              <a:buChar char="§"/>
              <a:defRPr sz="2800" kern="1200">
                <a:solidFill>
                  <a:schemeClr val="tx1"/>
                </a:solidFill>
                <a:latin typeface="Arial Narrow"/>
                <a:ea typeface="+mn-ea"/>
                <a:cs typeface="Arial Narrow"/>
              </a:defRPr>
            </a:lvl1pPr>
            <a:lvl2pPr marL="742950" indent="-285750" algn="l" defTabSz="457200" rtl="0" eaLnBrk="1" latinLnBrk="0" hangingPunct="1">
              <a:spcBef>
                <a:spcPct val="20000"/>
              </a:spcBef>
              <a:buClr>
                <a:schemeClr val="accent1"/>
              </a:buClr>
              <a:buFont typeface="Wingdings" charset="2"/>
              <a:buChar char="§"/>
              <a:defRPr sz="2400" kern="1200">
                <a:solidFill>
                  <a:schemeClr val="tx1"/>
                </a:solidFill>
                <a:latin typeface="Arial Narrow"/>
                <a:ea typeface="+mn-ea"/>
                <a:cs typeface="Arial Narrow"/>
              </a:defRPr>
            </a:lvl2pPr>
            <a:lvl3pPr marL="11430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3pPr>
            <a:lvl4pPr marL="16002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r>
              <a:rPr lang="it-IT" sz="1800" dirty="0">
                <a:latin typeface="Calibri" panose="020F0502020204030204" pitchFamily="34" charset="0"/>
                <a:cs typeface="Calibri" panose="020F0502020204030204" pitchFamily="34" charset="0"/>
              </a:rPr>
              <a:t>Clear </a:t>
            </a:r>
            <a:r>
              <a:rPr lang="it-IT" sz="1800" dirty="0" err="1">
                <a:latin typeface="Calibri" panose="020F0502020204030204" pitchFamily="34" charset="0"/>
                <a:cs typeface="Calibri" panose="020F0502020204030204" pitchFamily="34" charset="0"/>
              </a:rPr>
              <a:t>vision</a:t>
            </a:r>
            <a:r>
              <a:rPr lang="it-IT" sz="1800" dirty="0">
                <a:latin typeface="Calibri" panose="020F0502020204030204" pitchFamily="34" charset="0"/>
                <a:cs typeface="Calibri" panose="020F0502020204030204" pitchFamily="34" charset="0"/>
              </a:rPr>
              <a:t> of the R&amp;D </a:t>
            </a:r>
            <a:r>
              <a:rPr lang="it-IT" sz="1800" dirty="0" err="1">
                <a:latin typeface="Calibri" panose="020F0502020204030204" pitchFamily="34" charset="0"/>
                <a:cs typeface="Calibri" panose="020F0502020204030204" pitchFamily="34" charset="0"/>
              </a:rPr>
              <a:t>goals</a:t>
            </a:r>
            <a:r>
              <a:rPr lang="it-IT"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RFMFTF  and  S5-like cell are </a:t>
            </a:r>
            <a:r>
              <a:rPr lang="it-IT" sz="1800" dirty="0" err="1">
                <a:latin typeface="Calibri" panose="020F0502020204030204" pitchFamily="34" charset="0"/>
                <a:cs typeface="Calibri" panose="020F0502020204030204" pitchFamily="34" charset="0"/>
              </a:rPr>
              <a:t>technology</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demonstrators</a:t>
            </a:r>
            <a:endParaRPr lang="it-IT" sz="1800" dirty="0">
              <a:latin typeface="Calibri" panose="020F0502020204030204" pitchFamily="34" charset="0"/>
              <a:cs typeface="Calibri" panose="020F0502020204030204" pitchFamily="34" charset="0"/>
            </a:endParaRPr>
          </a:p>
          <a:p>
            <a:pPr marL="214313" indent="-214313"/>
            <a:r>
              <a:rPr lang="it-IT" sz="1800" dirty="0">
                <a:latin typeface="Calibri" panose="020F0502020204030204" pitchFamily="34" charset="0"/>
                <a:cs typeface="Calibri" panose="020F0502020204030204" pitchFamily="34" charset="0"/>
              </a:rPr>
              <a:t>HTS R&amp;D </a:t>
            </a:r>
          </a:p>
          <a:p>
            <a:pPr marL="557213" lvl="1" indent="-214313"/>
            <a:r>
              <a:rPr lang="it-IT" sz="1800" dirty="0">
                <a:latin typeface="Calibri" panose="020F0502020204030204" pitchFamily="34" charset="0"/>
                <a:cs typeface="Calibri" panose="020F0502020204030204" pitchFamily="34" charset="0"/>
              </a:rPr>
              <a:t>Probe </a:t>
            </a:r>
            <a:r>
              <a:rPr lang="it-IT" sz="1800" dirty="0" err="1">
                <a:latin typeface="Calibri" panose="020F0502020204030204" pitchFamily="34" charset="0"/>
                <a:cs typeface="Calibri" panose="020F0502020204030204" pitchFamily="34" charset="0"/>
              </a:rPr>
              <a:t>tapes</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specs</a:t>
            </a:r>
            <a:r>
              <a:rPr lang="it-IT" sz="1800" dirty="0">
                <a:latin typeface="Calibri" panose="020F0502020204030204" pitchFamily="34" charset="0"/>
                <a:cs typeface="Calibri" panose="020F0502020204030204" pitchFamily="34" charset="0"/>
              </a:rPr>
              <a:t> (to be </a:t>
            </a:r>
            <a:r>
              <a:rPr lang="it-IT" sz="1800" dirty="0" err="1">
                <a:latin typeface="Calibri" panose="020F0502020204030204" pitchFamily="34" charset="0"/>
                <a:cs typeface="Calibri" panose="020F0502020204030204" pitchFamily="34" charset="0"/>
              </a:rPr>
              <a:t>able</a:t>
            </a:r>
            <a:r>
              <a:rPr lang="it-IT" sz="1800" dirty="0">
                <a:latin typeface="Calibri" panose="020F0502020204030204" pitchFamily="34" charset="0"/>
                <a:cs typeface="Calibri" panose="020F0502020204030204" pitchFamily="34" charset="0"/>
              </a:rPr>
              <a:t> to </a:t>
            </a:r>
            <a:r>
              <a:rPr lang="it-IT" sz="1800" dirty="0" err="1">
                <a:latin typeface="Calibri" panose="020F0502020204030204" pitchFamily="34" charset="0"/>
                <a:cs typeface="Calibri" panose="020F0502020204030204" pitchFamily="34" charset="0"/>
              </a:rPr>
              <a:t>better</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specify</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next</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procurements</a:t>
            </a:r>
            <a:r>
              <a:rPr lang="it-IT" sz="1800" dirty="0">
                <a:latin typeface="Calibri" panose="020F0502020204030204" pitchFamily="34" charset="0"/>
                <a:cs typeface="Calibri" panose="020F0502020204030204" pitchFamily="34" charset="0"/>
              </a:rPr>
              <a:t>)</a:t>
            </a:r>
          </a:p>
          <a:p>
            <a:pPr marL="557213" lvl="1" indent="-214313"/>
            <a:r>
              <a:rPr lang="it-IT" sz="1800" dirty="0">
                <a:latin typeface="Calibri" panose="020F0502020204030204" pitchFamily="34" charset="0"/>
                <a:cs typeface="Calibri" panose="020F0502020204030204" pitchFamily="34" charset="0"/>
              </a:rPr>
              <a:t>Test </a:t>
            </a:r>
            <a:r>
              <a:rPr lang="it-IT" sz="1800" dirty="0" err="1">
                <a:latin typeface="Calibri" panose="020F0502020204030204" pitchFamily="34" charset="0"/>
                <a:cs typeface="Calibri" panose="020F0502020204030204" pitchFamily="34" charset="0"/>
              </a:rPr>
              <a:t>winding</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techniques</a:t>
            </a:r>
            <a:r>
              <a:rPr lang="it-IT" sz="1800" dirty="0">
                <a:latin typeface="Calibri" panose="020F0502020204030204" pitchFamily="34" charset="0"/>
                <a:cs typeface="Calibri" panose="020F0502020204030204" pitchFamily="34" charset="0"/>
              </a:rPr>
              <a:t> and </a:t>
            </a:r>
            <a:r>
              <a:rPr lang="it-IT" sz="1800" dirty="0" err="1">
                <a:latin typeface="Calibri" panose="020F0502020204030204" pitchFamily="34" charset="0"/>
                <a:cs typeface="Calibri" panose="020F0502020204030204" pitchFamily="34" charset="0"/>
              </a:rPr>
              <a:t>conductor</a:t>
            </a:r>
            <a:endParaRPr lang="it-IT" sz="1800" dirty="0">
              <a:latin typeface="Calibri" panose="020F0502020204030204" pitchFamily="34" charset="0"/>
              <a:cs typeface="Calibri" panose="020F0502020204030204" pitchFamily="34" charset="0"/>
            </a:endParaRPr>
          </a:p>
          <a:p>
            <a:pPr marL="557213" lvl="1" indent="-214313"/>
            <a:r>
              <a:rPr lang="it-IT" sz="1800" dirty="0" err="1">
                <a:latin typeface="Calibri" panose="020F0502020204030204" pitchFamily="34" charset="0"/>
                <a:cs typeface="Calibri" panose="020F0502020204030204" pitchFamily="34" charset="0"/>
              </a:rPr>
              <a:t>Incremental</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complexity</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tests</a:t>
            </a:r>
            <a:endParaRPr lang="it-IT" sz="1800" dirty="0">
              <a:latin typeface="Calibri" panose="020F0502020204030204" pitchFamily="34" charset="0"/>
              <a:cs typeface="Calibri" panose="020F0502020204030204" pitchFamily="34" charset="0"/>
            </a:endParaRPr>
          </a:p>
          <a:p>
            <a:pPr marL="557213" lvl="1" indent="-214313"/>
            <a:r>
              <a:rPr lang="it-IT" sz="1800" dirty="0" err="1">
                <a:latin typeface="Calibri" panose="020F0502020204030204" pitchFamily="34" charset="0"/>
                <a:cs typeface="Calibri" panose="020F0502020204030204" pitchFamily="34" charset="0"/>
              </a:rPr>
              <a:t>Both</a:t>
            </a:r>
            <a:r>
              <a:rPr lang="it-IT" sz="1800" dirty="0">
                <a:latin typeface="Calibri" panose="020F0502020204030204" pitchFamily="34" charset="0"/>
                <a:cs typeface="Calibri" panose="020F0502020204030204" pitchFamily="34" charset="0"/>
              </a:rPr>
              <a:t> common and </a:t>
            </a:r>
            <a:r>
              <a:rPr lang="it-IT" sz="1800" dirty="0" err="1">
                <a:latin typeface="Calibri" panose="020F0502020204030204" pitchFamily="34" charset="0"/>
                <a:cs typeface="Calibri" panose="020F0502020204030204" pitchFamily="34" charset="0"/>
              </a:rPr>
              <a:t>complementary</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studies</a:t>
            </a:r>
            <a:r>
              <a:rPr lang="it-IT" sz="1800" dirty="0">
                <a:latin typeface="Calibri" panose="020F0502020204030204" pitchFamily="34" charset="0"/>
                <a:cs typeface="Calibri" panose="020F0502020204030204" pitchFamily="34" charset="0"/>
              </a:rPr>
              <a:t> with the </a:t>
            </a:r>
            <a:r>
              <a:rPr lang="it-IT" sz="1800" dirty="0" err="1">
                <a:latin typeface="Calibri" panose="020F0502020204030204" pitchFamily="34" charset="0"/>
                <a:cs typeface="Calibri" panose="020F0502020204030204" pitchFamily="34" charset="0"/>
              </a:rPr>
              <a:t>final</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cooling</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solenoid</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development</a:t>
            </a:r>
            <a:endParaRPr lang="it-IT" sz="1800" dirty="0">
              <a:latin typeface="Calibri" panose="020F0502020204030204" pitchFamily="34" charset="0"/>
              <a:cs typeface="Calibri" panose="020F0502020204030204" pitchFamily="34" charset="0"/>
            </a:endParaRPr>
          </a:p>
          <a:p>
            <a:pPr marL="214313" indent="-214313"/>
            <a:r>
              <a:rPr lang="it-IT" sz="1800" dirty="0">
                <a:latin typeface="Calibri" panose="020F0502020204030204" pitchFamily="34" charset="0"/>
                <a:cs typeface="Calibri" panose="020F0502020204030204" pitchFamily="34" charset="0"/>
              </a:rPr>
              <a:t>Some </a:t>
            </a:r>
            <a:r>
              <a:rPr lang="it-IT" sz="1800" dirty="0" err="1">
                <a:latin typeface="Calibri" panose="020F0502020204030204" pitchFamily="34" charset="0"/>
                <a:cs typeface="Calibri" panose="020F0502020204030204" pitchFamily="34" charset="0"/>
              </a:rPr>
              <a:t>infomations</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will</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arrive</a:t>
            </a:r>
            <a:r>
              <a:rPr lang="it-IT" sz="1800" dirty="0">
                <a:latin typeface="Calibri" panose="020F0502020204030204" pitchFamily="34" charset="0"/>
                <a:cs typeface="Calibri" panose="020F0502020204030204" pitchFamily="34" charset="0"/>
              </a:rPr>
              <a:t> by  ESMA </a:t>
            </a:r>
            <a:r>
              <a:rPr lang="it-IT" sz="1800" dirty="0" err="1">
                <a:latin typeface="Calibri" panose="020F0502020204030204" pitchFamily="34" charset="0"/>
                <a:cs typeface="Calibri" panose="020F0502020204030204" pitchFamily="34" charset="0"/>
              </a:rPr>
              <a:t>magnet</a:t>
            </a:r>
            <a:r>
              <a:rPr lang="it-IT" sz="1800" dirty="0">
                <a:latin typeface="Calibri" panose="020F0502020204030204" pitchFamily="34" charset="0"/>
                <a:cs typeface="Calibri" panose="020F0502020204030204" pitchFamily="34" charset="0"/>
              </a:rPr>
              <a:t> by IRIS</a:t>
            </a:r>
          </a:p>
          <a:p>
            <a:pPr marL="214313" indent="-214313"/>
            <a:r>
              <a:rPr lang="it-IT" sz="1800" dirty="0">
                <a:latin typeface="Calibri" panose="020F0502020204030204" pitchFamily="34" charset="0"/>
                <a:cs typeface="Calibri" panose="020F0502020204030204" pitchFamily="34" charset="0"/>
              </a:rPr>
              <a:t>Strong </a:t>
            </a:r>
            <a:r>
              <a:rPr lang="it-IT" sz="1800" dirty="0" err="1">
                <a:latin typeface="Calibri" panose="020F0502020204030204" pitchFamily="34" charset="0"/>
                <a:cs typeface="Calibri" panose="020F0502020204030204" pitchFamily="34" charset="0"/>
              </a:rPr>
              <a:t>improvements</a:t>
            </a:r>
            <a:r>
              <a:rPr lang="it-IT" sz="1800" dirty="0">
                <a:latin typeface="Calibri" panose="020F0502020204030204" pitchFamily="34" charset="0"/>
                <a:cs typeface="Calibri" panose="020F0502020204030204" pitchFamily="34" charset="0"/>
              </a:rPr>
              <a:t> in </a:t>
            </a:r>
            <a:r>
              <a:rPr lang="it-IT" sz="1800" dirty="0" err="1">
                <a:latin typeface="Calibri" panose="020F0502020204030204" pitchFamily="34" charset="0"/>
                <a:cs typeface="Calibri" panose="020F0502020204030204" pitchFamily="34" charset="0"/>
              </a:rPr>
              <a:t>modeling</a:t>
            </a:r>
            <a:endParaRPr lang="it-IT" sz="1800" dirty="0">
              <a:latin typeface="Calibri" panose="020F0502020204030204" pitchFamily="34" charset="0"/>
              <a:cs typeface="Calibri" panose="020F0502020204030204" pitchFamily="34" charset="0"/>
            </a:endParaRPr>
          </a:p>
          <a:p>
            <a:pPr marL="557213" lvl="1" indent="-214313"/>
            <a:r>
              <a:rPr lang="it-IT" sz="1800" dirty="0">
                <a:latin typeface="Calibri" panose="020F0502020204030204" pitchFamily="34" charset="0"/>
                <a:cs typeface="Calibri" panose="020F0502020204030204" pitchFamily="34" charset="0"/>
              </a:rPr>
              <a:t>Some </a:t>
            </a:r>
            <a:r>
              <a:rPr lang="it-IT" sz="1800" dirty="0" err="1">
                <a:latin typeface="Calibri" panose="020F0502020204030204" pitchFamily="34" charset="0"/>
                <a:cs typeface="Calibri" panose="020F0502020204030204" pitchFamily="34" charset="0"/>
              </a:rPr>
              <a:t>tools</a:t>
            </a:r>
            <a:r>
              <a:rPr lang="it-IT" sz="1800" dirty="0">
                <a:latin typeface="Calibri" panose="020F0502020204030204" pitchFamily="34" charset="0"/>
                <a:cs typeface="Calibri" panose="020F0502020204030204" pitchFamily="34" charset="0"/>
              </a:rPr>
              <a:t> are </a:t>
            </a:r>
            <a:r>
              <a:rPr lang="it-IT" sz="1800" dirty="0" err="1">
                <a:latin typeface="Calibri" panose="020F0502020204030204" pitchFamily="34" charset="0"/>
                <a:cs typeface="Calibri" panose="020F0502020204030204" pitchFamily="34" charset="0"/>
              </a:rPr>
              <a:t>available</a:t>
            </a:r>
            <a:r>
              <a:rPr lang="it-IT" sz="1800" dirty="0">
                <a:latin typeface="Calibri" panose="020F0502020204030204" pitchFamily="34" charset="0"/>
                <a:cs typeface="Calibri" panose="020F0502020204030204" pitchFamily="34" charset="0"/>
              </a:rPr>
              <a:t>, some are in </a:t>
            </a:r>
            <a:r>
              <a:rPr lang="it-IT" sz="1800" dirty="0" err="1">
                <a:latin typeface="Calibri" panose="020F0502020204030204" pitchFamily="34" charset="0"/>
                <a:cs typeface="Calibri" panose="020F0502020204030204" pitchFamily="34" charset="0"/>
              </a:rPr>
              <a:t>development</a:t>
            </a:r>
            <a:endParaRPr lang="it-IT" sz="1800" dirty="0">
              <a:latin typeface="Calibri" panose="020F0502020204030204" pitchFamily="34" charset="0"/>
              <a:cs typeface="Calibri" panose="020F0502020204030204" pitchFamily="34" charset="0"/>
            </a:endParaRPr>
          </a:p>
          <a:p>
            <a:pPr marL="557213" lvl="1" indent="-214313"/>
            <a:r>
              <a:rPr lang="it-IT" sz="1800" dirty="0" err="1">
                <a:latin typeface="Calibri" panose="020F0502020204030204" pitchFamily="34" charset="0"/>
                <a:cs typeface="Calibri" panose="020F0502020204030204" pitchFamily="34" charset="0"/>
              </a:rPr>
              <a:t>We</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need</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experimental</a:t>
            </a:r>
            <a:r>
              <a:rPr lang="it-IT" sz="1800" dirty="0">
                <a:latin typeface="Calibri" panose="020F0502020204030204" pitchFamily="34" charset="0"/>
                <a:cs typeface="Calibri" panose="020F0502020204030204" pitchFamily="34" charset="0"/>
              </a:rPr>
              <a:t> </a:t>
            </a:r>
            <a:r>
              <a:rPr lang="it-IT" sz="1800" dirty="0" err="1">
                <a:latin typeface="Calibri" panose="020F0502020204030204" pitchFamily="34" charset="0"/>
                <a:cs typeface="Calibri" panose="020F0502020204030204" pitchFamily="34" charset="0"/>
              </a:rPr>
              <a:t>crosschecks</a:t>
            </a:r>
            <a:endParaRPr lang="it-IT" sz="1800"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636983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 11" descr="MUON-SlideGraph-gradient.png"/>
          <p:cNvPicPr>
            <a:picLocks noChangeAspect="1"/>
          </p:cNvPicPr>
          <p:nvPr/>
        </p:nvPicPr>
        <p:blipFill>
          <a:blip r:embed="rId2">
            <a:alphaModFix/>
          </a:blip>
          <a:stretch>
            <a:fillRect/>
          </a:stretch>
        </p:blipFill>
        <p:spPr>
          <a:xfrm>
            <a:off x="0" y="1448648"/>
            <a:ext cx="9144000" cy="3764702"/>
          </a:xfrm>
          <a:prstGeom prst="rect">
            <a:avLst/>
          </a:prstGeom>
        </p:spPr>
      </p:pic>
      <p:pic>
        <p:nvPicPr>
          <p:cNvPr id="83" name="Image 82" descr="MUON-SlideGraph-LogoBkgnd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
            <a:ext cx="9144000" cy="5140960"/>
          </a:xfrm>
          <a:prstGeom prst="rect">
            <a:avLst/>
          </a:prstGeom>
        </p:spPr>
      </p:pic>
      <p:pic>
        <p:nvPicPr>
          <p:cNvPr id="86" name="Image 85" descr="MCC-inernational-finalV0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503" y="57150"/>
            <a:ext cx="1391497" cy="1391497"/>
          </a:xfrm>
          <a:prstGeom prst="rect">
            <a:avLst/>
          </a:prstGeom>
        </p:spPr>
      </p:pic>
      <p:sp>
        <p:nvSpPr>
          <p:cNvPr id="11" name="ZoneTexte 10"/>
          <p:cNvSpPr txBox="1"/>
          <p:nvPr/>
        </p:nvSpPr>
        <p:spPr>
          <a:xfrm>
            <a:off x="2483768" y="1851670"/>
            <a:ext cx="4377267" cy="1077218"/>
          </a:xfrm>
          <a:prstGeom prst="rect">
            <a:avLst/>
          </a:prstGeom>
          <a:noFill/>
        </p:spPr>
        <p:txBody>
          <a:bodyPr wrap="square" rtlCol="0">
            <a:spAutoFit/>
          </a:bodyPr>
          <a:lstStyle/>
          <a:p>
            <a:pPr algn="ctr"/>
            <a:r>
              <a:rPr lang="en-US" sz="3200" b="1" i="1" dirty="0">
                <a:latin typeface="Arial Narrow"/>
                <a:cs typeface="Arial Narrow"/>
              </a:rPr>
              <a:t>Thank</a:t>
            </a:r>
            <a:r>
              <a:rPr lang="fr-FR" sz="3200" b="1" i="1" dirty="0">
                <a:latin typeface="Arial Narrow"/>
                <a:cs typeface="Arial Narrow"/>
              </a:rPr>
              <a:t> </a:t>
            </a:r>
            <a:r>
              <a:rPr lang="en-GB" sz="3200" b="1" i="1" dirty="0">
                <a:latin typeface="Arial Narrow"/>
                <a:cs typeface="Arial Narrow"/>
              </a:rPr>
              <a:t>you</a:t>
            </a:r>
          </a:p>
          <a:p>
            <a:pPr algn="ctr"/>
            <a:r>
              <a:rPr lang="fr-FR" sz="3200" b="1" i="1" dirty="0">
                <a:latin typeface="Arial Narrow"/>
                <a:cs typeface="Arial Narrow"/>
              </a:rPr>
              <a:t>for </a:t>
            </a:r>
            <a:r>
              <a:rPr lang="en-US" sz="3200" b="1" i="1" dirty="0">
                <a:latin typeface="Arial Narrow"/>
                <a:cs typeface="Arial Narrow"/>
              </a:rPr>
              <a:t>your</a:t>
            </a:r>
            <a:r>
              <a:rPr lang="fr-FR" sz="3200" b="1" i="1" dirty="0">
                <a:latin typeface="Arial Narrow"/>
                <a:cs typeface="Arial Narrow"/>
              </a:rPr>
              <a:t> attention</a:t>
            </a:r>
            <a:endParaRPr lang="en-GB" sz="3200" b="1" i="1" dirty="0"/>
          </a:p>
        </p:txBody>
      </p:sp>
      <p:pic>
        <p:nvPicPr>
          <p:cNvPr id="8" name="Immagine 7">
            <a:extLst>
              <a:ext uri="{FF2B5EF4-FFF2-40B4-BE49-F238E27FC236}">
                <a16:creationId xmlns:a16="http://schemas.microsoft.com/office/drawing/2014/main" id="{5AC73E32-B16F-5D4C-8D1C-5076164C2E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4328" y="117161"/>
            <a:ext cx="1505862" cy="9449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a:xfrm>
            <a:off x="471274" y="19093"/>
            <a:ext cx="8229330" cy="507831"/>
          </a:xfrm>
        </p:spPr>
        <p:txBody>
          <a:bodyPr>
            <a:normAutofit/>
          </a:bodyPr>
          <a:lstStyle/>
          <a:p>
            <a:r>
              <a:rPr lang="en-US" sz="2400" dirty="0">
                <a:solidFill>
                  <a:srgbClr val="000080"/>
                </a:solidFill>
                <a:latin typeface="Calibri"/>
              </a:rPr>
              <a:t>Muon Cooling Lattice Design</a:t>
            </a:r>
          </a:p>
        </p:txBody>
      </p:sp>
      <p:sp>
        <p:nvSpPr>
          <p:cNvPr id="8" name="AutoShape 2">
            <a:extLst>
              <a:ext uri="{FF2B5EF4-FFF2-40B4-BE49-F238E27FC236}">
                <a16:creationId xmlns:a16="http://schemas.microsoft.com/office/drawing/2014/main" id="{5D97EF9D-411C-4948-B2E1-7A5228CA6C77}"/>
              </a:ext>
            </a:extLst>
          </p:cNvPr>
          <p:cNvSpPr>
            <a:spLocks noChangeAspect="1" noChangeArrowheads="1"/>
          </p:cNvSpPr>
          <p:nvPr/>
        </p:nvSpPr>
        <p:spPr bwMode="auto">
          <a:xfrm>
            <a:off x="4534968" y="2634152"/>
            <a:ext cx="304800" cy="16200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a:extLst>
              <a:ext uri="{FF2B5EF4-FFF2-40B4-BE49-F238E27FC236}">
                <a16:creationId xmlns:a16="http://schemas.microsoft.com/office/drawing/2014/main" id="{3F8D75FE-7A83-254E-A376-D46AB41C803E}"/>
              </a:ext>
            </a:extLst>
          </p:cNvPr>
          <p:cNvPicPr/>
          <p:nvPr/>
        </p:nvPicPr>
        <p:blipFill>
          <a:blip r:embed="rId3"/>
          <a:stretch/>
        </p:blipFill>
        <p:spPr>
          <a:xfrm>
            <a:off x="5322142" y="1203598"/>
            <a:ext cx="3714354" cy="2724055"/>
          </a:xfrm>
          <a:prstGeom prst="rect">
            <a:avLst/>
          </a:prstGeom>
          <a:ln w="0">
            <a:noFill/>
          </a:ln>
        </p:spPr>
      </p:pic>
      <p:sp>
        <p:nvSpPr>
          <p:cNvPr id="10" name="TextBox 16">
            <a:extLst>
              <a:ext uri="{FF2B5EF4-FFF2-40B4-BE49-F238E27FC236}">
                <a16:creationId xmlns:a16="http://schemas.microsoft.com/office/drawing/2014/main" id="{4E94DF5B-3EE5-4B46-8F05-8CEC3645BFE6}"/>
              </a:ext>
            </a:extLst>
          </p:cNvPr>
          <p:cNvSpPr txBox="1"/>
          <p:nvPr/>
        </p:nvSpPr>
        <p:spPr>
          <a:xfrm rot="16200000">
            <a:off x="5059306" y="2341314"/>
            <a:ext cx="641522" cy="307777"/>
          </a:xfrm>
          <a:prstGeom prst="rect">
            <a:avLst/>
          </a:prstGeom>
          <a:solidFill>
            <a:schemeClr val="bg1"/>
          </a:solidFill>
        </p:spPr>
        <p:txBody>
          <a:bodyPr wrap="none" rtlCol="0">
            <a:spAutoFit/>
          </a:bodyPr>
          <a:lstStyle/>
          <a:p>
            <a:r>
              <a:rPr lang="en-CH" sz="1400" dirty="0"/>
              <a:t>better</a:t>
            </a:r>
          </a:p>
        </p:txBody>
      </p:sp>
      <p:sp>
        <p:nvSpPr>
          <p:cNvPr id="11" name="TextBox 21">
            <a:extLst>
              <a:ext uri="{FF2B5EF4-FFF2-40B4-BE49-F238E27FC236}">
                <a16:creationId xmlns:a16="http://schemas.microsoft.com/office/drawing/2014/main" id="{F870FD57-2EC4-784C-85AC-BCB48619CCDF}"/>
              </a:ext>
            </a:extLst>
          </p:cNvPr>
          <p:cNvSpPr txBox="1"/>
          <p:nvPr/>
        </p:nvSpPr>
        <p:spPr>
          <a:xfrm>
            <a:off x="7021339" y="3798894"/>
            <a:ext cx="641522" cy="307777"/>
          </a:xfrm>
          <a:prstGeom prst="rect">
            <a:avLst/>
          </a:prstGeom>
          <a:solidFill>
            <a:schemeClr val="bg1"/>
          </a:solidFill>
        </p:spPr>
        <p:txBody>
          <a:bodyPr wrap="none" rtlCol="0">
            <a:spAutoFit/>
          </a:bodyPr>
          <a:lstStyle/>
          <a:p>
            <a:r>
              <a:rPr lang="en-CH" sz="1400" dirty="0"/>
              <a:t>better</a:t>
            </a:r>
          </a:p>
        </p:txBody>
      </p:sp>
      <p:sp>
        <p:nvSpPr>
          <p:cNvPr id="12" name="TextBox 22">
            <a:extLst>
              <a:ext uri="{FF2B5EF4-FFF2-40B4-BE49-F238E27FC236}">
                <a16:creationId xmlns:a16="http://schemas.microsoft.com/office/drawing/2014/main" id="{15EA6A10-E4FC-A14B-ACEF-7E770111A0B6}"/>
              </a:ext>
            </a:extLst>
          </p:cNvPr>
          <p:cNvSpPr txBox="1"/>
          <p:nvPr/>
        </p:nvSpPr>
        <p:spPr>
          <a:xfrm>
            <a:off x="5376460" y="686773"/>
            <a:ext cx="1589281"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Previous design (MAP)</a:t>
            </a:r>
          </a:p>
        </p:txBody>
      </p:sp>
      <p:sp>
        <p:nvSpPr>
          <p:cNvPr id="13" name="TextBox 23">
            <a:extLst>
              <a:ext uri="{FF2B5EF4-FFF2-40B4-BE49-F238E27FC236}">
                <a16:creationId xmlns:a16="http://schemas.microsoft.com/office/drawing/2014/main" id="{6B5BF35C-F7C3-5F4A-BC65-5438680191D2}"/>
              </a:ext>
            </a:extLst>
          </p:cNvPr>
          <p:cNvSpPr txBox="1"/>
          <p:nvPr/>
        </p:nvSpPr>
        <p:spPr>
          <a:xfrm>
            <a:off x="5350971" y="983811"/>
            <a:ext cx="47320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Goal</a:t>
            </a:r>
          </a:p>
        </p:txBody>
      </p:sp>
      <p:cxnSp>
        <p:nvCxnSpPr>
          <p:cNvPr id="14" name="Straight Arrow Connector 24">
            <a:extLst>
              <a:ext uri="{FF2B5EF4-FFF2-40B4-BE49-F238E27FC236}">
                <a16:creationId xmlns:a16="http://schemas.microsoft.com/office/drawing/2014/main" id="{A8626118-2DE0-AF4C-A210-04E026B4B56E}"/>
              </a:ext>
            </a:extLst>
          </p:cNvPr>
          <p:cNvCxnSpPr>
            <a:cxnSpLocks/>
          </p:cNvCxnSpPr>
          <p:nvPr/>
        </p:nvCxnSpPr>
        <p:spPr>
          <a:xfrm>
            <a:off x="5674406" y="1269176"/>
            <a:ext cx="409762" cy="294462"/>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25">
            <a:extLst>
              <a:ext uri="{FF2B5EF4-FFF2-40B4-BE49-F238E27FC236}">
                <a16:creationId xmlns:a16="http://schemas.microsoft.com/office/drawing/2014/main" id="{FB003E5D-A800-B146-9D3D-0CB22FE9588D}"/>
              </a:ext>
            </a:extLst>
          </p:cNvPr>
          <p:cNvSpPr txBox="1"/>
          <p:nvPr/>
        </p:nvSpPr>
        <p:spPr>
          <a:xfrm>
            <a:off x="4764541" y="1571970"/>
            <a:ext cx="756297"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Achieved</a:t>
            </a:r>
          </a:p>
        </p:txBody>
      </p:sp>
      <p:cxnSp>
        <p:nvCxnSpPr>
          <p:cNvPr id="16" name="Straight Arrow Connector 26">
            <a:extLst>
              <a:ext uri="{FF2B5EF4-FFF2-40B4-BE49-F238E27FC236}">
                <a16:creationId xmlns:a16="http://schemas.microsoft.com/office/drawing/2014/main" id="{92B24782-22EA-8743-829E-75D78000D12F}"/>
              </a:ext>
            </a:extLst>
          </p:cNvPr>
          <p:cNvCxnSpPr>
            <a:cxnSpLocks/>
          </p:cNvCxnSpPr>
          <p:nvPr/>
        </p:nvCxnSpPr>
        <p:spPr>
          <a:xfrm>
            <a:off x="5455733" y="1705000"/>
            <a:ext cx="588716" cy="409898"/>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27">
            <a:extLst>
              <a:ext uri="{FF2B5EF4-FFF2-40B4-BE49-F238E27FC236}">
                <a16:creationId xmlns:a16="http://schemas.microsoft.com/office/drawing/2014/main" id="{1B964219-F064-3345-A5CE-94FC07F3973D}"/>
              </a:ext>
            </a:extLst>
          </p:cNvPr>
          <p:cNvCxnSpPr>
            <a:cxnSpLocks/>
          </p:cNvCxnSpPr>
          <p:nvPr/>
        </p:nvCxnSpPr>
        <p:spPr>
          <a:xfrm>
            <a:off x="6118487" y="1563638"/>
            <a:ext cx="0" cy="2614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28">
            <a:extLst>
              <a:ext uri="{FF2B5EF4-FFF2-40B4-BE49-F238E27FC236}">
                <a16:creationId xmlns:a16="http://schemas.microsoft.com/office/drawing/2014/main" id="{6DEA3C4D-2063-5C44-B0BF-EE1895ED0488}"/>
              </a:ext>
            </a:extLst>
          </p:cNvPr>
          <p:cNvCxnSpPr>
            <a:cxnSpLocks/>
          </p:cNvCxnSpPr>
          <p:nvPr/>
        </p:nvCxnSpPr>
        <p:spPr>
          <a:xfrm flipH="1" flipV="1">
            <a:off x="5663911" y="1581846"/>
            <a:ext cx="447665" cy="3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29">
            <a:extLst>
              <a:ext uri="{FF2B5EF4-FFF2-40B4-BE49-F238E27FC236}">
                <a16:creationId xmlns:a16="http://schemas.microsoft.com/office/drawing/2014/main" id="{89476B14-B6BF-3144-83C3-CE8011985E6C}"/>
              </a:ext>
            </a:extLst>
          </p:cNvPr>
          <p:cNvCxnSpPr>
            <a:cxnSpLocks/>
            <a:stCxn id="12" idx="2"/>
          </p:cNvCxnSpPr>
          <p:nvPr/>
        </p:nvCxnSpPr>
        <p:spPr>
          <a:xfrm>
            <a:off x="6171101" y="963772"/>
            <a:ext cx="244681" cy="527858"/>
          </a:xfrm>
          <a:prstGeom prst="straightConnector1">
            <a:avLst/>
          </a:prstGeom>
          <a:ln w="317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33">
            <a:extLst>
              <a:ext uri="{FF2B5EF4-FFF2-40B4-BE49-F238E27FC236}">
                <a16:creationId xmlns:a16="http://schemas.microsoft.com/office/drawing/2014/main" id="{FECEB0AD-07AC-9947-BA82-8F0D3B463155}"/>
              </a:ext>
            </a:extLst>
          </p:cNvPr>
          <p:cNvSpPr/>
          <p:nvPr/>
        </p:nvSpPr>
        <p:spPr>
          <a:xfrm>
            <a:off x="6686821" y="1740732"/>
            <a:ext cx="1413571" cy="8310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36">
            <a:extLst>
              <a:ext uri="{FF2B5EF4-FFF2-40B4-BE49-F238E27FC236}">
                <a16:creationId xmlns:a16="http://schemas.microsoft.com/office/drawing/2014/main" id="{11DB5070-436A-454E-959B-47CF4C321286}"/>
              </a:ext>
            </a:extLst>
          </p:cNvPr>
          <p:cNvSpPr/>
          <p:nvPr/>
        </p:nvSpPr>
        <p:spPr>
          <a:xfrm>
            <a:off x="7287033" y="1347614"/>
            <a:ext cx="1413571"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37">
            <a:extLst>
              <a:ext uri="{FF2B5EF4-FFF2-40B4-BE49-F238E27FC236}">
                <a16:creationId xmlns:a16="http://schemas.microsoft.com/office/drawing/2014/main" id="{68B60153-F1E0-C543-B9A7-9C22545024A2}"/>
              </a:ext>
            </a:extLst>
          </p:cNvPr>
          <p:cNvSpPr/>
          <p:nvPr/>
        </p:nvSpPr>
        <p:spPr>
          <a:xfrm>
            <a:off x="6660232" y="1367414"/>
            <a:ext cx="1848849" cy="484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38" descr="A diagram of a diagram&#10;&#10;AI-generated content may be incorrect.">
            <a:extLst>
              <a:ext uri="{FF2B5EF4-FFF2-40B4-BE49-F238E27FC236}">
                <a16:creationId xmlns:a16="http://schemas.microsoft.com/office/drawing/2014/main" id="{BACE3AB0-238D-1243-8A7C-AD49EC2E568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flipH="1">
            <a:off x="6562569" y="780842"/>
            <a:ext cx="1753847" cy="926812"/>
          </a:xfrm>
          <a:prstGeom prst="rect">
            <a:avLst/>
          </a:prstGeom>
        </p:spPr>
      </p:pic>
      <p:cxnSp>
        <p:nvCxnSpPr>
          <p:cNvPr id="24" name="Straight Arrow Connector 39">
            <a:extLst>
              <a:ext uri="{FF2B5EF4-FFF2-40B4-BE49-F238E27FC236}">
                <a16:creationId xmlns:a16="http://schemas.microsoft.com/office/drawing/2014/main" id="{D9AB9899-5E68-E841-9610-D080C9C40886}"/>
              </a:ext>
            </a:extLst>
          </p:cNvPr>
          <p:cNvCxnSpPr>
            <a:cxnSpLocks/>
          </p:cNvCxnSpPr>
          <p:nvPr/>
        </p:nvCxnSpPr>
        <p:spPr>
          <a:xfrm flipH="1">
            <a:off x="6589291" y="1609542"/>
            <a:ext cx="671893" cy="1186616"/>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Arrow Connector 41">
            <a:extLst>
              <a:ext uri="{FF2B5EF4-FFF2-40B4-BE49-F238E27FC236}">
                <a16:creationId xmlns:a16="http://schemas.microsoft.com/office/drawing/2014/main" id="{B5D676DC-3F88-3D4C-8935-3170B94A17FC}"/>
              </a:ext>
            </a:extLst>
          </p:cNvPr>
          <p:cNvCxnSpPr>
            <a:cxnSpLocks/>
          </p:cNvCxnSpPr>
          <p:nvPr/>
        </p:nvCxnSpPr>
        <p:spPr>
          <a:xfrm flipH="1">
            <a:off x="7287033" y="1581846"/>
            <a:ext cx="211487" cy="1709984"/>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44">
            <a:extLst>
              <a:ext uri="{FF2B5EF4-FFF2-40B4-BE49-F238E27FC236}">
                <a16:creationId xmlns:a16="http://schemas.microsoft.com/office/drawing/2014/main" id="{3F64DF76-25D8-B348-B1E0-B5368895AD5A}"/>
              </a:ext>
            </a:extLst>
          </p:cNvPr>
          <p:cNvCxnSpPr>
            <a:cxnSpLocks/>
          </p:cNvCxnSpPr>
          <p:nvPr/>
        </p:nvCxnSpPr>
        <p:spPr>
          <a:xfrm>
            <a:off x="7756733" y="1581846"/>
            <a:ext cx="248849" cy="1410932"/>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Arrow Connector 47">
            <a:extLst>
              <a:ext uri="{FF2B5EF4-FFF2-40B4-BE49-F238E27FC236}">
                <a16:creationId xmlns:a16="http://schemas.microsoft.com/office/drawing/2014/main" id="{E7FBB0C7-21C6-5747-9BB3-8F5C7C05AB22}"/>
              </a:ext>
            </a:extLst>
          </p:cNvPr>
          <p:cNvCxnSpPr>
            <a:cxnSpLocks/>
          </p:cNvCxnSpPr>
          <p:nvPr/>
        </p:nvCxnSpPr>
        <p:spPr>
          <a:xfrm>
            <a:off x="7980894" y="1609542"/>
            <a:ext cx="266285" cy="579719"/>
          </a:xfrm>
          <a:prstGeom prst="straightConnector1">
            <a:avLst/>
          </a:prstGeom>
          <a:ln w="1905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8" name="Picture 5" descr="damping.eps">
            <a:extLst>
              <a:ext uri="{FF2B5EF4-FFF2-40B4-BE49-F238E27FC236}">
                <a16:creationId xmlns:a16="http://schemas.microsoft.com/office/drawing/2014/main" id="{3B27DFD4-C924-FA48-8D64-0A01D15A77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926" b="10091"/>
          <a:stretch/>
        </p:blipFill>
        <p:spPr>
          <a:xfrm>
            <a:off x="1809959" y="1686807"/>
            <a:ext cx="2847581" cy="596911"/>
          </a:xfrm>
          <a:prstGeom prst="rect">
            <a:avLst/>
          </a:prstGeom>
        </p:spPr>
      </p:pic>
      <p:pic>
        <p:nvPicPr>
          <p:cNvPr id="29" name="Picture 6" descr="p0.tiff">
            <a:extLst>
              <a:ext uri="{FF2B5EF4-FFF2-40B4-BE49-F238E27FC236}">
                <a16:creationId xmlns:a16="http://schemas.microsoft.com/office/drawing/2014/main" id="{DC0DEC2A-9F2B-3347-B69B-0FDF8F9987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1743" y="543945"/>
            <a:ext cx="3512305" cy="1117986"/>
          </a:xfrm>
          <a:prstGeom prst="rect">
            <a:avLst/>
          </a:prstGeom>
        </p:spPr>
      </p:pic>
      <p:sp>
        <p:nvSpPr>
          <p:cNvPr id="30" name="TextBox 7">
            <a:extLst>
              <a:ext uri="{FF2B5EF4-FFF2-40B4-BE49-F238E27FC236}">
                <a16:creationId xmlns:a16="http://schemas.microsoft.com/office/drawing/2014/main" id="{3BB8B9D7-905F-CE46-9D18-A1B632CF1343}"/>
              </a:ext>
            </a:extLst>
          </p:cNvPr>
          <p:cNvSpPr txBox="1"/>
          <p:nvPr/>
        </p:nvSpPr>
        <p:spPr>
          <a:xfrm>
            <a:off x="37069" y="627534"/>
            <a:ext cx="1438587" cy="1200329"/>
          </a:xfrm>
          <a:prstGeom prst="rect">
            <a:avLst/>
          </a:prstGeom>
          <a:solidFill>
            <a:schemeClr val="accent1">
              <a:lumMod val="20000"/>
              <a:lumOff val="80000"/>
              <a:alpha val="49896"/>
            </a:schemeClr>
          </a:solidFill>
        </p:spPr>
        <p:txBody>
          <a:bodyPr wrap="square">
            <a:spAutoFit/>
          </a:bodyPr>
          <a:lstStyle/>
          <a:p>
            <a:r>
              <a:rPr lang="en-US" sz="1200" b="1" dirty="0">
                <a:latin typeface="Calibri" panose="020F0502020204030204" pitchFamily="34" charset="0"/>
                <a:cs typeface="Calibri" panose="020F0502020204030204" pitchFamily="34" charset="0"/>
              </a:rPr>
              <a:t>Challenges:</a:t>
            </a:r>
          </a:p>
          <a:p>
            <a:r>
              <a:rPr lang="en-US" sz="1200" dirty="0">
                <a:latin typeface="Calibri" panose="020F0502020204030204" pitchFamily="34" charset="0"/>
                <a:cs typeface="Calibri" panose="020F0502020204030204" pitchFamily="34" charset="0"/>
              </a:rPr>
              <a:t>Novel, complex lattice with cavities and absorbers in solenoids</a:t>
            </a:r>
          </a:p>
          <a:p>
            <a:r>
              <a:rPr lang="en-US" sz="1200" dirty="0">
                <a:latin typeface="Calibri" panose="020F0502020204030204" pitchFamily="34" charset="0"/>
                <a:cs typeface="Calibri" panose="020F0502020204030204" pitchFamily="34" charset="0"/>
              </a:rPr>
              <a:t>High magnetic field</a:t>
            </a:r>
          </a:p>
        </p:txBody>
      </p:sp>
      <p:sp>
        <p:nvSpPr>
          <p:cNvPr id="31" name="TextBox 8">
            <a:extLst>
              <a:ext uri="{FF2B5EF4-FFF2-40B4-BE49-F238E27FC236}">
                <a16:creationId xmlns:a16="http://schemas.microsoft.com/office/drawing/2014/main" id="{1FB771ED-62BE-7744-A999-8B16A83B3D9C}"/>
              </a:ext>
            </a:extLst>
          </p:cNvPr>
          <p:cNvSpPr txBox="1"/>
          <p:nvPr/>
        </p:nvSpPr>
        <p:spPr>
          <a:xfrm>
            <a:off x="37069" y="2355726"/>
            <a:ext cx="3561795" cy="1384995"/>
          </a:xfrm>
          <a:prstGeom prst="rect">
            <a:avLst/>
          </a:prstGeom>
          <a:solidFill>
            <a:schemeClr val="accent3">
              <a:lumMod val="20000"/>
              <a:lumOff val="80000"/>
              <a:alpha val="50000"/>
            </a:schemeClr>
          </a:solidFill>
          <a:ln>
            <a:noFill/>
          </a:ln>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Achieved:</a:t>
            </a:r>
          </a:p>
          <a:p>
            <a:r>
              <a:rPr lang="en-US" sz="1200" spc="-1" dirty="0">
                <a:solidFill>
                  <a:srgbClr val="000000"/>
                </a:solidFill>
                <a:latin typeface="Calibri" panose="020F0502020204030204" pitchFamily="34" charset="0"/>
                <a:cs typeface="Calibri" panose="020F0502020204030204" pitchFamily="34" charset="0"/>
              </a:rPr>
              <a:t>Much improved lattice design</a:t>
            </a:r>
          </a:p>
          <a:p>
            <a:r>
              <a:rPr lang="en-US" sz="1200" spc="-1" dirty="0">
                <a:solidFill>
                  <a:srgbClr val="000000"/>
                </a:solidFill>
                <a:latin typeface="Calibri" panose="020F0502020204030204" pitchFamily="34" charset="0"/>
                <a:cs typeface="Calibri" panose="020F0502020204030204" pitchFamily="34" charset="0"/>
              </a:rPr>
              <a:t>Developed simulation tools: BDSIM and </a:t>
            </a:r>
            <a:r>
              <a:rPr lang="en-US" sz="1200" spc="-1" dirty="0" err="1">
                <a:solidFill>
                  <a:srgbClr val="000000"/>
                </a:solidFill>
                <a:latin typeface="Calibri" panose="020F0502020204030204" pitchFamily="34" charset="0"/>
                <a:cs typeface="Calibri" panose="020F0502020204030204" pitchFamily="34" charset="0"/>
              </a:rPr>
              <a:t>RFTrack</a:t>
            </a:r>
            <a:endParaRPr lang="en-US" sz="1200" spc="-1" dirty="0">
              <a:solidFill>
                <a:srgbClr val="000000"/>
              </a:solidFill>
              <a:latin typeface="Calibri" panose="020F0502020204030204" pitchFamily="34" charset="0"/>
              <a:cs typeface="Calibri" panose="020F0502020204030204" pitchFamily="34" charset="0"/>
            </a:endParaRPr>
          </a:p>
          <a:p>
            <a:r>
              <a:rPr lang="en-US" sz="1200" spc="-1" dirty="0">
                <a:solidFill>
                  <a:srgbClr val="000000"/>
                </a:solidFill>
                <a:latin typeface="Calibri" panose="020F0502020204030204" pitchFamily="34" charset="0"/>
                <a:cs typeface="Calibri" panose="020F0502020204030204" pitchFamily="34" charset="0"/>
              </a:rPr>
              <a:t>This allowed to start collective effects studies</a:t>
            </a:r>
          </a:p>
          <a:p>
            <a:r>
              <a:rPr lang="en-US" sz="1200" spc="-1" dirty="0">
                <a:solidFill>
                  <a:srgbClr val="000000"/>
                </a:solidFill>
                <a:latin typeface="Calibri" panose="020F0502020204030204" pitchFamily="34" charset="0"/>
                <a:cs typeface="Calibri" panose="020F0502020204030204" pitchFamily="34" charset="0"/>
              </a:rPr>
              <a:t>Magnet scaled and conceptual designs for 6D cooling </a:t>
            </a:r>
          </a:p>
          <a:p>
            <a:r>
              <a:rPr lang="en-US" sz="1200" spc="-1" dirty="0">
                <a:solidFill>
                  <a:srgbClr val="000000"/>
                </a:solidFill>
                <a:latin typeface="Calibri" panose="020F0502020204030204" pitchFamily="34" charset="0"/>
                <a:cs typeface="Calibri" panose="020F0502020204030204" pitchFamily="34" charset="0"/>
              </a:rPr>
              <a:t>40 T final cooling solenoid conceptual design (55 T is identified to be the limit)</a:t>
            </a:r>
          </a:p>
        </p:txBody>
      </p:sp>
      <p:sp>
        <p:nvSpPr>
          <p:cNvPr id="32" name="TextBox 9">
            <a:extLst>
              <a:ext uri="{FF2B5EF4-FFF2-40B4-BE49-F238E27FC236}">
                <a16:creationId xmlns:a16="http://schemas.microsoft.com/office/drawing/2014/main" id="{06A853CA-754C-DD4A-8D0A-BCFC174C49E0}"/>
              </a:ext>
            </a:extLst>
          </p:cNvPr>
          <p:cNvSpPr txBox="1"/>
          <p:nvPr/>
        </p:nvSpPr>
        <p:spPr>
          <a:xfrm>
            <a:off x="5041101" y="4076367"/>
            <a:ext cx="4067403" cy="1015663"/>
          </a:xfrm>
          <a:prstGeom prst="rect">
            <a:avLst/>
          </a:prstGeom>
          <a:solidFill>
            <a:schemeClr val="accent5">
              <a:lumMod val="20000"/>
              <a:lumOff val="80000"/>
              <a:alpha val="49980"/>
            </a:schemeClr>
          </a:solidFill>
        </p:spPr>
        <p:txBody>
          <a:bodyPr wrap="square" rtlCol="0">
            <a:spAutoFit/>
          </a:bodyPr>
          <a:lstStyle/>
          <a:p>
            <a:r>
              <a:rPr lang="en-US" sz="1200" b="1" spc="-1" dirty="0">
                <a:solidFill>
                  <a:srgbClr val="000000"/>
                </a:solidFill>
                <a:latin typeface="Calibri" panose="020F0502020204030204" pitchFamily="34" charset="0"/>
                <a:cs typeface="Calibri" panose="020F0502020204030204" pitchFamily="34" charset="0"/>
              </a:rPr>
              <a:t>Key conclusions</a:t>
            </a:r>
            <a:r>
              <a:rPr lang="en-US" sz="1200" spc="-1" dirty="0">
                <a:solidFill>
                  <a:srgbClr val="000000"/>
                </a:solidFill>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Can in principle reach or exceed performance target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Magnet models and prototypes need to be built</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Much improved longitudinal, is useful for collider ring</a:t>
            </a:r>
          </a:p>
          <a:p>
            <a:pPr marL="171450" indent="-171450">
              <a:buFont typeface="Arial" panose="020B0604020202020204" pitchFamily="34" charset="0"/>
              <a:buChar char="•"/>
            </a:pPr>
            <a:r>
              <a:rPr lang="en-US" sz="1200" spc="-1" dirty="0">
                <a:solidFill>
                  <a:srgbClr val="000000"/>
                </a:solidFill>
                <a:latin typeface="Calibri" panose="020F0502020204030204" pitchFamily="34" charset="0"/>
                <a:cs typeface="Calibri" panose="020F0502020204030204" pitchFamily="34" charset="0"/>
              </a:rPr>
              <a:t>Study of collective effects important</a:t>
            </a:r>
          </a:p>
        </p:txBody>
      </p:sp>
      <p:cxnSp>
        <p:nvCxnSpPr>
          <p:cNvPr id="33" name="Straight Arrow Connector 35">
            <a:extLst>
              <a:ext uri="{FF2B5EF4-FFF2-40B4-BE49-F238E27FC236}">
                <a16:creationId xmlns:a16="http://schemas.microsoft.com/office/drawing/2014/main" id="{16057B80-4482-4049-BDAA-FE35FBC0CB0F}"/>
              </a:ext>
            </a:extLst>
          </p:cNvPr>
          <p:cNvCxnSpPr>
            <a:cxnSpLocks/>
          </p:cNvCxnSpPr>
          <p:nvPr/>
        </p:nvCxnSpPr>
        <p:spPr>
          <a:xfrm rot="5400000">
            <a:off x="7344308" y="3255826"/>
            <a:ext cx="0" cy="1080120"/>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40">
            <a:extLst>
              <a:ext uri="{FF2B5EF4-FFF2-40B4-BE49-F238E27FC236}">
                <a16:creationId xmlns:a16="http://schemas.microsoft.com/office/drawing/2014/main" id="{0209988E-6BB8-9140-800A-3C19A824DC67}"/>
              </a:ext>
            </a:extLst>
          </p:cNvPr>
          <p:cNvCxnSpPr>
            <a:cxnSpLocks/>
          </p:cNvCxnSpPr>
          <p:nvPr/>
        </p:nvCxnSpPr>
        <p:spPr>
          <a:xfrm>
            <a:off x="5520838" y="2108593"/>
            <a:ext cx="0" cy="967213"/>
          </a:xfrm>
          <a:prstGeom prst="straightConnector1">
            <a:avLst/>
          </a:prstGeom>
          <a:ln w="34925">
            <a:tailEnd type="triangle"/>
          </a:ln>
        </p:spPr>
        <p:style>
          <a:lnRef idx="2">
            <a:schemeClr val="accent1"/>
          </a:lnRef>
          <a:fillRef idx="0">
            <a:schemeClr val="accent1"/>
          </a:fillRef>
          <a:effectRef idx="1">
            <a:schemeClr val="accent1"/>
          </a:effectRef>
          <a:fontRef idx="minor">
            <a:schemeClr val="tx1"/>
          </a:fontRef>
        </p:style>
      </p:cxnSp>
      <p:pic>
        <p:nvPicPr>
          <p:cNvPr id="35" name="Picture 43" descr="A diagram of a structure&#10;&#10;Description automatically generated with medium confidence">
            <a:extLst>
              <a:ext uri="{FF2B5EF4-FFF2-40B4-BE49-F238E27FC236}">
                <a16:creationId xmlns:a16="http://schemas.microsoft.com/office/drawing/2014/main" id="{9E78DD87-D848-7042-AD6A-2DBE8448330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635896" y="2571750"/>
            <a:ext cx="1523708" cy="1095702"/>
          </a:xfrm>
          <a:prstGeom prst="rect">
            <a:avLst/>
          </a:prstGeom>
        </p:spPr>
      </p:pic>
      <p:pic>
        <p:nvPicPr>
          <p:cNvPr id="36" name="Picture 45">
            <a:extLst>
              <a:ext uri="{FF2B5EF4-FFF2-40B4-BE49-F238E27FC236}">
                <a16:creationId xmlns:a16="http://schemas.microsoft.com/office/drawing/2014/main" id="{070CF0D8-05BA-3244-8EBC-CC1D79EEC3BC}"/>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1564" y="3795886"/>
            <a:ext cx="4698965" cy="980264"/>
          </a:xfrm>
          <a:prstGeom prst="rect">
            <a:avLst/>
          </a:prstGeom>
        </p:spPr>
      </p:pic>
    </p:spTree>
    <p:extLst>
      <p:ext uri="{BB962C8B-B14F-4D97-AF65-F5344CB8AC3E}">
        <p14:creationId xmlns:p14="http://schemas.microsoft.com/office/powerpoint/2010/main" val="1900565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Cooling and Demonstrator</a:t>
            </a:r>
            <a:endParaRPr sz="2400" dirty="0">
              <a:solidFill>
                <a:srgbClr val="000080"/>
              </a:solidFill>
              <a:latin typeface="Calibri"/>
            </a:endParaRPr>
          </a:p>
        </p:txBody>
      </p:sp>
      <p:pic>
        <p:nvPicPr>
          <p:cNvPr id="3" name="Content Placeholder 7" descr="A white rectangular box with black text&#10;&#10;AI-generated content may be incorrect.">
            <a:extLst>
              <a:ext uri="{FF2B5EF4-FFF2-40B4-BE49-F238E27FC236}">
                <a16:creationId xmlns:a16="http://schemas.microsoft.com/office/drawing/2014/main" id="{0D872655-1EC1-084A-B726-48928B06C8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5696" y="1203598"/>
            <a:ext cx="5616624" cy="3096344"/>
          </a:xfrm>
          <a:prstGeom prst="rect">
            <a:avLst/>
          </a:prstGeom>
        </p:spPr>
      </p:pic>
    </p:spTree>
    <p:extLst>
      <p:ext uri="{BB962C8B-B14F-4D97-AF65-F5344CB8AC3E}">
        <p14:creationId xmlns:p14="http://schemas.microsoft.com/office/powerpoint/2010/main" val="333605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Some Numbers …</a:t>
            </a:r>
            <a:endParaRPr sz="2400" dirty="0">
              <a:solidFill>
                <a:srgbClr val="000080"/>
              </a:solidFill>
              <a:latin typeface="Calibri"/>
            </a:endParaRPr>
          </a:p>
        </p:txBody>
      </p:sp>
      <p:pic>
        <p:nvPicPr>
          <p:cNvPr id="3" name="Content Placeholder 5" descr="A screenshot of a computer&#10;&#10;AI-generated content may be incorrect.">
            <a:extLst>
              <a:ext uri="{FF2B5EF4-FFF2-40B4-BE49-F238E27FC236}">
                <a16:creationId xmlns:a16="http://schemas.microsoft.com/office/drawing/2014/main" id="{473A0049-F020-F54A-8A83-7E00A97484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35696" y="1203598"/>
            <a:ext cx="5904656" cy="2880320"/>
          </a:xfrm>
          <a:prstGeom prst="rect">
            <a:avLst/>
          </a:prstGeom>
        </p:spPr>
      </p:pic>
    </p:spTree>
    <p:extLst>
      <p:ext uri="{BB962C8B-B14F-4D97-AF65-F5344CB8AC3E}">
        <p14:creationId xmlns:p14="http://schemas.microsoft.com/office/powerpoint/2010/main" val="163629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Tolerances and Errors : Solenoids</a:t>
            </a:r>
            <a:endParaRPr sz="2400" dirty="0">
              <a:solidFill>
                <a:srgbClr val="000080"/>
              </a:solidFill>
              <a:latin typeface="Calibri"/>
            </a:endParaRPr>
          </a:p>
        </p:txBody>
      </p:sp>
      <p:pic>
        <p:nvPicPr>
          <p:cNvPr id="3" name="Picture Placeholder 6" descr="A diagram of a graph&#10;&#10;AI-generated content may be incorrect.">
            <a:extLst>
              <a:ext uri="{FF2B5EF4-FFF2-40B4-BE49-F238E27FC236}">
                <a16:creationId xmlns:a16="http://schemas.microsoft.com/office/drawing/2014/main" id="{3511C771-CCA5-E443-921E-6F05F67AF4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068" t="14067" r="2036" b="-167"/>
          <a:stretch/>
        </p:blipFill>
        <p:spPr>
          <a:xfrm>
            <a:off x="1403648" y="987574"/>
            <a:ext cx="6984776" cy="3681102"/>
          </a:xfrm>
          <a:prstGeom prst="rect">
            <a:avLst/>
          </a:prstGeom>
          <a:noFill/>
        </p:spPr>
      </p:pic>
    </p:spTree>
    <p:extLst>
      <p:ext uri="{BB962C8B-B14F-4D97-AF65-F5344CB8AC3E}">
        <p14:creationId xmlns:p14="http://schemas.microsoft.com/office/powerpoint/2010/main" val="75495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Tolerances and Errors : RF Cavities</a:t>
            </a:r>
            <a:endParaRPr sz="2400" dirty="0">
              <a:solidFill>
                <a:srgbClr val="000080"/>
              </a:solidFill>
              <a:latin typeface="Calibri"/>
            </a:endParaRPr>
          </a:p>
        </p:txBody>
      </p:sp>
      <p:pic>
        <p:nvPicPr>
          <p:cNvPr id="3" name="Content Placeholder 6" descr="A diagram of a function error&#10;&#10;AI-generated content may be incorrect.">
            <a:extLst>
              <a:ext uri="{FF2B5EF4-FFF2-40B4-BE49-F238E27FC236}">
                <a16:creationId xmlns:a16="http://schemas.microsoft.com/office/drawing/2014/main" id="{6630AC05-81F2-0642-8052-C9FCA613AF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55" t="17201" r="2824" b="3511"/>
          <a:stretch/>
        </p:blipFill>
        <p:spPr>
          <a:xfrm>
            <a:off x="1187624" y="1059582"/>
            <a:ext cx="7138776" cy="3472918"/>
          </a:xfrm>
          <a:prstGeom prst="rect">
            <a:avLst/>
          </a:prstGeom>
        </p:spPr>
      </p:pic>
    </p:spTree>
    <p:extLst>
      <p:ext uri="{BB962C8B-B14F-4D97-AF65-F5344CB8AC3E}">
        <p14:creationId xmlns:p14="http://schemas.microsoft.com/office/powerpoint/2010/main" val="195958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A731D2-C4AF-D748-BC98-E81E50000505}"/>
              </a:ext>
            </a:extLst>
          </p:cNvPr>
          <p:cNvSpPr>
            <a:spLocks noGrp="1"/>
          </p:cNvSpPr>
          <p:nvPr>
            <p:ph type="title"/>
          </p:nvPr>
        </p:nvSpPr>
        <p:spPr/>
        <p:txBody>
          <a:bodyPr>
            <a:normAutofit/>
          </a:bodyPr>
          <a:lstStyle/>
          <a:p>
            <a:r>
              <a:rPr lang="en-US" sz="2400" dirty="0">
                <a:solidFill>
                  <a:srgbClr val="000080"/>
                </a:solidFill>
                <a:latin typeface="Calibri"/>
              </a:rPr>
              <a:t>Tolerances and Errors : RF Cavities</a:t>
            </a:r>
            <a:endParaRPr sz="2400" dirty="0">
              <a:solidFill>
                <a:srgbClr val="000080"/>
              </a:solidFill>
              <a:latin typeface="Calibri"/>
            </a:endParaRPr>
          </a:p>
        </p:txBody>
      </p:sp>
      <p:pic>
        <p:nvPicPr>
          <p:cNvPr id="3" name="Content Placeholder 6" descr="A diagram of a graph&#10;&#10;AI-generated content may be incorrect.">
            <a:extLst>
              <a:ext uri="{FF2B5EF4-FFF2-40B4-BE49-F238E27FC236}">
                <a16:creationId xmlns:a16="http://schemas.microsoft.com/office/drawing/2014/main" id="{D1F6111A-DFED-D942-AEFB-965E4D4E02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9592" y="1275606"/>
            <a:ext cx="7570824" cy="2808313"/>
          </a:xfrm>
          <a:prstGeom prst="rect">
            <a:avLst/>
          </a:prstGeom>
        </p:spPr>
      </p:pic>
    </p:spTree>
    <p:extLst>
      <p:ext uri="{BB962C8B-B14F-4D97-AF65-F5344CB8AC3E}">
        <p14:creationId xmlns:p14="http://schemas.microsoft.com/office/powerpoint/2010/main" val="4103108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SOL LIVELINK TAG" val="&lt;!-- &#10;PropSet elements are populated with properties elements in format &lt;Property name=&quot;&quot; value=&quot;&quot; type=&quot;&quot;/&gt;&#10;LinkType element has either Image, or Table as value.&#10;--&gt;&#10;&lt;Root completeVersion=&quot;6.2.0.x&quot; formatVersion=&quot;2.0.0.0&quot; version=&quot;6.2.0.339&quot;&gt;&#10;  &lt;VersionInformation&gt;&#10;    &lt;Version&gt;1&lt;/Version&gt;&#10;  &lt;/VersionInformation&gt;&#10;  &lt;Entity&gt;/result/feature/pg16&lt;/Entity&gt;&#10;  &lt;Tag&gt;pg16&lt;/Tag&gt;&#10;  &lt;Node&gt;Results &amp;gt; Bz Field on Axis - Half Cell&lt;/Node&gt;&#10;  &lt;LinkType&gt;Image&lt;/LinkType&gt;&#10;  &lt;ModelLink directoryType=&quot;none&quot;&gt;C:\Users\scaranti\Desktop\File condivisi comlasa\S5_stage_DEMO_OptimizationStudy_UpdatedConfigurations_MARGINSONLY_26Feb25_FirstStageAnalysis.mph&lt;/ModelLink&gt;&#10;  &lt;LocalPath&gt;S5_stage_DEMO_OptimizationStudy_UpdatedConfigurations_MARGINSONLY_26Feb25_FirstStageAnalysis.mph&lt;/LocalPath&gt;&#10;  &lt;SDim&gt;1&lt;/SDim&gt;&#10;  &lt;Locked&gt;false&lt;/Locked&gt;&#10;  &lt;PropSet id=&quot;image&quot;&gt;&#10;    &lt;Property name=&quot;view&quot; type=&quot;reference&quot; value=&quot;auto&quot; /&gt;&#10;    &lt;Property name=&quot;animating&quot; type=&quot;bool&quot; value=&quot;off&quot; /&gt;&#10;    &lt;Property name=&quot;isclientfile&quot; type=&quot;bool&quot; value=&quot;on&quot; /&gt;&#10;    &lt;Property name=&quot;isforreport&quot; type=&quot;bool&quot; value=&quot;off&quot; /&gt;&#10;    &lt;Property name=&quot;size&quot; type=&quot;string&quot; value=&quot;presentation&quot; /&gt;&#10;    &lt;Property name=&quot;hiddensize&quot; type=&quot;group&quot; value=&quot;manual&quot; /&gt;&#10;    &lt;Property name=&quot;unit&quot; type=&quot;group&quot; value=&quot;px&quot; /&gt;&#10;    &lt;Property name=&quot;lockratio&quot; type=&quot;bool&quot; value=&quot;off&quot; /&gt;&#10;    &lt;Property name=&quot;aspectratio&quot; type=&quot;real&quot; value=&quot;1&quot; /&gt;&#10;    &lt;Property name=&quot;width&quot; type=&quot;real&quot; value=&quot;874&quot; /&gt;&#10;    &lt;Property name=&quot;height&quot; type=&quot;real&quot; value=&quot;656&quot; /&gt;&#10;    &lt;Property name=&quot;resolution&quot; type=&quot;integer&quot; value=&quot;96&quot; /&gt;&#10;    &lt;Property name=&quot;sizedesc&quot; type=&quot;string&quot; value=&quot;231 x 174 mm&quot; /&gt;&#10;    &lt;Property name=&quot;widthpx&quot; type=&quot;integer&quot; value=&quot;0&quot; /&gt;&#10;    &lt;Property name=&quot;heightpx&quot; type=&quot;integer&quot; value=&quot;0&quot; /&gt;&#10;    &lt;Property name=&quot;widthexact&quot; type=&quot;real&quot; value=&quot;0&quot; /&gt;&#10;    &lt;Property name=&quot;heightexact&quot; type=&quot;real&quot; value=&quot;0&quot; /&gt;&#10;    &lt;Property name=&quot;exactstored&quot; type=&quot;bool&quot; value=&quot;off&quot; /&gt;&#10;    &lt;Property name=&quot;usage&quot; type=&quot;group&quot; value=&quot;dialog&quot; /&gt;&#10;    &lt;Property name=&quot;screensizedesc&quot; type=&quot;string&quot; value=&quot;1930 x 1231 px&quot; /&gt;&#10;    &lt;Property name=&quot;zoomextents&quot; type=&quot;bool&quot; value=&quot;off&quot; /&gt;&#10;    &lt;Property name=&quot;antialias&quot; type=&quot;bool&quot; value=&quot;on&quot; /&gt;&#10;    &lt;Property name=&quot;screenwidthpx&quot; type=&quot;integer&quot; value=&quot;1930&quot; /&gt;&#10;    &lt;Property name=&quot;screenheightpx&quot; type=&quot;integer&quot; value=&quot;1231&quot; /&gt;&#10;    &lt;Property name=&quot;linkpossible&quot; type=&quot;bool&quot; value=&quot;on&quot; /&gt;&#10;    &lt;Property name=&quot;heightmultiple&quot; type=&quot;integer&quot; value=&quot;1&quot; /&gt;&#10;    &lt;Property name=&quot;zoomlevel&quot; type=&quot;integer&quot; value=&quot;0&quot; /&gt;&#10;    &lt;Property name=&quot;saveepscopy&quot; type=&quot;bool&quot; value=&quot;off&quot; /&gt;&#10;    &lt;Property name=&quot;resizefactor&quot; type=&quot;integer&quot; value=&quot;1&quot; /&gt;&#10;    &lt;Property name=&quot;saveprefs&quot; type=&quot;bool&quot; value=&quot;on&quot; /&gt;&#10;    &lt;Property name=&quot;decorationscale&quot; type=&quot;real&quot; value=&quot;1&quot; /&gt;&#10;    &lt;Property name=&quot;clearfilenameafterwards&quot; type=&quot;bool&quot; value=&quot;off&quot; /&gt;&#10;    &lt;Property name=&quot;allowlinked&quot; type=&quot;bool&quot; value=&quot;on&quot; /&gt;&#10;    &lt;Property name=&quot;allowpaste&quot; type=&quot;group&quot; value=&quot;on&quot; /&gt;&#10;    &lt;Property name=&quot;target&quot; type=&quot;group&quot; value=&quot;linked&quot; /&gt;&#10;    &lt;Property name=&quot;nodelabel&quot; type=&quot;string&quot; value=&quot;Results &amp;gt; Bz Field on Axis - Half Cell&quot; /&gt;&#10;    &lt;Property name=&quot;lockview&quot; type=&quot;bool&quot; value=&quot;off&quot; /&gt;&#10;    &lt;Property name=&quot;linkedinfo&quot; type=&quot;string&quot; value=&quot;&quot; /&gt;&#10;    &lt;Property name=&quot;alloweps&quot; type=&quot;bool&quot; value=&quot;on&quot; /&gt;&#10;    &lt;Property name=&quot;allowgltf&quot; type=&quot;bool&quot; value=&quot;off&quot; /&gt;&#10;    &lt;Property name=&quot;lastwrittenfile&quot; type=&quot;string&quot; value=&quot;&quot; /&gt;&#10;    &lt;Property name=&quot;lastfiletype&quot; type=&quot;string&quot; value=&quot;png&quot; /&gt;&#10;    &lt;Property name=&quot;context&quot; type=&quot;group&quot; value=&quot;standard&quot; /&gt;&#10;    &lt;Property name=&quot;clusterrootonly&quot; type=&quot;bool&quot; value=&quot;off&quot; /&gt;&#10;    &lt;Property name=&quot;layoutmode&quot; type=&quot;group&quot; value=&quot;image&quot; /&gt;&#10;    &lt;Property name=&quot;sdim&quot; type=&quot;group&quot; value=&quot;1&quot; /&gt;&#10;    &lt;Property name=&quot;options1d&quot; type=&quot;group&quot; value=&quot;on&quot; /&gt;&#10;    &lt;Property name=&quot;title1d&quot; type=&quot;bool&quot; value=&quot;on&quot; /&gt;&#10;    &lt;Property name=&quot;legend1d&quot; type=&quot;bool&quot; value=&quot;on&quot; /&gt;&#10;    &lt;Property name=&quot;axes1d&quot; type=&quot;bool&quot; value=&quot;on&quot; /&gt;&#10;    &lt;Property name=&quot;showgrid&quot; type=&quot;bool&quot; value=&quot;on&quot; /&gt;&#10;    &lt;Property name=&quot;logo1d&quot; type=&quot;bool&quot; value=&quot;off&quot; /&gt;&#10;    &lt;Property name=&quot;fontsize&quot; type=&quot;integer&quot; value=&quot;18&quot; /&gt;&#10;    &lt;Property name=&quot;colortheme&quot; type=&quot;string&quot; value=&quot;globaltheme&quot; /&gt;&#10;    &lt;Property name=&quot;background&quot; type=&quot;group&quot; value=&quot;transparent&quot; /&gt;&#10;  &lt;/PropSet&gt;&#10;  &lt;PropSet id=&quot;view&quot;&gt;&#10;    &lt;Property name=&quot;axislimits&quot; type=&quot;group&quot; value=&quot;on&quot; /&gt;&#10;    &lt;Property name=&quot;xmin&quot; type=&quot;real&quot; value=&quot;-2.528065798705855&quot; /&gt;&#10;    &lt;Property name=&quot;xmax&quot; type=&quot;real&quot; value=&quot;0.5280657987058548&quot; /&gt;&#10;    &lt;Property name=&quot;ymin&quot; type=&quot;real&quot; value=&quot;-12.527008985256077&quot; /&gt;&#10;    &lt;Property name=&quot;ymax&quot; type=&quot;real&quot; value=&quot;9.527008985256077&quot; /&gt;&#10;    &lt;Property name=&quot;showsecaxislimit&quot; type=&quot;group&quot; value=&quot;off&quot; /&gt;&#10;    &lt;Property name=&quot;yminsec&quot; type=&quot;real&quot; value=&quot;1.555491008661694&quot; /&gt;&#10;    &lt;Property name=&quot;ymaxsec&quot; type=&quot;real&quot; value=&quot;1.5602478372377837&quot; /&gt;&#10;    &lt;Property name=&quot;preserveaspect&quot; type=&quot;bool&quot; value=&quot;off&quot; /&gt;&#10;    &lt;Property name=&quot;xlog&quot; type=&quot;bool&quot; value=&quot;off&quot; /&gt;&#10;    &lt;Property name=&quot;ylog&quot; type=&quot;bool&quot; value=&quot;off&quot; /&gt;&#10;    &lt;Property name=&quot;showsecylog&quot; type=&quot;group&quot; value=&quot;off&quot; /&gt;&#10;    &lt;Property name=&quot;ylogsec&quot; type=&quot;bool&quot; value=&quot;off&quot; /&gt;&#10;    &lt;Property name=&quot;showgrid&quot; type=&quot;group&quot; value=&quot;on&quot; /&gt;&#10;    &lt;Property name=&quot;showmanualgrid&quot; type=&quot;group&quot; value=&quot;on&quot; /&gt;&#10;    &lt;Property name=&quot;manualgrid&quot; type=&quot;group&quot; value=&quot;on&quot; /&gt;&#10;    &lt;Property name=&quot;showxspacing&quot; type=&quot;group&quot; value=&quot;on&quot; /&gt;&#10;    &lt;Property name=&quot;xspacing&quot; type=&quot;real&quot; value=&quot;0.5&quot; /&gt;&#10;    &lt;Property name=&quot;showyspacing&quot; type=&quot;group&quot; value=&quot;on&quot; /&gt;&#10;    &lt;Property name=&quot;yspacing&quot; type=&quot;real&quot; value=&quot;2&quot; /&gt;&#10;    &lt;Property name=&quot;showsecyspacing&quot; type=&quot;group&quot; value=&quot;off&quot; /&gt;&#10;    &lt;Property name=&quot;ysecspacing&quot; type=&quot;real&quot; value=&quot;1&quot; /&gt;&#10;    &lt;Property name=&quot;xextra&quot; type=&quot;realarray&quot; value=&quot;&quot; /&gt;&#10;    &lt;Property name=&quot;xextra_vector_method&quot; type=&quot;string&quot; value=&quot;step&quot; /&gt;&#10;    &lt;Property name=&quot;xextra_vector_start&quot; type=&quot;string&quot; value=&quot;&quot; /&gt;&#10;    &lt;Property name=&quot;xextra_vector_stop&quot; type=&quot;string&quot; value=&quot;&quot; /&gt;&#10;    &lt;Property name=&quot;xextra_vector_step&quot; type=&quot;string&quot; value=&quot;&quot; /&gt;&#10;    &lt;Property name=&quot;xextra_vector_numvalues&quot; type=&quot;string&quot; value=&quot;&quot; /&gt;&#10;    &lt;Property name=&quot;xextra_vector_function&quot; type=&quot;string&quot; value=&quot;none&quot; /&gt;&#10;    &lt;Property name=&quot;xextra_vector_interval&quot; type=&quot;string&quot; value=&quot;octave&quot; /&gt;&#10;    &lt;Property name=&quot;xextra_vector_freqperdec&quot; type=&quot;string&quot; value=&quot;&quot; /&gt;&#10;    &lt;Property name=&quot;yextra&quot; type=&quot;realarray&quot; value=&quot;&quot; /&gt;&#10;    &lt;Property name=&quot;yextra_vector_method&quot; type=&quot;string&quot; value=&quot;step&quot; /&gt;&#10;    &lt;Property name=&quot;yextra_vector_start&quot; type=&quot;string&quot; value=&quot;&quot; /&gt;&#10;    &lt;Property name=&quot;yextra_vector_stop&quot; type=&quot;string&quot; value=&quot;&quot; /&gt;&#10;    &lt;Property name=&quot;yextra_vector_step&quot; type=&quot;string&quot; value=&quot;&quot; /&gt;&#10;    &lt;Property name=&quot;yextra_vector_numvalues&quot; type=&quot;string&quot; value=&quot;&quot; /&gt;&#10;    &lt;Property name=&quot;yextra_vector_function&quot; type=&quot;string&quot; value=&quot;none&quot; /&gt;&#10;    &lt;Property name=&quot;yextra_vector_interval&quot; type=&quot;string&quot; value=&quot;octave&quot; /&gt;&#10;    &lt;Property name=&quot;yextra_vector_freqperdec&quot; type=&quot;string&quot; value=&quot;&quot; /&gt;&#10;    &lt;Property name=&quot;showsecyextra&quot; type=&quot;group&quot; value=&quot;off&quot; /&gt;&#10;    &lt;Property name=&quot;ysecextra&quot; type=&quot;realarray&quot; value=&quot;&quot; /&gt;&#10;    &lt;Property name=&quot;ysecextra_vector_method&quot; type=&quot;string&quot; value=&quot;step&quot; /&gt;&#10;    &lt;Property name=&quot;ysecextra_vector_start&quot; type=&quot;string&quot; value=&quot;&quot; /&gt;&#10;    &lt;Property name=&quot;ysecextra_vector_stop&quot; type=&quot;string&quot; value=&quot;&quot; /&gt;&#10;    &lt;Property name=&quot;ysecextra_vector_step&quot; type=&quot;string&quot; value=&quot;&quot; /&gt;&#10;    &lt;Property name=&quot;ysecextra_vector_numvalues&quot; type=&quot;string&quot; value=&quot;&quot; /&gt;&#10;    &lt;Property name=&quot;ysecextra_vector_function&quot; type=&quot;string&quot; value=&quot;none&quot; /&gt;&#10;    &lt;Property name=&quot;ysecextra_vector_interval&quot; type=&quot;string&quot; value=&quot;octave&quot; /&gt;&#10;    &lt;Property name=&quot;ysecextra_vector_freqperdec&quot; type=&quot;string&quot; value=&quot;&quot; /&gt;&#10;  &lt;/PropSet&gt;&#10;  &lt;PropSet id=&quot;camera&quot; /&gt;&#10;  &lt;PropSet id=&quot;axis&quot; /&gt;&#10;  &lt;PropSet id=&quot;clip&quot; /&gt;&#10;  &lt;PropSet id=&quot;table&quot;&gt;&#10;    &lt;Property name=&quot;header&quot; type=&quot;bool&quot; value=&quot;on&quot; /&gt;&#10;    &lt;Property name=&quot;headers&quot; type=&quot;stringmatrix&quot; value=&quot;&quot; /&gt;&#10;    &lt;Property name=&quot;includetitle&quot; type=&quot;bool&quot; value=&quot;off&quot; /&gt;&#10;    &lt;Property name=&quot;title&quot; type=&quot;string&quot; value=&quot;&quot; /&gt;&#10;    &lt;Property name=&quot;fullprec&quot; type=&quot;bool&quot; value=&quot;on&quot; /&gt;&#10;    &lt;Property name=&quot;precision&quot; type=&quot;integer&quot; value=&quot;5&quot; /&gt;&#10;    &lt;Property name=&quot;notation&quot; type=&quot;string&quot; value=&quot;auto&quot; /&gt;&#10;    &lt;Property name=&quot;complexnotation&quot; type=&quot;string&quot; value=&quot;rectangular&quot; /&gt;&#10;  &lt;/PropSet&gt;&#10;  &lt;UpdateTimeStamp&gt;638819843360081168&lt;/UpdateTimeStamp&gt;&#10;&lt;/Root&gt;"/>
</p:tagLst>
</file>

<file path=ppt/theme/theme1.xml><?xml version="1.0" encoding="utf-8"?>
<a:theme xmlns:a="http://schemas.openxmlformats.org/drawingml/2006/main" name="IMCC - 1">
  <a:themeElements>
    <a:clrScheme name="IMCC">
      <a:dk1>
        <a:sysClr val="windowText" lastClr="000000"/>
      </a:dk1>
      <a:lt1>
        <a:sysClr val="window" lastClr="FFFFFF"/>
      </a:lt1>
      <a:dk2>
        <a:srgbClr val="666666"/>
      </a:dk2>
      <a:lt2>
        <a:srgbClr val="D2D2D2"/>
      </a:lt2>
      <a:accent1>
        <a:srgbClr val="FF3645"/>
      </a:accent1>
      <a:accent2>
        <a:srgbClr val="BF3A68"/>
      </a:accent2>
      <a:accent3>
        <a:srgbClr val="803E8B"/>
      </a:accent3>
      <a:accent4>
        <a:srgbClr val="4042AD"/>
      </a:accent4>
      <a:accent5>
        <a:srgbClr val="0046D0"/>
      </a:accent5>
      <a:accent6>
        <a:srgbClr val="003296"/>
      </a:accent6>
      <a:hlink>
        <a:srgbClr val="FF5A73"/>
      </a:hlink>
      <a:folHlink>
        <a:srgbClr val="87AFEC"/>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94423</TotalTime>
  <Words>801</Words>
  <Application>Microsoft Macintosh PowerPoint</Application>
  <PresentationFormat>Presentazione su schermo (16:9)</PresentationFormat>
  <Paragraphs>155</Paragraphs>
  <Slides>31</Slides>
  <Notes>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31</vt:i4>
      </vt:variant>
    </vt:vector>
  </HeadingPairs>
  <TitlesOfParts>
    <vt:vector size="42" baseType="lpstr">
      <vt:lpstr>Arial</vt:lpstr>
      <vt:lpstr>Arial Narrow</vt:lpstr>
      <vt:lpstr>Calibri</vt:lpstr>
      <vt:lpstr>Cambria</vt:lpstr>
      <vt:lpstr>Cambria Math</vt:lpstr>
      <vt:lpstr>JuliaMono</vt:lpstr>
      <vt:lpstr>sourcesans-regular</vt:lpstr>
      <vt:lpstr>Symbol</vt:lpstr>
      <vt:lpstr>Times New Roman</vt:lpstr>
      <vt:lpstr>Wingdings</vt:lpstr>
      <vt:lpstr>IMCC - 1</vt:lpstr>
      <vt:lpstr>Funded by the European Union (EU). Views and opinions expressed are however those of the author only and do not necessarily reflect those of the EU or European Research Executive Agency (REA). Neither the EU nor the REA can be held responsible for them.</vt:lpstr>
      <vt:lpstr>Presentazione standard di PowerPoint</vt:lpstr>
      <vt:lpstr>Roadmap Scheme</vt:lpstr>
      <vt:lpstr>Muon Cooling Lattice Design</vt:lpstr>
      <vt:lpstr>Cooling and Demonstrator</vt:lpstr>
      <vt:lpstr>Some Numbers …</vt:lpstr>
      <vt:lpstr>Tolerances and Errors : Solenoids</vt:lpstr>
      <vt:lpstr>Tolerances and Errors : RF Cavities</vt:lpstr>
      <vt:lpstr>Tolerances and Errors : RF Cavities</vt:lpstr>
      <vt:lpstr>Need for RF Test Stand with High Magnetic Field </vt:lpstr>
      <vt:lpstr>Test Stands</vt:lpstr>
      <vt:lpstr>Test Stands – INFN -LASA</vt:lpstr>
      <vt:lpstr>Test Stands – SLAC-NLCTA</vt:lpstr>
      <vt:lpstr>Test Stands – SLAC-NLCTA</vt:lpstr>
      <vt:lpstr>Demonstrator Cooling Cell Module</vt:lpstr>
      <vt:lpstr>Demonstrator Cooling Cell Module</vt:lpstr>
      <vt:lpstr>Demonstrator Cooling Cell Module</vt:lpstr>
      <vt:lpstr>Demonstrator Cooling Cell Module</vt:lpstr>
      <vt:lpstr>Technological Issues and Open Points</vt:lpstr>
      <vt:lpstr>Technological Issues and Open Points</vt:lpstr>
      <vt:lpstr>Technological Issues and Open Points</vt:lpstr>
      <vt:lpstr>Technological Issues and Open Points</vt:lpstr>
      <vt:lpstr>Cryogenic System Options</vt:lpstr>
      <vt:lpstr>Possible Plan for the 1st Cooling Module</vt:lpstr>
      <vt:lpstr>Fermilab &amp; TTF3 Options</vt:lpstr>
      <vt:lpstr>Fermilab &amp; TTF3 Options</vt:lpstr>
      <vt:lpstr>Fermilab &amp; TTF3 Options</vt:lpstr>
      <vt:lpstr>Fermilab &amp; TTF3 Options</vt:lpstr>
      <vt:lpstr>Fermilab &amp; TTF3 Options</vt:lpstr>
      <vt:lpstr>Conclusion</vt:lpstr>
      <vt:lpstr>Presentazione standard di PowerPoint</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Studies of cavities for muon cooling</dc:title>
  <dc:creator>Carmelo Barbagallo</dc:creator>
  <cp:lastModifiedBy>Dario Augusto Giove</cp:lastModifiedBy>
  <cp:revision>272</cp:revision>
  <cp:lastPrinted>2025-03-03T22:55:22Z</cp:lastPrinted>
  <dcterms:created xsi:type="dcterms:W3CDTF">2021-05-17T12:13:58Z</dcterms:created>
  <dcterms:modified xsi:type="dcterms:W3CDTF">2025-11-29T22:50:42Z</dcterms:modified>
</cp:coreProperties>
</file>