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4"/>
  </p:normalViewPr>
  <p:slideViewPr>
    <p:cSldViewPr snapToGrid="0">
      <p:cViewPr varScale="1">
        <p:scale>
          <a:sx n="135" d="100"/>
          <a:sy n="135" d="100"/>
        </p:scale>
        <p:origin x="2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48323D-09FA-E94C-8FE6-1CBAF6E70697}" type="datetimeFigureOut">
              <a:rPr lang="it-IT" smtClean="0"/>
              <a:t>15/10/25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7B2CCA-7582-884C-BC8F-BC73C1F5190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8691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192480-874F-1A3A-D0FA-4B0876DDF8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40C5834-3202-A383-BA02-0BC87A449E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CA9F3EE-4A5C-F602-44FC-CC4B97730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72873-5F2D-B248-8059-0D81F7C15F6F}" type="datetime1">
              <a:rPr lang="it-IT" smtClean="0"/>
              <a:t>15/10/25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B22FB39-0695-C324-700E-82F052D87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E. Bovo - Riunione 15.09:2025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584E5C2-60BA-A4B2-DD1F-BAE0A9571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4926-010E-D54F-AF26-F13E156F78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9722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128630-3B6F-9031-683E-1981DCC2E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438A791-839D-03F8-4B73-E928AB1EC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2098C10-D607-5234-6CEC-7A17EF469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270A-8400-404A-9714-D1C433BD7093}" type="datetime1">
              <a:rPr lang="it-IT" smtClean="0"/>
              <a:t>15/10/25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124018F-E1C4-3FAC-170C-9D5D3147B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E. Bovo - Riunione 15.09:2025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87C7385-23C4-4259-66F7-FF564D740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4926-010E-D54F-AF26-F13E156F78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6999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889FDD8-3E14-393A-A5B2-3DBB8F9550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AF79941-11C4-CFFF-18A8-C5C173E76D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1C36F2-42C6-9F7D-31CD-0A230F856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1382-0789-C246-9C13-7E3C4B3B99A7}" type="datetime1">
              <a:rPr lang="it-IT" smtClean="0"/>
              <a:t>15/10/25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189058-77E1-F18C-FA49-D5D55D65F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E. Bovo - Riunione 15.09:2025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FC2CE1A-95BA-4EC1-71D5-0A104CA2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4926-010E-D54F-AF26-F13E156F78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7944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462054-38AB-FB84-1C72-A77AA9797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A5B98C-CEE4-FC36-00B4-74991A22A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483E397-DC9E-6640-8A44-FEC475F2B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47EA3-7AE3-9847-BD1F-DB593B3A1B5F}" type="datetime1">
              <a:rPr lang="it-IT" smtClean="0"/>
              <a:t>15/10/25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3162B32-4096-920A-77B7-67CAFDDEC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E. Bovo - Riunione 15.09:2025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15091BC-6234-2CF4-F4BC-9DFF5B523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4926-010E-D54F-AF26-F13E156F78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6095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593112-A32E-AD0D-1C7E-ACA77A75C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6FCEAF2-02ED-4C1A-0169-266B1E870D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A74CEB7-ABC4-5A58-4C88-3255D955C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CF99C-2BC1-2E49-849C-B8B1111853BE}" type="datetime1">
              <a:rPr lang="it-IT" smtClean="0"/>
              <a:t>15/10/25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0A351F8-C089-DAA9-243C-3830BCC6E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E. Bovo - Riunione 15.09:2025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0F19B38-976C-FD58-79DB-DB5F0E0C2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4926-010E-D54F-AF26-F13E156F78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0116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84ECD5-0551-1830-F64E-44A1DA68D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90C2624-3436-3E66-FFB1-12D789684B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BA1F2FF-F7C1-0F33-0ADB-F77316D0BF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7E8AD27-C5F3-5923-B731-EC5B35D34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4F99C-3A63-1C44-BB21-531A9A1A8E97}" type="datetime1">
              <a:rPr lang="it-IT" smtClean="0"/>
              <a:t>15/10/25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384444F-0A81-7AF0-87BD-55CC2D3C3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E. Bovo - Riunione 15.09:2025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F4EDA2-D875-5C94-E1FE-6A268AAF5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4926-010E-D54F-AF26-F13E156F78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8062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73CF43-EE65-1639-F229-37A347CE0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893A3C0-2269-1BC3-8B23-06CB3C66EF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4F08CB8-F595-4193-79F2-53C07151CA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698F153-0A20-EAEB-90B4-80FBCF5EBF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F29CC2D-A2C7-CCB3-DC0B-F0C89B7927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F567CAB-F74E-9E30-B70D-459802F2C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37972-6808-B84C-B345-F9E967FA1A63}" type="datetime1">
              <a:rPr lang="it-IT" smtClean="0"/>
              <a:t>15/10/25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65F2498-6F40-DD78-FBF8-C83EEA3F8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E. Bovo - Riunione 15.09:2025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3B94780-494E-D75F-B6EB-2F047BAC3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4926-010E-D54F-AF26-F13E156F78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7049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848327-B2AF-2BE5-B3F4-6FDE38D1D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98A4546-BC3F-5B4C-7257-A69512AA2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BA3E7-672A-F44F-8268-10200CFFC8DA}" type="datetime1">
              <a:rPr lang="it-IT" smtClean="0"/>
              <a:t>15/10/25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023EFC8-D673-0E06-B06B-F4181F03A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E. Bovo - Riunione 15.09:2025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747F3E0-9300-F20C-5E21-0BC5D9EB5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4926-010E-D54F-AF26-F13E156F78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2134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CE3F0AF-B047-B181-56FE-FE7A8803B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26DE-5A4C-504D-8035-FBDA3060A674}" type="datetime1">
              <a:rPr lang="it-IT" smtClean="0"/>
              <a:t>15/10/25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306A158-63B8-01F2-6C17-21370D404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E. Bovo - Riunione 15.09:2025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71A981B-9A3C-6514-8E12-1DFEA27D6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4926-010E-D54F-AF26-F13E156F78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1892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C37F48-A991-CD47-4ECE-E67653DFC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86AD2B-BFFD-8930-F82C-0E937FE5B2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33159F5-F482-5801-8FE5-D13FF634D3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C83B025-85E6-E4C2-9AD1-941313BDE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3781B-A08E-2947-A5A8-47F1CD4C8A00}" type="datetime1">
              <a:rPr lang="it-IT" smtClean="0"/>
              <a:t>15/10/25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919C8D5-C01C-944B-FA1C-F8B218725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E. Bovo - Riunione 15.09:2025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3CF28EA-A6E9-243D-0883-10AB74DB2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4926-010E-D54F-AF26-F13E156F78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0629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80FE7B-525B-C585-A157-A3429D38D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4C2DA40-C50B-D9FB-6438-FD45B2BB6A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87F821D-0D7F-750C-351A-1DE1BA765D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EC1B357-9F93-AF16-8666-C84FB3B0B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32C4B-D329-A04B-BEC6-EEE4884EBD96}" type="datetime1">
              <a:rPr lang="it-IT" smtClean="0"/>
              <a:t>15/10/25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E0B26DC-D979-460B-CC81-6C4964C1A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E. Bovo - Riunione 15.09:2025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BA245A1-1DBF-2EFD-9812-2B0FB355A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4926-010E-D54F-AF26-F13E156F78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0448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E3C1EED-E7EF-67FA-8176-AB661AFC5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64F5796-3DD0-9473-8DD1-21D0F97C1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1926BAA-D268-AF70-87A9-861E75F27B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C28778-2887-064C-B302-AA8795263053}" type="datetime1">
              <a:rPr lang="it-IT" smtClean="0"/>
              <a:t>15/10/25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419AAF4-5B47-7B9B-6B50-A483ADDB3E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it-IT"/>
              <a:t>E. Bovo - Riunione 15.09:2025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B48BA74-02F6-F356-261D-40D07E6FDE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5B4926-010E-D54F-AF26-F13E156F78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5496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spdx.org/licenses/AGPL-3.0-or-later.html" TargetMode="External"/><Relationship Id="rId2" Type="http://schemas.openxmlformats.org/officeDocument/2006/relationships/hyperlink" Target="https://spdx.org/licenses/EUPL-1.2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pdx.org/licenses/BSD-3-Clause.html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applewebdata://A52540D3-C404-4914-83B1-972777A9F87C/#_bookmark54" TargetMode="External"/><Relationship Id="rId2" Type="http://schemas.openxmlformats.org/officeDocument/2006/relationships/hyperlink" Target="applewebdata://A52540D3-C404-4914-83B1-972777A9F87C/#_bookmark43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applewebdata://46F9033C-8784-4AB6-9ADE-46EC5CB47818/#_bookmark24" TargetMode="External"/><Relationship Id="rId2" Type="http://schemas.openxmlformats.org/officeDocument/2006/relationships/hyperlink" Target="applewebdata://46F9033C-8784-4AB6-9ADE-46EC5CB47818/#_bookmark2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applewebdata://46F9033C-8784-4AB6-9ADE-46EC5CB47818/#_bookmark62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applewebdata://6977B433-10DC-4F2C-A2C5-829153E62DC7/#_bookmark4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3293EF-87E6-7054-D4D4-1655B3FB77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Linee guida AgID su riuso ed acquisizione </a:t>
            </a:r>
            <a:r>
              <a:rPr lang="it-IT" dirty="0" err="1"/>
              <a:t>sw</a:t>
            </a: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9137C8C-8A1E-7732-3DCA-ACD1A7FD07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2019</a:t>
            </a:r>
          </a:p>
          <a:p>
            <a:r>
              <a:rPr lang="it-IT" dirty="0"/>
              <a:t>Elementi utili per la discussione di oggi</a:t>
            </a:r>
          </a:p>
          <a:p>
            <a:r>
              <a:rPr lang="it-IT" dirty="0"/>
              <a:t>(</a:t>
            </a:r>
            <a:r>
              <a:rPr lang="it-IT" dirty="0" err="1"/>
              <a:t>eb</a:t>
            </a:r>
            <a:r>
              <a:rPr lang="it-I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69372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17067A-ABF5-CF3D-41AA-E1371B5B0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Scelta della licenza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3ED695-F5DB-1374-20CD-AA48636F5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Una licenza di </a:t>
            </a:r>
            <a:r>
              <a:rPr lang="it-IT" i="1" dirty="0"/>
              <a:t>software </a:t>
            </a:r>
            <a:r>
              <a:rPr lang="it-IT" dirty="0"/>
              <a:t>libero consente l’utilizzo gratuito del codice sorgente cui si riferisce, dettando però alcuni vincoli da rispettare. Pertanto, l’integrazione di più componenti di </a:t>
            </a:r>
            <a:r>
              <a:rPr lang="it-IT" i="1" dirty="0"/>
              <a:t>software </a:t>
            </a:r>
            <a:r>
              <a:rPr lang="it-IT" dirty="0"/>
              <a:t>libero rilasciati sotto licenze diverse richiede una analisi di compatibilità delle stesse. Tale analisi può risultare eccessivamente complessa se le licenze coinvolte sono molteplici, comportando costi aggiuntivi.</a:t>
            </a:r>
          </a:p>
          <a:p>
            <a:r>
              <a:rPr lang="it-IT" dirty="0"/>
              <a:t>In altre parole, </a:t>
            </a:r>
            <a:r>
              <a:rPr lang="it-IT" b="1" dirty="0"/>
              <a:t>una proliferazione di licenze diverse rende più difficile e oneroso il riuso del software</a:t>
            </a:r>
            <a:r>
              <a:rPr lang="it-IT" dirty="0"/>
              <a:t>, contravvenendo agli obiettivi delineati dall’art. 69 del CAD.</a:t>
            </a:r>
            <a:r>
              <a:rPr lang="it-IT" dirty="0">
                <a:effectLst/>
              </a:rPr>
              <a:t> 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E9D4C4B-BC3E-BB82-AD4A-4C00F7868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E. Bovo - Riunione 15.09:2025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7AA31EE-70B5-A005-0C3A-55659210E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4926-010E-D54F-AF26-F13E156F7859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7918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722C9B-B903-DDA8-85E0-9F9C005910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B83932F-EC10-9486-C0FF-1DFBFC98D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Scelta della licenza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3B42EA3-D38B-41E9-B93A-B1EDEC412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Se il rilascio del </a:t>
            </a:r>
            <a:r>
              <a:rPr lang="it-IT" i="1" dirty="0"/>
              <a:t>software </a:t>
            </a:r>
            <a:r>
              <a:rPr lang="it-IT" dirty="0"/>
              <a:t>si riferisce ad una modifica di </a:t>
            </a:r>
            <a:r>
              <a:rPr lang="it-IT" b="1" dirty="0"/>
              <a:t>software Open Source esistente</a:t>
            </a:r>
            <a:r>
              <a:rPr lang="it-IT" dirty="0"/>
              <a:t> (quindi </a:t>
            </a:r>
            <a:r>
              <a:rPr lang="it-IT" i="1" dirty="0"/>
              <a:t>software </a:t>
            </a:r>
            <a:r>
              <a:rPr lang="it-IT" dirty="0"/>
              <a:t>preso a riuso da un’altra amministrazione o di proprietà di terze parti), l’amministrazione utilizzerà la </a:t>
            </a:r>
            <a:r>
              <a:rPr lang="it-IT" b="1" dirty="0"/>
              <a:t>stessa licenza </a:t>
            </a:r>
            <a:r>
              <a:rPr lang="it-IT" dirty="0"/>
              <a:t>con la quale è stato originariamente distribuito il software, per favorire la massima interoperabilità e riuso con altri utilizzatori del medesimo software;</a:t>
            </a:r>
            <a:r>
              <a:rPr lang="it-IT" dirty="0">
                <a:effectLst/>
              </a:rPr>
              <a:t> 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7D9B490-CBA2-B0B1-48A2-2BC84BFC2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E. Bovo - Riunione 15.09:2025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75F0421-9F9E-509C-51F5-F66BADACC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4926-010E-D54F-AF26-F13E156F7859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4725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CB8C9-0048-DE1C-B981-B983C94FB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135785-33E3-A6EA-16DB-25276C049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Scelta della licenza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93EB58D-9F0B-A5F8-5954-737176F9D1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1900" dirty="0"/>
              <a:t>Se si tratta di un </a:t>
            </a:r>
            <a:r>
              <a:rPr lang="it-IT" sz="1900" b="1" dirty="0"/>
              <a:t>software nuovo</a:t>
            </a:r>
            <a:r>
              <a:rPr lang="it-IT" sz="1900" dirty="0"/>
              <a:t>, tranne per le eccezioni specificate sotto, utilizzare la licenza EUPL v1.2 (codice SPDX: EUPL-1.2): </a:t>
            </a:r>
            <a:r>
              <a:rPr lang="it-IT" sz="1900" dirty="0">
                <a:hlinkClick r:id="rId2"/>
              </a:rPr>
              <a:t>https://spdx.org/licenses/EUPL-1.2.html.</a:t>
            </a:r>
            <a:r>
              <a:rPr lang="it-IT" sz="1900" dirty="0"/>
              <a:t> Questa licenza, scritta dalla Commissione europea, è stata scelta in quanto di tipo «copyleft», garantisce massima interoperabilità a livello europeo, ed è anche tradotta in italiano. Sono previste solo alcune eccezioni a questa indicazione generale:</a:t>
            </a:r>
            <a:r>
              <a:rPr lang="it-IT" sz="1900" dirty="0">
                <a:effectLst/>
              </a:rPr>
              <a:t> </a:t>
            </a:r>
          </a:p>
          <a:p>
            <a:pPr lvl="1"/>
            <a:r>
              <a:rPr lang="it-IT" sz="1600" dirty="0"/>
              <a:t>Se il </a:t>
            </a:r>
            <a:r>
              <a:rPr lang="it-IT" sz="1600" b="1" dirty="0"/>
              <a:t>software viene utilizzato principalmente via rete (es: tramite un browser)</a:t>
            </a:r>
            <a:r>
              <a:rPr lang="it-IT" sz="1600" dirty="0"/>
              <a:t>, utilizza- re la licenza «GNU </a:t>
            </a:r>
            <a:r>
              <a:rPr lang="it-IT" sz="1600" dirty="0" err="1"/>
              <a:t>Affero</a:t>
            </a:r>
            <a:r>
              <a:rPr lang="it-IT" sz="1600" dirty="0"/>
              <a:t> General Public License» versione 3 e successive (codice SPDX: AGPL- 3.0-or-later): </a:t>
            </a:r>
            <a:r>
              <a:rPr lang="it-IT" sz="1600" dirty="0">
                <a:hlinkClick r:id="rId3"/>
              </a:rPr>
              <a:t>https://spdx.org/licenses/AGPL-3.0-or-later.html;</a:t>
            </a:r>
            <a:r>
              <a:rPr lang="it-IT" sz="1600" dirty="0"/>
              <a:t> Questa licenza è stata scelta perché, oltre ad essere compatibile con la maggior parte delle licenze Open Source, obbliga chi modifica il codice a rilasciare i miglioramenti anche in caso esso venga utilizzato come parte di un servizio SaaS.</a:t>
            </a:r>
            <a:r>
              <a:rPr lang="it-IT" sz="1600" dirty="0">
                <a:effectLst/>
              </a:rPr>
              <a:t> </a:t>
            </a:r>
            <a:endParaRPr lang="it-IT" sz="1600" dirty="0"/>
          </a:p>
          <a:p>
            <a:pPr lvl="1"/>
            <a:r>
              <a:rPr lang="it-IT" sz="1600" dirty="0">
                <a:effectLst/>
              </a:rPr>
              <a:t>Se </a:t>
            </a:r>
            <a:r>
              <a:rPr lang="it-IT" sz="1600" dirty="0"/>
              <a:t>vengono rilasciati </a:t>
            </a:r>
            <a:r>
              <a:rPr lang="it-IT" sz="1600" b="1" dirty="0"/>
              <a:t>componenti software </a:t>
            </a:r>
            <a:r>
              <a:rPr lang="it-IT" sz="1600" dirty="0"/>
              <a:t>enucleati e con ampio campo applicativo (per </a:t>
            </a:r>
            <a:r>
              <a:rPr lang="it-IT" sz="1600" dirty="0" err="1"/>
              <a:t>esem</a:t>
            </a:r>
            <a:r>
              <a:rPr lang="it-IT" sz="1600" dirty="0"/>
              <a:t>- pio, le «</a:t>
            </a:r>
            <a:r>
              <a:rPr lang="it-IT" sz="1600" b="1" dirty="0"/>
              <a:t>librerie software</a:t>
            </a:r>
            <a:r>
              <a:rPr lang="it-IT" sz="1600" dirty="0"/>
              <a:t>» e gli «</a:t>
            </a:r>
            <a:r>
              <a:rPr lang="it-IT" sz="1600" b="1" dirty="0"/>
              <a:t>SDK</a:t>
            </a:r>
            <a:r>
              <a:rPr lang="it-IT" sz="1600" dirty="0"/>
              <a:t>»), utilizzare la licenza «BSD 3-Clause» (codice SPDX: BSD-3-Clause) </a:t>
            </a:r>
            <a:r>
              <a:rPr lang="it-IT" sz="1600" dirty="0">
                <a:hlinkClick r:id="rId4"/>
              </a:rPr>
              <a:t>https://spdx.org/licenses/BSD-3-Clause.html;</a:t>
            </a:r>
            <a:r>
              <a:rPr lang="it-IT" sz="1600" dirty="0">
                <a:effectLst/>
              </a:rPr>
              <a:t> </a:t>
            </a:r>
            <a:r>
              <a:rPr lang="it-IT" sz="1600" dirty="0"/>
              <a:t>Questa licenza è stata scelta per garantire un utilizzo da parte di tutti gli attori quanto più libero possi- bile, permettendo di realizzare applicativi basati su queste librerie, rilasciabili sotto qualunque licenza. Questo genere di componenti </a:t>
            </a:r>
            <a:r>
              <a:rPr lang="it-IT" sz="1600" i="1" dirty="0"/>
              <a:t>software </a:t>
            </a:r>
            <a:r>
              <a:rPr lang="it-IT" sz="1600" dirty="0"/>
              <a:t>è utilizzato normalmente per favorire l’interoperabilità con le Pubbliche Amministrazioni, e trovano beneficio nella nascita di ecosistemi che includono applicativi di terze parti, inclusi </a:t>
            </a:r>
            <a:r>
              <a:rPr lang="it-IT" sz="1600" i="1" dirty="0"/>
              <a:t>software </a:t>
            </a:r>
            <a:r>
              <a:rPr lang="it-IT" sz="1600" dirty="0"/>
              <a:t>proprietari.</a:t>
            </a:r>
            <a:r>
              <a:rPr lang="it-IT" sz="1600" dirty="0">
                <a:effectLst/>
              </a:rPr>
              <a:t> </a:t>
            </a:r>
          </a:p>
          <a:p>
            <a:pPr marL="457200" lvl="1" indent="0">
              <a:buNone/>
            </a:pPr>
            <a:endParaRPr lang="it-IT" sz="2000" dirty="0"/>
          </a:p>
          <a:p>
            <a:pPr marL="457200" lvl="1" indent="0">
              <a:buNone/>
            </a:pPr>
            <a:r>
              <a:rPr lang="it-IT" sz="2000" dirty="0"/>
              <a:t>Per la </a:t>
            </a:r>
            <a:r>
              <a:rPr lang="it-IT" sz="2000" b="1" dirty="0"/>
              <a:t>documentazione tecnica </a:t>
            </a:r>
            <a:r>
              <a:rPr lang="it-IT" sz="2000" dirty="0"/>
              <a:t>del software, utilizzare la licenza Creative Commons CC-BY 4.0 </a:t>
            </a:r>
            <a:endParaRPr lang="it-IT" sz="2000" dirty="0">
              <a:effectLst/>
            </a:endParaRPr>
          </a:p>
          <a:p>
            <a:pPr lvl="1"/>
            <a:endParaRPr lang="it-IT" sz="2000" dirty="0">
              <a:effectLst/>
            </a:endParaRPr>
          </a:p>
          <a:p>
            <a:pPr lvl="1"/>
            <a:endParaRPr lang="it-IT" sz="1600" dirty="0">
              <a:effectLst/>
            </a:endParaRP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6F42C8D-FE12-A2C0-0508-91C91B8F0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E. Bovo - Riunione 15.09:2025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730E70E-0579-E465-EA59-FAA521F5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4926-010E-D54F-AF26-F13E156F7859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5855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DB20DE-769F-5789-DCD0-C8C954DFCC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416C73-C67F-1588-5FDA-0A78EDAE8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Scelta della licenza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0DF042-605F-4C7E-BFAD-DBE5682B9C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endParaRPr lang="it-IT"/>
          </a:p>
          <a:p>
            <a:pPr marL="457200" lvl="1" indent="0">
              <a:buNone/>
            </a:pPr>
            <a:r>
              <a:rPr lang="it-IT"/>
              <a:t>L’amministrazione che volesse operare una scelta di licenza diversa da quella qui delineata deve motivarne le ragioni, analizzando la compatibilità tra le licenze adottate e quelle qui proposte, escludendo che la scelta limiti le opportunità di riuso ed assicurandosi che non comporti oneri aggiuntivi per le amministrazioni in fase di riuso.</a:t>
            </a:r>
          </a:p>
          <a:p>
            <a:pPr marL="457200" lvl="1" indent="0">
              <a:buNone/>
            </a:pPr>
            <a:endParaRPr lang="it-IT" sz="2000" dirty="0">
              <a:effectLst/>
            </a:endParaRPr>
          </a:p>
          <a:p>
            <a:pPr lvl="1"/>
            <a:endParaRPr lang="it-IT" sz="1600" dirty="0">
              <a:effectLst/>
            </a:endParaRP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F07BB72-A198-759D-41B8-6A4D4F969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E. Bovo - Riunione 15.09:2025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A0AA91C-1DDF-0E47-ED93-2923836CA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4926-010E-D54F-AF26-F13E156F7859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8067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116291-D305-EEB6-30F3-5745F610F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Art. 69 CAD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860C124-49E4-251C-AF8D-EB8520A904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/>
              <a:t>1. Le pubbliche amministrazioni che siano titolari di soluzioni e programmi informatici realizzati su specifiche indicazioni del committente pubblico, hanno l'obbligo di rendere disponibile il relativo codice sorgente, completo della documentazione e rilasciato in repertorio pubblico sotto licenza aperta, in uso gratuito ad altre pubbliche amministrazioni o ai soggetti giuridici che intendano adattarli alle proprie esigenze, salvo motivate ragioni di ordine e sicurezza pubblica, difesa nazionale e consultazioni elettorali.</a:t>
            </a:r>
          </a:p>
          <a:p>
            <a:r>
              <a:rPr lang="it-IT" dirty="0"/>
              <a:t>2. Al fine di favorire il riuso dei programmi informatici di </a:t>
            </a:r>
            <a:r>
              <a:rPr lang="it-IT" dirty="0" err="1"/>
              <a:t>proprieta'</a:t>
            </a:r>
            <a:r>
              <a:rPr lang="it-IT" dirty="0"/>
              <a:t> delle pubbliche amministrazioni, ai sensi del comma 1, nei capitolati o nelle specifiche di progetto </a:t>
            </a:r>
            <a:r>
              <a:rPr lang="it-IT" dirty="0" err="1"/>
              <a:t>e'</a:t>
            </a:r>
            <a:r>
              <a:rPr lang="it-IT" dirty="0"/>
              <a:t> previsto, salvo che </a:t>
            </a:r>
            <a:r>
              <a:rPr lang="it-IT" dirty="0" err="1"/>
              <a:t>cio'</a:t>
            </a:r>
            <a:r>
              <a:rPr lang="it-IT" dirty="0"/>
              <a:t> risulti eccessivamente oneroso per comprovate ragioni di carattere tecnico-economico, che l'amministrazione committente sia sempre titolare di tutti i diritti sui programmi e i servizi delle tecnologie dell'informazione e della comunicazione, appositamente sviluppati per essa (2) .</a:t>
            </a:r>
          </a:p>
          <a:p>
            <a:r>
              <a:rPr lang="it-IT" dirty="0"/>
              <a:t>2-bis. Al medesimo fine di cui al comma 2, il codice sorgente, la documentazione e la relativa descrizione tecnico funzionale di tutte le soluzioni informatiche di cui al comma 1 sono pubblicati attraverso una o </a:t>
            </a:r>
            <a:r>
              <a:rPr lang="it-IT" dirty="0" err="1"/>
              <a:t>piu'</a:t>
            </a:r>
            <a:r>
              <a:rPr lang="it-IT" dirty="0"/>
              <a:t> piattaforme individuate dall'AgID con proprie Linee guida (3) .</a:t>
            </a: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249C211-D24E-D33F-DD3E-95E55E552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E. Bovo - Riunione 15.09:2025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CD0BCB0-87CA-2C8C-2EF9-0BF322B05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4926-010E-D54F-AF26-F13E156F7859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032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76712F-6A4E-C8A6-BA93-DCC28B909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Soggetti destinatari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13D11C7-4264-AF1F-039B-37B842A87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 pubbliche amministrazioni di cui all’articolo 1, comma 2, del decreto legislativo 30 marzo 2001, n. 165</a:t>
            </a:r>
            <a:r>
              <a:rPr lang="it-IT" dirty="0">
                <a:effectLst/>
              </a:rPr>
              <a:t> </a:t>
            </a:r>
          </a:p>
          <a:p>
            <a:r>
              <a:rPr lang="it-IT" dirty="0"/>
              <a:t>Ci siamo anche noi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C33584A-F450-D6E3-2CB2-16F1EFA38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E. Bovo - Riunione 15.09:2025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2FFF865-3E89-C67D-E925-17D028BA9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4926-010E-D54F-AF26-F13E156F7859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9535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A3BEFF-E2C6-6B30-C8C0-B6EF8D767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Software oggetto delle Linee Guida AgID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79EFB4-7719-6DB0-E3E7-58231D2397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2"/>
            <a:r>
              <a:rPr lang="it-IT" dirty="0"/>
              <a:t>Applicazioni web (</a:t>
            </a:r>
            <a:r>
              <a:rPr lang="it-IT" dirty="0" err="1"/>
              <a:t>frontend</a:t>
            </a:r>
            <a:r>
              <a:rPr lang="it-IT" dirty="0"/>
              <a:t> e </a:t>
            </a:r>
            <a:r>
              <a:rPr lang="it-IT" dirty="0" err="1"/>
              <a:t>backend</a:t>
            </a:r>
            <a:r>
              <a:rPr lang="it-IT" dirty="0"/>
              <a:t>)</a:t>
            </a:r>
            <a:endParaRPr lang="it-IT" sz="2800" dirty="0"/>
          </a:p>
          <a:p>
            <a:pPr lvl="2"/>
            <a:r>
              <a:rPr lang="it-IT" dirty="0"/>
              <a:t>Applicazioni desktop</a:t>
            </a:r>
            <a:endParaRPr lang="it-IT" sz="2800" dirty="0"/>
          </a:p>
          <a:p>
            <a:pPr lvl="2"/>
            <a:r>
              <a:rPr lang="it-IT" dirty="0"/>
              <a:t>Applicazioni mobile</a:t>
            </a:r>
            <a:endParaRPr lang="it-IT" sz="2800" dirty="0"/>
          </a:p>
          <a:p>
            <a:pPr lvl="2"/>
            <a:r>
              <a:rPr lang="it-IT" dirty="0"/>
              <a:t>Componenti e applicazioni semilavorate</a:t>
            </a:r>
            <a:endParaRPr lang="it-IT" sz="2800" dirty="0"/>
          </a:p>
          <a:p>
            <a:pPr lvl="2"/>
            <a:r>
              <a:rPr lang="it-IT" dirty="0"/>
              <a:t>Framework</a:t>
            </a:r>
            <a:endParaRPr lang="it-IT" sz="2800" dirty="0"/>
          </a:p>
          <a:p>
            <a:pPr lvl="2"/>
            <a:r>
              <a:rPr lang="it-IT" dirty="0"/>
              <a:t>Librerie</a:t>
            </a:r>
            <a:endParaRPr lang="it-IT" sz="2800" dirty="0"/>
          </a:p>
          <a:p>
            <a:pPr lvl="2"/>
            <a:r>
              <a:rPr lang="it-IT" dirty="0"/>
              <a:t>Plugin</a:t>
            </a:r>
          </a:p>
          <a:p>
            <a:pPr lvl="2"/>
            <a:r>
              <a:rPr lang="it-IT" dirty="0"/>
              <a:t>Sistemi operativi</a:t>
            </a:r>
          </a:p>
          <a:p>
            <a:pPr lvl="2"/>
            <a:r>
              <a:rPr lang="it-IT" dirty="0"/>
              <a:t>Siti web (</a:t>
            </a:r>
            <a:r>
              <a:rPr lang="it-IT" dirty="0" err="1"/>
              <a:t>frontend</a:t>
            </a:r>
            <a:r>
              <a:rPr lang="it-IT" dirty="0"/>
              <a:t> e </a:t>
            </a:r>
            <a:r>
              <a:rPr lang="it-IT" dirty="0" err="1"/>
              <a:t>backend</a:t>
            </a:r>
            <a:r>
              <a:rPr lang="it-IT" dirty="0"/>
              <a:t>)</a:t>
            </a:r>
          </a:p>
          <a:p>
            <a:pPr marL="914400" lvl="2" indent="0">
              <a:buNone/>
            </a:pPr>
            <a:endParaRPr lang="it-IT" sz="2800" dirty="0"/>
          </a:p>
          <a:p>
            <a:pPr marL="914400" lvl="2" indent="0">
              <a:buNone/>
            </a:pPr>
            <a:r>
              <a:rPr lang="it-IT" dirty="0"/>
              <a:t>È auspicabile che le presenti linee guida favoriscano la razionalizzazione delle soluzioni utilizzate nei settori/servizi comuni alle pubbliche amministrazioni, quali, ad esempio, gestione del personale, gestione e conservazione documentale, gestione dei processi decisionali, comunicazione istituzionale e trasparenza amministrativa.</a:t>
            </a:r>
          </a:p>
          <a:p>
            <a:pPr marL="914400" lvl="2" indent="0">
              <a:buNone/>
            </a:pPr>
            <a:endParaRPr lang="it-IT" sz="2800" dirty="0"/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6DC8669-C861-1A1B-ED8C-C21642F97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E. Bovo - Riunione 15.09:2025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7B6FAEC-AF4E-2AD9-001D-041D6F9C8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4926-010E-D54F-AF26-F13E156F7859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1424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716E19-52F5-6728-CA8D-6A6FD1759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Capitolo 3 delle Linee guida - Riuso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DA6227F-5273-689F-7F1D-68841E47F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/>
              <a:t>Fase di sviluppo</a:t>
            </a:r>
            <a:endParaRPr lang="it-IT" b="1" u="sng" dirty="0"/>
          </a:p>
          <a:p>
            <a:pPr lvl="1"/>
            <a:r>
              <a:rPr lang="it-IT" dirty="0"/>
              <a:t>L’amministrazione «A», effettuando la valutazione comparativa decide che, per soddisfare le proprie esigenze, deve necessariamente ricorrere alla realizzazione integrale di un </a:t>
            </a:r>
            <a:r>
              <a:rPr lang="it-IT" i="1" dirty="0"/>
              <a:t>software </a:t>
            </a:r>
            <a:r>
              <a:rPr lang="it-IT" dirty="0"/>
              <a:t>ex novo o la personalizzazione di un </a:t>
            </a:r>
            <a:r>
              <a:rPr lang="it-IT" i="1" dirty="0"/>
              <a:t>software </a:t>
            </a:r>
            <a:r>
              <a:rPr lang="it-IT" dirty="0"/>
              <a:t>Open Source esistente</a:t>
            </a:r>
          </a:p>
          <a:p>
            <a:pPr lvl="1"/>
            <a:r>
              <a:rPr lang="it-IT" dirty="0"/>
              <a:t>L’amministrazione «A» utilizza proprie risorse e/o ricorre ad un appalto per realizzare il software. </a:t>
            </a:r>
          </a:p>
          <a:p>
            <a:pPr lvl="1"/>
            <a:r>
              <a:rPr lang="it-IT" dirty="0"/>
              <a:t>Durante il corso della realizzazione del </a:t>
            </a:r>
            <a:r>
              <a:rPr lang="it-IT" i="1" dirty="0"/>
              <a:t>software </a:t>
            </a:r>
            <a:r>
              <a:rPr lang="it-IT" dirty="0"/>
              <a:t>e/o al termine della stessa, l’amministrazione pubblica il codice sorgente del proprio </a:t>
            </a:r>
            <a:r>
              <a:rPr lang="it-IT" i="1" dirty="0"/>
              <a:t>software </a:t>
            </a:r>
            <a:r>
              <a:rPr lang="it-IT" dirty="0"/>
              <a:t>sotto una </a:t>
            </a:r>
            <a:r>
              <a:rPr lang="it-IT" b="1" dirty="0"/>
              <a:t>licenza aperta</a:t>
            </a:r>
            <a:r>
              <a:rPr lang="it-IT" dirty="0"/>
              <a:t>, in una piattaforma che rispetta i requisiti identificati in queste linee guida (</a:t>
            </a:r>
            <a:r>
              <a:rPr lang="it-IT" i="1" dirty="0">
                <a:hlinkClick r:id="rId2"/>
              </a:rPr>
              <a:t>Scelta di uno strumento di code hosting</a:t>
            </a:r>
            <a:r>
              <a:rPr lang="it-IT" i="1" dirty="0"/>
              <a:t> </a:t>
            </a:r>
            <a:r>
              <a:rPr lang="it-IT" dirty="0"/>
              <a:t>(pagina 25)), registrandone poi il rilascio dentro Developers Italia (</a:t>
            </a:r>
            <a:r>
              <a:rPr lang="it-IT" i="1" dirty="0">
                <a:hlinkClick r:id="rId3"/>
              </a:rPr>
              <a:t>Sviluppo di software ex novo</a:t>
            </a:r>
            <a:r>
              <a:rPr lang="it-IT" i="1" dirty="0"/>
              <a:t> </a:t>
            </a:r>
            <a:r>
              <a:rPr lang="it-IT" dirty="0"/>
              <a:t>(pagina 28)).</a:t>
            </a: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226EE72-D946-6D2B-AC57-A9CE82237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E. Bovo - Riunione 15.09:2025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853FEA7-7F19-1F5B-9674-841057D06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4926-010E-D54F-AF26-F13E156F7859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3924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BE4DF-EA25-422A-321C-38864F9906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A8A8F8-D62C-9078-7E4D-91DD74717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Capitolo 3 delle Linee guida - Riuso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0EAAB8C-5200-119E-9E2A-4B5C243AE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/>
              <a:t>Fase di riuso</a:t>
            </a:r>
            <a:endParaRPr lang="it-IT" b="1" u="sng" dirty="0"/>
          </a:p>
          <a:p>
            <a:pPr lvl="1"/>
            <a:r>
              <a:rPr lang="it-IT" dirty="0"/>
              <a:t>L’amministrazione «B», che necessita di un simile software, trova il </a:t>
            </a:r>
            <a:r>
              <a:rPr lang="it-IT" i="1" dirty="0"/>
              <a:t>software </a:t>
            </a:r>
            <a:r>
              <a:rPr lang="it-IT" dirty="0"/>
              <a:t>messo a riuso dall’amministrazione «A», all’interno di Developers Italia (</a:t>
            </a:r>
            <a:r>
              <a:rPr lang="it-IT" i="1" dirty="0">
                <a:hlinkClick r:id="rId2"/>
              </a:rPr>
              <a:t>Fase 2.1: Ricerca</a:t>
            </a:r>
            <a:r>
              <a:rPr lang="it-IT" i="1" dirty="0"/>
              <a:t> </a:t>
            </a:r>
            <a:r>
              <a:rPr lang="it-IT" i="1" dirty="0">
                <a:hlinkClick r:id="rId2"/>
              </a:rPr>
              <a:t>soluzioni riusabili per la PA</a:t>
            </a:r>
            <a:endParaRPr lang="it-IT" sz="3200" dirty="0"/>
          </a:p>
          <a:p>
            <a:pPr lvl="1"/>
            <a:r>
              <a:rPr lang="it-IT" dirty="0"/>
              <a:t>La licenza aperta consente all’amministrazione «B» di acquisire ed utilizzare il </a:t>
            </a:r>
            <a:r>
              <a:rPr lang="it-IT" i="1" dirty="0"/>
              <a:t>software </a:t>
            </a:r>
            <a:r>
              <a:rPr lang="it-IT" dirty="0"/>
              <a:t>dell’amministrazione «A» senza necessità di sottoscrivere alcuna convenzione, sottostando ai termini della licenza stessa.</a:t>
            </a:r>
            <a:endParaRPr lang="it-IT" sz="3200" dirty="0"/>
          </a:p>
          <a:p>
            <a:pPr lvl="1"/>
            <a:r>
              <a:rPr lang="it-IT" dirty="0"/>
              <a:t>L’amministrazione «B» effettua una valutazione dello stato del </a:t>
            </a:r>
            <a:r>
              <a:rPr lang="it-IT" i="1" dirty="0"/>
              <a:t>software </a:t>
            </a:r>
            <a:r>
              <a:rPr lang="it-IT" dirty="0"/>
              <a:t>e dell’applicabilità al proprio </a:t>
            </a:r>
            <a:r>
              <a:rPr lang="it-IT" dirty="0" err="1"/>
              <a:t>con-testo</a:t>
            </a:r>
            <a:r>
              <a:rPr lang="it-IT" dirty="0"/>
              <a:t> (</a:t>
            </a:r>
            <a:r>
              <a:rPr lang="it-IT" i="1" dirty="0">
                <a:hlinkClick r:id="rId3"/>
              </a:rPr>
              <a:t>Fase 2.2: Valutazione soluzioni riusabili per la PA</a:t>
            </a:r>
            <a:r>
              <a:rPr lang="it-IT" dirty="0"/>
              <a:t>, inclusa l’eventuale necessità di una personalizzazione.</a:t>
            </a:r>
            <a:endParaRPr lang="it-IT" sz="3200" dirty="0"/>
          </a:p>
          <a:p>
            <a:pPr lvl="1"/>
            <a:r>
              <a:rPr lang="it-IT" dirty="0"/>
              <a:t>Se il </a:t>
            </a:r>
            <a:r>
              <a:rPr lang="it-IT" i="1" dirty="0"/>
              <a:t>software </a:t>
            </a:r>
            <a:r>
              <a:rPr lang="it-IT" dirty="0"/>
              <a:t>viene personalizzato, ove possibile, tale personalizzazione è anch’essa soggetta a quanto prescritto dall’art. 69 comma 1, ed è quindi necessario rilasciare il relativo codice sorgente sotto </a:t>
            </a:r>
            <a:r>
              <a:rPr lang="it-IT" b="1" dirty="0"/>
              <a:t>licenza aperta </a:t>
            </a:r>
            <a:r>
              <a:rPr lang="it-IT" dirty="0"/>
              <a:t>( </a:t>
            </a:r>
            <a:r>
              <a:rPr lang="it-IT" i="1" dirty="0">
                <a:hlinkClick r:id="rId4"/>
              </a:rPr>
              <a:t>Riuso di un software o utilizzo</a:t>
            </a:r>
            <a:r>
              <a:rPr lang="it-IT" i="1" dirty="0"/>
              <a:t> </a:t>
            </a:r>
            <a:r>
              <a:rPr lang="it-IT" i="1" dirty="0">
                <a:hlinkClick r:id="rId4"/>
              </a:rPr>
              <a:t>di un software Open Source</a:t>
            </a:r>
            <a:r>
              <a:rPr lang="it-IT" i="1" dirty="0"/>
              <a:t>)</a:t>
            </a:r>
            <a:endParaRPr lang="it-IT" sz="3200" dirty="0"/>
          </a:p>
          <a:p>
            <a:pPr lvl="1"/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22D31E9-E986-CB4A-633D-D1C1797C6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E. Bovo - Riunione 15.09:2025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DFD3D9C-3060-E28F-5E4E-E2C5360E9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4926-010E-D54F-AF26-F13E156F7859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6867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2250BB-F2AA-F081-9AB6-A4B940AB8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Developers Italia</a:t>
            </a:r>
            <a:r>
              <a:rPr lang="it-IT" dirty="0">
                <a:effectLst/>
              </a:rPr>
              <a:t> e </a:t>
            </a:r>
            <a:r>
              <a:rPr lang="it-IT" dirty="0"/>
              <a:t>strumento di code hosting</a:t>
            </a:r>
            <a:r>
              <a:rPr lang="it-IT" dirty="0">
                <a:effectLst/>
              </a:rPr>
              <a:t>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BC7910-0BC9-66DB-E407-D0E1710F4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/>
              <a:t>Il riuso </a:t>
            </a:r>
            <a:r>
              <a:rPr lang="it-IT" dirty="0"/>
              <a:t>è reso possibile dalla Piattaforma Developers Italia di AgID</a:t>
            </a:r>
            <a:r>
              <a:rPr lang="it-IT" dirty="0">
                <a:effectLst/>
              </a:rPr>
              <a:t> (dove è possibile registrare il </a:t>
            </a:r>
            <a:r>
              <a:rPr lang="it-IT" dirty="0" err="1">
                <a:effectLst/>
              </a:rPr>
              <a:t>sw</a:t>
            </a:r>
            <a:r>
              <a:rPr lang="it-IT" dirty="0">
                <a:effectLst/>
              </a:rPr>
              <a:t> open source e d è disponibile un motore di ricerca del </a:t>
            </a:r>
            <a:r>
              <a:rPr lang="it-IT" dirty="0" err="1">
                <a:effectLst/>
              </a:rPr>
              <a:t>sw</a:t>
            </a:r>
            <a:r>
              <a:rPr lang="it-IT" dirty="0">
                <a:effectLst/>
              </a:rPr>
              <a:t> in riuso</a:t>
            </a:r>
          </a:p>
          <a:p>
            <a:r>
              <a:rPr lang="it-IT" dirty="0"/>
              <a:t>Il rilascio di un </a:t>
            </a:r>
            <a:r>
              <a:rPr lang="it-IT" i="1" dirty="0"/>
              <a:t>software </a:t>
            </a:r>
            <a:r>
              <a:rPr lang="it-IT" dirty="0"/>
              <a:t>deve avvenire mediante uno </a:t>
            </a:r>
            <a:r>
              <a:rPr lang="it-IT" b="1" dirty="0"/>
              <a:t>strumento di code hosting</a:t>
            </a:r>
            <a:r>
              <a:rPr lang="it-IT" dirty="0"/>
              <a:t>, specializzato nell’ospitare e mettere a disposizione il software distribuito sotto licenza aperta. Esistono numerose soluzioni sul mercato, sia gratuite sia commerciali. ..è necessario che lo strumento segua le best-practice in termini di funzionalità per la pubblicazione del codice sorgente, onde non causare costi aggiuntivi alle amministrazioni che vogliano trovare ed utilizzare il software.</a:t>
            </a: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A9CEF8C-45E0-79E5-C4E1-D9280DD6B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E. Bovo - Riunione 15.09:2025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95EC45C-A060-C81F-160A-E2207A1FF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4926-010E-D54F-AF26-F13E156F7859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5907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4F0675-866E-B4C3-B46C-0688979DE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Licenze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4DE96B-3F36-C750-B329-451837920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Per effettuare il rilascio del codice sorgente di un </a:t>
            </a:r>
            <a:r>
              <a:rPr lang="it-IT" i="1" dirty="0"/>
              <a:t>software </a:t>
            </a:r>
            <a:r>
              <a:rPr lang="it-IT" dirty="0"/>
              <a:t>sotto licenza aperta, l’amministrazione deve scegliere un testo di licenza appropriata.</a:t>
            </a:r>
          </a:p>
          <a:p>
            <a:r>
              <a:rPr lang="it-IT" dirty="0"/>
              <a:t>È dunque importante che la prima considerazione in ordine di importanza nella scelta della licenza sia quella di </a:t>
            </a:r>
            <a:r>
              <a:rPr lang="it-IT" b="1" dirty="0"/>
              <a:t>valutare l’impatto che il testo della licenza ha sulla possibilità di riuso </a:t>
            </a:r>
            <a:r>
              <a:rPr lang="it-IT" dirty="0"/>
              <a:t>da parte di altre amministrazioni.</a:t>
            </a: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1C04420-43C7-0E11-D125-5106914A5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E. Bovo - Riunione 15.09:2025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9C64BBF-70EE-1DB2-3D8C-C4880AAEE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4926-010E-D54F-AF26-F13E156F7859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854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B7E73B-350F-1517-B41F-6CD8FFD08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Caratteristiche delle licenze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D6C300-E80E-EB7D-0175-FE7A349564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/>
            <a:r>
              <a:rPr lang="it-IT" dirty="0"/>
              <a:t>Libertà di eseguire il </a:t>
            </a:r>
            <a:r>
              <a:rPr lang="it-IT" i="1" dirty="0"/>
              <a:t>software </a:t>
            </a:r>
            <a:r>
              <a:rPr lang="it-IT" dirty="0"/>
              <a:t>come si desidera, per qualsiasi scopo, senza ulteriori costi o restrizioni;</a:t>
            </a:r>
            <a:endParaRPr lang="it-IT" sz="2400" dirty="0"/>
          </a:p>
          <a:p>
            <a:pPr lvl="3"/>
            <a:r>
              <a:rPr lang="it-IT" dirty="0"/>
              <a:t>Libertà di studiare come funziona il </a:t>
            </a:r>
            <a:r>
              <a:rPr lang="it-IT" i="1" dirty="0"/>
              <a:t>software </a:t>
            </a:r>
            <a:r>
              <a:rPr lang="it-IT" dirty="0"/>
              <a:t>e di modificarlo in modo da adattarlo alle proprie necessità;</a:t>
            </a:r>
            <a:endParaRPr lang="it-IT" sz="2400" dirty="0"/>
          </a:p>
          <a:p>
            <a:pPr lvl="3"/>
            <a:r>
              <a:rPr lang="it-IT" dirty="0"/>
              <a:t>Libertà di ridistribuire copie del software;</a:t>
            </a:r>
            <a:endParaRPr lang="it-IT" sz="2400" dirty="0"/>
          </a:p>
          <a:p>
            <a:pPr lvl="3"/>
            <a:r>
              <a:rPr lang="it-IT" dirty="0"/>
              <a:t>Libertà di modificare il </a:t>
            </a:r>
            <a:r>
              <a:rPr lang="it-IT" i="1" dirty="0"/>
              <a:t>software </a:t>
            </a:r>
            <a:r>
              <a:rPr lang="it-IT" dirty="0"/>
              <a:t>e distribuirne pubblicamente le versioni modificate.</a:t>
            </a:r>
            <a:r>
              <a:rPr lang="it-IT" baseline="30000" dirty="0">
                <a:hlinkClick r:id="rId2"/>
              </a:rPr>
              <a:t>1</a:t>
            </a:r>
            <a:endParaRPr lang="it-IT" sz="2400" dirty="0"/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224A5E3-8CA9-000D-B240-24C780983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E. Bovo - Riunione 15.09:2025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C856200-4190-74D9-A481-8478A93F4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B4926-010E-D54F-AF26-F13E156F7859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61637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1466</Words>
  <Application>Microsoft Macintosh PowerPoint</Application>
  <PresentationFormat>Widescreen</PresentationFormat>
  <Paragraphs>83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Tema di Office</vt:lpstr>
      <vt:lpstr>Linee guida AgID su riuso ed acquisizione sw</vt:lpstr>
      <vt:lpstr>Art. 69 CAD</vt:lpstr>
      <vt:lpstr>Soggetti destinatari</vt:lpstr>
      <vt:lpstr>Software oggetto delle Linee Guida AgID</vt:lpstr>
      <vt:lpstr>Capitolo 3 delle Linee guida - Riuso</vt:lpstr>
      <vt:lpstr>Capitolo 3 delle Linee guida - Riuso</vt:lpstr>
      <vt:lpstr>Developers Italia e strumento di code hosting </vt:lpstr>
      <vt:lpstr>Licenze</vt:lpstr>
      <vt:lpstr>Caratteristiche delle licenze</vt:lpstr>
      <vt:lpstr>Scelta della licenza</vt:lpstr>
      <vt:lpstr>Scelta della licenza</vt:lpstr>
      <vt:lpstr>Scelta della licenza</vt:lpstr>
      <vt:lpstr>Scelta della licenza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Eleonora Bovo</dc:creator>
  <cp:lastModifiedBy>Eleonora Bovo</cp:lastModifiedBy>
  <cp:revision>5</cp:revision>
  <dcterms:created xsi:type="dcterms:W3CDTF">2025-10-15T08:22:43Z</dcterms:created>
  <dcterms:modified xsi:type="dcterms:W3CDTF">2025-10-15T10:38:00Z</dcterms:modified>
</cp:coreProperties>
</file>