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5" r:id="rId28"/>
    <p:sldId id="283" r:id="rId29"/>
    <p:sldId id="284" r:id="rId30"/>
    <p:sldId id="312" r:id="rId31"/>
    <p:sldId id="314" r:id="rId32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FF0DC4-0DD9-9048-A22D-4D930B00416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E4DFE-2CE1-1147-ACA5-B54A9139DD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943F8-1C4B-0C4B-BEBE-A2E3AA0F42E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F4902-250E-F747-952F-360B2C78BDB9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9010FAE-53E0-4145-A383-82A125D13344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1574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41802-6FA4-7245-8202-00E211257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4E945-434A-9044-8DB0-C42F88E51AA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BA55422-CB11-864E-AD20-6051D5EB998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46B1-D15A-8B41-8C99-6C7486E1CB2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C9CC0-60D8-BA4A-B644-B82E67A97C0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85E2C-CD7F-324F-A3C9-1BD69C5493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6DDD484-608F-3548-85B2-DEF8F85964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B1271-64C3-8C44-9D3B-5D94C0F643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9A8B97-2479-9644-B92F-39B96AC60FBB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AB943F-30BC-0346-B4FA-81A6834484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3EFC3-F3C4-D442-82AC-6480CF1814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39AE4-BA15-5A47-A053-D5132D0A5B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3B7096C-3977-EA4F-9F68-A314B2605E1A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AA1EB-82E1-F44D-B961-A02DAFACE7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E97F6-9F8E-FC43-81A6-2ABB2DC018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E63B0-B075-B940-9B1A-57D57634CF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0BC733-99CA-D143-A646-B942216DF86C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A1DB3-EAC4-0F49-9D7F-3A606F39FF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DB5034-3BFC-094E-A08C-351914997A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01B65-1910-C748-82BE-C5155FDD9F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7FA09A8-BE5F-CA44-ADCB-5D12122730C2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01D2B-B408-3241-8E1C-26E7D3B894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F4F06-215F-2B45-B63D-534E747E40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B948-3E4A-7D4B-851E-426CA818B8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B8EFE5D-8D2F-ED4B-8F69-6ED71E54B34E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D48A8-B451-FB44-A849-841BA956AC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C34E28-8330-174B-AD27-877F2B4263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191F8-D86E-504B-8A3A-00D4B1D71B2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33C5002-6288-5A4C-B1A5-E48DB13F2EDC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0C9D1A-F0B6-2746-96B9-C70DC892849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EE1988-06FA-FE48-88DF-82C84FE9B0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F8F62-C6C4-1640-A9A8-BCCD9E6CE1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F876646-ACF7-044E-A230-907F0F3CB8E8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9F354-C195-8144-9932-0F7A9C79389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F7928-6CCB-A642-95B3-1E4F29DCD2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5976F-6165-DC44-B42C-6EBFD76D5E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ADEFC5A-95D1-974F-9742-23B33302B6F4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EE8CC-AFB9-9441-8BBB-E441FB9F9D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50A24-06E9-EA43-AF7E-8917ED6329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EAB7C-DEE8-6E40-A7B4-FD7F0631C0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B13219-69E2-1040-B207-0A628075C88C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84906-0C2D-2C40-917F-33626C1D8A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B615D-7C4B-7A46-B0F2-BC961EDB06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07EB1-2D82-434C-9B36-E008679029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74713AC-742A-4141-9460-FF68AFA89F72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8279D-D96A-524B-99E5-7494EC1F37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948FA-0CF7-0D4C-940C-1ECA2A009B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FD274-9686-7542-A01A-E1A791465B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37A0A0-AFEA-4E42-93A1-84ED75B5FAD5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14397-D48B-A248-8351-C331470954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BD0270-2BFC-CA4B-8212-8D7C301CF5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2BF7-3065-624C-B6CD-69BBB175DF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33C0DE-0766-CD44-B761-C8C1E07BE9DB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B91E6-29DB-9A40-9151-0E38B2513D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E22558-EB19-2841-8F99-46DB582801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53157-C31A-2743-B2D1-3EF4BD7707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5A976E7-AA6B-6849-BF20-E42A6CCEDD9F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024450-8037-B745-A9F3-753EA815E49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FACE7-0A33-4B4E-A599-5D890C6A6A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8FA3A-1357-6B45-8AE8-3174DB577E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968D80D-3676-6A42-ABE5-EEF705634B50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608143-862C-3944-90DD-449A1095AE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C85F8-2781-4C41-B176-4DB6ED84E6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348F7-C886-EE43-A833-30BCEBFC1C7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ADC8CD5-AFAD-F941-839B-90F94D1A0F06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7AA59-6F38-FE47-8FEC-D2C0468133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6AAA1-8DC5-CB4C-8025-6005252357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B899-B72B-4A4B-BAD5-06FFE6DE31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52EC31-11FE-4A4D-BD8A-F7128AF2AEF6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98A45-24AF-7F41-AB49-EFA6B58A09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1A61E-638A-C749-A992-AA8E72E02B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8ED0D-ED89-094C-9DE4-358FED6E15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04FAFA7-2E6B-D343-A548-19D5D9974644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25ACC-2472-954B-83A3-E3445F086C2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E1D569-00CA-B342-8CEF-A99A737CDC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24437-2B4C-DD44-82BB-79B6EB6120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93B678B-4F95-5047-944D-EFAB176C5110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7F587-8BAF-0A45-B418-5FD3DF4295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BD198-F309-4444-8D41-3EFD457E54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44BE-58FD-9A4E-A2DE-9D04CC09D4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8642F3-5082-ED4D-AEA7-DC7576867BCF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7A965-EAA9-E048-85A0-FD1F3EB8AD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A1889-C134-564D-98C5-5CA771D637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44BE-58FD-9A4E-A2DE-9D04CC09D4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8642F3-5082-ED4D-AEA7-DC7576867BCF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7A965-EAA9-E048-85A0-FD1F3EB8AD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A1889-C134-564D-98C5-5CA771D637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2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3194B-C089-C943-B81B-83F098D6F6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D42239-464D-3C46-8514-96FF2489909A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BCE5E-87AF-5547-9BCD-BD9807EF1D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575DB-A501-CA44-861D-7094A518454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2A08C-6522-484A-962E-333B536EC0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9E5E863-40E7-F840-B0E6-0E6C6A38A68E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E884C-194B-1142-B154-A5FCE3CBD9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3EEED-F7D3-F642-95ED-076C6976DC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387F1-280D-DA4D-BF1B-F4103680700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AB3450-BAF2-F448-ABCE-BB47752B6047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81672-89C7-3A4B-ACB8-B1341B5193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F4E5B-507E-8142-8943-F07C156E8B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C3F70-B3E2-B846-847F-E71F8F77A4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8AF62C-6F9D-484F-9302-48F3B14115A6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F3879-008A-3245-8F67-E632FD783B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A408D-AACF-2541-94FE-9D9063329F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9736A-F666-4247-B934-E77FEE474F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FF6820-3904-474A-A52C-A3A9C20721DE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6D947-6ABC-9B48-965D-B70656C0BA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1A3AC-427E-C840-85A9-2224C09941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725E-AC74-9F4F-9E91-C2BC7DCFEF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A9C237-5D5D-8A40-B222-95308E2C0061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5579C-5BA1-EF45-8D9F-84E3DF471B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0C243-C811-1246-96CB-1D31FFE8D2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96E89-D2A5-9449-87ED-4BA9942F4E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E0F751-2940-5040-A6DF-B68E7DC7043C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459A63-DCA1-074B-87B6-0525467C36C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ECBBC-7B41-6048-9746-95B3AB4E48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934E2-1AF1-8A48-A337-CC1EF5AD8C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B4170E-82A3-224F-A67A-284183A40107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47DA82-C9F0-444B-8A2C-40F4582BC9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BE74E-6544-F94B-AF63-45EAB7FB9D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20423-E865-BA47-BDC2-203E31288C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CA36B89-AE40-2648-91E7-0A4A3CAF739D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BB73C-E5A9-AF4C-9092-CD9CFB1998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018DE8-7DE1-1647-90AD-D64FC66AC8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E8033-2A0B-104A-BE6D-A6CC2D5D28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417B477-5729-F242-A830-F3A9CF9E2F3B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275FB8-0A02-5B41-99DC-91419F775D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8F22B-D571-1D4D-9075-6B9279796F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EF209-AC4C-824A-88A5-847BC59A67E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AB7B2A8-6BB8-FA47-9508-97AE7C0C56C1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D070A-7925-3948-92C2-D9ABD6ADBF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3309DE-398A-3F4A-A0E8-6CE63504CC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EF688-34B7-3148-A7B8-1D4809A35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B2219-3F70-6141-B427-A82A93EEB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2B951-6095-E148-9E27-6E2286BA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B1D2D-0534-3A44-90E4-91EACB4E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25BA-7FE3-614C-94AF-2EFD5D41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521D79-E010-5648-90F6-AC6A697560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61E9-233A-AF44-8A5B-2516F3B2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68AF6-622C-2D45-AB7C-74B652D35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E90B-E14E-8045-BC37-70A4D6DA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CF61B-5E26-6244-B719-72192E8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100A6-C6F4-5048-98B1-389CAD90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F6862C-DC70-1B4C-81BA-F7876AFDAF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26A55-3156-3546-8BBC-032FF3E61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738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49A99-C30C-8744-ABD4-E2F16DB22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7389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5ADF8-18E5-0146-B079-5A2AE649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027F9-B085-A14B-893F-889A711B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CE73E-0C79-D447-94F6-F3579506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4B1A5-5D60-7140-9CEC-02496793AD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0127-E7DA-254D-AC13-6A7E5DE8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1B5B-8FC7-5E40-B48A-52D32F0D5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2B82-67B0-5B4E-AFDB-FEEC2E27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CC2F1-1C8E-4E4B-B2C0-D491125B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ACA4D-E384-324B-BEFE-FFD567ED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FD3083-DAE7-5E42-BA55-FFA8FF192A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61E4-01F3-094C-985C-C0882E2C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CEC59-1FC3-5E4D-BE27-63F874C2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682F-5FC8-C145-A42E-CF1ECF7B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EC7C-71DB-8644-BAE1-4B451EF7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98CA-3A1C-4E4F-805E-0DD5B620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B4FE98-50E3-1347-8C15-F6BACBAC7E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F1CE-03C0-BE4B-823B-0D76244C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B817-4D2B-B24F-87E7-BDB25026A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266825"/>
            <a:ext cx="4459287" cy="5773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051A1-B87F-994C-BF13-3248246FF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266825"/>
            <a:ext cx="4460875" cy="57737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5251D-8367-4F4F-A373-1237806B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0AE69-0ADB-E549-BC47-DD4C5A33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85475-E714-E449-BD0E-DC84F7C2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3A1F74-B270-8948-9747-5EE1C1B6D5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DFAA-3EF5-EE4E-8799-3839788F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82A0-0B67-F649-94C4-DD283E7D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AC644-A04D-3E45-BA03-4BC813F3D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DFEAF-31DD-C84B-8FEC-824BACADC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DE366-FE13-0F4D-AC30-B047B94FE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939C2-1FC3-5648-B8CE-51772D2F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3F41-F4FF-3644-9535-E24FB9A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7E3F7-8F0F-BD4D-A49F-E55709B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DFA58C-B73A-1E46-BFCB-E0ADFC1470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2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F7C9-17C7-124D-80CD-297F52A6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A6D1D-81B4-7844-BF6C-623ABD46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B2AFC-30E1-A345-B4C1-3A208F4E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FCE18-1AAD-6C47-AFFF-47DDEB04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CE3EF4-EF58-A74D-B04A-AA8F5C3A06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3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357CE-E826-FA4C-9634-637C549D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3CF06-48E5-AB44-BE5F-04A81CE8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1204F-09DD-7349-8E40-B736171E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DB8A75-E525-4945-A845-47FFB76201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944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9534-EC15-4449-B28B-98AC1F26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D611-5BD5-CB40-A248-F685F5BC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3DB9E-7903-F947-A8E3-6DDA236AD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2E3FC-96AB-7547-B6E5-F6188080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57FFC-BF74-1440-87DB-9A56D673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C9963-401E-744C-9684-86C81493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ED135B-5A11-BA48-A8C9-0524AFBE00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1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9C1F-BF48-2F43-B97D-DBCC7B4E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DD638-6C4F-F54F-B142-1D85A470D9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3EEA-E68B-F941-95D2-CD5E76DB6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13116-6B8F-284A-971F-BBD0DC2F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FC4D-B030-104C-8F5E-8C77A144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DAED8-D784-0241-8EA8-8D725C1F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D4A358-3894-3E40-841F-FF1E8D3C89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BE2E542-437D-7440-9FB7-E8C868C9680E}"/>
              </a:ext>
            </a:extLst>
          </p:cNvPr>
          <p:cNvSpPr/>
          <p:nvPr/>
        </p:nvSpPr>
        <p:spPr>
          <a:xfrm>
            <a:off x="503999" y="1289160"/>
            <a:ext cx="9071640" cy="5751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>
              <a:alpha val="74000"/>
            </a:srgbClr>
          </a:solidFill>
          <a:ln>
            <a:noFill/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en-US" sz="2400" kern="1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E3CE50B-4958-6044-B953-51078FADC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836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9E65A-29CC-5C4C-8F21-DA202A3E9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266120"/>
            <a:ext cx="9071640" cy="5774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E608-C987-DF4D-B042-231747CE38D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7223760"/>
            <a:ext cx="2348280" cy="1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Calibri Ligh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C230D-C185-5A43-B3FD-74CCD9AB099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7223760"/>
            <a:ext cx="3195000" cy="1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Calibri Ligh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18BE9-E4E4-DC4E-B084-301887C18F3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7223760"/>
            <a:ext cx="2348280" cy="184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Calibri Ligh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FA4ACC-F577-2649-9950-1F461482676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effectLst>
            <a:outerShdw dist="17961" dir="2700000">
              <a:scrgbClr r="0" g="0" b="0"/>
            </a:outerShdw>
          </a:effectLst>
          <a:latin typeface="The Great Escape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Calibri Light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057F068-271B-1E45-8881-57C17C43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CA2815-A766-4845-A6C7-072692083740}" type="slidenum">
              <a:rPr/>
              <a:t>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7EC02-62B7-0240-95E3-FB7D8348DCFF}"/>
              </a:ext>
            </a:extLst>
          </p:cNvPr>
          <p:cNvSpPr txBox="1"/>
          <p:nvPr/>
        </p:nvSpPr>
        <p:spPr>
          <a:xfrm>
            <a:off x="695652" y="2109274"/>
            <a:ext cx="8689320" cy="19087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lvl="0" algn="ctr" rtl="0" hangingPunct="0">
              <a:buNone/>
              <a:tabLst/>
            </a:pPr>
            <a:r>
              <a:rPr lang="it-IT" sz="4800" b="1" i="1" u="none" strike="noStrike" kern="1200" dirty="0">
                <a:ln>
                  <a:noFill/>
                </a:ln>
                <a:solidFill>
                  <a:srgbClr val="FF3333"/>
                </a:solidFill>
                <a:latin typeface="Just The Way You Are" pitchFamily="18"/>
                <a:ea typeface="Droid Sans Fallback" pitchFamily="2"/>
                <a:cs typeface="FreeSans" pitchFamily="2"/>
              </a:rPr>
              <a:t>Alla ricerca di particelle strane</a:t>
            </a:r>
          </a:p>
          <a:p>
            <a:pPr lvl="0" algn="ctr" rtl="0" hangingPunct="0">
              <a:buNone/>
              <a:tabLst/>
            </a:pPr>
            <a:r>
              <a:rPr lang="it-IT" sz="4800" b="1" i="1" u="none" strike="noStrike" kern="1200" dirty="0">
                <a:ln>
                  <a:noFill/>
                </a:ln>
                <a:solidFill>
                  <a:srgbClr val="FF3333"/>
                </a:solidFill>
                <a:latin typeface="Just The Way You Are" pitchFamily="18"/>
                <a:ea typeface="Droid Sans Fallback" pitchFamily="2"/>
                <a:cs typeface="FreeSans" pitchFamily="2"/>
              </a:rPr>
              <a:t>con ALICE a LHC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77E1A-3499-F145-BD44-8C3D4E248CE4}"/>
              </a:ext>
            </a:extLst>
          </p:cNvPr>
          <p:cNvSpPr txBox="1"/>
          <p:nvPr/>
        </p:nvSpPr>
        <p:spPr>
          <a:xfrm>
            <a:off x="1154112" y="4206034"/>
            <a:ext cx="7701480" cy="2313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Andrea Dainese, Mattia </a:t>
            </a:r>
            <a:r>
              <a:rPr lang="it-IT" sz="18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Faggin</a:t>
            </a: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, Serena Mattiazzo, Caterina </a:t>
            </a:r>
            <a:r>
              <a:rPr lang="it-IT" sz="18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Pantouvakis</a:t>
            </a: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,     Michele </a:t>
            </a:r>
            <a:r>
              <a:rPr lang="it-IT" sz="18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Rignanese</a:t>
            </a: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, Andrea Rossi</a:t>
            </a:r>
            <a:br>
              <a:rPr lang="it-IT" dirty="0">
                <a:latin typeface="Calibri Light" pitchFamily="18"/>
                <a:ea typeface="Droid Sans Fallback" pitchFamily="2"/>
                <a:cs typeface="FreeSans" pitchFamily="2"/>
              </a:rPr>
            </a:br>
            <a:r>
              <a:rPr lang="it-IT" sz="1800" b="0" i="1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(Università degli Studi di Padova e INFN, Sezione di Padova)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Masterclass 2026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Padova</a:t>
            </a:r>
            <a:r>
              <a:rPr lang="it-IT" sz="18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, 18 marzo 2026</a:t>
            </a: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6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00351A-D25A-4132-ECF5-EC9112D4E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2" y="6280825"/>
            <a:ext cx="9792000" cy="1182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786EB7E-AB03-E14A-BAD8-84898018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B2E11B-7FAE-504C-AB46-3AA7EF2CDD5E}" type="slidenum">
              <a:rPr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F324E-20B7-3E4C-AB49-D61C2E849B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/>
              <a:t>Identificazione di particelle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0C85-72AA-B040-881E-49873AD5735C}"/>
              </a:ext>
            </a:extLst>
          </p:cNvPr>
          <p:cNvSpPr txBox="1"/>
          <p:nvPr/>
        </p:nvSpPr>
        <p:spPr>
          <a:xfrm>
            <a:off x="2666060" y="1773952"/>
            <a:ext cx="6994439" cy="2592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Elettrone/positrone		m</a:t>
            </a:r>
            <a:r>
              <a:rPr lang="it-IT" sz="2000" b="0" i="0" u="none" strike="noStrike" kern="1200" baseline="-330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e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 = 0.511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MeV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Muoni 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μ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+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μ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-                       		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</a:t>
            </a:r>
            <a:r>
              <a:rPr lang="it-IT" sz="2000" b="0" i="0" u="none" strike="noStrike" kern="1200" baseline="-3300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μ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  = 106 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MeV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Pioni π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+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/π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-              			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</a:t>
            </a:r>
            <a:r>
              <a:rPr lang="it-IT" sz="2000" b="0" i="0" u="none" strike="noStrike" kern="1200" baseline="-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π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 = 139 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MeV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Kaone K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+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/K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-                                      		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</a:t>
            </a:r>
            <a:r>
              <a:rPr lang="it-IT" sz="2000" b="0" i="0" u="none" strike="noStrike" kern="1200" baseline="-3300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K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 = 494 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MeV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Protone          			m</a:t>
            </a:r>
            <a:r>
              <a:rPr lang="it-IT" sz="2000" b="0" i="0" u="none" strike="noStrike" kern="1200" baseline="-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p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 = 938 </a:t>
            </a:r>
            <a:r>
              <a:rPr lang="it-IT" sz="2000" b="0" i="0" u="none" strike="noStrike" kern="1200" baseline="0" dirty="0" err="1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MeV</a:t>
            </a:r>
            <a:r>
              <a:rPr lang="it-IT" sz="2000" b="0" i="0" u="none" strike="noStrike" kern="1200" baseline="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Calibri Light" pitchFamily="2"/>
                <a:cs typeface="Calibri Light" pitchFamily="2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5B698-1D78-A74C-86CA-A2BFCDC534D0}"/>
              </a:ext>
            </a:extLst>
          </p:cNvPr>
          <p:cNvSpPr txBox="1"/>
          <p:nvPr/>
        </p:nvSpPr>
        <p:spPr>
          <a:xfrm>
            <a:off x="640080" y="1463039"/>
            <a:ext cx="7383960" cy="503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18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Particelle cariche misurate nel rivelatore: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D19D7-222E-4946-9F7B-CB123E6E6325}"/>
              </a:ext>
            </a:extLst>
          </p:cNvPr>
          <p:cNvSpPr txBox="1"/>
          <p:nvPr/>
        </p:nvSpPr>
        <p:spPr>
          <a:xfrm>
            <a:off x="532080" y="4415400"/>
            <a:ext cx="6880680" cy="503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it-IT" sz="18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Come riconosciamo una particella nel rivelatore?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2C876-408A-D382-6AFB-3C7C41328930}"/>
              </a:ext>
            </a:extLst>
          </p:cNvPr>
          <p:cNvSpPr txBox="1"/>
          <p:nvPr/>
        </p:nvSpPr>
        <p:spPr>
          <a:xfrm>
            <a:off x="548640" y="4812949"/>
            <a:ext cx="7605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800" b="0" i="0" u="none" strike="noStrike" kern="1200" dirty="0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Dalla curvatura della sua traiettoria nel campo magnetico  </a:t>
            </a:r>
          </a:p>
          <a:p>
            <a:r>
              <a:rPr lang="en-IT" dirty="0"/>
              <a:t>   </a:t>
            </a:r>
            <a:r>
              <a:rPr lang="en-IT" dirty="0">
                <a:sym typeface="Wingdings" pitchFamily="2" charset="2"/>
              </a:rPr>
              <a:t> </a:t>
            </a:r>
            <a:r>
              <a:rPr lang="en-IT" dirty="0"/>
              <a:t>  </a:t>
            </a:r>
            <a:r>
              <a:rPr lang="it-IT" sz="1800" b="0" i="0" u="none" strike="noStrike" kern="1200" dirty="0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 quantità di moto (impulso o momento, </a:t>
            </a:r>
            <a:r>
              <a:rPr lang="it-IT" sz="1800" b="0" i="1" u="none" strike="noStrike" kern="1200" dirty="0" err="1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p</a:t>
            </a:r>
            <a:r>
              <a:rPr lang="it-IT" sz="1800" b="0" i="0" u="none" strike="noStrike" kern="1200" dirty="0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) e carica elettrica (</a:t>
            </a:r>
            <a:r>
              <a:rPr lang="it-IT" sz="1800" b="0" i="0" u="none" strike="noStrike" kern="1200" dirty="0" err="1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Z</a:t>
            </a:r>
            <a:r>
              <a:rPr lang="it-IT" sz="1800" b="0" i="0" u="none" strike="noStrike" kern="1200" dirty="0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IT" dirty="0"/>
              <a:t> </a:t>
            </a:r>
            <a:r>
              <a:rPr lang="it-IT" sz="1800" b="0" i="0" u="none" strike="noStrike" kern="1200" dirty="0">
                <a:ln>
                  <a:noFill/>
                </a:ln>
                <a:latin typeface="The Great Escape" pitchFamily="18"/>
                <a:ea typeface="Droid Sans Fallback" pitchFamily="2"/>
                <a:cs typeface="FreeSans" pitchFamily="2"/>
              </a:rPr>
              <a:t>Dai segnali che rilascia nei rivelatori → massa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6CAB7BA-24FB-BF40-A094-B9DE78E6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0EF922-DC9D-354A-910C-4D7A482FCE8A}" type="slidenum">
              <a:r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E8735-1109-2C4F-8F16-FD276F54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9440" y="1602720"/>
            <a:ext cx="5212080" cy="52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F31190-F969-D148-A0B6-0C953CC63B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 sz="4000"/>
              <a:t>ALICE: A Large Ion Collider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ABE62-21C0-8C45-8384-EC558F96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03520" y="1350000"/>
            <a:ext cx="827640" cy="1118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C755C-53DD-D64D-A09F-1619559181D3}"/>
              </a:ext>
            </a:extLst>
          </p:cNvPr>
          <p:cNvSpPr txBox="1"/>
          <p:nvPr/>
        </p:nvSpPr>
        <p:spPr>
          <a:xfrm>
            <a:off x="6193855" y="2933296"/>
            <a:ext cx="3566160" cy="3221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1" i="0" u="none" strike="noStrike" kern="1200" dirty="0">
                <a:ln>
                  <a:noFill/>
                </a:ln>
                <a:solidFill>
                  <a:srgbClr val="FF3333"/>
                </a:solidFill>
                <a:latin typeface="Calibri Light" pitchFamily="18"/>
                <a:ea typeface="Droid Sans Fallback" pitchFamily="2"/>
                <a:cs typeface="FreeSans" pitchFamily="2"/>
              </a:rPr>
              <a:t>Magnete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: Crea un campo magnetico di 0.5 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1" i="0" u="none" strike="noStrike" kern="1200" dirty="0">
                <a:ln>
                  <a:noFill/>
                </a:ln>
                <a:solidFill>
                  <a:srgbClr val="009900"/>
                </a:solidFill>
                <a:latin typeface="Calibri Light" pitchFamily="18"/>
                <a:ea typeface="Droid Sans Fallback" pitchFamily="2"/>
                <a:cs typeface="FreeSans" pitchFamily="2"/>
              </a:rPr>
              <a:t>Tracciatore interno (ITS)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: 6 strati di rivelatori al silicio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1" i="0" u="none" strike="noStrike" kern="1200" dirty="0">
                <a:ln>
                  <a:noFill/>
                </a:ln>
                <a:solidFill>
                  <a:srgbClr val="0066FF"/>
                </a:solidFill>
                <a:latin typeface="Calibri Light" pitchFamily="18"/>
                <a:ea typeface="Droid Sans Fallback" pitchFamily="2"/>
                <a:cs typeface="FreeSans" pitchFamily="2"/>
              </a:rPr>
              <a:t>Camera a proiezione temporale(TPC)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: rivelatore a gas che funziona come un tracciatore e può essere utilizzato per identificare le particelle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5F88E482-697A-8145-869D-9B85AD1F8F67}"/>
              </a:ext>
            </a:extLst>
          </p:cNvPr>
          <p:cNvSpPr/>
          <p:nvPr/>
        </p:nvSpPr>
        <p:spPr>
          <a:xfrm flipH="1">
            <a:off x="5562680" y="3188217"/>
            <a:ext cx="686520" cy="1742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  <a:tailEnd type="arrow"/>
          </a:ln>
        </p:spPr>
        <p:txBody>
          <a:bodyPr vert="horz" wrap="none" lIns="9000" tIns="9000" rIns="9000" bIns="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ADDD19D-312E-3240-8A28-04DC76CA37EF}"/>
              </a:ext>
            </a:extLst>
          </p:cNvPr>
          <p:cNvSpPr/>
          <p:nvPr/>
        </p:nvSpPr>
        <p:spPr>
          <a:xfrm flipH="1">
            <a:off x="3132720" y="3839996"/>
            <a:ext cx="3085199" cy="309403"/>
          </a:xfrm>
          <a:prstGeom prst="line">
            <a:avLst/>
          </a:prstGeom>
          <a:noFill/>
          <a:ln w="18360">
            <a:solidFill>
              <a:srgbClr val="00AE00"/>
            </a:solidFill>
            <a:prstDash val="solid"/>
            <a:tailEnd type="arrow"/>
          </a:ln>
        </p:spPr>
        <p:txBody>
          <a:bodyPr vert="horz" wrap="none" lIns="9000" tIns="9000" rIns="9000" bIns="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3D950890-4970-1648-85D6-2A5226CFAC40}"/>
              </a:ext>
            </a:extLst>
          </p:cNvPr>
          <p:cNvSpPr/>
          <p:nvPr/>
        </p:nvSpPr>
        <p:spPr>
          <a:xfrm flipH="1">
            <a:off x="3347182" y="4444313"/>
            <a:ext cx="2902017" cy="211622"/>
          </a:xfrm>
          <a:prstGeom prst="line">
            <a:avLst/>
          </a:prstGeom>
          <a:noFill/>
          <a:ln w="18360">
            <a:solidFill>
              <a:srgbClr val="0047FF"/>
            </a:solidFill>
            <a:prstDash val="solid"/>
            <a:tailEnd type="arrow"/>
          </a:ln>
        </p:spPr>
        <p:txBody>
          <a:bodyPr vert="horz" wrap="none" lIns="9000" tIns="9000" rIns="9000" bIns="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9323422-224E-C848-A2DF-ABCDA536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80B3D7-60F1-0E46-BF85-7563A43FDEBD}" type="slidenum">
              <a:rPr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EB81D-17C6-E843-A897-ACB52361FF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49320"/>
            <a:ext cx="9071640" cy="1262160"/>
          </a:xfrm>
        </p:spPr>
        <p:txBody>
          <a:bodyPr/>
          <a:lstStyle/>
          <a:p>
            <a:pPr lvl="0"/>
            <a:r>
              <a:rPr lang="it-IT" sz="3600"/>
              <a:t>Misura dell'impulso e della caria elettrica delle particelle cariche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E1B25-B4D4-AA42-BD2E-BF1F0E3E68D1}"/>
              </a:ext>
            </a:extLst>
          </p:cNvPr>
          <p:cNvSpPr txBox="1"/>
          <p:nvPr/>
        </p:nvSpPr>
        <p:spPr>
          <a:xfrm>
            <a:off x="579600" y="2187720"/>
            <a:ext cx="4663440" cy="490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Per misurare l'impulso e la carica delle particelle sfruttiamo due fenomeni: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una particella carica, attraversando un campo magnetico </a:t>
            </a: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B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, percorre una traiettoria curva; se </a:t>
            </a: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B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è uniforme e perpendicolare alla direzione della particella, la traiettoria è una circonferenza di </a:t>
            </a:r>
            <a:r>
              <a:rPr lang="it-IT" sz="2000" b="0" i="0" u="sng" strike="noStrike" kern="1200" dirty="0">
                <a:ln>
                  <a:noFill/>
                </a:ln>
                <a:uFillTx/>
                <a:latin typeface="Calibri Light" pitchFamily="18"/>
                <a:ea typeface="Droid Sans Fallback" pitchFamily="2"/>
                <a:cs typeface="FreeSans" pitchFamily="2"/>
              </a:rPr>
              <a:t>raggio </a:t>
            </a:r>
            <a:r>
              <a:rPr lang="it-IT" sz="2000" b="0" i="0" u="sng" strike="noStrike" kern="1200" dirty="0" err="1">
                <a:ln>
                  <a:noFill/>
                </a:ln>
                <a:uFillTx/>
                <a:latin typeface="Calibri Light" pitchFamily="18"/>
                <a:ea typeface="Droid Sans Fallback" pitchFamily="2"/>
                <a:cs typeface="FreeSans" pitchFamily="2"/>
              </a:rPr>
              <a:t>R</a:t>
            </a: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proporzionale all'impulso </a:t>
            </a:r>
            <a:r>
              <a:rPr lang="it-IT" sz="2000" b="1" i="1" u="none" strike="noStrike" kern="1200" baseline="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</a:t>
            </a:r>
            <a:r>
              <a:rPr lang="it-IT" sz="2000" b="1" i="1" u="none" strike="noStrike" kern="1200" baseline="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		</a:t>
            </a:r>
            <a:r>
              <a:rPr lang="it-IT" sz="2000" b="1" i="1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[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GeV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/c] = 0.3 </a:t>
            </a: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B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[T]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R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[m]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una particella carica rilascia energia quando attraversa un gas, producendo una traccia del suo passaggio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B2798-0141-CC47-B8AF-9430BE55C0A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9200" y="2481120"/>
            <a:ext cx="4499280" cy="4559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8CC9C35-8A30-B640-A8F6-3B3AA23A59C7}"/>
              </a:ext>
            </a:extLst>
          </p:cNvPr>
          <p:cNvSpPr/>
          <p:nvPr/>
        </p:nvSpPr>
        <p:spPr>
          <a:xfrm>
            <a:off x="8961120" y="2481120"/>
            <a:ext cx="4572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720">
            <a:solidFill>
              <a:srgbClr val="3465A4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C8BBDA-6403-E045-8391-18D448FA70BC}"/>
              </a:ext>
            </a:extLst>
          </p:cNvPr>
          <p:cNvSpPr/>
          <p:nvPr/>
        </p:nvSpPr>
        <p:spPr>
          <a:xfrm>
            <a:off x="9070920" y="2578680"/>
            <a:ext cx="237600" cy="2376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465A4"/>
          </a:solidFill>
          <a:ln w="36720">
            <a:solidFill>
              <a:srgbClr val="3465A4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E25F18-914E-1448-9260-582B084AE80A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8921160" y="1713240"/>
                <a:ext cx="680040" cy="634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1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E25F18-914E-1448-9260-582B084A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160" y="1713240"/>
                <a:ext cx="680040" cy="634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12E7823-943A-764D-83FC-C99C2278BA22}"/>
              </a:ext>
            </a:extLst>
          </p:cNvPr>
          <p:cNvSpPr/>
          <p:nvPr/>
        </p:nvSpPr>
        <p:spPr>
          <a:xfrm>
            <a:off x="7506000" y="1550160"/>
            <a:ext cx="1820880" cy="3100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59" h="8613">
                <a:moveTo>
                  <a:pt x="215" y="8613"/>
                </a:moveTo>
                <a:cubicBezTo>
                  <a:pt x="-1228" y="-677"/>
                  <a:pt x="5059" y="11"/>
                  <a:pt x="5059" y="11"/>
                </a:cubicBezTo>
              </a:path>
            </a:pathLst>
          </a:custGeom>
          <a:noFill/>
          <a:ln w="36720">
            <a:solidFill>
              <a:srgbClr val="00CC33"/>
            </a:solidFill>
            <a:custDash>
              <a:ds d="50000" sp="50000"/>
              <a:ds d="50000" sp="50000"/>
            </a:custDash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AA9F149-124A-F843-B163-26611857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21899-FFA7-BF44-B189-BB593080D7AA}" type="slidenum">
              <a:rPr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BB220-63E0-6441-B682-78F9DBEFB8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 sz="3600"/>
              <a:t>Misura dell'impulso e della caria elettrica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7C4DD-1514-754E-8276-AC1E177785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186" t="15732" r="8050"/>
          <a:stretch>
            <a:fillRect/>
          </a:stretch>
        </p:blipFill>
        <p:spPr>
          <a:xfrm>
            <a:off x="640080" y="1340303"/>
            <a:ext cx="2743199" cy="5638680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B6AB34-0EA6-A645-ABBB-177E71FEC1C4}"/>
              </a:ext>
            </a:extLst>
          </p:cNvPr>
          <p:cNvSpPr txBox="1"/>
          <p:nvPr/>
        </p:nvSpPr>
        <p:spPr>
          <a:xfrm>
            <a:off x="3579480" y="2539800"/>
            <a:ext cx="5648760" cy="239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Una serie di “punti illuminati” sul rivelatore indica il passaggio della particella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Cerchiamo l'arco di circonferenza che meglio approssimi i punti misurati e ne determiniamo il raggio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La carica della particella è data dal verso di curvatura della traiettoria, orario o antiorario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20A3AB0-4617-924B-9367-1462984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DEA745-E9DD-3943-8162-A6DA9E36F5ED}" type="slidenum">
              <a:r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86A11-8EFA-2A41-BC80-3655DE1C54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 sz="3600"/>
              <a:t>Misura dell'impulso e della caria elettrica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23493-F773-F648-9524-4A6808F506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186" t="15732" r="8050"/>
          <a:stretch>
            <a:fillRect/>
          </a:stretch>
        </p:blipFill>
        <p:spPr>
          <a:xfrm>
            <a:off x="640080" y="1340308"/>
            <a:ext cx="2743199" cy="5638680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8B4B29E7-496D-DA49-8559-F9C9C6B00CC3}"/>
              </a:ext>
            </a:extLst>
          </p:cNvPr>
          <p:cNvSpPr/>
          <p:nvPr/>
        </p:nvSpPr>
        <p:spPr>
          <a:xfrm>
            <a:off x="1350783" y="1216218"/>
            <a:ext cx="1404000" cy="5661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01" h="15727">
                <a:moveTo>
                  <a:pt x="258" y="15727"/>
                </a:moveTo>
                <a:cubicBezTo>
                  <a:pt x="-1186" y="6438"/>
                  <a:pt x="3901" y="0"/>
                  <a:pt x="3901" y="0"/>
                </a:cubicBezTo>
              </a:path>
            </a:pathLst>
          </a:custGeom>
          <a:noFill/>
          <a:ln w="36720">
            <a:solidFill>
              <a:srgbClr val="0084D1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B4207-DB80-F447-BE6D-47619254CCCD}"/>
              </a:ext>
            </a:extLst>
          </p:cNvPr>
          <p:cNvSpPr txBox="1"/>
          <p:nvPr/>
        </p:nvSpPr>
        <p:spPr>
          <a:xfrm>
            <a:off x="3579839" y="2539800"/>
            <a:ext cx="5648760" cy="239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Una serie di “punti illuminati” sul rivelatore indica il passaggio della particella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Cerchiamo l'arco di circonferenza che meglio approssimi i punti misurati e ne determiniamo il raggio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La carica della particella è data dal verso di curvatura della traiettoria, orario o antiorario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3A20142-FB7A-754E-8EA5-020F0177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1B0726-D5B2-1F4B-B002-86E3E6A7DFCB}" type="slidenum">
              <a:rPr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6F231-6B5A-B547-BD17-3520E0FEFF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Identificazione di particella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ABA15-1D71-354F-8FD3-B812049D8C62}"/>
              </a:ext>
            </a:extLst>
          </p:cNvPr>
          <p:cNvSpPr txBox="1"/>
          <p:nvPr/>
        </p:nvSpPr>
        <p:spPr>
          <a:xfrm>
            <a:off x="3587040" y="2496600"/>
            <a:ext cx="5648760" cy="207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L'energia rilasciata della particella può essere usata anche per identificare la particella : differenti particelle perdono energia in modo diverso!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2BF92-DA31-6440-9829-2520FC1E05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186" t="15732" r="8050"/>
          <a:stretch>
            <a:fillRect/>
          </a:stretch>
        </p:blipFill>
        <p:spPr>
          <a:xfrm>
            <a:off x="640080" y="1340308"/>
            <a:ext cx="2743199" cy="5638680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0E24CAD-3AD1-4849-A7F2-C2F3318D7C67}"/>
              </a:ext>
            </a:extLst>
          </p:cNvPr>
          <p:cNvSpPr/>
          <p:nvPr/>
        </p:nvSpPr>
        <p:spPr>
          <a:xfrm>
            <a:off x="1350783" y="1216218"/>
            <a:ext cx="1404000" cy="5661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01" h="15727">
                <a:moveTo>
                  <a:pt x="258" y="15727"/>
                </a:moveTo>
                <a:cubicBezTo>
                  <a:pt x="-1186" y="6438"/>
                  <a:pt x="3901" y="0"/>
                  <a:pt x="3901" y="0"/>
                </a:cubicBezTo>
              </a:path>
            </a:pathLst>
          </a:custGeom>
          <a:noFill/>
          <a:ln w="36720">
            <a:solidFill>
              <a:srgbClr val="0084D1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B171CEC-76FE-B14D-8656-45C16470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A6080-742C-AE47-8EBA-89A6C7D60295}" type="slidenum">
              <a:rPr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A4FBE-DB71-4D42-BD76-12A6EE8224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Identificazione di particella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6CD58-052E-8248-B653-3571535AB488}"/>
              </a:ext>
            </a:extLst>
          </p:cNvPr>
          <p:cNvSpPr txBox="1"/>
          <p:nvPr/>
        </p:nvSpPr>
        <p:spPr>
          <a:xfrm>
            <a:off x="3587040" y="2496600"/>
            <a:ext cx="5648760" cy="207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L'energia rilasciata della particella può essere usata anche per identificare la particella : differenti particelle perdono energia in modo diverso!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489AF-8CE6-724E-9391-F9027CC4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4186" t="15732" r="8050"/>
          <a:stretch>
            <a:fillRect/>
          </a:stretch>
        </p:blipFill>
        <p:spPr>
          <a:xfrm>
            <a:off x="640080" y="1340308"/>
            <a:ext cx="2743199" cy="5638680"/>
          </a:xfrm>
          <a:prstGeom prst="rect">
            <a:avLst/>
          </a:prstGeom>
          <a:noFill/>
          <a:ln w="36720">
            <a:solidFill>
              <a:srgbClr val="FF3333"/>
            </a:solidFill>
            <a:prstDash val="solid"/>
          </a:ln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9ED7C66F-8FDF-7B44-962F-05043ECB4D93}"/>
              </a:ext>
            </a:extLst>
          </p:cNvPr>
          <p:cNvSpPr/>
          <p:nvPr/>
        </p:nvSpPr>
        <p:spPr>
          <a:xfrm>
            <a:off x="1350783" y="1216218"/>
            <a:ext cx="1404000" cy="5661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01" h="15727">
                <a:moveTo>
                  <a:pt x="258" y="15727"/>
                </a:moveTo>
                <a:cubicBezTo>
                  <a:pt x="-1186" y="6438"/>
                  <a:pt x="3901" y="0"/>
                  <a:pt x="3901" y="0"/>
                </a:cubicBezTo>
              </a:path>
            </a:pathLst>
          </a:custGeom>
          <a:noFill/>
          <a:ln w="36720">
            <a:solidFill>
              <a:srgbClr val="0084D1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CE276-144A-984A-BB78-488B79DC335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37359" y="1366560"/>
            <a:ext cx="6225119" cy="4668480"/>
          </a:xfrm>
          <a:prstGeom prst="rect">
            <a:avLst/>
          </a:prstGeom>
          <a:noFill/>
          <a:ln w="36720">
            <a:solidFill>
              <a:srgbClr val="3465A4"/>
            </a:solidFill>
            <a:prstDash val="soli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B59312-33DD-1240-A322-78EF0883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C28DBF-C21F-B745-96E8-EA5FED73D4E9}" type="slidenum">
              <a:rPr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269FC-AEB0-D646-A6DC-D54718FB4D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E le particella instabili?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5D282-6A2D-2D4C-883E-8C715CE12A5D}"/>
              </a:ext>
            </a:extLst>
          </p:cNvPr>
          <p:cNvSpPr txBox="1"/>
          <p:nvPr/>
        </p:nvSpPr>
        <p:spPr>
          <a:xfrm>
            <a:off x="500760" y="1563480"/>
            <a:ext cx="9074880" cy="1726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Le particelle instabili decadono (quasi) immediatamente in particelle più leggere (“particelle figlie”) prima di poter essere rivelate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Sfruttando le leggi di conservazione nei processi di decadimento (momento, energia, carica elettrica ...), è possibile determinare le caratteristiche della particella instabile a partire dalle particelle figlie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20C3E94-7462-F845-BBDD-4818ED3A26C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1466461" y="3379860"/>
            <a:ext cx="2426040" cy="3347279"/>
          </a:xfrm>
        </p:spPr>
      </p:pic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693C6B5-F96F-3C4D-AEE4-52F0B9FE7F8C}"/>
              </a:ext>
            </a:extLst>
          </p:cNvPr>
          <p:cNvSpPr/>
          <p:nvPr/>
        </p:nvSpPr>
        <p:spPr>
          <a:xfrm>
            <a:off x="914400" y="6791760"/>
            <a:ext cx="32918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1515E-43C7-3744-A95D-1506B6189706}"/>
              </a:ext>
            </a:extLst>
          </p:cNvPr>
          <p:cNvSpPr txBox="1"/>
          <p:nvPr/>
        </p:nvSpPr>
        <p:spPr>
          <a:xfrm>
            <a:off x="1242359" y="6426000"/>
            <a:ext cx="131148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TEMPO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99D3DAC-ED91-B548-9E03-82A3221E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E1B459-AE8A-1648-90B2-BBE9887445AE}" type="slidenum">
              <a:rPr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F490-FA0A-7D4E-9A12-F5CA3EBADF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E le particella instabili?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984AFE8-9E57-2C4C-9A21-F054250854E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400000">
            <a:off x="1466461" y="3379860"/>
            <a:ext cx="2426040" cy="3347279"/>
          </a:xfrm>
        </p:spPr>
      </p:pic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7B944E42-D1A1-314C-AC9D-F2C05B62C720}"/>
              </a:ext>
            </a:extLst>
          </p:cNvPr>
          <p:cNvSpPr/>
          <p:nvPr/>
        </p:nvSpPr>
        <p:spPr>
          <a:xfrm>
            <a:off x="914400" y="6791760"/>
            <a:ext cx="329184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9C587-5E95-3249-86F2-4AB17B9ED394}"/>
              </a:ext>
            </a:extLst>
          </p:cNvPr>
          <p:cNvSpPr txBox="1"/>
          <p:nvPr/>
        </p:nvSpPr>
        <p:spPr>
          <a:xfrm>
            <a:off x="1242359" y="6426000"/>
            <a:ext cx="131148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TEMPO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2DC1F-336F-9941-9602-3595C81C7483}"/>
              </a:ext>
            </a:extLst>
          </p:cNvPr>
          <p:cNvSpPr txBox="1"/>
          <p:nvPr/>
        </p:nvSpPr>
        <p:spPr>
          <a:xfrm>
            <a:off x="5282640" y="3520079"/>
            <a:ext cx="113328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1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Esempio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E2E99-AD29-044E-8B87-87E08CFC83F2}"/>
              </a:ext>
            </a:extLst>
          </p:cNvPr>
          <p:cNvSpPr txBox="1"/>
          <p:nvPr/>
        </p:nvSpPr>
        <p:spPr>
          <a:xfrm>
            <a:off x="5227920" y="5521320"/>
            <a:ext cx="3641760" cy="657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carica della K</a:t>
            </a:r>
            <a:r>
              <a:rPr lang="it-IT" sz="2000" b="0" i="0" u="none" strike="noStrike" kern="1200" baseline="330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  <a:r>
              <a:rPr lang="it-IT" sz="20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:  Q  = 0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Carica delle figlie Q = +1-1 = 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59C87-D840-3842-9B05-E031CB3BF65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2080" y="3915000"/>
            <a:ext cx="3678119" cy="1479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D522BA-3D36-2948-9699-6BD536A8AD92}"/>
              </a:ext>
            </a:extLst>
          </p:cNvPr>
          <p:cNvSpPr txBox="1"/>
          <p:nvPr/>
        </p:nvSpPr>
        <p:spPr>
          <a:xfrm>
            <a:off x="500760" y="1563839"/>
            <a:ext cx="9074880" cy="1726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Le particelle instabili decadono (quasi) immediatamente in particelle più leggere (“particelle figlie”) prima di poter essere rivelate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Sfruttando le leggi di conservazione nei processi di decadimento (momento, energia, carica elettrica ...), è possibile determinare le caratteristiche della particella instabile a partire dalle particelle figlie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5239673-CCDF-8149-ACCE-A994ADFA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F39A6F-9502-CC4A-9DEC-2ABF5F3C76C9}" type="slidenum">
              <a:rPr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0AD3A-DD08-6248-A702-F5B3FB400D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D52E58-09BC-8A47-BA65-58599461367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1189800"/>
            <a:ext cx="3633120" cy="1461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B13E9-8BDD-8743-9760-5D4B3DC1406D}"/>
              </a:ext>
            </a:extLst>
          </p:cNvPr>
          <p:cNvSpPr txBox="1"/>
          <p:nvPr/>
        </p:nvSpPr>
        <p:spPr>
          <a:xfrm>
            <a:off x="5871240" y="1557719"/>
            <a:ext cx="1995839" cy="63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>
                <a:ln>
                  <a:noFill/>
                </a:ln>
                <a:latin typeface="Just The Way You Are" pitchFamily="18"/>
                <a:ea typeface="Droid Sans Fallback" pitchFamily="2"/>
                <a:cs typeface="FreeSans" pitchFamily="2"/>
              </a:rPr>
              <a:t>A → B + 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E8230D-F907-1945-98A2-088073F11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8BAF06-E6FF-D342-9E49-0D7A80EE54C7}" type="slidenum">
              <a:rPr/>
              <a:t>2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8AB1-1D6D-0548-A4F4-CB5747102A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3480" y="964080"/>
            <a:ext cx="9048600" cy="5774760"/>
          </a:xfrm>
        </p:spPr>
        <p:txBody>
          <a:bodyPr/>
          <a:lstStyle/>
          <a:p>
            <a:pPr lvl="0" algn="ctr"/>
            <a:endParaRPr lang="it-IT" sz="2800" u="sng" dirty="0"/>
          </a:p>
          <a:p>
            <a:pPr lvl="0">
              <a:buSzPct val="45000"/>
            </a:pPr>
            <a:r>
              <a:rPr lang="it-IT" sz="2800" b="1" dirty="0">
                <a:solidFill>
                  <a:srgbClr val="000099"/>
                </a:solidFill>
              </a:rPr>
              <a:t>Cosa dobbiamo fare oggi?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it-IT" sz="2600" dirty="0">
                <a:solidFill>
                  <a:srgbClr val="000000"/>
                </a:solidFill>
                <a:latin typeface="Calibri Light" pitchFamily="18"/>
              </a:rPr>
              <a:t> Contare particelle strane, prima in maniera visiva usando l'</a:t>
            </a:r>
            <a:r>
              <a:rPr lang="it-IT" sz="2600" b="1" dirty="0" err="1">
                <a:solidFill>
                  <a:srgbClr val="000000"/>
                </a:solidFill>
                <a:latin typeface="Calibri Light" pitchFamily="18"/>
              </a:rPr>
              <a:t>event</a:t>
            </a:r>
            <a:r>
              <a:rPr lang="it-IT" sz="2600" b="1" dirty="0">
                <a:solidFill>
                  <a:srgbClr val="000000"/>
                </a:solidFill>
                <a:latin typeface="Calibri Light" pitchFamily="18"/>
              </a:rPr>
              <a:t> display (</a:t>
            </a:r>
            <a:r>
              <a:rPr lang="it-IT" sz="2600" b="1" i="1" dirty="0">
                <a:solidFill>
                  <a:srgbClr val="000000"/>
                </a:solidFill>
                <a:latin typeface="Calibri Light" pitchFamily="18"/>
              </a:rPr>
              <a:t>Visual </a:t>
            </a:r>
            <a:r>
              <a:rPr lang="it-IT" sz="2600" b="1" i="1" dirty="0" err="1">
                <a:solidFill>
                  <a:srgbClr val="000000"/>
                </a:solidFill>
                <a:latin typeface="Calibri Light" pitchFamily="18"/>
              </a:rPr>
              <a:t>analysis</a:t>
            </a:r>
            <a:r>
              <a:rPr lang="it-IT" sz="2600" b="1" dirty="0">
                <a:solidFill>
                  <a:srgbClr val="000000"/>
                </a:solidFill>
                <a:latin typeface="Calibri Light" pitchFamily="18"/>
              </a:rPr>
              <a:t>)</a:t>
            </a:r>
            <a:r>
              <a:rPr lang="it-IT" sz="2600" dirty="0">
                <a:solidFill>
                  <a:srgbClr val="000000"/>
                </a:solidFill>
                <a:latin typeface="Calibri Light" pitchFamily="18"/>
              </a:rPr>
              <a:t>, poi in maniera statistica attraverso una </a:t>
            </a:r>
            <a:r>
              <a:rPr lang="it-IT" sz="2600" b="1" dirty="0">
                <a:solidFill>
                  <a:srgbClr val="000000"/>
                </a:solidFill>
                <a:latin typeface="Calibri Light" pitchFamily="18"/>
              </a:rPr>
              <a:t>tecnica di </a:t>
            </a:r>
            <a:r>
              <a:rPr lang="it-IT" sz="2600" b="1" dirty="0" err="1">
                <a:solidFill>
                  <a:srgbClr val="000000"/>
                </a:solidFill>
                <a:latin typeface="Calibri Light" pitchFamily="18"/>
              </a:rPr>
              <a:t>fit</a:t>
            </a:r>
            <a:r>
              <a:rPr lang="it-IT" sz="2600" b="1" dirty="0">
                <a:solidFill>
                  <a:srgbClr val="000000"/>
                </a:solidFill>
                <a:latin typeface="Calibri Light" pitchFamily="18"/>
              </a:rPr>
              <a:t> (</a:t>
            </a:r>
            <a:r>
              <a:rPr lang="it-IT" sz="2600" b="1" i="1" dirty="0">
                <a:solidFill>
                  <a:srgbClr val="000000"/>
                </a:solidFill>
                <a:latin typeface="Calibri Light" pitchFamily="18"/>
              </a:rPr>
              <a:t>Large scale </a:t>
            </a:r>
            <a:r>
              <a:rPr lang="it-IT" sz="2600" b="1" i="1" dirty="0" err="1">
                <a:solidFill>
                  <a:srgbClr val="000000"/>
                </a:solidFill>
                <a:latin typeface="Calibri Light" pitchFamily="18"/>
              </a:rPr>
              <a:t>analysis</a:t>
            </a:r>
            <a:r>
              <a:rPr lang="it-IT" sz="2600" b="1" dirty="0">
                <a:solidFill>
                  <a:srgbClr val="000000"/>
                </a:solidFill>
                <a:latin typeface="Calibri Light" pitchFamily="18"/>
              </a:rPr>
              <a:t>)</a:t>
            </a:r>
          </a:p>
          <a:p>
            <a:pPr lvl="0">
              <a:buSzPct val="45000"/>
            </a:pPr>
            <a:r>
              <a:rPr lang="it-IT" sz="2800" b="1" dirty="0">
                <a:solidFill>
                  <a:srgbClr val="000099"/>
                </a:solidFill>
              </a:rPr>
              <a:t>Perché le particelle strane?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it-IT" sz="2600" dirty="0">
                <a:solidFill>
                  <a:srgbClr val="000000"/>
                </a:solidFill>
                <a:latin typeface="Calibri Light" pitchFamily="18"/>
              </a:rPr>
              <a:t> Le collisioni di nuclei di piombo a LHC producono un Plasma di Quark e Gluoni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it-IT" sz="2600" dirty="0">
                <a:solidFill>
                  <a:srgbClr val="000000"/>
                </a:solidFill>
                <a:latin typeface="Calibri Light" pitchFamily="18"/>
              </a:rPr>
              <a:t> Il quark strano (</a:t>
            </a:r>
            <a:r>
              <a:rPr lang="it-IT" sz="2600" i="1" dirty="0" err="1">
                <a:solidFill>
                  <a:srgbClr val="000000"/>
                </a:solidFill>
                <a:latin typeface="Calibri Light" pitchFamily="18"/>
              </a:rPr>
              <a:t>s</a:t>
            </a:r>
            <a:r>
              <a:rPr lang="it-IT" sz="2600" dirty="0">
                <a:solidFill>
                  <a:srgbClr val="000000"/>
                </a:solidFill>
                <a:latin typeface="Calibri Light" pitchFamily="18"/>
              </a:rPr>
              <a:t>) viene prodotto in modo abbondante nel Plasma di Quark e Gluoni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75000"/>
              <a:buFont typeface="StarSymbol"/>
              <a:buChar char="–"/>
            </a:pPr>
            <a:r>
              <a:rPr lang="it-IT" sz="2600">
                <a:solidFill>
                  <a:srgbClr val="000000"/>
                </a:solidFill>
                <a:latin typeface="Calibri Light" pitchFamily="18"/>
              </a:rPr>
              <a:t> L'aumento </a:t>
            </a:r>
            <a:r>
              <a:rPr lang="it-IT" sz="2600" dirty="0">
                <a:solidFill>
                  <a:srgbClr val="000000"/>
                </a:solidFill>
                <a:latin typeface="Calibri Light" pitchFamily="18"/>
              </a:rPr>
              <a:t>della produzione di particelle strane da collisioni di protoni a collisioni di nuclei è una delle firme del Plasma di Quark e Gluoni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A72634-8649-464B-804E-EAB61298F0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>
                <a:solidFill>
                  <a:srgbClr val="000000"/>
                </a:solidFill>
              </a:rPr>
              <a:t>Obiettivo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81C71724-14C4-1748-BA83-CC56676D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9B72C4-6F0C-E44F-A56D-AED15D87D8E0}" type="slidenum">
              <a:rPr/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A0A4A-8A4A-0448-97A5-5DBAC44425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75079-BF94-F748-B12C-2225A262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1189800"/>
            <a:ext cx="3633120" cy="1461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89790-DE92-8249-9531-A8EB68FE2E08}"/>
              </a:ext>
            </a:extLst>
          </p:cNvPr>
          <p:cNvSpPr txBox="1"/>
          <p:nvPr/>
        </p:nvSpPr>
        <p:spPr>
          <a:xfrm>
            <a:off x="604440" y="2857320"/>
            <a:ext cx="354564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Conservazione dell'energia: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762B-581B-6148-857C-D6AA2778A91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14240" y="2785320"/>
                <a:ext cx="2977559" cy="65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B9762B-581B-6148-857C-D6AA2778A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40" y="2785320"/>
                <a:ext cx="2977559" cy="656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FDA39-D90F-074D-B268-D92D0A78623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87680" y="3503519"/>
                <a:ext cx="2814480" cy="65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FFDA39-D90F-074D-B268-D92D0A786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80" y="3503519"/>
                <a:ext cx="2814480" cy="656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F8BCD-F023-D543-AE02-4EA2C7C26F0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50240" y="4159800"/>
                <a:ext cx="2859120" cy="65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F8BCD-F023-D543-AE02-4EA2C7C26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4159800"/>
                <a:ext cx="2859120" cy="656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53E71EA-164F-AE42-8FE9-46335020B045}"/>
              </a:ext>
            </a:extLst>
          </p:cNvPr>
          <p:cNvSpPr txBox="1"/>
          <p:nvPr/>
        </p:nvSpPr>
        <p:spPr>
          <a:xfrm>
            <a:off x="568080" y="3555360"/>
            <a:ext cx="4110840" cy="54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Conservazione dell'impulso: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BB5F-6AFC-5949-837F-AD5BC88FEBDE}"/>
              </a:ext>
            </a:extLst>
          </p:cNvPr>
          <p:cNvSpPr txBox="1"/>
          <p:nvPr/>
        </p:nvSpPr>
        <p:spPr>
          <a:xfrm>
            <a:off x="619920" y="4266360"/>
            <a:ext cx="4357080" cy="54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Conservazione della carica: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0D98A-D743-3E49-BB49-F02A85A7EA74}"/>
              </a:ext>
            </a:extLst>
          </p:cNvPr>
          <p:cNvSpPr txBox="1"/>
          <p:nvPr/>
        </p:nvSpPr>
        <p:spPr>
          <a:xfrm>
            <a:off x="979920" y="4986720"/>
            <a:ext cx="2527920" cy="54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Dalla relatività: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7402A5-EBF7-C647-B0D1-73C57C04F694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380560" y="4883760"/>
                <a:ext cx="2439360" cy="60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7402A5-EBF7-C647-B0D1-73C57C04F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560" y="4883760"/>
                <a:ext cx="2439360" cy="60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9C3D4D-700D-024B-9837-77BEA4F01722}"/>
              </a:ext>
            </a:extLst>
          </p:cNvPr>
          <p:cNvSpPr txBox="1"/>
          <p:nvPr/>
        </p:nvSpPr>
        <p:spPr>
          <a:xfrm>
            <a:off x="5870880" y="1557359"/>
            <a:ext cx="1995839" cy="63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>
                <a:ln>
                  <a:noFill/>
                </a:ln>
                <a:latin typeface="Just The Way You Are" pitchFamily="18"/>
                <a:ea typeface="Droid Sans Fallback" pitchFamily="2"/>
                <a:cs typeface="FreeSans" pitchFamily="2"/>
              </a:rPr>
              <a:t>A → B + C</a:t>
            </a: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9AB0D56D-6181-6A46-8BF6-3EFA8FF72DBE}"/>
              </a:ext>
            </a:extLst>
          </p:cNvPr>
          <p:cNvSpPr/>
          <p:nvPr/>
        </p:nvSpPr>
        <p:spPr>
          <a:xfrm>
            <a:off x="548640" y="3455279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98FC62BC-5444-0941-A489-E4DC46EBA089}"/>
              </a:ext>
            </a:extLst>
          </p:cNvPr>
          <p:cNvSpPr/>
          <p:nvPr/>
        </p:nvSpPr>
        <p:spPr>
          <a:xfrm>
            <a:off x="548640" y="2743199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8D539F26-DBB0-244D-98C4-D838CE6949E4}"/>
              </a:ext>
            </a:extLst>
          </p:cNvPr>
          <p:cNvSpPr/>
          <p:nvPr/>
        </p:nvSpPr>
        <p:spPr>
          <a:xfrm>
            <a:off x="548640" y="4169520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64ADE84B-BA46-C04A-9C3E-6B5297C08391}"/>
              </a:ext>
            </a:extLst>
          </p:cNvPr>
          <p:cNvSpPr/>
          <p:nvPr/>
        </p:nvSpPr>
        <p:spPr>
          <a:xfrm>
            <a:off x="548640" y="4883040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F41E6969-D9A1-F04F-9511-AE97D97B81A6}"/>
              </a:ext>
            </a:extLst>
          </p:cNvPr>
          <p:cNvSpPr/>
          <p:nvPr/>
        </p:nvSpPr>
        <p:spPr>
          <a:xfrm>
            <a:off x="548640" y="5596200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ECBC78F2-E519-8F43-93B4-F84EEDF7670C}"/>
              </a:ext>
            </a:extLst>
          </p:cNvPr>
          <p:cNvSpPr/>
          <p:nvPr/>
        </p:nvSpPr>
        <p:spPr>
          <a:xfrm>
            <a:off x="4754879" y="2743199"/>
            <a:ext cx="0" cy="2853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212C5612-AD3D-F14C-AEF0-0E3692D1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E6DD06-B9A2-9947-BEC8-1EA95CDCA4D5}" type="slidenum">
              <a:rPr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1A053-E94B-0744-94E2-443F96504F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715C2-4454-5740-84C9-EB7D60FA1AB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1189800"/>
            <a:ext cx="3633120" cy="14619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8BA44D-8483-F946-B241-65CFE43DB90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14240" y="2785320"/>
                <a:ext cx="2977559" cy="65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8BA44D-8483-F946-B241-65CFE43DB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40" y="2785320"/>
                <a:ext cx="2977559" cy="656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D93E7-8874-7A4B-BC4F-D54411D6671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87680" y="3503519"/>
                <a:ext cx="2814480" cy="65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GB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e>
                      </m:acc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D93E7-8874-7A4B-BC4F-D54411D66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80" y="3503519"/>
                <a:ext cx="2814480" cy="656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BC14E-9097-0447-A4CF-850F5F1E3CA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250240" y="4159800"/>
                <a:ext cx="2859120" cy="656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BC14E-9097-0447-A4CF-850F5F1E3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240" y="4159800"/>
                <a:ext cx="2859120" cy="6562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669282-533E-6344-B4D9-949CB0569875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5380560" y="4883760"/>
                <a:ext cx="2439360" cy="60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669282-533E-6344-B4D9-949CB0569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560" y="4883760"/>
                <a:ext cx="2439360" cy="60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F83F962-73EE-BB42-A60B-09898CB8B8E8}"/>
              </a:ext>
            </a:extLst>
          </p:cNvPr>
          <p:cNvSpPr txBox="1"/>
          <p:nvPr/>
        </p:nvSpPr>
        <p:spPr>
          <a:xfrm>
            <a:off x="479160" y="5943600"/>
            <a:ext cx="1840319" cy="486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Ricaviamo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895BBF-0102-F641-B861-145C4BA10240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371599" y="6323606"/>
                <a:ext cx="7425000" cy="6584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" tIns="9000" rIns="9000" bIns="9000" anchor="ctr" anchorCtr="1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p>
                                          <m:r>
                                            <a:rPr lang="en-GB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acc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i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p>
                                          <m:r>
                                            <a:rPr lang="en-GB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895BBF-0102-F641-B861-145C4BA10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6323606"/>
                <a:ext cx="7425000" cy="658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CDE40E8-C1B2-CB40-9C9B-E11C539C451E}"/>
              </a:ext>
            </a:extLst>
          </p:cNvPr>
          <p:cNvSpPr txBox="1"/>
          <p:nvPr/>
        </p:nvSpPr>
        <p:spPr>
          <a:xfrm>
            <a:off x="5870880" y="1557359"/>
            <a:ext cx="1995839" cy="634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3200" b="0" i="0" u="none" strike="noStrike" kern="1200">
                <a:ln>
                  <a:noFill/>
                </a:ln>
                <a:latin typeface="Just The Way You Are" pitchFamily="18"/>
                <a:ea typeface="Droid Sans Fallback" pitchFamily="2"/>
                <a:cs typeface="FreeSans" pitchFamily="2"/>
              </a:rPr>
              <a:t>A → B + C</a:t>
            </a: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CCD51BFE-23FA-D84C-9D6E-2F0129354EE8}"/>
              </a:ext>
            </a:extLst>
          </p:cNvPr>
          <p:cNvSpPr/>
          <p:nvPr/>
        </p:nvSpPr>
        <p:spPr>
          <a:xfrm>
            <a:off x="548640" y="3455279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91293EE3-1D45-BC4F-947A-A2BE5850A6B2}"/>
              </a:ext>
            </a:extLst>
          </p:cNvPr>
          <p:cNvSpPr/>
          <p:nvPr/>
        </p:nvSpPr>
        <p:spPr>
          <a:xfrm>
            <a:off x="548640" y="2743199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4C1E0B5B-698C-BD44-BD85-5EBCAEF3C6F6}"/>
              </a:ext>
            </a:extLst>
          </p:cNvPr>
          <p:cNvSpPr/>
          <p:nvPr/>
        </p:nvSpPr>
        <p:spPr>
          <a:xfrm>
            <a:off x="548640" y="4169520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572FBC83-AA8E-A74F-B08F-73D40EB92AA5}"/>
              </a:ext>
            </a:extLst>
          </p:cNvPr>
          <p:cNvSpPr/>
          <p:nvPr/>
        </p:nvSpPr>
        <p:spPr>
          <a:xfrm>
            <a:off x="548640" y="4883040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E1077B8B-48BA-D746-BF45-477640FA2640}"/>
              </a:ext>
            </a:extLst>
          </p:cNvPr>
          <p:cNvSpPr/>
          <p:nvPr/>
        </p:nvSpPr>
        <p:spPr>
          <a:xfrm>
            <a:off x="548640" y="5596200"/>
            <a:ext cx="804672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9369E-2672-7C4F-AA47-AE5560601F92}"/>
              </a:ext>
            </a:extLst>
          </p:cNvPr>
          <p:cNvSpPr txBox="1"/>
          <p:nvPr/>
        </p:nvSpPr>
        <p:spPr>
          <a:xfrm>
            <a:off x="604800" y="2857680"/>
            <a:ext cx="3545640" cy="373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Conservazione dell'energia: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F3F40-BA03-4247-9E6B-0FB8B7AA930A}"/>
              </a:ext>
            </a:extLst>
          </p:cNvPr>
          <p:cNvSpPr txBox="1"/>
          <p:nvPr/>
        </p:nvSpPr>
        <p:spPr>
          <a:xfrm>
            <a:off x="568440" y="3555720"/>
            <a:ext cx="4110840" cy="54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Conservazione dell'impulso: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6D692A-9EF2-784B-A672-1359B556F644}"/>
              </a:ext>
            </a:extLst>
          </p:cNvPr>
          <p:cNvSpPr txBox="1"/>
          <p:nvPr/>
        </p:nvSpPr>
        <p:spPr>
          <a:xfrm>
            <a:off x="620280" y="4266720"/>
            <a:ext cx="4357080" cy="54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Conservazione della carica: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39E31-502A-5944-AC0A-9B4B8FA96B6B}"/>
              </a:ext>
            </a:extLst>
          </p:cNvPr>
          <p:cNvSpPr txBox="1"/>
          <p:nvPr/>
        </p:nvSpPr>
        <p:spPr>
          <a:xfrm>
            <a:off x="980280" y="4987080"/>
            <a:ext cx="2527920" cy="549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solidFill>
                  <a:srgbClr val="000099"/>
                </a:solidFill>
                <a:latin typeface="Arial" pitchFamily="34"/>
                <a:ea typeface="Droid Sans Fallback" pitchFamily="2"/>
                <a:cs typeface="FreeSans" pitchFamily="2"/>
              </a:rPr>
              <a:t>Dalla relatività:</a:t>
            </a: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3CCA4697-95D5-D441-895B-C593BE1A7F1C}"/>
              </a:ext>
            </a:extLst>
          </p:cNvPr>
          <p:cNvSpPr/>
          <p:nvPr/>
        </p:nvSpPr>
        <p:spPr>
          <a:xfrm>
            <a:off x="4755240" y="2743560"/>
            <a:ext cx="0" cy="2853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C102EB0-D9D1-0140-8FAA-C5160A5B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F343C5-2FFF-9E48-8527-AE0C1F1BE145}" type="slidenum">
              <a:rPr/>
              <a:t>22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8F468-F9C1-1D42-B029-6B5C243250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Come contiamo le particelle?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29E615-3E55-FA45-9100-C2DCDD9AED12}"/>
              </a:ext>
            </a:extLst>
          </p:cNvPr>
          <p:cNvSpPr txBox="1"/>
          <p:nvPr/>
        </p:nvSpPr>
        <p:spPr>
          <a:xfrm>
            <a:off x="504000" y="1194699"/>
            <a:ext cx="9071640" cy="1930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Le collisioni registrate dagli esperimenti vengono analizzate una dopo l'altra, contando le particelle di vari tipi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Si ottiene un elenco di particelle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Nel caso di decadimenti ricostruiti, si ottiene un elenco di valori di massa invariante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581"/>
              </a:spcBef>
              <a:spcAft>
                <a:spcPts val="581"/>
              </a:spcAft>
              <a:buSzPct val="45000"/>
              <a:buFont typeface="StarSymbol"/>
              <a:buChar char="●"/>
              <a:tabLst/>
            </a:pPr>
            <a:r>
              <a:rPr lang="it-IT" sz="22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Mettendo i numeri in un grafico si ottiene una distribuzione: sull'asse x i valori di massa (in piccoli intervalli), sull'asse y il numero particelle con massa in ogni intervallo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EAC5-9AD1-A846-B8FC-432F17748396}"/>
              </a:ext>
            </a:extLst>
          </p:cNvPr>
          <p:cNvSpPr txBox="1"/>
          <p:nvPr/>
        </p:nvSpPr>
        <p:spPr>
          <a:xfrm>
            <a:off x="1105200" y="4693679"/>
            <a:ext cx="1006559" cy="1626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0.49908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0.49080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0.48546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0.49328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0.48721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etc...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8A7A3-E457-C347-AF6B-F9DE2B105C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6160" y="4086000"/>
            <a:ext cx="3651839" cy="32558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E3ABE5D6-18F0-4C48-83CB-FAF6837BB012}"/>
              </a:ext>
            </a:extLst>
          </p:cNvPr>
          <p:cNvSpPr/>
          <p:nvPr/>
        </p:nvSpPr>
        <p:spPr>
          <a:xfrm>
            <a:off x="2422800" y="5546880"/>
            <a:ext cx="3268800" cy="0"/>
          </a:xfrm>
          <a:prstGeom prst="line">
            <a:avLst/>
          </a:prstGeom>
          <a:noFill/>
          <a:ln w="73080">
            <a:solidFill>
              <a:srgbClr val="000000"/>
            </a:solidFill>
            <a:prstDash val="solid"/>
            <a:tailEnd type="arrow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25DEF1-0EFD-8940-B7A4-71744628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6D951C-F802-7749-917F-C08DD869E9B4}" type="slidenum">
              <a:rPr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57C40C-588C-A84C-AE69-9BF4554F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2640" y="1560600"/>
            <a:ext cx="4718160" cy="3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E664A3-C29B-3541-8BBE-8F613F9B10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/>
          <a:lstStyle/>
          <a:p>
            <a:pPr lvl="0"/>
            <a:r>
              <a:rPr lang="it-IT"/>
              <a:t>Massa invariante : Esempio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D3026BD-DE0D-C24C-8149-B996954F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CB22E-44D4-6D4E-AC73-EA3B1F8BC917}" type="slidenum">
              <a:rPr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ACE64-318E-5545-9E8A-B4CFCD8A6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2640" y="1560600"/>
            <a:ext cx="4718160" cy="3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A8FC78-67B7-744F-A4F1-8D25EFF08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/>
          <a:lstStyle/>
          <a:p>
            <a:pPr lvl="0"/>
            <a:r>
              <a:rPr lang="it-IT"/>
              <a:t>Massa invariante : 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B3093-3B42-0B4E-937E-10157087B46B}"/>
              </a:ext>
            </a:extLst>
          </p:cNvPr>
          <p:cNvSpPr txBox="1"/>
          <p:nvPr/>
        </p:nvSpPr>
        <p:spPr>
          <a:xfrm>
            <a:off x="5120640" y="1463039"/>
            <a:ext cx="4455000" cy="13432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Ma se tutto è “noto” perché vedo una distribuzione che ha questa forma??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(cioè : perché vedo una distribuzione e non un numero??)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355C083-D45E-C040-9E6D-C24DCBD2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440EAB-C695-6246-92BD-555FB86A9718}" type="slidenum">
              <a:rPr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6EA9B5-72A8-D944-875E-6771E393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2640" y="1560600"/>
            <a:ext cx="4718160" cy="3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C8E46A-14F0-B942-8642-BF36641585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/>
          <a:lstStyle/>
          <a:p>
            <a:pPr lvl="0"/>
            <a:r>
              <a:rPr lang="it-IT"/>
              <a:t>Massa invariante : 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D2150-F7BB-4F46-8ED8-3B23C0841130}"/>
              </a:ext>
            </a:extLst>
          </p:cNvPr>
          <p:cNvSpPr txBox="1"/>
          <p:nvPr/>
        </p:nvSpPr>
        <p:spPr>
          <a:xfrm>
            <a:off x="5120640" y="1463039"/>
            <a:ext cx="4455000" cy="4161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Ma se tutto è “noto” perché vedo una distribuzione che ha questa forma??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(cioè : perché vedo una distribuzione e non un numero??)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Perché abbiamo un rivelatore “vero”!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L'impulso non è quello “vero” ma quello misurato dal rivelatore che ha una </a:t>
            </a:r>
            <a:r>
              <a:rPr lang="it-IT" sz="2000" b="0" i="1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precisione sperimentale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→ Otteniamo una distribuzione a campana (detta </a:t>
            </a:r>
            <a:r>
              <a:rPr lang="it-IT" sz="2000" b="1" i="1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gaussiana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La larghezza della campana è la  “risoluzione” del rivelatore (cioè quanto è preciso il nostro rivelatore).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C6D5DF-4006-234F-877F-47DDDD4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5B12DA-129C-354A-B774-F1C59C6F2C5E}" type="slidenum">
              <a:rPr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FA8BE-C533-914B-A1C2-B22DAECA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9040" y="1563839"/>
            <a:ext cx="4718160" cy="3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8138B3-DFE1-8F45-A26E-136EF2414D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 : Esempio</a:t>
            </a: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040F4496-E80A-734C-A517-1AE5A11FEDF0}"/>
              </a:ext>
            </a:extLst>
          </p:cNvPr>
          <p:cNvSpPr/>
          <p:nvPr/>
        </p:nvSpPr>
        <p:spPr>
          <a:xfrm flipV="1">
            <a:off x="2834640" y="2011680"/>
            <a:ext cx="36000" cy="27435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8F76B-BD17-F04E-8F6E-6776B81707C6}"/>
              </a:ext>
            </a:extLst>
          </p:cNvPr>
          <p:cNvSpPr txBox="1"/>
          <p:nvPr/>
        </p:nvSpPr>
        <p:spPr>
          <a:xfrm>
            <a:off x="2671200" y="4738320"/>
            <a:ext cx="3117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20BA3-FD85-6C4A-B801-042EB514DB10}"/>
              </a:ext>
            </a:extLst>
          </p:cNvPr>
          <p:cNvSpPr txBox="1"/>
          <p:nvPr/>
        </p:nvSpPr>
        <p:spPr>
          <a:xfrm>
            <a:off x="4993200" y="1355400"/>
            <a:ext cx="4718160" cy="38480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Il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fit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ci da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il </a:t>
            </a: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valore centrale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della distribuzione (il valor medio della gaussiana) che corrisponde alla massa della particella che stiamo cercando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➢"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Nel nostro caso (per la K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) dal </a:t>
            </a:r>
            <a:r>
              <a:rPr lang="it-IT" sz="2000" b="0" i="1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fit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otteniamo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Liberation Sans" pitchFamily="34"/>
              <a:cs typeface="Liberation Sans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	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μ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= (497.3 ± 0.7)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MeV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2</a:t>
            </a:r>
          </a:p>
          <a:p>
            <a:pPr marL="0" marR="0" lvl="2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Liberation Sans" pitchFamily="34"/>
              <a:cs typeface="Liberation Sans" pitchFamily="34"/>
            </a:endParaRPr>
          </a:p>
          <a:p>
            <a:pPr marL="0" marR="0" lvl="2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Che deve essere confrontato con il valore della massa della K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0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:		</a:t>
            </a:r>
          </a:p>
          <a:p>
            <a:pPr marL="0" marR="0" lvl="3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μ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= 497.6 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MeV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Liberation Sans" pitchFamily="34"/>
              <a:cs typeface="Liberation Sans" pitchFamily="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2A1DD-8225-7D43-A815-A28F0B15ACA5}"/>
              </a:ext>
            </a:extLst>
          </p:cNvPr>
          <p:cNvSpPr txBox="1"/>
          <p:nvPr/>
        </p:nvSpPr>
        <p:spPr>
          <a:xfrm>
            <a:off x="2986198" y="1195390"/>
            <a:ext cx="168947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Massa della K</a:t>
            </a:r>
            <a:r>
              <a:rPr lang="it-IT" sz="1800" b="0" i="0" u="none" strike="noStrike" kern="1200" baseline="330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82EE8C3D-1F29-9B40-935D-0C5E848C70A4}"/>
              </a:ext>
            </a:extLst>
          </p:cNvPr>
          <p:cNvSpPr/>
          <p:nvPr/>
        </p:nvSpPr>
        <p:spPr>
          <a:xfrm flipH="1">
            <a:off x="2870639" y="1469520"/>
            <a:ext cx="594640" cy="381599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" tIns="9000" rIns="9000" bIns="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FC6D5DF-4006-234F-877F-47DDDD4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5B12DA-129C-354A-B774-F1C59C6F2C5E}" type="slidenum">
              <a:rPr/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FA8BE-C533-914B-A1C2-B22DAECA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9040" y="1563839"/>
            <a:ext cx="4718160" cy="31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8138B3-DFE1-8F45-A26E-136EF2414D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 : Esempio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F4C32-79CA-5548-B1E1-41A9A1BEF32C}"/>
              </a:ext>
            </a:extLst>
          </p:cNvPr>
          <p:cNvSpPr txBox="1"/>
          <p:nvPr/>
        </p:nvSpPr>
        <p:spPr>
          <a:xfrm>
            <a:off x="2986198" y="1195390"/>
            <a:ext cx="168947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Massa della K</a:t>
            </a:r>
            <a:r>
              <a:rPr lang="it-IT" sz="1800" b="0" i="0" u="none" strike="noStrike" kern="1200" baseline="330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22D84F9-A75D-BE4A-BEFF-FF8C8ACF55F4}"/>
              </a:ext>
            </a:extLst>
          </p:cNvPr>
          <p:cNvSpPr/>
          <p:nvPr/>
        </p:nvSpPr>
        <p:spPr>
          <a:xfrm flipH="1">
            <a:off x="2870639" y="1469520"/>
            <a:ext cx="594640" cy="381599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" tIns="9000" rIns="9000" bIns="9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040F4496-E80A-734C-A517-1AE5A11FEDF0}"/>
              </a:ext>
            </a:extLst>
          </p:cNvPr>
          <p:cNvSpPr/>
          <p:nvPr/>
        </p:nvSpPr>
        <p:spPr>
          <a:xfrm flipV="1">
            <a:off x="2834640" y="2011680"/>
            <a:ext cx="36000" cy="27435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8F76B-BD17-F04E-8F6E-6776B81707C6}"/>
              </a:ext>
            </a:extLst>
          </p:cNvPr>
          <p:cNvSpPr txBox="1"/>
          <p:nvPr/>
        </p:nvSpPr>
        <p:spPr>
          <a:xfrm>
            <a:off x="2671200" y="4738320"/>
            <a:ext cx="31176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20BA3-FD85-6C4A-B801-042EB514DB10}"/>
              </a:ext>
            </a:extLst>
          </p:cNvPr>
          <p:cNvSpPr txBox="1"/>
          <p:nvPr/>
        </p:nvSpPr>
        <p:spPr>
          <a:xfrm>
            <a:off x="4993200" y="1355400"/>
            <a:ext cx="4718160" cy="51004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Il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fit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ci da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il </a:t>
            </a: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valore centrale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della distribuzione (il valor medio della gaussiana) che corrisponde alla massa della particella che stiamo cercando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➢"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Nel nostro caso (per la K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) dal </a:t>
            </a:r>
            <a:r>
              <a:rPr lang="it-IT" sz="2000" b="0" i="1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fit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otteniamo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Liberation Sans" pitchFamily="34"/>
              <a:cs typeface="Liberation Sans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	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μ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= (497.3 ± 0.7)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MeV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2</a:t>
            </a:r>
          </a:p>
          <a:p>
            <a:pPr marL="0" marR="0" lvl="2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Liberation Sans" pitchFamily="34"/>
              <a:cs typeface="Liberation Sans" pitchFamily="34"/>
            </a:endParaRPr>
          </a:p>
          <a:p>
            <a:pPr marL="0" marR="0" lvl="2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Che deve essere confrontato con il valore della massa della K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0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:		</a:t>
            </a:r>
          </a:p>
          <a:p>
            <a:pPr marL="0" marR="0" lvl="3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μ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= 497.6 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MeV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/c</a:t>
            </a:r>
            <a:r>
              <a:rPr lang="it-IT" sz="2000" b="0" i="0" u="none" strike="noStrike" kern="1200" baseline="33000" dirty="0">
                <a:ln>
                  <a:noFill/>
                </a:ln>
                <a:latin typeface="Calibri Light" pitchFamily="18"/>
                <a:ea typeface="Liberation Sans" pitchFamily="34"/>
                <a:cs typeface="Liberation Sans" pitchFamily="34"/>
              </a:rPr>
              <a:t>2</a:t>
            </a:r>
          </a:p>
          <a:p>
            <a:pPr lvl="0" hangingPunct="0">
              <a:buSzPct val="45000"/>
              <a:buFont typeface="StarSymbol"/>
              <a:buChar char="●"/>
            </a:pPr>
            <a:r>
              <a:rPr lang="it-IT" sz="2000" dirty="0">
                <a:latin typeface="Calibri Light" pitchFamily="18"/>
                <a:ea typeface="Liberation Sans" pitchFamily="34"/>
                <a:cs typeface="Liberation Sans" pitchFamily="34"/>
              </a:rPr>
              <a:t>La </a:t>
            </a:r>
            <a:r>
              <a:rPr lang="it-IT" sz="2000" b="1" dirty="0">
                <a:latin typeface="Calibri Light" pitchFamily="18"/>
                <a:ea typeface="Liberation Sans" pitchFamily="34"/>
                <a:cs typeface="Liberation Sans" pitchFamily="34"/>
              </a:rPr>
              <a:t>larghezza</a:t>
            </a:r>
            <a:r>
              <a:rPr lang="it-IT" sz="2000" dirty="0">
                <a:latin typeface="Calibri Light" pitchFamily="18"/>
                <a:ea typeface="Liberation Sans" pitchFamily="34"/>
                <a:cs typeface="Liberation Sans" pitchFamily="34"/>
              </a:rPr>
              <a:t> della gaussiana: quantifica la precisione del rivelatore</a:t>
            </a:r>
          </a:p>
          <a:p>
            <a:pPr marL="0" lvl="1" hangingPunct="0">
              <a:buSzPct val="45000"/>
              <a:buFont typeface="StarSymbol"/>
              <a:buChar char="➢"/>
            </a:pPr>
            <a:r>
              <a:rPr lang="it-IT" sz="2000" dirty="0">
                <a:latin typeface="Calibri Light" pitchFamily="18"/>
                <a:ea typeface="Liberation Sans" pitchFamily="34"/>
                <a:cs typeface="Liberation Sans" pitchFamily="34"/>
              </a:rPr>
              <a:t>Nel nostro caso :</a:t>
            </a:r>
          </a:p>
          <a:p>
            <a:pPr lvl="0" hangingPunct="0"/>
            <a:r>
              <a:rPr lang="it-IT" sz="2000" dirty="0">
                <a:latin typeface="Liberation Sans" pitchFamily="34"/>
                <a:ea typeface="Liberation Sans" pitchFamily="34"/>
                <a:cs typeface="Liberation Sans" pitchFamily="34"/>
              </a:rPr>
              <a:t>		</a:t>
            </a:r>
            <a:r>
              <a:rPr lang="it-IT" sz="2000" dirty="0" err="1">
                <a:latin typeface="Calibri Light" pitchFamily="18"/>
                <a:ea typeface="Liberation Sans" pitchFamily="34"/>
                <a:cs typeface="Liberation Sans" pitchFamily="34"/>
              </a:rPr>
              <a:t>σ</a:t>
            </a:r>
            <a:r>
              <a:rPr lang="it-IT" sz="2000" dirty="0">
                <a:latin typeface="Calibri Light" pitchFamily="18"/>
                <a:ea typeface="Liberation Sans" pitchFamily="34"/>
                <a:cs typeface="Liberation Sans" pitchFamily="34"/>
              </a:rPr>
              <a:t> = (5.2±0.08) </a:t>
            </a:r>
            <a:r>
              <a:rPr lang="it-IT" sz="2000" dirty="0" err="1">
                <a:latin typeface="Calibri Light" pitchFamily="18"/>
                <a:ea typeface="Liberation Sans" pitchFamily="34"/>
                <a:cs typeface="Liberation Sans" pitchFamily="34"/>
              </a:rPr>
              <a:t>MeV</a:t>
            </a:r>
            <a:r>
              <a:rPr lang="it-IT" sz="2000" dirty="0">
                <a:latin typeface="Calibri Light" pitchFamily="18"/>
                <a:ea typeface="Liberation Sans" pitchFamily="34"/>
                <a:cs typeface="Liberation Sans" pitchFamily="34"/>
              </a:rPr>
              <a:t>/c</a:t>
            </a:r>
            <a:r>
              <a:rPr lang="it-IT" sz="2000" baseline="33000" dirty="0">
                <a:latin typeface="Calibri Light" pitchFamily="18"/>
                <a:ea typeface="Liberation Sans" pitchFamily="34"/>
                <a:cs typeface="Liberation Sans" pitchFamily="34"/>
              </a:rPr>
              <a:t>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Liberation Sans" pitchFamily="34"/>
              <a:cs typeface="Liberation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62061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EEEBB8D-DA66-C843-8ED4-734E686C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2AD964-AAD3-CB4B-98C5-E04EFCB81E40}" type="slidenum">
              <a:rPr/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509F26-4D7D-9D47-9840-F12A6833FA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20" y="1554479"/>
            <a:ext cx="5356080" cy="4016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584D0B-3F21-8A4D-8B01-819937BA56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 : Esempio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537C4-F3F1-6741-9C84-483BCA45C0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91839" y="2286000"/>
            <a:ext cx="166896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4BBD7-6BC8-3341-92C3-69762AE5B5B6}"/>
              </a:ext>
            </a:extLst>
          </p:cNvPr>
          <p:cNvSpPr txBox="1"/>
          <p:nvPr/>
        </p:nvSpPr>
        <p:spPr>
          <a:xfrm>
            <a:off x="5630400" y="1699560"/>
            <a:ext cx="4030958" cy="1030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Perché possiamo ottenere una distribuzione di massa invariante fatta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cosi'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??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D9C52B5-778E-8D41-9BEE-6B6654DC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FCD273-241B-3647-BECC-98CF5CE4B388}" type="slidenum">
              <a:rPr/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9F5457-34B8-E14A-BAD3-DE7DBBE361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20" y="1554479"/>
            <a:ext cx="5356080" cy="4016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E42CF6-4165-8244-A0DB-097FCA1D03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/>
              <a:t>Massa invariante : Esempio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34F8D-DB2D-AB40-A576-28E4AF32CFE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91839" y="2286000"/>
            <a:ext cx="166896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A9E7D593-C15A-9442-85C6-AFDF0C4F9527}"/>
              </a:ext>
            </a:extLst>
          </p:cNvPr>
          <p:cNvSpPr/>
          <p:nvPr/>
        </p:nvSpPr>
        <p:spPr>
          <a:xfrm>
            <a:off x="822960" y="4663440"/>
            <a:ext cx="4260600" cy="5209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836" h="1448">
                <a:moveTo>
                  <a:pt x="0" y="1448"/>
                </a:moveTo>
                <a:cubicBezTo>
                  <a:pt x="9066" y="1448"/>
                  <a:pt x="11836" y="1448"/>
                  <a:pt x="11836" y="1448"/>
                </a:cubicBezTo>
                <a:lnTo>
                  <a:pt x="10577" y="1207"/>
                </a:lnTo>
                <a:lnTo>
                  <a:pt x="7051" y="982"/>
                </a:lnTo>
                <a:lnTo>
                  <a:pt x="6548" y="965"/>
                </a:lnTo>
                <a:lnTo>
                  <a:pt x="5842" y="762"/>
                </a:lnTo>
                <a:lnTo>
                  <a:pt x="5288" y="724"/>
                </a:lnTo>
                <a:lnTo>
                  <a:pt x="3526" y="724"/>
                </a:lnTo>
                <a:lnTo>
                  <a:pt x="2518" y="483"/>
                </a:lnTo>
                <a:lnTo>
                  <a:pt x="1259" y="241"/>
                </a:lnTo>
                <a:lnTo>
                  <a:pt x="755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CCFF">
              <a:alpha val="55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CE78F-63DB-904E-874F-7D49246BD80A}"/>
              </a:ext>
            </a:extLst>
          </p:cNvPr>
          <p:cNvSpPr txBox="1"/>
          <p:nvPr/>
        </p:nvSpPr>
        <p:spPr>
          <a:xfrm>
            <a:off x="548640" y="5636160"/>
            <a:ext cx="82835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Fondo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02529B1-8BB7-C540-AF23-9681EDE013B4}"/>
              </a:ext>
            </a:extLst>
          </p:cNvPr>
          <p:cNvSpPr/>
          <p:nvPr/>
        </p:nvSpPr>
        <p:spPr>
          <a:xfrm flipV="1">
            <a:off x="822960" y="5029200"/>
            <a:ext cx="457199" cy="6069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C0E28-121B-8E4A-930C-CE1A6705144C}"/>
              </a:ext>
            </a:extLst>
          </p:cNvPr>
          <p:cNvSpPr txBox="1"/>
          <p:nvPr/>
        </p:nvSpPr>
        <p:spPr>
          <a:xfrm>
            <a:off x="1097280" y="2468880"/>
            <a:ext cx="1018799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Segnale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7F7B255-C557-4B45-A1EB-DDB31AF9EDFB}"/>
              </a:ext>
            </a:extLst>
          </p:cNvPr>
          <p:cNvSpPr/>
          <p:nvPr/>
        </p:nvSpPr>
        <p:spPr>
          <a:xfrm>
            <a:off x="1463039" y="2789280"/>
            <a:ext cx="1280160" cy="68544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FF71-6D5C-A447-9BDA-4D2A762CC68C}"/>
              </a:ext>
            </a:extLst>
          </p:cNvPr>
          <p:cNvSpPr txBox="1"/>
          <p:nvPr/>
        </p:nvSpPr>
        <p:spPr>
          <a:xfrm>
            <a:off x="5630400" y="1699560"/>
            <a:ext cx="4030958" cy="22825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Perché possiamo ottenere una distribuzione di massa invariante fatta </a:t>
            </a:r>
            <a:r>
              <a:rPr lang="it-IT" sz="2000" b="0" i="0" u="none" strike="noStrike" kern="1200" dirty="0" err="1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cosi'</a:t>
            </a: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??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Il picco corrisponde alle K</a:t>
            </a:r>
            <a:r>
              <a:rPr lang="it-IT" sz="2000" b="0" i="0" u="none" strike="noStrike" kern="1200" baseline="330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, e la regione piatta sottostante è il “fondo” originato da combinazioni casuali di pioni che non vengono da K</a:t>
            </a:r>
            <a:r>
              <a:rPr lang="it-IT" sz="2000" b="0" i="0" u="none" strike="noStrike" kern="1200" baseline="330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55FBDF-A39D-5F42-A20E-F676A165596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92526" t="16558" r="9932" b="75644"/>
          <a:stretch>
            <a:fillRect/>
          </a:stretch>
        </p:blipFill>
        <p:spPr>
          <a:xfrm>
            <a:off x="6053040" y="4104000"/>
            <a:ext cx="3078000" cy="305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89E4BA9-5FF6-2A4E-8AC9-1B952921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8CBCA9-DFE4-8D47-824B-533DE8A496D3}" type="slidenum">
              <a:r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E46BE-9D53-D14C-8768-634634A92A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 sz="3600"/>
              <a:t>Particelle Strane: cosa sono?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F6842-DB22-9A4C-B286-BFD0A8E67683}"/>
              </a:ext>
            </a:extLst>
          </p:cNvPr>
          <p:cNvSpPr txBox="1"/>
          <p:nvPr/>
        </p:nvSpPr>
        <p:spPr>
          <a:xfrm>
            <a:off x="457200" y="1319040"/>
            <a:ext cx="9144000" cy="207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Le particelle strane sono particelle che contengono almeno un quark strano. Hanno quindi un numero quantico detto </a:t>
            </a:r>
            <a:r>
              <a:rPr lang="it-IT" sz="2000" b="1" i="1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stranezza </a:t>
            </a: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che misura il numero di quark strani.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solidFill>
                <a:srgbClr val="000000"/>
              </a:solidFill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Tra tutte le particelle si distinguono: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i </a:t>
            </a:r>
            <a:r>
              <a:rPr lang="it-IT" sz="20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mesoni</a:t>
            </a: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 (formati da un quark e un antiquark)</a:t>
            </a:r>
          </a:p>
          <a:p>
            <a:pPr marL="342900" marR="0" lvl="0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i </a:t>
            </a:r>
            <a:r>
              <a:rPr lang="it-IT" sz="20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barioni</a:t>
            </a:r>
            <a:r>
              <a:rPr lang="it-IT" sz="20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rPr>
              <a:t> (formati da tre quark)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5F3363-4559-AF45-ABD1-05A2353C9799}"/>
              </a:ext>
            </a:extLst>
          </p:cNvPr>
          <p:cNvGrpSpPr/>
          <p:nvPr/>
        </p:nvGrpSpPr>
        <p:grpSpPr>
          <a:xfrm>
            <a:off x="5805158" y="3247200"/>
            <a:ext cx="1429401" cy="1334880"/>
            <a:chOff x="5805158" y="3247200"/>
            <a:chExt cx="1429401" cy="133488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30225C2-3E1F-F246-8123-640663A870A1}"/>
                </a:ext>
              </a:extLst>
            </p:cNvPr>
            <p:cNvSpPr/>
            <p:nvPr/>
          </p:nvSpPr>
          <p:spPr>
            <a:xfrm>
              <a:off x="5890319" y="3247200"/>
              <a:ext cx="1344240" cy="1334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660066"/>
                </a:gs>
                <a:gs pos="100000">
                  <a:srgbClr val="FF8080"/>
                </a:gs>
              </a:gsLst>
              <a:lin ang="2700000"/>
            </a:gradFill>
            <a:ln w="0">
              <a:solidFill>
                <a:srgbClr val="FF99CC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149B6-A89F-9A4F-A042-66C7875AD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3310800">
              <a:off x="5842418" y="3976469"/>
              <a:ext cx="433799" cy="50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C9314D-D87A-7F46-AA88-A44EC64B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5808240" y="3499920"/>
              <a:ext cx="653400" cy="765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78BF38-0C15-B94E-A5E4-C61344A48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6615000" y="3685319"/>
              <a:ext cx="486360" cy="43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174613-F4C5-844C-8D1C-925DE65D186D}"/>
              </a:ext>
            </a:extLst>
          </p:cNvPr>
          <p:cNvGrpSpPr/>
          <p:nvPr/>
        </p:nvGrpSpPr>
        <p:grpSpPr>
          <a:xfrm>
            <a:off x="2753640" y="3963959"/>
            <a:ext cx="1444680" cy="1417320"/>
            <a:chOff x="2753640" y="3963959"/>
            <a:chExt cx="1444680" cy="141732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81422D0-0FD9-9D48-97DA-1B3C8D27BF07}"/>
                </a:ext>
              </a:extLst>
            </p:cNvPr>
            <p:cNvSpPr/>
            <p:nvPr/>
          </p:nvSpPr>
          <p:spPr>
            <a:xfrm>
              <a:off x="2753640" y="3963959"/>
              <a:ext cx="1444680" cy="14173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CE94F"/>
                </a:gs>
                <a:gs pos="100000">
                  <a:srgbClr val="C4A000"/>
                </a:gs>
              </a:gsLst>
              <a:lin ang="3600000"/>
            </a:gradFill>
            <a:ln w="0">
              <a:solidFill>
                <a:srgbClr val="FFFF00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B8446A8-387F-2D4A-A46D-6FB563525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558240" y="4227839"/>
              <a:ext cx="461159" cy="533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3C5154-D0EC-EE4A-8E5A-B77F7B046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flipH="1">
              <a:off x="2955240" y="4227120"/>
              <a:ext cx="464040" cy="533520"/>
            </a:xfrm>
            <a:prstGeom prst="rect">
              <a:avLst/>
            </a:prstGeom>
            <a:noFill/>
            <a:ln cap="sq"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6485D5-9AF0-1440-BA5E-44A94468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2796120" y="4519800"/>
              <a:ext cx="481680" cy="596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40355C-112F-2C44-A080-8ECD7E6F4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3107159" y="3975839"/>
              <a:ext cx="517319" cy="453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A89C45-E40E-AC49-87FC-AD67B1389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7939200">
              <a:off x="3199963" y="4686931"/>
              <a:ext cx="462600" cy="542520"/>
            </a:xfrm>
            <a:prstGeom prst="rect">
              <a:avLst/>
            </a:prstGeom>
            <a:noFill/>
            <a:ln cap="sq"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606A4D-5E8F-674F-8609-D44567C7C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3589200" y="4609440"/>
              <a:ext cx="485280" cy="542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3ACDCD-789D-B44D-9195-36A159EC37AA}"/>
              </a:ext>
            </a:extLst>
          </p:cNvPr>
          <p:cNvSpPr txBox="1"/>
          <p:nvPr/>
        </p:nvSpPr>
        <p:spPr>
          <a:xfrm>
            <a:off x="7691760" y="3481560"/>
            <a:ext cx="2194560" cy="521639"/>
          </a:xfrm>
          <a:prstGeom prst="rect">
            <a:avLst/>
          </a:prstGeom>
          <a:solidFill>
            <a:srgbClr val="CCFF00"/>
          </a:solidFill>
          <a:ln w="18360">
            <a:solidFill>
              <a:srgbClr val="333333"/>
            </a:solidFill>
            <a:prstDash val="solid"/>
          </a:ln>
        </p:spPr>
        <p:txBody>
          <a:bodyPr vert="horz" wrap="none" lIns="99000" tIns="54000" rIns="99000" bIns="54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500" b="1" i="0" u="none" strike="noStrike" kern="1200">
                <a:ln>
                  <a:noFill/>
                </a:ln>
                <a:latin typeface="Arial" pitchFamily="34"/>
                <a:ea typeface="Droid Sans Fallback" pitchFamily="2"/>
                <a:cs typeface="FreeSans" pitchFamily="2"/>
              </a:rPr>
              <a:t>K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0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→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+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+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63FF0-F0C2-BD4A-BBBA-52E0840A55C2}"/>
              </a:ext>
            </a:extLst>
          </p:cNvPr>
          <p:cNvSpPr txBox="1"/>
          <p:nvPr/>
        </p:nvSpPr>
        <p:spPr>
          <a:xfrm>
            <a:off x="97200" y="4419360"/>
            <a:ext cx="2286000" cy="658080"/>
          </a:xfrm>
          <a:prstGeom prst="rect">
            <a:avLst/>
          </a:prstGeom>
          <a:solidFill>
            <a:srgbClr val="CCFF00"/>
          </a:solidFill>
          <a:ln w="18360">
            <a:solidFill>
              <a:srgbClr val="333333"/>
            </a:solidFill>
            <a:prstDash val="solid"/>
          </a:ln>
        </p:spPr>
        <p:txBody>
          <a:bodyPr vert="horz" wrap="none" lIns="99000" tIns="54000" rIns="99000" bIns="54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500" b="1" i="0" u="none" strike="noStrike" kern="12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Λ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0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→ p +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-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5732BE-40B1-4D4A-BC71-6C4AE1588945}"/>
              </a:ext>
            </a:extLst>
          </p:cNvPr>
          <p:cNvSpPr txBox="1"/>
          <p:nvPr/>
        </p:nvSpPr>
        <p:spPr>
          <a:xfrm>
            <a:off x="503999" y="5725547"/>
            <a:ext cx="9189720" cy="1030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In questi decadimenti la stranezza non è conservata: i prodotti di decadimento sono formati solo da quark up e down.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20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12E27-F139-C5D8-EF6E-0A388E1C2F8D}"/>
              </a:ext>
            </a:extLst>
          </p:cNvPr>
          <p:cNvGrpSpPr/>
          <p:nvPr/>
        </p:nvGrpSpPr>
        <p:grpSpPr>
          <a:xfrm>
            <a:off x="486077" y="3600832"/>
            <a:ext cx="9418320" cy="1506960"/>
            <a:chOff x="486077" y="3600832"/>
            <a:chExt cx="9418320" cy="15069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0E5ED3-A047-204B-B82B-6D405DBC26A7}"/>
                </a:ext>
              </a:extLst>
            </p:cNvPr>
            <p:cNvSpPr txBox="1"/>
            <p:nvPr/>
          </p:nvSpPr>
          <p:spPr>
            <a:xfrm>
              <a:off x="486077" y="3600832"/>
              <a:ext cx="9418320" cy="1506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0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Il mesone strano neutro più leggero è la K</a:t>
              </a:r>
              <a:r>
                <a:rPr lang="it-IT" sz="2000" b="0" i="0" u="none" strike="noStrike" kern="1200" baseline="3300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0 </a:t>
              </a:r>
              <a:r>
                <a:rPr lang="it-IT" sz="2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(</a:t>
              </a:r>
              <a:r>
                <a:rPr lang="it-IT" sz="2000" b="0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ds</a:t>
              </a:r>
              <a:r>
                <a:rPr lang="it-IT" sz="20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);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20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endParaRPr>
            </a:p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2000" dirty="0">
                <a:solidFill>
                  <a:srgbClr val="000000"/>
                </a:solidFill>
                <a:latin typeface="Calibri Light" pitchFamily="18"/>
                <a:ea typeface="Droid Sans Fallback" pitchFamily="2"/>
                <a:cs typeface="FreeSans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0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				il barione strano neutro più leggero è la </a:t>
              </a:r>
              <a:r>
                <a:rPr lang="it-IT" sz="2000" b="0" i="0" u="none" strike="noStrike" kern="1200" dirty="0" err="1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Λ</a:t>
              </a:r>
              <a:r>
                <a:rPr lang="it-IT" sz="20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 (</a:t>
              </a:r>
              <a:r>
                <a:rPr lang="it-IT" sz="2000" b="0" i="0" u="none" strike="noStrike" kern="1200" dirty="0" err="1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uds</a:t>
              </a:r>
              <a:r>
                <a:rPr lang="it-IT" sz="20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Calibri Light" pitchFamily="18"/>
                  <a:ea typeface="Droid Sans Fallback" pitchFamily="2"/>
                  <a:cs typeface="FreeSans" pitchFamily="2"/>
                </a:rPr>
                <a:t>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A6AD1E-D383-BF1E-241A-5CB55CCF46BC}"/>
                </a:ext>
              </a:extLst>
            </p:cNvPr>
            <p:cNvCxnSpPr/>
            <p:nvPr/>
          </p:nvCxnSpPr>
          <p:spPr>
            <a:xfrm>
              <a:off x="5144487" y="3696894"/>
              <a:ext cx="8727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48212CD-5A1F-9342-8F0A-C3F45F43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989E21-B64E-8B42-9715-9B0217ACA1FF}" type="slidenum">
              <a:rPr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2F664-0ECB-564C-A957-4388F60F65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2857320"/>
            <a:ext cx="9071640" cy="836999"/>
          </a:xfrm>
        </p:spPr>
        <p:txBody>
          <a:bodyPr/>
          <a:lstStyle/>
          <a:p>
            <a:pPr lvl="0"/>
            <a:r>
              <a:rPr lang="en-US"/>
              <a:t>EXTRA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B504D8C5-BAAE-0447-96AE-898CC4A9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9DA70C-E696-B447-AA7F-FEBCF0D2E32D}" type="slidenum">
              <a:rPr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6A0EF-E98D-5243-B36C-74751C1273BE}"/>
              </a:ext>
            </a:extLst>
          </p:cNvPr>
          <p:cNvSpPr txBox="1"/>
          <p:nvPr/>
        </p:nvSpPr>
        <p:spPr>
          <a:xfrm>
            <a:off x="548640" y="1480319"/>
            <a:ext cx="4663440" cy="940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Parametro di impatto </a:t>
            </a:r>
            <a:r>
              <a:rPr lang="it-IT" sz="2000" b="1" i="1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b</a:t>
            </a:r>
            <a:r>
              <a:rPr lang="it-IT" sz="20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: vettore nel piano trasverso definito dai centri dei due nuclei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59F2F-9AF8-D346-B56A-9F0ED3130435}"/>
              </a:ext>
            </a:extLst>
          </p:cNvPr>
          <p:cNvSpPr txBox="1"/>
          <p:nvPr/>
        </p:nvSpPr>
        <p:spPr>
          <a:xfrm>
            <a:off x="8977850" y="3017520"/>
            <a:ext cx="276840" cy="346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8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x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F3249F-77D5-A644-97E2-27EFABEA8E07}"/>
              </a:ext>
            </a:extLst>
          </p:cNvPr>
          <p:cNvGrpSpPr/>
          <p:nvPr/>
        </p:nvGrpSpPr>
        <p:grpSpPr>
          <a:xfrm>
            <a:off x="7839217" y="1849360"/>
            <a:ext cx="1435055" cy="1463039"/>
            <a:chOff x="5760720" y="1097280"/>
            <a:chExt cx="2267640" cy="2185560"/>
          </a:xfrm>
        </p:grpSpPr>
        <p:sp>
          <p:nvSpPr>
            <p:cNvPr id="5" name="Straight Connector 4">
              <a:extLst>
                <a:ext uri="{FF2B5EF4-FFF2-40B4-BE49-F238E27FC236}">
                  <a16:creationId xmlns:a16="http://schemas.microsoft.com/office/drawing/2014/main" id="{D4FF2CBD-4948-7F46-BEBD-0DB606F54E61}"/>
                </a:ext>
              </a:extLst>
            </p:cNvPr>
            <p:cNvSpPr/>
            <p:nvPr/>
          </p:nvSpPr>
          <p:spPr>
            <a:xfrm>
              <a:off x="5762520" y="2930399"/>
              <a:ext cx="226584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Straight Connector 5">
              <a:extLst>
                <a:ext uri="{FF2B5EF4-FFF2-40B4-BE49-F238E27FC236}">
                  <a16:creationId xmlns:a16="http://schemas.microsoft.com/office/drawing/2014/main" id="{3AEB4739-A35A-2C42-9404-BA07BF47F332}"/>
                </a:ext>
              </a:extLst>
            </p:cNvPr>
            <p:cNvSpPr/>
            <p:nvPr/>
          </p:nvSpPr>
          <p:spPr>
            <a:xfrm flipV="1">
              <a:off x="6116760" y="1097280"/>
              <a:ext cx="0" cy="21855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04AD5DF-F634-9248-B16C-A068720748B7}"/>
                </a:ext>
              </a:extLst>
            </p:cNvPr>
            <p:cNvSpPr/>
            <p:nvPr/>
          </p:nvSpPr>
          <p:spPr>
            <a:xfrm>
              <a:off x="6242040" y="1999439"/>
              <a:ext cx="834119" cy="8333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FF">
                <a:alpha val="50000"/>
              </a:srgbClr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A01F539-ADE7-614F-BDE8-C417823C918D}"/>
                </a:ext>
              </a:extLst>
            </p:cNvPr>
            <p:cNvSpPr/>
            <p:nvPr/>
          </p:nvSpPr>
          <p:spPr>
            <a:xfrm>
              <a:off x="6746760" y="1668960"/>
              <a:ext cx="834119" cy="826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66FFFF">
                <a:alpha val="50000"/>
              </a:srgbClr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51B6327D-06D5-F144-9F73-653C17DC07B6}"/>
                </a:ext>
              </a:extLst>
            </p:cNvPr>
            <p:cNvSpPr/>
            <p:nvPr/>
          </p:nvSpPr>
          <p:spPr>
            <a:xfrm flipV="1">
              <a:off x="6527160" y="1872720"/>
              <a:ext cx="807120" cy="676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  <a:tailEnd type="arrow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27E970-5BC6-E743-875A-D820FB01ECC6}"/>
                </a:ext>
              </a:extLst>
            </p:cNvPr>
            <p:cNvSpPr txBox="1"/>
            <p:nvPr/>
          </p:nvSpPr>
          <p:spPr>
            <a:xfrm>
              <a:off x="6869092" y="2028474"/>
              <a:ext cx="255240" cy="4028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2200" b="0" i="1" u="none" strike="noStrike" kern="1200" dirty="0">
                  <a:ln>
                    <a:noFill/>
                  </a:ln>
                  <a:latin typeface="Calibri Light" pitchFamily="18"/>
                  <a:ea typeface="Droid Sans Fallback" pitchFamily="2"/>
                  <a:cs typeface="FreeSans" pitchFamily="2"/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B4666A-25F0-F44E-89FA-BD2CA0962819}"/>
                </a:ext>
              </a:extLst>
            </p:cNvPr>
            <p:cNvSpPr txBox="1"/>
            <p:nvPr/>
          </p:nvSpPr>
          <p:spPr>
            <a:xfrm>
              <a:off x="5760720" y="1097280"/>
              <a:ext cx="218160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it-IT" sz="1800" b="0" i="0" u="none" strike="noStrike" kern="1200">
                  <a:ln>
                    <a:noFill/>
                  </a:ln>
                  <a:latin typeface="Calibri Light" pitchFamily="18"/>
                  <a:ea typeface="Droid Sans Fallback" pitchFamily="2"/>
                  <a:cs typeface="FreeSans" pitchFamily="2"/>
                </a:rPr>
                <a:t>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5F18A1-5AFE-B44C-B00C-5A96083A9A0D}"/>
              </a:ext>
            </a:extLst>
          </p:cNvPr>
          <p:cNvSpPr txBox="1"/>
          <p:nvPr/>
        </p:nvSpPr>
        <p:spPr>
          <a:xfrm>
            <a:off x="457200" y="3445936"/>
            <a:ext cx="8961120" cy="34336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●"/>
              <a:tabLst/>
            </a:pP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COLLISIONI CON PICCOLO PARAMETRO DI IMPATTO (CENTRALI)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Molti nucleoni coinvolti nell’interazione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Molte collisioni tra protoni e neutroni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Grande volume di interazione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Molte particelle prodotte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Calibri Light" pitchFamily="18"/>
              <a:ea typeface="Droid Sans Fallback" pitchFamily="2"/>
              <a:cs typeface="Free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●"/>
              <a:tabLst/>
            </a:pP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COLLISIONI CON GRANDE PARAMETRO DI IMPATTO (PERIFERICHE)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Pochi nucleoni coinvolti nell’interazione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Poche collisioni tra protoni e neutroni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Piccolo volume di interazione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SzPct val="45000"/>
              <a:buFont typeface="StarSymbol"/>
              <a:buChar char="➢"/>
              <a:tabLst/>
            </a:pPr>
            <a:r>
              <a:rPr lang="it-IT" sz="1600" b="0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Poche particelle prodotte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522F8A-D8D2-7244-84DD-74AF266743C9}"/>
              </a:ext>
            </a:extLst>
          </p:cNvPr>
          <p:cNvSpPr txBox="1"/>
          <p:nvPr/>
        </p:nvSpPr>
        <p:spPr>
          <a:xfrm>
            <a:off x="548640" y="2560319"/>
            <a:ext cx="4937760" cy="657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320"/>
              </a:spcBef>
              <a:spcAft>
                <a:spcPts val="119"/>
              </a:spcAft>
              <a:buNone/>
              <a:tabLst/>
            </a:pPr>
            <a:r>
              <a:rPr lang="it-IT" sz="20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Il parametro di impatto(b) determina la </a:t>
            </a:r>
            <a:r>
              <a:rPr lang="it-IT" sz="2000" b="1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centralità</a:t>
            </a:r>
            <a:r>
              <a:rPr lang="it-IT" sz="2000" b="0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 della collisione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61D3E-6BB9-B447-9D2C-46F8C4F9A40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5600" y="3766451"/>
            <a:ext cx="3351240" cy="129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A15471-6B5C-5A44-A9DE-FA86338982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19040" y="5603020"/>
            <a:ext cx="3009240" cy="13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BFCD11B-8602-844D-AB21-E08F3638B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9" y="-47880"/>
            <a:ext cx="9071640" cy="1225800"/>
          </a:xfrm>
        </p:spPr>
        <p:txBody>
          <a:bodyPr>
            <a:spAutoFit/>
          </a:bodyPr>
          <a:lstStyle/>
          <a:p>
            <a:pPr lvl="0"/>
            <a:r>
              <a:rPr lang="it-IT" sz="3600"/>
              <a:t>Collisioni tra nuclei pesanti:</a:t>
            </a:r>
            <a:br>
              <a:rPr lang="it-IT" sz="3600"/>
            </a:br>
            <a:r>
              <a:rPr lang="it-IT" sz="3600"/>
              <a:t>la centralità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6C154AF-FB6D-D74B-9FDF-DF5F999F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083203-C0FC-A840-872E-94BD4CAC5CFA}" type="slidenum">
              <a:rPr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A0109-E60D-FB47-A8AB-E978D68734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887400"/>
          </a:xfrm>
        </p:spPr>
        <p:txBody>
          <a:bodyPr>
            <a:spAutoFit/>
          </a:bodyPr>
          <a:lstStyle/>
          <a:p>
            <a:pPr lvl="0"/>
            <a:r>
              <a:rPr lang="it-IT" sz="3600"/>
              <a:t>Particelle Strane: come si “vedono”?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A3F1E-63B6-BB40-A75A-39168E130F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1645920"/>
            <a:ext cx="4520160" cy="2513880"/>
          </a:xfrm>
          <a:prstGeom prst="rect">
            <a:avLst/>
          </a:prstGeom>
          <a:noFill/>
          <a:ln w="18360">
            <a:solidFill>
              <a:srgbClr val="333333"/>
            </a:solidFill>
            <a:prstDash val="solid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F6958-C1F9-C640-B3FF-BE8BE982FD2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35040" y="1554479"/>
            <a:ext cx="2743199" cy="3494879"/>
          </a:xfrm>
          <a:prstGeom prst="rect">
            <a:avLst/>
          </a:prstGeom>
          <a:noFill/>
          <a:ln w="18360">
            <a:solidFill>
              <a:srgbClr val="333333"/>
            </a:solidFill>
            <a:prstDash val="solid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C5D09-D502-924E-988B-AAC8E7B18C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19120" y="4294800"/>
            <a:ext cx="3474720" cy="3111839"/>
          </a:xfrm>
          <a:prstGeom prst="rect">
            <a:avLst/>
          </a:prstGeom>
          <a:noFill/>
          <a:ln w="18360">
            <a:solidFill>
              <a:srgbClr val="333333"/>
            </a:solidFill>
            <a:prstDash val="solid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0FD57-220B-554D-9912-F46975532D08}"/>
              </a:ext>
            </a:extLst>
          </p:cNvPr>
          <p:cNvSpPr txBox="1"/>
          <p:nvPr/>
        </p:nvSpPr>
        <p:spPr>
          <a:xfrm>
            <a:off x="1737359" y="1335600"/>
            <a:ext cx="2194560" cy="521639"/>
          </a:xfrm>
          <a:prstGeom prst="rect">
            <a:avLst/>
          </a:prstGeom>
          <a:solidFill>
            <a:srgbClr val="CCFF00"/>
          </a:solidFill>
          <a:ln w="18360">
            <a:solidFill>
              <a:srgbClr val="333333"/>
            </a:solidFill>
            <a:prstDash val="solid"/>
          </a:ln>
        </p:spPr>
        <p:txBody>
          <a:bodyPr vert="horz" wrap="none" lIns="99000" tIns="54000" rIns="99000" bIns="54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500" b="1" i="0" u="none" strike="noStrike" kern="1200">
                <a:ln>
                  <a:noFill/>
                </a:ln>
                <a:latin typeface="Arial" pitchFamily="34"/>
                <a:ea typeface="Droid Sans Fallback" pitchFamily="2"/>
                <a:cs typeface="FreeSans" pitchFamily="2"/>
              </a:rPr>
              <a:t>K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0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→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+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+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610A3-44D7-D34E-8E98-AD4B09720706}"/>
              </a:ext>
            </a:extLst>
          </p:cNvPr>
          <p:cNvSpPr txBox="1"/>
          <p:nvPr/>
        </p:nvSpPr>
        <p:spPr>
          <a:xfrm>
            <a:off x="6309360" y="1258199"/>
            <a:ext cx="2286000" cy="658080"/>
          </a:xfrm>
          <a:prstGeom prst="rect">
            <a:avLst/>
          </a:prstGeom>
          <a:solidFill>
            <a:srgbClr val="CCFF00"/>
          </a:solidFill>
          <a:ln w="18360">
            <a:solidFill>
              <a:srgbClr val="333333"/>
            </a:solidFill>
            <a:prstDash val="solid"/>
          </a:ln>
        </p:spPr>
        <p:txBody>
          <a:bodyPr vert="horz" wrap="none" lIns="99000" tIns="54000" rIns="99000" bIns="54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500" b="1" i="0" u="none" strike="noStrike" kern="12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Λ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0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→ p +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-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711B2-A064-0546-B02C-AA9D0FDA25B9}"/>
              </a:ext>
            </a:extLst>
          </p:cNvPr>
          <p:cNvSpPr txBox="1"/>
          <p:nvPr/>
        </p:nvSpPr>
        <p:spPr>
          <a:xfrm>
            <a:off x="3429360" y="4390560"/>
            <a:ext cx="2286000" cy="658080"/>
          </a:xfrm>
          <a:prstGeom prst="rect">
            <a:avLst/>
          </a:prstGeom>
          <a:solidFill>
            <a:srgbClr val="CCFF00"/>
          </a:solidFill>
          <a:ln w="18360">
            <a:solidFill>
              <a:srgbClr val="333333"/>
            </a:solidFill>
            <a:prstDash val="solid"/>
          </a:ln>
        </p:spPr>
        <p:txBody>
          <a:bodyPr vert="horz" wrap="none" lIns="99000" tIns="54000" rIns="99000" bIns="54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500" b="0" i="0" u="none" strike="noStrike" kern="12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Λ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0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→ p +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π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Calibri Light" pitchFamily="2"/>
                <a:cs typeface="Calibri Light" pitchFamily="2"/>
              </a:rPr>
              <a:t>+</a:t>
            </a:r>
            <a:r>
              <a:rPr lang="it-IT" sz="2500" b="1" i="0" u="none" strike="noStrike" kern="1200" baseline="3300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  <a:r>
              <a:rPr lang="it-IT" sz="2500" b="1" i="0" u="none" strike="noStrike" kern="1200" baseline="0">
                <a:ln>
                  <a:noFill/>
                </a:ln>
                <a:latin typeface="Arial" pitchFamily="34"/>
                <a:ea typeface="Liberation Sans" pitchFamily="34"/>
                <a:cs typeface="Liberation Sans" pitchFamily="3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E83F1-7873-7141-ADE9-CF3418E935DC}"/>
              </a:ext>
            </a:extLst>
          </p:cNvPr>
          <p:cNvSpPr txBox="1"/>
          <p:nvPr/>
        </p:nvSpPr>
        <p:spPr>
          <a:xfrm>
            <a:off x="5836680" y="5483880"/>
            <a:ext cx="3939839" cy="37368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OBIETTIVO DELL'ESERCIZIO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CD5A7-779F-AD43-82FC-C0C7FFB8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D7AFF7-A47F-9A4A-849C-D842225195BA}" type="slidenum">
              <a:rPr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6F3C0-3AFD-E14D-B276-17EEAD5EFC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42FEB-0A42-2F43-B9FA-CACBE9EB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840" y="-3960"/>
            <a:ext cx="10079640" cy="725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2436E13-552F-9347-9089-1ECB234D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842B66-C990-C74D-9147-B80438367036}" type="slidenum">
              <a:rPr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C052C-0059-B04B-8034-AEA8358FE4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5C961-B17A-F243-9F70-D9B7D84ECD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1981"/>
            <a:ext cx="10079640" cy="7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175C8D-6B69-8A49-AF79-BCCB9E24B872}"/>
              </a:ext>
            </a:extLst>
          </p:cNvPr>
          <p:cNvSpPr txBox="1"/>
          <p:nvPr/>
        </p:nvSpPr>
        <p:spPr>
          <a:xfrm>
            <a:off x="5871413" y="4944975"/>
            <a:ext cx="4042611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2200" dirty="0"/>
              <a:t>Circa un milionesimo di secondo dopo il Big Bang (avvenuto 13.8 miliardi di anni fa) l’Universo era una “zuppa” di quark ad una temperatura maggiore di 1000 miliardi di gradi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4211910-2E89-3140-980E-F1976C60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D63AA4-4726-4C4C-A0B8-53E7B593C4D5}" type="slidenum">
              <a:rPr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9430F-5DB8-DD41-ADCE-EE3E09AFCB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BEFFE-563F-CA46-AA57-E933A3690B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840" y="15480"/>
            <a:ext cx="10079640" cy="72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817701-3798-3743-A1E6-47760C7A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1C5BB4-1D84-D743-8C83-95E85FCBBD8A}" type="slidenum">
              <a:rPr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2821E-5807-DF47-B8F4-3124B07F04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40757-F72A-0845-B313-779667DB69F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" y="-16200"/>
            <a:ext cx="10079640" cy="72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71BDD-D942-9B42-A065-88378CC4EFFB}"/>
              </a:ext>
            </a:extLst>
          </p:cNvPr>
          <p:cNvSpPr txBox="1"/>
          <p:nvPr/>
        </p:nvSpPr>
        <p:spPr>
          <a:xfrm>
            <a:off x="7534079" y="5612760"/>
            <a:ext cx="2507040" cy="71707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1" i="0" u="none" strike="noStrike" kern="1200" dirty="0">
                <a:ln>
                  <a:noFill/>
                </a:ln>
                <a:latin typeface="Calibri Light" pitchFamily="18"/>
                <a:ea typeface="Droid Sans Fallback" pitchFamily="2"/>
                <a:cs typeface="FreeSans" pitchFamily="2"/>
              </a:rPr>
              <a:t>OBIETTIVO DELL'ESERCIZIO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49E341E-518C-EC48-8461-1E97E56D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36D665-7560-A04A-8C39-EFC4C8AE3CF8}" type="slidenum">
              <a:rPr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88D61-5B4E-4849-8DD5-2E252D83DB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it-IT" sz="4000"/>
              <a:t>ALICE: A Large Ion Collider Experiment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CF98EB2-0A5A-8244-9AC6-2B2B5FC451B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360" y="1265759"/>
            <a:ext cx="8476560" cy="57747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E0B40-6916-A74B-9F53-35D94B52E787}"/>
              </a:ext>
            </a:extLst>
          </p:cNvPr>
          <p:cNvSpPr txBox="1"/>
          <p:nvPr/>
        </p:nvSpPr>
        <p:spPr>
          <a:xfrm>
            <a:off x="7651080" y="1562040"/>
            <a:ext cx="1480679" cy="430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FreeSans" pitchFamily="2"/>
              </a:rPr>
              <a:t>→ Video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34605</TotalTime>
  <Words>1567</Words>
  <Application>Microsoft Macintosh PowerPoint</Application>
  <PresentationFormat>Custom</PresentationFormat>
  <Paragraphs>248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Just The Way You Are</vt:lpstr>
      <vt:lpstr>Liberation Sans</vt:lpstr>
      <vt:lpstr>StarSymbol</vt:lpstr>
      <vt:lpstr>The Great Escape</vt:lpstr>
      <vt:lpstr>Times New Roman</vt:lpstr>
      <vt:lpstr>Wingdings</vt:lpstr>
      <vt:lpstr>Default</vt:lpstr>
      <vt:lpstr>PowerPoint Presentation</vt:lpstr>
      <vt:lpstr>Obiettivo</vt:lpstr>
      <vt:lpstr>Particelle Strane: cosa sono?</vt:lpstr>
      <vt:lpstr>Particelle Strane: come si “vedono”?</vt:lpstr>
      <vt:lpstr>PowerPoint Presentation</vt:lpstr>
      <vt:lpstr>PowerPoint Presentation</vt:lpstr>
      <vt:lpstr>PowerPoint Presentation</vt:lpstr>
      <vt:lpstr>PowerPoint Presentation</vt:lpstr>
      <vt:lpstr>ALICE: A Large Ion Collider Experiment</vt:lpstr>
      <vt:lpstr>Identificazione di particelle</vt:lpstr>
      <vt:lpstr>ALICE: A Large Ion Collider Experiment</vt:lpstr>
      <vt:lpstr>Misura dell'impulso e della caria elettrica delle particelle cariche</vt:lpstr>
      <vt:lpstr>Misura dell'impulso e della caria elettrica</vt:lpstr>
      <vt:lpstr>Misura dell'impulso e della caria elettrica</vt:lpstr>
      <vt:lpstr>Identificazione di particella</vt:lpstr>
      <vt:lpstr>Identificazione di particella</vt:lpstr>
      <vt:lpstr>E le particella instabili?</vt:lpstr>
      <vt:lpstr>E le particella instabili?</vt:lpstr>
      <vt:lpstr>Massa invariante</vt:lpstr>
      <vt:lpstr>Massa invariante</vt:lpstr>
      <vt:lpstr>Massa invariante</vt:lpstr>
      <vt:lpstr>Come contiamo le particelle?</vt:lpstr>
      <vt:lpstr>Massa invariante : Esempio</vt:lpstr>
      <vt:lpstr>Massa invariante : Esempio</vt:lpstr>
      <vt:lpstr>Massa invariante : Esempio</vt:lpstr>
      <vt:lpstr>Massa invariante : Esempio</vt:lpstr>
      <vt:lpstr>Massa invariante : Esempio</vt:lpstr>
      <vt:lpstr>Massa invariante : Esempio 2</vt:lpstr>
      <vt:lpstr>Massa invariante : Esempio 2</vt:lpstr>
      <vt:lpstr>EXTRA</vt:lpstr>
      <vt:lpstr>Collisioni tra nuclei pesanti: la centralità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</dc:creator>
  <cp:lastModifiedBy>Andrea Rossi</cp:lastModifiedBy>
  <cp:revision>156</cp:revision>
  <dcterms:created xsi:type="dcterms:W3CDTF">2015-03-20T18:57:04Z</dcterms:created>
  <dcterms:modified xsi:type="dcterms:W3CDTF">2026-03-17T23:22:51Z</dcterms:modified>
</cp:coreProperties>
</file>