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33"/>
  </p:notesMasterIdLst>
  <p:sldIdLst>
    <p:sldId id="553" r:id="rId2"/>
    <p:sldId id="581" r:id="rId3"/>
    <p:sldId id="579" r:id="rId4"/>
    <p:sldId id="582" r:id="rId5"/>
    <p:sldId id="580" r:id="rId6"/>
    <p:sldId id="556" r:id="rId7"/>
    <p:sldId id="559" r:id="rId8"/>
    <p:sldId id="557" r:id="rId9"/>
    <p:sldId id="558" r:id="rId10"/>
    <p:sldId id="560" r:id="rId11"/>
    <p:sldId id="561" r:id="rId12"/>
    <p:sldId id="567" r:id="rId13"/>
    <p:sldId id="562" r:id="rId14"/>
    <p:sldId id="563" r:id="rId15"/>
    <p:sldId id="565" r:id="rId16"/>
    <p:sldId id="574" r:id="rId17"/>
    <p:sldId id="575" r:id="rId18"/>
    <p:sldId id="576" r:id="rId19"/>
    <p:sldId id="577" r:id="rId20"/>
    <p:sldId id="568" r:id="rId21"/>
    <p:sldId id="470" r:id="rId22"/>
    <p:sldId id="491" r:id="rId23"/>
    <p:sldId id="569" r:id="rId24"/>
    <p:sldId id="570" r:id="rId25"/>
    <p:sldId id="554" r:id="rId26"/>
    <p:sldId id="555" r:id="rId27"/>
    <p:sldId id="500" r:id="rId28"/>
    <p:sldId id="501" r:id="rId29"/>
    <p:sldId id="499" r:id="rId30"/>
    <p:sldId id="525" r:id="rId31"/>
    <p:sldId id="50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009193"/>
    <a:srgbClr val="7A81FF"/>
    <a:srgbClr val="D883FF"/>
    <a:srgbClr val="4E8F00"/>
    <a:srgbClr val="FF8AD8"/>
    <a:srgbClr val="52A09F"/>
    <a:srgbClr val="FF2600"/>
    <a:srgbClr val="FFD579"/>
    <a:srgbClr val="72B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683"/>
  </p:normalViewPr>
  <p:slideViewPr>
    <p:cSldViewPr snapToGrid="0" snapToObjects="1">
      <p:cViewPr varScale="1">
        <p:scale>
          <a:sx n="94" d="100"/>
          <a:sy n="94" d="100"/>
        </p:scale>
        <p:origin x="41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C83DA-CB67-FE4A-B485-41F9B92F2F0A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A3BBF-D8D6-A34B-8108-0F78FEDEF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A3BBF-D8D6-A34B-8108-0F78FEDEFC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3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8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0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6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0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7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0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4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52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7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8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A6787-25AB-AB43-A478-0EE795670389}" type="datetimeFigureOut">
              <a:rPr lang="en-US" smtClean="0"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59201-52F9-7040-91B0-5B9DAE37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emf"/><Relationship Id="rId7" Type="http://schemas.openxmlformats.org/officeDocument/2006/relationships/image" Target="../media/image32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48.png"/><Relationship Id="rId16" Type="http://schemas.openxmlformats.org/officeDocument/2006/relationships/image" Target="../media/image61.png"/><Relationship Id="rId20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2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1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65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3.png"/><Relationship Id="rId5" Type="http://schemas.openxmlformats.org/officeDocument/2006/relationships/image" Target="../media/image632.png"/><Relationship Id="rId4" Type="http://schemas.openxmlformats.org/officeDocument/2006/relationships/image" Target="../media/image7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emf"/><Relationship Id="rId7" Type="http://schemas.openxmlformats.org/officeDocument/2006/relationships/image" Target="../media/image78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7.pn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580.png"/><Relationship Id="rId7" Type="http://schemas.openxmlformats.org/officeDocument/2006/relationships/image" Target="../media/image540.png"/><Relationship Id="rId12" Type="http://schemas.openxmlformats.org/officeDocument/2006/relationships/image" Target="../media/image57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5" Type="http://schemas.openxmlformats.org/officeDocument/2006/relationships/image" Target="../media/image81.png"/><Relationship Id="rId4" Type="http://schemas.openxmlformats.org/officeDocument/2006/relationships/image" Target="../media/image511.png"/><Relationship Id="rId9" Type="http://schemas.openxmlformats.org/officeDocument/2006/relationships/image" Target="../media/image83.png"/><Relationship Id="rId14" Type="http://schemas.openxmlformats.org/officeDocument/2006/relationships/image" Target="../media/image2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90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12" Type="http://schemas.openxmlformats.org/officeDocument/2006/relationships/image" Target="../media/image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11" Type="http://schemas.openxmlformats.org/officeDocument/2006/relationships/image" Target="../media/image84.png"/><Relationship Id="rId5" Type="http://schemas.openxmlformats.org/officeDocument/2006/relationships/image" Target="../media/image210.png"/><Relationship Id="rId15" Type="http://schemas.openxmlformats.org/officeDocument/2006/relationships/image" Target="../media/image310.png"/><Relationship Id="rId10" Type="http://schemas.openxmlformats.org/officeDocument/2006/relationships/image" Target="../media/image260.png"/><Relationship Id="rId4" Type="http://schemas.openxmlformats.org/officeDocument/2006/relationships/image" Target="../media/image200.png"/><Relationship Id="rId9" Type="http://schemas.openxmlformats.org/officeDocument/2006/relationships/image" Target="../media/image250.png"/><Relationship Id="rId14" Type="http://schemas.openxmlformats.org/officeDocument/2006/relationships/image" Target="../media/image3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13" Type="http://schemas.openxmlformats.org/officeDocument/2006/relationships/image" Target="../media/image460.png"/><Relationship Id="rId3" Type="http://schemas.openxmlformats.org/officeDocument/2006/relationships/image" Target="../media/image461.png"/><Relationship Id="rId7" Type="http://schemas.openxmlformats.org/officeDocument/2006/relationships/image" Target="../media/image370.png"/><Relationship Id="rId12" Type="http://schemas.openxmlformats.org/officeDocument/2006/relationships/image" Target="../media/image45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40.png"/><Relationship Id="rId5" Type="http://schemas.openxmlformats.org/officeDocument/2006/relationships/image" Target="../media/image350.png"/><Relationship Id="rId10" Type="http://schemas.openxmlformats.org/officeDocument/2006/relationships/image" Target="../media/image400.png"/><Relationship Id="rId4" Type="http://schemas.openxmlformats.org/officeDocument/2006/relationships/image" Target="../media/image471.png"/><Relationship Id="rId9" Type="http://schemas.openxmlformats.org/officeDocument/2006/relationships/image" Target="../media/image3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5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7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16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66682" y="4987"/>
            <a:ext cx="9375145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Neutrino Masses and Mixing Angles</a:t>
            </a:r>
          </a:p>
          <a:p>
            <a:pPr algn="ctr"/>
            <a:r>
              <a:rPr lang="en-US" sz="3200" dirty="0">
                <a:latin typeface="Comic Sans MS" charset="0"/>
              </a:rPr>
              <a:t>a tribute to</a:t>
            </a:r>
          </a:p>
          <a:p>
            <a:pPr algn="ctr"/>
            <a:r>
              <a:rPr lang="en-US" sz="3200" dirty="0">
                <a:latin typeface="Comic Sans MS" charset="0"/>
              </a:rPr>
              <a:t>Guido </a:t>
            </a:r>
            <a:r>
              <a:rPr lang="en-US" sz="3200" dirty="0" err="1">
                <a:latin typeface="Comic Sans MS" charset="0"/>
              </a:rPr>
              <a:t>Altarelli</a:t>
            </a:r>
            <a:r>
              <a:rPr lang="en-US" sz="3600" dirty="0"/>
              <a:t>	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90FC03-6CF1-A194-4D67-1E7F614CE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06" y="1655631"/>
            <a:ext cx="7267618" cy="5197382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87CF4157-42EB-C7A1-CFC8-BB3C24AA8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251" y="5380672"/>
            <a:ext cx="3858749" cy="1477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i="0" dirty="0">
                <a:effectLst/>
                <a:latin typeface="Comic Sans MS" panose="030F0902030302020204" pitchFamily="66" charset="0"/>
              </a:rPr>
              <a:t>Guido </a:t>
            </a:r>
            <a:r>
              <a:rPr lang="en-US" sz="1800" i="0" dirty="0" err="1">
                <a:effectLst/>
                <a:latin typeface="Comic Sans MS" panose="030F0902030302020204" pitchFamily="66" charset="0"/>
              </a:rPr>
              <a:t>Altarelli</a:t>
            </a:r>
            <a:r>
              <a:rPr lang="en-US" sz="1800" i="0" dirty="0">
                <a:effectLst/>
                <a:latin typeface="Comic Sans MS" panose="030F0902030302020204" pitchFamily="66" charset="0"/>
              </a:rPr>
              <a:t>:</a:t>
            </a:r>
          </a:p>
          <a:p>
            <a:pPr algn="ctr" fontAlgn="base"/>
            <a:r>
              <a:rPr lang="en-US" sz="1800" dirty="0" err="1">
                <a:latin typeface="Comic Sans MS" panose="030F0902030302020204" pitchFamily="66" charset="0"/>
              </a:rPr>
              <a:t>e</a:t>
            </a:r>
            <a:r>
              <a:rPr lang="en-US" sz="1800" i="0" dirty="0" err="1">
                <a:effectLst/>
                <a:latin typeface="Comic Sans MS" panose="030F0902030302020204" pitchFamily="66" charset="0"/>
              </a:rPr>
              <a:t>redit</a:t>
            </a:r>
            <a:r>
              <a:rPr lang="en-US" sz="1800" dirty="0" err="1">
                <a:latin typeface="Comic Sans MS" panose="030F0902030302020204" pitchFamily="66" charset="0"/>
              </a:rPr>
              <a:t>à</a:t>
            </a:r>
            <a:r>
              <a:rPr lang="en-US" sz="1800" i="0" dirty="0">
                <a:effectLst/>
                <a:latin typeface="Comic Sans MS" panose="030F0902030302020204" pitchFamily="66" charset="0"/>
              </a:rPr>
              <a:t> e </a:t>
            </a:r>
            <a:r>
              <a:rPr lang="en-US" sz="1800" i="0" dirty="0" err="1">
                <a:effectLst/>
                <a:latin typeface="Comic Sans MS" panose="030F0902030302020204" pitchFamily="66" charset="0"/>
              </a:rPr>
              <a:t>prospettive</a:t>
            </a:r>
            <a:r>
              <a:rPr lang="en-US" sz="1800" i="0" dirty="0">
                <a:effectLst/>
                <a:latin typeface="Comic Sans MS" panose="030F0902030302020204" pitchFamily="66" charset="0"/>
              </a:rPr>
              <a:t> 10 anni dopo</a:t>
            </a:r>
          </a:p>
          <a:p>
            <a:pPr algn="ctr"/>
            <a:r>
              <a:rPr lang="en-US" sz="1800" b="0" i="0" dirty="0">
                <a:effectLst/>
                <a:latin typeface="Comic Sans MS" panose="030F0902030302020204" pitchFamily="66" charset="0"/>
              </a:rPr>
              <a:t>2 </a:t>
            </a:r>
            <a:r>
              <a:rPr lang="en-US" sz="1800" b="0" i="0" dirty="0" err="1">
                <a:effectLst/>
                <a:latin typeface="Comic Sans MS" panose="030F0902030302020204" pitchFamily="66" charset="0"/>
              </a:rPr>
              <a:t>dicembre</a:t>
            </a:r>
            <a:r>
              <a:rPr lang="en-US" sz="1800" b="0" i="0" dirty="0">
                <a:effectLst/>
                <a:latin typeface="Comic Sans MS" panose="030F0902030302020204" pitchFamily="66" charset="0"/>
              </a:rPr>
              <a:t> 2025</a:t>
            </a:r>
          </a:p>
          <a:p>
            <a:pPr algn="ctr"/>
            <a:r>
              <a:rPr lang="en-US" sz="1800" b="0" i="0" dirty="0" err="1">
                <a:effectLst/>
                <a:latin typeface="Comic Sans MS" panose="030F0902030302020204" pitchFamily="66" charset="0"/>
              </a:rPr>
              <a:t>Università</a:t>
            </a:r>
            <a:r>
              <a:rPr lang="en-US" sz="1800" b="0" i="0" dirty="0">
                <a:effectLst/>
                <a:latin typeface="Comic Sans MS" panose="030F0902030302020204" pitchFamily="66" charset="0"/>
              </a:rPr>
              <a:t> Roma Tre</a:t>
            </a:r>
          </a:p>
          <a:p>
            <a:pPr algn="l" fontAlgn="base"/>
            <a:endParaRPr lang="en-US" sz="1800" i="0" dirty="0">
              <a:effectLst/>
              <a:latin typeface="Comic Sans MS" panose="030F0902030302020204" pitchFamily="66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6E201CA2-F51C-CCF7-1B16-61EC9FE90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322" y="4816960"/>
            <a:ext cx="392767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Ferruccio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Feruglio</a:t>
            </a:r>
            <a:r>
              <a:rPr lang="en-US" dirty="0">
                <a:latin typeface="Comic Sans MS"/>
              </a:rPr>
              <a:t>    INFN </a:t>
            </a:r>
            <a:r>
              <a:rPr lang="en-US" altLang="ja-JP" dirty="0" err="1">
                <a:latin typeface="Comic Sans MS"/>
              </a:rPr>
              <a:t>Padova</a:t>
            </a:r>
            <a:endParaRPr lang="en-US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4205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0E50A-496B-B744-3CD7-B5E2AE741091}"/>
              </a:ext>
            </a:extLst>
          </p:cNvPr>
          <p:cNvSpPr txBox="1"/>
          <p:nvPr/>
        </p:nvSpPr>
        <p:spPr>
          <a:xfrm>
            <a:off x="12324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quarks and lepton mixing in GUT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8F52EC-31DF-61BC-96A4-EC6140592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1090996"/>
            <a:ext cx="6202116" cy="2501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5A8A8-F338-0333-DCD5-F4D04729F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558" y="4160370"/>
            <a:ext cx="46355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0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C38C75-208F-4A8F-473E-A0D1CEF742F6}"/>
              </a:ext>
            </a:extLst>
          </p:cNvPr>
          <p:cNvSpPr txBox="1"/>
          <p:nvPr/>
        </p:nvSpPr>
        <p:spPr>
          <a:xfrm>
            <a:off x="12324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quarks and lepton mixing in SU(5)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AC0B052-DACC-1F8F-86A0-5A743F558E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743635"/>
              </p:ext>
            </p:extLst>
          </p:nvPr>
        </p:nvGraphicFramePr>
        <p:xfrm>
          <a:off x="2450727" y="855477"/>
          <a:ext cx="179705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700" imgH="482600" progId="Equation.3">
                  <p:embed/>
                </p:oleObj>
              </mc:Choice>
              <mc:Fallback>
                <p:oleObj name="Equation" r:id="rId2" imgW="901700" imgH="482600" progId="Equation.3">
                  <p:embed/>
                  <p:pic>
                    <p:nvPicPr>
                      <p:cNvPr id="24589" name="Object 2">
                        <a:extLst>
                          <a:ext uri="{FF2B5EF4-FFF2-40B4-BE49-F238E27FC236}">
                            <a16:creationId xmlns:a16="http://schemas.microsoft.com/office/drawing/2014/main" id="{133A2759-6166-E86C-D5C3-84BBBAE82A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0727" y="855477"/>
                        <a:ext cx="1797050" cy="965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8DED343-193D-529C-AF75-459F6BB1B029}"/>
              </a:ext>
            </a:extLst>
          </p:cNvPr>
          <p:cNvSpPr txBox="1"/>
          <p:nvPr/>
        </p:nvSpPr>
        <p:spPr>
          <a:xfrm>
            <a:off x="601767" y="884493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Comic Sans MS" panose="030F0902030302020204" pitchFamily="66" charset="0"/>
              </a:rPr>
              <a:t>minimal SU(5)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C51ED9-C19C-6EFA-F802-10F45B134651}"/>
                  </a:ext>
                </a:extLst>
              </p:cNvPr>
              <p:cNvSpPr txBox="1"/>
              <p:nvPr/>
            </p:nvSpPr>
            <p:spPr>
              <a:xfrm>
                <a:off x="5351930" y="855477"/>
                <a:ext cx="106939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IT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C51ED9-C19C-6EFA-F802-10F45B134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930" y="855477"/>
                <a:ext cx="1069395" cy="461665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E893045-AB32-39D2-4025-08C8C2AFB923}"/>
              </a:ext>
            </a:extLst>
          </p:cNvPr>
          <p:cNvSpPr txBox="1"/>
          <p:nvPr/>
        </p:nvSpPr>
        <p:spPr>
          <a:xfrm>
            <a:off x="2710591" y="1897767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Comic Sans MS" panose="030F0902030302020204" pitchFamily="66" charset="0"/>
              </a:rPr>
              <a:t>matter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58895-B845-8403-9756-8DF7D87809A2}"/>
              </a:ext>
            </a:extLst>
          </p:cNvPr>
          <p:cNvSpPr txBox="1"/>
          <p:nvPr/>
        </p:nvSpPr>
        <p:spPr>
          <a:xfrm>
            <a:off x="5495333" y="152843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Comic Sans MS" panose="030F0902030302020204" pitchFamily="66" charset="0"/>
              </a:rPr>
              <a:t>Higgs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530B83-1631-45D0-F40E-33FC6F40FACD}"/>
                  </a:ext>
                </a:extLst>
              </p:cNvPr>
              <p:cNvSpPr txBox="1"/>
              <p:nvPr/>
            </p:nvSpPr>
            <p:spPr>
              <a:xfrm>
                <a:off x="803086" y="2612731"/>
                <a:ext cx="6498317" cy="6914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10</m:t>
                      </m:r>
                      <m:sSub>
                        <m:sSubPr>
                          <m:ctrlPr>
                            <a:rPr lang="en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IT" sz="24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ac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10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acc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acc>
                      <m:sSub>
                        <m:sSubPr>
                          <m:ctrlPr>
                            <a:rPr lang="en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(</m:t>
                      </m:r>
                      <m:acc>
                        <m:accPr>
                          <m:chr m:val="̅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acc>
                      <m:sSub>
                        <m:sSubPr>
                          <m:ctrlPr>
                            <a:rPr lang="en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T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530B83-1631-45D0-F40E-33FC6F40F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86" y="2612731"/>
                <a:ext cx="6498317" cy="691471"/>
              </a:xfrm>
              <a:prstGeom prst="rect">
                <a:avLst/>
              </a:prstGeom>
              <a:blipFill>
                <a:blip r:embed="rId5"/>
                <a:stretch>
                  <a:fillRect l="-585" r="-975"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">
            <a:extLst>
              <a:ext uri="{FF2B5EF4-FFF2-40B4-BE49-F238E27FC236}">
                <a16:creationId xmlns:a16="http://schemas.microsoft.com/office/drawing/2014/main" id="{3EA37827-6C0F-0DDC-2A6E-7B51BFEE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727" y="3794129"/>
            <a:ext cx="4514850" cy="647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 dirty="0"/>
              <a:t>LEFT    d mixing    &lt;-&gt;     RIGHT e mixing</a:t>
            </a:r>
          </a:p>
          <a:p>
            <a:r>
              <a:rPr lang="en-US" altLang="en-IT" sz="1800" dirty="0"/>
              <a:t>RIGHT d mixing    &lt;-&gt;     LEFT    e mixing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E94DE6-914E-6697-839C-E2D31FE95EC5}"/>
                  </a:ext>
                </a:extLst>
              </p:cNvPr>
              <p:cNvSpPr txBox="1"/>
              <p:nvPr/>
            </p:nvSpPr>
            <p:spPr>
              <a:xfrm>
                <a:off x="800123" y="3861753"/>
                <a:ext cx="1286763" cy="4764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IT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E94DE6-914E-6697-839C-E2D31FE95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23" y="3861753"/>
                <a:ext cx="1286763" cy="476477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2C9E70-0AE6-B8ED-8162-CE093A22DEB8}"/>
                  </a:ext>
                </a:extLst>
              </p:cNvPr>
              <p:cNvSpPr txBox="1"/>
              <p:nvPr/>
            </p:nvSpPr>
            <p:spPr>
              <a:xfrm>
                <a:off x="731812" y="4793876"/>
                <a:ext cx="73398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𝐶𝐾𝑀</m:t>
                          </m:r>
                        </m:sub>
                      </m:sSub>
                    </m:oMath>
                  </m:oMathPara>
                </a14:m>
                <a:endParaRPr lang="en-IT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2C9E70-0AE6-B8ED-8162-CE093A22D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12" y="4793876"/>
                <a:ext cx="733983" cy="369332"/>
              </a:xfrm>
              <a:prstGeom prst="rect">
                <a:avLst/>
              </a:prstGeom>
              <a:blipFill>
                <a:blip r:embed="rId7"/>
                <a:stretch>
                  <a:fillRect l="-8475" r="-1695" b="-1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6FD8F8-53D1-7F93-C58E-EE61EAF74B40}"/>
                  </a:ext>
                </a:extLst>
              </p:cNvPr>
              <p:cNvSpPr txBox="1"/>
              <p:nvPr/>
            </p:nvSpPr>
            <p:spPr>
              <a:xfrm>
                <a:off x="737068" y="5325196"/>
                <a:ext cx="91525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𝑃𝑀𝑁𝑆</m:t>
                          </m:r>
                        </m:sub>
                      </m:sSub>
                    </m:oMath>
                  </m:oMathPara>
                </a14:m>
                <a:endParaRPr lang="en-IT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6FD8F8-53D1-7F93-C58E-EE61EAF74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8" y="5325196"/>
                <a:ext cx="915251" cy="369332"/>
              </a:xfrm>
              <a:prstGeom prst="rect">
                <a:avLst/>
              </a:prstGeom>
              <a:blipFill>
                <a:blip r:embed="rId8"/>
                <a:stretch>
                  <a:fillRect l="-8219" r="-1370" b="-1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6650FD-9CF6-C865-3889-909A2A9FD4EE}"/>
                  </a:ext>
                </a:extLst>
              </p:cNvPr>
              <p:cNvSpPr txBox="1"/>
              <p:nvPr/>
            </p:nvSpPr>
            <p:spPr>
              <a:xfrm>
                <a:off x="2612776" y="4801222"/>
                <a:ext cx="3986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omic Sans MS" panose="030F0902030302020204" pitchFamily="66" charset="0"/>
                  </a:rPr>
                  <a:t>m</a:t>
                </a:r>
                <a:r>
                  <a:rPr lang="en-IT" dirty="0">
                    <a:latin typeface="Comic Sans MS" panose="030F0902030302020204" pitchFamily="66" charset="0"/>
                  </a:rPr>
                  <a:t>isalignment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IT" dirty="0">
                    <a:latin typeface="Comic Sans MS" panose="030F0902030302020204" pitchFamily="66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IT" dirty="0">
                    <a:latin typeface="Comic Sans MS" panose="030F09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6650FD-9CF6-C865-3889-909A2A9FD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776" y="4801222"/>
                <a:ext cx="3986541" cy="369332"/>
              </a:xfrm>
              <a:prstGeom prst="rect">
                <a:avLst/>
              </a:prstGeom>
              <a:blipFill>
                <a:blip r:embed="rId9"/>
                <a:stretch>
                  <a:fillRect l="-1270" t="-10000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DF56A9-F559-AA99-98F2-8AD8F6FC39FC}"/>
                  </a:ext>
                </a:extLst>
              </p:cNvPr>
              <p:cNvSpPr txBox="1"/>
              <p:nvPr/>
            </p:nvSpPr>
            <p:spPr>
              <a:xfrm>
                <a:off x="2612776" y="5372261"/>
                <a:ext cx="3730893" cy="375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omic Sans MS" panose="030F0902030302020204" pitchFamily="66" charset="0"/>
                  </a:rPr>
                  <a:t>m</a:t>
                </a:r>
                <a:r>
                  <a:rPr lang="en-IT" dirty="0">
                    <a:latin typeface="Comic Sans MS" panose="030F0902030302020204" pitchFamily="66" charset="0"/>
                  </a:rPr>
                  <a:t>isalignment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IT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acc>
                      </m:e>
                      <m:sub>
                        <m:r>
                          <a:rPr lang="en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IT" dirty="0">
                    <a:latin typeface="Comic Sans MS" panose="030F0902030302020204" pitchFamily="66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IT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IT" dirty="0">
                    <a:latin typeface="Comic Sans MS" panose="030F09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DF56A9-F559-AA99-98F2-8AD8F6FC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776" y="5372261"/>
                <a:ext cx="3730893" cy="375487"/>
              </a:xfrm>
              <a:prstGeom prst="rect">
                <a:avLst/>
              </a:prstGeom>
              <a:blipFill>
                <a:blip r:embed="rId10"/>
                <a:stretch>
                  <a:fillRect l="-1356" t="-3226" b="-2580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9">
            <a:extLst>
              <a:ext uri="{FF2B5EF4-FFF2-40B4-BE49-F238E27FC236}">
                <a16:creationId xmlns:a16="http://schemas.microsoft.com/office/drawing/2014/main" id="{448931D2-AE0B-D762-0935-C8137687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245" y="5934253"/>
            <a:ext cx="22256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400" dirty="0"/>
              <a:t>[Hagiwara, Okamura </a:t>
            </a:r>
            <a:r>
              <a:rPr lang="en-US" altLang="en-US" sz="1400" dirty="0"/>
              <a:t>‘</a:t>
            </a:r>
            <a:r>
              <a:rPr lang="en-US" altLang="en-IT" sz="1400" dirty="0"/>
              <a:t>98;</a:t>
            </a:r>
          </a:p>
          <a:p>
            <a:r>
              <a:rPr lang="en-US" altLang="en-IT" sz="1400" dirty="0" err="1"/>
              <a:t>Berezhiani</a:t>
            </a:r>
            <a:r>
              <a:rPr lang="en-US" altLang="en-IT" sz="1400" dirty="0"/>
              <a:t>, Rossi </a:t>
            </a:r>
            <a:r>
              <a:rPr lang="en-US" altLang="en-US" sz="1400" dirty="0"/>
              <a:t>‘</a:t>
            </a:r>
            <a:r>
              <a:rPr lang="en-US" altLang="en-IT" sz="1400" dirty="0"/>
              <a:t>98</a:t>
            </a:r>
          </a:p>
          <a:p>
            <a:r>
              <a:rPr lang="en-US" altLang="en-IT" sz="1400" dirty="0" err="1"/>
              <a:t>Altarelli</a:t>
            </a:r>
            <a:r>
              <a:rPr lang="en-US" altLang="en-IT" sz="1400" dirty="0"/>
              <a:t>, F. </a:t>
            </a:r>
            <a:r>
              <a:rPr lang="en-US" altLang="en-US" sz="1400" dirty="0"/>
              <a:t>‘</a:t>
            </a:r>
            <a:r>
              <a:rPr lang="en-US" altLang="en-IT" sz="1400" dirty="0"/>
              <a:t>98]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B72F5-CE78-41D0-88A8-D910A08AA1D2}"/>
              </a:ext>
            </a:extLst>
          </p:cNvPr>
          <p:cNvSpPr txBox="1"/>
          <p:nvPr/>
        </p:nvSpPr>
        <p:spPr>
          <a:xfrm>
            <a:off x="712694" y="6199094"/>
            <a:ext cx="29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basis for a realistic model</a:t>
            </a:r>
            <a:endParaRPr lang="en-IT" dirty="0">
              <a:latin typeface="Comic Sans MS" panose="030F0902030302020204" pitchFamily="66" charset="0"/>
            </a:endParaRPr>
          </a:p>
        </p:txBody>
      </p:sp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94A79D3A-41FE-4AB3-6BB8-639937A262E9}"/>
              </a:ext>
            </a:extLst>
          </p:cNvPr>
          <p:cNvSpPr/>
          <p:nvPr/>
        </p:nvSpPr>
        <p:spPr>
          <a:xfrm>
            <a:off x="1830856" y="4801222"/>
            <a:ext cx="564776" cy="375487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C24C7AE7-546D-3180-05BA-15D9E2CDC90E}"/>
              </a:ext>
            </a:extLst>
          </p:cNvPr>
          <p:cNvSpPr/>
          <p:nvPr/>
        </p:nvSpPr>
        <p:spPr>
          <a:xfrm>
            <a:off x="1830856" y="5372260"/>
            <a:ext cx="564776" cy="375487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01B032E7-E4F8-9297-E6FB-66E785109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86" y="896813"/>
            <a:ext cx="389553" cy="369332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1800" dirty="0"/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3052057C-DF0C-A7C7-9D49-B9DCDF3A9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86" y="2810983"/>
            <a:ext cx="389553" cy="369332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1800" dirty="0"/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250891F5-28E3-773A-870E-8EFAB7514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09" y="4807826"/>
            <a:ext cx="389553" cy="369332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1800" dirty="0"/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222CD8D4-AA97-2A76-C55D-AB1BCA6F3E27}"/>
              </a:ext>
            </a:extLst>
          </p:cNvPr>
          <p:cNvCxnSpPr>
            <a:cxnSpLocks/>
          </p:cNvCxnSpPr>
          <p:nvPr/>
        </p:nvCxnSpPr>
        <p:spPr>
          <a:xfrm rot="5400000">
            <a:off x="2132787" y="2238070"/>
            <a:ext cx="557551" cy="2608740"/>
          </a:xfrm>
          <a:prstGeom prst="curved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817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lc-record-2025-11-15-11h27m06s-AT1999.mp4">
            <a:hlinkClick r:id="" action="ppaction://media"/>
            <a:extLst>
              <a:ext uri="{FF2B5EF4-FFF2-40B4-BE49-F238E27FC236}">
                <a16:creationId xmlns:a16="http://schemas.microsoft.com/office/drawing/2014/main" id="{38E4D33A-6AD1-B24E-57C8-62FFB5A0F4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EBAAFC1A-6BD7-13B3-AE60-31EBAE6E8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41" y="659653"/>
            <a:ext cx="304800" cy="369888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E52FFF"/>
                </a:solidFill>
              </a:rPr>
              <a:t>   </a:t>
            </a:r>
          </a:p>
        </p:txBody>
      </p:sp>
      <p:pic>
        <p:nvPicPr>
          <p:cNvPr id="11" name="Picture 13" descr="KL_date.png">
            <a:extLst>
              <a:ext uri="{FF2B5EF4-FFF2-40B4-BE49-F238E27FC236}">
                <a16:creationId xmlns:a16="http://schemas.microsoft.com/office/drawing/2014/main" id="{8F4DF724-90FE-5FDA-D7A1-7986942B1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91" y="948578"/>
            <a:ext cx="25923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L_Plot.png">
            <a:extLst>
              <a:ext uri="{FF2B5EF4-FFF2-40B4-BE49-F238E27FC236}">
                <a16:creationId xmlns:a16="http://schemas.microsoft.com/office/drawing/2014/main" id="{E8141FD2-0F04-BF70-BA82-DC0E3A107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86" y="1115325"/>
            <a:ext cx="3652837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KL_title.png">
            <a:extLst>
              <a:ext uri="{FF2B5EF4-FFF2-40B4-BE49-F238E27FC236}">
                <a16:creationId xmlns:a16="http://schemas.microsoft.com/office/drawing/2014/main" id="{46759E97-1AD3-1F9E-ED5D-AA42B087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6" y="659653"/>
            <a:ext cx="77104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2">
            <a:extLst>
              <a:ext uri="{FF2B5EF4-FFF2-40B4-BE49-F238E27FC236}">
                <a16:creationId xmlns:a16="http://schemas.microsoft.com/office/drawing/2014/main" id="{9966560E-36C4-79A4-F02C-4BFE25A53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032" y="1368392"/>
            <a:ext cx="3194050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 dirty="0"/>
              <a:t>MSW LA finally determined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3A418-F534-F799-DFF1-7DB89E70D4F0}"/>
              </a:ext>
            </a:extLst>
          </p:cNvPr>
          <p:cNvSpPr txBox="1"/>
          <p:nvPr/>
        </p:nvSpPr>
        <p:spPr>
          <a:xfrm>
            <a:off x="12324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IT" sz="2800" dirty="0">
                <a:latin typeface="Comic Sans MS" panose="030F0902030302020204" pitchFamily="66" charset="0"/>
              </a:rPr>
              <a:t>2002: the solar </a:t>
            </a:r>
            <a:r>
              <a:rPr lang="en-US" altLang="en-IT" sz="2800" dirty="0" err="1">
                <a:latin typeface="Comic Sans MS" panose="030F0902030302020204" pitchFamily="66" charset="0"/>
              </a:rPr>
              <a:t>ν</a:t>
            </a:r>
            <a:r>
              <a:rPr lang="en-US" altLang="en-IT" sz="2800" dirty="0">
                <a:latin typeface="Comic Sans MS" panose="030F0902030302020204" pitchFamily="66" charset="0"/>
              </a:rPr>
              <a:t> problem is solved</a:t>
            </a:r>
            <a:endParaRPr lang="en-US" sz="2800" dirty="0">
              <a:latin typeface="Comic Sans MS" panose="030F0902030302020204" pitchFamily="66" charset="0"/>
              <a:cs typeface="Comic Sans MS"/>
            </a:endParaRPr>
          </a:p>
        </p:txBody>
      </p:sp>
      <p:pic>
        <p:nvPicPr>
          <p:cNvPr id="35" name="Picture 34" descr="HPS.png">
            <a:extLst>
              <a:ext uri="{FF2B5EF4-FFF2-40B4-BE49-F238E27FC236}">
                <a16:creationId xmlns:a16="http://schemas.microsoft.com/office/drawing/2014/main" id="{E7E7ADBE-CD5B-56B4-8097-4A6807A29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40" y="4263338"/>
            <a:ext cx="47767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14B89B9-8E5B-DEF1-5915-66D5A1834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565" y="4309375"/>
            <a:ext cx="1739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400"/>
              <a:t>[Harrison, Perkins,</a:t>
            </a:r>
          </a:p>
          <a:p>
            <a:r>
              <a:rPr lang="en-US" altLang="en-IT" sz="1400"/>
              <a:t> Scott 0202074]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BFF01E09-0A07-B7B1-87ED-EE0B782C2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09" y="5725272"/>
            <a:ext cx="666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so </a:t>
            </a:r>
            <a:r>
              <a:rPr lang="en-US" altLang="en-US" sz="1800"/>
              <a:t>“</a:t>
            </a:r>
            <a:r>
              <a:rPr lang="en-US" altLang="en-IT" sz="1800"/>
              <a:t>symmetric</a:t>
            </a:r>
            <a:r>
              <a:rPr lang="en-US" altLang="en-US" sz="1800"/>
              <a:t>”</a:t>
            </a:r>
            <a:r>
              <a:rPr lang="en-US" altLang="en-IT" sz="1800"/>
              <a:t> and soon derived from A</a:t>
            </a:r>
            <a:r>
              <a:rPr lang="en-US" altLang="en-IT" sz="1800" baseline="-25000"/>
              <a:t>4 </a:t>
            </a:r>
            <a:r>
              <a:rPr lang="en-US" altLang="en-IT" sz="1800"/>
              <a:t>discrete symmetry </a:t>
            </a:r>
          </a:p>
        </p:txBody>
      </p:sp>
      <p:sp>
        <p:nvSpPr>
          <p:cNvPr id="40" name="TextBox 11">
            <a:extLst>
              <a:ext uri="{FF2B5EF4-FFF2-40B4-BE49-F238E27FC236}">
                <a16:creationId xmlns:a16="http://schemas.microsoft.com/office/drawing/2014/main" id="{042F3C67-B628-8B10-880E-230FBB2DC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07" y="6243959"/>
            <a:ext cx="73741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400" dirty="0"/>
              <a:t>Ma, </a:t>
            </a:r>
            <a:r>
              <a:rPr lang="en-US" altLang="en-IT" sz="1400" dirty="0" err="1"/>
              <a:t>Rajasekaran</a:t>
            </a:r>
            <a:r>
              <a:rPr lang="en-US" altLang="en-IT" sz="1400" dirty="0"/>
              <a:t> 0106291, Babu, Ma, Valle 0206292; Hirsch, </a:t>
            </a:r>
            <a:r>
              <a:rPr lang="en-US" altLang="en-IT" sz="1400" dirty="0" err="1"/>
              <a:t>Romao</a:t>
            </a:r>
            <a:r>
              <a:rPr lang="en-US" altLang="en-IT" sz="1400" dirty="0"/>
              <a:t>, </a:t>
            </a:r>
            <a:r>
              <a:rPr lang="en-US" altLang="en-IT" sz="1400" dirty="0" err="1"/>
              <a:t>Skadauge</a:t>
            </a:r>
            <a:r>
              <a:rPr lang="en-US" altLang="en-IT" sz="1400" dirty="0"/>
              <a:t>, Valle,</a:t>
            </a:r>
          </a:p>
          <a:p>
            <a:r>
              <a:rPr lang="en-US" altLang="en-IT" sz="1400" dirty="0"/>
              <a:t>Villanova del Moral 0312244, Ma 0404199, 0409075, </a:t>
            </a:r>
            <a:r>
              <a:rPr lang="en-US" altLang="en-IT" sz="1400" dirty="0" err="1"/>
              <a:t>Altarelli</a:t>
            </a:r>
            <a:r>
              <a:rPr lang="en-US" altLang="en-IT" sz="1400" dirty="0"/>
              <a:t> &amp; F. 0504165, 0512103]</a:t>
            </a:r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10B75196-B7F0-5A86-E769-2B479CCC68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446849"/>
              </p:ext>
            </p:extLst>
          </p:nvPr>
        </p:nvGraphicFramePr>
        <p:xfrm>
          <a:off x="646032" y="2147788"/>
          <a:ext cx="1922462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17600" imgH="241300" progId="Equation.3">
                  <p:embed/>
                </p:oleObj>
              </mc:Choice>
              <mc:Fallback>
                <p:oleObj name="Equation" r:id="rId6" imgW="1117600" imgH="241300" progId="Equation.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310A2FB-AA3F-AD47-A05B-A1A22968AE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032" y="2147788"/>
                        <a:ext cx="1922462" cy="4143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C3DB861B-81FF-4FDE-8B5B-82FEF599B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494" y="2164436"/>
            <a:ext cx="244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400"/>
              <a:t>[Bahcall, Gonzalez-Garcia, </a:t>
            </a:r>
          </a:p>
          <a:p>
            <a:r>
              <a:rPr lang="en-US" altLang="en-IT" sz="1400"/>
              <a:t>Pena-Garay 0212147]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9DBC7D1-FE88-865B-DF5C-15941CD9062C}"/>
                  </a:ext>
                </a:extLst>
              </p:cNvPr>
              <p:cNvSpPr txBox="1"/>
              <p:nvPr/>
            </p:nvSpPr>
            <p:spPr>
              <a:xfrm>
                <a:off x="646032" y="1748366"/>
                <a:ext cx="2669129" cy="4036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=5.5 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T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9DBC7D1-FE88-865B-DF5C-15941CD90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32" y="1748366"/>
                <a:ext cx="2669129" cy="403637"/>
              </a:xfrm>
              <a:prstGeom prst="rect">
                <a:avLst/>
              </a:prstGeom>
              <a:blipFill>
                <a:blip r:embed="rId8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39D895A7-8BB9-47D9-2A63-93317BBA14CA}"/>
              </a:ext>
            </a:extLst>
          </p:cNvPr>
          <p:cNvSpPr txBox="1"/>
          <p:nvPr/>
        </p:nvSpPr>
        <p:spPr>
          <a:xfrm>
            <a:off x="532653" y="4259645"/>
            <a:ext cx="24849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en-IT" sz="1800" dirty="0">
                <a:latin typeface="Comic Sans MS" panose="030F0902030302020204" pitchFamily="66" charset="0"/>
              </a:rPr>
              <a:t>Tri-</a:t>
            </a:r>
            <a:r>
              <a:rPr lang="en-US" altLang="en-IT" sz="1800" dirty="0" err="1">
                <a:latin typeface="Comic Sans MS" panose="030F0902030302020204" pitchFamily="66" charset="0"/>
              </a:rPr>
              <a:t>BiMaximal</a:t>
            </a:r>
            <a:r>
              <a:rPr lang="en-US" altLang="en-IT" sz="1800" dirty="0">
                <a:latin typeface="Comic Sans MS" panose="030F0902030302020204" pitchFamily="66" charset="0"/>
              </a:rPr>
              <a:t> Mixing</a:t>
            </a:r>
            <a:endParaRPr lang="en-IT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5883E-6175-9E3C-22EC-C644AD965C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032" y="2864802"/>
            <a:ext cx="3695700" cy="9144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B0817-C27D-E518-7337-E39897D3719E}"/>
              </a:ext>
            </a:extLst>
          </p:cNvPr>
          <p:cNvSpPr txBox="1"/>
          <p:nvPr/>
        </p:nvSpPr>
        <p:spPr>
          <a:xfrm>
            <a:off x="641658" y="3671611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Comic Sans MS" panose="030F0902030302020204" pitchFamily="66" charset="0"/>
              </a:rPr>
              <a:t>JUNO, 18 Nov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39FD4-9C24-86B7-5DD0-18A02A4F5B35}"/>
              </a:ext>
            </a:extLst>
          </p:cNvPr>
          <p:cNvSpPr txBox="1"/>
          <p:nvPr/>
        </p:nvSpPr>
        <p:spPr>
          <a:xfrm>
            <a:off x="613964" y="2849080"/>
            <a:ext cx="3727767" cy="1200329"/>
          </a:xfrm>
          <a:prstGeom prst="rect">
            <a:avLst/>
          </a:prstGeom>
          <a:solidFill>
            <a:srgbClr val="FF7E79">
              <a:alpha val="50140"/>
            </a:srgbClr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                                                                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050051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A54E03-8720-287A-E14F-4DAA9C128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260350"/>
            <a:ext cx="4346062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 dirty="0"/>
              <a:t>our model had some clean predictions…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29379-7A33-52F5-ACE9-A171A2144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765175"/>
            <a:ext cx="2151062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latin typeface="Lucida Grande" panose="020B0600040502020204" pitchFamily="34" charset="0"/>
              </a:rPr>
              <a:t>ϑ</a:t>
            </a:r>
            <a:r>
              <a:rPr lang="en-US" altLang="en-IT" sz="1800" baseline="-25000"/>
              <a:t>23 </a:t>
            </a:r>
            <a:r>
              <a:rPr lang="en-US" altLang="en-IT" sz="1800"/>
              <a:t>nearly maximal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E2EA25-31F3-8CDA-1D53-A644F60C1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268413"/>
            <a:ext cx="1176337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latin typeface="Lucida Grande" panose="020B0600040502020204" pitchFamily="34" charset="0"/>
              </a:rPr>
              <a:t>ϑ</a:t>
            </a:r>
            <a:r>
              <a:rPr lang="en-US" altLang="en-IT" sz="1800" baseline="-25000"/>
              <a:t>13 </a:t>
            </a:r>
            <a:r>
              <a:rPr lang="en-US" altLang="en-IT" sz="1800"/>
              <a:t>&lt; 0.05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C8B037A-1FEB-63F3-C71C-F4D1E042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765175"/>
            <a:ext cx="2909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still compatible with data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32AECA6-EBB8-8CB9-E8D9-F6092E73B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1268413"/>
            <a:ext cx="87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wrong!</a:t>
            </a:r>
          </a:p>
        </p:txBody>
      </p:sp>
      <p:sp>
        <p:nvSpPr>
          <p:cNvPr id="7" name="Right Brace 14">
            <a:extLst>
              <a:ext uri="{FF2B5EF4-FFF2-40B4-BE49-F238E27FC236}">
                <a16:creationId xmlns:a16="http://schemas.microsoft.com/office/drawing/2014/main" id="{1BBDBB99-F94C-AF82-9F95-C90A07D574C8}"/>
              </a:ext>
            </a:extLst>
          </p:cNvPr>
          <p:cNvSpPr>
            <a:spLocks/>
          </p:cNvSpPr>
          <p:nvPr/>
        </p:nvSpPr>
        <p:spPr bwMode="auto">
          <a:xfrm flipH="1">
            <a:off x="2700338" y="836613"/>
            <a:ext cx="287337" cy="771525"/>
          </a:xfrm>
          <a:prstGeom prst="rightBrace">
            <a:avLst>
              <a:gd name="adj1" fmla="val 8341"/>
              <a:gd name="adj2" fmla="val 50000"/>
            </a:avLst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IT" altLang="en-IT" sz="1800">
              <a:solidFill>
                <a:srgbClr val="800000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331A4D1-A04A-12A7-2B0E-3ECB866B1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5529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me: very much excited about this neat prediction!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6C4E104-B818-0D46-89F7-BA89C837F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405063"/>
            <a:ext cx="852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Guido:</a:t>
            </a:r>
          </a:p>
        </p:txBody>
      </p:sp>
      <p:pic>
        <p:nvPicPr>
          <p:cNvPr id="10" name="Picture 10" descr="altarelli.png">
            <a:extLst>
              <a:ext uri="{FF2B5EF4-FFF2-40B4-BE49-F238E27FC236}">
                <a16:creationId xmlns:a16="http://schemas.microsoft.com/office/drawing/2014/main" id="{115EFE2C-A07C-0E8D-6221-2B44025E9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600325"/>
            <a:ext cx="32385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Guidot13.png">
            <a:extLst>
              <a:ext uri="{FF2B5EF4-FFF2-40B4-BE49-F238E27FC236}">
                <a16:creationId xmlns:a16="http://schemas.microsoft.com/office/drawing/2014/main" id="{A2B402B1-C011-D994-2856-856B98A83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1725"/>
            <a:ext cx="91440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white.png">
            <a:extLst>
              <a:ext uri="{FF2B5EF4-FFF2-40B4-BE49-F238E27FC236}">
                <a16:creationId xmlns:a16="http://schemas.microsoft.com/office/drawing/2014/main" id="{655F793A-4FC4-C3F5-9E6C-04EFA23FF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5772150"/>
            <a:ext cx="73183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AE32926B-358A-6088-E459-7717B7A41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4903788"/>
            <a:ext cx="28257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“</a:t>
            </a:r>
            <a:endParaRPr lang="en-US" altLang="en-IT" sz="1800"/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B9F50BBE-055A-CC8D-B4CA-F6B7CCE6A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776913"/>
            <a:ext cx="276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”</a:t>
            </a:r>
            <a:endParaRPr lang="en-US" altLang="en-IT" sz="1800"/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03117E3B-A5C1-EA86-07C9-2A636EEB3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613" y="5776913"/>
            <a:ext cx="1943100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[Altarelli, 2005]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8E2E00-448E-16DC-87C0-6965D77287BD}"/>
                  </a:ext>
                </a:extLst>
              </p:cNvPr>
              <p:cNvSpPr txBox="1"/>
              <p:nvPr/>
            </p:nvSpPr>
            <p:spPr>
              <a:xfrm>
                <a:off x="730758" y="925274"/>
                <a:ext cx="610680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T" sz="3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8E2E00-448E-16DC-87C0-6965D7728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58" y="925274"/>
                <a:ext cx="610680" cy="553998"/>
              </a:xfrm>
              <a:prstGeom prst="rect">
                <a:avLst/>
              </a:prstGeom>
              <a:blipFill>
                <a:blip r:embed="rId5"/>
                <a:stretch>
                  <a:fillRect l="-16327" r="-6122" b="-1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">
            <a:extLst>
              <a:ext uri="{FF2B5EF4-FFF2-40B4-BE49-F238E27FC236}">
                <a16:creationId xmlns:a16="http://schemas.microsoft.com/office/drawing/2014/main" id="{78E3B74F-0486-6E74-4457-40A92E124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693" y="995084"/>
            <a:ext cx="503237" cy="484188"/>
          </a:xfrm>
          <a:prstGeom prst="rightArrow">
            <a:avLst>
              <a:gd name="adj1" fmla="val 50000"/>
              <a:gd name="adj2" fmla="val 49961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IT" altLang="en-IT" sz="1800"/>
          </a:p>
        </p:txBody>
      </p:sp>
    </p:spTree>
    <p:extLst>
      <p:ext uri="{BB962C8B-B14F-4D97-AF65-F5344CB8AC3E}">
        <p14:creationId xmlns:p14="http://schemas.microsoft.com/office/powerpoint/2010/main" val="236233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63A4D7F5-5AE2-9ED3-13B1-DC9C1636A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25513"/>
            <a:ext cx="6878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T" sz="2000"/>
              <a:t>from LBL experiments searching for  </a:t>
            </a:r>
            <a:r>
              <a:rPr lang="en-US" altLang="en-IT" sz="2000">
                <a:latin typeface="Lucida Grande" panose="020B0600040502020204" pitchFamily="34" charset="0"/>
              </a:rPr>
              <a:t>ν</a:t>
            </a:r>
            <a:r>
              <a:rPr lang="en-US" altLang="en-IT" sz="2000" baseline="-25000">
                <a:latin typeface="Lucida Grande" panose="020B0600040502020204" pitchFamily="34" charset="0"/>
              </a:rPr>
              <a:t>μ</a:t>
            </a:r>
            <a:r>
              <a:rPr lang="en-US" altLang="en-IT" sz="2000">
                <a:latin typeface="Lucida Grande" panose="020B0600040502020204" pitchFamily="34" charset="0"/>
              </a:rPr>
              <a:t> </a:t>
            </a:r>
            <a:r>
              <a:rPr lang="en-US" altLang="en-IT" sz="2000"/>
              <a:t>-&gt;</a:t>
            </a:r>
            <a:r>
              <a:rPr lang="en-US" altLang="en-IT" sz="2000">
                <a:latin typeface="Lucida Grande" panose="020B0600040502020204" pitchFamily="34" charset="0"/>
              </a:rPr>
              <a:t> ν</a:t>
            </a:r>
            <a:r>
              <a:rPr lang="en-US" altLang="en-IT" sz="2000" baseline="-25000">
                <a:latin typeface="Lucida Grande" panose="020B0600040502020204" pitchFamily="34" charset="0"/>
              </a:rPr>
              <a:t>e</a:t>
            </a:r>
            <a:r>
              <a:rPr lang="en-US" altLang="en-IT" sz="2000">
                <a:latin typeface="Lucida Grande" panose="020B0600040502020204" pitchFamily="34" charset="0"/>
              </a:rPr>
              <a:t> </a:t>
            </a:r>
            <a:r>
              <a:rPr lang="en-US" altLang="en-IT" sz="2000"/>
              <a:t>conversion</a:t>
            </a:r>
            <a:r>
              <a:rPr lang="en-US" altLang="en-IT" sz="2000">
                <a:latin typeface="Lucida Grande" panose="020B0600040502020204" pitchFamily="34" charset="0"/>
              </a:rPr>
              <a:t> </a:t>
            </a:r>
            <a:r>
              <a:rPr lang="en-US" altLang="en-IT" sz="2000"/>
              <a:t> 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401ACFDE-59A3-423C-6D72-3B68B3C0DE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525" y="2590800"/>
          <a:ext cx="43846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32100" imgH="393700" progId="Equation.3">
                  <p:embed/>
                </p:oleObj>
              </mc:Choice>
              <mc:Fallback>
                <p:oleObj name="Equation" r:id="rId2" imgW="2832100" imgH="393700" progId="Equation.3">
                  <p:embed/>
                  <p:pic>
                    <p:nvPicPr>
                      <p:cNvPr id="35843" name="Object 2">
                        <a:extLst>
                          <a:ext uri="{FF2B5EF4-FFF2-40B4-BE49-F238E27FC236}">
                            <a16:creationId xmlns:a16="http://schemas.microsoft.com/office/drawing/2014/main" id="{A23E8B01-FBF2-636A-1396-60ACE740A2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2590800"/>
                        <a:ext cx="4384675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3">
            <a:extLst>
              <a:ext uri="{FF2B5EF4-FFF2-40B4-BE49-F238E27FC236}">
                <a16:creationId xmlns:a16="http://schemas.microsoft.com/office/drawing/2014/main" id="{6202B72A-A3E9-BFDF-0358-32755F69F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47800"/>
            <a:ext cx="39433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T" sz="1600">
                <a:solidFill>
                  <a:srgbClr val="800000"/>
                </a:solidFill>
              </a:rPr>
              <a:t>MINOS</a:t>
            </a:r>
            <a:r>
              <a:rPr lang="en-US" altLang="en-IT" sz="1600"/>
              <a:t>: muon neutrino beam produced</a:t>
            </a:r>
          </a:p>
          <a:p>
            <a:pPr eaLnBrk="1" hangingPunct="1"/>
            <a:r>
              <a:rPr lang="en-US" altLang="en-IT" sz="1600"/>
              <a:t>at Fermilab [E=3 GeV] sent to</a:t>
            </a:r>
          </a:p>
          <a:p>
            <a:pPr eaLnBrk="1" hangingPunct="1"/>
            <a:r>
              <a:rPr lang="en-US" altLang="en-IT" sz="1600"/>
              <a:t>Soudan Lab 735 Km apart [1108.0015]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2BFCDEB-1AC7-1FBA-0320-24379C88C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8" y="1371600"/>
            <a:ext cx="35369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T" sz="1600" dirty="0">
                <a:solidFill>
                  <a:srgbClr val="800000"/>
                </a:solidFill>
              </a:rPr>
              <a:t>T2K</a:t>
            </a:r>
            <a:r>
              <a:rPr lang="en-US" altLang="en-IT" sz="1600" dirty="0"/>
              <a:t>: muon neutrino beam produced</a:t>
            </a:r>
          </a:p>
          <a:p>
            <a:pPr eaLnBrk="1" hangingPunct="1"/>
            <a:r>
              <a:rPr lang="en-US" altLang="en-IT" sz="1600" dirty="0"/>
              <a:t>at JPARC [Tokai]</a:t>
            </a:r>
          </a:p>
          <a:p>
            <a:pPr eaLnBrk="1" hangingPunct="1"/>
            <a:r>
              <a:rPr lang="en-US" altLang="en-IT" sz="1600" dirty="0"/>
              <a:t>E=0.6 GeV and sent to</a:t>
            </a:r>
          </a:p>
          <a:p>
            <a:pPr eaLnBrk="1" hangingPunct="1"/>
            <a:r>
              <a:rPr lang="en-US" altLang="en-IT" sz="1600" dirty="0"/>
              <a:t>SK 295 Km apart [1106.2822]</a:t>
            </a:r>
          </a:p>
          <a:p>
            <a:pPr eaLnBrk="1" hangingPunct="1"/>
            <a:endParaRPr lang="en-US" altLang="en-IT" sz="1800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E200D032-E802-8DFB-980D-932849D59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050" y="2554288"/>
            <a:ext cx="2738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T" sz="1800"/>
              <a:t>both experiments favor </a:t>
            </a:r>
          </a:p>
          <a:p>
            <a:pPr eaLnBrk="1" hangingPunct="1"/>
            <a:r>
              <a:rPr lang="en-US" altLang="en-IT" sz="1800"/>
              <a:t>sin</a:t>
            </a:r>
            <a:r>
              <a:rPr lang="en-US" altLang="en-IT" sz="1800" baseline="30000"/>
              <a:t>2</a:t>
            </a:r>
            <a:r>
              <a:rPr lang="en-US" altLang="en-IT" sz="1800" baseline="30000">
                <a:latin typeface="Lucida Grande" panose="020B0600040502020204" pitchFamily="34" charset="0"/>
              </a:rPr>
              <a:t> </a:t>
            </a:r>
            <a:r>
              <a:rPr lang="en-US" altLang="en-IT" sz="1800">
                <a:latin typeface="Lucida Grande" panose="020B0600040502020204" pitchFamily="34" charset="0"/>
              </a:rPr>
              <a:t>ϑ</a:t>
            </a:r>
            <a:r>
              <a:rPr lang="en-US" altLang="en-IT" sz="1800" baseline="-25000"/>
              <a:t>13</a:t>
            </a:r>
            <a:r>
              <a:rPr lang="en-US" altLang="en-IT" sz="1800"/>
              <a:t> ~ few % 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B63732BE-7B3E-9EC8-D496-3F9F7776F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33750"/>
            <a:ext cx="8296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T" sz="2000"/>
              <a:t>from SBL reactor experiments searching for anti-</a:t>
            </a:r>
            <a:r>
              <a:rPr lang="en-US" altLang="en-IT" sz="2000">
                <a:latin typeface="Lucida Grande" panose="020B0600040502020204" pitchFamily="34" charset="0"/>
              </a:rPr>
              <a:t>ν</a:t>
            </a:r>
            <a:r>
              <a:rPr lang="en-US" altLang="en-IT" sz="2000" baseline="-25000">
                <a:latin typeface="Lucida Grande" panose="020B0600040502020204" pitchFamily="34" charset="0"/>
              </a:rPr>
              <a:t>e</a:t>
            </a:r>
            <a:r>
              <a:rPr lang="en-US" altLang="en-IT" sz="2000">
                <a:latin typeface="Lucida Grande" panose="020B0600040502020204" pitchFamily="34" charset="0"/>
              </a:rPr>
              <a:t> </a:t>
            </a:r>
            <a:r>
              <a:rPr lang="en-US" altLang="en-IT" sz="2000"/>
              <a:t>disappearance  </a:t>
            </a:r>
            <a:r>
              <a:rPr lang="en-US" altLang="en-IT" sz="2000">
                <a:latin typeface="Lucida Grande" panose="020B0600040502020204" pitchFamily="34" charset="0"/>
              </a:rPr>
              <a:t> </a:t>
            </a:r>
            <a:r>
              <a:rPr lang="en-US" altLang="en-IT" sz="2000"/>
              <a:t> 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A543F1BA-4266-FB59-52E9-D3126060B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3" y="3363913"/>
            <a:ext cx="304800" cy="3698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T" sz="1800"/>
              <a:t>  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D24B49D-8783-901C-77A6-16519EEB3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3" y="925513"/>
            <a:ext cx="304800" cy="3698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IT" sz="1800"/>
              <a:t>  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30A550B-E24A-116F-5ACE-096AE73EC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86200"/>
            <a:ext cx="36766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IT" sz="1800">
                <a:solidFill>
                  <a:srgbClr val="800000"/>
                </a:solidFill>
              </a:rPr>
              <a:t>Double Chooz </a:t>
            </a:r>
            <a:r>
              <a:rPr lang="en-US" altLang="en-IT" sz="1800"/>
              <a:t>(far detector):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IT" sz="1800">
                <a:solidFill>
                  <a:srgbClr val="800000"/>
                </a:solidFill>
              </a:rPr>
              <a:t>Daya Bay </a:t>
            </a:r>
            <a:r>
              <a:rPr lang="en-US" altLang="en-IT" sz="1800">
                <a:solidFill>
                  <a:srgbClr val="000000"/>
                </a:solidFill>
              </a:rPr>
              <a:t>(near + far detectors):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IT" sz="1800">
                <a:solidFill>
                  <a:srgbClr val="800000"/>
                </a:solidFill>
              </a:rPr>
              <a:t>RENO </a:t>
            </a:r>
            <a:r>
              <a:rPr lang="en-US" altLang="en-IT" sz="1800">
                <a:solidFill>
                  <a:srgbClr val="000000"/>
                </a:solidFill>
              </a:rPr>
              <a:t>(near + far detectors):</a:t>
            </a:r>
          </a:p>
          <a:p>
            <a:pPr eaLnBrk="1" hangingPunct="1"/>
            <a:endParaRPr lang="en-US" altLang="en-IT" sz="1800">
              <a:latin typeface="Arial" panose="020B0604020202020204" pitchFamily="34" charset="0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BAD477DC-FEC8-60B1-1AD1-820B92A4B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732463"/>
            <a:ext cx="3125788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IT" sz="1800"/>
              <a:t>DC: sin</a:t>
            </a:r>
            <a:r>
              <a:rPr lang="en-US" altLang="en-IT" sz="1800" baseline="30000"/>
              <a:t>2</a:t>
            </a:r>
            <a:r>
              <a:rPr lang="en-US" altLang="en-IT" sz="1800"/>
              <a:t> </a:t>
            </a:r>
            <a:r>
              <a:rPr lang="en-US" altLang="en-IT" sz="1800">
                <a:latin typeface="Lucida Grande" panose="020B0600040502020204" pitchFamily="34" charset="0"/>
              </a:rPr>
              <a:t>ϑ</a:t>
            </a:r>
            <a:r>
              <a:rPr lang="en-US" altLang="en-IT" sz="1800" baseline="-25000"/>
              <a:t>13 </a:t>
            </a:r>
            <a:r>
              <a:rPr lang="en-US" altLang="en-IT" sz="1800"/>
              <a:t>= 0.022 ± 0.013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IT" sz="1800"/>
              <a:t>DB: sin</a:t>
            </a:r>
            <a:r>
              <a:rPr lang="en-US" altLang="en-IT" sz="1800" baseline="30000"/>
              <a:t>2</a:t>
            </a:r>
            <a:r>
              <a:rPr lang="en-US" altLang="en-IT" sz="1800"/>
              <a:t> </a:t>
            </a:r>
            <a:r>
              <a:rPr lang="en-US" altLang="en-IT" sz="1800">
                <a:latin typeface="Lucida Grande" panose="020B0600040502020204" pitchFamily="34" charset="0"/>
              </a:rPr>
              <a:t>ϑ</a:t>
            </a:r>
            <a:r>
              <a:rPr lang="en-US" altLang="en-IT" sz="1800" baseline="-25000"/>
              <a:t>13 </a:t>
            </a:r>
            <a:r>
              <a:rPr lang="en-US" altLang="en-IT" sz="1800"/>
              <a:t>= 0.024 ± 0.004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IT" sz="1800"/>
              <a:t>R:   sin</a:t>
            </a:r>
            <a:r>
              <a:rPr lang="en-US" altLang="en-IT" sz="1800" baseline="30000"/>
              <a:t>2</a:t>
            </a:r>
            <a:r>
              <a:rPr lang="en-US" altLang="en-IT" sz="1800"/>
              <a:t> </a:t>
            </a:r>
            <a:r>
              <a:rPr lang="en-US" altLang="en-IT" sz="1800">
                <a:latin typeface="Lucida Grande" panose="020B0600040502020204" pitchFamily="34" charset="0"/>
              </a:rPr>
              <a:t>ϑ</a:t>
            </a:r>
            <a:r>
              <a:rPr lang="en-US" altLang="en-IT" sz="1800" baseline="-25000"/>
              <a:t>13 </a:t>
            </a:r>
            <a:r>
              <a:rPr lang="en-US" altLang="en-IT" sz="1800"/>
              <a:t>= 0.029 ± 0.006</a:t>
            </a: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5FD01664-1A1E-10D0-F823-16B054EA7F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5029200"/>
          <a:ext cx="39131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27300" imgH="393700" progId="Equation.3">
                  <p:embed/>
                </p:oleObj>
              </mc:Choice>
              <mc:Fallback>
                <p:oleObj name="Equation" r:id="rId4" imgW="2527300" imgH="393700" progId="Equation.3">
                  <p:embed/>
                  <p:pic>
                    <p:nvPicPr>
                      <p:cNvPr id="35852" name="Object 3">
                        <a:extLst>
                          <a:ext uri="{FF2B5EF4-FFF2-40B4-BE49-F238E27FC236}">
                            <a16:creationId xmlns:a16="http://schemas.microsoft.com/office/drawing/2014/main" id="{577F7143-219F-44DC-B1B7-0916F6E1F5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029200"/>
                        <a:ext cx="3913188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9">
            <a:extLst>
              <a:ext uri="{FF2B5EF4-FFF2-40B4-BE49-F238E27FC236}">
                <a16:creationId xmlns:a16="http://schemas.microsoft.com/office/drawing/2014/main" id="{74991D74-482E-277F-9089-E3AD28347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590800"/>
            <a:ext cx="920750" cy="646113"/>
          </a:xfrm>
          <a:prstGeom prst="rect">
            <a:avLst/>
          </a:prstGeom>
          <a:solidFill>
            <a:srgbClr val="FF9999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IT" sz="1800">
              <a:latin typeface="Arial" panose="020B0604020202020204" pitchFamily="34" charset="0"/>
            </a:endParaRPr>
          </a:p>
          <a:p>
            <a:pPr eaLnBrk="1" hangingPunct="1"/>
            <a:endParaRPr lang="en-US" altLang="en-IT" sz="1800">
              <a:latin typeface="Arial" panose="020B0604020202020204" pitchFamily="34" charset="0"/>
            </a:endParaRPr>
          </a:p>
          <a:p>
            <a:pPr eaLnBrk="1" hangingPunct="1"/>
            <a:endParaRPr lang="en-US" altLang="en-IT" sz="1800">
              <a:latin typeface="Arial" panose="020B0604020202020204" pitchFamily="34" charset="0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51256673-BE6C-C9A5-CE34-603A50D25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5029200"/>
            <a:ext cx="920750" cy="646113"/>
          </a:xfrm>
          <a:prstGeom prst="rect">
            <a:avLst/>
          </a:prstGeom>
          <a:solidFill>
            <a:srgbClr val="FF9999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IT" sz="1800">
              <a:latin typeface="Arial" panose="020B0604020202020204" pitchFamily="34" charset="0"/>
            </a:endParaRPr>
          </a:p>
          <a:p>
            <a:pPr eaLnBrk="1" hangingPunct="1"/>
            <a:endParaRPr lang="en-US" altLang="en-IT" sz="1800">
              <a:latin typeface="Arial" panose="020B0604020202020204" pitchFamily="34" charset="0"/>
            </a:endParaRPr>
          </a:p>
          <a:p>
            <a:pPr eaLnBrk="1" hangingPunct="1"/>
            <a:endParaRPr lang="en-US" altLang="en-IT" sz="1800">
              <a:latin typeface="Arial" panose="020B0604020202020204" pitchFamily="34" charset="0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AF715727-9B6E-12D5-DF40-8A8A2DCD4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590800"/>
            <a:ext cx="762000" cy="646113"/>
          </a:xfrm>
          <a:prstGeom prst="rect">
            <a:avLst/>
          </a:prstGeom>
          <a:solidFill>
            <a:srgbClr val="CCCCFF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IT" sz="1800">
              <a:latin typeface="Arial" panose="020B0604020202020204" pitchFamily="34" charset="0"/>
            </a:endParaRPr>
          </a:p>
          <a:p>
            <a:pPr eaLnBrk="1" hangingPunct="1"/>
            <a:endParaRPr lang="en-US" altLang="en-IT" sz="1800">
              <a:latin typeface="Arial" panose="020B0604020202020204" pitchFamily="34" charset="0"/>
            </a:endParaRPr>
          </a:p>
          <a:p>
            <a:pPr eaLnBrk="1" hangingPunct="1"/>
            <a:endParaRPr lang="en-US" altLang="en-IT" sz="180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417D6E-557D-8D08-E56F-AF46EED7E19B}"/>
              </a:ext>
            </a:extLst>
          </p:cNvPr>
          <p:cNvSpPr txBox="1"/>
          <p:nvPr/>
        </p:nvSpPr>
        <p:spPr>
          <a:xfrm>
            <a:off x="12324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IT" sz="2800" dirty="0">
                <a:latin typeface="Comic Sans MS" panose="030F0902030302020204" pitchFamily="66" charset="0"/>
              </a:rPr>
              <a:t>2011/2012 breakthrough:      ϑ</a:t>
            </a:r>
            <a:r>
              <a:rPr lang="en-US" altLang="en-IT" sz="2800" baseline="-25000" dirty="0">
                <a:latin typeface="Comic Sans MS" panose="030F0902030302020204" pitchFamily="66" charset="0"/>
              </a:rPr>
              <a:t>13 </a:t>
            </a:r>
            <a:r>
              <a:rPr lang="en-US" altLang="en-IT" sz="2800" dirty="0">
                <a:latin typeface="Comic Sans MS" panose="030F0902030302020204" pitchFamily="66" charset="0"/>
              </a:rPr>
              <a:t>≠ 0</a:t>
            </a:r>
            <a:endParaRPr lang="en-US" sz="2800" dirty="0">
              <a:latin typeface="Comic Sans MS" panose="030F0902030302020204" pitchFamily="66" charset="0"/>
              <a:cs typeface="Comic Sans MS"/>
            </a:endParaRPr>
          </a:p>
        </p:txBody>
      </p:sp>
      <p:pic>
        <p:nvPicPr>
          <p:cNvPr id="19" name="Picture 17" descr="DayaBay.png">
            <a:extLst>
              <a:ext uri="{FF2B5EF4-FFF2-40B4-BE49-F238E27FC236}">
                <a16:creationId xmlns:a16="http://schemas.microsoft.com/office/drawing/2014/main" id="{17F4A0CB-C3A2-EC1F-A806-A446B29B9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910201"/>
            <a:ext cx="39433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88F059D4-FBC8-B533-5155-EB6E2FD8D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3840351"/>
            <a:ext cx="1997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400"/>
              <a:t>[Daya Bay 1203.1669]</a:t>
            </a:r>
          </a:p>
        </p:txBody>
      </p:sp>
    </p:spTree>
    <p:extLst>
      <p:ext uri="{BB962C8B-B14F-4D97-AF65-F5344CB8AC3E}">
        <p14:creationId xmlns:p14="http://schemas.microsoft.com/office/powerpoint/2010/main" val="580180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E401EC-ED8E-7A86-7028-931DABE71D05}"/>
                  </a:ext>
                </a:extLst>
              </p:cNvPr>
              <p:cNvSpPr txBox="1"/>
              <p:nvPr/>
            </p:nvSpPr>
            <p:spPr>
              <a:xfrm>
                <a:off x="510464" y="1347959"/>
                <a:ext cx="610680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T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E401EC-ED8E-7A86-7028-931DABE71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64" y="1347959"/>
                <a:ext cx="610680" cy="553998"/>
              </a:xfrm>
              <a:prstGeom prst="rect">
                <a:avLst/>
              </a:prstGeom>
              <a:blipFill>
                <a:blip r:embed="rId2"/>
                <a:stretch>
                  <a:fillRect l="-16327" r="-6122" b="-1363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778DBD-73AD-5E09-7E03-796461743C81}"/>
                  </a:ext>
                </a:extLst>
              </p:cNvPr>
              <p:cNvSpPr txBox="1"/>
              <p:nvPr/>
            </p:nvSpPr>
            <p:spPr>
              <a:xfrm>
                <a:off x="2478072" y="509721"/>
                <a:ext cx="2653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𝑆𝑇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778DBD-73AD-5E09-7E03-796461743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72" y="509721"/>
                <a:ext cx="265303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08B054-48DC-4548-BABB-360DBB4BC8D7}"/>
                  </a:ext>
                </a:extLst>
              </p:cNvPr>
              <p:cNvSpPr txBox="1"/>
              <p:nvPr/>
            </p:nvSpPr>
            <p:spPr>
              <a:xfrm>
                <a:off x="5832627" y="480059"/>
                <a:ext cx="13320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08B054-48DC-4548-BABB-360DBB4BC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627" y="480059"/>
                <a:ext cx="133209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F4E6E4-0C7E-3C6B-1D70-64F3339D3958}"/>
                  </a:ext>
                </a:extLst>
              </p:cNvPr>
              <p:cNvSpPr txBox="1"/>
              <p:nvPr/>
            </p:nvSpPr>
            <p:spPr>
              <a:xfrm>
                <a:off x="544640" y="480059"/>
                <a:ext cx="542328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T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F4E6E4-0C7E-3C6B-1D70-64F3339D3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40" y="480059"/>
                <a:ext cx="542328" cy="553998"/>
              </a:xfrm>
              <a:prstGeom prst="rect">
                <a:avLst/>
              </a:prstGeom>
              <a:blipFill>
                <a:blip r:embed="rId5"/>
                <a:stretch>
                  <a:fillRect l="-15909" r="-6818" b="-1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259FC1-0920-980A-8524-2481DAF060AF}"/>
                  </a:ext>
                </a:extLst>
              </p:cNvPr>
              <p:cNvSpPr txBox="1"/>
              <p:nvPr/>
            </p:nvSpPr>
            <p:spPr>
              <a:xfrm>
                <a:off x="544640" y="2215859"/>
                <a:ext cx="542328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T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259FC1-0920-980A-8524-2481DAF06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40" y="2215859"/>
                <a:ext cx="542328" cy="553998"/>
              </a:xfrm>
              <a:prstGeom prst="rect">
                <a:avLst/>
              </a:prstGeom>
              <a:blipFill>
                <a:blip r:embed="rId6"/>
                <a:stretch>
                  <a:fillRect l="-15909" r="-6818" b="-1590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FA73F-D63B-92F0-1E91-217A203A1A5E}"/>
                  </a:ext>
                </a:extLst>
              </p:cNvPr>
              <p:cNvSpPr txBox="1"/>
              <p:nvPr/>
            </p:nvSpPr>
            <p:spPr>
              <a:xfrm>
                <a:off x="544640" y="3083759"/>
                <a:ext cx="610680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IT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FA73F-D63B-92F0-1E91-217A203A1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40" y="3083759"/>
                <a:ext cx="610680" cy="553998"/>
              </a:xfrm>
              <a:prstGeom prst="rect">
                <a:avLst/>
              </a:prstGeom>
              <a:blipFill>
                <a:blip r:embed="rId7"/>
                <a:stretch>
                  <a:fillRect l="-14000" r="-6000" b="-155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369A2F-A4F9-B8E8-D369-048E517D6134}"/>
                  </a:ext>
                </a:extLst>
              </p:cNvPr>
              <p:cNvSpPr txBox="1"/>
              <p:nvPr/>
            </p:nvSpPr>
            <p:spPr>
              <a:xfrm>
                <a:off x="5832627" y="1351555"/>
                <a:ext cx="13320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369A2F-A4F9-B8E8-D369-048E517D6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627" y="1351555"/>
                <a:ext cx="133209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05E83F-EDAE-2D15-B00D-3CBB3280B9A2}"/>
                  </a:ext>
                </a:extLst>
              </p:cNvPr>
              <p:cNvSpPr txBox="1"/>
              <p:nvPr/>
            </p:nvSpPr>
            <p:spPr>
              <a:xfrm>
                <a:off x="5856159" y="2220781"/>
                <a:ext cx="13320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05E83F-EDAE-2D15-B00D-3CBB3280B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159" y="2220781"/>
                <a:ext cx="1332096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56D0E5-0798-937A-718D-79C1BEB17ED9}"/>
                  </a:ext>
                </a:extLst>
              </p:cNvPr>
              <p:cNvSpPr txBox="1"/>
              <p:nvPr/>
            </p:nvSpPr>
            <p:spPr>
              <a:xfrm>
                <a:off x="5832627" y="3083759"/>
                <a:ext cx="1332096" cy="528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56D0E5-0798-937A-718D-79C1BEB17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627" y="3083759"/>
                <a:ext cx="1332096" cy="5280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41503A-41B4-EB78-104F-5C18B76F4779}"/>
                  </a:ext>
                </a:extLst>
              </p:cNvPr>
              <p:cNvSpPr txBox="1"/>
              <p:nvPr/>
            </p:nvSpPr>
            <p:spPr>
              <a:xfrm>
                <a:off x="2478072" y="1418607"/>
                <a:ext cx="2653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𝑆𝑇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41503A-41B4-EB78-104F-5C18B76F4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72" y="1418607"/>
                <a:ext cx="265303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EF665E-782E-E842-EF32-EA3A514D5A28}"/>
                  </a:ext>
                </a:extLst>
              </p:cNvPr>
              <p:cNvSpPr txBox="1"/>
              <p:nvPr/>
            </p:nvSpPr>
            <p:spPr>
              <a:xfrm>
                <a:off x="2478072" y="2244531"/>
                <a:ext cx="2653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𝑆𝑇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EF665E-782E-E842-EF32-EA3A514D5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72" y="2244531"/>
                <a:ext cx="2653034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7A0526-0ABD-6866-AEA6-475F40D6FCCE}"/>
                  </a:ext>
                </a:extLst>
              </p:cNvPr>
              <p:cNvSpPr txBox="1"/>
              <p:nvPr/>
            </p:nvSpPr>
            <p:spPr>
              <a:xfrm>
                <a:off x="2478072" y="3096852"/>
                <a:ext cx="2653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𝑆𝑇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7A0526-0ABD-6866-AEA6-475F40D6F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72" y="3096852"/>
                <a:ext cx="2653034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CB7331-7B4C-7873-9A14-5D46BFC31E3A}"/>
                  </a:ext>
                </a:extLst>
              </p:cNvPr>
              <p:cNvSpPr txBox="1"/>
              <p:nvPr/>
            </p:nvSpPr>
            <p:spPr>
              <a:xfrm>
                <a:off x="2478072" y="3986792"/>
                <a:ext cx="2653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𝑆𝑇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CB7331-7B4C-7873-9A14-5D46BFC31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72" y="3986792"/>
                <a:ext cx="2653034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DE260-BB29-8B03-F529-D9213F50C36C}"/>
                  </a:ext>
                </a:extLst>
              </p:cNvPr>
              <p:cNvSpPr txBox="1"/>
              <p:nvPr/>
            </p:nvSpPr>
            <p:spPr>
              <a:xfrm>
                <a:off x="6323948" y="4057961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DE260-BB29-8B03-F529-D9213F50C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948" y="4057961"/>
                <a:ext cx="349455" cy="430887"/>
              </a:xfrm>
              <a:prstGeom prst="rect">
                <a:avLst/>
              </a:prstGeom>
              <a:blipFill>
                <a:blip r:embed="rId15"/>
                <a:stretch>
                  <a:fillRect l="-3448" r="-689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2D8E42A-302B-D4D1-8E1D-29BB9C6491AC}"/>
              </a:ext>
            </a:extLst>
          </p:cNvPr>
          <p:cNvSpPr txBox="1"/>
          <p:nvPr/>
        </p:nvSpPr>
        <p:spPr>
          <a:xfrm>
            <a:off x="655093" y="3903259"/>
            <a:ext cx="37542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228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E401EC-ED8E-7A86-7028-931DABE71D05}"/>
                  </a:ext>
                </a:extLst>
              </p:cNvPr>
              <p:cNvSpPr txBox="1"/>
              <p:nvPr/>
            </p:nvSpPr>
            <p:spPr>
              <a:xfrm>
                <a:off x="510464" y="1347959"/>
                <a:ext cx="610680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T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E401EC-ED8E-7A86-7028-931DABE71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64" y="1347959"/>
                <a:ext cx="610680" cy="553998"/>
              </a:xfrm>
              <a:prstGeom prst="rect">
                <a:avLst/>
              </a:prstGeom>
              <a:blipFill>
                <a:blip r:embed="rId2"/>
                <a:stretch>
                  <a:fillRect l="-16327" r="-6122" b="-1363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778DBD-73AD-5E09-7E03-796461743C81}"/>
                  </a:ext>
                </a:extLst>
              </p:cNvPr>
              <p:cNvSpPr txBox="1"/>
              <p:nvPr/>
            </p:nvSpPr>
            <p:spPr>
              <a:xfrm>
                <a:off x="2478072" y="509721"/>
                <a:ext cx="2653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𝑆𝑇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778DBD-73AD-5E09-7E03-796461743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72" y="509721"/>
                <a:ext cx="265303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08B054-48DC-4548-BABB-360DBB4BC8D7}"/>
                  </a:ext>
                </a:extLst>
              </p:cNvPr>
              <p:cNvSpPr txBox="1"/>
              <p:nvPr/>
            </p:nvSpPr>
            <p:spPr>
              <a:xfrm>
                <a:off x="5832627" y="480059"/>
                <a:ext cx="13320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08B054-48DC-4548-BABB-360DBB4BC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627" y="480059"/>
                <a:ext cx="133209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F4E6E4-0C7E-3C6B-1D70-64F3339D3958}"/>
                  </a:ext>
                </a:extLst>
              </p:cNvPr>
              <p:cNvSpPr txBox="1"/>
              <p:nvPr/>
            </p:nvSpPr>
            <p:spPr>
              <a:xfrm>
                <a:off x="544640" y="480059"/>
                <a:ext cx="542328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T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F4E6E4-0C7E-3C6B-1D70-64F3339D3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40" y="480059"/>
                <a:ext cx="542328" cy="553998"/>
              </a:xfrm>
              <a:prstGeom prst="rect">
                <a:avLst/>
              </a:prstGeom>
              <a:blipFill>
                <a:blip r:embed="rId5"/>
                <a:stretch>
                  <a:fillRect l="-15909" r="-6818" b="-1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259FC1-0920-980A-8524-2481DAF060AF}"/>
                  </a:ext>
                </a:extLst>
              </p:cNvPr>
              <p:cNvSpPr txBox="1"/>
              <p:nvPr/>
            </p:nvSpPr>
            <p:spPr>
              <a:xfrm>
                <a:off x="544640" y="2215859"/>
                <a:ext cx="542328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T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259FC1-0920-980A-8524-2481DAF06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40" y="2215859"/>
                <a:ext cx="542328" cy="553998"/>
              </a:xfrm>
              <a:prstGeom prst="rect">
                <a:avLst/>
              </a:prstGeom>
              <a:blipFill>
                <a:blip r:embed="rId6"/>
                <a:stretch>
                  <a:fillRect l="-15909" r="-6818" b="-1590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FA73F-D63B-92F0-1E91-217A203A1A5E}"/>
                  </a:ext>
                </a:extLst>
              </p:cNvPr>
              <p:cNvSpPr txBox="1"/>
              <p:nvPr/>
            </p:nvSpPr>
            <p:spPr>
              <a:xfrm>
                <a:off x="544640" y="3083759"/>
                <a:ext cx="610680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IT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FA73F-D63B-92F0-1E91-217A203A1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40" y="3083759"/>
                <a:ext cx="610680" cy="553998"/>
              </a:xfrm>
              <a:prstGeom prst="rect">
                <a:avLst/>
              </a:prstGeom>
              <a:blipFill>
                <a:blip r:embed="rId7"/>
                <a:stretch>
                  <a:fillRect l="-14000" r="-6000" b="-155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369A2F-A4F9-B8E8-D369-048E517D6134}"/>
                  </a:ext>
                </a:extLst>
              </p:cNvPr>
              <p:cNvSpPr txBox="1"/>
              <p:nvPr/>
            </p:nvSpPr>
            <p:spPr>
              <a:xfrm>
                <a:off x="5832627" y="1351555"/>
                <a:ext cx="13320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369A2F-A4F9-B8E8-D369-048E517D6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627" y="1351555"/>
                <a:ext cx="133209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05E83F-EDAE-2D15-B00D-3CBB3280B9A2}"/>
                  </a:ext>
                </a:extLst>
              </p:cNvPr>
              <p:cNvSpPr txBox="1"/>
              <p:nvPr/>
            </p:nvSpPr>
            <p:spPr>
              <a:xfrm>
                <a:off x="5856159" y="2220781"/>
                <a:ext cx="13320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05E83F-EDAE-2D15-B00D-3CBB3280B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159" y="2220781"/>
                <a:ext cx="1332096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56D0E5-0798-937A-718D-79C1BEB17ED9}"/>
                  </a:ext>
                </a:extLst>
              </p:cNvPr>
              <p:cNvSpPr txBox="1"/>
              <p:nvPr/>
            </p:nvSpPr>
            <p:spPr>
              <a:xfrm>
                <a:off x="5832627" y="3083759"/>
                <a:ext cx="1332096" cy="528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56D0E5-0798-937A-718D-79C1BEB17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627" y="3083759"/>
                <a:ext cx="1332096" cy="5280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B4C412-118D-87F5-3E07-B259A5D3E019}"/>
                  </a:ext>
                </a:extLst>
              </p:cNvPr>
              <p:cNvSpPr txBox="1"/>
              <p:nvPr/>
            </p:nvSpPr>
            <p:spPr>
              <a:xfrm>
                <a:off x="149628" y="3951659"/>
                <a:ext cx="194303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𝑃𝑆𝐿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(2,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T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B4C412-118D-87F5-3E07-B259A5D3E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28" y="3951659"/>
                <a:ext cx="1943031" cy="584775"/>
              </a:xfrm>
              <a:prstGeom prst="rect">
                <a:avLst/>
              </a:prstGeom>
              <a:blipFill>
                <a:blip r:embed="rId11"/>
                <a:stretch>
                  <a:fillRect r="-2614" b="-2127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41503A-41B4-EB78-104F-5C18B76F4779}"/>
                  </a:ext>
                </a:extLst>
              </p:cNvPr>
              <p:cNvSpPr txBox="1"/>
              <p:nvPr/>
            </p:nvSpPr>
            <p:spPr>
              <a:xfrm>
                <a:off x="2478072" y="1418607"/>
                <a:ext cx="2653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𝑆𝑇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41503A-41B4-EB78-104F-5C18B76F4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72" y="1418607"/>
                <a:ext cx="2653034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EF665E-782E-E842-EF32-EA3A514D5A28}"/>
                  </a:ext>
                </a:extLst>
              </p:cNvPr>
              <p:cNvSpPr txBox="1"/>
              <p:nvPr/>
            </p:nvSpPr>
            <p:spPr>
              <a:xfrm>
                <a:off x="2478072" y="2244531"/>
                <a:ext cx="2653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𝑆𝑇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EF665E-782E-E842-EF32-EA3A514D5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72" y="2244531"/>
                <a:ext cx="2653034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7A0526-0ABD-6866-AEA6-475F40D6FCCE}"/>
                  </a:ext>
                </a:extLst>
              </p:cNvPr>
              <p:cNvSpPr txBox="1"/>
              <p:nvPr/>
            </p:nvSpPr>
            <p:spPr>
              <a:xfrm>
                <a:off x="2478072" y="3096852"/>
                <a:ext cx="2653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𝑆𝑇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7A0526-0ABD-6866-AEA6-475F40D6F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72" y="3096852"/>
                <a:ext cx="2653034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CB7331-7B4C-7873-9A14-5D46BFC31E3A}"/>
                  </a:ext>
                </a:extLst>
              </p:cNvPr>
              <p:cNvSpPr txBox="1"/>
              <p:nvPr/>
            </p:nvSpPr>
            <p:spPr>
              <a:xfrm>
                <a:off x="2478072" y="3986792"/>
                <a:ext cx="26530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𝑆𝑇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CB7331-7B4C-7873-9A14-5D46BFC31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72" y="3986792"/>
                <a:ext cx="2653034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DE260-BB29-8B03-F529-D9213F50C36C}"/>
                  </a:ext>
                </a:extLst>
              </p:cNvPr>
              <p:cNvSpPr txBox="1"/>
              <p:nvPr/>
            </p:nvSpPr>
            <p:spPr>
              <a:xfrm>
                <a:off x="6323948" y="4057961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DE260-BB29-8B03-F529-D9213F50C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948" y="4057961"/>
                <a:ext cx="349455" cy="430887"/>
              </a:xfrm>
              <a:prstGeom prst="rect">
                <a:avLst/>
              </a:prstGeom>
              <a:blipFill>
                <a:blip r:embed="rId16"/>
                <a:stretch>
                  <a:fillRect l="-3448" r="-689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7363682D-CEEC-2477-0067-B9D6DB2A1E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9628" y="5230138"/>
            <a:ext cx="2448213" cy="15355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497DE4-BF1F-C05F-5C7F-B31EC84ED460}"/>
              </a:ext>
            </a:extLst>
          </p:cNvPr>
          <p:cNvSpPr txBox="1"/>
          <p:nvPr/>
        </p:nvSpPr>
        <p:spPr>
          <a:xfrm>
            <a:off x="149628" y="4546909"/>
            <a:ext cx="3023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</a:t>
            </a:r>
            <a:r>
              <a:rPr lang="en-IT" dirty="0">
                <a:latin typeface="Comic Sans MS" panose="030F0902030302020204" pitchFamily="66" charset="0"/>
              </a:rPr>
              <a:t>he modular group,</a:t>
            </a:r>
          </a:p>
          <a:p>
            <a:r>
              <a:rPr lang="en-US" dirty="0">
                <a:latin typeface="Comic Sans MS" panose="030F0902030302020204" pitchFamily="66" charset="0"/>
              </a:rPr>
              <a:t>u</a:t>
            </a:r>
            <a:r>
              <a:rPr lang="en-IT" dirty="0">
                <a:latin typeface="Comic Sans MS" panose="030F0902030302020204" pitchFamily="66" charset="0"/>
              </a:rPr>
              <a:t>biquitous in string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B18AA3-0322-CB6A-6783-C7E3EDE336D1}"/>
                  </a:ext>
                </a:extLst>
              </p:cNvPr>
              <p:cNvSpPr txBox="1"/>
              <p:nvPr/>
            </p:nvSpPr>
            <p:spPr>
              <a:xfrm>
                <a:off x="6063203" y="5587445"/>
                <a:ext cx="20739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𝑎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,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𝑏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,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𝑐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,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𝑑</m:t>
                    </m:r>
                  </m:oMath>
                </a14:m>
                <a:r>
                  <a:rPr lang="en-US" dirty="0">
                    <a:latin typeface="Comic Sans MS"/>
                    <a:cs typeface="Comic Sans MS"/>
                  </a:rPr>
                  <a:t>  integers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charset="0"/>
                          <a:cs typeface="Comic Sans MS"/>
                        </a:rPr>
                        <m:t>𝑎𝑑</m:t>
                      </m:r>
                      <m:r>
                        <a:rPr lang="en-US" i="1" dirty="0" smtClean="0">
                          <a:latin typeface="Cambria Math" charset="0"/>
                          <a:cs typeface="Comic Sans MS"/>
                        </a:rPr>
                        <m:t>−</m:t>
                      </m:r>
                      <m:r>
                        <a:rPr lang="en-US" i="1" dirty="0" err="1" smtClean="0">
                          <a:latin typeface="Cambria Math" charset="0"/>
                          <a:cs typeface="Comic Sans MS"/>
                        </a:rPr>
                        <m:t>𝑏𝑐</m:t>
                      </m:r>
                      <m:r>
                        <a:rPr lang="en-US" i="1" dirty="0" smtClean="0">
                          <a:latin typeface="Cambria Math" charset="0"/>
                          <a:cs typeface="Comic Sans MS"/>
                        </a:rPr>
                        <m:t>=1</m:t>
                      </m:r>
                    </m:oMath>
                  </m:oMathPara>
                </a14:m>
                <a:endParaRPr lang="en-US" dirty="0"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B18AA3-0322-CB6A-6783-C7E3EDE33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203" y="5587445"/>
                <a:ext cx="2073901" cy="646331"/>
              </a:xfrm>
              <a:prstGeom prst="rect">
                <a:avLst/>
              </a:prstGeom>
              <a:blipFill>
                <a:blip r:embed="rId18"/>
                <a:stretch>
                  <a:fillRect t="-576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08FD8A6F-7B71-0E66-8A33-06A9B1B79E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7842" y="5472943"/>
          <a:ext cx="2085360" cy="875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28700" imgH="431800" progId="Equation.3">
                  <p:embed/>
                </p:oleObj>
              </mc:Choice>
              <mc:Fallback>
                <p:oleObj name="Equation" r:id="rId19" imgW="1028700" imgH="431800" progId="Equation.3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08FD8A6F-7B71-0E66-8A33-06A9B1B79E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287842" y="5472943"/>
                        <a:ext cx="2085360" cy="8753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4F849B2-92DF-D743-6F23-C57663812AA4}"/>
              </a:ext>
            </a:extLst>
          </p:cNvPr>
          <p:cNvSpPr txBox="1"/>
          <p:nvPr/>
        </p:nvSpPr>
        <p:spPr>
          <a:xfrm>
            <a:off x="3173213" y="4692066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[</a:t>
            </a:r>
            <a:r>
              <a:rPr lang="en-US" dirty="0" err="1">
                <a:latin typeface="Comic Sans MS" panose="030F0902030302020204" pitchFamily="66" charset="0"/>
              </a:rPr>
              <a:t>Altarelli</a:t>
            </a:r>
            <a:r>
              <a:rPr lang="en-US" dirty="0">
                <a:latin typeface="Comic Sans MS" panose="030F0902030302020204" pitchFamily="66" charset="0"/>
              </a:rPr>
              <a:t>, F. 2006]</a:t>
            </a:r>
            <a:endParaRPr lang="en-IT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22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CE9AAB-1191-0619-E85C-7892EFC84E68}"/>
              </a:ext>
            </a:extLst>
          </p:cNvPr>
          <p:cNvSpPr txBox="1"/>
          <p:nvPr/>
        </p:nvSpPr>
        <p:spPr>
          <a:xfrm>
            <a:off x="530786" y="963811"/>
            <a:ext cx="2884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Comic Sans MS" panose="030F0902030302020204" pitchFamily="66" charset="0"/>
              </a:rPr>
              <a:t>Yukawa couplings become</a:t>
            </a:r>
          </a:p>
          <a:p>
            <a:r>
              <a:rPr lang="en-US" dirty="0">
                <a:latin typeface="Comic Sans MS" panose="030F0902030302020204" pitchFamily="66" charset="0"/>
              </a:rPr>
              <a:t>m</a:t>
            </a:r>
            <a:r>
              <a:rPr lang="en-IT" dirty="0">
                <a:latin typeface="Comic Sans MS" panose="030F0902030302020204" pitchFamily="66" charset="0"/>
              </a:rPr>
              <a:t>odular forms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94B9C3-CEED-3CDE-DD67-CB7BE99762CF}"/>
                  </a:ext>
                </a:extLst>
              </p:cNvPr>
              <p:cNvSpPr txBox="1"/>
              <p:nvPr/>
            </p:nvSpPr>
            <p:spPr>
              <a:xfrm>
                <a:off x="628390" y="1715618"/>
                <a:ext cx="5433410" cy="5012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𝒴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𝛾𝜏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lang="en-US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𝑌</m:t>
                              </m:r>
                            </m:sub>
                          </m:sSub>
                        </m:sup>
                      </m:sSup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charset="0"/>
                            </a:rPr>
                            <m:t>𝑁</m:t>
                          </m:r>
                        </m:sub>
                      </m:sSub>
                      <m:r>
                        <a:rPr lang="en-US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𝒴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94B9C3-CEED-3CDE-DD67-CB7BE9976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90" y="1715618"/>
                <a:ext cx="5433410" cy="501291"/>
              </a:xfrm>
              <a:prstGeom prst="rect">
                <a:avLst/>
              </a:prstGeom>
              <a:blipFill>
                <a:blip r:embed="rId2"/>
                <a:stretch>
                  <a:fillRect l="-2098" t="-2439" b="-3414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85F96D-57AC-BE37-853F-ABC030542FB1}"/>
                  </a:ext>
                </a:extLst>
              </p:cNvPr>
              <p:cNvSpPr txBox="1"/>
              <p:nvPr/>
            </p:nvSpPr>
            <p:spPr>
              <a:xfrm>
                <a:off x="6254344" y="1516326"/>
                <a:ext cx="224131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form a linear space</a:t>
                </a:r>
              </a:p>
              <a:p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ℳ</m:t>
                        </m:r>
                      </m:e>
                      <m:sub>
                        <m:r>
                          <a:rPr lang="en-US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𝑘</m:t>
                        </m:r>
                      </m:sub>
                    </m:sSub>
                    <m:r>
                      <a:rPr lang="en-US">
                        <a:latin typeface="Cambria Math" charset="0"/>
                        <a:ea typeface="Comic Sans MS" charset="0"/>
                        <a:cs typeface="Comic Sans MS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Γ</m:t>
                        </m:r>
                      </m:e>
                      <m:sub>
                        <m:r>
                          <a:rPr lang="en-US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𝑁</m:t>
                        </m:r>
                      </m:sub>
                    </m:sSub>
                    <m:r>
                      <a:rPr lang="en-US">
                        <a:latin typeface="Cambria Math" charset="0"/>
                        <a:ea typeface="Comic Sans MS" charset="0"/>
                        <a:cs typeface="Comic Sans MS" charset="0"/>
                      </a:rPr>
                      <m:t>)</m:t>
                    </m:r>
                  </m:oMath>
                </a14:m>
                <a:endParaRPr lang="en-US" dirty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of finite dimension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85F96D-57AC-BE37-853F-ABC03054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344" y="1516326"/>
                <a:ext cx="2241319" cy="923330"/>
              </a:xfrm>
              <a:prstGeom prst="rect">
                <a:avLst/>
              </a:prstGeom>
              <a:blipFill>
                <a:blip r:embed="rId3"/>
                <a:stretch>
                  <a:fillRect l="-2247" t="-2740" r="-1124" b="-109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29E8FD-43DB-CB0E-9AB9-B0CFB9599BC6}"/>
                  </a:ext>
                </a:extLst>
              </p:cNvPr>
              <p:cNvSpPr txBox="1"/>
              <p:nvPr/>
            </p:nvSpPr>
            <p:spPr>
              <a:xfrm>
                <a:off x="628390" y="251323"/>
                <a:ext cx="194303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𝑃𝑆𝐿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(2,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T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29E8FD-43DB-CB0E-9AB9-B0CFB9599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90" y="251323"/>
                <a:ext cx="1943031" cy="584775"/>
              </a:xfrm>
              <a:prstGeom prst="rect">
                <a:avLst/>
              </a:prstGeom>
              <a:blipFill>
                <a:blip r:embed="rId4"/>
                <a:stretch>
                  <a:fillRect r="-1948" b="-2127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1B4CDC-01D0-5372-F927-0EC7986197ED}"/>
                  </a:ext>
                </a:extLst>
              </p:cNvPr>
              <p:cNvSpPr txBox="1"/>
              <p:nvPr/>
            </p:nvSpPr>
            <p:spPr>
              <a:xfrm>
                <a:off x="628390" y="3174250"/>
                <a:ext cx="3794180" cy="3776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𝑤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i="1" dirty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charset="0"/>
                        </a:rPr>
                        <m:t> 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𝒴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𝜈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1B4CDC-01D0-5372-F927-0EC798619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90" y="3174250"/>
                <a:ext cx="3794180" cy="377667"/>
              </a:xfrm>
              <a:prstGeom prst="rect">
                <a:avLst/>
              </a:prstGeom>
              <a:blipFill>
                <a:blip r:embed="rId5"/>
                <a:stretch>
                  <a:fillRect l="-334" t="-6667" b="-3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84D213-370F-5547-F418-A2FB6C8D0FB0}"/>
                  </a:ext>
                </a:extLst>
              </p:cNvPr>
              <p:cNvSpPr txBox="1"/>
              <p:nvPr/>
            </p:nvSpPr>
            <p:spPr>
              <a:xfrm>
                <a:off x="628390" y="3968896"/>
                <a:ext cx="5225661" cy="12813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𝒴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mr-IN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uk-UA" sz="240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dirty="0" smtClean="0">
                                  <a:latin typeface="Cambria Math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b="0" i="1" dirty="0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b="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84D213-370F-5547-F418-A2FB6C8D0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90" y="3968896"/>
                <a:ext cx="5225661" cy="1281376"/>
              </a:xfrm>
              <a:prstGeom prst="rect">
                <a:avLst/>
              </a:prstGeom>
              <a:blipFill>
                <a:blip r:embed="rId6"/>
                <a:stretch>
                  <a:fillRect l="-728" b="-294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5AFCA8-944E-9941-55BF-306F3056E0CD}"/>
                  </a:ext>
                </a:extLst>
              </p:cNvPr>
              <p:cNvSpPr txBox="1"/>
              <p:nvPr/>
            </p:nvSpPr>
            <p:spPr>
              <a:xfrm>
                <a:off x="6136807" y="2720836"/>
                <a:ext cx="2095830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smtClean="0">
                        <a:latin typeface="Cambria Math" charset="0"/>
                      </a:rPr>
                      <m:t>𝑑</m:t>
                    </m:r>
                    <m:r>
                      <a:rPr lang="en-US" sz="2400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charset="0"/>
                          </a:rPr>
                          <m:t>ℳ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400">
                        <a:latin typeface="Cambria Math" charset="0"/>
                      </a:rPr>
                      <m:t>))</m:t>
                    </m:r>
                  </m:oMath>
                </a14:m>
                <a:r>
                  <a:rPr lang="en-US" sz="2400" dirty="0">
                    <a:latin typeface="Apple Chancery" charset="0"/>
                    <a:ea typeface="Apple Chancery" charset="0"/>
                    <a:cs typeface="Apple Chancery" charset="0"/>
                  </a:rPr>
                  <a:t> = 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3</m:t>
                      </m:r>
                    </m:oMath>
                  </m:oMathPara>
                </a14:m>
                <a:endParaRPr lang="en-US" sz="2400" dirty="0">
                  <a:latin typeface="Apple Chancery" charset="0"/>
                  <a:ea typeface="Apple Chancery" charset="0"/>
                  <a:cs typeface="Apple Chancery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5AFCA8-944E-9941-55BF-306F3056E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807" y="2720836"/>
                <a:ext cx="2095830" cy="830997"/>
              </a:xfrm>
              <a:prstGeom prst="rect">
                <a:avLst/>
              </a:prstGeom>
              <a:blipFill>
                <a:blip r:embed="rId7"/>
                <a:stretch>
                  <a:fillRect l="-1212" t="-4545" r="-4848" b="-303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DCB2F2-6231-9CA4-F994-5BC8CCA56FB1}"/>
                  </a:ext>
                </a:extLst>
              </p:cNvPr>
              <p:cNvSpPr txBox="1"/>
              <p:nvPr/>
            </p:nvSpPr>
            <p:spPr>
              <a:xfrm>
                <a:off x="6191460" y="4184401"/>
                <a:ext cx="2868221" cy="9233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latin typeface="Comic Sans MS" charset="0"/>
                    <a:ea typeface="Comic Sans MS" charset="0"/>
                    <a:cs typeface="Comic Sans MS" charset="0"/>
                  </a:rPr>
                  <a:t>Yukawas</a:t>
                </a:r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 completely </a:t>
                </a:r>
              </a:p>
              <a:p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determined in terms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omic Sans MS" charset="0"/>
                        <a:cs typeface="Comic Sans MS" charset="0"/>
                      </a:rPr>
                      <m:t>𝜏</m:t>
                    </m:r>
                  </m:oMath>
                </a14:m>
                <a:endParaRPr lang="en-US" dirty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up to an overall constant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DCB2F2-6231-9CA4-F994-5BC8CCA56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460" y="4184401"/>
                <a:ext cx="2868221" cy="923330"/>
              </a:xfrm>
              <a:prstGeom prst="rect">
                <a:avLst/>
              </a:prstGeom>
              <a:blipFill>
                <a:blip r:embed="rId8"/>
                <a:stretch>
                  <a:fillRect l="-1762" t="-2703" b="-94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1383379-DA82-2ED4-0CDF-79113CD7FDD8}"/>
              </a:ext>
            </a:extLst>
          </p:cNvPr>
          <p:cNvSpPr/>
          <p:nvPr/>
        </p:nvSpPr>
        <p:spPr>
          <a:xfrm>
            <a:off x="3742576" y="1013174"/>
            <a:ext cx="211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omic Sans MS"/>
                <a:cs typeface="Comic Sans MS"/>
              </a:rPr>
              <a:t>[F.F. 1706.08749]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B7091-F703-F310-8DDC-37FE9478B3A2}"/>
              </a:ext>
            </a:extLst>
          </p:cNvPr>
          <p:cNvSpPr txBox="1"/>
          <p:nvPr/>
        </p:nvSpPr>
        <p:spPr>
          <a:xfrm>
            <a:off x="629056" y="5346428"/>
            <a:ext cx="533351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8 physical quantities in terms of 2-parameters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5AEC3E-98FD-FF6C-4AF6-C28166A7DCD2}"/>
              </a:ext>
            </a:extLst>
          </p:cNvPr>
          <p:cNvSpPr txBox="1"/>
          <p:nvPr/>
        </p:nvSpPr>
        <p:spPr>
          <a:xfrm>
            <a:off x="530786" y="5943793"/>
            <a:ext cx="784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exactly this type of picture arises from string theory compactification</a:t>
            </a:r>
          </a:p>
          <a:p>
            <a:r>
              <a:rPr lang="en-US" dirty="0">
                <a:latin typeface="Comic Sans MS" panose="030F0902030302020204" pitchFamily="66" charset="0"/>
              </a:rPr>
              <a:t>on orbifolds. </a:t>
            </a:r>
            <a:endParaRPr lang="en-IT" dirty="0"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1B0877-D99D-40CB-62AA-4176BEC5CA52}"/>
              </a:ext>
            </a:extLst>
          </p:cNvPr>
          <p:cNvSpPr txBox="1"/>
          <p:nvPr/>
        </p:nvSpPr>
        <p:spPr>
          <a:xfrm>
            <a:off x="628390" y="275684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Comic Sans MS" panose="030F0902030302020204" pitchFamily="66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77302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210F1-2CC4-4A9C-F907-80F723736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367"/>
            <a:ext cx="9144000" cy="477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6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1189DF-4D13-1BD4-84E2-D37ACA94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B15BC3-4687-FF4B-F7CA-B2A09221B0BD}"/>
              </a:ext>
            </a:extLst>
          </p:cNvPr>
          <p:cNvSpPr txBox="1"/>
          <p:nvPr/>
        </p:nvSpPr>
        <p:spPr>
          <a:xfrm>
            <a:off x="5691117" y="518615"/>
            <a:ext cx="248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f</a:t>
            </a:r>
            <a:r>
              <a:rPr lang="en-IT" dirty="0">
                <a:latin typeface="Comic Sans MS" panose="030F0902030302020204" pitchFamily="66" charset="0"/>
              </a:rPr>
              <a:t>irst collisions at LEP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66E4DB69-EE60-41AE-29DA-487A4A19B70F}"/>
              </a:ext>
            </a:extLst>
          </p:cNvPr>
          <p:cNvCxnSpPr>
            <a:stCxn id="3" idx="1"/>
          </p:cNvCxnSpPr>
          <p:nvPr/>
        </p:nvCxnSpPr>
        <p:spPr>
          <a:xfrm rot="10800000" flipV="1">
            <a:off x="3712191" y="703280"/>
            <a:ext cx="1978926" cy="1698725"/>
          </a:xfrm>
          <a:prstGeom prst="curvedConnector3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F9603A8-54E2-5E9B-D476-42B48B9DEAD1}"/>
              </a:ext>
            </a:extLst>
          </p:cNvPr>
          <p:cNvSpPr txBox="1"/>
          <p:nvPr/>
        </p:nvSpPr>
        <p:spPr>
          <a:xfrm>
            <a:off x="6018663" y="4455996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neutrino oscillations </a:t>
            </a:r>
          </a:p>
          <a:p>
            <a:r>
              <a:rPr lang="en-US" dirty="0">
                <a:latin typeface="Comic Sans MS" panose="030F0902030302020204" pitchFamily="66" charset="0"/>
              </a:rPr>
              <a:t>firmly established</a:t>
            </a:r>
            <a:endParaRPr lang="en-IT" dirty="0">
              <a:latin typeface="Comic Sans MS" panose="030F0902030302020204" pitchFamily="66" charset="0"/>
            </a:endParaRP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1D20945C-D6CB-E804-9CD9-0B4D6BAB5553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>
            <a:off x="3514301" y="4455998"/>
            <a:ext cx="2504362" cy="323165"/>
          </a:xfrm>
          <a:prstGeom prst="curvedConnector3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B2052A9-4B0C-C7C8-4131-A5300782D8FC}"/>
              </a:ext>
            </a:extLst>
          </p:cNvPr>
          <p:cNvSpPr txBox="1"/>
          <p:nvPr/>
        </p:nvSpPr>
        <p:spPr>
          <a:xfrm>
            <a:off x="4701654" y="495439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omic Sans MS" panose="030F0902030302020204" pitchFamily="66" charset="0"/>
              </a:rPr>
              <a:t>here:</a:t>
            </a:r>
            <a:br>
              <a:rPr lang="en-US" sz="1800" dirty="0">
                <a:effectLst/>
                <a:latin typeface="Comic Sans MS" panose="030F0902030302020204" pitchFamily="66" charset="0"/>
              </a:rPr>
            </a:br>
            <a:r>
              <a:rPr lang="en-US" sz="1800" dirty="0">
                <a:effectLst/>
                <a:latin typeface="Comic Sans MS" panose="030F0902030302020204" pitchFamily="66" charset="0"/>
              </a:rPr>
              <a:t>some personal memories of </a:t>
            </a:r>
            <a:r>
              <a:rPr lang="en-US" dirty="0">
                <a:latin typeface="Comic Sans MS" panose="030F0902030302020204" pitchFamily="66" charset="0"/>
              </a:rPr>
              <a:t>Guido</a:t>
            </a:r>
            <a:r>
              <a:rPr lang="en-US" sz="1800" dirty="0">
                <a:effectLst/>
                <a:latin typeface="Comic Sans MS" panose="030F0902030302020204" pitchFamily="66" charset="0"/>
              </a:rPr>
              <a:t> contribution to the field </a:t>
            </a:r>
          </a:p>
          <a:p>
            <a:r>
              <a:rPr lang="en-US" sz="1800" dirty="0">
                <a:effectLst/>
                <a:latin typeface="Comic Sans MS" panose="030F0902030302020204" pitchFamily="66" charset="0"/>
              </a:rPr>
              <a:t>of neutrino masses and mixing angles</a:t>
            </a:r>
            <a:endParaRPr lang="en-US" altLang="en-IT" sz="1800" dirty="0">
              <a:latin typeface="Comic Sans MS" panose="030F0902030302020204" pitchFamily="66" charset="0"/>
            </a:endParaRPr>
          </a:p>
        </p:txBody>
      </p:sp>
      <p:pic>
        <p:nvPicPr>
          <p:cNvPr id="11" name="Picture 1" descr="images 2.jpeg">
            <a:extLst>
              <a:ext uri="{FF2B5EF4-FFF2-40B4-BE49-F238E27FC236}">
                <a16:creationId xmlns:a16="http://schemas.microsoft.com/office/drawing/2014/main" id="{872877FB-BE7F-E0B4-679C-BED0FCD4A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22" y="1053604"/>
            <a:ext cx="25146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878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168.jpg">
            <a:extLst>
              <a:ext uri="{FF2B5EF4-FFF2-40B4-BE49-F238E27FC236}">
                <a16:creationId xmlns:a16="http://schemas.microsoft.com/office/drawing/2014/main" id="{4077E475-5DB8-B219-8591-8F1F9A414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327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060" y="2311400"/>
            <a:ext cx="43140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4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1805" y="2673638"/>
            <a:ext cx="6552105" cy="1569660"/>
          </a:xfrm>
          <a:prstGeom prst="rect">
            <a:avLst/>
          </a:prstGeom>
          <a:solidFill>
            <a:srgbClr val="800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Comic Sans MS"/>
              <a:cs typeface="Comic Sans MS"/>
            </a:endParaRPr>
          </a:p>
          <a:p>
            <a:pPr algn="ctr"/>
            <a:r>
              <a:rPr lang="en-US" sz="3200" dirty="0">
                <a:latin typeface="Comic Sans MS"/>
                <a:cs typeface="Comic Sans MS"/>
              </a:rPr>
              <a:t>b</a:t>
            </a:r>
            <a:r>
              <a:rPr lang="en-US" sz="3200">
                <a:latin typeface="Comic Sans MS"/>
                <a:cs typeface="Comic Sans MS"/>
              </a:rPr>
              <a:t>ack</a:t>
            </a:r>
            <a:r>
              <a:rPr lang="en-US" sz="3200" dirty="0">
                <a:latin typeface="Comic Sans MS"/>
                <a:cs typeface="Comic Sans MS"/>
              </a:rPr>
              <a:t>-up slides</a:t>
            </a:r>
          </a:p>
          <a:p>
            <a:pPr algn="ctr"/>
            <a:endParaRPr 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78028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50558B-396A-99D7-C3A2-4040029C208B}"/>
              </a:ext>
            </a:extLst>
          </p:cNvPr>
          <p:cNvSpPr txBox="1"/>
          <p:nvPr/>
        </p:nvSpPr>
        <p:spPr>
          <a:xfrm>
            <a:off x="265953" y="4040363"/>
            <a:ext cx="6272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by scanning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τ</a:t>
            </a:r>
            <a:r>
              <a:rPr lang="en-US" dirty="0">
                <a:latin typeface="Comic Sans MS"/>
                <a:cs typeface="Comic Sans MS"/>
              </a:rPr>
              <a:t> VEVs the best agreement is obtained for </a:t>
            </a:r>
          </a:p>
        </p:txBody>
      </p:sp>
      <p:pic>
        <p:nvPicPr>
          <p:cNvPr id="4" name="Picture 3" descr="Screen Shot 2017-11-08 at 11.28.14 AM.png">
            <a:extLst>
              <a:ext uri="{FF2B5EF4-FFF2-40B4-BE49-F238E27FC236}">
                <a16:creationId xmlns:a16="http://schemas.microsoft.com/office/drawing/2014/main" id="{9743F384-B305-FFEB-8A9E-0795D7E25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47" y="3990595"/>
            <a:ext cx="2463800" cy="419100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C41C7FD-6545-C53D-0A54-515FE0EAAA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9101" y="4437313"/>
          <a:ext cx="6825033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94200" imgH="1193800" progId="Equation.3">
                  <p:embed/>
                </p:oleObj>
              </mc:Choice>
              <mc:Fallback>
                <p:oleObj name="Equation" r:id="rId3" imgW="4394200" imgH="11938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C41C7FD-6545-C53D-0A54-515FE0EAAA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9101" y="4437313"/>
                        <a:ext cx="6825033" cy="1854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C6EAC3F-4AAA-E5AA-B930-2C9017679EEF}"/>
              </a:ext>
            </a:extLst>
          </p:cNvPr>
          <p:cNvSpPr txBox="1"/>
          <p:nvPr/>
        </p:nvSpPr>
        <p:spPr>
          <a:xfrm>
            <a:off x="4418853" y="4498039"/>
            <a:ext cx="876300" cy="1754327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F23BB-9A91-0C82-323D-D59278441C70}"/>
              </a:ext>
            </a:extLst>
          </p:cNvPr>
          <p:cNvSpPr txBox="1"/>
          <p:nvPr/>
        </p:nvSpPr>
        <p:spPr>
          <a:xfrm>
            <a:off x="469153" y="6413500"/>
            <a:ext cx="446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2-parameter fit to 5 physical quantities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E29FDB-015C-5701-EA95-77876AD3347C}"/>
                  </a:ext>
                </a:extLst>
              </p:cNvPr>
              <p:cNvSpPr txBox="1"/>
              <p:nvPr/>
            </p:nvSpPr>
            <p:spPr>
              <a:xfrm>
                <a:off x="469153" y="1016802"/>
                <a:ext cx="3794180" cy="3776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𝑤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i="1" dirty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charset="0"/>
                        </a:rPr>
                        <m:t> 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𝒴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𝜈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E29FDB-015C-5701-EA95-77876AD33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53" y="1016802"/>
                <a:ext cx="3794180" cy="377667"/>
              </a:xfrm>
              <a:prstGeom prst="rect">
                <a:avLst/>
              </a:prstGeom>
              <a:blipFill>
                <a:blip r:embed="rId5"/>
                <a:stretch>
                  <a:fillRect t="-6667" b="-3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9C6487-6808-9A36-F95B-6535D86086A0}"/>
                  </a:ext>
                </a:extLst>
              </p:cNvPr>
              <p:cNvSpPr txBox="1"/>
              <p:nvPr/>
            </p:nvSpPr>
            <p:spPr>
              <a:xfrm>
                <a:off x="469153" y="2096824"/>
                <a:ext cx="5225661" cy="12813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𝒴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mr-IN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uk-UA" sz="240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dirty="0" smtClean="0">
                                  <a:latin typeface="Cambria Math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b="0" i="1" dirty="0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b="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 dirty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4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9C6487-6808-9A36-F95B-6535D8608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53" y="2096824"/>
                <a:ext cx="5225661" cy="1281376"/>
              </a:xfrm>
              <a:prstGeom prst="rect">
                <a:avLst/>
              </a:prstGeom>
              <a:blipFill>
                <a:blip r:embed="rId6"/>
                <a:stretch>
                  <a:fillRect l="-726" b="-297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6F8541-5A73-37D4-B2D8-F2B37BF64C57}"/>
                  </a:ext>
                </a:extLst>
              </p:cNvPr>
              <p:cNvSpPr txBox="1"/>
              <p:nvPr/>
            </p:nvSpPr>
            <p:spPr>
              <a:xfrm>
                <a:off x="5977570" y="848764"/>
                <a:ext cx="2095830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smtClean="0">
                        <a:latin typeface="Cambria Math" charset="0"/>
                      </a:rPr>
                      <m:t>𝑑</m:t>
                    </m:r>
                    <m:r>
                      <a:rPr lang="en-US" sz="2400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charset="0"/>
                          </a:rPr>
                          <m:t>ℳ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400">
                        <a:latin typeface="Cambria Math" charset="0"/>
                      </a:rPr>
                      <m:t>))</m:t>
                    </m:r>
                  </m:oMath>
                </a14:m>
                <a:r>
                  <a:rPr lang="en-US" sz="2400" dirty="0">
                    <a:latin typeface="Apple Chancery" charset="0"/>
                    <a:ea typeface="Apple Chancery" charset="0"/>
                    <a:cs typeface="Apple Chancery" charset="0"/>
                  </a:rPr>
                  <a:t> = 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3</m:t>
                      </m:r>
                    </m:oMath>
                  </m:oMathPara>
                </a14:m>
                <a:endParaRPr lang="en-US" sz="2400" dirty="0">
                  <a:latin typeface="Apple Chancery" charset="0"/>
                  <a:ea typeface="Apple Chancery" charset="0"/>
                  <a:cs typeface="Apple Chancery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6F8541-5A73-37D4-B2D8-F2B37BF64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570" y="848764"/>
                <a:ext cx="2095830" cy="830997"/>
              </a:xfrm>
              <a:prstGeom prst="rect">
                <a:avLst/>
              </a:prstGeom>
              <a:blipFill>
                <a:blip r:embed="rId7"/>
                <a:stretch>
                  <a:fillRect l="-1205" t="-4478" r="-4217" b="-149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5D5106-5C18-F4F7-DE02-3C2E9F47A534}"/>
                  </a:ext>
                </a:extLst>
              </p:cNvPr>
              <p:cNvSpPr txBox="1"/>
              <p:nvPr/>
            </p:nvSpPr>
            <p:spPr>
              <a:xfrm>
                <a:off x="6032223" y="2312329"/>
                <a:ext cx="2868221" cy="9233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latin typeface="Comic Sans MS" charset="0"/>
                    <a:ea typeface="Comic Sans MS" charset="0"/>
                    <a:cs typeface="Comic Sans MS" charset="0"/>
                  </a:rPr>
                  <a:t>Yukawas</a:t>
                </a:r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 completely </a:t>
                </a:r>
              </a:p>
              <a:p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determined in terms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omic Sans MS" charset="0"/>
                        <a:cs typeface="Comic Sans MS" charset="0"/>
                      </a:rPr>
                      <m:t>𝜏</m:t>
                    </m:r>
                  </m:oMath>
                </a14:m>
                <a:endParaRPr lang="en-US" dirty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up to an overall constant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5D5106-5C18-F4F7-DE02-3C2E9F47A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223" y="2312329"/>
                <a:ext cx="2868221" cy="923330"/>
              </a:xfrm>
              <a:prstGeom prst="rect">
                <a:avLst/>
              </a:prstGeom>
              <a:blipFill>
                <a:blip r:embed="rId8"/>
                <a:stretch>
                  <a:fillRect l="-2212" t="-1351" b="-1081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F67A9BB-59F4-C7F5-FAFD-418FB61560A1}"/>
              </a:ext>
            </a:extLst>
          </p:cNvPr>
          <p:cNvSpPr txBox="1"/>
          <p:nvPr/>
        </p:nvSpPr>
        <p:spPr>
          <a:xfrm>
            <a:off x="469153" y="3447291"/>
            <a:ext cx="750718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no corrections from higher order operators in the exact 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SUSY limit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9E4AB8-8E83-B597-0D1E-28FBE917A0C4}"/>
              </a:ext>
            </a:extLst>
          </p:cNvPr>
          <p:cNvSpPr/>
          <p:nvPr/>
        </p:nvSpPr>
        <p:spPr>
          <a:xfrm>
            <a:off x="5977570" y="2019199"/>
            <a:ext cx="1677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omic Sans MS"/>
                <a:cs typeface="Comic Sans MS"/>
              </a:rPr>
              <a:t>[F.F. 1706.08749]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D98A63-2337-CADD-BB9D-DD1FE3950B61}"/>
              </a:ext>
            </a:extLst>
          </p:cNvPr>
          <p:cNvSpPr txBox="1"/>
          <p:nvPr/>
        </p:nvSpPr>
        <p:spPr>
          <a:xfrm>
            <a:off x="12324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62384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Guido_conclusion.png">
            <a:extLst>
              <a:ext uri="{FF2B5EF4-FFF2-40B4-BE49-F238E27FC236}">
                <a16:creationId xmlns:a16="http://schemas.microsoft.com/office/drawing/2014/main" id="{5C40F026-2100-9D0D-9416-CF5460963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8493"/>
            <a:ext cx="9144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7D44B22E-CFAC-A189-3D9E-216C443E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3" y="4445568"/>
            <a:ext cx="7348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[Guido Altarelli,  </a:t>
            </a:r>
            <a:r>
              <a:rPr lang="en-US" altLang="en-US" sz="1800"/>
              <a:t>“</a:t>
            </a:r>
            <a:r>
              <a:rPr lang="en-US" altLang="en-IT" sz="1800"/>
              <a:t>Status of Neutrino Mass and Mixing</a:t>
            </a:r>
            <a:r>
              <a:rPr lang="en-US" altLang="en-US" sz="1800"/>
              <a:t>”</a:t>
            </a:r>
            <a:r>
              <a:rPr lang="en-US" altLang="en-IT" sz="1800"/>
              <a:t> 1404.3859]</a:t>
            </a:r>
          </a:p>
        </p:txBody>
      </p:sp>
      <p:pic>
        <p:nvPicPr>
          <p:cNvPr id="4" name="Picture 14" descr="white.png">
            <a:extLst>
              <a:ext uri="{FF2B5EF4-FFF2-40B4-BE49-F238E27FC236}">
                <a16:creationId xmlns:a16="http://schemas.microsoft.com/office/drawing/2014/main" id="{C54CC7A8-E3E7-A746-4692-0537A4581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415156"/>
            <a:ext cx="159702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4B36BC-3520-5202-E124-351C3FCD4558}"/>
              </a:ext>
            </a:extLst>
          </p:cNvPr>
          <p:cNvSpPr txBox="1"/>
          <p:nvPr/>
        </p:nvSpPr>
        <p:spPr>
          <a:xfrm>
            <a:off x="12324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concluding with Guido’s words</a:t>
            </a:r>
          </a:p>
        </p:txBody>
      </p:sp>
    </p:spTree>
    <p:extLst>
      <p:ext uri="{BB962C8B-B14F-4D97-AF65-F5344CB8AC3E}">
        <p14:creationId xmlns:p14="http://schemas.microsoft.com/office/powerpoint/2010/main" val="2932613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3CDC8A1A-C9D0-F1CF-4379-EE37CB16B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700213"/>
            <a:ext cx="71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1969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AE207DBC-7F08-3600-0EBE-8A6538256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075" y="1712913"/>
            <a:ext cx="749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solution in terms of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 baseline="-25000"/>
              <a:t>e</a:t>
            </a:r>
            <a:r>
              <a:rPr lang="en-US" altLang="en-IT" sz="1800"/>
              <a:t> -&gt;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 baseline="-25000">
                <a:latin typeface="Lucida Grande" panose="020B0600040502020204" pitchFamily="34" charset="0"/>
              </a:rPr>
              <a:t>μ</a:t>
            </a:r>
            <a:r>
              <a:rPr lang="en-US" altLang="en-IT" sz="1800">
                <a:latin typeface="Lucida Grande" panose="020B0600040502020204" pitchFamily="34" charset="0"/>
              </a:rPr>
              <a:t>  </a:t>
            </a:r>
            <a:r>
              <a:rPr lang="en-US" altLang="en-IT" sz="1800"/>
              <a:t>oscillations by Gribov and Pontecorvo  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D81759CC-02AD-DF11-B27E-B4BEB2053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700338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1977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590F27F-F8E8-371E-6759-80CDB5BDD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708275"/>
            <a:ext cx="5962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see-saw mechanism for neutrino masses</a:t>
            </a:r>
          </a:p>
          <a:p>
            <a:r>
              <a:rPr lang="en-US" altLang="en-IT" sz="1800"/>
              <a:t>[Minkowski, Gell-Mann, Ramond, Slanski and Yanagida]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07D5F65D-50B3-411A-17AC-5A9A244B2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3348038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1978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A9B55CD-D14F-86E2-5174-154C76109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779838"/>
            <a:ext cx="71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1986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DDD2BE2A-E942-EA5C-5D05-B1A5CEA1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430588"/>
            <a:ext cx="671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Wolfenstein, Mikheyev, Smirnov (MSW effect)</a:t>
            </a:r>
          </a:p>
          <a:p>
            <a:r>
              <a:rPr lang="en-US" altLang="en-IT" sz="1800"/>
              <a:t>sizeable solar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 baseline="-25000"/>
              <a:t>e</a:t>
            </a:r>
            <a:r>
              <a:rPr lang="en-US" altLang="en-IT" sz="1800"/>
              <a:t> conversion possible with small mixing angle</a:t>
            </a:r>
          </a:p>
        </p:txBody>
      </p:sp>
      <p:sp>
        <p:nvSpPr>
          <p:cNvPr id="10" name="Right Brace 14">
            <a:extLst>
              <a:ext uri="{FF2B5EF4-FFF2-40B4-BE49-F238E27FC236}">
                <a16:creationId xmlns:a16="http://schemas.microsoft.com/office/drawing/2014/main" id="{F9792324-7F4D-0849-7E7E-BB904CC3B0A3}"/>
              </a:ext>
            </a:extLst>
          </p:cNvPr>
          <p:cNvSpPr>
            <a:spLocks/>
          </p:cNvSpPr>
          <p:nvPr/>
        </p:nvSpPr>
        <p:spPr bwMode="auto">
          <a:xfrm>
            <a:off x="971550" y="3500438"/>
            <a:ext cx="144463" cy="627062"/>
          </a:xfrm>
          <a:prstGeom prst="rightBrace">
            <a:avLst>
              <a:gd name="adj1" fmla="val 8320"/>
              <a:gd name="adj2" fmla="val 50000"/>
            </a:avLst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IT" altLang="en-IT" sz="1800">
              <a:solidFill>
                <a:srgbClr val="800000"/>
              </a:solidFill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0D2964F4-79E5-2602-F6C5-CA7C6163B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276475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1974</a:t>
            </a: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59B631F8-236A-E870-20E5-469907EEA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276475"/>
            <a:ext cx="4186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GUT proposed by Georgi and Glashow</a:t>
            </a: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9C9CB2A1-E96E-B64C-BCCC-625CD1F5C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704850"/>
            <a:ext cx="9180513" cy="923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2949B82D-1564-686C-32B1-25D483D48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693738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1969</a:t>
            </a: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62CE863E-A116-6D1B-A451-4D9D12F65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663" y="692150"/>
            <a:ext cx="731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1</a:t>
            </a:r>
            <a:r>
              <a:rPr lang="en-US" altLang="en-IT" sz="1800" baseline="30000"/>
              <a:t>st</a:t>
            </a:r>
            <a:r>
              <a:rPr lang="en-US" altLang="en-IT" sz="1800"/>
              <a:t> detection of solar neutrinos by R. Davis at the Homestake mine</a:t>
            </a: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D174C241-F0AC-9448-507B-B8F7911AA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38" y="1270000"/>
            <a:ext cx="6942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solar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 problem starts, no other solar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 experiments for 20 yr!</a:t>
            </a:r>
          </a:p>
        </p:txBody>
      </p:sp>
      <p:graphicFrame>
        <p:nvGraphicFramePr>
          <p:cNvPr id="17" name="Object 33">
            <a:extLst>
              <a:ext uri="{FF2B5EF4-FFF2-40B4-BE49-F238E27FC236}">
                <a16:creationId xmlns:a16="http://schemas.microsoft.com/office/drawing/2014/main" id="{244C748E-BEF2-10C5-1147-BAB9288332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981075"/>
          <a:ext cx="2376488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95400" imgH="241300" progId="Equation.3">
                  <p:embed/>
                </p:oleObj>
              </mc:Choice>
              <mc:Fallback>
                <p:oleObj name="Equation" r:id="rId2" imgW="1295400" imgH="241300" progId="Equation.3">
                  <p:embed/>
                  <p:pic>
                    <p:nvPicPr>
                      <p:cNvPr id="18448" name="Object 33">
                        <a:extLst>
                          <a:ext uri="{FF2B5EF4-FFF2-40B4-BE49-F238E27FC236}">
                            <a16:creationId xmlns:a16="http://schemas.microsoft.com/office/drawing/2014/main" id="{2DD3A452-5B2E-4B85-0CA2-F6E101E5A9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981075"/>
                        <a:ext cx="2376488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34">
            <a:extLst>
              <a:ext uri="{FF2B5EF4-FFF2-40B4-BE49-F238E27FC236}">
                <a16:creationId xmlns:a16="http://schemas.microsoft.com/office/drawing/2014/main" id="{51F23CB7-D87E-4866-012B-34BB88596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875" y="4316260"/>
            <a:ext cx="9180513" cy="23098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</p:txBody>
      </p:sp>
      <p:sp>
        <p:nvSpPr>
          <p:cNvPr id="19" name="TextBox 35">
            <a:extLst>
              <a:ext uri="{FF2B5EF4-FFF2-40B4-BE49-F238E27FC236}">
                <a16:creationId xmlns:a16="http://schemas.microsoft.com/office/drawing/2014/main" id="{78BCC323-6BA8-AD21-70A9-20E9B2252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408335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1987</a:t>
            </a:r>
          </a:p>
        </p:txBody>
      </p:sp>
      <p:sp>
        <p:nvSpPr>
          <p:cNvPr id="20" name="TextBox 36">
            <a:extLst>
              <a:ext uri="{FF2B5EF4-FFF2-40B4-BE49-F238E27FC236}">
                <a16:creationId xmlns:a16="http://schemas.microsoft.com/office/drawing/2014/main" id="{9FF0C8A7-0302-97FC-7C0E-48F4E63FE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411510"/>
            <a:ext cx="7431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detection of neutrinos from SN1987A by Kamiokande, IMB, Baksan.</a:t>
            </a:r>
          </a:p>
          <a:p>
            <a:r>
              <a:rPr lang="en-US" altLang="en-IT" sz="1800"/>
              <a:t>Kamiokande lower the E threshold below solar v energies ~ 10 MeV </a:t>
            </a:r>
          </a:p>
        </p:txBody>
      </p:sp>
      <p:sp>
        <p:nvSpPr>
          <p:cNvPr id="21" name="TextBox 37">
            <a:extLst>
              <a:ext uri="{FF2B5EF4-FFF2-40B4-BE49-F238E27FC236}">
                <a16:creationId xmlns:a16="http://schemas.microsoft.com/office/drawing/2014/main" id="{82A6F7B6-A08A-4BDC-6D65-293B54B50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057623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1989</a:t>
            </a: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7C23C4C6-4604-BA54-E49A-E2816BD72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650" y="5067148"/>
            <a:ext cx="1885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N</a:t>
            </a:r>
            <a:r>
              <a:rPr lang="en-US" altLang="en-IT" sz="1800" baseline="-25000">
                <a:latin typeface="Lucida Grande" panose="020B0600040502020204" pitchFamily="34" charset="0"/>
              </a:rPr>
              <a:t>ν</a:t>
            </a:r>
            <a:r>
              <a:rPr lang="en-US" altLang="en-IT" sz="1800" baseline="-25000"/>
              <a:t> </a:t>
            </a:r>
            <a:r>
              <a:rPr lang="en-US" altLang="en-IT" sz="1800"/>
              <a:t>= 3 from LEP</a:t>
            </a:r>
            <a:endParaRPr lang="en-US" altLang="en-IT" sz="1800" baseline="-25000"/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DD41F81C-6A15-ABD4-CB36-041D36760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551335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  90s</a:t>
            </a:r>
          </a:p>
        </p:txBody>
      </p:sp>
      <p:sp>
        <p:nvSpPr>
          <p:cNvPr id="24" name="TextBox 40">
            <a:extLst>
              <a:ext uri="{FF2B5EF4-FFF2-40B4-BE49-F238E27FC236}">
                <a16:creationId xmlns:a16="http://schemas.microsoft.com/office/drawing/2014/main" id="{FC627A0F-8EE2-A62A-7EF3-0FCF2EA00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5489423"/>
            <a:ext cx="7486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SAGE, GALLEX, GNO</a:t>
            </a:r>
          </a:p>
          <a:p>
            <a:r>
              <a:rPr lang="en-US" altLang="en-IT" sz="1800"/>
              <a:t>confirm the solar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 problem in the low-energy region of </a:t>
            </a:r>
            <a:r>
              <a:rPr lang="en-US" altLang="en-IT" sz="1800">
                <a:latin typeface="Lucida Grande" panose="020B0600040502020204" pitchFamily="34" charset="0"/>
              </a:rPr>
              <a:t>ν </a:t>
            </a:r>
            <a:r>
              <a:rPr lang="en-US" altLang="en-IT" sz="1800"/>
              <a:t>spectrum  </a:t>
            </a:r>
          </a:p>
        </p:txBody>
      </p:sp>
      <p:graphicFrame>
        <p:nvGraphicFramePr>
          <p:cNvPr id="28" name="Object 44">
            <a:extLst>
              <a:ext uri="{FF2B5EF4-FFF2-40B4-BE49-F238E27FC236}">
                <a16:creationId xmlns:a16="http://schemas.microsoft.com/office/drawing/2014/main" id="{6B2B3D24-3674-C7E2-174D-D2D72E2E1B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972860"/>
              </p:ext>
            </p:extLst>
          </p:nvPr>
        </p:nvGraphicFramePr>
        <p:xfrm>
          <a:off x="4041775" y="5416398"/>
          <a:ext cx="244633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33500" imgH="241300" progId="Equation.3">
                  <p:embed/>
                </p:oleObj>
              </mc:Choice>
              <mc:Fallback>
                <p:oleObj name="Equation" r:id="rId4" imgW="1333500" imgH="241300" progId="Equation.3">
                  <p:embed/>
                  <p:pic>
                    <p:nvPicPr>
                      <p:cNvPr id="18459" name="Object 44">
                        <a:extLst>
                          <a:ext uri="{FF2B5EF4-FFF2-40B4-BE49-F238E27FC236}">
                            <a16:creationId xmlns:a16="http://schemas.microsoft.com/office/drawing/2014/main" id="{1D959C0E-8512-5FAF-3787-653B14E06C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1775" y="5416398"/>
                        <a:ext cx="2446338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83D2E87C-41A0-6456-0E6D-599C9572A103}"/>
              </a:ext>
            </a:extLst>
          </p:cNvPr>
          <p:cNvSpPr txBox="1"/>
          <p:nvPr/>
        </p:nvSpPr>
        <p:spPr>
          <a:xfrm>
            <a:off x="12324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Solar Neutrino timeline</a:t>
            </a:r>
          </a:p>
        </p:txBody>
      </p:sp>
    </p:spTree>
    <p:extLst>
      <p:ext uri="{BB962C8B-B14F-4D97-AF65-F5344CB8AC3E}">
        <p14:creationId xmlns:p14="http://schemas.microsoft.com/office/powerpoint/2010/main" val="432157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6C39A182-ED72-27A8-5247-A50CE3B68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860800"/>
            <a:ext cx="4445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 dirty="0"/>
              <a:t>solar v problem: </a:t>
            </a:r>
          </a:p>
          <a:p>
            <a:r>
              <a:rPr lang="en-US" altLang="en-IT" sz="1800" dirty="0"/>
              <a:t>several solutions possible</a:t>
            </a:r>
          </a:p>
          <a:p>
            <a:r>
              <a:rPr lang="en-US" altLang="en-IT" sz="1800" dirty="0"/>
              <a:t>-- SSM not correct</a:t>
            </a:r>
          </a:p>
          <a:p>
            <a:r>
              <a:rPr lang="en-US" altLang="en-IT" sz="1800" dirty="0"/>
              <a:t>-- resonant spin-</a:t>
            </a:r>
            <a:r>
              <a:rPr lang="en-US" altLang="en-IT" sz="1800" dirty="0" err="1"/>
              <a:t>flavour</a:t>
            </a:r>
            <a:r>
              <a:rPr lang="en-US" altLang="en-IT" sz="1800" dirty="0"/>
              <a:t> precession of </a:t>
            </a:r>
            <a:r>
              <a:rPr lang="en-US" altLang="en-IT" sz="1800" dirty="0" err="1">
                <a:latin typeface="Lucida Grande" panose="020B0600040502020204" pitchFamily="34" charset="0"/>
              </a:rPr>
              <a:t>ν</a:t>
            </a:r>
            <a:endParaRPr lang="en-US" altLang="en-IT" sz="1800" dirty="0"/>
          </a:p>
          <a:p>
            <a:r>
              <a:rPr lang="en-US" altLang="en-IT" sz="1800" dirty="0"/>
              <a:t>-- FCNC solution</a:t>
            </a:r>
          </a:p>
          <a:p>
            <a:r>
              <a:rPr lang="en-US" altLang="en-IT" sz="1800" dirty="0"/>
              <a:t>-- MSW SA attractive   </a:t>
            </a:r>
          </a:p>
          <a:p>
            <a:r>
              <a:rPr lang="en-US" altLang="en-IT" sz="1800" dirty="0"/>
              <a:t>    </a:t>
            </a:r>
          </a:p>
          <a:p>
            <a:r>
              <a:rPr lang="en-US" altLang="en-IT" sz="1800" dirty="0"/>
              <a:t>atmospheric  </a:t>
            </a:r>
            <a:r>
              <a:rPr lang="en-US" altLang="en-IT" sz="1800" dirty="0" err="1">
                <a:latin typeface="Lucida Grande" panose="020B0600040502020204" pitchFamily="34" charset="0"/>
              </a:rPr>
              <a:t>ν</a:t>
            </a:r>
            <a:r>
              <a:rPr lang="en-US" altLang="en-IT" sz="1800" dirty="0">
                <a:latin typeface="Lucida Grande" panose="020B0600040502020204" pitchFamily="34" charset="0"/>
              </a:rPr>
              <a:t> </a:t>
            </a:r>
            <a:r>
              <a:rPr lang="en-US" altLang="en-IT" sz="1800" dirty="0"/>
              <a:t>problem: </a:t>
            </a:r>
          </a:p>
          <a:p>
            <a:r>
              <a:rPr lang="en-US" altLang="en-IT" sz="1800" dirty="0"/>
              <a:t>it will fade away since it requires </a:t>
            </a:r>
          </a:p>
          <a:p>
            <a:r>
              <a:rPr lang="en-US" altLang="en-IT" sz="1800" dirty="0"/>
              <a:t>a large mixing angle   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F63AB612-AB61-0792-2D57-598B645EC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0413"/>
            <a:ext cx="9180513" cy="23082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82B1268-0DC3-76D4-5296-7FEF21F4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765175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1978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3C66978-67B4-0A96-CE71-54BED8479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766763"/>
            <a:ext cx="2506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first measurement of </a:t>
            </a:r>
          </a:p>
        </p:txBody>
      </p:sp>
      <p:graphicFrame>
        <p:nvGraphicFramePr>
          <p:cNvPr id="7" name="Object 14">
            <a:extLst>
              <a:ext uri="{FF2B5EF4-FFF2-40B4-BE49-F238E27FC236}">
                <a16:creationId xmlns:a16="http://schemas.microsoft.com/office/drawing/2014/main" id="{9CB676F4-0D6C-88EB-26FD-6059F52012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1125538"/>
          <a:ext cx="3084513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52600" imgH="228600" progId="Equation.3">
                  <p:embed/>
                </p:oleObj>
              </mc:Choice>
              <mc:Fallback>
                <p:oleObj name="Equation" r:id="rId2" imgW="1752600" imgH="228600" progId="Equation.3">
                  <p:embed/>
                  <p:pic>
                    <p:nvPicPr>
                      <p:cNvPr id="19462" name="Object 14">
                        <a:extLst>
                          <a:ext uri="{FF2B5EF4-FFF2-40B4-BE49-F238E27FC236}">
                            <a16:creationId xmlns:a16="http://schemas.microsoft.com/office/drawing/2014/main" id="{3B1403F3-2282-35E1-752C-EE47F3093A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125538"/>
                        <a:ext cx="3084513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5" descr="atm1.png">
            <a:extLst>
              <a:ext uri="{FF2B5EF4-FFF2-40B4-BE49-F238E27FC236}">
                <a16:creationId xmlns:a16="http://schemas.microsoft.com/office/drawing/2014/main" id="{60575821-8668-22B7-93D2-3F85918B3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714375"/>
            <a:ext cx="4851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ADA015E7-3F2D-2E7B-F487-F6A04910A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916113"/>
            <a:ext cx="71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  80s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47B48C74-88CB-9C35-B75A-1694CA680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1916113"/>
            <a:ext cx="77660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several proton decay experiments started M = 100 – 3000 tons</a:t>
            </a:r>
          </a:p>
          <a:p>
            <a:r>
              <a:rPr lang="en-US" altLang="en-IT" sz="1800"/>
              <a:t>atmospheric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, serious background for p-decay searches, are carefully</a:t>
            </a:r>
          </a:p>
          <a:p>
            <a:r>
              <a:rPr lang="en-US" altLang="en-IT" sz="1800"/>
              <a:t>studied</a:t>
            </a:r>
          </a:p>
          <a:p>
            <a:r>
              <a:rPr lang="en-US" altLang="en-IT" sz="1800"/>
              <a:t>Kamiokande, IMB, Soudan </a:t>
            </a:r>
          </a:p>
        </p:txBody>
      </p:sp>
      <p:graphicFrame>
        <p:nvGraphicFramePr>
          <p:cNvPr id="11" name="Object 18">
            <a:extLst>
              <a:ext uri="{FF2B5EF4-FFF2-40B4-BE49-F238E27FC236}">
                <a16:creationId xmlns:a16="http://schemas.microsoft.com/office/drawing/2014/main" id="{1519E65E-AEF5-6E3B-1B4E-2BC84E4D73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2325" y="2708275"/>
          <a:ext cx="296386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8000" imgH="215900" progId="Equation.3">
                  <p:embed/>
                </p:oleObj>
              </mc:Choice>
              <mc:Fallback>
                <p:oleObj name="Equation" r:id="rId5" imgW="1778000" imgH="215900" progId="Equation.3">
                  <p:embed/>
                  <p:pic>
                    <p:nvPicPr>
                      <p:cNvPr id="19466" name="Object 18">
                        <a:extLst>
                          <a:ext uri="{FF2B5EF4-FFF2-40B4-BE49-F238E27FC236}">
                            <a16:creationId xmlns:a16="http://schemas.microsoft.com/office/drawing/2014/main" id="{7BD0D810-3ABB-C465-96E2-C2A5B216AC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325" y="2708275"/>
                        <a:ext cx="296386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9">
            <a:extLst>
              <a:ext uri="{FF2B5EF4-FFF2-40B4-BE49-F238E27FC236}">
                <a16:creationId xmlns:a16="http://schemas.microsoft.com/office/drawing/2014/main" id="{973BCF09-E761-55DD-DFCD-BF10F6EC6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357563"/>
            <a:ext cx="2692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>
                <a:solidFill>
                  <a:srgbClr val="800000"/>
                </a:solidFill>
              </a:rPr>
              <a:t>Prejudices &lt; 1997</a:t>
            </a: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9DA8D2B3-A2D0-C149-DE72-33C6DDB79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913" y="3445902"/>
            <a:ext cx="4348162" cy="3416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</p:txBody>
      </p:sp>
      <p:pic>
        <p:nvPicPr>
          <p:cNvPr id="14" name="Picture 26" descr="K_1.png">
            <a:extLst>
              <a:ext uri="{FF2B5EF4-FFF2-40B4-BE49-F238E27FC236}">
                <a16:creationId xmlns:a16="http://schemas.microsoft.com/office/drawing/2014/main" id="{72EC255B-6A32-5F8B-3B5F-C8BE72B2C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16338"/>
            <a:ext cx="41656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K_2.png">
            <a:extLst>
              <a:ext uri="{FF2B5EF4-FFF2-40B4-BE49-F238E27FC236}">
                <a16:creationId xmlns:a16="http://schemas.microsoft.com/office/drawing/2014/main" id="{E30C3ECC-A909-4951-A1EA-BD860D07C1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4221163"/>
            <a:ext cx="423703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white.png">
            <a:extLst>
              <a:ext uri="{FF2B5EF4-FFF2-40B4-BE49-F238E27FC236}">
                <a16:creationId xmlns:a16="http://schemas.microsoft.com/office/drawing/2014/main" id="{2154A4AF-E557-8C8C-ADA7-066233EF46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149725"/>
            <a:ext cx="27352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white.png">
            <a:extLst>
              <a:ext uri="{FF2B5EF4-FFF2-40B4-BE49-F238E27FC236}">
                <a16:creationId xmlns:a16="http://schemas.microsoft.com/office/drawing/2014/main" id="{1BF9BA2B-3DD1-F3F9-90EC-69BF3BDE8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933825"/>
            <a:ext cx="17367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30">
            <a:extLst>
              <a:ext uri="{FF2B5EF4-FFF2-40B4-BE49-F238E27FC236}">
                <a16:creationId xmlns:a16="http://schemas.microsoft.com/office/drawing/2014/main" id="{E8F39E52-6450-BC8A-9DDB-7927C0BC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6021388"/>
            <a:ext cx="1504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400"/>
              <a:t>[T. Kajita 2010]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106A572-E557-EF41-9101-8BB9207C7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3" y="2997200"/>
            <a:ext cx="2627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atmospheric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 problem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9EAF77-CBE8-8876-986B-4C3C9A1B12FF}"/>
              </a:ext>
            </a:extLst>
          </p:cNvPr>
          <p:cNvSpPr txBox="1"/>
          <p:nvPr/>
        </p:nvSpPr>
        <p:spPr>
          <a:xfrm>
            <a:off x="12324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Atmospheric Neutrino timeline</a:t>
            </a:r>
          </a:p>
        </p:txBody>
      </p:sp>
    </p:spTree>
    <p:extLst>
      <p:ext uri="{BB962C8B-B14F-4D97-AF65-F5344CB8AC3E}">
        <p14:creationId xmlns:p14="http://schemas.microsoft.com/office/powerpoint/2010/main" val="2445670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omic Sans MS"/>
                <a:cs typeface="Comic Sans MS"/>
              </a:rPr>
              <a:t>modular invariance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526" y="556620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string theory in d=10 need 6 compact dimensions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1" y="963076"/>
            <a:ext cx="7943850" cy="1252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06264" y="2223021"/>
                <a:ext cx="48208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simplest compactification: 3 copies of a torus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𝑇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264" y="2223021"/>
                <a:ext cx="4820872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759" t="-3636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59526" y="4366569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tori 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parametrized by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5" y="2620602"/>
            <a:ext cx="5300662" cy="1621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43375" y="4366569"/>
                <a:ext cx="3381118" cy="7083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=</m:t>
                          </m:r>
                          <m:f>
                            <m:f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dirty="0">
                              <a:latin typeface="Cambria Math" charset="0"/>
                            </a:rPr>
                            <m:t>  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𝐼𝑚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&gt;0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375" y="4366569"/>
                <a:ext cx="3381118" cy="7083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08688" y="6211669"/>
                <a:ext cx="20739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𝑎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,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𝑏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,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𝑐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,</m:t>
                    </m:r>
                    <m:r>
                      <a:rPr lang="en-US" i="1" dirty="0" smtClean="0">
                        <a:latin typeface="Cambria Math" charset="0"/>
                        <a:cs typeface="Comic Sans MS"/>
                      </a:rPr>
                      <m:t>𝑑</m:t>
                    </m:r>
                  </m:oMath>
                </a14:m>
                <a:r>
                  <a:rPr lang="en-US" dirty="0">
                    <a:latin typeface="Comic Sans MS"/>
                    <a:cs typeface="Comic Sans MS"/>
                  </a:rPr>
                  <a:t>  integers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charset="0"/>
                          <a:cs typeface="Comic Sans MS"/>
                        </a:rPr>
                        <m:t>𝑎𝑑</m:t>
                      </m:r>
                      <m:r>
                        <a:rPr lang="en-US" i="1" dirty="0" smtClean="0">
                          <a:latin typeface="Cambria Math" charset="0"/>
                          <a:cs typeface="Comic Sans MS"/>
                        </a:rPr>
                        <m:t>−</m:t>
                      </m:r>
                      <m:r>
                        <a:rPr lang="en-US" i="1" dirty="0" err="1" smtClean="0">
                          <a:latin typeface="Cambria Math" charset="0"/>
                          <a:cs typeface="Comic Sans MS"/>
                        </a:rPr>
                        <m:t>𝑏𝑐</m:t>
                      </m:r>
                      <m:r>
                        <a:rPr lang="en-US" i="1" dirty="0" smtClean="0">
                          <a:latin typeface="Cambria Math" charset="0"/>
                          <a:cs typeface="Comic Sans MS"/>
                        </a:rPr>
                        <m:t>=1</m:t>
                      </m:r>
                    </m:oMath>
                  </m:oMathPara>
                </a14:m>
                <a:endParaRPr lang="en-US" dirty="0"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688" y="6211669"/>
                <a:ext cx="2073901" cy="646331"/>
              </a:xfrm>
              <a:prstGeom prst="rect">
                <a:avLst/>
              </a:prstGeom>
              <a:blipFill rotWithShape="0">
                <a:blip r:embed="rId7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36865" y="5373764"/>
            <a:ext cx="17972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lattice left 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invariant by 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modular 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transformations: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27" y="2619300"/>
            <a:ext cx="2509323" cy="16247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65" y="5242746"/>
            <a:ext cx="2264871" cy="1055169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4559676" y="5552152"/>
            <a:ext cx="491202" cy="43635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114800" y="2940050"/>
                <a:ext cx="1971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40050"/>
                <a:ext cx="197170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21875" r="-21875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265816" y="5539452"/>
                <a:ext cx="159518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𝑆𝐿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(2,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816" y="5539452"/>
                <a:ext cx="1595180" cy="461665"/>
              </a:xfrm>
              <a:prstGeom prst="rect">
                <a:avLst/>
              </a:prstGeom>
              <a:blipFill rotWithShape="0">
                <a:blip r:embed="rId13"/>
                <a:stretch>
                  <a:fillRect r="-382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629404-CC54-7C17-D523-09B29A402441}"/>
                  </a:ext>
                </a:extLst>
              </p:cNvPr>
              <p:cNvSpPr txBox="1"/>
              <p:nvPr/>
            </p:nvSpPr>
            <p:spPr>
              <a:xfrm>
                <a:off x="5624493" y="5373764"/>
                <a:ext cx="1688989" cy="7997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IT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629404-CC54-7C17-D523-09B29A402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493" y="5373764"/>
                <a:ext cx="1688989" cy="799771"/>
              </a:xfrm>
              <a:prstGeom prst="rect">
                <a:avLst/>
              </a:prstGeom>
              <a:blipFill>
                <a:blip r:embed="rId1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AFFF785-B324-00E1-39C3-85FF37DB2494}"/>
              </a:ext>
            </a:extLst>
          </p:cNvPr>
          <p:cNvSpPr txBox="1"/>
          <p:nvPr/>
        </p:nvSpPr>
        <p:spPr>
          <a:xfrm>
            <a:off x="6606540" y="107408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Comic Sans MS" panose="030F0902030302020204" pitchFamily="66" charset="0"/>
              </a:rPr>
              <a:t>[see H.P. Nilles talk]</a:t>
            </a:r>
          </a:p>
        </p:txBody>
      </p:sp>
    </p:spTree>
    <p:extLst>
      <p:ext uri="{BB962C8B-B14F-4D97-AF65-F5344CB8AC3E}">
        <p14:creationId xmlns:p14="http://schemas.microsoft.com/office/powerpoint/2010/main" val="14409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8B420D-2034-3678-1DDB-28BC409418FE}"/>
                  </a:ext>
                </a:extLst>
              </p:cNvPr>
              <p:cNvSpPr txBox="1"/>
              <p:nvPr/>
            </p:nvSpPr>
            <p:spPr>
              <a:xfrm>
                <a:off x="2112662" y="484691"/>
                <a:ext cx="90896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IT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8B420D-2034-3678-1DDB-28BC40941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662" y="484691"/>
                <a:ext cx="908967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D5B7FB-4B6A-DFDB-E626-770C89BAE80D}"/>
                  </a:ext>
                </a:extLst>
              </p:cNvPr>
              <p:cNvSpPr txBox="1"/>
              <p:nvPr/>
            </p:nvSpPr>
            <p:spPr>
              <a:xfrm>
                <a:off x="2112662" y="1302860"/>
                <a:ext cx="1643079" cy="4754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/3</m:t>
                          </m:r>
                        </m:sup>
                      </m:sSup>
                    </m:oMath>
                  </m:oMathPara>
                </a14:m>
                <a:endParaRPr lang="en-IT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D5B7FB-4B6A-DFDB-E626-770C89BAE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662" y="1302860"/>
                <a:ext cx="1643079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C1C417-E85F-1912-FA1D-C87F443C2E3C}"/>
                  </a:ext>
                </a:extLst>
              </p:cNvPr>
              <p:cNvSpPr txBox="1"/>
              <p:nvPr/>
            </p:nvSpPr>
            <p:spPr>
              <a:xfrm>
                <a:off x="2112662" y="2131353"/>
                <a:ext cx="123758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∞</m:t>
                      </m:r>
                    </m:oMath>
                  </m:oMathPara>
                </a14:m>
                <a:endParaRPr lang="en-IT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C1C417-E85F-1912-FA1D-C87F443C2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662" y="2131353"/>
                <a:ext cx="1237583" cy="461665"/>
              </a:xfrm>
              <a:prstGeom prst="rect">
                <a:avLst/>
              </a:prstGeom>
              <a:blipFill>
                <a:blip r:embed="rId4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2C9462-05B3-00E1-608B-28A4F867816D}"/>
                  </a:ext>
                </a:extLst>
              </p:cNvPr>
              <p:cNvSpPr txBox="1"/>
              <p:nvPr/>
            </p:nvSpPr>
            <p:spPr>
              <a:xfrm>
                <a:off x="3640156" y="386643"/>
                <a:ext cx="1010341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2C9462-05B3-00E1-608B-28A4F8678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156" y="386643"/>
                <a:ext cx="1010341" cy="6127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6A33D-FB5B-210E-5FBF-2CDA4B0A737F}"/>
                  </a:ext>
                </a:extLst>
              </p:cNvPr>
              <p:cNvSpPr txBox="1"/>
              <p:nvPr/>
            </p:nvSpPr>
            <p:spPr>
              <a:xfrm>
                <a:off x="3640156" y="1184014"/>
                <a:ext cx="1396793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6A33D-FB5B-210E-5FBF-2CDA4B0A7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156" y="1184014"/>
                <a:ext cx="1396793" cy="617348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BDF759-6020-66C7-34C6-9781267EBEC1}"/>
                  </a:ext>
                </a:extLst>
              </p:cNvPr>
              <p:cNvSpPr txBox="1"/>
              <p:nvPr/>
            </p:nvSpPr>
            <p:spPr>
              <a:xfrm>
                <a:off x="3607607" y="2223686"/>
                <a:ext cx="1185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BDF759-6020-66C7-34C6-9781267EB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607" y="2223686"/>
                <a:ext cx="118519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BA29669-31D3-AFE9-CA3B-139FB502E6F7}"/>
              </a:ext>
            </a:extLst>
          </p:cNvPr>
          <p:cNvSpPr txBox="1"/>
          <p:nvPr/>
        </p:nvSpPr>
        <p:spPr>
          <a:xfrm>
            <a:off x="3897226" y="357937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Comic Sans MS" panose="030F0902030302020204" pitchFamily="66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369D54-9537-0018-D599-1FC5ADB839C1}"/>
              </a:ext>
            </a:extLst>
          </p:cNvPr>
          <p:cNvSpPr txBox="1"/>
          <p:nvPr/>
        </p:nvSpPr>
        <p:spPr>
          <a:xfrm>
            <a:off x="3787288" y="108392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Comic Sans MS" panose="030F0902030302020204" pitchFamily="66" charset="0"/>
              </a:rPr>
              <a:t>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C4224-C8A7-1A8A-AD2B-668D704C6E8B}"/>
              </a:ext>
            </a:extLst>
          </p:cNvPr>
          <p:cNvSpPr txBox="1"/>
          <p:nvPr/>
        </p:nvSpPr>
        <p:spPr>
          <a:xfrm>
            <a:off x="3858445" y="1946687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Comic Sans MS" panose="030F0902030302020204" pitchFamily="66" charset="0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F6B7A2-BD59-5FD8-9F6F-3A5DB5017A91}"/>
                  </a:ext>
                </a:extLst>
              </p:cNvPr>
              <p:cNvSpPr txBox="1"/>
              <p:nvPr/>
            </p:nvSpPr>
            <p:spPr>
              <a:xfrm>
                <a:off x="5549397" y="425283"/>
                <a:ext cx="655372" cy="5327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F6B7A2-BD59-5FD8-9F6F-3A5DB5017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397" y="425283"/>
                <a:ext cx="655372" cy="532710"/>
              </a:xfrm>
              <a:prstGeom prst="rect">
                <a:avLst/>
              </a:prstGeom>
              <a:blipFill>
                <a:blip r:embed="rId8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506C32-6F48-8F42-9AF6-DBD7B3C342AB}"/>
                  </a:ext>
                </a:extLst>
              </p:cNvPr>
              <p:cNvSpPr txBox="1"/>
              <p:nvPr/>
            </p:nvSpPr>
            <p:spPr>
              <a:xfrm>
                <a:off x="5249334" y="1172261"/>
                <a:ext cx="1610697" cy="5920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IT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sSup>
                            <m:sSup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bSup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506C32-6F48-8F42-9AF6-DBD7B3C34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334" y="1172261"/>
                <a:ext cx="1610697" cy="592085"/>
              </a:xfrm>
              <a:prstGeom prst="rect">
                <a:avLst/>
              </a:prstGeom>
              <a:blipFill>
                <a:blip r:embed="rId9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55EA8A-F1C9-3860-CD41-386624F4FE70}"/>
                  </a:ext>
                </a:extLst>
              </p:cNvPr>
              <p:cNvSpPr txBox="1"/>
              <p:nvPr/>
            </p:nvSpPr>
            <p:spPr>
              <a:xfrm>
                <a:off x="5249334" y="2030460"/>
                <a:ext cx="1530355" cy="6097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/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IT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sSup>
                            <m:sSup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bSup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55EA8A-F1C9-3860-CD41-386624F4F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334" y="2030460"/>
                <a:ext cx="1530355" cy="609719"/>
              </a:xfrm>
              <a:prstGeom prst="rect">
                <a:avLst/>
              </a:prstGeom>
              <a:blipFill>
                <a:blip r:embed="rId10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3781F70-2025-F719-98E9-19CA3066D8F0}"/>
              </a:ext>
            </a:extLst>
          </p:cNvPr>
          <p:cNvSpPr txBox="1"/>
          <p:nvPr/>
        </p:nvSpPr>
        <p:spPr>
          <a:xfrm>
            <a:off x="293553" y="493917"/>
            <a:ext cx="13724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f</a:t>
            </a:r>
            <a:r>
              <a:rPr lang="en-IT" dirty="0">
                <a:latin typeface="Comic Sans MS" panose="030F0902030302020204" pitchFamily="66" charset="0"/>
              </a:rPr>
              <a:t>ixed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545E70-3F22-485D-02CC-7E7CEC38742F}"/>
              </a:ext>
            </a:extLst>
          </p:cNvPr>
          <p:cNvSpPr txBox="1"/>
          <p:nvPr/>
        </p:nvSpPr>
        <p:spPr>
          <a:xfrm>
            <a:off x="6860031" y="420204"/>
            <a:ext cx="2162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r</a:t>
            </a:r>
            <a:r>
              <a:rPr lang="en-IT" dirty="0">
                <a:latin typeface="Comic Sans MS" panose="030F0902030302020204" pitchFamily="66" charset="0"/>
              </a:rPr>
              <a:t>esidual symmetry</a:t>
            </a: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87EB7148-6848-3021-25C0-FFE9C5A3E905}"/>
              </a:ext>
            </a:extLst>
          </p:cNvPr>
          <p:cNvCxnSpPr>
            <a:cxnSpLocks/>
            <a:endCxn id="30" idx="2"/>
          </p:cNvCxnSpPr>
          <p:nvPr/>
        </p:nvCxnSpPr>
        <p:spPr>
          <a:xfrm rot="16200000" flipH="1">
            <a:off x="1233349" y="965635"/>
            <a:ext cx="753060" cy="484694"/>
          </a:xfrm>
          <a:prstGeom prst="curvedConnector2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A89C810F-3F5D-32C3-F61C-1EA6135B60DC}"/>
              </a:ext>
            </a:extLst>
          </p:cNvPr>
          <p:cNvCxnSpPr>
            <a:cxnSpLocks/>
            <a:endCxn id="17" idx="3"/>
          </p:cNvCxnSpPr>
          <p:nvPr/>
        </p:nvCxnSpPr>
        <p:spPr>
          <a:xfrm rot="5400000">
            <a:off x="6782956" y="866612"/>
            <a:ext cx="678768" cy="524617"/>
          </a:xfrm>
          <a:prstGeom prst="curvedConnector2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69DF05C3-AADB-E74E-A5BF-169EE1CE0B78}"/>
              </a:ext>
            </a:extLst>
          </p:cNvPr>
          <p:cNvSpPr/>
          <p:nvPr/>
        </p:nvSpPr>
        <p:spPr>
          <a:xfrm>
            <a:off x="1864608" y="2308928"/>
            <a:ext cx="164592" cy="164592"/>
          </a:xfrm>
          <a:prstGeom prst="ellipse">
            <a:avLst/>
          </a:prstGeom>
          <a:solidFill>
            <a:srgbClr val="0070C0"/>
          </a:solidFill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25784E2-9FFD-11D8-B067-466D05CA75A7}"/>
              </a:ext>
            </a:extLst>
          </p:cNvPr>
          <p:cNvSpPr/>
          <p:nvPr/>
        </p:nvSpPr>
        <p:spPr>
          <a:xfrm>
            <a:off x="1878892" y="666861"/>
            <a:ext cx="164592" cy="164592"/>
          </a:xfrm>
          <a:prstGeom prst="ellipse">
            <a:avLst/>
          </a:prstGeom>
          <a:solidFill>
            <a:srgbClr val="C000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D92A92-A4F4-B881-8C62-598C8EE2ECB7}"/>
              </a:ext>
            </a:extLst>
          </p:cNvPr>
          <p:cNvSpPr/>
          <p:nvPr/>
        </p:nvSpPr>
        <p:spPr>
          <a:xfrm>
            <a:off x="1852226" y="1502216"/>
            <a:ext cx="164592" cy="16459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1FC8F07-E920-816D-CA3E-F05AE0582A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5" y="3086533"/>
            <a:ext cx="3914786" cy="3082229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690EB146-D5A1-A550-F289-3561B6A40123}"/>
              </a:ext>
            </a:extLst>
          </p:cNvPr>
          <p:cNvSpPr/>
          <p:nvPr/>
        </p:nvSpPr>
        <p:spPr>
          <a:xfrm>
            <a:off x="2731453" y="3004237"/>
            <a:ext cx="164592" cy="164592"/>
          </a:xfrm>
          <a:prstGeom prst="ellipse">
            <a:avLst/>
          </a:prstGeom>
          <a:solidFill>
            <a:srgbClr val="0070C0"/>
          </a:solidFill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B50914B-2409-3745-4311-9CA28CECD25A}"/>
              </a:ext>
            </a:extLst>
          </p:cNvPr>
          <p:cNvSpPr/>
          <p:nvPr/>
        </p:nvSpPr>
        <p:spPr>
          <a:xfrm>
            <a:off x="2731453" y="4361178"/>
            <a:ext cx="164592" cy="164592"/>
          </a:xfrm>
          <a:prstGeom prst="ellipse">
            <a:avLst/>
          </a:prstGeom>
          <a:solidFill>
            <a:srgbClr val="C00000"/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F60781D-F4AF-B749-673A-919EB38DC54A}"/>
              </a:ext>
            </a:extLst>
          </p:cNvPr>
          <p:cNvSpPr/>
          <p:nvPr/>
        </p:nvSpPr>
        <p:spPr>
          <a:xfrm>
            <a:off x="2232979" y="4463055"/>
            <a:ext cx="164592" cy="16459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099211-F655-4EE2-BD5E-E071CE4928E9}"/>
              </a:ext>
            </a:extLst>
          </p:cNvPr>
          <p:cNvSpPr txBox="1"/>
          <p:nvPr/>
        </p:nvSpPr>
        <p:spPr>
          <a:xfrm>
            <a:off x="5427371" y="3125088"/>
            <a:ext cx="291137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m</a:t>
            </a:r>
            <a:r>
              <a:rPr lang="en-IT" dirty="0">
                <a:latin typeface="Comic Sans MS" panose="030F0902030302020204" pitchFamily="66" charset="0"/>
              </a:rPr>
              <a:t>odular invariance </a:t>
            </a:r>
          </a:p>
          <a:p>
            <a:r>
              <a:rPr lang="en-US" dirty="0">
                <a:latin typeface="Comic Sans MS" panose="030F0902030302020204" pitchFamily="66" charset="0"/>
              </a:rPr>
              <a:t>completely </a:t>
            </a:r>
            <a:r>
              <a:rPr lang="en-IT" dirty="0">
                <a:latin typeface="Comic Sans MS" panose="030F0902030302020204" pitchFamily="66" charset="0"/>
              </a:rPr>
              <a:t>broken </a:t>
            </a:r>
          </a:p>
          <a:p>
            <a:r>
              <a:rPr lang="en-US" dirty="0">
                <a:latin typeface="Comic Sans MS" panose="030F0902030302020204" pitchFamily="66" charset="0"/>
              </a:rPr>
              <a:t>e</a:t>
            </a:r>
            <a:r>
              <a:rPr lang="en-IT" dirty="0">
                <a:latin typeface="Comic Sans MS" panose="030F0902030302020204" pitchFamily="66" charset="0"/>
              </a:rPr>
              <a:t>verywhere but at three </a:t>
            </a:r>
          </a:p>
          <a:p>
            <a:r>
              <a:rPr lang="en-US" dirty="0">
                <a:latin typeface="Comic Sans MS" panose="030F0902030302020204" pitchFamily="66" charset="0"/>
              </a:rPr>
              <a:t>fixed points</a:t>
            </a:r>
            <a:endParaRPr lang="en-IT" dirty="0">
              <a:latin typeface="Comic Sans MS" panose="030F0902030302020204" pitchFamily="66" charset="0"/>
            </a:endParaRPr>
          </a:p>
        </p:txBody>
      </p:sp>
      <p:pic>
        <p:nvPicPr>
          <p:cNvPr id="38" name="Picture 37" descr="Screen Shot 2017-11-04 at 7.34.55 PM.png">
            <a:extLst>
              <a:ext uri="{FF2B5EF4-FFF2-40B4-BE49-F238E27FC236}">
                <a16:creationId xmlns:a16="http://schemas.microsoft.com/office/drawing/2014/main" id="{F9B3B8BF-54DD-9FAD-A83E-F8CA995E35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97" y="5407439"/>
            <a:ext cx="3217636" cy="66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421B65B-70ED-296E-C8BA-45D6377A6BAA}"/>
                  </a:ext>
                </a:extLst>
              </p:cNvPr>
              <p:cNvSpPr txBox="1"/>
              <p:nvPr/>
            </p:nvSpPr>
            <p:spPr>
              <a:xfrm>
                <a:off x="5563035" y="4810326"/>
                <a:ext cx="273921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𝑆𝐿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(2,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𝑍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dirty="0">
                    <a:latin typeface="Comic Sans MS" panose="030F0902030302020204" pitchFamily="66" charset="0"/>
                  </a:rPr>
                  <a:t>generated by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421B65B-70ED-296E-C8BA-45D6377A6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035" y="4810326"/>
                <a:ext cx="2739211" cy="461665"/>
              </a:xfrm>
              <a:prstGeom prst="rect">
                <a:avLst/>
              </a:prstGeom>
              <a:blipFill>
                <a:blip r:embed="rId13"/>
                <a:stretch>
                  <a:fillRect l="-926" r="-926" b="-1578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FA0402D6-F7FD-3BE6-D391-56237F3FB00D}"/>
              </a:ext>
            </a:extLst>
          </p:cNvPr>
          <p:cNvSpPr txBox="1"/>
          <p:nvPr/>
        </p:nvSpPr>
        <p:spPr>
          <a:xfrm>
            <a:off x="338670" y="2778761"/>
            <a:ext cx="151355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f</a:t>
            </a:r>
            <a:r>
              <a:rPr lang="en-IT" dirty="0">
                <a:latin typeface="Comic Sans MS" panose="030F0902030302020204" pitchFamily="66" charset="0"/>
              </a:rPr>
              <a:t>undamental</a:t>
            </a:r>
          </a:p>
          <a:p>
            <a:r>
              <a:rPr lang="en-IT" dirty="0">
                <a:latin typeface="Comic Sans MS" panose="030F0902030302020204" pitchFamily="66" charset="0"/>
              </a:rPr>
              <a:t>domain</a:t>
            </a:r>
          </a:p>
        </p:txBody>
      </p: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122D2286-EAD0-E7EF-8C55-20E3DB584797}"/>
              </a:ext>
            </a:extLst>
          </p:cNvPr>
          <p:cNvCxnSpPr>
            <a:cxnSpLocks/>
          </p:cNvCxnSpPr>
          <p:nvPr/>
        </p:nvCxnSpPr>
        <p:spPr>
          <a:xfrm>
            <a:off x="1639466" y="3127529"/>
            <a:ext cx="927679" cy="76571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7676B0B-E3E7-3F01-45B1-B09567EC072F}"/>
                  </a:ext>
                </a:extLst>
              </p:cNvPr>
              <p:cNvSpPr txBox="1"/>
              <p:nvPr/>
            </p:nvSpPr>
            <p:spPr>
              <a:xfrm>
                <a:off x="4071591" y="5599451"/>
                <a:ext cx="622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𝑅𝑒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𝜏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7676B0B-E3E7-3F01-45B1-B09567EC0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591" y="5599451"/>
                <a:ext cx="622350" cy="276999"/>
              </a:xfrm>
              <a:prstGeom prst="rect">
                <a:avLst/>
              </a:prstGeom>
              <a:blipFill>
                <a:blip r:embed="rId14"/>
                <a:stretch>
                  <a:fillRect l="-8000" t="-4545" r="-12000" b="-3636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AE025E2-69EE-5EFD-BB85-CF1CCEAAE1A7}"/>
                  </a:ext>
                </a:extLst>
              </p:cNvPr>
              <p:cNvSpPr txBox="1"/>
              <p:nvPr/>
            </p:nvSpPr>
            <p:spPr>
              <a:xfrm rot="16200000">
                <a:off x="1212715" y="3697281"/>
                <a:ext cx="642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𝐼𝑚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𝜏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AE025E2-69EE-5EFD-BB85-CF1CCEAAE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212715" y="3697281"/>
                <a:ext cx="642099" cy="276999"/>
              </a:xfrm>
              <a:prstGeom prst="rect">
                <a:avLst/>
              </a:prstGeom>
              <a:blipFill>
                <a:blip r:embed="rId15"/>
                <a:stretch>
                  <a:fillRect t="-11538" r="-34783" b="-76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9092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399C46-4550-58DF-059A-87FC381C2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64" y="5075837"/>
            <a:ext cx="389553" cy="369332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65F79D-AF87-25BA-E6AC-51C88BCD774D}"/>
                  </a:ext>
                </a:extLst>
              </p:cNvPr>
              <p:cNvSpPr txBox="1"/>
              <p:nvPr/>
            </p:nvSpPr>
            <p:spPr>
              <a:xfrm>
                <a:off x="2451989" y="5587600"/>
                <a:ext cx="133946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𝜏</m:t>
                      </m:r>
                      <m:r>
                        <a:rPr lang="is-I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65F79D-AF87-25BA-E6AC-51C88BCD7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989" y="5587600"/>
                <a:ext cx="1339469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0B743F8-220D-E1B4-8EBF-A48A79C6B6AA}"/>
              </a:ext>
            </a:extLst>
          </p:cNvPr>
          <p:cNvSpPr txBox="1"/>
          <p:nvPr/>
        </p:nvSpPr>
        <p:spPr>
          <a:xfrm>
            <a:off x="3960874" y="5495266"/>
            <a:ext cx="2016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[up to modular 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transformations]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7A7C8C-2916-1309-693D-826C957A7E2F}"/>
              </a:ext>
            </a:extLst>
          </p:cNvPr>
          <p:cNvSpPr txBox="1"/>
          <p:nvPr/>
        </p:nvSpPr>
        <p:spPr>
          <a:xfrm>
            <a:off x="872312" y="5075837"/>
            <a:ext cx="64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>
                <a:latin typeface="Comic Sans MS" panose="030F0902030302020204" pitchFamily="66" charset="0"/>
              </a:rPr>
              <a:t>CP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86588F-03C2-B4FE-6534-E713EC4BD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08" y="1803999"/>
            <a:ext cx="3914786" cy="308222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3458D9-7EC6-092A-997F-B15249D4D23A}"/>
              </a:ext>
            </a:extLst>
          </p:cNvPr>
          <p:cNvCxnSpPr/>
          <p:nvPr/>
        </p:nvCxnSpPr>
        <p:spPr>
          <a:xfrm>
            <a:off x="3384014" y="1887340"/>
            <a:ext cx="0" cy="1425273"/>
          </a:xfrm>
          <a:prstGeom prst="line">
            <a:avLst/>
          </a:prstGeom>
          <a:ln w="63500">
            <a:solidFill>
              <a:srgbClr val="FF8AD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CC94EE-1CAB-F32B-C34A-4DC31C85A7C1}"/>
              </a:ext>
            </a:extLst>
          </p:cNvPr>
          <p:cNvCxnSpPr/>
          <p:nvPr/>
        </p:nvCxnSpPr>
        <p:spPr>
          <a:xfrm>
            <a:off x="4416090" y="1887340"/>
            <a:ext cx="0" cy="1425273"/>
          </a:xfrm>
          <a:prstGeom prst="line">
            <a:avLst/>
          </a:prstGeom>
          <a:ln w="63500">
            <a:solidFill>
              <a:srgbClr val="FF8AD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5FC2F2EA-4866-8DAD-B004-84EC3A5EB4A4}"/>
              </a:ext>
            </a:extLst>
          </p:cNvPr>
          <p:cNvSpPr/>
          <p:nvPr/>
        </p:nvSpPr>
        <p:spPr>
          <a:xfrm>
            <a:off x="2832113" y="3171820"/>
            <a:ext cx="2153239" cy="2007250"/>
          </a:xfrm>
          <a:prstGeom prst="arc">
            <a:avLst>
              <a:gd name="adj1" fmla="val 14346230"/>
              <a:gd name="adj2" fmla="val 18065758"/>
            </a:avLst>
          </a:prstGeom>
          <a:ln w="63500">
            <a:solidFill>
              <a:srgbClr val="FF8AD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9CC18B-D1A3-6D6A-94EA-9D6799B6810E}"/>
              </a:ext>
            </a:extLst>
          </p:cNvPr>
          <p:cNvCxnSpPr>
            <a:cxnSpLocks/>
          </p:cNvCxnSpPr>
          <p:nvPr/>
        </p:nvCxnSpPr>
        <p:spPr>
          <a:xfrm>
            <a:off x="3901609" y="1915057"/>
            <a:ext cx="7124" cy="1245508"/>
          </a:xfrm>
          <a:prstGeom prst="line">
            <a:avLst/>
          </a:prstGeom>
          <a:ln w="63500">
            <a:solidFill>
              <a:srgbClr val="FF8AD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00A00A38-DE7D-06A3-EEC6-313699046B19}"/>
              </a:ext>
            </a:extLst>
          </p:cNvPr>
          <p:cNvCxnSpPr>
            <a:cxnSpLocks/>
          </p:cNvCxnSpPr>
          <p:nvPr/>
        </p:nvCxnSpPr>
        <p:spPr>
          <a:xfrm flipV="1">
            <a:off x="3891372" y="1454106"/>
            <a:ext cx="1801673" cy="120977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6F1E192-A19D-A047-13EF-98C9AE6591C7}"/>
              </a:ext>
            </a:extLst>
          </p:cNvPr>
          <p:cNvSpPr txBox="1"/>
          <p:nvPr/>
        </p:nvSpPr>
        <p:spPr>
          <a:xfrm>
            <a:off x="5673963" y="1259721"/>
            <a:ext cx="1494320" cy="369332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unbroken CP</a:t>
            </a:r>
            <a:endParaRPr lang="en-IT" dirty="0"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FF7BDE1-7245-979E-9109-DB0E31E7A005}"/>
                  </a:ext>
                </a:extLst>
              </p:cNvPr>
              <p:cNvSpPr txBox="1"/>
              <p:nvPr/>
            </p:nvSpPr>
            <p:spPr>
              <a:xfrm>
                <a:off x="5152244" y="4316917"/>
                <a:ext cx="622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𝑅𝑒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𝜏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FF7BDE1-7245-979E-9109-DB0E31E7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244" y="4316917"/>
                <a:ext cx="622350" cy="276999"/>
              </a:xfrm>
              <a:prstGeom prst="rect">
                <a:avLst/>
              </a:prstGeom>
              <a:blipFill>
                <a:blip r:embed="rId4"/>
                <a:stretch>
                  <a:fillRect l="-8000" r="-14000" b="-347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B1FBFC-5969-0A36-D92C-FAC1D4299965}"/>
                  </a:ext>
                </a:extLst>
              </p:cNvPr>
              <p:cNvSpPr txBox="1"/>
              <p:nvPr/>
            </p:nvSpPr>
            <p:spPr>
              <a:xfrm rot="16200000">
                <a:off x="2293368" y="2414747"/>
                <a:ext cx="642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𝐼𝑚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𝜏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B1FBFC-5969-0A36-D92C-FAC1D4299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293368" y="2414747"/>
                <a:ext cx="642099" cy="276999"/>
              </a:xfrm>
              <a:prstGeom prst="rect">
                <a:avLst/>
              </a:prstGeom>
              <a:blipFill>
                <a:blip r:embed="rId5"/>
                <a:stretch>
                  <a:fillRect t="-11538" r="-34783" b="-76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164E0E6-9765-387B-5821-443D88F2ED10}"/>
              </a:ext>
            </a:extLst>
          </p:cNvPr>
          <p:cNvSpPr txBox="1"/>
          <p:nvPr/>
        </p:nvSpPr>
        <p:spPr>
          <a:xfrm>
            <a:off x="830048" y="6323891"/>
            <a:ext cx="396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[</a:t>
            </a:r>
            <a:r>
              <a:rPr lang="en-US" sz="1200" dirty="0" err="1">
                <a:latin typeface="Comic Sans MS" charset="0"/>
                <a:ea typeface="Comic Sans MS" charset="0"/>
                <a:cs typeface="Comic Sans MS" charset="0"/>
              </a:rPr>
              <a:t>Novichkov</a:t>
            </a:r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200" dirty="0" err="1">
                <a:latin typeface="Comic Sans MS" charset="0"/>
                <a:ea typeface="Comic Sans MS" charset="0"/>
                <a:cs typeface="Comic Sans MS" charset="0"/>
              </a:rPr>
              <a:t>Penedo</a:t>
            </a:r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200" dirty="0" err="1">
                <a:latin typeface="Comic Sans MS" charset="0"/>
                <a:ea typeface="Comic Sans MS" charset="0"/>
                <a:cs typeface="Comic Sans MS" charset="0"/>
              </a:rPr>
              <a:t>Petcov</a:t>
            </a:r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en-US" sz="1200" dirty="0" err="1">
                <a:latin typeface="Comic Sans MS" charset="0"/>
                <a:ea typeface="Comic Sans MS" charset="0"/>
                <a:cs typeface="Comic Sans MS" charset="0"/>
              </a:rPr>
              <a:t>Titov</a:t>
            </a:r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hr-HR" sz="1200" dirty="0">
                <a:latin typeface="Comic Sans MS" charset="0"/>
                <a:ea typeface="Comic Sans MS" charset="0"/>
                <a:cs typeface="Comic Sans MS" charset="0"/>
              </a:rPr>
              <a:t>1905.11970</a:t>
            </a:r>
          </a:p>
          <a:p>
            <a:r>
              <a:rPr lang="en-US" sz="1200" dirty="0" err="1">
                <a:latin typeface="Comic Sans MS" charset="0"/>
                <a:ea typeface="Comic Sans MS" charset="0"/>
                <a:cs typeface="Comic Sans MS" charset="0"/>
              </a:rPr>
              <a:t>Baur</a:t>
            </a:r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200" dirty="0" err="1">
                <a:latin typeface="Comic Sans MS" charset="0"/>
                <a:ea typeface="Comic Sans MS" charset="0"/>
                <a:cs typeface="Comic Sans MS" charset="0"/>
              </a:rPr>
              <a:t>Nilles</a:t>
            </a:r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200" dirty="0" err="1">
                <a:latin typeface="Comic Sans MS" charset="0"/>
                <a:ea typeface="Comic Sans MS" charset="0"/>
                <a:cs typeface="Comic Sans MS" charset="0"/>
              </a:rPr>
              <a:t>Trautner</a:t>
            </a:r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en-US" sz="1200" dirty="0" err="1">
                <a:latin typeface="Comic Sans MS" charset="0"/>
                <a:ea typeface="Comic Sans MS" charset="0"/>
                <a:cs typeface="Comic Sans MS" charset="0"/>
              </a:rPr>
              <a:t>Vaudrevange</a:t>
            </a:r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nb-NO" sz="1200" dirty="0">
                <a:latin typeface="Comic Sans MS" charset="0"/>
                <a:ea typeface="Comic Sans MS" charset="0"/>
                <a:cs typeface="Comic Sans MS" charset="0"/>
              </a:rPr>
              <a:t>1901.03251</a:t>
            </a:r>
            <a:r>
              <a:rPr lang="hr-HR" sz="1200" dirty="0">
                <a:latin typeface="Comic Sans MS" charset="0"/>
                <a:ea typeface="Comic Sans MS" charset="0"/>
                <a:cs typeface="Comic Sans MS" charset="0"/>
              </a:rPr>
              <a:t>]</a:t>
            </a:r>
            <a:endParaRPr lang="en-US" sz="12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55350B-EF3B-9F23-4F71-FB16F6F2E247}"/>
              </a:ext>
            </a:extLst>
          </p:cNvPr>
          <p:cNvSpPr txBox="1"/>
          <p:nvPr/>
        </p:nvSpPr>
        <p:spPr>
          <a:xfrm>
            <a:off x="1239362" y="1157668"/>
            <a:ext cx="151355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f</a:t>
            </a:r>
            <a:r>
              <a:rPr lang="en-IT" dirty="0">
                <a:latin typeface="Comic Sans MS" panose="030F0902030302020204" pitchFamily="66" charset="0"/>
              </a:rPr>
              <a:t>undamental</a:t>
            </a:r>
          </a:p>
          <a:p>
            <a:r>
              <a:rPr lang="en-IT" dirty="0">
                <a:latin typeface="Comic Sans MS" panose="030F0902030302020204" pitchFamily="66" charset="0"/>
              </a:rPr>
              <a:t>domain</a:t>
            </a:r>
          </a:p>
        </p:txBody>
      </p:sp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2BB5C532-751C-BAB8-16CB-F30AEC020213}"/>
              </a:ext>
            </a:extLst>
          </p:cNvPr>
          <p:cNvCxnSpPr>
            <a:cxnSpLocks/>
          </p:cNvCxnSpPr>
          <p:nvPr/>
        </p:nvCxnSpPr>
        <p:spPr>
          <a:xfrm>
            <a:off x="2687501" y="1555885"/>
            <a:ext cx="927679" cy="76571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97A1FF-82F5-34A8-3527-A325407D42B8}"/>
                  </a:ext>
                </a:extLst>
              </p:cNvPr>
              <p:cNvSpPr txBox="1"/>
              <p:nvPr/>
            </p:nvSpPr>
            <p:spPr>
              <a:xfrm>
                <a:off x="735290" y="202752"/>
                <a:ext cx="51492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T" dirty="0">
                    <a:latin typeface="Comic Sans MS" panose="030F0902030302020204" pitchFamily="66" charset="0"/>
                  </a:rPr>
                  <a:t>promoted to a field. Through a gauge choice </a:t>
                </a:r>
              </a:p>
              <a:p>
                <a:r>
                  <a:rPr lang="en-IT" dirty="0">
                    <a:latin typeface="Comic Sans MS" panose="030F0902030302020204" pitchFamily="66" charset="0"/>
                  </a:rPr>
                  <a:t>we can restrict </a:t>
                </a:r>
                <a14:m>
                  <m:oMath xmlns:m="http://schemas.openxmlformats.org/officeDocument/2006/math"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IT" dirty="0">
                    <a:latin typeface="Comic Sans MS" panose="030F0902030302020204" pitchFamily="66" charset="0"/>
                  </a:rPr>
                  <a:t> to the fundamental domain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97A1FF-82F5-34A8-3527-A325407D4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90" y="202752"/>
                <a:ext cx="5149295" cy="646331"/>
              </a:xfrm>
              <a:prstGeom prst="rect">
                <a:avLst/>
              </a:prstGeom>
              <a:blipFill>
                <a:blip r:embed="rId6"/>
                <a:stretch>
                  <a:fillRect l="-1232" t="-3846" b="-1538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AF9DD9D-A224-377D-0366-2DA9AE484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91" y="341251"/>
            <a:ext cx="389553" cy="369332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2806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2110FB-DB09-9BD1-0D61-515DBEA720AC}"/>
              </a:ext>
            </a:extLst>
          </p:cNvPr>
          <p:cNvSpPr txBox="1"/>
          <p:nvPr/>
        </p:nvSpPr>
        <p:spPr>
          <a:xfrm>
            <a:off x="12324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neutrino physics before 1998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59CEDD28-B75E-F0D4-393C-BBA4287E7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114282"/>
            <a:ext cx="9180513" cy="923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B588575A-0142-E017-DDF8-FC8F31E35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1103170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1969</a:t>
            </a: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929E8155-EB6F-0F2C-F0FA-9937B717A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663" y="1101582"/>
            <a:ext cx="731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1</a:t>
            </a:r>
            <a:r>
              <a:rPr lang="en-US" altLang="en-IT" sz="1800" baseline="30000"/>
              <a:t>st</a:t>
            </a:r>
            <a:r>
              <a:rPr lang="en-US" altLang="en-IT" sz="1800"/>
              <a:t> detection of solar neutrinos by R. Davis at the Homestake mine</a:t>
            </a:r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9E9C39D3-54E6-24DF-0923-7BB1169B5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38" y="1679432"/>
            <a:ext cx="6942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solar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 problem starts, no other solar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 experiments for 20 yr!</a:t>
            </a:r>
          </a:p>
        </p:txBody>
      </p:sp>
      <p:graphicFrame>
        <p:nvGraphicFramePr>
          <p:cNvPr id="8" name="Object 33">
            <a:extLst>
              <a:ext uri="{FF2B5EF4-FFF2-40B4-BE49-F238E27FC236}">
                <a16:creationId xmlns:a16="http://schemas.microsoft.com/office/drawing/2014/main" id="{5F777846-F432-4957-A3F8-A971B8C080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416730"/>
              </p:ext>
            </p:extLst>
          </p:nvPr>
        </p:nvGraphicFramePr>
        <p:xfrm>
          <a:off x="3924300" y="1390507"/>
          <a:ext cx="2376488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95400" imgH="241300" progId="Equation.3">
                  <p:embed/>
                </p:oleObj>
              </mc:Choice>
              <mc:Fallback>
                <p:oleObj name="Equation" r:id="rId2" imgW="1295400" imgH="241300" progId="Equation.3">
                  <p:embed/>
                  <p:pic>
                    <p:nvPicPr>
                      <p:cNvPr id="17" name="Object 33">
                        <a:extLst>
                          <a:ext uri="{FF2B5EF4-FFF2-40B4-BE49-F238E27FC236}">
                            <a16:creationId xmlns:a16="http://schemas.microsoft.com/office/drawing/2014/main" id="{244C748E-BEF2-10C5-1147-BAB9288332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1390507"/>
                        <a:ext cx="2376488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467AF5A-2DF7-D61E-61BB-D2BE7DDBC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983" y="2629269"/>
            <a:ext cx="5638033" cy="34259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62E636-694B-0B04-F2DB-2AF2EF268FB6}"/>
              </a:ext>
            </a:extLst>
          </p:cNvPr>
          <p:cNvSpPr txBox="1"/>
          <p:nvPr/>
        </p:nvSpPr>
        <p:spPr>
          <a:xfrm>
            <a:off x="2374732" y="2486482"/>
            <a:ext cx="4666944" cy="646331"/>
          </a:xfrm>
          <a:prstGeom prst="rect">
            <a:avLst/>
          </a:prstGeom>
          <a:solidFill>
            <a:srgbClr val="FF7E79">
              <a:alpha val="47652"/>
            </a:srgbClr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                                                                                               </a:t>
            </a:r>
          </a:p>
          <a:p>
            <a:endParaRPr lang="en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6A19FA-18B0-B7A7-6299-CDDB04599A8A}"/>
              </a:ext>
            </a:extLst>
          </p:cNvPr>
          <p:cNvSpPr txBox="1"/>
          <p:nvPr/>
        </p:nvSpPr>
        <p:spPr>
          <a:xfrm>
            <a:off x="3508196" y="2624981"/>
            <a:ext cx="240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p</a:t>
            </a:r>
            <a:r>
              <a:rPr lang="en-IT" dirty="0">
                <a:latin typeface="Comic Sans MS" panose="030F0902030302020204" pitchFamily="66" charset="0"/>
              </a:rPr>
              <a:t>redizione di Bahcall</a:t>
            </a:r>
          </a:p>
        </p:txBody>
      </p:sp>
    </p:spTree>
    <p:extLst>
      <p:ext uri="{BB962C8B-B14F-4D97-AF65-F5344CB8AC3E}">
        <p14:creationId xmlns:p14="http://schemas.microsoft.com/office/powerpoint/2010/main" val="2865835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AF65466-95BA-8BFC-01E7-559F05CEDE33}"/>
              </a:ext>
            </a:extLst>
          </p:cNvPr>
          <p:cNvSpPr txBox="1"/>
          <p:nvPr/>
        </p:nvSpPr>
        <p:spPr>
          <a:xfrm>
            <a:off x="487373" y="4954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949C7F-BDAD-9743-D27D-ADCCB54C75AA}"/>
                  </a:ext>
                </a:extLst>
              </p:cNvPr>
              <p:cNvSpPr txBox="1"/>
              <p:nvPr/>
            </p:nvSpPr>
            <p:spPr>
              <a:xfrm>
                <a:off x="715860" y="4626944"/>
                <a:ext cx="8469947" cy="440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𝜑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𝑐</m:t>
                        </m:r>
                      </m:sup>
                    </m:sSubSup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charset="0"/>
                      </a:rPr>
                      <m:t>)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dirty="0"/>
                  <a:t> +</a:t>
                </a:r>
                <a:r>
                  <a:rPr lang="en-US" sz="2400" dirty="0">
                    <a:ea typeface="Cambria Math" charset="0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𝑐</m:t>
                        </m:r>
                      </m:sup>
                    </m:sSub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𝑑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ea typeface="Cambria Math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charset="0"/>
                      </a:rPr>
                      <m:t>)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400" dirty="0"/>
                  <a:t> +</a:t>
                </a:r>
                <a:r>
                  <a:rPr lang="en-US" sz="2400" dirty="0">
                    <a:ea typeface="Cambria Math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𝑐</m:t>
                        </m:r>
                      </m:sup>
                    </m:sSub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𝑒</m:t>
                        </m:r>
                      </m:sup>
                    </m:sSubSup>
                    <m:d>
                      <m:dPr>
                        <m:ctrlPr>
                          <a:rPr lang="en-US" sz="2400" b="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𝑑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charset="0"/>
                      </a:rPr>
                      <m:t>+…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949C7F-BDAD-9743-D27D-ADCCB54C7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60" y="4626944"/>
                <a:ext cx="8469947" cy="440762"/>
              </a:xfrm>
              <a:prstGeom prst="rect">
                <a:avLst/>
              </a:prstGeom>
              <a:blipFill>
                <a:blip r:embed="rId2"/>
                <a:stretch>
                  <a:fillRect l="-898" t="-11429" b="-314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E860DC-900A-011A-E33E-34F58050325A}"/>
                  </a:ext>
                </a:extLst>
              </p:cNvPr>
              <p:cNvSpPr txBox="1"/>
              <p:nvPr/>
            </p:nvSpPr>
            <p:spPr>
              <a:xfrm>
                <a:off x="715860" y="2748361"/>
                <a:ext cx="2813860" cy="4117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sSup>
                        <m:sSup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→</m:t>
                          </m:r>
                          <m:d>
                            <m:dPr>
                              <m:ctrlPr>
                                <a:rPr lang="mr-IN" sz="2000" i="1" dirty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lang="en-US" sz="20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a:rPr lang="en-US" sz="20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  <m:r>
                                <a:rPr lang="en-US" sz="20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sz="20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20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 dirty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𝜑</m:t>
                              </m:r>
                            </m:sub>
                          </m:sSub>
                        </m:sup>
                      </m:sSup>
                      <m:r>
                        <a:rPr lang="en-US" sz="2000" i="1" dirty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000" i="1" dirty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E860DC-900A-011A-E33E-34F580503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60" y="2748361"/>
                <a:ext cx="2813860" cy="411779"/>
              </a:xfrm>
              <a:prstGeom prst="rect">
                <a:avLst/>
              </a:prstGeom>
              <a:blipFill>
                <a:blip r:embed="rId3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3AA3BF-5BD2-156B-9DEC-C25152BBEA41}"/>
                  </a:ext>
                </a:extLst>
              </p:cNvPr>
              <p:cNvSpPr txBox="1"/>
              <p:nvPr/>
            </p:nvSpPr>
            <p:spPr>
              <a:xfrm>
                <a:off x="715860" y="3328930"/>
                <a:ext cx="93653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IT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3AA3BF-5BD2-156B-9DEC-C25152BBE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60" y="3328930"/>
                <a:ext cx="936538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6A91C95-DF6C-ABA9-A95B-F057C07148D6}"/>
              </a:ext>
            </a:extLst>
          </p:cNvPr>
          <p:cNvSpPr txBox="1"/>
          <p:nvPr/>
        </p:nvSpPr>
        <p:spPr>
          <a:xfrm>
            <a:off x="4058258" y="2764344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m</a:t>
            </a:r>
            <a:r>
              <a:rPr lang="en-IT" dirty="0">
                <a:latin typeface="Comic Sans MS" panose="030F0902030302020204" pitchFamily="66" charset="0"/>
              </a:rPr>
              <a:t>atter multiplets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088618-BF08-BADF-9104-7B35CB1AAEA4}"/>
              </a:ext>
            </a:extLst>
          </p:cNvPr>
          <p:cNvSpPr txBox="1"/>
          <p:nvPr/>
        </p:nvSpPr>
        <p:spPr>
          <a:xfrm>
            <a:off x="4069736" y="3395303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v</a:t>
            </a:r>
            <a:r>
              <a:rPr lang="en-IT" dirty="0">
                <a:latin typeface="Comic Sans MS" panose="030F0902030302020204" pitchFamily="66" charset="0"/>
              </a:rPr>
              <a:t>ector multiplets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EA94228-B8F0-5754-EB24-8B7885F25042}"/>
                  </a:ext>
                </a:extLst>
              </p:cNvPr>
              <p:cNvSpPr txBox="1"/>
              <p:nvPr/>
            </p:nvSpPr>
            <p:spPr>
              <a:xfrm>
                <a:off x="649395" y="3857057"/>
                <a:ext cx="1077346" cy="7459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EA94228-B8F0-5754-EB24-8B7885F25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95" y="3857057"/>
                <a:ext cx="1077346" cy="745973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3F33E7ED-37BF-C67E-7437-BE4C0BB6C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6" y="4672403"/>
            <a:ext cx="389553" cy="369332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1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356102-FC90-1316-AFF8-BCE40A71B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6" y="4056147"/>
            <a:ext cx="389553" cy="369332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66F9128-4797-CB61-77BA-68F52C77C1EF}"/>
                  </a:ext>
                </a:extLst>
              </p:cNvPr>
              <p:cNvSpPr txBox="1"/>
              <p:nvPr/>
            </p:nvSpPr>
            <p:spPr>
              <a:xfrm>
                <a:off x="1904622" y="4003438"/>
                <a:ext cx="1270604" cy="388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66F9128-4797-CB61-77BA-68F52C77C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622" y="4003438"/>
                <a:ext cx="1270604" cy="388889"/>
              </a:xfrm>
              <a:prstGeom prst="rect">
                <a:avLst/>
              </a:prstGeom>
              <a:blipFill>
                <a:blip r:embed="rId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A333BB0-0224-4940-56BE-221A20BF486A}"/>
              </a:ext>
            </a:extLst>
          </p:cNvPr>
          <p:cNvSpPr txBox="1"/>
          <p:nvPr/>
        </p:nvSpPr>
        <p:spPr>
          <a:xfrm>
            <a:off x="-8903" y="-635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 CP &amp; modular-invariance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D0C3CFD-CF30-86A0-1CA5-940E05B5B8B4}"/>
                  </a:ext>
                </a:extLst>
              </p:cNvPr>
              <p:cNvSpPr txBox="1"/>
              <p:nvPr/>
            </p:nvSpPr>
            <p:spPr>
              <a:xfrm>
                <a:off x="715860" y="1924940"/>
                <a:ext cx="1437253" cy="6818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IT" sz="20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D0C3CFD-CF30-86A0-1CA5-940E05B5B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60" y="1924940"/>
                <a:ext cx="1437253" cy="681853"/>
              </a:xfrm>
              <a:prstGeom prst="rect">
                <a:avLst/>
              </a:prstGeom>
              <a:blipFill>
                <a:blip r:embed="rId8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0A2D443-45BB-95A3-35B9-BB5D66E9F46B}"/>
                  </a:ext>
                </a:extLst>
              </p:cNvPr>
              <p:cNvSpPr txBox="1"/>
              <p:nvPr/>
            </p:nvSpPr>
            <p:spPr>
              <a:xfrm>
                <a:off x="662777" y="710287"/>
                <a:ext cx="33954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2400" dirty="0">
                    <a:latin typeface="Comic Sans MS" panose="030F0902030302020204" pitchFamily="66" charset="0"/>
                  </a:rPr>
                  <a:t>CP</a:t>
                </a:r>
                <a:r>
                  <a:rPr lang="en-IT" dirty="0">
                    <a:latin typeface="Comic Sans MS" panose="030F09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IT" dirty="0">
                    <a:latin typeface="Comic Sans MS" panose="030F0902030302020204" pitchFamily="66" charset="0"/>
                  </a:rPr>
                  <a:t> real coupling constants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0A2D443-45BB-95A3-35B9-BB5D66E9F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77" y="710287"/>
                <a:ext cx="3395481" cy="461665"/>
              </a:xfrm>
              <a:prstGeom prst="rect">
                <a:avLst/>
              </a:prstGeom>
              <a:blipFill>
                <a:blip r:embed="rId9"/>
                <a:stretch>
                  <a:fillRect l="-2985" t="-13514" b="-2973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98EE486C-2FCF-F1AB-50E5-C6859AE9E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40" y="1371698"/>
            <a:ext cx="389553" cy="369332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1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DE5508-AFA7-0ECC-586D-2324375BC6E4}"/>
              </a:ext>
            </a:extLst>
          </p:cNvPr>
          <p:cNvSpPr txBox="1"/>
          <p:nvPr/>
        </p:nvSpPr>
        <p:spPr>
          <a:xfrm>
            <a:off x="634530" y="1324687"/>
            <a:ext cx="224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m</a:t>
            </a:r>
            <a:r>
              <a:rPr lang="en-IT" dirty="0">
                <a:latin typeface="Comic Sans MS" panose="030F0902030302020204" pitchFamily="66" charset="0"/>
              </a:rPr>
              <a:t>odular invariance</a:t>
            </a:r>
            <a:endParaRPr lang="en-IT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961D27-2E40-E5D5-022D-1100B03A0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25" y="763603"/>
            <a:ext cx="389553" cy="369332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18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3C766F-13C0-EDB5-1259-231AB77DBA89}"/>
              </a:ext>
            </a:extLst>
          </p:cNvPr>
          <p:cNvSpPr txBox="1"/>
          <p:nvPr/>
        </p:nvSpPr>
        <p:spPr>
          <a:xfrm>
            <a:off x="2672" y="5144445"/>
            <a:ext cx="9119352" cy="1815882"/>
          </a:xfrm>
          <a:prstGeom prst="rect">
            <a:avLst/>
          </a:prstGeom>
          <a:solidFill>
            <a:srgbClr val="002060">
              <a:alpha val="43926"/>
            </a:srgbClr>
          </a:solidFill>
        </p:spPr>
        <p:txBody>
          <a:bodyPr wrap="square" rtlCol="0">
            <a:spAutoFit/>
          </a:bodyPr>
          <a:lstStyle/>
          <a:p>
            <a:endParaRPr lang="en-US" sz="2800" dirty="0">
              <a:latin typeface="Lucida Calligraphy"/>
              <a:cs typeface="Lucida Calligraphy"/>
            </a:endParaRPr>
          </a:p>
          <a:p>
            <a:endParaRPr lang="en-US" sz="2800" dirty="0">
              <a:latin typeface="Lucida Calligraphy"/>
              <a:cs typeface="Comic Sans MS"/>
            </a:endParaRPr>
          </a:p>
          <a:p>
            <a:endParaRPr lang="en-US" sz="2800" dirty="0">
              <a:latin typeface="Lucida Calligraphy"/>
              <a:cs typeface="Comic Sans MS"/>
            </a:endParaRPr>
          </a:p>
          <a:p>
            <a:endParaRPr lang="en-US" sz="2800" dirty="0"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BB9AE38-14C1-012B-72DE-6D145D66DF83}"/>
                  </a:ext>
                </a:extLst>
              </p:cNvPr>
              <p:cNvSpPr txBox="1"/>
              <p:nvPr/>
            </p:nvSpPr>
            <p:spPr>
              <a:xfrm>
                <a:off x="630401" y="5406072"/>
                <a:ext cx="3920372" cy="6605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)→</m:t>
                    </m:r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e>
                      <m:sup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</m:sup>
                    </m:sSup>
                    <m:r>
                      <a:rPr lang="en-US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/>
                  <a:t>    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BB9AE38-14C1-012B-72DE-6D145D66D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1" y="5406072"/>
                <a:ext cx="3920372" cy="660565"/>
              </a:xfrm>
              <a:prstGeom prst="rect">
                <a:avLst/>
              </a:prstGeom>
              <a:blipFill>
                <a:blip r:embed="rId10"/>
                <a:stretch>
                  <a:fillRect l="-323" b="-754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998CC8B-BF2E-F29E-65DC-896BA2E51A90}"/>
                  </a:ext>
                </a:extLst>
              </p:cNvPr>
              <p:cNvSpPr txBox="1"/>
              <p:nvPr/>
            </p:nvSpPr>
            <p:spPr>
              <a:xfrm>
                <a:off x="5255090" y="5276319"/>
                <a:ext cx="2462341" cy="423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en-US" sz="18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sub>
                      </m:sSub>
                      <m:r>
                        <a:rPr lang="en-US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998CC8B-BF2E-F29E-65DC-896BA2E51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090" y="5276319"/>
                <a:ext cx="2462341" cy="423257"/>
              </a:xfrm>
              <a:prstGeom prst="rect">
                <a:avLst/>
              </a:prstGeom>
              <a:blipFill>
                <a:blip r:embed="rId1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072529B-98FC-F7F8-ADAF-8F5D545F98FB}"/>
                  </a:ext>
                </a:extLst>
              </p:cNvPr>
              <p:cNvSpPr txBox="1"/>
              <p:nvPr/>
            </p:nvSpPr>
            <p:spPr>
              <a:xfrm>
                <a:off x="5255090" y="5737956"/>
                <a:ext cx="2428677" cy="445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  <m:r>
                        <a:rPr lang="en-US" sz="18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sub>
                      </m:sSub>
                      <m:r>
                        <a:rPr lang="en-US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072529B-98FC-F7F8-ADAF-8F5D545F9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090" y="5737956"/>
                <a:ext cx="2428677" cy="445571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115004-0378-D58E-9B8F-E42982625CA9}"/>
                  </a:ext>
                </a:extLst>
              </p:cNvPr>
              <p:cNvSpPr txBox="1"/>
              <p:nvPr/>
            </p:nvSpPr>
            <p:spPr>
              <a:xfrm>
                <a:off x="579736" y="6303070"/>
                <a:ext cx="7101368" cy="471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assuming no singularities: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are modular forms of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 </a:t>
                </a:r>
                <a:endParaRPr lang="en-IT" dirty="0">
                  <a:solidFill>
                    <a:schemeClr val="bg1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8115004-0378-D58E-9B8F-E42982625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36" y="6303070"/>
                <a:ext cx="7101368" cy="471347"/>
              </a:xfrm>
              <a:prstGeom prst="rect">
                <a:avLst/>
              </a:prstGeom>
              <a:blipFill>
                <a:blip r:embed="rId13"/>
                <a:stretch>
                  <a:fillRect l="-714" b="-78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1086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41A32C-D573-9A88-760C-9710936036CF}"/>
                  </a:ext>
                </a:extLst>
              </p:cNvPr>
              <p:cNvSpPr txBox="1"/>
              <p:nvPr/>
            </p:nvSpPr>
            <p:spPr>
              <a:xfrm>
                <a:off x="714332" y="542077"/>
                <a:ext cx="2894639" cy="43345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&lt;0:</m:t>
                    </m:r>
                  </m:oMath>
                </a14:m>
                <a:r>
                  <a:rPr lang="en-US" dirty="0">
                    <a:latin typeface="Comic Sans MS" panose="030F0902030302020204" pitchFamily="66" charset="0"/>
                  </a:rPr>
                  <a:t> n</a:t>
                </a:r>
                <a:r>
                  <a:rPr lang="en-IT" dirty="0">
                    <a:latin typeface="Comic Sans MS" panose="030F0902030302020204" pitchFamily="66" charset="0"/>
                  </a:rPr>
                  <a:t>o modular forms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41A32C-D573-9A88-760C-971093603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32" y="542077"/>
                <a:ext cx="2894639" cy="433452"/>
              </a:xfrm>
              <a:prstGeom prst="rect">
                <a:avLst/>
              </a:prstGeom>
              <a:blipFill>
                <a:blip r:embed="rId2"/>
                <a:stretch>
                  <a:fillRect t="-2857" r="-873" b="-114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F638ED6-BD3B-721B-F6C5-764879F69E01}"/>
                  </a:ext>
                </a:extLst>
              </p:cNvPr>
              <p:cNvSpPr txBox="1"/>
              <p:nvPr/>
            </p:nvSpPr>
            <p:spPr>
              <a:xfrm>
                <a:off x="714331" y="970591"/>
                <a:ext cx="4119333" cy="43345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=0:</m:t>
                    </m:r>
                  </m:oMath>
                </a14:m>
                <a:r>
                  <a:rPr lang="en-US" dirty="0">
                    <a:latin typeface="Comic Sans MS" panose="030F0902030302020204" pitchFamily="66" charset="0"/>
                  </a:rPr>
                  <a:t> </a:t>
                </a:r>
                <a:r>
                  <a:rPr lang="en-IT" dirty="0">
                    <a:latin typeface="Comic Sans MS" panose="030F0902030302020204" pitchFamily="66" charset="0"/>
                  </a:rPr>
                  <a:t>modular forms are constants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F638ED6-BD3B-721B-F6C5-764879F69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31" y="970591"/>
                <a:ext cx="4119333" cy="433452"/>
              </a:xfrm>
              <a:prstGeom prst="rect">
                <a:avLst/>
              </a:prstGeom>
              <a:blipFill>
                <a:blip r:embed="rId3"/>
                <a:stretch>
                  <a:fillRect t="-2857" r="-308" b="-114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23F56C2-3FE8-344D-EC7E-9D409E4D0A53}"/>
                  </a:ext>
                </a:extLst>
              </p:cNvPr>
              <p:cNvSpPr txBox="1"/>
              <p:nvPr/>
            </p:nvSpPr>
            <p:spPr>
              <a:xfrm>
                <a:off x="714330" y="1396758"/>
                <a:ext cx="5469702" cy="43345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&gt;0:</m:t>
                    </m:r>
                  </m:oMath>
                </a14:m>
                <a:r>
                  <a:rPr lang="en-US" dirty="0">
                    <a:latin typeface="Comic Sans MS" panose="030F0902030302020204" pitchFamily="66" charset="0"/>
                  </a:rPr>
                  <a:t> </a:t>
                </a:r>
                <a:r>
                  <a:rPr lang="en-IT" dirty="0">
                    <a:latin typeface="Comic Sans MS" panose="030F0902030302020204" pitchFamily="66" charset="0"/>
                  </a:rPr>
                  <a:t>modular forms polynomials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en-IT" dirty="0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23F56C2-3FE8-344D-EC7E-9D409E4D0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30" y="1396758"/>
                <a:ext cx="5469702" cy="433452"/>
              </a:xfrm>
              <a:prstGeom prst="rect">
                <a:avLst/>
              </a:prstGeom>
              <a:blipFill>
                <a:blip r:embed="rId4"/>
                <a:stretch>
                  <a:fillRect t="-2857" b="-114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757500FA-EA6E-8FAD-72F5-EE3704B9C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64" y="2184922"/>
            <a:ext cx="75311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42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2110FB-DB09-9BD1-0D61-515DBEA720AC}"/>
              </a:ext>
            </a:extLst>
          </p:cNvPr>
          <p:cNvSpPr txBox="1"/>
          <p:nvPr/>
        </p:nvSpPr>
        <p:spPr>
          <a:xfrm>
            <a:off x="12324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neutrino physics before 1998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59CEDD28-B75E-F0D4-393C-BBA4287E7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114282"/>
            <a:ext cx="9180513" cy="923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B588575A-0142-E017-DDF8-FC8F31E35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1103170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1969</a:t>
            </a: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929E8155-EB6F-0F2C-F0FA-9937B717A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663" y="1101582"/>
            <a:ext cx="731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1</a:t>
            </a:r>
            <a:r>
              <a:rPr lang="en-US" altLang="en-IT" sz="1800" baseline="30000"/>
              <a:t>st</a:t>
            </a:r>
            <a:r>
              <a:rPr lang="en-US" altLang="en-IT" sz="1800"/>
              <a:t> detection of solar neutrinos by R. Davis at the Homestake mine</a:t>
            </a:r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9E9C39D3-54E6-24DF-0923-7BB1169B5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38" y="1679432"/>
            <a:ext cx="6942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solar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 problem starts, no other solar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 experiments for 20 yr!</a:t>
            </a:r>
          </a:p>
        </p:txBody>
      </p:sp>
      <p:graphicFrame>
        <p:nvGraphicFramePr>
          <p:cNvPr id="8" name="Object 33">
            <a:extLst>
              <a:ext uri="{FF2B5EF4-FFF2-40B4-BE49-F238E27FC236}">
                <a16:creationId xmlns:a16="http://schemas.microsoft.com/office/drawing/2014/main" id="{5F777846-F432-4957-A3F8-A971B8C080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1390507"/>
          <a:ext cx="2376488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95400" imgH="241300" progId="Equation.3">
                  <p:embed/>
                </p:oleObj>
              </mc:Choice>
              <mc:Fallback>
                <p:oleObj name="Equation" r:id="rId2" imgW="1295400" imgH="241300" progId="Equation.3">
                  <p:embed/>
                  <p:pic>
                    <p:nvPicPr>
                      <p:cNvPr id="8" name="Object 33">
                        <a:extLst>
                          <a:ext uri="{FF2B5EF4-FFF2-40B4-BE49-F238E27FC236}">
                            <a16:creationId xmlns:a16="http://schemas.microsoft.com/office/drawing/2014/main" id="{5F777846-F432-4957-A3F8-A971B8C080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1390507"/>
                        <a:ext cx="2376488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0">
            <a:extLst>
              <a:ext uri="{FF2B5EF4-FFF2-40B4-BE49-F238E27FC236}">
                <a16:creationId xmlns:a16="http://schemas.microsoft.com/office/drawing/2014/main" id="{9107ED59-C38C-24DC-EB0D-9F5E77819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87" y="2641243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1978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5B6063AC-1000-E770-8111-6CCCE8A9D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49" y="3073043"/>
            <a:ext cx="71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1986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110835D5-E804-83DB-B066-50B4C3742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112" y="2723793"/>
            <a:ext cx="671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Wolfenstein, Mikheyev, Smirnov (MSW effect)</a:t>
            </a:r>
          </a:p>
          <a:p>
            <a:r>
              <a:rPr lang="en-US" altLang="en-IT" sz="1800"/>
              <a:t>sizeable solar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 baseline="-25000"/>
              <a:t>e</a:t>
            </a:r>
            <a:r>
              <a:rPr lang="en-US" altLang="en-IT" sz="1800"/>
              <a:t> conversion possible with small mixing angle</a:t>
            </a:r>
          </a:p>
        </p:txBody>
      </p:sp>
      <p:sp>
        <p:nvSpPr>
          <p:cNvPr id="12" name="Right Brace 14">
            <a:extLst>
              <a:ext uri="{FF2B5EF4-FFF2-40B4-BE49-F238E27FC236}">
                <a16:creationId xmlns:a16="http://schemas.microsoft.com/office/drawing/2014/main" id="{4FE1EEC6-3E6B-BFF2-5C4B-AD94E1EB78CD}"/>
              </a:ext>
            </a:extLst>
          </p:cNvPr>
          <p:cNvSpPr>
            <a:spLocks/>
          </p:cNvSpPr>
          <p:nvPr/>
        </p:nvSpPr>
        <p:spPr bwMode="auto">
          <a:xfrm>
            <a:off x="995749" y="2793643"/>
            <a:ext cx="144463" cy="627062"/>
          </a:xfrm>
          <a:prstGeom prst="rightBrace">
            <a:avLst>
              <a:gd name="adj1" fmla="val 8320"/>
              <a:gd name="adj2" fmla="val 50000"/>
            </a:avLst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IT" altLang="en-IT" sz="1800">
              <a:solidFill>
                <a:srgbClr val="800000"/>
              </a:solidFill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A4087C7F-1674-AE92-30E1-2DD91668E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4" y="3956810"/>
            <a:ext cx="9180513" cy="23098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  <a:p>
            <a:endParaRPr lang="en-US" altLang="en-IT" sz="1800"/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B69E00F0-1D21-71B4-3FFD-2739AE9BB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49" y="4048885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1987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61836825-70EF-650D-62D3-12483EE10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112" y="4052060"/>
            <a:ext cx="7431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detection of neutrinos from SN1987A by Kamiokande, IMB, Baksan.</a:t>
            </a:r>
          </a:p>
          <a:p>
            <a:r>
              <a:rPr lang="en-US" altLang="en-IT" sz="1800"/>
              <a:t>Kamiokande lower the E threshold below solar v energies ~ 10 MeV </a:t>
            </a:r>
          </a:p>
        </p:txBody>
      </p:sp>
      <p:sp>
        <p:nvSpPr>
          <p:cNvPr id="24" name="TextBox 37">
            <a:extLst>
              <a:ext uri="{FF2B5EF4-FFF2-40B4-BE49-F238E27FC236}">
                <a16:creationId xmlns:a16="http://schemas.microsoft.com/office/drawing/2014/main" id="{AF8147EC-9CDE-B081-8F3E-E8D267FDF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49" y="4698173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1989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3914D82D-FB91-3DEB-996B-502D940A5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849" y="4707698"/>
            <a:ext cx="1885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N</a:t>
            </a:r>
            <a:r>
              <a:rPr lang="en-US" altLang="en-IT" sz="1800" baseline="-25000">
                <a:latin typeface="Lucida Grande" panose="020B0600040502020204" pitchFamily="34" charset="0"/>
              </a:rPr>
              <a:t>ν</a:t>
            </a:r>
            <a:r>
              <a:rPr lang="en-US" altLang="en-IT" sz="1800" baseline="-25000"/>
              <a:t> </a:t>
            </a:r>
            <a:r>
              <a:rPr lang="en-US" altLang="en-IT" sz="1800"/>
              <a:t>= 3 from LEP</a:t>
            </a:r>
            <a:endParaRPr lang="en-US" altLang="en-IT" sz="1800" baseline="-25000"/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CCC0F243-630A-380F-6EAB-CE6F5D758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49" y="5191885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  90s</a:t>
            </a:r>
          </a:p>
        </p:txBody>
      </p:sp>
      <p:sp>
        <p:nvSpPr>
          <p:cNvPr id="27" name="TextBox 40">
            <a:extLst>
              <a:ext uri="{FF2B5EF4-FFF2-40B4-BE49-F238E27FC236}">
                <a16:creationId xmlns:a16="http://schemas.microsoft.com/office/drawing/2014/main" id="{E815CF7F-9959-179A-AEB0-341CF20E1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062" y="5129973"/>
            <a:ext cx="7486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SAGE, GALLEX, GNO</a:t>
            </a:r>
          </a:p>
          <a:p>
            <a:r>
              <a:rPr lang="en-US" altLang="en-IT" sz="1800"/>
              <a:t>confirm the solar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 problem in the low-energy region of </a:t>
            </a:r>
            <a:r>
              <a:rPr lang="en-US" altLang="en-IT" sz="1800">
                <a:latin typeface="Lucida Grande" panose="020B0600040502020204" pitchFamily="34" charset="0"/>
              </a:rPr>
              <a:t>ν </a:t>
            </a:r>
            <a:r>
              <a:rPr lang="en-US" altLang="en-IT" sz="1800"/>
              <a:t>spectrum  </a:t>
            </a:r>
          </a:p>
        </p:txBody>
      </p:sp>
      <p:graphicFrame>
        <p:nvGraphicFramePr>
          <p:cNvPr id="28" name="Object 44">
            <a:extLst>
              <a:ext uri="{FF2B5EF4-FFF2-40B4-BE49-F238E27FC236}">
                <a16:creationId xmlns:a16="http://schemas.microsoft.com/office/drawing/2014/main" id="{BDFE1DDC-060A-2730-CEEA-BFE015A19B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5974" y="5056948"/>
          <a:ext cx="244633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33500" imgH="241300" progId="Equation.3">
                  <p:embed/>
                </p:oleObj>
              </mc:Choice>
              <mc:Fallback>
                <p:oleObj name="Equation" r:id="rId4" imgW="1333500" imgH="241300" progId="Equation.3">
                  <p:embed/>
                  <p:pic>
                    <p:nvPicPr>
                      <p:cNvPr id="28" name="Object 44">
                        <a:extLst>
                          <a:ext uri="{FF2B5EF4-FFF2-40B4-BE49-F238E27FC236}">
                            <a16:creationId xmlns:a16="http://schemas.microsoft.com/office/drawing/2014/main" id="{BDFE1DDC-060A-2730-CEEA-BFE015A19B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974" y="5056948"/>
                        <a:ext cx="2446338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9219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F85DD501-3355-EE3E-BFE0-8A2C5A94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3743" y="3490443"/>
            <a:ext cx="380905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 dirty="0"/>
              <a:t>solar v problem: </a:t>
            </a:r>
          </a:p>
          <a:p>
            <a:r>
              <a:rPr lang="en-US" altLang="en-IT" sz="1800" dirty="0"/>
              <a:t>several solutions possible</a:t>
            </a:r>
          </a:p>
          <a:p>
            <a:r>
              <a:rPr lang="en-US" altLang="en-IT" sz="1800" dirty="0"/>
              <a:t>-- SSM not correct</a:t>
            </a:r>
          </a:p>
          <a:p>
            <a:r>
              <a:rPr lang="en-US" altLang="en-IT" sz="1800" dirty="0"/>
              <a:t>-- MSW SA attractive   </a:t>
            </a:r>
          </a:p>
          <a:p>
            <a:r>
              <a:rPr lang="en-US" altLang="en-IT" sz="1800" dirty="0"/>
              <a:t>    </a:t>
            </a:r>
          </a:p>
          <a:p>
            <a:r>
              <a:rPr lang="en-US" altLang="en-IT" sz="1800" dirty="0"/>
              <a:t>atmospheric  </a:t>
            </a:r>
            <a:r>
              <a:rPr lang="en-US" altLang="en-IT" sz="1800" dirty="0" err="1">
                <a:latin typeface="Lucida Grande" panose="020B0600040502020204" pitchFamily="34" charset="0"/>
              </a:rPr>
              <a:t>ν</a:t>
            </a:r>
            <a:r>
              <a:rPr lang="en-US" altLang="en-IT" sz="1800" dirty="0">
                <a:latin typeface="Lucida Grande" panose="020B0600040502020204" pitchFamily="34" charset="0"/>
              </a:rPr>
              <a:t> </a:t>
            </a:r>
            <a:r>
              <a:rPr lang="en-US" altLang="en-IT" sz="1800" dirty="0"/>
              <a:t>problem: </a:t>
            </a:r>
          </a:p>
          <a:p>
            <a:r>
              <a:rPr lang="en-US" altLang="en-IT" sz="1800" dirty="0"/>
              <a:t>it will fade away since it requires </a:t>
            </a:r>
          </a:p>
          <a:p>
            <a:r>
              <a:rPr lang="en-US" altLang="en-IT" sz="1800" dirty="0"/>
              <a:t>a large mixing angle   </a:t>
            </a: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F5F19BA1-328C-18A6-F1E5-7879B9B4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3743" y="2987206"/>
            <a:ext cx="26885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dirty="0">
                <a:solidFill>
                  <a:srgbClr val="800000"/>
                </a:solidFill>
              </a:rPr>
              <a:t>Prejudices &lt; 1998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888C34A-EA4F-953A-BA27-F881087B0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257" y="354058"/>
            <a:ext cx="9180513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IT" sz="1800" dirty="0"/>
          </a:p>
          <a:p>
            <a:endParaRPr lang="en-US" altLang="en-IT" sz="1800" dirty="0"/>
          </a:p>
          <a:p>
            <a:endParaRPr lang="en-US" altLang="en-IT" sz="1800" dirty="0"/>
          </a:p>
          <a:p>
            <a:endParaRPr lang="en-US" altLang="en-IT" sz="1800" dirty="0"/>
          </a:p>
          <a:p>
            <a:endParaRPr lang="en-US" altLang="en-IT" sz="1800" dirty="0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EB04AAE-1682-9D67-D806-C3B864C07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65" y="708649"/>
            <a:ext cx="71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 dirty="0">
                <a:solidFill>
                  <a:srgbClr val="800000"/>
                </a:solidFill>
              </a:rPr>
              <a:t>  80s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478CFE0B-B27B-D5C1-36EA-ACB3F923D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785" y="507156"/>
            <a:ext cx="77660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several proton decay experiments started M = 100 – 3000 tons</a:t>
            </a:r>
          </a:p>
          <a:p>
            <a:r>
              <a:rPr lang="en-US" altLang="en-IT" sz="1800"/>
              <a:t>atmospheric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, serious background for p-decay searches, are carefully</a:t>
            </a:r>
          </a:p>
          <a:p>
            <a:r>
              <a:rPr lang="en-US" altLang="en-IT" sz="1800"/>
              <a:t>studied</a:t>
            </a:r>
          </a:p>
          <a:p>
            <a:r>
              <a:rPr lang="en-US" altLang="en-IT" sz="1800"/>
              <a:t>Kamiokande, IMB, Soudan </a:t>
            </a:r>
          </a:p>
        </p:txBody>
      </p:sp>
      <p:graphicFrame>
        <p:nvGraphicFramePr>
          <p:cNvPr id="18" name="Object 18">
            <a:extLst>
              <a:ext uri="{FF2B5EF4-FFF2-40B4-BE49-F238E27FC236}">
                <a16:creationId xmlns:a16="http://schemas.microsoft.com/office/drawing/2014/main" id="{D49B26AA-5448-E92B-666C-6A76C726B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40163"/>
              </p:ext>
            </p:extLst>
          </p:nvPr>
        </p:nvGraphicFramePr>
        <p:xfrm>
          <a:off x="4513262" y="1348530"/>
          <a:ext cx="296386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8000" imgH="215900" progId="Equation.3">
                  <p:embed/>
                </p:oleObj>
              </mc:Choice>
              <mc:Fallback>
                <p:oleObj name="Equation" r:id="rId2" imgW="1778000" imgH="215900" progId="Equation.3">
                  <p:embed/>
                  <p:pic>
                    <p:nvPicPr>
                      <p:cNvPr id="36" name="Object 18">
                        <a:extLst>
                          <a:ext uri="{FF2B5EF4-FFF2-40B4-BE49-F238E27FC236}">
                            <a16:creationId xmlns:a16="http://schemas.microsoft.com/office/drawing/2014/main" id="{A83232D8-F558-4B6D-69CB-0D942993D1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262" y="1348530"/>
                        <a:ext cx="296386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">
            <a:extLst>
              <a:ext uri="{FF2B5EF4-FFF2-40B4-BE49-F238E27FC236}">
                <a16:creationId xmlns:a16="http://schemas.microsoft.com/office/drawing/2014/main" id="{032012E1-D4D6-1A7A-2E8D-2A2477B75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1845096"/>
            <a:ext cx="2627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atmospheric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 problem </a:t>
            </a:r>
          </a:p>
        </p:txBody>
      </p:sp>
    </p:spTree>
    <p:extLst>
      <p:ext uri="{BB962C8B-B14F-4D97-AF65-F5344CB8AC3E}">
        <p14:creationId xmlns:p14="http://schemas.microsoft.com/office/powerpoint/2010/main" val="2059169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8A61538-FB54-3457-C8B6-004EEE07D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187950" cy="646112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IT" sz="3600"/>
              <a:t> 1997 – 1998 turnpoint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745092D-9FDD-AFE9-F987-C66AA4444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8456" y="1138612"/>
            <a:ext cx="71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1997</a:t>
            </a:r>
          </a:p>
        </p:txBody>
      </p:sp>
      <p:pic>
        <p:nvPicPr>
          <p:cNvPr id="4" name="Picture 5" descr="Bahcall_1.png">
            <a:extLst>
              <a:ext uri="{FF2B5EF4-FFF2-40B4-BE49-F238E27FC236}">
                <a16:creationId xmlns:a16="http://schemas.microsoft.com/office/drawing/2014/main" id="{37B28925-2046-8A1B-7CA2-1EB93536D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44450"/>
            <a:ext cx="3992563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5E15CC3A-114D-61C7-029D-824053B47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19" y="1108449"/>
            <a:ext cx="4403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solar sound speed from helioseismology </a:t>
            </a:r>
          </a:p>
          <a:p>
            <a:r>
              <a:rPr lang="en-US" altLang="en-IT" sz="1800"/>
              <a:t>compared with predictions of SSM </a:t>
            </a:r>
          </a:p>
          <a:p>
            <a:r>
              <a:rPr lang="en-US" altLang="en-IT" sz="1800"/>
              <a:t>(test T-profile in solar interior)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E529AB5-229D-A029-AD9A-7132354FC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057" y="2251449"/>
            <a:ext cx="158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SSM reliable</a:t>
            </a:r>
          </a:p>
        </p:txBody>
      </p:sp>
      <p:sp>
        <p:nvSpPr>
          <p:cNvPr id="7" name="Right Arrow 1">
            <a:extLst>
              <a:ext uri="{FF2B5EF4-FFF2-40B4-BE49-F238E27FC236}">
                <a16:creationId xmlns:a16="http://schemas.microsoft.com/office/drawing/2014/main" id="{3359B9B3-B88B-F115-8747-235EFBB89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632" y="2260974"/>
            <a:ext cx="503237" cy="484188"/>
          </a:xfrm>
          <a:prstGeom prst="rightArrow">
            <a:avLst>
              <a:gd name="adj1" fmla="val 50000"/>
              <a:gd name="adj2" fmla="val 49961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IT" altLang="en-IT" sz="180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CD8A238-D2F8-9532-A7F5-8DA91FDB0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3644900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800000"/>
                </a:solidFill>
              </a:rPr>
              <a:t>1996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359268B3-152D-FB1F-C93A-1D57BB56E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644900"/>
            <a:ext cx="757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Superkamiokande starts, atmospheric </a:t>
            </a:r>
            <a:r>
              <a:rPr lang="en-US" altLang="en-IT" sz="1800">
                <a:latin typeface="Lucida Grande" panose="020B0600040502020204" pitchFamily="34" charset="0"/>
              </a:rPr>
              <a:t>ν </a:t>
            </a:r>
            <a:r>
              <a:rPr lang="en-US" altLang="en-IT" sz="1800"/>
              <a:t>data shown at Neutrino </a:t>
            </a:r>
            <a:r>
              <a:rPr lang="en-US" altLang="en-US" sz="1800"/>
              <a:t>‘</a:t>
            </a:r>
            <a:r>
              <a:rPr lang="en-US" altLang="en-IT" sz="1800"/>
              <a:t>98 </a:t>
            </a:r>
          </a:p>
        </p:txBody>
      </p:sp>
      <p:pic>
        <p:nvPicPr>
          <p:cNvPr id="10" name="Picture 11" descr="kajita_3.png">
            <a:extLst>
              <a:ext uri="{FF2B5EF4-FFF2-40B4-BE49-F238E27FC236}">
                <a16:creationId xmlns:a16="http://schemas.microsoft.com/office/drawing/2014/main" id="{3771CEA8-E687-B737-73C7-6006F0D73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76688"/>
            <a:ext cx="33528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kajita_4.png">
            <a:extLst>
              <a:ext uri="{FF2B5EF4-FFF2-40B4-BE49-F238E27FC236}">
                <a16:creationId xmlns:a16="http://schemas.microsoft.com/office/drawing/2014/main" id="{984E73C6-9345-6FCB-746A-4A29AC821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3998913"/>
            <a:ext cx="26225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0BA0FEE1-6B46-B098-3C9E-32FA97DEE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4832350"/>
            <a:ext cx="34178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-- zenith angular distributions</a:t>
            </a:r>
          </a:p>
          <a:p>
            <a:r>
              <a:rPr lang="en-US" altLang="en-IT" sz="1800"/>
              <a:t>    of atmospheric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/>
              <a:t> </a:t>
            </a:r>
          </a:p>
          <a:p>
            <a:r>
              <a:rPr lang="en-US" altLang="en-IT" sz="1800"/>
              <a:t>-- oscillation solution becomes</a:t>
            </a:r>
          </a:p>
          <a:p>
            <a:r>
              <a:rPr lang="en-US" altLang="en-IT" sz="1800"/>
              <a:t>    compelling</a:t>
            </a:r>
          </a:p>
          <a:p>
            <a:r>
              <a:rPr lang="en-US" altLang="en-IT" sz="1800"/>
              <a:t>-- determination of </a:t>
            </a:r>
          </a:p>
        </p:txBody>
      </p:sp>
      <p:graphicFrame>
        <p:nvGraphicFramePr>
          <p:cNvPr id="13" name="Object 14">
            <a:extLst>
              <a:ext uri="{FF2B5EF4-FFF2-40B4-BE49-F238E27FC236}">
                <a16:creationId xmlns:a16="http://schemas.microsoft.com/office/drawing/2014/main" id="{EEED1505-6C20-CD53-4C9F-904D853EC4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275" y="6261100"/>
          <a:ext cx="18288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500" imgH="241300" progId="Equation.3">
                  <p:embed/>
                </p:oleObj>
              </mc:Choice>
              <mc:Fallback>
                <p:oleObj name="Equation" r:id="rId5" imgW="1079500" imgH="241300" progId="Equation.3">
                  <p:embed/>
                  <p:pic>
                    <p:nvPicPr>
                      <p:cNvPr id="20492" name="Object 14">
                        <a:extLst>
                          <a:ext uri="{FF2B5EF4-FFF2-40B4-BE49-F238E27FC236}">
                            <a16:creationId xmlns:a16="http://schemas.microsoft.com/office/drawing/2014/main" id="{C08F96E1-52F7-E4FC-53A5-13C293F47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6261100"/>
                        <a:ext cx="182880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">
            <a:extLst>
              <a:ext uri="{FF2B5EF4-FFF2-40B4-BE49-F238E27FC236}">
                <a16:creationId xmlns:a16="http://schemas.microsoft.com/office/drawing/2014/main" id="{7BD891FD-6280-C73B-25CC-7B71A912817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761707" y="4194969"/>
            <a:ext cx="431800" cy="484187"/>
          </a:xfrm>
          <a:prstGeom prst="rightArrow">
            <a:avLst>
              <a:gd name="adj1" fmla="val 50000"/>
              <a:gd name="adj2" fmla="val 50065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IT" altLang="en-IT" sz="1800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4F49AF51-81ED-5A59-3A5B-3F1A4A58D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3068638"/>
            <a:ext cx="5218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400"/>
              <a:t>Bahcall, Pinsonneault, Sarbani Basu, Christensen-Dalsgaard</a:t>
            </a:r>
          </a:p>
          <a:p>
            <a:r>
              <a:rPr lang="hu-HU" altLang="en-IT" sz="1400"/>
              <a:t>Phys.Rev.Lett. 78 (1997) 171</a:t>
            </a:r>
            <a:endParaRPr lang="en-US" altLang="en-IT" sz="1400"/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2A82B5CE-980F-BD1B-3454-93BF7E4F8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6524625"/>
            <a:ext cx="2370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≈1 -&gt; maximal mixing</a:t>
            </a:r>
          </a:p>
        </p:txBody>
      </p:sp>
    </p:spTree>
    <p:extLst>
      <p:ext uri="{BB962C8B-B14F-4D97-AF65-F5344CB8AC3E}">
        <p14:creationId xmlns:p14="http://schemas.microsoft.com/office/powerpoint/2010/main" val="4027346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lc-record-2025-11-13-17h39m15s-Neutrinos2004-.mp4">
            <a:hlinkClick r:id="" action="ppaction://media"/>
            <a:extLst>
              <a:ext uri="{FF2B5EF4-FFF2-40B4-BE49-F238E27FC236}">
                <a16:creationId xmlns:a16="http://schemas.microsoft.com/office/drawing/2014/main" id="{EC590723-5F91-3FB6-69FD-AE766820B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200" y="581891"/>
            <a:ext cx="6959600" cy="5694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16300-3A9D-0B9B-E246-C26C30A6FB29}"/>
              </a:ext>
            </a:extLst>
          </p:cNvPr>
          <p:cNvSpPr txBox="1"/>
          <p:nvPr/>
        </p:nvSpPr>
        <p:spPr>
          <a:xfrm>
            <a:off x="12324" y="0"/>
            <a:ext cx="9119352" cy="523220"/>
          </a:xfrm>
          <a:prstGeom prst="rect">
            <a:avLst/>
          </a:prstGeom>
          <a:solidFill>
            <a:srgbClr val="008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from Guido conclusive talk at Neutrino 2004 (Paris)</a:t>
            </a:r>
          </a:p>
        </p:txBody>
      </p:sp>
    </p:spTree>
    <p:extLst>
      <p:ext uri="{BB962C8B-B14F-4D97-AF65-F5344CB8AC3E}">
        <p14:creationId xmlns:p14="http://schemas.microsoft.com/office/powerpoint/2010/main" val="5107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0FC558B3-ACC2-3F32-2E91-8E4CDBC4A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352425"/>
            <a:ext cx="7656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IT" sz="3600"/>
              <a:t> Guido </a:t>
            </a:r>
            <a:r>
              <a:rPr lang="en-US" altLang="en-US" sz="3600"/>
              <a:t>“</a:t>
            </a:r>
            <a:r>
              <a:rPr lang="en-US" altLang="en-IT" sz="3600"/>
              <a:t>principles</a:t>
            </a:r>
            <a:r>
              <a:rPr lang="en-US" altLang="en-US" sz="3600"/>
              <a:t>”</a:t>
            </a:r>
            <a:r>
              <a:rPr lang="en-US" altLang="en-IT" sz="3600"/>
              <a:t> about neutrinos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71813-84E0-4371-77E5-7A4A26FB3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283433"/>
            <a:ext cx="9180513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IT" altLang="en-IT" sz="1800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65511F21-752E-4D35-C128-96A01171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261208"/>
            <a:ext cx="304800" cy="369887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E52FFF"/>
                </a:solidFill>
              </a:rPr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83778-2244-B4E2-0E0E-1A8E31307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261208"/>
            <a:ext cx="419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a new insight into the flavour puzzle?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DD4AF8-66B0-A2D2-9FCB-B1766F076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73970"/>
            <a:ext cx="444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Quark sector reasonably well-known </a:t>
            </a:r>
          </a:p>
          <a:p>
            <a:r>
              <a:rPr lang="en-US" altLang="en-IT" sz="1800"/>
              <a:t>at the time, but baseline model for </a:t>
            </a:r>
          </a:p>
          <a:p>
            <a:r>
              <a:rPr lang="en-US" altLang="en-IT" sz="1800"/>
              <a:t>quark masses and mixing angles missing.</a:t>
            </a:r>
          </a:p>
        </p:txBody>
      </p:sp>
      <p:pic>
        <p:nvPicPr>
          <p:cNvPr id="8" name="Picture 7" descr="PRS97_1.png">
            <a:extLst>
              <a:ext uri="{FF2B5EF4-FFF2-40B4-BE49-F238E27FC236}">
                <a16:creationId xmlns:a16="http://schemas.microsoft.com/office/drawing/2014/main" id="{AC1F5BE4-15E4-6395-618F-EFAF658DA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1270733"/>
            <a:ext cx="3998912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5BE1BE-67A1-6B13-0D20-636F24F2B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934" y="1192058"/>
            <a:ext cx="310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400"/>
              <a:t>[Parodi, Rudeau, Stocchi 9802289]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1195460-5498-9694-716E-DAD2B55B0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855058"/>
            <a:ext cx="3952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neutrino masses and large </a:t>
            </a:r>
            <a:r>
              <a:rPr lang="en-US" altLang="en-IT" sz="1800">
                <a:latin typeface="Lucida Grande" panose="020B0600040502020204" pitchFamily="34" charset="0"/>
              </a:rPr>
              <a:t>ϑ</a:t>
            </a:r>
            <a:r>
              <a:rPr lang="en-US" altLang="en-IT" sz="1800" baseline="-25000"/>
              <a:t>23</a:t>
            </a:r>
            <a:r>
              <a:rPr lang="en-US" altLang="en-IT" sz="1800"/>
              <a:t> were</a:t>
            </a:r>
          </a:p>
          <a:p>
            <a:r>
              <a:rPr lang="en-US" altLang="en-IT" sz="1800"/>
              <a:t>interesting new inputs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9A7BBB3-4F0D-E670-71E0-8B411C0D5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4129088"/>
            <a:ext cx="9180513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IT" altLang="en-IT" sz="180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1E3AAD0-2C7F-6153-1EDF-937C53B1D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119563"/>
            <a:ext cx="304800" cy="369887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E52FFF"/>
                </a:solidFill>
              </a:rPr>
              <a:t>  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F662D49-9099-AA21-A42A-CDA757200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4129088"/>
            <a:ext cx="355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violation of L at a large scale M</a:t>
            </a:r>
          </a:p>
        </p:txBody>
      </p:sp>
      <p:pic>
        <p:nvPicPr>
          <p:cNvPr id="14" name="Picture 15" descr="Lviolation.png">
            <a:extLst>
              <a:ext uri="{FF2B5EF4-FFF2-40B4-BE49-F238E27FC236}">
                <a16:creationId xmlns:a16="http://schemas.microsoft.com/office/drawing/2014/main" id="{07E77B2E-C55A-FC81-7055-B8B42E321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632325"/>
            <a:ext cx="73802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white.png">
            <a:extLst>
              <a:ext uri="{FF2B5EF4-FFF2-40B4-BE49-F238E27FC236}">
                <a16:creationId xmlns:a16="http://schemas.microsoft.com/office/drawing/2014/main" id="{63D5CD69-52FC-AD3A-44EB-65D0F874D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89450"/>
            <a:ext cx="1884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7">
            <a:extLst>
              <a:ext uri="{FF2B5EF4-FFF2-40B4-BE49-F238E27FC236}">
                <a16:creationId xmlns:a16="http://schemas.microsoft.com/office/drawing/2014/main" id="{989C51BA-6B59-256B-759F-42A6CF5D2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50" y="5856288"/>
            <a:ext cx="371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“</a:t>
            </a:r>
            <a:r>
              <a:rPr lang="en-US" altLang="en-IT" sz="1800"/>
              <a:t>the most impressive numerology</a:t>
            </a:r>
          </a:p>
          <a:p>
            <a:r>
              <a:rPr lang="en-US" altLang="en-IT" sz="1800"/>
              <a:t>that comes out from neutrinos</a:t>
            </a:r>
            <a:r>
              <a:rPr lang="en-US" altLang="en-US" sz="1800"/>
              <a:t>”</a:t>
            </a:r>
            <a:endParaRPr lang="en-US" altLang="en-IT" sz="1800"/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01124483-D4C2-51DC-19D8-34FA330C6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13" y="6505575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400"/>
              <a:t>[GA, Neutrino 2004, Paris]</a:t>
            </a:r>
          </a:p>
        </p:txBody>
      </p:sp>
      <p:graphicFrame>
        <p:nvGraphicFramePr>
          <p:cNvPr id="18" name="Object 1">
            <a:extLst>
              <a:ext uri="{FF2B5EF4-FFF2-40B4-BE49-F238E27FC236}">
                <a16:creationId xmlns:a16="http://schemas.microsoft.com/office/drawing/2014/main" id="{0546F900-B2EE-9745-A912-F00312171E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999099"/>
              </p:ext>
            </p:extLst>
          </p:nvPr>
        </p:nvGraphicFramePr>
        <p:xfrm>
          <a:off x="465138" y="6000750"/>
          <a:ext cx="2519362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8000" imgH="406400" progId="Equation.3">
                  <p:embed/>
                </p:oleObj>
              </mc:Choice>
              <mc:Fallback>
                <p:oleObj name="Equation" r:id="rId5" imgW="1778000" imgH="406400" progId="Equation.3">
                  <p:embed/>
                  <p:pic>
                    <p:nvPicPr>
                      <p:cNvPr id="21521" name="Object 1">
                        <a:extLst>
                          <a:ext uri="{FF2B5EF4-FFF2-40B4-BE49-F238E27FC236}">
                            <a16:creationId xmlns:a16="http://schemas.microsoft.com/office/drawing/2014/main" id="{2D82295A-3BA7-1D7A-1347-67151DB1FF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6000750"/>
                        <a:ext cx="2519362" cy="57626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ight Arrow 1">
            <a:extLst>
              <a:ext uri="{FF2B5EF4-FFF2-40B4-BE49-F238E27FC236}">
                <a16:creationId xmlns:a16="http://schemas.microsoft.com/office/drawing/2014/main" id="{FB70E512-6FAF-D0E9-DF84-DF986880C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6092825"/>
            <a:ext cx="503238" cy="484188"/>
          </a:xfrm>
          <a:prstGeom prst="rightArrow">
            <a:avLst>
              <a:gd name="adj1" fmla="val 50000"/>
              <a:gd name="adj2" fmla="val 49961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IT" altLang="en-IT" sz="1800"/>
          </a:p>
        </p:txBody>
      </p:sp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4EB6DB30-AE35-CD9F-B5DA-0B4AA2B605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630300"/>
              </p:ext>
            </p:extLst>
          </p:nvPr>
        </p:nvGraphicFramePr>
        <p:xfrm>
          <a:off x="3776663" y="6102350"/>
          <a:ext cx="15875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01700" imgH="228600" progId="Equation.3">
                  <p:embed/>
                </p:oleObj>
              </mc:Choice>
              <mc:Fallback>
                <p:oleObj name="Equation" r:id="rId7" imgW="901700" imgH="228600" progId="Equation.3">
                  <p:embed/>
                  <p:pic>
                    <p:nvPicPr>
                      <p:cNvPr id="21523" name="Object 2">
                        <a:extLst>
                          <a:ext uri="{FF2B5EF4-FFF2-40B4-BE49-F238E27FC236}">
                            <a16:creationId xmlns:a16="http://schemas.microsoft.com/office/drawing/2014/main" id="{4ED9E3F5-77EA-8FEF-860B-8B07965DC8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663" y="6102350"/>
                        <a:ext cx="1587500" cy="40322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302CE862-1404-2D81-69E4-3FEB89785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4624388"/>
            <a:ext cx="28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“</a:t>
            </a:r>
            <a:endParaRPr lang="en-US" altLang="en-IT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5068E2-1A36-2581-4A0E-B6ECC1121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568950"/>
            <a:ext cx="274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”</a:t>
            </a:r>
            <a:endParaRPr lang="en-US" altLang="en-IT" sz="1800"/>
          </a:p>
        </p:txBody>
      </p:sp>
    </p:spTree>
    <p:extLst>
      <p:ext uri="{BB962C8B-B14F-4D97-AF65-F5344CB8AC3E}">
        <p14:creationId xmlns:p14="http://schemas.microsoft.com/office/powerpoint/2010/main" val="393794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E7D969F9-5117-3F40-A969-1F71F7F43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333375"/>
            <a:ext cx="9180513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IT" altLang="en-IT" sz="180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795757B7-6E4D-50A7-869E-B7D316898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33375"/>
            <a:ext cx="304800" cy="369888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E52FFF"/>
                </a:solidFill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46D88-BB05-341B-F268-21F21D259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33375"/>
            <a:ext cx="3071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neutrino masses and GUTs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876C8-C7FB-778F-D1E1-5CF1972D5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777875"/>
            <a:ext cx="6567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very plausible that this arises from the see-saw mechanism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C127350-A39F-7C7A-A15C-8BB0C0F7B0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549690"/>
              </p:ext>
            </p:extLst>
          </p:nvPr>
        </p:nvGraphicFramePr>
        <p:xfrm>
          <a:off x="4067175" y="260350"/>
          <a:ext cx="165417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68400" imgH="406400" progId="Equation.3">
                  <p:embed/>
                </p:oleObj>
              </mc:Choice>
              <mc:Fallback>
                <p:oleObj name="Equation" r:id="rId2" imgW="1168400" imgH="406400" progId="Equation.3">
                  <p:embed/>
                  <p:pic>
                    <p:nvPicPr>
                      <p:cNvPr id="22533" name="Object 5">
                        <a:extLst>
                          <a:ext uri="{FF2B5EF4-FFF2-40B4-BE49-F238E27FC236}">
                            <a16:creationId xmlns:a16="http://schemas.microsoft.com/office/drawing/2014/main" id="{092364DF-2669-D850-E9EB-0394626E4E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60350"/>
                        <a:ext cx="1654175" cy="57626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DB3A99D-B4A0-5D3E-AC65-FDFE651E9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96975"/>
            <a:ext cx="7224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/>
              <a:t>the simplest realization (type I) needs a right-handed neutrino </a:t>
            </a:r>
            <a:r>
              <a:rPr lang="en-US" altLang="en-IT" sz="1800">
                <a:latin typeface="Lucida Grande" panose="020B0600040502020204" pitchFamily="34" charset="0"/>
              </a:rPr>
              <a:t>ν</a:t>
            </a:r>
            <a:r>
              <a:rPr lang="en-US" altLang="en-IT" sz="1800" baseline="30000">
                <a:latin typeface="Lucida Grande" panose="020B0600040502020204" pitchFamily="34" charset="0"/>
              </a:rPr>
              <a:t>c</a:t>
            </a:r>
            <a:r>
              <a:rPr lang="en-US" altLang="en-IT" sz="1800"/>
              <a:t> 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BA11A28-F806-B0D2-2832-E704F2F1A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15529"/>
              </p:ext>
            </p:extLst>
          </p:nvPr>
        </p:nvGraphicFramePr>
        <p:xfrm>
          <a:off x="4514850" y="4056137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22535" name="Object 7">
                        <a:extLst>
                          <a:ext uri="{FF2B5EF4-FFF2-40B4-BE49-F238E27FC236}">
                            <a16:creationId xmlns:a16="http://schemas.microsoft.com/office/drawing/2014/main" id="{3D3CC76E-4749-8B68-71D6-05B621F186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4056137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E8CA9875-EB2B-185D-E47D-1AEB12F8906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059113" y="620713"/>
            <a:ext cx="936625" cy="360362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15" descr="SO10.png">
            <a:extLst>
              <a:ext uri="{FF2B5EF4-FFF2-40B4-BE49-F238E27FC236}">
                <a16:creationId xmlns:a16="http://schemas.microsoft.com/office/drawing/2014/main" id="{507676A7-7DA6-D3FB-9C7B-77A2F165F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" y="1835692"/>
            <a:ext cx="8691563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id="{0FFD32C4-467E-1C4E-2752-C40F3DB00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706887"/>
            <a:ext cx="7947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“</a:t>
            </a:r>
            <a:r>
              <a:rPr lang="en-US" altLang="en-IT" sz="1800"/>
              <a:t>GUTs are the most attractive conjecture for the large scale picture of </a:t>
            </a:r>
          </a:p>
          <a:p>
            <a:r>
              <a:rPr lang="en-US" altLang="en-IT" sz="1800"/>
              <a:t>particle physics. GUT is not the SM, is beyond the SM, but is the most </a:t>
            </a:r>
          </a:p>
          <a:p>
            <a:r>
              <a:rPr lang="en-US" altLang="en-IT" sz="1800"/>
              <a:t>standard physics beyond the SM. Most of us think that there should be </a:t>
            </a:r>
          </a:p>
          <a:p>
            <a:r>
              <a:rPr lang="en-US" altLang="en-IT" sz="1800"/>
              <a:t>something like a GUT.</a:t>
            </a:r>
            <a:r>
              <a:rPr lang="en-US" altLang="en-US" sz="1800"/>
              <a:t>”</a:t>
            </a:r>
            <a:endParaRPr lang="en-US" altLang="en-IT" sz="1800"/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9C5D3C3A-D525-5224-5B0C-C7CF22EE4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622875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400"/>
              <a:t>[GA, Neutrino 2004, Paris]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4A9B61AF-78E6-117B-EC71-C94802FEB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06195"/>
            <a:ext cx="28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“</a:t>
            </a:r>
            <a:endParaRPr lang="en-US" altLang="en-IT" sz="1800"/>
          </a:p>
        </p:txBody>
      </p:sp>
      <p:pic>
        <p:nvPicPr>
          <p:cNvPr id="19" name="Picture 29" descr="white.png">
            <a:extLst>
              <a:ext uri="{FF2B5EF4-FFF2-40B4-BE49-F238E27FC236}">
                <a16:creationId xmlns:a16="http://schemas.microsoft.com/office/drawing/2014/main" id="{BAE5C876-5063-08A4-A8DC-2C150E8A9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2669795"/>
            <a:ext cx="2968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1">
            <a:extLst>
              <a:ext uri="{FF2B5EF4-FFF2-40B4-BE49-F238E27FC236}">
                <a16:creationId xmlns:a16="http://schemas.microsoft.com/office/drawing/2014/main" id="{23948C7F-9ABB-95DA-8E84-3E460B777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2669795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”</a:t>
            </a:r>
            <a:endParaRPr lang="en-US" altLang="en-IT" sz="1800"/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DE4FF4D-F95E-042D-3926-93A188289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732463"/>
            <a:ext cx="79803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“</a:t>
            </a:r>
            <a:r>
              <a:rPr lang="en-US" altLang="en-IT" sz="1800"/>
              <a:t>another big plus of neutrinos is the elegant picture of baryogenesis</a:t>
            </a:r>
          </a:p>
          <a:p>
            <a:r>
              <a:rPr lang="en-US" altLang="en-IT" sz="1800"/>
              <a:t>through leptogenesis (after LEP has disfavoured BG ath the weak scale)</a:t>
            </a:r>
            <a:r>
              <a:rPr lang="en-US" altLang="en-US" sz="1800"/>
              <a:t>”</a:t>
            </a:r>
            <a:endParaRPr lang="en-US" altLang="en-IT" sz="1800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913D996-300A-667B-95D6-D0DFF1F1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5876925"/>
            <a:ext cx="304800" cy="369888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1800">
                <a:solidFill>
                  <a:srgbClr val="E52FFF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46824460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Theme1.thmx</Template>
  <TotalTime>42282</TotalTime>
  <Words>1790</Words>
  <Application>Microsoft Macintosh PowerPoint</Application>
  <PresentationFormat>On-screen Show (4:3)</PresentationFormat>
  <Paragraphs>390</Paragraphs>
  <Slides>31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Apple Chancery</vt:lpstr>
      <vt:lpstr>Arial</vt:lpstr>
      <vt:lpstr>Calibri</vt:lpstr>
      <vt:lpstr>Cambria Math</vt:lpstr>
      <vt:lpstr>Comic Sans MS</vt:lpstr>
      <vt:lpstr>Lucida Calligraphy</vt:lpstr>
      <vt:lpstr>Lucida Grande</vt:lpstr>
      <vt:lpstr>Theme1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Padova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Ferruccio Feruglio</dc:creator>
  <cp:lastModifiedBy>Ferruccio</cp:lastModifiedBy>
  <cp:revision>592</cp:revision>
  <cp:lastPrinted>2023-05-15T13:09:42Z</cp:lastPrinted>
  <dcterms:created xsi:type="dcterms:W3CDTF">2016-06-22T17:26:15Z</dcterms:created>
  <dcterms:modified xsi:type="dcterms:W3CDTF">2025-11-30T15:29:15Z</dcterms:modified>
</cp:coreProperties>
</file>