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8" r:id="rId7"/>
    <p:sldId id="260" r:id="rId8"/>
    <p:sldId id="261" r:id="rId9"/>
    <p:sldId id="267" r:id="rId10"/>
    <p:sldId id="264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1434"/>
    <a:srgbClr val="903163"/>
    <a:srgbClr val="DFA0C1"/>
    <a:srgbClr val="969FA7"/>
    <a:srgbClr val="CF7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9DFECD-032E-B1AF-4935-DA1B6C43B5EB}" v="108" dt="2025-10-31T10:14:11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82AB518-DFE1-B1ED-D7D9-A54ACFE61B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DA063B-54AC-733B-F100-37CBE3D009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2B6FC-664B-4672-BA34-E949FED4250C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82F226-87D0-E6E8-122A-64EF79FE7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273F51-1112-60C5-04F6-E2868C162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5F057-61B1-403B-8030-7D6C36438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662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351CC-9040-4B86-9F52-03D63D138C6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0CDAB-7A7B-4F51-A230-A77B1F0C3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1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88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9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4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2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1086F-A139-967F-18AA-6318B6F0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937370E-D78B-88A6-070C-48E867D9B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241322F-488E-4ECE-40D9-A7BE67850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F56C65-7ADF-361C-2255-AB0C56C88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09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0313-51A0-5B90-497A-ADA4151CB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1E4A06E-681D-EF91-928D-9C2F92E86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24C46B-4EAF-2D43-6CFF-3B2388BD6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E38CD1-CF76-271F-E282-A9A72BA3F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8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95F1D-54FE-23A8-845E-241F1545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E06EA42-AA2D-E9CD-B01E-623B127F3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C79BB2-24DE-337D-6973-59420E9A3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2A03A7-C7CC-7CF8-3C2A-D64FF9032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0CDAB-7A7B-4F51-A230-A77B1F0C3D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37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86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8503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58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1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3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82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92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82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7217CEB-205F-40C2-BDEB-D0A0975D21FF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051C5D1-E4FA-46BF-AFC9-78A91741F09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7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hyperlink" Target="https://pausacaffe.infn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usacaffe.infn.it/pub/breve-guida-a-pausa-caffe" TargetMode="External"/><Relationship Id="rId5" Type="http://schemas.openxmlformats.org/officeDocument/2006/relationships/hyperlink" Target="https://pausacaffe.infn.it/c/mentoring-infn/38" TargetMode="External"/><Relationship Id="rId4" Type="http://schemas.openxmlformats.org/officeDocument/2006/relationships/hyperlink" Target="https://pausacaffe.infn.it/g/mento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CBBB-0417-CA08-9B9D-494139446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004" y="1197864"/>
            <a:ext cx="11300460" cy="1180592"/>
          </a:xfrm>
        </p:spPr>
        <p:txBody>
          <a:bodyPr>
            <a:normAutofit fontScale="90000"/>
          </a:bodyPr>
          <a:lstStyle/>
          <a:p>
            <a:r>
              <a:rPr lang="it-IT"/>
              <a:t>Presentazione Proposte gruppo di lavoro:</a:t>
            </a:r>
            <a:br>
              <a:rPr lang="it-IT"/>
            </a:br>
            <a:r>
              <a:rPr lang="it-IT"/>
              <a:t>Connessioni/Networking​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5818F3-FA80-C7D1-6729-9EBC89A2F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447" y="3191256"/>
            <a:ext cx="11069574" cy="3063240"/>
          </a:xfrm>
        </p:spPr>
        <p:txBody>
          <a:bodyPr>
            <a:noAutofit/>
          </a:bodyPr>
          <a:lstStyle/>
          <a:p>
            <a:pPr fontAlgn="base"/>
            <a:r>
              <a:rPr lang="it-IT">
                <a:solidFill>
                  <a:schemeClr val="bg1"/>
                </a:solidFill>
              </a:rPr>
              <a:t>Mentee: </a:t>
            </a:r>
          </a:p>
          <a:p>
            <a:pPr fontAlgn="base"/>
            <a:r>
              <a:rPr lang="it-IT">
                <a:solidFill>
                  <a:schemeClr val="bg1"/>
                </a:solidFill>
              </a:rPr>
              <a:t>Martina Romani (Referente),  </a:t>
            </a:r>
            <a:r>
              <a:rPr lang="it-IT" u="sng">
                <a:solidFill>
                  <a:schemeClr val="bg1"/>
                </a:solidFill>
              </a:rPr>
              <a:t>Adriana Postiglione</a:t>
            </a:r>
            <a:r>
              <a:rPr lang="it-IT">
                <a:solidFill>
                  <a:schemeClr val="bg1"/>
                </a:solidFill>
              </a:rPr>
              <a:t>,  Anna Giribono,  Adelina D’</a:t>
            </a:r>
            <a:r>
              <a:rPr lang="it-IT" err="1">
                <a:solidFill>
                  <a:schemeClr val="bg1"/>
                </a:solidFill>
              </a:rPr>
              <a:t>Onorfrio</a:t>
            </a:r>
            <a:r>
              <a:rPr lang="it-IT">
                <a:solidFill>
                  <a:schemeClr val="bg1"/>
                </a:solidFill>
              </a:rPr>
              <a:t>. 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it-IT">
                <a:solidFill>
                  <a:schemeClr val="bg1"/>
                </a:solidFill>
              </a:rPr>
              <a:t>Mentori: </a:t>
            </a:r>
          </a:p>
          <a:p>
            <a:pPr fontAlgn="base"/>
            <a:r>
              <a:rPr lang="it-IT">
                <a:solidFill>
                  <a:schemeClr val="bg1"/>
                </a:solidFill>
              </a:rPr>
              <a:t>Silvia Arezzini, Monica Pepe, Margherita Primavera, Barbara Sciascia</a:t>
            </a:r>
            <a:endParaRPr lang="en-GB">
              <a:solidFill>
                <a:schemeClr val="bg1"/>
              </a:solidFill>
            </a:endParaRPr>
          </a:p>
          <a:p>
            <a:pPr fontAlgn="base"/>
            <a:endParaRPr lang="en-GB">
              <a:solidFill>
                <a:schemeClr val="bg1"/>
              </a:solidFill>
            </a:endParaRPr>
          </a:p>
          <a:p>
            <a:pPr fontAlgn="base"/>
            <a:r>
              <a:rPr lang="it-IT" noProof="0">
                <a:solidFill>
                  <a:schemeClr val="bg1"/>
                </a:solidFill>
              </a:rPr>
              <a:t>Coordinamento:  </a:t>
            </a:r>
          </a:p>
          <a:p>
            <a:pPr fontAlgn="base"/>
            <a:r>
              <a:rPr lang="en-GB">
                <a:solidFill>
                  <a:schemeClr val="bg1"/>
                </a:solidFill>
              </a:rPr>
              <a:t>Angela Gargano, </a:t>
            </a:r>
            <a:r>
              <a:rPr lang="en-GB" err="1">
                <a:solidFill>
                  <a:schemeClr val="bg1"/>
                </a:solidFill>
              </a:rPr>
              <a:t>sabina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pellizzoni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7" name="Elemento grafico 6" descr="Social network con riempimento a tinta unita">
            <a:extLst>
              <a:ext uri="{FF2B5EF4-FFF2-40B4-BE49-F238E27FC236}">
                <a16:creationId xmlns:a16="http://schemas.microsoft.com/office/drawing/2014/main" id="{2A92B2B9-9134-DAA8-EBB7-174398DC9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0862" y="4190519"/>
            <a:ext cx="1986127" cy="19861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BFD9D4-8BE1-3754-4FCE-EC2E30F0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0" t="23781" r="4167" b="14120"/>
          <a:stretch>
            <a:fillRect/>
          </a:stretch>
        </p:blipFill>
        <p:spPr>
          <a:xfrm>
            <a:off x="9612085" y="752039"/>
            <a:ext cx="2340429" cy="22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3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presentazione, vestiti, muro&#10;&#10;Il contenuto generato dall'IA potrebbe non essere corretto.">
            <a:extLst>
              <a:ext uri="{FF2B5EF4-FFF2-40B4-BE49-F238E27FC236}">
                <a16:creationId xmlns:a16="http://schemas.microsoft.com/office/drawing/2014/main" id="{3BB628CF-2CF1-CA5B-B9BE-FF7C27980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69" y="2239815"/>
            <a:ext cx="2801886" cy="2101415"/>
          </a:xfrm>
          <a:prstGeom prst="ellipse">
            <a:avLst/>
          </a:prstGeom>
        </p:spPr>
      </p:pic>
      <p:pic>
        <p:nvPicPr>
          <p:cNvPr id="12" name="Immagine 11" descr="Immagine che contiene vestiti, persona, muro, interno&#10;&#10;Il contenuto generato dall'IA potrebbe non essere corretto.">
            <a:extLst>
              <a:ext uri="{FF2B5EF4-FFF2-40B4-BE49-F238E27FC236}">
                <a16:creationId xmlns:a16="http://schemas.microsoft.com/office/drawing/2014/main" id="{607BFC93-2471-C5C0-98F9-57E26DCE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4240" y="1858015"/>
            <a:ext cx="2916068" cy="2187051"/>
          </a:xfrm>
          <a:prstGeom prst="ellipse">
            <a:avLst/>
          </a:prstGeom>
        </p:spPr>
      </p:pic>
      <p:pic>
        <p:nvPicPr>
          <p:cNvPr id="8" name="Immagine 7" descr="Immagine che contiene interno, mur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7D22D477-DF69-C52E-4679-BE66B918D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39" y="4290922"/>
            <a:ext cx="3369017" cy="2526763"/>
          </a:xfrm>
          <a:prstGeom prst="ellipse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47A21A-376B-155E-F6D8-7C7A166CF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14" t="11111" b="7460"/>
          <a:stretch>
            <a:fillRect/>
          </a:stretch>
        </p:blipFill>
        <p:spPr>
          <a:xfrm>
            <a:off x="5322744" y="3107881"/>
            <a:ext cx="3265714" cy="1948036"/>
          </a:xfrm>
          <a:prstGeom prst="ellipse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63F261-B59A-47A9-130D-A88BB27730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00" t="23622" r="4464" b="23614"/>
          <a:stretch>
            <a:fillRect/>
          </a:stretch>
        </p:blipFill>
        <p:spPr>
          <a:xfrm>
            <a:off x="2892174" y="4670884"/>
            <a:ext cx="5430824" cy="1941123"/>
          </a:xfrm>
          <a:prstGeom prst="ellipse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B14645-B8E4-A0A7-069C-9E2D990D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22" y="1810661"/>
            <a:ext cx="6309135" cy="1634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>
                <a:solidFill>
                  <a:srgbClr val="4D1434"/>
                </a:solidFill>
              </a:rPr>
              <a:t>GRAZIE PER L’ATTENZIONE E LA PARTECIPAZIONE!!</a:t>
            </a:r>
            <a:endParaRPr lang="en-GB" sz="3600">
              <a:solidFill>
                <a:srgbClr val="4D1434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B27DF9-FD0F-D2B4-7ABA-77D9A7BD65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2699" b="14920"/>
          <a:stretch>
            <a:fillRect/>
          </a:stretch>
        </p:blipFill>
        <p:spPr>
          <a:xfrm>
            <a:off x="7111618" y="4001583"/>
            <a:ext cx="4506686" cy="14324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876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D9003-70A6-9329-3B90-7A585C44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19482"/>
            <a:ext cx="11029616" cy="810842"/>
          </a:xfrm>
        </p:spPr>
        <p:txBody>
          <a:bodyPr/>
          <a:lstStyle/>
          <a:p>
            <a:r>
              <a:rPr lang="it-IT"/>
              <a:t>Da dove iniziare? </a:t>
            </a:r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FB5EA1-8ACE-F5F1-D64A-7671C6FA9805}"/>
              </a:ext>
            </a:extLst>
          </p:cNvPr>
          <p:cNvSpPr txBox="1"/>
          <p:nvPr/>
        </p:nvSpPr>
        <p:spPr>
          <a:xfrm>
            <a:off x="366755" y="1636648"/>
            <a:ext cx="11423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Iniziamo da </a:t>
            </a:r>
            <a:r>
              <a:rPr lang="it-IT" sz="2000" b="1">
                <a:solidFill>
                  <a:schemeClr val="accent1">
                    <a:lumMod val="75000"/>
                    <a:lumOff val="25000"/>
                  </a:schemeClr>
                </a:solidFill>
              </a:rPr>
              <a:t>NOI</a:t>
            </a:r>
            <a:r>
              <a:rPr lang="it-IT" sz="2000"/>
              <a:t>, dalle nostre necessità: Durante il percorso di mentoring è emersa chiaramente la mancanza e la necessità di costruire delle relazioni di confronto e condivisione con i colleghi e le colleghe dell’Ente.</a:t>
            </a:r>
            <a:endParaRPr lang="en-GB" sz="2000"/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B94C036B-56C8-1639-8A95-5F7315AFDD18}"/>
              </a:ext>
            </a:extLst>
          </p:cNvPr>
          <p:cNvGrpSpPr/>
          <p:nvPr/>
        </p:nvGrpSpPr>
        <p:grpSpPr>
          <a:xfrm>
            <a:off x="135538" y="2574753"/>
            <a:ext cx="11658885" cy="3912196"/>
            <a:chOff x="370629" y="2644849"/>
            <a:chExt cx="11658885" cy="3912196"/>
          </a:xfrm>
        </p:grpSpPr>
        <p:cxnSp>
          <p:nvCxnSpPr>
            <p:cNvPr id="82" name="Connettore diritto 81">
              <a:extLst>
                <a:ext uri="{FF2B5EF4-FFF2-40B4-BE49-F238E27FC236}">
                  <a16:creationId xmlns:a16="http://schemas.microsoft.com/office/drawing/2014/main" id="{CD357015-7CF0-B9E1-DBC0-AD56CEEE4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7934" y="4613299"/>
              <a:ext cx="2462573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79">
              <a:extLst>
                <a:ext uri="{FF2B5EF4-FFF2-40B4-BE49-F238E27FC236}">
                  <a16:creationId xmlns:a16="http://schemas.microsoft.com/office/drawing/2014/main" id="{17E30D87-6CE9-071B-9758-86A9B1717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7954" y="5407072"/>
              <a:ext cx="677102" cy="243671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BF114E1C-9E80-FE9F-0C8C-CADE455C8492}"/>
                </a:ext>
              </a:extLst>
            </p:cNvPr>
            <p:cNvCxnSpPr>
              <a:cxnSpLocks/>
            </p:cNvCxnSpPr>
            <p:nvPr/>
          </p:nvCxnSpPr>
          <p:spPr>
            <a:xfrm>
              <a:off x="3954254" y="5407072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77">
              <a:extLst>
                <a:ext uri="{FF2B5EF4-FFF2-40B4-BE49-F238E27FC236}">
                  <a16:creationId xmlns:a16="http://schemas.microsoft.com/office/drawing/2014/main" id="{4AEC6A3D-B198-8236-A7AA-AA6EA525E0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7569" y="5035076"/>
              <a:ext cx="3608060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diritto 75">
              <a:extLst>
                <a:ext uri="{FF2B5EF4-FFF2-40B4-BE49-F238E27FC236}">
                  <a16:creationId xmlns:a16="http://schemas.microsoft.com/office/drawing/2014/main" id="{6F89B00E-69ED-2D0A-2481-1FED710160C0}"/>
                </a:ext>
              </a:extLst>
            </p:cNvPr>
            <p:cNvCxnSpPr>
              <a:cxnSpLocks/>
            </p:cNvCxnSpPr>
            <p:nvPr/>
          </p:nvCxnSpPr>
          <p:spPr>
            <a:xfrm>
              <a:off x="2848497" y="3231714"/>
              <a:ext cx="318392" cy="295766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diritto 73">
              <a:extLst>
                <a:ext uri="{FF2B5EF4-FFF2-40B4-BE49-F238E27FC236}">
                  <a16:creationId xmlns:a16="http://schemas.microsoft.com/office/drawing/2014/main" id="{434B315C-5604-6E80-7D4C-F2CF804EC777}"/>
                </a:ext>
              </a:extLst>
            </p:cNvPr>
            <p:cNvCxnSpPr>
              <a:cxnSpLocks/>
            </p:cNvCxnSpPr>
            <p:nvPr/>
          </p:nvCxnSpPr>
          <p:spPr>
            <a:xfrm>
              <a:off x="4311192" y="4145362"/>
              <a:ext cx="430321" cy="26346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70">
              <a:extLst>
                <a:ext uri="{FF2B5EF4-FFF2-40B4-BE49-F238E27FC236}">
                  <a16:creationId xmlns:a16="http://schemas.microsoft.com/office/drawing/2014/main" id="{4CF4DB9C-A788-BB09-130E-1BCCC41E89CB}"/>
                </a:ext>
              </a:extLst>
            </p:cNvPr>
            <p:cNvCxnSpPr>
              <a:cxnSpLocks/>
            </p:cNvCxnSpPr>
            <p:nvPr/>
          </p:nvCxnSpPr>
          <p:spPr>
            <a:xfrm>
              <a:off x="2046436" y="3934432"/>
              <a:ext cx="822576" cy="10905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E23F3645-0FC6-5CA0-FFE5-AA19AADD9E77}"/>
                </a:ext>
              </a:extLst>
            </p:cNvPr>
            <p:cNvCxnSpPr>
              <a:cxnSpLocks/>
            </p:cNvCxnSpPr>
            <p:nvPr/>
          </p:nvCxnSpPr>
          <p:spPr>
            <a:xfrm>
              <a:off x="9823546" y="4969967"/>
              <a:ext cx="612089" cy="291134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41FE1B1C-1C67-0689-1CDB-23328D049077}"/>
                </a:ext>
              </a:extLst>
            </p:cNvPr>
            <p:cNvCxnSpPr>
              <a:cxnSpLocks/>
            </p:cNvCxnSpPr>
            <p:nvPr/>
          </p:nvCxnSpPr>
          <p:spPr>
            <a:xfrm>
              <a:off x="8841756" y="5164710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F876F520-9482-B328-C19B-F898F1AFFF64}"/>
                </a:ext>
              </a:extLst>
            </p:cNvPr>
            <p:cNvCxnSpPr>
              <a:cxnSpLocks/>
            </p:cNvCxnSpPr>
            <p:nvPr/>
          </p:nvCxnSpPr>
          <p:spPr>
            <a:xfrm>
              <a:off x="6862128" y="5345199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2B829B69-1C63-B250-0517-EC1F4CD1B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6051" y="4466746"/>
              <a:ext cx="3608060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7668B77F-D8AD-73DB-BC5D-F6FAA86429A4}"/>
                </a:ext>
              </a:extLst>
            </p:cNvPr>
            <p:cNvCxnSpPr>
              <a:cxnSpLocks/>
            </p:cNvCxnSpPr>
            <p:nvPr/>
          </p:nvCxnSpPr>
          <p:spPr>
            <a:xfrm>
              <a:off x="1740917" y="3275458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B235F656-5AAC-B0F7-BD9E-357D44B3D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2703" y="5734313"/>
              <a:ext cx="2462573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E0FEE532-84DA-F3F1-F34D-4D3A0FC0888D}"/>
                </a:ext>
              </a:extLst>
            </p:cNvPr>
            <p:cNvCxnSpPr>
              <a:cxnSpLocks/>
            </p:cNvCxnSpPr>
            <p:nvPr/>
          </p:nvCxnSpPr>
          <p:spPr>
            <a:xfrm>
              <a:off x="10724794" y="3436445"/>
              <a:ext cx="34810" cy="2353709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EDD3033A-F137-16F8-57FB-5309519F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058" y="5164710"/>
              <a:ext cx="0" cy="76215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5CF85B51-517B-1CDA-143E-D4D3762AF206}"/>
                </a:ext>
              </a:extLst>
            </p:cNvPr>
            <p:cNvCxnSpPr>
              <a:cxnSpLocks/>
            </p:cNvCxnSpPr>
            <p:nvPr/>
          </p:nvCxnSpPr>
          <p:spPr>
            <a:xfrm>
              <a:off x="5547775" y="3665339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139BD617-7A32-F49D-FC87-24B614C36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30" y="6013122"/>
              <a:ext cx="3608060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EF5BEEAD-E81B-B8F9-DBC8-5333E713D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4297" y="6052840"/>
              <a:ext cx="3203847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BE476B84-D66A-80A6-0017-DB0AC965FF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3745" y="6246389"/>
              <a:ext cx="3608060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B841FD31-3685-19AB-8D20-CC123E77DD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1831" y="4911377"/>
              <a:ext cx="2462573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9AA0669E-20B4-2DDA-4224-6100AFE73E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5629" y="3221312"/>
              <a:ext cx="616176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CF92192A-559C-492D-CDFD-F6ABE7FA4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069" y="3250717"/>
              <a:ext cx="616176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umetto: rettangolo con angoli arrotondati 4">
              <a:extLst>
                <a:ext uri="{FF2B5EF4-FFF2-40B4-BE49-F238E27FC236}">
                  <a16:creationId xmlns:a16="http://schemas.microsoft.com/office/drawing/2014/main" id="{7021015F-415B-EA16-FAAF-C1E95927A005}"/>
                </a:ext>
              </a:extLst>
            </p:cNvPr>
            <p:cNvSpPr/>
            <p:nvPr/>
          </p:nvSpPr>
          <p:spPr>
            <a:xfrm>
              <a:off x="1264326" y="2644849"/>
              <a:ext cx="1623402" cy="592534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400" b="1"/>
                <a:t>CONNESSIONI</a:t>
              </a:r>
              <a:endParaRPr lang="en-GB" sz="1400" b="1"/>
            </a:p>
          </p:txBody>
        </p:sp>
        <p:sp>
          <p:nvSpPr>
            <p:cNvPr id="6" name="Fumetto: rettangolo con angoli arrotondati 5">
              <a:extLst>
                <a:ext uri="{FF2B5EF4-FFF2-40B4-BE49-F238E27FC236}">
                  <a16:creationId xmlns:a16="http://schemas.microsoft.com/office/drawing/2014/main" id="{28EC9753-65E9-D8A4-48BE-3829C51224DC}"/>
                </a:ext>
              </a:extLst>
            </p:cNvPr>
            <p:cNvSpPr/>
            <p:nvPr/>
          </p:nvSpPr>
          <p:spPr>
            <a:xfrm>
              <a:off x="509424" y="3704596"/>
              <a:ext cx="1623401" cy="637053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b="1"/>
                <a:t>LEGAMI</a:t>
              </a:r>
              <a:endParaRPr lang="en-GB" b="1"/>
            </a:p>
          </p:txBody>
        </p:sp>
        <p:sp>
          <p:nvSpPr>
            <p:cNvPr id="7" name="Fumetto: rettangolo con angoli arrotondati 6">
              <a:extLst>
                <a:ext uri="{FF2B5EF4-FFF2-40B4-BE49-F238E27FC236}">
                  <a16:creationId xmlns:a16="http://schemas.microsoft.com/office/drawing/2014/main" id="{31FD6EDF-F37B-D85E-B1B2-D7C771F59445}"/>
                </a:ext>
              </a:extLst>
            </p:cNvPr>
            <p:cNvSpPr/>
            <p:nvPr/>
          </p:nvSpPr>
          <p:spPr>
            <a:xfrm>
              <a:off x="5923929" y="5734313"/>
              <a:ext cx="1623401" cy="637054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100" b="1"/>
                <a:t>PARTECIPAZIONE ATTIVA</a:t>
              </a:r>
              <a:endParaRPr lang="en-GB" sz="1100" b="1"/>
            </a:p>
          </p:txBody>
        </p:sp>
        <p:sp>
          <p:nvSpPr>
            <p:cNvPr id="8" name="Fumetto: rettangolo con angoli arrotondati 7">
              <a:extLst>
                <a:ext uri="{FF2B5EF4-FFF2-40B4-BE49-F238E27FC236}">
                  <a16:creationId xmlns:a16="http://schemas.microsoft.com/office/drawing/2014/main" id="{0D4DD4C1-DFCF-BBBE-CA49-AE4597517842}"/>
                </a:ext>
              </a:extLst>
            </p:cNvPr>
            <p:cNvSpPr/>
            <p:nvPr/>
          </p:nvSpPr>
          <p:spPr>
            <a:xfrm>
              <a:off x="10198603" y="5025637"/>
              <a:ext cx="1830911" cy="845652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200" b="1"/>
                <a:t>COLLABORAZIONE</a:t>
              </a:r>
              <a:endParaRPr lang="en-GB" sz="1200" b="1"/>
            </a:p>
          </p:txBody>
        </p:sp>
        <p:sp>
          <p:nvSpPr>
            <p:cNvPr id="9" name="Fumetto: rettangolo con angoli arrotondati 8">
              <a:extLst>
                <a:ext uri="{FF2B5EF4-FFF2-40B4-BE49-F238E27FC236}">
                  <a16:creationId xmlns:a16="http://schemas.microsoft.com/office/drawing/2014/main" id="{A601F63C-22A8-7E60-FC23-EDB4312BD984}"/>
                </a:ext>
              </a:extLst>
            </p:cNvPr>
            <p:cNvSpPr/>
            <p:nvPr/>
          </p:nvSpPr>
          <p:spPr>
            <a:xfrm>
              <a:off x="2540291" y="4810767"/>
              <a:ext cx="1631511" cy="707886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600" b="1"/>
                <a:t>COMUNITA’</a:t>
              </a:r>
              <a:endParaRPr lang="en-GB" sz="1600" b="1"/>
            </a:p>
          </p:txBody>
        </p:sp>
        <p:sp>
          <p:nvSpPr>
            <p:cNvPr id="10" name="Fumetto: rettangolo con angoli arrotondati 9">
              <a:extLst>
                <a:ext uri="{FF2B5EF4-FFF2-40B4-BE49-F238E27FC236}">
                  <a16:creationId xmlns:a16="http://schemas.microsoft.com/office/drawing/2014/main" id="{66040E5D-80F1-BD9B-2085-C5BF13C351FD}"/>
                </a:ext>
              </a:extLst>
            </p:cNvPr>
            <p:cNvSpPr/>
            <p:nvPr/>
          </p:nvSpPr>
          <p:spPr>
            <a:xfrm>
              <a:off x="10302357" y="4187759"/>
              <a:ext cx="1623402" cy="640126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200" b="1"/>
                <a:t>COSTRUZIONE COLLETTIVA</a:t>
              </a:r>
              <a:endParaRPr lang="en-GB" sz="1200" b="1"/>
            </a:p>
          </p:txBody>
        </p:sp>
        <p:sp>
          <p:nvSpPr>
            <p:cNvPr id="11" name="Fumetto: rettangolo con angoli arrotondati 10">
              <a:extLst>
                <a:ext uri="{FF2B5EF4-FFF2-40B4-BE49-F238E27FC236}">
                  <a16:creationId xmlns:a16="http://schemas.microsoft.com/office/drawing/2014/main" id="{6B32E975-4DEE-F1C1-B0A5-DCFE651BC052}"/>
                </a:ext>
              </a:extLst>
            </p:cNvPr>
            <p:cNvSpPr/>
            <p:nvPr/>
          </p:nvSpPr>
          <p:spPr>
            <a:xfrm>
              <a:off x="2729561" y="3538503"/>
              <a:ext cx="1623401" cy="637053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b="1"/>
                <a:t>FIDUCIA</a:t>
              </a:r>
              <a:endParaRPr lang="en-GB" b="1"/>
            </a:p>
          </p:txBody>
        </p:sp>
        <p:sp>
          <p:nvSpPr>
            <p:cNvPr id="12" name="Fumetto: rettangolo con angoli arrotondati 11">
              <a:extLst>
                <a:ext uri="{FF2B5EF4-FFF2-40B4-BE49-F238E27FC236}">
                  <a16:creationId xmlns:a16="http://schemas.microsoft.com/office/drawing/2014/main" id="{8514B2C5-1A00-2EA4-AF34-518B85C7A5B8}"/>
                </a:ext>
              </a:extLst>
            </p:cNvPr>
            <p:cNvSpPr/>
            <p:nvPr/>
          </p:nvSpPr>
          <p:spPr>
            <a:xfrm>
              <a:off x="5097366" y="2922688"/>
              <a:ext cx="1653126" cy="656059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400" b="1"/>
                <a:t>SORELLANZA</a:t>
              </a:r>
              <a:endParaRPr lang="en-GB" sz="1400" b="1"/>
            </a:p>
          </p:txBody>
        </p:sp>
        <p:sp>
          <p:nvSpPr>
            <p:cNvPr id="13" name="Fumetto: rettangolo con angoli arrotondati 12">
              <a:extLst>
                <a:ext uri="{FF2B5EF4-FFF2-40B4-BE49-F238E27FC236}">
                  <a16:creationId xmlns:a16="http://schemas.microsoft.com/office/drawing/2014/main" id="{9E748B0C-1BA9-F9E5-D036-E9058FDC54D7}"/>
                </a:ext>
              </a:extLst>
            </p:cNvPr>
            <p:cNvSpPr/>
            <p:nvPr/>
          </p:nvSpPr>
          <p:spPr>
            <a:xfrm>
              <a:off x="7366668" y="2925045"/>
              <a:ext cx="1623401" cy="592535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400" b="1"/>
                <a:t>RICERCA DI COMUNITA’</a:t>
              </a:r>
              <a:endParaRPr lang="en-GB" sz="1400" b="1"/>
            </a:p>
          </p:txBody>
        </p:sp>
        <p:sp>
          <p:nvSpPr>
            <p:cNvPr id="14" name="Fumetto: rettangolo con angoli arrotondati 13">
              <a:extLst>
                <a:ext uri="{FF2B5EF4-FFF2-40B4-BE49-F238E27FC236}">
                  <a16:creationId xmlns:a16="http://schemas.microsoft.com/office/drawing/2014/main" id="{B8D3FA4B-041C-DE71-526B-2B118052C457}"/>
                </a:ext>
              </a:extLst>
            </p:cNvPr>
            <p:cNvSpPr/>
            <p:nvPr/>
          </p:nvSpPr>
          <p:spPr>
            <a:xfrm>
              <a:off x="8312530" y="5670117"/>
              <a:ext cx="1740348" cy="604498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200" b="1"/>
                <a:t>INCONTRO DI PERSONE DIVERSE</a:t>
              </a:r>
              <a:endParaRPr lang="en-GB" sz="1200" b="1"/>
            </a:p>
          </p:txBody>
        </p:sp>
        <p:sp>
          <p:nvSpPr>
            <p:cNvPr id="15" name="Fumetto: rettangolo con angoli arrotondati 14">
              <a:extLst>
                <a:ext uri="{FF2B5EF4-FFF2-40B4-BE49-F238E27FC236}">
                  <a16:creationId xmlns:a16="http://schemas.microsoft.com/office/drawing/2014/main" id="{4558DD00-107B-1BF1-5BF9-0DE2A6C97466}"/>
                </a:ext>
              </a:extLst>
            </p:cNvPr>
            <p:cNvSpPr/>
            <p:nvPr/>
          </p:nvSpPr>
          <p:spPr>
            <a:xfrm>
              <a:off x="3553712" y="5919991"/>
              <a:ext cx="1543654" cy="637054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600" b="1"/>
                <a:t>NETWORK EMOTIVO</a:t>
              </a:r>
              <a:endParaRPr lang="en-GB" sz="1600" b="1"/>
            </a:p>
          </p:txBody>
        </p:sp>
        <p:sp>
          <p:nvSpPr>
            <p:cNvPr id="16" name="Fumetto: rettangolo con angoli arrotondati 15">
              <a:extLst>
                <a:ext uri="{FF2B5EF4-FFF2-40B4-BE49-F238E27FC236}">
                  <a16:creationId xmlns:a16="http://schemas.microsoft.com/office/drawing/2014/main" id="{79113827-D8AA-BA67-F4C2-E4A3ADA60164}"/>
                </a:ext>
              </a:extLst>
            </p:cNvPr>
            <p:cNvSpPr/>
            <p:nvPr/>
          </p:nvSpPr>
          <p:spPr>
            <a:xfrm>
              <a:off x="8371003" y="4477023"/>
              <a:ext cx="1623401" cy="592535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b="1"/>
                <a:t>LUCE</a:t>
              </a:r>
              <a:endParaRPr lang="en-GB" b="1"/>
            </a:p>
          </p:txBody>
        </p:sp>
        <p:sp>
          <p:nvSpPr>
            <p:cNvPr id="17" name="Fumetto: rettangolo con angoli arrotondati 16">
              <a:extLst>
                <a:ext uri="{FF2B5EF4-FFF2-40B4-BE49-F238E27FC236}">
                  <a16:creationId xmlns:a16="http://schemas.microsoft.com/office/drawing/2014/main" id="{96F5CB97-0A0C-2C8D-DB89-6969154A7980}"/>
                </a:ext>
              </a:extLst>
            </p:cNvPr>
            <p:cNvSpPr/>
            <p:nvPr/>
          </p:nvSpPr>
          <p:spPr>
            <a:xfrm>
              <a:off x="9490657" y="2968106"/>
              <a:ext cx="1623401" cy="656059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b="1"/>
                <a:t>RETI</a:t>
              </a:r>
              <a:endParaRPr lang="en-GB" b="1"/>
            </a:p>
          </p:txBody>
        </p:sp>
        <p:sp>
          <p:nvSpPr>
            <p:cNvPr id="18" name="Fumetto: rettangolo con angoli arrotondati 17">
              <a:extLst>
                <a:ext uri="{FF2B5EF4-FFF2-40B4-BE49-F238E27FC236}">
                  <a16:creationId xmlns:a16="http://schemas.microsoft.com/office/drawing/2014/main" id="{534169F7-630A-4D1D-F489-030FCBF27274}"/>
                </a:ext>
              </a:extLst>
            </p:cNvPr>
            <p:cNvSpPr/>
            <p:nvPr/>
          </p:nvSpPr>
          <p:spPr>
            <a:xfrm>
              <a:off x="370629" y="5552763"/>
              <a:ext cx="1623401" cy="637053"/>
            </a:xfrm>
            <a:prstGeom prst="wedgeRoundRectCallo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b="1"/>
                <a:t>NETWORK</a:t>
              </a:r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BA4EAE7F-9EC0-CC47-F883-60E095776A06}"/>
                </a:ext>
              </a:extLst>
            </p:cNvPr>
            <p:cNvSpPr/>
            <p:nvPr/>
          </p:nvSpPr>
          <p:spPr>
            <a:xfrm>
              <a:off x="4579268" y="4265121"/>
              <a:ext cx="3016980" cy="105528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/>
                <a:t>GENDER MENTORING PROGRAMME INFN</a:t>
              </a:r>
              <a:endParaRPr lang="en-GB" b="1"/>
            </a:p>
          </p:txBody>
        </p: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6C7187B5-750E-D660-50F0-7968AC80CE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9878" y="3535355"/>
              <a:ext cx="308334" cy="673474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D5190222-D292-AC15-E962-5B0C7DC0E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7728" y="3033010"/>
              <a:ext cx="2209638" cy="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280278A3-8B15-629A-C7D1-FF952B304508}"/>
                </a:ext>
              </a:extLst>
            </p:cNvPr>
            <p:cNvCxnSpPr>
              <a:cxnSpLocks/>
            </p:cNvCxnSpPr>
            <p:nvPr/>
          </p:nvCxnSpPr>
          <p:spPr>
            <a:xfrm>
              <a:off x="8594204" y="3591647"/>
              <a:ext cx="0" cy="875099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1585CC0A-594F-25DD-3ED3-FD830F8E7D1B}"/>
                </a:ext>
              </a:extLst>
            </p:cNvPr>
            <p:cNvCxnSpPr>
              <a:cxnSpLocks/>
            </p:cNvCxnSpPr>
            <p:nvPr/>
          </p:nvCxnSpPr>
          <p:spPr>
            <a:xfrm>
              <a:off x="9924954" y="3704596"/>
              <a:ext cx="0" cy="76215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E54F728A-AB0F-DB8A-24A5-F4758250A3B0}"/>
                </a:ext>
              </a:extLst>
            </p:cNvPr>
            <p:cNvCxnSpPr>
              <a:cxnSpLocks/>
            </p:cNvCxnSpPr>
            <p:nvPr/>
          </p:nvCxnSpPr>
          <p:spPr>
            <a:xfrm>
              <a:off x="3183218" y="4265121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9CF9ED9E-1B25-8AC6-97DC-44F2B5144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0" y="4421281"/>
              <a:ext cx="0" cy="1097372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0325C4A5-77C5-E651-8500-DF7AD5A11AD3}"/>
                </a:ext>
              </a:extLst>
            </p:cNvPr>
            <p:cNvCxnSpPr>
              <a:cxnSpLocks/>
            </p:cNvCxnSpPr>
            <p:nvPr/>
          </p:nvCxnSpPr>
          <p:spPr>
            <a:xfrm>
              <a:off x="4664111" y="5345199"/>
              <a:ext cx="0" cy="526090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E233595C-38BD-D19F-5D37-ECE86FE6FA26}"/>
                </a:ext>
              </a:extLst>
            </p:cNvPr>
            <p:cNvCxnSpPr>
              <a:cxnSpLocks/>
            </p:cNvCxnSpPr>
            <p:nvPr/>
          </p:nvCxnSpPr>
          <p:spPr>
            <a:xfrm>
              <a:off x="4330225" y="3565026"/>
              <a:ext cx="822576" cy="10905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875E1516-2D24-1B00-BEC9-EDF7BF583AC5}"/>
                </a:ext>
              </a:extLst>
            </p:cNvPr>
            <p:cNvCxnSpPr>
              <a:cxnSpLocks/>
            </p:cNvCxnSpPr>
            <p:nvPr/>
          </p:nvCxnSpPr>
          <p:spPr>
            <a:xfrm>
              <a:off x="7592426" y="5255648"/>
              <a:ext cx="718113" cy="447484"/>
            </a:xfrm>
            <a:prstGeom prst="line">
              <a:avLst/>
            </a:prstGeom>
            <a:ln w="38100">
              <a:solidFill>
                <a:schemeClr val="accent1">
                  <a:lumMod val="25000"/>
                  <a:lumOff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Elemento grafico 84" descr="Domande con riempimento a tinta unita">
            <a:extLst>
              <a:ext uri="{FF2B5EF4-FFF2-40B4-BE49-F238E27FC236}">
                <a16:creationId xmlns:a16="http://schemas.microsoft.com/office/drawing/2014/main" id="{04500A12-C21F-634B-6297-6A95C5E3A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4639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7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04F8B16-D59E-70C9-6781-4CAB4CEB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53" y="674942"/>
            <a:ext cx="11029616" cy="810842"/>
          </a:xfrm>
        </p:spPr>
        <p:txBody>
          <a:bodyPr/>
          <a:lstStyle/>
          <a:p>
            <a:r>
              <a:rPr lang="it-IT"/>
              <a:t>Il manifesto della rete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37CA64-EF20-C74E-4542-42F7A0700DF9}"/>
              </a:ext>
            </a:extLst>
          </p:cNvPr>
          <p:cNvSpPr txBox="1"/>
          <p:nvPr/>
        </p:nvSpPr>
        <p:spPr>
          <a:xfrm>
            <a:off x="414896" y="2621449"/>
            <a:ext cx="885136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cap="all">
                <a:solidFill>
                  <a:schemeClr val="accent1">
                    <a:lumMod val="75000"/>
                    <a:lumOff val="25000"/>
                  </a:schemeClr>
                </a:solidFill>
              </a:rPr>
              <a:t>Obiettivi</a:t>
            </a:r>
          </a:p>
          <a:p>
            <a:r>
              <a:rPr lang="it-IT" sz="2000" b="1" cap="all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/>
              <a:t>Organizzare iniziative legate alle tematiche di genere e inclusione (seminari, </a:t>
            </a:r>
            <a:r>
              <a:rPr lang="it-IT" sz="2000" err="1"/>
              <a:t>etc</a:t>
            </a:r>
            <a:r>
              <a:rPr lang="it-IT" sz="2000"/>
              <a:t>).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/>
              <a:t>Diffondere buone pratiche, conoscenze e iniziative legate alle tematiche di genere e inclusione e diversità.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/>
              <a:t>Creare uno spazio di ascolto e confronto per raccogliere esigenze, vissuti e criticità delle persone all'interno dell’ente.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/>
              <a:t>Offrire visibilità a problematiche ancora poco esplicitate e incoraggiare una presa di coscienza condivisa.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/>
              <a:t>Costruire un gruppo di riferimento, formato da persone con diverse competenze, ruoli e sensibilità, capaci di stimolare e proporre cambiamento.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98CE53-C7E4-5C2C-F059-9134F4F3E732}"/>
              </a:ext>
            </a:extLst>
          </p:cNvPr>
          <p:cNvSpPr txBox="1"/>
          <p:nvPr/>
        </p:nvSpPr>
        <p:spPr>
          <a:xfrm>
            <a:off x="450173" y="1676864"/>
            <a:ext cx="112861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cap="all">
                <a:solidFill>
                  <a:schemeClr val="accent2">
                    <a:lumMod val="50000"/>
                  </a:schemeClr>
                </a:solidFill>
              </a:rPr>
              <a:t>La rete nasce con l'intento di promuovere e diffondere una cultura improntata alla parità, all’inclusione e al rispetto delle diversità all’interno dell’ente.</a:t>
            </a:r>
          </a:p>
        </p:txBody>
      </p:sp>
      <p:pic>
        <p:nvPicPr>
          <p:cNvPr id="12" name="Elemento grafico 11" descr="Strada con due vie con un sentiero con riempimento a tinta unita">
            <a:extLst>
              <a:ext uri="{FF2B5EF4-FFF2-40B4-BE49-F238E27FC236}">
                <a16:creationId xmlns:a16="http://schemas.microsoft.com/office/drawing/2014/main" id="{0A61D46B-34C4-D2D9-CEE2-1AF953F84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2090" y="3425682"/>
            <a:ext cx="2354643" cy="23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7AE9-B456-7EBB-3503-C5BFCA5BA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72A597F-21F8-233B-E8D7-C7E6AD7AA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19482"/>
            <a:ext cx="11029616" cy="810842"/>
          </a:xfrm>
        </p:spPr>
        <p:txBody>
          <a:bodyPr/>
          <a:lstStyle/>
          <a:p>
            <a:r>
              <a:rPr lang="it-IT"/>
              <a:t>Il manifesto della rete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1433F8-64D4-34F7-0B85-972271428AA4}"/>
              </a:ext>
            </a:extLst>
          </p:cNvPr>
          <p:cNvSpPr txBox="1"/>
          <p:nvPr/>
        </p:nvSpPr>
        <p:spPr>
          <a:xfrm>
            <a:off x="387416" y="3341590"/>
            <a:ext cx="1115512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cap="all">
                <a:solidFill>
                  <a:schemeClr val="accent1">
                    <a:lumMod val="75000"/>
                    <a:lumOff val="25000"/>
                  </a:schemeClr>
                </a:solidFill>
              </a:rPr>
              <a:t>composizione</a:t>
            </a:r>
          </a:p>
          <a:p>
            <a:r>
              <a:rPr lang="it-IT" sz="2000" b="1" cap="all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r>
              <a:rPr lang="it-IT" sz="2000">
                <a:solidFill>
                  <a:srgbClr val="0E2740"/>
                </a:solidFill>
              </a:rPr>
              <a:t>La rete sarà aperta e inclusiva, formata da: </a:t>
            </a:r>
          </a:p>
          <a:p>
            <a:endParaRPr lang="it-IT" sz="600">
              <a:solidFill>
                <a:srgbClr val="000000"/>
              </a:solidFill>
            </a:endParaRPr>
          </a:p>
          <a:p>
            <a:pPr marL="342900" indent="-342900" fontAlgn="base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>
                <a:solidFill>
                  <a:srgbClr val="0E2740"/>
                </a:solidFill>
              </a:rPr>
              <a:t>Persone che hanno partecipato alle diverse edizioni del percorso di mentoring.</a:t>
            </a:r>
          </a:p>
          <a:p>
            <a:pPr marL="342900" indent="-342900" fontAlgn="base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>
                <a:solidFill>
                  <a:srgbClr val="0E2740"/>
                </a:solidFill>
              </a:rPr>
              <a:t>Personale, a qualsiasi livello, interessato ai temi trattati.</a:t>
            </a:r>
          </a:p>
          <a:p>
            <a:pPr marL="342900" indent="-342900" fontAlgn="base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>
                <a:solidFill>
                  <a:srgbClr val="0E2740"/>
                </a:solidFill>
              </a:rPr>
              <a:t>Figure che possano offrire un sostegno anche di natura istituzionale. </a:t>
            </a:r>
            <a:endParaRPr lang="it-IT" sz="2000">
              <a:solidFill>
                <a:srgbClr val="000000"/>
              </a:solidFill>
            </a:endParaRPr>
          </a:p>
          <a:p>
            <a:pPr marL="342900" indent="-342900" fontAlgn="base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>
                <a:solidFill>
                  <a:srgbClr val="0E2740"/>
                </a:solidFill>
              </a:rPr>
              <a:t>Il livello di partecipazione potrà variare in base alla disponibilità e agli interessi individuali. </a:t>
            </a:r>
          </a:p>
          <a:p>
            <a:pPr marL="342900" indent="-342900" fontAlgn="base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000">
                <a:solidFill>
                  <a:srgbClr val="0E2740"/>
                </a:solidFill>
              </a:rPr>
              <a:t>Sarà previsto un gruppo di coordinamento (a rotazione), con compiti organizzativi e propositivi, per garantire continuità e operatività alle attività della rete. </a:t>
            </a:r>
          </a:p>
        </p:txBody>
      </p:sp>
      <p:pic>
        <p:nvPicPr>
          <p:cNvPr id="7" name="Elemento grafico 6" descr="Social network con riempimento a tinta unita">
            <a:extLst>
              <a:ext uri="{FF2B5EF4-FFF2-40B4-BE49-F238E27FC236}">
                <a16:creationId xmlns:a16="http://schemas.microsoft.com/office/drawing/2014/main" id="{0F1F58F6-6B0D-DB1F-729B-D6B98E02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3662" y="3238498"/>
            <a:ext cx="1986127" cy="19861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A13CF3-B264-3D21-14A8-3D8E486A8144}"/>
              </a:ext>
            </a:extLst>
          </p:cNvPr>
          <p:cNvSpPr txBox="1"/>
          <p:nvPr/>
        </p:nvSpPr>
        <p:spPr>
          <a:xfrm>
            <a:off x="387416" y="1982520"/>
            <a:ext cx="11018602" cy="1015663"/>
          </a:xfrm>
          <a:prstGeom prst="rect">
            <a:avLst/>
          </a:prstGeom>
          <a:solidFill>
            <a:srgbClr val="903163">
              <a:alpha val="46000"/>
            </a:srgb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40000"/>
                  <a:lumOff val="60000"/>
                </a:schemeClr>
              </a:buClr>
            </a:pPr>
            <a:r>
              <a:rPr lang="it-IT" sz="2000" b="1" cap="all">
                <a:solidFill>
                  <a:schemeClr val="accent3">
                    <a:lumMod val="50000"/>
                  </a:schemeClr>
                </a:solidFill>
              </a:rPr>
              <a:t>Cassa di risonanza: </a:t>
            </a:r>
            <a:r>
              <a:rPr lang="it-IT" sz="2000"/>
              <a:t>la rete fungerà da spazio di raccolta e amplificazione delle criticità, esperienze e istanze che emergono tra il personale, favorendo il dialogo con la direzione e le altre strutture di riferimento istituzionale (CUG; Consigliera di fiducia, Rappresentanti del personale, </a:t>
            </a:r>
            <a:r>
              <a:rPr lang="it-IT" sz="2000" err="1"/>
              <a:t>etc</a:t>
            </a:r>
            <a:r>
              <a:rPr lang="it-IT" sz="200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111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EC4E7-CAA7-915F-272F-EA84A761C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E47C03B-467C-357E-1732-EAB7F233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19482"/>
            <a:ext cx="11029616" cy="810842"/>
          </a:xfrm>
        </p:spPr>
        <p:txBody>
          <a:bodyPr/>
          <a:lstStyle/>
          <a:p>
            <a:r>
              <a:rPr lang="it-IT"/>
              <a:t>Il manifesto della rete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ACFCBD-2CDD-6AC4-C436-A2D118D3C9EB}"/>
              </a:ext>
            </a:extLst>
          </p:cNvPr>
          <p:cNvSpPr txBox="1"/>
          <p:nvPr/>
        </p:nvSpPr>
        <p:spPr>
          <a:xfrm>
            <a:off x="450173" y="1677573"/>
            <a:ext cx="11331010" cy="40010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b="1" cap="all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Azioni</a:t>
            </a:r>
          </a:p>
          <a:p>
            <a:endParaRPr lang="it-IT" sz="300" b="1" cap="all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azioni saranno orientate al raggiungimento degli obiettivi sopra delineati e si concretizzeranno in iniziative di diversa natura, utilizzando strumenti già in possesso dell’INFN in stretta collaborazione con organismi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-esistenti (g</a:t>
            </a:r>
            <a:r>
              <a:rPr lang="it-IT" sz="2000" dirty="0"/>
              <a:t>li eventi saranno pensati sia online che in presenza per dare la possibilità di partecipare anche a chi non ha fondi missione disponibili )</a:t>
            </a:r>
          </a:p>
          <a:p>
            <a:endParaRPr lang="it-IT" sz="20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it-IT" sz="300"/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it-IT" sz="2000" b="1" cap="al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Proposte periodiche di iniziative: </a:t>
            </a:r>
          </a:p>
          <a:p>
            <a:pPr marL="342900" indent="-342900"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Organizzazione di eventi, seminari, laboratori, campagne di sensibilizzazione, anche in collaborazione con altri enti o reti. </a:t>
            </a:r>
            <a:r>
              <a:rPr lang="it-IT" sz="1400" b="1" dirty="0"/>
              <a:t>(IN COLLABORAZIONE CON UFFICI FORMAZIONE).</a:t>
            </a:r>
          </a:p>
          <a:p>
            <a:pPr marL="342900" indent="-342900"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Ritagliarsi degli spazio all’interno degli eventi istituzionali (open labs, notte della ricerca, </a:t>
            </a:r>
            <a:r>
              <a:rPr lang="it-IT" sz="2000" dirty="0" err="1"/>
              <a:t>etc</a:t>
            </a:r>
            <a:r>
              <a:rPr lang="it-IT" sz="2000" dirty="0"/>
              <a:t>). (</a:t>
            </a:r>
            <a:r>
              <a:rPr lang="it-IT" sz="1400" b="1" dirty="0"/>
              <a:t>IN COLLABORAZIONE CON UFFICI COMUNICAZIONE).</a:t>
            </a:r>
            <a:endParaRPr lang="it-IT" sz="2000" b="1" dirty="0"/>
          </a:p>
          <a:p>
            <a:pPr marL="285750" indent="-285750">
              <a:buClr>
                <a:srgbClr val="DFA0C1"/>
              </a:buClr>
              <a:buFont typeface="Wingdings" panose="05000000000000000000" pitchFamily="2" charset="2"/>
              <a:buChar char="§"/>
            </a:pPr>
            <a:endParaRPr lang="it-IT" sz="1400" b="1"/>
          </a:p>
          <a:p>
            <a:pPr>
              <a:buClr>
                <a:schemeClr val="accent2">
                  <a:lumMod val="50000"/>
                </a:schemeClr>
              </a:buClr>
            </a:pPr>
            <a:endParaRPr lang="it-IT" sz="20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Elemento grafico 8" descr="Passi di danza con riempimento a tinta unita">
            <a:extLst>
              <a:ext uri="{FF2B5EF4-FFF2-40B4-BE49-F238E27FC236}">
                <a16:creationId xmlns:a16="http://schemas.microsoft.com/office/drawing/2014/main" id="{ADADDEAD-BF6B-7011-38F1-E4062CD0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27385">
            <a:off x="10817596" y="4683968"/>
            <a:ext cx="1082734" cy="10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2461-EDDC-2D1E-0161-412C8C9AD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DC2AE2E-7CB4-9F35-3723-BAD99A88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19482"/>
            <a:ext cx="11029616" cy="810842"/>
          </a:xfrm>
        </p:spPr>
        <p:txBody>
          <a:bodyPr/>
          <a:lstStyle/>
          <a:p>
            <a:r>
              <a:rPr lang="it-IT"/>
              <a:t>Il manifesto della rete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2B3381-4F9D-ED49-B450-4D081D22A9EC}"/>
              </a:ext>
            </a:extLst>
          </p:cNvPr>
          <p:cNvSpPr txBox="1"/>
          <p:nvPr/>
        </p:nvSpPr>
        <p:spPr>
          <a:xfrm>
            <a:off x="450173" y="1677573"/>
            <a:ext cx="11331010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b="1" cap="all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Azioni</a:t>
            </a:r>
          </a:p>
          <a:p>
            <a:endParaRPr lang="it-IT" sz="300" b="1" cap="all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azioni saranno orientate al raggiungimento degli obiettivi sopra delineati e si concretizzeranno in iniziative di diversa natura, utilizzando strumenti già in possesso dell’INFN in stretta collaborazione con organismi </a:t>
            </a:r>
            <a:r>
              <a:rPr lang="it-IT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-esistenti (g</a:t>
            </a:r>
            <a:r>
              <a:rPr lang="it-IT" sz="2000" dirty="0"/>
              <a:t>li eventi saranno pensati sia online che in presenza per dare la possibilità di partecipare anche a chi non ha fondi missione disponibili )</a:t>
            </a:r>
          </a:p>
          <a:p>
            <a:endParaRPr lang="it-IT" sz="20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it-IT" sz="300"/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it-IT" sz="2000" b="1" cap="al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Proposte periodiche di iniziative: </a:t>
            </a:r>
          </a:p>
          <a:p>
            <a:pPr marL="342900" indent="-342900"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Organizzazione di eventi, seminari, laboratori, campagne di sensibilizzazione, anche in collaborazione con altri enti o reti. </a:t>
            </a:r>
            <a:r>
              <a:rPr lang="it-IT" sz="1400" b="1" dirty="0"/>
              <a:t>(IN COLLABORAZIONE CON UFFICI FORMAZIONE).</a:t>
            </a:r>
          </a:p>
          <a:p>
            <a:pPr marL="342900" indent="-342900"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Ritagliarsi degli spazio all’interno degli eventi istituzionali (open labs, notte della ricerca, </a:t>
            </a:r>
            <a:r>
              <a:rPr lang="it-IT" sz="2000" dirty="0" err="1"/>
              <a:t>etc</a:t>
            </a:r>
            <a:r>
              <a:rPr lang="it-IT" sz="2000" dirty="0"/>
              <a:t>). (</a:t>
            </a:r>
            <a:r>
              <a:rPr lang="it-IT" sz="1400" b="1" dirty="0"/>
              <a:t>IN COLLABORAZIONE CON UFFICI COMUNICAZIONE).</a:t>
            </a:r>
            <a:endParaRPr lang="it-IT" sz="2000" b="1" dirty="0"/>
          </a:p>
          <a:p>
            <a:pPr marL="285750" indent="-285750">
              <a:buClr>
                <a:srgbClr val="DFA0C1"/>
              </a:buClr>
              <a:buFont typeface="Wingdings" panose="05000000000000000000" pitchFamily="2" charset="2"/>
              <a:buChar char="§"/>
            </a:pPr>
            <a:endParaRPr lang="it-IT" sz="1400" b="1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 b="1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 b="1"/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it-IT" sz="2000" b="1" cap="al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Journal Club:  </a:t>
            </a:r>
          </a:p>
          <a:p>
            <a:pPr marL="342900" indent="-342900"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Organizzazione di momenti di lettura e discussione collettiva su articoli, libri o materiali rilevanti </a:t>
            </a:r>
          </a:p>
          <a:p>
            <a:pPr>
              <a:buClr>
                <a:srgbClr val="DFA0C1"/>
              </a:buClr>
            </a:pP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     sui temi di genere, inclusione, equità e rappresentanza.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Elemento grafico 8" descr="Passi di danza con riempimento a tinta unita">
            <a:extLst>
              <a:ext uri="{FF2B5EF4-FFF2-40B4-BE49-F238E27FC236}">
                <a16:creationId xmlns:a16="http://schemas.microsoft.com/office/drawing/2014/main" id="{1A49A53B-AC87-AA1D-62EE-783EA3142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27385">
            <a:off x="10817596" y="4683968"/>
            <a:ext cx="1082734" cy="10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7960B-01AF-7121-74FD-F6CAE880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8E1819A-36F2-3F75-B396-91E9D513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19482"/>
            <a:ext cx="11029616" cy="810842"/>
          </a:xfrm>
        </p:spPr>
        <p:txBody>
          <a:bodyPr/>
          <a:lstStyle/>
          <a:p>
            <a:r>
              <a:rPr lang="it-IT"/>
              <a:t>Il manifesto della rete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AF6C41-C647-EAA9-396E-F3993391238A}"/>
              </a:ext>
            </a:extLst>
          </p:cNvPr>
          <p:cNvSpPr txBox="1"/>
          <p:nvPr/>
        </p:nvSpPr>
        <p:spPr>
          <a:xfrm>
            <a:off x="450173" y="1748898"/>
            <a:ext cx="11426866" cy="354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300"/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it-IT" sz="300"/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it-IT" sz="2000" b="1" cap="all">
                <a:solidFill>
                  <a:schemeClr val="accent2">
                    <a:lumMod val="60000"/>
                    <a:lumOff val="40000"/>
                  </a:schemeClr>
                </a:solidFill>
              </a:rPr>
              <a:t>Lo spazio del mentoring: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it-IT" sz="1600"/>
          </a:p>
          <a:p>
            <a:pPr marL="800100" lvl="1" indent="-342900">
              <a:lnSpc>
                <a:spcPct val="150000"/>
              </a:lnSpc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/>
              <a:t>Utilizzare strumenti già presenti all’interno dell’INFN.</a:t>
            </a:r>
          </a:p>
          <a:p>
            <a:pPr marL="800100" lvl="1" indent="-342900">
              <a:lnSpc>
                <a:spcPct val="150000"/>
              </a:lnSpc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/>
              <a:t>Lavorare sul sito web del mentoring già esistente. </a:t>
            </a:r>
          </a:p>
          <a:p>
            <a:pPr marL="800100" lvl="1" indent="-342900">
              <a:lnSpc>
                <a:spcPct val="150000"/>
              </a:lnSpc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/>
              <a:t>Istituire un canale mentoring sulla piattaforma PAUSA CAFFE’ INFN per raccontare esperienze, offrire spunti e diffondere strumenti per il mentoring e il supporto reciproco.  </a:t>
            </a:r>
          </a:p>
          <a:p>
            <a:pPr marL="800100" lvl="1" indent="-342900">
              <a:lnSpc>
                <a:spcPct val="150000"/>
              </a:lnSpc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/>
              <a:t>Spazio della rete a servizio della carriera (Organizzazione di conferenze, </a:t>
            </a:r>
            <a:r>
              <a:rPr lang="it-IT" sz="2000" err="1"/>
              <a:t>etc</a:t>
            </a:r>
            <a:r>
              <a:rPr lang="it-IT" sz="2000"/>
              <a:t>);</a:t>
            </a:r>
          </a:p>
          <a:p>
            <a:pPr marL="800100" lvl="1" indent="-342900">
              <a:lnSpc>
                <a:spcPct val="150000"/>
              </a:lnSpc>
              <a:buClr>
                <a:srgbClr val="DFA0C1"/>
              </a:buClr>
              <a:buFont typeface="Wingdings" panose="05000000000000000000" pitchFamily="2" charset="2"/>
              <a:buChar char="§"/>
            </a:pPr>
            <a:r>
              <a:rPr lang="it-IT" sz="2000"/>
              <a:t>Scambio anche con personale tecnico-amministrativo non iscritto al corso di formazione mentoring.</a:t>
            </a:r>
          </a:p>
        </p:txBody>
      </p:sp>
      <p:pic>
        <p:nvPicPr>
          <p:cNvPr id="9" name="Elemento grafico 8" descr="Passi di danza con riempimento a tinta unita">
            <a:extLst>
              <a:ext uri="{FF2B5EF4-FFF2-40B4-BE49-F238E27FC236}">
                <a16:creationId xmlns:a16="http://schemas.microsoft.com/office/drawing/2014/main" id="{D40E2CB6-551B-F3DB-1E0A-4BACD178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27385">
            <a:off x="374881" y="5492238"/>
            <a:ext cx="1082734" cy="10827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9A905A-CEFA-F093-6688-9B5F24793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416" y="5295638"/>
            <a:ext cx="1288373" cy="12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A275E1D-C52C-8D74-B847-14E2CCD3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19482"/>
            <a:ext cx="11029616" cy="810842"/>
          </a:xfrm>
        </p:spPr>
        <p:txBody>
          <a:bodyPr/>
          <a:lstStyle/>
          <a:p>
            <a:r>
              <a:rPr lang="it-IT"/>
              <a:t>Creiamo il nostro spazio: pausa </a:t>
            </a:r>
            <a:r>
              <a:rPr lang="it-IT" err="1"/>
              <a:t>caffe’</a:t>
            </a:r>
            <a:r>
              <a:rPr lang="it-IT"/>
              <a:t> </a:t>
            </a:r>
            <a:r>
              <a:rPr lang="it-IT" err="1"/>
              <a:t>infn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310084-8CEA-0264-ABB6-81F038A6619B}"/>
              </a:ext>
            </a:extLst>
          </p:cNvPr>
          <p:cNvSpPr txBox="1"/>
          <p:nvPr/>
        </p:nvSpPr>
        <p:spPr>
          <a:xfrm>
            <a:off x="407070" y="1756744"/>
            <a:ext cx="11129149" cy="105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/>
              <a:t>Pausa Caffè è uno spazio informale di libera discussione, aperto a tutti i dipendenti e associati INFN che desiderano condividere attivamente conoscenza, esperienze e interessi su varie tematiche </a:t>
            </a:r>
            <a:r>
              <a:rPr lang="it-IT" sz="2000">
                <a:sym typeface="Wingdings" panose="05000000000000000000" pitchFamily="2" charset="2"/>
              </a:rPr>
              <a:t></a:t>
            </a:r>
            <a:r>
              <a:rPr lang="it-IT" sz="2000"/>
              <a:t> </a:t>
            </a:r>
            <a:r>
              <a:rPr lang="it-IT" sz="2000" u="sng">
                <a:hlinkClick r:id="rId2"/>
              </a:rPr>
              <a:t>https://pausacaffe.infn.it/</a:t>
            </a:r>
            <a:r>
              <a:rPr lang="it-IT" sz="2000" u="sng"/>
              <a:t>.</a:t>
            </a:r>
            <a:endParaRPr lang="it-IT" sz="200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38DF75D-D7C9-83C8-EDDA-584ED2F4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04" y="5885561"/>
            <a:ext cx="3683029" cy="7381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AB712F-61B9-BF23-AA28-D557615CC13C}"/>
              </a:ext>
            </a:extLst>
          </p:cNvPr>
          <p:cNvSpPr txBox="1"/>
          <p:nvPr/>
        </p:nvSpPr>
        <p:spPr>
          <a:xfrm>
            <a:off x="449404" y="3126894"/>
            <a:ext cx="473484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b="1" cap="all" noProof="0" dirty="0">
                <a:solidFill>
                  <a:srgbClr val="903163"/>
                </a:solidFill>
                <a:effectLst/>
                <a:ea typeface="Aptos" panose="020B0004020202020204" pitchFamily="34" charset="0"/>
                <a:cs typeface="Arial"/>
              </a:rPr>
              <a:t>per unirsi al gruppo:</a:t>
            </a:r>
          </a:p>
          <a:p>
            <a:r>
              <a:rPr lang="it-IT" sz="1600" u="sng" noProof="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rial"/>
                <a:hlinkClick r:id="rId4"/>
              </a:rPr>
              <a:t>https://pausacaffe.infn.it/g/mentoring</a:t>
            </a:r>
            <a:r>
              <a:rPr lang="it-IT" sz="1600" u="sng" noProof="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rial"/>
              </a:rPr>
              <a:t> </a:t>
            </a:r>
            <a:br>
              <a:rPr lang="it-IT" sz="1600" noProof="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1600" u="sng" noProof="0" dirty="0">
              <a:solidFill>
                <a:srgbClr val="467886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ea typeface="Aptos" panose="020B0004020202020204" pitchFamily="34" charset="0"/>
              <a:cs typeface="Arial"/>
            </a:endParaRPr>
          </a:p>
          <a:p>
            <a:r>
              <a:rPr lang="it-IT" sz="1600" b="1" cap="all" noProof="0" dirty="0">
                <a:solidFill>
                  <a:srgbClr val="903163"/>
                </a:solidFill>
                <a:effectLst/>
                <a:ea typeface="Aptos" panose="020B0004020202020204" pitchFamily="34" charset="0"/>
                <a:cs typeface="Arial"/>
              </a:rPr>
              <a:t>per esplorare la categoria:</a:t>
            </a:r>
          </a:p>
          <a:p>
            <a:r>
              <a:rPr lang="it-IT" sz="1600" u="sng" noProof="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rial"/>
                <a:hlinkClick r:id="rId5"/>
              </a:rPr>
              <a:t>https://pausacaffe.infn.it/c/mentoring-infn/38</a:t>
            </a:r>
            <a:br>
              <a:rPr lang="it-IT" sz="1600" noProof="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1600" noProof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1600" b="1" cap="all" noProof="0" dirty="0">
                <a:solidFill>
                  <a:srgbClr val="903163"/>
                </a:solidFill>
                <a:ea typeface="Aptos" panose="020B0004020202020204" pitchFamily="34" charset="0"/>
                <a:cs typeface="Arial"/>
              </a:rPr>
              <a:t>i</a:t>
            </a:r>
            <a:r>
              <a:rPr lang="it-IT" sz="1600" b="1" cap="all" noProof="0" dirty="0">
                <a:solidFill>
                  <a:srgbClr val="903163"/>
                </a:solidFill>
                <a:effectLst/>
                <a:ea typeface="Aptos" panose="020B0004020202020204" pitchFamily="34" charset="0"/>
                <a:cs typeface="Arial"/>
              </a:rPr>
              <a:t>nfo su</a:t>
            </a:r>
            <a:r>
              <a:rPr lang="it-IT" sz="1600" b="1" cap="all" noProof="0" dirty="0">
                <a:solidFill>
                  <a:srgbClr val="903163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it-IT" sz="1600" b="1" cap="all" noProof="0" dirty="0">
                <a:solidFill>
                  <a:srgbClr val="903163"/>
                </a:solidFill>
                <a:effectLst/>
                <a:ea typeface="Aptos" panose="020B0004020202020204" pitchFamily="34" charset="0"/>
                <a:cs typeface="Arial"/>
              </a:rPr>
              <a:t>pausa caffe:</a:t>
            </a:r>
          </a:p>
          <a:p>
            <a:r>
              <a:rPr lang="it-IT" sz="1600" u="sng" noProof="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rial"/>
                <a:hlinkClick r:id="rId6"/>
              </a:rPr>
              <a:t>https://pausacaffe.infn.it/pub/breve-guida-a-pausa-caffe</a:t>
            </a:r>
            <a:endParaRPr lang="it-IT" sz="1600" noProof="0" dirty="0">
              <a:cs typeface="Arial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2BA47D-A568-F47E-9745-0F743B574B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9076"/>
          <a:stretch>
            <a:fillRect/>
          </a:stretch>
        </p:blipFill>
        <p:spPr>
          <a:xfrm>
            <a:off x="5116102" y="2668024"/>
            <a:ext cx="6420117" cy="27064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38203F-BCF4-461D-E8CC-4AED586836E1}"/>
              </a:ext>
            </a:extLst>
          </p:cNvPr>
          <p:cNvSpPr txBox="1"/>
          <p:nvPr/>
        </p:nvSpPr>
        <p:spPr>
          <a:xfrm>
            <a:off x="4271962" y="5933908"/>
            <a:ext cx="792150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 dirty="0">
                <a:solidFill>
                  <a:srgbClr val="4D1434"/>
                </a:solidFill>
              </a:rPr>
              <a:t>In collaborazione e con il supporto tecnico di  </a:t>
            </a:r>
            <a:endParaRPr lang="en-GB" b="1" dirty="0">
              <a:solidFill>
                <a:srgbClr val="4D1434"/>
              </a:solidFill>
            </a:endParaRPr>
          </a:p>
          <a:p>
            <a:r>
              <a:rPr lang="it-IT" b="1" dirty="0">
                <a:solidFill>
                  <a:srgbClr val="4D1434"/>
                </a:solidFill>
              </a:rPr>
              <a:t>Alessandra Casale (LNGS) e Silvia Arezzini (Pisa).</a:t>
            </a:r>
            <a:endParaRPr lang="en-GB" b="1" dirty="0">
              <a:solidFill>
                <a:srgbClr val="4D1434"/>
              </a:solidFill>
            </a:endParaRPr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0B8101D-AD46-85B7-05F8-CAE2D30EB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00" y="2836333"/>
            <a:ext cx="1164167" cy="11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3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5665D-0172-384F-C2DB-53FA1A32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3BC2821-E470-5878-2EEA-590FF889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3" y="643339"/>
            <a:ext cx="11029616" cy="810842"/>
          </a:xfrm>
        </p:spPr>
        <p:txBody>
          <a:bodyPr>
            <a:normAutofit fontScale="90000"/>
          </a:bodyPr>
          <a:lstStyle/>
          <a:p>
            <a:r>
              <a:rPr lang="it-IT"/>
              <a:t>IL MANIFESTO DELLA RETE: </a:t>
            </a:r>
            <a:br>
              <a:rPr lang="it-IT"/>
            </a:br>
            <a:r>
              <a:rPr lang="it-IT"/>
              <a:t>LA NOSTRA PROPOSTA</a:t>
            </a:r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FC2CFB-4EAA-A64D-B173-4976103E0F6B}"/>
              </a:ext>
            </a:extLst>
          </p:cNvPr>
          <p:cNvSpPr txBox="1"/>
          <p:nvPr/>
        </p:nvSpPr>
        <p:spPr>
          <a:xfrm>
            <a:off x="450173" y="2292151"/>
            <a:ext cx="659497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dirty="0"/>
              <a:t>Per leggerlo, contribuire, informarsi, visionarlo, consultare questo link:</a:t>
            </a:r>
          </a:p>
        </p:txBody>
      </p:sp>
      <p:pic>
        <p:nvPicPr>
          <p:cNvPr id="10" name="Immagine 9" descr="Immagine che contiene testo, schermata, lettera, Carattere&#10;&#10;Il contenuto generato dall'IA potrebbe non essere corretto.">
            <a:extLst>
              <a:ext uri="{FF2B5EF4-FFF2-40B4-BE49-F238E27FC236}">
                <a16:creationId xmlns:a16="http://schemas.microsoft.com/office/drawing/2014/main" id="{11CEAFDC-5400-4FC3-9CB7-E7089189E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82" y="351024"/>
            <a:ext cx="4221491" cy="633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275380-F3BB-A86C-AFA0-7D35158009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0" t="23781" r="4167" b="14120"/>
          <a:stretch>
            <a:fillRect/>
          </a:stretch>
        </p:blipFill>
        <p:spPr>
          <a:xfrm>
            <a:off x="1093857" y="3517143"/>
            <a:ext cx="2340429" cy="2292097"/>
          </a:xfrm>
          <a:prstGeom prst="rect">
            <a:avLst/>
          </a:prstGeom>
        </p:spPr>
      </p:pic>
      <p:pic>
        <p:nvPicPr>
          <p:cNvPr id="2" name="Picture 1" descr="A qr code with black and white squares&#10;&#10;AI-generated content may be incorrect.">
            <a:extLst>
              <a:ext uri="{FF2B5EF4-FFF2-40B4-BE49-F238E27FC236}">
                <a16:creationId xmlns:a16="http://schemas.microsoft.com/office/drawing/2014/main" id="{E8085B44-84AB-68E3-83BC-F8156FE48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827" y="3516703"/>
            <a:ext cx="1880351" cy="19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7376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i">
  <a:themeElements>
    <a:clrScheme name="Dividend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i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i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64b3e4-d52e-4b81-ba30-58a5813b7457">
      <Terms xmlns="http://schemas.microsoft.com/office/infopath/2007/PartnerControls"/>
    </lcf76f155ced4ddcb4097134ff3c332f>
    <TaxCatchAll xmlns="61d64606-de17-459a-8f0a-91979595be5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C3CB754498447A4825561E71CF69C" ma:contentTypeVersion="15" ma:contentTypeDescription="Create a new document." ma:contentTypeScope="" ma:versionID="c4112f535d45bd1fe9b443f0d0449f97">
  <xsd:schema xmlns:xsd="http://www.w3.org/2001/XMLSchema" xmlns:xs="http://www.w3.org/2001/XMLSchema" xmlns:p="http://schemas.microsoft.com/office/2006/metadata/properties" xmlns:ns2="f664b3e4-d52e-4b81-ba30-58a5813b7457" xmlns:ns3="61d64606-de17-459a-8f0a-91979595be54" targetNamespace="http://schemas.microsoft.com/office/2006/metadata/properties" ma:root="true" ma:fieldsID="e397a5511d90ba3e9e2d77ef3b33b98a" ns2:_="" ns3:_="">
    <xsd:import namespace="f664b3e4-d52e-4b81-ba30-58a5813b7457"/>
    <xsd:import namespace="61d64606-de17-459a-8f0a-91979595be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4b3e4-d52e-4b81-ba30-58a5813b74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64606-de17-459a-8f0a-91979595be5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d13609-3974-4d44-a161-9552ed07975c}" ma:internalName="TaxCatchAll" ma:showField="CatchAllData" ma:web="61d64606-de17-459a-8f0a-91979595be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0C99B9-367D-478B-A582-79A5787E38B9}">
  <ds:schemaRefs>
    <ds:schemaRef ds:uri="61d64606-de17-459a-8f0a-91979595be54"/>
    <ds:schemaRef ds:uri="f664b3e4-d52e-4b81-ba30-58a5813b74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93D41B-D24A-4C71-B529-92E5E2B65F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AC0070-DF33-49DB-B87D-896ED6B14E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64b3e4-d52e-4b81-ba30-58a5813b7457"/>
    <ds:schemaRef ds:uri="61d64606-de17-459a-8f0a-91979595be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Dividendi</Template>
  <Application>Microsoft Office PowerPoint</Application>
  <PresentationFormat>Widescreen</PresentationFormat>
  <Slides>10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Dividendi</vt:lpstr>
      <vt:lpstr>Presentazione Proposte gruppo di lavoro: Connessioni/Networking​</vt:lpstr>
      <vt:lpstr>Da dove iniziare? </vt:lpstr>
      <vt:lpstr>Il manifesto della rete</vt:lpstr>
      <vt:lpstr>Il manifesto della rete</vt:lpstr>
      <vt:lpstr>Il manifesto della rete</vt:lpstr>
      <vt:lpstr>Il manifesto della rete</vt:lpstr>
      <vt:lpstr>Il manifesto della rete</vt:lpstr>
      <vt:lpstr>Creiamo il nostro spazio: pausa caffe’ infn</vt:lpstr>
      <vt:lpstr>IL MANIFESTO DELLA RETE:  LA NOSTRA PROPOSTA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Martina Romani</dc:creator>
  <cp:revision>37</cp:revision>
  <dcterms:created xsi:type="dcterms:W3CDTF">2025-09-22T09:07:10Z</dcterms:created>
  <dcterms:modified xsi:type="dcterms:W3CDTF">2025-10-31T10:17:39Z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0x01010052BC3CB754498447A4825561E71CF69C</vt:lpwstr>
  </property>
  <property fmtid="{D5CDD505-2E9C-101B-9397-08002B2CF9AE}" pid="3" name="MediaServiceImageTags">
    <vt:lpwstr/>
  </property>
</Properties>
</file>