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7" r:id="rId3"/>
    <p:sldId id="262" r:id="rId4"/>
    <p:sldId id="268" r:id="rId5"/>
    <p:sldId id="267" r:id="rId6"/>
    <p:sldId id="263" r:id="rId7"/>
    <p:sldId id="264" r:id="rId8"/>
    <p:sldId id="265" r:id="rId9"/>
    <p:sldId id="258" r:id="rId10"/>
    <p:sldId id="259" r:id="rId11"/>
    <p:sldId id="271" r:id="rId12"/>
    <p:sldId id="266" r:id="rId13"/>
    <p:sldId id="261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VDhgkMpLFQyze/Fi7lZDS93iH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4682"/>
  </p:normalViewPr>
  <p:slideViewPr>
    <p:cSldViewPr snapToGrid="0">
      <p:cViewPr varScale="1">
        <p:scale>
          <a:sx n="148" d="100"/>
          <a:sy n="14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0A401-57D6-F441-8896-CE19753486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6CDF0-AECC-3042-A687-5F433AF3AD2E}">
      <dgm:prSet custT="1"/>
      <dgm:spPr/>
      <dgm:t>
        <a:bodyPr/>
        <a:lstStyle/>
        <a:p>
          <a:r>
            <a:rPr lang="en-US" sz="1000" b="0" i="0" dirty="0"/>
            <a:t>Acquisition</a:t>
          </a:r>
          <a:endParaRPr lang="en-US" sz="1000" dirty="0"/>
        </a:p>
      </dgm:t>
    </dgm:pt>
    <dgm:pt modelId="{5240B83D-0B59-E945-9184-7CB548EDD2EE}" type="parTrans" cxnId="{2701702D-CF57-8845-8695-619CD1880597}">
      <dgm:prSet/>
      <dgm:spPr/>
      <dgm:t>
        <a:bodyPr/>
        <a:lstStyle/>
        <a:p>
          <a:endParaRPr lang="en-US"/>
        </a:p>
      </dgm:t>
    </dgm:pt>
    <dgm:pt modelId="{CCA0A058-EDD2-8C46-87FE-A61123E64D01}" type="sibTrans" cxnId="{2701702D-CF57-8845-8695-619CD1880597}">
      <dgm:prSet/>
      <dgm:spPr/>
      <dgm:t>
        <a:bodyPr/>
        <a:lstStyle/>
        <a:p>
          <a:endParaRPr lang="en-US"/>
        </a:p>
      </dgm:t>
    </dgm:pt>
    <dgm:pt modelId="{0E820128-0002-2D47-B144-4F0221866E11}">
      <dgm:prSet custT="1"/>
      <dgm:spPr/>
      <dgm:t>
        <a:bodyPr/>
        <a:lstStyle/>
        <a:p>
          <a:r>
            <a:rPr lang="en-US" sz="1000" dirty="0"/>
            <a:t>Import Spectrum</a:t>
          </a:r>
        </a:p>
      </dgm:t>
    </dgm:pt>
    <dgm:pt modelId="{515853E0-CAFF-3C44-95B1-06F0B58C203A}" type="parTrans" cxnId="{4CF9E825-2EF5-6245-8794-501A6755C66A}">
      <dgm:prSet/>
      <dgm:spPr/>
      <dgm:t>
        <a:bodyPr/>
        <a:lstStyle/>
        <a:p>
          <a:endParaRPr lang="en-US"/>
        </a:p>
      </dgm:t>
    </dgm:pt>
    <dgm:pt modelId="{2855F45C-87F8-D042-9D5B-9BBB77E5C1E2}" type="sibTrans" cxnId="{4CF9E825-2EF5-6245-8794-501A6755C66A}">
      <dgm:prSet/>
      <dgm:spPr/>
      <dgm:t>
        <a:bodyPr/>
        <a:lstStyle/>
        <a:p>
          <a:endParaRPr lang="en-US"/>
        </a:p>
      </dgm:t>
    </dgm:pt>
    <dgm:pt modelId="{DCE5D3F0-F9F3-2B44-A070-4CA7F1E37C1C}">
      <dgm:prSet custT="1"/>
      <dgm:spPr/>
      <dgm:t>
        <a:bodyPr/>
        <a:lstStyle/>
        <a:p>
          <a:r>
            <a:rPr lang="en-US" sz="1000" b="0" i="0" dirty="0"/>
            <a:t>Energy Calibration</a:t>
          </a:r>
          <a:endParaRPr lang="en-US" sz="1000" dirty="0"/>
        </a:p>
      </dgm:t>
    </dgm:pt>
    <dgm:pt modelId="{25C3FE46-47D3-8C44-9554-548DFA45E05B}" type="parTrans" cxnId="{9C427720-6433-5649-A38E-433354312A42}">
      <dgm:prSet/>
      <dgm:spPr/>
      <dgm:t>
        <a:bodyPr/>
        <a:lstStyle/>
        <a:p>
          <a:endParaRPr lang="en-US"/>
        </a:p>
      </dgm:t>
    </dgm:pt>
    <dgm:pt modelId="{0A1CC0CA-2976-7249-8B3C-61402134B748}" type="sibTrans" cxnId="{9C427720-6433-5649-A38E-433354312A42}">
      <dgm:prSet/>
      <dgm:spPr/>
      <dgm:t>
        <a:bodyPr/>
        <a:lstStyle/>
        <a:p>
          <a:endParaRPr lang="en-US"/>
        </a:p>
      </dgm:t>
    </dgm:pt>
    <dgm:pt modelId="{5C4B88BD-ADE5-6F41-892B-1119E92B89DE}">
      <dgm:prSet custT="1"/>
      <dgm:spPr/>
      <dgm:t>
        <a:bodyPr/>
        <a:lstStyle/>
        <a:p>
          <a:r>
            <a:rPr lang="en-US" sz="1000" b="0" i="0" dirty="0"/>
            <a:t>Peak Area</a:t>
          </a:r>
          <a:endParaRPr lang="en-US" sz="1000" dirty="0"/>
        </a:p>
      </dgm:t>
    </dgm:pt>
    <dgm:pt modelId="{121D82D5-0DF9-4644-BAB0-DD96699EFBAB}" type="parTrans" cxnId="{B5DF2CC5-DC4C-4148-AFF9-63E539E72990}">
      <dgm:prSet/>
      <dgm:spPr/>
      <dgm:t>
        <a:bodyPr/>
        <a:lstStyle/>
        <a:p>
          <a:endParaRPr lang="en-US"/>
        </a:p>
      </dgm:t>
    </dgm:pt>
    <dgm:pt modelId="{C7775569-EC07-6345-BE89-8837CDCBDF7D}" type="sibTrans" cxnId="{B5DF2CC5-DC4C-4148-AFF9-63E539E72990}">
      <dgm:prSet/>
      <dgm:spPr/>
      <dgm:t>
        <a:bodyPr/>
        <a:lstStyle/>
        <a:p>
          <a:endParaRPr lang="en-US"/>
        </a:p>
      </dgm:t>
    </dgm:pt>
    <dgm:pt modelId="{4FD6A615-D7A1-5A47-BF3E-2DDEC798C045}">
      <dgm:prSet custT="1"/>
      <dgm:spPr/>
      <dgm:t>
        <a:bodyPr/>
        <a:lstStyle/>
        <a:p>
          <a:r>
            <a:rPr lang="en-US" sz="1000" b="0" i="0" dirty="0"/>
            <a:t>IID</a:t>
          </a:r>
          <a:endParaRPr lang="en-US" sz="1000" dirty="0"/>
        </a:p>
      </dgm:t>
    </dgm:pt>
    <dgm:pt modelId="{64F9B618-8320-DA4A-B7A8-52B4C0C64D7C}" type="parTrans" cxnId="{FD28C444-E227-7947-AD2D-850682C98FB7}">
      <dgm:prSet/>
      <dgm:spPr/>
      <dgm:t>
        <a:bodyPr/>
        <a:lstStyle/>
        <a:p>
          <a:endParaRPr lang="en-US"/>
        </a:p>
      </dgm:t>
    </dgm:pt>
    <dgm:pt modelId="{1B29AD18-CE9D-E24C-99F8-CAB5B6885A51}" type="sibTrans" cxnId="{FD28C444-E227-7947-AD2D-850682C98FB7}">
      <dgm:prSet/>
      <dgm:spPr/>
      <dgm:t>
        <a:bodyPr/>
        <a:lstStyle/>
        <a:p>
          <a:endParaRPr lang="en-US"/>
        </a:p>
      </dgm:t>
    </dgm:pt>
    <dgm:pt modelId="{6CE1ADE0-3EFE-B646-B9F8-0BFB97E9A884}">
      <dgm:prSet custT="1"/>
      <dgm:spPr/>
      <dgm:t>
        <a:bodyPr/>
        <a:lstStyle/>
        <a:p>
          <a:r>
            <a:rPr lang="en-US" sz="1000" dirty="0"/>
            <a:t>Branching Ratios</a:t>
          </a:r>
        </a:p>
      </dgm:t>
    </dgm:pt>
    <dgm:pt modelId="{99CA2601-90C6-2543-AE85-0AEBC78F5826}" type="parTrans" cxnId="{EC54C84E-9097-E04B-9180-0A28E51CEFA3}">
      <dgm:prSet/>
      <dgm:spPr/>
      <dgm:t>
        <a:bodyPr/>
        <a:lstStyle/>
        <a:p>
          <a:endParaRPr lang="en-US"/>
        </a:p>
      </dgm:t>
    </dgm:pt>
    <dgm:pt modelId="{31361F8B-A5B5-2341-8216-FD081EA2B34F}" type="sibTrans" cxnId="{EC54C84E-9097-E04B-9180-0A28E51CEFA3}">
      <dgm:prSet/>
      <dgm:spPr/>
      <dgm:t>
        <a:bodyPr/>
        <a:lstStyle/>
        <a:p>
          <a:endParaRPr lang="en-US"/>
        </a:p>
      </dgm:t>
    </dgm:pt>
    <dgm:pt modelId="{065EA575-D591-A44F-A877-55E406AC418E}">
      <dgm:prSet custT="1"/>
      <dgm:spPr/>
      <dgm:t>
        <a:bodyPr/>
        <a:lstStyle/>
        <a:p>
          <a:r>
            <a:rPr lang="en-US" sz="1000" b="0" i="0" dirty="0"/>
            <a:t>Absolute</a:t>
          </a:r>
        </a:p>
        <a:p>
          <a:r>
            <a:rPr lang="en-US" sz="1000" b="0" i="0" dirty="0"/>
            <a:t>Efficiency</a:t>
          </a:r>
          <a:endParaRPr lang="en-US" sz="1000" dirty="0"/>
        </a:p>
      </dgm:t>
    </dgm:pt>
    <dgm:pt modelId="{CC5B1A57-9912-AB4E-B394-13F74C56BB90}" type="parTrans" cxnId="{7BDF9C5D-2F48-EA4C-85DD-5706A2EF0332}">
      <dgm:prSet/>
      <dgm:spPr/>
      <dgm:t>
        <a:bodyPr/>
        <a:lstStyle/>
        <a:p>
          <a:endParaRPr lang="en-US"/>
        </a:p>
      </dgm:t>
    </dgm:pt>
    <dgm:pt modelId="{3F704383-CDFB-C746-BF52-4BDBDF707ABC}" type="sibTrans" cxnId="{7BDF9C5D-2F48-EA4C-85DD-5706A2EF0332}">
      <dgm:prSet/>
      <dgm:spPr/>
      <dgm:t>
        <a:bodyPr/>
        <a:lstStyle/>
        <a:p>
          <a:endParaRPr lang="en-US"/>
        </a:p>
      </dgm:t>
    </dgm:pt>
    <dgm:pt modelId="{95C20B6F-6850-574E-B94A-114A836162B5}">
      <dgm:prSet custT="1"/>
      <dgm:spPr/>
      <dgm:t>
        <a:bodyPr/>
        <a:lstStyle/>
        <a:p>
          <a:r>
            <a:rPr lang="en-US" sz="1000" b="0" i="0" dirty="0"/>
            <a:t>Activity Calculation</a:t>
          </a:r>
          <a:endParaRPr lang="en-US" sz="1000" dirty="0"/>
        </a:p>
      </dgm:t>
    </dgm:pt>
    <dgm:pt modelId="{38E62EE3-6D93-A844-913A-79A77D3C0973}" type="parTrans" cxnId="{E8B3D378-14C6-1D45-AFD9-4018E215EDEC}">
      <dgm:prSet/>
      <dgm:spPr/>
      <dgm:t>
        <a:bodyPr/>
        <a:lstStyle/>
        <a:p>
          <a:endParaRPr lang="en-US"/>
        </a:p>
      </dgm:t>
    </dgm:pt>
    <dgm:pt modelId="{16F65CC1-7DDC-654A-828E-B75C462FA7D9}" type="sibTrans" cxnId="{E8B3D378-14C6-1D45-AFD9-4018E215EDEC}">
      <dgm:prSet/>
      <dgm:spPr/>
      <dgm:t>
        <a:bodyPr/>
        <a:lstStyle/>
        <a:p>
          <a:endParaRPr lang="en-US"/>
        </a:p>
      </dgm:t>
    </dgm:pt>
    <dgm:pt modelId="{246513D2-80C1-2048-BD92-17BC424F7CAB}" type="pres">
      <dgm:prSet presAssocID="{3A30A401-57D6-F441-8896-CE19753486BA}" presName="Name0" presStyleCnt="0">
        <dgm:presLayoutVars>
          <dgm:dir/>
          <dgm:resizeHandles val="exact"/>
        </dgm:presLayoutVars>
      </dgm:prSet>
      <dgm:spPr/>
    </dgm:pt>
    <dgm:pt modelId="{9A597DD3-B816-FB4B-BFF5-E239FAEBD6AE}" type="pres">
      <dgm:prSet presAssocID="{9F86CDF0-AECC-3042-A687-5F433AF3AD2E}" presName="parTxOnly" presStyleLbl="node1" presStyleIdx="0" presStyleCnt="8">
        <dgm:presLayoutVars>
          <dgm:bulletEnabled val="1"/>
        </dgm:presLayoutVars>
      </dgm:prSet>
      <dgm:spPr/>
    </dgm:pt>
    <dgm:pt modelId="{34DF7C1D-53C6-0F42-9A09-4086B7F41E60}" type="pres">
      <dgm:prSet presAssocID="{CCA0A058-EDD2-8C46-87FE-A61123E64D01}" presName="parSpace" presStyleCnt="0"/>
      <dgm:spPr/>
    </dgm:pt>
    <dgm:pt modelId="{92FDC8C3-0CEE-8B43-A13A-08A80C8DDB08}" type="pres">
      <dgm:prSet presAssocID="{0E820128-0002-2D47-B144-4F0221866E11}" presName="parTxOnly" presStyleLbl="node1" presStyleIdx="1" presStyleCnt="8">
        <dgm:presLayoutVars>
          <dgm:bulletEnabled val="1"/>
        </dgm:presLayoutVars>
      </dgm:prSet>
      <dgm:spPr/>
    </dgm:pt>
    <dgm:pt modelId="{35C46A88-B637-B14D-B922-13AED05FAE65}" type="pres">
      <dgm:prSet presAssocID="{2855F45C-87F8-D042-9D5B-9BBB77E5C1E2}" presName="parSpace" presStyleCnt="0"/>
      <dgm:spPr/>
    </dgm:pt>
    <dgm:pt modelId="{8B302867-81A0-514B-9B40-1A6173AF386E}" type="pres">
      <dgm:prSet presAssocID="{DCE5D3F0-F9F3-2B44-A070-4CA7F1E37C1C}" presName="parTxOnly" presStyleLbl="node1" presStyleIdx="2" presStyleCnt="8">
        <dgm:presLayoutVars>
          <dgm:bulletEnabled val="1"/>
        </dgm:presLayoutVars>
      </dgm:prSet>
      <dgm:spPr/>
    </dgm:pt>
    <dgm:pt modelId="{18EB651F-D05D-8344-940B-439B8910BA58}" type="pres">
      <dgm:prSet presAssocID="{0A1CC0CA-2976-7249-8B3C-61402134B748}" presName="parSpace" presStyleCnt="0"/>
      <dgm:spPr/>
    </dgm:pt>
    <dgm:pt modelId="{BAED1249-5B36-0B4B-ACCD-867BF0E4C79A}" type="pres">
      <dgm:prSet presAssocID="{5C4B88BD-ADE5-6F41-892B-1119E92B89DE}" presName="parTxOnly" presStyleLbl="node1" presStyleIdx="3" presStyleCnt="8">
        <dgm:presLayoutVars>
          <dgm:bulletEnabled val="1"/>
        </dgm:presLayoutVars>
      </dgm:prSet>
      <dgm:spPr/>
    </dgm:pt>
    <dgm:pt modelId="{0168D6EA-BD96-5A49-A5B1-DE1D09B5676F}" type="pres">
      <dgm:prSet presAssocID="{C7775569-EC07-6345-BE89-8837CDCBDF7D}" presName="parSpace" presStyleCnt="0"/>
      <dgm:spPr/>
    </dgm:pt>
    <dgm:pt modelId="{AB46A035-2E5A-7642-8534-10698BD4BC84}" type="pres">
      <dgm:prSet presAssocID="{4FD6A615-D7A1-5A47-BF3E-2DDEC798C045}" presName="parTxOnly" presStyleLbl="node1" presStyleIdx="4" presStyleCnt="8">
        <dgm:presLayoutVars>
          <dgm:bulletEnabled val="1"/>
        </dgm:presLayoutVars>
      </dgm:prSet>
      <dgm:spPr/>
    </dgm:pt>
    <dgm:pt modelId="{C4C3B5BD-E932-F849-89D8-D378765DD345}" type="pres">
      <dgm:prSet presAssocID="{1B29AD18-CE9D-E24C-99F8-CAB5B6885A51}" presName="parSpace" presStyleCnt="0"/>
      <dgm:spPr/>
    </dgm:pt>
    <dgm:pt modelId="{FDD1BE09-05C7-8441-8774-3D137A1CE921}" type="pres">
      <dgm:prSet presAssocID="{6CE1ADE0-3EFE-B646-B9F8-0BFB97E9A884}" presName="parTxOnly" presStyleLbl="node1" presStyleIdx="5" presStyleCnt="8">
        <dgm:presLayoutVars>
          <dgm:bulletEnabled val="1"/>
        </dgm:presLayoutVars>
      </dgm:prSet>
      <dgm:spPr/>
    </dgm:pt>
    <dgm:pt modelId="{68615A6C-5AC9-8345-9AB1-EA24C7DA068A}" type="pres">
      <dgm:prSet presAssocID="{31361F8B-A5B5-2341-8216-FD081EA2B34F}" presName="parSpace" presStyleCnt="0"/>
      <dgm:spPr/>
    </dgm:pt>
    <dgm:pt modelId="{6172FE23-57F1-D044-AAEB-E58DA5AB6239}" type="pres">
      <dgm:prSet presAssocID="{065EA575-D591-A44F-A877-55E406AC418E}" presName="parTxOnly" presStyleLbl="node1" presStyleIdx="6" presStyleCnt="8">
        <dgm:presLayoutVars>
          <dgm:bulletEnabled val="1"/>
        </dgm:presLayoutVars>
      </dgm:prSet>
      <dgm:spPr/>
    </dgm:pt>
    <dgm:pt modelId="{5262E2B6-466D-8744-AB96-8D16BDBF6EAA}" type="pres">
      <dgm:prSet presAssocID="{3F704383-CDFB-C746-BF52-4BDBDF707ABC}" presName="parSpace" presStyleCnt="0"/>
      <dgm:spPr/>
    </dgm:pt>
    <dgm:pt modelId="{9BF2BEA5-8A64-734F-84EB-9C5C6EE724F4}" type="pres">
      <dgm:prSet presAssocID="{95C20B6F-6850-574E-B94A-114A836162B5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A5F5C802-AC7D-4E44-954B-53B29D8C4F3C}" type="presOf" srcId="{9F86CDF0-AECC-3042-A687-5F433AF3AD2E}" destId="{9A597DD3-B816-FB4B-BFF5-E239FAEBD6AE}" srcOrd="0" destOrd="0" presId="urn:microsoft.com/office/officeart/2005/8/layout/hChevron3"/>
    <dgm:cxn modelId="{9C427720-6433-5649-A38E-433354312A42}" srcId="{3A30A401-57D6-F441-8896-CE19753486BA}" destId="{DCE5D3F0-F9F3-2B44-A070-4CA7F1E37C1C}" srcOrd="2" destOrd="0" parTransId="{25C3FE46-47D3-8C44-9554-548DFA45E05B}" sibTransId="{0A1CC0CA-2976-7249-8B3C-61402134B748}"/>
    <dgm:cxn modelId="{4CF9E825-2EF5-6245-8794-501A6755C66A}" srcId="{3A30A401-57D6-F441-8896-CE19753486BA}" destId="{0E820128-0002-2D47-B144-4F0221866E11}" srcOrd="1" destOrd="0" parTransId="{515853E0-CAFF-3C44-95B1-06F0B58C203A}" sibTransId="{2855F45C-87F8-D042-9D5B-9BBB77E5C1E2}"/>
    <dgm:cxn modelId="{2701702D-CF57-8845-8695-619CD1880597}" srcId="{3A30A401-57D6-F441-8896-CE19753486BA}" destId="{9F86CDF0-AECC-3042-A687-5F433AF3AD2E}" srcOrd="0" destOrd="0" parTransId="{5240B83D-0B59-E945-9184-7CB548EDD2EE}" sibTransId="{CCA0A058-EDD2-8C46-87FE-A61123E64D01}"/>
    <dgm:cxn modelId="{285B0D30-66D9-214E-A4E8-3F7B9CDD08A0}" type="presOf" srcId="{4FD6A615-D7A1-5A47-BF3E-2DDEC798C045}" destId="{AB46A035-2E5A-7642-8534-10698BD4BC84}" srcOrd="0" destOrd="0" presId="urn:microsoft.com/office/officeart/2005/8/layout/hChevron3"/>
    <dgm:cxn modelId="{19E97332-B33F-D34C-8D40-0A5F9787D513}" type="presOf" srcId="{DCE5D3F0-F9F3-2B44-A070-4CA7F1E37C1C}" destId="{8B302867-81A0-514B-9B40-1A6173AF386E}" srcOrd="0" destOrd="0" presId="urn:microsoft.com/office/officeart/2005/8/layout/hChevron3"/>
    <dgm:cxn modelId="{FD28C444-E227-7947-AD2D-850682C98FB7}" srcId="{3A30A401-57D6-F441-8896-CE19753486BA}" destId="{4FD6A615-D7A1-5A47-BF3E-2DDEC798C045}" srcOrd="4" destOrd="0" parTransId="{64F9B618-8320-DA4A-B7A8-52B4C0C64D7C}" sibTransId="{1B29AD18-CE9D-E24C-99F8-CAB5B6885A51}"/>
    <dgm:cxn modelId="{EC54C84E-9097-E04B-9180-0A28E51CEFA3}" srcId="{3A30A401-57D6-F441-8896-CE19753486BA}" destId="{6CE1ADE0-3EFE-B646-B9F8-0BFB97E9A884}" srcOrd="5" destOrd="0" parTransId="{99CA2601-90C6-2543-AE85-0AEBC78F5826}" sibTransId="{31361F8B-A5B5-2341-8216-FD081EA2B34F}"/>
    <dgm:cxn modelId="{7BDF9C5D-2F48-EA4C-85DD-5706A2EF0332}" srcId="{3A30A401-57D6-F441-8896-CE19753486BA}" destId="{065EA575-D591-A44F-A877-55E406AC418E}" srcOrd="6" destOrd="0" parTransId="{CC5B1A57-9912-AB4E-B394-13F74C56BB90}" sibTransId="{3F704383-CDFB-C746-BF52-4BDBDF707ABC}"/>
    <dgm:cxn modelId="{E8B3D378-14C6-1D45-AFD9-4018E215EDEC}" srcId="{3A30A401-57D6-F441-8896-CE19753486BA}" destId="{95C20B6F-6850-574E-B94A-114A836162B5}" srcOrd="7" destOrd="0" parTransId="{38E62EE3-6D93-A844-913A-79A77D3C0973}" sibTransId="{16F65CC1-7DDC-654A-828E-B75C462FA7D9}"/>
    <dgm:cxn modelId="{60AC2B8C-66AD-224A-BA75-0B1EFABDFB98}" type="presOf" srcId="{5C4B88BD-ADE5-6F41-892B-1119E92B89DE}" destId="{BAED1249-5B36-0B4B-ACCD-867BF0E4C79A}" srcOrd="0" destOrd="0" presId="urn:microsoft.com/office/officeart/2005/8/layout/hChevron3"/>
    <dgm:cxn modelId="{E03A50B4-5DA0-974C-AA31-A1DC341BC4BA}" type="presOf" srcId="{95C20B6F-6850-574E-B94A-114A836162B5}" destId="{9BF2BEA5-8A64-734F-84EB-9C5C6EE724F4}" srcOrd="0" destOrd="0" presId="urn:microsoft.com/office/officeart/2005/8/layout/hChevron3"/>
    <dgm:cxn modelId="{BB5B32BB-C8A2-C44D-A751-FFBF11F280F4}" type="presOf" srcId="{3A30A401-57D6-F441-8896-CE19753486BA}" destId="{246513D2-80C1-2048-BD92-17BC424F7CAB}" srcOrd="0" destOrd="0" presId="urn:microsoft.com/office/officeart/2005/8/layout/hChevron3"/>
    <dgm:cxn modelId="{A3E686BB-9C6B-B54C-93AF-B7B11C6DE17B}" type="presOf" srcId="{6CE1ADE0-3EFE-B646-B9F8-0BFB97E9A884}" destId="{FDD1BE09-05C7-8441-8774-3D137A1CE921}" srcOrd="0" destOrd="0" presId="urn:microsoft.com/office/officeart/2005/8/layout/hChevron3"/>
    <dgm:cxn modelId="{B5DF2CC5-DC4C-4148-AFF9-63E539E72990}" srcId="{3A30A401-57D6-F441-8896-CE19753486BA}" destId="{5C4B88BD-ADE5-6F41-892B-1119E92B89DE}" srcOrd="3" destOrd="0" parTransId="{121D82D5-0DF9-4644-BAB0-DD96699EFBAB}" sibTransId="{C7775569-EC07-6345-BE89-8837CDCBDF7D}"/>
    <dgm:cxn modelId="{8833E9CE-0B1C-2948-96EC-485B398CB710}" type="presOf" srcId="{065EA575-D591-A44F-A877-55E406AC418E}" destId="{6172FE23-57F1-D044-AAEB-E58DA5AB6239}" srcOrd="0" destOrd="0" presId="urn:microsoft.com/office/officeart/2005/8/layout/hChevron3"/>
    <dgm:cxn modelId="{DF1FE6F9-42A6-0A47-950E-28BB8311BD9D}" type="presOf" srcId="{0E820128-0002-2D47-B144-4F0221866E11}" destId="{92FDC8C3-0CEE-8B43-A13A-08A80C8DDB08}" srcOrd="0" destOrd="0" presId="urn:microsoft.com/office/officeart/2005/8/layout/hChevron3"/>
    <dgm:cxn modelId="{E6A912E9-C66A-B947-A5F8-5189B24FD2A6}" type="presParOf" srcId="{246513D2-80C1-2048-BD92-17BC424F7CAB}" destId="{9A597DD3-B816-FB4B-BFF5-E239FAEBD6AE}" srcOrd="0" destOrd="0" presId="urn:microsoft.com/office/officeart/2005/8/layout/hChevron3"/>
    <dgm:cxn modelId="{986934E0-07A5-2A40-8C41-E7BF9B4F9FD4}" type="presParOf" srcId="{246513D2-80C1-2048-BD92-17BC424F7CAB}" destId="{34DF7C1D-53C6-0F42-9A09-4086B7F41E60}" srcOrd="1" destOrd="0" presId="urn:microsoft.com/office/officeart/2005/8/layout/hChevron3"/>
    <dgm:cxn modelId="{251D0387-62F3-984E-8223-A84FD5D42A80}" type="presParOf" srcId="{246513D2-80C1-2048-BD92-17BC424F7CAB}" destId="{92FDC8C3-0CEE-8B43-A13A-08A80C8DDB08}" srcOrd="2" destOrd="0" presId="urn:microsoft.com/office/officeart/2005/8/layout/hChevron3"/>
    <dgm:cxn modelId="{E570E61C-C749-A24B-92C8-8068F83AA854}" type="presParOf" srcId="{246513D2-80C1-2048-BD92-17BC424F7CAB}" destId="{35C46A88-B637-B14D-B922-13AED05FAE65}" srcOrd="3" destOrd="0" presId="urn:microsoft.com/office/officeart/2005/8/layout/hChevron3"/>
    <dgm:cxn modelId="{DA7EE79E-C7CC-8044-B245-2B1D3EC52205}" type="presParOf" srcId="{246513D2-80C1-2048-BD92-17BC424F7CAB}" destId="{8B302867-81A0-514B-9B40-1A6173AF386E}" srcOrd="4" destOrd="0" presId="urn:microsoft.com/office/officeart/2005/8/layout/hChevron3"/>
    <dgm:cxn modelId="{C2B170DC-C112-614D-B6A7-C7C9E7E87CF1}" type="presParOf" srcId="{246513D2-80C1-2048-BD92-17BC424F7CAB}" destId="{18EB651F-D05D-8344-940B-439B8910BA58}" srcOrd="5" destOrd="0" presId="urn:microsoft.com/office/officeart/2005/8/layout/hChevron3"/>
    <dgm:cxn modelId="{8A34B92C-D2A5-7249-8AB9-51AF822849E3}" type="presParOf" srcId="{246513D2-80C1-2048-BD92-17BC424F7CAB}" destId="{BAED1249-5B36-0B4B-ACCD-867BF0E4C79A}" srcOrd="6" destOrd="0" presId="urn:microsoft.com/office/officeart/2005/8/layout/hChevron3"/>
    <dgm:cxn modelId="{3F58A28E-34DC-5448-AB43-1B350903A1ED}" type="presParOf" srcId="{246513D2-80C1-2048-BD92-17BC424F7CAB}" destId="{0168D6EA-BD96-5A49-A5B1-DE1D09B5676F}" srcOrd="7" destOrd="0" presId="urn:microsoft.com/office/officeart/2005/8/layout/hChevron3"/>
    <dgm:cxn modelId="{F974E497-58A2-3942-8A76-430E9659F35A}" type="presParOf" srcId="{246513D2-80C1-2048-BD92-17BC424F7CAB}" destId="{AB46A035-2E5A-7642-8534-10698BD4BC84}" srcOrd="8" destOrd="0" presId="urn:microsoft.com/office/officeart/2005/8/layout/hChevron3"/>
    <dgm:cxn modelId="{91606419-D1D0-A643-9D5E-A07950DC9085}" type="presParOf" srcId="{246513D2-80C1-2048-BD92-17BC424F7CAB}" destId="{C4C3B5BD-E932-F849-89D8-D378765DD345}" srcOrd="9" destOrd="0" presId="urn:microsoft.com/office/officeart/2005/8/layout/hChevron3"/>
    <dgm:cxn modelId="{0527F9E7-CCA0-1A4D-99FC-DC874F030837}" type="presParOf" srcId="{246513D2-80C1-2048-BD92-17BC424F7CAB}" destId="{FDD1BE09-05C7-8441-8774-3D137A1CE921}" srcOrd="10" destOrd="0" presId="urn:microsoft.com/office/officeart/2005/8/layout/hChevron3"/>
    <dgm:cxn modelId="{5E98D4F0-C5FF-DF45-85AB-11C209EB1D58}" type="presParOf" srcId="{246513D2-80C1-2048-BD92-17BC424F7CAB}" destId="{68615A6C-5AC9-8345-9AB1-EA24C7DA068A}" srcOrd="11" destOrd="0" presId="urn:microsoft.com/office/officeart/2005/8/layout/hChevron3"/>
    <dgm:cxn modelId="{37EA90AE-C9A7-5845-8E0C-506A6258B0C3}" type="presParOf" srcId="{246513D2-80C1-2048-BD92-17BC424F7CAB}" destId="{6172FE23-57F1-D044-AAEB-E58DA5AB6239}" srcOrd="12" destOrd="0" presId="urn:microsoft.com/office/officeart/2005/8/layout/hChevron3"/>
    <dgm:cxn modelId="{73500A73-EB8D-5E47-A170-3F381FEB78AA}" type="presParOf" srcId="{246513D2-80C1-2048-BD92-17BC424F7CAB}" destId="{5262E2B6-466D-8744-AB96-8D16BDBF6EAA}" srcOrd="13" destOrd="0" presId="urn:microsoft.com/office/officeart/2005/8/layout/hChevron3"/>
    <dgm:cxn modelId="{8FB48D0D-F8A5-224B-9211-D6116DA94AE0}" type="presParOf" srcId="{246513D2-80C1-2048-BD92-17BC424F7CAB}" destId="{9BF2BEA5-8A64-734F-84EB-9C5C6EE724F4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97DD3-B816-FB4B-BFF5-E239FAEBD6AE}">
      <dsp:nvSpPr>
        <dsp:cNvPr id="0" name=""/>
        <dsp:cNvSpPr/>
      </dsp:nvSpPr>
      <dsp:spPr>
        <a:xfrm>
          <a:off x="4240" y="994212"/>
          <a:ext cx="1314657" cy="5258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Acquisition</a:t>
          </a:r>
          <a:endParaRPr lang="en-US" sz="1000" kern="1200" dirty="0"/>
        </a:p>
      </dsp:txBody>
      <dsp:txXfrm>
        <a:off x="4240" y="994212"/>
        <a:ext cx="1183192" cy="525862"/>
      </dsp:txXfrm>
    </dsp:sp>
    <dsp:sp modelId="{92FDC8C3-0CEE-8B43-A13A-08A80C8DDB08}">
      <dsp:nvSpPr>
        <dsp:cNvPr id="0" name=""/>
        <dsp:cNvSpPr/>
      </dsp:nvSpPr>
      <dsp:spPr>
        <a:xfrm>
          <a:off x="1055966" y="994212"/>
          <a:ext cx="1314657" cy="525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Import Spectrum</a:t>
          </a:r>
        </a:p>
      </dsp:txBody>
      <dsp:txXfrm>
        <a:off x="1318897" y="994212"/>
        <a:ext cx="788795" cy="525862"/>
      </dsp:txXfrm>
    </dsp:sp>
    <dsp:sp modelId="{8B302867-81A0-514B-9B40-1A6173AF386E}">
      <dsp:nvSpPr>
        <dsp:cNvPr id="0" name=""/>
        <dsp:cNvSpPr/>
      </dsp:nvSpPr>
      <dsp:spPr>
        <a:xfrm>
          <a:off x="2107692" y="994212"/>
          <a:ext cx="1314657" cy="525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Energy Calibration</a:t>
          </a:r>
          <a:endParaRPr lang="en-US" sz="1000" kern="1200" dirty="0"/>
        </a:p>
      </dsp:txBody>
      <dsp:txXfrm>
        <a:off x="2370623" y="994212"/>
        <a:ext cx="788795" cy="525862"/>
      </dsp:txXfrm>
    </dsp:sp>
    <dsp:sp modelId="{BAED1249-5B36-0B4B-ACCD-867BF0E4C79A}">
      <dsp:nvSpPr>
        <dsp:cNvPr id="0" name=""/>
        <dsp:cNvSpPr/>
      </dsp:nvSpPr>
      <dsp:spPr>
        <a:xfrm>
          <a:off x="3159417" y="994212"/>
          <a:ext cx="1314657" cy="525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Peak Area</a:t>
          </a:r>
          <a:endParaRPr lang="en-US" sz="1000" kern="1200" dirty="0"/>
        </a:p>
      </dsp:txBody>
      <dsp:txXfrm>
        <a:off x="3422348" y="994212"/>
        <a:ext cx="788795" cy="525862"/>
      </dsp:txXfrm>
    </dsp:sp>
    <dsp:sp modelId="{AB46A035-2E5A-7642-8534-10698BD4BC84}">
      <dsp:nvSpPr>
        <dsp:cNvPr id="0" name=""/>
        <dsp:cNvSpPr/>
      </dsp:nvSpPr>
      <dsp:spPr>
        <a:xfrm>
          <a:off x="4211143" y="994212"/>
          <a:ext cx="1314657" cy="525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IID</a:t>
          </a:r>
          <a:endParaRPr lang="en-US" sz="1000" kern="1200" dirty="0"/>
        </a:p>
      </dsp:txBody>
      <dsp:txXfrm>
        <a:off x="4474074" y="994212"/>
        <a:ext cx="788795" cy="525862"/>
      </dsp:txXfrm>
    </dsp:sp>
    <dsp:sp modelId="{FDD1BE09-05C7-8441-8774-3D137A1CE921}">
      <dsp:nvSpPr>
        <dsp:cNvPr id="0" name=""/>
        <dsp:cNvSpPr/>
      </dsp:nvSpPr>
      <dsp:spPr>
        <a:xfrm>
          <a:off x="5262868" y="994212"/>
          <a:ext cx="1314657" cy="525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Branching Ratios</a:t>
          </a:r>
        </a:p>
      </dsp:txBody>
      <dsp:txXfrm>
        <a:off x="5525799" y="994212"/>
        <a:ext cx="788795" cy="525862"/>
      </dsp:txXfrm>
    </dsp:sp>
    <dsp:sp modelId="{6172FE23-57F1-D044-AAEB-E58DA5AB6239}">
      <dsp:nvSpPr>
        <dsp:cNvPr id="0" name=""/>
        <dsp:cNvSpPr/>
      </dsp:nvSpPr>
      <dsp:spPr>
        <a:xfrm>
          <a:off x="6314594" y="994212"/>
          <a:ext cx="1314657" cy="525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Absolute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Efficiency</a:t>
          </a:r>
          <a:endParaRPr lang="en-US" sz="1000" kern="1200" dirty="0"/>
        </a:p>
      </dsp:txBody>
      <dsp:txXfrm>
        <a:off x="6577525" y="994212"/>
        <a:ext cx="788795" cy="525862"/>
      </dsp:txXfrm>
    </dsp:sp>
    <dsp:sp modelId="{9BF2BEA5-8A64-734F-84EB-9C5C6EE724F4}">
      <dsp:nvSpPr>
        <dsp:cNvPr id="0" name=""/>
        <dsp:cNvSpPr/>
      </dsp:nvSpPr>
      <dsp:spPr>
        <a:xfrm>
          <a:off x="7366320" y="994212"/>
          <a:ext cx="1314657" cy="525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Activity Calculation</a:t>
          </a:r>
          <a:endParaRPr lang="en-US" sz="1000" kern="1200" dirty="0"/>
        </a:p>
      </dsp:txBody>
      <dsp:txXfrm>
        <a:off x="7629251" y="994212"/>
        <a:ext cx="788795" cy="52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812520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61f54b1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g3561f54b1b7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5000" cy="48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3561f54b1b7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781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DF5E2C96-696C-E91D-8F68-C68424091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>
            <a:extLst>
              <a:ext uri="{FF2B5EF4-FFF2-40B4-BE49-F238E27FC236}">
                <a16:creationId xmlns:a16="http://schemas.microsoft.com/office/drawing/2014/main" id="{48E1B1C8-E5E6-60B2-00C1-A5E751832D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>
            <a:extLst>
              <a:ext uri="{FF2B5EF4-FFF2-40B4-BE49-F238E27FC236}">
                <a16:creationId xmlns:a16="http://schemas.microsoft.com/office/drawing/2014/main" id="{BE36BE09-B584-554F-24C7-323A30965F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:notes">
            <a:extLst>
              <a:ext uri="{FF2B5EF4-FFF2-40B4-BE49-F238E27FC236}">
                <a16:creationId xmlns:a16="http://schemas.microsoft.com/office/drawing/2014/main" id="{686699A9-E3EB-EC07-74F9-DBCD86F3EC00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71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979AF755-6698-425B-BC21-F7781DA1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>
            <a:extLst>
              <a:ext uri="{FF2B5EF4-FFF2-40B4-BE49-F238E27FC236}">
                <a16:creationId xmlns:a16="http://schemas.microsoft.com/office/drawing/2014/main" id="{47BD6E0B-0E0B-B546-745A-9B89D71C68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>
            <a:extLst>
              <a:ext uri="{FF2B5EF4-FFF2-40B4-BE49-F238E27FC236}">
                <a16:creationId xmlns:a16="http://schemas.microsoft.com/office/drawing/2014/main" id="{E09ED0BE-75F3-8893-7551-3C82FDC078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:notes">
            <a:extLst>
              <a:ext uri="{FF2B5EF4-FFF2-40B4-BE49-F238E27FC236}">
                <a16:creationId xmlns:a16="http://schemas.microsoft.com/office/drawing/2014/main" id="{0496438F-2CF8-0EB7-0A99-4EED448EB194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311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58F0E877-68FC-28CC-F247-E5EB8B1C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520994AD-0DC3-E5E7-19D1-AABB548532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>
            <a:extLst>
              <a:ext uri="{FF2B5EF4-FFF2-40B4-BE49-F238E27FC236}">
                <a16:creationId xmlns:a16="http://schemas.microsoft.com/office/drawing/2014/main" id="{8AA37136-C076-8809-8AF5-9BA451EC64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>
            <a:extLst>
              <a:ext uri="{FF2B5EF4-FFF2-40B4-BE49-F238E27FC236}">
                <a16:creationId xmlns:a16="http://schemas.microsoft.com/office/drawing/2014/main" id="{66708344-908E-C1FA-79CB-F9473EEC905F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93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03EBF61E-5911-B310-B2B6-18961972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81ACC3D4-172E-17FA-45F1-813ECD968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>
            <a:extLst>
              <a:ext uri="{FF2B5EF4-FFF2-40B4-BE49-F238E27FC236}">
                <a16:creationId xmlns:a16="http://schemas.microsoft.com/office/drawing/2014/main" id="{986A036D-F069-A0EA-AE10-C376BAE546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>
            <a:extLst>
              <a:ext uri="{FF2B5EF4-FFF2-40B4-BE49-F238E27FC236}">
                <a16:creationId xmlns:a16="http://schemas.microsoft.com/office/drawing/2014/main" id="{84E32353-D1FC-CDA8-BA31-426A11202E7C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90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F16BBC2D-1546-7988-B3F0-7EC71FAA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CBFC1234-328A-8A89-A11F-0A7EA847C0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>
            <a:extLst>
              <a:ext uri="{FF2B5EF4-FFF2-40B4-BE49-F238E27FC236}">
                <a16:creationId xmlns:a16="http://schemas.microsoft.com/office/drawing/2014/main" id="{3C08CD93-61BF-3DE9-721A-E01B48491F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>
            <a:extLst>
              <a:ext uri="{FF2B5EF4-FFF2-40B4-BE49-F238E27FC236}">
                <a16:creationId xmlns:a16="http://schemas.microsoft.com/office/drawing/2014/main" id="{9DF75DB7-2523-868B-9B73-D78B06477818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60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8A374417-B571-CC6F-F590-481F45D20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A700A512-E992-A588-8109-37FB5441FD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>
            <a:extLst>
              <a:ext uri="{FF2B5EF4-FFF2-40B4-BE49-F238E27FC236}">
                <a16:creationId xmlns:a16="http://schemas.microsoft.com/office/drawing/2014/main" id="{07691AA7-24A3-3219-F6B1-562149D3C0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>
            <a:extLst>
              <a:ext uri="{FF2B5EF4-FFF2-40B4-BE49-F238E27FC236}">
                <a16:creationId xmlns:a16="http://schemas.microsoft.com/office/drawing/2014/main" id="{3120CF80-2725-399A-DCF6-AF9823CDBAB9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630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9A9CB140-6140-B5F1-31A1-FDE23E5D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F604144C-8744-3FCC-7DB1-EF05A35F4D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>
            <a:extLst>
              <a:ext uri="{FF2B5EF4-FFF2-40B4-BE49-F238E27FC236}">
                <a16:creationId xmlns:a16="http://schemas.microsoft.com/office/drawing/2014/main" id="{B5001A89-4BA6-7D9D-61F4-D826CF3A2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>
            <a:extLst>
              <a:ext uri="{FF2B5EF4-FFF2-40B4-BE49-F238E27FC236}">
                <a16:creationId xmlns:a16="http://schemas.microsoft.com/office/drawing/2014/main" id="{5F67FFFA-5EC4-9D53-9AE9-AD7065C9E3E2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33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0C3C5E43-65B7-F59A-4C3A-B9B819D0D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5E595F07-DA56-9C58-E31F-B44D3AE752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>
            <a:extLst>
              <a:ext uri="{FF2B5EF4-FFF2-40B4-BE49-F238E27FC236}">
                <a16:creationId xmlns:a16="http://schemas.microsoft.com/office/drawing/2014/main" id="{C45DEC9D-5E66-E659-4FE8-ABD3497516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>
            <a:extLst>
              <a:ext uri="{FF2B5EF4-FFF2-40B4-BE49-F238E27FC236}">
                <a16:creationId xmlns:a16="http://schemas.microsoft.com/office/drawing/2014/main" id="{0E1CB8DD-D11B-B062-02F9-E478C97BEC01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3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0E89C618-2D89-0102-43DB-2B5AEDA51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>
            <a:extLst>
              <a:ext uri="{FF2B5EF4-FFF2-40B4-BE49-F238E27FC236}">
                <a16:creationId xmlns:a16="http://schemas.microsoft.com/office/drawing/2014/main" id="{57F428BA-9CD5-AEE4-54F8-BD59434004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5:notes">
            <a:extLst>
              <a:ext uri="{FF2B5EF4-FFF2-40B4-BE49-F238E27FC236}">
                <a16:creationId xmlns:a16="http://schemas.microsoft.com/office/drawing/2014/main" id="{45BFF072-2FDB-E6D6-6838-A5144EA878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:notes">
            <a:extLst>
              <a:ext uri="{FF2B5EF4-FFF2-40B4-BE49-F238E27FC236}">
                <a16:creationId xmlns:a16="http://schemas.microsoft.com/office/drawing/2014/main" id="{766399AE-E12E-54D6-8B69-2E9EA434F8ED}"/>
              </a:ext>
            </a:extLst>
          </p:cNvPr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5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:notes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 sz="1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6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4667400"/>
            <a:ext cx="9141120" cy="33840"/>
          </a:xfrm>
          <a:prstGeom prst="rect">
            <a:avLst/>
          </a:prstGeom>
          <a:gradFill>
            <a:gsLst>
              <a:gs pos="0">
                <a:srgbClr val="184D7E"/>
              </a:gs>
              <a:gs pos="100000">
                <a:srgbClr val="2065A4"/>
              </a:gs>
            </a:gsLst>
            <a:lin ang="0" scaled="0"/>
          </a:gradFill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0" y="101520"/>
            <a:ext cx="1783800" cy="42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/>
          <p:nvPr/>
        </p:nvSpPr>
        <p:spPr>
          <a:xfrm>
            <a:off x="609840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966960" y="4767120"/>
            <a:ext cx="2054520" cy="27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60" y="0"/>
            <a:ext cx="961560" cy="53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1000"/>
              <a:buFont typeface="Arial"/>
              <a:buNone/>
              <a:defRPr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61f54b1b7_0_0"/>
          <p:cNvSpPr/>
          <p:nvPr/>
        </p:nvSpPr>
        <p:spPr>
          <a:xfrm>
            <a:off x="0" y="2492280"/>
            <a:ext cx="9141000" cy="2648100"/>
          </a:xfrm>
          <a:prstGeom prst="rect">
            <a:avLst/>
          </a:prstGeom>
          <a:gradFill>
            <a:gsLst>
              <a:gs pos="0">
                <a:srgbClr val="E3F1FE"/>
              </a:gs>
              <a:gs pos="100000">
                <a:srgbClr val="83B9EB"/>
              </a:gs>
            </a:gsLst>
            <a:lin ang="5400012" scaled="0"/>
          </a:gra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3561f54b1b7_0_0"/>
          <p:cNvSpPr/>
          <p:nvPr/>
        </p:nvSpPr>
        <p:spPr>
          <a:xfrm>
            <a:off x="384840" y="2764080"/>
            <a:ext cx="83595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 strike="noStrike" dirty="0">
                <a:solidFill>
                  <a:srgbClr val="064268"/>
                </a:solidFill>
                <a:latin typeface="Calibri"/>
                <a:ea typeface="Calibri"/>
                <a:cs typeface="Calibri"/>
                <a:sym typeface="Calibri"/>
              </a:rPr>
              <a:t>Introduction to Research</a:t>
            </a:r>
            <a:endParaRPr sz="2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3561f54b1b7_0_0"/>
          <p:cNvSpPr/>
          <p:nvPr/>
        </p:nvSpPr>
        <p:spPr>
          <a:xfrm>
            <a:off x="1789200" y="2532600"/>
            <a:ext cx="55800" cy="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3561f54b1b7_0_0"/>
          <p:cNvSpPr/>
          <p:nvPr/>
        </p:nvSpPr>
        <p:spPr>
          <a:xfrm>
            <a:off x="517320" y="4071240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D. Cerioni</a:t>
            </a: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g3561f54b1b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680" y="76320"/>
            <a:ext cx="2639160" cy="5878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3561f54b1b7_0_0"/>
          <p:cNvSpPr/>
          <p:nvPr/>
        </p:nvSpPr>
        <p:spPr>
          <a:xfrm>
            <a:off x="517320" y="4487760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064268"/>
                </a:solidFill>
              </a:rPr>
              <a:t>Oct</a:t>
            </a:r>
            <a:r>
              <a:rPr lang="it" sz="1400" b="0" strike="noStrike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dirty="0">
                <a:solidFill>
                  <a:srgbClr val="064268"/>
                </a:solidFill>
              </a:rPr>
              <a:t>7</a:t>
            </a:r>
            <a:r>
              <a:rPr lang="it" sz="1400" b="0" strike="noStrike" baseline="30000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" sz="1400" b="0" strike="noStrike" dirty="0">
                <a:solidFill>
                  <a:srgbClr val="064268"/>
                </a:solidFill>
                <a:latin typeface="Arial"/>
                <a:ea typeface="Arial"/>
                <a:cs typeface="Arial"/>
                <a:sym typeface="Arial"/>
              </a:rPr>
              <a:t>, 2025</a:t>
            </a:r>
            <a:endParaRPr sz="14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3561f54b1b7_0_0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u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g3561f54b1b7_0_0"/>
          <p:cNvSpPr/>
          <p:nvPr/>
        </p:nvSpPr>
        <p:spPr>
          <a:xfrm>
            <a:off x="517320" y="2405959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0" strike="noStrike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Laboratori Nazionali di Legnaro – INFN</a:t>
            </a:r>
            <a:endParaRPr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3561f54b1b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600" y="114480"/>
            <a:ext cx="761760" cy="76176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561f54b1b7_0_0"/>
          <p:cNvSpPr/>
          <p:nvPr/>
        </p:nvSpPr>
        <p:spPr>
          <a:xfrm>
            <a:off x="517320" y="3603240"/>
            <a:ext cx="8106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b="1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ISOLPHARM</a:t>
            </a:r>
            <a:endParaRPr sz="22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3561f54b1b7_0_0" title="logo_spesmed_orizzonta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875" y="1172675"/>
            <a:ext cx="4926251" cy="865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2929788D-84BF-4C2B-40D2-81C134BF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>
            <a:extLst>
              <a:ext uri="{FF2B5EF4-FFF2-40B4-BE49-F238E27FC236}">
                <a16:creationId xmlns:a16="http://schemas.microsoft.com/office/drawing/2014/main" id="{5EE406A6-E17E-A403-F24A-101A1B83285F}"/>
              </a:ext>
            </a:extLst>
          </p:cNvPr>
          <p:cNvSpPr/>
          <p:nvPr/>
        </p:nvSpPr>
        <p:spPr>
          <a:xfrm>
            <a:off x="1315440" y="3312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Automation of activity measurement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>
            <a:extLst>
              <a:ext uri="{FF2B5EF4-FFF2-40B4-BE49-F238E27FC236}">
                <a16:creationId xmlns:a16="http://schemas.microsoft.com/office/drawing/2014/main" id="{68333E3D-6FEB-BFF9-7A09-EBCED93E7B26}"/>
              </a:ext>
            </a:extLst>
          </p:cNvPr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>
            <a:extLst>
              <a:ext uri="{FF2B5EF4-FFF2-40B4-BE49-F238E27FC236}">
                <a16:creationId xmlns:a16="http://schemas.microsoft.com/office/drawing/2014/main" id="{DC9E3E4B-034A-B14D-038D-8CFE4C0A76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72694B-B266-681E-94FB-B35FBE1ED4C7}"/>
              </a:ext>
            </a:extLst>
          </p:cNvPr>
          <p:cNvSpPr txBox="1"/>
          <p:nvPr/>
        </p:nvSpPr>
        <p:spPr>
          <a:xfrm>
            <a:off x="135720" y="604440"/>
            <a:ext cx="65360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Connect to the CAEN digitizer and start acquisition.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Import the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Perform energy calibration.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Find the peaks and calculate the number of events under each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Identify the isotope (IID) using a feed-forward neural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Find branching ratios of the peaks using International Atomic Energy Agency database API + local database.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Calculate absolute efficiency of the detector at peak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Calculate activity of the source.</a:t>
            </a:r>
          </a:p>
        </p:txBody>
      </p:sp>
      <p:pic>
        <p:nvPicPr>
          <p:cNvPr id="3074" name="Picture 2" descr="CoMPASS - Multiparametric DAQ Software for Physics Applications - CAEN ...">
            <a:extLst>
              <a:ext uri="{FF2B5EF4-FFF2-40B4-BE49-F238E27FC236}">
                <a16:creationId xmlns:a16="http://schemas.microsoft.com/office/drawing/2014/main" id="{8BD55493-02AA-79E6-3460-F79A8358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55" y="2174100"/>
            <a:ext cx="2170071" cy="17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AEA Logo / Misc / Logonoid.com">
            <a:extLst>
              <a:ext uri="{FF2B5EF4-FFF2-40B4-BE49-F238E27FC236}">
                <a16:creationId xmlns:a16="http://schemas.microsoft.com/office/drawing/2014/main" id="{E489BF79-D9F8-E956-E7B9-C8B0799F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71" y="832054"/>
            <a:ext cx="2106438" cy="15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689626-5190-564A-1879-B141A0099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04584"/>
              </p:ext>
            </p:extLst>
          </p:nvPr>
        </p:nvGraphicFramePr>
        <p:xfrm>
          <a:off x="213608" y="2885516"/>
          <a:ext cx="8685218" cy="251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7102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636819CB-5199-6655-2BF0-F5EA35140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>
            <a:extLst>
              <a:ext uri="{FF2B5EF4-FFF2-40B4-BE49-F238E27FC236}">
                <a16:creationId xmlns:a16="http://schemas.microsoft.com/office/drawing/2014/main" id="{5EC79D59-2FA6-B98D-3D23-281252456C6B}"/>
              </a:ext>
            </a:extLst>
          </p:cNvPr>
          <p:cNvSpPr/>
          <p:nvPr/>
        </p:nvSpPr>
        <p:spPr>
          <a:xfrm>
            <a:off x="1777589" y="23907"/>
            <a:ext cx="6418556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Python script is optimized for IRIS</a:t>
            </a:r>
          </a:p>
        </p:txBody>
      </p:sp>
      <p:sp>
        <p:nvSpPr>
          <p:cNvPr id="73" name="Google Shape;73;p3">
            <a:extLst>
              <a:ext uri="{FF2B5EF4-FFF2-40B4-BE49-F238E27FC236}">
                <a16:creationId xmlns:a16="http://schemas.microsoft.com/office/drawing/2014/main" id="{6D95B4E6-753B-6A86-B576-AB9EBE297574}"/>
              </a:ext>
            </a:extLst>
          </p:cNvPr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>
            <a:extLst>
              <a:ext uri="{FF2B5EF4-FFF2-40B4-BE49-F238E27FC236}">
                <a16:creationId xmlns:a16="http://schemas.microsoft.com/office/drawing/2014/main" id="{387BEDF8-43AF-00D2-A213-3FB30AE17A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50;g3561f54b1b7_0_0">
            <a:extLst>
              <a:ext uri="{FF2B5EF4-FFF2-40B4-BE49-F238E27FC236}">
                <a16:creationId xmlns:a16="http://schemas.microsoft.com/office/drawing/2014/main" id="{2CFBC0C7-8A41-57BD-71A2-664AB50D2C95}"/>
              </a:ext>
            </a:extLst>
          </p:cNvPr>
          <p:cNvSpPr/>
          <p:nvPr/>
        </p:nvSpPr>
        <p:spPr>
          <a:xfrm>
            <a:off x="135720" y="901338"/>
            <a:ext cx="4495547" cy="310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strike="noStrike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Calibration</a:t>
            </a: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data can be </a:t>
            </a:r>
            <a:r>
              <a:rPr lang="it-IT" sz="1800" b="0" strike="noStrike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easily</a:t>
            </a: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strike="noStrike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modified</a:t>
            </a: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Peak </a:t>
            </a:r>
            <a:r>
              <a:rPr lang="it-IT" sz="1800" b="0" strike="noStrike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finding</a:t>
            </a: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strike="noStrike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strike="noStrike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strike="noStrike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optimized</a:t>
            </a: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for the IRIS </a:t>
            </a:r>
            <a:r>
              <a:rPr lang="it-IT" sz="1800" b="0" strike="noStrike" dirty="0" err="1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HPGe</a:t>
            </a:r>
            <a:r>
              <a:rPr lang="it-IT" sz="1800" b="0" strike="noStrike" dirty="0">
                <a:solidFill>
                  <a:srgbClr val="00446D"/>
                </a:solidFill>
                <a:latin typeface="Arial"/>
                <a:ea typeface="Arial"/>
                <a:cs typeface="Arial"/>
                <a:sym typeface="Arial"/>
              </a:rPr>
              <a:t> detector.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446D"/>
                </a:solidFill>
              </a:rPr>
              <a:t>Gaussian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fit</a:t>
            </a:r>
            <a:r>
              <a:rPr lang="it-IT" sz="1800" dirty="0">
                <a:solidFill>
                  <a:srgbClr val="00446D"/>
                </a:solidFill>
              </a:rPr>
              <a:t> with </a:t>
            </a:r>
            <a:r>
              <a:rPr lang="it-IT" sz="1800" dirty="0" err="1">
                <a:solidFill>
                  <a:srgbClr val="00446D"/>
                </a:solidFill>
              </a:rPr>
              <a:t>error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propagation</a:t>
            </a:r>
            <a:r>
              <a:rPr lang="it-IT" sz="1800" dirty="0">
                <a:solidFill>
                  <a:srgbClr val="00446D"/>
                </a:solidFill>
              </a:rPr>
              <a:t> for activity </a:t>
            </a:r>
            <a:r>
              <a:rPr lang="it-IT" sz="1800" dirty="0" err="1">
                <a:solidFill>
                  <a:srgbClr val="00446D"/>
                </a:solidFill>
              </a:rPr>
              <a:t>error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calculation</a:t>
            </a:r>
            <a:r>
              <a:rPr lang="it-IT" sz="1800" dirty="0">
                <a:solidFill>
                  <a:srgbClr val="00446D"/>
                </a:solidFill>
              </a:rPr>
              <a:t>.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Integration with IRIS GUI.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Python GUI to show </a:t>
            </a:r>
            <a:r>
              <a:rPr lang="it-IT" sz="1800" dirty="0" err="1">
                <a:solidFill>
                  <a:srgbClr val="00446D"/>
                </a:solidFill>
              </a:rPr>
              <a:t>results</a:t>
            </a:r>
            <a:r>
              <a:rPr lang="it-IT" sz="1800" dirty="0">
                <a:solidFill>
                  <a:srgbClr val="00446D"/>
                </a:solidFill>
              </a:rPr>
              <a:t>.</a:t>
            </a:r>
            <a:endParaRPr lang="it" sz="1800" dirty="0">
              <a:solidFill>
                <a:srgbClr val="00446D"/>
              </a:solidFill>
            </a:endParaRPr>
          </a:p>
        </p:txBody>
      </p:sp>
      <p:sp>
        <p:nvSpPr>
          <p:cNvPr id="2" name="Google Shape;50;g3561f54b1b7_0_0">
            <a:extLst>
              <a:ext uri="{FF2B5EF4-FFF2-40B4-BE49-F238E27FC236}">
                <a16:creationId xmlns:a16="http://schemas.microsoft.com/office/drawing/2014/main" id="{5931C5BB-1596-6395-5BE2-750A9CDC82FD}"/>
              </a:ext>
            </a:extLst>
          </p:cNvPr>
          <p:cNvSpPr/>
          <p:nvPr/>
        </p:nvSpPr>
        <p:spPr>
          <a:xfrm>
            <a:off x="5167224" y="4071847"/>
            <a:ext cx="5031504" cy="52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" sz="1800" dirty="0">
                <a:solidFill>
                  <a:srgbClr val="00446D"/>
                </a:solidFill>
              </a:rPr>
              <a:t>Example of analysis on 152Eu source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6DD77E08-BDDB-CBE3-3BF1-6EE8EC7B6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72" y="752334"/>
            <a:ext cx="3157702" cy="1634225"/>
          </a:xfrm>
          <a:prstGeom prst="rect">
            <a:avLst/>
          </a:prstGeom>
        </p:spPr>
      </p:pic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C64867BF-3E7B-8F78-5FAF-64C41A5E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372" y="2456204"/>
            <a:ext cx="3157702" cy="16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80;p4">
            <a:extLst>
              <a:ext uri="{FF2B5EF4-FFF2-40B4-BE49-F238E27FC236}">
                <a16:creationId xmlns:a16="http://schemas.microsoft.com/office/drawing/2014/main" id="{85BBA323-FB6B-1A48-3001-4C279E4D6C78}"/>
              </a:ext>
            </a:extLst>
          </p:cNvPr>
          <p:cNvSpPr/>
          <p:nvPr/>
        </p:nvSpPr>
        <p:spPr>
          <a:xfrm>
            <a:off x="1315440" y="3312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Future Improvement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665A1-E502-E044-15BA-1CE7B6739896}"/>
              </a:ext>
            </a:extLst>
          </p:cNvPr>
          <p:cNvSpPr txBox="1"/>
          <p:nvPr/>
        </p:nvSpPr>
        <p:spPr>
          <a:xfrm>
            <a:off x="67860" y="863590"/>
            <a:ext cx="9018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Better energy calibration (more sources + longer acquisition time).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Better efficiency calibration.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Efficiency divided in relative and geometric to account for different position of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Automatic distance measurement (Detector – Pellet) with stepper motor.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Multiple analysis throughout t he acquisition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Remove </a:t>
            </a:r>
            <a:r>
              <a:rPr lang="en-US" sz="1800" dirty="0" err="1">
                <a:solidFill>
                  <a:schemeClr val="bg2"/>
                </a:solidFill>
              </a:rPr>
              <a:t>CoMPASS</a:t>
            </a:r>
            <a:r>
              <a:rPr lang="en-US" sz="1800" dirty="0">
                <a:solidFill>
                  <a:schemeClr val="bg2"/>
                </a:solidFill>
              </a:rPr>
              <a:t> dependence.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Improved model for Isotope Identification (IID).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Automatic dead time warning.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Centralized server for complex calculations (simulations in G4 and AI training) + NAS (RAID 5 or 6) + encrypted communication for security reason (Matrix protocol).</a:t>
            </a:r>
          </a:p>
          <a:p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2CF0FEE0-3D0C-3A79-B310-F726644E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>
            <a:extLst>
              <a:ext uri="{FF2B5EF4-FFF2-40B4-BE49-F238E27FC236}">
                <a16:creationId xmlns:a16="http://schemas.microsoft.com/office/drawing/2014/main" id="{DBAAD657-D820-80D3-2B9A-763603184E75}"/>
              </a:ext>
            </a:extLst>
          </p:cNvPr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>
            <a:extLst>
              <a:ext uri="{FF2B5EF4-FFF2-40B4-BE49-F238E27FC236}">
                <a16:creationId xmlns:a16="http://schemas.microsoft.com/office/drawing/2014/main" id="{23B7E3C4-24D0-E306-C65E-8377E00188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80;p4">
            <a:extLst>
              <a:ext uri="{FF2B5EF4-FFF2-40B4-BE49-F238E27FC236}">
                <a16:creationId xmlns:a16="http://schemas.microsoft.com/office/drawing/2014/main" id="{46FA8828-8EC3-6A5F-AB1D-F73016CA0CF1}"/>
              </a:ext>
            </a:extLst>
          </p:cNvPr>
          <p:cNvSpPr/>
          <p:nvPr/>
        </p:nvSpPr>
        <p:spPr>
          <a:xfrm>
            <a:off x="1315440" y="3312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8F80-0E10-2FC5-B7DD-94C3C4C54C8F}"/>
              </a:ext>
            </a:extLst>
          </p:cNvPr>
          <p:cNvSpPr txBox="1"/>
          <p:nvPr/>
        </p:nvSpPr>
        <p:spPr>
          <a:xfrm>
            <a:off x="2084671" y="2187029"/>
            <a:ext cx="4974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</a:rPr>
              <a:t>Thanks to the team</a:t>
            </a:r>
          </a:p>
        </p:txBody>
      </p:sp>
    </p:spTree>
    <p:extLst>
      <p:ext uri="{BB962C8B-B14F-4D97-AF65-F5344CB8AC3E}">
        <p14:creationId xmlns:p14="http://schemas.microsoft.com/office/powerpoint/2010/main" val="124285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32E418BF-F3F6-362A-8C8B-2C9708E2C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>
            <a:extLst>
              <a:ext uri="{FF2B5EF4-FFF2-40B4-BE49-F238E27FC236}">
                <a16:creationId xmlns:a16="http://schemas.microsoft.com/office/drawing/2014/main" id="{60CE5C18-A53F-2ED3-7407-ECE973C1E3B6}"/>
              </a:ext>
            </a:extLst>
          </p:cNvPr>
          <p:cNvSpPr/>
          <p:nvPr/>
        </p:nvSpPr>
        <p:spPr>
          <a:xfrm flipH="1" flipV="1">
            <a:off x="194987" y="467460"/>
            <a:ext cx="1244346" cy="14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>
            <a:extLst>
              <a:ext uri="{FF2B5EF4-FFF2-40B4-BE49-F238E27FC236}">
                <a16:creationId xmlns:a16="http://schemas.microsoft.com/office/drawing/2014/main" id="{1F2AEE7A-65C1-79FB-184C-CE38AA243B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t>2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80;p4">
            <a:extLst>
              <a:ext uri="{FF2B5EF4-FFF2-40B4-BE49-F238E27FC236}">
                <a16:creationId xmlns:a16="http://schemas.microsoft.com/office/drawing/2014/main" id="{66ADCD92-F80D-E022-3664-C5778EB4F37B}"/>
              </a:ext>
            </a:extLst>
          </p:cNvPr>
          <p:cNvSpPr/>
          <p:nvPr/>
        </p:nvSpPr>
        <p:spPr>
          <a:xfrm>
            <a:off x="2085391" y="44820"/>
            <a:ext cx="4973217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ISOLPHARM project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50;g3561f54b1b7_0_0">
                <a:extLst>
                  <a:ext uri="{FF2B5EF4-FFF2-40B4-BE49-F238E27FC236}">
                    <a16:creationId xmlns:a16="http://schemas.microsoft.com/office/drawing/2014/main" id="{1D86023A-6371-687C-76C9-944AD40774FA}"/>
                  </a:ext>
                </a:extLst>
              </p:cNvPr>
              <p:cNvSpPr/>
              <p:nvPr/>
            </p:nvSpPr>
            <p:spPr>
              <a:xfrm>
                <a:off x="0" y="726340"/>
                <a:ext cx="4258733" cy="36908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91425" rIns="90000" bIns="91425" anchor="t" anchorCtr="0">
                <a:no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00446D"/>
                    </a:solidFill>
                  </a:rPr>
                  <a:t>High purity 111Ag radiopharmaceutical.</a:t>
                </a:r>
              </a:p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00446D"/>
                    </a:solidFill>
                  </a:rPr>
                  <a:t>111Ag produced via 40 MeV proton collision with U target using ISOL technique at SPES facility.</a:t>
                </a:r>
              </a:p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rgbClr val="00446D"/>
                    </a:solidFill>
                  </a:rPr>
                  <a:t>High purity achieved with mass separator.</a:t>
                </a:r>
              </a:p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1700" b="0" dirty="0">
                    <a:solidFill>
                      <a:srgbClr val="00446D"/>
                    </a:solidFill>
                    <a:ea typeface="Cambria Math" panose="02040503050406030204" pitchFamily="18" charset="0"/>
                  </a:rPr>
                  <a:t>111Ag </a:t>
                </a:r>
                <a:r>
                  <a:rPr lang="it-IT" sz="1700" b="0" dirty="0" err="1">
                    <a:solidFill>
                      <a:srgbClr val="00446D"/>
                    </a:solidFill>
                    <a:ea typeface="Cambria Math" panose="02040503050406030204" pitchFamily="18" charset="0"/>
                  </a:rPr>
                  <a:t>decays</a:t>
                </a:r>
                <a:r>
                  <a:rPr lang="it-IT" sz="1700" b="0" dirty="0">
                    <a:solidFill>
                      <a:srgbClr val="00446D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it-IT" sz="1700" b="0" dirty="0" err="1">
                    <a:solidFill>
                      <a:srgbClr val="00446D"/>
                    </a:solidFill>
                    <a:ea typeface="Cambria Math" panose="02040503050406030204" pitchFamily="18" charset="0"/>
                  </a:rPr>
                  <a:t>through</a:t>
                </a:r>
                <a:r>
                  <a:rPr lang="it-IT" sz="1700" b="0" dirty="0">
                    <a:solidFill>
                      <a:srgbClr val="00446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700" b="0" i="1" smtClean="0">
                            <a:solidFill>
                              <a:srgbClr val="0044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 smtClean="0">
                            <a:solidFill>
                              <a:srgbClr val="0044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it-IT" sz="1700" b="0" i="1" smtClean="0">
                            <a:solidFill>
                              <a:srgbClr val="00446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700" dirty="0">
                    <a:solidFill>
                      <a:srgbClr val="00446D"/>
                    </a:solidFill>
                  </a:rPr>
                  <a:t> decay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00" b="0" i="1" smtClean="0">
                            <a:solidFill>
                              <a:srgbClr val="00446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00" b="0" i="1" smtClean="0">
                            <a:solidFill>
                              <a:srgbClr val="00446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sz="1700" b="0" i="1" smtClean="0">
                            <a:solidFill>
                              <a:srgbClr val="00446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it-IT" sz="1700" b="0" i="1" smtClean="0">
                            <a:solidFill>
                              <a:srgbClr val="00446D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700" b="0" i="1" smtClean="0">
                            <a:solidFill>
                              <a:srgbClr val="00446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700" b="0" i="1" smtClean="0">
                        <a:solidFill>
                          <a:srgbClr val="00446D"/>
                        </a:solidFill>
                        <a:latin typeface="Cambria Math" panose="02040503050406030204" pitchFamily="18" charset="0"/>
                      </a:rPr>
                      <m:t>=7.45</m:t>
                    </m:r>
                  </m:oMath>
                </a14:m>
                <a:r>
                  <a:rPr lang="en-US" sz="1700" dirty="0">
                    <a:solidFill>
                      <a:srgbClr val="00446D"/>
                    </a:solidFill>
                  </a:rPr>
                  <a:t> days and emits two low-energy </a:t>
                </a:r>
                <a14:m>
                  <m:oMath xmlns:m="http://schemas.openxmlformats.org/officeDocument/2006/math">
                    <m:r>
                      <a:rPr lang="en-US" sz="1700" i="1">
                        <a:solidFill>
                          <a:srgbClr val="00446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1700" b="0" i="0" smtClean="0">
                        <a:solidFill>
                          <a:srgbClr val="00446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700" dirty="0">
                    <a:solidFill>
                      <a:srgbClr val="00446D"/>
                    </a:solidFill>
                  </a:rPr>
                  <a:t>rays.</a:t>
                </a:r>
              </a:p>
            </p:txBody>
          </p:sp>
        </mc:Choice>
        <mc:Fallback xmlns="">
          <p:sp>
            <p:nvSpPr>
              <p:cNvPr id="2" name="Google Shape;50;g3561f54b1b7_0_0">
                <a:extLst>
                  <a:ext uri="{FF2B5EF4-FFF2-40B4-BE49-F238E27FC236}">
                    <a16:creationId xmlns:a16="http://schemas.microsoft.com/office/drawing/2014/main" id="{1D86023A-6371-687C-76C9-944AD4077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6340"/>
                <a:ext cx="4258733" cy="3690819"/>
              </a:xfrm>
              <a:prstGeom prst="rect">
                <a:avLst/>
              </a:prstGeom>
              <a:blipFill>
                <a:blip r:embed="rId3"/>
                <a:stretch>
                  <a:fillRect l="-893" r="-893" b="-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887EBF-E318-2BB6-1401-B72121379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1" y="1128529"/>
            <a:ext cx="5054599" cy="288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7D20C76B-62EB-C553-AF2A-75C1E8EC7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>
            <a:extLst>
              <a:ext uri="{FF2B5EF4-FFF2-40B4-BE49-F238E27FC236}">
                <a16:creationId xmlns:a16="http://schemas.microsoft.com/office/drawing/2014/main" id="{D683954D-3109-7913-CAEC-C56E41F63478}"/>
              </a:ext>
            </a:extLst>
          </p:cNvPr>
          <p:cNvSpPr/>
          <p:nvPr/>
        </p:nvSpPr>
        <p:spPr>
          <a:xfrm flipH="1" flipV="1">
            <a:off x="194987" y="467460"/>
            <a:ext cx="1244346" cy="14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>
            <a:extLst>
              <a:ext uri="{FF2B5EF4-FFF2-40B4-BE49-F238E27FC236}">
                <a16:creationId xmlns:a16="http://schemas.microsoft.com/office/drawing/2014/main" id="{8C0671DE-054B-2B21-BE66-C4A511E8DB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t>3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80;p4">
            <a:extLst>
              <a:ext uri="{FF2B5EF4-FFF2-40B4-BE49-F238E27FC236}">
                <a16:creationId xmlns:a16="http://schemas.microsoft.com/office/drawing/2014/main" id="{81659F40-A526-5C20-5B85-EA4CF3ACD2F0}"/>
              </a:ext>
            </a:extLst>
          </p:cNvPr>
          <p:cNvSpPr/>
          <p:nvPr/>
        </p:nvSpPr>
        <p:spPr>
          <a:xfrm>
            <a:off x="2085391" y="44820"/>
            <a:ext cx="4973217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ISOLPHARM IRIS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;g3561f54b1b7_0_0">
            <a:extLst>
              <a:ext uri="{FF2B5EF4-FFF2-40B4-BE49-F238E27FC236}">
                <a16:creationId xmlns:a16="http://schemas.microsoft.com/office/drawing/2014/main" id="{ECB8D430-AD4F-7872-63E4-BF3C676D3420}"/>
              </a:ext>
            </a:extLst>
          </p:cNvPr>
          <p:cNvSpPr/>
          <p:nvPr/>
        </p:nvSpPr>
        <p:spPr>
          <a:xfrm>
            <a:off x="194987" y="894452"/>
            <a:ext cx="5359400" cy="335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00446D"/>
                </a:solidFill>
              </a:rPr>
              <a:t>IRIS </a:t>
            </a:r>
            <a:r>
              <a:rPr lang="it-IT" sz="1700" dirty="0" err="1">
                <a:solidFill>
                  <a:srgbClr val="00446D"/>
                </a:solidFill>
              </a:rPr>
              <a:t>is</a:t>
            </a:r>
            <a:r>
              <a:rPr lang="it-IT" sz="1700" dirty="0">
                <a:solidFill>
                  <a:srgbClr val="00446D"/>
                </a:solidFill>
              </a:rPr>
              <a:t> the device </a:t>
            </a:r>
            <a:r>
              <a:rPr lang="it-IT" sz="1700" dirty="0" err="1">
                <a:solidFill>
                  <a:srgbClr val="00446D"/>
                </a:solidFill>
              </a:rPr>
              <a:t>located</a:t>
            </a:r>
            <a:r>
              <a:rPr lang="it-IT" sz="1700" dirty="0">
                <a:solidFill>
                  <a:srgbClr val="00446D"/>
                </a:solidFill>
              </a:rPr>
              <a:t> </a:t>
            </a:r>
            <a:r>
              <a:rPr lang="it-IT" sz="1700" dirty="0" err="1">
                <a:solidFill>
                  <a:srgbClr val="00446D"/>
                </a:solidFill>
              </a:rPr>
              <a:t>at</a:t>
            </a:r>
            <a:r>
              <a:rPr lang="it-IT" sz="1700" dirty="0">
                <a:solidFill>
                  <a:srgbClr val="00446D"/>
                </a:solidFill>
              </a:rPr>
              <a:t> the end of the </a:t>
            </a:r>
            <a:r>
              <a:rPr lang="it-IT" sz="1700" dirty="0" err="1">
                <a:solidFill>
                  <a:srgbClr val="00446D"/>
                </a:solidFill>
              </a:rPr>
              <a:t>beam</a:t>
            </a:r>
            <a:r>
              <a:rPr lang="it-IT" sz="1700" dirty="0">
                <a:solidFill>
                  <a:srgbClr val="00446D"/>
                </a:solidFill>
              </a:rPr>
              <a:t> line </a:t>
            </a:r>
            <a:r>
              <a:rPr lang="it-IT" sz="1700" dirty="0" err="1">
                <a:solidFill>
                  <a:srgbClr val="00446D"/>
                </a:solidFill>
              </a:rPr>
              <a:t>which</a:t>
            </a:r>
            <a:r>
              <a:rPr lang="it-IT" sz="1700" dirty="0">
                <a:solidFill>
                  <a:srgbClr val="00446D"/>
                </a:solidFill>
              </a:rPr>
              <a:t> controls the target.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700" dirty="0">
                <a:solidFill>
                  <a:srgbClr val="00446D"/>
                </a:solidFill>
              </a:rPr>
              <a:t>Can </a:t>
            </a:r>
            <a:r>
              <a:rPr lang="it-IT" sz="1700" dirty="0" err="1">
                <a:solidFill>
                  <a:srgbClr val="00446D"/>
                </a:solidFill>
              </a:rPr>
              <a:t>change</a:t>
            </a:r>
            <a:r>
              <a:rPr lang="it-IT" sz="1700" dirty="0">
                <a:solidFill>
                  <a:srgbClr val="00446D"/>
                </a:solidFill>
              </a:rPr>
              <a:t> the pellet in </a:t>
            </a:r>
            <a:r>
              <a:rPr lang="it-IT" sz="1700" dirty="0" err="1">
                <a:solidFill>
                  <a:srgbClr val="00446D"/>
                </a:solidFill>
              </a:rPr>
              <a:t>order</a:t>
            </a:r>
            <a:r>
              <a:rPr lang="it-IT" sz="1700" dirty="0">
                <a:solidFill>
                  <a:srgbClr val="00446D"/>
                </a:solidFill>
              </a:rPr>
              <a:t> to irradiate multiple of </a:t>
            </a:r>
            <a:r>
              <a:rPr lang="it-IT" sz="1700" dirty="0" err="1">
                <a:solidFill>
                  <a:srgbClr val="00446D"/>
                </a:solidFill>
              </a:rPr>
              <a:t>them</a:t>
            </a:r>
            <a:r>
              <a:rPr lang="it-IT" sz="1700" dirty="0">
                <a:solidFill>
                  <a:srgbClr val="00446D"/>
                </a:solidFill>
              </a:rPr>
              <a:t> </a:t>
            </a:r>
            <a:r>
              <a:rPr lang="it-IT" sz="1700" dirty="0" err="1">
                <a:solidFill>
                  <a:srgbClr val="00446D"/>
                </a:solidFill>
              </a:rPr>
              <a:t>without</a:t>
            </a:r>
            <a:r>
              <a:rPr lang="it-IT" sz="1700" dirty="0">
                <a:solidFill>
                  <a:srgbClr val="00446D"/>
                </a:solidFill>
              </a:rPr>
              <a:t> breaking the vacuum.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446D"/>
                </a:solidFill>
              </a:rPr>
              <a:t>Equipped with a </a:t>
            </a:r>
            <a:r>
              <a:rPr lang="en-US" sz="1700" dirty="0" err="1">
                <a:solidFill>
                  <a:srgbClr val="00446D"/>
                </a:solidFill>
              </a:rPr>
              <a:t>HPGe</a:t>
            </a:r>
            <a:r>
              <a:rPr lang="en-US" sz="1700" dirty="0">
                <a:solidFill>
                  <a:srgbClr val="00446D"/>
                </a:solidFill>
              </a:rPr>
              <a:t> and an LBC scintillator for pellet activity measurement.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446D"/>
                </a:solidFill>
              </a:rPr>
              <a:t>Lead safe on trolley for safe transportation of radiopharmaceutical.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00446D"/>
              </a:solidFill>
            </a:endParaRPr>
          </a:p>
        </p:txBody>
      </p:sp>
      <p:pic>
        <p:nvPicPr>
          <p:cNvPr id="6" name="Picture 5" descr="A machine in a room&#10;&#10;AI-generated content may be incorrect.">
            <a:extLst>
              <a:ext uri="{FF2B5EF4-FFF2-40B4-BE49-F238E27FC236}">
                <a16:creationId xmlns:a16="http://schemas.microsoft.com/office/drawing/2014/main" id="{3F1F23CC-62FF-41DC-C0E5-0B7F80DA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8" t="11979" b="5514"/>
          <a:stretch>
            <a:fillRect/>
          </a:stretch>
        </p:blipFill>
        <p:spPr>
          <a:xfrm>
            <a:off x="5875867" y="650990"/>
            <a:ext cx="2596733" cy="38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1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44D16CF7-5567-F074-ADAC-8E6E12CB6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>
            <a:extLst>
              <a:ext uri="{FF2B5EF4-FFF2-40B4-BE49-F238E27FC236}">
                <a16:creationId xmlns:a16="http://schemas.microsoft.com/office/drawing/2014/main" id="{E831AE6C-6ED1-B7A4-283B-126FA9A73ED1}"/>
              </a:ext>
            </a:extLst>
          </p:cNvPr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>
            <a:extLst>
              <a:ext uri="{FF2B5EF4-FFF2-40B4-BE49-F238E27FC236}">
                <a16:creationId xmlns:a16="http://schemas.microsoft.com/office/drawing/2014/main" id="{5D3F943D-D5EC-03E2-E808-7D0A0044BD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t>4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80;p4">
            <a:extLst>
              <a:ext uri="{FF2B5EF4-FFF2-40B4-BE49-F238E27FC236}">
                <a16:creationId xmlns:a16="http://schemas.microsoft.com/office/drawing/2014/main" id="{EF3C08B0-E2FF-EAF0-9558-23C0F4236391}"/>
              </a:ext>
            </a:extLst>
          </p:cNvPr>
          <p:cNvSpPr/>
          <p:nvPr/>
        </p:nvSpPr>
        <p:spPr>
          <a:xfrm>
            <a:off x="2085391" y="44820"/>
            <a:ext cx="4973217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Goal of the internship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;g3561f54b1b7_0_0">
            <a:extLst>
              <a:ext uri="{FF2B5EF4-FFF2-40B4-BE49-F238E27FC236}">
                <a16:creationId xmlns:a16="http://schemas.microsoft.com/office/drawing/2014/main" id="{0D15527D-1B1A-FA3A-A9D6-9582E82006BA}"/>
              </a:ext>
            </a:extLst>
          </p:cNvPr>
          <p:cNvSpPr/>
          <p:nvPr/>
        </p:nvSpPr>
        <p:spPr>
          <a:xfrm>
            <a:off x="135720" y="616140"/>
            <a:ext cx="8882640" cy="191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46D"/>
                </a:solidFill>
              </a:rPr>
              <a:t>Study of the angular efficiency and calibration study of LBC and </a:t>
            </a:r>
            <a:r>
              <a:rPr lang="en-US" sz="1800" dirty="0" err="1">
                <a:solidFill>
                  <a:srgbClr val="00446D"/>
                </a:solidFill>
              </a:rPr>
              <a:t>HPGe</a:t>
            </a:r>
            <a:r>
              <a:rPr lang="en-US" sz="1800" dirty="0">
                <a:solidFill>
                  <a:srgbClr val="00446D"/>
                </a:solidFill>
              </a:rPr>
              <a:t> detectors for the ISOLPHARM radionuclide implantation station.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800" dirty="0">
                <a:solidFill>
                  <a:srgbClr val="00446D"/>
                </a:solidFill>
              </a:rPr>
              <a:t>Simulation of the LBC detector using the Geant4 toolkit.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" sz="1800" dirty="0">
                <a:solidFill>
                  <a:srgbClr val="00446D"/>
                </a:solidFill>
              </a:rPr>
              <a:t>Implementation of automatic script to measure the activity of a radionuclide.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8824F-DEE5-8B9F-9F2D-5DAEECC693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5" t="24856" r="8642" b="26090"/>
          <a:stretch>
            <a:fillRect/>
          </a:stretch>
        </p:blipFill>
        <p:spPr>
          <a:xfrm>
            <a:off x="398520" y="2416976"/>
            <a:ext cx="4596104" cy="2110384"/>
          </a:xfrm>
          <a:prstGeom prst="rect">
            <a:avLst/>
          </a:prstGeom>
        </p:spPr>
      </p:pic>
      <p:pic>
        <p:nvPicPr>
          <p:cNvPr id="7" name="Picture 6" descr="A sign next to a machine&#10;&#10;AI-generated content may be incorrect.">
            <a:extLst>
              <a:ext uri="{FF2B5EF4-FFF2-40B4-BE49-F238E27FC236}">
                <a16:creationId xmlns:a16="http://schemas.microsoft.com/office/drawing/2014/main" id="{E519127C-B821-AF03-70A6-96D3BE2FE1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863" b="-2410"/>
          <a:stretch>
            <a:fillRect/>
          </a:stretch>
        </p:blipFill>
        <p:spPr>
          <a:xfrm>
            <a:off x="5958942" y="2416976"/>
            <a:ext cx="2786538" cy="22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2E3AEF82-9D31-545E-4AAB-58F0B51B4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>
            <a:extLst>
              <a:ext uri="{FF2B5EF4-FFF2-40B4-BE49-F238E27FC236}">
                <a16:creationId xmlns:a16="http://schemas.microsoft.com/office/drawing/2014/main" id="{11BCE83F-016A-526F-6A25-59DB75298C22}"/>
              </a:ext>
            </a:extLst>
          </p:cNvPr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>
            <a:extLst>
              <a:ext uri="{FF2B5EF4-FFF2-40B4-BE49-F238E27FC236}">
                <a16:creationId xmlns:a16="http://schemas.microsoft.com/office/drawing/2014/main" id="{FD8852B8-D30A-5967-1A22-1E349338E9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t>5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80;p4">
            <a:extLst>
              <a:ext uri="{FF2B5EF4-FFF2-40B4-BE49-F238E27FC236}">
                <a16:creationId xmlns:a16="http://schemas.microsoft.com/office/drawing/2014/main" id="{AF6A266D-481F-4989-240B-004110083343}"/>
              </a:ext>
            </a:extLst>
          </p:cNvPr>
          <p:cNvSpPr/>
          <p:nvPr/>
        </p:nvSpPr>
        <p:spPr>
          <a:xfrm>
            <a:off x="2161712" y="33120"/>
            <a:ext cx="5726098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 fontScale="85000" lnSpcReduction="10000"/>
          </a:bodyPr>
          <a:lstStyle/>
          <a:p>
            <a:pPr lvl="0" algn="ctr">
              <a:lnSpc>
                <a:spcPct val="90000"/>
              </a:lnSpc>
            </a:pPr>
            <a:r>
              <a:rPr lang="en-US" sz="30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Lanthanum Bromo-Chloride scintillator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;g3561f54b1b7_0_0">
            <a:extLst>
              <a:ext uri="{FF2B5EF4-FFF2-40B4-BE49-F238E27FC236}">
                <a16:creationId xmlns:a16="http://schemas.microsoft.com/office/drawing/2014/main" id="{600AD9D7-99A1-1173-B71F-3CEBFD6B4D69}"/>
              </a:ext>
            </a:extLst>
          </p:cNvPr>
          <p:cNvSpPr/>
          <p:nvPr/>
        </p:nvSpPr>
        <p:spPr>
          <a:xfrm>
            <a:off x="135720" y="795396"/>
            <a:ext cx="6096404" cy="191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22Na + 60Co + 137Cs sources for energy </a:t>
            </a:r>
            <a:r>
              <a:rPr lang="it-IT" sz="1800" dirty="0" err="1">
                <a:solidFill>
                  <a:srgbClr val="00446D"/>
                </a:solidFill>
              </a:rPr>
              <a:t>calibration</a:t>
            </a:r>
            <a:r>
              <a:rPr lang="it-IT" sz="1800" dirty="0">
                <a:solidFill>
                  <a:srgbClr val="00446D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Linear </a:t>
            </a:r>
            <a:r>
              <a:rPr lang="it-IT" sz="1800" dirty="0" err="1">
                <a:solidFill>
                  <a:srgbClr val="00446D"/>
                </a:solidFill>
              </a:rPr>
              <a:t>function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fit</a:t>
            </a:r>
            <a:r>
              <a:rPr lang="it-IT" sz="1800" dirty="0">
                <a:solidFill>
                  <a:srgbClr val="00446D"/>
                </a:solidFill>
              </a:rPr>
              <a:t> for </a:t>
            </a:r>
            <a:r>
              <a:rPr lang="it-IT" sz="1800" dirty="0" err="1">
                <a:solidFill>
                  <a:srgbClr val="00446D"/>
                </a:solidFill>
              </a:rPr>
              <a:t>calibration</a:t>
            </a:r>
            <a:r>
              <a:rPr lang="it-IT" sz="1800" dirty="0">
                <a:solidFill>
                  <a:srgbClr val="00446D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High </a:t>
            </a:r>
            <a:r>
              <a:rPr lang="it-IT" sz="1800" dirty="0" err="1">
                <a:solidFill>
                  <a:srgbClr val="00446D"/>
                </a:solidFill>
              </a:rPr>
              <a:t>residuals</a:t>
            </a:r>
            <a:r>
              <a:rPr lang="it-IT" sz="1800" dirty="0">
                <a:solidFill>
                  <a:srgbClr val="00446D"/>
                </a:solidFill>
              </a:rPr>
              <a:t> + trend.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446D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446D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" sz="1800" dirty="0">
              <a:solidFill>
                <a:srgbClr val="00446D"/>
              </a:solidFill>
            </a:endParaRPr>
          </a:p>
        </p:txBody>
      </p:sp>
      <p:pic>
        <p:nvPicPr>
          <p:cNvPr id="5" name="Picture 4" descr="A graph of energy&#10;&#10;AI-generated content may be incorrect.">
            <a:extLst>
              <a:ext uri="{FF2B5EF4-FFF2-40B4-BE49-F238E27FC236}">
                <a16:creationId xmlns:a16="http://schemas.microsoft.com/office/drawing/2014/main" id="{A5E833A8-83B8-EEF5-0100-71867665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0284"/>
            <a:ext cx="3031208" cy="2197449"/>
          </a:xfrm>
          <a:prstGeom prst="rect">
            <a:avLst/>
          </a:prstGeom>
        </p:spPr>
      </p:pic>
      <p:pic>
        <p:nvPicPr>
          <p:cNvPr id="7" name="Picture 6" descr="A red and blue line graph&#10;&#10;AI-generated content may be incorrect.">
            <a:extLst>
              <a:ext uri="{FF2B5EF4-FFF2-40B4-BE49-F238E27FC236}">
                <a16:creationId xmlns:a16="http://schemas.microsoft.com/office/drawing/2014/main" id="{D2012247-3EC9-CB40-FD63-0EA404C87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494" y="2230569"/>
            <a:ext cx="3187011" cy="2376883"/>
          </a:xfrm>
          <a:prstGeom prst="rect">
            <a:avLst/>
          </a:prstGeom>
        </p:spPr>
      </p:pic>
      <p:pic>
        <p:nvPicPr>
          <p:cNvPr id="9" name="Picture 8" descr="A graph with green dots and numbers&#10;&#10;AI-generated content may be incorrect.">
            <a:extLst>
              <a:ext uri="{FF2B5EF4-FFF2-40B4-BE49-F238E27FC236}">
                <a16:creationId xmlns:a16="http://schemas.microsoft.com/office/drawing/2014/main" id="{335C4A26-B3BD-D354-F65B-A6B7114D1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984" y="2382758"/>
            <a:ext cx="2705583" cy="20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6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FE7DBB19-6A8A-B54B-FF8B-564F01AA7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ue line graph&#10;&#10;AI-generated content may be incorrect.">
            <a:extLst>
              <a:ext uri="{FF2B5EF4-FFF2-40B4-BE49-F238E27FC236}">
                <a16:creationId xmlns:a16="http://schemas.microsoft.com/office/drawing/2014/main" id="{2FDAA0CF-9AF0-659D-7623-A00D9C33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94" y="2221027"/>
            <a:ext cx="3199804" cy="2386425"/>
          </a:xfrm>
          <a:prstGeom prst="rect">
            <a:avLst/>
          </a:prstGeom>
        </p:spPr>
      </p:pic>
      <p:pic>
        <p:nvPicPr>
          <p:cNvPr id="6" name="Picture 5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2A39DA31-8114-61B6-5C01-BA25222F1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917" y="2373422"/>
            <a:ext cx="2773443" cy="2073415"/>
          </a:xfrm>
          <a:prstGeom prst="rect">
            <a:avLst/>
          </a:prstGeom>
        </p:spPr>
      </p:pic>
      <p:sp>
        <p:nvSpPr>
          <p:cNvPr id="89" name="Google Shape;89;p5">
            <a:extLst>
              <a:ext uri="{FF2B5EF4-FFF2-40B4-BE49-F238E27FC236}">
                <a16:creationId xmlns:a16="http://schemas.microsoft.com/office/drawing/2014/main" id="{E40B1061-F86A-AFB8-CEC9-72246391D82B}"/>
              </a:ext>
            </a:extLst>
          </p:cNvPr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>
            <a:extLst>
              <a:ext uri="{FF2B5EF4-FFF2-40B4-BE49-F238E27FC236}">
                <a16:creationId xmlns:a16="http://schemas.microsoft.com/office/drawing/2014/main" id="{1302B52C-8D56-DEDD-A8BE-D3FBCDEC3F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t>6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80;p4">
            <a:extLst>
              <a:ext uri="{FF2B5EF4-FFF2-40B4-BE49-F238E27FC236}">
                <a16:creationId xmlns:a16="http://schemas.microsoft.com/office/drawing/2014/main" id="{FA48E57D-195C-160D-4FCA-F11288BF3036}"/>
              </a:ext>
            </a:extLst>
          </p:cNvPr>
          <p:cNvSpPr/>
          <p:nvPr/>
        </p:nvSpPr>
        <p:spPr>
          <a:xfrm>
            <a:off x="2161712" y="33120"/>
            <a:ext cx="5726098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 fontScale="85000" lnSpcReduction="10000"/>
          </a:bodyPr>
          <a:lstStyle/>
          <a:p>
            <a:pPr lvl="0" algn="ctr">
              <a:lnSpc>
                <a:spcPct val="90000"/>
              </a:lnSpc>
            </a:pPr>
            <a:r>
              <a:rPr lang="en-US" sz="30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Lanthanum Bromo-Chloride scintillator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;g3561f54b1b7_0_0">
            <a:extLst>
              <a:ext uri="{FF2B5EF4-FFF2-40B4-BE49-F238E27FC236}">
                <a16:creationId xmlns:a16="http://schemas.microsoft.com/office/drawing/2014/main" id="{8E864BF7-302D-9A4B-542E-067DC4D40EC0}"/>
              </a:ext>
            </a:extLst>
          </p:cNvPr>
          <p:cNvSpPr/>
          <p:nvPr/>
        </p:nvSpPr>
        <p:spPr>
          <a:xfrm>
            <a:off x="135720" y="795396"/>
            <a:ext cx="6096404" cy="1919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22Na + 60Co + 137Cs sources for energy </a:t>
            </a:r>
            <a:r>
              <a:rPr lang="it-IT" sz="1800" dirty="0" err="1">
                <a:solidFill>
                  <a:srgbClr val="00446D"/>
                </a:solidFill>
              </a:rPr>
              <a:t>calibration</a:t>
            </a:r>
            <a:r>
              <a:rPr lang="it-IT" sz="1800" dirty="0">
                <a:solidFill>
                  <a:srgbClr val="00446D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446D"/>
                </a:solidFill>
              </a:rPr>
              <a:t>Parabolic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function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fit</a:t>
            </a:r>
            <a:r>
              <a:rPr lang="it-IT" sz="1800" dirty="0">
                <a:solidFill>
                  <a:srgbClr val="00446D"/>
                </a:solidFill>
              </a:rPr>
              <a:t> for </a:t>
            </a:r>
            <a:r>
              <a:rPr lang="it-IT" sz="1800" dirty="0" err="1">
                <a:solidFill>
                  <a:srgbClr val="00446D"/>
                </a:solidFill>
              </a:rPr>
              <a:t>calibration</a:t>
            </a:r>
            <a:r>
              <a:rPr lang="it-IT" sz="1800" dirty="0">
                <a:solidFill>
                  <a:srgbClr val="00446D"/>
                </a:solidFill>
              </a:rPr>
              <a:t> (</a:t>
            </a:r>
            <a:r>
              <a:rPr lang="it-IT" sz="1800" dirty="0" err="1">
                <a:solidFill>
                  <a:srgbClr val="00446D"/>
                </a:solidFill>
              </a:rPr>
              <a:t>better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than</a:t>
            </a:r>
            <a:r>
              <a:rPr lang="it-IT" sz="1800" dirty="0">
                <a:solidFill>
                  <a:srgbClr val="00446D"/>
                </a:solidFill>
              </a:rPr>
              <a:t> linear).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Better </a:t>
            </a:r>
            <a:r>
              <a:rPr lang="it-IT" sz="1800" dirty="0" err="1">
                <a:solidFill>
                  <a:srgbClr val="00446D"/>
                </a:solidFill>
              </a:rPr>
              <a:t>residuals</a:t>
            </a:r>
            <a:r>
              <a:rPr lang="it-IT" sz="1800" dirty="0">
                <a:solidFill>
                  <a:srgbClr val="00446D"/>
                </a:solidFill>
              </a:rPr>
              <a:t> over linear </a:t>
            </a:r>
            <a:r>
              <a:rPr lang="it-IT" sz="1800" dirty="0" err="1">
                <a:solidFill>
                  <a:srgbClr val="00446D"/>
                </a:solidFill>
              </a:rPr>
              <a:t>calibration</a:t>
            </a:r>
            <a:r>
              <a:rPr lang="it-IT" sz="1800" dirty="0">
                <a:solidFill>
                  <a:srgbClr val="00446D"/>
                </a:solidFill>
              </a:rPr>
              <a:t>.</a:t>
            </a:r>
          </a:p>
        </p:txBody>
      </p:sp>
      <p:pic>
        <p:nvPicPr>
          <p:cNvPr id="5" name="Picture 4" descr="A graph of energy&#10;&#10;AI-generated content may be incorrect.">
            <a:extLst>
              <a:ext uri="{FF2B5EF4-FFF2-40B4-BE49-F238E27FC236}">
                <a16:creationId xmlns:a16="http://schemas.microsoft.com/office/drawing/2014/main" id="{EC4455BE-B601-73F1-5780-466AA42FF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20284"/>
            <a:ext cx="3031208" cy="21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A7F9828C-05B9-6641-9600-4C79B8BE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>
            <a:extLst>
              <a:ext uri="{FF2B5EF4-FFF2-40B4-BE49-F238E27FC236}">
                <a16:creationId xmlns:a16="http://schemas.microsoft.com/office/drawing/2014/main" id="{F48F44BD-39B7-3E7D-222C-DB39E45E5738}"/>
              </a:ext>
            </a:extLst>
          </p:cNvPr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>
            <a:extLst>
              <a:ext uri="{FF2B5EF4-FFF2-40B4-BE49-F238E27FC236}">
                <a16:creationId xmlns:a16="http://schemas.microsoft.com/office/drawing/2014/main" id="{DFE6F726-3310-AF05-D823-1AD80A0B70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000"/>
                <a:buFont typeface="Arial"/>
                <a:buNone/>
              </a:pPr>
              <a:t>7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80;p4">
            <a:extLst>
              <a:ext uri="{FF2B5EF4-FFF2-40B4-BE49-F238E27FC236}">
                <a16:creationId xmlns:a16="http://schemas.microsoft.com/office/drawing/2014/main" id="{4B9A9768-503E-7CE1-01E9-6638D9BF7643}"/>
              </a:ext>
            </a:extLst>
          </p:cNvPr>
          <p:cNvSpPr/>
          <p:nvPr/>
        </p:nvSpPr>
        <p:spPr>
          <a:xfrm>
            <a:off x="2161712" y="33120"/>
            <a:ext cx="5726098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en-US" sz="30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Geant4 LBC simulation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;g3561f54b1b7_0_0">
            <a:extLst>
              <a:ext uri="{FF2B5EF4-FFF2-40B4-BE49-F238E27FC236}">
                <a16:creationId xmlns:a16="http://schemas.microsoft.com/office/drawing/2014/main" id="{219AB27A-957C-E6E7-9880-E70DF5290063}"/>
              </a:ext>
            </a:extLst>
          </p:cNvPr>
          <p:cNvSpPr/>
          <p:nvPr/>
        </p:nvSpPr>
        <p:spPr>
          <a:xfrm>
            <a:off x="135720" y="812330"/>
            <a:ext cx="6096404" cy="101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(future) LBC </a:t>
            </a:r>
            <a:r>
              <a:rPr lang="it-IT" sz="1800" dirty="0" err="1">
                <a:solidFill>
                  <a:srgbClr val="00446D"/>
                </a:solidFill>
              </a:rPr>
              <a:t>scintillator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simulation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using</a:t>
            </a:r>
            <a:r>
              <a:rPr lang="it-IT" sz="1800" dirty="0">
                <a:solidFill>
                  <a:srgbClr val="00446D"/>
                </a:solidFill>
              </a:rPr>
              <a:t> Geant4 toolkit.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446D"/>
                </a:solidFill>
              </a:rPr>
              <a:t>Geometric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efficiency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simulation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using</a:t>
            </a:r>
            <a:r>
              <a:rPr lang="it-IT" sz="1800" dirty="0">
                <a:solidFill>
                  <a:srgbClr val="00446D"/>
                </a:solidFill>
              </a:rPr>
              <a:t> 137Cs source.</a:t>
            </a:r>
          </a:p>
        </p:txBody>
      </p:sp>
      <p:pic>
        <p:nvPicPr>
          <p:cNvPr id="7" name="Picture 6" descr="A graph of energy&#10;&#10;AI-generated content may be incorrect.">
            <a:extLst>
              <a:ext uri="{FF2B5EF4-FFF2-40B4-BE49-F238E27FC236}">
                <a16:creationId xmlns:a16="http://schemas.microsoft.com/office/drawing/2014/main" id="{87430964-E023-094D-9F69-A431F6EAE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41" y="1755004"/>
            <a:ext cx="3965982" cy="2895353"/>
          </a:xfrm>
          <a:prstGeom prst="rect">
            <a:avLst/>
          </a:prstGeom>
        </p:spPr>
      </p:pic>
      <p:pic>
        <p:nvPicPr>
          <p:cNvPr id="9" name="Picture 8" descr="A graph of energy&#10;&#10;AI-generated content may be incorrect.">
            <a:extLst>
              <a:ext uri="{FF2B5EF4-FFF2-40B4-BE49-F238E27FC236}">
                <a16:creationId xmlns:a16="http://schemas.microsoft.com/office/drawing/2014/main" id="{A5527DBD-7115-24C7-A4D7-B64FDEFA6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079" y="1755004"/>
            <a:ext cx="3790765" cy="2863528"/>
          </a:xfrm>
          <a:prstGeom prst="rect">
            <a:avLst/>
          </a:prstGeom>
        </p:spPr>
      </p:pic>
      <p:pic>
        <p:nvPicPr>
          <p:cNvPr id="2050" name="Picture 2" descr="Full Size">
            <a:extLst>
              <a:ext uri="{FF2B5EF4-FFF2-40B4-BE49-F238E27FC236}">
                <a16:creationId xmlns:a16="http://schemas.microsoft.com/office/drawing/2014/main" id="{430E6A69-C964-705F-1D37-83B1054E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24" y="932025"/>
            <a:ext cx="2296508" cy="7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7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HPGe characterization</a:t>
            </a:r>
            <a:endParaRPr sz="3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A graph with blue dots and a line&#10;&#10;AI-generated content may be incorrect.">
            <a:extLst>
              <a:ext uri="{FF2B5EF4-FFF2-40B4-BE49-F238E27FC236}">
                <a16:creationId xmlns:a16="http://schemas.microsoft.com/office/drawing/2014/main" id="{5EAE69EE-CEC4-B85B-E1F4-8BF0722A7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0" y="669335"/>
            <a:ext cx="3606260" cy="2689561"/>
          </a:xfrm>
          <a:prstGeom prst="rect">
            <a:avLst/>
          </a:prstGeom>
        </p:spPr>
      </p:pic>
      <p:pic>
        <p:nvPicPr>
          <p:cNvPr id="5" name="Picture 4" descr="A graph with blue dots and numbers&#10;&#10;AI-generated content may be incorrect.">
            <a:extLst>
              <a:ext uri="{FF2B5EF4-FFF2-40B4-BE49-F238E27FC236}">
                <a16:creationId xmlns:a16="http://schemas.microsoft.com/office/drawing/2014/main" id="{E4CC244A-8EC6-01E0-A55E-4F93A7DE3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40" y="669335"/>
            <a:ext cx="3606260" cy="2696026"/>
          </a:xfrm>
          <a:prstGeom prst="rect">
            <a:avLst/>
          </a:prstGeom>
        </p:spPr>
      </p:pic>
      <p:sp>
        <p:nvSpPr>
          <p:cNvPr id="11" name="Google Shape;50;g3561f54b1b7_0_0">
            <a:extLst>
              <a:ext uri="{FF2B5EF4-FFF2-40B4-BE49-F238E27FC236}">
                <a16:creationId xmlns:a16="http://schemas.microsoft.com/office/drawing/2014/main" id="{414CD90B-215D-BD5A-508C-BA5A569697B0}"/>
              </a:ext>
            </a:extLst>
          </p:cNvPr>
          <p:cNvSpPr/>
          <p:nvPr/>
        </p:nvSpPr>
        <p:spPr>
          <a:xfrm>
            <a:off x="135720" y="3206464"/>
            <a:ext cx="8882640" cy="12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152Eu sources for energy </a:t>
            </a:r>
            <a:r>
              <a:rPr lang="it-IT" sz="1800" dirty="0" err="1">
                <a:solidFill>
                  <a:srgbClr val="00446D"/>
                </a:solidFill>
              </a:rPr>
              <a:t>calibration</a:t>
            </a:r>
            <a:r>
              <a:rPr lang="it-IT" sz="1800" dirty="0">
                <a:solidFill>
                  <a:srgbClr val="00446D"/>
                </a:solidFill>
              </a:rPr>
              <a:t> and </a:t>
            </a:r>
            <a:r>
              <a:rPr lang="it-IT" sz="1800" dirty="0" err="1">
                <a:solidFill>
                  <a:srgbClr val="00446D"/>
                </a:solidFill>
              </a:rPr>
              <a:t>efficiency</a:t>
            </a:r>
            <a:r>
              <a:rPr lang="it-IT" sz="1800" dirty="0">
                <a:solidFill>
                  <a:srgbClr val="00446D"/>
                </a:solidFill>
              </a:rPr>
              <a:t> study.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rgbClr val="00446D"/>
                </a:solidFill>
              </a:rPr>
              <a:t>Parabolic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function</a:t>
            </a:r>
            <a:r>
              <a:rPr lang="it-IT" sz="1800" dirty="0">
                <a:solidFill>
                  <a:srgbClr val="00446D"/>
                </a:solidFill>
              </a:rPr>
              <a:t> </a:t>
            </a:r>
            <a:r>
              <a:rPr lang="it-IT" sz="1800" dirty="0" err="1">
                <a:solidFill>
                  <a:srgbClr val="00446D"/>
                </a:solidFill>
              </a:rPr>
              <a:t>fit</a:t>
            </a:r>
            <a:r>
              <a:rPr lang="it-IT" sz="1800" dirty="0">
                <a:solidFill>
                  <a:srgbClr val="00446D"/>
                </a:solidFill>
              </a:rPr>
              <a:t> for </a:t>
            </a:r>
            <a:r>
              <a:rPr lang="it-IT" sz="1800" dirty="0" err="1">
                <a:solidFill>
                  <a:srgbClr val="00446D"/>
                </a:solidFill>
              </a:rPr>
              <a:t>calibration</a:t>
            </a:r>
            <a:r>
              <a:rPr lang="it-IT" sz="1800" dirty="0">
                <a:solidFill>
                  <a:srgbClr val="00446D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446D"/>
                </a:solidFill>
              </a:rPr>
              <a:t>Good </a:t>
            </a:r>
            <a:r>
              <a:rPr lang="it-IT" sz="1800" dirty="0" err="1">
                <a:solidFill>
                  <a:srgbClr val="00446D"/>
                </a:solidFill>
              </a:rPr>
              <a:t>residuals</a:t>
            </a:r>
            <a:r>
              <a:rPr lang="it-IT" sz="1800" dirty="0">
                <a:solidFill>
                  <a:srgbClr val="00446D"/>
                </a:solidFill>
              </a:rPr>
              <a:t>, </a:t>
            </a:r>
            <a:r>
              <a:rPr lang="it-IT" sz="1800" dirty="0" err="1">
                <a:solidFill>
                  <a:srgbClr val="00446D"/>
                </a:solidFill>
              </a:rPr>
              <a:t>might</a:t>
            </a:r>
            <a:r>
              <a:rPr lang="it-IT" sz="1800" dirty="0">
                <a:solidFill>
                  <a:srgbClr val="00446D"/>
                </a:solidFill>
              </a:rPr>
              <a:t> be </a:t>
            </a:r>
            <a:r>
              <a:rPr lang="it-IT" sz="1800" dirty="0" err="1">
                <a:solidFill>
                  <a:srgbClr val="00446D"/>
                </a:solidFill>
              </a:rPr>
              <a:t>improved</a:t>
            </a:r>
            <a:r>
              <a:rPr lang="it-IT" sz="1800" dirty="0">
                <a:solidFill>
                  <a:srgbClr val="00446D"/>
                </a:solidFill>
              </a:rPr>
              <a:t> with multiple sources or more </a:t>
            </a:r>
            <a:r>
              <a:rPr lang="it-IT" sz="1800" dirty="0" err="1">
                <a:solidFill>
                  <a:srgbClr val="00446D"/>
                </a:solidFill>
              </a:rPr>
              <a:t>dof</a:t>
            </a:r>
            <a:r>
              <a:rPr lang="it-IT" sz="1800" dirty="0">
                <a:solidFill>
                  <a:srgbClr val="00446D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1164960" y="39240"/>
            <a:ext cx="7157160" cy="57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" tIns="34200" rIns="68400" bIns="342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 strike="noStrike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Efficiency study</a:t>
            </a:r>
          </a:p>
        </p:txBody>
      </p:sp>
      <p:sp>
        <p:nvSpPr>
          <p:cNvPr id="73" name="Google Shape;73;p3"/>
          <p:cNvSpPr/>
          <p:nvPr/>
        </p:nvSpPr>
        <p:spPr>
          <a:xfrm>
            <a:off x="0" y="33120"/>
            <a:ext cx="135720" cy="2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8472600" y="4735080"/>
            <a:ext cx="54576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</a:pPr>
            <a:fld id="{00000000-1234-1234-1234-123412341234}" type="slidenum">
              <a:rPr lang="it" sz="1000" b="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50;g3561f54b1b7_0_0">
                <a:extLst>
                  <a:ext uri="{FF2B5EF4-FFF2-40B4-BE49-F238E27FC236}">
                    <a16:creationId xmlns:a16="http://schemas.microsoft.com/office/drawing/2014/main" id="{5AA53233-4F01-788E-9945-E8CFC3B839A9}"/>
                  </a:ext>
                </a:extLst>
              </p:cNvPr>
              <p:cNvSpPr/>
              <p:nvPr/>
            </p:nvSpPr>
            <p:spPr>
              <a:xfrm>
                <a:off x="135720" y="974904"/>
                <a:ext cx="5031504" cy="3193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91425" rIns="90000" bIns="91425" anchor="t" anchorCtr="0">
                <a:noAutofit/>
              </a:bodyPr>
              <a:lstStyle/>
              <a:p>
                <a:pPr marL="285750" marR="0" lvl="0" indent="-28575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it" sz="1800" b="0" strike="noStrike" dirty="0">
                    <a:solidFill>
                      <a:srgbClr val="00446D"/>
                    </a:solidFill>
                    <a:latin typeface="Arial"/>
                    <a:ea typeface="Arial"/>
                    <a:cs typeface="Arial"/>
                    <a:sym typeface="Arial"/>
                  </a:rPr>
                  <a:t>Efficiency response of the HPGe detector using the 152 Eu source.</a:t>
                </a:r>
                <a:br>
                  <a:rPr lang="it" sz="1800" b="0" strike="noStrike" dirty="0">
                    <a:solidFill>
                      <a:srgbClr val="00446D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it" sz="1800" b="0" strike="noStrike" dirty="0">
                    <a:solidFill>
                      <a:srgbClr val="00446D"/>
                    </a:solidFill>
                    <a:latin typeface="Arial"/>
                    <a:ea typeface="Arial"/>
                    <a:cs typeface="Arial"/>
                    <a:sym typeface="Arial"/>
                  </a:rPr>
                  <a:t>Live time of acquisition taken into account.</a:t>
                </a:r>
              </a:p>
              <a:p>
                <a:pPr marL="285750" marR="0" lvl="0" indent="-28575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it" sz="1800" b="0" strike="noStrike" dirty="0">
                    <a:solidFill>
                      <a:srgbClr val="00446D"/>
                    </a:solidFill>
                    <a:latin typeface="Arial"/>
                    <a:ea typeface="Arial"/>
                    <a:cs typeface="Arial"/>
                    <a:sym typeface="Arial"/>
                  </a:rPr>
                  <a:t>Branching ratio</a:t>
                </a:r>
                <a:r>
                  <a:rPr lang="it" sz="1800" dirty="0">
                    <a:solidFill>
                      <a:srgbClr val="00446D"/>
                    </a:solidFill>
                  </a:rPr>
                  <a:t>s taken from online databases (BNL database).</a:t>
                </a:r>
              </a:p>
              <a:p>
                <a:pPr marL="285750" marR="0" lvl="0" indent="-28575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it" sz="1800" b="0" strike="noStrike" dirty="0">
                    <a:solidFill>
                      <a:srgbClr val="00446D"/>
                    </a:solidFill>
                    <a:latin typeface="Arial"/>
                    <a:ea typeface="Arial"/>
                    <a:cs typeface="Arial"/>
                    <a:sym typeface="Arial"/>
                  </a:rPr>
                  <a:t>Curve recostruction using </a:t>
                </a:r>
                <a:r>
                  <a:rPr lang="it" sz="1800" dirty="0">
                    <a:solidFill>
                      <a:srgbClr val="00446D"/>
                    </a:solidFill>
                  </a:rPr>
                  <a:t>the function:</a:t>
                </a:r>
              </a:p>
              <a:p>
                <a:pPr marL="0" marR="0" lvl="0" indent="0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𝑙𝑛𝐸</m:t>
                      </m:r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p>
                        <m:sSup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p>
                        <m:sSup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sSup>
                        <m:sSupPr>
                          <m:ctrlP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it-IT" sz="1800" b="0" i="1" smtClean="0">
                              <a:solidFill>
                                <a:srgbClr val="00446D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1800" b="0" i="1" smtClean="0">
                          <a:solidFill>
                            <a:srgbClr val="00446D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it" sz="1800" dirty="0">
                  <a:solidFill>
                    <a:srgbClr val="00446D"/>
                  </a:solidFill>
                </a:endParaRPr>
              </a:p>
            </p:txBody>
          </p:sp>
        </mc:Choice>
        <mc:Fallback xmlns="">
          <p:sp>
            <p:nvSpPr>
              <p:cNvPr id="4" name="Google Shape;50;g3561f54b1b7_0_0">
                <a:extLst>
                  <a:ext uri="{FF2B5EF4-FFF2-40B4-BE49-F238E27FC236}">
                    <a16:creationId xmlns:a16="http://schemas.microsoft.com/office/drawing/2014/main" id="{5AA53233-4F01-788E-9945-E8CFC3B83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0" y="974904"/>
                <a:ext cx="5031504" cy="3193689"/>
              </a:xfrm>
              <a:prstGeom prst="rect">
                <a:avLst/>
              </a:prstGeom>
              <a:blipFill>
                <a:blip r:embed="rId3"/>
                <a:stretch>
                  <a:fillRect l="-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F1CCFCA9-6BF4-E947-FD9E-A3BD54077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276" y="1071652"/>
            <a:ext cx="4038724" cy="3000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608</Words>
  <Application>Microsoft Macintosh PowerPoint</Application>
  <PresentationFormat>On-screen Show (16:9)</PresentationFormat>
  <Paragraphs>104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SPES</dc:creator>
  <cp:lastModifiedBy>Damiano Cerioni</cp:lastModifiedBy>
  <cp:revision>6</cp:revision>
  <dcterms:modified xsi:type="dcterms:W3CDTF">2025-09-28T09:21:04Z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