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78" r:id="rId5"/>
    <p:sldMasterId id="2147483680" r:id="rId6"/>
    <p:sldMasterId id="2147483682" r:id="rId7"/>
    <p:sldMasterId id="2147483684" r:id="rId8"/>
  </p:sldMasterIdLst>
  <p:notesMasterIdLst>
    <p:notesMasterId r:id="rId48"/>
  </p:notesMasterIdLst>
  <p:handoutMasterIdLst>
    <p:handoutMasterId r:id="rId49"/>
  </p:handoutMasterIdLst>
  <p:sldIdLst>
    <p:sldId id="256" r:id="rId9"/>
    <p:sldId id="257" r:id="rId10"/>
    <p:sldId id="318" r:id="rId11"/>
    <p:sldId id="315" r:id="rId12"/>
    <p:sldId id="314" r:id="rId13"/>
    <p:sldId id="341" r:id="rId14"/>
    <p:sldId id="263" r:id="rId15"/>
    <p:sldId id="266" r:id="rId16"/>
    <p:sldId id="319" r:id="rId17"/>
    <p:sldId id="268" r:id="rId18"/>
    <p:sldId id="267" r:id="rId19"/>
    <p:sldId id="322" r:id="rId20"/>
    <p:sldId id="271" r:id="rId21"/>
    <p:sldId id="324" r:id="rId22"/>
    <p:sldId id="323" r:id="rId23"/>
    <p:sldId id="334" r:id="rId24"/>
    <p:sldId id="335" r:id="rId25"/>
    <p:sldId id="336" r:id="rId26"/>
    <p:sldId id="287" r:id="rId27"/>
    <p:sldId id="285" r:id="rId28"/>
    <p:sldId id="288" r:id="rId29"/>
    <p:sldId id="290" r:id="rId30"/>
    <p:sldId id="294" r:id="rId31"/>
    <p:sldId id="298" r:id="rId32"/>
    <p:sldId id="296" r:id="rId33"/>
    <p:sldId id="295" r:id="rId34"/>
    <p:sldId id="293" r:id="rId35"/>
    <p:sldId id="297" r:id="rId36"/>
    <p:sldId id="299" r:id="rId37"/>
    <p:sldId id="300" r:id="rId38"/>
    <p:sldId id="330" r:id="rId39"/>
    <p:sldId id="320" r:id="rId40"/>
    <p:sldId id="321" r:id="rId41"/>
    <p:sldId id="329" r:id="rId42"/>
    <p:sldId id="332" r:id="rId43"/>
    <p:sldId id="338" r:id="rId44"/>
    <p:sldId id="333" r:id="rId45"/>
    <p:sldId id="339" r:id="rId46"/>
    <p:sldId id="340" r:id="rId47"/>
  </p:sldIdLst>
  <p:sldSz cx="9144000" cy="6858000" type="screen4x3"/>
  <p:notesSz cx="6794500" cy="9906000"/>
  <p:custDataLst>
    <p:tags r:id="rId50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D19"/>
    <a:srgbClr val="003C00"/>
    <a:srgbClr val="003300"/>
    <a:srgbClr val="001E00"/>
    <a:srgbClr val="006600"/>
    <a:srgbClr val="33CC33"/>
    <a:srgbClr val="FFFFFF"/>
    <a:srgbClr val="FFF1CE"/>
    <a:srgbClr val="FF0000"/>
    <a:srgbClr val="FF9B9B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910" y="-114"/>
      </p:cViewPr>
      <p:guideLst>
        <p:guide orient="horz" pos="3120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\Documents\CSN3\Laboratori.xlsx" TargetMode="External"/><Relationship Id="rId2" Type="http://schemas.openxmlformats.org/officeDocument/2006/relationships/image" Target="../media/image4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T\Documents\CSN3\Laboratori.xlsx" TargetMode="External"/><Relationship Id="rId2" Type="http://schemas.openxmlformats.org/officeDocument/2006/relationships/image" Target="../media/image5.jpeg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ser>
          <c:idx val="0"/>
          <c:order val="0"/>
          <c:tx>
            <c:strRef>
              <c:f>Foglio3!$D$1</c:f>
              <c:strCache>
                <c:ptCount val="1"/>
                <c:pt idx="0">
                  <c:v>continuos activity</c:v>
                </c:pt>
              </c:strCache>
            </c:strRef>
          </c:tx>
          <c:xVal>
            <c:numRef>
              <c:f>Foglio3!$B$2:$B$32</c:f>
              <c:numCache>
                <c:formatCode>General</c:formatCode>
                <c:ptCount val="31"/>
                <c:pt idx="0">
                  <c:v>-100</c:v>
                </c:pt>
                <c:pt idx="1">
                  <c:v>-100</c:v>
                </c:pt>
                <c:pt idx="2">
                  <c:v>60</c:v>
                </c:pt>
                <c:pt idx="3">
                  <c:v>32</c:v>
                </c:pt>
                <c:pt idx="4">
                  <c:v>43</c:v>
                </c:pt>
                <c:pt idx="5">
                  <c:v>32.300000000000004</c:v>
                </c:pt>
                <c:pt idx="6">
                  <c:v>28</c:v>
                </c:pt>
                <c:pt idx="7">
                  <c:v>52.5</c:v>
                </c:pt>
                <c:pt idx="8">
                  <c:v>58</c:v>
                </c:pt>
                <c:pt idx="9">
                  <c:v>34</c:v>
                </c:pt>
                <c:pt idx="10">
                  <c:v>32</c:v>
                </c:pt>
                <c:pt idx="11">
                  <c:v>33.5</c:v>
                </c:pt>
                <c:pt idx="12">
                  <c:v>23</c:v>
                </c:pt>
                <c:pt idx="13">
                  <c:v>70</c:v>
                </c:pt>
                <c:pt idx="14">
                  <c:v>-100</c:v>
                </c:pt>
                <c:pt idx="15">
                  <c:v>-100</c:v>
                </c:pt>
                <c:pt idx="16">
                  <c:v>40</c:v>
                </c:pt>
                <c:pt idx="17">
                  <c:v>41</c:v>
                </c:pt>
                <c:pt idx="18">
                  <c:v>38</c:v>
                </c:pt>
                <c:pt idx="19">
                  <c:v>43.5</c:v>
                </c:pt>
                <c:pt idx="20">
                  <c:v>34.5</c:v>
                </c:pt>
                <c:pt idx="21">
                  <c:v>-100</c:v>
                </c:pt>
                <c:pt idx="22">
                  <c:v>26</c:v>
                </c:pt>
                <c:pt idx="23">
                  <c:v>-100</c:v>
                </c:pt>
                <c:pt idx="24">
                  <c:v>43</c:v>
                </c:pt>
                <c:pt idx="25">
                  <c:v>-100</c:v>
                </c:pt>
                <c:pt idx="26">
                  <c:v>-100</c:v>
                </c:pt>
                <c:pt idx="27">
                  <c:v>-100</c:v>
                </c:pt>
                <c:pt idx="28">
                  <c:v>-100</c:v>
                </c:pt>
                <c:pt idx="29">
                  <c:v>44</c:v>
                </c:pt>
                <c:pt idx="30">
                  <c:v>-100</c:v>
                </c:pt>
              </c:numCache>
            </c:numRef>
          </c:xVal>
          <c:yVal>
            <c:numRef>
              <c:f>Foglio3!$C$2:$C$32</c:f>
              <c:numCache>
                <c:formatCode>General</c:formatCode>
                <c:ptCount val="31"/>
                <c:pt idx="0">
                  <c:v>-100</c:v>
                </c:pt>
                <c:pt idx="1">
                  <c:v>-100</c:v>
                </c:pt>
                <c:pt idx="2">
                  <c:v>28</c:v>
                </c:pt>
                <c:pt idx="3">
                  <c:v>31</c:v>
                </c:pt>
                <c:pt idx="4">
                  <c:v>17</c:v>
                </c:pt>
                <c:pt idx="5">
                  <c:v>45</c:v>
                </c:pt>
                <c:pt idx="6">
                  <c:v>44</c:v>
                </c:pt>
                <c:pt idx="7">
                  <c:v>35</c:v>
                </c:pt>
                <c:pt idx="8">
                  <c:v>11</c:v>
                </c:pt>
                <c:pt idx="9">
                  <c:v>41.6</c:v>
                </c:pt>
                <c:pt idx="10">
                  <c:v>42.6</c:v>
                </c:pt>
                <c:pt idx="11">
                  <c:v>42.6</c:v>
                </c:pt>
                <c:pt idx="12">
                  <c:v>42</c:v>
                </c:pt>
                <c:pt idx="13">
                  <c:v>60</c:v>
                </c:pt>
                <c:pt idx="14">
                  <c:v>-100</c:v>
                </c:pt>
                <c:pt idx="15">
                  <c:v>-100</c:v>
                </c:pt>
                <c:pt idx="16">
                  <c:v>20</c:v>
                </c:pt>
                <c:pt idx="17">
                  <c:v>21.5</c:v>
                </c:pt>
                <c:pt idx="18">
                  <c:v>29</c:v>
                </c:pt>
                <c:pt idx="19">
                  <c:v>8</c:v>
                </c:pt>
                <c:pt idx="20">
                  <c:v>42.6</c:v>
                </c:pt>
                <c:pt idx="21">
                  <c:v>-100</c:v>
                </c:pt>
                <c:pt idx="22">
                  <c:v>39</c:v>
                </c:pt>
                <c:pt idx="23">
                  <c:v>-100</c:v>
                </c:pt>
                <c:pt idx="24">
                  <c:v>41</c:v>
                </c:pt>
                <c:pt idx="25">
                  <c:v>-100</c:v>
                </c:pt>
                <c:pt idx="26">
                  <c:v>-100</c:v>
                </c:pt>
                <c:pt idx="27">
                  <c:v>-100</c:v>
                </c:pt>
                <c:pt idx="28">
                  <c:v>-100</c:v>
                </c:pt>
                <c:pt idx="29">
                  <c:v>29</c:v>
                </c:pt>
                <c:pt idx="30">
                  <c:v>-100</c:v>
                </c:pt>
              </c:numCache>
            </c:numRef>
          </c:yVal>
          <c:bubbleSize>
            <c:numRef>
              <c:f>Foglio3!$D$2:$D$32</c:f>
              <c:numCache>
                <c:formatCode>General</c:formatCode>
                <c:ptCount val="31"/>
                <c:pt idx="0">
                  <c:v>0</c:v>
                </c:pt>
                <c:pt idx="1">
                  <c:v>13</c:v>
                </c:pt>
                <c:pt idx="2">
                  <c:v>0</c:v>
                </c:pt>
                <c:pt idx="3">
                  <c:v>219.20000000000002</c:v>
                </c:pt>
                <c:pt idx="4">
                  <c:v>30.5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12.3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32.300000000000004</c:v>
                </c:pt>
                <c:pt idx="15">
                  <c:v>2.7</c:v>
                </c:pt>
                <c:pt idx="16">
                  <c:v>14.6</c:v>
                </c:pt>
                <c:pt idx="17">
                  <c:v>18.100000000000001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7.4</c:v>
                </c:pt>
                <c:pt idx="22">
                  <c:v>0</c:v>
                </c:pt>
                <c:pt idx="23">
                  <c:v>13</c:v>
                </c:pt>
                <c:pt idx="24">
                  <c:v>0</c:v>
                </c:pt>
                <c:pt idx="25">
                  <c:v>68.900000000000006</c:v>
                </c:pt>
                <c:pt idx="26">
                  <c:v>26.7</c:v>
                </c:pt>
                <c:pt idx="27">
                  <c:v>13</c:v>
                </c:pt>
                <c:pt idx="28">
                  <c:v>27.4</c:v>
                </c:pt>
                <c:pt idx="29">
                  <c:v>0</c:v>
                </c:pt>
                <c:pt idx="30">
                  <c:v>2000</c:v>
                </c:pt>
              </c:numCache>
            </c:numRef>
          </c:bubbleSize>
        </c:ser>
        <c:ser>
          <c:idx val="1"/>
          <c:order val="1"/>
          <c:tx>
            <c:strRef>
              <c:f>Foglio3!$E$1</c:f>
              <c:strCache>
                <c:ptCount val="1"/>
                <c:pt idx="0">
                  <c:v>temporary activity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25400">
              <a:noFill/>
            </a:ln>
          </c:spPr>
          <c:xVal>
            <c:numRef>
              <c:f>Foglio3!$B$2:$B$32</c:f>
              <c:numCache>
                <c:formatCode>General</c:formatCode>
                <c:ptCount val="31"/>
                <c:pt idx="0">
                  <c:v>-100</c:v>
                </c:pt>
                <c:pt idx="1">
                  <c:v>-100</c:v>
                </c:pt>
                <c:pt idx="2">
                  <c:v>60</c:v>
                </c:pt>
                <c:pt idx="3">
                  <c:v>32</c:v>
                </c:pt>
                <c:pt idx="4">
                  <c:v>43</c:v>
                </c:pt>
                <c:pt idx="5">
                  <c:v>32.300000000000004</c:v>
                </c:pt>
                <c:pt idx="6">
                  <c:v>28</c:v>
                </c:pt>
                <c:pt idx="7">
                  <c:v>52.5</c:v>
                </c:pt>
                <c:pt idx="8">
                  <c:v>58</c:v>
                </c:pt>
                <c:pt idx="9">
                  <c:v>34</c:v>
                </c:pt>
                <c:pt idx="10">
                  <c:v>32</c:v>
                </c:pt>
                <c:pt idx="11">
                  <c:v>33.5</c:v>
                </c:pt>
                <c:pt idx="12">
                  <c:v>23</c:v>
                </c:pt>
                <c:pt idx="13">
                  <c:v>70</c:v>
                </c:pt>
                <c:pt idx="14">
                  <c:v>-100</c:v>
                </c:pt>
                <c:pt idx="15">
                  <c:v>-100</c:v>
                </c:pt>
                <c:pt idx="16">
                  <c:v>40</c:v>
                </c:pt>
                <c:pt idx="17">
                  <c:v>41</c:v>
                </c:pt>
                <c:pt idx="18">
                  <c:v>38</c:v>
                </c:pt>
                <c:pt idx="19">
                  <c:v>43.5</c:v>
                </c:pt>
                <c:pt idx="20">
                  <c:v>34.5</c:v>
                </c:pt>
                <c:pt idx="21">
                  <c:v>-100</c:v>
                </c:pt>
                <c:pt idx="22">
                  <c:v>26</c:v>
                </c:pt>
                <c:pt idx="23">
                  <c:v>-100</c:v>
                </c:pt>
                <c:pt idx="24">
                  <c:v>43</c:v>
                </c:pt>
                <c:pt idx="25">
                  <c:v>-100</c:v>
                </c:pt>
                <c:pt idx="26">
                  <c:v>-100</c:v>
                </c:pt>
                <c:pt idx="27">
                  <c:v>-100</c:v>
                </c:pt>
                <c:pt idx="28">
                  <c:v>-100</c:v>
                </c:pt>
                <c:pt idx="29">
                  <c:v>44</c:v>
                </c:pt>
                <c:pt idx="30">
                  <c:v>-100</c:v>
                </c:pt>
              </c:numCache>
            </c:numRef>
          </c:xVal>
          <c:yVal>
            <c:numRef>
              <c:f>Foglio3!$C$2:$C$32</c:f>
              <c:numCache>
                <c:formatCode>General</c:formatCode>
                <c:ptCount val="31"/>
                <c:pt idx="0">
                  <c:v>-100</c:v>
                </c:pt>
                <c:pt idx="1">
                  <c:v>-100</c:v>
                </c:pt>
                <c:pt idx="2">
                  <c:v>28</c:v>
                </c:pt>
                <c:pt idx="3">
                  <c:v>31</c:v>
                </c:pt>
                <c:pt idx="4">
                  <c:v>17</c:v>
                </c:pt>
                <c:pt idx="5">
                  <c:v>45</c:v>
                </c:pt>
                <c:pt idx="6">
                  <c:v>44</c:v>
                </c:pt>
                <c:pt idx="7">
                  <c:v>35</c:v>
                </c:pt>
                <c:pt idx="8">
                  <c:v>11</c:v>
                </c:pt>
                <c:pt idx="9">
                  <c:v>41.6</c:v>
                </c:pt>
                <c:pt idx="10">
                  <c:v>42.6</c:v>
                </c:pt>
                <c:pt idx="11">
                  <c:v>42.6</c:v>
                </c:pt>
                <c:pt idx="12">
                  <c:v>42</c:v>
                </c:pt>
                <c:pt idx="13">
                  <c:v>60</c:v>
                </c:pt>
                <c:pt idx="14">
                  <c:v>-100</c:v>
                </c:pt>
                <c:pt idx="15">
                  <c:v>-100</c:v>
                </c:pt>
                <c:pt idx="16">
                  <c:v>20</c:v>
                </c:pt>
                <c:pt idx="17">
                  <c:v>21.5</c:v>
                </c:pt>
                <c:pt idx="18">
                  <c:v>29</c:v>
                </c:pt>
                <c:pt idx="19">
                  <c:v>8</c:v>
                </c:pt>
                <c:pt idx="20">
                  <c:v>42.6</c:v>
                </c:pt>
                <c:pt idx="21">
                  <c:v>-100</c:v>
                </c:pt>
                <c:pt idx="22">
                  <c:v>39</c:v>
                </c:pt>
                <c:pt idx="23">
                  <c:v>-100</c:v>
                </c:pt>
                <c:pt idx="24">
                  <c:v>41</c:v>
                </c:pt>
                <c:pt idx="25">
                  <c:v>-100</c:v>
                </c:pt>
                <c:pt idx="26">
                  <c:v>-100</c:v>
                </c:pt>
                <c:pt idx="27">
                  <c:v>-100</c:v>
                </c:pt>
                <c:pt idx="28">
                  <c:v>-100</c:v>
                </c:pt>
                <c:pt idx="29">
                  <c:v>29</c:v>
                </c:pt>
                <c:pt idx="30">
                  <c:v>-100</c:v>
                </c:pt>
              </c:numCache>
            </c:numRef>
          </c:yVal>
          <c:bubbleSize>
            <c:numRef>
              <c:f>Foglio3!$E$2:$E$32</c:f>
              <c:numCache>
                <c:formatCode>General</c:formatCode>
                <c:ptCount val="31"/>
                <c:pt idx="0">
                  <c:v>0</c:v>
                </c:pt>
                <c:pt idx="1">
                  <c:v>13</c:v>
                </c:pt>
                <c:pt idx="2">
                  <c:v>10</c:v>
                </c:pt>
                <c:pt idx="5">
                  <c:v>9.8000000000000007</c:v>
                </c:pt>
                <c:pt idx="6">
                  <c:v>0</c:v>
                </c:pt>
                <c:pt idx="7">
                  <c:v>13</c:v>
                </c:pt>
                <c:pt idx="8">
                  <c:v>0</c:v>
                </c:pt>
                <c:pt idx="9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32.300000000000004</c:v>
                </c:pt>
                <c:pt idx="15">
                  <c:v>2.7</c:v>
                </c:pt>
                <c:pt idx="21">
                  <c:v>7.4</c:v>
                </c:pt>
                <c:pt idx="22">
                  <c:v>10</c:v>
                </c:pt>
                <c:pt idx="23">
                  <c:v>13</c:v>
                </c:pt>
                <c:pt idx="24">
                  <c:v>10</c:v>
                </c:pt>
                <c:pt idx="25">
                  <c:v>68.900000000000006</c:v>
                </c:pt>
                <c:pt idx="26">
                  <c:v>26.7</c:v>
                </c:pt>
                <c:pt idx="27">
                  <c:v>13</c:v>
                </c:pt>
                <c:pt idx="28">
                  <c:v>27.4</c:v>
                </c:pt>
                <c:pt idx="29">
                  <c:v>10</c:v>
                </c:pt>
                <c:pt idx="30">
                  <c:v>2000</c:v>
                </c:pt>
              </c:numCache>
            </c:numRef>
          </c:bubbleSize>
        </c:ser>
        <c:bubbleScale val="100"/>
        <c:axId val="127692160"/>
        <c:axId val="142406016"/>
      </c:bubbleChart>
      <c:valAx>
        <c:axId val="127692160"/>
        <c:scaling>
          <c:orientation val="minMax"/>
          <c:max val="100"/>
          <c:min val="0"/>
        </c:scaling>
        <c:delete val="1"/>
        <c:axPos val="b"/>
        <c:numFmt formatCode="General" sourceLinked="1"/>
        <c:tickLblPos val="none"/>
        <c:crossAx val="142406016"/>
        <c:crosses val="autoZero"/>
        <c:crossBetween val="midCat"/>
      </c:valAx>
      <c:valAx>
        <c:axId val="142406016"/>
        <c:scaling>
          <c:orientation val="minMax"/>
          <c:max val="100"/>
          <c:min val="0"/>
        </c:scaling>
        <c:delete val="1"/>
        <c:axPos val="l"/>
        <c:numFmt formatCode="General" sourceLinked="1"/>
        <c:tickLblPos val="none"/>
        <c:crossAx val="127692160"/>
        <c:crosses val="autoZero"/>
        <c:crossBetween val="midCat"/>
      </c:valAx>
      <c:spPr>
        <a:blipFill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EFAC9">
              <a:lumMod val="25000"/>
            </a:srgbClr>
          </a:solidFill>
        </a:ln>
      </c:spPr>
    </c:plotArea>
    <c:legend>
      <c:legendPos val="r"/>
      <c:layout>
        <c:manualLayout>
          <c:xMode val="edge"/>
          <c:yMode val="edge"/>
          <c:x val="0.20486207674763071"/>
          <c:y val="3.9472550466891791E-2"/>
          <c:w val="0.23093470702748448"/>
          <c:h val="8.3516281886796565E-2"/>
        </c:manualLayout>
      </c:layout>
      <c:overlay val="1"/>
      <c:txPr>
        <a:bodyPr/>
        <a:lstStyle/>
        <a:p>
          <a:pPr>
            <a:defRPr sz="1400" baseline="0"/>
          </a:pPr>
          <a:endParaRPr lang="it-IT"/>
        </a:p>
      </c:txPr>
    </c:legend>
    <c:plotVisOnly val="1"/>
  </c:chart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ser>
          <c:idx val="0"/>
          <c:order val="0"/>
          <c:tx>
            <c:strRef>
              <c:f>Foglio4!$D$1</c:f>
              <c:strCache>
                <c:ptCount val="1"/>
                <c:pt idx="0">
                  <c:v>continuos activity</c:v>
                </c:pt>
              </c:strCache>
            </c:strRef>
          </c:tx>
          <c:xVal>
            <c:numRef>
              <c:f>Foglio4!$B$2:$B$32</c:f>
              <c:numCache>
                <c:formatCode>General</c:formatCode>
                <c:ptCount val="31"/>
                <c:pt idx="0">
                  <c:v>26</c:v>
                </c:pt>
                <c:pt idx="1">
                  <c:v>22.5</c:v>
                </c:pt>
                <c:pt idx="2">
                  <c:v>-100</c:v>
                </c:pt>
                <c:pt idx="3">
                  <c:v>-100</c:v>
                </c:pt>
                <c:pt idx="4">
                  <c:v>-100</c:v>
                </c:pt>
                <c:pt idx="5">
                  <c:v>-100</c:v>
                </c:pt>
                <c:pt idx="6">
                  <c:v>-100</c:v>
                </c:pt>
                <c:pt idx="7">
                  <c:v>-100</c:v>
                </c:pt>
                <c:pt idx="8">
                  <c:v>54</c:v>
                </c:pt>
                <c:pt idx="9">
                  <c:v>-100</c:v>
                </c:pt>
                <c:pt idx="10">
                  <c:v>-100</c:v>
                </c:pt>
                <c:pt idx="11">
                  <c:v>-100</c:v>
                </c:pt>
                <c:pt idx="12">
                  <c:v>-100</c:v>
                </c:pt>
                <c:pt idx="13">
                  <c:v>-100</c:v>
                </c:pt>
                <c:pt idx="14">
                  <c:v>28</c:v>
                </c:pt>
                <c:pt idx="15">
                  <c:v>84</c:v>
                </c:pt>
                <c:pt idx="16">
                  <c:v>-100</c:v>
                </c:pt>
                <c:pt idx="17">
                  <c:v>-100</c:v>
                </c:pt>
                <c:pt idx="18">
                  <c:v>-100</c:v>
                </c:pt>
                <c:pt idx="19">
                  <c:v>-100</c:v>
                </c:pt>
                <c:pt idx="20">
                  <c:v>-100</c:v>
                </c:pt>
                <c:pt idx="21">
                  <c:v>26</c:v>
                </c:pt>
                <c:pt idx="22">
                  <c:v>-100</c:v>
                </c:pt>
                <c:pt idx="23">
                  <c:v>78.5</c:v>
                </c:pt>
                <c:pt idx="24">
                  <c:v>-100</c:v>
                </c:pt>
                <c:pt idx="25">
                  <c:v>83.5</c:v>
                </c:pt>
                <c:pt idx="26">
                  <c:v>35</c:v>
                </c:pt>
                <c:pt idx="27">
                  <c:v>26</c:v>
                </c:pt>
                <c:pt idx="28">
                  <c:v>18</c:v>
                </c:pt>
                <c:pt idx="29">
                  <c:v>-100</c:v>
                </c:pt>
                <c:pt idx="30">
                  <c:v>-100</c:v>
                </c:pt>
              </c:numCache>
            </c:numRef>
          </c:xVal>
          <c:yVal>
            <c:numRef>
              <c:f>Foglio4!$C$2:$C$32</c:f>
              <c:numCache>
                <c:formatCode>General</c:formatCode>
                <c:ptCount val="31"/>
                <c:pt idx="0">
                  <c:v>72.5</c:v>
                </c:pt>
                <c:pt idx="1">
                  <c:v>64.5</c:v>
                </c:pt>
                <c:pt idx="2">
                  <c:v>34.300000000000004</c:v>
                </c:pt>
                <c:pt idx="3">
                  <c:v>73</c:v>
                </c:pt>
                <c:pt idx="4">
                  <c:v>25</c:v>
                </c:pt>
                <c:pt idx="5">
                  <c:v>52</c:v>
                </c:pt>
                <c:pt idx="6">
                  <c:v>52</c:v>
                </c:pt>
                <c:pt idx="7">
                  <c:v>42</c:v>
                </c:pt>
                <c:pt idx="8">
                  <c:v>68</c:v>
                </c:pt>
                <c:pt idx="9">
                  <c:v>49</c:v>
                </c:pt>
                <c:pt idx="10">
                  <c:v>50</c:v>
                </c:pt>
                <c:pt idx="11">
                  <c:v>50</c:v>
                </c:pt>
                <c:pt idx="12">
                  <c:v>52</c:v>
                </c:pt>
                <c:pt idx="13">
                  <c:v>68.5</c:v>
                </c:pt>
                <c:pt idx="14">
                  <c:v>67</c:v>
                </c:pt>
                <c:pt idx="15">
                  <c:v>67.5</c:v>
                </c:pt>
                <c:pt idx="16">
                  <c:v>28</c:v>
                </c:pt>
                <c:pt idx="17">
                  <c:v>29</c:v>
                </c:pt>
                <c:pt idx="18">
                  <c:v>37</c:v>
                </c:pt>
                <c:pt idx="19">
                  <c:v>15</c:v>
                </c:pt>
                <c:pt idx="20">
                  <c:v>50</c:v>
                </c:pt>
                <c:pt idx="21">
                  <c:v>67</c:v>
                </c:pt>
                <c:pt idx="22">
                  <c:v>50</c:v>
                </c:pt>
                <c:pt idx="23">
                  <c:v>70.5</c:v>
                </c:pt>
                <c:pt idx="24">
                  <c:v>49</c:v>
                </c:pt>
                <c:pt idx="25">
                  <c:v>67</c:v>
                </c:pt>
                <c:pt idx="26">
                  <c:v>34</c:v>
                </c:pt>
                <c:pt idx="27">
                  <c:v>64</c:v>
                </c:pt>
                <c:pt idx="28">
                  <c:v>75</c:v>
                </c:pt>
                <c:pt idx="29">
                  <c:v>38</c:v>
                </c:pt>
                <c:pt idx="30">
                  <c:v>-100</c:v>
                </c:pt>
              </c:numCache>
            </c:numRef>
          </c:yVal>
          <c:bubbleSize>
            <c:numRef>
              <c:f>Foglio4!$D$2:$D$32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219.20000000000002</c:v>
                </c:pt>
                <c:pt idx="4">
                  <c:v>30.5</c:v>
                </c:pt>
                <c:pt idx="5">
                  <c:v>9.8000000000000007</c:v>
                </c:pt>
                <c:pt idx="6">
                  <c:v>0</c:v>
                </c:pt>
                <c:pt idx="7">
                  <c:v>13</c:v>
                </c:pt>
                <c:pt idx="8">
                  <c:v>0</c:v>
                </c:pt>
                <c:pt idx="9">
                  <c:v>91.6</c:v>
                </c:pt>
                <c:pt idx="10">
                  <c:v>12.3</c:v>
                </c:pt>
                <c:pt idx="11">
                  <c:v>28.7</c:v>
                </c:pt>
                <c:pt idx="12">
                  <c:v>101.30000000000001</c:v>
                </c:pt>
                <c:pt idx="13">
                  <c:v>4.7</c:v>
                </c:pt>
                <c:pt idx="14">
                  <c:v>32.300000000000004</c:v>
                </c:pt>
                <c:pt idx="15">
                  <c:v>0</c:v>
                </c:pt>
                <c:pt idx="16">
                  <c:v>14.6</c:v>
                </c:pt>
                <c:pt idx="17">
                  <c:v>18.100000000000001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0</c:v>
                </c:pt>
                <c:pt idx="22">
                  <c:v>13</c:v>
                </c:pt>
                <c:pt idx="23">
                  <c:v>0</c:v>
                </c:pt>
                <c:pt idx="24">
                  <c:v>13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13.7</c:v>
                </c:pt>
                <c:pt idx="30">
                  <c:v>2000</c:v>
                </c:pt>
              </c:numCache>
            </c:numRef>
          </c:bubbleSize>
        </c:ser>
        <c:ser>
          <c:idx val="1"/>
          <c:order val="1"/>
          <c:tx>
            <c:strRef>
              <c:f>Foglio4!$E$1</c:f>
              <c:strCache>
                <c:ptCount val="1"/>
                <c:pt idx="0">
                  <c:v>temporary activity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xVal>
            <c:numRef>
              <c:f>Foglio4!$B$2:$B$32</c:f>
              <c:numCache>
                <c:formatCode>General</c:formatCode>
                <c:ptCount val="31"/>
                <c:pt idx="0">
                  <c:v>26</c:v>
                </c:pt>
                <c:pt idx="1">
                  <c:v>22.5</c:v>
                </c:pt>
                <c:pt idx="2">
                  <c:v>-100</c:v>
                </c:pt>
                <c:pt idx="3">
                  <c:v>-100</c:v>
                </c:pt>
                <c:pt idx="4">
                  <c:v>-100</c:v>
                </c:pt>
                <c:pt idx="5">
                  <c:v>-100</c:v>
                </c:pt>
                <c:pt idx="6">
                  <c:v>-100</c:v>
                </c:pt>
                <c:pt idx="7">
                  <c:v>-100</c:v>
                </c:pt>
                <c:pt idx="8">
                  <c:v>54</c:v>
                </c:pt>
                <c:pt idx="9">
                  <c:v>-100</c:v>
                </c:pt>
                <c:pt idx="10">
                  <c:v>-100</c:v>
                </c:pt>
                <c:pt idx="11">
                  <c:v>-100</c:v>
                </c:pt>
                <c:pt idx="12">
                  <c:v>-100</c:v>
                </c:pt>
                <c:pt idx="13">
                  <c:v>-100</c:v>
                </c:pt>
                <c:pt idx="14">
                  <c:v>28</c:v>
                </c:pt>
                <c:pt idx="15">
                  <c:v>84</c:v>
                </c:pt>
                <c:pt idx="16">
                  <c:v>-100</c:v>
                </c:pt>
                <c:pt idx="17">
                  <c:v>-100</c:v>
                </c:pt>
                <c:pt idx="18">
                  <c:v>-100</c:v>
                </c:pt>
                <c:pt idx="19">
                  <c:v>-100</c:v>
                </c:pt>
                <c:pt idx="20">
                  <c:v>-100</c:v>
                </c:pt>
                <c:pt idx="21">
                  <c:v>26</c:v>
                </c:pt>
                <c:pt idx="22">
                  <c:v>-100</c:v>
                </c:pt>
                <c:pt idx="23">
                  <c:v>78.5</c:v>
                </c:pt>
                <c:pt idx="24">
                  <c:v>-100</c:v>
                </c:pt>
                <c:pt idx="25">
                  <c:v>83.5</c:v>
                </c:pt>
                <c:pt idx="26">
                  <c:v>35</c:v>
                </c:pt>
                <c:pt idx="27">
                  <c:v>26</c:v>
                </c:pt>
                <c:pt idx="28">
                  <c:v>18</c:v>
                </c:pt>
                <c:pt idx="29">
                  <c:v>-100</c:v>
                </c:pt>
                <c:pt idx="30">
                  <c:v>-100</c:v>
                </c:pt>
              </c:numCache>
            </c:numRef>
          </c:xVal>
          <c:yVal>
            <c:numRef>
              <c:f>Foglio4!$C$2:$C$32</c:f>
              <c:numCache>
                <c:formatCode>General</c:formatCode>
                <c:ptCount val="31"/>
                <c:pt idx="0">
                  <c:v>72.5</c:v>
                </c:pt>
                <c:pt idx="1">
                  <c:v>64.5</c:v>
                </c:pt>
                <c:pt idx="2">
                  <c:v>34.300000000000004</c:v>
                </c:pt>
                <c:pt idx="3">
                  <c:v>73</c:v>
                </c:pt>
                <c:pt idx="4">
                  <c:v>25</c:v>
                </c:pt>
                <c:pt idx="5">
                  <c:v>52</c:v>
                </c:pt>
                <c:pt idx="6">
                  <c:v>52</c:v>
                </c:pt>
                <c:pt idx="7">
                  <c:v>42</c:v>
                </c:pt>
                <c:pt idx="8">
                  <c:v>68</c:v>
                </c:pt>
                <c:pt idx="9">
                  <c:v>49</c:v>
                </c:pt>
                <c:pt idx="10">
                  <c:v>50</c:v>
                </c:pt>
                <c:pt idx="11">
                  <c:v>50</c:v>
                </c:pt>
                <c:pt idx="12">
                  <c:v>52</c:v>
                </c:pt>
                <c:pt idx="13">
                  <c:v>68.5</c:v>
                </c:pt>
                <c:pt idx="14">
                  <c:v>67</c:v>
                </c:pt>
                <c:pt idx="15">
                  <c:v>67.5</c:v>
                </c:pt>
                <c:pt idx="16">
                  <c:v>28</c:v>
                </c:pt>
                <c:pt idx="17">
                  <c:v>29</c:v>
                </c:pt>
                <c:pt idx="18">
                  <c:v>37</c:v>
                </c:pt>
                <c:pt idx="19">
                  <c:v>15</c:v>
                </c:pt>
                <c:pt idx="20">
                  <c:v>50</c:v>
                </c:pt>
                <c:pt idx="21">
                  <c:v>67</c:v>
                </c:pt>
                <c:pt idx="22">
                  <c:v>50</c:v>
                </c:pt>
                <c:pt idx="23">
                  <c:v>70.5</c:v>
                </c:pt>
                <c:pt idx="24">
                  <c:v>49</c:v>
                </c:pt>
                <c:pt idx="25">
                  <c:v>67</c:v>
                </c:pt>
                <c:pt idx="26">
                  <c:v>34</c:v>
                </c:pt>
                <c:pt idx="27">
                  <c:v>64</c:v>
                </c:pt>
                <c:pt idx="28">
                  <c:v>75</c:v>
                </c:pt>
                <c:pt idx="29">
                  <c:v>38</c:v>
                </c:pt>
                <c:pt idx="30">
                  <c:v>-100</c:v>
                </c:pt>
              </c:numCache>
            </c:numRef>
          </c:yVal>
          <c:bubbleSize>
            <c:numRef>
              <c:f>Foglio4!$E$2:$E$32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13</c:v>
                </c:pt>
                <c:pt idx="3">
                  <c:v>219.20000000000002</c:v>
                </c:pt>
                <c:pt idx="4">
                  <c:v>30.5</c:v>
                </c:pt>
                <c:pt idx="5">
                  <c:v>9.8000000000000007</c:v>
                </c:pt>
                <c:pt idx="6">
                  <c:v>0</c:v>
                </c:pt>
                <c:pt idx="7">
                  <c:v>13</c:v>
                </c:pt>
                <c:pt idx="8">
                  <c:v>0</c:v>
                </c:pt>
                <c:pt idx="9">
                  <c:v>91.6</c:v>
                </c:pt>
                <c:pt idx="10">
                  <c:v>12.3</c:v>
                </c:pt>
                <c:pt idx="11">
                  <c:v>28.7</c:v>
                </c:pt>
                <c:pt idx="12">
                  <c:v>101.30000000000001</c:v>
                </c:pt>
                <c:pt idx="13">
                  <c:v>4.7</c:v>
                </c:pt>
                <c:pt idx="15">
                  <c:v>10</c:v>
                </c:pt>
                <c:pt idx="16">
                  <c:v>14.6</c:v>
                </c:pt>
                <c:pt idx="17">
                  <c:v>18.100000000000001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10</c:v>
                </c:pt>
                <c:pt idx="22">
                  <c:v>13</c:v>
                </c:pt>
                <c:pt idx="23">
                  <c:v>10</c:v>
                </c:pt>
                <c:pt idx="24">
                  <c:v>13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13.7</c:v>
                </c:pt>
                <c:pt idx="30">
                  <c:v>1000</c:v>
                </c:pt>
              </c:numCache>
            </c:numRef>
          </c:bubbleSize>
        </c:ser>
        <c:bubbleScale val="100"/>
        <c:axId val="127847424"/>
        <c:axId val="127849216"/>
      </c:bubbleChart>
      <c:valAx>
        <c:axId val="127847424"/>
        <c:scaling>
          <c:orientation val="minMax"/>
          <c:max val="100"/>
          <c:min val="0"/>
        </c:scaling>
        <c:delete val="1"/>
        <c:axPos val="b"/>
        <c:numFmt formatCode="General" sourceLinked="1"/>
        <c:tickLblPos val="none"/>
        <c:crossAx val="127849216"/>
        <c:crosses val="autoZero"/>
        <c:crossBetween val="midCat"/>
      </c:valAx>
      <c:valAx>
        <c:axId val="127849216"/>
        <c:scaling>
          <c:orientation val="minMax"/>
          <c:max val="100"/>
          <c:min val="0"/>
        </c:scaling>
        <c:delete val="1"/>
        <c:axPos val="l"/>
        <c:numFmt formatCode="General" sourceLinked="1"/>
        <c:tickLblPos val="none"/>
        <c:crossAx val="127847424"/>
        <c:crosses val="autoZero"/>
        <c:crossBetween val="midCat"/>
      </c:valAx>
      <c:spPr>
        <a:blipFill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EFAC9">
              <a:lumMod val="25000"/>
            </a:srgbClr>
          </a:solidFill>
        </a:ln>
      </c:spPr>
    </c:plotArea>
    <c:legend>
      <c:legendPos val="t"/>
      <c:layout>
        <c:manualLayout>
          <c:xMode val="edge"/>
          <c:yMode val="edge"/>
          <c:x val="0.30625962496197068"/>
          <c:y val="2.7522935779816581E-2"/>
          <c:w val="0.40149258880728705"/>
          <c:h val="5.2566459582460472E-2"/>
        </c:manualLayout>
      </c:layout>
      <c:overlay val="1"/>
      <c:txPr>
        <a:bodyPr/>
        <a:lstStyle/>
        <a:p>
          <a:pPr>
            <a:defRPr sz="1400" baseline="0"/>
          </a:pPr>
          <a:endParaRPr lang="it-IT"/>
        </a:p>
      </c:txPr>
    </c:legend>
    <c:plotVisOnly val="1"/>
  </c:chart>
  <c:spPr>
    <a:noFill/>
  </c:spPr>
  <c:externalData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B198C-C928-4E20-86AE-68ABA66CAA25}" type="doc">
      <dgm:prSet loTypeId="urn:microsoft.com/office/officeart/2005/8/layout/matrix1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2C0556D0-6584-44DA-A6DF-B672746A2A1D}">
      <dgm:prSet phldrT="[Testo]"/>
      <dgm:spPr/>
      <dgm:t>
        <a:bodyPr/>
        <a:lstStyle/>
        <a:p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CSN3</a:t>
          </a:r>
        </a:p>
        <a:p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512 FTE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EC05A26B-D1DE-45C5-8805-5016D12A34F6}" type="parTrans" cxnId="{C0A5CC77-C4FD-4148-AB36-DA584A9DBB42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19AF1254-0075-42A3-ACBE-6BC31603AA8B}" type="sibTrans" cxnId="{C0A5CC77-C4FD-4148-AB36-DA584A9DBB42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07BA0B9E-3A2A-40EF-BC3E-5DF7A9ADDEAC}">
      <dgm:prSet phldrT="[Testo]"/>
      <dgm:spPr/>
      <dgm:t>
        <a:bodyPr/>
        <a:lstStyle/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1 – 120 FTE </a:t>
          </a:r>
        </a:p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Quarks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Hadron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Dynamics</a:t>
          </a:r>
        </a:p>
        <a:p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Jlab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, LNF,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German-Labs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)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367FE60F-2ADD-47FB-BC50-B1E3D549D65A}" type="parTrans" cxnId="{C67F8A4E-125A-42B1-8D67-BD58FEEC6FDA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EE05E3E0-DA60-42CC-B743-4D0923D7F5E3}" type="sibTrans" cxnId="{C67F8A4E-125A-42B1-8D67-BD58FEEC6FDA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0240AA60-D2ED-497D-AD8D-C5C4B5CE9F22}">
      <dgm:prSet phldrT="[Testo]"/>
      <dgm:spPr/>
      <dgm:t>
        <a:bodyPr/>
        <a:lstStyle/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2 - 165 FTE</a:t>
          </a:r>
        </a:p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Phase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Transitions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in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Matter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(160 in Alice)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84A12463-924B-435B-8CE8-2F5C4268A983}" type="parTrans" cxnId="{36F75505-CEBA-451E-BCE3-4CF73C0CEA75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BACE4DE2-6557-4A1C-9BD2-CB707B525F92}" type="sibTrans" cxnId="{36F75505-CEBA-451E-BCE3-4CF73C0CEA75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2FDF9DA4-7045-4647-B5A1-7D2511ECA090}">
      <dgm:prSet phldrT="[Testo]"/>
      <dgm:spPr/>
      <dgm:t>
        <a:bodyPr/>
        <a:lstStyle/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4 – 73 FTE  </a:t>
          </a:r>
        </a:p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Astrophysics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Interdisciplinary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Research</a:t>
          </a:r>
          <a:endParaRPr lang="it-IT" b="1" dirty="0" smtClean="0">
            <a:solidFill>
              <a:schemeClr val="bg2">
                <a:lumMod val="75000"/>
              </a:schemeClr>
            </a:solidFill>
            <a:latin typeface="Comic Sans MS" charset="0"/>
          </a:endParaRPr>
        </a:p>
        <a:p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(LNGS, LNS)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B5ED765D-8AA7-4950-A7F3-E153E7C963B2}" type="parTrans" cxnId="{5C4A23F3-A9EB-4A27-895B-4704FC201CBD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76CC0C49-0258-4FE7-BE31-E443E0647516}" type="sibTrans" cxnId="{5C4A23F3-A9EB-4A27-895B-4704FC201CBD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D311F2D4-8E5F-401B-AB28-2ED8DCB221C8}">
      <dgm:prSet phldrT="[Testo]"/>
      <dgm:spPr/>
      <dgm:t>
        <a:bodyPr/>
        <a:lstStyle/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3 - 154 FTE </a:t>
          </a:r>
        </a:p>
        <a:p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Structure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Reaction</a:t>
          </a:r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b="1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Mechanisms</a:t>
          </a:r>
          <a:endParaRPr lang="it-IT" b="1" dirty="0" smtClean="0">
            <a:solidFill>
              <a:schemeClr val="bg2">
                <a:lumMod val="75000"/>
              </a:schemeClr>
            </a:solidFill>
            <a:latin typeface="Comic Sans MS" charset="0"/>
          </a:endParaRPr>
        </a:p>
        <a:p>
          <a:r>
            <a:rPr lang="it-IT" b="1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(LNL, LNS)</a:t>
          </a:r>
          <a:endParaRPr lang="it-IT" dirty="0">
            <a:solidFill>
              <a:schemeClr val="bg2">
                <a:lumMod val="75000"/>
              </a:schemeClr>
            </a:solidFill>
          </a:endParaRPr>
        </a:p>
      </dgm:t>
    </dgm:pt>
    <dgm:pt modelId="{7C0FC478-1FC4-4043-8293-135A3B33175B}" type="parTrans" cxnId="{C6C609E6-4049-43A5-AC6D-1FFA17DB8CE5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B068FFA3-F2FB-4728-BA63-7E08798AE17B}" type="sibTrans" cxnId="{C6C609E6-4049-43A5-AC6D-1FFA17DB8CE5}">
      <dgm:prSet/>
      <dgm:spPr/>
      <dgm:t>
        <a:bodyPr/>
        <a:lstStyle/>
        <a:p>
          <a:endParaRPr lang="it-IT">
            <a:solidFill>
              <a:schemeClr val="bg2">
                <a:lumMod val="75000"/>
              </a:schemeClr>
            </a:solidFill>
          </a:endParaRPr>
        </a:p>
      </dgm:t>
    </dgm:pt>
    <dgm:pt modelId="{A5BC4B96-E133-4F6E-BCE4-4D050BB93C20}" type="pres">
      <dgm:prSet presAssocID="{1EBB198C-C928-4E20-86AE-68ABA66CAA2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5D7AE5D-B5FB-40EE-871A-E6B5B2D4D0EE}" type="pres">
      <dgm:prSet presAssocID="{1EBB198C-C928-4E20-86AE-68ABA66CAA25}" presName="matrix" presStyleCnt="0"/>
      <dgm:spPr/>
      <dgm:t>
        <a:bodyPr/>
        <a:lstStyle/>
        <a:p>
          <a:endParaRPr lang="it-IT"/>
        </a:p>
      </dgm:t>
    </dgm:pt>
    <dgm:pt modelId="{714DA232-E560-4453-9C35-6D6D9FCF9605}" type="pres">
      <dgm:prSet presAssocID="{1EBB198C-C928-4E20-86AE-68ABA66CAA25}" presName="tile1" presStyleLbl="node1" presStyleIdx="0" presStyleCnt="4"/>
      <dgm:spPr/>
      <dgm:t>
        <a:bodyPr/>
        <a:lstStyle/>
        <a:p>
          <a:endParaRPr lang="it-IT"/>
        </a:p>
      </dgm:t>
    </dgm:pt>
    <dgm:pt modelId="{4D2EB0F3-0757-4008-AE3A-0106224272EC}" type="pres">
      <dgm:prSet presAssocID="{1EBB198C-C928-4E20-86AE-68ABA66CAA2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E54EAAA-EEA2-4807-9A73-265F33148EE5}" type="pres">
      <dgm:prSet presAssocID="{1EBB198C-C928-4E20-86AE-68ABA66CAA25}" presName="tile2" presStyleLbl="node1" presStyleIdx="1" presStyleCnt="4"/>
      <dgm:spPr/>
      <dgm:t>
        <a:bodyPr/>
        <a:lstStyle/>
        <a:p>
          <a:endParaRPr lang="it-IT"/>
        </a:p>
      </dgm:t>
    </dgm:pt>
    <dgm:pt modelId="{A8D4A094-65B5-4CF2-91E4-E2C6DC648FC3}" type="pres">
      <dgm:prSet presAssocID="{1EBB198C-C928-4E20-86AE-68ABA66CAA2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78856E5-DD71-43F2-9352-7A4C4B27FC4A}" type="pres">
      <dgm:prSet presAssocID="{1EBB198C-C928-4E20-86AE-68ABA66CAA25}" presName="tile3" presStyleLbl="node1" presStyleIdx="2" presStyleCnt="4"/>
      <dgm:spPr/>
      <dgm:t>
        <a:bodyPr/>
        <a:lstStyle/>
        <a:p>
          <a:endParaRPr lang="it-IT"/>
        </a:p>
      </dgm:t>
    </dgm:pt>
    <dgm:pt modelId="{80CDBC95-3878-49D2-8F21-DE518765320A}" type="pres">
      <dgm:prSet presAssocID="{1EBB198C-C928-4E20-86AE-68ABA66CAA2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506136-6136-4054-8532-6C63D3DAA8A5}" type="pres">
      <dgm:prSet presAssocID="{1EBB198C-C928-4E20-86AE-68ABA66CAA25}" presName="tile4" presStyleLbl="node1" presStyleIdx="3" presStyleCnt="4"/>
      <dgm:spPr/>
      <dgm:t>
        <a:bodyPr/>
        <a:lstStyle/>
        <a:p>
          <a:endParaRPr lang="it-IT"/>
        </a:p>
      </dgm:t>
    </dgm:pt>
    <dgm:pt modelId="{7166BC64-F097-4EBC-B324-0854D98F9FBE}" type="pres">
      <dgm:prSet presAssocID="{1EBB198C-C928-4E20-86AE-68ABA66CAA2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23C70B-6CA6-40FA-B66A-D0A7C1B45F1E}" type="pres">
      <dgm:prSet presAssocID="{1EBB198C-C928-4E20-86AE-68ABA66CAA2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B5093741-B7CF-4F33-B7D8-386A71107835}" type="presOf" srcId="{0240AA60-D2ED-497D-AD8D-C5C4B5CE9F22}" destId="{A8D4A094-65B5-4CF2-91E4-E2C6DC648FC3}" srcOrd="1" destOrd="0" presId="urn:microsoft.com/office/officeart/2005/8/layout/matrix1"/>
    <dgm:cxn modelId="{C9E91224-2843-472F-971A-A4F8F3AD92D0}" type="presOf" srcId="{D311F2D4-8E5F-401B-AB28-2ED8DCB221C8}" destId="{7166BC64-F097-4EBC-B324-0854D98F9FBE}" srcOrd="1" destOrd="0" presId="urn:microsoft.com/office/officeart/2005/8/layout/matrix1"/>
    <dgm:cxn modelId="{5C4A23F3-A9EB-4A27-895B-4704FC201CBD}" srcId="{2C0556D0-6584-44DA-A6DF-B672746A2A1D}" destId="{2FDF9DA4-7045-4647-B5A1-7D2511ECA090}" srcOrd="2" destOrd="0" parTransId="{B5ED765D-8AA7-4950-A7F3-E153E7C963B2}" sibTransId="{76CC0C49-0258-4FE7-BE31-E443E0647516}"/>
    <dgm:cxn modelId="{C6C609E6-4049-43A5-AC6D-1FFA17DB8CE5}" srcId="{2C0556D0-6584-44DA-A6DF-B672746A2A1D}" destId="{D311F2D4-8E5F-401B-AB28-2ED8DCB221C8}" srcOrd="3" destOrd="0" parTransId="{7C0FC478-1FC4-4043-8293-135A3B33175B}" sibTransId="{B068FFA3-F2FB-4728-BA63-7E08798AE17B}"/>
    <dgm:cxn modelId="{90AED4ED-E6E8-453B-B6A2-DF830008D2D8}" type="presOf" srcId="{07BA0B9E-3A2A-40EF-BC3E-5DF7A9ADDEAC}" destId="{4D2EB0F3-0757-4008-AE3A-0106224272EC}" srcOrd="1" destOrd="0" presId="urn:microsoft.com/office/officeart/2005/8/layout/matrix1"/>
    <dgm:cxn modelId="{4B8AA77A-079B-40C7-90C9-CFAD5F8D3BF3}" type="presOf" srcId="{2C0556D0-6584-44DA-A6DF-B672746A2A1D}" destId="{D123C70B-6CA6-40FA-B66A-D0A7C1B45F1E}" srcOrd="0" destOrd="0" presId="urn:microsoft.com/office/officeart/2005/8/layout/matrix1"/>
    <dgm:cxn modelId="{99AC0DAF-9E4E-4D22-B499-1AF368023154}" type="presOf" srcId="{07BA0B9E-3A2A-40EF-BC3E-5DF7A9ADDEAC}" destId="{714DA232-E560-4453-9C35-6D6D9FCF9605}" srcOrd="0" destOrd="0" presId="urn:microsoft.com/office/officeart/2005/8/layout/matrix1"/>
    <dgm:cxn modelId="{36F75505-CEBA-451E-BCE3-4CF73C0CEA75}" srcId="{2C0556D0-6584-44DA-A6DF-B672746A2A1D}" destId="{0240AA60-D2ED-497D-AD8D-C5C4B5CE9F22}" srcOrd="1" destOrd="0" parTransId="{84A12463-924B-435B-8CE8-2F5C4268A983}" sibTransId="{BACE4DE2-6557-4A1C-9BD2-CB707B525F92}"/>
    <dgm:cxn modelId="{660A1A95-5A40-48CC-9089-088297BEB005}" type="presOf" srcId="{2FDF9DA4-7045-4647-B5A1-7D2511ECA090}" destId="{E78856E5-DD71-43F2-9352-7A4C4B27FC4A}" srcOrd="0" destOrd="0" presId="urn:microsoft.com/office/officeart/2005/8/layout/matrix1"/>
    <dgm:cxn modelId="{C67F8A4E-125A-42B1-8D67-BD58FEEC6FDA}" srcId="{2C0556D0-6584-44DA-A6DF-B672746A2A1D}" destId="{07BA0B9E-3A2A-40EF-BC3E-5DF7A9ADDEAC}" srcOrd="0" destOrd="0" parTransId="{367FE60F-2ADD-47FB-BC50-B1E3D549D65A}" sibTransId="{EE05E3E0-DA60-42CC-B743-4D0923D7F5E3}"/>
    <dgm:cxn modelId="{1D3A2C19-D47E-4F93-AAD1-32BFD6D73237}" type="presOf" srcId="{1EBB198C-C928-4E20-86AE-68ABA66CAA25}" destId="{A5BC4B96-E133-4F6E-BCE4-4D050BB93C20}" srcOrd="0" destOrd="0" presId="urn:microsoft.com/office/officeart/2005/8/layout/matrix1"/>
    <dgm:cxn modelId="{C0A5CC77-C4FD-4148-AB36-DA584A9DBB42}" srcId="{1EBB198C-C928-4E20-86AE-68ABA66CAA25}" destId="{2C0556D0-6584-44DA-A6DF-B672746A2A1D}" srcOrd="0" destOrd="0" parTransId="{EC05A26B-D1DE-45C5-8805-5016D12A34F6}" sibTransId="{19AF1254-0075-42A3-ACBE-6BC31603AA8B}"/>
    <dgm:cxn modelId="{A55DF807-AB6F-4276-8742-8B90D38FD412}" type="presOf" srcId="{2FDF9DA4-7045-4647-B5A1-7D2511ECA090}" destId="{80CDBC95-3878-49D2-8F21-DE518765320A}" srcOrd="1" destOrd="0" presId="urn:microsoft.com/office/officeart/2005/8/layout/matrix1"/>
    <dgm:cxn modelId="{6A0DB919-6A65-4852-9EE4-8DE5B4E1C265}" type="presOf" srcId="{D311F2D4-8E5F-401B-AB28-2ED8DCB221C8}" destId="{21506136-6136-4054-8532-6C63D3DAA8A5}" srcOrd="0" destOrd="0" presId="urn:microsoft.com/office/officeart/2005/8/layout/matrix1"/>
    <dgm:cxn modelId="{F374BFEB-E09E-414F-8696-596390B653A6}" type="presOf" srcId="{0240AA60-D2ED-497D-AD8D-C5C4B5CE9F22}" destId="{8E54EAAA-EEA2-4807-9A73-265F33148EE5}" srcOrd="0" destOrd="0" presId="urn:microsoft.com/office/officeart/2005/8/layout/matrix1"/>
    <dgm:cxn modelId="{2FD03319-CA9C-4553-80EE-A3F96776A51F}" type="presParOf" srcId="{A5BC4B96-E133-4F6E-BCE4-4D050BB93C20}" destId="{95D7AE5D-B5FB-40EE-871A-E6B5B2D4D0EE}" srcOrd="0" destOrd="0" presId="urn:microsoft.com/office/officeart/2005/8/layout/matrix1"/>
    <dgm:cxn modelId="{64136F8D-E6B2-4672-AA79-F970B453D2C8}" type="presParOf" srcId="{95D7AE5D-B5FB-40EE-871A-E6B5B2D4D0EE}" destId="{714DA232-E560-4453-9C35-6D6D9FCF9605}" srcOrd="0" destOrd="0" presId="urn:microsoft.com/office/officeart/2005/8/layout/matrix1"/>
    <dgm:cxn modelId="{EA60025F-8775-4D38-B849-010B71E1CC9E}" type="presParOf" srcId="{95D7AE5D-B5FB-40EE-871A-E6B5B2D4D0EE}" destId="{4D2EB0F3-0757-4008-AE3A-0106224272EC}" srcOrd="1" destOrd="0" presId="urn:microsoft.com/office/officeart/2005/8/layout/matrix1"/>
    <dgm:cxn modelId="{C6FEEBD6-C816-44A6-9589-0927B25FBB84}" type="presParOf" srcId="{95D7AE5D-B5FB-40EE-871A-E6B5B2D4D0EE}" destId="{8E54EAAA-EEA2-4807-9A73-265F33148EE5}" srcOrd="2" destOrd="0" presId="urn:microsoft.com/office/officeart/2005/8/layout/matrix1"/>
    <dgm:cxn modelId="{72B53DA0-E7C9-4F8D-9402-B9521AD65D6C}" type="presParOf" srcId="{95D7AE5D-B5FB-40EE-871A-E6B5B2D4D0EE}" destId="{A8D4A094-65B5-4CF2-91E4-E2C6DC648FC3}" srcOrd="3" destOrd="0" presId="urn:microsoft.com/office/officeart/2005/8/layout/matrix1"/>
    <dgm:cxn modelId="{F0B135D5-1629-403A-9D32-65CA73E9946A}" type="presParOf" srcId="{95D7AE5D-B5FB-40EE-871A-E6B5B2D4D0EE}" destId="{E78856E5-DD71-43F2-9352-7A4C4B27FC4A}" srcOrd="4" destOrd="0" presId="urn:microsoft.com/office/officeart/2005/8/layout/matrix1"/>
    <dgm:cxn modelId="{E818D458-8116-4DE4-98AF-4881F4CC5998}" type="presParOf" srcId="{95D7AE5D-B5FB-40EE-871A-E6B5B2D4D0EE}" destId="{80CDBC95-3878-49D2-8F21-DE518765320A}" srcOrd="5" destOrd="0" presId="urn:microsoft.com/office/officeart/2005/8/layout/matrix1"/>
    <dgm:cxn modelId="{BC6788D3-A7FC-45CD-98F7-3F78A59185F1}" type="presParOf" srcId="{95D7AE5D-B5FB-40EE-871A-E6B5B2D4D0EE}" destId="{21506136-6136-4054-8532-6C63D3DAA8A5}" srcOrd="6" destOrd="0" presId="urn:microsoft.com/office/officeart/2005/8/layout/matrix1"/>
    <dgm:cxn modelId="{6DB364AC-FB93-43FF-B4D2-E1D3E93CE502}" type="presParOf" srcId="{95D7AE5D-B5FB-40EE-871A-E6B5B2D4D0EE}" destId="{7166BC64-F097-4EBC-B324-0854D98F9FBE}" srcOrd="7" destOrd="0" presId="urn:microsoft.com/office/officeart/2005/8/layout/matrix1"/>
    <dgm:cxn modelId="{3A1BE0E5-DC15-4C34-939A-D1896139D210}" type="presParOf" srcId="{A5BC4B96-E133-4F6E-BCE4-4D050BB93C20}" destId="{D123C70B-6CA6-40FA-B66A-D0A7C1B45F1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4DA232-E560-4453-9C35-6D6D9FCF9605}">
      <dsp:nvSpPr>
        <dsp:cNvPr id="0" name=""/>
        <dsp:cNvSpPr/>
      </dsp:nvSpPr>
      <dsp:spPr>
        <a:xfrm rot="16200000">
          <a:off x="702078" y="-702078"/>
          <a:ext cx="2520280" cy="3924436"/>
        </a:xfrm>
        <a:prstGeom prst="round1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1 – 120 FTE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Quarks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Hadron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Dynamics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Jlab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, LNF,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German-Labs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)</a:t>
          </a:r>
          <a:endParaRPr lang="it-IT" sz="2000" kern="1200" dirty="0">
            <a:solidFill>
              <a:schemeClr val="bg2">
                <a:lumMod val="75000"/>
              </a:schemeClr>
            </a:solidFill>
          </a:endParaRPr>
        </a:p>
      </dsp:txBody>
      <dsp:txXfrm rot="16200000">
        <a:off x="1017112" y="-1017112"/>
        <a:ext cx="1890210" cy="3924436"/>
      </dsp:txXfrm>
    </dsp:sp>
    <dsp:sp modelId="{8E54EAAA-EEA2-4807-9A73-265F33148EE5}">
      <dsp:nvSpPr>
        <dsp:cNvPr id="0" name=""/>
        <dsp:cNvSpPr/>
      </dsp:nvSpPr>
      <dsp:spPr>
        <a:xfrm>
          <a:off x="3924436" y="0"/>
          <a:ext cx="3924436" cy="2520280"/>
        </a:xfrm>
        <a:prstGeom prst="round1Rect">
          <a:avLst/>
        </a:prstGeom>
        <a:solidFill>
          <a:schemeClr val="accent2">
            <a:shade val="80000"/>
            <a:hueOff val="-121326"/>
            <a:satOff val="4966"/>
            <a:lumOff val="79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2 - 165 FTE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Phase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Transitions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in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Matter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(160 in Alice)</a:t>
          </a:r>
          <a:endParaRPr lang="it-IT" sz="20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924436" y="0"/>
        <a:ext cx="3924436" cy="1890210"/>
      </dsp:txXfrm>
    </dsp:sp>
    <dsp:sp modelId="{E78856E5-DD71-43F2-9352-7A4C4B27FC4A}">
      <dsp:nvSpPr>
        <dsp:cNvPr id="0" name=""/>
        <dsp:cNvSpPr/>
      </dsp:nvSpPr>
      <dsp:spPr>
        <a:xfrm rot="10800000">
          <a:off x="0" y="2520280"/>
          <a:ext cx="3924436" cy="2520280"/>
        </a:xfrm>
        <a:prstGeom prst="round1Rect">
          <a:avLst/>
        </a:prstGeom>
        <a:solidFill>
          <a:schemeClr val="accent2">
            <a:shade val="80000"/>
            <a:hueOff val="-242652"/>
            <a:satOff val="9932"/>
            <a:lumOff val="1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4 – 73 FTE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Astrophysics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Interdisciplinary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Research</a:t>
          </a:r>
          <a:endParaRPr lang="it-IT" sz="2000" b="1" kern="1200" dirty="0" smtClean="0">
            <a:solidFill>
              <a:schemeClr val="bg2">
                <a:lumMod val="75000"/>
              </a:schemeClr>
            </a:solidFill>
            <a:latin typeface="Comic Sans MS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(LNGS, LNS)</a:t>
          </a:r>
          <a:endParaRPr lang="it-IT" sz="2000" kern="1200" dirty="0">
            <a:solidFill>
              <a:schemeClr val="bg2">
                <a:lumMod val="75000"/>
              </a:schemeClr>
            </a:solidFill>
          </a:endParaRPr>
        </a:p>
      </dsp:txBody>
      <dsp:txXfrm rot="10800000">
        <a:off x="0" y="3150349"/>
        <a:ext cx="3924436" cy="1890210"/>
      </dsp:txXfrm>
    </dsp:sp>
    <dsp:sp modelId="{21506136-6136-4054-8532-6C63D3DAA8A5}">
      <dsp:nvSpPr>
        <dsp:cNvPr id="0" name=""/>
        <dsp:cNvSpPr/>
      </dsp:nvSpPr>
      <dsp:spPr>
        <a:xfrm rot="5400000">
          <a:off x="4626514" y="1818202"/>
          <a:ext cx="2520280" cy="3924436"/>
        </a:xfrm>
        <a:prstGeom prst="round1Rect">
          <a:avLst/>
        </a:prstGeom>
        <a:solidFill>
          <a:schemeClr val="accent2">
            <a:shade val="80000"/>
            <a:hueOff val="-363978"/>
            <a:satOff val="14898"/>
            <a:lumOff val="23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Line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 3 - 154 FTE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Nuclear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Structure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and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Reaction</a:t>
          </a: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 </a:t>
          </a:r>
          <a:r>
            <a:rPr lang="it-IT" sz="2000" b="1" kern="1200" dirty="0" err="1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Mechanisms</a:t>
          </a:r>
          <a:endParaRPr lang="it-IT" sz="2000" b="1" kern="1200" dirty="0" smtClean="0">
            <a:solidFill>
              <a:schemeClr val="bg2">
                <a:lumMod val="75000"/>
              </a:schemeClr>
            </a:solidFill>
            <a:latin typeface="Comic Sans MS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latin typeface="Comic Sans MS" charset="0"/>
            </a:rPr>
            <a:t>(LNL, LNS)</a:t>
          </a:r>
          <a:endParaRPr lang="it-IT" sz="2000" kern="1200" dirty="0">
            <a:solidFill>
              <a:schemeClr val="bg2">
                <a:lumMod val="75000"/>
              </a:schemeClr>
            </a:solidFill>
          </a:endParaRPr>
        </a:p>
      </dsp:txBody>
      <dsp:txXfrm rot="5400000">
        <a:off x="4941548" y="2133236"/>
        <a:ext cx="1890210" cy="3924436"/>
      </dsp:txXfrm>
    </dsp:sp>
    <dsp:sp modelId="{D123C70B-6CA6-40FA-B66A-D0A7C1B45F1E}">
      <dsp:nvSpPr>
        <dsp:cNvPr id="0" name=""/>
        <dsp:cNvSpPr/>
      </dsp:nvSpPr>
      <dsp:spPr>
        <a:xfrm>
          <a:off x="2747105" y="1890209"/>
          <a:ext cx="2354661" cy="126014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CSN3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rPr>
            <a:t>512 FTE</a:t>
          </a:r>
          <a:endParaRPr lang="it-IT" sz="20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747105" y="1890209"/>
        <a:ext cx="2354661" cy="1260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8902D-1B6E-4539-8F96-36141353212F}" type="datetimeFigureOut">
              <a:rPr lang="it-IT" smtClean="0"/>
              <a:pPr/>
              <a:t>05/10/2012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2005F-472F-41D6-AF86-71CA044EAFF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A49E9-6CF4-4838-A076-54E583A580A1}" type="datetimeFigureOut">
              <a:rPr lang="it-IT" smtClean="0"/>
              <a:pPr/>
              <a:t>05/10/2012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5695E-4987-4CB9-A3E6-E09E6E3BECC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pedia.org/article/Dynamical_Systems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004790">
              <a:spcBef>
                <a:spcPct val="0"/>
              </a:spcBef>
            </a:pPr>
            <a:r>
              <a:rPr lang="en-US" sz="1400" dirty="0"/>
              <a:t>The SPES project is part of the INFN Road Map for the Nuclear Physics, it is supported by both LNL (</a:t>
            </a:r>
            <a:r>
              <a:rPr lang="en-US" sz="1400" dirty="0" err="1"/>
              <a:t>Legnaro</a:t>
            </a:r>
            <a:r>
              <a:rPr lang="en-US" sz="1400" dirty="0"/>
              <a:t>) and LNS (Catania). The SPES project is based on the ISOL method with an UCx Direct Target able to sustain around 10 </a:t>
            </a:r>
            <a:r>
              <a:rPr lang="en-US" sz="1400" dirty="0" err="1"/>
              <a:t>kWatt</a:t>
            </a:r>
            <a:r>
              <a:rPr lang="en-US" sz="1400" dirty="0"/>
              <a:t>. The primary proton beam is delivered by a driver of at least 40 MeV energy and 200 </a:t>
            </a:r>
            <a:r>
              <a:rPr lang="en-US" sz="1400" dirty="0" err="1"/>
              <a:t>microA</a:t>
            </a:r>
            <a:r>
              <a:rPr lang="en-US" sz="1400" dirty="0"/>
              <a:t> current. Neutron-rich radioactive beams will be produced by Uranium fission at an expected fission rate in the target in the order of 10</a:t>
            </a:r>
            <a:r>
              <a:rPr lang="en-US" sz="1400" baseline="30000" dirty="0"/>
              <a:t>13</a:t>
            </a:r>
            <a:r>
              <a:rPr lang="en-US" sz="1400" dirty="0"/>
              <a:t> fissions per second. The key feature of SPES is to provide high intensity and high-quality beams of neutron-rich nuclei to perform forefront research in nuclear structure, reaction </a:t>
            </a:r>
            <a:r>
              <a:rPr lang="en-US" sz="1400" dirty="0">
                <a:hlinkClick r:id="rId3" tooltip="Dynamical systems"/>
              </a:rPr>
              <a:t>dynamics</a:t>
            </a:r>
            <a:r>
              <a:rPr lang="en-US" sz="1400" dirty="0"/>
              <a:t> and interdisciplinary fields like medical, biological and material sciences. The exotic isotopes will be re-accelerated by the ALPI superconducting linac at energies of 10AMeV and higher, for masses in the region of A=130 </a:t>
            </a:r>
            <a:r>
              <a:rPr lang="en-US" sz="1400" dirty="0" err="1"/>
              <a:t>amu</a:t>
            </a:r>
            <a:r>
              <a:rPr lang="en-US" sz="1400" dirty="0"/>
              <a:t>, with an expected rate on the secondary target of 10</a:t>
            </a:r>
            <a:r>
              <a:rPr lang="en-US" sz="1400" baseline="30000" dirty="0"/>
              <a:t>8</a:t>
            </a:r>
            <a:r>
              <a:rPr lang="en-US" sz="1400" dirty="0"/>
              <a:t> </a:t>
            </a:r>
            <a:r>
              <a:rPr lang="en-US" sz="1400" dirty="0" err="1"/>
              <a:t>pps</a:t>
            </a:r>
            <a:r>
              <a:rPr lang="en-US" sz="1400" dirty="0"/>
              <a:t>. </a:t>
            </a:r>
          </a:p>
          <a:p>
            <a:pPr defTabSz="1004790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9A850-A4E3-4AA0-B31A-39E93563D7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>
                <a:solidFill>
                  <a:prstClr val="black"/>
                </a:solidFill>
              </a:rPr>
              <a:pPr/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5B9781-D0F7-3F4C-B6F0-F4225B4E4F2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5/10/2012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R-ECFA Meeting LNF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rgbClr val="000032"/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D6ECFF"/>
                </a:solidFill>
              </a:rPr>
              <a:pPr/>
              <a:t>‹N›</a:t>
            </a:fld>
            <a:endParaRPr lang="it-IT">
              <a:solidFill>
                <a:srgbClr val="D6ECFF"/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tint val="95000"/>
                  <a:satMod val="180000"/>
                  <a:shade val="67500"/>
                  <a:satMod val="115000"/>
                </a:schemeClr>
              </a:gs>
              <a:gs pos="100000">
                <a:schemeClr val="bg2">
                  <a:tint val="95000"/>
                  <a:satMod val="1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lang="en-GB" noProof="1" smtClean="0"/>
              <a:t>Secondo livello</a:t>
            </a:r>
          </a:p>
          <a:p>
            <a:pPr lvl="2" eaLnBrk="1" latinLnBrk="0" hangingPunct="1"/>
            <a:r>
              <a:rPr lang="en-GB" noProof="1" smtClean="0"/>
              <a:t>Terzo livello</a:t>
            </a:r>
          </a:p>
          <a:p>
            <a:pPr lvl="3" eaLnBrk="1" latinLnBrk="0" hangingPunct="1"/>
            <a:r>
              <a:rPr lang="en-GB" noProof="1" smtClean="0"/>
              <a:t>Quarto livello</a:t>
            </a:r>
          </a:p>
          <a:p>
            <a:pPr lvl="4" eaLnBrk="1" latinLnBrk="0" hangingPunct="1"/>
            <a:r>
              <a:rPr lang="en-GB" noProof="1" smtClean="0"/>
              <a:t>Quinto livello</a:t>
            </a:r>
            <a:endParaRPr kumimoji="0" lang="en-GB" noProof="1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363160" y="402264"/>
            <a:ext cx="8503920" cy="10105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it-IT" smtClean="0"/>
              <a:t>5/10/2012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it-IT" smtClean="0"/>
              <a:t>R-ECFA Meeting LNF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1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5/10/2012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R-ECFA Meeting LNF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ADDC">
                      <a:lumMod val="50000"/>
                    </a:srgbClr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ADDC">
                    <a:lumMod val="50000"/>
                  </a:srgbClr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D6ECFF"/>
                </a:solidFill>
              </a:rPr>
              <a:pPr/>
              <a:t>‹N›</a:t>
            </a:fld>
            <a:endParaRPr lang="it-IT">
              <a:solidFill>
                <a:srgbClr val="D6EC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8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4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/>
          <p:cNvSpPr txBox="1">
            <a:spLocks noChangeArrowheads="1"/>
          </p:cNvSpPr>
          <p:nvPr userDrawn="1"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GB" noProof="1" smtClean="0"/>
              <a:t>Fare clic per modificare lo stile del titolo</a:t>
            </a:r>
            <a:endParaRPr kumimoji="0" lang="en-GB" noProof="1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GB" noProof="1" smtClean="0"/>
              <a:t>Fare clic per modificare stili del testo dello schema</a:t>
            </a:r>
          </a:p>
          <a:p>
            <a:pPr lvl="1" eaLnBrk="1" latinLnBrk="0" hangingPunct="1"/>
            <a:r>
              <a:rPr kumimoji="0" lang="en-GB" noProof="1" smtClean="0"/>
              <a:t>Secondo livello</a:t>
            </a:r>
          </a:p>
          <a:p>
            <a:pPr lvl="2" eaLnBrk="1" latinLnBrk="0" hangingPunct="1"/>
            <a:r>
              <a:rPr kumimoji="0" lang="en-GB" noProof="1" smtClean="0"/>
              <a:t>Terzo livello</a:t>
            </a:r>
          </a:p>
          <a:p>
            <a:pPr lvl="3" eaLnBrk="1" latinLnBrk="0" hangingPunct="1"/>
            <a:r>
              <a:rPr kumimoji="0" lang="en-GB" noProof="1" smtClean="0"/>
              <a:t>Quarto livello</a:t>
            </a:r>
          </a:p>
          <a:p>
            <a:pPr lvl="4" eaLnBrk="1" latinLnBrk="0" hangingPunct="1"/>
            <a:r>
              <a:rPr kumimoji="0" lang="en-GB" noProof="1" smtClean="0"/>
              <a:t>Quinto livello</a:t>
            </a:r>
            <a:endParaRPr kumimoji="0" lang="en-GB" noProof="1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6650A92-7F93-4FD4-AE36-32FC0ECAAF7F}" type="slidenum">
              <a:rPr lang="it-IT" smtClean="0">
                <a:solidFill>
                  <a:srgbClr val="FEFAC9"/>
                </a:solidFill>
              </a:rPr>
              <a:pPr/>
              <a:t>‹N›</a:t>
            </a:fld>
            <a:endParaRPr lang="it-IT">
              <a:solidFill>
                <a:srgbClr val="FEFAC9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transition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b="1" i="0" kern="1200" spc="-100" baseline="0">
          <a:solidFill>
            <a:schemeClr val="tx2">
              <a:satMod val="200000"/>
            </a:schemeClr>
          </a:solidFill>
          <a:effectLst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60000"/>
        <a:buFontTx/>
        <a:buBlip>
          <a:blip r:embed="rId3"/>
        </a:buBlip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90000"/>
        <a:buFont typeface="Wingdings" pitchFamily="2" charset="2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hyperlink" Target="http://www.ganil-spiral2.eu/" TargetMode="External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2.jpeg"/><Relationship Id="rId5" Type="http://schemas.openxmlformats.org/officeDocument/2006/relationships/image" Target="../media/image77.png"/><Relationship Id="rId10" Type="http://schemas.openxmlformats.org/officeDocument/2006/relationships/image" Target="../media/image81.jpeg"/><Relationship Id="rId4" Type="http://schemas.openxmlformats.org/officeDocument/2006/relationships/image" Target="../media/image76.png"/><Relationship Id="rId9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CSN3 – An Overview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mtClean="0"/>
              <a:t>M.Taiuti</a:t>
            </a:r>
            <a:endParaRPr lang="it-IT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17505" y="1772816"/>
            <a:ext cx="590899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4200" dirty="0" smtClean="0">
                <a:ln>
                  <a:solidFill>
                    <a:srgbClr val="003C00"/>
                  </a:solidFill>
                </a:ln>
                <a:noFill/>
                <a:latin typeface="Copperplate Gothic Bold" pitchFamily="34" charset="0"/>
              </a:rPr>
              <a:t>CSN3</a:t>
            </a:r>
            <a:endParaRPr lang="it-IT" sz="14200" dirty="0">
              <a:ln>
                <a:solidFill>
                  <a:srgbClr val="003C00"/>
                </a:solidFill>
              </a:ln>
              <a:noFill/>
              <a:latin typeface="Copperplate Gothic Bold" pitchFamily="34" charset="0"/>
            </a:endParaRPr>
          </a:p>
        </p:txBody>
      </p:sp>
      <p:sp>
        <p:nvSpPr>
          <p:cNvPr id="23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4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363272" cy="914400"/>
          </a:xfrm>
        </p:spPr>
        <p:txBody>
          <a:bodyPr/>
          <a:lstStyle/>
          <a:p>
            <a:r>
              <a:rPr lang="it-IT" dirty="0" err="1" smtClean="0"/>
              <a:t>Strangeness</a:t>
            </a:r>
            <a:r>
              <a:rPr lang="it-IT" dirty="0" smtClean="0"/>
              <a:t> and the 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Force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892" r="13731"/>
          <a:stretch>
            <a:fillRect/>
          </a:stretch>
        </p:blipFill>
        <p:spPr bwMode="auto">
          <a:xfrm>
            <a:off x="6516216" y="1468338"/>
            <a:ext cx="2232248" cy="4552950"/>
          </a:xfrm>
          <a:prstGeom prst="roundRect">
            <a:avLst>
              <a:gd name="adj" fmla="val 5063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9771"/>
          <a:stretch>
            <a:fillRect/>
          </a:stretch>
        </p:blipFill>
        <p:spPr bwMode="auto">
          <a:xfrm>
            <a:off x="5069028" y="4077072"/>
            <a:ext cx="2311284" cy="2100660"/>
          </a:xfrm>
          <a:prstGeom prst="roundRect">
            <a:avLst>
              <a:gd name="adj" fmla="val 5153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2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948264" y="1268760"/>
            <a:ext cx="1594139" cy="442674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it-IT" sz="20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SIDDHARTA</a:t>
            </a:r>
            <a:endParaRPr lang="it-IT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092A7">
                      <a:shade val="20000"/>
                      <a:satMod val="245000"/>
                    </a:srgbClr>
                  </a:gs>
                  <a:gs pos="43000">
                    <a:srgbClr val="D092A7">
                      <a:satMod val="255000"/>
                    </a:srgbClr>
                  </a:gs>
                  <a:gs pos="48000">
                    <a:srgbClr val="D092A7">
                      <a:shade val="85000"/>
                      <a:satMod val="255000"/>
                    </a:srgbClr>
                  </a:gs>
                  <a:gs pos="100000">
                    <a:srgbClr val="D092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Gruppo 10"/>
          <p:cNvGrpSpPr/>
          <p:nvPr/>
        </p:nvGrpSpPr>
        <p:grpSpPr>
          <a:xfrm>
            <a:off x="899592" y="3356992"/>
            <a:ext cx="5544616" cy="1224136"/>
            <a:chOff x="899592" y="3861048"/>
            <a:chExt cx="5544616" cy="1224136"/>
          </a:xfrm>
        </p:grpSpPr>
        <p:sp>
          <p:nvSpPr>
            <p:cNvPr id="14" name="Rettangolo 13"/>
            <p:cNvSpPr/>
            <p:nvPr/>
          </p:nvSpPr>
          <p:spPr>
            <a:xfrm>
              <a:off x="899592" y="3861048"/>
              <a:ext cx="3672408" cy="122413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5" name="Freccia a destra 14"/>
            <p:cNvSpPr/>
            <p:nvPr/>
          </p:nvSpPr>
          <p:spPr>
            <a:xfrm>
              <a:off x="4139952" y="4077072"/>
              <a:ext cx="2304256" cy="432048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@LNF</a:t>
            </a:r>
            <a:endParaRPr lang="it-IT" dirty="0" smtClean="0"/>
          </a:p>
          <a:p>
            <a:r>
              <a:rPr lang="it-IT" dirty="0" err="1" smtClean="0"/>
              <a:t>Kaonic</a:t>
            </a:r>
            <a:r>
              <a:rPr lang="it-IT" dirty="0" smtClean="0"/>
              <a:t> </a:t>
            </a:r>
            <a:r>
              <a:rPr lang="it-IT" dirty="0" err="1" smtClean="0"/>
              <a:t>atoms</a:t>
            </a: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	</a:t>
            </a:r>
            <a:r>
              <a:rPr lang="en-US" sz="2400" dirty="0" smtClean="0"/>
              <a:t>Measurement of the energy for the level 1s for the hydrogen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atom</a:t>
            </a:r>
          </a:p>
          <a:p>
            <a:endParaRPr lang="en-US" dirty="0" smtClean="0"/>
          </a:p>
          <a:p>
            <a:r>
              <a:rPr lang="en-US" dirty="0" smtClean="0"/>
              <a:t>Next measurement:</a:t>
            </a:r>
          </a:p>
          <a:p>
            <a:pPr lvl="1"/>
            <a:r>
              <a:rPr lang="en-US" dirty="0" smtClean="0"/>
              <a:t> deuterium</a:t>
            </a:r>
          </a:p>
          <a:p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3980" y="1406649"/>
            <a:ext cx="2914650" cy="201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363272" cy="914400"/>
          </a:xfrm>
        </p:spPr>
        <p:txBody>
          <a:bodyPr/>
          <a:lstStyle/>
          <a:p>
            <a:r>
              <a:rPr lang="it-IT" dirty="0" err="1" smtClean="0"/>
              <a:t>Strangeness</a:t>
            </a:r>
            <a:r>
              <a:rPr lang="it-IT" dirty="0" smtClean="0"/>
              <a:t> and the 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Force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659" y="2347291"/>
            <a:ext cx="1533525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9745" y="3089121"/>
            <a:ext cx="1552575" cy="207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0923" y="3921785"/>
            <a:ext cx="1533525" cy="210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36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660232" y="1618174"/>
            <a:ext cx="1140868" cy="442674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it-IT" sz="20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FINUDA</a:t>
            </a:r>
            <a:endParaRPr lang="it-IT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092A7">
                      <a:shade val="20000"/>
                      <a:satMod val="245000"/>
                    </a:srgbClr>
                  </a:gs>
                  <a:gs pos="43000">
                    <a:srgbClr val="D092A7">
                      <a:satMod val="255000"/>
                    </a:srgbClr>
                  </a:gs>
                  <a:gs pos="48000">
                    <a:srgbClr val="D092A7">
                      <a:shade val="85000"/>
                      <a:satMod val="255000"/>
                    </a:srgbClr>
                  </a:gs>
                  <a:gs pos="100000">
                    <a:srgbClr val="D092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827584" y="2132856"/>
            <a:ext cx="3816424" cy="1296144"/>
            <a:chOff x="899592" y="3861048"/>
            <a:chExt cx="3816424" cy="1296144"/>
          </a:xfrm>
        </p:grpSpPr>
        <p:sp>
          <p:nvSpPr>
            <p:cNvPr id="37" name="Rettangolo 36"/>
            <p:cNvSpPr/>
            <p:nvPr/>
          </p:nvSpPr>
          <p:spPr>
            <a:xfrm>
              <a:off x="899592" y="3861048"/>
              <a:ext cx="3528392" cy="12961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8" name="Freccia a destra 37"/>
            <p:cNvSpPr/>
            <p:nvPr/>
          </p:nvSpPr>
          <p:spPr>
            <a:xfrm>
              <a:off x="2411760" y="4077072"/>
              <a:ext cx="2304256" cy="432048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@LNF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dirty="0" smtClean="0"/>
              <a:t>Evidence for the two-nucleon induced process in the </a:t>
            </a:r>
            <a:r>
              <a:rPr lang="en-US" sz="2400" dirty="0" err="1" smtClean="0"/>
              <a:t>hypernuclei</a:t>
            </a:r>
            <a:r>
              <a:rPr lang="en-US" sz="2400" dirty="0" smtClean="0"/>
              <a:t> decay with p-wave Λ</a:t>
            </a:r>
            <a:endParaRPr lang="it-IT" sz="2400" dirty="0" smtClean="0"/>
          </a:p>
          <a:p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Hypernuclear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planned</a:t>
            </a:r>
            <a:r>
              <a:rPr lang="it-IT" dirty="0" smtClean="0"/>
              <a:t> @ JLAB12 and JPARC</a:t>
            </a:r>
          </a:p>
          <a:p>
            <a:endParaRPr lang="it-IT" dirty="0" smtClean="0"/>
          </a:p>
          <a:p>
            <a:r>
              <a:rPr lang="it-IT" dirty="0" smtClean="0"/>
              <a:t>PANDA: </a:t>
            </a:r>
            <a:r>
              <a:rPr lang="it-IT" dirty="0" err="1" smtClean="0"/>
              <a:t>contribution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Central</a:t>
            </a:r>
            <a:r>
              <a:rPr lang="it-IT" dirty="0" smtClean="0"/>
              <a:t> </a:t>
            </a:r>
            <a:r>
              <a:rPr lang="it-IT" dirty="0" err="1" smtClean="0"/>
              <a:t>Tracker</a:t>
            </a:r>
            <a:r>
              <a:rPr lang="it-IT" dirty="0" smtClean="0"/>
              <a:t> TDR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627784" y="4077072"/>
            <a:ext cx="2448272" cy="278092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2">
                <a:lumMod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3596" y="1556792"/>
            <a:ext cx="3358884" cy="4293096"/>
          </a:xfrm>
          <a:prstGeom prst="rect">
            <a:avLst/>
          </a:prstGeom>
          <a:noFill/>
          <a:ln w="76200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4" name="Gruppo 10"/>
          <p:cNvGrpSpPr/>
          <p:nvPr/>
        </p:nvGrpSpPr>
        <p:grpSpPr>
          <a:xfrm>
            <a:off x="1187624" y="2996952"/>
            <a:ext cx="4608512" cy="936104"/>
            <a:chOff x="899592" y="3933056"/>
            <a:chExt cx="4608512" cy="936104"/>
          </a:xfrm>
        </p:grpSpPr>
        <p:sp>
          <p:nvSpPr>
            <p:cNvPr id="12" name="Rettangolo 11"/>
            <p:cNvSpPr/>
            <p:nvPr/>
          </p:nvSpPr>
          <p:spPr>
            <a:xfrm>
              <a:off x="899592" y="3933056"/>
              <a:ext cx="3096344" cy="9361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3" name="Freccia a destra 12"/>
            <p:cNvSpPr/>
            <p:nvPr/>
          </p:nvSpPr>
          <p:spPr>
            <a:xfrm>
              <a:off x="3203848" y="4077072"/>
              <a:ext cx="2304256" cy="432048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363272" cy="914400"/>
          </a:xfrm>
        </p:spPr>
        <p:txBody>
          <a:bodyPr/>
          <a:lstStyle/>
          <a:p>
            <a:r>
              <a:rPr lang="it-IT" dirty="0" err="1" smtClean="0"/>
              <a:t>Strangeness</a:t>
            </a:r>
            <a:r>
              <a:rPr lang="it-IT" dirty="0" smtClean="0"/>
              <a:t> and the 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Force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sz="2400" dirty="0" err="1" smtClean="0"/>
              <a:t>Strangeness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probe </a:t>
            </a:r>
            <a:r>
              <a:rPr lang="it-IT" sz="2400" dirty="0" err="1" smtClean="0"/>
              <a:t>hadronization</a:t>
            </a:r>
            <a:r>
              <a:rPr lang="it-IT" sz="2400" dirty="0" smtClean="0"/>
              <a:t> </a:t>
            </a:r>
            <a:r>
              <a:rPr lang="it-IT" sz="2400" dirty="0" err="1" smtClean="0"/>
              <a:t>phenomena</a:t>
            </a:r>
            <a:r>
              <a:rPr lang="it-IT" sz="2400" dirty="0" smtClean="0"/>
              <a:t> in </a:t>
            </a:r>
            <a:r>
              <a:rPr lang="it-IT" sz="2400" dirty="0" err="1" smtClean="0"/>
              <a:t>nuclear</a:t>
            </a:r>
            <a:r>
              <a:rPr lang="it-IT" sz="2400" dirty="0" smtClean="0"/>
              <a:t> </a:t>
            </a:r>
            <a:r>
              <a:rPr lang="it-IT" sz="2400" dirty="0" err="1" smtClean="0"/>
              <a:t>matter</a:t>
            </a:r>
            <a:endParaRPr lang="it-IT" sz="2400" dirty="0" smtClean="0"/>
          </a:p>
          <a:p>
            <a:pPr lvl="1"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Evidence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a </a:t>
            </a:r>
            <a:r>
              <a:rPr lang="it-IT" sz="2000" dirty="0" err="1" smtClean="0"/>
              <a:t>larger</a:t>
            </a:r>
            <a:r>
              <a:rPr lang="it-IT" sz="2000" dirty="0" smtClean="0"/>
              <a:t> </a:t>
            </a:r>
            <a:r>
              <a:rPr lang="it-IT" sz="2000" dirty="0" err="1" smtClean="0"/>
              <a:t>interaction</a:t>
            </a:r>
            <a:r>
              <a:rPr lang="it-IT" sz="2000" dirty="0" smtClean="0"/>
              <a:t> cross </a:t>
            </a:r>
            <a:r>
              <a:rPr lang="it-IT" sz="2000" dirty="0" err="1" smtClean="0"/>
              <a:t>section</a:t>
            </a:r>
            <a:r>
              <a:rPr lang="it-IT" sz="2000" dirty="0" smtClean="0"/>
              <a:t> in nuclei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36742" b="25245"/>
          <a:stretch>
            <a:fillRect/>
          </a:stretch>
        </p:blipFill>
        <p:spPr bwMode="auto">
          <a:xfrm>
            <a:off x="2699792" y="4149080"/>
            <a:ext cx="2263140" cy="212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92939"/>
          <a:stretch>
            <a:fillRect/>
          </a:stretch>
        </p:blipFill>
        <p:spPr bwMode="auto">
          <a:xfrm>
            <a:off x="2699792" y="6273895"/>
            <a:ext cx="2263140" cy="39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7549820" y="2924944"/>
            <a:ext cx="790180" cy="442674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it-IT" sz="2000" b="1" cap="all" dirty="0" err="1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JLab</a:t>
            </a:r>
            <a:endParaRPr lang="it-IT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092A7">
                      <a:shade val="20000"/>
                      <a:satMod val="245000"/>
                    </a:srgbClr>
                  </a:gs>
                  <a:gs pos="43000">
                    <a:srgbClr val="D092A7">
                      <a:satMod val="255000"/>
                    </a:srgbClr>
                  </a:gs>
                  <a:gs pos="48000">
                    <a:srgbClr val="D092A7">
                      <a:shade val="85000"/>
                      <a:satMod val="255000"/>
                    </a:srgbClr>
                  </a:gs>
                  <a:gs pos="100000">
                    <a:srgbClr val="D092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L2 –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Transitions</a:t>
            </a:r>
            <a:r>
              <a:rPr lang="it-IT" dirty="0" smtClean="0"/>
              <a:t> in NM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1259632" y="1412776"/>
            <a:ext cx="7044275" cy="5184576"/>
            <a:chOff x="1259632" y="1340768"/>
            <a:chExt cx="7044275" cy="5184576"/>
          </a:xfrm>
        </p:grpSpPr>
        <p:pic>
          <p:nvPicPr>
            <p:cNvPr id="4" name="Picture 5" descr="1011251_01-A4-at-144-dpi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24000"/>
            </a:blip>
            <a:srcRect r="1891" b="1867"/>
            <a:stretch>
              <a:fillRect/>
            </a:stretch>
          </p:blipFill>
          <p:spPr bwMode="auto">
            <a:xfrm>
              <a:off x="1259632" y="1340768"/>
              <a:ext cx="7044275" cy="518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8"/>
            <p:cNvSpPr/>
            <p:nvPr/>
          </p:nvSpPr>
          <p:spPr>
            <a:xfrm>
              <a:off x="6300192" y="5445224"/>
              <a:ext cx="1944216" cy="864096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1259632" y="1412776"/>
            <a:ext cx="7056784" cy="5184576"/>
          </a:xfrm>
          <a:solidFill>
            <a:srgbClr val="0D0D0D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it-IT" sz="1800" dirty="0" smtClean="0"/>
              <a:t>Global </a:t>
            </a:r>
            <a:r>
              <a:rPr lang="it-IT" sz="1800" dirty="0" err="1" smtClean="0"/>
              <a:t>observables</a:t>
            </a:r>
            <a:r>
              <a:rPr lang="it-IT" sz="1800" dirty="0" smtClean="0"/>
              <a:t> and </a:t>
            </a:r>
            <a:r>
              <a:rPr lang="it-IT" sz="1800" dirty="0" err="1" smtClean="0"/>
              <a:t>collective</a:t>
            </a:r>
            <a:r>
              <a:rPr lang="it-IT" sz="1800" dirty="0" smtClean="0"/>
              <a:t> </a:t>
            </a:r>
            <a:r>
              <a:rPr lang="it-IT" sz="1800" dirty="0" err="1" smtClean="0"/>
              <a:t>effects</a:t>
            </a:r>
            <a:r>
              <a:rPr lang="it-IT" sz="1800" dirty="0" smtClean="0"/>
              <a:t> :</a:t>
            </a:r>
          </a:p>
          <a:p>
            <a:pPr lvl="1"/>
            <a:r>
              <a:rPr lang="it-IT" sz="1600" dirty="0" err="1" smtClean="0"/>
              <a:t>Multiplicities</a:t>
            </a:r>
            <a:r>
              <a:rPr lang="it-IT" sz="1600" dirty="0" smtClean="0"/>
              <a:t>, </a:t>
            </a:r>
            <a:r>
              <a:rPr lang="it-IT" sz="1600" dirty="0" err="1" smtClean="0"/>
              <a:t>elliptic</a:t>
            </a:r>
            <a:r>
              <a:rPr lang="it-IT" sz="1600" dirty="0" smtClean="0"/>
              <a:t> flow …</a:t>
            </a:r>
          </a:p>
          <a:p>
            <a:pPr lvl="3"/>
            <a:endParaRPr lang="it-IT" sz="900" dirty="0" smtClean="0"/>
          </a:p>
          <a:p>
            <a:r>
              <a:rPr lang="it-IT" sz="1800" dirty="0" err="1" smtClean="0"/>
              <a:t>Degrees</a:t>
            </a:r>
            <a:r>
              <a:rPr lang="it-IT" sz="1800" dirty="0" smtClean="0"/>
              <a:t> </a:t>
            </a:r>
            <a:r>
              <a:rPr lang="it-IT" sz="1800" dirty="0" err="1" smtClean="0"/>
              <a:t>of</a:t>
            </a:r>
            <a:r>
              <a:rPr lang="it-IT" sz="1800" dirty="0" smtClean="0"/>
              <a:t> </a:t>
            </a:r>
            <a:r>
              <a:rPr lang="it-IT" sz="1800" dirty="0" err="1" smtClean="0"/>
              <a:t>freedom</a:t>
            </a:r>
            <a:r>
              <a:rPr lang="it-IT" sz="1800" dirty="0" smtClean="0"/>
              <a:t> vs. T </a:t>
            </a:r>
          </a:p>
          <a:p>
            <a:pPr>
              <a:buNone/>
            </a:pPr>
            <a:r>
              <a:rPr lang="it-IT" sz="1800" dirty="0" smtClean="0"/>
              <a:t>	</a:t>
            </a:r>
            <a:r>
              <a:rPr lang="it-IT" sz="1800" dirty="0" err="1" smtClean="0"/>
              <a:t>Fluctuations</a:t>
            </a:r>
            <a:r>
              <a:rPr lang="it-IT" sz="1800" dirty="0" smtClean="0"/>
              <a:t> and </a:t>
            </a:r>
            <a:r>
              <a:rPr lang="it-IT" sz="1800" dirty="0" err="1" smtClean="0"/>
              <a:t>critical</a:t>
            </a:r>
            <a:r>
              <a:rPr lang="it-IT" sz="1800" dirty="0" smtClean="0"/>
              <a:t> </a:t>
            </a:r>
            <a:r>
              <a:rPr lang="it-IT" sz="1800" dirty="0" err="1" smtClean="0"/>
              <a:t>behaviours</a:t>
            </a:r>
            <a:endParaRPr lang="it-IT" sz="1800" dirty="0" smtClean="0"/>
          </a:p>
          <a:p>
            <a:pPr lvl="1"/>
            <a:r>
              <a:rPr lang="it-IT" sz="1600" dirty="0" err="1" smtClean="0"/>
              <a:t>hadron</a:t>
            </a:r>
            <a:r>
              <a:rPr lang="it-IT" sz="1600" dirty="0" smtClean="0"/>
              <a:t> </a:t>
            </a:r>
            <a:r>
              <a:rPr lang="it-IT" sz="1600" dirty="0" err="1" smtClean="0"/>
              <a:t>ratios</a:t>
            </a:r>
            <a:r>
              <a:rPr lang="it-IT" sz="1600" dirty="0" smtClean="0"/>
              <a:t> and </a:t>
            </a:r>
            <a:r>
              <a:rPr lang="it-IT" sz="1600" dirty="0" err="1" smtClean="0"/>
              <a:t>spectra</a:t>
            </a:r>
            <a:r>
              <a:rPr lang="it-IT" sz="1600" dirty="0" smtClean="0"/>
              <a:t>, </a:t>
            </a:r>
            <a:r>
              <a:rPr lang="it-IT" sz="1600" dirty="0" err="1" smtClean="0"/>
              <a:t>dilepton</a:t>
            </a:r>
            <a:r>
              <a:rPr lang="it-IT" sz="1600" dirty="0" smtClean="0"/>
              <a:t> continuum, </a:t>
            </a:r>
            <a:r>
              <a:rPr lang="it-IT" sz="1600" dirty="0" err="1" smtClean="0"/>
              <a:t>direct</a:t>
            </a:r>
            <a:r>
              <a:rPr lang="it-IT" sz="1600" dirty="0" smtClean="0"/>
              <a:t> </a:t>
            </a:r>
            <a:r>
              <a:rPr lang="it-IT" sz="1600" dirty="0" err="1" smtClean="0"/>
              <a:t>photons…</a:t>
            </a:r>
            <a:r>
              <a:rPr lang="it-IT" sz="1600" dirty="0" smtClean="0"/>
              <a:t>.</a:t>
            </a:r>
          </a:p>
          <a:p>
            <a:pPr lvl="3"/>
            <a:endParaRPr lang="it-IT" sz="900" dirty="0" smtClean="0"/>
          </a:p>
          <a:p>
            <a:r>
              <a:rPr lang="it-IT" sz="1800" dirty="0" smtClean="0"/>
              <a:t> </a:t>
            </a:r>
            <a:r>
              <a:rPr lang="it-IT" sz="1800" dirty="0" err="1" smtClean="0"/>
              <a:t>Partonic</a:t>
            </a:r>
            <a:r>
              <a:rPr lang="it-IT" sz="1800" dirty="0" smtClean="0"/>
              <a:t> </a:t>
            </a:r>
            <a:r>
              <a:rPr lang="it-IT" sz="1800" dirty="0" err="1" smtClean="0"/>
              <a:t>energy</a:t>
            </a:r>
            <a:r>
              <a:rPr lang="it-IT" sz="1800" dirty="0" smtClean="0"/>
              <a:t> loss in </a:t>
            </a:r>
            <a:r>
              <a:rPr lang="it-IT" sz="1800" dirty="0" err="1" smtClean="0"/>
              <a:t>quark-gluon</a:t>
            </a:r>
            <a:r>
              <a:rPr lang="it-IT" sz="1800" dirty="0" smtClean="0"/>
              <a:t> plasma </a:t>
            </a:r>
          </a:p>
          <a:p>
            <a:pPr lvl="1"/>
            <a:r>
              <a:rPr lang="it-IT" sz="1600" dirty="0" smtClean="0"/>
              <a:t>jet quenching, high </a:t>
            </a:r>
            <a:r>
              <a:rPr lang="it-IT" sz="1600" dirty="0" err="1" smtClean="0"/>
              <a:t>p</a:t>
            </a:r>
            <a:r>
              <a:rPr lang="it-IT" sz="1600" baseline="-25000" dirty="0" err="1" smtClean="0"/>
              <a:t>T</a:t>
            </a:r>
            <a:r>
              <a:rPr lang="it-IT" sz="1600" dirty="0" smtClean="0"/>
              <a:t> </a:t>
            </a:r>
            <a:r>
              <a:rPr lang="it-IT" sz="1600" dirty="0" err="1" smtClean="0"/>
              <a:t>spectra</a:t>
            </a:r>
            <a:r>
              <a:rPr lang="it-IT" sz="1600" dirty="0" smtClean="0"/>
              <a:t>, open charm and open beauty</a:t>
            </a:r>
          </a:p>
          <a:p>
            <a:pPr lvl="3"/>
            <a:endParaRPr lang="it-IT" sz="900" dirty="0" smtClean="0"/>
          </a:p>
          <a:p>
            <a:r>
              <a:rPr lang="it-IT" sz="1800" dirty="0" smtClean="0"/>
              <a:t> </a:t>
            </a:r>
            <a:r>
              <a:rPr lang="it-IT" sz="1800" dirty="0" err="1" smtClean="0"/>
              <a:t>Deconfinements</a:t>
            </a:r>
            <a:r>
              <a:rPr lang="it-IT" sz="1800" dirty="0" smtClean="0"/>
              <a:t> and </a:t>
            </a:r>
            <a:r>
              <a:rPr lang="it-IT" sz="1800" dirty="0" err="1" smtClean="0"/>
              <a:t>chiral</a:t>
            </a:r>
            <a:r>
              <a:rPr lang="it-IT" sz="1800" dirty="0" smtClean="0"/>
              <a:t> </a:t>
            </a:r>
            <a:r>
              <a:rPr lang="it-IT" sz="1800" dirty="0" err="1" smtClean="0"/>
              <a:t>symmetry</a:t>
            </a:r>
            <a:r>
              <a:rPr lang="it-IT" sz="1800" dirty="0" smtClean="0"/>
              <a:t> </a:t>
            </a:r>
            <a:r>
              <a:rPr lang="it-IT" sz="1800" dirty="0" err="1" smtClean="0"/>
              <a:t>restoration</a:t>
            </a:r>
            <a:r>
              <a:rPr lang="it-IT" sz="1800" dirty="0" smtClean="0"/>
              <a:t>:</a:t>
            </a:r>
          </a:p>
          <a:p>
            <a:pPr lvl="1"/>
            <a:r>
              <a:rPr lang="it-IT" sz="1600" dirty="0" err="1" smtClean="0"/>
              <a:t>charmonium</a:t>
            </a:r>
            <a:r>
              <a:rPr lang="it-IT" sz="1600" dirty="0" smtClean="0"/>
              <a:t> and </a:t>
            </a:r>
            <a:r>
              <a:rPr lang="it-IT" sz="1600" dirty="0" err="1" smtClean="0"/>
              <a:t>bottonium</a:t>
            </a:r>
            <a:r>
              <a:rPr lang="it-IT" sz="1600" dirty="0" smtClean="0"/>
              <a:t> </a:t>
            </a:r>
          </a:p>
          <a:p>
            <a:pPr lvl="1"/>
            <a:r>
              <a:rPr lang="it-IT" sz="1600" dirty="0" err="1" smtClean="0"/>
              <a:t>neutral</a:t>
            </a:r>
            <a:r>
              <a:rPr lang="it-IT" sz="1600" dirty="0" smtClean="0"/>
              <a:t> </a:t>
            </a:r>
            <a:r>
              <a:rPr lang="it-IT" sz="1600" dirty="0" err="1" smtClean="0"/>
              <a:t>to</a:t>
            </a:r>
            <a:r>
              <a:rPr lang="it-IT" sz="1600" dirty="0" smtClean="0"/>
              <a:t> </a:t>
            </a:r>
            <a:r>
              <a:rPr lang="it-IT" sz="1600" dirty="0" err="1" smtClean="0"/>
              <a:t>charged</a:t>
            </a:r>
            <a:r>
              <a:rPr lang="it-IT" sz="1600" dirty="0" smtClean="0"/>
              <a:t> </a:t>
            </a:r>
            <a:r>
              <a:rPr lang="it-IT" sz="1600" dirty="0" err="1" smtClean="0"/>
              <a:t>ratios</a:t>
            </a:r>
            <a:r>
              <a:rPr lang="it-IT" sz="1600" dirty="0" smtClean="0"/>
              <a:t>, </a:t>
            </a:r>
            <a:r>
              <a:rPr lang="it-IT" sz="1600" dirty="0" err="1" smtClean="0"/>
              <a:t>resonances</a:t>
            </a:r>
            <a:endParaRPr lang="it-IT" sz="1600" dirty="0" smtClean="0"/>
          </a:p>
          <a:p>
            <a:pPr lvl="3"/>
            <a:endParaRPr lang="it-IT" sz="900" dirty="0" smtClean="0"/>
          </a:p>
          <a:p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At LHC the </a:t>
            </a:r>
            <a:r>
              <a:rPr lang="it-IT" sz="1800" b="1" dirty="0" err="1" smtClean="0">
                <a:solidFill>
                  <a:schemeClr val="accent3">
                    <a:lumMod val="75000"/>
                  </a:schemeClr>
                </a:solidFill>
              </a:rPr>
              <a:t>longest</a:t>
            </a: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800" b="1" dirty="0" err="1" smtClean="0">
                <a:solidFill>
                  <a:schemeClr val="accent3">
                    <a:lumMod val="75000"/>
                  </a:schemeClr>
                </a:solidFill>
              </a:rPr>
              <a:t>lifetime</a:t>
            </a: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800" b="1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800" b="1" dirty="0" err="1" smtClean="0">
                <a:solidFill>
                  <a:schemeClr val="accent3">
                    <a:lumMod val="75000"/>
                  </a:schemeClr>
                </a:solidFill>
              </a:rPr>
              <a:t>quark-gluon</a:t>
            </a:r>
            <a:r>
              <a:rPr lang="it-IT" sz="1800" b="1" dirty="0" smtClean="0">
                <a:solidFill>
                  <a:schemeClr val="accent3">
                    <a:lumMod val="75000"/>
                  </a:schemeClr>
                </a:solidFill>
              </a:rPr>
              <a:t> plasma</a:t>
            </a:r>
            <a:endParaRPr lang="it-IT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4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ALICE Performances</a:t>
            </a:r>
            <a:endParaRPr lang="it-IT" dirty="0"/>
          </a:p>
        </p:txBody>
      </p:sp>
      <p:grpSp>
        <p:nvGrpSpPr>
          <p:cNvPr id="2" name="Gruppo 21"/>
          <p:cNvGrpSpPr/>
          <p:nvPr/>
        </p:nvGrpSpPr>
        <p:grpSpPr>
          <a:xfrm>
            <a:off x="179512" y="1916832"/>
            <a:ext cx="8785101" cy="4032448"/>
            <a:chOff x="179512" y="1916832"/>
            <a:chExt cx="8785101" cy="4032448"/>
          </a:xfrm>
        </p:grpSpPr>
        <p:sp>
          <p:nvSpPr>
            <p:cNvPr id="21" name="Rettangolo 20"/>
            <p:cNvSpPr/>
            <p:nvPr/>
          </p:nvSpPr>
          <p:spPr>
            <a:xfrm>
              <a:off x="179512" y="1916832"/>
              <a:ext cx="8784976" cy="403244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771230"/>
              <a:ext cx="2819400" cy="217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1400" y="1982117"/>
              <a:ext cx="284321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6227763" y="3891880"/>
              <a:ext cx="2555875" cy="2001837"/>
              <a:chOff x="6704961" y="3466026"/>
              <a:chExt cx="1899487" cy="1835182"/>
            </a:xfrm>
          </p:grpSpPr>
          <p:pic>
            <p:nvPicPr>
              <p:cNvPr id="11" name="Picture 26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04961" y="3466026"/>
                <a:ext cx="1899487" cy="1835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27"/>
              <p:cNvSpPr txBox="1">
                <a:spLocks noChangeArrowheads="1"/>
              </p:cNvSpPr>
              <p:nvPr/>
            </p:nvSpPr>
            <p:spPr bwMode="auto">
              <a:xfrm>
                <a:off x="6981501" y="4407511"/>
                <a:ext cx="915178" cy="592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  <a:latin typeface="Arial Rounded MT Bold" pitchFamily="34" charset="0"/>
                  </a:rPr>
                  <a:t>ITS</a:t>
                </a:r>
              </a:p>
              <a:p>
                <a:r>
                  <a:rPr lang="en-US">
                    <a:solidFill>
                      <a:srgbClr val="C00000"/>
                    </a:solidFill>
                    <a:latin typeface="Arial Rounded MT Bold" pitchFamily="34" charset="0"/>
                  </a:rPr>
                  <a:t>vertexing</a:t>
                </a:r>
                <a:endParaRPr lang="en-GB">
                  <a:solidFill>
                    <a:srgbClr val="C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13" name="Picture 2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6620" y="1947192"/>
              <a:ext cx="284321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32138" y="1947192"/>
              <a:ext cx="284321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2138" y="3898230"/>
              <a:ext cx="2832100" cy="197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4284663" y="5112667"/>
              <a:ext cx="9492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Arial Rounded MT Bold" pitchFamily="34" charset="0"/>
                </a:rPr>
                <a:t>HMPID</a:t>
              </a:r>
              <a:endParaRPr lang="en-GB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sp>
          <p:nvSpPr>
            <p:cNvPr id="17" name="TextBox 33"/>
            <p:cNvSpPr txBox="1">
              <a:spLocks noChangeArrowheads="1"/>
            </p:cNvSpPr>
            <p:nvPr/>
          </p:nvSpPr>
          <p:spPr bwMode="auto">
            <a:xfrm>
              <a:off x="1692275" y="2091655"/>
              <a:ext cx="5549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Arial Rounded MT Bold" pitchFamily="34" charset="0"/>
                </a:rPr>
                <a:t>ITS</a:t>
              </a:r>
              <a:endParaRPr lang="en-GB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7583488" y="2082130"/>
              <a:ext cx="6543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Arial Rounded MT Bold" pitchFamily="34" charset="0"/>
                </a:rPr>
                <a:t>TPC</a:t>
              </a:r>
              <a:endParaRPr lang="en-GB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1544638" y="5106317"/>
              <a:ext cx="10086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Arial Rounded MT Bold" pitchFamily="34" charset="0"/>
                </a:rPr>
                <a:t>EMCAL</a:t>
              </a:r>
              <a:endParaRPr lang="en-GB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5072063" y="3282280"/>
              <a:ext cx="6481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  <a:latin typeface="Arial Rounded MT Bold" pitchFamily="34" charset="0"/>
                </a:rPr>
                <a:t>TOF</a:t>
              </a:r>
              <a:endParaRPr lang="en-GB">
                <a:solidFill>
                  <a:srgbClr val="C0000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27" name="Segnaposto piè di pagina 2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ALICE - p-p </a:t>
            </a:r>
            <a:r>
              <a:rPr lang="it-IT" dirty="0" err="1" smtClean="0"/>
              <a:t>Run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367560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Test of </a:t>
            </a:r>
            <a:r>
              <a:rPr lang="en-US" sz="2400" dirty="0" err="1" smtClean="0"/>
              <a:t>pQCD</a:t>
            </a:r>
            <a:r>
              <a:rPr lang="en-US" sz="2400" dirty="0" smtClean="0"/>
              <a:t> at low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endParaRPr lang="en-US" sz="2400" baseline="-25000" dirty="0" smtClean="0"/>
          </a:p>
          <a:p>
            <a:pPr lvl="1"/>
            <a:endParaRPr lang="en-US" sz="20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First </a:t>
            </a:r>
            <a:r>
              <a:rPr lang="it-IT" sz="2400" dirty="0" err="1" smtClean="0"/>
              <a:t>measurement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J/</a:t>
            </a:r>
            <a:r>
              <a:rPr lang="it-IT" sz="2400" dirty="0" smtClean="0">
                <a:sym typeface="Symbol"/>
              </a:rPr>
              <a:t> </a:t>
            </a:r>
            <a:r>
              <a:rPr lang="it-IT" sz="2400" dirty="0" err="1" smtClean="0">
                <a:sym typeface="Symbol"/>
              </a:rPr>
              <a:t>polarization</a:t>
            </a:r>
            <a:r>
              <a:rPr lang="it-IT" sz="2400" dirty="0" smtClean="0">
                <a:sym typeface="Symbol"/>
              </a:rPr>
              <a:t> at LHC</a:t>
            </a:r>
            <a:r>
              <a:rPr lang="it-IT" sz="2400" dirty="0" smtClean="0"/>
              <a:t> </a:t>
            </a:r>
          </a:p>
        </p:txBody>
      </p:sp>
      <p:grpSp>
        <p:nvGrpSpPr>
          <p:cNvPr id="2" name="Gruppo 19"/>
          <p:cNvGrpSpPr/>
          <p:nvPr/>
        </p:nvGrpSpPr>
        <p:grpSpPr>
          <a:xfrm>
            <a:off x="5744467" y="1583035"/>
            <a:ext cx="3148013" cy="1971675"/>
            <a:chOff x="5148064" y="260649"/>
            <a:chExt cx="3148013" cy="3286125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260649"/>
              <a:ext cx="3148013" cy="3286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17" name="Rettangolo 16"/>
            <p:cNvSpPr/>
            <p:nvPr/>
          </p:nvSpPr>
          <p:spPr>
            <a:xfrm>
              <a:off x="7380312" y="980728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Arial Rounded MT Bold" pitchFamily="34" charset="0"/>
                </a:rPr>
                <a:t>D</a:t>
              </a:r>
              <a:r>
                <a:rPr lang="it-IT" baseline="30000" dirty="0" smtClean="0">
                  <a:solidFill>
                    <a:srgbClr val="FF0000"/>
                  </a:solidFill>
                  <a:latin typeface="Arial Rounded MT Bold" pitchFamily="34" charset="0"/>
                </a:rPr>
                <a:t>0</a:t>
              </a:r>
              <a:r>
                <a:rPr lang="it-IT" dirty="0" smtClean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it-IT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" name="Gruppo 20"/>
          <p:cNvGrpSpPr/>
          <p:nvPr/>
        </p:nvGrpSpPr>
        <p:grpSpPr>
          <a:xfrm>
            <a:off x="3713385" y="2136829"/>
            <a:ext cx="3090863" cy="1940243"/>
            <a:chOff x="3707904" y="1340768"/>
            <a:chExt cx="3090863" cy="3233738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7904" y="1340768"/>
              <a:ext cx="3090863" cy="3233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19" name="Rettangolo 18"/>
            <p:cNvSpPr/>
            <p:nvPr/>
          </p:nvSpPr>
          <p:spPr>
            <a:xfrm>
              <a:off x="5652120" y="1988840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D</a:t>
              </a:r>
              <a:r>
                <a:rPr lang="it-IT" baseline="30000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+</a:t>
              </a:r>
              <a:r>
                <a:rPr lang="it-IT" dirty="0" smtClean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it-IT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6" name="Gruppo 21"/>
          <p:cNvGrpSpPr/>
          <p:nvPr/>
        </p:nvGrpSpPr>
        <p:grpSpPr>
          <a:xfrm>
            <a:off x="1697161" y="2784901"/>
            <a:ext cx="3090863" cy="1940243"/>
            <a:chOff x="1619672" y="2977515"/>
            <a:chExt cx="3090863" cy="3233738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9672" y="2977515"/>
              <a:ext cx="3090863" cy="3233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18" name="Rettangolo 17"/>
            <p:cNvSpPr/>
            <p:nvPr/>
          </p:nvSpPr>
          <p:spPr>
            <a:xfrm>
              <a:off x="3491880" y="3573016"/>
              <a:ext cx="570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Arial Rounded MT Bold" pitchFamily="34" charset="0"/>
                </a:rPr>
                <a:t>D</a:t>
              </a:r>
              <a:r>
                <a:rPr lang="it-IT" baseline="30000" dirty="0" smtClean="0">
                  <a:solidFill>
                    <a:srgbClr val="FF0000"/>
                  </a:solidFill>
                  <a:latin typeface="Arial Rounded MT Bold" pitchFamily="34" charset="0"/>
                </a:rPr>
                <a:t>*+</a:t>
              </a:r>
              <a:r>
                <a:rPr lang="it-IT" dirty="0" smtClean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endParaRPr lang="it-IT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861048"/>
            <a:ext cx="3051810" cy="270891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5/10/2012</a:t>
            </a:r>
            <a:endParaRPr lang="it-IT" dirty="0">
              <a:solidFill>
                <a:srgbClr val="FEFAC9"/>
              </a:solidFill>
            </a:endParaRPr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EFAC9"/>
                </a:solidFill>
              </a:rPr>
              <a:t>R-ECFA Meeting LNF</a:t>
            </a:r>
            <a:endParaRPr lang="it-IT" dirty="0">
              <a:solidFill>
                <a:srgbClr val="FEFAC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ALICE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783560"/>
            <a:ext cx="4896544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Measured Temperature of the QGP fireball  from photon spectrum</a:t>
            </a:r>
          </a:p>
          <a:p>
            <a:pPr lvl="1"/>
            <a:r>
              <a:rPr lang="en-US" sz="2000" dirty="0" smtClean="0"/>
              <a:t>T ≈ +30% (≈ 300 </a:t>
            </a:r>
            <a:r>
              <a:rPr lang="en-US" sz="2000" dirty="0" err="1" smtClean="0"/>
              <a:t>MeV</a:t>
            </a:r>
            <a:r>
              <a:rPr lang="en-US" sz="2000" dirty="0" smtClean="0"/>
              <a:t>); highest T in Universe…</a:t>
            </a:r>
          </a:p>
          <a:p>
            <a:endParaRPr lang="en-US" sz="2400" dirty="0" smtClean="0"/>
          </a:p>
          <a:p>
            <a:r>
              <a:rPr lang="en-US" sz="2400" dirty="0" err="1" smtClean="0">
                <a:ea typeface="ＭＳ Ｐゴシック" pitchFamily="34" charset="-128"/>
              </a:rPr>
              <a:t>Hadronization</a:t>
            </a:r>
            <a:r>
              <a:rPr lang="en-US" sz="2400" dirty="0" smtClean="0">
                <a:ea typeface="ＭＳ Ｐゴシック" pitchFamily="34" charset="-128"/>
              </a:rPr>
              <a:t> of the </a:t>
            </a:r>
            <a:r>
              <a:rPr lang="en-US" sz="2400" dirty="0" err="1" smtClean="0">
                <a:ea typeface="ＭＳ Ｐゴシック" pitchFamily="34" charset="-128"/>
              </a:rPr>
              <a:t>partonic</a:t>
            </a:r>
            <a:r>
              <a:rPr lang="en-US" sz="2400" dirty="0" smtClean="0">
                <a:ea typeface="ＭＳ Ｐゴシック" pitchFamily="34" charset="-128"/>
              </a:rPr>
              <a:t> system produces also large objects like nuclei and hyper-nuclei</a:t>
            </a:r>
          </a:p>
          <a:p>
            <a:endParaRPr lang="en-US" sz="2400" dirty="0" smtClean="0"/>
          </a:p>
          <a:p>
            <a:endParaRPr lang="it-IT" sz="2400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1062" y="188640"/>
            <a:ext cx="3308555" cy="2304255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240260"/>
            <a:ext cx="3228975" cy="262890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2Left"/>
            <a:lightRig rig="threePt" dir="t"/>
          </a:scene3d>
          <a:sp3d>
            <a:bevelT/>
          </a:sp3d>
        </p:spPr>
      </p:pic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 t="703"/>
          <a:stretch>
            <a:fillRect/>
          </a:stretch>
        </p:blipFill>
        <p:spPr bwMode="auto">
          <a:xfrm>
            <a:off x="5279990" y="4509120"/>
            <a:ext cx="2532369" cy="209628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2Lef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ALICE </a:t>
            </a:r>
            <a:r>
              <a:rPr lang="it-IT" dirty="0" err="1" smtClean="0"/>
              <a:t>Results</a:t>
            </a:r>
            <a:r>
              <a:rPr lang="it-IT" dirty="0" smtClean="0"/>
              <a:t> - </a:t>
            </a:r>
            <a:r>
              <a:rPr lang="it-IT" dirty="0" err="1" smtClean="0"/>
              <a:t>Summary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783560"/>
            <a:ext cx="8064896" cy="4572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Recent results from lead-lead collisions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Global observables	</a:t>
            </a:r>
            <a:r>
              <a:rPr lang="en-US" dirty="0" smtClean="0">
                <a:ea typeface="ＭＳ Ｐゴシック" pitchFamily="34" charset="-128"/>
                <a:sym typeface="Symbol"/>
              </a:rPr>
              <a:t></a:t>
            </a:r>
            <a:r>
              <a:rPr lang="en-US" dirty="0" smtClean="0">
                <a:ea typeface="ＭＳ Ｐゴシック" pitchFamily="34" charset="-128"/>
              </a:rPr>
              <a:t>	the QGP fireball @ LHC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Bulk particle prod.	</a:t>
            </a:r>
            <a:r>
              <a:rPr lang="en-US" dirty="0" smtClean="0">
                <a:ea typeface="ＭＳ Ｐゴシック" pitchFamily="34" charset="-128"/>
                <a:sym typeface="Symbol"/>
              </a:rPr>
              <a:t> </a:t>
            </a:r>
            <a:r>
              <a:rPr lang="en-US" dirty="0" smtClean="0">
                <a:ea typeface="ＭＳ Ｐゴシック" pitchFamily="34" charset="-128"/>
              </a:rPr>
              <a:t>	particle formation from 					the QGP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Jet quenching		</a:t>
            </a:r>
            <a:r>
              <a:rPr lang="en-US" dirty="0" smtClean="0">
                <a:ea typeface="ＭＳ Ｐゴシック" pitchFamily="34" charset="-128"/>
                <a:sym typeface="Symbol"/>
              </a:rPr>
              <a:t> </a:t>
            </a:r>
            <a:r>
              <a:rPr lang="en-US" dirty="0" smtClean="0">
                <a:ea typeface="ＭＳ Ｐゴシック" pitchFamily="34" charset="-128"/>
              </a:rPr>
              <a:t>	opacity of the QGP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Heavy </a:t>
            </a:r>
            <a:r>
              <a:rPr lang="en-US" dirty="0" err="1" smtClean="0">
                <a:ea typeface="ＭＳ Ｐゴシック" pitchFamily="34" charset="-128"/>
              </a:rPr>
              <a:t>flavour</a:t>
            </a:r>
            <a:r>
              <a:rPr lang="en-US" dirty="0" smtClean="0">
                <a:ea typeface="ＭＳ Ｐゴシック" pitchFamily="34" charset="-128"/>
              </a:rPr>
              <a:t> prod.	</a:t>
            </a:r>
            <a:r>
              <a:rPr lang="en-US" dirty="0" smtClean="0">
                <a:ea typeface="ＭＳ Ｐゴシック" pitchFamily="34" charset="-128"/>
                <a:sym typeface="Symbol"/>
              </a:rPr>
              <a:t> </a:t>
            </a:r>
            <a:r>
              <a:rPr lang="en-US" dirty="0" smtClean="0">
                <a:ea typeface="ＭＳ Ｐゴシック" pitchFamily="34" charset="-128"/>
              </a:rPr>
              <a:t>	transport properties of 					the QGP</a:t>
            </a:r>
          </a:p>
          <a:p>
            <a:pPr lvl="1"/>
            <a:r>
              <a:rPr lang="en-US" dirty="0" err="1" smtClean="0">
                <a:ea typeface="ＭＳ Ｐゴシック" pitchFamily="34" charset="-128"/>
              </a:rPr>
              <a:t>Charmonium</a:t>
            </a:r>
            <a:r>
              <a:rPr lang="en-US" dirty="0" smtClean="0">
                <a:ea typeface="ＭＳ Ｐゴシック" pitchFamily="34" charset="-128"/>
              </a:rPr>
              <a:t> prod.	</a:t>
            </a:r>
            <a:r>
              <a:rPr lang="en-US" dirty="0" smtClean="0">
                <a:ea typeface="ＭＳ Ｐゴシック" pitchFamily="34" charset="-128"/>
                <a:sym typeface="Symbol"/>
              </a:rPr>
              <a:t> </a:t>
            </a: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 smtClean="0">
                <a:ea typeface="ＭＳ Ｐゴシック" pitchFamily="34" charset="-128"/>
              </a:rPr>
              <a:t>deconfinement</a:t>
            </a:r>
            <a:r>
              <a:rPr lang="en-US" dirty="0" smtClean="0">
                <a:ea typeface="ＭＳ Ｐゴシック" pitchFamily="34" charset="-128"/>
              </a:rPr>
              <a:t> in the 					QGP</a:t>
            </a:r>
          </a:p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/>
              <a:t>L3 - </a:t>
            </a:r>
            <a:r>
              <a:rPr lang="en-US" sz="2800" dirty="0" smtClean="0"/>
              <a:t>Nuclear Structure and Reaction Mechanisms</a:t>
            </a:r>
            <a:endParaRPr lang="it-IT" sz="2800" dirty="0"/>
          </a:p>
        </p:txBody>
      </p:sp>
      <p:grpSp>
        <p:nvGrpSpPr>
          <p:cNvPr id="3" name="Gruppo 179"/>
          <p:cNvGrpSpPr/>
          <p:nvPr/>
        </p:nvGrpSpPr>
        <p:grpSpPr>
          <a:xfrm>
            <a:off x="2555875" y="1052736"/>
            <a:ext cx="3240088" cy="1728193"/>
            <a:chOff x="2555875" y="764705"/>
            <a:chExt cx="3240088" cy="1728193"/>
          </a:xfrm>
        </p:grpSpPr>
        <p:sp>
          <p:nvSpPr>
            <p:cNvPr id="122" name="Oval 5"/>
            <p:cNvSpPr>
              <a:spLocks noChangeArrowheads="1"/>
            </p:cNvSpPr>
            <p:nvPr/>
          </p:nvSpPr>
          <p:spPr bwMode="auto">
            <a:xfrm>
              <a:off x="2555875" y="764705"/>
              <a:ext cx="3240088" cy="172819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356101" y="1163638"/>
              <a:ext cx="863600" cy="936625"/>
              <a:chOff x="2426" y="1026"/>
              <a:chExt cx="544" cy="590"/>
            </a:xfrm>
          </p:grpSpPr>
          <p:pic>
            <p:nvPicPr>
              <p:cNvPr id="175" name="Picture 7" descr="sd-minim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5109" t="76773" r="51291" b="6854"/>
              <a:stretch>
                <a:fillRect/>
              </a:stretch>
            </p:blipFill>
            <p:spPr bwMode="auto">
              <a:xfrm>
                <a:off x="2426" y="1052"/>
                <a:ext cx="544" cy="564"/>
              </a:xfrm>
              <a:prstGeom prst="rect">
                <a:avLst/>
              </a:prstGeom>
              <a:noFill/>
            </p:spPr>
          </p:pic>
          <p:sp>
            <p:nvSpPr>
              <p:cNvPr id="176" name="Rectangle 8"/>
              <p:cNvSpPr>
                <a:spLocks noChangeArrowheads="1"/>
              </p:cNvSpPr>
              <p:nvPr/>
            </p:nvSpPr>
            <p:spPr bwMode="auto">
              <a:xfrm>
                <a:off x="2426" y="1026"/>
                <a:ext cx="243" cy="126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pic>
          <p:nvPicPr>
            <p:cNvPr id="124" name="Picture 9" descr="gamma3-1"/>
            <p:cNvPicPr>
              <a:picLocks noChangeAspect="1" noChangeArrowheads="1"/>
            </p:cNvPicPr>
            <p:nvPr/>
          </p:nvPicPr>
          <p:blipFill>
            <a:blip r:embed="rId4" cstate="print"/>
            <a:srcRect l="5688" t="15489" r="70981" b="75253"/>
            <a:stretch>
              <a:fillRect/>
            </a:stretch>
          </p:blipFill>
          <p:spPr bwMode="auto">
            <a:xfrm>
              <a:off x="2987427" y="1308100"/>
              <a:ext cx="1152525" cy="660400"/>
            </a:xfrm>
            <a:prstGeom prst="rect">
              <a:avLst/>
            </a:prstGeom>
            <a:noFill/>
          </p:spPr>
        </p:pic>
        <p:sp>
          <p:nvSpPr>
            <p:cNvPr id="125" name="AutoShape 10"/>
            <p:cNvSpPr>
              <a:spLocks noChangeArrowheads="1"/>
            </p:cNvSpPr>
            <p:nvPr/>
          </p:nvSpPr>
          <p:spPr bwMode="auto">
            <a:xfrm>
              <a:off x="4067944" y="1450975"/>
              <a:ext cx="432619" cy="249834"/>
            </a:xfrm>
            <a:prstGeom prst="leftRightArrow">
              <a:avLst>
                <a:gd name="adj1" fmla="val 50000"/>
                <a:gd name="adj2" fmla="val 3513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uppo 178"/>
          <p:cNvGrpSpPr/>
          <p:nvPr/>
        </p:nvGrpSpPr>
        <p:grpSpPr>
          <a:xfrm>
            <a:off x="971550" y="2339157"/>
            <a:ext cx="7200900" cy="585787"/>
            <a:chOff x="971550" y="2027238"/>
            <a:chExt cx="7200900" cy="585787"/>
          </a:xfrm>
        </p:grpSpPr>
        <p:sp>
          <p:nvSpPr>
            <p:cNvPr id="126" name="AutoShape 11"/>
            <p:cNvSpPr>
              <a:spLocks noChangeArrowheads="1"/>
            </p:cNvSpPr>
            <p:nvPr/>
          </p:nvSpPr>
          <p:spPr bwMode="auto">
            <a:xfrm>
              <a:off x="971550" y="2387600"/>
              <a:ext cx="7200900" cy="225425"/>
            </a:xfrm>
            <a:prstGeom prst="rightArrow">
              <a:avLst>
                <a:gd name="adj1" fmla="val 50000"/>
                <a:gd name="adj2" fmla="val 798592"/>
              </a:avLst>
            </a:prstGeom>
            <a:gradFill rotWithShape="1">
              <a:gsLst>
                <a:gs pos="0">
                  <a:schemeClr val="accent3">
                    <a:lumMod val="75000"/>
                  </a:schemeClr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7" name="Text Box 12"/>
            <p:cNvSpPr txBox="1">
              <a:spLocks noChangeArrowheads="1"/>
            </p:cNvSpPr>
            <p:nvPr/>
          </p:nvSpPr>
          <p:spPr bwMode="auto">
            <a:xfrm>
              <a:off x="971550" y="2027238"/>
              <a:ext cx="13244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5-10 </a:t>
              </a:r>
              <a:r>
                <a:rPr lang="it-IT" b="1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MeV</a:t>
              </a:r>
              <a:r>
                <a:rPr lang="it-IT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/</a:t>
              </a:r>
              <a:r>
                <a:rPr lang="it-IT" dirty="0" smtClean="0">
                  <a:solidFill>
                    <a:schemeClr val="tx2"/>
                  </a:solidFill>
                </a:rPr>
                <a:t>A</a:t>
              </a:r>
              <a:endParaRPr lang="it-IT" dirty="0">
                <a:solidFill>
                  <a:schemeClr val="tx2"/>
                </a:solidFill>
              </a:endParaRPr>
            </a:p>
          </p:txBody>
        </p:sp>
        <p:sp>
          <p:nvSpPr>
            <p:cNvPr id="128" name="Text Box 13"/>
            <p:cNvSpPr txBox="1">
              <a:spLocks noChangeArrowheads="1"/>
            </p:cNvSpPr>
            <p:nvPr/>
          </p:nvSpPr>
          <p:spPr bwMode="auto">
            <a:xfrm>
              <a:off x="6443663" y="2027238"/>
              <a:ext cx="118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50 </a:t>
              </a:r>
              <a:r>
                <a:rPr lang="it-IT" b="1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MeV</a:t>
              </a:r>
              <a:r>
                <a:rPr lang="it-IT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/A </a:t>
              </a:r>
              <a:endPara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9" name="Text Box 14"/>
            <p:cNvSpPr txBox="1">
              <a:spLocks noChangeArrowheads="1"/>
            </p:cNvSpPr>
            <p:nvPr/>
          </p:nvSpPr>
          <p:spPr bwMode="auto">
            <a:xfrm>
              <a:off x="5003800" y="2098675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Heavy-ions</a:t>
              </a:r>
            </a:p>
          </p:txBody>
        </p:sp>
      </p:grpSp>
      <p:grpSp>
        <p:nvGrpSpPr>
          <p:cNvPr id="6" name="Gruppo 177"/>
          <p:cNvGrpSpPr/>
          <p:nvPr/>
        </p:nvGrpSpPr>
        <p:grpSpPr>
          <a:xfrm>
            <a:off x="250825" y="2924944"/>
            <a:ext cx="4176713" cy="2880320"/>
            <a:chOff x="250825" y="2780929"/>
            <a:chExt cx="4176713" cy="2880320"/>
          </a:xfrm>
        </p:grpSpPr>
        <p:sp>
          <p:nvSpPr>
            <p:cNvPr id="130" name="Oval 15"/>
            <p:cNvSpPr>
              <a:spLocks noChangeArrowheads="1"/>
            </p:cNvSpPr>
            <p:nvPr/>
          </p:nvSpPr>
          <p:spPr bwMode="auto">
            <a:xfrm>
              <a:off x="250825" y="2780929"/>
              <a:ext cx="4176713" cy="288032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132" name="Text Box 17"/>
            <p:cNvSpPr txBox="1">
              <a:spLocks noChangeArrowheads="1"/>
            </p:cNvSpPr>
            <p:nvPr/>
          </p:nvSpPr>
          <p:spPr bwMode="auto">
            <a:xfrm>
              <a:off x="1116013" y="3203575"/>
              <a:ext cx="120097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b="1" dirty="0" err="1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Decays</a:t>
              </a:r>
              <a:r>
                <a:rPr lang="it-IT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r>
                <a:rPr lang="it-IT" b="1" dirty="0">
                  <a:solidFill>
                    <a:srgbClr val="000066"/>
                  </a:solidFill>
                </a:rPr>
                <a:t>(in </a:t>
              </a:r>
              <a:r>
                <a:rPr lang="it-IT" b="1" dirty="0" err="1">
                  <a:solidFill>
                    <a:srgbClr val="000066"/>
                  </a:solidFill>
                </a:rPr>
                <a:t>beam</a:t>
              </a:r>
              <a:r>
                <a:rPr lang="it-IT" b="1" dirty="0">
                  <a:solidFill>
                    <a:srgbClr val="000066"/>
                  </a:solidFill>
                </a:rPr>
                <a:t>)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709475" y="3395663"/>
              <a:ext cx="917972" cy="649288"/>
              <a:chOff x="1248" y="3430"/>
              <a:chExt cx="1046" cy="862"/>
            </a:xfrm>
          </p:grpSpPr>
          <p:pic>
            <p:nvPicPr>
              <p:cNvPr id="172" name="Picture 20" descr="gamma3-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6000" contrast="18000"/>
              </a:blip>
              <a:srcRect l="62157" t="61485" r="5074" b="20036"/>
              <a:stretch>
                <a:fillRect/>
              </a:stretch>
            </p:blipFill>
            <p:spPr bwMode="auto">
              <a:xfrm>
                <a:off x="1319" y="3430"/>
                <a:ext cx="975" cy="86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73" name="Rectangle 21"/>
              <p:cNvSpPr>
                <a:spLocks noChangeArrowheads="1"/>
              </p:cNvSpPr>
              <p:nvPr/>
            </p:nvSpPr>
            <p:spPr bwMode="auto">
              <a:xfrm>
                <a:off x="1565" y="3566"/>
                <a:ext cx="136" cy="136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" name="Rectangle 22"/>
              <p:cNvSpPr>
                <a:spLocks noChangeArrowheads="1"/>
              </p:cNvSpPr>
              <p:nvPr/>
            </p:nvSpPr>
            <p:spPr bwMode="auto">
              <a:xfrm>
                <a:off x="1248" y="3884"/>
                <a:ext cx="317" cy="9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35" name="Text Box 24"/>
            <p:cNvSpPr txBox="1">
              <a:spLocks noChangeArrowheads="1"/>
            </p:cNvSpPr>
            <p:nvPr/>
          </p:nvSpPr>
          <p:spPr bwMode="auto">
            <a:xfrm>
              <a:off x="1476375" y="4116388"/>
              <a:ext cx="253466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rgbClr val="000066"/>
                  </a:solidFill>
                </a:rPr>
                <a:t>Shell</a:t>
              </a:r>
              <a:r>
                <a:rPr lang="it-IT" b="1" dirty="0">
                  <a:solidFill>
                    <a:srgbClr val="000066"/>
                  </a:solidFill>
                </a:rPr>
                <a:t> </a:t>
              </a:r>
              <a:r>
                <a:rPr lang="it-IT" b="1" dirty="0" err="1">
                  <a:solidFill>
                    <a:srgbClr val="000066"/>
                  </a:solidFill>
                </a:rPr>
                <a:t>structure</a:t>
              </a:r>
              <a:endParaRPr lang="it-IT" b="1" dirty="0">
                <a:solidFill>
                  <a:srgbClr val="000066"/>
                </a:solidFill>
              </a:endParaRPr>
            </a:p>
            <a:p>
              <a:r>
                <a:rPr lang="it-IT" b="1" dirty="0">
                  <a:solidFill>
                    <a:srgbClr val="000066"/>
                  </a:solidFill>
                </a:rPr>
                <a:t>Collettive </a:t>
              </a:r>
              <a:r>
                <a:rPr lang="it-IT" b="1" dirty="0" err="1">
                  <a:solidFill>
                    <a:srgbClr val="000066"/>
                  </a:solidFill>
                </a:rPr>
                <a:t>modes-shape</a:t>
              </a:r>
              <a:endParaRPr lang="it-IT" b="1" dirty="0">
                <a:solidFill>
                  <a:srgbClr val="000066"/>
                </a:solidFill>
              </a:endParaRPr>
            </a:p>
            <a:p>
              <a:r>
                <a:rPr lang="it-IT" b="1" dirty="0">
                  <a:solidFill>
                    <a:srgbClr val="000066"/>
                  </a:solidFill>
                </a:rPr>
                <a:t>vs N/Z</a:t>
              </a:r>
            </a:p>
            <a:p>
              <a:endParaRPr lang="it-IT" b="1" dirty="0">
                <a:solidFill>
                  <a:srgbClr val="000066"/>
                </a:solidFill>
              </a:endParaRPr>
            </a:p>
          </p:txBody>
        </p:sp>
        <p:sp>
          <p:nvSpPr>
            <p:cNvPr id="136" name="Text Box 26"/>
            <p:cNvSpPr txBox="1">
              <a:spLocks noChangeArrowheads="1"/>
            </p:cNvSpPr>
            <p:nvPr/>
          </p:nvSpPr>
          <p:spPr bwMode="auto">
            <a:xfrm>
              <a:off x="1619250" y="5013325"/>
              <a:ext cx="13917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rgbClr val="000066"/>
                  </a:solidFill>
                </a:rPr>
                <a:t>S</a:t>
              </a:r>
              <a:r>
                <a:rPr lang="it-IT" b="1" dirty="0" err="1" smtClean="0">
                  <a:solidFill>
                    <a:srgbClr val="000066"/>
                  </a:solidFill>
                </a:rPr>
                <a:t>ymmetries</a:t>
              </a:r>
              <a:endParaRPr lang="it-IT" b="1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8" name="Gruppo 176"/>
          <p:cNvGrpSpPr/>
          <p:nvPr/>
        </p:nvGrpSpPr>
        <p:grpSpPr>
          <a:xfrm>
            <a:off x="4572000" y="2996306"/>
            <a:ext cx="4500563" cy="2952973"/>
            <a:chOff x="4572000" y="2708275"/>
            <a:chExt cx="4500563" cy="2952973"/>
          </a:xfrm>
        </p:grpSpPr>
        <p:sp>
          <p:nvSpPr>
            <p:cNvPr id="131" name="Oval 16"/>
            <p:cNvSpPr>
              <a:spLocks noChangeArrowheads="1"/>
            </p:cNvSpPr>
            <p:nvPr/>
          </p:nvSpPr>
          <p:spPr bwMode="auto">
            <a:xfrm>
              <a:off x="4572000" y="2708275"/>
              <a:ext cx="4500563" cy="295297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softEdge rad="127000"/>
            </a:effectLst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133" name="Text Box 18"/>
            <p:cNvSpPr txBox="1">
              <a:spLocks noChangeArrowheads="1"/>
            </p:cNvSpPr>
            <p:nvPr/>
          </p:nvSpPr>
          <p:spPr bwMode="auto">
            <a:xfrm>
              <a:off x="6084168" y="2819400"/>
              <a:ext cx="14898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b="1" dirty="0" err="1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Reactions</a:t>
              </a:r>
              <a:endParaRPr lang="it-IT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7596188" y="3827463"/>
              <a:ext cx="1152525" cy="774700"/>
              <a:chOff x="1565" y="119"/>
              <a:chExt cx="861" cy="624"/>
            </a:xfrm>
          </p:grpSpPr>
          <p:sp>
            <p:nvSpPr>
              <p:cNvPr id="150" name="Oval 30"/>
              <p:cNvSpPr>
                <a:spLocks noChangeArrowheads="1"/>
              </p:cNvSpPr>
              <p:nvPr/>
            </p:nvSpPr>
            <p:spPr bwMode="auto">
              <a:xfrm>
                <a:off x="1837" y="263"/>
                <a:ext cx="136" cy="144"/>
              </a:xfrm>
              <a:prstGeom prst="ellipse">
                <a:avLst/>
              </a:prstGeom>
              <a:solidFill>
                <a:srgbClr val="FF3399"/>
              </a:solidFill>
              <a:ln w="19050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1" name="Oval 31"/>
              <p:cNvSpPr>
                <a:spLocks noChangeArrowheads="1"/>
              </p:cNvSpPr>
              <p:nvPr/>
            </p:nvSpPr>
            <p:spPr bwMode="auto">
              <a:xfrm>
                <a:off x="1942" y="320"/>
                <a:ext cx="136" cy="144"/>
              </a:xfrm>
              <a:prstGeom prst="ellipse">
                <a:avLst/>
              </a:prstGeom>
              <a:solidFill>
                <a:srgbClr val="9933FF"/>
              </a:solidFill>
              <a:ln w="19050">
                <a:solidFill>
                  <a:srgbClr val="9933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2" name="Oval 32"/>
              <p:cNvSpPr>
                <a:spLocks noChangeArrowheads="1"/>
              </p:cNvSpPr>
              <p:nvPr/>
            </p:nvSpPr>
            <p:spPr bwMode="auto">
              <a:xfrm>
                <a:off x="1882" y="455"/>
                <a:ext cx="136" cy="144"/>
              </a:xfrm>
              <a:prstGeom prst="ellipse">
                <a:avLst/>
              </a:prstGeom>
              <a:solidFill>
                <a:srgbClr val="9933FF"/>
              </a:solidFill>
              <a:ln w="19050">
                <a:solidFill>
                  <a:srgbClr val="9933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" name="Oval 33"/>
              <p:cNvSpPr>
                <a:spLocks noChangeArrowheads="1"/>
              </p:cNvSpPr>
              <p:nvPr/>
            </p:nvSpPr>
            <p:spPr bwMode="auto">
              <a:xfrm>
                <a:off x="2109" y="503"/>
                <a:ext cx="136" cy="144"/>
              </a:xfrm>
              <a:prstGeom prst="ellipse">
                <a:avLst/>
              </a:prstGeom>
              <a:solidFill>
                <a:srgbClr val="FF3399"/>
              </a:solidFill>
              <a:ln w="19050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4" name="Oval 34"/>
              <p:cNvSpPr>
                <a:spLocks noChangeArrowheads="1"/>
              </p:cNvSpPr>
              <p:nvPr/>
            </p:nvSpPr>
            <p:spPr bwMode="auto">
              <a:xfrm>
                <a:off x="1701" y="215"/>
                <a:ext cx="91" cy="96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5" name="Oval 35"/>
              <p:cNvSpPr>
                <a:spLocks noChangeArrowheads="1"/>
              </p:cNvSpPr>
              <p:nvPr/>
            </p:nvSpPr>
            <p:spPr bwMode="auto">
              <a:xfrm>
                <a:off x="1746" y="407"/>
                <a:ext cx="91" cy="96"/>
              </a:xfrm>
              <a:prstGeom prst="ellipse">
                <a:avLst/>
              </a:prstGeom>
              <a:solidFill>
                <a:srgbClr val="0066CC"/>
              </a:solidFill>
              <a:ln w="19050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6" name="Oval 36"/>
              <p:cNvSpPr>
                <a:spLocks noChangeArrowheads="1"/>
              </p:cNvSpPr>
              <p:nvPr/>
            </p:nvSpPr>
            <p:spPr bwMode="auto">
              <a:xfrm>
                <a:off x="2199" y="311"/>
                <a:ext cx="91" cy="96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7" name="Oval 37"/>
              <p:cNvSpPr>
                <a:spLocks noChangeArrowheads="1"/>
              </p:cNvSpPr>
              <p:nvPr/>
            </p:nvSpPr>
            <p:spPr bwMode="auto">
              <a:xfrm>
                <a:off x="2018" y="599"/>
                <a:ext cx="91" cy="96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8" name="Oval 38"/>
              <p:cNvSpPr>
                <a:spLocks noChangeArrowheads="1"/>
              </p:cNvSpPr>
              <p:nvPr/>
            </p:nvSpPr>
            <p:spPr bwMode="auto">
              <a:xfrm>
                <a:off x="2109" y="215"/>
                <a:ext cx="90" cy="96"/>
              </a:xfrm>
              <a:prstGeom prst="ellipse">
                <a:avLst/>
              </a:prstGeom>
              <a:solidFill>
                <a:srgbClr val="0066CC"/>
              </a:solidFill>
              <a:ln w="19050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" name="Oval 39"/>
              <p:cNvSpPr>
                <a:spLocks noChangeArrowheads="1"/>
              </p:cNvSpPr>
              <p:nvPr/>
            </p:nvSpPr>
            <p:spPr bwMode="auto">
              <a:xfrm>
                <a:off x="2290" y="455"/>
                <a:ext cx="91" cy="96"/>
              </a:xfrm>
              <a:prstGeom prst="ellipse">
                <a:avLst/>
              </a:prstGeom>
              <a:solidFill>
                <a:srgbClr val="0066CC"/>
              </a:solidFill>
              <a:ln w="19050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0" name="Oval 40"/>
              <p:cNvSpPr>
                <a:spLocks noChangeArrowheads="1"/>
              </p:cNvSpPr>
              <p:nvPr/>
            </p:nvSpPr>
            <p:spPr bwMode="auto">
              <a:xfrm>
                <a:off x="1928" y="167"/>
                <a:ext cx="90" cy="96"/>
              </a:xfrm>
              <a:prstGeom prst="ellipse">
                <a:avLst/>
              </a:prstGeom>
              <a:solidFill>
                <a:srgbClr val="0066CC"/>
              </a:solidFill>
              <a:ln w="19050">
                <a:solidFill>
                  <a:srgbClr val="00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1" name="Line 41"/>
              <p:cNvSpPr>
                <a:spLocks noChangeShapeType="1"/>
              </p:cNvSpPr>
              <p:nvPr/>
            </p:nvSpPr>
            <p:spPr bwMode="auto">
              <a:xfrm flipH="1">
                <a:off x="1656" y="551"/>
                <a:ext cx="90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" name="Line 42"/>
              <p:cNvSpPr>
                <a:spLocks noChangeShapeType="1"/>
              </p:cNvSpPr>
              <p:nvPr/>
            </p:nvSpPr>
            <p:spPr bwMode="auto">
              <a:xfrm flipH="1">
                <a:off x="1792" y="599"/>
                <a:ext cx="9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" name="Line 43"/>
              <p:cNvSpPr>
                <a:spLocks noChangeShapeType="1"/>
              </p:cNvSpPr>
              <p:nvPr/>
            </p:nvSpPr>
            <p:spPr bwMode="auto">
              <a:xfrm flipH="1">
                <a:off x="1973" y="695"/>
                <a:ext cx="45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" name="Line 44"/>
              <p:cNvSpPr>
                <a:spLocks noChangeShapeType="1"/>
              </p:cNvSpPr>
              <p:nvPr/>
            </p:nvSpPr>
            <p:spPr bwMode="auto">
              <a:xfrm>
                <a:off x="2245" y="647"/>
                <a:ext cx="136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" name="Line 45"/>
              <p:cNvSpPr>
                <a:spLocks noChangeShapeType="1"/>
              </p:cNvSpPr>
              <p:nvPr/>
            </p:nvSpPr>
            <p:spPr bwMode="auto">
              <a:xfrm>
                <a:off x="2381" y="551"/>
                <a:ext cx="45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" name="Line 46"/>
              <p:cNvSpPr>
                <a:spLocks noChangeShapeType="1"/>
              </p:cNvSpPr>
              <p:nvPr/>
            </p:nvSpPr>
            <p:spPr bwMode="auto">
              <a:xfrm flipV="1">
                <a:off x="2335" y="263"/>
                <a:ext cx="91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" name="Line 47"/>
              <p:cNvSpPr>
                <a:spLocks noChangeShapeType="1"/>
              </p:cNvSpPr>
              <p:nvPr/>
            </p:nvSpPr>
            <p:spPr bwMode="auto">
              <a:xfrm flipV="1">
                <a:off x="2199" y="167"/>
                <a:ext cx="91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" name="Line 48"/>
              <p:cNvSpPr>
                <a:spLocks noChangeShapeType="1"/>
              </p:cNvSpPr>
              <p:nvPr/>
            </p:nvSpPr>
            <p:spPr bwMode="auto">
              <a:xfrm flipH="1" flipV="1">
                <a:off x="1565" y="215"/>
                <a:ext cx="91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" name="Line 49"/>
              <p:cNvSpPr>
                <a:spLocks noChangeShapeType="1"/>
              </p:cNvSpPr>
              <p:nvPr/>
            </p:nvSpPr>
            <p:spPr bwMode="auto">
              <a:xfrm flipH="1" flipV="1">
                <a:off x="1837" y="119"/>
                <a:ext cx="91" cy="4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" name="Line 50"/>
              <p:cNvSpPr>
                <a:spLocks noChangeShapeType="1"/>
              </p:cNvSpPr>
              <p:nvPr/>
            </p:nvSpPr>
            <p:spPr bwMode="auto">
              <a:xfrm flipH="1" flipV="1">
                <a:off x="1656" y="119"/>
                <a:ext cx="226" cy="14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" name="Line 51"/>
              <p:cNvSpPr>
                <a:spLocks noChangeShapeType="1"/>
              </p:cNvSpPr>
              <p:nvPr/>
            </p:nvSpPr>
            <p:spPr bwMode="auto">
              <a:xfrm flipV="1">
                <a:off x="2063" y="167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8" name="Text Box 52"/>
            <p:cNvSpPr txBox="1">
              <a:spLocks noChangeArrowheads="1"/>
            </p:cNvSpPr>
            <p:nvPr/>
          </p:nvSpPr>
          <p:spPr bwMode="auto">
            <a:xfrm>
              <a:off x="4911725" y="3343275"/>
              <a:ext cx="11993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000066"/>
                  </a:solidFill>
                </a:rPr>
                <a:t>peripheral</a:t>
              </a:r>
            </a:p>
          </p:txBody>
        </p:sp>
        <p:sp>
          <p:nvSpPr>
            <p:cNvPr id="139" name="Text Box 54"/>
            <p:cNvSpPr txBox="1">
              <a:spLocks noChangeArrowheads="1"/>
            </p:cNvSpPr>
            <p:nvPr/>
          </p:nvSpPr>
          <p:spPr bwMode="auto">
            <a:xfrm>
              <a:off x="5076825" y="3716338"/>
              <a:ext cx="10887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rgbClr val="000066"/>
                  </a:solidFill>
                </a:rPr>
                <a:t>Nuclear</a:t>
              </a:r>
              <a:r>
                <a:rPr lang="it-IT" b="1" dirty="0">
                  <a:solidFill>
                    <a:srgbClr val="000066"/>
                  </a:solidFill>
                </a:rPr>
                <a:t> </a:t>
              </a:r>
            </a:p>
            <a:p>
              <a:r>
                <a:rPr lang="it-IT" b="1" dirty="0" err="1">
                  <a:solidFill>
                    <a:srgbClr val="000066"/>
                  </a:solidFill>
                </a:rPr>
                <a:t>structure</a:t>
              </a:r>
              <a:endParaRPr lang="it-IT" b="1" dirty="0">
                <a:solidFill>
                  <a:srgbClr val="000066"/>
                </a:solidFill>
              </a:endParaRPr>
            </a:p>
          </p:txBody>
        </p:sp>
        <p:sp>
          <p:nvSpPr>
            <p:cNvPr id="140" name="Text Box 55"/>
            <p:cNvSpPr txBox="1">
              <a:spLocks noChangeArrowheads="1"/>
            </p:cNvSpPr>
            <p:nvPr/>
          </p:nvSpPr>
          <p:spPr bwMode="auto">
            <a:xfrm>
              <a:off x="5003800" y="4437063"/>
              <a:ext cx="184858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 b="1" dirty="0" err="1">
                  <a:solidFill>
                    <a:srgbClr val="000066"/>
                  </a:solidFill>
                </a:rPr>
                <a:t>Termodynamics</a:t>
              </a:r>
              <a:endParaRPr lang="it-IT" sz="1600" b="1" dirty="0">
                <a:solidFill>
                  <a:srgbClr val="000066"/>
                </a:solidFill>
              </a:endParaRPr>
            </a:p>
            <a:p>
              <a:r>
                <a:rPr lang="it-IT" sz="1600" b="1" dirty="0" err="1">
                  <a:solidFill>
                    <a:srgbClr val="000066"/>
                  </a:solidFill>
                </a:rPr>
                <a:t>Viscosity-high</a:t>
              </a:r>
              <a:r>
                <a:rPr lang="it-IT" sz="1600" b="1" dirty="0">
                  <a:solidFill>
                    <a:srgbClr val="000066"/>
                  </a:solidFill>
                </a:rPr>
                <a:t> </a:t>
              </a:r>
              <a:r>
                <a:rPr lang="it-IT" sz="1600" b="1" dirty="0" err="1">
                  <a:solidFill>
                    <a:srgbClr val="000066"/>
                  </a:solidFill>
                </a:rPr>
                <a:t>spin</a:t>
              </a:r>
              <a:endParaRPr lang="it-IT" sz="1600" b="1" dirty="0">
                <a:solidFill>
                  <a:srgbClr val="000066"/>
                </a:solidFill>
              </a:endParaRPr>
            </a:p>
            <a:p>
              <a:endParaRPr lang="it-IT" sz="1600" b="1" dirty="0">
                <a:solidFill>
                  <a:srgbClr val="000066"/>
                </a:solidFill>
              </a:endParaRPr>
            </a:p>
          </p:txBody>
        </p:sp>
        <p:sp>
          <p:nvSpPr>
            <p:cNvPr id="142" name="Text Box 57"/>
            <p:cNvSpPr txBox="1">
              <a:spLocks noChangeArrowheads="1"/>
            </p:cNvSpPr>
            <p:nvPr/>
          </p:nvSpPr>
          <p:spPr bwMode="auto">
            <a:xfrm>
              <a:off x="7667625" y="4548188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43" name="Text Box 58"/>
            <p:cNvSpPr txBox="1">
              <a:spLocks noChangeArrowheads="1"/>
            </p:cNvSpPr>
            <p:nvPr/>
          </p:nvSpPr>
          <p:spPr bwMode="auto">
            <a:xfrm>
              <a:off x="7236296" y="4653136"/>
              <a:ext cx="10887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rgbClr val="000066"/>
                  </a:solidFill>
                </a:rPr>
                <a:t>Equation</a:t>
              </a:r>
              <a:endParaRPr lang="it-IT" b="1" dirty="0">
                <a:solidFill>
                  <a:srgbClr val="000066"/>
                </a:solidFill>
              </a:endParaRPr>
            </a:p>
            <a:p>
              <a:r>
                <a:rPr lang="it-IT" b="1" dirty="0">
                  <a:solidFill>
                    <a:srgbClr val="000066"/>
                  </a:solidFill>
                </a:rPr>
                <a:t> </a:t>
              </a:r>
              <a:r>
                <a:rPr lang="it-IT" b="1" dirty="0" err="1">
                  <a:solidFill>
                    <a:srgbClr val="000066"/>
                  </a:solidFill>
                </a:rPr>
                <a:t>of</a:t>
              </a:r>
              <a:r>
                <a:rPr lang="it-IT" b="1" dirty="0">
                  <a:solidFill>
                    <a:srgbClr val="000066"/>
                  </a:solidFill>
                </a:rPr>
                <a:t> state</a:t>
              </a:r>
            </a:p>
          </p:txBody>
        </p:sp>
        <p:sp>
          <p:nvSpPr>
            <p:cNvPr id="144" name="Text Box 59"/>
            <p:cNvSpPr txBox="1">
              <a:spLocks noChangeArrowheads="1"/>
            </p:cNvSpPr>
            <p:nvPr/>
          </p:nvSpPr>
          <p:spPr bwMode="auto">
            <a:xfrm>
              <a:off x="7596336" y="3106738"/>
              <a:ext cx="85311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66"/>
                  </a:solidFill>
                </a:rPr>
                <a:t>Multi-</a:t>
              </a:r>
            </a:p>
            <a:p>
              <a:r>
                <a:rPr lang="it-IT" b="1" dirty="0" err="1">
                  <a:solidFill>
                    <a:srgbClr val="000066"/>
                  </a:solidFill>
                </a:rPr>
                <a:t>framm</a:t>
              </a:r>
              <a:endParaRPr lang="it-IT" b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146" name="Text Box 61"/>
          <p:cNvSpPr txBox="1">
            <a:spLocks noChangeArrowheads="1"/>
          </p:cNvSpPr>
          <p:nvPr/>
        </p:nvSpPr>
        <p:spPr bwMode="auto">
          <a:xfrm>
            <a:off x="3779838" y="64912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/>
          </a:p>
        </p:txBody>
      </p:sp>
      <p:grpSp>
        <p:nvGrpSpPr>
          <p:cNvPr id="10" name="Gruppo 64"/>
          <p:cNvGrpSpPr/>
          <p:nvPr/>
        </p:nvGrpSpPr>
        <p:grpSpPr>
          <a:xfrm>
            <a:off x="198280" y="5805264"/>
            <a:ext cx="4805768" cy="638175"/>
            <a:chOff x="198280" y="5949280"/>
            <a:chExt cx="4805768" cy="638175"/>
          </a:xfrm>
        </p:grpSpPr>
        <p:sp>
          <p:nvSpPr>
            <p:cNvPr id="145" name="Text Box 60"/>
            <p:cNvSpPr txBox="1">
              <a:spLocks noChangeArrowheads="1"/>
            </p:cNvSpPr>
            <p:nvPr/>
          </p:nvSpPr>
          <p:spPr bwMode="auto">
            <a:xfrm>
              <a:off x="1098876" y="6005401"/>
              <a:ext cx="39051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</a:rPr>
                <a:t>GAMMA- PRISMA- EXOTIC- NUCLEX</a:t>
              </a:r>
              <a:r>
                <a:rPr lang="it-IT" dirty="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148" name="WordArt 63"/>
            <p:cNvSpPr>
              <a:spLocks noChangeArrowheads="1" noChangeShapeType="1" noTextEdit="1"/>
            </p:cNvSpPr>
            <p:nvPr/>
          </p:nvSpPr>
          <p:spPr bwMode="auto">
            <a:xfrm>
              <a:off x="198280" y="5949280"/>
              <a:ext cx="990600" cy="638175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spc="720" dirty="0">
                  <a:ln w="9525">
                    <a:noFill/>
                    <a:round/>
                    <a:headEnd/>
                    <a:tailEnd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 Black"/>
                </a:rPr>
                <a:t>LNL</a:t>
              </a:r>
            </a:p>
          </p:txBody>
        </p:sp>
      </p:grpSp>
      <p:grpSp>
        <p:nvGrpSpPr>
          <p:cNvPr id="11" name="Gruppo 65"/>
          <p:cNvGrpSpPr/>
          <p:nvPr/>
        </p:nvGrpSpPr>
        <p:grpSpPr>
          <a:xfrm>
            <a:off x="3763942" y="5805264"/>
            <a:ext cx="5038746" cy="784228"/>
            <a:chOff x="3763942" y="5949280"/>
            <a:chExt cx="5038746" cy="784228"/>
          </a:xfrm>
        </p:grpSpPr>
        <p:sp>
          <p:nvSpPr>
            <p:cNvPr id="147" name="Text Box 62"/>
            <p:cNvSpPr txBox="1">
              <a:spLocks noChangeArrowheads="1"/>
            </p:cNvSpPr>
            <p:nvPr/>
          </p:nvSpPr>
          <p:spPr bwMode="auto">
            <a:xfrm>
              <a:off x="3763942" y="6364176"/>
              <a:ext cx="39524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</a:rPr>
                <a:t> </a:t>
              </a:r>
              <a:r>
                <a:rPr lang="it-IT" b="1" dirty="0" smtClean="0">
                  <a:solidFill>
                    <a:schemeClr val="tx2"/>
                  </a:solidFill>
                </a:rPr>
                <a:t>DREAMS - </a:t>
              </a:r>
              <a:r>
                <a:rPr lang="it-IT" b="1" dirty="0" err="1" smtClean="0">
                  <a:solidFill>
                    <a:schemeClr val="tx2"/>
                  </a:solidFill>
                </a:rPr>
                <a:t>LNS_STREAM</a:t>
              </a:r>
              <a:r>
                <a:rPr lang="it-IT" b="1" dirty="0" smtClean="0">
                  <a:solidFill>
                    <a:schemeClr val="tx2"/>
                  </a:solidFill>
                </a:rPr>
                <a:t> - EXOCHIM </a:t>
              </a:r>
              <a:endParaRPr lang="it-IT" b="1" dirty="0">
                <a:solidFill>
                  <a:schemeClr val="tx2"/>
                </a:solidFill>
              </a:endParaRPr>
            </a:p>
          </p:txBody>
        </p:sp>
        <p:sp>
          <p:nvSpPr>
            <p:cNvPr id="149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7812088" y="5949280"/>
              <a:ext cx="990600" cy="638175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 spc="720" dirty="0">
                  <a:ln w="9525">
                    <a:noFill/>
                    <a:round/>
                    <a:headEnd/>
                    <a:tailEnd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 Black"/>
                </a:rPr>
                <a:t>LNS</a:t>
              </a:r>
            </a:p>
          </p:txBody>
        </p:sp>
      </p:grpSp>
      <p:sp>
        <p:nvSpPr>
          <p:cNvPr id="69" name="Segnaposto data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70" name="Segnaposto piè di pagina 6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AGATA </a:t>
            </a:r>
            <a:r>
              <a:rPr lang="it-IT" dirty="0" err="1" smtClean="0"/>
              <a:t>Demonstrator</a:t>
            </a:r>
            <a:r>
              <a:rPr lang="it-IT" dirty="0" smtClean="0"/>
              <a:t> </a:t>
            </a:r>
            <a:r>
              <a:rPr lang="it-IT" dirty="0" err="1" smtClean="0"/>
              <a:t>@LNL</a:t>
            </a:r>
            <a:endParaRPr lang="it-IT" dirty="0"/>
          </a:p>
        </p:txBody>
      </p: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5364088" y="1484783"/>
            <a:ext cx="3494353" cy="4181412"/>
            <a:chOff x="4486344" y="1282408"/>
            <a:chExt cx="4622160" cy="5530968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6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8499" t="7925" r="23633" b="12944"/>
            <a:stretch/>
          </p:blipFill>
          <p:spPr>
            <a:xfrm>
              <a:off x="6084168" y="1412776"/>
              <a:ext cx="2769594" cy="25242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19"/>
            <p:cNvSpPr>
              <a:spLocks noChangeAspect="1"/>
            </p:cNvSpPr>
            <p:nvPr/>
          </p:nvSpPr>
          <p:spPr bwMode="auto">
            <a:xfrm>
              <a:off x="4486344" y="1282408"/>
              <a:ext cx="4622160" cy="5530968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2" charset="0"/>
                <a:cs typeface="Arial" charset="0"/>
              </a:endParaRPr>
            </a:p>
          </p:txBody>
        </p:sp>
        <p:pic>
          <p:nvPicPr>
            <p:cNvPr id="9" name="Picture 40" descr="16Ogg.png"/>
            <p:cNvPicPr>
              <a:picLocks noChangeAspect="1"/>
            </p:cNvPicPr>
            <p:nvPr/>
          </p:nvPicPr>
          <p:blipFill>
            <a:blip r:embed="rId4" cstate="print"/>
            <a:srcRect t="6951" r="4676"/>
            <a:stretch>
              <a:fillRect/>
            </a:stretch>
          </p:blipFill>
          <p:spPr>
            <a:xfrm>
              <a:off x="4558352" y="3098558"/>
              <a:ext cx="4392488" cy="3629074"/>
            </a:xfrm>
            <a:prstGeom prst="rect">
              <a:avLst/>
            </a:prstGeom>
          </p:spPr>
        </p:pic>
        <p:sp>
          <p:nvSpPr>
            <p:cNvPr id="10" name="TextBox 42"/>
            <p:cNvSpPr txBox="1"/>
            <p:nvPr/>
          </p:nvSpPr>
          <p:spPr>
            <a:xfrm>
              <a:off x="4546848" y="1348464"/>
              <a:ext cx="804046" cy="610668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it-IT" sz="2400" baseline="30000" dirty="0" smtClean="0">
                  <a:solidFill>
                    <a:schemeClr val="bg1"/>
                  </a:solidFill>
                </a:rPr>
                <a:t>16</a:t>
              </a:r>
              <a:r>
                <a:rPr lang="it-IT" sz="2400" dirty="0" smtClean="0">
                  <a:solidFill>
                    <a:schemeClr val="bg1"/>
                  </a:solidFill>
                </a:rPr>
                <a:t>O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43"/>
            <p:cNvCxnSpPr/>
            <p:nvPr/>
          </p:nvCxnSpPr>
          <p:spPr bwMode="auto">
            <a:xfrm>
              <a:off x="6214536" y="3082608"/>
              <a:ext cx="1512168" cy="43204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" name="Group 46"/>
            <p:cNvGrpSpPr/>
            <p:nvPr/>
          </p:nvGrpSpPr>
          <p:grpSpPr>
            <a:xfrm>
              <a:off x="6413144" y="1340864"/>
              <a:ext cx="2465688" cy="877648"/>
              <a:chOff x="6354784" y="895168"/>
              <a:chExt cx="2465688" cy="877648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20891" b="11402"/>
              <a:stretch>
                <a:fillRect/>
              </a:stretch>
            </p:blipFill>
            <p:spPr bwMode="auto">
              <a:xfrm>
                <a:off x="6354784" y="895168"/>
                <a:ext cx="2177656" cy="877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Rectangle 48"/>
              <p:cNvSpPr/>
              <p:nvPr/>
            </p:nvSpPr>
            <p:spPr bwMode="auto">
              <a:xfrm>
                <a:off x="8388424" y="1484784"/>
                <a:ext cx="432048" cy="28803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2" charset="0"/>
                  <a:cs typeface="Arial" charset="0"/>
                </a:endParaRPr>
              </a:p>
            </p:txBody>
          </p:sp>
        </p:grpSp>
        <p:sp>
          <p:nvSpPr>
            <p:cNvPr id="8" name="TextBox 39"/>
            <p:cNvSpPr txBox="1"/>
            <p:nvPr/>
          </p:nvSpPr>
          <p:spPr>
            <a:xfrm>
              <a:off x="4773663" y="2186135"/>
              <a:ext cx="2284395" cy="1477491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1600" b="1" u="sng" dirty="0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No Doppler </a:t>
              </a:r>
              <a:r>
                <a:rPr lang="it-IT" sz="1600" b="1" u="sng" dirty="0" err="1" smtClean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Corr</a:t>
              </a:r>
              <a:endParaRPr lang="it-IT" sz="1600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  <a:p>
              <a:r>
                <a:rPr lang="it-IT" sz="1600" b="1" u="sng" dirty="0" smtClean="0">
                  <a:solidFill>
                    <a:schemeClr val="bg1"/>
                  </a:solidFill>
                </a:rPr>
                <a:t>Crystal </a:t>
              </a:r>
              <a:r>
                <a:rPr lang="it-IT" sz="1600" b="1" u="sng" dirty="0" err="1" smtClean="0">
                  <a:solidFill>
                    <a:schemeClr val="bg1"/>
                  </a:solidFill>
                </a:rPr>
                <a:t>Centers</a:t>
              </a:r>
              <a:endParaRPr lang="it-IT" sz="1600" b="1" u="sng" dirty="0" smtClean="0">
                <a:solidFill>
                  <a:schemeClr val="bg1"/>
                </a:solidFill>
              </a:endParaRPr>
            </a:p>
            <a:p>
              <a:r>
                <a:rPr lang="it-IT" sz="1600" b="1" u="sng" dirty="0" err="1" smtClean="0">
                  <a:solidFill>
                    <a:srgbClr val="0000FF"/>
                  </a:solidFill>
                </a:rPr>
                <a:t>Segment</a:t>
              </a:r>
              <a:r>
                <a:rPr lang="it-IT" sz="1600" b="1" u="sng" dirty="0" smtClean="0">
                  <a:solidFill>
                    <a:srgbClr val="0000FF"/>
                  </a:solidFill>
                </a:rPr>
                <a:t> </a:t>
              </a:r>
              <a:r>
                <a:rPr lang="it-IT" sz="1600" b="1" u="sng" dirty="0" err="1" smtClean="0">
                  <a:solidFill>
                    <a:srgbClr val="0000FF"/>
                  </a:solidFill>
                </a:rPr>
                <a:t>Centers</a:t>
              </a:r>
              <a:endParaRPr lang="it-IT" sz="1600" b="1" u="sng" dirty="0" smtClean="0">
                <a:solidFill>
                  <a:srgbClr val="0000FF"/>
                </a:solidFill>
              </a:endParaRPr>
            </a:p>
            <a:p>
              <a:r>
                <a:rPr lang="it-IT" sz="1600" b="1" u="sng" dirty="0" err="1" smtClean="0">
                  <a:solidFill>
                    <a:srgbClr val="FF0000"/>
                  </a:solidFill>
                </a:rPr>
                <a:t>PSA+Tracking</a:t>
              </a:r>
              <a:endParaRPr lang="it-IT" sz="1600" b="1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64344" y="1484784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5 asymmetric triple-clusters 36-fold segmented crystals</a:t>
            </a:r>
          </a:p>
          <a:p>
            <a:pPr lvl="1"/>
            <a:r>
              <a:rPr lang="en-US" sz="1400" dirty="0" smtClean="0"/>
              <a:t>555 digital-channels</a:t>
            </a:r>
          </a:p>
          <a:p>
            <a:pPr lvl="1"/>
            <a:r>
              <a:rPr lang="en-US" sz="1400" dirty="0" smtClean="0"/>
              <a:t>Eff.  3 – 8 % @ Mg = 1</a:t>
            </a:r>
          </a:p>
          <a:p>
            <a:pPr lvl="1"/>
            <a:r>
              <a:rPr lang="en-US" sz="1400" dirty="0" smtClean="0"/>
              <a:t>Eff.  2 – 4 % @ Mg = 30</a:t>
            </a:r>
          </a:p>
          <a:p>
            <a:pPr lvl="3"/>
            <a:endParaRPr lang="en-US" sz="800" dirty="0" smtClean="0"/>
          </a:p>
          <a:p>
            <a:r>
              <a:rPr lang="en-US" sz="1800" dirty="0" smtClean="0"/>
              <a:t>Main issue is Doppler correction capability</a:t>
            </a:r>
          </a:p>
          <a:p>
            <a:endParaRPr lang="it-IT" sz="1800" dirty="0"/>
          </a:p>
        </p:txBody>
      </p:sp>
      <p:grpSp>
        <p:nvGrpSpPr>
          <p:cNvPr id="54" name="Gruppo 53"/>
          <p:cNvGrpSpPr>
            <a:grpSpLocks noChangeAspect="1"/>
          </p:cNvGrpSpPr>
          <p:nvPr/>
        </p:nvGrpSpPr>
        <p:grpSpPr>
          <a:xfrm>
            <a:off x="2271004" y="3861048"/>
            <a:ext cx="2805052" cy="2509247"/>
            <a:chOff x="27675" y="2506544"/>
            <a:chExt cx="4382893" cy="3920698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pic>
          <p:nvPicPr>
            <p:cNvPr id="35" name="Picture 20" descr="16O_2ede.jpg"/>
            <p:cNvPicPr>
              <a:picLocks noChangeAspect="1"/>
            </p:cNvPicPr>
            <p:nvPr/>
          </p:nvPicPr>
          <p:blipFill>
            <a:blip r:embed="rId6" cstate="print"/>
            <a:srcRect l="-4374"/>
            <a:stretch>
              <a:fillRect/>
            </a:stretch>
          </p:blipFill>
          <p:spPr>
            <a:xfrm>
              <a:off x="126600" y="2506544"/>
              <a:ext cx="4283968" cy="3869379"/>
            </a:xfrm>
            <a:prstGeom prst="rect">
              <a:avLst/>
            </a:prstGeom>
            <a:grpFill/>
            <a:ln w="38100">
              <a:noFill/>
            </a:ln>
          </p:spPr>
        </p:pic>
        <p:sp>
          <p:nvSpPr>
            <p:cNvPr id="36" name="TextBox 21"/>
            <p:cNvSpPr txBox="1"/>
            <p:nvPr/>
          </p:nvSpPr>
          <p:spPr>
            <a:xfrm>
              <a:off x="2610368" y="2555612"/>
              <a:ext cx="30489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F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22"/>
            <p:cNvSpPr txBox="1"/>
            <p:nvPr/>
          </p:nvSpPr>
          <p:spPr>
            <a:xfrm>
              <a:off x="2106312" y="2843644"/>
              <a:ext cx="35458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23"/>
            <p:cNvSpPr txBox="1"/>
            <p:nvPr/>
          </p:nvSpPr>
          <p:spPr>
            <a:xfrm>
              <a:off x="1798088" y="3226624"/>
              <a:ext cx="352982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24"/>
            <p:cNvSpPr txBox="1"/>
            <p:nvPr/>
          </p:nvSpPr>
          <p:spPr>
            <a:xfrm>
              <a:off x="1394894" y="3721388"/>
              <a:ext cx="319318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C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25"/>
            <p:cNvSpPr txBox="1"/>
            <p:nvPr/>
          </p:nvSpPr>
          <p:spPr>
            <a:xfrm>
              <a:off x="1170208" y="4297452"/>
              <a:ext cx="32893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B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26"/>
            <p:cNvSpPr txBox="1"/>
            <p:nvPr/>
          </p:nvSpPr>
          <p:spPr>
            <a:xfrm>
              <a:off x="853712" y="4738792"/>
              <a:ext cx="447558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Be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27"/>
            <p:cNvSpPr txBox="1"/>
            <p:nvPr/>
          </p:nvSpPr>
          <p:spPr>
            <a:xfrm>
              <a:off x="358662" y="5890920"/>
              <a:ext cx="330540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lang="it-IT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43" name="TextBox 28"/>
            <p:cNvSpPr txBox="1"/>
            <p:nvPr/>
          </p:nvSpPr>
          <p:spPr>
            <a:xfrm>
              <a:off x="738160" y="5098832"/>
              <a:ext cx="36580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Li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Straight Connector 29"/>
            <p:cNvCxnSpPr/>
            <p:nvPr/>
          </p:nvCxnSpPr>
          <p:spPr bwMode="auto">
            <a:xfrm>
              <a:off x="2852238" y="2862228"/>
              <a:ext cx="351610" cy="494764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0"/>
            <p:cNvCxnSpPr/>
            <p:nvPr/>
          </p:nvCxnSpPr>
          <p:spPr bwMode="auto">
            <a:xfrm>
              <a:off x="2283604" y="3150260"/>
              <a:ext cx="326764" cy="422756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31"/>
            <p:cNvCxnSpPr>
              <a:stCxn id="38" idx="2"/>
            </p:cNvCxnSpPr>
            <p:nvPr/>
          </p:nvCxnSpPr>
          <p:spPr bwMode="auto">
            <a:xfrm>
              <a:off x="1974579" y="3595956"/>
              <a:ext cx="347757" cy="422756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34"/>
            <p:cNvCxnSpPr>
              <a:stCxn id="39" idx="2"/>
            </p:cNvCxnSpPr>
            <p:nvPr/>
          </p:nvCxnSpPr>
          <p:spPr bwMode="auto">
            <a:xfrm>
              <a:off x="1554553" y="4090720"/>
              <a:ext cx="335734" cy="360040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35"/>
            <p:cNvCxnSpPr>
              <a:stCxn id="40" idx="2"/>
            </p:cNvCxnSpPr>
            <p:nvPr/>
          </p:nvCxnSpPr>
          <p:spPr bwMode="auto">
            <a:xfrm>
              <a:off x="1334676" y="4666784"/>
              <a:ext cx="339588" cy="360040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36"/>
            <p:cNvCxnSpPr>
              <a:stCxn id="41" idx="2"/>
            </p:cNvCxnSpPr>
            <p:nvPr/>
          </p:nvCxnSpPr>
          <p:spPr bwMode="auto">
            <a:xfrm>
              <a:off x="1077491" y="5108124"/>
              <a:ext cx="308740" cy="278742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37"/>
            <p:cNvCxnSpPr>
              <a:stCxn id="43" idx="2"/>
            </p:cNvCxnSpPr>
            <p:nvPr/>
          </p:nvCxnSpPr>
          <p:spPr bwMode="auto">
            <a:xfrm>
              <a:off x="921063" y="5468164"/>
              <a:ext cx="204432" cy="278742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38"/>
            <p:cNvCxnSpPr>
              <a:stCxn id="42" idx="3"/>
            </p:cNvCxnSpPr>
            <p:nvPr/>
          </p:nvCxnSpPr>
          <p:spPr bwMode="auto">
            <a:xfrm flipV="1">
              <a:off x="689202" y="5917628"/>
              <a:ext cx="192974" cy="157958"/>
            </a:xfrm>
            <a:prstGeom prst="line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44"/>
            <p:cNvSpPr txBox="1"/>
            <p:nvPr/>
          </p:nvSpPr>
          <p:spPr>
            <a:xfrm>
              <a:off x="2008032" y="5994431"/>
              <a:ext cx="1355539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solidFill>
                    <a:schemeClr val="bg1"/>
                  </a:solidFill>
                </a:rPr>
                <a:t>TKE (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MeV</a:t>
              </a:r>
              <a:r>
                <a:rPr lang="it-IT" sz="1200" dirty="0" smtClean="0">
                  <a:solidFill>
                    <a:schemeClr val="bg1"/>
                  </a:solidFill>
                </a:rPr>
                <a:t>)</a:t>
              </a:r>
              <a:endParaRPr lang="it-IT" sz="12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45"/>
            <p:cNvSpPr txBox="1"/>
            <p:nvPr/>
          </p:nvSpPr>
          <p:spPr>
            <a:xfrm rot="16200000">
              <a:off x="-464497" y="4091389"/>
              <a:ext cx="1513335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</a:rPr>
                <a:t>dE</a:t>
              </a:r>
              <a:r>
                <a:rPr lang="it-IT" sz="1600" dirty="0" smtClean="0">
                  <a:solidFill>
                    <a:schemeClr val="bg1"/>
                  </a:solidFill>
                </a:rPr>
                <a:t> (</a:t>
              </a:r>
              <a:r>
                <a:rPr lang="it-IT" sz="1600" dirty="0" err="1" smtClean="0">
                  <a:solidFill>
                    <a:schemeClr val="bg1"/>
                  </a:solidFill>
                </a:rPr>
                <a:t>MeV</a:t>
              </a:r>
              <a:r>
                <a:rPr lang="it-IT" sz="1600" dirty="0" smtClean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499" t="7925" r="23633" b="12944"/>
          <a:stretch/>
        </p:blipFill>
        <p:spPr>
          <a:xfrm>
            <a:off x="179512" y="4077072"/>
            <a:ext cx="2049514" cy="186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Figura a mano libera 57"/>
          <p:cNvSpPr/>
          <p:nvPr/>
        </p:nvSpPr>
        <p:spPr>
          <a:xfrm>
            <a:off x="3944679" y="4731488"/>
            <a:ext cx="2445488" cy="659219"/>
          </a:xfrm>
          <a:custGeom>
            <a:avLst/>
            <a:gdLst>
              <a:gd name="connsiteX0" fmla="*/ 0 w 2445488"/>
              <a:gd name="connsiteY0" fmla="*/ 0 h 664535"/>
              <a:gd name="connsiteX1" fmla="*/ 329609 w 2445488"/>
              <a:gd name="connsiteY1" fmla="*/ 425303 h 664535"/>
              <a:gd name="connsiteX2" fmla="*/ 818707 w 2445488"/>
              <a:gd name="connsiteY2" fmla="*/ 659219 h 664535"/>
              <a:gd name="connsiteX3" fmla="*/ 2445488 w 2445488"/>
              <a:gd name="connsiteY3" fmla="*/ 393405 h 664535"/>
              <a:gd name="connsiteX0" fmla="*/ 0 w 2445488"/>
              <a:gd name="connsiteY0" fmla="*/ 0 h 659219"/>
              <a:gd name="connsiteX1" fmla="*/ 329609 w 2445488"/>
              <a:gd name="connsiteY1" fmla="*/ 425303 h 659219"/>
              <a:gd name="connsiteX2" fmla="*/ 818707 w 2445488"/>
              <a:gd name="connsiteY2" fmla="*/ 659219 h 659219"/>
              <a:gd name="connsiteX3" fmla="*/ 2445488 w 2445488"/>
              <a:gd name="connsiteY3" fmla="*/ 393405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5488" h="659219">
                <a:moveTo>
                  <a:pt x="0" y="0"/>
                </a:moveTo>
                <a:cubicBezTo>
                  <a:pt x="96579" y="157716"/>
                  <a:pt x="193158" y="315433"/>
                  <a:pt x="329609" y="425303"/>
                </a:cubicBezTo>
                <a:cubicBezTo>
                  <a:pt x="466060" y="535173"/>
                  <a:pt x="503751" y="610018"/>
                  <a:pt x="818707" y="659219"/>
                </a:cubicBezTo>
                <a:cubicBezTo>
                  <a:pt x="1171353" y="653903"/>
                  <a:pt x="1808420" y="523654"/>
                  <a:pt x="2445488" y="393405"/>
                </a:cubicBezTo>
              </a:path>
            </a:pathLst>
          </a:cu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7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OUTLOOK</a:t>
            </a:r>
            <a:endParaRPr lang="it-IT" dirty="0"/>
          </a:p>
        </p:txBody>
      </p:sp>
      <p:sp>
        <p:nvSpPr>
          <p:cNvPr id="25" name="Segnaposto contenuto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Structure of the CSN3</a:t>
            </a:r>
          </a:p>
          <a:p>
            <a:endParaRPr lang="en-US" smtClean="0"/>
          </a:p>
          <a:p>
            <a:r>
              <a:rPr lang="en-US" smtClean="0"/>
              <a:t>Current Activity </a:t>
            </a:r>
          </a:p>
          <a:p>
            <a:endParaRPr lang="en-US" smtClean="0"/>
          </a:p>
          <a:p>
            <a:r>
              <a:rPr lang="en-US" smtClean="0"/>
              <a:t>Perspectives</a:t>
            </a:r>
          </a:p>
          <a:p>
            <a:endParaRPr lang="en-US" smtClean="0"/>
          </a:p>
          <a:p>
            <a:r>
              <a:rPr lang="en-US" smtClean="0"/>
              <a:t>Final remarks</a:t>
            </a:r>
            <a:endParaRPr lang="it-IT" dirty="0"/>
          </a:p>
        </p:txBody>
      </p:sp>
      <p:sp>
        <p:nvSpPr>
          <p:cNvPr id="12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3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Lifetime Meas. in n-rich Ni, Cu and Zn </a:t>
            </a:r>
            <a:r>
              <a:rPr lang="en-US" sz="3200" dirty="0" err="1" smtClean="0"/>
              <a:t>Isot</a:t>
            </a:r>
            <a:r>
              <a:rPr lang="en-US" sz="3200" dirty="0" smtClean="0"/>
              <a:t>.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AGATA+PRISMA+ </a:t>
            </a:r>
            <a:r>
              <a:rPr lang="it-IT" dirty="0" err="1" smtClean="0"/>
              <a:t>differential</a:t>
            </a:r>
            <a:r>
              <a:rPr lang="it-IT" dirty="0" smtClean="0"/>
              <a:t> </a:t>
            </a:r>
            <a:r>
              <a:rPr lang="it-IT" dirty="0" err="1" smtClean="0"/>
              <a:t>plunger</a:t>
            </a:r>
            <a:endParaRPr lang="it-IT" dirty="0" smtClean="0"/>
          </a:p>
          <a:p>
            <a:r>
              <a:rPr lang="it-IT" baseline="30000" dirty="0" smtClean="0"/>
              <a:t>76</a:t>
            </a:r>
            <a:r>
              <a:rPr lang="it-IT" dirty="0" smtClean="0"/>
              <a:t>Ge(577MeV) + </a:t>
            </a:r>
            <a:r>
              <a:rPr lang="it-IT" baseline="30000" dirty="0" smtClean="0"/>
              <a:t>238</a:t>
            </a:r>
            <a:r>
              <a:rPr lang="it-IT" dirty="0" smtClean="0"/>
              <a:t>U, </a:t>
            </a:r>
            <a:r>
              <a:rPr lang="it-IT" dirty="0" err="1" smtClean="0"/>
              <a:t>Nb</a:t>
            </a:r>
            <a:r>
              <a:rPr lang="it-IT" dirty="0" smtClean="0"/>
              <a:t> </a:t>
            </a:r>
            <a:r>
              <a:rPr lang="it-IT" dirty="0" err="1" smtClean="0"/>
              <a:t>degrader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7" name="Picture 2" descr="C:\these\agata\presentation\presentation_agata_france\Images\sche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869421" cy="15506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804248" y="1124744"/>
            <a:ext cx="2200500" cy="5301208"/>
            <a:chOff x="6732240" y="1556792"/>
            <a:chExt cx="2200500" cy="5301208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0204"/>
            <a:stretch>
              <a:fillRect/>
            </a:stretch>
          </p:blipFill>
          <p:spPr bwMode="auto">
            <a:xfrm>
              <a:off x="6732240" y="1556792"/>
              <a:ext cx="2200500" cy="1314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9701"/>
            <a:stretch>
              <a:fillRect/>
            </a:stretch>
          </p:blipFill>
          <p:spPr bwMode="auto">
            <a:xfrm>
              <a:off x="6732240" y="2852936"/>
              <a:ext cx="2200500" cy="4005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4716016" y="1268760"/>
            <a:ext cx="2173500" cy="5301208"/>
            <a:chOff x="4644008" y="1556792"/>
            <a:chExt cx="2173500" cy="530120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15" name="Rettangolo 14"/>
            <p:cNvSpPr/>
            <p:nvPr/>
          </p:nvSpPr>
          <p:spPr>
            <a:xfrm>
              <a:off x="4644008" y="1556792"/>
              <a:ext cx="2160240" cy="53012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0799"/>
            <a:stretch>
              <a:fillRect/>
            </a:stretch>
          </p:blipFill>
          <p:spPr bwMode="auto">
            <a:xfrm>
              <a:off x="4644008" y="1556792"/>
              <a:ext cx="2173500" cy="1259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8829"/>
            <a:stretch>
              <a:fillRect/>
            </a:stretch>
          </p:blipFill>
          <p:spPr bwMode="auto">
            <a:xfrm>
              <a:off x="4644008" y="2844552"/>
              <a:ext cx="2173500" cy="401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1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Lifetime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AGATA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Stellar burning rates and </a:t>
            </a:r>
            <a:r>
              <a:rPr lang="en-US" baseline="30000" dirty="0" smtClean="0"/>
              <a:t>14</a:t>
            </a:r>
            <a:r>
              <a:rPr lang="en-US" dirty="0" smtClean="0"/>
              <a:t>N(p,</a:t>
            </a:r>
            <a:r>
              <a:rPr lang="en-US" dirty="0" smtClean="0">
                <a:sym typeface="Symbol"/>
              </a:rPr>
              <a:t></a:t>
            </a:r>
            <a:r>
              <a:rPr lang="en-US" dirty="0" smtClean="0"/>
              <a:t>)</a:t>
            </a:r>
            <a:r>
              <a:rPr lang="en-US" baseline="30000" dirty="0" smtClean="0"/>
              <a:t>15</a:t>
            </a:r>
            <a:r>
              <a:rPr lang="en-US" dirty="0" smtClean="0"/>
              <a:t>O reaction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sub-threshold resonance corresponding to the first excited 3/2+ state in </a:t>
            </a:r>
            <a:r>
              <a:rPr lang="en-US" baseline="30000" dirty="0" smtClean="0"/>
              <a:t>15</a:t>
            </a:r>
            <a:r>
              <a:rPr lang="en-US" dirty="0" smtClean="0"/>
              <a:t>O (6.79 </a:t>
            </a:r>
            <a:r>
              <a:rPr lang="en-US" dirty="0" err="1" smtClean="0"/>
              <a:t>MeV</a:t>
            </a:r>
            <a:r>
              <a:rPr lang="en-US" dirty="0" smtClean="0"/>
              <a:t>) is predicted to play a dominant role when extrapolating the cross-section to the Gamow peak region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accent3"/>
                </a:solidFill>
              </a:rPr>
              <a:t>@</a:t>
            </a:r>
            <a:r>
              <a:rPr lang="en-US" dirty="0" err="1" smtClean="0">
                <a:solidFill>
                  <a:schemeClr val="accent3"/>
                </a:solidFill>
              </a:rPr>
              <a:t>fs</a:t>
            </a:r>
            <a:r>
              <a:rPr lang="en-US" dirty="0" smtClean="0">
                <a:solidFill>
                  <a:schemeClr val="accent3"/>
                </a:solidFill>
              </a:rPr>
              <a:t> nuclear level lifetime</a:t>
            </a:r>
          </a:p>
          <a:p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83" t="2171" r="62122" b="24400"/>
          <a:stretch>
            <a:fillRect/>
          </a:stretch>
        </p:blipFill>
        <p:spPr bwMode="auto">
          <a:xfrm>
            <a:off x="4644008" y="1340768"/>
            <a:ext cx="1646238" cy="2300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uppo 5"/>
          <p:cNvGrpSpPr/>
          <p:nvPr/>
        </p:nvGrpSpPr>
        <p:grpSpPr>
          <a:xfrm>
            <a:off x="5076056" y="3861048"/>
            <a:ext cx="3533775" cy="1473200"/>
            <a:chOff x="4930775" y="1144588"/>
            <a:chExt cx="3533775" cy="147320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0775" y="1189038"/>
              <a:ext cx="3471863" cy="1428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22"/>
            <p:cNvSpPr txBox="1">
              <a:spLocks noChangeArrowheads="1"/>
            </p:cNvSpPr>
            <p:nvPr/>
          </p:nvSpPr>
          <p:spPr bwMode="auto">
            <a:xfrm>
              <a:off x="5295900" y="1282700"/>
              <a:ext cx="9239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>
                  <a:solidFill>
                    <a:srgbClr val="000000"/>
                  </a:solidFill>
                </a:rPr>
                <a:t>@ 162° 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Connector 29"/>
            <p:cNvCxnSpPr/>
            <p:nvPr/>
          </p:nvCxnSpPr>
          <p:spPr>
            <a:xfrm>
              <a:off x="6704013" y="1289050"/>
              <a:ext cx="5032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0"/>
            <p:cNvCxnSpPr/>
            <p:nvPr/>
          </p:nvCxnSpPr>
          <p:spPr>
            <a:xfrm>
              <a:off x="6704013" y="1504950"/>
              <a:ext cx="50323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0"/>
            <p:cNvSpPr txBox="1">
              <a:spLocks noChangeArrowheads="1"/>
            </p:cNvSpPr>
            <p:nvPr/>
          </p:nvSpPr>
          <p:spPr bwMode="auto">
            <a:xfrm>
              <a:off x="7188200" y="1144588"/>
              <a:ext cx="12763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rgbClr val="000000"/>
                  </a:solidFill>
                </a:rPr>
                <a:t>experimental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7188200" y="1360488"/>
              <a:ext cx="10191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solidFill>
                    <a:srgbClr val="FF0000"/>
                  </a:solidFill>
                </a:rPr>
                <a:t>simulation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Rettangolo 12"/>
          <p:cNvSpPr/>
          <p:nvPr/>
        </p:nvSpPr>
        <p:spPr>
          <a:xfrm rot="19314881">
            <a:off x="6113590" y="2393154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aseline="30000" dirty="0" smtClean="0">
                <a:solidFill>
                  <a:schemeClr val="tx2"/>
                </a:solidFill>
              </a:rPr>
              <a:t>14</a:t>
            </a:r>
            <a:r>
              <a:rPr lang="pt-BR" dirty="0" smtClean="0">
                <a:solidFill>
                  <a:schemeClr val="tx2"/>
                </a:solidFill>
              </a:rPr>
              <a:t>N(</a:t>
            </a:r>
            <a:r>
              <a:rPr lang="pt-BR" baseline="30000" dirty="0" smtClean="0">
                <a:solidFill>
                  <a:schemeClr val="tx2"/>
                </a:solidFill>
              </a:rPr>
              <a:t>2</a:t>
            </a:r>
            <a:r>
              <a:rPr lang="pt-BR" dirty="0" smtClean="0">
                <a:solidFill>
                  <a:schemeClr val="tx2"/>
                </a:solidFill>
              </a:rPr>
              <a:t>H,n)</a:t>
            </a:r>
            <a:r>
              <a:rPr lang="pt-BR" baseline="30000" dirty="0" smtClean="0">
                <a:solidFill>
                  <a:schemeClr val="tx2"/>
                </a:solidFill>
              </a:rPr>
              <a:t>15</a:t>
            </a:r>
            <a:r>
              <a:rPr lang="pt-BR" dirty="0" smtClean="0">
                <a:solidFill>
                  <a:schemeClr val="tx2"/>
                </a:solidFill>
              </a:rPr>
              <a:t>O  reaction 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@ 32 MeV (XTU LNL Tandem)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7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8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Development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r>
              <a:rPr lang="it-IT" dirty="0" smtClean="0"/>
              <a:t> </a:t>
            </a:r>
            <a:r>
              <a:rPr lang="it-IT" dirty="0" err="1" smtClean="0"/>
              <a:t>@LNL</a:t>
            </a:r>
            <a:r>
              <a:rPr lang="it-IT" dirty="0" smtClean="0"/>
              <a:t>,LNS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R&amp;D for charged particle arrays to be used with radioactive beams (activity FAZIA – PP-SPIRAL2 in FP7 )</a:t>
            </a:r>
          </a:p>
          <a:p>
            <a:pPr lvl="1"/>
            <a:endParaRPr lang="en-US" sz="2600" dirty="0" smtClean="0"/>
          </a:p>
        </p:txBody>
      </p:sp>
      <p:sp>
        <p:nvSpPr>
          <p:cNvPr id="12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3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660745" cy="2714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2Left"/>
            <a:lightRig rig="threePt" dir="t"/>
          </a:scene3d>
          <a:sp3d>
            <a:bevelT/>
          </a:sp3d>
        </p:spPr>
      </p:pic>
      <p:grpSp>
        <p:nvGrpSpPr>
          <p:cNvPr id="20" name="Gruppo 19"/>
          <p:cNvGrpSpPr/>
          <p:nvPr/>
        </p:nvGrpSpPr>
        <p:grpSpPr>
          <a:xfrm>
            <a:off x="2987824" y="3933056"/>
            <a:ext cx="3744416" cy="2503409"/>
            <a:chOff x="2987824" y="3933056"/>
            <a:chExt cx="3744416" cy="2503409"/>
          </a:xfrm>
        </p:grpSpPr>
        <p:pic>
          <p:nvPicPr>
            <p:cNvPr id="14" name="Immagine 13" descr="FAZIAtele11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824" y="3933056"/>
              <a:ext cx="3744416" cy="2503409"/>
            </a:xfrm>
            <a:prstGeom prst="rect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15" name="Gruppo 14"/>
            <p:cNvGrpSpPr/>
            <p:nvPr/>
          </p:nvGrpSpPr>
          <p:grpSpPr>
            <a:xfrm>
              <a:off x="3055047" y="4581128"/>
              <a:ext cx="3029121" cy="1729818"/>
              <a:chOff x="3055047" y="4581128"/>
              <a:chExt cx="3029121" cy="1729818"/>
            </a:xfrm>
          </p:grpSpPr>
          <p:sp>
            <p:nvSpPr>
              <p:cNvPr id="16" name="Rettangolo 15"/>
              <p:cNvSpPr/>
              <p:nvPr/>
            </p:nvSpPr>
            <p:spPr>
              <a:xfrm>
                <a:off x="4067944" y="4581128"/>
                <a:ext cx="288032" cy="504056"/>
              </a:xfrm>
              <a:prstGeom prst="rect">
                <a:avLst/>
              </a:prstGeom>
              <a:solidFill>
                <a:schemeClr val="accent4">
                  <a:lumMod val="75000"/>
                  <a:alpha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Figura a mano libera 16"/>
              <p:cNvSpPr/>
              <p:nvPr/>
            </p:nvSpPr>
            <p:spPr>
              <a:xfrm>
                <a:off x="3055047" y="4582571"/>
                <a:ext cx="1020111" cy="1728375"/>
              </a:xfrm>
              <a:custGeom>
                <a:avLst/>
                <a:gdLst>
                  <a:gd name="connsiteX0" fmla="*/ 1009540 w 1020111"/>
                  <a:gd name="connsiteY0" fmla="*/ 502127 h 1728375"/>
                  <a:gd name="connsiteX1" fmla="*/ 0 w 1020111"/>
                  <a:gd name="connsiteY1" fmla="*/ 1728375 h 1728375"/>
                  <a:gd name="connsiteX2" fmla="*/ 5286 w 1020111"/>
                  <a:gd name="connsiteY2" fmla="*/ 708264 h 1728375"/>
                  <a:gd name="connsiteX3" fmla="*/ 1020111 w 1020111"/>
                  <a:gd name="connsiteY3" fmla="*/ 0 h 1728375"/>
                  <a:gd name="connsiteX4" fmla="*/ 1009540 w 1020111"/>
                  <a:gd name="connsiteY4" fmla="*/ 502127 h 172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111" h="1728375">
                    <a:moveTo>
                      <a:pt x="1009540" y="502127"/>
                    </a:moveTo>
                    <a:lnTo>
                      <a:pt x="0" y="1728375"/>
                    </a:lnTo>
                    <a:lnTo>
                      <a:pt x="5286" y="708264"/>
                    </a:lnTo>
                    <a:lnTo>
                      <a:pt x="1020111" y="0"/>
                    </a:lnTo>
                    <a:cubicBezTo>
                      <a:pt x="1018349" y="165614"/>
                      <a:pt x="1016588" y="331228"/>
                      <a:pt x="1009540" y="502127"/>
                    </a:cubicBezTo>
                    <a:close/>
                  </a:path>
                </a:pathLst>
              </a:custGeom>
              <a:noFill/>
              <a:ln w="127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Figura a mano libera 17"/>
              <p:cNvSpPr/>
              <p:nvPr/>
            </p:nvSpPr>
            <p:spPr>
              <a:xfrm>
                <a:off x="4350007" y="4582571"/>
                <a:ext cx="1728375" cy="1723089"/>
              </a:xfrm>
              <a:custGeom>
                <a:avLst/>
                <a:gdLst>
                  <a:gd name="connsiteX0" fmla="*/ 5285 w 1728375"/>
                  <a:gd name="connsiteY0" fmla="*/ 496842 h 1723089"/>
                  <a:gd name="connsiteX1" fmla="*/ 1728375 w 1728375"/>
                  <a:gd name="connsiteY1" fmla="*/ 1723089 h 1723089"/>
                  <a:gd name="connsiteX2" fmla="*/ 1723089 w 1728375"/>
                  <a:gd name="connsiteY2" fmla="*/ 718835 h 1723089"/>
                  <a:gd name="connsiteX3" fmla="*/ 0 w 1728375"/>
                  <a:gd name="connsiteY3" fmla="*/ 0 h 1723089"/>
                  <a:gd name="connsiteX4" fmla="*/ 5285 w 1728375"/>
                  <a:gd name="connsiteY4" fmla="*/ 496842 h 172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8375" h="1723089">
                    <a:moveTo>
                      <a:pt x="5285" y="496842"/>
                    </a:moveTo>
                    <a:lnTo>
                      <a:pt x="1728375" y="1723089"/>
                    </a:lnTo>
                    <a:lnTo>
                      <a:pt x="1723089" y="718835"/>
                    </a:lnTo>
                    <a:lnTo>
                      <a:pt x="0" y="0"/>
                    </a:lnTo>
                    <a:cubicBezTo>
                      <a:pt x="1762" y="163852"/>
                      <a:pt x="3523" y="327704"/>
                      <a:pt x="5285" y="49684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3059832" y="5301208"/>
                <a:ext cx="3024336" cy="1008112"/>
              </a:xfrm>
              <a:prstGeom prst="rect">
                <a:avLst/>
              </a:prstGeom>
              <a:solidFill>
                <a:schemeClr val="accent4">
                  <a:lumMod val="75000"/>
                  <a:alpha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EXOCHIM </a:t>
            </a:r>
            <a:r>
              <a:rPr lang="it-IT" dirty="0" err="1" smtClean="0"/>
              <a:t>@LNS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Detector: CHIMERA</a:t>
            </a:r>
          </a:p>
          <a:p>
            <a:r>
              <a:rPr lang="it-IT" dirty="0" err="1" smtClean="0"/>
              <a:t>Beams</a:t>
            </a:r>
            <a:r>
              <a:rPr lang="it-IT" dirty="0" smtClean="0"/>
              <a:t>: LNS + EXCYT </a:t>
            </a:r>
            <a:r>
              <a:rPr lang="it-IT" dirty="0" smtClean="0">
                <a:solidFill>
                  <a:schemeClr val="accent3"/>
                </a:solidFill>
              </a:rPr>
              <a:t>(</a:t>
            </a:r>
            <a:r>
              <a:rPr lang="it-IT" dirty="0" err="1" smtClean="0">
                <a:solidFill>
                  <a:schemeClr val="accent3"/>
                </a:solidFill>
              </a:rPr>
              <a:t>improved</a:t>
            </a:r>
            <a:r>
              <a:rPr lang="it-IT" dirty="0" smtClean="0">
                <a:solidFill>
                  <a:schemeClr val="accent3"/>
                </a:solidFill>
              </a:rPr>
              <a:t>)</a:t>
            </a:r>
          </a:p>
          <a:p>
            <a:pPr>
              <a:buNone/>
            </a:pPr>
            <a:r>
              <a:rPr lang="it-IT" dirty="0" smtClean="0"/>
              <a:t>		ASY-EOS </a:t>
            </a:r>
            <a:r>
              <a:rPr lang="it-IT" dirty="0" err="1" smtClean="0"/>
              <a:t>@GSI</a:t>
            </a:r>
            <a:endParaRPr lang="it-IT" dirty="0" smtClean="0"/>
          </a:p>
          <a:p>
            <a:pPr lvl="1"/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(data </a:t>
            </a:r>
            <a:r>
              <a:rPr lang="it-IT" dirty="0" err="1" smtClean="0"/>
              <a:t>analysis</a:t>
            </a:r>
            <a:r>
              <a:rPr lang="it-IT" dirty="0" smtClean="0"/>
              <a:t> in progress)</a:t>
            </a:r>
          </a:p>
          <a:p>
            <a:r>
              <a:rPr lang="it-IT" dirty="0" err="1" smtClean="0"/>
              <a:t>Isospin</a:t>
            </a:r>
            <a:r>
              <a:rPr lang="it-IT" dirty="0" smtClean="0"/>
              <a:t> </a:t>
            </a:r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Freedom</a:t>
            </a:r>
            <a:r>
              <a:rPr lang="it-IT" dirty="0" smtClean="0"/>
              <a:t> (n-z)</a:t>
            </a:r>
          </a:p>
          <a:p>
            <a:pPr lvl="1"/>
            <a:r>
              <a:rPr lang="it-IT" dirty="0" err="1" smtClean="0"/>
              <a:t>Equation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state</a:t>
            </a:r>
          </a:p>
          <a:p>
            <a:pPr lvl="1"/>
            <a:r>
              <a:rPr lang="it-IT" dirty="0" err="1" smtClean="0"/>
              <a:t>Neutron</a:t>
            </a:r>
            <a:r>
              <a:rPr lang="it-IT" dirty="0" smtClean="0"/>
              <a:t> star </a:t>
            </a:r>
            <a:r>
              <a:rPr lang="it-IT" dirty="0" err="1" smtClean="0"/>
              <a:t>radius</a:t>
            </a:r>
            <a:endParaRPr lang="it-IT" dirty="0" smtClean="0"/>
          </a:p>
          <a:p>
            <a:pPr lvl="1"/>
            <a:r>
              <a:rPr lang="it-IT" dirty="0" err="1" smtClean="0"/>
              <a:t>Fission</a:t>
            </a:r>
            <a:endParaRPr lang="it-IT" dirty="0" smtClean="0"/>
          </a:p>
          <a:p>
            <a:pPr lvl="1"/>
            <a:r>
              <a:rPr lang="it-IT" dirty="0" err="1" smtClean="0"/>
              <a:t>Multifragmentation</a:t>
            </a:r>
            <a:endParaRPr lang="it-IT" dirty="0"/>
          </a:p>
        </p:txBody>
      </p:sp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4211960" y="1412776"/>
            <a:ext cx="4291330" cy="3895090"/>
            <a:chOff x="0" y="1989138"/>
            <a:chExt cx="5364163" cy="4868862"/>
          </a:xfrm>
          <a:effectLst>
            <a:reflection blurRad="6350" stA="50000" endA="275" endPos="40000" dist="101600" dir="5400000" sy="-100000" algn="bl" rotWithShape="0"/>
          </a:effectLst>
        </p:grpSpPr>
        <p:sp>
          <p:nvSpPr>
            <p:cNvPr id="6" name="Rettangolo 5"/>
            <p:cNvSpPr>
              <a:spLocks noChangeAspect="1"/>
            </p:cNvSpPr>
            <p:nvPr/>
          </p:nvSpPr>
          <p:spPr>
            <a:xfrm>
              <a:off x="0" y="1989138"/>
              <a:ext cx="5364163" cy="486886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pic>
          <p:nvPicPr>
            <p:cNvPr id="7" name="Picture 12" descr="2008-01_chamb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950" y="5084763"/>
              <a:ext cx="2735263" cy="163036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250825" y="6165850"/>
              <a:ext cx="1909415" cy="5770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it-IT" sz="1200" b="1" dirty="0" err="1">
                  <a:solidFill>
                    <a:srgbClr val="CC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Multifragmentation</a:t>
              </a:r>
              <a:r>
                <a:rPr lang="it-IT" sz="12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it-IT" sz="1200" b="1" dirty="0" err="1">
                  <a:solidFill>
                    <a:srgbClr val="CC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with</a:t>
              </a:r>
              <a:r>
                <a:rPr lang="it-IT" sz="12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CHIMERA</a:t>
              </a:r>
            </a:p>
          </p:txBody>
        </p:sp>
        <p:grpSp>
          <p:nvGrpSpPr>
            <p:cNvPr id="9" name="Gruppo 11"/>
            <p:cNvGrpSpPr>
              <a:grpSpLocks/>
            </p:cNvGrpSpPr>
            <p:nvPr/>
          </p:nvGrpSpPr>
          <p:grpSpPr bwMode="auto">
            <a:xfrm>
              <a:off x="63499" y="2492375"/>
              <a:ext cx="2996842" cy="2610396"/>
              <a:chOff x="2501395" y="2928934"/>
              <a:chExt cx="3572795" cy="3351695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18" t="17413" r="6210" b="18611"/>
              <a:stretch>
                <a:fillRect/>
              </a:stretch>
            </p:blipFill>
            <p:spPr bwMode="auto">
              <a:xfrm>
                <a:off x="2571736" y="2928934"/>
                <a:ext cx="3055703" cy="2786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CasellaDiTesto 10"/>
              <p:cNvSpPr txBox="1"/>
              <p:nvPr/>
            </p:nvSpPr>
            <p:spPr>
              <a:xfrm>
                <a:off x="2529785" y="5786655"/>
                <a:ext cx="3544405" cy="49397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rgbClr val="000000"/>
                    </a:solidFill>
                  </a:rPr>
                  <a:t>Mass of the largest fragment</a:t>
                </a: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4481053" y="3071616"/>
                <a:ext cx="1512618" cy="54337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baseline="30000" dirty="0">
                    <a:solidFill>
                      <a:srgbClr val="000000"/>
                    </a:solidFill>
                  </a:rPr>
                  <a:t>48</a:t>
                </a:r>
                <a:r>
                  <a:rPr lang="en-US" sz="1600" dirty="0">
                    <a:solidFill>
                      <a:srgbClr val="000000"/>
                    </a:solidFill>
                  </a:rPr>
                  <a:t>Ca+</a:t>
                </a:r>
                <a:r>
                  <a:rPr lang="en-US" sz="1600" baseline="30000" dirty="0">
                    <a:solidFill>
                      <a:srgbClr val="000000"/>
                    </a:solidFill>
                  </a:rPr>
                  <a:t>48</a:t>
                </a:r>
                <a:r>
                  <a:rPr lang="en-US" sz="1600" dirty="0">
                    <a:solidFill>
                      <a:srgbClr val="000000"/>
                    </a:solidFill>
                  </a:rPr>
                  <a:t>Ca</a:t>
                </a: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2696334" y="3000277"/>
                <a:ext cx="1512618" cy="54337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baseline="30000" dirty="0">
                    <a:solidFill>
                      <a:srgbClr val="0000FF"/>
                    </a:solidFill>
                  </a:rPr>
                  <a:t>40</a:t>
                </a:r>
                <a:r>
                  <a:rPr lang="en-US" sz="1600" dirty="0">
                    <a:solidFill>
                      <a:srgbClr val="0000FF"/>
                    </a:solidFill>
                  </a:rPr>
                  <a:t>Ca+</a:t>
                </a:r>
                <a:r>
                  <a:rPr lang="en-US" sz="1600" baseline="30000" dirty="0">
                    <a:solidFill>
                      <a:srgbClr val="0000FF"/>
                    </a:solidFill>
                  </a:rPr>
                  <a:t>40</a:t>
                </a:r>
                <a:r>
                  <a:rPr lang="en-US" sz="1600" dirty="0">
                    <a:solidFill>
                      <a:srgbClr val="0000FF"/>
                    </a:solidFill>
                  </a:rPr>
                  <a:t>Ca</a:t>
                </a: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4552971" y="4500477"/>
                <a:ext cx="1512618" cy="54337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baseline="30000" dirty="0">
                    <a:solidFill>
                      <a:schemeClr val="bg1"/>
                    </a:solidFill>
                  </a:rPr>
                  <a:t>40</a:t>
                </a:r>
                <a:r>
                  <a:rPr lang="en-US" sz="1600" dirty="0">
                    <a:solidFill>
                      <a:schemeClr val="bg1"/>
                    </a:solidFill>
                  </a:rPr>
                  <a:t>Ca+</a:t>
                </a:r>
                <a:r>
                  <a:rPr lang="en-US" sz="1600" baseline="30000" dirty="0">
                    <a:solidFill>
                      <a:schemeClr val="bg1"/>
                    </a:solidFill>
                  </a:rPr>
                  <a:t>48</a:t>
                </a:r>
                <a:r>
                  <a:rPr lang="en-US" sz="1600" dirty="0">
                    <a:solidFill>
                      <a:schemeClr val="bg1"/>
                    </a:solidFill>
                  </a:rPr>
                  <a:t>Ca</a:t>
                </a: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2501395" y="4500477"/>
                <a:ext cx="1426620" cy="54337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600" baseline="30000">
                    <a:solidFill>
                      <a:srgbClr val="FF0000"/>
                    </a:solidFill>
                  </a:rPr>
                  <a:t>40</a:t>
                </a:r>
                <a:r>
                  <a:rPr lang="en-US" sz="1600">
                    <a:solidFill>
                      <a:srgbClr val="FF0000"/>
                    </a:solidFill>
                  </a:rPr>
                  <a:t>Ca+</a:t>
                </a:r>
                <a:r>
                  <a:rPr lang="en-US" sz="1600" baseline="30000">
                    <a:solidFill>
                      <a:srgbClr val="FF0000"/>
                    </a:solidFill>
                  </a:rPr>
                  <a:t>46</a:t>
                </a:r>
                <a:r>
                  <a:rPr lang="en-US" sz="1600">
                    <a:solidFill>
                      <a:srgbClr val="FF0000"/>
                    </a:solidFill>
                  </a:rPr>
                  <a:t>Ti</a:t>
                </a:r>
              </a:p>
            </p:txBody>
          </p:sp>
        </p:grpSp>
        <p:sp>
          <p:nvSpPr>
            <p:cNvPr id="16" name="CasellaDiTesto 19"/>
            <p:cNvSpPr txBox="1">
              <a:spLocks noChangeArrowheads="1"/>
            </p:cNvSpPr>
            <p:nvPr/>
          </p:nvSpPr>
          <p:spPr bwMode="auto">
            <a:xfrm>
              <a:off x="2916238" y="4549775"/>
              <a:ext cx="1871661" cy="200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it-IT" sz="1400" dirty="0"/>
            </a:p>
            <a:p>
              <a:endParaRPr lang="it-IT" sz="1400" dirty="0"/>
            </a:p>
            <a:p>
              <a:r>
                <a:rPr lang="it-IT" sz="1400" dirty="0" err="1">
                  <a:solidFill>
                    <a:srgbClr val="000066"/>
                  </a:solidFill>
                </a:rPr>
                <a:t>Experiments</a:t>
              </a:r>
              <a:r>
                <a:rPr lang="it-IT" sz="1400" dirty="0">
                  <a:solidFill>
                    <a:srgbClr val="000066"/>
                  </a:solidFill>
                </a:rPr>
                <a:t> at the </a:t>
              </a:r>
              <a:r>
                <a:rPr lang="it-IT" sz="1400" dirty="0" err="1">
                  <a:solidFill>
                    <a:srgbClr val="000066"/>
                  </a:solidFill>
                </a:rPr>
                <a:t>higher</a:t>
              </a:r>
              <a:r>
                <a:rPr lang="it-IT" sz="1400" dirty="0">
                  <a:solidFill>
                    <a:srgbClr val="000066"/>
                  </a:solidFill>
                </a:rPr>
                <a:t> </a:t>
              </a:r>
              <a:r>
                <a:rPr lang="it-IT" sz="1400" dirty="0" err="1">
                  <a:solidFill>
                    <a:srgbClr val="000066"/>
                  </a:solidFill>
                </a:rPr>
                <a:t>energy</a:t>
              </a:r>
              <a:r>
                <a:rPr lang="it-IT" sz="1400" dirty="0">
                  <a:solidFill>
                    <a:srgbClr val="000066"/>
                  </a:solidFill>
                </a:rPr>
                <a:t> at GSI in 2011</a:t>
              </a:r>
            </a:p>
            <a:p>
              <a:r>
                <a:rPr lang="it-IT" sz="1400" dirty="0" err="1">
                  <a:solidFill>
                    <a:srgbClr val="000066"/>
                  </a:solidFill>
                </a:rPr>
                <a:t>Tests</a:t>
              </a:r>
              <a:r>
                <a:rPr lang="it-IT" sz="1400" dirty="0">
                  <a:solidFill>
                    <a:srgbClr val="000066"/>
                  </a:solidFill>
                </a:rPr>
                <a:t> </a:t>
              </a:r>
              <a:r>
                <a:rPr lang="it-IT" sz="1400" dirty="0" err="1">
                  <a:solidFill>
                    <a:srgbClr val="000066"/>
                  </a:solidFill>
                </a:rPr>
                <a:t>already</a:t>
              </a:r>
              <a:r>
                <a:rPr lang="it-IT" sz="1400" dirty="0">
                  <a:solidFill>
                    <a:srgbClr val="000066"/>
                  </a:solidFill>
                </a:rPr>
                <a:t> </a:t>
              </a:r>
              <a:r>
                <a:rPr lang="it-IT" sz="1400" dirty="0" err="1">
                  <a:solidFill>
                    <a:srgbClr val="000066"/>
                  </a:solidFill>
                </a:rPr>
                <a:t>made</a:t>
              </a:r>
              <a:endParaRPr lang="it-IT" sz="1400" dirty="0">
                <a:solidFill>
                  <a:srgbClr val="000066"/>
                </a:solidFill>
              </a:endParaRPr>
            </a:p>
          </p:txBody>
        </p:sp>
        <p:sp>
          <p:nvSpPr>
            <p:cNvPr id="17" name="Rettangolo 20"/>
            <p:cNvSpPr>
              <a:spLocks noChangeArrowheads="1"/>
            </p:cNvSpPr>
            <p:nvPr/>
          </p:nvSpPr>
          <p:spPr bwMode="auto">
            <a:xfrm>
              <a:off x="2916238" y="2636838"/>
              <a:ext cx="230505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 dirty="0" err="1">
                  <a:solidFill>
                    <a:srgbClr val="000066"/>
                  </a:solidFill>
                </a:rPr>
                <a:t>Isospin</a:t>
              </a:r>
              <a:r>
                <a:rPr lang="it-IT" sz="1400" dirty="0">
                  <a:solidFill>
                    <a:srgbClr val="000066"/>
                  </a:solidFill>
                </a:rPr>
                <a:t> </a:t>
              </a:r>
              <a:r>
                <a:rPr lang="it-IT" sz="1400" dirty="0" err="1">
                  <a:solidFill>
                    <a:srgbClr val="000066"/>
                  </a:solidFill>
                </a:rPr>
                <a:t>effects</a:t>
              </a:r>
              <a:r>
                <a:rPr lang="it-IT" sz="1400" dirty="0">
                  <a:solidFill>
                    <a:srgbClr val="000066"/>
                  </a:solidFill>
                </a:rPr>
                <a:t> in </a:t>
              </a:r>
            </a:p>
            <a:p>
              <a:r>
                <a:rPr lang="it-IT" sz="1400" dirty="0" err="1">
                  <a:solidFill>
                    <a:srgbClr val="000066"/>
                  </a:solidFill>
                </a:rPr>
                <a:t>multifragmentation</a:t>
              </a:r>
              <a:r>
                <a:rPr lang="it-IT" sz="1400" dirty="0">
                  <a:solidFill>
                    <a:srgbClr val="000066"/>
                  </a:solidFill>
                </a:rPr>
                <a:t> at Fermi </a:t>
              </a:r>
              <a:r>
                <a:rPr lang="it-IT" sz="1400" dirty="0" err="1">
                  <a:solidFill>
                    <a:srgbClr val="000066"/>
                  </a:solidFill>
                </a:rPr>
                <a:t>energy</a:t>
              </a:r>
              <a:endParaRPr lang="it-IT" sz="1400" dirty="0">
                <a:solidFill>
                  <a:srgbClr val="000066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79388" y="2060575"/>
              <a:ext cx="4051109" cy="400110"/>
            </a:xfrm>
            <a:prstGeom prst="rect">
              <a:avLst/>
            </a:prstGeom>
            <a:noFill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it-IT" sz="2000" b="1" dirty="0" err="1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Measurements</a:t>
              </a:r>
              <a:r>
                <a:rPr lang="it-IT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it-IT" sz="20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</a:t>
              </a:r>
              <a:r>
                <a:rPr lang="it-IT" sz="20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it-IT" sz="20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charged</a:t>
              </a:r>
              <a:r>
                <a:rPr lang="it-IT" sz="20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it-IT" sz="20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particles</a:t>
              </a:r>
              <a:endParaRPr lang="it-IT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3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4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722" y="4616301"/>
            <a:ext cx="29527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9" y="4546451"/>
            <a:ext cx="28225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972" y="4535339"/>
            <a:ext cx="295275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71759" y="404664"/>
            <a:ext cx="2987675" cy="4103687"/>
            <a:chOff x="0" y="1344"/>
            <a:chExt cx="2313" cy="297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3149" t="7382" r="591" b="39862"/>
            <a:stretch>
              <a:fillRect/>
            </a:stretch>
          </p:blipFill>
          <p:spPr bwMode="auto">
            <a:xfrm>
              <a:off x="0" y="1344"/>
              <a:ext cx="2313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76" y="1709"/>
              <a:ext cx="1183" cy="268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Tagged beam</a:t>
              </a:r>
            </a:p>
          </p:txBody>
        </p:sp>
        <p:pic>
          <p:nvPicPr>
            <p:cNvPr id="11" name="Picture 5" descr="HPIM196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" y="3142"/>
              <a:ext cx="1442" cy="1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3275334" y="404664"/>
            <a:ext cx="1662113" cy="3038475"/>
            <a:chOff x="1791" y="1661"/>
            <a:chExt cx="1047" cy="1914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1791" y="1661"/>
              <a:ext cx="1047" cy="1914"/>
              <a:chOff x="1791" y="1661"/>
              <a:chExt cx="1047" cy="1914"/>
            </a:xfrm>
          </p:grpSpPr>
          <p:pic>
            <p:nvPicPr>
              <p:cNvPr id="16" name="Picture 8" descr="HPIM209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91" y="1661"/>
                <a:ext cx="1047" cy="1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2290" y="2659"/>
                <a:ext cx="136" cy="13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2290" y="2750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2018" y="3342"/>
                <a:ext cx="635" cy="2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/>
                  <a:t>Target d</a:t>
                </a:r>
              </a:p>
            </p:txBody>
          </p:sp>
        </p:grp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232" y="2448"/>
              <a:ext cx="1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142" y="2765"/>
              <a:ext cx="1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p</a:t>
              </a:r>
            </a:p>
          </p:txBody>
        </p:sp>
      </p:grpSp>
      <p:pic>
        <p:nvPicPr>
          <p:cNvPr id="20" name="Picture 16" descr="_MG_6289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84" y="834876"/>
            <a:ext cx="28082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4356422" y="474514"/>
            <a:ext cx="4329112" cy="1584325"/>
            <a:chOff x="2699" y="1706"/>
            <a:chExt cx="2727" cy="998"/>
          </a:xfrm>
        </p:grpSpPr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4059" y="2069"/>
              <a:ext cx="499" cy="4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b="1" baseline="30000" dirty="0">
                  <a:solidFill>
                    <a:srgbClr val="FF0000"/>
                  </a:solidFill>
                </a:rPr>
                <a:t>11</a:t>
              </a:r>
              <a:r>
                <a:rPr lang="en-US" b="1" dirty="0">
                  <a:solidFill>
                    <a:srgbClr val="FF0000"/>
                  </a:solidFill>
                </a:rPr>
                <a:t>Be</a:t>
              </a: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4286" y="243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20"/>
            <p:cNvGrpSpPr>
              <a:grpSpLocks/>
            </p:cNvGrpSpPr>
            <p:nvPr/>
          </p:nvGrpSpPr>
          <p:grpSpPr bwMode="auto">
            <a:xfrm>
              <a:off x="4558" y="1706"/>
              <a:ext cx="868" cy="804"/>
              <a:chOff x="2767" y="2024"/>
              <a:chExt cx="868" cy="804"/>
            </a:xfrm>
          </p:grpSpPr>
          <p:grpSp>
            <p:nvGrpSpPr>
              <p:cNvPr id="26" name="Group 21"/>
              <p:cNvGrpSpPr>
                <a:grpSpLocks/>
              </p:cNvGrpSpPr>
              <p:nvPr/>
            </p:nvGrpSpPr>
            <p:grpSpPr bwMode="auto">
              <a:xfrm>
                <a:off x="2848" y="2024"/>
                <a:ext cx="787" cy="722"/>
                <a:chOff x="313" y="3364"/>
                <a:chExt cx="787" cy="722"/>
              </a:xfrm>
            </p:grpSpPr>
            <p:sp>
              <p:nvSpPr>
                <p:cNvPr id="28" name="Freeform 22"/>
                <p:cNvSpPr>
                  <a:spLocks/>
                </p:cNvSpPr>
                <p:nvPr/>
              </p:nvSpPr>
              <p:spPr bwMode="auto">
                <a:xfrm>
                  <a:off x="640" y="3423"/>
                  <a:ext cx="460" cy="663"/>
                </a:xfrm>
                <a:custGeom>
                  <a:avLst/>
                  <a:gdLst>
                    <a:gd name="T0" fmla="*/ 0 w 920"/>
                    <a:gd name="T1" fmla="*/ 2 h 1327"/>
                    <a:gd name="T2" fmla="*/ 1 w 920"/>
                    <a:gd name="T3" fmla="*/ 1 h 1327"/>
                    <a:gd name="T4" fmla="*/ 2 w 920"/>
                    <a:gd name="T5" fmla="*/ 0 h 1327"/>
                    <a:gd name="T6" fmla="*/ 2 w 920"/>
                    <a:gd name="T7" fmla="*/ 1 h 1327"/>
                    <a:gd name="T8" fmla="*/ 0 w 920"/>
                    <a:gd name="T9" fmla="*/ 2 h 1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0"/>
                    <a:gd name="T16" fmla="*/ 0 h 1327"/>
                    <a:gd name="T17" fmla="*/ 920 w 920"/>
                    <a:gd name="T18" fmla="*/ 1327 h 1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0" h="1327">
                      <a:moveTo>
                        <a:pt x="0" y="1327"/>
                      </a:moveTo>
                      <a:lnTo>
                        <a:pt x="254" y="623"/>
                      </a:lnTo>
                      <a:lnTo>
                        <a:pt x="920" y="0"/>
                      </a:lnTo>
                      <a:lnTo>
                        <a:pt x="677" y="628"/>
                      </a:lnTo>
                      <a:lnTo>
                        <a:pt x="0" y="132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Freeform 23"/>
                <p:cNvSpPr>
                  <a:spLocks/>
                </p:cNvSpPr>
                <p:nvPr/>
              </p:nvSpPr>
              <p:spPr bwMode="auto">
                <a:xfrm>
                  <a:off x="313" y="3364"/>
                  <a:ext cx="787" cy="370"/>
                </a:xfrm>
                <a:custGeom>
                  <a:avLst/>
                  <a:gdLst>
                    <a:gd name="T0" fmla="*/ 2 w 1572"/>
                    <a:gd name="T1" fmla="*/ 1 h 742"/>
                    <a:gd name="T2" fmla="*/ 0 w 1572"/>
                    <a:gd name="T3" fmla="*/ 1 h 742"/>
                    <a:gd name="T4" fmla="*/ 2 w 1572"/>
                    <a:gd name="T5" fmla="*/ 0 h 742"/>
                    <a:gd name="T6" fmla="*/ 4 w 1572"/>
                    <a:gd name="T7" fmla="*/ 0 h 742"/>
                    <a:gd name="T8" fmla="*/ 2 w 1572"/>
                    <a:gd name="T9" fmla="*/ 1 h 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2"/>
                    <a:gd name="T16" fmla="*/ 0 h 742"/>
                    <a:gd name="T17" fmla="*/ 1572 w 1572"/>
                    <a:gd name="T18" fmla="*/ 742 h 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2" h="742">
                      <a:moveTo>
                        <a:pt x="906" y="742"/>
                      </a:moveTo>
                      <a:lnTo>
                        <a:pt x="0" y="578"/>
                      </a:lnTo>
                      <a:lnTo>
                        <a:pt x="773" y="0"/>
                      </a:lnTo>
                      <a:lnTo>
                        <a:pt x="1572" y="119"/>
                      </a:lnTo>
                      <a:lnTo>
                        <a:pt x="906" y="74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Freeform 24"/>
                <p:cNvSpPr>
                  <a:spLocks/>
                </p:cNvSpPr>
                <p:nvPr/>
              </p:nvSpPr>
              <p:spPr bwMode="auto">
                <a:xfrm>
                  <a:off x="313" y="3653"/>
                  <a:ext cx="454" cy="433"/>
                </a:xfrm>
                <a:custGeom>
                  <a:avLst/>
                  <a:gdLst>
                    <a:gd name="T0" fmla="*/ 0 w 906"/>
                    <a:gd name="T1" fmla="*/ 0 h 868"/>
                    <a:gd name="T2" fmla="*/ 1 w 906"/>
                    <a:gd name="T3" fmla="*/ 1 h 868"/>
                    <a:gd name="T4" fmla="*/ 2 w 906"/>
                    <a:gd name="T5" fmla="*/ 1 h 868"/>
                    <a:gd name="T6" fmla="*/ 2 w 906"/>
                    <a:gd name="T7" fmla="*/ 0 h 868"/>
                    <a:gd name="T8" fmla="*/ 0 w 906"/>
                    <a:gd name="T9" fmla="*/ 0 h 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868"/>
                    <a:gd name="T17" fmla="*/ 906 w 906"/>
                    <a:gd name="T18" fmla="*/ 868 h 8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868">
                      <a:moveTo>
                        <a:pt x="0" y="0"/>
                      </a:moveTo>
                      <a:lnTo>
                        <a:pt x="240" y="779"/>
                      </a:lnTo>
                      <a:lnTo>
                        <a:pt x="652" y="868"/>
                      </a:lnTo>
                      <a:lnTo>
                        <a:pt x="906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2767" y="2394"/>
                <a:ext cx="453" cy="434"/>
              </a:xfrm>
              <a:custGeom>
                <a:avLst/>
                <a:gdLst>
                  <a:gd name="T0" fmla="*/ 0 w 907"/>
                  <a:gd name="T1" fmla="*/ 0 h 868"/>
                  <a:gd name="T2" fmla="*/ 0 w 907"/>
                  <a:gd name="T3" fmla="*/ 2 h 868"/>
                  <a:gd name="T4" fmla="*/ 1 w 907"/>
                  <a:gd name="T5" fmla="*/ 2 h 868"/>
                  <a:gd name="T6" fmla="*/ 1 w 907"/>
                  <a:gd name="T7" fmla="*/ 1 h 868"/>
                  <a:gd name="T8" fmla="*/ 0 w 907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7"/>
                  <a:gd name="T16" fmla="*/ 0 h 868"/>
                  <a:gd name="T17" fmla="*/ 907 w 907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7" h="868">
                    <a:moveTo>
                      <a:pt x="0" y="0"/>
                    </a:moveTo>
                    <a:lnTo>
                      <a:pt x="241" y="779"/>
                    </a:lnTo>
                    <a:lnTo>
                      <a:pt x="653" y="868"/>
                    </a:lnTo>
                    <a:lnTo>
                      <a:pt x="907" y="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C3D"/>
                  </a:gs>
                  <a:gs pos="100000">
                    <a:srgbClr val="339966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V="1">
              <a:off x="2699" y="2387"/>
              <a:ext cx="1633" cy="31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" name="Group 27"/>
          <p:cNvGrpSpPr>
            <a:grpSpLocks/>
          </p:cNvGrpSpPr>
          <p:nvPr/>
        </p:nvGrpSpPr>
        <p:grpSpPr bwMode="auto">
          <a:xfrm>
            <a:off x="4283397" y="2249339"/>
            <a:ext cx="1781175" cy="2025650"/>
            <a:chOff x="2653" y="2931"/>
            <a:chExt cx="1122" cy="1276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2971" y="324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29"/>
            <p:cNvGrpSpPr>
              <a:grpSpLocks/>
            </p:cNvGrpSpPr>
            <p:nvPr/>
          </p:nvGrpSpPr>
          <p:grpSpPr bwMode="auto">
            <a:xfrm rot="6479907">
              <a:off x="2939" y="3371"/>
              <a:ext cx="868" cy="804"/>
              <a:chOff x="2767" y="2024"/>
              <a:chExt cx="868" cy="804"/>
            </a:xfrm>
          </p:grpSpPr>
          <p:grpSp>
            <p:nvGrpSpPr>
              <p:cNvPr id="36" name="Group 30"/>
              <p:cNvGrpSpPr>
                <a:grpSpLocks/>
              </p:cNvGrpSpPr>
              <p:nvPr/>
            </p:nvGrpSpPr>
            <p:grpSpPr bwMode="auto">
              <a:xfrm>
                <a:off x="2848" y="2024"/>
                <a:ext cx="787" cy="722"/>
                <a:chOff x="313" y="3364"/>
                <a:chExt cx="787" cy="722"/>
              </a:xfrm>
            </p:grpSpPr>
            <p:sp>
              <p:nvSpPr>
                <p:cNvPr id="38" name="Freeform 31"/>
                <p:cNvSpPr>
                  <a:spLocks/>
                </p:cNvSpPr>
                <p:nvPr/>
              </p:nvSpPr>
              <p:spPr bwMode="auto">
                <a:xfrm>
                  <a:off x="640" y="3423"/>
                  <a:ext cx="460" cy="663"/>
                </a:xfrm>
                <a:custGeom>
                  <a:avLst/>
                  <a:gdLst>
                    <a:gd name="T0" fmla="*/ 0 w 920"/>
                    <a:gd name="T1" fmla="*/ 2 h 1327"/>
                    <a:gd name="T2" fmla="*/ 1 w 920"/>
                    <a:gd name="T3" fmla="*/ 1 h 1327"/>
                    <a:gd name="T4" fmla="*/ 2 w 920"/>
                    <a:gd name="T5" fmla="*/ 0 h 1327"/>
                    <a:gd name="T6" fmla="*/ 2 w 920"/>
                    <a:gd name="T7" fmla="*/ 1 h 1327"/>
                    <a:gd name="T8" fmla="*/ 0 w 920"/>
                    <a:gd name="T9" fmla="*/ 2 h 1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0"/>
                    <a:gd name="T16" fmla="*/ 0 h 1327"/>
                    <a:gd name="T17" fmla="*/ 920 w 920"/>
                    <a:gd name="T18" fmla="*/ 1327 h 1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0" h="1327">
                      <a:moveTo>
                        <a:pt x="0" y="1327"/>
                      </a:moveTo>
                      <a:lnTo>
                        <a:pt x="254" y="623"/>
                      </a:lnTo>
                      <a:lnTo>
                        <a:pt x="920" y="0"/>
                      </a:lnTo>
                      <a:lnTo>
                        <a:pt x="677" y="628"/>
                      </a:lnTo>
                      <a:lnTo>
                        <a:pt x="0" y="132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9" name="Freeform 32"/>
                <p:cNvSpPr>
                  <a:spLocks/>
                </p:cNvSpPr>
                <p:nvPr/>
              </p:nvSpPr>
              <p:spPr bwMode="auto">
                <a:xfrm>
                  <a:off x="313" y="3364"/>
                  <a:ext cx="787" cy="370"/>
                </a:xfrm>
                <a:custGeom>
                  <a:avLst/>
                  <a:gdLst>
                    <a:gd name="T0" fmla="*/ 2 w 1572"/>
                    <a:gd name="T1" fmla="*/ 1 h 742"/>
                    <a:gd name="T2" fmla="*/ 0 w 1572"/>
                    <a:gd name="T3" fmla="*/ 1 h 742"/>
                    <a:gd name="T4" fmla="*/ 2 w 1572"/>
                    <a:gd name="T5" fmla="*/ 0 h 742"/>
                    <a:gd name="T6" fmla="*/ 4 w 1572"/>
                    <a:gd name="T7" fmla="*/ 0 h 742"/>
                    <a:gd name="T8" fmla="*/ 2 w 1572"/>
                    <a:gd name="T9" fmla="*/ 1 h 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2"/>
                    <a:gd name="T16" fmla="*/ 0 h 742"/>
                    <a:gd name="T17" fmla="*/ 1572 w 1572"/>
                    <a:gd name="T18" fmla="*/ 742 h 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2" h="742">
                      <a:moveTo>
                        <a:pt x="906" y="742"/>
                      </a:moveTo>
                      <a:lnTo>
                        <a:pt x="0" y="578"/>
                      </a:lnTo>
                      <a:lnTo>
                        <a:pt x="773" y="0"/>
                      </a:lnTo>
                      <a:lnTo>
                        <a:pt x="1572" y="119"/>
                      </a:lnTo>
                      <a:lnTo>
                        <a:pt x="906" y="74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0" name="Freeform 33"/>
                <p:cNvSpPr>
                  <a:spLocks/>
                </p:cNvSpPr>
                <p:nvPr/>
              </p:nvSpPr>
              <p:spPr bwMode="auto">
                <a:xfrm>
                  <a:off x="313" y="3653"/>
                  <a:ext cx="454" cy="433"/>
                </a:xfrm>
                <a:custGeom>
                  <a:avLst/>
                  <a:gdLst>
                    <a:gd name="T0" fmla="*/ 0 w 906"/>
                    <a:gd name="T1" fmla="*/ 0 h 868"/>
                    <a:gd name="T2" fmla="*/ 1 w 906"/>
                    <a:gd name="T3" fmla="*/ 1 h 868"/>
                    <a:gd name="T4" fmla="*/ 2 w 906"/>
                    <a:gd name="T5" fmla="*/ 1 h 868"/>
                    <a:gd name="T6" fmla="*/ 2 w 906"/>
                    <a:gd name="T7" fmla="*/ 0 h 868"/>
                    <a:gd name="T8" fmla="*/ 0 w 906"/>
                    <a:gd name="T9" fmla="*/ 0 h 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868"/>
                    <a:gd name="T17" fmla="*/ 906 w 906"/>
                    <a:gd name="T18" fmla="*/ 868 h 8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868">
                      <a:moveTo>
                        <a:pt x="0" y="0"/>
                      </a:moveTo>
                      <a:lnTo>
                        <a:pt x="240" y="779"/>
                      </a:lnTo>
                      <a:lnTo>
                        <a:pt x="652" y="868"/>
                      </a:lnTo>
                      <a:lnTo>
                        <a:pt x="906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37" name="Freeform 34"/>
              <p:cNvSpPr>
                <a:spLocks/>
              </p:cNvSpPr>
              <p:nvPr/>
            </p:nvSpPr>
            <p:spPr bwMode="auto">
              <a:xfrm>
                <a:off x="2767" y="2394"/>
                <a:ext cx="453" cy="434"/>
              </a:xfrm>
              <a:custGeom>
                <a:avLst/>
                <a:gdLst>
                  <a:gd name="T0" fmla="*/ 0 w 907"/>
                  <a:gd name="T1" fmla="*/ 0 h 868"/>
                  <a:gd name="T2" fmla="*/ 0 w 907"/>
                  <a:gd name="T3" fmla="*/ 2 h 868"/>
                  <a:gd name="T4" fmla="*/ 1 w 907"/>
                  <a:gd name="T5" fmla="*/ 2 h 868"/>
                  <a:gd name="T6" fmla="*/ 1 w 907"/>
                  <a:gd name="T7" fmla="*/ 1 h 868"/>
                  <a:gd name="T8" fmla="*/ 0 w 907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7"/>
                  <a:gd name="T16" fmla="*/ 0 h 868"/>
                  <a:gd name="T17" fmla="*/ 907 w 907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7" h="868">
                    <a:moveTo>
                      <a:pt x="0" y="0"/>
                    </a:moveTo>
                    <a:lnTo>
                      <a:pt x="241" y="779"/>
                    </a:lnTo>
                    <a:lnTo>
                      <a:pt x="653" y="868"/>
                    </a:lnTo>
                    <a:lnTo>
                      <a:pt x="907" y="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C3D"/>
                  </a:gs>
                  <a:gs pos="100000">
                    <a:srgbClr val="339966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2653" y="2931"/>
              <a:ext cx="318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3107" y="3067"/>
              <a:ext cx="1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1043309" y="1888976"/>
            <a:ext cx="2808288" cy="792163"/>
            <a:chOff x="612" y="2523"/>
            <a:chExt cx="1769" cy="499"/>
          </a:xfrm>
        </p:grpSpPr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612" y="2523"/>
              <a:ext cx="499" cy="4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r>
                <a:rPr lang="en-US" b="1" baseline="30000">
                  <a:solidFill>
                    <a:srgbClr val="FF0000"/>
                  </a:solidFill>
                </a:rPr>
                <a:t>10</a:t>
              </a:r>
              <a:r>
                <a:rPr lang="en-US" b="1">
                  <a:solidFill>
                    <a:srgbClr val="FF0000"/>
                  </a:solidFill>
                </a:rPr>
                <a:t>Be</a:t>
              </a: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V="1">
              <a:off x="1111" y="2704"/>
              <a:ext cx="1270" cy="4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84" y="2492226"/>
            <a:ext cx="27717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Segnaposto data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46" name="Segnaposto piè di pagina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MAGNEX </a:t>
            </a:r>
            <a:r>
              <a:rPr lang="it-IT" dirty="0" err="1" smtClean="0"/>
              <a:t>@LNS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MoU</a:t>
            </a:r>
            <a:r>
              <a:rPr lang="en-GB" sz="2400" dirty="0" smtClean="0">
                <a:solidFill>
                  <a:srgbClr val="FF0000"/>
                </a:solidFill>
              </a:rPr>
              <a:t> INFN - IN2P3 </a:t>
            </a:r>
            <a:r>
              <a:rPr lang="en-GB" sz="2400" dirty="0" smtClean="0"/>
              <a:t>in LEA COLLIGA signed in 2010 </a:t>
            </a:r>
          </a:p>
          <a:p>
            <a:endParaRPr lang="en-GB" sz="2400" dirty="0" smtClean="0"/>
          </a:p>
          <a:p>
            <a:r>
              <a:rPr lang="en-GB" sz="2400" dirty="0" smtClean="0"/>
              <a:t>EDEN has been installed</a:t>
            </a:r>
          </a:p>
          <a:p>
            <a:endParaRPr lang="it-IT" sz="240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4283968" y="1124744"/>
            <a:ext cx="4465638" cy="2963863"/>
            <a:chOff x="4283968" y="1124744"/>
            <a:chExt cx="4465638" cy="2963863"/>
          </a:xfrm>
        </p:grpSpPr>
        <p:pic>
          <p:nvPicPr>
            <p:cNvPr id="5" name="Immagine 5" descr="MAGNEX-EDE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968" y="1124744"/>
              <a:ext cx="4465638" cy="2963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CasellaDiTesto 5"/>
            <p:cNvSpPr txBox="1"/>
            <p:nvPr/>
          </p:nvSpPr>
          <p:spPr>
            <a:xfrm>
              <a:off x="6228184" y="1844824"/>
              <a:ext cx="1223963" cy="339725"/>
            </a:xfrm>
            <a:prstGeom prst="rect">
              <a:avLst/>
            </a:prstGeom>
            <a:solidFill>
              <a:srgbClr val="262626">
                <a:alpha val="40000"/>
              </a:srgbClr>
            </a:solidFill>
            <a:ln w="25400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accent3"/>
                  </a:solidFill>
                </a:rPr>
                <a:t>MAGNEX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427984" y="2276872"/>
              <a:ext cx="863923" cy="339725"/>
            </a:xfrm>
            <a:prstGeom prst="rect">
              <a:avLst/>
            </a:prstGeom>
            <a:solidFill>
              <a:srgbClr val="0D0D0D">
                <a:alpha val="40000"/>
              </a:srgbClr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accent3"/>
                  </a:solidFill>
                </a:rPr>
                <a:t>EDEN</a:t>
              </a:r>
            </a:p>
          </p:txBody>
        </p:sp>
      </p:grpSp>
      <p:pic>
        <p:nvPicPr>
          <p:cNvPr id="9" name="Immagine 60" descr="Plot4-1.tiff"/>
          <p:cNvPicPr>
            <a:picLocks noChangeAspect="1"/>
          </p:cNvPicPr>
          <p:nvPr/>
        </p:nvPicPr>
        <p:blipFill>
          <a:blip r:embed="rId4" cstate="print"/>
          <a:srcRect l="19188" t="23341" r="20872" b="5716"/>
          <a:stretch>
            <a:fillRect/>
          </a:stretch>
        </p:blipFill>
        <p:spPr bwMode="auto">
          <a:xfrm>
            <a:off x="5292080" y="4293096"/>
            <a:ext cx="2497137" cy="2159000"/>
          </a:xfrm>
          <a:prstGeom prst="roundRect">
            <a:avLst>
              <a:gd name="adj" fmla="val 4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5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6672"/>
            <a:ext cx="3095625" cy="170021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9" name="Gruppo 18"/>
          <p:cNvGrpSpPr/>
          <p:nvPr/>
        </p:nvGrpSpPr>
        <p:grpSpPr>
          <a:xfrm>
            <a:off x="4572000" y="1700808"/>
            <a:ext cx="3332162" cy="3013075"/>
            <a:chOff x="4572000" y="1412776"/>
            <a:chExt cx="3332162" cy="301307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1412776"/>
              <a:ext cx="3332162" cy="3013075"/>
            </a:xfrm>
            <a:prstGeom prst="rect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  <a:effectLst>
              <a:reflection blurRad="12700" stA="30000" endPos="30000" dist="5000" dir="5400000" sy="-100000" algn="bl" rotWithShape="0"/>
            </a:effectLst>
            <a:sp3d>
              <a:bevelT w="63500" h="50800"/>
            </a:sp3d>
          </p:spPr>
        </p:pic>
        <p:sp>
          <p:nvSpPr>
            <p:cNvPr id="18" name="Rettangolo 17"/>
            <p:cNvSpPr/>
            <p:nvPr/>
          </p:nvSpPr>
          <p:spPr>
            <a:xfrm>
              <a:off x="5940152" y="2420888"/>
              <a:ext cx="1116331" cy="646331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r>
                <a:rPr lang="it-IT" b="1" baseline="30000" dirty="0" smtClean="0">
                  <a:solidFill>
                    <a:schemeClr val="accent3">
                      <a:lumMod val="50000"/>
                    </a:schemeClr>
                  </a:solidFill>
                </a:rPr>
                <a:t>12</a:t>
              </a:r>
              <a:r>
                <a:rPr lang="it-IT" b="1" dirty="0" smtClean="0">
                  <a:solidFill>
                    <a:schemeClr val="accent3">
                      <a:lumMod val="50000"/>
                    </a:schemeClr>
                  </a:solidFill>
                </a:rPr>
                <a:t>C+</a:t>
              </a:r>
              <a:r>
                <a:rPr lang="it-IT" b="1" baseline="30000" dirty="0" smtClean="0">
                  <a:solidFill>
                    <a:schemeClr val="accent3">
                      <a:lumMod val="50000"/>
                    </a:schemeClr>
                  </a:solidFill>
                </a:rPr>
                <a:t>12</a:t>
              </a:r>
              <a:r>
                <a:rPr lang="it-IT" b="1" dirty="0" smtClean="0">
                  <a:solidFill>
                    <a:schemeClr val="accent3">
                      <a:lumMod val="50000"/>
                    </a:schemeClr>
                  </a:solidFill>
                </a:rPr>
                <a:t>C</a:t>
              </a:r>
            </a:p>
            <a:p>
              <a:r>
                <a:rPr lang="it-IT" b="1" dirty="0" smtClean="0">
                  <a:solidFill>
                    <a:schemeClr val="accent3">
                      <a:lumMod val="50000"/>
                    </a:schemeClr>
                  </a:solidFill>
                </a:rPr>
                <a:t>@62MeV</a:t>
              </a:r>
              <a:endParaRPr lang="it-IT" sz="1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FRAG </a:t>
            </a:r>
            <a:r>
              <a:rPr lang="it-IT" dirty="0" err="1" smtClean="0"/>
              <a:t>@LNS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Fragmentation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Ions</a:t>
            </a:r>
            <a:endParaRPr lang="it-IT" sz="2000" dirty="0" smtClean="0"/>
          </a:p>
          <a:p>
            <a:r>
              <a:rPr lang="en-US" sz="2000" dirty="0" smtClean="0"/>
              <a:t>Extensive study of nuclear reactions of interest for medical and space applications</a:t>
            </a:r>
            <a:endParaRPr lang="it-IT" sz="2000" dirty="0" smtClean="0"/>
          </a:p>
          <a:p>
            <a:r>
              <a:rPr lang="it-IT" sz="2000" dirty="0" err="1" smtClean="0"/>
              <a:t>Relevant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</a:t>
            </a:r>
            <a:r>
              <a:rPr lang="it-IT" sz="2000" dirty="0" err="1" smtClean="0"/>
              <a:t>Space</a:t>
            </a:r>
            <a:r>
              <a:rPr lang="it-IT" sz="2000" dirty="0" smtClean="0"/>
              <a:t> and </a:t>
            </a:r>
            <a:r>
              <a:rPr lang="it-IT" sz="2000" dirty="0" err="1" smtClean="0"/>
              <a:t>Hadron-Therapy</a:t>
            </a:r>
            <a:endParaRPr lang="it-IT" sz="2000" dirty="0" smtClean="0"/>
          </a:p>
          <a:p>
            <a:pPr lvl="3"/>
            <a:endParaRPr lang="it-IT" sz="1000" dirty="0" smtClean="0"/>
          </a:p>
          <a:p>
            <a:r>
              <a:rPr lang="it-IT" sz="2000" dirty="0" err="1" smtClean="0"/>
              <a:t>Experimental</a:t>
            </a:r>
            <a:r>
              <a:rPr lang="it-IT" sz="2000" dirty="0" smtClean="0"/>
              <a:t> </a:t>
            </a:r>
            <a:r>
              <a:rPr lang="it-IT" sz="2000" dirty="0" err="1" smtClean="0"/>
              <a:t>activity</a:t>
            </a:r>
            <a:r>
              <a:rPr lang="it-IT" sz="2000" dirty="0" smtClean="0"/>
              <a:t> </a:t>
            </a:r>
            <a:r>
              <a:rPr lang="it-IT" sz="2000" dirty="0" err="1" smtClean="0"/>
              <a:t>extended</a:t>
            </a:r>
            <a:r>
              <a:rPr lang="it-IT" sz="2000" dirty="0" smtClean="0"/>
              <a:t> at GSI at </a:t>
            </a:r>
            <a:r>
              <a:rPr lang="it-IT" sz="2000" dirty="0" err="1" smtClean="0"/>
              <a:t>higher</a:t>
            </a:r>
            <a:r>
              <a:rPr lang="it-IT" sz="2000" dirty="0" smtClean="0"/>
              <a:t>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(FIRST)</a:t>
            </a:r>
            <a:endParaRPr lang="it-IT" sz="2000" dirty="0"/>
          </a:p>
        </p:txBody>
      </p:sp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3707327" y="4869160"/>
            <a:ext cx="4897121" cy="1960880"/>
            <a:chOff x="2483768" y="4293096"/>
            <a:chExt cx="6121401" cy="24511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4293096"/>
              <a:ext cx="6121401" cy="2451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" name="Rettangolo 31"/>
            <p:cNvSpPr>
              <a:spLocks noChangeArrowheads="1"/>
            </p:cNvSpPr>
            <p:nvPr/>
          </p:nvSpPr>
          <p:spPr bwMode="auto">
            <a:xfrm>
              <a:off x="3491831" y="5115421"/>
              <a:ext cx="360363" cy="287338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it-IT" sz="1600"/>
            </a:p>
          </p:txBody>
        </p:sp>
        <p:sp>
          <p:nvSpPr>
            <p:cNvPr id="8" name="Rettangolo 7"/>
            <p:cNvSpPr/>
            <p:nvPr/>
          </p:nvSpPr>
          <p:spPr bwMode="auto">
            <a:xfrm>
              <a:off x="3060031" y="5186859"/>
              <a:ext cx="647700" cy="287337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it-IT" sz="1600"/>
            </a:p>
          </p:txBody>
        </p:sp>
        <p:sp>
          <p:nvSpPr>
            <p:cNvPr id="9" name="CasellaDiTesto 40"/>
            <p:cNvSpPr txBox="1">
              <a:spLocks noChangeArrowheads="1"/>
            </p:cNvSpPr>
            <p:nvPr/>
          </p:nvSpPr>
          <p:spPr bwMode="auto">
            <a:xfrm>
              <a:off x="3852194" y="5043984"/>
              <a:ext cx="1655762" cy="807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it-IT" b="1">
                  <a:solidFill>
                    <a:srgbClr val="FF0000"/>
                  </a:solidFill>
                </a:rPr>
                <a:t>ALADIN</a:t>
              </a:r>
            </a:p>
            <a:p>
              <a:pPr algn="l"/>
              <a:r>
                <a:rPr lang="it-IT" b="1">
                  <a:solidFill>
                    <a:srgbClr val="FF0000"/>
                  </a:solidFill>
                </a:rPr>
                <a:t>Magnet</a:t>
              </a:r>
            </a:p>
          </p:txBody>
        </p:sp>
        <p:sp>
          <p:nvSpPr>
            <p:cNvPr id="10" name="Rettangolo 41"/>
            <p:cNvSpPr>
              <a:spLocks noChangeArrowheads="1"/>
            </p:cNvSpPr>
            <p:nvPr/>
          </p:nvSpPr>
          <p:spPr bwMode="auto">
            <a:xfrm>
              <a:off x="5220619" y="4899521"/>
              <a:ext cx="1422400" cy="807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it-IT" b="1" dirty="0">
                  <a:solidFill>
                    <a:srgbClr val="7030A0"/>
                  </a:solidFill>
                </a:rPr>
                <a:t>TPC MUSIC </a:t>
              </a:r>
            </a:p>
          </p:txBody>
        </p:sp>
        <p:sp>
          <p:nvSpPr>
            <p:cNvPr id="11" name="Rettangolo 43"/>
            <p:cNvSpPr>
              <a:spLocks noChangeArrowheads="1"/>
            </p:cNvSpPr>
            <p:nvPr/>
          </p:nvSpPr>
          <p:spPr bwMode="auto">
            <a:xfrm>
              <a:off x="7020844" y="5763121"/>
              <a:ext cx="1547812" cy="807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it-IT" b="1">
                  <a:solidFill>
                    <a:srgbClr val="0000CC"/>
                  </a:solidFill>
                </a:rPr>
                <a:t>Land detector</a:t>
              </a:r>
            </a:p>
          </p:txBody>
        </p:sp>
      </p:grpSp>
      <p:sp>
        <p:nvSpPr>
          <p:cNvPr id="20" name="Segnaposto data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L4 - Nuclear Astrophysics and Interdisciplinary Research</a:t>
            </a:r>
            <a:br>
              <a:rPr lang="en-US" sz="2800" dirty="0" smtClean="0"/>
            </a:br>
            <a:endParaRPr lang="it-IT" sz="2800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898859"/>
          </a:xfrm>
        </p:spPr>
        <p:txBody>
          <a:bodyPr>
            <a:normAutofit fontScale="62500" lnSpcReduction="20000"/>
          </a:bodyPr>
          <a:lstStyle/>
          <a:p>
            <a:r>
              <a:rPr lang="it-IT" dirty="0" err="1" smtClean="0"/>
              <a:t>Reactions</a:t>
            </a:r>
            <a:r>
              <a:rPr lang="it-IT" dirty="0" smtClean="0"/>
              <a:t> @ stellar </a:t>
            </a:r>
            <a:r>
              <a:rPr lang="it-IT" dirty="0" err="1" smtClean="0"/>
              <a:t>energy</a:t>
            </a:r>
            <a:endParaRPr lang="it-IT" dirty="0" smtClean="0"/>
          </a:p>
          <a:p>
            <a:pPr lvl="1"/>
            <a:r>
              <a:rPr lang="it-IT" dirty="0" err="1" smtClean="0"/>
              <a:t>Nucleosynstesis</a:t>
            </a:r>
            <a:endParaRPr lang="it-IT" dirty="0" smtClean="0"/>
          </a:p>
          <a:p>
            <a:pPr lvl="1"/>
            <a:r>
              <a:rPr lang="it-IT" dirty="0" err="1" smtClean="0"/>
              <a:t>LUNA@LNGS</a:t>
            </a:r>
            <a:r>
              <a:rPr lang="it-IT" dirty="0" smtClean="0"/>
              <a:t>, </a:t>
            </a:r>
            <a:r>
              <a:rPr lang="it-IT" dirty="0" err="1" smtClean="0"/>
              <a:t>ASFIN@LNS</a:t>
            </a:r>
            <a:r>
              <a:rPr lang="it-IT" dirty="0" smtClean="0"/>
              <a:t> and ERNA</a:t>
            </a:r>
          </a:p>
          <a:p>
            <a:pPr lvl="2"/>
            <a:endParaRPr lang="it-IT" dirty="0" smtClean="0"/>
          </a:p>
          <a:p>
            <a:r>
              <a:rPr lang="it-IT" dirty="0" err="1" smtClean="0"/>
              <a:t>n-capture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astrophysics</a:t>
            </a:r>
            <a:r>
              <a:rPr lang="it-IT" dirty="0" smtClean="0"/>
              <a:t> and </a:t>
            </a:r>
            <a:r>
              <a:rPr lang="it-IT" dirty="0" err="1" smtClean="0"/>
              <a:t>reactor</a:t>
            </a:r>
            <a:r>
              <a:rPr lang="it-IT" dirty="0" smtClean="0"/>
              <a:t> </a:t>
            </a:r>
            <a:r>
              <a:rPr lang="it-IT" dirty="0" err="1" smtClean="0"/>
              <a:t>applications</a:t>
            </a:r>
            <a:endParaRPr lang="it-IT" dirty="0" smtClean="0"/>
          </a:p>
          <a:p>
            <a:pPr lvl="1"/>
            <a:r>
              <a:rPr lang="it-IT" dirty="0" err="1" smtClean="0"/>
              <a:t>N_TOF</a:t>
            </a:r>
            <a:r>
              <a:rPr lang="it-IT" dirty="0" smtClean="0"/>
              <a:t> </a:t>
            </a:r>
            <a:r>
              <a:rPr lang="it-IT" dirty="0" err="1" smtClean="0"/>
              <a:t>@CERN</a:t>
            </a:r>
            <a:endParaRPr lang="it-IT" dirty="0" smtClean="0"/>
          </a:p>
          <a:p>
            <a:pPr lvl="2"/>
            <a:endParaRPr lang="it-IT" dirty="0" smtClean="0"/>
          </a:p>
          <a:p>
            <a:r>
              <a:rPr lang="it-IT" dirty="0" err="1" smtClean="0"/>
              <a:t>Annihilation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anti-protons</a:t>
            </a:r>
            <a:r>
              <a:rPr lang="it-IT" dirty="0" smtClean="0"/>
              <a:t> in nuclei in nuclei 5keV – 5 </a:t>
            </a:r>
            <a:r>
              <a:rPr lang="it-IT" dirty="0" err="1" smtClean="0"/>
              <a:t>MeV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cosmological</a:t>
            </a:r>
            <a:r>
              <a:rPr lang="it-IT" dirty="0" smtClean="0"/>
              <a:t> interest </a:t>
            </a:r>
          </a:p>
          <a:p>
            <a:pPr lvl="1"/>
            <a:r>
              <a:rPr lang="it-IT" dirty="0" smtClean="0"/>
              <a:t>ASACUSA </a:t>
            </a:r>
            <a:r>
              <a:rPr lang="it-IT" dirty="0" err="1" smtClean="0"/>
              <a:t>@CERN</a:t>
            </a:r>
            <a:endParaRPr lang="it-IT" dirty="0" smtClean="0"/>
          </a:p>
          <a:p>
            <a:pPr lvl="2"/>
            <a:endParaRPr lang="it-IT" dirty="0" smtClean="0"/>
          </a:p>
          <a:p>
            <a:r>
              <a:rPr lang="it-IT" dirty="0" err="1" smtClean="0"/>
              <a:t>Pauli</a:t>
            </a:r>
            <a:r>
              <a:rPr lang="it-IT" dirty="0" smtClean="0"/>
              <a:t> </a:t>
            </a:r>
            <a:r>
              <a:rPr lang="it-IT" dirty="0" err="1" smtClean="0"/>
              <a:t>principle</a:t>
            </a:r>
            <a:r>
              <a:rPr lang="it-IT" dirty="0" smtClean="0"/>
              <a:t> </a:t>
            </a:r>
            <a:r>
              <a:rPr lang="it-IT" dirty="0" err="1" smtClean="0"/>
              <a:t>violation</a:t>
            </a:r>
            <a:r>
              <a:rPr lang="it-IT" dirty="0" smtClean="0"/>
              <a:t> in </a:t>
            </a:r>
            <a:r>
              <a:rPr lang="it-IT" dirty="0" err="1" smtClean="0"/>
              <a:t>atomic</a:t>
            </a:r>
            <a:r>
              <a:rPr lang="it-IT" dirty="0" smtClean="0"/>
              <a:t> </a:t>
            </a:r>
            <a:r>
              <a:rPr lang="it-IT" dirty="0" err="1" smtClean="0"/>
              <a:t>transitions</a:t>
            </a:r>
            <a:r>
              <a:rPr lang="it-IT" dirty="0" smtClean="0"/>
              <a:t> </a:t>
            </a:r>
          </a:p>
          <a:p>
            <a:pPr lvl="1"/>
            <a:r>
              <a:rPr lang="it-IT" dirty="0" smtClean="0"/>
              <a:t>VIP </a:t>
            </a:r>
            <a:r>
              <a:rPr lang="it-IT" dirty="0" err="1" smtClean="0"/>
              <a:t>@LNGS</a:t>
            </a:r>
            <a:endParaRPr lang="it-IT" dirty="0" smtClean="0"/>
          </a:p>
          <a:p>
            <a:pPr lvl="2"/>
            <a:endParaRPr lang="it-IT" dirty="0" smtClean="0"/>
          </a:p>
          <a:p>
            <a:r>
              <a:rPr lang="it-IT" dirty="0" err="1" smtClean="0"/>
              <a:t>Gravity</a:t>
            </a:r>
            <a:r>
              <a:rPr lang="it-IT" dirty="0" smtClean="0"/>
              <a:t> </a:t>
            </a:r>
            <a:r>
              <a:rPr lang="it-IT" dirty="0" err="1" smtClean="0"/>
              <a:t>effects</a:t>
            </a:r>
            <a:r>
              <a:rPr lang="it-IT" dirty="0" smtClean="0"/>
              <a:t> on </a:t>
            </a:r>
            <a:r>
              <a:rPr lang="it-IT" dirty="0" err="1" smtClean="0"/>
              <a:t>antimatter</a:t>
            </a:r>
            <a:endParaRPr lang="it-IT" dirty="0" smtClean="0"/>
          </a:p>
          <a:p>
            <a:pPr lvl="1"/>
            <a:r>
              <a:rPr lang="it-IT" dirty="0" smtClean="0"/>
              <a:t>AEGIS </a:t>
            </a:r>
            <a:r>
              <a:rPr lang="it-IT" dirty="0" err="1" smtClean="0"/>
              <a:t>@CERN</a:t>
            </a:r>
            <a:endParaRPr lang="it-IT" dirty="0"/>
          </a:p>
        </p:txBody>
      </p:sp>
      <p:pic>
        <p:nvPicPr>
          <p:cNvPr id="10" name="Picture 25" descr="CNO_Cycl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784" y="1196752"/>
            <a:ext cx="1742723" cy="151216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53420"/>
            <a:ext cx="3060700" cy="1131887"/>
          </a:xfrm>
          <a:prstGeom prst="rect">
            <a:avLst/>
          </a:prstGeom>
          <a:ln>
            <a:solidFill>
              <a:schemeClr val="tx2"/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r="-91"/>
          <a:stretch>
            <a:fillRect/>
          </a:stretch>
        </p:blipFill>
        <p:spPr bwMode="auto">
          <a:xfrm>
            <a:off x="7308304" y="3713460"/>
            <a:ext cx="1584176" cy="115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6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7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n_TOF@CERN	a </a:t>
            </a:r>
            <a:r>
              <a:rPr lang="it-IT" dirty="0" err="1" smtClean="0"/>
              <a:t>Cosmic</a:t>
            </a:r>
            <a:r>
              <a:rPr lang="it-IT" dirty="0" smtClean="0"/>
              <a:t> Clock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The precise determination of the neutron capture cross sections of </a:t>
            </a:r>
            <a:r>
              <a:rPr lang="en-US" sz="1800" baseline="30000" dirty="0" smtClean="0"/>
              <a:t>186</a:t>
            </a:r>
            <a:r>
              <a:rPr lang="en-US" sz="1800" dirty="0" smtClean="0"/>
              <a:t>Os and </a:t>
            </a:r>
            <a:r>
              <a:rPr lang="en-US" sz="1800" baseline="30000" dirty="0" smtClean="0"/>
              <a:t>187</a:t>
            </a:r>
            <a:r>
              <a:rPr lang="en-US" sz="1800" dirty="0" smtClean="0"/>
              <a:t>Os is important to define the s-process abundance of </a:t>
            </a:r>
            <a:r>
              <a:rPr lang="en-US" sz="1800" baseline="30000" dirty="0" smtClean="0"/>
              <a:t>187</a:t>
            </a:r>
            <a:r>
              <a:rPr lang="en-US" sz="1800" dirty="0" smtClean="0"/>
              <a:t>Os at the formation of the solar system.</a:t>
            </a:r>
          </a:p>
          <a:p>
            <a:endParaRPr lang="en-US" sz="1800" dirty="0" smtClean="0"/>
          </a:p>
          <a:p>
            <a:r>
              <a:rPr lang="en-US" sz="1800" dirty="0" smtClean="0"/>
              <a:t>This quantity can be used to evaluate the radiogenic component of the abundance of </a:t>
            </a:r>
            <a:r>
              <a:rPr lang="en-US" sz="1800" baseline="30000" dirty="0" smtClean="0"/>
              <a:t>187</a:t>
            </a:r>
            <a:r>
              <a:rPr lang="en-US" sz="1800" dirty="0" smtClean="0"/>
              <a:t>Os due to the decay of the unstable </a:t>
            </a:r>
            <a:r>
              <a:rPr lang="en-US" sz="1800" baseline="30000" dirty="0" smtClean="0"/>
              <a:t>187</a:t>
            </a:r>
            <a:r>
              <a:rPr lang="en-US" sz="1800" dirty="0" smtClean="0"/>
              <a:t>Re (t</a:t>
            </a:r>
            <a:r>
              <a:rPr lang="en-US" sz="1800" baseline="-25000" dirty="0" smtClean="0"/>
              <a:t>1/2</a:t>
            </a:r>
            <a:r>
              <a:rPr lang="en-US" sz="1800" dirty="0" smtClean="0"/>
              <a:t> = 41.2 </a:t>
            </a:r>
            <a:r>
              <a:rPr lang="en-US" sz="1800" dirty="0" err="1" smtClean="0"/>
              <a:t>Gyr</a:t>
            </a:r>
            <a:r>
              <a:rPr lang="en-US" sz="1800" dirty="0" smtClean="0"/>
              <a:t>) and from this to infer the time duration of the </a:t>
            </a:r>
            <a:r>
              <a:rPr lang="en-US" sz="1800" dirty="0" err="1" smtClean="0"/>
              <a:t>nucleosynthesis</a:t>
            </a:r>
            <a:r>
              <a:rPr lang="en-US" sz="1800" dirty="0" smtClean="0"/>
              <a:t> in our galaxy (Re/Os </a:t>
            </a:r>
            <a:r>
              <a:rPr lang="en-US" sz="1800" dirty="0" err="1" smtClean="0"/>
              <a:t>cosmochronometer</a:t>
            </a:r>
            <a:r>
              <a:rPr lang="en-US" sz="1800" dirty="0" smtClean="0"/>
              <a:t>).</a:t>
            </a:r>
            <a:endParaRPr lang="it-IT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262908" cy="1594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284984"/>
            <a:ext cx="3209298" cy="301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2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LUNA </a:t>
            </a:r>
            <a:r>
              <a:rPr lang="it-IT" dirty="0" err="1" smtClean="0"/>
              <a:t>@LNGS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aseline="30000" dirty="0" smtClean="0"/>
              <a:t>15</a:t>
            </a:r>
            <a:r>
              <a:rPr lang="en-US" sz="2400" dirty="0" smtClean="0"/>
              <a:t>N(</a:t>
            </a:r>
            <a:r>
              <a:rPr lang="en-US" sz="2400" dirty="0" err="1" smtClean="0"/>
              <a:t>p,γ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and 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N(</a:t>
            </a:r>
            <a:r>
              <a:rPr lang="en-US" sz="2400" dirty="0" err="1" smtClean="0"/>
              <a:t>p,α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C: “bridge” reactions between CNO I e II. Consequences for O and next CNO cycles. Important in the novae explosion and in “Asymptotic Giant Branch” stars</a:t>
            </a:r>
          </a:p>
          <a:p>
            <a:endParaRPr lang="en-US" sz="2400" dirty="0" smtClean="0"/>
          </a:p>
          <a:p>
            <a:r>
              <a:rPr lang="en-US" sz="2400" dirty="0" smtClean="0"/>
              <a:t>Next measurement: </a:t>
            </a:r>
            <a:r>
              <a:rPr lang="en-US" sz="2400" baseline="30000" dirty="0" smtClean="0"/>
              <a:t>17</a:t>
            </a:r>
            <a:r>
              <a:rPr lang="en-US" sz="2400" dirty="0" smtClean="0"/>
              <a:t>O(</a:t>
            </a:r>
            <a:r>
              <a:rPr lang="en-US" sz="2400" dirty="0" err="1" smtClean="0"/>
              <a:t>p,γ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17</a:t>
            </a:r>
            <a:r>
              <a:rPr lang="en-US" sz="2400" dirty="0" smtClean="0"/>
              <a:t>F</a:t>
            </a:r>
          </a:p>
          <a:p>
            <a:endParaRPr lang="it-IT" sz="2400" dirty="0"/>
          </a:p>
        </p:txBody>
      </p:sp>
      <p:grpSp>
        <p:nvGrpSpPr>
          <p:cNvPr id="11" name="Gruppo 38"/>
          <p:cNvGrpSpPr>
            <a:grpSpLocks/>
          </p:cNvGrpSpPr>
          <p:nvPr/>
        </p:nvGrpSpPr>
        <p:grpSpPr bwMode="auto">
          <a:xfrm>
            <a:off x="4932040" y="3789040"/>
            <a:ext cx="3709987" cy="2600325"/>
            <a:chOff x="5220072" y="1412776"/>
            <a:chExt cx="3709540" cy="2599613"/>
          </a:xfr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0072" y="1412776"/>
              <a:ext cx="3709540" cy="2599613"/>
            </a:xfrm>
            <a:prstGeom prst="rect">
              <a:avLst/>
            </a:prstGeom>
            <a:noFill/>
            <a:ln w="57150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3" name="Ovale 12"/>
            <p:cNvSpPr/>
            <p:nvPr/>
          </p:nvSpPr>
          <p:spPr>
            <a:xfrm rot="20883655">
              <a:off x="6056583" y="3407717"/>
              <a:ext cx="1301593" cy="155532"/>
            </a:xfrm>
            <a:prstGeom prst="ellipse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4" name="Freccia a destra 13"/>
            <p:cNvSpPr/>
            <p:nvPr/>
          </p:nvSpPr>
          <p:spPr>
            <a:xfrm rot="3864036">
              <a:off x="6035193" y="3146633"/>
              <a:ext cx="504687" cy="160318"/>
            </a:xfrm>
            <a:prstGeom prst="rightArrow">
              <a:avLst/>
            </a:prstGeom>
            <a:solidFill>
              <a:srgbClr val="0066FF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5" name="CasellaDiTesto 37"/>
            <p:cNvSpPr txBox="1">
              <a:spLocks noChangeArrowheads="1"/>
            </p:cNvSpPr>
            <p:nvPr/>
          </p:nvSpPr>
          <p:spPr bwMode="auto">
            <a:xfrm>
              <a:off x="5724128" y="2708920"/>
              <a:ext cx="825867" cy="369332"/>
            </a:xfrm>
            <a:prstGeom prst="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>
                  <a:solidFill>
                    <a:srgbClr val="00B0F0"/>
                  </a:solidFill>
                </a:rPr>
                <a:t>LUNA</a:t>
              </a:r>
            </a:p>
          </p:txBody>
        </p:sp>
      </p:grpSp>
      <p:grpSp>
        <p:nvGrpSpPr>
          <p:cNvPr id="17" name="Gruppo 16"/>
          <p:cNvGrpSpPr>
            <a:grpSpLocks noChangeAspect="1"/>
          </p:cNvGrpSpPr>
          <p:nvPr/>
        </p:nvGrpSpPr>
        <p:grpSpPr>
          <a:xfrm>
            <a:off x="4716016" y="476672"/>
            <a:ext cx="4071366" cy="2914650"/>
            <a:chOff x="3203848" y="188640"/>
            <a:chExt cx="5654675" cy="4048125"/>
          </a:xfrm>
          <a:scene3d>
            <a:camera prst="isometricOffAxis2Left"/>
            <a:lightRig rig="threePt" dir="t"/>
          </a:scene3d>
        </p:grpSpPr>
        <p:grpSp>
          <p:nvGrpSpPr>
            <p:cNvPr id="7" name="Gruppo 32"/>
            <p:cNvGrpSpPr>
              <a:grpSpLocks/>
            </p:cNvGrpSpPr>
            <p:nvPr/>
          </p:nvGrpSpPr>
          <p:grpSpPr bwMode="auto">
            <a:xfrm>
              <a:off x="3203848" y="188640"/>
              <a:ext cx="5654675" cy="4048125"/>
              <a:chOff x="323850" y="981075"/>
              <a:chExt cx="5654675" cy="4048125"/>
            </a:xfrm>
          </p:grpSpPr>
          <p:pic>
            <p:nvPicPr>
              <p:cNvPr id="8" name="Picture 2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3850" y="981075"/>
                <a:ext cx="5654675" cy="4048125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p3d>
                <a:bevelT w="63500" h="50800"/>
              </a:sp3d>
            </p:spPr>
          </p:pic>
          <p:sp>
            <p:nvSpPr>
              <p:cNvPr id="9" name="Alternate Process 3"/>
              <p:cNvSpPr>
                <a:spLocks noChangeArrowheads="1"/>
              </p:cNvSpPr>
              <p:nvPr/>
            </p:nvSpPr>
            <p:spPr bwMode="auto">
              <a:xfrm>
                <a:off x="1763713" y="2924175"/>
                <a:ext cx="1997075" cy="874713"/>
              </a:xfrm>
              <a:prstGeom prst="flowChartAlternateProcess">
                <a:avLst/>
              </a:prstGeom>
              <a:solidFill>
                <a:srgbClr val="3366FF">
                  <a:alpha val="9019"/>
                </a:srgbClr>
              </a:solidFill>
              <a:ln w="38100">
                <a:solidFill>
                  <a:schemeClr val="tx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it-IT"/>
              </a:p>
            </p:txBody>
          </p:sp>
        </p:grpSp>
        <p:sp>
          <p:nvSpPr>
            <p:cNvPr id="16" name="Alternate Process 3"/>
            <p:cNvSpPr>
              <a:spLocks noChangeArrowheads="1"/>
            </p:cNvSpPr>
            <p:nvPr/>
          </p:nvSpPr>
          <p:spPr bwMode="auto">
            <a:xfrm>
              <a:off x="6012160" y="764704"/>
              <a:ext cx="1709737" cy="574675"/>
            </a:xfrm>
            <a:prstGeom prst="flowChartAlternateProcess">
              <a:avLst/>
            </a:prstGeom>
            <a:solidFill>
              <a:srgbClr val="3366FF">
                <a:alpha val="9019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it-IT"/>
            </a:p>
          </p:txBody>
        </p:sp>
      </p:grpSp>
      <p:sp>
        <p:nvSpPr>
          <p:cNvPr id="21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22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4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Lines</a:t>
            </a:r>
            <a:endParaRPr lang="it-IT" dirty="0"/>
          </a:p>
        </p:txBody>
      </p:sp>
      <p:graphicFrame>
        <p:nvGraphicFramePr>
          <p:cNvPr id="4" name="Diagramma 3"/>
          <p:cNvGraphicFramePr/>
          <p:nvPr/>
        </p:nvGraphicFramePr>
        <p:xfrm>
          <a:off x="827584" y="1484784"/>
          <a:ext cx="78488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7" descr="logoinfn-piccol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443831"/>
            <a:ext cx="1196975" cy="89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ASFIN@LNS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sz="2000" baseline="30000" dirty="0" smtClean="0"/>
              <a:t>17</a:t>
            </a:r>
            <a:r>
              <a:rPr lang="it-IT" sz="2000" dirty="0" smtClean="0"/>
              <a:t>O(p,</a:t>
            </a:r>
            <a:r>
              <a:rPr lang="el-GR" sz="2000" dirty="0" smtClean="0"/>
              <a:t>α)</a:t>
            </a:r>
            <a:r>
              <a:rPr lang="el-GR" sz="2000" baseline="30000" dirty="0" smtClean="0"/>
              <a:t>14</a:t>
            </a:r>
            <a:r>
              <a:rPr lang="it-IT" sz="2000" dirty="0" smtClean="0"/>
              <a:t>N via the </a:t>
            </a:r>
            <a:r>
              <a:rPr lang="it-IT" sz="2000" dirty="0" err="1" smtClean="0"/>
              <a:t>Trojan-Horse-Method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it-IT" sz="2000" baseline="30000" dirty="0" smtClean="0"/>
              <a:t>17</a:t>
            </a:r>
            <a:r>
              <a:rPr lang="it-IT" sz="2000" dirty="0" smtClean="0"/>
              <a:t>O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processed</a:t>
            </a:r>
            <a:r>
              <a:rPr lang="it-IT" sz="2000" dirty="0" smtClean="0"/>
              <a:t> in the CNO </a:t>
            </a:r>
            <a:r>
              <a:rPr lang="it-IT" sz="2000" dirty="0" err="1" smtClean="0"/>
              <a:t>cycle</a:t>
            </a:r>
            <a:r>
              <a:rPr lang="it-IT" sz="2000" dirty="0" smtClean="0"/>
              <a:t> and play a key </a:t>
            </a:r>
            <a:r>
              <a:rPr lang="it-IT" sz="2000" dirty="0" err="1" smtClean="0"/>
              <a:t>role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novae</a:t>
            </a:r>
            <a:r>
              <a:rPr lang="it-IT" sz="2000" dirty="0" smtClean="0"/>
              <a:t> </a:t>
            </a:r>
            <a:r>
              <a:rPr lang="it-IT" sz="2000" dirty="0" err="1" smtClean="0"/>
              <a:t>nucleosynthesis</a:t>
            </a:r>
            <a:r>
              <a:rPr lang="it-IT" sz="2000" dirty="0" smtClean="0"/>
              <a:t> and </a:t>
            </a:r>
            <a:r>
              <a:rPr lang="en-US" sz="2000" dirty="0" smtClean="0"/>
              <a:t>γ</a:t>
            </a:r>
            <a:r>
              <a:rPr lang="it-IT" sz="2000" dirty="0" err="1" smtClean="0"/>
              <a:t>-ray</a:t>
            </a:r>
            <a:r>
              <a:rPr lang="it-IT" sz="2000" dirty="0" smtClean="0"/>
              <a:t> </a:t>
            </a:r>
            <a:r>
              <a:rPr lang="it-IT" sz="2000" dirty="0" err="1" smtClean="0"/>
              <a:t>astronomy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en-US" sz="2000" dirty="0" smtClean="0">
                <a:solidFill>
                  <a:schemeClr val="accent3"/>
                </a:solidFill>
              </a:rPr>
              <a:t>Evaluation of the 65 </a:t>
            </a:r>
            <a:r>
              <a:rPr lang="en-US" sz="2000" dirty="0" err="1" smtClean="0">
                <a:solidFill>
                  <a:schemeClr val="accent3"/>
                </a:solidFill>
              </a:rPr>
              <a:t>keV</a:t>
            </a:r>
            <a:r>
              <a:rPr lang="en-US" sz="2000" dirty="0" smtClean="0">
                <a:solidFill>
                  <a:schemeClr val="accent3"/>
                </a:solidFill>
              </a:rPr>
              <a:t> resonance strength and its impact in the reaction rate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2843562" cy="2669789"/>
          </a:xfrm>
          <a:prstGeom prst="roundRect">
            <a:avLst>
              <a:gd name="adj" fmla="val 43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20688"/>
            <a:ext cx="2714625" cy="2514600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1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16" y="1340768"/>
            <a:ext cx="7848600" cy="5135562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Upgrade </a:t>
            </a:r>
            <a:r>
              <a:rPr lang="it-IT" dirty="0" err="1" smtClean="0"/>
              <a:t>to</a:t>
            </a:r>
            <a:r>
              <a:rPr lang="it-IT" dirty="0" smtClean="0"/>
              <a:t> JLAB@12 </a:t>
            </a:r>
            <a:r>
              <a:rPr lang="it-IT" dirty="0" err="1" smtClean="0"/>
              <a:t>GeV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solidFill>
            <a:srgbClr val="0D0D0D">
              <a:alpha val="50196"/>
            </a:srgbClr>
          </a:solidFill>
        </p:spPr>
        <p:txBody>
          <a:bodyPr>
            <a:normAutofit/>
          </a:bodyPr>
          <a:lstStyle/>
          <a:p>
            <a:pPr lvl="0">
              <a:buClr>
                <a:srgbClr val="FEFAC9"/>
              </a:buClr>
            </a:pP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Forward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 </a:t>
            </a: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tagger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</a:t>
            </a: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calorimeter</a:t>
            </a:r>
            <a:endParaRPr lang="it-IT" dirty="0" smtClean="0">
              <a:solidFill>
                <a:srgbClr val="FEFAC9">
                  <a:lumMod val="50000"/>
                </a:srgbClr>
              </a:solidFill>
            </a:endParaRPr>
          </a:p>
          <a:p>
            <a:pPr lvl="0">
              <a:buClr>
                <a:srgbClr val="FEFAC9"/>
              </a:buClr>
            </a:pP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Neutron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detector </a:t>
            </a:r>
          </a:p>
          <a:p>
            <a:pPr lvl="0">
              <a:buClr>
                <a:srgbClr val="FEFAC9"/>
              </a:buClr>
            </a:pP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R&amp;D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</a:t>
            </a: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for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the </a:t>
            </a:r>
            <a:r>
              <a:rPr lang="it-IT" dirty="0" err="1" smtClean="0">
                <a:solidFill>
                  <a:srgbClr val="FEFAC9">
                    <a:lumMod val="50000"/>
                  </a:srgbClr>
                </a:solidFill>
              </a:rPr>
              <a:t>Rich</a:t>
            </a:r>
            <a:r>
              <a:rPr lang="it-IT" dirty="0" smtClean="0">
                <a:solidFill>
                  <a:srgbClr val="FEFAC9">
                    <a:lumMod val="50000"/>
                  </a:srgbClr>
                </a:solidFill>
              </a:rPr>
              <a:t> detector</a:t>
            </a:r>
          </a:p>
          <a:p>
            <a:pPr lvl="0">
              <a:buClr>
                <a:srgbClr val="FEFAC9"/>
              </a:buClr>
            </a:pPr>
            <a:endParaRPr lang="it-IT" dirty="0" smtClean="0">
              <a:solidFill>
                <a:srgbClr val="FEFAC9">
                  <a:lumMod val="50000"/>
                </a:srgbClr>
              </a:solidFill>
            </a:endParaRPr>
          </a:p>
          <a:p>
            <a:pPr lvl="0">
              <a:buClr>
                <a:srgbClr val="FEFAC9"/>
              </a:buClr>
            </a:pPr>
            <a:r>
              <a:rPr lang="en-US" dirty="0" smtClean="0">
                <a:solidFill>
                  <a:srgbClr val="FEFAC9">
                    <a:lumMod val="50000"/>
                  </a:srgbClr>
                </a:solidFill>
              </a:rPr>
              <a:t>Contribution to the new tracker with GEM detector</a:t>
            </a:r>
          </a:p>
          <a:p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163534"/>
            <a:ext cx="3011877" cy="221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5" name="Ovale 14"/>
          <p:cNvSpPr/>
          <p:nvPr/>
        </p:nvSpPr>
        <p:spPr>
          <a:xfrm>
            <a:off x="5220072" y="4365104"/>
            <a:ext cx="648072" cy="288032"/>
          </a:xfrm>
          <a:prstGeom prst="ellipse">
            <a:avLst/>
          </a:prstGeom>
          <a:solidFill>
            <a:srgbClr val="3F6D19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0" name="Freccia in su 19"/>
          <p:cNvSpPr/>
          <p:nvPr/>
        </p:nvSpPr>
        <p:spPr>
          <a:xfrm rot="6900000">
            <a:off x="5481977" y="4045247"/>
            <a:ext cx="259895" cy="2014766"/>
          </a:xfrm>
          <a:prstGeom prst="upArrow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4139952" y="4221088"/>
            <a:ext cx="1080120" cy="504056"/>
          </a:xfrm>
          <a:prstGeom prst="ellipse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939591" y="1268760"/>
            <a:ext cx="3011602" cy="2376264"/>
            <a:chOff x="5939591" y="260649"/>
            <a:chExt cx="3011602" cy="2376264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39591" y="260649"/>
              <a:ext cx="3011602" cy="2376264"/>
            </a:xfrm>
            <a:prstGeom prst="roundRect">
              <a:avLst>
                <a:gd name="adj" fmla="val 519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  <p:sp>
          <p:nvSpPr>
            <p:cNvPr id="21" name="CasellaDiTesto 20"/>
            <p:cNvSpPr txBox="1"/>
            <p:nvPr/>
          </p:nvSpPr>
          <p:spPr>
            <a:xfrm>
              <a:off x="6588224" y="332656"/>
              <a:ext cx="2304256" cy="646331"/>
            </a:xfrm>
            <a:prstGeom prst="rect">
              <a:avLst/>
            </a:prstGeom>
            <a:solidFill>
              <a:srgbClr val="0D0D0D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Higher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luminosity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 (10</a:t>
              </a:r>
              <a:r>
                <a:rPr lang="it-IT" baseline="30000" dirty="0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35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) and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  <a:cs typeface="Lucida Sans Unicode" pitchFamily="34" charset="0"/>
                </a:rPr>
                <a:t>coverage</a:t>
              </a:r>
              <a:endParaRPr lang="it-IT" dirty="0">
                <a:solidFill>
                  <a:srgbClr val="FF0000"/>
                </a:solidFill>
                <a:latin typeface="Comic Sans MS" pitchFamily="66" charset="0"/>
                <a:cs typeface="Lucida Sans Unicode" pitchFamily="34" charset="0"/>
              </a:endParaRPr>
            </a:p>
          </p:txBody>
        </p:sp>
      </p:grpSp>
      <p:sp>
        <p:nvSpPr>
          <p:cNvPr id="19" name="Freccia in su 18"/>
          <p:cNvSpPr/>
          <p:nvPr/>
        </p:nvSpPr>
        <p:spPr>
          <a:xfrm rot="1560000">
            <a:off x="5736277" y="3387442"/>
            <a:ext cx="263735" cy="1101887"/>
          </a:xfrm>
          <a:prstGeom prst="upArrow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Segnaposto dat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5" grpId="0" animBg="1"/>
      <p:bldP spid="20" grpId="0" animBg="1"/>
      <p:bldP spid="16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6"/>
          <p:cNvGrpSpPr/>
          <p:nvPr/>
        </p:nvGrpSpPr>
        <p:grpSpPr>
          <a:xfrm>
            <a:off x="1187624" y="4869160"/>
            <a:ext cx="4248472" cy="576064"/>
            <a:chOff x="899592" y="4005064"/>
            <a:chExt cx="4248472" cy="576064"/>
          </a:xfrm>
          <a:solidFill>
            <a:schemeClr val="accent5">
              <a:lumMod val="50000"/>
            </a:schemeClr>
          </a:solidFill>
        </p:grpSpPr>
        <p:sp>
          <p:nvSpPr>
            <p:cNvPr id="8" name="Rettangolo 7"/>
            <p:cNvSpPr/>
            <p:nvPr/>
          </p:nvSpPr>
          <p:spPr>
            <a:xfrm>
              <a:off x="899592" y="4005064"/>
              <a:ext cx="3456384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9" name="Freccia a destra 8"/>
            <p:cNvSpPr/>
            <p:nvPr/>
          </p:nvSpPr>
          <p:spPr>
            <a:xfrm>
              <a:off x="3635896" y="4077072"/>
              <a:ext cx="1512168" cy="43204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Upgrade </a:t>
            </a:r>
            <a:r>
              <a:rPr lang="it-IT" dirty="0" err="1" smtClean="0"/>
              <a:t>to</a:t>
            </a:r>
            <a:r>
              <a:rPr lang="it-IT" dirty="0" smtClean="0"/>
              <a:t> JLab@12 </a:t>
            </a:r>
            <a:r>
              <a:rPr lang="it-IT" dirty="0" err="1" smtClean="0"/>
              <a:t>GeV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JLab@12GeV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provide</a:t>
            </a:r>
            <a:r>
              <a:rPr lang="it-IT" dirty="0" smtClean="0"/>
              <a:t> a wide </a:t>
            </a:r>
            <a:r>
              <a:rPr lang="it-IT" dirty="0" err="1" smtClean="0"/>
              <a:t>kinematical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: </a:t>
            </a:r>
          </a:p>
          <a:p>
            <a:pPr lvl="1"/>
            <a:r>
              <a:rPr lang="it-IT" dirty="0" smtClean="0"/>
              <a:t>3-D </a:t>
            </a:r>
            <a:r>
              <a:rPr lang="it-IT" dirty="0" err="1" smtClean="0"/>
              <a:t>properties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internal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(</a:t>
            </a:r>
            <a:r>
              <a:rPr lang="it-IT" dirty="0" err="1" smtClean="0"/>
              <a:t>GPDs</a:t>
            </a:r>
            <a:r>
              <a:rPr lang="it-IT" dirty="0" smtClean="0"/>
              <a:t>)</a:t>
            </a:r>
          </a:p>
          <a:p>
            <a:pPr lvl="1"/>
            <a:endParaRPr lang="it-IT" dirty="0" smtClean="0"/>
          </a:p>
          <a:p>
            <a:pPr lvl="1"/>
            <a:r>
              <a:rPr lang="it-IT" dirty="0" err="1" smtClean="0"/>
              <a:t>pQCD</a:t>
            </a:r>
            <a:r>
              <a:rPr lang="it-IT" dirty="0" smtClean="0"/>
              <a:t> </a:t>
            </a:r>
            <a:r>
              <a:rPr lang="it-IT" dirty="0" err="1" smtClean="0"/>
              <a:t>prediction</a:t>
            </a:r>
            <a:r>
              <a:rPr lang="it-IT" dirty="0" smtClean="0"/>
              <a:t> @ x</a:t>
            </a:r>
            <a:r>
              <a:rPr lang="it-IT" dirty="0" smtClean="0">
                <a:sym typeface="Symbol"/>
              </a:rPr>
              <a:t>1</a:t>
            </a:r>
          </a:p>
          <a:p>
            <a:pPr lvl="1"/>
            <a:endParaRPr lang="it-IT" dirty="0" smtClean="0">
              <a:sym typeface="Symbol"/>
            </a:endParaRPr>
          </a:p>
          <a:p>
            <a:pPr lvl="1"/>
            <a:r>
              <a:rPr lang="it-IT" dirty="0" err="1" smtClean="0">
                <a:sym typeface="Symbol"/>
              </a:rPr>
              <a:t>Form</a:t>
            </a:r>
            <a:r>
              <a:rPr lang="it-IT" dirty="0" smtClean="0">
                <a:sym typeface="Symbol"/>
              </a:rPr>
              <a:t> </a:t>
            </a:r>
            <a:r>
              <a:rPr lang="it-IT" dirty="0" err="1" smtClean="0">
                <a:sym typeface="Symbol"/>
              </a:rPr>
              <a:t>factors</a:t>
            </a:r>
            <a:r>
              <a:rPr lang="it-IT" dirty="0" smtClean="0">
                <a:sym typeface="Symbol"/>
              </a:rPr>
              <a:t> …</a:t>
            </a:r>
            <a:endParaRPr lang="it-IT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01952" y="1340768"/>
            <a:ext cx="3174504" cy="2630572"/>
          </a:xfrm>
          <a:prstGeom prst="rect">
            <a:avLst/>
          </a:prstGeom>
          <a:noFill/>
          <a:ln w="76200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38390"/>
            <a:ext cx="2617480" cy="2314946"/>
          </a:xfrm>
          <a:prstGeom prst="rect">
            <a:avLst/>
          </a:prstGeom>
          <a:noFill/>
          <a:ln w="76200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ALICE – ITS Upgrade CDR</a:t>
            </a:r>
            <a:endParaRPr lang="it-IT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064" y="1988840"/>
            <a:ext cx="7010400" cy="407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3"/>
          <p:cNvSpPr txBox="1"/>
          <p:nvPr/>
        </p:nvSpPr>
        <p:spPr>
          <a:xfrm>
            <a:off x="251520" y="1772816"/>
            <a:ext cx="3600400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 prstMaterial="dkEdge">
            <a:bevelT w="114300" prst="hardEdge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Key aspects for physics: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Material reduced x3-4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Resolution </a:t>
            </a: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improved </a:t>
            </a: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x3-6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11" name="TextBox 3"/>
          <p:cNvSpPr txBox="1"/>
          <p:nvPr/>
        </p:nvSpPr>
        <p:spPr>
          <a:xfrm rot="20433358">
            <a:off x="5619330" y="4394464"/>
            <a:ext cx="2460257" cy="584775"/>
          </a:xfrm>
          <a:prstGeom prst="rect">
            <a:avLst/>
          </a:prstGeom>
          <a:solidFill>
            <a:schemeClr val="tx2">
              <a:lumMod val="25000"/>
            </a:schemeClr>
          </a:solidFill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endParaRPr lang="en-US" sz="600" b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Endorsed by LHCC</a:t>
            </a:r>
          </a:p>
          <a:p>
            <a:pPr>
              <a:defRPr/>
            </a:pPr>
            <a:endParaRPr lang="en-US" sz="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192.168.33.29\share_spes\Presentazioni_INFOspes\100414_figuraNupecc\spes_12_04_2010_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3104405"/>
            <a:ext cx="8931275" cy="3636963"/>
          </a:xfrm>
          <a:prstGeom prst="roundRect">
            <a:avLst>
              <a:gd name="adj" fmla="val 33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200" y="1372833"/>
            <a:ext cx="8077200" cy="75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766" tIns="10383" rIns="20766" bIns="10383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  <a:ea typeface="ＭＳ Ｐゴシック" charset="-128"/>
                <a:cs typeface="Verdana-Bold"/>
              </a:rPr>
              <a:t>A second generation ISOL facility for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ea typeface="ＭＳ Ｐゴシック" charset="-128"/>
                <a:cs typeface="Verdana-Bold"/>
              </a:rPr>
              <a:t>neutron-rich</a:t>
            </a:r>
            <a:r>
              <a:rPr lang="en-US" sz="2400" b="1" dirty="0" smtClean="0">
                <a:solidFill>
                  <a:schemeClr val="tx2"/>
                </a:solidFill>
                <a:ea typeface="ＭＳ Ｐゴシック" charset="-128"/>
                <a:cs typeface="Verdana-Bold"/>
              </a:rPr>
              <a:t> ion beams and an interdisciplinary research center</a:t>
            </a:r>
            <a:endParaRPr lang="en-US" sz="2400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4821" name="Picture 3" descr="\\192.168.33.29\share_spes\Presentazioni_INFOspes\080610_giens\posterGIENS\logoSPES.gif"/>
          <p:cNvPicPr>
            <a:picLocks noChangeAspect="1" noChangeArrowheads="1"/>
          </p:cNvPicPr>
          <p:nvPr/>
        </p:nvPicPr>
        <p:blipFill>
          <a:blip r:embed="rId4" cstate="print"/>
          <a:srcRect l="5859" t="27177" r="54327" b="44901"/>
          <a:stretch>
            <a:fillRect/>
          </a:stretch>
        </p:blipFill>
        <p:spPr bwMode="auto">
          <a:xfrm>
            <a:off x="101600" y="2060848"/>
            <a:ext cx="3676650" cy="1008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3400" y="3485405"/>
            <a:ext cx="3240442" cy="267190"/>
          </a:xfrm>
          <a:prstGeom prst="rect">
            <a:avLst/>
          </a:prstGeom>
          <a:ln w="76200">
            <a:solidFill>
              <a:srgbClr val="00CC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20766" tIns="10383" rIns="20766" bIns="1038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</a:rPr>
              <a:t>Selective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</a:rPr>
              <a:t>Production of </a:t>
            </a:r>
            <a:r>
              <a:rPr lang="en-US" sz="1600" b="1" dirty="0">
                <a:ln>
                  <a:solidFill>
                    <a:srgbClr val="339933"/>
                  </a:solidFill>
                </a:ln>
                <a:solidFill>
                  <a:srgbClr val="FFFF00"/>
                </a:solidFill>
              </a:rPr>
              <a:t>Exotic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339933"/>
                </a:solidFill>
              </a:rPr>
              <a:t>Species</a:t>
            </a:r>
            <a:endParaRPr lang="en-US" sz="1600" dirty="0">
              <a:solidFill>
                <a:srgbClr val="3399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66205"/>
            <a:ext cx="4495800" cy="636522"/>
          </a:xfrm>
          <a:prstGeom prst="rect">
            <a:avLst/>
          </a:prstGeom>
          <a:noFill/>
        </p:spPr>
        <p:txBody>
          <a:bodyPr lIns="20766" tIns="10383" rIns="20766" bIns="1038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ea typeface="ＭＳ Ｐゴシック" charset="-128"/>
              </a:rPr>
              <a:t>Proton induced fission on </a:t>
            </a:r>
            <a:r>
              <a:rPr lang="en-US" sz="2000" dirty="0" err="1" smtClean="0">
                <a:solidFill>
                  <a:schemeClr val="tx2"/>
                </a:solidFill>
                <a:ea typeface="ＭＳ Ｐゴシック" charset="-128"/>
              </a:rPr>
              <a:t>UCx</a:t>
            </a:r>
            <a:endParaRPr lang="en-US" sz="2000" dirty="0" smtClean="0">
              <a:solidFill>
                <a:schemeClr val="tx2"/>
              </a:solidFill>
              <a:ea typeface="ＭＳ Ｐゴシック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ea typeface="ＭＳ Ｐゴシック" charset="-128"/>
              </a:rPr>
              <a:t>10</a:t>
            </a:r>
            <a:r>
              <a:rPr lang="en-US" sz="2000" baseline="30000" dirty="0" smtClean="0">
                <a:solidFill>
                  <a:schemeClr val="tx2"/>
                </a:solidFill>
                <a:ea typeface="ＭＳ Ｐゴシック" charset="-128"/>
              </a:rPr>
              <a:t>13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-128"/>
              </a:rPr>
              <a:t> fission/s  - 8 kW on direct target </a:t>
            </a:r>
            <a:endParaRPr lang="en-US" sz="20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5562600" y="3942605"/>
            <a:ext cx="1441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>
                <a:solidFill>
                  <a:schemeClr val="bg1"/>
                </a:solidFill>
              </a:rPr>
              <a:t>Proton driver</a:t>
            </a:r>
          </a:p>
        </p:txBody>
      </p:sp>
      <p:sp>
        <p:nvSpPr>
          <p:cNvPr id="34826" name="TextBox 10"/>
          <p:cNvSpPr txBox="1">
            <a:spLocks noChangeArrowheads="1"/>
          </p:cNvSpPr>
          <p:nvPr/>
        </p:nvSpPr>
        <p:spPr bwMode="auto">
          <a:xfrm>
            <a:off x="3352800" y="3866405"/>
            <a:ext cx="2060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dirty="0">
                <a:solidFill>
                  <a:schemeClr val="bg1"/>
                </a:solidFill>
              </a:rPr>
              <a:t>ISOL target 1 (8kW)</a:t>
            </a:r>
          </a:p>
        </p:txBody>
      </p:sp>
      <p:sp>
        <p:nvSpPr>
          <p:cNvPr id="34827" name="TextBox 11"/>
          <p:cNvSpPr txBox="1">
            <a:spLocks noChangeArrowheads="1"/>
          </p:cNvSpPr>
          <p:nvPr/>
        </p:nvSpPr>
        <p:spPr bwMode="auto">
          <a:xfrm>
            <a:off x="4953000" y="5238005"/>
            <a:ext cx="1455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>
                <a:solidFill>
                  <a:schemeClr val="bg1"/>
                </a:solidFill>
              </a:rPr>
              <a:t>ISOL target 2</a:t>
            </a: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2286000" y="5695205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>
                <a:solidFill>
                  <a:schemeClr val="bg1"/>
                </a:solidFill>
              </a:rPr>
              <a:t>High Resolution Mass Spectrometer</a:t>
            </a:r>
          </a:p>
        </p:txBody>
      </p:sp>
      <p:sp>
        <p:nvSpPr>
          <p:cNvPr id="34829" name="TextBox 13"/>
          <p:cNvSpPr txBox="1">
            <a:spLocks noChangeArrowheads="1"/>
          </p:cNvSpPr>
          <p:nvPr/>
        </p:nvSpPr>
        <p:spPr bwMode="auto">
          <a:xfrm>
            <a:off x="1905000" y="4476005"/>
            <a:ext cx="1678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dirty="0">
                <a:solidFill>
                  <a:schemeClr val="bg1"/>
                </a:solidFill>
              </a:rPr>
              <a:t>Charge Breeder</a:t>
            </a:r>
          </a:p>
        </p:txBody>
      </p:sp>
      <p:sp>
        <p:nvSpPr>
          <p:cNvPr id="34830" name="TextBox 14"/>
          <p:cNvSpPr txBox="1">
            <a:spLocks noChangeArrowheads="1"/>
          </p:cNvSpPr>
          <p:nvPr/>
        </p:nvSpPr>
        <p:spPr bwMode="auto">
          <a:xfrm rot="-1358658">
            <a:off x="495300" y="5193555"/>
            <a:ext cx="2436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200">
                <a:solidFill>
                  <a:schemeClr val="bg1"/>
                </a:solidFill>
              </a:rPr>
              <a:t>Exotic beam transfer to PIAVE-ALPI</a:t>
            </a:r>
          </a:p>
        </p:txBody>
      </p:sp>
      <p:sp>
        <p:nvSpPr>
          <p:cNvPr id="34831" name="TextBox 15"/>
          <p:cNvSpPr txBox="1">
            <a:spLocks noChangeArrowheads="1"/>
          </p:cNvSpPr>
          <p:nvPr/>
        </p:nvSpPr>
        <p:spPr bwMode="auto">
          <a:xfrm>
            <a:off x="6858000" y="4323605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>
                <a:solidFill>
                  <a:schemeClr val="bg1"/>
                </a:solidFill>
              </a:rPr>
              <a:t>Proton and neutron applications</a:t>
            </a:r>
          </a:p>
        </p:txBody>
      </p:sp>
      <p:sp>
        <p:nvSpPr>
          <p:cNvPr id="34832" name="CasellaDiTesto 20"/>
          <p:cNvSpPr txBox="1">
            <a:spLocks noChangeArrowheads="1"/>
          </p:cNvSpPr>
          <p:nvPr/>
        </p:nvSpPr>
        <p:spPr bwMode="auto">
          <a:xfrm>
            <a:off x="3886200" y="4552205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1400">
                <a:solidFill>
                  <a:schemeClr val="bg1"/>
                </a:solidFill>
              </a:rPr>
              <a:t>HV platform 260kV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538537" y="5325317"/>
            <a:ext cx="1380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dirty="0" smtClean="0">
                <a:solidFill>
                  <a:schemeClr val="bg1"/>
                </a:solidFill>
              </a:rPr>
              <a:t>Beam cooler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olo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SPES ISOL facility @LNL</a:t>
            </a:r>
            <a:br>
              <a:rPr lang="en-US" dirty="0" smtClean="0"/>
            </a:br>
            <a:endParaRPr lang="it-IT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4483139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        ISOL Roadmap in EUROPE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766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228600"/>
            <a:ext cx="196215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po 29"/>
          <p:cNvGrpSpPr/>
          <p:nvPr/>
        </p:nvGrpSpPr>
        <p:grpSpPr>
          <a:xfrm>
            <a:off x="0" y="1340768"/>
            <a:ext cx="9107488" cy="1584176"/>
            <a:chOff x="0" y="1340768"/>
            <a:chExt cx="9107488" cy="1584176"/>
          </a:xfrm>
        </p:grpSpPr>
        <p:sp>
          <p:nvSpPr>
            <p:cNvPr id="29" name="Rectangle 28"/>
            <p:cNvSpPr/>
            <p:nvPr/>
          </p:nvSpPr>
          <p:spPr>
            <a:xfrm>
              <a:off x="0" y="1340768"/>
              <a:ext cx="9107488" cy="158417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660" name="Picture 42" descr="tr_gani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2438400"/>
              <a:ext cx="1371600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Rectangle 19"/>
            <p:cNvSpPr>
              <a:spLocks noChangeArrowheads="1"/>
            </p:cNvSpPr>
            <p:nvPr/>
          </p:nvSpPr>
          <p:spPr bwMode="auto">
            <a:xfrm>
              <a:off x="0" y="2362200"/>
              <a:ext cx="13112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SPIRAL –</a:t>
              </a:r>
              <a:r>
                <a:rPr lang="en-US">
                  <a:latin typeface="Calibri" pitchFamily="34" charset="0"/>
                </a:rPr>
                <a:t> </a:t>
              </a:r>
            </a:p>
          </p:txBody>
        </p:sp>
        <p:pic>
          <p:nvPicPr>
            <p:cNvPr id="27662" name="Picture 20" descr="islogo1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2057400"/>
              <a:ext cx="1905000" cy="86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61" descr="INFN-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84168" y="1844824"/>
              <a:ext cx="952500" cy="9334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7664" name="Rectangle 22"/>
            <p:cNvSpPr>
              <a:spLocks noChangeArrowheads="1"/>
            </p:cNvSpPr>
            <p:nvPr/>
          </p:nvSpPr>
          <p:spPr bwMode="auto">
            <a:xfrm>
              <a:off x="7162800" y="2141240"/>
              <a:ext cx="1654175" cy="461963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400" dirty="0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latin typeface="Calibri" pitchFamily="34" charset="0"/>
                </a:rPr>
                <a:t>LNS - EXCYT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1520" y="1556792"/>
              <a:ext cx="1368152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+mn-lt"/>
                </a:rPr>
                <a:t>TODAY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1920" y="1414735"/>
              <a:ext cx="1822450" cy="64611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/>
                <a:t>10</a:t>
              </a:r>
              <a:r>
                <a:rPr lang="it-IT" baseline="30000" dirty="0"/>
                <a:t>12</a:t>
              </a:r>
              <a:r>
                <a:rPr lang="it-IT" dirty="0"/>
                <a:t> fission/s , </a:t>
              </a:r>
            </a:p>
            <a:p>
              <a:pPr>
                <a:defRPr/>
              </a:pPr>
              <a:r>
                <a:rPr lang="it-IT" dirty="0"/>
                <a:t>2 MeV/n (A=130)</a:t>
              </a:r>
            </a:p>
          </p:txBody>
        </p:sp>
      </p:grpSp>
      <p:grpSp>
        <p:nvGrpSpPr>
          <p:cNvPr id="4" name="Gruppo 30"/>
          <p:cNvGrpSpPr/>
          <p:nvPr/>
        </p:nvGrpSpPr>
        <p:grpSpPr>
          <a:xfrm>
            <a:off x="-36512" y="3140968"/>
            <a:ext cx="9107488" cy="1584176"/>
            <a:chOff x="-36512" y="3140968"/>
            <a:chExt cx="9107488" cy="1584176"/>
          </a:xfrm>
        </p:grpSpPr>
        <p:sp>
          <p:nvSpPr>
            <p:cNvPr id="33" name="Rectangle 28"/>
            <p:cNvSpPr/>
            <p:nvPr/>
          </p:nvSpPr>
          <p:spPr>
            <a:xfrm>
              <a:off x="-36512" y="3140968"/>
              <a:ext cx="9107488" cy="15841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651" name="Picture 2" descr="http://www.ganil-spiral2.eu/logo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" y="3733800"/>
              <a:ext cx="2362200" cy="65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2" name="Picture 3" descr="http://hie-isolde.web.cern.ch/HIE-ISOLDE/HIE-ISOLDE_site/Homepage/img1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05200" y="3914378"/>
              <a:ext cx="1828800" cy="666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653" name="Picture 4" descr="http://www.lnl.infn.it/~spes/images/logoSPES2008_medium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66010" y="3828653"/>
              <a:ext cx="2738438" cy="752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11760" y="3212976"/>
              <a:ext cx="1944216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+mn-lt"/>
                </a:rPr>
                <a:t>2014-2025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1850" y="3214936"/>
              <a:ext cx="1938338" cy="64611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 smtClean="0"/>
                <a:t>10</a:t>
              </a:r>
              <a:r>
                <a:rPr lang="it-IT" baseline="30000" dirty="0" smtClean="0"/>
                <a:t>13-14</a:t>
              </a:r>
              <a:r>
                <a:rPr lang="it-IT" dirty="0" smtClean="0"/>
                <a:t> </a:t>
              </a:r>
              <a:r>
                <a:rPr lang="it-IT" dirty="0"/>
                <a:t>fission/s  </a:t>
              </a:r>
            </a:p>
            <a:p>
              <a:pPr>
                <a:defRPr/>
              </a:pPr>
              <a:r>
                <a:rPr lang="it-IT" dirty="0"/>
                <a:t>10 MeV/n (A=130)</a:t>
              </a:r>
            </a:p>
          </p:txBody>
        </p:sp>
      </p:grpSp>
      <p:grpSp>
        <p:nvGrpSpPr>
          <p:cNvPr id="5" name="Gruppo 31"/>
          <p:cNvGrpSpPr/>
          <p:nvPr/>
        </p:nvGrpSpPr>
        <p:grpSpPr>
          <a:xfrm>
            <a:off x="-36512" y="5085184"/>
            <a:ext cx="9107488" cy="1584176"/>
            <a:chOff x="-36512" y="5085184"/>
            <a:chExt cx="9107488" cy="1584176"/>
          </a:xfrm>
        </p:grpSpPr>
        <p:sp>
          <p:nvSpPr>
            <p:cNvPr id="34" name="Rectangle 28"/>
            <p:cNvSpPr/>
            <p:nvPr/>
          </p:nvSpPr>
          <p:spPr>
            <a:xfrm>
              <a:off x="-36512" y="5085184"/>
              <a:ext cx="9107488" cy="15841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658" name="Picture 4" descr="EURISOL_logo"/>
            <p:cNvPicPr>
              <a:picLocks noChangeAspect="1" noChangeArrowheads="1"/>
            </p:cNvPicPr>
            <p:nvPr/>
          </p:nvPicPr>
          <p:blipFill>
            <a:blip r:embed="rId11" cstate="print"/>
            <a:srcRect l="2223"/>
            <a:stretch>
              <a:fillRect/>
            </a:stretch>
          </p:blipFill>
          <p:spPr bwMode="auto">
            <a:xfrm>
              <a:off x="2267744" y="5105400"/>
              <a:ext cx="3874330" cy="7556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239471" y="6021288"/>
              <a:ext cx="2153923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+mn-lt"/>
                </a:rPr>
                <a:t>FROM 2025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16509" y="5181600"/>
              <a:ext cx="2375971" cy="138499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 smtClean="0"/>
                <a:t>&gt; 10</a:t>
              </a:r>
              <a:r>
                <a:rPr lang="it-IT" baseline="30000" dirty="0" smtClean="0"/>
                <a:t>15</a:t>
              </a:r>
              <a:r>
                <a:rPr lang="it-IT" dirty="0" smtClean="0"/>
                <a:t> </a:t>
              </a:r>
              <a:r>
                <a:rPr lang="it-IT" dirty="0"/>
                <a:t>fission/s </a:t>
              </a:r>
            </a:p>
            <a:p>
              <a:pPr>
                <a:defRPr/>
              </a:pPr>
              <a:r>
                <a:rPr lang="it-IT" dirty="0"/>
                <a:t>100 MeV/n (A=130)</a:t>
              </a:r>
            </a:p>
            <a:p>
              <a:pPr>
                <a:defRPr/>
              </a:pPr>
              <a:endParaRPr lang="it-IT" sz="1100" dirty="0"/>
            </a:p>
            <a:p>
              <a:pPr>
                <a:defRPr/>
              </a:pPr>
              <a:r>
                <a:rPr lang="it-IT" dirty="0"/>
                <a:t>3x 100 kW direct target</a:t>
              </a:r>
            </a:p>
            <a:p>
              <a:pPr>
                <a:defRPr/>
              </a:pPr>
              <a:r>
                <a:rPr lang="it-IT" dirty="0"/>
                <a:t>1x 5 MW 2-step target</a:t>
              </a:r>
            </a:p>
          </p:txBody>
        </p:sp>
        <p:pic>
          <p:nvPicPr>
            <p:cNvPr id="27673" name="Picture 102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7409" y="5217213"/>
              <a:ext cx="1998327" cy="1380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po 34"/>
          <p:cNvGrpSpPr/>
          <p:nvPr/>
        </p:nvGrpSpPr>
        <p:grpSpPr>
          <a:xfrm>
            <a:off x="1331640" y="2636912"/>
            <a:ext cx="6552728" cy="1173088"/>
            <a:chOff x="1331640" y="2636912"/>
            <a:chExt cx="6552728" cy="1173088"/>
          </a:xfrm>
        </p:grpSpPr>
        <p:cxnSp>
          <p:nvCxnSpPr>
            <p:cNvPr id="26" name="Straight Arrow Connector 25"/>
            <p:cNvCxnSpPr/>
            <p:nvPr/>
          </p:nvCxnSpPr>
          <p:spPr>
            <a:xfrm rot="5400000">
              <a:off x="3963194" y="3275806"/>
              <a:ext cx="1066800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913334" y="3237706"/>
              <a:ext cx="838200" cy="1587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5"/>
            <p:cNvCxnSpPr/>
            <p:nvPr/>
          </p:nvCxnSpPr>
          <p:spPr>
            <a:xfrm rot="5400000">
              <a:off x="7350174" y="3169518"/>
              <a:ext cx="1066800" cy="158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35"/>
          <p:cNvGrpSpPr/>
          <p:nvPr/>
        </p:nvGrpSpPr>
        <p:grpSpPr>
          <a:xfrm>
            <a:off x="1752600" y="4495800"/>
            <a:ext cx="5482629" cy="458788"/>
            <a:chOff x="1752600" y="4495800"/>
            <a:chExt cx="5482629" cy="45878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52600" y="4495800"/>
              <a:ext cx="2603376" cy="44536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499992" y="4509120"/>
              <a:ext cx="0" cy="445468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27653" idx="2"/>
            </p:cNvCxnSpPr>
            <p:nvPr/>
          </p:nvCxnSpPr>
          <p:spPr>
            <a:xfrm flipH="1">
              <a:off x="4572000" y="4581128"/>
              <a:ext cx="2663229" cy="371872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egnaposto data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36" name="Segnaposto piè di pagina 3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LUNA-MV @ LNGS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5259784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ym typeface="Wingdings" pitchFamily="2" charset="2"/>
              </a:rPr>
              <a:t>A 3.5 MV accelerator to </a:t>
            </a:r>
            <a:r>
              <a:rPr lang="en-US" sz="2000" dirty="0" smtClean="0"/>
              <a:t>measure</a:t>
            </a:r>
            <a:r>
              <a:rPr lang="en-US" sz="2000" dirty="0" smtClean="0">
                <a:solidFill>
                  <a:srgbClr val="A50021"/>
                </a:solidFill>
              </a:rPr>
              <a:t> </a:t>
            </a:r>
            <a:r>
              <a:rPr lang="en-US" sz="2000" dirty="0" smtClean="0"/>
              <a:t>key reactions of the Helium burning and neutron sources for the s-process:</a:t>
            </a:r>
          </a:p>
          <a:p>
            <a:endParaRPr lang="en-US" sz="2000" baseline="30000" dirty="0" smtClean="0"/>
          </a:p>
          <a:p>
            <a:pPr marL="742950" lvl="1"/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742950" lvl="1"/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742950" lvl="1"/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Mg</a:t>
            </a:r>
          </a:p>
          <a:p>
            <a:pPr marL="742950" lvl="1"/>
            <a:r>
              <a:rPr lang="en-US" sz="2000" dirty="0" smtClean="0"/>
              <a:t>(</a:t>
            </a:r>
            <a:r>
              <a:rPr lang="en-US" sz="2000" dirty="0" err="1" smtClean="0">
                <a:latin typeface="Symbol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itchFamily="18" charset="2"/>
              </a:rPr>
              <a:t>g</a:t>
            </a:r>
            <a:r>
              <a:rPr lang="en-US" sz="2000" dirty="0" smtClean="0"/>
              <a:t>) reactions on </a:t>
            </a:r>
            <a:r>
              <a:rPr lang="en-US" sz="2000" baseline="30000" dirty="0" smtClean="0"/>
              <a:t>14,15</a:t>
            </a:r>
            <a:r>
              <a:rPr lang="en-US" sz="2000" dirty="0" smtClean="0"/>
              <a:t>N and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</a:t>
            </a:r>
          </a:p>
          <a:p>
            <a:endParaRPr lang="en-US" sz="2000" dirty="0" smtClean="0"/>
          </a:p>
          <a:p>
            <a:r>
              <a:rPr lang="en-US" sz="2000" dirty="0" smtClean="0"/>
              <a:t>Relevant at higher temperatures (larger energies) than reactions belonging to the hydrogen-burning studied so far at LUNA</a:t>
            </a:r>
          </a:p>
          <a:p>
            <a:endParaRPr lang="it-IT" dirty="0"/>
          </a:p>
        </p:txBody>
      </p:sp>
      <p:pic>
        <p:nvPicPr>
          <p:cNvPr id="4" name="Immagin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646" y="1556792"/>
            <a:ext cx="2727160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3896" y="476672"/>
            <a:ext cx="1594568" cy="897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5/10/2012</a:t>
            </a:r>
            <a:endParaRPr lang="it-IT" dirty="0">
              <a:solidFill>
                <a:srgbClr val="D6EC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D6ECFF"/>
                </a:solidFill>
              </a:rPr>
              <a:t>R-ECFA Meeting LNF</a:t>
            </a:r>
            <a:endParaRPr lang="it-IT" dirty="0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Major future </a:t>
            </a:r>
            <a:r>
              <a:rPr lang="it-IT" dirty="0" err="1" smtClean="0"/>
              <a:t>development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/>
              <a:t>Line</a:t>
            </a:r>
            <a:r>
              <a:rPr lang="it-IT" dirty="0" smtClean="0"/>
              <a:t> 1</a:t>
            </a:r>
          </a:p>
          <a:p>
            <a:pPr lvl="1"/>
            <a:r>
              <a:rPr lang="it-IT" dirty="0" smtClean="0"/>
              <a:t>JLAB upgrade</a:t>
            </a:r>
          </a:p>
          <a:p>
            <a:r>
              <a:rPr lang="it-IT" dirty="0" err="1" smtClean="0"/>
              <a:t>Line</a:t>
            </a:r>
            <a:r>
              <a:rPr lang="it-IT" dirty="0" smtClean="0"/>
              <a:t> 2</a:t>
            </a:r>
          </a:p>
          <a:p>
            <a:pPr lvl="1"/>
            <a:r>
              <a:rPr lang="it-IT" dirty="0" smtClean="0"/>
              <a:t>ALICE upgrade</a:t>
            </a:r>
          </a:p>
          <a:p>
            <a:r>
              <a:rPr lang="it-IT" dirty="0" err="1" smtClean="0"/>
              <a:t>Line</a:t>
            </a:r>
            <a:r>
              <a:rPr lang="it-IT" dirty="0" smtClean="0"/>
              <a:t> 3</a:t>
            </a:r>
          </a:p>
          <a:p>
            <a:pPr lvl="1"/>
            <a:r>
              <a:rPr lang="it-IT" dirty="0" err="1" smtClean="0"/>
              <a:t>related</a:t>
            </a:r>
            <a:r>
              <a:rPr lang="it-IT" dirty="0" smtClean="0"/>
              <a:t> </a:t>
            </a:r>
            <a:r>
              <a:rPr lang="it-IT" dirty="0" err="1" smtClean="0"/>
              <a:t>instrumentation</a:t>
            </a:r>
            <a:r>
              <a:rPr lang="it-IT" dirty="0" smtClean="0"/>
              <a:t> (AGATA, FAZIA)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SPES@LNL</a:t>
            </a:r>
            <a:endParaRPr lang="it-IT" dirty="0" smtClean="0"/>
          </a:p>
          <a:p>
            <a:pPr lvl="1"/>
            <a:r>
              <a:rPr lang="it-IT" dirty="0" smtClean="0"/>
              <a:t>FRIB,</a:t>
            </a:r>
            <a:r>
              <a:rPr lang="it-IT" dirty="0" err="1" smtClean="0"/>
              <a:t>EXCYT@LNS</a:t>
            </a:r>
            <a:r>
              <a:rPr lang="it-IT" dirty="0" smtClean="0"/>
              <a:t> + </a:t>
            </a:r>
            <a:r>
              <a:rPr lang="it-IT" dirty="0" err="1" smtClean="0"/>
              <a:t>upgrading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existing</a:t>
            </a:r>
            <a:r>
              <a:rPr lang="it-IT" dirty="0" smtClean="0"/>
              <a:t> </a:t>
            </a:r>
            <a:r>
              <a:rPr lang="it-IT" dirty="0" err="1" smtClean="0"/>
              <a:t>instrumentation</a:t>
            </a:r>
            <a:r>
              <a:rPr lang="it-IT" dirty="0" smtClean="0"/>
              <a:t> (CHIMERA, MAGNEX, FARCOS)</a:t>
            </a:r>
          </a:p>
          <a:p>
            <a:r>
              <a:rPr lang="it-IT" dirty="0" err="1" smtClean="0"/>
              <a:t>Line</a:t>
            </a:r>
            <a:r>
              <a:rPr lang="it-IT" dirty="0" smtClean="0"/>
              <a:t> 4</a:t>
            </a:r>
          </a:p>
          <a:p>
            <a:pPr lvl="1"/>
            <a:r>
              <a:rPr lang="it-IT" dirty="0" err="1" smtClean="0"/>
              <a:t>related</a:t>
            </a:r>
            <a:r>
              <a:rPr lang="it-IT" dirty="0" smtClean="0"/>
              <a:t> </a:t>
            </a:r>
            <a:r>
              <a:rPr lang="it-IT" dirty="0" err="1" smtClean="0"/>
              <a:t>instrumentation</a:t>
            </a:r>
            <a:r>
              <a:rPr lang="it-IT" dirty="0" smtClean="0"/>
              <a:t> (</a:t>
            </a:r>
            <a:r>
              <a:rPr lang="it-IT" dirty="0" err="1" smtClean="0"/>
              <a:t>TbD</a:t>
            </a:r>
            <a:r>
              <a:rPr lang="it-IT" dirty="0" smtClean="0"/>
              <a:t>) </a:t>
            </a:r>
            <a:r>
              <a:rPr lang="it-IT" dirty="0" err="1" smtClean="0"/>
              <a:t>for</a:t>
            </a:r>
            <a:r>
              <a:rPr lang="it-IT" dirty="0" smtClean="0"/>
              <a:t> LUNA-MV@LNGS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ALICE has collected data with </a:t>
            </a:r>
            <a:r>
              <a:rPr lang="en-US" dirty="0" err="1" smtClean="0"/>
              <a:t>Pb-Pb</a:t>
            </a:r>
            <a:r>
              <a:rPr lang="en-US" dirty="0" smtClean="0"/>
              <a:t> and producing papers. Ready for next p-</a:t>
            </a:r>
            <a:r>
              <a:rPr lang="en-US" dirty="0" err="1" smtClean="0"/>
              <a:t>Pb</a:t>
            </a:r>
            <a:r>
              <a:rPr lang="en-US" dirty="0" smtClean="0"/>
              <a:t> data taking.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 The experimental campaign with the AGATA demonstrator has been completed at LNL. The realization of ¼ of solid angle is in progress. Nuclei at extremes and more degrees of freedom will be investigated. </a:t>
            </a:r>
          </a:p>
          <a:p>
            <a:pPr lvl="2"/>
            <a:endParaRPr lang="en-US" dirty="0" smtClean="0"/>
          </a:p>
          <a:p>
            <a:r>
              <a:rPr lang="en-US" dirty="0" err="1" smtClean="0"/>
              <a:t>Esperiments</a:t>
            </a:r>
            <a:r>
              <a:rPr lang="en-US" dirty="0" smtClean="0"/>
              <a:t> engaged in upgrades (such as  JLAB and CHIMERA at LNS) are progressing.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Several relevant results are obtained with the analysis under way. They are important to guide the future programs.</a:t>
            </a:r>
          </a:p>
          <a:p>
            <a:endParaRPr lang="en-US" dirty="0" smtClean="0"/>
          </a:p>
          <a:p>
            <a:r>
              <a:rPr lang="en-US" dirty="0" smtClean="0"/>
              <a:t>Improvements to the national infrastructures are in progress.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/>
          <p:cNvGraphicFramePr/>
          <p:nvPr/>
        </p:nvGraphicFramePr>
        <p:xfrm>
          <a:off x="1115616" y="1268760"/>
          <a:ext cx="6878188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Facilities-</a:t>
            </a:r>
            <a:r>
              <a:rPr lang="it-IT" dirty="0" smtClean="0"/>
              <a:t> </a:t>
            </a:r>
            <a:r>
              <a:rPr lang="it-IT" dirty="0" err="1" smtClean="0"/>
              <a:t>european</a:t>
            </a:r>
            <a:endParaRPr lang="it-IT" dirty="0"/>
          </a:p>
        </p:txBody>
      </p:sp>
      <p:sp>
        <p:nvSpPr>
          <p:cNvPr id="4" name="Segnaposto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" name="Segnaposto piè di pagina 2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283968" y="5919663"/>
            <a:ext cx="7521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LNS</a:t>
            </a:r>
            <a:endParaRPr lang="it-I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189432" y="5301208"/>
            <a:ext cx="7344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LNF</a:t>
            </a:r>
            <a:endParaRPr lang="it-I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23928" y="5013176"/>
            <a:ext cx="9589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LNGS</a:t>
            </a:r>
            <a:endParaRPr lang="it-I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705500" y="4509120"/>
            <a:ext cx="7393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LNL</a:t>
            </a:r>
            <a:endParaRPr lang="it-IT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108346" y="1204168"/>
            <a:ext cx="8927308" cy="5537200"/>
            <a:chOff x="108346" y="660400"/>
            <a:chExt cx="8927308" cy="5537200"/>
          </a:xfrm>
        </p:grpSpPr>
        <p:graphicFrame>
          <p:nvGraphicFramePr>
            <p:cNvPr id="10" name="Grafico 9"/>
            <p:cNvGraphicFramePr/>
            <p:nvPr/>
          </p:nvGraphicFramePr>
          <p:xfrm>
            <a:off x="108346" y="660400"/>
            <a:ext cx="8927308" cy="5537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riangolo isoscele 6"/>
            <p:cNvSpPr/>
            <p:nvPr/>
          </p:nvSpPr>
          <p:spPr>
            <a:xfrm flipV="1">
              <a:off x="262740" y="836712"/>
              <a:ext cx="1872208" cy="1296144"/>
            </a:xfrm>
            <a:prstGeom prst="triangle">
              <a:avLst>
                <a:gd name="adj" fmla="val 1047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Facilities–</a:t>
            </a:r>
            <a:r>
              <a:rPr lang="it-IT" dirty="0" smtClean="0"/>
              <a:t> </a:t>
            </a:r>
            <a:r>
              <a:rPr lang="it-IT" dirty="0" err="1" smtClean="0"/>
              <a:t>extra-european</a:t>
            </a:r>
            <a:endParaRPr lang="it-IT" dirty="0"/>
          </a:p>
        </p:txBody>
      </p:sp>
      <p:sp>
        <p:nvSpPr>
          <p:cNvPr id="5" name="Segnaposto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6" name="Segnaposto piè di pagina 2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algn="r"/>
            <a:r>
              <a:rPr lang="it-IT" sz="1100" smtClean="0">
                <a:solidFill>
                  <a:srgbClr val="FEFAC9"/>
                </a:solidFill>
              </a:rPr>
              <a:t>R-ECFA Meeting LNF</a:t>
            </a:r>
            <a:endParaRPr lang="it-IT" sz="1100" dirty="0">
              <a:solidFill>
                <a:srgbClr val="FEFAC9"/>
              </a:solidFill>
            </a:endParaRPr>
          </a:p>
        </p:txBody>
      </p:sp>
      <p:sp>
        <p:nvSpPr>
          <p:cNvPr id="8" name="Segnaposto numero diapositiva 26"/>
          <p:cNvSpPr txBox="1">
            <a:spLocks/>
          </p:cNvSpPr>
          <p:nvPr/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50A92-7F93-4FD4-AE36-32FC0ECAAF7F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L1 - </a:t>
            </a:r>
            <a:r>
              <a:rPr lang="it-IT" sz="3600" dirty="0" err="1" smtClean="0"/>
              <a:t>Quarks</a:t>
            </a:r>
            <a:r>
              <a:rPr lang="it-IT" sz="3600" dirty="0" smtClean="0"/>
              <a:t> and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Dynamics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Leptonic</a:t>
            </a:r>
            <a:r>
              <a:rPr lang="it-IT" dirty="0" smtClean="0"/>
              <a:t> </a:t>
            </a:r>
            <a:r>
              <a:rPr lang="it-IT" dirty="0" err="1" smtClean="0"/>
              <a:t>probes</a:t>
            </a:r>
            <a:r>
              <a:rPr lang="it-IT" dirty="0" smtClean="0"/>
              <a:t> (</a:t>
            </a:r>
            <a:r>
              <a:rPr lang="it-IT" dirty="0" err="1" smtClean="0"/>
              <a:t>Jlab</a:t>
            </a:r>
            <a:r>
              <a:rPr lang="it-IT" dirty="0" smtClean="0"/>
              <a:t>, Bonn, </a:t>
            </a:r>
            <a:r>
              <a:rPr lang="it-IT" dirty="0" err="1" smtClean="0"/>
              <a:t>Mainz</a:t>
            </a:r>
            <a:r>
              <a:rPr lang="it-IT" dirty="0" smtClean="0"/>
              <a:t>) and Hadronic </a:t>
            </a:r>
            <a:r>
              <a:rPr lang="it-IT" dirty="0" err="1" smtClean="0"/>
              <a:t>probes</a:t>
            </a:r>
            <a:r>
              <a:rPr lang="it-IT" dirty="0" smtClean="0"/>
              <a:t> (</a:t>
            </a:r>
            <a:r>
              <a:rPr lang="it-IT" dirty="0" err="1" smtClean="0"/>
              <a:t>DAPHNE@LNF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Non perturbative QCD (</a:t>
            </a:r>
            <a:r>
              <a:rPr lang="it-IT" dirty="0" err="1" smtClean="0"/>
              <a:t>baryons</a:t>
            </a:r>
            <a:r>
              <a:rPr lang="it-IT" dirty="0" smtClean="0"/>
              <a:t> and </a:t>
            </a:r>
            <a:r>
              <a:rPr lang="it-IT" dirty="0" err="1" smtClean="0"/>
              <a:t>mesons</a:t>
            </a:r>
            <a:r>
              <a:rPr lang="it-IT" dirty="0" smtClean="0"/>
              <a:t>)</a:t>
            </a:r>
          </a:p>
          <a:p>
            <a:r>
              <a:rPr lang="it-IT" dirty="0" smtClean="0"/>
              <a:t>NLO </a:t>
            </a:r>
            <a:r>
              <a:rPr lang="it-IT" dirty="0" err="1" smtClean="0"/>
              <a:t>pQCD</a:t>
            </a:r>
            <a:endParaRPr lang="it-IT" dirty="0" smtClean="0"/>
          </a:p>
          <a:p>
            <a:r>
              <a:rPr lang="it-IT" dirty="0" err="1" smtClean="0"/>
              <a:t>Hadronization</a:t>
            </a:r>
            <a:r>
              <a:rPr lang="it-IT" dirty="0" smtClean="0"/>
              <a:t> </a:t>
            </a:r>
            <a:r>
              <a:rPr lang="it-IT" dirty="0" err="1" smtClean="0"/>
              <a:t>phenomena</a:t>
            </a:r>
            <a:r>
              <a:rPr lang="it-IT" dirty="0" smtClean="0"/>
              <a:t> in </a:t>
            </a:r>
            <a:r>
              <a:rPr lang="it-IT" dirty="0" err="1" smtClean="0"/>
              <a:t>nucler</a:t>
            </a:r>
            <a:r>
              <a:rPr lang="it-IT" dirty="0" smtClean="0"/>
              <a:t> </a:t>
            </a:r>
            <a:r>
              <a:rPr lang="it-IT" dirty="0" err="1" smtClean="0"/>
              <a:t>matter</a:t>
            </a:r>
            <a:endParaRPr lang="it-IT" dirty="0" smtClean="0"/>
          </a:p>
          <a:p>
            <a:r>
              <a:rPr lang="it-IT" dirty="0" err="1" smtClean="0"/>
              <a:t>Strangeness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in 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matter</a:t>
            </a:r>
            <a:endParaRPr lang="it-IT" dirty="0" smtClean="0"/>
          </a:p>
          <a:p>
            <a:r>
              <a:rPr lang="it-IT" dirty="0" smtClean="0"/>
              <a:t>N-N </a:t>
            </a:r>
            <a:r>
              <a:rPr lang="it-IT" dirty="0" err="1" smtClean="0"/>
              <a:t>correlations</a:t>
            </a:r>
            <a:endParaRPr lang="it-IT" dirty="0" smtClean="0"/>
          </a:p>
          <a:p>
            <a:r>
              <a:rPr lang="it-IT" dirty="0" err="1" smtClean="0"/>
              <a:t>Spin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the Nucleon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325" y="1268760"/>
            <a:ext cx="3010139" cy="5132040"/>
          </a:xfrm>
          <a:prstGeom prst="roundRect">
            <a:avLst>
              <a:gd name="adj" fmla="val 3517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3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754549" y="5373216"/>
            <a:ext cx="790180" cy="442674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it-IT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JLab</a:t>
            </a:r>
            <a:endParaRPr lang="it-IT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2" name="Gruppo 8"/>
          <p:cNvGrpSpPr/>
          <p:nvPr/>
        </p:nvGrpSpPr>
        <p:grpSpPr>
          <a:xfrm>
            <a:off x="899592" y="2996952"/>
            <a:ext cx="4680520" cy="3168352"/>
            <a:chOff x="899592" y="4581128"/>
            <a:chExt cx="4680520" cy="3168352"/>
          </a:xfrm>
        </p:grpSpPr>
        <p:sp>
          <p:nvSpPr>
            <p:cNvPr id="14" name="Rettangolo 13"/>
            <p:cNvSpPr/>
            <p:nvPr/>
          </p:nvSpPr>
          <p:spPr>
            <a:xfrm>
              <a:off x="899592" y="4581128"/>
              <a:ext cx="3960440" cy="316835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a destra 14"/>
            <p:cNvSpPr/>
            <p:nvPr/>
          </p:nvSpPr>
          <p:spPr>
            <a:xfrm>
              <a:off x="2051720" y="5085184"/>
              <a:ext cx="3528392" cy="432048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Leptonic</a:t>
            </a:r>
            <a:r>
              <a:rPr lang="it-IT" dirty="0" smtClean="0"/>
              <a:t> </a:t>
            </a:r>
            <a:r>
              <a:rPr lang="it-IT" dirty="0" err="1" smtClean="0"/>
              <a:t>probes</a:t>
            </a:r>
            <a:r>
              <a:rPr lang="it-IT" dirty="0" smtClean="0"/>
              <a:t> (</a:t>
            </a:r>
            <a:r>
              <a:rPr lang="it-IT" dirty="0" err="1" smtClean="0"/>
              <a:t>Jlab</a:t>
            </a:r>
            <a:r>
              <a:rPr lang="it-IT" dirty="0" smtClean="0"/>
              <a:t>, Bonn, </a:t>
            </a:r>
            <a:r>
              <a:rPr lang="it-IT" dirty="0" err="1" smtClean="0"/>
              <a:t>Mainz</a:t>
            </a:r>
            <a:r>
              <a:rPr lang="it-IT" dirty="0" smtClean="0"/>
              <a:t>)</a:t>
            </a:r>
          </a:p>
          <a:p>
            <a:endParaRPr lang="en-US" noProof="1" smtClean="0"/>
          </a:p>
          <a:p>
            <a:pPr>
              <a:buNone/>
            </a:pPr>
            <a:r>
              <a:rPr lang="en-US" sz="2600" noProof="1" smtClean="0"/>
              <a:t>	Recoil Polarization Measurements of the Proton Electromagnetic Form Factor Ratio to </a:t>
            </a:r>
          </a:p>
          <a:p>
            <a:pPr>
              <a:buNone/>
            </a:pPr>
            <a:r>
              <a:rPr lang="en-US" sz="2600" noProof="1" smtClean="0"/>
              <a:t>	Q</a:t>
            </a:r>
            <a:r>
              <a:rPr lang="en-US" sz="2600" baseline="30000" noProof="1" smtClean="0"/>
              <a:t>2</a:t>
            </a:r>
            <a:r>
              <a:rPr lang="en-US" sz="2600" noProof="1" smtClean="0"/>
              <a:t> ~8.5 GeV</a:t>
            </a:r>
            <a:r>
              <a:rPr lang="en-US" sz="2600" baseline="30000" noProof="1" smtClean="0"/>
              <a:t>2</a:t>
            </a:r>
          </a:p>
          <a:p>
            <a:endParaRPr lang="en-US" sz="2600" noProof="1" smtClean="0"/>
          </a:p>
          <a:p>
            <a:pPr>
              <a:buNone/>
            </a:pPr>
            <a:r>
              <a:rPr lang="en-US" sz="2600" noProof="1" smtClean="0"/>
              <a:t>	Extension by more than 50% of the region in which the data are accurately determined</a:t>
            </a:r>
          </a:p>
          <a:p>
            <a:pPr>
              <a:buNone/>
            </a:pPr>
            <a:endParaRPr lang="en-US" noProof="1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the Nucleon</a:t>
            </a:r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200175" cy="3829819"/>
          </a:xfrm>
          <a:prstGeom prst="roundRect">
            <a:avLst>
              <a:gd name="adj" fmla="val 3973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08720"/>
            <a:ext cx="2501677" cy="1645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Segnaposto data 25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it-IT" smtClean="0"/>
              <a:t>5/10/2012</a:t>
            </a:r>
            <a:endParaRPr lang="it-IT" dirty="0"/>
          </a:p>
        </p:txBody>
      </p:sp>
      <p:sp>
        <p:nvSpPr>
          <p:cNvPr id="11" name="Segnaposto piè di pagina 29"/>
          <p:cNvSpPr>
            <a:spLocks noGrp="1"/>
          </p:cNvSpPr>
          <p:nvPr>
            <p:ph type="ftr" sz="quarter" idx="12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it-IT" smtClean="0"/>
              <a:t>R-ECFA Meeting LNF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092280" y="5517232"/>
            <a:ext cx="1158288" cy="442674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it-IT" sz="2000" b="1" cap="all" dirty="0" smtClean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MAMBO</a:t>
            </a:r>
            <a:endParaRPr lang="it-IT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092A7">
                      <a:shade val="20000"/>
                      <a:satMod val="245000"/>
                    </a:srgbClr>
                  </a:gs>
                  <a:gs pos="43000">
                    <a:srgbClr val="D092A7">
                      <a:satMod val="255000"/>
                    </a:srgbClr>
                  </a:gs>
                  <a:gs pos="48000">
                    <a:srgbClr val="D092A7">
                      <a:shade val="85000"/>
                      <a:satMod val="255000"/>
                    </a:srgbClr>
                  </a:gs>
                  <a:gs pos="100000">
                    <a:srgbClr val="D092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3" name="Gruppo 10"/>
          <p:cNvGrpSpPr/>
          <p:nvPr/>
        </p:nvGrpSpPr>
        <p:grpSpPr>
          <a:xfrm>
            <a:off x="899592" y="4437112"/>
            <a:ext cx="3744416" cy="936104"/>
            <a:chOff x="899592" y="3789040"/>
            <a:chExt cx="3744416" cy="936104"/>
          </a:xfrm>
        </p:grpSpPr>
        <p:sp>
          <p:nvSpPr>
            <p:cNvPr id="14" name="Rettangolo 13"/>
            <p:cNvSpPr/>
            <p:nvPr/>
          </p:nvSpPr>
          <p:spPr>
            <a:xfrm>
              <a:off x="899592" y="3789040"/>
              <a:ext cx="3384376" cy="9361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5" name="Freccia a destra 14"/>
            <p:cNvSpPr/>
            <p:nvPr/>
          </p:nvSpPr>
          <p:spPr>
            <a:xfrm>
              <a:off x="3779912" y="4077072"/>
              <a:ext cx="864096" cy="432048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Proton and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e.m.</a:t>
            </a:r>
            <a:r>
              <a:rPr lang="it-IT" dirty="0" smtClean="0"/>
              <a:t> </a:t>
            </a:r>
            <a:r>
              <a:rPr lang="it-IT" dirty="0" err="1" smtClean="0"/>
              <a:t>form</a:t>
            </a:r>
            <a:r>
              <a:rPr lang="it-IT" dirty="0" smtClean="0"/>
              <a:t> </a:t>
            </a:r>
            <a:r>
              <a:rPr lang="it-IT" dirty="0" err="1" smtClean="0"/>
              <a:t>factors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Baryonic</a:t>
            </a:r>
            <a:r>
              <a:rPr lang="it-IT" dirty="0" smtClean="0"/>
              <a:t> </a:t>
            </a:r>
            <a:r>
              <a:rPr lang="it-IT" dirty="0" err="1" smtClean="0"/>
              <a:t>Resonances</a:t>
            </a:r>
            <a:r>
              <a:rPr lang="it-IT" dirty="0" smtClean="0"/>
              <a:t> </a:t>
            </a:r>
          </a:p>
          <a:p>
            <a:pPr>
              <a:buNone/>
            </a:pPr>
            <a:r>
              <a:rPr lang="it-IT" dirty="0" smtClean="0"/>
              <a:t>	W ~ 1.5 </a:t>
            </a:r>
            <a:r>
              <a:rPr lang="it-IT" dirty="0" err="1" smtClean="0"/>
              <a:t>GeV</a:t>
            </a:r>
            <a:r>
              <a:rPr lang="it-IT" dirty="0" smtClean="0"/>
              <a:t> – 3 </a:t>
            </a:r>
            <a:r>
              <a:rPr lang="it-IT" dirty="0" err="1" smtClean="0"/>
              <a:t>GeV</a:t>
            </a:r>
            <a:endParaRPr lang="it-IT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400" dirty="0" smtClean="0"/>
              <a:t>	First measurement of the circular beam asymmetry in the γp→π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ηp reaction</a:t>
            </a:r>
          </a:p>
          <a:p>
            <a:endParaRPr lang="en-US" dirty="0" smtClean="0"/>
          </a:p>
          <a:p>
            <a:r>
              <a:rPr lang="en-US" dirty="0" smtClean="0"/>
              <a:t>Search for exotic mesons</a:t>
            </a:r>
          </a:p>
          <a:p>
            <a:endParaRPr lang="en-US" dirty="0" smtClean="0"/>
          </a:p>
          <a:p>
            <a:endParaRPr lang="it-IT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wrap="none">
            <a:noAutofit/>
          </a:bodyPr>
          <a:lstStyle/>
          <a:p>
            <a:r>
              <a:rPr lang="en-US" sz="2800" dirty="0" smtClean="0"/>
              <a:t>N* </a:t>
            </a:r>
            <a:r>
              <a:rPr lang="en-US" sz="2800" dirty="0" err="1" smtClean="0"/>
              <a:t>photoproduction</a:t>
            </a:r>
            <a:r>
              <a:rPr lang="en-US" sz="2800" dirty="0" smtClean="0"/>
              <a:t> program </a:t>
            </a:r>
            <a:r>
              <a:rPr lang="en-US" sz="2800" dirty="0" smtClean="0">
                <a:solidFill>
                  <a:srgbClr val="FF0000"/>
                </a:solidFill>
                <a:ea typeface="Zapf Dingbats"/>
                <a:cs typeface="Zapf Dingbats"/>
              </a:rPr>
              <a:t>✔-</a:t>
            </a:r>
            <a:r>
              <a:rPr lang="en-US" sz="2800" dirty="0" smtClean="0">
                <a:solidFill>
                  <a:srgbClr val="000000"/>
                </a:solidFill>
                <a:ea typeface="Zapf Dingbats"/>
                <a:cs typeface="Zapf Dingbats"/>
              </a:rPr>
              <a:t>published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000000"/>
                </a:solidFill>
                <a:ea typeface="Zapf Dingbats"/>
                <a:cs typeface="Zapf Dingbats"/>
              </a:rPr>
              <a:t>✔-acquired</a:t>
            </a:r>
            <a:endParaRPr lang="en-US" sz="2800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1" y="1066800"/>
          <a:ext cx="7467599" cy="511656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09602"/>
                <a:gridCol w="381001"/>
                <a:gridCol w="381001"/>
                <a:gridCol w="495298"/>
                <a:gridCol w="419104"/>
                <a:gridCol w="393696"/>
                <a:gridCol w="508000"/>
                <a:gridCol w="469907"/>
                <a:gridCol w="380990"/>
                <a:gridCol w="533412"/>
                <a:gridCol w="457201"/>
                <a:gridCol w="457201"/>
                <a:gridCol w="457201"/>
                <a:gridCol w="380985"/>
                <a:gridCol w="381000"/>
                <a:gridCol w="381000"/>
                <a:gridCol w="381000"/>
              </a:tblGrid>
              <a:tr h="283122"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T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P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G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H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’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pω/φ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520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Λ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692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Λ</a:t>
                      </a:r>
                      <a:endParaRPr lang="en-US" sz="1400" b="1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B411C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/>
          </p:cNvSpPr>
          <p:nvPr/>
        </p:nvSpPr>
        <p:spPr>
          <a:xfrm>
            <a:off x="4900085" y="1644651"/>
            <a:ext cx="3555998" cy="1497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9501" y="4364566"/>
            <a:ext cx="3566581" cy="89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7073" y="46143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800000"/>
                </a:solidFill>
              </a:rPr>
              <a:t>Neutron targets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7073" y="2137833"/>
            <a:ext cx="1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800000"/>
                </a:solidFill>
              </a:rPr>
              <a:t>Proton targets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5/10/2012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R-ECFA Meeting LNF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3716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T@8KFKJPRU1B8BDMVS" val="41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Metro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20875</TotalTime>
  <Words>1807</Words>
  <Application>Microsoft Office PowerPoint</Application>
  <PresentationFormat>Presentazione su schermo (4:3)</PresentationFormat>
  <Paragraphs>612</Paragraphs>
  <Slides>39</Slides>
  <Notes>39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Metro</vt:lpstr>
      <vt:lpstr>1_Office Theme</vt:lpstr>
      <vt:lpstr>1_Metro</vt:lpstr>
      <vt:lpstr>2_Metro</vt:lpstr>
      <vt:lpstr>3_Metro</vt:lpstr>
      <vt:lpstr>4_Metro</vt:lpstr>
      <vt:lpstr>5_Metro</vt:lpstr>
      <vt:lpstr>6_Metro</vt:lpstr>
      <vt:lpstr>CSN3 – An Overview</vt:lpstr>
      <vt:lpstr>OUTLOOK</vt:lpstr>
      <vt:lpstr>The 4 Research Lines</vt:lpstr>
      <vt:lpstr>Facilities- european</vt:lpstr>
      <vt:lpstr>Facilities– extra-european</vt:lpstr>
      <vt:lpstr>L1 - Quarks and Hadron Dynamics</vt:lpstr>
      <vt:lpstr>The Structure of the Nucleon</vt:lpstr>
      <vt:lpstr>The Structure of the Nucleon</vt:lpstr>
      <vt:lpstr>N* photoproduction program ✔-published, ✔-acquired</vt:lpstr>
      <vt:lpstr>Strangeness and the Nuclear Force</vt:lpstr>
      <vt:lpstr>Strangeness and the Nuclear Force</vt:lpstr>
      <vt:lpstr>Strangeness and the Nuclear Force</vt:lpstr>
      <vt:lpstr>L2 – Phase Transitions in NM</vt:lpstr>
      <vt:lpstr>ALICE Performances</vt:lpstr>
      <vt:lpstr>ALICE - p-p Run</vt:lpstr>
      <vt:lpstr>ALICE Results</vt:lpstr>
      <vt:lpstr>ALICE Results - Summary</vt:lpstr>
      <vt:lpstr>L3 - Nuclear Structure and Reaction Mechanisms</vt:lpstr>
      <vt:lpstr>The AGATA Demonstrator @LNL</vt:lpstr>
      <vt:lpstr>Lifetime Meas. in n-rich Ni, Cu and Zn Isot.</vt:lpstr>
      <vt:lpstr>Lifetime Measurement with AGATA</vt:lpstr>
      <vt:lpstr>Development Activities @LNL,LNS</vt:lpstr>
      <vt:lpstr>EXOCHIM @LNS</vt:lpstr>
      <vt:lpstr>Diapositiva 24</vt:lpstr>
      <vt:lpstr>MAGNEX @LNS</vt:lpstr>
      <vt:lpstr>FRAG @LNS</vt:lpstr>
      <vt:lpstr>L4 - Nuclear Astrophysics and Interdisciplinary Research </vt:lpstr>
      <vt:lpstr>n_TOF@CERN a Cosmic Clock</vt:lpstr>
      <vt:lpstr>LUNA @LNGS</vt:lpstr>
      <vt:lpstr>ASFIN@LNS</vt:lpstr>
      <vt:lpstr>What is next?</vt:lpstr>
      <vt:lpstr>Upgrade to JLAB@12 GeV</vt:lpstr>
      <vt:lpstr>Upgrade to JLab@12 GeV</vt:lpstr>
      <vt:lpstr>ALICE – ITS Upgrade CDR</vt:lpstr>
      <vt:lpstr>SPES ISOL facility @LNL </vt:lpstr>
      <vt:lpstr>          ISOL Roadmap in EUROPE</vt:lpstr>
      <vt:lpstr>LUNA-MV @ LNGS</vt:lpstr>
      <vt:lpstr>Major future development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Mauro Taiuti</dc:creator>
  <cp:lastModifiedBy>Mauro Taiuti</cp:lastModifiedBy>
  <cp:revision>117</cp:revision>
  <dcterms:created xsi:type="dcterms:W3CDTF">2011-10-04T17:14:19Z</dcterms:created>
  <dcterms:modified xsi:type="dcterms:W3CDTF">2012-10-05T09:43:01Z</dcterms:modified>
</cp:coreProperties>
</file>