
<file path=[Content_Types].xml><?xml version="1.0" encoding="utf-8"?>
<Types xmlns="http://schemas.openxmlformats.org/package/2006/content-types">
  <Override PartName="/ppt/slides/slide30.xml" ContentType="application/vnd.openxmlformats-officedocument.presentationml.slide+xml"/>
  <Override PartName="/ppt/slides/slide88.xml" ContentType="application/vnd.openxmlformats-officedocument.presentationml.slide+xml"/>
  <Override PartName="/ppt/slides/slide24.xml" ContentType="application/vnd.openxmlformats-officedocument.presentationml.slide+xml"/>
  <Override PartName="/ppt/slideLayouts/slideLayout99.xml" ContentType="application/vnd.openxmlformats-officedocument.presentationml.slideLayout+xml"/>
  <Override PartName="/ppt/slideLayouts/slideLayout41.xml" ContentType="application/vnd.openxmlformats-officedocument.presentationml.slideLayout+xml"/>
  <Override PartName="/ppt/slides/slide72.xml" ContentType="application/vnd.openxmlformats-officedocument.presentationml.slide+xml"/>
  <Override PartName="/ppt/slideLayouts/slideLayout35.xml" ContentType="application/vnd.openxmlformats-officedocument.presentationml.slideLayout+xml"/>
  <Override PartName="/ppt/slides/slide66.xml" ContentType="application/vnd.openxmlformats-officedocument.presentationml.slide+xml"/>
  <Override PartName="/ppt/slideMasters/slideMaster9.xml" ContentType="application/vnd.openxmlformats-officedocument.presentationml.slideMaster+xml"/>
  <Override PartName="/ppt/slideLayouts/slideLayout127.xml" ContentType="application/vnd.openxmlformats-officedocument.presentationml.slideLayout+xml"/>
  <Override PartName="/ppt/slideLayouts/slideLayout77.xml" ContentType="application/vnd.openxmlformats-officedocument.presentationml.slideLayout+xml"/>
  <Override PartName="/ppt/slides/slide50.xml" ContentType="application/vnd.openxmlformats-officedocument.presentationml.slide+xml"/>
  <Override PartName="/ppt/slideLayouts/slideLayout13.xml" ContentType="application/vnd.openxmlformats-officedocument.presentationml.slideLayout+xml"/>
  <Override PartName="/ppt/notesSlides/notesSlide25.xml" ContentType="application/vnd.openxmlformats-officedocument.presentationml.notesSlide+xml"/>
  <Override PartName="/ppt/slides/slide44.xml" ContentType="application/vnd.openxmlformats-officedocument.presentationml.slide+xml"/>
  <Override PartName="/ppt/slideLayouts/slideLayout105.xml" ContentType="application/vnd.openxmlformats-officedocument.presentationml.slideLayout+xml"/>
  <Override PartName="/ppt/slideLayouts/slideLayout55.xml" ContentType="application/vnd.openxmlformats-officedocument.presentationml.slideLayout+xml"/>
  <Override PartName="/ppt/slides/slide86.xml" ContentType="application/vnd.openxmlformats-officedocument.presentationml.slide+xml"/>
  <Override PartName="/ppt/theme/theme16.xml" ContentType="application/vnd.openxmlformats-officedocument.theme+xml"/>
  <Override PartName="/ppt/slides/slide22.xml" ContentType="application/vnd.openxmlformats-officedocument.presentationml.slide+xml"/>
  <Override PartName="/ppt/slideLayouts/slideLayout97.xml" ContentType="application/vnd.openxmlformats-officedocument.presentationml.slideLayout+xml"/>
  <Default Extension="doc" ContentType="application/msword"/>
  <Override PartName="/ppt/slideLayouts/slideLayout33.xml" ContentType="application/vnd.openxmlformats-officedocument.presentationml.slideLayout+xml"/>
  <Override PartName="/ppt/diagrams/colors1.xml" ContentType="application/vnd.openxmlformats-officedocument.drawingml.diagramColors+xml"/>
  <Override PartName="/ppt/slides/slide64.xml" ContentType="application/vnd.openxmlformats-officedocument.presentationml.slide+xml"/>
  <Override PartName="/ppt/slideMasters/slideMaster7.xml" ContentType="application/vnd.openxmlformats-officedocument.presentationml.slideMaster+xml"/>
  <Override PartName="/ppt/slideLayouts/slideLayout125.xml" ContentType="application/vnd.openxmlformats-officedocument.presentationml.slideLayout+xml"/>
  <Override PartName="/ppt/slideLayouts/slideLayout75.xml" ContentType="application/vnd.openxmlformats-officedocument.presentationml.slideLayout+xml"/>
  <Default Extension="xml" ContentType="application/xml"/>
  <Override PartName="/ppt/slideLayouts/slideLayout119.xml" ContentType="application/vnd.openxmlformats-officedocument.presentationml.slideLayout+xml"/>
  <Override PartName="/ppt/slideLayouts/slideLayout11.xml" ContentType="application/vnd.openxmlformats-officedocument.presentationml.slideLayout+xml"/>
  <Override PartName="/ppt/notesSlides/notesSlide23.xml" ContentType="application/vnd.openxmlformats-officedocument.presentationml.notesSlide+xml"/>
  <Override PartName="/ppt/slides/slide42.xml" ContentType="application/vnd.openxmlformats-officedocument.presentationml.slide+xml"/>
  <Override PartName="/ppt/slideLayouts/slideLayout103.xml" ContentType="application/vnd.openxmlformats-officedocument.presentationml.slideLayout+xml"/>
  <Override PartName="/ppt/slideLayouts/slideLayout53.xml" ContentType="application/vnd.openxmlformats-officedocument.presentationml.slideLayout+xml"/>
  <Override PartName="/ppt/slides/slide84.xml" ContentType="application/vnd.openxmlformats-officedocument.presentationml.slide+xml"/>
  <Override PartName="/ppt/theme/theme14.xml" ContentType="application/vnd.openxmlformats-officedocument.theme+xml"/>
  <Override PartName="/ppt/slides/slide20.xml" ContentType="application/vnd.openxmlformats-officedocument.presentationml.slide+xml"/>
  <Override PartName="/ppt/slideLayouts/slideLayout95.xml" ContentType="application/vnd.openxmlformats-officedocument.presentationml.slideLayout+xml"/>
  <Override PartName="/ppt/slideLayouts/slideLayout139.xml" ContentType="application/vnd.openxmlformats-officedocument.presentationml.slideLayout+xml"/>
  <Override PartName="/ppt/slideLayouts/slideLayout31.xml" ContentType="application/vnd.openxmlformats-officedocument.presentationml.slideLayout+xml"/>
  <Override PartName="/ppt/diagrams/quickStyle1.xml" ContentType="application/vnd.openxmlformats-officedocument.drawingml.diagramStyle+xml"/>
  <Override PartName="/ppt/slides/slide62.xml" ContentType="application/vnd.openxmlformats-officedocument.presentationml.slide+xml"/>
  <Override PartName="/ppt/slideMasters/slideMaster5.xml" ContentType="application/vnd.openxmlformats-officedocument.presentationml.slideMaster+xml"/>
  <Override PartName="/ppt/slideLayouts/slideLayout73.xml" ContentType="application/vnd.openxmlformats-officedocument.presentationml.slideLayout+xml"/>
  <Override PartName="/ppt/slideLayouts/slideLayout117.xml" ContentType="application/vnd.openxmlformats-officedocument.presentationml.slideLayout+xml"/>
  <Override PartName="/ppt/notesSlides/notesSlide21.xml" ContentType="application/vnd.openxmlformats-officedocument.presentationml.notesSlide+xml"/>
  <Override PartName="/ppt/slides/slide40.xml" ContentType="application/vnd.openxmlformats-officedocument.presentationml.slide+xml"/>
  <Override PartName="/ppt/notesSlides/notesSlide7.xml" ContentType="application/vnd.openxmlformats-officedocument.presentationml.notesSlide+xml"/>
  <Override PartName="/ppt/slideLayouts/slideLayout101.xml" ContentType="application/vnd.openxmlformats-officedocument.presentationml.slideLayout+xml"/>
  <Override PartName="/ppt/slides/slide9.xml" ContentType="application/vnd.openxmlformats-officedocument.presentationml.slide+xml"/>
  <Default Extension="jpeg" ContentType="image/jpeg"/>
  <Override PartName="/ppt/slideLayouts/slideLayout51.xml" ContentType="application/vnd.openxmlformats-officedocument.presentationml.slideLayout+xml"/>
  <Override PartName="/ppt/slides/slide82.xml" ContentType="application/vnd.openxmlformats-officedocument.presentationml.slide+xml"/>
  <Override PartName="/ppt/theme/theme12.xml" ContentType="application/vnd.openxmlformats-officedocument.theme+xml"/>
  <Override PartName="/ppt/slideLayouts/slideLayout93.xml" ContentType="application/vnd.openxmlformats-officedocument.presentationml.slideLayout+xml"/>
  <Override PartName="/ppt/slideLayouts/slideLayout137.xml" ContentType="application/vnd.openxmlformats-officedocument.presentationml.slideLayout+xml"/>
  <Override PartName="/ppt/slideLayouts/slideLayout87.xml" ContentType="application/vnd.openxmlformats-officedocument.presentationml.slideLayout+xml"/>
  <Override PartName="/docProps/app.xml" ContentType="application/vnd.openxmlformats-officedocument.extended-properties+xml"/>
  <Override PartName="/ppt/slides/slide60.xml" ContentType="application/vnd.openxmlformats-officedocument.presentationml.slide+xml"/>
  <Override PartName="/ppt/slideMasters/slideMaster3.xml" ContentType="application/vnd.openxmlformats-officedocument.presentationml.slideMaster+xml"/>
  <Override PartName="/ppt/slideLayouts/slideLayout8.xml" ContentType="application/vnd.openxmlformats-officedocument.presentationml.slideLayout+xml"/>
  <Override PartName="/ppt/slideLayouts/slideLayout71.xml" ContentType="application/vnd.openxmlformats-officedocument.presentationml.slideLayout+xml"/>
  <Override PartName="/ppt/slideLayouts/slideLayout115.xml" ContentType="application/vnd.openxmlformats-officedocument.presentationml.slideLayout+xml"/>
  <Override PartName="/ppt/slides/slide100.xml" ContentType="application/vnd.openxmlformats-officedocument.presentationml.slide+xml"/>
  <Override PartName="/ppt/notesSlides/notesSlide5.xml" ContentType="application/vnd.openxmlformats-officedocument.presentationml.notesSlide+xml"/>
  <Override PartName="/ppt/slides/slide7.xml" ContentType="application/vnd.openxmlformats-officedocument.presentationml.slide+xml"/>
  <Override PartName="/ppt/slides/slide19.xml" ContentType="application/vnd.openxmlformats-officedocument.presentationml.slide+xml"/>
  <Override PartName="/ppt/slides/slide80.xml" ContentType="application/vnd.openxmlformats-officedocument.presentationml.slide+xml"/>
  <Override PartName="/ppt/theme/theme10.xml" ContentType="application/vnd.openxmlformats-officedocument.theme+xml"/>
  <Override PartName="/ppt/slideLayouts/slideLayout91.xml" ContentType="application/vnd.openxmlformats-officedocument.presentationml.slideLayout+xml"/>
  <Override PartName="/ppt/slideLayouts/slideLayout135.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Masters/slideMaster1.xml" ContentType="application/vnd.openxmlformats-officedocument.presentationml.slideMaster+xml"/>
  <Override PartName="/ppt/embeddings/oleObject2.bin" ContentType="application/vnd.openxmlformats-officedocument.oleObject"/>
  <Override PartName="/ppt/slideMasters/slideMaster14.xml" ContentType="application/vnd.openxmlformats-officedocument.presentationml.slideMaster+xml"/>
  <Override PartName="/ppt/slideLayouts/slideLayout6.xml" ContentType="application/vnd.openxmlformats-officedocument.presentationml.slideLayout+xml"/>
  <Override PartName="/ppt/slides/slide39.xml" ContentType="application/vnd.openxmlformats-officedocument.presentationml.slide+xml"/>
  <Override PartName="/ppt/slideLayouts/slideLayout113.xml" ContentType="application/vnd.openxmlformats-officedocument.presentationml.slideLayout+xml"/>
  <Override PartName="/ppt/slideLayouts/slideLayout63.xml" ContentType="application/vnd.openxmlformats-officedocument.presentationml.slideLayout+xml"/>
  <Override PartName="/ppt/notesSlides/notesSlide3.xml" ContentType="application/vnd.openxmlformats-officedocument.presentationml.notesSlide+xml"/>
  <Override PartName="/ppt/slides/slide94.xml" ContentType="application/vnd.openxmlformats-officedocument.presentationml.slide+xml"/>
  <Override PartName="/ppt/slides/slide5.xml" ContentType="application/vnd.openxmlformats-officedocument.presentationml.slide+xml"/>
  <Override PartName="/ppt/slides/slide17.xml" ContentType="application/vnd.openxmlformats-officedocument.presentationml.slide+xml"/>
  <Override PartName="/ppt/slideLayouts/slideLayout28.xml" ContentType="application/vnd.openxmlformats-officedocument.presentationml.slideLayout+xml"/>
  <Override PartName="/ppt/slides/slide59.xml" ContentType="application/vnd.openxmlformats-officedocument.presentationml.slide+xml"/>
  <Override PartName="/ppt/slideLayouts/slideLayout133.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notesSlides/notesSlide18.xml" ContentType="application/vnd.openxmlformats-officedocument.presentationml.notesSlide+xml"/>
  <Override PartName="/ppt/slides/slide37.xml" ContentType="application/vnd.openxmlformats-officedocument.presentationml.slide+xml"/>
  <Override PartName="/ppt/slideMasters/slideMaster12.xml" ContentType="application/vnd.openxmlformats-officedocument.presentationml.slideMaster+xml"/>
  <Override PartName="/ppt/slideLayouts/slideLayout4.xml" ContentType="application/vnd.openxmlformats-officedocument.presentationml.slideLayout+xml"/>
  <Override PartName="/ppt/slideLayouts/slideLayout111.xml" ContentType="application/vnd.openxmlformats-officedocument.presentationml.slideLayout+xml"/>
  <Override PartName="/ppt/notesSlides/notesSlide31.xml" ContentType="application/vnd.openxmlformats-officedocument.presentationml.notesSlide+xml"/>
  <Override PartName="/ppt/slideLayouts/slideLayout48.xml" ContentType="application/vnd.openxmlformats-officedocument.presentationml.slideLayout+xml"/>
  <Override PartName="/ppt/slideLayouts/slideLayout61.xml" ContentType="application/vnd.openxmlformats-officedocument.presentationml.slideLayout+xml"/>
  <Override PartName="/ppt/slides/slide79.xml" ContentType="application/vnd.openxmlformats-officedocument.presentationml.slide+xml"/>
  <Override PartName="/ppt/slides/slide92.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5.xml" ContentType="application/vnd.openxmlformats-officedocument.presentationml.slide+xml"/>
  <Override PartName="/ppt/slideLayouts/slideLayout26.xml" ContentType="application/vnd.openxmlformats-officedocument.presentationml.slideLayout+xml"/>
  <Override PartName="/ppt/slides/slide57.xml" ContentType="application/vnd.openxmlformats-officedocument.presentationml.slide+xml"/>
  <Override PartName="/ppt/slides/slide70.xml" ContentType="application/vnd.openxmlformats-officedocument.presentationml.slide+xml"/>
  <Override PartName="/ppt/slideLayouts/slideLayout131.xml" ContentType="application/vnd.openxmlformats-officedocument.presentationml.slideLayout+xml"/>
  <Override PartName="/ppt/slideLayouts/slideLayout68.xml" ContentType="application/vnd.openxmlformats-officedocument.presentationml.slideLayout+xml"/>
  <Override PartName="/ppt/slideLayouts/slideLayout81.xml" ContentType="application/vnd.openxmlformats-officedocument.presentationml.slideLayout+xml"/>
  <Override PartName="/ppt/notesSlides/notesSlide8.xml" ContentType="application/vnd.openxmlformats-officedocument.presentationml.notesSlide+xml"/>
  <Override PartName="/ppt/slides/slide99.xml" ContentType="application/vnd.openxmlformats-officedocument.presentationml.slide+xml"/>
  <Override PartName="/ppt/theme/theme5.xml" ContentType="application/vnd.openxmlformats-officedocument.theme+xml"/>
  <Override PartName="/ppt/notesSlides/notesSlide16.xml" ContentType="application/vnd.openxmlformats-officedocument.presentationml.notesSlide+xml"/>
  <Override PartName="/ppt/slideMasters/slideMaster10.xml" ContentType="application/vnd.openxmlformats-officedocument.presentationml.slideMaster+xml"/>
  <Override PartName="/ppt/slideLayouts/slideLayout2.xml" ContentType="application/vnd.openxmlformats-officedocument.presentationml.slideLayout+xml"/>
  <Override PartName="/ppt/slides/slide35.xml" ContentType="application/vnd.openxmlformats-officedocument.presentationml.slide+xml"/>
  <Override PartName="/ppt/slides/slide29.xml" ContentType="application/vnd.openxmlformats-officedocument.presentationml.slide+xml"/>
  <Override PartName="/ppt/slideLayouts/slideLayout46.xml" ContentType="application/vnd.openxmlformats-officedocument.presentationml.slideLayout+xml"/>
  <Override PartName="/ppt/slides/slide77.xml" ContentType="application/vnd.openxmlformats-officedocument.presentationml.slide+xml"/>
  <Override PartName="/ppt/slides/slide90.xml" ContentType="application/vnd.openxmlformats-officedocument.presentationml.slide+xml"/>
  <Override PartName="/ppt/slides/slide1.xml" ContentType="application/vnd.openxmlformats-officedocument.presentationml.slide+xml"/>
  <Override PartName="/ppt/slides/slide13.xml" ContentType="application/vnd.openxmlformats-officedocument.presentationml.slide+xml"/>
  <Override PartName="/ppt/slideLayouts/slideLayout24.xml" ContentType="application/vnd.openxmlformats-officedocument.presentationml.slideLayout+xml"/>
  <Override PartName="/ppt/diagrams/drawing1.xml" ContentType="application/vnd.ms-office.drawingml.diagramDrawing+xml"/>
  <Override PartName="/ppt/slides/slide55.xml" ContentType="application/vnd.openxmlformats-officedocument.presentationml.slide+xml"/>
  <Override PartName="/ppt/slideLayouts/slideLayout18.xml" ContentType="application/vnd.openxmlformats-officedocument.presentationml.slideLayout+xml"/>
  <Override PartName="/ppt/slides/slide49.xml" ContentType="application/vnd.openxmlformats-officedocument.presentationml.slide+xml"/>
  <Override PartName="/ppt/slideLayouts/slideLayout66.xml" ContentType="application/vnd.openxmlformats-officedocument.presentationml.slideLayout+xml"/>
  <Override PartName="/ppt/slideLayouts/slideLayout123.xml" ContentType="application/vnd.openxmlformats-officedocument.presentationml.slideLayout+xml"/>
  <Override PartName="/ppt/slides/slide97.xml" ContentType="application/vnd.openxmlformats-officedocument.presentationml.slide+xml"/>
  <Override PartName="/ppt/theme/theme3.xml" ContentType="application/vnd.openxmlformats-officedocument.theme+xml"/>
  <Override PartName="/ppt/notesSlides/notesSlide14.xml" ContentType="application/vnd.openxmlformats-officedocument.presentationml.notesSlide+xml"/>
  <Override PartName="/ppt/slides/slide33.xml" ContentType="application/vnd.openxmlformats-officedocument.presentationml.slide+xml"/>
  <Override PartName="/ppt/viewProps.xml" ContentType="application/vnd.openxmlformats-officedocument.presentationml.viewProps+xml"/>
  <Override PartName="/ppt/slideLayouts/slideLayout44.xml" ContentType="application/vnd.openxmlformats-officedocument.presentationml.slideLayout+xml"/>
  <Override PartName="/ppt/slides/slide27.xml" ContentType="application/vnd.openxmlformats-officedocument.presentationml.slide+xml"/>
  <Override PartName="/ppt/slides/slide75.xml" ContentType="application/vnd.openxmlformats-officedocument.presentationml.slide+xml"/>
  <Override PartName="/ppt/slideLayouts/slideLayout38.xml" ContentType="application/vnd.openxmlformats-officedocument.presentationml.slideLayout+xml"/>
  <Override PartName="/docProps/core.xml" ContentType="application/vnd.openxmlformats-package.core-properties+xml"/>
  <Override PartName="/ppt/slides/slide11.xml" ContentType="application/vnd.openxmlformats-officedocument.presentationml.slide+xml"/>
  <Override PartName="/ppt/slides/slide69.xml" ContentType="application/vnd.openxmlformats-officedocument.presentationml.slide+xml"/>
  <Override PartName="/ppt/slideLayouts/slideLayout22.xml" ContentType="application/vnd.openxmlformats-officedocument.presentationml.slideLayout+xml"/>
  <Override PartName="/ppt/slides/slide53.xml" ContentType="application/vnd.openxmlformats-officedocument.presentationml.slide+xml"/>
  <Override PartName="/ppt/slideLayouts/slideLayout16.xml" ContentType="application/vnd.openxmlformats-officedocument.presentationml.slideLayout+xml"/>
  <Override PartName="/ppt/notesSlides/notesSlide28.xml" ContentType="application/vnd.openxmlformats-officedocument.presentationml.notesSlide+xml"/>
  <Override PartName="/ppt/slides/slide47.xml" ContentType="application/vnd.openxmlformats-officedocument.presentationml.slide+xml"/>
  <Override PartName="/ppt/slideLayouts/slideLayout108.xml" ContentType="application/vnd.openxmlformats-officedocument.presentationml.slideLayout+xml"/>
  <Override PartName="/ppt/slideLayouts/slideLayout121.xml" ContentType="application/vnd.openxmlformats-officedocument.presentationml.slideLayout+xml"/>
  <Override PartName="/ppt/slideLayouts/slideLayout58.xml" ContentType="application/vnd.openxmlformats-officedocument.presentationml.slideLayout+xml"/>
  <Override PartName="/ppt/theme/theme1.xml" ContentType="application/vnd.openxmlformats-officedocument.theme+xml"/>
  <Override PartName="/ppt/notesSlides/notesSlide12.xml" ContentType="application/vnd.openxmlformats-officedocument.presentationml.notesSlide+xml"/>
  <Override PartName="/ppt/slides/slide31.xml" ContentType="application/vnd.openxmlformats-officedocument.presentationml.slide+xml"/>
  <Override PartName="/ppt/slides/slide89.xml" ContentType="application/vnd.openxmlformats-officedocument.presentationml.slide+xml"/>
  <Override PartName="/ppt/diagrams/layout1.xml" ContentType="application/vnd.openxmlformats-officedocument.drawingml.diagramLayout+xml"/>
  <Override PartName="/ppt/slides/slide25.xml" ContentType="application/vnd.openxmlformats-officedocument.presentationml.slide+xml"/>
  <Override PartName="/ppt/slideLayouts/slideLayout42.xml" ContentType="application/vnd.openxmlformats-officedocument.presentationml.slideLayout+xml"/>
  <Override PartName="/ppt/slides/slide73.xml" ContentType="application/vnd.openxmlformats-officedocument.presentationml.slide+xml"/>
  <Override PartName="/ppt/slideLayouts/slideLayout36.xml" ContentType="application/vnd.openxmlformats-officedocument.presentationml.slideLayout+xml"/>
  <Override PartName="/ppt/slides/slide67.xml" ContentType="application/vnd.openxmlformats-officedocument.presentationml.slide+xml"/>
  <Override PartName="/ppt/slideLayouts/slideLayout128.xml" ContentType="application/vnd.openxmlformats-officedocument.presentationml.slideLayout+xml"/>
  <Override PartName="/ppt/slideLayouts/slideLayout20.xml" ContentType="application/vnd.openxmlformats-officedocument.presentationml.slideLayout+xml"/>
  <Override PartName="/ppt/slideLayouts/slideLayout78.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6.xml" ContentType="application/vnd.openxmlformats-officedocument.presentationml.notesSlide+xml"/>
  <Override PartName="/ppt/slides/slide45.xml" ContentType="application/vnd.openxmlformats-officedocument.presentationml.slide+xml"/>
  <Override PartName="/ppt/slideLayouts/slideLayout106.xml" ContentType="application/vnd.openxmlformats-officedocument.presentationml.slideLayout+xml"/>
  <Override PartName="/ppt/slideLayouts/slideLayout56.xml" ContentType="application/vnd.openxmlformats-officedocument.presentationml.slideLayout+xml"/>
  <Override PartName="/ppt/slides/slide87.xml" ContentType="application/vnd.openxmlformats-officedocument.presentationml.slide+xml"/>
  <Override PartName="/ppt/slides/slide23.xml" ContentType="application/vnd.openxmlformats-officedocument.presentationml.slide+xml"/>
  <Override PartName="/ppt/slideLayouts/slideLayout98.xml" ContentType="application/vnd.openxmlformats-officedocument.presentationml.slideLayout+xml"/>
  <Override PartName="/ppt/slideLayouts/slideLayout40.xml" ContentType="application/vnd.openxmlformats-officedocument.presentationml.slideLayout+xml"/>
  <Override PartName="/ppt/slideLayouts/slideLayout34.xml" ContentType="application/vnd.openxmlformats-officedocument.presentationml.slideLayout+xml"/>
  <Override PartName="/ppt/slides/slide65.xml" ContentType="application/vnd.openxmlformats-officedocument.presentationml.slide+xml"/>
  <Override PartName="/ppt/slideMasters/slideMaster8.xml" ContentType="application/vnd.openxmlformats-officedocument.presentationml.slideMaster+xml"/>
  <Override PartName="/ppt/slideLayouts/slideLayout126.xml" ContentType="application/vnd.openxmlformats-officedocument.presentationml.slideLayout+xml"/>
  <Override PartName="/ppt/slideLayouts/slideLayout76.xml" ContentType="application/vnd.openxmlformats-officedocument.presentationml.slideLayout+xml"/>
  <Override PartName="/ppt/slideLayouts/slideLayout12.xml" ContentType="application/vnd.openxmlformats-officedocument.presentationml.slideLayout+xml"/>
  <Override PartName="/ppt/notesSlides/notesSlide24.xml" ContentType="application/vnd.openxmlformats-officedocument.presentationml.notesSlide+xml"/>
  <Override PartName="/ppt/slides/slide43.xml" ContentType="application/vnd.openxmlformats-officedocument.presentationml.slide+xml"/>
  <Override PartName="/ppt/slideLayouts/slideLayout104.xml" ContentType="application/vnd.openxmlformats-officedocument.presentationml.slideLayout+xml"/>
  <Override PartName="/ppt/slideLayouts/slideLayout54.xml" ContentType="application/vnd.openxmlformats-officedocument.presentationml.slideLayout+xml"/>
  <Override PartName="/ppt/slides/slide85.xml" ContentType="application/vnd.openxmlformats-officedocument.presentationml.slide+xml"/>
  <Override PartName="/ppt/theme/theme15.xml" ContentType="application/vnd.openxmlformats-officedocument.theme+xml"/>
  <Override PartName="/ppt/slides/slide21.xml" ContentType="application/vnd.openxmlformats-officedocument.presentationml.slide+xml"/>
  <Override PartName="/ppt/slideLayouts/slideLayout96.xml" ContentType="application/vnd.openxmlformats-officedocument.presentationml.slideLayout+xml"/>
  <Override PartName="/ppt/slideLayouts/slideLayout32.xml" ContentType="application/vnd.openxmlformats-officedocument.presentationml.slideLayout+xml"/>
  <Override PartName="/ppt/notesMasters/notesMaster1.xml" ContentType="application/vnd.openxmlformats-officedocument.presentationml.notesMaster+xml"/>
  <Override PartName="/ppt/slides/slide63.xml" ContentType="application/vnd.openxmlformats-officedocument.presentationml.slide+xml"/>
  <Override PartName="/ppt/slideMasters/slideMaster6.xml" ContentType="application/vnd.openxmlformats-officedocument.presentationml.slideMaster+xml"/>
  <Default Extension="gif" ContentType="image/gif"/>
  <Override PartName="/ppt/slideLayouts/slideLayout74.xml" ContentType="application/vnd.openxmlformats-officedocument.presentationml.slideLayout+xml"/>
  <Override PartName="/ppt/slideLayouts/slideLayout118.xml" ContentType="application/vnd.openxmlformats-officedocument.presentationml.slideLayout+xml"/>
  <Override PartName="/ppt/slideLayouts/slideLayout10.xml" ContentType="application/vnd.openxmlformats-officedocument.presentationml.slideLayout+xml"/>
  <Override PartName="/ppt/notesSlides/notesSlide22.xml" ContentType="application/vnd.openxmlformats-officedocument.presentationml.notesSlide+xml"/>
  <Override PartName="/ppt/slides/slide41.xml" ContentType="application/vnd.openxmlformats-officedocument.presentationml.slide+xml"/>
  <Override PartName="/ppt/presentation.xml" ContentType="application/vnd.openxmlformats-officedocument.presentationml.presentation.main+xml"/>
  <Override PartName="/ppt/slideLayouts/slideLayout102.xml" ContentType="application/vnd.openxmlformats-officedocument.presentationml.slideLayout+xml"/>
  <Override PartName="/ppt/slideLayouts/slideLayout52.xml" ContentType="application/vnd.openxmlformats-officedocument.presentationml.slideLayout+xml"/>
  <Override PartName="/ppt/slides/slide83.xml" ContentType="application/vnd.openxmlformats-officedocument.presentationml.slide+xml"/>
  <Override PartName="/ppt/theme/theme13.xml" ContentType="application/vnd.openxmlformats-officedocument.theme+xml"/>
  <Override PartName="/ppt/slideLayouts/slideLayout94.xml" ContentType="application/vnd.openxmlformats-officedocument.presentationml.slideLayout+xml"/>
  <Override PartName="/ppt/slideLayouts/slideLayout138.xml" ContentType="application/vnd.openxmlformats-officedocument.presentationml.slideLayout+xml"/>
  <Override PartName="/ppt/slideLayouts/slideLayout30.xml" ContentType="application/vnd.openxmlformats-officedocument.presentationml.slideLayout+xml"/>
  <Override PartName="/ppt/slideLayouts/slideLayout88.xml" ContentType="application/vnd.openxmlformats-officedocument.presentationml.slideLayout+xml"/>
  <Override PartName="/ppt/slides/slide61.xml" ContentType="application/vnd.openxmlformats-officedocument.presentationml.slide+xml"/>
  <Override PartName="/ppt/slideMasters/slideMaster4.xml" ContentType="application/vnd.openxmlformats-officedocument.presentationml.slideMaster+xml"/>
  <Override PartName="/ppt/slideLayouts/slideLayout9.xml" ContentType="application/vnd.openxmlformats-officedocument.presentationml.slideLayout+xml"/>
  <Override PartName="/ppt/slideLayouts/slideLayout72.xml" ContentType="application/vnd.openxmlformats-officedocument.presentationml.slideLayout+xml"/>
  <Override PartName="/ppt/slideLayouts/slideLayout116.xml" ContentType="application/vnd.openxmlformats-officedocument.presentationml.slideLayout+xml"/>
  <Override PartName="/ppt/notesSlides/notesSlide20.xml" ContentType="application/vnd.openxmlformats-officedocument.presentationml.notesSlide+xml"/>
  <Override PartName="/ppt/slides/slide101.xml" ContentType="application/vnd.openxmlformats-officedocument.presentationml.slide+xml"/>
  <Override PartName="/ppt/notesSlides/notesSlide6.xml" ContentType="application/vnd.openxmlformats-officedocument.presentationml.notesSlide+xml"/>
  <Override PartName="/ppt/slideLayouts/slideLayout100.xml" ContentType="application/vnd.openxmlformats-officedocument.presentationml.slideLayout+xml"/>
  <Override PartName="/ppt/slides/slide8.xml" ContentType="application/vnd.openxmlformats-officedocument.presentationml.slide+xml"/>
  <Override PartName="/ppt/slideLayouts/slideLayout50.xml" ContentType="application/vnd.openxmlformats-officedocument.presentationml.slideLayout+xml"/>
  <Override PartName="/ppt/slides/slide81.xml" ContentType="application/vnd.openxmlformats-officedocument.presentationml.slide+xml"/>
  <Override PartName="/ppt/theme/theme11.xml" ContentType="application/vnd.openxmlformats-officedocument.theme+xml"/>
  <Override PartName="/ppt/slideLayouts/slideLayout92.xml" ContentType="application/vnd.openxmlformats-officedocument.presentationml.slideLayout+xml"/>
  <Override PartName="/ppt/embeddings/Microsoft_Equation2.bin" ContentType="application/vnd.openxmlformats-officedocument.oleObject"/>
  <Override PartName="/ppt/slideLayouts/slideLayout136.xml" ContentType="application/vnd.openxmlformats-officedocument.presentationml.slideLayout+xml"/>
  <Override PartName="/ppt/slideLayouts/slideLayout86.xml" ContentType="application/vnd.openxmlformats-officedocument.presentationml.slideLayout+xml"/>
  <Override PartName="/ppt/slideMasters/slideMaster2.xml" ContentType="application/vnd.openxmlformats-officedocument.presentationml.slideMaster+xml"/>
  <Override PartName="/ppt/slideMasters/slideMaster15.xml" ContentType="application/vnd.openxmlformats-officedocument.presentationml.slideMaster+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114.xml" ContentType="application/vnd.openxmlformats-officedocument.presentationml.slideLayout+xml"/>
  <Override PartName="/ppt/slideLayouts/slideLayout64.xml" ContentType="application/vnd.openxmlformats-officedocument.presentationml.slideLayout+xml"/>
  <Override PartName="/ppt/notesSlides/notesSlide4.xml" ContentType="application/vnd.openxmlformats-officedocument.presentationml.notesSlide+xml"/>
  <Override PartName="/ppt/slides/slide95.xml" ContentType="application/vnd.openxmlformats-officedocument.presentationml.slide+xml"/>
  <Override PartName="/ppt/slides/slide6.xml" ContentType="application/vnd.openxmlformats-officedocument.presentationml.slide+xml"/>
  <Override PartName="/ppt/slides/slide18.xml" ContentType="application/vnd.openxmlformats-officedocument.presentationml.slide+xml"/>
  <Override PartName="/ppt/diagrams/data1.xml" ContentType="application/vnd.openxmlformats-officedocument.drawingml.diagramData+xml"/>
  <Override PartName="/ppt/slideLayouts/slideLayout29.xml" ContentType="application/vnd.openxmlformats-officedocument.presentationml.slideLayout+xml"/>
  <Default Extension="vml" ContentType="application/vnd.openxmlformats-officedocument.vmlDrawing"/>
  <Override PartName="/ppt/slideLayouts/slideLayout90.xml" ContentType="application/vnd.openxmlformats-officedocument.presentationml.slideLayout+xml"/>
  <Override PartName="/ppt/slideLayouts/slideLayout134.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tableStyles.xml" ContentType="application/vnd.openxmlformats-officedocument.presentationml.tableStyles+xml"/>
  <Override PartName="/ppt/embeddings/oleObject1.bin" ContentType="application/vnd.openxmlformats-officedocument.oleObject"/>
  <Override PartName="/ppt/slideMasters/slideMaster13.xml" ContentType="application/vnd.openxmlformats-officedocument.presentationml.slideMaster+xml"/>
  <Override PartName="/ppt/slideLayouts/slideLayout5.xml" ContentType="application/vnd.openxmlformats-officedocument.presentationml.slideLayout+xml"/>
  <Override PartName="/ppt/slides/slide38.xml" ContentType="application/vnd.openxmlformats-officedocument.presentationml.slide+xml"/>
  <Override PartName="/ppt/slideLayouts/slideLayout112.xml" ContentType="application/vnd.openxmlformats-officedocument.presentationml.slideLayout+xml"/>
  <Override PartName="/ppt/notesSlides/notesSlide19.xml" ContentType="application/vnd.openxmlformats-officedocument.presentationml.notesSlide+xml"/>
  <Override PartName="/ppt/slideLayouts/slideLayout49.xml" ContentType="application/vnd.openxmlformats-officedocument.presentationml.slideLayout+xml"/>
  <Override PartName="/ppt/slideLayouts/slideLayout62.xml" ContentType="application/vnd.openxmlformats-officedocument.presentationml.slideLayout+xml"/>
  <Override PartName="/ppt/notesSlides/notesSlide32.xml" ContentType="application/vnd.openxmlformats-officedocument.presentationml.notesSlide+xml"/>
  <Default Extension="bin" ContentType="application/vnd.openxmlformats-officedocument.presentationml.printerSettings"/>
  <Override PartName="/ppt/notesSlides/notesSlide2.xml" ContentType="application/vnd.openxmlformats-officedocument.presentationml.notesSlide+xml"/>
  <Override PartName="/ppt/slides/slide93.xml" ContentType="application/vnd.openxmlformats-officedocument.presentationml.slide+xml"/>
  <Override PartName="/ppt/slides/slide4.xml" ContentType="application/vnd.openxmlformats-officedocument.presentationml.slide+xml"/>
  <Override PartName="/ppt/slides/slide16.xml" ContentType="application/vnd.openxmlformats-officedocument.presentationml.slide+xml"/>
  <Override PartName="/ppt/notesSlides/notesSlide10.xml" ContentType="application/vnd.openxmlformats-officedocument.presentationml.notesSlide+xml"/>
  <Override PartName="/ppt/slideLayouts/slideLayout27.xml" ContentType="application/vnd.openxmlformats-officedocument.presentationml.slideLayout+xml"/>
  <Override PartName="/ppt/slides/slide58.xml" ContentType="application/vnd.openxmlformats-officedocument.presentationml.slide+xml"/>
  <Override PartName="/ppt/slides/slide71.xml" ContentType="application/vnd.openxmlformats-officedocument.presentationml.slide+xml"/>
  <Override PartName="/ppt/slideLayouts/slideLayout132.xml" ContentType="application/vnd.openxmlformats-officedocument.presentationml.slideLayout+xml"/>
  <Override PartName="/ppt/slideLayouts/slideLayout69.xml" ContentType="application/vnd.openxmlformats-officedocument.presentationml.slideLayout+xml"/>
  <Override PartName="/ppt/slideLayouts/slideLayout82.xml" ContentType="application/vnd.openxmlformats-officedocument.presentationml.slideLayout+xml"/>
  <Override PartName="/ppt/notesSlides/notesSlide9.xml" ContentType="application/vnd.openxmlformats-officedocument.presentationml.notesSlide+xml"/>
  <Override PartName="/ppt/theme/theme6.xml" ContentType="application/vnd.openxmlformats-officedocument.theme+xml"/>
  <Override PartName="/ppt/notesSlides/notesSlide17.xml" ContentType="application/vnd.openxmlformats-officedocument.presentationml.notesSlide+xml"/>
  <Override PartName="/ppt/slideMasters/slideMaster11.xml" ContentType="application/vnd.openxmlformats-officedocument.presentationml.slideMaster+xml"/>
  <Override PartName="/ppt/slideLayouts/slideLayout3.xml" ContentType="application/vnd.openxmlformats-officedocument.presentationml.slideLayout+xml"/>
  <Override PartName="/ppt/slides/slide36.xml" ContentType="application/vnd.openxmlformats-officedocument.presentationml.slide+xml"/>
  <Override PartName="/ppt/slideLayouts/slideLayout110.xml" ContentType="application/vnd.openxmlformats-officedocument.presentationml.slideLayout+xml"/>
  <Override PartName="/ppt/notesSlides/notesSlide30.xml" ContentType="application/vnd.openxmlformats-officedocument.presentationml.notesSlide+xml"/>
  <Override PartName="/ppt/slideLayouts/slideLayout47.xml" ContentType="application/vnd.openxmlformats-officedocument.presentationml.slideLayout+xml"/>
  <Override PartName="/ppt/slideLayouts/slideLayout60.xml" ContentType="application/vnd.openxmlformats-officedocument.presentationml.slideLayout+xml"/>
  <Override PartName="/ppt/slides/slide78.xml" ContentType="application/vnd.openxmlformats-officedocument.presentationml.slide+xml"/>
  <Override PartName="/ppt/slides/slide91.xml" ContentType="application/vnd.openxmlformats-officedocument.presentationml.slide+xml"/>
  <Override PartName="/ppt/slides/slide2.xml" ContentType="application/vnd.openxmlformats-officedocument.presentationml.slide+xml"/>
  <Override PartName="/ppt/slides/slide14.xml" ContentType="application/vnd.openxmlformats-officedocument.presentationml.slide+xml"/>
  <Override PartName="/ppt/slideLayouts/slideLayout89.xml" ContentType="application/vnd.openxmlformats-officedocument.presentationml.slideLayout+xml"/>
  <Override PartName="/ppt/slideLayouts/slideLayout25.xml" ContentType="application/vnd.openxmlformats-officedocument.presentationml.slideLayout+xml"/>
  <Override PartName="/ppt/slides/slide56.xml" ContentType="application/vnd.openxmlformats-officedocument.presentationml.slide+xml"/>
  <Override PartName="/ppt/slideLayouts/slideLayout19.xml" ContentType="application/vnd.openxmlformats-officedocument.presentationml.slideLayout+xml"/>
  <Override PartName="/ppt/slideLayouts/slideLayout130.xml" ContentType="application/vnd.openxmlformats-officedocument.presentationml.slideLayout+xml"/>
  <Override PartName="/ppt/slideLayouts/slideLayout67.xml" ContentType="application/vnd.openxmlformats-officedocument.presentationml.slideLayout+xml"/>
  <Override PartName="/ppt/slideLayouts/slideLayout80.xml" ContentType="application/vnd.openxmlformats-officedocument.presentationml.slideLayout+xml"/>
  <Override PartName="/ppt/slideLayouts/slideLayout124.xml" ContentType="application/vnd.openxmlformats-officedocument.presentationml.slideLayout+xml"/>
  <Override PartName="/ppt/slides/slide98.xml" ContentType="application/vnd.openxmlformats-officedocument.presentationml.slide+xml"/>
  <Override PartName="/ppt/theme/theme4.xml" ContentType="application/vnd.openxmlformats-officedocument.them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s/slide34.xml" ContentType="application/vnd.openxmlformats-officedocument.presentationml.slide+xml"/>
  <Override PartName="/ppt/slides/slide28.xml" ContentType="application/vnd.openxmlformats-officedocument.presentationml.slide+xml"/>
  <Override PartName="/ppt/slideLayouts/slideLayout45.xml" ContentType="application/vnd.openxmlformats-officedocument.presentationml.slideLayout+xml"/>
  <Override PartName="/ppt/slides/slide76.xml" ContentType="application/vnd.openxmlformats-officedocument.presentationml.slide+xml"/>
  <Override PartName="/ppt/slideLayouts/slideLayout39.xml" ContentType="application/vnd.openxmlformats-officedocument.presentationml.slideLayout+xml"/>
  <Override PartName="/ppt/slides/slide12.xml" ContentType="application/vnd.openxmlformats-officedocument.presentationml.slide+xml"/>
  <Default Extension="png" ContentType="image/png"/>
  <Default Extension="wmf" ContentType="image/x-wmf"/>
  <Override PartName="/ppt/slideLayouts/slideLayout23.xml" ContentType="application/vnd.openxmlformats-officedocument.presentationml.slideLayout+xml"/>
  <Default Extension="emf" ContentType="image/x-emf"/>
  <Override PartName="/ppt/slides/slide54.xml" ContentType="application/vnd.openxmlformats-officedocument.presentationml.slide+xml"/>
  <Override PartName="/ppt/slideLayouts/slideLayout17.xml" ContentType="application/vnd.openxmlformats-officedocument.presentationml.slideLayout+xml"/>
  <Default Extension="rels" ContentType="application/vnd.openxmlformats-package.relationships+xml"/>
  <Override PartName="/ppt/notesSlides/notesSlide29.xml" ContentType="application/vnd.openxmlformats-officedocument.presentationml.notesSlide+xml"/>
  <Override PartName="/ppt/slides/slide48.xml" ContentType="application/vnd.openxmlformats-officedocument.presentationml.slide+xml"/>
  <Override PartName="/ppt/slideLayouts/slideLayout65.xml" ContentType="application/vnd.openxmlformats-officedocument.presentationml.slideLayout+xml"/>
  <Override PartName="/ppt/slideLayouts/slideLayout109.xml" ContentType="application/vnd.openxmlformats-officedocument.presentationml.slideLayout+xml"/>
  <Override PartName="/ppt/slideLayouts/slideLayout122.xml" ContentType="application/vnd.openxmlformats-officedocument.presentationml.slideLayout+xml"/>
  <Override PartName="/ppt/slides/slide96.xml" ContentType="application/vnd.openxmlformats-officedocument.presentationml.slide+xml"/>
  <Override PartName="/ppt/slideLayouts/slideLayout59.xml" ContentType="application/vnd.openxmlformats-officedocument.presentationml.slideLayout+xml"/>
  <Override PartName="/ppt/theme/theme2.xml" ContentType="application/vnd.openxmlformats-officedocument.theme+xml"/>
  <Override PartName="/ppt/notesSlides/notesSlide13.xml" ContentType="application/vnd.openxmlformats-officedocument.presentationml.notesSlide+xml"/>
  <Override PartName="/ppt/slides/slide32.xml" ContentType="application/vnd.openxmlformats-officedocument.presentationml.slide+xml"/>
  <Override PartName="/ppt/slideLayouts/slideLayout43.xml" ContentType="application/vnd.openxmlformats-officedocument.presentationml.slideLayout+xml"/>
  <Override PartName="/ppt/slides/slide26.xml" ContentType="application/vnd.openxmlformats-officedocument.presentationml.slide+xml"/>
  <Override PartName="/ppt/slides/slide74.xml" ContentType="application/vnd.openxmlformats-officedocument.presentationml.slide+xml"/>
  <Override PartName="/ppt/slideLayouts/slideLayout37.xml" ContentType="application/vnd.openxmlformats-officedocument.presentationml.slideLayout+xml"/>
  <Override PartName="/ppt/slides/slide10.xml" ContentType="application/vnd.openxmlformats-officedocument.presentationml.slide+xml"/>
  <Override PartName="/ppt/slides/slide68.xml" ContentType="application/vnd.openxmlformats-officedocument.presentationml.slide+xml"/>
  <Override PartName="/ppt/slideLayouts/slideLayout129.xml" ContentType="application/vnd.openxmlformats-officedocument.presentationml.slideLayout+xml"/>
  <Override PartName="/ppt/slideLayouts/slideLayout21.xml" ContentType="application/vnd.openxmlformats-officedocument.presentationml.slideLayout+xml"/>
  <Override PartName="/ppt/slideLayouts/slideLayout79.xml" ContentType="application/vnd.openxmlformats-officedocument.presentationml.slideLayout+xml"/>
  <Override PartName="/ppt/slides/slide52.xml" ContentType="application/vnd.openxmlformats-officedocument.presentationml.slide+xml"/>
  <Override PartName="/ppt/slideLayouts/slideLayout15.xml" ContentType="application/vnd.openxmlformats-officedocument.presentationml.slideLayout+xml"/>
  <Override PartName="/ppt/notesSlides/notesSlide27.xml" ContentType="application/vnd.openxmlformats-officedocument.presentationml.notesSlide+xml"/>
  <Override PartName="/ppt/slides/slide46.xml" ContentType="application/vnd.openxmlformats-officedocument.presentationml.slide+xml"/>
  <Override PartName="/ppt/presProps.xml" ContentType="application/vnd.openxmlformats-officedocument.presentationml.presProps+xml"/>
  <Override PartName="/ppt/slideLayouts/slideLayout107.xml" ContentType="application/vnd.openxmlformats-officedocument.presentationml.slideLayout+xml"/>
  <Override PartName="/ppt/slideLayouts/slideLayout120.xml" ContentType="application/vnd.openxmlformats-officedocument.presentationml.slideLayout+xml"/>
  <Override PartName="/ppt/slideLayouts/slideLayout57.xml" ContentType="application/vnd.openxmlformats-officedocument.presentationml.slideLayout+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 id="2147483660" r:id="rId2"/>
    <p:sldMasterId id="2147483672" r:id="rId3"/>
    <p:sldMasterId id="2147483684" r:id="rId4"/>
    <p:sldMasterId id="2147483696" r:id="rId5"/>
    <p:sldMasterId id="2147483709" r:id="rId6"/>
    <p:sldMasterId id="2147483713" r:id="rId7"/>
    <p:sldMasterId id="2147483715" r:id="rId8"/>
    <p:sldMasterId id="2147483719" r:id="rId9"/>
    <p:sldMasterId id="2147483732" r:id="rId10"/>
    <p:sldMasterId id="2147483746" r:id="rId11"/>
    <p:sldMasterId id="2147483758" r:id="rId12"/>
    <p:sldMasterId id="2147483772" r:id="rId13"/>
    <p:sldMasterId id="2147483784" r:id="rId14"/>
    <p:sldMasterId id="2147483796" r:id="rId15"/>
  </p:sldMasterIdLst>
  <p:notesMasterIdLst>
    <p:notesMasterId r:id="rId117"/>
  </p:notesMasterIdLst>
  <p:sldIdLst>
    <p:sldId id="256" r:id="rId16"/>
    <p:sldId id="257" r:id="rId17"/>
    <p:sldId id="258" r:id="rId18"/>
    <p:sldId id="259" r:id="rId19"/>
    <p:sldId id="260" r:id="rId20"/>
    <p:sldId id="261" r:id="rId21"/>
    <p:sldId id="262" r:id="rId22"/>
    <p:sldId id="263" r:id="rId23"/>
    <p:sldId id="264" r:id="rId24"/>
    <p:sldId id="266" r:id="rId25"/>
    <p:sldId id="267" r:id="rId26"/>
    <p:sldId id="269" r:id="rId27"/>
    <p:sldId id="270" r:id="rId28"/>
    <p:sldId id="272" r:id="rId29"/>
    <p:sldId id="274" r:id="rId30"/>
    <p:sldId id="275" r:id="rId31"/>
    <p:sldId id="277" r:id="rId32"/>
    <p:sldId id="278" r:id="rId33"/>
    <p:sldId id="279" r:id="rId34"/>
    <p:sldId id="280" r:id="rId35"/>
    <p:sldId id="282" r:id="rId36"/>
    <p:sldId id="283" r:id="rId37"/>
    <p:sldId id="284" r:id="rId38"/>
    <p:sldId id="285" r:id="rId39"/>
    <p:sldId id="287" r:id="rId40"/>
    <p:sldId id="288" r:id="rId41"/>
    <p:sldId id="289" r:id="rId42"/>
    <p:sldId id="290" r:id="rId43"/>
    <p:sldId id="291" r:id="rId44"/>
    <p:sldId id="293" r:id="rId45"/>
    <p:sldId id="292" r:id="rId46"/>
    <p:sldId id="294" r:id="rId47"/>
    <p:sldId id="295" r:id="rId48"/>
    <p:sldId id="310" r:id="rId49"/>
    <p:sldId id="311" r:id="rId50"/>
    <p:sldId id="313" r:id="rId51"/>
    <p:sldId id="316" r:id="rId52"/>
    <p:sldId id="317" r:id="rId53"/>
    <p:sldId id="325" r:id="rId54"/>
    <p:sldId id="428" r:id="rId55"/>
    <p:sldId id="429" r:id="rId56"/>
    <p:sldId id="430" r:id="rId57"/>
    <p:sldId id="431" r:id="rId58"/>
    <p:sldId id="432" r:id="rId59"/>
    <p:sldId id="434" r:id="rId60"/>
    <p:sldId id="440" r:id="rId61"/>
    <p:sldId id="443" r:id="rId62"/>
    <p:sldId id="444" r:id="rId63"/>
    <p:sldId id="445" r:id="rId64"/>
    <p:sldId id="446" r:id="rId65"/>
    <p:sldId id="447" r:id="rId66"/>
    <p:sldId id="456" r:id="rId67"/>
    <p:sldId id="457" r:id="rId68"/>
    <p:sldId id="458" r:id="rId69"/>
    <p:sldId id="459" r:id="rId70"/>
    <p:sldId id="460" r:id="rId71"/>
    <p:sldId id="461" r:id="rId72"/>
    <p:sldId id="462" r:id="rId73"/>
    <p:sldId id="463" r:id="rId74"/>
    <p:sldId id="464" r:id="rId75"/>
    <p:sldId id="465" r:id="rId76"/>
    <p:sldId id="469" r:id="rId77"/>
    <p:sldId id="470" r:id="rId78"/>
    <p:sldId id="471" r:id="rId79"/>
    <p:sldId id="472" r:id="rId80"/>
    <p:sldId id="474" r:id="rId81"/>
    <p:sldId id="475" r:id="rId82"/>
    <p:sldId id="476" r:id="rId83"/>
    <p:sldId id="477" r:id="rId84"/>
    <p:sldId id="478" r:id="rId85"/>
    <p:sldId id="479" r:id="rId86"/>
    <p:sldId id="481" r:id="rId87"/>
    <p:sldId id="491" r:id="rId88"/>
    <p:sldId id="492" r:id="rId89"/>
    <p:sldId id="494" r:id="rId90"/>
    <p:sldId id="496" r:id="rId91"/>
    <p:sldId id="330" r:id="rId92"/>
    <p:sldId id="336" r:id="rId93"/>
    <p:sldId id="337" r:id="rId94"/>
    <p:sldId id="339" r:id="rId95"/>
    <p:sldId id="342" r:id="rId96"/>
    <p:sldId id="343" r:id="rId97"/>
    <p:sldId id="346" r:id="rId98"/>
    <p:sldId id="347" r:id="rId99"/>
    <p:sldId id="348" r:id="rId100"/>
    <p:sldId id="354" r:id="rId101"/>
    <p:sldId id="358" r:id="rId102"/>
    <p:sldId id="357" r:id="rId103"/>
    <p:sldId id="360" r:id="rId104"/>
    <p:sldId id="361" r:id="rId105"/>
    <p:sldId id="362" r:id="rId106"/>
    <p:sldId id="414" r:id="rId107"/>
    <p:sldId id="420" r:id="rId108"/>
    <p:sldId id="421" r:id="rId109"/>
    <p:sldId id="422" r:id="rId110"/>
    <p:sldId id="423" r:id="rId111"/>
    <p:sldId id="424" r:id="rId112"/>
    <p:sldId id="425" r:id="rId113"/>
    <p:sldId id="426" r:id="rId114"/>
    <p:sldId id="427" r:id="rId115"/>
    <p:sldId id="503" r:id="rId1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Comments="0">
  <p:normalViewPr>
    <p:restoredLeft sz="15620"/>
    <p:restoredTop sz="94660"/>
  </p:normalViewPr>
  <p:slideViewPr>
    <p:cSldViewPr snapToGrid="0" snapToObjects="1">
      <p:cViewPr varScale="1">
        <p:scale>
          <a:sx n="92" d="100"/>
          <a:sy n="92" d="100"/>
        </p:scale>
        <p:origin x="-992"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5048"/>
    </p:cViewPr>
  </p:sorterViewPr>
  <p:gridSpacing cx="73736200" cy="7373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 Target="slides/slide1.xml"/><Relationship Id="rId17" Type="http://schemas.openxmlformats.org/officeDocument/2006/relationships/slide" Target="slides/slide2.xml"/><Relationship Id="rId18" Type="http://schemas.openxmlformats.org/officeDocument/2006/relationships/slide" Target="slides/slide3.xml"/><Relationship Id="rId19" Type="http://schemas.openxmlformats.org/officeDocument/2006/relationships/slide" Target="slides/slide4.xml"/><Relationship Id="rId60" Type="http://schemas.openxmlformats.org/officeDocument/2006/relationships/slide" Target="slides/slide45.xml"/><Relationship Id="rId61" Type="http://schemas.openxmlformats.org/officeDocument/2006/relationships/slide" Target="slides/slide46.xml"/><Relationship Id="rId62" Type="http://schemas.openxmlformats.org/officeDocument/2006/relationships/slide" Target="slides/slide47.xml"/><Relationship Id="rId63" Type="http://schemas.openxmlformats.org/officeDocument/2006/relationships/slide" Target="slides/slide48.xml"/><Relationship Id="rId64" Type="http://schemas.openxmlformats.org/officeDocument/2006/relationships/slide" Target="slides/slide49.xml"/><Relationship Id="rId65" Type="http://schemas.openxmlformats.org/officeDocument/2006/relationships/slide" Target="slides/slide50.xml"/><Relationship Id="rId66" Type="http://schemas.openxmlformats.org/officeDocument/2006/relationships/slide" Target="slides/slide51.xml"/><Relationship Id="rId67" Type="http://schemas.openxmlformats.org/officeDocument/2006/relationships/slide" Target="slides/slide52.xml"/><Relationship Id="rId68" Type="http://schemas.openxmlformats.org/officeDocument/2006/relationships/slide" Target="slides/slide53.xml"/><Relationship Id="rId69" Type="http://schemas.openxmlformats.org/officeDocument/2006/relationships/slide" Target="slides/slide54.xml"/><Relationship Id="rId120" Type="http://schemas.openxmlformats.org/officeDocument/2006/relationships/viewProps" Target="viewProps.xml"/><Relationship Id="rId121" Type="http://schemas.openxmlformats.org/officeDocument/2006/relationships/theme" Target="theme/theme1.xml"/><Relationship Id="rId122" Type="http://schemas.openxmlformats.org/officeDocument/2006/relationships/tableStyles" Target="tableStyles.xml"/><Relationship Id="rId40" Type="http://schemas.openxmlformats.org/officeDocument/2006/relationships/slide" Target="slides/slide25.xml"/><Relationship Id="rId41" Type="http://schemas.openxmlformats.org/officeDocument/2006/relationships/slide" Target="slides/slide26.xml"/><Relationship Id="rId42" Type="http://schemas.openxmlformats.org/officeDocument/2006/relationships/slide" Target="slides/slide27.xml"/><Relationship Id="rId90" Type="http://schemas.openxmlformats.org/officeDocument/2006/relationships/slide" Target="slides/slide75.xml"/><Relationship Id="rId91" Type="http://schemas.openxmlformats.org/officeDocument/2006/relationships/slide" Target="slides/slide76.xml"/><Relationship Id="rId92" Type="http://schemas.openxmlformats.org/officeDocument/2006/relationships/slide" Target="slides/slide77.xml"/><Relationship Id="rId93" Type="http://schemas.openxmlformats.org/officeDocument/2006/relationships/slide" Target="slides/slide78.xml"/><Relationship Id="rId94" Type="http://schemas.openxmlformats.org/officeDocument/2006/relationships/slide" Target="slides/slide79.xml"/><Relationship Id="rId95" Type="http://schemas.openxmlformats.org/officeDocument/2006/relationships/slide" Target="slides/slide80.xml"/><Relationship Id="rId96" Type="http://schemas.openxmlformats.org/officeDocument/2006/relationships/slide" Target="slides/slide81.xml"/><Relationship Id="rId101" Type="http://schemas.openxmlformats.org/officeDocument/2006/relationships/slide" Target="slides/slide86.xml"/><Relationship Id="rId102" Type="http://schemas.openxmlformats.org/officeDocument/2006/relationships/slide" Target="slides/slide87.xml"/><Relationship Id="rId103" Type="http://schemas.openxmlformats.org/officeDocument/2006/relationships/slide" Target="slides/slide88.xml"/><Relationship Id="rId104" Type="http://schemas.openxmlformats.org/officeDocument/2006/relationships/slide" Target="slides/slide89.xml"/><Relationship Id="rId105" Type="http://schemas.openxmlformats.org/officeDocument/2006/relationships/slide" Target="slides/slide90.xml"/><Relationship Id="rId106" Type="http://schemas.openxmlformats.org/officeDocument/2006/relationships/slide" Target="slides/slide91.xml"/><Relationship Id="rId107" Type="http://schemas.openxmlformats.org/officeDocument/2006/relationships/slide" Target="slides/slide92.xml"/><Relationship Id="rId108" Type="http://schemas.openxmlformats.org/officeDocument/2006/relationships/slide" Target="slides/slide93.xml"/><Relationship Id="rId109" Type="http://schemas.openxmlformats.org/officeDocument/2006/relationships/slide" Target="slides/slide94.xml"/><Relationship Id="rId97" Type="http://schemas.openxmlformats.org/officeDocument/2006/relationships/slide" Target="slides/slide82.xml"/><Relationship Id="rId98" Type="http://schemas.openxmlformats.org/officeDocument/2006/relationships/slide" Target="slides/slide83.xml"/><Relationship Id="rId99" Type="http://schemas.openxmlformats.org/officeDocument/2006/relationships/slide" Target="slides/slide84.xml"/><Relationship Id="rId43" Type="http://schemas.openxmlformats.org/officeDocument/2006/relationships/slide" Target="slides/slide28.xml"/><Relationship Id="rId44" Type="http://schemas.openxmlformats.org/officeDocument/2006/relationships/slide" Target="slides/slide29.xml"/><Relationship Id="rId45" Type="http://schemas.openxmlformats.org/officeDocument/2006/relationships/slide" Target="slides/slide30.xml"/><Relationship Id="rId46" Type="http://schemas.openxmlformats.org/officeDocument/2006/relationships/slide" Target="slides/slide31.xml"/><Relationship Id="rId47" Type="http://schemas.openxmlformats.org/officeDocument/2006/relationships/slide" Target="slides/slide32.xml"/><Relationship Id="rId48" Type="http://schemas.openxmlformats.org/officeDocument/2006/relationships/slide" Target="slides/slide33.xml"/><Relationship Id="rId49" Type="http://schemas.openxmlformats.org/officeDocument/2006/relationships/slide" Target="slides/slide34.xml"/><Relationship Id="rId100" Type="http://schemas.openxmlformats.org/officeDocument/2006/relationships/slide" Target="slides/slide85.xml"/><Relationship Id="rId20" Type="http://schemas.openxmlformats.org/officeDocument/2006/relationships/slide" Target="slides/slide5.xml"/><Relationship Id="rId21" Type="http://schemas.openxmlformats.org/officeDocument/2006/relationships/slide" Target="slides/slide6.xml"/><Relationship Id="rId22" Type="http://schemas.openxmlformats.org/officeDocument/2006/relationships/slide" Target="slides/slide7.xml"/><Relationship Id="rId70" Type="http://schemas.openxmlformats.org/officeDocument/2006/relationships/slide" Target="slides/slide55.xml"/><Relationship Id="rId71" Type="http://schemas.openxmlformats.org/officeDocument/2006/relationships/slide" Target="slides/slide56.xml"/><Relationship Id="rId72" Type="http://schemas.openxmlformats.org/officeDocument/2006/relationships/slide" Target="slides/slide57.xml"/><Relationship Id="rId73" Type="http://schemas.openxmlformats.org/officeDocument/2006/relationships/slide" Target="slides/slide58.xml"/><Relationship Id="rId74" Type="http://schemas.openxmlformats.org/officeDocument/2006/relationships/slide" Target="slides/slide59.xml"/><Relationship Id="rId75" Type="http://schemas.openxmlformats.org/officeDocument/2006/relationships/slide" Target="slides/slide60.xml"/><Relationship Id="rId76" Type="http://schemas.openxmlformats.org/officeDocument/2006/relationships/slide" Target="slides/slide61.xml"/><Relationship Id="rId77" Type="http://schemas.openxmlformats.org/officeDocument/2006/relationships/slide" Target="slides/slide62.xml"/><Relationship Id="rId78" Type="http://schemas.openxmlformats.org/officeDocument/2006/relationships/slide" Target="slides/slide63.xml"/><Relationship Id="rId79" Type="http://schemas.openxmlformats.org/officeDocument/2006/relationships/slide" Target="slides/slide64.xml"/><Relationship Id="rId23" Type="http://schemas.openxmlformats.org/officeDocument/2006/relationships/slide" Target="slides/slide8.xml"/><Relationship Id="rId24" Type="http://schemas.openxmlformats.org/officeDocument/2006/relationships/slide" Target="slides/slide9.xml"/><Relationship Id="rId25" Type="http://schemas.openxmlformats.org/officeDocument/2006/relationships/slide" Target="slides/slide10.xml"/><Relationship Id="rId26" Type="http://schemas.openxmlformats.org/officeDocument/2006/relationships/slide" Target="slides/slide11.xml"/><Relationship Id="rId27" Type="http://schemas.openxmlformats.org/officeDocument/2006/relationships/slide" Target="slides/slide12.xml"/><Relationship Id="rId28" Type="http://schemas.openxmlformats.org/officeDocument/2006/relationships/slide" Target="slides/slide13.xml"/><Relationship Id="rId29" Type="http://schemas.openxmlformats.org/officeDocument/2006/relationships/slide" Target="slides/slide1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35.xml"/><Relationship Id="rId51" Type="http://schemas.openxmlformats.org/officeDocument/2006/relationships/slide" Target="slides/slide36.xml"/><Relationship Id="rId52" Type="http://schemas.openxmlformats.org/officeDocument/2006/relationships/slide" Target="slides/slide37.xml"/><Relationship Id="rId53" Type="http://schemas.openxmlformats.org/officeDocument/2006/relationships/slide" Target="slides/slide38.xml"/><Relationship Id="rId54" Type="http://schemas.openxmlformats.org/officeDocument/2006/relationships/slide" Target="slides/slide39.xml"/><Relationship Id="rId55" Type="http://schemas.openxmlformats.org/officeDocument/2006/relationships/slide" Target="slides/slide40.xml"/><Relationship Id="rId56" Type="http://schemas.openxmlformats.org/officeDocument/2006/relationships/slide" Target="slides/slide41.xml"/><Relationship Id="rId57" Type="http://schemas.openxmlformats.org/officeDocument/2006/relationships/slide" Target="slides/slide42.xml"/><Relationship Id="rId58" Type="http://schemas.openxmlformats.org/officeDocument/2006/relationships/slide" Target="slides/slide43.xml"/><Relationship Id="rId59" Type="http://schemas.openxmlformats.org/officeDocument/2006/relationships/slide" Target="slides/slide44.xml"/><Relationship Id="rId110" Type="http://schemas.openxmlformats.org/officeDocument/2006/relationships/slide" Target="slides/slide95.xml"/><Relationship Id="rId111" Type="http://schemas.openxmlformats.org/officeDocument/2006/relationships/slide" Target="slides/slide96.xml"/><Relationship Id="rId112" Type="http://schemas.openxmlformats.org/officeDocument/2006/relationships/slide" Target="slides/slide97.xml"/><Relationship Id="rId113" Type="http://schemas.openxmlformats.org/officeDocument/2006/relationships/slide" Target="slides/slide98.xml"/><Relationship Id="rId114" Type="http://schemas.openxmlformats.org/officeDocument/2006/relationships/slide" Target="slides/slide99.xml"/><Relationship Id="rId115" Type="http://schemas.openxmlformats.org/officeDocument/2006/relationships/slide" Target="slides/slide100.xml"/><Relationship Id="rId116" Type="http://schemas.openxmlformats.org/officeDocument/2006/relationships/slide" Target="slides/slide101.xml"/><Relationship Id="rId117" Type="http://schemas.openxmlformats.org/officeDocument/2006/relationships/notesMaster" Target="notesMasters/notesMaster1.xml"/><Relationship Id="rId118" Type="http://schemas.openxmlformats.org/officeDocument/2006/relationships/printerSettings" Target="printerSettings/printerSettings1.bin"/><Relationship Id="rId119" Type="http://schemas.openxmlformats.org/officeDocument/2006/relationships/presProps" Target="presProps.xml"/><Relationship Id="rId30" Type="http://schemas.openxmlformats.org/officeDocument/2006/relationships/slide" Target="slides/slide15.xml"/><Relationship Id="rId31" Type="http://schemas.openxmlformats.org/officeDocument/2006/relationships/slide" Target="slides/slide16.xml"/><Relationship Id="rId32" Type="http://schemas.openxmlformats.org/officeDocument/2006/relationships/slide" Target="slides/slide17.xml"/><Relationship Id="rId33" Type="http://schemas.openxmlformats.org/officeDocument/2006/relationships/slide" Target="slides/slide18.xml"/><Relationship Id="rId34" Type="http://schemas.openxmlformats.org/officeDocument/2006/relationships/slide" Target="slides/slide19.xml"/><Relationship Id="rId35" Type="http://schemas.openxmlformats.org/officeDocument/2006/relationships/slide" Target="slides/slide20.xml"/><Relationship Id="rId36" Type="http://schemas.openxmlformats.org/officeDocument/2006/relationships/slide" Target="slides/slide21.xml"/><Relationship Id="rId37" Type="http://schemas.openxmlformats.org/officeDocument/2006/relationships/slide" Target="slides/slide22.xml"/><Relationship Id="rId38" Type="http://schemas.openxmlformats.org/officeDocument/2006/relationships/slide" Target="slides/slide23.xml"/><Relationship Id="rId39" Type="http://schemas.openxmlformats.org/officeDocument/2006/relationships/slide" Target="slides/slide24.xml"/><Relationship Id="rId80" Type="http://schemas.openxmlformats.org/officeDocument/2006/relationships/slide" Target="slides/slide65.xml"/><Relationship Id="rId81" Type="http://schemas.openxmlformats.org/officeDocument/2006/relationships/slide" Target="slides/slide66.xml"/><Relationship Id="rId82" Type="http://schemas.openxmlformats.org/officeDocument/2006/relationships/slide" Target="slides/slide67.xml"/><Relationship Id="rId83" Type="http://schemas.openxmlformats.org/officeDocument/2006/relationships/slide" Target="slides/slide68.xml"/><Relationship Id="rId84" Type="http://schemas.openxmlformats.org/officeDocument/2006/relationships/slide" Target="slides/slide69.xml"/><Relationship Id="rId85" Type="http://schemas.openxmlformats.org/officeDocument/2006/relationships/slide" Target="slides/slide70.xml"/><Relationship Id="rId86" Type="http://schemas.openxmlformats.org/officeDocument/2006/relationships/slide" Target="slides/slide71.xml"/><Relationship Id="rId87" Type="http://schemas.openxmlformats.org/officeDocument/2006/relationships/slide" Target="slides/slide72.xml"/><Relationship Id="rId88" Type="http://schemas.openxmlformats.org/officeDocument/2006/relationships/slide" Target="slides/slide73.xml"/><Relationship Id="rId89" Type="http://schemas.openxmlformats.org/officeDocument/2006/relationships/slide" Target="slides/slide7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A7574A-41BD-4C19-BD3B-62FE298A3CE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4FA3A697-06C8-4253-A530-921116317605}">
      <dgm:prSet phldrT="[Testo]" custT="1"/>
      <dgm:spPr>
        <a:solidFill>
          <a:srgbClr val="00004C"/>
        </a:solidFill>
        <a:ln>
          <a:solidFill>
            <a:srgbClr val="FFFF00"/>
          </a:solidFill>
        </a:ln>
      </dgm:spPr>
      <dgm:t>
        <a:bodyPr/>
        <a:lstStyle/>
        <a:p>
          <a:pPr>
            <a:spcAft>
              <a:spcPts val="0"/>
            </a:spcAft>
          </a:pPr>
          <a:r>
            <a:rPr lang="it-IT" sz="2700" dirty="0" smtClean="0"/>
            <a:t>Plasma</a:t>
          </a:r>
        </a:p>
        <a:p>
          <a:pPr>
            <a:spcAft>
              <a:spcPct val="35000"/>
            </a:spcAft>
          </a:pPr>
          <a:r>
            <a:rPr lang="it-IT" sz="2700" dirty="0" smtClean="0"/>
            <a:t> </a:t>
          </a:r>
          <a:r>
            <a:rPr lang="it-IT" sz="2700" dirty="0" err="1" smtClean="0"/>
            <a:t>accelerators</a:t>
          </a:r>
          <a:r>
            <a:rPr lang="it-IT" sz="2700" dirty="0" smtClean="0"/>
            <a:t>:</a:t>
          </a:r>
        </a:p>
        <a:p>
          <a:pPr>
            <a:spcAft>
              <a:spcPct val="35000"/>
            </a:spcAft>
          </a:pPr>
          <a:r>
            <a:rPr lang="it-IT" sz="2000" dirty="0" err="1" smtClean="0"/>
            <a:t>Transform</a:t>
          </a:r>
          <a:r>
            <a:rPr lang="it-IT" sz="2000" dirty="0" smtClean="0"/>
            <a:t> </a:t>
          </a:r>
          <a:r>
            <a:rPr lang="it-IT" sz="2000" dirty="0" err="1" smtClean="0"/>
            <a:t>transverse</a:t>
          </a:r>
          <a:r>
            <a:rPr lang="it-IT" sz="2000" dirty="0" smtClean="0"/>
            <a:t> </a:t>
          </a:r>
          <a:r>
            <a:rPr lang="it-IT" sz="2000" dirty="0" err="1" smtClean="0"/>
            <a:t>fields</a:t>
          </a:r>
          <a:r>
            <a:rPr lang="it-IT" sz="2000" dirty="0" smtClean="0"/>
            <a:t> </a:t>
          </a:r>
          <a:r>
            <a:rPr lang="it-IT" sz="2000" dirty="0" err="1" smtClean="0"/>
            <a:t>into</a:t>
          </a:r>
          <a:r>
            <a:rPr lang="it-IT" sz="2000" dirty="0" smtClean="0"/>
            <a:t> </a:t>
          </a:r>
          <a:r>
            <a:rPr lang="it-IT" sz="2000" dirty="0" err="1" smtClean="0"/>
            <a:t>longitudinal</a:t>
          </a:r>
          <a:r>
            <a:rPr lang="it-IT" sz="2000" dirty="0" smtClean="0"/>
            <a:t> </a:t>
          </a:r>
          <a:r>
            <a:rPr lang="it-IT" sz="2000" dirty="0" err="1" smtClean="0"/>
            <a:t>fields</a:t>
          </a:r>
          <a:endParaRPr lang="en-US" sz="2000" dirty="0"/>
        </a:p>
      </dgm:t>
    </dgm:pt>
    <dgm:pt modelId="{94BEE816-7488-4A31-A761-1B2C1D851D6C}" type="parTrans" cxnId="{F886E34A-D976-4515-9082-FB9D72FB60AE}">
      <dgm:prSet/>
      <dgm:spPr/>
      <dgm:t>
        <a:bodyPr/>
        <a:lstStyle/>
        <a:p>
          <a:endParaRPr lang="en-US"/>
        </a:p>
      </dgm:t>
    </dgm:pt>
    <dgm:pt modelId="{EA282B35-C352-429A-ACD9-EEC2C759F9EC}" type="sibTrans" cxnId="{F886E34A-D976-4515-9082-FB9D72FB60AE}">
      <dgm:prSet/>
      <dgm:spPr/>
      <dgm:t>
        <a:bodyPr/>
        <a:lstStyle/>
        <a:p>
          <a:endParaRPr lang="en-US"/>
        </a:p>
      </dgm:t>
    </dgm:pt>
    <dgm:pt modelId="{EC8C9F56-FFFB-4AE3-A62A-A150AB75C620}">
      <dgm:prSet phldrT="[Testo]" custT="1"/>
      <dgm:spPr>
        <a:solidFill>
          <a:srgbClr val="FFFFCC"/>
        </a:solidFill>
        <a:ln>
          <a:solidFill>
            <a:srgbClr val="0070C0"/>
          </a:solidFill>
        </a:ln>
      </dgm:spPr>
      <dgm:t>
        <a:bodyPr/>
        <a:lstStyle/>
        <a:p>
          <a:r>
            <a:rPr lang="it-IT" sz="2400" b="1" dirty="0" smtClean="0">
              <a:solidFill>
                <a:srgbClr val="00004C"/>
              </a:solidFill>
            </a:rPr>
            <a:t>Laser </a:t>
          </a:r>
          <a:r>
            <a:rPr lang="it-IT" sz="2400" b="1" dirty="0" err="1" smtClean="0">
              <a:solidFill>
                <a:srgbClr val="00004C"/>
              </a:solidFill>
            </a:rPr>
            <a:t>driven</a:t>
          </a:r>
          <a:endParaRPr lang="en-US" sz="2400" b="1" dirty="0">
            <a:solidFill>
              <a:srgbClr val="00004C"/>
            </a:solidFill>
          </a:endParaRPr>
        </a:p>
      </dgm:t>
    </dgm:pt>
    <dgm:pt modelId="{A0275444-A215-4D78-8AD2-6DFD7C07F812}" type="parTrans" cxnId="{3648A8AE-6953-46C1-8518-57375A5DCF2D}">
      <dgm:prSet/>
      <dgm:spPr>
        <a:ln>
          <a:solidFill>
            <a:srgbClr val="FFFF00"/>
          </a:solidFill>
        </a:ln>
      </dgm:spPr>
      <dgm:t>
        <a:bodyPr/>
        <a:lstStyle/>
        <a:p>
          <a:endParaRPr lang="en-US"/>
        </a:p>
      </dgm:t>
    </dgm:pt>
    <dgm:pt modelId="{95BFAEE3-C1F3-4A74-81D2-1F96215FCFE0}" type="sibTrans" cxnId="{3648A8AE-6953-46C1-8518-57375A5DCF2D}">
      <dgm:prSet/>
      <dgm:spPr/>
      <dgm:t>
        <a:bodyPr/>
        <a:lstStyle/>
        <a:p>
          <a:endParaRPr lang="en-US"/>
        </a:p>
      </dgm:t>
    </dgm:pt>
    <dgm:pt modelId="{1C3C7D9E-ED25-42C5-9762-9738FEEFBA37}">
      <dgm:prSet phldrT="[Testo]" custT="1"/>
      <dgm:spPr>
        <a:solidFill>
          <a:srgbClr val="FFFFCC"/>
        </a:solidFill>
        <a:ln>
          <a:solidFill>
            <a:srgbClr val="0070C0"/>
          </a:solidFill>
        </a:ln>
      </dgm:spPr>
      <dgm:t>
        <a:bodyPr/>
        <a:lstStyle/>
        <a:p>
          <a:r>
            <a:rPr lang="it-IT" sz="2400" b="1" dirty="0" smtClean="0">
              <a:solidFill>
                <a:srgbClr val="00004C"/>
              </a:solidFill>
            </a:rPr>
            <a:t>e- </a:t>
          </a:r>
          <a:r>
            <a:rPr lang="it-IT" sz="2400" b="1" dirty="0" err="1" smtClean="0">
              <a:solidFill>
                <a:srgbClr val="00004C"/>
              </a:solidFill>
            </a:rPr>
            <a:t>driven</a:t>
          </a:r>
          <a:endParaRPr lang="en-US" sz="2400" b="1" dirty="0">
            <a:solidFill>
              <a:srgbClr val="00004C"/>
            </a:solidFill>
          </a:endParaRPr>
        </a:p>
      </dgm:t>
    </dgm:pt>
    <dgm:pt modelId="{F428056A-E252-4F1B-A806-60804732650F}" type="parTrans" cxnId="{DCC78014-1247-43EB-A389-985A7CAF9D1F}">
      <dgm:prSet/>
      <dgm:spPr>
        <a:ln>
          <a:solidFill>
            <a:srgbClr val="FFFF00"/>
          </a:solidFill>
        </a:ln>
      </dgm:spPr>
      <dgm:t>
        <a:bodyPr/>
        <a:lstStyle/>
        <a:p>
          <a:endParaRPr lang="en-US"/>
        </a:p>
      </dgm:t>
    </dgm:pt>
    <dgm:pt modelId="{510D5E1F-0A78-4DC5-A65A-3A8C04E90449}" type="sibTrans" cxnId="{DCC78014-1247-43EB-A389-985A7CAF9D1F}">
      <dgm:prSet/>
      <dgm:spPr/>
      <dgm:t>
        <a:bodyPr/>
        <a:lstStyle/>
        <a:p>
          <a:endParaRPr lang="en-US"/>
        </a:p>
      </dgm:t>
    </dgm:pt>
    <dgm:pt modelId="{45338A98-9C8F-4068-AD86-8291381C6246}">
      <dgm:prSet phldrT="[Testo]" custT="1"/>
      <dgm:spPr>
        <a:solidFill>
          <a:srgbClr val="FFFFCC"/>
        </a:solidFill>
        <a:ln>
          <a:solidFill>
            <a:srgbClr val="0070C0"/>
          </a:solidFill>
        </a:ln>
      </dgm:spPr>
      <dgm:t>
        <a:bodyPr/>
        <a:lstStyle/>
        <a:p>
          <a:r>
            <a:rPr lang="it-IT" sz="2400" b="1" dirty="0" smtClean="0">
              <a:solidFill>
                <a:srgbClr val="00004C"/>
              </a:solidFill>
            </a:rPr>
            <a:t>p </a:t>
          </a:r>
          <a:r>
            <a:rPr lang="it-IT" sz="2400" b="1" dirty="0" err="1" smtClean="0">
              <a:solidFill>
                <a:srgbClr val="00004C"/>
              </a:solidFill>
            </a:rPr>
            <a:t>driven</a:t>
          </a:r>
          <a:endParaRPr lang="en-US" sz="2400" b="1" dirty="0">
            <a:solidFill>
              <a:srgbClr val="00004C"/>
            </a:solidFill>
          </a:endParaRPr>
        </a:p>
      </dgm:t>
    </dgm:pt>
    <dgm:pt modelId="{7F7EF47E-3BD7-4E91-B138-565FAE336436}" type="parTrans" cxnId="{C0C2F2F3-DA58-42AE-A964-2F02686A7BB5}">
      <dgm:prSet/>
      <dgm:spPr>
        <a:ln>
          <a:solidFill>
            <a:srgbClr val="FFFF00"/>
          </a:solidFill>
        </a:ln>
      </dgm:spPr>
      <dgm:t>
        <a:bodyPr/>
        <a:lstStyle/>
        <a:p>
          <a:endParaRPr lang="en-US"/>
        </a:p>
      </dgm:t>
    </dgm:pt>
    <dgm:pt modelId="{B249DA92-1F65-461A-80F5-3724AA37223A}" type="sibTrans" cxnId="{C0C2F2F3-DA58-42AE-A964-2F02686A7BB5}">
      <dgm:prSet/>
      <dgm:spPr/>
      <dgm:t>
        <a:bodyPr/>
        <a:lstStyle/>
        <a:p>
          <a:endParaRPr lang="en-US"/>
        </a:p>
      </dgm:t>
    </dgm:pt>
    <dgm:pt modelId="{1ACDAC2F-0CCB-4D8E-8692-A7D3BFAAF414}">
      <dgm:prSet custT="1"/>
      <dgm:spPr>
        <a:solidFill>
          <a:srgbClr val="FFFFCC"/>
        </a:solidFill>
        <a:ln>
          <a:solidFill>
            <a:srgbClr val="0070C0"/>
          </a:solidFill>
        </a:ln>
      </dgm:spPr>
      <dgm:t>
        <a:bodyPr/>
        <a:lstStyle/>
        <a:p>
          <a:r>
            <a:rPr lang="it-IT" sz="2400" b="1" dirty="0" err="1" smtClean="0">
              <a:solidFill>
                <a:srgbClr val="00004C"/>
              </a:solidFill>
            </a:rPr>
            <a:t>Dielectric</a:t>
          </a:r>
          <a:r>
            <a:rPr lang="it-IT" sz="2400" b="1" dirty="0" smtClean="0">
              <a:solidFill>
                <a:srgbClr val="00004C"/>
              </a:solidFill>
            </a:rPr>
            <a:t> </a:t>
          </a:r>
          <a:r>
            <a:rPr lang="it-IT" sz="2400" b="1" dirty="0" err="1" smtClean="0">
              <a:solidFill>
                <a:srgbClr val="00004C"/>
              </a:solidFill>
            </a:rPr>
            <a:t>wakefields</a:t>
          </a:r>
          <a:endParaRPr lang="en-US" sz="2400" b="1" dirty="0">
            <a:solidFill>
              <a:srgbClr val="00004C"/>
            </a:solidFill>
          </a:endParaRPr>
        </a:p>
      </dgm:t>
    </dgm:pt>
    <dgm:pt modelId="{BE07FF64-11B9-433D-A83F-CD82D4F4407C}" type="parTrans" cxnId="{CB1D4589-AFE1-4AEB-869E-535A91B5AAC3}">
      <dgm:prSet/>
      <dgm:spPr>
        <a:ln>
          <a:solidFill>
            <a:srgbClr val="FFFF00"/>
          </a:solidFill>
        </a:ln>
      </dgm:spPr>
      <dgm:t>
        <a:bodyPr/>
        <a:lstStyle/>
        <a:p>
          <a:endParaRPr lang="en-US"/>
        </a:p>
      </dgm:t>
    </dgm:pt>
    <dgm:pt modelId="{9371C698-0608-4C0A-9AF0-DABEF47438F4}" type="sibTrans" cxnId="{CB1D4589-AFE1-4AEB-869E-535A91B5AAC3}">
      <dgm:prSet/>
      <dgm:spPr/>
      <dgm:t>
        <a:bodyPr/>
        <a:lstStyle/>
        <a:p>
          <a:endParaRPr lang="en-US"/>
        </a:p>
      </dgm:t>
    </dgm:pt>
    <dgm:pt modelId="{18DA212F-A1DE-4B29-AAC3-FCFF29505B52}" type="pres">
      <dgm:prSet presAssocID="{34A7574A-41BD-4C19-BD3B-62FE298A3CEE}" presName="Name0" presStyleCnt="0">
        <dgm:presLayoutVars>
          <dgm:chPref val="1"/>
          <dgm:dir/>
          <dgm:animOne val="branch"/>
          <dgm:animLvl val="lvl"/>
          <dgm:resizeHandles val="exact"/>
        </dgm:presLayoutVars>
      </dgm:prSet>
      <dgm:spPr/>
      <dgm:t>
        <a:bodyPr/>
        <a:lstStyle/>
        <a:p>
          <a:endParaRPr lang="en-US"/>
        </a:p>
      </dgm:t>
    </dgm:pt>
    <dgm:pt modelId="{CEB065E1-E33E-4652-95C8-57F2FB4A8BE2}" type="pres">
      <dgm:prSet presAssocID="{4FA3A697-06C8-4253-A530-921116317605}" presName="root1" presStyleCnt="0"/>
      <dgm:spPr/>
    </dgm:pt>
    <dgm:pt modelId="{89BF84B0-F563-4AAD-9EBA-7D5DD5A5D87B}" type="pres">
      <dgm:prSet presAssocID="{4FA3A697-06C8-4253-A530-921116317605}" presName="LevelOneTextNode" presStyleLbl="node0" presStyleIdx="0" presStyleCnt="1" custAng="5400000" custScaleX="291668" custScaleY="77185" custLinFactNeighborX="-57609" custLinFactNeighborY="253">
        <dgm:presLayoutVars>
          <dgm:chPref val="3"/>
        </dgm:presLayoutVars>
      </dgm:prSet>
      <dgm:spPr/>
      <dgm:t>
        <a:bodyPr/>
        <a:lstStyle/>
        <a:p>
          <a:endParaRPr lang="en-US"/>
        </a:p>
      </dgm:t>
    </dgm:pt>
    <dgm:pt modelId="{CC42BE6F-2B1F-48F1-8250-16FF6DE23FF5}" type="pres">
      <dgm:prSet presAssocID="{4FA3A697-06C8-4253-A530-921116317605}" presName="level2hierChild" presStyleCnt="0"/>
      <dgm:spPr/>
    </dgm:pt>
    <dgm:pt modelId="{E65E2084-87B2-4058-A287-95C9E2D0CFF6}" type="pres">
      <dgm:prSet presAssocID="{A0275444-A215-4D78-8AD2-6DFD7C07F812}" presName="conn2-1" presStyleLbl="parChTrans1D2" presStyleIdx="0" presStyleCnt="4"/>
      <dgm:spPr/>
      <dgm:t>
        <a:bodyPr/>
        <a:lstStyle/>
        <a:p>
          <a:endParaRPr lang="en-US"/>
        </a:p>
      </dgm:t>
    </dgm:pt>
    <dgm:pt modelId="{BB0AC3FC-AD8D-4D5A-B425-34A2C66C15E3}" type="pres">
      <dgm:prSet presAssocID="{A0275444-A215-4D78-8AD2-6DFD7C07F812}" presName="connTx" presStyleLbl="parChTrans1D2" presStyleIdx="0" presStyleCnt="4"/>
      <dgm:spPr/>
      <dgm:t>
        <a:bodyPr/>
        <a:lstStyle/>
        <a:p>
          <a:endParaRPr lang="en-US"/>
        </a:p>
      </dgm:t>
    </dgm:pt>
    <dgm:pt modelId="{5A61D7E0-5D36-4810-AD25-7F5311BD92F9}" type="pres">
      <dgm:prSet presAssocID="{EC8C9F56-FFFB-4AE3-A62A-A150AB75C620}" presName="root2" presStyleCnt="0"/>
      <dgm:spPr/>
    </dgm:pt>
    <dgm:pt modelId="{0E9A14ED-7C17-4EDE-A6E6-7C6AAD46F3A3}" type="pres">
      <dgm:prSet presAssocID="{EC8C9F56-FFFB-4AE3-A62A-A150AB75C620}" presName="LevelTwoTextNode" presStyleLbl="node2" presStyleIdx="0" presStyleCnt="4" custLinFactNeighborX="48923" custLinFactNeighborY="-7007">
        <dgm:presLayoutVars>
          <dgm:chPref val="3"/>
        </dgm:presLayoutVars>
      </dgm:prSet>
      <dgm:spPr/>
      <dgm:t>
        <a:bodyPr/>
        <a:lstStyle/>
        <a:p>
          <a:endParaRPr lang="en-US"/>
        </a:p>
      </dgm:t>
    </dgm:pt>
    <dgm:pt modelId="{6D99FD14-854A-4242-9243-64BE317731CE}" type="pres">
      <dgm:prSet presAssocID="{EC8C9F56-FFFB-4AE3-A62A-A150AB75C620}" presName="level3hierChild" presStyleCnt="0"/>
      <dgm:spPr/>
    </dgm:pt>
    <dgm:pt modelId="{3C8F45D5-EA66-4EA5-A7B3-07902E9A001E}" type="pres">
      <dgm:prSet presAssocID="{F428056A-E252-4F1B-A806-60804732650F}" presName="conn2-1" presStyleLbl="parChTrans1D2" presStyleIdx="1" presStyleCnt="4"/>
      <dgm:spPr/>
      <dgm:t>
        <a:bodyPr/>
        <a:lstStyle/>
        <a:p>
          <a:endParaRPr lang="en-US"/>
        </a:p>
      </dgm:t>
    </dgm:pt>
    <dgm:pt modelId="{5C4EFB4E-21A5-44B7-8CBC-07F821814FF5}" type="pres">
      <dgm:prSet presAssocID="{F428056A-E252-4F1B-A806-60804732650F}" presName="connTx" presStyleLbl="parChTrans1D2" presStyleIdx="1" presStyleCnt="4"/>
      <dgm:spPr/>
      <dgm:t>
        <a:bodyPr/>
        <a:lstStyle/>
        <a:p>
          <a:endParaRPr lang="en-US"/>
        </a:p>
      </dgm:t>
    </dgm:pt>
    <dgm:pt modelId="{E3B866AA-48F2-4D6D-90EF-546EE66BB3B3}" type="pres">
      <dgm:prSet presAssocID="{1C3C7D9E-ED25-42C5-9762-9738FEEFBA37}" presName="root2" presStyleCnt="0"/>
      <dgm:spPr/>
    </dgm:pt>
    <dgm:pt modelId="{3530003A-BFBE-43F0-9BF6-AE848F0DBBCB}" type="pres">
      <dgm:prSet presAssocID="{1C3C7D9E-ED25-42C5-9762-9738FEEFBA37}" presName="LevelTwoTextNode" presStyleLbl="node2" presStyleIdx="1" presStyleCnt="4" custLinFactNeighborX="48923" custLinFactNeighborY="-1449">
        <dgm:presLayoutVars>
          <dgm:chPref val="3"/>
        </dgm:presLayoutVars>
      </dgm:prSet>
      <dgm:spPr/>
      <dgm:t>
        <a:bodyPr/>
        <a:lstStyle/>
        <a:p>
          <a:endParaRPr lang="en-US"/>
        </a:p>
      </dgm:t>
    </dgm:pt>
    <dgm:pt modelId="{FB65E43A-504E-4AC4-A604-8B9225F5663C}" type="pres">
      <dgm:prSet presAssocID="{1C3C7D9E-ED25-42C5-9762-9738FEEFBA37}" presName="level3hierChild" presStyleCnt="0"/>
      <dgm:spPr/>
    </dgm:pt>
    <dgm:pt modelId="{186D3E48-D4FB-4079-97B3-BFC64269ECA1}" type="pres">
      <dgm:prSet presAssocID="{7F7EF47E-3BD7-4E91-B138-565FAE336436}" presName="conn2-1" presStyleLbl="parChTrans1D2" presStyleIdx="2" presStyleCnt="4"/>
      <dgm:spPr/>
      <dgm:t>
        <a:bodyPr/>
        <a:lstStyle/>
        <a:p>
          <a:endParaRPr lang="en-US"/>
        </a:p>
      </dgm:t>
    </dgm:pt>
    <dgm:pt modelId="{65243CF2-01A0-4A56-BBD7-B9456F5D2E5D}" type="pres">
      <dgm:prSet presAssocID="{7F7EF47E-3BD7-4E91-B138-565FAE336436}" presName="connTx" presStyleLbl="parChTrans1D2" presStyleIdx="2" presStyleCnt="4"/>
      <dgm:spPr/>
      <dgm:t>
        <a:bodyPr/>
        <a:lstStyle/>
        <a:p>
          <a:endParaRPr lang="en-US"/>
        </a:p>
      </dgm:t>
    </dgm:pt>
    <dgm:pt modelId="{8CD40AF7-68CD-486F-9F0A-8BE9001CF3D5}" type="pres">
      <dgm:prSet presAssocID="{45338A98-9C8F-4068-AD86-8291381C6246}" presName="root2" presStyleCnt="0"/>
      <dgm:spPr/>
    </dgm:pt>
    <dgm:pt modelId="{71579B5E-1308-4A19-9AA3-1E713BC731B8}" type="pres">
      <dgm:prSet presAssocID="{45338A98-9C8F-4068-AD86-8291381C6246}" presName="LevelTwoTextNode" presStyleLbl="node2" presStyleIdx="2" presStyleCnt="4" custLinFactNeighborX="48923" custLinFactNeighborY="-5217">
        <dgm:presLayoutVars>
          <dgm:chPref val="3"/>
        </dgm:presLayoutVars>
      </dgm:prSet>
      <dgm:spPr/>
      <dgm:t>
        <a:bodyPr/>
        <a:lstStyle/>
        <a:p>
          <a:endParaRPr lang="en-US"/>
        </a:p>
      </dgm:t>
    </dgm:pt>
    <dgm:pt modelId="{975D9311-23B4-4CE9-BBA4-1F5DE736C66C}" type="pres">
      <dgm:prSet presAssocID="{45338A98-9C8F-4068-AD86-8291381C6246}" presName="level3hierChild" presStyleCnt="0"/>
      <dgm:spPr/>
    </dgm:pt>
    <dgm:pt modelId="{877D1AF6-F394-4EEE-B9C4-936BC6D51424}" type="pres">
      <dgm:prSet presAssocID="{BE07FF64-11B9-433D-A83F-CD82D4F4407C}" presName="conn2-1" presStyleLbl="parChTrans1D2" presStyleIdx="3" presStyleCnt="4"/>
      <dgm:spPr/>
      <dgm:t>
        <a:bodyPr/>
        <a:lstStyle/>
        <a:p>
          <a:endParaRPr lang="en-US"/>
        </a:p>
      </dgm:t>
    </dgm:pt>
    <dgm:pt modelId="{464F5B6B-F834-4996-9473-36DE8E91B093}" type="pres">
      <dgm:prSet presAssocID="{BE07FF64-11B9-433D-A83F-CD82D4F4407C}" presName="connTx" presStyleLbl="parChTrans1D2" presStyleIdx="3" presStyleCnt="4"/>
      <dgm:spPr/>
      <dgm:t>
        <a:bodyPr/>
        <a:lstStyle/>
        <a:p>
          <a:endParaRPr lang="en-US"/>
        </a:p>
      </dgm:t>
    </dgm:pt>
    <dgm:pt modelId="{FE04E57D-D5B1-4D91-BFC8-5BB187F251D5}" type="pres">
      <dgm:prSet presAssocID="{1ACDAC2F-0CCB-4D8E-8692-A7D3BFAAF414}" presName="root2" presStyleCnt="0"/>
      <dgm:spPr/>
    </dgm:pt>
    <dgm:pt modelId="{F08E5000-27FE-4CDF-ACD0-149F8A1A4CD0}" type="pres">
      <dgm:prSet presAssocID="{1ACDAC2F-0CCB-4D8E-8692-A7D3BFAAF414}" presName="LevelTwoTextNode" presStyleLbl="node2" presStyleIdx="3" presStyleCnt="4" custLinFactNeighborX="48923" custLinFactNeighborY="340">
        <dgm:presLayoutVars>
          <dgm:chPref val="3"/>
        </dgm:presLayoutVars>
      </dgm:prSet>
      <dgm:spPr/>
      <dgm:t>
        <a:bodyPr/>
        <a:lstStyle/>
        <a:p>
          <a:endParaRPr lang="en-US"/>
        </a:p>
      </dgm:t>
    </dgm:pt>
    <dgm:pt modelId="{94BFB5C9-24F7-49D0-B7B5-49F87A3F445C}" type="pres">
      <dgm:prSet presAssocID="{1ACDAC2F-0CCB-4D8E-8692-A7D3BFAAF414}" presName="level3hierChild" presStyleCnt="0"/>
      <dgm:spPr/>
    </dgm:pt>
  </dgm:ptLst>
  <dgm:cxnLst>
    <dgm:cxn modelId="{034FBDD1-7E64-944F-9030-8677972329C0}" type="presOf" srcId="{EC8C9F56-FFFB-4AE3-A62A-A150AB75C620}" destId="{0E9A14ED-7C17-4EDE-A6E6-7C6AAD46F3A3}" srcOrd="0" destOrd="0" presId="urn:microsoft.com/office/officeart/2008/layout/HorizontalMultiLevelHierarchy"/>
    <dgm:cxn modelId="{C0C2F2F3-DA58-42AE-A964-2F02686A7BB5}" srcId="{4FA3A697-06C8-4253-A530-921116317605}" destId="{45338A98-9C8F-4068-AD86-8291381C6246}" srcOrd="2" destOrd="0" parTransId="{7F7EF47E-3BD7-4E91-B138-565FAE336436}" sibTransId="{B249DA92-1F65-461A-80F5-3724AA37223A}"/>
    <dgm:cxn modelId="{EAD98A74-5AA3-1140-9900-1609B4446BE5}" type="presOf" srcId="{7F7EF47E-3BD7-4E91-B138-565FAE336436}" destId="{186D3E48-D4FB-4079-97B3-BFC64269ECA1}" srcOrd="0" destOrd="0" presId="urn:microsoft.com/office/officeart/2008/layout/HorizontalMultiLevelHierarchy"/>
    <dgm:cxn modelId="{CB1D4589-AFE1-4AEB-869E-535A91B5AAC3}" srcId="{4FA3A697-06C8-4253-A530-921116317605}" destId="{1ACDAC2F-0CCB-4D8E-8692-A7D3BFAAF414}" srcOrd="3" destOrd="0" parTransId="{BE07FF64-11B9-433D-A83F-CD82D4F4407C}" sibTransId="{9371C698-0608-4C0A-9AF0-DABEF47438F4}"/>
    <dgm:cxn modelId="{F640119F-2612-2C43-BAD4-D1B0FC2CDF35}" type="presOf" srcId="{A0275444-A215-4D78-8AD2-6DFD7C07F812}" destId="{BB0AC3FC-AD8D-4D5A-B425-34A2C66C15E3}" srcOrd="1" destOrd="0" presId="urn:microsoft.com/office/officeart/2008/layout/HorizontalMultiLevelHierarchy"/>
    <dgm:cxn modelId="{B5614F6D-2BDA-EA40-B7C8-6EDF4A125587}" type="presOf" srcId="{BE07FF64-11B9-433D-A83F-CD82D4F4407C}" destId="{464F5B6B-F834-4996-9473-36DE8E91B093}" srcOrd="1" destOrd="0" presId="urn:microsoft.com/office/officeart/2008/layout/HorizontalMultiLevelHierarchy"/>
    <dgm:cxn modelId="{47F91F21-6780-4947-AA39-68BDB40DA7E3}" type="presOf" srcId="{F428056A-E252-4F1B-A806-60804732650F}" destId="{3C8F45D5-EA66-4EA5-A7B3-07902E9A001E}" srcOrd="0" destOrd="0" presId="urn:microsoft.com/office/officeart/2008/layout/HorizontalMultiLevelHierarchy"/>
    <dgm:cxn modelId="{C7D0C89E-C591-9142-9832-148C2F676697}" type="presOf" srcId="{7F7EF47E-3BD7-4E91-B138-565FAE336436}" destId="{65243CF2-01A0-4A56-BBD7-B9456F5D2E5D}" srcOrd="1" destOrd="0" presId="urn:microsoft.com/office/officeart/2008/layout/HorizontalMultiLevelHierarchy"/>
    <dgm:cxn modelId="{19F3887C-20E3-CA48-AB05-64F26E9E50A0}" type="presOf" srcId="{34A7574A-41BD-4C19-BD3B-62FE298A3CEE}" destId="{18DA212F-A1DE-4B29-AAC3-FCFF29505B52}" srcOrd="0" destOrd="0" presId="urn:microsoft.com/office/officeart/2008/layout/HorizontalMultiLevelHierarchy"/>
    <dgm:cxn modelId="{CB717EAB-A2F8-DE46-8830-C29343F46CE8}" type="presOf" srcId="{4FA3A697-06C8-4253-A530-921116317605}" destId="{89BF84B0-F563-4AAD-9EBA-7D5DD5A5D87B}" srcOrd="0" destOrd="0" presId="urn:microsoft.com/office/officeart/2008/layout/HorizontalMultiLevelHierarchy"/>
    <dgm:cxn modelId="{718FABAB-08C9-C749-9741-BD1D7E4C0AE8}" type="presOf" srcId="{A0275444-A215-4D78-8AD2-6DFD7C07F812}" destId="{E65E2084-87B2-4058-A287-95C9E2D0CFF6}" srcOrd="0" destOrd="0" presId="urn:microsoft.com/office/officeart/2008/layout/HorizontalMultiLevelHierarchy"/>
    <dgm:cxn modelId="{F886E34A-D976-4515-9082-FB9D72FB60AE}" srcId="{34A7574A-41BD-4C19-BD3B-62FE298A3CEE}" destId="{4FA3A697-06C8-4253-A530-921116317605}" srcOrd="0" destOrd="0" parTransId="{94BEE816-7488-4A31-A761-1B2C1D851D6C}" sibTransId="{EA282B35-C352-429A-ACD9-EEC2C759F9EC}"/>
    <dgm:cxn modelId="{64179DB6-29C4-2B45-9939-9D9DB0B40868}" type="presOf" srcId="{BE07FF64-11B9-433D-A83F-CD82D4F4407C}" destId="{877D1AF6-F394-4EEE-B9C4-936BC6D51424}" srcOrd="0" destOrd="0" presId="urn:microsoft.com/office/officeart/2008/layout/HorizontalMultiLevelHierarchy"/>
    <dgm:cxn modelId="{BED90132-1568-ED4D-A522-1D5E91C32346}" type="presOf" srcId="{45338A98-9C8F-4068-AD86-8291381C6246}" destId="{71579B5E-1308-4A19-9AA3-1E713BC731B8}" srcOrd="0" destOrd="0" presId="urn:microsoft.com/office/officeart/2008/layout/HorizontalMultiLevelHierarchy"/>
    <dgm:cxn modelId="{3648A8AE-6953-46C1-8518-57375A5DCF2D}" srcId="{4FA3A697-06C8-4253-A530-921116317605}" destId="{EC8C9F56-FFFB-4AE3-A62A-A150AB75C620}" srcOrd="0" destOrd="0" parTransId="{A0275444-A215-4D78-8AD2-6DFD7C07F812}" sibTransId="{95BFAEE3-C1F3-4A74-81D2-1F96215FCFE0}"/>
    <dgm:cxn modelId="{1E585804-6837-CE4D-A33A-AC9160B29472}" type="presOf" srcId="{1ACDAC2F-0CCB-4D8E-8692-A7D3BFAAF414}" destId="{F08E5000-27FE-4CDF-ACD0-149F8A1A4CD0}" srcOrd="0" destOrd="0" presId="urn:microsoft.com/office/officeart/2008/layout/HorizontalMultiLevelHierarchy"/>
    <dgm:cxn modelId="{DCC78014-1247-43EB-A389-985A7CAF9D1F}" srcId="{4FA3A697-06C8-4253-A530-921116317605}" destId="{1C3C7D9E-ED25-42C5-9762-9738FEEFBA37}" srcOrd="1" destOrd="0" parTransId="{F428056A-E252-4F1B-A806-60804732650F}" sibTransId="{510D5E1F-0A78-4DC5-A65A-3A8C04E90449}"/>
    <dgm:cxn modelId="{A9339252-C10F-C845-9FA9-4A644B6A4E2B}" type="presOf" srcId="{1C3C7D9E-ED25-42C5-9762-9738FEEFBA37}" destId="{3530003A-BFBE-43F0-9BF6-AE848F0DBBCB}" srcOrd="0" destOrd="0" presId="urn:microsoft.com/office/officeart/2008/layout/HorizontalMultiLevelHierarchy"/>
    <dgm:cxn modelId="{06653ED4-870D-A249-8E9C-677224547C78}" type="presOf" srcId="{F428056A-E252-4F1B-A806-60804732650F}" destId="{5C4EFB4E-21A5-44B7-8CBC-07F821814FF5}" srcOrd="1" destOrd="0" presId="urn:microsoft.com/office/officeart/2008/layout/HorizontalMultiLevelHierarchy"/>
    <dgm:cxn modelId="{B341BC51-3A29-8D4F-9CC7-D5B4388C1ADD}" type="presParOf" srcId="{18DA212F-A1DE-4B29-AAC3-FCFF29505B52}" destId="{CEB065E1-E33E-4652-95C8-57F2FB4A8BE2}" srcOrd="0" destOrd="0" presId="urn:microsoft.com/office/officeart/2008/layout/HorizontalMultiLevelHierarchy"/>
    <dgm:cxn modelId="{D369B362-D691-894A-95CB-8EB29E78B349}" type="presParOf" srcId="{CEB065E1-E33E-4652-95C8-57F2FB4A8BE2}" destId="{89BF84B0-F563-4AAD-9EBA-7D5DD5A5D87B}" srcOrd="0" destOrd="0" presId="urn:microsoft.com/office/officeart/2008/layout/HorizontalMultiLevelHierarchy"/>
    <dgm:cxn modelId="{F1A1E20D-9C70-4644-9B90-9913C0C05824}" type="presParOf" srcId="{CEB065E1-E33E-4652-95C8-57F2FB4A8BE2}" destId="{CC42BE6F-2B1F-48F1-8250-16FF6DE23FF5}" srcOrd="1" destOrd="0" presId="urn:microsoft.com/office/officeart/2008/layout/HorizontalMultiLevelHierarchy"/>
    <dgm:cxn modelId="{52113A8C-02BF-E74D-95B0-AB0CCB306168}" type="presParOf" srcId="{CC42BE6F-2B1F-48F1-8250-16FF6DE23FF5}" destId="{E65E2084-87B2-4058-A287-95C9E2D0CFF6}" srcOrd="0" destOrd="0" presId="urn:microsoft.com/office/officeart/2008/layout/HorizontalMultiLevelHierarchy"/>
    <dgm:cxn modelId="{872A403B-31D1-7840-B5CA-FFAC48E16B28}" type="presParOf" srcId="{E65E2084-87B2-4058-A287-95C9E2D0CFF6}" destId="{BB0AC3FC-AD8D-4D5A-B425-34A2C66C15E3}" srcOrd="0" destOrd="0" presId="urn:microsoft.com/office/officeart/2008/layout/HorizontalMultiLevelHierarchy"/>
    <dgm:cxn modelId="{DE9E8F77-23BF-A647-869C-D06898AFB490}" type="presParOf" srcId="{CC42BE6F-2B1F-48F1-8250-16FF6DE23FF5}" destId="{5A61D7E0-5D36-4810-AD25-7F5311BD92F9}" srcOrd="1" destOrd="0" presId="urn:microsoft.com/office/officeart/2008/layout/HorizontalMultiLevelHierarchy"/>
    <dgm:cxn modelId="{8489AAC2-41E5-D344-9506-E6C321562B4A}" type="presParOf" srcId="{5A61D7E0-5D36-4810-AD25-7F5311BD92F9}" destId="{0E9A14ED-7C17-4EDE-A6E6-7C6AAD46F3A3}" srcOrd="0" destOrd="0" presId="urn:microsoft.com/office/officeart/2008/layout/HorizontalMultiLevelHierarchy"/>
    <dgm:cxn modelId="{9C0916AD-7A26-1542-A782-775A18BA4B0D}" type="presParOf" srcId="{5A61D7E0-5D36-4810-AD25-7F5311BD92F9}" destId="{6D99FD14-854A-4242-9243-64BE317731CE}" srcOrd="1" destOrd="0" presId="urn:microsoft.com/office/officeart/2008/layout/HorizontalMultiLevelHierarchy"/>
    <dgm:cxn modelId="{3D8A191F-72CD-7745-B77F-FCC265309BCB}" type="presParOf" srcId="{CC42BE6F-2B1F-48F1-8250-16FF6DE23FF5}" destId="{3C8F45D5-EA66-4EA5-A7B3-07902E9A001E}" srcOrd="2" destOrd="0" presId="urn:microsoft.com/office/officeart/2008/layout/HorizontalMultiLevelHierarchy"/>
    <dgm:cxn modelId="{402BBCE9-D7EE-644B-BC11-1081CE729EE8}" type="presParOf" srcId="{3C8F45D5-EA66-4EA5-A7B3-07902E9A001E}" destId="{5C4EFB4E-21A5-44B7-8CBC-07F821814FF5}" srcOrd="0" destOrd="0" presId="urn:microsoft.com/office/officeart/2008/layout/HorizontalMultiLevelHierarchy"/>
    <dgm:cxn modelId="{E28A4F9A-7DCA-974F-8230-4F09348E7DF0}" type="presParOf" srcId="{CC42BE6F-2B1F-48F1-8250-16FF6DE23FF5}" destId="{E3B866AA-48F2-4D6D-90EF-546EE66BB3B3}" srcOrd="3" destOrd="0" presId="urn:microsoft.com/office/officeart/2008/layout/HorizontalMultiLevelHierarchy"/>
    <dgm:cxn modelId="{94A2A5D2-BE33-6C4B-9A1A-B5FE952A95DA}" type="presParOf" srcId="{E3B866AA-48F2-4D6D-90EF-546EE66BB3B3}" destId="{3530003A-BFBE-43F0-9BF6-AE848F0DBBCB}" srcOrd="0" destOrd="0" presId="urn:microsoft.com/office/officeart/2008/layout/HorizontalMultiLevelHierarchy"/>
    <dgm:cxn modelId="{75C335FB-46A3-BB4D-BD5E-011D30EBA28E}" type="presParOf" srcId="{E3B866AA-48F2-4D6D-90EF-546EE66BB3B3}" destId="{FB65E43A-504E-4AC4-A604-8B9225F5663C}" srcOrd="1" destOrd="0" presId="urn:microsoft.com/office/officeart/2008/layout/HorizontalMultiLevelHierarchy"/>
    <dgm:cxn modelId="{6F156B9C-40CA-504E-A849-E8D521C8A214}" type="presParOf" srcId="{CC42BE6F-2B1F-48F1-8250-16FF6DE23FF5}" destId="{186D3E48-D4FB-4079-97B3-BFC64269ECA1}" srcOrd="4" destOrd="0" presId="urn:microsoft.com/office/officeart/2008/layout/HorizontalMultiLevelHierarchy"/>
    <dgm:cxn modelId="{A8FDEAF7-DCB2-E14C-9DC5-9A71D879627E}" type="presParOf" srcId="{186D3E48-D4FB-4079-97B3-BFC64269ECA1}" destId="{65243CF2-01A0-4A56-BBD7-B9456F5D2E5D}" srcOrd="0" destOrd="0" presId="urn:microsoft.com/office/officeart/2008/layout/HorizontalMultiLevelHierarchy"/>
    <dgm:cxn modelId="{275118F4-46BE-0345-9615-643435B78A54}" type="presParOf" srcId="{CC42BE6F-2B1F-48F1-8250-16FF6DE23FF5}" destId="{8CD40AF7-68CD-486F-9F0A-8BE9001CF3D5}" srcOrd="5" destOrd="0" presId="urn:microsoft.com/office/officeart/2008/layout/HorizontalMultiLevelHierarchy"/>
    <dgm:cxn modelId="{3B8928BD-C33A-0F44-B717-2166788B4591}" type="presParOf" srcId="{8CD40AF7-68CD-486F-9F0A-8BE9001CF3D5}" destId="{71579B5E-1308-4A19-9AA3-1E713BC731B8}" srcOrd="0" destOrd="0" presId="urn:microsoft.com/office/officeart/2008/layout/HorizontalMultiLevelHierarchy"/>
    <dgm:cxn modelId="{BB6125E8-28AA-3348-8814-46868B85D41F}" type="presParOf" srcId="{8CD40AF7-68CD-486F-9F0A-8BE9001CF3D5}" destId="{975D9311-23B4-4CE9-BBA4-1F5DE736C66C}" srcOrd="1" destOrd="0" presId="urn:microsoft.com/office/officeart/2008/layout/HorizontalMultiLevelHierarchy"/>
    <dgm:cxn modelId="{69266B43-A94E-1147-81DB-3139C87EA7BF}" type="presParOf" srcId="{CC42BE6F-2B1F-48F1-8250-16FF6DE23FF5}" destId="{877D1AF6-F394-4EEE-B9C4-936BC6D51424}" srcOrd="6" destOrd="0" presId="urn:microsoft.com/office/officeart/2008/layout/HorizontalMultiLevelHierarchy"/>
    <dgm:cxn modelId="{5A0C10CF-B268-4C47-ACB8-F208BAFB6A2B}" type="presParOf" srcId="{877D1AF6-F394-4EEE-B9C4-936BC6D51424}" destId="{464F5B6B-F834-4996-9473-36DE8E91B093}" srcOrd="0" destOrd="0" presId="urn:microsoft.com/office/officeart/2008/layout/HorizontalMultiLevelHierarchy"/>
    <dgm:cxn modelId="{C981B399-50C6-E047-9DFA-95801683B022}" type="presParOf" srcId="{CC42BE6F-2B1F-48F1-8250-16FF6DE23FF5}" destId="{FE04E57D-D5B1-4D91-BFC8-5BB187F251D5}" srcOrd="7" destOrd="0" presId="urn:microsoft.com/office/officeart/2008/layout/HorizontalMultiLevelHierarchy"/>
    <dgm:cxn modelId="{0B566EEF-DE66-2844-90AC-BC4907F5C317}" type="presParOf" srcId="{FE04E57D-D5B1-4D91-BFC8-5BB187F251D5}" destId="{F08E5000-27FE-4CDF-ACD0-149F8A1A4CD0}" srcOrd="0" destOrd="0" presId="urn:microsoft.com/office/officeart/2008/layout/HorizontalMultiLevelHierarchy"/>
    <dgm:cxn modelId="{BA54B557-065F-E747-B5D7-71D1DD4DFCA7}" type="presParOf" srcId="{FE04E57D-D5B1-4D91-BFC8-5BB187F251D5}" destId="{94BFB5C9-24F7-49D0-B7B5-49F87A3F445C}" srcOrd="1" destOrd="0" presId="urn:microsoft.com/office/officeart/2008/layout/HorizontalMultiLevelHierarchy"/>
  </dgm:cxnLst>
  <dgm:bg>
    <a:noFill/>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77D1AF6-F394-4EEE-B9C4-936BC6D51424}">
      <dsp:nvSpPr>
        <dsp:cNvPr id="0" name=""/>
        <dsp:cNvSpPr/>
      </dsp:nvSpPr>
      <dsp:spPr>
        <a:xfrm>
          <a:off x="3375731" y="2042261"/>
          <a:ext cx="2186159" cy="1437332"/>
        </a:xfrm>
        <a:custGeom>
          <a:avLst/>
          <a:gdLst/>
          <a:ahLst/>
          <a:cxnLst/>
          <a:rect l="0" t="0" r="0" b="0"/>
          <a:pathLst>
            <a:path>
              <a:moveTo>
                <a:pt x="0" y="0"/>
              </a:moveTo>
              <a:lnTo>
                <a:pt x="1093079" y="0"/>
              </a:lnTo>
              <a:lnTo>
                <a:pt x="1093079" y="1437332"/>
              </a:lnTo>
              <a:lnTo>
                <a:pt x="2186159" y="1437332"/>
              </a:lnTo>
            </a:path>
          </a:pathLst>
        </a:custGeom>
        <a:noFill/>
        <a:ln w="25400" cap="flat" cmpd="sng" algn="ctr">
          <a:solidFill>
            <a:srgbClr val="FFFF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a:p>
      </dsp:txBody>
      <dsp:txXfrm>
        <a:off x="4403403" y="2695519"/>
        <a:ext cx="130816" cy="130816"/>
      </dsp:txXfrm>
    </dsp:sp>
    <dsp:sp modelId="{186D3E48-D4FB-4079-97B3-BFC64269ECA1}">
      <dsp:nvSpPr>
        <dsp:cNvPr id="0" name=""/>
        <dsp:cNvSpPr/>
      </dsp:nvSpPr>
      <dsp:spPr>
        <a:xfrm>
          <a:off x="3375731" y="2042261"/>
          <a:ext cx="2186159" cy="431191"/>
        </a:xfrm>
        <a:custGeom>
          <a:avLst/>
          <a:gdLst/>
          <a:ahLst/>
          <a:cxnLst/>
          <a:rect l="0" t="0" r="0" b="0"/>
          <a:pathLst>
            <a:path>
              <a:moveTo>
                <a:pt x="0" y="0"/>
              </a:moveTo>
              <a:lnTo>
                <a:pt x="1093079" y="0"/>
              </a:lnTo>
              <a:lnTo>
                <a:pt x="1093079" y="431191"/>
              </a:lnTo>
              <a:lnTo>
                <a:pt x="2186159" y="431191"/>
              </a:lnTo>
            </a:path>
          </a:pathLst>
        </a:custGeom>
        <a:noFill/>
        <a:ln w="25400" cap="flat" cmpd="sng" algn="ctr">
          <a:solidFill>
            <a:srgbClr val="FFFF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4413104" y="2202150"/>
        <a:ext cx="111413" cy="111413"/>
      </dsp:txXfrm>
    </dsp:sp>
    <dsp:sp modelId="{3C8F45D5-EA66-4EA5-A7B3-07902E9A001E}">
      <dsp:nvSpPr>
        <dsp:cNvPr id="0" name=""/>
        <dsp:cNvSpPr/>
      </dsp:nvSpPr>
      <dsp:spPr>
        <a:xfrm>
          <a:off x="3375731" y="1539175"/>
          <a:ext cx="2186159" cy="503086"/>
        </a:xfrm>
        <a:custGeom>
          <a:avLst/>
          <a:gdLst/>
          <a:ahLst/>
          <a:cxnLst/>
          <a:rect l="0" t="0" r="0" b="0"/>
          <a:pathLst>
            <a:path>
              <a:moveTo>
                <a:pt x="0" y="503086"/>
              </a:moveTo>
              <a:lnTo>
                <a:pt x="1093079" y="503086"/>
              </a:lnTo>
              <a:lnTo>
                <a:pt x="1093079" y="0"/>
              </a:lnTo>
              <a:lnTo>
                <a:pt x="2186159" y="0"/>
              </a:lnTo>
            </a:path>
          </a:pathLst>
        </a:custGeom>
        <a:noFill/>
        <a:ln w="25400" cap="flat" cmpd="sng" algn="ctr">
          <a:solidFill>
            <a:srgbClr val="FFFF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a:p>
      </dsp:txBody>
      <dsp:txXfrm>
        <a:off x="4412729" y="1734636"/>
        <a:ext cx="112164" cy="112164"/>
      </dsp:txXfrm>
    </dsp:sp>
    <dsp:sp modelId="{E65E2084-87B2-4058-A287-95C9E2D0CFF6}">
      <dsp:nvSpPr>
        <dsp:cNvPr id="0" name=""/>
        <dsp:cNvSpPr/>
      </dsp:nvSpPr>
      <dsp:spPr>
        <a:xfrm>
          <a:off x="3375731" y="533026"/>
          <a:ext cx="2186159" cy="1509235"/>
        </a:xfrm>
        <a:custGeom>
          <a:avLst/>
          <a:gdLst/>
          <a:ahLst/>
          <a:cxnLst/>
          <a:rect l="0" t="0" r="0" b="0"/>
          <a:pathLst>
            <a:path>
              <a:moveTo>
                <a:pt x="0" y="1509235"/>
              </a:moveTo>
              <a:lnTo>
                <a:pt x="1093079" y="1509235"/>
              </a:lnTo>
              <a:lnTo>
                <a:pt x="1093079" y="0"/>
              </a:lnTo>
              <a:lnTo>
                <a:pt x="2186159" y="0"/>
              </a:lnTo>
            </a:path>
          </a:pathLst>
        </a:custGeom>
        <a:noFill/>
        <a:ln w="25400" cap="flat" cmpd="sng" algn="ctr">
          <a:solidFill>
            <a:srgbClr val="FFFF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a:p>
      </dsp:txBody>
      <dsp:txXfrm>
        <a:off x="4402398" y="1221231"/>
        <a:ext cx="132825" cy="132825"/>
      </dsp:txXfrm>
    </dsp:sp>
    <dsp:sp modelId="{89BF84B0-F563-4AAD-9EBA-7D5DD5A5D87B}">
      <dsp:nvSpPr>
        <dsp:cNvPr id="0" name=""/>
        <dsp:cNvSpPr/>
      </dsp:nvSpPr>
      <dsp:spPr>
        <a:xfrm>
          <a:off x="686520" y="918388"/>
          <a:ext cx="3130674" cy="2247747"/>
        </a:xfrm>
        <a:prstGeom prst="rect">
          <a:avLst/>
        </a:prstGeom>
        <a:solidFill>
          <a:srgbClr val="00004C"/>
        </a:solidFill>
        <a:ln w="254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ts val="0"/>
            </a:spcAft>
          </a:pPr>
          <a:r>
            <a:rPr lang="it-IT" sz="2700" kern="1200" dirty="0" smtClean="0"/>
            <a:t>Plasma</a:t>
          </a:r>
        </a:p>
        <a:p>
          <a:pPr lvl="0" algn="ctr" defTabSz="1200150">
            <a:lnSpc>
              <a:spcPct val="90000"/>
            </a:lnSpc>
            <a:spcBef>
              <a:spcPct val="0"/>
            </a:spcBef>
            <a:spcAft>
              <a:spcPct val="35000"/>
            </a:spcAft>
          </a:pPr>
          <a:r>
            <a:rPr lang="it-IT" sz="2700" kern="1200" dirty="0" smtClean="0"/>
            <a:t> </a:t>
          </a:r>
          <a:r>
            <a:rPr lang="it-IT" sz="2700" kern="1200" dirty="0" err="1" smtClean="0"/>
            <a:t>accelerators</a:t>
          </a:r>
          <a:r>
            <a:rPr lang="it-IT" sz="2700" kern="1200" dirty="0" smtClean="0"/>
            <a:t>:</a:t>
          </a:r>
        </a:p>
        <a:p>
          <a:pPr lvl="0" algn="ctr" defTabSz="1200150">
            <a:lnSpc>
              <a:spcPct val="90000"/>
            </a:lnSpc>
            <a:spcBef>
              <a:spcPct val="0"/>
            </a:spcBef>
            <a:spcAft>
              <a:spcPct val="35000"/>
            </a:spcAft>
          </a:pPr>
          <a:r>
            <a:rPr lang="it-IT" sz="2000" kern="1200" dirty="0" err="1" smtClean="0"/>
            <a:t>Transform</a:t>
          </a:r>
          <a:r>
            <a:rPr lang="it-IT" sz="2000" kern="1200" dirty="0" smtClean="0"/>
            <a:t> </a:t>
          </a:r>
          <a:r>
            <a:rPr lang="it-IT" sz="2000" kern="1200" dirty="0" err="1" smtClean="0"/>
            <a:t>transverse</a:t>
          </a:r>
          <a:r>
            <a:rPr lang="it-IT" sz="2000" kern="1200" dirty="0" smtClean="0"/>
            <a:t> </a:t>
          </a:r>
          <a:r>
            <a:rPr lang="it-IT" sz="2000" kern="1200" dirty="0" err="1" smtClean="0"/>
            <a:t>fields</a:t>
          </a:r>
          <a:r>
            <a:rPr lang="it-IT" sz="2000" kern="1200" dirty="0" smtClean="0"/>
            <a:t> </a:t>
          </a:r>
          <a:r>
            <a:rPr lang="it-IT" sz="2000" kern="1200" dirty="0" err="1" smtClean="0"/>
            <a:t>into</a:t>
          </a:r>
          <a:r>
            <a:rPr lang="it-IT" sz="2000" kern="1200" dirty="0" smtClean="0"/>
            <a:t> </a:t>
          </a:r>
          <a:r>
            <a:rPr lang="it-IT" sz="2000" kern="1200" dirty="0" err="1" smtClean="0"/>
            <a:t>longitudinal</a:t>
          </a:r>
          <a:r>
            <a:rPr lang="it-IT" sz="2000" kern="1200" dirty="0" smtClean="0"/>
            <a:t> </a:t>
          </a:r>
          <a:r>
            <a:rPr lang="it-IT" sz="2000" kern="1200" dirty="0" err="1" smtClean="0"/>
            <a:t>fields</a:t>
          </a:r>
          <a:endParaRPr lang="en-US" sz="2000" kern="1200" dirty="0"/>
        </a:p>
      </dsp:txBody>
      <dsp:txXfrm>
        <a:off x="686520" y="918388"/>
        <a:ext cx="3130674" cy="2247747"/>
      </dsp:txXfrm>
    </dsp:sp>
    <dsp:sp modelId="{0E9A14ED-7C17-4EDE-A6E6-7C6AAD46F3A3}">
      <dsp:nvSpPr>
        <dsp:cNvPr id="0" name=""/>
        <dsp:cNvSpPr/>
      </dsp:nvSpPr>
      <dsp:spPr>
        <a:xfrm>
          <a:off x="5561891" y="147700"/>
          <a:ext cx="2527740" cy="770652"/>
        </a:xfrm>
        <a:prstGeom prst="rect">
          <a:avLst/>
        </a:prstGeom>
        <a:solidFill>
          <a:srgbClr val="FFFFCC"/>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it-IT" sz="2400" b="1" kern="1200" dirty="0" smtClean="0">
              <a:solidFill>
                <a:srgbClr val="00004C"/>
              </a:solidFill>
            </a:rPr>
            <a:t>Laser </a:t>
          </a:r>
          <a:r>
            <a:rPr lang="it-IT" sz="2400" b="1" kern="1200" dirty="0" err="1" smtClean="0">
              <a:solidFill>
                <a:srgbClr val="00004C"/>
              </a:solidFill>
            </a:rPr>
            <a:t>driven</a:t>
          </a:r>
          <a:endParaRPr lang="en-US" sz="2400" b="1" kern="1200" dirty="0">
            <a:solidFill>
              <a:srgbClr val="00004C"/>
            </a:solidFill>
          </a:endParaRPr>
        </a:p>
      </dsp:txBody>
      <dsp:txXfrm>
        <a:off x="5561891" y="147700"/>
        <a:ext cx="2527740" cy="770652"/>
      </dsp:txXfrm>
    </dsp:sp>
    <dsp:sp modelId="{3530003A-BFBE-43F0-9BF6-AE848F0DBBCB}">
      <dsp:nvSpPr>
        <dsp:cNvPr id="0" name=""/>
        <dsp:cNvSpPr/>
      </dsp:nvSpPr>
      <dsp:spPr>
        <a:xfrm>
          <a:off x="5561891" y="1153849"/>
          <a:ext cx="2527740" cy="770652"/>
        </a:xfrm>
        <a:prstGeom prst="rect">
          <a:avLst/>
        </a:prstGeom>
        <a:solidFill>
          <a:srgbClr val="FFFFCC"/>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it-IT" sz="2400" b="1" kern="1200" dirty="0" smtClean="0">
              <a:solidFill>
                <a:srgbClr val="00004C"/>
              </a:solidFill>
            </a:rPr>
            <a:t>e- </a:t>
          </a:r>
          <a:r>
            <a:rPr lang="it-IT" sz="2400" b="1" kern="1200" dirty="0" err="1" smtClean="0">
              <a:solidFill>
                <a:srgbClr val="00004C"/>
              </a:solidFill>
            </a:rPr>
            <a:t>driven</a:t>
          </a:r>
          <a:endParaRPr lang="en-US" sz="2400" b="1" kern="1200" dirty="0">
            <a:solidFill>
              <a:srgbClr val="00004C"/>
            </a:solidFill>
          </a:endParaRPr>
        </a:p>
      </dsp:txBody>
      <dsp:txXfrm>
        <a:off x="5561891" y="1153849"/>
        <a:ext cx="2527740" cy="770652"/>
      </dsp:txXfrm>
    </dsp:sp>
    <dsp:sp modelId="{71579B5E-1308-4A19-9AA3-1E713BC731B8}">
      <dsp:nvSpPr>
        <dsp:cNvPr id="0" name=""/>
        <dsp:cNvSpPr/>
      </dsp:nvSpPr>
      <dsp:spPr>
        <a:xfrm>
          <a:off x="5561891" y="2088126"/>
          <a:ext cx="2527740" cy="770652"/>
        </a:xfrm>
        <a:prstGeom prst="rect">
          <a:avLst/>
        </a:prstGeom>
        <a:solidFill>
          <a:srgbClr val="FFFFCC"/>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it-IT" sz="2400" b="1" kern="1200" dirty="0" smtClean="0">
              <a:solidFill>
                <a:srgbClr val="00004C"/>
              </a:solidFill>
            </a:rPr>
            <a:t>p </a:t>
          </a:r>
          <a:r>
            <a:rPr lang="it-IT" sz="2400" b="1" kern="1200" dirty="0" err="1" smtClean="0">
              <a:solidFill>
                <a:srgbClr val="00004C"/>
              </a:solidFill>
            </a:rPr>
            <a:t>driven</a:t>
          </a:r>
          <a:endParaRPr lang="en-US" sz="2400" b="1" kern="1200" dirty="0">
            <a:solidFill>
              <a:srgbClr val="00004C"/>
            </a:solidFill>
          </a:endParaRPr>
        </a:p>
      </dsp:txBody>
      <dsp:txXfrm>
        <a:off x="5561891" y="2088126"/>
        <a:ext cx="2527740" cy="770652"/>
      </dsp:txXfrm>
    </dsp:sp>
    <dsp:sp modelId="{F08E5000-27FE-4CDF-ACD0-149F8A1A4CD0}">
      <dsp:nvSpPr>
        <dsp:cNvPr id="0" name=""/>
        <dsp:cNvSpPr/>
      </dsp:nvSpPr>
      <dsp:spPr>
        <a:xfrm>
          <a:off x="5561891" y="3094267"/>
          <a:ext cx="2527740" cy="770652"/>
        </a:xfrm>
        <a:prstGeom prst="rect">
          <a:avLst/>
        </a:prstGeom>
        <a:solidFill>
          <a:srgbClr val="FFFFCC"/>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it-IT" sz="2400" b="1" kern="1200" dirty="0" err="1" smtClean="0">
              <a:solidFill>
                <a:srgbClr val="00004C"/>
              </a:solidFill>
            </a:rPr>
            <a:t>Dielectric</a:t>
          </a:r>
          <a:r>
            <a:rPr lang="it-IT" sz="2400" b="1" kern="1200" dirty="0" smtClean="0">
              <a:solidFill>
                <a:srgbClr val="00004C"/>
              </a:solidFill>
            </a:rPr>
            <a:t> </a:t>
          </a:r>
          <a:r>
            <a:rPr lang="it-IT" sz="2400" b="1" kern="1200" dirty="0" err="1" smtClean="0">
              <a:solidFill>
                <a:srgbClr val="00004C"/>
              </a:solidFill>
            </a:rPr>
            <a:t>wakefields</a:t>
          </a:r>
          <a:endParaRPr lang="en-US" sz="2400" b="1" kern="1200" dirty="0">
            <a:solidFill>
              <a:srgbClr val="00004C"/>
            </a:solidFill>
          </a:endParaRPr>
        </a:p>
      </dsp:txBody>
      <dsp:txXfrm>
        <a:off x="5561891" y="3094267"/>
        <a:ext cx="2527740" cy="770652"/>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B6D7FB-678D-A544-891F-9B0E7226A66F}" type="datetimeFigureOut">
              <a:rPr lang="en-US" smtClean="0"/>
              <a:pPr/>
              <a:t>10/5/12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F48D6C-0C44-2240-9BA3-7F465ACBA4E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009DCA7E-CA18-4644-9BA0-964F4BEF0BDD}" type="slidenum">
              <a:rPr lang="en-GB"/>
              <a:pPr/>
              <a:t>3</a:t>
            </a:fld>
            <a:endParaRPr lang="en-GB"/>
          </a:p>
        </p:txBody>
      </p:sp>
      <p:sp>
        <p:nvSpPr>
          <p:cNvPr id="41987"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1988"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87312" tIns="44450" rIns="87312" bIns="44450"/>
          <a:lstStyle/>
          <a:p>
            <a:pPr marL="228600" indent="-228600" defTabSz="881063" eaLnBrk="1" hangingPunct="1">
              <a:buFontTx/>
              <a:buAutoNum type="arabicPeriod"/>
            </a:pPr>
            <a:r>
              <a:rPr lang="en-US"/>
              <a:t>“Ragazzi di via Panisperna” </a:t>
            </a:r>
            <a:r>
              <a:rPr lang="en-US">
                <a:sym typeface="Wingdings" charset="2"/>
              </a:rPr>
              <a:t> Fermi: necessita’ di “strumenti” costosi (acceleratori, gia’ in costruzione negli USA) e infrastrutture (servizi tecnici specializzati)</a:t>
            </a:r>
          </a:p>
          <a:p>
            <a:pPr marL="228600" indent="-228600" defTabSz="881063" eaLnBrk="1" hangingPunct="1">
              <a:buFontTx/>
              <a:buAutoNum type="arabicPeriod"/>
            </a:pPr>
            <a:r>
              <a:rPr lang="en-US">
                <a:sym typeface="Wingdings" charset="2"/>
              </a:rPr>
              <a:t>Dai gruppi di lavoro di Enrico Fermi (Roma) e Bruno Rossi (Firenze) nasce l’idea di un “Istituto Nazionale di Fisica” (anni ‘30); bisognera’ attendere la fine della guerra e l’impegno di Edoardo Amaldi (unico dei “Ragazzi” rimasto in Italia) per veder nascere nel 1951 l’INFN e poco dopo il primo Laboratorio Nazionale (Frascati) </a:t>
            </a:r>
          </a:p>
          <a:p>
            <a:pPr marL="228600" indent="-228600" defTabSz="881063" eaLnBrk="1" hangingPunct="1">
              <a:buFontTx/>
              <a:buAutoNum type="arabicPeriod"/>
            </a:pPr>
            <a:r>
              <a:rPr lang="en-US"/>
              <a:t>The group of “the boys of Via Panisperna,” the most famous member of which was Enrico Fermi, conducted a series of nuclear physics experiments of fundamental importance at the Isitiuto di Fisica at the University of Rome in the 1930’s. Fermi realized that continuing progress in the field would require costly scientific instruments (such as accelerators, which were already under construction in the USA), and technical infrastructure (specialized technical services). </a:t>
            </a:r>
          </a:p>
          <a:p>
            <a:pPr marL="228600" indent="-228600" defTabSz="881063" eaLnBrk="1" hangingPunct="1">
              <a:buFontTx/>
              <a:buAutoNum type="arabicPeriod"/>
            </a:pPr>
            <a:r>
              <a:rPr lang="en-US">
                <a:sym typeface="Wingdings" charset="2"/>
              </a:rPr>
              <a:t>The idea of an “Istituto Nazional di Fisica” had its origins in the research groups of Fermi (at Rome) and Bruno Rossi (at Florence) in the 1930’s. However, societal unrest during the war years made such a vision impossible to achieve until Edoardo Amaldi (the only one of the “boys” to remain in Italy) worked to found the INFN in 1951. Shortly afterwards, in 1957, the first national laboratory was founded at Frascati.</a:t>
            </a:r>
            <a:endParaRPr lang="en-US"/>
          </a:p>
          <a:p>
            <a:pPr marL="228600" indent="-228600" defTabSz="881063"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4099" name="Rectangle 3"/>
          <p:cNvSpPr>
            <a:spLocks noGrp="1"/>
          </p:cNvSpPr>
          <p:nvPr>
            <p:ph type="body" idx="1"/>
          </p:nvPr>
        </p:nvSpPr>
        <p:spPr bwMode="auto">
          <a:xfrm>
            <a:off x="914400" y="4343400"/>
            <a:ext cx="5029200" cy="4114800"/>
          </a:xfrm>
          <a:noFill/>
        </p:spPr>
        <p:txBody>
          <a:bodyPr wrap="square" lIns="89933" tIns="44967" rIns="89933" bIns="44967"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E7CDCD-7CA5-FD49-8DCA-8F30DDCD8E93}" type="slidenum">
              <a:rPr lang="en-GB"/>
              <a:pPr/>
              <a:t>35</a:t>
            </a:fld>
            <a:endParaRPr lang="en-GB"/>
          </a:p>
        </p:txBody>
      </p:sp>
      <p:sp>
        <p:nvSpPr>
          <p:cNvPr id="448514"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448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bwMode="auto">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numCol="1" anchorCtr="0" compatLnSpc="1">
            <a:prstTxWarp prst="textNoShape">
              <a:avLst/>
            </a:prstTxWarp>
          </a:bodyPr>
          <a:lstStyle>
            <a:lvl1pPr defTabSz="455571" eaLnBrk="0" hangingPunct="0">
              <a:defRPr sz="2400">
                <a:solidFill>
                  <a:schemeClr val="tx1"/>
                </a:solidFill>
                <a:latin typeface="MS UI Gothic" charset="0"/>
                <a:ea typeface="ＭＳ Ｐゴシック" charset="0"/>
                <a:cs typeface="ＭＳ Ｐゴシック" charset="0"/>
              </a:defRPr>
            </a:lvl1pPr>
            <a:lvl2pPr marL="742882" indent="-285724" defTabSz="455571" eaLnBrk="0" hangingPunct="0">
              <a:defRPr sz="2400">
                <a:solidFill>
                  <a:schemeClr val="tx1"/>
                </a:solidFill>
                <a:latin typeface="MS UI Gothic" charset="0"/>
                <a:ea typeface="ＭＳ Ｐゴシック" charset="0"/>
              </a:defRPr>
            </a:lvl2pPr>
            <a:lvl3pPr marL="1142894" indent="-228578" defTabSz="455571" eaLnBrk="0" hangingPunct="0">
              <a:defRPr sz="2400">
                <a:solidFill>
                  <a:schemeClr val="tx1"/>
                </a:solidFill>
                <a:latin typeface="MS UI Gothic" charset="0"/>
                <a:ea typeface="ＭＳ Ｐゴシック" charset="0"/>
              </a:defRPr>
            </a:lvl3pPr>
            <a:lvl4pPr marL="1600052" indent="-228578" defTabSz="455571" eaLnBrk="0" hangingPunct="0">
              <a:defRPr sz="2400">
                <a:solidFill>
                  <a:schemeClr val="tx1"/>
                </a:solidFill>
                <a:latin typeface="MS UI Gothic" charset="0"/>
                <a:ea typeface="ＭＳ Ｐゴシック" charset="0"/>
              </a:defRPr>
            </a:lvl4pPr>
            <a:lvl5pPr marL="2057210" indent="-228578" defTabSz="455571" eaLnBrk="0" hangingPunct="0">
              <a:defRPr sz="2400">
                <a:solidFill>
                  <a:schemeClr val="tx1"/>
                </a:solidFill>
                <a:latin typeface="MS UI Gothic" charset="0"/>
                <a:ea typeface="ＭＳ Ｐゴシック" charset="0"/>
              </a:defRPr>
            </a:lvl5pPr>
            <a:lvl6pPr marL="2514368" indent="-228578" defTabSz="455571" eaLnBrk="0" fontAlgn="base" hangingPunct="0">
              <a:spcBef>
                <a:spcPct val="0"/>
              </a:spcBef>
              <a:spcAft>
                <a:spcPct val="0"/>
              </a:spcAft>
              <a:defRPr sz="2400">
                <a:solidFill>
                  <a:schemeClr val="tx1"/>
                </a:solidFill>
                <a:latin typeface="MS UI Gothic" charset="0"/>
                <a:ea typeface="ＭＳ Ｐゴシック" charset="0"/>
              </a:defRPr>
            </a:lvl6pPr>
            <a:lvl7pPr marL="2971526" indent="-228578" defTabSz="455571" eaLnBrk="0" fontAlgn="base" hangingPunct="0">
              <a:spcBef>
                <a:spcPct val="0"/>
              </a:spcBef>
              <a:spcAft>
                <a:spcPct val="0"/>
              </a:spcAft>
              <a:defRPr sz="2400">
                <a:solidFill>
                  <a:schemeClr val="tx1"/>
                </a:solidFill>
                <a:latin typeface="MS UI Gothic" charset="0"/>
                <a:ea typeface="ＭＳ Ｐゴシック" charset="0"/>
              </a:defRPr>
            </a:lvl7pPr>
            <a:lvl8pPr marL="3428684" indent="-228578" defTabSz="455571" eaLnBrk="0" fontAlgn="base" hangingPunct="0">
              <a:spcBef>
                <a:spcPct val="0"/>
              </a:spcBef>
              <a:spcAft>
                <a:spcPct val="0"/>
              </a:spcAft>
              <a:defRPr sz="2400">
                <a:solidFill>
                  <a:schemeClr val="tx1"/>
                </a:solidFill>
                <a:latin typeface="MS UI Gothic" charset="0"/>
                <a:ea typeface="ＭＳ Ｐゴシック" charset="0"/>
              </a:defRPr>
            </a:lvl8pPr>
            <a:lvl9pPr marL="3885841" indent="-228578" defTabSz="455571" eaLnBrk="0" fontAlgn="base" hangingPunct="0">
              <a:spcBef>
                <a:spcPct val="0"/>
              </a:spcBef>
              <a:spcAft>
                <a:spcPct val="0"/>
              </a:spcAft>
              <a:defRPr sz="2400">
                <a:solidFill>
                  <a:schemeClr val="tx1"/>
                </a:solidFill>
                <a:latin typeface="MS UI Gothic" charset="0"/>
                <a:ea typeface="ＭＳ Ｐゴシック" charset="0"/>
              </a:defRPr>
            </a:lvl9pPr>
          </a:lstStyle>
          <a:p>
            <a:pPr eaLnBrk="1" hangingPunct="1"/>
            <a:fld id="{5C3BAD5B-ABB5-AB41-B2AC-1A5AC1C20C3E}" type="slidenum">
              <a:rPr lang="en-GB" sz="1200">
                <a:latin typeface="Times" charset="0"/>
              </a:rPr>
              <a:pPr eaLnBrk="1" hangingPunct="1"/>
              <a:t>37</a:t>
            </a:fld>
            <a:endParaRPr lang="en-GB" sz="1200">
              <a:latin typeface="Times" charset="0"/>
            </a:endParaRPr>
          </a:p>
        </p:txBody>
      </p:sp>
      <p:sp>
        <p:nvSpPr>
          <p:cNvPr id="62466"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62467" name="Rectangle 3"/>
          <p:cNvSpPr>
            <a:spLocks noGrp="1" noChangeArrowheads="1"/>
          </p:cNvSpPr>
          <p:nvPr>
            <p:ph type="body" idx="1"/>
          </p:nvPr>
        </p:nvSpPr>
        <p:spPr bwMode="auto">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square" numCol="1" anchor="t" anchorCtr="0" compatLnSpc="1">
            <a:prstTxWarp prst="textNoShape">
              <a:avLst/>
            </a:prstTxWarp>
          </a:bodyPr>
          <a:lstStyle/>
          <a:p>
            <a:pPr eaLnBrk="1" hangingPunct="1">
              <a:spcBef>
                <a:spcPct val="0"/>
              </a:spcBef>
            </a:pPr>
            <a:endParaRPr lang="fr-FR">
              <a:latin typeface="Times"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439C323B-3435-4DAB-9D88-AF055ADE2AE5}" type="slidenum">
              <a:rPr lang="it-IT" smtClean="0"/>
              <a:pPr/>
              <a:t>42</a:t>
            </a:fld>
            <a:endParaRPr lang="it-IT" smtClean="0"/>
          </a:p>
        </p:txBody>
      </p:sp>
      <p:sp>
        <p:nvSpPr>
          <p:cNvPr id="34819" name="Rectangle 2"/>
          <p:cNvSpPr>
            <a:spLocks noGrp="1" noRot="1" noChangeAspect="1" noChangeArrowheads="1" noTextEdit="1"/>
          </p:cNvSpPr>
          <p:nvPr>
            <p:ph type="sldImg"/>
          </p:nvPr>
        </p:nvSpPr>
        <p:spPr>
          <a:xfrm>
            <a:off x="1143000" y="685800"/>
            <a:ext cx="4572000" cy="3429000"/>
          </a:xfrm>
          <a:ln/>
        </p:spPr>
      </p:sp>
      <p:sp>
        <p:nvSpPr>
          <p:cNvPr id="34820"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p:txBody>
          <a:bodyPr/>
          <a:lstStyle/>
          <a:p>
            <a:pPr>
              <a:defRPr/>
            </a:pPr>
            <a:fld id="{A52E272A-7DCA-4474-A33B-84B4E580B592}" type="slidenum">
              <a:rPr lang="it-IT" smtClean="0"/>
              <a:pPr>
                <a:defRPr/>
              </a:pPr>
              <a:t>44</a:t>
            </a:fld>
            <a:endParaRPr lang="it-IT" smtClean="0"/>
          </a:p>
        </p:txBody>
      </p:sp>
      <p:sp>
        <p:nvSpPr>
          <p:cNvPr id="38915"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389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it-IT"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25603" name="Rectangle 3"/>
          <p:cNvSpPr>
            <a:spLocks noGrp="1" noChangeArrowheads="1"/>
          </p:cNvSpPr>
          <p:nvPr>
            <p:ph type="body" idx="1"/>
          </p:nvPr>
        </p:nvSpPr>
        <p:spPr bwMode="auto">
          <a:xfrm>
            <a:off x="685481" y="4343913"/>
            <a:ext cx="5487040" cy="4114361"/>
          </a:xfrm>
          <a:prstGeom prst="rect">
            <a:avLst/>
          </a:prstGeom>
          <a:noFill/>
          <a:ln>
            <a:miter lim="800000"/>
            <a:headEnd/>
            <a:tailEnd/>
          </a:ln>
        </p:spPr>
        <p:txBody>
          <a:bodyPr/>
          <a:lstStyle/>
          <a:p>
            <a:pPr eaLnBrk="1" hangingPunct="1"/>
            <a:endParaRPr lang="it-IT" smtClean="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D3CD41-BA74-45B7-BFF6-8CF17214AF91}" type="slidenum">
              <a:rPr lang="de-DE"/>
              <a:pPr/>
              <a:t>50</a:t>
            </a:fld>
            <a:endParaRPr lang="de-DE"/>
          </a:p>
        </p:txBody>
      </p:sp>
      <p:sp>
        <p:nvSpPr>
          <p:cNvPr id="3679234" name="Rectangle 2"/>
          <p:cNvSpPr>
            <a:spLocks noGrp="1" noRot="1" noChangeAspect="1" noChangeArrowheads="1" noTextEdit="1"/>
          </p:cNvSpPr>
          <p:nvPr>
            <p:ph type="sldImg"/>
          </p:nvPr>
        </p:nvSpPr>
        <p:spPr>
          <a:xfrm>
            <a:off x="1147763" y="688975"/>
            <a:ext cx="4567237" cy="3424238"/>
          </a:xfrm>
          <a:ln/>
        </p:spPr>
      </p:sp>
      <p:sp>
        <p:nvSpPr>
          <p:cNvPr id="3679235" name="Rectangle 3"/>
          <p:cNvSpPr>
            <a:spLocks noGrp="1" noChangeArrowheads="1"/>
          </p:cNvSpPr>
          <p:nvPr>
            <p:ph type="body" idx="1"/>
          </p:nvPr>
        </p:nvSpPr>
        <p:spPr>
          <a:xfrm>
            <a:off x="916109" y="4340219"/>
            <a:ext cx="5025783" cy="258835"/>
          </a:xfrm>
        </p:spPr>
        <p:txBody>
          <a:bodyPr/>
          <a:lstStyle/>
          <a:p>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330358-5CFE-E148-84EB-7E0D0B823C25}" type="slidenum">
              <a:rPr lang="it-IT"/>
              <a:pPr/>
              <a:t>55</a:t>
            </a:fld>
            <a:endParaRPr lang="it-IT"/>
          </a:p>
        </p:txBody>
      </p:sp>
      <p:sp>
        <p:nvSpPr>
          <p:cNvPr id="434178" name="Rectangle 2"/>
          <p:cNvSpPr>
            <a:spLocks noGrp="1" noRot="1" noChangeAspect="1" noChangeArrowheads="1" noTextEdit="1"/>
          </p:cNvSpPr>
          <p:nvPr>
            <p:ph type="sldImg"/>
          </p:nvPr>
        </p:nvSpPr>
        <p:spPr>
          <a:xfrm>
            <a:off x="1143000" y="685800"/>
            <a:ext cx="4572000" cy="3429000"/>
          </a:xfrm>
          <a:ln/>
        </p:spPr>
      </p:sp>
      <p:sp>
        <p:nvSpPr>
          <p:cNvPr id="434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D0C589-5825-8941-A16C-A872AFB6A8F1}" type="slidenum">
              <a:rPr lang="it-IT"/>
              <a:pPr/>
              <a:t>56</a:t>
            </a:fld>
            <a:endParaRPr lang="it-IT"/>
          </a:p>
        </p:txBody>
      </p:sp>
      <p:sp>
        <p:nvSpPr>
          <p:cNvPr id="723970" name="Rectangle 2"/>
          <p:cNvSpPr>
            <a:spLocks noGrp="1" noRot="1" noChangeAspect="1" noChangeArrowheads="1" noTextEdit="1"/>
          </p:cNvSpPr>
          <p:nvPr>
            <p:ph type="sldImg"/>
          </p:nvPr>
        </p:nvSpPr>
        <p:spPr>
          <a:xfrm>
            <a:off x="1143000" y="685800"/>
            <a:ext cx="4572000" cy="3429000"/>
          </a:xfrm>
          <a:ln/>
        </p:spPr>
      </p:sp>
      <p:sp>
        <p:nvSpPr>
          <p:cNvPr id="723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59428C-0EF6-2D48-9661-21BE79254715}" type="slidenum">
              <a:rPr lang="it-IT"/>
              <a:pPr/>
              <a:t>57</a:t>
            </a:fld>
            <a:endParaRPr lang="it-IT"/>
          </a:p>
        </p:txBody>
      </p:sp>
      <p:sp>
        <p:nvSpPr>
          <p:cNvPr id="593922" name="Rectangle 2"/>
          <p:cNvSpPr>
            <a:spLocks noGrp="1" noRot="1" noChangeAspect="1" noChangeArrowheads="1" noTextEdit="1"/>
          </p:cNvSpPr>
          <p:nvPr>
            <p:ph type="sldImg"/>
          </p:nvPr>
        </p:nvSpPr>
        <p:spPr>
          <a:xfrm>
            <a:off x="1143000" y="685800"/>
            <a:ext cx="4572000" cy="3429000"/>
          </a:xfrm>
          <a:ln/>
        </p:spPr>
      </p:sp>
      <p:sp>
        <p:nvSpPr>
          <p:cNvPr id="593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0EC19383-6187-8642-94D2-58E55070FED8}" type="slidenum">
              <a:rPr lang="en-GB"/>
              <a:pPr/>
              <a:t>4</a:t>
            </a:fld>
            <a:endParaRPr lang="en-GB"/>
          </a:p>
        </p:txBody>
      </p:sp>
      <p:sp>
        <p:nvSpPr>
          <p:cNvPr id="44035" name="Rectangle 2"/>
          <p:cNvSpPr>
            <a:spLocks noGrp="1" noRot="1" noChangeAspect="1" noChangeArrowheads="1" noTextEdit="1"/>
          </p:cNvSpPr>
          <p:nvPr>
            <p:ph type="sldImg"/>
          </p:nvPr>
        </p:nvSpPr>
        <p:spPr>
          <a:xfrm>
            <a:off x="1292225" y="796925"/>
            <a:ext cx="4275138" cy="3206750"/>
          </a:xfrm>
          <a:ln/>
        </p:spPr>
      </p:sp>
      <p:sp>
        <p:nvSpPr>
          <p:cNvPr id="44036" name="Rectangle 3"/>
          <p:cNvSpPr>
            <a:spLocks noGrp="1" noChangeArrowheads="1"/>
          </p:cNvSpPr>
          <p:nvPr>
            <p:ph type="body" idx="1"/>
          </p:nvPr>
        </p:nvSpPr>
        <p:spPr>
          <a:xfrm>
            <a:off x="914400" y="4343400"/>
            <a:ext cx="5029200" cy="4114800"/>
          </a:xfrm>
          <a:noFill/>
          <a:ln/>
        </p:spPr>
        <p:txBody>
          <a:bodyPr lIns="87312" tIns="44450" rIns="87312" bIns="44450"/>
          <a:lstStyle/>
          <a:p>
            <a:pPr marL="228600" indent="-228600" defTabSz="881063" eaLnBrk="1" hangingPunct="1">
              <a:buFontTx/>
              <a:buAutoNum type="arabicPeriod"/>
            </a:pPr>
            <a:r>
              <a:rPr lang="en-US"/>
              <a:t>Con il passare degli anni sono nate sezioni dell’INFN presso quasi tutti I dipartimenti di Fisica delle Universita’ italiane </a:t>
            </a:r>
            <a:r>
              <a:rPr lang="en-US">
                <a:sym typeface="Wingdings" charset="2"/>
              </a:rPr>
              <a:t> </a:t>
            </a:r>
            <a:r>
              <a:rPr lang="en-US"/>
              <a:t>possibilita’ tecnica e logistica per coloro che vogliono fare ricerca di fisica nei “campi propri dell’INFN”</a:t>
            </a:r>
          </a:p>
          <a:p>
            <a:pPr marL="228600" indent="-228600" defTabSz="881063" eaLnBrk="1" hangingPunct="1">
              <a:buFontTx/>
              <a:buAutoNum type="arabicPeriod"/>
            </a:pPr>
            <a:r>
              <a:rPr lang="en-US"/>
              <a:t>Sono nati, oltre I LNF, altri 3 Laboratori Nazionali</a:t>
            </a:r>
          </a:p>
          <a:p>
            <a:pPr marL="228600" indent="-228600" defTabSz="881063" eaLnBrk="1" hangingPunct="1">
              <a:buFontTx/>
              <a:buAutoNum type="arabicPeriod"/>
            </a:pPr>
            <a:r>
              <a:rPr lang="en-US"/>
              <a:t>Legnaro: fisica dei nuclei pesanti, studio della struttura nucleare, comprensione delle reazioni di nucleo sintesi all’interno delle stelle; onde gravitazionali (Auriga = Nautilus). Attivita` di tipo interdisciplinare: radiobiologia, microdosimetria, studio degli elmenti inquinanti dell’ambiente. Programmi/studi per l’incenerimento delle scorie radioattive.</a:t>
            </a:r>
          </a:p>
          <a:p>
            <a:pPr marL="228600" indent="-228600" defTabSz="881063" eaLnBrk="1" hangingPunct="1">
              <a:buFontTx/>
              <a:buAutoNum type="arabicPeriod"/>
            </a:pPr>
            <a:r>
              <a:rPr lang="en-US"/>
              <a:t>Laboratori del Sud (Catania): fisica nucleare fondamentale, astrofisica nucleare;studio di tecniche di conservazione e restauro dei beni artistici (Botticelli), storici (Petrarca) e archelogici; terapie mediche, in part. cura del melanoma oculare.</a:t>
            </a:r>
          </a:p>
          <a:p>
            <a:pPr marL="228600" indent="-228600" defTabSz="881063" eaLnBrk="1" hangingPunct="1">
              <a:buFontTx/>
              <a:buAutoNum type="arabicPeriod"/>
            </a:pPr>
            <a:r>
              <a:rPr lang="en-US"/>
              <a:t>Gran Sasso (1400 m di roccia; reiezione cosmici 1;1 000 000; 12 esperimenti): esperimenti di fisica passiva: studio di raggi cosmici, studio di eventi astrofisici che avvengono a energie non raggiungibili dagli acceleratori; proprieta’ dei neutrini (solari, da supernova, da acceleratori –CERN-); ricerca/studio materia oscura. Lab. usato anche da geologi e biologi.</a:t>
            </a:r>
          </a:p>
          <a:p>
            <a:pPr marL="228600" indent="-228600" defTabSz="881063" eaLnBrk="1" hangingPunct="1">
              <a:buFontTx/>
              <a:buAutoNum type="arabicPeriod"/>
            </a:pPr>
            <a:r>
              <a:rPr lang="en-US"/>
              <a:t>Virgo: progetto speciale dell’INFN in collaborazione con il corrispondente ente di ricerca francese, per la ricerca e lo studio delle onde gravitazionali.</a:t>
            </a:r>
          </a:p>
          <a:p>
            <a:pPr marL="228600" indent="-228600" defTabSz="881063" eaLnBrk="1" hangingPunct="1">
              <a:buFontTx/>
              <a:buAutoNum type="arabicPeriod"/>
            </a:pPr>
            <a:r>
              <a:rPr lang="en-US"/>
              <a:t>During the last 50 years, INFN sections have been established at the physics departments of practically every Italian university. These sections are the primary institutional link between the INFN and the university sector, and provide the technical and logistical support for university research in high-energy physics in Italy</a:t>
            </a:r>
          </a:p>
          <a:p>
            <a:pPr marL="228600" indent="-228600" defTabSz="881063" eaLnBrk="1" hangingPunct="1">
              <a:buFontTx/>
              <a:buAutoNum type="arabicPeriod"/>
            </a:pPr>
            <a:r>
              <a:rPr lang="en-US"/>
              <a:t>In addition, three other national laboratories have been established.</a:t>
            </a:r>
          </a:p>
          <a:p>
            <a:pPr marL="228600" indent="-228600" defTabSz="881063" eaLnBrk="1" hangingPunct="1">
              <a:buFontTx/>
              <a:buAutoNum type="arabicPeriod"/>
            </a:pPr>
            <a:r>
              <a:rPr lang="en-US"/>
              <a:t>Legnaro: physics of heavy nuclei, studies of nuclear structure, and gravitational wave research (AURIGA = NAUTLIUS)</a:t>
            </a:r>
          </a:p>
          <a:p>
            <a:pPr marL="228600" indent="-228600" defTabSz="881063" eaLnBrk="1" hangingPunct="1">
              <a:buFontTx/>
              <a:buAutoNum type="arabicPeriod"/>
            </a:pPr>
            <a:r>
              <a:rPr lang="en-US"/>
              <a:t>Laboratori del Sud (Catania): fundamental nuclear physics, technologies for the conservation and restoration of our artistic hertiage. </a:t>
            </a:r>
          </a:p>
          <a:p>
            <a:pPr marL="228600" indent="-228600" defTabSz="881063" eaLnBrk="1" hangingPunct="1">
              <a:buFontTx/>
              <a:buAutoNum type="arabicPeriod"/>
            </a:pPr>
            <a:r>
              <a:rPr lang="en-US"/>
              <a:t>Gran Sasso: “Passive” high-energy experiments (without accelerators): studies of cosmic rays and the properties of neutrinos.</a:t>
            </a:r>
          </a:p>
          <a:p>
            <a:pPr marL="228600" indent="-228600" defTabSz="881063" eaLnBrk="1" hangingPunct="1">
              <a:buFontTx/>
              <a:buAutoNum type="arabicPeriod"/>
            </a:pPr>
            <a:r>
              <a:rPr lang="en-US"/>
              <a:t>VIRGO is a special project involving collaboration between the INFN and the corresponding French research organization for the experimental search for gravitational waves and the study of their properties.</a:t>
            </a:r>
          </a:p>
          <a:p>
            <a:pPr marL="228600" indent="-228600" defTabSz="881063" eaLnBrk="1" hangingPunct="1">
              <a:buFontTx/>
              <a:buAutoNum type="arabicPeriod"/>
            </a:pPr>
            <a:r>
              <a:rPr lang="en-US"/>
              <a:t>The annual budget of the INFN is about the same as that of the F.C. Juventus.</a:t>
            </a:r>
          </a:p>
          <a:p>
            <a:pPr marL="228600" indent="-228600" defTabSz="881063" eaLnBrk="1" hangingPunct="1">
              <a:buFontTx/>
              <a:buAutoNum type="arabicPeriod"/>
            </a:pP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bwMode="auto">
          <a:noFill/>
          <a:ln>
            <a:miter lim="800000"/>
            <a:headEnd/>
            <a:tailEnd/>
          </a:ln>
        </p:spPr>
        <p:txBody>
          <a:bodyPr/>
          <a:lstStyle/>
          <a:p>
            <a:fld id="{C8A3DCBC-31CC-1344-85DD-5E758F5B0187}" type="slidenum">
              <a:rPr lang="it-IT"/>
              <a:pPr/>
              <a:t>66</a:t>
            </a:fld>
            <a:endParaRPr lang="it-IT"/>
          </a:p>
        </p:txBody>
      </p:sp>
      <p:sp>
        <p:nvSpPr>
          <p:cNvPr id="45058"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45059" name="Rectangle 3"/>
          <p:cNvSpPr>
            <a:spLocks noGrp="1" noChangeArrowheads="1"/>
          </p:cNvSpPr>
          <p:nvPr>
            <p:ph type="body" idx="1"/>
          </p:nvPr>
        </p:nvSpPr>
        <p:spPr bwMode="auto">
          <a:xfrm>
            <a:off x="914400" y="4343400"/>
            <a:ext cx="5029200" cy="4114800"/>
          </a:xfrm>
          <a:noFill/>
        </p:spPr>
        <p:txBody>
          <a:bodyPr/>
          <a:lstStyle/>
          <a:p>
            <a:pPr eaLnBrk="1" hangingPunct="1">
              <a:spcBef>
                <a:spcPct val="0"/>
              </a:spcBef>
            </a:pPr>
            <a:endParaRPr lang="it-IT">
              <a:ea typeface="ＭＳ Ｐゴシック" pitchFamily="36" charset="-128"/>
              <a:cs typeface="ＭＳ Ｐゴシック" pitchFamily="36"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00B14D26-A939-0944-858E-2E6E7988D590}" type="slidenum">
              <a:rPr lang="en-GB"/>
              <a:pPr/>
              <a:t>75</a:t>
            </a:fld>
            <a:endParaRPr lang="en-GB"/>
          </a:p>
        </p:txBody>
      </p:sp>
      <p:sp>
        <p:nvSpPr>
          <p:cNvPr id="69635" name="Rectangle 2"/>
          <p:cNvSpPr>
            <a:spLocks noGrp="1" noRot="1" noChangeAspect="1" noTextEdit="1"/>
          </p:cNvSpPr>
          <p:nvPr>
            <p:ph type="sldImg"/>
          </p:nvPr>
        </p:nvSpPr>
        <p:spPr>
          <a:xfrm>
            <a:off x="1143000" y="685800"/>
            <a:ext cx="4572000" cy="3429000"/>
          </a:xfrm>
          <a:ln/>
        </p:spPr>
      </p:sp>
      <p:sp>
        <p:nvSpPr>
          <p:cNvPr id="69636" name="Rectangle 3"/>
          <p:cNvSpPr>
            <a:spLocks noGrp="1"/>
          </p:cNvSpPr>
          <p:nvPr>
            <p:ph type="body" idx="1"/>
          </p:nvPr>
        </p:nvSpPr>
        <p:spPr>
          <a:noFill/>
          <a:ln/>
        </p:spPr>
        <p:txBody>
          <a:bodyPr/>
          <a:lstStyle/>
          <a:p>
            <a:pPr defTabSz="457200" eaLnBrk="1" hangingPunct="1"/>
            <a:endParaRPr 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eaLnBrk="0" fontAlgn="base" hangingPunct="0">
              <a:spcBef>
                <a:spcPct val="0"/>
              </a:spcBef>
              <a:spcAft>
                <a:spcPct val="0"/>
              </a:spcAft>
              <a:defRPr sz="4000" b="1">
                <a:solidFill>
                  <a:schemeClr val="tx1"/>
                </a:solidFill>
                <a:latin typeface="Times New Roman" pitchFamily="18" charset="0"/>
              </a:defRPr>
            </a:lvl6pPr>
            <a:lvl7pPr marL="2971800" indent="-228600" eaLnBrk="0" fontAlgn="base" hangingPunct="0">
              <a:spcBef>
                <a:spcPct val="0"/>
              </a:spcBef>
              <a:spcAft>
                <a:spcPct val="0"/>
              </a:spcAft>
              <a:defRPr sz="4000" b="1">
                <a:solidFill>
                  <a:schemeClr val="tx1"/>
                </a:solidFill>
                <a:latin typeface="Times New Roman" pitchFamily="18" charset="0"/>
              </a:defRPr>
            </a:lvl7pPr>
            <a:lvl8pPr marL="3429000" indent="-228600" eaLnBrk="0" fontAlgn="base" hangingPunct="0">
              <a:spcBef>
                <a:spcPct val="0"/>
              </a:spcBef>
              <a:spcAft>
                <a:spcPct val="0"/>
              </a:spcAft>
              <a:defRPr sz="4000" b="1">
                <a:solidFill>
                  <a:schemeClr val="tx1"/>
                </a:solidFill>
                <a:latin typeface="Times New Roman" pitchFamily="18" charset="0"/>
              </a:defRPr>
            </a:lvl8pPr>
            <a:lvl9pPr marL="3886200" indent="-228600" eaLnBrk="0" fontAlgn="base" hangingPunct="0">
              <a:spcBef>
                <a:spcPct val="0"/>
              </a:spcBef>
              <a:spcAft>
                <a:spcPct val="0"/>
              </a:spcAft>
              <a:defRPr sz="4000" b="1">
                <a:solidFill>
                  <a:schemeClr val="tx1"/>
                </a:solidFill>
                <a:latin typeface="Times New Roman" pitchFamily="18" charset="0"/>
              </a:defRPr>
            </a:lvl9pPr>
          </a:lstStyle>
          <a:p>
            <a:fld id="{FAE3F504-0AF2-4588-92D5-B74943EA0421}" type="slidenum">
              <a:rPr lang="en-GB" sz="1200" b="0">
                <a:solidFill>
                  <a:srgbClr val="000000"/>
                </a:solidFill>
              </a:rPr>
              <a:pPr/>
              <a:t>77</a:t>
            </a:fld>
            <a:endParaRPr lang="en-GB" sz="1200" b="0">
              <a:solidFill>
                <a:srgbClr val="000000"/>
              </a:solidFill>
            </a:endParaRPr>
          </a:p>
        </p:txBody>
      </p:sp>
      <p:sp>
        <p:nvSpPr>
          <p:cNvPr id="56323" name="Rectangle 2"/>
          <p:cNvSpPr>
            <a:spLocks noGrp="1" noRot="1" noChangeAspect="1" noChangeArrowheads="1" noTextEdit="1"/>
          </p:cNvSpPr>
          <p:nvPr>
            <p:ph type="sldImg"/>
          </p:nvPr>
        </p:nvSpPr>
        <p:spPr>
          <a:xfrm>
            <a:off x="1143000" y="685800"/>
            <a:ext cx="4572000" cy="3429000"/>
          </a:xfrm>
          <a:ln/>
        </p:spPr>
      </p:sp>
      <p:sp>
        <p:nvSpPr>
          <p:cNvPr id="5632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eaLnBrk="1" hangingPunct="1"/>
            <a:endParaRPr lang="it-IT"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7"/>
          <p:cNvSpPr txBox="1">
            <a:spLocks noGrp="1" noChangeArrowheads="1"/>
          </p:cNvSpPr>
          <p:nvPr/>
        </p:nvSpPr>
        <p:spPr bwMode="auto">
          <a:xfrm>
            <a:off x="3885453" y="8687751"/>
            <a:ext cx="2972547" cy="45624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1975" tIns="45987" rIns="91975" bIns="45987" anchor="b"/>
          <a:lstStyle>
            <a:lvl1pPr defTabSz="917575">
              <a:defRPr sz="4000" b="1">
                <a:solidFill>
                  <a:schemeClr val="tx1"/>
                </a:solidFill>
                <a:latin typeface="Times New Roman" pitchFamily="18" charset="0"/>
              </a:defRPr>
            </a:lvl1pPr>
            <a:lvl2pPr marL="742950" indent="-285750" defTabSz="917575">
              <a:defRPr sz="4000" b="1">
                <a:solidFill>
                  <a:schemeClr val="tx1"/>
                </a:solidFill>
                <a:latin typeface="Times New Roman" pitchFamily="18" charset="0"/>
              </a:defRPr>
            </a:lvl2pPr>
            <a:lvl3pPr marL="1143000" indent="-228600" defTabSz="917575">
              <a:defRPr sz="4000" b="1">
                <a:solidFill>
                  <a:schemeClr val="tx1"/>
                </a:solidFill>
                <a:latin typeface="Times New Roman" pitchFamily="18" charset="0"/>
              </a:defRPr>
            </a:lvl3pPr>
            <a:lvl4pPr marL="1600200" indent="-228600" defTabSz="917575">
              <a:defRPr sz="4000" b="1">
                <a:solidFill>
                  <a:schemeClr val="tx1"/>
                </a:solidFill>
                <a:latin typeface="Times New Roman" pitchFamily="18" charset="0"/>
              </a:defRPr>
            </a:lvl4pPr>
            <a:lvl5pPr marL="2057400" indent="-228600" defTabSz="917575">
              <a:defRPr sz="4000" b="1">
                <a:solidFill>
                  <a:schemeClr val="tx1"/>
                </a:solidFill>
                <a:latin typeface="Times New Roman" pitchFamily="18" charset="0"/>
              </a:defRPr>
            </a:lvl5pPr>
            <a:lvl6pPr marL="2514600" indent="-228600" defTabSz="917575" eaLnBrk="0" fontAlgn="base" hangingPunct="0">
              <a:spcBef>
                <a:spcPct val="0"/>
              </a:spcBef>
              <a:spcAft>
                <a:spcPct val="0"/>
              </a:spcAft>
              <a:defRPr sz="4000" b="1">
                <a:solidFill>
                  <a:schemeClr val="tx1"/>
                </a:solidFill>
                <a:latin typeface="Times New Roman" pitchFamily="18" charset="0"/>
              </a:defRPr>
            </a:lvl6pPr>
            <a:lvl7pPr marL="2971800" indent="-228600" defTabSz="917575" eaLnBrk="0" fontAlgn="base" hangingPunct="0">
              <a:spcBef>
                <a:spcPct val="0"/>
              </a:spcBef>
              <a:spcAft>
                <a:spcPct val="0"/>
              </a:spcAft>
              <a:defRPr sz="4000" b="1">
                <a:solidFill>
                  <a:schemeClr val="tx1"/>
                </a:solidFill>
                <a:latin typeface="Times New Roman" pitchFamily="18" charset="0"/>
              </a:defRPr>
            </a:lvl7pPr>
            <a:lvl8pPr marL="3429000" indent="-228600" defTabSz="917575" eaLnBrk="0" fontAlgn="base" hangingPunct="0">
              <a:spcBef>
                <a:spcPct val="0"/>
              </a:spcBef>
              <a:spcAft>
                <a:spcPct val="0"/>
              </a:spcAft>
              <a:defRPr sz="4000" b="1">
                <a:solidFill>
                  <a:schemeClr val="tx1"/>
                </a:solidFill>
                <a:latin typeface="Times New Roman" pitchFamily="18" charset="0"/>
              </a:defRPr>
            </a:lvl8pPr>
            <a:lvl9pPr marL="3886200" indent="-228600" defTabSz="917575" eaLnBrk="0" fontAlgn="base" hangingPunct="0">
              <a:spcBef>
                <a:spcPct val="0"/>
              </a:spcBef>
              <a:spcAft>
                <a:spcPct val="0"/>
              </a:spcAft>
              <a:defRPr sz="4000" b="1">
                <a:solidFill>
                  <a:schemeClr val="tx1"/>
                </a:solidFill>
                <a:latin typeface="Times New Roman" pitchFamily="18" charset="0"/>
              </a:defRPr>
            </a:lvl9pPr>
          </a:lstStyle>
          <a:p>
            <a:pPr algn="r" eaLnBrk="1" hangingPunct="1"/>
            <a:fld id="{8DCEA65F-E18F-4EB7-8911-E42468980250}" type="slidenum">
              <a:rPr lang="en-GB" sz="1200" b="0">
                <a:solidFill>
                  <a:srgbClr val="808080"/>
                </a:solidFill>
                <a:latin typeface="Trebuchet MS" pitchFamily="34" charset="0"/>
              </a:rPr>
              <a:pPr algn="r" eaLnBrk="1" hangingPunct="1"/>
              <a:t>78</a:t>
            </a:fld>
            <a:endParaRPr lang="en-GB" sz="1200" b="0">
              <a:solidFill>
                <a:srgbClr val="808080"/>
              </a:solidFill>
              <a:latin typeface="Trebuchet MS" pitchFamily="34" charset="0"/>
            </a:endParaRPr>
          </a:p>
        </p:txBody>
      </p:sp>
      <p:sp>
        <p:nvSpPr>
          <p:cNvPr id="57347" name="Rectangle 2"/>
          <p:cNvSpPr>
            <a:spLocks noGrp="1" noRot="1" noChangeAspect="1" noChangeArrowheads="1" noTextEdit="1"/>
          </p:cNvSpPr>
          <p:nvPr>
            <p:ph type="sldImg"/>
          </p:nvPr>
        </p:nvSpPr>
        <p:spPr>
          <a:xfrm>
            <a:off x="1143000" y="685800"/>
            <a:ext cx="4572000" cy="3429000"/>
          </a:xfrm>
          <a:ln/>
        </p:spPr>
      </p:sp>
      <p:sp>
        <p:nvSpPr>
          <p:cNvPr id="57348"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eaLnBrk="1" hangingPunct="1"/>
            <a:endParaRPr lang="it-IT"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Segnaposto immagine diapositiva 1"/>
          <p:cNvSpPr>
            <a:spLocks noGrp="1" noRot="1" noChangeAspect="1" noTextEdit="1"/>
          </p:cNvSpPr>
          <p:nvPr>
            <p:ph type="sldImg"/>
          </p:nvPr>
        </p:nvSpPr>
        <p:spPr>
          <a:xfrm>
            <a:off x="1143000" y="685800"/>
            <a:ext cx="4572000" cy="3429000"/>
          </a:xfrm>
          <a:ln/>
        </p:spPr>
      </p:sp>
      <p:sp>
        <p:nvSpPr>
          <p:cNvPr id="59395" name="Segnaposto note 2"/>
          <p:cNvSpPr>
            <a:spLocks noGrp="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eaLnBrk="1" hangingPunct="1">
              <a:spcBef>
                <a:spcPct val="0"/>
              </a:spcBef>
            </a:pPr>
            <a:r>
              <a:rPr lang="it-IT" smtClean="0"/>
              <a:t>Saranno 7 pz in trattamento il 4 giugno</a:t>
            </a:r>
          </a:p>
        </p:txBody>
      </p:sp>
      <p:sp>
        <p:nvSpPr>
          <p:cNvPr id="59396" name="Segnaposto numero diapositiva 3"/>
          <p:cNvSpPr>
            <a:spLocks noGrp="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eaLnBrk="0" fontAlgn="base" hangingPunct="0">
              <a:spcBef>
                <a:spcPct val="0"/>
              </a:spcBef>
              <a:spcAft>
                <a:spcPct val="0"/>
              </a:spcAft>
              <a:defRPr sz="4000" b="1">
                <a:solidFill>
                  <a:schemeClr val="tx1"/>
                </a:solidFill>
                <a:latin typeface="Times New Roman" pitchFamily="18" charset="0"/>
              </a:defRPr>
            </a:lvl6pPr>
            <a:lvl7pPr marL="2971800" indent="-228600" eaLnBrk="0" fontAlgn="base" hangingPunct="0">
              <a:spcBef>
                <a:spcPct val="0"/>
              </a:spcBef>
              <a:spcAft>
                <a:spcPct val="0"/>
              </a:spcAft>
              <a:defRPr sz="4000" b="1">
                <a:solidFill>
                  <a:schemeClr val="tx1"/>
                </a:solidFill>
                <a:latin typeface="Times New Roman" pitchFamily="18" charset="0"/>
              </a:defRPr>
            </a:lvl7pPr>
            <a:lvl8pPr marL="3429000" indent="-228600" eaLnBrk="0" fontAlgn="base" hangingPunct="0">
              <a:spcBef>
                <a:spcPct val="0"/>
              </a:spcBef>
              <a:spcAft>
                <a:spcPct val="0"/>
              </a:spcAft>
              <a:defRPr sz="4000" b="1">
                <a:solidFill>
                  <a:schemeClr val="tx1"/>
                </a:solidFill>
                <a:latin typeface="Times New Roman" pitchFamily="18" charset="0"/>
              </a:defRPr>
            </a:lvl8pPr>
            <a:lvl9pPr marL="3886200" indent="-228600" eaLnBrk="0" fontAlgn="base" hangingPunct="0">
              <a:spcBef>
                <a:spcPct val="0"/>
              </a:spcBef>
              <a:spcAft>
                <a:spcPct val="0"/>
              </a:spcAft>
              <a:defRPr sz="4000" b="1">
                <a:solidFill>
                  <a:schemeClr val="tx1"/>
                </a:solidFill>
                <a:latin typeface="Times New Roman" pitchFamily="18" charset="0"/>
              </a:defRPr>
            </a:lvl9pPr>
          </a:lstStyle>
          <a:p>
            <a:fld id="{13FE0AD7-CB2F-43F8-88AD-B960E9D00293}" type="slidenum">
              <a:rPr lang="it-IT" sz="1200" b="0" smtClean="0">
                <a:solidFill>
                  <a:srgbClr val="000000"/>
                </a:solidFill>
              </a:rPr>
              <a:pPr/>
              <a:t>79</a:t>
            </a:fld>
            <a:endParaRPr lang="it-IT" sz="1200" b="0" smtClean="0">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917575">
              <a:defRPr sz="4000" b="1">
                <a:solidFill>
                  <a:schemeClr val="tx1"/>
                </a:solidFill>
                <a:latin typeface="Times New Roman" pitchFamily="18" charset="0"/>
              </a:defRPr>
            </a:lvl1pPr>
            <a:lvl2pPr marL="742950" indent="-285750" defTabSz="917575">
              <a:defRPr sz="4000" b="1">
                <a:solidFill>
                  <a:schemeClr val="tx1"/>
                </a:solidFill>
                <a:latin typeface="Times New Roman" pitchFamily="18" charset="0"/>
              </a:defRPr>
            </a:lvl2pPr>
            <a:lvl3pPr marL="1143000" indent="-228600" defTabSz="917575">
              <a:defRPr sz="4000" b="1">
                <a:solidFill>
                  <a:schemeClr val="tx1"/>
                </a:solidFill>
                <a:latin typeface="Times New Roman" pitchFamily="18" charset="0"/>
              </a:defRPr>
            </a:lvl3pPr>
            <a:lvl4pPr marL="1600200" indent="-228600" defTabSz="917575">
              <a:defRPr sz="4000" b="1">
                <a:solidFill>
                  <a:schemeClr val="tx1"/>
                </a:solidFill>
                <a:latin typeface="Times New Roman" pitchFamily="18" charset="0"/>
              </a:defRPr>
            </a:lvl4pPr>
            <a:lvl5pPr marL="2057400" indent="-228600" defTabSz="917575">
              <a:defRPr sz="4000" b="1">
                <a:solidFill>
                  <a:schemeClr val="tx1"/>
                </a:solidFill>
                <a:latin typeface="Times New Roman" pitchFamily="18" charset="0"/>
              </a:defRPr>
            </a:lvl5pPr>
            <a:lvl6pPr marL="2514600" indent="-228600" defTabSz="917575" eaLnBrk="0" fontAlgn="base" hangingPunct="0">
              <a:spcBef>
                <a:spcPct val="0"/>
              </a:spcBef>
              <a:spcAft>
                <a:spcPct val="0"/>
              </a:spcAft>
              <a:defRPr sz="4000" b="1">
                <a:solidFill>
                  <a:schemeClr val="tx1"/>
                </a:solidFill>
                <a:latin typeface="Times New Roman" pitchFamily="18" charset="0"/>
              </a:defRPr>
            </a:lvl6pPr>
            <a:lvl7pPr marL="2971800" indent="-228600" defTabSz="917575" eaLnBrk="0" fontAlgn="base" hangingPunct="0">
              <a:spcBef>
                <a:spcPct val="0"/>
              </a:spcBef>
              <a:spcAft>
                <a:spcPct val="0"/>
              </a:spcAft>
              <a:defRPr sz="4000" b="1">
                <a:solidFill>
                  <a:schemeClr val="tx1"/>
                </a:solidFill>
                <a:latin typeface="Times New Roman" pitchFamily="18" charset="0"/>
              </a:defRPr>
            </a:lvl7pPr>
            <a:lvl8pPr marL="3429000" indent="-228600" defTabSz="917575" eaLnBrk="0" fontAlgn="base" hangingPunct="0">
              <a:spcBef>
                <a:spcPct val="0"/>
              </a:spcBef>
              <a:spcAft>
                <a:spcPct val="0"/>
              </a:spcAft>
              <a:defRPr sz="4000" b="1">
                <a:solidFill>
                  <a:schemeClr val="tx1"/>
                </a:solidFill>
                <a:latin typeface="Times New Roman" pitchFamily="18" charset="0"/>
              </a:defRPr>
            </a:lvl8pPr>
            <a:lvl9pPr marL="3886200" indent="-228600" defTabSz="917575" eaLnBrk="0" fontAlgn="base" hangingPunct="0">
              <a:spcBef>
                <a:spcPct val="0"/>
              </a:spcBef>
              <a:spcAft>
                <a:spcPct val="0"/>
              </a:spcAft>
              <a:defRPr sz="4000" b="1">
                <a:solidFill>
                  <a:schemeClr val="tx1"/>
                </a:solidFill>
                <a:latin typeface="Times New Roman" pitchFamily="18" charset="0"/>
              </a:defRPr>
            </a:lvl9pPr>
          </a:lstStyle>
          <a:p>
            <a:fld id="{57CB3C75-27E2-42DD-95B3-A73D60CB794F}" type="slidenum">
              <a:rPr lang="en-GB" sz="1200" b="0">
                <a:solidFill>
                  <a:srgbClr val="000000"/>
                </a:solidFill>
              </a:rPr>
              <a:pPr/>
              <a:t>80</a:t>
            </a:fld>
            <a:endParaRPr lang="en-GB" sz="1200" b="0">
              <a:solidFill>
                <a:srgbClr val="000000"/>
              </a:solidFill>
            </a:endParaRPr>
          </a:p>
        </p:txBody>
      </p:sp>
      <p:sp>
        <p:nvSpPr>
          <p:cNvPr id="62467" name="Rectangle 2"/>
          <p:cNvSpPr>
            <a:spLocks noGrp="1" noRot="1" noChangeAspect="1" noChangeArrowheads="1" noTextEdit="1"/>
          </p:cNvSpPr>
          <p:nvPr>
            <p:ph type="sldImg"/>
          </p:nvPr>
        </p:nvSpPr>
        <p:spPr>
          <a:xfrm>
            <a:off x="1143000" y="685800"/>
            <a:ext cx="4572000" cy="3429000"/>
          </a:xfrm>
          <a:ln/>
        </p:spPr>
      </p:sp>
      <p:sp>
        <p:nvSpPr>
          <p:cNvPr id="62468"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eaLnBrk="1" hangingPunct="1"/>
            <a:endParaRPr lang="it-IT"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eaLnBrk="0" fontAlgn="base" hangingPunct="0">
              <a:spcBef>
                <a:spcPct val="0"/>
              </a:spcBef>
              <a:spcAft>
                <a:spcPct val="0"/>
              </a:spcAft>
              <a:defRPr sz="4000" b="1">
                <a:solidFill>
                  <a:schemeClr val="tx1"/>
                </a:solidFill>
                <a:latin typeface="Times New Roman" pitchFamily="18" charset="0"/>
              </a:defRPr>
            </a:lvl6pPr>
            <a:lvl7pPr marL="2971800" indent="-228600" eaLnBrk="0" fontAlgn="base" hangingPunct="0">
              <a:spcBef>
                <a:spcPct val="0"/>
              </a:spcBef>
              <a:spcAft>
                <a:spcPct val="0"/>
              </a:spcAft>
              <a:defRPr sz="4000" b="1">
                <a:solidFill>
                  <a:schemeClr val="tx1"/>
                </a:solidFill>
                <a:latin typeface="Times New Roman" pitchFamily="18" charset="0"/>
              </a:defRPr>
            </a:lvl7pPr>
            <a:lvl8pPr marL="3429000" indent="-228600" eaLnBrk="0" fontAlgn="base" hangingPunct="0">
              <a:spcBef>
                <a:spcPct val="0"/>
              </a:spcBef>
              <a:spcAft>
                <a:spcPct val="0"/>
              </a:spcAft>
              <a:defRPr sz="4000" b="1">
                <a:solidFill>
                  <a:schemeClr val="tx1"/>
                </a:solidFill>
                <a:latin typeface="Times New Roman" pitchFamily="18" charset="0"/>
              </a:defRPr>
            </a:lvl8pPr>
            <a:lvl9pPr marL="3886200" indent="-228600" eaLnBrk="0" fontAlgn="base" hangingPunct="0">
              <a:spcBef>
                <a:spcPct val="0"/>
              </a:spcBef>
              <a:spcAft>
                <a:spcPct val="0"/>
              </a:spcAft>
              <a:defRPr sz="4000" b="1">
                <a:solidFill>
                  <a:schemeClr val="tx1"/>
                </a:solidFill>
                <a:latin typeface="Times New Roman" pitchFamily="18" charset="0"/>
              </a:defRPr>
            </a:lvl9pPr>
          </a:lstStyle>
          <a:p>
            <a:fld id="{B4973D21-543E-4F13-ACA0-9B83DC56525B}" type="slidenum">
              <a:rPr lang="en-GB" sz="1200" b="0" smtClean="0">
                <a:solidFill>
                  <a:srgbClr val="000000"/>
                </a:solidFill>
              </a:rPr>
              <a:pPr/>
              <a:t>81</a:t>
            </a:fld>
            <a:endParaRPr lang="en-GB" sz="1200" b="0" smtClean="0">
              <a:solidFill>
                <a:srgbClr val="000000"/>
              </a:solidFill>
            </a:endParaRPr>
          </a:p>
        </p:txBody>
      </p:sp>
      <p:sp>
        <p:nvSpPr>
          <p:cNvPr id="56323" name="Rectangle 2"/>
          <p:cNvSpPr>
            <a:spLocks noGrp="1" noRot="1" noChangeAspect="1" noChangeArrowheads="1" noTextEdit="1"/>
          </p:cNvSpPr>
          <p:nvPr>
            <p:ph type="sldImg"/>
          </p:nvPr>
        </p:nvSpPr>
        <p:spPr>
          <a:xfrm>
            <a:off x="1143000" y="685800"/>
            <a:ext cx="4572000" cy="3429000"/>
          </a:xfrm>
          <a:ln/>
        </p:spPr>
      </p:sp>
      <p:sp>
        <p:nvSpPr>
          <p:cNvPr id="5632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eaLnBrk="1" hangingPunct="1"/>
            <a:endParaRPr lang="it-IT"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B3487E31-2470-41C8-A6DF-BCB16305BEE4}" type="slidenum">
              <a:rPr lang="en-GB">
                <a:solidFill>
                  <a:prstClr val="black"/>
                </a:solidFill>
              </a:rPr>
              <a:pPr/>
              <a:t>82</a:t>
            </a:fld>
            <a:endParaRPr lang="en-GB">
              <a:solidFill>
                <a:prstClr val="black"/>
              </a:solidFill>
            </a:endParaRPr>
          </a:p>
        </p:txBody>
      </p:sp>
      <p:sp>
        <p:nvSpPr>
          <p:cNvPr id="62465" name="Text Box 1"/>
          <p:cNvSpPr txBox="1">
            <a:spLocks noChangeArrowheads="1"/>
          </p:cNvSpPr>
          <p:nvPr/>
        </p:nvSpPr>
        <p:spPr bwMode="auto">
          <a:xfrm>
            <a:off x="924333" y="685947"/>
            <a:ext cx="5010937" cy="3429731"/>
          </a:xfrm>
          <a:prstGeom prst="rect">
            <a:avLst/>
          </a:prstGeom>
          <a:solidFill>
            <a:srgbClr val="FFFFFF"/>
          </a:solidFill>
          <a:ln w="9360">
            <a:solidFill>
              <a:srgbClr val="000000"/>
            </a:solidFill>
            <a:miter lim="800000"/>
            <a:headEnd/>
            <a:tailEnd/>
          </a:ln>
          <a:effectLst/>
        </p:spPr>
        <p:txBody>
          <a:bodyPr wrap="none" anchor="ctr"/>
          <a:lstStyle/>
          <a:p>
            <a:endParaRPr lang="it-IT">
              <a:solidFill>
                <a:prstClr val="black"/>
              </a:solidFill>
            </a:endParaRPr>
          </a:p>
        </p:txBody>
      </p:sp>
      <p:sp>
        <p:nvSpPr>
          <p:cNvPr id="62466" name="Rectangle 2"/>
          <p:cNvSpPr txBox="1">
            <a:spLocks noGrp="1" noChangeArrowheads="1"/>
          </p:cNvSpPr>
          <p:nvPr>
            <p:ph type="body"/>
          </p:nvPr>
        </p:nvSpPr>
        <p:spPr bwMode="auto">
          <a:xfrm>
            <a:off x="914721" y="4343839"/>
            <a:ext cx="5026957" cy="4114215"/>
          </a:xfrm>
          <a:prstGeom prst="rect">
            <a:avLst/>
          </a:prstGeom>
          <a:noFill/>
          <a:ln>
            <a:round/>
            <a:headEnd/>
            <a:tailEnd/>
          </a:ln>
        </p:spPr>
        <p:txBody>
          <a:bodyPr wrap="none" anchor="ctr"/>
          <a:lstStyle/>
          <a:p>
            <a:endParaRPr 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86041765-1EF8-49B2-B9ED-8AA64A5F29C6}" type="slidenum">
              <a:rPr lang="en-US" smtClean="0">
                <a:solidFill>
                  <a:prstClr val="black"/>
                </a:solidFill>
              </a:rPr>
              <a:pPr/>
              <a:t>83</a:t>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A89776-C0AD-41A8-A967-C3DC6CF3FD88}" type="slidenum">
              <a:rPr lang="it-IT">
                <a:solidFill>
                  <a:prstClr val="black"/>
                </a:solidFill>
              </a:rPr>
              <a:pPr/>
              <a:t>84</a:t>
            </a:fld>
            <a:endParaRPr lang="it-IT">
              <a:solidFill>
                <a:prstClr val="black"/>
              </a:solidFill>
            </a:endParaRPr>
          </a:p>
        </p:txBody>
      </p:sp>
      <p:sp>
        <p:nvSpPr>
          <p:cNvPr id="77826" name="Rectangle 2"/>
          <p:cNvSpPr>
            <a:spLocks noGrp="1" noRot="1" noChangeAspect="1" noChangeArrowheads="1" noTextEdit="1"/>
          </p:cNvSpPr>
          <p:nvPr>
            <p:ph type="sldImg"/>
          </p:nvPr>
        </p:nvSpPr>
        <p:spPr>
          <a:xfrm>
            <a:off x="1185863" y="706438"/>
            <a:ext cx="4521200" cy="3390900"/>
          </a:xfrm>
          <a:ln/>
        </p:spPr>
      </p:sp>
      <p:sp>
        <p:nvSpPr>
          <p:cNvPr id="77827" name="Rectangle 3"/>
          <p:cNvSpPr>
            <a:spLocks noGrp="1" noChangeArrowheads="1"/>
          </p:cNvSpPr>
          <p:nvPr>
            <p:ph type="body" idx="1"/>
          </p:nvPr>
        </p:nvSpPr>
        <p:spPr>
          <a:xfrm>
            <a:off x="930275" y="4378325"/>
            <a:ext cx="5035550" cy="4095750"/>
          </a:xfrm>
        </p:spPr>
        <p:txBody>
          <a:bodyPr/>
          <a:lstStyle/>
          <a:p>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p:spPr>
        <p:txBody>
          <a:bodyPr/>
          <a:lstStyle/>
          <a:p>
            <a:fld id="{4DFF5013-3DC6-7845-81A4-38AD97CC6F93}" type="slidenum">
              <a:rPr lang="en-US"/>
              <a:pPr/>
              <a:t>12</a:t>
            </a:fld>
            <a:endParaRPr lang="en-US"/>
          </a:p>
        </p:txBody>
      </p:sp>
      <p:sp>
        <p:nvSpPr>
          <p:cNvPr id="32563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B404E75E-D0FF-3F46-9EFF-A33778EEE7B9}" type="slidenum">
              <a:rPr lang="it-IT" sz="1200">
                <a:latin typeface="Times New Roman" charset="0"/>
              </a:rPr>
              <a:pPr algn="r"/>
              <a:t>12</a:t>
            </a:fld>
            <a:endParaRPr lang="it-IT" sz="1200">
              <a:latin typeface="Times New Roman" charset="0"/>
            </a:endParaRPr>
          </a:p>
        </p:txBody>
      </p:sp>
      <p:sp>
        <p:nvSpPr>
          <p:cNvPr id="325636" name="Rectangle 7"/>
          <p:cNvSpPr txBox="1">
            <a:spLocks noGrp="1" noChangeArrowheads="1"/>
          </p:cNvSpPr>
          <p:nvPr/>
        </p:nvSpPr>
        <p:spPr bwMode="auto">
          <a:xfrm>
            <a:off x="3886200" y="8686800"/>
            <a:ext cx="2971800" cy="457200"/>
          </a:xfrm>
          <a:prstGeom prst="rect">
            <a:avLst/>
          </a:prstGeom>
          <a:noFill/>
          <a:ln w="19050">
            <a:noFill/>
            <a:miter lim="800000"/>
            <a:headEnd/>
            <a:tailEnd/>
          </a:ln>
        </p:spPr>
        <p:txBody>
          <a:bodyPr anchor="b">
            <a:prstTxWarp prst="textNoShape">
              <a:avLst/>
            </a:prstTxWarp>
          </a:bodyPr>
          <a:lstStyle/>
          <a:p>
            <a:pPr algn="r"/>
            <a:fld id="{4FBE0D7A-99AF-2249-8EB2-F5FA126398D8}" type="slidenum">
              <a:rPr lang="en-US" sz="1200">
                <a:latin typeface="Times New Roman" charset="0"/>
              </a:rPr>
              <a:pPr algn="r"/>
              <a:t>12</a:t>
            </a:fld>
            <a:endParaRPr lang="en-US" sz="1200">
              <a:latin typeface="Times New Roman" charset="0"/>
            </a:endParaRPr>
          </a:p>
        </p:txBody>
      </p:sp>
      <p:sp>
        <p:nvSpPr>
          <p:cNvPr id="325637" name="Rectangle 2"/>
          <p:cNvSpPr>
            <a:spLocks noGrp="1" noRot="1" noChangeAspect="1" noChangeArrowheads="1" noTextEdit="1"/>
          </p:cNvSpPr>
          <p:nvPr>
            <p:ph type="sldImg"/>
          </p:nvPr>
        </p:nvSpPr>
        <p:spPr>
          <a:xfrm>
            <a:off x="1143000" y="685800"/>
            <a:ext cx="4572000" cy="3429000"/>
          </a:xfrm>
          <a:ln/>
        </p:spPr>
      </p:sp>
      <p:sp>
        <p:nvSpPr>
          <p:cNvPr id="32563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86041765-1EF8-49B2-B9ED-8AA64A5F29C6}" type="slidenum">
              <a:rPr lang="en-US" smtClean="0">
                <a:solidFill>
                  <a:prstClr val="black"/>
                </a:solidFill>
              </a:rPr>
              <a:pPr/>
              <a:t>85</a:t>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800AC3-0D58-C544-908F-E6D9734DA411}" type="slidenum">
              <a:rPr lang="en-US"/>
              <a:pPr/>
              <a:t>90</a:t>
            </a:fld>
            <a:endParaRPr lang="en-US"/>
          </a:p>
        </p:txBody>
      </p:sp>
      <p:sp>
        <p:nvSpPr>
          <p:cNvPr id="1638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1638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A88FAD-10D4-2E45-A03D-38965C0D9226}" type="slidenum">
              <a:rPr lang="en-GB"/>
              <a:pPr/>
              <a:t>91</a:t>
            </a:fld>
            <a:endParaRPr lang="en-GB"/>
          </a:p>
        </p:txBody>
      </p:sp>
      <p:sp>
        <p:nvSpPr>
          <p:cNvPr id="818178" name="Rectangle 2"/>
          <p:cNvSpPr>
            <a:spLocks noGrp="1" noRot="1" noChangeAspect="1" noChangeArrowheads="1" noTextEdit="1"/>
          </p:cNvSpPr>
          <p:nvPr>
            <p:ph type="sldImg"/>
          </p:nvPr>
        </p:nvSpPr>
        <p:spPr>
          <a:xfrm>
            <a:off x="1143000" y="685800"/>
            <a:ext cx="4573588" cy="3429000"/>
          </a:xfrm>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818179" name="Rectangle 3"/>
          <p:cNvSpPr>
            <a:spLocks noGrp="1" noChangeArrowheads="1"/>
          </p:cNvSpPr>
          <p:nvPr>
            <p:ph type="body" idx="1"/>
          </p:nvPr>
        </p:nvSpPr>
        <p:spPr>
          <a:xfrm>
            <a:off x="685962" y="4344111"/>
            <a:ext cx="5486076" cy="4113977"/>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p:spPr>
        <p:txBody>
          <a:bodyPr/>
          <a:lstStyle/>
          <a:p>
            <a:fld id="{55B8B77C-082B-9740-A86F-66FCBDDEA62F}" type="slidenum">
              <a:rPr lang="it-IT"/>
              <a:pPr/>
              <a:t>13</a:t>
            </a:fld>
            <a:endParaRPr lang="it-IT"/>
          </a:p>
        </p:txBody>
      </p:sp>
      <p:sp>
        <p:nvSpPr>
          <p:cNvPr id="32973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2FDA3688-5E80-6F48-AD8C-40E1AAE2C7AC}" type="slidenum">
              <a:rPr lang="it-IT" sz="1200">
                <a:latin typeface="Times New Roman" charset="0"/>
              </a:rPr>
              <a:pPr algn="r"/>
              <a:t>13</a:t>
            </a:fld>
            <a:endParaRPr lang="it-IT" sz="1200">
              <a:latin typeface="Times New Roman" charset="0"/>
            </a:endParaRPr>
          </a:p>
        </p:txBody>
      </p:sp>
      <p:sp>
        <p:nvSpPr>
          <p:cNvPr id="329732" name="Rectangle 2"/>
          <p:cNvSpPr>
            <a:spLocks noGrp="1" noRot="1" noChangeAspect="1" noChangeArrowheads="1" noTextEdit="1"/>
          </p:cNvSpPr>
          <p:nvPr>
            <p:ph type="sldImg"/>
          </p:nvPr>
        </p:nvSpPr>
        <p:spPr>
          <a:xfrm>
            <a:off x="1143000" y="685800"/>
            <a:ext cx="4572000" cy="3429000"/>
          </a:xfrm>
          <a:ln/>
        </p:spPr>
      </p:sp>
      <p:sp>
        <p:nvSpPr>
          <p:cNvPr id="329733" name="Rectangle 3"/>
          <p:cNvSpPr>
            <a:spLocks noGrp="1" noChangeArrowheads="1"/>
          </p:cNvSpPr>
          <p:nvPr>
            <p:ph type="body" idx="1"/>
          </p:nvPr>
        </p:nvSpPr>
        <p:spPr>
          <a:noFill/>
          <a:ln/>
        </p:spPr>
        <p:txBody>
          <a:bodyPr/>
          <a:lstStyle/>
          <a:p>
            <a:pPr eaLnBrk="1" hangingPunct="1"/>
            <a:endParaRPr lang="en-GB"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3042" name="Slide Image Placeholder 1"/>
          <p:cNvSpPr>
            <a:spLocks noGrp="1" noRot="1" noChangeAspect="1"/>
          </p:cNvSpPr>
          <p:nvPr>
            <p:ph type="sldImg"/>
          </p:nvPr>
        </p:nvSpPr>
        <p:spPr>
          <a:xfrm>
            <a:off x="1143000" y="685800"/>
            <a:ext cx="4572000" cy="3429000"/>
          </a:xfrm>
          <a:ln/>
        </p:spPr>
      </p:sp>
      <p:sp>
        <p:nvSpPr>
          <p:cNvPr id="343043" name="Notes Placeholder 2"/>
          <p:cNvSpPr>
            <a:spLocks noGrp="1"/>
          </p:cNvSpPr>
          <p:nvPr>
            <p:ph type="body" idx="1"/>
          </p:nvPr>
        </p:nvSpPr>
        <p:spPr>
          <a:noFill/>
          <a:ln/>
        </p:spPr>
        <p:txBody>
          <a:bodyPr/>
          <a:lstStyle/>
          <a:p>
            <a:endParaRPr lang="en-GB"/>
          </a:p>
        </p:txBody>
      </p:sp>
      <p:sp>
        <p:nvSpPr>
          <p:cNvPr id="343044" name="Slide Number Placeholder 3"/>
          <p:cNvSpPr>
            <a:spLocks noGrp="1"/>
          </p:cNvSpPr>
          <p:nvPr>
            <p:ph type="sldNum" sz="quarter" idx="5"/>
          </p:nvPr>
        </p:nvSpPr>
        <p:spPr>
          <a:noFill/>
        </p:spPr>
        <p:txBody>
          <a:bodyPr/>
          <a:lstStyle/>
          <a:p>
            <a:fld id="{964D368B-D596-8843-89CE-4D60B875F871}" type="slidenum">
              <a:rPr lang="it-IT" smtClean="0"/>
              <a:pPr/>
              <a:t>16</a:t>
            </a:fld>
            <a:endParaRPr lang="it-IT"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p:spPr>
        <p:txBody>
          <a:bodyPr/>
          <a:lstStyle/>
          <a:p>
            <a:fld id="{4DE81C87-AAF9-BF4E-83FF-18D1765AE804}" type="slidenum">
              <a:rPr lang="en-US"/>
              <a:pPr/>
              <a:t>17</a:t>
            </a:fld>
            <a:endParaRPr lang="en-US"/>
          </a:p>
        </p:txBody>
      </p:sp>
      <p:sp>
        <p:nvSpPr>
          <p:cNvPr id="34816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62181C8A-73B3-3C4D-BCE4-05DA2DED08D7}" type="slidenum">
              <a:rPr lang="it-IT" sz="1200">
                <a:latin typeface="Times New Roman" charset="0"/>
              </a:rPr>
              <a:pPr algn="r"/>
              <a:t>17</a:t>
            </a:fld>
            <a:endParaRPr lang="it-IT" sz="1200">
              <a:latin typeface="Times New Roman" charset="0"/>
            </a:endParaRPr>
          </a:p>
        </p:txBody>
      </p:sp>
      <p:sp>
        <p:nvSpPr>
          <p:cNvPr id="348164" name="Rectangle 7"/>
          <p:cNvSpPr txBox="1">
            <a:spLocks noGrp="1" noChangeArrowheads="1"/>
          </p:cNvSpPr>
          <p:nvPr/>
        </p:nvSpPr>
        <p:spPr bwMode="auto">
          <a:xfrm>
            <a:off x="3886200" y="8686800"/>
            <a:ext cx="2971800" cy="457200"/>
          </a:xfrm>
          <a:prstGeom prst="rect">
            <a:avLst/>
          </a:prstGeom>
          <a:noFill/>
          <a:ln w="19050">
            <a:noFill/>
            <a:miter lim="800000"/>
            <a:headEnd/>
            <a:tailEnd/>
          </a:ln>
        </p:spPr>
        <p:txBody>
          <a:bodyPr anchor="b">
            <a:prstTxWarp prst="textNoShape">
              <a:avLst/>
            </a:prstTxWarp>
          </a:bodyPr>
          <a:lstStyle/>
          <a:p>
            <a:pPr algn="r" eaLnBrk="0" hangingPunct="0"/>
            <a:fld id="{763CB37D-BBB3-7849-8871-1E596D99D37F}" type="slidenum">
              <a:rPr lang="en-US" sz="1200">
                <a:latin typeface="Times New Roman" charset="0"/>
              </a:rPr>
              <a:pPr algn="r" eaLnBrk="0" hangingPunct="0"/>
              <a:t>17</a:t>
            </a:fld>
            <a:endParaRPr lang="en-US" sz="1200">
              <a:latin typeface="Times New Roman" charset="0"/>
            </a:endParaRPr>
          </a:p>
        </p:txBody>
      </p:sp>
      <p:sp>
        <p:nvSpPr>
          <p:cNvPr id="348165" name="Rectangle 2"/>
          <p:cNvSpPr>
            <a:spLocks noGrp="1" noRot="1" noChangeAspect="1" noChangeArrowheads="1" noTextEdit="1"/>
          </p:cNvSpPr>
          <p:nvPr>
            <p:ph type="sldImg"/>
          </p:nvPr>
        </p:nvSpPr>
        <p:spPr>
          <a:xfrm>
            <a:off x="1143000" y="685800"/>
            <a:ext cx="4572000" cy="3429000"/>
          </a:xfrm>
          <a:ln/>
        </p:spPr>
      </p:sp>
      <p:sp>
        <p:nvSpPr>
          <p:cNvPr id="348166" name="Rectangle 3"/>
          <p:cNvSpPr>
            <a:spLocks noGrp="1" noChangeArrowheads="1"/>
          </p:cNvSpPr>
          <p:nvPr>
            <p:ph type="body" idx="1"/>
          </p:nvPr>
        </p:nvSpPr>
        <p:spPr>
          <a:xfrm>
            <a:off x="914400" y="4343400"/>
            <a:ext cx="5029200" cy="4114800"/>
          </a:xfrm>
          <a:noFill/>
          <a:ln/>
        </p:spPr>
        <p:txBody>
          <a:bodyPr/>
          <a:lstStyle/>
          <a:p>
            <a:pPr eaLnBrk="1" hangingPunct="1"/>
            <a:endParaRPr lang="en-GB"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3218" name="スライド イメージ プレースホルダ 1"/>
          <p:cNvSpPr>
            <a:spLocks noGrp="1" noRot="1" noChangeAspect="1" noTextEdit="1"/>
          </p:cNvSpPr>
          <p:nvPr>
            <p:ph type="sldImg"/>
          </p:nvPr>
        </p:nvSpPr>
        <p:spPr>
          <a:xfrm>
            <a:off x="1143000" y="685800"/>
            <a:ext cx="4572000" cy="3429000"/>
          </a:xfrm>
          <a:ln/>
        </p:spPr>
      </p:sp>
      <p:sp>
        <p:nvSpPr>
          <p:cNvPr id="393219" name="ノート プレースホルダ 2"/>
          <p:cNvSpPr>
            <a:spLocks noGrp="1"/>
          </p:cNvSpPr>
          <p:nvPr>
            <p:ph type="body" idx="1"/>
          </p:nvPr>
        </p:nvSpPr>
        <p:spPr>
          <a:noFill/>
        </p:spPr>
        <p:txBody>
          <a:bodyPr/>
          <a:lstStyle/>
          <a:p>
            <a:endParaRPr lang="ja-JP" altLang="en-US" smtClean="0">
              <a:latin typeface="Arial" pitchFamily="34" charset="0"/>
            </a:endParaRPr>
          </a:p>
        </p:txBody>
      </p:sp>
      <p:sp>
        <p:nvSpPr>
          <p:cNvPr id="393220" name="スライド番号プレースホルダ 3"/>
          <p:cNvSpPr>
            <a:spLocks noGrp="1"/>
          </p:cNvSpPr>
          <p:nvPr>
            <p:ph type="sldNum" sz="quarter" idx="5"/>
          </p:nvPr>
        </p:nvSpPr>
        <p:spPr>
          <a:noFill/>
          <a:ln>
            <a:miter lim="800000"/>
            <a:headEnd/>
            <a:tailEnd/>
          </a:ln>
        </p:spPr>
        <p:txBody>
          <a:bodyPr/>
          <a:lstStyle/>
          <a:p>
            <a:fld id="{C0C369B1-FF5C-4181-A557-5809120903F3}" type="slidenum">
              <a:rPr lang="ja-JP" altLang="en-US">
                <a:solidFill>
                  <a:srgbClr val="000000"/>
                </a:solidFill>
              </a:rPr>
              <a:pPr/>
              <a:t>19</a:t>
            </a:fld>
            <a:endParaRPr lang="ja-JP" altLang="en-US">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idx="5"/>
          </p:nvPr>
        </p:nvSpPr>
        <p:spPr>
          <a:noFill/>
        </p:spPr>
        <p:txBody>
          <a:bodyPr/>
          <a:lstStyle/>
          <a:p>
            <a:fld id="{B8D042BB-997D-8B4A-A613-DDEB42117568}" type="slidenum">
              <a:rPr lang="it-IT"/>
              <a:pPr/>
              <a:t>21</a:t>
            </a:fld>
            <a:endParaRPr lang="it-IT"/>
          </a:p>
        </p:txBody>
      </p:sp>
      <p:sp>
        <p:nvSpPr>
          <p:cNvPr id="366595" name="Segnaposto immagine diapositiva 1"/>
          <p:cNvSpPr>
            <a:spLocks noGrp="1" noRot="1" noChangeAspect="1" noTextEdit="1"/>
          </p:cNvSpPr>
          <p:nvPr>
            <p:ph type="sldImg"/>
          </p:nvPr>
        </p:nvSpPr>
        <p:spPr>
          <a:xfrm>
            <a:off x="1143000" y="685800"/>
            <a:ext cx="4572000" cy="3429000"/>
          </a:xfrm>
          <a:ln/>
        </p:spPr>
      </p:sp>
      <p:sp>
        <p:nvSpPr>
          <p:cNvPr id="366596" name="Segnaposto note 2"/>
          <p:cNvSpPr>
            <a:spLocks noGrp="1"/>
          </p:cNvSpPr>
          <p:nvPr>
            <p:ph type="body" idx="1"/>
          </p:nvPr>
        </p:nvSpPr>
        <p:spPr>
          <a:noFill/>
          <a:ln/>
        </p:spPr>
        <p:txBody>
          <a:bodyPr/>
          <a:lstStyle/>
          <a:p>
            <a:pPr eaLnBrk="1" hangingPunct="1"/>
            <a:endParaRPr lang="en-US"/>
          </a:p>
        </p:txBody>
      </p:sp>
      <p:sp>
        <p:nvSpPr>
          <p:cNvPr id="366597"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9A8C1013-6222-3A4C-975C-55010E0C1218}" type="slidenum">
              <a:rPr lang="it-IT" sz="1200">
                <a:ea typeface="ＭＳ Ｐゴシック" charset="-128"/>
                <a:cs typeface="ＭＳ Ｐゴシック" charset="-128"/>
              </a:rPr>
              <a:pPr algn="r"/>
              <a:t>21</a:t>
            </a:fld>
            <a:endParaRPr lang="it-IT" sz="1200">
              <a:ea typeface="ＭＳ Ｐゴシック" charset="-128"/>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02398BD4-E82E-BF41-AEE0-06A6F9942B08}" type="slidenum">
              <a:rPr lang="it-IT">
                <a:latin typeface="Times New Roman" charset="0"/>
              </a:rPr>
              <a:pPr/>
              <a:t>26</a:t>
            </a:fld>
            <a:endParaRPr lang="it-IT">
              <a:latin typeface="Times New Roman" charset="0"/>
            </a:endParaRPr>
          </a:p>
        </p:txBody>
      </p:sp>
      <p:sp>
        <p:nvSpPr>
          <p:cNvPr id="37891" name="Rectangle 2"/>
          <p:cNvSpPr>
            <a:spLocks noGrp="1" noRot="1" noChangeAspect="1" noChangeArrowheads="1" noTextEdit="1"/>
          </p:cNvSpPr>
          <p:nvPr>
            <p:ph type="sldImg"/>
          </p:nvPr>
        </p:nvSpPr>
        <p:spPr>
          <a:xfrm>
            <a:off x="1143000" y="685800"/>
            <a:ext cx="4572000" cy="3429000"/>
          </a:xfrm>
          <a:ln/>
        </p:spPr>
      </p:sp>
      <p:sp>
        <p:nvSpPr>
          <p:cNvPr id="37892" name="Rectangle 3"/>
          <p:cNvSpPr>
            <a:spLocks noGrp="1" noChangeArrowheads="1"/>
          </p:cNvSpPr>
          <p:nvPr>
            <p:ph type="body" idx="1"/>
          </p:nvPr>
        </p:nvSpPr>
        <p:spPr>
          <a:noFill/>
          <a:ln/>
        </p:spPr>
        <p:txBody>
          <a:bodyPr/>
          <a:lstStyle/>
          <a:p>
            <a:pPr eaLnBrk="1" hangingPunct="1"/>
            <a:endParaRPr lang="it-IT">
              <a:latin typeface="Times New Roman" charset="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5.png"/><Relationship Id="rId1" Type="http://schemas.openxmlformats.org/officeDocument/2006/relationships/vmlDrawing" Target="../drawings/vmlDrawing1.vml"/><Relationship Id="rId2"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jpe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1816D3E-0338-284D-B532-85E43CC04203}" type="datetimeFigureOut">
              <a:rPr lang="en-US" smtClean="0"/>
              <a:pPr/>
              <a:t>10/5/12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81E9E-770E-6B4F-89CB-52C65C3DCCE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816D3E-0338-284D-B532-85E43CC04203}" type="datetimeFigureOut">
              <a:rPr lang="en-US" smtClean="0"/>
              <a:pPr/>
              <a:t>10/5/12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81E9E-770E-6B4F-89CB-52C65C3DCCE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1DEBB2-1C26-4594-A344-229B975C740D}" type="datetime1">
              <a:rPr lang="it-IT" smtClean="0"/>
              <a:pPr/>
              <a:t>10/5/12</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7FCD6625-1123-4288-989D-FB411D72F149}" type="slidenum">
              <a:rPr lang="it-IT" smtClean="0"/>
              <a:pPr/>
              <a:t>‹#›</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02549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1"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82924A-CA50-4850-A948-B1BFE08100B3}" type="datetime1">
              <a:rPr lang="it-IT" smtClean="0"/>
              <a:pPr/>
              <a:t>10/5/12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FCD6625-1123-4288-989D-FB411D72F149}" type="slidenum">
              <a:rPr lang="it-IT" smtClean="0"/>
              <a:pPr/>
              <a:t>‹#›</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868699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21F6FD-EA59-48EF-8CA6-E989D8741F91}" type="datetime1">
              <a:rPr lang="it-IT" smtClean="0"/>
              <a:pPr/>
              <a:t>10/5/12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FCD6625-1123-4288-989D-FB411D72F149}" type="slidenum">
              <a:rPr lang="it-IT" smtClean="0"/>
              <a:pPr/>
              <a:t>‹#›</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014191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fld id="{3C9D90ED-3C3D-4A99-AD5C-B375C966A77C}" type="datetime1">
              <a:rPr lang="it-IT" smtClean="0"/>
              <a:pPr/>
              <a:t>10/5/12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FCD6625-1123-4288-989D-FB411D72F149}" type="slidenum">
              <a:rPr lang="it-IT" smtClean="0"/>
              <a:pPr/>
              <a:t>‹#›</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976355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0"/>
            <a:ext cx="2057400" cy="5851525"/>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fld id="{BAF04F6E-EB9E-4B9C-BB74-90E83B0D56D8}" type="datetime1">
              <a:rPr lang="it-IT" smtClean="0"/>
              <a:pPr/>
              <a:t>10/5/12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FCD6625-1123-4288-989D-FB411D72F149}" type="slidenum">
              <a:rPr lang="it-IT" smtClean="0"/>
              <a:pPr/>
              <a:t>‹#›</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30047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_Titolo e contenuto">
    <p:spTree>
      <p:nvGrpSpPr>
        <p:cNvPr id="1" name=""/>
        <p:cNvGrpSpPr/>
        <p:nvPr/>
      </p:nvGrpSpPr>
      <p:grpSpPr>
        <a:xfrm>
          <a:off x="0" y="0"/>
          <a:ext cx="0" cy="0"/>
          <a:chOff x="0" y="0"/>
          <a:chExt cx="0" cy="0"/>
        </a:xfrm>
      </p:grpSpPr>
      <p:pic>
        <p:nvPicPr>
          <p:cNvPr id="2" name="Picture 11" descr="logoinfn-piccolo"/>
          <p:cNvPicPr>
            <a:picLocks noChangeAspect="1" noChangeArrowheads="1"/>
          </p:cNvPicPr>
          <p:nvPr/>
        </p:nvPicPr>
        <p:blipFill>
          <a:blip r:embed="rId2"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52400" y="152400"/>
            <a:ext cx="685800" cy="6365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3" name="Picture 14"/>
          <p:cNvPicPr>
            <a:picLocks noChangeAspect="1" noChangeArrowheads="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7380294" y="179388"/>
            <a:ext cx="1570037" cy="6207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6350">
                <a:solidFill>
                  <a:srgbClr val="000000"/>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102472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AndObj">
  <p:cSld name="Title, Text, and Content">
    <p:spTree>
      <p:nvGrpSpPr>
        <p:cNvPr id="1" name=""/>
        <p:cNvGrpSpPr/>
        <p:nvPr/>
      </p:nvGrpSpPr>
      <p:grpSpPr>
        <a:xfrm>
          <a:off x="0" y="0"/>
          <a:ext cx="0" cy="0"/>
          <a:chOff x="0" y="0"/>
          <a:chExt cx="0" cy="0"/>
        </a:xfrm>
      </p:grpSpPr>
      <p:sp>
        <p:nvSpPr>
          <p:cNvPr id="5" name="Line 7"/>
          <p:cNvSpPr>
            <a:spLocks noChangeShapeType="1"/>
          </p:cNvSpPr>
          <p:nvPr/>
        </p:nvSpPr>
        <p:spPr bwMode="auto">
          <a:xfrm flipV="1">
            <a:off x="0" y="6357938"/>
            <a:ext cx="9144000" cy="30162"/>
          </a:xfrm>
          <a:prstGeom prst="line">
            <a:avLst/>
          </a:prstGeom>
          <a:noFill/>
          <a:ln w="57150">
            <a:solidFill>
              <a:schemeClr val="tx2"/>
            </a:solidFill>
            <a:round/>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latin typeface="Arial" charset="0"/>
              <a:ea typeface="ＭＳ Ｐゴシック" charset="0"/>
            </a:endParaRPr>
          </a:p>
        </p:txBody>
      </p:sp>
      <p:graphicFrame>
        <p:nvGraphicFramePr>
          <p:cNvPr id="6" name="Object 8"/>
          <p:cNvGraphicFramePr>
            <a:graphicFrameLocks noChangeAspect="1"/>
          </p:cNvGraphicFramePr>
          <p:nvPr/>
        </p:nvGraphicFramePr>
        <p:xfrm>
          <a:off x="93784" y="6411926"/>
          <a:ext cx="411774" cy="446087"/>
        </p:xfrm>
        <a:graphic>
          <a:graphicData uri="http://schemas.openxmlformats.org/presentationml/2006/ole">
            <p:oleObj spid="_x0000_s235522" name="Photo Editor Photo" r:id="rId3" imgW="838095" imgH="838095" progId="">
              <p:embed/>
            </p:oleObj>
          </a:graphicData>
        </a:graphic>
      </p:graphicFrame>
      <p:sp>
        <p:nvSpPr>
          <p:cNvPr id="7" name="Text Box 9"/>
          <p:cNvSpPr txBox="1">
            <a:spLocks noChangeArrowheads="1"/>
          </p:cNvSpPr>
          <p:nvPr/>
        </p:nvSpPr>
        <p:spPr bwMode="auto">
          <a:xfrm>
            <a:off x="517281" y="6521450"/>
            <a:ext cx="2785726" cy="33855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charset="0"/>
              </a:defRPr>
            </a:lvl1pPr>
            <a:lvl2pPr marL="742950" indent="-285750">
              <a:defRPr sz="3200">
                <a:solidFill>
                  <a:schemeClr val="tx1"/>
                </a:solidFill>
                <a:latin typeface="Arial" charset="0"/>
              </a:defRPr>
            </a:lvl2pPr>
            <a:lvl3pPr marL="1143000" indent="-228600">
              <a:defRPr sz="3200">
                <a:solidFill>
                  <a:schemeClr val="tx1"/>
                </a:solidFill>
                <a:latin typeface="Arial" charset="0"/>
              </a:defRPr>
            </a:lvl3pPr>
            <a:lvl4pPr marL="1600200" indent="-228600">
              <a:defRPr sz="3200">
                <a:solidFill>
                  <a:schemeClr val="tx1"/>
                </a:solidFill>
                <a:latin typeface="Arial" charset="0"/>
              </a:defRPr>
            </a:lvl4pPr>
            <a:lvl5pPr marL="2057400" indent="-22860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0" hangingPunct="0">
              <a:defRPr/>
            </a:pPr>
            <a:r>
              <a:rPr lang="it-IT" sz="1000" b="1" smtClean="0">
                <a:ea typeface="+mn-ea"/>
              </a:rPr>
              <a:t> Istituto Nazionale di Fisica Nucleare (Italy)</a:t>
            </a:r>
            <a:r>
              <a:rPr lang="it-IT" sz="1600" smtClean="0">
                <a:ea typeface="+mn-ea"/>
              </a:rPr>
              <a:t> </a:t>
            </a:r>
          </a:p>
        </p:txBody>
      </p:sp>
      <p:pic>
        <p:nvPicPr>
          <p:cNvPr id="8" name="Picture 10" descr="Logo LIPAc2"/>
          <p:cNvPicPr>
            <a:picLocks noChangeAspect="1" noChangeArrowheads="1"/>
          </p:cNvPicPr>
          <p:nvPr/>
        </p:nvPicPr>
        <p:blipFill>
          <a:blip r:embed="rId4" cstate="email"/>
          <a:srcRect/>
          <a:stretch>
            <a:fillRect/>
          </a:stretch>
        </p:blipFill>
        <p:spPr bwMode="auto">
          <a:xfrm>
            <a:off x="8546127" y="6323026"/>
            <a:ext cx="489438" cy="534987"/>
          </a:xfrm>
          <a:prstGeom prst="rect">
            <a:avLst/>
          </a:prstGeom>
          <a:noFill/>
          <a:ln w="9525">
            <a:noFill/>
            <a:miter lim="800000"/>
            <a:headEnd/>
            <a:tailEnd/>
          </a:ln>
        </p:spPr>
      </p:pic>
      <p:sp>
        <p:nvSpPr>
          <p:cNvPr id="2" name="Title 1"/>
          <p:cNvSpPr>
            <a:spLocks noGrp="1"/>
          </p:cNvSpPr>
          <p:nvPr>
            <p:ph type="title"/>
          </p:nvPr>
        </p:nvSpPr>
        <p:spPr>
          <a:xfrm>
            <a:off x="685800" y="304800"/>
            <a:ext cx="7772400" cy="914400"/>
          </a:xfrm>
        </p:spPr>
        <p:txBody>
          <a:bodyPr/>
          <a:lstStyle/>
          <a:p>
            <a:r>
              <a:rPr lang="en-US" smtClean="0"/>
              <a:t>Click to edit Master title style</a:t>
            </a:r>
            <a:endParaRPr lang="it-IT"/>
          </a:p>
        </p:txBody>
      </p:sp>
      <p:sp>
        <p:nvSpPr>
          <p:cNvPr id="3" name="Text Placeholder 2"/>
          <p:cNvSpPr>
            <a:spLocks noGrp="1"/>
          </p:cNvSpPr>
          <p:nvPr>
            <p:ph type="body" sz="half" idx="1"/>
          </p:nvPr>
        </p:nvSpPr>
        <p:spPr>
          <a:xfrm>
            <a:off x="685803" y="1371600"/>
            <a:ext cx="3815862"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2338" y="1371600"/>
            <a:ext cx="3815862"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37"/>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p>
            <a:endParaRPr lang="en-US"/>
          </a:p>
        </p:txBody>
      </p:sp>
      <p:sp>
        <p:nvSpPr>
          <p:cNvPr id="5" name="Segnaposto piè di pagina 4"/>
          <p:cNvSpPr>
            <a:spLocks noGrp="1"/>
          </p:cNvSpPr>
          <p:nvPr>
            <p:ph type="ftr" sz="quarter" idx="11"/>
          </p:nvPr>
        </p:nvSpPr>
        <p:spPr/>
        <p:txBody>
          <a:bodyPr/>
          <a:lstStyle/>
          <a:p>
            <a:r>
              <a:rPr lang="en-US" smtClean="0"/>
              <a:t>12/09/12 Krakow – ESG                                                                     C.Biscari - "High Energy Accelerators" </a:t>
            </a:r>
            <a:endParaRPr lang="en-US"/>
          </a:p>
        </p:txBody>
      </p:sp>
      <p:sp>
        <p:nvSpPr>
          <p:cNvPr id="6" name="Segnaposto numero diapositiva 5"/>
          <p:cNvSpPr>
            <a:spLocks noGrp="1"/>
          </p:cNvSpPr>
          <p:nvPr>
            <p:ph type="sldNum" sz="quarter" idx="12"/>
          </p:nvPr>
        </p:nvSpPr>
        <p:spPr/>
        <p:txBody>
          <a:bodyPr/>
          <a:lstStyle/>
          <a:p>
            <a:fld id="{F1773439-07A4-4A00-B0D0-8505F5CF3027}"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929487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endParaRPr lang="en-US"/>
          </a:p>
        </p:txBody>
      </p:sp>
      <p:sp>
        <p:nvSpPr>
          <p:cNvPr id="5" name="Segnaposto piè di pagina 4"/>
          <p:cNvSpPr>
            <a:spLocks noGrp="1"/>
          </p:cNvSpPr>
          <p:nvPr>
            <p:ph type="ftr" sz="quarter" idx="11"/>
          </p:nvPr>
        </p:nvSpPr>
        <p:spPr/>
        <p:txBody>
          <a:bodyPr/>
          <a:lstStyle/>
          <a:p>
            <a:r>
              <a:rPr lang="en-US" smtClean="0"/>
              <a:t>12/09/12 Krakow – ESG                                                                     C.Biscari - "High Energy Accelerators" </a:t>
            </a:r>
            <a:endParaRPr lang="en-US"/>
          </a:p>
        </p:txBody>
      </p:sp>
      <p:sp>
        <p:nvSpPr>
          <p:cNvPr id="6" name="Segnaposto numero diapositiva 5"/>
          <p:cNvSpPr>
            <a:spLocks noGrp="1"/>
          </p:cNvSpPr>
          <p:nvPr>
            <p:ph type="sldNum" sz="quarter" idx="12"/>
          </p:nvPr>
        </p:nvSpPr>
        <p:spPr/>
        <p:txBody>
          <a:bodyPr/>
          <a:lstStyle/>
          <a:p>
            <a:fld id="{F1773439-07A4-4A00-B0D0-8505F5CF3027}"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196870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12"/>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endParaRPr lang="en-US"/>
          </a:p>
        </p:txBody>
      </p:sp>
      <p:sp>
        <p:nvSpPr>
          <p:cNvPr id="5" name="Segnaposto piè di pagina 4"/>
          <p:cNvSpPr>
            <a:spLocks noGrp="1"/>
          </p:cNvSpPr>
          <p:nvPr>
            <p:ph type="ftr" sz="quarter" idx="11"/>
          </p:nvPr>
        </p:nvSpPr>
        <p:spPr/>
        <p:txBody>
          <a:bodyPr/>
          <a:lstStyle/>
          <a:p>
            <a:r>
              <a:rPr lang="en-US" smtClean="0"/>
              <a:t>12/09/12 Krakow – ESG                                                                     C.Biscari - "High Energy Accelerators" </a:t>
            </a:r>
            <a:endParaRPr lang="en-US"/>
          </a:p>
        </p:txBody>
      </p:sp>
      <p:sp>
        <p:nvSpPr>
          <p:cNvPr id="6" name="Segnaposto numero diapositiva 5"/>
          <p:cNvSpPr>
            <a:spLocks noGrp="1"/>
          </p:cNvSpPr>
          <p:nvPr>
            <p:ph type="sldNum" sz="quarter" idx="12"/>
          </p:nvPr>
        </p:nvSpPr>
        <p:spPr/>
        <p:txBody>
          <a:bodyPr/>
          <a:lstStyle/>
          <a:p>
            <a:fld id="{F1773439-07A4-4A00-B0D0-8505F5CF3027}"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38018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816D3E-0338-284D-B532-85E43CC04203}" type="datetimeFigureOut">
              <a:rPr lang="en-US" smtClean="0"/>
              <a:pPr/>
              <a:t>10/5/12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81E9E-770E-6B4F-89CB-52C65C3DCCE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p>
            <a:endParaRPr lang="en-US"/>
          </a:p>
        </p:txBody>
      </p:sp>
      <p:sp>
        <p:nvSpPr>
          <p:cNvPr id="6" name="Segnaposto piè di pagina 5"/>
          <p:cNvSpPr>
            <a:spLocks noGrp="1"/>
          </p:cNvSpPr>
          <p:nvPr>
            <p:ph type="ftr" sz="quarter" idx="11"/>
          </p:nvPr>
        </p:nvSpPr>
        <p:spPr/>
        <p:txBody>
          <a:bodyPr/>
          <a:lstStyle/>
          <a:p>
            <a:r>
              <a:rPr lang="en-US" smtClean="0"/>
              <a:t>12/09/12 Krakow – ESG                                                                     C.Biscari - "High Energy Accelerators" </a:t>
            </a:r>
            <a:endParaRPr lang="en-US"/>
          </a:p>
        </p:txBody>
      </p:sp>
      <p:sp>
        <p:nvSpPr>
          <p:cNvPr id="7" name="Segnaposto numero diapositiva 6"/>
          <p:cNvSpPr>
            <a:spLocks noGrp="1"/>
          </p:cNvSpPr>
          <p:nvPr>
            <p:ph type="sldNum" sz="quarter" idx="12"/>
          </p:nvPr>
        </p:nvSpPr>
        <p:spPr/>
        <p:txBody>
          <a:bodyPr/>
          <a:lstStyle/>
          <a:p>
            <a:fld id="{F1773439-07A4-4A00-B0D0-8505F5CF3027}"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38452762"/>
      </p:ext>
    </p:extLst>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p>
            <a:endParaRPr lang="en-US"/>
          </a:p>
        </p:txBody>
      </p:sp>
      <p:sp>
        <p:nvSpPr>
          <p:cNvPr id="8" name="Segnaposto piè di pagina 7"/>
          <p:cNvSpPr>
            <a:spLocks noGrp="1"/>
          </p:cNvSpPr>
          <p:nvPr>
            <p:ph type="ftr" sz="quarter" idx="11"/>
          </p:nvPr>
        </p:nvSpPr>
        <p:spPr/>
        <p:txBody>
          <a:bodyPr/>
          <a:lstStyle/>
          <a:p>
            <a:r>
              <a:rPr lang="en-US" smtClean="0"/>
              <a:t>12/09/12 Krakow – ESG                                                                     C.Biscari - "High Energy Accelerators" </a:t>
            </a:r>
            <a:endParaRPr lang="en-US"/>
          </a:p>
        </p:txBody>
      </p:sp>
      <p:sp>
        <p:nvSpPr>
          <p:cNvPr id="9" name="Segnaposto numero diapositiva 8"/>
          <p:cNvSpPr>
            <a:spLocks noGrp="1"/>
          </p:cNvSpPr>
          <p:nvPr>
            <p:ph type="sldNum" sz="quarter" idx="12"/>
          </p:nvPr>
        </p:nvSpPr>
        <p:spPr/>
        <p:txBody>
          <a:bodyPr/>
          <a:lstStyle/>
          <a:p>
            <a:fld id="{F1773439-07A4-4A00-B0D0-8505F5CF3027}"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5262282"/>
      </p:ext>
    </p:extLst>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p>
            <a:endParaRPr lang="en-US"/>
          </a:p>
        </p:txBody>
      </p:sp>
      <p:sp>
        <p:nvSpPr>
          <p:cNvPr id="4" name="Segnaposto piè di pagina 3"/>
          <p:cNvSpPr>
            <a:spLocks noGrp="1"/>
          </p:cNvSpPr>
          <p:nvPr>
            <p:ph type="ftr" sz="quarter" idx="11"/>
          </p:nvPr>
        </p:nvSpPr>
        <p:spPr/>
        <p:txBody>
          <a:bodyPr/>
          <a:lstStyle/>
          <a:p>
            <a:r>
              <a:rPr lang="en-US" smtClean="0"/>
              <a:t>12/09/12 Krakow – ESG                                                                     C.Biscari - "High Energy Accelerators" </a:t>
            </a:r>
            <a:endParaRPr lang="en-US"/>
          </a:p>
        </p:txBody>
      </p:sp>
      <p:sp>
        <p:nvSpPr>
          <p:cNvPr id="5" name="Segnaposto numero diapositiva 4"/>
          <p:cNvSpPr>
            <a:spLocks noGrp="1"/>
          </p:cNvSpPr>
          <p:nvPr>
            <p:ph type="sldNum" sz="quarter" idx="12"/>
          </p:nvPr>
        </p:nvSpPr>
        <p:spPr/>
        <p:txBody>
          <a:bodyPr/>
          <a:lstStyle/>
          <a:p>
            <a:fld id="{F1773439-07A4-4A00-B0D0-8505F5CF3027}"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66988230"/>
      </p:ext>
    </p:extLst>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endParaRPr lang="en-US"/>
          </a:p>
        </p:txBody>
      </p:sp>
      <p:sp>
        <p:nvSpPr>
          <p:cNvPr id="3" name="Segnaposto piè di pagina 2"/>
          <p:cNvSpPr>
            <a:spLocks noGrp="1"/>
          </p:cNvSpPr>
          <p:nvPr>
            <p:ph type="ftr" sz="quarter" idx="11"/>
          </p:nvPr>
        </p:nvSpPr>
        <p:spPr/>
        <p:txBody>
          <a:bodyPr/>
          <a:lstStyle/>
          <a:p>
            <a:r>
              <a:rPr lang="en-US" smtClean="0"/>
              <a:t>12/09/12 Krakow – ESG                                                                     C.Biscari - "High Energy Accelerators" </a:t>
            </a:r>
            <a:endParaRPr lang="en-US"/>
          </a:p>
        </p:txBody>
      </p:sp>
      <p:sp>
        <p:nvSpPr>
          <p:cNvPr id="4" name="Segnaposto numero diapositiva 3"/>
          <p:cNvSpPr>
            <a:spLocks noGrp="1"/>
          </p:cNvSpPr>
          <p:nvPr>
            <p:ph type="sldNum" sz="quarter" idx="12"/>
          </p:nvPr>
        </p:nvSpPr>
        <p:spPr/>
        <p:txBody>
          <a:bodyPr/>
          <a:lstStyle/>
          <a:p>
            <a:fld id="{F1773439-07A4-4A00-B0D0-8505F5CF3027}"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55665457"/>
      </p:ext>
    </p:extLst>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1"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endParaRPr lang="en-US"/>
          </a:p>
        </p:txBody>
      </p:sp>
      <p:sp>
        <p:nvSpPr>
          <p:cNvPr id="6" name="Segnaposto piè di pagina 5"/>
          <p:cNvSpPr>
            <a:spLocks noGrp="1"/>
          </p:cNvSpPr>
          <p:nvPr>
            <p:ph type="ftr" sz="quarter" idx="11"/>
          </p:nvPr>
        </p:nvSpPr>
        <p:spPr/>
        <p:txBody>
          <a:bodyPr/>
          <a:lstStyle/>
          <a:p>
            <a:r>
              <a:rPr lang="en-US" smtClean="0"/>
              <a:t>12/09/12 Krakow – ESG                                                                     C.Biscari - "High Energy Accelerators" </a:t>
            </a:r>
            <a:endParaRPr lang="en-US"/>
          </a:p>
        </p:txBody>
      </p:sp>
      <p:sp>
        <p:nvSpPr>
          <p:cNvPr id="7" name="Segnaposto numero diapositiva 6"/>
          <p:cNvSpPr>
            <a:spLocks noGrp="1"/>
          </p:cNvSpPr>
          <p:nvPr>
            <p:ph type="sldNum" sz="quarter" idx="12"/>
          </p:nvPr>
        </p:nvSpPr>
        <p:spPr/>
        <p:txBody>
          <a:bodyPr/>
          <a:lstStyle/>
          <a:p>
            <a:fld id="{F1773439-07A4-4A00-B0D0-8505F5CF3027}"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40813979"/>
      </p:ext>
    </p:extLst>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endParaRPr lang="en-US"/>
          </a:p>
        </p:txBody>
      </p:sp>
      <p:sp>
        <p:nvSpPr>
          <p:cNvPr id="6" name="Segnaposto piè di pagina 5"/>
          <p:cNvSpPr>
            <a:spLocks noGrp="1"/>
          </p:cNvSpPr>
          <p:nvPr>
            <p:ph type="ftr" sz="quarter" idx="11"/>
          </p:nvPr>
        </p:nvSpPr>
        <p:spPr/>
        <p:txBody>
          <a:bodyPr/>
          <a:lstStyle/>
          <a:p>
            <a:r>
              <a:rPr lang="en-US" smtClean="0"/>
              <a:t>12/09/12 Krakow – ESG                                                                     C.Biscari - "High Energy Accelerators" </a:t>
            </a:r>
            <a:endParaRPr lang="en-US"/>
          </a:p>
        </p:txBody>
      </p:sp>
      <p:sp>
        <p:nvSpPr>
          <p:cNvPr id="7" name="Segnaposto numero diapositiva 6"/>
          <p:cNvSpPr>
            <a:spLocks noGrp="1"/>
          </p:cNvSpPr>
          <p:nvPr>
            <p:ph type="sldNum" sz="quarter" idx="12"/>
          </p:nvPr>
        </p:nvSpPr>
        <p:spPr/>
        <p:txBody>
          <a:bodyPr/>
          <a:lstStyle/>
          <a:p>
            <a:fld id="{F1773439-07A4-4A00-B0D0-8505F5CF3027}"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66020321"/>
      </p:ext>
    </p:extLst>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endParaRPr lang="en-US"/>
          </a:p>
        </p:txBody>
      </p:sp>
      <p:sp>
        <p:nvSpPr>
          <p:cNvPr id="5" name="Segnaposto piè di pagina 4"/>
          <p:cNvSpPr>
            <a:spLocks noGrp="1"/>
          </p:cNvSpPr>
          <p:nvPr>
            <p:ph type="ftr" sz="quarter" idx="11"/>
          </p:nvPr>
        </p:nvSpPr>
        <p:spPr/>
        <p:txBody>
          <a:bodyPr/>
          <a:lstStyle/>
          <a:p>
            <a:r>
              <a:rPr lang="en-US" smtClean="0"/>
              <a:t>12/09/12 Krakow – ESG                                                                     C.Biscari - "High Energy Accelerators" </a:t>
            </a:r>
            <a:endParaRPr lang="en-US"/>
          </a:p>
        </p:txBody>
      </p:sp>
      <p:sp>
        <p:nvSpPr>
          <p:cNvPr id="6" name="Segnaposto numero diapositiva 5"/>
          <p:cNvSpPr>
            <a:spLocks noGrp="1"/>
          </p:cNvSpPr>
          <p:nvPr>
            <p:ph type="sldNum" sz="quarter" idx="12"/>
          </p:nvPr>
        </p:nvSpPr>
        <p:spPr/>
        <p:txBody>
          <a:bodyPr/>
          <a:lstStyle/>
          <a:p>
            <a:fld id="{F1773439-07A4-4A00-B0D0-8505F5CF3027}"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4654565"/>
      </p:ext>
    </p:extLst>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50"/>
            <a:ext cx="205740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50"/>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endParaRPr lang="en-US"/>
          </a:p>
        </p:txBody>
      </p:sp>
      <p:sp>
        <p:nvSpPr>
          <p:cNvPr id="5" name="Segnaposto piè di pagina 4"/>
          <p:cNvSpPr>
            <a:spLocks noGrp="1"/>
          </p:cNvSpPr>
          <p:nvPr>
            <p:ph type="ftr" sz="quarter" idx="11"/>
          </p:nvPr>
        </p:nvSpPr>
        <p:spPr/>
        <p:txBody>
          <a:bodyPr/>
          <a:lstStyle/>
          <a:p>
            <a:r>
              <a:rPr lang="en-US" smtClean="0"/>
              <a:t>12/09/12 Krakow – ESG                                                                     C.Biscari - "High Energy Accelerators" </a:t>
            </a:r>
            <a:endParaRPr lang="en-US"/>
          </a:p>
        </p:txBody>
      </p:sp>
      <p:sp>
        <p:nvSpPr>
          <p:cNvPr id="6" name="Segnaposto numero diapositiva 5"/>
          <p:cNvSpPr>
            <a:spLocks noGrp="1"/>
          </p:cNvSpPr>
          <p:nvPr>
            <p:ph type="sldNum" sz="quarter" idx="12"/>
          </p:nvPr>
        </p:nvSpPr>
        <p:spPr/>
        <p:txBody>
          <a:bodyPr/>
          <a:lstStyle/>
          <a:p>
            <a:fld id="{F1773439-07A4-4A00-B0D0-8505F5CF3027}"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920265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37"/>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p>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r>
              <a:rPr lang="en-US" smtClean="0">
                <a:solidFill>
                  <a:prstClr val="black">
                    <a:tint val="75000"/>
                  </a:prstClr>
                </a:solidFill>
              </a:rPr>
              <a:t>12/09/12 Krakow – ESG                                                                     C.Biscari - "High Energy Accelerators" </a:t>
            </a:r>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20518580"/>
      </p:ext>
    </p:extLst>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r>
              <a:rPr lang="en-US" smtClean="0">
                <a:solidFill>
                  <a:prstClr val="black">
                    <a:tint val="75000"/>
                  </a:prstClr>
                </a:solidFill>
              </a:rPr>
              <a:t>12/09/12 Krakow – ESG                                                                     C.Biscari - "High Energy Accelerators" </a:t>
            </a:r>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12356338"/>
      </p:ext>
    </p:extLst>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2E93F7-5C1E-0944-88FB-E36ADD0E031E}"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12"/>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r>
              <a:rPr lang="en-US" smtClean="0">
                <a:solidFill>
                  <a:prstClr val="black">
                    <a:tint val="75000"/>
                  </a:prstClr>
                </a:solidFill>
              </a:rPr>
              <a:t>12/09/12 Krakow – ESG                                                                     C.Biscari - "High Energy Accelerators" </a:t>
            </a:r>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72512098"/>
      </p:ext>
    </p:extLst>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p>
            <a:endParaRPr lang="en-US">
              <a:solidFill>
                <a:prstClr val="black">
                  <a:tint val="75000"/>
                </a:prstClr>
              </a:solidFill>
            </a:endParaRPr>
          </a:p>
        </p:txBody>
      </p:sp>
      <p:sp>
        <p:nvSpPr>
          <p:cNvPr id="6" name="Segnaposto piè di pagina 5"/>
          <p:cNvSpPr>
            <a:spLocks noGrp="1"/>
          </p:cNvSpPr>
          <p:nvPr>
            <p:ph type="ftr" sz="quarter" idx="11"/>
          </p:nvPr>
        </p:nvSpPr>
        <p:spPr/>
        <p:txBody>
          <a:bodyPr/>
          <a:lstStyle/>
          <a:p>
            <a:r>
              <a:rPr lang="en-US" smtClean="0">
                <a:solidFill>
                  <a:prstClr val="black">
                    <a:tint val="75000"/>
                  </a:prstClr>
                </a:solidFill>
              </a:rPr>
              <a:t>12/09/12 Krakow – ESG                                                                     C.Biscari - "High Energy Accelerators" </a:t>
            </a:r>
            <a:endParaRPr lang="en-US">
              <a:solidFill>
                <a:prstClr val="black">
                  <a:tint val="75000"/>
                </a:prstClr>
              </a:solidFill>
            </a:endParaRPr>
          </a:p>
        </p:txBody>
      </p:sp>
      <p:sp>
        <p:nvSpPr>
          <p:cNvPr id="7" name="Segnaposto numero diapositiva 6"/>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09288236"/>
      </p:ext>
    </p:extLst>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p>
            <a:endParaRPr lang="en-US">
              <a:solidFill>
                <a:prstClr val="black">
                  <a:tint val="75000"/>
                </a:prstClr>
              </a:solidFill>
            </a:endParaRPr>
          </a:p>
        </p:txBody>
      </p:sp>
      <p:sp>
        <p:nvSpPr>
          <p:cNvPr id="8" name="Segnaposto piè di pagina 7"/>
          <p:cNvSpPr>
            <a:spLocks noGrp="1"/>
          </p:cNvSpPr>
          <p:nvPr>
            <p:ph type="ftr" sz="quarter" idx="11"/>
          </p:nvPr>
        </p:nvSpPr>
        <p:spPr/>
        <p:txBody>
          <a:bodyPr/>
          <a:lstStyle/>
          <a:p>
            <a:r>
              <a:rPr lang="en-US" smtClean="0">
                <a:solidFill>
                  <a:prstClr val="black">
                    <a:tint val="75000"/>
                  </a:prstClr>
                </a:solidFill>
              </a:rPr>
              <a:t>12/09/12 Krakow – ESG                                                                     C.Biscari - "High Energy Accelerators" </a:t>
            </a:r>
            <a:endParaRPr lang="en-US">
              <a:solidFill>
                <a:prstClr val="black">
                  <a:tint val="75000"/>
                </a:prstClr>
              </a:solidFill>
            </a:endParaRPr>
          </a:p>
        </p:txBody>
      </p:sp>
      <p:sp>
        <p:nvSpPr>
          <p:cNvPr id="9" name="Segnaposto numero diapositiva 8"/>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78679771"/>
      </p:ext>
    </p:extLst>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p>
            <a:endParaRPr lang="en-US">
              <a:solidFill>
                <a:prstClr val="black">
                  <a:tint val="75000"/>
                </a:prstClr>
              </a:solidFill>
            </a:endParaRPr>
          </a:p>
        </p:txBody>
      </p:sp>
      <p:sp>
        <p:nvSpPr>
          <p:cNvPr id="4" name="Segnaposto piè di pagina 3"/>
          <p:cNvSpPr>
            <a:spLocks noGrp="1"/>
          </p:cNvSpPr>
          <p:nvPr>
            <p:ph type="ftr" sz="quarter" idx="11"/>
          </p:nvPr>
        </p:nvSpPr>
        <p:spPr/>
        <p:txBody>
          <a:bodyPr/>
          <a:lstStyle/>
          <a:p>
            <a:r>
              <a:rPr lang="en-US" smtClean="0">
                <a:solidFill>
                  <a:prstClr val="black">
                    <a:tint val="75000"/>
                  </a:prstClr>
                </a:solidFill>
              </a:rPr>
              <a:t>12/09/12 Krakow – ESG                                                                     C.Biscari - "High Energy Accelerators" </a:t>
            </a:r>
            <a:endParaRPr lang="en-US">
              <a:solidFill>
                <a:prstClr val="black">
                  <a:tint val="75000"/>
                </a:prstClr>
              </a:solidFill>
            </a:endParaRPr>
          </a:p>
        </p:txBody>
      </p:sp>
      <p:sp>
        <p:nvSpPr>
          <p:cNvPr id="5" name="Segnaposto numero diapositiva 4"/>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57155785"/>
      </p:ext>
    </p:extLst>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endParaRPr lang="en-US">
              <a:solidFill>
                <a:prstClr val="black">
                  <a:tint val="75000"/>
                </a:prstClr>
              </a:solidFill>
            </a:endParaRPr>
          </a:p>
        </p:txBody>
      </p:sp>
      <p:sp>
        <p:nvSpPr>
          <p:cNvPr id="3" name="Segnaposto piè di pagina 2"/>
          <p:cNvSpPr>
            <a:spLocks noGrp="1"/>
          </p:cNvSpPr>
          <p:nvPr>
            <p:ph type="ftr" sz="quarter" idx="11"/>
          </p:nvPr>
        </p:nvSpPr>
        <p:spPr/>
        <p:txBody>
          <a:bodyPr/>
          <a:lstStyle/>
          <a:p>
            <a:r>
              <a:rPr lang="en-US" smtClean="0">
                <a:solidFill>
                  <a:prstClr val="black">
                    <a:tint val="75000"/>
                  </a:prstClr>
                </a:solidFill>
              </a:rPr>
              <a:t>12/09/12 Krakow – ESG                                                                     C.Biscari - "High Energy Accelerators" </a:t>
            </a:r>
            <a:endParaRPr lang="en-US">
              <a:solidFill>
                <a:prstClr val="black">
                  <a:tint val="75000"/>
                </a:prstClr>
              </a:solidFill>
            </a:endParaRPr>
          </a:p>
        </p:txBody>
      </p:sp>
      <p:sp>
        <p:nvSpPr>
          <p:cNvPr id="4" name="Segnaposto numero diapositiva 3"/>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45867133"/>
      </p:ext>
    </p:extLst>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1"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endParaRPr lang="en-US">
              <a:solidFill>
                <a:prstClr val="black">
                  <a:tint val="75000"/>
                </a:prstClr>
              </a:solidFill>
            </a:endParaRPr>
          </a:p>
        </p:txBody>
      </p:sp>
      <p:sp>
        <p:nvSpPr>
          <p:cNvPr id="6" name="Segnaposto piè di pagina 5"/>
          <p:cNvSpPr>
            <a:spLocks noGrp="1"/>
          </p:cNvSpPr>
          <p:nvPr>
            <p:ph type="ftr" sz="quarter" idx="11"/>
          </p:nvPr>
        </p:nvSpPr>
        <p:spPr/>
        <p:txBody>
          <a:bodyPr/>
          <a:lstStyle/>
          <a:p>
            <a:r>
              <a:rPr lang="en-US" smtClean="0">
                <a:solidFill>
                  <a:prstClr val="black">
                    <a:tint val="75000"/>
                  </a:prstClr>
                </a:solidFill>
              </a:rPr>
              <a:t>12/09/12 Krakow – ESG                                                                     C.Biscari - "High Energy Accelerators" </a:t>
            </a:r>
            <a:endParaRPr lang="en-US">
              <a:solidFill>
                <a:prstClr val="black">
                  <a:tint val="75000"/>
                </a:prstClr>
              </a:solidFill>
            </a:endParaRPr>
          </a:p>
        </p:txBody>
      </p:sp>
      <p:sp>
        <p:nvSpPr>
          <p:cNvPr id="7" name="Segnaposto numero diapositiva 6"/>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1759357"/>
      </p:ext>
    </p:extLst>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endParaRPr lang="en-US">
              <a:solidFill>
                <a:prstClr val="black">
                  <a:tint val="75000"/>
                </a:prstClr>
              </a:solidFill>
            </a:endParaRPr>
          </a:p>
        </p:txBody>
      </p:sp>
      <p:sp>
        <p:nvSpPr>
          <p:cNvPr id="6" name="Segnaposto piè di pagina 5"/>
          <p:cNvSpPr>
            <a:spLocks noGrp="1"/>
          </p:cNvSpPr>
          <p:nvPr>
            <p:ph type="ftr" sz="quarter" idx="11"/>
          </p:nvPr>
        </p:nvSpPr>
        <p:spPr/>
        <p:txBody>
          <a:bodyPr/>
          <a:lstStyle/>
          <a:p>
            <a:r>
              <a:rPr lang="en-US" smtClean="0">
                <a:solidFill>
                  <a:prstClr val="black">
                    <a:tint val="75000"/>
                  </a:prstClr>
                </a:solidFill>
              </a:rPr>
              <a:t>12/09/12 Krakow – ESG                                                                     C.Biscari - "High Energy Accelerators" </a:t>
            </a:r>
            <a:endParaRPr lang="en-US">
              <a:solidFill>
                <a:prstClr val="black">
                  <a:tint val="75000"/>
                </a:prstClr>
              </a:solidFill>
            </a:endParaRPr>
          </a:p>
        </p:txBody>
      </p:sp>
      <p:sp>
        <p:nvSpPr>
          <p:cNvPr id="7" name="Segnaposto numero diapositiva 6"/>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445301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r>
              <a:rPr lang="en-US" smtClean="0">
                <a:solidFill>
                  <a:prstClr val="black">
                    <a:tint val="75000"/>
                  </a:prstClr>
                </a:solidFill>
              </a:rPr>
              <a:t>12/09/12 Krakow – ESG                                                                     C.Biscari - "High Energy Accelerators" </a:t>
            </a:r>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51401040"/>
      </p:ext>
    </p:extLst>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50"/>
            <a:ext cx="205740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50"/>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r>
              <a:rPr lang="en-US" smtClean="0">
                <a:solidFill>
                  <a:prstClr val="black">
                    <a:tint val="75000"/>
                  </a:prstClr>
                </a:solidFill>
              </a:rPr>
              <a:t>12/09/12 Krakow – ESG                                                                     C.Biscari - "High Energy Accelerators" </a:t>
            </a:r>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17855268"/>
      </p:ext>
    </p:extLst>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7967DB1-EFFD-9A4D-B509-7B27CFDA6DF8}" type="slidenum">
              <a:rPr lang="it-IT"/>
              <a:pPr>
                <a:defRPr/>
              </a:pPr>
              <a:t>‹#›</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3AAF18-F369-494E-BEC7-47EB0A9499A9}"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908DD8E-700B-4841-BB1E-BB7953BD0DD5}" type="slidenum">
              <a:rPr lang="it-IT"/>
              <a:pPr>
                <a:defRPr/>
              </a:pPr>
              <a:t>‹#›</a:t>
            </a:fld>
            <a:endParaRPr lang="it-IT"/>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C88381D-79B0-2F43-9BAC-73C94CD906C5}" type="slidenum">
              <a:rPr lang="it-IT"/>
              <a:pPr>
                <a:defRPr/>
              </a:pPr>
              <a:t>‹#›</a:t>
            </a:fld>
            <a:endParaRPr lang="it-IT"/>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A437EB7A-B15B-6845-9C35-0E73AC89B759}" type="slidenum">
              <a:rPr lang="it-IT"/>
              <a:pPr>
                <a:defRPr/>
              </a:pPr>
              <a:t>‹#›</a:t>
            </a:fld>
            <a:endParaRPr lang="it-IT"/>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1F6100FB-FF34-7347-883B-4CA4435E1546}" type="slidenum">
              <a:rPr lang="it-IT"/>
              <a:pPr>
                <a:defRPr/>
              </a:pPr>
              <a:t>‹#›</a:t>
            </a:fld>
            <a:endParaRPr lang="it-IT"/>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213A0CE2-81EA-184A-8B03-E134569D0DFE}" type="slidenum">
              <a:rPr lang="it-IT"/>
              <a:pPr>
                <a:defRPr/>
              </a:pPr>
              <a:t>‹#›</a:t>
            </a:fld>
            <a:endParaRPr lang="it-IT"/>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01F5FE2B-4D3D-4C47-B25F-D900DAA50EDF}" type="slidenum">
              <a:rPr lang="it-IT"/>
              <a:pPr>
                <a:defRPr/>
              </a:pPr>
              <a:t>‹#›</a:t>
            </a:fld>
            <a:endParaRPr lang="it-IT"/>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47E47C05-7F1D-1546-A22E-31D1933DB341}" type="slidenum">
              <a:rPr lang="it-IT"/>
              <a:pPr>
                <a:defRPr/>
              </a:pPr>
              <a:t>‹#›</a:t>
            </a:fld>
            <a:endParaRPr lang="it-IT"/>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3FC89EBA-C146-8D43-A875-1558F6703810}" type="slidenum">
              <a:rPr lang="it-IT"/>
              <a:pPr>
                <a:defRPr/>
              </a:pPr>
              <a:t>‹#›</a:t>
            </a:fld>
            <a:endParaRPr lang="it-IT"/>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B3037B59-93A3-984A-A997-726FF5E0B026}" type="slidenum">
              <a:rPr lang="it-IT"/>
              <a:pPr>
                <a:defRPr/>
              </a:pPr>
              <a:t>‹#›</a:t>
            </a:fld>
            <a:endParaRPr lang="it-IT"/>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E11906C0-1817-2F47-AACF-02FE4EC978F7}" type="slidenum">
              <a:rPr lang="it-IT"/>
              <a:pPr>
                <a:defRPr/>
              </a:pPr>
              <a:t>‹#›</a:t>
            </a:fld>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AD23F6-C876-6F4D-BA37-253F6D03AEF5}"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AD6D95-FAB1-0645-AB74-F666B931CC8B}"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05E8045-B20C-F348-9288-4F2517B8C2AD}"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1C387D2-A498-054E-96B1-261C2956DA8E}"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E8C27DA-E914-3348-BAFD-621907118A4C}"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DAE749-2DB8-3A44-AAAC-6815777EACC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816D3E-0338-284D-B532-85E43CC04203}" type="datetimeFigureOut">
              <a:rPr lang="en-US" smtClean="0"/>
              <a:pPr/>
              <a:t>10/5/12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81E9E-770E-6B4F-89CB-52C65C3DCCE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9AC029-4825-C146-ADC6-A9B532B7DC00}"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71EF24-DBD9-8542-BCF5-A7607A7EEE04}"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A8124F-43AA-5044-B6A9-84881BB1FAF8}"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BC346E-1ED5-E84C-9E42-1FAD40159EB0}"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28D802-D1B9-EB47-BA03-F25AFC8834A2}"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5"/>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BB8DA7-A269-714D-B394-BE3D18BE78B5}"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E12CE0-4A3B-184F-8F5D-5F188C4CEF30}"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6C67407-ABE5-0F46-B722-CD9FDC7C115D}"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315B458-8209-744A-A15F-CC1720159FBD}"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F07E717-F84E-1744-9374-89A1165C19B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816D3E-0338-284D-B532-85E43CC04203}" type="datetimeFigureOut">
              <a:rPr lang="en-US" smtClean="0"/>
              <a:pPr/>
              <a:t>10/5/12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81E9E-770E-6B4F-89CB-52C65C3DCCE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1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7" y="1435103"/>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7EDBDB-92D6-9C42-B76F-677EC3723DB9}"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DF2C2B-E266-C542-BC7A-DE2B4573465A}"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F919AA-5304-8A4D-8CF2-90EA1D9260D9}"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34F523-2E39-7347-BCED-0E39666B02AC}"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38"/>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90C265-AED9-1442-9BAA-FD855885D540}" type="slidenum">
              <a:rPr lang="it-IT"/>
              <a:pPr>
                <a:defRPr/>
              </a:pPr>
              <a:t>‹#›</a:t>
            </a:fld>
            <a:endParaRPr lang="it-IT"/>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CBEE48-4F0B-5843-B557-E80B56A0551E}" type="slidenum">
              <a:rPr lang="it-IT"/>
              <a:pPr>
                <a:defRPr/>
              </a:pPr>
              <a:t>‹#›</a:t>
            </a:fld>
            <a:endParaRPr lang="it-IT"/>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13"/>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22"/>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4C5B1A-AF94-084C-BF75-24F0F62633A6}" type="slidenum">
              <a:rPr lang="it-IT"/>
              <a:pPr>
                <a:defRPr/>
              </a:pPr>
              <a:t>‹#›</a:t>
            </a:fld>
            <a:endParaRPr lang="it-IT"/>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0E1F20-A6FD-3948-86CF-C67EB895815A}" type="slidenum">
              <a:rPr lang="it-IT"/>
              <a:pPr>
                <a:defRPr/>
              </a:pPr>
              <a:t>‹#›</a:t>
            </a:fld>
            <a:endParaRPr lang="it-IT"/>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9"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46B73FC-9A87-1A44-A745-FC6EDC49C38F}" type="slidenum">
              <a:rPr lang="it-IT"/>
              <a:pPr>
                <a:defRPr/>
              </a:pPr>
              <a:t>‹#›</a:t>
            </a:fld>
            <a:endParaRPr lang="it-IT"/>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5CC48FC-3141-6440-8D92-4E78E4EBFF64}" type="slidenum">
              <a:rPr lang="it-IT"/>
              <a:pPr>
                <a:defRPr/>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816D3E-0338-284D-B532-85E43CC04203}" type="datetimeFigureOut">
              <a:rPr lang="en-US" smtClean="0"/>
              <a:pPr/>
              <a:t>10/5/12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081E9E-770E-6B4F-89CB-52C65C3DCCE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3E9E3F-3388-0744-BFD6-01B5F02AB609}" type="slidenum">
              <a:rPr lang="it-IT"/>
              <a:pPr>
                <a:defRPr/>
              </a:pPr>
              <a:t>‹#›</a:t>
            </a:fld>
            <a:endParaRPr lang="it-IT"/>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7"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1"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7" y="1435103"/>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7B7EC5-01C5-B14C-AD45-AE72C16DA737}" type="slidenum">
              <a:rPr lang="it-IT"/>
              <a:pPr>
                <a:defRPr/>
              </a:pPr>
              <a:t>‹#›</a:t>
            </a:fld>
            <a:endParaRPr lang="it-IT"/>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F25CE0-5D53-1546-B304-4B161991FD94}" type="slidenum">
              <a:rPr lang="it-IT"/>
              <a:pPr>
                <a:defRPr/>
              </a:pPr>
              <a:t>‹#›</a:t>
            </a:fld>
            <a:endParaRPr lang="it-IT"/>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8FEACB-1771-644A-B9B4-C2CBDC7D405D}" type="slidenum">
              <a:rPr lang="it-IT"/>
              <a:pPr>
                <a:defRPr/>
              </a:pPr>
              <a:t>‹#›</a:t>
            </a:fld>
            <a:endParaRPr lang="it-IT"/>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51"/>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51"/>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FB262A-0346-4945-8F87-41BC344A4718}" type="slidenum">
              <a:rPr lang="it-IT"/>
              <a:pPr>
                <a:defRPr/>
              </a:pPr>
              <a:t>‹#›</a:t>
            </a:fld>
            <a:endParaRPr lang="it-IT"/>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37"/>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DE0E8089-9921-9741-B4FE-4FE79DC90D40}" type="datetimeFigureOut">
              <a:rPr lang="it-IT" smtClean="0"/>
              <a:pPr/>
              <a:t>10/5/12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E42B308-4FFB-9E4D-9E0D-3383496ABB45}" type="slidenum">
              <a:rPr lang="it-IT" smtClean="0"/>
              <a:pPr/>
              <a:t>‹#›</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06824198"/>
      </p:ext>
    </p:extLst>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E0E8089-9921-9741-B4FE-4FE79DC90D40}" type="datetimeFigureOut">
              <a:rPr lang="it-IT" smtClean="0"/>
              <a:pPr/>
              <a:t>10/5/12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E42B308-4FFB-9E4D-9E0D-3383496ABB45}" type="slidenum">
              <a:rPr lang="it-IT" smtClean="0"/>
              <a:pPr/>
              <a:t>‹#›</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68273268"/>
      </p:ext>
    </p:extLst>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12"/>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DE0E8089-9921-9741-B4FE-4FE79DC90D40}" type="datetimeFigureOut">
              <a:rPr lang="it-IT" smtClean="0"/>
              <a:pPr/>
              <a:t>10/5/12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E42B308-4FFB-9E4D-9E0D-3383496ABB45}" type="slidenum">
              <a:rPr lang="it-IT" smtClean="0"/>
              <a:pPr/>
              <a:t>‹#›</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29097174"/>
      </p:ext>
    </p:extLst>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DE0E8089-9921-9741-B4FE-4FE79DC90D40}" type="datetimeFigureOut">
              <a:rPr lang="it-IT" smtClean="0"/>
              <a:pPr/>
              <a:t>10/5/12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E42B308-4FFB-9E4D-9E0D-3383496ABB45}" type="slidenum">
              <a:rPr lang="it-IT" smtClean="0"/>
              <a:pPr/>
              <a:t>‹#›</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91768974"/>
      </p:ext>
    </p:extLst>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DE0E8089-9921-9741-B4FE-4FE79DC90D40}" type="datetimeFigureOut">
              <a:rPr lang="it-IT" smtClean="0"/>
              <a:pPr/>
              <a:t>10/5/12</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5E42B308-4FFB-9E4D-9E0D-3383496ABB45}" type="slidenum">
              <a:rPr lang="it-IT" smtClean="0"/>
              <a:pPr/>
              <a:t>‹#›</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29939751"/>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816D3E-0338-284D-B532-85E43CC04203}" type="datetimeFigureOut">
              <a:rPr lang="en-US" smtClean="0"/>
              <a:pPr/>
              <a:t>10/5/12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081E9E-770E-6B4F-89CB-52C65C3DCCE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fld id="{DE0E8089-9921-9741-B4FE-4FE79DC90D40}" type="datetimeFigureOut">
              <a:rPr lang="it-IT" smtClean="0"/>
              <a:pPr/>
              <a:t>10/5/12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5E42B308-4FFB-9E4D-9E0D-3383496ABB45}" type="slidenum">
              <a:rPr lang="it-IT" smtClean="0"/>
              <a:pPr/>
              <a:t>‹#›</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04031887"/>
      </p:ext>
    </p:extLst>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E0E8089-9921-9741-B4FE-4FE79DC90D40}" type="datetimeFigureOut">
              <a:rPr lang="it-IT" smtClean="0"/>
              <a:pPr/>
              <a:t>10/5/12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5E42B308-4FFB-9E4D-9E0D-3383496ABB45}" type="slidenum">
              <a:rPr lang="it-IT" smtClean="0"/>
              <a:pPr/>
              <a:t>‹#›</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64936666"/>
      </p:ext>
    </p:extLst>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1"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DE0E8089-9921-9741-B4FE-4FE79DC90D40}" type="datetimeFigureOut">
              <a:rPr lang="it-IT" smtClean="0"/>
              <a:pPr/>
              <a:t>10/5/12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E42B308-4FFB-9E4D-9E0D-3383496ABB45}" type="slidenum">
              <a:rPr lang="it-IT" smtClean="0"/>
              <a:pPr/>
              <a:t>‹#›</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15880888"/>
      </p:ext>
    </p:extLst>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DE0E8089-9921-9741-B4FE-4FE79DC90D40}" type="datetimeFigureOut">
              <a:rPr lang="it-IT" smtClean="0"/>
              <a:pPr/>
              <a:t>10/5/12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E42B308-4FFB-9E4D-9E0D-3383496ABB45}" type="slidenum">
              <a:rPr lang="it-IT" smtClean="0"/>
              <a:pPr/>
              <a:t>‹#›</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89363590"/>
      </p:ext>
    </p:extLst>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E0E8089-9921-9741-B4FE-4FE79DC90D40}" type="datetimeFigureOut">
              <a:rPr lang="it-IT" smtClean="0"/>
              <a:pPr/>
              <a:t>10/5/12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E42B308-4FFB-9E4D-9E0D-3383496ABB45}" type="slidenum">
              <a:rPr lang="it-IT" smtClean="0"/>
              <a:pPr/>
              <a:t>‹#›</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02455571"/>
      </p:ext>
    </p:extLst>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50"/>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50"/>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E0E8089-9921-9741-B4FE-4FE79DC90D40}" type="datetimeFigureOut">
              <a:rPr lang="it-IT" smtClean="0"/>
              <a:pPr/>
              <a:t>10/5/12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E42B308-4FFB-9E4D-9E0D-3383496ABB45}" type="slidenum">
              <a:rPr lang="it-IT" smtClean="0"/>
              <a:pPr/>
              <a:t>‹#›</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64286304"/>
      </p:ext>
    </p:extLst>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Vuota">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xfrm>
            <a:off x="76200" y="6567500"/>
            <a:ext cx="2362200" cy="244475"/>
          </a:xfrm>
          <a:prstGeom prst="rect">
            <a:avLst/>
          </a:prstGeom>
        </p:spPr>
        <p:txBody>
          <a:bodyPr/>
          <a:lstStyle>
            <a:lvl1pPr eaLnBrk="0" hangingPunct="0">
              <a:defRPr/>
            </a:lvl1pPr>
          </a:lstStyle>
          <a:p>
            <a:pPr>
              <a:defRPr/>
            </a:pPr>
            <a:endParaRPr lang="en-GB"/>
          </a:p>
        </p:txBody>
      </p:sp>
      <p:sp>
        <p:nvSpPr>
          <p:cNvPr id="3" name="Rectangle 7"/>
          <p:cNvSpPr>
            <a:spLocks noGrp="1" noChangeArrowheads="1"/>
          </p:cNvSpPr>
          <p:nvPr>
            <p:ph type="ftr" sz="quarter" idx="11"/>
          </p:nvPr>
        </p:nvSpPr>
        <p:spPr>
          <a:xfrm>
            <a:off x="2743200" y="6567500"/>
            <a:ext cx="2895600" cy="244475"/>
          </a:xfrm>
          <a:prstGeom prst="rect">
            <a:avLst/>
          </a:prstGeom>
        </p:spPr>
        <p:txBody>
          <a:bodyPr/>
          <a:lstStyle>
            <a:lvl1pPr eaLnBrk="0" hangingPunct="0">
              <a:defRPr/>
            </a:lvl1pPr>
          </a:lstStyle>
          <a:p>
            <a:pPr>
              <a:defRPr/>
            </a:pPr>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62536441"/>
      </p:ext>
    </p:extLst>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pic>
        <p:nvPicPr>
          <p:cNvPr id="7" name="Picture 9" descr="logo2"/>
          <p:cNvPicPr>
            <a:picLocks noChangeAspect="1" noChangeArrowheads="1"/>
          </p:cNvPicPr>
          <p:nvPr userDrawn="1"/>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35942"/>
          <a:stretch>
            <a:fillRect/>
          </a:stretch>
        </p:blipFill>
        <p:spPr bwMode="auto">
          <a:xfrm>
            <a:off x="7040569" y="6367463"/>
            <a:ext cx="1417637" cy="3492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37671808"/>
      </p:ext>
    </p:extLst>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0D985179-00C9-4D45-B3D1-5EFFE1E693F0}" type="datetimeFigureOut">
              <a:rPr lang="it-IT"/>
              <a:pPr>
                <a:defRPr/>
              </a:pPr>
              <a:t>10/5/12</a:t>
            </a:fld>
            <a:endParaRPr lang="it-IT"/>
          </a:p>
        </p:txBody>
      </p:sp>
      <p:sp>
        <p:nvSpPr>
          <p:cNvPr id="3" name="Segnaposto piè di pagina 2"/>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it-IT"/>
          </a:p>
        </p:txBody>
      </p:sp>
      <p:sp>
        <p:nvSpPr>
          <p:cNvPr id="4" name="Segnaposto numero diapositiva 3"/>
          <p:cNvSpPr>
            <a:spLocks noGrp="1"/>
          </p:cNvSpPr>
          <p:nvPr>
            <p:ph type="sldNum" sz="quarter" idx="12"/>
          </p:nvPr>
        </p:nvSpPr>
        <p:spPr/>
        <p:txBody>
          <a:bodyPr/>
          <a:lstStyle>
            <a:lvl1pPr eaLnBrk="0" fontAlgn="base" hangingPunct="0">
              <a:spcBef>
                <a:spcPct val="0"/>
              </a:spcBef>
              <a:spcAft>
                <a:spcPct val="0"/>
              </a:spcAft>
              <a:defRPr b="1">
                <a:latin typeface="Times New Roman" pitchFamily="18" charset="0"/>
              </a:defRPr>
            </a:lvl1pPr>
          </a:lstStyle>
          <a:p>
            <a:pPr>
              <a:defRPr/>
            </a:pPr>
            <a:fld id="{008F34B4-E0AE-469D-B120-3C39D9771290}" type="slidenum">
              <a:rPr lang="it-IT"/>
              <a:pPr>
                <a:defRPr/>
              </a:pPr>
              <a:t>‹#›</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71960180"/>
      </p:ext>
    </p:extLst>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4732124"/>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816D3E-0338-284D-B532-85E43CC04203}" type="datetimeFigureOut">
              <a:rPr lang="en-US" smtClean="0"/>
              <a:pPr/>
              <a:t>10/5/12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081E9E-770E-6B4F-89CB-52C65C3DCCE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it-IT"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662507290"/>
      </p:ext>
    </p:extLst>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2447561465"/>
      </p:ext>
    </p:extLst>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it-IT"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2974943045"/>
      </p:ext>
    </p:extLst>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952999153"/>
      </p:ext>
    </p:extLst>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674027293"/>
      </p:ext>
    </p:extLst>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4063651025"/>
      </p:ext>
    </p:extLst>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4038882731"/>
      </p:ext>
    </p:extLst>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t-IT" smtClean="0"/>
              <a:t>Click to edit Master title style</a:t>
            </a:r>
            <a:endParaRPr lang="en-US"/>
          </a:p>
        </p:txBody>
      </p:sp>
      <p:sp>
        <p:nvSpPr>
          <p:cNvPr id="3" name="Content Placeholder 2"/>
          <p:cNvSpPr>
            <a:spLocks noGrp="1"/>
          </p:cNvSpPr>
          <p:nvPr>
            <p:ph idx="1"/>
          </p:nvPr>
        </p:nvSpPr>
        <p:spPr>
          <a:xfrm>
            <a:off x="3575051"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3063169517"/>
      </p:ext>
    </p:extLst>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624370262"/>
      </p:ext>
    </p:extLst>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2958720607"/>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816D3E-0338-284D-B532-85E43CC04203}" type="datetimeFigureOut">
              <a:rPr lang="en-US" smtClean="0"/>
              <a:pPr/>
              <a:t>10/5/12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081E9E-770E-6B4F-89CB-52C65C3DCCE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0"/>
            <a:ext cx="2057400" cy="5851525"/>
          </a:xfrm>
        </p:spPr>
        <p:txBody>
          <a:bodyPr vert="eaVert"/>
          <a:lstStyle/>
          <a:p>
            <a:r>
              <a:rPr lang="it-IT"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953156607"/>
      </p:ext>
    </p:extLst>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85800" y="2286012"/>
            <a:ext cx="7767638" cy="1141413"/>
          </a:xfrm>
        </p:spPr>
        <p:txBody>
          <a:bodyPr/>
          <a:lstStyle/>
          <a:p>
            <a:r>
              <a:rPr lang="it-IT" smtClean="0"/>
              <a:t>Fare clic per modificare lo stile del titolo</a:t>
            </a:r>
            <a:endParaRPr lang="it-IT"/>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4016420119"/>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29E0D23-1E01-B940-BD7D-9D7105105CB2}" type="datetimeFigureOut">
              <a:rPr lang="en-US" smtClean="0"/>
              <a:pPr/>
              <a:t>10/5/12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A31F71-8299-954C-95FC-4522E3FC276D}"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43601380"/>
      </p:ext>
    </p:extLst>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9E0D23-1E01-B940-BD7D-9D7105105CB2}" type="datetimeFigureOut">
              <a:rPr lang="en-US" smtClean="0"/>
              <a:pPr/>
              <a:t>10/5/12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A31F71-8299-954C-95FC-4522E3FC276D}"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69265345"/>
      </p:ext>
    </p:extLst>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9E0D23-1E01-B940-BD7D-9D7105105CB2}" type="datetimeFigureOut">
              <a:rPr lang="en-US" smtClean="0"/>
              <a:pPr/>
              <a:t>10/5/12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A31F71-8299-954C-95FC-4522E3FC276D}"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24650939"/>
      </p:ext>
    </p:extLst>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29E0D23-1E01-B940-BD7D-9D7105105CB2}" type="datetimeFigureOut">
              <a:rPr lang="en-US" smtClean="0"/>
              <a:pPr/>
              <a:t>10/5/12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A31F71-8299-954C-95FC-4522E3FC276D}"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29156220"/>
      </p:ext>
    </p:extLst>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29E0D23-1E01-B940-BD7D-9D7105105CB2}" type="datetimeFigureOut">
              <a:rPr lang="en-US" smtClean="0"/>
              <a:pPr/>
              <a:t>10/5/12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A31F71-8299-954C-95FC-4522E3FC276D}"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26436207"/>
      </p:ext>
    </p:extLst>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29E0D23-1E01-B940-BD7D-9D7105105CB2}" type="datetimeFigureOut">
              <a:rPr lang="en-US" smtClean="0"/>
              <a:pPr/>
              <a:t>10/5/12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A31F71-8299-954C-95FC-4522E3FC276D}"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77737853"/>
      </p:ext>
    </p:extLst>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9E0D23-1E01-B940-BD7D-9D7105105CB2}" type="datetimeFigureOut">
              <a:rPr lang="en-US" smtClean="0"/>
              <a:pPr/>
              <a:t>10/5/12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A31F71-8299-954C-95FC-4522E3FC276D}"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12407150"/>
      </p:ext>
    </p:extLst>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9E0D23-1E01-B940-BD7D-9D7105105CB2}" type="datetimeFigureOut">
              <a:rPr lang="en-US" smtClean="0"/>
              <a:pPr/>
              <a:t>10/5/12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A31F71-8299-954C-95FC-4522E3FC276D}"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25717384"/>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816D3E-0338-284D-B532-85E43CC04203}" type="datetimeFigureOut">
              <a:rPr lang="en-US" smtClean="0"/>
              <a:pPr/>
              <a:t>10/5/12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081E9E-770E-6B4F-89CB-52C65C3DCCE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9E0D23-1E01-B940-BD7D-9D7105105CB2}" type="datetimeFigureOut">
              <a:rPr lang="en-US" smtClean="0"/>
              <a:pPr/>
              <a:t>10/5/12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A31F71-8299-954C-95FC-4522E3FC276D}"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44171450"/>
      </p:ext>
    </p:extLst>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9E0D23-1E01-B940-BD7D-9D7105105CB2}" type="datetimeFigureOut">
              <a:rPr lang="en-US" smtClean="0"/>
              <a:pPr/>
              <a:t>10/5/12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A31F71-8299-954C-95FC-4522E3FC276D}"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34691991"/>
      </p:ext>
    </p:extLst>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9E0D23-1E01-B940-BD7D-9D7105105CB2}" type="datetimeFigureOut">
              <a:rPr lang="en-US" smtClean="0"/>
              <a:pPr/>
              <a:t>10/5/12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A31F71-8299-954C-95FC-4522E3FC276D}"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82749844"/>
      </p:ext>
    </p:extLst>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37"/>
            <a:ext cx="7772400" cy="1470025"/>
          </a:xfrm>
        </p:spPr>
        <p:txBody>
          <a:bodyPr/>
          <a:lstStyle/>
          <a:p>
            <a:r>
              <a:rPr lang="en-US"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EF626517-B74C-D24A-83CF-418B67E919DD}" type="datetimeFigureOut">
              <a:rPr lang="it-IT" smtClean="0"/>
              <a:pPr/>
              <a:t>10/5/12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9188D3E-92FA-2342-BEB7-7CFD0978D0FC}" type="slidenum">
              <a:rPr lang="it-IT" smtClean="0"/>
              <a:pPr/>
              <a:t>‹#›</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44079274"/>
      </p:ext>
    </p:extLst>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Segnaposto contenuto 2"/>
          <p:cNvSpPr>
            <a:spLocks noGrp="1"/>
          </p:cNvSpPr>
          <p:nvPr>
            <p:ph idx="1"/>
          </p:nvPr>
        </p:nvSpPr>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data 3"/>
          <p:cNvSpPr>
            <a:spLocks noGrp="1"/>
          </p:cNvSpPr>
          <p:nvPr>
            <p:ph type="dt" sz="half" idx="10"/>
          </p:nvPr>
        </p:nvSpPr>
        <p:spPr/>
        <p:txBody>
          <a:bodyPr/>
          <a:lstStyle/>
          <a:p>
            <a:fld id="{EF626517-B74C-D24A-83CF-418B67E919DD}" type="datetimeFigureOut">
              <a:rPr lang="it-IT" smtClean="0"/>
              <a:pPr/>
              <a:t>10/5/12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9188D3E-92FA-2342-BEB7-7CFD0978D0FC}" type="slidenum">
              <a:rPr lang="it-IT" smtClean="0"/>
              <a:pPr/>
              <a:t>‹#›</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93434766"/>
      </p:ext>
    </p:extLst>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12"/>
            <a:ext cx="7772400" cy="1362075"/>
          </a:xfrm>
        </p:spPr>
        <p:txBody>
          <a:bodyPr anchor="t"/>
          <a:lstStyle>
            <a:lvl1pPr algn="l">
              <a:defRPr sz="4000" b="1" cap="all"/>
            </a:lvl1pPr>
          </a:lstStyle>
          <a:p>
            <a:r>
              <a:rPr lang="en-US"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Fare clic per modificare gli stili del testo dello schema</a:t>
            </a:r>
          </a:p>
        </p:txBody>
      </p:sp>
      <p:sp>
        <p:nvSpPr>
          <p:cNvPr id="4" name="Segnaposto data 3"/>
          <p:cNvSpPr>
            <a:spLocks noGrp="1"/>
          </p:cNvSpPr>
          <p:nvPr>
            <p:ph type="dt" sz="half" idx="10"/>
          </p:nvPr>
        </p:nvSpPr>
        <p:spPr/>
        <p:txBody>
          <a:bodyPr/>
          <a:lstStyle/>
          <a:p>
            <a:fld id="{EF626517-B74C-D24A-83CF-418B67E919DD}" type="datetimeFigureOut">
              <a:rPr lang="it-IT" smtClean="0"/>
              <a:pPr/>
              <a:t>10/5/12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9188D3E-92FA-2342-BEB7-7CFD0978D0FC}" type="slidenum">
              <a:rPr lang="it-IT" smtClean="0"/>
              <a:pPr/>
              <a:t>‹#›</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61177511"/>
      </p:ext>
    </p:extLst>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Segnaposto contenuto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contenuto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5" name="Segnaposto data 4"/>
          <p:cNvSpPr>
            <a:spLocks noGrp="1"/>
          </p:cNvSpPr>
          <p:nvPr>
            <p:ph type="dt" sz="half" idx="10"/>
          </p:nvPr>
        </p:nvSpPr>
        <p:spPr/>
        <p:txBody>
          <a:bodyPr/>
          <a:lstStyle/>
          <a:p>
            <a:fld id="{EF626517-B74C-D24A-83CF-418B67E919DD}" type="datetimeFigureOut">
              <a:rPr lang="it-IT" smtClean="0"/>
              <a:pPr/>
              <a:t>10/5/12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9188D3E-92FA-2342-BEB7-7CFD0978D0FC}" type="slidenum">
              <a:rPr lang="it-IT" smtClean="0"/>
              <a:pPr/>
              <a:t>‹#›</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24550145"/>
      </p:ext>
    </p:extLst>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en-US"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5" name="Segnaposto testo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Fare clic per modificare gli stili del testo dello schema</a:t>
            </a:r>
          </a:p>
        </p:txBody>
      </p:sp>
      <p:sp>
        <p:nvSpPr>
          <p:cNvPr id="6" name="Segnaposto contenuto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7" name="Segnaposto data 6"/>
          <p:cNvSpPr>
            <a:spLocks noGrp="1"/>
          </p:cNvSpPr>
          <p:nvPr>
            <p:ph type="dt" sz="half" idx="10"/>
          </p:nvPr>
        </p:nvSpPr>
        <p:spPr/>
        <p:txBody>
          <a:bodyPr/>
          <a:lstStyle/>
          <a:p>
            <a:fld id="{EF626517-B74C-D24A-83CF-418B67E919DD}" type="datetimeFigureOut">
              <a:rPr lang="it-IT" smtClean="0"/>
              <a:pPr/>
              <a:t>10/5/12</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89188D3E-92FA-2342-BEB7-7CFD0978D0FC}" type="slidenum">
              <a:rPr lang="it-IT" smtClean="0"/>
              <a:pPr/>
              <a:t>‹#›</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78743933"/>
      </p:ext>
    </p:extLst>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Segnaposto data 2"/>
          <p:cNvSpPr>
            <a:spLocks noGrp="1"/>
          </p:cNvSpPr>
          <p:nvPr>
            <p:ph type="dt" sz="half" idx="10"/>
          </p:nvPr>
        </p:nvSpPr>
        <p:spPr/>
        <p:txBody>
          <a:bodyPr/>
          <a:lstStyle/>
          <a:p>
            <a:fld id="{EF626517-B74C-D24A-83CF-418B67E919DD}" type="datetimeFigureOut">
              <a:rPr lang="it-IT" smtClean="0"/>
              <a:pPr/>
              <a:t>10/5/12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89188D3E-92FA-2342-BEB7-7CFD0978D0FC}" type="slidenum">
              <a:rPr lang="it-IT" smtClean="0"/>
              <a:pPr/>
              <a:t>‹#›</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59275239"/>
      </p:ext>
    </p:extLst>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F626517-B74C-D24A-83CF-418B67E919DD}" type="datetimeFigureOut">
              <a:rPr lang="it-IT" smtClean="0"/>
              <a:pPr/>
              <a:t>10/5/12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89188D3E-92FA-2342-BEB7-7CFD0978D0FC}" type="slidenum">
              <a:rPr lang="it-IT" smtClean="0"/>
              <a:pPr/>
              <a:t>‹#›</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54265015"/>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816D3E-0338-284D-B532-85E43CC04203}" type="datetimeFigureOut">
              <a:rPr lang="en-US" smtClean="0"/>
              <a:pPr/>
              <a:t>10/5/12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081E9E-770E-6B4F-89CB-52C65C3DCCE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en-US" smtClean="0"/>
              <a:t>Fare clic per modificare stile</a:t>
            </a:r>
            <a:endParaRPr lang="it-IT"/>
          </a:p>
        </p:txBody>
      </p:sp>
      <p:sp>
        <p:nvSpPr>
          <p:cNvPr id="3" name="Segnaposto contenuto 2"/>
          <p:cNvSpPr>
            <a:spLocks noGrp="1"/>
          </p:cNvSpPr>
          <p:nvPr>
            <p:ph idx="1"/>
          </p:nvPr>
        </p:nvSpPr>
        <p:spPr>
          <a:xfrm>
            <a:off x="3575051"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testo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Fare clic per modificare gli stili del testo dello schema</a:t>
            </a:r>
          </a:p>
        </p:txBody>
      </p:sp>
      <p:sp>
        <p:nvSpPr>
          <p:cNvPr id="5" name="Segnaposto data 4"/>
          <p:cNvSpPr>
            <a:spLocks noGrp="1"/>
          </p:cNvSpPr>
          <p:nvPr>
            <p:ph type="dt" sz="half" idx="10"/>
          </p:nvPr>
        </p:nvSpPr>
        <p:spPr/>
        <p:txBody>
          <a:bodyPr/>
          <a:lstStyle/>
          <a:p>
            <a:fld id="{EF626517-B74C-D24A-83CF-418B67E919DD}" type="datetimeFigureOut">
              <a:rPr lang="it-IT" smtClean="0"/>
              <a:pPr/>
              <a:t>10/5/12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9188D3E-92FA-2342-BEB7-7CFD0978D0FC}" type="slidenum">
              <a:rPr lang="it-IT" smtClean="0"/>
              <a:pPr/>
              <a:t>‹#›</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77804266"/>
      </p:ext>
    </p:extLst>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en-US"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Fare clic per modificare gli stili del testo dello schema</a:t>
            </a:r>
          </a:p>
        </p:txBody>
      </p:sp>
      <p:sp>
        <p:nvSpPr>
          <p:cNvPr id="5" name="Segnaposto data 4"/>
          <p:cNvSpPr>
            <a:spLocks noGrp="1"/>
          </p:cNvSpPr>
          <p:nvPr>
            <p:ph type="dt" sz="half" idx="10"/>
          </p:nvPr>
        </p:nvSpPr>
        <p:spPr/>
        <p:txBody>
          <a:bodyPr/>
          <a:lstStyle/>
          <a:p>
            <a:fld id="{EF626517-B74C-D24A-83CF-418B67E919DD}" type="datetimeFigureOut">
              <a:rPr lang="it-IT" smtClean="0"/>
              <a:pPr/>
              <a:t>10/5/12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9188D3E-92FA-2342-BEB7-7CFD0978D0FC}" type="slidenum">
              <a:rPr lang="it-IT" smtClean="0"/>
              <a:pPr/>
              <a:t>‹#›</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01206022"/>
      </p:ext>
    </p:extLst>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data 3"/>
          <p:cNvSpPr>
            <a:spLocks noGrp="1"/>
          </p:cNvSpPr>
          <p:nvPr>
            <p:ph type="dt" sz="half" idx="10"/>
          </p:nvPr>
        </p:nvSpPr>
        <p:spPr/>
        <p:txBody>
          <a:bodyPr/>
          <a:lstStyle/>
          <a:p>
            <a:fld id="{EF626517-B74C-D24A-83CF-418B67E919DD}" type="datetimeFigureOut">
              <a:rPr lang="it-IT" smtClean="0"/>
              <a:pPr/>
              <a:t>10/5/12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9188D3E-92FA-2342-BEB7-7CFD0978D0FC}" type="slidenum">
              <a:rPr lang="it-IT" smtClean="0"/>
              <a:pPr/>
              <a:t>‹#›</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07303958"/>
      </p:ext>
    </p:extLst>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50"/>
            <a:ext cx="2057400" cy="5851525"/>
          </a:xfrm>
        </p:spPr>
        <p:txBody>
          <a:bodyPr vert="eaVert"/>
          <a:lstStyle/>
          <a:p>
            <a:r>
              <a:rPr lang="en-US" smtClean="0"/>
              <a:t>Fare clic per modificare stile</a:t>
            </a:r>
            <a:endParaRPr lang="it-IT"/>
          </a:p>
        </p:txBody>
      </p:sp>
      <p:sp>
        <p:nvSpPr>
          <p:cNvPr id="3" name="Segnaposto testo verticale 2"/>
          <p:cNvSpPr>
            <a:spLocks noGrp="1"/>
          </p:cNvSpPr>
          <p:nvPr>
            <p:ph type="body" orient="vert" idx="1"/>
          </p:nvPr>
        </p:nvSpPr>
        <p:spPr>
          <a:xfrm>
            <a:off x="457200" y="274650"/>
            <a:ext cx="6019800" cy="5851525"/>
          </a:xfrm>
        </p:spPr>
        <p:txBody>
          <a:bodyPr vert="eaVert"/>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data 3"/>
          <p:cNvSpPr>
            <a:spLocks noGrp="1"/>
          </p:cNvSpPr>
          <p:nvPr>
            <p:ph type="dt" sz="half" idx="10"/>
          </p:nvPr>
        </p:nvSpPr>
        <p:spPr/>
        <p:txBody>
          <a:bodyPr/>
          <a:lstStyle/>
          <a:p>
            <a:fld id="{EF626517-B74C-D24A-83CF-418B67E919DD}" type="datetimeFigureOut">
              <a:rPr lang="it-IT" smtClean="0"/>
              <a:pPr/>
              <a:t>10/5/12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9188D3E-92FA-2342-BEB7-7CFD0978D0FC}" type="slidenum">
              <a:rPr lang="it-IT" smtClean="0"/>
              <a:pPr/>
              <a:t>‹#›</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94942958"/>
      </p:ext>
    </p:extLst>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it-IT"/>
          </a:p>
        </p:txBody>
      </p:sp>
      <p:sp>
        <p:nvSpPr>
          <p:cNvPr id="4" name="Date Placeholder 3"/>
          <p:cNvSpPr>
            <a:spLocks noGrp="1"/>
          </p:cNvSpPr>
          <p:nvPr>
            <p:ph type="dt" sz="half" idx="10"/>
          </p:nvPr>
        </p:nvSpPr>
        <p:spPr/>
        <p:txBody>
          <a:bodyPr/>
          <a:lstStyle/>
          <a:p>
            <a:fld id="{6BF8A18F-B5A3-4CD6-9C44-EF1AD440C293}" type="datetime1">
              <a:rPr lang="it-IT" smtClean="0"/>
              <a:pPr/>
              <a:t>10/5/12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FCD6625-1123-4288-989D-FB411D72F149}" type="slidenum">
              <a:rPr lang="it-IT" smtClean="0"/>
              <a:pPr/>
              <a:t>‹#›</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90821627"/>
      </p:ext>
    </p:extLst>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fld id="{2C55C298-79CA-4DAC-8AD5-8EEE0EDE118B}" type="datetime1">
              <a:rPr lang="it-IT" smtClean="0"/>
              <a:pPr/>
              <a:t>10/5/12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FCD6625-1123-4288-989D-FB411D72F149}" type="slidenum">
              <a:rPr lang="it-IT" smtClean="0"/>
              <a:pPr/>
              <a:t>‹#›</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42300666"/>
      </p:ext>
    </p:extLst>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FEA0B4-1663-4233-A39D-B658F3195234}" type="datetime1">
              <a:rPr lang="it-IT" smtClean="0"/>
              <a:pPr/>
              <a:t>10/5/12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FCD6625-1123-4288-989D-FB411D72F149}" type="slidenum">
              <a:rPr lang="it-IT" smtClean="0"/>
              <a:pPr/>
              <a:t>‹#›</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49326102"/>
      </p:ext>
    </p:extLst>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Date Placeholder 4"/>
          <p:cNvSpPr>
            <a:spLocks noGrp="1"/>
          </p:cNvSpPr>
          <p:nvPr>
            <p:ph type="dt" sz="half" idx="10"/>
          </p:nvPr>
        </p:nvSpPr>
        <p:spPr/>
        <p:txBody>
          <a:bodyPr/>
          <a:lstStyle/>
          <a:p>
            <a:fld id="{46E6E558-7668-408D-B2FA-4999B639D251}" type="datetime1">
              <a:rPr lang="it-IT" smtClean="0"/>
              <a:pPr/>
              <a:t>10/5/12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FCD6625-1123-4288-989D-FB411D72F149}" type="slidenum">
              <a:rPr lang="it-IT" smtClean="0"/>
              <a:pPr/>
              <a:t>‹#›</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86661712"/>
      </p:ext>
    </p:extLst>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Date Placeholder 6"/>
          <p:cNvSpPr>
            <a:spLocks noGrp="1"/>
          </p:cNvSpPr>
          <p:nvPr>
            <p:ph type="dt" sz="half" idx="10"/>
          </p:nvPr>
        </p:nvSpPr>
        <p:spPr/>
        <p:txBody>
          <a:bodyPr/>
          <a:lstStyle/>
          <a:p>
            <a:fld id="{1FDD509E-0E76-4B6B-BE64-F82217BF041C}" type="datetime1">
              <a:rPr lang="it-IT" smtClean="0"/>
              <a:pPr/>
              <a:t>10/5/12</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7FCD6625-1123-4288-989D-FB411D72F149}" type="slidenum">
              <a:rPr lang="it-IT" smtClean="0"/>
              <a:pPr/>
              <a:t>‹#›</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31909476"/>
      </p:ext>
    </p:extLst>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Date Placeholder 2"/>
          <p:cNvSpPr>
            <a:spLocks noGrp="1"/>
          </p:cNvSpPr>
          <p:nvPr>
            <p:ph type="dt" sz="half" idx="10"/>
          </p:nvPr>
        </p:nvSpPr>
        <p:spPr/>
        <p:txBody>
          <a:bodyPr/>
          <a:lstStyle/>
          <a:p>
            <a:fld id="{F6CFF078-5DD9-4C6C-8BFD-61ED48CBA39A}" type="datetime1">
              <a:rPr lang="it-IT" smtClean="0"/>
              <a:pPr/>
              <a:t>10/5/12</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7FCD6625-1123-4288-989D-FB411D72F149}" type="slidenum">
              <a:rPr lang="it-IT" smtClean="0"/>
              <a:pPr/>
              <a:t>‹#›</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287980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82.xml"/><Relationship Id="rId12" Type="http://schemas.openxmlformats.org/officeDocument/2006/relationships/theme" Target="../theme/theme10.xml"/><Relationship Id="rId1" Type="http://schemas.openxmlformats.org/officeDocument/2006/relationships/slideLayout" Target="../slideLayouts/slideLayout72.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93.xml"/><Relationship Id="rId12" Type="http://schemas.openxmlformats.org/officeDocument/2006/relationships/theme" Target="../theme/theme11.xml"/><Relationship Id="rId1" Type="http://schemas.openxmlformats.org/officeDocument/2006/relationships/slideLayout" Target="../slideLayouts/slideLayout83.xml"/><Relationship Id="rId2" Type="http://schemas.openxmlformats.org/officeDocument/2006/relationships/slideLayout" Target="../slideLayouts/slideLayout84.xml"/><Relationship Id="rId3" Type="http://schemas.openxmlformats.org/officeDocument/2006/relationships/slideLayout" Target="../slideLayouts/slideLayout85.xml"/><Relationship Id="rId4" Type="http://schemas.openxmlformats.org/officeDocument/2006/relationships/slideLayout" Target="../slideLayouts/slideLayout86.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9" Type="http://schemas.openxmlformats.org/officeDocument/2006/relationships/slideLayout" Target="../slideLayouts/slideLayout91.xml"/><Relationship Id="rId10" Type="http://schemas.openxmlformats.org/officeDocument/2006/relationships/slideLayout" Target="../slideLayouts/slideLayout92.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04.xml"/><Relationship Id="rId12" Type="http://schemas.openxmlformats.org/officeDocument/2006/relationships/slideLayout" Target="../slideLayouts/slideLayout105.xml"/><Relationship Id="rId13" Type="http://schemas.openxmlformats.org/officeDocument/2006/relationships/slideLayout" Target="../slideLayouts/slideLayout106.xml"/><Relationship Id="rId14" Type="http://schemas.openxmlformats.org/officeDocument/2006/relationships/theme" Target="../theme/theme12.xml"/><Relationship Id="rId1" Type="http://schemas.openxmlformats.org/officeDocument/2006/relationships/slideLayout" Target="../slideLayouts/slideLayout94.xml"/><Relationship Id="rId2" Type="http://schemas.openxmlformats.org/officeDocument/2006/relationships/slideLayout" Target="../slideLayouts/slideLayout95.xml"/><Relationship Id="rId3" Type="http://schemas.openxmlformats.org/officeDocument/2006/relationships/slideLayout" Target="../slideLayouts/slideLayout96.xml"/><Relationship Id="rId4" Type="http://schemas.openxmlformats.org/officeDocument/2006/relationships/slideLayout" Target="../slideLayouts/slideLayout97.xml"/><Relationship Id="rId5" Type="http://schemas.openxmlformats.org/officeDocument/2006/relationships/slideLayout" Target="../slideLayouts/slideLayout98.xml"/><Relationship Id="rId6" Type="http://schemas.openxmlformats.org/officeDocument/2006/relationships/slideLayout" Target="../slideLayouts/slideLayout99.xml"/><Relationship Id="rId7" Type="http://schemas.openxmlformats.org/officeDocument/2006/relationships/slideLayout" Target="../slideLayouts/slideLayout100.xml"/><Relationship Id="rId8" Type="http://schemas.openxmlformats.org/officeDocument/2006/relationships/slideLayout" Target="../slideLayouts/slideLayout101.xml"/><Relationship Id="rId9" Type="http://schemas.openxmlformats.org/officeDocument/2006/relationships/slideLayout" Target="../slideLayouts/slideLayout102.xml"/><Relationship Id="rId10" Type="http://schemas.openxmlformats.org/officeDocument/2006/relationships/slideLayout" Target="../slideLayouts/slideLayout103.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17.xml"/><Relationship Id="rId12" Type="http://schemas.openxmlformats.org/officeDocument/2006/relationships/theme" Target="../theme/theme13.xml"/><Relationship Id="rId1" Type="http://schemas.openxmlformats.org/officeDocument/2006/relationships/slideLayout" Target="../slideLayouts/slideLayout107.xml"/><Relationship Id="rId2" Type="http://schemas.openxmlformats.org/officeDocument/2006/relationships/slideLayout" Target="../slideLayouts/slideLayout108.xml"/><Relationship Id="rId3" Type="http://schemas.openxmlformats.org/officeDocument/2006/relationships/slideLayout" Target="../slideLayouts/slideLayout109.xml"/><Relationship Id="rId4" Type="http://schemas.openxmlformats.org/officeDocument/2006/relationships/slideLayout" Target="../slideLayouts/slideLayout110.xml"/><Relationship Id="rId5" Type="http://schemas.openxmlformats.org/officeDocument/2006/relationships/slideLayout" Target="../slideLayouts/slideLayout111.xml"/><Relationship Id="rId6" Type="http://schemas.openxmlformats.org/officeDocument/2006/relationships/slideLayout" Target="../slideLayouts/slideLayout112.xml"/><Relationship Id="rId7" Type="http://schemas.openxmlformats.org/officeDocument/2006/relationships/slideLayout" Target="../slideLayouts/slideLayout113.xml"/><Relationship Id="rId8" Type="http://schemas.openxmlformats.org/officeDocument/2006/relationships/slideLayout" Target="../slideLayouts/slideLayout114.xml"/><Relationship Id="rId9" Type="http://schemas.openxmlformats.org/officeDocument/2006/relationships/slideLayout" Target="../slideLayouts/slideLayout115.xml"/><Relationship Id="rId10" Type="http://schemas.openxmlformats.org/officeDocument/2006/relationships/slideLayout" Target="../slideLayouts/slideLayout116.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28.xml"/><Relationship Id="rId12" Type="http://schemas.openxmlformats.org/officeDocument/2006/relationships/theme" Target="../theme/theme14.xml"/><Relationship Id="rId1" Type="http://schemas.openxmlformats.org/officeDocument/2006/relationships/slideLayout" Target="../slideLayouts/slideLayout118.xml"/><Relationship Id="rId2" Type="http://schemas.openxmlformats.org/officeDocument/2006/relationships/slideLayout" Target="../slideLayouts/slideLayout119.xml"/><Relationship Id="rId3" Type="http://schemas.openxmlformats.org/officeDocument/2006/relationships/slideLayout" Target="../slideLayouts/slideLayout120.xml"/><Relationship Id="rId4" Type="http://schemas.openxmlformats.org/officeDocument/2006/relationships/slideLayout" Target="../slideLayouts/slideLayout121.xml"/><Relationship Id="rId5" Type="http://schemas.openxmlformats.org/officeDocument/2006/relationships/slideLayout" Target="../slideLayouts/slideLayout122.xml"/><Relationship Id="rId6" Type="http://schemas.openxmlformats.org/officeDocument/2006/relationships/slideLayout" Target="../slideLayouts/slideLayout123.xml"/><Relationship Id="rId7" Type="http://schemas.openxmlformats.org/officeDocument/2006/relationships/slideLayout" Target="../slideLayouts/slideLayout124.xml"/><Relationship Id="rId8" Type="http://schemas.openxmlformats.org/officeDocument/2006/relationships/slideLayout" Target="../slideLayouts/slideLayout125.xml"/><Relationship Id="rId9" Type="http://schemas.openxmlformats.org/officeDocument/2006/relationships/slideLayout" Target="../slideLayouts/slideLayout126.xml"/><Relationship Id="rId10" Type="http://schemas.openxmlformats.org/officeDocument/2006/relationships/slideLayout" Target="../slideLayouts/slideLayout127.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39.xml"/><Relationship Id="rId12" Type="http://schemas.openxmlformats.org/officeDocument/2006/relationships/theme" Target="../theme/theme15.xml"/><Relationship Id="rId1" Type="http://schemas.openxmlformats.org/officeDocument/2006/relationships/slideLayout" Target="../slideLayouts/slideLayout129.xml"/><Relationship Id="rId2" Type="http://schemas.openxmlformats.org/officeDocument/2006/relationships/slideLayout" Target="../slideLayouts/slideLayout130.xml"/><Relationship Id="rId3" Type="http://schemas.openxmlformats.org/officeDocument/2006/relationships/slideLayout" Target="../slideLayouts/slideLayout131.xml"/><Relationship Id="rId4" Type="http://schemas.openxmlformats.org/officeDocument/2006/relationships/slideLayout" Target="../slideLayouts/slideLayout132.xml"/><Relationship Id="rId5" Type="http://schemas.openxmlformats.org/officeDocument/2006/relationships/slideLayout" Target="../slideLayouts/slideLayout133.xml"/><Relationship Id="rId6" Type="http://schemas.openxmlformats.org/officeDocument/2006/relationships/slideLayout" Target="../slideLayouts/slideLayout134.xml"/><Relationship Id="rId7" Type="http://schemas.openxmlformats.org/officeDocument/2006/relationships/slideLayout" Target="../slideLayouts/slideLayout135.xml"/><Relationship Id="rId8" Type="http://schemas.openxmlformats.org/officeDocument/2006/relationships/slideLayout" Target="../slideLayouts/slideLayout136.xml"/><Relationship Id="rId9" Type="http://schemas.openxmlformats.org/officeDocument/2006/relationships/slideLayout" Target="../slideLayouts/slideLayout137.xml"/><Relationship Id="rId10" Type="http://schemas.openxmlformats.org/officeDocument/2006/relationships/slideLayout" Target="../slideLayouts/slideLayout13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4" Type="http://schemas.openxmlformats.org/officeDocument/2006/relationships/image" Target="../media/image1.jpeg"/><Relationship Id="rId1" Type="http://schemas.openxmlformats.org/officeDocument/2006/relationships/slideLayout" Target="../slideLayouts/slideLayout56.xml"/><Relationship Id="rId2"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theme" Target="../theme/theme8.xml"/><Relationship Id="rId3" Type="http://schemas.openxmlformats.org/officeDocument/2006/relationships/image" Target="../media/image1.jpeg"/></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theme" Target="../theme/theme9.xml"/><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816D3E-0338-284D-B532-85E43CC04203}" type="datetimeFigureOut">
              <a:rPr lang="en-US" smtClean="0"/>
              <a:pPr/>
              <a:t>10/5/12</a:t>
            </a:fld>
            <a:endParaRPr lang="en-US"/>
          </a:p>
        </p:txBody>
      </p:sp>
      <p:sp>
        <p:nvSpPr>
          <p:cNvPr id="5" name="Footer Placeholder 4"/>
          <p:cNvSpPr>
            <a:spLocks noGrp="1"/>
          </p:cNvSpPr>
          <p:nvPr>
            <p:ph type="ftr" sz="quarter" idx="3"/>
          </p:nvPr>
        </p:nvSpPr>
        <p:spPr>
          <a:xfrm>
            <a:off x="3124200" y="635636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6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081E9E-770E-6B4F-89CB-52C65C3DCCE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1B3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9E0D23-1E01-B940-BD7D-9D7105105CB2}" type="datetimeFigureOut">
              <a:rPr lang="en-US" smtClean="0"/>
              <a:pPr/>
              <a:t>10/5/12</a:t>
            </a:fld>
            <a:endParaRPr lang="en-US"/>
          </a:p>
        </p:txBody>
      </p:sp>
      <p:sp>
        <p:nvSpPr>
          <p:cNvPr id="5" name="Footer Placeholder 4"/>
          <p:cNvSpPr>
            <a:spLocks noGrp="1"/>
          </p:cNvSpPr>
          <p:nvPr>
            <p:ph type="ftr" sz="quarter" idx="3"/>
          </p:nvPr>
        </p:nvSpPr>
        <p:spPr>
          <a:xfrm>
            <a:off x="3124200" y="635636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6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A31F71-8299-954C-95FC-4522E3FC276D}"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945906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Fare clic per modificare stile</a:t>
            </a:r>
            <a:endParaRPr lang="it-IT"/>
          </a:p>
        </p:txBody>
      </p:sp>
      <p:sp>
        <p:nvSpPr>
          <p:cNvPr id="3" name="Segnaposto testo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data 3"/>
          <p:cNvSpPr>
            <a:spLocks noGrp="1"/>
          </p:cNvSpPr>
          <p:nvPr>
            <p:ph type="dt" sz="half" idx="2"/>
          </p:nvPr>
        </p:nvSpPr>
        <p:spPr>
          <a:xfrm>
            <a:off x="457200" y="635636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26517-B74C-D24A-83CF-418B67E919DD}" type="datetimeFigureOut">
              <a:rPr lang="it-IT" smtClean="0"/>
              <a:pPr/>
              <a:t>10/5/12</a:t>
            </a:fld>
            <a:endParaRPr lang="it-IT"/>
          </a:p>
        </p:txBody>
      </p:sp>
      <p:sp>
        <p:nvSpPr>
          <p:cNvPr id="5" name="Segnaposto piè di pagina 4"/>
          <p:cNvSpPr>
            <a:spLocks noGrp="1"/>
          </p:cNvSpPr>
          <p:nvPr>
            <p:ph type="ftr" sz="quarter" idx="3"/>
          </p:nvPr>
        </p:nvSpPr>
        <p:spPr>
          <a:xfrm>
            <a:off x="3124200" y="635636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6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188D3E-92FA-2342-BEB7-7CFD0978D0FC}" type="slidenum">
              <a:rPr lang="it-IT" smtClean="0"/>
              <a:pPr/>
              <a:t>‹#›</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638336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it-IT"/>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2"/>
          </p:nvPr>
        </p:nvSpPr>
        <p:spPr>
          <a:xfrm>
            <a:off x="457200" y="635636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4FF865-0521-4ACE-A82E-A77089349E6B}" type="datetime1">
              <a:rPr lang="it-IT" smtClean="0"/>
              <a:pPr/>
              <a:t>10/5/12</a:t>
            </a:fld>
            <a:endParaRPr lang="it-IT"/>
          </a:p>
        </p:txBody>
      </p:sp>
      <p:sp>
        <p:nvSpPr>
          <p:cNvPr id="5" name="Footer Placeholder 4"/>
          <p:cNvSpPr>
            <a:spLocks noGrp="1"/>
          </p:cNvSpPr>
          <p:nvPr>
            <p:ph type="ftr" sz="quarter" idx="3"/>
          </p:nvPr>
        </p:nvSpPr>
        <p:spPr>
          <a:xfrm>
            <a:off x="3124200" y="635636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553200" y="635636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CD6625-1123-4288-989D-FB411D72F149}" type="slidenum">
              <a:rPr lang="it-IT" smtClean="0"/>
              <a:pPr/>
              <a:t>‹#›</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5486410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0">
          <a:gsLst>
            <a:gs pos="0">
              <a:srgbClr val="00009E"/>
            </a:gs>
            <a:gs pos="36000">
              <a:srgbClr val="0A128C"/>
            </a:gs>
            <a:gs pos="99000">
              <a:srgbClr val="0A0C4E"/>
            </a:gs>
          </a:gsLst>
          <a:lin ang="5400000" scaled="0"/>
          <a:tileRect/>
        </a:gra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en-US"/>
          </a:p>
        </p:txBody>
      </p:sp>
      <p:sp>
        <p:nvSpPr>
          <p:cNvPr id="3" name="Segnaposto testo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2"/>
          </p:nvPr>
        </p:nvSpPr>
        <p:spPr>
          <a:xfrm>
            <a:off x="457200" y="635636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Segnaposto piè di pagina 4"/>
          <p:cNvSpPr>
            <a:spLocks noGrp="1"/>
          </p:cNvSpPr>
          <p:nvPr>
            <p:ph type="ftr" sz="quarter" idx="3"/>
          </p:nvPr>
        </p:nvSpPr>
        <p:spPr>
          <a:xfrm>
            <a:off x="3124200" y="635636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12/09/12 Krakow – ESG                                                                     C.Biscari - "High Energy Accelerators" </a:t>
            </a:r>
            <a:endParaRPr lang="en-US"/>
          </a:p>
        </p:txBody>
      </p:sp>
      <p:sp>
        <p:nvSpPr>
          <p:cNvPr id="6" name="Segnaposto numero diapositiva 5"/>
          <p:cNvSpPr>
            <a:spLocks noGrp="1"/>
          </p:cNvSpPr>
          <p:nvPr>
            <p:ph type="sldNum" sz="quarter" idx="4"/>
          </p:nvPr>
        </p:nvSpPr>
        <p:spPr>
          <a:xfrm>
            <a:off x="6553200" y="635636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773439-07A4-4A00-B0D0-8505F5CF3027}"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0778371"/>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0">
          <a:gsLst>
            <a:gs pos="0">
              <a:srgbClr val="00009E"/>
            </a:gs>
            <a:gs pos="36000">
              <a:srgbClr val="0A128C"/>
            </a:gs>
            <a:gs pos="99000">
              <a:srgbClr val="0A0C4E"/>
            </a:gs>
          </a:gsLst>
          <a:lin ang="5400000" scaled="0"/>
          <a:tileRect/>
        </a:gra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en-US"/>
          </a:p>
        </p:txBody>
      </p:sp>
      <p:sp>
        <p:nvSpPr>
          <p:cNvPr id="3" name="Segnaposto testo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2"/>
          </p:nvPr>
        </p:nvSpPr>
        <p:spPr>
          <a:xfrm>
            <a:off x="457200" y="635636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Segnaposto piè di pagina 4"/>
          <p:cNvSpPr>
            <a:spLocks noGrp="1"/>
          </p:cNvSpPr>
          <p:nvPr>
            <p:ph type="ftr" sz="quarter" idx="3"/>
          </p:nvPr>
        </p:nvSpPr>
        <p:spPr>
          <a:xfrm>
            <a:off x="3124200" y="635636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12/09/12 Krakow – ESG                                                                     C.Biscari - "High Energy Accelerators" </a:t>
            </a:r>
            <a:endParaRPr lang="en-US">
              <a:solidFill>
                <a:prstClr val="black">
                  <a:tint val="75000"/>
                </a:prstClr>
              </a:solidFill>
            </a:endParaRPr>
          </a:p>
        </p:txBody>
      </p:sp>
      <p:sp>
        <p:nvSpPr>
          <p:cNvPr id="6" name="Segnaposto numero diapositiva 5"/>
          <p:cNvSpPr>
            <a:spLocks noGrp="1"/>
          </p:cNvSpPr>
          <p:nvPr>
            <p:ph type="sldNum" sz="quarter" idx="4"/>
          </p:nvPr>
        </p:nvSpPr>
        <p:spPr>
          <a:xfrm>
            <a:off x="6553200" y="635636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36921843"/>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0DCC6ED5-AB75-1140-9A24-F71E6EA3744E}" type="slidenum">
              <a:rPr lang="it-IT"/>
              <a:pPr>
                <a:defRPr/>
              </a:pPr>
              <a:t>‹#›</a:t>
            </a:fld>
            <a:endParaRPr lang="it-IT"/>
          </a:p>
        </p:txBody>
      </p:sp>
    </p:spTree>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77A0E127-A4DC-014A-AB39-63BAACCF93A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a:t>Fare clic per modificare lo stile del titolo</a:t>
            </a:r>
          </a:p>
        </p:txBody>
      </p:sp>
      <p:sp>
        <p:nvSpPr>
          <p:cNvPr id="9216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a:effectLst/>
                <a:latin typeface="Times New Roman" charset="0"/>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effectLst/>
                <a:latin typeface="Times New Roman"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effectLst/>
                <a:latin typeface="Times New Roman" charset="0"/>
              </a:defRPr>
            </a:lvl1pPr>
          </a:lstStyle>
          <a:p>
            <a:pPr>
              <a:defRPr/>
            </a:pPr>
            <a:fld id="{3DCCD793-1E59-5F41-BF8C-A6A48E28F8F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177" algn="ctr" rtl="0" fontAlgn="base">
        <a:spcBef>
          <a:spcPct val="0"/>
        </a:spcBef>
        <a:spcAft>
          <a:spcPct val="0"/>
        </a:spcAft>
        <a:defRPr sz="4400">
          <a:solidFill>
            <a:schemeClr val="tx2"/>
          </a:solidFill>
          <a:latin typeface="Times" charset="0"/>
        </a:defRPr>
      </a:lvl6pPr>
      <a:lvl7pPr marL="914353" algn="ctr" rtl="0" fontAlgn="base">
        <a:spcBef>
          <a:spcPct val="0"/>
        </a:spcBef>
        <a:spcAft>
          <a:spcPct val="0"/>
        </a:spcAft>
        <a:defRPr sz="4400">
          <a:solidFill>
            <a:schemeClr val="tx2"/>
          </a:solidFill>
          <a:latin typeface="Times" charset="0"/>
        </a:defRPr>
      </a:lvl7pPr>
      <a:lvl8pPr marL="1371530" algn="ctr" rtl="0" fontAlgn="base">
        <a:spcBef>
          <a:spcPct val="0"/>
        </a:spcBef>
        <a:spcAft>
          <a:spcPct val="0"/>
        </a:spcAft>
        <a:defRPr sz="4400">
          <a:solidFill>
            <a:schemeClr val="tx2"/>
          </a:solidFill>
          <a:latin typeface="Times" charset="0"/>
        </a:defRPr>
      </a:lvl8pPr>
      <a:lvl9pPr marL="1828706" algn="ctr" rtl="0" fontAlgn="base">
        <a:spcBef>
          <a:spcPct val="0"/>
        </a:spcBef>
        <a:spcAft>
          <a:spcPct val="0"/>
        </a:spcAft>
        <a:defRPr sz="4400">
          <a:solidFill>
            <a:schemeClr val="tx2"/>
          </a:solidFill>
          <a:latin typeface="Times" charset="0"/>
        </a:defRPr>
      </a:lvl9pPr>
    </p:titleStyle>
    <p:bodyStyle>
      <a:lvl1pPr marL="342882" indent="-342882" algn="l" rtl="0" eaLnBrk="0" fontAlgn="base" hangingPunct="0">
        <a:spcBef>
          <a:spcPct val="20000"/>
        </a:spcBef>
        <a:spcAft>
          <a:spcPct val="0"/>
        </a:spcAft>
        <a:buFont typeface="Wingdings" charset="2"/>
        <a:buChar char="Ø"/>
        <a:defRPr sz="3200">
          <a:solidFill>
            <a:schemeClr val="tx1"/>
          </a:solidFill>
          <a:latin typeface="+mn-lt"/>
          <a:ea typeface="ＭＳ Ｐゴシック" charset="-128"/>
          <a:cs typeface="ＭＳ Ｐゴシック" charset="-128"/>
        </a:defRPr>
      </a:lvl1pPr>
      <a:lvl2pPr marL="742912" indent="-285736" algn="l" rtl="0" eaLnBrk="0" fontAlgn="base" hangingPunct="0">
        <a:spcBef>
          <a:spcPct val="20000"/>
        </a:spcBef>
        <a:spcAft>
          <a:spcPct val="0"/>
        </a:spcAft>
        <a:buFont typeface="Wingdings" charset="2"/>
        <a:buChar char="§"/>
        <a:defRPr sz="2800">
          <a:solidFill>
            <a:schemeClr val="tx1"/>
          </a:solidFill>
          <a:latin typeface="+mn-lt"/>
          <a:ea typeface="ＭＳ Ｐゴシック" charset="-128"/>
        </a:defRPr>
      </a:lvl2pPr>
      <a:lvl3pPr marL="1142942" indent="-228588" algn="l" rtl="0" eaLnBrk="0" fontAlgn="base" hangingPunct="0">
        <a:spcBef>
          <a:spcPct val="20000"/>
        </a:spcBef>
        <a:spcAft>
          <a:spcPct val="0"/>
        </a:spcAft>
        <a:buChar char="•"/>
        <a:defRPr sz="2400">
          <a:solidFill>
            <a:schemeClr val="tx1"/>
          </a:solidFill>
          <a:latin typeface="+mn-lt"/>
          <a:ea typeface="ＭＳ Ｐゴシック" charset="-128"/>
        </a:defRPr>
      </a:lvl3pPr>
      <a:lvl4pPr marL="1600118" indent="-228588" algn="l" rtl="0" eaLnBrk="0" fontAlgn="base" hangingPunct="0">
        <a:spcBef>
          <a:spcPct val="20000"/>
        </a:spcBef>
        <a:spcAft>
          <a:spcPct val="0"/>
        </a:spcAft>
        <a:buChar char="–"/>
        <a:defRPr sz="2000">
          <a:solidFill>
            <a:schemeClr val="tx1"/>
          </a:solidFill>
          <a:latin typeface="+mn-lt"/>
          <a:ea typeface="ＭＳ Ｐゴシック" charset="-128"/>
        </a:defRPr>
      </a:lvl4pPr>
      <a:lvl5pPr marL="2057295" indent="-228588" algn="l" rtl="0" eaLnBrk="0" fontAlgn="base" hangingPunct="0">
        <a:spcBef>
          <a:spcPct val="20000"/>
        </a:spcBef>
        <a:spcAft>
          <a:spcPct val="0"/>
        </a:spcAft>
        <a:buChar char="»"/>
        <a:defRPr sz="2000">
          <a:solidFill>
            <a:schemeClr val="tx1"/>
          </a:solidFill>
          <a:latin typeface="+mn-lt"/>
          <a:ea typeface="ＭＳ Ｐゴシック" charset="-128"/>
        </a:defRPr>
      </a:lvl5pPr>
      <a:lvl6pPr marL="2514471" indent="-228588" algn="l" rtl="0" fontAlgn="base">
        <a:spcBef>
          <a:spcPct val="20000"/>
        </a:spcBef>
        <a:spcAft>
          <a:spcPct val="0"/>
        </a:spcAft>
        <a:buChar char="»"/>
        <a:defRPr sz="2000">
          <a:solidFill>
            <a:schemeClr val="tx1"/>
          </a:solidFill>
          <a:latin typeface="+mn-lt"/>
          <a:ea typeface="ＭＳ Ｐゴシック" charset="-128"/>
        </a:defRPr>
      </a:lvl6pPr>
      <a:lvl7pPr marL="2971648" indent="-228588" algn="l" rtl="0" fontAlgn="base">
        <a:spcBef>
          <a:spcPct val="20000"/>
        </a:spcBef>
        <a:spcAft>
          <a:spcPct val="0"/>
        </a:spcAft>
        <a:buChar char="»"/>
        <a:defRPr sz="2000">
          <a:solidFill>
            <a:schemeClr val="tx1"/>
          </a:solidFill>
          <a:latin typeface="+mn-lt"/>
          <a:ea typeface="ＭＳ Ｐゴシック" charset="-128"/>
        </a:defRPr>
      </a:lvl7pPr>
      <a:lvl8pPr marL="3428825" indent="-228588" algn="l" rtl="0" fontAlgn="base">
        <a:spcBef>
          <a:spcPct val="20000"/>
        </a:spcBef>
        <a:spcAft>
          <a:spcPct val="0"/>
        </a:spcAft>
        <a:buChar char="»"/>
        <a:defRPr sz="2000">
          <a:solidFill>
            <a:schemeClr val="tx1"/>
          </a:solidFill>
          <a:latin typeface="+mn-lt"/>
          <a:ea typeface="ＭＳ Ｐゴシック" charset="-128"/>
        </a:defRPr>
      </a:lvl8pPr>
      <a:lvl9pPr marL="3886001" indent="-228588"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it-IT"/>
              <a:t>Fare clic per modificare lo stile del titolo</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b="0">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b="0">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b="0">
                <a:latin typeface="Arial" charset="0"/>
                <a:ea typeface="+mn-ea"/>
                <a:cs typeface="+mn-cs"/>
              </a:defRPr>
            </a:lvl1pPr>
          </a:lstStyle>
          <a:p>
            <a:pPr>
              <a:defRPr/>
            </a:pPr>
            <a:fld id="{65F5CBCF-C19F-FF4C-A997-385D7BE50A2F}" type="slidenum">
              <a:rPr lang="it-IT"/>
              <a:pPr>
                <a:defRPr/>
              </a:pPr>
              <a:t>‹#›</a:t>
            </a:fld>
            <a:endParaRPr lang="it-IT"/>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12" indent="-285736" algn="l" rtl="0" eaLnBrk="0" fontAlgn="base" hangingPunct="0">
        <a:spcBef>
          <a:spcPct val="20000"/>
        </a:spcBef>
        <a:spcAft>
          <a:spcPct val="0"/>
        </a:spcAft>
        <a:buChar char="–"/>
        <a:defRPr sz="2800">
          <a:solidFill>
            <a:schemeClr val="tx1"/>
          </a:solidFill>
          <a:latin typeface="+mn-lt"/>
          <a:ea typeface="ＭＳ Ｐゴシック" charset="-128"/>
        </a:defRPr>
      </a:lvl2pPr>
      <a:lvl3pPr marL="1142942" indent="-228588" algn="l" rtl="0" eaLnBrk="0" fontAlgn="base" hangingPunct="0">
        <a:spcBef>
          <a:spcPct val="20000"/>
        </a:spcBef>
        <a:spcAft>
          <a:spcPct val="0"/>
        </a:spcAft>
        <a:buChar char="•"/>
        <a:defRPr sz="2400">
          <a:solidFill>
            <a:schemeClr val="tx1"/>
          </a:solidFill>
          <a:latin typeface="+mn-lt"/>
          <a:ea typeface="ＭＳ Ｐゴシック" charset="-128"/>
        </a:defRPr>
      </a:lvl3pPr>
      <a:lvl4pPr marL="1600118" indent="-228588" algn="l" rtl="0" eaLnBrk="0" fontAlgn="base" hangingPunct="0">
        <a:spcBef>
          <a:spcPct val="20000"/>
        </a:spcBef>
        <a:spcAft>
          <a:spcPct val="0"/>
        </a:spcAft>
        <a:buChar char="–"/>
        <a:defRPr sz="2000">
          <a:solidFill>
            <a:schemeClr val="tx1"/>
          </a:solidFill>
          <a:latin typeface="+mn-lt"/>
          <a:ea typeface="ＭＳ Ｐゴシック" charset="-128"/>
        </a:defRPr>
      </a:lvl4pPr>
      <a:lvl5pPr marL="2057295" indent="-228588" algn="l" rtl="0" eaLnBrk="0" fontAlgn="base" hangingPunct="0">
        <a:spcBef>
          <a:spcPct val="20000"/>
        </a:spcBef>
        <a:spcAft>
          <a:spcPct val="0"/>
        </a:spcAft>
        <a:buChar char="»"/>
        <a:defRPr sz="2000">
          <a:solidFill>
            <a:schemeClr val="tx1"/>
          </a:solidFill>
          <a:latin typeface="+mn-lt"/>
          <a:ea typeface="ＭＳ Ｐゴシック" charset="-128"/>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6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0E8089-9921-9741-B4FE-4FE79DC90D40}" type="datetimeFigureOut">
              <a:rPr lang="it-IT" smtClean="0"/>
              <a:pPr/>
              <a:t>10/5/12</a:t>
            </a:fld>
            <a:endParaRPr lang="it-IT"/>
          </a:p>
        </p:txBody>
      </p:sp>
      <p:sp>
        <p:nvSpPr>
          <p:cNvPr id="5" name="Segnaposto piè di pagina 4"/>
          <p:cNvSpPr>
            <a:spLocks noGrp="1"/>
          </p:cNvSpPr>
          <p:nvPr>
            <p:ph type="ftr" sz="quarter" idx="3"/>
          </p:nvPr>
        </p:nvSpPr>
        <p:spPr>
          <a:xfrm>
            <a:off x="3124200" y="635636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6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42B308-4FFB-9E4D-9E0D-3383496ABB45}" type="slidenum">
              <a:rPr lang="it-IT" smtClean="0"/>
              <a:pPr/>
              <a:t>‹#›</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0030398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66FF"/>
        </a:solidFill>
        <a:effectLst/>
      </p:bgPr>
    </p:bg>
    <p:spTree>
      <p:nvGrpSpPr>
        <p:cNvPr id="1" name=""/>
        <p:cNvGrpSpPr/>
        <p:nvPr/>
      </p:nvGrpSpPr>
      <p:grpSpPr>
        <a:xfrm>
          <a:off x="0" y="0"/>
          <a:ext cx="0" cy="0"/>
          <a:chOff x="0" y="0"/>
          <a:chExt cx="0" cy="0"/>
        </a:xfrm>
      </p:grpSpPr>
      <p:sp>
        <p:nvSpPr>
          <p:cNvPr id="24581" name="Rectangle 5"/>
          <p:cNvSpPr>
            <a:spLocks noGrp="1" noChangeArrowheads="1"/>
          </p:cNvSpPr>
          <p:nvPr>
            <p:ph type="title"/>
          </p:nvPr>
        </p:nvSpPr>
        <p:spPr bwMode="auto">
          <a:xfrm>
            <a:off x="1092200" y="111758"/>
            <a:ext cx="7772400" cy="462307"/>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spAutoFit/>
          </a:bodyPr>
          <a:lstStyle/>
          <a:p>
            <a:pPr lvl="0"/>
            <a:r>
              <a:rPr lang="en-GB" smtClean="0"/>
              <a:t>Click to edit Master title style</a:t>
            </a:r>
          </a:p>
        </p:txBody>
      </p:sp>
      <p:sp>
        <p:nvSpPr>
          <p:cNvPr id="14342" name="Rectangle 9"/>
          <p:cNvSpPr>
            <a:spLocks noGrp="1" noChangeArrowheads="1"/>
          </p:cNvSpPr>
          <p:nvPr>
            <p:ph type="body" idx="1"/>
          </p:nvPr>
        </p:nvSpPr>
        <p:spPr bwMode="auto">
          <a:xfrm>
            <a:off x="152400" y="1447800"/>
            <a:ext cx="7772400" cy="4114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24586" name="Rectangle 10"/>
          <p:cNvSpPr>
            <a:spLocks noChangeAspect="1" noChangeArrowheads="1"/>
          </p:cNvSpPr>
          <p:nvPr userDrawn="1"/>
        </p:nvSpPr>
        <p:spPr bwMode="auto">
          <a:xfrm>
            <a:off x="4824417" y="6681800"/>
            <a:ext cx="3175" cy="3175"/>
          </a:xfrm>
          <a:prstGeom prst="rect">
            <a:avLst/>
          </a:prstGeom>
          <a:solidFill>
            <a:srgbClr val="9E9E9E"/>
          </a:solidFill>
          <a:ln w="9525">
            <a:noFill/>
            <a:miter lim="800000"/>
            <a:headEnd/>
            <a:tailEnd/>
          </a:ln>
        </p:spPr>
        <p:txBody>
          <a:bodyPr/>
          <a:lstStyle/>
          <a:p>
            <a:pPr fontAlgn="base">
              <a:spcBef>
                <a:spcPct val="0"/>
              </a:spcBef>
              <a:spcAft>
                <a:spcPct val="0"/>
              </a:spcAft>
              <a:defRPr/>
            </a:pPr>
            <a:endParaRPr lang="it-IT" sz="1200" b="1">
              <a:solidFill>
                <a:srgbClr val="000000"/>
              </a:solidFill>
              <a:latin typeface="Trebuchet MS" pitchFamily="34" charset="0"/>
            </a:endParaRPr>
          </a:p>
        </p:txBody>
      </p:sp>
      <p:pic>
        <p:nvPicPr>
          <p:cNvPr id="8" name="Picture 9" descr="logo2"/>
          <p:cNvPicPr>
            <a:picLocks noChangeAspect="1" noChangeArrowheads="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35942"/>
          <a:stretch>
            <a:fillRect/>
          </a:stretch>
        </p:blipFill>
        <p:spPr bwMode="auto">
          <a:xfrm>
            <a:off x="7040569" y="6367463"/>
            <a:ext cx="1417637" cy="3492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92810542"/>
      </p:ext>
    </p:extLst>
  </p:cSld>
  <p:clrMap bg1="dk2" tx1="lt1" bg2="dk1" tx2="lt2" accent1="accent1" accent2="accent2" accent3="accent3" accent4="accent4" accent5="accent5" accent6="accent6" hlink="hlink" folHlink="folHlink"/>
  <p:sldLayoutIdLst>
    <p:sldLayoutId id="2147483710" r:id="rId1"/>
    <p:sldLayoutId id="2147483712" r:id="rId2"/>
  </p:sldLayoutIdLst>
  <p:hf hdr="0" ftr="0" dt="0"/>
  <p:txStyles>
    <p:titleStyle>
      <a:lvl1pPr algn="r" rtl="0" eaLnBrk="0" fontAlgn="base" hangingPunct="0">
        <a:spcBef>
          <a:spcPct val="0"/>
        </a:spcBef>
        <a:spcAft>
          <a:spcPct val="0"/>
        </a:spcAft>
        <a:defRPr sz="2400" b="1" i="1">
          <a:solidFill>
            <a:schemeClr val="folHlink"/>
          </a:solidFill>
          <a:effectLst>
            <a:outerShdw blurRad="38100" dist="38100" dir="2700000" algn="tl">
              <a:srgbClr val="000000"/>
            </a:outerShdw>
          </a:effectLst>
          <a:latin typeface="+mj-lt"/>
          <a:ea typeface="+mj-ea"/>
          <a:cs typeface="+mj-cs"/>
        </a:defRPr>
      </a:lvl1pPr>
      <a:lvl2pPr algn="r" rtl="0" eaLnBrk="0" fontAlgn="base" hangingPunct="0">
        <a:spcBef>
          <a:spcPct val="0"/>
        </a:spcBef>
        <a:spcAft>
          <a:spcPct val="0"/>
        </a:spcAft>
        <a:defRPr sz="2400" b="1" i="1">
          <a:solidFill>
            <a:schemeClr val="folHlink"/>
          </a:solidFill>
          <a:effectLst>
            <a:outerShdw blurRad="38100" dist="38100" dir="2700000" algn="tl">
              <a:srgbClr val="000000"/>
            </a:outerShdw>
          </a:effectLst>
          <a:latin typeface="Times New Roman" pitchFamily="18" charset="0"/>
        </a:defRPr>
      </a:lvl2pPr>
      <a:lvl3pPr algn="r" rtl="0" eaLnBrk="0" fontAlgn="base" hangingPunct="0">
        <a:spcBef>
          <a:spcPct val="0"/>
        </a:spcBef>
        <a:spcAft>
          <a:spcPct val="0"/>
        </a:spcAft>
        <a:defRPr sz="2400" b="1" i="1">
          <a:solidFill>
            <a:schemeClr val="folHlink"/>
          </a:solidFill>
          <a:effectLst>
            <a:outerShdw blurRad="38100" dist="38100" dir="2700000" algn="tl">
              <a:srgbClr val="000000"/>
            </a:outerShdw>
          </a:effectLst>
          <a:latin typeface="Times New Roman" pitchFamily="18" charset="0"/>
        </a:defRPr>
      </a:lvl3pPr>
      <a:lvl4pPr algn="r" rtl="0" eaLnBrk="0" fontAlgn="base" hangingPunct="0">
        <a:spcBef>
          <a:spcPct val="0"/>
        </a:spcBef>
        <a:spcAft>
          <a:spcPct val="0"/>
        </a:spcAft>
        <a:defRPr sz="2400" b="1" i="1">
          <a:solidFill>
            <a:schemeClr val="folHlink"/>
          </a:solidFill>
          <a:effectLst>
            <a:outerShdw blurRad="38100" dist="38100" dir="2700000" algn="tl">
              <a:srgbClr val="000000"/>
            </a:outerShdw>
          </a:effectLst>
          <a:latin typeface="Times New Roman" pitchFamily="18" charset="0"/>
        </a:defRPr>
      </a:lvl4pPr>
      <a:lvl5pPr algn="r" rtl="0" eaLnBrk="0" fontAlgn="base" hangingPunct="0">
        <a:spcBef>
          <a:spcPct val="0"/>
        </a:spcBef>
        <a:spcAft>
          <a:spcPct val="0"/>
        </a:spcAft>
        <a:defRPr sz="2400" b="1" i="1">
          <a:solidFill>
            <a:schemeClr val="folHlink"/>
          </a:solidFill>
          <a:effectLst>
            <a:outerShdw blurRad="38100" dist="38100" dir="2700000" algn="tl">
              <a:srgbClr val="000000"/>
            </a:outerShdw>
          </a:effectLst>
          <a:latin typeface="Times New Roman" pitchFamily="18" charset="0"/>
        </a:defRPr>
      </a:lvl5pPr>
      <a:lvl6pPr marL="457200" algn="r" rtl="0" fontAlgn="base">
        <a:spcBef>
          <a:spcPct val="0"/>
        </a:spcBef>
        <a:spcAft>
          <a:spcPct val="0"/>
        </a:spcAft>
        <a:defRPr sz="2400" b="1" i="1">
          <a:solidFill>
            <a:schemeClr val="folHlink"/>
          </a:solidFill>
          <a:effectLst>
            <a:outerShdw blurRad="38100" dist="38100" dir="2700000" algn="tl">
              <a:srgbClr val="000000"/>
            </a:outerShdw>
          </a:effectLst>
          <a:latin typeface="Times New Roman" pitchFamily="18" charset="0"/>
        </a:defRPr>
      </a:lvl6pPr>
      <a:lvl7pPr marL="914400" algn="r" rtl="0" fontAlgn="base">
        <a:spcBef>
          <a:spcPct val="0"/>
        </a:spcBef>
        <a:spcAft>
          <a:spcPct val="0"/>
        </a:spcAft>
        <a:defRPr sz="2400" b="1" i="1">
          <a:solidFill>
            <a:schemeClr val="folHlink"/>
          </a:solidFill>
          <a:effectLst>
            <a:outerShdw blurRad="38100" dist="38100" dir="2700000" algn="tl">
              <a:srgbClr val="000000"/>
            </a:outerShdw>
          </a:effectLst>
          <a:latin typeface="Times New Roman" pitchFamily="18" charset="0"/>
        </a:defRPr>
      </a:lvl7pPr>
      <a:lvl8pPr marL="1371600" algn="r" rtl="0" fontAlgn="base">
        <a:spcBef>
          <a:spcPct val="0"/>
        </a:spcBef>
        <a:spcAft>
          <a:spcPct val="0"/>
        </a:spcAft>
        <a:defRPr sz="2400" b="1" i="1">
          <a:solidFill>
            <a:schemeClr val="folHlink"/>
          </a:solidFill>
          <a:effectLst>
            <a:outerShdw blurRad="38100" dist="38100" dir="2700000" algn="tl">
              <a:srgbClr val="000000"/>
            </a:outerShdw>
          </a:effectLst>
          <a:latin typeface="Times New Roman" pitchFamily="18" charset="0"/>
        </a:defRPr>
      </a:lvl8pPr>
      <a:lvl9pPr marL="1828800" algn="r" rtl="0" fontAlgn="base">
        <a:spcBef>
          <a:spcPct val="0"/>
        </a:spcBef>
        <a:spcAft>
          <a:spcPct val="0"/>
        </a:spcAft>
        <a:defRPr sz="2400" b="1" i="1">
          <a:solidFill>
            <a:schemeClr val="folHlink"/>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l"/>
        <a:defRPr sz="2000">
          <a:solidFill>
            <a:srgbClr val="FF0000"/>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a:solidFill>
            <a:srgbClr val="00FF99"/>
          </a:solidFill>
          <a:latin typeface="+mn-lt"/>
        </a:defRPr>
      </a:lvl2pPr>
      <a:lvl3pPr marL="1143000" indent="-228600" algn="l" rtl="0" eaLnBrk="0" fontAlgn="base" hangingPunct="0">
        <a:spcBef>
          <a:spcPct val="20000"/>
        </a:spcBef>
        <a:spcAft>
          <a:spcPct val="0"/>
        </a:spcAft>
        <a:buClr>
          <a:schemeClr val="tx1"/>
        </a:buClr>
        <a:buSzPct val="60000"/>
        <a:buFont typeface="Wingdings" pitchFamily="2" charset="2"/>
        <a:buChar char="l"/>
        <a:defRPr>
          <a:solidFill>
            <a:schemeClr val="tx1"/>
          </a:solidFill>
          <a:latin typeface="+mn-lt"/>
        </a:defRPr>
      </a:lvl3pPr>
      <a:lvl4pPr marL="1600200" indent="-228600" algn="l" rtl="0" eaLnBrk="0" fontAlgn="base" hangingPunct="0">
        <a:spcBef>
          <a:spcPct val="20000"/>
        </a:spcBef>
        <a:spcAft>
          <a:spcPct val="0"/>
        </a:spcAft>
        <a:buClr>
          <a:schemeClr val="tx1"/>
        </a:buClr>
        <a:buChar char="–"/>
        <a:defRPr>
          <a:solidFill>
            <a:schemeClr val="tx1"/>
          </a:solidFill>
          <a:latin typeface="+mn-lt"/>
        </a:defRPr>
      </a:lvl4pPr>
      <a:lvl5pPr marL="2057400" indent="-228600" algn="l" rtl="0" eaLnBrk="0" fontAlgn="base" hangingPunct="0">
        <a:spcBef>
          <a:spcPct val="20000"/>
        </a:spcBef>
        <a:spcAft>
          <a:spcPct val="0"/>
        </a:spcAft>
        <a:buClr>
          <a:schemeClr val="accent1"/>
        </a:buClr>
        <a:buChar char="•"/>
        <a:defRPr>
          <a:solidFill>
            <a:schemeClr val="tx1"/>
          </a:solidFill>
          <a:latin typeface="+mn-lt"/>
        </a:defRPr>
      </a:lvl5pPr>
      <a:lvl6pPr marL="2514600" indent="-228600" algn="l" rtl="0" fontAlgn="base">
        <a:spcBef>
          <a:spcPct val="20000"/>
        </a:spcBef>
        <a:spcAft>
          <a:spcPct val="0"/>
        </a:spcAft>
        <a:buClr>
          <a:schemeClr val="accent1"/>
        </a:buClr>
        <a:buChar char="•"/>
        <a:defRPr>
          <a:solidFill>
            <a:schemeClr val="tx1"/>
          </a:solidFill>
          <a:latin typeface="+mn-lt"/>
        </a:defRPr>
      </a:lvl6pPr>
      <a:lvl7pPr marL="2971800" indent="-228600" algn="l" rtl="0" fontAlgn="base">
        <a:spcBef>
          <a:spcPct val="20000"/>
        </a:spcBef>
        <a:spcAft>
          <a:spcPct val="0"/>
        </a:spcAft>
        <a:buClr>
          <a:schemeClr val="accent1"/>
        </a:buClr>
        <a:buChar char="•"/>
        <a:defRPr>
          <a:solidFill>
            <a:schemeClr val="tx1"/>
          </a:solidFill>
          <a:latin typeface="+mn-lt"/>
        </a:defRPr>
      </a:lvl7pPr>
      <a:lvl8pPr marL="3429000" indent="-228600" algn="l" rtl="0" fontAlgn="base">
        <a:spcBef>
          <a:spcPct val="20000"/>
        </a:spcBef>
        <a:spcAft>
          <a:spcPct val="0"/>
        </a:spcAft>
        <a:buClr>
          <a:schemeClr val="accent1"/>
        </a:buClr>
        <a:buChar char="•"/>
        <a:defRPr>
          <a:solidFill>
            <a:schemeClr val="tx1"/>
          </a:solidFill>
          <a:latin typeface="+mn-lt"/>
        </a:defRPr>
      </a:lvl8pPr>
      <a:lvl9pPr marL="3886200" indent="-228600" algn="l" rtl="0" fontAlgn="base">
        <a:spcBef>
          <a:spcPct val="20000"/>
        </a:spcBef>
        <a:spcAft>
          <a:spcPct val="0"/>
        </a:spcAft>
        <a:buClr>
          <a:schemeClr val="accent1"/>
        </a:buClr>
        <a:buChar char="•"/>
        <a:defRPr>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2290"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2291" name="Segnaposto testo 2"/>
          <p:cNvSpPr>
            <a:spLocks noGrp="1"/>
          </p:cNvSpPr>
          <p:nvPr>
            <p:ph type="body" idx="1"/>
          </p:nvPr>
        </p:nvSpPr>
        <p:spPr bwMode="auto">
          <a:xfrm>
            <a:off x="457200" y="1600206"/>
            <a:ext cx="8229600" cy="45259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6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a:defRPr>
            </a:lvl1pPr>
          </a:lstStyle>
          <a:p>
            <a:pPr>
              <a:defRPr/>
            </a:pPr>
            <a:fld id="{C414C503-CBA0-4490-ABD9-A2B57D8037DE}" type="datetimeFigureOut">
              <a:rPr lang="it-IT"/>
              <a:pPr>
                <a:defRPr/>
              </a:pPr>
              <a:t>10/5/12</a:t>
            </a:fld>
            <a:endParaRPr lang="it-IT"/>
          </a:p>
        </p:txBody>
      </p:sp>
      <p:sp>
        <p:nvSpPr>
          <p:cNvPr id="5" name="Segnaposto piè di pagina 4"/>
          <p:cNvSpPr>
            <a:spLocks noGrp="1"/>
          </p:cNvSpPr>
          <p:nvPr>
            <p:ph type="ftr" sz="quarter" idx="3"/>
          </p:nvPr>
        </p:nvSpPr>
        <p:spPr>
          <a:xfrm>
            <a:off x="3124200" y="635636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defRPr>
            </a:lvl1pPr>
          </a:lstStyle>
          <a:p>
            <a:pPr>
              <a:defRPr/>
            </a:pPr>
            <a:endParaRPr lang="it-IT"/>
          </a:p>
        </p:txBody>
      </p:sp>
      <p:sp>
        <p:nvSpPr>
          <p:cNvPr id="6" name="Segnaposto numero diapositiva 5"/>
          <p:cNvSpPr>
            <a:spLocks noGrp="1"/>
          </p:cNvSpPr>
          <p:nvPr>
            <p:ph type="sldNum" sz="quarter" idx="4"/>
          </p:nvPr>
        </p:nvSpPr>
        <p:spPr>
          <a:xfrm>
            <a:off x="6553200" y="6356362"/>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a:solidFill>
                  <a:prstClr val="black">
                    <a:tint val="75000"/>
                  </a:prstClr>
                </a:solidFill>
                <a:latin typeface="Calibri"/>
              </a:defRPr>
            </a:lvl1pPr>
          </a:lstStyle>
          <a:p>
            <a:pPr>
              <a:defRPr/>
            </a:pPr>
            <a:fld id="{E0E5CFB0-4781-4157-A1C7-86D0AC341005}" type="slidenum">
              <a:rPr lang="it-IT"/>
              <a:pPr>
                <a:defRPr/>
              </a:pPr>
              <a:t>‹#›</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60742114"/>
      </p:ext>
    </p:extLst>
  </p:cSld>
  <p:clrMap bg1="lt1" tx1="dk1" bg2="lt2" tx2="dk2" accent1="accent1" accent2="accent2" accent3="accent3" accent4="accent4" accent5="accent5" accent6="accent6" hlink="hlink" folHlink="folHlink"/>
  <p:sldLayoutIdLst>
    <p:sldLayoutId id="2147483714"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66FF"/>
        </a:solidFill>
        <a:effectLst/>
      </p:bgPr>
    </p:bg>
    <p:spTree>
      <p:nvGrpSpPr>
        <p:cNvPr id="1" name=""/>
        <p:cNvGrpSpPr/>
        <p:nvPr/>
      </p:nvGrpSpPr>
      <p:grpSpPr>
        <a:xfrm>
          <a:off x="0" y="0"/>
          <a:ext cx="0" cy="0"/>
          <a:chOff x="0" y="0"/>
          <a:chExt cx="0" cy="0"/>
        </a:xfrm>
      </p:grpSpPr>
      <p:sp>
        <p:nvSpPr>
          <p:cNvPr id="1368066" name="Rectangle 2"/>
          <p:cNvSpPr>
            <a:spLocks noGrp="1" noChangeArrowheads="1"/>
          </p:cNvSpPr>
          <p:nvPr>
            <p:ph type="title"/>
          </p:nvPr>
        </p:nvSpPr>
        <p:spPr bwMode="auto">
          <a:xfrm>
            <a:off x="1092200" y="111758"/>
            <a:ext cx="7772400" cy="462307"/>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spAutoFit/>
          </a:bodyPr>
          <a:lstStyle/>
          <a:p>
            <a:pPr lvl="0"/>
            <a:r>
              <a:rPr lang="en-GB" smtClean="0"/>
              <a:t>Fare clic per modificare lo stile del titolo dello schema</a:t>
            </a:r>
          </a:p>
        </p:txBody>
      </p:sp>
      <p:sp>
        <p:nvSpPr>
          <p:cNvPr id="1368067" name="Rectangle 3"/>
          <p:cNvSpPr>
            <a:spLocks noGrp="1" noChangeArrowheads="1"/>
          </p:cNvSpPr>
          <p:nvPr>
            <p:ph type="dt" sz="half" idx="2"/>
          </p:nvPr>
        </p:nvSpPr>
        <p:spPr bwMode="auto">
          <a:xfrm>
            <a:off x="76200" y="6566306"/>
            <a:ext cx="2362200" cy="246863"/>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spAutoFit/>
          </a:bodyPr>
          <a:lstStyle>
            <a:lvl1pPr algn="l" eaLnBrk="1" hangingPunct="1">
              <a:spcBef>
                <a:spcPct val="0"/>
              </a:spcBef>
              <a:buClrTx/>
              <a:buSzTx/>
              <a:buFontTx/>
              <a:buNone/>
              <a:defRPr sz="1000" b="0">
                <a:solidFill>
                  <a:srgbClr val="FFFFFF"/>
                </a:solidFill>
                <a:latin typeface="Times New Roman" pitchFamily="18" charset="0"/>
              </a:defRPr>
            </a:lvl1pPr>
          </a:lstStyle>
          <a:p>
            <a:pPr fontAlgn="base">
              <a:spcAft>
                <a:spcPct val="0"/>
              </a:spcAft>
              <a:defRPr/>
            </a:pPr>
            <a:r>
              <a:rPr lang="it-IT"/>
              <a:t>22 Novembre 2008</a:t>
            </a:r>
            <a:endParaRPr lang="en-GB"/>
          </a:p>
        </p:txBody>
      </p:sp>
      <p:sp>
        <p:nvSpPr>
          <p:cNvPr id="1368068" name="Rectangle 4"/>
          <p:cNvSpPr>
            <a:spLocks noGrp="1" noChangeArrowheads="1"/>
          </p:cNvSpPr>
          <p:nvPr>
            <p:ph type="ftr" sz="quarter" idx="3"/>
          </p:nvPr>
        </p:nvSpPr>
        <p:spPr bwMode="auto">
          <a:xfrm>
            <a:off x="2743200" y="6566306"/>
            <a:ext cx="2895600" cy="246863"/>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spAutoFit/>
          </a:bodyPr>
          <a:lstStyle>
            <a:lvl1pPr algn="ctr" eaLnBrk="1" hangingPunct="1">
              <a:spcBef>
                <a:spcPct val="0"/>
              </a:spcBef>
              <a:buClrTx/>
              <a:buSzTx/>
              <a:buFontTx/>
              <a:buNone/>
              <a:defRPr sz="1000" b="0">
                <a:solidFill>
                  <a:srgbClr val="FFFFFF"/>
                </a:solidFill>
                <a:latin typeface="Times New Roman" pitchFamily="18" charset="0"/>
              </a:defRPr>
            </a:lvl1pPr>
          </a:lstStyle>
          <a:p>
            <a:pPr fontAlgn="base">
              <a:spcAft>
                <a:spcPct val="0"/>
              </a:spcAft>
              <a:defRPr/>
            </a:pPr>
            <a:endParaRPr lang="it-IT"/>
          </a:p>
        </p:txBody>
      </p:sp>
      <p:sp>
        <p:nvSpPr>
          <p:cNvPr id="3078" name="Rectangle 6"/>
          <p:cNvSpPr>
            <a:spLocks noGrp="1" noChangeArrowheads="1"/>
          </p:cNvSpPr>
          <p:nvPr>
            <p:ph type="body" idx="1"/>
          </p:nvPr>
        </p:nvSpPr>
        <p:spPr bwMode="auto">
          <a:xfrm>
            <a:off x="152400" y="1447800"/>
            <a:ext cx="7772400" cy="4114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Fare clic per modificare gli stili del testo dello schema</a:t>
            </a:r>
          </a:p>
          <a:p>
            <a:pPr lvl="1"/>
            <a:r>
              <a:rPr lang="en-GB" smtClean="0"/>
              <a:t>Secondo livello</a:t>
            </a:r>
          </a:p>
          <a:p>
            <a:pPr lvl="2"/>
            <a:r>
              <a:rPr lang="en-GB" smtClean="0"/>
              <a:t>Terzo livello</a:t>
            </a:r>
          </a:p>
          <a:p>
            <a:pPr lvl="3"/>
            <a:r>
              <a:rPr lang="en-GB" smtClean="0"/>
              <a:t>Quarto livello</a:t>
            </a:r>
          </a:p>
          <a:p>
            <a:pPr lvl="4"/>
            <a:r>
              <a:rPr lang="en-GB" smtClean="0"/>
              <a:t>Quinto livello</a:t>
            </a:r>
          </a:p>
        </p:txBody>
      </p:sp>
      <p:sp>
        <p:nvSpPr>
          <p:cNvPr id="1368071" name="Rectangle 7"/>
          <p:cNvSpPr>
            <a:spLocks noChangeAspect="1" noChangeArrowheads="1"/>
          </p:cNvSpPr>
          <p:nvPr/>
        </p:nvSpPr>
        <p:spPr bwMode="auto">
          <a:xfrm>
            <a:off x="4824417" y="6681800"/>
            <a:ext cx="3175" cy="3175"/>
          </a:xfrm>
          <a:prstGeom prst="rect">
            <a:avLst/>
          </a:prstGeom>
          <a:solidFill>
            <a:srgbClr val="9E9E9E"/>
          </a:solidFill>
          <a:ln w="9525">
            <a:noFill/>
            <a:miter lim="800000"/>
            <a:headEnd/>
            <a:tailEnd/>
          </a:ln>
        </p:spPr>
        <p:txBody>
          <a:bodyPr/>
          <a:lstStyle/>
          <a:p>
            <a:pPr algn="ctr" fontAlgn="base">
              <a:spcBef>
                <a:spcPct val="20000"/>
              </a:spcBef>
              <a:spcAft>
                <a:spcPct val="0"/>
              </a:spcAft>
              <a:buClr>
                <a:srgbClr val="FF0033"/>
              </a:buClr>
              <a:buSzPct val="80000"/>
              <a:buFont typeface="Wingdings" pitchFamily="2" charset="2"/>
              <a:buChar char="l"/>
              <a:defRPr/>
            </a:pPr>
            <a:endParaRPr lang="it-IT" sz="2400">
              <a:solidFill>
                <a:srgbClr val="000000"/>
              </a:solidFill>
            </a:endParaRPr>
          </a:p>
        </p:txBody>
      </p:sp>
      <p:pic>
        <p:nvPicPr>
          <p:cNvPr id="3080" name="Picture 9" descr="logo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35942"/>
          <a:stretch>
            <a:fillRect/>
          </a:stretch>
        </p:blipFill>
        <p:spPr bwMode="auto">
          <a:xfrm>
            <a:off x="7040569" y="6367463"/>
            <a:ext cx="1417637" cy="3492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78889341"/>
      </p:ext>
    </p:extLst>
  </p:cSld>
  <p:clrMap bg1="dk2" tx1="lt1" bg2="dk1" tx2="lt2" accent1="accent1" accent2="accent2" accent3="accent3" accent4="accent4" accent5="accent5" accent6="accent6" hlink="hlink" folHlink="folHlink"/>
  <p:sldLayoutIdLst>
    <p:sldLayoutId id="2147483716" r:id="rId1"/>
  </p:sldLayoutIdLst>
  <p:hf sldNum="0" hdr="0" ftr="0" dt="0"/>
  <p:txStyles>
    <p:titleStyle>
      <a:lvl1pPr algn="r" rtl="0" eaLnBrk="0" fontAlgn="base" hangingPunct="0">
        <a:spcBef>
          <a:spcPct val="0"/>
        </a:spcBef>
        <a:spcAft>
          <a:spcPct val="0"/>
        </a:spcAft>
        <a:defRPr sz="2400" b="1" i="1">
          <a:solidFill>
            <a:schemeClr val="folHlink"/>
          </a:solidFill>
          <a:effectLst>
            <a:outerShdw blurRad="38100" dist="38100" dir="2700000" algn="tl">
              <a:srgbClr val="000000"/>
            </a:outerShdw>
          </a:effectLst>
          <a:latin typeface="+mj-lt"/>
          <a:ea typeface="+mj-ea"/>
          <a:cs typeface="+mj-cs"/>
        </a:defRPr>
      </a:lvl1pPr>
      <a:lvl2pPr algn="r" rtl="0" eaLnBrk="0" fontAlgn="base" hangingPunct="0">
        <a:spcBef>
          <a:spcPct val="0"/>
        </a:spcBef>
        <a:spcAft>
          <a:spcPct val="0"/>
        </a:spcAft>
        <a:defRPr sz="2400" b="1" i="1">
          <a:solidFill>
            <a:schemeClr val="folHlink"/>
          </a:solidFill>
          <a:effectLst>
            <a:outerShdw blurRad="38100" dist="38100" dir="2700000" algn="tl">
              <a:srgbClr val="000000"/>
            </a:outerShdw>
          </a:effectLst>
          <a:latin typeface="Times New Roman" pitchFamily="18" charset="0"/>
        </a:defRPr>
      </a:lvl2pPr>
      <a:lvl3pPr algn="r" rtl="0" eaLnBrk="0" fontAlgn="base" hangingPunct="0">
        <a:spcBef>
          <a:spcPct val="0"/>
        </a:spcBef>
        <a:spcAft>
          <a:spcPct val="0"/>
        </a:spcAft>
        <a:defRPr sz="2400" b="1" i="1">
          <a:solidFill>
            <a:schemeClr val="folHlink"/>
          </a:solidFill>
          <a:effectLst>
            <a:outerShdw blurRad="38100" dist="38100" dir="2700000" algn="tl">
              <a:srgbClr val="000000"/>
            </a:outerShdw>
          </a:effectLst>
          <a:latin typeface="Times New Roman" pitchFamily="18" charset="0"/>
        </a:defRPr>
      </a:lvl3pPr>
      <a:lvl4pPr algn="r" rtl="0" eaLnBrk="0" fontAlgn="base" hangingPunct="0">
        <a:spcBef>
          <a:spcPct val="0"/>
        </a:spcBef>
        <a:spcAft>
          <a:spcPct val="0"/>
        </a:spcAft>
        <a:defRPr sz="2400" b="1" i="1">
          <a:solidFill>
            <a:schemeClr val="folHlink"/>
          </a:solidFill>
          <a:effectLst>
            <a:outerShdw blurRad="38100" dist="38100" dir="2700000" algn="tl">
              <a:srgbClr val="000000"/>
            </a:outerShdw>
          </a:effectLst>
          <a:latin typeface="Times New Roman" pitchFamily="18" charset="0"/>
        </a:defRPr>
      </a:lvl4pPr>
      <a:lvl5pPr algn="r" rtl="0" eaLnBrk="0" fontAlgn="base" hangingPunct="0">
        <a:spcBef>
          <a:spcPct val="0"/>
        </a:spcBef>
        <a:spcAft>
          <a:spcPct val="0"/>
        </a:spcAft>
        <a:defRPr sz="2400" b="1" i="1">
          <a:solidFill>
            <a:schemeClr val="folHlink"/>
          </a:solidFill>
          <a:effectLst>
            <a:outerShdw blurRad="38100" dist="38100" dir="2700000" algn="tl">
              <a:srgbClr val="000000"/>
            </a:outerShdw>
          </a:effectLst>
          <a:latin typeface="Times New Roman" pitchFamily="18" charset="0"/>
        </a:defRPr>
      </a:lvl5pPr>
      <a:lvl6pPr marL="457200" algn="r" rtl="0" fontAlgn="base">
        <a:spcBef>
          <a:spcPct val="0"/>
        </a:spcBef>
        <a:spcAft>
          <a:spcPct val="0"/>
        </a:spcAft>
        <a:defRPr sz="2400" b="1" i="1">
          <a:solidFill>
            <a:schemeClr val="folHlink"/>
          </a:solidFill>
          <a:effectLst>
            <a:outerShdw blurRad="38100" dist="38100" dir="2700000" algn="tl">
              <a:srgbClr val="000000"/>
            </a:outerShdw>
          </a:effectLst>
          <a:latin typeface="Times New Roman" pitchFamily="18" charset="0"/>
        </a:defRPr>
      </a:lvl6pPr>
      <a:lvl7pPr marL="914400" algn="r" rtl="0" fontAlgn="base">
        <a:spcBef>
          <a:spcPct val="0"/>
        </a:spcBef>
        <a:spcAft>
          <a:spcPct val="0"/>
        </a:spcAft>
        <a:defRPr sz="2400" b="1" i="1">
          <a:solidFill>
            <a:schemeClr val="folHlink"/>
          </a:solidFill>
          <a:effectLst>
            <a:outerShdw blurRad="38100" dist="38100" dir="2700000" algn="tl">
              <a:srgbClr val="000000"/>
            </a:outerShdw>
          </a:effectLst>
          <a:latin typeface="Times New Roman" pitchFamily="18" charset="0"/>
        </a:defRPr>
      </a:lvl7pPr>
      <a:lvl8pPr marL="1371600" algn="r" rtl="0" fontAlgn="base">
        <a:spcBef>
          <a:spcPct val="0"/>
        </a:spcBef>
        <a:spcAft>
          <a:spcPct val="0"/>
        </a:spcAft>
        <a:defRPr sz="2400" b="1" i="1">
          <a:solidFill>
            <a:schemeClr val="folHlink"/>
          </a:solidFill>
          <a:effectLst>
            <a:outerShdw blurRad="38100" dist="38100" dir="2700000" algn="tl">
              <a:srgbClr val="000000"/>
            </a:outerShdw>
          </a:effectLst>
          <a:latin typeface="Times New Roman" pitchFamily="18" charset="0"/>
        </a:defRPr>
      </a:lvl8pPr>
      <a:lvl9pPr marL="1828800" algn="r" rtl="0" fontAlgn="base">
        <a:spcBef>
          <a:spcPct val="0"/>
        </a:spcBef>
        <a:spcAft>
          <a:spcPct val="0"/>
        </a:spcAft>
        <a:defRPr sz="2400" b="1" i="1">
          <a:solidFill>
            <a:schemeClr val="folHlink"/>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l"/>
        <a:defRPr sz="2000">
          <a:solidFill>
            <a:srgbClr val="FF0000"/>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a:solidFill>
            <a:srgbClr val="00FF99"/>
          </a:solidFill>
          <a:latin typeface="+mn-lt"/>
        </a:defRPr>
      </a:lvl2pPr>
      <a:lvl3pPr marL="1143000" indent="-228600" algn="l" rtl="0" eaLnBrk="0" fontAlgn="base" hangingPunct="0">
        <a:spcBef>
          <a:spcPct val="20000"/>
        </a:spcBef>
        <a:spcAft>
          <a:spcPct val="0"/>
        </a:spcAft>
        <a:buClr>
          <a:schemeClr val="tx1"/>
        </a:buClr>
        <a:buSzPct val="60000"/>
        <a:buFont typeface="Wingdings" pitchFamily="2" charset="2"/>
        <a:buChar char="l"/>
        <a:defRPr>
          <a:solidFill>
            <a:schemeClr val="tx1"/>
          </a:solidFill>
          <a:latin typeface="+mn-lt"/>
        </a:defRPr>
      </a:lvl3pPr>
      <a:lvl4pPr marL="1600200" indent="-228600" algn="l" rtl="0" eaLnBrk="0" fontAlgn="base" hangingPunct="0">
        <a:spcBef>
          <a:spcPct val="20000"/>
        </a:spcBef>
        <a:spcAft>
          <a:spcPct val="0"/>
        </a:spcAft>
        <a:buClr>
          <a:schemeClr val="tx1"/>
        </a:buClr>
        <a:buChar char="–"/>
        <a:defRPr>
          <a:solidFill>
            <a:schemeClr val="tx1"/>
          </a:solidFill>
          <a:latin typeface="+mn-lt"/>
        </a:defRPr>
      </a:lvl4pPr>
      <a:lvl5pPr marL="2057400" indent="-228600" algn="l" rtl="0" eaLnBrk="0" fontAlgn="base" hangingPunct="0">
        <a:spcBef>
          <a:spcPct val="20000"/>
        </a:spcBef>
        <a:spcAft>
          <a:spcPct val="0"/>
        </a:spcAft>
        <a:buClr>
          <a:schemeClr val="accent1"/>
        </a:buClr>
        <a:buChar char="•"/>
        <a:defRPr>
          <a:solidFill>
            <a:schemeClr val="tx1"/>
          </a:solidFill>
          <a:latin typeface="+mn-lt"/>
        </a:defRPr>
      </a:lvl5pPr>
      <a:lvl6pPr marL="2514600" indent="-228600" algn="l" rtl="0" fontAlgn="base">
        <a:spcBef>
          <a:spcPct val="20000"/>
        </a:spcBef>
        <a:spcAft>
          <a:spcPct val="0"/>
        </a:spcAft>
        <a:buClr>
          <a:schemeClr val="accent1"/>
        </a:buClr>
        <a:buChar char="•"/>
        <a:defRPr>
          <a:solidFill>
            <a:schemeClr val="tx1"/>
          </a:solidFill>
          <a:latin typeface="+mn-lt"/>
        </a:defRPr>
      </a:lvl6pPr>
      <a:lvl7pPr marL="2971800" indent="-228600" algn="l" rtl="0" fontAlgn="base">
        <a:spcBef>
          <a:spcPct val="20000"/>
        </a:spcBef>
        <a:spcAft>
          <a:spcPct val="0"/>
        </a:spcAft>
        <a:buClr>
          <a:schemeClr val="accent1"/>
        </a:buClr>
        <a:buChar char="•"/>
        <a:defRPr>
          <a:solidFill>
            <a:schemeClr val="tx1"/>
          </a:solidFill>
          <a:latin typeface="+mn-lt"/>
        </a:defRPr>
      </a:lvl7pPr>
      <a:lvl8pPr marL="3429000" indent="-228600" algn="l" rtl="0" fontAlgn="base">
        <a:spcBef>
          <a:spcPct val="20000"/>
        </a:spcBef>
        <a:spcAft>
          <a:spcPct val="0"/>
        </a:spcAft>
        <a:buClr>
          <a:schemeClr val="accent1"/>
        </a:buClr>
        <a:buChar char="•"/>
        <a:defRPr>
          <a:solidFill>
            <a:schemeClr val="tx1"/>
          </a:solidFill>
          <a:latin typeface="+mn-lt"/>
        </a:defRPr>
      </a:lvl8pPr>
      <a:lvl9pPr marL="3886200" indent="-228600" algn="l" rtl="0" fontAlgn="base">
        <a:spcBef>
          <a:spcPct val="20000"/>
        </a:spcBef>
        <a:spcAft>
          <a:spcPct val="0"/>
        </a:spcAft>
        <a:buClr>
          <a:schemeClr val="accent1"/>
        </a:buClr>
        <a:buChar char="•"/>
        <a:defRPr>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2"/>
          </p:nvPr>
        </p:nvSpPr>
        <p:spPr>
          <a:xfrm>
            <a:off x="457200" y="635636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124200" y="635636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6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60116D-140E-EE4F-A778-3A834CCD65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374488923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7.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22.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29.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3" Type="http://schemas.openxmlformats.org/officeDocument/2006/relationships/image" Target="../media/image26.wmf"/><Relationship Id="rId4" Type="http://schemas.openxmlformats.org/officeDocument/2006/relationships/image" Target="../media/image27.png"/><Relationship Id="rId1" Type="http://schemas.openxmlformats.org/officeDocument/2006/relationships/slideLayout" Target="../slideLayouts/slideLayout29.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28.jpeg"/><Relationship Id="rId3"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5.xml"/><Relationship Id="rId3"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29.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8.jpeg"/><Relationship Id="rId1" Type="http://schemas.openxmlformats.org/officeDocument/2006/relationships/slideLayout" Target="../slideLayouts/slideLayout24.xml"/><Relationship Id="rId2" Type="http://schemas.openxmlformats.org/officeDocument/2006/relationships/image" Target="../media/image34.w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xml"/><Relationship Id="rId3" Type="http://schemas.openxmlformats.org/officeDocument/2006/relationships/image" Target="../media/image39.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1" Type="http://schemas.openxmlformats.org/officeDocument/2006/relationships/slideLayout" Target="../slideLayouts/slideLayout24.xml"/><Relationship Id="rId2"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29.xml"/><Relationship Id="rId2"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40.xml"/><Relationship Id="rId2"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53.jpeg"/><Relationship Id="rId1" Type="http://schemas.openxmlformats.org/officeDocument/2006/relationships/slideLayout" Target="../slideLayouts/slideLayout35.xml"/><Relationship Id="rId2" Type="http://schemas.openxmlformats.org/officeDocument/2006/relationships/image" Target="../media/image5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5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9.xml"/><Relationship Id="rId3" Type="http://schemas.openxmlformats.org/officeDocument/2006/relationships/image" Target="../media/image5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18.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51.xml"/><Relationship Id="rId2" Type="http://schemas.openxmlformats.org/officeDocument/2006/relationships/notesSlide" Target="../notesSlides/notesSlide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6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6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6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6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2.xml"/><Relationship Id="rId3" Type="http://schemas.openxmlformats.org/officeDocument/2006/relationships/image" Target="../media/image6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8.png"/><Relationship Id="rId7" Type="http://schemas.openxmlformats.org/officeDocument/2006/relationships/image" Target="../media/image15.png"/><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66.jpeg"/></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95.xml"/><Relationship Id="rId2" Type="http://schemas.openxmlformats.org/officeDocument/2006/relationships/image" Target="../media/image6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13.xml"/><Relationship Id="rId3"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1" Type="http://schemas.openxmlformats.org/officeDocument/2006/relationships/slideLayout" Target="../slideLayouts/slideLayout95.xml"/><Relationship Id="rId2" Type="http://schemas.openxmlformats.org/officeDocument/2006/relationships/image" Target="../media/image7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14.xml"/><Relationship Id="rId3" Type="http://schemas.openxmlformats.org/officeDocument/2006/relationships/image" Target="../media/image6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image" Target="../media/image73.png"/><Relationship Id="rId3" Type="http://schemas.openxmlformats.org/officeDocument/2006/relationships/image" Target="../media/image7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image" Target="../media/image75.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notesSlide" Target="../notesSlides/notesSlide15.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Microsoft_Word_97_-_2004_Document1.doc"/><Relationship Id="rId4" Type="http://schemas.openxmlformats.org/officeDocument/2006/relationships/image" Target="../media/image77.png"/><Relationship Id="rId1" Type="http://schemas.openxmlformats.org/officeDocument/2006/relationships/vmlDrawing" Target="../drawings/vmlDrawing2.vml"/><Relationship Id="rId2" Type="http://schemas.openxmlformats.org/officeDocument/2006/relationships/slideLayout" Target="../slideLayouts/slideLayout95.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1" Type="http://schemas.openxmlformats.org/officeDocument/2006/relationships/slideLayout" Target="../slideLayouts/slideLayout29.xml"/><Relationship Id="rId2"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78.emf"/><Relationship Id="rId4" Type="http://schemas.openxmlformats.org/officeDocument/2006/relationships/image" Target="../media/image79.emf"/><Relationship Id="rId5" Type="http://schemas.openxmlformats.org/officeDocument/2006/relationships/image" Target="../media/image80.png"/><Relationship Id="rId6" Type="http://schemas.openxmlformats.org/officeDocument/2006/relationships/image" Target="../media/image81.png"/><Relationship Id="rId1" Type="http://schemas.openxmlformats.org/officeDocument/2006/relationships/slideLayout" Target="../slideLayouts/slideLayout99.xml"/><Relationship Id="rId2" Type="http://schemas.openxmlformats.org/officeDocument/2006/relationships/notesSlide" Target="../notesSlides/notesSlide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image" Target="../media/image82.png"/><Relationship Id="rId3" Type="http://schemas.openxmlformats.org/officeDocument/2006/relationships/image" Target="../media/image8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84.jpeg"/><Relationship Id="rId3" Type="http://schemas.openxmlformats.org/officeDocument/2006/relationships/image" Target="../media/image8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image" Target="../media/image84.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image" Target="../media/image86.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oleObject" Target="../embeddings/Microsoft_Equation2.bin"/><Relationship Id="rId1" Type="http://schemas.openxmlformats.org/officeDocument/2006/relationships/vmlDrawing" Target="../drawings/vmlDrawing3.vml"/><Relationship Id="rId2" Type="http://schemas.openxmlformats.org/officeDocument/2006/relationships/slideLayout" Target="../slideLayouts/slideLayout10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18.xml"/><Relationship Id="rId3" Type="http://schemas.openxmlformats.org/officeDocument/2006/relationships/image" Target="../media/image88.jpeg"/></Relationships>
</file>

<file path=ppt/slides/_rels/slide57.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wmf"/><Relationship Id="rId1" Type="http://schemas.openxmlformats.org/officeDocument/2006/relationships/slideLayout" Target="../slideLayouts/slideLayout113.xml"/><Relationship Id="rId2" Type="http://schemas.openxmlformats.org/officeDocument/2006/relationships/notesSlide" Target="../notesSlides/notesSlide1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9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image" Target="../media/image9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9.jpeg"/><Relationship Id="rId3" Type="http://schemas.openxmlformats.org/officeDocument/2006/relationships/image" Target="../media/image20.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image" Target="../media/image93.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image" Target="../media/image94.jpeg"/></Relationships>
</file>

<file path=ppt/slides/_rels/slide62.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7.png"/><Relationship Id="rId1" Type="http://schemas.openxmlformats.org/officeDocument/2006/relationships/slideLayout" Target="../slideLayouts/slideLayout107.xml"/><Relationship Id="rId2" Type="http://schemas.openxmlformats.org/officeDocument/2006/relationships/image" Target="../media/image95.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image" Target="../media/image98.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image" Target="../media/image9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image" Target="../media/image100.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20.xml"/></Relationships>
</file>

<file path=ppt/slides/_rels/slide67.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1" Type="http://schemas.openxmlformats.org/officeDocument/2006/relationships/slideLayout" Target="../slideLayouts/slideLayout123.xml"/><Relationship Id="rId2" Type="http://schemas.openxmlformats.org/officeDocument/2006/relationships/image" Target="../media/image101.jpeg"/></Relationships>
</file>

<file path=ppt/slides/_rels/slide68.xml.rels><?xml version="1.0" encoding="UTF-8" standalone="yes"?>
<Relationships xmlns="http://schemas.openxmlformats.org/package/2006/relationships"><Relationship Id="rId8" Type="http://schemas.openxmlformats.org/officeDocument/2006/relationships/image" Target="../media/image105.png"/><Relationship Id="rId9" Type="http://schemas.openxmlformats.org/officeDocument/2006/relationships/image" Target="../media/image106.png"/><Relationship Id="rId10" Type="http://schemas.openxmlformats.org/officeDocument/2006/relationships/image" Target="../media/image107.png"/><Relationship Id="rId7" Type="http://schemas.openxmlformats.org/officeDocument/2006/relationships/image" Target="../media/image461.png"/><Relationship Id="rId1" Type="http://schemas.openxmlformats.org/officeDocument/2006/relationships/slideLayout" Target="../slideLayouts/slideLayout123.xml"/><Relationship Id="rId2" Type="http://schemas.openxmlformats.org/officeDocument/2006/relationships/image" Target="../media/image104.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image" Target="../media/image10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7.jpeg"/><Relationship Id="rId3" Type="http://schemas.openxmlformats.org/officeDocument/2006/relationships/image" Target="../media/image1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image" Target="../media/image10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image" Target="../media/image110.png"/><Relationship Id="rId3" Type="http://schemas.openxmlformats.org/officeDocument/2006/relationships/image" Target="../media/image102.png"/></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111.png"/><Relationship Id="rId1" Type="http://schemas.openxmlformats.org/officeDocument/2006/relationships/slideLayout" Target="../slideLayouts/slideLayout124.xml"/><Relationship Id="rId2" Type="http://schemas.openxmlformats.org/officeDocument/2006/relationships/diagramData" Target="../diagrams/data1.xml"/></Relationships>
</file>

<file path=ppt/slides/_rels/slide73.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1" Type="http://schemas.openxmlformats.org/officeDocument/2006/relationships/slideLayout" Target="../slideLayouts/slideLayout123.xml"/><Relationship Id="rId2" Type="http://schemas.openxmlformats.org/officeDocument/2006/relationships/image" Target="../media/image112.png"/></Relationships>
</file>

<file path=ppt/slides/_rels/slide74.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jpeg"/><Relationship Id="rId1" Type="http://schemas.openxmlformats.org/officeDocument/2006/relationships/slideLayout" Target="../slideLayouts/slideLayout123.xml"/><Relationship Id="rId2" Type="http://schemas.openxmlformats.org/officeDocument/2006/relationships/image" Target="../media/image11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21.xml"/><Relationship Id="rId3" Type="http://schemas.openxmlformats.org/officeDocument/2006/relationships/image" Target="../media/image118.jpeg"/></Relationships>
</file>

<file path=ppt/slides/_rels/slide76.xml.rels><?xml version="1.0" encoding="UTF-8" standalone="yes"?>
<Relationships xmlns="http://schemas.openxmlformats.org/package/2006/relationships"><Relationship Id="rId3" Type="http://schemas.openxmlformats.org/officeDocument/2006/relationships/image" Target="../media/image120.jpeg"/><Relationship Id="rId4" Type="http://schemas.openxmlformats.org/officeDocument/2006/relationships/image" Target="../media/image121.jpeg"/><Relationship Id="rId5" Type="http://schemas.openxmlformats.org/officeDocument/2006/relationships/image" Target="../media/image122.jpeg"/><Relationship Id="rId6" Type="http://schemas.openxmlformats.org/officeDocument/2006/relationships/image" Target="../media/image123.jpeg"/><Relationship Id="rId7" Type="http://schemas.openxmlformats.org/officeDocument/2006/relationships/image" Target="../media/image124.jpeg"/><Relationship Id="rId8" Type="http://schemas.openxmlformats.org/officeDocument/2006/relationships/image" Target="../media/image125.jpeg"/><Relationship Id="rId1" Type="http://schemas.openxmlformats.org/officeDocument/2006/relationships/slideLayout" Target="../slideLayouts/slideLayout130.xml"/><Relationship Id="rId2" Type="http://schemas.openxmlformats.org/officeDocument/2006/relationships/image" Target="../media/image119.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2.xml"/><Relationship Id="rId3" Type="http://schemas.openxmlformats.org/officeDocument/2006/relationships/image" Target="../media/image126.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3.xml"/><Relationship Id="rId3" Type="http://schemas.openxmlformats.org/officeDocument/2006/relationships/image" Target="../media/image127.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21.png"/><Relationship Id="rId3" Type="http://schemas.openxmlformats.org/officeDocument/2006/relationships/image" Target="../media/image17.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oleObject" Target="../embeddings/oleObject2.bin"/><Relationship Id="rId1" Type="http://schemas.openxmlformats.org/officeDocument/2006/relationships/vmlDrawing" Target="../drawings/vmlDrawing4.vml"/><Relationship Id="rId2" Type="http://schemas.openxmlformats.org/officeDocument/2006/relationships/slideLayout" Target="../slideLayouts/slideLayout5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26.xml"/><Relationship Id="rId3" Type="http://schemas.openxmlformats.org/officeDocument/2006/relationships/image" Target="../media/image129.jpeg"/></Relationships>
</file>

<file path=ppt/slides/_rels/slide82.xml.rels><?xml version="1.0" encoding="UTF-8" standalone="yes"?>
<Relationships xmlns="http://schemas.openxmlformats.org/package/2006/relationships"><Relationship Id="rId3" Type="http://schemas.openxmlformats.org/officeDocument/2006/relationships/image" Target="../media/image130.jpeg"/><Relationship Id="rId4" Type="http://schemas.openxmlformats.org/officeDocument/2006/relationships/image" Target="../media/image131.jpeg"/><Relationship Id="rId5" Type="http://schemas.openxmlformats.org/officeDocument/2006/relationships/image" Target="../media/image132.jpeg"/><Relationship Id="rId1" Type="http://schemas.openxmlformats.org/officeDocument/2006/relationships/slideLayout" Target="../slideLayouts/slideLayout71.xml"/><Relationship Id="rId2" Type="http://schemas.openxmlformats.org/officeDocument/2006/relationships/notesSlide" Target="../notesSlides/notesSlide2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28.xml"/><Relationship Id="rId3" Type="http://schemas.openxmlformats.org/officeDocument/2006/relationships/image" Target="../media/image133.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29.xml"/><Relationship Id="rId3" Type="http://schemas.openxmlformats.org/officeDocument/2006/relationships/image" Target="../media/image134.jpeg"/></Relationships>
</file>

<file path=ppt/slides/_rels/slide85.xml.rels><?xml version="1.0" encoding="UTF-8" standalone="yes"?>
<Relationships xmlns="http://schemas.openxmlformats.org/package/2006/relationships"><Relationship Id="rId3" Type="http://schemas.openxmlformats.org/officeDocument/2006/relationships/image" Target="../media/image135.jpeg"/><Relationship Id="rId4" Type="http://schemas.openxmlformats.org/officeDocument/2006/relationships/image" Target="../media/image136.png"/><Relationship Id="rId5" Type="http://schemas.openxmlformats.org/officeDocument/2006/relationships/image" Target="../media/image137.png"/><Relationship Id="rId6" Type="http://schemas.openxmlformats.org/officeDocument/2006/relationships/image" Target="../media/image138.png"/><Relationship Id="rId7" Type="http://schemas.openxmlformats.org/officeDocument/2006/relationships/image" Target="../media/image139.png"/><Relationship Id="rId8" Type="http://schemas.openxmlformats.org/officeDocument/2006/relationships/image" Target="../media/image140.png"/><Relationship Id="rId1" Type="http://schemas.openxmlformats.org/officeDocument/2006/relationships/slideLayout" Target="../slideLayouts/slideLayout66.xml"/><Relationship Id="rId2" Type="http://schemas.openxmlformats.org/officeDocument/2006/relationships/notesSlide" Target="../notesSlides/notesSlide30.xml"/></Relationships>
</file>

<file path=ppt/slides/_rels/slide86.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143.png"/><Relationship Id="rId5" Type="http://schemas.openxmlformats.org/officeDocument/2006/relationships/image" Target="../media/image144.png"/><Relationship Id="rId1" Type="http://schemas.openxmlformats.org/officeDocument/2006/relationships/slideLayout" Target="../slideLayouts/slideLayout78.xml"/><Relationship Id="rId2" Type="http://schemas.openxmlformats.org/officeDocument/2006/relationships/image" Target="../media/image141.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145.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146.jpeg"/><Relationship Id="rId3" Type="http://schemas.openxmlformats.org/officeDocument/2006/relationships/image" Target="../media/image14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31.xml"/><Relationship Id="rId3" Type="http://schemas.openxmlformats.org/officeDocument/2006/relationships/image" Target="../media/image148.jpeg"/></Relationships>
</file>

<file path=ppt/slides/_rels/slide91.xml.rels><?xml version="1.0" encoding="UTF-8" standalone="yes"?>
<Relationships xmlns="http://schemas.openxmlformats.org/package/2006/relationships"><Relationship Id="rId3" Type="http://schemas.openxmlformats.org/officeDocument/2006/relationships/image" Target="../media/image149.jpeg"/><Relationship Id="rId4" Type="http://schemas.openxmlformats.org/officeDocument/2006/relationships/image" Target="../media/image150.jpeg"/><Relationship Id="rId5" Type="http://schemas.openxmlformats.org/officeDocument/2006/relationships/image" Target="../media/image151.jpeg"/><Relationship Id="rId6" Type="http://schemas.openxmlformats.org/officeDocument/2006/relationships/image" Target="../media/image152.wmf"/><Relationship Id="rId1" Type="http://schemas.openxmlformats.org/officeDocument/2006/relationships/slideLayout" Target="../slideLayouts/slideLayout73.xml"/><Relationship Id="rId2" Type="http://schemas.openxmlformats.org/officeDocument/2006/relationships/notesSlide" Target="../notesSlides/notesSlide3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153.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154.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155.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156.png"/><Relationship Id="rId3" Type="http://schemas.openxmlformats.org/officeDocument/2006/relationships/image" Target="../media/image157.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158.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159.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16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726500"/>
            <a:ext cx="7772400" cy="1470025"/>
          </a:xfrm>
        </p:spPr>
        <p:txBody>
          <a:bodyPr/>
          <a:lstStyle/>
          <a:p>
            <a:r>
              <a:rPr lang="en-US" dirty="0" smtClean="0"/>
              <a:t>The INFN Infrastructures of Research</a:t>
            </a:r>
            <a:endParaRPr lang="en-US" dirty="0"/>
          </a:p>
        </p:txBody>
      </p:sp>
      <p:sp>
        <p:nvSpPr>
          <p:cNvPr id="3" name="Subtitle 2"/>
          <p:cNvSpPr>
            <a:spLocks noGrp="1"/>
          </p:cNvSpPr>
          <p:nvPr>
            <p:ph type="subTitle" idx="1"/>
          </p:nvPr>
        </p:nvSpPr>
        <p:spPr>
          <a:xfrm>
            <a:off x="1371600" y="4391562"/>
            <a:ext cx="6400800" cy="1752600"/>
          </a:xfrm>
        </p:spPr>
        <p:txBody>
          <a:bodyPr/>
          <a:lstStyle/>
          <a:p>
            <a:r>
              <a:rPr lang="en-US" dirty="0" smtClean="0"/>
              <a:t>Umberto Dosselli – INFN/ LNF</a:t>
            </a:r>
            <a:endParaRPr lang="en-US" dirty="0"/>
          </a:p>
        </p:txBody>
      </p:sp>
      <p:pic>
        <p:nvPicPr>
          <p:cNvPr id="4" name="Picture 3" descr="header"/>
          <p:cNvPicPr>
            <a:picLocks noChangeAspect="1"/>
          </p:cNvPicPr>
          <p:nvPr/>
        </p:nvPicPr>
        <p:blipFill>
          <a:blip r:embed="rId2"/>
          <a:stretch>
            <a:fillRect/>
          </a:stretch>
        </p:blipFill>
        <p:spPr>
          <a:xfrm>
            <a:off x="0" y="14125"/>
            <a:ext cx="9144000" cy="2501778"/>
          </a:xfrm>
          <a:prstGeom prst="rect">
            <a:avLst/>
          </a:prstGeom>
        </p:spPr>
      </p:pic>
      <p:pic>
        <p:nvPicPr>
          <p:cNvPr id="5" name="Picture 36" descr="infn_logo_animato"/>
          <p:cNvPicPr>
            <a:picLocks noChangeAspect="1" noChangeArrowheads="1"/>
          </p:cNvPicPr>
          <p:nvPr/>
        </p:nvPicPr>
        <p:blipFill>
          <a:blip r:embed="rId3"/>
          <a:srcRect/>
          <a:stretch>
            <a:fillRect/>
          </a:stretch>
        </p:blipFill>
        <p:spPr bwMode="auto">
          <a:xfrm>
            <a:off x="3886751" y="5132189"/>
            <a:ext cx="1193061" cy="1265555"/>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65200"/>
          </a:xfrm>
          <a:prstGeom prst="rect">
            <a:avLst/>
          </a:prstGeom>
        </p:spPr>
      </p:pic>
      <p:sp>
        <p:nvSpPr>
          <p:cNvPr id="3" name="TextBox 2"/>
          <p:cNvSpPr txBox="1"/>
          <p:nvPr/>
        </p:nvSpPr>
        <p:spPr>
          <a:xfrm>
            <a:off x="4363207" y="6271200"/>
            <a:ext cx="3506263" cy="523220"/>
          </a:xfrm>
          <a:prstGeom prst="rect">
            <a:avLst/>
          </a:prstGeom>
          <a:solidFill>
            <a:srgbClr val="000090"/>
          </a:solidFill>
        </p:spPr>
        <p:txBody>
          <a:bodyPr wrap="none" rtlCol="0">
            <a:spAutoFit/>
          </a:bodyPr>
          <a:lstStyle/>
          <a:p>
            <a:r>
              <a:rPr lang="en-GB" sz="2800" b="1" dirty="0" smtClean="0">
                <a:solidFill>
                  <a:srgbClr val="CC1922"/>
                </a:solidFill>
                <a:latin typeface="Comic Sans MS"/>
                <a:cs typeface="Comic Sans MS"/>
              </a:rPr>
              <a:t>GERDA DETECTOR </a:t>
            </a:r>
            <a:endParaRPr lang="en-GB" sz="2800" b="1" dirty="0">
              <a:solidFill>
                <a:srgbClr val="CC1922"/>
              </a:solidFill>
              <a:latin typeface="Comic Sans MS"/>
              <a:cs typeface="Comic Sans MS"/>
            </a:endParaRPr>
          </a:p>
        </p:txBody>
      </p:sp>
      <p:sp>
        <p:nvSpPr>
          <p:cNvPr id="4" name="Slide Number Placeholder 3"/>
          <p:cNvSpPr>
            <a:spLocks noGrp="1"/>
          </p:cNvSpPr>
          <p:nvPr>
            <p:ph type="sldNum" sz="quarter" idx="12"/>
          </p:nvPr>
        </p:nvSpPr>
        <p:spPr/>
        <p:txBody>
          <a:bodyPr/>
          <a:lstStyle/>
          <a:p>
            <a:pPr>
              <a:defRPr/>
            </a:pPr>
            <a:fld id="{DF18A6F9-5AAC-2C4A-9E28-2D358FC77BCC}" type="slidenum">
              <a:rPr lang="it-IT" smtClean="0"/>
              <a:pPr>
                <a:defRPr/>
              </a:pPr>
              <a:t>10</a:t>
            </a:fld>
            <a:endParaRPr lang="it-IT"/>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The </a:t>
            </a:r>
            <a:r>
              <a:rPr lang="it-IT" dirty="0" err="1" smtClean="0"/>
              <a:t>Italian</a:t>
            </a:r>
            <a:r>
              <a:rPr lang="it-IT" dirty="0" smtClean="0"/>
              <a:t> Grid </a:t>
            </a:r>
            <a:r>
              <a:rPr lang="it-IT" dirty="0" err="1" smtClean="0"/>
              <a:t>Today</a:t>
            </a:r>
            <a:endParaRPr lang="it-IT" dirty="0"/>
          </a:p>
        </p:txBody>
      </p:sp>
      <p:sp>
        <p:nvSpPr>
          <p:cNvPr id="3" name="Segnaposto contenuto 2"/>
          <p:cNvSpPr>
            <a:spLocks noGrp="1"/>
          </p:cNvSpPr>
          <p:nvPr>
            <p:ph idx="1"/>
          </p:nvPr>
        </p:nvSpPr>
        <p:spPr/>
        <p:txBody>
          <a:bodyPr>
            <a:normAutofit fontScale="85000" lnSpcReduction="20000"/>
          </a:bodyPr>
          <a:lstStyle/>
          <a:p>
            <a:r>
              <a:rPr lang="en-US" dirty="0" smtClean="0"/>
              <a:t>architecture mainly motivated by the stringent requirements of the LHC experiment</a:t>
            </a:r>
          </a:p>
          <a:p>
            <a:r>
              <a:rPr lang="en-US" dirty="0" smtClean="0"/>
              <a:t>composed today by more than 50 computing centers, featuring a total amount of:</a:t>
            </a:r>
          </a:p>
          <a:p>
            <a:pPr lvl="1"/>
            <a:r>
              <a:rPr lang="en-US" dirty="0" smtClean="0"/>
              <a:t>40.000 cores</a:t>
            </a:r>
          </a:p>
          <a:p>
            <a:pPr lvl="1"/>
            <a:r>
              <a:rPr lang="en-US" dirty="0" smtClean="0"/>
              <a:t>30 </a:t>
            </a:r>
            <a:r>
              <a:rPr lang="en-US" dirty="0" err="1" smtClean="0"/>
              <a:t>Pbyte</a:t>
            </a:r>
            <a:r>
              <a:rPr lang="en-US" dirty="0" smtClean="0"/>
              <a:t> data storage and 15 </a:t>
            </a:r>
            <a:r>
              <a:rPr lang="en-US" dirty="0" err="1" smtClean="0"/>
              <a:t>Pbyte</a:t>
            </a:r>
            <a:r>
              <a:rPr lang="en-US" dirty="0" smtClean="0"/>
              <a:t> of </a:t>
            </a:r>
            <a:r>
              <a:rPr lang="en-US" dirty="0" err="1" smtClean="0"/>
              <a:t>permenent</a:t>
            </a:r>
            <a:r>
              <a:rPr lang="en-US" dirty="0" smtClean="0"/>
              <a:t> tape storage </a:t>
            </a:r>
          </a:p>
          <a:p>
            <a:r>
              <a:rPr lang="en-US" dirty="0" smtClean="0"/>
              <a:t>exploited by researchers belonging to several scientific disciplines (physics, biology, chemistry, astrophysics, medicine, environmental science, etc.)</a:t>
            </a:r>
          </a:p>
          <a:p>
            <a:r>
              <a:rPr lang="en-US" dirty="0" smtClean="0"/>
              <a:t>one of the leading component of the European Grid Infrastructure (EGI)</a:t>
            </a:r>
          </a:p>
          <a:p>
            <a:pPr lvl="1"/>
            <a:endParaRPr lang="en-US" dirty="0" smtClean="0"/>
          </a:p>
          <a:p>
            <a:endParaRPr lang="it-IT"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4077823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 in conclusion ...</a:t>
            </a:r>
            <a:endParaRPr lang="en-US" dirty="0">
              <a:solidFill>
                <a:schemeClr val="bg1"/>
              </a:solidFill>
            </a:endParaRPr>
          </a:p>
        </p:txBody>
      </p:sp>
      <p:sp>
        <p:nvSpPr>
          <p:cNvPr id="3" name="Content Placeholder 2"/>
          <p:cNvSpPr>
            <a:spLocks noGrp="1"/>
          </p:cNvSpPr>
          <p:nvPr>
            <p:ph idx="1"/>
          </p:nvPr>
        </p:nvSpPr>
        <p:spPr/>
        <p:txBody>
          <a:bodyPr/>
          <a:lstStyle/>
          <a:p>
            <a:pPr algn="just"/>
            <a:r>
              <a:rPr lang="en-US" dirty="0" smtClean="0">
                <a:solidFill>
                  <a:srgbClr val="FFFF00"/>
                </a:solidFill>
              </a:rPr>
              <a:t>INFN net of Research Infrastructures represent an important asset both for our field and for Italy at large</a:t>
            </a:r>
          </a:p>
          <a:p>
            <a:pPr algn="just"/>
            <a:r>
              <a:rPr lang="en-US" dirty="0" smtClean="0">
                <a:solidFill>
                  <a:srgbClr val="FFFF00"/>
                </a:solidFill>
              </a:rPr>
              <a:t>it is important to explore synergies and promote their coordination in order to guarantee their maximal exploitation</a:t>
            </a:r>
          </a:p>
          <a:p>
            <a:pPr algn="just"/>
            <a:endParaRPr lang="en-US" dirty="0" smtClean="0">
              <a:solidFill>
                <a:srgbClr val="FFFF00"/>
              </a:solidFill>
            </a:endParaRPr>
          </a:p>
          <a:p>
            <a:pPr algn="just"/>
            <a:r>
              <a:rPr lang="en-US" dirty="0" smtClean="0">
                <a:solidFill>
                  <a:srgbClr val="FFFF00"/>
                </a:solidFill>
              </a:rPr>
              <a:t>Thank you! </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9166794" cy="6660000"/>
          </a:xfrm>
          <a:prstGeom prst="rect">
            <a:avLst/>
          </a:prstGeom>
        </p:spPr>
      </p:pic>
      <p:sp>
        <p:nvSpPr>
          <p:cNvPr id="3" name="TextBox 2"/>
          <p:cNvSpPr txBox="1"/>
          <p:nvPr/>
        </p:nvSpPr>
        <p:spPr>
          <a:xfrm>
            <a:off x="0" y="0"/>
            <a:ext cx="8153400" cy="954107"/>
          </a:xfrm>
          <a:prstGeom prst="rect">
            <a:avLst/>
          </a:prstGeom>
          <a:solidFill>
            <a:srgbClr val="000090"/>
          </a:solidFill>
        </p:spPr>
        <p:txBody>
          <a:bodyPr wrap="square" rtlCol="0">
            <a:spAutoFit/>
          </a:bodyPr>
          <a:lstStyle/>
          <a:p>
            <a:r>
              <a:rPr lang="en-GB" sz="2800" b="1" dirty="0" smtClean="0">
                <a:solidFill>
                  <a:srgbClr val="FF6600"/>
                </a:solidFill>
                <a:latin typeface="Comic Sans MS"/>
                <a:cs typeface="Comic Sans MS"/>
              </a:rPr>
              <a:t>GERDA  2</a:t>
            </a:r>
            <a:r>
              <a:rPr lang="en-GB" sz="2800" b="1" dirty="0" smtClean="0">
                <a:solidFill>
                  <a:srgbClr val="FF6600"/>
                </a:solidFill>
                <a:latin typeface="Symbol" charset="2"/>
                <a:cs typeface="Symbol" charset="2"/>
              </a:rPr>
              <a:t>nbb</a:t>
            </a:r>
            <a:r>
              <a:rPr lang="en-GB" sz="2800" b="1" dirty="0" smtClean="0">
                <a:solidFill>
                  <a:srgbClr val="FF6600"/>
                </a:solidFill>
                <a:latin typeface="Comic Sans MS"/>
                <a:cs typeface="Comic Sans MS"/>
              </a:rPr>
              <a:t> preliminary results</a:t>
            </a:r>
          </a:p>
          <a:p>
            <a:r>
              <a:rPr lang="en-GB" sz="2800" b="1" dirty="0" smtClean="0">
                <a:solidFill>
                  <a:srgbClr val="FF6600"/>
                </a:solidFill>
                <a:latin typeface="Comic Sans MS"/>
                <a:cs typeface="Comic Sans MS"/>
              </a:rPr>
              <a:t>Summed electron energy spectrum</a:t>
            </a:r>
            <a:endParaRPr lang="en-GB" sz="2800" b="1" dirty="0">
              <a:solidFill>
                <a:srgbClr val="FF6600"/>
              </a:solidFill>
              <a:latin typeface="Comic Sans MS"/>
              <a:cs typeface="Comic Sans MS"/>
            </a:endParaRPr>
          </a:p>
        </p:txBody>
      </p:sp>
      <p:sp>
        <p:nvSpPr>
          <p:cNvPr id="4" name="Slide Number Placeholder 3"/>
          <p:cNvSpPr>
            <a:spLocks noGrp="1"/>
          </p:cNvSpPr>
          <p:nvPr>
            <p:ph type="sldNum" sz="quarter" idx="12"/>
          </p:nvPr>
        </p:nvSpPr>
        <p:spPr/>
        <p:txBody>
          <a:bodyPr/>
          <a:lstStyle/>
          <a:p>
            <a:pPr>
              <a:defRPr/>
            </a:pPr>
            <a:fld id="{5A7F6722-B218-6E4C-8C9B-AD952ACB16D6}" type="slidenum">
              <a:rPr lang="it-IT" smtClean="0"/>
              <a:pPr>
                <a:defRPr/>
              </a:pPr>
              <a:t>11</a:t>
            </a:fld>
            <a:endParaRPr lang="it-IT"/>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1" name="Rectangle 2"/>
          <p:cNvSpPr>
            <a:spLocks noChangeArrowheads="1"/>
          </p:cNvSpPr>
          <p:nvPr/>
        </p:nvSpPr>
        <p:spPr bwMode="auto">
          <a:xfrm>
            <a:off x="53" y="0"/>
            <a:ext cx="9296399" cy="1066800"/>
          </a:xfrm>
          <a:prstGeom prst="rect">
            <a:avLst/>
          </a:prstGeom>
          <a:solidFill>
            <a:srgbClr val="000090"/>
          </a:solidFill>
          <a:ln w="9525">
            <a:noFill/>
            <a:miter lim="800000"/>
            <a:headEnd/>
            <a:tailEnd/>
          </a:ln>
        </p:spPr>
        <p:txBody>
          <a:bodyPr lIns="96065" tIns="48034" rIns="96065" bIns="48034" anchor="t">
            <a:prstTxWarp prst="textNoShape">
              <a:avLst/>
            </a:prstTxWarp>
          </a:bodyPr>
          <a:lstStyle/>
          <a:p>
            <a:pPr algn="ctr">
              <a:defRPr/>
            </a:pPr>
            <a:r>
              <a:rPr lang="it-IT" sz="3200" b="1" dirty="0" smtClean="0">
                <a:solidFill>
                  <a:srgbClr val="FF9900"/>
                </a:solidFill>
                <a:effectLst>
                  <a:outerShdw blurRad="38100" dist="38100" dir="2700000" algn="tl">
                    <a:srgbClr val="000000"/>
                  </a:outerShdw>
                </a:effectLst>
                <a:latin typeface="Comic Sans MS"/>
                <a:cs typeface="Comic Sans MS"/>
              </a:rPr>
              <a:t> </a:t>
            </a:r>
            <a:r>
              <a:rPr lang="it-IT" sz="3200" b="1" dirty="0" smtClean="0">
                <a:solidFill>
                  <a:srgbClr val="FF0000"/>
                </a:solidFill>
                <a:effectLst>
                  <a:outerShdw blurRad="38100" dist="38100" dir="2700000" algn="tl">
                    <a:srgbClr val="000000"/>
                  </a:outerShdw>
                </a:effectLst>
                <a:latin typeface="Comic Sans MS"/>
                <a:cs typeface="Comic Sans MS"/>
              </a:rPr>
              <a:t>CUORE  </a:t>
            </a:r>
            <a:r>
              <a:rPr lang="en-US" sz="3200" b="1" dirty="0" smtClean="0">
                <a:solidFill>
                  <a:srgbClr val="FF0000"/>
                </a:solidFill>
                <a:effectLst>
                  <a:outerShdw blurRad="38100" dist="38100" dir="2700000" algn="tl">
                    <a:srgbClr val="000000"/>
                  </a:outerShdw>
                </a:effectLst>
                <a:latin typeface="Comic Sans MS"/>
                <a:cs typeface="Comic Sans MS"/>
              </a:rPr>
              <a:t>(C</a:t>
            </a:r>
            <a:r>
              <a:rPr lang="en-US" sz="3200" b="1" dirty="0" smtClean="0">
                <a:solidFill>
                  <a:schemeClr val="bg1"/>
                </a:solidFill>
                <a:effectLst>
                  <a:outerShdw blurRad="38100" dist="38100" dir="2700000" algn="tl">
                    <a:srgbClr val="000000"/>
                  </a:outerShdw>
                </a:effectLst>
                <a:latin typeface="Comic Sans MS"/>
                <a:cs typeface="Comic Sans MS"/>
              </a:rPr>
              <a:t>ryogenic</a:t>
            </a:r>
            <a:r>
              <a:rPr lang="en-US" sz="3200" b="1" dirty="0" smtClean="0">
                <a:solidFill>
                  <a:srgbClr val="FF9900"/>
                </a:solidFill>
                <a:effectLst>
                  <a:outerShdw blurRad="38100" dist="38100" dir="2700000" algn="tl">
                    <a:srgbClr val="000000"/>
                  </a:outerShdw>
                </a:effectLst>
                <a:latin typeface="Comic Sans MS"/>
                <a:cs typeface="Comic Sans MS"/>
              </a:rPr>
              <a:t> </a:t>
            </a:r>
            <a:r>
              <a:rPr lang="en-US" sz="3200" b="1" dirty="0" smtClean="0">
                <a:solidFill>
                  <a:srgbClr val="FF0000"/>
                </a:solidFill>
                <a:effectLst>
                  <a:outerShdw blurRad="38100" dist="38100" dir="2700000" algn="tl">
                    <a:srgbClr val="000000"/>
                  </a:outerShdw>
                </a:effectLst>
                <a:latin typeface="Comic Sans MS"/>
                <a:cs typeface="Comic Sans MS"/>
              </a:rPr>
              <a:t>U</a:t>
            </a:r>
            <a:r>
              <a:rPr lang="en-US" sz="3200" b="1" dirty="0" smtClean="0">
                <a:solidFill>
                  <a:schemeClr val="bg1"/>
                </a:solidFill>
                <a:effectLst>
                  <a:outerShdw blurRad="38100" dist="38100" dir="2700000" algn="tl">
                    <a:srgbClr val="000000"/>
                  </a:outerShdw>
                </a:effectLst>
                <a:latin typeface="Comic Sans MS"/>
                <a:cs typeface="Comic Sans MS"/>
              </a:rPr>
              <a:t>nderground</a:t>
            </a:r>
            <a:r>
              <a:rPr lang="en-US" sz="3200" b="1" dirty="0" smtClean="0">
                <a:solidFill>
                  <a:srgbClr val="FF9900"/>
                </a:solidFill>
                <a:effectLst>
                  <a:outerShdw blurRad="38100" dist="38100" dir="2700000" algn="tl">
                    <a:srgbClr val="000000"/>
                  </a:outerShdw>
                </a:effectLst>
                <a:latin typeface="Comic Sans MS"/>
                <a:cs typeface="Comic Sans MS"/>
              </a:rPr>
              <a:t> </a:t>
            </a:r>
            <a:r>
              <a:rPr lang="en-US" sz="3200" b="1" dirty="0" smtClean="0">
                <a:solidFill>
                  <a:srgbClr val="FF0000"/>
                </a:solidFill>
                <a:effectLst>
                  <a:outerShdw blurRad="38100" dist="38100" dir="2700000" algn="tl">
                    <a:srgbClr val="000000"/>
                  </a:outerShdw>
                </a:effectLst>
                <a:latin typeface="Comic Sans MS"/>
                <a:cs typeface="Comic Sans MS"/>
              </a:rPr>
              <a:t>O</a:t>
            </a:r>
            <a:r>
              <a:rPr lang="en-US" sz="3200" b="1" dirty="0" smtClean="0">
                <a:solidFill>
                  <a:schemeClr val="bg1"/>
                </a:solidFill>
                <a:effectLst>
                  <a:outerShdw blurRad="38100" dist="38100" dir="2700000" algn="tl">
                    <a:srgbClr val="000000"/>
                  </a:outerShdw>
                </a:effectLst>
                <a:latin typeface="Comic Sans MS"/>
                <a:cs typeface="Comic Sans MS"/>
              </a:rPr>
              <a:t>bservatory</a:t>
            </a:r>
            <a:r>
              <a:rPr lang="en-US" sz="3200" b="1" dirty="0" smtClean="0">
                <a:solidFill>
                  <a:srgbClr val="FF9900"/>
                </a:solidFill>
                <a:effectLst>
                  <a:outerShdw blurRad="38100" dist="38100" dir="2700000" algn="tl">
                    <a:srgbClr val="000000"/>
                  </a:outerShdw>
                </a:effectLst>
                <a:latin typeface="Comic Sans MS"/>
                <a:cs typeface="Comic Sans MS"/>
              </a:rPr>
              <a:t> </a:t>
            </a:r>
            <a:r>
              <a:rPr lang="en-US" sz="3200" b="1" dirty="0" smtClean="0">
                <a:solidFill>
                  <a:schemeClr val="bg1"/>
                </a:solidFill>
                <a:effectLst>
                  <a:outerShdw blurRad="38100" dist="38100" dir="2700000" algn="tl">
                    <a:srgbClr val="000000"/>
                  </a:outerShdw>
                </a:effectLst>
                <a:latin typeface="Comic Sans MS"/>
                <a:cs typeface="Comic Sans MS"/>
              </a:rPr>
              <a:t>for</a:t>
            </a:r>
            <a:r>
              <a:rPr lang="en-US" sz="3200" b="1" dirty="0" smtClean="0">
                <a:solidFill>
                  <a:srgbClr val="FF9900"/>
                </a:solidFill>
                <a:effectLst>
                  <a:outerShdw blurRad="38100" dist="38100" dir="2700000" algn="tl">
                    <a:srgbClr val="000000"/>
                  </a:outerShdw>
                </a:effectLst>
                <a:latin typeface="Comic Sans MS"/>
                <a:cs typeface="Comic Sans MS"/>
              </a:rPr>
              <a:t> </a:t>
            </a:r>
            <a:r>
              <a:rPr lang="en-US" sz="3200" b="1" dirty="0" smtClean="0">
                <a:solidFill>
                  <a:srgbClr val="FF0000"/>
                </a:solidFill>
                <a:effectLst>
                  <a:outerShdw blurRad="38100" dist="38100" dir="2700000" algn="tl">
                    <a:srgbClr val="000000"/>
                  </a:outerShdw>
                </a:effectLst>
                <a:latin typeface="Comic Sans MS"/>
                <a:cs typeface="Comic Sans MS"/>
              </a:rPr>
              <a:t>R</a:t>
            </a:r>
            <a:r>
              <a:rPr lang="en-US" sz="3200" b="1" dirty="0" smtClean="0">
                <a:solidFill>
                  <a:schemeClr val="bg1"/>
                </a:solidFill>
                <a:effectLst>
                  <a:outerShdw blurRad="38100" dist="38100" dir="2700000" algn="tl">
                    <a:srgbClr val="000000"/>
                  </a:outerShdw>
                </a:effectLst>
                <a:latin typeface="Comic Sans MS"/>
                <a:cs typeface="Comic Sans MS"/>
              </a:rPr>
              <a:t>are</a:t>
            </a:r>
            <a:r>
              <a:rPr lang="en-US" sz="3200" b="1" dirty="0" smtClean="0">
                <a:solidFill>
                  <a:srgbClr val="FF9900"/>
                </a:solidFill>
                <a:effectLst>
                  <a:outerShdw blurRad="38100" dist="38100" dir="2700000" algn="tl">
                    <a:srgbClr val="000000"/>
                  </a:outerShdw>
                </a:effectLst>
                <a:latin typeface="Comic Sans MS"/>
                <a:cs typeface="Comic Sans MS"/>
              </a:rPr>
              <a:t> </a:t>
            </a:r>
            <a:r>
              <a:rPr lang="en-US" sz="3200" b="1" dirty="0" smtClean="0">
                <a:solidFill>
                  <a:schemeClr val="bg1"/>
                </a:solidFill>
                <a:effectLst>
                  <a:outerShdw blurRad="38100" dist="38100" dir="2700000" algn="tl">
                    <a:srgbClr val="000000"/>
                  </a:outerShdw>
                </a:effectLst>
                <a:latin typeface="Comic Sans MS"/>
                <a:cs typeface="Comic Sans MS"/>
              </a:rPr>
              <a:t>Events</a:t>
            </a:r>
            <a:r>
              <a:rPr lang="en-US" sz="3200" b="1" dirty="0" smtClean="0">
                <a:solidFill>
                  <a:srgbClr val="FF9900"/>
                </a:solidFill>
                <a:effectLst>
                  <a:outerShdw blurRad="38100" dist="38100" dir="2700000" algn="tl">
                    <a:srgbClr val="000000"/>
                  </a:outerShdw>
                </a:effectLst>
                <a:latin typeface="Comic Sans MS"/>
                <a:cs typeface="Comic Sans MS"/>
              </a:rPr>
              <a:t>)</a:t>
            </a:r>
          </a:p>
          <a:p>
            <a:pPr algn="ctr">
              <a:defRPr/>
            </a:pPr>
            <a:endParaRPr lang="it-IT" sz="3200" b="1" dirty="0">
              <a:solidFill>
                <a:srgbClr val="FF9900"/>
              </a:solidFill>
              <a:effectLst>
                <a:outerShdw blurRad="38100" dist="38100" dir="2700000" algn="tl">
                  <a:srgbClr val="000000"/>
                </a:outerShdw>
              </a:effectLst>
            </a:endParaRPr>
          </a:p>
        </p:txBody>
      </p:sp>
      <p:sp>
        <p:nvSpPr>
          <p:cNvPr id="324612" name="Rectangle 40"/>
          <p:cNvSpPr>
            <a:spLocks noChangeArrowheads="1"/>
          </p:cNvSpPr>
          <p:nvPr/>
        </p:nvSpPr>
        <p:spPr bwMode="auto">
          <a:xfrm>
            <a:off x="0" y="1159203"/>
            <a:ext cx="9144000" cy="1323292"/>
          </a:xfrm>
          <a:prstGeom prst="rect">
            <a:avLst/>
          </a:prstGeom>
          <a:noFill/>
          <a:ln w="9525">
            <a:noFill/>
            <a:miter lim="800000"/>
            <a:headEnd/>
            <a:tailEnd/>
          </a:ln>
        </p:spPr>
        <p:txBody>
          <a:bodyPr wrap="square" lIns="91291" tIns="45647" rIns="91291" bIns="45647" anchor="ctr">
            <a:prstTxWarp prst="textNoShape">
              <a:avLst/>
            </a:prstTxWarp>
            <a:spAutoFit/>
          </a:bodyPr>
          <a:lstStyle/>
          <a:p>
            <a:pPr algn="just" eaLnBrk="0" hangingPunct="0"/>
            <a:r>
              <a:rPr lang="it-IT" sz="2000" dirty="0" smtClean="0">
                <a:latin typeface="Comic Sans MS"/>
                <a:cs typeface="Comic Sans MS"/>
              </a:rPr>
              <a:t>The </a:t>
            </a:r>
            <a:r>
              <a:rPr lang="it-IT" sz="2000" dirty="0" err="1" smtClean="0">
                <a:latin typeface="Comic Sans MS"/>
                <a:cs typeface="Comic Sans MS"/>
              </a:rPr>
              <a:t>aim</a:t>
            </a:r>
            <a:r>
              <a:rPr lang="it-IT" sz="2000" dirty="0" smtClean="0">
                <a:latin typeface="Comic Sans MS"/>
                <a:cs typeface="Comic Sans MS"/>
              </a:rPr>
              <a:t> </a:t>
            </a:r>
            <a:r>
              <a:rPr lang="it-IT" sz="2000" dirty="0" err="1" smtClean="0">
                <a:latin typeface="Comic Sans MS"/>
                <a:cs typeface="Comic Sans MS"/>
              </a:rPr>
              <a:t>of</a:t>
            </a:r>
            <a:r>
              <a:rPr lang="it-IT" sz="2000" dirty="0" smtClean="0">
                <a:latin typeface="Comic Sans MS"/>
                <a:cs typeface="Comic Sans MS"/>
              </a:rPr>
              <a:t> CUORE </a:t>
            </a:r>
            <a:r>
              <a:rPr lang="it-IT" sz="2000" dirty="0" err="1" smtClean="0">
                <a:latin typeface="Comic Sans MS"/>
                <a:cs typeface="Comic Sans MS"/>
              </a:rPr>
              <a:t>experiment</a:t>
            </a:r>
            <a:r>
              <a:rPr lang="it-IT" sz="2000" dirty="0" smtClean="0">
                <a:latin typeface="Comic Sans MS"/>
                <a:cs typeface="Comic Sans MS"/>
              </a:rPr>
              <a:t> </a:t>
            </a:r>
            <a:r>
              <a:rPr lang="it-IT" sz="2000" dirty="0" err="1" smtClean="0">
                <a:latin typeface="Comic Sans MS"/>
                <a:cs typeface="Comic Sans MS"/>
              </a:rPr>
              <a:t>is</a:t>
            </a:r>
            <a:r>
              <a:rPr lang="it-IT" sz="2000" dirty="0" smtClean="0">
                <a:latin typeface="Comic Sans MS"/>
                <a:cs typeface="Comic Sans MS"/>
              </a:rPr>
              <a:t> </a:t>
            </a:r>
            <a:r>
              <a:rPr lang="en-GB" sz="2000" dirty="0" smtClean="0">
                <a:latin typeface="Comic Sans MS" charset="0"/>
                <a:ea typeface="ＭＳ Ｐゴシック" charset="-128"/>
                <a:cs typeface="ＭＳ Ｐゴシック" charset="-128"/>
              </a:rPr>
              <a:t>is to study </a:t>
            </a:r>
            <a:r>
              <a:rPr lang="en-GB" sz="2000" b="1" dirty="0" smtClean="0">
                <a:latin typeface="Comic Sans MS" charset="0"/>
                <a:ea typeface="ＭＳ Ｐゴシック" charset="-128"/>
                <a:cs typeface="ＭＳ Ｐゴシック" charset="-128"/>
              </a:rPr>
              <a:t>0</a:t>
            </a:r>
            <a:r>
              <a:rPr lang="en-GB" sz="2000" b="1" dirty="0" smtClean="0">
                <a:latin typeface="Symbol" charset="2"/>
                <a:ea typeface="Symbol" charset="2"/>
                <a:cs typeface="Symbol" charset="2"/>
              </a:rPr>
              <a:t>n</a:t>
            </a:r>
            <a:r>
              <a:rPr lang="en-GB" sz="2000" b="1" dirty="0" smtClean="0">
                <a:latin typeface="Comic Sans MS" charset="0"/>
                <a:ea typeface="ＭＳ Ｐゴシック" charset="-128"/>
                <a:cs typeface="ＭＳ Ｐゴシック" charset="-128"/>
                <a:sym typeface="Symbol" charset="2"/>
              </a:rPr>
              <a:t> </a:t>
            </a:r>
            <a:r>
              <a:rPr lang="it-IT" sz="2000" b="1" dirty="0" err="1" smtClean="0">
                <a:solidFill>
                  <a:schemeClr val="accent2"/>
                </a:solidFill>
                <a:latin typeface="Comic Sans MS"/>
                <a:cs typeface="Comic Sans MS"/>
              </a:rPr>
              <a:t>from</a:t>
            </a:r>
            <a:r>
              <a:rPr lang="it-IT" sz="2000" b="1" dirty="0" smtClean="0">
                <a:solidFill>
                  <a:schemeClr val="accent2"/>
                </a:solidFill>
                <a:latin typeface="Comic Sans MS"/>
                <a:cs typeface="Comic Sans MS"/>
              </a:rPr>
              <a:t> </a:t>
            </a:r>
            <a:r>
              <a:rPr lang="it-IT" sz="2000" b="1" baseline="30000" dirty="0">
                <a:solidFill>
                  <a:schemeClr val="accent2"/>
                </a:solidFill>
                <a:latin typeface="Comic Sans MS"/>
                <a:cs typeface="Comic Sans MS"/>
              </a:rPr>
              <a:t>130</a:t>
            </a:r>
            <a:r>
              <a:rPr lang="it-IT" sz="2000" b="1" dirty="0">
                <a:solidFill>
                  <a:schemeClr val="accent2"/>
                </a:solidFill>
                <a:latin typeface="Comic Sans MS"/>
                <a:cs typeface="Comic Sans MS"/>
              </a:rPr>
              <a:t>Te</a:t>
            </a:r>
            <a:r>
              <a:rPr lang="it-IT" sz="2000" dirty="0">
                <a:latin typeface="Comic Sans MS"/>
                <a:cs typeface="Comic Sans MS"/>
              </a:rPr>
              <a:t> </a:t>
            </a:r>
            <a:r>
              <a:rPr lang="it-IT" sz="2000" dirty="0" err="1">
                <a:latin typeface="Comic Sans MS"/>
                <a:cs typeface="Comic Sans MS"/>
              </a:rPr>
              <a:t>by</a:t>
            </a:r>
            <a:r>
              <a:rPr lang="it-IT" sz="2000" dirty="0">
                <a:latin typeface="Comic Sans MS"/>
                <a:cs typeface="Comic Sans MS"/>
              </a:rPr>
              <a:t> </a:t>
            </a:r>
            <a:r>
              <a:rPr lang="it-IT" sz="2000" dirty="0" err="1">
                <a:latin typeface="Comic Sans MS"/>
                <a:cs typeface="Comic Sans MS"/>
              </a:rPr>
              <a:t>using</a:t>
            </a:r>
            <a:r>
              <a:rPr lang="it-IT" sz="2000" dirty="0">
                <a:latin typeface="Comic Sans MS"/>
                <a:cs typeface="Comic Sans MS"/>
              </a:rPr>
              <a:t> </a:t>
            </a:r>
            <a:r>
              <a:rPr lang="it-IT" sz="2000" dirty="0" err="1">
                <a:solidFill>
                  <a:schemeClr val="accent2"/>
                </a:solidFill>
                <a:latin typeface="Comic Sans MS"/>
                <a:cs typeface="Comic Sans MS"/>
              </a:rPr>
              <a:t>cryogenic</a:t>
            </a:r>
            <a:r>
              <a:rPr lang="it-IT" sz="2000" dirty="0">
                <a:solidFill>
                  <a:schemeClr val="accent2"/>
                </a:solidFill>
                <a:latin typeface="Comic Sans MS"/>
                <a:cs typeface="Comic Sans MS"/>
              </a:rPr>
              <a:t> </a:t>
            </a:r>
            <a:r>
              <a:rPr lang="it-IT" sz="2000" dirty="0" err="1">
                <a:solidFill>
                  <a:schemeClr val="accent2"/>
                </a:solidFill>
                <a:latin typeface="Comic Sans MS"/>
                <a:cs typeface="Comic Sans MS"/>
              </a:rPr>
              <a:t>detectors</a:t>
            </a:r>
            <a:r>
              <a:rPr lang="it-IT" sz="2000" dirty="0">
                <a:latin typeface="Comic Sans MS"/>
                <a:cs typeface="Comic Sans MS"/>
              </a:rPr>
              <a:t> </a:t>
            </a:r>
            <a:r>
              <a:rPr lang="it-IT" sz="2000" dirty="0" err="1">
                <a:latin typeface="Comic Sans MS"/>
                <a:cs typeface="Comic Sans MS"/>
              </a:rPr>
              <a:t>made</a:t>
            </a:r>
            <a:r>
              <a:rPr lang="it-IT" sz="2000" dirty="0">
                <a:latin typeface="Comic Sans MS"/>
                <a:cs typeface="Comic Sans MS"/>
              </a:rPr>
              <a:t> </a:t>
            </a:r>
            <a:r>
              <a:rPr lang="it-IT" sz="2000" dirty="0" err="1">
                <a:latin typeface="Comic Sans MS"/>
                <a:cs typeface="Comic Sans MS"/>
              </a:rPr>
              <a:t>of</a:t>
            </a:r>
            <a:r>
              <a:rPr lang="it-IT" sz="2000" dirty="0">
                <a:latin typeface="Comic Sans MS"/>
                <a:cs typeface="Comic Sans MS"/>
              </a:rPr>
              <a:t> TeO</a:t>
            </a:r>
            <a:r>
              <a:rPr lang="it-IT" sz="2000" b="1" baseline="-25000" dirty="0">
                <a:latin typeface="Comic Sans MS"/>
                <a:cs typeface="Comic Sans MS"/>
              </a:rPr>
              <a:t>2</a:t>
            </a:r>
            <a:r>
              <a:rPr lang="it-IT" sz="2000" baseline="-25000" dirty="0">
                <a:latin typeface="Comic Sans MS"/>
                <a:cs typeface="Comic Sans MS"/>
              </a:rPr>
              <a:t> </a:t>
            </a:r>
            <a:r>
              <a:rPr lang="it-IT" sz="2000" dirty="0" err="1">
                <a:latin typeface="Comic Sans MS"/>
                <a:cs typeface="Comic Sans MS"/>
              </a:rPr>
              <a:t>crystals</a:t>
            </a:r>
            <a:endParaRPr lang="it-IT" sz="2000" dirty="0">
              <a:latin typeface="Comic Sans MS"/>
              <a:cs typeface="Comic Sans MS"/>
            </a:endParaRPr>
          </a:p>
          <a:p>
            <a:pPr algn="just" eaLnBrk="0" hangingPunct="0"/>
            <a:r>
              <a:rPr lang="it-IT" sz="2000" dirty="0">
                <a:latin typeface="Comic Sans MS"/>
                <a:cs typeface="Comic Sans MS"/>
              </a:rPr>
              <a:t>The </a:t>
            </a:r>
            <a:r>
              <a:rPr lang="it-IT" sz="2000" dirty="0" err="1">
                <a:latin typeface="Comic Sans MS"/>
                <a:cs typeface="Comic Sans MS"/>
              </a:rPr>
              <a:t>prototype</a:t>
            </a:r>
            <a:r>
              <a:rPr lang="it-IT" sz="2000" dirty="0">
                <a:latin typeface="Comic Sans MS"/>
                <a:cs typeface="Comic Sans MS"/>
              </a:rPr>
              <a:t> CUORICINO</a:t>
            </a:r>
            <a:r>
              <a:rPr lang="it-IT" sz="2000" dirty="0" smtClean="0">
                <a:latin typeface="Comic Sans MS"/>
                <a:cs typeface="Comic Sans MS"/>
              </a:rPr>
              <a:t>, </a:t>
            </a:r>
            <a:r>
              <a:rPr lang="it-IT" sz="2000" dirty="0" err="1" smtClean="0">
                <a:latin typeface="Comic Sans MS"/>
                <a:cs typeface="Comic Sans MS"/>
              </a:rPr>
              <a:t>operated</a:t>
            </a:r>
            <a:r>
              <a:rPr lang="it-IT" sz="2000" dirty="0" smtClean="0">
                <a:latin typeface="Comic Sans MS"/>
                <a:cs typeface="Comic Sans MS"/>
              </a:rPr>
              <a:t> at LNGS up </a:t>
            </a:r>
            <a:r>
              <a:rPr lang="it-IT" sz="2000" dirty="0" err="1" smtClean="0">
                <a:latin typeface="Comic Sans MS"/>
                <a:cs typeface="Comic Sans MS"/>
              </a:rPr>
              <a:t>to</a:t>
            </a:r>
            <a:r>
              <a:rPr lang="it-IT" sz="2000" dirty="0" smtClean="0">
                <a:latin typeface="Comic Sans MS"/>
                <a:cs typeface="Comic Sans MS"/>
              </a:rPr>
              <a:t> 2008, </a:t>
            </a:r>
            <a:r>
              <a:rPr lang="it-IT" sz="2000" dirty="0" err="1">
                <a:latin typeface="Comic Sans MS"/>
                <a:cs typeface="Comic Sans MS"/>
              </a:rPr>
              <a:t>demonstrated</a:t>
            </a:r>
            <a:r>
              <a:rPr lang="it-IT" sz="2000" dirty="0">
                <a:latin typeface="Comic Sans MS"/>
                <a:cs typeface="Comic Sans MS"/>
              </a:rPr>
              <a:t> the </a:t>
            </a:r>
            <a:r>
              <a:rPr lang="it-IT" sz="2000" dirty="0" err="1">
                <a:latin typeface="Comic Sans MS"/>
                <a:cs typeface="Comic Sans MS"/>
              </a:rPr>
              <a:t>feasibility</a:t>
            </a:r>
            <a:r>
              <a:rPr lang="it-IT" sz="2000" dirty="0">
                <a:latin typeface="Comic Sans MS"/>
                <a:cs typeface="Comic Sans MS"/>
              </a:rPr>
              <a:t> </a:t>
            </a:r>
            <a:r>
              <a:rPr lang="it-IT" sz="2000" dirty="0" err="1">
                <a:latin typeface="Comic Sans MS"/>
                <a:cs typeface="Comic Sans MS"/>
              </a:rPr>
              <a:t>of</a:t>
            </a:r>
            <a:r>
              <a:rPr lang="it-IT" sz="2000" dirty="0">
                <a:latin typeface="Comic Sans MS"/>
                <a:cs typeface="Comic Sans MS"/>
              </a:rPr>
              <a:t> the </a:t>
            </a:r>
            <a:r>
              <a:rPr lang="it-IT" sz="2000" dirty="0" err="1">
                <a:latin typeface="Comic Sans MS"/>
                <a:cs typeface="Comic Sans MS"/>
              </a:rPr>
              <a:t>large</a:t>
            </a:r>
            <a:r>
              <a:rPr lang="it-IT" sz="2000" dirty="0">
                <a:latin typeface="Comic Sans MS"/>
                <a:cs typeface="Comic Sans MS"/>
              </a:rPr>
              <a:t> scale detector </a:t>
            </a:r>
            <a:r>
              <a:rPr lang="it-IT" sz="2000" b="1" dirty="0" smtClean="0">
                <a:latin typeface="Comic Sans MS"/>
                <a:cs typeface="Comic Sans MS"/>
              </a:rPr>
              <a:t>CUORE</a:t>
            </a:r>
            <a:endParaRPr lang="en-GB" sz="2000" b="1" dirty="0">
              <a:latin typeface="Comic Sans MS"/>
              <a:cs typeface="Comic Sans MS"/>
            </a:endParaRPr>
          </a:p>
        </p:txBody>
      </p:sp>
      <p:pic>
        <p:nvPicPr>
          <p:cNvPr id="324613" name="Picture 15" descr="tower"/>
          <p:cNvPicPr>
            <a:picLocks noChangeAspect="1" noChangeArrowheads="1"/>
          </p:cNvPicPr>
          <p:nvPr/>
        </p:nvPicPr>
        <p:blipFill>
          <a:blip r:embed="rId3"/>
          <a:srcRect/>
          <a:stretch>
            <a:fillRect/>
          </a:stretch>
        </p:blipFill>
        <p:spPr bwMode="auto">
          <a:xfrm>
            <a:off x="360000" y="2563200"/>
            <a:ext cx="4153100" cy="3992400"/>
          </a:xfrm>
          <a:prstGeom prst="rect">
            <a:avLst/>
          </a:prstGeom>
          <a:noFill/>
          <a:ln w="9525">
            <a:noFill/>
            <a:miter lim="800000"/>
            <a:headEnd/>
            <a:tailEnd/>
          </a:ln>
        </p:spPr>
      </p:pic>
      <p:pic>
        <p:nvPicPr>
          <p:cNvPr id="6" name="Picture 7"/>
          <p:cNvPicPr>
            <a:picLocks noChangeAspect="1" noChangeArrowheads="1"/>
          </p:cNvPicPr>
          <p:nvPr/>
        </p:nvPicPr>
        <p:blipFill>
          <a:blip r:embed="rId4"/>
          <a:srcRect/>
          <a:stretch>
            <a:fillRect/>
          </a:stretch>
        </p:blipFill>
        <p:spPr bwMode="auto">
          <a:xfrm>
            <a:off x="5043600" y="3074400"/>
            <a:ext cx="3963600" cy="3503418"/>
          </a:xfrm>
          <a:prstGeom prst="rect">
            <a:avLst/>
          </a:prstGeom>
          <a:noFill/>
          <a:ln w="9525">
            <a:noFill/>
            <a:miter lim="800000"/>
            <a:headEnd/>
            <a:tailEnd/>
          </a:ln>
        </p:spPr>
      </p:pic>
      <p:sp>
        <p:nvSpPr>
          <p:cNvPr id="7" name="TextBox 6"/>
          <p:cNvSpPr txBox="1"/>
          <p:nvPr/>
        </p:nvSpPr>
        <p:spPr>
          <a:xfrm>
            <a:off x="5079600" y="2473212"/>
            <a:ext cx="3901128" cy="461665"/>
          </a:xfrm>
          <a:prstGeom prst="rect">
            <a:avLst/>
          </a:prstGeom>
          <a:noFill/>
        </p:spPr>
        <p:txBody>
          <a:bodyPr wrap="none" rtlCol="0">
            <a:spAutoFit/>
          </a:bodyPr>
          <a:lstStyle/>
          <a:p>
            <a:r>
              <a:rPr lang="en-GB" sz="2400" b="1" dirty="0" smtClean="0">
                <a:solidFill>
                  <a:srgbClr val="CC1922"/>
                </a:solidFill>
                <a:latin typeface="Comic Sans MS"/>
                <a:cs typeface="Comic Sans MS"/>
              </a:rPr>
              <a:t>In Construction at LNGS</a:t>
            </a:r>
            <a:endParaRPr lang="en-GB" sz="2400" b="1" dirty="0">
              <a:solidFill>
                <a:srgbClr val="CC1922"/>
              </a:solidFill>
              <a:latin typeface="Comic Sans MS"/>
              <a:cs typeface="Comic Sans MS"/>
            </a:endParaRPr>
          </a:p>
        </p:txBody>
      </p:sp>
      <p:sp>
        <p:nvSpPr>
          <p:cNvPr id="8" name="Slide Number Placeholder 7"/>
          <p:cNvSpPr>
            <a:spLocks noGrp="1"/>
          </p:cNvSpPr>
          <p:nvPr>
            <p:ph type="sldNum" sz="quarter" idx="12"/>
          </p:nvPr>
        </p:nvSpPr>
        <p:spPr/>
        <p:txBody>
          <a:bodyPr/>
          <a:lstStyle/>
          <a:p>
            <a:pPr>
              <a:defRPr/>
            </a:pPr>
            <a:fld id="{B928FF46-E2DA-1F41-81EB-0FCD5C0D76F8}" type="slidenum">
              <a:rPr lang="it-IT" smtClean="0"/>
              <a:pPr>
                <a:defRPr/>
              </a:pPr>
              <a:t>12</a:t>
            </a:fld>
            <a:endParaRPr lang="it-IT"/>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8706" name="Picture 11"/>
          <p:cNvPicPr>
            <a:picLocks noChangeAspect="1" noChangeArrowheads="1"/>
          </p:cNvPicPr>
          <p:nvPr/>
        </p:nvPicPr>
        <p:blipFill>
          <a:blip r:embed="rId3"/>
          <a:srcRect/>
          <a:stretch>
            <a:fillRect/>
          </a:stretch>
        </p:blipFill>
        <p:spPr bwMode="auto">
          <a:xfrm>
            <a:off x="5554663" y="2462317"/>
            <a:ext cx="3211512" cy="3984625"/>
          </a:xfrm>
          <a:prstGeom prst="rect">
            <a:avLst/>
          </a:prstGeom>
          <a:noFill/>
          <a:ln w="9525">
            <a:noFill/>
            <a:miter lim="800000"/>
            <a:headEnd/>
            <a:tailEnd/>
          </a:ln>
        </p:spPr>
      </p:pic>
      <p:sp>
        <p:nvSpPr>
          <p:cNvPr id="328707" name="Text Box 3"/>
          <p:cNvSpPr txBox="1">
            <a:spLocks noChangeArrowheads="1"/>
          </p:cNvSpPr>
          <p:nvPr/>
        </p:nvSpPr>
        <p:spPr bwMode="auto">
          <a:xfrm>
            <a:off x="1" y="964904"/>
            <a:ext cx="5562600" cy="1200321"/>
          </a:xfrm>
          <a:prstGeom prst="rect">
            <a:avLst/>
          </a:prstGeom>
          <a:noFill/>
          <a:ln w="9525">
            <a:noFill/>
            <a:miter lim="800000"/>
            <a:headEnd/>
            <a:tailEnd/>
          </a:ln>
        </p:spPr>
        <p:txBody>
          <a:bodyPr wrap="square" lIns="91430" tIns="45716" rIns="91430" bIns="45716">
            <a:prstTxWarp prst="textNoShape">
              <a:avLst/>
            </a:prstTxWarp>
            <a:spAutoFit/>
          </a:bodyPr>
          <a:lstStyle/>
          <a:p>
            <a:r>
              <a:rPr lang="en-US" dirty="0">
                <a:latin typeface="Comic Sans MS" charset="0"/>
              </a:rPr>
              <a:t>closely packed array of </a:t>
            </a:r>
            <a:r>
              <a:rPr lang="en-US" dirty="0">
                <a:solidFill>
                  <a:srgbClr val="008000"/>
                </a:solidFill>
                <a:latin typeface="Comic Sans MS" charset="0"/>
              </a:rPr>
              <a:t>988 detectors</a:t>
            </a:r>
            <a:endParaRPr lang="en-US" dirty="0">
              <a:latin typeface="Comic Sans MS" charset="0"/>
            </a:endParaRPr>
          </a:p>
          <a:p>
            <a:r>
              <a:rPr lang="en-US" dirty="0">
                <a:solidFill>
                  <a:srgbClr val="008000"/>
                </a:solidFill>
                <a:latin typeface="Comic Sans MS" charset="0"/>
              </a:rPr>
              <a:t>19</a:t>
            </a:r>
            <a:r>
              <a:rPr lang="en-US" dirty="0">
                <a:latin typeface="Comic Sans MS" charset="0"/>
              </a:rPr>
              <a:t> towers - </a:t>
            </a:r>
            <a:r>
              <a:rPr lang="en-US" dirty="0">
                <a:solidFill>
                  <a:srgbClr val="008000"/>
                </a:solidFill>
                <a:latin typeface="Comic Sans MS" charset="0"/>
              </a:rPr>
              <a:t>13</a:t>
            </a:r>
            <a:r>
              <a:rPr lang="en-US" dirty="0">
                <a:latin typeface="Comic Sans MS" charset="0"/>
              </a:rPr>
              <a:t> modules/tower - </a:t>
            </a:r>
            <a:r>
              <a:rPr lang="en-US" dirty="0">
                <a:solidFill>
                  <a:srgbClr val="008000"/>
                </a:solidFill>
                <a:latin typeface="Comic Sans MS" charset="0"/>
              </a:rPr>
              <a:t>4</a:t>
            </a:r>
            <a:r>
              <a:rPr lang="en-US" dirty="0">
                <a:latin typeface="Comic Sans MS" charset="0"/>
              </a:rPr>
              <a:t> detectors/</a:t>
            </a:r>
            <a:r>
              <a:rPr lang="en-US" dirty="0" smtClean="0">
                <a:latin typeface="Comic Sans MS" charset="0"/>
              </a:rPr>
              <a:t>module </a:t>
            </a:r>
            <a:r>
              <a:rPr lang="en-US" dirty="0" smtClean="0">
                <a:solidFill>
                  <a:srgbClr val="FF0000"/>
                </a:solidFill>
                <a:latin typeface="Comic Sans MS" charset="0"/>
              </a:rPr>
              <a:t>M </a:t>
            </a:r>
            <a:r>
              <a:rPr lang="en-US" dirty="0">
                <a:solidFill>
                  <a:srgbClr val="FF0000"/>
                </a:solidFill>
                <a:latin typeface="Comic Sans MS" charset="0"/>
              </a:rPr>
              <a:t>= 741 kg </a:t>
            </a:r>
            <a:r>
              <a:rPr lang="en-US" dirty="0" err="1">
                <a:solidFill>
                  <a:srgbClr val="FF0000"/>
                </a:solidFill>
                <a:latin typeface="Comic Sans MS" charset="0"/>
                <a:sym typeface="Symbol" charset="2"/>
              </a:rPr>
              <a:t></a:t>
            </a:r>
            <a:r>
              <a:rPr lang="en-US" dirty="0">
                <a:solidFill>
                  <a:srgbClr val="FF0000"/>
                </a:solidFill>
                <a:latin typeface="Comic Sans MS" charset="0"/>
                <a:sym typeface="Symbol" charset="2"/>
              </a:rPr>
              <a:t>  </a:t>
            </a:r>
            <a:r>
              <a:rPr lang="en-US" b="1" dirty="0" err="1">
                <a:solidFill>
                  <a:srgbClr val="FF0000"/>
                </a:solidFill>
                <a:latin typeface="Comic Sans MS" charset="0"/>
                <a:ea typeface="Arial" charset="0"/>
                <a:cs typeface="Arial" charset="0"/>
                <a:sym typeface="Symbol" charset="2"/>
              </a:rPr>
              <a:t></a:t>
            </a:r>
            <a:r>
              <a:rPr lang="en-US" b="1" dirty="0">
                <a:solidFill>
                  <a:srgbClr val="FF0000"/>
                </a:solidFill>
                <a:latin typeface="Comic Sans MS" charset="0"/>
                <a:ea typeface="Arial" charset="0"/>
                <a:cs typeface="Arial" charset="0"/>
                <a:sym typeface="Symbol" charset="2"/>
              </a:rPr>
              <a:t> 10</a:t>
            </a:r>
            <a:r>
              <a:rPr lang="en-US" b="1" baseline="30000" dirty="0">
                <a:solidFill>
                  <a:srgbClr val="FF0000"/>
                </a:solidFill>
                <a:latin typeface="Comic Sans MS" charset="0"/>
                <a:ea typeface="Arial" charset="0"/>
                <a:cs typeface="Arial" charset="0"/>
                <a:sym typeface="Symbol" charset="2"/>
              </a:rPr>
              <a:t>27</a:t>
            </a:r>
            <a:r>
              <a:rPr lang="en-US" b="1" dirty="0">
                <a:solidFill>
                  <a:srgbClr val="FF0000"/>
                </a:solidFill>
                <a:latin typeface="Comic Sans MS" charset="0"/>
                <a:ea typeface="Arial" charset="0"/>
                <a:cs typeface="Arial" charset="0"/>
                <a:sym typeface="Symbol" charset="2"/>
              </a:rPr>
              <a:t> </a:t>
            </a:r>
            <a:r>
              <a:rPr lang="en-US" b="1" baseline="30000" dirty="0">
                <a:solidFill>
                  <a:srgbClr val="FF0000"/>
                </a:solidFill>
                <a:latin typeface="Comic Sans MS" charset="0"/>
                <a:ea typeface="Arial" charset="0"/>
                <a:cs typeface="Arial" charset="0"/>
                <a:sym typeface="Symbol" charset="2"/>
              </a:rPr>
              <a:t>130</a:t>
            </a:r>
            <a:r>
              <a:rPr lang="en-US" b="1" dirty="0">
                <a:solidFill>
                  <a:srgbClr val="FF0000"/>
                </a:solidFill>
                <a:latin typeface="Comic Sans MS" charset="0"/>
                <a:ea typeface="Arial" charset="0"/>
                <a:cs typeface="Arial" charset="0"/>
                <a:sym typeface="Symbol" charset="2"/>
              </a:rPr>
              <a:t>Te </a:t>
            </a:r>
            <a:r>
              <a:rPr lang="en-US" b="1" dirty="0" smtClean="0">
                <a:solidFill>
                  <a:srgbClr val="FF0000"/>
                </a:solidFill>
                <a:latin typeface="Comic Sans MS" charset="0"/>
                <a:ea typeface="Arial" charset="0"/>
                <a:cs typeface="Arial" charset="0"/>
                <a:sym typeface="Symbol" charset="2"/>
              </a:rPr>
              <a:t>nuclides</a:t>
            </a:r>
          </a:p>
          <a:p>
            <a:r>
              <a:rPr lang="en-US" b="1" dirty="0" smtClean="0">
                <a:solidFill>
                  <a:srgbClr val="FF0000"/>
                </a:solidFill>
                <a:latin typeface="Comic Sans MS" charset="0"/>
                <a:ea typeface="Arial" charset="0"/>
                <a:cs typeface="Arial" charset="0"/>
                <a:sym typeface="Symbol" charset="2"/>
              </a:rPr>
              <a:t>200 kg </a:t>
            </a:r>
            <a:r>
              <a:rPr lang="en-US" b="1" baseline="30000" dirty="0" smtClean="0">
                <a:solidFill>
                  <a:srgbClr val="FF0000"/>
                </a:solidFill>
                <a:latin typeface="Comic Sans MS" charset="0"/>
                <a:ea typeface="Arial" charset="0"/>
                <a:cs typeface="Arial" charset="0"/>
                <a:sym typeface="Symbol" charset="2"/>
              </a:rPr>
              <a:t>130</a:t>
            </a:r>
            <a:r>
              <a:rPr lang="en-US" b="1" dirty="0" smtClean="0">
                <a:solidFill>
                  <a:srgbClr val="FF0000"/>
                </a:solidFill>
                <a:latin typeface="Comic Sans MS" charset="0"/>
                <a:ea typeface="Arial" charset="0"/>
                <a:cs typeface="Arial" charset="0"/>
                <a:sym typeface="Symbol" charset="2"/>
              </a:rPr>
              <a:t>Te</a:t>
            </a:r>
            <a:endParaRPr lang="en-US" b="1" dirty="0">
              <a:solidFill>
                <a:srgbClr val="FF0000"/>
              </a:solidFill>
              <a:latin typeface="Comic Sans MS" charset="0"/>
              <a:ea typeface="Arial" charset="0"/>
              <a:cs typeface="Arial" charset="0"/>
              <a:sym typeface="Symbol" charset="2"/>
            </a:endParaRPr>
          </a:p>
        </p:txBody>
      </p:sp>
      <p:sp>
        <p:nvSpPr>
          <p:cNvPr id="328708" name="Text Box 4"/>
          <p:cNvSpPr txBox="1">
            <a:spLocks noChangeArrowheads="1"/>
          </p:cNvSpPr>
          <p:nvPr/>
        </p:nvSpPr>
        <p:spPr bwMode="auto">
          <a:xfrm>
            <a:off x="784225" y="2286104"/>
            <a:ext cx="2859088" cy="646113"/>
          </a:xfrm>
          <a:prstGeom prst="rect">
            <a:avLst/>
          </a:prstGeom>
          <a:noFill/>
          <a:ln w="9525">
            <a:noFill/>
            <a:miter lim="800000"/>
            <a:headEnd/>
            <a:tailEnd/>
          </a:ln>
        </p:spPr>
        <p:txBody>
          <a:bodyPr lIns="91430" tIns="45716" rIns="91430" bIns="45716">
            <a:prstTxWarp prst="textNoShape">
              <a:avLst/>
            </a:prstTxWarp>
            <a:spAutoFit/>
          </a:bodyPr>
          <a:lstStyle/>
          <a:p>
            <a:r>
              <a:rPr lang="en-US">
                <a:solidFill>
                  <a:schemeClr val="accent2"/>
                </a:solidFill>
                <a:latin typeface="Comic Sans MS" charset="0"/>
              </a:rPr>
              <a:t>Compact structure</a:t>
            </a:r>
            <a:r>
              <a:rPr lang="en-US">
                <a:latin typeface="Comic Sans MS" charset="0"/>
              </a:rPr>
              <a:t>, ideal for active shielding</a:t>
            </a:r>
          </a:p>
        </p:txBody>
      </p:sp>
      <p:sp>
        <p:nvSpPr>
          <p:cNvPr id="29701" name="AutoShape 5"/>
          <p:cNvSpPr>
            <a:spLocks noChangeArrowheads="1"/>
          </p:cNvSpPr>
          <p:nvPr/>
        </p:nvSpPr>
        <p:spPr bwMode="auto">
          <a:xfrm rot="5400000">
            <a:off x="114300" y="2324100"/>
            <a:ext cx="533400" cy="45720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2">
              <a:lumMod val="20000"/>
              <a:lumOff val="80000"/>
            </a:schemeClr>
          </a:solidFill>
          <a:ln w="9525">
            <a:solidFill>
              <a:schemeClr val="accent2"/>
            </a:solidFill>
            <a:miter lim="800000"/>
            <a:headEnd/>
            <a:tailEnd/>
          </a:ln>
          <a:effectLst/>
        </p:spPr>
        <p:txBody>
          <a:bodyPr wrap="none" lIns="91430" tIns="45716" rIns="91430" bIns="45716" anchor="ctr">
            <a:prstTxWarp prst="textNoShape">
              <a:avLst/>
            </a:prstTxWarp>
          </a:bodyPr>
          <a:lstStyle/>
          <a:p>
            <a:pPr>
              <a:defRPr/>
            </a:pPr>
            <a:endParaRPr lang="it-IT">
              <a:latin typeface="Calibri" charset="0"/>
            </a:endParaRPr>
          </a:p>
        </p:txBody>
      </p:sp>
      <p:sp>
        <p:nvSpPr>
          <p:cNvPr id="29702" name="Text Box 6"/>
          <p:cNvSpPr txBox="1">
            <a:spLocks noChangeArrowheads="1"/>
          </p:cNvSpPr>
          <p:nvPr/>
        </p:nvSpPr>
        <p:spPr bwMode="auto">
          <a:xfrm>
            <a:off x="0" y="0"/>
            <a:ext cx="9144000" cy="824400"/>
          </a:xfrm>
          <a:prstGeom prst="rect">
            <a:avLst/>
          </a:prstGeom>
          <a:solidFill>
            <a:srgbClr val="000090"/>
          </a:solidFill>
          <a:ln w="9525">
            <a:noFill/>
            <a:miter lim="800000"/>
            <a:headEnd/>
            <a:tailEnd/>
          </a:ln>
          <a:effectLst/>
        </p:spPr>
        <p:txBody>
          <a:bodyPr lIns="91430" tIns="45716" rIns="91430" bIns="45716" anchor="t">
            <a:prstTxWarp prst="textNoShape">
              <a:avLst/>
            </a:prstTxWarp>
          </a:bodyPr>
          <a:lstStyle/>
          <a:p>
            <a:pPr algn="ctr">
              <a:defRPr/>
            </a:pPr>
            <a:r>
              <a:rPr lang="en-US" sz="3600" b="1" dirty="0">
                <a:solidFill>
                  <a:srgbClr val="FF0000"/>
                </a:solidFill>
                <a:effectLst>
                  <a:outerShdw blurRad="38100" dist="38100" dir="2700000" algn="tl">
                    <a:srgbClr val="000000"/>
                  </a:outerShdw>
                </a:effectLst>
                <a:latin typeface="Comic Sans MS" charset="0"/>
              </a:rPr>
              <a:t>From CUORICINO to CUORE</a:t>
            </a:r>
            <a:r>
              <a:rPr lang="en-US" sz="2400" b="1" dirty="0" smtClean="0">
                <a:solidFill>
                  <a:srgbClr val="FF0000"/>
                </a:solidFill>
                <a:effectLst>
                  <a:outerShdw blurRad="38100" dist="38100" dir="2700000" algn="tl">
                    <a:srgbClr val="000000"/>
                  </a:outerShdw>
                </a:effectLst>
                <a:latin typeface="Comic Sans MS" charset="0"/>
              </a:rPr>
              <a:t/>
            </a:r>
            <a:br>
              <a:rPr lang="en-US" sz="2400" b="1" dirty="0" smtClean="0">
                <a:solidFill>
                  <a:srgbClr val="FF0000"/>
                </a:solidFill>
                <a:effectLst>
                  <a:outerShdw blurRad="38100" dist="38100" dir="2700000" algn="tl">
                    <a:srgbClr val="000000"/>
                  </a:outerShdw>
                </a:effectLst>
                <a:latin typeface="Comic Sans MS" charset="0"/>
              </a:rPr>
            </a:br>
            <a:endParaRPr lang="en-US" sz="2400" b="1" dirty="0">
              <a:solidFill>
                <a:srgbClr val="FF0000"/>
              </a:solidFill>
              <a:effectLst>
                <a:outerShdw blurRad="38100" dist="38100" dir="2700000" algn="tl">
                  <a:srgbClr val="000000"/>
                </a:outerShdw>
              </a:effectLst>
              <a:latin typeface="Comic Sans MS" charset="0"/>
            </a:endParaRPr>
          </a:p>
        </p:txBody>
      </p:sp>
      <p:pic>
        <p:nvPicPr>
          <p:cNvPr id="328711" name="Picture 9"/>
          <p:cNvPicPr>
            <a:picLocks noChangeAspect="1" noChangeArrowheads="1"/>
          </p:cNvPicPr>
          <p:nvPr/>
        </p:nvPicPr>
        <p:blipFill>
          <a:blip r:embed="rId4"/>
          <a:srcRect/>
          <a:stretch>
            <a:fillRect/>
          </a:stretch>
        </p:blipFill>
        <p:spPr bwMode="auto">
          <a:xfrm>
            <a:off x="590550" y="3051279"/>
            <a:ext cx="3124200" cy="2949575"/>
          </a:xfrm>
          <a:prstGeom prst="rect">
            <a:avLst/>
          </a:prstGeom>
          <a:noFill/>
          <a:ln w="9525">
            <a:solidFill>
              <a:schemeClr val="bg2"/>
            </a:solidFill>
            <a:miter lim="800000"/>
            <a:headEnd/>
            <a:tailEnd/>
          </a:ln>
        </p:spPr>
      </p:pic>
      <p:sp>
        <p:nvSpPr>
          <p:cNvPr id="328712" name="Text Box 10"/>
          <p:cNvSpPr txBox="1">
            <a:spLocks noChangeArrowheads="1"/>
          </p:cNvSpPr>
          <p:nvPr/>
        </p:nvSpPr>
        <p:spPr bwMode="auto">
          <a:xfrm>
            <a:off x="615606" y="6022800"/>
            <a:ext cx="4190999" cy="707878"/>
          </a:xfrm>
          <a:prstGeom prst="rect">
            <a:avLst/>
          </a:prstGeom>
          <a:noFill/>
          <a:ln w="9525">
            <a:noFill/>
            <a:miter lim="800000"/>
            <a:headEnd/>
            <a:tailEnd/>
          </a:ln>
        </p:spPr>
        <p:txBody>
          <a:bodyPr wrap="square" lIns="91430" tIns="45716" rIns="91430" bIns="45716">
            <a:prstTxWarp prst="textNoShape">
              <a:avLst/>
            </a:prstTxWarp>
            <a:spAutoFit/>
          </a:bodyPr>
          <a:lstStyle/>
          <a:p>
            <a:r>
              <a:rPr lang="en-US" sz="2000" b="1" dirty="0" smtClean="0">
                <a:solidFill>
                  <a:srgbClr val="CC1922"/>
                </a:solidFill>
                <a:latin typeface="Comic Sans MS" charset="0"/>
              </a:rPr>
              <a:t>the first </a:t>
            </a:r>
            <a:r>
              <a:rPr lang="en-US" sz="2000" b="1" dirty="0">
                <a:solidFill>
                  <a:srgbClr val="CC1922"/>
                </a:solidFill>
                <a:latin typeface="Comic Sans MS" charset="0"/>
              </a:rPr>
              <a:t>tower</a:t>
            </a:r>
            <a:r>
              <a:rPr lang="en-US" sz="2000" b="1" dirty="0" smtClean="0">
                <a:solidFill>
                  <a:srgbClr val="CC1922"/>
                </a:solidFill>
                <a:latin typeface="Comic Sans MS" charset="0"/>
              </a:rPr>
              <a:t> CUORE-0 </a:t>
            </a:r>
          </a:p>
          <a:p>
            <a:r>
              <a:rPr lang="en-US" sz="2000" b="1" dirty="0" smtClean="0">
                <a:solidFill>
                  <a:srgbClr val="CC1922"/>
                </a:solidFill>
                <a:latin typeface="Comic Sans MS" charset="0"/>
              </a:rPr>
              <a:t>in commissioning phase</a:t>
            </a:r>
            <a:endParaRPr lang="en-US" sz="2000" b="1" dirty="0">
              <a:solidFill>
                <a:srgbClr val="CC1922"/>
              </a:solidFill>
              <a:latin typeface="Comic Sans MS" charset="0"/>
            </a:endParaRPr>
          </a:p>
        </p:txBody>
      </p:sp>
      <p:sp>
        <p:nvSpPr>
          <p:cNvPr id="328713" name="Text Box 11"/>
          <p:cNvSpPr txBox="1">
            <a:spLocks noChangeArrowheads="1"/>
          </p:cNvSpPr>
          <p:nvPr/>
        </p:nvSpPr>
        <p:spPr bwMode="auto">
          <a:xfrm>
            <a:off x="5337177" y="6384925"/>
            <a:ext cx="3252192" cy="369324"/>
          </a:xfrm>
          <a:prstGeom prst="rect">
            <a:avLst/>
          </a:prstGeom>
          <a:noFill/>
          <a:ln w="9525">
            <a:noFill/>
            <a:miter lim="800000"/>
            <a:headEnd/>
            <a:tailEnd/>
          </a:ln>
        </p:spPr>
        <p:txBody>
          <a:bodyPr wrap="none" lIns="91430" tIns="45716" rIns="91430" bIns="45716">
            <a:prstTxWarp prst="textNoShape">
              <a:avLst/>
            </a:prstTxWarp>
            <a:spAutoFit/>
          </a:bodyPr>
          <a:lstStyle/>
          <a:p>
            <a:r>
              <a:rPr lang="en-US">
                <a:latin typeface="Comic Sans MS" charset="0"/>
              </a:rPr>
              <a:t>Custom dilution refrigerator</a:t>
            </a:r>
          </a:p>
        </p:txBody>
      </p:sp>
      <p:sp>
        <p:nvSpPr>
          <p:cNvPr id="328714" name="Line 12"/>
          <p:cNvSpPr>
            <a:spLocks noChangeShapeType="1"/>
          </p:cNvSpPr>
          <p:nvPr/>
        </p:nvSpPr>
        <p:spPr bwMode="auto">
          <a:xfrm>
            <a:off x="3851275" y="3141664"/>
            <a:ext cx="2792413" cy="1787525"/>
          </a:xfrm>
          <a:prstGeom prst="line">
            <a:avLst/>
          </a:prstGeom>
          <a:noFill/>
          <a:ln w="9525">
            <a:solidFill>
              <a:schemeClr val="tx1"/>
            </a:solidFill>
            <a:round/>
            <a:headEnd/>
            <a:tailEnd type="triangle" w="med" len="med"/>
          </a:ln>
        </p:spPr>
        <p:txBody>
          <a:bodyPr wrap="none" lIns="91430" tIns="45716" rIns="91430" bIns="45716" anchor="ctr">
            <a:prstTxWarp prst="textNoShape">
              <a:avLst/>
            </a:prstTxWarp>
          </a:bodyPr>
          <a:lstStyle/>
          <a:p>
            <a:endParaRPr lang="en-GB"/>
          </a:p>
        </p:txBody>
      </p:sp>
      <p:sp>
        <p:nvSpPr>
          <p:cNvPr id="328715" name="Line 13"/>
          <p:cNvSpPr>
            <a:spLocks noChangeShapeType="1"/>
          </p:cNvSpPr>
          <p:nvPr/>
        </p:nvSpPr>
        <p:spPr bwMode="auto">
          <a:xfrm flipV="1">
            <a:off x="4343400" y="5715104"/>
            <a:ext cx="2857500" cy="142875"/>
          </a:xfrm>
          <a:prstGeom prst="line">
            <a:avLst/>
          </a:prstGeom>
          <a:noFill/>
          <a:ln w="9525">
            <a:solidFill>
              <a:schemeClr val="tx1"/>
            </a:solidFill>
            <a:round/>
            <a:headEnd/>
            <a:tailEnd type="triangle" w="med" len="med"/>
          </a:ln>
        </p:spPr>
        <p:txBody>
          <a:bodyPr wrap="none" lIns="91430" tIns="45716" rIns="91430" bIns="45716" anchor="ctr">
            <a:prstTxWarp prst="textNoShape">
              <a:avLst/>
            </a:prstTxWarp>
          </a:bodyPr>
          <a:lstStyle/>
          <a:p>
            <a:endParaRPr lang="en-GB"/>
          </a:p>
        </p:txBody>
      </p:sp>
      <p:sp>
        <p:nvSpPr>
          <p:cNvPr id="328716" name="Line 14"/>
          <p:cNvSpPr>
            <a:spLocks noChangeShapeType="1"/>
          </p:cNvSpPr>
          <p:nvPr/>
        </p:nvSpPr>
        <p:spPr bwMode="auto">
          <a:xfrm flipV="1">
            <a:off x="2428875" y="5429250"/>
            <a:ext cx="381000" cy="838200"/>
          </a:xfrm>
          <a:prstGeom prst="line">
            <a:avLst/>
          </a:prstGeom>
          <a:noFill/>
          <a:ln w="9525">
            <a:solidFill>
              <a:srgbClr val="FF0000"/>
            </a:solidFill>
            <a:round/>
            <a:headEnd/>
            <a:tailEnd type="triangle" w="med" len="med"/>
          </a:ln>
        </p:spPr>
        <p:txBody>
          <a:bodyPr wrap="none" lIns="91430" tIns="45716" rIns="91430" bIns="45716" anchor="ctr">
            <a:prstTxWarp prst="textNoShape">
              <a:avLst/>
            </a:prstTxWarp>
          </a:bodyPr>
          <a:lstStyle/>
          <a:p>
            <a:endParaRPr lang="en-GB"/>
          </a:p>
        </p:txBody>
      </p:sp>
      <p:sp>
        <p:nvSpPr>
          <p:cNvPr id="328717" name="TextBox 12"/>
          <p:cNvSpPr txBox="1">
            <a:spLocks noChangeArrowheads="1"/>
          </p:cNvSpPr>
          <p:nvPr/>
        </p:nvSpPr>
        <p:spPr bwMode="auto">
          <a:xfrm>
            <a:off x="4953052" y="950400"/>
            <a:ext cx="4595813" cy="1200150"/>
          </a:xfrm>
          <a:prstGeom prst="rect">
            <a:avLst/>
          </a:prstGeom>
          <a:noFill/>
          <a:ln w="9525">
            <a:noFill/>
            <a:miter lim="800000"/>
            <a:headEnd/>
            <a:tailEnd/>
          </a:ln>
        </p:spPr>
        <p:txBody>
          <a:bodyPr wrap="square" lIns="91430" tIns="45716" rIns="91430" bIns="45716">
            <a:prstTxWarp prst="textNoShape">
              <a:avLst/>
            </a:prstTxWarp>
            <a:spAutoFit/>
          </a:bodyPr>
          <a:lstStyle/>
          <a:p>
            <a:pPr>
              <a:tabLst>
                <a:tab pos="722313" algn="l"/>
                <a:tab pos="1446213" algn="l"/>
                <a:tab pos="2170113" algn="l"/>
                <a:tab pos="2894013" algn="l"/>
                <a:tab pos="3617913" algn="l"/>
                <a:tab pos="4341813" algn="l"/>
              </a:tabLst>
            </a:pPr>
            <a:r>
              <a:rPr lang="en-US" dirty="0">
                <a:solidFill>
                  <a:srgbClr val="000000"/>
                </a:solidFill>
                <a:latin typeface="Comic Sans MS" charset="0"/>
                <a:ea typeface="DejaVu Sans" charset="0"/>
                <a:cs typeface="DejaVu Sans" charset="0"/>
              </a:rPr>
              <a:t> Expected 5 Years </a:t>
            </a:r>
            <a:r>
              <a:rPr lang="en-US" dirty="0" smtClean="0">
                <a:solidFill>
                  <a:srgbClr val="000000"/>
                </a:solidFill>
                <a:latin typeface="Comic Sans MS" charset="0"/>
                <a:ea typeface="DejaVu Sans" charset="0"/>
                <a:cs typeface="DejaVu Sans" charset="0"/>
              </a:rPr>
              <a:t>sensitivity: </a:t>
            </a:r>
          </a:p>
          <a:p>
            <a:pPr>
              <a:tabLst>
                <a:tab pos="722313" algn="l"/>
                <a:tab pos="1446213" algn="l"/>
                <a:tab pos="2170113" algn="l"/>
                <a:tab pos="2894013" algn="l"/>
                <a:tab pos="3617913" algn="l"/>
                <a:tab pos="4341813" algn="l"/>
              </a:tabLst>
            </a:pPr>
            <a:r>
              <a:rPr lang="en-US" b="1" dirty="0" smtClean="0">
                <a:solidFill>
                  <a:srgbClr val="000000"/>
                </a:solidFill>
                <a:latin typeface="Comic Sans MS" charset="0"/>
                <a:ea typeface="DejaVu Sans" charset="0"/>
                <a:cs typeface="DejaVu Sans" charset="0"/>
              </a:rPr>
              <a:t>T</a:t>
            </a:r>
            <a:r>
              <a:rPr lang="en-US" b="1" baseline="-25000" dirty="0" smtClean="0">
                <a:solidFill>
                  <a:srgbClr val="000000"/>
                </a:solidFill>
                <a:latin typeface="Comic Sans MS" charset="0"/>
                <a:ea typeface="DejaVu Sans" charset="0"/>
                <a:cs typeface="DejaVu Sans" charset="0"/>
              </a:rPr>
              <a:t>1/2 </a:t>
            </a:r>
            <a:r>
              <a:rPr lang="en-US" b="1" dirty="0" smtClean="0">
                <a:solidFill>
                  <a:srgbClr val="000000"/>
                </a:solidFill>
                <a:latin typeface="Comic Sans MS" charset="0"/>
                <a:ea typeface="DejaVu Sans" charset="0"/>
                <a:cs typeface="DejaVu Sans" charset="0"/>
              </a:rPr>
              <a:t>= 2.1 </a:t>
            </a:r>
            <a:r>
              <a:rPr lang="en-US" b="1" dirty="0" err="1">
                <a:solidFill>
                  <a:srgbClr val="000000"/>
                </a:solidFill>
                <a:latin typeface="Comic Sans MS" charset="0"/>
                <a:ea typeface="DejaVu Sans" charset="0"/>
                <a:cs typeface="DejaVu Sans" charset="0"/>
              </a:rPr>
              <a:t>x</a:t>
            </a:r>
            <a:r>
              <a:rPr lang="en-US" b="1" dirty="0">
                <a:solidFill>
                  <a:srgbClr val="000000"/>
                </a:solidFill>
                <a:latin typeface="Comic Sans MS" charset="0"/>
                <a:ea typeface="DejaVu Sans" charset="0"/>
                <a:cs typeface="DejaVu Sans" charset="0"/>
              </a:rPr>
              <a:t> 10</a:t>
            </a:r>
            <a:r>
              <a:rPr lang="en-US" b="1" baseline="30000" dirty="0">
                <a:solidFill>
                  <a:srgbClr val="000000"/>
                </a:solidFill>
                <a:latin typeface="Comic Sans MS" charset="0"/>
                <a:ea typeface="DejaVu Sans" charset="0"/>
                <a:cs typeface="DejaVu Sans" charset="0"/>
              </a:rPr>
              <a:t>26</a:t>
            </a:r>
            <a:r>
              <a:rPr lang="en-US" b="1" dirty="0">
                <a:solidFill>
                  <a:srgbClr val="000000"/>
                </a:solidFill>
                <a:latin typeface="Comic Sans MS" charset="0"/>
                <a:ea typeface="DejaVu Sans" charset="0"/>
                <a:cs typeface="DejaVu Sans" charset="0"/>
              </a:rPr>
              <a:t> </a:t>
            </a:r>
            <a:r>
              <a:rPr lang="en-US" b="1" dirty="0" err="1" smtClean="0">
                <a:solidFill>
                  <a:srgbClr val="000000"/>
                </a:solidFill>
                <a:latin typeface="Comic Sans MS" charset="0"/>
                <a:ea typeface="DejaVu Sans" charset="0"/>
                <a:cs typeface="DejaVu Sans" charset="0"/>
              </a:rPr>
              <a:t>y</a:t>
            </a:r>
            <a:r>
              <a:rPr lang="en-US" b="1" dirty="0" smtClean="0">
                <a:solidFill>
                  <a:srgbClr val="000000"/>
                </a:solidFill>
                <a:latin typeface="Comic Sans MS" charset="0"/>
                <a:ea typeface="DejaVu Sans" charset="0"/>
                <a:cs typeface="DejaVu Sans" charset="0"/>
              </a:rPr>
              <a:t>,  </a:t>
            </a:r>
            <a:r>
              <a:rPr lang="en-US" b="1" dirty="0" err="1" smtClean="0">
                <a:solidFill>
                  <a:srgbClr val="000000"/>
                </a:solidFill>
                <a:latin typeface="Comic Sans MS" charset="0"/>
                <a:ea typeface="DejaVu Sans" charset="0"/>
                <a:cs typeface="DejaVu Sans" charset="0"/>
              </a:rPr>
              <a:t>m</a:t>
            </a:r>
            <a:r>
              <a:rPr lang="en-US" b="1" baseline="-25000" dirty="0" err="1" smtClean="0">
                <a:solidFill>
                  <a:srgbClr val="000000"/>
                </a:solidFill>
                <a:latin typeface="Symbol" charset="2"/>
                <a:ea typeface="DejaVu Sans" charset="0"/>
                <a:cs typeface="Symbol" charset="2"/>
              </a:rPr>
              <a:t>bb</a:t>
            </a:r>
            <a:r>
              <a:rPr lang="en-US" b="1" dirty="0" smtClean="0">
                <a:solidFill>
                  <a:srgbClr val="000000"/>
                </a:solidFill>
                <a:latin typeface="Symbol" charset="2"/>
                <a:ea typeface="DejaVu Sans" charset="0"/>
                <a:cs typeface="Symbol" charset="2"/>
              </a:rPr>
              <a:t>=41-95 </a:t>
            </a:r>
            <a:r>
              <a:rPr lang="en-US" b="1" dirty="0" err="1" smtClean="0">
                <a:solidFill>
                  <a:srgbClr val="000000"/>
                </a:solidFill>
                <a:latin typeface="Comic Sans MS"/>
                <a:ea typeface="DejaVu Sans" charset="0"/>
                <a:cs typeface="Comic Sans MS"/>
              </a:rPr>
              <a:t>meV</a:t>
            </a:r>
            <a:endParaRPr lang="en-US" b="1" dirty="0" smtClean="0">
              <a:solidFill>
                <a:srgbClr val="000000"/>
              </a:solidFill>
              <a:latin typeface="Comic Sans MS"/>
              <a:ea typeface="DejaVu Sans" charset="0"/>
              <a:cs typeface="Comic Sans MS"/>
            </a:endParaRPr>
          </a:p>
          <a:p>
            <a:pPr>
              <a:tabLst>
                <a:tab pos="722313" algn="l"/>
                <a:tab pos="1446213" algn="l"/>
                <a:tab pos="2170113" algn="l"/>
                <a:tab pos="2894013" algn="l"/>
                <a:tab pos="3617913" algn="l"/>
                <a:tab pos="4341813" algn="l"/>
              </a:tabLst>
            </a:pPr>
            <a:r>
              <a:rPr lang="en-US" dirty="0">
                <a:solidFill>
                  <a:srgbClr val="000000"/>
                </a:solidFill>
                <a:latin typeface="Comic Sans MS" charset="0"/>
                <a:ea typeface="DejaVu Sans" charset="0"/>
                <a:cs typeface="DejaVu Sans" charset="0"/>
              </a:rPr>
              <a:t>background counting rate</a:t>
            </a:r>
          </a:p>
          <a:p>
            <a:pPr>
              <a:tabLst>
                <a:tab pos="722313" algn="l"/>
                <a:tab pos="1446213" algn="l"/>
                <a:tab pos="2170113" algn="l"/>
                <a:tab pos="2894013" algn="l"/>
                <a:tab pos="3617913" algn="l"/>
                <a:tab pos="4341813" algn="l"/>
              </a:tabLst>
            </a:pPr>
            <a:r>
              <a:rPr lang="en-US" dirty="0">
                <a:solidFill>
                  <a:srgbClr val="000000"/>
                </a:solidFill>
                <a:latin typeface="Comic Sans MS" charset="0"/>
                <a:ea typeface="DejaVu Sans" charset="0"/>
                <a:cs typeface="DejaVu Sans" charset="0"/>
              </a:rPr>
              <a:t>10</a:t>
            </a:r>
            <a:r>
              <a:rPr lang="en-US" baseline="33000" dirty="0">
                <a:solidFill>
                  <a:srgbClr val="000000"/>
                </a:solidFill>
                <a:latin typeface="Comic Sans MS" charset="0"/>
                <a:ea typeface="DejaVu Sans" charset="0"/>
                <a:cs typeface="DejaVu Sans" charset="0"/>
              </a:rPr>
              <a:t>-2</a:t>
            </a:r>
            <a:r>
              <a:rPr lang="en-US" dirty="0">
                <a:solidFill>
                  <a:srgbClr val="000000"/>
                </a:solidFill>
                <a:latin typeface="Comic Sans MS" charset="0"/>
                <a:ea typeface="DejaVu Sans" charset="0"/>
                <a:cs typeface="DejaVu Sans" charset="0"/>
              </a:rPr>
              <a:t> </a:t>
            </a:r>
            <a:r>
              <a:rPr lang="en-US" dirty="0" err="1">
                <a:solidFill>
                  <a:srgbClr val="000000"/>
                </a:solidFill>
                <a:latin typeface="Comic Sans MS" charset="0"/>
                <a:ea typeface="DejaVu Sans" charset="0"/>
                <a:cs typeface="DejaVu Sans" charset="0"/>
              </a:rPr>
              <a:t>c/keV/kg/y</a:t>
            </a:r>
            <a:endParaRPr lang="en-GB" dirty="0">
              <a:latin typeface="Comic Sans MS" charset="0"/>
              <a:ea typeface="Comic Sans MS" charset="0"/>
              <a:cs typeface="Comic Sans MS" charset="0"/>
            </a:endParaRPr>
          </a:p>
        </p:txBody>
      </p:sp>
      <p:sp>
        <p:nvSpPr>
          <p:cNvPr id="14" name="Slide Number Placeholder 13"/>
          <p:cNvSpPr>
            <a:spLocks noGrp="1"/>
          </p:cNvSpPr>
          <p:nvPr>
            <p:ph type="sldNum" sz="quarter" idx="12"/>
          </p:nvPr>
        </p:nvSpPr>
        <p:spPr/>
        <p:txBody>
          <a:bodyPr/>
          <a:lstStyle/>
          <a:p>
            <a:pPr>
              <a:defRPr/>
            </a:pPr>
            <a:fld id="{B928FF46-E2DA-1F41-81EB-0FCD5C0D76F8}" type="slidenum">
              <a:rPr lang="it-IT" smtClean="0"/>
              <a:pPr>
                <a:defRPr/>
              </a:pPr>
              <a:t>13</a:t>
            </a:fld>
            <a:endParaRPr lang="it-IT"/>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4434" name="Picture 3" descr="Borexino3 Kopie_med_res.jpg"/>
          <p:cNvPicPr preferRelativeResize="0">
            <a:picLocks noChangeAspect="1"/>
          </p:cNvPicPr>
          <p:nvPr/>
        </p:nvPicPr>
        <p:blipFill>
          <a:blip r:embed="rId2"/>
          <a:srcRect/>
          <a:stretch>
            <a:fillRect/>
          </a:stretch>
        </p:blipFill>
        <p:spPr bwMode="auto">
          <a:xfrm>
            <a:off x="-57150" y="2"/>
            <a:ext cx="9201150" cy="6900863"/>
          </a:xfrm>
          <a:prstGeom prst="rect">
            <a:avLst/>
          </a:prstGeom>
          <a:noFill/>
          <a:ln w="9525">
            <a:noFill/>
            <a:miter lim="800000"/>
            <a:headEnd/>
            <a:tailEnd/>
          </a:ln>
        </p:spPr>
      </p:pic>
      <p:sp>
        <p:nvSpPr>
          <p:cNvPr id="5" name="Rectangle 22"/>
          <p:cNvSpPr>
            <a:spLocks noChangeArrowheads="1"/>
          </p:cNvSpPr>
          <p:nvPr/>
        </p:nvSpPr>
        <p:spPr bwMode="auto">
          <a:xfrm>
            <a:off x="107956" y="108000"/>
            <a:ext cx="8901113" cy="2505600"/>
          </a:xfrm>
          <a:prstGeom prst="rect">
            <a:avLst/>
          </a:prstGeom>
          <a:noFill/>
          <a:ln w="9525">
            <a:noFill/>
            <a:miter lim="800000"/>
            <a:headEnd/>
            <a:tailEnd/>
          </a:ln>
          <a:effectLst/>
        </p:spPr>
        <p:txBody>
          <a:bodyPr lIns="91302" tIns="45652" rIns="91302" bIns="45652" anchor="ctr">
            <a:prstTxWarp prst="textNoShape">
              <a:avLst/>
            </a:prstTxWarp>
          </a:bodyPr>
          <a:lstStyle/>
          <a:p>
            <a:pPr algn="ctr">
              <a:defRPr/>
            </a:pPr>
            <a:endParaRPr lang="en-US" sz="3200" dirty="0">
              <a:solidFill>
                <a:schemeClr val="bg1"/>
              </a:solidFill>
              <a:effectLst>
                <a:outerShdw blurRad="38100" dist="38100" dir="2700000" algn="tl">
                  <a:srgbClr val="DDDDDD"/>
                </a:outerShdw>
              </a:effectLst>
            </a:endParaRPr>
          </a:p>
          <a:p>
            <a:pPr algn="ctr">
              <a:defRPr/>
            </a:pPr>
            <a:r>
              <a:rPr lang="en-US" sz="3200" b="1" dirty="0">
                <a:solidFill>
                  <a:schemeClr val="bg1"/>
                </a:solidFill>
                <a:effectLst>
                  <a:outerShdw blurRad="38100" dist="38100" dir="2700000" algn="tl">
                    <a:srgbClr val="DDDDDD"/>
                  </a:outerShdw>
                </a:effectLst>
              </a:rPr>
              <a:t>BOREXINO: </a:t>
            </a:r>
          </a:p>
          <a:p>
            <a:pPr algn="ctr">
              <a:defRPr/>
            </a:pPr>
            <a:r>
              <a:rPr lang="en-US" sz="2400" b="1" dirty="0">
                <a:solidFill>
                  <a:schemeClr val="bg1"/>
                </a:solidFill>
                <a:effectLst>
                  <a:outerShdw blurRad="38100" dist="38100" dir="2700000" algn="tl">
                    <a:srgbClr val="DDDDDD"/>
                  </a:outerShdw>
                </a:effectLst>
              </a:rPr>
              <a:t>a real time  </a:t>
            </a:r>
            <a:r>
              <a:rPr lang="en-US" sz="2400" b="1" dirty="0" smtClean="0">
                <a:solidFill>
                  <a:schemeClr val="bg1"/>
                </a:solidFill>
                <a:effectLst>
                  <a:outerShdw blurRad="38100" dist="38100" dir="2700000" algn="tl">
                    <a:srgbClr val="DDDDDD"/>
                  </a:outerShdw>
                </a:effectLst>
              </a:rPr>
              <a:t>liquid </a:t>
            </a:r>
            <a:r>
              <a:rPr lang="en-US" sz="2400" b="1" dirty="0" err="1">
                <a:solidFill>
                  <a:schemeClr val="bg1"/>
                </a:solidFill>
                <a:effectLst>
                  <a:outerShdw blurRad="38100" dist="38100" dir="2700000" algn="tl">
                    <a:srgbClr val="DDDDDD"/>
                  </a:outerShdw>
                </a:effectLst>
              </a:rPr>
              <a:t>scintillator</a:t>
            </a:r>
            <a:r>
              <a:rPr lang="en-US" sz="2400" b="1" dirty="0">
                <a:solidFill>
                  <a:schemeClr val="bg1"/>
                </a:solidFill>
                <a:effectLst>
                  <a:outerShdw blurRad="38100" dist="38100" dir="2700000" algn="tl">
                    <a:srgbClr val="DDDDDD"/>
                  </a:outerShdw>
                </a:effectLst>
              </a:rPr>
              <a:t> detector</a:t>
            </a:r>
            <a:r>
              <a:rPr lang="en-US" sz="2400" b="1" dirty="0" smtClean="0">
                <a:solidFill>
                  <a:schemeClr val="bg1"/>
                </a:solidFill>
                <a:effectLst>
                  <a:outerShdw blurRad="38100" dist="38100" dir="2700000" algn="tl">
                    <a:srgbClr val="DDDDDD"/>
                  </a:outerShdw>
                </a:effectLst>
              </a:rPr>
              <a:t> for </a:t>
            </a:r>
            <a:r>
              <a:rPr lang="en-US" sz="2400" b="1" dirty="0">
                <a:solidFill>
                  <a:schemeClr val="bg1"/>
                </a:solidFill>
                <a:effectLst>
                  <a:outerShdw blurRad="38100" dist="38100" dir="2700000" algn="tl">
                    <a:srgbClr val="DDDDDD"/>
                  </a:outerShdw>
                </a:effectLst>
              </a:rPr>
              <a:t>solar </a:t>
            </a:r>
            <a:r>
              <a:rPr lang="en-US" sz="2400" b="1" dirty="0" smtClean="0">
                <a:solidFill>
                  <a:schemeClr val="bg1"/>
                </a:solidFill>
                <a:effectLst>
                  <a:outerShdw blurRad="38100" dist="38100" dir="2700000" algn="tl">
                    <a:srgbClr val="DDDDDD"/>
                  </a:outerShdw>
                </a:effectLst>
              </a:rPr>
              <a:t>neutrinos</a:t>
            </a:r>
          </a:p>
          <a:p>
            <a:pPr marL="544490" lvl="1">
              <a:buFont typeface="Wingdings" charset="2"/>
              <a:buChar char="§"/>
              <a:defRPr/>
            </a:pPr>
            <a:r>
              <a:rPr lang="it-IT" sz="2400" b="1" dirty="0" smtClean="0">
                <a:solidFill>
                  <a:schemeClr val="bg1"/>
                </a:solidFill>
                <a:latin typeface="Comic Sans MS" charset="0"/>
                <a:ea typeface="Comic Sans MS" charset="0"/>
                <a:cs typeface="Comic Sans MS" charset="0"/>
              </a:rPr>
              <a:t>278 </a:t>
            </a:r>
            <a:r>
              <a:rPr lang="it-IT" sz="2400" b="1" dirty="0" err="1" smtClean="0">
                <a:solidFill>
                  <a:schemeClr val="bg1"/>
                </a:solidFill>
                <a:latin typeface="Comic Sans MS" charset="0"/>
                <a:ea typeface="Comic Sans MS" charset="0"/>
                <a:cs typeface="Comic Sans MS" charset="0"/>
              </a:rPr>
              <a:t>tons</a:t>
            </a:r>
            <a:r>
              <a:rPr lang="it-IT" sz="2400" b="1" dirty="0" smtClean="0">
                <a:solidFill>
                  <a:schemeClr val="bg1"/>
                </a:solidFill>
                <a:latin typeface="Comic Sans MS" charset="0"/>
                <a:ea typeface="Comic Sans MS" charset="0"/>
                <a:cs typeface="Comic Sans MS" charset="0"/>
              </a:rPr>
              <a:t> </a:t>
            </a:r>
            <a:r>
              <a:rPr lang="it-IT" sz="2400" b="1" dirty="0" err="1" smtClean="0">
                <a:solidFill>
                  <a:schemeClr val="bg1"/>
                </a:solidFill>
                <a:latin typeface="Comic Sans MS" charset="0"/>
                <a:ea typeface="Comic Sans MS" charset="0"/>
                <a:cs typeface="Comic Sans MS" charset="0"/>
              </a:rPr>
              <a:t>of</a:t>
            </a:r>
            <a:r>
              <a:rPr lang="it-IT" sz="2400" b="1" dirty="0" smtClean="0">
                <a:solidFill>
                  <a:schemeClr val="bg1"/>
                </a:solidFill>
                <a:latin typeface="Comic Sans MS" charset="0"/>
                <a:ea typeface="Comic Sans MS" charset="0"/>
                <a:cs typeface="Comic Sans MS" charset="0"/>
              </a:rPr>
              <a:t> </a:t>
            </a:r>
            <a:r>
              <a:rPr lang="it-IT" sz="2400" b="1" dirty="0" err="1" smtClean="0">
                <a:solidFill>
                  <a:schemeClr val="bg1"/>
                </a:solidFill>
                <a:latin typeface="Comic Sans MS" charset="0"/>
                <a:ea typeface="Comic Sans MS" charset="0"/>
                <a:cs typeface="Comic Sans MS" charset="0"/>
              </a:rPr>
              <a:t>PC+PPO</a:t>
            </a:r>
            <a:r>
              <a:rPr lang="it-IT" sz="2400" b="1" dirty="0" smtClean="0">
                <a:solidFill>
                  <a:schemeClr val="bg1"/>
                </a:solidFill>
                <a:latin typeface="Comic Sans MS" charset="0"/>
                <a:ea typeface="Comic Sans MS" charset="0"/>
                <a:cs typeface="Comic Sans MS" charset="0"/>
              </a:rPr>
              <a:t> </a:t>
            </a:r>
            <a:r>
              <a:rPr lang="en-GB" sz="2400" b="1" dirty="0" smtClean="0">
                <a:solidFill>
                  <a:schemeClr val="bg1"/>
                </a:solidFill>
                <a:latin typeface="Comic Sans MS" charset="0"/>
                <a:ea typeface="Comic Sans MS" charset="0"/>
                <a:cs typeface="Comic Sans MS" charset="0"/>
              </a:rPr>
              <a:t>in a nylon bag</a:t>
            </a:r>
          </a:p>
          <a:p>
            <a:pPr marL="544490" lvl="1">
              <a:buFont typeface="Wingdings" charset="2"/>
              <a:buChar char="§"/>
              <a:defRPr/>
            </a:pPr>
            <a:r>
              <a:rPr lang="it-IT" sz="2400" b="1" dirty="0" smtClean="0">
                <a:solidFill>
                  <a:schemeClr val="bg1"/>
                </a:solidFill>
                <a:latin typeface="Comic Sans MS" charset="0"/>
                <a:ea typeface="Comic Sans MS" charset="0"/>
                <a:cs typeface="Comic Sans MS" charset="0"/>
              </a:rPr>
              <a:t>2200 </a:t>
            </a:r>
            <a:r>
              <a:rPr lang="it-IT" sz="2400" b="1" dirty="0" err="1" smtClean="0">
                <a:solidFill>
                  <a:schemeClr val="bg1"/>
                </a:solidFill>
                <a:latin typeface="Comic Sans MS" charset="0"/>
                <a:ea typeface="Comic Sans MS" charset="0"/>
                <a:cs typeface="Comic Sans MS" charset="0"/>
              </a:rPr>
              <a:t>photomultipliers</a:t>
            </a:r>
            <a:endParaRPr lang="it-IT" sz="2400" b="1" dirty="0" smtClean="0">
              <a:solidFill>
                <a:schemeClr val="bg1"/>
              </a:solidFill>
              <a:latin typeface="Comic Sans MS" charset="0"/>
              <a:ea typeface="Comic Sans MS" charset="0"/>
              <a:cs typeface="Comic Sans MS" charset="0"/>
            </a:endParaRPr>
          </a:p>
          <a:p>
            <a:pPr marL="544490" lvl="1">
              <a:buFont typeface="Wingdings" charset="2"/>
              <a:buChar char="§"/>
              <a:defRPr/>
            </a:pPr>
            <a:r>
              <a:rPr lang="it-IT" sz="2400" b="1" dirty="0" smtClean="0">
                <a:solidFill>
                  <a:schemeClr val="bg1"/>
                </a:solidFill>
                <a:latin typeface="Comic Sans MS" charset="0"/>
                <a:ea typeface="Comic Sans MS" charset="0"/>
                <a:cs typeface="Comic Sans MS" charset="0"/>
              </a:rPr>
              <a:t>2500 </a:t>
            </a:r>
            <a:r>
              <a:rPr lang="it-IT" sz="2400" b="1" dirty="0" err="1" smtClean="0">
                <a:solidFill>
                  <a:schemeClr val="bg1"/>
                </a:solidFill>
                <a:latin typeface="Comic Sans MS" charset="0"/>
                <a:ea typeface="Comic Sans MS" charset="0"/>
                <a:cs typeface="Comic Sans MS" charset="0"/>
              </a:rPr>
              <a:t>tons</a:t>
            </a:r>
            <a:r>
              <a:rPr lang="it-IT" sz="2400" b="1" dirty="0" smtClean="0">
                <a:solidFill>
                  <a:schemeClr val="bg1"/>
                </a:solidFill>
                <a:latin typeface="Comic Sans MS" charset="0"/>
                <a:ea typeface="Comic Sans MS" charset="0"/>
                <a:cs typeface="Comic Sans MS" charset="0"/>
              </a:rPr>
              <a:t> ultrapure water</a:t>
            </a:r>
          </a:p>
          <a:p>
            <a:pPr algn="ctr">
              <a:defRPr/>
            </a:pPr>
            <a:endParaRPr lang="en-US" sz="2400" b="1" dirty="0" smtClean="0">
              <a:solidFill>
                <a:schemeClr val="bg1"/>
              </a:solidFill>
              <a:effectLst>
                <a:outerShdw blurRad="38100" dist="38100" dir="2700000" algn="tl">
                  <a:srgbClr val="DDDDDD"/>
                </a:outerShdw>
              </a:effectLst>
            </a:endParaRPr>
          </a:p>
          <a:p>
            <a:pPr algn="ctr">
              <a:defRPr/>
            </a:pPr>
            <a:endParaRPr lang="en-US" sz="3200" dirty="0">
              <a:solidFill>
                <a:schemeClr val="bg1"/>
              </a:solidFill>
              <a:effectLst>
                <a:outerShdw blurRad="38100" dist="38100" dir="2700000" algn="tl">
                  <a:srgbClr val="DDDDDD"/>
                </a:outerShdw>
              </a:effectLst>
            </a:endParaRPr>
          </a:p>
        </p:txBody>
      </p:sp>
      <p:pic>
        <p:nvPicPr>
          <p:cNvPr id="4" name="Picture 6"/>
          <p:cNvPicPr>
            <a:picLocks noChangeAspect="1" noChangeArrowheads="1"/>
          </p:cNvPicPr>
          <p:nvPr/>
        </p:nvPicPr>
        <p:blipFill>
          <a:blip r:embed="rId3"/>
          <a:srcRect/>
          <a:stretch>
            <a:fillRect/>
          </a:stretch>
        </p:blipFill>
        <p:spPr bwMode="auto">
          <a:xfrm>
            <a:off x="5850001" y="2728800"/>
            <a:ext cx="3335458" cy="41220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6FDC012F-59D7-6C46-BF84-6F63F0F38703}" type="slidenum">
              <a:rPr lang="en-US" smtClean="0"/>
              <a:pPr>
                <a:defRPr/>
              </a:pPr>
              <a:t>14</a:t>
            </a:fld>
            <a:endParaRPr lang="en-US"/>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preferRelativeResize="0">
            <a:picLocks/>
          </p:cNvPicPr>
          <p:nvPr/>
        </p:nvPicPr>
        <p:blipFill>
          <a:blip r:embed="rId2"/>
          <a:stretch>
            <a:fillRect/>
          </a:stretch>
        </p:blipFill>
        <p:spPr>
          <a:xfrm>
            <a:off x="0" y="990600"/>
            <a:ext cx="9144000" cy="6228000"/>
          </a:xfrm>
          <a:prstGeom prst="rect">
            <a:avLst/>
          </a:prstGeom>
        </p:spPr>
      </p:pic>
      <p:sp>
        <p:nvSpPr>
          <p:cNvPr id="5" name="TextBox 4"/>
          <p:cNvSpPr txBox="1"/>
          <p:nvPr/>
        </p:nvSpPr>
        <p:spPr>
          <a:xfrm>
            <a:off x="0" y="0"/>
            <a:ext cx="9144000" cy="584776"/>
          </a:xfrm>
          <a:prstGeom prst="rect">
            <a:avLst/>
          </a:prstGeom>
          <a:solidFill>
            <a:srgbClr val="000090"/>
          </a:solidFill>
        </p:spPr>
        <p:txBody>
          <a:bodyPr wrap="square" rtlCol="0">
            <a:spAutoFit/>
          </a:bodyPr>
          <a:lstStyle/>
          <a:p>
            <a:r>
              <a:rPr lang="en-GB" sz="3200" b="1" dirty="0" smtClean="0">
                <a:solidFill>
                  <a:srgbClr val="FF6600"/>
                </a:solidFill>
                <a:latin typeface="Comic Sans MS"/>
                <a:cs typeface="Comic Sans MS"/>
              </a:rPr>
              <a:t>FIRST DETECTION OF</a:t>
            </a:r>
            <a:r>
              <a:rPr lang="en-GB" sz="3200" b="1" dirty="0" smtClean="0">
                <a:solidFill>
                  <a:srgbClr val="FF0000"/>
                </a:solidFill>
                <a:latin typeface="Comic Sans MS"/>
                <a:cs typeface="Comic Sans MS"/>
              </a:rPr>
              <a:t> </a:t>
            </a:r>
            <a:r>
              <a:rPr lang="en-GB" sz="3200" b="1" dirty="0" smtClean="0">
                <a:solidFill>
                  <a:schemeClr val="bg1"/>
                </a:solidFill>
                <a:latin typeface="Comic Sans MS"/>
                <a:cs typeface="Comic Sans MS"/>
              </a:rPr>
              <a:t>PEP</a:t>
            </a:r>
            <a:r>
              <a:rPr lang="en-GB" sz="3200" b="1" dirty="0" smtClean="0">
                <a:solidFill>
                  <a:srgbClr val="FF0000"/>
                </a:solidFill>
                <a:latin typeface="Comic Sans MS"/>
                <a:cs typeface="Comic Sans MS"/>
              </a:rPr>
              <a:t> </a:t>
            </a:r>
            <a:r>
              <a:rPr lang="en-GB" sz="3200" b="1" dirty="0" smtClean="0">
                <a:solidFill>
                  <a:srgbClr val="FF6600"/>
                </a:solidFill>
                <a:latin typeface="Comic Sans MS"/>
                <a:cs typeface="Comic Sans MS"/>
              </a:rPr>
              <a:t>NEUTRINOS</a:t>
            </a:r>
            <a:endParaRPr lang="en-GB" sz="3200" b="1" dirty="0">
              <a:solidFill>
                <a:srgbClr val="FF6600"/>
              </a:solidFill>
              <a:latin typeface="Comic Sans MS"/>
              <a:cs typeface="Comic Sans MS"/>
            </a:endParaRPr>
          </a:p>
        </p:txBody>
      </p:sp>
      <p:sp>
        <p:nvSpPr>
          <p:cNvPr id="6" name="Slide Number Placeholder 5"/>
          <p:cNvSpPr>
            <a:spLocks noGrp="1"/>
          </p:cNvSpPr>
          <p:nvPr>
            <p:ph type="sldNum" sz="quarter" idx="12"/>
          </p:nvPr>
        </p:nvSpPr>
        <p:spPr/>
        <p:txBody>
          <a:bodyPr/>
          <a:lstStyle/>
          <a:p>
            <a:pPr>
              <a:defRPr/>
            </a:pPr>
            <a:fld id="{46795D27-6944-0241-90D0-88CBEA992CA5}" type="slidenum">
              <a:rPr lang="en-US" smtClean="0"/>
              <a:pPr>
                <a:defRPr/>
              </a:pPr>
              <a:t>15</a:t>
            </a:fld>
            <a:endParaRPr lang="en-US"/>
          </a:p>
        </p:txBody>
      </p:sp>
      <p:sp>
        <p:nvSpPr>
          <p:cNvPr id="7" name="TextBox 6"/>
          <p:cNvSpPr txBox="1"/>
          <p:nvPr/>
        </p:nvSpPr>
        <p:spPr>
          <a:xfrm>
            <a:off x="609601" y="6588012"/>
            <a:ext cx="2041219" cy="307777"/>
          </a:xfrm>
          <a:prstGeom prst="rect">
            <a:avLst/>
          </a:prstGeom>
          <a:noFill/>
        </p:spPr>
        <p:txBody>
          <a:bodyPr wrap="none" rtlCol="0">
            <a:spAutoFit/>
          </a:bodyPr>
          <a:lstStyle/>
          <a:p>
            <a:r>
              <a:rPr lang="en-GB" sz="1400" dirty="0" smtClean="0">
                <a:latin typeface="Comic Sans MS"/>
                <a:cs typeface="Comic Sans MS"/>
              </a:rPr>
              <a:t>Courtesy M. </a:t>
            </a:r>
            <a:r>
              <a:rPr lang="en-GB" sz="1400" dirty="0" err="1" smtClean="0">
                <a:latin typeface="Comic Sans MS"/>
                <a:cs typeface="Comic Sans MS"/>
              </a:rPr>
              <a:t>Pallavicini</a:t>
            </a:r>
            <a:endParaRPr lang="en-GB" sz="1400" dirty="0">
              <a:latin typeface="Comic Sans MS"/>
              <a:cs typeface="Comic Sans M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2018" name="CasellaDiTesto 3"/>
          <p:cNvSpPr txBox="1">
            <a:spLocks noChangeArrowheads="1"/>
          </p:cNvSpPr>
          <p:nvPr/>
        </p:nvSpPr>
        <p:spPr bwMode="auto">
          <a:xfrm>
            <a:off x="76200" y="4245079"/>
            <a:ext cx="9067800" cy="373063"/>
          </a:xfrm>
          <a:prstGeom prst="rect">
            <a:avLst/>
          </a:prstGeom>
          <a:noFill/>
          <a:ln w="9525">
            <a:noFill/>
            <a:miter lim="800000"/>
            <a:headEnd/>
            <a:tailEnd/>
          </a:ln>
        </p:spPr>
        <p:txBody>
          <a:bodyPr lIns="95626" tIns="47816" rIns="95626" bIns="47816">
            <a:prstTxWarp prst="textNoShape">
              <a:avLst/>
            </a:prstTxWarp>
            <a:spAutoFit/>
          </a:bodyPr>
          <a:lstStyle/>
          <a:p>
            <a:pPr>
              <a:spcAft>
                <a:spcPts val="625"/>
              </a:spcAft>
              <a:buClr>
                <a:srgbClr val="FFFF00"/>
              </a:buClr>
              <a:buSzPct val="120000"/>
            </a:pPr>
            <a:r>
              <a:rPr lang="it-IT" b="1" dirty="0" err="1">
                <a:latin typeface="Comic Sans MS" charset="0"/>
                <a:ea typeface="Comic Sans MS" charset="0"/>
                <a:cs typeface="Comic Sans MS" charset="0"/>
              </a:rPr>
              <a:t>Only</a:t>
            </a:r>
            <a:r>
              <a:rPr lang="it-IT" b="1" dirty="0">
                <a:latin typeface="Comic Sans MS" charset="0"/>
                <a:ea typeface="Comic Sans MS" charset="0"/>
                <a:cs typeface="Comic Sans MS" charset="0"/>
              </a:rPr>
              <a:t> </a:t>
            </a:r>
            <a:r>
              <a:rPr lang="it-IT" b="1" dirty="0" err="1">
                <a:latin typeface="Comic Sans MS" charset="0"/>
                <a:ea typeface="Comic Sans MS" charset="0"/>
                <a:cs typeface="Comic Sans MS" charset="0"/>
              </a:rPr>
              <a:t>two</a:t>
            </a:r>
            <a:r>
              <a:rPr lang="it-IT" b="1" dirty="0">
                <a:latin typeface="Comic Sans MS" charset="0"/>
                <a:ea typeface="Comic Sans MS" charset="0"/>
                <a:cs typeface="Comic Sans MS" charset="0"/>
              </a:rPr>
              <a:t> </a:t>
            </a:r>
            <a:r>
              <a:rPr lang="it-IT" b="1" dirty="0" err="1">
                <a:latin typeface="Comic Sans MS" charset="0"/>
                <a:ea typeface="Comic Sans MS" charset="0"/>
                <a:cs typeface="Comic Sans MS" charset="0"/>
              </a:rPr>
              <a:t>detectors</a:t>
            </a:r>
            <a:r>
              <a:rPr lang="it-IT" b="1" dirty="0">
                <a:latin typeface="Comic Sans MS" charset="0"/>
                <a:ea typeface="Comic Sans MS" charset="0"/>
                <a:cs typeface="Comic Sans MS" charset="0"/>
              </a:rPr>
              <a:t> (</a:t>
            </a:r>
            <a:r>
              <a:rPr lang="it-IT" b="1" dirty="0" err="1">
                <a:latin typeface="Comic Sans MS" charset="0"/>
                <a:ea typeface="Comic Sans MS" charset="0"/>
                <a:cs typeface="Comic Sans MS" charset="0"/>
              </a:rPr>
              <a:t>Kamland</a:t>
            </a:r>
            <a:r>
              <a:rPr lang="it-IT" b="1" dirty="0">
                <a:latin typeface="Comic Sans MS" charset="0"/>
                <a:ea typeface="Comic Sans MS" charset="0"/>
                <a:cs typeface="Comic Sans MS" charset="0"/>
              </a:rPr>
              <a:t>,</a:t>
            </a:r>
            <a:r>
              <a:rPr lang="it-IT" b="1" dirty="0" err="1">
                <a:latin typeface="Comic Sans MS" charset="0"/>
                <a:ea typeface="Comic Sans MS" charset="0"/>
                <a:cs typeface="Comic Sans MS" charset="0"/>
              </a:rPr>
              <a:t>Borexino</a:t>
            </a:r>
            <a:r>
              <a:rPr lang="it-IT" b="1" dirty="0">
                <a:latin typeface="Comic Sans MS" charset="0"/>
                <a:ea typeface="Comic Sans MS" charset="0"/>
                <a:cs typeface="Comic Sans MS" charset="0"/>
              </a:rPr>
              <a:t>) are </a:t>
            </a:r>
            <a:r>
              <a:rPr lang="it-IT" b="1" dirty="0" err="1">
                <a:latin typeface="Comic Sans MS" charset="0"/>
                <a:ea typeface="Comic Sans MS" charset="0"/>
                <a:cs typeface="Comic Sans MS" charset="0"/>
              </a:rPr>
              <a:t>presently</a:t>
            </a:r>
            <a:r>
              <a:rPr lang="it-IT" b="1" dirty="0">
                <a:latin typeface="Comic Sans MS" charset="0"/>
                <a:ea typeface="Comic Sans MS" charset="0"/>
                <a:cs typeface="Comic Sans MS" charset="0"/>
              </a:rPr>
              <a:t> </a:t>
            </a:r>
            <a:r>
              <a:rPr lang="it-IT" b="1" dirty="0" err="1">
                <a:latin typeface="Comic Sans MS" charset="0"/>
                <a:ea typeface="Comic Sans MS" charset="0"/>
                <a:cs typeface="Comic Sans MS" charset="0"/>
              </a:rPr>
              <a:t>able</a:t>
            </a:r>
            <a:r>
              <a:rPr lang="it-IT" b="1" dirty="0">
                <a:latin typeface="Comic Sans MS" charset="0"/>
                <a:ea typeface="Comic Sans MS" charset="0"/>
                <a:cs typeface="Comic Sans MS" charset="0"/>
              </a:rPr>
              <a:t> </a:t>
            </a:r>
            <a:r>
              <a:rPr lang="it-IT" b="1" dirty="0" err="1">
                <a:latin typeface="Comic Sans MS" charset="0"/>
                <a:ea typeface="Comic Sans MS" charset="0"/>
                <a:cs typeface="Comic Sans MS" charset="0"/>
              </a:rPr>
              <a:t>to</a:t>
            </a:r>
            <a:r>
              <a:rPr lang="it-IT" b="1" dirty="0">
                <a:latin typeface="Comic Sans MS" charset="0"/>
                <a:ea typeface="Comic Sans MS" charset="0"/>
                <a:cs typeface="Comic Sans MS" charset="0"/>
              </a:rPr>
              <a:t> </a:t>
            </a:r>
            <a:r>
              <a:rPr lang="it-IT" b="1" dirty="0" err="1">
                <a:latin typeface="Comic Sans MS" charset="0"/>
                <a:ea typeface="Comic Sans MS" charset="0"/>
                <a:cs typeface="Comic Sans MS" charset="0"/>
              </a:rPr>
              <a:t>detect</a:t>
            </a:r>
            <a:r>
              <a:rPr lang="it-IT" b="1" dirty="0">
                <a:latin typeface="Comic Sans MS" charset="0"/>
                <a:ea typeface="Comic Sans MS" charset="0"/>
                <a:cs typeface="Comic Sans MS" charset="0"/>
              </a:rPr>
              <a:t>  </a:t>
            </a:r>
            <a:r>
              <a:rPr lang="it-IT" b="1" dirty="0" err="1" smtClean="0">
                <a:latin typeface="Comic Sans MS" charset="0"/>
                <a:ea typeface="Comic Sans MS" charset="0"/>
                <a:cs typeface="Comic Sans MS" charset="0"/>
              </a:rPr>
              <a:t>Geo</a:t>
            </a:r>
            <a:r>
              <a:rPr lang="it-IT" b="1" dirty="0" smtClean="0">
                <a:latin typeface="Comic Sans MS" charset="0"/>
                <a:ea typeface="Comic Sans MS" charset="0"/>
                <a:cs typeface="Comic Sans MS" charset="0"/>
              </a:rPr>
              <a:t> </a:t>
            </a:r>
            <a:r>
              <a:rPr lang="it-IT" b="1" dirty="0" err="1" smtClean="0">
                <a:latin typeface="Symbol" charset="2"/>
                <a:ea typeface="Symbol" charset="2"/>
                <a:cs typeface="Symbol" charset="2"/>
              </a:rPr>
              <a:t>n</a:t>
            </a:r>
            <a:endParaRPr lang="it-IT" b="1" dirty="0"/>
          </a:p>
        </p:txBody>
      </p:sp>
      <p:sp>
        <p:nvSpPr>
          <p:cNvPr id="342019" name="CasellaDiTesto 17"/>
          <p:cNvSpPr txBox="1">
            <a:spLocks noChangeArrowheads="1"/>
          </p:cNvSpPr>
          <p:nvPr/>
        </p:nvSpPr>
        <p:spPr bwMode="auto">
          <a:xfrm>
            <a:off x="215900" y="2357438"/>
            <a:ext cx="5651500" cy="1909762"/>
          </a:xfrm>
          <a:prstGeom prst="rect">
            <a:avLst/>
          </a:prstGeom>
          <a:noFill/>
          <a:ln w="9525">
            <a:noFill/>
            <a:miter lim="800000"/>
            <a:headEnd/>
            <a:tailEnd/>
          </a:ln>
        </p:spPr>
        <p:txBody>
          <a:bodyPr lIns="95626" tIns="47816" rIns="95626" bIns="47816">
            <a:prstTxWarp prst="textNoShape">
              <a:avLst/>
            </a:prstTxWarp>
            <a:spAutoFit/>
          </a:bodyPr>
          <a:lstStyle/>
          <a:p>
            <a:pPr marL="476250" lvl="1" indent="0">
              <a:lnSpc>
                <a:spcPct val="80000"/>
              </a:lnSpc>
            </a:pPr>
            <a:endParaRPr lang="en-US" sz="1600" dirty="0"/>
          </a:p>
          <a:p>
            <a:pPr marL="476250" lvl="1" indent="0"/>
            <a:r>
              <a:rPr lang="en-US" baseline="30000" dirty="0"/>
              <a:t>238</a:t>
            </a:r>
            <a:r>
              <a:rPr lang="en-US" dirty="0"/>
              <a:t>U   </a:t>
            </a:r>
            <a:r>
              <a:rPr lang="en-US" dirty="0" err="1">
                <a:sym typeface="Wingdings" charset="2"/>
              </a:rPr>
              <a:t></a:t>
            </a:r>
            <a:r>
              <a:rPr lang="en-US" dirty="0">
                <a:sym typeface="Wingdings" charset="2"/>
              </a:rPr>
              <a:t> </a:t>
            </a:r>
            <a:r>
              <a:rPr lang="en-US" baseline="30000" dirty="0"/>
              <a:t>206</a:t>
            </a:r>
            <a:r>
              <a:rPr lang="en-US" dirty="0"/>
              <a:t>Pb + 8 </a:t>
            </a:r>
            <a:r>
              <a:rPr lang="en-US" dirty="0">
                <a:latin typeface="Symbol" charset="2"/>
              </a:rPr>
              <a:t>a</a:t>
            </a:r>
            <a:r>
              <a:rPr lang="en-US" dirty="0"/>
              <a:t> + 8</a:t>
            </a:r>
            <a:r>
              <a:rPr lang="en-US" dirty="0">
                <a:latin typeface="Symbol" charset="2"/>
              </a:rPr>
              <a:t> </a:t>
            </a:r>
            <a:r>
              <a:rPr lang="en-US" i="1" dirty="0" err="1"/>
              <a:t>e</a:t>
            </a:r>
            <a:r>
              <a:rPr lang="en-US" baseline="30000" dirty="0"/>
              <a:t>-</a:t>
            </a:r>
            <a:r>
              <a:rPr lang="en-US" dirty="0"/>
              <a:t> + </a:t>
            </a:r>
            <a:r>
              <a:rPr lang="en-US" b="1" dirty="0"/>
              <a:t>6 </a:t>
            </a:r>
            <a:r>
              <a:rPr lang="en-US" b="1" dirty="0">
                <a:latin typeface="Symbol" charset="2"/>
                <a:ea typeface="Symbol" charset="2"/>
                <a:cs typeface="Symbol" charset="2"/>
              </a:rPr>
              <a:t>n</a:t>
            </a:r>
            <a:r>
              <a:rPr lang="en-US" b="1" baseline="-25000" dirty="0"/>
              <a:t>e</a:t>
            </a:r>
            <a:r>
              <a:rPr lang="en-US" b="1" dirty="0"/>
              <a:t> </a:t>
            </a:r>
            <a:r>
              <a:rPr lang="en-US" dirty="0"/>
              <a:t>+ 51.7 </a:t>
            </a:r>
            <a:r>
              <a:rPr lang="en-US" dirty="0" err="1"/>
              <a:t>MeV</a:t>
            </a:r>
            <a:endParaRPr lang="en-US" dirty="0"/>
          </a:p>
          <a:p>
            <a:pPr marL="476250" lvl="1" indent="0"/>
            <a:r>
              <a:rPr lang="en-US" baseline="30000" dirty="0"/>
              <a:t>232</a:t>
            </a:r>
            <a:r>
              <a:rPr lang="en-US" dirty="0"/>
              <a:t>Th   </a:t>
            </a:r>
            <a:r>
              <a:rPr lang="en-US" dirty="0" err="1">
                <a:sym typeface="Wingdings" charset="2"/>
              </a:rPr>
              <a:t></a:t>
            </a:r>
            <a:r>
              <a:rPr lang="en-US" dirty="0">
                <a:sym typeface="Wingdings" charset="2"/>
              </a:rPr>
              <a:t> </a:t>
            </a:r>
            <a:r>
              <a:rPr lang="en-US" baseline="30000" dirty="0"/>
              <a:t>208</a:t>
            </a:r>
            <a:r>
              <a:rPr lang="en-US" dirty="0"/>
              <a:t>Pb + 6 </a:t>
            </a:r>
            <a:r>
              <a:rPr lang="en-US" dirty="0">
                <a:latin typeface="Symbol" charset="2"/>
              </a:rPr>
              <a:t>a</a:t>
            </a:r>
            <a:r>
              <a:rPr lang="en-US" dirty="0"/>
              <a:t> + 4</a:t>
            </a:r>
            <a:r>
              <a:rPr lang="en-US" dirty="0">
                <a:latin typeface="Symbol" charset="2"/>
              </a:rPr>
              <a:t> </a:t>
            </a:r>
            <a:r>
              <a:rPr lang="en-US" i="1" dirty="0" err="1"/>
              <a:t>e</a:t>
            </a:r>
            <a:r>
              <a:rPr lang="en-US" baseline="30000" dirty="0"/>
              <a:t>-</a:t>
            </a:r>
            <a:r>
              <a:rPr lang="en-US" dirty="0"/>
              <a:t> + </a:t>
            </a:r>
            <a:r>
              <a:rPr lang="en-US" b="1" dirty="0"/>
              <a:t>4   </a:t>
            </a:r>
            <a:r>
              <a:rPr lang="en-US" b="1" dirty="0">
                <a:latin typeface="Symbol" charset="2"/>
                <a:ea typeface="Symbol" charset="2"/>
                <a:cs typeface="Symbol" charset="2"/>
              </a:rPr>
              <a:t>n</a:t>
            </a:r>
            <a:r>
              <a:rPr lang="en-US" b="1" baseline="-25000" dirty="0"/>
              <a:t>e</a:t>
            </a:r>
            <a:r>
              <a:rPr lang="en-US" b="1" dirty="0"/>
              <a:t> </a:t>
            </a:r>
            <a:r>
              <a:rPr lang="en-US" dirty="0"/>
              <a:t>+ 42.8 </a:t>
            </a:r>
            <a:r>
              <a:rPr lang="en-US" dirty="0" err="1"/>
              <a:t>MeV</a:t>
            </a:r>
            <a:endParaRPr lang="en-US" dirty="0"/>
          </a:p>
          <a:p>
            <a:pPr marL="476250" lvl="1" indent="0"/>
            <a:r>
              <a:rPr lang="en-US" baseline="30000" dirty="0"/>
              <a:t>40</a:t>
            </a:r>
            <a:r>
              <a:rPr lang="en-US" dirty="0"/>
              <a:t>K   </a:t>
            </a:r>
            <a:r>
              <a:rPr lang="en-US" dirty="0" err="1">
                <a:sym typeface="Wingdings" charset="2"/>
              </a:rPr>
              <a:t></a:t>
            </a:r>
            <a:r>
              <a:rPr lang="en-US" dirty="0">
                <a:sym typeface="Wingdings" charset="2"/>
              </a:rPr>
              <a:t> </a:t>
            </a:r>
            <a:r>
              <a:rPr lang="en-US" baseline="30000" dirty="0">
                <a:sym typeface="Wingdings" charset="2"/>
              </a:rPr>
              <a:t>40</a:t>
            </a:r>
            <a:r>
              <a:rPr lang="en-US" dirty="0"/>
              <a:t>Ca + </a:t>
            </a:r>
            <a:r>
              <a:rPr lang="en-US" i="1" dirty="0" err="1"/>
              <a:t>e</a:t>
            </a:r>
            <a:r>
              <a:rPr lang="en-US" baseline="30000" dirty="0"/>
              <a:t>-</a:t>
            </a:r>
            <a:r>
              <a:rPr lang="en-US" dirty="0"/>
              <a:t> + </a:t>
            </a:r>
            <a:r>
              <a:rPr lang="en-US" b="1" dirty="0"/>
              <a:t>1 </a:t>
            </a:r>
            <a:r>
              <a:rPr lang="en-US" b="1" dirty="0">
                <a:latin typeface="Symbol" charset="2"/>
                <a:ea typeface="Symbol" charset="2"/>
                <a:cs typeface="Symbol" charset="2"/>
              </a:rPr>
              <a:t>n</a:t>
            </a:r>
            <a:r>
              <a:rPr lang="en-US" b="1" baseline="-25000" dirty="0"/>
              <a:t>e</a:t>
            </a:r>
            <a:r>
              <a:rPr lang="en-US" b="1" dirty="0"/>
              <a:t> </a:t>
            </a:r>
            <a:r>
              <a:rPr lang="en-US" dirty="0"/>
              <a:t>+ 1.32 </a:t>
            </a:r>
            <a:r>
              <a:rPr lang="en-US" dirty="0" err="1"/>
              <a:t>MeV</a:t>
            </a:r>
            <a:endParaRPr lang="en-US" dirty="0"/>
          </a:p>
          <a:p>
            <a:pPr marL="476250" lvl="1" indent="0"/>
            <a:endParaRPr lang="en-US" dirty="0"/>
          </a:p>
          <a:p>
            <a:pPr marL="476250" lvl="1" indent="0"/>
            <a:endParaRPr lang="en-US" dirty="0"/>
          </a:p>
          <a:p>
            <a:endParaRPr lang="it-IT" sz="1500" dirty="0"/>
          </a:p>
        </p:txBody>
      </p:sp>
      <p:sp>
        <p:nvSpPr>
          <p:cNvPr id="342020" name="CasellaDiTesto 19"/>
          <p:cNvSpPr txBox="1">
            <a:spLocks noChangeArrowheads="1"/>
          </p:cNvSpPr>
          <p:nvPr/>
        </p:nvSpPr>
        <p:spPr bwMode="auto">
          <a:xfrm>
            <a:off x="0" y="4737151"/>
            <a:ext cx="9144000" cy="2312557"/>
          </a:xfrm>
          <a:prstGeom prst="rect">
            <a:avLst/>
          </a:prstGeom>
          <a:noFill/>
          <a:ln w="9525">
            <a:solidFill>
              <a:srgbClr val="9AD1F9"/>
            </a:solidFill>
            <a:miter lim="800000"/>
            <a:headEnd/>
            <a:tailEnd/>
          </a:ln>
        </p:spPr>
        <p:txBody>
          <a:bodyPr lIns="95626" tIns="47816" rIns="95626" bIns="47816">
            <a:prstTxWarp prst="textNoShape">
              <a:avLst/>
            </a:prstTxWarp>
            <a:spAutoFit/>
          </a:bodyPr>
          <a:lstStyle/>
          <a:p>
            <a:pPr>
              <a:spcAft>
                <a:spcPts val="625"/>
              </a:spcAft>
            </a:pPr>
            <a:r>
              <a:rPr lang="it-IT" sz="2100" b="1" dirty="0" err="1">
                <a:solidFill>
                  <a:schemeClr val="tx2"/>
                </a:solidFill>
                <a:latin typeface="Comic Sans MS" charset="0"/>
                <a:ea typeface="Comic Sans MS" charset="0"/>
                <a:cs typeface="Comic Sans MS" charset="0"/>
              </a:rPr>
              <a:t>Relevance</a:t>
            </a:r>
            <a:r>
              <a:rPr lang="it-IT" sz="2100" b="1" dirty="0">
                <a:solidFill>
                  <a:schemeClr val="tx2"/>
                </a:solidFill>
                <a:latin typeface="Comic Sans MS" charset="0"/>
                <a:ea typeface="Comic Sans MS" charset="0"/>
                <a:cs typeface="Comic Sans MS" charset="0"/>
              </a:rPr>
              <a:t> </a:t>
            </a:r>
            <a:r>
              <a:rPr lang="it-IT" sz="2100" b="1" dirty="0" err="1">
                <a:solidFill>
                  <a:schemeClr val="tx2"/>
                </a:solidFill>
                <a:latin typeface="Comic Sans MS" charset="0"/>
                <a:ea typeface="Comic Sans MS" charset="0"/>
                <a:cs typeface="Comic Sans MS" charset="0"/>
              </a:rPr>
              <a:t>of</a:t>
            </a:r>
            <a:r>
              <a:rPr lang="it-IT" sz="2100" b="1" dirty="0">
                <a:solidFill>
                  <a:schemeClr val="tx2"/>
                </a:solidFill>
                <a:latin typeface="Comic Sans MS" charset="0"/>
                <a:ea typeface="Comic Sans MS" charset="0"/>
                <a:cs typeface="Comic Sans MS" charset="0"/>
              </a:rPr>
              <a:t> </a:t>
            </a:r>
            <a:r>
              <a:rPr lang="it-IT" sz="2100" b="1" dirty="0" err="1">
                <a:solidFill>
                  <a:schemeClr val="tx2"/>
                </a:solidFill>
                <a:latin typeface="Comic Sans MS" charset="0"/>
                <a:ea typeface="Comic Sans MS" charset="0"/>
                <a:cs typeface="Comic Sans MS" charset="0"/>
              </a:rPr>
              <a:t>geoneutrinos</a:t>
            </a:r>
            <a:r>
              <a:rPr lang="it-IT" sz="2100" b="1" dirty="0">
                <a:solidFill>
                  <a:schemeClr val="tx2"/>
                </a:solidFill>
                <a:latin typeface="Comic Sans MS" charset="0"/>
                <a:ea typeface="Comic Sans MS" charset="0"/>
                <a:cs typeface="Comic Sans MS" charset="0"/>
              </a:rPr>
              <a:t> </a:t>
            </a:r>
            <a:r>
              <a:rPr lang="it-IT" sz="2100" b="1" dirty="0" err="1">
                <a:solidFill>
                  <a:schemeClr val="tx2"/>
                </a:solidFill>
                <a:latin typeface="Comic Sans MS" charset="0"/>
                <a:ea typeface="Comic Sans MS" charset="0"/>
                <a:cs typeface="Comic Sans MS" charset="0"/>
              </a:rPr>
              <a:t>study</a:t>
            </a:r>
            <a:r>
              <a:rPr lang="it-IT" sz="2100" b="1" dirty="0">
                <a:solidFill>
                  <a:schemeClr val="tx2"/>
                </a:solidFill>
                <a:latin typeface="Comic Sans MS" charset="0"/>
                <a:ea typeface="Comic Sans MS" charset="0"/>
                <a:cs typeface="Comic Sans MS" charset="0"/>
              </a:rPr>
              <a:t>:</a:t>
            </a:r>
            <a:r>
              <a:rPr lang="it-IT" sz="2100" b="1" dirty="0" smtClean="0">
                <a:solidFill>
                  <a:schemeClr val="tx2"/>
                </a:solidFill>
                <a:latin typeface="Comic Sans MS" charset="0"/>
                <a:ea typeface="Comic Sans MS" charset="0"/>
                <a:cs typeface="Comic Sans MS" charset="0"/>
              </a:rPr>
              <a:t> a </a:t>
            </a:r>
            <a:r>
              <a:rPr lang="it-IT" sz="2100" b="1" dirty="0" err="1">
                <a:solidFill>
                  <a:schemeClr val="tx2"/>
                </a:solidFill>
                <a:latin typeface="Comic Sans MS" charset="0"/>
                <a:ea typeface="Comic Sans MS" charset="0"/>
                <a:cs typeface="Comic Sans MS" charset="0"/>
              </a:rPr>
              <a:t>new</a:t>
            </a:r>
            <a:r>
              <a:rPr lang="it-IT" sz="2100" b="1" dirty="0">
                <a:solidFill>
                  <a:schemeClr val="tx2"/>
                </a:solidFill>
                <a:latin typeface="Comic Sans MS" charset="0"/>
                <a:ea typeface="Comic Sans MS" charset="0"/>
                <a:cs typeface="Comic Sans MS" charset="0"/>
              </a:rPr>
              <a:t> probe </a:t>
            </a:r>
            <a:r>
              <a:rPr lang="it-IT" sz="2100" b="1" dirty="0" err="1">
                <a:solidFill>
                  <a:schemeClr val="tx2"/>
                </a:solidFill>
                <a:latin typeface="Comic Sans MS" charset="0"/>
                <a:ea typeface="Comic Sans MS" charset="0"/>
                <a:cs typeface="Comic Sans MS" charset="0"/>
              </a:rPr>
              <a:t>of</a:t>
            </a:r>
            <a:r>
              <a:rPr lang="it-IT" sz="2100" b="1" dirty="0">
                <a:solidFill>
                  <a:schemeClr val="tx2"/>
                </a:solidFill>
                <a:latin typeface="Comic Sans MS" charset="0"/>
                <a:ea typeface="Comic Sans MS" charset="0"/>
                <a:cs typeface="Comic Sans MS" charset="0"/>
              </a:rPr>
              <a:t> the </a:t>
            </a:r>
            <a:r>
              <a:rPr lang="it-IT" sz="2100" b="1" dirty="0" err="1">
                <a:solidFill>
                  <a:schemeClr val="tx2"/>
                </a:solidFill>
                <a:latin typeface="Comic Sans MS" charset="0"/>
                <a:ea typeface="Comic Sans MS" charset="0"/>
                <a:cs typeface="Comic Sans MS" charset="0"/>
              </a:rPr>
              <a:t>Earth</a:t>
            </a:r>
            <a:r>
              <a:rPr lang="it-IT" sz="2100" b="1" dirty="0">
                <a:solidFill>
                  <a:schemeClr val="tx2"/>
                </a:solidFill>
                <a:latin typeface="Comic Sans MS" charset="0"/>
                <a:ea typeface="Comic Sans MS" charset="0"/>
                <a:cs typeface="Comic Sans MS" charset="0"/>
              </a:rPr>
              <a:t> </a:t>
            </a:r>
            <a:r>
              <a:rPr lang="it-IT" sz="2100" b="1" dirty="0" err="1">
                <a:solidFill>
                  <a:schemeClr val="tx2"/>
                </a:solidFill>
                <a:latin typeface="Comic Sans MS" charset="0"/>
                <a:ea typeface="Comic Sans MS" charset="0"/>
                <a:cs typeface="Comic Sans MS" charset="0"/>
              </a:rPr>
              <a:t>interior</a:t>
            </a:r>
            <a:endParaRPr lang="it-IT" sz="2100" b="1" dirty="0">
              <a:solidFill>
                <a:schemeClr val="tx2"/>
              </a:solidFill>
              <a:latin typeface="Comic Sans MS" charset="0"/>
              <a:ea typeface="Comic Sans MS" charset="0"/>
              <a:cs typeface="Comic Sans MS" charset="0"/>
            </a:endParaRPr>
          </a:p>
          <a:p>
            <a:pPr>
              <a:spcAft>
                <a:spcPts val="625"/>
              </a:spcAft>
            </a:pPr>
            <a:r>
              <a:rPr lang="it-IT" b="1" dirty="0">
                <a:solidFill>
                  <a:schemeClr val="tx2"/>
                </a:solidFill>
                <a:latin typeface="Comic Sans MS" charset="0"/>
                <a:ea typeface="Comic Sans MS" charset="0"/>
                <a:cs typeface="Comic Sans MS" charset="0"/>
              </a:rPr>
              <a:t>The </a:t>
            </a:r>
            <a:r>
              <a:rPr lang="it-IT" b="1" dirty="0" err="1">
                <a:solidFill>
                  <a:schemeClr val="tx2"/>
                </a:solidFill>
                <a:latin typeface="Comic Sans MS" charset="0"/>
                <a:ea typeface="Comic Sans MS" charset="0"/>
                <a:cs typeface="Comic Sans MS" charset="0"/>
              </a:rPr>
              <a:t>movement</a:t>
            </a:r>
            <a:r>
              <a:rPr lang="it-IT" b="1" dirty="0">
                <a:solidFill>
                  <a:schemeClr val="tx2"/>
                </a:solidFill>
                <a:latin typeface="Comic Sans MS" charset="0"/>
                <a:ea typeface="Comic Sans MS" charset="0"/>
                <a:cs typeface="Comic Sans MS" charset="0"/>
              </a:rPr>
              <a:t> </a:t>
            </a:r>
            <a:r>
              <a:rPr lang="it-IT" b="1" dirty="0" err="1">
                <a:solidFill>
                  <a:schemeClr val="tx2"/>
                </a:solidFill>
                <a:latin typeface="Comic Sans MS" charset="0"/>
                <a:ea typeface="Comic Sans MS" charset="0"/>
                <a:cs typeface="Comic Sans MS" charset="0"/>
              </a:rPr>
              <a:t>of</a:t>
            </a:r>
            <a:r>
              <a:rPr lang="it-IT" b="1" dirty="0">
                <a:solidFill>
                  <a:schemeClr val="tx2"/>
                </a:solidFill>
                <a:latin typeface="Comic Sans MS" charset="0"/>
                <a:ea typeface="Comic Sans MS" charset="0"/>
                <a:cs typeface="Comic Sans MS" charset="0"/>
              </a:rPr>
              <a:t> the </a:t>
            </a:r>
            <a:r>
              <a:rPr lang="it-IT" b="1" dirty="0" err="1">
                <a:solidFill>
                  <a:schemeClr val="tx2"/>
                </a:solidFill>
                <a:latin typeface="Comic Sans MS" charset="0"/>
                <a:ea typeface="Comic Sans MS" charset="0"/>
                <a:cs typeface="Comic Sans MS" charset="0"/>
              </a:rPr>
              <a:t>heat</a:t>
            </a:r>
            <a:r>
              <a:rPr lang="it-IT" b="1" dirty="0">
                <a:solidFill>
                  <a:schemeClr val="tx2"/>
                </a:solidFill>
                <a:latin typeface="Comic Sans MS" charset="0"/>
                <a:ea typeface="Comic Sans MS" charset="0"/>
                <a:cs typeface="Comic Sans MS" charset="0"/>
              </a:rPr>
              <a:t> </a:t>
            </a:r>
            <a:r>
              <a:rPr lang="it-IT" b="1" dirty="0" err="1">
                <a:solidFill>
                  <a:schemeClr val="tx2"/>
                </a:solidFill>
                <a:latin typeface="Comic Sans MS" charset="0"/>
                <a:ea typeface="Comic Sans MS" charset="0"/>
                <a:cs typeface="Comic Sans MS" charset="0"/>
              </a:rPr>
              <a:t>within</a:t>
            </a:r>
            <a:r>
              <a:rPr lang="it-IT" b="1" dirty="0">
                <a:solidFill>
                  <a:schemeClr val="tx2"/>
                </a:solidFill>
                <a:latin typeface="Comic Sans MS" charset="0"/>
                <a:ea typeface="Comic Sans MS" charset="0"/>
                <a:cs typeface="Comic Sans MS" charset="0"/>
              </a:rPr>
              <a:t> the </a:t>
            </a:r>
            <a:r>
              <a:rPr lang="it-IT" b="1" dirty="0" err="1">
                <a:solidFill>
                  <a:schemeClr val="tx2"/>
                </a:solidFill>
                <a:latin typeface="Comic Sans MS" charset="0"/>
                <a:ea typeface="Comic Sans MS" charset="0"/>
                <a:cs typeface="Comic Sans MS" charset="0"/>
              </a:rPr>
              <a:t>Earth</a:t>
            </a:r>
            <a:r>
              <a:rPr lang="it-IT" b="1" dirty="0">
                <a:solidFill>
                  <a:schemeClr val="tx2"/>
                </a:solidFill>
                <a:latin typeface="Comic Sans MS" charset="0"/>
                <a:ea typeface="Comic Sans MS" charset="0"/>
                <a:cs typeface="Comic Sans MS" charset="0"/>
              </a:rPr>
              <a:t> </a:t>
            </a:r>
            <a:r>
              <a:rPr lang="it-IT" b="1" dirty="0" err="1">
                <a:solidFill>
                  <a:schemeClr val="tx2"/>
                </a:solidFill>
                <a:latin typeface="Comic Sans MS" charset="0"/>
                <a:ea typeface="Comic Sans MS" charset="0"/>
                <a:cs typeface="Comic Sans MS" charset="0"/>
              </a:rPr>
              <a:t>is</a:t>
            </a:r>
            <a:r>
              <a:rPr lang="it-IT" b="1" dirty="0">
                <a:solidFill>
                  <a:schemeClr val="tx2"/>
                </a:solidFill>
                <a:latin typeface="Comic Sans MS" charset="0"/>
                <a:ea typeface="Comic Sans MS" charset="0"/>
                <a:cs typeface="Comic Sans MS" charset="0"/>
              </a:rPr>
              <a:t> </a:t>
            </a:r>
            <a:r>
              <a:rPr lang="it-IT" b="1" dirty="0" err="1">
                <a:solidFill>
                  <a:schemeClr val="tx2"/>
                </a:solidFill>
                <a:latin typeface="Comic Sans MS" charset="0"/>
                <a:ea typeface="Comic Sans MS" charset="0"/>
                <a:cs typeface="Comic Sans MS" charset="0"/>
              </a:rPr>
              <a:t>central</a:t>
            </a:r>
            <a:r>
              <a:rPr lang="it-IT" b="1" dirty="0">
                <a:solidFill>
                  <a:schemeClr val="tx2"/>
                </a:solidFill>
                <a:latin typeface="Comic Sans MS" charset="0"/>
                <a:ea typeface="Comic Sans MS" charset="0"/>
                <a:cs typeface="Comic Sans MS" charset="0"/>
              </a:rPr>
              <a:t> in the </a:t>
            </a:r>
            <a:r>
              <a:rPr lang="it-IT" b="1" dirty="0" err="1">
                <a:solidFill>
                  <a:schemeClr val="tx2"/>
                </a:solidFill>
                <a:latin typeface="Comic Sans MS" charset="0"/>
                <a:ea typeface="Comic Sans MS" charset="0"/>
                <a:cs typeface="Comic Sans MS" charset="0"/>
              </a:rPr>
              <a:t>theory</a:t>
            </a:r>
            <a:r>
              <a:rPr lang="it-IT" b="1" dirty="0">
                <a:solidFill>
                  <a:schemeClr val="tx2"/>
                </a:solidFill>
                <a:latin typeface="Comic Sans MS" charset="0"/>
                <a:ea typeface="Comic Sans MS" charset="0"/>
                <a:cs typeface="Comic Sans MS" charset="0"/>
              </a:rPr>
              <a:t> </a:t>
            </a:r>
            <a:r>
              <a:rPr lang="it-IT" b="1" dirty="0" err="1">
                <a:solidFill>
                  <a:schemeClr val="tx2"/>
                </a:solidFill>
                <a:latin typeface="Comic Sans MS" charset="0"/>
                <a:ea typeface="Comic Sans MS" charset="0"/>
                <a:cs typeface="Comic Sans MS" charset="0"/>
              </a:rPr>
              <a:t>of</a:t>
            </a:r>
            <a:r>
              <a:rPr lang="it-IT" b="1" dirty="0">
                <a:solidFill>
                  <a:schemeClr val="tx2"/>
                </a:solidFill>
                <a:latin typeface="Comic Sans MS" charset="0"/>
                <a:ea typeface="Comic Sans MS" charset="0"/>
                <a:cs typeface="Comic Sans MS" charset="0"/>
              </a:rPr>
              <a:t> </a:t>
            </a:r>
            <a:r>
              <a:rPr lang="it-IT" b="1" dirty="0" err="1">
                <a:solidFill>
                  <a:schemeClr val="tx2"/>
                </a:solidFill>
                <a:latin typeface="Comic Sans MS" charset="0"/>
                <a:ea typeface="Comic Sans MS" charset="0"/>
                <a:cs typeface="Comic Sans MS" charset="0"/>
              </a:rPr>
              <a:t>plate</a:t>
            </a:r>
            <a:r>
              <a:rPr lang="it-IT" b="1" dirty="0">
                <a:solidFill>
                  <a:schemeClr val="tx2"/>
                </a:solidFill>
                <a:latin typeface="Comic Sans MS" charset="0"/>
                <a:ea typeface="Comic Sans MS" charset="0"/>
                <a:cs typeface="Comic Sans MS" charset="0"/>
              </a:rPr>
              <a:t> </a:t>
            </a:r>
            <a:r>
              <a:rPr lang="it-IT" b="1" dirty="0" err="1">
                <a:solidFill>
                  <a:schemeClr val="tx2"/>
                </a:solidFill>
                <a:latin typeface="Comic Sans MS" charset="0"/>
                <a:ea typeface="Comic Sans MS" charset="0"/>
                <a:cs typeface="Comic Sans MS" charset="0"/>
              </a:rPr>
              <a:t>tectonics</a:t>
            </a:r>
            <a:endParaRPr lang="it-IT" b="1" dirty="0">
              <a:solidFill>
                <a:schemeClr val="tx2"/>
              </a:solidFill>
              <a:latin typeface="Comic Sans MS" charset="0"/>
              <a:ea typeface="Comic Sans MS" charset="0"/>
              <a:cs typeface="Comic Sans MS" charset="0"/>
            </a:endParaRPr>
          </a:p>
          <a:p>
            <a:pPr>
              <a:spcAft>
                <a:spcPts val="625"/>
              </a:spcAft>
              <a:buFontTx/>
              <a:buChar char="-"/>
            </a:pPr>
            <a:r>
              <a:rPr lang="it-IT" i="1" dirty="0">
                <a:latin typeface="Comic Sans MS" charset="0"/>
                <a:ea typeface="Comic Sans MS" charset="0"/>
                <a:cs typeface="Comic Sans MS" charset="0"/>
              </a:rPr>
              <a:t> </a:t>
            </a:r>
            <a:r>
              <a:rPr lang="it-IT" i="1" dirty="0" err="1">
                <a:latin typeface="Comic Sans MS" charset="0"/>
                <a:ea typeface="Comic Sans MS" charset="0"/>
                <a:cs typeface="Comic Sans MS" charset="0"/>
              </a:rPr>
              <a:t>What</a:t>
            </a:r>
            <a:r>
              <a:rPr lang="it-IT" i="1" dirty="0">
                <a:latin typeface="Comic Sans MS" charset="0"/>
                <a:ea typeface="Comic Sans MS" charset="0"/>
                <a:cs typeface="Comic Sans MS" charset="0"/>
              </a:rPr>
              <a:t> </a:t>
            </a:r>
            <a:r>
              <a:rPr lang="it-IT" i="1" dirty="0" err="1">
                <a:latin typeface="Comic Sans MS" charset="0"/>
                <a:ea typeface="Comic Sans MS" charset="0"/>
                <a:cs typeface="Comic Sans MS" charset="0"/>
              </a:rPr>
              <a:t>is</a:t>
            </a:r>
            <a:r>
              <a:rPr lang="it-IT" i="1" dirty="0">
                <a:latin typeface="Comic Sans MS" charset="0"/>
                <a:ea typeface="Comic Sans MS" charset="0"/>
                <a:cs typeface="Comic Sans MS" charset="0"/>
              </a:rPr>
              <a:t> </a:t>
            </a:r>
            <a:r>
              <a:rPr lang="it-IT" i="1" dirty="0" err="1">
                <a:solidFill>
                  <a:srgbClr val="008000"/>
                </a:solidFill>
                <a:latin typeface="Comic Sans MS" charset="0"/>
                <a:ea typeface="Comic Sans MS" charset="0"/>
                <a:cs typeface="Comic Sans MS" charset="0"/>
              </a:rPr>
              <a:t>radiogenic</a:t>
            </a:r>
            <a:r>
              <a:rPr lang="it-IT" i="1" dirty="0">
                <a:solidFill>
                  <a:srgbClr val="008000"/>
                </a:solidFill>
                <a:latin typeface="Comic Sans MS" charset="0"/>
                <a:ea typeface="Comic Sans MS" charset="0"/>
                <a:cs typeface="Comic Sans MS" charset="0"/>
              </a:rPr>
              <a:t> </a:t>
            </a:r>
            <a:r>
              <a:rPr lang="it-IT" i="1" dirty="0" err="1">
                <a:solidFill>
                  <a:srgbClr val="008000"/>
                </a:solidFill>
                <a:latin typeface="Comic Sans MS" charset="0"/>
                <a:ea typeface="Comic Sans MS" charset="0"/>
                <a:cs typeface="Comic Sans MS" charset="0"/>
              </a:rPr>
              <a:t>contribution</a:t>
            </a:r>
            <a:r>
              <a:rPr lang="it-IT" i="1" dirty="0">
                <a:solidFill>
                  <a:srgbClr val="008000"/>
                </a:solidFill>
                <a:latin typeface="Comic Sans MS" charset="0"/>
                <a:ea typeface="Comic Sans MS" charset="0"/>
                <a:cs typeface="Comic Sans MS" charset="0"/>
              </a:rPr>
              <a:t> </a:t>
            </a:r>
            <a:r>
              <a:rPr lang="it-IT" i="1" dirty="0" err="1">
                <a:latin typeface="Comic Sans MS" charset="0"/>
                <a:ea typeface="Comic Sans MS" charset="0"/>
                <a:cs typeface="Comic Sans MS" charset="0"/>
              </a:rPr>
              <a:t>to</a:t>
            </a:r>
            <a:r>
              <a:rPr lang="it-IT" i="1" dirty="0">
                <a:latin typeface="Comic Sans MS" charset="0"/>
                <a:ea typeface="Comic Sans MS" charset="0"/>
                <a:cs typeface="Comic Sans MS" charset="0"/>
              </a:rPr>
              <a:t> the </a:t>
            </a:r>
            <a:r>
              <a:rPr lang="it-IT" i="1" dirty="0" err="1">
                <a:latin typeface="Comic Sans MS" charset="0"/>
                <a:ea typeface="Comic Sans MS" charset="0"/>
                <a:cs typeface="Comic Sans MS" charset="0"/>
              </a:rPr>
              <a:t>Earth</a:t>
            </a:r>
            <a:r>
              <a:rPr lang="it-IT" i="1" dirty="0">
                <a:latin typeface="Comic Sans MS" charset="0"/>
                <a:ea typeface="Comic Sans MS" charset="0"/>
                <a:cs typeface="Comic Sans MS" charset="0"/>
              </a:rPr>
              <a:t> </a:t>
            </a:r>
            <a:r>
              <a:rPr lang="it-IT" i="1" dirty="0" err="1">
                <a:latin typeface="Comic Sans MS" charset="0"/>
                <a:ea typeface="Comic Sans MS" charset="0"/>
                <a:cs typeface="Comic Sans MS" charset="0"/>
              </a:rPr>
              <a:t>energy</a:t>
            </a:r>
            <a:r>
              <a:rPr lang="it-IT" i="1" dirty="0">
                <a:latin typeface="Comic Sans MS" charset="0"/>
                <a:ea typeface="Comic Sans MS" charset="0"/>
                <a:cs typeface="Comic Sans MS" charset="0"/>
              </a:rPr>
              <a:t> budget (50%??)? </a:t>
            </a:r>
          </a:p>
          <a:p>
            <a:pPr>
              <a:buFontTx/>
              <a:buChar char="-"/>
            </a:pPr>
            <a:r>
              <a:rPr lang="it-IT" i="1" dirty="0">
                <a:latin typeface="Comic Sans MS" charset="0"/>
                <a:ea typeface="Comic Sans MS" charset="0"/>
                <a:cs typeface="Comic Sans MS" charset="0"/>
              </a:rPr>
              <a:t> </a:t>
            </a:r>
            <a:r>
              <a:rPr lang="it-IT" i="1" dirty="0" err="1">
                <a:latin typeface="Comic Sans MS" charset="0"/>
                <a:ea typeface="Comic Sans MS" charset="0"/>
                <a:cs typeface="Comic Sans MS" charset="0"/>
              </a:rPr>
              <a:t>What</a:t>
            </a:r>
            <a:r>
              <a:rPr lang="it-IT" i="1" dirty="0">
                <a:latin typeface="Comic Sans MS" charset="0"/>
                <a:ea typeface="Comic Sans MS" charset="0"/>
                <a:cs typeface="Comic Sans MS" charset="0"/>
              </a:rPr>
              <a:t> </a:t>
            </a:r>
            <a:r>
              <a:rPr lang="it-IT" i="1" dirty="0" err="1">
                <a:latin typeface="Comic Sans MS" charset="0"/>
                <a:ea typeface="Comic Sans MS" charset="0"/>
                <a:cs typeface="Comic Sans MS" charset="0"/>
              </a:rPr>
              <a:t>is</a:t>
            </a:r>
            <a:r>
              <a:rPr lang="it-IT" i="1" dirty="0">
                <a:latin typeface="Comic Sans MS" charset="0"/>
                <a:ea typeface="Comic Sans MS" charset="0"/>
                <a:cs typeface="Comic Sans MS" charset="0"/>
              </a:rPr>
              <a:t> </a:t>
            </a:r>
            <a:r>
              <a:rPr lang="it-IT" i="1" dirty="0">
                <a:solidFill>
                  <a:srgbClr val="008000"/>
                </a:solidFill>
                <a:latin typeface="Comic Sans MS" charset="0"/>
                <a:ea typeface="Comic Sans MS" charset="0"/>
                <a:cs typeface="Comic Sans MS" charset="0"/>
              </a:rPr>
              <a:t>the </a:t>
            </a:r>
            <a:r>
              <a:rPr lang="it-IT" i="1" dirty="0" err="1">
                <a:solidFill>
                  <a:srgbClr val="008000"/>
                </a:solidFill>
                <a:latin typeface="Comic Sans MS" charset="0"/>
                <a:ea typeface="Comic Sans MS" charset="0"/>
                <a:cs typeface="Comic Sans MS" charset="0"/>
              </a:rPr>
              <a:t>distribution</a:t>
            </a:r>
            <a:r>
              <a:rPr lang="it-IT" i="1" dirty="0">
                <a:solidFill>
                  <a:srgbClr val="008000"/>
                </a:solidFill>
                <a:latin typeface="Comic Sans MS" charset="0"/>
                <a:ea typeface="Comic Sans MS" charset="0"/>
                <a:cs typeface="Comic Sans MS" charset="0"/>
              </a:rPr>
              <a:t> </a:t>
            </a:r>
            <a:r>
              <a:rPr lang="it-IT" i="1" dirty="0" err="1">
                <a:latin typeface="Comic Sans MS" charset="0"/>
                <a:ea typeface="Comic Sans MS" charset="0"/>
                <a:cs typeface="Comic Sans MS" charset="0"/>
              </a:rPr>
              <a:t>of</a:t>
            </a:r>
            <a:r>
              <a:rPr lang="it-IT" i="1" dirty="0">
                <a:latin typeface="Comic Sans MS" charset="0"/>
                <a:ea typeface="Comic Sans MS" charset="0"/>
                <a:cs typeface="Comic Sans MS" charset="0"/>
              </a:rPr>
              <a:t> the </a:t>
            </a:r>
            <a:r>
              <a:rPr lang="it-IT" i="1" dirty="0" err="1">
                <a:latin typeface="Comic Sans MS" charset="0"/>
                <a:ea typeface="Comic Sans MS" charset="0"/>
                <a:cs typeface="Comic Sans MS" charset="0"/>
              </a:rPr>
              <a:t>radiogenic</a:t>
            </a:r>
            <a:r>
              <a:rPr lang="it-IT" i="1" dirty="0">
                <a:latin typeface="Comic Sans MS" charset="0"/>
                <a:ea typeface="Comic Sans MS" charset="0"/>
                <a:cs typeface="Comic Sans MS" charset="0"/>
              </a:rPr>
              <a:t> </a:t>
            </a:r>
            <a:r>
              <a:rPr lang="it-IT" i="1" dirty="0" err="1">
                <a:latin typeface="Comic Sans MS" charset="0"/>
                <a:ea typeface="Comic Sans MS" charset="0"/>
                <a:cs typeface="Comic Sans MS" charset="0"/>
              </a:rPr>
              <a:t>elements</a:t>
            </a:r>
            <a:r>
              <a:rPr lang="it-IT" i="1" dirty="0">
                <a:latin typeface="Comic Sans MS" charset="0"/>
                <a:ea typeface="Comic Sans MS" charset="0"/>
                <a:cs typeface="Comic Sans MS" charset="0"/>
              </a:rPr>
              <a:t>? </a:t>
            </a:r>
          </a:p>
          <a:p>
            <a:pPr>
              <a:buFont typeface="Arial" charset="0"/>
              <a:buChar char="•"/>
            </a:pPr>
            <a:r>
              <a:rPr lang="it-IT" i="1" dirty="0">
                <a:latin typeface="Comic Sans MS" charset="0"/>
                <a:ea typeface="Comic Sans MS" charset="0"/>
                <a:cs typeface="Comic Sans MS" charset="0"/>
              </a:rPr>
              <a:t> </a:t>
            </a:r>
            <a:r>
              <a:rPr lang="it-IT" i="1" dirty="0" err="1">
                <a:latin typeface="Comic Sans MS" charset="0"/>
                <a:ea typeface="Comic Sans MS" charset="0"/>
                <a:cs typeface="Comic Sans MS" charset="0"/>
              </a:rPr>
              <a:t>How</a:t>
            </a:r>
            <a:r>
              <a:rPr lang="it-IT" i="1" dirty="0">
                <a:latin typeface="Comic Sans MS" charset="0"/>
                <a:ea typeface="Comic Sans MS" charset="0"/>
                <a:cs typeface="Comic Sans MS" charset="0"/>
              </a:rPr>
              <a:t> </a:t>
            </a:r>
            <a:r>
              <a:rPr lang="it-IT" i="1" dirty="0" err="1">
                <a:latin typeface="Comic Sans MS" charset="0"/>
                <a:ea typeface="Comic Sans MS" charset="0"/>
                <a:cs typeface="Comic Sans MS" charset="0"/>
              </a:rPr>
              <a:t>much</a:t>
            </a:r>
            <a:r>
              <a:rPr lang="it-IT" i="1" dirty="0">
                <a:latin typeface="Comic Sans MS" charset="0"/>
                <a:ea typeface="Comic Sans MS" charset="0"/>
                <a:cs typeface="Comic Sans MS" charset="0"/>
              </a:rPr>
              <a:t> in the </a:t>
            </a:r>
            <a:r>
              <a:rPr lang="it-IT" i="1" dirty="0" err="1">
                <a:solidFill>
                  <a:srgbClr val="008000"/>
                </a:solidFill>
                <a:latin typeface="Comic Sans MS" charset="0"/>
                <a:ea typeface="Comic Sans MS" charset="0"/>
                <a:cs typeface="Comic Sans MS" charset="0"/>
              </a:rPr>
              <a:t>crust</a:t>
            </a:r>
            <a:r>
              <a:rPr lang="it-IT" i="1" dirty="0">
                <a:latin typeface="Comic Sans MS" charset="0"/>
                <a:ea typeface="Comic Sans MS" charset="0"/>
                <a:cs typeface="Comic Sans MS" charset="0"/>
              </a:rPr>
              <a:t> and </a:t>
            </a:r>
            <a:r>
              <a:rPr lang="it-IT" i="1" dirty="0" err="1">
                <a:latin typeface="Comic Sans MS" charset="0"/>
                <a:ea typeface="Comic Sans MS" charset="0"/>
                <a:cs typeface="Comic Sans MS" charset="0"/>
              </a:rPr>
              <a:t>how</a:t>
            </a:r>
            <a:r>
              <a:rPr lang="it-IT" i="1" dirty="0">
                <a:latin typeface="Comic Sans MS" charset="0"/>
                <a:ea typeface="Comic Sans MS" charset="0"/>
                <a:cs typeface="Comic Sans MS" charset="0"/>
              </a:rPr>
              <a:t> </a:t>
            </a:r>
            <a:r>
              <a:rPr lang="it-IT" i="1" dirty="0" err="1">
                <a:latin typeface="Comic Sans MS" charset="0"/>
                <a:ea typeface="Comic Sans MS" charset="0"/>
                <a:cs typeface="Comic Sans MS" charset="0"/>
              </a:rPr>
              <a:t>much</a:t>
            </a:r>
            <a:r>
              <a:rPr lang="it-IT" i="1" dirty="0">
                <a:latin typeface="Comic Sans MS" charset="0"/>
                <a:ea typeface="Comic Sans MS" charset="0"/>
                <a:cs typeface="Comic Sans MS" charset="0"/>
              </a:rPr>
              <a:t> in the </a:t>
            </a:r>
            <a:r>
              <a:rPr lang="it-IT" i="1" dirty="0" err="1">
                <a:solidFill>
                  <a:srgbClr val="008000"/>
                </a:solidFill>
                <a:latin typeface="Comic Sans MS" charset="0"/>
                <a:ea typeface="Comic Sans MS" charset="0"/>
                <a:cs typeface="Comic Sans MS" charset="0"/>
              </a:rPr>
              <a:t>mantle</a:t>
            </a:r>
            <a:r>
              <a:rPr lang="it-IT" i="1" dirty="0">
                <a:latin typeface="Comic Sans MS" charset="0"/>
                <a:ea typeface="Comic Sans MS" charset="0"/>
                <a:cs typeface="Comic Sans MS" charset="0"/>
              </a:rPr>
              <a:t>? </a:t>
            </a:r>
          </a:p>
          <a:p>
            <a:pPr lvl="1" indent="0"/>
            <a:endParaRPr lang="it-IT" i="1" dirty="0">
              <a:latin typeface="Comic Sans MS" charset="0"/>
              <a:ea typeface="Comic Sans MS" charset="0"/>
              <a:cs typeface="Comic Sans MS" charset="0"/>
            </a:endParaRPr>
          </a:p>
        </p:txBody>
      </p:sp>
      <p:sp>
        <p:nvSpPr>
          <p:cNvPr id="342021" name="CasellaDiTesto 11"/>
          <p:cNvSpPr txBox="1">
            <a:spLocks noChangeArrowheads="1"/>
          </p:cNvSpPr>
          <p:nvPr/>
        </p:nvSpPr>
        <p:spPr bwMode="auto">
          <a:xfrm>
            <a:off x="0" y="50800"/>
            <a:ext cx="9067800" cy="527050"/>
          </a:xfrm>
          <a:prstGeom prst="rect">
            <a:avLst/>
          </a:prstGeom>
          <a:solidFill>
            <a:srgbClr val="000090"/>
          </a:solidFill>
          <a:ln w="38100">
            <a:solidFill>
              <a:schemeClr val="tx1"/>
            </a:solidFill>
            <a:round/>
            <a:headEnd/>
            <a:tailEnd/>
          </a:ln>
        </p:spPr>
        <p:txBody>
          <a:bodyPr lIns="95626" tIns="47816" rIns="95626" bIns="47816">
            <a:prstTxWarp prst="textNoShape">
              <a:avLst/>
            </a:prstTxWarp>
            <a:spAutoFit/>
          </a:bodyPr>
          <a:lstStyle/>
          <a:p>
            <a:r>
              <a:rPr lang="it-IT" sz="2800" b="1" dirty="0" err="1">
                <a:solidFill>
                  <a:srgbClr val="FF6600"/>
                </a:solidFill>
                <a:latin typeface="Comic Sans MS" charset="0"/>
                <a:ea typeface="Comic Sans MS" charset="0"/>
                <a:cs typeface="Comic Sans MS" charset="0"/>
              </a:rPr>
              <a:t>Geo</a:t>
            </a:r>
            <a:r>
              <a:rPr lang="it-IT" sz="2800" b="1" dirty="0" err="1">
                <a:solidFill>
                  <a:srgbClr val="FF6600"/>
                </a:solidFill>
                <a:latin typeface="Candara" charset="0"/>
                <a:ea typeface="Comic Sans MS" charset="0"/>
                <a:cs typeface="Comic Sans MS" charset="0"/>
              </a:rPr>
              <a:t>-</a:t>
            </a:r>
            <a:r>
              <a:rPr lang="it-IT" sz="2800" b="1" dirty="0" err="1">
                <a:solidFill>
                  <a:srgbClr val="FF6600"/>
                </a:solidFill>
                <a:latin typeface="Symbol" charset="2"/>
                <a:ea typeface="Symbol" charset="2"/>
                <a:cs typeface="Symbol" charset="2"/>
              </a:rPr>
              <a:t>n</a:t>
            </a:r>
            <a:r>
              <a:rPr lang="it-IT" sz="2800" b="1" dirty="0">
                <a:solidFill>
                  <a:srgbClr val="FF6600"/>
                </a:solidFill>
                <a:latin typeface="Symbol" charset="2"/>
                <a:ea typeface="Symbol" charset="2"/>
                <a:cs typeface="Symbol" charset="2"/>
              </a:rPr>
              <a:t>:</a:t>
            </a:r>
            <a:r>
              <a:rPr lang="it-IT" sz="2800" b="1" dirty="0">
                <a:solidFill>
                  <a:srgbClr val="FF6600"/>
                </a:solidFill>
                <a:latin typeface="Candara" charset="0"/>
                <a:ea typeface="Comic Sans MS" charset="0"/>
                <a:cs typeface="Comic Sans MS" charset="0"/>
              </a:rPr>
              <a:t> </a:t>
            </a:r>
            <a:r>
              <a:rPr lang="it-IT" sz="2800" b="1" dirty="0">
                <a:solidFill>
                  <a:srgbClr val="FF6600"/>
                </a:solidFill>
                <a:latin typeface="Comic Sans MS" charset="0"/>
                <a:ea typeface="Comic Sans MS" charset="0"/>
                <a:cs typeface="Comic Sans MS" charset="0"/>
              </a:rPr>
              <a:t>a </a:t>
            </a:r>
            <a:r>
              <a:rPr lang="it-IT" sz="2800" b="1" dirty="0" err="1">
                <a:solidFill>
                  <a:srgbClr val="FF6600"/>
                </a:solidFill>
                <a:latin typeface="Comic Sans MS" charset="0"/>
                <a:ea typeface="Comic Sans MS" charset="0"/>
                <a:cs typeface="Comic Sans MS" charset="0"/>
              </a:rPr>
              <a:t>unique</a:t>
            </a:r>
            <a:r>
              <a:rPr lang="it-IT" sz="2800" b="1" dirty="0">
                <a:solidFill>
                  <a:srgbClr val="FF6600"/>
                </a:solidFill>
                <a:latin typeface="Comic Sans MS" charset="0"/>
                <a:ea typeface="Comic Sans MS" charset="0"/>
                <a:cs typeface="Comic Sans MS" charset="0"/>
              </a:rPr>
              <a:t> </a:t>
            </a:r>
            <a:r>
              <a:rPr lang="it-IT" sz="2800" b="1" dirty="0" err="1">
                <a:solidFill>
                  <a:srgbClr val="FF6600"/>
                </a:solidFill>
                <a:latin typeface="Comic Sans MS" charset="0"/>
                <a:ea typeface="Comic Sans MS" charset="0"/>
                <a:cs typeface="Comic Sans MS" charset="0"/>
              </a:rPr>
              <a:t>direct</a:t>
            </a:r>
            <a:r>
              <a:rPr lang="it-IT" sz="2800" b="1" dirty="0">
                <a:solidFill>
                  <a:srgbClr val="FF6600"/>
                </a:solidFill>
                <a:latin typeface="Comic Sans MS" charset="0"/>
                <a:ea typeface="Comic Sans MS" charset="0"/>
                <a:cs typeface="Comic Sans MS" charset="0"/>
              </a:rPr>
              <a:t> probe </a:t>
            </a:r>
            <a:r>
              <a:rPr lang="it-IT" sz="2800" b="1" dirty="0" err="1">
                <a:solidFill>
                  <a:srgbClr val="FF6600"/>
                </a:solidFill>
                <a:latin typeface="Comic Sans MS" charset="0"/>
                <a:ea typeface="Comic Sans MS" charset="0"/>
                <a:cs typeface="Comic Sans MS" charset="0"/>
              </a:rPr>
              <a:t>of</a:t>
            </a:r>
            <a:r>
              <a:rPr lang="it-IT" sz="2800" b="1" dirty="0">
                <a:solidFill>
                  <a:srgbClr val="FF6600"/>
                </a:solidFill>
                <a:latin typeface="Comic Sans MS" charset="0"/>
                <a:ea typeface="Comic Sans MS" charset="0"/>
                <a:cs typeface="Comic Sans MS" charset="0"/>
              </a:rPr>
              <a:t> the </a:t>
            </a:r>
            <a:r>
              <a:rPr lang="it-IT" sz="2800" b="1" dirty="0" err="1">
                <a:solidFill>
                  <a:srgbClr val="FF6600"/>
                </a:solidFill>
                <a:latin typeface="Comic Sans MS" charset="0"/>
                <a:ea typeface="Comic Sans MS" charset="0"/>
                <a:cs typeface="Comic Sans MS" charset="0"/>
              </a:rPr>
              <a:t>Earth</a:t>
            </a:r>
            <a:r>
              <a:rPr lang="it-IT" sz="2800" b="1" dirty="0">
                <a:solidFill>
                  <a:srgbClr val="FF6600"/>
                </a:solidFill>
                <a:latin typeface="Comic Sans MS" charset="0"/>
                <a:ea typeface="Comic Sans MS" charset="0"/>
                <a:cs typeface="Comic Sans MS" charset="0"/>
              </a:rPr>
              <a:t> </a:t>
            </a:r>
            <a:r>
              <a:rPr lang="it-IT" sz="2800" b="1" dirty="0" err="1">
                <a:solidFill>
                  <a:srgbClr val="FF6600"/>
                </a:solidFill>
                <a:latin typeface="Comic Sans MS" charset="0"/>
                <a:ea typeface="Comic Sans MS" charset="0"/>
                <a:cs typeface="Comic Sans MS" charset="0"/>
              </a:rPr>
              <a:t>interior</a:t>
            </a:r>
            <a:endParaRPr lang="it-IT" sz="2800" b="1" dirty="0">
              <a:solidFill>
                <a:srgbClr val="FF6600"/>
              </a:solidFill>
              <a:latin typeface="Comic Sans MS" charset="0"/>
              <a:ea typeface="Comic Sans MS" charset="0"/>
              <a:cs typeface="Comic Sans MS" charset="0"/>
            </a:endParaRPr>
          </a:p>
        </p:txBody>
      </p:sp>
      <p:sp>
        <p:nvSpPr>
          <p:cNvPr id="342022" name="CasellaDiTesto 21"/>
          <p:cNvSpPr txBox="1">
            <a:spLocks noChangeArrowheads="1"/>
          </p:cNvSpPr>
          <p:nvPr/>
        </p:nvSpPr>
        <p:spPr bwMode="auto">
          <a:xfrm>
            <a:off x="76200" y="795442"/>
            <a:ext cx="5748338" cy="1635125"/>
          </a:xfrm>
          <a:prstGeom prst="rect">
            <a:avLst/>
          </a:prstGeom>
          <a:noFill/>
          <a:ln w="9525">
            <a:noFill/>
            <a:miter lim="800000"/>
            <a:headEnd/>
            <a:tailEnd/>
          </a:ln>
        </p:spPr>
        <p:txBody>
          <a:bodyPr lIns="95626" tIns="47816" rIns="95626" bIns="47816">
            <a:prstTxWarp prst="textNoShape">
              <a:avLst/>
            </a:prstTxWarp>
            <a:spAutoFit/>
          </a:bodyPr>
          <a:lstStyle/>
          <a:p>
            <a:r>
              <a:rPr lang="it-IT" sz="2500" b="1" dirty="0">
                <a:solidFill>
                  <a:schemeClr val="tx2"/>
                </a:solidFill>
                <a:latin typeface="Comic Sans MS" charset="0"/>
                <a:ea typeface="Comic Sans MS" charset="0"/>
                <a:cs typeface="Comic Sans MS" charset="0"/>
              </a:rPr>
              <a:t>The </a:t>
            </a:r>
            <a:r>
              <a:rPr lang="it-IT" sz="2500" b="1" dirty="0" err="1">
                <a:solidFill>
                  <a:schemeClr val="tx2"/>
                </a:solidFill>
                <a:latin typeface="Comic Sans MS" charset="0"/>
                <a:ea typeface="Comic Sans MS" charset="0"/>
                <a:cs typeface="Comic Sans MS" charset="0"/>
              </a:rPr>
              <a:t>radioactive</a:t>
            </a:r>
            <a:r>
              <a:rPr lang="it-IT" sz="2500" b="1" dirty="0">
                <a:solidFill>
                  <a:schemeClr val="tx2"/>
                </a:solidFill>
                <a:latin typeface="Comic Sans MS" charset="0"/>
                <a:ea typeface="Comic Sans MS" charset="0"/>
                <a:cs typeface="Comic Sans MS" charset="0"/>
              </a:rPr>
              <a:t> </a:t>
            </a:r>
            <a:r>
              <a:rPr lang="it-IT" sz="2500" b="1" dirty="0" err="1">
                <a:solidFill>
                  <a:schemeClr val="tx2"/>
                </a:solidFill>
                <a:latin typeface="Comic Sans MS" charset="0"/>
                <a:ea typeface="Comic Sans MS" charset="0"/>
                <a:cs typeface="Comic Sans MS" charset="0"/>
              </a:rPr>
              <a:t>isotopes</a:t>
            </a:r>
            <a:r>
              <a:rPr lang="it-IT" sz="2500" b="1" dirty="0">
                <a:solidFill>
                  <a:schemeClr val="tx2"/>
                </a:solidFill>
                <a:latin typeface="Comic Sans MS" charset="0"/>
                <a:ea typeface="Comic Sans MS" charset="0"/>
                <a:cs typeface="Comic Sans MS" charset="0"/>
              </a:rPr>
              <a:t> inside the </a:t>
            </a:r>
            <a:r>
              <a:rPr lang="it-IT" sz="2500" b="1" dirty="0" err="1">
                <a:solidFill>
                  <a:schemeClr val="tx2"/>
                </a:solidFill>
                <a:latin typeface="Comic Sans MS" charset="0"/>
                <a:ea typeface="Comic Sans MS" charset="0"/>
                <a:cs typeface="Comic Sans MS" charset="0"/>
              </a:rPr>
              <a:t>Earth</a:t>
            </a:r>
            <a:r>
              <a:rPr lang="it-IT" sz="2500" b="1" dirty="0">
                <a:solidFill>
                  <a:schemeClr val="tx2"/>
                </a:solidFill>
                <a:latin typeface="Comic Sans MS" charset="0"/>
                <a:ea typeface="Comic Sans MS" charset="0"/>
                <a:cs typeface="Comic Sans MS" charset="0"/>
              </a:rPr>
              <a:t> generate </a:t>
            </a:r>
            <a:r>
              <a:rPr lang="it-IT" sz="2500" b="1" dirty="0" err="1">
                <a:solidFill>
                  <a:schemeClr val="tx2"/>
                </a:solidFill>
                <a:latin typeface="Comic Sans MS" charset="0"/>
                <a:ea typeface="Comic Sans MS" charset="0"/>
                <a:cs typeface="Comic Sans MS" charset="0"/>
              </a:rPr>
              <a:t>heat</a:t>
            </a:r>
            <a:r>
              <a:rPr lang="it-IT" sz="2500" b="1" dirty="0">
                <a:solidFill>
                  <a:schemeClr val="tx2"/>
                </a:solidFill>
                <a:latin typeface="Comic Sans MS" charset="0"/>
                <a:ea typeface="Comic Sans MS" charset="0"/>
                <a:cs typeface="Comic Sans MS" charset="0"/>
              </a:rPr>
              <a:t>.</a:t>
            </a:r>
          </a:p>
          <a:p>
            <a:pPr algn="just"/>
            <a:endParaRPr lang="it-IT" sz="2500" b="1" dirty="0">
              <a:solidFill>
                <a:schemeClr val="tx2"/>
              </a:solidFill>
              <a:latin typeface="Comic Sans MS" charset="0"/>
              <a:ea typeface="Comic Sans MS" charset="0"/>
              <a:cs typeface="Comic Sans MS" charset="0"/>
            </a:endParaRPr>
          </a:p>
          <a:p>
            <a:r>
              <a:rPr lang="it-IT" sz="2500" b="1" dirty="0">
                <a:solidFill>
                  <a:schemeClr val="tx2"/>
                </a:solidFill>
                <a:latin typeface="Comic Sans MS" charset="0"/>
                <a:ea typeface="Comic Sans MS" charset="0"/>
                <a:cs typeface="Comic Sans MS" charset="0"/>
              </a:rPr>
              <a:t> The </a:t>
            </a:r>
            <a:r>
              <a:rPr lang="it-IT" sz="2500" b="1" dirty="0" err="1">
                <a:solidFill>
                  <a:schemeClr val="tx2"/>
                </a:solidFill>
                <a:latin typeface="Comic Sans MS" charset="0"/>
                <a:ea typeface="Comic Sans MS" charset="0"/>
                <a:cs typeface="Comic Sans MS" charset="0"/>
              </a:rPr>
              <a:t>Earth</a:t>
            </a:r>
            <a:r>
              <a:rPr lang="it-IT" sz="2500" b="1" dirty="0">
                <a:solidFill>
                  <a:schemeClr val="tx2"/>
                </a:solidFill>
                <a:latin typeface="Comic Sans MS" charset="0"/>
                <a:ea typeface="Comic Sans MS" charset="0"/>
                <a:cs typeface="Comic Sans MS" charset="0"/>
              </a:rPr>
              <a:t> </a:t>
            </a:r>
            <a:r>
              <a:rPr lang="it-IT" sz="2500" b="1" dirty="0" err="1">
                <a:solidFill>
                  <a:schemeClr val="tx2"/>
                </a:solidFill>
                <a:latin typeface="Comic Sans MS" charset="0"/>
                <a:ea typeface="Comic Sans MS" charset="0"/>
                <a:cs typeface="Comic Sans MS" charset="0"/>
              </a:rPr>
              <a:t>shines</a:t>
            </a:r>
            <a:r>
              <a:rPr lang="it-IT" sz="2500" b="1" dirty="0">
                <a:solidFill>
                  <a:schemeClr val="tx2"/>
                </a:solidFill>
                <a:latin typeface="Comic Sans MS" charset="0"/>
                <a:ea typeface="Comic Sans MS" charset="0"/>
                <a:cs typeface="Comic Sans MS" charset="0"/>
              </a:rPr>
              <a:t> in anti-</a:t>
            </a:r>
            <a:r>
              <a:rPr lang="it-IT" sz="2500" b="1" dirty="0">
                <a:solidFill>
                  <a:schemeClr val="tx2"/>
                </a:solidFill>
                <a:latin typeface="Symbol" charset="2"/>
                <a:ea typeface="Symbol" charset="2"/>
                <a:cs typeface="Symbol" charset="2"/>
              </a:rPr>
              <a:t>n</a:t>
            </a:r>
            <a:endParaRPr lang="it-IT" sz="2500" b="1" dirty="0">
              <a:solidFill>
                <a:schemeClr val="tx2"/>
              </a:solidFill>
            </a:endParaRPr>
          </a:p>
        </p:txBody>
      </p:sp>
      <p:pic>
        <p:nvPicPr>
          <p:cNvPr id="342023" name="Picture 20"/>
          <p:cNvPicPr>
            <a:picLocks noChangeAspect="1"/>
          </p:cNvPicPr>
          <p:nvPr/>
        </p:nvPicPr>
        <p:blipFill>
          <a:blip r:embed="rId3"/>
          <a:srcRect/>
          <a:stretch>
            <a:fillRect/>
          </a:stretch>
        </p:blipFill>
        <p:spPr bwMode="auto">
          <a:xfrm>
            <a:off x="5875343" y="601767"/>
            <a:ext cx="3294062" cy="3584575"/>
          </a:xfrm>
          <a:prstGeom prst="rect">
            <a:avLst/>
          </a:prstGeom>
          <a:noFill/>
          <a:ln w="9525">
            <a:noFill/>
            <a:miter lim="800000"/>
            <a:headEnd/>
            <a:tailEnd/>
          </a:ln>
        </p:spPr>
      </p:pic>
      <p:cxnSp>
        <p:nvCxnSpPr>
          <p:cNvPr id="11" name="Connettore 1 30"/>
          <p:cNvCxnSpPr/>
          <p:nvPr/>
        </p:nvCxnSpPr>
        <p:spPr>
          <a:xfrm>
            <a:off x="3859218" y="2586142"/>
            <a:ext cx="212725" cy="1587"/>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0800000">
            <a:off x="4075165" y="2894117"/>
            <a:ext cx="263525"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952802" y="3124200"/>
            <a:ext cx="239713"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Slide Number Placeholder 11"/>
          <p:cNvSpPr>
            <a:spLocks noGrp="1"/>
          </p:cNvSpPr>
          <p:nvPr>
            <p:ph type="sldNum" sz="quarter" idx="12"/>
          </p:nvPr>
        </p:nvSpPr>
        <p:spPr/>
        <p:txBody>
          <a:bodyPr/>
          <a:lstStyle/>
          <a:p>
            <a:pPr>
              <a:defRPr/>
            </a:pPr>
            <a:fld id="{8DFFE0EA-D151-D441-AE26-FEF5B7994851}" type="slidenum">
              <a:rPr lang="it-IT" smtClean="0"/>
              <a:pPr>
                <a:defRPr/>
              </a:pPr>
              <a:t>16</a:t>
            </a:fld>
            <a:endParaRPr lang="it-IT"/>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47138" name="Picture 2"/>
          <p:cNvPicPr>
            <a:picLocks noChangeArrowheads="1"/>
          </p:cNvPicPr>
          <p:nvPr/>
        </p:nvPicPr>
        <p:blipFill>
          <a:blip r:embed="rId3"/>
          <a:srcRect/>
          <a:stretch>
            <a:fillRect/>
          </a:stretch>
        </p:blipFill>
        <p:spPr bwMode="auto">
          <a:xfrm>
            <a:off x="0" y="152504"/>
            <a:ext cx="3898900" cy="4537075"/>
          </a:xfrm>
          <a:prstGeom prst="rect">
            <a:avLst/>
          </a:prstGeom>
          <a:noFill/>
          <a:ln w="9525">
            <a:noFill/>
            <a:miter lim="800000"/>
            <a:headEnd/>
            <a:tailEnd/>
          </a:ln>
        </p:spPr>
      </p:pic>
      <p:sp>
        <p:nvSpPr>
          <p:cNvPr id="347139" name="Text Box 5"/>
          <p:cNvSpPr txBox="1">
            <a:spLocks noChangeArrowheads="1"/>
          </p:cNvSpPr>
          <p:nvPr/>
        </p:nvSpPr>
        <p:spPr bwMode="auto">
          <a:xfrm>
            <a:off x="5003805" y="5497617"/>
            <a:ext cx="3889375" cy="707605"/>
          </a:xfrm>
          <a:prstGeom prst="rect">
            <a:avLst/>
          </a:prstGeom>
          <a:noFill/>
          <a:ln w="38100">
            <a:solidFill>
              <a:srgbClr val="000090"/>
            </a:solidFill>
            <a:miter lim="800000"/>
            <a:headEnd/>
            <a:tailEnd/>
          </a:ln>
        </p:spPr>
        <p:txBody>
          <a:bodyPr lIns="91161" tIns="45581" rIns="91161" bIns="45581">
            <a:prstTxWarp prst="textNoShape">
              <a:avLst/>
            </a:prstTxWarp>
            <a:spAutoFit/>
          </a:bodyPr>
          <a:lstStyle/>
          <a:p>
            <a:pPr algn="ctr" eaLnBrk="0" hangingPunct="0"/>
            <a:r>
              <a:rPr lang="en-US" sz="2000" b="1" dirty="0">
                <a:latin typeface="Comic Sans MS"/>
                <a:cs typeface="Comic Sans MS"/>
              </a:rPr>
              <a:t>OPERA   </a:t>
            </a:r>
            <a:r>
              <a:rPr lang="en-US" sz="2000" b="1" dirty="0">
                <a:solidFill>
                  <a:srgbClr val="FF0000"/>
                </a:solidFill>
                <a:latin typeface="Comic Sans MS"/>
                <a:cs typeface="Comic Sans MS"/>
              </a:rPr>
              <a:t>running since 2006</a:t>
            </a:r>
          </a:p>
          <a:p>
            <a:pPr algn="ctr" eaLnBrk="0" hangingPunct="0"/>
            <a:r>
              <a:rPr lang="en-US" sz="2000" b="1" dirty="0"/>
              <a:t>ICARUS</a:t>
            </a:r>
            <a:r>
              <a:rPr lang="en-US" sz="2000" dirty="0"/>
              <a:t> </a:t>
            </a:r>
            <a:r>
              <a:rPr lang="en-US" dirty="0"/>
              <a:t> </a:t>
            </a:r>
            <a:r>
              <a:rPr lang="en-US" sz="2000" b="1" dirty="0">
                <a:solidFill>
                  <a:srgbClr val="008000"/>
                </a:solidFill>
              </a:rPr>
              <a:t>running since 2010</a:t>
            </a:r>
            <a:endParaRPr lang="it-IT" sz="2000" b="1" dirty="0">
              <a:solidFill>
                <a:srgbClr val="008000"/>
              </a:solidFill>
            </a:endParaRPr>
          </a:p>
        </p:txBody>
      </p:sp>
      <p:sp>
        <p:nvSpPr>
          <p:cNvPr id="347140" name="AutoShape 6"/>
          <p:cNvSpPr>
            <a:spLocks noChangeArrowheads="1"/>
          </p:cNvSpPr>
          <p:nvPr/>
        </p:nvSpPr>
        <p:spPr bwMode="auto">
          <a:xfrm>
            <a:off x="4067175" y="5661129"/>
            <a:ext cx="838200" cy="333375"/>
          </a:xfrm>
          <a:prstGeom prst="rightArrow">
            <a:avLst>
              <a:gd name="adj1" fmla="val 50000"/>
              <a:gd name="adj2" fmla="val 62857"/>
            </a:avLst>
          </a:prstGeom>
          <a:solidFill>
            <a:schemeClr val="accent2"/>
          </a:solidFill>
          <a:ln w="9525">
            <a:solidFill>
              <a:schemeClr val="tx1"/>
            </a:solidFill>
            <a:miter lim="800000"/>
            <a:headEnd/>
            <a:tailEnd/>
          </a:ln>
        </p:spPr>
        <p:txBody>
          <a:bodyPr wrap="none" lIns="91161" tIns="45581" rIns="91161" bIns="45581" anchor="ctr">
            <a:prstTxWarp prst="textNoShape">
              <a:avLst/>
            </a:prstTxWarp>
          </a:bodyPr>
          <a:lstStyle/>
          <a:p>
            <a:pPr algn="ctr" eaLnBrk="0" hangingPunct="0"/>
            <a:endParaRPr lang="en-GB" sz="1400"/>
          </a:p>
        </p:txBody>
      </p:sp>
      <p:sp>
        <p:nvSpPr>
          <p:cNvPr id="347141" name="Text Box 9"/>
          <p:cNvSpPr txBox="1">
            <a:spLocks noChangeArrowheads="1"/>
          </p:cNvSpPr>
          <p:nvPr/>
        </p:nvSpPr>
        <p:spPr bwMode="auto">
          <a:xfrm>
            <a:off x="4038606" y="2971800"/>
            <a:ext cx="4926013" cy="2054225"/>
          </a:xfrm>
          <a:prstGeom prst="rect">
            <a:avLst/>
          </a:prstGeom>
          <a:noFill/>
          <a:ln w="38100">
            <a:solidFill>
              <a:srgbClr val="000090"/>
            </a:solidFill>
            <a:miter lim="800000"/>
            <a:headEnd/>
            <a:tailEnd/>
          </a:ln>
        </p:spPr>
        <p:txBody>
          <a:bodyPr lIns="91161" tIns="45581" rIns="91161" bIns="45581">
            <a:prstTxWarp prst="textNoShape">
              <a:avLst/>
            </a:prstTxWarp>
            <a:spAutoFit/>
          </a:bodyPr>
          <a:lstStyle/>
          <a:p>
            <a:pPr eaLnBrk="0" hangingPunct="0">
              <a:spcBef>
                <a:spcPct val="50000"/>
              </a:spcBef>
            </a:pPr>
            <a:r>
              <a:rPr lang="it-IT" b="1" dirty="0">
                <a:latin typeface="Comic Sans MS"/>
                <a:cs typeface="Comic Sans MS"/>
              </a:rPr>
              <a:t>Project INFN-CERN: </a:t>
            </a:r>
            <a:r>
              <a:rPr lang="it-IT" b="1" dirty="0" err="1">
                <a:latin typeface="Comic Sans MS"/>
                <a:cs typeface="Comic Sans MS"/>
              </a:rPr>
              <a:t>approved</a:t>
            </a:r>
            <a:r>
              <a:rPr lang="it-IT" b="1" dirty="0">
                <a:latin typeface="Comic Sans MS"/>
                <a:cs typeface="Comic Sans MS"/>
              </a:rPr>
              <a:t> in 1999, </a:t>
            </a:r>
            <a:r>
              <a:rPr lang="it-IT" b="1" dirty="0" err="1">
                <a:latin typeface="Comic Sans MS"/>
                <a:cs typeface="Comic Sans MS"/>
              </a:rPr>
              <a:t>started</a:t>
            </a:r>
            <a:r>
              <a:rPr lang="it-IT" b="1" dirty="0">
                <a:latin typeface="Comic Sans MS"/>
                <a:cs typeface="Comic Sans MS"/>
              </a:rPr>
              <a:t> in 2006</a:t>
            </a:r>
            <a:endParaRPr lang="it-IT" b="1" dirty="0">
              <a:latin typeface="Comic Sans MS"/>
              <a:cs typeface="Comic Sans MS"/>
              <a:sym typeface="Arial" charset="0"/>
            </a:endParaRPr>
          </a:p>
          <a:p>
            <a:pPr eaLnBrk="0" hangingPunct="0">
              <a:spcBef>
                <a:spcPct val="50000"/>
              </a:spcBef>
            </a:pPr>
            <a:r>
              <a:rPr lang="it-IT" b="1" dirty="0" err="1">
                <a:latin typeface="Symbol" charset="2"/>
                <a:cs typeface="Symbol" charset="2"/>
              </a:rPr>
              <a:t>n</a:t>
            </a:r>
            <a:r>
              <a:rPr lang="it-IT" sz="2000" b="1" baseline="-25000" dirty="0" err="1">
                <a:latin typeface="Symbol" charset="2"/>
                <a:cs typeface="Symbol" charset="2"/>
              </a:rPr>
              <a:t>m</a:t>
            </a:r>
            <a:r>
              <a:rPr lang="it-IT" b="1" dirty="0">
                <a:latin typeface="Comic Sans MS"/>
                <a:cs typeface="Comic Sans MS"/>
              </a:rPr>
              <a:t> </a:t>
            </a:r>
            <a:r>
              <a:rPr lang="it-IT" b="1" dirty="0" err="1">
                <a:latin typeface="Comic Sans MS"/>
                <a:cs typeface="Comic Sans MS"/>
              </a:rPr>
              <a:t>beam</a:t>
            </a:r>
            <a:r>
              <a:rPr lang="it-IT" b="1" dirty="0">
                <a:latin typeface="Comic Sans MS"/>
                <a:cs typeface="Comic Sans MS"/>
              </a:rPr>
              <a:t> </a:t>
            </a:r>
            <a:r>
              <a:rPr lang="it-IT" b="1" dirty="0" err="1">
                <a:latin typeface="Comic Sans MS"/>
                <a:cs typeface="Comic Sans MS"/>
              </a:rPr>
              <a:t>produced</a:t>
            </a:r>
            <a:r>
              <a:rPr lang="it-IT" b="1" dirty="0">
                <a:latin typeface="Comic Sans MS"/>
                <a:cs typeface="Comic Sans MS"/>
              </a:rPr>
              <a:t> at CERN and </a:t>
            </a:r>
            <a:r>
              <a:rPr lang="it-IT" b="1" dirty="0" err="1">
                <a:latin typeface="Comic Sans MS"/>
                <a:cs typeface="Comic Sans MS"/>
              </a:rPr>
              <a:t>detected</a:t>
            </a:r>
            <a:r>
              <a:rPr lang="it-IT" b="1" dirty="0">
                <a:latin typeface="Comic Sans MS"/>
                <a:cs typeface="Comic Sans MS"/>
              </a:rPr>
              <a:t> at LNGS</a:t>
            </a:r>
          </a:p>
          <a:p>
            <a:pPr eaLnBrk="0" hangingPunct="0">
              <a:spcBef>
                <a:spcPct val="50000"/>
              </a:spcBef>
            </a:pPr>
            <a:r>
              <a:rPr lang="it-IT" b="1" dirty="0" err="1">
                <a:solidFill>
                  <a:srgbClr val="FF0000"/>
                </a:solidFill>
                <a:latin typeface="Comic Sans MS"/>
                <a:cs typeface="Comic Sans MS"/>
              </a:rPr>
              <a:t>Experimental</a:t>
            </a:r>
            <a:r>
              <a:rPr lang="it-IT" b="1" dirty="0">
                <a:solidFill>
                  <a:srgbClr val="FF0000"/>
                </a:solidFill>
                <a:latin typeface="Comic Sans MS"/>
                <a:cs typeface="Comic Sans MS"/>
              </a:rPr>
              <a:t> </a:t>
            </a:r>
            <a:r>
              <a:rPr lang="it-IT" b="1" dirty="0" err="1">
                <a:solidFill>
                  <a:srgbClr val="FF0000"/>
                </a:solidFill>
                <a:latin typeface="Comic Sans MS"/>
                <a:cs typeface="Comic Sans MS"/>
              </a:rPr>
              <a:t>halls</a:t>
            </a:r>
            <a:r>
              <a:rPr lang="it-IT" b="1" dirty="0">
                <a:solidFill>
                  <a:srgbClr val="FF0000"/>
                </a:solidFill>
                <a:latin typeface="Comic Sans MS"/>
                <a:cs typeface="Comic Sans MS"/>
              </a:rPr>
              <a:t> </a:t>
            </a:r>
            <a:r>
              <a:rPr lang="it-IT" b="1" dirty="0" err="1">
                <a:solidFill>
                  <a:srgbClr val="FF0000"/>
                </a:solidFill>
                <a:latin typeface="Comic Sans MS"/>
                <a:cs typeface="Comic Sans MS"/>
              </a:rPr>
              <a:t>designed</a:t>
            </a:r>
            <a:r>
              <a:rPr lang="it-IT" b="1" dirty="0">
                <a:solidFill>
                  <a:srgbClr val="FF0000"/>
                </a:solidFill>
                <a:latin typeface="Comic Sans MS"/>
                <a:cs typeface="Comic Sans MS"/>
              </a:rPr>
              <a:t> in the CERN direction</a:t>
            </a:r>
            <a:endParaRPr lang="it-IT" b="1" dirty="0">
              <a:latin typeface="Comic Sans MS"/>
              <a:cs typeface="Comic Sans MS"/>
            </a:endParaRPr>
          </a:p>
        </p:txBody>
      </p:sp>
      <p:grpSp>
        <p:nvGrpSpPr>
          <p:cNvPr id="2" name="Group 16"/>
          <p:cNvGrpSpPr>
            <a:grpSpLocks/>
          </p:cNvGrpSpPr>
          <p:nvPr/>
        </p:nvGrpSpPr>
        <p:grpSpPr bwMode="auto">
          <a:xfrm>
            <a:off x="52" y="4416529"/>
            <a:ext cx="3916363" cy="2405063"/>
            <a:chOff x="0" y="2782"/>
            <a:chExt cx="2467" cy="1515"/>
          </a:xfrm>
        </p:grpSpPr>
        <p:grpSp>
          <p:nvGrpSpPr>
            <p:cNvPr id="3" name="Group 15"/>
            <p:cNvGrpSpPr>
              <a:grpSpLocks/>
            </p:cNvGrpSpPr>
            <p:nvPr/>
          </p:nvGrpSpPr>
          <p:grpSpPr bwMode="auto">
            <a:xfrm>
              <a:off x="0" y="2782"/>
              <a:ext cx="2467" cy="1515"/>
              <a:chOff x="0" y="2782"/>
              <a:chExt cx="2467" cy="1515"/>
            </a:xfrm>
          </p:grpSpPr>
          <p:pic>
            <p:nvPicPr>
              <p:cNvPr id="347147" name="Picture 226" descr="fig05"/>
              <p:cNvPicPr>
                <a:picLocks noChangeAspect="1" noChangeArrowheads="1"/>
              </p:cNvPicPr>
              <p:nvPr/>
            </p:nvPicPr>
            <p:blipFill>
              <a:blip r:embed="rId4"/>
              <a:srcRect/>
              <a:stretch>
                <a:fillRect/>
              </a:stretch>
            </p:blipFill>
            <p:spPr bwMode="auto">
              <a:xfrm>
                <a:off x="0" y="2782"/>
                <a:ext cx="2467" cy="1515"/>
              </a:xfrm>
              <a:prstGeom prst="rect">
                <a:avLst/>
              </a:prstGeom>
              <a:noFill/>
              <a:ln w="9525">
                <a:noFill/>
                <a:miter lim="800000"/>
                <a:headEnd/>
                <a:tailEnd/>
              </a:ln>
            </p:spPr>
          </p:pic>
          <p:sp>
            <p:nvSpPr>
              <p:cNvPr id="347148" name="Text Box 227"/>
              <p:cNvSpPr txBox="1">
                <a:spLocks noChangeArrowheads="1"/>
              </p:cNvSpPr>
              <p:nvPr/>
            </p:nvSpPr>
            <p:spPr bwMode="auto">
              <a:xfrm>
                <a:off x="884" y="3566"/>
                <a:ext cx="862" cy="212"/>
              </a:xfrm>
              <a:prstGeom prst="rect">
                <a:avLst/>
              </a:prstGeom>
              <a:noFill/>
              <a:ln w="9525">
                <a:noFill/>
                <a:miter lim="800000"/>
                <a:headEnd/>
                <a:tailEnd/>
              </a:ln>
            </p:spPr>
            <p:txBody>
              <a:bodyPr>
                <a:prstTxWarp prst="textNoShape">
                  <a:avLst/>
                </a:prstTxWarp>
                <a:spAutoFit/>
              </a:bodyPr>
              <a:lstStyle/>
              <a:p>
                <a:pPr algn="ctr" eaLnBrk="0" hangingPunct="0"/>
                <a:r>
                  <a:rPr lang="en-GB" altLang="ja-JP" sz="1600" b="1">
                    <a:solidFill>
                      <a:srgbClr val="FFFFFF"/>
                    </a:solidFill>
                    <a:ea typeface="ＭＳ Ｐゴシック" charset="-128"/>
                    <a:cs typeface="ＭＳ Ｐゴシック" charset="-128"/>
                  </a:rPr>
                  <a:t>L = 730 km</a:t>
                </a:r>
              </a:p>
            </p:txBody>
          </p:sp>
          <p:sp>
            <p:nvSpPr>
              <p:cNvPr id="347149" name="Text Box 228"/>
              <p:cNvSpPr txBox="1">
                <a:spLocks noChangeArrowheads="1"/>
              </p:cNvSpPr>
              <p:nvPr/>
            </p:nvSpPr>
            <p:spPr bwMode="auto">
              <a:xfrm>
                <a:off x="109" y="3954"/>
                <a:ext cx="458" cy="192"/>
              </a:xfrm>
              <a:prstGeom prst="rect">
                <a:avLst/>
              </a:prstGeom>
              <a:noFill/>
              <a:ln w="9525">
                <a:noFill/>
                <a:miter lim="800000"/>
                <a:headEnd/>
                <a:tailEnd/>
              </a:ln>
            </p:spPr>
            <p:txBody>
              <a:bodyPr>
                <a:prstTxWarp prst="textNoShape">
                  <a:avLst/>
                </a:prstTxWarp>
                <a:spAutoFit/>
              </a:bodyPr>
              <a:lstStyle/>
              <a:p>
                <a:pPr algn="ctr" eaLnBrk="0" hangingPunct="0"/>
                <a:r>
                  <a:rPr lang="en-GB" altLang="ja-JP" sz="1400">
                    <a:solidFill>
                      <a:srgbClr val="FFFFFF"/>
                    </a:solidFill>
                    <a:ea typeface="ＭＳ Ｐゴシック" charset="-128"/>
                    <a:cs typeface="ＭＳ Ｐゴシック" charset="-128"/>
                  </a:rPr>
                  <a:t>CERN</a:t>
                </a:r>
              </a:p>
            </p:txBody>
          </p:sp>
          <p:sp>
            <p:nvSpPr>
              <p:cNvPr id="347150" name="Text Box 229"/>
              <p:cNvSpPr txBox="1">
                <a:spLocks noChangeArrowheads="1"/>
              </p:cNvSpPr>
              <p:nvPr/>
            </p:nvSpPr>
            <p:spPr bwMode="auto">
              <a:xfrm>
                <a:off x="1973" y="3920"/>
                <a:ext cx="452" cy="192"/>
              </a:xfrm>
              <a:prstGeom prst="rect">
                <a:avLst/>
              </a:prstGeom>
              <a:noFill/>
              <a:ln w="9525">
                <a:noFill/>
                <a:miter lim="800000"/>
                <a:headEnd/>
                <a:tailEnd/>
              </a:ln>
            </p:spPr>
            <p:txBody>
              <a:bodyPr>
                <a:prstTxWarp prst="textNoShape">
                  <a:avLst/>
                </a:prstTxWarp>
                <a:spAutoFit/>
              </a:bodyPr>
              <a:lstStyle/>
              <a:p>
                <a:pPr algn="ctr" eaLnBrk="0" hangingPunct="0"/>
                <a:r>
                  <a:rPr lang="en-GB" altLang="ja-JP" sz="1400">
                    <a:solidFill>
                      <a:srgbClr val="FFFFFF"/>
                    </a:solidFill>
                    <a:ea typeface="ＭＳ Ｐゴシック" charset="-128"/>
                    <a:cs typeface="ＭＳ Ｐゴシック" charset="-128"/>
                  </a:rPr>
                  <a:t>LNGS</a:t>
                </a:r>
              </a:p>
            </p:txBody>
          </p:sp>
        </p:grpSp>
        <p:sp>
          <p:nvSpPr>
            <p:cNvPr id="347146" name="Text Box 235"/>
            <p:cNvSpPr txBox="1">
              <a:spLocks noChangeArrowheads="1"/>
            </p:cNvSpPr>
            <p:nvPr/>
          </p:nvSpPr>
          <p:spPr bwMode="auto">
            <a:xfrm>
              <a:off x="901" y="3972"/>
              <a:ext cx="644" cy="288"/>
            </a:xfrm>
            <a:prstGeom prst="rect">
              <a:avLst/>
            </a:prstGeom>
            <a:noFill/>
            <a:ln w="9525">
              <a:noFill/>
              <a:miter lim="800000"/>
              <a:headEnd/>
              <a:tailEnd/>
            </a:ln>
          </p:spPr>
          <p:txBody>
            <a:bodyPr>
              <a:prstTxWarp prst="textNoShape">
                <a:avLst/>
              </a:prstTxWarp>
              <a:spAutoFit/>
            </a:bodyPr>
            <a:lstStyle/>
            <a:p>
              <a:pPr algn="ctr" eaLnBrk="0" hangingPunct="0"/>
              <a:r>
                <a:rPr lang="en-GB" altLang="ja-JP" sz="1200">
                  <a:solidFill>
                    <a:schemeClr val="bg1"/>
                  </a:solidFill>
                  <a:ea typeface="ＭＳ Ｐゴシック" charset="-128"/>
                  <a:cs typeface="ＭＳ Ｐゴシック" charset="-128"/>
                </a:rPr>
                <a:t>T</a:t>
              </a:r>
              <a:r>
                <a:rPr lang="en-GB" altLang="ja-JP" sz="1200" baseline="-25000">
                  <a:solidFill>
                    <a:schemeClr val="bg1"/>
                  </a:solidFill>
                  <a:ea typeface="ＭＳ Ｐゴシック" charset="-128"/>
                  <a:cs typeface="ＭＳ Ｐゴシック" charset="-128"/>
                </a:rPr>
                <a:t>flight</a:t>
              </a:r>
              <a:r>
                <a:rPr lang="en-GB" altLang="ja-JP" sz="1200">
                  <a:solidFill>
                    <a:schemeClr val="bg1"/>
                  </a:solidFill>
                  <a:ea typeface="ＭＳ Ｐゴシック" charset="-128"/>
                  <a:cs typeface="ＭＳ Ｐゴシック" charset="-128"/>
                </a:rPr>
                <a:t> = 2.44 ms</a:t>
              </a:r>
            </a:p>
          </p:txBody>
        </p:sp>
      </p:grpSp>
      <p:sp>
        <p:nvSpPr>
          <p:cNvPr id="18" name="CasellaDiTesto 7"/>
          <p:cNvSpPr txBox="1">
            <a:spLocks noChangeArrowheads="1"/>
          </p:cNvSpPr>
          <p:nvPr/>
        </p:nvSpPr>
        <p:spPr bwMode="auto">
          <a:xfrm>
            <a:off x="3863975" y="115992"/>
            <a:ext cx="5245100" cy="1006475"/>
          </a:xfrm>
          <a:prstGeom prst="rect">
            <a:avLst/>
          </a:prstGeom>
          <a:solidFill>
            <a:srgbClr val="000090"/>
          </a:solidFill>
          <a:ln w="38100">
            <a:noFill/>
            <a:round/>
            <a:headEnd/>
            <a:tailEnd/>
          </a:ln>
        </p:spPr>
        <p:txBody>
          <a:bodyPr lIns="91161" tIns="45581" rIns="91161" bIns="45581">
            <a:prstTxWarp prst="textNoShape">
              <a:avLst/>
            </a:prstTxWarp>
            <a:spAutoFit/>
          </a:bodyPr>
          <a:lstStyle/>
          <a:p>
            <a:pPr algn="ctr" eaLnBrk="0" hangingPunct="0">
              <a:defRPr/>
            </a:pPr>
            <a:r>
              <a:rPr lang="en-US" sz="3200" b="1" dirty="0">
                <a:solidFill>
                  <a:srgbClr val="FF6600"/>
                </a:solidFill>
                <a:effectLst>
                  <a:outerShdw blurRad="38100" dist="38100" dir="2700000" algn="tl">
                    <a:srgbClr val="000000"/>
                  </a:outerShdw>
                </a:effectLst>
              </a:rPr>
              <a:t>CNGS beam:</a:t>
            </a:r>
            <a:r>
              <a:rPr lang="en-US" sz="3200" dirty="0">
                <a:solidFill>
                  <a:srgbClr val="FF6600"/>
                </a:solidFill>
              </a:rPr>
              <a:t> </a:t>
            </a:r>
          </a:p>
          <a:p>
            <a:pPr algn="ctr" eaLnBrk="0" hangingPunct="0">
              <a:defRPr/>
            </a:pPr>
            <a:r>
              <a:rPr lang="en-US" sz="2800" b="1" dirty="0">
                <a:solidFill>
                  <a:srgbClr val="FF6600"/>
                </a:solidFill>
                <a:effectLst>
                  <a:outerShdw blurRad="38100" dist="38100" dir="2700000" algn="tl">
                    <a:srgbClr val="000000"/>
                  </a:outerShdw>
                </a:effectLst>
              </a:rPr>
              <a:t>C</a:t>
            </a:r>
            <a:r>
              <a:rPr lang="en-US" sz="2800" dirty="0">
                <a:solidFill>
                  <a:srgbClr val="FF6600"/>
                </a:solidFill>
              </a:rPr>
              <a:t>ERN </a:t>
            </a:r>
            <a:r>
              <a:rPr lang="en-US" sz="2800" b="1" dirty="0">
                <a:solidFill>
                  <a:srgbClr val="FF6600"/>
                </a:solidFill>
                <a:effectLst>
                  <a:outerShdw blurRad="38100" dist="38100" dir="2700000" algn="tl">
                    <a:srgbClr val="000000"/>
                  </a:outerShdw>
                </a:effectLst>
              </a:rPr>
              <a:t>N</a:t>
            </a:r>
            <a:r>
              <a:rPr lang="en-US" sz="2800" dirty="0">
                <a:solidFill>
                  <a:srgbClr val="FF6600"/>
                </a:solidFill>
              </a:rPr>
              <a:t>eutrino to </a:t>
            </a:r>
            <a:r>
              <a:rPr lang="en-US" sz="2800" b="1" dirty="0">
                <a:solidFill>
                  <a:srgbClr val="FF6600"/>
                </a:solidFill>
                <a:effectLst>
                  <a:outerShdw blurRad="38100" dist="38100" dir="2700000" algn="tl">
                    <a:srgbClr val="000000"/>
                  </a:outerShdw>
                </a:effectLst>
              </a:rPr>
              <a:t>G</a:t>
            </a:r>
            <a:r>
              <a:rPr lang="en-US" sz="2800" dirty="0">
                <a:solidFill>
                  <a:srgbClr val="FF6600"/>
                </a:solidFill>
              </a:rPr>
              <a:t>ran </a:t>
            </a:r>
            <a:r>
              <a:rPr lang="en-US" sz="2800" b="1" dirty="0" err="1">
                <a:solidFill>
                  <a:srgbClr val="FF6600"/>
                </a:solidFill>
                <a:effectLst>
                  <a:outerShdw blurRad="38100" dist="38100" dir="2700000" algn="tl">
                    <a:srgbClr val="000000"/>
                  </a:outerShdw>
                </a:effectLst>
              </a:rPr>
              <a:t>S</a:t>
            </a:r>
            <a:r>
              <a:rPr lang="en-US" sz="2800" dirty="0" err="1">
                <a:solidFill>
                  <a:srgbClr val="FF6600"/>
                </a:solidFill>
              </a:rPr>
              <a:t>asso</a:t>
            </a:r>
            <a:endParaRPr lang="en-US" sz="2800" dirty="0">
              <a:solidFill>
                <a:srgbClr val="FF6600"/>
              </a:solidFill>
            </a:endParaRPr>
          </a:p>
        </p:txBody>
      </p:sp>
      <p:sp>
        <p:nvSpPr>
          <p:cNvPr id="347144" name="Text Box 8"/>
          <p:cNvSpPr txBox="1">
            <a:spLocks noChangeArrowheads="1"/>
          </p:cNvSpPr>
          <p:nvPr/>
        </p:nvSpPr>
        <p:spPr bwMode="auto">
          <a:xfrm>
            <a:off x="3924352" y="1484313"/>
            <a:ext cx="5148263" cy="1255712"/>
          </a:xfrm>
          <a:prstGeom prst="rect">
            <a:avLst/>
          </a:prstGeom>
          <a:noFill/>
          <a:ln w="38100">
            <a:solidFill>
              <a:srgbClr val="000090"/>
            </a:solidFill>
            <a:miter lim="800000"/>
            <a:headEnd/>
            <a:tailEnd/>
          </a:ln>
        </p:spPr>
        <p:txBody>
          <a:bodyPr wrap="none" lIns="91168" tIns="45586" rIns="91168" bIns="45586">
            <a:prstTxWarp prst="textNoShape">
              <a:avLst/>
            </a:prstTxWarp>
          </a:bodyPr>
          <a:lstStyle/>
          <a:p>
            <a:pPr eaLnBrk="0" hangingPunct="0">
              <a:lnSpc>
                <a:spcPts val="1863"/>
              </a:lnSpc>
              <a:spcBef>
                <a:spcPts val="475"/>
              </a:spcBef>
            </a:pPr>
            <a:r>
              <a:rPr lang="it-IT" b="1" dirty="0">
                <a:latin typeface="Comic Sans MS"/>
                <a:cs typeface="Comic Sans MS"/>
              </a:rPr>
              <a:t> </a:t>
            </a:r>
            <a:r>
              <a:rPr lang="it-IT" sz="2000" b="1" u="sng" dirty="0">
                <a:latin typeface="Comic Sans MS"/>
                <a:cs typeface="Comic Sans MS"/>
              </a:rPr>
              <a:t>Energy</a:t>
            </a:r>
            <a:r>
              <a:rPr lang="it-IT" sz="2000" b="1" dirty="0">
                <a:latin typeface="Comic Sans MS"/>
                <a:cs typeface="Comic Sans MS"/>
              </a:rPr>
              <a:t>:</a:t>
            </a:r>
          </a:p>
          <a:p>
            <a:pPr eaLnBrk="0" hangingPunct="0">
              <a:lnSpc>
                <a:spcPts val="1863"/>
              </a:lnSpc>
              <a:spcBef>
                <a:spcPts val="475"/>
              </a:spcBef>
            </a:pPr>
            <a:r>
              <a:rPr lang="it-IT" sz="2000" b="1" dirty="0">
                <a:latin typeface="Comic Sans MS"/>
                <a:cs typeface="Comic Sans MS"/>
              </a:rPr>
              <a:t> </a:t>
            </a:r>
            <a:r>
              <a:rPr lang="it-IT" sz="2000" b="1" dirty="0" err="1">
                <a:latin typeface="Comic Sans MS"/>
                <a:cs typeface="Comic Sans MS"/>
              </a:rPr>
              <a:t>optimized</a:t>
            </a:r>
            <a:r>
              <a:rPr lang="it-IT" sz="2000" b="1" dirty="0">
                <a:latin typeface="Comic Sans MS"/>
                <a:cs typeface="Comic Sans MS"/>
              </a:rPr>
              <a:t> </a:t>
            </a:r>
            <a:r>
              <a:rPr lang="it-IT" sz="2000" b="1" dirty="0" err="1">
                <a:latin typeface="Comic Sans MS"/>
                <a:cs typeface="Comic Sans MS"/>
              </a:rPr>
              <a:t>for</a:t>
            </a:r>
            <a:r>
              <a:rPr lang="it-IT" sz="2000" b="1" dirty="0">
                <a:solidFill>
                  <a:srgbClr val="FF0000"/>
                </a:solidFill>
                <a:latin typeface="Comic Sans MS"/>
                <a:cs typeface="Comic Sans MS"/>
              </a:rPr>
              <a:t> </a:t>
            </a:r>
            <a:r>
              <a:rPr lang="it-IT" b="1" dirty="0">
                <a:solidFill>
                  <a:srgbClr val="FF0000"/>
                </a:solidFill>
                <a:latin typeface="Symbol" charset="2"/>
                <a:cs typeface="Symbol" charset="2"/>
              </a:rPr>
              <a:t>n</a:t>
            </a:r>
            <a:r>
              <a:rPr lang="it-IT" b="1" baseline="-25000" dirty="0">
                <a:solidFill>
                  <a:srgbClr val="FF0000"/>
                </a:solidFill>
                <a:latin typeface="Comic Sans MS"/>
                <a:cs typeface="Comic Sans MS"/>
              </a:rPr>
              <a:t>t</a:t>
            </a:r>
            <a:r>
              <a:rPr lang="it-IT" b="1" dirty="0">
                <a:solidFill>
                  <a:srgbClr val="FF0000"/>
                </a:solidFill>
                <a:latin typeface="Comic Sans MS"/>
                <a:cs typeface="Comic Sans MS"/>
              </a:rPr>
              <a:t> </a:t>
            </a:r>
            <a:r>
              <a:rPr lang="it-IT" sz="2000" b="1" dirty="0" err="1">
                <a:solidFill>
                  <a:srgbClr val="FF0000"/>
                </a:solidFill>
                <a:latin typeface="Comic Sans MS"/>
                <a:cs typeface="Comic Sans MS"/>
              </a:rPr>
              <a:t>appearance</a:t>
            </a:r>
            <a:r>
              <a:rPr lang="it-IT" sz="2000" b="1" dirty="0">
                <a:solidFill>
                  <a:srgbClr val="FF0000"/>
                </a:solidFill>
                <a:latin typeface="Comic Sans MS"/>
                <a:cs typeface="Comic Sans MS"/>
              </a:rPr>
              <a:t> mode</a:t>
            </a:r>
          </a:p>
          <a:p>
            <a:pPr eaLnBrk="0" hangingPunct="0">
              <a:lnSpc>
                <a:spcPts val="1863"/>
              </a:lnSpc>
              <a:spcBef>
                <a:spcPts val="475"/>
              </a:spcBef>
            </a:pPr>
            <a:r>
              <a:rPr lang="it-IT" sz="2000" dirty="0">
                <a:latin typeface="Comic Sans MS"/>
                <a:cs typeface="Comic Sans MS"/>
              </a:rPr>
              <a:t> </a:t>
            </a:r>
            <a:r>
              <a:rPr lang="it-IT" sz="2000" b="1" u="sng" dirty="0">
                <a:latin typeface="Comic Sans MS"/>
                <a:cs typeface="Comic Sans MS"/>
              </a:rPr>
              <a:t>Goal</a:t>
            </a:r>
            <a:r>
              <a:rPr lang="it-IT" sz="2000" b="1" dirty="0">
                <a:latin typeface="Comic Sans MS"/>
                <a:cs typeface="Comic Sans MS"/>
              </a:rPr>
              <a:t>: </a:t>
            </a:r>
          </a:p>
          <a:p>
            <a:pPr eaLnBrk="0" hangingPunct="0">
              <a:lnSpc>
                <a:spcPts val="1863"/>
              </a:lnSpc>
              <a:spcBef>
                <a:spcPts val="475"/>
              </a:spcBef>
            </a:pPr>
            <a:r>
              <a:rPr lang="it-IT" sz="2000" b="1" dirty="0">
                <a:latin typeface="Comic Sans MS"/>
                <a:cs typeface="Comic Sans MS"/>
              </a:rPr>
              <a:t>prove </a:t>
            </a:r>
            <a:r>
              <a:rPr lang="it-IT" sz="2000" b="1" dirty="0" err="1">
                <a:solidFill>
                  <a:srgbClr val="FF0000"/>
                </a:solidFill>
                <a:latin typeface="Comic Sans MS"/>
                <a:cs typeface="Comic Sans MS"/>
              </a:rPr>
              <a:t>definitely</a:t>
            </a:r>
            <a:r>
              <a:rPr lang="it-IT" sz="2000" b="1" dirty="0">
                <a:solidFill>
                  <a:srgbClr val="FF0000"/>
                </a:solidFill>
                <a:latin typeface="Comic Sans MS"/>
                <a:cs typeface="Comic Sans MS"/>
              </a:rPr>
              <a:t> the neutrino </a:t>
            </a:r>
            <a:r>
              <a:rPr lang="it-IT" sz="2000" b="1" dirty="0" err="1">
                <a:solidFill>
                  <a:srgbClr val="FF0000"/>
                </a:solidFill>
                <a:latin typeface="Comic Sans MS"/>
                <a:cs typeface="Comic Sans MS"/>
              </a:rPr>
              <a:t>oscillations</a:t>
            </a:r>
            <a:endParaRPr lang="it-IT" sz="2000" b="1" dirty="0">
              <a:solidFill>
                <a:srgbClr val="FF0000"/>
              </a:solidFill>
              <a:latin typeface="Comic Sans MS"/>
              <a:cs typeface="Comic Sans MS"/>
            </a:endParaRPr>
          </a:p>
          <a:p>
            <a:pPr algn="ctr" eaLnBrk="0" hangingPunct="0">
              <a:lnSpc>
                <a:spcPts val="1863"/>
              </a:lnSpc>
              <a:spcBef>
                <a:spcPts val="475"/>
              </a:spcBef>
            </a:pPr>
            <a:endParaRPr lang="it-IT" sz="2000" b="1" dirty="0"/>
          </a:p>
        </p:txBody>
      </p:sp>
      <p:sp>
        <p:nvSpPr>
          <p:cNvPr id="15" name="Slide Number Placeholder 14"/>
          <p:cNvSpPr>
            <a:spLocks noGrp="1"/>
          </p:cNvSpPr>
          <p:nvPr>
            <p:ph type="sldNum" sz="quarter" idx="12"/>
          </p:nvPr>
        </p:nvSpPr>
        <p:spPr/>
        <p:txBody>
          <a:bodyPr/>
          <a:lstStyle/>
          <a:p>
            <a:pPr>
              <a:defRPr/>
            </a:pPr>
            <a:fld id="{7F07E717-F84E-1744-9374-89A1165C19B2}" type="slidenum">
              <a:rPr lang="en-US" smtClean="0"/>
              <a:pPr>
                <a:defRPr/>
              </a:pPr>
              <a:t>17</a:t>
            </a:fld>
            <a:endParaRPr lang="en-US"/>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0" y="0"/>
            <a:ext cx="9144000" cy="914400"/>
          </a:xfrm>
          <a:solidFill>
            <a:srgbClr val="000080"/>
          </a:solidFill>
        </p:spPr>
        <p:txBody>
          <a:bodyPr/>
          <a:lstStyle/>
          <a:p>
            <a:pPr eaLnBrk="1" hangingPunct="1">
              <a:defRPr/>
            </a:pPr>
            <a:r>
              <a:rPr lang="en-US" sz="2800" b="1" dirty="0">
                <a:solidFill>
                  <a:srgbClr val="FF6600"/>
                </a:solidFill>
                <a:effectLst>
                  <a:outerShdw blurRad="38100" dist="38100" dir="2700000" algn="tl">
                    <a:srgbClr val="000000"/>
                  </a:outerShdw>
                </a:effectLst>
                <a:latin typeface="Comic Sans MS"/>
                <a:ea typeface="+mj-ea"/>
                <a:cs typeface="Comic Sans MS"/>
              </a:rPr>
              <a:t>OPERA: O</a:t>
            </a:r>
            <a:r>
              <a:rPr lang="en-US" sz="2800" dirty="0">
                <a:solidFill>
                  <a:srgbClr val="FF6600"/>
                </a:solidFill>
                <a:effectLst>
                  <a:outerShdw blurRad="38100" dist="38100" dir="2700000" algn="tl">
                    <a:srgbClr val="000000"/>
                  </a:outerShdw>
                </a:effectLst>
                <a:latin typeface="Comic Sans MS"/>
                <a:ea typeface="+mj-ea"/>
                <a:cs typeface="Comic Sans MS"/>
              </a:rPr>
              <a:t>scillation </a:t>
            </a:r>
            <a:r>
              <a:rPr lang="en-US" sz="2800" b="1" dirty="0">
                <a:solidFill>
                  <a:srgbClr val="FF6600"/>
                </a:solidFill>
                <a:effectLst>
                  <a:outerShdw blurRad="38100" dist="38100" dir="2700000" algn="tl">
                    <a:srgbClr val="000000"/>
                  </a:outerShdw>
                </a:effectLst>
                <a:latin typeface="Comic Sans MS"/>
                <a:ea typeface="+mj-ea"/>
                <a:cs typeface="Comic Sans MS"/>
              </a:rPr>
              <a:t>P</a:t>
            </a:r>
            <a:r>
              <a:rPr lang="en-US" sz="2800" dirty="0">
                <a:solidFill>
                  <a:srgbClr val="FF6600"/>
                </a:solidFill>
                <a:effectLst>
                  <a:outerShdw blurRad="38100" dist="38100" dir="2700000" algn="tl">
                    <a:srgbClr val="000000"/>
                  </a:outerShdw>
                </a:effectLst>
                <a:latin typeface="Comic Sans MS"/>
                <a:ea typeface="+mj-ea"/>
                <a:cs typeface="Comic Sans MS"/>
              </a:rPr>
              <a:t>roject with </a:t>
            </a:r>
            <a:r>
              <a:rPr lang="en-US" sz="2800" b="1" dirty="0" smtClean="0">
                <a:solidFill>
                  <a:srgbClr val="FF6600"/>
                </a:solidFill>
                <a:effectLst>
                  <a:outerShdw blurRad="38100" dist="38100" dir="2700000" algn="tl">
                    <a:srgbClr val="000000"/>
                  </a:outerShdw>
                </a:effectLst>
                <a:latin typeface="Comic Sans MS"/>
                <a:ea typeface="+mj-ea"/>
                <a:cs typeface="Comic Sans MS"/>
              </a:rPr>
              <a:t>E</a:t>
            </a:r>
            <a:r>
              <a:rPr lang="en-US" sz="2800" dirty="0" smtClean="0">
                <a:solidFill>
                  <a:srgbClr val="FF6600"/>
                </a:solidFill>
                <a:effectLst>
                  <a:outerShdw blurRad="38100" dist="38100" dir="2700000" algn="tl">
                    <a:srgbClr val="000000"/>
                  </a:outerShdw>
                </a:effectLst>
                <a:latin typeface="Comic Sans MS"/>
                <a:ea typeface="+mj-ea"/>
                <a:cs typeface="Comic Sans MS"/>
              </a:rPr>
              <a:t>mulsion </a:t>
            </a:r>
            <a:r>
              <a:rPr lang="en-US" sz="2800" dirty="0" err="1" smtClean="0">
                <a:solidFill>
                  <a:srgbClr val="FF6600"/>
                </a:solidFill>
                <a:effectLst>
                  <a:outerShdw blurRad="38100" dist="38100" dir="2700000" algn="tl">
                    <a:srgbClr val="000000"/>
                  </a:outerShdw>
                </a:effectLst>
                <a:latin typeface="Comic Sans MS"/>
                <a:ea typeface="+mj-ea"/>
                <a:cs typeface="Comic Sans MS"/>
              </a:rPr>
              <a:t>t</a:t>
            </a:r>
            <a:r>
              <a:rPr lang="en-US" sz="2800" b="1" dirty="0" err="1" smtClean="0">
                <a:solidFill>
                  <a:srgbClr val="FF6600"/>
                </a:solidFill>
                <a:effectLst>
                  <a:outerShdw blurRad="38100" dist="38100" dir="2700000" algn="tl">
                    <a:srgbClr val="000000"/>
                  </a:outerShdw>
                </a:effectLst>
                <a:latin typeface="Comic Sans MS"/>
                <a:ea typeface="+mj-ea"/>
                <a:cs typeface="Comic Sans MS"/>
              </a:rPr>
              <a:t>R</a:t>
            </a:r>
            <a:r>
              <a:rPr lang="en-US" sz="2800" dirty="0" err="1" smtClean="0">
                <a:solidFill>
                  <a:srgbClr val="FF6600"/>
                </a:solidFill>
                <a:effectLst>
                  <a:outerShdw blurRad="38100" dist="38100" dir="2700000" algn="tl">
                    <a:srgbClr val="000000"/>
                  </a:outerShdw>
                </a:effectLst>
                <a:latin typeface="Comic Sans MS"/>
                <a:ea typeface="+mj-ea"/>
                <a:cs typeface="Comic Sans MS"/>
              </a:rPr>
              <a:t>acking</a:t>
            </a:r>
            <a:r>
              <a:rPr lang="en-US" sz="2800" dirty="0" smtClean="0">
                <a:solidFill>
                  <a:srgbClr val="FF6600"/>
                </a:solidFill>
                <a:effectLst>
                  <a:outerShdw blurRad="38100" dist="38100" dir="2700000" algn="tl">
                    <a:srgbClr val="000000"/>
                  </a:outerShdw>
                </a:effectLst>
                <a:latin typeface="Comic Sans MS"/>
                <a:ea typeface="+mj-ea"/>
                <a:cs typeface="Comic Sans MS"/>
              </a:rPr>
              <a:t> </a:t>
            </a:r>
            <a:r>
              <a:rPr lang="en-US" sz="2800" b="1" dirty="0">
                <a:solidFill>
                  <a:srgbClr val="FF6600"/>
                </a:solidFill>
                <a:effectLst>
                  <a:outerShdw blurRad="38100" dist="38100" dir="2700000" algn="tl">
                    <a:srgbClr val="000000"/>
                  </a:outerShdw>
                </a:effectLst>
                <a:latin typeface="Comic Sans MS"/>
                <a:ea typeface="+mj-ea"/>
                <a:cs typeface="Comic Sans MS"/>
              </a:rPr>
              <a:t>A</a:t>
            </a:r>
            <a:r>
              <a:rPr lang="en-US" sz="2800" dirty="0">
                <a:solidFill>
                  <a:srgbClr val="FF6600"/>
                </a:solidFill>
                <a:effectLst>
                  <a:outerShdw blurRad="38100" dist="38100" dir="2700000" algn="tl">
                    <a:srgbClr val="000000"/>
                  </a:outerShdw>
                </a:effectLst>
                <a:latin typeface="Comic Sans MS"/>
                <a:ea typeface="+mj-ea"/>
                <a:cs typeface="Comic Sans MS"/>
              </a:rPr>
              <a:t>pparatus</a:t>
            </a:r>
            <a:endParaRPr lang="en-US" sz="2800" dirty="0">
              <a:solidFill>
                <a:srgbClr val="FF6600"/>
              </a:solidFill>
              <a:latin typeface="Comic Sans MS"/>
              <a:ea typeface="+mj-ea"/>
              <a:cs typeface="Comic Sans MS"/>
            </a:endParaRPr>
          </a:p>
        </p:txBody>
      </p:sp>
      <p:sp>
        <p:nvSpPr>
          <p:cNvPr id="349187" name="Text Box 4"/>
          <p:cNvSpPr txBox="1">
            <a:spLocks noChangeArrowheads="1"/>
          </p:cNvSpPr>
          <p:nvPr/>
        </p:nvSpPr>
        <p:spPr bwMode="auto">
          <a:xfrm>
            <a:off x="0" y="892800"/>
            <a:ext cx="9144000" cy="1138632"/>
          </a:xfrm>
          <a:prstGeom prst="rect">
            <a:avLst/>
          </a:prstGeom>
          <a:noFill/>
          <a:ln w="9525">
            <a:noFill/>
            <a:miter lim="800000"/>
            <a:headEnd/>
            <a:tailEnd/>
          </a:ln>
        </p:spPr>
        <p:txBody>
          <a:bodyPr wrap="square" lIns="91296" tIns="45650" rIns="91296" bIns="45650">
            <a:prstTxWarp prst="textNoShape">
              <a:avLst/>
            </a:prstTxWarp>
            <a:spAutoFit/>
          </a:bodyPr>
          <a:lstStyle/>
          <a:p>
            <a:pPr>
              <a:buFont typeface="Arial"/>
              <a:buChar char="•"/>
            </a:pPr>
            <a:r>
              <a:rPr lang="en-US" sz="2000" b="1" dirty="0" smtClean="0">
                <a:latin typeface="Comic Sans MS"/>
                <a:cs typeface="Comic Sans MS"/>
              </a:rPr>
              <a:t> Direct search for </a:t>
            </a:r>
            <a:r>
              <a:rPr lang="en-US" sz="2400" b="1" dirty="0" err="1" smtClean="0">
                <a:solidFill>
                  <a:srgbClr val="FF0000"/>
                </a:solidFill>
                <a:latin typeface="Symbol" charset="2"/>
                <a:cs typeface="Symbol" charset="2"/>
              </a:rPr>
              <a:t>n</a:t>
            </a:r>
            <a:r>
              <a:rPr lang="en-US" sz="2400" b="1" baseline="-25000" dirty="0" err="1" smtClean="0">
                <a:solidFill>
                  <a:srgbClr val="FF0000"/>
                </a:solidFill>
                <a:latin typeface="Symbol" charset="2"/>
                <a:cs typeface="Symbol" charset="2"/>
              </a:rPr>
              <a:t>m</a:t>
            </a:r>
            <a:r>
              <a:rPr lang="en-US" sz="2400" b="1" dirty="0" err="1" smtClean="0">
                <a:solidFill>
                  <a:srgbClr val="FF0000"/>
                </a:solidFill>
                <a:latin typeface="Symbol" charset="2"/>
                <a:cs typeface="Symbol" charset="2"/>
              </a:rPr>
              <a:t>n</a:t>
            </a:r>
            <a:r>
              <a:rPr lang="en-US" sz="2400" b="1" baseline="-25000" dirty="0" err="1" smtClean="0">
                <a:solidFill>
                  <a:srgbClr val="FF0000"/>
                </a:solidFill>
                <a:latin typeface="Symbol" charset="2"/>
                <a:cs typeface="Symbol" charset="2"/>
              </a:rPr>
              <a:t>t</a:t>
            </a:r>
            <a:r>
              <a:rPr lang="en-US" sz="2400" b="1" dirty="0" smtClean="0">
                <a:solidFill>
                  <a:srgbClr val="FF0000"/>
                </a:solidFill>
                <a:latin typeface="Symbol" charset="2"/>
                <a:cs typeface="Symbol" charset="2"/>
              </a:rPr>
              <a:t> </a:t>
            </a:r>
            <a:r>
              <a:rPr lang="en-US" sz="2000" b="1" dirty="0" smtClean="0">
                <a:latin typeface="Comic Sans MS"/>
                <a:cs typeface="Comic Sans MS"/>
              </a:rPr>
              <a:t>oscillations by looking at the </a:t>
            </a:r>
            <a:r>
              <a:rPr lang="en-US" sz="2000" b="1" dirty="0" smtClean="0">
                <a:solidFill>
                  <a:srgbClr val="FF0000"/>
                </a:solidFill>
                <a:latin typeface="Comic Sans MS"/>
                <a:cs typeface="Comic Sans MS"/>
              </a:rPr>
              <a:t>appearance</a:t>
            </a:r>
            <a:r>
              <a:rPr lang="en-US" sz="2000" b="1" dirty="0" smtClean="0">
                <a:latin typeface="Comic Sans MS"/>
                <a:cs typeface="Comic Sans MS"/>
              </a:rPr>
              <a:t> of</a:t>
            </a:r>
          </a:p>
          <a:p>
            <a:pPr>
              <a:spcAft>
                <a:spcPts val="0"/>
              </a:spcAft>
            </a:pPr>
            <a:r>
              <a:rPr lang="en-US" sz="2000" b="1" dirty="0" smtClean="0">
                <a:latin typeface="Comic Sans MS"/>
                <a:cs typeface="Comic Sans MS"/>
              </a:rPr>
              <a:t>  </a:t>
            </a:r>
            <a:r>
              <a:rPr lang="en-US" sz="2400" b="1" dirty="0" err="1" smtClean="0">
                <a:solidFill>
                  <a:srgbClr val="FF0000"/>
                </a:solidFill>
                <a:latin typeface="Symbol" charset="2"/>
                <a:cs typeface="Symbol" charset="2"/>
              </a:rPr>
              <a:t>n</a:t>
            </a:r>
            <a:r>
              <a:rPr lang="en-US" sz="2400" b="1" baseline="-25000" dirty="0" err="1" smtClean="0">
                <a:solidFill>
                  <a:srgbClr val="FF0000"/>
                </a:solidFill>
                <a:latin typeface="Symbol" charset="2"/>
                <a:cs typeface="Symbol" charset="2"/>
              </a:rPr>
              <a:t>t</a:t>
            </a:r>
            <a:r>
              <a:rPr lang="en-US" sz="2000" b="1" dirty="0" smtClean="0">
                <a:latin typeface="Comic Sans MS"/>
                <a:cs typeface="Comic Sans MS"/>
              </a:rPr>
              <a:t> in a pure </a:t>
            </a:r>
            <a:r>
              <a:rPr lang="en-US" sz="2400" b="1" dirty="0" smtClean="0">
                <a:solidFill>
                  <a:srgbClr val="FF0000"/>
                </a:solidFill>
                <a:latin typeface="Symbol" charset="2"/>
                <a:cs typeface="Symbol" charset="2"/>
              </a:rPr>
              <a:t>n</a:t>
            </a:r>
            <a:r>
              <a:rPr lang="en-US" sz="2400" b="1" baseline="-25000" dirty="0" smtClean="0">
                <a:solidFill>
                  <a:srgbClr val="FF0000"/>
                </a:solidFill>
                <a:latin typeface="Symbol" charset="2"/>
                <a:cs typeface="Symbol" charset="2"/>
              </a:rPr>
              <a:t>m</a:t>
            </a:r>
            <a:r>
              <a:rPr lang="en-US" sz="2000" b="1" dirty="0" smtClean="0">
                <a:latin typeface="Comic Sans MS"/>
                <a:cs typeface="Comic Sans MS"/>
              </a:rPr>
              <a:t> beam</a:t>
            </a:r>
          </a:p>
          <a:p>
            <a:r>
              <a:rPr lang="en-US" sz="2000" dirty="0" smtClean="0">
                <a:latin typeface="Comic Sans MS"/>
                <a:cs typeface="Comic Sans MS"/>
              </a:rPr>
              <a:t>•  </a:t>
            </a:r>
            <a:r>
              <a:rPr lang="en-US" b="1" dirty="0" smtClean="0">
                <a:latin typeface="Comic Sans MS"/>
                <a:cs typeface="Comic Sans MS"/>
              </a:rPr>
              <a:t>Search for the sub-dominant </a:t>
            </a:r>
            <a:r>
              <a:rPr lang="en-US" b="1" dirty="0" err="1" smtClean="0">
                <a:latin typeface="Symbol" charset="2"/>
                <a:cs typeface="Symbol" charset="2"/>
              </a:rPr>
              <a:t>n</a:t>
            </a:r>
            <a:r>
              <a:rPr lang="en-US" b="1" baseline="-25000" dirty="0" err="1" smtClean="0">
                <a:latin typeface="Symbol" charset="2"/>
                <a:cs typeface="Symbol" charset="2"/>
              </a:rPr>
              <a:t>m</a:t>
            </a:r>
            <a:r>
              <a:rPr lang="en-US" b="1" dirty="0" err="1" smtClean="0">
                <a:latin typeface="Symbol" charset="2"/>
                <a:cs typeface="Symbol" charset="2"/>
              </a:rPr>
              <a:t>n</a:t>
            </a:r>
            <a:r>
              <a:rPr lang="en-US" b="1" baseline="-25000" dirty="0" err="1" smtClean="0">
                <a:latin typeface="Comic Sans MS"/>
                <a:cs typeface="Comic Sans MS"/>
              </a:rPr>
              <a:t>e</a:t>
            </a:r>
            <a:r>
              <a:rPr lang="en-US" b="1" dirty="0" smtClean="0">
                <a:latin typeface="Comic Sans MS"/>
                <a:cs typeface="Comic Sans MS"/>
              </a:rPr>
              <a:t> oscillations for </a:t>
            </a:r>
            <a:r>
              <a:rPr lang="en-US" b="1" baseline="-25000" dirty="0" smtClean="0">
                <a:latin typeface="Comic Sans MS"/>
                <a:cs typeface="Comic Sans MS"/>
              </a:rPr>
              <a:t>13</a:t>
            </a:r>
            <a:r>
              <a:rPr lang="en-US" b="1" dirty="0" smtClean="0">
                <a:latin typeface="Comic Sans MS"/>
                <a:cs typeface="Comic Sans MS"/>
              </a:rPr>
              <a:t> measurement</a:t>
            </a:r>
          </a:p>
        </p:txBody>
      </p:sp>
      <p:grpSp>
        <p:nvGrpSpPr>
          <p:cNvPr id="2" name="Group 107"/>
          <p:cNvGrpSpPr>
            <a:grpSpLocks/>
          </p:cNvGrpSpPr>
          <p:nvPr/>
        </p:nvGrpSpPr>
        <p:grpSpPr bwMode="auto">
          <a:xfrm>
            <a:off x="3779843" y="2924178"/>
            <a:ext cx="5176838" cy="2449513"/>
            <a:chOff x="2381" y="1842"/>
            <a:chExt cx="3261" cy="1543"/>
          </a:xfrm>
        </p:grpSpPr>
        <p:sp>
          <p:nvSpPr>
            <p:cNvPr id="349214" name="Oval 7"/>
            <p:cNvSpPr>
              <a:spLocks noChangeArrowheads="1"/>
            </p:cNvSpPr>
            <p:nvPr/>
          </p:nvSpPr>
          <p:spPr bwMode="auto">
            <a:xfrm>
              <a:off x="4890" y="1901"/>
              <a:ext cx="176" cy="129"/>
            </a:xfrm>
            <a:prstGeom prst="ellipse">
              <a:avLst/>
            </a:prstGeom>
            <a:solidFill>
              <a:srgbClr val="FFFFCC"/>
            </a:solidFill>
            <a:ln w="12700">
              <a:noFill/>
              <a:round/>
              <a:headEnd type="none" w="sm" len="sm"/>
              <a:tailEnd type="none" w="sm" len="sm"/>
            </a:ln>
          </p:spPr>
          <p:txBody>
            <a:bodyPr wrap="none" anchor="ctr">
              <a:prstTxWarp prst="textNoShape">
                <a:avLst/>
              </a:prstTxWarp>
            </a:bodyPr>
            <a:lstStyle/>
            <a:p>
              <a:pPr algn="ctr" eaLnBrk="0" hangingPunct="0"/>
              <a:endParaRPr lang="en-GB"/>
            </a:p>
          </p:txBody>
        </p:sp>
        <p:sp>
          <p:nvSpPr>
            <p:cNvPr id="349215" name="Oval 8"/>
            <p:cNvSpPr>
              <a:spLocks noChangeArrowheads="1"/>
            </p:cNvSpPr>
            <p:nvPr/>
          </p:nvSpPr>
          <p:spPr bwMode="auto">
            <a:xfrm>
              <a:off x="4317" y="2152"/>
              <a:ext cx="198" cy="141"/>
            </a:xfrm>
            <a:prstGeom prst="ellipse">
              <a:avLst/>
            </a:prstGeom>
            <a:solidFill>
              <a:srgbClr val="FFFFCC"/>
            </a:solidFill>
            <a:ln w="12700">
              <a:noFill/>
              <a:round/>
              <a:headEnd type="none" w="sm" len="sm"/>
              <a:tailEnd type="none" w="sm" len="sm"/>
            </a:ln>
          </p:spPr>
          <p:txBody>
            <a:bodyPr wrap="none" anchor="ctr">
              <a:prstTxWarp prst="textNoShape">
                <a:avLst/>
              </a:prstTxWarp>
            </a:bodyPr>
            <a:lstStyle/>
            <a:p>
              <a:pPr algn="ctr" eaLnBrk="0" hangingPunct="0"/>
              <a:endParaRPr lang="en-GB"/>
            </a:p>
          </p:txBody>
        </p:sp>
        <p:sp>
          <p:nvSpPr>
            <p:cNvPr id="349216" name="Line 9"/>
            <p:cNvSpPr>
              <a:spLocks noChangeShapeType="1"/>
            </p:cNvSpPr>
            <p:nvPr/>
          </p:nvSpPr>
          <p:spPr bwMode="auto">
            <a:xfrm flipV="1">
              <a:off x="2867" y="2144"/>
              <a:ext cx="1753" cy="3"/>
            </a:xfrm>
            <a:prstGeom prst="line">
              <a:avLst/>
            </a:prstGeom>
            <a:noFill/>
            <a:ln w="38100">
              <a:solidFill>
                <a:schemeClr val="tx1"/>
              </a:solidFill>
              <a:prstDash val="sysDot"/>
              <a:round/>
              <a:headEnd/>
              <a:tailEnd/>
            </a:ln>
          </p:spPr>
          <p:txBody>
            <a:bodyPr wrap="none" anchor="ctr">
              <a:prstTxWarp prst="textNoShape">
                <a:avLst/>
              </a:prstTxWarp>
            </a:bodyPr>
            <a:lstStyle/>
            <a:p>
              <a:endParaRPr lang="en-GB"/>
            </a:p>
          </p:txBody>
        </p:sp>
        <p:sp>
          <p:nvSpPr>
            <p:cNvPr id="349217" name="Line 10"/>
            <p:cNvSpPr>
              <a:spLocks noChangeShapeType="1"/>
            </p:cNvSpPr>
            <p:nvPr/>
          </p:nvSpPr>
          <p:spPr bwMode="auto">
            <a:xfrm flipV="1">
              <a:off x="4620" y="1952"/>
              <a:ext cx="1022" cy="192"/>
            </a:xfrm>
            <a:prstGeom prst="line">
              <a:avLst/>
            </a:prstGeom>
            <a:noFill/>
            <a:ln w="38100">
              <a:solidFill>
                <a:srgbClr val="CC0000"/>
              </a:solidFill>
              <a:round/>
              <a:headEnd/>
              <a:tailEnd/>
            </a:ln>
          </p:spPr>
          <p:txBody>
            <a:bodyPr wrap="none" anchor="ctr">
              <a:prstTxWarp prst="textNoShape">
                <a:avLst/>
              </a:prstTxWarp>
            </a:bodyPr>
            <a:lstStyle/>
            <a:p>
              <a:endParaRPr lang="en-GB"/>
            </a:p>
          </p:txBody>
        </p:sp>
        <p:sp>
          <p:nvSpPr>
            <p:cNvPr id="349218" name="Line 11"/>
            <p:cNvSpPr>
              <a:spLocks noChangeShapeType="1"/>
            </p:cNvSpPr>
            <p:nvPr/>
          </p:nvSpPr>
          <p:spPr bwMode="auto">
            <a:xfrm>
              <a:off x="4620" y="2144"/>
              <a:ext cx="447" cy="100"/>
            </a:xfrm>
            <a:prstGeom prst="line">
              <a:avLst/>
            </a:prstGeom>
            <a:noFill/>
            <a:ln w="9525">
              <a:solidFill>
                <a:srgbClr val="4D4D4D"/>
              </a:solidFill>
              <a:round/>
              <a:headEnd/>
              <a:tailEnd/>
            </a:ln>
          </p:spPr>
          <p:txBody>
            <a:bodyPr wrap="none" anchor="ctr">
              <a:prstTxWarp prst="textNoShape">
                <a:avLst/>
              </a:prstTxWarp>
            </a:bodyPr>
            <a:lstStyle/>
            <a:p>
              <a:endParaRPr lang="en-GB"/>
            </a:p>
          </p:txBody>
        </p:sp>
        <p:sp>
          <p:nvSpPr>
            <p:cNvPr id="349219" name="Line 12"/>
            <p:cNvSpPr>
              <a:spLocks noChangeShapeType="1"/>
            </p:cNvSpPr>
            <p:nvPr/>
          </p:nvSpPr>
          <p:spPr bwMode="auto">
            <a:xfrm>
              <a:off x="4617" y="2144"/>
              <a:ext cx="337" cy="183"/>
            </a:xfrm>
            <a:prstGeom prst="line">
              <a:avLst/>
            </a:prstGeom>
            <a:noFill/>
            <a:ln w="9525">
              <a:solidFill>
                <a:srgbClr val="4D4D4D"/>
              </a:solidFill>
              <a:round/>
              <a:headEnd/>
              <a:tailEnd/>
            </a:ln>
          </p:spPr>
          <p:txBody>
            <a:bodyPr wrap="none" anchor="ctr">
              <a:prstTxWarp prst="textNoShape">
                <a:avLst/>
              </a:prstTxWarp>
            </a:bodyPr>
            <a:lstStyle/>
            <a:p>
              <a:endParaRPr lang="en-GB"/>
            </a:p>
          </p:txBody>
        </p:sp>
        <p:sp>
          <p:nvSpPr>
            <p:cNvPr id="349220" name="Text Box 13"/>
            <p:cNvSpPr txBox="1">
              <a:spLocks noChangeArrowheads="1"/>
            </p:cNvSpPr>
            <p:nvPr/>
          </p:nvSpPr>
          <p:spPr bwMode="auto">
            <a:xfrm>
              <a:off x="4258" y="2120"/>
              <a:ext cx="394" cy="233"/>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GB">
                  <a:solidFill>
                    <a:srgbClr val="CC0000"/>
                  </a:solidFill>
                  <a:latin typeface="Symbol" charset="2"/>
                </a:rPr>
                <a:t>n</a:t>
              </a:r>
              <a:r>
                <a:rPr lang="en-GB" baseline="-25000">
                  <a:solidFill>
                    <a:srgbClr val="CC0000"/>
                  </a:solidFill>
                  <a:latin typeface="Symbol" charset="2"/>
                </a:rPr>
                <a:t>m</a:t>
              </a:r>
            </a:p>
          </p:txBody>
        </p:sp>
        <p:sp>
          <p:nvSpPr>
            <p:cNvPr id="349221" name="Rectangle 14"/>
            <p:cNvSpPr>
              <a:spLocks noChangeArrowheads="1"/>
            </p:cNvSpPr>
            <p:nvPr/>
          </p:nvSpPr>
          <p:spPr bwMode="auto">
            <a:xfrm>
              <a:off x="2426" y="1842"/>
              <a:ext cx="2204" cy="378"/>
            </a:xfrm>
            <a:prstGeom prst="rect">
              <a:avLst/>
            </a:prstGeom>
            <a:noFill/>
            <a:ln w="9525">
              <a:noFill/>
              <a:miter lim="800000"/>
              <a:headEnd/>
              <a:tailEnd/>
            </a:ln>
          </p:spPr>
          <p:txBody>
            <a:bodyPr lIns="92075" tIns="46038" rIns="92075" bIns="46038">
              <a:prstTxWarp prst="textNoShape">
                <a:avLst/>
              </a:prstTxWarp>
              <a:spAutoFit/>
            </a:bodyPr>
            <a:lstStyle/>
            <a:p>
              <a:pPr algn="ctr">
                <a:spcBef>
                  <a:spcPct val="50000"/>
                </a:spcBef>
              </a:pPr>
              <a:r>
                <a:rPr lang="en-GB">
                  <a:latin typeface="Symbol" charset="2"/>
                </a:rPr>
                <a:t>n</a:t>
              </a:r>
              <a:r>
                <a:rPr lang="en-GB" baseline="-25000">
                  <a:latin typeface="Symbol" charset="2"/>
                </a:rPr>
                <a:t>m</a:t>
              </a:r>
            </a:p>
            <a:p>
              <a:pPr algn="ctr">
                <a:lnSpc>
                  <a:spcPct val="20000"/>
                </a:lnSpc>
                <a:spcBef>
                  <a:spcPct val="50000"/>
                </a:spcBef>
              </a:pPr>
              <a:r>
                <a:rPr lang="en-GB"/>
                <a:t>             </a:t>
              </a:r>
            </a:p>
          </p:txBody>
        </p:sp>
        <p:sp>
          <p:nvSpPr>
            <p:cNvPr id="349222" name="Text Box 15"/>
            <p:cNvSpPr txBox="1">
              <a:spLocks noChangeArrowheads="1"/>
            </p:cNvSpPr>
            <p:nvPr/>
          </p:nvSpPr>
          <p:spPr bwMode="auto">
            <a:xfrm>
              <a:off x="4900" y="1843"/>
              <a:ext cx="232" cy="233"/>
            </a:xfrm>
            <a:prstGeom prst="rect">
              <a:avLst/>
            </a:prstGeom>
            <a:noFill/>
            <a:ln w="9525">
              <a:noFill/>
              <a:miter lim="800000"/>
              <a:headEnd/>
              <a:tailEnd/>
            </a:ln>
          </p:spPr>
          <p:txBody>
            <a:bodyPr wrap="none">
              <a:prstTxWarp prst="textNoShape">
                <a:avLst/>
              </a:prstTxWarp>
              <a:spAutoFit/>
            </a:bodyPr>
            <a:lstStyle/>
            <a:p>
              <a:pPr algn="ctr" eaLnBrk="0" hangingPunct="0"/>
              <a:r>
                <a:rPr lang="en-US" b="1">
                  <a:solidFill>
                    <a:srgbClr val="CC3300"/>
                  </a:solidFill>
                  <a:latin typeface="Symbol" charset="2"/>
                  <a:sym typeface="Arial" charset="0"/>
                </a:rPr>
                <a:t>m</a:t>
              </a:r>
              <a:r>
                <a:rPr lang="fr-FR" b="1" baseline="30000">
                  <a:solidFill>
                    <a:srgbClr val="CC3300"/>
                  </a:solidFill>
                  <a:sym typeface="Arial" charset="0"/>
                </a:rPr>
                <a:t>-</a:t>
              </a:r>
              <a:endParaRPr lang="en-US" b="1">
                <a:solidFill>
                  <a:srgbClr val="CC3300"/>
                </a:solidFill>
              </a:endParaRPr>
            </a:p>
          </p:txBody>
        </p:sp>
        <p:sp>
          <p:nvSpPr>
            <p:cNvPr id="349223" name="Rectangle 16"/>
            <p:cNvSpPr>
              <a:spLocks noChangeArrowheads="1"/>
            </p:cNvSpPr>
            <p:nvPr/>
          </p:nvSpPr>
          <p:spPr bwMode="auto">
            <a:xfrm>
              <a:off x="2426" y="1854"/>
              <a:ext cx="3216" cy="586"/>
            </a:xfrm>
            <a:prstGeom prst="rect">
              <a:avLst/>
            </a:prstGeom>
            <a:noFill/>
            <a:ln w="9525">
              <a:solidFill>
                <a:schemeClr val="tx1"/>
              </a:solidFill>
              <a:miter lim="800000"/>
              <a:headEnd/>
              <a:tailEnd/>
            </a:ln>
          </p:spPr>
          <p:txBody>
            <a:bodyPr wrap="none" anchor="ctr">
              <a:prstTxWarp prst="textNoShape">
                <a:avLst/>
              </a:prstTxWarp>
            </a:bodyPr>
            <a:lstStyle/>
            <a:p>
              <a:pPr algn="ctr" eaLnBrk="0" hangingPunct="0"/>
              <a:endParaRPr lang="en-GB"/>
            </a:p>
          </p:txBody>
        </p:sp>
        <p:sp>
          <p:nvSpPr>
            <p:cNvPr id="349224" name="Oval 17"/>
            <p:cNvSpPr>
              <a:spLocks noChangeArrowheads="1"/>
            </p:cNvSpPr>
            <p:nvPr/>
          </p:nvSpPr>
          <p:spPr bwMode="auto">
            <a:xfrm>
              <a:off x="4699" y="2949"/>
              <a:ext cx="162" cy="126"/>
            </a:xfrm>
            <a:prstGeom prst="ellipse">
              <a:avLst/>
            </a:prstGeom>
            <a:solidFill>
              <a:srgbClr val="FFFFCC"/>
            </a:solidFill>
            <a:ln w="12700">
              <a:noFill/>
              <a:round/>
              <a:headEnd type="none" w="sm" len="sm"/>
              <a:tailEnd type="none" w="sm" len="sm"/>
            </a:ln>
          </p:spPr>
          <p:txBody>
            <a:bodyPr wrap="none" anchor="ctr">
              <a:prstTxWarp prst="textNoShape">
                <a:avLst/>
              </a:prstTxWarp>
            </a:bodyPr>
            <a:lstStyle/>
            <a:p>
              <a:pPr algn="ctr" eaLnBrk="0" hangingPunct="0"/>
              <a:endParaRPr lang="en-GB"/>
            </a:p>
          </p:txBody>
        </p:sp>
        <p:sp>
          <p:nvSpPr>
            <p:cNvPr id="349225" name="Oval 18"/>
            <p:cNvSpPr>
              <a:spLocks noChangeArrowheads="1"/>
            </p:cNvSpPr>
            <p:nvPr/>
          </p:nvSpPr>
          <p:spPr bwMode="auto">
            <a:xfrm>
              <a:off x="4124" y="3051"/>
              <a:ext cx="184" cy="138"/>
            </a:xfrm>
            <a:prstGeom prst="ellipse">
              <a:avLst/>
            </a:prstGeom>
            <a:solidFill>
              <a:srgbClr val="FFFFCC"/>
            </a:solidFill>
            <a:ln w="12700">
              <a:noFill/>
              <a:round/>
              <a:headEnd type="none" w="sm" len="sm"/>
              <a:tailEnd type="none" w="sm" len="sm"/>
            </a:ln>
          </p:spPr>
          <p:txBody>
            <a:bodyPr wrap="none" anchor="ctr">
              <a:prstTxWarp prst="textNoShape">
                <a:avLst/>
              </a:prstTxWarp>
            </a:bodyPr>
            <a:lstStyle/>
            <a:p>
              <a:pPr algn="ctr" eaLnBrk="0" hangingPunct="0"/>
              <a:endParaRPr lang="en-GB"/>
            </a:p>
          </p:txBody>
        </p:sp>
        <p:sp>
          <p:nvSpPr>
            <p:cNvPr id="349226" name="Line 19"/>
            <p:cNvSpPr>
              <a:spLocks noChangeShapeType="1"/>
            </p:cNvSpPr>
            <p:nvPr/>
          </p:nvSpPr>
          <p:spPr bwMode="auto">
            <a:xfrm flipV="1">
              <a:off x="2833" y="3028"/>
              <a:ext cx="1620" cy="3"/>
            </a:xfrm>
            <a:prstGeom prst="line">
              <a:avLst/>
            </a:prstGeom>
            <a:noFill/>
            <a:ln w="38100">
              <a:solidFill>
                <a:srgbClr val="CC0000"/>
              </a:solidFill>
              <a:prstDash val="sysDot"/>
              <a:round/>
              <a:headEnd/>
              <a:tailEnd/>
            </a:ln>
          </p:spPr>
          <p:txBody>
            <a:bodyPr wrap="none" anchor="ctr">
              <a:prstTxWarp prst="textNoShape">
                <a:avLst/>
              </a:prstTxWarp>
            </a:bodyPr>
            <a:lstStyle/>
            <a:p>
              <a:endParaRPr lang="en-GB"/>
            </a:p>
          </p:txBody>
        </p:sp>
        <p:sp>
          <p:nvSpPr>
            <p:cNvPr id="349227" name="Line 20"/>
            <p:cNvSpPr>
              <a:spLocks noChangeShapeType="1"/>
            </p:cNvSpPr>
            <p:nvPr/>
          </p:nvSpPr>
          <p:spPr bwMode="auto">
            <a:xfrm flipV="1">
              <a:off x="4453" y="2883"/>
              <a:ext cx="412" cy="145"/>
            </a:xfrm>
            <a:prstGeom prst="line">
              <a:avLst/>
            </a:prstGeom>
            <a:noFill/>
            <a:ln w="38100">
              <a:solidFill>
                <a:srgbClr val="CC0000"/>
              </a:solidFill>
              <a:round/>
              <a:headEnd/>
              <a:tailEnd/>
            </a:ln>
          </p:spPr>
          <p:txBody>
            <a:bodyPr wrap="none" anchor="ctr">
              <a:prstTxWarp prst="textNoShape">
                <a:avLst/>
              </a:prstTxWarp>
            </a:bodyPr>
            <a:lstStyle/>
            <a:p>
              <a:endParaRPr lang="en-GB"/>
            </a:p>
          </p:txBody>
        </p:sp>
        <p:sp>
          <p:nvSpPr>
            <p:cNvPr id="349228" name="Line 21"/>
            <p:cNvSpPr>
              <a:spLocks noChangeShapeType="1"/>
            </p:cNvSpPr>
            <p:nvPr/>
          </p:nvSpPr>
          <p:spPr bwMode="auto">
            <a:xfrm>
              <a:off x="4453" y="3028"/>
              <a:ext cx="412" cy="98"/>
            </a:xfrm>
            <a:prstGeom prst="line">
              <a:avLst/>
            </a:prstGeom>
            <a:noFill/>
            <a:ln w="9525">
              <a:solidFill>
                <a:srgbClr val="4D4D4D"/>
              </a:solidFill>
              <a:round/>
              <a:headEnd/>
              <a:tailEnd/>
            </a:ln>
          </p:spPr>
          <p:txBody>
            <a:bodyPr wrap="none" anchor="ctr">
              <a:prstTxWarp prst="textNoShape">
                <a:avLst/>
              </a:prstTxWarp>
            </a:bodyPr>
            <a:lstStyle/>
            <a:p>
              <a:endParaRPr lang="en-GB"/>
            </a:p>
          </p:txBody>
        </p:sp>
        <p:sp>
          <p:nvSpPr>
            <p:cNvPr id="349229" name="Line 22"/>
            <p:cNvSpPr>
              <a:spLocks noChangeShapeType="1"/>
            </p:cNvSpPr>
            <p:nvPr/>
          </p:nvSpPr>
          <p:spPr bwMode="auto">
            <a:xfrm>
              <a:off x="4450" y="3028"/>
              <a:ext cx="311" cy="179"/>
            </a:xfrm>
            <a:prstGeom prst="line">
              <a:avLst/>
            </a:prstGeom>
            <a:noFill/>
            <a:ln w="9525">
              <a:solidFill>
                <a:srgbClr val="4D4D4D"/>
              </a:solidFill>
              <a:round/>
              <a:headEnd/>
              <a:tailEnd/>
            </a:ln>
          </p:spPr>
          <p:txBody>
            <a:bodyPr wrap="none" anchor="ctr">
              <a:prstTxWarp prst="textNoShape">
                <a:avLst/>
              </a:prstTxWarp>
            </a:bodyPr>
            <a:lstStyle/>
            <a:p>
              <a:endParaRPr lang="en-GB"/>
            </a:p>
          </p:txBody>
        </p:sp>
        <p:sp>
          <p:nvSpPr>
            <p:cNvPr id="349230" name="Line 23"/>
            <p:cNvSpPr>
              <a:spLocks noChangeShapeType="1"/>
            </p:cNvSpPr>
            <p:nvPr/>
          </p:nvSpPr>
          <p:spPr bwMode="auto">
            <a:xfrm>
              <a:off x="4865" y="2883"/>
              <a:ext cx="614" cy="116"/>
            </a:xfrm>
            <a:prstGeom prst="line">
              <a:avLst/>
            </a:prstGeom>
            <a:noFill/>
            <a:ln w="38100">
              <a:solidFill>
                <a:srgbClr val="CC0000"/>
              </a:solidFill>
              <a:round/>
              <a:headEnd/>
              <a:tailEnd/>
            </a:ln>
          </p:spPr>
          <p:txBody>
            <a:bodyPr wrap="none" anchor="ctr">
              <a:prstTxWarp prst="textNoShape">
                <a:avLst/>
              </a:prstTxWarp>
            </a:bodyPr>
            <a:lstStyle/>
            <a:p>
              <a:endParaRPr lang="en-GB"/>
            </a:p>
          </p:txBody>
        </p:sp>
        <p:sp>
          <p:nvSpPr>
            <p:cNvPr id="349231" name="Line 24"/>
            <p:cNvSpPr>
              <a:spLocks noChangeShapeType="1"/>
            </p:cNvSpPr>
            <p:nvPr/>
          </p:nvSpPr>
          <p:spPr bwMode="auto">
            <a:xfrm flipV="1">
              <a:off x="4873" y="2754"/>
              <a:ext cx="159" cy="124"/>
            </a:xfrm>
            <a:prstGeom prst="line">
              <a:avLst/>
            </a:prstGeom>
            <a:noFill/>
            <a:ln w="19050">
              <a:solidFill>
                <a:srgbClr val="CC0000"/>
              </a:solidFill>
              <a:prstDash val="sysDot"/>
              <a:round/>
              <a:headEnd/>
              <a:tailEnd/>
            </a:ln>
          </p:spPr>
          <p:txBody>
            <a:bodyPr wrap="none" anchor="ctr">
              <a:prstTxWarp prst="textNoShape">
                <a:avLst/>
              </a:prstTxWarp>
            </a:bodyPr>
            <a:lstStyle/>
            <a:p>
              <a:endParaRPr lang="en-GB"/>
            </a:p>
          </p:txBody>
        </p:sp>
        <p:sp>
          <p:nvSpPr>
            <p:cNvPr id="349232" name="Text Box 25"/>
            <p:cNvSpPr txBox="1">
              <a:spLocks noChangeArrowheads="1"/>
            </p:cNvSpPr>
            <p:nvPr/>
          </p:nvSpPr>
          <p:spPr bwMode="auto">
            <a:xfrm>
              <a:off x="3681" y="2718"/>
              <a:ext cx="1286" cy="213"/>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it-IT" sz="1600" b="1">
                  <a:solidFill>
                    <a:srgbClr val="008000"/>
                  </a:solidFill>
                </a:rPr>
                <a:t>decay “kink”</a:t>
              </a:r>
              <a:endParaRPr lang="it-IT" sz="2000"/>
            </a:p>
          </p:txBody>
        </p:sp>
        <p:sp>
          <p:nvSpPr>
            <p:cNvPr id="349233" name="Line 26"/>
            <p:cNvSpPr>
              <a:spLocks noChangeShapeType="1"/>
            </p:cNvSpPr>
            <p:nvPr/>
          </p:nvSpPr>
          <p:spPr bwMode="auto">
            <a:xfrm>
              <a:off x="4729" y="2787"/>
              <a:ext cx="108" cy="74"/>
            </a:xfrm>
            <a:prstGeom prst="line">
              <a:avLst/>
            </a:prstGeom>
            <a:noFill/>
            <a:ln w="12700">
              <a:solidFill>
                <a:srgbClr val="006600"/>
              </a:solidFill>
              <a:round/>
              <a:headEnd/>
              <a:tailEnd type="stealth" w="med" len="med"/>
            </a:ln>
          </p:spPr>
          <p:txBody>
            <a:bodyPr wrap="none" anchor="ctr">
              <a:prstTxWarp prst="textNoShape">
                <a:avLst/>
              </a:prstTxWarp>
            </a:bodyPr>
            <a:lstStyle/>
            <a:p>
              <a:endParaRPr lang="en-GB"/>
            </a:p>
          </p:txBody>
        </p:sp>
        <p:sp>
          <p:nvSpPr>
            <p:cNvPr id="349234" name="Text Box 27"/>
            <p:cNvSpPr txBox="1">
              <a:spLocks noChangeArrowheads="1"/>
            </p:cNvSpPr>
            <p:nvPr/>
          </p:nvSpPr>
          <p:spPr bwMode="auto">
            <a:xfrm>
              <a:off x="4095" y="2961"/>
              <a:ext cx="327" cy="233"/>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GB">
                  <a:solidFill>
                    <a:srgbClr val="CC0000"/>
                  </a:solidFill>
                  <a:latin typeface="Symbol" charset="2"/>
                </a:rPr>
                <a:t>n</a:t>
              </a:r>
              <a:r>
                <a:rPr lang="en-GB" baseline="-25000">
                  <a:solidFill>
                    <a:srgbClr val="CC0000"/>
                  </a:solidFill>
                  <a:latin typeface="Symbol" charset="2"/>
                </a:rPr>
                <a:t>t</a:t>
              </a:r>
            </a:p>
          </p:txBody>
        </p:sp>
        <p:sp>
          <p:nvSpPr>
            <p:cNvPr id="349235" name="Text Box 28"/>
            <p:cNvSpPr txBox="1">
              <a:spLocks noChangeArrowheads="1"/>
            </p:cNvSpPr>
            <p:nvPr/>
          </p:nvSpPr>
          <p:spPr bwMode="auto">
            <a:xfrm>
              <a:off x="4939" y="2617"/>
              <a:ext cx="254" cy="232"/>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GB">
                  <a:solidFill>
                    <a:srgbClr val="CC0000"/>
                  </a:solidFill>
                  <a:latin typeface="Symbol" charset="2"/>
                </a:rPr>
                <a:t>n</a:t>
              </a:r>
              <a:endParaRPr lang="en-GB">
                <a:latin typeface="Symbol" charset="2"/>
              </a:endParaRPr>
            </a:p>
          </p:txBody>
        </p:sp>
        <p:sp>
          <p:nvSpPr>
            <p:cNvPr id="349236" name="Text Box 29"/>
            <p:cNvSpPr txBox="1">
              <a:spLocks noChangeArrowheads="1"/>
            </p:cNvSpPr>
            <p:nvPr/>
          </p:nvSpPr>
          <p:spPr bwMode="auto">
            <a:xfrm>
              <a:off x="4614" y="2898"/>
              <a:ext cx="374" cy="231"/>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GB" b="1">
                  <a:solidFill>
                    <a:srgbClr val="CC0000"/>
                  </a:solidFill>
                  <a:latin typeface="Symbol" charset="2"/>
                </a:rPr>
                <a:t>t</a:t>
              </a:r>
              <a:r>
                <a:rPr lang="en-GB" b="1" baseline="30000">
                  <a:solidFill>
                    <a:srgbClr val="CC0000"/>
                  </a:solidFill>
                </a:rPr>
                <a:t>-</a:t>
              </a:r>
              <a:endParaRPr lang="en-GB"/>
            </a:p>
          </p:txBody>
        </p:sp>
        <p:grpSp>
          <p:nvGrpSpPr>
            <p:cNvPr id="3" name="Group 30"/>
            <p:cNvGrpSpPr>
              <a:grpSpLocks/>
            </p:cNvGrpSpPr>
            <p:nvPr/>
          </p:nvGrpSpPr>
          <p:grpSpPr bwMode="auto">
            <a:xfrm>
              <a:off x="4445" y="3193"/>
              <a:ext cx="612" cy="192"/>
              <a:chOff x="4703" y="4062"/>
              <a:chExt cx="674" cy="289"/>
            </a:xfrm>
          </p:grpSpPr>
          <p:grpSp>
            <p:nvGrpSpPr>
              <p:cNvPr id="4" name="Group 31"/>
              <p:cNvGrpSpPr>
                <a:grpSpLocks/>
              </p:cNvGrpSpPr>
              <p:nvPr/>
            </p:nvGrpSpPr>
            <p:grpSpPr bwMode="auto">
              <a:xfrm>
                <a:off x="4703" y="4157"/>
                <a:ext cx="674" cy="47"/>
                <a:chOff x="4715" y="4157"/>
                <a:chExt cx="585" cy="53"/>
              </a:xfrm>
            </p:grpSpPr>
            <p:sp>
              <p:nvSpPr>
                <p:cNvPr id="349247" name="Line 32"/>
                <p:cNvSpPr>
                  <a:spLocks noChangeShapeType="1"/>
                </p:cNvSpPr>
                <p:nvPr/>
              </p:nvSpPr>
              <p:spPr bwMode="auto">
                <a:xfrm flipV="1">
                  <a:off x="4719" y="4181"/>
                  <a:ext cx="580" cy="2"/>
                </a:xfrm>
                <a:prstGeom prst="line">
                  <a:avLst/>
                </a:prstGeom>
                <a:noFill/>
                <a:ln w="12700">
                  <a:solidFill>
                    <a:srgbClr val="5F5F5F"/>
                  </a:solidFill>
                  <a:round/>
                  <a:headEnd type="none" w="sm" len="sm"/>
                  <a:tailEnd type="none" w="sm" len="sm"/>
                </a:ln>
              </p:spPr>
              <p:txBody>
                <a:bodyPr wrap="none" anchor="ctr">
                  <a:prstTxWarp prst="textNoShape">
                    <a:avLst/>
                  </a:prstTxWarp>
                </a:bodyPr>
                <a:lstStyle/>
                <a:p>
                  <a:endParaRPr lang="en-GB"/>
                </a:p>
              </p:txBody>
            </p:sp>
            <p:sp>
              <p:nvSpPr>
                <p:cNvPr id="349248" name="Line 33"/>
                <p:cNvSpPr>
                  <a:spLocks noChangeShapeType="1"/>
                </p:cNvSpPr>
                <p:nvPr/>
              </p:nvSpPr>
              <p:spPr bwMode="auto">
                <a:xfrm flipH="1">
                  <a:off x="4715" y="4162"/>
                  <a:ext cx="0" cy="48"/>
                </a:xfrm>
                <a:prstGeom prst="line">
                  <a:avLst/>
                </a:prstGeom>
                <a:noFill/>
                <a:ln w="12700">
                  <a:solidFill>
                    <a:srgbClr val="5F5F5F"/>
                  </a:solidFill>
                  <a:round/>
                  <a:headEnd type="none" w="sm" len="sm"/>
                  <a:tailEnd type="none" w="sm" len="sm"/>
                </a:ln>
              </p:spPr>
              <p:txBody>
                <a:bodyPr wrap="none" anchor="ctr">
                  <a:prstTxWarp prst="textNoShape">
                    <a:avLst/>
                  </a:prstTxWarp>
                </a:bodyPr>
                <a:lstStyle/>
                <a:p>
                  <a:endParaRPr lang="en-GB"/>
                </a:p>
              </p:txBody>
            </p:sp>
            <p:sp>
              <p:nvSpPr>
                <p:cNvPr id="349249" name="Line 34"/>
                <p:cNvSpPr>
                  <a:spLocks noChangeShapeType="1"/>
                </p:cNvSpPr>
                <p:nvPr/>
              </p:nvSpPr>
              <p:spPr bwMode="auto">
                <a:xfrm flipH="1">
                  <a:off x="5300" y="4157"/>
                  <a:ext cx="0" cy="48"/>
                </a:xfrm>
                <a:prstGeom prst="line">
                  <a:avLst/>
                </a:prstGeom>
                <a:noFill/>
                <a:ln w="12700">
                  <a:solidFill>
                    <a:srgbClr val="5F5F5F"/>
                  </a:solidFill>
                  <a:round/>
                  <a:headEnd type="none" w="sm" len="sm"/>
                  <a:tailEnd type="none" w="sm" len="sm"/>
                </a:ln>
              </p:spPr>
              <p:txBody>
                <a:bodyPr wrap="none" anchor="ctr">
                  <a:prstTxWarp prst="textNoShape">
                    <a:avLst/>
                  </a:prstTxWarp>
                </a:bodyPr>
                <a:lstStyle/>
                <a:p>
                  <a:endParaRPr lang="en-GB"/>
                </a:p>
              </p:txBody>
            </p:sp>
          </p:grpSp>
          <p:sp>
            <p:nvSpPr>
              <p:cNvPr id="349245" name="Rectangle 35"/>
              <p:cNvSpPr>
                <a:spLocks noChangeArrowheads="1"/>
              </p:cNvSpPr>
              <p:nvPr/>
            </p:nvSpPr>
            <p:spPr bwMode="auto">
              <a:xfrm>
                <a:off x="4808" y="4118"/>
                <a:ext cx="414" cy="152"/>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pPr algn="ctr" eaLnBrk="0" hangingPunct="0"/>
                <a:endParaRPr lang="en-GB"/>
              </a:p>
            </p:txBody>
          </p:sp>
          <p:sp>
            <p:nvSpPr>
              <p:cNvPr id="349246" name="Text Box 36"/>
              <p:cNvSpPr txBox="1">
                <a:spLocks noChangeArrowheads="1"/>
              </p:cNvSpPr>
              <p:nvPr/>
            </p:nvSpPr>
            <p:spPr bwMode="auto">
              <a:xfrm>
                <a:off x="4758" y="4062"/>
                <a:ext cx="528" cy="289"/>
              </a:xfrm>
              <a:prstGeom prst="rect">
                <a:avLst/>
              </a:prstGeom>
              <a:noFill/>
              <a:ln w="12700">
                <a:noFill/>
                <a:miter lim="800000"/>
                <a:headEnd type="none" w="sm" len="sm"/>
                <a:tailEnd type="none" w="sm" len="sm"/>
              </a:ln>
            </p:spPr>
            <p:txBody>
              <a:bodyPr>
                <a:prstTxWarp prst="textNoShape">
                  <a:avLst/>
                </a:prstTxWarp>
                <a:spAutoFit/>
              </a:bodyPr>
              <a:lstStyle/>
              <a:p>
                <a:pPr algn="ctr" eaLnBrk="0" hangingPunct="0">
                  <a:spcBef>
                    <a:spcPct val="50000"/>
                  </a:spcBef>
                </a:pPr>
                <a:r>
                  <a:rPr lang="en-GB" sz="1400">
                    <a:solidFill>
                      <a:srgbClr val="4D4D4D"/>
                    </a:solidFill>
                  </a:rPr>
                  <a:t>~</a:t>
                </a:r>
                <a:r>
                  <a:rPr lang="en-GB" sz="1400" b="1">
                    <a:solidFill>
                      <a:srgbClr val="4D4D4D"/>
                    </a:solidFill>
                  </a:rPr>
                  <a:t>1 </a:t>
                </a:r>
                <a:r>
                  <a:rPr lang="en-GB" sz="1400" b="1">
                    <a:solidFill>
                      <a:srgbClr val="4D4D4D"/>
                    </a:solidFill>
                    <a:latin typeface="Symbol" charset="2"/>
                  </a:rPr>
                  <a:t>m</a:t>
                </a:r>
                <a:r>
                  <a:rPr lang="en-GB" sz="1400" b="1">
                    <a:solidFill>
                      <a:srgbClr val="4D4D4D"/>
                    </a:solidFill>
                  </a:rPr>
                  <a:t>m</a:t>
                </a:r>
                <a:endParaRPr lang="en-GB" sz="1400" b="1"/>
              </a:p>
            </p:txBody>
          </p:sp>
        </p:grpSp>
        <p:sp>
          <p:nvSpPr>
            <p:cNvPr id="349238" name="Rectangle 37"/>
            <p:cNvSpPr>
              <a:spLocks noChangeArrowheads="1"/>
            </p:cNvSpPr>
            <p:nvPr/>
          </p:nvSpPr>
          <p:spPr bwMode="auto">
            <a:xfrm>
              <a:off x="2381" y="2748"/>
              <a:ext cx="2035" cy="378"/>
            </a:xfrm>
            <a:prstGeom prst="rect">
              <a:avLst/>
            </a:prstGeom>
            <a:noFill/>
            <a:ln w="9525">
              <a:noFill/>
              <a:miter lim="800000"/>
              <a:headEnd/>
              <a:tailEnd/>
            </a:ln>
          </p:spPr>
          <p:txBody>
            <a:bodyPr lIns="92075" tIns="46038" rIns="92075" bIns="46038">
              <a:prstTxWarp prst="textNoShape">
                <a:avLst/>
              </a:prstTxWarp>
              <a:spAutoFit/>
            </a:bodyPr>
            <a:lstStyle/>
            <a:p>
              <a:pPr algn="ctr">
                <a:spcBef>
                  <a:spcPct val="50000"/>
                </a:spcBef>
              </a:pPr>
              <a:r>
                <a:rPr lang="en-GB" dirty="0">
                  <a:latin typeface="Symbol" charset="2"/>
                </a:rPr>
                <a:t>n</a:t>
              </a:r>
              <a:r>
                <a:rPr lang="en-GB" baseline="-25000" dirty="0">
                  <a:latin typeface="Symbol" charset="2"/>
                </a:rPr>
                <a:t>m</a:t>
              </a:r>
              <a:endParaRPr lang="en-GB" dirty="0"/>
            </a:p>
            <a:p>
              <a:pPr algn="ctr">
                <a:lnSpc>
                  <a:spcPct val="20000"/>
                </a:lnSpc>
                <a:spcBef>
                  <a:spcPct val="50000"/>
                </a:spcBef>
              </a:pPr>
              <a:r>
                <a:rPr lang="en-GB" dirty="0"/>
                <a:t>             </a:t>
              </a:r>
              <a:r>
                <a:rPr lang="en-GB" b="1" dirty="0">
                  <a:solidFill>
                    <a:srgbClr val="CC0000"/>
                  </a:solidFill>
                </a:rPr>
                <a:t>oscillation</a:t>
              </a:r>
            </a:p>
          </p:txBody>
        </p:sp>
        <p:sp>
          <p:nvSpPr>
            <p:cNvPr id="349239" name="Text Box 38"/>
            <p:cNvSpPr txBox="1">
              <a:spLocks noChangeArrowheads="1"/>
            </p:cNvSpPr>
            <p:nvPr/>
          </p:nvSpPr>
          <p:spPr bwMode="auto">
            <a:xfrm>
              <a:off x="5379" y="2787"/>
              <a:ext cx="232" cy="233"/>
            </a:xfrm>
            <a:prstGeom prst="rect">
              <a:avLst/>
            </a:prstGeom>
            <a:noFill/>
            <a:ln w="9525">
              <a:noFill/>
              <a:miter lim="800000"/>
              <a:headEnd/>
              <a:tailEnd/>
            </a:ln>
          </p:spPr>
          <p:txBody>
            <a:bodyPr wrap="none">
              <a:prstTxWarp prst="textNoShape">
                <a:avLst/>
              </a:prstTxWarp>
              <a:spAutoFit/>
            </a:bodyPr>
            <a:lstStyle/>
            <a:p>
              <a:pPr algn="ctr" eaLnBrk="0" hangingPunct="0"/>
              <a:r>
                <a:rPr lang="en-US" b="1">
                  <a:solidFill>
                    <a:srgbClr val="CC3300"/>
                  </a:solidFill>
                  <a:latin typeface="Symbol" charset="2"/>
                  <a:sym typeface="Arial" charset="0"/>
                </a:rPr>
                <a:t>m</a:t>
              </a:r>
              <a:r>
                <a:rPr lang="fr-FR" b="1" baseline="30000">
                  <a:solidFill>
                    <a:srgbClr val="CC3300"/>
                  </a:solidFill>
                  <a:sym typeface="Arial" charset="0"/>
                </a:rPr>
                <a:t>-</a:t>
              </a:r>
              <a:endParaRPr lang="en-US" b="1">
                <a:solidFill>
                  <a:srgbClr val="CC3300"/>
                </a:solidFill>
              </a:endParaRPr>
            </a:p>
          </p:txBody>
        </p:sp>
        <p:sp>
          <p:nvSpPr>
            <p:cNvPr id="349240" name="Rectangle 39"/>
            <p:cNvSpPr>
              <a:spLocks noChangeArrowheads="1"/>
            </p:cNvSpPr>
            <p:nvPr/>
          </p:nvSpPr>
          <p:spPr bwMode="auto">
            <a:xfrm>
              <a:off x="2426" y="2680"/>
              <a:ext cx="3215" cy="638"/>
            </a:xfrm>
            <a:prstGeom prst="rect">
              <a:avLst/>
            </a:prstGeom>
            <a:noFill/>
            <a:ln w="9525">
              <a:solidFill>
                <a:schemeClr val="tx1"/>
              </a:solidFill>
              <a:miter lim="800000"/>
              <a:headEnd/>
              <a:tailEnd/>
            </a:ln>
          </p:spPr>
          <p:txBody>
            <a:bodyPr wrap="none" anchor="ctr">
              <a:prstTxWarp prst="textNoShape">
                <a:avLst/>
              </a:prstTxWarp>
            </a:bodyPr>
            <a:lstStyle/>
            <a:p>
              <a:pPr algn="ctr" eaLnBrk="0" hangingPunct="0"/>
              <a:endParaRPr lang="en-GB"/>
            </a:p>
          </p:txBody>
        </p:sp>
        <p:sp>
          <p:nvSpPr>
            <p:cNvPr id="229416" name="AutoShape 40"/>
            <p:cNvSpPr>
              <a:spLocks noChangeArrowheads="1"/>
            </p:cNvSpPr>
            <p:nvPr/>
          </p:nvSpPr>
          <p:spPr bwMode="auto">
            <a:xfrm>
              <a:off x="3799" y="2316"/>
              <a:ext cx="235" cy="469"/>
            </a:xfrm>
            <a:prstGeom prst="upDownArrow">
              <a:avLst>
                <a:gd name="adj1" fmla="val 50000"/>
                <a:gd name="adj2" fmla="val 50468"/>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tx1"/>
              </a:solidFill>
              <a:miter lim="800000"/>
              <a:headEnd/>
              <a:tailEnd/>
            </a:ln>
            <a:effectLst/>
          </p:spPr>
          <p:txBody>
            <a:bodyPr wrap="none" anchor="ctr">
              <a:prstTxWarp prst="textNoShape">
                <a:avLst/>
              </a:prstTxWarp>
            </a:bodyPr>
            <a:lstStyle/>
            <a:p>
              <a:pPr algn="ctr" eaLnBrk="0" hangingPunct="0">
                <a:defRPr/>
              </a:pPr>
              <a:endParaRPr lang="it-IT"/>
            </a:p>
          </p:txBody>
        </p:sp>
        <p:sp>
          <p:nvSpPr>
            <p:cNvPr id="349242" name="Text Box 41"/>
            <p:cNvSpPr txBox="1">
              <a:spLocks noChangeArrowheads="1"/>
            </p:cNvSpPr>
            <p:nvPr/>
          </p:nvSpPr>
          <p:spPr bwMode="auto">
            <a:xfrm>
              <a:off x="5378" y="2994"/>
              <a:ext cx="258" cy="233"/>
            </a:xfrm>
            <a:prstGeom prst="rect">
              <a:avLst/>
            </a:prstGeom>
            <a:noFill/>
            <a:ln w="9525">
              <a:noFill/>
              <a:miter lim="800000"/>
              <a:headEnd/>
              <a:tailEnd/>
            </a:ln>
          </p:spPr>
          <p:txBody>
            <a:bodyPr wrap="none">
              <a:prstTxWarp prst="textNoShape">
                <a:avLst/>
              </a:prstTxWarp>
              <a:spAutoFit/>
            </a:bodyPr>
            <a:lstStyle/>
            <a:p>
              <a:pPr algn="ctr" eaLnBrk="0" hangingPunct="0"/>
              <a:r>
                <a:rPr lang="en-US">
                  <a:solidFill>
                    <a:srgbClr val="CC3300"/>
                  </a:solidFill>
                  <a:sym typeface="Arial" charset="0"/>
                </a:rPr>
                <a:t> h</a:t>
              </a:r>
              <a:r>
                <a:rPr lang="fr-FR" baseline="30000">
                  <a:solidFill>
                    <a:srgbClr val="CC3300"/>
                  </a:solidFill>
                  <a:sym typeface="Arial" charset="0"/>
                </a:rPr>
                <a:t>-</a:t>
              </a:r>
              <a:endParaRPr lang="en-US">
                <a:solidFill>
                  <a:srgbClr val="CC3300"/>
                </a:solidFill>
              </a:endParaRPr>
            </a:p>
          </p:txBody>
        </p:sp>
        <p:sp>
          <p:nvSpPr>
            <p:cNvPr id="349243" name="Text Box 42"/>
            <p:cNvSpPr txBox="1">
              <a:spLocks noChangeArrowheads="1"/>
            </p:cNvSpPr>
            <p:nvPr/>
          </p:nvSpPr>
          <p:spPr bwMode="auto">
            <a:xfrm>
              <a:off x="5222" y="2994"/>
              <a:ext cx="213" cy="233"/>
            </a:xfrm>
            <a:prstGeom prst="rect">
              <a:avLst/>
            </a:prstGeom>
            <a:noFill/>
            <a:ln w="9525">
              <a:noFill/>
              <a:miter lim="800000"/>
              <a:headEnd/>
              <a:tailEnd/>
            </a:ln>
          </p:spPr>
          <p:txBody>
            <a:bodyPr wrap="none">
              <a:prstTxWarp prst="textNoShape">
                <a:avLst/>
              </a:prstTxWarp>
              <a:spAutoFit/>
            </a:bodyPr>
            <a:lstStyle/>
            <a:p>
              <a:pPr algn="ctr" eaLnBrk="0" hangingPunct="0"/>
              <a:r>
                <a:rPr lang="en-US">
                  <a:solidFill>
                    <a:srgbClr val="CC3300"/>
                  </a:solidFill>
                  <a:sym typeface="Arial" charset="0"/>
                </a:rPr>
                <a:t>e</a:t>
              </a:r>
              <a:r>
                <a:rPr lang="fr-FR" baseline="30000">
                  <a:solidFill>
                    <a:srgbClr val="CC3300"/>
                  </a:solidFill>
                  <a:sym typeface="Arial" charset="0"/>
                </a:rPr>
                <a:t>-</a:t>
              </a:r>
              <a:endParaRPr lang="en-US" b="1">
                <a:solidFill>
                  <a:srgbClr val="CC3300"/>
                </a:solidFill>
              </a:endParaRPr>
            </a:p>
          </p:txBody>
        </p:sp>
      </p:grpSp>
      <p:graphicFrame>
        <p:nvGraphicFramePr>
          <p:cNvPr id="86118" name="Group 102"/>
          <p:cNvGraphicFramePr>
            <a:graphicFrameLocks noGrp="1"/>
          </p:cNvGraphicFramePr>
          <p:nvPr/>
        </p:nvGraphicFramePr>
        <p:xfrm>
          <a:off x="4067178" y="5516667"/>
          <a:ext cx="4860925" cy="1083311"/>
        </p:xfrm>
        <a:graphic>
          <a:graphicData uri="http://schemas.openxmlformats.org/drawingml/2006/table">
            <a:tbl>
              <a:tblPr/>
              <a:tblGrid>
                <a:gridCol w="1368425"/>
                <a:gridCol w="2159000"/>
                <a:gridCol w="1333500"/>
              </a:tblGrid>
              <a:tr h="522288">
                <a:tc>
                  <a:txBody>
                    <a:bodyPr/>
                    <a:lstStyle/>
                    <a:p>
                      <a:pPr marL="0" marR="0" lvl="0" indent="0" algn="l" defTabSz="914400" rtl="0" eaLnBrk="1" fontAlgn="base" latinLnBrk="0" hangingPunct="1">
                        <a:lnSpc>
                          <a:spcPct val="100000"/>
                        </a:lnSpc>
                        <a:spcBef>
                          <a:spcPct val="20000"/>
                        </a:spcBef>
                        <a:spcAft>
                          <a:spcPct val="0"/>
                        </a:spcAft>
                        <a:buClrTx/>
                        <a:buSzTx/>
                        <a:buFont typeface="Wingdings" charset="2"/>
                        <a:buNone/>
                        <a:tabLst/>
                      </a:pPr>
                      <a:endParaRPr kumimoji="0" lang="en-GB" altLang="ja-JP" sz="1400" b="0" i="0" u="none" strike="noStrike" cap="none" normalizeH="0" baseline="0" smtClean="0">
                        <a:ln>
                          <a:noFill/>
                        </a:ln>
                        <a:solidFill>
                          <a:srgbClr val="FFFFFF"/>
                        </a:solidFill>
                        <a:effectLst/>
                        <a:latin typeface="Tahoma" charset="0"/>
                        <a:ea typeface="ＭＳ Ｐゴシック" charset="-128"/>
                        <a:cs typeface="ＭＳ Ｐゴシック" charset="-128"/>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363A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charset="2"/>
                        <a:buNone/>
                        <a:tabLst/>
                      </a:pPr>
                      <a:r>
                        <a:rPr kumimoji="0" lang="en-GB" altLang="ja-JP" sz="1400" b="0" i="0" u="none" strike="noStrike" cap="none" normalizeH="0" baseline="0" smtClean="0">
                          <a:ln>
                            <a:noFill/>
                          </a:ln>
                          <a:solidFill>
                            <a:srgbClr val="FFFFFF"/>
                          </a:solidFill>
                          <a:effectLst/>
                          <a:latin typeface="Tahoma" charset="0"/>
                          <a:ea typeface="ＭＳ Ｐゴシック" charset="-128"/>
                          <a:cs typeface="ＭＳ Ｐゴシック" charset="-128"/>
                        </a:rPr>
                        <a:t>      Signal</a:t>
                      </a:r>
                    </a:p>
                    <a:p>
                      <a:pPr marL="0" marR="0" lvl="0" indent="0" algn="ctr" defTabSz="914400" rtl="0" eaLnBrk="1" fontAlgn="base" latinLnBrk="0" hangingPunct="1">
                        <a:lnSpc>
                          <a:spcPct val="100000"/>
                        </a:lnSpc>
                        <a:spcBef>
                          <a:spcPct val="20000"/>
                        </a:spcBef>
                        <a:spcAft>
                          <a:spcPct val="0"/>
                        </a:spcAft>
                        <a:buClrTx/>
                        <a:buSzTx/>
                        <a:buFont typeface="Wingdings" charset="2"/>
                        <a:buNone/>
                        <a:tabLst/>
                      </a:pPr>
                      <a:r>
                        <a:rPr kumimoji="0" lang="el-GR" altLang="ja-JP" sz="1400" b="0" i="0" u="none" strike="noStrike" cap="none" normalizeH="0" baseline="0" smtClean="0">
                          <a:ln>
                            <a:noFill/>
                          </a:ln>
                          <a:solidFill>
                            <a:srgbClr val="FFFFFF"/>
                          </a:solidFill>
                          <a:effectLst/>
                          <a:latin typeface="Tahoma" charset="0"/>
                          <a:ea typeface="ＭＳ Ｐゴシック" charset="-128"/>
                          <a:cs typeface="Tahoma" charset="0"/>
                          <a:sym typeface="Arial" charset="0"/>
                        </a:rPr>
                        <a:t>Δ</a:t>
                      </a:r>
                      <a:r>
                        <a:rPr kumimoji="0" lang="en-GB" altLang="ja-JP" sz="1400" b="0" i="0" u="none" strike="noStrike" cap="none" normalizeH="0" baseline="0" smtClean="0">
                          <a:ln>
                            <a:noFill/>
                          </a:ln>
                          <a:solidFill>
                            <a:srgbClr val="FFFFFF"/>
                          </a:solidFill>
                          <a:effectLst/>
                          <a:latin typeface="Tahoma" charset="0"/>
                          <a:ea typeface="ＭＳ Ｐゴシック" charset="-128"/>
                          <a:cs typeface="ＭＳ Ｐゴシック" charset="-128"/>
                          <a:sym typeface="Arial" charset="0"/>
                        </a:rPr>
                        <a:t>m</a:t>
                      </a:r>
                      <a:r>
                        <a:rPr kumimoji="0" lang="en-GB" altLang="ja-JP" sz="1400" b="0" i="0" u="none" strike="noStrike" cap="none" normalizeH="0" baseline="30000" smtClean="0">
                          <a:ln>
                            <a:noFill/>
                          </a:ln>
                          <a:solidFill>
                            <a:srgbClr val="FFFFFF"/>
                          </a:solidFill>
                          <a:effectLst/>
                          <a:latin typeface="Tahoma" charset="0"/>
                          <a:ea typeface="ＭＳ Ｐゴシック" charset="-128"/>
                          <a:cs typeface="ＭＳ Ｐゴシック" charset="-128"/>
                          <a:sym typeface="Arial" charset="0"/>
                        </a:rPr>
                        <a:t>2</a:t>
                      </a:r>
                      <a:r>
                        <a:rPr kumimoji="0" lang="en-GB" altLang="ja-JP" sz="1400" b="0" i="0" u="none" strike="noStrike" cap="none" normalizeH="0" baseline="0" smtClean="0">
                          <a:ln>
                            <a:noFill/>
                          </a:ln>
                          <a:solidFill>
                            <a:srgbClr val="FFFFFF"/>
                          </a:solidFill>
                          <a:effectLst/>
                          <a:latin typeface="Tahoma" charset="0"/>
                          <a:ea typeface="ＭＳ Ｐゴシック" charset="-128"/>
                          <a:cs typeface="ＭＳ Ｐゴシック" charset="-128"/>
                          <a:sym typeface="Arial" charset="0"/>
                        </a:rPr>
                        <a:t> = 2.5 x 10</a:t>
                      </a:r>
                      <a:r>
                        <a:rPr kumimoji="0" lang="en-GB" altLang="ja-JP" sz="1400" b="0" i="0" u="none" strike="noStrike" cap="none" normalizeH="0" baseline="30000" smtClean="0">
                          <a:ln>
                            <a:noFill/>
                          </a:ln>
                          <a:solidFill>
                            <a:srgbClr val="FFFFFF"/>
                          </a:solidFill>
                          <a:effectLst/>
                          <a:latin typeface="Tahoma" charset="0"/>
                          <a:ea typeface="ＭＳ Ｐゴシック" charset="-128"/>
                          <a:cs typeface="ＭＳ Ｐゴシック" charset="-128"/>
                          <a:sym typeface="Arial" charset="0"/>
                        </a:rPr>
                        <a:t>-3</a:t>
                      </a:r>
                      <a:r>
                        <a:rPr kumimoji="0" lang="en-GB" altLang="ja-JP" sz="1400" b="0" i="0" u="none" strike="noStrike" cap="none" normalizeH="0" baseline="0" smtClean="0">
                          <a:ln>
                            <a:noFill/>
                          </a:ln>
                          <a:solidFill>
                            <a:srgbClr val="FFFFFF"/>
                          </a:solidFill>
                          <a:effectLst/>
                          <a:latin typeface="Tahoma" charset="0"/>
                          <a:ea typeface="ＭＳ Ｐゴシック" charset="-128"/>
                          <a:cs typeface="ＭＳ Ｐゴシック" charset="-128"/>
                          <a:sym typeface="Arial" charset="0"/>
                        </a:rPr>
                        <a:t> eV</a:t>
                      </a:r>
                      <a:r>
                        <a:rPr kumimoji="0" lang="en-GB" altLang="ja-JP" sz="1400" b="0" i="0" u="none" strike="noStrike" cap="none" normalizeH="0" baseline="30000" smtClean="0">
                          <a:ln>
                            <a:noFill/>
                          </a:ln>
                          <a:solidFill>
                            <a:srgbClr val="FFFFFF"/>
                          </a:solidFill>
                          <a:effectLst/>
                          <a:latin typeface="Tahoma" charset="0"/>
                          <a:ea typeface="ＭＳ Ｐゴシック" charset="-128"/>
                          <a:cs typeface="ＭＳ Ｐゴシック" charset="-128"/>
                          <a:sym typeface="Arial" charset="0"/>
                        </a:rPr>
                        <a:t>2</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363A9"/>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charset="2"/>
                        <a:buNone/>
                        <a:tabLst/>
                      </a:pPr>
                      <a:r>
                        <a:rPr kumimoji="0" lang="en-GB" altLang="ja-JP" sz="1400" b="0" i="0" u="none" strike="noStrike" cap="none" normalizeH="0" baseline="0" smtClean="0">
                          <a:ln>
                            <a:noFill/>
                          </a:ln>
                          <a:solidFill>
                            <a:srgbClr val="FFFFFF"/>
                          </a:solidFill>
                          <a:effectLst/>
                          <a:latin typeface="Tahoma" charset="0"/>
                          <a:ea typeface="ＭＳ Ｐゴシック" charset="-128"/>
                          <a:cs typeface="ＭＳ Ｐゴシック" charset="-128"/>
                        </a:rPr>
                        <a:t>Background</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363A9"/>
                    </a:solidFill>
                  </a:tcPr>
                </a:tc>
              </a:tr>
              <a:tr h="447675">
                <a:tc>
                  <a:txBody>
                    <a:bodyPr/>
                    <a:lstStyle/>
                    <a:p>
                      <a:pPr marL="0" marR="0" lvl="0" indent="0" algn="l" defTabSz="914400" rtl="0" eaLnBrk="1" fontAlgn="base" latinLnBrk="0" hangingPunct="1">
                        <a:lnSpc>
                          <a:spcPct val="100000"/>
                        </a:lnSpc>
                        <a:spcBef>
                          <a:spcPct val="20000"/>
                        </a:spcBef>
                        <a:spcAft>
                          <a:spcPct val="0"/>
                        </a:spcAft>
                        <a:buClrTx/>
                        <a:buSzTx/>
                        <a:buFont typeface="Wingdings" charset="2"/>
                        <a:buNone/>
                        <a:tabLst/>
                      </a:pPr>
                      <a:r>
                        <a:rPr kumimoji="0" lang="en-GB" altLang="ja-JP" sz="1400" b="0" i="0" u="none" strike="noStrike" cap="none" normalizeH="0" baseline="0" smtClean="0">
                          <a:ln>
                            <a:noFill/>
                          </a:ln>
                          <a:solidFill>
                            <a:srgbClr val="FFFFFF"/>
                          </a:solidFill>
                          <a:effectLst/>
                          <a:latin typeface="Tahoma" charset="0"/>
                          <a:ea typeface="ＭＳ Ｐゴシック" charset="-128"/>
                          <a:cs typeface="ＭＳ Ｐゴシック" charset="-128"/>
                        </a:rPr>
                        <a:t>Counts for 22.5x10</a:t>
                      </a:r>
                      <a:r>
                        <a:rPr kumimoji="0" lang="en-GB" altLang="ja-JP" sz="1400" b="0" i="0" u="none" strike="noStrike" cap="none" normalizeH="0" baseline="30000" smtClean="0">
                          <a:ln>
                            <a:noFill/>
                          </a:ln>
                          <a:solidFill>
                            <a:srgbClr val="FFFFFF"/>
                          </a:solidFill>
                          <a:effectLst/>
                          <a:latin typeface="Tahoma" charset="0"/>
                          <a:ea typeface="ＭＳ Ｐゴシック" charset="-128"/>
                          <a:cs typeface="ＭＳ Ｐゴシック" charset="-128"/>
                        </a:rPr>
                        <a:t>19</a:t>
                      </a:r>
                      <a:r>
                        <a:rPr kumimoji="0" lang="en-GB" altLang="ja-JP" sz="1400" b="0" i="0" u="none" strike="noStrike" cap="none" normalizeH="0" baseline="0" smtClean="0">
                          <a:ln>
                            <a:noFill/>
                          </a:ln>
                          <a:solidFill>
                            <a:srgbClr val="FFFFFF"/>
                          </a:solidFill>
                          <a:effectLst/>
                          <a:latin typeface="Tahoma" charset="0"/>
                          <a:ea typeface="ＭＳ Ｐゴシック" charset="-128"/>
                          <a:cs typeface="ＭＳ Ｐゴシック" charset="-128"/>
                        </a:rPr>
                        <a:t> pot</a:t>
                      </a: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363A9"/>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charset="2"/>
                        <a:buNone/>
                        <a:tabLst/>
                      </a:pPr>
                      <a:r>
                        <a:rPr kumimoji="0" lang="en-GB" altLang="ja-JP" sz="1400" b="0" i="0" u="none" strike="noStrike" cap="none" normalizeH="0" baseline="0" dirty="0" smtClean="0">
                          <a:ln>
                            <a:noFill/>
                          </a:ln>
                          <a:solidFill>
                            <a:srgbClr val="FFFFFF"/>
                          </a:solidFill>
                          <a:effectLst/>
                          <a:latin typeface="Tahoma" charset="0"/>
                          <a:ea typeface="ＭＳ Ｐゴシック" charset="-128"/>
                          <a:cs typeface="ＭＳ Ｐゴシック" charset="-128"/>
                        </a:rPr>
                        <a:t>10.4</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363A9"/>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charset="2"/>
                        <a:buNone/>
                        <a:tabLst/>
                      </a:pPr>
                      <a:r>
                        <a:rPr kumimoji="0" lang="en-GB" altLang="ja-JP" sz="1400" b="0" i="0" u="none" strike="noStrike" cap="none" normalizeH="0" baseline="0" dirty="0" smtClean="0">
                          <a:ln>
                            <a:noFill/>
                          </a:ln>
                          <a:solidFill>
                            <a:srgbClr val="FFFFFF"/>
                          </a:solidFill>
                          <a:effectLst/>
                          <a:latin typeface="Tahoma" charset="0"/>
                          <a:ea typeface="ＭＳ Ｐゴシック" charset="-128"/>
                          <a:cs typeface="ＭＳ Ｐゴシック" charset="-128"/>
                        </a:rPr>
                        <a:t>0.75</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363A9"/>
                    </a:solidFill>
                  </a:tcPr>
                </a:tc>
              </a:tr>
            </a:tbl>
          </a:graphicData>
        </a:graphic>
      </p:graphicFrame>
      <p:grpSp>
        <p:nvGrpSpPr>
          <p:cNvPr id="5" name="Group 47"/>
          <p:cNvGrpSpPr>
            <a:grpSpLocks/>
          </p:cNvGrpSpPr>
          <p:nvPr/>
        </p:nvGrpSpPr>
        <p:grpSpPr bwMode="auto">
          <a:xfrm>
            <a:off x="39602" y="2671200"/>
            <a:ext cx="3748088" cy="4038600"/>
            <a:chOff x="5334000" y="914400"/>
            <a:chExt cx="3748087" cy="4038600"/>
          </a:xfrm>
        </p:grpSpPr>
        <p:pic>
          <p:nvPicPr>
            <p:cNvPr id="116" name="Picture 5"/>
            <p:cNvPicPr>
              <a:picLocks noChangeAspect="1" noChangeArrowheads="1"/>
            </p:cNvPicPr>
            <p:nvPr/>
          </p:nvPicPr>
          <p:blipFill>
            <a:blip r:embed="rId2"/>
            <a:srcRect/>
            <a:stretch>
              <a:fillRect/>
            </a:stretch>
          </p:blipFill>
          <p:spPr bwMode="auto">
            <a:xfrm>
              <a:off x="5334000" y="1187296"/>
              <a:ext cx="3748087" cy="376570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17" name="テキスト ボックス 83"/>
            <p:cNvSpPr txBox="1">
              <a:spLocks noChangeArrowheads="1"/>
            </p:cNvSpPr>
            <p:nvPr/>
          </p:nvSpPr>
          <p:spPr bwMode="auto">
            <a:xfrm>
              <a:off x="5715000" y="914400"/>
              <a:ext cx="3124199" cy="400050"/>
            </a:xfrm>
            <a:prstGeom prst="rect">
              <a:avLst/>
            </a:prstGeom>
            <a:gradFill rotWithShape="1">
              <a:gsLst>
                <a:gs pos="0">
                  <a:srgbClr val="BCBCBC"/>
                </a:gs>
                <a:gs pos="35001">
                  <a:srgbClr val="D0D0D0"/>
                </a:gs>
                <a:gs pos="100000">
                  <a:srgbClr val="EDEDED"/>
                </a:gs>
              </a:gsLst>
              <a:lin ang="16200000" scaled="1"/>
            </a:gradFill>
            <a:ln w="9525">
              <a:solidFill>
                <a:srgbClr val="000000"/>
              </a:solidFill>
              <a:miter lim="800000"/>
              <a:headEnd/>
              <a:tailEnd/>
            </a:ln>
            <a:effectLst>
              <a:outerShdw blurRad="63500" dist="20000" dir="5400000" rotWithShape="0">
                <a:srgbClr val="000000">
                  <a:alpha val="37999"/>
                </a:srgbClr>
              </a:outerShdw>
            </a:effectLst>
          </p:spPr>
          <p:txBody>
            <a:bodyPr>
              <a:prstTxWarp prst="textNoShape">
                <a:avLst/>
              </a:prstTxWarp>
              <a:spAutoFit/>
            </a:bodyPr>
            <a:lstStyle/>
            <a:p>
              <a:pPr>
                <a:defRPr/>
              </a:pPr>
              <a:r>
                <a:rPr kumimoji="1" lang="en-US" altLang="ja-JP" sz="2000" dirty="0">
                  <a:solidFill>
                    <a:srgbClr val="000000"/>
                  </a:solidFill>
                  <a:latin typeface="Calibri" charset="0"/>
                </a:rPr>
                <a:t>Hybrid target structure.</a:t>
              </a:r>
              <a:endParaRPr kumimoji="1" lang="ja-JP" altLang="en-US" sz="2000" dirty="0">
                <a:solidFill>
                  <a:srgbClr val="000000"/>
                </a:solidFill>
                <a:latin typeface="Calibri" charset="0"/>
              </a:endParaRPr>
            </a:p>
          </p:txBody>
        </p:sp>
        <p:sp>
          <p:nvSpPr>
            <p:cNvPr id="118" name="テキスト ボックス 84"/>
            <p:cNvSpPr txBox="1">
              <a:spLocks noChangeArrowheads="1"/>
            </p:cNvSpPr>
            <p:nvPr/>
          </p:nvSpPr>
          <p:spPr bwMode="auto">
            <a:xfrm>
              <a:off x="6629400" y="3962400"/>
              <a:ext cx="838200" cy="369332"/>
            </a:xfrm>
            <a:prstGeom prst="rect">
              <a:avLst/>
            </a:prstGeom>
            <a:noFill/>
            <a:ln w="9525">
              <a:noFill/>
              <a:miter lim="800000"/>
              <a:headEnd/>
              <a:tailEnd/>
            </a:ln>
          </p:spPr>
          <p:txBody>
            <a:bodyPr>
              <a:prstTxWarp prst="textNoShape">
                <a:avLst/>
              </a:prstTxWarp>
              <a:spAutoFit/>
            </a:bodyPr>
            <a:lstStyle/>
            <a:p>
              <a:r>
                <a:rPr kumimoji="1" lang="en-US" altLang="ja-JP">
                  <a:latin typeface="Calibri" charset="0"/>
                </a:rPr>
                <a:t>(CS)</a:t>
              </a:r>
              <a:endParaRPr kumimoji="1" lang="ja-JP" altLang="en-US">
                <a:latin typeface="Calibri" charset="0"/>
              </a:endParaRPr>
            </a:p>
          </p:txBody>
        </p:sp>
      </p:grpSp>
      <p:sp>
        <p:nvSpPr>
          <p:cNvPr id="46" name="Slide Number Placeholder 45"/>
          <p:cNvSpPr>
            <a:spLocks noGrp="1"/>
          </p:cNvSpPr>
          <p:nvPr>
            <p:ph type="sldNum" sz="quarter" idx="12"/>
          </p:nvPr>
        </p:nvSpPr>
        <p:spPr/>
        <p:txBody>
          <a:bodyPr/>
          <a:lstStyle/>
          <a:p>
            <a:pPr>
              <a:defRPr/>
            </a:pPr>
            <a:fld id="{7E28D802-D1B9-EB47-BA03-F25AFC8834A2}" type="slidenum">
              <a:rPr lang="en-US" smtClean="0"/>
              <a:pPr>
                <a:defRPr/>
              </a:pPr>
              <a:t>18</a:t>
            </a:fld>
            <a:endParaRPr lang="en-US"/>
          </a:p>
        </p:txBody>
      </p:sp>
      <p:grpSp>
        <p:nvGrpSpPr>
          <p:cNvPr id="6" name="Group 49"/>
          <p:cNvGrpSpPr>
            <a:grpSpLocks/>
          </p:cNvGrpSpPr>
          <p:nvPr/>
        </p:nvGrpSpPr>
        <p:grpSpPr bwMode="auto">
          <a:xfrm>
            <a:off x="0" y="2102400"/>
            <a:ext cx="9144000" cy="4679950"/>
            <a:chOff x="0" y="1627737"/>
            <a:chExt cx="9144000" cy="4679950"/>
          </a:xfrm>
        </p:grpSpPr>
        <p:grpSp>
          <p:nvGrpSpPr>
            <p:cNvPr id="7" name="Group 47"/>
            <p:cNvGrpSpPr>
              <a:grpSpLocks/>
            </p:cNvGrpSpPr>
            <p:nvPr/>
          </p:nvGrpSpPr>
          <p:grpSpPr bwMode="auto">
            <a:xfrm>
              <a:off x="0" y="1627737"/>
              <a:ext cx="9144000" cy="4679950"/>
              <a:chOff x="0" y="1627737"/>
              <a:chExt cx="9144000" cy="4679950"/>
            </a:xfrm>
          </p:grpSpPr>
          <p:pic>
            <p:nvPicPr>
              <p:cNvPr id="53" name="Picture 4" descr="S:\DCIM\124_0210\sel\IMGP6506.JPG"/>
              <p:cNvPicPr>
                <a:picLocks noChangeAspect="1" noChangeArrowheads="1"/>
              </p:cNvPicPr>
              <p:nvPr/>
            </p:nvPicPr>
            <p:blipFill>
              <a:blip r:embed="rId3"/>
              <a:srcRect l="9525" t="2815" b="1811"/>
              <a:stretch>
                <a:fillRect/>
              </a:stretch>
            </p:blipFill>
            <p:spPr bwMode="auto">
              <a:xfrm>
                <a:off x="4478337" y="1627737"/>
                <a:ext cx="2836863" cy="4679950"/>
              </a:xfrm>
              <a:prstGeom prst="rect">
                <a:avLst/>
              </a:prstGeom>
              <a:noFill/>
              <a:ln w="9525">
                <a:noFill/>
                <a:miter lim="800000"/>
                <a:headEnd/>
                <a:tailEnd/>
              </a:ln>
            </p:spPr>
          </p:pic>
          <p:pic>
            <p:nvPicPr>
              <p:cNvPr id="54" name="Picture 2" descr="S:\DCIM\124_0210\sel\IMGP6487.JPG"/>
              <p:cNvPicPr>
                <a:picLocks noChangeAspect="1" noChangeArrowheads="1"/>
              </p:cNvPicPr>
              <p:nvPr/>
            </p:nvPicPr>
            <p:blipFill>
              <a:blip r:embed="rId4"/>
              <a:srcRect t="32" b="4004"/>
              <a:stretch>
                <a:fillRect/>
              </a:stretch>
            </p:blipFill>
            <p:spPr bwMode="auto">
              <a:xfrm>
                <a:off x="0" y="1627737"/>
                <a:ext cx="3116263" cy="4679950"/>
              </a:xfrm>
              <a:prstGeom prst="rect">
                <a:avLst/>
              </a:prstGeom>
              <a:noFill/>
              <a:ln w="9525">
                <a:noFill/>
                <a:miter lim="800000"/>
                <a:headEnd/>
                <a:tailEnd/>
              </a:ln>
            </p:spPr>
          </p:pic>
          <p:pic>
            <p:nvPicPr>
              <p:cNvPr id="55" name="Picture 3" descr="S:\DCIM\124_0210\sel\IMGP6500.JPG"/>
              <p:cNvPicPr>
                <a:picLocks noChangeAspect="1" noChangeArrowheads="1"/>
              </p:cNvPicPr>
              <p:nvPr/>
            </p:nvPicPr>
            <p:blipFill>
              <a:blip r:embed="rId5"/>
              <a:srcRect l="9070" t="2968" r="24023" b="880"/>
              <a:stretch>
                <a:fillRect/>
              </a:stretch>
            </p:blipFill>
            <p:spPr bwMode="auto">
              <a:xfrm>
                <a:off x="2516188" y="1627737"/>
                <a:ext cx="2030412" cy="4679950"/>
              </a:xfrm>
              <a:prstGeom prst="rect">
                <a:avLst/>
              </a:prstGeom>
              <a:noFill/>
              <a:ln w="9525">
                <a:noFill/>
                <a:miter lim="800000"/>
                <a:headEnd/>
                <a:tailEnd/>
              </a:ln>
            </p:spPr>
          </p:pic>
          <p:pic>
            <p:nvPicPr>
              <p:cNvPr id="56" name="Picture 5" descr="S:\DCIM\124_0210\sel\IMGP6507.JPG"/>
              <p:cNvPicPr>
                <a:picLocks noChangeAspect="1" noChangeArrowheads="1"/>
              </p:cNvPicPr>
              <p:nvPr/>
            </p:nvPicPr>
            <p:blipFill>
              <a:blip r:embed="rId6"/>
              <a:srcRect l="30688" t="2217" b="3053"/>
              <a:stretch>
                <a:fillRect/>
              </a:stretch>
            </p:blipFill>
            <p:spPr bwMode="auto">
              <a:xfrm>
                <a:off x="6956425" y="1627737"/>
                <a:ext cx="2187575" cy="4679950"/>
              </a:xfrm>
              <a:prstGeom prst="rect">
                <a:avLst/>
              </a:prstGeom>
              <a:noFill/>
              <a:ln w="9525">
                <a:noFill/>
                <a:miter lim="800000"/>
                <a:headEnd/>
                <a:tailEnd/>
              </a:ln>
            </p:spPr>
          </p:pic>
        </p:grpSp>
        <p:sp>
          <p:nvSpPr>
            <p:cNvPr id="51" name="右中かっこ 30"/>
            <p:cNvSpPr/>
            <p:nvPr/>
          </p:nvSpPr>
          <p:spPr>
            <a:xfrm rot="5400000">
              <a:off x="1181100" y="5067300"/>
              <a:ext cx="228600" cy="1676400"/>
            </a:xfrm>
            <a:prstGeom prst="rightBrace">
              <a:avLst/>
            </a:prstGeom>
          </p:spPr>
          <p:style>
            <a:lnRef idx="1">
              <a:schemeClr val="accent1"/>
            </a:lnRef>
            <a:fillRef idx="0">
              <a:schemeClr val="accent1"/>
            </a:fillRef>
            <a:effectRef idx="0">
              <a:schemeClr val="accent1"/>
            </a:effectRef>
            <a:fontRef idx="minor">
              <a:schemeClr val="tx1"/>
            </a:fontRef>
          </p:style>
          <p:txBody>
            <a:bodyPr anchor="ctr">
              <a:prstTxWarp prst="textNoShape">
                <a:avLst/>
              </a:prstTxWarp>
            </a:bodyPr>
            <a:lstStyle/>
            <a:p>
              <a:pPr algn="ctr">
                <a:defRPr/>
              </a:pPr>
              <a:endParaRPr kumimoji="1" lang="ja-JP" altLang="en-US"/>
            </a:p>
          </p:txBody>
        </p:sp>
        <p:sp>
          <p:nvSpPr>
            <p:cNvPr id="52" name="右中かっこ 31"/>
            <p:cNvSpPr/>
            <p:nvPr/>
          </p:nvSpPr>
          <p:spPr>
            <a:xfrm rot="5400000">
              <a:off x="3276600" y="4724400"/>
              <a:ext cx="228600" cy="2362200"/>
            </a:xfrm>
            <a:prstGeom prst="rightBrace">
              <a:avLst/>
            </a:prstGeom>
          </p:spPr>
          <p:style>
            <a:lnRef idx="1">
              <a:schemeClr val="accent1"/>
            </a:lnRef>
            <a:fillRef idx="0">
              <a:schemeClr val="accent1"/>
            </a:fillRef>
            <a:effectRef idx="0">
              <a:schemeClr val="accent1"/>
            </a:effectRef>
            <a:fontRef idx="minor">
              <a:schemeClr val="tx1"/>
            </a:fontRef>
          </p:style>
          <p:txBody>
            <a:bodyPr anchor="ctr">
              <a:prstTxWarp prst="textNoShape">
                <a:avLst/>
              </a:prstTxWarp>
            </a:bodyPr>
            <a:lstStyle/>
            <a:p>
              <a:pPr algn="ctr">
                <a:defRPr/>
              </a:pPr>
              <a:endParaRPr kumimoji="1" lang="ja-JP" altLang="en-US"/>
            </a:p>
          </p:txBody>
        </p:sp>
      </p:gr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6722" name="Picture 2" descr="F:\ElectronWG\Nagoya CM\trident\anim2.gif"/>
          <p:cNvPicPr>
            <a:picLocks noChangeAspect="1" noChangeArrowheads="1" noCrop="1"/>
          </p:cNvPicPr>
          <p:nvPr/>
        </p:nvPicPr>
        <p:blipFill>
          <a:blip r:embed="rId3"/>
          <a:srcRect/>
          <a:stretch>
            <a:fillRect/>
          </a:stretch>
        </p:blipFill>
        <p:spPr bwMode="auto">
          <a:xfrm>
            <a:off x="152400" y="2057412"/>
            <a:ext cx="8839200" cy="4786425"/>
          </a:xfrm>
          <a:prstGeom prst="rect">
            <a:avLst/>
          </a:prstGeom>
          <a:noFill/>
          <a:ln w="9525">
            <a:noFill/>
            <a:miter lim="800000"/>
            <a:headEnd/>
            <a:tailEnd/>
          </a:ln>
        </p:spPr>
      </p:pic>
      <p:sp>
        <p:nvSpPr>
          <p:cNvPr id="286723" name="テキスト ボックス 2"/>
          <p:cNvSpPr txBox="1">
            <a:spLocks noChangeArrowheads="1"/>
          </p:cNvSpPr>
          <p:nvPr/>
        </p:nvSpPr>
        <p:spPr bwMode="auto">
          <a:xfrm>
            <a:off x="900113" y="620725"/>
            <a:ext cx="3600450" cy="369887"/>
          </a:xfrm>
          <a:prstGeom prst="rect">
            <a:avLst/>
          </a:prstGeom>
          <a:noFill/>
          <a:ln w="9525">
            <a:noFill/>
            <a:miter lim="800000"/>
            <a:headEnd/>
            <a:tailEnd/>
          </a:ln>
        </p:spPr>
        <p:txBody>
          <a:bodyPr lIns="91435" tIns="45718" rIns="91435" bIns="45718">
            <a:spAutoFit/>
          </a:bodyPr>
          <a:lstStyle/>
          <a:p>
            <a:r>
              <a:rPr lang="en-US" altLang="ja-JP">
                <a:solidFill>
                  <a:srgbClr val="FFFFFF"/>
                </a:solidFill>
                <a:latin typeface="Calibri" pitchFamily="34" charset="0"/>
              </a:rPr>
              <a:t>animation</a:t>
            </a:r>
            <a:endParaRPr lang="ja-JP" altLang="en-US">
              <a:solidFill>
                <a:srgbClr val="FFFFFF"/>
              </a:solidFill>
              <a:latin typeface="Calibri" pitchFamily="34" charset="0"/>
            </a:endParaRPr>
          </a:p>
        </p:txBody>
      </p:sp>
      <p:sp>
        <p:nvSpPr>
          <p:cNvPr id="286724" name="テキスト ボックス 1"/>
          <p:cNvSpPr txBox="1">
            <a:spLocks noChangeArrowheads="1"/>
          </p:cNvSpPr>
          <p:nvPr/>
        </p:nvSpPr>
        <p:spPr bwMode="auto">
          <a:xfrm>
            <a:off x="0" y="910801"/>
            <a:ext cx="9144000" cy="1031902"/>
          </a:xfrm>
          <a:prstGeom prst="rect">
            <a:avLst/>
          </a:prstGeom>
          <a:noFill/>
          <a:ln w="9525">
            <a:noFill/>
            <a:miter lim="800000"/>
            <a:headEnd/>
            <a:tailEnd/>
          </a:ln>
        </p:spPr>
        <p:txBody>
          <a:bodyPr wrap="square" lIns="91435" tIns="45718" rIns="91435" bIns="45718">
            <a:spAutoFit/>
          </a:bodyPr>
          <a:lstStyle/>
          <a:p>
            <a:pPr marL="401638" indent="-401638" eaLnBrk="1" hangingPunct="1">
              <a:lnSpc>
                <a:spcPts val="2600"/>
              </a:lnSpc>
              <a:spcBef>
                <a:spcPct val="50000"/>
              </a:spcBef>
              <a:defRPr/>
            </a:pPr>
            <a:r>
              <a:rPr lang="en-US" sz="2400" dirty="0" smtClean="0">
                <a:latin typeface="Comic Sans MS"/>
                <a:cs typeface="Comic Sans MS"/>
              </a:rPr>
              <a:t>In 2012</a:t>
            </a:r>
            <a:r>
              <a:rPr lang="en-US" sz="2400" dirty="0" smtClean="0">
                <a:effectLst>
                  <a:outerShdw blurRad="38100" dist="38100" dir="2700000" algn="tl">
                    <a:srgbClr val="DDDDDD"/>
                  </a:outerShdw>
                </a:effectLst>
                <a:latin typeface="Comic Sans MS"/>
                <a:cs typeface="Comic Sans MS"/>
              </a:rPr>
              <a:t> </a:t>
            </a:r>
            <a:r>
              <a:rPr lang="en-US" sz="2400" dirty="0" smtClean="0">
                <a:latin typeface="Comic Sans MS"/>
                <a:cs typeface="Comic Sans MS"/>
              </a:rPr>
              <a:t>the </a:t>
            </a:r>
            <a:r>
              <a:rPr lang="en-US" altLang="ja-JP" sz="2400" b="1" dirty="0" smtClean="0">
                <a:latin typeface="Comic Sans MS"/>
                <a:cs typeface="Comic Sans MS"/>
              </a:rPr>
              <a:t>second</a:t>
            </a:r>
            <a:r>
              <a:rPr lang="en-US" altLang="ja-JP" sz="2400" b="1" dirty="0" smtClean="0">
                <a:latin typeface="Times New Roman" pitchFamily="18" charset="0"/>
                <a:cs typeface="Times New Roman" pitchFamily="18" charset="0"/>
              </a:rPr>
              <a:t> </a:t>
            </a:r>
            <a:r>
              <a:rPr lang="en-US" altLang="ja-JP" sz="2400" b="1" dirty="0" err="1" smtClean="0">
                <a:latin typeface="Times New Roman" pitchFamily="18" charset="0"/>
                <a:ea typeface="MS Mincho" pitchFamily="49" charset="-128"/>
                <a:cs typeface="Times New Roman" pitchFamily="18" charset="0"/>
                <a:sym typeface="Symbol"/>
              </a:rPr>
              <a:t></a:t>
            </a:r>
            <a:r>
              <a:rPr lang="en-US" altLang="ja-JP" sz="2400" b="1" baseline="-25000" dirty="0" err="1" smtClean="0">
                <a:latin typeface="Times New Roman" pitchFamily="18" charset="0"/>
                <a:ea typeface="MS Mincho" pitchFamily="49" charset="-128"/>
                <a:cs typeface="Times New Roman" pitchFamily="18" charset="0"/>
                <a:sym typeface="Symbol"/>
              </a:rPr>
              <a:t></a:t>
            </a:r>
            <a:r>
              <a:rPr lang="en-US" altLang="ja-JP" sz="2400" b="1" dirty="0" smtClean="0">
                <a:latin typeface="Times New Roman" pitchFamily="18" charset="0"/>
                <a:ea typeface="MS Mincho" pitchFamily="49" charset="-128"/>
                <a:cs typeface="Times New Roman" pitchFamily="18" charset="0"/>
              </a:rPr>
              <a:t>  </a:t>
            </a:r>
            <a:r>
              <a:rPr lang="en-US" altLang="ja-JP" sz="2400" b="1" dirty="0" smtClean="0">
                <a:latin typeface="Comic Sans MS"/>
                <a:ea typeface="MS Mincho" pitchFamily="49" charset="-128"/>
                <a:cs typeface="Comic Sans MS"/>
              </a:rPr>
              <a:t>c</a:t>
            </a:r>
            <a:r>
              <a:rPr lang="en-US" altLang="ja-JP" sz="2400" b="1" dirty="0" smtClean="0">
                <a:latin typeface="Comic Sans MS"/>
                <a:cs typeface="Comic Sans MS"/>
              </a:rPr>
              <a:t>andidate. Event taken on April 2011 </a:t>
            </a:r>
          </a:p>
          <a:p>
            <a:pPr marL="401638" indent="-401638" algn="ctr" eaLnBrk="1" hangingPunct="1">
              <a:lnSpc>
                <a:spcPts val="2600"/>
              </a:lnSpc>
              <a:spcBef>
                <a:spcPct val="50000"/>
              </a:spcBef>
              <a:defRPr/>
            </a:pPr>
            <a:r>
              <a:rPr lang="en-US" altLang="ja-JP" sz="3200" b="1" dirty="0" smtClean="0">
                <a:latin typeface="Comic Sans MS"/>
                <a:cs typeface="Comic Sans MS"/>
              </a:rPr>
              <a:t>Topology and reconstruction  </a:t>
            </a:r>
            <a:endParaRPr lang="ja-JP" altLang="en-US" sz="3200" b="1" dirty="0">
              <a:latin typeface="Comic Sans MS"/>
              <a:cs typeface="Comic Sans MS"/>
            </a:endParaRPr>
          </a:p>
        </p:txBody>
      </p:sp>
      <p:sp>
        <p:nvSpPr>
          <p:cNvPr id="286725" name="テキスト ボックス 1"/>
          <p:cNvSpPr txBox="1">
            <a:spLocks noChangeArrowheads="1"/>
          </p:cNvSpPr>
          <p:nvPr/>
        </p:nvSpPr>
        <p:spPr bwMode="auto">
          <a:xfrm>
            <a:off x="1187453" y="5356225"/>
            <a:ext cx="1008063" cy="338138"/>
          </a:xfrm>
          <a:prstGeom prst="rect">
            <a:avLst/>
          </a:prstGeom>
          <a:solidFill>
            <a:schemeClr val="tx1"/>
          </a:solidFill>
          <a:ln w="9525">
            <a:noFill/>
            <a:miter lim="800000"/>
            <a:headEnd/>
            <a:tailEnd/>
          </a:ln>
        </p:spPr>
        <p:txBody>
          <a:bodyPr>
            <a:spAutoFit/>
          </a:bodyPr>
          <a:lstStyle/>
          <a:p>
            <a:r>
              <a:rPr lang="en-US" altLang="ja-JP" sz="1600">
                <a:solidFill>
                  <a:srgbClr val="FFFFFF"/>
                </a:solidFill>
                <a:latin typeface="Symbol" pitchFamily="18" charset="2"/>
              </a:rPr>
              <a:t>2000 m</a:t>
            </a:r>
            <a:r>
              <a:rPr lang="en-US" altLang="ja-JP" sz="1600">
                <a:solidFill>
                  <a:srgbClr val="FFFFFF"/>
                </a:solidFill>
              </a:rPr>
              <a:t>m</a:t>
            </a:r>
            <a:endParaRPr lang="ja-JP" altLang="en-US" sz="1600">
              <a:solidFill>
                <a:srgbClr val="FFFFFF"/>
              </a:solidFill>
            </a:endParaRPr>
          </a:p>
        </p:txBody>
      </p:sp>
      <p:sp>
        <p:nvSpPr>
          <p:cNvPr id="7" name="Title 1"/>
          <p:cNvSpPr txBox="1">
            <a:spLocks/>
          </p:cNvSpPr>
          <p:nvPr/>
        </p:nvSpPr>
        <p:spPr>
          <a:xfrm>
            <a:off x="14288" y="4"/>
            <a:ext cx="9144000" cy="925513"/>
          </a:xfrm>
          <a:prstGeom prst="rect">
            <a:avLst/>
          </a:prstGeom>
          <a:solidFill>
            <a:srgbClr val="000090"/>
          </a:solidFill>
        </p:spPr>
        <p:txBody>
          <a:bodyPr lIns="91296" tIns="45650" rIns="91296" bIns="45650" anchor="ctr">
            <a:prstTxWarp prst="textNoShape">
              <a:avLst/>
            </a:prstTxWarp>
          </a:bodyPr>
          <a:lstStyle/>
          <a:p>
            <a:pPr eaLnBrk="0" hangingPunct="0">
              <a:defRPr/>
            </a:pPr>
            <a:r>
              <a:rPr lang="en-GB" sz="3600" b="1" dirty="0">
                <a:solidFill>
                  <a:srgbClr val="FF9900"/>
                </a:solidFill>
                <a:effectLst>
                  <a:outerShdw blurRad="38100" dist="38100" dir="2700000" algn="tl">
                    <a:srgbClr val="000000"/>
                  </a:outerShdw>
                </a:effectLst>
                <a:latin typeface="Times" charset="0"/>
                <a:ea typeface="ＭＳ Ｐゴシック" charset="-128"/>
                <a:cs typeface="Arial" charset="0"/>
              </a:rPr>
              <a:t>     </a:t>
            </a:r>
            <a:r>
              <a:rPr lang="en-GB" sz="3600" b="1" dirty="0" smtClean="0">
                <a:solidFill>
                  <a:srgbClr val="FF9900"/>
                </a:solidFill>
                <a:effectLst>
                  <a:outerShdw blurRad="38100" dist="38100" dir="2700000" algn="tl">
                    <a:srgbClr val="000000"/>
                  </a:outerShdw>
                </a:effectLst>
                <a:latin typeface="Times" charset="0"/>
                <a:ea typeface="ＭＳ Ｐゴシック" charset="-128"/>
                <a:cs typeface="Arial" charset="0"/>
              </a:rPr>
              <a:t> </a:t>
            </a:r>
            <a:r>
              <a:rPr lang="en-GB" sz="3600" b="1" dirty="0" smtClean="0">
                <a:solidFill>
                  <a:srgbClr val="FF6600"/>
                </a:solidFill>
                <a:effectLst>
                  <a:outerShdw blurRad="38100" dist="38100" dir="2700000" algn="tl">
                    <a:srgbClr val="000000"/>
                  </a:outerShdw>
                </a:effectLst>
                <a:latin typeface="Comic Sans MS"/>
                <a:ea typeface="ＭＳ Ｐゴシック" charset="-128"/>
                <a:cs typeface="Comic Sans MS"/>
              </a:rPr>
              <a:t>Neutrino Oscillations: OPERA</a:t>
            </a:r>
            <a:endParaRPr lang="en-GB" sz="3600" b="1" dirty="0">
              <a:solidFill>
                <a:srgbClr val="FF6600"/>
              </a:solidFill>
              <a:effectLst>
                <a:outerShdw blurRad="38100" dist="38100" dir="2700000" algn="tl">
                  <a:srgbClr val="000000"/>
                </a:outerShdw>
              </a:effectLst>
              <a:latin typeface="Comic Sans MS"/>
              <a:ea typeface="ＭＳ Ｐゴシック" charset="-128"/>
              <a:cs typeface="Comic Sans MS"/>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9008"/>
            <a:ext cx="8229600" cy="1143000"/>
          </a:xfrm>
        </p:spPr>
        <p:txBody>
          <a:bodyPr>
            <a:noAutofit/>
          </a:bodyPr>
          <a:lstStyle/>
          <a:p>
            <a:pPr algn="just"/>
            <a:r>
              <a:rPr lang="en-US" sz="3200" dirty="0" smtClean="0"/>
              <a:t>INFN, since its infancy, has strong construction capabilities, both dedicated to detectors and much larger infrastructures</a:t>
            </a:r>
            <a:endParaRPr lang="en-US" sz="3200" dirty="0"/>
          </a:p>
        </p:txBody>
      </p:sp>
      <p:sp>
        <p:nvSpPr>
          <p:cNvPr id="3" name="Content Placeholder 2"/>
          <p:cNvSpPr>
            <a:spLocks noGrp="1"/>
          </p:cNvSpPr>
          <p:nvPr>
            <p:ph idx="1"/>
          </p:nvPr>
        </p:nvSpPr>
        <p:spPr>
          <a:xfrm>
            <a:off x="457200" y="2261070"/>
            <a:ext cx="8229600" cy="4525963"/>
          </a:xfrm>
        </p:spPr>
        <p:txBody>
          <a:bodyPr>
            <a:normAutofit fontScale="92500" lnSpcReduction="20000"/>
          </a:bodyPr>
          <a:lstStyle/>
          <a:p>
            <a:r>
              <a:rPr lang="en-US" dirty="0" smtClean="0"/>
              <a:t>“ recent” contributions from INFN groups to LHC experiments are well known</a:t>
            </a:r>
          </a:p>
          <a:p>
            <a:r>
              <a:rPr lang="en-US" dirty="0" smtClean="0"/>
              <a:t>interesting infrastructures built ad hoc for that (SC </a:t>
            </a:r>
            <a:r>
              <a:rPr lang="en-US" dirty="0" err="1" smtClean="0"/>
              <a:t>toroid</a:t>
            </a:r>
            <a:r>
              <a:rPr lang="en-US" dirty="0" smtClean="0"/>
              <a:t> and solenoid construction lines, crystal EMC regional production centers, etc) also together with industries</a:t>
            </a:r>
          </a:p>
          <a:p>
            <a:r>
              <a:rPr lang="en-US" dirty="0" smtClean="0"/>
              <a:t>“local” infrastructures exist in many INFN units (with large clean rooms, detector construction facilities etc)</a:t>
            </a:r>
          </a:p>
          <a:p>
            <a:r>
              <a:rPr lang="en-US" dirty="0"/>
              <a:t>I</a:t>
            </a:r>
            <a:r>
              <a:rPr lang="en-US" dirty="0" smtClean="0"/>
              <a:t> will concentrate on National Laboratories plus some interesting further example...</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9794" name="Picture 1028" descr="000b_icarus_asm_02"/>
          <p:cNvPicPr>
            <a:picLocks noChangeAspect="1" noChangeArrowheads="1"/>
          </p:cNvPicPr>
          <p:nvPr/>
        </p:nvPicPr>
        <p:blipFill>
          <a:blip r:embed="rId2"/>
          <a:srcRect/>
          <a:stretch>
            <a:fillRect/>
          </a:stretch>
        </p:blipFill>
        <p:spPr bwMode="auto">
          <a:xfrm>
            <a:off x="73025" y="1231212"/>
            <a:ext cx="4427538" cy="3421063"/>
          </a:xfrm>
          <a:prstGeom prst="rect">
            <a:avLst/>
          </a:prstGeom>
          <a:noFill/>
          <a:ln w="9525">
            <a:noFill/>
            <a:miter lim="800000"/>
            <a:headEnd/>
            <a:tailEnd/>
          </a:ln>
        </p:spPr>
      </p:pic>
      <p:sp>
        <p:nvSpPr>
          <p:cNvPr id="289795" name="Rectangle 2"/>
          <p:cNvSpPr>
            <a:spLocks noGrp="1" noChangeArrowheads="1"/>
          </p:cNvSpPr>
          <p:nvPr>
            <p:ph type="title"/>
          </p:nvPr>
        </p:nvSpPr>
        <p:spPr>
          <a:xfrm>
            <a:off x="0" y="-10800"/>
            <a:ext cx="9144000" cy="658813"/>
          </a:xfrm>
          <a:solidFill>
            <a:srgbClr val="000080"/>
          </a:solidFill>
        </p:spPr>
        <p:txBody>
          <a:bodyPr/>
          <a:lstStyle/>
          <a:p>
            <a:pPr eaLnBrk="1" hangingPunct="1"/>
            <a:r>
              <a:rPr lang="it-IT" sz="4000" b="1" dirty="0">
                <a:solidFill>
                  <a:srgbClr val="FF6600"/>
                </a:solidFill>
                <a:latin typeface="Comic Sans MS"/>
                <a:ea typeface="ＭＳ Ｐゴシック" pitchFamily="1" charset="-128"/>
                <a:cs typeface="Comic Sans MS"/>
              </a:rPr>
              <a:t>ICARUS T600</a:t>
            </a:r>
            <a:r>
              <a:rPr lang="it-IT" sz="4000" b="1" dirty="0" smtClean="0">
                <a:solidFill>
                  <a:srgbClr val="FF6600"/>
                </a:solidFill>
                <a:latin typeface="Comic Sans MS"/>
                <a:ea typeface="ＭＳ Ｐゴシック" pitchFamily="1" charset="-128"/>
                <a:cs typeface="Comic Sans MS"/>
              </a:rPr>
              <a:t> @ LNGS</a:t>
            </a:r>
            <a:endParaRPr lang="en-US" sz="4000" b="1" dirty="0">
              <a:solidFill>
                <a:srgbClr val="FF6600"/>
              </a:solidFill>
              <a:latin typeface="Comic Sans MS"/>
              <a:ea typeface="ＭＳ Ｐゴシック" pitchFamily="1" charset="-128"/>
              <a:cs typeface="Comic Sans MS"/>
            </a:endParaRPr>
          </a:p>
        </p:txBody>
      </p:sp>
      <p:sp>
        <p:nvSpPr>
          <p:cNvPr id="289796" name="Rectangle 1028"/>
          <p:cNvSpPr>
            <a:spLocks noChangeArrowheads="1"/>
          </p:cNvSpPr>
          <p:nvPr/>
        </p:nvSpPr>
        <p:spPr bwMode="auto">
          <a:xfrm>
            <a:off x="3675085" y="3117850"/>
            <a:ext cx="184117" cy="769171"/>
          </a:xfrm>
          <a:prstGeom prst="rect">
            <a:avLst/>
          </a:prstGeom>
          <a:noFill/>
          <a:ln w="9525">
            <a:noFill/>
            <a:miter lim="800000"/>
            <a:headEnd/>
            <a:tailEnd/>
          </a:ln>
        </p:spPr>
        <p:txBody>
          <a:bodyPr wrap="none" lIns="91168" tIns="45586" rIns="91168" bIns="45586">
            <a:prstTxWarp prst="textNoShape">
              <a:avLst/>
            </a:prstTxWarp>
            <a:spAutoFit/>
          </a:bodyPr>
          <a:lstStyle/>
          <a:p>
            <a:pPr algn="ctr" eaLnBrk="0" hangingPunct="0"/>
            <a:endParaRPr lang="en-GB" sz="4400">
              <a:solidFill>
                <a:schemeClr val="tx2"/>
              </a:solidFill>
            </a:endParaRPr>
          </a:p>
        </p:txBody>
      </p:sp>
      <p:sp>
        <p:nvSpPr>
          <p:cNvPr id="289797" name="TextBox 6"/>
          <p:cNvSpPr txBox="1">
            <a:spLocks noChangeArrowheads="1"/>
          </p:cNvSpPr>
          <p:nvPr/>
        </p:nvSpPr>
        <p:spPr bwMode="auto">
          <a:xfrm>
            <a:off x="-54000" y="871200"/>
            <a:ext cx="4264538" cy="1015382"/>
          </a:xfrm>
          <a:prstGeom prst="rect">
            <a:avLst/>
          </a:prstGeom>
          <a:noFill/>
          <a:ln w="9525">
            <a:noFill/>
            <a:miter lim="800000"/>
            <a:headEnd/>
            <a:tailEnd/>
          </a:ln>
        </p:spPr>
        <p:txBody>
          <a:bodyPr wrap="none" lIns="91161" tIns="45581" rIns="91161" bIns="45581">
            <a:prstTxWarp prst="textNoShape">
              <a:avLst/>
            </a:prstTxWarp>
            <a:spAutoFit/>
          </a:bodyPr>
          <a:lstStyle/>
          <a:p>
            <a:pPr algn="ctr" eaLnBrk="0" hangingPunct="0"/>
            <a:r>
              <a:rPr lang="en-US" sz="2000" b="1" dirty="0">
                <a:latin typeface="Comic Sans MS"/>
                <a:cs typeface="Comic Sans MS"/>
              </a:rPr>
              <a:t>Two identical modules </a:t>
            </a:r>
          </a:p>
          <a:p>
            <a:pPr algn="ctr" eaLnBrk="0" hangingPunct="0"/>
            <a:r>
              <a:rPr lang="en-US" sz="2000" b="1" dirty="0">
                <a:latin typeface="Comic Sans MS"/>
                <a:cs typeface="Comic Sans MS"/>
              </a:rPr>
              <a:t>3.6 </a:t>
            </a:r>
            <a:r>
              <a:rPr lang="en-US" sz="2000" b="1" dirty="0" err="1">
                <a:latin typeface="Comic Sans MS"/>
                <a:cs typeface="Comic Sans MS"/>
              </a:rPr>
              <a:t>x</a:t>
            </a:r>
            <a:r>
              <a:rPr lang="en-US" sz="2000" b="1" dirty="0">
                <a:latin typeface="Comic Sans MS"/>
                <a:cs typeface="Comic Sans MS"/>
              </a:rPr>
              <a:t> 3.9 </a:t>
            </a:r>
            <a:r>
              <a:rPr lang="en-US" sz="2000" b="1" dirty="0" err="1">
                <a:latin typeface="Comic Sans MS"/>
                <a:cs typeface="Comic Sans MS"/>
              </a:rPr>
              <a:t>x</a:t>
            </a:r>
            <a:r>
              <a:rPr lang="en-US" sz="2000" b="1" dirty="0">
                <a:latin typeface="Comic Sans MS"/>
                <a:cs typeface="Comic Sans MS"/>
              </a:rPr>
              <a:t> </a:t>
            </a:r>
            <a:r>
              <a:rPr lang="en-US" sz="2000" b="1" dirty="0" smtClean="0">
                <a:latin typeface="Comic Sans MS"/>
                <a:cs typeface="Comic Sans MS"/>
              </a:rPr>
              <a:t>19.6 ≈ </a:t>
            </a:r>
            <a:r>
              <a:rPr lang="en-US" sz="2000" b="1" dirty="0">
                <a:solidFill>
                  <a:srgbClr val="FF0000"/>
                </a:solidFill>
                <a:latin typeface="Comic Sans MS"/>
                <a:cs typeface="Comic Sans MS"/>
              </a:rPr>
              <a:t>275 m</a:t>
            </a:r>
            <a:r>
              <a:rPr lang="en-US" sz="2000" b="1" baseline="30000" dirty="0">
                <a:solidFill>
                  <a:srgbClr val="FF0000"/>
                </a:solidFill>
                <a:latin typeface="Comic Sans MS"/>
                <a:cs typeface="Comic Sans MS"/>
              </a:rPr>
              <a:t>3 </a:t>
            </a:r>
            <a:r>
              <a:rPr lang="en-US" sz="2000" b="1" dirty="0">
                <a:solidFill>
                  <a:srgbClr val="FF0000"/>
                </a:solidFill>
                <a:latin typeface="Comic Sans MS"/>
                <a:cs typeface="Comic Sans MS"/>
              </a:rPr>
              <a:t>each</a:t>
            </a:r>
          </a:p>
          <a:p>
            <a:pPr algn="ctr" eaLnBrk="0" hangingPunct="0"/>
            <a:r>
              <a:rPr lang="en-US" sz="2000" b="1" dirty="0">
                <a:latin typeface="Comic Sans MS"/>
                <a:cs typeface="Comic Sans MS"/>
              </a:rPr>
              <a:t>Liquid </a:t>
            </a:r>
            <a:r>
              <a:rPr lang="en-US" sz="2000" b="1" dirty="0" err="1">
                <a:latin typeface="Comic Sans MS"/>
                <a:cs typeface="Comic Sans MS"/>
              </a:rPr>
              <a:t>Ar</a:t>
            </a:r>
            <a:r>
              <a:rPr lang="en-US" sz="2000" b="1" dirty="0">
                <a:latin typeface="Comic Sans MS"/>
                <a:cs typeface="Comic Sans MS"/>
              </a:rPr>
              <a:t> active mass: ≈ </a:t>
            </a:r>
            <a:r>
              <a:rPr lang="en-US" sz="2000" b="1" dirty="0">
                <a:solidFill>
                  <a:srgbClr val="FF0000"/>
                </a:solidFill>
                <a:latin typeface="Comic Sans MS"/>
                <a:cs typeface="Comic Sans MS"/>
              </a:rPr>
              <a:t>476 </a:t>
            </a:r>
            <a:r>
              <a:rPr lang="en-US" sz="2000" b="1" dirty="0" err="1">
                <a:solidFill>
                  <a:srgbClr val="FF0000"/>
                </a:solidFill>
                <a:latin typeface="Comic Sans MS"/>
                <a:cs typeface="Comic Sans MS"/>
              </a:rPr>
              <a:t>t</a:t>
            </a:r>
            <a:endParaRPr lang="en-GB" sz="2000" b="1" dirty="0">
              <a:solidFill>
                <a:srgbClr val="FF0000"/>
              </a:solidFill>
              <a:latin typeface="Comic Sans MS"/>
              <a:cs typeface="Comic Sans MS"/>
            </a:endParaRPr>
          </a:p>
        </p:txBody>
      </p:sp>
      <p:sp>
        <p:nvSpPr>
          <p:cNvPr id="289798" name="Text Box 14"/>
          <p:cNvSpPr txBox="1">
            <a:spLocks noChangeArrowheads="1"/>
          </p:cNvSpPr>
          <p:nvPr/>
        </p:nvSpPr>
        <p:spPr bwMode="auto">
          <a:xfrm>
            <a:off x="4211644" y="871206"/>
            <a:ext cx="4752975" cy="1631216"/>
          </a:xfrm>
          <a:prstGeom prst="rect">
            <a:avLst/>
          </a:prstGeom>
          <a:noFill/>
          <a:ln w="9525">
            <a:noFill/>
            <a:miter lim="800000"/>
            <a:headEnd/>
            <a:tailEnd/>
          </a:ln>
        </p:spPr>
        <p:txBody>
          <a:bodyPr>
            <a:prstTxWarp prst="textNoShape">
              <a:avLst/>
            </a:prstTxWarp>
            <a:spAutoFit/>
          </a:bodyPr>
          <a:lstStyle/>
          <a:p>
            <a:pPr>
              <a:buFont typeface="ＭＳ Ｐゴシック" pitchFamily="1" charset="-128"/>
              <a:buNone/>
            </a:pPr>
            <a:r>
              <a:rPr lang="en-US" sz="2000" b="1" dirty="0" smtClean="0">
                <a:latin typeface="Comic Sans MS"/>
                <a:cs typeface="Comic Sans MS"/>
              </a:rPr>
              <a:t>Conceived as a Multi</a:t>
            </a:r>
            <a:r>
              <a:rPr lang="en-US" sz="2000" b="1" dirty="0">
                <a:latin typeface="Comic Sans MS"/>
                <a:cs typeface="Comic Sans MS"/>
              </a:rPr>
              <a:t>-purpose detector</a:t>
            </a:r>
            <a:r>
              <a:rPr lang="en-US" sz="2000" dirty="0">
                <a:latin typeface="Comic Sans MS"/>
                <a:cs typeface="Comic Sans MS"/>
              </a:rPr>
              <a:t>: atmospheric, solar (&gt;8 </a:t>
            </a:r>
            <a:r>
              <a:rPr lang="en-US" sz="2000" dirty="0" err="1">
                <a:latin typeface="Comic Sans MS"/>
                <a:cs typeface="Comic Sans MS"/>
              </a:rPr>
              <a:t>Mev</a:t>
            </a:r>
            <a:r>
              <a:rPr lang="en-US" sz="2000" dirty="0">
                <a:latin typeface="Comic Sans MS"/>
                <a:cs typeface="Comic Sans MS"/>
              </a:rPr>
              <a:t>), supernovae neutrinos, nucleon decay searches in “exotic” channels, CNGS </a:t>
            </a:r>
            <a:r>
              <a:rPr lang="en-US" sz="2000" dirty="0" smtClean="0">
                <a:latin typeface="Comic Sans MS"/>
                <a:cs typeface="Comic Sans MS"/>
              </a:rPr>
              <a:t>beam</a:t>
            </a:r>
            <a:endParaRPr lang="en-US" sz="2000" dirty="0">
              <a:latin typeface="Comic Sans MS"/>
              <a:cs typeface="Comic Sans MS"/>
            </a:endParaRPr>
          </a:p>
        </p:txBody>
      </p:sp>
      <p:sp>
        <p:nvSpPr>
          <p:cNvPr id="87057" name="Text Box 17"/>
          <p:cNvSpPr txBox="1">
            <a:spLocks noChangeArrowheads="1"/>
          </p:cNvSpPr>
          <p:nvPr/>
        </p:nvSpPr>
        <p:spPr bwMode="auto">
          <a:xfrm>
            <a:off x="4211642" y="4294200"/>
            <a:ext cx="4608512"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dirty="0"/>
              <a:t>CNGS neutrino </a:t>
            </a:r>
            <a:r>
              <a:rPr lang="en-US" sz="2000" dirty="0" smtClean="0"/>
              <a:t>events</a:t>
            </a:r>
            <a:endParaRPr lang="en-US" sz="2000" dirty="0"/>
          </a:p>
        </p:txBody>
      </p:sp>
      <p:pic>
        <p:nvPicPr>
          <p:cNvPr id="87060" name="Picture 15"/>
          <p:cNvPicPr preferRelativeResize="0">
            <a:picLocks noChangeArrowheads="1"/>
          </p:cNvPicPr>
          <p:nvPr/>
        </p:nvPicPr>
        <p:blipFill>
          <a:blip r:embed="rId3"/>
          <a:srcRect/>
          <a:stretch>
            <a:fillRect/>
          </a:stretch>
        </p:blipFill>
        <p:spPr bwMode="auto">
          <a:xfrm>
            <a:off x="4068000" y="4648201"/>
            <a:ext cx="4806000" cy="2228998"/>
          </a:xfrm>
          <a:prstGeom prst="rect">
            <a:avLst/>
          </a:prstGeom>
          <a:noFill/>
          <a:ln w="9525">
            <a:noFill/>
            <a:miter lim="800000"/>
            <a:headEnd/>
            <a:tailEnd/>
          </a:ln>
        </p:spPr>
      </p:pic>
      <p:pic>
        <p:nvPicPr>
          <p:cNvPr id="16" name="Picture 1"/>
          <p:cNvPicPr>
            <a:picLocks/>
          </p:cNvPicPr>
          <p:nvPr/>
        </p:nvPicPr>
        <p:blipFill>
          <a:blip r:embed="rId4"/>
          <a:srcRect/>
          <a:stretch>
            <a:fillRect/>
          </a:stretch>
        </p:blipFill>
        <p:spPr bwMode="auto">
          <a:xfrm>
            <a:off x="4176000" y="4604400"/>
            <a:ext cx="4968000" cy="2253600"/>
          </a:xfrm>
          <a:prstGeom prst="rect">
            <a:avLst/>
          </a:prstGeom>
          <a:noFill/>
          <a:ln w="9525">
            <a:noFill/>
            <a:miter lim="800000"/>
            <a:headEnd/>
            <a:tailEnd/>
          </a:ln>
        </p:spPr>
      </p:pic>
      <p:sp>
        <p:nvSpPr>
          <p:cNvPr id="18" name="TextBox 17"/>
          <p:cNvSpPr txBox="1"/>
          <p:nvPr/>
        </p:nvSpPr>
        <p:spPr>
          <a:xfrm>
            <a:off x="4572002" y="6477000"/>
            <a:ext cx="1050175" cy="369332"/>
          </a:xfrm>
          <a:prstGeom prst="rect">
            <a:avLst/>
          </a:prstGeom>
          <a:noFill/>
        </p:spPr>
        <p:txBody>
          <a:bodyPr wrap="none" rtlCol="0">
            <a:spAutoFit/>
          </a:bodyPr>
          <a:lstStyle/>
          <a:p>
            <a:r>
              <a:rPr lang="en-GB" dirty="0" smtClean="0"/>
              <a:t>CC event</a:t>
            </a:r>
            <a:endParaRPr lang="en-GB" dirty="0"/>
          </a:p>
        </p:txBody>
      </p:sp>
      <p:pic>
        <p:nvPicPr>
          <p:cNvPr id="19" name="Picture 2"/>
          <p:cNvPicPr>
            <a:picLocks noChangeAspect="1"/>
          </p:cNvPicPr>
          <p:nvPr/>
        </p:nvPicPr>
        <p:blipFill>
          <a:blip r:embed="rId5"/>
          <a:srcRect/>
          <a:stretch>
            <a:fillRect/>
          </a:stretch>
        </p:blipFill>
        <p:spPr bwMode="auto">
          <a:xfrm>
            <a:off x="4038606" y="4648200"/>
            <a:ext cx="5105401" cy="2209800"/>
          </a:xfrm>
          <a:prstGeom prst="rect">
            <a:avLst/>
          </a:prstGeom>
          <a:noFill/>
          <a:ln w="9525">
            <a:noFill/>
            <a:miter lim="800000"/>
            <a:headEnd/>
            <a:tailEnd/>
          </a:ln>
        </p:spPr>
      </p:pic>
      <p:sp>
        <p:nvSpPr>
          <p:cNvPr id="20" name="TextBox 19"/>
          <p:cNvSpPr txBox="1"/>
          <p:nvPr/>
        </p:nvSpPr>
        <p:spPr>
          <a:xfrm>
            <a:off x="5029206" y="6400800"/>
            <a:ext cx="1062911" cy="369332"/>
          </a:xfrm>
          <a:prstGeom prst="rect">
            <a:avLst/>
          </a:prstGeom>
          <a:noFill/>
        </p:spPr>
        <p:txBody>
          <a:bodyPr wrap="none" rtlCol="0">
            <a:spAutoFit/>
          </a:bodyPr>
          <a:lstStyle/>
          <a:p>
            <a:r>
              <a:rPr lang="en-GB" dirty="0" smtClean="0"/>
              <a:t>NC event</a:t>
            </a:r>
            <a:endParaRPr lang="en-GB" dirty="0"/>
          </a:p>
        </p:txBody>
      </p:sp>
      <p:sp>
        <p:nvSpPr>
          <p:cNvPr id="17" name="TextBox 16"/>
          <p:cNvSpPr txBox="1"/>
          <p:nvPr/>
        </p:nvSpPr>
        <p:spPr>
          <a:xfrm>
            <a:off x="4267200" y="2584800"/>
            <a:ext cx="4786800" cy="1703030"/>
          </a:xfrm>
          <a:prstGeom prst="rect">
            <a:avLst/>
          </a:prstGeom>
          <a:noFill/>
          <a:ln w="57150" cmpd="sng">
            <a:solidFill>
              <a:schemeClr val="tx1"/>
            </a:solidFill>
          </a:ln>
        </p:spPr>
        <p:txBody>
          <a:bodyPr wrap="square" rtlCol="0">
            <a:spAutoFit/>
          </a:bodyPr>
          <a:lstStyle/>
          <a:p>
            <a:pPr>
              <a:lnSpc>
                <a:spcPts val="2600"/>
              </a:lnSpc>
            </a:pPr>
            <a:r>
              <a:rPr lang="en-GB" sz="2000" b="1" dirty="0" smtClean="0">
                <a:solidFill>
                  <a:srgbClr val="CC0000"/>
                </a:solidFill>
                <a:latin typeface="Comic Sans MS"/>
                <a:cs typeface="Comic Sans MS"/>
              </a:rPr>
              <a:t> The most important Milestone</a:t>
            </a:r>
          </a:p>
          <a:p>
            <a:pPr>
              <a:lnSpc>
                <a:spcPts val="2600"/>
              </a:lnSpc>
            </a:pPr>
            <a:r>
              <a:rPr lang="en-GB" sz="2000" b="1" dirty="0" smtClean="0">
                <a:latin typeface="Comic Sans MS"/>
                <a:cs typeface="Comic Sans MS"/>
              </a:rPr>
              <a:t> towards a </a:t>
            </a:r>
            <a:r>
              <a:rPr lang="en-GB" sz="2000" b="1" dirty="0" smtClean="0">
                <a:solidFill>
                  <a:srgbClr val="CC0000"/>
                </a:solidFill>
                <a:latin typeface="Comic Sans MS"/>
                <a:cs typeface="Comic Sans MS"/>
              </a:rPr>
              <a:t>multi-</a:t>
            </a:r>
            <a:r>
              <a:rPr lang="en-GB" sz="2000" b="1" dirty="0" err="1" smtClean="0">
                <a:solidFill>
                  <a:srgbClr val="CC0000"/>
                </a:solidFill>
                <a:latin typeface="Comic Sans MS"/>
                <a:cs typeface="Comic Sans MS"/>
              </a:rPr>
              <a:t>kton</a:t>
            </a:r>
            <a:r>
              <a:rPr lang="en-GB" sz="2000" b="1" dirty="0" smtClean="0">
                <a:solidFill>
                  <a:srgbClr val="CC0000"/>
                </a:solidFill>
                <a:latin typeface="Comic Sans MS"/>
                <a:cs typeface="Comic Sans MS"/>
              </a:rPr>
              <a:t> </a:t>
            </a:r>
            <a:r>
              <a:rPr lang="en-GB" sz="2000" b="1" dirty="0" err="1" smtClean="0">
                <a:solidFill>
                  <a:srgbClr val="CC0000"/>
                </a:solidFill>
                <a:latin typeface="Comic Sans MS"/>
                <a:cs typeface="Comic Sans MS"/>
              </a:rPr>
              <a:t>LAr</a:t>
            </a:r>
            <a:r>
              <a:rPr lang="en-GB" sz="2000" b="1" dirty="0" smtClean="0">
                <a:solidFill>
                  <a:srgbClr val="CC0000"/>
                </a:solidFill>
                <a:latin typeface="Comic Sans MS"/>
                <a:cs typeface="Comic Sans MS"/>
              </a:rPr>
              <a:t> detector</a:t>
            </a:r>
          </a:p>
          <a:p>
            <a:pPr>
              <a:lnSpc>
                <a:spcPts val="2600"/>
              </a:lnSpc>
            </a:pPr>
            <a:r>
              <a:rPr lang="en-GB" sz="2000" b="1" dirty="0" smtClean="0">
                <a:latin typeface="Comic Sans MS"/>
                <a:cs typeface="Comic Sans MS"/>
              </a:rPr>
              <a:t> with unique imaging capability, </a:t>
            </a:r>
          </a:p>
          <a:p>
            <a:pPr>
              <a:lnSpc>
                <a:spcPts val="2600"/>
              </a:lnSpc>
            </a:pPr>
            <a:r>
              <a:rPr lang="en-GB" sz="2000" b="1" dirty="0" smtClean="0">
                <a:latin typeface="Comic Sans MS"/>
                <a:cs typeface="Comic Sans MS"/>
              </a:rPr>
              <a:t> and spatial/calorimetric resolutions </a:t>
            </a:r>
            <a:endParaRPr lang="en-US" sz="2000" b="1" dirty="0" smtClean="0">
              <a:latin typeface="Comic Sans MS"/>
              <a:cs typeface="Comic Sans MS"/>
            </a:endParaRPr>
          </a:p>
          <a:p>
            <a:endParaRPr lang="en-GB" dirty="0"/>
          </a:p>
        </p:txBody>
      </p:sp>
      <p:sp>
        <p:nvSpPr>
          <p:cNvPr id="21" name="Slide Number Placeholder 20"/>
          <p:cNvSpPr>
            <a:spLocks noGrp="1"/>
          </p:cNvSpPr>
          <p:nvPr>
            <p:ph type="sldNum" sz="quarter" idx="12"/>
          </p:nvPr>
        </p:nvSpPr>
        <p:spPr/>
        <p:txBody>
          <a:bodyPr/>
          <a:lstStyle/>
          <a:p>
            <a:pPr>
              <a:defRPr/>
            </a:pPr>
            <a:fld id="{0AA09031-7A16-C24B-B325-7F522F908D47}" type="slidenum">
              <a:rPr lang="en-US" smtClean="0"/>
              <a:pPr>
                <a:defRPr/>
              </a:pPr>
              <a:t>20</a:t>
            </a:fld>
            <a:endParaRPr lang="en-US"/>
          </a:p>
        </p:txBody>
      </p:sp>
      <p:pic>
        <p:nvPicPr>
          <p:cNvPr id="22" name="Picture 21" descr="pot_2012.png"/>
          <p:cNvPicPr>
            <a:picLocks/>
          </p:cNvPicPr>
          <p:nvPr/>
        </p:nvPicPr>
        <p:blipFill>
          <a:blip r:embed="rId6"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4800" y="4287600"/>
            <a:ext cx="3880800" cy="2541600"/>
          </a:xfrm>
          <a:prstGeom prst="rect">
            <a:avLst/>
          </a:prstGeom>
        </p:spPr>
      </p:pic>
      <p:sp>
        <p:nvSpPr>
          <p:cNvPr id="24" name="Rectangle 3"/>
          <p:cNvSpPr txBox="1">
            <a:spLocks noChangeArrowheads="1"/>
          </p:cNvSpPr>
          <p:nvPr/>
        </p:nvSpPr>
        <p:spPr bwMode="auto">
          <a:xfrm>
            <a:off x="4006800" y="4471200"/>
            <a:ext cx="5158800" cy="2451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marL="342900" indent="-342900" eaLnBrk="0" hangingPunct="0">
              <a:defRPr sz="2400">
                <a:solidFill>
                  <a:schemeClr val="tx1"/>
                </a:solidFill>
                <a:latin typeface="Calibri" charset="0"/>
                <a:ea typeface="ＭＳ Ｐゴシック" charset="0"/>
                <a:cs typeface="ＭＳ Ｐゴシック" charset="0"/>
              </a:defRPr>
            </a:lvl1pPr>
            <a:lvl2pPr marL="898525" indent="-3619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71463" lvl="1" indent="-271463" eaLnBrk="1" fontAlgn="base" hangingPunct="1">
              <a:lnSpc>
                <a:spcPct val="150000"/>
              </a:lnSpc>
              <a:spcBef>
                <a:spcPct val="20000"/>
              </a:spcBef>
              <a:spcAft>
                <a:spcPct val="0"/>
              </a:spcAft>
              <a:buClr>
                <a:srgbClr val="FF0000"/>
              </a:buClr>
              <a:buSzPct val="125000"/>
              <a:buFont typeface="Wingdings" charset="0"/>
              <a:buChar char="Ø"/>
            </a:pPr>
            <a:r>
              <a:rPr lang="en-US" sz="1800" b="1" dirty="0" smtClean="0">
                <a:solidFill>
                  <a:srgbClr val="C00000"/>
                </a:solidFill>
                <a:latin typeface="Comic Sans MS" charset="0"/>
                <a:cs typeface="Comic Sans MS" charset="0"/>
              </a:rPr>
              <a:t>2012 detector live-time &gt; 93%</a:t>
            </a:r>
          </a:p>
          <a:p>
            <a:pPr marL="271463" lvl="1" indent="-271463" eaLnBrk="1" fontAlgn="base" hangingPunct="1">
              <a:lnSpc>
                <a:spcPct val="150000"/>
              </a:lnSpc>
              <a:spcBef>
                <a:spcPct val="20000"/>
              </a:spcBef>
              <a:spcAft>
                <a:spcPct val="0"/>
              </a:spcAft>
              <a:buClr>
                <a:srgbClr val="FF0000"/>
              </a:buClr>
              <a:buSzPct val="125000"/>
              <a:buFont typeface="Wingdings" charset="0"/>
              <a:buChar char="Ø"/>
            </a:pPr>
            <a:r>
              <a:rPr lang="en-US" sz="1800" dirty="0" smtClean="0">
                <a:solidFill>
                  <a:srgbClr val="000000"/>
                </a:solidFill>
                <a:latin typeface="Comic Sans MS" charset="0"/>
                <a:cs typeface="Comic Sans MS" charset="0"/>
              </a:rPr>
              <a:t>May 10</a:t>
            </a:r>
            <a:r>
              <a:rPr lang="en-US" sz="1800" baseline="30000" dirty="0" smtClean="0">
                <a:solidFill>
                  <a:srgbClr val="000000"/>
                </a:solidFill>
                <a:latin typeface="Comic Sans MS" charset="0"/>
                <a:cs typeface="Comic Sans MS" charset="0"/>
              </a:rPr>
              <a:t>th</a:t>
            </a:r>
            <a:r>
              <a:rPr lang="en-US" sz="1800" dirty="0" smtClean="0">
                <a:solidFill>
                  <a:srgbClr val="000000"/>
                </a:solidFill>
                <a:latin typeface="Comic Sans MS" charset="0"/>
                <a:cs typeface="Comic Sans MS" charset="0"/>
              </a:rPr>
              <a:t> ÷ 24</a:t>
            </a:r>
            <a:r>
              <a:rPr lang="en-US" sz="1800" baseline="30000" dirty="0" smtClean="0">
                <a:solidFill>
                  <a:srgbClr val="000000"/>
                </a:solidFill>
                <a:latin typeface="Comic Sans MS" charset="0"/>
                <a:cs typeface="Comic Sans MS" charset="0"/>
              </a:rPr>
              <a:t>th</a:t>
            </a:r>
            <a:r>
              <a:rPr lang="en-US" sz="1800" dirty="0" smtClean="0">
                <a:solidFill>
                  <a:srgbClr val="000000"/>
                </a:solidFill>
                <a:latin typeface="Comic Sans MS" charset="0"/>
                <a:cs typeface="Comic Sans MS" charset="0"/>
              </a:rPr>
              <a:t> 2012: timing measurement with bunched beam.</a:t>
            </a:r>
          </a:p>
          <a:p>
            <a:pPr marL="271463" lvl="1" indent="-271463" eaLnBrk="1" fontAlgn="base" hangingPunct="1">
              <a:lnSpc>
                <a:spcPct val="150000"/>
              </a:lnSpc>
              <a:spcBef>
                <a:spcPct val="20000"/>
              </a:spcBef>
              <a:spcAft>
                <a:spcPct val="0"/>
              </a:spcAft>
              <a:buClr>
                <a:srgbClr val="FF0000"/>
              </a:buClr>
              <a:buSzPct val="125000"/>
              <a:buFont typeface="Wingdings" charset="0"/>
              <a:buChar char="Ø"/>
            </a:pPr>
            <a:r>
              <a:rPr lang="en-US" sz="1800" dirty="0" smtClean="0">
                <a:solidFill>
                  <a:srgbClr val="000000"/>
                </a:solidFill>
                <a:latin typeface="Comic Sans MS" charset="0"/>
                <a:cs typeface="Comic Sans MS" charset="0"/>
              </a:rPr>
              <a:t>2010-2011 data sample (3.3 10</a:t>
            </a:r>
            <a:r>
              <a:rPr lang="en-US" sz="1800" baseline="30000" dirty="0" smtClean="0">
                <a:solidFill>
                  <a:srgbClr val="000000"/>
                </a:solidFill>
                <a:latin typeface="Comic Sans MS" charset="0"/>
                <a:cs typeface="Comic Sans MS" charset="0"/>
              </a:rPr>
              <a:t>19</a:t>
            </a:r>
            <a:r>
              <a:rPr lang="en-US" sz="1800" dirty="0" smtClean="0">
                <a:solidFill>
                  <a:srgbClr val="000000"/>
                </a:solidFill>
                <a:latin typeface="Comic Sans MS" charset="0"/>
                <a:cs typeface="Comic Sans MS" charset="0"/>
              </a:rPr>
              <a:t> pot) </a:t>
            </a:r>
          </a:p>
          <a:p>
            <a:pPr marL="271463" lvl="1" indent="-271463" eaLnBrk="1" fontAlgn="base" hangingPunct="1">
              <a:lnSpc>
                <a:spcPct val="150000"/>
              </a:lnSpc>
              <a:spcBef>
                <a:spcPct val="20000"/>
              </a:spcBef>
              <a:spcAft>
                <a:spcPct val="0"/>
              </a:spcAft>
              <a:buClr>
                <a:srgbClr val="FF0000"/>
              </a:buClr>
              <a:buSzPct val="125000"/>
            </a:pPr>
            <a:r>
              <a:rPr lang="en-US" sz="1800" dirty="0" smtClean="0">
                <a:solidFill>
                  <a:srgbClr val="000000"/>
                </a:solidFill>
                <a:latin typeface="Comic Sans MS" charset="0"/>
                <a:cs typeface="Comic Sans MS" charset="0"/>
              </a:rPr>
              <a:t>    1091 neutrino interaction analyzed.</a:t>
            </a:r>
          </a:p>
        </p:txBody>
      </p:sp>
      <p:sp>
        <p:nvSpPr>
          <p:cNvPr id="26" name="TextBox 25"/>
          <p:cNvSpPr txBox="1"/>
          <p:nvPr/>
        </p:nvSpPr>
        <p:spPr>
          <a:xfrm>
            <a:off x="2410772" y="5785200"/>
            <a:ext cx="646331" cy="369332"/>
          </a:xfrm>
          <a:prstGeom prst="rect">
            <a:avLst/>
          </a:prstGeom>
          <a:solidFill>
            <a:schemeClr val="accent5">
              <a:lumMod val="75000"/>
              <a:alpha val="50000"/>
            </a:schemeClr>
          </a:solidFill>
        </p:spPr>
        <p:txBody>
          <a:bodyPr wrap="none" rtlCol="0">
            <a:spAutoFit/>
          </a:bodyPr>
          <a:lstStyle/>
          <a:p>
            <a:r>
              <a:rPr lang="en-US" b="1" dirty="0" smtClean="0"/>
              <a:t>2012</a:t>
            </a:r>
            <a:endParaRPr lang="en-US"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706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2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20" grpId="0"/>
      <p:bldP spid="20" grpId="1"/>
      <p:bldP spid="17" grpId="0" animBg="1"/>
      <p:bldP spid="24" grpId="0"/>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65570" name="Picture 5"/>
          <p:cNvPicPr>
            <a:picLocks noChangeAspect="1" noChangeArrowheads="1"/>
          </p:cNvPicPr>
          <p:nvPr/>
        </p:nvPicPr>
        <p:blipFill>
          <a:blip r:embed="rId3"/>
          <a:srcRect/>
          <a:stretch>
            <a:fillRect/>
          </a:stretch>
        </p:blipFill>
        <p:spPr bwMode="auto">
          <a:xfrm>
            <a:off x="252413" y="777875"/>
            <a:ext cx="8640762" cy="5746750"/>
          </a:xfrm>
          <a:prstGeom prst="rect">
            <a:avLst/>
          </a:prstGeom>
          <a:noFill/>
          <a:ln w="9525">
            <a:noFill/>
            <a:miter lim="800000"/>
            <a:headEnd/>
            <a:tailEnd/>
          </a:ln>
        </p:spPr>
      </p:pic>
      <p:pic>
        <p:nvPicPr>
          <p:cNvPr id="365571" name="Picture 4"/>
          <p:cNvPicPr>
            <a:picLocks noChangeAspect="1" noChangeArrowheads="1"/>
          </p:cNvPicPr>
          <p:nvPr/>
        </p:nvPicPr>
        <p:blipFill>
          <a:blip r:embed="rId4"/>
          <a:srcRect/>
          <a:stretch>
            <a:fillRect/>
          </a:stretch>
        </p:blipFill>
        <p:spPr bwMode="auto">
          <a:xfrm>
            <a:off x="5580115" y="4581525"/>
            <a:ext cx="3419475" cy="2122488"/>
          </a:xfrm>
          <a:prstGeom prst="rect">
            <a:avLst/>
          </a:prstGeom>
          <a:noFill/>
          <a:ln w="19050">
            <a:solidFill>
              <a:srgbClr val="FF9933"/>
            </a:solidFill>
            <a:miter lim="800000"/>
            <a:headEnd/>
            <a:tailEnd/>
          </a:ln>
        </p:spPr>
      </p:pic>
      <p:sp>
        <p:nvSpPr>
          <p:cNvPr id="14342" name="Rectangle 6"/>
          <p:cNvSpPr>
            <a:spLocks noChangeArrowheads="1"/>
          </p:cNvSpPr>
          <p:nvPr/>
        </p:nvSpPr>
        <p:spPr bwMode="auto">
          <a:xfrm>
            <a:off x="0" y="0"/>
            <a:ext cx="9144000" cy="725488"/>
          </a:xfrm>
          <a:prstGeom prst="rect">
            <a:avLst/>
          </a:prstGeom>
          <a:solidFill>
            <a:srgbClr val="0000FF"/>
          </a:solidFill>
          <a:ln w="9525">
            <a:noFill/>
            <a:miter lim="800000"/>
            <a:headEnd/>
            <a:tailEnd/>
          </a:ln>
          <a:effectLst/>
        </p:spPr>
        <p:txBody>
          <a:bodyPr lIns="91302" tIns="45652" rIns="91302" bIns="45652" anchor="ctr">
            <a:prstTxWarp prst="textNoShape">
              <a:avLst/>
            </a:prstTxWarp>
          </a:bodyPr>
          <a:lstStyle/>
          <a:p>
            <a:pPr algn="ctr">
              <a:defRPr/>
            </a:pPr>
            <a:r>
              <a:rPr lang="en-US" sz="3200" b="1" dirty="0">
                <a:solidFill>
                  <a:srgbClr val="FF6600"/>
                </a:solidFill>
                <a:effectLst>
                  <a:outerShdw blurRad="38100" dist="38100" dir="2700000" algn="tl">
                    <a:srgbClr val="DDDDDD"/>
                  </a:outerShdw>
                </a:effectLst>
                <a:latin typeface="Comic Sans MS" charset="0"/>
                <a:ea typeface="ＭＳ Ｐゴシック" charset="-128"/>
                <a:cs typeface="ＭＳ Ｐゴシック" charset="-128"/>
              </a:rPr>
              <a:t>The dark side of the Universe...</a:t>
            </a:r>
          </a:p>
        </p:txBody>
      </p:sp>
      <p:sp>
        <p:nvSpPr>
          <p:cNvPr id="5" name="Slide Number Placeholder 4"/>
          <p:cNvSpPr>
            <a:spLocks noGrp="1"/>
          </p:cNvSpPr>
          <p:nvPr>
            <p:ph type="sldNum" sz="quarter" idx="12"/>
          </p:nvPr>
        </p:nvSpPr>
        <p:spPr/>
        <p:txBody>
          <a:bodyPr/>
          <a:lstStyle/>
          <a:p>
            <a:pPr>
              <a:defRPr/>
            </a:pPr>
            <a:fld id="{BAC3E3FA-9101-ED43-9E14-6C1674C02D3A}" type="slidenum">
              <a:rPr lang="it-IT" smtClean="0"/>
              <a:pPr>
                <a:defRPr/>
              </a:pPr>
              <a:t>21</a:t>
            </a:fld>
            <a:endParaRPr lang="it-IT"/>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Title 1"/>
          <p:cNvSpPr>
            <a:spLocks noGrp="1"/>
          </p:cNvSpPr>
          <p:nvPr>
            <p:ph type="title"/>
          </p:nvPr>
        </p:nvSpPr>
        <p:spPr>
          <a:xfrm>
            <a:off x="7942" y="3175"/>
            <a:ext cx="9129712" cy="813600"/>
          </a:xfrm>
          <a:solidFill>
            <a:srgbClr val="000090"/>
          </a:solidFill>
        </p:spPr>
        <p:txBody>
          <a:bodyPr/>
          <a:lstStyle/>
          <a:p>
            <a:pPr>
              <a:defRPr/>
            </a:pPr>
            <a:r>
              <a:rPr lang="en-GB" sz="3600" b="1" dirty="0" smtClean="0">
                <a:ln>
                  <a:solidFill>
                    <a:schemeClr val="accent1">
                      <a:alpha val="27000"/>
                    </a:schemeClr>
                  </a:solidFill>
                </a:ln>
                <a:solidFill>
                  <a:srgbClr val="FF6600"/>
                </a:solidFill>
                <a:latin typeface="Comic Sans MS" charset="0"/>
                <a:ea typeface="Comic Sans MS" charset="0"/>
                <a:cs typeface="Comic Sans MS" charset="0"/>
              </a:rPr>
              <a:t>Dark Matter @LNGS</a:t>
            </a:r>
            <a:endParaRPr lang="en-GB" sz="3600" b="1" dirty="0" smtClean="0">
              <a:solidFill>
                <a:srgbClr val="FF6600"/>
              </a:solidFill>
              <a:latin typeface="Comic Sans MS" charset="0"/>
              <a:ea typeface="Comic Sans MS" charset="0"/>
              <a:cs typeface="Comic Sans MS" charset="0"/>
            </a:endParaRPr>
          </a:p>
        </p:txBody>
      </p:sp>
      <p:sp>
        <p:nvSpPr>
          <p:cNvPr id="15363" name="Content Placeholder 2"/>
          <p:cNvSpPr>
            <a:spLocks noGrp="1"/>
          </p:cNvSpPr>
          <p:nvPr>
            <p:ph idx="1"/>
          </p:nvPr>
        </p:nvSpPr>
        <p:spPr>
          <a:xfrm>
            <a:off x="0" y="914400"/>
            <a:ext cx="9144000" cy="5943600"/>
          </a:xfrm>
        </p:spPr>
        <p:style>
          <a:lnRef idx="2">
            <a:schemeClr val="accent2"/>
          </a:lnRef>
          <a:fillRef idx="1">
            <a:schemeClr val="lt1"/>
          </a:fillRef>
          <a:effectRef idx="0">
            <a:schemeClr val="accent2"/>
          </a:effectRef>
          <a:fontRef idx="minor">
            <a:schemeClr val="dk1"/>
          </a:fontRef>
        </p:style>
        <p:txBody>
          <a:bodyPr wrap="square"/>
          <a:lstStyle/>
          <a:p>
            <a:pPr eaLnBrk="1" hangingPunct="1">
              <a:lnSpc>
                <a:spcPct val="90000"/>
              </a:lnSpc>
              <a:buClr>
                <a:srgbClr val="FF0000"/>
              </a:buClr>
              <a:buFont typeface="Wingdings" charset="2"/>
              <a:buChar char=""/>
              <a:defRPr/>
            </a:pPr>
            <a:r>
              <a:rPr lang="en-US" sz="2400" b="1" dirty="0" smtClean="0">
                <a:solidFill>
                  <a:schemeClr val="tx2"/>
                </a:solidFill>
                <a:latin typeface="Comic Sans MS"/>
                <a:cs typeface="Comic Sans MS"/>
              </a:rPr>
              <a:t>Rich experimental program at LNGS in the next years   </a:t>
            </a:r>
            <a:r>
              <a:rPr lang="en-US" sz="2000" b="1" dirty="0" smtClean="0">
                <a:solidFill>
                  <a:schemeClr val="tx2"/>
                </a:solidFill>
                <a:latin typeface="Comic Sans MS"/>
                <a:cs typeface="Comic Sans MS"/>
              </a:rPr>
              <a:t>many </a:t>
            </a:r>
            <a:r>
              <a:rPr lang="en-US" sz="2000" b="1" dirty="0" smtClean="0">
                <a:solidFill>
                  <a:srgbClr val="0000FF"/>
                </a:solidFill>
                <a:latin typeface="Comic Sans MS"/>
                <a:cs typeface="Comic Sans MS"/>
              </a:rPr>
              <a:t>complementary techniques </a:t>
            </a:r>
            <a:r>
              <a:rPr lang="en-US" sz="2000" b="1" dirty="0" smtClean="0">
                <a:solidFill>
                  <a:schemeClr val="tx2"/>
                </a:solidFill>
                <a:latin typeface="Comic Sans MS"/>
                <a:cs typeface="Comic Sans MS"/>
              </a:rPr>
              <a:t>and </a:t>
            </a:r>
            <a:r>
              <a:rPr lang="en-US" sz="2000" b="1" dirty="0" smtClean="0">
                <a:solidFill>
                  <a:srgbClr val="0000FF"/>
                </a:solidFill>
                <a:latin typeface="Comic Sans MS"/>
                <a:cs typeface="Comic Sans MS"/>
              </a:rPr>
              <a:t>target materials </a:t>
            </a:r>
            <a:r>
              <a:rPr lang="en-US" sz="2000" b="1" dirty="0" smtClean="0">
                <a:solidFill>
                  <a:schemeClr val="tx2"/>
                </a:solidFill>
                <a:latin typeface="Comic Sans MS"/>
                <a:cs typeface="Comic Sans MS"/>
              </a:rPr>
              <a:t>available</a:t>
            </a:r>
          </a:p>
          <a:p>
            <a:pPr lvl="1" eaLnBrk="1" hangingPunct="1">
              <a:lnSpc>
                <a:spcPct val="90000"/>
              </a:lnSpc>
              <a:buClr>
                <a:srgbClr val="FF0000"/>
              </a:buClr>
              <a:buFont typeface="Wingdings" charset="2"/>
              <a:buChar char=""/>
              <a:defRPr/>
            </a:pPr>
            <a:endParaRPr lang="en-US" sz="2000" b="1" dirty="0" smtClean="0">
              <a:solidFill>
                <a:schemeClr val="accent2"/>
              </a:solidFill>
              <a:latin typeface="Comic Sans MS"/>
              <a:cs typeface="Comic Sans MS"/>
            </a:endParaRPr>
          </a:p>
          <a:p>
            <a:pPr lvl="1" eaLnBrk="1" hangingPunct="1">
              <a:lnSpc>
                <a:spcPct val="90000"/>
              </a:lnSpc>
              <a:buClr>
                <a:srgbClr val="FF0000"/>
              </a:buClr>
              <a:buFont typeface="Wingdings" charset="2"/>
              <a:buChar char=""/>
              <a:defRPr/>
            </a:pPr>
            <a:r>
              <a:rPr lang="en-US" sz="2000" b="1" dirty="0" smtClean="0">
                <a:solidFill>
                  <a:schemeClr val="accent2"/>
                </a:solidFill>
                <a:latin typeface="Comic Sans MS"/>
                <a:cs typeface="Comic Sans MS"/>
              </a:rPr>
              <a:t>  Ultrapure scintillating </a:t>
            </a:r>
            <a:r>
              <a:rPr lang="en-US" sz="2000" b="1" dirty="0" err="1" smtClean="0">
                <a:solidFill>
                  <a:schemeClr val="accent2"/>
                </a:solidFill>
                <a:latin typeface="Comic Sans MS"/>
                <a:cs typeface="Comic Sans MS"/>
              </a:rPr>
              <a:t>NaI</a:t>
            </a:r>
            <a:r>
              <a:rPr lang="en-US" sz="2000" b="1" dirty="0" smtClean="0">
                <a:solidFill>
                  <a:schemeClr val="accent2"/>
                </a:solidFill>
                <a:latin typeface="Comic Sans MS"/>
                <a:cs typeface="Comic Sans MS"/>
              </a:rPr>
              <a:t> Crystals</a:t>
            </a:r>
          </a:p>
          <a:p>
            <a:pPr lvl="2" eaLnBrk="1" hangingPunct="1">
              <a:lnSpc>
                <a:spcPct val="90000"/>
              </a:lnSpc>
              <a:buClr>
                <a:srgbClr val="FF0000"/>
              </a:buClr>
              <a:buFont typeface="Wingdings" charset="2"/>
              <a:buChar char=""/>
              <a:defRPr/>
            </a:pPr>
            <a:r>
              <a:rPr lang="en-US" sz="1800" b="1" dirty="0" smtClean="0">
                <a:solidFill>
                  <a:schemeClr val="accent2"/>
                </a:solidFill>
                <a:latin typeface="Comic Sans MS"/>
                <a:cs typeface="Comic Sans MS"/>
              </a:rPr>
              <a:t>DAMA/LIBRA: </a:t>
            </a:r>
            <a:r>
              <a:rPr lang="en-US" sz="1800" b="1" dirty="0" smtClean="0">
                <a:latin typeface="Comic Sans MS"/>
                <a:cs typeface="Comic Sans MS"/>
              </a:rPr>
              <a:t>continues </a:t>
            </a:r>
            <a:r>
              <a:rPr lang="en-US" sz="1800" b="1" dirty="0" smtClean="0">
                <a:solidFill>
                  <a:srgbClr val="CC0000"/>
                </a:solidFill>
                <a:latin typeface="Comic Sans MS"/>
                <a:cs typeface="Comic Sans MS"/>
              </a:rPr>
              <a:t>observations</a:t>
            </a:r>
            <a:r>
              <a:rPr lang="en-US" sz="1800" b="1" dirty="0" smtClean="0">
                <a:latin typeface="Comic Sans MS"/>
                <a:cs typeface="Comic Sans MS"/>
              </a:rPr>
              <a:t> on </a:t>
            </a:r>
            <a:r>
              <a:rPr lang="en-US" sz="1800" b="1" dirty="0" smtClean="0">
                <a:solidFill>
                  <a:srgbClr val="CC0000"/>
                </a:solidFill>
                <a:latin typeface="Comic Sans MS"/>
                <a:cs typeface="Comic Sans MS"/>
              </a:rPr>
              <a:t>annual</a:t>
            </a:r>
            <a:r>
              <a:rPr lang="en-US" sz="1800" b="1" dirty="0" smtClean="0">
                <a:latin typeface="Comic Sans MS"/>
                <a:cs typeface="Comic Sans MS"/>
              </a:rPr>
              <a:t> </a:t>
            </a:r>
            <a:r>
              <a:rPr lang="en-US" sz="1800" b="1" dirty="0" smtClean="0">
                <a:solidFill>
                  <a:srgbClr val="CC0000"/>
                </a:solidFill>
                <a:latin typeface="Comic Sans MS"/>
                <a:cs typeface="Comic Sans MS"/>
              </a:rPr>
              <a:t>modulation with improved</a:t>
            </a:r>
            <a:r>
              <a:rPr lang="en-US" sz="1800" b="1" dirty="0" smtClean="0">
                <a:latin typeface="Comic Sans MS"/>
                <a:cs typeface="Comic Sans MS"/>
              </a:rPr>
              <a:t> set-up  (</a:t>
            </a:r>
            <a:r>
              <a:rPr lang="en-US" sz="1800" b="1" dirty="0" smtClean="0">
                <a:solidFill>
                  <a:srgbClr val="CC0000"/>
                </a:solidFill>
                <a:latin typeface="Comic Sans MS"/>
                <a:cs typeface="Comic Sans MS"/>
              </a:rPr>
              <a:t>lower</a:t>
            </a:r>
            <a:r>
              <a:rPr lang="en-US" sz="1800" b="1" dirty="0" smtClean="0">
                <a:latin typeface="Comic Sans MS"/>
                <a:cs typeface="Comic Sans MS"/>
              </a:rPr>
              <a:t> energy </a:t>
            </a:r>
            <a:r>
              <a:rPr lang="en-US" sz="1800" b="1" dirty="0" smtClean="0">
                <a:solidFill>
                  <a:srgbClr val="CC0000"/>
                </a:solidFill>
                <a:latin typeface="Comic Sans MS"/>
                <a:cs typeface="Comic Sans MS"/>
              </a:rPr>
              <a:t>threshold</a:t>
            </a:r>
            <a:r>
              <a:rPr lang="en-US" sz="1800" b="1" dirty="0" smtClean="0">
                <a:latin typeface="Comic Sans MS"/>
                <a:cs typeface="Comic Sans MS"/>
              </a:rPr>
              <a:t>)</a:t>
            </a:r>
          </a:p>
          <a:p>
            <a:pPr lvl="2" eaLnBrk="1" hangingPunct="1">
              <a:lnSpc>
                <a:spcPct val="90000"/>
              </a:lnSpc>
              <a:buFontTx/>
              <a:buNone/>
              <a:defRPr/>
            </a:pPr>
            <a:endParaRPr lang="en-US" sz="1600" b="1" dirty="0" smtClean="0">
              <a:latin typeface="Comic Sans MS"/>
              <a:cs typeface="Comic Sans MS"/>
            </a:endParaRPr>
          </a:p>
          <a:p>
            <a:pPr lvl="1" eaLnBrk="1" hangingPunct="1">
              <a:lnSpc>
                <a:spcPct val="90000"/>
              </a:lnSpc>
              <a:buClr>
                <a:srgbClr val="0000FF"/>
              </a:buClr>
              <a:buFont typeface="Wingdings" charset="2"/>
              <a:buChar char=""/>
              <a:defRPr/>
            </a:pPr>
            <a:r>
              <a:rPr lang="en-US" sz="2000" b="1" dirty="0" smtClean="0">
                <a:solidFill>
                  <a:srgbClr val="000090"/>
                </a:solidFill>
                <a:latin typeface="Comic Sans MS"/>
                <a:cs typeface="Comic Sans MS"/>
              </a:rPr>
              <a:t> Liquid </a:t>
            </a:r>
            <a:r>
              <a:rPr lang="en-US" sz="2000" b="1" dirty="0" smtClean="0">
                <a:solidFill>
                  <a:schemeClr val="accent2"/>
                </a:solidFill>
                <a:latin typeface="Comic Sans MS"/>
                <a:cs typeface="Comic Sans MS"/>
              </a:rPr>
              <a:t>XENON</a:t>
            </a:r>
          </a:p>
          <a:p>
            <a:pPr lvl="2" eaLnBrk="1" hangingPunct="1">
              <a:lnSpc>
                <a:spcPct val="90000"/>
              </a:lnSpc>
              <a:buClr>
                <a:srgbClr val="0000FF"/>
              </a:buClr>
              <a:buFont typeface="Wingdings" charset="2"/>
              <a:buChar char=""/>
              <a:defRPr/>
            </a:pPr>
            <a:r>
              <a:rPr lang="en-US" sz="1800" b="1" dirty="0" smtClean="0">
                <a:solidFill>
                  <a:srgbClr val="B51E18"/>
                </a:solidFill>
                <a:latin typeface="Comic Sans MS"/>
                <a:cs typeface="Comic Sans MS"/>
              </a:rPr>
              <a:t>Xenon 100:</a:t>
            </a:r>
            <a:r>
              <a:rPr lang="en-US" sz="1800" b="1" dirty="0" smtClean="0">
                <a:latin typeface="Comic Sans MS"/>
                <a:cs typeface="Comic Sans MS"/>
              </a:rPr>
              <a:t> Running, new results expected by 2012</a:t>
            </a:r>
          </a:p>
          <a:p>
            <a:pPr lvl="2" eaLnBrk="1" hangingPunct="1">
              <a:lnSpc>
                <a:spcPct val="90000"/>
              </a:lnSpc>
              <a:buClr>
                <a:srgbClr val="FF0000"/>
              </a:buClr>
              <a:buFont typeface="Wingdings" charset="2"/>
              <a:buChar char=""/>
              <a:defRPr/>
            </a:pPr>
            <a:r>
              <a:rPr lang="en-US" sz="1800" b="1" dirty="0" smtClean="0">
                <a:solidFill>
                  <a:srgbClr val="CC0000"/>
                </a:solidFill>
                <a:latin typeface="Comic Sans MS"/>
                <a:cs typeface="Comic Sans MS"/>
              </a:rPr>
              <a:t>XENON 1T: approved</a:t>
            </a:r>
            <a:r>
              <a:rPr lang="en-US" sz="1800" b="1" dirty="0" smtClean="0">
                <a:latin typeface="Comic Sans MS"/>
                <a:cs typeface="Comic Sans MS"/>
              </a:rPr>
              <a:t> by INFN and LNGS SC, location: </a:t>
            </a:r>
            <a:r>
              <a:rPr lang="en-US" sz="1800" b="1" dirty="0" smtClean="0">
                <a:solidFill>
                  <a:srgbClr val="CC0000"/>
                </a:solidFill>
                <a:latin typeface="Comic Sans MS"/>
                <a:cs typeface="Comic Sans MS"/>
              </a:rPr>
              <a:t>Hall B, </a:t>
            </a:r>
          </a:p>
          <a:p>
            <a:pPr lvl="2" eaLnBrk="1" hangingPunct="1">
              <a:lnSpc>
                <a:spcPct val="90000"/>
              </a:lnSpc>
              <a:buClr>
                <a:srgbClr val="FF0000"/>
              </a:buClr>
              <a:buNone/>
              <a:defRPr/>
            </a:pPr>
            <a:r>
              <a:rPr lang="en-US" sz="1800" b="1" dirty="0" smtClean="0">
                <a:solidFill>
                  <a:srgbClr val="CC0000"/>
                </a:solidFill>
                <a:latin typeface="Comic Sans MS"/>
                <a:cs typeface="Comic Sans MS"/>
              </a:rPr>
              <a:t>   </a:t>
            </a:r>
            <a:r>
              <a:rPr lang="en-US" sz="1800" b="1" dirty="0" smtClean="0">
                <a:latin typeface="Comic Sans MS"/>
                <a:cs typeface="Comic Sans MS"/>
              </a:rPr>
              <a:t>MOU signed, </a:t>
            </a:r>
            <a:r>
              <a:rPr lang="en-US" sz="1800" b="1" dirty="0" smtClean="0">
                <a:solidFill>
                  <a:srgbClr val="CC1922"/>
                </a:solidFill>
                <a:latin typeface="Comic Sans MS"/>
                <a:cs typeface="Comic Sans MS"/>
              </a:rPr>
              <a:t>installation will start by fall 2012</a:t>
            </a:r>
            <a:endParaRPr lang="en-US" sz="1800" b="1" dirty="0" smtClean="0">
              <a:latin typeface="Comic Sans MS"/>
              <a:cs typeface="Comic Sans MS"/>
            </a:endParaRPr>
          </a:p>
          <a:p>
            <a:pPr lvl="2" eaLnBrk="1" hangingPunct="1">
              <a:lnSpc>
                <a:spcPct val="90000"/>
              </a:lnSpc>
              <a:defRPr/>
            </a:pPr>
            <a:endParaRPr lang="en-US" sz="1600" b="1" dirty="0" smtClean="0">
              <a:solidFill>
                <a:srgbClr val="CC0000"/>
              </a:solidFill>
              <a:latin typeface="Comic Sans MS"/>
              <a:cs typeface="Comic Sans MS"/>
            </a:endParaRPr>
          </a:p>
          <a:p>
            <a:pPr lvl="1" eaLnBrk="1" hangingPunct="1">
              <a:lnSpc>
                <a:spcPct val="90000"/>
              </a:lnSpc>
              <a:buClr>
                <a:srgbClr val="008000"/>
              </a:buClr>
              <a:buFont typeface="Wingdings" charset="2"/>
              <a:buChar char=""/>
              <a:defRPr/>
            </a:pPr>
            <a:r>
              <a:rPr lang="en-US" sz="2000" b="1" dirty="0" smtClean="0">
                <a:latin typeface="Comic Sans MS"/>
                <a:cs typeface="Comic Sans MS"/>
              </a:rPr>
              <a:t> </a:t>
            </a:r>
            <a:r>
              <a:rPr lang="en-US" sz="2000" b="1" dirty="0" smtClean="0">
                <a:solidFill>
                  <a:schemeClr val="accent2"/>
                </a:solidFill>
                <a:latin typeface="Comic Sans MS"/>
                <a:cs typeface="Comic Sans MS"/>
              </a:rPr>
              <a:t>Liquid Argon</a:t>
            </a:r>
            <a:r>
              <a:rPr lang="en-US" sz="2000" b="1" dirty="0" smtClean="0">
                <a:latin typeface="Comic Sans MS"/>
                <a:cs typeface="Comic Sans MS"/>
              </a:rPr>
              <a:t> Technology </a:t>
            </a:r>
          </a:p>
          <a:p>
            <a:pPr lvl="2" eaLnBrk="1" hangingPunct="1">
              <a:lnSpc>
                <a:spcPct val="90000"/>
              </a:lnSpc>
              <a:buClr>
                <a:srgbClr val="008000"/>
              </a:buClr>
              <a:buFont typeface="Wingdings" charset="2"/>
              <a:buChar char=""/>
              <a:defRPr/>
            </a:pPr>
            <a:r>
              <a:rPr lang="en-US" sz="1800" b="1" dirty="0" smtClean="0">
                <a:latin typeface="Comic Sans MS"/>
                <a:cs typeface="Comic Sans MS"/>
              </a:rPr>
              <a:t>Pioneered by Warp, continues </a:t>
            </a:r>
            <a:r>
              <a:rPr lang="en-US" sz="1800" b="1" dirty="0" smtClean="0">
                <a:solidFill>
                  <a:schemeClr val="tx2"/>
                </a:solidFill>
                <a:latin typeface="Comic Sans MS"/>
                <a:cs typeface="Comic Sans MS"/>
              </a:rPr>
              <a:t>with </a:t>
            </a:r>
            <a:r>
              <a:rPr lang="en-US" sz="1800" b="1" dirty="0" err="1" smtClean="0">
                <a:solidFill>
                  <a:srgbClr val="CC0000"/>
                </a:solidFill>
                <a:latin typeface="Comic Sans MS"/>
                <a:cs typeface="Comic Sans MS"/>
              </a:rPr>
              <a:t>DarkSide</a:t>
            </a:r>
            <a:r>
              <a:rPr lang="en-US" sz="1800" b="1" dirty="0" smtClean="0">
                <a:solidFill>
                  <a:srgbClr val="CC0000"/>
                </a:solidFill>
                <a:latin typeface="Comic Sans MS"/>
                <a:cs typeface="Comic Sans MS"/>
              </a:rPr>
              <a:t> 50</a:t>
            </a:r>
          </a:p>
          <a:p>
            <a:pPr lvl="2" eaLnBrk="1" hangingPunct="1">
              <a:lnSpc>
                <a:spcPct val="90000"/>
              </a:lnSpc>
              <a:defRPr/>
            </a:pPr>
            <a:endParaRPr lang="en-US" sz="1600" b="1" dirty="0" smtClean="0">
              <a:solidFill>
                <a:srgbClr val="CC0000"/>
              </a:solidFill>
              <a:latin typeface="Comic Sans MS"/>
              <a:cs typeface="Comic Sans MS"/>
            </a:endParaRPr>
          </a:p>
          <a:p>
            <a:pPr lvl="1" eaLnBrk="1" hangingPunct="1">
              <a:lnSpc>
                <a:spcPct val="90000"/>
              </a:lnSpc>
              <a:buClr>
                <a:srgbClr val="FF9900"/>
              </a:buClr>
              <a:buFont typeface="Wingdings" charset="2"/>
              <a:buChar char=""/>
              <a:defRPr/>
            </a:pPr>
            <a:r>
              <a:rPr lang="en-US" sz="2000" b="1" dirty="0" smtClean="0">
                <a:latin typeface="Comic Sans MS"/>
                <a:cs typeface="Comic Sans MS"/>
              </a:rPr>
              <a:t> </a:t>
            </a:r>
            <a:r>
              <a:rPr lang="en-US" sz="2000" b="1" dirty="0" smtClean="0">
                <a:solidFill>
                  <a:schemeClr val="accent2"/>
                </a:solidFill>
                <a:latin typeface="Comic Sans MS"/>
                <a:cs typeface="Comic Sans MS"/>
              </a:rPr>
              <a:t>CRESST</a:t>
            </a:r>
          </a:p>
          <a:p>
            <a:pPr lvl="2" eaLnBrk="1" hangingPunct="1">
              <a:lnSpc>
                <a:spcPct val="90000"/>
              </a:lnSpc>
              <a:buClr>
                <a:srgbClr val="FF9900"/>
              </a:buClr>
              <a:buFont typeface="Wingdings" charset="2"/>
              <a:buChar char=""/>
              <a:defRPr/>
            </a:pPr>
            <a:r>
              <a:rPr lang="en-US" sz="1800" b="1" dirty="0" smtClean="0">
                <a:solidFill>
                  <a:srgbClr val="CC0000"/>
                </a:solidFill>
                <a:latin typeface="Comic Sans MS"/>
                <a:cs typeface="Comic Sans MS"/>
              </a:rPr>
              <a:t>Results </a:t>
            </a:r>
            <a:r>
              <a:rPr lang="en-US" sz="1800" b="1" dirty="0" smtClean="0">
                <a:latin typeface="Comic Sans MS"/>
                <a:cs typeface="Comic Sans MS"/>
              </a:rPr>
              <a:t>shown one year ago, will resume Data Taking</a:t>
            </a:r>
            <a:r>
              <a:rPr lang="en-US" sz="1800" b="1" dirty="0" smtClean="0">
                <a:solidFill>
                  <a:srgbClr val="CC0000"/>
                </a:solidFill>
                <a:latin typeface="Comic Sans MS"/>
                <a:cs typeface="Comic Sans MS"/>
              </a:rPr>
              <a:t> </a:t>
            </a:r>
            <a:r>
              <a:rPr lang="en-US" sz="1800" b="1" dirty="0" smtClean="0">
                <a:solidFill>
                  <a:schemeClr val="tx2"/>
                </a:solidFill>
                <a:latin typeface="Comic Sans MS"/>
                <a:cs typeface="Comic Sans MS"/>
              </a:rPr>
              <a:t>with low </a:t>
            </a:r>
            <a:r>
              <a:rPr lang="en-US" sz="1800" b="1" dirty="0" err="1" smtClean="0">
                <a:solidFill>
                  <a:schemeClr val="tx2"/>
                </a:solidFill>
                <a:latin typeface="Comic Sans MS"/>
                <a:cs typeface="Comic Sans MS"/>
              </a:rPr>
              <a:t>bkg</a:t>
            </a:r>
            <a:endParaRPr lang="en-US" sz="1800" b="1" dirty="0" smtClean="0">
              <a:solidFill>
                <a:schemeClr val="tx2"/>
              </a:solidFill>
              <a:latin typeface="Comic Sans MS"/>
              <a:cs typeface="Comic Sans MS"/>
            </a:endParaRPr>
          </a:p>
          <a:p>
            <a:pPr lvl="2" eaLnBrk="1" hangingPunct="1">
              <a:lnSpc>
                <a:spcPct val="90000"/>
              </a:lnSpc>
              <a:buClr>
                <a:srgbClr val="FF9900"/>
              </a:buClr>
              <a:buFont typeface="Wingdings" charset="2"/>
              <a:buChar char=""/>
              <a:defRPr/>
            </a:pPr>
            <a:r>
              <a:rPr lang="en-US" sz="1800" b="1" dirty="0" smtClean="0">
                <a:solidFill>
                  <a:srgbClr val="CC0000"/>
                </a:solidFill>
                <a:latin typeface="Comic Sans MS"/>
                <a:cs typeface="Comic Sans MS"/>
              </a:rPr>
              <a:t>precursor of the next-generation dark matter project EURECA</a:t>
            </a:r>
          </a:p>
          <a:p>
            <a:pPr lvl="2" eaLnBrk="1" hangingPunct="1">
              <a:lnSpc>
                <a:spcPct val="90000"/>
              </a:lnSpc>
              <a:buNone/>
              <a:defRPr/>
            </a:pPr>
            <a:endParaRPr lang="en-US" sz="1800" b="1" dirty="0" smtClean="0">
              <a:solidFill>
                <a:srgbClr val="CC0000"/>
              </a:solidFill>
              <a:latin typeface="Comic Sans MS"/>
              <a:cs typeface="Comic Sans MS"/>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1490946" name="Text Box 2"/>
          <p:cNvSpPr txBox="1">
            <a:spLocks noChangeArrowheads="1"/>
          </p:cNvSpPr>
          <p:nvPr/>
        </p:nvSpPr>
        <p:spPr bwMode="auto">
          <a:xfrm>
            <a:off x="0" y="-28575"/>
            <a:ext cx="9144000" cy="430887"/>
          </a:xfrm>
          <a:prstGeom prst="rect">
            <a:avLst/>
          </a:prstGeom>
          <a:solidFill>
            <a:srgbClr val="000080"/>
          </a:solidFill>
          <a:ln w="9525">
            <a:noFill/>
            <a:miter lim="800000"/>
            <a:headEnd/>
            <a:tailEnd/>
          </a:ln>
        </p:spPr>
        <p:txBody>
          <a:bodyPr>
            <a:prstTxWarp prst="textNoShape">
              <a:avLst/>
            </a:prstTxWarp>
            <a:spAutoFit/>
          </a:bodyPr>
          <a:lstStyle/>
          <a:p>
            <a:pPr algn="ctr" eaLnBrk="0" hangingPunct="0">
              <a:lnSpc>
                <a:spcPct val="90000"/>
              </a:lnSpc>
              <a:spcBef>
                <a:spcPct val="50000"/>
              </a:spcBef>
              <a:defRPr/>
            </a:pPr>
            <a:r>
              <a:rPr lang="en-GB" sz="2400" b="1" dirty="0" smtClean="0">
                <a:solidFill>
                  <a:srgbClr val="FF6600"/>
                </a:solidFill>
                <a:effectLst>
                  <a:outerShdw blurRad="38100" dist="38100" dir="2700000" algn="tl">
                    <a:srgbClr val="000000"/>
                  </a:outerShdw>
                </a:effectLst>
                <a:latin typeface="Comic Sans MS"/>
                <a:ea typeface="ＭＳ Ｐゴシック" charset="-128"/>
                <a:cs typeface="Comic Sans MS"/>
              </a:rPr>
              <a:t>DAMA/LIBRA: Model </a:t>
            </a:r>
            <a:r>
              <a:rPr lang="en-GB" sz="2400" b="1" dirty="0">
                <a:solidFill>
                  <a:srgbClr val="FF6600"/>
                </a:solidFill>
                <a:effectLst>
                  <a:outerShdw blurRad="38100" dist="38100" dir="2700000" algn="tl">
                    <a:srgbClr val="000000"/>
                  </a:outerShdw>
                </a:effectLst>
                <a:latin typeface="Comic Sans MS"/>
                <a:ea typeface="ＭＳ Ｐゴシック" charset="-128"/>
                <a:cs typeface="Comic Sans MS"/>
              </a:rPr>
              <a:t>Independent Annual Modulation Result</a:t>
            </a:r>
          </a:p>
        </p:txBody>
      </p:sp>
      <p:sp>
        <p:nvSpPr>
          <p:cNvPr id="369667" name="Text Box 3"/>
          <p:cNvSpPr txBox="1">
            <a:spLocks noChangeArrowheads="1"/>
          </p:cNvSpPr>
          <p:nvPr/>
        </p:nvSpPr>
        <p:spPr bwMode="auto">
          <a:xfrm>
            <a:off x="52" y="747713"/>
            <a:ext cx="5432425" cy="304800"/>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it-IT" sz="1400">
                <a:solidFill>
                  <a:schemeClr val="accent2"/>
                </a:solidFill>
                <a:ea typeface="ＭＳ Ｐゴシック" charset="-128"/>
                <a:cs typeface="ＭＳ Ｐゴシック" charset="-128"/>
              </a:rPr>
              <a:t>experimental single-hit </a:t>
            </a:r>
            <a:r>
              <a:rPr lang="it-IT" sz="1400">
                <a:solidFill>
                  <a:srgbClr val="CC0000"/>
                </a:solidFill>
                <a:ea typeface="ＭＳ Ｐゴシック" charset="-128"/>
                <a:cs typeface="ＭＳ Ｐゴシック" charset="-128"/>
              </a:rPr>
              <a:t>residuals</a:t>
            </a:r>
            <a:r>
              <a:rPr lang="it-IT" sz="1400">
                <a:solidFill>
                  <a:schemeClr val="accent2"/>
                </a:solidFill>
                <a:ea typeface="ＭＳ Ｐゴシック" charset="-128"/>
                <a:cs typeface="ＭＳ Ｐゴシック" charset="-128"/>
              </a:rPr>
              <a:t> </a:t>
            </a:r>
            <a:r>
              <a:rPr lang="it-IT" sz="1400">
                <a:solidFill>
                  <a:srgbClr val="CC0000"/>
                </a:solidFill>
                <a:ea typeface="ＭＳ Ｐゴシック" charset="-128"/>
                <a:cs typeface="ＭＳ Ｐゴシック" charset="-128"/>
              </a:rPr>
              <a:t>rate</a:t>
            </a:r>
            <a:r>
              <a:rPr lang="it-IT" sz="1400">
                <a:solidFill>
                  <a:schemeClr val="accent2"/>
                </a:solidFill>
                <a:ea typeface="ＭＳ Ｐゴシック" charset="-128"/>
                <a:cs typeface="ＭＳ Ｐゴシック" charset="-128"/>
              </a:rPr>
              <a:t> </a:t>
            </a:r>
            <a:r>
              <a:rPr lang="it-IT" sz="1400">
                <a:solidFill>
                  <a:srgbClr val="006600"/>
                </a:solidFill>
                <a:ea typeface="ＭＳ Ｐゴシック" charset="-128"/>
                <a:cs typeface="ＭＳ Ｐゴシック" charset="-128"/>
              </a:rPr>
              <a:t>vs</a:t>
            </a:r>
            <a:r>
              <a:rPr lang="it-IT" sz="1400">
                <a:solidFill>
                  <a:schemeClr val="accent2"/>
                </a:solidFill>
                <a:ea typeface="ＭＳ Ｐゴシック" charset="-128"/>
                <a:cs typeface="ＭＳ Ｐゴシック" charset="-128"/>
              </a:rPr>
              <a:t> </a:t>
            </a:r>
            <a:r>
              <a:rPr lang="it-IT" sz="1400">
                <a:solidFill>
                  <a:srgbClr val="CC0000"/>
                </a:solidFill>
                <a:ea typeface="ＭＳ Ｐゴシック" charset="-128"/>
                <a:cs typeface="ＭＳ Ｐゴシック" charset="-128"/>
              </a:rPr>
              <a:t>time </a:t>
            </a:r>
            <a:r>
              <a:rPr lang="it-IT" sz="1400">
                <a:solidFill>
                  <a:srgbClr val="008000"/>
                </a:solidFill>
                <a:ea typeface="ＭＳ Ｐゴシック" charset="-128"/>
                <a:cs typeface="ＭＳ Ｐゴシック" charset="-128"/>
              </a:rPr>
              <a:t>and</a:t>
            </a:r>
            <a:r>
              <a:rPr lang="it-IT" sz="1400">
                <a:solidFill>
                  <a:srgbClr val="CC0000"/>
                </a:solidFill>
                <a:ea typeface="ＭＳ Ｐゴシック" charset="-128"/>
                <a:cs typeface="ＭＳ Ｐゴシック" charset="-128"/>
              </a:rPr>
              <a:t> energy </a:t>
            </a:r>
            <a:endParaRPr lang="it-IT" sz="1400">
              <a:solidFill>
                <a:srgbClr val="006600"/>
              </a:solidFill>
              <a:ea typeface="ＭＳ Ｐゴシック" charset="-128"/>
              <a:cs typeface="ＭＳ Ｐゴシック" charset="-128"/>
            </a:endParaRPr>
          </a:p>
        </p:txBody>
      </p:sp>
      <p:sp>
        <p:nvSpPr>
          <p:cNvPr id="369668" name="Text Box 4"/>
          <p:cNvSpPr txBox="1">
            <a:spLocks noChangeArrowheads="1"/>
          </p:cNvSpPr>
          <p:nvPr/>
        </p:nvSpPr>
        <p:spPr bwMode="auto">
          <a:xfrm>
            <a:off x="0" y="357292"/>
            <a:ext cx="8172450" cy="346249"/>
          </a:xfrm>
          <a:prstGeom prst="rect">
            <a:avLst/>
          </a:prstGeom>
          <a:noFill/>
          <a:ln w="9525">
            <a:noFill/>
            <a:miter lim="800000"/>
            <a:headEnd/>
            <a:tailEnd/>
          </a:ln>
        </p:spPr>
        <p:txBody>
          <a:bodyPr>
            <a:prstTxWarp prst="textNoShape">
              <a:avLst/>
            </a:prstTxWarp>
            <a:spAutoFit/>
          </a:bodyPr>
          <a:lstStyle/>
          <a:p>
            <a:pPr algn="ctr" eaLnBrk="0" hangingPunct="0">
              <a:lnSpc>
                <a:spcPct val="90000"/>
              </a:lnSpc>
            </a:pPr>
            <a:r>
              <a:rPr lang="it-IT" sz="1400">
                <a:solidFill>
                  <a:srgbClr val="008000"/>
                </a:solidFill>
                <a:ea typeface="Times New Roman" charset="0"/>
                <a:cs typeface="Times New Roman" charset="0"/>
              </a:rPr>
              <a:t>DAMA/NaI (7 years)</a:t>
            </a:r>
            <a:r>
              <a:rPr lang="it-IT" sz="1400">
                <a:solidFill>
                  <a:srgbClr val="FF0000"/>
                </a:solidFill>
                <a:ea typeface="Times New Roman" charset="0"/>
                <a:cs typeface="Times New Roman" charset="0"/>
              </a:rPr>
              <a:t> + </a:t>
            </a:r>
            <a:r>
              <a:rPr lang="it-IT" sz="1400">
                <a:solidFill>
                  <a:srgbClr val="990033"/>
                </a:solidFill>
                <a:ea typeface="Times New Roman" charset="0"/>
                <a:cs typeface="Times New Roman" charset="0"/>
              </a:rPr>
              <a:t>DAMA/LIBRA (6 years)   </a:t>
            </a:r>
            <a:r>
              <a:rPr lang="it-IT" sz="1400">
                <a:solidFill>
                  <a:schemeClr val="accent2"/>
                </a:solidFill>
                <a:ea typeface="Times New Roman" charset="0"/>
                <a:cs typeface="Times New Roman" charset="0"/>
              </a:rPr>
              <a:t>Total exposure: 425428 kg</a:t>
            </a:r>
            <a:r>
              <a:rPr lang="en-US" sz="1400">
                <a:solidFill>
                  <a:schemeClr val="accent2"/>
                </a:solidFill>
                <a:ea typeface="Tahoma" charset="0"/>
                <a:cs typeface="Tahoma" charset="0"/>
              </a:rPr>
              <a:t>·</a:t>
            </a:r>
            <a:r>
              <a:rPr lang="it-IT" sz="1400">
                <a:solidFill>
                  <a:schemeClr val="accent2"/>
                </a:solidFill>
                <a:ea typeface="Times New Roman" charset="0"/>
                <a:cs typeface="Times New Roman" charset="0"/>
              </a:rPr>
              <a:t>day </a:t>
            </a:r>
            <a:r>
              <a:rPr lang="it-IT" sz="1400">
                <a:solidFill>
                  <a:schemeClr val="accent2"/>
                </a:solidFill>
                <a:ea typeface="Times New Roman" charset="0"/>
                <a:cs typeface="Times New Roman" charset="0"/>
                <a:sym typeface="Arial" charset="0"/>
              </a:rPr>
              <a:t>=</a:t>
            </a:r>
            <a:r>
              <a:rPr lang="it-IT" sz="1400">
                <a:solidFill>
                  <a:schemeClr val="accent2"/>
                </a:solidFill>
                <a:ea typeface="Times New Roman" charset="0"/>
                <a:cs typeface="Times New Roman" charset="0"/>
              </a:rPr>
              <a:t> 1.17 ton</a:t>
            </a:r>
            <a:r>
              <a:rPr lang="en-US">
                <a:solidFill>
                  <a:schemeClr val="accent2"/>
                </a:solidFill>
                <a:latin typeface="Times New Roman" charset="0"/>
              </a:rPr>
              <a:t>·</a:t>
            </a:r>
            <a:r>
              <a:rPr lang="it-IT" sz="1400">
                <a:solidFill>
                  <a:schemeClr val="accent2"/>
                </a:solidFill>
                <a:ea typeface="ＭＳ Ｐゴシック" charset="-128"/>
                <a:cs typeface="ＭＳ Ｐゴシック" charset="-128"/>
              </a:rPr>
              <a:t>yr</a:t>
            </a:r>
            <a:endParaRPr lang="en-US" sz="1400">
              <a:solidFill>
                <a:schemeClr val="accent2"/>
              </a:solidFill>
              <a:ea typeface="ＭＳ Ｐゴシック" charset="-128"/>
              <a:cs typeface="ＭＳ Ｐゴシック" charset="-128"/>
            </a:endParaRPr>
          </a:p>
        </p:txBody>
      </p:sp>
      <p:sp>
        <p:nvSpPr>
          <p:cNvPr id="369669" name="Rectangle 5"/>
          <p:cNvSpPr>
            <a:spLocks noChangeArrowheads="1"/>
          </p:cNvSpPr>
          <p:nvPr/>
        </p:nvSpPr>
        <p:spPr bwMode="auto">
          <a:xfrm>
            <a:off x="5702842" y="3124201"/>
            <a:ext cx="1018227" cy="369332"/>
          </a:xfrm>
          <a:prstGeom prst="rect">
            <a:avLst/>
          </a:prstGeom>
          <a:noFill/>
          <a:ln w="9525">
            <a:noFill/>
            <a:miter lim="800000"/>
            <a:headEnd/>
            <a:tailEnd/>
          </a:ln>
        </p:spPr>
        <p:txBody>
          <a:bodyPr wrap="none">
            <a:prstTxWarp prst="textNoShape">
              <a:avLst/>
            </a:prstTxWarp>
            <a:spAutoFit/>
          </a:bodyPr>
          <a:lstStyle/>
          <a:p>
            <a:pPr algn="ctr" eaLnBrk="0" hangingPunct="0"/>
            <a:r>
              <a:rPr lang="en-US" b="1">
                <a:solidFill>
                  <a:srgbClr val="800080"/>
                </a:solidFill>
                <a:ea typeface="ＭＳ Ｐゴシック" charset="-128"/>
                <a:cs typeface="ＭＳ Ｐゴシック" charset="-128"/>
              </a:rPr>
              <a:t>2-5 keV</a:t>
            </a:r>
          </a:p>
        </p:txBody>
      </p:sp>
      <p:sp>
        <p:nvSpPr>
          <p:cNvPr id="369670" name="Rectangle 6"/>
          <p:cNvSpPr>
            <a:spLocks noChangeArrowheads="1"/>
          </p:cNvSpPr>
          <p:nvPr/>
        </p:nvSpPr>
        <p:spPr bwMode="auto">
          <a:xfrm>
            <a:off x="5580115" y="4857854"/>
            <a:ext cx="1336675" cy="366713"/>
          </a:xfrm>
          <a:prstGeom prst="rect">
            <a:avLst/>
          </a:prstGeom>
          <a:noFill/>
          <a:ln w="9525">
            <a:noFill/>
            <a:miter lim="800000"/>
            <a:headEnd/>
            <a:tailEnd/>
          </a:ln>
        </p:spPr>
        <p:txBody>
          <a:bodyPr>
            <a:prstTxWarp prst="textNoShape">
              <a:avLst/>
            </a:prstTxWarp>
            <a:spAutoFit/>
          </a:bodyPr>
          <a:lstStyle/>
          <a:p>
            <a:pPr algn="ctr" eaLnBrk="0" hangingPunct="0"/>
            <a:r>
              <a:rPr lang="en-US" b="1">
                <a:solidFill>
                  <a:srgbClr val="800080"/>
                </a:solidFill>
                <a:ea typeface="ＭＳ Ｐゴシック" charset="-128"/>
                <a:cs typeface="ＭＳ Ｐゴシック" charset="-128"/>
              </a:rPr>
              <a:t>2-6 keV</a:t>
            </a:r>
          </a:p>
        </p:txBody>
      </p:sp>
      <p:sp>
        <p:nvSpPr>
          <p:cNvPr id="369671" name="Text Box 7"/>
          <p:cNvSpPr txBox="1">
            <a:spLocks noChangeArrowheads="1"/>
          </p:cNvSpPr>
          <p:nvPr/>
        </p:nvSpPr>
        <p:spPr bwMode="auto">
          <a:xfrm>
            <a:off x="5742040" y="1776414"/>
            <a:ext cx="2828925" cy="543226"/>
          </a:xfrm>
          <a:prstGeom prst="rect">
            <a:avLst/>
          </a:prstGeom>
          <a:noFill/>
          <a:ln w="9525">
            <a:noFill/>
            <a:miter lim="800000"/>
            <a:headEnd/>
            <a:tailEnd/>
          </a:ln>
        </p:spPr>
        <p:txBody>
          <a:bodyPr>
            <a:prstTxWarp prst="textNoShape">
              <a:avLst/>
            </a:prstTxWarp>
            <a:spAutoFit/>
          </a:bodyPr>
          <a:lstStyle/>
          <a:p>
            <a:pPr algn="ctr" eaLnBrk="0" hangingPunct="0">
              <a:lnSpc>
                <a:spcPct val="70000"/>
              </a:lnSpc>
              <a:spcBef>
                <a:spcPct val="50000"/>
              </a:spcBef>
            </a:pPr>
            <a:r>
              <a:rPr lang="it-IT" sz="1400">
                <a:solidFill>
                  <a:srgbClr val="0000FF"/>
                </a:solidFill>
                <a:ea typeface="Times New Roman" charset="0"/>
                <a:cs typeface="Times New Roman" charset="0"/>
              </a:rPr>
              <a:t>A=(0.0183</a:t>
            </a:r>
            <a:r>
              <a:rPr lang="en-US" sz="1400">
                <a:solidFill>
                  <a:srgbClr val="0000FF"/>
                </a:solidFill>
                <a:ea typeface="Times New Roman" charset="0"/>
                <a:cs typeface="Times New Roman" charset="0"/>
              </a:rPr>
              <a:t>±0.0022) cpd/kg/keV</a:t>
            </a:r>
          </a:p>
          <a:p>
            <a:pPr algn="ctr" eaLnBrk="0" hangingPunct="0">
              <a:lnSpc>
                <a:spcPct val="50000"/>
              </a:lnSpc>
              <a:spcBef>
                <a:spcPct val="50000"/>
              </a:spcBef>
            </a:pPr>
            <a:r>
              <a:rPr lang="el-GR" sz="1400">
                <a:solidFill>
                  <a:srgbClr val="0000FF"/>
                </a:solidFill>
                <a:ea typeface="Tahoma" charset="0"/>
                <a:cs typeface="Tahoma" charset="0"/>
                <a:sym typeface="Arial" charset="0"/>
              </a:rPr>
              <a:t>χ</a:t>
            </a:r>
            <a:r>
              <a:rPr lang="it-IT" sz="1400" baseline="30000">
                <a:solidFill>
                  <a:srgbClr val="0000FF"/>
                </a:solidFill>
                <a:ea typeface="Times New Roman" charset="0"/>
                <a:cs typeface="Times New Roman" charset="0"/>
              </a:rPr>
              <a:t>2</a:t>
            </a:r>
            <a:r>
              <a:rPr lang="it-IT" sz="1400">
                <a:solidFill>
                  <a:srgbClr val="0000FF"/>
                </a:solidFill>
                <a:ea typeface="Times New Roman" charset="0"/>
                <a:cs typeface="Times New Roman" charset="0"/>
              </a:rPr>
              <a:t>/dof = 75.7/79   </a:t>
            </a:r>
            <a:r>
              <a:rPr lang="it-IT" b="1">
                <a:solidFill>
                  <a:srgbClr val="0000FF"/>
                </a:solidFill>
                <a:ea typeface="Times New Roman" charset="0"/>
                <a:cs typeface="Times New Roman" charset="0"/>
              </a:rPr>
              <a:t>8.3 </a:t>
            </a:r>
            <a:r>
              <a:rPr lang="el-GR" b="1">
                <a:solidFill>
                  <a:srgbClr val="0000FF"/>
                </a:solidFill>
                <a:ea typeface="Tahoma" charset="0"/>
                <a:cs typeface="Tahoma" charset="0"/>
                <a:sym typeface="Arial" charset="0"/>
              </a:rPr>
              <a:t>σ</a:t>
            </a:r>
            <a:r>
              <a:rPr lang="it-IT" b="1">
                <a:solidFill>
                  <a:srgbClr val="0000FF"/>
                </a:solidFill>
                <a:ea typeface="Times New Roman" charset="0"/>
                <a:cs typeface="Times New Roman" charset="0"/>
                <a:sym typeface="Arial" charset="0"/>
              </a:rPr>
              <a:t> C.L.</a:t>
            </a:r>
            <a:endParaRPr lang="it-IT" sz="1400">
              <a:solidFill>
                <a:srgbClr val="0000FF"/>
              </a:solidFill>
              <a:ea typeface="Times New Roman" charset="0"/>
              <a:cs typeface="Times New Roman" charset="0"/>
              <a:sym typeface="Arial" charset="0"/>
            </a:endParaRPr>
          </a:p>
        </p:txBody>
      </p:sp>
      <p:sp>
        <p:nvSpPr>
          <p:cNvPr id="369672" name="Rectangle 8"/>
          <p:cNvSpPr>
            <a:spLocks noChangeArrowheads="1"/>
          </p:cNvSpPr>
          <p:nvPr/>
        </p:nvSpPr>
        <p:spPr bwMode="auto">
          <a:xfrm>
            <a:off x="5702842" y="1423988"/>
            <a:ext cx="1018227" cy="369332"/>
          </a:xfrm>
          <a:prstGeom prst="rect">
            <a:avLst/>
          </a:prstGeom>
          <a:noFill/>
          <a:ln w="9525">
            <a:noFill/>
            <a:miter lim="800000"/>
            <a:headEnd/>
            <a:tailEnd/>
          </a:ln>
        </p:spPr>
        <p:txBody>
          <a:bodyPr wrap="none">
            <a:prstTxWarp prst="textNoShape">
              <a:avLst/>
            </a:prstTxWarp>
            <a:spAutoFit/>
          </a:bodyPr>
          <a:lstStyle/>
          <a:p>
            <a:pPr algn="ctr" eaLnBrk="0" hangingPunct="0"/>
            <a:r>
              <a:rPr lang="en-US" b="1">
                <a:solidFill>
                  <a:srgbClr val="800080"/>
                </a:solidFill>
                <a:ea typeface="ＭＳ Ｐゴシック" charset="-128"/>
                <a:cs typeface="ＭＳ Ｐゴシック" charset="-128"/>
              </a:rPr>
              <a:t>2-4 keV</a:t>
            </a:r>
            <a:endParaRPr lang="en-US" b="1">
              <a:solidFill>
                <a:srgbClr val="FF0000"/>
              </a:solidFill>
              <a:ea typeface="ＭＳ Ｐゴシック" charset="-128"/>
              <a:cs typeface="ＭＳ Ｐゴシック" charset="-128"/>
            </a:endParaRPr>
          </a:p>
        </p:txBody>
      </p:sp>
      <p:sp>
        <p:nvSpPr>
          <p:cNvPr id="1490953" name="AutoShape 9"/>
          <p:cNvSpPr>
            <a:spLocks noChangeArrowheads="1"/>
          </p:cNvSpPr>
          <p:nvPr/>
        </p:nvSpPr>
        <p:spPr bwMode="auto">
          <a:xfrm>
            <a:off x="468365" y="6373509"/>
            <a:ext cx="8434387" cy="404039"/>
          </a:xfrm>
          <a:prstGeom prst="roundRect">
            <a:avLst>
              <a:gd name="adj" fmla="val 28287"/>
            </a:avLst>
          </a:prstGeom>
          <a:gradFill rotWithShape="1">
            <a:gsLst>
              <a:gs pos="0">
                <a:srgbClr val="800080">
                  <a:gamma/>
                  <a:tint val="0"/>
                  <a:invGamma/>
                </a:srgbClr>
              </a:gs>
              <a:gs pos="100000">
                <a:srgbClr val="800080">
                  <a:alpha val="60001"/>
                </a:srgbClr>
              </a:gs>
            </a:gsLst>
            <a:path path="shape">
              <a:fillToRect l="50000" t="50000" r="50000" b="50000"/>
            </a:path>
          </a:gradFill>
          <a:ln w="28575">
            <a:noFill/>
            <a:round/>
            <a:headEnd/>
            <a:tailEnd/>
          </a:ln>
          <a:effectLst/>
        </p:spPr>
        <p:txBody>
          <a:bodyPr anchor="ctr">
            <a:prstTxWarp prst="textNoShape">
              <a:avLst/>
            </a:prstTxWarp>
            <a:spAutoFit/>
          </a:bodyPr>
          <a:lstStyle/>
          <a:p>
            <a:pPr algn="ctr" eaLnBrk="0" hangingPunct="0">
              <a:defRPr/>
            </a:pPr>
            <a:r>
              <a:rPr lang="en-US" sz="1600">
                <a:solidFill>
                  <a:srgbClr val="800080"/>
                </a:solidFill>
                <a:effectLst>
                  <a:outerShdw blurRad="38100" dist="38100" dir="2700000" algn="tl">
                    <a:srgbClr val="DDDDDD"/>
                  </a:outerShdw>
                </a:effectLst>
                <a:ea typeface="ＭＳ Ｐゴシック" charset="-128"/>
                <a:cs typeface="ＭＳ Ｐゴシック" charset="-128"/>
              </a:rPr>
              <a:t>The data favor the presence of a </a:t>
            </a:r>
            <a:r>
              <a:rPr lang="en-US" sz="1600" b="1">
                <a:solidFill>
                  <a:srgbClr val="800080"/>
                </a:solidFill>
                <a:effectLst>
                  <a:outerShdw blurRad="38100" dist="38100" dir="2700000" algn="tl">
                    <a:srgbClr val="DDDDDD"/>
                  </a:outerShdw>
                </a:effectLst>
                <a:ea typeface="ＭＳ Ｐゴシック" charset="-128"/>
                <a:cs typeface="ＭＳ Ｐゴシック" charset="-128"/>
              </a:rPr>
              <a:t>modulated behavior</a:t>
            </a:r>
            <a:r>
              <a:rPr lang="en-US" sz="1600">
                <a:solidFill>
                  <a:srgbClr val="800080"/>
                </a:solidFill>
                <a:effectLst>
                  <a:outerShdw blurRad="38100" dist="38100" dir="2700000" algn="tl">
                    <a:srgbClr val="DDDDDD"/>
                  </a:outerShdw>
                </a:effectLst>
                <a:ea typeface="ＭＳ Ｐゴシック" charset="-128"/>
                <a:cs typeface="ＭＳ Ｐゴシック" charset="-128"/>
              </a:rPr>
              <a:t> with proper features at </a:t>
            </a:r>
            <a:r>
              <a:rPr lang="en-US" sz="1600" b="1">
                <a:solidFill>
                  <a:srgbClr val="800080"/>
                </a:solidFill>
                <a:effectLst>
                  <a:outerShdw blurRad="38100" dist="38100" dir="2700000" algn="tl">
                    <a:srgbClr val="DDDDDD"/>
                  </a:outerShdw>
                </a:effectLst>
                <a:ea typeface="ＭＳ Ｐゴシック" charset="-128"/>
                <a:cs typeface="ＭＳ Ｐゴシック" charset="-128"/>
              </a:rPr>
              <a:t>8.8</a:t>
            </a:r>
            <a:r>
              <a:rPr lang="en-US" sz="1600" b="1">
                <a:solidFill>
                  <a:srgbClr val="800080"/>
                </a:solidFill>
                <a:effectLst>
                  <a:outerShdw blurRad="38100" dist="38100" dir="2700000" algn="tl">
                    <a:srgbClr val="DDDDDD"/>
                  </a:outerShdw>
                </a:effectLst>
                <a:latin typeface="Symbol" charset="2"/>
                <a:ea typeface="ＭＳ Ｐゴシック" charset="-128"/>
                <a:cs typeface="ＭＳ Ｐゴシック" charset="-128"/>
              </a:rPr>
              <a:t>s</a:t>
            </a:r>
            <a:r>
              <a:rPr lang="en-US" sz="1600" b="1">
                <a:solidFill>
                  <a:srgbClr val="800080"/>
                </a:solidFill>
                <a:effectLst>
                  <a:outerShdw blurRad="38100" dist="38100" dir="2700000" algn="tl">
                    <a:srgbClr val="DDDDDD"/>
                  </a:outerShdw>
                </a:effectLst>
                <a:ea typeface="ＭＳ Ｐゴシック" charset="-128"/>
                <a:cs typeface="ＭＳ Ｐゴシック" charset="-128"/>
              </a:rPr>
              <a:t> C.L.</a:t>
            </a:r>
            <a:endParaRPr lang="it-IT" sz="1600" b="1">
              <a:solidFill>
                <a:srgbClr val="800080"/>
              </a:solidFill>
              <a:effectLst>
                <a:outerShdw blurRad="38100" dist="38100" dir="2700000" algn="tl">
                  <a:srgbClr val="DDDDDD"/>
                </a:outerShdw>
              </a:effectLst>
              <a:ea typeface="ＭＳ Ｐゴシック" charset="-128"/>
              <a:cs typeface="ＭＳ Ｐゴシック" charset="-128"/>
            </a:endParaRPr>
          </a:p>
        </p:txBody>
      </p:sp>
      <p:sp>
        <p:nvSpPr>
          <p:cNvPr id="369674" name="Text Box 10"/>
          <p:cNvSpPr txBox="1">
            <a:spLocks noChangeArrowheads="1"/>
          </p:cNvSpPr>
          <p:nvPr/>
        </p:nvSpPr>
        <p:spPr bwMode="auto">
          <a:xfrm>
            <a:off x="5813472" y="3568704"/>
            <a:ext cx="2862263" cy="607859"/>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it-IT" sz="1400">
                <a:solidFill>
                  <a:srgbClr val="0000FF"/>
                </a:solidFill>
                <a:ea typeface="Times New Roman" charset="0"/>
                <a:cs typeface="Times New Roman" charset="0"/>
              </a:rPr>
              <a:t>A=(0.0144</a:t>
            </a:r>
            <a:r>
              <a:rPr lang="en-US" sz="1400">
                <a:solidFill>
                  <a:srgbClr val="0000FF"/>
                </a:solidFill>
                <a:ea typeface="Times New Roman" charset="0"/>
                <a:cs typeface="Times New Roman" charset="0"/>
              </a:rPr>
              <a:t>±0.0016) cpd/kg/keV</a:t>
            </a:r>
          </a:p>
          <a:p>
            <a:pPr algn="ctr" eaLnBrk="0" hangingPunct="0">
              <a:lnSpc>
                <a:spcPct val="50000"/>
              </a:lnSpc>
              <a:spcBef>
                <a:spcPct val="50000"/>
              </a:spcBef>
            </a:pPr>
            <a:r>
              <a:rPr lang="it-IT" sz="1400">
                <a:solidFill>
                  <a:srgbClr val="0000FF"/>
                </a:solidFill>
                <a:ea typeface="Times New Roman" charset="0"/>
                <a:cs typeface="Times New Roman" charset="0"/>
                <a:sym typeface="Arial" charset="0"/>
              </a:rPr>
              <a:t>χ</a:t>
            </a:r>
            <a:r>
              <a:rPr lang="it-IT" sz="1400" baseline="30000">
                <a:solidFill>
                  <a:srgbClr val="0000FF"/>
                </a:solidFill>
                <a:ea typeface="Times New Roman" charset="0"/>
                <a:cs typeface="Times New Roman" charset="0"/>
              </a:rPr>
              <a:t>2</a:t>
            </a:r>
            <a:r>
              <a:rPr lang="it-IT" sz="1400">
                <a:solidFill>
                  <a:srgbClr val="0000FF"/>
                </a:solidFill>
                <a:ea typeface="Times New Roman" charset="0"/>
                <a:cs typeface="Times New Roman" charset="0"/>
              </a:rPr>
              <a:t>/dof = 56.6/79   </a:t>
            </a:r>
            <a:r>
              <a:rPr lang="it-IT" b="1">
                <a:solidFill>
                  <a:srgbClr val="0000FF"/>
                </a:solidFill>
                <a:ea typeface="Times New Roman" charset="0"/>
                <a:cs typeface="Times New Roman" charset="0"/>
              </a:rPr>
              <a:t>9.0 </a:t>
            </a:r>
            <a:r>
              <a:rPr lang="it-IT" b="1">
                <a:solidFill>
                  <a:srgbClr val="0000FF"/>
                </a:solidFill>
                <a:ea typeface="Times New Roman" charset="0"/>
                <a:cs typeface="Times New Roman" charset="0"/>
                <a:sym typeface="Arial" charset="0"/>
              </a:rPr>
              <a:t>σ  C.L.</a:t>
            </a:r>
          </a:p>
        </p:txBody>
      </p:sp>
      <p:sp>
        <p:nvSpPr>
          <p:cNvPr id="369675" name="Text Box 11"/>
          <p:cNvSpPr txBox="1">
            <a:spLocks noChangeArrowheads="1"/>
          </p:cNvSpPr>
          <p:nvPr/>
        </p:nvSpPr>
        <p:spPr bwMode="auto">
          <a:xfrm>
            <a:off x="5756327" y="5273676"/>
            <a:ext cx="2773363" cy="564770"/>
          </a:xfrm>
          <a:prstGeom prst="rect">
            <a:avLst/>
          </a:prstGeom>
          <a:noFill/>
          <a:ln w="9525">
            <a:noFill/>
            <a:miter lim="800000"/>
            <a:headEnd/>
            <a:tailEnd/>
          </a:ln>
        </p:spPr>
        <p:txBody>
          <a:bodyPr>
            <a:prstTxWarp prst="textNoShape">
              <a:avLst/>
            </a:prstTxWarp>
            <a:spAutoFit/>
          </a:bodyPr>
          <a:lstStyle/>
          <a:p>
            <a:pPr algn="ctr" eaLnBrk="0" hangingPunct="0">
              <a:lnSpc>
                <a:spcPct val="80000"/>
              </a:lnSpc>
              <a:spcBef>
                <a:spcPct val="50000"/>
              </a:spcBef>
            </a:pPr>
            <a:r>
              <a:rPr lang="it-IT" sz="1400">
                <a:solidFill>
                  <a:srgbClr val="0000FF"/>
                </a:solidFill>
                <a:ea typeface="Times New Roman" charset="0"/>
                <a:cs typeface="Times New Roman" charset="0"/>
              </a:rPr>
              <a:t>A=(0.0114</a:t>
            </a:r>
            <a:r>
              <a:rPr lang="en-US" sz="1400">
                <a:solidFill>
                  <a:srgbClr val="0000FF"/>
                </a:solidFill>
                <a:ea typeface="Times New Roman" charset="0"/>
                <a:cs typeface="Times New Roman" charset="0"/>
              </a:rPr>
              <a:t>±0.0013) cpd/kg/keV</a:t>
            </a:r>
          </a:p>
          <a:p>
            <a:pPr algn="ctr" eaLnBrk="0" hangingPunct="0">
              <a:lnSpc>
                <a:spcPct val="50000"/>
              </a:lnSpc>
              <a:spcBef>
                <a:spcPct val="50000"/>
              </a:spcBef>
            </a:pPr>
            <a:r>
              <a:rPr lang="el-GR" sz="1400">
                <a:solidFill>
                  <a:srgbClr val="0000FF"/>
                </a:solidFill>
                <a:ea typeface="Tahoma" charset="0"/>
                <a:cs typeface="Tahoma" charset="0"/>
                <a:sym typeface="Arial" charset="0"/>
              </a:rPr>
              <a:t>χ</a:t>
            </a:r>
            <a:r>
              <a:rPr lang="it-IT" sz="1400">
                <a:solidFill>
                  <a:srgbClr val="0000FF"/>
                </a:solidFill>
                <a:ea typeface="Times New Roman" charset="0"/>
                <a:cs typeface="Times New Roman" charset="0"/>
                <a:sym typeface="Arial" charset="0"/>
              </a:rPr>
              <a:t> </a:t>
            </a:r>
            <a:r>
              <a:rPr lang="it-IT" sz="1400" baseline="30000">
                <a:solidFill>
                  <a:srgbClr val="0000FF"/>
                </a:solidFill>
                <a:ea typeface="Times New Roman" charset="0"/>
                <a:cs typeface="Times New Roman" charset="0"/>
              </a:rPr>
              <a:t>2</a:t>
            </a:r>
            <a:r>
              <a:rPr lang="it-IT" sz="1400">
                <a:solidFill>
                  <a:srgbClr val="0000FF"/>
                </a:solidFill>
                <a:ea typeface="Times New Roman" charset="0"/>
                <a:cs typeface="Times New Roman" charset="0"/>
              </a:rPr>
              <a:t>/dof = 64.7/79 </a:t>
            </a:r>
            <a:r>
              <a:rPr lang="it-IT" b="1">
                <a:solidFill>
                  <a:srgbClr val="0000FF"/>
                </a:solidFill>
                <a:ea typeface="Times New Roman" charset="0"/>
                <a:cs typeface="Times New Roman" charset="0"/>
              </a:rPr>
              <a:t>8.8 </a:t>
            </a:r>
            <a:r>
              <a:rPr lang="it-IT" b="1">
                <a:solidFill>
                  <a:srgbClr val="0000FF"/>
                </a:solidFill>
                <a:ea typeface="Times New Roman" charset="0"/>
                <a:cs typeface="Times New Roman" charset="0"/>
                <a:sym typeface="Arial" charset="0"/>
              </a:rPr>
              <a:t>σ  C.L.</a:t>
            </a:r>
          </a:p>
        </p:txBody>
      </p:sp>
      <p:sp>
        <p:nvSpPr>
          <p:cNvPr id="369676" name="Text Box 12"/>
          <p:cNvSpPr txBox="1">
            <a:spLocks noChangeArrowheads="1"/>
          </p:cNvSpPr>
          <p:nvPr/>
        </p:nvSpPr>
        <p:spPr bwMode="auto">
          <a:xfrm>
            <a:off x="5741989" y="2340078"/>
            <a:ext cx="3205162" cy="566309"/>
          </a:xfrm>
          <a:prstGeom prst="rect">
            <a:avLst/>
          </a:prstGeom>
          <a:noFill/>
          <a:ln w="9525">
            <a:noFill/>
            <a:miter lim="800000"/>
            <a:headEnd/>
            <a:tailEnd/>
          </a:ln>
        </p:spPr>
        <p:txBody>
          <a:bodyPr>
            <a:prstTxWarp prst="textNoShape">
              <a:avLst/>
            </a:prstTxWarp>
            <a:spAutoFit/>
          </a:bodyPr>
          <a:lstStyle/>
          <a:p>
            <a:pPr algn="ctr" eaLnBrk="0" hangingPunct="0">
              <a:spcBef>
                <a:spcPct val="20000"/>
              </a:spcBef>
            </a:pPr>
            <a:r>
              <a:rPr lang="it-IT" sz="1400">
                <a:solidFill>
                  <a:srgbClr val="FF0000"/>
                </a:solidFill>
                <a:ea typeface="Times New Roman" charset="0"/>
                <a:cs typeface="Times New Roman" charset="0"/>
                <a:sym typeface="Arial" charset="0"/>
              </a:rPr>
              <a:t>Absence of modulation? No</a:t>
            </a:r>
          </a:p>
          <a:p>
            <a:pPr algn="ctr" eaLnBrk="0" hangingPunct="0">
              <a:spcBef>
                <a:spcPct val="20000"/>
              </a:spcBef>
            </a:pPr>
            <a:r>
              <a:rPr lang="el-GR" sz="1400">
                <a:solidFill>
                  <a:srgbClr val="CC0000"/>
                </a:solidFill>
                <a:ea typeface="Tahoma" charset="0"/>
                <a:cs typeface="Tahoma" charset="0"/>
                <a:sym typeface="Arial" charset="0"/>
              </a:rPr>
              <a:t>χ</a:t>
            </a:r>
            <a:r>
              <a:rPr lang="it-IT" sz="1400">
                <a:solidFill>
                  <a:srgbClr val="FF0000"/>
                </a:solidFill>
                <a:ea typeface="Times New Roman" charset="0"/>
                <a:cs typeface="Times New Roman" charset="0"/>
                <a:sym typeface="Arial" charset="0"/>
              </a:rPr>
              <a:t> </a:t>
            </a:r>
            <a:r>
              <a:rPr lang="it-IT" sz="1400" baseline="30000">
                <a:solidFill>
                  <a:srgbClr val="FF0000"/>
                </a:solidFill>
                <a:ea typeface="Times New Roman" charset="0"/>
                <a:cs typeface="Times New Roman" charset="0"/>
              </a:rPr>
              <a:t>2</a:t>
            </a:r>
            <a:r>
              <a:rPr lang="it-IT" sz="1400">
                <a:solidFill>
                  <a:srgbClr val="FF0000"/>
                </a:solidFill>
                <a:ea typeface="Times New Roman" charset="0"/>
                <a:cs typeface="Times New Roman" charset="0"/>
              </a:rPr>
              <a:t>/dof=147/80 </a:t>
            </a:r>
            <a:r>
              <a:rPr lang="it-IT" sz="1400">
                <a:solidFill>
                  <a:srgbClr val="FF0000"/>
                </a:solidFill>
                <a:ea typeface="Times New Roman" charset="0"/>
                <a:cs typeface="Times New Roman" charset="0"/>
                <a:sym typeface="Symbol" charset="2"/>
              </a:rPr>
              <a:t></a:t>
            </a:r>
            <a:r>
              <a:rPr lang="it-IT" sz="1400">
                <a:solidFill>
                  <a:srgbClr val="FF0000"/>
                </a:solidFill>
                <a:ea typeface="Times New Roman" charset="0"/>
                <a:cs typeface="Times New Roman" charset="0"/>
                <a:sym typeface="Arial" charset="0"/>
              </a:rPr>
              <a:t> P(A=0) = 7 </a:t>
            </a:r>
            <a:r>
              <a:rPr lang="en-US" sz="1400">
                <a:solidFill>
                  <a:srgbClr val="CC0000"/>
                </a:solidFill>
                <a:ea typeface="Tahoma" charset="0"/>
                <a:cs typeface="Tahoma" charset="0"/>
              </a:rPr>
              <a:t>·</a:t>
            </a:r>
            <a:r>
              <a:rPr lang="it-IT" sz="1400">
                <a:solidFill>
                  <a:srgbClr val="CC0000"/>
                </a:solidFill>
                <a:ea typeface="Times New Roman" charset="0"/>
                <a:cs typeface="Times New Roman" charset="0"/>
                <a:sym typeface="Arial" charset="0"/>
              </a:rPr>
              <a:t> </a:t>
            </a:r>
            <a:r>
              <a:rPr lang="it-IT" sz="1400">
                <a:solidFill>
                  <a:srgbClr val="FF0000"/>
                </a:solidFill>
                <a:ea typeface="Times New Roman" charset="0"/>
                <a:cs typeface="Times New Roman" charset="0"/>
                <a:sym typeface="Arial" charset="0"/>
              </a:rPr>
              <a:t>1</a:t>
            </a:r>
            <a:r>
              <a:rPr lang="en-US" sz="1400">
                <a:solidFill>
                  <a:srgbClr val="FF0000"/>
                </a:solidFill>
                <a:ea typeface="Times New Roman" charset="0"/>
                <a:cs typeface="Times New Roman" charset="0"/>
              </a:rPr>
              <a:t>0</a:t>
            </a:r>
            <a:r>
              <a:rPr lang="en-US" sz="1400" baseline="30000">
                <a:solidFill>
                  <a:srgbClr val="FF0000"/>
                </a:solidFill>
                <a:ea typeface="Times New Roman" charset="0"/>
                <a:cs typeface="Times New Roman" charset="0"/>
              </a:rPr>
              <a:t>-6</a:t>
            </a:r>
          </a:p>
        </p:txBody>
      </p:sp>
      <p:sp>
        <p:nvSpPr>
          <p:cNvPr id="369677" name="Text Box 13"/>
          <p:cNvSpPr txBox="1">
            <a:spLocks noChangeArrowheads="1"/>
          </p:cNvSpPr>
          <p:nvPr/>
        </p:nvSpPr>
        <p:spPr bwMode="auto">
          <a:xfrm>
            <a:off x="5724525" y="4308578"/>
            <a:ext cx="3430588" cy="566309"/>
          </a:xfrm>
          <a:prstGeom prst="rect">
            <a:avLst/>
          </a:prstGeom>
          <a:noFill/>
          <a:ln w="9525">
            <a:noFill/>
            <a:miter lim="800000"/>
            <a:headEnd/>
            <a:tailEnd/>
          </a:ln>
        </p:spPr>
        <p:txBody>
          <a:bodyPr>
            <a:prstTxWarp prst="textNoShape">
              <a:avLst/>
            </a:prstTxWarp>
            <a:spAutoFit/>
          </a:bodyPr>
          <a:lstStyle/>
          <a:p>
            <a:pPr algn="ctr" eaLnBrk="0" hangingPunct="0">
              <a:spcBef>
                <a:spcPct val="20000"/>
              </a:spcBef>
            </a:pPr>
            <a:r>
              <a:rPr lang="it-IT" sz="1400">
                <a:solidFill>
                  <a:srgbClr val="FF0000"/>
                </a:solidFill>
                <a:ea typeface="Times New Roman" charset="0"/>
                <a:cs typeface="Times New Roman" charset="0"/>
                <a:sym typeface="Arial" charset="0"/>
              </a:rPr>
              <a:t>Absence of modulation? No</a:t>
            </a:r>
          </a:p>
          <a:p>
            <a:pPr algn="ctr" eaLnBrk="0" hangingPunct="0">
              <a:spcBef>
                <a:spcPct val="20000"/>
              </a:spcBef>
            </a:pPr>
            <a:r>
              <a:rPr lang="it-IT" sz="1400">
                <a:solidFill>
                  <a:srgbClr val="FF0000"/>
                </a:solidFill>
                <a:ea typeface="Times New Roman" charset="0"/>
                <a:cs typeface="Times New Roman" charset="0"/>
                <a:sym typeface="Arial" charset="0"/>
              </a:rPr>
              <a:t>χ</a:t>
            </a:r>
            <a:r>
              <a:rPr lang="it-IT" sz="1400" baseline="30000">
                <a:solidFill>
                  <a:srgbClr val="FF0000"/>
                </a:solidFill>
                <a:ea typeface="Times New Roman" charset="0"/>
                <a:cs typeface="Times New Roman" charset="0"/>
              </a:rPr>
              <a:t>2</a:t>
            </a:r>
            <a:r>
              <a:rPr lang="it-IT" sz="1400">
                <a:solidFill>
                  <a:srgbClr val="FF0000"/>
                </a:solidFill>
                <a:ea typeface="Times New Roman" charset="0"/>
                <a:cs typeface="Times New Roman" charset="0"/>
              </a:rPr>
              <a:t>/dof=135/80 </a:t>
            </a:r>
            <a:r>
              <a:rPr lang="it-IT" sz="1400">
                <a:solidFill>
                  <a:srgbClr val="FF0000"/>
                </a:solidFill>
                <a:ea typeface="Times New Roman" charset="0"/>
                <a:cs typeface="Times New Roman" charset="0"/>
                <a:sym typeface="Symbol" charset="2"/>
              </a:rPr>
              <a:t></a:t>
            </a:r>
            <a:r>
              <a:rPr lang="it-IT" sz="1400">
                <a:solidFill>
                  <a:srgbClr val="FF0000"/>
                </a:solidFill>
                <a:ea typeface="Times New Roman" charset="0"/>
                <a:cs typeface="Times New Roman" charset="0"/>
                <a:sym typeface="Arial" charset="0"/>
              </a:rPr>
              <a:t> P(A=0) = 1.1·</a:t>
            </a:r>
            <a:r>
              <a:rPr lang="en-US" sz="1400">
                <a:solidFill>
                  <a:srgbClr val="FF0000"/>
                </a:solidFill>
                <a:ea typeface="Times New Roman" charset="0"/>
                <a:cs typeface="Times New Roman" charset="0"/>
              </a:rPr>
              <a:t>10</a:t>
            </a:r>
            <a:r>
              <a:rPr lang="en-US" sz="1400" baseline="30000">
                <a:solidFill>
                  <a:srgbClr val="FF0000"/>
                </a:solidFill>
                <a:ea typeface="Times New Roman" charset="0"/>
                <a:cs typeface="Times New Roman" charset="0"/>
              </a:rPr>
              <a:t>-4</a:t>
            </a:r>
            <a:endParaRPr lang="it-IT" sz="1400" baseline="30000">
              <a:solidFill>
                <a:srgbClr val="FF0000"/>
              </a:solidFill>
              <a:ea typeface="Times New Roman" charset="0"/>
              <a:cs typeface="Times New Roman" charset="0"/>
            </a:endParaRPr>
          </a:p>
        </p:txBody>
      </p:sp>
      <p:sp>
        <p:nvSpPr>
          <p:cNvPr id="369678" name="Text Box 14"/>
          <p:cNvSpPr txBox="1">
            <a:spLocks noChangeArrowheads="1"/>
          </p:cNvSpPr>
          <p:nvPr/>
        </p:nvSpPr>
        <p:spPr bwMode="auto">
          <a:xfrm>
            <a:off x="5756327" y="5800828"/>
            <a:ext cx="3122613" cy="566309"/>
          </a:xfrm>
          <a:prstGeom prst="rect">
            <a:avLst/>
          </a:prstGeom>
          <a:noFill/>
          <a:ln w="9525">
            <a:noFill/>
            <a:miter lim="800000"/>
            <a:headEnd/>
            <a:tailEnd/>
          </a:ln>
        </p:spPr>
        <p:txBody>
          <a:bodyPr>
            <a:prstTxWarp prst="textNoShape">
              <a:avLst/>
            </a:prstTxWarp>
            <a:spAutoFit/>
          </a:bodyPr>
          <a:lstStyle/>
          <a:p>
            <a:pPr algn="ctr" eaLnBrk="0" hangingPunct="0">
              <a:spcBef>
                <a:spcPct val="20000"/>
              </a:spcBef>
            </a:pPr>
            <a:r>
              <a:rPr lang="it-IT" sz="1400">
                <a:solidFill>
                  <a:srgbClr val="FF0000"/>
                </a:solidFill>
                <a:ea typeface="Times New Roman" charset="0"/>
                <a:cs typeface="Times New Roman" charset="0"/>
                <a:sym typeface="Arial" charset="0"/>
              </a:rPr>
              <a:t>Absence of modulation? No</a:t>
            </a:r>
          </a:p>
          <a:p>
            <a:pPr algn="ctr" eaLnBrk="0" hangingPunct="0">
              <a:spcBef>
                <a:spcPct val="20000"/>
              </a:spcBef>
            </a:pPr>
            <a:r>
              <a:rPr lang="el-GR" sz="1400">
                <a:solidFill>
                  <a:srgbClr val="CC0000"/>
                </a:solidFill>
                <a:ea typeface="Tahoma" charset="0"/>
                <a:cs typeface="Tahoma" charset="0"/>
                <a:sym typeface="Arial" charset="0"/>
              </a:rPr>
              <a:t>χ</a:t>
            </a:r>
            <a:r>
              <a:rPr lang="it-IT" sz="1400">
                <a:solidFill>
                  <a:srgbClr val="FF0000"/>
                </a:solidFill>
                <a:ea typeface="Times New Roman" charset="0"/>
                <a:cs typeface="Times New Roman" charset="0"/>
                <a:sym typeface="Arial" charset="0"/>
              </a:rPr>
              <a:t> </a:t>
            </a:r>
            <a:r>
              <a:rPr lang="it-IT" sz="1400" baseline="30000">
                <a:solidFill>
                  <a:srgbClr val="FF0000"/>
                </a:solidFill>
                <a:ea typeface="Times New Roman" charset="0"/>
                <a:cs typeface="Times New Roman" charset="0"/>
              </a:rPr>
              <a:t>2</a:t>
            </a:r>
            <a:r>
              <a:rPr lang="it-IT" sz="1400">
                <a:solidFill>
                  <a:srgbClr val="FF0000"/>
                </a:solidFill>
                <a:ea typeface="Times New Roman" charset="0"/>
                <a:cs typeface="Times New Roman" charset="0"/>
              </a:rPr>
              <a:t>/dof=140/80 </a:t>
            </a:r>
            <a:r>
              <a:rPr lang="it-IT" sz="1400">
                <a:solidFill>
                  <a:srgbClr val="FF0000"/>
                </a:solidFill>
                <a:ea typeface="Times New Roman" charset="0"/>
                <a:cs typeface="Times New Roman" charset="0"/>
                <a:sym typeface="Symbol" charset="2"/>
              </a:rPr>
              <a:t></a:t>
            </a:r>
            <a:r>
              <a:rPr lang="it-IT" sz="1400">
                <a:solidFill>
                  <a:srgbClr val="FF0000"/>
                </a:solidFill>
                <a:ea typeface="Times New Roman" charset="0"/>
                <a:cs typeface="Times New Roman" charset="0"/>
                <a:sym typeface="Arial" charset="0"/>
              </a:rPr>
              <a:t> P(A=0) = 4.3·</a:t>
            </a:r>
            <a:r>
              <a:rPr lang="en-US" sz="1400">
                <a:solidFill>
                  <a:srgbClr val="FF0000"/>
                </a:solidFill>
                <a:ea typeface="Times New Roman" charset="0"/>
                <a:cs typeface="Times New Roman" charset="0"/>
              </a:rPr>
              <a:t>10</a:t>
            </a:r>
            <a:r>
              <a:rPr lang="en-US" sz="1400" baseline="30000">
                <a:solidFill>
                  <a:srgbClr val="FF0000"/>
                </a:solidFill>
                <a:ea typeface="Times New Roman" charset="0"/>
                <a:cs typeface="Times New Roman" charset="0"/>
              </a:rPr>
              <a:t>-5</a:t>
            </a:r>
            <a:endParaRPr lang="it-IT" sz="1400" baseline="30000">
              <a:solidFill>
                <a:srgbClr val="FF0000"/>
              </a:solidFill>
              <a:ea typeface="Times New Roman" charset="0"/>
              <a:cs typeface="Times New Roman" charset="0"/>
            </a:endParaRPr>
          </a:p>
        </p:txBody>
      </p:sp>
      <p:pic>
        <p:nvPicPr>
          <p:cNvPr id="369679" name="Picture 15"/>
          <p:cNvPicPr>
            <a:picLocks noChangeAspect="1" noChangeArrowheads="1"/>
          </p:cNvPicPr>
          <p:nvPr/>
        </p:nvPicPr>
        <p:blipFill>
          <a:blip r:embed="rId2"/>
          <a:srcRect/>
          <a:stretch>
            <a:fillRect/>
          </a:stretch>
        </p:blipFill>
        <p:spPr bwMode="auto">
          <a:xfrm>
            <a:off x="0" y="1125540"/>
            <a:ext cx="5143500" cy="1787525"/>
          </a:xfrm>
          <a:prstGeom prst="rect">
            <a:avLst/>
          </a:prstGeom>
          <a:noFill/>
          <a:ln w="9525">
            <a:noFill/>
            <a:miter lim="800000"/>
            <a:headEnd/>
            <a:tailEnd/>
          </a:ln>
        </p:spPr>
      </p:pic>
      <p:pic>
        <p:nvPicPr>
          <p:cNvPr id="369680" name="Picture 16"/>
          <p:cNvPicPr>
            <a:picLocks noChangeAspect="1" noChangeArrowheads="1"/>
          </p:cNvPicPr>
          <p:nvPr/>
        </p:nvPicPr>
        <p:blipFill>
          <a:blip r:embed="rId3"/>
          <a:srcRect/>
          <a:stretch>
            <a:fillRect/>
          </a:stretch>
        </p:blipFill>
        <p:spPr bwMode="auto">
          <a:xfrm>
            <a:off x="3" y="2900363"/>
            <a:ext cx="5151438" cy="1787525"/>
          </a:xfrm>
          <a:prstGeom prst="rect">
            <a:avLst/>
          </a:prstGeom>
          <a:noFill/>
          <a:ln w="9525">
            <a:noFill/>
            <a:miter lim="800000"/>
            <a:headEnd/>
            <a:tailEnd/>
          </a:ln>
        </p:spPr>
      </p:pic>
      <p:pic>
        <p:nvPicPr>
          <p:cNvPr id="369681" name="Picture 17"/>
          <p:cNvPicPr>
            <a:picLocks noChangeAspect="1" noChangeArrowheads="1"/>
          </p:cNvPicPr>
          <p:nvPr/>
        </p:nvPicPr>
        <p:blipFill>
          <a:blip r:embed="rId4"/>
          <a:srcRect/>
          <a:stretch>
            <a:fillRect/>
          </a:stretch>
        </p:blipFill>
        <p:spPr bwMode="auto">
          <a:xfrm>
            <a:off x="6" y="4675188"/>
            <a:ext cx="5154613" cy="1778000"/>
          </a:xfrm>
          <a:prstGeom prst="rect">
            <a:avLst/>
          </a:prstGeom>
          <a:noFill/>
          <a:ln w="9525">
            <a:noFill/>
            <a:miter lim="800000"/>
            <a:headEnd/>
            <a:tailEnd/>
          </a:ln>
        </p:spPr>
      </p:pic>
      <p:sp>
        <p:nvSpPr>
          <p:cNvPr id="369682" name="Rectangle 18"/>
          <p:cNvSpPr>
            <a:spLocks noChangeArrowheads="1"/>
          </p:cNvSpPr>
          <p:nvPr/>
        </p:nvSpPr>
        <p:spPr bwMode="auto">
          <a:xfrm>
            <a:off x="4629150" y="1039814"/>
            <a:ext cx="4406900" cy="523220"/>
          </a:xfrm>
          <a:prstGeom prst="rect">
            <a:avLst/>
          </a:prstGeom>
          <a:noFill/>
          <a:ln w="9525">
            <a:noFill/>
            <a:miter lim="800000"/>
            <a:headEnd/>
            <a:tailEnd/>
          </a:ln>
        </p:spPr>
        <p:txBody>
          <a:bodyPr>
            <a:prstTxWarp prst="textNoShape">
              <a:avLst/>
            </a:prstTxWarp>
            <a:spAutoFit/>
          </a:bodyPr>
          <a:lstStyle/>
          <a:p>
            <a:pPr algn="r" eaLnBrk="0" hangingPunct="0"/>
            <a:r>
              <a:rPr lang="en-US" sz="1400" b="1">
                <a:solidFill>
                  <a:srgbClr val="0000FF"/>
                </a:solidFill>
                <a:ea typeface="ＭＳ Ｐゴシック" charset="-128"/>
                <a:cs typeface="ＭＳ Ｐゴシック" charset="-128"/>
              </a:rPr>
              <a:t>Acos[w(t-t</a:t>
            </a:r>
            <a:r>
              <a:rPr lang="en-US" sz="1400" b="1" baseline="-25000">
                <a:solidFill>
                  <a:srgbClr val="0000FF"/>
                </a:solidFill>
                <a:ea typeface="ＭＳ Ｐゴシック" charset="-128"/>
                <a:cs typeface="ＭＳ Ｐゴシック" charset="-128"/>
              </a:rPr>
              <a:t>0</a:t>
            </a:r>
            <a:r>
              <a:rPr lang="en-US" sz="1400" b="1">
                <a:solidFill>
                  <a:srgbClr val="0000FF"/>
                </a:solidFill>
                <a:ea typeface="ＭＳ Ｐゴシック" charset="-128"/>
                <a:cs typeface="ＭＳ Ｐゴシック" charset="-128"/>
              </a:rPr>
              <a:t>)] ; continuous lines: t</a:t>
            </a:r>
            <a:r>
              <a:rPr lang="en-US" sz="1400" b="1" baseline="-25000">
                <a:solidFill>
                  <a:srgbClr val="0000FF"/>
                </a:solidFill>
                <a:ea typeface="ＭＳ Ｐゴシック" charset="-128"/>
                <a:cs typeface="ＭＳ Ｐゴシック" charset="-128"/>
              </a:rPr>
              <a:t>0</a:t>
            </a:r>
            <a:r>
              <a:rPr lang="en-US" sz="1400" b="1">
                <a:solidFill>
                  <a:srgbClr val="0000FF"/>
                </a:solidFill>
                <a:ea typeface="ＭＳ Ｐゴシック" charset="-128"/>
                <a:cs typeface="ＭＳ Ｐゴシック" charset="-128"/>
              </a:rPr>
              <a:t> = 152.5 d,  T = 1.00</a:t>
            </a:r>
            <a:r>
              <a:rPr lang="en-US" sz="1400" b="1">
                <a:solidFill>
                  <a:srgbClr val="0000FF"/>
                </a:solidFill>
                <a:ea typeface="ＭＳ Ｐゴシック" charset="-128"/>
                <a:cs typeface="ＭＳ Ｐゴシック" charset="-128"/>
                <a:sym typeface="Arial" charset="0"/>
              </a:rPr>
              <a:t> y </a:t>
            </a:r>
          </a:p>
        </p:txBody>
      </p:sp>
      <p:sp>
        <p:nvSpPr>
          <p:cNvPr id="369683" name="Rectangle 19"/>
          <p:cNvSpPr>
            <a:spLocks noChangeArrowheads="1"/>
          </p:cNvSpPr>
          <p:nvPr/>
        </p:nvSpPr>
        <p:spPr bwMode="auto">
          <a:xfrm>
            <a:off x="5391903" y="692253"/>
            <a:ext cx="3418073" cy="307777"/>
          </a:xfrm>
          <a:prstGeom prst="rect">
            <a:avLst/>
          </a:prstGeom>
          <a:noFill/>
          <a:ln w="9525">
            <a:noFill/>
            <a:miter lim="800000"/>
            <a:headEnd/>
            <a:tailEnd/>
          </a:ln>
        </p:spPr>
        <p:txBody>
          <a:bodyPr wrap="none">
            <a:prstTxWarp prst="textNoShape">
              <a:avLst/>
            </a:prstTxWarp>
            <a:spAutoFit/>
          </a:bodyPr>
          <a:lstStyle/>
          <a:p>
            <a:pPr algn="ctr" eaLnBrk="0" hangingPunct="0"/>
            <a:r>
              <a:rPr lang="it-IT" sz="1400" b="1">
                <a:ea typeface="Times New Roman" charset="0"/>
                <a:cs typeface="Times New Roman" charset="0"/>
              </a:rPr>
              <a:t>EPJC67(2010)39; see also refs therein</a:t>
            </a:r>
          </a:p>
        </p:txBody>
      </p:sp>
      <p:sp>
        <p:nvSpPr>
          <p:cNvPr id="20" name="Slide Number Placeholder 19"/>
          <p:cNvSpPr>
            <a:spLocks noGrp="1"/>
          </p:cNvSpPr>
          <p:nvPr>
            <p:ph type="sldNum" sz="quarter" idx="12"/>
          </p:nvPr>
        </p:nvSpPr>
        <p:spPr/>
        <p:txBody>
          <a:bodyPr/>
          <a:lstStyle/>
          <a:p>
            <a:pPr>
              <a:defRPr/>
            </a:pPr>
            <a:fld id="{7F07E717-F84E-1744-9374-89A1165C19B2}" type="slidenum">
              <a:rPr lang="en-US" smtClean="0"/>
              <a:pPr>
                <a:defRPr/>
              </a:pPr>
              <a:t>23</a:t>
            </a:fld>
            <a:endParaRPr lang="en-US"/>
          </a:p>
        </p:txBody>
      </p:sp>
    </p:spTree>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79388" y="260350"/>
            <a:ext cx="7702550" cy="1081088"/>
          </a:xfrm>
          <a:solidFill>
            <a:srgbClr val="000080"/>
          </a:solidFill>
        </p:spPr>
        <p:txBody>
          <a:bodyPr/>
          <a:lstStyle/>
          <a:p>
            <a:pPr eaLnBrk="1" hangingPunct="1">
              <a:defRPr/>
            </a:pPr>
            <a:r>
              <a:rPr lang="en-US" sz="3600" b="1" dirty="0">
                <a:solidFill>
                  <a:srgbClr val="FF6600"/>
                </a:solidFill>
                <a:effectLst>
                  <a:outerShdw blurRad="38100" dist="38100" dir="2700000" algn="tl">
                    <a:srgbClr val="000000"/>
                  </a:outerShdw>
                </a:effectLst>
                <a:latin typeface="Tahoma" charset="0"/>
                <a:ea typeface="+mj-ea"/>
                <a:cs typeface="+mj-cs"/>
              </a:rPr>
              <a:t>The XENON Dark Matter Program</a:t>
            </a:r>
          </a:p>
        </p:txBody>
      </p:sp>
      <p:pic>
        <p:nvPicPr>
          <p:cNvPr id="372739" name="Picture 13"/>
          <p:cNvPicPr>
            <a:picLocks noChangeAspect="1" noChangeArrowheads="1"/>
          </p:cNvPicPr>
          <p:nvPr/>
        </p:nvPicPr>
        <p:blipFill>
          <a:blip r:embed="rId2"/>
          <a:srcRect/>
          <a:stretch>
            <a:fillRect/>
          </a:stretch>
        </p:blipFill>
        <p:spPr bwMode="auto">
          <a:xfrm>
            <a:off x="7958140" y="188913"/>
            <a:ext cx="1150937" cy="1143000"/>
          </a:xfrm>
          <a:prstGeom prst="rect">
            <a:avLst/>
          </a:prstGeom>
          <a:noFill/>
          <a:ln w="9525">
            <a:noFill/>
            <a:miter lim="800000"/>
            <a:headEnd/>
            <a:tailEnd/>
          </a:ln>
        </p:spPr>
      </p:pic>
      <p:pic>
        <p:nvPicPr>
          <p:cNvPr id="372740" name="Picture 3"/>
          <p:cNvPicPr>
            <a:picLocks noChangeArrowheads="1"/>
          </p:cNvPicPr>
          <p:nvPr/>
        </p:nvPicPr>
        <p:blipFill>
          <a:blip r:embed="rId3"/>
          <a:srcRect/>
          <a:stretch>
            <a:fillRect/>
          </a:stretch>
        </p:blipFill>
        <p:spPr bwMode="auto">
          <a:xfrm>
            <a:off x="181027" y="2252663"/>
            <a:ext cx="2087563" cy="3103562"/>
          </a:xfrm>
          <a:prstGeom prst="rect">
            <a:avLst/>
          </a:prstGeom>
          <a:noFill/>
          <a:ln w="9525">
            <a:noFill/>
            <a:miter lim="800000"/>
            <a:headEnd/>
            <a:tailEnd/>
          </a:ln>
        </p:spPr>
      </p:pic>
      <p:sp>
        <p:nvSpPr>
          <p:cNvPr id="372741" name="Rectangle 5"/>
          <p:cNvSpPr>
            <a:spLocks/>
          </p:cNvSpPr>
          <p:nvPr/>
        </p:nvSpPr>
        <p:spPr bwMode="auto">
          <a:xfrm>
            <a:off x="61965" y="5445125"/>
            <a:ext cx="2854325" cy="635000"/>
          </a:xfrm>
          <a:prstGeom prst="rect">
            <a:avLst/>
          </a:prstGeom>
          <a:noFill/>
          <a:ln w="9525">
            <a:noFill/>
            <a:miter lim="800000"/>
            <a:headEnd/>
            <a:tailEnd/>
          </a:ln>
        </p:spPr>
        <p:txBody>
          <a:bodyPr lIns="0" tIns="0" rIns="0" bIns="0" anchor="ctr">
            <a:prstTxWarp prst="textNoShape">
              <a:avLst/>
            </a:prstTxWarp>
          </a:bodyPr>
          <a:lstStyle/>
          <a:p>
            <a:pPr algn="ctr" eaLnBrk="0" hangingPunct="0">
              <a:tabLst>
                <a:tab pos="311150" algn="l"/>
                <a:tab pos="631825" algn="l"/>
                <a:tab pos="944563" algn="l"/>
                <a:tab pos="1257300" algn="l"/>
                <a:tab pos="1577975" algn="l"/>
                <a:tab pos="1889125" algn="l"/>
                <a:tab pos="2211388" algn="l"/>
                <a:tab pos="2522538" algn="l"/>
                <a:tab pos="2835275" algn="l"/>
                <a:tab pos="3155950" algn="l"/>
                <a:tab pos="3468688" algn="l"/>
                <a:tab pos="3779838" algn="l"/>
                <a:tab pos="4102100" algn="l"/>
                <a:tab pos="4413250" algn="l"/>
                <a:tab pos="4733925" algn="l"/>
                <a:tab pos="5046663" algn="l"/>
                <a:tab pos="5359400" algn="l"/>
                <a:tab pos="5680075" algn="l"/>
                <a:tab pos="5991225" algn="l"/>
                <a:tab pos="6303963" algn="l"/>
                <a:tab pos="6313488" algn="l"/>
              </a:tabLst>
            </a:pPr>
            <a:r>
              <a:rPr lang="en-US" b="1" dirty="0">
                <a:solidFill>
                  <a:srgbClr val="000090"/>
                </a:solidFill>
                <a:latin typeface="Times" charset="0"/>
                <a:sym typeface="Times" charset="0"/>
              </a:rPr>
              <a:t>XENON10</a:t>
            </a:r>
          </a:p>
          <a:p>
            <a:pPr algn="ctr" eaLnBrk="0" hangingPunct="0">
              <a:tabLst>
                <a:tab pos="311150" algn="l"/>
                <a:tab pos="631825" algn="l"/>
                <a:tab pos="944563" algn="l"/>
                <a:tab pos="1257300" algn="l"/>
                <a:tab pos="1577975" algn="l"/>
                <a:tab pos="1889125" algn="l"/>
                <a:tab pos="2211388" algn="l"/>
                <a:tab pos="2522538" algn="l"/>
                <a:tab pos="2835275" algn="l"/>
                <a:tab pos="3155950" algn="l"/>
                <a:tab pos="3468688" algn="l"/>
                <a:tab pos="3779838" algn="l"/>
                <a:tab pos="4102100" algn="l"/>
                <a:tab pos="4413250" algn="l"/>
                <a:tab pos="4733925" algn="l"/>
                <a:tab pos="5046663" algn="l"/>
                <a:tab pos="5359400" algn="l"/>
                <a:tab pos="5680075" algn="l"/>
                <a:tab pos="5991225" algn="l"/>
                <a:tab pos="6303963" algn="l"/>
                <a:tab pos="6313488" algn="l"/>
              </a:tabLst>
            </a:pPr>
            <a:r>
              <a:rPr lang="en-US" sz="1400" i="1" dirty="0">
                <a:solidFill>
                  <a:srgbClr val="44422C"/>
                </a:solidFill>
                <a:latin typeface="ＭＳ Ｐゴシック" charset="-128"/>
              </a:rPr>
              <a:t>Achieved (2007) </a:t>
            </a:r>
            <a:r>
              <a:rPr lang="en-US" sz="1400" dirty="0">
                <a:solidFill>
                  <a:srgbClr val="44422C"/>
                </a:solidFill>
                <a:latin typeface="ＭＳ ゴシック" charset="-128"/>
                <a:ea typeface="Comic Sans MS" charset="0"/>
                <a:cs typeface="Comic Sans MS" charset="0"/>
                <a:sym typeface="ＭＳ ゴシック" charset="-128"/>
              </a:rPr>
              <a:t>σ</a:t>
            </a:r>
            <a:r>
              <a:rPr lang="en-US" sz="1400" i="1" baseline="-6000" dirty="0">
                <a:solidFill>
                  <a:srgbClr val="44422C"/>
                </a:solidFill>
                <a:latin typeface="ＭＳ Ｐゴシック" charset="-128"/>
              </a:rPr>
              <a:t>SI</a:t>
            </a:r>
            <a:r>
              <a:rPr lang="en-US" sz="1400" i="1" dirty="0">
                <a:solidFill>
                  <a:srgbClr val="44422C"/>
                </a:solidFill>
                <a:latin typeface="ＭＳ Ｐゴシック" charset="-128"/>
              </a:rPr>
              <a:t>=8.8 x10</a:t>
            </a:r>
            <a:r>
              <a:rPr lang="en-US" sz="1400" i="1" baseline="32000" dirty="0">
                <a:solidFill>
                  <a:srgbClr val="44422C"/>
                </a:solidFill>
                <a:latin typeface="ＭＳ Ｐゴシック" charset="-128"/>
              </a:rPr>
              <a:t>-44</a:t>
            </a:r>
            <a:r>
              <a:rPr lang="en-US" sz="1400" i="1" dirty="0">
                <a:solidFill>
                  <a:srgbClr val="44422C"/>
                </a:solidFill>
                <a:latin typeface="ＭＳ Ｐゴシック" charset="-128"/>
              </a:rPr>
              <a:t> cm</a:t>
            </a:r>
            <a:r>
              <a:rPr lang="en-US" sz="1400" i="1" baseline="32000" dirty="0">
                <a:solidFill>
                  <a:srgbClr val="44422C"/>
                </a:solidFill>
                <a:latin typeface="ＭＳ Ｐゴシック" charset="-128"/>
              </a:rPr>
              <a:t>2</a:t>
            </a:r>
          </a:p>
        </p:txBody>
      </p:sp>
      <p:sp>
        <p:nvSpPr>
          <p:cNvPr id="372742" name="Rectangle 6"/>
          <p:cNvSpPr>
            <a:spLocks/>
          </p:cNvSpPr>
          <p:nvPr/>
        </p:nvSpPr>
        <p:spPr bwMode="auto">
          <a:xfrm>
            <a:off x="2478302" y="5519781"/>
            <a:ext cx="3879426" cy="800219"/>
          </a:xfrm>
          <a:prstGeom prst="rect">
            <a:avLst/>
          </a:prstGeom>
          <a:noFill/>
          <a:ln w="9525">
            <a:noFill/>
            <a:miter lim="800000"/>
            <a:headEnd/>
            <a:tailEnd/>
          </a:ln>
        </p:spPr>
        <p:txBody>
          <a:bodyPr wrap="none" lIns="0" tIns="0" rIns="0" bIns="0" anchor="ctr">
            <a:prstTxWarp prst="textNoShape">
              <a:avLst/>
            </a:prstTxWarp>
            <a:spAutoFit/>
          </a:bodyPr>
          <a:lstStyle/>
          <a:p>
            <a:pPr algn="ctr" eaLnBrk="0" hangingPunct="0">
              <a:tabLst>
                <a:tab pos="311150" algn="l"/>
                <a:tab pos="631825" algn="l"/>
                <a:tab pos="944563" algn="l"/>
                <a:tab pos="1257300" algn="l"/>
                <a:tab pos="1577975" algn="l"/>
                <a:tab pos="1889125" algn="l"/>
                <a:tab pos="2211388" algn="l"/>
                <a:tab pos="2522538" algn="l"/>
                <a:tab pos="2835275" algn="l"/>
                <a:tab pos="3155950" algn="l"/>
                <a:tab pos="3468688" algn="l"/>
                <a:tab pos="3779838" algn="l"/>
                <a:tab pos="4102100" algn="l"/>
                <a:tab pos="4413250" algn="l"/>
                <a:tab pos="4733925" algn="l"/>
                <a:tab pos="5046663" algn="l"/>
                <a:tab pos="5359400" algn="l"/>
                <a:tab pos="5680075" algn="l"/>
                <a:tab pos="5991225" algn="l"/>
                <a:tab pos="6303963" algn="l"/>
                <a:tab pos="6313488" algn="l"/>
              </a:tabLst>
            </a:pPr>
            <a:r>
              <a:rPr lang="en-US" b="1" dirty="0">
                <a:solidFill>
                  <a:srgbClr val="000090"/>
                </a:solidFill>
                <a:sym typeface="Times" charset="0"/>
              </a:rPr>
              <a:t>XENON100</a:t>
            </a:r>
          </a:p>
          <a:p>
            <a:pPr algn="ctr" eaLnBrk="0" hangingPunct="0">
              <a:tabLst>
                <a:tab pos="311150" algn="l"/>
                <a:tab pos="631825" algn="l"/>
                <a:tab pos="944563" algn="l"/>
                <a:tab pos="1257300" algn="l"/>
                <a:tab pos="1577975" algn="l"/>
                <a:tab pos="1889125" algn="l"/>
                <a:tab pos="2211388" algn="l"/>
                <a:tab pos="2522538" algn="l"/>
                <a:tab pos="2835275" algn="l"/>
                <a:tab pos="3155950" algn="l"/>
                <a:tab pos="3468688" algn="l"/>
                <a:tab pos="3779838" algn="l"/>
                <a:tab pos="4102100" algn="l"/>
                <a:tab pos="4413250" algn="l"/>
                <a:tab pos="4733925" algn="l"/>
                <a:tab pos="5046663" algn="l"/>
                <a:tab pos="5359400" algn="l"/>
                <a:tab pos="5680075" algn="l"/>
                <a:tab pos="5991225" algn="l"/>
                <a:tab pos="6303963" algn="l"/>
                <a:tab pos="6313488" algn="l"/>
              </a:tabLst>
            </a:pPr>
            <a:r>
              <a:rPr lang="en-US" sz="1400" i="1" dirty="0">
                <a:solidFill>
                  <a:srgbClr val="44422C"/>
                </a:solidFill>
              </a:rPr>
              <a:t>Achieved (2010) </a:t>
            </a:r>
            <a:r>
              <a:rPr lang="en-US" sz="1400" dirty="0">
                <a:solidFill>
                  <a:srgbClr val="44422C"/>
                </a:solidFill>
                <a:ea typeface="Comic Sans MS" charset="0"/>
                <a:cs typeface="Comic Sans MS" charset="0"/>
                <a:sym typeface="ＭＳ ゴシック" charset="-128"/>
              </a:rPr>
              <a:t>σ</a:t>
            </a:r>
            <a:r>
              <a:rPr lang="en-US" sz="1400" i="1" baseline="-6000" dirty="0">
                <a:solidFill>
                  <a:srgbClr val="44422C"/>
                </a:solidFill>
              </a:rPr>
              <a:t>SI</a:t>
            </a:r>
            <a:r>
              <a:rPr lang="en-US" sz="1400" i="1" dirty="0">
                <a:solidFill>
                  <a:srgbClr val="44422C"/>
                </a:solidFill>
              </a:rPr>
              <a:t>=2.4 x10</a:t>
            </a:r>
            <a:r>
              <a:rPr lang="en-US" sz="1400" i="1" baseline="32000" dirty="0">
                <a:solidFill>
                  <a:srgbClr val="44422C"/>
                </a:solidFill>
              </a:rPr>
              <a:t>-44</a:t>
            </a:r>
            <a:r>
              <a:rPr lang="en-US" sz="1400" i="1" dirty="0">
                <a:solidFill>
                  <a:srgbClr val="44422C"/>
                </a:solidFill>
              </a:rPr>
              <a:t> cm</a:t>
            </a:r>
            <a:r>
              <a:rPr lang="en-US" sz="1400" i="1" baseline="32000" dirty="0">
                <a:solidFill>
                  <a:srgbClr val="44422C"/>
                </a:solidFill>
              </a:rPr>
              <a:t>2</a:t>
            </a:r>
            <a:endParaRPr lang="en-US" dirty="0"/>
          </a:p>
          <a:p>
            <a:pPr algn="ctr" eaLnBrk="0" hangingPunct="0">
              <a:tabLst>
                <a:tab pos="311150" algn="l"/>
                <a:tab pos="631825" algn="l"/>
                <a:tab pos="944563" algn="l"/>
                <a:tab pos="1257300" algn="l"/>
                <a:tab pos="1577975" algn="l"/>
                <a:tab pos="1889125" algn="l"/>
                <a:tab pos="2211388" algn="l"/>
                <a:tab pos="2522538" algn="l"/>
                <a:tab pos="2835275" algn="l"/>
                <a:tab pos="3155950" algn="l"/>
                <a:tab pos="3468688" algn="l"/>
                <a:tab pos="3779838" algn="l"/>
                <a:tab pos="4102100" algn="l"/>
                <a:tab pos="4413250" algn="l"/>
                <a:tab pos="4733925" algn="l"/>
                <a:tab pos="5046663" algn="l"/>
                <a:tab pos="5359400" algn="l"/>
                <a:tab pos="5680075" algn="l"/>
                <a:tab pos="5991225" algn="l"/>
                <a:tab pos="6303963" algn="l"/>
                <a:tab pos="6313488" algn="l"/>
              </a:tabLst>
            </a:pPr>
            <a:r>
              <a:rPr lang="en-US" sz="2000" b="1" i="1" dirty="0">
                <a:solidFill>
                  <a:srgbClr val="FF0000"/>
                </a:solidFill>
              </a:rPr>
              <a:t>Achieved (</a:t>
            </a:r>
            <a:r>
              <a:rPr lang="en-US" sz="2000" b="1" i="1" dirty="0" smtClean="0">
                <a:solidFill>
                  <a:srgbClr val="FF0000"/>
                </a:solidFill>
              </a:rPr>
              <a:t>2012) </a:t>
            </a:r>
            <a:r>
              <a:rPr lang="en-US" sz="2000" b="1" dirty="0" smtClean="0">
                <a:solidFill>
                  <a:srgbClr val="FF0000"/>
                </a:solidFill>
                <a:ea typeface="Comic Sans MS" charset="0"/>
                <a:cs typeface="Comic Sans MS" charset="0"/>
                <a:sym typeface="ＭＳ ゴシック" charset="-128"/>
              </a:rPr>
              <a:t>σ</a:t>
            </a:r>
            <a:r>
              <a:rPr lang="en-US" sz="2000" b="1" baseline="-6000" dirty="0" smtClean="0">
                <a:solidFill>
                  <a:srgbClr val="FF0000"/>
                </a:solidFill>
              </a:rPr>
              <a:t>SI</a:t>
            </a:r>
            <a:r>
              <a:rPr lang="en-US" sz="2000" b="1" dirty="0" smtClean="0">
                <a:solidFill>
                  <a:srgbClr val="FF0000"/>
                </a:solidFill>
              </a:rPr>
              <a:t>=2x10</a:t>
            </a:r>
            <a:r>
              <a:rPr lang="en-US" sz="2000" b="1" baseline="32000" dirty="0" smtClean="0">
                <a:solidFill>
                  <a:srgbClr val="FF0000"/>
                </a:solidFill>
              </a:rPr>
              <a:t>-45</a:t>
            </a:r>
            <a:r>
              <a:rPr lang="en-US" sz="2000" b="1" dirty="0" smtClean="0">
                <a:solidFill>
                  <a:srgbClr val="FF0000"/>
                </a:solidFill>
              </a:rPr>
              <a:t> cm</a:t>
            </a:r>
            <a:r>
              <a:rPr lang="en-US" sz="2000" b="1" baseline="32000" dirty="0" smtClean="0">
                <a:solidFill>
                  <a:srgbClr val="FF0000"/>
                </a:solidFill>
              </a:rPr>
              <a:t>2</a:t>
            </a:r>
            <a:endParaRPr lang="en-US" sz="2000" b="1" baseline="32000" dirty="0">
              <a:solidFill>
                <a:srgbClr val="FF0000"/>
              </a:solidFill>
            </a:endParaRPr>
          </a:p>
        </p:txBody>
      </p:sp>
      <p:sp>
        <p:nvSpPr>
          <p:cNvPr id="372743" name="Rectangle 7"/>
          <p:cNvSpPr>
            <a:spLocks/>
          </p:cNvSpPr>
          <p:nvPr/>
        </p:nvSpPr>
        <p:spPr bwMode="auto">
          <a:xfrm>
            <a:off x="5795969" y="5432425"/>
            <a:ext cx="3152775" cy="660400"/>
          </a:xfrm>
          <a:prstGeom prst="rect">
            <a:avLst/>
          </a:prstGeom>
          <a:noFill/>
          <a:ln w="9525">
            <a:noFill/>
            <a:miter lim="800000"/>
            <a:headEnd/>
            <a:tailEnd/>
          </a:ln>
        </p:spPr>
        <p:txBody>
          <a:bodyPr lIns="0" tIns="0" rIns="0" bIns="0" anchor="ctr">
            <a:prstTxWarp prst="textNoShape">
              <a:avLst/>
            </a:prstTxWarp>
          </a:bodyPr>
          <a:lstStyle/>
          <a:p>
            <a:pPr algn="ctr" eaLnBrk="0" hangingPunct="0">
              <a:tabLst>
                <a:tab pos="311150" algn="l"/>
                <a:tab pos="631825" algn="l"/>
                <a:tab pos="944563" algn="l"/>
                <a:tab pos="1257300" algn="l"/>
                <a:tab pos="1577975" algn="l"/>
                <a:tab pos="1889125" algn="l"/>
                <a:tab pos="2211388" algn="l"/>
                <a:tab pos="2522538" algn="l"/>
                <a:tab pos="2835275" algn="l"/>
                <a:tab pos="3155950" algn="l"/>
                <a:tab pos="3468688" algn="l"/>
                <a:tab pos="3779838" algn="l"/>
                <a:tab pos="4102100" algn="l"/>
                <a:tab pos="4413250" algn="l"/>
                <a:tab pos="4733925" algn="l"/>
                <a:tab pos="5046663" algn="l"/>
                <a:tab pos="5359400" algn="l"/>
                <a:tab pos="5680075" algn="l"/>
                <a:tab pos="5991225" algn="l"/>
                <a:tab pos="6303963" algn="l"/>
                <a:tab pos="6313488" algn="l"/>
              </a:tabLst>
            </a:pPr>
            <a:r>
              <a:rPr lang="en-US" b="1" dirty="0">
                <a:solidFill>
                  <a:srgbClr val="A50021"/>
                </a:solidFill>
                <a:sym typeface="Times" charset="0"/>
              </a:rPr>
              <a:t>XENON1T</a:t>
            </a:r>
          </a:p>
          <a:p>
            <a:pPr algn="ctr" eaLnBrk="0" hangingPunct="0">
              <a:tabLst>
                <a:tab pos="311150" algn="l"/>
                <a:tab pos="631825" algn="l"/>
                <a:tab pos="944563" algn="l"/>
                <a:tab pos="1257300" algn="l"/>
                <a:tab pos="1577975" algn="l"/>
                <a:tab pos="1889125" algn="l"/>
                <a:tab pos="2211388" algn="l"/>
                <a:tab pos="2522538" algn="l"/>
                <a:tab pos="2835275" algn="l"/>
                <a:tab pos="3155950" algn="l"/>
                <a:tab pos="3468688" algn="l"/>
                <a:tab pos="3779838" algn="l"/>
                <a:tab pos="4102100" algn="l"/>
                <a:tab pos="4413250" algn="l"/>
                <a:tab pos="4733925" algn="l"/>
                <a:tab pos="5046663" algn="l"/>
                <a:tab pos="5359400" algn="l"/>
                <a:tab pos="5680075" algn="l"/>
                <a:tab pos="5991225" algn="l"/>
                <a:tab pos="6303963" algn="l"/>
                <a:tab pos="6313488" algn="l"/>
              </a:tabLst>
            </a:pPr>
            <a:r>
              <a:rPr lang="en-US" sz="1400" i="1" dirty="0">
                <a:solidFill>
                  <a:srgbClr val="44422C"/>
                </a:solidFill>
              </a:rPr>
              <a:t>Projected (2015) </a:t>
            </a:r>
            <a:r>
              <a:rPr lang="en-US" sz="1500" dirty="0">
                <a:solidFill>
                  <a:srgbClr val="44422C"/>
                </a:solidFill>
                <a:ea typeface="Comic Sans MS" charset="0"/>
                <a:cs typeface="Comic Sans MS" charset="0"/>
                <a:sym typeface="ＭＳ ゴシック" charset="-128"/>
              </a:rPr>
              <a:t>σ</a:t>
            </a:r>
            <a:r>
              <a:rPr lang="en-US" sz="1500" baseline="-6000" dirty="0">
                <a:solidFill>
                  <a:srgbClr val="44422C"/>
                </a:solidFill>
              </a:rPr>
              <a:t>SI</a:t>
            </a:r>
            <a:r>
              <a:rPr lang="en-US" sz="1500" dirty="0">
                <a:solidFill>
                  <a:srgbClr val="44422C"/>
                </a:solidFill>
              </a:rPr>
              <a:t> ~10</a:t>
            </a:r>
            <a:r>
              <a:rPr lang="en-US" sz="1500" baseline="32000" dirty="0">
                <a:solidFill>
                  <a:srgbClr val="44422C"/>
                </a:solidFill>
              </a:rPr>
              <a:t>-47</a:t>
            </a:r>
            <a:r>
              <a:rPr lang="en-US" sz="1500" dirty="0">
                <a:solidFill>
                  <a:srgbClr val="44422C"/>
                </a:solidFill>
              </a:rPr>
              <a:t> cm</a:t>
            </a:r>
            <a:r>
              <a:rPr lang="en-US" sz="1500" baseline="32000" dirty="0">
                <a:solidFill>
                  <a:srgbClr val="44422C"/>
                </a:solidFill>
              </a:rPr>
              <a:t>2</a:t>
            </a:r>
          </a:p>
        </p:txBody>
      </p:sp>
      <p:sp>
        <p:nvSpPr>
          <p:cNvPr id="372744" name="Rectangle 8"/>
          <p:cNvSpPr>
            <a:spLocks/>
          </p:cNvSpPr>
          <p:nvPr/>
        </p:nvSpPr>
        <p:spPr bwMode="auto">
          <a:xfrm>
            <a:off x="370745" y="1560712"/>
            <a:ext cx="1539885" cy="615553"/>
          </a:xfrm>
          <a:prstGeom prst="rect">
            <a:avLst/>
          </a:prstGeom>
          <a:noFill/>
          <a:ln w="12600">
            <a:solidFill>
              <a:srgbClr val="000000"/>
            </a:solidFill>
            <a:miter lim="800000"/>
            <a:headEnd/>
            <a:tailEnd/>
          </a:ln>
        </p:spPr>
        <p:txBody>
          <a:bodyPr wrap="none" lIns="0" tIns="0" rIns="0" bIns="0" anchor="ctr">
            <a:prstTxWarp prst="textNoShape">
              <a:avLst/>
            </a:prstTxWarp>
            <a:spAutoFit/>
          </a:bodyPr>
          <a:lstStyle/>
          <a:p>
            <a:pPr algn="ctr" eaLnBrk="0" hangingPunct="0">
              <a:tabLst>
                <a:tab pos="311150" algn="l"/>
                <a:tab pos="631825" algn="l"/>
                <a:tab pos="944563" algn="l"/>
                <a:tab pos="1257300" algn="l"/>
                <a:tab pos="1577975" algn="l"/>
                <a:tab pos="1889125" algn="l"/>
                <a:tab pos="2211388" algn="l"/>
                <a:tab pos="2522538" algn="l"/>
                <a:tab pos="2835275" algn="l"/>
                <a:tab pos="3155950" algn="l"/>
                <a:tab pos="3468688" algn="l"/>
                <a:tab pos="3779838" algn="l"/>
                <a:tab pos="4102100" algn="l"/>
                <a:tab pos="4413250" algn="l"/>
                <a:tab pos="4733925" algn="l"/>
                <a:tab pos="5046663" algn="l"/>
                <a:tab pos="5359400" algn="l"/>
                <a:tab pos="5680075" algn="l"/>
                <a:tab pos="5991225" algn="l"/>
                <a:tab pos="6303963" algn="l"/>
                <a:tab pos="6313488" algn="l"/>
              </a:tabLst>
            </a:pPr>
            <a:r>
              <a:rPr lang="en-US" sz="2000" b="1"/>
              <a:t>past (LNGS)</a:t>
            </a:r>
          </a:p>
          <a:p>
            <a:pPr algn="ctr" eaLnBrk="0" hangingPunct="0">
              <a:tabLst>
                <a:tab pos="311150" algn="l"/>
                <a:tab pos="631825" algn="l"/>
                <a:tab pos="944563" algn="l"/>
                <a:tab pos="1257300" algn="l"/>
                <a:tab pos="1577975" algn="l"/>
                <a:tab pos="1889125" algn="l"/>
                <a:tab pos="2211388" algn="l"/>
                <a:tab pos="2522538" algn="l"/>
                <a:tab pos="2835275" algn="l"/>
                <a:tab pos="3155950" algn="l"/>
                <a:tab pos="3468688" algn="l"/>
                <a:tab pos="3779838" algn="l"/>
                <a:tab pos="4102100" algn="l"/>
                <a:tab pos="4413250" algn="l"/>
                <a:tab pos="4733925" algn="l"/>
                <a:tab pos="5046663" algn="l"/>
                <a:tab pos="5359400" algn="l"/>
                <a:tab pos="5680075" algn="l"/>
                <a:tab pos="5991225" algn="l"/>
                <a:tab pos="6303963" algn="l"/>
                <a:tab pos="6313488" algn="l"/>
              </a:tabLst>
            </a:pPr>
            <a:r>
              <a:rPr lang="en-US" sz="2000" b="1"/>
              <a:t>(2005 - 2007)</a:t>
            </a:r>
          </a:p>
        </p:txBody>
      </p:sp>
      <p:sp>
        <p:nvSpPr>
          <p:cNvPr id="372745" name="Rectangle 9"/>
          <p:cNvSpPr>
            <a:spLocks/>
          </p:cNvSpPr>
          <p:nvPr/>
        </p:nvSpPr>
        <p:spPr bwMode="auto">
          <a:xfrm>
            <a:off x="3203627" y="1557338"/>
            <a:ext cx="2016125" cy="622300"/>
          </a:xfrm>
          <a:prstGeom prst="rect">
            <a:avLst/>
          </a:prstGeom>
          <a:noFill/>
          <a:ln w="12600">
            <a:solidFill>
              <a:srgbClr val="000000"/>
            </a:solidFill>
            <a:miter lim="800000"/>
            <a:headEnd/>
            <a:tailEnd/>
          </a:ln>
        </p:spPr>
        <p:txBody>
          <a:bodyPr lIns="0" tIns="0" rIns="0" bIns="0" anchor="ctr">
            <a:prstTxWarp prst="textNoShape">
              <a:avLst/>
            </a:prstTxWarp>
            <a:spAutoFit/>
          </a:bodyPr>
          <a:lstStyle/>
          <a:p>
            <a:pPr algn="ctr" eaLnBrk="0" hangingPunct="0">
              <a:tabLst>
                <a:tab pos="311150" algn="l"/>
                <a:tab pos="631825" algn="l"/>
                <a:tab pos="944563" algn="l"/>
                <a:tab pos="1257300" algn="l"/>
                <a:tab pos="1577975" algn="l"/>
                <a:tab pos="1889125" algn="l"/>
                <a:tab pos="2211388" algn="l"/>
                <a:tab pos="2522538" algn="l"/>
                <a:tab pos="2835275" algn="l"/>
                <a:tab pos="3155950" algn="l"/>
                <a:tab pos="3468688" algn="l"/>
                <a:tab pos="3779838" algn="l"/>
                <a:tab pos="4102100" algn="l"/>
                <a:tab pos="4413250" algn="l"/>
                <a:tab pos="4733925" algn="l"/>
                <a:tab pos="5046663" algn="l"/>
                <a:tab pos="5359400" algn="l"/>
                <a:tab pos="5680075" algn="l"/>
                <a:tab pos="5991225" algn="l"/>
                <a:tab pos="6303963" algn="l"/>
                <a:tab pos="6313488" algn="l"/>
              </a:tabLst>
            </a:pPr>
            <a:r>
              <a:rPr lang="en-US" sz="2000" b="1"/>
              <a:t>current (LNGS)</a:t>
            </a:r>
          </a:p>
          <a:p>
            <a:pPr algn="ctr" eaLnBrk="0" hangingPunct="0">
              <a:tabLst>
                <a:tab pos="311150" algn="l"/>
                <a:tab pos="631825" algn="l"/>
                <a:tab pos="944563" algn="l"/>
                <a:tab pos="1257300" algn="l"/>
                <a:tab pos="1577975" algn="l"/>
                <a:tab pos="1889125" algn="l"/>
                <a:tab pos="2211388" algn="l"/>
                <a:tab pos="2522538" algn="l"/>
                <a:tab pos="2835275" algn="l"/>
                <a:tab pos="3155950" algn="l"/>
                <a:tab pos="3468688" algn="l"/>
                <a:tab pos="3779838" algn="l"/>
                <a:tab pos="4102100" algn="l"/>
                <a:tab pos="4413250" algn="l"/>
                <a:tab pos="4733925" algn="l"/>
                <a:tab pos="5046663" algn="l"/>
                <a:tab pos="5359400" algn="l"/>
                <a:tab pos="5680075" algn="l"/>
                <a:tab pos="5991225" algn="l"/>
                <a:tab pos="6303963" algn="l"/>
                <a:tab pos="6313488" algn="l"/>
              </a:tabLst>
            </a:pPr>
            <a:r>
              <a:rPr lang="en-US" sz="2000" b="1"/>
              <a:t>(2008-2011)</a:t>
            </a:r>
          </a:p>
        </p:txBody>
      </p:sp>
      <p:sp>
        <p:nvSpPr>
          <p:cNvPr id="372746" name="Rectangle 10"/>
          <p:cNvSpPr>
            <a:spLocks/>
          </p:cNvSpPr>
          <p:nvPr/>
        </p:nvSpPr>
        <p:spPr bwMode="auto">
          <a:xfrm>
            <a:off x="6345241" y="1557338"/>
            <a:ext cx="1898650" cy="622300"/>
          </a:xfrm>
          <a:prstGeom prst="rect">
            <a:avLst/>
          </a:prstGeom>
          <a:noFill/>
          <a:ln w="12600">
            <a:solidFill>
              <a:srgbClr val="000000"/>
            </a:solidFill>
            <a:miter lim="800000"/>
            <a:headEnd/>
            <a:tailEnd/>
          </a:ln>
        </p:spPr>
        <p:txBody>
          <a:bodyPr lIns="0" tIns="0" rIns="0" bIns="0" anchor="ctr">
            <a:prstTxWarp prst="textNoShape">
              <a:avLst/>
            </a:prstTxWarp>
            <a:spAutoFit/>
          </a:bodyPr>
          <a:lstStyle/>
          <a:p>
            <a:pPr algn="ctr" eaLnBrk="0" hangingPunct="0">
              <a:tabLst>
                <a:tab pos="311150" algn="l"/>
                <a:tab pos="631825" algn="l"/>
                <a:tab pos="944563" algn="l"/>
                <a:tab pos="1257300" algn="l"/>
                <a:tab pos="1577975" algn="l"/>
                <a:tab pos="1889125" algn="l"/>
                <a:tab pos="2211388" algn="l"/>
                <a:tab pos="2522538" algn="l"/>
                <a:tab pos="2835275" algn="l"/>
                <a:tab pos="3155950" algn="l"/>
                <a:tab pos="3468688" algn="l"/>
                <a:tab pos="3779838" algn="l"/>
                <a:tab pos="4102100" algn="l"/>
                <a:tab pos="4413250" algn="l"/>
                <a:tab pos="4733925" algn="l"/>
                <a:tab pos="5046663" algn="l"/>
                <a:tab pos="5359400" algn="l"/>
                <a:tab pos="5680075" algn="l"/>
                <a:tab pos="5991225" algn="l"/>
                <a:tab pos="6303963" algn="l"/>
                <a:tab pos="6313488" algn="l"/>
              </a:tabLst>
            </a:pPr>
            <a:r>
              <a:rPr lang="en-US" sz="2000" b="1" dirty="0"/>
              <a:t>future</a:t>
            </a:r>
          </a:p>
          <a:p>
            <a:pPr algn="ctr" eaLnBrk="0" hangingPunct="0">
              <a:tabLst>
                <a:tab pos="311150" algn="l"/>
                <a:tab pos="631825" algn="l"/>
                <a:tab pos="944563" algn="l"/>
                <a:tab pos="1257300" algn="l"/>
                <a:tab pos="1577975" algn="l"/>
                <a:tab pos="1889125" algn="l"/>
                <a:tab pos="2211388" algn="l"/>
                <a:tab pos="2522538" algn="l"/>
                <a:tab pos="2835275" algn="l"/>
                <a:tab pos="3155950" algn="l"/>
                <a:tab pos="3468688" algn="l"/>
                <a:tab pos="3779838" algn="l"/>
                <a:tab pos="4102100" algn="l"/>
                <a:tab pos="4413250" algn="l"/>
                <a:tab pos="4733925" algn="l"/>
                <a:tab pos="5046663" algn="l"/>
                <a:tab pos="5359400" algn="l"/>
                <a:tab pos="5680075" algn="l"/>
                <a:tab pos="5991225" algn="l"/>
                <a:tab pos="6303963" algn="l"/>
                <a:tab pos="6313488" algn="l"/>
              </a:tabLst>
            </a:pPr>
            <a:r>
              <a:rPr lang="en-US" sz="2000" b="1" dirty="0"/>
              <a:t>(</a:t>
            </a:r>
            <a:r>
              <a:rPr lang="en-US" sz="2000" b="1" dirty="0" smtClean="0"/>
              <a:t>2012-</a:t>
            </a:r>
            <a:r>
              <a:rPr lang="en-US" sz="2000" b="1" dirty="0"/>
              <a:t>2015)</a:t>
            </a:r>
          </a:p>
        </p:txBody>
      </p:sp>
      <p:pic>
        <p:nvPicPr>
          <p:cNvPr id="372747" name="Picture 11"/>
          <p:cNvPicPr>
            <a:picLocks noChangeArrowheads="1"/>
          </p:cNvPicPr>
          <p:nvPr/>
        </p:nvPicPr>
        <p:blipFill>
          <a:blip r:embed="rId4"/>
          <a:srcRect/>
          <a:stretch>
            <a:fillRect/>
          </a:stretch>
        </p:blipFill>
        <p:spPr bwMode="auto">
          <a:xfrm>
            <a:off x="2627313" y="2252663"/>
            <a:ext cx="3240087" cy="3167062"/>
          </a:xfrm>
          <a:prstGeom prst="rect">
            <a:avLst/>
          </a:prstGeom>
          <a:noFill/>
          <a:ln w="9525">
            <a:noFill/>
            <a:miter lim="800000"/>
            <a:headEnd/>
            <a:tailEnd/>
          </a:ln>
        </p:spPr>
      </p:pic>
      <p:pic>
        <p:nvPicPr>
          <p:cNvPr id="372748" name="Picture 12"/>
          <p:cNvPicPr>
            <a:picLocks noChangeArrowheads="1"/>
          </p:cNvPicPr>
          <p:nvPr/>
        </p:nvPicPr>
        <p:blipFill>
          <a:blip r:embed="rId5"/>
          <a:srcRect l="7935" r="23267"/>
          <a:stretch>
            <a:fillRect/>
          </a:stretch>
        </p:blipFill>
        <p:spPr bwMode="auto">
          <a:xfrm>
            <a:off x="6011865" y="2270129"/>
            <a:ext cx="2376487" cy="3103563"/>
          </a:xfrm>
          <a:prstGeom prst="rect">
            <a:avLst/>
          </a:prstGeom>
          <a:noFill/>
          <a:ln w="9525">
            <a:noFill/>
            <a:miter lim="800000"/>
            <a:headEnd/>
            <a:tailEnd/>
          </a:ln>
        </p:spPr>
      </p:pic>
      <p:sp>
        <p:nvSpPr>
          <p:cNvPr id="70671" name="Text Box 15"/>
          <p:cNvSpPr txBox="1">
            <a:spLocks noChangeArrowheads="1"/>
          </p:cNvSpPr>
          <p:nvPr/>
        </p:nvSpPr>
        <p:spPr bwMode="auto">
          <a:xfrm>
            <a:off x="827088" y="6381750"/>
            <a:ext cx="8208962" cy="369332"/>
          </a:xfrm>
          <a:prstGeom prst="rect">
            <a:avLst/>
          </a:prstGeom>
          <a:noFill/>
          <a:ln w="9525">
            <a:noFill/>
            <a:miter lim="800000"/>
            <a:headEnd/>
            <a:tailEnd/>
          </a:ln>
        </p:spPr>
        <p:txBody>
          <a:bodyPr>
            <a:prstTxWarp prst="textNoShape">
              <a:avLst/>
            </a:prstTxWarp>
            <a:spAutoFit/>
          </a:bodyPr>
          <a:lstStyle/>
          <a:p>
            <a:pPr algn="r">
              <a:spcBef>
                <a:spcPct val="50000"/>
              </a:spcBef>
            </a:pPr>
            <a:r>
              <a:rPr lang="en-US" b="1" dirty="0" smtClean="0">
                <a:solidFill>
                  <a:srgbClr val="FF0000"/>
                </a:solidFill>
                <a:latin typeface="Comic Sans MS"/>
                <a:cs typeface="Comic Sans MS"/>
              </a:rPr>
              <a:t>Installation in Hall B @LNGS will start this Fall</a:t>
            </a:r>
            <a:endParaRPr lang="en-US" b="1" dirty="0">
              <a:solidFill>
                <a:srgbClr val="FF0000"/>
              </a:solidFill>
              <a:latin typeface="Comic Sans MS"/>
              <a:cs typeface="Comic Sans MS"/>
            </a:endParaRPr>
          </a:p>
        </p:txBody>
      </p:sp>
      <p:sp>
        <p:nvSpPr>
          <p:cNvPr id="70672" name="AutoShape 16"/>
          <p:cNvSpPr>
            <a:spLocks noChangeArrowheads="1"/>
          </p:cNvSpPr>
          <p:nvPr/>
        </p:nvSpPr>
        <p:spPr bwMode="auto">
          <a:xfrm>
            <a:off x="7093002" y="6092929"/>
            <a:ext cx="574675" cy="360363"/>
          </a:xfrm>
          <a:prstGeom prst="downArrow">
            <a:avLst>
              <a:gd name="adj1" fmla="val 50000"/>
              <a:gd name="adj2" fmla="val 25000"/>
            </a:avLst>
          </a:prstGeom>
          <a:solidFill>
            <a:srgbClr val="800000"/>
          </a:solidFill>
          <a:ln w="9525">
            <a:solidFill>
              <a:schemeClr val="tx1"/>
            </a:solidFill>
            <a:miter lim="800000"/>
            <a:headEnd/>
            <a:tailEnd/>
          </a:ln>
        </p:spPr>
        <p:txBody>
          <a:bodyPr wrap="none" anchor="ctr">
            <a:prstTxWarp prst="textNoShape">
              <a:avLst/>
            </a:prstTxWarp>
          </a:bodyPr>
          <a:lstStyle/>
          <a:p>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67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06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71" grpId="0"/>
      <p:bldP spid="70672" grpId="0" animBg="1"/>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76834" name="Picture 4"/>
          <p:cNvPicPr preferRelativeResize="0">
            <a:picLocks/>
          </p:cNvPicPr>
          <p:nvPr/>
        </p:nvPicPr>
        <p:blipFill>
          <a:blip r:embed="rId2"/>
          <a:srcRect/>
          <a:stretch>
            <a:fillRect/>
          </a:stretch>
        </p:blipFill>
        <p:spPr bwMode="auto">
          <a:xfrm>
            <a:off x="0" y="0"/>
            <a:ext cx="9183688" cy="6826250"/>
          </a:xfrm>
          <a:prstGeom prst="rect">
            <a:avLst/>
          </a:prstGeom>
          <a:noFill/>
          <a:ln w="9525">
            <a:noFill/>
            <a:miter lim="800000"/>
            <a:headEnd/>
            <a:tailEnd/>
          </a:ln>
        </p:spPr>
      </p:pic>
      <p:sp>
        <p:nvSpPr>
          <p:cNvPr id="3" name="Slide Number Placeholder 2"/>
          <p:cNvSpPr>
            <a:spLocks noGrp="1"/>
          </p:cNvSpPr>
          <p:nvPr>
            <p:ph type="sldNum" sz="quarter" idx="10"/>
          </p:nvPr>
        </p:nvSpPr>
        <p:spPr/>
        <p:txBody>
          <a:bodyPr/>
          <a:lstStyle/>
          <a:p>
            <a:pPr>
              <a:defRPr/>
            </a:pPr>
            <a:fld id="{17A9D729-7F6B-004C-9F15-ABB8A85FFBE8}" type="slidenum">
              <a:rPr lang="en-US" smtClean="0"/>
              <a:pPr>
                <a:defRPr/>
              </a:pPr>
              <a:t>25</a:t>
            </a:fld>
            <a:endParaRPr lang="en-US"/>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6866" name="Picture 2" descr="400KVI~1"/>
          <p:cNvPicPr>
            <a:picLocks noChangeAspect="1" noChangeArrowheads="1"/>
          </p:cNvPicPr>
          <p:nvPr/>
        </p:nvPicPr>
        <p:blipFill>
          <a:blip r:embed="rId3"/>
          <a:srcRect/>
          <a:stretch>
            <a:fillRect/>
          </a:stretch>
        </p:blipFill>
        <p:spPr bwMode="auto">
          <a:xfrm>
            <a:off x="1187450" y="620713"/>
            <a:ext cx="6769100" cy="4513262"/>
          </a:xfrm>
          <a:prstGeom prst="rect">
            <a:avLst/>
          </a:prstGeom>
          <a:noFill/>
          <a:ln w="9525">
            <a:noFill/>
            <a:miter lim="800000"/>
            <a:headEnd/>
            <a:tailEnd/>
          </a:ln>
        </p:spPr>
      </p:pic>
      <p:sp>
        <p:nvSpPr>
          <p:cNvPr id="36867" name="Text Box 3"/>
          <p:cNvSpPr txBox="1">
            <a:spLocks noChangeArrowheads="1"/>
          </p:cNvSpPr>
          <p:nvPr/>
        </p:nvSpPr>
        <p:spPr bwMode="auto">
          <a:xfrm>
            <a:off x="520700" y="5392738"/>
            <a:ext cx="8064500" cy="1295400"/>
          </a:xfrm>
          <a:prstGeom prst="rect">
            <a:avLst/>
          </a:prstGeom>
          <a:noFill/>
          <a:ln w="28575">
            <a:solidFill>
              <a:srgbClr val="FF0000"/>
            </a:solidFill>
            <a:miter lim="800000"/>
            <a:headEnd/>
            <a:tailEnd/>
          </a:ln>
        </p:spPr>
        <p:txBody>
          <a:bodyPr>
            <a:prstTxWarp prst="textNoShape">
              <a:avLst/>
            </a:prstTxWarp>
            <a:spAutoFit/>
          </a:bodyPr>
          <a:lstStyle/>
          <a:p>
            <a:pPr algn="l">
              <a:spcBef>
                <a:spcPct val="50000"/>
              </a:spcBef>
            </a:pPr>
            <a:r>
              <a:rPr lang="it-IT" sz="2000">
                <a:latin typeface="Comic Sans MS" charset="0"/>
              </a:rPr>
              <a:t>400 kV Accelerator :        </a:t>
            </a:r>
            <a:r>
              <a:rPr lang="it-IT">
                <a:latin typeface="Comic Sans MS" charset="0"/>
              </a:rPr>
              <a:t>E </a:t>
            </a:r>
            <a:r>
              <a:rPr lang="it-IT" baseline="-25000">
                <a:latin typeface="Comic Sans MS" charset="0"/>
              </a:rPr>
              <a:t>beam</a:t>
            </a:r>
            <a:r>
              <a:rPr lang="it-IT">
                <a:latin typeface="Comic Sans MS" charset="0"/>
              </a:rPr>
              <a:t> </a:t>
            </a:r>
            <a:r>
              <a:rPr lang="it-IT">
                <a:latin typeface="Comic Sans MS" charset="0"/>
                <a:sym typeface="Symbol" charset="2"/>
              </a:rPr>
              <a:t> 50 – 400 keV</a:t>
            </a:r>
          </a:p>
          <a:p>
            <a:pPr algn="l">
              <a:spcBef>
                <a:spcPct val="50000"/>
              </a:spcBef>
            </a:pPr>
            <a:r>
              <a:rPr lang="it-IT">
                <a:latin typeface="Comic Sans MS" charset="0"/>
                <a:sym typeface="Symbol" charset="2"/>
              </a:rPr>
              <a:t>I </a:t>
            </a:r>
            <a:r>
              <a:rPr lang="it-IT" baseline="-25000">
                <a:latin typeface="Comic Sans MS" charset="0"/>
                <a:sym typeface="Symbol" charset="2"/>
              </a:rPr>
              <a:t>max</a:t>
            </a:r>
            <a:r>
              <a:rPr lang="it-IT">
                <a:latin typeface="Comic Sans MS" charset="0"/>
                <a:sym typeface="Symbol" charset="2"/>
              </a:rPr>
              <a:t>  500 A   </a:t>
            </a:r>
            <a:r>
              <a:rPr lang="it-IT" sz="1600">
                <a:latin typeface="Comic Sans MS" charset="0"/>
                <a:sym typeface="Symbol" charset="2"/>
              </a:rPr>
              <a:t>protons </a:t>
            </a:r>
            <a:r>
              <a:rPr lang="it-IT">
                <a:latin typeface="Comic Sans MS" charset="0"/>
                <a:sym typeface="Symbol" charset="2"/>
              </a:rPr>
              <a:t>I </a:t>
            </a:r>
            <a:r>
              <a:rPr lang="it-IT" baseline="-25000">
                <a:latin typeface="Comic Sans MS" charset="0"/>
                <a:sym typeface="Symbol" charset="2"/>
              </a:rPr>
              <a:t>max</a:t>
            </a:r>
            <a:r>
              <a:rPr lang="it-IT">
                <a:latin typeface="Comic Sans MS" charset="0"/>
                <a:sym typeface="Symbol" charset="2"/>
              </a:rPr>
              <a:t>  250 A   </a:t>
            </a:r>
            <a:r>
              <a:rPr lang="it-IT" sz="1600">
                <a:latin typeface="Comic Sans MS" charset="0"/>
                <a:sym typeface="Symbol" charset="2"/>
              </a:rPr>
              <a:t>alphas</a:t>
            </a:r>
          </a:p>
          <a:p>
            <a:pPr algn="l">
              <a:spcBef>
                <a:spcPct val="50000"/>
              </a:spcBef>
            </a:pPr>
            <a:r>
              <a:rPr lang="it-IT" sz="2000">
                <a:latin typeface="Comic Sans MS" charset="0"/>
              </a:rPr>
              <a:t>Energy spread</a:t>
            </a:r>
            <a:r>
              <a:rPr lang="it-IT" sz="1600">
                <a:latin typeface="Comic Sans MS" charset="0"/>
                <a:sym typeface="Symbol" charset="2"/>
              </a:rPr>
              <a:t> </a:t>
            </a:r>
            <a:r>
              <a:rPr lang="it-IT">
                <a:latin typeface="Comic Sans MS" charset="0"/>
                <a:sym typeface="Symbol" charset="2"/>
              </a:rPr>
              <a:t> 70 eV                Long term stability  5eV/h</a:t>
            </a:r>
          </a:p>
        </p:txBody>
      </p:sp>
      <p:sp>
        <p:nvSpPr>
          <p:cNvPr id="36868" name="Rectangle 4"/>
          <p:cNvSpPr>
            <a:spLocks noChangeArrowheads="1"/>
          </p:cNvSpPr>
          <p:nvPr/>
        </p:nvSpPr>
        <p:spPr bwMode="auto">
          <a:xfrm>
            <a:off x="28800" y="56990"/>
            <a:ext cx="9115200" cy="523220"/>
          </a:xfrm>
          <a:prstGeom prst="rect">
            <a:avLst/>
          </a:prstGeom>
          <a:solidFill>
            <a:srgbClr val="000090"/>
          </a:solidFill>
          <a:ln w="9525">
            <a:noFill/>
            <a:miter lim="800000"/>
            <a:headEnd/>
            <a:tailEnd/>
          </a:ln>
        </p:spPr>
        <p:txBody>
          <a:bodyPr wrap="square" anchor="ctr">
            <a:prstTxWarp prst="textNoShape">
              <a:avLst/>
            </a:prstTxWarp>
            <a:spAutoFit/>
          </a:bodyPr>
          <a:lstStyle/>
          <a:p>
            <a:r>
              <a:rPr lang="it-IT" sz="2800" b="1" dirty="0" err="1">
                <a:solidFill>
                  <a:srgbClr val="FF6600"/>
                </a:solidFill>
                <a:latin typeface="Comic Sans MS" charset="0"/>
              </a:rPr>
              <a:t>L</a:t>
            </a:r>
            <a:r>
              <a:rPr lang="it-IT" sz="2800" b="1" dirty="0" err="1">
                <a:solidFill>
                  <a:schemeClr val="bg1"/>
                </a:solidFill>
                <a:latin typeface="Comic Sans MS" charset="0"/>
              </a:rPr>
              <a:t>aboratory</a:t>
            </a:r>
            <a:r>
              <a:rPr lang="it-IT" sz="2800" b="1" dirty="0">
                <a:solidFill>
                  <a:schemeClr val="bg1"/>
                </a:solidFill>
                <a:latin typeface="Comic Sans MS" charset="0"/>
              </a:rPr>
              <a:t> </a:t>
            </a:r>
            <a:r>
              <a:rPr lang="it-IT" sz="2800" b="1" dirty="0" err="1">
                <a:solidFill>
                  <a:schemeClr val="bg1"/>
                </a:solidFill>
                <a:latin typeface="Comic Sans MS" charset="0"/>
              </a:rPr>
              <a:t>for</a:t>
            </a:r>
            <a:r>
              <a:rPr lang="it-IT" sz="2800" b="1" dirty="0">
                <a:solidFill>
                  <a:schemeClr val="bg1"/>
                </a:solidFill>
                <a:latin typeface="Comic Sans MS" charset="0"/>
              </a:rPr>
              <a:t> </a:t>
            </a:r>
            <a:r>
              <a:rPr lang="it-IT" sz="2800" b="1" dirty="0">
                <a:solidFill>
                  <a:srgbClr val="FF6600"/>
                </a:solidFill>
                <a:latin typeface="Comic Sans MS" charset="0"/>
              </a:rPr>
              <a:t>U</a:t>
            </a:r>
            <a:r>
              <a:rPr lang="it-IT" sz="2800" b="1" dirty="0">
                <a:solidFill>
                  <a:srgbClr val="FFFFFF"/>
                </a:solidFill>
                <a:latin typeface="Comic Sans MS" charset="0"/>
              </a:rPr>
              <a:t>nderground</a:t>
            </a:r>
            <a:r>
              <a:rPr lang="it-IT" sz="2800" b="1" dirty="0">
                <a:solidFill>
                  <a:schemeClr val="accent2"/>
                </a:solidFill>
                <a:latin typeface="Comic Sans MS" charset="0"/>
              </a:rPr>
              <a:t> </a:t>
            </a:r>
            <a:r>
              <a:rPr lang="it-IT" sz="2800" b="1" dirty="0" err="1">
                <a:solidFill>
                  <a:srgbClr val="FF6600"/>
                </a:solidFill>
                <a:latin typeface="Comic Sans MS" charset="0"/>
              </a:rPr>
              <a:t>N</a:t>
            </a:r>
            <a:r>
              <a:rPr lang="it-IT" sz="2800" b="1" dirty="0" err="1">
                <a:solidFill>
                  <a:srgbClr val="FFFFFF"/>
                </a:solidFill>
                <a:latin typeface="Comic Sans MS" charset="0"/>
              </a:rPr>
              <a:t>uclear</a:t>
            </a:r>
            <a:r>
              <a:rPr lang="it-IT" sz="2800" b="1" dirty="0">
                <a:solidFill>
                  <a:srgbClr val="FFFFFF"/>
                </a:solidFill>
                <a:latin typeface="Comic Sans MS" charset="0"/>
              </a:rPr>
              <a:t> </a:t>
            </a:r>
            <a:r>
              <a:rPr lang="it-IT" sz="2800" b="1" dirty="0" err="1">
                <a:solidFill>
                  <a:srgbClr val="FF6600"/>
                </a:solidFill>
                <a:latin typeface="Comic Sans MS" charset="0"/>
              </a:rPr>
              <a:t>A</a:t>
            </a:r>
            <a:r>
              <a:rPr lang="it-IT" sz="2800" b="1" dirty="0" err="1">
                <a:solidFill>
                  <a:srgbClr val="FFFFFF"/>
                </a:solidFill>
                <a:latin typeface="Comic Sans MS" charset="0"/>
              </a:rPr>
              <a:t>strophysics</a:t>
            </a:r>
            <a:endParaRPr lang="en-US" sz="2800" b="1" dirty="0">
              <a:solidFill>
                <a:srgbClr val="FFFFFF"/>
              </a:solidFill>
              <a:latin typeface="Comic Sans MS"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685800" y="115889"/>
            <a:ext cx="7772400" cy="1492250"/>
          </a:xfrm>
          <a:solidFill>
            <a:srgbClr val="000080"/>
          </a:solidFill>
        </p:spPr>
        <p:txBody>
          <a:bodyPr/>
          <a:lstStyle/>
          <a:p>
            <a:pPr eaLnBrk="1" hangingPunct="1"/>
            <a:r>
              <a:rPr lang="en-US" sz="2800" b="1" dirty="0" smtClean="0">
                <a:solidFill>
                  <a:srgbClr val="FF6600"/>
                </a:solidFill>
                <a:latin typeface="Comic Sans MS"/>
                <a:cs typeface="Comic Sans MS"/>
              </a:rPr>
              <a:t>Nuclear astrophysics FUTURE</a:t>
            </a:r>
            <a:r>
              <a:rPr lang="en-US" sz="2800" b="1" dirty="0" smtClean="0">
                <a:solidFill>
                  <a:schemeClr val="bg1"/>
                </a:solidFill>
                <a:latin typeface="Comic Sans MS"/>
                <a:cs typeface="Comic Sans MS"/>
              </a:rPr>
              <a:t>: LUNA </a:t>
            </a:r>
            <a:r>
              <a:rPr lang="en-US" sz="2800" b="1" dirty="0">
                <a:solidFill>
                  <a:schemeClr val="bg1"/>
                </a:solidFill>
                <a:latin typeface="Comic Sans MS"/>
                <a:cs typeface="Comic Sans MS"/>
              </a:rPr>
              <a:t>MV</a:t>
            </a:r>
            <a:r>
              <a:rPr lang="en-US" sz="2800" b="1" dirty="0" smtClean="0">
                <a:solidFill>
                  <a:schemeClr val="bg1"/>
                </a:solidFill>
                <a:latin typeface="Comic Sans MS"/>
                <a:cs typeface="Comic Sans MS"/>
              </a:rPr>
              <a:t>  </a:t>
            </a:r>
            <a:r>
              <a:rPr lang="en-US" sz="2800" b="1" dirty="0">
                <a:solidFill>
                  <a:schemeClr val="bg1"/>
                </a:solidFill>
                <a:latin typeface="Comic Sans MS"/>
                <a:cs typeface="Comic Sans MS"/>
              </a:rPr>
              <a:t/>
            </a:r>
            <a:br>
              <a:rPr lang="en-US" sz="2800" b="1" dirty="0">
                <a:solidFill>
                  <a:schemeClr val="bg1"/>
                </a:solidFill>
                <a:latin typeface="Comic Sans MS"/>
                <a:cs typeface="Comic Sans MS"/>
              </a:rPr>
            </a:br>
            <a:r>
              <a:rPr lang="en-US" sz="2800" b="1" dirty="0">
                <a:solidFill>
                  <a:schemeClr val="bg1"/>
                </a:solidFill>
                <a:latin typeface="Comic Sans MS"/>
                <a:cs typeface="Comic Sans MS"/>
              </a:rPr>
              <a:t>key reactions of the He burning and neutron sources for the </a:t>
            </a:r>
            <a:r>
              <a:rPr lang="en-US" sz="2800" b="1" dirty="0" err="1">
                <a:solidFill>
                  <a:schemeClr val="bg1"/>
                </a:solidFill>
                <a:latin typeface="Comic Sans MS"/>
                <a:cs typeface="Comic Sans MS"/>
              </a:rPr>
              <a:t>s</a:t>
            </a:r>
            <a:r>
              <a:rPr lang="en-US" sz="2800" b="1" dirty="0">
                <a:solidFill>
                  <a:schemeClr val="bg1"/>
                </a:solidFill>
                <a:latin typeface="Comic Sans MS"/>
                <a:cs typeface="Comic Sans MS"/>
              </a:rPr>
              <a:t>-process </a:t>
            </a:r>
          </a:p>
        </p:txBody>
      </p:sp>
      <p:sp>
        <p:nvSpPr>
          <p:cNvPr id="384003" name="Text Box 20"/>
          <p:cNvSpPr txBox="1">
            <a:spLocks noChangeArrowheads="1"/>
          </p:cNvSpPr>
          <p:nvPr/>
        </p:nvSpPr>
        <p:spPr bwMode="auto">
          <a:xfrm>
            <a:off x="152401" y="1684806"/>
            <a:ext cx="8669338" cy="1446415"/>
          </a:xfrm>
          <a:prstGeom prst="rect">
            <a:avLst/>
          </a:prstGeom>
          <a:noFill/>
          <a:ln w="57150">
            <a:noFill/>
            <a:miter lim="800000"/>
            <a:headEnd/>
            <a:tailEnd/>
          </a:ln>
        </p:spPr>
        <p:txBody>
          <a:bodyPr wrap="square" lIns="91303" tIns="45653" rIns="91303" bIns="45653">
            <a:prstTxWarp prst="textNoShape">
              <a:avLst/>
            </a:prstTxWarp>
            <a:spAutoFit/>
          </a:bodyPr>
          <a:lstStyle/>
          <a:p>
            <a:pPr eaLnBrk="0" hangingPunct="0"/>
            <a:r>
              <a:rPr lang="en-US" sz="2200" b="1" baseline="30000" dirty="0"/>
              <a:t>12</a:t>
            </a:r>
            <a:r>
              <a:rPr lang="en-US" sz="2200" b="1" dirty="0"/>
              <a:t>C(</a:t>
            </a:r>
            <a:r>
              <a:rPr lang="en-US" sz="2200" b="1" dirty="0">
                <a:latin typeface="Symbol" charset="2"/>
              </a:rPr>
              <a:t>a,g</a:t>
            </a:r>
            <a:r>
              <a:rPr lang="en-US" sz="2200" b="1" dirty="0"/>
              <a:t>)</a:t>
            </a:r>
            <a:r>
              <a:rPr lang="en-US" sz="2200" b="1" baseline="30000" dirty="0"/>
              <a:t>16</a:t>
            </a:r>
            <a:r>
              <a:rPr lang="en-US" sz="2200" b="1" dirty="0"/>
              <a:t>O, </a:t>
            </a:r>
            <a:r>
              <a:rPr lang="en-US" sz="2200" b="1" baseline="30000" dirty="0"/>
              <a:t>13</a:t>
            </a:r>
            <a:r>
              <a:rPr lang="en-US" sz="2200" b="1" dirty="0"/>
              <a:t>C(</a:t>
            </a:r>
            <a:r>
              <a:rPr lang="en-US" sz="2200" b="1" dirty="0">
                <a:latin typeface="Symbol" charset="2"/>
              </a:rPr>
              <a:t>a</a:t>
            </a:r>
            <a:r>
              <a:rPr lang="en-US" sz="2200" b="1" dirty="0"/>
              <a:t>,n)</a:t>
            </a:r>
            <a:r>
              <a:rPr lang="en-US" sz="2200" b="1" baseline="30000" dirty="0"/>
              <a:t>16</a:t>
            </a:r>
            <a:r>
              <a:rPr lang="en-US" sz="2200" b="1" dirty="0"/>
              <a:t>O, </a:t>
            </a:r>
            <a:r>
              <a:rPr lang="en-US" sz="2200" b="1" baseline="30000" dirty="0"/>
              <a:t>22</a:t>
            </a:r>
            <a:r>
              <a:rPr lang="en-US" sz="2200" b="1" dirty="0"/>
              <a:t>Ne(</a:t>
            </a:r>
            <a:r>
              <a:rPr lang="en-US" sz="2200" b="1" dirty="0">
                <a:latin typeface="Symbol" charset="2"/>
              </a:rPr>
              <a:t>a</a:t>
            </a:r>
            <a:r>
              <a:rPr lang="en-US" sz="2200" b="1" dirty="0"/>
              <a:t>,n)</a:t>
            </a:r>
            <a:r>
              <a:rPr lang="en-US" sz="2200" b="1" baseline="30000" dirty="0"/>
              <a:t>25</a:t>
            </a:r>
            <a:r>
              <a:rPr lang="en-US" sz="2200" b="1" dirty="0"/>
              <a:t>Mg, (</a:t>
            </a:r>
            <a:r>
              <a:rPr lang="en-US" sz="2200" b="1" dirty="0" err="1">
                <a:latin typeface="Symbol" charset="2"/>
              </a:rPr>
              <a:t>a,g</a:t>
            </a:r>
            <a:r>
              <a:rPr lang="en-US" sz="2200" b="1" dirty="0"/>
              <a:t>) </a:t>
            </a:r>
            <a:r>
              <a:rPr lang="en-US" sz="2200" b="1" dirty="0">
                <a:latin typeface="Comic Sans MS"/>
                <a:cs typeface="Comic Sans MS"/>
              </a:rPr>
              <a:t>reactions on </a:t>
            </a:r>
            <a:r>
              <a:rPr lang="en-US" sz="2200" b="1" baseline="30000" dirty="0">
                <a:latin typeface="Comic Sans MS"/>
                <a:cs typeface="Comic Sans MS"/>
              </a:rPr>
              <a:t>14,15</a:t>
            </a:r>
            <a:r>
              <a:rPr lang="en-US" sz="2200" b="1" dirty="0">
                <a:latin typeface="Comic Sans MS"/>
                <a:cs typeface="Comic Sans MS"/>
              </a:rPr>
              <a:t>N and </a:t>
            </a:r>
            <a:r>
              <a:rPr lang="en-US" sz="2200" b="1" baseline="30000" dirty="0">
                <a:latin typeface="Comic Sans MS"/>
                <a:cs typeface="Comic Sans MS"/>
              </a:rPr>
              <a:t>18</a:t>
            </a:r>
            <a:r>
              <a:rPr lang="en-US" sz="2200" b="1" dirty="0">
                <a:latin typeface="Comic Sans MS"/>
                <a:cs typeface="Comic Sans MS"/>
              </a:rPr>
              <a:t>O</a:t>
            </a:r>
            <a:r>
              <a:rPr lang="en-US" sz="2200" dirty="0">
                <a:latin typeface="Comic Sans MS"/>
                <a:cs typeface="Comic Sans MS"/>
              </a:rPr>
              <a:t> </a:t>
            </a:r>
            <a:r>
              <a:rPr lang="en-US" sz="2200" dirty="0" err="1">
                <a:latin typeface="Comic Sans MS"/>
                <a:cs typeface="Comic Sans MS"/>
                <a:sym typeface="Wingdings" charset="2"/>
              </a:rPr>
              <a:t></a:t>
            </a:r>
            <a:r>
              <a:rPr lang="en-US" sz="2200" dirty="0">
                <a:latin typeface="Comic Sans MS"/>
                <a:cs typeface="Comic Sans MS"/>
                <a:sym typeface="Wingdings" charset="2"/>
              </a:rPr>
              <a:t> </a:t>
            </a:r>
            <a:r>
              <a:rPr lang="en-US" sz="2200" dirty="0">
                <a:latin typeface="Comic Sans MS"/>
                <a:cs typeface="Comic Sans MS"/>
              </a:rPr>
              <a:t>reactions relevant at </a:t>
            </a:r>
            <a:r>
              <a:rPr lang="en-US" sz="2200" dirty="0">
                <a:solidFill>
                  <a:schemeClr val="accent2"/>
                </a:solidFill>
                <a:latin typeface="Comic Sans MS"/>
                <a:cs typeface="Comic Sans MS"/>
              </a:rPr>
              <a:t>higher temperatures</a:t>
            </a:r>
            <a:r>
              <a:rPr lang="en-US" sz="2200" dirty="0">
                <a:latin typeface="Comic Sans MS"/>
                <a:cs typeface="Comic Sans MS"/>
              </a:rPr>
              <a:t> than reactions belonging to the hydrogen-burning studied so far at LUNA</a:t>
            </a:r>
          </a:p>
        </p:txBody>
      </p:sp>
      <p:sp>
        <p:nvSpPr>
          <p:cNvPr id="384004" name="Text Box 5"/>
          <p:cNvSpPr txBox="1">
            <a:spLocks noChangeArrowheads="1"/>
          </p:cNvSpPr>
          <p:nvPr/>
        </p:nvSpPr>
        <p:spPr bwMode="auto">
          <a:xfrm>
            <a:off x="2825999" y="2924188"/>
            <a:ext cx="6080400" cy="461661"/>
          </a:xfrm>
          <a:prstGeom prst="rect">
            <a:avLst/>
          </a:prstGeom>
          <a:solidFill>
            <a:schemeClr val="accent1">
              <a:lumMod val="60000"/>
              <a:lumOff val="40000"/>
            </a:schemeClr>
          </a:solidFill>
          <a:ln w="9525">
            <a:noFill/>
            <a:miter lim="800000"/>
            <a:headEnd/>
            <a:tailEnd/>
          </a:ln>
        </p:spPr>
        <p:txBody>
          <a:bodyPr lIns="91435" tIns="45718" rIns="91435" bIns="45718">
            <a:prstTxWarp prst="textNoShape">
              <a:avLst/>
            </a:prstTxWarp>
            <a:spAutoFit/>
          </a:bodyPr>
          <a:lstStyle/>
          <a:p>
            <a:pPr>
              <a:spcBef>
                <a:spcPct val="50000"/>
              </a:spcBef>
            </a:pPr>
            <a:r>
              <a:rPr lang="en-US" sz="2400" b="1" dirty="0">
                <a:solidFill>
                  <a:schemeClr val="accent2"/>
                </a:solidFill>
                <a:latin typeface="Comic Sans MS"/>
                <a:cs typeface="Comic Sans MS"/>
              </a:rPr>
              <a:t>higher energy</a:t>
            </a:r>
            <a:r>
              <a:rPr lang="en-US" sz="2400" b="1" dirty="0">
                <a:latin typeface="Comic Sans MS"/>
                <a:cs typeface="Comic Sans MS"/>
              </a:rPr>
              <a:t> machine required: 3 MV</a:t>
            </a:r>
          </a:p>
        </p:txBody>
      </p:sp>
      <p:sp>
        <p:nvSpPr>
          <p:cNvPr id="384005" name="AutoShape 6"/>
          <p:cNvSpPr>
            <a:spLocks noChangeArrowheads="1"/>
          </p:cNvSpPr>
          <p:nvPr/>
        </p:nvSpPr>
        <p:spPr bwMode="auto">
          <a:xfrm>
            <a:off x="1206000" y="2924268"/>
            <a:ext cx="1548000" cy="504000"/>
          </a:xfrm>
          <a:prstGeom prst="rightArrow">
            <a:avLst>
              <a:gd name="adj1" fmla="val 50000"/>
              <a:gd name="adj2" fmla="val 85535"/>
            </a:avLst>
          </a:prstGeom>
          <a:solidFill>
            <a:srgbClr val="CC0000"/>
          </a:solidFill>
          <a:ln w="9525">
            <a:solidFill>
              <a:schemeClr val="tx1"/>
            </a:solidFill>
            <a:miter lim="800000"/>
            <a:headEnd/>
            <a:tailEnd/>
          </a:ln>
        </p:spPr>
        <p:txBody>
          <a:bodyPr wrap="none" lIns="91435" tIns="45718" rIns="91435" bIns="45718" anchor="ctr">
            <a:prstTxWarp prst="textNoShape">
              <a:avLst/>
            </a:prstTxWarp>
          </a:bodyPr>
          <a:lstStyle/>
          <a:p>
            <a:endParaRPr lang="en-GB"/>
          </a:p>
        </p:txBody>
      </p:sp>
      <p:sp>
        <p:nvSpPr>
          <p:cNvPr id="89100" name="Rectangle 12"/>
          <p:cNvSpPr>
            <a:spLocks noChangeArrowheads="1"/>
          </p:cNvSpPr>
          <p:nvPr/>
        </p:nvSpPr>
        <p:spPr bwMode="auto">
          <a:xfrm>
            <a:off x="8174040" y="6227868"/>
            <a:ext cx="952500" cy="320675"/>
          </a:xfrm>
          <a:prstGeom prst="rect">
            <a:avLst/>
          </a:prstGeom>
          <a:solidFill>
            <a:schemeClr val="bg1"/>
          </a:solidFill>
          <a:ln w="9525">
            <a:noFill/>
            <a:miter lim="800000"/>
            <a:headEnd/>
            <a:tailEnd/>
          </a:ln>
        </p:spPr>
        <p:txBody>
          <a:bodyPr wrap="none" lIns="91435" tIns="45718" rIns="91435" bIns="45718" anchor="ctr">
            <a:prstTxWarp prst="textNoShape">
              <a:avLst/>
            </a:prstTxWarp>
          </a:bodyPr>
          <a:lstStyle/>
          <a:p>
            <a:pPr algn="ctr" eaLnBrk="0" hangingPunct="0"/>
            <a:endParaRPr lang="en-GB"/>
          </a:p>
        </p:txBody>
      </p:sp>
      <p:sp>
        <p:nvSpPr>
          <p:cNvPr id="9" name="Down Arrow 8"/>
          <p:cNvSpPr/>
          <p:nvPr/>
        </p:nvSpPr>
        <p:spPr bwMode="auto">
          <a:xfrm rot="1740000">
            <a:off x="3819606" y="3423600"/>
            <a:ext cx="632763" cy="490596"/>
          </a:xfrm>
          <a:prstGeom prst="downArrow">
            <a:avLst/>
          </a:prstGeom>
          <a:solidFill>
            <a:srgbClr val="3366FF"/>
          </a:solidFill>
          <a:ln w="57150" cap="flat" cmpd="sng" algn="ctr">
            <a:solidFill>
              <a:srgbClr val="0000FF"/>
            </a:solidFill>
            <a:prstDash val="solid"/>
            <a:round/>
            <a:headEnd type="none" w="med" len="med"/>
            <a:tailEnd type="none" w="med" len="med"/>
          </a:ln>
          <a:effectLst/>
          <a:scene3d>
            <a:camera prst="obliqueTopRight"/>
            <a:lightRig rig="threePt" dir="t"/>
          </a:scene3d>
        </p:spPr>
        <p:txBody>
          <a:bodyPr lIns="91303" tIns="45653" rIns="91303" bIns="45653" anchor="ctr">
            <a:prstTxWarp prst="textNoShape">
              <a:avLst/>
            </a:prstTxWarp>
            <a:spAutoFit/>
          </a:bodyPr>
          <a:lstStyle/>
          <a:p>
            <a:pPr algn="ctr" defTabSz="913093" eaLnBrk="0" hangingPunct="0">
              <a:defRPr/>
            </a:pPr>
            <a:endParaRPr lang="en-GB" dirty="0">
              <a:latin typeface="Times New Roman" charset="0"/>
            </a:endParaRPr>
          </a:p>
        </p:txBody>
      </p:sp>
      <p:sp>
        <p:nvSpPr>
          <p:cNvPr id="89105" name="Text Box 17"/>
          <p:cNvSpPr txBox="1">
            <a:spLocks noChangeArrowheads="1"/>
          </p:cNvSpPr>
          <p:nvPr/>
        </p:nvSpPr>
        <p:spPr bwMode="auto">
          <a:xfrm>
            <a:off x="4608000" y="3679202"/>
            <a:ext cx="4356000" cy="646327"/>
          </a:xfrm>
          <a:prstGeom prst="rect">
            <a:avLst/>
          </a:prstGeom>
          <a:solidFill>
            <a:schemeClr val="accent1">
              <a:lumMod val="60000"/>
              <a:lumOff val="40000"/>
            </a:schemeClr>
          </a:solidFill>
          <a:ln w="9525">
            <a:noFill/>
            <a:miter lim="800000"/>
            <a:headEnd/>
            <a:tailEnd/>
          </a:ln>
        </p:spPr>
        <p:txBody>
          <a:bodyPr wrap="square" lIns="91435" tIns="45718" rIns="91435" bIns="45718">
            <a:prstTxWarp prst="textNoShape">
              <a:avLst/>
            </a:prstTxWarp>
            <a:spAutoFit/>
          </a:bodyPr>
          <a:lstStyle/>
          <a:p>
            <a:pPr algn="ctr">
              <a:spcBef>
                <a:spcPct val="50000"/>
              </a:spcBef>
            </a:pPr>
            <a:r>
              <a:rPr lang="en-US" b="1" dirty="0">
                <a:solidFill>
                  <a:srgbClr val="CC0000"/>
                </a:solidFill>
                <a:latin typeface="Comic Sans MS"/>
                <a:cs typeface="Comic Sans MS"/>
              </a:rPr>
              <a:t>Location underground</a:t>
            </a:r>
            <a:r>
              <a:rPr lang="en-US" b="1" dirty="0">
                <a:latin typeface="Comic Sans MS"/>
                <a:cs typeface="Comic Sans MS"/>
              </a:rPr>
              <a:t> has been </a:t>
            </a:r>
            <a:r>
              <a:rPr lang="en-US" b="1" dirty="0">
                <a:solidFill>
                  <a:srgbClr val="CC0000"/>
                </a:solidFill>
                <a:latin typeface="Comic Sans MS"/>
                <a:cs typeface="Comic Sans MS"/>
              </a:rPr>
              <a:t>identified</a:t>
            </a:r>
            <a:r>
              <a:rPr lang="en-US" b="1" dirty="0">
                <a:latin typeface="Comic Sans MS"/>
                <a:cs typeface="Comic Sans MS"/>
              </a:rPr>
              <a:t>: </a:t>
            </a:r>
            <a:r>
              <a:rPr lang="en-US" b="1" dirty="0" err="1">
                <a:latin typeface="Comic Sans MS"/>
                <a:cs typeface="Comic Sans MS"/>
              </a:rPr>
              <a:t>interferometric</a:t>
            </a:r>
            <a:r>
              <a:rPr lang="en-US" b="1" dirty="0">
                <a:latin typeface="Comic Sans MS"/>
                <a:cs typeface="Comic Sans MS"/>
              </a:rPr>
              <a:t> area</a:t>
            </a:r>
          </a:p>
        </p:txBody>
      </p:sp>
      <p:sp>
        <p:nvSpPr>
          <p:cNvPr id="89106" name="Text Box 18"/>
          <p:cNvSpPr txBox="1">
            <a:spLocks noChangeArrowheads="1"/>
          </p:cNvSpPr>
          <p:nvPr/>
        </p:nvSpPr>
        <p:spPr bwMode="auto">
          <a:xfrm>
            <a:off x="4608000" y="4280400"/>
            <a:ext cx="4266000" cy="1938988"/>
          </a:xfrm>
          <a:prstGeom prst="rect">
            <a:avLst/>
          </a:prstGeom>
          <a:solidFill>
            <a:schemeClr val="accent1">
              <a:lumMod val="60000"/>
              <a:lumOff val="40000"/>
            </a:schemeClr>
          </a:solidFill>
          <a:ln w="9525">
            <a:noFill/>
            <a:miter lim="800000"/>
            <a:headEnd/>
            <a:tailEnd/>
          </a:ln>
        </p:spPr>
        <p:txBody>
          <a:bodyPr wrap="square" lIns="91435" tIns="45718" rIns="91435" bIns="45718">
            <a:prstTxWarp prst="textNoShape">
              <a:avLst/>
            </a:prstTxWarp>
            <a:spAutoFit/>
          </a:bodyPr>
          <a:lstStyle/>
          <a:p>
            <a:pPr>
              <a:spcBef>
                <a:spcPct val="50000"/>
              </a:spcBef>
            </a:pPr>
            <a:r>
              <a:rPr lang="en-US" sz="2000" b="1" dirty="0" err="1" smtClean="0">
                <a:solidFill>
                  <a:schemeClr val="accent2"/>
                </a:solidFill>
                <a:latin typeface="Comic Sans MS"/>
                <a:cs typeface="Comic Sans MS"/>
                <a:sym typeface="Wingdings" charset="2"/>
              </a:rPr>
              <a:t>n</a:t>
            </a:r>
            <a:r>
              <a:rPr lang="en-US" sz="2000" b="1" dirty="0" smtClean="0">
                <a:solidFill>
                  <a:schemeClr val="accent2"/>
                </a:solidFill>
                <a:latin typeface="Comic Sans MS"/>
                <a:cs typeface="Comic Sans MS"/>
                <a:sym typeface="Wingdings" charset="2"/>
              </a:rPr>
              <a:t> </a:t>
            </a:r>
            <a:r>
              <a:rPr lang="en-US" sz="2000" b="1" dirty="0">
                <a:solidFill>
                  <a:schemeClr val="accent2"/>
                </a:solidFill>
                <a:latin typeface="Comic Sans MS"/>
                <a:cs typeface="Comic Sans MS"/>
                <a:sym typeface="Wingdings" charset="2"/>
              </a:rPr>
              <a:t>production</a:t>
            </a:r>
            <a:r>
              <a:rPr lang="en-US" sz="2000" b="1" dirty="0" smtClean="0">
                <a:latin typeface="Comic Sans MS"/>
                <a:cs typeface="Comic Sans MS"/>
                <a:sym typeface="Wingdings" charset="2"/>
              </a:rPr>
              <a:t>  could be an issue with other experiments</a:t>
            </a:r>
          </a:p>
          <a:p>
            <a:pPr>
              <a:spcBef>
                <a:spcPct val="50000"/>
              </a:spcBef>
            </a:pPr>
            <a:endParaRPr lang="en-US" sz="2000" b="1" dirty="0" smtClean="0">
              <a:latin typeface="Comic Sans MS"/>
              <a:cs typeface="Comic Sans MS"/>
              <a:sym typeface="Wingdings" charset="2"/>
            </a:endParaRPr>
          </a:p>
          <a:p>
            <a:pPr>
              <a:spcBef>
                <a:spcPct val="50000"/>
              </a:spcBef>
            </a:pPr>
            <a:r>
              <a:rPr lang="en-US" sz="2000" b="1" dirty="0" smtClean="0">
                <a:latin typeface="Comic Sans MS"/>
                <a:cs typeface="Comic Sans MS"/>
                <a:sym typeface="Wingdings" charset="2"/>
              </a:rPr>
              <a:t>no </a:t>
            </a:r>
            <a:r>
              <a:rPr lang="en-US" sz="2000" b="1" dirty="0">
                <a:latin typeface="Comic Sans MS"/>
                <a:cs typeface="Comic Sans MS"/>
                <a:sym typeface="Wingdings" charset="2"/>
              </a:rPr>
              <a:t>major impact in the foreseen position</a:t>
            </a:r>
            <a:endParaRPr lang="en-US" sz="2000" b="1" dirty="0">
              <a:latin typeface="Comic Sans MS"/>
              <a:cs typeface="Comic Sans MS"/>
            </a:endParaRPr>
          </a:p>
        </p:txBody>
      </p:sp>
      <p:sp>
        <p:nvSpPr>
          <p:cNvPr id="13" name="Down Arrow 12"/>
          <p:cNvSpPr>
            <a:spLocks/>
          </p:cNvSpPr>
          <p:nvPr/>
        </p:nvSpPr>
        <p:spPr bwMode="auto">
          <a:xfrm>
            <a:off x="6629401" y="5007600"/>
            <a:ext cx="442800" cy="532800"/>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outerShdw blurRad="38100" dist="38100" dir="2700000" algn="tl">
                  <a:srgbClr val="000000">
                    <a:alpha val="43137"/>
                  </a:srgbClr>
                </a:outerShdw>
              </a:effectLst>
              <a:latin typeface="Tahoma" charset="0"/>
            </a:endParaRPr>
          </a:p>
        </p:txBody>
      </p:sp>
      <p:pic>
        <p:nvPicPr>
          <p:cNvPr id="14" name="Picture 4"/>
          <p:cNvPicPr>
            <a:picLocks noChangeAspect="1" noChangeArrowheads="1"/>
          </p:cNvPicPr>
          <p:nvPr/>
        </p:nvPicPr>
        <p:blipFill>
          <a:blip r:embed="rId2"/>
          <a:srcRect l="11800" t="7204" r="17404" b="22072"/>
          <a:stretch>
            <a:fillRect/>
          </a:stretch>
        </p:blipFill>
        <p:spPr bwMode="auto">
          <a:xfrm>
            <a:off x="-197996" y="3949200"/>
            <a:ext cx="4752975" cy="2872606"/>
          </a:xfrm>
          <a:prstGeom prst="rect">
            <a:avLst/>
          </a:prstGeom>
          <a:noFill/>
          <a:ln w="9525">
            <a:noFill/>
            <a:miter lim="800000"/>
            <a:headEnd/>
            <a:tailEnd/>
          </a:ln>
        </p:spPr>
      </p:pic>
      <p:sp>
        <p:nvSpPr>
          <p:cNvPr id="15" name="TextBox 14"/>
          <p:cNvSpPr txBox="1"/>
          <p:nvPr/>
        </p:nvSpPr>
        <p:spPr>
          <a:xfrm>
            <a:off x="2196007" y="3664800"/>
            <a:ext cx="838729" cy="369332"/>
          </a:xfrm>
          <a:prstGeom prst="rect">
            <a:avLst/>
          </a:prstGeom>
          <a:solidFill>
            <a:schemeClr val="tx1"/>
          </a:solidFill>
        </p:spPr>
        <p:txBody>
          <a:bodyPr wrap="none" rtlCol="0">
            <a:spAutoFit/>
          </a:bodyPr>
          <a:lstStyle/>
          <a:p>
            <a:r>
              <a:rPr lang="en-GB" b="1" dirty="0" smtClean="0">
                <a:solidFill>
                  <a:schemeClr val="bg1"/>
                </a:solidFill>
              </a:rPr>
              <a:t>CERN</a:t>
            </a:r>
            <a:endParaRPr lang="en-GB" b="1" dirty="0">
              <a:solidFill>
                <a:schemeClr val="bg1"/>
              </a:solidFill>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685800" y="115889"/>
            <a:ext cx="7772400" cy="1492250"/>
          </a:xfrm>
          <a:solidFill>
            <a:srgbClr val="000080"/>
          </a:solidFill>
        </p:spPr>
        <p:txBody>
          <a:bodyPr/>
          <a:lstStyle/>
          <a:p>
            <a:pPr eaLnBrk="1" hangingPunct="1"/>
            <a:r>
              <a:rPr lang="en-US" sz="2800" b="1" dirty="0" smtClean="0">
                <a:solidFill>
                  <a:srgbClr val="FF6600"/>
                </a:solidFill>
                <a:latin typeface="Comic Sans MS"/>
                <a:cs typeface="Comic Sans MS"/>
              </a:rPr>
              <a:t>Nuclear astrophysics FUTURE: </a:t>
            </a:r>
            <a:r>
              <a:rPr lang="en-US" sz="2800" b="1" dirty="0" smtClean="0">
                <a:solidFill>
                  <a:schemeClr val="bg1"/>
                </a:solidFill>
                <a:latin typeface="Comic Sans MS"/>
                <a:cs typeface="Comic Sans MS"/>
              </a:rPr>
              <a:t>LUNA </a:t>
            </a:r>
            <a:r>
              <a:rPr lang="en-US" sz="2800" b="1" dirty="0">
                <a:solidFill>
                  <a:schemeClr val="bg1"/>
                </a:solidFill>
                <a:latin typeface="Comic Sans MS"/>
                <a:cs typeface="Comic Sans MS"/>
              </a:rPr>
              <a:t>MV</a:t>
            </a:r>
            <a:r>
              <a:rPr lang="en-US" sz="2800" b="1" dirty="0" smtClean="0">
                <a:solidFill>
                  <a:schemeClr val="bg1"/>
                </a:solidFill>
                <a:latin typeface="Comic Sans MS"/>
                <a:cs typeface="Comic Sans MS"/>
              </a:rPr>
              <a:t>  </a:t>
            </a:r>
            <a:r>
              <a:rPr lang="en-US" sz="2800" b="1" dirty="0">
                <a:solidFill>
                  <a:schemeClr val="bg1"/>
                </a:solidFill>
                <a:latin typeface="Comic Sans MS"/>
                <a:cs typeface="Comic Sans MS"/>
              </a:rPr>
              <a:t/>
            </a:r>
            <a:br>
              <a:rPr lang="en-US" sz="2800" b="1" dirty="0">
                <a:solidFill>
                  <a:schemeClr val="bg1"/>
                </a:solidFill>
                <a:latin typeface="Comic Sans MS"/>
                <a:cs typeface="Comic Sans MS"/>
              </a:rPr>
            </a:br>
            <a:r>
              <a:rPr lang="en-US" sz="2800" b="1" dirty="0">
                <a:solidFill>
                  <a:schemeClr val="bg1"/>
                </a:solidFill>
                <a:latin typeface="Comic Sans MS"/>
                <a:cs typeface="Comic Sans MS"/>
              </a:rPr>
              <a:t>key reactions of the He burning and neutron sources for the </a:t>
            </a:r>
            <a:r>
              <a:rPr lang="en-US" sz="2800" b="1" dirty="0" err="1">
                <a:solidFill>
                  <a:schemeClr val="bg1"/>
                </a:solidFill>
                <a:latin typeface="Comic Sans MS"/>
                <a:cs typeface="Comic Sans MS"/>
              </a:rPr>
              <a:t>s</a:t>
            </a:r>
            <a:r>
              <a:rPr lang="en-US" sz="2800" b="1" dirty="0">
                <a:solidFill>
                  <a:schemeClr val="bg1"/>
                </a:solidFill>
                <a:latin typeface="Comic Sans MS"/>
                <a:cs typeface="Comic Sans MS"/>
              </a:rPr>
              <a:t>-process </a:t>
            </a:r>
          </a:p>
        </p:txBody>
      </p:sp>
      <p:sp>
        <p:nvSpPr>
          <p:cNvPr id="384003" name="Text Box 20"/>
          <p:cNvSpPr txBox="1">
            <a:spLocks noChangeArrowheads="1"/>
          </p:cNvSpPr>
          <p:nvPr/>
        </p:nvSpPr>
        <p:spPr bwMode="auto">
          <a:xfrm>
            <a:off x="152401" y="1684806"/>
            <a:ext cx="8669338" cy="1446415"/>
          </a:xfrm>
          <a:prstGeom prst="rect">
            <a:avLst/>
          </a:prstGeom>
          <a:noFill/>
          <a:ln w="57150">
            <a:noFill/>
            <a:miter lim="800000"/>
            <a:headEnd/>
            <a:tailEnd/>
          </a:ln>
        </p:spPr>
        <p:txBody>
          <a:bodyPr wrap="square" lIns="91303" tIns="45653" rIns="91303" bIns="45653">
            <a:prstTxWarp prst="textNoShape">
              <a:avLst/>
            </a:prstTxWarp>
            <a:spAutoFit/>
          </a:bodyPr>
          <a:lstStyle/>
          <a:p>
            <a:pPr eaLnBrk="0" hangingPunct="0"/>
            <a:r>
              <a:rPr lang="en-US" sz="2200" b="1" baseline="30000" dirty="0"/>
              <a:t>12</a:t>
            </a:r>
            <a:r>
              <a:rPr lang="en-US" sz="2200" b="1" dirty="0"/>
              <a:t>C(</a:t>
            </a:r>
            <a:r>
              <a:rPr lang="en-US" sz="2200" b="1" dirty="0">
                <a:latin typeface="Symbol" charset="2"/>
              </a:rPr>
              <a:t>a,g</a:t>
            </a:r>
            <a:r>
              <a:rPr lang="en-US" sz="2200" b="1" dirty="0"/>
              <a:t>)</a:t>
            </a:r>
            <a:r>
              <a:rPr lang="en-US" sz="2200" b="1" baseline="30000" dirty="0"/>
              <a:t>16</a:t>
            </a:r>
            <a:r>
              <a:rPr lang="en-US" sz="2200" b="1" dirty="0"/>
              <a:t>O, </a:t>
            </a:r>
            <a:r>
              <a:rPr lang="en-US" sz="2200" b="1" baseline="30000" dirty="0"/>
              <a:t>13</a:t>
            </a:r>
            <a:r>
              <a:rPr lang="en-US" sz="2200" b="1" dirty="0"/>
              <a:t>C(</a:t>
            </a:r>
            <a:r>
              <a:rPr lang="en-US" sz="2200" b="1" dirty="0">
                <a:latin typeface="Symbol" charset="2"/>
              </a:rPr>
              <a:t>a</a:t>
            </a:r>
            <a:r>
              <a:rPr lang="en-US" sz="2200" b="1" dirty="0"/>
              <a:t>,n)</a:t>
            </a:r>
            <a:r>
              <a:rPr lang="en-US" sz="2200" b="1" baseline="30000" dirty="0"/>
              <a:t>16</a:t>
            </a:r>
            <a:r>
              <a:rPr lang="en-US" sz="2200" b="1" dirty="0"/>
              <a:t>O, </a:t>
            </a:r>
            <a:r>
              <a:rPr lang="en-US" sz="2200" b="1" baseline="30000" dirty="0"/>
              <a:t>22</a:t>
            </a:r>
            <a:r>
              <a:rPr lang="en-US" sz="2200" b="1" dirty="0"/>
              <a:t>Ne(</a:t>
            </a:r>
            <a:r>
              <a:rPr lang="en-US" sz="2200" b="1" dirty="0">
                <a:latin typeface="Symbol" charset="2"/>
              </a:rPr>
              <a:t>a</a:t>
            </a:r>
            <a:r>
              <a:rPr lang="en-US" sz="2200" b="1" dirty="0"/>
              <a:t>,n)</a:t>
            </a:r>
            <a:r>
              <a:rPr lang="en-US" sz="2200" b="1" baseline="30000" dirty="0"/>
              <a:t>25</a:t>
            </a:r>
            <a:r>
              <a:rPr lang="en-US" sz="2200" b="1" dirty="0"/>
              <a:t>Mg, (</a:t>
            </a:r>
            <a:r>
              <a:rPr lang="en-US" sz="2200" b="1" dirty="0" err="1">
                <a:latin typeface="Symbol" charset="2"/>
              </a:rPr>
              <a:t>a,g</a:t>
            </a:r>
            <a:r>
              <a:rPr lang="en-US" sz="2200" b="1" dirty="0"/>
              <a:t>) </a:t>
            </a:r>
            <a:r>
              <a:rPr lang="en-US" sz="2200" b="1" dirty="0">
                <a:latin typeface="Comic Sans MS"/>
                <a:cs typeface="Comic Sans MS"/>
              </a:rPr>
              <a:t>reactions on </a:t>
            </a:r>
            <a:r>
              <a:rPr lang="en-US" sz="2200" b="1" baseline="30000" dirty="0">
                <a:latin typeface="Comic Sans MS"/>
                <a:cs typeface="Comic Sans MS"/>
              </a:rPr>
              <a:t>14,15</a:t>
            </a:r>
            <a:r>
              <a:rPr lang="en-US" sz="2200" b="1" dirty="0">
                <a:latin typeface="Comic Sans MS"/>
                <a:cs typeface="Comic Sans MS"/>
              </a:rPr>
              <a:t>N and </a:t>
            </a:r>
            <a:r>
              <a:rPr lang="en-US" sz="2200" b="1" baseline="30000" dirty="0">
                <a:latin typeface="Comic Sans MS"/>
                <a:cs typeface="Comic Sans MS"/>
              </a:rPr>
              <a:t>18</a:t>
            </a:r>
            <a:r>
              <a:rPr lang="en-US" sz="2200" b="1" dirty="0">
                <a:latin typeface="Comic Sans MS"/>
                <a:cs typeface="Comic Sans MS"/>
              </a:rPr>
              <a:t>O</a:t>
            </a:r>
            <a:r>
              <a:rPr lang="en-US" sz="2200" dirty="0">
                <a:latin typeface="Comic Sans MS"/>
                <a:cs typeface="Comic Sans MS"/>
              </a:rPr>
              <a:t> </a:t>
            </a:r>
            <a:r>
              <a:rPr lang="en-US" sz="2200" dirty="0" err="1">
                <a:latin typeface="Comic Sans MS"/>
                <a:cs typeface="Comic Sans MS"/>
                <a:sym typeface="Wingdings" charset="2"/>
              </a:rPr>
              <a:t></a:t>
            </a:r>
            <a:r>
              <a:rPr lang="en-US" sz="2200" dirty="0">
                <a:latin typeface="Comic Sans MS"/>
                <a:cs typeface="Comic Sans MS"/>
                <a:sym typeface="Wingdings" charset="2"/>
              </a:rPr>
              <a:t> </a:t>
            </a:r>
            <a:r>
              <a:rPr lang="en-US" sz="2200" dirty="0">
                <a:latin typeface="Comic Sans MS"/>
                <a:cs typeface="Comic Sans MS"/>
              </a:rPr>
              <a:t>reactions relevant at </a:t>
            </a:r>
            <a:r>
              <a:rPr lang="en-US" sz="2200" dirty="0">
                <a:solidFill>
                  <a:schemeClr val="accent2"/>
                </a:solidFill>
                <a:latin typeface="Comic Sans MS"/>
                <a:cs typeface="Comic Sans MS"/>
              </a:rPr>
              <a:t>higher temperatures</a:t>
            </a:r>
            <a:r>
              <a:rPr lang="en-US" sz="2200" dirty="0">
                <a:latin typeface="Comic Sans MS"/>
                <a:cs typeface="Comic Sans MS"/>
              </a:rPr>
              <a:t> than reactions belonging to the hydrogen-burning studied so far at LUNA</a:t>
            </a:r>
          </a:p>
        </p:txBody>
      </p:sp>
      <p:sp>
        <p:nvSpPr>
          <p:cNvPr id="384004" name="Text Box 5"/>
          <p:cNvSpPr txBox="1">
            <a:spLocks noChangeArrowheads="1"/>
          </p:cNvSpPr>
          <p:nvPr/>
        </p:nvSpPr>
        <p:spPr bwMode="auto">
          <a:xfrm>
            <a:off x="2825999" y="2924188"/>
            <a:ext cx="6080400" cy="461661"/>
          </a:xfrm>
          <a:prstGeom prst="rect">
            <a:avLst/>
          </a:prstGeom>
          <a:solidFill>
            <a:schemeClr val="accent1">
              <a:lumMod val="60000"/>
              <a:lumOff val="40000"/>
            </a:schemeClr>
          </a:solidFill>
          <a:ln w="9525">
            <a:noFill/>
            <a:miter lim="800000"/>
            <a:headEnd/>
            <a:tailEnd/>
          </a:ln>
        </p:spPr>
        <p:txBody>
          <a:bodyPr lIns="91435" tIns="45718" rIns="91435" bIns="45718">
            <a:prstTxWarp prst="textNoShape">
              <a:avLst/>
            </a:prstTxWarp>
            <a:spAutoFit/>
          </a:bodyPr>
          <a:lstStyle/>
          <a:p>
            <a:pPr>
              <a:spcBef>
                <a:spcPct val="50000"/>
              </a:spcBef>
            </a:pPr>
            <a:r>
              <a:rPr lang="en-US" sz="2400" b="1" dirty="0">
                <a:solidFill>
                  <a:schemeClr val="accent2"/>
                </a:solidFill>
                <a:latin typeface="Comic Sans MS"/>
                <a:cs typeface="Comic Sans MS"/>
              </a:rPr>
              <a:t>higher energy</a:t>
            </a:r>
            <a:r>
              <a:rPr lang="en-US" sz="2400" b="1" dirty="0">
                <a:latin typeface="Comic Sans MS"/>
                <a:cs typeface="Comic Sans MS"/>
              </a:rPr>
              <a:t> machine required: 3 MV</a:t>
            </a:r>
          </a:p>
        </p:txBody>
      </p:sp>
      <p:sp>
        <p:nvSpPr>
          <p:cNvPr id="384005" name="AutoShape 6"/>
          <p:cNvSpPr>
            <a:spLocks noChangeArrowheads="1"/>
          </p:cNvSpPr>
          <p:nvPr/>
        </p:nvSpPr>
        <p:spPr bwMode="auto">
          <a:xfrm>
            <a:off x="1206000" y="2924268"/>
            <a:ext cx="1548000" cy="504000"/>
          </a:xfrm>
          <a:prstGeom prst="rightArrow">
            <a:avLst>
              <a:gd name="adj1" fmla="val 50000"/>
              <a:gd name="adj2" fmla="val 85535"/>
            </a:avLst>
          </a:prstGeom>
          <a:solidFill>
            <a:srgbClr val="CC0000"/>
          </a:solidFill>
          <a:ln w="9525">
            <a:solidFill>
              <a:schemeClr val="tx1"/>
            </a:solidFill>
            <a:miter lim="800000"/>
            <a:headEnd/>
            <a:tailEnd/>
          </a:ln>
        </p:spPr>
        <p:txBody>
          <a:bodyPr wrap="none" lIns="91435" tIns="45718" rIns="91435" bIns="45718" anchor="ctr">
            <a:prstTxWarp prst="textNoShape">
              <a:avLst/>
            </a:prstTxWarp>
          </a:bodyPr>
          <a:lstStyle/>
          <a:p>
            <a:endParaRPr lang="en-GB"/>
          </a:p>
        </p:txBody>
      </p:sp>
      <p:sp>
        <p:nvSpPr>
          <p:cNvPr id="89100" name="Rectangle 12"/>
          <p:cNvSpPr>
            <a:spLocks noChangeArrowheads="1"/>
          </p:cNvSpPr>
          <p:nvPr/>
        </p:nvSpPr>
        <p:spPr bwMode="auto">
          <a:xfrm>
            <a:off x="8174040" y="6227868"/>
            <a:ext cx="952500" cy="320675"/>
          </a:xfrm>
          <a:prstGeom prst="rect">
            <a:avLst/>
          </a:prstGeom>
          <a:solidFill>
            <a:schemeClr val="bg1"/>
          </a:solidFill>
          <a:ln w="9525">
            <a:noFill/>
            <a:miter lim="800000"/>
            <a:headEnd/>
            <a:tailEnd/>
          </a:ln>
        </p:spPr>
        <p:txBody>
          <a:bodyPr wrap="none" lIns="91435" tIns="45718" rIns="91435" bIns="45718" anchor="ctr">
            <a:prstTxWarp prst="textNoShape">
              <a:avLst/>
            </a:prstTxWarp>
          </a:bodyPr>
          <a:lstStyle/>
          <a:p>
            <a:pPr algn="ctr" eaLnBrk="0" hangingPunct="0"/>
            <a:endParaRPr lang="en-GB"/>
          </a:p>
        </p:txBody>
      </p:sp>
      <p:sp>
        <p:nvSpPr>
          <p:cNvPr id="9" name="Down Arrow 8"/>
          <p:cNvSpPr/>
          <p:nvPr/>
        </p:nvSpPr>
        <p:spPr bwMode="auto">
          <a:xfrm rot="1740000">
            <a:off x="3819606" y="3423600"/>
            <a:ext cx="632763" cy="490596"/>
          </a:xfrm>
          <a:prstGeom prst="downArrow">
            <a:avLst/>
          </a:prstGeom>
          <a:solidFill>
            <a:srgbClr val="3366FF"/>
          </a:solidFill>
          <a:ln w="57150" cap="flat" cmpd="sng" algn="ctr">
            <a:solidFill>
              <a:srgbClr val="0000FF"/>
            </a:solidFill>
            <a:prstDash val="solid"/>
            <a:round/>
            <a:headEnd type="none" w="med" len="med"/>
            <a:tailEnd type="none" w="med" len="med"/>
          </a:ln>
          <a:effectLst/>
          <a:scene3d>
            <a:camera prst="obliqueTopRight"/>
            <a:lightRig rig="threePt" dir="t"/>
          </a:scene3d>
        </p:spPr>
        <p:txBody>
          <a:bodyPr lIns="91303" tIns="45653" rIns="91303" bIns="45653" anchor="ctr">
            <a:prstTxWarp prst="textNoShape">
              <a:avLst/>
            </a:prstTxWarp>
            <a:spAutoFit/>
          </a:bodyPr>
          <a:lstStyle/>
          <a:p>
            <a:pPr algn="ctr" defTabSz="913093" eaLnBrk="0" hangingPunct="0">
              <a:defRPr/>
            </a:pPr>
            <a:endParaRPr lang="en-GB" dirty="0">
              <a:latin typeface="Times New Roman" charset="0"/>
            </a:endParaRPr>
          </a:p>
        </p:txBody>
      </p:sp>
      <p:sp>
        <p:nvSpPr>
          <p:cNvPr id="89106" name="Text Box 18"/>
          <p:cNvSpPr txBox="1">
            <a:spLocks noChangeArrowheads="1"/>
          </p:cNvSpPr>
          <p:nvPr/>
        </p:nvSpPr>
        <p:spPr bwMode="auto">
          <a:xfrm>
            <a:off x="4608000" y="4280400"/>
            <a:ext cx="4266000" cy="1841526"/>
          </a:xfrm>
          <a:prstGeom prst="rect">
            <a:avLst/>
          </a:prstGeom>
          <a:solidFill>
            <a:srgbClr val="FF0000"/>
          </a:solidFill>
          <a:ln w="9525">
            <a:noFill/>
            <a:miter lim="800000"/>
            <a:headEnd/>
            <a:tailEnd/>
          </a:ln>
        </p:spPr>
        <p:txBody>
          <a:bodyPr wrap="square" lIns="91435" tIns="45718" rIns="91435" bIns="45718">
            <a:prstTxWarp prst="textNoShape">
              <a:avLst/>
            </a:prstTxWarp>
            <a:spAutoFit/>
          </a:bodyPr>
          <a:lstStyle/>
          <a:p>
            <a:pPr>
              <a:spcBef>
                <a:spcPct val="50000"/>
              </a:spcBef>
            </a:pPr>
            <a:r>
              <a:rPr lang="en-US" sz="2800" b="1" dirty="0" smtClean="0">
                <a:latin typeface="Comic Sans MS"/>
                <a:cs typeface="Comic Sans MS"/>
              </a:rPr>
              <a:t>Last news</a:t>
            </a:r>
          </a:p>
          <a:p>
            <a:pPr>
              <a:spcBef>
                <a:spcPct val="50000"/>
              </a:spcBef>
            </a:pPr>
            <a:r>
              <a:rPr lang="en-US" sz="2400" b="1" dirty="0" smtClean="0">
                <a:latin typeface="Comic Sans MS"/>
                <a:cs typeface="Comic Sans MS"/>
              </a:rPr>
              <a:t>The Project has been funded (2.805 K€)</a:t>
            </a:r>
          </a:p>
          <a:p>
            <a:pPr>
              <a:spcBef>
                <a:spcPts val="240"/>
              </a:spcBef>
            </a:pPr>
            <a:r>
              <a:rPr lang="en-US" sz="2400" dirty="0" smtClean="0">
                <a:latin typeface="Comic Sans MS" charset="0"/>
                <a:ea typeface="Comic Sans MS" charset="0"/>
                <a:cs typeface="Comic Sans MS" charset="0"/>
              </a:rPr>
              <a:t>by MIUR</a:t>
            </a:r>
            <a:endParaRPr lang="en-US" sz="2400" b="1" dirty="0">
              <a:latin typeface="Comic Sans MS"/>
              <a:cs typeface="Comic Sans MS"/>
            </a:endParaRPr>
          </a:p>
        </p:txBody>
      </p:sp>
      <p:pic>
        <p:nvPicPr>
          <p:cNvPr id="14" name="Picture 4"/>
          <p:cNvPicPr>
            <a:picLocks noChangeAspect="1" noChangeArrowheads="1"/>
          </p:cNvPicPr>
          <p:nvPr/>
        </p:nvPicPr>
        <p:blipFill>
          <a:blip r:embed="rId2"/>
          <a:srcRect l="11800" t="7204" r="17404" b="22072"/>
          <a:stretch>
            <a:fillRect/>
          </a:stretch>
        </p:blipFill>
        <p:spPr bwMode="auto">
          <a:xfrm>
            <a:off x="-197996" y="3949200"/>
            <a:ext cx="4752975" cy="2872606"/>
          </a:xfrm>
          <a:prstGeom prst="rect">
            <a:avLst/>
          </a:prstGeom>
          <a:noFill/>
          <a:ln w="9525">
            <a:noFill/>
            <a:miter lim="800000"/>
            <a:headEnd/>
            <a:tailEnd/>
          </a:ln>
        </p:spPr>
      </p:pic>
      <p:sp>
        <p:nvSpPr>
          <p:cNvPr id="15" name="TextBox 14"/>
          <p:cNvSpPr txBox="1"/>
          <p:nvPr/>
        </p:nvSpPr>
        <p:spPr>
          <a:xfrm>
            <a:off x="2196007" y="3664800"/>
            <a:ext cx="838729" cy="369332"/>
          </a:xfrm>
          <a:prstGeom prst="rect">
            <a:avLst/>
          </a:prstGeom>
          <a:solidFill>
            <a:schemeClr val="tx1"/>
          </a:solidFill>
        </p:spPr>
        <p:txBody>
          <a:bodyPr wrap="none" rtlCol="0">
            <a:spAutoFit/>
          </a:bodyPr>
          <a:lstStyle/>
          <a:p>
            <a:r>
              <a:rPr lang="en-GB" b="1" dirty="0" smtClean="0">
                <a:solidFill>
                  <a:schemeClr val="bg1"/>
                </a:solidFill>
              </a:rPr>
              <a:t>CERN</a:t>
            </a:r>
            <a:endParaRPr lang="en-GB" b="1" dirty="0">
              <a:solidFill>
                <a:schemeClr val="bg1"/>
              </a:solidFill>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 y="771796"/>
            <a:ext cx="9144000" cy="6074863"/>
          </a:xfrm>
          <a:prstGeom prst="rect">
            <a:avLst/>
          </a:prstGeom>
        </p:spPr>
      </p:pic>
      <p:sp>
        <p:nvSpPr>
          <p:cNvPr id="8195" name="Rectangle 2"/>
          <p:cNvSpPr>
            <a:spLocks noChangeArrowheads="1"/>
          </p:cNvSpPr>
          <p:nvPr/>
        </p:nvSpPr>
        <p:spPr bwMode="auto">
          <a:xfrm>
            <a:off x="0" y="-26988"/>
            <a:ext cx="9144000" cy="838201"/>
          </a:xfrm>
          <a:prstGeom prst="rect">
            <a:avLst/>
          </a:prstGeom>
          <a:solidFill>
            <a:srgbClr val="000066"/>
          </a:solidFill>
          <a:ln w="9525">
            <a:noFill/>
            <a:miter lim="800000"/>
            <a:headEnd/>
            <a:tailEnd/>
          </a:ln>
        </p:spPr>
        <p:txBody>
          <a:bodyPr anchor="ctr"/>
          <a:lstStyle/>
          <a:p>
            <a:pPr algn="ctr" eaLnBrk="0" hangingPunct="0"/>
            <a:r>
              <a:rPr lang="it-IT" sz="3200">
                <a:solidFill>
                  <a:schemeClr val="bg1"/>
                </a:solidFill>
              </a:rPr>
              <a:t>LNS lay-out: accelerators and experimental halls</a:t>
            </a:r>
            <a:r>
              <a:rPr lang="it-IT" b="1">
                <a:solidFill>
                  <a:schemeClr val="bg1"/>
                </a:solidFill>
              </a:rPr>
              <a:t> </a:t>
            </a:r>
            <a:r>
              <a:rPr lang="it-IT" b="1" i="1">
                <a:solidFill>
                  <a:srgbClr val="500093"/>
                </a:solidFill>
                <a:latin typeface="Book Antiqua" pitchFamily="18" charset="0"/>
              </a:rPr>
              <a:t> </a:t>
            </a:r>
            <a:endParaRPr lang="en-US" b="1" i="1" baseline="30000">
              <a:solidFill>
                <a:srgbClr val="CC3300"/>
              </a:solidFill>
              <a:latin typeface="Book Antiqua" pitchFamily="18" charset="0"/>
            </a:endParaRPr>
          </a:p>
        </p:txBody>
      </p:sp>
      <p:sp>
        <p:nvSpPr>
          <p:cNvPr id="8196" name="WordArt 5"/>
          <p:cNvSpPr>
            <a:spLocks noChangeArrowheads="1" noChangeShapeType="1" noTextEdit="1"/>
          </p:cNvSpPr>
          <p:nvPr/>
        </p:nvSpPr>
        <p:spPr bwMode="auto">
          <a:xfrm>
            <a:off x="466727" y="5487934"/>
            <a:ext cx="2520950" cy="771525"/>
          </a:xfrm>
          <a:prstGeom prst="rect">
            <a:avLst/>
          </a:prstGeom>
        </p:spPr>
        <p:txBody>
          <a:bodyPr wrap="none" fromWordArt="1">
            <a:prstTxWarp prst="textPlain">
              <a:avLst>
                <a:gd name="adj" fmla="val 50000"/>
              </a:avLst>
            </a:prstTxWarp>
          </a:bodyPr>
          <a:lstStyle/>
          <a:p>
            <a:pPr algn="ctr"/>
            <a:r>
              <a:rPr lang="en-US" sz="1400" kern="10" dirty="0">
                <a:ln w="9525">
                  <a:solidFill>
                    <a:srgbClr val="000000"/>
                  </a:solidFill>
                  <a:round/>
                  <a:headEnd/>
                  <a:tailEnd/>
                </a:ln>
                <a:solidFill>
                  <a:srgbClr val="FFFF00"/>
                </a:solidFill>
                <a:latin typeface="Arial Black"/>
              </a:rPr>
              <a:t>EXCYT: Exotics at the </a:t>
            </a:r>
          </a:p>
          <a:p>
            <a:pPr algn="ctr"/>
            <a:r>
              <a:rPr lang="en-US" sz="1400" kern="10" dirty="0">
                <a:ln w="9525">
                  <a:solidFill>
                    <a:srgbClr val="000000"/>
                  </a:solidFill>
                  <a:round/>
                  <a:headEnd/>
                  <a:tailEnd/>
                </a:ln>
                <a:solidFill>
                  <a:srgbClr val="FFFF00"/>
                </a:solidFill>
                <a:latin typeface="Arial Black"/>
              </a:rPr>
              <a:t>Cyclotron and Tandem</a:t>
            </a:r>
            <a:endParaRPr lang="it-IT" sz="1400" kern="10" dirty="0">
              <a:ln w="9525">
                <a:solidFill>
                  <a:srgbClr val="000000"/>
                </a:solidFill>
                <a:round/>
                <a:headEnd/>
                <a:tailEnd/>
              </a:ln>
              <a:solidFill>
                <a:srgbClr val="FFFF00"/>
              </a:solidFill>
              <a:latin typeface="Arial Black"/>
            </a:endParaRPr>
          </a:p>
        </p:txBody>
      </p:sp>
      <p:sp>
        <p:nvSpPr>
          <p:cNvPr id="8197" name="WordArt 5"/>
          <p:cNvSpPr>
            <a:spLocks noChangeArrowheads="1" noChangeShapeType="1" noTextEdit="1"/>
          </p:cNvSpPr>
          <p:nvPr/>
        </p:nvSpPr>
        <p:spPr bwMode="auto">
          <a:xfrm>
            <a:off x="214286" y="1071558"/>
            <a:ext cx="2857520" cy="773129"/>
          </a:xfrm>
          <a:prstGeom prst="rect">
            <a:avLst/>
          </a:prstGeom>
        </p:spPr>
        <p:txBody>
          <a:bodyPr wrap="none" fromWordArt="1">
            <a:prstTxWarp prst="textPlain">
              <a:avLst>
                <a:gd name="adj" fmla="val 50000"/>
              </a:avLst>
            </a:prstTxWarp>
          </a:bodyPr>
          <a:lstStyle/>
          <a:p>
            <a:pPr algn="ctr"/>
            <a:r>
              <a:rPr lang="en-US" sz="1600" kern="10" dirty="0" smtClean="0">
                <a:ln w="9525">
                  <a:solidFill>
                    <a:srgbClr val="000000"/>
                  </a:solidFill>
                  <a:round/>
                  <a:headEnd/>
                  <a:tailEnd/>
                </a:ln>
                <a:solidFill>
                  <a:srgbClr val="66FF33"/>
                </a:solidFill>
                <a:latin typeface="Arial Black"/>
              </a:rPr>
              <a:t>FRIBS@LNS: </a:t>
            </a:r>
            <a:r>
              <a:rPr lang="en-US" sz="1600" kern="10" dirty="0">
                <a:ln w="9525">
                  <a:solidFill>
                    <a:srgbClr val="000000"/>
                  </a:solidFill>
                  <a:round/>
                  <a:headEnd/>
                  <a:tailEnd/>
                </a:ln>
                <a:solidFill>
                  <a:srgbClr val="66FF33"/>
                </a:solidFill>
                <a:latin typeface="Arial Black"/>
              </a:rPr>
              <a:t>in Flight </a:t>
            </a:r>
          </a:p>
          <a:p>
            <a:pPr algn="ctr"/>
            <a:r>
              <a:rPr lang="en-US" sz="1600" kern="10" dirty="0">
                <a:ln w="9525">
                  <a:solidFill>
                    <a:srgbClr val="000000"/>
                  </a:solidFill>
                  <a:round/>
                  <a:headEnd/>
                  <a:tailEnd/>
                </a:ln>
                <a:solidFill>
                  <a:srgbClr val="66FF33"/>
                </a:solidFill>
                <a:latin typeface="Arial Black"/>
              </a:rPr>
              <a:t>Radioactive Ion </a:t>
            </a:r>
            <a:r>
              <a:rPr lang="en-US" sz="1600" kern="10" dirty="0" smtClean="0">
                <a:ln w="9525">
                  <a:solidFill>
                    <a:srgbClr val="000000"/>
                  </a:solidFill>
                  <a:round/>
                  <a:headEnd/>
                  <a:tailEnd/>
                </a:ln>
                <a:solidFill>
                  <a:srgbClr val="66FF33"/>
                </a:solidFill>
                <a:latin typeface="Arial Black"/>
              </a:rPr>
              <a:t>Beams at LNS</a:t>
            </a:r>
            <a:endParaRPr lang="it-IT" sz="1600" kern="10" dirty="0">
              <a:ln w="9525">
                <a:solidFill>
                  <a:srgbClr val="000000"/>
                </a:solidFill>
                <a:round/>
                <a:headEnd/>
                <a:tailEnd/>
              </a:ln>
              <a:solidFill>
                <a:srgbClr val="66FF33"/>
              </a:solidFill>
              <a:latin typeface="Arial Black"/>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934018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2517" name="Rectangle 5"/>
          <p:cNvSpPr>
            <a:spLocks noChangeArrowheads="1"/>
          </p:cNvSpPr>
          <p:nvPr/>
        </p:nvSpPr>
        <p:spPr bwMode="auto">
          <a:xfrm>
            <a:off x="5029200" y="303225"/>
            <a:ext cx="4038600" cy="1068387"/>
          </a:xfrm>
          <a:prstGeom prst="rect">
            <a:avLst/>
          </a:prstGeom>
          <a:noFill/>
          <a:ln w="9525">
            <a:noFill/>
            <a:miter lim="800000"/>
            <a:headEnd/>
            <a:tailEnd/>
          </a:ln>
        </p:spPr>
        <p:txBody>
          <a:bodyPr>
            <a:prstTxWarp prst="textNoShape">
              <a:avLst/>
            </a:prstTxWarp>
            <a:spAutoFit/>
          </a:bodyPr>
          <a:lstStyle/>
          <a:p>
            <a:pPr algn="ctr">
              <a:lnSpc>
                <a:spcPct val="80000"/>
              </a:lnSpc>
            </a:pPr>
            <a:r>
              <a:rPr lang="it-IT" sz="3200" b="0" dirty="0">
                <a:solidFill>
                  <a:srgbClr val="FF0000"/>
                </a:solidFill>
              </a:rPr>
              <a:t>1951</a:t>
            </a:r>
          </a:p>
          <a:p>
            <a:pPr algn="ctr">
              <a:lnSpc>
                <a:spcPct val="80000"/>
              </a:lnSpc>
            </a:pPr>
            <a:r>
              <a:rPr lang="it-IT" sz="2800" b="0" dirty="0" err="1">
                <a:solidFill>
                  <a:schemeClr val="folHlink"/>
                </a:solidFill>
              </a:rPr>
              <a:t>4</a:t>
            </a:r>
            <a:r>
              <a:rPr lang="it-IT" sz="2800" b="0" dirty="0" smtClean="0"/>
              <a:t> “Sezioni</a:t>
            </a:r>
            <a:r>
              <a:rPr lang="it-IT" sz="2800" dirty="0" smtClean="0"/>
              <a:t>”</a:t>
            </a:r>
            <a:r>
              <a:rPr lang="it-IT" sz="2800" b="0" dirty="0" smtClean="0"/>
              <a:t/>
            </a:r>
            <a:br>
              <a:rPr lang="it-IT" sz="2800" b="0" dirty="0" smtClean="0"/>
            </a:br>
            <a:r>
              <a:rPr lang="it-IT" b="0" dirty="0"/>
              <a:t>Milano, Torino, </a:t>
            </a:r>
            <a:r>
              <a:rPr lang="it-IT" b="0" dirty="0" smtClean="0"/>
              <a:t>Padova</a:t>
            </a:r>
            <a:r>
              <a:rPr lang="it-IT" dirty="0" smtClean="0"/>
              <a:t> and</a:t>
            </a:r>
            <a:r>
              <a:rPr lang="it-IT" b="0" dirty="0" smtClean="0"/>
              <a:t> </a:t>
            </a:r>
            <a:r>
              <a:rPr lang="it-IT" b="0" dirty="0"/>
              <a:t>Roma</a:t>
            </a:r>
          </a:p>
        </p:txBody>
      </p:sp>
      <p:sp>
        <p:nvSpPr>
          <p:cNvPr id="192518" name="Rectangle 6"/>
          <p:cNvSpPr>
            <a:spLocks noChangeArrowheads="1"/>
          </p:cNvSpPr>
          <p:nvPr/>
        </p:nvSpPr>
        <p:spPr bwMode="auto">
          <a:xfrm>
            <a:off x="5029200" y="1906588"/>
            <a:ext cx="4038600" cy="845873"/>
          </a:xfrm>
          <a:prstGeom prst="rect">
            <a:avLst/>
          </a:prstGeom>
          <a:noFill/>
          <a:ln w="9525">
            <a:noFill/>
            <a:miter lim="800000"/>
            <a:headEnd/>
            <a:tailEnd/>
          </a:ln>
        </p:spPr>
        <p:txBody>
          <a:bodyPr>
            <a:prstTxWarp prst="textNoShape">
              <a:avLst/>
            </a:prstTxWarp>
            <a:spAutoFit/>
          </a:bodyPr>
          <a:lstStyle/>
          <a:p>
            <a:pPr algn="ctr">
              <a:lnSpc>
                <a:spcPct val="75000"/>
              </a:lnSpc>
              <a:spcBef>
                <a:spcPct val="10000"/>
              </a:spcBef>
            </a:pPr>
            <a:r>
              <a:rPr lang="it-IT" sz="3200" b="0" dirty="0">
                <a:solidFill>
                  <a:srgbClr val="FF0000"/>
                </a:solidFill>
              </a:rPr>
              <a:t>1957</a:t>
            </a:r>
            <a:endParaRPr lang="it-IT" sz="3200" b="0" dirty="0" smtClean="0">
              <a:solidFill>
                <a:srgbClr val="FF0000"/>
              </a:solidFill>
            </a:endParaRPr>
          </a:p>
          <a:p>
            <a:pPr algn="ctr">
              <a:lnSpc>
                <a:spcPct val="75000"/>
              </a:lnSpc>
              <a:spcBef>
                <a:spcPct val="10000"/>
              </a:spcBef>
            </a:pPr>
            <a:r>
              <a:rPr lang="it-IT" sz="2800" dirty="0" smtClean="0"/>
              <a:t>Frascati National </a:t>
            </a:r>
            <a:r>
              <a:rPr lang="it-IT" sz="2800" dirty="0" err="1" smtClean="0"/>
              <a:t>labs</a:t>
            </a:r>
            <a:r>
              <a:rPr lang="it-IT" sz="2800" dirty="0" smtClean="0"/>
              <a:t>.</a:t>
            </a:r>
            <a:endParaRPr lang="it-IT" sz="2400" b="0" dirty="0"/>
          </a:p>
        </p:txBody>
      </p:sp>
      <p:grpSp>
        <p:nvGrpSpPr>
          <p:cNvPr id="2" name="Group 10"/>
          <p:cNvGrpSpPr>
            <a:grpSpLocks/>
          </p:cNvGrpSpPr>
          <p:nvPr/>
        </p:nvGrpSpPr>
        <p:grpSpPr bwMode="auto">
          <a:xfrm>
            <a:off x="2268538" y="2997202"/>
            <a:ext cx="4724400" cy="2211388"/>
            <a:chOff x="1920" y="1968"/>
            <a:chExt cx="2976" cy="1393"/>
          </a:xfrm>
        </p:grpSpPr>
        <p:sp>
          <p:nvSpPr>
            <p:cNvPr id="40971" name="Rectangle 11"/>
            <p:cNvSpPr>
              <a:spLocks noChangeArrowheads="1"/>
            </p:cNvSpPr>
            <p:nvPr/>
          </p:nvSpPr>
          <p:spPr bwMode="auto">
            <a:xfrm>
              <a:off x="3408" y="3072"/>
              <a:ext cx="912" cy="289"/>
            </a:xfrm>
            <a:prstGeom prst="rect">
              <a:avLst/>
            </a:prstGeom>
            <a:noFill/>
            <a:ln w="12700">
              <a:noFill/>
              <a:miter lim="800000"/>
              <a:headEnd/>
              <a:tailEnd/>
            </a:ln>
          </p:spPr>
          <p:txBody>
            <a:bodyPr lIns="90487" tIns="44450" rIns="90487" bIns="44450">
              <a:prstTxWarp prst="textNoShape">
                <a:avLst/>
              </a:prstTxWarp>
              <a:spAutoFit/>
            </a:bodyPr>
            <a:lstStyle/>
            <a:p>
              <a:pPr eaLnBrk="0" hangingPunct="0"/>
              <a:r>
                <a:rPr lang="en-US" sz="2400">
                  <a:solidFill>
                    <a:srgbClr val="063DE8"/>
                  </a:solidFill>
                </a:rPr>
                <a:t>Frascati</a:t>
              </a:r>
            </a:p>
          </p:txBody>
        </p:sp>
        <p:grpSp>
          <p:nvGrpSpPr>
            <p:cNvPr id="3" name="Group 12"/>
            <p:cNvGrpSpPr>
              <a:grpSpLocks/>
            </p:cNvGrpSpPr>
            <p:nvPr/>
          </p:nvGrpSpPr>
          <p:grpSpPr bwMode="auto">
            <a:xfrm>
              <a:off x="1920" y="1968"/>
              <a:ext cx="2976" cy="1084"/>
              <a:chOff x="1920" y="1968"/>
              <a:chExt cx="2976" cy="1084"/>
            </a:xfrm>
          </p:grpSpPr>
          <p:pic>
            <p:nvPicPr>
              <p:cNvPr id="40973" name="Picture 13"/>
              <p:cNvPicPr>
                <a:picLocks noChangeArrowheads="1"/>
              </p:cNvPicPr>
              <p:nvPr/>
            </p:nvPicPr>
            <p:blipFill>
              <a:blip r:embed="rId3"/>
              <a:srcRect/>
              <a:stretch>
                <a:fillRect/>
              </a:stretch>
            </p:blipFill>
            <p:spPr bwMode="auto">
              <a:xfrm>
                <a:off x="3504" y="1968"/>
                <a:ext cx="1392" cy="1084"/>
              </a:xfrm>
              <a:prstGeom prst="rect">
                <a:avLst/>
              </a:prstGeom>
              <a:noFill/>
              <a:ln w="12700">
                <a:noFill/>
                <a:miter lim="800000"/>
                <a:headEnd/>
                <a:tailEnd/>
              </a:ln>
            </p:spPr>
          </p:pic>
          <p:sp>
            <p:nvSpPr>
              <p:cNvPr id="40974" name="Freeform 14"/>
              <p:cNvSpPr>
                <a:spLocks/>
              </p:cNvSpPr>
              <p:nvPr/>
            </p:nvSpPr>
            <p:spPr bwMode="auto">
              <a:xfrm>
                <a:off x="1920" y="2133"/>
                <a:ext cx="1601" cy="555"/>
              </a:xfrm>
              <a:custGeom>
                <a:avLst/>
                <a:gdLst>
                  <a:gd name="T0" fmla="*/ 0 w 1601"/>
                  <a:gd name="T1" fmla="*/ 0 h 555"/>
                  <a:gd name="T2" fmla="*/ 1601 w 1601"/>
                  <a:gd name="T3" fmla="*/ 555 h 555"/>
                  <a:gd name="T4" fmla="*/ 0 60000 65536"/>
                  <a:gd name="T5" fmla="*/ 0 60000 65536"/>
                  <a:gd name="T6" fmla="*/ 0 w 1601"/>
                  <a:gd name="T7" fmla="*/ 0 h 555"/>
                  <a:gd name="T8" fmla="*/ 1601 w 1601"/>
                  <a:gd name="T9" fmla="*/ 555 h 555"/>
                </a:gdLst>
                <a:ahLst/>
                <a:cxnLst>
                  <a:cxn ang="T4">
                    <a:pos x="T0" y="T1"/>
                  </a:cxn>
                  <a:cxn ang="T5">
                    <a:pos x="T2" y="T3"/>
                  </a:cxn>
                </a:cxnLst>
                <a:rect l="T6" t="T7" r="T8" b="T9"/>
                <a:pathLst>
                  <a:path w="1601" h="555">
                    <a:moveTo>
                      <a:pt x="0" y="0"/>
                    </a:moveTo>
                    <a:lnTo>
                      <a:pt x="1601" y="555"/>
                    </a:lnTo>
                  </a:path>
                </a:pathLst>
              </a:custGeom>
              <a:noFill/>
              <a:ln w="25400">
                <a:solidFill>
                  <a:schemeClr val="hlink"/>
                </a:solidFill>
                <a:round/>
                <a:headEnd type="triangle" w="med" len="med"/>
                <a:tailEnd/>
              </a:ln>
            </p:spPr>
            <p:txBody>
              <a:bodyPr wrap="none" anchor="ctr">
                <a:prstTxWarp prst="textNoShape">
                  <a:avLst/>
                </a:prstTxWarp>
              </a:bodyPr>
              <a:lstStyle/>
              <a:p>
                <a:pPr algn="ctr" eaLnBrk="0" hangingPunct="0"/>
                <a:endParaRPr lang="it-IT" sz="2400" b="0"/>
              </a:p>
            </p:txBody>
          </p:sp>
        </p:grpSp>
      </p:grpSp>
      <p:pic>
        <p:nvPicPr>
          <p:cNvPr id="40967" name="Picture 15" descr="U:\project\macchina\user\mazzitel\miscellaneous\picture\picture\logoinfn-piccolo.gif"/>
          <p:cNvPicPr>
            <a:picLocks noChangeAspect="1" noChangeArrowheads="1"/>
          </p:cNvPicPr>
          <p:nvPr/>
        </p:nvPicPr>
        <p:blipFill>
          <a:blip r:embed="rId4"/>
          <a:srcRect/>
          <a:stretch>
            <a:fillRect/>
          </a:stretch>
        </p:blipFill>
        <p:spPr bwMode="auto">
          <a:xfrm>
            <a:off x="7251700" y="5334012"/>
            <a:ext cx="1892300" cy="1419225"/>
          </a:xfrm>
          <a:prstGeom prst="rect">
            <a:avLst/>
          </a:prstGeom>
          <a:noFill/>
          <a:ln w="9525">
            <a:noFill/>
            <a:miter lim="800000"/>
            <a:headEnd/>
            <a:tailEnd/>
          </a:ln>
        </p:spPr>
      </p:pic>
      <p:pic>
        <p:nvPicPr>
          <p:cNvPr id="192521" name="Picture 9" descr="C:\Documenti\Lavoro\Infn\immagini2\italia_4&amp;lab.gif"/>
          <p:cNvPicPr>
            <a:picLocks noChangeAspect="1" noChangeArrowheads="1"/>
          </p:cNvPicPr>
          <p:nvPr/>
        </p:nvPicPr>
        <p:blipFill>
          <a:blip r:embed="rId5"/>
          <a:srcRect/>
          <a:stretch>
            <a:fillRect/>
          </a:stretch>
        </p:blipFill>
        <p:spPr bwMode="auto">
          <a:xfrm>
            <a:off x="-2636" y="-17681"/>
            <a:ext cx="4344988" cy="6308725"/>
          </a:xfrm>
          <a:prstGeom prst="rect">
            <a:avLst/>
          </a:prstGeom>
          <a:noFill/>
          <a:ln w="9525">
            <a:noFill/>
            <a:miter lim="800000"/>
            <a:headEnd/>
            <a:tailEnd/>
          </a:ln>
        </p:spPr>
      </p:pic>
      <p:pic>
        <p:nvPicPr>
          <p:cNvPr id="192520" name="Picture 8" descr="C:\Documenti\Lavoro\Infn\immagini2\italia_4.gif"/>
          <p:cNvPicPr>
            <a:picLocks noChangeAspect="1" noChangeArrowheads="1"/>
          </p:cNvPicPr>
          <p:nvPr/>
        </p:nvPicPr>
        <p:blipFill>
          <a:blip r:embed="rId6"/>
          <a:srcRect/>
          <a:stretch>
            <a:fillRect/>
          </a:stretch>
        </p:blipFill>
        <p:spPr bwMode="auto">
          <a:xfrm>
            <a:off x="-15595" y="-14625"/>
            <a:ext cx="4344988" cy="63087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92520"/>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9251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499"/>
                                          </p:stCondLst>
                                        </p:cTn>
                                        <p:tgtEl>
                                          <p:spTgt spid="192521"/>
                                        </p:tgtEl>
                                        <p:attrNameLst>
                                          <p:attrName>style.visibility</p:attrName>
                                        </p:attrNameLst>
                                      </p:cBhvr>
                                      <p:to>
                                        <p:strVal val="visible"/>
                                      </p:to>
                                    </p:set>
                                  </p:childTnLst>
                                </p:cTn>
                              </p:par>
                            </p:childTnLst>
                          </p:cTn>
                        </p:par>
                        <p:par>
                          <p:cTn id="14" fill="hold">
                            <p:stCondLst>
                              <p:cond delay="500"/>
                            </p:stCondLst>
                            <p:childTnLst>
                              <p:par>
                                <p:cTn id="15" presetID="23" presetClass="entr" presetSubtype="528"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000"/>
                            </p:stCondLst>
                            <p:childTnLst>
                              <p:par>
                                <p:cTn id="22" presetID="1" presetClass="entr" presetSubtype="0" fill="hold" grpId="0" nodeType="afterEffect">
                                  <p:stCondLst>
                                    <p:cond delay="0"/>
                                  </p:stCondLst>
                                  <p:childTnLst>
                                    <p:set>
                                      <p:cBhvr>
                                        <p:cTn id="23" dur="1" fill="hold">
                                          <p:stCondLst>
                                            <p:cond delay="499"/>
                                          </p:stCondLst>
                                        </p:cTn>
                                        <p:tgtEl>
                                          <p:spTgt spid="1925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7" grpId="0" autoUpdateAnimBg="0"/>
      <p:bldP spid="192518" grpId="0" autoUpdateAnimBg="0"/>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5" name="Text Box 4"/>
          <p:cNvSpPr txBox="1">
            <a:spLocks noChangeArrowheads="1"/>
          </p:cNvSpPr>
          <p:nvPr/>
        </p:nvSpPr>
        <p:spPr bwMode="auto">
          <a:xfrm>
            <a:off x="152400" y="457200"/>
            <a:ext cx="8839200" cy="336550"/>
          </a:xfrm>
          <a:prstGeom prst="rect">
            <a:avLst/>
          </a:prstGeom>
          <a:noFill/>
          <a:ln w="9525">
            <a:noFill/>
            <a:miter lim="800000"/>
            <a:headEnd/>
            <a:tailEnd/>
          </a:ln>
        </p:spPr>
        <p:txBody>
          <a:bodyPr>
            <a:spAutoFit/>
          </a:bodyPr>
          <a:lstStyle/>
          <a:p>
            <a:pPr>
              <a:spcBef>
                <a:spcPct val="50000"/>
              </a:spcBef>
            </a:pPr>
            <a:endParaRPr lang="en-US" sz="1600" b="1">
              <a:solidFill>
                <a:srgbClr val="0000FF"/>
              </a:solidFill>
              <a:latin typeface="Times" pitchFamily="18" charset="0"/>
            </a:endParaRPr>
          </a:p>
        </p:txBody>
      </p:sp>
      <p:sp>
        <p:nvSpPr>
          <p:cNvPr id="13317" name="Text Box 11"/>
          <p:cNvSpPr txBox="1">
            <a:spLocks noChangeArrowheads="1"/>
          </p:cNvSpPr>
          <p:nvPr/>
        </p:nvSpPr>
        <p:spPr bwMode="auto">
          <a:xfrm>
            <a:off x="285720" y="5214962"/>
            <a:ext cx="8429684" cy="1323439"/>
          </a:xfrm>
          <a:prstGeom prst="rect">
            <a:avLst/>
          </a:prstGeom>
          <a:noFill/>
          <a:ln w="9525">
            <a:noFill/>
            <a:miter lim="800000"/>
            <a:headEnd/>
            <a:tailEnd/>
          </a:ln>
        </p:spPr>
        <p:txBody>
          <a:bodyPr wrap="square">
            <a:spAutoFit/>
          </a:bodyPr>
          <a:lstStyle/>
          <a:p>
            <a:pPr marL="0" lvl="1">
              <a:lnSpc>
                <a:spcPts val="2400"/>
              </a:lnSpc>
              <a:spcBef>
                <a:spcPct val="50000"/>
              </a:spcBef>
            </a:pPr>
            <a:r>
              <a:rPr lang="en-US" sz="4800" b="1" smtClean="0">
                <a:solidFill>
                  <a:srgbClr val="FF0000"/>
                </a:solidFill>
              </a:rPr>
              <a:t>   →         </a:t>
            </a:r>
            <a:r>
              <a:rPr lang="en-US" sz="2400" b="1" smtClean="0">
                <a:solidFill>
                  <a:srgbClr val="FF0000"/>
                </a:solidFill>
              </a:rPr>
              <a:t>Tandem upgrading</a:t>
            </a:r>
          </a:p>
          <a:p>
            <a:pPr marL="342900" lvl="1" indent="-342900" algn="just">
              <a:lnSpc>
                <a:spcPts val="2400"/>
              </a:lnSpc>
              <a:spcBef>
                <a:spcPct val="50000"/>
              </a:spcBef>
              <a:buAutoNum type="arabicParenR"/>
            </a:pPr>
            <a:r>
              <a:rPr lang="en-US" sz="2000" b="1" smtClean="0">
                <a:solidFill>
                  <a:srgbClr val="000066"/>
                </a:solidFill>
              </a:rPr>
              <a:t>Alternative to the belt : Pelletron  (NEC) </a:t>
            </a:r>
          </a:p>
          <a:p>
            <a:pPr marL="342900" lvl="1" indent="-342900" algn="just">
              <a:lnSpc>
                <a:spcPts val="2400"/>
              </a:lnSpc>
              <a:spcBef>
                <a:spcPct val="50000"/>
              </a:spcBef>
              <a:buAutoNum type="arabicParenR"/>
            </a:pPr>
            <a:r>
              <a:rPr lang="en-US" sz="2000" b="1" smtClean="0">
                <a:solidFill>
                  <a:srgbClr val="000066"/>
                </a:solidFill>
              </a:rPr>
              <a:t>Replacement of the first and eighth (damaged) accelerating tubes</a:t>
            </a:r>
            <a:endParaRPr lang="en-US" sz="2000" b="1" dirty="0">
              <a:solidFill>
                <a:srgbClr val="FF0000"/>
              </a:solidFill>
            </a:endParaRPr>
          </a:p>
        </p:txBody>
      </p:sp>
      <p:sp>
        <p:nvSpPr>
          <p:cNvPr id="13318" name="Rectangle 2"/>
          <p:cNvSpPr>
            <a:spLocks noChangeArrowheads="1"/>
          </p:cNvSpPr>
          <p:nvPr/>
        </p:nvSpPr>
        <p:spPr bwMode="auto">
          <a:xfrm>
            <a:off x="0" y="-26988"/>
            <a:ext cx="9144000" cy="838201"/>
          </a:xfrm>
          <a:prstGeom prst="rect">
            <a:avLst/>
          </a:prstGeom>
          <a:solidFill>
            <a:srgbClr val="000066"/>
          </a:solidFill>
          <a:ln w="9525">
            <a:noFill/>
            <a:miter lim="800000"/>
            <a:headEnd/>
            <a:tailEnd/>
          </a:ln>
        </p:spPr>
        <p:txBody>
          <a:bodyPr anchor="ctr"/>
          <a:lstStyle/>
          <a:p>
            <a:pPr algn="ctr" eaLnBrk="0" hangingPunct="0"/>
            <a:r>
              <a:rPr lang="it-IT" sz="3200">
                <a:solidFill>
                  <a:schemeClr val="bg1"/>
                </a:solidFill>
              </a:rPr>
              <a:t>Tandem status</a:t>
            </a:r>
            <a:r>
              <a:rPr lang="it-IT" b="1">
                <a:solidFill>
                  <a:schemeClr val="bg1"/>
                </a:solidFill>
              </a:rPr>
              <a:t> </a:t>
            </a:r>
            <a:r>
              <a:rPr lang="it-IT" b="1" i="1">
                <a:solidFill>
                  <a:srgbClr val="500093"/>
                </a:solidFill>
                <a:latin typeface="Book Antiqua" pitchFamily="18" charset="0"/>
              </a:rPr>
              <a:t> </a:t>
            </a:r>
            <a:endParaRPr lang="en-US" b="1" i="1" baseline="30000">
              <a:solidFill>
                <a:srgbClr val="CC3300"/>
              </a:solidFill>
              <a:latin typeface="Book Antiqua" pitchFamily="18" charset="0"/>
            </a:endParaRPr>
          </a:p>
        </p:txBody>
      </p:sp>
      <p:sp>
        <p:nvSpPr>
          <p:cNvPr id="8" name="CasellaDiTesto 7"/>
          <p:cNvSpPr txBox="1"/>
          <p:nvPr/>
        </p:nvSpPr>
        <p:spPr>
          <a:xfrm>
            <a:off x="214282" y="3127721"/>
            <a:ext cx="8572560" cy="1015663"/>
          </a:xfrm>
          <a:prstGeom prst="rect">
            <a:avLst/>
          </a:prstGeom>
          <a:noFill/>
        </p:spPr>
        <p:txBody>
          <a:bodyPr wrap="square" rtlCol="0">
            <a:spAutoFit/>
          </a:bodyPr>
          <a:lstStyle/>
          <a:p>
            <a:r>
              <a:rPr lang="en-US" sz="2400" b="1" smtClean="0">
                <a:solidFill>
                  <a:srgbClr val="000066"/>
                </a:solidFill>
              </a:rPr>
              <a:t>Vacuum losses in the first accelerating tube </a:t>
            </a:r>
          </a:p>
          <a:p>
            <a:r>
              <a:rPr lang="en-US" b="1" smtClean="0">
                <a:solidFill>
                  <a:srgbClr val="006600"/>
                </a:solidFill>
              </a:rPr>
              <a:t>after repairing by means of a special vacuum leak sealant</a:t>
            </a:r>
            <a:r>
              <a:rPr lang="en-US" b="1" smtClean="0">
                <a:solidFill>
                  <a:srgbClr val="000066"/>
                </a:solidFill>
              </a:rPr>
              <a:t> </a:t>
            </a:r>
            <a:r>
              <a:rPr lang="en-US" b="1" smtClean="0">
                <a:solidFill>
                  <a:srgbClr val="006600"/>
                </a:solidFill>
              </a:rPr>
              <a:t>the residual pressure is now around the operating value</a:t>
            </a:r>
          </a:p>
        </p:txBody>
      </p:sp>
      <p:sp>
        <p:nvSpPr>
          <p:cNvPr id="14" name="CasellaDiTesto 13"/>
          <p:cNvSpPr txBox="1"/>
          <p:nvPr/>
        </p:nvSpPr>
        <p:spPr>
          <a:xfrm>
            <a:off x="214283" y="4143392"/>
            <a:ext cx="8643998" cy="1015663"/>
          </a:xfrm>
          <a:prstGeom prst="rect">
            <a:avLst/>
          </a:prstGeom>
          <a:noFill/>
        </p:spPr>
        <p:txBody>
          <a:bodyPr wrap="square" rtlCol="0">
            <a:spAutoFit/>
          </a:bodyPr>
          <a:lstStyle/>
          <a:p>
            <a:r>
              <a:rPr lang="en-US" sz="2400" b="1" smtClean="0">
                <a:solidFill>
                  <a:srgbClr val="000066"/>
                </a:solidFill>
              </a:rPr>
              <a:t>Charging system</a:t>
            </a:r>
            <a:endParaRPr lang="en-US" b="1" smtClean="0">
              <a:solidFill>
                <a:srgbClr val="000066"/>
              </a:solidFill>
            </a:endParaRPr>
          </a:p>
          <a:p>
            <a:r>
              <a:rPr lang="en-US" b="1" smtClean="0">
                <a:solidFill>
                  <a:srgbClr val="006600"/>
                </a:solidFill>
              </a:rPr>
              <a:t>find a new belt with good mechanical and electrical properties </a:t>
            </a:r>
            <a:r>
              <a:rPr lang="it-IT" b="1" smtClean="0">
                <a:solidFill>
                  <a:srgbClr val="006600"/>
                </a:solidFill>
              </a:rPr>
              <a:t>since HVEC is not providing belts any longer</a:t>
            </a:r>
          </a:p>
        </p:txBody>
      </p:sp>
      <p:sp>
        <p:nvSpPr>
          <p:cNvPr id="15" name="CasellaDiTesto 14"/>
          <p:cNvSpPr txBox="1"/>
          <p:nvPr/>
        </p:nvSpPr>
        <p:spPr>
          <a:xfrm>
            <a:off x="214282" y="1142990"/>
            <a:ext cx="5500726" cy="1846659"/>
          </a:xfrm>
          <a:prstGeom prst="rect">
            <a:avLst/>
          </a:prstGeom>
          <a:noFill/>
        </p:spPr>
        <p:txBody>
          <a:bodyPr wrap="square" rtlCol="0">
            <a:spAutoFit/>
          </a:bodyPr>
          <a:lstStyle/>
          <a:p>
            <a:pPr algn="just"/>
            <a:r>
              <a:rPr lang="it-IT" sz="2400" b="1" smtClean="0">
                <a:solidFill>
                  <a:srgbClr val="000066"/>
                </a:solidFill>
              </a:rPr>
              <a:t>The HVEC MP Tandem has been operating since 1984 </a:t>
            </a:r>
          </a:p>
          <a:p>
            <a:pPr algn="just"/>
            <a:r>
              <a:rPr lang="it-IT" sz="2400" b="1" smtClean="0">
                <a:solidFill>
                  <a:srgbClr val="000066"/>
                </a:solidFill>
              </a:rPr>
              <a:t>In 2012 two major problems are being faced</a:t>
            </a:r>
            <a:endParaRPr lang="it-IT" b="1" smtClean="0">
              <a:solidFill>
                <a:srgbClr val="000066"/>
              </a:solidFill>
            </a:endParaRPr>
          </a:p>
          <a:p>
            <a:endParaRPr lang="it-IT"/>
          </a:p>
        </p:txBody>
      </p:sp>
      <p:pic>
        <p:nvPicPr>
          <p:cNvPr id="2" name="Immagine 1"/>
          <p:cNvPicPr>
            <a:picLocks noChangeAspect="1"/>
          </p:cNvPicPr>
          <p:nvPr/>
        </p:nvPicPr>
        <p:blipFill>
          <a:blip r:embed="rId2"/>
          <a:stretch>
            <a:fillRect/>
          </a:stretch>
        </p:blipFill>
        <p:spPr>
          <a:xfrm>
            <a:off x="5862923" y="811213"/>
            <a:ext cx="3281083" cy="2468624"/>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5356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0" name="Rectangle 2"/>
          <p:cNvSpPr>
            <a:spLocks noChangeArrowheads="1"/>
          </p:cNvSpPr>
          <p:nvPr/>
        </p:nvSpPr>
        <p:spPr bwMode="auto">
          <a:xfrm>
            <a:off x="0" y="-26988"/>
            <a:ext cx="9144000" cy="598488"/>
          </a:xfrm>
          <a:prstGeom prst="rect">
            <a:avLst/>
          </a:prstGeom>
          <a:solidFill>
            <a:srgbClr val="000066"/>
          </a:solidFill>
          <a:ln w="9525">
            <a:noFill/>
            <a:miter lim="800000"/>
            <a:headEnd/>
            <a:tailEnd/>
          </a:ln>
        </p:spPr>
        <p:txBody>
          <a:bodyPr anchor="ctr"/>
          <a:lstStyle/>
          <a:p>
            <a:pPr algn="ctr" eaLnBrk="0" hangingPunct="0"/>
            <a:r>
              <a:rPr lang="it-IT" sz="2800" smtClean="0">
                <a:solidFill>
                  <a:schemeClr val="bg1"/>
                </a:solidFill>
              </a:rPr>
              <a:t>Superconducting Cyclotron developed</a:t>
            </a:r>
            <a:r>
              <a:rPr lang="it-IT" sz="2800" b="1" smtClean="0">
                <a:solidFill>
                  <a:schemeClr val="bg1"/>
                </a:solidFill>
              </a:rPr>
              <a:t> </a:t>
            </a:r>
            <a:r>
              <a:rPr lang="it-IT" sz="2800" b="1" i="1" smtClean="0">
                <a:solidFill>
                  <a:srgbClr val="500093"/>
                </a:solidFill>
                <a:latin typeface="Book Antiqua" pitchFamily="18" charset="0"/>
              </a:rPr>
              <a:t> </a:t>
            </a:r>
            <a:r>
              <a:rPr lang="it-IT" sz="2800" smtClean="0">
                <a:solidFill>
                  <a:schemeClr val="bg1"/>
                </a:solidFill>
              </a:rPr>
              <a:t>beams </a:t>
            </a:r>
            <a:endParaRPr lang="en-US" sz="2800" b="1" i="1" baseline="30000">
              <a:solidFill>
                <a:srgbClr val="CC3300"/>
              </a:solidFill>
              <a:latin typeface="Book Antiqua" pitchFamily="18" charset="0"/>
            </a:endParaRPr>
          </a:p>
        </p:txBody>
      </p:sp>
      <p:sp>
        <p:nvSpPr>
          <p:cNvPr id="12" name="CasellaDiTesto 11"/>
          <p:cNvSpPr txBox="1"/>
          <p:nvPr/>
        </p:nvSpPr>
        <p:spPr>
          <a:xfrm>
            <a:off x="214285" y="5572141"/>
            <a:ext cx="5072098" cy="923330"/>
          </a:xfrm>
          <a:prstGeom prst="rect">
            <a:avLst/>
          </a:prstGeom>
          <a:noFill/>
        </p:spPr>
        <p:txBody>
          <a:bodyPr wrap="square" rtlCol="0">
            <a:spAutoFit/>
          </a:bodyPr>
          <a:lstStyle/>
          <a:p>
            <a:pPr algn="just"/>
            <a:r>
              <a:rPr lang="it-IT" b="1" smtClean="0">
                <a:solidFill>
                  <a:srgbClr val="000066"/>
                </a:solidFill>
              </a:rPr>
              <a:t>A wide variety of beam types have been developed. </a:t>
            </a:r>
            <a:r>
              <a:rPr lang="it-IT" b="1" smtClean="0">
                <a:solidFill>
                  <a:srgbClr val="FF0000"/>
                </a:solidFill>
              </a:rPr>
              <a:t>In red the most recent beams, among the most difficult ones to be produced.</a:t>
            </a:r>
            <a:endParaRPr lang="it-IT" b="1">
              <a:solidFill>
                <a:srgbClr val="FF0000"/>
              </a:solidFill>
            </a:endParaRPr>
          </a:p>
        </p:txBody>
      </p:sp>
      <p:pic>
        <p:nvPicPr>
          <p:cNvPr id="2" name="Immagine 1"/>
          <p:cNvPicPr>
            <a:picLocks noChangeAspect="1"/>
          </p:cNvPicPr>
          <p:nvPr/>
        </p:nvPicPr>
        <p:blipFill>
          <a:blip r:embed="rId3"/>
          <a:stretch>
            <a:fillRect/>
          </a:stretch>
        </p:blipFill>
        <p:spPr>
          <a:xfrm>
            <a:off x="498334" y="771540"/>
            <a:ext cx="4927600" cy="4800600"/>
          </a:xfrm>
          <a:prstGeom prst="rect">
            <a:avLst/>
          </a:prstGeom>
        </p:spPr>
      </p:pic>
      <p:pic>
        <p:nvPicPr>
          <p:cNvPr id="3" name="Immagine 2"/>
          <p:cNvPicPr>
            <a:picLocks noChangeAspect="1"/>
          </p:cNvPicPr>
          <p:nvPr/>
        </p:nvPicPr>
        <p:blipFill>
          <a:blip r:embed="rId4"/>
          <a:stretch>
            <a:fillRect/>
          </a:stretch>
        </p:blipFill>
        <p:spPr>
          <a:xfrm>
            <a:off x="6289216" y="701755"/>
            <a:ext cx="2836219" cy="6070714"/>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956393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66700" y="679125"/>
            <a:ext cx="8610600" cy="6197600"/>
          </a:xfrm>
          <a:prstGeom prst="rect">
            <a:avLst/>
          </a:prstGeom>
        </p:spPr>
      </p:pic>
      <p:sp>
        <p:nvSpPr>
          <p:cNvPr id="48131" name="Text Box 3"/>
          <p:cNvSpPr txBox="1">
            <a:spLocks noChangeArrowheads="1"/>
          </p:cNvSpPr>
          <p:nvPr/>
        </p:nvSpPr>
        <p:spPr bwMode="auto">
          <a:xfrm>
            <a:off x="3635376" y="1431925"/>
            <a:ext cx="2828368" cy="707886"/>
          </a:xfrm>
          <a:prstGeom prst="rect">
            <a:avLst/>
          </a:prstGeom>
          <a:noFill/>
          <a:ln w="9525">
            <a:noFill/>
            <a:miter lim="800000"/>
            <a:headEnd/>
            <a:tailEnd/>
          </a:ln>
          <a:effectLst/>
        </p:spPr>
        <p:txBody>
          <a:bodyPr wrap="none">
            <a:spAutoFit/>
          </a:bodyPr>
          <a:lstStyle/>
          <a:p>
            <a:r>
              <a:rPr lang="it-IT" sz="2000" b="1">
                <a:solidFill>
                  <a:srgbClr val="99FF33"/>
                </a:solidFill>
                <a:latin typeface="Comic Sans MS" pitchFamily="66" charset="0"/>
                <a:cs typeface="Arial" pitchFamily="34" charset="0"/>
              </a:rPr>
              <a:t>Production Target:</a:t>
            </a:r>
          </a:p>
          <a:p>
            <a:r>
              <a:rPr lang="it-IT" sz="2000" b="1">
                <a:solidFill>
                  <a:srgbClr val="99FF33"/>
                </a:solidFill>
                <a:latin typeface="Comic Sans MS" pitchFamily="66" charset="0"/>
                <a:cs typeface="Arial" pitchFamily="34" charset="0"/>
              </a:rPr>
              <a:t>0.5, 1.5, 2.5 mm Be</a:t>
            </a:r>
          </a:p>
        </p:txBody>
      </p:sp>
      <p:sp>
        <p:nvSpPr>
          <p:cNvPr id="48133" name="Text Box 5"/>
          <p:cNvSpPr txBox="1">
            <a:spLocks noChangeArrowheads="1"/>
          </p:cNvSpPr>
          <p:nvPr/>
        </p:nvSpPr>
        <p:spPr bwMode="auto">
          <a:xfrm>
            <a:off x="3186114" y="2276476"/>
            <a:ext cx="1034758" cy="707886"/>
          </a:xfrm>
          <a:prstGeom prst="rect">
            <a:avLst/>
          </a:prstGeom>
          <a:noFill/>
          <a:ln w="9525">
            <a:noFill/>
            <a:miter lim="800000"/>
            <a:headEnd/>
            <a:tailEnd/>
          </a:ln>
          <a:effectLst/>
        </p:spPr>
        <p:txBody>
          <a:bodyPr wrap="none">
            <a:spAutoFit/>
          </a:bodyPr>
          <a:lstStyle/>
          <a:p>
            <a:r>
              <a:rPr lang="it-IT" sz="2000" b="1">
                <a:solidFill>
                  <a:srgbClr val="99FF33"/>
                </a:solidFill>
                <a:latin typeface="Comic Sans MS" pitchFamily="66" charset="0"/>
                <a:cs typeface="Arial" pitchFamily="34" charset="0"/>
              </a:rPr>
              <a:t>FRIBs</a:t>
            </a:r>
          </a:p>
          <a:p>
            <a:r>
              <a:rPr lang="it-IT" sz="2000" b="1">
                <a:solidFill>
                  <a:srgbClr val="99FF33"/>
                </a:solidFill>
                <a:latin typeface="Comic Sans MS" pitchFamily="66" charset="0"/>
                <a:cs typeface="Arial" pitchFamily="34" charset="0"/>
              </a:rPr>
              <a:t>station</a:t>
            </a:r>
          </a:p>
        </p:txBody>
      </p:sp>
      <p:sp>
        <p:nvSpPr>
          <p:cNvPr id="48134" name="Text Box 6"/>
          <p:cNvSpPr txBox="1">
            <a:spLocks noChangeArrowheads="1"/>
          </p:cNvSpPr>
          <p:nvPr/>
        </p:nvSpPr>
        <p:spPr bwMode="auto">
          <a:xfrm>
            <a:off x="735014" y="5718175"/>
            <a:ext cx="2342258" cy="483722"/>
          </a:xfrm>
          <a:prstGeom prst="rect">
            <a:avLst/>
          </a:prstGeom>
          <a:solidFill>
            <a:srgbClr val="CCFF33"/>
          </a:solidFill>
          <a:ln w="9525">
            <a:noFill/>
            <a:miter lim="800000"/>
            <a:headEnd/>
            <a:tailEnd/>
          </a:ln>
          <a:effectLst/>
        </p:spPr>
        <p:txBody>
          <a:bodyPr wrap="none">
            <a:spAutoFit/>
          </a:bodyPr>
          <a:lstStyle/>
          <a:p>
            <a:pPr>
              <a:lnSpc>
                <a:spcPct val="90000"/>
              </a:lnSpc>
            </a:pPr>
            <a:r>
              <a:rPr lang="it-IT" sz="1400" b="1">
                <a:solidFill>
                  <a:srgbClr val="000099"/>
                </a:solidFill>
                <a:latin typeface="Comic Sans MS" pitchFamily="66" charset="0"/>
                <a:cs typeface="Arial" pitchFamily="34" charset="0"/>
              </a:rPr>
              <a:t>20° beam line - HODO</a:t>
            </a:r>
          </a:p>
          <a:p>
            <a:pPr>
              <a:lnSpc>
                <a:spcPct val="90000"/>
              </a:lnSpc>
            </a:pPr>
            <a:r>
              <a:rPr lang="it-IT" sz="1400" b="1">
                <a:solidFill>
                  <a:srgbClr val="000099"/>
                </a:solidFill>
                <a:latin typeface="Comic Sans MS" pitchFamily="66" charset="0"/>
                <a:cs typeface="Arial" pitchFamily="34" charset="0"/>
              </a:rPr>
              <a:t>≈ 90% vs. FRIBs station</a:t>
            </a:r>
          </a:p>
        </p:txBody>
      </p:sp>
      <p:sp>
        <p:nvSpPr>
          <p:cNvPr id="48135" name="Line 7"/>
          <p:cNvSpPr>
            <a:spLocks noChangeShapeType="1"/>
          </p:cNvSpPr>
          <p:nvPr/>
        </p:nvSpPr>
        <p:spPr bwMode="auto">
          <a:xfrm flipV="1">
            <a:off x="2362205" y="5013337"/>
            <a:ext cx="409575" cy="549275"/>
          </a:xfrm>
          <a:prstGeom prst="line">
            <a:avLst/>
          </a:prstGeom>
          <a:noFill/>
          <a:ln w="38100">
            <a:solidFill>
              <a:srgbClr val="99FF33"/>
            </a:solidFill>
            <a:round/>
            <a:headEnd/>
            <a:tailEnd type="triangle" w="med" len="med"/>
          </a:ln>
          <a:effectLst/>
        </p:spPr>
        <p:txBody>
          <a:bodyPr/>
          <a:lstStyle/>
          <a:p>
            <a:endParaRPr lang="it-IT"/>
          </a:p>
        </p:txBody>
      </p:sp>
      <p:sp>
        <p:nvSpPr>
          <p:cNvPr id="48137" name="Text Box 9"/>
          <p:cNvSpPr txBox="1">
            <a:spLocks noChangeArrowheads="1"/>
          </p:cNvSpPr>
          <p:nvPr/>
        </p:nvSpPr>
        <p:spPr bwMode="auto">
          <a:xfrm>
            <a:off x="7575550" y="3656013"/>
            <a:ext cx="184666" cy="369332"/>
          </a:xfrm>
          <a:prstGeom prst="rect">
            <a:avLst/>
          </a:prstGeom>
          <a:noFill/>
          <a:ln w="9525">
            <a:noFill/>
            <a:miter lim="800000"/>
            <a:headEnd/>
            <a:tailEnd/>
          </a:ln>
          <a:effectLst/>
        </p:spPr>
        <p:txBody>
          <a:bodyPr wrap="none">
            <a:spAutoFit/>
          </a:bodyPr>
          <a:lstStyle/>
          <a:p>
            <a:endParaRPr lang="en-GB">
              <a:cs typeface="Arial" pitchFamily="34" charset="0"/>
            </a:endParaRPr>
          </a:p>
        </p:txBody>
      </p:sp>
      <p:sp>
        <p:nvSpPr>
          <p:cNvPr id="48141" name="Text Box 13"/>
          <p:cNvSpPr txBox="1">
            <a:spLocks noChangeArrowheads="1"/>
          </p:cNvSpPr>
          <p:nvPr/>
        </p:nvSpPr>
        <p:spPr bwMode="auto">
          <a:xfrm>
            <a:off x="5027613" y="6248400"/>
            <a:ext cx="2342258" cy="483722"/>
          </a:xfrm>
          <a:prstGeom prst="rect">
            <a:avLst/>
          </a:prstGeom>
          <a:solidFill>
            <a:srgbClr val="CCFF33"/>
          </a:solidFill>
          <a:ln w="9525">
            <a:noFill/>
            <a:miter lim="800000"/>
            <a:headEnd/>
            <a:tailEnd/>
          </a:ln>
          <a:effectLst/>
        </p:spPr>
        <p:txBody>
          <a:bodyPr wrap="none">
            <a:spAutoFit/>
          </a:bodyPr>
          <a:lstStyle/>
          <a:p>
            <a:pPr>
              <a:lnSpc>
                <a:spcPct val="90000"/>
              </a:lnSpc>
            </a:pPr>
            <a:r>
              <a:rPr lang="it-IT" sz="1400" b="1">
                <a:solidFill>
                  <a:srgbClr val="000099"/>
                </a:solidFill>
                <a:latin typeface="Comic Sans MS" pitchFamily="66" charset="0"/>
                <a:cs typeface="Arial" pitchFamily="34" charset="0"/>
              </a:rPr>
              <a:t>CHIMERA beam line</a:t>
            </a:r>
          </a:p>
          <a:p>
            <a:pPr>
              <a:lnSpc>
                <a:spcPct val="90000"/>
              </a:lnSpc>
            </a:pPr>
            <a:r>
              <a:rPr lang="it-IT" sz="1400" b="1">
                <a:solidFill>
                  <a:srgbClr val="000099"/>
                </a:solidFill>
                <a:latin typeface="Comic Sans MS" pitchFamily="66" charset="0"/>
                <a:cs typeface="Arial" pitchFamily="34" charset="0"/>
              </a:rPr>
              <a:t>≈ 50% vs. FRIBs station</a:t>
            </a:r>
          </a:p>
        </p:txBody>
      </p:sp>
      <p:sp>
        <p:nvSpPr>
          <p:cNvPr id="48142" name="Line 14"/>
          <p:cNvSpPr>
            <a:spLocks noChangeShapeType="1"/>
          </p:cNvSpPr>
          <p:nvPr/>
        </p:nvSpPr>
        <p:spPr bwMode="auto">
          <a:xfrm flipH="1" flipV="1">
            <a:off x="4419600" y="1066812"/>
            <a:ext cx="368300" cy="417513"/>
          </a:xfrm>
          <a:prstGeom prst="line">
            <a:avLst/>
          </a:prstGeom>
          <a:noFill/>
          <a:ln w="57150">
            <a:solidFill>
              <a:srgbClr val="99FF33"/>
            </a:solidFill>
            <a:round/>
            <a:headEnd/>
            <a:tailEnd type="triangle" w="med" len="med"/>
          </a:ln>
          <a:effectLst/>
        </p:spPr>
        <p:txBody>
          <a:bodyPr wrap="none" lIns="92075" tIns="46038" rIns="92075" bIns="46038"/>
          <a:lstStyle/>
          <a:p>
            <a:endParaRPr lang="it-IT"/>
          </a:p>
        </p:txBody>
      </p:sp>
      <p:sp>
        <p:nvSpPr>
          <p:cNvPr id="48144" name="Line 16"/>
          <p:cNvSpPr>
            <a:spLocks noChangeShapeType="1"/>
          </p:cNvSpPr>
          <p:nvPr/>
        </p:nvSpPr>
        <p:spPr bwMode="auto">
          <a:xfrm flipH="1" flipV="1">
            <a:off x="2908306" y="2435237"/>
            <a:ext cx="295275" cy="201613"/>
          </a:xfrm>
          <a:prstGeom prst="line">
            <a:avLst/>
          </a:prstGeom>
          <a:noFill/>
          <a:ln w="57150">
            <a:solidFill>
              <a:srgbClr val="99FF33"/>
            </a:solidFill>
            <a:round/>
            <a:headEnd/>
            <a:tailEnd type="triangle" w="med" len="med"/>
          </a:ln>
          <a:effectLst/>
        </p:spPr>
        <p:txBody>
          <a:bodyPr wrap="none" lIns="92075" tIns="46038" rIns="92075" bIns="46038"/>
          <a:lstStyle/>
          <a:p>
            <a:endParaRPr lang="it-IT"/>
          </a:p>
        </p:txBody>
      </p:sp>
      <p:sp>
        <p:nvSpPr>
          <p:cNvPr id="48145" name="Rectangle 2"/>
          <p:cNvSpPr>
            <a:spLocks noChangeArrowheads="1"/>
          </p:cNvSpPr>
          <p:nvPr/>
        </p:nvSpPr>
        <p:spPr bwMode="auto">
          <a:xfrm>
            <a:off x="0" y="-26988"/>
            <a:ext cx="9144000" cy="838201"/>
          </a:xfrm>
          <a:prstGeom prst="rect">
            <a:avLst/>
          </a:prstGeom>
          <a:solidFill>
            <a:srgbClr val="000066"/>
          </a:solidFill>
          <a:ln w="9525">
            <a:noFill/>
            <a:miter lim="800000"/>
            <a:headEnd/>
            <a:tailEnd/>
          </a:ln>
        </p:spPr>
        <p:txBody>
          <a:bodyPr anchor="ctr"/>
          <a:lstStyle/>
          <a:p>
            <a:pPr algn="ctr"/>
            <a:r>
              <a:rPr lang="it-IT" sz="3200" smtClean="0">
                <a:solidFill>
                  <a:schemeClr val="bg1"/>
                </a:solidFill>
              </a:rPr>
              <a:t>FRIBS@LNS: </a:t>
            </a:r>
            <a:r>
              <a:rPr lang="it-IT" sz="3200">
                <a:solidFill>
                  <a:schemeClr val="bg1"/>
                </a:solidFill>
              </a:rPr>
              <a:t>in Flight Radioactive Ion </a:t>
            </a:r>
            <a:r>
              <a:rPr lang="it-IT" sz="3200" smtClean="0">
                <a:solidFill>
                  <a:schemeClr val="bg1"/>
                </a:solidFill>
              </a:rPr>
              <a:t>BeamS </a:t>
            </a:r>
            <a:r>
              <a:rPr lang="it-IT" b="1" smtClean="0">
                <a:solidFill>
                  <a:schemeClr val="bg1"/>
                </a:solidFill>
              </a:rPr>
              <a:t> </a:t>
            </a:r>
            <a:r>
              <a:rPr lang="it-IT" b="1" i="1" smtClean="0">
                <a:solidFill>
                  <a:srgbClr val="500093"/>
                </a:solidFill>
                <a:latin typeface="Book Antiqua" pitchFamily="18" charset="0"/>
              </a:rPr>
              <a:t> </a:t>
            </a:r>
            <a:endParaRPr lang="it-IT"/>
          </a:p>
        </p:txBody>
      </p:sp>
      <p:sp>
        <p:nvSpPr>
          <p:cNvPr id="48147" name="AutoShape 19"/>
          <p:cNvSpPr>
            <a:spLocks noChangeArrowheads="1"/>
          </p:cNvSpPr>
          <p:nvPr/>
        </p:nvSpPr>
        <p:spPr bwMode="auto">
          <a:xfrm rot="5700000">
            <a:off x="2626525" y="4580743"/>
            <a:ext cx="504825" cy="360363"/>
          </a:xfrm>
          <a:prstGeom prst="flowChartMagneticDrum">
            <a:avLst/>
          </a:prstGeom>
          <a:solidFill>
            <a:srgbClr val="B2B2B2"/>
          </a:solidFill>
          <a:ln w="9525">
            <a:solidFill>
              <a:schemeClr val="tx1"/>
            </a:solidFill>
            <a:round/>
            <a:headEnd/>
            <a:tailEnd/>
          </a:ln>
          <a:effectLst/>
        </p:spPr>
        <p:txBody>
          <a:bodyPr wrap="none" anchor="ctr"/>
          <a:lstStyle/>
          <a:p>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256896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647700" y="799233"/>
            <a:ext cx="7848600" cy="4394200"/>
          </a:xfrm>
          <a:prstGeom prst="rect">
            <a:avLst/>
          </a:prstGeom>
        </p:spPr>
      </p:pic>
      <p:sp>
        <p:nvSpPr>
          <p:cNvPr id="14338" name="Rectangle 1026"/>
          <p:cNvSpPr>
            <a:spLocks noChangeArrowheads="1"/>
          </p:cNvSpPr>
          <p:nvPr/>
        </p:nvSpPr>
        <p:spPr bwMode="auto">
          <a:xfrm>
            <a:off x="457200" y="304800"/>
            <a:ext cx="6705600" cy="533400"/>
          </a:xfrm>
          <a:prstGeom prst="rect">
            <a:avLst/>
          </a:prstGeom>
          <a:noFill/>
          <a:ln w="12700">
            <a:noFill/>
            <a:miter lim="800000"/>
            <a:headEnd/>
            <a:tailEnd/>
          </a:ln>
        </p:spPr>
        <p:txBody>
          <a:bodyPr lIns="78493" tIns="38558" rIns="78493" bIns="38558" anchor="ctr"/>
          <a:lstStyle/>
          <a:p>
            <a:pPr algn="ctr" defTabSz="793750" eaLnBrk="0" hangingPunct="0"/>
            <a:endParaRPr lang="it-IT" altLang="it-IT" sz="6000" i="1">
              <a:solidFill>
                <a:srgbClr val="500093"/>
              </a:solidFill>
              <a:latin typeface="Book Antiqua" pitchFamily="18" charset="0"/>
            </a:endParaRPr>
          </a:p>
        </p:txBody>
      </p:sp>
      <p:sp>
        <p:nvSpPr>
          <p:cNvPr id="14339" name="Text Box 1027"/>
          <p:cNvSpPr txBox="1">
            <a:spLocks noChangeArrowheads="1"/>
          </p:cNvSpPr>
          <p:nvPr/>
        </p:nvSpPr>
        <p:spPr bwMode="auto">
          <a:xfrm>
            <a:off x="125419" y="5378451"/>
            <a:ext cx="8866187" cy="1446550"/>
          </a:xfrm>
          <a:prstGeom prst="rect">
            <a:avLst/>
          </a:prstGeom>
          <a:solidFill>
            <a:srgbClr val="FBE171"/>
          </a:solidFill>
          <a:ln w="9525">
            <a:noFill/>
            <a:miter lim="800000"/>
            <a:headEnd/>
            <a:tailEnd/>
          </a:ln>
        </p:spPr>
        <p:txBody>
          <a:bodyPr>
            <a:spAutoFit/>
          </a:bodyPr>
          <a:lstStyle/>
          <a:p>
            <a:pPr algn="just">
              <a:buFont typeface="Symbol" pitchFamily="18" charset="2"/>
              <a:buNone/>
            </a:pPr>
            <a:r>
              <a:rPr lang="it-IT" sz="1600" b="1" dirty="0">
                <a:solidFill>
                  <a:srgbClr val="0000CC"/>
                </a:solidFill>
                <a:cs typeface="Times New Roman" pitchFamily="18" charset="0"/>
              </a:rPr>
              <a:t>The mass </a:t>
            </a:r>
            <a:r>
              <a:rPr lang="it-IT" sz="1600" b="1" dirty="0" err="1">
                <a:solidFill>
                  <a:srgbClr val="0000CC"/>
                </a:solidFill>
                <a:cs typeface="Times New Roman" pitchFamily="18" charset="0"/>
              </a:rPr>
              <a:t>separator</a:t>
            </a:r>
            <a:r>
              <a:rPr lang="it-IT" sz="1600" b="1" dirty="0">
                <a:solidFill>
                  <a:srgbClr val="0000CC"/>
                </a:solidFill>
                <a:cs typeface="Times New Roman" pitchFamily="18" charset="0"/>
              </a:rPr>
              <a:t> system </a:t>
            </a:r>
            <a:r>
              <a:rPr lang="it-IT" sz="1600" b="1" dirty="0" err="1">
                <a:solidFill>
                  <a:srgbClr val="0000CC"/>
                </a:solidFill>
                <a:cs typeface="Times New Roman" pitchFamily="18" charset="0"/>
              </a:rPr>
              <a:t>consists</a:t>
            </a:r>
            <a:r>
              <a:rPr lang="it-IT" sz="1600" b="1" dirty="0">
                <a:solidFill>
                  <a:srgbClr val="0000CC"/>
                </a:solidFill>
                <a:cs typeface="Times New Roman" pitchFamily="18" charset="0"/>
              </a:rPr>
              <a:t> </a:t>
            </a:r>
            <a:r>
              <a:rPr lang="it-IT" sz="1600" b="1" dirty="0" err="1">
                <a:solidFill>
                  <a:srgbClr val="0000CC"/>
                </a:solidFill>
                <a:cs typeface="Times New Roman" pitchFamily="18" charset="0"/>
              </a:rPr>
              <a:t>of</a:t>
            </a:r>
            <a:r>
              <a:rPr lang="it-IT" sz="1600" b="1" dirty="0">
                <a:solidFill>
                  <a:srgbClr val="0000CC"/>
                </a:solidFill>
                <a:cs typeface="Times New Roman" pitchFamily="18" charset="0"/>
              </a:rPr>
              <a:t> a </a:t>
            </a:r>
            <a:r>
              <a:rPr lang="it-IT" sz="1600" b="1" dirty="0" err="1">
                <a:solidFill>
                  <a:srgbClr val="0000CC"/>
                </a:solidFill>
                <a:cs typeface="Times New Roman" pitchFamily="18" charset="0"/>
              </a:rPr>
              <a:t>pre-separator</a:t>
            </a:r>
            <a:r>
              <a:rPr lang="it-IT" sz="1600" b="1" dirty="0">
                <a:solidFill>
                  <a:srgbClr val="0000CC"/>
                </a:solidFill>
                <a:cs typeface="Times New Roman" pitchFamily="18" charset="0"/>
              </a:rPr>
              <a:t> and 2 </a:t>
            </a:r>
            <a:r>
              <a:rPr lang="it-IT" sz="1600" b="1" dirty="0" err="1">
                <a:solidFill>
                  <a:srgbClr val="0000CC"/>
                </a:solidFill>
                <a:cs typeface="Times New Roman" pitchFamily="18" charset="0"/>
              </a:rPr>
              <a:t>main</a:t>
            </a:r>
            <a:r>
              <a:rPr lang="it-IT" sz="1600" b="1" dirty="0">
                <a:solidFill>
                  <a:srgbClr val="0000CC"/>
                </a:solidFill>
                <a:cs typeface="Times New Roman" pitchFamily="18" charset="0"/>
              </a:rPr>
              <a:t> </a:t>
            </a:r>
            <a:r>
              <a:rPr lang="it-IT" sz="1600" b="1" dirty="0" err="1">
                <a:solidFill>
                  <a:srgbClr val="0000CC"/>
                </a:solidFill>
                <a:cs typeface="Times New Roman" pitchFamily="18" charset="0"/>
              </a:rPr>
              <a:t>stages</a:t>
            </a:r>
            <a:r>
              <a:rPr lang="en-US" sz="1600" b="1" dirty="0">
                <a:solidFill>
                  <a:srgbClr val="0000CC"/>
                </a:solidFill>
                <a:cs typeface="Times New Roman" pitchFamily="18" charset="0"/>
              </a:rPr>
              <a:t>, the pre-separator and </a:t>
            </a:r>
            <a:r>
              <a:rPr lang="it-IT" sz="1600" b="1" dirty="0">
                <a:solidFill>
                  <a:srgbClr val="0000CC"/>
                </a:solidFill>
                <a:cs typeface="Times New Roman" pitchFamily="18" charset="0"/>
              </a:rPr>
              <a:t>the first stage </a:t>
            </a:r>
            <a:r>
              <a:rPr lang="it-IT" sz="1600" b="1" dirty="0" err="1">
                <a:solidFill>
                  <a:srgbClr val="0000CC"/>
                </a:solidFill>
                <a:cs typeface="Times New Roman" pitchFamily="18" charset="0"/>
              </a:rPr>
              <a:t>being</a:t>
            </a:r>
            <a:r>
              <a:rPr lang="it-IT" sz="1600" b="1" dirty="0">
                <a:solidFill>
                  <a:srgbClr val="0000CC"/>
                </a:solidFill>
                <a:cs typeface="Times New Roman" pitchFamily="18" charset="0"/>
              </a:rPr>
              <a:t> </a:t>
            </a:r>
            <a:r>
              <a:rPr lang="it-IT" sz="1600" b="1" dirty="0" err="1">
                <a:solidFill>
                  <a:srgbClr val="0000CC"/>
                </a:solidFill>
                <a:cs typeface="Times New Roman" pitchFamily="18" charset="0"/>
              </a:rPr>
              <a:t>assembled</a:t>
            </a:r>
            <a:r>
              <a:rPr lang="it-IT" sz="1600" b="1" dirty="0">
                <a:solidFill>
                  <a:srgbClr val="0000CC"/>
                </a:solidFill>
                <a:cs typeface="Times New Roman" pitchFamily="18" charset="0"/>
              </a:rPr>
              <a:t> on </a:t>
            </a:r>
            <a:r>
              <a:rPr lang="it-IT" sz="1600" b="1" dirty="0" err="1">
                <a:solidFill>
                  <a:srgbClr val="0000CC"/>
                </a:solidFill>
                <a:cs typeface="Times New Roman" pitchFamily="18" charset="0"/>
              </a:rPr>
              <a:t>two</a:t>
            </a:r>
            <a:r>
              <a:rPr lang="it-IT" sz="1600" b="1" dirty="0">
                <a:solidFill>
                  <a:srgbClr val="0000CC"/>
                </a:solidFill>
                <a:cs typeface="Times New Roman" pitchFamily="18" charset="0"/>
              </a:rPr>
              <a:t> 250 </a:t>
            </a:r>
            <a:r>
              <a:rPr lang="it-IT" sz="1600" b="1" dirty="0" err="1">
                <a:solidFill>
                  <a:srgbClr val="0000CC"/>
                </a:solidFill>
                <a:cs typeface="Times New Roman" pitchFamily="18" charset="0"/>
              </a:rPr>
              <a:t>kV</a:t>
            </a:r>
            <a:r>
              <a:rPr lang="it-IT" sz="1600" b="1" dirty="0">
                <a:solidFill>
                  <a:srgbClr val="0000CC"/>
                </a:solidFill>
                <a:cs typeface="Times New Roman" pitchFamily="18" charset="0"/>
              </a:rPr>
              <a:t> </a:t>
            </a:r>
            <a:r>
              <a:rPr lang="it-IT" sz="1600" b="1" dirty="0" err="1">
                <a:solidFill>
                  <a:srgbClr val="0000CC"/>
                </a:solidFill>
                <a:cs typeface="Times New Roman" pitchFamily="18" charset="0"/>
              </a:rPr>
              <a:t>platforms</a:t>
            </a:r>
            <a:r>
              <a:rPr lang="it-IT" sz="1400" b="1" dirty="0">
                <a:solidFill>
                  <a:srgbClr val="0000CC"/>
                </a:solidFill>
                <a:cs typeface="Times New Roman" pitchFamily="18" charset="0"/>
              </a:rPr>
              <a:t>  </a:t>
            </a:r>
            <a:endParaRPr lang="en-US" sz="1400" b="1" dirty="0">
              <a:solidFill>
                <a:srgbClr val="0000CC"/>
              </a:solidFill>
              <a:cs typeface="Times New Roman" pitchFamily="18" charset="0"/>
            </a:endParaRPr>
          </a:p>
          <a:p>
            <a:pPr algn="just">
              <a:buFont typeface="Symbol" pitchFamily="18" charset="2"/>
              <a:buNone/>
            </a:pPr>
            <a:endParaRPr lang="en-US" sz="1400" b="1" dirty="0">
              <a:solidFill>
                <a:srgbClr val="0000CC"/>
              </a:solidFill>
              <a:cs typeface="Times New Roman" pitchFamily="18" charset="0"/>
            </a:endParaRPr>
          </a:p>
          <a:p>
            <a:pPr algn="just">
              <a:buFont typeface="Symbol" pitchFamily="18" charset="2"/>
              <a:buNone/>
            </a:pPr>
            <a:r>
              <a:rPr lang="en-US" sz="1400" b="1" dirty="0">
                <a:solidFill>
                  <a:srgbClr val="0000CC"/>
                </a:solidFill>
                <a:cs typeface="Times New Roman" pitchFamily="18" charset="0"/>
              </a:rPr>
              <a:t>(M/</a:t>
            </a:r>
            <a:r>
              <a:rPr lang="en-US" sz="1400" b="1" dirty="0">
                <a:solidFill>
                  <a:srgbClr val="0000CC"/>
                </a:solidFill>
                <a:latin typeface="Symbol" pitchFamily="18" charset="2"/>
                <a:cs typeface="Times New Roman" pitchFamily="18" charset="0"/>
              </a:rPr>
              <a:t>D</a:t>
            </a:r>
            <a:r>
              <a:rPr lang="en-US" sz="1400" b="1" dirty="0">
                <a:solidFill>
                  <a:srgbClr val="0000CC"/>
                </a:solidFill>
                <a:cs typeface="Times New Roman" pitchFamily="18" charset="0"/>
              </a:rPr>
              <a:t>M)</a:t>
            </a:r>
            <a:r>
              <a:rPr lang="en-US" sz="1400" b="1" baseline="-30000" dirty="0">
                <a:solidFill>
                  <a:srgbClr val="0000CC"/>
                </a:solidFill>
                <a:cs typeface="Times New Roman" pitchFamily="18" charset="0"/>
              </a:rPr>
              <a:t>Pre</a:t>
            </a:r>
            <a:r>
              <a:rPr lang="en-US" sz="1400" b="1" dirty="0">
                <a:solidFill>
                  <a:srgbClr val="0000CC"/>
                </a:solidFill>
                <a:cs typeface="Times New Roman" pitchFamily="18" charset="0"/>
              </a:rPr>
              <a:t>  </a:t>
            </a:r>
            <a:r>
              <a:rPr lang="en-US" sz="1400" b="1" dirty="0">
                <a:solidFill>
                  <a:srgbClr val="0000CC"/>
                </a:solidFill>
                <a:cs typeface="Times New Roman" pitchFamily="18" charset="0"/>
                <a:sym typeface="Symbol" pitchFamily="18" charset="2"/>
              </a:rPr>
              <a:t></a:t>
            </a:r>
            <a:r>
              <a:rPr lang="en-US" sz="1400" b="1" dirty="0">
                <a:solidFill>
                  <a:srgbClr val="0000CC"/>
                </a:solidFill>
                <a:cs typeface="Times New Roman" pitchFamily="18" charset="0"/>
              </a:rPr>
              <a:t> </a:t>
            </a:r>
            <a:r>
              <a:rPr lang="en-US" sz="1400" b="1" dirty="0">
                <a:solidFill>
                  <a:srgbClr val="FF0000"/>
                </a:solidFill>
                <a:cs typeface="Times New Roman" pitchFamily="18" charset="0"/>
              </a:rPr>
              <a:t>180 </a:t>
            </a:r>
            <a:r>
              <a:rPr lang="en-US" sz="1400" b="1" dirty="0">
                <a:solidFill>
                  <a:srgbClr val="0000CC"/>
                </a:solidFill>
                <a:cs typeface="Times New Roman" pitchFamily="18" charset="0"/>
              </a:rPr>
              <a:t>    (pre</a:t>
            </a:r>
            <a:r>
              <a:rPr lang="it-IT" sz="1400" b="1" dirty="0" err="1">
                <a:solidFill>
                  <a:srgbClr val="0000CC"/>
                </a:solidFill>
                <a:cs typeface="Times New Roman" pitchFamily="18" charset="0"/>
              </a:rPr>
              <a:t>-separator</a:t>
            </a:r>
            <a:r>
              <a:rPr lang="it-IT" sz="1400" b="1" dirty="0">
                <a:solidFill>
                  <a:srgbClr val="0000CC"/>
                </a:solidFill>
                <a:cs typeface="Times New Roman" pitchFamily="18" charset="0"/>
              </a:rPr>
              <a:t> : </a:t>
            </a:r>
            <a:r>
              <a:rPr lang="en-US" sz="1400" b="1" dirty="0">
                <a:solidFill>
                  <a:srgbClr val="0000CC"/>
                </a:solidFill>
                <a:cs typeface="Times New Roman" pitchFamily="18" charset="0"/>
              </a:rPr>
              <a:t>18° magnet </a:t>
            </a:r>
            <a:r>
              <a:rPr lang="it-IT" sz="1400" b="1" dirty="0">
                <a:solidFill>
                  <a:srgbClr val="0000CC"/>
                </a:solidFill>
                <a:cs typeface="Times New Roman" pitchFamily="18" charset="0"/>
              </a:rPr>
              <a:t>and a </a:t>
            </a:r>
            <a:r>
              <a:rPr lang="it-IT" sz="1400" b="1" dirty="0" err="1">
                <a:solidFill>
                  <a:srgbClr val="0000CC"/>
                </a:solidFill>
                <a:cs typeface="Times New Roman" pitchFamily="18" charset="0"/>
              </a:rPr>
              <a:t>quadruplet</a:t>
            </a:r>
            <a:r>
              <a:rPr lang="it-IT" sz="1400" b="1" dirty="0">
                <a:solidFill>
                  <a:srgbClr val="0000CC"/>
                </a:solidFill>
                <a:cs typeface="Times New Roman" pitchFamily="18" charset="0"/>
              </a:rPr>
              <a:t> </a:t>
            </a:r>
            <a:r>
              <a:rPr lang="it-IT" sz="1400" b="1" dirty="0" err="1">
                <a:solidFill>
                  <a:srgbClr val="0000CC"/>
                </a:solidFill>
                <a:cs typeface="Times New Roman" pitchFamily="18" charset="0"/>
              </a:rPr>
              <a:t>of</a:t>
            </a:r>
            <a:r>
              <a:rPr lang="it-IT" sz="1400" b="1" dirty="0">
                <a:solidFill>
                  <a:srgbClr val="0000CC"/>
                </a:solidFill>
                <a:cs typeface="Times New Roman" pitchFamily="18" charset="0"/>
              </a:rPr>
              <a:t> 4 </a:t>
            </a:r>
            <a:r>
              <a:rPr lang="it-IT" sz="1400" b="1" dirty="0" err="1">
                <a:solidFill>
                  <a:srgbClr val="0000CC"/>
                </a:solidFill>
                <a:cs typeface="Times New Roman" pitchFamily="18" charset="0"/>
              </a:rPr>
              <a:t>electrostatic</a:t>
            </a:r>
            <a:r>
              <a:rPr lang="it-IT" sz="1400" b="1" dirty="0">
                <a:solidFill>
                  <a:srgbClr val="0000CC"/>
                </a:solidFill>
                <a:cs typeface="Times New Roman" pitchFamily="18" charset="0"/>
              </a:rPr>
              <a:t> </a:t>
            </a:r>
            <a:r>
              <a:rPr lang="it-IT" sz="1400" b="1" dirty="0" err="1">
                <a:solidFill>
                  <a:srgbClr val="0000CC"/>
                </a:solidFill>
                <a:cs typeface="Times New Roman" pitchFamily="18" charset="0"/>
              </a:rPr>
              <a:t>quadrupoles</a:t>
            </a:r>
            <a:r>
              <a:rPr lang="en-US" sz="1400" b="1" dirty="0">
                <a:solidFill>
                  <a:srgbClr val="0000CC"/>
                </a:solidFill>
                <a:cs typeface="Times New Roman" pitchFamily="18" charset="0"/>
              </a:rPr>
              <a:t>)    </a:t>
            </a:r>
          </a:p>
          <a:p>
            <a:r>
              <a:rPr lang="en-US" sz="1400" b="1" dirty="0">
                <a:solidFill>
                  <a:srgbClr val="0000CC"/>
                </a:solidFill>
                <a:cs typeface="Times New Roman" pitchFamily="18" charset="0"/>
              </a:rPr>
              <a:t>(M/</a:t>
            </a:r>
            <a:r>
              <a:rPr lang="en-US" sz="1400" b="1" dirty="0">
                <a:solidFill>
                  <a:srgbClr val="0000CC"/>
                </a:solidFill>
                <a:latin typeface="Symbol" pitchFamily="18" charset="2"/>
                <a:cs typeface="Times New Roman" pitchFamily="18" charset="0"/>
              </a:rPr>
              <a:t>D</a:t>
            </a:r>
            <a:r>
              <a:rPr lang="en-US" sz="1400" b="1" dirty="0">
                <a:solidFill>
                  <a:srgbClr val="0000CC"/>
                </a:solidFill>
                <a:cs typeface="Times New Roman" pitchFamily="18" charset="0"/>
              </a:rPr>
              <a:t>M)</a:t>
            </a:r>
            <a:r>
              <a:rPr lang="en-US" sz="1400" b="1" baseline="-30000" dirty="0">
                <a:solidFill>
                  <a:srgbClr val="0000CC"/>
                </a:solidFill>
                <a:cs typeface="Times New Roman" pitchFamily="18" charset="0"/>
              </a:rPr>
              <a:t>1st</a:t>
            </a:r>
            <a:r>
              <a:rPr lang="en-US" sz="1400" b="1" dirty="0">
                <a:solidFill>
                  <a:srgbClr val="0000CC"/>
                </a:solidFill>
                <a:cs typeface="Times New Roman" pitchFamily="18" charset="0"/>
              </a:rPr>
              <a:t>  </a:t>
            </a:r>
            <a:r>
              <a:rPr lang="en-US" sz="1400" b="1" dirty="0">
                <a:solidFill>
                  <a:srgbClr val="0000CC"/>
                </a:solidFill>
                <a:cs typeface="Times New Roman" pitchFamily="18" charset="0"/>
                <a:sym typeface="Symbol" pitchFamily="18" charset="2"/>
              </a:rPr>
              <a:t></a:t>
            </a:r>
            <a:r>
              <a:rPr lang="en-US" sz="1400" b="1" dirty="0">
                <a:solidFill>
                  <a:srgbClr val="0000CC"/>
                </a:solidFill>
                <a:cs typeface="Times New Roman" pitchFamily="18" charset="0"/>
              </a:rPr>
              <a:t> </a:t>
            </a:r>
            <a:r>
              <a:rPr lang="en-US" sz="1400" b="1" dirty="0">
                <a:solidFill>
                  <a:srgbClr val="FF0000"/>
                </a:solidFill>
                <a:cs typeface="Times New Roman" pitchFamily="18" charset="0"/>
              </a:rPr>
              <a:t>2000 </a:t>
            </a:r>
            <a:r>
              <a:rPr lang="en-US" sz="1400" b="1" dirty="0">
                <a:solidFill>
                  <a:srgbClr val="0000CC"/>
                </a:solidFill>
                <a:cs typeface="Times New Roman" pitchFamily="18" charset="0"/>
              </a:rPr>
              <a:t>   (</a:t>
            </a:r>
            <a:r>
              <a:rPr lang="it-IT" sz="1400" b="1" dirty="0">
                <a:solidFill>
                  <a:srgbClr val="0000CC"/>
                </a:solidFill>
                <a:cs typeface="Times New Roman" pitchFamily="18" charset="0"/>
              </a:rPr>
              <a:t>I stage: 2</a:t>
            </a:r>
            <a:r>
              <a:rPr lang="en-US" sz="1400" b="1" dirty="0">
                <a:solidFill>
                  <a:srgbClr val="0000CC"/>
                </a:solidFill>
                <a:cs typeface="Times New Roman" pitchFamily="18" charset="0"/>
              </a:rPr>
              <a:t> magnet</a:t>
            </a:r>
            <a:r>
              <a:rPr lang="it-IT" sz="1400" b="1" dirty="0">
                <a:solidFill>
                  <a:srgbClr val="0000CC"/>
                </a:solidFill>
                <a:cs typeface="Times New Roman" pitchFamily="18" charset="0"/>
              </a:rPr>
              <a:t>s</a:t>
            </a:r>
            <a:r>
              <a:rPr lang="en-US" sz="1400" b="1" dirty="0">
                <a:solidFill>
                  <a:srgbClr val="0000CC"/>
                </a:solidFill>
                <a:cs typeface="Times New Roman" pitchFamily="18" charset="0"/>
              </a:rPr>
              <a:t> (77°, 90°) </a:t>
            </a:r>
            <a:r>
              <a:rPr lang="it-IT" sz="1400" b="1" dirty="0">
                <a:solidFill>
                  <a:srgbClr val="0000CC"/>
                </a:solidFill>
                <a:cs typeface="Times New Roman" pitchFamily="18" charset="0"/>
              </a:rPr>
              <a:t>and</a:t>
            </a:r>
            <a:r>
              <a:rPr lang="en-US" sz="1400" b="1" dirty="0">
                <a:solidFill>
                  <a:srgbClr val="0000CC"/>
                </a:solidFill>
                <a:cs typeface="Times New Roman" pitchFamily="18" charset="0"/>
              </a:rPr>
              <a:t> 2 </a:t>
            </a:r>
            <a:r>
              <a:rPr lang="it-IT" sz="1400" b="1" dirty="0" err="1">
                <a:solidFill>
                  <a:srgbClr val="0000CC"/>
                </a:solidFill>
                <a:cs typeface="Times New Roman" pitchFamily="18" charset="0"/>
              </a:rPr>
              <a:t>quadruplets</a:t>
            </a:r>
            <a:r>
              <a:rPr lang="it-IT" sz="1400" b="1" dirty="0">
                <a:solidFill>
                  <a:srgbClr val="0000CC"/>
                </a:solidFill>
                <a:cs typeface="Times New Roman" pitchFamily="18" charset="0"/>
              </a:rPr>
              <a:t> </a:t>
            </a:r>
            <a:r>
              <a:rPr lang="it-IT" sz="1400" b="1" dirty="0" err="1">
                <a:solidFill>
                  <a:srgbClr val="0000CC"/>
                </a:solidFill>
                <a:cs typeface="Times New Roman" pitchFamily="18" charset="0"/>
              </a:rPr>
              <a:t>of</a:t>
            </a:r>
            <a:r>
              <a:rPr lang="it-IT" sz="1400" b="1" dirty="0">
                <a:solidFill>
                  <a:srgbClr val="0000CC"/>
                </a:solidFill>
                <a:cs typeface="Times New Roman" pitchFamily="18" charset="0"/>
              </a:rPr>
              <a:t> 4 </a:t>
            </a:r>
            <a:r>
              <a:rPr lang="it-IT" sz="1400" b="1" dirty="0" err="1">
                <a:solidFill>
                  <a:srgbClr val="0000CC"/>
                </a:solidFill>
                <a:cs typeface="Times New Roman" pitchFamily="18" charset="0"/>
              </a:rPr>
              <a:t>electrostatic</a:t>
            </a:r>
            <a:r>
              <a:rPr lang="it-IT" sz="1400" b="1" dirty="0">
                <a:solidFill>
                  <a:srgbClr val="0000CC"/>
                </a:solidFill>
                <a:cs typeface="Times New Roman" pitchFamily="18" charset="0"/>
              </a:rPr>
              <a:t> </a:t>
            </a:r>
            <a:r>
              <a:rPr lang="it-IT" sz="1400" b="1" dirty="0" err="1">
                <a:solidFill>
                  <a:srgbClr val="0000CC"/>
                </a:solidFill>
                <a:cs typeface="Times New Roman" pitchFamily="18" charset="0"/>
              </a:rPr>
              <a:t>quadrupoles</a:t>
            </a:r>
            <a:r>
              <a:rPr lang="en-US" sz="1400" b="1" dirty="0">
                <a:solidFill>
                  <a:srgbClr val="0000CC"/>
                </a:solidFill>
                <a:cs typeface="Times New Roman" pitchFamily="18" charset="0"/>
              </a:rPr>
              <a:t>)</a:t>
            </a:r>
          </a:p>
          <a:p>
            <a:r>
              <a:rPr lang="en-US" sz="1400" b="1" dirty="0">
                <a:solidFill>
                  <a:srgbClr val="0000CC"/>
                </a:solidFill>
                <a:cs typeface="Times New Roman" pitchFamily="18" charset="0"/>
              </a:rPr>
              <a:t>(M/</a:t>
            </a:r>
            <a:r>
              <a:rPr lang="en-US" sz="1400" b="1" dirty="0">
                <a:solidFill>
                  <a:srgbClr val="0000CC"/>
                </a:solidFill>
                <a:latin typeface="Symbol" pitchFamily="18" charset="2"/>
                <a:cs typeface="Times New Roman" pitchFamily="18" charset="0"/>
              </a:rPr>
              <a:t>D</a:t>
            </a:r>
            <a:r>
              <a:rPr lang="en-US" sz="1400" b="1" dirty="0">
                <a:solidFill>
                  <a:srgbClr val="0000CC"/>
                </a:solidFill>
                <a:cs typeface="Times New Roman" pitchFamily="18" charset="0"/>
              </a:rPr>
              <a:t>M)</a:t>
            </a:r>
            <a:r>
              <a:rPr lang="en-US" sz="1400" b="1" baseline="-30000" dirty="0">
                <a:solidFill>
                  <a:srgbClr val="0000CC"/>
                </a:solidFill>
                <a:cs typeface="Times New Roman" pitchFamily="18" charset="0"/>
              </a:rPr>
              <a:t>2nd</a:t>
            </a:r>
            <a:r>
              <a:rPr lang="en-US" sz="1400" b="1" dirty="0">
                <a:solidFill>
                  <a:srgbClr val="0000CC"/>
                </a:solidFill>
                <a:cs typeface="Times New Roman" pitchFamily="18" charset="0"/>
              </a:rPr>
              <a:t> </a:t>
            </a:r>
            <a:r>
              <a:rPr lang="en-US" sz="1400" b="1" dirty="0">
                <a:solidFill>
                  <a:srgbClr val="0000CC"/>
                </a:solidFill>
                <a:cs typeface="Times New Roman" pitchFamily="18" charset="0"/>
                <a:sym typeface="Symbol" pitchFamily="18" charset="2"/>
              </a:rPr>
              <a:t></a:t>
            </a:r>
            <a:r>
              <a:rPr lang="en-US" sz="1400" b="1" dirty="0">
                <a:solidFill>
                  <a:srgbClr val="0000CC"/>
                </a:solidFill>
                <a:cs typeface="Times New Roman" pitchFamily="18" charset="0"/>
              </a:rPr>
              <a:t> </a:t>
            </a:r>
            <a:r>
              <a:rPr lang="en-US" sz="1400" b="1" dirty="0">
                <a:solidFill>
                  <a:srgbClr val="FF0000"/>
                </a:solidFill>
                <a:cs typeface="Times New Roman" pitchFamily="18" charset="0"/>
              </a:rPr>
              <a:t>20000 </a:t>
            </a:r>
            <a:r>
              <a:rPr lang="en-US" sz="1400" b="1" dirty="0">
                <a:solidFill>
                  <a:srgbClr val="0000CC"/>
                </a:solidFill>
                <a:cs typeface="Times New Roman" pitchFamily="18" charset="0"/>
              </a:rPr>
              <a:t> (</a:t>
            </a:r>
            <a:r>
              <a:rPr lang="it-IT" sz="1400" b="1" dirty="0">
                <a:solidFill>
                  <a:srgbClr val="0000CC"/>
                </a:solidFill>
                <a:cs typeface="Times New Roman" pitchFamily="18" charset="0"/>
              </a:rPr>
              <a:t>II stage: 2 </a:t>
            </a:r>
            <a:r>
              <a:rPr lang="en-US" sz="1400" b="1" dirty="0" err="1">
                <a:solidFill>
                  <a:srgbClr val="0000CC"/>
                </a:solidFill>
                <a:cs typeface="Times New Roman" pitchFamily="18" charset="0"/>
              </a:rPr>
              <a:t>magn</a:t>
            </a:r>
            <a:r>
              <a:rPr lang="it-IT" sz="1400" b="1" dirty="0">
                <a:solidFill>
                  <a:srgbClr val="0000CC"/>
                </a:solidFill>
                <a:cs typeface="Times New Roman" pitchFamily="18" charset="0"/>
              </a:rPr>
              <a:t>e</a:t>
            </a:r>
            <a:r>
              <a:rPr lang="en-US" sz="1400" b="1" dirty="0">
                <a:solidFill>
                  <a:srgbClr val="0000CC"/>
                </a:solidFill>
                <a:cs typeface="Times New Roman" pitchFamily="18" charset="0"/>
              </a:rPr>
              <a:t>t</a:t>
            </a:r>
            <a:r>
              <a:rPr lang="it-IT" sz="1400" b="1" dirty="0">
                <a:solidFill>
                  <a:srgbClr val="0000CC"/>
                </a:solidFill>
                <a:cs typeface="Times New Roman" pitchFamily="18" charset="0"/>
              </a:rPr>
              <a:t>s</a:t>
            </a:r>
            <a:r>
              <a:rPr lang="en-US" sz="1400" b="1" dirty="0">
                <a:solidFill>
                  <a:srgbClr val="0000CC"/>
                </a:solidFill>
                <a:cs typeface="Times New Roman" pitchFamily="18" charset="0"/>
              </a:rPr>
              <a:t> (90°</a:t>
            </a:r>
            <a:r>
              <a:rPr lang="en-US" sz="1400" b="1" dirty="0">
                <a:solidFill>
                  <a:srgbClr val="0000CC"/>
                </a:solidFill>
                <a:cs typeface="Times New Roman" pitchFamily="18" charset="0"/>
                <a:sym typeface="Symbol" pitchFamily="18" charset="2"/>
              </a:rPr>
              <a:t>) </a:t>
            </a:r>
            <a:r>
              <a:rPr lang="it-IT" sz="1400" b="1" dirty="0">
                <a:solidFill>
                  <a:srgbClr val="0000CC"/>
                </a:solidFill>
                <a:cs typeface="Times New Roman" pitchFamily="18" charset="0"/>
              </a:rPr>
              <a:t>and a </a:t>
            </a:r>
            <a:r>
              <a:rPr lang="it-IT" sz="1400" b="1" dirty="0" err="1">
                <a:solidFill>
                  <a:srgbClr val="0000CC"/>
                </a:solidFill>
                <a:cs typeface="Times New Roman" pitchFamily="18" charset="0"/>
              </a:rPr>
              <a:t>quadruplet</a:t>
            </a:r>
            <a:r>
              <a:rPr lang="it-IT" sz="1400" b="1" dirty="0">
                <a:solidFill>
                  <a:srgbClr val="0000CC"/>
                </a:solidFill>
                <a:cs typeface="Times New Roman" pitchFamily="18" charset="0"/>
              </a:rPr>
              <a:t> </a:t>
            </a:r>
            <a:r>
              <a:rPr lang="it-IT" sz="1400" b="1" dirty="0" err="1">
                <a:solidFill>
                  <a:srgbClr val="0000CC"/>
                </a:solidFill>
                <a:cs typeface="Times New Roman" pitchFamily="18" charset="0"/>
              </a:rPr>
              <a:t>of</a:t>
            </a:r>
            <a:r>
              <a:rPr lang="it-IT" sz="1400" b="1" dirty="0">
                <a:solidFill>
                  <a:srgbClr val="0000CC"/>
                </a:solidFill>
                <a:cs typeface="Times New Roman" pitchFamily="18" charset="0"/>
              </a:rPr>
              <a:t> 4 </a:t>
            </a:r>
            <a:r>
              <a:rPr lang="it-IT" sz="1400" b="1" dirty="0" err="1">
                <a:solidFill>
                  <a:srgbClr val="0000CC"/>
                </a:solidFill>
                <a:cs typeface="Times New Roman" pitchFamily="18" charset="0"/>
              </a:rPr>
              <a:t>electrostatic</a:t>
            </a:r>
            <a:r>
              <a:rPr lang="it-IT" sz="1400" b="1" dirty="0">
                <a:solidFill>
                  <a:srgbClr val="0000CC"/>
                </a:solidFill>
                <a:cs typeface="Times New Roman" pitchFamily="18" charset="0"/>
              </a:rPr>
              <a:t> </a:t>
            </a:r>
            <a:r>
              <a:rPr lang="it-IT" sz="1400" b="1" dirty="0" err="1">
                <a:solidFill>
                  <a:srgbClr val="0000CC"/>
                </a:solidFill>
                <a:cs typeface="Times New Roman" pitchFamily="18" charset="0"/>
              </a:rPr>
              <a:t>quadrupoles</a:t>
            </a:r>
            <a:r>
              <a:rPr lang="it-IT" sz="1400" b="1" dirty="0">
                <a:solidFill>
                  <a:srgbClr val="0000CC"/>
                </a:solidFill>
                <a:cs typeface="Times New Roman" pitchFamily="18" charset="0"/>
              </a:rPr>
              <a:t>)</a:t>
            </a:r>
            <a:endParaRPr lang="en-GB" sz="1400" b="1" dirty="0">
              <a:solidFill>
                <a:srgbClr val="0000CC"/>
              </a:solidFill>
              <a:cs typeface="Times New Roman" pitchFamily="18" charset="0"/>
            </a:endParaRPr>
          </a:p>
        </p:txBody>
      </p:sp>
      <p:sp>
        <p:nvSpPr>
          <p:cNvPr id="14341" name="Line 1031"/>
          <p:cNvSpPr>
            <a:spLocks noChangeShapeType="1"/>
          </p:cNvSpPr>
          <p:nvPr/>
        </p:nvSpPr>
        <p:spPr bwMode="auto">
          <a:xfrm flipH="1">
            <a:off x="2057400" y="2133600"/>
            <a:ext cx="1981200" cy="1447800"/>
          </a:xfrm>
          <a:prstGeom prst="line">
            <a:avLst/>
          </a:prstGeom>
          <a:noFill/>
          <a:ln w="38100">
            <a:solidFill>
              <a:schemeClr val="accent1"/>
            </a:solidFill>
            <a:round/>
            <a:headEnd/>
            <a:tailEnd type="triangle" w="med" len="med"/>
          </a:ln>
        </p:spPr>
        <p:txBody>
          <a:bodyPr/>
          <a:lstStyle/>
          <a:p>
            <a:endParaRPr lang="it-IT"/>
          </a:p>
        </p:txBody>
      </p:sp>
      <p:sp>
        <p:nvSpPr>
          <p:cNvPr id="14342" name="Line 1032"/>
          <p:cNvSpPr>
            <a:spLocks noChangeShapeType="1"/>
          </p:cNvSpPr>
          <p:nvPr/>
        </p:nvSpPr>
        <p:spPr bwMode="auto">
          <a:xfrm flipH="1">
            <a:off x="4114800" y="2438400"/>
            <a:ext cx="609600" cy="1828800"/>
          </a:xfrm>
          <a:prstGeom prst="line">
            <a:avLst/>
          </a:prstGeom>
          <a:noFill/>
          <a:ln w="38100">
            <a:solidFill>
              <a:schemeClr val="accent1"/>
            </a:solidFill>
            <a:round/>
            <a:headEnd/>
            <a:tailEnd type="triangle" w="med" len="med"/>
          </a:ln>
        </p:spPr>
        <p:txBody>
          <a:bodyPr/>
          <a:lstStyle/>
          <a:p>
            <a:endParaRPr lang="it-IT"/>
          </a:p>
        </p:txBody>
      </p:sp>
      <p:sp>
        <p:nvSpPr>
          <p:cNvPr id="14344" name="Line 1033"/>
          <p:cNvSpPr>
            <a:spLocks noChangeShapeType="1"/>
          </p:cNvSpPr>
          <p:nvPr/>
        </p:nvSpPr>
        <p:spPr bwMode="auto">
          <a:xfrm>
            <a:off x="5715000" y="2514600"/>
            <a:ext cx="381000" cy="2209800"/>
          </a:xfrm>
          <a:prstGeom prst="line">
            <a:avLst/>
          </a:prstGeom>
          <a:noFill/>
          <a:ln w="38100">
            <a:solidFill>
              <a:schemeClr val="accent1"/>
            </a:solidFill>
            <a:round/>
            <a:headEnd/>
            <a:tailEnd type="triangle" w="med" len="med"/>
          </a:ln>
        </p:spPr>
        <p:txBody>
          <a:bodyPr/>
          <a:lstStyle/>
          <a:p>
            <a:endParaRPr lang="it-IT"/>
          </a:p>
        </p:txBody>
      </p:sp>
      <p:sp>
        <p:nvSpPr>
          <p:cNvPr id="14345" name="Text Box 1034"/>
          <p:cNvSpPr txBox="1">
            <a:spLocks noChangeArrowheads="1"/>
          </p:cNvSpPr>
          <p:nvPr/>
        </p:nvSpPr>
        <p:spPr bwMode="auto">
          <a:xfrm>
            <a:off x="1752600" y="2514600"/>
            <a:ext cx="1447800" cy="336550"/>
          </a:xfrm>
          <a:prstGeom prst="rect">
            <a:avLst/>
          </a:prstGeom>
          <a:noFill/>
          <a:ln w="9525">
            <a:noFill/>
            <a:miter lim="800000"/>
            <a:headEnd/>
            <a:tailEnd/>
          </a:ln>
        </p:spPr>
        <p:txBody>
          <a:bodyPr>
            <a:spAutoFit/>
          </a:bodyPr>
          <a:lstStyle/>
          <a:p>
            <a:pPr>
              <a:spcBef>
                <a:spcPct val="50000"/>
              </a:spcBef>
            </a:pPr>
            <a:r>
              <a:rPr lang="en-US" sz="1600" b="1">
                <a:solidFill>
                  <a:srgbClr val="008080"/>
                </a:solidFill>
              </a:rPr>
              <a:t>Preseparator</a:t>
            </a:r>
          </a:p>
        </p:txBody>
      </p:sp>
      <p:sp>
        <p:nvSpPr>
          <p:cNvPr id="14346" name="Text Box 1035"/>
          <p:cNvSpPr txBox="1">
            <a:spLocks noChangeArrowheads="1"/>
          </p:cNvSpPr>
          <p:nvPr/>
        </p:nvSpPr>
        <p:spPr bwMode="auto">
          <a:xfrm>
            <a:off x="3581400" y="2895600"/>
            <a:ext cx="1066800" cy="336550"/>
          </a:xfrm>
          <a:prstGeom prst="rect">
            <a:avLst/>
          </a:prstGeom>
          <a:noFill/>
          <a:ln w="9525">
            <a:noFill/>
            <a:miter lim="800000"/>
            <a:headEnd/>
            <a:tailEnd/>
          </a:ln>
        </p:spPr>
        <p:txBody>
          <a:bodyPr>
            <a:spAutoFit/>
          </a:bodyPr>
          <a:lstStyle/>
          <a:p>
            <a:pPr>
              <a:spcBef>
                <a:spcPct val="50000"/>
              </a:spcBef>
            </a:pPr>
            <a:r>
              <a:rPr lang="en-US" sz="1600" b="1">
                <a:solidFill>
                  <a:srgbClr val="008080"/>
                </a:solidFill>
              </a:rPr>
              <a:t>1° stage</a:t>
            </a:r>
          </a:p>
        </p:txBody>
      </p:sp>
      <p:sp>
        <p:nvSpPr>
          <p:cNvPr id="14347" name="Text Box 1036"/>
          <p:cNvSpPr txBox="1">
            <a:spLocks noChangeArrowheads="1"/>
          </p:cNvSpPr>
          <p:nvPr/>
        </p:nvSpPr>
        <p:spPr bwMode="auto">
          <a:xfrm>
            <a:off x="5486400" y="2590800"/>
            <a:ext cx="1066800" cy="336550"/>
          </a:xfrm>
          <a:prstGeom prst="rect">
            <a:avLst/>
          </a:prstGeom>
          <a:noFill/>
          <a:ln w="9525">
            <a:noFill/>
            <a:miter lim="800000"/>
            <a:headEnd/>
            <a:tailEnd/>
          </a:ln>
        </p:spPr>
        <p:txBody>
          <a:bodyPr>
            <a:spAutoFit/>
          </a:bodyPr>
          <a:lstStyle/>
          <a:p>
            <a:pPr>
              <a:spcBef>
                <a:spcPct val="50000"/>
              </a:spcBef>
            </a:pPr>
            <a:r>
              <a:rPr lang="en-US" sz="1600" b="1">
                <a:solidFill>
                  <a:srgbClr val="008080"/>
                </a:solidFill>
              </a:rPr>
              <a:t>2° stage</a:t>
            </a:r>
          </a:p>
        </p:txBody>
      </p:sp>
      <p:sp>
        <p:nvSpPr>
          <p:cNvPr id="14348" name="Rectangle 2"/>
          <p:cNvSpPr>
            <a:spLocks noChangeArrowheads="1"/>
          </p:cNvSpPr>
          <p:nvPr/>
        </p:nvSpPr>
        <p:spPr bwMode="auto">
          <a:xfrm>
            <a:off x="0" y="-26988"/>
            <a:ext cx="9144000" cy="838201"/>
          </a:xfrm>
          <a:prstGeom prst="rect">
            <a:avLst/>
          </a:prstGeom>
          <a:solidFill>
            <a:srgbClr val="000066"/>
          </a:solidFill>
          <a:ln w="9525">
            <a:noFill/>
            <a:miter lim="800000"/>
            <a:headEnd/>
            <a:tailEnd/>
          </a:ln>
        </p:spPr>
        <p:txBody>
          <a:bodyPr anchor="ctr"/>
          <a:lstStyle/>
          <a:p>
            <a:pPr algn="ctr" eaLnBrk="0" hangingPunct="0"/>
            <a:r>
              <a:rPr lang="it-IT" sz="3200">
                <a:solidFill>
                  <a:schemeClr val="bg1"/>
                </a:solidFill>
              </a:rPr>
              <a:t>EXCYT: </a:t>
            </a:r>
            <a:r>
              <a:rPr lang="it-IT" sz="3200" smtClean="0">
                <a:solidFill>
                  <a:schemeClr val="bg1"/>
                </a:solidFill>
              </a:rPr>
              <a:t>the LNS ISOL facility</a:t>
            </a:r>
            <a:r>
              <a:rPr lang="it-IT" b="1" smtClean="0">
                <a:solidFill>
                  <a:schemeClr val="bg1"/>
                </a:solidFill>
              </a:rPr>
              <a:t> </a:t>
            </a:r>
            <a:r>
              <a:rPr lang="it-IT" b="1" i="1" smtClean="0">
                <a:solidFill>
                  <a:srgbClr val="500093"/>
                </a:solidFill>
                <a:latin typeface="Book Antiqua" pitchFamily="18" charset="0"/>
              </a:rPr>
              <a:t> </a:t>
            </a:r>
            <a:endParaRPr lang="en-US" b="1" i="1" baseline="30000">
              <a:solidFill>
                <a:srgbClr val="CC3300"/>
              </a:solidFill>
              <a:latin typeface="Book Antiqua" pitchFamily="18"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296459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2C5A5C-68E4-0944-90EF-1E8A1E554F4A}" type="slidenum">
              <a:rPr lang="it-IT" smtClean="0"/>
              <a:pPr/>
              <a:t>34</a:t>
            </a:fld>
            <a:endParaRPr lang="it-IT"/>
          </a:p>
        </p:txBody>
      </p:sp>
      <p:pic>
        <p:nvPicPr>
          <p:cNvPr id="2" name="Immagine 1"/>
          <p:cNvPicPr>
            <a:picLocks noChangeAspect="1"/>
          </p:cNvPicPr>
          <p:nvPr/>
        </p:nvPicPr>
        <p:blipFill>
          <a:blip r:embed="rId2"/>
          <a:stretch>
            <a:fillRect/>
          </a:stretch>
        </p:blipFill>
        <p:spPr>
          <a:xfrm>
            <a:off x="1" y="489815"/>
            <a:ext cx="9144000" cy="5428386"/>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362839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CD40545-0737-284C-9C95-B04FA7A4DDEC}" type="slidenum">
              <a:rPr lang="it-IT"/>
              <a:pPr/>
              <a:t>35</a:t>
            </a:fld>
            <a:endParaRPr lang="it-IT"/>
          </a:p>
        </p:txBody>
      </p:sp>
      <p:sp>
        <p:nvSpPr>
          <p:cNvPr id="447491" name="Rectangle 3"/>
          <p:cNvSpPr>
            <a:spLocks noGrp="1" noChangeArrowheads="1"/>
          </p:cNvSpPr>
          <p:nvPr>
            <p:ph type="body" idx="1"/>
          </p:nvPr>
        </p:nvSpPr>
        <p:spPr>
          <a:xfrm>
            <a:off x="179388" y="836613"/>
            <a:ext cx="8412162" cy="792162"/>
          </a:xfrm>
        </p:spPr>
        <p:txBody>
          <a:bodyPr/>
          <a:lstStyle/>
          <a:p>
            <a:pPr algn="ctr">
              <a:buFontTx/>
              <a:buNone/>
            </a:pPr>
            <a:r>
              <a:rPr lang="it-IT" dirty="0" smtClean="0">
                <a:solidFill>
                  <a:srgbClr val="006600"/>
                </a:solidFill>
              </a:rPr>
              <a:t>350 </a:t>
            </a:r>
            <a:r>
              <a:rPr lang="it-IT" dirty="0" err="1">
                <a:solidFill>
                  <a:srgbClr val="006600"/>
                </a:solidFill>
              </a:rPr>
              <a:t>patients</a:t>
            </a:r>
            <a:r>
              <a:rPr lang="it-IT" dirty="0">
                <a:solidFill>
                  <a:srgbClr val="006600"/>
                </a:solidFill>
              </a:rPr>
              <a:t> </a:t>
            </a:r>
            <a:r>
              <a:rPr lang="it-IT" dirty="0" err="1">
                <a:solidFill>
                  <a:srgbClr val="006600"/>
                </a:solidFill>
              </a:rPr>
              <a:t>treated</a:t>
            </a:r>
            <a:r>
              <a:rPr lang="it-IT" dirty="0">
                <a:solidFill>
                  <a:srgbClr val="006600"/>
                </a:solidFill>
              </a:rPr>
              <a:t> (</a:t>
            </a:r>
            <a:r>
              <a:rPr lang="it-IT" dirty="0" err="1">
                <a:solidFill>
                  <a:srgbClr val="006600"/>
                </a:solidFill>
              </a:rPr>
              <a:t>Feb</a:t>
            </a:r>
            <a:r>
              <a:rPr lang="it-IT" dirty="0">
                <a:solidFill>
                  <a:srgbClr val="006600"/>
                </a:solidFill>
              </a:rPr>
              <a:t>. 2002</a:t>
            </a:r>
            <a:r>
              <a:rPr lang="it-IT" dirty="0" smtClean="0">
                <a:solidFill>
                  <a:srgbClr val="006600"/>
                </a:solidFill>
              </a:rPr>
              <a:t>-Jul 2012)</a:t>
            </a:r>
            <a:endParaRPr lang="it-IT" dirty="0">
              <a:solidFill>
                <a:srgbClr val="006600"/>
              </a:solidFill>
            </a:endParaRPr>
          </a:p>
        </p:txBody>
      </p:sp>
      <p:sp>
        <p:nvSpPr>
          <p:cNvPr id="447494" name="Text Box 6"/>
          <p:cNvSpPr txBox="1">
            <a:spLocks noChangeArrowheads="1"/>
          </p:cNvSpPr>
          <p:nvPr/>
        </p:nvSpPr>
        <p:spPr bwMode="auto">
          <a:xfrm>
            <a:off x="0" y="-26988"/>
            <a:ext cx="9144000" cy="466726"/>
          </a:xfrm>
          <a:prstGeom prst="rect">
            <a:avLst/>
          </a:prstGeom>
          <a:gradFill rotWithShape="1">
            <a:gsLst>
              <a:gs pos="0">
                <a:srgbClr val="006600">
                  <a:gamma/>
                  <a:shade val="40392"/>
                  <a:invGamma/>
                </a:srgbClr>
              </a:gs>
              <a:gs pos="100000">
                <a:srgbClr val="006600"/>
              </a:gs>
            </a:gsLst>
            <a:lin ang="0" scaled="1"/>
          </a:gra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107763" dir="18900000" algn="ctr" rotWithShape="0">
                    <a:schemeClr val="bg2">
                      <a:alpha val="50000"/>
                    </a:schemeClr>
                  </a:outerShdw>
                </a:effectLst>
              </a14:hiddenEffects>
            </a:ext>
          </a:extLst>
        </p:spPr>
        <p:txBody>
          <a:bodyPr/>
          <a:lstStyle/>
          <a:p>
            <a:pPr>
              <a:spcBef>
                <a:spcPct val="50000"/>
              </a:spcBef>
            </a:pPr>
            <a:r>
              <a:rPr lang="it-IT" sz="2400">
                <a:solidFill>
                  <a:schemeClr val="bg1"/>
                </a:solidFill>
              </a:rPr>
              <a:t>PATIENTS FOLLOW-UP</a:t>
            </a:r>
          </a:p>
        </p:txBody>
      </p:sp>
      <p:sp>
        <p:nvSpPr>
          <p:cNvPr id="447496" name="Rectangle 8"/>
          <p:cNvSpPr>
            <a:spLocks noGrp="1" noChangeArrowheads="1"/>
          </p:cNvSpPr>
          <p:nvPr>
            <p:ph type="title"/>
          </p:nvPr>
        </p:nvSpPr>
        <p:spPr>
          <a:xfrm>
            <a:off x="1331919" y="4437063"/>
            <a:ext cx="6408737" cy="684212"/>
          </a:xfrm>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cap="flat" cmpd="sng">
                <a:solidFill>
                  <a:schemeClr val="tx1"/>
                </a:solidFill>
                <a:prstDash val="solid"/>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5921" dir="2700000" algn="ctr" rotWithShape="0">
                    <a:schemeClr val="bg2"/>
                  </a:outerShdw>
                </a:effectLst>
              </a14:hiddenEffects>
            </a:ext>
          </a:extLst>
        </p:spPr>
        <p:txBody>
          <a:bodyPr anchor="t"/>
          <a:lstStyle/>
          <a:p>
            <a:pPr marL="342900" indent="-342900">
              <a:spcBef>
                <a:spcPct val="20000"/>
              </a:spcBef>
            </a:pPr>
            <a:r>
              <a:rPr lang="it-IT" sz="3200" dirty="0">
                <a:solidFill>
                  <a:srgbClr val="006600"/>
                </a:solidFill>
              </a:rPr>
              <a:t>Follow-up on </a:t>
            </a:r>
            <a:r>
              <a:rPr lang="it-IT" sz="3200" dirty="0" smtClean="0">
                <a:solidFill>
                  <a:srgbClr val="006600"/>
                </a:solidFill>
              </a:rPr>
              <a:t>220 </a:t>
            </a:r>
            <a:r>
              <a:rPr lang="it-IT" sz="3200" dirty="0" err="1" smtClean="0">
                <a:solidFill>
                  <a:srgbClr val="006600"/>
                </a:solidFill>
              </a:rPr>
              <a:t>patients</a:t>
            </a:r>
            <a:endParaRPr lang="it-IT" sz="3200" dirty="0">
              <a:solidFill>
                <a:srgbClr val="006600"/>
              </a:solidFill>
            </a:endParaRPr>
          </a:p>
        </p:txBody>
      </p:sp>
      <p:sp>
        <p:nvSpPr>
          <p:cNvPr id="447498" name="Rectangle 10"/>
          <p:cNvSpPr>
            <a:spLocks noChangeArrowheads="1"/>
          </p:cNvSpPr>
          <p:nvPr/>
        </p:nvSpPr>
        <p:spPr bwMode="auto">
          <a:xfrm>
            <a:off x="1692275" y="1952625"/>
            <a:ext cx="6372225" cy="156966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marL="266700" indent="-266700">
              <a:buFontTx/>
              <a:buChar char="•"/>
            </a:pPr>
            <a:r>
              <a:rPr lang="it-IT" sz="2400" dirty="0" smtClean="0">
                <a:solidFill>
                  <a:srgbClr val="003399"/>
                </a:solidFill>
              </a:rPr>
              <a:t>336 </a:t>
            </a:r>
            <a:r>
              <a:rPr lang="it-IT" sz="2400" dirty="0" err="1">
                <a:solidFill>
                  <a:srgbClr val="003399"/>
                </a:solidFill>
              </a:rPr>
              <a:t>uveal</a:t>
            </a:r>
            <a:r>
              <a:rPr lang="it-IT" sz="2400" dirty="0">
                <a:solidFill>
                  <a:srgbClr val="003399"/>
                </a:solidFill>
              </a:rPr>
              <a:t> </a:t>
            </a:r>
            <a:r>
              <a:rPr lang="it-IT" sz="2400" dirty="0" err="1">
                <a:solidFill>
                  <a:srgbClr val="003399"/>
                </a:solidFill>
              </a:rPr>
              <a:t>melanomas</a:t>
            </a:r>
            <a:endParaRPr lang="it-IT" sz="2400" dirty="0">
              <a:solidFill>
                <a:srgbClr val="003399"/>
              </a:solidFill>
            </a:endParaRPr>
          </a:p>
          <a:p>
            <a:pPr marL="266700" indent="-266700">
              <a:buFontTx/>
              <a:buChar char="•"/>
            </a:pPr>
            <a:r>
              <a:rPr lang="it-IT" sz="2400" dirty="0">
                <a:solidFill>
                  <a:srgbClr val="003399"/>
                </a:solidFill>
              </a:rPr>
              <a:t>8 </a:t>
            </a:r>
            <a:r>
              <a:rPr lang="it-IT" sz="2400" dirty="0" err="1">
                <a:solidFill>
                  <a:srgbClr val="003399"/>
                </a:solidFill>
              </a:rPr>
              <a:t>conjunctival</a:t>
            </a:r>
            <a:r>
              <a:rPr lang="it-IT" sz="2400" dirty="0">
                <a:solidFill>
                  <a:srgbClr val="003399"/>
                </a:solidFill>
              </a:rPr>
              <a:t> melanoma</a:t>
            </a:r>
          </a:p>
          <a:p>
            <a:pPr marL="266700" indent="-266700">
              <a:buFontTx/>
              <a:buChar char="•"/>
            </a:pPr>
            <a:r>
              <a:rPr lang="it-IT" sz="2400" dirty="0">
                <a:solidFill>
                  <a:srgbClr val="003399"/>
                </a:solidFill>
              </a:rPr>
              <a:t>6 </a:t>
            </a:r>
            <a:r>
              <a:rPr lang="it-IT" sz="2400" dirty="0" err="1">
                <a:solidFill>
                  <a:srgbClr val="003399"/>
                </a:solidFill>
              </a:rPr>
              <a:t>other</a:t>
            </a:r>
            <a:r>
              <a:rPr lang="it-IT" sz="2400" dirty="0">
                <a:solidFill>
                  <a:srgbClr val="003399"/>
                </a:solidFill>
              </a:rPr>
              <a:t> </a:t>
            </a:r>
            <a:r>
              <a:rPr lang="it-IT" sz="2400" dirty="0" err="1">
                <a:solidFill>
                  <a:srgbClr val="003399"/>
                </a:solidFill>
              </a:rPr>
              <a:t>malignancies</a:t>
            </a:r>
            <a:r>
              <a:rPr lang="it-IT" sz="2400" dirty="0">
                <a:solidFill>
                  <a:srgbClr val="003399"/>
                </a:solidFill>
              </a:rPr>
              <a:t> (</a:t>
            </a:r>
            <a:r>
              <a:rPr lang="it-IT" sz="2400" dirty="0" err="1">
                <a:solidFill>
                  <a:srgbClr val="003399"/>
                </a:solidFill>
              </a:rPr>
              <a:t>orbital</a:t>
            </a:r>
            <a:r>
              <a:rPr lang="it-IT" sz="2400" dirty="0">
                <a:solidFill>
                  <a:srgbClr val="003399"/>
                </a:solidFill>
              </a:rPr>
              <a:t> RMS, non-</a:t>
            </a:r>
            <a:r>
              <a:rPr lang="it-IT" sz="2400" dirty="0" err="1">
                <a:solidFill>
                  <a:srgbClr val="003399"/>
                </a:solidFill>
              </a:rPr>
              <a:t>Hodgkin</a:t>
            </a:r>
            <a:r>
              <a:rPr lang="it-IT" sz="2400" dirty="0">
                <a:solidFill>
                  <a:srgbClr val="003399"/>
                </a:solidFill>
              </a:rPr>
              <a:t> </a:t>
            </a:r>
            <a:r>
              <a:rPr lang="it-IT" sz="2400" dirty="0" err="1">
                <a:solidFill>
                  <a:srgbClr val="003399"/>
                </a:solidFill>
              </a:rPr>
              <a:t>Lymphoma</a:t>
            </a:r>
            <a:r>
              <a:rPr lang="it-IT" sz="2400" dirty="0">
                <a:solidFill>
                  <a:srgbClr val="003399"/>
                </a:solidFill>
              </a:rPr>
              <a:t>, </a:t>
            </a:r>
            <a:r>
              <a:rPr lang="it-IT" sz="2400" dirty="0" err="1">
                <a:solidFill>
                  <a:srgbClr val="003399"/>
                </a:solidFill>
              </a:rPr>
              <a:t>various</a:t>
            </a:r>
            <a:r>
              <a:rPr lang="it-IT" sz="2400" dirty="0">
                <a:solidFill>
                  <a:srgbClr val="003399"/>
                </a:solidFill>
              </a:rPr>
              <a:t> </a:t>
            </a:r>
            <a:r>
              <a:rPr lang="it-IT" sz="2400" dirty="0" err="1">
                <a:solidFill>
                  <a:srgbClr val="003399"/>
                </a:solidFill>
              </a:rPr>
              <a:t>metastases</a:t>
            </a:r>
            <a:r>
              <a:rPr lang="it-IT" sz="2400" dirty="0">
                <a:solidFill>
                  <a:srgbClr val="003399"/>
                </a:solidFill>
              </a:rPr>
              <a: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29438796"/>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54006" y="1959181"/>
            <a:ext cx="8636000" cy="3860800"/>
          </a:xfrm>
          <a:prstGeom prst="rect">
            <a:avLst/>
          </a:prstGeom>
        </p:spPr>
      </p:pic>
      <p:sp>
        <p:nvSpPr>
          <p:cNvPr id="28" name="Segnaposto numero diapositiva 3"/>
          <p:cNvSpPr>
            <a:spLocks noGrp="1"/>
          </p:cNvSpPr>
          <p:nvPr>
            <p:ph type="sldNum" sz="quarter" idx="10"/>
          </p:nvPr>
        </p:nvSpPr>
        <p:spPr/>
        <p:txBody>
          <a:bodyPr/>
          <a:lstStyle/>
          <a:p>
            <a:fld id="{7829B308-3271-FC49-A4A0-219A3271ABFD}" type="slidenum">
              <a:rPr lang="en-US"/>
              <a:pPr/>
              <a:t>36</a:t>
            </a:fld>
            <a:endParaRPr lang="en-US"/>
          </a:p>
        </p:txBody>
      </p:sp>
      <p:sp>
        <p:nvSpPr>
          <p:cNvPr id="13313" name="Rectangle 1"/>
          <p:cNvSpPr>
            <a:spLocks noGrp="1" noChangeArrowheads="1"/>
          </p:cNvSpPr>
          <p:nvPr>
            <p:ph type="title"/>
          </p:nvPr>
        </p:nvSpPr>
        <p:spPr>
          <a:ln/>
        </p:spPr>
        <p:txBody>
          <a:bodyPr/>
          <a:lstStyle/>
          <a:p>
            <a:r>
              <a:rPr lang="en-US" sz="3600"/>
              <a:t>ELI-Beams and the ELIMED idea</a:t>
            </a:r>
          </a:p>
        </p:txBody>
      </p:sp>
      <p:sp>
        <p:nvSpPr>
          <p:cNvPr id="13314" name="Rectangle 2"/>
          <p:cNvSpPr>
            <a:spLocks noGrp="1" noChangeArrowheads="1"/>
          </p:cNvSpPr>
          <p:nvPr>
            <p:ph type="body" idx="1"/>
          </p:nvPr>
        </p:nvSpPr>
        <p:spPr>
          <a:xfrm>
            <a:off x="98226" y="4241613"/>
            <a:ext cx="4786313" cy="1526977"/>
          </a:xfrm>
          <a:ln/>
        </p:spPr>
        <p:txBody>
          <a:bodyPr>
            <a:normAutofit fontScale="92500" lnSpcReduction="20000"/>
          </a:bodyPr>
          <a:lstStyle/>
          <a:p>
            <a:r>
              <a:rPr lang="en-US" sz="2000"/>
              <a:t> Why ELIMED?</a:t>
            </a:r>
          </a:p>
          <a:p>
            <a:pPr marL="235512" lvl="1">
              <a:spcBef>
                <a:spcPts val="562"/>
              </a:spcBef>
            </a:pPr>
            <a:r>
              <a:rPr lang="en-US" sz="1600"/>
              <a:t>Realization of a facility at ELI-Beamlines, to </a:t>
            </a:r>
            <a:r>
              <a:rPr lang="en-US" sz="1600" i="1"/>
              <a:t>demonstrate the clinical applicability of the laser-driven protons</a:t>
            </a:r>
            <a:endParaRPr lang="en-US" sz="1600" b="1">
              <a:latin typeface="Gill Sans" charset="0"/>
              <a:ea typeface="ヒラギノ角ゴ ProN W6" charset="0"/>
              <a:cs typeface="ヒラギノ角ゴ ProN W6" charset="0"/>
              <a:sym typeface="Gill Sans" charset="0"/>
            </a:endParaRPr>
          </a:p>
          <a:p>
            <a:pPr marL="235512" lvl="1">
              <a:spcBef>
                <a:spcPts val="562"/>
              </a:spcBef>
            </a:pPr>
            <a:r>
              <a:rPr lang="en-US" sz="1600" b="1">
                <a:latin typeface="Gill Sans" charset="0"/>
                <a:cs typeface="Gill Sans" charset="0"/>
                <a:sym typeface="Gill Sans" charset="0"/>
              </a:rPr>
              <a:t>Compactness, cost-reduction</a:t>
            </a:r>
            <a:r>
              <a:rPr lang="en-US" sz="1600"/>
              <a:t>, new pioneering treatment modalities</a:t>
            </a:r>
          </a:p>
        </p:txBody>
      </p:sp>
      <p:sp>
        <p:nvSpPr>
          <p:cNvPr id="13316" name="Rectangle 4"/>
          <p:cNvSpPr>
            <a:spLocks/>
          </p:cNvSpPr>
          <p:nvPr/>
        </p:nvSpPr>
        <p:spPr bwMode="auto">
          <a:xfrm>
            <a:off x="7757671" y="4397228"/>
            <a:ext cx="1047455" cy="24622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0" bIns="0" anchor="b">
            <a:spAutoFit/>
          </a:bodyPr>
          <a:lstStyle/>
          <a:p>
            <a:r>
              <a:rPr lang="en-US" sz="1600" i="1">
                <a:solidFill>
                  <a:srgbClr val="2B4714"/>
                </a:solidFill>
                <a:latin typeface="Helvetica Neue" charset="0"/>
                <a:ea typeface="ＭＳ Ｐゴシック" charset="0"/>
                <a:cs typeface="Helvetica Neue" charset="0"/>
                <a:sym typeface="Helvetica Neue" charset="0"/>
              </a:rPr>
              <a:t>tomorrow?</a:t>
            </a:r>
          </a:p>
        </p:txBody>
      </p:sp>
      <p:sp>
        <p:nvSpPr>
          <p:cNvPr id="13318" name="Rectangle 6"/>
          <p:cNvSpPr>
            <a:spLocks/>
          </p:cNvSpPr>
          <p:nvPr/>
        </p:nvSpPr>
        <p:spPr bwMode="auto">
          <a:xfrm>
            <a:off x="6134696" y="4406158"/>
            <a:ext cx="561168" cy="24622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0" bIns="0" anchor="b">
            <a:spAutoFit/>
          </a:bodyPr>
          <a:lstStyle/>
          <a:p>
            <a:r>
              <a:rPr lang="en-US" sz="1600" i="1">
                <a:solidFill>
                  <a:srgbClr val="2B4714"/>
                </a:solidFill>
                <a:latin typeface="Helvetica Neue" charset="0"/>
                <a:ea typeface="ＭＳ Ｐゴシック" charset="0"/>
                <a:cs typeface="Helvetica Neue" charset="0"/>
                <a:sym typeface="Helvetica Neue" charset="0"/>
              </a:rPr>
              <a:t>today</a:t>
            </a:r>
          </a:p>
        </p:txBody>
      </p:sp>
      <p:sp>
        <p:nvSpPr>
          <p:cNvPr id="13319" name="Line 7"/>
          <p:cNvSpPr>
            <a:spLocks noChangeShapeType="1"/>
          </p:cNvSpPr>
          <p:nvPr/>
        </p:nvSpPr>
        <p:spPr bwMode="auto">
          <a:xfrm rot="10800000" flipH="1">
            <a:off x="205389" y="4115470"/>
            <a:ext cx="8534549" cy="8930"/>
          </a:xfrm>
          <a:prstGeom prst="line">
            <a:avLst/>
          </a:prstGeom>
          <a:noFill/>
          <a:ln w="25400" cap="flat">
            <a:solidFill>
              <a:srgbClr val="676767"/>
            </a:solidFill>
            <a:prstDash val="solid"/>
            <a:miter lim="800000"/>
            <a:headEnd type="none" w="med" len="med"/>
            <a:tailEnd type="non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it-IT"/>
          </a:p>
        </p:txBody>
      </p:sp>
      <p:sp>
        <p:nvSpPr>
          <p:cNvPr id="13321" name="AutoShape 9"/>
          <p:cNvSpPr>
            <a:spLocks/>
          </p:cNvSpPr>
          <p:nvPr/>
        </p:nvSpPr>
        <p:spPr bwMode="auto">
          <a:xfrm>
            <a:off x="3902277" y="1437680"/>
            <a:ext cx="4482703" cy="794742"/>
          </a:xfrm>
          <a:prstGeom prst="roundRect">
            <a:avLst>
              <a:gd name="adj" fmla="val 16852"/>
            </a:avLst>
          </a:prstGeom>
          <a:solidFill>
            <a:srgbClr val="FFB90F"/>
          </a:solidFill>
          <a:ln w="25400" cap="flat">
            <a:solidFill>
              <a:schemeClr val="tx1"/>
            </a:solidFill>
            <a:prstDash val="solid"/>
            <a:miter lim="800000"/>
            <a:headEnd type="none" w="med" len="med"/>
            <a:tailEnd type="none" w="med" len="med"/>
          </a:ln>
        </p:spPr>
        <p:txBody>
          <a:bodyPr lIns="17859" tIns="17859" rIns="17859" bIns="17859" anchor="ctr"/>
          <a:lstStyle/>
          <a:p>
            <a:pPr>
              <a:spcBef>
                <a:spcPts val="422"/>
              </a:spcBef>
            </a:pPr>
            <a:r>
              <a:rPr lang="en-US" u="sng">
                <a:latin typeface="Helvetica Neue" charset="0"/>
                <a:ea typeface="ＭＳ Ｐゴシック" charset="0"/>
                <a:cs typeface="Helvetica Neue" charset="0"/>
                <a:sym typeface="Helvetica Neue" charset="0"/>
              </a:rPr>
              <a:t>ELI (Extreme Light Infrastructure)</a:t>
            </a:r>
          </a:p>
          <a:p>
            <a:pPr>
              <a:spcBef>
                <a:spcPts val="422"/>
              </a:spcBef>
            </a:pPr>
            <a:r>
              <a:rPr lang="en-US" sz="1200">
                <a:solidFill>
                  <a:srgbClr val="800000"/>
                </a:solidFill>
                <a:latin typeface="Gill Sans Light" charset="0"/>
                <a:ea typeface="ＭＳ Ｐゴシック" charset="0"/>
                <a:cs typeface="Gill Sans Light" charset="0"/>
                <a:sym typeface="Gill Sans Light" charset="0"/>
              </a:rPr>
              <a:t>new type of European large scale laser infrastructure specifically designed to produce the highest peak power (10 PW) and focused intensity;</a:t>
            </a:r>
          </a:p>
        </p:txBody>
      </p:sp>
      <p:sp>
        <p:nvSpPr>
          <p:cNvPr id="13322" name="AutoShape 10"/>
          <p:cNvSpPr>
            <a:spLocks/>
          </p:cNvSpPr>
          <p:nvPr/>
        </p:nvSpPr>
        <p:spPr bwMode="auto">
          <a:xfrm>
            <a:off x="3303984" y="2500325"/>
            <a:ext cx="1768078" cy="589359"/>
          </a:xfrm>
          <a:prstGeom prst="roundRect">
            <a:avLst>
              <a:gd name="adj" fmla="val 22727"/>
            </a:avLst>
          </a:prstGeom>
          <a:solidFill>
            <a:srgbClr val="EE0000"/>
          </a:solidFill>
          <a:ln w="25400" cap="flat">
            <a:solidFill>
              <a:schemeClr val="tx1"/>
            </a:solidFill>
            <a:prstDash val="solid"/>
            <a:miter lim="800000"/>
            <a:headEnd type="none" w="med" len="med"/>
            <a:tailEnd type="none" w="med" len="med"/>
          </a:ln>
        </p:spPr>
        <p:txBody>
          <a:bodyPr lIns="0" tIns="0" rIns="0" bIns="0" anchor="ctr"/>
          <a:lstStyle/>
          <a:p>
            <a:r>
              <a:rPr lang="en-US" u="sng">
                <a:solidFill>
                  <a:srgbClr val="FFFFFF"/>
                </a:solidFill>
                <a:latin typeface="Helvetica Neue" charset="0"/>
                <a:ea typeface="ＭＳ Ｐゴシック" charset="0"/>
                <a:cs typeface="Helvetica Neue" charset="0"/>
                <a:sym typeface="Helvetica Neue" charset="0"/>
              </a:rPr>
              <a:t>ELI-Beamlines</a:t>
            </a:r>
          </a:p>
          <a:p>
            <a:r>
              <a:rPr lang="en-US" sz="1500">
                <a:solidFill>
                  <a:srgbClr val="FFFFFF"/>
                </a:solidFill>
                <a:ea typeface="ＭＳ Ｐゴシック" charset="0"/>
                <a:cs typeface="Helvetica Neue Light" charset="0"/>
              </a:rPr>
              <a:t>(Czech Rep.)</a:t>
            </a:r>
            <a:br>
              <a:rPr lang="en-US" sz="1500">
                <a:solidFill>
                  <a:srgbClr val="FFFFFF"/>
                </a:solidFill>
                <a:ea typeface="ＭＳ Ｐゴシック" charset="0"/>
                <a:cs typeface="Helvetica Neue Light" charset="0"/>
              </a:rPr>
            </a:br>
            <a:endParaRPr lang="en-US" sz="1500">
              <a:solidFill>
                <a:srgbClr val="FFFFFF"/>
              </a:solidFill>
              <a:ea typeface="ＭＳ Ｐゴシック" charset="0"/>
              <a:cs typeface="Helvetica Neue Light" charset="0"/>
            </a:endParaRPr>
          </a:p>
        </p:txBody>
      </p:sp>
      <p:sp>
        <p:nvSpPr>
          <p:cNvPr id="13323" name="AutoShape 11"/>
          <p:cNvSpPr>
            <a:spLocks/>
          </p:cNvSpPr>
          <p:nvPr/>
        </p:nvSpPr>
        <p:spPr bwMode="auto">
          <a:xfrm>
            <a:off x="3116461" y="3420070"/>
            <a:ext cx="1089422" cy="589359"/>
          </a:xfrm>
          <a:prstGeom prst="roundRect">
            <a:avLst>
              <a:gd name="adj" fmla="val 22727"/>
            </a:avLst>
          </a:prstGeom>
          <a:solidFill>
            <a:srgbClr val="008B00"/>
          </a:solidFill>
          <a:ln w="25400" cap="flat">
            <a:solidFill>
              <a:schemeClr val="tx1"/>
            </a:solidFill>
            <a:prstDash val="solid"/>
            <a:miter lim="800000"/>
            <a:headEnd type="none" w="med" len="med"/>
            <a:tailEnd type="none" w="med" len="med"/>
          </a:ln>
        </p:spPr>
        <p:txBody>
          <a:bodyPr lIns="0" tIns="0" rIns="0" bIns="0" anchor="ctr"/>
          <a:lstStyle/>
          <a:p>
            <a:r>
              <a:rPr lang="en-US" sz="1500" b="1" u="sng">
                <a:solidFill>
                  <a:srgbClr val="FFFFFF"/>
                </a:solidFill>
                <a:latin typeface="Helvetica Neue" charset="0"/>
                <a:ea typeface="ＭＳ Ｐゴシック" charset="0"/>
                <a:cs typeface="Helvetica Neue" charset="0"/>
                <a:sym typeface="Helvetica Neue" charset="0"/>
              </a:rPr>
              <a:t>ELIMED</a:t>
            </a:r>
          </a:p>
        </p:txBody>
      </p:sp>
      <p:sp>
        <p:nvSpPr>
          <p:cNvPr id="13324" name="Line 12"/>
          <p:cNvSpPr>
            <a:spLocks noChangeShapeType="1"/>
          </p:cNvSpPr>
          <p:nvPr/>
        </p:nvSpPr>
        <p:spPr bwMode="auto">
          <a:xfrm rot="10800000" flipH="1">
            <a:off x="4318625" y="2245829"/>
            <a:ext cx="841623" cy="257845"/>
          </a:xfrm>
          <a:prstGeom prst="line">
            <a:avLst/>
          </a:prstGeom>
          <a:noFill/>
          <a:ln w="25400" cap="flat">
            <a:solidFill>
              <a:schemeClr val="tx1"/>
            </a:solidFill>
            <a:prstDash val="solid"/>
            <a:miter lim="800000"/>
            <a:headEnd type="stealth" w="med" len="med"/>
            <a:tailEnd type="non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it-IT"/>
          </a:p>
        </p:txBody>
      </p:sp>
      <p:sp>
        <p:nvSpPr>
          <p:cNvPr id="13325" name="AutoShape 13"/>
          <p:cNvSpPr>
            <a:spLocks/>
          </p:cNvSpPr>
          <p:nvPr/>
        </p:nvSpPr>
        <p:spPr bwMode="auto">
          <a:xfrm>
            <a:off x="5232797" y="2509254"/>
            <a:ext cx="1232297" cy="589359"/>
          </a:xfrm>
          <a:prstGeom prst="roundRect">
            <a:avLst>
              <a:gd name="adj" fmla="val 22727"/>
            </a:avLst>
          </a:prstGeom>
          <a:solidFill>
            <a:srgbClr val="EE0000"/>
          </a:solidFill>
          <a:ln w="25400" cap="flat">
            <a:solidFill>
              <a:schemeClr val="tx1"/>
            </a:solidFill>
            <a:prstDash val="solid"/>
            <a:miter lim="800000"/>
            <a:headEnd type="none" w="med" len="med"/>
            <a:tailEnd type="none" w="med" len="med"/>
          </a:ln>
        </p:spPr>
        <p:txBody>
          <a:bodyPr lIns="0" tIns="0" rIns="0" bIns="0" anchor="ctr"/>
          <a:lstStyle/>
          <a:p>
            <a:r>
              <a:rPr lang="en-US" sz="1500">
                <a:solidFill>
                  <a:srgbClr val="FFFFFF"/>
                </a:solidFill>
                <a:ea typeface="ＭＳ Ｐゴシック" charset="0"/>
                <a:cs typeface="Helvetica Neue Light" charset="0"/>
              </a:rPr>
              <a:t>Ungary</a:t>
            </a:r>
            <a:br>
              <a:rPr lang="en-US" sz="1500">
                <a:solidFill>
                  <a:srgbClr val="FFFFFF"/>
                </a:solidFill>
                <a:ea typeface="ＭＳ Ｐゴシック" charset="0"/>
                <a:cs typeface="Helvetica Neue Light" charset="0"/>
              </a:rPr>
            </a:br>
            <a:endParaRPr lang="en-US" sz="1500">
              <a:solidFill>
                <a:srgbClr val="FFFFFF"/>
              </a:solidFill>
              <a:ea typeface="ＭＳ Ｐゴシック" charset="0"/>
              <a:cs typeface="Helvetica Neue Light" charset="0"/>
            </a:endParaRPr>
          </a:p>
        </p:txBody>
      </p:sp>
      <p:sp>
        <p:nvSpPr>
          <p:cNvPr id="13326" name="AutoShape 14"/>
          <p:cNvSpPr>
            <a:spLocks/>
          </p:cNvSpPr>
          <p:nvPr/>
        </p:nvSpPr>
        <p:spPr bwMode="auto">
          <a:xfrm>
            <a:off x="7929562" y="2509254"/>
            <a:ext cx="830461" cy="607219"/>
          </a:xfrm>
          <a:prstGeom prst="roundRect">
            <a:avLst>
              <a:gd name="adj" fmla="val 22056"/>
            </a:avLst>
          </a:prstGeom>
          <a:solidFill>
            <a:srgbClr val="EE0000"/>
          </a:solidFill>
          <a:ln w="25400" cap="flat">
            <a:solidFill>
              <a:schemeClr val="tx1"/>
            </a:solidFill>
            <a:prstDash val="solid"/>
            <a:miter lim="800000"/>
            <a:headEnd type="none" w="med" len="med"/>
            <a:tailEnd type="none" w="med" len="med"/>
          </a:ln>
        </p:spPr>
        <p:txBody>
          <a:bodyPr lIns="0" tIns="0" rIns="0" bIns="0" anchor="ctr"/>
          <a:lstStyle/>
          <a:p>
            <a:r>
              <a:rPr lang="en-US" sz="1500">
                <a:solidFill>
                  <a:srgbClr val="FFFFFF"/>
                </a:solidFill>
                <a:ea typeface="ＭＳ Ｐゴシック" charset="0"/>
                <a:cs typeface="Helvetica Neue Light" charset="0"/>
              </a:rPr>
              <a:t>...</a:t>
            </a:r>
            <a:br>
              <a:rPr lang="en-US" sz="1500">
                <a:solidFill>
                  <a:srgbClr val="FFFFFF"/>
                </a:solidFill>
                <a:ea typeface="ＭＳ Ｐゴシック" charset="0"/>
                <a:cs typeface="Helvetica Neue Light" charset="0"/>
              </a:rPr>
            </a:br>
            <a:endParaRPr lang="en-US" sz="1500">
              <a:solidFill>
                <a:srgbClr val="FFFFFF"/>
              </a:solidFill>
              <a:ea typeface="ＭＳ Ｐゴシック" charset="0"/>
              <a:cs typeface="Helvetica Neue Light" charset="0"/>
            </a:endParaRPr>
          </a:p>
        </p:txBody>
      </p:sp>
      <p:sp>
        <p:nvSpPr>
          <p:cNvPr id="13327" name="AutoShape 15"/>
          <p:cNvSpPr>
            <a:spLocks/>
          </p:cNvSpPr>
          <p:nvPr/>
        </p:nvSpPr>
        <p:spPr bwMode="auto">
          <a:xfrm>
            <a:off x="6563320" y="2509254"/>
            <a:ext cx="1232297" cy="589359"/>
          </a:xfrm>
          <a:prstGeom prst="roundRect">
            <a:avLst>
              <a:gd name="adj" fmla="val 22727"/>
            </a:avLst>
          </a:prstGeom>
          <a:solidFill>
            <a:srgbClr val="EE0000"/>
          </a:solidFill>
          <a:ln w="25400" cap="flat">
            <a:solidFill>
              <a:schemeClr val="tx1"/>
            </a:solidFill>
            <a:prstDash val="solid"/>
            <a:miter lim="800000"/>
            <a:headEnd type="none" w="med" len="med"/>
            <a:tailEnd type="none" w="med" len="med"/>
          </a:ln>
        </p:spPr>
        <p:txBody>
          <a:bodyPr lIns="0" tIns="0" rIns="0" bIns="0" anchor="ctr"/>
          <a:lstStyle/>
          <a:p>
            <a:r>
              <a:rPr lang="en-US" sz="1500">
                <a:solidFill>
                  <a:srgbClr val="FFFFFF"/>
                </a:solidFill>
                <a:ea typeface="ＭＳ Ｐゴシック" charset="0"/>
                <a:cs typeface="Helvetica Neue Light" charset="0"/>
              </a:rPr>
              <a:t>Romania</a:t>
            </a:r>
            <a:br>
              <a:rPr lang="en-US" sz="1500">
                <a:solidFill>
                  <a:srgbClr val="FFFFFF"/>
                </a:solidFill>
                <a:ea typeface="ＭＳ Ｐゴシック" charset="0"/>
                <a:cs typeface="Helvetica Neue Light" charset="0"/>
              </a:rPr>
            </a:br>
            <a:endParaRPr lang="en-US" sz="1500">
              <a:solidFill>
                <a:srgbClr val="FFFFFF"/>
              </a:solidFill>
              <a:ea typeface="ＭＳ Ｐゴシック" charset="0"/>
              <a:cs typeface="Helvetica Neue Light" charset="0"/>
            </a:endParaRPr>
          </a:p>
        </p:txBody>
      </p:sp>
      <p:sp>
        <p:nvSpPr>
          <p:cNvPr id="13328" name="Line 16"/>
          <p:cNvSpPr>
            <a:spLocks noChangeShapeType="1"/>
          </p:cNvSpPr>
          <p:nvPr/>
        </p:nvSpPr>
        <p:spPr bwMode="auto">
          <a:xfrm rot="10800000" flipH="1">
            <a:off x="3738192" y="3107531"/>
            <a:ext cx="257844" cy="302494"/>
          </a:xfrm>
          <a:prstGeom prst="line">
            <a:avLst/>
          </a:prstGeom>
          <a:noFill/>
          <a:ln w="25400" cap="flat">
            <a:solidFill>
              <a:schemeClr val="tx1"/>
            </a:solidFill>
            <a:prstDash val="solid"/>
            <a:miter lim="800000"/>
            <a:headEnd type="stealth" w="med" len="med"/>
            <a:tailEnd type="non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it-IT"/>
          </a:p>
        </p:txBody>
      </p:sp>
      <p:sp>
        <p:nvSpPr>
          <p:cNvPr id="13329" name="Line 17"/>
          <p:cNvSpPr>
            <a:spLocks noChangeShapeType="1"/>
          </p:cNvSpPr>
          <p:nvPr/>
        </p:nvSpPr>
        <p:spPr bwMode="auto">
          <a:xfrm rot="10800000" flipH="1">
            <a:off x="5721697" y="2238016"/>
            <a:ext cx="353839" cy="273471"/>
          </a:xfrm>
          <a:prstGeom prst="line">
            <a:avLst/>
          </a:prstGeom>
          <a:noFill/>
          <a:ln w="25400" cap="flat">
            <a:solidFill>
              <a:schemeClr val="tx1"/>
            </a:solidFill>
            <a:prstDash val="solid"/>
            <a:miter lim="800000"/>
            <a:headEnd type="stealth" w="med" len="med"/>
            <a:tailEnd type="non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it-IT"/>
          </a:p>
        </p:txBody>
      </p:sp>
      <p:sp>
        <p:nvSpPr>
          <p:cNvPr id="13330" name="Line 18"/>
          <p:cNvSpPr>
            <a:spLocks noChangeShapeType="1"/>
          </p:cNvSpPr>
          <p:nvPr/>
        </p:nvSpPr>
        <p:spPr bwMode="auto">
          <a:xfrm rot="10800000">
            <a:off x="6697267" y="2245829"/>
            <a:ext cx="303609" cy="272355"/>
          </a:xfrm>
          <a:prstGeom prst="line">
            <a:avLst/>
          </a:prstGeom>
          <a:noFill/>
          <a:ln w="25400" cap="flat">
            <a:solidFill>
              <a:schemeClr val="tx1"/>
            </a:solidFill>
            <a:prstDash val="solid"/>
            <a:miter lim="800000"/>
            <a:headEnd type="stealth" w="med" len="med"/>
            <a:tailEnd type="non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it-IT"/>
          </a:p>
        </p:txBody>
      </p:sp>
      <p:sp>
        <p:nvSpPr>
          <p:cNvPr id="13331" name="Line 19"/>
          <p:cNvSpPr>
            <a:spLocks noChangeShapeType="1"/>
          </p:cNvSpPr>
          <p:nvPr/>
        </p:nvSpPr>
        <p:spPr bwMode="auto">
          <a:xfrm rot="10800000">
            <a:off x="8012165" y="2245816"/>
            <a:ext cx="459879" cy="254496"/>
          </a:xfrm>
          <a:prstGeom prst="line">
            <a:avLst/>
          </a:prstGeom>
          <a:noFill/>
          <a:ln w="25400" cap="flat">
            <a:solidFill>
              <a:schemeClr val="tx1"/>
            </a:solidFill>
            <a:prstDash val="solid"/>
            <a:miter lim="800000"/>
            <a:headEnd type="stealth" w="med" len="med"/>
            <a:tailEnd type="non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it-IT"/>
          </a:p>
        </p:txBody>
      </p:sp>
      <p:sp>
        <p:nvSpPr>
          <p:cNvPr id="13332" name="AutoShape 20"/>
          <p:cNvSpPr>
            <a:spLocks/>
          </p:cNvSpPr>
          <p:nvPr/>
        </p:nvSpPr>
        <p:spPr bwMode="auto">
          <a:xfrm>
            <a:off x="4321969" y="3420070"/>
            <a:ext cx="1089422" cy="589359"/>
          </a:xfrm>
          <a:prstGeom prst="roundRect">
            <a:avLst>
              <a:gd name="adj" fmla="val 22727"/>
            </a:avLst>
          </a:prstGeom>
          <a:solidFill>
            <a:srgbClr val="008B00"/>
          </a:solidFill>
          <a:ln w="25400" cap="flat">
            <a:solidFill>
              <a:schemeClr val="tx1"/>
            </a:solidFill>
            <a:prstDash val="solid"/>
            <a:miter lim="800000"/>
            <a:headEnd type="none" w="med" len="med"/>
            <a:tailEnd type="none" w="med" len="med"/>
          </a:ln>
        </p:spPr>
        <p:txBody>
          <a:bodyPr lIns="0" tIns="0" rIns="0" bIns="0" anchor="ctr"/>
          <a:lstStyle/>
          <a:p>
            <a:r>
              <a:rPr lang="en-US" sz="1400" b="1">
                <a:solidFill>
                  <a:srgbClr val="FFFFFF"/>
                </a:solidFill>
                <a:latin typeface="Helvetica Neue" charset="0"/>
                <a:ea typeface="ＭＳ Ｐゴシック" charset="0"/>
                <a:cs typeface="Helvetica Neue" charset="0"/>
                <a:sym typeface="Helvetica Neue" charset="0"/>
              </a:rPr>
              <a:t>X-ray sources</a:t>
            </a:r>
          </a:p>
        </p:txBody>
      </p:sp>
      <p:sp>
        <p:nvSpPr>
          <p:cNvPr id="13333" name="AutoShape 21"/>
          <p:cNvSpPr>
            <a:spLocks/>
          </p:cNvSpPr>
          <p:nvPr/>
        </p:nvSpPr>
        <p:spPr bwMode="auto">
          <a:xfrm>
            <a:off x="5527477" y="3429004"/>
            <a:ext cx="1089422" cy="589359"/>
          </a:xfrm>
          <a:prstGeom prst="roundRect">
            <a:avLst>
              <a:gd name="adj" fmla="val 22727"/>
            </a:avLst>
          </a:prstGeom>
          <a:solidFill>
            <a:srgbClr val="008B00"/>
          </a:solidFill>
          <a:ln w="25400" cap="flat">
            <a:solidFill>
              <a:schemeClr val="tx1"/>
            </a:solidFill>
            <a:prstDash val="solid"/>
            <a:miter lim="800000"/>
            <a:headEnd type="none" w="med" len="med"/>
            <a:tailEnd type="none" w="med" len="med"/>
          </a:ln>
        </p:spPr>
        <p:txBody>
          <a:bodyPr lIns="0" tIns="0" rIns="0" bIns="0" anchor="ctr"/>
          <a:lstStyle/>
          <a:p>
            <a:r>
              <a:rPr lang="en-US" sz="1400" b="1">
                <a:solidFill>
                  <a:srgbClr val="FFFFFF"/>
                </a:solidFill>
                <a:latin typeface="Helvetica Neue" charset="0"/>
                <a:ea typeface="ＭＳ Ｐゴシック" charset="0"/>
                <a:cs typeface="Helvetica Neue" charset="0"/>
                <a:sym typeface="Helvetica Neue" charset="0"/>
              </a:rPr>
              <a:t>Exotic physics</a:t>
            </a:r>
          </a:p>
        </p:txBody>
      </p:sp>
      <p:sp>
        <p:nvSpPr>
          <p:cNvPr id="13334" name="AutoShape 22"/>
          <p:cNvSpPr>
            <a:spLocks/>
          </p:cNvSpPr>
          <p:nvPr/>
        </p:nvSpPr>
        <p:spPr bwMode="auto">
          <a:xfrm>
            <a:off x="6732984" y="3437930"/>
            <a:ext cx="1089422" cy="589359"/>
          </a:xfrm>
          <a:prstGeom prst="roundRect">
            <a:avLst>
              <a:gd name="adj" fmla="val 22727"/>
            </a:avLst>
          </a:prstGeom>
          <a:solidFill>
            <a:srgbClr val="008B00"/>
          </a:solidFill>
          <a:ln w="25400" cap="flat">
            <a:solidFill>
              <a:schemeClr val="tx1"/>
            </a:solidFill>
            <a:prstDash val="solid"/>
            <a:miter lim="800000"/>
            <a:headEnd type="none" w="med" len="med"/>
            <a:tailEnd type="none" w="med" len="med"/>
          </a:ln>
        </p:spPr>
        <p:txBody>
          <a:bodyPr lIns="0" tIns="0" rIns="0" bIns="0" anchor="ctr"/>
          <a:lstStyle/>
          <a:p>
            <a:r>
              <a:rPr lang="en-US" sz="1400" b="1">
                <a:solidFill>
                  <a:srgbClr val="FFFFFF"/>
                </a:solidFill>
                <a:latin typeface="Helvetica Neue" charset="0"/>
                <a:ea typeface="ＭＳ Ｐゴシック" charset="0"/>
                <a:cs typeface="Helvetica Neue" charset="0"/>
                <a:sym typeface="Helvetica Neue" charset="0"/>
              </a:rPr>
              <a:t>...</a:t>
            </a:r>
          </a:p>
        </p:txBody>
      </p:sp>
      <p:sp>
        <p:nvSpPr>
          <p:cNvPr id="13335" name="Line 23"/>
          <p:cNvSpPr>
            <a:spLocks noChangeShapeType="1"/>
          </p:cNvSpPr>
          <p:nvPr/>
        </p:nvSpPr>
        <p:spPr bwMode="auto">
          <a:xfrm rot="10800000">
            <a:off x="4387832" y="3107531"/>
            <a:ext cx="353839" cy="324818"/>
          </a:xfrm>
          <a:prstGeom prst="line">
            <a:avLst/>
          </a:prstGeom>
          <a:noFill/>
          <a:ln w="25400" cap="flat">
            <a:solidFill>
              <a:schemeClr val="tx1"/>
            </a:solidFill>
            <a:prstDash val="solid"/>
            <a:miter lim="800000"/>
            <a:headEnd type="stealth" w="med" len="med"/>
            <a:tailEnd type="non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it-IT"/>
          </a:p>
        </p:txBody>
      </p:sp>
      <p:sp>
        <p:nvSpPr>
          <p:cNvPr id="13336" name="Line 24"/>
          <p:cNvSpPr>
            <a:spLocks noChangeShapeType="1"/>
          </p:cNvSpPr>
          <p:nvPr/>
        </p:nvSpPr>
        <p:spPr bwMode="auto">
          <a:xfrm rot="10800000">
            <a:off x="4756181" y="3093021"/>
            <a:ext cx="1129605" cy="331514"/>
          </a:xfrm>
          <a:prstGeom prst="line">
            <a:avLst/>
          </a:prstGeom>
          <a:noFill/>
          <a:ln w="25400" cap="flat">
            <a:solidFill>
              <a:schemeClr val="tx1"/>
            </a:solidFill>
            <a:prstDash val="solid"/>
            <a:miter lim="800000"/>
            <a:headEnd type="stealth" w="med" len="med"/>
            <a:tailEnd type="non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it-IT"/>
          </a:p>
        </p:txBody>
      </p:sp>
      <p:sp>
        <p:nvSpPr>
          <p:cNvPr id="13337" name="Line 25"/>
          <p:cNvSpPr>
            <a:spLocks noChangeShapeType="1"/>
          </p:cNvSpPr>
          <p:nvPr/>
        </p:nvSpPr>
        <p:spPr bwMode="auto">
          <a:xfrm rot="10800000">
            <a:off x="5058670" y="3099730"/>
            <a:ext cx="2177728" cy="332631"/>
          </a:xfrm>
          <a:prstGeom prst="line">
            <a:avLst/>
          </a:prstGeom>
          <a:noFill/>
          <a:ln w="25400" cap="flat">
            <a:solidFill>
              <a:schemeClr val="tx1"/>
            </a:solidFill>
            <a:prstDash val="solid"/>
            <a:miter lim="800000"/>
            <a:headEnd type="stealth" w="med" len="med"/>
            <a:tailEnd type="non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it-IT"/>
          </a:p>
        </p:txBody>
      </p:sp>
      <p:sp>
        <p:nvSpPr>
          <p:cNvPr id="13338" name="Rectangle 26"/>
          <p:cNvSpPr>
            <a:spLocks/>
          </p:cNvSpPr>
          <p:nvPr/>
        </p:nvSpPr>
        <p:spPr bwMode="auto">
          <a:xfrm>
            <a:off x="107156" y="5840016"/>
            <a:ext cx="8956477" cy="125015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0" bIns="0"/>
          <a:lstStyle/>
          <a:p>
            <a:pPr>
              <a:spcBef>
                <a:spcPts val="703"/>
              </a:spcBef>
              <a:buClr>
                <a:srgbClr val="800000"/>
              </a:buClr>
              <a:buSzPct val="125000"/>
              <a:buFont typeface="Gill Sans" charset="0"/>
              <a:buChar char="•"/>
            </a:pPr>
            <a:r>
              <a:rPr lang="en-US" sz="2000">
                <a:solidFill>
                  <a:srgbClr val="800000"/>
                </a:solidFill>
                <a:latin typeface="Gill Sans" charset="0"/>
                <a:ea typeface="ＭＳ Ｐゴシック" charset="0"/>
                <a:cs typeface="Gill Sans" charset="0"/>
                <a:sym typeface="Gill Sans" charset="0"/>
              </a:rPr>
              <a:t> Why ELIMED at INFN?</a:t>
            </a:r>
          </a:p>
          <a:p>
            <a:pPr>
              <a:spcBef>
                <a:spcPts val="703"/>
              </a:spcBef>
              <a:buClr>
                <a:srgbClr val="2F4F4F"/>
              </a:buClr>
              <a:buSzPct val="129000"/>
              <a:buFont typeface="Gill Sans Light" charset="0"/>
              <a:buChar char="-"/>
            </a:pPr>
            <a:r>
              <a:rPr lang="en-US" sz="1500">
                <a:solidFill>
                  <a:srgbClr val="2F4F4F"/>
                </a:solidFill>
                <a:latin typeface="Gill Sans Light" charset="0"/>
                <a:ea typeface="ＭＳ Ｐゴシック" charset="0"/>
                <a:cs typeface="Gill Sans Light" charset="0"/>
                <a:sym typeface="Gill Sans Light" charset="0"/>
              </a:rPr>
              <a:t>The project we are proposing is related to the preparatory phase of ELIMED (2013-2015): optimisation of the proton beams, transport, diagnostic dosimetric and radiobiologic studies.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21769969"/>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0" y="889012"/>
            <a:ext cx="9144000" cy="5058921"/>
          </a:xfrm>
          <a:prstGeom prst="rect">
            <a:avLst/>
          </a:prstGeom>
        </p:spPr>
      </p:pic>
      <p:sp>
        <p:nvSpPr>
          <p:cNvPr id="29699" name="Rectangle 10"/>
          <p:cNvSpPr>
            <a:spLocks noChangeArrowheads="1"/>
          </p:cNvSpPr>
          <p:nvPr/>
        </p:nvSpPr>
        <p:spPr bwMode="auto">
          <a:xfrm>
            <a:off x="914400" y="6019800"/>
            <a:ext cx="7391400" cy="609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1407" tIns="45704" rIns="91407" bIns="45704" anchor="ctr"/>
          <a:lstStyle/>
          <a:p>
            <a:pPr algn="ctr"/>
            <a:endParaRPr lang="it-IT">
              <a:solidFill>
                <a:srgbClr val="FF0000"/>
              </a:solidFill>
            </a:endParaRPr>
          </a:p>
        </p:txBody>
      </p:sp>
      <p:sp>
        <p:nvSpPr>
          <p:cNvPr id="7" name="Rectangle 3"/>
          <p:cNvSpPr>
            <a:spLocks noChangeArrowheads="1"/>
          </p:cNvSpPr>
          <p:nvPr/>
        </p:nvSpPr>
        <p:spPr bwMode="auto">
          <a:xfrm>
            <a:off x="1571626" y="1611431"/>
            <a:ext cx="7286625" cy="1785938"/>
          </a:xfrm>
          <a:prstGeom prst="rect">
            <a:avLst/>
          </a:prstGeom>
          <a:solidFill>
            <a:schemeClr val="accent6">
              <a:lumMod val="20000"/>
              <a:lumOff val="80000"/>
            </a:schemeClr>
          </a:solidFill>
          <a:ln w="12700" algn="ctr">
            <a:solidFill>
              <a:srgbClr val="4F81BD"/>
            </a:solidFill>
            <a:miter lim="800000"/>
            <a:headEnd/>
            <a:tailEnd/>
          </a:ln>
          <a:effectLst/>
        </p:spPr>
        <p:txBody>
          <a:bodyPr lIns="89990" tIns="46796" rIns="89990" bIns="46796" anchor="ctr"/>
          <a:lstStyle/>
          <a:p>
            <a:pPr marL="177782" indent="-177782" defTabSz="457035">
              <a:buFont typeface="Arial" pitchFamily="-112" charset="0"/>
              <a:buChar char="•"/>
              <a:defRPr/>
            </a:pPr>
            <a:r>
              <a:rPr lang="en-US" sz="2000" dirty="0">
                <a:solidFill>
                  <a:srgbClr val="FF0000"/>
                </a:solidFill>
                <a:latin typeface="Arial" pitchFamily="-112" charset="0"/>
                <a:ea typeface="Arial" pitchFamily="-112" charset="0"/>
                <a:cs typeface="Arial" pitchFamily="-112" charset="0"/>
              </a:rPr>
              <a:t>High power</a:t>
            </a:r>
            <a:r>
              <a:rPr lang="en-US" sz="2000" b="1" dirty="0">
                <a:solidFill>
                  <a:srgbClr val="FF0000"/>
                </a:solidFill>
                <a:latin typeface="Arial" pitchFamily="-112" charset="0"/>
                <a:ea typeface="Arial" pitchFamily="-112" charset="0"/>
                <a:cs typeface="Arial" pitchFamily="-112" charset="0"/>
              </a:rPr>
              <a:t>, </a:t>
            </a:r>
            <a:r>
              <a:rPr lang="en-US" sz="2000" dirty="0">
                <a:solidFill>
                  <a:srgbClr val="FF0000"/>
                </a:solidFill>
                <a:latin typeface="Arial" pitchFamily="-112" charset="0"/>
                <a:ea typeface="Arial" pitchFamily="-112" charset="0"/>
                <a:cs typeface="Arial" pitchFamily="-112" charset="0"/>
              </a:rPr>
              <a:t>highly</a:t>
            </a:r>
            <a:r>
              <a:rPr lang="en-US" sz="2000" b="1" dirty="0">
                <a:solidFill>
                  <a:srgbClr val="FF0000"/>
                </a:solidFill>
                <a:latin typeface="Arial" pitchFamily="-112" charset="0"/>
                <a:ea typeface="Arial" pitchFamily="-112" charset="0"/>
                <a:cs typeface="Arial" pitchFamily="-112" charset="0"/>
              </a:rPr>
              <a:t> reliable Front Ends</a:t>
            </a:r>
          </a:p>
          <a:p>
            <a:pPr marL="177782" indent="-177782" defTabSz="457035">
              <a:buFont typeface="Arial" pitchFamily="-112" charset="0"/>
              <a:buChar char="•"/>
              <a:defRPr/>
            </a:pPr>
            <a:r>
              <a:rPr lang="en-US" sz="1600" dirty="0">
                <a:solidFill>
                  <a:srgbClr val="000090"/>
                </a:solidFill>
                <a:latin typeface="Arial" pitchFamily="-112" charset="0"/>
                <a:ea typeface="Arial" pitchFamily="-112" charset="0"/>
                <a:cs typeface="Arial" pitchFamily="-112" charset="0"/>
              </a:rPr>
              <a:t>High intensity light ions </a:t>
            </a:r>
            <a:r>
              <a:rPr lang="en-US" sz="1600" b="1" dirty="0" err="1">
                <a:solidFill>
                  <a:srgbClr val="000090"/>
                </a:solidFill>
                <a:latin typeface="Arial" pitchFamily="-112" charset="0"/>
                <a:ea typeface="Arial" pitchFamily="-112" charset="0"/>
                <a:cs typeface="Arial" pitchFamily="-112" charset="0"/>
              </a:rPr>
              <a:t>Linacs</a:t>
            </a:r>
            <a:r>
              <a:rPr lang="en-US" sz="1600" dirty="0">
                <a:solidFill>
                  <a:srgbClr val="000090"/>
                </a:solidFill>
                <a:latin typeface="Arial" pitchFamily="-112" charset="0"/>
                <a:ea typeface="Arial" pitchFamily="-112" charset="0"/>
                <a:cs typeface="Arial" pitchFamily="-112" charset="0"/>
              </a:rPr>
              <a:t> : systems design, beam dynamics</a:t>
            </a:r>
            <a:r>
              <a:rPr lang="en-US" sz="1600" b="1" dirty="0">
                <a:solidFill>
                  <a:srgbClr val="000090"/>
                </a:solidFill>
                <a:latin typeface="Arial" pitchFamily="-112" charset="0"/>
                <a:ea typeface="Arial" pitchFamily="-112" charset="0"/>
                <a:cs typeface="Arial" pitchFamily="-112" charset="0"/>
              </a:rPr>
              <a:t>, </a:t>
            </a:r>
            <a:r>
              <a:rPr lang="en-US" sz="1600" dirty="0">
                <a:solidFill>
                  <a:srgbClr val="000090"/>
                </a:solidFill>
                <a:latin typeface="Arial" pitchFamily="-112" charset="0"/>
                <a:ea typeface="Arial" pitchFamily="-112" charset="0"/>
                <a:cs typeface="Arial" pitchFamily="-112" charset="0"/>
              </a:rPr>
              <a:t>performance and current projects, reliability issues,</a:t>
            </a:r>
          </a:p>
          <a:p>
            <a:pPr marL="177782" indent="-177782" defTabSz="457035">
              <a:buFont typeface="Arial" pitchFamily="-112" charset="0"/>
              <a:buChar char="•"/>
              <a:defRPr/>
            </a:pPr>
            <a:r>
              <a:rPr lang="en-US" sz="1600" b="1" dirty="0">
                <a:solidFill>
                  <a:srgbClr val="000090"/>
                </a:solidFill>
                <a:latin typeface="Arial" pitchFamily="-112" charset="0"/>
                <a:ea typeface="Arial" pitchFamily="-112" charset="0"/>
                <a:cs typeface="Arial" pitchFamily="-112" charset="0"/>
              </a:rPr>
              <a:t>Synergies </a:t>
            </a:r>
            <a:r>
              <a:rPr lang="en-US" sz="1600" dirty="0">
                <a:solidFill>
                  <a:srgbClr val="000090"/>
                </a:solidFill>
                <a:latin typeface="Arial" pitchFamily="-112" charset="0"/>
                <a:ea typeface="Arial" pitchFamily="-112" charset="0"/>
                <a:cs typeface="Arial" pitchFamily="-112" charset="0"/>
              </a:rPr>
              <a:t>with ongoing and planned projects on accelerator driven systems, transmutation, neutrino factories, HEP injectors, materials science</a:t>
            </a:r>
            <a:endParaRPr lang="es-ES_tradnl" sz="1600" dirty="0">
              <a:solidFill>
                <a:srgbClr val="000090"/>
              </a:solidFill>
              <a:latin typeface="Arial" pitchFamily="-112" charset="0"/>
              <a:ea typeface="Arial" pitchFamily="-112" charset="0"/>
              <a:cs typeface="Arial" pitchFamily="-112" charset="0"/>
            </a:endParaRPr>
          </a:p>
        </p:txBody>
      </p:sp>
      <p:sp>
        <p:nvSpPr>
          <p:cNvPr id="8" name="Rectangle 3"/>
          <p:cNvSpPr>
            <a:spLocks noChangeArrowheads="1"/>
          </p:cNvSpPr>
          <p:nvPr/>
        </p:nvSpPr>
        <p:spPr bwMode="auto">
          <a:xfrm>
            <a:off x="4329120" y="3481506"/>
            <a:ext cx="4529137" cy="2749550"/>
          </a:xfrm>
          <a:prstGeom prst="rect">
            <a:avLst/>
          </a:prstGeom>
          <a:solidFill>
            <a:schemeClr val="accent6">
              <a:lumMod val="20000"/>
              <a:lumOff val="80000"/>
            </a:schemeClr>
          </a:solidFill>
          <a:ln w="12700" algn="ctr">
            <a:solidFill>
              <a:srgbClr val="4F81BD"/>
            </a:solidFill>
            <a:miter lim="800000"/>
            <a:headEnd/>
            <a:tailEnd/>
          </a:ln>
          <a:effectLst/>
        </p:spPr>
        <p:txBody>
          <a:bodyPr lIns="89990" tIns="46796" rIns="89990" bIns="46796" anchor="ctr"/>
          <a:lstStyle/>
          <a:p>
            <a:pPr marL="177782" indent="-177782">
              <a:buFont typeface="Arial" pitchFamily="-65" charset="0"/>
              <a:buChar char="•"/>
              <a:defRPr/>
            </a:pPr>
            <a:r>
              <a:rPr lang="en-US" sz="1600" b="1" dirty="0">
                <a:solidFill>
                  <a:srgbClr val="000090"/>
                </a:solidFill>
                <a:latin typeface="Arial" pitchFamily="-65" charset="0"/>
                <a:ea typeface="Arial" pitchFamily="-65" charset="0"/>
                <a:cs typeface="Arial" pitchFamily="-65" charset="0"/>
              </a:rPr>
              <a:t>Beam loss handling</a:t>
            </a:r>
            <a:r>
              <a:rPr lang="en-US" sz="1600" dirty="0">
                <a:solidFill>
                  <a:srgbClr val="000090"/>
                </a:solidFill>
                <a:latin typeface="Arial" pitchFamily="-65" charset="0"/>
                <a:ea typeface="Arial" pitchFamily="-65" charset="0"/>
                <a:cs typeface="Arial" pitchFamily="-65" charset="0"/>
              </a:rPr>
              <a:t> and </a:t>
            </a:r>
            <a:r>
              <a:rPr lang="en-US" sz="1600" b="1" dirty="0">
                <a:solidFill>
                  <a:srgbClr val="000090"/>
                </a:solidFill>
                <a:latin typeface="Arial" pitchFamily="-65" charset="0"/>
                <a:ea typeface="Arial" pitchFamily="-65" charset="0"/>
                <a:cs typeface="Arial" pitchFamily="-65" charset="0"/>
              </a:rPr>
              <a:t>diagnostics systems </a:t>
            </a:r>
            <a:r>
              <a:rPr lang="en-US" sz="1600" dirty="0">
                <a:solidFill>
                  <a:srgbClr val="000090"/>
                </a:solidFill>
                <a:latin typeface="Arial" pitchFamily="-65" charset="0"/>
                <a:ea typeface="Arial" pitchFamily="-65" charset="0"/>
                <a:cs typeface="Arial" pitchFamily="-65" charset="0"/>
              </a:rPr>
              <a:t>for high brightness </a:t>
            </a:r>
            <a:r>
              <a:rPr lang="en-US" sz="1600" dirty="0" err="1">
                <a:solidFill>
                  <a:srgbClr val="000090"/>
                </a:solidFill>
                <a:latin typeface="Arial" pitchFamily="-65" charset="0"/>
                <a:ea typeface="Arial" pitchFamily="-65" charset="0"/>
                <a:cs typeface="Arial" pitchFamily="-65" charset="0"/>
              </a:rPr>
              <a:t>hadron</a:t>
            </a:r>
            <a:r>
              <a:rPr lang="en-US" sz="1600" dirty="0">
                <a:solidFill>
                  <a:srgbClr val="000090"/>
                </a:solidFill>
                <a:latin typeface="Arial" pitchFamily="-65" charset="0"/>
                <a:ea typeface="Arial" pitchFamily="-65" charset="0"/>
                <a:cs typeface="Arial" pitchFamily="-65" charset="0"/>
              </a:rPr>
              <a:t> accelerators (</a:t>
            </a:r>
            <a:r>
              <a:rPr lang="it-IT" sz="1600" dirty="0">
                <a:solidFill>
                  <a:srgbClr val="000090"/>
                </a:solidFill>
                <a:latin typeface="Arial" pitchFamily="-65" charset="0"/>
                <a:ea typeface="ＭＳ Ｐゴシック" pitchFamily="-65" charset="-128"/>
                <a:cs typeface="ＭＳ Ｐゴシック" pitchFamily="-65" charset="-128"/>
              </a:rPr>
              <a:t>≪1 W/m with localized exceptions)</a:t>
            </a:r>
            <a:endParaRPr lang="en-US" sz="1600" dirty="0">
              <a:solidFill>
                <a:srgbClr val="000090"/>
              </a:solidFill>
              <a:latin typeface="Arial" pitchFamily="-65" charset="0"/>
              <a:ea typeface="Arial" pitchFamily="-65" charset="0"/>
              <a:cs typeface="Arial" pitchFamily="-65" charset="0"/>
            </a:endParaRPr>
          </a:p>
          <a:p>
            <a:pPr marL="177782" indent="-177782">
              <a:buFont typeface="Arial" pitchFamily="-65" charset="0"/>
              <a:buChar char="•"/>
              <a:defRPr/>
            </a:pPr>
            <a:r>
              <a:rPr lang="en-US" sz="1600" dirty="0">
                <a:solidFill>
                  <a:srgbClr val="000090"/>
                </a:solidFill>
                <a:latin typeface="Arial" pitchFamily="-65" charset="0"/>
                <a:ea typeface="Arial" pitchFamily="-65" charset="0"/>
                <a:cs typeface="Arial" pitchFamily="-65" charset="0"/>
              </a:rPr>
              <a:t>Current state of </a:t>
            </a:r>
            <a:r>
              <a:rPr lang="en-US" sz="1600" b="1" dirty="0">
                <a:solidFill>
                  <a:srgbClr val="000090"/>
                </a:solidFill>
                <a:latin typeface="Arial" pitchFamily="-65" charset="0"/>
                <a:ea typeface="Arial" pitchFamily="-65" charset="0"/>
                <a:cs typeface="Arial" pitchFamily="-65" charset="0"/>
              </a:rPr>
              <a:t>theory</a:t>
            </a:r>
            <a:r>
              <a:rPr lang="en-US" sz="1600" dirty="0">
                <a:solidFill>
                  <a:srgbClr val="000090"/>
                </a:solidFill>
                <a:latin typeface="Arial" pitchFamily="-65" charset="0"/>
                <a:ea typeface="Arial" pitchFamily="-65" charset="0"/>
                <a:cs typeface="Arial" pitchFamily="-65" charset="0"/>
              </a:rPr>
              <a:t> and </a:t>
            </a:r>
            <a:r>
              <a:rPr lang="en-US" sz="1600" b="1" dirty="0">
                <a:solidFill>
                  <a:srgbClr val="000090"/>
                </a:solidFill>
                <a:latin typeface="Arial" pitchFamily="-65" charset="0"/>
                <a:ea typeface="Arial" pitchFamily="-65" charset="0"/>
                <a:cs typeface="Arial" pitchFamily="-65" charset="0"/>
              </a:rPr>
              <a:t>simulation tools</a:t>
            </a:r>
            <a:r>
              <a:rPr lang="en-US" sz="1600" dirty="0">
                <a:solidFill>
                  <a:srgbClr val="000090"/>
                </a:solidFill>
                <a:latin typeface="Arial" pitchFamily="-65" charset="0"/>
                <a:ea typeface="Arial" pitchFamily="-65" charset="0"/>
                <a:cs typeface="Arial" pitchFamily="-65" charset="0"/>
              </a:rPr>
              <a:t>, confronting predictions with experiment,</a:t>
            </a:r>
          </a:p>
          <a:p>
            <a:pPr marL="177782" indent="-177782">
              <a:buFont typeface="Arial" pitchFamily="-65" charset="0"/>
              <a:buChar char="•"/>
              <a:defRPr/>
            </a:pPr>
            <a:r>
              <a:rPr lang="en-US" sz="1600" b="1" dirty="0">
                <a:solidFill>
                  <a:srgbClr val="000090"/>
                </a:solidFill>
                <a:latin typeface="Arial" pitchFamily="-65" charset="0"/>
                <a:ea typeface="Arial" pitchFamily="-65" charset="0"/>
                <a:cs typeface="Arial" pitchFamily="-65" charset="0"/>
              </a:rPr>
              <a:t>Low-energy superconducting structures,</a:t>
            </a:r>
            <a:r>
              <a:rPr lang="en-US" sz="1600" dirty="0">
                <a:solidFill>
                  <a:srgbClr val="000090"/>
                </a:solidFill>
                <a:latin typeface="Arial" pitchFamily="-65" charset="0"/>
                <a:ea typeface="Arial" pitchFamily="-65" charset="0"/>
                <a:cs typeface="Arial" pitchFamily="-65" charset="0"/>
              </a:rPr>
              <a:t> to be checked: how competitive they are for energies below 100 </a:t>
            </a:r>
            <a:r>
              <a:rPr lang="en-US" sz="1600" dirty="0" err="1">
                <a:solidFill>
                  <a:srgbClr val="000090"/>
                </a:solidFill>
                <a:latin typeface="Arial" pitchFamily="-65" charset="0"/>
                <a:ea typeface="Arial" pitchFamily="-65" charset="0"/>
                <a:cs typeface="Arial" pitchFamily="-65" charset="0"/>
              </a:rPr>
              <a:t>MeV</a:t>
            </a:r>
            <a:r>
              <a:rPr lang="en-US" sz="1600" dirty="0">
                <a:solidFill>
                  <a:srgbClr val="000090"/>
                </a:solidFill>
                <a:latin typeface="Arial" pitchFamily="-65" charset="0"/>
                <a:ea typeface="Arial" pitchFamily="-65" charset="0"/>
                <a:cs typeface="Arial" pitchFamily="-65" charset="0"/>
              </a:rPr>
              <a:t>…</a:t>
            </a:r>
          </a:p>
        </p:txBody>
      </p:sp>
      <p:sp>
        <p:nvSpPr>
          <p:cNvPr id="11" name="10 Rectángulo"/>
          <p:cNvSpPr/>
          <p:nvPr/>
        </p:nvSpPr>
        <p:spPr>
          <a:xfrm>
            <a:off x="214290" y="1302514"/>
            <a:ext cx="3209571" cy="523220"/>
          </a:xfrm>
          <a:prstGeom prst="rect">
            <a:avLst/>
          </a:prstGeom>
          <a:solidFill>
            <a:schemeClr val="accent6">
              <a:lumMod val="20000"/>
              <a:lumOff val="80000"/>
            </a:schemeClr>
          </a:solidFill>
          <a:ln>
            <a:solidFill>
              <a:srgbClr val="4F81BD"/>
            </a:solidFill>
          </a:ln>
        </p:spPr>
        <p:txBody>
          <a:bodyPr lIns="91430" tIns="45716" rIns="91430" bIns="45716">
            <a:spAutoFit/>
          </a:bodyPr>
          <a:lstStyle/>
          <a:p>
            <a:pPr defTabSz="457035">
              <a:defRPr/>
            </a:pPr>
            <a:r>
              <a:rPr lang="es-ES" sz="2800" b="1" dirty="0">
                <a:ln w="10541" cmpd="sng">
                  <a:solidFill>
                    <a:schemeClr val="accent1">
                      <a:shade val="88000"/>
                      <a:satMod val="110000"/>
                    </a:schemeClr>
                  </a:solidFill>
                  <a:prstDash val="solid"/>
                </a:ln>
                <a:solidFill>
                  <a:srgbClr val="FF0000"/>
                </a:solidFill>
                <a:latin typeface="Arial" charset="0"/>
                <a:cs typeface="Arial" charset="0"/>
              </a:rPr>
              <a:t>ACCELERATORS</a:t>
            </a:r>
          </a:p>
        </p:txBody>
      </p:sp>
      <p:sp>
        <p:nvSpPr>
          <p:cNvPr id="9" name="Text Box 5"/>
          <p:cNvSpPr txBox="1">
            <a:spLocks noGrp="1" noChangeArrowheads="1"/>
          </p:cNvSpPr>
          <p:nvPr>
            <p:ph type="sldNum" sz="quarter" idx="4294967295"/>
          </p:nvPr>
        </p:nvSpPr>
        <p:spPr bwMode="auto">
          <a:xfrm>
            <a:off x="7913621" y="6163066"/>
            <a:ext cx="433090" cy="383977"/>
          </a:xfrm>
          <a:prstGeom prst="rect">
            <a:avLst/>
          </a:prstGeom>
          <a:noFill/>
          <a:ln w="12700">
            <a:noFill/>
            <a:miter lim="800000"/>
            <a:headEnd/>
            <a:tailEnd/>
          </a:ln>
          <a:effectLst/>
        </p:spPr>
        <p:txBody>
          <a:bodyPr vert="horz" wrap="none" lIns="64291" tIns="32146" rIns="64291" bIns="32146" numCol="1" anchor="t" anchorCtr="0" compatLnSpc="1">
            <a:prstTxWarp prst="textNoShape">
              <a:avLst/>
            </a:prstTxWarp>
          </a:bodyPr>
          <a:lstStyle>
            <a:lvl1pPr algn="l">
              <a:defRPr sz="2500" b="1">
                <a:solidFill>
                  <a:srgbClr val="FFFFFF"/>
                </a:solidFill>
                <a:latin typeface="Lucida Grande" charset="0"/>
                <a:ea typeface="Lucida Grande" charset="0"/>
                <a:cs typeface="Lucida Grande" charset="0"/>
                <a:sym typeface="Lucida Grande" charset="0"/>
              </a:defRPr>
            </a:lvl1pPr>
          </a:lstStyle>
          <a:p>
            <a:fld id="{4ACB9A20-8CC5-7A43-BE30-FAB0BA4A295C}" type="slidenum">
              <a:rPr lang="en-US"/>
              <a:pPr/>
              <a:t>37</a:t>
            </a:fld>
            <a:endParaRPr lang="en-US" dirty="0"/>
          </a:p>
        </p:txBody>
      </p:sp>
      <p:graphicFrame>
        <p:nvGraphicFramePr>
          <p:cNvPr id="3" name="Tabella 2"/>
          <p:cNvGraphicFramePr>
            <a:graphicFrameLocks noGrp="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08955405"/>
              </p:ext>
            </p:extLst>
          </p:nvPr>
        </p:nvGraphicFramePr>
        <p:xfrm>
          <a:off x="319034" y="4431493"/>
          <a:ext cx="3645405" cy="2099312"/>
        </p:xfrm>
        <a:graphic>
          <a:graphicData uri="http://schemas.openxmlformats.org/drawingml/2006/table">
            <a:tbl>
              <a:tblPr firstRow="1" bandRow="1">
                <a:tableStyleId>{5C22544A-7EE6-4342-B048-85BDC9FD1C3A}</a:tableStyleId>
              </a:tblPr>
              <a:tblGrid>
                <a:gridCol w="1772071"/>
                <a:gridCol w="911351"/>
                <a:gridCol w="961983"/>
              </a:tblGrid>
              <a:tr h="260747">
                <a:tc>
                  <a:txBody>
                    <a:bodyPr/>
                    <a:lstStyle/>
                    <a:p>
                      <a:endParaRPr lang="it-IT" sz="1300" dirty="0"/>
                    </a:p>
                  </a:txBody>
                  <a:tcPr marL="64294" marR="64294" marT="32147" marB="32147"/>
                </a:tc>
                <a:tc>
                  <a:txBody>
                    <a:bodyPr/>
                    <a:lstStyle/>
                    <a:p>
                      <a:pPr algn="ctr"/>
                      <a:r>
                        <a:rPr lang="it-IT" sz="1300" dirty="0" err="1" smtClean="0"/>
                        <a:t>Nominal</a:t>
                      </a:r>
                      <a:endParaRPr lang="it-IT" sz="1300" dirty="0"/>
                    </a:p>
                  </a:txBody>
                  <a:tcPr marL="64294" marR="64294" marT="32147" marB="32147"/>
                </a:tc>
                <a:tc>
                  <a:txBody>
                    <a:bodyPr/>
                    <a:lstStyle/>
                    <a:p>
                      <a:pPr algn="ctr"/>
                      <a:r>
                        <a:rPr lang="it-IT" sz="1300" dirty="0" smtClean="0"/>
                        <a:t>Upgrade</a:t>
                      </a:r>
                      <a:endParaRPr lang="it-IT" sz="1300" dirty="0"/>
                    </a:p>
                  </a:txBody>
                  <a:tcPr marL="64294" marR="64294" marT="32147" marB="32147"/>
                </a:tc>
              </a:tr>
              <a:tr h="260747">
                <a:tc>
                  <a:txBody>
                    <a:bodyPr/>
                    <a:lstStyle/>
                    <a:p>
                      <a:r>
                        <a:rPr lang="it-IT" sz="1300" dirty="0" err="1" smtClean="0"/>
                        <a:t>Average</a:t>
                      </a:r>
                      <a:r>
                        <a:rPr lang="it-IT" sz="1300" dirty="0" smtClean="0"/>
                        <a:t> </a:t>
                      </a:r>
                      <a:r>
                        <a:rPr lang="it-IT" sz="1300" dirty="0" err="1" smtClean="0"/>
                        <a:t>beam</a:t>
                      </a:r>
                      <a:r>
                        <a:rPr lang="it-IT" sz="1300" dirty="0" smtClean="0"/>
                        <a:t> </a:t>
                      </a:r>
                      <a:r>
                        <a:rPr lang="it-IT" sz="1300" dirty="0" err="1" smtClean="0"/>
                        <a:t>power</a:t>
                      </a:r>
                      <a:endParaRPr lang="it-IT" sz="1300" dirty="0"/>
                    </a:p>
                  </a:txBody>
                  <a:tcPr marL="64294" marR="64294" marT="32147" marB="32147"/>
                </a:tc>
                <a:tc>
                  <a:txBody>
                    <a:bodyPr/>
                    <a:lstStyle/>
                    <a:p>
                      <a:pPr algn="ctr"/>
                      <a:r>
                        <a:rPr lang="it-IT" sz="1300" dirty="0" smtClean="0"/>
                        <a:t>5.0 MW</a:t>
                      </a:r>
                      <a:endParaRPr lang="it-IT" sz="1300" dirty="0"/>
                    </a:p>
                  </a:txBody>
                  <a:tcPr marL="64294" marR="64294" marT="32147" marB="32147"/>
                </a:tc>
                <a:tc>
                  <a:txBody>
                    <a:bodyPr/>
                    <a:lstStyle/>
                    <a:p>
                      <a:pPr algn="ctr"/>
                      <a:r>
                        <a:rPr lang="it-IT" sz="1300" dirty="0" smtClean="0"/>
                        <a:t>7.5 MW</a:t>
                      </a:r>
                      <a:endParaRPr lang="it-IT" sz="1300" dirty="0"/>
                    </a:p>
                  </a:txBody>
                  <a:tcPr marL="64294" marR="64294" marT="32147" marB="32147"/>
                </a:tc>
              </a:tr>
              <a:tr h="260747">
                <a:tc>
                  <a:txBody>
                    <a:bodyPr/>
                    <a:lstStyle/>
                    <a:p>
                      <a:r>
                        <a:rPr lang="it-IT" sz="1300" dirty="0" err="1" smtClean="0"/>
                        <a:t>Macropulse</a:t>
                      </a:r>
                      <a:r>
                        <a:rPr lang="it-IT" sz="1300" dirty="0" smtClean="0"/>
                        <a:t> </a:t>
                      </a:r>
                      <a:r>
                        <a:rPr lang="it-IT" sz="1300" dirty="0" err="1" smtClean="0"/>
                        <a:t>length</a:t>
                      </a:r>
                      <a:endParaRPr lang="it-IT" sz="1300" dirty="0"/>
                    </a:p>
                  </a:txBody>
                  <a:tcPr marL="64294" marR="64294" marT="32147" marB="32147"/>
                </a:tc>
                <a:tc>
                  <a:txBody>
                    <a:bodyPr/>
                    <a:lstStyle/>
                    <a:p>
                      <a:pPr algn="ctr"/>
                      <a:r>
                        <a:rPr lang="it-IT" sz="1300" dirty="0" smtClean="0"/>
                        <a:t>2.86 </a:t>
                      </a:r>
                      <a:r>
                        <a:rPr lang="it-IT" sz="1300" dirty="0" err="1" smtClean="0"/>
                        <a:t>ms</a:t>
                      </a:r>
                      <a:endParaRPr lang="it-IT" sz="1300" dirty="0"/>
                    </a:p>
                  </a:txBody>
                  <a:tcPr marL="64294" marR="64294" marT="32147" marB="32147"/>
                </a:tc>
                <a:tc>
                  <a:txBody>
                    <a:bodyPr/>
                    <a:lstStyle/>
                    <a:p>
                      <a:pPr algn="ctr"/>
                      <a:r>
                        <a:rPr lang="it-IT" sz="1300" dirty="0" smtClean="0"/>
                        <a:t>2.86</a:t>
                      </a:r>
                      <a:r>
                        <a:rPr lang="it-IT" sz="1300" baseline="0" dirty="0" smtClean="0"/>
                        <a:t> </a:t>
                      </a:r>
                      <a:r>
                        <a:rPr lang="it-IT" sz="1300" baseline="0" dirty="0" err="1" smtClean="0"/>
                        <a:t>ms</a:t>
                      </a:r>
                      <a:endParaRPr lang="it-IT" sz="1300" dirty="0"/>
                    </a:p>
                  </a:txBody>
                  <a:tcPr marL="64294" marR="64294" marT="32147" marB="32147"/>
                </a:tc>
              </a:tr>
              <a:tr h="260747">
                <a:tc>
                  <a:txBody>
                    <a:bodyPr/>
                    <a:lstStyle/>
                    <a:p>
                      <a:r>
                        <a:rPr lang="it-IT" sz="1300" dirty="0" err="1" smtClean="0"/>
                        <a:t>Repetition</a:t>
                      </a:r>
                      <a:r>
                        <a:rPr lang="it-IT" sz="1300" baseline="0" dirty="0" smtClean="0"/>
                        <a:t> rate</a:t>
                      </a:r>
                      <a:endParaRPr lang="it-IT" sz="1300" dirty="0"/>
                    </a:p>
                  </a:txBody>
                  <a:tcPr marL="64294" marR="64294" marT="32147" marB="32147"/>
                </a:tc>
                <a:tc>
                  <a:txBody>
                    <a:bodyPr/>
                    <a:lstStyle/>
                    <a:p>
                      <a:pPr algn="ctr"/>
                      <a:r>
                        <a:rPr lang="it-IT" sz="1300" dirty="0" smtClean="0"/>
                        <a:t>14 Hz</a:t>
                      </a:r>
                      <a:endParaRPr lang="it-IT" sz="1300" dirty="0"/>
                    </a:p>
                  </a:txBody>
                  <a:tcPr marL="64294" marR="64294" marT="32147" marB="32147"/>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it-IT" sz="1300" dirty="0" smtClean="0"/>
                        <a:t>14 Hz</a:t>
                      </a:r>
                    </a:p>
                  </a:txBody>
                  <a:tcPr marL="64294" marR="64294" marT="32147" marB="32147"/>
                </a:tc>
              </a:tr>
              <a:tr h="260747">
                <a:tc>
                  <a:txBody>
                    <a:bodyPr/>
                    <a:lstStyle/>
                    <a:p>
                      <a:r>
                        <a:rPr lang="it-IT" sz="1300" dirty="0" smtClean="0"/>
                        <a:t>Proton </a:t>
                      </a:r>
                      <a:r>
                        <a:rPr lang="it-IT" sz="1300" dirty="0" err="1" smtClean="0"/>
                        <a:t>energy</a:t>
                      </a:r>
                      <a:endParaRPr lang="it-IT" sz="1300" dirty="0"/>
                    </a:p>
                  </a:txBody>
                  <a:tcPr marL="64294" marR="64294" marT="32147" marB="32147"/>
                </a:tc>
                <a:tc>
                  <a:txBody>
                    <a:bodyPr/>
                    <a:lstStyle/>
                    <a:p>
                      <a:pPr algn="ctr"/>
                      <a:r>
                        <a:rPr lang="it-IT" sz="1300" dirty="0" smtClean="0"/>
                        <a:t>2.5 </a:t>
                      </a:r>
                      <a:r>
                        <a:rPr lang="it-IT" sz="1300" dirty="0" err="1" smtClean="0"/>
                        <a:t>GeV</a:t>
                      </a:r>
                      <a:endParaRPr lang="it-IT" sz="1300" dirty="0"/>
                    </a:p>
                  </a:txBody>
                  <a:tcPr marL="64294" marR="64294" marT="32147" marB="32147"/>
                </a:tc>
                <a:tc>
                  <a:txBody>
                    <a:bodyPr/>
                    <a:lstStyle/>
                    <a:p>
                      <a:pPr algn="ctr"/>
                      <a:r>
                        <a:rPr lang="it-IT" sz="1300" dirty="0" smtClean="0"/>
                        <a:t>2.5 </a:t>
                      </a:r>
                      <a:r>
                        <a:rPr lang="it-IT" sz="1300" dirty="0" err="1" smtClean="0"/>
                        <a:t>GeV</a:t>
                      </a:r>
                      <a:endParaRPr lang="it-IT" sz="1300" dirty="0"/>
                    </a:p>
                  </a:txBody>
                  <a:tcPr marL="64294" marR="64294" marT="32147" marB="32147"/>
                </a:tc>
              </a:tr>
              <a:tr h="260747">
                <a:tc>
                  <a:txBody>
                    <a:bodyPr/>
                    <a:lstStyle/>
                    <a:p>
                      <a:r>
                        <a:rPr lang="it-IT" sz="1300" dirty="0" err="1" smtClean="0"/>
                        <a:t>Beam</a:t>
                      </a:r>
                      <a:r>
                        <a:rPr lang="it-IT" sz="1300" dirty="0" smtClean="0"/>
                        <a:t> </a:t>
                      </a:r>
                      <a:r>
                        <a:rPr lang="it-IT" sz="1300" dirty="0" err="1" smtClean="0"/>
                        <a:t>current</a:t>
                      </a:r>
                      <a:endParaRPr lang="it-IT" sz="1300" dirty="0"/>
                    </a:p>
                  </a:txBody>
                  <a:tcPr marL="64294" marR="64294" marT="32147" marB="32147"/>
                </a:tc>
                <a:tc>
                  <a:txBody>
                    <a:bodyPr/>
                    <a:lstStyle/>
                    <a:p>
                      <a:pPr algn="ctr"/>
                      <a:r>
                        <a:rPr lang="it-IT" sz="1300" dirty="0" smtClean="0"/>
                        <a:t>50 </a:t>
                      </a:r>
                      <a:r>
                        <a:rPr lang="it-IT" sz="1300" dirty="0" err="1" smtClean="0"/>
                        <a:t>mA</a:t>
                      </a:r>
                      <a:endParaRPr lang="it-IT" sz="1300" dirty="0"/>
                    </a:p>
                  </a:txBody>
                  <a:tcPr marL="64294" marR="64294" marT="32147" marB="32147"/>
                </a:tc>
                <a:tc>
                  <a:txBody>
                    <a:bodyPr/>
                    <a:lstStyle/>
                    <a:p>
                      <a:pPr algn="ctr"/>
                      <a:r>
                        <a:rPr lang="it-IT" sz="1300" dirty="0" smtClean="0"/>
                        <a:t>75 </a:t>
                      </a:r>
                      <a:r>
                        <a:rPr lang="it-IT" sz="1300" dirty="0" err="1" smtClean="0"/>
                        <a:t>mA</a:t>
                      </a:r>
                      <a:endParaRPr lang="it-IT" sz="1300" dirty="0"/>
                    </a:p>
                  </a:txBody>
                  <a:tcPr marL="64294" marR="64294" marT="32147" marB="32147"/>
                </a:tc>
              </a:tr>
              <a:tr h="260747">
                <a:tc>
                  <a:txBody>
                    <a:bodyPr/>
                    <a:lstStyle/>
                    <a:p>
                      <a:r>
                        <a:rPr lang="it-IT" sz="1300" dirty="0" smtClean="0"/>
                        <a:t>Duty </a:t>
                      </a:r>
                      <a:r>
                        <a:rPr lang="it-IT" sz="1300" dirty="0" err="1" smtClean="0"/>
                        <a:t>factor</a:t>
                      </a:r>
                      <a:endParaRPr lang="it-IT" sz="1300" dirty="0"/>
                    </a:p>
                  </a:txBody>
                  <a:tcPr marL="64294" marR="64294" marT="32147" marB="32147"/>
                </a:tc>
                <a:tc>
                  <a:txBody>
                    <a:bodyPr/>
                    <a:lstStyle/>
                    <a:p>
                      <a:pPr algn="ctr"/>
                      <a:r>
                        <a:rPr lang="it-IT" sz="1300" dirty="0" smtClean="0"/>
                        <a:t>4%</a:t>
                      </a:r>
                      <a:endParaRPr lang="it-IT" sz="1300" dirty="0"/>
                    </a:p>
                  </a:txBody>
                  <a:tcPr marL="64294" marR="64294" marT="32147" marB="32147"/>
                </a:tc>
                <a:tc>
                  <a:txBody>
                    <a:bodyPr/>
                    <a:lstStyle/>
                    <a:p>
                      <a:pPr algn="ctr"/>
                      <a:r>
                        <a:rPr lang="it-IT" sz="1300" dirty="0" smtClean="0"/>
                        <a:t>4%</a:t>
                      </a:r>
                      <a:endParaRPr lang="it-IT" sz="1300" dirty="0"/>
                    </a:p>
                  </a:txBody>
                  <a:tcPr marL="64294" marR="64294" marT="32147" marB="32147"/>
                </a:tc>
              </a:tr>
              <a:tr h="260747">
                <a:tc>
                  <a:txBody>
                    <a:bodyPr/>
                    <a:lstStyle/>
                    <a:p>
                      <a:r>
                        <a:rPr lang="it-IT" sz="1300" dirty="0" err="1" smtClean="0"/>
                        <a:t>Beam</a:t>
                      </a:r>
                      <a:r>
                        <a:rPr lang="it-IT" sz="1300" dirty="0" smtClean="0"/>
                        <a:t> </a:t>
                      </a:r>
                      <a:r>
                        <a:rPr lang="it-IT" sz="1300" dirty="0" err="1" smtClean="0"/>
                        <a:t>loss</a:t>
                      </a:r>
                      <a:r>
                        <a:rPr lang="it-IT" sz="1300" dirty="0" smtClean="0"/>
                        <a:t> rate</a:t>
                      </a:r>
                      <a:endParaRPr lang="it-IT" sz="1300" dirty="0"/>
                    </a:p>
                  </a:txBody>
                  <a:tcPr marL="64294" marR="64294" marT="32147" marB="32147"/>
                </a:tc>
                <a:tc>
                  <a:txBody>
                    <a:bodyPr/>
                    <a:lstStyle/>
                    <a:p>
                      <a:pPr algn="ctr"/>
                      <a:r>
                        <a:rPr lang="it-IT" sz="1300" dirty="0" smtClean="0"/>
                        <a:t>&lt; 1 </a:t>
                      </a:r>
                      <a:r>
                        <a:rPr lang="it-IT" sz="1300" dirty="0" err="1" smtClean="0"/>
                        <a:t>W</a:t>
                      </a:r>
                      <a:r>
                        <a:rPr lang="it-IT" sz="1300" dirty="0" smtClean="0"/>
                        <a:t>/m</a:t>
                      </a:r>
                      <a:endParaRPr lang="it-IT" sz="1300" dirty="0"/>
                    </a:p>
                  </a:txBody>
                  <a:tcPr marL="64294" marR="64294" marT="32147" marB="32147"/>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it-IT" sz="1300" dirty="0" smtClean="0"/>
                        <a:t>&lt; 1 </a:t>
                      </a:r>
                      <a:r>
                        <a:rPr lang="it-IT" sz="1300" dirty="0" err="1" smtClean="0"/>
                        <a:t>W</a:t>
                      </a:r>
                      <a:r>
                        <a:rPr lang="it-IT" sz="1300" dirty="0" smtClean="0"/>
                        <a:t>/m</a:t>
                      </a:r>
                    </a:p>
                  </a:txBody>
                  <a:tcPr marL="64294" marR="64294" marT="32147" marB="32147"/>
                </a:tc>
              </a:tr>
            </a:tbl>
          </a:graphicData>
        </a:graphic>
      </p:graphicFrame>
      <p:sp>
        <p:nvSpPr>
          <p:cNvPr id="10" name="10 Rectángulo"/>
          <p:cNvSpPr/>
          <p:nvPr/>
        </p:nvSpPr>
        <p:spPr>
          <a:xfrm>
            <a:off x="214287" y="158178"/>
            <a:ext cx="8782662" cy="553990"/>
          </a:xfrm>
          <a:prstGeom prst="rect">
            <a:avLst/>
          </a:prstGeom>
          <a:solidFill>
            <a:schemeClr val="accent6">
              <a:lumMod val="20000"/>
              <a:lumOff val="80000"/>
            </a:schemeClr>
          </a:solidFill>
          <a:ln>
            <a:solidFill>
              <a:srgbClr val="4F81BD"/>
            </a:solidFill>
          </a:ln>
        </p:spPr>
        <p:txBody>
          <a:bodyPr wrap="square" lIns="91430" tIns="45716" rIns="91430" bIns="45716">
            <a:spAutoFit/>
          </a:bodyPr>
          <a:lstStyle/>
          <a:p>
            <a:pPr defTabSz="457035">
              <a:defRPr/>
            </a:pPr>
            <a:r>
              <a:rPr lang="es-ES" sz="3000" b="1" i="1" dirty="0" err="1" smtClean="0">
                <a:ln w="10541" cmpd="sng">
                  <a:solidFill>
                    <a:schemeClr val="accent1">
                      <a:shade val="88000"/>
                      <a:satMod val="110000"/>
                    </a:schemeClr>
                  </a:solidFill>
                  <a:prstDash val="solid"/>
                </a:ln>
                <a:solidFill>
                  <a:srgbClr val="000090"/>
                </a:solidFill>
                <a:latin typeface="Arial" charset="0"/>
                <a:cs typeface="Arial" charset="0"/>
              </a:rPr>
              <a:t>European</a:t>
            </a:r>
            <a:r>
              <a:rPr lang="es-ES" sz="3000" b="1" i="1" dirty="0" smtClean="0">
                <a:ln w="10541" cmpd="sng">
                  <a:solidFill>
                    <a:schemeClr val="accent1">
                      <a:shade val="88000"/>
                      <a:satMod val="110000"/>
                    </a:schemeClr>
                  </a:solidFill>
                  <a:prstDash val="solid"/>
                </a:ln>
                <a:solidFill>
                  <a:srgbClr val="000090"/>
                </a:solidFill>
                <a:latin typeface="Arial" charset="0"/>
                <a:cs typeface="Arial" charset="0"/>
              </a:rPr>
              <a:t> </a:t>
            </a:r>
            <a:r>
              <a:rPr lang="es-ES" sz="3000" b="1" i="1" dirty="0" err="1" smtClean="0">
                <a:ln w="10541" cmpd="sng">
                  <a:solidFill>
                    <a:schemeClr val="accent1">
                      <a:shade val="88000"/>
                      <a:satMod val="110000"/>
                    </a:schemeClr>
                  </a:solidFill>
                  <a:prstDash val="solid"/>
                </a:ln>
                <a:solidFill>
                  <a:srgbClr val="000090"/>
                </a:solidFill>
                <a:latin typeface="Arial" charset="0"/>
                <a:cs typeface="Arial" charset="0"/>
              </a:rPr>
              <a:t>Spallation</a:t>
            </a:r>
            <a:r>
              <a:rPr lang="es-ES" sz="3000" b="1" i="1" dirty="0" smtClean="0">
                <a:ln w="10541" cmpd="sng">
                  <a:solidFill>
                    <a:schemeClr val="accent1">
                      <a:shade val="88000"/>
                      <a:satMod val="110000"/>
                    </a:schemeClr>
                  </a:solidFill>
                  <a:prstDash val="solid"/>
                </a:ln>
                <a:solidFill>
                  <a:srgbClr val="000090"/>
                </a:solidFill>
                <a:latin typeface="Arial" charset="0"/>
                <a:cs typeface="Arial" charset="0"/>
              </a:rPr>
              <a:t> </a:t>
            </a:r>
            <a:r>
              <a:rPr lang="es-ES" sz="3000" b="1" i="1" dirty="0" err="1" smtClean="0">
                <a:ln w="10541" cmpd="sng">
                  <a:solidFill>
                    <a:schemeClr val="accent1">
                      <a:shade val="88000"/>
                      <a:satMod val="110000"/>
                    </a:schemeClr>
                  </a:solidFill>
                  <a:prstDash val="solid"/>
                </a:ln>
                <a:solidFill>
                  <a:srgbClr val="000090"/>
                </a:solidFill>
                <a:latin typeface="Arial" charset="0"/>
                <a:cs typeface="Arial" charset="0"/>
              </a:rPr>
              <a:t>Source</a:t>
            </a:r>
            <a:r>
              <a:rPr lang="es-ES" sz="3000" b="1" i="1" dirty="0" smtClean="0">
                <a:ln w="10541" cmpd="sng">
                  <a:solidFill>
                    <a:schemeClr val="accent1">
                      <a:shade val="88000"/>
                      <a:satMod val="110000"/>
                    </a:schemeClr>
                  </a:solidFill>
                  <a:prstDash val="solid"/>
                </a:ln>
                <a:solidFill>
                  <a:srgbClr val="000090"/>
                </a:solidFill>
                <a:latin typeface="Arial" charset="0"/>
                <a:cs typeface="Arial" charset="0"/>
              </a:rPr>
              <a:t> – </a:t>
            </a:r>
            <a:r>
              <a:rPr lang="es-ES" sz="3000" b="1" i="1" dirty="0" err="1" smtClean="0">
                <a:ln w="10541" cmpd="sng">
                  <a:solidFill>
                    <a:schemeClr val="accent1">
                      <a:shade val="88000"/>
                      <a:satMod val="110000"/>
                    </a:schemeClr>
                  </a:solidFill>
                  <a:prstDash val="solid"/>
                </a:ln>
                <a:solidFill>
                  <a:srgbClr val="000090"/>
                </a:solidFill>
                <a:latin typeface="Arial" charset="0"/>
                <a:cs typeface="Arial" charset="0"/>
              </a:rPr>
              <a:t>Lund</a:t>
            </a:r>
            <a:r>
              <a:rPr lang="es-ES" sz="3000" b="1" i="1" dirty="0" smtClean="0">
                <a:ln w="10541" cmpd="sng">
                  <a:solidFill>
                    <a:schemeClr val="accent1">
                      <a:shade val="88000"/>
                      <a:satMod val="110000"/>
                    </a:schemeClr>
                  </a:solidFill>
                  <a:prstDash val="solid"/>
                </a:ln>
                <a:solidFill>
                  <a:srgbClr val="000090"/>
                </a:solidFill>
                <a:latin typeface="Arial" charset="0"/>
                <a:cs typeface="Arial" charset="0"/>
              </a:rPr>
              <a:t> (</a:t>
            </a:r>
            <a:r>
              <a:rPr lang="es-ES" sz="3000" b="1" i="1" dirty="0" err="1" smtClean="0">
                <a:ln w="10541" cmpd="sng">
                  <a:solidFill>
                    <a:schemeClr val="accent1">
                      <a:shade val="88000"/>
                      <a:satMod val="110000"/>
                    </a:schemeClr>
                  </a:solidFill>
                  <a:prstDash val="solid"/>
                </a:ln>
                <a:solidFill>
                  <a:srgbClr val="000090"/>
                </a:solidFill>
                <a:latin typeface="Arial" charset="0"/>
                <a:cs typeface="Arial" charset="0"/>
              </a:rPr>
              <a:t>Sweden</a:t>
            </a:r>
            <a:r>
              <a:rPr lang="es-ES" sz="3000" b="1" i="1" dirty="0" smtClean="0">
                <a:ln w="10541" cmpd="sng">
                  <a:solidFill>
                    <a:schemeClr val="accent1">
                      <a:shade val="88000"/>
                      <a:satMod val="110000"/>
                    </a:schemeClr>
                  </a:solidFill>
                  <a:prstDash val="solid"/>
                </a:ln>
                <a:solidFill>
                  <a:srgbClr val="000090"/>
                </a:solidFill>
                <a:latin typeface="Arial" charset="0"/>
                <a:cs typeface="Arial" charset="0"/>
              </a:rPr>
              <a:t>)</a:t>
            </a:r>
            <a:endParaRPr lang="es-ES" sz="3000" b="1" i="1" dirty="0">
              <a:ln w="10541" cmpd="sng">
                <a:solidFill>
                  <a:schemeClr val="accent1">
                    <a:shade val="88000"/>
                    <a:satMod val="110000"/>
                  </a:schemeClr>
                </a:solidFill>
                <a:prstDash val="solid"/>
              </a:ln>
              <a:solidFill>
                <a:srgbClr val="000090"/>
              </a:solidFill>
              <a:latin typeface="Arial" charset="0"/>
              <a:cs typeface="Arial"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98102032"/>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49" name="Title 4"/>
          <p:cNvSpPr>
            <a:spLocks noGrp="1"/>
          </p:cNvSpPr>
          <p:nvPr>
            <p:ph type="title"/>
          </p:nvPr>
        </p:nvSpPr>
        <p:spPr>
          <a:xfrm>
            <a:off x="1739412" y="122806"/>
            <a:ext cx="5853264" cy="411163"/>
          </a:xfrm>
        </p:spPr>
        <p:txBody>
          <a:bodyPr anchor="t">
            <a:normAutofit fontScale="90000"/>
          </a:bodyPr>
          <a:lstStyle/>
          <a:p>
            <a:pPr algn="ctr" eaLnBrk="1" hangingPunct="1"/>
            <a:r>
              <a:rPr lang="en-US" sz="4200" dirty="0">
                <a:solidFill>
                  <a:srgbClr val="FF0000"/>
                </a:solidFill>
                <a:latin typeface="Times New Roman" charset="0"/>
                <a:ea typeface="ＭＳ Ｐゴシック" charset="0"/>
                <a:cs typeface="ＭＳ Ｐゴシック" charset="0"/>
              </a:rPr>
              <a:t>Collaboration model for </a:t>
            </a:r>
            <a:r>
              <a:rPr lang="en-US" sz="4200" dirty="0" err="1">
                <a:solidFill>
                  <a:srgbClr val="FF0000"/>
                </a:solidFill>
                <a:latin typeface="Times New Roman" charset="0"/>
                <a:ea typeface="ＭＳ Ｐゴシック" charset="0"/>
                <a:cs typeface="ＭＳ Ｐゴシック" charset="0"/>
              </a:rPr>
              <a:t>linac</a:t>
            </a:r>
            <a:r>
              <a:rPr lang="en-US" sz="4200" dirty="0">
                <a:solidFill>
                  <a:srgbClr val="FF0000"/>
                </a:solidFill>
                <a:latin typeface="Times New Roman" charset="0"/>
                <a:ea typeface="ＭＳ Ｐゴシック" charset="0"/>
                <a:cs typeface="ＭＳ Ｐゴシック" charset="0"/>
              </a:rPr>
              <a:t> design update (ADU)</a:t>
            </a:r>
          </a:p>
        </p:txBody>
      </p:sp>
      <p:sp>
        <p:nvSpPr>
          <p:cNvPr id="53250" name="Content Placeholder 2"/>
          <p:cNvSpPr>
            <a:spLocks noGrp="1"/>
          </p:cNvSpPr>
          <p:nvPr>
            <p:ph idx="1"/>
          </p:nvPr>
        </p:nvSpPr>
        <p:spPr>
          <a:xfrm>
            <a:off x="167255" y="1403917"/>
            <a:ext cx="3477232" cy="1562100"/>
          </a:xfrm>
        </p:spPr>
        <p:txBody>
          <a:bodyPr>
            <a:noAutofit/>
          </a:bodyPr>
          <a:lstStyle/>
          <a:p>
            <a:pPr eaLnBrk="1" hangingPunct="1">
              <a:buFontTx/>
              <a:buNone/>
            </a:pPr>
            <a:r>
              <a:rPr lang="en-GB" sz="1600" b="1" dirty="0">
                <a:solidFill>
                  <a:srgbClr val="0000E5"/>
                </a:solidFill>
                <a:latin typeface="Times New Roman" charset="0"/>
                <a:ea typeface="ＭＳ Ｐゴシック" charset="0"/>
                <a:cs typeface="ＭＳ Ｐゴシック" charset="0"/>
              </a:rPr>
              <a:t>Work </a:t>
            </a:r>
            <a:r>
              <a:rPr lang="en-GB" sz="1600" b="1" dirty="0" smtClean="0">
                <a:solidFill>
                  <a:srgbClr val="0000E5"/>
                </a:solidFill>
                <a:latin typeface="Times New Roman" charset="0"/>
                <a:ea typeface="ＭＳ Ｐゴシック" charset="0"/>
                <a:cs typeface="ＭＳ Ｐゴシック" charset="0"/>
              </a:rPr>
              <a:t>Packages</a:t>
            </a:r>
          </a:p>
          <a:p>
            <a:pPr eaLnBrk="1" hangingPunct="1">
              <a:buFontTx/>
              <a:buNone/>
            </a:pPr>
            <a:r>
              <a:rPr lang="en-GB" sz="1600" b="1" dirty="0" smtClean="0">
                <a:solidFill>
                  <a:srgbClr val="0000E5"/>
                </a:solidFill>
                <a:latin typeface="Times New Roman" charset="0"/>
                <a:ea typeface="ＭＳ Ｐゴシック" charset="0"/>
                <a:cs typeface="ＭＳ Ｐゴシック" charset="0"/>
              </a:rPr>
              <a:t>1</a:t>
            </a:r>
            <a:r>
              <a:rPr lang="en-US" sz="1600" dirty="0">
                <a:solidFill>
                  <a:srgbClr val="0000E5"/>
                </a:solidFill>
                <a:latin typeface="Times New Roman" charset="0"/>
                <a:ea typeface="ＭＳ Ｐゴシック" charset="0"/>
                <a:cs typeface="ＭＳ Ｐゴシック" charset="0"/>
              </a:rPr>
              <a:t>. </a:t>
            </a:r>
            <a:r>
              <a:rPr lang="en-GB" sz="1600" dirty="0">
                <a:solidFill>
                  <a:srgbClr val="0000E5"/>
                </a:solidFill>
                <a:latin typeface="Times New Roman" charset="0"/>
                <a:ea typeface="ＭＳ Ｐゴシック" charset="0"/>
                <a:cs typeface="ＭＳ Ｐゴシック" charset="0"/>
              </a:rPr>
              <a:t>Management Coordination – ESS </a:t>
            </a:r>
            <a:r>
              <a:rPr lang="en-GB" sz="1600" dirty="0" smtClean="0">
                <a:solidFill>
                  <a:srgbClr val="0000E5"/>
                </a:solidFill>
                <a:latin typeface="Times New Roman" charset="0"/>
                <a:ea typeface="ＭＳ Ｐゴシック" charset="0"/>
                <a:cs typeface="ＭＳ Ｐゴシック" charset="0"/>
              </a:rPr>
              <a:t>Lund (</a:t>
            </a:r>
            <a:r>
              <a:rPr lang="en-GB" sz="1600" dirty="0">
                <a:solidFill>
                  <a:srgbClr val="0000E5"/>
                </a:solidFill>
                <a:latin typeface="Times New Roman" charset="0"/>
                <a:ea typeface="ＭＳ Ｐゴシック" charset="0"/>
                <a:cs typeface="ＭＳ Ｐゴシック" charset="0"/>
              </a:rPr>
              <a:t>Mats </a:t>
            </a:r>
            <a:r>
              <a:rPr lang="en-GB" sz="1600" dirty="0" err="1">
                <a:solidFill>
                  <a:srgbClr val="0000E5"/>
                </a:solidFill>
                <a:latin typeface="Times New Roman" charset="0"/>
                <a:ea typeface="ＭＳ Ｐゴシック" charset="0"/>
                <a:cs typeface="ＭＳ Ｐゴシック" charset="0"/>
              </a:rPr>
              <a:t>Lindroos</a:t>
            </a:r>
            <a:r>
              <a:rPr lang="en-GB" sz="1600" dirty="0">
                <a:solidFill>
                  <a:srgbClr val="0000E5"/>
                </a:solidFill>
                <a:latin typeface="Times New Roman" charset="0"/>
                <a:ea typeface="ＭＳ Ｐゴシック" charset="0"/>
                <a:cs typeface="ＭＳ Ｐゴシック" charset="0"/>
              </a:rPr>
              <a:t>)</a:t>
            </a:r>
            <a:endParaRPr lang="en-US" sz="1600" dirty="0">
              <a:solidFill>
                <a:srgbClr val="0000E5"/>
              </a:solidFill>
              <a:latin typeface="Times New Roman" charset="0"/>
              <a:ea typeface="ＭＳ Ｐゴシック" charset="0"/>
              <a:cs typeface="ＭＳ Ｐゴシック" charset="0"/>
            </a:endParaRPr>
          </a:p>
          <a:p>
            <a:pPr eaLnBrk="1" hangingPunct="1">
              <a:buFontTx/>
              <a:buNone/>
            </a:pPr>
            <a:r>
              <a:rPr lang="en-GB" sz="1600" b="1" dirty="0">
                <a:solidFill>
                  <a:srgbClr val="0000E5"/>
                </a:solidFill>
                <a:latin typeface="Times New Roman" charset="0"/>
                <a:ea typeface="ＭＳ Ｐゴシック" charset="0"/>
                <a:cs typeface="ＭＳ Ｐゴシック" charset="0"/>
              </a:rPr>
              <a:t>2</a:t>
            </a:r>
            <a:r>
              <a:rPr lang="en-US" sz="1600" dirty="0">
                <a:solidFill>
                  <a:srgbClr val="0000E5"/>
                </a:solidFill>
                <a:latin typeface="Times New Roman" charset="0"/>
                <a:ea typeface="ＭＳ Ｐゴシック" charset="0"/>
                <a:cs typeface="ＭＳ Ｐゴシック" charset="0"/>
              </a:rPr>
              <a:t>. </a:t>
            </a:r>
            <a:r>
              <a:rPr lang="en-GB" sz="1600" dirty="0">
                <a:solidFill>
                  <a:srgbClr val="0000E5"/>
                </a:solidFill>
                <a:latin typeface="Times New Roman" charset="0"/>
                <a:ea typeface="ＭＳ Ｐゴシック" charset="0"/>
                <a:cs typeface="ＭＳ Ｐゴシック" charset="0"/>
              </a:rPr>
              <a:t>Accelerator Science – </a:t>
            </a:r>
            <a:r>
              <a:rPr lang="en-GB" sz="1600" dirty="0" smtClean="0">
                <a:solidFill>
                  <a:srgbClr val="0000E5"/>
                </a:solidFill>
                <a:latin typeface="Times New Roman" charset="0"/>
                <a:ea typeface="ＭＳ Ｐゴシック" charset="0"/>
                <a:cs typeface="ＭＳ Ｐゴシック" charset="0"/>
              </a:rPr>
              <a:t>ESS Lund </a:t>
            </a:r>
            <a:r>
              <a:rPr lang="en-GB" sz="1600" dirty="0">
                <a:solidFill>
                  <a:srgbClr val="0000E5"/>
                </a:solidFill>
                <a:latin typeface="Times New Roman" charset="0"/>
                <a:ea typeface="ＭＳ Ｐゴシック" charset="0"/>
                <a:cs typeface="ＭＳ Ｐゴシック" charset="0"/>
              </a:rPr>
              <a:t>(Steve </a:t>
            </a:r>
            <a:r>
              <a:rPr lang="en-GB" sz="1600" dirty="0" err="1">
                <a:solidFill>
                  <a:srgbClr val="0000E5"/>
                </a:solidFill>
                <a:latin typeface="Times New Roman" charset="0"/>
                <a:ea typeface="ＭＳ Ｐゴシック" charset="0"/>
                <a:cs typeface="ＭＳ Ｐゴシック" charset="0"/>
              </a:rPr>
              <a:t>Peggs</a:t>
            </a:r>
            <a:r>
              <a:rPr lang="en-GB" sz="1600" dirty="0">
                <a:solidFill>
                  <a:srgbClr val="0000E5"/>
                </a:solidFill>
                <a:latin typeface="Times New Roman" charset="0"/>
                <a:ea typeface="ＭＳ Ｐゴシック" charset="0"/>
                <a:cs typeface="ＭＳ Ｐゴシック" charset="0"/>
              </a:rPr>
              <a:t>)</a:t>
            </a:r>
            <a:endParaRPr lang="en-US" sz="1600" dirty="0">
              <a:solidFill>
                <a:srgbClr val="0000E5"/>
              </a:solidFill>
              <a:latin typeface="Times New Roman" charset="0"/>
              <a:ea typeface="ＭＳ Ｐゴシック" charset="0"/>
              <a:cs typeface="ＭＳ Ｐゴシック" charset="0"/>
            </a:endParaRPr>
          </a:p>
          <a:p>
            <a:pPr eaLnBrk="1" hangingPunct="1">
              <a:buFontTx/>
              <a:buNone/>
            </a:pPr>
            <a:r>
              <a:rPr lang="en-GB" sz="1600" b="1" dirty="0">
                <a:solidFill>
                  <a:srgbClr val="0000E5"/>
                </a:solidFill>
                <a:latin typeface="Times New Roman" charset="0"/>
                <a:ea typeface="ＭＳ Ｐゴシック" charset="0"/>
                <a:cs typeface="ＭＳ Ｐゴシック" charset="0"/>
              </a:rPr>
              <a:t>3</a:t>
            </a:r>
            <a:r>
              <a:rPr lang="en-US" sz="1600" dirty="0">
                <a:solidFill>
                  <a:srgbClr val="0000E5"/>
                </a:solidFill>
                <a:latin typeface="Times New Roman" charset="0"/>
                <a:ea typeface="ＭＳ Ｐゴシック" charset="0"/>
                <a:cs typeface="ＭＳ Ｐゴシック" charset="0"/>
              </a:rPr>
              <a:t>. </a:t>
            </a:r>
            <a:r>
              <a:rPr lang="en-GB" sz="1600" dirty="0">
                <a:solidFill>
                  <a:srgbClr val="0000E5"/>
                </a:solidFill>
                <a:latin typeface="Times New Roman" charset="0"/>
                <a:ea typeface="ＭＳ Ｐゴシック" charset="0"/>
                <a:cs typeface="ＭＳ Ｐゴシック" charset="0"/>
              </a:rPr>
              <a:t>Infrastructure Services </a:t>
            </a:r>
            <a:r>
              <a:rPr lang="en-GB" sz="1600" dirty="0" smtClean="0">
                <a:solidFill>
                  <a:srgbClr val="0000E5"/>
                </a:solidFill>
                <a:latin typeface="Times New Roman" charset="0"/>
                <a:ea typeface="ＭＳ Ｐゴシック" charset="0"/>
                <a:cs typeface="ＭＳ Ｐゴシック" charset="0"/>
              </a:rPr>
              <a:t>–ESS Lund</a:t>
            </a:r>
            <a:endParaRPr lang="en-US" sz="1600" dirty="0">
              <a:solidFill>
                <a:srgbClr val="0000E5"/>
              </a:solidFill>
              <a:latin typeface="Times New Roman" charset="0"/>
              <a:ea typeface="ＭＳ Ｐゴシック" charset="0"/>
              <a:cs typeface="ＭＳ Ｐゴシック" charset="0"/>
            </a:endParaRPr>
          </a:p>
          <a:p>
            <a:pPr eaLnBrk="1" hangingPunct="1">
              <a:buFontTx/>
              <a:buNone/>
            </a:pPr>
            <a:r>
              <a:rPr lang="en-GB" sz="1600" b="1" dirty="0">
                <a:solidFill>
                  <a:srgbClr val="0000E5"/>
                </a:solidFill>
                <a:latin typeface="Times New Roman" charset="0"/>
                <a:ea typeface="ＭＳ Ｐゴシック" charset="0"/>
                <a:cs typeface="ＭＳ Ｐゴシック" charset="0"/>
              </a:rPr>
              <a:t>4</a:t>
            </a:r>
            <a:r>
              <a:rPr lang="en-GB" sz="1600" dirty="0">
                <a:solidFill>
                  <a:srgbClr val="0000E5"/>
                </a:solidFill>
                <a:latin typeface="Times New Roman" charset="0"/>
                <a:ea typeface="ＭＳ Ｐゴシック" charset="0"/>
                <a:cs typeface="ＭＳ Ｐゴシック" charset="0"/>
              </a:rPr>
              <a:t>. SCRF Spoke cavities – IPN, </a:t>
            </a:r>
            <a:r>
              <a:rPr lang="en-GB" sz="1600" dirty="0" err="1">
                <a:solidFill>
                  <a:srgbClr val="0000E5"/>
                </a:solidFill>
                <a:latin typeface="Times New Roman" charset="0"/>
                <a:ea typeface="ＭＳ Ｐゴシック" charset="0"/>
                <a:cs typeface="ＭＳ Ｐゴシック" charset="0"/>
              </a:rPr>
              <a:t>Orsay</a:t>
            </a:r>
            <a:r>
              <a:rPr lang="en-GB" sz="1600" dirty="0">
                <a:solidFill>
                  <a:srgbClr val="0000E5"/>
                </a:solidFill>
                <a:latin typeface="Times New Roman" charset="0"/>
                <a:ea typeface="ＭＳ Ｐゴシック" charset="0"/>
                <a:cs typeface="ＭＳ Ｐゴシック" charset="0"/>
              </a:rPr>
              <a:t> (</a:t>
            </a:r>
            <a:r>
              <a:rPr lang="en-GB" sz="1600" dirty="0" err="1">
                <a:solidFill>
                  <a:srgbClr val="0000E5"/>
                </a:solidFill>
                <a:latin typeface="Times New Roman" charset="0"/>
                <a:ea typeface="ＭＳ Ｐゴシック" charset="0"/>
                <a:cs typeface="ＭＳ Ｐゴシック" charset="0"/>
              </a:rPr>
              <a:t>Sebastien</a:t>
            </a:r>
            <a:r>
              <a:rPr lang="en-GB" sz="1600" dirty="0">
                <a:solidFill>
                  <a:srgbClr val="0000E5"/>
                </a:solidFill>
                <a:latin typeface="Times New Roman" charset="0"/>
                <a:ea typeface="ＭＳ Ｐゴシック" charset="0"/>
                <a:cs typeface="ＭＳ Ｐゴシック" charset="0"/>
              </a:rPr>
              <a:t> </a:t>
            </a:r>
            <a:r>
              <a:rPr lang="en-GB" sz="1600" dirty="0" err="1">
                <a:solidFill>
                  <a:srgbClr val="0000E5"/>
                </a:solidFill>
                <a:latin typeface="Times New Roman" charset="0"/>
                <a:ea typeface="ＭＳ Ｐゴシック" charset="0"/>
                <a:cs typeface="ＭＳ Ｐゴシック" charset="0"/>
              </a:rPr>
              <a:t>Bousson</a:t>
            </a:r>
            <a:r>
              <a:rPr lang="en-GB" sz="1600" dirty="0">
                <a:solidFill>
                  <a:srgbClr val="0000E5"/>
                </a:solidFill>
                <a:latin typeface="Times New Roman" charset="0"/>
                <a:ea typeface="ＭＳ Ｐゴシック" charset="0"/>
                <a:cs typeface="ＭＳ Ｐゴシック" charset="0"/>
              </a:rPr>
              <a:t>)</a:t>
            </a:r>
          </a:p>
          <a:p>
            <a:pPr eaLnBrk="1" hangingPunct="1">
              <a:buFontTx/>
              <a:buNone/>
            </a:pPr>
            <a:r>
              <a:rPr lang="en-GB" sz="1600" b="1" dirty="0">
                <a:solidFill>
                  <a:srgbClr val="0000E5"/>
                </a:solidFill>
                <a:latin typeface="Times New Roman" charset="0"/>
                <a:ea typeface="ＭＳ Ｐゴシック" charset="0"/>
                <a:cs typeface="ＭＳ Ｐゴシック" charset="0"/>
              </a:rPr>
              <a:t>5</a:t>
            </a:r>
            <a:r>
              <a:rPr lang="en-GB" sz="1600" dirty="0">
                <a:solidFill>
                  <a:srgbClr val="0000E5"/>
                </a:solidFill>
                <a:latin typeface="Times New Roman" charset="0"/>
                <a:ea typeface="ＭＳ Ｐゴシック" charset="0"/>
                <a:cs typeface="ＭＳ Ｐゴシック" charset="0"/>
              </a:rPr>
              <a:t>. SCRF Elliptical cavities – CEA, IRFU-</a:t>
            </a:r>
            <a:r>
              <a:rPr lang="en-GB" sz="1600" dirty="0" err="1">
                <a:solidFill>
                  <a:srgbClr val="0000E5"/>
                </a:solidFill>
                <a:latin typeface="Times New Roman" charset="0"/>
                <a:ea typeface="ＭＳ Ｐゴシック" charset="0"/>
                <a:cs typeface="ＭＳ Ｐゴシック" charset="0"/>
              </a:rPr>
              <a:t>Saclay</a:t>
            </a:r>
            <a:r>
              <a:rPr lang="en-GB" sz="1600" dirty="0">
                <a:solidFill>
                  <a:srgbClr val="0000E5"/>
                </a:solidFill>
                <a:latin typeface="Times New Roman" charset="0"/>
                <a:ea typeface="ＭＳ Ｐゴシック" charset="0"/>
                <a:cs typeface="ＭＳ Ｐゴシック" charset="0"/>
              </a:rPr>
              <a:t> (Guillaume </a:t>
            </a:r>
            <a:r>
              <a:rPr lang="en-GB" sz="1600" dirty="0" err="1">
                <a:solidFill>
                  <a:srgbClr val="0000E5"/>
                </a:solidFill>
                <a:latin typeface="Times New Roman" charset="0"/>
                <a:ea typeface="ＭＳ Ｐゴシック" charset="0"/>
                <a:cs typeface="ＭＳ Ｐゴシック" charset="0"/>
              </a:rPr>
              <a:t>Devanz</a:t>
            </a:r>
            <a:r>
              <a:rPr lang="en-GB" sz="1600" dirty="0" smtClean="0">
                <a:solidFill>
                  <a:srgbClr val="0000E5"/>
                </a:solidFill>
                <a:latin typeface="Times New Roman" charset="0"/>
                <a:ea typeface="ＭＳ Ｐゴシック" charset="0"/>
                <a:cs typeface="ＭＳ Ｐゴシック" charset="0"/>
              </a:rPr>
              <a:t>)  with </a:t>
            </a:r>
            <a:r>
              <a:rPr lang="en-GB" sz="1600" dirty="0">
                <a:solidFill>
                  <a:srgbClr val="0000E5"/>
                </a:solidFill>
                <a:latin typeface="Times New Roman" charset="0"/>
                <a:ea typeface="ＭＳ Ｐゴシック" charset="0"/>
                <a:cs typeface="ＭＳ Ｐゴシック" charset="0"/>
              </a:rPr>
              <a:t>contribution by </a:t>
            </a:r>
            <a:r>
              <a:rPr lang="en-GB" sz="1600" dirty="0" smtClean="0">
                <a:solidFill>
                  <a:srgbClr val="0000E5"/>
                </a:solidFill>
                <a:latin typeface="Times New Roman" charset="0"/>
                <a:ea typeface="ＭＳ Ｐゴシック" charset="0"/>
                <a:cs typeface="ＭＳ Ｐゴシック" charset="0"/>
              </a:rPr>
              <a:t>INFN</a:t>
            </a:r>
            <a:endParaRPr lang="en-US" sz="1600" dirty="0">
              <a:solidFill>
                <a:srgbClr val="0000E5"/>
              </a:solidFill>
              <a:latin typeface="Times New Roman" charset="0"/>
              <a:ea typeface="ＭＳ Ｐゴシック" charset="0"/>
              <a:cs typeface="ＭＳ Ｐゴシック" charset="0"/>
            </a:endParaRPr>
          </a:p>
          <a:p>
            <a:pPr eaLnBrk="1" hangingPunct="1">
              <a:buFontTx/>
              <a:buNone/>
            </a:pPr>
            <a:r>
              <a:rPr lang="en-GB" sz="1600" b="1" dirty="0">
                <a:solidFill>
                  <a:srgbClr val="0000E5"/>
                </a:solidFill>
                <a:latin typeface="Times New Roman" charset="0"/>
                <a:ea typeface="ＭＳ Ｐゴシック" charset="0"/>
                <a:cs typeface="ＭＳ Ｐゴシック" charset="0"/>
              </a:rPr>
              <a:t>6</a:t>
            </a:r>
            <a:r>
              <a:rPr lang="en-US" sz="1600" dirty="0">
                <a:solidFill>
                  <a:srgbClr val="0000E5"/>
                </a:solidFill>
                <a:latin typeface="Times New Roman" charset="0"/>
                <a:ea typeface="ＭＳ Ｐゴシック" charset="0"/>
                <a:cs typeface="ＭＳ Ｐゴシック" charset="0"/>
              </a:rPr>
              <a:t>. </a:t>
            </a:r>
            <a:r>
              <a:rPr lang="en-GB" sz="1600" dirty="0">
                <a:solidFill>
                  <a:srgbClr val="0000E5"/>
                </a:solidFill>
                <a:latin typeface="Times New Roman" charset="0"/>
                <a:ea typeface="ＭＳ Ｐゴシック" charset="0"/>
                <a:cs typeface="ＭＳ Ｐゴシック" charset="0"/>
              </a:rPr>
              <a:t>Front End and NC </a:t>
            </a:r>
            <a:r>
              <a:rPr lang="en-GB" sz="1600" dirty="0" err="1">
                <a:solidFill>
                  <a:srgbClr val="0000E5"/>
                </a:solidFill>
                <a:latin typeface="Times New Roman" charset="0"/>
                <a:ea typeface="ＭＳ Ｐゴシック" charset="0"/>
                <a:cs typeface="ＭＳ Ｐゴシック" charset="0"/>
              </a:rPr>
              <a:t>linac</a:t>
            </a:r>
            <a:r>
              <a:rPr lang="en-GB" sz="1600" dirty="0">
                <a:solidFill>
                  <a:srgbClr val="0000E5"/>
                </a:solidFill>
                <a:latin typeface="Times New Roman" charset="0"/>
                <a:ea typeface="ＭＳ Ｐゴシック" charset="0"/>
                <a:cs typeface="ＭＳ Ｐゴシック" charset="0"/>
              </a:rPr>
              <a:t> – </a:t>
            </a:r>
            <a:r>
              <a:rPr lang="en-GB" sz="1600" dirty="0" smtClean="0">
                <a:solidFill>
                  <a:srgbClr val="0000E5"/>
                </a:solidFill>
                <a:latin typeface="Times New Roman" charset="0"/>
                <a:ea typeface="ＭＳ Ｐゴシック" charset="0"/>
                <a:cs typeface="ＭＳ Ｐゴシック" charset="0"/>
              </a:rPr>
              <a:t>INFN</a:t>
            </a:r>
            <a:r>
              <a:rPr lang="en-GB" sz="1600" dirty="0">
                <a:solidFill>
                  <a:srgbClr val="0000E5"/>
                </a:solidFill>
                <a:latin typeface="Times New Roman" charset="0"/>
                <a:ea typeface="ＭＳ Ｐゴシック" charset="0"/>
                <a:cs typeface="ＭＳ Ｐゴシック" charset="0"/>
              </a:rPr>
              <a:t> </a:t>
            </a:r>
            <a:r>
              <a:rPr lang="en-GB" sz="1600" dirty="0" smtClean="0">
                <a:solidFill>
                  <a:srgbClr val="0000E5"/>
                </a:solidFill>
                <a:latin typeface="Times New Roman" charset="0"/>
                <a:ea typeface="ＭＳ Ｐゴシック" charset="0"/>
                <a:cs typeface="ＭＳ Ｐゴシック" charset="0"/>
              </a:rPr>
              <a:t>(</a:t>
            </a:r>
            <a:r>
              <a:rPr lang="en-GB" sz="1600" dirty="0">
                <a:solidFill>
                  <a:srgbClr val="0000E5"/>
                </a:solidFill>
                <a:latin typeface="Times New Roman" charset="0"/>
                <a:ea typeface="ＭＳ Ｐゴシック" charset="0"/>
                <a:cs typeface="ＭＳ Ｐゴシック" charset="0"/>
              </a:rPr>
              <a:t>Santo Gammino)</a:t>
            </a:r>
            <a:endParaRPr lang="en-US" sz="1600" dirty="0">
              <a:solidFill>
                <a:srgbClr val="0000E5"/>
              </a:solidFill>
              <a:latin typeface="Times New Roman" charset="0"/>
              <a:ea typeface="ＭＳ Ｐゴシック" charset="0"/>
              <a:cs typeface="ＭＳ Ｐゴシック" charset="0"/>
            </a:endParaRPr>
          </a:p>
          <a:p>
            <a:pPr eaLnBrk="1" hangingPunct="1">
              <a:buFontTx/>
              <a:buNone/>
            </a:pPr>
            <a:r>
              <a:rPr lang="en-GB" sz="1600" b="1" dirty="0">
                <a:solidFill>
                  <a:srgbClr val="0000E5"/>
                </a:solidFill>
                <a:latin typeface="Times New Roman" charset="0"/>
                <a:ea typeface="ＭＳ Ｐゴシック" charset="0"/>
                <a:cs typeface="ＭＳ Ｐゴシック" charset="0"/>
              </a:rPr>
              <a:t>7</a:t>
            </a:r>
            <a:r>
              <a:rPr lang="en-US" sz="1600" dirty="0">
                <a:solidFill>
                  <a:srgbClr val="0000E5"/>
                </a:solidFill>
                <a:latin typeface="Times New Roman" charset="0"/>
                <a:ea typeface="ＭＳ Ｐゴシック" charset="0"/>
                <a:cs typeface="ＭＳ Ｐゴシック" charset="0"/>
              </a:rPr>
              <a:t>. Beam transport, NC magnets and </a:t>
            </a:r>
            <a:r>
              <a:rPr lang="en-GB" sz="1600" dirty="0">
                <a:solidFill>
                  <a:srgbClr val="0000E5"/>
                </a:solidFill>
                <a:latin typeface="Times New Roman" charset="0"/>
                <a:ea typeface="ＭＳ Ｐゴシック" charset="0"/>
                <a:cs typeface="ＭＳ Ｐゴシック" charset="0"/>
              </a:rPr>
              <a:t>Power Supplies – </a:t>
            </a:r>
            <a:r>
              <a:rPr lang="en-GB" sz="1600" dirty="0" err="1">
                <a:solidFill>
                  <a:srgbClr val="0000E5"/>
                </a:solidFill>
                <a:latin typeface="Times New Roman" charset="0"/>
                <a:ea typeface="ＭＳ Ｐゴシック" charset="0"/>
                <a:cs typeface="ＭＳ Ｐゴシック" charset="0"/>
              </a:rPr>
              <a:t>Århus</a:t>
            </a:r>
            <a:r>
              <a:rPr lang="en-GB" sz="1600" dirty="0">
                <a:solidFill>
                  <a:srgbClr val="0000E5"/>
                </a:solidFill>
                <a:latin typeface="Times New Roman" charset="0"/>
                <a:ea typeface="ＭＳ Ｐゴシック" charset="0"/>
                <a:cs typeface="ＭＳ Ｐゴシック" charset="0"/>
              </a:rPr>
              <a:t> University (</a:t>
            </a:r>
            <a:r>
              <a:rPr lang="en-GB" sz="1600" dirty="0" err="1">
                <a:solidFill>
                  <a:srgbClr val="0000E5"/>
                </a:solidFill>
                <a:latin typeface="Times New Roman" charset="0"/>
                <a:ea typeface="ＭＳ Ｐゴシック" charset="0"/>
                <a:cs typeface="ＭＳ Ｐゴシック" charset="0"/>
              </a:rPr>
              <a:t>Søren</a:t>
            </a:r>
            <a:r>
              <a:rPr lang="en-GB" sz="1600" dirty="0">
                <a:solidFill>
                  <a:srgbClr val="0000E5"/>
                </a:solidFill>
                <a:latin typeface="Times New Roman" charset="0"/>
                <a:ea typeface="ＭＳ Ｐゴシック" charset="0"/>
                <a:cs typeface="ＭＳ Ｐゴシック" charset="0"/>
              </a:rPr>
              <a:t> </a:t>
            </a:r>
            <a:r>
              <a:rPr lang="en-GB" sz="1600" dirty="0" err="1">
                <a:solidFill>
                  <a:srgbClr val="0000E5"/>
                </a:solidFill>
                <a:latin typeface="Times New Roman" charset="0"/>
                <a:ea typeface="ＭＳ Ｐゴシック" charset="0"/>
                <a:cs typeface="ＭＳ Ｐゴシック" charset="0"/>
              </a:rPr>
              <a:t>Pape-Møller</a:t>
            </a:r>
            <a:r>
              <a:rPr lang="en-GB" sz="1600" dirty="0">
                <a:solidFill>
                  <a:srgbClr val="0000E5"/>
                </a:solidFill>
                <a:latin typeface="Times New Roman" charset="0"/>
                <a:ea typeface="ＭＳ Ｐゴシック" charset="0"/>
                <a:cs typeface="ＭＳ Ｐゴシック" charset="0"/>
              </a:rPr>
              <a:t>)</a:t>
            </a:r>
            <a:endParaRPr lang="en-US" sz="1600" dirty="0">
              <a:solidFill>
                <a:srgbClr val="0000E5"/>
              </a:solidFill>
              <a:latin typeface="Times New Roman" charset="0"/>
              <a:ea typeface="ＭＳ Ｐゴシック" charset="0"/>
              <a:cs typeface="ＭＳ Ｐゴシック" charset="0"/>
            </a:endParaRPr>
          </a:p>
          <a:p>
            <a:pPr>
              <a:buNone/>
            </a:pPr>
            <a:r>
              <a:rPr lang="en-GB" sz="1600" b="1" dirty="0">
                <a:solidFill>
                  <a:srgbClr val="0000E5"/>
                </a:solidFill>
                <a:latin typeface="Times New Roman" charset="0"/>
                <a:ea typeface="ＭＳ Ｐゴシック" charset="0"/>
                <a:cs typeface="ＭＳ Ｐゴシック" charset="0"/>
              </a:rPr>
              <a:t>8</a:t>
            </a:r>
            <a:r>
              <a:rPr lang="en-US" sz="1600" dirty="0">
                <a:solidFill>
                  <a:srgbClr val="0000E5"/>
                </a:solidFill>
                <a:latin typeface="Times New Roman" charset="0"/>
                <a:ea typeface="ＭＳ Ｐゴシック" charset="0"/>
                <a:cs typeface="ＭＳ Ｐゴシック" charset="0"/>
              </a:rPr>
              <a:t>. </a:t>
            </a:r>
            <a:r>
              <a:rPr lang="en-GB" sz="1600" dirty="0">
                <a:solidFill>
                  <a:srgbClr val="0000E5"/>
                </a:solidFill>
                <a:latin typeface="Times New Roman" charset="0"/>
                <a:ea typeface="ＭＳ Ｐゴシック" charset="0"/>
                <a:cs typeface="ＭＳ Ｐゴシック" charset="0"/>
              </a:rPr>
              <a:t>RF Systems – </a:t>
            </a:r>
            <a:r>
              <a:rPr lang="en-GB" sz="1600" dirty="0" smtClean="0">
                <a:solidFill>
                  <a:srgbClr val="0000E5"/>
                </a:solidFill>
                <a:latin typeface="Times New Roman" charset="0"/>
                <a:ea typeface="ＭＳ Ｐゴシック" charset="0"/>
                <a:cs typeface="ＭＳ Ｐゴシック" charset="0"/>
              </a:rPr>
              <a:t>ESS</a:t>
            </a:r>
            <a:r>
              <a:rPr lang="en-GB" sz="1600" dirty="0">
                <a:solidFill>
                  <a:srgbClr val="0000E5"/>
                </a:solidFill>
                <a:latin typeface="Times New Roman" charset="0"/>
                <a:ea typeface="ＭＳ Ｐゴシック" charset="0"/>
                <a:cs typeface="ＭＳ Ｐゴシック" charset="0"/>
              </a:rPr>
              <a:t> (Dave </a:t>
            </a:r>
            <a:r>
              <a:rPr lang="en-GB" sz="1600" dirty="0" err="1" smtClean="0">
                <a:solidFill>
                  <a:srgbClr val="0000E5"/>
                </a:solidFill>
                <a:latin typeface="Times New Roman" charset="0"/>
                <a:ea typeface="ＭＳ Ｐゴシック" charset="0"/>
                <a:cs typeface="ＭＳ Ｐゴシック" charset="0"/>
              </a:rPr>
              <a:t>Mc.Ginnis</a:t>
            </a:r>
            <a:r>
              <a:rPr lang="en-GB" sz="1600" dirty="0" smtClean="0">
                <a:solidFill>
                  <a:srgbClr val="0000E5"/>
                </a:solidFill>
                <a:latin typeface="Times New Roman" charset="0"/>
                <a:ea typeface="ＭＳ Ｐゴシック" charset="0"/>
                <a:cs typeface="ＭＳ Ｐゴシック" charset="0"/>
              </a:rPr>
              <a:t>)</a:t>
            </a:r>
          </a:p>
          <a:p>
            <a:pPr>
              <a:buNone/>
            </a:pPr>
            <a:r>
              <a:rPr lang="en-GB" sz="1600" b="1" dirty="0" smtClean="0">
                <a:solidFill>
                  <a:srgbClr val="0000E5"/>
                </a:solidFill>
                <a:latin typeface="Times New Roman" charset="0"/>
                <a:ea typeface="ＭＳ Ｐゴシック" charset="0"/>
                <a:cs typeface="ＭＳ Ｐゴシック" charset="0"/>
              </a:rPr>
              <a:t>19.</a:t>
            </a:r>
            <a:r>
              <a:rPr lang="en-GB" sz="1600" dirty="0" smtClean="0">
                <a:solidFill>
                  <a:srgbClr val="0000E5"/>
                </a:solidFill>
                <a:latin typeface="Times New Roman" charset="0"/>
                <a:ea typeface="ＭＳ Ｐゴシック" charset="0"/>
                <a:cs typeface="ＭＳ Ｐゴシック" charset="0"/>
              </a:rPr>
              <a:t> Test stand – </a:t>
            </a:r>
            <a:r>
              <a:rPr lang="en-GB" sz="1600" dirty="0">
                <a:solidFill>
                  <a:srgbClr val="0000E5"/>
                </a:solidFill>
                <a:latin typeface="Times New Roman" charset="0"/>
                <a:ea typeface="ＭＳ Ｐゴシック" charset="0"/>
                <a:cs typeface="ＭＳ Ｐゴシック" charset="0"/>
              </a:rPr>
              <a:t>Uppsala university (Roger </a:t>
            </a:r>
            <a:r>
              <a:rPr lang="en-GB" sz="1600" dirty="0" err="1">
                <a:solidFill>
                  <a:srgbClr val="0000E5"/>
                </a:solidFill>
                <a:latin typeface="Times New Roman" charset="0"/>
                <a:ea typeface="ＭＳ Ｐゴシック" charset="0"/>
                <a:cs typeface="ＭＳ Ｐゴシック" charset="0"/>
              </a:rPr>
              <a:t>Ruber</a:t>
            </a:r>
            <a:r>
              <a:rPr lang="en-GB" sz="1600" dirty="0">
                <a:solidFill>
                  <a:srgbClr val="0000E5"/>
                </a:solidFill>
                <a:latin typeface="Times New Roman" charset="0"/>
                <a:ea typeface="ＭＳ Ｐゴシック" charset="0"/>
                <a:cs typeface="ＭＳ Ｐゴシック" charset="0"/>
              </a:rPr>
              <a:t>)</a:t>
            </a:r>
            <a:endParaRPr lang="en-US" sz="1600" dirty="0">
              <a:solidFill>
                <a:srgbClr val="0000E5"/>
              </a:solidFill>
              <a:latin typeface="Times New Roman" charset="0"/>
              <a:ea typeface="ＭＳ Ｐゴシック" charset="0"/>
              <a:cs typeface="ＭＳ Ｐゴシック" charset="0"/>
            </a:endParaRPr>
          </a:p>
        </p:txBody>
      </p:sp>
      <p:sp>
        <p:nvSpPr>
          <p:cNvPr id="4" name="Text Box 5"/>
          <p:cNvSpPr txBox="1">
            <a:spLocks noGrp="1" noChangeArrowheads="1"/>
          </p:cNvSpPr>
          <p:nvPr>
            <p:ph type="sldNum" sz="quarter" idx="4294967295"/>
          </p:nvPr>
        </p:nvSpPr>
        <p:spPr bwMode="auto">
          <a:xfrm>
            <a:off x="7913621" y="6163066"/>
            <a:ext cx="433090" cy="383977"/>
          </a:xfrm>
          <a:prstGeom prst="rect">
            <a:avLst/>
          </a:prstGeom>
          <a:noFill/>
          <a:ln w="12700">
            <a:noFill/>
            <a:miter lim="800000"/>
            <a:headEnd/>
            <a:tailEnd/>
          </a:ln>
          <a:effectLst/>
        </p:spPr>
        <p:txBody>
          <a:bodyPr vert="horz" wrap="none" lIns="64291" tIns="32146" rIns="64291" bIns="32146" numCol="1" anchor="t" anchorCtr="0" compatLnSpc="1">
            <a:prstTxWarp prst="textNoShape">
              <a:avLst/>
            </a:prstTxWarp>
          </a:bodyPr>
          <a:lstStyle>
            <a:lvl1pPr algn="l">
              <a:defRPr sz="2500" b="1">
                <a:solidFill>
                  <a:srgbClr val="FFFFFF"/>
                </a:solidFill>
                <a:latin typeface="Lucida Grande" charset="0"/>
                <a:ea typeface="Lucida Grande" charset="0"/>
                <a:cs typeface="Lucida Grande" charset="0"/>
                <a:sym typeface="Lucida Grande" charset="0"/>
              </a:defRPr>
            </a:lvl1pPr>
          </a:lstStyle>
          <a:p>
            <a:fld id="{4ACB9A20-8CC5-7A43-BE30-FAB0BA4A295C}" type="slidenum">
              <a:rPr lang="en-US"/>
              <a:pPr/>
              <a:t>38</a:t>
            </a:fld>
            <a:endParaRPr lang="en-US" dirty="0"/>
          </a:p>
        </p:txBody>
      </p:sp>
      <p:graphicFrame>
        <p:nvGraphicFramePr>
          <p:cNvPr id="5" name="Tabella 4"/>
          <p:cNvGraphicFramePr>
            <a:graphicFrameLocks noGrp="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71143353"/>
              </p:ext>
            </p:extLst>
          </p:nvPr>
        </p:nvGraphicFramePr>
        <p:xfrm>
          <a:off x="3892973" y="1618727"/>
          <a:ext cx="5099175" cy="3916679"/>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5099175"/>
              </a:tblGrid>
              <a:tr h="257582">
                <a:tc>
                  <a:txBody>
                    <a:bodyPr/>
                    <a:lstStyle/>
                    <a:p>
                      <a:pPr algn="ctr"/>
                      <a:r>
                        <a:rPr lang="en-US" sz="1400" b="1" dirty="0" smtClean="0"/>
                        <a:t>ITALIAN CONTRIBUTION</a:t>
                      </a:r>
                      <a:r>
                        <a:rPr lang="en-US" sz="1400" b="1" baseline="0" dirty="0" smtClean="0"/>
                        <a:t> : </a:t>
                      </a:r>
                      <a:r>
                        <a:rPr lang="en-US" sz="1400" b="1" dirty="0" smtClean="0"/>
                        <a:t>WP6-Units</a:t>
                      </a:r>
                      <a:endParaRPr lang="en-US" sz="1400" b="1" dirty="0"/>
                    </a:p>
                  </a:txBody>
                  <a:tcPr anchor="ctr"/>
                </a:tc>
              </a:tr>
              <a:tr h="3052341">
                <a:tc>
                  <a:txBody>
                    <a:bodyPr/>
                    <a:lstStyle/>
                    <a:p>
                      <a:pPr algn="l">
                        <a:lnSpc>
                          <a:spcPct val="150000"/>
                        </a:lnSpc>
                        <a:spcAft>
                          <a:spcPts val="0"/>
                        </a:spcAft>
                      </a:pPr>
                      <a:endParaRPr lang="it-IT" sz="1800" dirty="0" smtClean="0">
                        <a:latin typeface="Helvetica"/>
                        <a:cs typeface="Helvetica"/>
                      </a:endParaRPr>
                    </a:p>
                    <a:p>
                      <a:pPr algn="l">
                        <a:lnSpc>
                          <a:spcPct val="150000"/>
                        </a:lnSpc>
                        <a:spcAft>
                          <a:spcPts val="0"/>
                        </a:spcAft>
                      </a:pPr>
                      <a:r>
                        <a:rPr lang="it-IT" sz="1800" dirty="0" smtClean="0">
                          <a:latin typeface="Helvetica"/>
                          <a:cs typeface="Helvetica"/>
                        </a:rPr>
                        <a:t>    WU 1 – Management 		  </a:t>
                      </a:r>
                      <a:r>
                        <a:rPr lang="it-IT" sz="1400" i="1" dirty="0" smtClean="0">
                          <a:latin typeface="Helvetica"/>
                          <a:cs typeface="Helvetica"/>
                        </a:rPr>
                        <a:t>(S. Gammino)</a:t>
                      </a:r>
                      <a:endParaRPr lang="it-IT" sz="1800" i="1" dirty="0" smtClean="0">
                        <a:latin typeface="Helvetica"/>
                        <a:cs typeface="Helvetica"/>
                      </a:endParaRPr>
                    </a:p>
                    <a:p>
                      <a:pPr algn="l">
                        <a:lnSpc>
                          <a:spcPct val="150000"/>
                        </a:lnSpc>
                        <a:spcAft>
                          <a:spcPts val="0"/>
                        </a:spcAft>
                      </a:pPr>
                      <a:r>
                        <a:rPr lang="it-IT" sz="1800" dirty="0" smtClean="0">
                          <a:latin typeface="Helvetica"/>
                          <a:cs typeface="Helvetica"/>
                        </a:rPr>
                        <a:t>    WU 2 – Proton Source &amp; LEBT 	</a:t>
                      </a:r>
                      <a:r>
                        <a:rPr lang="it-IT" sz="1400" i="1" dirty="0" smtClean="0">
                          <a:latin typeface="Helvetica"/>
                          <a:cs typeface="Helvetica"/>
                        </a:rPr>
                        <a:t>(L. Celona)</a:t>
                      </a:r>
                      <a:endParaRPr lang="it-IT" sz="1800" i="1" dirty="0" smtClean="0">
                        <a:latin typeface="Helvetica"/>
                        <a:cs typeface="Helvetica"/>
                      </a:endParaRPr>
                    </a:p>
                    <a:p>
                      <a:pPr algn="l">
                        <a:lnSpc>
                          <a:spcPct val="150000"/>
                        </a:lnSpc>
                        <a:spcAft>
                          <a:spcPts val="0"/>
                        </a:spcAft>
                      </a:pPr>
                      <a:r>
                        <a:rPr lang="it-IT" sz="1800" dirty="0" smtClean="0">
                          <a:latin typeface="Helvetica"/>
                          <a:cs typeface="Helvetica"/>
                        </a:rPr>
                        <a:t>    WU 3 – RFQ 			</a:t>
                      </a:r>
                      <a:r>
                        <a:rPr lang="it-IT" sz="1800" baseline="0" dirty="0" smtClean="0">
                          <a:latin typeface="Helvetica"/>
                          <a:cs typeface="Helvetica"/>
                        </a:rPr>
                        <a:t>       </a:t>
                      </a:r>
                      <a:r>
                        <a:rPr lang="it-IT" sz="1800" dirty="0" smtClean="0">
                          <a:latin typeface="Helvetica"/>
                          <a:cs typeface="Helvetica"/>
                        </a:rPr>
                        <a:t>  </a:t>
                      </a:r>
                      <a:r>
                        <a:rPr lang="it-IT" sz="1400" i="1" dirty="0" smtClean="0">
                          <a:latin typeface="Helvetica"/>
                          <a:cs typeface="Helvetica"/>
                        </a:rPr>
                        <a:t>(B. </a:t>
                      </a:r>
                      <a:r>
                        <a:rPr lang="it-IT" sz="1400" i="1" dirty="0" err="1" smtClean="0">
                          <a:latin typeface="Helvetica"/>
                          <a:cs typeface="Helvetica"/>
                        </a:rPr>
                        <a:t>Pottin</a:t>
                      </a:r>
                      <a:r>
                        <a:rPr lang="it-IT" sz="1400" i="1" dirty="0" smtClean="0">
                          <a:latin typeface="Helvetica"/>
                          <a:cs typeface="Helvetica"/>
                        </a:rPr>
                        <a:t>)</a:t>
                      </a:r>
                      <a:endParaRPr lang="it-IT" sz="1800" i="1" dirty="0" smtClean="0">
                        <a:latin typeface="Helvetica"/>
                        <a:cs typeface="Helvetica"/>
                      </a:endParaRPr>
                    </a:p>
                    <a:p>
                      <a:pPr algn="l">
                        <a:lnSpc>
                          <a:spcPct val="150000"/>
                        </a:lnSpc>
                        <a:spcAft>
                          <a:spcPts val="0"/>
                        </a:spcAft>
                      </a:pPr>
                      <a:r>
                        <a:rPr lang="it-IT" sz="1800" dirty="0" smtClean="0">
                          <a:latin typeface="Helvetica"/>
                          <a:cs typeface="Helvetica"/>
                        </a:rPr>
                        <a:t>    WU 4 – MEBT 			</a:t>
                      </a:r>
                      <a:r>
                        <a:rPr lang="it-IT" sz="1800" baseline="0" dirty="0" smtClean="0">
                          <a:latin typeface="Helvetica"/>
                          <a:cs typeface="Helvetica"/>
                        </a:rPr>
                        <a:t>      </a:t>
                      </a:r>
                      <a:r>
                        <a:rPr lang="it-IT" sz="1800" dirty="0" smtClean="0">
                          <a:latin typeface="Helvetica"/>
                          <a:cs typeface="Helvetica"/>
                        </a:rPr>
                        <a:t>   </a:t>
                      </a:r>
                      <a:r>
                        <a:rPr lang="it-IT" sz="1400" i="1" dirty="0" smtClean="0">
                          <a:latin typeface="Helvetica"/>
                          <a:cs typeface="Helvetica"/>
                        </a:rPr>
                        <a:t>(I. </a:t>
                      </a:r>
                      <a:r>
                        <a:rPr lang="it-IT" sz="1400" i="1" dirty="0" err="1" smtClean="0">
                          <a:latin typeface="Helvetica"/>
                          <a:cs typeface="Helvetica"/>
                        </a:rPr>
                        <a:t>Bustinduy</a:t>
                      </a:r>
                      <a:r>
                        <a:rPr lang="it-IT" sz="1400" i="1" dirty="0" smtClean="0">
                          <a:latin typeface="Helvetica"/>
                          <a:cs typeface="Helvetica"/>
                        </a:rPr>
                        <a:t>)</a:t>
                      </a:r>
                      <a:endParaRPr lang="it-IT" sz="1800" i="1" dirty="0" smtClean="0">
                        <a:latin typeface="Helvetica"/>
                        <a:cs typeface="Helvetica"/>
                      </a:endParaRPr>
                    </a:p>
                    <a:p>
                      <a:pPr algn="l">
                        <a:lnSpc>
                          <a:spcPct val="150000"/>
                        </a:lnSpc>
                        <a:spcAft>
                          <a:spcPts val="0"/>
                        </a:spcAft>
                      </a:pPr>
                      <a:r>
                        <a:rPr lang="it-IT" sz="1800" dirty="0" smtClean="0">
                          <a:latin typeface="Helvetica"/>
                          <a:cs typeface="Helvetica"/>
                        </a:rPr>
                        <a:t>    WU 5 – DTL 			</a:t>
                      </a:r>
                      <a:r>
                        <a:rPr lang="it-IT" sz="1800" baseline="0" dirty="0" smtClean="0">
                          <a:latin typeface="Helvetica"/>
                          <a:cs typeface="Helvetica"/>
                        </a:rPr>
                        <a:t>         </a:t>
                      </a:r>
                      <a:r>
                        <a:rPr lang="it-IT" sz="1800" dirty="0" smtClean="0">
                          <a:latin typeface="Helvetica"/>
                          <a:cs typeface="Helvetica"/>
                        </a:rPr>
                        <a:t> </a:t>
                      </a:r>
                      <a:r>
                        <a:rPr lang="it-IT" sz="1400" i="1" dirty="0" smtClean="0">
                          <a:latin typeface="Helvetica"/>
                          <a:cs typeface="Helvetica"/>
                        </a:rPr>
                        <a:t>(A. </a:t>
                      </a:r>
                      <a:r>
                        <a:rPr lang="it-IT" sz="1400" i="1" dirty="0" err="1" smtClean="0">
                          <a:latin typeface="Helvetica"/>
                          <a:cs typeface="Helvetica"/>
                        </a:rPr>
                        <a:t>Pisent</a:t>
                      </a:r>
                      <a:r>
                        <a:rPr lang="it-IT" sz="1400" i="1" dirty="0" smtClean="0">
                          <a:latin typeface="Helvetica"/>
                          <a:cs typeface="Helvetica"/>
                        </a:rPr>
                        <a:t>)</a:t>
                      </a:r>
                      <a:endParaRPr lang="it-IT" sz="1800" i="1" dirty="0" smtClean="0">
                        <a:latin typeface="Helvetica"/>
                        <a:cs typeface="Helvetica"/>
                      </a:endParaRPr>
                    </a:p>
                    <a:p>
                      <a:pPr algn="l">
                        <a:lnSpc>
                          <a:spcPct val="150000"/>
                        </a:lnSpc>
                        <a:spcAft>
                          <a:spcPts val="0"/>
                        </a:spcAft>
                      </a:pPr>
                      <a:r>
                        <a:rPr lang="it-IT" sz="1800" dirty="0" smtClean="0">
                          <a:latin typeface="Helvetica"/>
                          <a:cs typeface="Helvetica"/>
                        </a:rPr>
                        <a:t>    WU 6 – </a:t>
                      </a:r>
                      <a:r>
                        <a:rPr lang="it-IT" sz="1800" dirty="0" err="1" smtClean="0">
                          <a:latin typeface="Helvetica"/>
                          <a:cs typeface="Helvetica"/>
                        </a:rPr>
                        <a:t>Prototype</a:t>
                      </a:r>
                      <a:r>
                        <a:rPr lang="it-IT" sz="1800" dirty="0" smtClean="0">
                          <a:latin typeface="Helvetica"/>
                          <a:cs typeface="Helvetica"/>
                        </a:rPr>
                        <a:t> &amp; </a:t>
                      </a:r>
                      <a:r>
                        <a:rPr lang="it-IT" sz="1800" dirty="0" err="1" smtClean="0">
                          <a:latin typeface="Helvetica"/>
                          <a:cs typeface="Helvetica"/>
                        </a:rPr>
                        <a:t>Tests</a:t>
                      </a:r>
                      <a:r>
                        <a:rPr lang="it-IT" sz="1800" dirty="0" smtClean="0">
                          <a:latin typeface="Helvetica"/>
                          <a:cs typeface="Helvetica"/>
                        </a:rPr>
                        <a:t> 	</a:t>
                      </a:r>
                      <a:r>
                        <a:rPr lang="it-IT" sz="1800" baseline="0" dirty="0" smtClean="0">
                          <a:latin typeface="Helvetica"/>
                          <a:cs typeface="Helvetica"/>
                        </a:rPr>
                        <a:t>  </a:t>
                      </a:r>
                      <a:r>
                        <a:rPr lang="it-IT" sz="1800" dirty="0" smtClean="0">
                          <a:latin typeface="Helvetica"/>
                          <a:cs typeface="Helvetica"/>
                        </a:rPr>
                        <a:t> </a:t>
                      </a:r>
                      <a:r>
                        <a:rPr lang="it-IT" sz="1400" i="1" dirty="0" smtClean="0">
                          <a:latin typeface="Helvetica"/>
                          <a:cs typeface="Helvetica"/>
                        </a:rPr>
                        <a:t>(S. Gammino) </a:t>
                      </a:r>
                    </a:p>
                    <a:p>
                      <a:pPr algn="l">
                        <a:lnSpc>
                          <a:spcPct val="150000"/>
                        </a:lnSpc>
                        <a:spcAft>
                          <a:spcPts val="0"/>
                        </a:spcAft>
                      </a:pPr>
                      <a:endParaRPr lang="it-IT" sz="1400" i="1" dirty="0" smtClean="0">
                        <a:latin typeface="Helvetica"/>
                        <a:cs typeface="Helvetica"/>
                      </a:endParaRPr>
                    </a:p>
                    <a:p>
                      <a:pPr algn="l">
                        <a:lnSpc>
                          <a:spcPct val="150000"/>
                        </a:lnSpc>
                        <a:spcAft>
                          <a:spcPts val="0"/>
                        </a:spcAft>
                      </a:pPr>
                      <a:r>
                        <a:rPr lang="it-IT" sz="1400" b="1" i="1" dirty="0" smtClean="0">
                          <a:latin typeface="Helvetica"/>
                          <a:cs typeface="Helvetica"/>
                        </a:rPr>
                        <a:t>   </a:t>
                      </a:r>
                      <a:endParaRPr lang="it-IT" sz="1800" b="1" i="1" dirty="0" smtClean="0">
                        <a:latin typeface="Helvetica"/>
                        <a:cs typeface="Helvetica"/>
                      </a:endParaRPr>
                    </a:p>
                  </a:txBody>
                  <a:tcPr/>
                </a:tc>
              </a:tr>
            </a:tbl>
          </a:graphicData>
        </a:graphic>
      </p:graphicFrame>
      <p:sp>
        <p:nvSpPr>
          <p:cNvPr id="2" name="CasellaDiTesto 1"/>
          <p:cNvSpPr txBox="1"/>
          <p:nvPr/>
        </p:nvSpPr>
        <p:spPr>
          <a:xfrm>
            <a:off x="3892973" y="5621960"/>
            <a:ext cx="5099175" cy="1200329"/>
          </a:xfrm>
          <a:prstGeom prst="rect">
            <a:avLst/>
          </a:prstGeom>
          <a:solidFill>
            <a:srgbClr val="CCFFCC"/>
          </a:solidFill>
        </p:spPr>
        <p:txBody>
          <a:bodyPr wrap="square" rtlCol="0">
            <a:spAutoFit/>
          </a:bodyPr>
          <a:lstStyle/>
          <a:p>
            <a:r>
              <a:rPr lang="it-IT" dirty="0" smtClean="0"/>
              <a:t>WP6 </a:t>
            </a:r>
            <a:r>
              <a:rPr lang="it-IT" dirty="0" err="1" smtClean="0"/>
              <a:t>except</a:t>
            </a:r>
            <a:r>
              <a:rPr lang="it-IT" dirty="0" smtClean="0"/>
              <a:t> for the RFQ and the MEBT </a:t>
            </a:r>
            <a:r>
              <a:rPr lang="it-IT" dirty="0" err="1" smtClean="0"/>
              <a:t>is</a:t>
            </a:r>
            <a:r>
              <a:rPr lang="it-IT" dirty="0" smtClean="0"/>
              <a:t> </a:t>
            </a:r>
            <a:r>
              <a:rPr lang="it-IT" dirty="0" err="1" smtClean="0"/>
              <a:t>managed</a:t>
            </a:r>
            <a:r>
              <a:rPr lang="it-IT" dirty="0" smtClean="0"/>
              <a:t> by INFN, DTL </a:t>
            </a:r>
            <a:r>
              <a:rPr lang="it-IT" dirty="0" err="1" smtClean="0"/>
              <a:t>at</a:t>
            </a:r>
            <a:r>
              <a:rPr lang="it-IT" dirty="0" smtClean="0"/>
              <a:t> LNL, </a:t>
            </a:r>
            <a:r>
              <a:rPr lang="it-IT" dirty="0" err="1" smtClean="0"/>
              <a:t>Ion</a:t>
            </a:r>
            <a:r>
              <a:rPr lang="it-IT" dirty="0" smtClean="0"/>
              <a:t> </a:t>
            </a:r>
            <a:r>
              <a:rPr lang="it-IT" dirty="0" err="1" smtClean="0"/>
              <a:t>Source&amp;LEBT</a:t>
            </a:r>
            <a:r>
              <a:rPr lang="it-IT" dirty="0" smtClean="0"/>
              <a:t> </a:t>
            </a:r>
            <a:r>
              <a:rPr lang="it-IT" dirty="0" err="1" smtClean="0"/>
              <a:t>at</a:t>
            </a:r>
            <a:r>
              <a:rPr lang="it-IT" smtClean="0"/>
              <a:t> LNS; </a:t>
            </a:r>
            <a:r>
              <a:rPr lang="it-IT" dirty="0" smtClean="0"/>
              <a:t>for the </a:t>
            </a:r>
            <a:r>
              <a:rPr lang="it-IT" dirty="0" err="1" smtClean="0"/>
              <a:t>construction</a:t>
            </a:r>
            <a:r>
              <a:rPr lang="it-IT" dirty="0" smtClean="0"/>
              <a:t> </a:t>
            </a:r>
            <a:r>
              <a:rPr lang="it-IT" dirty="0" err="1" smtClean="0"/>
              <a:t>phase</a:t>
            </a:r>
            <a:r>
              <a:rPr lang="it-IT" dirty="0" smtClean="0"/>
              <a:t> a </a:t>
            </a:r>
            <a:r>
              <a:rPr lang="it-IT" dirty="0" err="1" smtClean="0"/>
              <a:t>contribution</a:t>
            </a:r>
            <a:r>
              <a:rPr lang="it-IT" dirty="0" smtClean="0"/>
              <a:t> for WP5-Superconducting </a:t>
            </a:r>
            <a:r>
              <a:rPr lang="it-IT" dirty="0" err="1" smtClean="0"/>
              <a:t>Elliptical</a:t>
            </a:r>
            <a:r>
              <a:rPr lang="it-IT" dirty="0" smtClean="0"/>
              <a:t> </a:t>
            </a:r>
            <a:r>
              <a:rPr lang="it-IT" dirty="0" err="1" smtClean="0"/>
              <a:t>Cavities</a:t>
            </a:r>
            <a:r>
              <a:rPr lang="it-IT" dirty="0" smtClean="0"/>
              <a:t> </a:t>
            </a:r>
            <a:r>
              <a:rPr lang="it-IT" dirty="0" err="1" smtClean="0"/>
              <a:t>is</a:t>
            </a:r>
            <a:r>
              <a:rPr lang="it-IT" dirty="0" smtClean="0"/>
              <a:t> </a:t>
            </a:r>
            <a:r>
              <a:rPr lang="it-IT" dirty="0" err="1" smtClean="0"/>
              <a:t>considered</a:t>
            </a:r>
            <a:r>
              <a:rPr lang="it-IT" dirty="0" smtClean="0"/>
              <a:t>.</a:t>
            </a:r>
            <a:endParaRPr lang="it-IT"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42965280"/>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50800"/>
            <a:ext cx="9144000" cy="6733082"/>
          </a:xfrm>
          <a:prstGeom prst="rect">
            <a:avLst/>
          </a:prstGeom>
        </p:spPr>
      </p:pic>
      <p:sp>
        <p:nvSpPr>
          <p:cNvPr id="4" name="CasellaDiTesto 3"/>
          <p:cNvSpPr txBox="1"/>
          <p:nvPr/>
        </p:nvSpPr>
        <p:spPr>
          <a:xfrm>
            <a:off x="2646998" y="0"/>
            <a:ext cx="3467616" cy="369332"/>
          </a:xfrm>
          <a:prstGeom prst="rect">
            <a:avLst/>
          </a:prstGeom>
          <a:noFill/>
        </p:spPr>
        <p:txBody>
          <a:bodyPr wrap="none" rtlCol="0">
            <a:spAutoFit/>
          </a:bodyPr>
          <a:lstStyle/>
          <a:p>
            <a:r>
              <a:rPr lang="it-IT" dirty="0" smtClean="0"/>
              <a:t>Status of the KM3NeT-Italia Project</a:t>
            </a:r>
            <a:endParaRPr lang="it-IT" dirty="0"/>
          </a:p>
        </p:txBody>
      </p:sp>
      <p:sp>
        <p:nvSpPr>
          <p:cNvPr id="5" name="CasellaDiTesto 4"/>
          <p:cNvSpPr txBox="1"/>
          <p:nvPr/>
        </p:nvSpPr>
        <p:spPr>
          <a:xfrm>
            <a:off x="96812" y="369334"/>
            <a:ext cx="7049369" cy="1200329"/>
          </a:xfrm>
          <a:prstGeom prst="rect">
            <a:avLst/>
          </a:prstGeom>
          <a:noFill/>
        </p:spPr>
        <p:txBody>
          <a:bodyPr wrap="square" rtlCol="0">
            <a:spAutoFit/>
          </a:bodyPr>
          <a:lstStyle/>
          <a:p>
            <a:r>
              <a:rPr lang="it-IT" dirty="0" smtClean="0"/>
              <a:t>1998-2012: NEMO R&amp;D, NEMO, ANTARES </a:t>
            </a:r>
          </a:p>
          <a:p>
            <a:r>
              <a:rPr lang="it-IT" dirty="0" smtClean="0"/>
              <a:t>2006-2009: Km3Net </a:t>
            </a:r>
            <a:r>
              <a:rPr lang="it-IT" dirty="0" err="1" smtClean="0"/>
              <a:t>Consortium</a:t>
            </a:r>
            <a:r>
              <a:rPr lang="it-IT" dirty="0" smtClean="0"/>
              <a:t> Design </a:t>
            </a:r>
            <a:r>
              <a:rPr lang="it-IT" dirty="0" err="1" smtClean="0"/>
              <a:t>Study</a:t>
            </a:r>
            <a:endParaRPr lang="it-IT" dirty="0" smtClean="0"/>
          </a:p>
          <a:p>
            <a:r>
              <a:rPr lang="it-IT" dirty="0" smtClean="0"/>
              <a:t>2009-2012: Km3Net </a:t>
            </a:r>
            <a:r>
              <a:rPr lang="it-IT" dirty="0" err="1" smtClean="0"/>
              <a:t>Consortium</a:t>
            </a:r>
            <a:r>
              <a:rPr lang="it-IT" dirty="0" smtClean="0"/>
              <a:t> </a:t>
            </a:r>
            <a:r>
              <a:rPr lang="it-IT" dirty="0" err="1" smtClean="0"/>
              <a:t>Preparatory</a:t>
            </a:r>
            <a:r>
              <a:rPr lang="it-IT" dirty="0" smtClean="0"/>
              <a:t> </a:t>
            </a:r>
            <a:r>
              <a:rPr lang="it-IT" dirty="0" err="1"/>
              <a:t>P</a:t>
            </a:r>
            <a:r>
              <a:rPr lang="it-IT" dirty="0" err="1" smtClean="0"/>
              <a:t>hase</a:t>
            </a:r>
            <a:r>
              <a:rPr lang="it-IT" dirty="0" smtClean="0"/>
              <a:t> (INFN)</a:t>
            </a:r>
          </a:p>
          <a:p>
            <a:r>
              <a:rPr lang="it-IT" dirty="0" smtClean="0"/>
              <a:t>2012-2015: Km3Net Italia  (22 M€ </a:t>
            </a:r>
            <a:r>
              <a:rPr lang="it-IT" dirty="0" err="1" smtClean="0"/>
              <a:t>funding</a:t>
            </a:r>
            <a:r>
              <a:rPr lang="it-IT" dirty="0" smtClean="0"/>
              <a:t> regione Siciliana and MIUR)</a:t>
            </a:r>
            <a:r>
              <a:rPr lang="it-IT" dirty="0"/>
              <a:t>	</a:t>
            </a:r>
            <a:endParaRPr lang="it-IT" dirty="0" smtClean="0"/>
          </a:p>
        </p:txBody>
      </p:sp>
      <p:sp>
        <p:nvSpPr>
          <p:cNvPr id="7" name="Rettangolo 6"/>
          <p:cNvSpPr/>
          <p:nvPr/>
        </p:nvSpPr>
        <p:spPr>
          <a:xfrm>
            <a:off x="6" y="4237607"/>
            <a:ext cx="9144001" cy="1477328"/>
          </a:xfrm>
          <a:prstGeom prst="rect">
            <a:avLst/>
          </a:prstGeom>
        </p:spPr>
        <p:txBody>
          <a:bodyPr wrap="square">
            <a:spAutoFit/>
          </a:bodyPr>
          <a:lstStyle/>
          <a:p>
            <a:r>
              <a:rPr lang="it-IT" b="1" dirty="0" smtClean="0">
                <a:solidFill>
                  <a:srgbClr val="FF0000"/>
                </a:solidFill>
              </a:rPr>
              <a:t>Capo Passero Km3Net-Italia Site, 3500 m water </a:t>
            </a:r>
            <a:r>
              <a:rPr lang="it-IT" b="1" dirty="0" err="1" smtClean="0">
                <a:solidFill>
                  <a:srgbClr val="FF0000"/>
                </a:solidFill>
              </a:rPr>
              <a:t>depth</a:t>
            </a:r>
            <a:r>
              <a:rPr lang="it-IT" b="1" dirty="0" smtClean="0">
                <a:solidFill>
                  <a:srgbClr val="FF0000"/>
                </a:solidFill>
              </a:rPr>
              <a:t> (100 km)</a:t>
            </a:r>
          </a:p>
          <a:p>
            <a:r>
              <a:rPr lang="it-IT" dirty="0" err="1" smtClean="0"/>
              <a:t>Optimal</a:t>
            </a:r>
            <a:r>
              <a:rPr lang="it-IT" dirty="0" smtClean="0"/>
              <a:t>  </a:t>
            </a:r>
            <a:r>
              <a:rPr lang="it-IT" dirty="0" err="1" smtClean="0"/>
              <a:t>deep-sea</a:t>
            </a:r>
            <a:r>
              <a:rPr lang="it-IT" dirty="0" smtClean="0"/>
              <a:t> </a:t>
            </a:r>
            <a:r>
              <a:rPr lang="it-IT" dirty="0" err="1" smtClean="0"/>
              <a:t>Conditions</a:t>
            </a:r>
            <a:r>
              <a:rPr lang="it-IT" dirty="0" smtClean="0"/>
              <a:t>: site </a:t>
            </a:r>
            <a:r>
              <a:rPr lang="it-IT" dirty="0" err="1" smtClean="0"/>
              <a:t>search</a:t>
            </a:r>
            <a:r>
              <a:rPr lang="it-IT" dirty="0" smtClean="0"/>
              <a:t> and </a:t>
            </a:r>
            <a:r>
              <a:rPr lang="it-IT" dirty="0" err="1" smtClean="0"/>
              <a:t>monitoring</a:t>
            </a:r>
            <a:r>
              <a:rPr lang="it-IT" dirty="0" smtClean="0"/>
              <a:t> </a:t>
            </a:r>
            <a:r>
              <a:rPr lang="it-IT" dirty="0" err="1" smtClean="0"/>
              <a:t>activity</a:t>
            </a:r>
            <a:endParaRPr lang="it-IT" dirty="0" smtClean="0"/>
          </a:p>
          <a:p>
            <a:r>
              <a:rPr lang="it-IT" dirty="0" smtClean="0"/>
              <a:t>NEMO </a:t>
            </a:r>
            <a:r>
              <a:rPr lang="it-IT" dirty="0" err="1" smtClean="0"/>
              <a:t>Phase</a:t>
            </a:r>
            <a:r>
              <a:rPr lang="it-IT" dirty="0" smtClean="0"/>
              <a:t> 2: </a:t>
            </a:r>
            <a:r>
              <a:rPr lang="it-IT" dirty="0" err="1" smtClean="0"/>
              <a:t>demostrator</a:t>
            </a:r>
            <a:r>
              <a:rPr lang="it-IT" dirty="0" smtClean="0"/>
              <a:t> for the </a:t>
            </a:r>
            <a:r>
              <a:rPr lang="it-IT" dirty="0" err="1" smtClean="0"/>
              <a:t>tower-shape</a:t>
            </a:r>
            <a:r>
              <a:rPr lang="it-IT" dirty="0" smtClean="0"/>
              <a:t> </a:t>
            </a:r>
            <a:r>
              <a:rPr lang="it-IT" dirty="0" err="1"/>
              <a:t>d</a:t>
            </a:r>
            <a:r>
              <a:rPr lang="it-IT" dirty="0" err="1" smtClean="0"/>
              <a:t>etection</a:t>
            </a:r>
            <a:r>
              <a:rPr lang="it-IT" dirty="0" smtClean="0"/>
              <a:t> </a:t>
            </a:r>
            <a:r>
              <a:rPr lang="it-IT" dirty="0" err="1" smtClean="0"/>
              <a:t>unit</a:t>
            </a:r>
            <a:endParaRPr lang="it-IT" dirty="0" smtClean="0"/>
          </a:p>
          <a:p>
            <a:r>
              <a:rPr lang="it-IT" dirty="0" smtClean="0"/>
              <a:t>20 </a:t>
            </a:r>
            <a:r>
              <a:rPr lang="it-IT" dirty="0" err="1" smtClean="0"/>
              <a:t>Detection</a:t>
            </a:r>
            <a:r>
              <a:rPr lang="it-IT" dirty="0" smtClean="0"/>
              <a:t> </a:t>
            </a:r>
            <a:r>
              <a:rPr lang="it-IT" dirty="0" err="1" smtClean="0"/>
              <a:t>Units</a:t>
            </a:r>
            <a:r>
              <a:rPr lang="it-IT" dirty="0" smtClean="0"/>
              <a:t> in 2015: the </a:t>
            </a:r>
            <a:r>
              <a:rPr lang="it-IT" dirty="0" err="1" smtClean="0"/>
              <a:t>largest</a:t>
            </a:r>
            <a:r>
              <a:rPr lang="it-IT" dirty="0" smtClean="0"/>
              <a:t> </a:t>
            </a:r>
            <a:r>
              <a:rPr lang="it-IT" dirty="0" err="1" smtClean="0"/>
              <a:t>telescope</a:t>
            </a:r>
            <a:r>
              <a:rPr lang="it-IT" dirty="0" smtClean="0"/>
              <a:t> in the </a:t>
            </a:r>
            <a:r>
              <a:rPr lang="it-IT" dirty="0" err="1" smtClean="0"/>
              <a:t>Northern</a:t>
            </a:r>
            <a:r>
              <a:rPr lang="it-IT" dirty="0" smtClean="0"/>
              <a:t> </a:t>
            </a:r>
            <a:r>
              <a:rPr lang="it-IT" dirty="0" err="1" smtClean="0"/>
              <a:t>Hemisphere</a:t>
            </a:r>
            <a:r>
              <a:rPr lang="it-IT" dirty="0" smtClean="0"/>
              <a:t> </a:t>
            </a:r>
          </a:p>
          <a:p>
            <a:r>
              <a:rPr lang="it-IT" dirty="0" err="1" smtClean="0"/>
              <a:t>Seabed</a:t>
            </a:r>
            <a:r>
              <a:rPr lang="it-IT" dirty="0" smtClean="0"/>
              <a:t> network and GARR-X: An open  Science </a:t>
            </a:r>
            <a:r>
              <a:rPr lang="it-IT" dirty="0"/>
              <a:t>G</a:t>
            </a:r>
            <a:r>
              <a:rPr lang="it-IT" dirty="0" smtClean="0"/>
              <a:t>ateway to </a:t>
            </a:r>
            <a:r>
              <a:rPr lang="it-IT" dirty="0" err="1" smtClean="0"/>
              <a:t>deep</a:t>
            </a:r>
            <a:r>
              <a:rPr lang="it-IT" dirty="0" smtClean="0"/>
              <a:t> </a:t>
            </a:r>
            <a:r>
              <a:rPr lang="it-IT" dirty="0" err="1" smtClean="0"/>
              <a:t>sea</a:t>
            </a:r>
            <a:endParaRPr lang="it-IT" dirty="0" smtClean="0"/>
          </a:p>
        </p:txBody>
      </p:sp>
      <p:sp>
        <p:nvSpPr>
          <p:cNvPr id="10" name="Rettangolo 9"/>
          <p:cNvSpPr/>
          <p:nvPr/>
        </p:nvSpPr>
        <p:spPr>
          <a:xfrm>
            <a:off x="1" y="1855368"/>
            <a:ext cx="9144000" cy="923330"/>
          </a:xfrm>
          <a:prstGeom prst="rect">
            <a:avLst/>
          </a:prstGeom>
        </p:spPr>
        <p:txBody>
          <a:bodyPr wrap="square">
            <a:spAutoFit/>
          </a:bodyPr>
          <a:lstStyle/>
          <a:p>
            <a:r>
              <a:rPr lang="it-IT" b="1" dirty="0" smtClean="0">
                <a:solidFill>
                  <a:srgbClr val="FF00FF"/>
                </a:solidFill>
              </a:rPr>
              <a:t>Catania Test Site, 2100 m water </a:t>
            </a:r>
            <a:r>
              <a:rPr lang="it-IT" b="1" dirty="0" err="1" smtClean="0">
                <a:solidFill>
                  <a:srgbClr val="FF00FF"/>
                </a:solidFill>
              </a:rPr>
              <a:t>depth</a:t>
            </a:r>
            <a:r>
              <a:rPr lang="it-IT" b="1" dirty="0" smtClean="0">
                <a:solidFill>
                  <a:srgbClr val="FF00FF"/>
                </a:solidFill>
              </a:rPr>
              <a:t> (25 km)</a:t>
            </a:r>
          </a:p>
          <a:p>
            <a:r>
              <a:rPr lang="it-IT" dirty="0" smtClean="0"/>
              <a:t>NEMO </a:t>
            </a:r>
            <a:r>
              <a:rPr lang="it-IT" dirty="0" err="1" smtClean="0"/>
              <a:t>Phase</a:t>
            </a:r>
            <a:r>
              <a:rPr lang="it-IT" dirty="0" smtClean="0"/>
              <a:t> 1: test of </a:t>
            </a:r>
            <a:r>
              <a:rPr lang="it-IT" dirty="0" err="1" smtClean="0"/>
              <a:t>key</a:t>
            </a:r>
            <a:r>
              <a:rPr lang="it-IT" dirty="0" smtClean="0"/>
              <a:t> </a:t>
            </a:r>
            <a:r>
              <a:rPr lang="it-IT" dirty="0" err="1" smtClean="0"/>
              <a:t>deep-sea</a:t>
            </a:r>
            <a:r>
              <a:rPr lang="it-IT" dirty="0" smtClean="0"/>
              <a:t> </a:t>
            </a:r>
            <a:r>
              <a:rPr lang="it-IT" dirty="0" err="1" smtClean="0"/>
              <a:t>technologies</a:t>
            </a:r>
            <a:r>
              <a:rPr lang="it-IT" dirty="0" smtClean="0"/>
              <a:t>, muon </a:t>
            </a:r>
            <a:r>
              <a:rPr lang="it-IT" dirty="0" err="1" smtClean="0"/>
              <a:t>flux</a:t>
            </a:r>
            <a:r>
              <a:rPr lang="it-IT" dirty="0" smtClean="0"/>
              <a:t> </a:t>
            </a:r>
            <a:r>
              <a:rPr lang="it-IT" dirty="0" err="1" smtClean="0"/>
              <a:t>reconstructed</a:t>
            </a:r>
            <a:endParaRPr lang="it-IT" dirty="0" smtClean="0"/>
          </a:p>
          <a:p>
            <a:r>
              <a:rPr lang="it-IT" dirty="0" smtClean="0"/>
              <a:t>First </a:t>
            </a:r>
            <a:r>
              <a:rPr lang="it-IT" dirty="0" err="1" smtClean="0"/>
              <a:t>Cabled</a:t>
            </a:r>
            <a:r>
              <a:rPr lang="it-IT" dirty="0" smtClean="0"/>
              <a:t> </a:t>
            </a:r>
            <a:r>
              <a:rPr lang="it-IT" dirty="0" err="1" smtClean="0"/>
              <a:t>node</a:t>
            </a:r>
            <a:r>
              <a:rPr lang="it-IT" dirty="0" smtClean="0"/>
              <a:t> of EMSO: geo-</a:t>
            </a:r>
            <a:r>
              <a:rPr lang="it-IT" dirty="0" err="1" smtClean="0"/>
              <a:t>hazard</a:t>
            </a:r>
            <a:r>
              <a:rPr lang="it-IT" dirty="0" smtClean="0"/>
              <a:t> and (</a:t>
            </a:r>
            <a:r>
              <a:rPr lang="it-IT" dirty="0" err="1" smtClean="0"/>
              <a:t>bio</a:t>
            </a:r>
            <a:r>
              <a:rPr lang="it-IT" dirty="0" smtClean="0"/>
              <a:t>-)</a:t>
            </a:r>
            <a:r>
              <a:rPr lang="it-IT" dirty="0" err="1" smtClean="0"/>
              <a:t>acoustic</a:t>
            </a:r>
            <a:r>
              <a:rPr lang="it-IT" dirty="0" smtClean="0"/>
              <a:t> </a:t>
            </a:r>
            <a:r>
              <a:rPr lang="it-IT" dirty="0" err="1" smtClean="0"/>
              <a:t>monitoring</a:t>
            </a:r>
            <a:endParaRPr lang="it-IT" dirty="0" smtClean="0"/>
          </a:p>
        </p:txBody>
      </p:sp>
      <p:sp>
        <p:nvSpPr>
          <p:cNvPr id="18" name="Oval 24"/>
          <p:cNvSpPr>
            <a:spLocks noChangeArrowheads="1"/>
          </p:cNvSpPr>
          <p:nvPr/>
        </p:nvSpPr>
        <p:spPr bwMode="auto">
          <a:xfrm>
            <a:off x="3131707" y="6417384"/>
            <a:ext cx="30747" cy="25624"/>
          </a:xfrm>
          <a:prstGeom prst="ellipse">
            <a:avLst/>
          </a:prstGeom>
          <a:solidFill>
            <a:schemeClr val="bg1"/>
          </a:solidFill>
          <a:ln w="9525">
            <a:solidFill>
              <a:srgbClr val="FF0000"/>
            </a:solidFill>
            <a:round/>
            <a:headEnd/>
            <a:tailEnd/>
          </a:ln>
          <a:effectLst/>
        </p:spPr>
        <p:txBody>
          <a:bodyPr wrap="none" anchor="ctr"/>
          <a:lstStyle/>
          <a:p>
            <a:endParaRPr lang="it-IT" dirty="0"/>
          </a:p>
        </p:txBody>
      </p:sp>
      <p:sp>
        <p:nvSpPr>
          <p:cNvPr id="25" name="CasellaDiTesto 24"/>
          <p:cNvSpPr txBox="1"/>
          <p:nvPr/>
        </p:nvSpPr>
        <p:spPr>
          <a:xfrm>
            <a:off x="3146579" y="6117721"/>
            <a:ext cx="697627" cy="307777"/>
          </a:xfrm>
          <a:prstGeom prst="rect">
            <a:avLst/>
          </a:prstGeom>
          <a:noFill/>
        </p:spPr>
        <p:txBody>
          <a:bodyPr wrap="none" rtlCol="0">
            <a:spAutoFit/>
          </a:bodyPr>
          <a:lstStyle/>
          <a:p>
            <a:r>
              <a:rPr lang="it-IT" sz="1400" b="1" dirty="0" smtClean="0">
                <a:solidFill>
                  <a:srgbClr val="FF0000"/>
                </a:solidFill>
              </a:rPr>
              <a:t>CP Site</a:t>
            </a:r>
            <a:endParaRPr lang="it-IT" sz="1400" b="1" dirty="0">
              <a:solidFill>
                <a:srgbClr val="FF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664500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3010" name="Picture 2" descr="C:\Documents and Settings\Administrator\My Documents\educational\infn_mappa.gif"/>
          <p:cNvPicPr>
            <a:picLocks noChangeAspect="1" noChangeArrowheads="1"/>
          </p:cNvPicPr>
          <p:nvPr/>
        </p:nvPicPr>
        <p:blipFill>
          <a:blip r:embed="rId3"/>
          <a:srcRect/>
          <a:stretch>
            <a:fillRect/>
          </a:stretch>
        </p:blipFill>
        <p:spPr bwMode="auto">
          <a:xfrm>
            <a:off x="2133606" y="381000"/>
            <a:ext cx="5019675" cy="5943600"/>
          </a:xfrm>
          <a:prstGeom prst="rect">
            <a:avLst/>
          </a:prstGeom>
          <a:noFill/>
          <a:ln w="9525">
            <a:noFill/>
            <a:miter lim="800000"/>
            <a:headEnd/>
            <a:tailEnd/>
          </a:ln>
        </p:spPr>
      </p:pic>
      <p:grpSp>
        <p:nvGrpSpPr>
          <p:cNvPr id="2" name="Group 7"/>
          <p:cNvGrpSpPr>
            <a:grpSpLocks/>
          </p:cNvGrpSpPr>
          <p:nvPr/>
        </p:nvGrpSpPr>
        <p:grpSpPr bwMode="auto">
          <a:xfrm>
            <a:off x="152400" y="4702187"/>
            <a:ext cx="5235575" cy="2003425"/>
            <a:chOff x="96" y="2962"/>
            <a:chExt cx="3298" cy="1262"/>
          </a:xfrm>
        </p:grpSpPr>
        <p:pic>
          <p:nvPicPr>
            <p:cNvPr id="43025" name="Picture 8"/>
            <p:cNvPicPr>
              <a:picLocks noChangeArrowheads="1"/>
            </p:cNvPicPr>
            <p:nvPr/>
          </p:nvPicPr>
          <p:blipFill>
            <a:blip r:embed="rId4"/>
            <a:srcRect/>
            <a:stretch>
              <a:fillRect/>
            </a:stretch>
          </p:blipFill>
          <p:spPr bwMode="auto">
            <a:xfrm>
              <a:off x="96" y="2962"/>
              <a:ext cx="1488" cy="1262"/>
            </a:xfrm>
            <a:prstGeom prst="rect">
              <a:avLst/>
            </a:prstGeom>
            <a:noFill/>
            <a:ln w="12700">
              <a:noFill/>
              <a:miter lim="800000"/>
              <a:headEnd/>
              <a:tailEnd/>
            </a:ln>
          </p:spPr>
        </p:pic>
        <p:sp>
          <p:nvSpPr>
            <p:cNvPr id="43026" name="Rectangle 9"/>
            <p:cNvSpPr>
              <a:spLocks noChangeArrowheads="1"/>
            </p:cNvSpPr>
            <p:nvPr/>
          </p:nvSpPr>
          <p:spPr bwMode="auto">
            <a:xfrm>
              <a:off x="1678" y="3612"/>
              <a:ext cx="947" cy="522"/>
            </a:xfrm>
            <a:prstGeom prst="rect">
              <a:avLst/>
            </a:prstGeom>
            <a:noFill/>
            <a:ln w="12700">
              <a:noFill/>
              <a:miter lim="800000"/>
              <a:headEnd/>
              <a:tailEnd/>
            </a:ln>
          </p:spPr>
          <p:txBody>
            <a:bodyPr wrap="none" lIns="90487" tIns="44450" rIns="90487" bIns="44450">
              <a:prstTxWarp prst="textNoShape">
                <a:avLst/>
              </a:prstTxWarp>
              <a:spAutoFit/>
            </a:bodyPr>
            <a:lstStyle/>
            <a:p>
              <a:pPr eaLnBrk="0" hangingPunct="0"/>
              <a:r>
                <a:rPr lang="en-US" sz="2400" dirty="0" smtClean="0">
                  <a:solidFill>
                    <a:srgbClr val="3518E4"/>
                  </a:solidFill>
                </a:rPr>
                <a:t>LNS</a:t>
              </a:r>
            </a:p>
            <a:p>
              <a:pPr eaLnBrk="0" hangingPunct="0"/>
              <a:r>
                <a:rPr lang="en-US" sz="2400" dirty="0">
                  <a:solidFill>
                    <a:srgbClr val="3518E4"/>
                  </a:solidFill>
                </a:rPr>
                <a:t>(Catania)</a:t>
              </a:r>
            </a:p>
          </p:txBody>
        </p:sp>
        <p:sp>
          <p:nvSpPr>
            <p:cNvPr id="43027" name="Freeform 10"/>
            <p:cNvSpPr>
              <a:spLocks/>
            </p:cNvSpPr>
            <p:nvPr/>
          </p:nvSpPr>
          <p:spPr bwMode="auto">
            <a:xfrm>
              <a:off x="1588" y="3252"/>
              <a:ext cx="1806" cy="342"/>
            </a:xfrm>
            <a:custGeom>
              <a:avLst/>
              <a:gdLst>
                <a:gd name="T0" fmla="*/ 0 w 1806"/>
                <a:gd name="T1" fmla="*/ 0 h 342"/>
                <a:gd name="T2" fmla="*/ 1806 w 1806"/>
                <a:gd name="T3" fmla="*/ 342 h 342"/>
                <a:gd name="T4" fmla="*/ 0 60000 65536"/>
                <a:gd name="T5" fmla="*/ 0 60000 65536"/>
                <a:gd name="T6" fmla="*/ 0 w 1806"/>
                <a:gd name="T7" fmla="*/ 0 h 342"/>
                <a:gd name="T8" fmla="*/ 1806 w 1806"/>
                <a:gd name="T9" fmla="*/ 342 h 342"/>
              </a:gdLst>
              <a:ahLst/>
              <a:cxnLst>
                <a:cxn ang="T4">
                  <a:pos x="T0" y="T1"/>
                </a:cxn>
                <a:cxn ang="T5">
                  <a:pos x="T2" y="T3"/>
                </a:cxn>
              </a:cxnLst>
              <a:rect l="T6" t="T7" r="T8" b="T9"/>
              <a:pathLst>
                <a:path w="1806" h="342">
                  <a:moveTo>
                    <a:pt x="0" y="0"/>
                  </a:moveTo>
                  <a:lnTo>
                    <a:pt x="1806" y="342"/>
                  </a:lnTo>
                </a:path>
              </a:pathLst>
            </a:custGeom>
            <a:noFill/>
            <a:ln w="25400">
              <a:solidFill>
                <a:srgbClr val="3518E4"/>
              </a:solidFill>
              <a:round/>
              <a:headEnd/>
              <a:tailEnd type="triangle" w="med" len="med"/>
            </a:ln>
          </p:spPr>
          <p:txBody>
            <a:bodyPr wrap="none" anchor="ctr">
              <a:prstTxWarp prst="textNoShape">
                <a:avLst/>
              </a:prstTxWarp>
            </a:bodyPr>
            <a:lstStyle/>
            <a:p>
              <a:pPr algn="ctr" eaLnBrk="0" hangingPunct="0"/>
              <a:endParaRPr lang="it-IT" sz="2400" b="0"/>
            </a:p>
          </p:txBody>
        </p:sp>
      </p:grpSp>
      <p:sp>
        <p:nvSpPr>
          <p:cNvPr id="43012" name="Freeform 14"/>
          <p:cNvSpPr>
            <a:spLocks/>
          </p:cNvSpPr>
          <p:nvPr/>
        </p:nvSpPr>
        <p:spPr bwMode="auto">
          <a:xfrm>
            <a:off x="5181600" y="3429000"/>
            <a:ext cx="1831975" cy="1265238"/>
          </a:xfrm>
          <a:custGeom>
            <a:avLst/>
            <a:gdLst>
              <a:gd name="T0" fmla="*/ 0 w 1042"/>
              <a:gd name="T1" fmla="*/ 0 h 941"/>
              <a:gd name="T2" fmla="*/ 2147483647 w 1042"/>
              <a:gd name="T3" fmla="*/ 2147483647 h 941"/>
              <a:gd name="T4" fmla="*/ 0 60000 65536"/>
              <a:gd name="T5" fmla="*/ 0 60000 65536"/>
              <a:gd name="T6" fmla="*/ 0 w 1042"/>
              <a:gd name="T7" fmla="*/ 0 h 941"/>
              <a:gd name="T8" fmla="*/ 1042 w 1042"/>
              <a:gd name="T9" fmla="*/ 941 h 941"/>
            </a:gdLst>
            <a:ahLst/>
            <a:cxnLst>
              <a:cxn ang="T4">
                <a:pos x="T0" y="T1"/>
              </a:cxn>
              <a:cxn ang="T5">
                <a:pos x="T2" y="T3"/>
              </a:cxn>
            </a:cxnLst>
            <a:rect l="T6" t="T7" r="T8" b="T9"/>
            <a:pathLst>
              <a:path w="1042" h="941">
                <a:moveTo>
                  <a:pt x="0" y="0"/>
                </a:moveTo>
                <a:lnTo>
                  <a:pt x="1042" y="941"/>
                </a:lnTo>
              </a:path>
            </a:pathLst>
          </a:custGeom>
          <a:noFill/>
          <a:ln w="25400">
            <a:solidFill>
              <a:srgbClr val="3518E4"/>
            </a:solidFill>
            <a:round/>
            <a:headEnd type="triangle" w="med" len="med"/>
            <a:tailEnd/>
          </a:ln>
        </p:spPr>
        <p:txBody>
          <a:bodyPr wrap="none" anchor="ctr">
            <a:prstTxWarp prst="textNoShape">
              <a:avLst/>
            </a:prstTxWarp>
          </a:bodyPr>
          <a:lstStyle/>
          <a:p>
            <a:pPr algn="ctr" eaLnBrk="0" hangingPunct="0"/>
            <a:endParaRPr lang="it-IT" sz="2400" b="0"/>
          </a:p>
        </p:txBody>
      </p:sp>
      <p:sp>
        <p:nvSpPr>
          <p:cNvPr id="43013" name="Rectangle 15"/>
          <p:cNvSpPr>
            <a:spLocks noChangeArrowheads="1"/>
          </p:cNvSpPr>
          <p:nvPr/>
        </p:nvSpPr>
        <p:spPr bwMode="auto">
          <a:xfrm>
            <a:off x="6477000" y="2514612"/>
            <a:ext cx="2667000" cy="646331"/>
          </a:xfrm>
          <a:prstGeom prst="rect">
            <a:avLst/>
          </a:prstGeom>
          <a:noFill/>
          <a:ln w="9525">
            <a:noFill/>
            <a:miter lim="800000"/>
            <a:headEnd/>
            <a:tailEnd/>
          </a:ln>
        </p:spPr>
        <p:txBody>
          <a:bodyPr>
            <a:prstTxWarp prst="textNoShape">
              <a:avLst/>
            </a:prstTxWarp>
            <a:spAutoFit/>
          </a:bodyPr>
          <a:lstStyle/>
          <a:p>
            <a:pPr>
              <a:spcBef>
                <a:spcPct val="50000"/>
              </a:spcBef>
            </a:pPr>
            <a:r>
              <a:rPr lang="it-IT" dirty="0" smtClean="0">
                <a:solidFill>
                  <a:srgbClr val="CC0000"/>
                </a:solidFill>
              </a:rPr>
              <a:t>20 “Sezioni”</a:t>
            </a:r>
            <a:r>
              <a:rPr lang="it-IT" dirty="0" smtClean="0"/>
              <a:t> </a:t>
            </a:r>
            <a:r>
              <a:rPr lang="it-IT" dirty="0"/>
              <a:t/>
            </a:r>
            <a:br>
              <a:rPr lang="it-IT" dirty="0"/>
            </a:br>
            <a:r>
              <a:rPr lang="it-IT" dirty="0"/>
              <a:t>11 Gruppi collegati</a:t>
            </a:r>
          </a:p>
        </p:txBody>
      </p:sp>
      <p:sp>
        <p:nvSpPr>
          <p:cNvPr id="43014" name="Rectangle 16"/>
          <p:cNvSpPr>
            <a:spLocks noChangeArrowheads="1"/>
          </p:cNvSpPr>
          <p:nvPr/>
        </p:nvSpPr>
        <p:spPr bwMode="auto">
          <a:xfrm>
            <a:off x="7162800" y="3200404"/>
            <a:ext cx="1752600" cy="646331"/>
          </a:xfrm>
          <a:prstGeom prst="rect">
            <a:avLst/>
          </a:prstGeom>
          <a:noFill/>
          <a:ln w="9525">
            <a:noFill/>
            <a:miter lim="800000"/>
            <a:headEnd/>
            <a:tailEnd/>
          </a:ln>
        </p:spPr>
        <p:txBody>
          <a:bodyPr>
            <a:prstTxWarp prst="textNoShape">
              <a:avLst/>
            </a:prstTxWarp>
            <a:spAutoFit/>
          </a:bodyPr>
          <a:lstStyle/>
          <a:p>
            <a:pPr>
              <a:spcBef>
                <a:spcPct val="50000"/>
              </a:spcBef>
            </a:pPr>
            <a:r>
              <a:rPr lang="it-IT" dirty="0" err="1">
                <a:solidFill>
                  <a:srgbClr val="3518E4"/>
                </a:solidFill>
              </a:rPr>
              <a:t>4</a:t>
            </a:r>
            <a:r>
              <a:rPr lang="it-IT" dirty="0" smtClean="0">
                <a:solidFill>
                  <a:srgbClr val="3518E4"/>
                </a:solidFill>
              </a:rPr>
              <a:t> National </a:t>
            </a:r>
            <a:r>
              <a:rPr lang="it-IT" dirty="0" err="1" smtClean="0">
                <a:solidFill>
                  <a:srgbClr val="3518E4"/>
                </a:solidFill>
              </a:rPr>
              <a:t>Labs</a:t>
            </a:r>
            <a:r>
              <a:rPr lang="it-IT" dirty="0" smtClean="0">
                <a:solidFill>
                  <a:srgbClr val="3518E4"/>
                </a:solidFill>
              </a:rPr>
              <a:t>.</a:t>
            </a:r>
            <a:endParaRPr lang="it-IT" dirty="0">
              <a:solidFill>
                <a:srgbClr val="3518E4"/>
              </a:solidFill>
            </a:endParaRPr>
          </a:p>
        </p:txBody>
      </p:sp>
      <p:sp>
        <p:nvSpPr>
          <p:cNvPr id="43015" name="Rectangle 22"/>
          <p:cNvSpPr>
            <a:spLocks noGrp="1" noChangeArrowheads="1"/>
          </p:cNvSpPr>
          <p:nvPr>
            <p:ph type="title" idx="4294967295"/>
          </p:nvPr>
        </p:nvSpPr>
        <p:spPr>
          <a:xfrm>
            <a:off x="0" y="533400"/>
            <a:ext cx="2438400" cy="457200"/>
          </a:xfrm>
        </p:spPr>
        <p:txBody>
          <a:bodyPr lIns="90487" tIns="44450" rIns="90487" bIns="44450"/>
          <a:lstStyle/>
          <a:p>
            <a:pPr eaLnBrk="1" hangingPunct="1"/>
            <a:r>
              <a:rPr lang="en-US" sz="2800" i="1">
                <a:solidFill>
                  <a:srgbClr val="063DE8"/>
                </a:solidFill>
              </a:rPr>
              <a:t>INFN oggi</a:t>
            </a:r>
          </a:p>
        </p:txBody>
      </p:sp>
      <p:grpSp>
        <p:nvGrpSpPr>
          <p:cNvPr id="3" name="Group 3"/>
          <p:cNvGrpSpPr>
            <a:grpSpLocks/>
          </p:cNvGrpSpPr>
          <p:nvPr/>
        </p:nvGrpSpPr>
        <p:grpSpPr bwMode="auto">
          <a:xfrm>
            <a:off x="76200" y="76200"/>
            <a:ext cx="3962400" cy="1828800"/>
            <a:chOff x="48" y="48"/>
            <a:chExt cx="2496" cy="1152"/>
          </a:xfrm>
        </p:grpSpPr>
        <p:pic>
          <p:nvPicPr>
            <p:cNvPr id="43022" name="Picture 4"/>
            <p:cNvPicPr>
              <a:picLocks noChangeArrowheads="1"/>
            </p:cNvPicPr>
            <p:nvPr/>
          </p:nvPicPr>
          <p:blipFill>
            <a:blip r:embed="rId5"/>
            <a:srcRect/>
            <a:stretch>
              <a:fillRect/>
            </a:stretch>
          </p:blipFill>
          <p:spPr bwMode="auto">
            <a:xfrm>
              <a:off x="48" y="48"/>
              <a:ext cx="1392" cy="1152"/>
            </a:xfrm>
            <a:prstGeom prst="rect">
              <a:avLst/>
            </a:prstGeom>
            <a:noFill/>
            <a:ln w="12700">
              <a:noFill/>
              <a:miter lim="800000"/>
              <a:headEnd/>
              <a:tailEnd/>
            </a:ln>
          </p:spPr>
        </p:pic>
        <p:sp>
          <p:nvSpPr>
            <p:cNvPr id="43023" name="Rectangle 5"/>
            <p:cNvSpPr>
              <a:spLocks noChangeArrowheads="1"/>
            </p:cNvSpPr>
            <p:nvPr/>
          </p:nvSpPr>
          <p:spPr bwMode="auto">
            <a:xfrm>
              <a:off x="1497" y="96"/>
              <a:ext cx="827" cy="289"/>
            </a:xfrm>
            <a:prstGeom prst="rect">
              <a:avLst/>
            </a:prstGeom>
            <a:noFill/>
            <a:ln w="12700">
              <a:noFill/>
              <a:miter lim="800000"/>
              <a:headEnd/>
              <a:tailEnd/>
            </a:ln>
          </p:spPr>
          <p:txBody>
            <a:bodyPr wrap="none" lIns="90487" tIns="44450" rIns="90487" bIns="44450">
              <a:prstTxWarp prst="textNoShape">
                <a:avLst/>
              </a:prstTxWarp>
              <a:spAutoFit/>
            </a:bodyPr>
            <a:lstStyle/>
            <a:p>
              <a:pPr eaLnBrk="0" hangingPunct="0"/>
              <a:r>
                <a:rPr lang="en-US" sz="2400">
                  <a:solidFill>
                    <a:srgbClr val="3518E4"/>
                  </a:solidFill>
                </a:rPr>
                <a:t>Legnaro</a:t>
              </a:r>
            </a:p>
          </p:txBody>
        </p:sp>
        <p:sp>
          <p:nvSpPr>
            <p:cNvPr id="43024" name="Freeform 6"/>
            <p:cNvSpPr>
              <a:spLocks/>
            </p:cNvSpPr>
            <p:nvPr/>
          </p:nvSpPr>
          <p:spPr bwMode="auto">
            <a:xfrm>
              <a:off x="1426" y="409"/>
              <a:ext cx="1118" cy="407"/>
            </a:xfrm>
            <a:custGeom>
              <a:avLst/>
              <a:gdLst>
                <a:gd name="T0" fmla="*/ 1118 w 1118"/>
                <a:gd name="T1" fmla="*/ 407 h 407"/>
                <a:gd name="T2" fmla="*/ 0 w 1118"/>
                <a:gd name="T3" fmla="*/ 0 h 407"/>
                <a:gd name="T4" fmla="*/ 0 60000 65536"/>
                <a:gd name="T5" fmla="*/ 0 60000 65536"/>
                <a:gd name="T6" fmla="*/ 0 w 1118"/>
                <a:gd name="T7" fmla="*/ 0 h 407"/>
                <a:gd name="T8" fmla="*/ 1118 w 1118"/>
                <a:gd name="T9" fmla="*/ 407 h 407"/>
              </a:gdLst>
              <a:ahLst/>
              <a:cxnLst>
                <a:cxn ang="T4">
                  <a:pos x="T0" y="T1"/>
                </a:cxn>
                <a:cxn ang="T5">
                  <a:pos x="T2" y="T3"/>
                </a:cxn>
              </a:cxnLst>
              <a:rect l="T6" t="T7" r="T8" b="T9"/>
              <a:pathLst>
                <a:path w="1118" h="407">
                  <a:moveTo>
                    <a:pt x="1118" y="407"/>
                  </a:moveTo>
                  <a:lnTo>
                    <a:pt x="0" y="0"/>
                  </a:lnTo>
                </a:path>
              </a:pathLst>
            </a:custGeom>
            <a:noFill/>
            <a:ln w="25400">
              <a:solidFill>
                <a:srgbClr val="3518E4"/>
              </a:solidFill>
              <a:round/>
              <a:headEnd type="triangle" w="med" len="med"/>
              <a:tailEnd/>
            </a:ln>
          </p:spPr>
          <p:txBody>
            <a:bodyPr wrap="none" anchor="ctr">
              <a:prstTxWarp prst="textNoShape">
                <a:avLst/>
              </a:prstTxWarp>
            </a:bodyPr>
            <a:lstStyle/>
            <a:p>
              <a:pPr algn="ctr" eaLnBrk="0" hangingPunct="0"/>
              <a:endParaRPr lang="it-IT" sz="2400" b="0"/>
            </a:p>
          </p:txBody>
        </p:sp>
      </p:grpSp>
      <p:pic>
        <p:nvPicPr>
          <p:cNvPr id="43017" name="Picture 26"/>
          <p:cNvPicPr>
            <a:picLocks noChangeArrowheads="1"/>
          </p:cNvPicPr>
          <p:nvPr/>
        </p:nvPicPr>
        <p:blipFill>
          <a:blip r:embed="rId6"/>
          <a:srcRect/>
          <a:stretch>
            <a:fillRect/>
          </a:stretch>
        </p:blipFill>
        <p:spPr bwMode="auto">
          <a:xfrm>
            <a:off x="6477000" y="4724400"/>
            <a:ext cx="2667000" cy="1981200"/>
          </a:xfrm>
          <a:prstGeom prst="rect">
            <a:avLst/>
          </a:prstGeom>
          <a:noFill/>
          <a:ln w="12700">
            <a:noFill/>
            <a:miter lim="800000"/>
            <a:headEnd/>
            <a:tailEnd/>
          </a:ln>
        </p:spPr>
      </p:pic>
      <p:grpSp>
        <p:nvGrpSpPr>
          <p:cNvPr id="4" name="Group 29"/>
          <p:cNvGrpSpPr>
            <a:grpSpLocks/>
          </p:cNvGrpSpPr>
          <p:nvPr/>
        </p:nvGrpSpPr>
        <p:grpSpPr bwMode="auto">
          <a:xfrm>
            <a:off x="5257800" y="-76200"/>
            <a:ext cx="3962400" cy="3048000"/>
            <a:chOff x="3312" y="-48"/>
            <a:chExt cx="2496" cy="1920"/>
          </a:xfrm>
        </p:grpSpPr>
        <p:pic>
          <p:nvPicPr>
            <p:cNvPr id="43019" name="Picture 12"/>
            <p:cNvPicPr>
              <a:picLocks noChangeArrowheads="1"/>
            </p:cNvPicPr>
            <p:nvPr/>
          </p:nvPicPr>
          <p:blipFill>
            <a:blip r:embed="rId7"/>
            <a:srcRect/>
            <a:stretch>
              <a:fillRect/>
            </a:stretch>
          </p:blipFill>
          <p:spPr bwMode="auto">
            <a:xfrm>
              <a:off x="4080" y="240"/>
              <a:ext cx="1680" cy="1248"/>
            </a:xfrm>
            <a:prstGeom prst="rect">
              <a:avLst/>
            </a:prstGeom>
            <a:noFill/>
            <a:ln w="12700">
              <a:noFill/>
              <a:miter lim="800000"/>
              <a:headEnd/>
              <a:tailEnd/>
            </a:ln>
          </p:spPr>
        </p:pic>
        <p:sp>
          <p:nvSpPr>
            <p:cNvPr id="43020" name="Rectangle 13"/>
            <p:cNvSpPr>
              <a:spLocks noChangeArrowheads="1"/>
            </p:cNvSpPr>
            <p:nvPr/>
          </p:nvSpPr>
          <p:spPr bwMode="auto">
            <a:xfrm>
              <a:off x="4608" y="-48"/>
              <a:ext cx="1200" cy="289"/>
            </a:xfrm>
            <a:prstGeom prst="rect">
              <a:avLst/>
            </a:prstGeom>
            <a:noFill/>
            <a:ln w="12700">
              <a:noFill/>
              <a:miter lim="800000"/>
              <a:headEnd/>
              <a:tailEnd/>
            </a:ln>
          </p:spPr>
          <p:txBody>
            <a:bodyPr lIns="90487" tIns="44450" rIns="90487" bIns="44450">
              <a:prstTxWarp prst="textNoShape">
                <a:avLst/>
              </a:prstTxWarp>
              <a:spAutoFit/>
            </a:bodyPr>
            <a:lstStyle/>
            <a:p>
              <a:pPr eaLnBrk="0" hangingPunct="0"/>
              <a:r>
                <a:rPr lang="en-US" sz="2400">
                  <a:solidFill>
                    <a:srgbClr val="0000FF"/>
                  </a:solidFill>
                </a:rPr>
                <a:t>Gran Sasso</a:t>
              </a:r>
            </a:p>
          </p:txBody>
        </p:sp>
        <p:sp>
          <p:nvSpPr>
            <p:cNvPr id="43021" name="Line 28"/>
            <p:cNvSpPr>
              <a:spLocks noChangeShapeType="1"/>
            </p:cNvSpPr>
            <p:nvPr/>
          </p:nvSpPr>
          <p:spPr bwMode="auto">
            <a:xfrm flipH="1">
              <a:off x="3312" y="1248"/>
              <a:ext cx="768" cy="624"/>
            </a:xfrm>
            <a:prstGeom prst="line">
              <a:avLst/>
            </a:prstGeom>
            <a:noFill/>
            <a:ln w="38100">
              <a:solidFill>
                <a:srgbClr val="0033CC"/>
              </a:solidFill>
              <a:round/>
              <a:headEnd/>
              <a:tailEnd type="triangle" w="med" len="med"/>
            </a:ln>
          </p:spPr>
          <p:txBody>
            <a:bodyPr>
              <a:prstTxWarp prst="textNoShape">
                <a:avLst/>
              </a:prstTxWarp>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30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3017"/>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430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3" presetClass="entr" presetSubtype="52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 calcmode="lin" valueType="num">
                                      <p:cBhvr>
                                        <p:cTn id="19" dur="500" fill="hold"/>
                                        <p:tgtEl>
                                          <p:spTgt spid="3"/>
                                        </p:tgtEl>
                                        <p:attrNameLst>
                                          <p:attrName>ppt_x</p:attrName>
                                        </p:attrNameLst>
                                      </p:cBhvr>
                                      <p:tavLst>
                                        <p:tav tm="0">
                                          <p:val>
                                            <p:fltVal val="0.5"/>
                                          </p:val>
                                        </p:tav>
                                        <p:tav tm="100000">
                                          <p:val>
                                            <p:strVal val="#ppt_x"/>
                                          </p:val>
                                        </p:tav>
                                      </p:tavLst>
                                    </p:anim>
                                    <p:anim calcmode="lin" valueType="num">
                                      <p:cBhvr>
                                        <p:cTn id="20"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36"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strVal val="(6*min(max(#ppt_w*#ppt_h,.3),1)-7.4)/-.7*#ppt_w"/>
                                          </p:val>
                                        </p:tav>
                                        <p:tav tm="100000">
                                          <p:val>
                                            <p:strVal val="#ppt_w"/>
                                          </p:val>
                                        </p:tav>
                                      </p:tavLst>
                                    </p:anim>
                                    <p:anim calcmode="lin" valueType="num">
                                      <p:cBhvr>
                                        <p:cTn id="26" dur="500" fill="hold"/>
                                        <p:tgtEl>
                                          <p:spTgt spid="2"/>
                                        </p:tgtEl>
                                        <p:attrNameLst>
                                          <p:attrName>ppt_h</p:attrName>
                                        </p:attrNameLst>
                                      </p:cBhvr>
                                      <p:tavLst>
                                        <p:tav tm="0">
                                          <p:val>
                                            <p:strVal val="(6*min(max(#ppt_w*#ppt_h,.3),1)-7.4)/-.7*#ppt_h"/>
                                          </p:val>
                                        </p:tav>
                                        <p:tav tm="100000">
                                          <p:val>
                                            <p:strVal val="#ppt_h"/>
                                          </p:val>
                                        </p:tav>
                                      </p:tavLst>
                                    </p:anim>
                                    <p:anim calcmode="lin" valueType="num">
                                      <p:cBhvr>
                                        <p:cTn id="27" dur="500" fill="hold"/>
                                        <p:tgtEl>
                                          <p:spTgt spid="2"/>
                                        </p:tgtEl>
                                        <p:attrNameLst>
                                          <p:attrName>ppt_x</p:attrName>
                                        </p:attrNameLst>
                                      </p:cBhvr>
                                      <p:tavLst>
                                        <p:tav tm="0">
                                          <p:val>
                                            <p:fltVal val="0.5"/>
                                          </p:val>
                                        </p:tav>
                                        <p:tav tm="100000">
                                          <p:val>
                                            <p:strVal val="#ppt_x"/>
                                          </p:val>
                                        </p:tav>
                                      </p:tavLst>
                                    </p:anim>
                                    <p:anim calcmode="lin" valueType="num">
                                      <p:cBhvr>
                                        <p:cTn id="28" dur="500" fill="hold"/>
                                        <p:tgtEl>
                                          <p:spTgt spid="2"/>
                                        </p:tgtEl>
                                        <p:attrNameLst>
                                          <p:attrName>ppt_y</p:attrName>
                                        </p:attrNameLst>
                                      </p:cBhvr>
                                      <p:tavLst>
                                        <p:tav tm="0">
                                          <p:val>
                                            <p:strVal val="1+(6*min(max(#ppt_w*#ppt_h,.3),1)-7.4)/-.7*#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528"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 calcmode="lin" valueType="num">
                                      <p:cBhvr>
                                        <p:cTn id="35" dur="500" fill="hold"/>
                                        <p:tgtEl>
                                          <p:spTgt spid="4"/>
                                        </p:tgtEl>
                                        <p:attrNameLst>
                                          <p:attrName>ppt_x</p:attrName>
                                        </p:attrNameLst>
                                      </p:cBhvr>
                                      <p:tavLst>
                                        <p:tav tm="0">
                                          <p:val>
                                            <p:fltVal val="0.5"/>
                                          </p:val>
                                        </p:tav>
                                        <p:tav tm="100000">
                                          <p:val>
                                            <p:strVal val="#ppt_x"/>
                                          </p:val>
                                        </p:tav>
                                      </p:tavLst>
                                    </p:anim>
                                    <p:anim calcmode="lin" valueType="num">
                                      <p:cBhvr>
                                        <p:cTn id="36" dur="500" fill="hold"/>
                                        <p:tgtEl>
                                          <p:spTgt spid="4"/>
                                        </p:tgtEl>
                                        <p:attrNameLst>
                                          <p:attrName>ppt_y</p:attrName>
                                        </p:attrNameLst>
                                      </p:cBhvr>
                                      <p:tavLst>
                                        <p:tav tm="0">
                                          <p:val>
                                            <p:fltVal val="0.5"/>
                                          </p:val>
                                        </p:tav>
                                        <p:tav tm="100000">
                                          <p:val>
                                            <p:strVal val="#ppt_y"/>
                                          </p:val>
                                        </p:tav>
                                      </p:tavLst>
                                    </p:anim>
                                  </p:childTnLst>
                                </p:cTn>
                              </p:par>
                            </p:childTnLst>
                          </p:cTn>
                        </p:par>
                        <p:par>
                          <p:cTn id="37" fill="hold">
                            <p:stCondLst>
                              <p:cond delay="500"/>
                            </p:stCondLst>
                            <p:childTnLst>
                              <p:par>
                                <p:cTn id="38" presetID="1" presetClass="entr" presetSubtype="0"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43013"/>
                                        </p:tgtEl>
                                        <p:attrNameLst>
                                          <p:attrName>style.visibility</p:attrName>
                                        </p:attrNameLst>
                                      </p:cBhvr>
                                      <p:to>
                                        <p:strVal val="visible"/>
                                      </p:to>
                                    </p:set>
                                  </p:childTnLst>
                                </p:cTn>
                              </p:par>
                            </p:childTnLst>
                          </p:cTn>
                        </p:par>
                        <p:par>
                          <p:cTn id="43" fill="hold">
                            <p:stCondLst>
                              <p:cond delay="500"/>
                            </p:stCondLst>
                            <p:childTnLst>
                              <p:par>
                                <p:cTn id="44" presetID="1" presetClass="entr" presetSubtype="0" fill="hold" grpId="0" nodeType="afterEffect">
                                  <p:stCondLst>
                                    <p:cond delay="0"/>
                                  </p:stCondLst>
                                  <p:childTnLst>
                                    <p:set>
                                      <p:cBhvr>
                                        <p:cTn id="45" dur="1" fill="hold">
                                          <p:stCondLst>
                                            <p:cond delay="0"/>
                                          </p:stCondLst>
                                        </p:cTn>
                                        <p:tgtEl>
                                          <p:spTgt spid="43015"/>
                                        </p:tgtEl>
                                        <p:attrNameLst>
                                          <p:attrName>style.visibility</p:attrName>
                                        </p:attrNameLst>
                                      </p:cBhvr>
                                      <p:to>
                                        <p:strVal val="visible"/>
                                      </p:to>
                                    </p:se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43014"/>
                                        </p:tgtEl>
                                        <p:attrNameLst>
                                          <p:attrName>style.visibility</p:attrName>
                                        </p:attrNameLst>
                                      </p:cBhvr>
                                      <p:to>
                                        <p:strVal val="visible"/>
                                      </p:to>
                                    </p:set>
                                  </p:childTnLst>
                                </p:cTn>
                              </p:par>
                            </p:childTnLst>
                          </p:cTn>
                        </p:par>
                        <p:par>
                          <p:cTn id="49" fill="hold">
                            <p:stCondLst>
                              <p:cond delay="500"/>
                            </p:stCondLst>
                            <p:childTnLst>
                              <p:par>
                                <p:cTn id="50" presetID="1" presetClass="entr" presetSubtype="0" fill="hold" nodeType="afterEffect">
                                  <p:stCondLst>
                                    <p:cond delay="0"/>
                                  </p:stCondLst>
                                  <p:childTnLst>
                                    <p:set>
                                      <p:cBhvr>
                                        <p:cTn id="51" dur="1" fill="hold">
                                          <p:stCondLst>
                                            <p:cond delay="0"/>
                                          </p:stCondLst>
                                        </p:cTn>
                                        <p:tgtEl>
                                          <p:spTgt spid="3"/>
                                        </p:tgtEl>
                                        <p:attrNameLst>
                                          <p:attrName>style.visibility</p:attrName>
                                        </p:attrNameLst>
                                      </p:cBhvr>
                                      <p:to>
                                        <p:strVal val="visible"/>
                                      </p:to>
                                    </p:set>
                                  </p:childTnLst>
                                </p:cTn>
                              </p:par>
                            </p:childTnLst>
                          </p:cTn>
                        </p:par>
                        <p:par>
                          <p:cTn id="52" fill="hold">
                            <p:stCondLst>
                              <p:cond delay="500"/>
                            </p:stCondLst>
                            <p:childTnLst>
                              <p:par>
                                <p:cTn id="53" presetID="1" presetClass="entr" presetSubtype="0" fill="hold" nodeType="afterEffect">
                                  <p:stCondLst>
                                    <p:cond delay="0"/>
                                  </p:stCondLst>
                                  <p:childTnLst>
                                    <p:set>
                                      <p:cBhvr>
                                        <p:cTn id="5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animBg="1"/>
      <p:bldP spid="43013" grpId="0"/>
      <p:bldP spid="43014" grpId="0"/>
      <p:bldP spid="43015" grpId="0"/>
    </p:bld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67544" y="2348880"/>
            <a:ext cx="7772400" cy="2376488"/>
          </a:xfrm>
        </p:spPr>
        <p:txBody>
          <a:bodyPr rtlCol="0">
            <a:noAutofit/>
          </a:bodyPr>
          <a:lstStyle/>
          <a:p>
            <a:pPr fontAlgn="auto">
              <a:spcAft>
                <a:spcPts val="0"/>
              </a:spcAft>
              <a:defRPr/>
            </a:pPr>
            <a:r>
              <a:rPr lang="it-IT" sz="3600" b="1" dirty="0" smtClean="0">
                <a:solidFill>
                  <a:schemeClr val="tx2">
                    <a:lumMod val="75000"/>
                  </a:schemeClr>
                </a:solidFill>
                <a:effectLst>
                  <a:outerShdw blurRad="38100" dist="38100" dir="2700000" algn="tl">
                    <a:srgbClr val="000000">
                      <a:alpha val="43137"/>
                    </a:srgbClr>
                  </a:outerShdw>
                </a:effectLst>
              </a:rPr>
              <a:t/>
            </a:r>
            <a:br>
              <a:rPr lang="it-IT" sz="3600" b="1" dirty="0" smtClean="0">
                <a:solidFill>
                  <a:schemeClr val="tx2">
                    <a:lumMod val="75000"/>
                  </a:schemeClr>
                </a:solidFill>
                <a:effectLst>
                  <a:outerShdw blurRad="38100" dist="38100" dir="2700000" algn="tl">
                    <a:srgbClr val="000000">
                      <a:alpha val="43137"/>
                    </a:srgbClr>
                  </a:outerShdw>
                </a:effectLst>
              </a:rPr>
            </a:br>
            <a:r>
              <a:rPr lang="it-IT" sz="3600" b="1" dirty="0" smtClean="0">
                <a:solidFill>
                  <a:schemeClr val="tx2">
                    <a:lumMod val="75000"/>
                  </a:schemeClr>
                </a:solidFill>
              </a:rPr>
              <a:t>Laboratori Nazionali di </a:t>
            </a:r>
            <a:r>
              <a:rPr lang="it-IT" sz="3600" b="1" dirty="0" err="1" smtClean="0">
                <a:solidFill>
                  <a:schemeClr val="tx2">
                    <a:lumMod val="75000"/>
                  </a:schemeClr>
                </a:solidFill>
              </a:rPr>
              <a:t>Legnaro</a:t>
            </a:r>
            <a:r>
              <a:rPr lang="it-IT" sz="3600" b="1" dirty="0" smtClean="0">
                <a:solidFill>
                  <a:schemeClr val="tx2">
                    <a:lumMod val="75000"/>
                  </a:schemeClr>
                </a:solidFill>
              </a:rPr>
              <a:t>:</a:t>
            </a:r>
            <a:br>
              <a:rPr lang="it-IT" sz="3600" b="1" dirty="0" smtClean="0">
                <a:solidFill>
                  <a:schemeClr val="tx2">
                    <a:lumMod val="75000"/>
                  </a:schemeClr>
                </a:solidFill>
              </a:rPr>
            </a:br>
            <a:r>
              <a:rPr lang="it-IT" sz="3600" b="1" dirty="0" smtClean="0">
                <a:solidFill>
                  <a:schemeClr val="tx2">
                    <a:lumMod val="75000"/>
                  </a:schemeClr>
                </a:solidFill>
              </a:rPr>
              <a:t>status and </a:t>
            </a:r>
            <a:r>
              <a:rPr lang="it-IT" sz="3600" b="1" dirty="0" err="1" smtClean="0">
                <a:solidFill>
                  <a:schemeClr val="tx2">
                    <a:lumMod val="75000"/>
                  </a:schemeClr>
                </a:solidFill>
              </a:rPr>
              <a:t>perspectives</a:t>
            </a:r>
            <a:r>
              <a:rPr lang="it-IT" sz="3600" b="1" dirty="0" smtClean="0">
                <a:solidFill>
                  <a:schemeClr val="tx2">
                    <a:lumMod val="75000"/>
                  </a:schemeClr>
                </a:solidFill>
              </a:rPr>
              <a:t/>
            </a:r>
            <a:br>
              <a:rPr lang="it-IT" sz="3600" b="1" dirty="0" smtClean="0">
                <a:solidFill>
                  <a:schemeClr val="tx2">
                    <a:lumMod val="75000"/>
                  </a:schemeClr>
                </a:solidFill>
              </a:rPr>
            </a:br>
            <a:r>
              <a:rPr lang="it-IT" sz="3600" b="1" dirty="0" smtClean="0">
                <a:solidFill>
                  <a:schemeClr val="tx2">
                    <a:lumMod val="75000"/>
                  </a:schemeClr>
                </a:solidFill>
                <a:effectLst>
                  <a:outerShdw blurRad="38100" dist="38100" dir="2700000" algn="tl">
                    <a:srgbClr val="000000">
                      <a:alpha val="43137"/>
                    </a:srgbClr>
                  </a:outerShdw>
                </a:effectLst>
              </a:rPr>
              <a:t/>
            </a:r>
            <a:br>
              <a:rPr lang="it-IT" sz="3600" b="1" dirty="0" smtClean="0">
                <a:solidFill>
                  <a:schemeClr val="tx2">
                    <a:lumMod val="75000"/>
                  </a:schemeClr>
                </a:solidFill>
                <a:effectLst>
                  <a:outerShdw blurRad="38100" dist="38100" dir="2700000" algn="tl">
                    <a:srgbClr val="000000">
                      <a:alpha val="43137"/>
                    </a:srgbClr>
                  </a:outerShdw>
                </a:effectLst>
              </a:rPr>
            </a:br>
            <a:r>
              <a:rPr lang="it-IT" sz="3600" b="1" dirty="0" smtClean="0">
                <a:solidFill>
                  <a:schemeClr val="tx2">
                    <a:lumMod val="75000"/>
                  </a:schemeClr>
                </a:solidFill>
                <a:effectLst>
                  <a:outerShdw blurRad="38100" dist="38100" dir="2700000" algn="tl">
                    <a:srgbClr val="000000">
                      <a:alpha val="43137"/>
                    </a:srgbClr>
                  </a:outerShdw>
                </a:effectLst>
              </a:rPr>
              <a:t/>
            </a:r>
            <a:br>
              <a:rPr lang="it-IT" sz="3600" b="1" dirty="0" smtClean="0">
                <a:solidFill>
                  <a:schemeClr val="tx2">
                    <a:lumMod val="75000"/>
                  </a:schemeClr>
                </a:solidFill>
                <a:effectLst>
                  <a:outerShdw blurRad="38100" dist="38100" dir="2700000" algn="tl">
                    <a:srgbClr val="000000">
                      <a:alpha val="43137"/>
                    </a:srgbClr>
                  </a:outerShdw>
                </a:effectLst>
              </a:rPr>
            </a:br>
            <a:endParaRPr lang="it-IT" sz="3600" dirty="0">
              <a:solidFill>
                <a:schemeClr val="tx2">
                  <a:lumMod val="75000"/>
                </a:schemeClr>
              </a:solidFill>
              <a:effectLst>
                <a:outerShdw blurRad="38100" dist="38100" dir="2700000" algn="tl">
                  <a:srgbClr val="000000">
                    <a:alpha val="43137"/>
                  </a:srgbClr>
                </a:outerShdw>
              </a:effectLst>
            </a:endParaRPr>
          </a:p>
        </p:txBody>
      </p:sp>
      <p:grpSp>
        <p:nvGrpSpPr>
          <p:cNvPr id="4" name="Group 9"/>
          <p:cNvGrpSpPr>
            <a:grpSpLocks/>
          </p:cNvGrpSpPr>
          <p:nvPr/>
        </p:nvGrpSpPr>
        <p:grpSpPr bwMode="auto">
          <a:xfrm>
            <a:off x="7356326" y="64016"/>
            <a:ext cx="1608162" cy="1420768"/>
            <a:chOff x="4581" y="0"/>
            <a:chExt cx="1179" cy="1207"/>
          </a:xfrm>
        </p:grpSpPr>
        <p:pic>
          <p:nvPicPr>
            <p:cNvPr id="6" name="Picture 4"/>
            <p:cNvPicPr>
              <a:picLocks noChangeAspect="1" noChangeArrowheads="1"/>
            </p:cNvPicPr>
            <p:nvPr/>
          </p:nvPicPr>
          <p:blipFill>
            <a:blip r:embed="rId2" cstate="email"/>
            <a:srcRect/>
            <a:stretch>
              <a:fillRect/>
            </a:stretch>
          </p:blipFill>
          <p:spPr bwMode="auto">
            <a:xfrm>
              <a:off x="4581" y="0"/>
              <a:ext cx="1179" cy="1207"/>
            </a:xfrm>
            <a:prstGeom prst="rect">
              <a:avLst/>
            </a:prstGeom>
            <a:noFill/>
            <a:ln w="9525">
              <a:noFill/>
              <a:miter lim="800000"/>
              <a:headEnd/>
              <a:tailEnd/>
            </a:ln>
          </p:spPr>
        </p:pic>
        <p:sp>
          <p:nvSpPr>
            <p:cNvPr id="7" name="Text Box 5"/>
            <p:cNvSpPr txBox="1">
              <a:spLocks noChangeArrowheads="1"/>
            </p:cNvSpPr>
            <p:nvPr/>
          </p:nvSpPr>
          <p:spPr bwMode="auto">
            <a:xfrm>
              <a:off x="4785" y="208"/>
              <a:ext cx="254" cy="340"/>
            </a:xfrm>
            <a:prstGeom prst="rect">
              <a:avLst/>
            </a:prstGeom>
            <a:noFill/>
            <a:ln w="9525">
              <a:noFill/>
              <a:miter lim="800000"/>
              <a:headEnd/>
              <a:tailEnd/>
            </a:ln>
          </p:spPr>
          <p:txBody>
            <a:bodyPr wrap="none">
              <a:spAutoFit/>
            </a:bodyPr>
            <a:lstStyle/>
            <a:p>
              <a:r>
                <a:rPr lang="it-IT" sz="2000">
                  <a:solidFill>
                    <a:schemeClr val="bg1"/>
                  </a:solidFill>
                  <a:latin typeface="Symbol" pitchFamily="18" charset="2"/>
                </a:rPr>
                <a:t>a</a:t>
              </a:r>
            </a:p>
          </p:txBody>
        </p:sp>
        <p:sp>
          <p:nvSpPr>
            <p:cNvPr id="8" name="Text Box 6"/>
            <p:cNvSpPr txBox="1">
              <a:spLocks noChangeArrowheads="1"/>
            </p:cNvSpPr>
            <p:nvPr/>
          </p:nvSpPr>
          <p:spPr bwMode="auto">
            <a:xfrm>
              <a:off x="5239" y="210"/>
              <a:ext cx="239" cy="340"/>
            </a:xfrm>
            <a:prstGeom prst="rect">
              <a:avLst/>
            </a:prstGeom>
            <a:noFill/>
            <a:ln w="9525">
              <a:noFill/>
              <a:miter lim="800000"/>
              <a:headEnd/>
              <a:tailEnd/>
            </a:ln>
          </p:spPr>
          <p:txBody>
            <a:bodyPr wrap="none">
              <a:spAutoFit/>
            </a:bodyPr>
            <a:lstStyle/>
            <a:p>
              <a:r>
                <a:rPr lang="it-IT" sz="2000">
                  <a:solidFill>
                    <a:schemeClr val="bg1"/>
                  </a:solidFill>
                  <a:latin typeface="Symbol" pitchFamily="18" charset="2"/>
                </a:rPr>
                <a:t>b</a:t>
              </a:r>
            </a:p>
          </p:txBody>
        </p:sp>
        <p:sp>
          <p:nvSpPr>
            <p:cNvPr id="9" name="Text Box 7"/>
            <p:cNvSpPr txBox="1">
              <a:spLocks noChangeArrowheads="1"/>
            </p:cNvSpPr>
            <p:nvPr/>
          </p:nvSpPr>
          <p:spPr bwMode="auto">
            <a:xfrm>
              <a:off x="4830" y="663"/>
              <a:ext cx="213" cy="340"/>
            </a:xfrm>
            <a:prstGeom prst="rect">
              <a:avLst/>
            </a:prstGeom>
            <a:noFill/>
            <a:ln w="9525">
              <a:noFill/>
              <a:miter lim="800000"/>
              <a:headEnd/>
              <a:tailEnd/>
            </a:ln>
          </p:spPr>
          <p:txBody>
            <a:bodyPr wrap="none">
              <a:spAutoFit/>
            </a:bodyPr>
            <a:lstStyle/>
            <a:p>
              <a:r>
                <a:rPr lang="it-IT" sz="2000">
                  <a:solidFill>
                    <a:schemeClr val="bg1"/>
                  </a:solidFill>
                  <a:latin typeface="Symbol" pitchFamily="18" charset="2"/>
                </a:rPr>
                <a:t>g</a:t>
              </a:r>
            </a:p>
          </p:txBody>
        </p:sp>
        <p:sp>
          <p:nvSpPr>
            <p:cNvPr id="10" name="Text Box 8"/>
            <p:cNvSpPr txBox="1">
              <a:spLocks noChangeArrowheads="1"/>
            </p:cNvSpPr>
            <p:nvPr/>
          </p:nvSpPr>
          <p:spPr bwMode="auto">
            <a:xfrm>
              <a:off x="5284" y="709"/>
              <a:ext cx="229" cy="340"/>
            </a:xfrm>
            <a:prstGeom prst="rect">
              <a:avLst/>
            </a:prstGeom>
            <a:noFill/>
            <a:ln w="9525">
              <a:noFill/>
              <a:miter lim="800000"/>
              <a:headEnd/>
              <a:tailEnd/>
            </a:ln>
          </p:spPr>
          <p:txBody>
            <a:bodyPr wrap="none">
              <a:spAutoFit/>
            </a:bodyPr>
            <a:lstStyle/>
            <a:p>
              <a:r>
                <a:rPr lang="it-IT" sz="2000">
                  <a:solidFill>
                    <a:schemeClr val="bg1"/>
                  </a:solidFill>
                  <a:latin typeface="Symbol" pitchFamily="18" charset="2"/>
                </a:rPr>
                <a:t>d</a:t>
              </a:r>
            </a:p>
          </p:txBody>
        </p: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951049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Space and </a:t>
            </a:r>
            <a:r>
              <a:rPr lang="it-IT" dirty="0" err="1" smtClean="0"/>
              <a:t>connectivity</a:t>
            </a:r>
            <a:r>
              <a:rPr lang="it-IT" dirty="0" smtClean="0"/>
              <a:t> </a:t>
            </a:r>
            <a:endParaRPr lang="it-IT" dirty="0"/>
          </a:p>
        </p:txBody>
      </p:sp>
      <p:sp>
        <p:nvSpPr>
          <p:cNvPr id="3" name="Segnaposto contenuto 2"/>
          <p:cNvSpPr>
            <a:spLocks noGrp="1"/>
          </p:cNvSpPr>
          <p:nvPr>
            <p:ph idx="1"/>
          </p:nvPr>
        </p:nvSpPr>
        <p:spPr/>
        <p:txBody>
          <a:bodyPr/>
          <a:lstStyle/>
          <a:p>
            <a:endParaRPr lang="it-IT"/>
          </a:p>
        </p:txBody>
      </p:sp>
      <p:sp>
        <p:nvSpPr>
          <p:cNvPr id="6" name="CasellaDiTesto 5"/>
          <p:cNvSpPr txBox="1"/>
          <p:nvPr/>
        </p:nvSpPr>
        <p:spPr>
          <a:xfrm>
            <a:off x="851580" y="692696"/>
            <a:ext cx="982999" cy="369332"/>
          </a:xfrm>
          <a:prstGeom prst="rect">
            <a:avLst/>
          </a:prstGeom>
          <a:noFill/>
        </p:spPr>
        <p:txBody>
          <a:bodyPr wrap="none" rtlCol="0">
            <a:spAutoFit/>
          </a:bodyPr>
          <a:lstStyle/>
          <a:p>
            <a:r>
              <a:rPr lang="en-US" dirty="0" smtClean="0">
                <a:solidFill>
                  <a:schemeClr val="bg1"/>
                </a:solidFill>
              </a:rPr>
              <a:t>Highway</a:t>
            </a:r>
            <a:endParaRPr lang="en-US" dirty="0">
              <a:solidFill>
                <a:schemeClr val="bg1"/>
              </a:solidFill>
            </a:endParaRPr>
          </a:p>
        </p:txBody>
      </p:sp>
      <p:sp>
        <p:nvSpPr>
          <p:cNvPr id="9" name="CasellaDiTesto 8"/>
          <p:cNvSpPr txBox="1"/>
          <p:nvPr/>
        </p:nvSpPr>
        <p:spPr>
          <a:xfrm>
            <a:off x="5292082" y="4581128"/>
            <a:ext cx="792088" cy="523220"/>
          </a:xfrm>
          <a:prstGeom prst="rect">
            <a:avLst/>
          </a:prstGeom>
          <a:noFill/>
        </p:spPr>
        <p:txBody>
          <a:bodyPr wrap="square" rtlCol="0">
            <a:spAutoFit/>
          </a:bodyPr>
          <a:lstStyle/>
          <a:p>
            <a:r>
              <a:rPr lang="en-US" sz="2800" dirty="0" smtClean="0">
                <a:solidFill>
                  <a:schemeClr val="bg1"/>
                </a:solidFill>
              </a:rPr>
              <a:t>LNL</a:t>
            </a:r>
            <a:endParaRPr lang="en-US" sz="2800" dirty="0">
              <a:solidFill>
                <a:schemeClr val="bg1"/>
              </a:solidFill>
            </a:endParaRPr>
          </a:p>
        </p:txBody>
      </p:sp>
      <p:sp>
        <p:nvSpPr>
          <p:cNvPr id="10" name="CasellaDiTesto 9"/>
          <p:cNvSpPr txBox="1"/>
          <p:nvPr/>
        </p:nvSpPr>
        <p:spPr>
          <a:xfrm>
            <a:off x="2915818" y="2276872"/>
            <a:ext cx="792088" cy="523220"/>
          </a:xfrm>
          <a:prstGeom prst="rect">
            <a:avLst/>
          </a:prstGeom>
          <a:noFill/>
        </p:spPr>
        <p:txBody>
          <a:bodyPr wrap="square" rtlCol="0">
            <a:spAutoFit/>
          </a:bodyPr>
          <a:lstStyle/>
          <a:p>
            <a:r>
              <a:rPr lang="en-US" sz="2800" dirty="0" smtClean="0">
                <a:solidFill>
                  <a:schemeClr val="bg1"/>
                </a:solidFill>
              </a:rPr>
              <a:t>LNL</a:t>
            </a:r>
            <a:endParaRPr lang="en-US" sz="2800" dirty="0">
              <a:solidFill>
                <a:schemeClr val="bg1"/>
              </a:solidFill>
            </a:endParaRPr>
          </a:p>
        </p:txBody>
      </p:sp>
      <p:sp>
        <p:nvSpPr>
          <p:cNvPr id="8" name="Segnaposto numero diapositiva 7"/>
          <p:cNvSpPr>
            <a:spLocks noGrp="1"/>
          </p:cNvSpPr>
          <p:nvPr>
            <p:ph type="sldNum" sz="quarter" idx="12"/>
          </p:nvPr>
        </p:nvSpPr>
        <p:spPr/>
        <p:txBody>
          <a:bodyPr/>
          <a:lstStyle/>
          <a:p>
            <a:fld id="{7FCD6625-1123-4288-989D-FB411D72F149}" type="slidenum">
              <a:rPr lang="it-IT" smtClean="0"/>
              <a:pPr/>
              <a:t>41</a:t>
            </a:fld>
            <a:endParaRPr lang="it-IT"/>
          </a:p>
        </p:txBody>
      </p:sp>
      <p:pic>
        <p:nvPicPr>
          <p:cNvPr id="11" name="Picture 2"/>
          <p:cNvPicPr>
            <a:picLocks noChangeAspect="1" noChangeArrowheads="1"/>
          </p:cNvPicPr>
          <p:nvPr/>
        </p:nvPicPr>
        <p:blipFill rotWithShape="1">
          <a:blip r:embed="rId2"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2254" b="1822"/>
          <a:stretch/>
        </p:blipFill>
        <p:spPr bwMode="auto">
          <a:xfrm>
            <a:off x="0" y="0"/>
            <a:ext cx="9144000" cy="704981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3" cstate="email"/>
          <a:srcRect/>
          <a:stretch>
            <a:fillRect/>
          </a:stretch>
        </p:blipFill>
        <p:spPr bwMode="auto">
          <a:xfrm>
            <a:off x="7086600" y="0"/>
            <a:ext cx="2057400" cy="2171700"/>
          </a:xfrm>
          <a:prstGeom prst="rect">
            <a:avLst/>
          </a:prstGeom>
          <a:noFill/>
          <a:ln w="9525">
            <a:noFill/>
            <a:miter lim="800000"/>
            <a:headEnd/>
            <a:tailEnd/>
          </a:ln>
        </p:spPr>
      </p:pic>
      <p:sp>
        <p:nvSpPr>
          <p:cNvPr id="13" name="Freccia a sinistra 12"/>
          <p:cNvSpPr/>
          <p:nvPr/>
        </p:nvSpPr>
        <p:spPr>
          <a:xfrm rot="19426911">
            <a:off x="8102446" y="-6130"/>
            <a:ext cx="978408" cy="31092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Picture 2"/>
          <p:cNvPicPr>
            <a:picLocks noChangeAspect="1" noChangeArrowheads="1"/>
          </p:cNvPicPr>
          <p:nvPr/>
        </p:nvPicPr>
        <p:blipFill>
          <a:blip r:embed="rId4" cstate="screen"/>
          <a:srcRect/>
          <a:stretch>
            <a:fillRect/>
          </a:stretch>
        </p:blipFill>
        <p:spPr bwMode="auto">
          <a:xfrm>
            <a:off x="2" y="4581128"/>
            <a:ext cx="3528392" cy="2664296"/>
          </a:xfrm>
          <a:prstGeom prst="rect">
            <a:avLst/>
          </a:prstGeom>
          <a:noFill/>
          <a:ln w="9525">
            <a:noFill/>
            <a:miter lim="800000"/>
            <a:headEnd/>
            <a:tailEnd/>
          </a:ln>
        </p:spPr>
      </p:pic>
      <p:sp>
        <p:nvSpPr>
          <p:cNvPr id="15" name="CasellaDiTesto 14"/>
          <p:cNvSpPr txBox="1"/>
          <p:nvPr/>
        </p:nvSpPr>
        <p:spPr>
          <a:xfrm>
            <a:off x="3491886" y="260648"/>
            <a:ext cx="3305763" cy="707886"/>
          </a:xfrm>
          <a:prstGeom prst="rect">
            <a:avLst/>
          </a:prstGeom>
          <a:noFill/>
        </p:spPr>
        <p:txBody>
          <a:bodyPr wrap="none" rtlCol="0">
            <a:spAutoFit/>
          </a:bodyPr>
          <a:lstStyle/>
          <a:p>
            <a:r>
              <a:rPr lang="it-IT" sz="4000" b="1" dirty="0" err="1" smtClean="0">
                <a:solidFill>
                  <a:schemeClr val="bg1"/>
                </a:solidFill>
              </a:rPr>
              <a:t>Where</a:t>
            </a:r>
            <a:r>
              <a:rPr lang="it-IT" sz="4000" b="1" dirty="0" smtClean="0">
                <a:solidFill>
                  <a:schemeClr val="bg1"/>
                </a:solidFill>
              </a:rPr>
              <a:t> </a:t>
            </a:r>
            <a:r>
              <a:rPr lang="it-IT" sz="4000" b="1" dirty="0" err="1" smtClean="0">
                <a:solidFill>
                  <a:schemeClr val="bg1"/>
                </a:solidFill>
              </a:rPr>
              <a:t>is</a:t>
            </a:r>
            <a:r>
              <a:rPr lang="it-IT" sz="4000" b="1" dirty="0" smtClean="0">
                <a:solidFill>
                  <a:schemeClr val="bg1"/>
                </a:solidFill>
              </a:rPr>
              <a:t> LNL ?</a:t>
            </a:r>
            <a:endParaRPr lang="it-IT" sz="4000" b="1" dirty="0">
              <a:solidFill>
                <a:schemeClr val="bg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0" y="476672"/>
            <a:ext cx="8229600" cy="1143000"/>
          </a:xfrm>
        </p:spPr>
        <p:txBody>
          <a:bodyPr/>
          <a:lstStyle/>
          <a:p>
            <a:pPr algn="l" eaLnBrk="1" hangingPunct="1"/>
            <a:r>
              <a:rPr lang="en-US" sz="3200" b="1" dirty="0" err="1" smtClean="0">
                <a:solidFill>
                  <a:srgbClr val="002060"/>
                </a:solidFill>
              </a:rPr>
              <a:t>Legnaro</a:t>
            </a:r>
            <a:r>
              <a:rPr lang="en-US" sz="3200" b="1" dirty="0" smtClean="0">
                <a:solidFill>
                  <a:srgbClr val="002060"/>
                </a:solidFill>
              </a:rPr>
              <a:t> National Laboratories of INFN</a:t>
            </a:r>
            <a:endParaRPr lang="it-IT" sz="3200" b="1" dirty="0" smtClean="0">
              <a:solidFill>
                <a:srgbClr val="002060"/>
              </a:solidFill>
            </a:endParaRPr>
          </a:p>
        </p:txBody>
      </p:sp>
      <p:sp>
        <p:nvSpPr>
          <p:cNvPr id="3076" name="Rectangle 3"/>
          <p:cNvSpPr>
            <a:spLocks noGrp="1" noChangeArrowheads="1"/>
          </p:cNvSpPr>
          <p:nvPr>
            <p:ph idx="1"/>
          </p:nvPr>
        </p:nvSpPr>
        <p:spPr>
          <a:xfrm>
            <a:off x="251520" y="1772816"/>
            <a:ext cx="8892480" cy="5877272"/>
          </a:xfrm>
        </p:spPr>
        <p:txBody>
          <a:bodyPr>
            <a:noAutofit/>
          </a:bodyPr>
          <a:lstStyle/>
          <a:p>
            <a:pPr marL="0">
              <a:spcBef>
                <a:spcPts val="600"/>
              </a:spcBef>
            </a:pPr>
            <a:r>
              <a:rPr lang="it-IT" sz="2400" b="1" dirty="0" err="1" smtClean="0">
                <a:solidFill>
                  <a:srgbClr val="002060"/>
                </a:solidFill>
                <a:cs typeface="Arial" pitchFamily="34" charset="0"/>
              </a:rPr>
              <a:t>Mission</a:t>
            </a:r>
            <a:r>
              <a:rPr lang="it-IT" sz="2400" b="1" dirty="0" smtClean="0">
                <a:solidFill>
                  <a:srgbClr val="002060"/>
                </a:solidFill>
                <a:cs typeface="Arial" pitchFamily="34" charset="0"/>
              </a:rPr>
              <a:t>:  </a:t>
            </a:r>
            <a:r>
              <a:rPr lang="it-IT" sz="2400" dirty="0" err="1" smtClean="0">
                <a:cs typeface="Arial" pitchFamily="34" charset="0"/>
              </a:rPr>
              <a:t>Research</a:t>
            </a:r>
            <a:r>
              <a:rPr lang="it-IT" sz="2400" dirty="0" smtClean="0">
                <a:cs typeface="Arial" pitchFamily="34" charset="0"/>
              </a:rPr>
              <a:t> on </a:t>
            </a:r>
            <a:r>
              <a:rPr lang="it-IT" sz="2400" dirty="0" err="1" smtClean="0">
                <a:cs typeface="Arial" pitchFamily="34" charset="0"/>
              </a:rPr>
              <a:t>fundamental</a:t>
            </a:r>
            <a:r>
              <a:rPr lang="it-IT" sz="2400" dirty="0" smtClean="0">
                <a:cs typeface="Arial" pitchFamily="34" charset="0"/>
              </a:rPr>
              <a:t>  </a:t>
            </a:r>
            <a:r>
              <a:rPr lang="it-IT" sz="2400" dirty="0" err="1" smtClean="0">
                <a:cs typeface="Arial" pitchFamily="34" charset="0"/>
              </a:rPr>
              <a:t>nuclear</a:t>
            </a:r>
            <a:r>
              <a:rPr lang="it-IT" sz="2400" dirty="0" smtClean="0">
                <a:cs typeface="Arial" pitchFamily="34" charset="0"/>
              </a:rPr>
              <a:t> </a:t>
            </a:r>
            <a:r>
              <a:rPr lang="it-IT" sz="2400" dirty="0" err="1" smtClean="0">
                <a:cs typeface="Arial" pitchFamily="34" charset="0"/>
              </a:rPr>
              <a:t>physics</a:t>
            </a:r>
            <a:r>
              <a:rPr lang="it-IT" sz="2400" dirty="0" smtClean="0">
                <a:cs typeface="Arial" pitchFamily="34" charset="0"/>
              </a:rPr>
              <a:t> and </a:t>
            </a:r>
            <a:r>
              <a:rPr lang="it-IT" sz="2400" dirty="0" err="1" smtClean="0">
                <a:cs typeface="Arial" pitchFamily="34" charset="0"/>
              </a:rPr>
              <a:t>nuclear</a:t>
            </a:r>
            <a:r>
              <a:rPr lang="it-IT" sz="2400" dirty="0" smtClean="0">
                <a:cs typeface="Arial" pitchFamily="34" charset="0"/>
              </a:rPr>
              <a:t> and </a:t>
            </a:r>
            <a:r>
              <a:rPr lang="it-IT" sz="2400" dirty="0" err="1" smtClean="0">
                <a:cs typeface="Arial" pitchFamily="34" charset="0"/>
              </a:rPr>
              <a:t>nuclear-astrophysics</a:t>
            </a:r>
            <a:r>
              <a:rPr lang="it-IT" sz="2400" dirty="0" smtClean="0">
                <a:cs typeface="Arial" pitchFamily="34" charset="0"/>
              </a:rPr>
              <a:t>, </a:t>
            </a:r>
            <a:r>
              <a:rPr lang="it-IT" sz="2400" b="1" dirty="0" err="1" smtClean="0">
                <a:solidFill>
                  <a:schemeClr val="tx2">
                    <a:lumMod val="75000"/>
                  </a:schemeClr>
                </a:solidFill>
                <a:cs typeface="Arial" pitchFamily="34" charset="0"/>
              </a:rPr>
              <a:t>together</a:t>
            </a:r>
            <a:r>
              <a:rPr lang="it-IT" sz="2400" b="1" dirty="0" smtClean="0">
                <a:cs typeface="Arial" pitchFamily="34" charset="0"/>
              </a:rPr>
              <a:t> </a:t>
            </a:r>
            <a:r>
              <a:rPr lang="it-IT" sz="2400" dirty="0" err="1" smtClean="0">
                <a:cs typeface="Arial" pitchFamily="34" charset="0"/>
              </a:rPr>
              <a:t>with</a:t>
            </a:r>
            <a:r>
              <a:rPr lang="it-IT" sz="2400" dirty="0" smtClean="0">
                <a:cs typeface="Arial" pitchFamily="34" charset="0"/>
              </a:rPr>
              <a:t>  </a:t>
            </a:r>
            <a:r>
              <a:rPr lang="it-IT" sz="2400" dirty="0" err="1" smtClean="0">
                <a:cs typeface="Arial" pitchFamily="34" charset="0"/>
              </a:rPr>
              <a:t>applications</a:t>
            </a:r>
            <a:r>
              <a:rPr lang="it-IT" sz="2400" dirty="0" smtClean="0">
                <a:cs typeface="Arial" pitchFamily="34" charset="0"/>
              </a:rPr>
              <a:t> </a:t>
            </a:r>
            <a:r>
              <a:rPr lang="it-IT" sz="2400" dirty="0" err="1" smtClean="0">
                <a:cs typeface="Arial" pitchFamily="34" charset="0"/>
              </a:rPr>
              <a:t>of</a:t>
            </a:r>
            <a:r>
              <a:rPr lang="it-IT" sz="2400" dirty="0" smtClean="0">
                <a:cs typeface="Arial" pitchFamily="34" charset="0"/>
              </a:rPr>
              <a:t> </a:t>
            </a:r>
            <a:r>
              <a:rPr lang="it-IT" sz="2400" dirty="0" err="1" smtClean="0">
                <a:cs typeface="Arial" pitchFamily="34" charset="0"/>
              </a:rPr>
              <a:t>related</a:t>
            </a:r>
            <a:r>
              <a:rPr lang="it-IT" sz="2400" dirty="0" smtClean="0">
                <a:cs typeface="Arial" pitchFamily="34" charset="0"/>
              </a:rPr>
              <a:t> </a:t>
            </a:r>
            <a:r>
              <a:rPr lang="it-IT" sz="2400" dirty="0" err="1" smtClean="0">
                <a:cs typeface="Arial" pitchFamily="34" charset="0"/>
              </a:rPr>
              <a:t>nuclear</a:t>
            </a:r>
            <a:r>
              <a:rPr lang="it-IT" sz="2400" dirty="0" smtClean="0">
                <a:cs typeface="Arial" pitchFamily="34" charset="0"/>
              </a:rPr>
              <a:t> </a:t>
            </a:r>
            <a:r>
              <a:rPr lang="it-IT" sz="2400" dirty="0" err="1" smtClean="0">
                <a:cs typeface="Arial" pitchFamily="34" charset="0"/>
              </a:rPr>
              <a:t>technologies</a:t>
            </a:r>
            <a:endParaRPr lang="it-IT" sz="2400" dirty="0" smtClean="0">
              <a:cs typeface="Arial" pitchFamily="34" charset="0"/>
            </a:endParaRPr>
          </a:p>
          <a:p>
            <a:pPr marL="0" lvl="0">
              <a:spcBef>
                <a:spcPts val="600"/>
              </a:spcBef>
            </a:pPr>
            <a:r>
              <a:rPr lang="it-IT" sz="2400" b="1" dirty="0" err="1" smtClean="0">
                <a:solidFill>
                  <a:srgbClr val="002060"/>
                </a:solidFill>
                <a:cs typeface="Arial" pitchFamily="34" charset="0"/>
              </a:rPr>
              <a:t>Strength</a:t>
            </a:r>
            <a:r>
              <a:rPr lang="it-IT" sz="2400" b="1" dirty="0" smtClean="0">
                <a:solidFill>
                  <a:srgbClr val="002060"/>
                </a:solidFill>
                <a:cs typeface="Arial" pitchFamily="34" charset="0"/>
              </a:rPr>
              <a:t> </a:t>
            </a:r>
            <a:r>
              <a:rPr lang="it-IT" sz="2400" b="1" dirty="0" err="1" smtClean="0">
                <a:solidFill>
                  <a:srgbClr val="002060"/>
                </a:solidFill>
                <a:cs typeface="Arial" pitchFamily="34" charset="0"/>
              </a:rPr>
              <a:t>points</a:t>
            </a:r>
            <a:r>
              <a:rPr lang="it-IT" sz="2400" b="1" dirty="0" smtClean="0">
                <a:solidFill>
                  <a:srgbClr val="002060"/>
                </a:solidFill>
                <a:cs typeface="Arial" pitchFamily="34" charset="0"/>
              </a:rPr>
              <a:t> : </a:t>
            </a:r>
            <a:r>
              <a:rPr lang="it-IT" sz="2400" dirty="0" err="1" smtClean="0">
                <a:solidFill>
                  <a:prstClr val="black"/>
                </a:solidFill>
                <a:cs typeface="Arial" pitchFamily="34" charset="0"/>
              </a:rPr>
              <a:t>developments</a:t>
            </a:r>
            <a:r>
              <a:rPr lang="it-IT" sz="2400" dirty="0" smtClean="0">
                <a:solidFill>
                  <a:prstClr val="black"/>
                </a:solidFill>
                <a:cs typeface="Arial" pitchFamily="34" charset="0"/>
              </a:rPr>
              <a:t> </a:t>
            </a:r>
            <a:r>
              <a:rPr lang="it-IT" sz="2400" dirty="0" err="1" smtClean="0">
                <a:solidFill>
                  <a:prstClr val="black"/>
                </a:solidFill>
                <a:cs typeface="Arial" pitchFamily="34" charset="0"/>
              </a:rPr>
              <a:t>of</a:t>
            </a:r>
            <a:r>
              <a:rPr lang="it-IT" sz="2400" dirty="0" smtClean="0">
                <a:solidFill>
                  <a:prstClr val="black"/>
                </a:solidFill>
                <a:cs typeface="Arial" pitchFamily="34" charset="0"/>
              </a:rPr>
              <a:t> </a:t>
            </a:r>
            <a:r>
              <a:rPr lang="it-IT" sz="2400" dirty="0" err="1" smtClean="0">
                <a:solidFill>
                  <a:prstClr val="black"/>
                </a:solidFill>
                <a:cs typeface="Arial" pitchFamily="34" charset="0"/>
              </a:rPr>
              <a:t>accelerators</a:t>
            </a:r>
            <a:r>
              <a:rPr lang="it-IT" sz="2400" dirty="0" smtClean="0">
                <a:solidFill>
                  <a:prstClr val="black"/>
                </a:solidFill>
                <a:cs typeface="Arial" pitchFamily="34" charset="0"/>
              </a:rPr>
              <a:t> and </a:t>
            </a:r>
            <a:r>
              <a:rPr lang="it-IT" sz="2400" dirty="0" err="1" smtClean="0">
                <a:solidFill>
                  <a:prstClr val="black"/>
                </a:solidFill>
                <a:cs typeface="Arial" pitchFamily="34" charset="0"/>
              </a:rPr>
              <a:t>radiation</a:t>
            </a:r>
            <a:r>
              <a:rPr lang="it-IT" sz="2400" dirty="0" smtClean="0">
                <a:solidFill>
                  <a:prstClr val="black"/>
                </a:solidFill>
                <a:cs typeface="Arial" pitchFamily="34" charset="0"/>
              </a:rPr>
              <a:t> </a:t>
            </a:r>
            <a:r>
              <a:rPr lang="it-IT" sz="2400" dirty="0" err="1" smtClean="0">
                <a:solidFill>
                  <a:prstClr val="black"/>
                </a:solidFill>
                <a:cs typeface="Arial" pitchFamily="34" charset="0"/>
              </a:rPr>
              <a:t>detectors</a:t>
            </a:r>
            <a:endParaRPr lang="it-IT" sz="2400" b="1" dirty="0" smtClean="0">
              <a:solidFill>
                <a:srgbClr val="002060"/>
              </a:solidFill>
              <a:cs typeface="Arial" pitchFamily="34" charset="0"/>
            </a:endParaRPr>
          </a:p>
          <a:p>
            <a:pPr marL="0">
              <a:spcBef>
                <a:spcPts val="600"/>
              </a:spcBef>
            </a:pPr>
            <a:r>
              <a:rPr lang="it-IT" sz="2400" dirty="0" smtClean="0">
                <a:solidFill>
                  <a:schemeClr val="accent2"/>
                </a:solidFill>
                <a:cs typeface="Arial" pitchFamily="34" charset="0"/>
              </a:rPr>
              <a:t> </a:t>
            </a:r>
            <a:r>
              <a:rPr lang="it-IT" sz="2400" b="1" dirty="0" err="1" smtClean="0">
                <a:solidFill>
                  <a:srgbClr val="002060"/>
                </a:solidFill>
                <a:cs typeface="Arial" pitchFamily="34" charset="0"/>
              </a:rPr>
              <a:t>Personnel</a:t>
            </a:r>
            <a:r>
              <a:rPr lang="it-IT" sz="2400" b="1" dirty="0" smtClean="0">
                <a:solidFill>
                  <a:srgbClr val="002060"/>
                </a:solidFill>
                <a:cs typeface="Arial" pitchFamily="34" charset="0"/>
              </a:rPr>
              <a:t> </a:t>
            </a:r>
            <a:r>
              <a:rPr lang="it-IT" sz="2400" dirty="0" smtClean="0">
                <a:cs typeface="Arial" pitchFamily="34" charset="0"/>
              </a:rPr>
              <a:t>: </a:t>
            </a:r>
            <a:r>
              <a:rPr lang="it-IT" sz="2400" dirty="0" err="1" smtClean="0">
                <a:cs typeface="Arial" pitchFamily="34" charset="0"/>
              </a:rPr>
              <a:t>Every</a:t>
            </a:r>
            <a:r>
              <a:rPr lang="it-IT" sz="2400" dirty="0" smtClean="0">
                <a:cs typeface="Arial" pitchFamily="34" charset="0"/>
              </a:rPr>
              <a:t> </a:t>
            </a:r>
            <a:r>
              <a:rPr lang="it-IT" sz="2400" dirty="0" err="1" smtClean="0">
                <a:cs typeface="Arial" pitchFamily="34" charset="0"/>
              </a:rPr>
              <a:t>day</a:t>
            </a:r>
            <a:r>
              <a:rPr lang="it-IT" sz="2400" dirty="0" smtClean="0">
                <a:cs typeface="Arial" pitchFamily="34" charset="0"/>
              </a:rPr>
              <a:t>  </a:t>
            </a:r>
            <a:r>
              <a:rPr lang="it-IT" sz="2400" dirty="0" err="1" smtClean="0">
                <a:cs typeface="Arial" pitchFamily="34" charset="0"/>
              </a:rPr>
              <a:t>about</a:t>
            </a:r>
            <a:r>
              <a:rPr lang="it-IT" sz="2400" dirty="0" smtClean="0">
                <a:cs typeface="Arial" pitchFamily="34" charset="0"/>
              </a:rPr>
              <a:t> 250 people work at LNL, </a:t>
            </a:r>
            <a:r>
              <a:rPr lang="it-IT" sz="2400" dirty="0" err="1" smtClean="0">
                <a:cs typeface="Arial" pitchFamily="34" charset="0"/>
              </a:rPr>
              <a:t>half</a:t>
            </a:r>
            <a:r>
              <a:rPr lang="it-IT" sz="2400" dirty="0" smtClean="0">
                <a:cs typeface="Arial" pitchFamily="34" charset="0"/>
              </a:rPr>
              <a:t> </a:t>
            </a:r>
            <a:r>
              <a:rPr lang="it-IT" sz="2400" dirty="0" err="1" smtClean="0">
                <a:cs typeface="Arial" pitchFamily="34" charset="0"/>
              </a:rPr>
              <a:t>of</a:t>
            </a:r>
            <a:r>
              <a:rPr lang="it-IT" sz="2400" dirty="0" smtClean="0">
                <a:cs typeface="Arial" pitchFamily="34" charset="0"/>
              </a:rPr>
              <a:t> </a:t>
            </a:r>
            <a:r>
              <a:rPr lang="it-IT" sz="2400" dirty="0" err="1" smtClean="0">
                <a:cs typeface="Arial" pitchFamily="34" charset="0"/>
              </a:rPr>
              <a:t>these</a:t>
            </a:r>
            <a:r>
              <a:rPr lang="it-IT" sz="2400" dirty="0" smtClean="0">
                <a:cs typeface="Arial" pitchFamily="34" charset="0"/>
              </a:rPr>
              <a:t> are INFN </a:t>
            </a:r>
            <a:r>
              <a:rPr lang="it-IT" sz="2400" dirty="0" err="1" smtClean="0">
                <a:cs typeface="Arial" pitchFamily="34" charset="0"/>
              </a:rPr>
              <a:t>employees</a:t>
            </a:r>
            <a:endParaRPr lang="it-IT" sz="2400" dirty="0" smtClean="0">
              <a:cs typeface="Arial" pitchFamily="34" charset="0"/>
            </a:endParaRPr>
          </a:p>
          <a:p>
            <a:pPr marL="0" eaLnBrk="1" hangingPunct="1">
              <a:spcBef>
                <a:spcPts val="600"/>
              </a:spcBef>
            </a:pPr>
            <a:r>
              <a:rPr lang="it-IT" sz="2400" b="1" dirty="0" err="1" smtClean="0">
                <a:solidFill>
                  <a:srgbClr val="002060"/>
                </a:solidFill>
                <a:cs typeface="Arial" pitchFamily="34" charset="0"/>
              </a:rPr>
              <a:t>Cost</a:t>
            </a:r>
            <a:r>
              <a:rPr lang="it-IT" sz="2400" dirty="0" smtClean="0">
                <a:cs typeface="Arial" pitchFamily="34" charset="0"/>
              </a:rPr>
              <a:t> </a:t>
            </a:r>
            <a:r>
              <a:rPr lang="it-IT" sz="2400" u="sng" dirty="0" smtClean="0">
                <a:cs typeface="Arial" pitchFamily="34" charset="0"/>
              </a:rPr>
              <a:t>for </a:t>
            </a:r>
            <a:r>
              <a:rPr lang="it-IT" sz="2400" dirty="0" smtClean="0">
                <a:cs typeface="Arial" pitchFamily="34" charset="0"/>
              </a:rPr>
              <a:t> INFN : 20 </a:t>
            </a:r>
            <a:r>
              <a:rPr lang="it-IT" sz="2400" dirty="0" err="1" smtClean="0">
                <a:cs typeface="Arial" pitchFamily="34" charset="0"/>
              </a:rPr>
              <a:t>MEuro</a:t>
            </a:r>
            <a:r>
              <a:rPr lang="it-IT" sz="2400" dirty="0" smtClean="0">
                <a:cs typeface="Arial" pitchFamily="34" charset="0"/>
              </a:rPr>
              <a:t>/</a:t>
            </a:r>
            <a:r>
              <a:rPr lang="it-IT" sz="2400" dirty="0" err="1" smtClean="0">
                <a:cs typeface="Arial" pitchFamily="34" charset="0"/>
              </a:rPr>
              <a:t>year</a:t>
            </a:r>
            <a:r>
              <a:rPr lang="it-IT" sz="2400" dirty="0" smtClean="0">
                <a:cs typeface="Arial" pitchFamily="34" charset="0"/>
              </a:rPr>
              <a:t>  (</a:t>
            </a:r>
            <a:r>
              <a:rPr lang="it-IT" sz="2400" dirty="0" err="1" smtClean="0">
                <a:cs typeface="Arial" pitchFamily="34" charset="0"/>
              </a:rPr>
              <a:t>half</a:t>
            </a:r>
            <a:r>
              <a:rPr lang="it-IT" sz="2400" dirty="0" smtClean="0">
                <a:cs typeface="Arial" pitchFamily="34" charset="0"/>
              </a:rPr>
              <a:t> for </a:t>
            </a:r>
            <a:r>
              <a:rPr lang="it-IT" sz="2400" dirty="0" err="1" smtClean="0">
                <a:cs typeface="Arial" pitchFamily="34" charset="0"/>
              </a:rPr>
              <a:t>handling</a:t>
            </a:r>
            <a:r>
              <a:rPr lang="it-IT" sz="2400" dirty="0" smtClean="0">
                <a:cs typeface="Arial" pitchFamily="34" charset="0"/>
              </a:rPr>
              <a:t> and  </a:t>
            </a:r>
            <a:r>
              <a:rPr lang="it-IT" sz="2400" dirty="0" err="1" smtClean="0">
                <a:cs typeface="Arial" pitchFamily="34" charset="0"/>
              </a:rPr>
              <a:t>research</a:t>
            </a:r>
            <a:r>
              <a:rPr lang="it-IT" sz="2400" dirty="0" smtClean="0">
                <a:cs typeface="Arial" pitchFamily="34" charset="0"/>
              </a:rPr>
              <a:t> , </a:t>
            </a:r>
            <a:r>
              <a:rPr lang="it-IT" sz="2400" dirty="0" err="1" smtClean="0">
                <a:cs typeface="Arial" pitchFamily="34" charset="0"/>
              </a:rPr>
              <a:t>half</a:t>
            </a:r>
            <a:r>
              <a:rPr lang="it-IT" sz="2400" dirty="0" smtClean="0">
                <a:cs typeface="Arial" pitchFamily="34" charset="0"/>
              </a:rPr>
              <a:t> for </a:t>
            </a:r>
            <a:r>
              <a:rPr lang="it-IT" sz="2400" dirty="0" err="1" smtClean="0">
                <a:cs typeface="Arial" pitchFamily="34" charset="0"/>
              </a:rPr>
              <a:t>personnel</a:t>
            </a:r>
            <a:r>
              <a:rPr lang="it-IT" sz="2400" dirty="0" smtClean="0">
                <a:cs typeface="Arial" pitchFamily="34" charset="0"/>
              </a:rPr>
              <a:t>)</a:t>
            </a:r>
          </a:p>
          <a:p>
            <a:pPr marL="0" lvl="0">
              <a:spcBef>
                <a:spcPts val="600"/>
              </a:spcBef>
            </a:pPr>
            <a:r>
              <a:rPr lang="it-IT" sz="2400" b="1" kern="0" dirty="0" err="1" smtClean="0">
                <a:solidFill>
                  <a:srgbClr val="002060"/>
                </a:solidFill>
                <a:cs typeface="Arial" pitchFamily="34" charset="0"/>
              </a:rPr>
              <a:t>Users</a:t>
            </a:r>
            <a:r>
              <a:rPr lang="it-IT" sz="2400" b="1" kern="0" dirty="0" smtClean="0">
                <a:solidFill>
                  <a:srgbClr val="002060"/>
                </a:solidFill>
                <a:cs typeface="Arial" pitchFamily="34" charset="0"/>
              </a:rPr>
              <a:t>: </a:t>
            </a:r>
            <a:r>
              <a:rPr lang="it-IT" sz="2400" kern="0" dirty="0" err="1" smtClean="0">
                <a:solidFill>
                  <a:srgbClr val="000000"/>
                </a:solidFill>
                <a:cs typeface="Arial" pitchFamily="34" charset="0"/>
              </a:rPr>
              <a:t>about</a:t>
            </a:r>
            <a:r>
              <a:rPr lang="it-IT" sz="2400" kern="0" dirty="0" smtClean="0">
                <a:solidFill>
                  <a:srgbClr val="000000"/>
                </a:solidFill>
                <a:cs typeface="Arial" pitchFamily="34" charset="0"/>
              </a:rPr>
              <a:t>  700 </a:t>
            </a:r>
            <a:r>
              <a:rPr lang="it-IT" sz="2400" kern="0" dirty="0" err="1" smtClean="0">
                <a:solidFill>
                  <a:srgbClr val="000000"/>
                </a:solidFill>
                <a:cs typeface="Arial" pitchFamily="34" charset="0"/>
              </a:rPr>
              <a:t>scientists</a:t>
            </a:r>
            <a:r>
              <a:rPr lang="it-IT" sz="2400" kern="0" dirty="0" smtClean="0">
                <a:solidFill>
                  <a:srgbClr val="000000"/>
                </a:solidFill>
                <a:cs typeface="Arial" pitchFamily="34" charset="0"/>
              </a:rPr>
              <a:t>, </a:t>
            </a:r>
            <a:r>
              <a:rPr lang="it-IT" sz="2400" kern="0" dirty="0" err="1" smtClean="0">
                <a:solidFill>
                  <a:srgbClr val="000000"/>
                </a:solidFill>
                <a:cs typeface="Arial" pitchFamily="34" charset="0"/>
              </a:rPr>
              <a:t>half</a:t>
            </a:r>
            <a:r>
              <a:rPr lang="it-IT" sz="2400" kern="0" dirty="0" smtClean="0">
                <a:solidFill>
                  <a:srgbClr val="000000"/>
                </a:solidFill>
                <a:cs typeface="Arial" pitchFamily="34" charset="0"/>
              </a:rPr>
              <a:t> from Italy</a:t>
            </a:r>
            <a:endParaRPr lang="it-IT" sz="2400" dirty="0" smtClean="0">
              <a:cs typeface="Arial" pitchFamily="34" charset="0"/>
            </a:endParaRPr>
          </a:p>
          <a:p>
            <a:pPr marL="0" lvl="0">
              <a:spcBef>
                <a:spcPts val="600"/>
              </a:spcBef>
              <a:buFontTx/>
              <a:buChar char="•"/>
            </a:pPr>
            <a:r>
              <a:rPr lang="it-IT" sz="2400" b="1" kern="0" dirty="0" err="1" smtClean="0">
                <a:solidFill>
                  <a:srgbClr val="002060"/>
                </a:solidFill>
                <a:cs typeface="Arial" pitchFamily="34" charset="0"/>
              </a:rPr>
              <a:t>Available</a:t>
            </a:r>
            <a:r>
              <a:rPr lang="it-IT" sz="2400" b="1" kern="0" dirty="0" smtClean="0">
                <a:solidFill>
                  <a:srgbClr val="002060"/>
                </a:solidFill>
                <a:cs typeface="Arial" pitchFamily="34" charset="0"/>
              </a:rPr>
              <a:t> </a:t>
            </a:r>
            <a:r>
              <a:rPr lang="it-IT" sz="2400" b="1" kern="0" dirty="0" err="1" smtClean="0">
                <a:solidFill>
                  <a:srgbClr val="002060"/>
                </a:solidFill>
                <a:cs typeface="Arial" pitchFamily="34" charset="0"/>
              </a:rPr>
              <a:t>accelerators</a:t>
            </a:r>
            <a:r>
              <a:rPr lang="it-IT" sz="2400" kern="0" dirty="0" smtClean="0">
                <a:solidFill>
                  <a:srgbClr val="333399"/>
                </a:solidFill>
                <a:cs typeface="Arial" pitchFamily="34" charset="0"/>
              </a:rPr>
              <a:t>: </a:t>
            </a:r>
            <a:r>
              <a:rPr lang="it-IT" sz="2400" kern="0" dirty="0" smtClean="0">
                <a:solidFill>
                  <a:srgbClr val="000000"/>
                </a:solidFill>
                <a:cs typeface="Arial" pitchFamily="34" charset="0"/>
              </a:rPr>
              <a:t>AN2000 e CN</a:t>
            </a:r>
            <a:r>
              <a:rPr lang="it-IT" sz="2400" kern="0" dirty="0" smtClean="0">
                <a:solidFill>
                  <a:srgbClr val="333399"/>
                </a:solidFill>
                <a:cs typeface="Arial" pitchFamily="34" charset="0"/>
              </a:rPr>
              <a:t>  plus </a:t>
            </a:r>
            <a:r>
              <a:rPr lang="it-IT" sz="2400" kern="0" dirty="0" smtClean="0">
                <a:solidFill>
                  <a:srgbClr val="000000"/>
                </a:solidFill>
                <a:cs typeface="Arial" pitchFamily="34" charset="0"/>
              </a:rPr>
              <a:t>TANDEM-XTU and ALPI-PIAVE: </a:t>
            </a:r>
            <a:r>
              <a:rPr lang="it-IT" sz="2400" kern="0" dirty="0" err="1" smtClean="0">
                <a:solidFill>
                  <a:srgbClr val="000000"/>
                </a:solidFill>
                <a:cs typeface="Arial" pitchFamily="34" charset="0"/>
              </a:rPr>
              <a:t>they</a:t>
            </a:r>
            <a:r>
              <a:rPr lang="it-IT" sz="2400" kern="0" dirty="0" smtClean="0">
                <a:solidFill>
                  <a:srgbClr val="000000"/>
                </a:solidFill>
                <a:cs typeface="Arial" pitchFamily="34" charset="0"/>
              </a:rPr>
              <a:t> </a:t>
            </a:r>
            <a:r>
              <a:rPr lang="it-IT" sz="2400" kern="0" dirty="0" err="1" smtClean="0">
                <a:solidFill>
                  <a:srgbClr val="000000"/>
                </a:solidFill>
                <a:cs typeface="Arial" pitchFamily="34" charset="0"/>
              </a:rPr>
              <a:t>deliver</a:t>
            </a:r>
            <a:r>
              <a:rPr lang="it-IT" sz="2400" kern="0" dirty="0" smtClean="0">
                <a:solidFill>
                  <a:srgbClr val="000000"/>
                </a:solidFill>
                <a:cs typeface="Arial" pitchFamily="34" charset="0"/>
              </a:rPr>
              <a:t>  in total, some 8000 hours of </a:t>
            </a:r>
            <a:r>
              <a:rPr lang="it-IT" sz="2400" kern="0" dirty="0" err="1" smtClean="0">
                <a:solidFill>
                  <a:srgbClr val="000000"/>
                </a:solidFill>
                <a:cs typeface="Arial" pitchFamily="34" charset="0"/>
              </a:rPr>
              <a:t>beam</a:t>
            </a:r>
            <a:r>
              <a:rPr lang="it-IT" sz="2400" kern="0" dirty="0" smtClean="0">
                <a:solidFill>
                  <a:srgbClr val="000000"/>
                </a:solidFill>
                <a:cs typeface="Arial" pitchFamily="34" charset="0"/>
              </a:rPr>
              <a:t> time per </a:t>
            </a:r>
            <a:r>
              <a:rPr lang="it-IT" sz="2400" kern="0" dirty="0" err="1" smtClean="0">
                <a:solidFill>
                  <a:srgbClr val="000000"/>
                </a:solidFill>
                <a:cs typeface="Arial" pitchFamily="34" charset="0"/>
              </a:rPr>
              <a:t>year</a:t>
            </a:r>
            <a:endParaRPr lang="it-IT" sz="2400" kern="0" dirty="0" smtClean="0">
              <a:solidFill>
                <a:srgbClr val="000000"/>
              </a:solidFill>
              <a:cs typeface="Arial" pitchFamily="34" charset="0"/>
            </a:endParaRPr>
          </a:p>
          <a:p>
            <a:pPr marL="0" eaLnBrk="1" hangingPunct="1">
              <a:lnSpc>
                <a:spcPct val="120000"/>
              </a:lnSpc>
              <a:spcBef>
                <a:spcPts val="600"/>
              </a:spcBef>
            </a:pPr>
            <a:endParaRPr lang="it-IT" sz="2400" dirty="0" smtClean="0"/>
          </a:p>
          <a:p>
            <a:pPr eaLnBrk="1" hangingPunct="1">
              <a:buFontTx/>
              <a:buNone/>
            </a:pPr>
            <a:endParaRPr lang="it-IT" sz="2400" b="1" dirty="0" smtClean="0">
              <a:solidFill>
                <a:schemeClr val="accent2"/>
              </a:solidFill>
            </a:endParaRPr>
          </a:p>
          <a:p>
            <a:pPr eaLnBrk="1" hangingPunct="1"/>
            <a:endParaRPr lang="it-IT" sz="2400" dirty="0" smtClean="0"/>
          </a:p>
          <a:p>
            <a:pPr eaLnBrk="1" hangingPunct="1"/>
            <a:endParaRPr lang="it-IT" sz="2400" dirty="0" smtClean="0"/>
          </a:p>
        </p:txBody>
      </p:sp>
      <p:sp>
        <p:nvSpPr>
          <p:cNvPr id="3074" name="Segnaposto numero diapositiva 5"/>
          <p:cNvSpPr>
            <a:spLocks noGrp="1"/>
          </p:cNvSpPr>
          <p:nvPr>
            <p:ph type="sldNum" sz="quarter" idx="12"/>
          </p:nvPr>
        </p:nvSpPr>
        <p:spPr>
          <a:noFill/>
        </p:spPr>
        <p:txBody>
          <a:bodyPr/>
          <a:lstStyle/>
          <a:p>
            <a:fld id="{B369390A-76C0-4A76-9F98-7D63C03C3BBE}" type="slidenum">
              <a:rPr lang="it-IT" smtClean="0"/>
              <a:pPr/>
              <a:t>42</a:t>
            </a:fld>
            <a:endParaRPr lang="it-IT" smtClean="0"/>
          </a:p>
        </p:txBody>
      </p:sp>
      <p:pic>
        <p:nvPicPr>
          <p:cNvPr id="6" name="Picture 3"/>
          <p:cNvPicPr>
            <a:picLocks noChangeAspect="1" noChangeArrowheads="1"/>
          </p:cNvPicPr>
          <p:nvPr/>
        </p:nvPicPr>
        <p:blipFill>
          <a:blip r:embed="rId3" cstate="email"/>
          <a:srcRect/>
          <a:stretch>
            <a:fillRect/>
          </a:stretch>
        </p:blipFill>
        <p:spPr bwMode="auto">
          <a:xfrm>
            <a:off x="7086600" y="0"/>
            <a:ext cx="2057400" cy="2171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771583" y="4797152"/>
            <a:ext cx="3157760" cy="2293560"/>
          </a:xfrm>
          <a:prstGeom prst="rect">
            <a:avLst/>
          </a:prstGeom>
        </p:spPr>
      </p:pic>
      <p:sp>
        <p:nvSpPr>
          <p:cNvPr id="2" name="Titolo 1"/>
          <p:cNvSpPr>
            <a:spLocks noGrp="1"/>
          </p:cNvSpPr>
          <p:nvPr>
            <p:ph type="title"/>
          </p:nvPr>
        </p:nvSpPr>
        <p:spPr>
          <a:xfrm>
            <a:off x="457200" y="274638"/>
            <a:ext cx="5122912" cy="1143000"/>
          </a:xfrm>
        </p:spPr>
        <p:txBody>
          <a:bodyPr>
            <a:normAutofit fontScale="90000"/>
          </a:bodyPr>
          <a:lstStyle/>
          <a:p>
            <a:pPr algn="l"/>
            <a:r>
              <a:rPr lang="en-US" b="1" dirty="0" smtClean="0">
                <a:solidFill>
                  <a:schemeClr val="accent1">
                    <a:lumMod val="75000"/>
                  </a:schemeClr>
                </a:solidFill>
              </a:rPr>
              <a:t>Gamma detection: from GASP to Galileo</a:t>
            </a:r>
            <a:endParaRPr lang="en-US" b="1" dirty="0">
              <a:solidFill>
                <a:schemeClr val="accent1">
                  <a:lumMod val="75000"/>
                </a:schemeClr>
              </a:solidFill>
            </a:endParaRPr>
          </a:p>
        </p:txBody>
      </p:sp>
      <p:sp>
        <p:nvSpPr>
          <p:cNvPr id="3" name="Segnaposto contenuto 2"/>
          <p:cNvSpPr>
            <a:spLocks noGrp="1"/>
          </p:cNvSpPr>
          <p:nvPr>
            <p:ph idx="1"/>
          </p:nvPr>
        </p:nvSpPr>
        <p:spPr>
          <a:xfrm>
            <a:off x="2" y="1855372"/>
            <a:ext cx="5266928" cy="4525963"/>
          </a:xfrm>
        </p:spPr>
        <p:txBody>
          <a:bodyPr>
            <a:normAutofit lnSpcReduction="10000"/>
          </a:bodyPr>
          <a:lstStyle/>
          <a:p>
            <a:r>
              <a:rPr lang="en-US" sz="2400" dirty="0" smtClean="0"/>
              <a:t>The international dimension of LNL in gamma detection was recognized in the nineties, with the detector GASP, which is being dismantled after 20 years of honorable work</a:t>
            </a:r>
          </a:p>
          <a:p>
            <a:r>
              <a:rPr lang="en-US" sz="2400" dirty="0" smtClean="0"/>
              <a:t>The years 2011-2012 have been characterized by the </a:t>
            </a:r>
            <a:r>
              <a:rPr lang="en-US" sz="2400" dirty="0" err="1" smtClean="0"/>
              <a:t>succesful</a:t>
            </a:r>
            <a:r>
              <a:rPr lang="en-US" sz="2400" dirty="0" smtClean="0"/>
              <a:t> performance of the AGATA demonstrator, which has just moved to GSI</a:t>
            </a:r>
          </a:p>
          <a:p>
            <a:r>
              <a:rPr lang="en-US" sz="2400" dirty="0" smtClean="0"/>
              <a:t>Since 2013 a new gamma detector, GALILEO, will be available at LNL. </a:t>
            </a:r>
            <a:r>
              <a:rPr lang="en-US" sz="2400" b="1" dirty="0" smtClean="0">
                <a:solidFill>
                  <a:schemeClr val="tx2">
                    <a:lumMod val="75000"/>
                  </a:schemeClr>
                </a:solidFill>
              </a:rPr>
              <a:t>Galileo is a priority for LNL</a:t>
            </a:r>
            <a:endParaRPr lang="en-US" sz="2400" b="1" dirty="0">
              <a:solidFill>
                <a:schemeClr val="tx2">
                  <a:lumMod val="75000"/>
                </a:schemeClr>
              </a:solidFill>
            </a:endParaRPr>
          </a:p>
        </p:txBody>
      </p:sp>
      <p:pic>
        <p:nvPicPr>
          <p:cNvPr id="62466" name="Picture 2" descr="http://cdn.c.photoshelter.com/img-get/I0000chK1zxv6A2k/s/750/750/g008214.jpg"/>
          <p:cNvPicPr>
            <a:picLocks noChangeAspect="1" noChangeArrowheads="1"/>
          </p:cNvPicPr>
          <p:nvPr/>
        </p:nvPicPr>
        <p:blipFill>
          <a:blip r:embed="rId3" cstate="email"/>
          <a:srcRect/>
          <a:stretch>
            <a:fillRect/>
          </a:stretch>
        </p:blipFill>
        <p:spPr bwMode="auto">
          <a:xfrm>
            <a:off x="5553702" y="18372"/>
            <a:ext cx="3578711" cy="2376264"/>
          </a:xfrm>
          <a:prstGeom prst="rect">
            <a:avLst/>
          </a:prstGeom>
          <a:noFill/>
        </p:spPr>
      </p:pic>
      <p:pic>
        <p:nvPicPr>
          <p:cNvPr id="62468" name="Picture 4" descr="http://t3.gstatic.com/images?q=tbn:ANd9GcRhdwg0UuhLDY0ezx1gHly9D1PRrOn4Z9MD7pa72GI6mQAqf2ht"/>
          <p:cNvPicPr>
            <a:picLocks noChangeAspect="1" noChangeArrowheads="1"/>
          </p:cNvPicPr>
          <p:nvPr/>
        </p:nvPicPr>
        <p:blipFill>
          <a:blip r:embed="rId4" cstate="email"/>
          <a:srcRect/>
          <a:stretch>
            <a:fillRect/>
          </a:stretch>
        </p:blipFill>
        <p:spPr bwMode="auto">
          <a:xfrm>
            <a:off x="5512346" y="2432333"/>
            <a:ext cx="3563888" cy="2371607"/>
          </a:xfrm>
          <a:prstGeom prst="rect">
            <a:avLst/>
          </a:prstGeom>
          <a:noFill/>
        </p:spPr>
      </p:pic>
      <p:sp>
        <p:nvSpPr>
          <p:cNvPr id="6" name="Segnaposto numero diapositiva 5"/>
          <p:cNvSpPr>
            <a:spLocks noGrp="1"/>
          </p:cNvSpPr>
          <p:nvPr>
            <p:ph type="sldNum" sz="quarter" idx="12"/>
          </p:nvPr>
        </p:nvSpPr>
        <p:spPr/>
        <p:txBody>
          <a:bodyPr/>
          <a:lstStyle/>
          <a:p>
            <a:fld id="{7FCD6625-1123-4288-989D-FB411D72F149}" type="slidenum">
              <a:rPr lang="it-IT" smtClean="0"/>
              <a:pPr/>
              <a:t>43</a:t>
            </a:fld>
            <a:endParaRPr lang="it-IT"/>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9"/>
          <p:cNvGrpSpPr>
            <a:grpSpLocks/>
          </p:cNvGrpSpPr>
          <p:nvPr/>
        </p:nvGrpSpPr>
        <p:grpSpPr bwMode="auto">
          <a:xfrm>
            <a:off x="7308851" y="0"/>
            <a:ext cx="1835150" cy="1989138"/>
            <a:chOff x="4581" y="0"/>
            <a:chExt cx="1179" cy="1207"/>
          </a:xfrm>
        </p:grpSpPr>
        <p:pic>
          <p:nvPicPr>
            <p:cNvPr id="8198" name="Picture 4"/>
            <p:cNvPicPr>
              <a:picLocks noChangeAspect="1" noChangeArrowheads="1"/>
            </p:cNvPicPr>
            <p:nvPr/>
          </p:nvPicPr>
          <p:blipFill>
            <a:blip r:embed="rId3" cstate="email"/>
            <a:srcRect/>
            <a:stretch>
              <a:fillRect/>
            </a:stretch>
          </p:blipFill>
          <p:spPr bwMode="auto">
            <a:xfrm>
              <a:off x="4581" y="0"/>
              <a:ext cx="1179" cy="1207"/>
            </a:xfrm>
            <a:prstGeom prst="rect">
              <a:avLst/>
            </a:prstGeom>
            <a:noFill/>
            <a:ln w="9525">
              <a:noFill/>
              <a:miter lim="800000"/>
              <a:headEnd/>
              <a:tailEnd/>
            </a:ln>
          </p:spPr>
        </p:pic>
        <p:sp>
          <p:nvSpPr>
            <p:cNvPr id="8199" name="Text Box 5"/>
            <p:cNvSpPr txBox="1">
              <a:spLocks noChangeArrowheads="1"/>
            </p:cNvSpPr>
            <p:nvPr/>
          </p:nvSpPr>
          <p:spPr bwMode="auto">
            <a:xfrm>
              <a:off x="4785" y="208"/>
              <a:ext cx="223" cy="243"/>
            </a:xfrm>
            <a:prstGeom prst="rect">
              <a:avLst/>
            </a:prstGeom>
            <a:noFill/>
            <a:ln w="9525">
              <a:noFill/>
              <a:miter lim="800000"/>
              <a:headEnd/>
              <a:tailEnd/>
            </a:ln>
          </p:spPr>
          <p:txBody>
            <a:bodyPr wrap="none">
              <a:spAutoFit/>
            </a:bodyPr>
            <a:lstStyle/>
            <a:p>
              <a:r>
                <a:rPr lang="it-IT" sz="2000">
                  <a:solidFill>
                    <a:schemeClr val="bg1"/>
                  </a:solidFill>
                  <a:latin typeface="Symbol" pitchFamily="18" charset="2"/>
                </a:rPr>
                <a:t>a</a:t>
              </a:r>
            </a:p>
          </p:txBody>
        </p:sp>
        <p:sp>
          <p:nvSpPr>
            <p:cNvPr id="8200" name="Text Box 6"/>
            <p:cNvSpPr txBox="1">
              <a:spLocks noChangeArrowheads="1"/>
            </p:cNvSpPr>
            <p:nvPr/>
          </p:nvSpPr>
          <p:spPr bwMode="auto">
            <a:xfrm>
              <a:off x="5239" y="210"/>
              <a:ext cx="209" cy="243"/>
            </a:xfrm>
            <a:prstGeom prst="rect">
              <a:avLst/>
            </a:prstGeom>
            <a:noFill/>
            <a:ln w="9525">
              <a:noFill/>
              <a:miter lim="800000"/>
              <a:headEnd/>
              <a:tailEnd/>
            </a:ln>
          </p:spPr>
          <p:txBody>
            <a:bodyPr wrap="none">
              <a:spAutoFit/>
            </a:bodyPr>
            <a:lstStyle/>
            <a:p>
              <a:r>
                <a:rPr lang="it-IT" sz="2000">
                  <a:solidFill>
                    <a:schemeClr val="bg1"/>
                  </a:solidFill>
                  <a:latin typeface="Symbol" pitchFamily="18" charset="2"/>
                </a:rPr>
                <a:t>b</a:t>
              </a:r>
            </a:p>
          </p:txBody>
        </p:sp>
        <p:sp>
          <p:nvSpPr>
            <p:cNvPr id="8201" name="Text Box 7"/>
            <p:cNvSpPr txBox="1">
              <a:spLocks noChangeArrowheads="1"/>
            </p:cNvSpPr>
            <p:nvPr/>
          </p:nvSpPr>
          <p:spPr bwMode="auto">
            <a:xfrm>
              <a:off x="4830" y="663"/>
              <a:ext cx="186" cy="243"/>
            </a:xfrm>
            <a:prstGeom prst="rect">
              <a:avLst/>
            </a:prstGeom>
            <a:noFill/>
            <a:ln w="9525">
              <a:noFill/>
              <a:miter lim="800000"/>
              <a:headEnd/>
              <a:tailEnd/>
            </a:ln>
          </p:spPr>
          <p:txBody>
            <a:bodyPr wrap="none">
              <a:spAutoFit/>
            </a:bodyPr>
            <a:lstStyle/>
            <a:p>
              <a:r>
                <a:rPr lang="it-IT" sz="2000">
                  <a:solidFill>
                    <a:schemeClr val="bg1"/>
                  </a:solidFill>
                  <a:latin typeface="Symbol" pitchFamily="18" charset="2"/>
                </a:rPr>
                <a:t>g</a:t>
              </a:r>
            </a:p>
          </p:txBody>
        </p:sp>
        <p:sp>
          <p:nvSpPr>
            <p:cNvPr id="8202" name="Text Box 8"/>
            <p:cNvSpPr txBox="1">
              <a:spLocks noChangeArrowheads="1"/>
            </p:cNvSpPr>
            <p:nvPr/>
          </p:nvSpPr>
          <p:spPr bwMode="auto">
            <a:xfrm>
              <a:off x="5284" y="709"/>
              <a:ext cx="201" cy="243"/>
            </a:xfrm>
            <a:prstGeom prst="rect">
              <a:avLst/>
            </a:prstGeom>
            <a:noFill/>
            <a:ln w="9525">
              <a:noFill/>
              <a:miter lim="800000"/>
              <a:headEnd/>
              <a:tailEnd/>
            </a:ln>
          </p:spPr>
          <p:txBody>
            <a:bodyPr wrap="none">
              <a:spAutoFit/>
            </a:bodyPr>
            <a:lstStyle/>
            <a:p>
              <a:r>
                <a:rPr lang="it-IT" sz="2000">
                  <a:solidFill>
                    <a:schemeClr val="bg1"/>
                  </a:solidFill>
                  <a:latin typeface="Symbol" pitchFamily="18" charset="2"/>
                </a:rPr>
                <a:t>d</a:t>
              </a:r>
            </a:p>
          </p:txBody>
        </p:sp>
      </p:grpSp>
      <p:sp>
        <p:nvSpPr>
          <p:cNvPr id="7170" name="Segnaposto numero diapositiva 5"/>
          <p:cNvSpPr>
            <a:spLocks noGrp="1"/>
          </p:cNvSpPr>
          <p:nvPr>
            <p:ph type="sldNum" sz="quarter" idx="12"/>
          </p:nvPr>
        </p:nvSpPr>
        <p:spPr/>
        <p:txBody>
          <a:bodyPr/>
          <a:lstStyle/>
          <a:p>
            <a:pPr>
              <a:defRPr/>
            </a:pPr>
            <a:fld id="{E9F86EA2-28AC-45F9-BC2A-D8CF9E9A0892}" type="slidenum">
              <a:rPr lang="it-IT" smtClean="0"/>
              <a:pPr>
                <a:defRPr/>
              </a:pPr>
              <a:t>44</a:t>
            </a:fld>
            <a:endParaRPr lang="it-IT" smtClean="0"/>
          </a:p>
        </p:txBody>
      </p:sp>
      <p:sp>
        <p:nvSpPr>
          <p:cNvPr id="8196" name="Rectangle 2"/>
          <p:cNvSpPr>
            <a:spLocks noGrp="1" noChangeArrowheads="1"/>
          </p:cNvSpPr>
          <p:nvPr>
            <p:ph type="title"/>
          </p:nvPr>
        </p:nvSpPr>
        <p:spPr>
          <a:xfrm>
            <a:off x="214313" y="357188"/>
            <a:ext cx="9144000" cy="1052512"/>
          </a:xfrm>
        </p:spPr>
        <p:txBody>
          <a:bodyPr/>
          <a:lstStyle/>
          <a:p>
            <a:pPr algn="l" eaLnBrk="1" hangingPunct="1"/>
            <a:r>
              <a:rPr lang="it-IT" sz="3200" b="1" smtClean="0">
                <a:solidFill>
                  <a:srgbClr val="002060"/>
                </a:solidFill>
              </a:rPr>
              <a:t>SPES*: the hope of the laboratory</a:t>
            </a:r>
          </a:p>
        </p:txBody>
      </p:sp>
      <p:sp>
        <p:nvSpPr>
          <p:cNvPr id="8197" name="Rectangle 3"/>
          <p:cNvSpPr>
            <a:spLocks noGrp="1" noChangeArrowheads="1"/>
          </p:cNvSpPr>
          <p:nvPr>
            <p:ph type="body" idx="1"/>
          </p:nvPr>
        </p:nvSpPr>
        <p:spPr>
          <a:xfrm>
            <a:off x="0" y="1890713"/>
            <a:ext cx="8459788" cy="4851400"/>
          </a:xfrm>
        </p:spPr>
        <p:txBody>
          <a:bodyPr>
            <a:normAutofit/>
          </a:bodyPr>
          <a:lstStyle/>
          <a:p>
            <a:pPr eaLnBrk="1" hangingPunct="1">
              <a:spcBef>
                <a:spcPts val="600"/>
              </a:spcBef>
              <a:defRPr/>
            </a:pPr>
            <a:r>
              <a:rPr lang="it-IT" sz="2400" dirty="0" smtClean="0"/>
              <a:t>SPES </a:t>
            </a:r>
            <a:r>
              <a:rPr lang="it-IT" sz="2400" dirty="0" err="1" smtClean="0"/>
              <a:t>is</a:t>
            </a:r>
            <a:r>
              <a:rPr lang="it-IT" sz="2400" dirty="0" smtClean="0"/>
              <a:t> a </a:t>
            </a:r>
            <a:r>
              <a:rPr lang="it-IT" sz="2400" dirty="0" err="1" smtClean="0"/>
              <a:t>research</a:t>
            </a:r>
            <a:r>
              <a:rPr lang="it-IT" sz="2400" dirty="0" smtClean="0"/>
              <a:t> project </a:t>
            </a:r>
            <a:r>
              <a:rPr lang="it-IT" sz="2400" dirty="0" err="1" smtClean="0"/>
              <a:t>centered</a:t>
            </a:r>
            <a:r>
              <a:rPr lang="it-IT" sz="2400" dirty="0" smtClean="0"/>
              <a:t> on </a:t>
            </a:r>
            <a:r>
              <a:rPr lang="it-IT" sz="2400" b="1" dirty="0" err="1" smtClean="0">
                <a:solidFill>
                  <a:schemeClr val="tx2">
                    <a:lumMod val="75000"/>
                  </a:schemeClr>
                </a:solidFill>
              </a:rPr>
              <a:t>basic</a:t>
            </a:r>
            <a:r>
              <a:rPr lang="it-IT" sz="2400" b="1" dirty="0" smtClean="0">
                <a:solidFill>
                  <a:schemeClr val="tx2">
                    <a:lumMod val="75000"/>
                  </a:schemeClr>
                </a:solidFill>
              </a:rPr>
              <a:t> </a:t>
            </a:r>
            <a:r>
              <a:rPr lang="it-IT" sz="2400" b="1" dirty="0" err="1" smtClean="0">
                <a:solidFill>
                  <a:schemeClr val="tx2">
                    <a:lumMod val="75000"/>
                  </a:schemeClr>
                </a:solidFill>
              </a:rPr>
              <a:t>nuclear</a:t>
            </a:r>
            <a:r>
              <a:rPr lang="it-IT" sz="2400" b="1" dirty="0" smtClean="0">
                <a:solidFill>
                  <a:schemeClr val="tx2">
                    <a:lumMod val="75000"/>
                  </a:schemeClr>
                </a:solidFill>
              </a:rPr>
              <a:t> </a:t>
            </a:r>
            <a:r>
              <a:rPr lang="it-IT" sz="2400" b="1" dirty="0" err="1" smtClean="0">
                <a:solidFill>
                  <a:schemeClr val="tx2">
                    <a:lumMod val="75000"/>
                  </a:schemeClr>
                </a:solidFill>
              </a:rPr>
              <a:t>physics</a:t>
            </a:r>
            <a:r>
              <a:rPr lang="it-IT" sz="2400" b="1" dirty="0" smtClean="0">
                <a:solidFill>
                  <a:schemeClr val="tx2">
                    <a:lumMod val="75000"/>
                  </a:schemeClr>
                </a:solidFill>
              </a:rPr>
              <a:t> and </a:t>
            </a:r>
            <a:r>
              <a:rPr lang="it-IT" sz="2400" b="1" dirty="0" err="1" smtClean="0">
                <a:solidFill>
                  <a:schemeClr val="tx2">
                    <a:lumMod val="75000"/>
                  </a:schemeClr>
                </a:solidFill>
              </a:rPr>
              <a:t>astrophysics</a:t>
            </a:r>
            <a:r>
              <a:rPr lang="it-IT" sz="2400" b="1" dirty="0" smtClean="0">
                <a:solidFill>
                  <a:schemeClr val="tx2">
                    <a:lumMod val="75000"/>
                  </a:schemeClr>
                </a:solidFill>
              </a:rPr>
              <a:t>,</a:t>
            </a:r>
            <a:r>
              <a:rPr lang="it-IT" sz="2400" dirty="0" smtClean="0"/>
              <a:t> </a:t>
            </a:r>
            <a:r>
              <a:rPr lang="it-IT" sz="2400" b="1" dirty="0" err="1" smtClean="0">
                <a:solidFill>
                  <a:schemeClr val="tx2">
                    <a:lumMod val="75000"/>
                  </a:schemeClr>
                </a:solidFill>
              </a:rPr>
              <a:t>with</a:t>
            </a:r>
            <a:r>
              <a:rPr lang="it-IT" sz="2400" b="1" dirty="0" smtClean="0">
                <a:solidFill>
                  <a:schemeClr val="tx2">
                    <a:lumMod val="75000"/>
                  </a:schemeClr>
                </a:solidFill>
              </a:rPr>
              <a:t> </a:t>
            </a:r>
            <a:r>
              <a:rPr lang="it-IT" sz="2400" b="1" dirty="0" err="1" smtClean="0">
                <a:solidFill>
                  <a:schemeClr val="tx2">
                    <a:lumMod val="75000"/>
                  </a:schemeClr>
                </a:solidFill>
              </a:rPr>
              <a:t>applications</a:t>
            </a:r>
            <a:r>
              <a:rPr lang="it-IT" sz="2400" b="1" dirty="0" smtClean="0">
                <a:solidFill>
                  <a:schemeClr val="tx2">
                    <a:lumMod val="75000"/>
                  </a:schemeClr>
                </a:solidFill>
              </a:rPr>
              <a:t> </a:t>
            </a:r>
            <a:r>
              <a:rPr lang="it-IT" sz="2400" dirty="0" err="1" smtClean="0"/>
              <a:t>to</a:t>
            </a:r>
            <a:r>
              <a:rPr lang="it-IT" sz="2400" dirty="0" smtClean="0"/>
              <a:t>  :</a:t>
            </a:r>
          </a:p>
          <a:p>
            <a:pPr eaLnBrk="1" hangingPunct="1">
              <a:spcBef>
                <a:spcPts val="600"/>
              </a:spcBef>
              <a:buFontTx/>
              <a:buNone/>
              <a:defRPr/>
            </a:pPr>
            <a:r>
              <a:rPr lang="it-IT" sz="2400" dirty="0" smtClean="0"/>
              <a:t>	- production </a:t>
            </a:r>
            <a:r>
              <a:rPr lang="it-IT" sz="2400" dirty="0" err="1" smtClean="0"/>
              <a:t>of</a:t>
            </a:r>
            <a:r>
              <a:rPr lang="it-IT" sz="2400" dirty="0" smtClean="0"/>
              <a:t> </a:t>
            </a:r>
            <a:r>
              <a:rPr lang="it-IT" sz="2400" dirty="0" err="1" smtClean="0"/>
              <a:t>radionuclides</a:t>
            </a:r>
            <a:r>
              <a:rPr lang="it-IT" sz="2400" dirty="0" smtClean="0"/>
              <a:t> </a:t>
            </a:r>
            <a:r>
              <a:rPr lang="it-IT" sz="2400" dirty="0" err="1" smtClean="0"/>
              <a:t>of</a:t>
            </a:r>
            <a:r>
              <a:rPr lang="it-IT" sz="2400" dirty="0" smtClean="0"/>
              <a:t> </a:t>
            </a:r>
            <a:r>
              <a:rPr lang="it-IT" sz="2400" dirty="0" err="1" smtClean="0"/>
              <a:t>medical</a:t>
            </a:r>
            <a:r>
              <a:rPr lang="it-IT" sz="2400" dirty="0" smtClean="0"/>
              <a:t> interest;</a:t>
            </a:r>
          </a:p>
          <a:p>
            <a:pPr eaLnBrk="1" hangingPunct="1">
              <a:spcBef>
                <a:spcPts val="600"/>
              </a:spcBef>
              <a:buFontTx/>
              <a:buNone/>
              <a:defRPr/>
            </a:pPr>
            <a:r>
              <a:rPr lang="it-IT" sz="2400" dirty="0" smtClean="0"/>
              <a:t>	- generation of </a:t>
            </a:r>
            <a:r>
              <a:rPr lang="it-IT" sz="2400" dirty="0" err="1" smtClean="0"/>
              <a:t>neutrons</a:t>
            </a:r>
            <a:r>
              <a:rPr lang="it-IT" sz="2400" dirty="0" smtClean="0"/>
              <a:t>, for </a:t>
            </a:r>
            <a:r>
              <a:rPr lang="it-IT" sz="2400" dirty="0" err="1" smtClean="0"/>
              <a:t>material</a:t>
            </a:r>
            <a:r>
              <a:rPr lang="it-IT" sz="2400" dirty="0" smtClean="0"/>
              <a:t> </a:t>
            </a:r>
            <a:r>
              <a:rPr lang="it-IT" sz="2400" dirty="0" err="1" smtClean="0"/>
              <a:t>studies</a:t>
            </a:r>
            <a:r>
              <a:rPr lang="it-IT" sz="2400" dirty="0" smtClean="0"/>
              <a:t>, </a:t>
            </a:r>
            <a:r>
              <a:rPr lang="it-IT" sz="2400" dirty="0" err="1" smtClean="0"/>
              <a:t>nuclear</a:t>
            </a:r>
            <a:r>
              <a:rPr lang="it-IT" sz="2400" dirty="0"/>
              <a:t> </a:t>
            </a:r>
            <a:r>
              <a:rPr lang="it-IT" sz="2400" dirty="0" err="1" smtClean="0"/>
              <a:t>technologies</a:t>
            </a:r>
            <a:r>
              <a:rPr lang="it-IT" sz="2400" dirty="0" smtClean="0"/>
              <a:t> and </a:t>
            </a:r>
            <a:r>
              <a:rPr lang="it-IT" sz="2400" dirty="0" err="1" smtClean="0"/>
              <a:t>possibily</a:t>
            </a:r>
            <a:r>
              <a:rPr lang="it-IT" sz="2400" dirty="0" smtClean="0"/>
              <a:t> </a:t>
            </a:r>
            <a:r>
              <a:rPr lang="it-IT" sz="2400" dirty="0" err="1" smtClean="0"/>
              <a:t>health</a:t>
            </a:r>
            <a:endParaRPr lang="it-IT" sz="2400" dirty="0" smtClean="0"/>
          </a:p>
          <a:p>
            <a:pPr eaLnBrk="1" hangingPunct="1">
              <a:spcBef>
                <a:spcPts val="600"/>
              </a:spcBef>
              <a:defRPr/>
            </a:pPr>
            <a:r>
              <a:rPr lang="it-IT" sz="2400" b="1" dirty="0" smtClean="0">
                <a:solidFill>
                  <a:srgbClr val="002060"/>
                </a:solidFill>
              </a:rPr>
              <a:t>SPES, </a:t>
            </a:r>
            <a:r>
              <a:rPr lang="it-IT" sz="2400" b="1" dirty="0" err="1" smtClean="0">
                <a:solidFill>
                  <a:srgbClr val="002060"/>
                </a:solidFill>
              </a:rPr>
              <a:t>together</a:t>
            </a:r>
            <a:r>
              <a:rPr lang="it-IT" sz="2400" b="1" dirty="0" smtClean="0">
                <a:solidFill>
                  <a:srgbClr val="002060"/>
                </a:solidFill>
              </a:rPr>
              <a:t> with the </a:t>
            </a:r>
            <a:r>
              <a:rPr lang="it-IT" sz="2400" b="1" dirty="0" err="1" smtClean="0">
                <a:solidFill>
                  <a:srgbClr val="002060"/>
                </a:solidFill>
              </a:rPr>
              <a:t>operation</a:t>
            </a:r>
            <a:r>
              <a:rPr lang="it-IT" sz="2400" b="1" dirty="0" smtClean="0">
                <a:solidFill>
                  <a:srgbClr val="002060"/>
                </a:solidFill>
              </a:rPr>
              <a:t> of </a:t>
            </a:r>
            <a:r>
              <a:rPr lang="it-IT" sz="2400" b="1" dirty="0" err="1" smtClean="0">
                <a:solidFill>
                  <a:srgbClr val="002060"/>
                </a:solidFill>
              </a:rPr>
              <a:t>existing</a:t>
            </a:r>
            <a:r>
              <a:rPr lang="it-IT" sz="2400" b="1" dirty="0" smtClean="0">
                <a:solidFill>
                  <a:srgbClr val="002060"/>
                </a:solidFill>
              </a:rPr>
              <a:t> </a:t>
            </a:r>
            <a:r>
              <a:rPr lang="it-IT" sz="2400" b="1" dirty="0" err="1" smtClean="0">
                <a:solidFill>
                  <a:srgbClr val="002060"/>
                </a:solidFill>
              </a:rPr>
              <a:t>machines</a:t>
            </a:r>
            <a:r>
              <a:rPr lang="it-IT" sz="2400" b="1" dirty="0" smtClean="0">
                <a:solidFill>
                  <a:srgbClr val="002060"/>
                </a:solidFill>
              </a:rPr>
              <a:t>, </a:t>
            </a:r>
            <a:r>
              <a:rPr lang="it-IT" sz="2400" b="1" dirty="0" err="1" smtClean="0">
                <a:solidFill>
                  <a:srgbClr val="002060"/>
                </a:solidFill>
              </a:rPr>
              <a:t>is</a:t>
            </a:r>
            <a:r>
              <a:rPr lang="it-IT" sz="2400" b="1" dirty="0" smtClean="0">
                <a:solidFill>
                  <a:srgbClr val="002060"/>
                </a:solidFill>
              </a:rPr>
              <a:t> the  future of the </a:t>
            </a:r>
            <a:r>
              <a:rPr lang="it-IT" sz="2400" b="1" dirty="0" err="1" smtClean="0">
                <a:solidFill>
                  <a:srgbClr val="002060"/>
                </a:solidFill>
              </a:rPr>
              <a:t>laboratory</a:t>
            </a:r>
            <a:endParaRPr lang="it-IT" sz="2400" b="1" dirty="0" smtClean="0">
              <a:solidFill>
                <a:srgbClr val="002060"/>
              </a:solidFill>
            </a:endParaRPr>
          </a:p>
          <a:p>
            <a:pPr eaLnBrk="1" hangingPunct="1">
              <a:spcBef>
                <a:spcPts val="600"/>
              </a:spcBef>
              <a:defRPr/>
            </a:pPr>
            <a:r>
              <a:rPr lang="it-IT" sz="2400" dirty="0" err="1" smtClean="0"/>
              <a:t>There</a:t>
            </a:r>
            <a:r>
              <a:rPr lang="it-IT" sz="2400" dirty="0" smtClean="0"/>
              <a:t> </a:t>
            </a:r>
            <a:r>
              <a:rPr lang="it-IT" sz="2400" dirty="0" err="1" smtClean="0"/>
              <a:t>has</a:t>
            </a:r>
            <a:r>
              <a:rPr lang="it-IT" sz="2400" dirty="0" smtClean="0"/>
              <a:t> </a:t>
            </a:r>
            <a:r>
              <a:rPr lang="it-IT" sz="2400" dirty="0" err="1" smtClean="0"/>
              <a:t>been</a:t>
            </a:r>
            <a:r>
              <a:rPr lang="it-IT" sz="2400" dirty="0" smtClean="0"/>
              <a:t> a strong </a:t>
            </a:r>
            <a:r>
              <a:rPr lang="it-IT" sz="2400" dirty="0" err="1" smtClean="0"/>
              <a:t>acceleration</a:t>
            </a:r>
            <a:r>
              <a:rPr lang="it-IT" sz="2400" dirty="0" smtClean="0"/>
              <a:t> in the last </a:t>
            </a:r>
            <a:r>
              <a:rPr lang="it-IT" sz="2400" dirty="0" err="1" smtClean="0"/>
              <a:t>twelve</a:t>
            </a:r>
            <a:r>
              <a:rPr lang="it-IT" sz="2400" dirty="0" smtClean="0"/>
              <a:t> </a:t>
            </a:r>
            <a:r>
              <a:rPr lang="it-IT" sz="2400" dirty="0" err="1" smtClean="0"/>
              <a:t>months</a:t>
            </a:r>
            <a:r>
              <a:rPr lang="it-IT" sz="2400" dirty="0" smtClean="0"/>
              <a:t> </a:t>
            </a:r>
          </a:p>
          <a:p>
            <a:pPr eaLnBrk="1" hangingPunct="1">
              <a:spcBef>
                <a:spcPts val="600"/>
              </a:spcBef>
              <a:buFont typeface="Arial" charset="0"/>
              <a:buNone/>
              <a:defRPr/>
            </a:pPr>
            <a:endParaRPr lang="it-IT" sz="2400" dirty="0" smtClean="0">
              <a:solidFill>
                <a:schemeClr val="accent2"/>
              </a:solidFill>
            </a:endParaRPr>
          </a:p>
          <a:p>
            <a:pPr eaLnBrk="1" hangingPunct="1">
              <a:spcBef>
                <a:spcPts val="600"/>
              </a:spcBef>
              <a:buFont typeface="Arial" charset="0"/>
              <a:buNone/>
              <a:defRPr/>
            </a:pPr>
            <a:r>
              <a:rPr lang="it-IT" sz="1600" dirty="0" smtClean="0"/>
              <a:t>* SPES, </a:t>
            </a:r>
            <a:r>
              <a:rPr lang="it-IT" sz="1600" dirty="0" err="1" smtClean="0"/>
              <a:t>Selective</a:t>
            </a:r>
            <a:r>
              <a:rPr lang="it-IT" sz="1600" dirty="0" smtClean="0"/>
              <a:t> Production </a:t>
            </a:r>
            <a:r>
              <a:rPr lang="it-IT" sz="1600" dirty="0" err="1" smtClean="0"/>
              <a:t>of</a:t>
            </a:r>
            <a:r>
              <a:rPr lang="it-IT" sz="1600" dirty="0" smtClean="0"/>
              <a:t> </a:t>
            </a:r>
            <a:r>
              <a:rPr lang="it-IT" sz="1600" dirty="0" err="1" smtClean="0"/>
              <a:t>Exotic</a:t>
            </a:r>
            <a:r>
              <a:rPr lang="it-IT" sz="1600" dirty="0" smtClean="0"/>
              <a:t> </a:t>
            </a:r>
            <a:r>
              <a:rPr lang="it-IT" sz="1600" dirty="0" err="1" smtClean="0"/>
              <a:t>Species</a:t>
            </a:r>
            <a:r>
              <a:rPr lang="it-IT" sz="1600" dirty="0" smtClean="0"/>
              <a:t>,  </a:t>
            </a:r>
            <a:r>
              <a:rPr lang="it-IT" sz="1600" dirty="0" err="1" smtClean="0"/>
              <a:t>is</a:t>
            </a:r>
            <a:r>
              <a:rPr lang="it-IT" sz="1600" dirty="0" smtClean="0"/>
              <a:t> the latin word </a:t>
            </a:r>
            <a:r>
              <a:rPr lang="it-IT" sz="1600" dirty="0" err="1" smtClean="0"/>
              <a:t>for</a:t>
            </a:r>
            <a:r>
              <a:rPr lang="it-IT" sz="1600" dirty="0" smtClean="0"/>
              <a:t>  </a:t>
            </a:r>
            <a:r>
              <a:rPr lang="it-IT" sz="1600" dirty="0" err="1" smtClean="0"/>
              <a:t>Hope</a:t>
            </a:r>
            <a:endParaRPr lang="it-IT" sz="1600" dirty="0" smtClean="0"/>
          </a:p>
          <a:p>
            <a:pPr eaLnBrk="1" hangingPunct="1">
              <a:defRPr/>
            </a:pPr>
            <a:endParaRPr lang="it-IT" sz="2400" dirty="0" smtClean="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808162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40"/>
          <p:cNvPicPr/>
          <p:nvPr/>
        </p:nvPicPr>
        <p:blipFill>
          <a:blip r:embed="rId2" cstate="email"/>
          <a:stretch>
            <a:fillRect/>
          </a:stretch>
        </p:blipFill>
        <p:spPr>
          <a:xfrm>
            <a:off x="179512" y="1409948"/>
            <a:ext cx="8748464" cy="4755356"/>
          </a:xfrm>
          <a:prstGeom prst="rect">
            <a:avLst/>
          </a:prstGeom>
          <a:ln>
            <a:solidFill>
              <a:schemeClr val="accent1"/>
            </a:solidFill>
          </a:ln>
        </p:spPr>
      </p:pic>
      <p:sp>
        <p:nvSpPr>
          <p:cNvPr id="3" name="Rettangolo 2"/>
          <p:cNvSpPr/>
          <p:nvPr/>
        </p:nvSpPr>
        <p:spPr>
          <a:xfrm>
            <a:off x="6012160" y="1923374"/>
            <a:ext cx="2915816" cy="3888432"/>
          </a:xfrm>
          <a:prstGeom prst="rect">
            <a:avLst/>
          </a:prstGeom>
          <a:solidFill>
            <a:schemeClr val="accent2">
              <a:lumMod val="60000"/>
              <a:lumOff val="40000"/>
              <a:alpha val="2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ttangolo 6"/>
          <p:cNvSpPr/>
          <p:nvPr/>
        </p:nvSpPr>
        <p:spPr>
          <a:xfrm>
            <a:off x="359537" y="2329532"/>
            <a:ext cx="3672477" cy="1440160"/>
          </a:xfrm>
          <a:prstGeom prst="rect">
            <a:avLst/>
          </a:prstGeom>
          <a:solidFill>
            <a:schemeClr val="accent5">
              <a:lumMod val="75000"/>
              <a:alpha val="2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ttangolo 7"/>
          <p:cNvSpPr/>
          <p:nvPr/>
        </p:nvSpPr>
        <p:spPr>
          <a:xfrm>
            <a:off x="4023610" y="1740272"/>
            <a:ext cx="1836238" cy="2029420"/>
          </a:xfrm>
          <a:prstGeom prst="rect">
            <a:avLst/>
          </a:prstGeom>
          <a:solidFill>
            <a:srgbClr val="FFFF00">
              <a:alpha val="2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Box 27"/>
          <p:cNvSpPr txBox="1">
            <a:spLocks noChangeArrowheads="1"/>
          </p:cNvSpPr>
          <p:nvPr/>
        </p:nvSpPr>
        <p:spPr bwMode="auto">
          <a:xfrm>
            <a:off x="6372200" y="181430"/>
            <a:ext cx="2615194" cy="584776"/>
          </a:xfrm>
          <a:prstGeom prst="rect">
            <a:avLst/>
          </a:prstGeom>
          <a:noFill/>
          <a:ln w="9525">
            <a:noFill/>
            <a:miter lim="800000"/>
            <a:headEnd/>
            <a:tailEnd/>
          </a:ln>
          <a:effectLst/>
        </p:spPr>
        <p:txBody>
          <a:bodyPr wrap="none">
            <a:spAutoFit/>
          </a:bodyPr>
          <a:lstStyle/>
          <a:p>
            <a:pPr eaLnBrk="1" hangingPunct="1">
              <a:defRPr/>
            </a:pPr>
            <a:r>
              <a:rPr lang="en-US" sz="3200" b="1" dirty="0">
                <a:solidFill>
                  <a:schemeClr val="accent1"/>
                </a:solidFill>
                <a:effectLst>
                  <a:outerShdw blurRad="38100" dist="38100" dir="2700000" algn="tl">
                    <a:srgbClr val="C0C0C0"/>
                  </a:outerShdw>
                </a:effectLst>
                <a:latin typeface="Comic Sans MS" pitchFamily="66" charset="0"/>
              </a:rPr>
              <a:t> </a:t>
            </a:r>
            <a:r>
              <a:rPr lang="en-US" sz="2000" dirty="0" err="1" smtClean="0">
                <a:latin typeface="Arial" charset="0"/>
              </a:rPr>
              <a:t>Spes</a:t>
            </a:r>
            <a:r>
              <a:rPr lang="en-US" sz="2000" dirty="0" smtClean="0">
                <a:latin typeface="Arial" charset="0"/>
              </a:rPr>
              <a:t> (new) building</a:t>
            </a:r>
            <a:endParaRPr lang="en-US" sz="2000" dirty="0">
              <a:latin typeface="Arial" charset="0"/>
            </a:endParaRPr>
          </a:p>
        </p:txBody>
      </p:sp>
      <p:sp>
        <p:nvSpPr>
          <p:cNvPr id="10" name="Text Box 27"/>
          <p:cNvSpPr txBox="1">
            <a:spLocks noChangeArrowheads="1"/>
          </p:cNvSpPr>
          <p:nvPr/>
        </p:nvSpPr>
        <p:spPr bwMode="auto">
          <a:xfrm>
            <a:off x="4139952" y="1914005"/>
            <a:ext cx="1602798" cy="584776"/>
          </a:xfrm>
          <a:prstGeom prst="rect">
            <a:avLst/>
          </a:prstGeom>
          <a:noFill/>
          <a:ln w="9525">
            <a:noFill/>
            <a:miter lim="800000"/>
            <a:headEnd/>
            <a:tailEnd/>
          </a:ln>
          <a:effectLst/>
        </p:spPr>
        <p:txBody>
          <a:bodyPr wrap="none">
            <a:spAutoFit/>
          </a:bodyPr>
          <a:lstStyle/>
          <a:p>
            <a:pPr eaLnBrk="1" hangingPunct="1">
              <a:defRPr/>
            </a:pPr>
            <a:r>
              <a:rPr lang="en-US" sz="3200" b="1" dirty="0">
                <a:solidFill>
                  <a:schemeClr val="accent1"/>
                </a:solidFill>
                <a:effectLst>
                  <a:outerShdw blurRad="38100" dist="38100" dir="2700000" algn="tl">
                    <a:srgbClr val="C0C0C0"/>
                  </a:outerShdw>
                </a:effectLst>
                <a:latin typeface="Comic Sans MS" pitchFamily="66" charset="0"/>
              </a:rPr>
              <a:t> </a:t>
            </a:r>
            <a:r>
              <a:rPr lang="en-US" sz="2000" dirty="0" smtClean="0">
                <a:latin typeface="Arial" charset="0"/>
              </a:rPr>
              <a:t>Exp. Hall 3</a:t>
            </a:r>
            <a:endParaRPr lang="en-US" sz="2000" dirty="0">
              <a:latin typeface="Arial" charset="0"/>
            </a:endParaRPr>
          </a:p>
        </p:txBody>
      </p:sp>
      <p:sp>
        <p:nvSpPr>
          <p:cNvPr id="11" name="Text Box 27"/>
          <p:cNvSpPr txBox="1">
            <a:spLocks noChangeArrowheads="1"/>
          </p:cNvSpPr>
          <p:nvPr/>
        </p:nvSpPr>
        <p:spPr bwMode="auto">
          <a:xfrm>
            <a:off x="539551" y="2776161"/>
            <a:ext cx="1874056" cy="584776"/>
          </a:xfrm>
          <a:prstGeom prst="rect">
            <a:avLst/>
          </a:prstGeom>
          <a:noFill/>
          <a:ln w="9525">
            <a:noFill/>
            <a:miter lim="800000"/>
            <a:headEnd/>
            <a:tailEnd/>
          </a:ln>
          <a:effectLst/>
        </p:spPr>
        <p:txBody>
          <a:bodyPr wrap="none">
            <a:spAutoFit/>
          </a:bodyPr>
          <a:lstStyle/>
          <a:p>
            <a:pPr eaLnBrk="1" hangingPunct="1">
              <a:defRPr/>
            </a:pPr>
            <a:r>
              <a:rPr lang="en-US" sz="3200" b="1" dirty="0">
                <a:solidFill>
                  <a:schemeClr val="accent1"/>
                </a:solidFill>
                <a:effectLst>
                  <a:outerShdw blurRad="38100" dist="38100" dir="2700000" algn="tl">
                    <a:srgbClr val="C0C0C0"/>
                  </a:outerShdw>
                </a:effectLst>
                <a:latin typeface="Comic Sans MS" pitchFamily="66" charset="0"/>
              </a:rPr>
              <a:t> </a:t>
            </a:r>
            <a:r>
              <a:rPr lang="en-US" sz="2000" dirty="0" smtClean="0">
                <a:latin typeface="Arial" charset="0"/>
              </a:rPr>
              <a:t>ALPI building</a:t>
            </a:r>
            <a:endParaRPr lang="en-US" sz="2000" dirty="0">
              <a:latin typeface="Arial" charset="0"/>
            </a:endParaRPr>
          </a:p>
        </p:txBody>
      </p:sp>
      <p:sp>
        <p:nvSpPr>
          <p:cNvPr id="12" name="Text Box 27"/>
          <p:cNvSpPr txBox="1">
            <a:spLocks noChangeArrowheads="1"/>
          </p:cNvSpPr>
          <p:nvPr/>
        </p:nvSpPr>
        <p:spPr bwMode="auto">
          <a:xfrm>
            <a:off x="7278117" y="2625374"/>
            <a:ext cx="1445879" cy="584776"/>
          </a:xfrm>
          <a:prstGeom prst="rect">
            <a:avLst/>
          </a:prstGeom>
          <a:noFill/>
          <a:ln w="9525">
            <a:noFill/>
            <a:miter lim="800000"/>
            <a:headEnd/>
            <a:tailEnd/>
          </a:ln>
          <a:effectLst/>
        </p:spPr>
        <p:txBody>
          <a:bodyPr wrap="none">
            <a:spAutoFit/>
          </a:bodyPr>
          <a:lstStyle/>
          <a:p>
            <a:pPr eaLnBrk="1" hangingPunct="1">
              <a:defRPr/>
            </a:pPr>
            <a:r>
              <a:rPr lang="en-US" sz="3200" b="1" dirty="0">
                <a:solidFill>
                  <a:schemeClr val="accent1"/>
                </a:solidFill>
                <a:effectLst>
                  <a:outerShdw blurRad="38100" dist="38100" dir="2700000" algn="tl">
                    <a:srgbClr val="C0C0C0"/>
                  </a:outerShdw>
                </a:effectLst>
                <a:latin typeface="Comic Sans MS" pitchFamily="66" charset="0"/>
              </a:rPr>
              <a:t> </a:t>
            </a:r>
            <a:r>
              <a:rPr lang="en-US" sz="2000" dirty="0" smtClean="0">
                <a:solidFill>
                  <a:srgbClr val="C00000"/>
                </a:solidFill>
                <a:latin typeface="Arial" charset="0"/>
              </a:rPr>
              <a:t>Cyclotron</a:t>
            </a:r>
            <a:endParaRPr lang="en-US" sz="2000" dirty="0">
              <a:solidFill>
                <a:srgbClr val="C00000"/>
              </a:solidFill>
              <a:latin typeface="Arial" charset="0"/>
            </a:endParaRPr>
          </a:p>
        </p:txBody>
      </p:sp>
      <p:sp>
        <p:nvSpPr>
          <p:cNvPr id="13" name="Text Box 27"/>
          <p:cNvSpPr txBox="1">
            <a:spLocks noChangeArrowheads="1"/>
          </p:cNvSpPr>
          <p:nvPr/>
        </p:nvSpPr>
        <p:spPr bwMode="auto">
          <a:xfrm>
            <a:off x="3779913" y="5405154"/>
            <a:ext cx="2294493" cy="400110"/>
          </a:xfrm>
          <a:prstGeom prst="rect">
            <a:avLst/>
          </a:prstGeom>
          <a:noFill/>
          <a:ln w="9525">
            <a:noFill/>
            <a:miter lim="800000"/>
            <a:headEnd/>
            <a:tailEnd/>
          </a:ln>
          <a:effectLst/>
        </p:spPr>
        <p:txBody>
          <a:bodyPr wrap="none">
            <a:spAutoFit/>
          </a:bodyPr>
          <a:lstStyle/>
          <a:p>
            <a:pPr eaLnBrk="1" hangingPunct="1">
              <a:defRPr/>
            </a:pPr>
            <a:r>
              <a:rPr lang="en-US" sz="2000" dirty="0" smtClean="0">
                <a:solidFill>
                  <a:srgbClr val="C00000"/>
                </a:solidFill>
                <a:latin typeface="Arial" charset="0"/>
              </a:rPr>
              <a:t>RIB target stations</a:t>
            </a:r>
            <a:endParaRPr lang="en-US" sz="2000" dirty="0">
              <a:solidFill>
                <a:srgbClr val="C00000"/>
              </a:solidFill>
              <a:latin typeface="Arial" charset="0"/>
            </a:endParaRPr>
          </a:p>
        </p:txBody>
      </p:sp>
      <p:cxnSp>
        <p:nvCxnSpPr>
          <p:cNvPr id="14" name="Connettore 2 13"/>
          <p:cNvCxnSpPr/>
          <p:nvPr/>
        </p:nvCxnSpPr>
        <p:spPr>
          <a:xfrm flipV="1">
            <a:off x="5504196" y="3354177"/>
            <a:ext cx="1268036" cy="194421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ttore 2 15"/>
          <p:cNvCxnSpPr/>
          <p:nvPr/>
        </p:nvCxnSpPr>
        <p:spPr>
          <a:xfrm flipV="1">
            <a:off x="5504196" y="4434297"/>
            <a:ext cx="1499608" cy="86409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8" name="Text Box 27"/>
          <p:cNvSpPr txBox="1">
            <a:spLocks noChangeArrowheads="1"/>
          </p:cNvSpPr>
          <p:nvPr/>
        </p:nvSpPr>
        <p:spPr bwMode="auto">
          <a:xfrm>
            <a:off x="3923929" y="4065534"/>
            <a:ext cx="1117764" cy="584776"/>
          </a:xfrm>
          <a:prstGeom prst="rect">
            <a:avLst/>
          </a:prstGeom>
          <a:noFill/>
          <a:ln w="9525">
            <a:noFill/>
            <a:miter lim="800000"/>
            <a:headEnd/>
            <a:tailEnd/>
          </a:ln>
          <a:effectLst/>
        </p:spPr>
        <p:txBody>
          <a:bodyPr wrap="none">
            <a:spAutoFit/>
          </a:bodyPr>
          <a:lstStyle/>
          <a:p>
            <a:pPr eaLnBrk="1" hangingPunct="1">
              <a:defRPr/>
            </a:pPr>
            <a:r>
              <a:rPr lang="en-US" sz="3200" b="1" dirty="0">
                <a:solidFill>
                  <a:schemeClr val="accent1"/>
                </a:solidFill>
                <a:effectLst>
                  <a:outerShdw blurRad="38100" dist="38100" dir="2700000" algn="tl">
                    <a:srgbClr val="C0C0C0"/>
                  </a:outerShdw>
                </a:effectLst>
                <a:latin typeface="Comic Sans MS" pitchFamily="66" charset="0"/>
              </a:rPr>
              <a:t> </a:t>
            </a:r>
            <a:r>
              <a:rPr lang="en-US" sz="2000" dirty="0" smtClean="0">
                <a:solidFill>
                  <a:srgbClr val="C00000"/>
                </a:solidFill>
                <a:latin typeface="Arial" charset="0"/>
              </a:rPr>
              <a:t>HRMS</a:t>
            </a:r>
            <a:endParaRPr lang="en-US" sz="2000" dirty="0">
              <a:solidFill>
                <a:srgbClr val="C00000"/>
              </a:solidFill>
              <a:latin typeface="Arial" charset="0"/>
            </a:endParaRPr>
          </a:p>
        </p:txBody>
      </p:sp>
      <p:cxnSp>
        <p:nvCxnSpPr>
          <p:cNvPr id="19" name="Connettore 2 18"/>
          <p:cNvCxnSpPr/>
          <p:nvPr/>
        </p:nvCxnSpPr>
        <p:spPr>
          <a:xfrm flipV="1">
            <a:off x="4728122" y="2963752"/>
            <a:ext cx="1552160" cy="1232847"/>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0" name="Text Box 27"/>
          <p:cNvSpPr txBox="1">
            <a:spLocks noChangeArrowheads="1"/>
          </p:cNvSpPr>
          <p:nvPr/>
        </p:nvSpPr>
        <p:spPr bwMode="auto">
          <a:xfrm>
            <a:off x="1845192" y="1337941"/>
            <a:ext cx="2198038" cy="584776"/>
          </a:xfrm>
          <a:prstGeom prst="rect">
            <a:avLst/>
          </a:prstGeom>
          <a:noFill/>
          <a:ln w="9525">
            <a:noFill/>
            <a:miter lim="800000"/>
            <a:headEnd/>
            <a:tailEnd/>
          </a:ln>
          <a:effectLst/>
        </p:spPr>
        <p:txBody>
          <a:bodyPr wrap="none">
            <a:spAutoFit/>
          </a:bodyPr>
          <a:lstStyle/>
          <a:p>
            <a:pPr eaLnBrk="1" hangingPunct="1">
              <a:defRPr/>
            </a:pPr>
            <a:r>
              <a:rPr lang="en-US" sz="3200" b="1" dirty="0">
                <a:solidFill>
                  <a:schemeClr val="accent1"/>
                </a:solidFill>
                <a:effectLst>
                  <a:outerShdw blurRad="38100" dist="38100" dir="2700000" algn="tl">
                    <a:srgbClr val="C0C0C0"/>
                  </a:outerShdw>
                </a:effectLst>
                <a:latin typeface="Comic Sans MS" pitchFamily="66" charset="0"/>
              </a:rPr>
              <a:t> </a:t>
            </a:r>
            <a:r>
              <a:rPr lang="en-US" sz="2000" dirty="0" smtClean="0">
                <a:solidFill>
                  <a:srgbClr val="C00000"/>
                </a:solidFill>
                <a:latin typeface="Arial" charset="0"/>
              </a:rPr>
              <a:t>Charge Breeder</a:t>
            </a:r>
            <a:endParaRPr lang="en-US" sz="2000" dirty="0">
              <a:solidFill>
                <a:srgbClr val="C00000"/>
              </a:solidFill>
              <a:latin typeface="Arial" charset="0"/>
            </a:endParaRPr>
          </a:p>
        </p:txBody>
      </p:sp>
      <p:cxnSp>
        <p:nvCxnSpPr>
          <p:cNvPr id="21" name="Connettore 2 20"/>
          <p:cNvCxnSpPr/>
          <p:nvPr/>
        </p:nvCxnSpPr>
        <p:spPr>
          <a:xfrm>
            <a:off x="3255933" y="1914004"/>
            <a:ext cx="1227607" cy="1003756"/>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4" name="Text Box 27"/>
          <p:cNvSpPr txBox="1">
            <a:spLocks noChangeArrowheads="1"/>
          </p:cNvSpPr>
          <p:nvPr/>
        </p:nvSpPr>
        <p:spPr bwMode="auto">
          <a:xfrm>
            <a:off x="940778" y="1769989"/>
            <a:ext cx="903988" cy="584776"/>
          </a:xfrm>
          <a:prstGeom prst="rect">
            <a:avLst/>
          </a:prstGeom>
          <a:noFill/>
          <a:ln w="9525">
            <a:noFill/>
            <a:miter lim="800000"/>
            <a:headEnd/>
            <a:tailEnd/>
          </a:ln>
          <a:effectLst/>
        </p:spPr>
        <p:txBody>
          <a:bodyPr wrap="none">
            <a:spAutoFit/>
          </a:bodyPr>
          <a:lstStyle/>
          <a:p>
            <a:pPr eaLnBrk="1" hangingPunct="1">
              <a:defRPr/>
            </a:pPr>
            <a:r>
              <a:rPr lang="en-US" sz="3200" b="1" dirty="0">
                <a:solidFill>
                  <a:schemeClr val="accent1"/>
                </a:solidFill>
                <a:effectLst>
                  <a:outerShdw blurRad="38100" dist="38100" dir="2700000" algn="tl">
                    <a:srgbClr val="C0C0C0"/>
                  </a:outerShdw>
                </a:effectLst>
                <a:latin typeface="Comic Sans MS" pitchFamily="66" charset="0"/>
              </a:rPr>
              <a:t> </a:t>
            </a:r>
            <a:r>
              <a:rPr lang="en-US" sz="2000" dirty="0" smtClean="0">
                <a:solidFill>
                  <a:srgbClr val="C00000"/>
                </a:solidFill>
                <a:latin typeface="Arial" charset="0"/>
              </a:rPr>
              <a:t>RFQ</a:t>
            </a:r>
            <a:endParaRPr lang="en-US" sz="2000" dirty="0">
              <a:solidFill>
                <a:srgbClr val="C00000"/>
              </a:solidFill>
              <a:latin typeface="Arial" charset="0"/>
            </a:endParaRPr>
          </a:p>
        </p:txBody>
      </p:sp>
      <p:cxnSp>
        <p:nvCxnSpPr>
          <p:cNvPr id="25" name="Connettore 2 24"/>
          <p:cNvCxnSpPr/>
          <p:nvPr/>
        </p:nvCxnSpPr>
        <p:spPr>
          <a:xfrm>
            <a:off x="1845192" y="2219534"/>
            <a:ext cx="1574680" cy="113463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Connettore 2 28"/>
          <p:cNvCxnSpPr>
            <a:stCxn id="12" idx="2"/>
          </p:cNvCxnSpPr>
          <p:nvPr/>
        </p:nvCxnSpPr>
        <p:spPr>
          <a:xfrm rot="5400000">
            <a:off x="7453783" y="3297882"/>
            <a:ext cx="635007" cy="459543"/>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7" name="Text Box 27"/>
          <p:cNvSpPr txBox="1">
            <a:spLocks noChangeArrowheads="1"/>
          </p:cNvSpPr>
          <p:nvPr/>
        </p:nvSpPr>
        <p:spPr bwMode="auto">
          <a:xfrm>
            <a:off x="3707910" y="4578301"/>
            <a:ext cx="1864613" cy="584776"/>
          </a:xfrm>
          <a:prstGeom prst="rect">
            <a:avLst/>
          </a:prstGeom>
          <a:noFill/>
          <a:ln w="9525">
            <a:noFill/>
            <a:miter lim="800000"/>
            <a:headEnd/>
            <a:tailEnd/>
          </a:ln>
          <a:effectLst/>
        </p:spPr>
        <p:txBody>
          <a:bodyPr wrap="none">
            <a:spAutoFit/>
          </a:bodyPr>
          <a:lstStyle/>
          <a:p>
            <a:pPr eaLnBrk="1" hangingPunct="1">
              <a:defRPr/>
            </a:pPr>
            <a:r>
              <a:rPr lang="en-US" sz="3200" b="1" dirty="0">
                <a:solidFill>
                  <a:schemeClr val="accent1"/>
                </a:solidFill>
                <a:effectLst>
                  <a:outerShdw blurRad="38100" dist="38100" dir="2700000" algn="tl">
                    <a:srgbClr val="C0C0C0"/>
                  </a:outerShdw>
                </a:effectLst>
                <a:latin typeface="Comic Sans MS" pitchFamily="66" charset="0"/>
              </a:rPr>
              <a:t> </a:t>
            </a:r>
            <a:r>
              <a:rPr lang="en-US" sz="2000" dirty="0" smtClean="0">
                <a:solidFill>
                  <a:srgbClr val="C00000"/>
                </a:solidFill>
                <a:latin typeface="Arial" charset="0"/>
              </a:rPr>
              <a:t>Beam Cooler</a:t>
            </a:r>
            <a:endParaRPr lang="en-US" sz="2000" dirty="0">
              <a:solidFill>
                <a:srgbClr val="C00000"/>
              </a:solidFill>
              <a:latin typeface="Arial" charset="0"/>
            </a:endParaRPr>
          </a:p>
        </p:txBody>
      </p:sp>
      <p:cxnSp>
        <p:nvCxnSpPr>
          <p:cNvPr id="38" name="Connettore 2 37"/>
          <p:cNvCxnSpPr/>
          <p:nvPr/>
        </p:nvCxnSpPr>
        <p:spPr>
          <a:xfrm flipV="1">
            <a:off x="5043151" y="3580171"/>
            <a:ext cx="1389531" cy="1232846"/>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 name="Connettore 1 5"/>
          <p:cNvCxnSpPr/>
          <p:nvPr/>
        </p:nvCxnSpPr>
        <p:spPr>
          <a:xfrm>
            <a:off x="7278125" y="3181337"/>
            <a:ext cx="248373" cy="398845"/>
          </a:xfrm>
          <a:prstGeom prst="line">
            <a:avLst/>
          </a:prstGeom>
          <a:ln w="25400">
            <a:solidFill>
              <a:schemeClr val="tx2"/>
            </a:solidFill>
          </a:ln>
          <a:effectLst>
            <a:glow rad="38100">
              <a:srgbClr val="FFC000">
                <a:alpha val="57000"/>
              </a:srgbClr>
            </a:glow>
          </a:effectLst>
        </p:spPr>
        <p:style>
          <a:lnRef idx="1">
            <a:schemeClr val="accent1"/>
          </a:lnRef>
          <a:fillRef idx="0">
            <a:schemeClr val="accent1"/>
          </a:fillRef>
          <a:effectRef idx="0">
            <a:schemeClr val="accent1"/>
          </a:effectRef>
          <a:fontRef idx="minor">
            <a:schemeClr val="tx1"/>
          </a:fontRef>
        </p:style>
      </p:cxnSp>
      <p:cxnSp>
        <p:nvCxnSpPr>
          <p:cNvPr id="26" name="Connettore 1 25"/>
          <p:cNvCxnSpPr/>
          <p:nvPr/>
        </p:nvCxnSpPr>
        <p:spPr>
          <a:xfrm flipH="1">
            <a:off x="6868213" y="3210148"/>
            <a:ext cx="1" cy="648072"/>
          </a:xfrm>
          <a:prstGeom prst="line">
            <a:avLst/>
          </a:prstGeom>
          <a:ln w="25400">
            <a:solidFill>
              <a:schemeClr val="accent6"/>
            </a:solidFill>
          </a:ln>
          <a:effectLst>
            <a:glow rad="38100">
              <a:srgbClr val="FFC000">
                <a:alpha val="57000"/>
              </a:srgbClr>
            </a:glow>
          </a:effectLst>
        </p:spPr>
        <p:style>
          <a:lnRef idx="1">
            <a:schemeClr val="accent1"/>
          </a:lnRef>
          <a:fillRef idx="0">
            <a:schemeClr val="accent1"/>
          </a:fillRef>
          <a:effectRef idx="0">
            <a:schemeClr val="accent1"/>
          </a:effectRef>
          <a:fontRef idx="minor">
            <a:schemeClr val="tx1"/>
          </a:fontRef>
        </p:style>
      </p:cxnSp>
      <p:cxnSp>
        <p:nvCxnSpPr>
          <p:cNvPr id="30" name="Connettore 1 29"/>
          <p:cNvCxnSpPr/>
          <p:nvPr/>
        </p:nvCxnSpPr>
        <p:spPr>
          <a:xfrm flipH="1">
            <a:off x="6868210" y="3181337"/>
            <a:ext cx="409912" cy="28823"/>
          </a:xfrm>
          <a:prstGeom prst="line">
            <a:avLst/>
          </a:prstGeom>
          <a:ln w="25400">
            <a:solidFill>
              <a:schemeClr val="tx2"/>
            </a:solidFill>
          </a:ln>
          <a:effectLst>
            <a:glow rad="38100">
              <a:srgbClr val="FFC000">
                <a:alpha val="57000"/>
              </a:srgbClr>
            </a:glow>
          </a:effectLst>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flipH="1">
            <a:off x="6432676" y="3845161"/>
            <a:ext cx="427712" cy="13067"/>
          </a:xfrm>
          <a:prstGeom prst="line">
            <a:avLst/>
          </a:prstGeom>
          <a:ln w="25400">
            <a:solidFill>
              <a:schemeClr val="accent6"/>
            </a:solidFill>
          </a:ln>
          <a:effectLst>
            <a:glow rad="38100">
              <a:srgbClr val="FFC000">
                <a:alpha val="57000"/>
              </a:srgbClr>
            </a:glow>
          </a:effectLst>
        </p:spPr>
        <p:style>
          <a:lnRef idx="1">
            <a:schemeClr val="accent1"/>
          </a:lnRef>
          <a:fillRef idx="0">
            <a:schemeClr val="accent1"/>
          </a:fillRef>
          <a:effectRef idx="0">
            <a:schemeClr val="accent1"/>
          </a:effectRef>
          <a:fontRef idx="minor">
            <a:schemeClr val="tx1"/>
          </a:fontRef>
        </p:style>
      </p:cxnSp>
      <p:cxnSp>
        <p:nvCxnSpPr>
          <p:cNvPr id="35" name="Connettore 1 34"/>
          <p:cNvCxnSpPr/>
          <p:nvPr/>
        </p:nvCxnSpPr>
        <p:spPr>
          <a:xfrm>
            <a:off x="6454587" y="3049612"/>
            <a:ext cx="1" cy="808608"/>
          </a:xfrm>
          <a:prstGeom prst="line">
            <a:avLst/>
          </a:prstGeom>
          <a:ln w="25400">
            <a:solidFill>
              <a:schemeClr val="accent6"/>
            </a:solidFill>
          </a:ln>
          <a:effectLst>
            <a:glow rad="38100">
              <a:srgbClr val="FFC000">
                <a:alpha val="57000"/>
              </a:srgbClr>
            </a:glow>
          </a:effectLst>
        </p:spPr>
        <p:style>
          <a:lnRef idx="1">
            <a:schemeClr val="accent1"/>
          </a:lnRef>
          <a:fillRef idx="0">
            <a:schemeClr val="accent1"/>
          </a:fillRef>
          <a:effectRef idx="0">
            <a:schemeClr val="accent1"/>
          </a:effectRef>
          <a:fontRef idx="minor">
            <a:schemeClr val="tx1"/>
          </a:fontRef>
        </p:style>
      </p:cxnSp>
      <p:cxnSp>
        <p:nvCxnSpPr>
          <p:cNvPr id="36" name="Connettore 1 35"/>
          <p:cNvCxnSpPr/>
          <p:nvPr/>
        </p:nvCxnSpPr>
        <p:spPr>
          <a:xfrm flipH="1">
            <a:off x="6138214" y="2960957"/>
            <a:ext cx="142063" cy="440759"/>
          </a:xfrm>
          <a:prstGeom prst="line">
            <a:avLst/>
          </a:prstGeom>
          <a:ln w="25400">
            <a:solidFill>
              <a:schemeClr val="accent6"/>
            </a:solidFill>
          </a:ln>
          <a:effectLst>
            <a:glow rad="38100">
              <a:srgbClr val="FFC000">
                <a:alpha val="57000"/>
              </a:srgbClr>
            </a:glow>
          </a:effectLst>
        </p:spPr>
        <p:style>
          <a:lnRef idx="1">
            <a:schemeClr val="accent1"/>
          </a:lnRef>
          <a:fillRef idx="0">
            <a:schemeClr val="accent1"/>
          </a:fillRef>
          <a:effectRef idx="0">
            <a:schemeClr val="accent1"/>
          </a:effectRef>
          <a:fontRef idx="minor">
            <a:schemeClr val="tx1"/>
          </a:fontRef>
        </p:style>
      </p:cxnSp>
      <p:cxnSp>
        <p:nvCxnSpPr>
          <p:cNvPr id="39" name="Connettore 1 38"/>
          <p:cNvCxnSpPr/>
          <p:nvPr/>
        </p:nvCxnSpPr>
        <p:spPr>
          <a:xfrm flipH="1">
            <a:off x="4788030" y="3401662"/>
            <a:ext cx="1350191" cy="42"/>
          </a:xfrm>
          <a:prstGeom prst="line">
            <a:avLst/>
          </a:prstGeom>
          <a:ln w="25400">
            <a:solidFill>
              <a:schemeClr val="accent6"/>
            </a:solidFill>
          </a:ln>
          <a:effectLst>
            <a:glow rad="38100">
              <a:srgbClr val="FFC000">
                <a:alpha val="57000"/>
              </a:srgbClr>
            </a:glow>
          </a:effectLst>
        </p:spPr>
        <p:style>
          <a:lnRef idx="1">
            <a:schemeClr val="accent1"/>
          </a:lnRef>
          <a:fillRef idx="0">
            <a:schemeClr val="accent1"/>
          </a:fillRef>
          <a:effectRef idx="0">
            <a:schemeClr val="accent1"/>
          </a:effectRef>
          <a:fontRef idx="minor">
            <a:schemeClr val="tx1"/>
          </a:fontRef>
        </p:style>
      </p:cxnSp>
      <p:cxnSp>
        <p:nvCxnSpPr>
          <p:cNvPr id="40" name="Connettore 1 39"/>
          <p:cNvCxnSpPr/>
          <p:nvPr/>
        </p:nvCxnSpPr>
        <p:spPr>
          <a:xfrm flipH="1">
            <a:off x="4788030" y="3017709"/>
            <a:ext cx="5053" cy="386809"/>
          </a:xfrm>
          <a:prstGeom prst="line">
            <a:avLst/>
          </a:prstGeom>
          <a:ln w="25400">
            <a:solidFill>
              <a:schemeClr val="accent6"/>
            </a:solidFill>
          </a:ln>
          <a:effectLst>
            <a:glow rad="38100">
              <a:srgbClr val="FFC000">
                <a:alpha val="57000"/>
              </a:srgbClr>
            </a:glow>
          </a:effectLst>
        </p:spPr>
        <p:style>
          <a:lnRef idx="1">
            <a:schemeClr val="accent1"/>
          </a:lnRef>
          <a:fillRef idx="0">
            <a:schemeClr val="accent1"/>
          </a:fillRef>
          <a:effectRef idx="0">
            <a:schemeClr val="accent1"/>
          </a:effectRef>
          <a:fontRef idx="minor">
            <a:schemeClr val="tx1"/>
          </a:fontRef>
        </p:style>
      </p:cxnSp>
      <p:cxnSp>
        <p:nvCxnSpPr>
          <p:cNvPr id="43" name="Connettore 1 42"/>
          <p:cNvCxnSpPr/>
          <p:nvPr/>
        </p:nvCxnSpPr>
        <p:spPr>
          <a:xfrm flipH="1">
            <a:off x="4283968" y="3017697"/>
            <a:ext cx="509110" cy="0"/>
          </a:xfrm>
          <a:prstGeom prst="line">
            <a:avLst/>
          </a:prstGeom>
          <a:ln w="25400">
            <a:solidFill>
              <a:schemeClr val="accent6"/>
            </a:solidFill>
          </a:ln>
          <a:effectLst>
            <a:glow rad="38100">
              <a:srgbClr val="FFC000">
                <a:alpha val="57000"/>
              </a:srgbClr>
            </a:glow>
          </a:effectLst>
        </p:spPr>
        <p:style>
          <a:lnRef idx="1">
            <a:schemeClr val="accent1"/>
          </a:lnRef>
          <a:fillRef idx="0">
            <a:schemeClr val="accent1"/>
          </a:fillRef>
          <a:effectRef idx="0">
            <a:schemeClr val="accent1"/>
          </a:effectRef>
          <a:fontRef idx="minor">
            <a:schemeClr val="tx1"/>
          </a:fontRef>
        </p:style>
      </p:cxnSp>
      <p:cxnSp>
        <p:nvCxnSpPr>
          <p:cNvPr id="45" name="Connettore 1 44"/>
          <p:cNvCxnSpPr/>
          <p:nvPr/>
        </p:nvCxnSpPr>
        <p:spPr>
          <a:xfrm>
            <a:off x="4268667" y="3020518"/>
            <a:ext cx="87315" cy="381144"/>
          </a:xfrm>
          <a:prstGeom prst="line">
            <a:avLst/>
          </a:prstGeom>
          <a:ln w="25400">
            <a:solidFill>
              <a:schemeClr val="accent6"/>
            </a:solidFill>
          </a:ln>
          <a:effectLst>
            <a:glow rad="38100">
              <a:srgbClr val="FFC000">
                <a:alpha val="57000"/>
              </a:srgbClr>
            </a:glow>
          </a:effectLst>
        </p:spPr>
        <p:style>
          <a:lnRef idx="1">
            <a:schemeClr val="accent1"/>
          </a:lnRef>
          <a:fillRef idx="0">
            <a:schemeClr val="accent1"/>
          </a:fillRef>
          <a:effectRef idx="0">
            <a:schemeClr val="accent1"/>
          </a:effectRef>
          <a:fontRef idx="minor">
            <a:schemeClr val="tx1"/>
          </a:fontRef>
        </p:style>
      </p:cxnSp>
      <p:cxnSp>
        <p:nvCxnSpPr>
          <p:cNvPr id="47" name="Connettore 1 46"/>
          <p:cNvCxnSpPr/>
          <p:nvPr/>
        </p:nvCxnSpPr>
        <p:spPr>
          <a:xfrm flipH="1">
            <a:off x="1477468" y="3382998"/>
            <a:ext cx="2828818" cy="21508"/>
          </a:xfrm>
          <a:prstGeom prst="line">
            <a:avLst/>
          </a:prstGeom>
          <a:ln w="25400">
            <a:solidFill>
              <a:schemeClr val="accent6"/>
            </a:solidFill>
          </a:ln>
          <a:effectLst>
            <a:glow rad="38100">
              <a:srgbClr val="FFC000">
                <a:alpha val="57000"/>
              </a:srgbClr>
            </a:glow>
          </a:effectLst>
        </p:spPr>
        <p:style>
          <a:lnRef idx="1">
            <a:schemeClr val="accent1"/>
          </a:lnRef>
          <a:fillRef idx="0">
            <a:schemeClr val="accent1"/>
          </a:fillRef>
          <a:effectRef idx="0">
            <a:schemeClr val="accent1"/>
          </a:effectRef>
          <a:fontRef idx="minor">
            <a:schemeClr val="tx1"/>
          </a:fontRef>
        </p:style>
      </p:cxnSp>
      <p:cxnSp>
        <p:nvCxnSpPr>
          <p:cNvPr id="50" name="Connettore 1 49"/>
          <p:cNvCxnSpPr/>
          <p:nvPr/>
        </p:nvCxnSpPr>
        <p:spPr>
          <a:xfrm flipH="1">
            <a:off x="7493505" y="3580170"/>
            <a:ext cx="32987" cy="278050"/>
          </a:xfrm>
          <a:prstGeom prst="line">
            <a:avLst/>
          </a:prstGeom>
          <a:ln w="25400">
            <a:solidFill>
              <a:schemeClr val="tx2"/>
            </a:solidFill>
          </a:ln>
          <a:effectLst>
            <a:glow rad="38100">
              <a:srgbClr val="FFC000">
                <a:alpha val="57000"/>
              </a:srgbClr>
            </a:glow>
          </a:effectLst>
        </p:spPr>
        <p:style>
          <a:lnRef idx="1">
            <a:schemeClr val="accent1"/>
          </a:lnRef>
          <a:fillRef idx="0">
            <a:schemeClr val="accent1"/>
          </a:fillRef>
          <a:effectRef idx="0">
            <a:schemeClr val="accent1"/>
          </a:effectRef>
          <a:fontRef idx="minor">
            <a:schemeClr val="tx1"/>
          </a:fontRef>
        </p:style>
      </p:cxnSp>
      <p:sp>
        <p:nvSpPr>
          <p:cNvPr id="52" name="Arco 51"/>
          <p:cNvSpPr/>
          <p:nvPr/>
        </p:nvSpPr>
        <p:spPr>
          <a:xfrm>
            <a:off x="6280283" y="2960957"/>
            <a:ext cx="45719" cy="4571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3" name="Figura a mano libera 52"/>
          <p:cNvSpPr/>
          <p:nvPr/>
        </p:nvSpPr>
        <p:spPr>
          <a:xfrm>
            <a:off x="6276448" y="2901135"/>
            <a:ext cx="190195" cy="117666"/>
          </a:xfrm>
          <a:custGeom>
            <a:avLst/>
            <a:gdLst>
              <a:gd name="connsiteX0" fmla="*/ 0 w 190195"/>
              <a:gd name="connsiteY0" fmla="*/ 73775 h 117666"/>
              <a:gd name="connsiteX1" fmla="*/ 73152 w 190195"/>
              <a:gd name="connsiteY1" fmla="*/ 623 h 117666"/>
              <a:gd name="connsiteX2" fmla="*/ 190195 w 190195"/>
              <a:gd name="connsiteY2" fmla="*/ 110351 h 117666"/>
              <a:gd name="connsiteX3" fmla="*/ 190195 w 190195"/>
              <a:gd name="connsiteY3" fmla="*/ 110351 h 117666"/>
              <a:gd name="connsiteX4" fmla="*/ 190195 w 190195"/>
              <a:gd name="connsiteY4" fmla="*/ 110351 h 117666"/>
              <a:gd name="connsiteX5" fmla="*/ 190195 w 190195"/>
              <a:gd name="connsiteY5" fmla="*/ 110351 h 117666"/>
              <a:gd name="connsiteX6" fmla="*/ 190195 w 190195"/>
              <a:gd name="connsiteY6" fmla="*/ 117666 h 11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195" h="117666">
                <a:moveTo>
                  <a:pt x="0" y="73775"/>
                </a:moveTo>
                <a:cubicBezTo>
                  <a:pt x="20726" y="34151"/>
                  <a:pt x="41453" y="-5473"/>
                  <a:pt x="73152" y="623"/>
                </a:cubicBezTo>
                <a:cubicBezTo>
                  <a:pt x="104851" y="6719"/>
                  <a:pt x="190195" y="110351"/>
                  <a:pt x="190195" y="110351"/>
                </a:cubicBezTo>
                <a:lnTo>
                  <a:pt x="190195" y="110351"/>
                </a:lnTo>
                <a:lnTo>
                  <a:pt x="190195" y="110351"/>
                </a:lnTo>
                <a:lnTo>
                  <a:pt x="190195" y="110351"/>
                </a:lnTo>
                <a:lnTo>
                  <a:pt x="190195" y="117666"/>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e 53"/>
          <p:cNvSpPr/>
          <p:nvPr/>
        </p:nvSpPr>
        <p:spPr>
          <a:xfrm>
            <a:off x="6802047" y="3128252"/>
            <a:ext cx="175624" cy="1349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7042" name="Picture 2"/>
          <p:cNvPicPr>
            <a:picLocks noChangeAspect="1" noChangeArrowheads="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87771" y="3677022"/>
            <a:ext cx="3592141" cy="2488282"/>
          </a:xfrm>
          <a:prstGeom prst="rect">
            <a:avLst/>
          </a:prstGeom>
          <a:noFill/>
          <a:ln w="9525">
            <a:solidFill>
              <a:schemeClr val="accent1"/>
            </a:solidFill>
            <a:miter lim="800000"/>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41" name="Text Box 13"/>
          <p:cNvSpPr txBox="1">
            <a:spLocks noChangeArrowheads="1"/>
          </p:cNvSpPr>
          <p:nvPr/>
        </p:nvSpPr>
        <p:spPr bwMode="auto">
          <a:xfrm>
            <a:off x="1080298" y="36488"/>
            <a:ext cx="6516688" cy="70788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defTabSz="912813">
              <a:defRPr>
                <a:solidFill>
                  <a:schemeClr val="tx1"/>
                </a:solidFill>
                <a:latin typeface="Arial" pitchFamily="34" charset="0"/>
              </a:defRPr>
            </a:lvl1pPr>
            <a:lvl2pPr marL="742950" indent="-285750" defTabSz="912813">
              <a:defRPr>
                <a:solidFill>
                  <a:schemeClr val="tx1"/>
                </a:solidFill>
                <a:latin typeface="Arial" pitchFamily="34" charset="0"/>
              </a:defRPr>
            </a:lvl2pPr>
            <a:lvl3pPr marL="1143000" indent="-228600" defTabSz="912813">
              <a:defRPr>
                <a:solidFill>
                  <a:schemeClr val="tx1"/>
                </a:solidFill>
                <a:latin typeface="Arial" pitchFamily="34" charset="0"/>
              </a:defRPr>
            </a:lvl3pPr>
            <a:lvl4pPr marL="1600200" indent="-228600" defTabSz="912813">
              <a:defRPr>
                <a:solidFill>
                  <a:schemeClr val="tx1"/>
                </a:solidFill>
                <a:latin typeface="Arial" pitchFamily="34" charset="0"/>
              </a:defRPr>
            </a:lvl4pPr>
            <a:lvl5pPr marL="2057400" indent="-228600" defTabSz="912813">
              <a:defRPr>
                <a:solidFill>
                  <a:schemeClr val="tx1"/>
                </a:solidFill>
                <a:latin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defRPr>
            </a:lvl9pPr>
          </a:lstStyle>
          <a:p>
            <a:pPr algn="ctr">
              <a:spcBef>
                <a:spcPct val="50000"/>
              </a:spcBef>
            </a:pPr>
            <a:r>
              <a:rPr kumimoji="1" lang="en-US" sz="4000" dirty="0">
                <a:solidFill>
                  <a:schemeClr val="accent1"/>
                </a:solidFill>
              </a:rPr>
              <a:t>SPES </a:t>
            </a:r>
            <a:r>
              <a:rPr lang="en-US" sz="4000" dirty="0" smtClean="0">
                <a:solidFill>
                  <a:schemeClr val="accent1"/>
                </a:solidFill>
              </a:rPr>
              <a:t>layout</a:t>
            </a:r>
            <a:r>
              <a:rPr kumimoji="1" lang="en-US" sz="4000" dirty="0" smtClean="0">
                <a:solidFill>
                  <a:schemeClr val="accent1"/>
                </a:solidFill>
              </a:rPr>
              <a:t>:</a:t>
            </a:r>
          </a:p>
        </p:txBody>
      </p:sp>
      <p:sp>
        <p:nvSpPr>
          <p:cNvPr id="42" name="Text Box 27"/>
          <p:cNvSpPr txBox="1">
            <a:spLocks noChangeArrowheads="1"/>
          </p:cNvSpPr>
          <p:nvPr/>
        </p:nvSpPr>
        <p:spPr bwMode="auto">
          <a:xfrm>
            <a:off x="6659057" y="5451321"/>
            <a:ext cx="2189442" cy="707886"/>
          </a:xfrm>
          <a:prstGeom prst="rect">
            <a:avLst/>
          </a:prstGeom>
          <a:noFill/>
          <a:ln w="9525">
            <a:noFill/>
            <a:miter lim="800000"/>
            <a:headEnd/>
            <a:tailEnd/>
          </a:ln>
          <a:effectLst/>
        </p:spPr>
        <p:txBody>
          <a:bodyPr wrap="square">
            <a:spAutoFit/>
          </a:bodyPr>
          <a:lstStyle/>
          <a:p>
            <a:pPr eaLnBrk="1" hangingPunct="1">
              <a:defRPr/>
            </a:pPr>
            <a:r>
              <a:rPr lang="en-US" sz="2000" dirty="0" smtClean="0">
                <a:solidFill>
                  <a:srgbClr val="C00000"/>
                </a:solidFill>
                <a:latin typeface="Arial" charset="0"/>
              </a:rPr>
              <a:t>Applications and Radioisotopes</a:t>
            </a:r>
            <a:endParaRPr lang="en-US" sz="2000" dirty="0">
              <a:solidFill>
                <a:srgbClr val="C00000"/>
              </a:solidFill>
              <a:latin typeface="Arial" charset="0"/>
            </a:endParaRPr>
          </a:p>
        </p:txBody>
      </p:sp>
      <p:cxnSp>
        <p:nvCxnSpPr>
          <p:cNvPr id="44" name="Connettore 2 43"/>
          <p:cNvCxnSpPr/>
          <p:nvPr/>
        </p:nvCxnSpPr>
        <p:spPr>
          <a:xfrm flipV="1">
            <a:off x="7753778" y="4326284"/>
            <a:ext cx="418622" cy="1094063"/>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6" name="Connettore 2 45"/>
          <p:cNvCxnSpPr>
            <a:stCxn id="42" idx="0"/>
          </p:cNvCxnSpPr>
          <p:nvPr/>
        </p:nvCxnSpPr>
        <p:spPr>
          <a:xfrm flipH="1" flipV="1">
            <a:off x="7278125" y="5025716"/>
            <a:ext cx="475659" cy="425617"/>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 name="Freccia in giù 3"/>
          <p:cNvSpPr/>
          <p:nvPr/>
        </p:nvSpPr>
        <p:spPr>
          <a:xfrm>
            <a:off x="7515954" y="766217"/>
            <a:ext cx="45719" cy="14533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Segnaposto numero diapositiva 4"/>
          <p:cNvSpPr>
            <a:spLocks noGrp="1"/>
          </p:cNvSpPr>
          <p:nvPr>
            <p:ph type="sldNum" sz="quarter" idx="12"/>
          </p:nvPr>
        </p:nvSpPr>
        <p:spPr/>
        <p:txBody>
          <a:bodyPr/>
          <a:lstStyle/>
          <a:p>
            <a:fld id="{7FCD6625-1123-4288-989D-FB411D72F149}" type="slidenum">
              <a:rPr lang="it-IT" smtClean="0"/>
              <a:pPr/>
              <a:t>45</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393841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algn="l"/>
            <a:r>
              <a:rPr lang="it-IT" b="1" dirty="0" smtClean="0">
                <a:solidFill>
                  <a:schemeClr val="tx2">
                    <a:lumMod val="75000"/>
                  </a:schemeClr>
                </a:solidFill>
              </a:rPr>
              <a:t>LARAMED</a:t>
            </a:r>
            <a:br>
              <a:rPr lang="it-IT" b="1" dirty="0" smtClean="0">
                <a:solidFill>
                  <a:schemeClr val="tx2">
                    <a:lumMod val="75000"/>
                  </a:schemeClr>
                </a:solidFill>
              </a:rPr>
            </a:br>
            <a:r>
              <a:rPr lang="it-IT" sz="3100" b="1" dirty="0" smtClean="0">
                <a:solidFill>
                  <a:schemeClr val="tx2">
                    <a:lumMod val="75000"/>
                  </a:schemeClr>
                </a:solidFill>
              </a:rPr>
              <a:t>(</a:t>
            </a:r>
            <a:r>
              <a:rPr lang="it-IT" sz="3100" b="1" dirty="0" err="1" smtClean="0">
                <a:solidFill>
                  <a:schemeClr val="tx2">
                    <a:lumMod val="75000"/>
                  </a:schemeClr>
                </a:solidFill>
              </a:rPr>
              <a:t>LAboratory</a:t>
            </a:r>
            <a:r>
              <a:rPr lang="it-IT" sz="3100" b="1" dirty="0" smtClean="0">
                <a:solidFill>
                  <a:schemeClr val="tx2">
                    <a:lumMod val="75000"/>
                  </a:schemeClr>
                </a:solidFill>
              </a:rPr>
              <a:t> </a:t>
            </a:r>
            <a:r>
              <a:rPr lang="it-IT" sz="3100" b="1" dirty="0" err="1" smtClean="0">
                <a:solidFill>
                  <a:schemeClr val="tx2">
                    <a:lumMod val="75000"/>
                  </a:schemeClr>
                </a:solidFill>
              </a:rPr>
              <a:t>for</a:t>
            </a:r>
            <a:r>
              <a:rPr lang="it-IT" sz="3100" b="1" dirty="0" smtClean="0">
                <a:solidFill>
                  <a:schemeClr val="tx2">
                    <a:lumMod val="75000"/>
                  </a:schemeClr>
                </a:solidFill>
              </a:rPr>
              <a:t> </a:t>
            </a:r>
            <a:r>
              <a:rPr lang="it-IT" sz="3100" b="1" dirty="0" err="1" smtClean="0">
                <a:solidFill>
                  <a:schemeClr val="tx2">
                    <a:lumMod val="75000"/>
                  </a:schemeClr>
                </a:solidFill>
              </a:rPr>
              <a:t>RAdionuclides</a:t>
            </a:r>
            <a:r>
              <a:rPr lang="it-IT" sz="3100" b="1" dirty="0" smtClean="0">
                <a:solidFill>
                  <a:schemeClr val="tx2">
                    <a:lumMod val="75000"/>
                  </a:schemeClr>
                </a:solidFill>
              </a:rPr>
              <a:t> </a:t>
            </a:r>
            <a:br>
              <a:rPr lang="it-IT" sz="3100" b="1" dirty="0" smtClean="0">
                <a:solidFill>
                  <a:schemeClr val="tx2">
                    <a:lumMod val="75000"/>
                  </a:schemeClr>
                </a:solidFill>
              </a:rPr>
            </a:br>
            <a:r>
              <a:rPr lang="it-IT" sz="3100" b="1" dirty="0" err="1" smtClean="0">
                <a:solidFill>
                  <a:schemeClr val="tx2">
                    <a:lumMod val="75000"/>
                  </a:schemeClr>
                </a:solidFill>
              </a:rPr>
              <a:t>of</a:t>
            </a:r>
            <a:r>
              <a:rPr lang="it-IT" sz="3100" b="1" dirty="0" smtClean="0">
                <a:solidFill>
                  <a:schemeClr val="tx2">
                    <a:lumMod val="75000"/>
                  </a:schemeClr>
                </a:solidFill>
              </a:rPr>
              <a:t> </a:t>
            </a:r>
            <a:r>
              <a:rPr lang="it-IT" sz="3100" b="1" dirty="0" err="1" smtClean="0">
                <a:solidFill>
                  <a:schemeClr val="tx2">
                    <a:lumMod val="75000"/>
                  </a:schemeClr>
                </a:solidFill>
              </a:rPr>
              <a:t>MEDical</a:t>
            </a:r>
            <a:r>
              <a:rPr lang="it-IT" sz="3100" b="1" dirty="0" smtClean="0">
                <a:solidFill>
                  <a:schemeClr val="tx2">
                    <a:lumMod val="75000"/>
                  </a:schemeClr>
                </a:solidFill>
              </a:rPr>
              <a:t> interest)</a:t>
            </a:r>
            <a:endParaRPr lang="it-IT" sz="3100" b="1" dirty="0">
              <a:solidFill>
                <a:schemeClr val="tx2">
                  <a:lumMod val="75000"/>
                </a:schemeClr>
              </a:solidFill>
            </a:endParaRPr>
          </a:p>
        </p:txBody>
      </p:sp>
      <p:sp>
        <p:nvSpPr>
          <p:cNvPr id="3" name="Segnaposto contenuto 2"/>
          <p:cNvSpPr>
            <a:spLocks noGrp="1"/>
          </p:cNvSpPr>
          <p:nvPr>
            <p:ph idx="1"/>
          </p:nvPr>
        </p:nvSpPr>
        <p:spPr>
          <a:xfrm>
            <a:off x="395536" y="2071401"/>
            <a:ext cx="8229600" cy="4525963"/>
          </a:xfrm>
        </p:spPr>
        <p:txBody>
          <a:bodyPr>
            <a:normAutofit fontScale="85000" lnSpcReduction="10000"/>
          </a:bodyPr>
          <a:lstStyle/>
          <a:p>
            <a:r>
              <a:rPr lang="it-IT" sz="2400" dirty="0" smtClean="0"/>
              <a:t>INFN,  CNR (National </a:t>
            </a:r>
            <a:r>
              <a:rPr lang="it-IT" sz="2400" dirty="0" err="1" smtClean="0"/>
              <a:t>Research</a:t>
            </a:r>
            <a:r>
              <a:rPr lang="it-IT" sz="2400" dirty="0" smtClean="0"/>
              <a:t> </a:t>
            </a:r>
            <a:r>
              <a:rPr lang="it-IT" sz="2400" dirty="0" err="1" smtClean="0"/>
              <a:t>Council</a:t>
            </a:r>
            <a:r>
              <a:rPr lang="it-IT" sz="2400" dirty="0" smtClean="0"/>
              <a:t>) and </a:t>
            </a:r>
            <a:r>
              <a:rPr lang="it-IT" sz="2400" dirty="0" err="1" smtClean="0"/>
              <a:t>BEST-theratonics</a:t>
            </a:r>
            <a:r>
              <a:rPr lang="it-IT" sz="2400" dirty="0" smtClean="0"/>
              <a:t> </a:t>
            </a:r>
            <a:r>
              <a:rPr lang="it-IT" sz="2400" dirty="0" err="1" smtClean="0"/>
              <a:t>have</a:t>
            </a:r>
            <a:r>
              <a:rPr lang="it-IT" sz="2400" dirty="0" smtClean="0"/>
              <a:t>  </a:t>
            </a:r>
            <a:r>
              <a:rPr lang="it-IT" sz="2400" dirty="0" err="1" smtClean="0"/>
              <a:t>shown</a:t>
            </a:r>
            <a:r>
              <a:rPr lang="it-IT" sz="2400" dirty="0" smtClean="0"/>
              <a:t> a joint interest  </a:t>
            </a:r>
            <a:r>
              <a:rPr lang="it-IT" sz="2400" dirty="0" err="1" smtClean="0"/>
              <a:t>for</a:t>
            </a:r>
            <a:r>
              <a:rPr lang="it-IT" sz="2400" dirty="0" smtClean="0"/>
              <a:t> the </a:t>
            </a:r>
            <a:r>
              <a:rPr lang="it-IT" sz="2400" dirty="0" err="1" smtClean="0"/>
              <a:t>creation</a:t>
            </a:r>
            <a:r>
              <a:rPr lang="it-IT" sz="2400" dirty="0" smtClean="0"/>
              <a:t> </a:t>
            </a:r>
            <a:r>
              <a:rPr lang="it-IT" sz="2400" dirty="0" err="1" smtClean="0"/>
              <a:t>of</a:t>
            </a:r>
            <a:r>
              <a:rPr lang="it-IT" sz="2400" dirty="0" smtClean="0"/>
              <a:t> a </a:t>
            </a:r>
            <a:r>
              <a:rPr lang="it-IT" sz="2400" dirty="0" err="1" smtClean="0"/>
              <a:t>laboratory</a:t>
            </a:r>
            <a:r>
              <a:rPr lang="it-IT" sz="2400" dirty="0" smtClean="0"/>
              <a:t> at LNL </a:t>
            </a:r>
            <a:r>
              <a:rPr lang="it-IT" sz="2400" dirty="0" err="1" smtClean="0"/>
              <a:t>for</a:t>
            </a:r>
            <a:r>
              <a:rPr lang="it-IT" sz="2400" dirty="0" smtClean="0"/>
              <a:t> </a:t>
            </a:r>
            <a:r>
              <a:rPr lang="it-IT" sz="2400" b="1" dirty="0" err="1" smtClean="0">
                <a:solidFill>
                  <a:schemeClr val="tx2">
                    <a:lumMod val="75000"/>
                  </a:schemeClr>
                </a:solidFill>
              </a:rPr>
              <a:t>research</a:t>
            </a:r>
            <a:r>
              <a:rPr lang="it-IT" sz="2400" b="1" dirty="0" smtClean="0">
                <a:solidFill>
                  <a:schemeClr val="tx2">
                    <a:lumMod val="75000"/>
                  </a:schemeClr>
                </a:solidFill>
              </a:rPr>
              <a:t> and production</a:t>
            </a:r>
            <a:r>
              <a:rPr lang="it-IT" sz="2400" dirty="0" smtClean="0"/>
              <a:t> </a:t>
            </a:r>
            <a:r>
              <a:rPr lang="it-IT" sz="2400" dirty="0" err="1" smtClean="0"/>
              <a:t>of</a:t>
            </a:r>
            <a:r>
              <a:rPr lang="it-IT" sz="2400" dirty="0" smtClean="0"/>
              <a:t> </a:t>
            </a:r>
            <a:r>
              <a:rPr lang="it-IT" sz="2400" dirty="0" err="1" smtClean="0"/>
              <a:t>radionuclides</a:t>
            </a:r>
            <a:r>
              <a:rPr lang="it-IT" sz="2400" dirty="0" smtClean="0"/>
              <a:t> and </a:t>
            </a:r>
            <a:r>
              <a:rPr lang="it-IT" sz="2400" dirty="0" err="1" smtClean="0"/>
              <a:t>radio-pharmaceuticals</a:t>
            </a:r>
            <a:r>
              <a:rPr lang="it-IT" sz="2400" dirty="0" smtClean="0"/>
              <a:t>. An agreement </a:t>
            </a:r>
            <a:r>
              <a:rPr lang="it-IT" sz="2400" dirty="0" err="1" smtClean="0"/>
              <a:t>is</a:t>
            </a:r>
            <a:r>
              <a:rPr lang="it-IT" sz="2400" dirty="0" smtClean="0"/>
              <a:t> </a:t>
            </a:r>
            <a:r>
              <a:rPr lang="it-IT" sz="2400" dirty="0" err="1" smtClean="0"/>
              <a:t>being</a:t>
            </a:r>
            <a:r>
              <a:rPr lang="it-IT" sz="2400" dirty="0" smtClean="0"/>
              <a:t> </a:t>
            </a:r>
            <a:r>
              <a:rPr lang="it-IT" sz="2400" dirty="0" err="1" smtClean="0"/>
              <a:t>discussed</a:t>
            </a:r>
            <a:r>
              <a:rPr lang="it-IT" sz="2400" dirty="0" smtClean="0"/>
              <a:t> so </a:t>
            </a:r>
            <a:r>
              <a:rPr lang="it-IT" sz="2400" dirty="0" err="1" smtClean="0"/>
              <a:t>that</a:t>
            </a:r>
            <a:r>
              <a:rPr lang="it-IT" sz="2400" dirty="0" smtClean="0"/>
              <a:t>:</a:t>
            </a:r>
          </a:p>
          <a:p>
            <a:r>
              <a:rPr lang="it-IT" sz="2400" dirty="0" smtClean="0"/>
              <a:t>BEST </a:t>
            </a:r>
            <a:r>
              <a:rPr lang="it-IT" sz="2400" dirty="0" err="1" smtClean="0"/>
              <a:t>would</a:t>
            </a:r>
            <a:r>
              <a:rPr lang="it-IT" sz="2400" dirty="0" smtClean="0"/>
              <a:t> operate and </a:t>
            </a:r>
            <a:r>
              <a:rPr lang="it-IT" sz="2400" dirty="0" err="1" smtClean="0"/>
              <a:t>mantain</a:t>
            </a:r>
            <a:r>
              <a:rPr lang="it-IT" sz="2400" dirty="0" smtClean="0"/>
              <a:t> the </a:t>
            </a:r>
            <a:r>
              <a:rPr lang="it-IT" sz="2400" dirty="0" err="1" smtClean="0"/>
              <a:t>cyclotron</a:t>
            </a:r>
            <a:r>
              <a:rPr lang="it-IT" sz="2400" dirty="0" smtClean="0"/>
              <a:t>, </a:t>
            </a:r>
            <a:r>
              <a:rPr lang="it-IT" sz="2400" dirty="0" err="1" smtClean="0"/>
              <a:t>with</a:t>
            </a:r>
            <a:r>
              <a:rPr lang="it-IT" sz="2400" dirty="0" smtClean="0"/>
              <a:t> 50% </a:t>
            </a:r>
            <a:r>
              <a:rPr lang="it-IT" sz="2400" dirty="0" err="1" smtClean="0"/>
              <a:t>of</a:t>
            </a:r>
            <a:r>
              <a:rPr lang="it-IT" sz="2400" dirty="0" smtClean="0"/>
              <a:t> the </a:t>
            </a:r>
            <a:r>
              <a:rPr lang="it-IT" sz="2400" dirty="0" err="1" smtClean="0"/>
              <a:t>beam</a:t>
            </a:r>
            <a:r>
              <a:rPr lang="it-IT" sz="2400" dirty="0" smtClean="0"/>
              <a:t> </a:t>
            </a:r>
            <a:r>
              <a:rPr lang="it-IT" sz="2400" dirty="0" err="1" smtClean="0"/>
              <a:t>for</a:t>
            </a:r>
            <a:r>
              <a:rPr lang="it-IT" sz="2400" dirty="0" smtClean="0"/>
              <a:t> </a:t>
            </a:r>
            <a:r>
              <a:rPr lang="it-IT" sz="2400" dirty="0" err="1" smtClean="0"/>
              <a:t>radionuclides</a:t>
            </a:r>
            <a:r>
              <a:rPr lang="it-IT" sz="2400" dirty="0" smtClean="0"/>
              <a:t> and 50%  </a:t>
            </a:r>
            <a:r>
              <a:rPr lang="it-IT" sz="2400" dirty="0" err="1" smtClean="0"/>
              <a:t>granted</a:t>
            </a:r>
            <a:r>
              <a:rPr lang="it-IT" sz="2400" dirty="0" smtClean="0"/>
              <a:t> </a:t>
            </a:r>
            <a:r>
              <a:rPr lang="it-IT" sz="2400" dirty="0" err="1" smtClean="0"/>
              <a:t>to</a:t>
            </a:r>
            <a:r>
              <a:rPr lang="it-IT" sz="2400" dirty="0" smtClean="0"/>
              <a:t>  </a:t>
            </a:r>
            <a:r>
              <a:rPr lang="it-IT" sz="2400" dirty="0" err="1" smtClean="0"/>
              <a:t>basic</a:t>
            </a:r>
            <a:r>
              <a:rPr lang="it-IT" sz="2400" dirty="0" smtClean="0"/>
              <a:t> </a:t>
            </a:r>
            <a:r>
              <a:rPr lang="it-IT" sz="2400" dirty="0" err="1" smtClean="0"/>
              <a:t>reasearch</a:t>
            </a:r>
            <a:endParaRPr lang="it-IT" sz="2400" dirty="0" smtClean="0"/>
          </a:p>
          <a:p>
            <a:r>
              <a:rPr lang="it-IT" sz="2400" dirty="0" smtClean="0"/>
              <a:t>BEST </a:t>
            </a:r>
            <a:r>
              <a:rPr lang="it-IT" sz="2400" dirty="0" err="1" smtClean="0"/>
              <a:t>would</a:t>
            </a:r>
            <a:r>
              <a:rPr lang="it-IT" sz="2400" dirty="0" smtClean="0"/>
              <a:t> </a:t>
            </a:r>
            <a:r>
              <a:rPr lang="it-IT" sz="2400" dirty="0" err="1" smtClean="0"/>
              <a:t>provide</a:t>
            </a:r>
            <a:r>
              <a:rPr lang="it-IT" sz="2400" dirty="0" smtClean="0"/>
              <a:t> </a:t>
            </a:r>
            <a:r>
              <a:rPr lang="it-IT" sz="2400" dirty="0" err="1" smtClean="0"/>
              <a:t>investment</a:t>
            </a:r>
            <a:r>
              <a:rPr lang="it-IT" sz="2400" dirty="0" smtClean="0"/>
              <a:t> </a:t>
            </a:r>
            <a:r>
              <a:rPr lang="it-IT" sz="2400" dirty="0" err="1" smtClean="0"/>
              <a:t>for</a:t>
            </a:r>
            <a:r>
              <a:rPr lang="it-IT" sz="2400" dirty="0" smtClean="0"/>
              <a:t> the </a:t>
            </a:r>
            <a:r>
              <a:rPr lang="it-IT" sz="2400" dirty="0" err="1" smtClean="0"/>
              <a:t>radiopharmaceutical</a:t>
            </a:r>
            <a:r>
              <a:rPr lang="it-IT" sz="2400" dirty="0" smtClean="0"/>
              <a:t> </a:t>
            </a:r>
            <a:r>
              <a:rPr lang="it-IT" sz="2400" dirty="0" err="1" smtClean="0"/>
              <a:t>plant</a:t>
            </a:r>
            <a:r>
              <a:rPr lang="it-IT" sz="2400" dirty="0" smtClean="0"/>
              <a:t> (</a:t>
            </a:r>
            <a:r>
              <a:rPr lang="it-IT" sz="2400" dirty="0" err="1" smtClean="0"/>
              <a:t>around</a:t>
            </a:r>
            <a:r>
              <a:rPr lang="it-IT" sz="2400" dirty="0" smtClean="0"/>
              <a:t> 15Meuro) and operate </a:t>
            </a:r>
            <a:r>
              <a:rPr lang="it-IT" sz="2400" dirty="0" err="1" smtClean="0"/>
              <a:t>it</a:t>
            </a:r>
            <a:endParaRPr lang="it-IT" sz="2400" dirty="0" smtClean="0"/>
          </a:p>
          <a:p>
            <a:r>
              <a:rPr lang="it-IT" sz="2400" dirty="0" smtClean="0"/>
              <a:t>BEST </a:t>
            </a:r>
            <a:r>
              <a:rPr lang="it-IT" sz="2400" dirty="0" err="1" smtClean="0"/>
              <a:t>would</a:t>
            </a:r>
            <a:r>
              <a:rPr lang="it-IT" sz="2400" dirty="0" smtClean="0"/>
              <a:t> </a:t>
            </a:r>
            <a:r>
              <a:rPr lang="it-IT" sz="2400" dirty="0" err="1" smtClean="0"/>
              <a:t>pay</a:t>
            </a:r>
            <a:r>
              <a:rPr lang="it-IT" sz="2400" dirty="0" smtClean="0"/>
              <a:t> a </a:t>
            </a:r>
            <a:r>
              <a:rPr lang="it-IT" sz="2400" dirty="0" err="1" smtClean="0"/>
              <a:t>fee</a:t>
            </a:r>
            <a:r>
              <a:rPr lang="it-IT" sz="2400" dirty="0" smtClean="0"/>
              <a:t> </a:t>
            </a:r>
            <a:r>
              <a:rPr lang="it-IT" sz="2400" dirty="0" err="1" smtClean="0"/>
              <a:t>to</a:t>
            </a:r>
            <a:r>
              <a:rPr lang="it-IT" sz="2400" dirty="0" smtClean="0"/>
              <a:t> INFN </a:t>
            </a:r>
            <a:r>
              <a:rPr lang="it-IT" sz="2400" dirty="0" err="1" smtClean="0"/>
              <a:t>for</a:t>
            </a:r>
            <a:r>
              <a:rPr lang="it-IT" sz="2400" dirty="0" smtClean="0"/>
              <a:t> INFN </a:t>
            </a:r>
            <a:r>
              <a:rPr lang="it-IT" sz="2400" dirty="0" err="1" smtClean="0"/>
              <a:t>investment</a:t>
            </a:r>
            <a:r>
              <a:rPr lang="it-IT" sz="2400" dirty="0" smtClean="0"/>
              <a:t> in the </a:t>
            </a:r>
            <a:r>
              <a:rPr lang="it-IT" sz="2400" dirty="0" err="1" smtClean="0"/>
              <a:t>cyclotron</a:t>
            </a:r>
            <a:endParaRPr lang="it-IT" sz="2400" dirty="0" smtClean="0"/>
          </a:p>
          <a:p>
            <a:r>
              <a:rPr lang="it-IT" sz="2400" dirty="0" smtClean="0"/>
              <a:t>INFN </a:t>
            </a:r>
            <a:r>
              <a:rPr lang="it-IT" sz="2400" dirty="0" err="1" smtClean="0"/>
              <a:t>will</a:t>
            </a:r>
            <a:r>
              <a:rPr lang="it-IT" sz="2400" dirty="0" smtClean="0"/>
              <a:t> </a:t>
            </a:r>
            <a:r>
              <a:rPr lang="it-IT" sz="2400" dirty="0" err="1" smtClean="0"/>
              <a:t>develop</a:t>
            </a:r>
            <a:r>
              <a:rPr lang="it-IT" sz="2400" dirty="0" smtClean="0"/>
              <a:t> </a:t>
            </a:r>
            <a:r>
              <a:rPr lang="it-IT" sz="2400" dirty="0" err="1" smtClean="0"/>
              <a:t>research</a:t>
            </a:r>
            <a:r>
              <a:rPr lang="it-IT" sz="2400" dirty="0" smtClean="0"/>
              <a:t> on </a:t>
            </a:r>
            <a:r>
              <a:rPr lang="it-IT" sz="2400" dirty="0" err="1" smtClean="0"/>
              <a:t>targetry</a:t>
            </a:r>
            <a:r>
              <a:rPr lang="it-IT" sz="2400" dirty="0" smtClean="0"/>
              <a:t> and </a:t>
            </a:r>
            <a:r>
              <a:rPr lang="it-IT" sz="2400" dirty="0" err="1" smtClean="0"/>
              <a:t>nuclear</a:t>
            </a:r>
            <a:r>
              <a:rPr lang="it-IT" sz="2400" dirty="0" smtClean="0"/>
              <a:t> cross </a:t>
            </a:r>
            <a:r>
              <a:rPr lang="it-IT" sz="2400" dirty="0" err="1" smtClean="0"/>
              <a:t>sections</a:t>
            </a:r>
            <a:endParaRPr lang="it-IT" sz="2400" dirty="0" smtClean="0"/>
          </a:p>
          <a:p>
            <a:r>
              <a:rPr lang="it-IT" sz="2400" dirty="0" smtClean="0"/>
              <a:t>CNR </a:t>
            </a:r>
            <a:r>
              <a:rPr lang="it-IT" sz="2400" dirty="0" err="1" smtClean="0"/>
              <a:t>will</a:t>
            </a:r>
            <a:r>
              <a:rPr lang="it-IT" sz="2400" dirty="0" smtClean="0"/>
              <a:t> </a:t>
            </a:r>
            <a:r>
              <a:rPr lang="it-IT" sz="2400" dirty="0" err="1" smtClean="0"/>
              <a:t>have</a:t>
            </a:r>
            <a:r>
              <a:rPr lang="it-IT" sz="2400" dirty="0" smtClean="0"/>
              <a:t> </a:t>
            </a:r>
            <a:r>
              <a:rPr lang="it-IT" sz="2400" dirty="0" err="1" smtClean="0"/>
              <a:t>access</a:t>
            </a:r>
            <a:r>
              <a:rPr lang="it-IT" sz="2400" dirty="0" smtClean="0"/>
              <a:t> </a:t>
            </a:r>
            <a:r>
              <a:rPr lang="it-IT" sz="2400" dirty="0" err="1" smtClean="0"/>
              <a:t>to</a:t>
            </a:r>
            <a:r>
              <a:rPr lang="it-IT" sz="2400" dirty="0" smtClean="0"/>
              <a:t> radio </a:t>
            </a:r>
            <a:r>
              <a:rPr lang="it-IT" sz="2400" dirty="0" err="1" smtClean="0"/>
              <a:t>nuclides</a:t>
            </a:r>
            <a:r>
              <a:rPr lang="it-IT" sz="2400" dirty="0" smtClean="0"/>
              <a:t> and radio </a:t>
            </a:r>
            <a:r>
              <a:rPr lang="it-IT" sz="2400" dirty="0" err="1" smtClean="0"/>
              <a:t>pharmaceuticals</a:t>
            </a:r>
            <a:r>
              <a:rPr lang="it-IT" sz="2400" dirty="0" smtClean="0"/>
              <a:t> </a:t>
            </a:r>
            <a:r>
              <a:rPr lang="it-IT" sz="2400" dirty="0" err="1" smtClean="0"/>
              <a:t>for</a:t>
            </a:r>
            <a:r>
              <a:rPr lang="it-IT" sz="2400" dirty="0" smtClean="0"/>
              <a:t> </a:t>
            </a:r>
            <a:r>
              <a:rPr lang="it-IT" sz="2400" dirty="0" err="1" smtClean="0"/>
              <a:t>research</a:t>
            </a:r>
            <a:r>
              <a:rPr lang="it-IT" sz="2400" dirty="0" smtClean="0"/>
              <a:t> </a:t>
            </a:r>
          </a:p>
          <a:p>
            <a:endParaRPr lang="it-IT" sz="2400" dirty="0" smtClean="0"/>
          </a:p>
          <a:p>
            <a:r>
              <a:rPr lang="it-IT" sz="2400" dirty="0" smtClean="0"/>
              <a:t>A joint project </a:t>
            </a:r>
            <a:r>
              <a:rPr lang="it-IT" sz="2400" dirty="0" err="1" smtClean="0"/>
              <a:t>will</a:t>
            </a:r>
            <a:r>
              <a:rPr lang="it-IT" sz="2400" dirty="0" smtClean="0"/>
              <a:t> </a:t>
            </a:r>
            <a:r>
              <a:rPr lang="it-IT" sz="2400" dirty="0" err="1" smtClean="0"/>
              <a:t>be</a:t>
            </a:r>
            <a:r>
              <a:rPr lang="it-IT" sz="2400" dirty="0" smtClean="0"/>
              <a:t> </a:t>
            </a:r>
            <a:r>
              <a:rPr lang="it-IT" sz="2400" dirty="0" err="1" smtClean="0"/>
              <a:t>presented</a:t>
            </a:r>
            <a:r>
              <a:rPr lang="it-IT" sz="2400" dirty="0" smtClean="0"/>
              <a:t> </a:t>
            </a:r>
            <a:r>
              <a:rPr lang="it-IT" sz="2400" dirty="0" err="1" smtClean="0"/>
              <a:t>to</a:t>
            </a:r>
            <a:r>
              <a:rPr lang="it-IT" sz="2400" dirty="0" smtClean="0"/>
              <a:t> the  </a:t>
            </a:r>
            <a:r>
              <a:rPr lang="it-IT" sz="2400" dirty="0" err="1" smtClean="0"/>
              <a:t>government</a:t>
            </a:r>
            <a:r>
              <a:rPr lang="it-IT" sz="2400" dirty="0" smtClean="0"/>
              <a:t> in a </a:t>
            </a:r>
            <a:r>
              <a:rPr lang="it-IT" sz="2400" dirty="0" err="1" smtClean="0"/>
              <a:t>few</a:t>
            </a:r>
            <a:r>
              <a:rPr lang="it-IT" sz="2400" dirty="0" smtClean="0"/>
              <a:t> </a:t>
            </a:r>
            <a:r>
              <a:rPr lang="it-IT" sz="2400" dirty="0" err="1" smtClean="0"/>
              <a:t>months…</a:t>
            </a:r>
            <a:r>
              <a:rPr lang="it-IT" sz="2400" dirty="0" smtClean="0"/>
              <a:t>.</a:t>
            </a:r>
          </a:p>
          <a:p>
            <a:endParaRPr lang="it-IT" sz="2400" dirty="0"/>
          </a:p>
        </p:txBody>
      </p:sp>
      <p:sp>
        <p:nvSpPr>
          <p:cNvPr id="4" name="Segnaposto numero diapositiva 3"/>
          <p:cNvSpPr>
            <a:spLocks noGrp="1"/>
          </p:cNvSpPr>
          <p:nvPr>
            <p:ph type="sldNum" sz="quarter" idx="12"/>
          </p:nvPr>
        </p:nvSpPr>
        <p:spPr/>
        <p:txBody>
          <a:bodyPr/>
          <a:lstStyle/>
          <a:p>
            <a:fld id="{7FCD6625-1123-4288-989D-FB411D72F149}" type="slidenum">
              <a:rPr lang="it-IT" smtClean="0"/>
              <a:pPr/>
              <a:t>46</a:t>
            </a:fld>
            <a:endParaRPr lang="it-IT"/>
          </a:p>
        </p:txBody>
      </p:sp>
      <p:grpSp>
        <p:nvGrpSpPr>
          <p:cNvPr id="5" name="Gruppo 7"/>
          <p:cNvGrpSpPr/>
          <p:nvPr/>
        </p:nvGrpSpPr>
        <p:grpSpPr>
          <a:xfrm>
            <a:off x="5868144" y="0"/>
            <a:ext cx="3275856" cy="1916832"/>
            <a:chOff x="1842501" y="1148658"/>
            <a:chExt cx="5444143" cy="3736162"/>
          </a:xfrm>
          <a:effectLst>
            <a:glow rad="101600">
              <a:schemeClr val="accent1">
                <a:satMod val="175000"/>
                <a:alpha val="40000"/>
              </a:schemeClr>
            </a:glow>
          </a:effectLst>
        </p:grpSpPr>
        <p:pic>
          <p:nvPicPr>
            <p:cNvPr id="6" name="Immagine 5" descr="Best70_Cyclotron_Beam_line.jpg"/>
            <p:cNvPicPr>
              <a:picLocks noChangeAspect="1"/>
            </p:cNvPicPr>
            <p:nvPr/>
          </p:nvPicPr>
          <p:blipFill>
            <a:blip r:embed="rId2" cstate="screen"/>
            <a:stretch>
              <a:fillRect/>
            </a:stretch>
          </p:blipFill>
          <p:spPr>
            <a:xfrm>
              <a:off x="1857356" y="1285860"/>
              <a:ext cx="5429288" cy="3598960"/>
            </a:xfrm>
            <a:prstGeom prst="rect">
              <a:avLst/>
            </a:prstGeom>
          </p:spPr>
        </p:pic>
        <p:sp>
          <p:nvSpPr>
            <p:cNvPr id="7" name="Triangolo isoscele 6"/>
            <p:cNvSpPr/>
            <p:nvPr/>
          </p:nvSpPr>
          <p:spPr>
            <a:xfrm rot="5239471">
              <a:off x="4012004" y="-1020845"/>
              <a:ext cx="524052" cy="4863057"/>
            </a:xfrm>
            <a:prstGeom prst="triangle">
              <a:avLst>
                <a:gd name="adj" fmla="val 46128"/>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prstClr val="white"/>
                </a:solidFill>
              </a:endParaRPr>
            </a:p>
          </p:txBody>
        </p:sp>
      </p:gr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en-US" b="1" dirty="0" smtClean="0">
                <a:solidFill>
                  <a:schemeClr val="tx2">
                    <a:lumMod val="60000"/>
                    <a:lumOff val="40000"/>
                  </a:schemeClr>
                </a:solidFill>
              </a:rPr>
              <a:t>Radio frequency </a:t>
            </a:r>
            <a:r>
              <a:rPr lang="en-US" b="1" dirty="0" err="1" smtClean="0">
                <a:solidFill>
                  <a:schemeClr val="tx2">
                    <a:lumMod val="60000"/>
                    <a:lumOff val="40000"/>
                  </a:schemeClr>
                </a:solidFill>
              </a:rPr>
              <a:t>quadrupoles</a:t>
            </a:r>
            <a:r>
              <a:rPr lang="en-US" b="1" dirty="0" smtClean="0">
                <a:solidFill>
                  <a:schemeClr val="tx2">
                    <a:lumMod val="60000"/>
                    <a:lumOff val="40000"/>
                  </a:schemeClr>
                </a:solidFill>
              </a:rPr>
              <a:t/>
            </a:r>
            <a:br>
              <a:rPr lang="en-US" b="1" dirty="0" smtClean="0">
                <a:solidFill>
                  <a:schemeClr val="tx2">
                    <a:lumMod val="60000"/>
                    <a:lumOff val="40000"/>
                  </a:schemeClr>
                </a:solidFill>
              </a:rPr>
            </a:br>
            <a:r>
              <a:rPr lang="en-US" b="1" dirty="0" smtClean="0">
                <a:solidFill>
                  <a:schemeClr val="tx2">
                    <a:lumMod val="60000"/>
                    <a:lumOff val="40000"/>
                  </a:schemeClr>
                </a:solidFill>
              </a:rPr>
              <a:t>A tradition of LNL</a:t>
            </a:r>
            <a:endParaRPr lang="en-US" b="1" dirty="0">
              <a:solidFill>
                <a:schemeClr val="tx2">
                  <a:lumMod val="60000"/>
                  <a:lumOff val="40000"/>
                </a:schemeClr>
              </a:solidFill>
            </a:endParaRPr>
          </a:p>
        </p:txBody>
      </p:sp>
      <p:sp>
        <p:nvSpPr>
          <p:cNvPr id="3" name="Segnaposto contenuto 2"/>
          <p:cNvSpPr>
            <a:spLocks noGrp="1"/>
          </p:cNvSpPr>
          <p:nvPr>
            <p:ph idx="1"/>
          </p:nvPr>
        </p:nvSpPr>
        <p:spPr/>
        <p:txBody>
          <a:bodyPr>
            <a:normAutofit lnSpcReduction="10000"/>
          </a:bodyPr>
          <a:lstStyle/>
          <a:p>
            <a:r>
              <a:rPr lang="en-US" dirty="0" smtClean="0"/>
              <a:t>The TRASCO  RFQ is to be seen as a prototype for the IFMIF/EVEDA RFQ</a:t>
            </a:r>
          </a:p>
          <a:p>
            <a:r>
              <a:rPr lang="en-US" dirty="0" smtClean="0"/>
              <a:t>This latter is the </a:t>
            </a:r>
            <a:r>
              <a:rPr lang="en-US" dirty="0" err="1" smtClean="0"/>
              <a:t>italian</a:t>
            </a:r>
            <a:r>
              <a:rPr lang="en-US" dirty="0" smtClean="0"/>
              <a:t> contribution, in kind, to the “Broader approach”</a:t>
            </a:r>
          </a:p>
          <a:p>
            <a:r>
              <a:rPr lang="en-US" dirty="0" smtClean="0"/>
              <a:t>It is receiving  special funding from MIUR, for a total  of 25 </a:t>
            </a:r>
            <a:r>
              <a:rPr lang="en-US" dirty="0" err="1" smtClean="0"/>
              <a:t>Meuro</a:t>
            </a:r>
            <a:r>
              <a:rPr lang="en-US" dirty="0" smtClean="0"/>
              <a:t> (about 23 already given)</a:t>
            </a:r>
          </a:p>
          <a:p>
            <a:r>
              <a:rPr lang="en-US" dirty="0" smtClean="0"/>
              <a:t>Its realization is a collaborative effort of the LNL and  INFN departments of Padua, Turin an Bologna</a:t>
            </a:r>
            <a:endParaRPr lang="en-US" dirty="0"/>
          </a:p>
        </p:txBody>
      </p:sp>
      <p:sp>
        <p:nvSpPr>
          <p:cNvPr id="4" name="Segnaposto numero diapositiva 3"/>
          <p:cNvSpPr>
            <a:spLocks noGrp="1"/>
          </p:cNvSpPr>
          <p:nvPr>
            <p:ph type="sldNum" sz="quarter" idx="12"/>
          </p:nvPr>
        </p:nvSpPr>
        <p:spPr/>
        <p:txBody>
          <a:bodyPr/>
          <a:lstStyle/>
          <a:p>
            <a:fld id="{7FCD6625-1123-4288-989D-FB411D72F149}" type="slidenum">
              <a:rPr lang="it-IT" smtClean="0"/>
              <a:pPr/>
              <a:t>47</a:t>
            </a:fld>
            <a:endParaRPr lang="it-IT"/>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28600" y="0"/>
            <a:ext cx="7772400" cy="914400"/>
          </a:xfrm>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 uri="{FAA26D3D-D897-4be2-8F04-BA451C77F1D7}"/>
          </a:extLst>
        </p:spPr>
        <p:txBody>
          <a:bodyPr/>
          <a:lstStyle/>
          <a:p>
            <a:pPr>
              <a:defRPr/>
            </a:pPr>
            <a:r>
              <a:rPr lang="it-IT" smtClean="0"/>
              <a:t>IFMIF EVEDA RFQ challenges</a:t>
            </a:r>
          </a:p>
        </p:txBody>
      </p:sp>
      <p:sp>
        <p:nvSpPr>
          <p:cNvPr id="2845699" name="Rectangle 3"/>
          <p:cNvSpPr>
            <a:spLocks noGrp="1" noChangeArrowheads="1"/>
          </p:cNvSpPr>
          <p:nvPr>
            <p:ph type="body" idx="1"/>
          </p:nvPr>
        </p:nvSpPr>
        <p:spPr>
          <a:xfrm>
            <a:off x="278423" y="830271"/>
            <a:ext cx="5634404" cy="5387975"/>
          </a:xfrm>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 uri="{FAA26D3D-D897-4be2-8F04-BA451C77F1D7}"/>
          </a:extLst>
        </p:spPr>
        <p:txBody>
          <a:bodyPr/>
          <a:lstStyle/>
          <a:p>
            <a:pPr>
              <a:lnSpc>
                <a:spcPct val="90000"/>
              </a:lnSpc>
              <a:defRPr/>
            </a:pPr>
            <a:r>
              <a:rPr lang="en-GB" sz="1800" b="1" dirty="0" smtClean="0"/>
              <a:t>650 kW beam</a:t>
            </a:r>
            <a:r>
              <a:rPr lang="en-GB" sz="1800" dirty="0" smtClean="0"/>
              <a:t> should be accelerated with </a:t>
            </a:r>
            <a:r>
              <a:rPr lang="en-GB" sz="1800" b="1" dirty="0" smtClean="0"/>
              <a:t>low beam losses and activation</a:t>
            </a:r>
            <a:r>
              <a:rPr lang="en-GB" sz="1800" dirty="0" smtClean="0"/>
              <a:t> of the structure so as to allow hands-on maintenance of the structure itself ( </a:t>
            </a:r>
            <a:r>
              <a:rPr lang="en-US" altLang="zh-CN" sz="1800" b="1" dirty="0" smtClean="0">
                <a:ea typeface="宋体" pitchFamily="2" charset="-122"/>
              </a:rPr>
              <a:t>Beam losses&lt;10 mA and </a:t>
            </a:r>
            <a:r>
              <a:rPr lang="en-US" altLang="ja-JP" sz="1800" b="1" dirty="0" smtClean="0">
                <a:ea typeface="ＭＳ Ｐゴシック" pitchFamily="34" charset="-128"/>
              </a:rPr>
              <a:t>&lt;0.1 mA between 4 MeV and 5 MeV)</a:t>
            </a:r>
            <a:r>
              <a:rPr lang="en-GB" sz="1800" b="1" dirty="0" smtClean="0"/>
              <a:t>.  (Tolerances of the order of 10-50 um)</a:t>
            </a:r>
          </a:p>
          <a:p>
            <a:pPr>
              <a:lnSpc>
                <a:spcPct val="90000"/>
              </a:lnSpc>
              <a:defRPr/>
            </a:pPr>
            <a:r>
              <a:rPr lang="en-GB" sz="1800" b="1" dirty="0" smtClean="0"/>
              <a:t>600 kW RF dissipated </a:t>
            </a:r>
            <a:r>
              <a:rPr lang="en-GB" sz="1800" dirty="0" smtClean="0"/>
              <a:t>on copper surface: necessity to keep geometrical tolerances, to manage hot spots and counteract potential instability. </a:t>
            </a:r>
            <a:endParaRPr lang="en-GB" sz="1800" b="1" dirty="0" smtClean="0"/>
          </a:p>
          <a:p>
            <a:pPr>
              <a:lnSpc>
                <a:spcPct val="90000"/>
              </a:lnSpc>
              <a:defRPr/>
            </a:pPr>
            <a:r>
              <a:rPr lang="en-GB" sz="1800" dirty="0" smtClean="0"/>
              <a:t>The RFQ will be the </a:t>
            </a:r>
            <a:r>
              <a:rPr lang="en-GB" sz="1800" b="1" dirty="0" smtClean="0"/>
              <a:t>largest ever built</a:t>
            </a:r>
            <a:r>
              <a:rPr lang="en-GB" sz="1800" dirty="0" smtClean="0"/>
              <a:t>, so not only the accelerator must be reliable, but also the </a:t>
            </a:r>
            <a:r>
              <a:rPr lang="en-GB" sz="1800" b="1" dirty="0" smtClean="0"/>
              <a:t>production, checking and assembling procedure must be reliable</a:t>
            </a:r>
          </a:p>
          <a:p>
            <a:pPr lvl="1">
              <a:lnSpc>
                <a:spcPct val="90000"/>
              </a:lnSpc>
              <a:defRPr/>
            </a:pPr>
            <a:r>
              <a:rPr lang="en-GB" sz="1600" dirty="0" smtClean="0"/>
              <a:t>Fully exploit </a:t>
            </a:r>
            <a:r>
              <a:rPr lang="en-GB" sz="1600" b="1" dirty="0" smtClean="0">
                <a:solidFill>
                  <a:schemeClr val="tx2"/>
                </a:solidFill>
              </a:rPr>
              <a:t>INFN internal production capability</a:t>
            </a:r>
            <a:r>
              <a:rPr lang="en-GB" sz="1600" dirty="0" smtClean="0"/>
              <a:t> (design machining, measurement and </a:t>
            </a:r>
            <a:r>
              <a:rPr lang="en-GB" sz="1600" i="1" dirty="0" smtClean="0"/>
              <a:t>brazing</a:t>
            </a:r>
            <a:r>
              <a:rPr lang="en-GB" sz="1600" dirty="0" smtClean="0"/>
              <a:t>)</a:t>
            </a:r>
          </a:p>
          <a:p>
            <a:pPr lvl="1">
              <a:lnSpc>
                <a:spcPct val="90000"/>
              </a:lnSpc>
              <a:defRPr/>
            </a:pPr>
            <a:r>
              <a:rPr lang="en-GB" sz="1600" dirty="0" smtClean="0"/>
              <a:t>Make production accessible for different industrial partners</a:t>
            </a:r>
          </a:p>
          <a:p>
            <a:pPr>
              <a:lnSpc>
                <a:spcPct val="90000"/>
              </a:lnSpc>
              <a:defRPr/>
            </a:pPr>
            <a:r>
              <a:rPr lang="en-GB" sz="1800" dirty="0" smtClean="0"/>
              <a:t>At present and </a:t>
            </a:r>
            <a:r>
              <a:rPr lang="en-GB" sz="1800" b="1" dirty="0" smtClean="0"/>
              <a:t>we are in the production of the modules</a:t>
            </a:r>
            <a:r>
              <a:rPr lang="en-GB" sz="1800" dirty="0" smtClean="0"/>
              <a:t> phase. The construction of 12 modules have been commissioned to industry, 6 modules will be produced internally. Tenders for vacuum, cooling system and other ancillaries are starting. </a:t>
            </a:r>
          </a:p>
        </p:txBody>
      </p:sp>
      <p:sp>
        <p:nvSpPr>
          <p:cNvPr id="14340" name="Rectangle 5"/>
          <p:cNvSpPr>
            <a:spLocks noChangeArrowheads="1"/>
          </p:cNvSpPr>
          <p:nvPr/>
        </p:nvSpPr>
        <p:spPr bwMode="auto">
          <a:xfrm>
            <a:off x="8061086" y="2032007"/>
            <a:ext cx="161192" cy="3605213"/>
          </a:xfrm>
          <a:prstGeom prst="rect">
            <a:avLst/>
          </a:prstGeom>
          <a:solidFill>
            <a:srgbClr val="FFFF00"/>
          </a:solidFill>
          <a:ln w="9525">
            <a:noFill/>
            <a:miter lim="800000"/>
            <a:headEnd/>
            <a:tailEnd/>
          </a:ln>
          <a:effectLst/>
        </p:spPr>
        <p:txBody>
          <a:bodyPr wrap="none" anchor="ctr"/>
          <a:lstStyle/>
          <a:p>
            <a:endParaRPr lang="it-IT"/>
          </a:p>
        </p:txBody>
      </p:sp>
      <p:sp>
        <p:nvSpPr>
          <p:cNvPr id="14341" name="Rectangle 6"/>
          <p:cNvSpPr>
            <a:spLocks noChangeArrowheads="1"/>
          </p:cNvSpPr>
          <p:nvPr/>
        </p:nvSpPr>
        <p:spPr bwMode="auto">
          <a:xfrm rot="5400000">
            <a:off x="7692727" y="579017"/>
            <a:ext cx="909637" cy="161192"/>
          </a:xfrm>
          <a:prstGeom prst="rect">
            <a:avLst/>
          </a:prstGeom>
          <a:noFill/>
          <a:ln w="57150">
            <a:solidFill>
              <a:srgbClr val="FF0000"/>
            </a:solidFill>
            <a:miter lim="800000"/>
            <a:headEnd/>
            <a:tailEnd/>
          </a:ln>
          <a:effectLst/>
        </p:spPr>
        <p:txBody>
          <a:bodyPr wrap="none" anchor="ctr"/>
          <a:lstStyle/>
          <a:p>
            <a:endParaRPr lang="it-IT"/>
          </a:p>
        </p:txBody>
      </p:sp>
      <p:sp>
        <p:nvSpPr>
          <p:cNvPr id="14342" name="Rectangle 7"/>
          <p:cNvSpPr>
            <a:spLocks noChangeArrowheads="1"/>
          </p:cNvSpPr>
          <p:nvPr/>
        </p:nvSpPr>
        <p:spPr bwMode="auto">
          <a:xfrm rot="5400000">
            <a:off x="7692720" y="1491829"/>
            <a:ext cx="909638" cy="161192"/>
          </a:xfrm>
          <a:prstGeom prst="rect">
            <a:avLst/>
          </a:prstGeom>
          <a:noFill/>
          <a:ln w="57150">
            <a:solidFill>
              <a:srgbClr val="FF0000"/>
            </a:solidFill>
            <a:miter lim="800000"/>
            <a:headEnd/>
            <a:tailEnd/>
          </a:ln>
          <a:effectLst/>
        </p:spPr>
        <p:txBody>
          <a:bodyPr wrap="none" anchor="ctr"/>
          <a:lstStyle/>
          <a:p>
            <a:endParaRPr lang="it-IT"/>
          </a:p>
        </p:txBody>
      </p:sp>
      <p:sp>
        <p:nvSpPr>
          <p:cNvPr id="14343" name="Rectangle 8"/>
          <p:cNvSpPr>
            <a:spLocks noChangeArrowheads="1"/>
          </p:cNvSpPr>
          <p:nvPr/>
        </p:nvSpPr>
        <p:spPr bwMode="auto">
          <a:xfrm rot="5400000">
            <a:off x="7697910" y="2405435"/>
            <a:ext cx="908050" cy="161192"/>
          </a:xfrm>
          <a:prstGeom prst="rect">
            <a:avLst/>
          </a:prstGeom>
          <a:noFill/>
          <a:ln w="57150">
            <a:solidFill>
              <a:srgbClr val="FF0000"/>
            </a:solidFill>
            <a:miter lim="800000"/>
            <a:headEnd/>
            <a:tailEnd/>
          </a:ln>
          <a:effectLst/>
        </p:spPr>
        <p:txBody>
          <a:bodyPr wrap="none" anchor="ctr"/>
          <a:lstStyle/>
          <a:p>
            <a:endParaRPr lang="it-IT"/>
          </a:p>
        </p:txBody>
      </p:sp>
      <p:sp>
        <p:nvSpPr>
          <p:cNvPr id="14344" name="Rectangle 9"/>
          <p:cNvSpPr>
            <a:spLocks noChangeArrowheads="1"/>
          </p:cNvSpPr>
          <p:nvPr/>
        </p:nvSpPr>
        <p:spPr bwMode="auto">
          <a:xfrm rot="5400000">
            <a:off x="7697910" y="3318248"/>
            <a:ext cx="908050" cy="161192"/>
          </a:xfrm>
          <a:prstGeom prst="rect">
            <a:avLst/>
          </a:prstGeom>
          <a:noFill/>
          <a:ln w="57150">
            <a:solidFill>
              <a:srgbClr val="FF0000"/>
            </a:solidFill>
            <a:miter lim="800000"/>
            <a:headEnd/>
            <a:tailEnd/>
          </a:ln>
          <a:effectLst/>
        </p:spPr>
        <p:txBody>
          <a:bodyPr wrap="none" anchor="ctr"/>
          <a:lstStyle/>
          <a:p>
            <a:endParaRPr lang="it-IT"/>
          </a:p>
        </p:txBody>
      </p:sp>
      <p:sp>
        <p:nvSpPr>
          <p:cNvPr id="14345" name="Rectangle 10"/>
          <p:cNvSpPr>
            <a:spLocks noChangeArrowheads="1"/>
          </p:cNvSpPr>
          <p:nvPr/>
        </p:nvSpPr>
        <p:spPr bwMode="auto">
          <a:xfrm rot="5400000">
            <a:off x="7697910" y="4223123"/>
            <a:ext cx="908050" cy="161192"/>
          </a:xfrm>
          <a:prstGeom prst="rect">
            <a:avLst/>
          </a:prstGeom>
          <a:noFill/>
          <a:ln w="57150">
            <a:solidFill>
              <a:srgbClr val="FF0000"/>
            </a:solidFill>
            <a:miter lim="800000"/>
            <a:headEnd/>
            <a:tailEnd/>
          </a:ln>
          <a:effectLst/>
        </p:spPr>
        <p:txBody>
          <a:bodyPr wrap="none" anchor="ctr"/>
          <a:lstStyle/>
          <a:p>
            <a:endParaRPr lang="it-IT"/>
          </a:p>
        </p:txBody>
      </p:sp>
      <p:sp>
        <p:nvSpPr>
          <p:cNvPr id="14346" name="Rectangle 11"/>
          <p:cNvSpPr>
            <a:spLocks noChangeArrowheads="1"/>
          </p:cNvSpPr>
          <p:nvPr/>
        </p:nvSpPr>
        <p:spPr bwMode="auto">
          <a:xfrm rot="5400000">
            <a:off x="7695651" y="5136729"/>
            <a:ext cx="909638" cy="161192"/>
          </a:xfrm>
          <a:prstGeom prst="rect">
            <a:avLst/>
          </a:prstGeom>
          <a:noFill/>
          <a:ln w="57150">
            <a:solidFill>
              <a:srgbClr val="FF0000"/>
            </a:solidFill>
            <a:miter lim="800000"/>
            <a:headEnd/>
            <a:tailEnd/>
          </a:ln>
          <a:effectLst/>
        </p:spPr>
        <p:txBody>
          <a:bodyPr wrap="none" anchor="ctr"/>
          <a:lstStyle/>
          <a:p>
            <a:endParaRPr lang="it-IT"/>
          </a:p>
        </p:txBody>
      </p:sp>
      <p:sp>
        <p:nvSpPr>
          <p:cNvPr id="14347" name="Text Box 12"/>
          <p:cNvSpPr txBox="1">
            <a:spLocks noChangeArrowheads="1"/>
          </p:cNvSpPr>
          <p:nvPr/>
        </p:nvSpPr>
        <p:spPr bwMode="auto">
          <a:xfrm>
            <a:off x="8461137" y="387351"/>
            <a:ext cx="652643" cy="369332"/>
          </a:xfrm>
          <a:prstGeom prst="rect">
            <a:avLst/>
          </a:prstGeom>
          <a:noFill/>
          <a:ln w="9525">
            <a:noFill/>
            <a:miter lim="800000"/>
            <a:headEnd/>
            <a:tailEnd/>
          </a:ln>
          <a:effectLst/>
        </p:spPr>
        <p:txBody>
          <a:bodyPr wrap="none">
            <a:spAutoFit/>
          </a:bodyPr>
          <a:lstStyle/>
          <a:p>
            <a:r>
              <a:rPr lang="it-IT" sz="1800" b="1"/>
              <a:t>2008</a:t>
            </a:r>
          </a:p>
        </p:txBody>
      </p:sp>
      <p:sp>
        <p:nvSpPr>
          <p:cNvPr id="14348" name="Text Box 13"/>
          <p:cNvSpPr txBox="1">
            <a:spLocks noChangeArrowheads="1"/>
          </p:cNvSpPr>
          <p:nvPr/>
        </p:nvSpPr>
        <p:spPr bwMode="auto">
          <a:xfrm>
            <a:off x="8437690" y="1427163"/>
            <a:ext cx="652643" cy="369332"/>
          </a:xfrm>
          <a:prstGeom prst="rect">
            <a:avLst/>
          </a:prstGeom>
          <a:noFill/>
          <a:ln w="9525">
            <a:noFill/>
            <a:miter lim="800000"/>
            <a:headEnd/>
            <a:tailEnd/>
          </a:ln>
          <a:effectLst/>
        </p:spPr>
        <p:txBody>
          <a:bodyPr wrap="none">
            <a:spAutoFit/>
          </a:bodyPr>
          <a:lstStyle/>
          <a:p>
            <a:r>
              <a:rPr lang="it-IT" sz="1800" b="1"/>
              <a:t>2009</a:t>
            </a:r>
          </a:p>
        </p:txBody>
      </p:sp>
      <p:sp>
        <p:nvSpPr>
          <p:cNvPr id="14349" name="Text Box 14"/>
          <p:cNvSpPr txBox="1">
            <a:spLocks noChangeArrowheads="1"/>
          </p:cNvSpPr>
          <p:nvPr/>
        </p:nvSpPr>
        <p:spPr bwMode="auto">
          <a:xfrm>
            <a:off x="8497772" y="3103563"/>
            <a:ext cx="652643" cy="369332"/>
          </a:xfrm>
          <a:prstGeom prst="rect">
            <a:avLst/>
          </a:prstGeom>
          <a:noFill/>
          <a:ln w="9525">
            <a:noFill/>
            <a:miter lim="800000"/>
            <a:headEnd/>
            <a:tailEnd/>
          </a:ln>
          <a:effectLst/>
        </p:spPr>
        <p:txBody>
          <a:bodyPr wrap="none">
            <a:spAutoFit/>
          </a:bodyPr>
          <a:lstStyle/>
          <a:p>
            <a:r>
              <a:rPr lang="it-IT" sz="1800" b="1"/>
              <a:t>2011</a:t>
            </a:r>
          </a:p>
        </p:txBody>
      </p:sp>
      <p:sp>
        <p:nvSpPr>
          <p:cNvPr id="14350" name="Text Box 15"/>
          <p:cNvSpPr txBox="1">
            <a:spLocks noChangeArrowheads="1"/>
          </p:cNvSpPr>
          <p:nvPr/>
        </p:nvSpPr>
        <p:spPr bwMode="auto">
          <a:xfrm>
            <a:off x="8505094" y="4972051"/>
            <a:ext cx="652643" cy="369332"/>
          </a:xfrm>
          <a:prstGeom prst="rect">
            <a:avLst/>
          </a:prstGeom>
          <a:noFill/>
          <a:ln w="9525">
            <a:noFill/>
            <a:miter lim="800000"/>
            <a:headEnd/>
            <a:tailEnd/>
          </a:ln>
          <a:effectLst/>
        </p:spPr>
        <p:txBody>
          <a:bodyPr wrap="none">
            <a:spAutoFit/>
          </a:bodyPr>
          <a:lstStyle/>
          <a:p>
            <a:r>
              <a:rPr lang="it-IT" sz="1800" b="1"/>
              <a:t>2013</a:t>
            </a:r>
          </a:p>
        </p:txBody>
      </p:sp>
      <p:sp>
        <p:nvSpPr>
          <p:cNvPr id="14351" name="Line 16"/>
          <p:cNvSpPr>
            <a:spLocks noChangeShapeType="1"/>
          </p:cNvSpPr>
          <p:nvPr/>
        </p:nvSpPr>
        <p:spPr bwMode="auto">
          <a:xfrm flipH="1">
            <a:off x="8232537" y="4054475"/>
            <a:ext cx="764931" cy="0"/>
          </a:xfrm>
          <a:prstGeom prst="line">
            <a:avLst/>
          </a:prstGeom>
          <a:noFill/>
          <a:ln w="76200">
            <a:solidFill>
              <a:schemeClr val="tx2"/>
            </a:solidFill>
            <a:round/>
            <a:headEnd/>
            <a:tailEnd type="triangle" w="med" len="med"/>
          </a:ln>
          <a:effectLst/>
        </p:spPr>
        <p:txBody>
          <a:bodyPr/>
          <a:lstStyle/>
          <a:p>
            <a:endParaRPr lang="en-US"/>
          </a:p>
        </p:txBody>
      </p:sp>
      <p:sp>
        <p:nvSpPr>
          <p:cNvPr id="14352" name="Text Box 17"/>
          <p:cNvSpPr txBox="1">
            <a:spLocks noChangeArrowheads="1"/>
          </p:cNvSpPr>
          <p:nvPr/>
        </p:nvSpPr>
        <p:spPr bwMode="auto">
          <a:xfrm>
            <a:off x="8304335" y="3470277"/>
            <a:ext cx="790050" cy="400110"/>
          </a:xfrm>
          <a:prstGeom prst="rect">
            <a:avLst/>
          </a:prstGeom>
          <a:noFill/>
          <a:ln w="9525">
            <a:noFill/>
            <a:miter lim="800000"/>
            <a:headEnd/>
            <a:tailEnd/>
          </a:ln>
          <a:effectLst/>
        </p:spPr>
        <p:txBody>
          <a:bodyPr wrap="none">
            <a:spAutoFit/>
          </a:bodyPr>
          <a:lstStyle/>
          <a:p>
            <a:r>
              <a:rPr lang="it-IT" sz="2000" b="1">
                <a:solidFill>
                  <a:schemeClr val="accent2"/>
                </a:solidFill>
              </a:rPr>
              <a:t>today</a:t>
            </a:r>
          </a:p>
        </p:txBody>
      </p:sp>
      <p:sp>
        <p:nvSpPr>
          <p:cNvPr id="14353" name="Text Box 18"/>
          <p:cNvSpPr txBox="1">
            <a:spLocks noChangeArrowheads="1"/>
          </p:cNvSpPr>
          <p:nvPr/>
        </p:nvSpPr>
        <p:spPr bwMode="auto">
          <a:xfrm>
            <a:off x="8478718" y="2368551"/>
            <a:ext cx="652643" cy="369332"/>
          </a:xfrm>
          <a:prstGeom prst="rect">
            <a:avLst/>
          </a:prstGeom>
          <a:noFill/>
          <a:ln w="9525">
            <a:noFill/>
            <a:miter lim="800000"/>
            <a:headEnd/>
            <a:tailEnd/>
          </a:ln>
          <a:effectLst/>
        </p:spPr>
        <p:txBody>
          <a:bodyPr wrap="none">
            <a:spAutoFit/>
          </a:bodyPr>
          <a:lstStyle/>
          <a:p>
            <a:r>
              <a:rPr lang="it-IT" sz="1800" b="1"/>
              <a:t>2010</a:t>
            </a:r>
          </a:p>
        </p:txBody>
      </p:sp>
      <p:sp>
        <p:nvSpPr>
          <p:cNvPr id="14354" name="Text Box 19"/>
          <p:cNvSpPr txBox="1">
            <a:spLocks noChangeArrowheads="1"/>
          </p:cNvSpPr>
          <p:nvPr/>
        </p:nvSpPr>
        <p:spPr bwMode="auto">
          <a:xfrm>
            <a:off x="8415706" y="4054476"/>
            <a:ext cx="652643" cy="369332"/>
          </a:xfrm>
          <a:prstGeom prst="rect">
            <a:avLst/>
          </a:prstGeom>
          <a:noFill/>
          <a:ln w="9525">
            <a:noFill/>
            <a:miter lim="800000"/>
            <a:headEnd/>
            <a:tailEnd/>
          </a:ln>
          <a:effectLst/>
        </p:spPr>
        <p:txBody>
          <a:bodyPr wrap="none">
            <a:spAutoFit/>
          </a:bodyPr>
          <a:lstStyle/>
          <a:p>
            <a:r>
              <a:rPr lang="it-IT" sz="1800" b="1"/>
              <a:t>2012</a:t>
            </a:r>
          </a:p>
        </p:txBody>
      </p:sp>
      <p:sp>
        <p:nvSpPr>
          <p:cNvPr id="14355" name="Text Box 20"/>
          <p:cNvSpPr txBox="1">
            <a:spLocks noChangeArrowheads="1"/>
          </p:cNvSpPr>
          <p:nvPr/>
        </p:nvSpPr>
        <p:spPr bwMode="auto">
          <a:xfrm>
            <a:off x="6761291" y="573088"/>
            <a:ext cx="1170843" cy="825500"/>
          </a:xfrm>
          <a:prstGeom prst="rect">
            <a:avLst/>
          </a:prstGeom>
          <a:noFill/>
          <a:ln w="9525">
            <a:noFill/>
            <a:miter lim="800000"/>
            <a:headEnd/>
            <a:tailEnd/>
          </a:ln>
          <a:effectLst/>
        </p:spPr>
        <p:txBody>
          <a:bodyPr>
            <a:spAutoFit/>
          </a:bodyPr>
          <a:lstStyle/>
          <a:p>
            <a:r>
              <a:rPr lang="it-IT" sz="1600" b="1"/>
              <a:t>design and prototype </a:t>
            </a:r>
          </a:p>
          <a:p>
            <a:r>
              <a:rPr lang="it-IT" sz="1600" b="1"/>
              <a:t>production</a:t>
            </a:r>
          </a:p>
        </p:txBody>
      </p:sp>
      <p:sp>
        <p:nvSpPr>
          <p:cNvPr id="14356" name="Text Box 21"/>
          <p:cNvSpPr txBox="1">
            <a:spLocks noChangeArrowheads="1"/>
          </p:cNvSpPr>
          <p:nvPr/>
        </p:nvSpPr>
        <p:spPr bwMode="auto">
          <a:xfrm>
            <a:off x="6752499" y="2747976"/>
            <a:ext cx="1170843" cy="581025"/>
          </a:xfrm>
          <a:prstGeom prst="rect">
            <a:avLst/>
          </a:prstGeom>
          <a:noFill/>
          <a:ln w="9525">
            <a:noFill/>
            <a:miter lim="800000"/>
            <a:headEnd/>
            <a:tailEnd/>
          </a:ln>
          <a:effectLst/>
        </p:spPr>
        <p:txBody>
          <a:bodyPr>
            <a:spAutoFit/>
          </a:bodyPr>
          <a:lstStyle/>
          <a:p>
            <a:r>
              <a:rPr lang="it-IT" sz="1600" b="1"/>
              <a:t>Modules production</a:t>
            </a:r>
          </a:p>
        </p:txBody>
      </p:sp>
      <p:sp>
        <p:nvSpPr>
          <p:cNvPr id="14357" name="Text Box 22"/>
          <p:cNvSpPr txBox="1">
            <a:spLocks noChangeArrowheads="1"/>
          </p:cNvSpPr>
          <p:nvPr/>
        </p:nvSpPr>
        <p:spPr bwMode="auto">
          <a:xfrm>
            <a:off x="6161944" y="5448313"/>
            <a:ext cx="1770185" cy="581025"/>
          </a:xfrm>
          <a:prstGeom prst="rect">
            <a:avLst/>
          </a:prstGeom>
          <a:noFill/>
          <a:ln w="9525">
            <a:noFill/>
            <a:miter lim="800000"/>
            <a:headEnd/>
            <a:tailEnd/>
          </a:ln>
          <a:effectLst/>
        </p:spPr>
        <p:txBody>
          <a:bodyPr>
            <a:spAutoFit/>
          </a:bodyPr>
          <a:lstStyle/>
          <a:p>
            <a:r>
              <a:rPr lang="it-IT" sz="1600" b="1"/>
              <a:t>Installation and commissioning</a:t>
            </a:r>
          </a:p>
        </p:txBody>
      </p:sp>
      <p:sp>
        <p:nvSpPr>
          <p:cNvPr id="14358" name="Line 23"/>
          <p:cNvSpPr>
            <a:spLocks noChangeShapeType="1"/>
          </p:cNvSpPr>
          <p:nvPr/>
        </p:nvSpPr>
        <p:spPr bwMode="auto">
          <a:xfrm>
            <a:off x="7923335" y="212725"/>
            <a:ext cx="0" cy="173990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14359" name="Line 24"/>
          <p:cNvSpPr>
            <a:spLocks noChangeShapeType="1"/>
          </p:cNvSpPr>
          <p:nvPr/>
        </p:nvSpPr>
        <p:spPr bwMode="auto">
          <a:xfrm>
            <a:off x="7968768" y="2119313"/>
            <a:ext cx="2931" cy="351790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14360" name="Line 25"/>
          <p:cNvSpPr>
            <a:spLocks noChangeShapeType="1"/>
          </p:cNvSpPr>
          <p:nvPr/>
        </p:nvSpPr>
        <p:spPr bwMode="auto">
          <a:xfrm>
            <a:off x="7968768" y="5637226"/>
            <a:ext cx="2931" cy="911225"/>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14361" name="Rectangle 26"/>
          <p:cNvSpPr>
            <a:spLocks noChangeArrowheads="1"/>
          </p:cNvSpPr>
          <p:nvPr/>
        </p:nvSpPr>
        <p:spPr bwMode="auto">
          <a:xfrm rot="5400000">
            <a:off x="7686865" y="6011442"/>
            <a:ext cx="909637" cy="161192"/>
          </a:xfrm>
          <a:prstGeom prst="rect">
            <a:avLst/>
          </a:prstGeom>
          <a:noFill/>
          <a:ln w="57150">
            <a:solidFill>
              <a:srgbClr val="FF0000"/>
            </a:solidFill>
            <a:miter lim="800000"/>
            <a:headEnd/>
            <a:tailEnd/>
          </a:ln>
          <a:effectLst/>
        </p:spPr>
        <p:txBody>
          <a:bodyPr wrap="none" anchor="ctr"/>
          <a:lstStyle/>
          <a:p>
            <a:endParaRPr lang="it-IT"/>
          </a:p>
        </p:txBody>
      </p:sp>
      <p:sp>
        <p:nvSpPr>
          <p:cNvPr id="14362" name="Text Box 27"/>
          <p:cNvSpPr txBox="1">
            <a:spLocks noChangeArrowheads="1"/>
          </p:cNvSpPr>
          <p:nvPr/>
        </p:nvSpPr>
        <p:spPr bwMode="auto">
          <a:xfrm>
            <a:off x="8505094" y="5832476"/>
            <a:ext cx="652643" cy="369332"/>
          </a:xfrm>
          <a:prstGeom prst="rect">
            <a:avLst/>
          </a:prstGeom>
          <a:noFill/>
          <a:ln w="9525">
            <a:noFill/>
            <a:miter lim="800000"/>
            <a:headEnd/>
            <a:tailEnd/>
          </a:ln>
          <a:effectLst/>
        </p:spPr>
        <p:txBody>
          <a:bodyPr wrap="none">
            <a:spAutoFit/>
          </a:bodyPr>
          <a:lstStyle/>
          <a:p>
            <a:r>
              <a:rPr lang="it-IT" sz="1800" b="1"/>
              <a:t>2014</a:t>
            </a:r>
          </a:p>
        </p:txBody>
      </p:sp>
      <p:sp>
        <p:nvSpPr>
          <p:cNvPr id="14363" name="Text Box 22"/>
          <p:cNvSpPr txBox="1">
            <a:spLocks noChangeArrowheads="1"/>
          </p:cNvSpPr>
          <p:nvPr/>
        </p:nvSpPr>
        <p:spPr bwMode="auto">
          <a:xfrm>
            <a:off x="5136174" y="6181725"/>
            <a:ext cx="2332892" cy="338138"/>
          </a:xfrm>
          <a:prstGeom prst="rect">
            <a:avLst/>
          </a:prstGeom>
          <a:solidFill>
            <a:schemeClr val="bg1"/>
          </a:solidFill>
          <a:ln w="9525">
            <a:noFill/>
            <a:miter lim="800000"/>
            <a:headEnd/>
            <a:tailEnd/>
          </a:ln>
        </p:spPr>
        <p:txBody>
          <a:bodyPr>
            <a:spAutoFit/>
          </a:bodyPr>
          <a:lstStyle/>
          <a:p>
            <a:r>
              <a:rPr lang="it-IT" sz="1600" b="1"/>
              <a:t>Delivery to Rokkasho</a:t>
            </a:r>
          </a:p>
        </p:txBody>
      </p:sp>
      <p:sp>
        <p:nvSpPr>
          <p:cNvPr id="14364" name="Line 16"/>
          <p:cNvSpPr>
            <a:spLocks noChangeShapeType="1"/>
          </p:cNvSpPr>
          <p:nvPr/>
        </p:nvSpPr>
        <p:spPr bwMode="auto">
          <a:xfrm>
            <a:off x="6884377" y="6486538"/>
            <a:ext cx="924658" cy="28575"/>
          </a:xfrm>
          <a:prstGeom prst="line">
            <a:avLst/>
          </a:prstGeom>
          <a:noFill/>
          <a:ln w="76200">
            <a:solidFill>
              <a:schemeClr val="tx2"/>
            </a:solidFill>
            <a:round/>
            <a:headEnd/>
            <a:tailEnd type="triangle" w="med" len="med"/>
          </a:ln>
          <a:effectLst/>
        </p:spPr>
        <p:txBody>
          <a:bodyPr/>
          <a:lstStyle/>
          <a:p>
            <a:endParaRPr lang="en-US"/>
          </a:p>
        </p:txBody>
      </p:sp>
      <p:sp>
        <p:nvSpPr>
          <p:cNvPr id="14365" name="Line 16"/>
          <p:cNvSpPr>
            <a:spLocks noChangeShapeType="1"/>
          </p:cNvSpPr>
          <p:nvPr/>
        </p:nvSpPr>
        <p:spPr bwMode="auto">
          <a:xfrm>
            <a:off x="7331320" y="4916488"/>
            <a:ext cx="637442" cy="0"/>
          </a:xfrm>
          <a:prstGeom prst="line">
            <a:avLst/>
          </a:prstGeom>
          <a:noFill/>
          <a:ln w="76200">
            <a:solidFill>
              <a:schemeClr val="tx2"/>
            </a:solidFill>
            <a:round/>
            <a:headEnd/>
            <a:tailEnd type="triangle" w="med" len="med"/>
          </a:ln>
          <a:effectLst/>
        </p:spPr>
        <p:txBody>
          <a:bodyPr/>
          <a:lstStyle/>
          <a:p>
            <a:endParaRPr lang="en-US"/>
          </a:p>
        </p:txBody>
      </p:sp>
      <p:sp>
        <p:nvSpPr>
          <p:cNvPr id="14366" name="Text Box 21"/>
          <p:cNvSpPr txBox="1">
            <a:spLocks noChangeArrowheads="1"/>
          </p:cNvSpPr>
          <p:nvPr/>
        </p:nvSpPr>
        <p:spPr bwMode="auto">
          <a:xfrm>
            <a:off x="6031529" y="4632325"/>
            <a:ext cx="1170843" cy="584200"/>
          </a:xfrm>
          <a:prstGeom prst="rect">
            <a:avLst/>
          </a:prstGeom>
          <a:noFill/>
          <a:ln w="9525">
            <a:noFill/>
            <a:miter lim="800000"/>
            <a:headEnd/>
            <a:tailEnd/>
          </a:ln>
          <a:effectLst/>
        </p:spPr>
        <p:txBody>
          <a:bodyPr>
            <a:spAutoFit/>
          </a:bodyPr>
          <a:lstStyle/>
          <a:p>
            <a:r>
              <a:rPr lang="it-IT" sz="1600" b="1"/>
              <a:t>Partial RF tests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3670020" name="Object 4"/>
          <p:cNvGraphicFramePr>
            <a:graphicFrameLocks noGrp="1" noChangeAspect="1"/>
          </p:cNvGraphicFramePr>
          <p:nvPr>
            <p:ph idx="1"/>
          </p:nvPr>
        </p:nvGraphicFramePr>
        <p:xfrm>
          <a:off x="-9525" y="3368687"/>
          <a:ext cx="5788025" cy="3209925"/>
        </p:xfrm>
        <a:graphic>
          <a:graphicData uri="http://schemas.openxmlformats.org/presentationml/2006/ole">
            <p:oleObj spid="_x0000_s261122" name="Document" r:id="rId3" imgW="5257800" imgH="2916936" progId="Word.Document.8">
              <p:embed/>
            </p:oleObj>
          </a:graphicData>
        </a:graphic>
      </p:graphicFrame>
      <p:pic>
        <p:nvPicPr>
          <p:cNvPr id="3670024" name="Picture 8"/>
          <p:cNvPicPr>
            <a:picLocks noChangeAspect="1" noChangeArrowheads="1"/>
          </p:cNvPicPr>
          <p:nvPr/>
        </p:nvPicPr>
        <p:blipFill>
          <a:blip r:embed="rId4" cstate="email"/>
          <a:srcRect/>
          <a:stretch>
            <a:fillRect/>
          </a:stretch>
        </p:blipFill>
        <p:spPr bwMode="auto">
          <a:xfrm>
            <a:off x="5341944" y="1169988"/>
            <a:ext cx="3286125" cy="2290762"/>
          </a:xfrm>
          <a:prstGeom prst="rect">
            <a:avLst/>
          </a:prstGeom>
          <a:noFill/>
          <a:ln w="9525">
            <a:noFill/>
            <a:miter lim="800000"/>
            <a:headEnd/>
            <a:tailEnd/>
          </a:ln>
          <a:effectLst/>
        </p:spPr>
      </p:pic>
      <p:sp>
        <p:nvSpPr>
          <p:cNvPr id="3670025" name="Text Box 9"/>
          <p:cNvSpPr txBox="1">
            <a:spLocks noChangeArrowheads="1"/>
          </p:cNvSpPr>
          <p:nvPr/>
        </p:nvSpPr>
        <p:spPr bwMode="auto">
          <a:xfrm>
            <a:off x="655638" y="685800"/>
            <a:ext cx="3284537" cy="560388"/>
          </a:xfrm>
          <a:prstGeom prst="rect">
            <a:avLst/>
          </a:prstGeom>
          <a:noFill/>
          <a:ln w="19050" algn="ctr">
            <a:noFill/>
            <a:miter lim="800000"/>
            <a:headEnd/>
            <a:tailEnd/>
          </a:ln>
          <a:effectLst/>
        </p:spPr>
        <p:txBody>
          <a:bodyPr lIns="36000" tIns="36000" rIns="36000" bIns="36000">
            <a:spAutoFit/>
          </a:bodyPr>
          <a:lstStyle/>
          <a:p>
            <a:r>
              <a:rPr lang="it-IT" sz="3200" dirty="0">
                <a:effectLst>
                  <a:outerShdw blurRad="38100" dist="38100" dir="2700000" algn="tl">
                    <a:srgbClr val="C0C0C0"/>
                  </a:outerShdw>
                </a:effectLst>
              </a:rPr>
              <a:t>CN</a:t>
            </a:r>
            <a:r>
              <a:rPr lang="it-IT" sz="3200" dirty="0"/>
              <a:t> (</a:t>
            </a:r>
            <a:r>
              <a:rPr lang="it-IT" sz="2000" dirty="0" err="1"/>
              <a:t>oper</a:t>
            </a:r>
            <a:r>
              <a:rPr lang="it-IT" sz="2000" dirty="0"/>
              <a:t>. since</a:t>
            </a:r>
            <a:r>
              <a:rPr lang="it-IT" sz="3200" dirty="0"/>
              <a:t>1961)</a:t>
            </a:r>
          </a:p>
        </p:txBody>
      </p:sp>
      <p:sp>
        <p:nvSpPr>
          <p:cNvPr id="3670026" name="Text Box 10"/>
          <p:cNvSpPr txBox="1">
            <a:spLocks noChangeArrowheads="1"/>
          </p:cNvSpPr>
          <p:nvPr/>
        </p:nvSpPr>
        <p:spPr bwMode="auto">
          <a:xfrm>
            <a:off x="5303844" y="606425"/>
            <a:ext cx="3176167" cy="565146"/>
          </a:xfrm>
          <a:prstGeom prst="rect">
            <a:avLst/>
          </a:prstGeom>
          <a:noFill/>
          <a:ln w="19050" algn="ctr">
            <a:noFill/>
            <a:miter lim="800000"/>
            <a:headEnd/>
            <a:tailEnd/>
          </a:ln>
          <a:effectLst/>
        </p:spPr>
        <p:txBody>
          <a:bodyPr wrap="none" lIns="36000" tIns="36000" rIns="36000" bIns="36000">
            <a:spAutoFit/>
          </a:bodyPr>
          <a:lstStyle/>
          <a:p>
            <a:r>
              <a:rPr lang="it-IT" sz="3200">
                <a:effectLst>
                  <a:outerShdw blurRad="38100" dist="38100" dir="2700000" algn="tl">
                    <a:srgbClr val="C0C0C0"/>
                  </a:outerShdw>
                </a:effectLst>
              </a:rPr>
              <a:t>AN2000</a:t>
            </a:r>
            <a:r>
              <a:rPr lang="it-IT" sz="3200"/>
              <a:t> (</a:t>
            </a:r>
            <a:r>
              <a:rPr lang="it-IT" sz="2000"/>
              <a:t>oper.</a:t>
            </a:r>
            <a:r>
              <a:rPr lang="it-IT" sz="2400"/>
              <a:t> </a:t>
            </a:r>
            <a:r>
              <a:rPr lang="it-IT" sz="3200"/>
              <a:t>1971)</a:t>
            </a:r>
          </a:p>
        </p:txBody>
      </p:sp>
      <p:sp>
        <p:nvSpPr>
          <p:cNvPr id="3670027" name="Rectangle 11"/>
          <p:cNvSpPr>
            <a:spLocks noChangeArrowheads="1"/>
          </p:cNvSpPr>
          <p:nvPr/>
        </p:nvSpPr>
        <p:spPr bwMode="gray">
          <a:xfrm>
            <a:off x="76206" y="1243013"/>
            <a:ext cx="5095875" cy="2172902"/>
          </a:xfrm>
          <a:prstGeom prst="rect">
            <a:avLst/>
          </a:prstGeom>
          <a:noFill/>
          <a:ln w="9525">
            <a:noFill/>
            <a:miter lim="800000"/>
            <a:headEnd/>
            <a:tailEnd/>
          </a:ln>
          <a:effectLst/>
        </p:spPr>
        <p:txBody>
          <a:bodyPr lIns="0" tIns="0" rIns="0" bIns="0">
            <a:spAutoFit/>
          </a:bodyPr>
          <a:lstStyle/>
          <a:p>
            <a:pPr marL="266700" indent="-266700" eaLnBrk="0" hangingPunct="0">
              <a:spcBef>
                <a:spcPct val="50000"/>
              </a:spcBef>
              <a:buSzPct val="75000"/>
              <a:buFont typeface="Wingdings" pitchFamily="2" charset="2"/>
              <a:buNone/>
            </a:pPr>
            <a:r>
              <a:rPr lang="it-IT" sz="1800"/>
              <a:t>7 measurement-stations (1-6MV, </a:t>
            </a:r>
            <a:r>
              <a:rPr lang="it-IT" sz="1400" baseline="30000"/>
              <a:t>1</a:t>
            </a:r>
            <a:r>
              <a:rPr lang="it-IT" sz="1400"/>
              <a:t>H,</a:t>
            </a:r>
            <a:r>
              <a:rPr lang="it-IT" sz="1400" baseline="30000"/>
              <a:t>2</a:t>
            </a:r>
            <a:r>
              <a:rPr lang="it-IT" sz="1400"/>
              <a:t>H,</a:t>
            </a:r>
            <a:r>
              <a:rPr lang="it-IT" sz="1400" baseline="30000"/>
              <a:t>3</a:t>
            </a:r>
            <a:r>
              <a:rPr lang="it-IT" sz="1400"/>
              <a:t>He,</a:t>
            </a:r>
            <a:r>
              <a:rPr lang="it-IT" sz="1400" baseline="30000"/>
              <a:t>4</a:t>
            </a:r>
            <a:r>
              <a:rPr lang="it-IT" sz="1400"/>
              <a:t>He,</a:t>
            </a:r>
            <a:r>
              <a:rPr lang="it-IT" sz="1400" baseline="30000"/>
              <a:t>14</a:t>
            </a:r>
            <a:r>
              <a:rPr lang="it-IT" sz="1400"/>
              <a:t>N</a:t>
            </a:r>
            <a:r>
              <a:rPr lang="it-IT" sz="1800"/>
              <a:t>)</a:t>
            </a:r>
          </a:p>
          <a:p>
            <a:pPr marL="609600" lvl="1" indent="-163513" eaLnBrk="0" hangingPunct="0">
              <a:spcBef>
                <a:spcPct val="30000"/>
              </a:spcBef>
              <a:buSzPct val="75000"/>
              <a:buFont typeface="Wingdings" pitchFamily="2" charset="2"/>
              <a:buChar char="l"/>
            </a:pPr>
            <a:r>
              <a:rPr lang="it-IT" sz="1400" b="0"/>
              <a:t>Radio-Biology (broad beam in air, single ion microbeam in air – resolution: </a:t>
            </a:r>
            <a:r>
              <a:rPr lang="it-IT" sz="1400"/>
              <a:t>5</a:t>
            </a:r>
            <a:r>
              <a:rPr lang="it-IT" sz="1400">
                <a:latin typeface="Symbol" pitchFamily="18" charset="2"/>
              </a:rPr>
              <a:t>m</a:t>
            </a:r>
            <a:r>
              <a:rPr lang="it-IT" sz="1400"/>
              <a:t>m</a:t>
            </a:r>
            <a:r>
              <a:rPr lang="it-IT" sz="1400" b="0"/>
              <a:t>)</a:t>
            </a:r>
          </a:p>
          <a:p>
            <a:pPr marL="609600" lvl="1" indent="-163513" eaLnBrk="0" hangingPunct="0">
              <a:spcBef>
                <a:spcPct val="30000"/>
              </a:spcBef>
              <a:buSzPct val="75000"/>
              <a:buFont typeface="Wingdings" pitchFamily="2" charset="2"/>
              <a:buChar char="l"/>
            </a:pPr>
            <a:r>
              <a:rPr lang="it-IT" sz="1400" b="0"/>
              <a:t>Neutron micro-dosimetry (monoenergetic </a:t>
            </a:r>
            <a:r>
              <a:rPr lang="it-IT" sz="1400" b="0" baseline="30000"/>
              <a:t>7</a:t>
            </a:r>
            <a:r>
              <a:rPr lang="it-IT" sz="1400" b="0"/>
              <a:t>Li(p,n))</a:t>
            </a:r>
          </a:p>
          <a:p>
            <a:pPr marL="609600" lvl="1" indent="-163513" eaLnBrk="0" hangingPunct="0">
              <a:spcBef>
                <a:spcPct val="30000"/>
              </a:spcBef>
              <a:buSzPct val="75000"/>
              <a:buFont typeface="Wingdings" pitchFamily="2" charset="2"/>
              <a:buChar char="l"/>
            </a:pPr>
            <a:r>
              <a:rPr lang="it-IT" sz="1400" b="0"/>
              <a:t>Neutron Spectrometry (Be(p,n))</a:t>
            </a:r>
          </a:p>
          <a:p>
            <a:pPr marL="609600" lvl="1" indent="-163513" eaLnBrk="0" hangingPunct="0">
              <a:spcBef>
                <a:spcPct val="30000"/>
              </a:spcBef>
              <a:buSzPct val="75000"/>
              <a:buFont typeface="Wingdings" pitchFamily="2" charset="2"/>
              <a:buChar char="l"/>
            </a:pPr>
            <a:r>
              <a:rPr lang="it-IT" sz="1400" b="0"/>
              <a:t>Radiation Damage</a:t>
            </a:r>
          </a:p>
          <a:p>
            <a:pPr marL="609600" lvl="1" indent="-163513" eaLnBrk="0" hangingPunct="0">
              <a:spcBef>
                <a:spcPct val="30000"/>
              </a:spcBef>
              <a:buSzPct val="75000"/>
              <a:buFont typeface="Wingdings" pitchFamily="2" charset="2"/>
              <a:buChar char="l"/>
            </a:pPr>
            <a:r>
              <a:rPr lang="it-IT" sz="1400" b="0"/>
              <a:t>Ion Beam Analysis (NRA,EBS,IBIL)</a:t>
            </a:r>
          </a:p>
          <a:p>
            <a:pPr marL="609600" lvl="1" indent="-163513" eaLnBrk="0" hangingPunct="0">
              <a:spcBef>
                <a:spcPct val="30000"/>
              </a:spcBef>
              <a:buSzPct val="75000"/>
              <a:buFont typeface="Wingdings" pitchFamily="2" charset="2"/>
              <a:buChar char="l"/>
            </a:pPr>
            <a:r>
              <a:rPr lang="it-IT" sz="1400" b="0"/>
              <a:t>Nuclear experiments / nuclear target activation</a:t>
            </a:r>
          </a:p>
        </p:txBody>
      </p:sp>
      <p:sp>
        <p:nvSpPr>
          <p:cNvPr id="3670030" name="Rectangle 14"/>
          <p:cNvSpPr>
            <a:spLocks noChangeArrowheads="1"/>
          </p:cNvSpPr>
          <p:nvPr/>
        </p:nvSpPr>
        <p:spPr bwMode="gray">
          <a:xfrm>
            <a:off x="5172081" y="3432187"/>
            <a:ext cx="3819525" cy="2926955"/>
          </a:xfrm>
          <a:prstGeom prst="rect">
            <a:avLst/>
          </a:prstGeom>
          <a:noFill/>
          <a:ln w="9525">
            <a:noFill/>
            <a:miter lim="800000"/>
            <a:headEnd/>
            <a:tailEnd/>
          </a:ln>
          <a:effectLst/>
        </p:spPr>
        <p:txBody>
          <a:bodyPr lIns="0" tIns="0" rIns="0" bIns="0">
            <a:spAutoFit/>
          </a:bodyPr>
          <a:lstStyle/>
          <a:p>
            <a:pPr marL="266700" indent="-266700" eaLnBrk="0" hangingPunct="0">
              <a:spcBef>
                <a:spcPct val="50000"/>
              </a:spcBef>
              <a:buSzPct val="75000"/>
              <a:buFont typeface="Wingdings" pitchFamily="2" charset="2"/>
              <a:buNone/>
            </a:pPr>
            <a:r>
              <a:rPr lang="it-IT" sz="1800"/>
              <a:t> 5 end-stations (</a:t>
            </a:r>
            <a:r>
              <a:rPr lang="it-IT" sz="1600"/>
              <a:t>0.25-2.0MV</a:t>
            </a:r>
            <a:r>
              <a:rPr lang="it-IT" sz="1800"/>
              <a:t> </a:t>
            </a:r>
            <a:r>
              <a:rPr lang="it-IT" sz="1400" baseline="30000"/>
              <a:t>1</a:t>
            </a:r>
            <a:r>
              <a:rPr lang="it-IT" sz="1400"/>
              <a:t>H,</a:t>
            </a:r>
            <a:r>
              <a:rPr lang="it-IT" sz="1400" baseline="30000"/>
              <a:t>3</a:t>
            </a:r>
            <a:r>
              <a:rPr lang="it-IT" sz="1400"/>
              <a:t>He,</a:t>
            </a:r>
            <a:r>
              <a:rPr lang="it-IT" sz="1400" baseline="30000"/>
              <a:t>4</a:t>
            </a:r>
            <a:r>
              <a:rPr lang="it-IT" sz="1400"/>
              <a:t>He</a:t>
            </a:r>
            <a:r>
              <a:rPr lang="it-IT" sz="1800"/>
              <a:t>)</a:t>
            </a:r>
          </a:p>
          <a:p>
            <a:pPr marL="609600" lvl="1" indent="-163513" eaLnBrk="0" hangingPunct="0">
              <a:spcBef>
                <a:spcPct val="30000"/>
              </a:spcBef>
              <a:buSzPct val="75000"/>
              <a:buFont typeface="Wingdings" pitchFamily="2" charset="2"/>
              <a:buChar char="l"/>
            </a:pPr>
            <a:r>
              <a:rPr lang="it-IT" sz="1400" b="0"/>
              <a:t>Micro-beam (resolution: </a:t>
            </a:r>
            <a:r>
              <a:rPr lang="it-IT" sz="1400"/>
              <a:t>1 </a:t>
            </a:r>
            <a:r>
              <a:rPr lang="it-IT" sz="1400">
                <a:latin typeface="Symbol" pitchFamily="18" charset="2"/>
              </a:rPr>
              <a:t>m</a:t>
            </a:r>
            <a:r>
              <a:rPr lang="it-IT" sz="1400"/>
              <a:t>m</a:t>
            </a:r>
            <a:r>
              <a:rPr lang="it-IT" sz="1400" b="0"/>
              <a:t>)</a:t>
            </a:r>
          </a:p>
          <a:p>
            <a:pPr marL="976313" lvl="2" indent="-187325" eaLnBrk="0" hangingPunct="0">
              <a:spcBef>
                <a:spcPct val="20000"/>
              </a:spcBef>
              <a:buSzPct val="75000"/>
              <a:buFont typeface="Wingdings" pitchFamily="2" charset="2"/>
              <a:buChar char="ª"/>
            </a:pPr>
            <a:r>
              <a:rPr lang="it-IT" sz="1400" b="0"/>
              <a:t>MicroPIXE, microIBICC, microIBIL</a:t>
            </a:r>
          </a:p>
          <a:p>
            <a:pPr marL="976313" lvl="2" indent="-187325" eaLnBrk="0" hangingPunct="0">
              <a:spcBef>
                <a:spcPct val="20000"/>
              </a:spcBef>
              <a:buSzPct val="75000"/>
              <a:buFont typeface="Wingdings" pitchFamily="2" charset="2"/>
              <a:buChar char="ª"/>
            </a:pPr>
            <a:r>
              <a:rPr lang="it-IT" sz="1400" b="0"/>
              <a:t>Ion Beam Writing</a:t>
            </a:r>
          </a:p>
          <a:p>
            <a:pPr marL="976313" lvl="2" indent="-187325" eaLnBrk="0" hangingPunct="0">
              <a:spcBef>
                <a:spcPct val="20000"/>
              </a:spcBef>
              <a:buSzPct val="75000"/>
              <a:buFont typeface="Wingdings" pitchFamily="2" charset="2"/>
              <a:buChar char="ª"/>
            </a:pPr>
            <a:r>
              <a:rPr lang="it-IT" sz="1400" b="0"/>
              <a:t>Ultra rarefied beam / single event)</a:t>
            </a:r>
          </a:p>
          <a:p>
            <a:pPr marL="609600" lvl="1" indent="-163513" eaLnBrk="0" hangingPunct="0">
              <a:spcBef>
                <a:spcPct val="30000"/>
              </a:spcBef>
              <a:buSzPct val="75000"/>
              <a:buFont typeface="Wingdings" pitchFamily="2" charset="2"/>
              <a:buChar char="l"/>
            </a:pPr>
            <a:r>
              <a:rPr lang="it-IT" sz="1400" b="0"/>
              <a:t>Ion Beam Analysis </a:t>
            </a:r>
          </a:p>
          <a:p>
            <a:pPr marL="976313" lvl="2" indent="-187325" eaLnBrk="0" hangingPunct="0">
              <a:spcBef>
                <a:spcPct val="20000"/>
              </a:spcBef>
              <a:buSzPct val="75000"/>
              <a:buFont typeface="Wingdings" pitchFamily="2" charset="2"/>
              <a:buChar char="ª"/>
            </a:pPr>
            <a:r>
              <a:rPr lang="it-IT" sz="1400" b="0"/>
              <a:t>NRA, RBS, ERD, IBIL</a:t>
            </a:r>
          </a:p>
          <a:p>
            <a:pPr marL="976313" lvl="2" indent="-187325" eaLnBrk="0" hangingPunct="0">
              <a:spcBef>
                <a:spcPct val="20000"/>
              </a:spcBef>
              <a:buSzPct val="75000"/>
              <a:buFont typeface="Wingdings" pitchFamily="2" charset="2"/>
              <a:buChar char="ª"/>
            </a:pPr>
            <a:r>
              <a:rPr lang="it-IT" sz="1400" b="0"/>
              <a:t>Ion Channelling</a:t>
            </a:r>
          </a:p>
          <a:p>
            <a:pPr marL="609600" lvl="1" indent="-163513" eaLnBrk="0" hangingPunct="0">
              <a:spcBef>
                <a:spcPct val="30000"/>
              </a:spcBef>
              <a:buSzPct val="75000"/>
              <a:buFont typeface="Wingdings" pitchFamily="2" charset="2"/>
              <a:buChar char="l"/>
            </a:pPr>
            <a:r>
              <a:rPr lang="it-IT" sz="1400" b="0"/>
              <a:t>PIXE</a:t>
            </a:r>
          </a:p>
          <a:p>
            <a:pPr marL="976313" lvl="2" indent="-187325" eaLnBrk="0" hangingPunct="0">
              <a:spcBef>
                <a:spcPct val="20000"/>
              </a:spcBef>
              <a:buSzPct val="75000"/>
              <a:buFont typeface="Wingdings" pitchFamily="2" charset="2"/>
              <a:buChar char="ª"/>
            </a:pPr>
            <a:r>
              <a:rPr lang="it-IT" sz="1400" b="0"/>
              <a:t>Archaeology</a:t>
            </a:r>
          </a:p>
          <a:p>
            <a:pPr marL="976313" lvl="2" indent="-187325" eaLnBrk="0" hangingPunct="0">
              <a:spcBef>
                <a:spcPct val="20000"/>
              </a:spcBef>
              <a:buSzPct val="75000"/>
              <a:buFont typeface="Wingdings" pitchFamily="2" charset="2"/>
              <a:buChar char="ª"/>
            </a:pPr>
            <a:r>
              <a:rPr lang="it-IT" sz="1400" b="0"/>
              <a:t>Environmental</a:t>
            </a:r>
          </a:p>
        </p:txBody>
      </p:sp>
      <p:sp>
        <p:nvSpPr>
          <p:cNvPr id="3670032" name="Line 16"/>
          <p:cNvSpPr>
            <a:spLocks noChangeShapeType="1"/>
          </p:cNvSpPr>
          <p:nvPr/>
        </p:nvSpPr>
        <p:spPr bwMode="auto">
          <a:xfrm>
            <a:off x="5172075" y="685800"/>
            <a:ext cx="0" cy="6048375"/>
          </a:xfrm>
          <a:prstGeom prst="line">
            <a:avLst/>
          </a:prstGeom>
          <a:noFill/>
          <a:ln w="19050">
            <a:solidFill>
              <a:schemeClr val="tx1"/>
            </a:solidFill>
            <a:round/>
            <a:headEnd/>
            <a:tailEnd/>
          </a:ln>
          <a:effectLst/>
        </p:spPr>
        <p:txBody>
          <a:bodyPr lIns="36000" tIns="36000" rIns="36000" bIns="36000"/>
          <a:lstStyle/>
          <a:p>
            <a:endParaRPr lang="en-US"/>
          </a:p>
        </p:txBody>
      </p:sp>
      <p:sp>
        <p:nvSpPr>
          <p:cNvPr id="11" name="CasellaDiTesto 10"/>
          <p:cNvSpPr txBox="1"/>
          <p:nvPr/>
        </p:nvSpPr>
        <p:spPr>
          <a:xfrm>
            <a:off x="2555776" y="12"/>
            <a:ext cx="4392488" cy="584775"/>
          </a:xfrm>
          <a:prstGeom prst="rect">
            <a:avLst/>
          </a:prstGeom>
          <a:noFill/>
        </p:spPr>
        <p:txBody>
          <a:bodyPr wrap="square" rtlCol="0">
            <a:spAutoFit/>
          </a:bodyPr>
          <a:lstStyle/>
          <a:p>
            <a:r>
              <a:rPr lang="en-US" sz="3200" b="1" dirty="0" smtClean="0">
                <a:solidFill>
                  <a:schemeClr val="tx2">
                    <a:lumMod val="60000"/>
                    <a:lumOff val="40000"/>
                  </a:schemeClr>
                </a:solidFill>
              </a:rPr>
              <a:t>The small accelerators</a:t>
            </a:r>
            <a:endParaRPr lang="en-US" sz="3200" b="1" dirty="0">
              <a:solidFill>
                <a:schemeClr val="tx2">
                  <a:lumMod val="60000"/>
                  <a:lumOff val="40000"/>
                </a:schemeClr>
              </a:solidFill>
            </a:endParaRPr>
          </a:p>
        </p:txBody>
      </p:sp>
      <p:sp>
        <p:nvSpPr>
          <p:cNvPr id="12" name="Segnaposto numero diapositiva 11"/>
          <p:cNvSpPr>
            <a:spLocks noGrp="1"/>
          </p:cNvSpPr>
          <p:nvPr>
            <p:ph type="sldNum" sz="quarter" idx="12"/>
          </p:nvPr>
        </p:nvSpPr>
        <p:spPr/>
        <p:txBody>
          <a:bodyPr/>
          <a:lstStyle/>
          <a:p>
            <a:fld id="{7FCD6625-1123-4288-989D-FB411D72F149}" type="slidenum">
              <a:rPr lang="it-IT" smtClean="0"/>
              <a:pPr/>
              <a:t>49</a:t>
            </a:fld>
            <a:endParaRPr lang="it-IT"/>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62" name="TextBox 3"/>
          <p:cNvSpPr txBox="1">
            <a:spLocks noChangeArrowheads="1"/>
          </p:cNvSpPr>
          <p:nvPr/>
        </p:nvSpPr>
        <p:spPr bwMode="auto">
          <a:xfrm>
            <a:off x="71439" y="2203554"/>
            <a:ext cx="8994740" cy="646317"/>
          </a:xfrm>
          <a:prstGeom prst="rect">
            <a:avLst/>
          </a:prstGeom>
          <a:noFill/>
          <a:ln w="9525">
            <a:noFill/>
            <a:miter lim="800000"/>
            <a:headEnd/>
            <a:tailEnd/>
          </a:ln>
        </p:spPr>
        <p:txBody>
          <a:bodyPr wrap="none" lIns="91425" tIns="45713" rIns="91425" bIns="45713">
            <a:prstTxWarp prst="textNoShape">
              <a:avLst/>
            </a:prstTxWarp>
            <a:spAutoFit/>
          </a:bodyPr>
          <a:lstStyle/>
          <a:p>
            <a:r>
              <a:rPr lang="en-GB" sz="3600" b="1" dirty="0">
                <a:solidFill>
                  <a:schemeClr val="bg1"/>
                </a:solidFill>
                <a:latin typeface="Comic Sans MS" charset="0"/>
                <a:ea typeface="Comic Sans MS" charset="0"/>
                <a:cs typeface="Comic Sans MS" charset="0"/>
              </a:rPr>
              <a:t>Highlights from </a:t>
            </a:r>
            <a:r>
              <a:rPr lang="it-IT" sz="3600" b="1" dirty="0">
                <a:solidFill>
                  <a:schemeClr val="bg1"/>
                </a:solidFill>
                <a:latin typeface="Comic Sans MS" charset="0"/>
                <a:ea typeface="ＭＳ Ｐゴシック" charset="-128"/>
                <a:cs typeface="ＭＳ Ｐゴシック" charset="-128"/>
              </a:rPr>
              <a:t>Gran Sasso </a:t>
            </a:r>
            <a:r>
              <a:rPr lang="it-IT" sz="3600" b="1" dirty="0" err="1">
                <a:solidFill>
                  <a:schemeClr val="bg1"/>
                </a:solidFill>
                <a:latin typeface="Comic Sans MS" charset="0"/>
                <a:ea typeface="ＭＳ Ｐゴシック" charset="-128"/>
                <a:cs typeface="ＭＳ Ｐゴシック" charset="-128"/>
              </a:rPr>
              <a:t>Laboratory</a:t>
            </a:r>
            <a:endParaRPr lang="it-IT" sz="3600" b="1" dirty="0">
              <a:solidFill>
                <a:schemeClr val="bg1"/>
              </a:solidFill>
              <a:latin typeface="Comic Sans MS" charset="0"/>
              <a:ea typeface="ＭＳ Ｐゴシック" charset="-128"/>
              <a:cs typeface="ＭＳ Ｐゴシック" charset="-128"/>
            </a:endParaRPr>
          </a:p>
        </p:txBody>
      </p:sp>
      <p:sp>
        <p:nvSpPr>
          <p:cNvPr id="296963" name="Text Box 13"/>
          <p:cNvSpPr txBox="1">
            <a:spLocks noChangeArrowheads="1"/>
          </p:cNvSpPr>
          <p:nvPr/>
        </p:nvSpPr>
        <p:spPr bwMode="auto">
          <a:xfrm>
            <a:off x="2706689" y="6238979"/>
            <a:ext cx="6365566" cy="464901"/>
          </a:xfrm>
          <a:prstGeom prst="rect">
            <a:avLst/>
          </a:prstGeom>
          <a:noFill/>
          <a:ln w="9525">
            <a:noFill/>
            <a:miter lim="800000"/>
            <a:headEnd/>
            <a:tailEnd/>
          </a:ln>
        </p:spPr>
        <p:txBody>
          <a:bodyPr wrap="none" lIns="215967" tIns="45706" rIns="91416" bIns="140379">
            <a:prstTxWarp prst="textNoShape">
              <a:avLst/>
            </a:prstTxWarp>
            <a:spAutoFit/>
          </a:bodyPr>
          <a:lstStyle/>
          <a:p>
            <a:r>
              <a:rPr lang="it-IT" b="1">
                <a:solidFill>
                  <a:schemeClr val="bg1"/>
                </a:solidFill>
                <a:latin typeface="Comic Sans MS" charset="0"/>
                <a:ea typeface="Comic Sans MS" charset="0"/>
                <a:cs typeface="Comic Sans MS" charset="0"/>
              </a:rPr>
              <a:t>Lucia Votano – INFN Gran Sasso National Laboratory</a:t>
            </a:r>
          </a:p>
        </p:txBody>
      </p:sp>
      <p:pic>
        <p:nvPicPr>
          <p:cNvPr id="296964" name="Picture 9"/>
          <p:cNvPicPr>
            <a:picLocks noChangeAspect="1"/>
          </p:cNvPicPr>
          <p:nvPr/>
        </p:nvPicPr>
        <p:blipFill>
          <a:blip r:embed="rId2"/>
          <a:srcRect/>
          <a:stretch>
            <a:fillRect/>
          </a:stretch>
        </p:blipFill>
        <p:spPr bwMode="auto">
          <a:xfrm>
            <a:off x="-152400" y="0"/>
            <a:ext cx="9296400" cy="6858000"/>
          </a:xfrm>
          <a:prstGeom prst="rect">
            <a:avLst/>
          </a:prstGeom>
          <a:noFill/>
          <a:ln w="9525">
            <a:noFill/>
            <a:miter lim="800000"/>
            <a:headEnd/>
            <a:tailEnd/>
          </a:ln>
        </p:spPr>
      </p:pic>
      <p:pic>
        <p:nvPicPr>
          <p:cNvPr id="296965" name="Picture 5" descr="modificato da inviare"/>
          <p:cNvPicPr>
            <a:picLocks noChangeArrowheads="1"/>
          </p:cNvPicPr>
          <p:nvPr/>
        </p:nvPicPr>
        <p:blipFill>
          <a:blip r:embed="rId3"/>
          <a:srcRect/>
          <a:stretch>
            <a:fillRect/>
          </a:stretch>
        </p:blipFill>
        <p:spPr bwMode="auto">
          <a:xfrm>
            <a:off x="7646994" y="-17462"/>
            <a:ext cx="1660525" cy="1274763"/>
          </a:xfrm>
          <a:prstGeom prst="rect">
            <a:avLst/>
          </a:prstGeom>
          <a:noFill/>
          <a:ln w="9525">
            <a:noFill/>
            <a:miter lim="800000"/>
            <a:headEnd/>
            <a:tailEnd/>
          </a:ln>
        </p:spPr>
      </p:pic>
      <p:pic>
        <p:nvPicPr>
          <p:cNvPr id="296966" name="Picture 7"/>
          <p:cNvPicPr>
            <a:picLocks/>
          </p:cNvPicPr>
          <p:nvPr/>
        </p:nvPicPr>
        <p:blipFill>
          <a:blip r:embed="rId4"/>
          <a:srcRect/>
          <a:stretch>
            <a:fillRect/>
          </a:stretch>
        </p:blipFill>
        <p:spPr bwMode="auto">
          <a:xfrm>
            <a:off x="14290" y="-42863"/>
            <a:ext cx="1890712" cy="1274763"/>
          </a:xfrm>
          <a:prstGeom prst="rect">
            <a:avLst/>
          </a:prstGeom>
          <a:noFill/>
          <a:ln w="9525">
            <a:noFill/>
            <a:miter lim="800000"/>
            <a:headEnd/>
            <a:tailEnd/>
          </a:ln>
        </p:spPr>
      </p:pic>
      <p:sp>
        <p:nvSpPr>
          <p:cNvPr id="296967" name="TextBox 3"/>
          <p:cNvSpPr txBox="1">
            <a:spLocks noChangeArrowheads="1"/>
          </p:cNvSpPr>
          <p:nvPr/>
        </p:nvSpPr>
        <p:spPr bwMode="auto">
          <a:xfrm>
            <a:off x="-168596" y="2355941"/>
            <a:ext cx="9312596" cy="1200314"/>
          </a:xfrm>
          <a:prstGeom prst="rect">
            <a:avLst/>
          </a:prstGeom>
          <a:noFill/>
          <a:ln w="9525">
            <a:noFill/>
            <a:miter lim="800000"/>
            <a:headEnd/>
            <a:tailEnd/>
          </a:ln>
        </p:spPr>
        <p:txBody>
          <a:bodyPr wrap="square" lIns="91425" tIns="45713" rIns="91425" bIns="45713">
            <a:prstTxWarp prst="textNoShape">
              <a:avLst/>
            </a:prstTxWarp>
            <a:spAutoFit/>
          </a:bodyPr>
          <a:lstStyle/>
          <a:p>
            <a:pPr algn="ctr"/>
            <a:r>
              <a:rPr lang="it-IT" sz="3600" b="1" dirty="0" smtClean="0">
                <a:solidFill>
                  <a:schemeClr val="bg1"/>
                </a:solidFill>
                <a:latin typeface="Comic Sans MS" charset="0"/>
                <a:ea typeface="Comic Sans MS" charset="0"/>
                <a:cs typeface="Comic Sans MS" charset="0"/>
              </a:rPr>
              <a:t>Gran Sasso National </a:t>
            </a:r>
            <a:r>
              <a:rPr lang="it-IT" sz="3600" b="1" dirty="0" err="1" smtClean="0">
                <a:solidFill>
                  <a:schemeClr val="bg1"/>
                </a:solidFill>
                <a:latin typeface="Comic Sans MS" charset="0"/>
                <a:ea typeface="Comic Sans MS" charset="0"/>
                <a:cs typeface="Comic Sans MS" charset="0"/>
              </a:rPr>
              <a:t>Laboratory</a:t>
            </a:r>
            <a:endParaRPr lang="it-IT" sz="3600" b="1" dirty="0" smtClean="0">
              <a:solidFill>
                <a:schemeClr val="bg1"/>
              </a:solidFill>
              <a:latin typeface="Comic Sans MS" charset="0"/>
              <a:ea typeface="Comic Sans MS" charset="0"/>
              <a:cs typeface="Comic Sans MS" charset="0"/>
            </a:endParaRPr>
          </a:p>
          <a:p>
            <a:pPr algn="ctr"/>
            <a:r>
              <a:rPr lang="it-IT" sz="3600" b="1" dirty="0" smtClean="0">
                <a:solidFill>
                  <a:schemeClr val="bg1"/>
                </a:solidFill>
                <a:latin typeface="Comic Sans MS" charset="0"/>
                <a:ea typeface="Comic Sans MS" charset="0"/>
                <a:cs typeface="Comic Sans MS" charset="0"/>
              </a:rPr>
              <a:t>LNGS</a:t>
            </a:r>
          </a:p>
        </p:txBody>
      </p:sp>
      <p:sp>
        <p:nvSpPr>
          <p:cNvPr id="9" name="Slide Number Placeholder 8"/>
          <p:cNvSpPr>
            <a:spLocks noGrp="1"/>
          </p:cNvSpPr>
          <p:nvPr>
            <p:ph type="sldNum" sz="quarter" idx="12"/>
          </p:nvPr>
        </p:nvSpPr>
        <p:spPr/>
        <p:txBody>
          <a:bodyPr/>
          <a:lstStyle/>
          <a:p>
            <a:pPr>
              <a:defRPr/>
            </a:pPr>
            <a:fld id="{82BF36D3-5E91-3346-8EAB-67BD66B72AE8}" type="slidenum">
              <a:rPr lang="it-IT" smtClean="0"/>
              <a:pPr>
                <a:defRPr/>
              </a:pPr>
              <a:t>5</a:t>
            </a:fld>
            <a:endParaRPr lang="it-IT"/>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78210" name="Rectangle 2"/>
          <p:cNvSpPr>
            <a:spLocks noGrp="1" noChangeArrowheads="1"/>
          </p:cNvSpPr>
          <p:nvPr>
            <p:ph type="title"/>
          </p:nvPr>
        </p:nvSpPr>
        <p:spPr>
          <a:xfrm>
            <a:off x="246063" y="263525"/>
            <a:ext cx="8229600" cy="304800"/>
          </a:xfrm>
          <a:ln/>
        </p:spPr>
        <p:txBody>
          <a:bodyPr>
            <a:normAutofit fontScale="90000"/>
          </a:bodyPr>
          <a:lstStyle/>
          <a:p>
            <a:r>
              <a:rPr lang="en-US" sz="2000" b="1" dirty="0" smtClean="0"/>
              <a:t>SMALL ACCELERATORS</a:t>
            </a:r>
            <a:endParaRPr lang="en-US" sz="2000" b="1" dirty="0"/>
          </a:p>
        </p:txBody>
      </p:sp>
      <p:sp>
        <p:nvSpPr>
          <p:cNvPr id="3678211" name="Rectangle 3"/>
          <p:cNvSpPr>
            <a:spLocks noChangeArrowheads="1"/>
          </p:cNvSpPr>
          <p:nvPr/>
        </p:nvSpPr>
        <p:spPr bwMode="auto">
          <a:xfrm>
            <a:off x="595313" y="3313113"/>
            <a:ext cx="914400" cy="914400"/>
          </a:xfrm>
          <a:prstGeom prst="rect">
            <a:avLst/>
          </a:prstGeom>
          <a:noFill/>
          <a:ln w="19050" algn="ctr">
            <a:noFill/>
            <a:miter lim="800000"/>
            <a:headEnd/>
            <a:tailEnd/>
          </a:ln>
          <a:effectLst/>
        </p:spPr>
        <p:txBody>
          <a:bodyPr wrap="none" lIns="36000" tIns="36000" rIns="36000" bIns="36000" anchor="ctr"/>
          <a:lstStyle/>
          <a:p>
            <a:endParaRPr lang="en-US"/>
          </a:p>
        </p:txBody>
      </p:sp>
      <p:sp>
        <p:nvSpPr>
          <p:cNvPr id="3678212" name="Rectangle 4"/>
          <p:cNvSpPr>
            <a:spLocks noChangeArrowheads="1"/>
          </p:cNvSpPr>
          <p:nvPr/>
        </p:nvSpPr>
        <p:spPr bwMode="auto">
          <a:xfrm>
            <a:off x="246063" y="746125"/>
            <a:ext cx="8469312" cy="587340"/>
          </a:xfrm>
          <a:prstGeom prst="rect">
            <a:avLst/>
          </a:prstGeom>
          <a:noFill/>
          <a:ln w="9525">
            <a:noFill/>
            <a:miter lim="800000"/>
            <a:headEnd/>
            <a:tailEnd/>
          </a:ln>
          <a:effectLst/>
        </p:spPr>
        <p:txBody>
          <a:bodyPr lIns="0" tIns="0" rIns="0" bIns="0">
            <a:spAutoFit/>
          </a:bodyPr>
          <a:lstStyle/>
          <a:p>
            <a:pPr marL="174625" indent="-174625" eaLnBrk="0" hangingPunct="0">
              <a:lnSpc>
                <a:spcPct val="95000"/>
              </a:lnSpc>
              <a:buSzPct val="75000"/>
              <a:buFont typeface="Wingdings" pitchFamily="2" charset="2"/>
              <a:buNone/>
            </a:pPr>
            <a:r>
              <a:rPr lang="en-US" sz="1600" b="0"/>
              <a:t>	</a:t>
            </a:r>
            <a:r>
              <a:rPr lang="en-US" sz="2000"/>
              <a:t>Research groups and institutions  involved in the interdisciplinary activities at LNL (AN2000 and CN)	</a:t>
            </a:r>
            <a:endParaRPr lang="en-US" sz="1600" b="0"/>
          </a:p>
        </p:txBody>
      </p:sp>
      <p:pic>
        <p:nvPicPr>
          <p:cNvPr id="3678387" name="Picture 179"/>
          <p:cNvPicPr>
            <a:picLocks noChangeAspect="1" noChangeArrowheads="1"/>
          </p:cNvPicPr>
          <p:nvPr/>
        </p:nvPicPr>
        <p:blipFill>
          <a:blip r:embed="rId3" cstate="email"/>
          <a:srcRect l="11385"/>
          <a:stretch>
            <a:fillRect/>
          </a:stretch>
        </p:blipFill>
        <p:spPr bwMode="auto">
          <a:xfrm>
            <a:off x="301625" y="3248037"/>
            <a:ext cx="4205288" cy="3343275"/>
          </a:xfrm>
          <a:prstGeom prst="rect">
            <a:avLst/>
          </a:prstGeom>
          <a:noFill/>
          <a:ln w="19050" algn="ctr">
            <a:noFill/>
            <a:miter lim="800000"/>
            <a:headEnd/>
            <a:tailEnd/>
          </a:ln>
          <a:effectLst/>
        </p:spPr>
      </p:pic>
      <p:pic>
        <p:nvPicPr>
          <p:cNvPr id="3678388" name="Picture 180"/>
          <p:cNvPicPr>
            <a:picLocks noChangeAspect="1" noChangeArrowheads="1"/>
          </p:cNvPicPr>
          <p:nvPr/>
        </p:nvPicPr>
        <p:blipFill>
          <a:blip r:embed="rId4" cstate="email"/>
          <a:srcRect l="10233"/>
          <a:stretch>
            <a:fillRect/>
          </a:stretch>
        </p:blipFill>
        <p:spPr bwMode="auto">
          <a:xfrm>
            <a:off x="4811713" y="3295662"/>
            <a:ext cx="4267200" cy="3260725"/>
          </a:xfrm>
          <a:prstGeom prst="rect">
            <a:avLst/>
          </a:prstGeom>
          <a:noFill/>
          <a:ln w="19050" algn="ctr">
            <a:noFill/>
            <a:miter lim="800000"/>
            <a:headEnd/>
            <a:tailEnd/>
          </a:ln>
          <a:effectLst/>
        </p:spPr>
      </p:pic>
      <p:pic>
        <p:nvPicPr>
          <p:cNvPr id="3678470" name="Picture 262"/>
          <p:cNvPicPr>
            <a:picLocks noChangeAspect="1" noChangeArrowheads="1"/>
          </p:cNvPicPr>
          <p:nvPr/>
        </p:nvPicPr>
        <p:blipFill>
          <a:blip r:embed="rId5" cstate="email"/>
          <a:srcRect/>
          <a:stretch>
            <a:fillRect/>
          </a:stretch>
        </p:blipFill>
        <p:spPr bwMode="auto">
          <a:xfrm>
            <a:off x="4716463" y="1479562"/>
            <a:ext cx="4362450" cy="1495425"/>
          </a:xfrm>
          <a:prstGeom prst="rect">
            <a:avLst/>
          </a:prstGeom>
          <a:noFill/>
          <a:ln w="19050" algn="ctr">
            <a:noFill/>
            <a:miter lim="800000"/>
            <a:headEnd/>
            <a:tailEnd/>
          </a:ln>
          <a:effectLst/>
        </p:spPr>
      </p:pic>
      <p:pic>
        <p:nvPicPr>
          <p:cNvPr id="3678471" name="Picture 263"/>
          <p:cNvPicPr>
            <a:picLocks noChangeAspect="1" noChangeArrowheads="1"/>
          </p:cNvPicPr>
          <p:nvPr/>
        </p:nvPicPr>
        <p:blipFill>
          <a:blip r:embed="rId6" cstate="email"/>
          <a:srcRect/>
          <a:stretch>
            <a:fillRect/>
          </a:stretch>
        </p:blipFill>
        <p:spPr bwMode="auto">
          <a:xfrm>
            <a:off x="169863" y="1479562"/>
            <a:ext cx="4362450" cy="1495425"/>
          </a:xfrm>
          <a:prstGeom prst="rect">
            <a:avLst/>
          </a:prstGeom>
          <a:noFill/>
          <a:ln w="19050" algn="ctr">
            <a:noFill/>
            <a:miter lim="800000"/>
            <a:headEnd/>
            <a:tailEnd/>
          </a:ln>
          <a:effectLst/>
        </p:spPr>
      </p:pic>
      <p:sp>
        <p:nvSpPr>
          <p:cNvPr id="9" name="Segnaposto numero diapositiva 8"/>
          <p:cNvSpPr>
            <a:spLocks noGrp="1"/>
          </p:cNvSpPr>
          <p:nvPr>
            <p:ph type="sldNum" sz="quarter" idx="12"/>
          </p:nvPr>
        </p:nvSpPr>
        <p:spPr/>
        <p:txBody>
          <a:bodyPr/>
          <a:lstStyle/>
          <a:p>
            <a:fld id="{7FCD6625-1123-4288-989D-FB411D72F149}" type="slidenum">
              <a:rPr lang="it-IT" smtClean="0"/>
              <a:pPr/>
              <a:t>50</a:t>
            </a:fld>
            <a:endParaRPr lang="it-IT"/>
          </a:p>
        </p:txBody>
      </p:sp>
    </p:spTree>
  </p:cSld>
  <p:clrMapOvr>
    <a:masterClrMapping/>
  </p:clrMapOvr>
  <p:transition>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2915818" y="139452"/>
            <a:ext cx="5554960" cy="1143000"/>
          </a:xfrm>
        </p:spPr>
        <p:txBody>
          <a:bodyPr>
            <a:normAutofit fontScale="90000"/>
          </a:bodyPr>
          <a:lstStyle/>
          <a:p>
            <a:pPr algn="l"/>
            <a:r>
              <a:rPr lang="it-IT" b="1" dirty="0" smtClean="0">
                <a:solidFill>
                  <a:schemeClr val="accent1">
                    <a:lumMod val="75000"/>
                  </a:schemeClr>
                </a:solidFill>
              </a:rPr>
              <a:t> </a:t>
            </a:r>
            <a:r>
              <a:rPr lang="it-IT" b="1" dirty="0" err="1" smtClean="0">
                <a:solidFill>
                  <a:schemeClr val="accent1">
                    <a:lumMod val="75000"/>
                  </a:schemeClr>
                </a:solidFill>
              </a:rPr>
              <a:t>Monitoring</a:t>
            </a:r>
            <a:r>
              <a:rPr lang="it-IT" b="1" dirty="0" smtClean="0">
                <a:solidFill>
                  <a:schemeClr val="accent1">
                    <a:lumMod val="75000"/>
                  </a:schemeClr>
                </a:solidFill>
              </a:rPr>
              <a:t> </a:t>
            </a:r>
            <a:r>
              <a:rPr lang="it-IT" b="1" dirty="0" err="1" smtClean="0">
                <a:solidFill>
                  <a:schemeClr val="accent1">
                    <a:lumMod val="75000"/>
                  </a:schemeClr>
                </a:solidFill>
              </a:rPr>
              <a:t>of</a:t>
            </a:r>
            <a:r>
              <a:rPr lang="it-IT" b="1" dirty="0" smtClean="0">
                <a:solidFill>
                  <a:schemeClr val="accent1">
                    <a:lumMod val="75000"/>
                  </a:schemeClr>
                </a:solidFill>
              </a:rPr>
              <a:t> </a:t>
            </a:r>
            <a:r>
              <a:rPr lang="it-IT" b="1" dirty="0" err="1" smtClean="0">
                <a:solidFill>
                  <a:schemeClr val="accent1">
                    <a:lumMod val="75000"/>
                  </a:schemeClr>
                </a:solidFill>
              </a:rPr>
              <a:t>environmental</a:t>
            </a:r>
            <a:r>
              <a:rPr lang="it-IT" b="1" dirty="0" smtClean="0">
                <a:solidFill>
                  <a:schemeClr val="accent1">
                    <a:lumMod val="75000"/>
                  </a:schemeClr>
                </a:solidFill>
              </a:rPr>
              <a:t> </a:t>
            </a:r>
            <a:r>
              <a:rPr lang="it-IT" b="1" dirty="0" err="1" smtClean="0">
                <a:solidFill>
                  <a:schemeClr val="accent1">
                    <a:lumMod val="75000"/>
                  </a:schemeClr>
                </a:solidFill>
              </a:rPr>
              <a:t>radioactivity</a:t>
            </a:r>
            <a:endParaRPr lang="it-IT" b="1" dirty="0">
              <a:solidFill>
                <a:schemeClr val="accent1">
                  <a:lumMod val="75000"/>
                </a:schemeClr>
              </a:solidFill>
            </a:endParaRPr>
          </a:p>
        </p:txBody>
      </p:sp>
      <p:sp>
        <p:nvSpPr>
          <p:cNvPr id="3" name="Segnaposto contenuto 2"/>
          <p:cNvSpPr>
            <a:spLocks noGrp="1"/>
          </p:cNvSpPr>
          <p:nvPr>
            <p:ph idx="1"/>
          </p:nvPr>
        </p:nvSpPr>
        <p:spPr>
          <a:xfrm>
            <a:off x="683570" y="2503449"/>
            <a:ext cx="8075240" cy="4525963"/>
          </a:xfrm>
        </p:spPr>
        <p:txBody>
          <a:bodyPr>
            <a:normAutofit fontScale="92500"/>
          </a:bodyPr>
          <a:lstStyle/>
          <a:p>
            <a:r>
              <a:rPr lang="it-IT" sz="2400" dirty="0" smtClean="0"/>
              <a:t>The </a:t>
            </a:r>
            <a:r>
              <a:rPr lang="it-IT" sz="2400" dirty="0" err="1" smtClean="0"/>
              <a:t>knowledge</a:t>
            </a:r>
            <a:r>
              <a:rPr lang="it-IT" sz="2400" dirty="0" smtClean="0"/>
              <a:t> </a:t>
            </a:r>
            <a:r>
              <a:rPr lang="it-IT" sz="2400" dirty="0" err="1" smtClean="0"/>
              <a:t>of</a:t>
            </a:r>
            <a:r>
              <a:rPr lang="it-IT" sz="2400" dirty="0" smtClean="0"/>
              <a:t> </a:t>
            </a:r>
            <a:r>
              <a:rPr lang="it-IT" sz="2400" dirty="0" err="1" smtClean="0"/>
              <a:t>natural</a:t>
            </a:r>
            <a:r>
              <a:rPr lang="it-IT" sz="2400" dirty="0" smtClean="0"/>
              <a:t> </a:t>
            </a:r>
            <a:r>
              <a:rPr lang="it-IT" sz="2400" dirty="0" err="1" smtClean="0"/>
              <a:t>radioactivity</a:t>
            </a:r>
            <a:r>
              <a:rPr lang="it-IT" sz="2400" dirty="0" smtClean="0"/>
              <a:t> </a:t>
            </a:r>
            <a:r>
              <a:rPr lang="it-IT" sz="2400" dirty="0" err="1" smtClean="0"/>
              <a:t>of</a:t>
            </a:r>
            <a:r>
              <a:rPr lang="it-IT" sz="2400" dirty="0" smtClean="0"/>
              <a:t> the </a:t>
            </a:r>
            <a:r>
              <a:rPr lang="it-IT" sz="2400" dirty="0" err="1" smtClean="0"/>
              <a:t>territory</a:t>
            </a:r>
            <a:r>
              <a:rPr lang="it-IT" sz="2400" dirty="0" smtClean="0"/>
              <a:t> </a:t>
            </a:r>
            <a:r>
              <a:rPr lang="it-IT" sz="2400" dirty="0" err="1" smtClean="0"/>
              <a:t>is</a:t>
            </a:r>
            <a:r>
              <a:rPr lang="it-IT" sz="2400" dirty="0" smtClean="0"/>
              <a:t> </a:t>
            </a:r>
            <a:r>
              <a:rPr lang="it-IT" sz="2400" dirty="0" err="1" smtClean="0"/>
              <a:t>important</a:t>
            </a:r>
            <a:r>
              <a:rPr lang="it-IT" sz="2400" dirty="0" smtClean="0"/>
              <a:t> </a:t>
            </a:r>
            <a:r>
              <a:rPr lang="it-IT" sz="2400" dirty="0" err="1" smtClean="0"/>
              <a:t>for</a:t>
            </a:r>
            <a:r>
              <a:rPr lang="it-IT" sz="2400" dirty="0" smtClean="0"/>
              <a:t> </a:t>
            </a:r>
            <a:r>
              <a:rPr lang="it-IT" sz="2400" dirty="0" err="1" smtClean="0"/>
              <a:t>geological</a:t>
            </a:r>
            <a:r>
              <a:rPr lang="it-IT" sz="2400" dirty="0" smtClean="0"/>
              <a:t> </a:t>
            </a:r>
            <a:r>
              <a:rPr lang="it-IT" sz="2400" dirty="0" err="1" smtClean="0"/>
              <a:t>studies</a:t>
            </a:r>
            <a:r>
              <a:rPr lang="it-IT" sz="2400" dirty="0" smtClean="0"/>
              <a:t>  </a:t>
            </a:r>
            <a:r>
              <a:rPr lang="it-IT" sz="2400" dirty="0" err="1" smtClean="0"/>
              <a:t>as</a:t>
            </a:r>
            <a:r>
              <a:rPr lang="it-IT" sz="2400" dirty="0" smtClean="0"/>
              <a:t> </a:t>
            </a:r>
            <a:r>
              <a:rPr lang="it-IT" sz="2400" dirty="0" err="1" smtClean="0"/>
              <a:t>well</a:t>
            </a:r>
            <a:r>
              <a:rPr lang="it-IT" sz="2400" dirty="0" smtClean="0"/>
              <a:t> </a:t>
            </a:r>
            <a:r>
              <a:rPr lang="it-IT" sz="2400" dirty="0" err="1" smtClean="0"/>
              <a:t>as</a:t>
            </a:r>
            <a:r>
              <a:rPr lang="it-IT" sz="2400" dirty="0" smtClean="0"/>
              <a:t> </a:t>
            </a:r>
            <a:r>
              <a:rPr lang="it-IT" sz="2400" dirty="0" err="1" smtClean="0"/>
              <a:t>for</a:t>
            </a:r>
            <a:r>
              <a:rPr lang="it-IT" sz="2400" dirty="0" smtClean="0"/>
              <a:t> </a:t>
            </a:r>
            <a:r>
              <a:rPr lang="it-IT" sz="2400" dirty="0" err="1" smtClean="0"/>
              <a:t>environmental</a:t>
            </a:r>
            <a:r>
              <a:rPr lang="it-IT" sz="2400" dirty="0" smtClean="0"/>
              <a:t> </a:t>
            </a:r>
            <a:r>
              <a:rPr lang="it-IT" sz="2400" dirty="0" err="1" smtClean="0"/>
              <a:t>aspects</a:t>
            </a:r>
            <a:r>
              <a:rPr lang="it-IT" sz="2400" dirty="0" smtClean="0"/>
              <a:t> </a:t>
            </a:r>
          </a:p>
          <a:p>
            <a:r>
              <a:rPr lang="it-IT" sz="2400" dirty="0" smtClean="0"/>
              <a:t>Natural </a:t>
            </a:r>
            <a:r>
              <a:rPr lang="it-IT" sz="2400" dirty="0" err="1" smtClean="0"/>
              <a:t>radioactivity</a:t>
            </a:r>
            <a:r>
              <a:rPr lang="it-IT" sz="2400" dirty="0" smtClean="0"/>
              <a:t> </a:t>
            </a:r>
            <a:r>
              <a:rPr lang="it-IT" sz="2400" dirty="0" err="1" smtClean="0"/>
              <a:t>provides</a:t>
            </a:r>
            <a:r>
              <a:rPr lang="it-IT" sz="2400" dirty="0" smtClean="0"/>
              <a:t> a background </a:t>
            </a:r>
            <a:r>
              <a:rPr lang="it-IT" sz="2400" dirty="0" err="1" smtClean="0"/>
              <a:t>which</a:t>
            </a:r>
            <a:r>
              <a:rPr lang="it-IT" sz="2400" dirty="0" smtClean="0"/>
              <a:t> </a:t>
            </a:r>
            <a:r>
              <a:rPr lang="it-IT" sz="2400" dirty="0" err="1" smtClean="0"/>
              <a:t>one</a:t>
            </a:r>
            <a:r>
              <a:rPr lang="it-IT" sz="2400" dirty="0" smtClean="0"/>
              <a:t> </a:t>
            </a:r>
            <a:r>
              <a:rPr lang="it-IT" sz="2400" dirty="0" err="1" smtClean="0"/>
              <a:t>has</a:t>
            </a:r>
            <a:r>
              <a:rPr lang="it-IT" sz="2400" dirty="0" smtClean="0"/>
              <a:t> to  </a:t>
            </a:r>
            <a:r>
              <a:rPr lang="it-IT" sz="2400" dirty="0" err="1" smtClean="0"/>
              <a:t>know</a:t>
            </a:r>
            <a:r>
              <a:rPr lang="it-IT" sz="2400" dirty="0" smtClean="0"/>
              <a:t> in case of </a:t>
            </a:r>
            <a:r>
              <a:rPr lang="it-IT" sz="2400" dirty="0" err="1" smtClean="0"/>
              <a:t>accidents</a:t>
            </a:r>
            <a:r>
              <a:rPr lang="it-IT" sz="2400" dirty="0" smtClean="0"/>
              <a:t> and </a:t>
            </a:r>
            <a:r>
              <a:rPr lang="it-IT" sz="2400" dirty="0" err="1" smtClean="0"/>
              <a:t>when</a:t>
            </a:r>
            <a:r>
              <a:rPr lang="it-IT" sz="2400" dirty="0" smtClean="0"/>
              <a:t> </a:t>
            </a:r>
            <a:r>
              <a:rPr lang="it-IT" sz="2400" dirty="0" err="1" smtClean="0"/>
              <a:t>one</a:t>
            </a:r>
            <a:r>
              <a:rPr lang="it-IT" sz="2400" dirty="0" smtClean="0"/>
              <a:t> si planning to  </a:t>
            </a:r>
            <a:r>
              <a:rPr lang="it-IT" sz="2400" dirty="0" err="1" smtClean="0"/>
              <a:t>install</a:t>
            </a:r>
            <a:r>
              <a:rPr lang="it-IT" sz="2400" dirty="0" smtClean="0"/>
              <a:t> </a:t>
            </a:r>
            <a:r>
              <a:rPr lang="it-IT" sz="2400" dirty="0" err="1" smtClean="0"/>
              <a:t>nuclear</a:t>
            </a:r>
            <a:r>
              <a:rPr lang="it-IT" sz="2400" dirty="0" smtClean="0"/>
              <a:t> </a:t>
            </a:r>
            <a:r>
              <a:rPr lang="it-IT" sz="2400" dirty="0" err="1" smtClean="0"/>
              <a:t>power</a:t>
            </a:r>
            <a:r>
              <a:rPr lang="it-IT" sz="2400" dirty="0" smtClean="0"/>
              <a:t> </a:t>
            </a:r>
            <a:r>
              <a:rPr lang="it-IT" sz="2400" dirty="0" err="1" smtClean="0"/>
              <a:t>plants</a:t>
            </a:r>
            <a:endParaRPr lang="it-IT" sz="2400" dirty="0" smtClean="0"/>
          </a:p>
          <a:p>
            <a:r>
              <a:rPr lang="it-IT" sz="2400" dirty="0" smtClean="0"/>
              <a:t> LNL </a:t>
            </a:r>
            <a:r>
              <a:rPr lang="it-IT" sz="2400" dirty="0" err="1" smtClean="0"/>
              <a:t>is</a:t>
            </a:r>
            <a:r>
              <a:rPr lang="it-IT" sz="2400" dirty="0" smtClean="0"/>
              <a:t> </a:t>
            </a:r>
            <a:r>
              <a:rPr lang="it-IT" sz="2400" dirty="0" err="1" smtClean="0"/>
              <a:t>actively</a:t>
            </a:r>
            <a:r>
              <a:rPr lang="it-IT" sz="2400" dirty="0" smtClean="0"/>
              <a:t> </a:t>
            </a:r>
            <a:r>
              <a:rPr lang="it-IT" sz="2400" dirty="0" err="1" smtClean="0"/>
              <a:t>pursuing</a:t>
            </a:r>
            <a:r>
              <a:rPr lang="it-IT" sz="2400" dirty="0" smtClean="0"/>
              <a:t> a </a:t>
            </a:r>
            <a:r>
              <a:rPr lang="it-IT" sz="2400" dirty="0" err="1" smtClean="0"/>
              <a:t>research</a:t>
            </a:r>
            <a:r>
              <a:rPr lang="it-IT" sz="2400" dirty="0" smtClean="0"/>
              <a:t> line </a:t>
            </a:r>
            <a:r>
              <a:rPr lang="it-IT" sz="2400" dirty="0" err="1" smtClean="0"/>
              <a:t>which</a:t>
            </a:r>
            <a:r>
              <a:rPr lang="it-IT" sz="2400" dirty="0" smtClean="0"/>
              <a:t> </a:t>
            </a:r>
            <a:r>
              <a:rPr lang="it-IT" sz="2400" dirty="0" err="1" smtClean="0"/>
              <a:t>has</a:t>
            </a:r>
            <a:r>
              <a:rPr lang="it-IT" sz="2400" dirty="0" smtClean="0"/>
              <a:t> </a:t>
            </a:r>
            <a:r>
              <a:rPr lang="it-IT" sz="2400" dirty="0" err="1" smtClean="0"/>
              <a:t>already</a:t>
            </a:r>
            <a:r>
              <a:rPr lang="it-IT" sz="2400" dirty="0" smtClean="0"/>
              <a:t> </a:t>
            </a:r>
            <a:r>
              <a:rPr lang="it-IT" sz="2400" dirty="0" err="1" smtClean="0"/>
              <a:t>produced</a:t>
            </a:r>
            <a:r>
              <a:rPr lang="it-IT" sz="2400" dirty="0" smtClean="0"/>
              <a:t> a </a:t>
            </a:r>
            <a:r>
              <a:rPr lang="it-IT" sz="2400" dirty="0" err="1" smtClean="0"/>
              <a:t>map</a:t>
            </a:r>
            <a:r>
              <a:rPr lang="it-IT" sz="2400" dirty="0" smtClean="0"/>
              <a:t> </a:t>
            </a:r>
            <a:r>
              <a:rPr lang="it-IT" sz="2400" dirty="0" err="1" smtClean="0"/>
              <a:t>of</a:t>
            </a:r>
            <a:r>
              <a:rPr lang="it-IT" sz="2400" dirty="0" smtClean="0"/>
              <a:t> </a:t>
            </a:r>
            <a:r>
              <a:rPr lang="it-IT" sz="2400" dirty="0" err="1" smtClean="0"/>
              <a:t>Tuscany</a:t>
            </a:r>
            <a:r>
              <a:rPr lang="it-IT" sz="2400" dirty="0" smtClean="0"/>
              <a:t>, </a:t>
            </a:r>
            <a:r>
              <a:rPr lang="it-IT" sz="2400" dirty="0" err="1" smtClean="0"/>
              <a:t>financed</a:t>
            </a:r>
            <a:r>
              <a:rPr lang="it-IT" sz="2400" dirty="0" smtClean="0"/>
              <a:t> by </a:t>
            </a:r>
            <a:r>
              <a:rPr lang="it-IT" sz="2400" dirty="0" err="1" smtClean="0"/>
              <a:t>that</a:t>
            </a:r>
            <a:r>
              <a:rPr lang="it-IT" sz="2400" dirty="0" smtClean="0"/>
              <a:t> </a:t>
            </a:r>
            <a:r>
              <a:rPr lang="it-IT" sz="2400" dirty="0" err="1" smtClean="0"/>
              <a:t>region</a:t>
            </a:r>
            <a:r>
              <a:rPr lang="it-IT" sz="2400" dirty="0" smtClean="0"/>
              <a:t>  </a:t>
            </a:r>
          </a:p>
          <a:p>
            <a:r>
              <a:rPr lang="it-IT" sz="2400" dirty="0" smtClean="0"/>
              <a:t>work for a  </a:t>
            </a:r>
            <a:r>
              <a:rPr lang="it-IT" sz="2400" dirty="0" err="1" smtClean="0"/>
              <a:t>map</a:t>
            </a:r>
            <a:r>
              <a:rPr lang="it-IT" sz="2400" dirty="0" smtClean="0"/>
              <a:t> of Veneto </a:t>
            </a:r>
            <a:r>
              <a:rPr lang="it-IT" sz="2400" dirty="0" err="1" smtClean="0"/>
              <a:t>is</a:t>
            </a:r>
            <a:r>
              <a:rPr lang="it-IT" sz="2400" dirty="0" smtClean="0"/>
              <a:t> in progress ( </a:t>
            </a:r>
            <a:r>
              <a:rPr lang="it-IT" sz="2400" dirty="0" err="1" smtClean="0"/>
              <a:t>financed</a:t>
            </a:r>
            <a:r>
              <a:rPr lang="it-IT" sz="2400" dirty="0" smtClean="0"/>
              <a:t> by </a:t>
            </a:r>
            <a:r>
              <a:rPr lang="it-IT" sz="2400" dirty="0"/>
              <a:t>t</a:t>
            </a:r>
            <a:r>
              <a:rPr lang="it-IT" sz="2400" dirty="0" smtClean="0"/>
              <a:t>he </a:t>
            </a:r>
            <a:r>
              <a:rPr lang="it-IT" sz="2400" dirty="0" err="1" smtClean="0"/>
              <a:t>CaRiPaRo</a:t>
            </a:r>
            <a:r>
              <a:rPr lang="it-IT" sz="2400" dirty="0" smtClean="0"/>
              <a:t> </a:t>
            </a:r>
            <a:r>
              <a:rPr lang="it-IT" sz="2400" dirty="0" err="1" smtClean="0"/>
              <a:t>foundation</a:t>
            </a:r>
            <a:r>
              <a:rPr lang="it-IT" sz="2400" dirty="0" smtClean="0"/>
              <a:t>)</a:t>
            </a:r>
          </a:p>
          <a:p>
            <a:r>
              <a:rPr lang="en-US" sz="2400" dirty="0"/>
              <a:t>An extension to whole Italy is planned . </a:t>
            </a:r>
            <a:r>
              <a:rPr lang="en-US" sz="2400" dirty="0">
                <a:solidFill>
                  <a:srgbClr val="FF0000"/>
                </a:solidFill>
              </a:rPr>
              <a:t>With this aim, project ITALRAD has been </a:t>
            </a:r>
            <a:r>
              <a:rPr lang="en-US" sz="2400" dirty="0" err="1" smtClean="0">
                <a:solidFill>
                  <a:srgbClr val="FF0000"/>
                </a:solidFill>
              </a:rPr>
              <a:t>been</a:t>
            </a:r>
            <a:r>
              <a:rPr lang="en-US" sz="2400" dirty="0" smtClean="0">
                <a:solidFill>
                  <a:srgbClr val="FF0000"/>
                </a:solidFill>
              </a:rPr>
              <a:t> funded by MIUR </a:t>
            </a:r>
            <a:r>
              <a:rPr lang="en-US" sz="2400" dirty="0">
                <a:solidFill>
                  <a:srgbClr val="FF0000"/>
                </a:solidFill>
              </a:rPr>
              <a:t>in the framework of the  </a:t>
            </a:r>
            <a:r>
              <a:rPr lang="en-US" sz="2400" dirty="0" smtClean="0">
                <a:solidFill>
                  <a:srgbClr val="FF0000"/>
                </a:solidFill>
              </a:rPr>
              <a:t>“Premium projects 2011” for 1.5 </a:t>
            </a:r>
            <a:r>
              <a:rPr lang="en-US" sz="2400" dirty="0" err="1" smtClean="0">
                <a:solidFill>
                  <a:srgbClr val="FF0000"/>
                </a:solidFill>
              </a:rPr>
              <a:t>Meuro</a:t>
            </a:r>
            <a:endParaRPr lang="en-US" sz="2400" dirty="0">
              <a:solidFill>
                <a:srgbClr val="FF0000"/>
              </a:solidFill>
            </a:endParaRPr>
          </a:p>
          <a:p>
            <a:endParaRPr lang="it-IT" sz="2400" dirty="0"/>
          </a:p>
        </p:txBody>
      </p:sp>
      <p:pic>
        <p:nvPicPr>
          <p:cNvPr id="1026" name="Picture 2"/>
          <p:cNvPicPr>
            <a:picLocks noChangeAspect="1" noChangeArrowheads="1"/>
          </p:cNvPicPr>
          <p:nvPr/>
        </p:nvPicPr>
        <p:blipFill>
          <a:blip r:embed="rId2" cstate="email"/>
          <a:srcRect/>
          <a:stretch>
            <a:fillRect/>
          </a:stretch>
        </p:blipFill>
        <p:spPr bwMode="auto">
          <a:xfrm>
            <a:off x="6696221" y="0"/>
            <a:ext cx="2447785" cy="2564904"/>
          </a:xfrm>
          <a:prstGeom prst="rect">
            <a:avLst/>
          </a:prstGeom>
          <a:noFill/>
          <a:ln w="9525">
            <a:noFill/>
            <a:miter lim="800000"/>
            <a:headEnd/>
            <a:tailEnd/>
          </a:ln>
        </p:spPr>
      </p:pic>
      <p:sp>
        <p:nvSpPr>
          <p:cNvPr id="5" name="Segnaposto numero diapositiva 4"/>
          <p:cNvSpPr>
            <a:spLocks noGrp="1"/>
          </p:cNvSpPr>
          <p:nvPr>
            <p:ph type="sldNum" sz="quarter" idx="12"/>
          </p:nvPr>
        </p:nvSpPr>
        <p:spPr/>
        <p:txBody>
          <a:bodyPr/>
          <a:lstStyle/>
          <a:p>
            <a:fld id="{7FCD6625-1123-4288-989D-FB411D72F149}" type="slidenum">
              <a:rPr lang="it-IT" smtClean="0"/>
              <a:pPr/>
              <a:t>51</a:t>
            </a:fld>
            <a:endParaRPr lang="it-IT"/>
          </a:p>
        </p:txBody>
      </p:sp>
      <p:pic>
        <p:nvPicPr>
          <p:cNvPr id="6" name="Picture 2"/>
          <p:cNvPicPr>
            <a:picLocks noChangeAspect="1" noChangeArrowheads="1"/>
          </p:cNvPicPr>
          <p:nvPr/>
        </p:nvPicPr>
        <p:blipFill>
          <a:blip r:embed="rId3" cstate="email"/>
          <a:srcRect/>
          <a:stretch>
            <a:fillRect/>
          </a:stretch>
        </p:blipFill>
        <p:spPr bwMode="auto">
          <a:xfrm>
            <a:off x="-108517" y="-209873"/>
            <a:ext cx="2952326" cy="22142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3186" name="Picture 2" descr="LNF00604"/>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93187" name="Text Box 3"/>
          <p:cNvSpPr txBox="1">
            <a:spLocks noChangeArrowheads="1"/>
          </p:cNvSpPr>
          <p:nvPr/>
        </p:nvSpPr>
        <p:spPr bwMode="auto">
          <a:xfrm>
            <a:off x="2438400" y="228600"/>
            <a:ext cx="5715000" cy="584776"/>
          </a:xfrm>
          <a:prstGeom prst="rect">
            <a:avLst/>
          </a:prstGeom>
          <a:solidFill>
            <a:srgbClr val="000099"/>
          </a:solidFill>
          <a:ln w="9525">
            <a:noFill/>
            <a:miter lim="800000"/>
            <a:headEnd/>
            <a:tailEnd/>
          </a:ln>
        </p:spPr>
        <p:txBody>
          <a:bodyPr wrap="square">
            <a:prstTxWarp prst="textNoShape">
              <a:avLst/>
            </a:prstTxWarp>
            <a:spAutoFit/>
          </a:bodyPr>
          <a:lstStyle/>
          <a:p>
            <a:r>
              <a:rPr lang="it-IT" sz="3200" dirty="0">
                <a:solidFill>
                  <a:srgbClr val="FFFFFF"/>
                </a:solidFill>
              </a:rPr>
              <a:t>INFN Frascati National</a:t>
            </a:r>
            <a:r>
              <a:rPr lang="it-IT" sz="3200" dirty="0" smtClean="0">
                <a:solidFill>
                  <a:srgbClr val="FFFFFF"/>
                </a:solidFill>
              </a:rPr>
              <a:t> </a:t>
            </a:r>
            <a:r>
              <a:rPr lang="it-IT" sz="3200" dirty="0" err="1" smtClean="0">
                <a:solidFill>
                  <a:srgbClr val="FFFFFF"/>
                </a:solidFill>
              </a:rPr>
              <a:t>Labs</a:t>
            </a:r>
            <a:r>
              <a:rPr lang="it-IT" sz="3200" dirty="0" smtClean="0">
                <a:solidFill>
                  <a:srgbClr val="FFFFFF"/>
                </a:solidFill>
              </a:rPr>
              <a:t> (LNF)</a:t>
            </a:r>
            <a:endParaRPr lang="en-GB" sz="3200" dirty="0">
              <a:solidFill>
                <a:srgbClr val="FFFFFF"/>
              </a:solidFill>
            </a:endParaRPr>
          </a:p>
        </p:txBody>
      </p:sp>
      <p:pic>
        <p:nvPicPr>
          <p:cNvPr id="8" name="Picture 7"/>
          <p:cNvPicPr>
            <a:picLocks noChangeAspect="1"/>
          </p:cNvPicPr>
          <p:nvPr/>
        </p:nvPicPr>
        <p:blipFill>
          <a:blip r:embed="rId3"/>
          <a:stretch>
            <a:fillRect/>
          </a:stretch>
        </p:blipFill>
        <p:spPr>
          <a:xfrm>
            <a:off x="1" y="4"/>
            <a:ext cx="1752600" cy="1743519"/>
          </a:xfrm>
          <a:prstGeom prst="rect">
            <a:avLst/>
          </a:prstGeom>
        </p:spPr>
      </p:pic>
      <p:sp>
        <p:nvSpPr>
          <p:cNvPr id="9" name="TextBox 8"/>
          <p:cNvSpPr txBox="1"/>
          <p:nvPr/>
        </p:nvSpPr>
        <p:spPr>
          <a:xfrm>
            <a:off x="914400" y="1185446"/>
            <a:ext cx="917890" cy="338554"/>
          </a:xfrm>
          <a:prstGeom prst="rect">
            <a:avLst/>
          </a:prstGeom>
          <a:noFill/>
        </p:spPr>
        <p:txBody>
          <a:bodyPr wrap="none" rtlCol="0">
            <a:spAutoFit/>
          </a:bodyPr>
          <a:lstStyle/>
          <a:p>
            <a:r>
              <a:rPr lang="en-US" sz="800" dirty="0" err="1" smtClean="0">
                <a:solidFill>
                  <a:schemeClr val="tx1">
                    <a:lumMod val="75000"/>
                    <a:lumOff val="25000"/>
                  </a:schemeClr>
                </a:solidFill>
              </a:rPr>
              <a:t>Istituto</a:t>
            </a:r>
            <a:r>
              <a:rPr lang="en-US" sz="800" dirty="0" smtClean="0">
                <a:solidFill>
                  <a:schemeClr val="tx1">
                    <a:lumMod val="75000"/>
                    <a:lumOff val="25000"/>
                  </a:schemeClr>
                </a:solidFill>
              </a:rPr>
              <a:t> </a:t>
            </a:r>
            <a:r>
              <a:rPr lang="en-US" sz="800" dirty="0" err="1" smtClean="0">
                <a:solidFill>
                  <a:schemeClr val="tx1">
                    <a:lumMod val="75000"/>
                    <a:lumOff val="25000"/>
                  </a:schemeClr>
                </a:solidFill>
              </a:rPr>
              <a:t>Nazionale</a:t>
            </a:r>
            <a:r>
              <a:rPr lang="en-US" sz="800" dirty="0" smtClean="0">
                <a:solidFill>
                  <a:schemeClr val="tx1">
                    <a:lumMod val="75000"/>
                    <a:lumOff val="25000"/>
                  </a:schemeClr>
                </a:solidFill>
              </a:rPr>
              <a:t> </a:t>
            </a:r>
          </a:p>
          <a:p>
            <a:r>
              <a:rPr lang="en-US" sz="800" dirty="0" smtClean="0">
                <a:solidFill>
                  <a:schemeClr val="tx1">
                    <a:lumMod val="75000"/>
                    <a:lumOff val="25000"/>
                  </a:schemeClr>
                </a:solidFill>
              </a:rPr>
              <a:t>Di </a:t>
            </a:r>
            <a:r>
              <a:rPr lang="en-US" sz="800" dirty="0" err="1" smtClean="0">
                <a:solidFill>
                  <a:schemeClr val="tx1">
                    <a:lumMod val="75000"/>
                    <a:lumOff val="25000"/>
                  </a:schemeClr>
                </a:solidFill>
              </a:rPr>
              <a:t>Fisica</a:t>
            </a:r>
            <a:r>
              <a:rPr lang="en-US" sz="800" dirty="0" smtClean="0">
                <a:solidFill>
                  <a:schemeClr val="tx1">
                    <a:lumMod val="75000"/>
                    <a:lumOff val="25000"/>
                  </a:schemeClr>
                </a:solidFill>
              </a:rPr>
              <a:t> </a:t>
            </a:r>
            <a:r>
              <a:rPr lang="en-US" sz="800" dirty="0" err="1" smtClean="0">
                <a:solidFill>
                  <a:schemeClr val="tx1">
                    <a:lumMod val="75000"/>
                    <a:lumOff val="25000"/>
                  </a:schemeClr>
                </a:solidFill>
              </a:rPr>
              <a:t>Nucleare</a:t>
            </a:r>
            <a:endParaRPr lang="en-US" sz="800" dirty="0">
              <a:solidFill>
                <a:schemeClr val="tx1">
                  <a:lumMod val="75000"/>
                  <a:lumOff val="25000"/>
                </a:schemeClr>
              </a:solidFill>
            </a:endParaRPr>
          </a:p>
        </p:txBody>
      </p:sp>
      <p:sp>
        <p:nvSpPr>
          <p:cNvPr id="10" name="TextBox 9"/>
          <p:cNvSpPr txBox="1"/>
          <p:nvPr/>
        </p:nvSpPr>
        <p:spPr>
          <a:xfrm>
            <a:off x="76200" y="1537156"/>
            <a:ext cx="1828800" cy="215444"/>
          </a:xfrm>
          <a:prstGeom prst="rect">
            <a:avLst/>
          </a:prstGeom>
          <a:noFill/>
        </p:spPr>
        <p:txBody>
          <a:bodyPr wrap="square" rtlCol="0">
            <a:spAutoFit/>
          </a:bodyPr>
          <a:lstStyle/>
          <a:p>
            <a:r>
              <a:rPr lang="en-US" sz="800" dirty="0" err="1" smtClean="0">
                <a:solidFill>
                  <a:srgbClr val="000090"/>
                </a:solidFill>
              </a:rPr>
              <a:t>Laboratori</a:t>
            </a:r>
            <a:r>
              <a:rPr lang="en-US" sz="800" dirty="0" smtClean="0">
                <a:solidFill>
                  <a:srgbClr val="000090"/>
                </a:solidFill>
              </a:rPr>
              <a:t> </a:t>
            </a:r>
            <a:r>
              <a:rPr lang="en-US" sz="800" dirty="0" err="1" smtClean="0">
                <a:solidFill>
                  <a:srgbClr val="000090"/>
                </a:solidFill>
              </a:rPr>
              <a:t>Nazionali</a:t>
            </a:r>
            <a:r>
              <a:rPr lang="en-US" sz="800" dirty="0" smtClean="0">
                <a:solidFill>
                  <a:srgbClr val="000090"/>
                </a:solidFill>
              </a:rPr>
              <a:t> </a:t>
            </a:r>
            <a:r>
              <a:rPr lang="en-US" sz="800" dirty="0" err="1" smtClean="0">
                <a:solidFill>
                  <a:srgbClr val="000090"/>
                </a:solidFill>
              </a:rPr>
              <a:t>di</a:t>
            </a:r>
            <a:r>
              <a:rPr lang="en-US" sz="800" dirty="0" smtClean="0">
                <a:solidFill>
                  <a:srgbClr val="000090"/>
                </a:solidFill>
              </a:rPr>
              <a:t> </a:t>
            </a:r>
            <a:r>
              <a:rPr lang="en-US" sz="800" dirty="0" err="1" smtClean="0">
                <a:solidFill>
                  <a:srgbClr val="000090"/>
                </a:solidFill>
              </a:rPr>
              <a:t>Frascati</a:t>
            </a:r>
            <a:r>
              <a:rPr lang="en-US" sz="800" dirty="0" smtClean="0">
                <a:solidFill>
                  <a:srgbClr val="000090"/>
                </a:solidFill>
              </a:rPr>
              <a:t> </a:t>
            </a:r>
          </a:p>
        </p:txBody>
      </p:sp>
      <p:graphicFrame>
        <p:nvGraphicFramePr>
          <p:cNvPr id="11" name="Group 96"/>
          <p:cNvGraphicFramePr>
            <a:graphicFrameLocks noGrp="1"/>
          </p:cNvGraphicFramePr>
          <p:nvPr/>
        </p:nvGraphicFramePr>
        <p:xfrm>
          <a:off x="304800" y="3429000"/>
          <a:ext cx="8534400" cy="3017520"/>
        </p:xfrm>
        <a:graphic>
          <a:graphicData uri="http://schemas.openxmlformats.org/drawingml/2006/table">
            <a:tbl>
              <a:tblPr/>
              <a:tblGrid>
                <a:gridCol w="2133600"/>
                <a:gridCol w="1544638"/>
                <a:gridCol w="1503362"/>
                <a:gridCol w="1525588"/>
                <a:gridCol w="1827212"/>
              </a:tblGrid>
              <a:tr h="9906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Calibri"/>
                          <a:ea typeface="Times" pitchFamily="1" charset="0"/>
                          <a:cs typeface="Calibri"/>
                        </a:rPr>
                        <a:t>Total Staff</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Calibri"/>
                          <a:ea typeface="Times" pitchFamily="1" charset="0"/>
                          <a:cs typeface="Calibri"/>
                        </a:rPr>
                        <a:t> </a:t>
                      </a:r>
                      <a:r>
                        <a:rPr kumimoji="0" lang="en-US" sz="1200" b="1" i="0" u="none" strike="noStrike" cap="none" normalizeH="0" baseline="0" dirty="0">
                          <a:ln>
                            <a:noFill/>
                          </a:ln>
                          <a:solidFill>
                            <a:schemeClr val="tx1"/>
                          </a:solidFill>
                          <a:effectLst/>
                          <a:latin typeface="Calibri"/>
                          <a:ea typeface="Times" pitchFamily="1" charset="0"/>
                          <a:cs typeface="Calibri"/>
                        </a:rPr>
                        <a:t>of which: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Calibri"/>
                          <a:ea typeface="Times" pitchFamily="1" charset="0"/>
                          <a:cs typeface="Calibri"/>
                        </a:rPr>
                        <a:t>364</a:t>
                      </a:r>
                      <a:endParaRPr kumimoji="0" lang="it-IT" sz="2400" b="1" i="0" u="none" strike="noStrike" cap="none" normalizeH="0" baseline="0" dirty="0">
                        <a:ln>
                          <a:noFill/>
                        </a:ln>
                        <a:solidFill>
                          <a:schemeClr val="tx1"/>
                        </a:solidFill>
                        <a:effectLst/>
                        <a:latin typeface="Calibri"/>
                        <a:ea typeface="Times" pitchFamily="1" charset="0"/>
                        <a:cs typeface="Calibri"/>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Calibri"/>
                          <a:ea typeface="Times" pitchFamily="1" charset="0"/>
                          <a:cs typeface="Calibri"/>
                        </a:rPr>
                        <a:t>Researchers</a:t>
                      </a:r>
                      <a:endParaRPr kumimoji="0" lang="it-IT" sz="1600" b="1" i="0" u="none" strike="noStrike" cap="none" normalizeH="0" baseline="0" dirty="0">
                        <a:ln>
                          <a:noFill/>
                        </a:ln>
                        <a:solidFill>
                          <a:schemeClr val="tx1"/>
                        </a:solidFill>
                        <a:effectLst/>
                        <a:latin typeface="Calibri"/>
                        <a:ea typeface="Times" pitchFamily="1" charset="0"/>
                        <a:cs typeface="Calibri"/>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1600" b="1" i="0" u="none" strike="noStrike" cap="none" normalizeH="0" baseline="0" dirty="0">
                        <a:ln>
                          <a:noFill/>
                        </a:ln>
                        <a:solidFill>
                          <a:schemeClr val="tx1"/>
                        </a:solidFill>
                        <a:effectLst/>
                        <a:latin typeface="Calibri"/>
                        <a:ea typeface="Times" pitchFamily="1" charset="0"/>
                        <a:cs typeface="Calibri"/>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2400" b="1" i="0" u="none" strike="noStrike" cap="none" normalizeH="0" baseline="0" dirty="0">
                          <a:ln>
                            <a:noFill/>
                          </a:ln>
                          <a:solidFill>
                            <a:schemeClr val="tx1"/>
                          </a:solidFill>
                          <a:effectLst/>
                          <a:latin typeface="Calibri"/>
                          <a:ea typeface="Times" pitchFamily="1" charset="0"/>
                          <a:cs typeface="Calibri"/>
                        </a:rPr>
                        <a:t>98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Calibri"/>
                          <a:ea typeface="Times" pitchFamily="1" charset="0"/>
                          <a:cs typeface="Calibri"/>
                        </a:rPr>
                        <a:t>Technologist/ Engineers</a:t>
                      </a:r>
                      <a:endParaRPr kumimoji="0" lang="it-IT" sz="1600" b="1" i="0" u="none" strike="noStrike" cap="none" normalizeH="0" baseline="0" dirty="0">
                        <a:ln>
                          <a:noFill/>
                        </a:ln>
                        <a:solidFill>
                          <a:schemeClr val="tx1"/>
                        </a:solidFill>
                        <a:effectLst/>
                        <a:latin typeface="Calibri"/>
                        <a:ea typeface="Times" pitchFamily="1" charset="0"/>
                        <a:cs typeface="Calibri"/>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2400" b="1" i="0" u="none" strike="noStrike" cap="none" normalizeH="0" baseline="0" dirty="0">
                          <a:ln>
                            <a:noFill/>
                          </a:ln>
                          <a:solidFill>
                            <a:schemeClr val="tx1"/>
                          </a:solidFill>
                          <a:effectLst/>
                          <a:latin typeface="Calibri"/>
                          <a:ea typeface="Times" pitchFamily="1" charset="0"/>
                          <a:cs typeface="Calibri"/>
                        </a:rPr>
                        <a:t>57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Calibri"/>
                          <a:ea typeface="Times" pitchFamily="1" charset="0"/>
                          <a:cs typeface="Calibri"/>
                        </a:rPr>
                        <a:t>Technicians</a:t>
                      </a:r>
                      <a:endParaRPr kumimoji="0" lang="it-IT" sz="1600" b="1" i="0" u="none" strike="noStrike" cap="none" normalizeH="0" baseline="0" dirty="0">
                        <a:ln>
                          <a:noFill/>
                        </a:ln>
                        <a:solidFill>
                          <a:schemeClr val="tx1"/>
                        </a:solidFill>
                        <a:effectLst/>
                        <a:latin typeface="Calibri"/>
                        <a:ea typeface="Times" pitchFamily="1" charset="0"/>
                        <a:cs typeface="Calibri"/>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Calibri"/>
                          <a:ea typeface="Times" pitchFamily="1" charset="0"/>
                          <a:cs typeface="Calibri"/>
                        </a:rPr>
                        <a:t> </a:t>
                      </a:r>
                      <a:endParaRPr kumimoji="0" lang="it-IT" sz="1600" b="1" i="0" u="none" strike="noStrike" cap="none" normalizeH="0" baseline="0" dirty="0">
                        <a:ln>
                          <a:noFill/>
                        </a:ln>
                        <a:solidFill>
                          <a:schemeClr val="tx1"/>
                        </a:solidFill>
                        <a:effectLst/>
                        <a:latin typeface="Calibri"/>
                        <a:ea typeface="Times" pitchFamily="1" charset="0"/>
                        <a:cs typeface="Calibri"/>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Calibri"/>
                          <a:ea typeface="Times" pitchFamily="1" charset="0"/>
                          <a:cs typeface="Calibri"/>
                        </a:rPr>
                        <a:t>170</a:t>
                      </a:r>
                      <a:endParaRPr kumimoji="0" lang="it-IT" sz="2400" b="1" i="0" u="none" strike="noStrike" cap="none" normalizeH="0" baseline="0" dirty="0">
                        <a:ln>
                          <a:noFill/>
                        </a:ln>
                        <a:solidFill>
                          <a:schemeClr val="tx1"/>
                        </a:solidFill>
                        <a:effectLst/>
                        <a:latin typeface="Calibri"/>
                        <a:ea typeface="Times" pitchFamily="1" charset="0"/>
                        <a:cs typeface="Calibri"/>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Calibri"/>
                          <a:ea typeface="Times" pitchFamily="1" charset="0"/>
                          <a:cs typeface="Calibri"/>
                        </a:rPr>
                        <a:t>Administration/ Services</a:t>
                      </a:r>
                      <a:endParaRPr kumimoji="0" lang="it-IT" sz="1600" b="1" i="0" u="none" strike="noStrike" cap="none" normalizeH="0" baseline="0" dirty="0">
                        <a:ln>
                          <a:noFill/>
                        </a:ln>
                        <a:solidFill>
                          <a:schemeClr val="tx1"/>
                        </a:solidFill>
                        <a:effectLst/>
                        <a:latin typeface="Calibri"/>
                        <a:ea typeface="Times" pitchFamily="1" charset="0"/>
                        <a:cs typeface="Calibri"/>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2400" b="1" i="0" u="none" strike="noStrike" cap="none" normalizeH="0" baseline="0" dirty="0">
                          <a:ln>
                            <a:noFill/>
                          </a:ln>
                          <a:solidFill>
                            <a:schemeClr val="tx1"/>
                          </a:solidFill>
                          <a:effectLst/>
                          <a:latin typeface="Calibri"/>
                          <a:ea typeface="Times" pitchFamily="1" charset="0"/>
                          <a:cs typeface="Calibri"/>
                        </a:rPr>
                        <a:t>39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r>
              <a:tr h="8382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Calibri"/>
                          <a:ea typeface="Times" pitchFamily="1" charset="0"/>
                          <a:cs typeface="Calibri"/>
                        </a:rPr>
                        <a:t>External Users  </a:t>
                      </a:r>
                      <a:endParaRPr kumimoji="0" lang="it-IT" sz="1600" b="1" i="0" u="none" strike="noStrike" cap="none" normalizeH="0" baseline="0" dirty="0">
                        <a:ln>
                          <a:noFill/>
                        </a:ln>
                        <a:solidFill>
                          <a:schemeClr val="tx1"/>
                        </a:solidFill>
                        <a:effectLst/>
                        <a:latin typeface="Calibri"/>
                        <a:ea typeface="Times" pitchFamily="1" charset="0"/>
                        <a:cs typeface="Calibri"/>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2400" b="1" i="0" u="none" strike="noStrike" cap="none" normalizeH="0" baseline="0" dirty="0">
                          <a:ln>
                            <a:noFill/>
                          </a:ln>
                          <a:solidFill>
                            <a:schemeClr val="tx1"/>
                          </a:solidFill>
                          <a:effectLst/>
                          <a:latin typeface="Calibri"/>
                          <a:ea typeface="Times" pitchFamily="1" charset="0"/>
                          <a:cs typeface="Calibri"/>
                        </a:rPr>
                        <a:t>546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Calibri"/>
                          <a:ea typeface="Times" pitchFamily="1" charset="0"/>
                          <a:cs typeface="Calibri"/>
                        </a:rPr>
                        <a:t>Italian </a:t>
                      </a:r>
                      <a:endParaRPr kumimoji="0" lang="it-IT" sz="1600" b="1" i="0" u="none" strike="noStrike" cap="none" normalizeH="0" baseline="0" dirty="0">
                        <a:ln>
                          <a:noFill/>
                        </a:ln>
                        <a:solidFill>
                          <a:schemeClr val="tx1"/>
                        </a:solidFill>
                        <a:effectLst/>
                        <a:latin typeface="Calibri"/>
                        <a:ea typeface="Times" pitchFamily="1" charset="0"/>
                        <a:cs typeface="Calibri"/>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2400" b="1" i="0" u="none" strike="noStrike" cap="none" normalizeH="0" baseline="0" dirty="0">
                          <a:ln>
                            <a:noFill/>
                          </a:ln>
                          <a:solidFill>
                            <a:schemeClr val="tx1"/>
                          </a:solidFill>
                          <a:effectLst/>
                          <a:latin typeface="Calibri"/>
                          <a:ea typeface="Times" pitchFamily="1" charset="0"/>
                          <a:cs typeface="Calibri"/>
                        </a:rPr>
                        <a:t>346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en-US"/>
                    </a:p>
                  </a:txBody>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Calibri"/>
                          <a:ea typeface="Times" pitchFamily="1" charset="0"/>
                          <a:cs typeface="Calibri"/>
                        </a:rPr>
                        <a:t>Foreign</a:t>
                      </a:r>
                      <a:endParaRPr kumimoji="0" lang="it-IT" sz="1600" b="1" i="0" u="none" strike="noStrike" cap="none" normalizeH="0" baseline="0" dirty="0">
                        <a:ln>
                          <a:noFill/>
                        </a:ln>
                        <a:solidFill>
                          <a:schemeClr val="tx1"/>
                        </a:solidFill>
                        <a:effectLst/>
                        <a:latin typeface="Calibri"/>
                        <a:ea typeface="Times" pitchFamily="1" charset="0"/>
                        <a:cs typeface="Calibri"/>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2400" b="1" i="0" u="none" strike="noStrike" cap="none" normalizeH="0" baseline="0" dirty="0">
                          <a:ln>
                            <a:noFill/>
                          </a:ln>
                          <a:solidFill>
                            <a:schemeClr val="tx1"/>
                          </a:solidFill>
                          <a:effectLst/>
                          <a:latin typeface="Calibri"/>
                          <a:ea typeface="Times" pitchFamily="1" charset="0"/>
                          <a:cs typeface="Calibri"/>
                        </a:rPr>
                        <a:t>200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en-US"/>
                    </a:p>
                  </a:txBody>
                  <a:tcPr/>
                </a:tc>
              </a:tr>
              <a:tr h="11017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dirty="0">
                          <a:ln>
                            <a:noFill/>
                          </a:ln>
                          <a:solidFill>
                            <a:schemeClr val="tx1"/>
                          </a:solidFill>
                          <a:effectLst/>
                          <a:latin typeface="Calibri"/>
                          <a:ea typeface="Times New Roman" pitchFamily="1" charset="0"/>
                          <a:cs typeface="Calibri"/>
                        </a:rPr>
                        <a:t>Visitors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2400" b="1" i="0" u="none" strike="noStrike" cap="none" normalizeH="0" baseline="0" dirty="0">
                          <a:ln>
                            <a:noFill/>
                          </a:ln>
                          <a:solidFill>
                            <a:schemeClr val="tx1"/>
                          </a:solidFill>
                          <a:effectLst/>
                          <a:latin typeface="Calibri"/>
                          <a:ea typeface="Times New Roman" pitchFamily="1" charset="0"/>
                          <a:cs typeface="Calibri"/>
                        </a:rPr>
                        <a:t>3960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dirty="0">
                          <a:ln>
                            <a:noFill/>
                          </a:ln>
                          <a:solidFill>
                            <a:schemeClr val="tx1"/>
                          </a:solidFill>
                          <a:effectLst/>
                          <a:latin typeface="Calibri"/>
                          <a:ea typeface="Times New Roman" pitchFamily="1" charset="0"/>
                          <a:cs typeface="Calibri"/>
                        </a:rPr>
                        <a:t>Stages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2400" b="1" i="0" u="none" strike="noStrike" cap="none" normalizeH="0" baseline="0" dirty="0">
                          <a:ln>
                            <a:noFill/>
                          </a:ln>
                          <a:solidFill>
                            <a:schemeClr val="tx1"/>
                          </a:solidFill>
                          <a:effectLst/>
                          <a:latin typeface="Calibri"/>
                          <a:ea typeface="Times New Roman" pitchFamily="1" charset="0"/>
                          <a:cs typeface="Calibri"/>
                        </a:rPr>
                        <a:t>310</a:t>
                      </a:r>
                      <a:endParaRPr kumimoji="0" lang="en-GB" sz="2400" b="1" i="0" u="none" strike="noStrike" cap="none" normalizeH="0" baseline="0" dirty="0">
                        <a:ln>
                          <a:noFill/>
                        </a:ln>
                        <a:solidFill>
                          <a:schemeClr val="tx1"/>
                        </a:solidFill>
                        <a:effectLst/>
                        <a:latin typeface="Calibri"/>
                        <a:cs typeface="Calibri"/>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dirty="0">
                          <a:ln>
                            <a:noFill/>
                          </a:ln>
                          <a:solidFill>
                            <a:schemeClr val="tx1"/>
                          </a:solidFill>
                          <a:effectLst/>
                          <a:latin typeface="Calibri"/>
                          <a:ea typeface="Times New Roman" pitchFamily="1" charset="0"/>
                          <a:cs typeface="Calibri"/>
                        </a:rPr>
                        <a:t>Conference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dirty="0">
                          <a:ln>
                            <a:noFill/>
                          </a:ln>
                          <a:solidFill>
                            <a:schemeClr val="tx1"/>
                          </a:solidFill>
                          <a:effectLst/>
                          <a:latin typeface="Calibri"/>
                          <a:ea typeface="Times New Roman" pitchFamily="1" charset="0"/>
                          <a:cs typeface="Calibri"/>
                        </a:rPr>
                        <a:t>Workshops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2400" b="1" i="0" u="none" strike="noStrike" cap="none" normalizeH="0" baseline="0" dirty="0">
                          <a:ln>
                            <a:noFill/>
                          </a:ln>
                          <a:solidFill>
                            <a:schemeClr val="tx1"/>
                          </a:solidFill>
                          <a:effectLst/>
                          <a:latin typeface="Calibri"/>
                          <a:ea typeface="Times New Roman" pitchFamily="1" charset="0"/>
                          <a:cs typeface="Calibri"/>
                        </a:rPr>
                        <a:t>17</a:t>
                      </a:r>
                      <a:endParaRPr kumimoji="0" lang="en-GB" sz="2400" b="1" i="0" u="none" strike="noStrike" cap="none" normalizeH="0" baseline="0" dirty="0">
                        <a:ln>
                          <a:noFill/>
                        </a:ln>
                        <a:solidFill>
                          <a:schemeClr val="tx1"/>
                        </a:solidFill>
                        <a:effectLst/>
                        <a:latin typeface="Calibri"/>
                        <a:cs typeface="Calibri"/>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dirty="0">
                          <a:ln>
                            <a:noFill/>
                          </a:ln>
                          <a:solidFill>
                            <a:schemeClr val="tx1"/>
                          </a:solidFill>
                          <a:effectLst/>
                          <a:latin typeface="Calibri"/>
                          <a:ea typeface="Times New Roman" pitchFamily="1" charset="0"/>
                          <a:cs typeface="Calibri"/>
                        </a:rPr>
                        <a:t>Participants to</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dirty="0">
                          <a:ln>
                            <a:noFill/>
                          </a:ln>
                          <a:solidFill>
                            <a:schemeClr val="tx1"/>
                          </a:solidFill>
                          <a:effectLst/>
                          <a:latin typeface="Calibri"/>
                          <a:ea typeface="Times New Roman" pitchFamily="1" charset="0"/>
                          <a:cs typeface="Calibri"/>
                        </a:rPr>
                        <a:t>Conf. / Work.</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2400" b="1" i="0" u="none" strike="noStrike" cap="none" normalizeH="0" baseline="0" dirty="0">
                          <a:ln>
                            <a:noFill/>
                          </a:ln>
                          <a:solidFill>
                            <a:schemeClr val="tx1"/>
                          </a:solidFill>
                          <a:effectLst/>
                          <a:latin typeface="Calibri"/>
                          <a:ea typeface="Times New Roman" pitchFamily="1" charset="0"/>
                          <a:cs typeface="Calibri"/>
                        </a:rPr>
                        <a:t>776</a:t>
                      </a:r>
                      <a:endParaRPr kumimoji="0" lang="en-GB" sz="2400" b="1" i="0" u="none" strike="noStrike" cap="none" normalizeH="0" baseline="0" dirty="0">
                        <a:ln>
                          <a:noFill/>
                        </a:ln>
                        <a:solidFill>
                          <a:schemeClr val="tx1"/>
                        </a:solidFill>
                        <a:effectLst/>
                        <a:latin typeface="Calibri"/>
                        <a:cs typeface="Calibri"/>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dirty="0">
                          <a:ln>
                            <a:noFill/>
                          </a:ln>
                          <a:solidFill>
                            <a:schemeClr val="tx1"/>
                          </a:solidFill>
                          <a:effectLst/>
                          <a:latin typeface="Calibri"/>
                          <a:ea typeface="Times New Roman" pitchFamily="1" charset="0"/>
                          <a:cs typeface="Calibri"/>
                        </a:rPr>
                        <a:t>Master Courses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2400" b="1" i="0" u="none" strike="noStrike" cap="none" normalizeH="0" baseline="0" dirty="0">
                          <a:ln>
                            <a:noFill/>
                          </a:ln>
                          <a:solidFill>
                            <a:schemeClr val="tx1"/>
                          </a:solidFill>
                          <a:effectLst/>
                          <a:latin typeface="Calibri"/>
                          <a:ea typeface="Times New Roman" pitchFamily="1" charset="0"/>
                          <a:cs typeface="Calibri"/>
                        </a:rPr>
                        <a:t>1 </a:t>
                      </a:r>
                      <a:r>
                        <a:rPr kumimoji="0" lang="en-GB" sz="1600" b="1" i="0" u="none" strike="noStrike" cap="none" normalizeH="0" baseline="0" dirty="0">
                          <a:ln>
                            <a:noFill/>
                          </a:ln>
                          <a:solidFill>
                            <a:schemeClr val="tx1"/>
                          </a:solidFill>
                          <a:effectLst/>
                          <a:latin typeface="Calibri"/>
                          <a:ea typeface="Times New Roman" pitchFamily="1" charset="0"/>
                          <a:cs typeface="Calibri"/>
                        </a:rPr>
                        <a:t>(</a:t>
                      </a:r>
                      <a:r>
                        <a:rPr kumimoji="0" lang="en-GB" sz="2400" b="1" i="0" u="none" strike="noStrike" cap="none" normalizeH="0" baseline="0" dirty="0">
                          <a:ln>
                            <a:noFill/>
                          </a:ln>
                          <a:solidFill>
                            <a:schemeClr val="tx1"/>
                          </a:solidFill>
                          <a:effectLst/>
                          <a:latin typeface="Calibri"/>
                          <a:ea typeface="Times New Roman" pitchFamily="1" charset="0"/>
                          <a:cs typeface="Calibri"/>
                        </a:rPr>
                        <a:t>27 </a:t>
                      </a:r>
                      <a:r>
                        <a:rPr kumimoji="0" lang="en-GB" sz="1600" b="1" i="0" u="none" strike="noStrike" cap="none" normalizeH="0" baseline="0" dirty="0">
                          <a:ln>
                            <a:noFill/>
                          </a:ln>
                          <a:solidFill>
                            <a:schemeClr val="tx1"/>
                          </a:solidFill>
                          <a:effectLst/>
                          <a:latin typeface="Calibri"/>
                          <a:ea typeface="Times New Roman" pitchFamily="1" charset="0"/>
                          <a:cs typeface="Calibri"/>
                        </a:rPr>
                        <a:t>positions)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1600" b="1" i="0" u="none" strike="noStrike" cap="none" normalizeH="0" baseline="0" dirty="0">
                        <a:ln>
                          <a:noFill/>
                        </a:ln>
                        <a:solidFill>
                          <a:schemeClr val="tx1"/>
                        </a:solidFill>
                        <a:effectLst/>
                        <a:latin typeface="Calibri"/>
                        <a:ea typeface="Times New Roman" pitchFamily="1" charset="0"/>
                        <a:cs typeface="Calibri"/>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1600" b="1" i="0" u="none" strike="noStrike" cap="none" normalizeH="0" baseline="0" dirty="0">
                        <a:ln>
                          <a:noFill/>
                        </a:ln>
                        <a:solidFill>
                          <a:schemeClr val="tx1"/>
                        </a:solidFill>
                        <a:effectLst/>
                        <a:latin typeface="Calibri"/>
                        <a:cs typeface="Calibri"/>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410" name="Picture 2" descr="LNF00604"/>
          <p:cNvPicPr>
            <a:picLocks noChangeAspect="1" noChangeArrowheads="1"/>
          </p:cNvPicPr>
          <p:nvPr/>
        </p:nvPicPr>
        <p:blipFill>
          <a:blip r:embed="rId2"/>
          <a:srcRect/>
          <a:stretch>
            <a:fillRect/>
          </a:stretch>
        </p:blipFill>
        <p:spPr bwMode="auto">
          <a:xfrm>
            <a:off x="0" y="0"/>
            <a:ext cx="9144000" cy="6858000"/>
          </a:xfrm>
          <a:prstGeom prst="rect">
            <a:avLst/>
          </a:prstGeom>
          <a:solidFill>
            <a:srgbClr val="3333CC"/>
          </a:solidFill>
          <a:ln w="9525">
            <a:noFill/>
            <a:miter lim="800000"/>
            <a:headEnd/>
            <a:tailEnd/>
          </a:ln>
        </p:spPr>
      </p:pic>
      <p:sp>
        <p:nvSpPr>
          <p:cNvPr id="17411" name="Text Box 3"/>
          <p:cNvSpPr txBox="1">
            <a:spLocks noChangeArrowheads="1"/>
          </p:cNvSpPr>
          <p:nvPr/>
        </p:nvSpPr>
        <p:spPr bwMode="auto">
          <a:xfrm>
            <a:off x="7315200" y="0"/>
            <a:ext cx="1828800" cy="762000"/>
          </a:xfrm>
          <a:prstGeom prst="rect">
            <a:avLst/>
          </a:prstGeom>
          <a:solidFill>
            <a:srgbClr val="3333CC"/>
          </a:solidFill>
          <a:ln w="9525">
            <a:noFill/>
            <a:miter lim="800000"/>
            <a:headEnd/>
            <a:tailEnd/>
          </a:ln>
        </p:spPr>
        <p:txBody>
          <a:bodyPr>
            <a:prstTxWarp prst="textNoShape">
              <a:avLst/>
            </a:prstTxWarp>
            <a:spAutoFit/>
          </a:bodyPr>
          <a:lstStyle/>
          <a:p>
            <a:pPr algn="ctr"/>
            <a:r>
              <a:rPr lang="en-GB" sz="4400" b="1">
                <a:solidFill>
                  <a:srgbClr val="FFFF00"/>
                </a:solidFill>
                <a:latin typeface="Eras Bold ITC" pitchFamily="34" charset="0"/>
              </a:rPr>
              <a:t>LNF</a:t>
            </a:r>
          </a:p>
        </p:txBody>
      </p:sp>
      <p:sp>
        <p:nvSpPr>
          <p:cNvPr id="17412" name="Oval 5"/>
          <p:cNvSpPr>
            <a:spLocks noChangeArrowheads="1"/>
          </p:cNvSpPr>
          <p:nvPr/>
        </p:nvSpPr>
        <p:spPr bwMode="auto">
          <a:xfrm>
            <a:off x="5122869" y="1293825"/>
            <a:ext cx="3494087" cy="2270125"/>
          </a:xfrm>
          <a:prstGeom prst="ellipse">
            <a:avLst/>
          </a:prstGeom>
          <a:solidFill>
            <a:schemeClr val="bg1">
              <a:alpha val="0"/>
            </a:schemeClr>
          </a:solidFill>
          <a:ln w="38100">
            <a:solidFill>
              <a:srgbClr val="FFFF00"/>
            </a:solidFill>
            <a:round/>
            <a:headEnd/>
            <a:tailEnd/>
          </a:ln>
        </p:spPr>
        <p:txBody>
          <a:bodyPr wrap="none" anchor="ctr">
            <a:prstTxWarp prst="textNoShape">
              <a:avLst/>
            </a:prstTxWarp>
          </a:bodyPr>
          <a:lstStyle/>
          <a:p>
            <a:pPr algn="ctr"/>
            <a:endParaRPr lang="it-IT" sz="3200">
              <a:solidFill>
                <a:srgbClr val="FFFF00"/>
              </a:solidFill>
            </a:endParaRPr>
          </a:p>
        </p:txBody>
      </p:sp>
      <p:sp>
        <p:nvSpPr>
          <p:cNvPr id="17413" name="Text Box 7"/>
          <p:cNvSpPr txBox="1">
            <a:spLocks noChangeArrowheads="1"/>
          </p:cNvSpPr>
          <p:nvPr/>
        </p:nvSpPr>
        <p:spPr bwMode="auto">
          <a:xfrm>
            <a:off x="4514855" y="3563938"/>
            <a:ext cx="835235" cy="369332"/>
          </a:xfrm>
          <a:prstGeom prst="rect">
            <a:avLst/>
          </a:prstGeom>
          <a:solidFill>
            <a:srgbClr val="3333CC"/>
          </a:solidFill>
          <a:ln w="9525">
            <a:noFill/>
            <a:miter lim="800000"/>
            <a:headEnd/>
            <a:tailEnd/>
          </a:ln>
        </p:spPr>
        <p:txBody>
          <a:bodyPr wrap="none">
            <a:prstTxWarp prst="textNoShape">
              <a:avLst/>
            </a:prstTxWarp>
            <a:spAutoFit/>
          </a:bodyPr>
          <a:lstStyle/>
          <a:p>
            <a:r>
              <a:rPr lang="it-IT" b="1">
                <a:solidFill>
                  <a:srgbClr val="FFFF00"/>
                </a:solidFill>
              </a:rPr>
              <a:t>DAFNE</a:t>
            </a:r>
          </a:p>
        </p:txBody>
      </p:sp>
      <p:sp>
        <p:nvSpPr>
          <p:cNvPr id="17414" name="Text Box 8"/>
          <p:cNvSpPr txBox="1">
            <a:spLocks noChangeArrowheads="1"/>
          </p:cNvSpPr>
          <p:nvPr/>
        </p:nvSpPr>
        <p:spPr bwMode="auto">
          <a:xfrm>
            <a:off x="8256588" y="3509963"/>
            <a:ext cx="755210" cy="369332"/>
          </a:xfrm>
          <a:prstGeom prst="rect">
            <a:avLst/>
          </a:prstGeom>
          <a:solidFill>
            <a:srgbClr val="3333CC"/>
          </a:solidFill>
          <a:ln w="9525">
            <a:noFill/>
            <a:miter lim="800000"/>
            <a:headEnd/>
            <a:tailEnd/>
          </a:ln>
        </p:spPr>
        <p:txBody>
          <a:bodyPr wrap="none">
            <a:prstTxWarp prst="textNoShape">
              <a:avLst/>
            </a:prstTxWarp>
            <a:spAutoFit/>
          </a:bodyPr>
          <a:lstStyle/>
          <a:p>
            <a:r>
              <a:rPr lang="it-IT" b="1">
                <a:solidFill>
                  <a:srgbClr val="FFFF00"/>
                </a:solidFill>
              </a:rPr>
              <a:t>LINAC</a:t>
            </a:r>
          </a:p>
        </p:txBody>
      </p:sp>
      <p:sp>
        <p:nvSpPr>
          <p:cNvPr id="17415" name="Text Box 13"/>
          <p:cNvSpPr txBox="1">
            <a:spLocks noChangeArrowheads="1"/>
          </p:cNvSpPr>
          <p:nvPr/>
        </p:nvSpPr>
        <p:spPr bwMode="auto">
          <a:xfrm>
            <a:off x="6686553" y="3773488"/>
            <a:ext cx="529224" cy="369332"/>
          </a:xfrm>
          <a:prstGeom prst="rect">
            <a:avLst/>
          </a:prstGeom>
          <a:solidFill>
            <a:srgbClr val="3333CC"/>
          </a:solidFill>
          <a:ln w="9525">
            <a:noFill/>
            <a:miter lim="800000"/>
            <a:headEnd/>
            <a:tailEnd/>
          </a:ln>
        </p:spPr>
        <p:txBody>
          <a:bodyPr wrap="none">
            <a:prstTxWarp prst="textNoShape">
              <a:avLst/>
            </a:prstTxWarp>
            <a:spAutoFit/>
          </a:bodyPr>
          <a:lstStyle/>
          <a:p>
            <a:r>
              <a:rPr lang="it-IT" b="1">
                <a:solidFill>
                  <a:srgbClr val="FFFF00"/>
                </a:solidFill>
              </a:rPr>
              <a:t>BTF</a:t>
            </a:r>
          </a:p>
        </p:txBody>
      </p:sp>
      <p:sp>
        <p:nvSpPr>
          <p:cNvPr id="17416" name="Text Box 15"/>
          <p:cNvSpPr txBox="1">
            <a:spLocks noChangeArrowheads="1"/>
          </p:cNvSpPr>
          <p:nvPr/>
        </p:nvSpPr>
        <p:spPr bwMode="auto">
          <a:xfrm>
            <a:off x="3881439" y="1263650"/>
            <a:ext cx="1199166" cy="338554"/>
          </a:xfrm>
          <a:prstGeom prst="rect">
            <a:avLst/>
          </a:prstGeom>
          <a:solidFill>
            <a:srgbClr val="3333CC"/>
          </a:solidFill>
          <a:ln w="9525">
            <a:noFill/>
            <a:miter lim="800000"/>
            <a:headEnd/>
            <a:tailEnd/>
          </a:ln>
        </p:spPr>
        <p:txBody>
          <a:bodyPr wrap="none">
            <a:prstTxWarp prst="textNoShape">
              <a:avLst/>
            </a:prstTxWarp>
            <a:spAutoFit/>
          </a:bodyPr>
          <a:lstStyle/>
          <a:p>
            <a:r>
              <a:rPr lang="it-IT" sz="1600" b="1">
                <a:solidFill>
                  <a:srgbClr val="FFFF00"/>
                </a:solidFill>
              </a:rPr>
              <a:t>DAFNE-light</a:t>
            </a:r>
          </a:p>
        </p:txBody>
      </p:sp>
      <p:sp>
        <p:nvSpPr>
          <p:cNvPr id="17417" name="CasellaDiTesto 10"/>
          <p:cNvSpPr txBox="1">
            <a:spLocks noChangeArrowheads="1"/>
          </p:cNvSpPr>
          <p:nvPr/>
        </p:nvSpPr>
        <p:spPr bwMode="auto">
          <a:xfrm>
            <a:off x="2546350" y="238126"/>
            <a:ext cx="3572888" cy="523220"/>
          </a:xfrm>
          <a:prstGeom prst="rect">
            <a:avLst/>
          </a:prstGeom>
          <a:solidFill>
            <a:srgbClr val="FFC000"/>
          </a:solidFill>
          <a:ln w="9525">
            <a:noFill/>
            <a:miter lim="800000"/>
            <a:headEnd/>
            <a:tailEnd/>
          </a:ln>
        </p:spPr>
        <p:txBody>
          <a:bodyPr wrap="none">
            <a:prstTxWarp prst="textNoShape">
              <a:avLst/>
            </a:prstTxWarp>
            <a:spAutoFit/>
          </a:bodyPr>
          <a:lstStyle/>
          <a:p>
            <a:r>
              <a:rPr lang="en-US" sz="2800"/>
              <a:t>The </a:t>
            </a:r>
            <a:r>
              <a:rPr lang="en-US" sz="2800">
                <a:sym typeface="Symbol" pitchFamily="36" charset="2"/>
              </a:rPr>
              <a:t>-Factory complex</a:t>
            </a:r>
            <a:endParaRPr lang="en-US" sz="2800"/>
          </a:p>
        </p:txBody>
      </p:sp>
      <p:cxnSp>
        <p:nvCxnSpPr>
          <p:cNvPr id="5" name="Connettore 2 4"/>
          <p:cNvCxnSpPr>
            <a:stCxn id="17414" idx="0"/>
          </p:cNvCxnSpPr>
          <p:nvPr/>
        </p:nvCxnSpPr>
        <p:spPr>
          <a:xfrm rot="16200000" flipV="1">
            <a:off x="7868348" y="2744118"/>
            <a:ext cx="822312" cy="709378"/>
          </a:xfrm>
          <a:prstGeom prst="straightConnector1">
            <a:avLst/>
          </a:prstGeom>
          <a:ln w="444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ttore 2 13"/>
          <p:cNvCxnSpPr>
            <a:stCxn id="17415" idx="0"/>
          </p:cNvCxnSpPr>
          <p:nvPr/>
        </p:nvCxnSpPr>
        <p:spPr>
          <a:xfrm rot="5400000" flipH="1" flipV="1">
            <a:off x="6645839" y="3104114"/>
            <a:ext cx="974701" cy="364048"/>
          </a:xfrm>
          <a:prstGeom prst="straightConnector1">
            <a:avLst/>
          </a:prstGeom>
          <a:ln w="444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8" name="Connettore 2 17"/>
          <p:cNvCxnSpPr/>
          <p:nvPr/>
        </p:nvCxnSpPr>
        <p:spPr>
          <a:xfrm>
            <a:off x="4683125" y="1600204"/>
            <a:ext cx="1662113" cy="422275"/>
          </a:xfrm>
          <a:prstGeom prst="straightConnector1">
            <a:avLst/>
          </a:prstGeom>
          <a:ln w="444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1" name="Connettore 2 20"/>
          <p:cNvCxnSpPr>
            <a:stCxn id="17413" idx="0"/>
          </p:cNvCxnSpPr>
          <p:nvPr/>
        </p:nvCxnSpPr>
        <p:spPr>
          <a:xfrm rot="5400000" flipH="1" flipV="1">
            <a:off x="5394392" y="2119375"/>
            <a:ext cx="982645" cy="1906482"/>
          </a:xfrm>
          <a:prstGeom prst="straightConnector1">
            <a:avLst/>
          </a:prstGeom>
          <a:ln w="4445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 name="Rectangle 14"/>
          <p:cNvSpPr/>
          <p:nvPr/>
        </p:nvSpPr>
        <p:spPr>
          <a:xfrm>
            <a:off x="3352800" y="3429000"/>
            <a:ext cx="685800" cy="3429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386" name="Picture 2"/>
          <p:cNvPicPr>
            <a:picLocks noChangeAspect="1" noChangeArrowheads="1"/>
          </p:cNvPicPr>
          <p:nvPr/>
        </p:nvPicPr>
        <p:blipFill>
          <a:blip r:embed="rId2"/>
          <a:srcRect t="9792"/>
          <a:stretch>
            <a:fillRect/>
          </a:stretch>
        </p:blipFill>
        <p:spPr bwMode="auto">
          <a:xfrm>
            <a:off x="3989388" y="671520"/>
            <a:ext cx="5154612" cy="6186487"/>
          </a:xfrm>
          <a:prstGeom prst="rect">
            <a:avLst/>
          </a:prstGeom>
          <a:noFill/>
          <a:ln w="9525">
            <a:noFill/>
            <a:miter lim="800000"/>
            <a:headEnd/>
            <a:tailEnd/>
          </a:ln>
        </p:spPr>
      </p:pic>
      <p:sp>
        <p:nvSpPr>
          <p:cNvPr id="16387" name="Line 5"/>
          <p:cNvSpPr>
            <a:spLocks noChangeShapeType="1"/>
          </p:cNvSpPr>
          <p:nvPr/>
        </p:nvSpPr>
        <p:spPr bwMode="auto">
          <a:xfrm flipH="1">
            <a:off x="4800600" y="4724400"/>
            <a:ext cx="914400" cy="533400"/>
          </a:xfrm>
          <a:prstGeom prst="line">
            <a:avLst/>
          </a:prstGeom>
          <a:noFill/>
          <a:ln w="9525">
            <a:solidFill>
              <a:srgbClr val="FF0000"/>
            </a:solidFill>
            <a:round/>
            <a:headEnd/>
            <a:tailEnd/>
          </a:ln>
        </p:spPr>
        <p:txBody>
          <a:bodyPr>
            <a:prstTxWarp prst="textNoShape">
              <a:avLst/>
            </a:prstTxWarp>
          </a:bodyPr>
          <a:lstStyle/>
          <a:p>
            <a:endParaRPr lang="en-US"/>
          </a:p>
        </p:txBody>
      </p:sp>
      <p:sp>
        <p:nvSpPr>
          <p:cNvPr id="16388" name="Line 6"/>
          <p:cNvSpPr>
            <a:spLocks noChangeShapeType="1"/>
          </p:cNvSpPr>
          <p:nvPr/>
        </p:nvSpPr>
        <p:spPr bwMode="auto">
          <a:xfrm flipH="1">
            <a:off x="4724400" y="4724400"/>
            <a:ext cx="990600" cy="533400"/>
          </a:xfrm>
          <a:prstGeom prst="line">
            <a:avLst/>
          </a:prstGeom>
          <a:noFill/>
          <a:ln w="9525">
            <a:solidFill>
              <a:srgbClr val="FF0000"/>
            </a:solidFill>
            <a:round/>
            <a:headEnd/>
            <a:tailEnd/>
          </a:ln>
        </p:spPr>
        <p:txBody>
          <a:bodyPr>
            <a:prstTxWarp prst="textNoShape">
              <a:avLst/>
            </a:prstTxWarp>
          </a:bodyPr>
          <a:lstStyle/>
          <a:p>
            <a:endParaRPr lang="en-US"/>
          </a:p>
        </p:txBody>
      </p:sp>
      <p:sp>
        <p:nvSpPr>
          <p:cNvPr id="16389" name="Line 7"/>
          <p:cNvSpPr>
            <a:spLocks noChangeShapeType="1"/>
          </p:cNvSpPr>
          <p:nvPr/>
        </p:nvSpPr>
        <p:spPr bwMode="auto">
          <a:xfrm>
            <a:off x="2922588" y="4419612"/>
            <a:ext cx="2030412" cy="585787"/>
          </a:xfrm>
          <a:prstGeom prst="line">
            <a:avLst/>
          </a:prstGeom>
          <a:noFill/>
          <a:ln w="38100">
            <a:solidFill>
              <a:srgbClr val="009900"/>
            </a:solidFill>
            <a:round/>
            <a:headEnd/>
            <a:tailEnd type="triangle" w="med" len="med"/>
          </a:ln>
        </p:spPr>
        <p:txBody>
          <a:bodyPr>
            <a:prstTxWarp prst="textNoShape">
              <a:avLst/>
            </a:prstTxWarp>
          </a:bodyPr>
          <a:lstStyle/>
          <a:p>
            <a:endParaRPr lang="en-US"/>
          </a:p>
        </p:txBody>
      </p:sp>
      <p:sp>
        <p:nvSpPr>
          <p:cNvPr id="16390" name="Rectangle 9"/>
          <p:cNvSpPr>
            <a:spLocks noChangeArrowheads="1"/>
          </p:cNvSpPr>
          <p:nvPr/>
        </p:nvSpPr>
        <p:spPr bwMode="auto">
          <a:xfrm>
            <a:off x="0" y="2244604"/>
            <a:ext cx="4038600" cy="1200329"/>
          </a:xfrm>
          <a:prstGeom prst="rect">
            <a:avLst/>
          </a:prstGeom>
          <a:solidFill>
            <a:srgbClr val="FEFFEA"/>
          </a:solidFill>
          <a:ln w="9525">
            <a:noFill/>
            <a:miter lim="800000"/>
            <a:headEnd/>
            <a:tailEnd/>
          </a:ln>
        </p:spPr>
        <p:txBody>
          <a:bodyPr wrap="square" anchor="ctr">
            <a:prstTxWarp prst="textNoShape">
              <a:avLst/>
            </a:prstTxWarp>
            <a:spAutoFit/>
          </a:bodyPr>
          <a:lstStyle/>
          <a:p>
            <a:pPr algn="just"/>
            <a:r>
              <a:rPr lang="en-GB" b="1" dirty="0">
                <a:solidFill>
                  <a:srgbClr val="0000FF"/>
                </a:solidFill>
              </a:rPr>
              <a:t>Abundant production of </a:t>
            </a:r>
            <a:r>
              <a:rPr lang="en-GB" b="1" dirty="0">
                <a:solidFill>
                  <a:srgbClr val="0000FF"/>
                </a:solidFill>
                <a:latin typeface="Symbol" pitchFamily="36" charset="2"/>
              </a:rPr>
              <a:t>F</a:t>
            </a:r>
            <a:r>
              <a:rPr lang="en-GB" b="1" dirty="0">
                <a:solidFill>
                  <a:srgbClr val="0000FF"/>
                </a:solidFill>
              </a:rPr>
              <a:t> particles coming from the annihilation of electrons and positrons at the energy of the </a:t>
            </a:r>
            <a:r>
              <a:rPr lang="en-GB" b="1" dirty="0">
                <a:solidFill>
                  <a:srgbClr val="0000FF"/>
                </a:solidFill>
                <a:latin typeface="Symbol" pitchFamily="36" charset="2"/>
              </a:rPr>
              <a:t>F</a:t>
            </a:r>
            <a:r>
              <a:rPr lang="en-GB" b="1" dirty="0">
                <a:solidFill>
                  <a:srgbClr val="0000FF"/>
                </a:solidFill>
              </a:rPr>
              <a:t>- resonance. </a:t>
            </a:r>
          </a:p>
        </p:txBody>
      </p:sp>
      <p:sp>
        <p:nvSpPr>
          <p:cNvPr id="16391" name="Text Box 10"/>
          <p:cNvSpPr txBox="1">
            <a:spLocks noChangeArrowheads="1"/>
          </p:cNvSpPr>
          <p:nvPr/>
        </p:nvSpPr>
        <p:spPr bwMode="auto">
          <a:xfrm>
            <a:off x="8305800" y="4267201"/>
            <a:ext cx="529224" cy="369332"/>
          </a:xfrm>
          <a:prstGeom prst="rect">
            <a:avLst/>
          </a:prstGeom>
          <a:noFill/>
          <a:ln w="9525">
            <a:noFill/>
            <a:miter lim="800000"/>
            <a:headEnd/>
            <a:tailEnd/>
          </a:ln>
        </p:spPr>
        <p:txBody>
          <a:bodyPr wrap="none">
            <a:prstTxWarp prst="textNoShape">
              <a:avLst/>
            </a:prstTxWarp>
            <a:spAutoFit/>
          </a:bodyPr>
          <a:lstStyle/>
          <a:p>
            <a:r>
              <a:rPr lang="en-US" b="1"/>
              <a:t>BTF</a:t>
            </a:r>
          </a:p>
        </p:txBody>
      </p:sp>
      <p:sp>
        <p:nvSpPr>
          <p:cNvPr id="290827" name="Text Box 11"/>
          <p:cNvSpPr txBox="1">
            <a:spLocks noChangeArrowheads="1"/>
          </p:cNvSpPr>
          <p:nvPr/>
        </p:nvSpPr>
        <p:spPr bwMode="auto">
          <a:xfrm>
            <a:off x="3429000" y="5257800"/>
            <a:ext cx="1652482" cy="369332"/>
          </a:xfrm>
          <a:prstGeom prst="rect">
            <a:avLst/>
          </a:prstGeom>
          <a:solidFill>
            <a:schemeClr val="bg1"/>
          </a:solidFill>
          <a:ln>
            <a:noFill/>
          </a:ln>
          <a:effectLst/>
          <a:extLst/>
        </p:spPr>
        <p:txBody>
          <a:bodyPr wrap="none">
            <a:spAutoFit/>
          </a:bodyPr>
          <a:lstStyle/>
          <a:p>
            <a:pPr>
              <a:defRPr/>
            </a:pPr>
            <a:r>
              <a:rPr lang="en-US" b="1" i="1" dirty="0">
                <a:effectLst>
                  <a:outerShdw blurRad="38100" dist="38100" dir="2700000" algn="tl">
                    <a:srgbClr val="C0C0C0"/>
                  </a:outerShdw>
                </a:effectLst>
                <a:latin typeface="Times New Roman" pitchFamily="18" charset="0"/>
                <a:ea typeface="ＭＳ Ｐゴシック" pitchFamily="1" charset="-128"/>
                <a:cs typeface="ＭＳ Ｐゴシック" pitchFamily="1" charset="-128"/>
              </a:rPr>
              <a:t> </a:t>
            </a:r>
            <a:r>
              <a:rPr lang="en-US" sz="1200" b="1" dirty="0">
                <a:solidFill>
                  <a:srgbClr val="0000CC"/>
                </a:solidFill>
                <a:effectLst>
                  <a:outerShdw blurRad="38100" dist="38100" dir="2700000" algn="tl">
                    <a:srgbClr val="C0C0C0"/>
                  </a:outerShdw>
                </a:effectLst>
                <a:latin typeface="Times New Roman" pitchFamily="18" charset="0"/>
                <a:ea typeface="ＭＳ Ｐゴシック" pitchFamily="1" charset="-128"/>
                <a:cs typeface="ＭＳ Ｐゴシック" pitchFamily="1" charset="-128"/>
              </a:rPr>
              <a:t>X-ray   900 - 3000 </a:t>
            </a:r>
            <a:r>
              <a:rPr lang="en-US" sz="1200" b="1" dirty="0" err="1">
                <a:solidFill>
                  <a:srgbClr val="0000CC"/>
                </a:solidFill>
                <a:effectLst>
                  <a:outerShdw blurRad="38100" dist="38100" dir="2700000" algn="tl">
                    <a:srgbClr val="C0C0C0"/>
                  </a:outerShdw>
                </a:effectLst>
                <a:latin typeface="Times New Roman" pitchFamily="18" charset="0"/>
                <a:ea typeface="ＭＳ Ｐゴシック" pitchFamily="1" charset="-128"/>
                <a:cs typeface="ＭＳ Ｐゴシック" pitchFamily="1" charset="-128"/>
              </a:rPr>
              <a:t>eV</a:t>
            </a:r>
            <a:endParaRPr lang="en-US" sz="1200" b="1" dirty="0">
              <a:solidFill>
                <a:srgbClr val="0000CC"/>
              </a:solidFill>
              <a:effectLst>
                <a:outerShdw blurRad="38100" dist="38100" dir="2700000" algn="tl">
                  <a:srgbClr val="C0C0C0"/>
                </a:outerShdw>
              </a:effectLst>
              <a:latin typeface="Times New Roman" pitchFamily="18" charset="0"/>
              <a:ea typeface="ＭＳ Ｐゴシック" pitchFamily="1" charset="-128"/>
              <a:cs typeface="ＭＳ Ｐゴシック" pitchFamily="1" charset="-128"/>
            </a:endParaRPr>
          </a:p>
        </p:txBody>
      </p:sp>
      <p:sp>
        <p:nvSpPr>
          <p:cNvPr id="290828" name="Text Box 12"/>
          <p:cNvSpPr txBox="1">
            <a:spLocks noChangeArrowheads="1"/>
          </p:cNvSpPr>
          <p:nvPr/>
        </p:nvSpPr>
        <p:spPr bwMode="auto">
          <a:xfrm>
            <a:off x="3505206" y="5715011"/>
            <a:ext cx="1711693" cy="276999"/>
          </a:xfrm>
          <a:prstGeom prst="rect">
            <a:avLst/>
          </a:prstGeom>
          <a:solidFill>
            <a:schemeClr val="bg1"/>
          </a:solidFill>
          <a:ln>
            <a:noFill/>
          </a:ln>
          <a:effectLst/>
          <a:extLst/>
        </p:spPr>
        <p:txBody>
          <a:bodyPr wrap="none">
            <a:spAutoFit/>
          </a:bodyPr>
          <a:lstStyle/>
          <a:p>
            <a:pPr>
              <a:defRPr/>
            </a:pPr>
            <a:r>
              <a:rPr lang="en-US" sz="1200" i="1" dirty="0">
                <a:solidFill>
                  <a:srgbClr val="009900"/>
                </a:solidFill>
                <a:effectLst>
                  <a:outerShdw blurRad="38100" dist="38100" dir="2700000" algn="tl">
                    <a:srgbClr val="C0C0C0"/>
                  </a:outerShdw>
                </a:effectLst>
                <a:latin typeface="Times New Roman" pitchFamily="18" charset="0"/>
                <a:ea typeface="ＭＳ Ｐゴシック" pitchFamily="1" charset="-128"/>
                <a:cs typeface="ＭＳ Ｐゴシック" pitchFamily="1" charset="-128"/>
              </a:rPr>
              <a:t>IR    1.24 </a:t>
            </a:r>
            <a:r>
              <a:rPr lang="en-US" sz="1200" i="1" dirty="0" err="1">
                <a:solidFill>
                  <a:srgbClr val="009900"/>
                </a:solidFill>
                <a:effectLst>
                  <a:outerShdw blurRad="38100" dist="38100" dir="2700000" algn="tl">
                    <a:srgbClr val="C0C0C0"/>
                  </a:outerShdw>
                </a:effectLst>
                <a:latin typeface="Times New Roman" pitchFamily="18" charset="0"/>
                <a:ea typeface="ＭＳ Ｐゴシック" pitchFamily="1" charset="-128"/>
                <a:cs typeface="ＭＳ Ｐゴシック" pitchFamily="1" charset="-128"/>
              </a:rPr>
              <a:t>meV</a:t>
            </a:r>
            <a:r>
              <a:rPr lang="en-US" sz="1200" i="1" dirty="0">
                <a:solidFill>
                  <a:srgbClr val="009900"/>
                </a:solidFill>
                <a:effectLst>
                  <a:outerShdw blurRad="38100" dist="38100" dir="2700000" algn="tl">
                    <a:srgbClr val="C0C0C0"/>
                  </a:outerShdw>
                </a:effectLst>
                <a:latin typeface="Times New Roman" pitchFamily="18" charset="0"/>
                <a:ea typeface="ＭＳ Ｐゴシック" pitchFamily="1" charset="-128"/>
                <a:cs typeface="ＭＳ Ｐゴシック" pitchFamily="1" charset="-128"/>
              </a:rPr>
              <a:t> - 1.24 </a:t>
            </a:r>
            <a:r>
              <a:rPr lang="en-US" sz="1200" i="1" dirty="0" err="1">
                <a:solidFill>
                  <a:srgbClr val="009900"/>
                </a:solidFill>
                <a:effectLst>
                  <a:outerShdw blurRad="38100" dist="38100" dir="2700000" algn="tl">
                    <a:srgbClr val="C0C0C0"/>
                  </a:outerShdw>
                </a:effectLst>
                <a:latin typeface="Times New Roman" pitchFamily="18" charset="0"/>
                <a:ea typeface="ＭＳ Ｐゴシック" pitchFamily="1" charset="-128"/>
                <a:cs typeface="ＭＳ Ｐゴシック" pitchFamily="1" charset="-128"/>
              </a:rPr>
              <a:t>eV</a:t>
            </a:r>
            <a:endParaRPr lang="en-US" sz="1200" i="1" dirty="0">
              <a:solidFill>
                <a:srgbClr val="009900"/>
              </a:solidFill>
              <a:effectLst>
                <a:outerShdw blurRad="38100" dist="38100" dir="2700000" algn="tl">
                  <a:srgbClr val="C0C0C0"/>
                </a:outerShdw>
              </a:effectLst>
              <a:latin typeface="Times New Roman" pitchFamily="18" charset="0"/>
              <a:ea typeface="ＭＳ Ｐゴシック" pitchFamily="1" charset="-128"/>
              <a:cs typeface="ＭＳ Ｐゴシック" pitchFamily="1" charset="-128"/>
            </a:endParaRPr>
          </a:p>
        </p:txBody>
      </p:sp>
      <p:sp>
        <p:nvSpPr>
          <p:cNvPr id="290829" name="Text Box 13"/>
          <p:cNvSpPr txBox="1">
            <a:spLocks noChangeArrowheads="1"/>
          </p:cNvSpPr>
          <p:nvPr/>
        </p:nvSpPr>
        <p:spPr bwMode="auto">
          <a:xfrm>
            <a:off x="3657600" y="4953010"/>
            <a:ext cx="1129102" cy="276999"/>
          </a:xfrm>
          <a:prstGeom prst="rect">
            <a:avLst/>
          </a:prstGeom>
          <a:solidFill>
            <a:schemeClr val="bg1"/>
          </a:solidFill>
          <a:ln>
            <a:noFill/>
          </a:ln>
          <a:effectLst/>
          <a:extLst/>
        </p:spPr>
        <p:txBody>
          <a:bodyPr wrap="none">
            <a:spAutoFit/>
          </a:bodyPr>
          <a:lstStyle/>
          <a:p>
            <a:pPr>
              <a:defRPr/>
            </a:pPr>
            <a:r>
              <a:rPr lang="en-US" sz="1200" b="1" i="1">
                <a:solidFill>
                  <a:srgbClr val="C2310A"/>
                </a:solidFill>
                <a:effectLst>
                  <a:outerShdw blurRad="38100" dist="38100" dir="2700000" algn="tl">
                    <a:srgbClr val="C0C0C0"/>
                  </a:outerShdw>
                </a:effectLst>
                <a:latin typeface="Times New Roman" pitchFamily="18" charset="0"/>
                <a:ea typeface="ＭＳ Ｐゴシック" pitchFamily="1" charset="-128"/>
                <a:cs typeface="ＭＳ Ｐゴシック" pitchFamily="1" charset="-128"/>
              </a:rPr>
              <a:t>UV   2 - 10 eV</a:t>
            </a:r>
          </a:p>
        </p:txBody>
      </p:sp>
      <p:sp>
        <p:nvSpPr>
          <p:cNvPr id="16395" name="Text Box 29"/>
          <p:cNvSpPr txBox="1">
            <a:spLocks noChangeArrowheads="1"/>
          </p:cNvSpPr>
          <p:nvPr/>
        </p:nvSpPr>
        <p:spPr bwMode="auto">
          <a:xfrm rot="-516140">
            <a:off x="5768975" y="4223336"/>
            <a:ext cx="798513" cy="338554"/>
          </a:xfrm>
          <a:prstGeom prst="rect">
            <a:avLst/>
          </a:prstGeom>
          <a:solidFill>
            <a:schemeClr val="bg1"/>
          </a:solidFill>
          <a:ln w="15875">
            <a:solidFill>
              <a:schemeClr val="bg1"/>
            </a:solidFill>
            <a:miter lim="800000"/>
            <a:headEnd/>
            <a:tailEnd/>
          </a:ln>
        </p:spPr>
        <p:txBody>
          <a:bodyPr>
            <a:prstTxWarp prst="textNoShape">
              <a:avLst/>
            </a:prstTxWarp>
            <a:spAutoFit/>
          </a:bodyPr>
          <a:lstStyle/>
          <a:p>
            <a:pPr eaLnBrk="0" hangingPunct="0">
              <a:spcBef>
                <a:spcPct val="50000"/>
              </a:spcBef>
            </a:pPr>
            <a:endParaRPr lang="el-GR" sz="1600" b="1">
              <a:solidFill>
                <a:srgbClr val="FF0000"/>
              </a:solidFill>
              <a:latin typeface="Constantia" pitchFamily="36" charset="0"/>
              <a:ea typeface="Times New Roman" pitchFamily="36" charset="0"/>
              <a:cs typeface="Times New Roman" pitchFamily="36" charset="0"/>
            </a:endParaRPr>
          </a:p>
        </p:txBody>
      </p:sp>
      <p:sp>
        <p:nvSpPr>
          <p:cNvPr id="16396" name="CasellaDiTesto 1"/>
          <p:cNvSpPr txBox="1">
            <a:spLocks noChangeArrowheads="1"/>
          </p:cNvSpPr>
          <p:nvPr/>
        </p:nvSpPr>
        <p:spPr bwMode="auto">
          <a:xfrm>
            <a:off x="0" y="1295400"/>
            <a:ext cx="3572888" cy="523220"/>
          </a:xfrm>
          <a:prstGeom prst="rect">
            <a:avLst/>
          </a:prstGeom>
          <a:noFill/>
          <a:ln w="9525">
            <a:noFill/>
            <a:miter lim="800000"/>
            <a:headEnd/>
            <a:tailEnd/>
          </a:ln>
        </p:spPr>
        <p:txBody>
          <a:bodyPr wrap="none">
            <a:prstTxWarp prst="textNoShape">
              <a:avLst/>
            </a:prstTxWarp>
            <a:spAutoFit/>
          </a:bodyPr>
          <a:lstStyle/>
          <a:p>
            <a:r>
              <a:rPr lang="en-US" sz="2800" dirty="0">
                <a:solidFill>
                  <a:srgbClr val="FFFF00"/>
                </a:solidFill>
              </a:rPr>
              <a:t>The </a:t>
            </a:r>
            <a:r>
              <a:rPr lang="en-US" sz="2800" dirty="0" err="1">
                <a:solidFill>
                  <a:srgbClr val="FFFF00"/>
                </a:solidFill>
                <a:sym typeface="Symbol" pitchFamily="36" charset="2"/>
              </a:rPr>
              <a:t></a:t>
            </a:r>
            <a:r>
              <a:rPr lang="en-US" sz="2800" dirty="0">
                <a:solidFill>
                  <a:srgbClr val="FFFF00"/>
                </a:solidFill>
                <a:sym typeface="Symbol" pitchFamily="36" charset="2"/>
              </a:rPr>
              <a:t>-Factory complex</a:t>
            </a:r>
            <a:endParaRPr lang="en-US" sz="2800" dirty="0">
              <a:solidFill>
                <a:srgbClr val="FFFF00"/>
              </a:solidFill>
            </a:endParaRPr>
          </a:p>
        </p:txBody>
      </p:sp>
      <p:sp>
        <p:nvSpPr>
          <p:cNvPr id="16397" name="Text Box 8"/>
          <p:cNvSpPr txBox="1">
            <a:spLocks noChangeArrowheads="1"/>
          </p:cNvSpPr>
          <p:nvPr/>
        </p:nvSpPr>
        <p:spPr bwMode="auto">
          <a:xfrm>
            <a:off x="152400" y="4038600"/>
            <a:ext cx="3231874" cy="1938992"/>
          </a:xfrm>
          <a:prstGeom prst="rect">
            <a:avLst/>
          </a:prstGeom>
          <a:noFill/>
          <a:ln w="9525">
            <a:noFill/>
            <a:miter lim="800000"/>
            <a:headEnd/>
            <a:tailEnd/>
          </a:ln>
        </p:spPr>
        <p:txBody>
          <a:bodyPr wrap="none">
            <a:prstTxWarp prst="textNoShape">
              <a:avLst/>
            </a:prstTxWarp>
            <a:spAutoFit/>
          </a:bodyPr>
          <a:lstStyle/>
          <a:p>
            <a:r>
              <a:rPr lang="en-GB" sz="2000" b="1" dirty="0" err="1">
                <a:solidFill>
                  <a:srgbClr val="FFFF00"/>
                </a:solidFill>
              </a:rPr>
              <a:t>Syncrotron</a:t>
            </a:r>
            <a:r>
              <a:rPr lang="en-GB" sz="2000" b="1" dirty="0">
                <a:solidFill>
                  <a:srgbClr val="FFFF00"/>
                </a:solidFill>
              </a:rPr>
              <a:t> </a:t>
            </a:r>
            <a:r>
              <a:rPr lang="en-GB" sz="2000" b="1" dirty="0" err="1">
                <a:solidFill>
                  <a:srgbClr val="FFFF00"/>
                </a:solidFill>
              </a:rPr>
              <a:t>ligth</a:t>
            </a:r>
            <a:r>
              <a:rPr lang="en-GB" sz="2000" b="1" dirty="0">
                <a:solidFill>
                  <a:srgbClr val="FFFF00"/>
                </a:solidFill>
              </a:rPr>
              <a:t> from DAFNE</a:t>
            </a:r>
          </a:p>
          <a:p>
            <a:endParaRPr lang="en-GB" sz="2000" dirty="0">
              <a:solidFill>
                <a:srgbClr val="FFFF00"/>
              </a:solidFill>
            </a:endParaRPr>
          </a:p>
          <a:p>
            <a:endParaRPr lang="en-GB" sz="2000" dirty="0">
              <a:solidFill>
                <a:srgbClr val="FFFF00"/>
              </a:solidFill>
            </a:endParaRPr>
          </a:p>
          <a:p>
            <a:r>
              <a:rPr lang="en-GB" sz="2000" dirty="0">
                <a:solidFill>
                  <a:srgbClr val="FFFF00"/>
                </a:solidFill>
              </a:rPr>
              <a:t>LNF are part of the European </a:t>
            </a:r>
          </a:p>
          <a:p>
            <a:r>
              <a:rPr lang="en-GB" sz="2000" dirty="0">
                <a:solidFill>
                  <a:srgbClr val="FFFF00"/>
                </a:solidFill>
              </a:rPr>
              <a:t>Infrastructure</a:t>
            </a:r>
          </a:p>
          <a:p>
            <a:r>
              <a:rPr lang="en-GB" sz="2000" dirty="0">
                <a:solidFill>
                  <a:srgbClr val="FFFF00"/>
                </a:solidFill>
              </a:rPr>
              <a:t>for </a:t>
            </a:r>
            <a:r>
              <a:rPr lang="en-GB" sz="2000" dirty="0" err="1">
                <a:solidFill>
                  <a:srgbClr val="FFFF00"/>
                </a:solidFill>
              </a:rPr>
              <a:t>syncrotron</a:t>
            </a:r>
            <a:r>
              <a:rPr lang="en-GB" sz="2000" dirty="0">
                <a:solidFill>
                  <a:srgbClr val="FFFF00"/>
                </a:solidFill>
              </a:rPr>
              <a:t> light</a:t>
            </a:r>
          </a:p>
        </p:txBody>
      </p:sp>
      <p:sp>
        <p:nvSpPr>
          <p:cNvPr id="14" name="Rectangle 13"/>
          <p:cNvSpPr/>
          <p:nvPr/>
        </p:nvSpPr>
        <p:spPr>
          <a:xfrm>
            <a:off x="990609" y="435114"/>
            <a:ext cx="1786417" cy="707886"/>
          </a:xfrm>
          <a:prstGeom prst="rect">
            <a:avLst/>
          </a:prstGeom>
        </p:spPr>
        <p:txBody>
          <a:bodyPr wrap="none">
            <a:spAutoFit/>
          </a:bodyPr>
          <a:lstStyle/>
          <a:p>
            <a:pPr algn="ctr"/>
            <a:r>
              <a:rPr lang="en-US" sz="4000" b="1" dirty="0" smtClean="0">
                <a:solidFill>
                  <a:srgbClr val="FFFFFF"/>
                </a:solidFill>
                <a:latin typeface="Calibri" pitchFamily="36" charset="0"/>
              </a:rPr>
              <a:t>DA</a:t>
            </a:r>
            <a:r>
              <a:rPr lang="en-US" sz="4000" b="1" dirty="0" smtClean="0">
                <a:solidFill>
                  <a:srgbClr val="FFFFFF"/>
                </a:solidFill>
                <a:latin typeface="Symbol" pitchFamily="36" charset="2"/>
                <a:ea typeface="Symbol" pitchFamily="36" charset="2"/>
                <a:cs typeface="Symbol" pitchFamily="36" charset="2"/>
              </a:rPr>
              <a:t>F</a:t>
            </a:r>
            <a:r>
              <a:rPr lang="en-US" sz="4000" b="1" dirty="0" smtClean="0">
                <a:solidFill>
                  <a:srgbClr val="FFFFFF"/>
                </a:solidFill>
                <a:latin typeface="Calibri" pitchFamily="36" charset="0"/>
              </a:rPr>
              <a:t>NE</a:t>
            </a:r>
            <a:endParaRPr lang="en-US" sz="4000" b="1" dirty="0">
              <a:solidFill>
                <a:srgbClr val="FFFFFF"/>
              </a:solidFill>
              <a:latin typeface="Calibri" pitchFamily="36" charset="0"/>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3154" name="Rectangle 2"/>
          <p:cNvSpPr>
            <a:spLocks noGrp="1" noChangeArrowheads="1"/>
          </p:cNvSpPr>
          <p:nvPr>
            <p:ph type="title"/>
          </p:nvPr>
        </p:nvSpPr>
        <p:spPr>
          <a:xfrm>
            <a:off x="381000" y="-76200"/>
            <a:ext cx="8229600" cy="1143000"/>
          </a:xfrm>
        </p:spPr>
        <p:txBody>
          <a:bodyPr/>
          <a:lstStyle/>
          <a:p>
            <a:r>
              <a:rPr lang="it-IT" sz="3200" dirty="0" err="1">
                <a:solidFill>
                  <a:srgbClr val="FFFF00"/>
                </a:solidFill>
              </a:rPr>
              <a:t>Luminosity</a:t>
            </a:r>
            <a:r>
              <a:rPr lang="it-IT" sz="3200" dirty="0">
                <a:solidFill>
                  <a:srgbClr val="FFFF00"/>
                </a:solidFill>
              </a:rPr>
              <a:t> </a:t>
            </a:r>
            <a:r>
              <a:rPr lang="it-IT" sz="3200" dirty="0" err="1">
                <a:solidFill>
                  <a:srgbClr val="FFFF00"/>
                </a:solidFill>
              </a:rPr>
              <a:t>Frontiers</a:t>
            </a:r>
            <a:r>
              <a:rPr lang="it-IT" sz="3200" dirty="0">
                <a:solidFill>
                  <a:srgbClr val="FFFF00"/>
                </a:solidFill>
              </a:rPr>
              <a:t> in </a:t>
            </a:r>
            <a:r>
              <a:rPr lang="it-IT" sz="3200" dirty="0" err="1">
                <a:solidFill>
                  <a:srgbClr val="FFFF00"/>
                </a:solidFill>
              </a:rPr>
              <a:t>Leptons</a:t>
            </a:r>
            <a:r>
              <a:rPr lang="it-IT" sz="3200" dirty="0">
                <a:solidFill>
                  <a:srgbClr val="FFFF00"/>
                </a:solidFill>
              </a:rPr>
              <a:t> </a:t>
            </a:r>
            <a:r>
              <a:rPr lang="it-IT" sz="3200" dirty="0" err="1">
                <a:solidFill>
                  <a:srgbClr val="FFFF00"/>
                </a:solidFill>
              </a:rPr>
              <a:t>Factories</a:t>
            </a:r>
            <a:endParaRPr lang="it-IT" sz="3200" dirty="0">
              <a:solidFill>
                <a:srgbClr val="FFFF00"/>
              </a:solidFill>
            </a:endParaRPr>
          </a:p>
        </p:txBody>
      </p:sp>
      <p:sp>
        <p:nvSpPr>
          <p:cNvPr id="433155" name="Rectangle 3"/>
          <p:cNvSpPr>
            <a:spLocks noGrp="1" noChangeArrowheads="1"/>
          </p:cNvSpPr>
          <p:nvPr>
            <p:ph type="body" idx="1"/>
          </p:nvPr>
        </p:nvSpPr>
        <p:spPr>
          <a:xfrm>
            <a:off x="685800" y="3810012"/>
            <a:ext cx="8229600" cy="2646363"/>
          </a:xfrm>
        </p:spPr>
        <p:txBody>
          <a:bodyPr/>
          <a:lstStyle/>
          <a:p>
            <a:pPr>
              <a:lnSpc>
                <a:spcPct val="90000"/>
              </a:lnSpc>
            </a:pPr>
            <a:r>
              <a:rPr lang="it-IT" sz="2800" u="sng" dirty="0" err="1">
                <a:solidFill>
                  <a:schemeClr val="bg1"/>
                </a:solidFill>
              </a:rPr>
              <a:t>Operating</a:t>
            </a:r>
            <a:r>
              <a:rPr lang="it-IT" sz="2800" u="sng" dirty="0">
                <a:solidFill>
                  <a:schemeClr val="bg1"/>
                </a:solidFill>
              </a:rPr>
              <a:t> </a:t>
            </a:r>
            <a:r>
              <a:rPr lang="it-IT" sz="2800" u="sng" dirty="0" err="1">
                <a:solidFill>
                  <a:schemeClr val="bg1"/>
                </a:solidFill>
              </a:rPr>
              <a:t>factories</a:t>
            </a:r>
            <a:r>
              <a:rPr lang="it-IT" sz="2800" dirty="0">
                <a:solidFill>
                  <a:schemeClr val="bg1"/>
                </a:solidFill>
              </a:rPr>
              <a:t>	</a:t>
            </a:r>
            <a:r>
              <a:rPr lang="it-IT" sz="2800" u="sng" dirty="0" err="1">
                <a:solidFill>
                  <a:schemeClr val="bg1"/>
                </a:solidFill>
              </a:rPr>
              <a:t>Crossing</a:t>
            </a:r>
            <a:r>
              <a:rPr lang="it-IT" sz="2800" u="sng" dirty="0">
                <a:solidFill>
                  <a:schemeClr val="bg1"/>
                </a:solidFill>
              </a:rPr>
              <a:t> </a:t>
            </a:r>
            <a:r>
              <a:rPr lang="it-IT" sz="2800" u="sng" dirty="0" err="1">
                <a:solidFill>
                  <a:schemeClr val="bg1"/>
                </a:solidFill>
              </a:rPr>
              <a:t>scheme</a:t>
            </a:r>
            <a:endParaRPr lang="it-IT" sz="2800" u="sng" dirty="0">
              <a:solidFill>
                <a:schemeClr val="bg1"/>
              </a:solidFill>
            </a:endParaRPr>
          </a:p>
          <a:p>
            <a:pPr>
              <a:lnSpc>
                <a:spcPct val="90000"/>
              </a:lnSpc>
            </a:pPr>
            <a:r>
              <a:rPr lang="it-IT" dirty="0">
                <a:solidFill>
                  <a:srgbClr val="FFFF00"/>
                </a:solidFill>
              </a:rPr>
              <a:t>BEPC II - tau		‘</a:t>
            </a:r>
            <a:r>
              <a:rPr lang="it-IT" dirty="0" err="1">
                <a:solidFill>
                  <a:srgbClr val="FFFF00"/>
                </a:solidFill>
              </a:rPr>
              <a:t>classical</a:t>
            </a:r>
            <a:r>
              <a:rPr lang="it-IT" dirty="0">
                <a:solidFill>
                  <a:srgbClr val="FFFF00"/>
                </a:solidFill>
              </a:rPr>
              <a:t>’ </a:t>
            </a:r>
            <a:r>
              <a:rPr lang="it-IT" dirty="0" err="1">
                <a:solidFill>
                  <a:srgbClr val="FFFF00"/>
                </a:solidFill>
              </a:rPr>
              <a:t>scheme</a:t>
            </a:r>
            <a:endParaRPr lang="it-IT" dirty="0">
              <a:solidFill>
                <a:srgbClr val="FFFF00"/>
              </a:solidFill>
            </a:endParaRPr>
          </a:p>
          <a:p>
            <a:pPr>
              <a:lnSpc>
                <a:spcPct val="90000"/>
              </a:lnSpc>
            </a:pPr>
            <a:r>
              <a:rPr lang="it-IT" dirty="0" smtClean="0">
                <a:solidFill>
                  <a:srgbClr val="FF9933"/>
                </a:solidFill>
              </a:rPr>
              <a:t>VEPP2000 </a:t>
            </a:r>
            <a:r>
              <a:rPr lang="it-IT" dirty="0">
                <a:solidFill>
                  <a:srgbClr val="FF9933"/>
                </a:solidFill>
              </a:rPr>
              <a:t>-2 </a:t>
            </a:r>
            <a:r>
              <a:rPr lang="it-IT" dirty="0" err="1">
                <a:solidFill>
                  <a:srgbClr val="FF9933"/>
                </a:solidFill>
              </a:rPr>
              <a:t>GeV</a:t>
            </a:r>
            <a:r>
              <a:rPr lang="it-IT" dirty="0">
                <a:solidFill>
                  <a:srgbClr val="FF9933"/>
                </a:solidFill>
              </a:rPr>
              <a:t>	round </a:t>
            </a:r>
            <a:r>
              <a:rPr lang="it-IT" dirty="0" err="1">
                <a:solidFill>
                  <a:srgbClr val="FF9933"/>
                </a:solidFill>
              </a:rPr>
              <a:t>beam</a:t>
            </a:r>
            <a:endParaRPr lang="it-IT" dirty="0">
              <a:solidFill>
                <a:srgbClr val="FF9933"/>
              </a:solidFill>
            </a:endParaRPr>
          </a:p>
          <a:p>
            <a:pPr>
              <a:lnSpc>
                <a:spcPct val="90000"/>
              </a:lnSpc>
            </a:pPr>
            <a:r>
              <a:rPr lang="it-IT" dirty="0">
                <a:solidFill>
                  <a:srgbClr val="FF6600"/>
                </a:solidFill>
              </a:rPr>
              <a:t>DAFNE - PHI		</a:t>
            </a:r>
            <a:r>
              <a:rPr lang="it-IT" dirty="0" err="1">
                <a:solidFill>
                  <a:srgbClr val="FF6600"/>
                </a:solidFill>
              </a:rPr>
              <a:t>crab</a:t>
            </a:r>
            <a:r>
              <a:rPr lang="it-IT" dirty="0">
                <a:solidFill>
                  <a:srgbClr val="FF6600"/>
                </a:solidFill>
              </a:rPr>
              <a:t> </a:t>
            </a:r>
            <a:r>
              <a:rPr lang="it-IT" dirty="0" err="1">
                <a:solidFill>
                  <a:srgbClr val="FF6600"/>
                </a:solidFill>
              </a:rPr>
              <a:t>waist</a:t>
            </a:r>
            <a:r>
              <a:rPr lang="it-IT" dirty="0">
                <a:solidFill>
                  <a:srgbClr val="FF6600"/>
                </a:solidFill>
              </a:rPr>
              <a:t> - &gt; (</a:t>
            </a:r>
            <a:r>
              <a:rPr lang="it-IT" dirty="0" err="1">
                <a:solidFill>
                  <a:srgbClr val="FF6600"/>
                </a:solidFill>
              </a:rPr>
              <a:t>SuperB</a:t>
            </a:r>
            <a:r>
              <a:rPr lang="it-IT" dirty="0">
                <a:solidFill>
                  <a:srgbClr val="FF6600"/>
                </a:solidFill>
              </a:rPr>
              <a:t>) </a:t>
            </a:r>
          </a:p>
          <a:p>
            <a:pPr>
              <a:lnSpc>
                <a:spcPct val="90000"/>
              </a:lnSpc>
            </a:pPr>
            <a:r>
              <a:rPr lang="it-IT" dirty="0">
                <a:solidFill>
                  <a:srgbClr val="FF0000"/>
                </a:solidFill>
              </a:rPr>
              <a:t>KEKB - </a:t>
            </a:r>
            <a:r>
              <a:rPr lang="it-IT" dirty="0" err="1">
                <a:solidFill>
                  <a:srgbClr val="FF0000"/>
                </a:solidFill>
              </a:rPr>
              <a:t>B</a:t>
            </a:r>
            <a:r>
              <a:rPr lang="it-IT" dirty="0">
                <a:solidFill>
                  <a:srgbClr val="FF0000"/>
                </a:solidFill>
              </a:rPr>
              <a:t>	 		</a:t>
            </a:r>
            <a:r>
              <a:rPr lang="it-IT" dirty="0" err="1">
                <a:solidFill>
                  <a:srgbClr val="FF0000"/>
                </a:solidFill>
              </a:rPr>
              <a:t>crab</a:t>
            </a:r>
            <a:r>
              <a:rPr lang="it-IT" dirty="0">
                <a:solidFill>
                  <a:srgbClr val="FF0000"/>
                </a:solidFill>
              </a:rPr>
              <a:t> </a:t>
            </a:r>
            <a:r>
              <a:rPr lang="it-IT" dirty="0" err="1">
                <a:solidFill>
                  <a:srgbClr val="FF0000"/>
                </a:solidFill>
              </a:rPr>
              <a:t>cavity</a:t>
            </a:r>
            <a:r>
              <a:rPr lang="it-IT" dirty="0">
                <a:solidFill>
                  <a:srgbClr val="FF0000"/>
                </a:solidFill>
              </a:rPr>
              <a:t> </a:t>
            </a:r>
          </a:p>
        </p:txBody>
      </p:sp>
      <p:sp>
        <p:nvSpPr>
          <p:cNvPr id="433156" name="Text Box 4"/>
          <p:cNvSpPr txBox="1">
            <a:spLocks noChangeArrowheads="1"/>
          </p:cNvSpPr>
          <p:nvPr/>
        </p:nvSpPr>
        <p:spPr bwMode="auto">
          <a:xfrm>
            <a:off x="-152400" y="29053"/>
            <a:ext cx="9525000" cy="1723549"/>
          </a:xfrm>
          <a:prstGeom prst="rect">
            <a:avLst/>
          </a:prstGeom>
          <a:noFill/>
          <a:ln w="9525">
            <a:noFill/>
            <a:miter lim="800000"/>
            <a:headEnd/>
            <a:tailEnd/>
          </a:ln>
          <a:effectLst/>
        </p:spPr>
        <p:txBody>
          <a:bodyPr wrap="square">
            <a:prstTxWarp prst="textNoShape">
              <a:avLst/>
            </a:prstTxWarp>
            <a:spAutoFit/>
          </a:bodyPr>
          <a:lstStyle/>
          <a:p>
            <a:pPr algn="ctr"/>
            <a:endParaRPr lang="it-IT" sz="2800" dirty="0" smtClean="0">
              <a:solidFill>
                <a:srgbClr val="FFFF00"/>
              </a:solidFill>
            </a:endParaRPr>
          </a:p>
          <a:p>
            <a:pPr algn="ctr"/>
            <a:endParaRPr lang="it-IT" dirty="0">
              <a:solidFill>
                <a:srgbClr val="FF66CC"/>
              </a:solidFill>
            </a:endParaRPr>
          </a:p>
          <a:p>
            <a:pPr algn="ctr"/>
            <a:r>
              <a:rPr lang="it-IT" sz="2000" dirty="0">
                <a:solidFill>
                  <a:schemeClr val="bg1"/>
                </a:solidFill>
              </a:rPr>
              <a:t>New </a:t>
            </a:r>
            <a:r>
              <a:rPr lang="it-IT" sz="2000" dirty="0" err="1">
                <a:solidFill>
                  <a:schemeClr val="bg1"/>
                </a:solidFill>
              </a:rPr>
              <a:t>colliding</a:t>
            </a:r>
            <a:r>
              <a:rPr lang="it-IT" sz="2000" dirty="0">
                <a:solidFill>
                  <a:schemeClr val="bg1"/>
                </a:solidFill>
              </a:rPr>
              <a:t> </a:t>
            </a:r>
            <a:r>
              <a:rPr lang="it-IT" sz="2000" dirty="0" err="1">
                <a:solidFill>
                  <a:schemeClr val="bg1"/>
                </a:solidFill>
              </a:rPr>
              <a:t>schemes</a:t>
            </a:r>
            <a:r>
              <a:rPr lang="it-IT" sz="2000" dirty="0">
                <a:solidFill>
                  <a:schemeClr val="bg1"/>
                </a:solidFill>
              </a:rPr>
              <a:t> </a:t>
            </a:r>
            <a:r>
              <a:rPr lang="it-IT" sz="2000" dirty="0" err="1">
                <a:solidFill>
                  <a:schemeClr val="bg1"/>
                </a:solidFill>
              </a:rPr>
              <a:t>for</a:t>
            </a:r>
            <a:r>
              <a:rPr lang="it-IT" sz="2000" dirty="0">
                <a:solidFill>
                  <a:schemeClr val="bg1"/>
                </a:solidFill>
              </a:rPr>
              <a:t> </a:t>
            </a:r>
            <a:r>
              <a:rPr lang="it-IT" sz="2000" dirty="0" err="1">
                <a:solidFill>
                  <a:schemeClr val="bg1"/>
                </a:solidFill>
              </a:rPr>
              <a:t>reducing</a:t>
            </a:r>
            <a:r>
              <a:rPr lang="it-IT" sz="2000" dirty="0">
                <a:solidFill>
                  <a:schemeClr val="bg1"/>
                </a:solidFill>
              </a:rPr>
              <a:t> </a:t>
            </a:r>
            <a:r>
              <a:rPr lang="it-IT" sz="2000" dirty="0" err="1">
                <a:solidFill>
                  <a:schemeClr val="bg1"/>
                </a:solidFill>
              </a:rPr>
              <a:t>beam-beam</a:t>
            </a:r>
            <a:r>
              <a:rPr lang="it-IT" sz="2000" dirty="0">
                <a:solidFill>
                  <a:schemeClr val="bg1"/>
                </a:solidFill>
              </a:rPr>
              <a:t> </a:t>
            </a:r>
            <a:r>
              <a:rPr lang="it-IT" sz="2000" dirty="0" err="1">
                <a:solidFill>
                  <a:schemeClr val="bg1"/>
                </a:solidFill>
              </a:rPr>
              <a:t>effects</a:t>
            </a:r>
            <a:r>
              <a:rPr lang="it-IT" sz="2000" dirty="0">
                <a:solidFill>
                  <a:schemeClr val="bg1"/>
                </a:solidFill>
              </a:rPr>
              <a:t> </a:t>
            </a:r>
          </a:p>
          <a:p>
            <a:pPr algn="ctr"/>
            <a:r>
              <a:rPr lang="it-IT" sz="2000" dirty="0">
                <a:solidFill>
                  <a:schemeClr val="bg1"/>
                </a:solidFill>
              </a:rPr>
              <a:t>(</a:t>
            </a:r>
            <a:r>
              <a:rPr lang="it-IT" sz="2000" dirty="0" err="1">
                <a:solidFill>
                  <a:schemeClr val="bg1"/>
                </a:solidFill>
              </a:rPr>
              <a:t>limiting</a:t>
            </a:r>
            <a:r>
              <a:rPr lang="it-IT" sz="2000" dirty="0">
                <a:solidFill>
                  <a:schemeClr val="bg1"/>
                </a:solidFill>
              </a:rPr>
              <a:t> </a:t>
            </a:r>
            <a:r>
              <a:rPr lang="it-IT" sz="2000" dirty="0" err="1">
                <a:solidFill>
                  <a:schemeClr val="bg1"/>
                </a:solidFill>
              </a:rPr>
              <a:t>beam</a:t>
            </a:r>
            <a:r>
              <a:rPr lang="it-IT" sz="2000" dirty="0">
                <a:solidFill>
                  <a:schemeClr val="bg1"/>
                </a:solidFill>
              </a:rPr>
              <a:t> </a:t>
            </a:r>
            <a:r>
              <a:rPr lang="it-IT" sz="2000" dirty="0" err="1">
                <a:solidFill>
                  <a:schemeClr val="bg1"/>
                </a:solidFill>
              </a:rPr>
              <a:t>currents</a:t>
            </a:r>
            <a:r>
              <a:rPr lang="it-IT" sz="2000" dirty="0">
                <a:solidFill>
                  <a:schemeClr val="bg1"/>
                </a:solidFill>
              </a:rPr>
              <a:t> and </a:t>
            </a:r>
            <a:r>
              <a:rPr lang="it-IT" sz="2000" dirty="0" err="1">
                <a:solidFill>
                  <a:schemeClr val="bg1"/>
                </a:solidFill>
              </a:rPr>
              <a:t>increasing</a:t>
            </a:r>
            <a:r>
              <a:rPr lang="it-IT" sz="2000" dirty="0">
                <a:solidFill>
                  <a:schemeClr val="bg1"/>
                </a:solidFill>
              </a:rPr>
              <a:t> </a:t>
            </a:r>
            <a:r>
              <a:rPr lang="it-IT" sz="2000" dirty="0" err="1">
                <a:solidFill>
                  <a:schemeClr val="bg1"/>
                </a:solidFill>
              </a:rPr>
              <a:t>beam</a:t>
            </a:r>
            <a:r>
              <a:rPr lang="it-IT" sz="2000" dirty="0">
                <a:solidFill>
                  <a:schemeClr val="bg1"/>
                </a:solidFill>
              </a:rPr>
              <a:t> </a:t>
            </a:r>
            <a:r>
              <a:rPr lang="it-IT" sz="2000" dirty="0" err="1">
                <a:solidFill>
                  <a:schemeClr val="bg1"/>
                </a:solidFill>
              </a:rPr>
              <a:t>dimensions</a:t>
            </a:r>
            <a:r>
              <a:rPr lang="it-IT" sz="2000" dirty="0">
                <a:solidFill>
                  <a:schemeClr val="bg1"/>
                </a:solidFill>
              </a:rPr>
              <a:t>)</a:t>
            </a:r>
          </a:p>
          <a:p>
            <a:pPr algn="ctr"/>
            <a:endParaRPr lang="it-IT" sz="2000" dirty="0"/>
          </a:p>
        </p:txBody>
      </p:sp>
      <p:graphicFrame>
        <p:nvGraphicFramePr>
          <p:cNvPr id="349187" name="Object 3"/>
          <p:cNvGraphicFramePr>
            <a:graphicFrameLocks noChangeAspect="1"/>
          </p:cNvGraphicFramePr>
          <p:nvPr/>
        </p:nvGraphicFramePr>
        <p:xfrm>
          <a:off x="2209806" y="2203723"/>
          <a:ext cx="1981199" cy="1225289"/>
        </p:xfrm>
        <a:graphic>
          <a:graphicData uri="http://schemas.openxmlformats.org/presentationml/2006/ole">
            <p:oleObj spid="_x0000_s368642" name="Equation" r:id="rId4" imgW="799920" imgH="444240" progId="Equation.3">
              <p:embed/>
            </p:oleObj>
          </a:graphicData>
        </a:graphic>
      </p:graphicFrame>
      <p:sp>
        <p:nvSpPr>
          <p:cNvPr id="17" name="Text Box 6"/>
          <p:cNvSpPr txBox="1">
            <a:spLocks noChangeArrowheads="1"/>
          </p:cNvSpPr>
          <p:nvPr/>
        </p:nvSpPr>
        <p:spPr bwMode="auto">
          <a:xfrm>
            <a:off x="4419600" y="1919132"/>
            <a:ext cx="1665540" cy="338554"/>
          </a:xfrm>
          <a:prstGeom prst="rect">
            <a:avLst/>
          </a:prstGeom>
          <a:solidFill>
            <a:srgbClr val="C1C1FB"/>
          </a:solidFill>
          <a:ln w="9525">
            <a:noFill/>
            <a:miter lim="800000"/>
            <a:headEnd/>
            <a:tailEnd/>
          </a:ln>
          <a:effectLst/>
        </p:spPr>
        <p:txBody>
          <a:bodyPr wrap="square">
            <a:prstTxWarp prst="textNoShape">
              <a:avLst/>
            </a:prstTxWarp>
            <a:spAutoFit/>
          </a:bodyPr>
          <a:lstStyle/>
          <a:p>
            <a:r>
              <a:rPr lang="it-IT" sz="1600" dirty="0" err="1"/>
              <a:t>Intensity</a:t>
            </a:r>
            <a:r>
              <a:rPr lang="it-IT" sz="1600" dirty="0"/>
              <a:t> </a:t>
            </a:r>
            <a:r>
              <a:rPr lang="it-IT" sz="1600" dirty="0" err="1"/>
              <a:t>frontiers</a:t>
            </a:r>
            <a:endParaRPr lang="it-IT" sz="1600" dirty="0"/>
          </a:p>
        </p:txBody>
      </p:sp>
      <p:sp>
        <p:nvSpPr>
          <p:cNvPr id="18" name="Text Box 9"/>
          <p:cNvSpPr txBox="1">
            <a:spLocks noChangeArrowheads="1"/>
          </p:cNvSpPr>
          <p:nvPr/>
        </p:nvSpPr>
        <p:spPr bwMode="auto">
          <a:xfrm>
            <a:off x="4425716" y="2410086"/>
            <a:ext cx="1659429" cy="338554"/>
          </a:xfrm>
          <a:prstGeom prst="rect">
            <a:avLst/>
          </a:prstGeom>
          <a:solidFill>
            <a:srgbClr val="FF3300"/>
          </a:solidFill>
          <a:ln w="9525">
            <a:noFill/>
            <a:miter lim="800000"/>
            <a:headEnd/>
            <a:tailEnd/>
          </a:ln>
          <a:effectLst/>
        </p:spPr>
        <p:txBody>
          <a:bodyPr wrap="square">
            <a:prstTxWarp prst="textNoShape">
              <a:avLst/>
            </a:prstTxWarp>
            <a:spAutoFit/>
          </a:bodyPr>
          <a:lstStyle/>
          <a:p>
            <a:r>
              <a:rPr lang="it-IT" sz="1600" dirty="0"/>
              <a:t>+ Energy </a:t>
            </a:r>
            <a:r>
              <a:rPr lang="it-IT" sz="1600" dirty="0" err="1"/>
              <a:t>frontiers</a:t>
            </a:r>
            <a:endParaRPr lang="it-IT" sz="1600" dirty="0"/>
          </a:p>
        </p:txBody>
      </p:sp>
      <p:sp>
        <p:nvSpPr>
          <p:cNvPr id="19" name="Text Box 10"/>
          <p:cNvSpPr txBox="1">
            <a:spLocks noChangeArrowheads="1"/>
          </p:cNvSpPr>
          <p:nvPr/>
        </p:nvSpPr>
        <p:spPr bwMode="auto">
          <a:xfrm>
            <a:off x="6367364" y="2071532"/>
            <a:ext cx="1470375" cy="338554"/>
          </a:xfrm>
          <a:prstGeom prst="rect">
            <a:avLst/>
          </a:prstGeom>
          <a:solidFill>
            <a:srgbClr val="A1F9FD"/>
          </a:solidFill>
          <a:ln w="9525">
            <a:noFill/>
            <a:miter lim="800000"/>
            <a:headEnd/>
            <a:tailEnd/>
          </a:ln>
          <a:effectLst/>
        </p:spPr>
        <p:txBody>
          <a:bodyPr wrap="square">
            <a:prstTxWarp prst="textNoShape">
              <a:avLst/>
            </a:prstTxWarp>
            <a:spAutoFit/>
          </a:bodyPr>
          <a:lstStyle/>
          <a:p>
            <a:r>
              <a:rPr lang="it-IT" sz="1600"/>
              <a:t>Power frontiers</a:t>
            </a:r>
          </a:p>
        </p:txBody>
      </p:sp>
      <p:sp>
        <p:nvSpPr>
          <p:cNvPr id="20" name="AutoShape 13"/>
          <p:cNvSpPr>
            <a:spLocks/>
          </p:cNvSpPr>
          <p:nvPr/>
        </p:nvSpPr>
        <p:spPr bwMode="auto">
          <a:xfrm>
            <a:off x="6161339" y="1822723"/>
            <a:ext cx="152400" cy="968375"/>
          </a:xfrm>
          <a:prstGeom prst="rightBrace">
            <a:avLst>
              <a:gd name="adj1" fmla="val 48551"/>
              <a:gd name="adj2" fmla="val 50000"/>
            </a:avLst>
          </a:prstGeom>
          <a:noFill/>
          <a:ln w="57150">
            <a:solidFill>
              <a:srgbClr val="A4FAFE"/>
            </a:solidFill>
            <a:round/>
            <a:headEnd/>
            <a:tailEnd/>
          </a:ln>
          <a:effectLst/>
        </p:spPr>
        <p:txBody>
          <a:bodyPr wrap="none" anchor="ctr">
            <a:prstTxWarp prst="textNoShape">
              <a:avLst/>
            </a:prstTxWarp>
          </a:bodyPr>
          <a:lstStyle/>
          <a:p>
            <a:endParaRPr lang="en-US" sz="1600"/>
          </a:p>
        </p:txBody>
      </p:sp>
      <p:sp>
        <p:nvSpPr>
          <p:cNvPr id="29" name="Text Box 7"/>
          <p:cNvSpPr txBox="1">
            <a:spLocks noChangeArrowheads="1"/>
          </p:cNvSpPr>
          <p:nvPr/>
        </p:nvSpPr>
        <p:spPr bwMode="auto">
          <a:xfrm>
            <a:off x="4571999" y="3084357"/>
            <a:ext cx="1833054" cy="338554"/>
          </a:xfrm>
          <a:prstGeom prst="rect">
            <a:avLst/>
          </a:prstGeom>
          <a:solidFill>
            <a:srgbClr val="99FF33"/>
          </a:solidFill>
          <a:ln w="9525">
            <a:noFill/>
            <a:miter lim="800000"/>
            <a:headEnd/>
            <a:tailEnd/>
          </a:ln>
          <a:effectLst/>
        </p:spPr>
        <p:txBody>
          <a:bodyPr wrap="none">
            <a:prstTxWarp prst="textNoShape">
              <a:avLst/>
            </a:prstTxWarp>
            <a:spAutoFit/>
          </a:bodyPr>
          <a:lstStyle/>
          <a:p>
            <a:r>
              <a:rPr lang="it-IT" sz="1600" dirty="0" err="1"/>
              <a:t>Dimension</a:t>
            </a:r>
            <a:r>
              <a:rPr lang="it-IT" sz="1600" dirty="0"/>
              <a:t> </a:t>
            </a:r>
            <a:r>
              <a:rPr lang="it-IT" sz="1600" dirty="0" err="1"/>
              <a:t>frontiers</a:t>
            </a:r>
            <a:endParaRPr lang="it-IT" sz="1600" dirty="0"/>
          </a:p>
        </p:txBody>
      </p:sp>
      <p:sp>
        <p:nvSpPr>
          <p:cNvPr id="30" name="Oval 12"/>
          <p:cNvSpPr>
            <a:spLocks noChangeArrowheads="1"/>
          </p:cNvSpPr>
          <p:nvPr/>
        </p:nvSpPr>
        <p:spPr bwMode="auto">
          <a:xfrm rot="4350520">
            <a:off x="3265410" y="1737105"/>
            <a:ext cx="877586" cy="1223600"/>
          </a:xfrm>
          <a:prstGeom prst="ellipse">
            <a:avLst/>
          </a:prstGeom>
          <a:noFill/>
          <a:ln w="57150">
            <a:solidFill>
              <a:srgbClr val="C1C1FB"/>
            </a:solidFill>
            <a:round/>
            <a:headEnd/>
            <a:tailEnd/>
          </a:ln>
          <a:effectLst/>
        </p:spPr>
        <p:txBody>
          <a:bodyPr wrap="none" anchor="ctr">
            <a:prstTxWarp prst="textNoShape">
              <a:avLst/>
            </a:prstTxWarp>
          </a:bodyPr>
          <a:lstStyle/>
          <a:p>
            <a:endParaRPr lang="en-US"/>
          </a:p>
        </p:txBody>
      </p:sp>
      <p:sp>
        <p:nvSpPr>
          <p:cNvPr id="31" name="Oval 11"/>
          <p:cNvSpPr>
            <a:spLocks noChangeArrowheads="1"/>
          </p:cNvSpPr>
          <p:nvPr/>
        </p:nvSpPr>
        <p:spPr bwMode="auto">
          <a:xfrm>
            <a:off x="3047999" y="2889511"/>
            <a:ext cx="1371600" cy="533400"/>
          </a:xfrm>
          <a:prstGeom prst="ellipse">
            <a:avLst/>
          </a:prstGeom>
          <a:noFill/>
          <a:ln w="57150">
            <a:solidFill>
              <a:srgbClr val="99FF33"/>
            </a:solidFill>
            <a:round/>
            <a:headEnd/>
            <a:tailEnd/>
          </a:ln>
          <a:effectLst/>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1"/>
          <p:cNvSpPr>
            <a:spLocks noGrp="1"/>
          </p:cNvSpPr>
          <p:nvPr>
            <p:ph type="ftr" sz="quarter" idx="10"/>
          </p:nvPr>
        </p:nvSpPr>
        <p:spPr/>
        <p:txBody>
          <a:bodyPr/>
          <a:lstStyle/>
          <a:p>
            <a:r>
              <a:rPr lang="it-IT"/>
              <a:t>21/07/09 Krakow - HEP 2009                                                       C.Biscari - "Accelerators R&amp;D" </a:t>
            </a:r>
          </a:p>
        </p:txBody>
      </p:sp>
      <p:sp>
        <p:nvSpPr>
          <p:cNvPr id="6" name="Slide Number Placeholder 2"/>
          <p:cNvSpPr>
            <a:spLocks noGrp="1"/>
          </p:cNvSpPr>
          <p:nvPr>
            <p:ph type="sldNum" sz="quarter" idx="11"/>
          </p:nvPr>
        </p:nvSpPr>
        <p:spPr/>
        <p:txBody>
          <a:bodyPr/>
          <a:lstStyle/>
          <a:p>
            <a:fld id="{690DDDE4-6A2B-4946-B53A-9DE61EA2AD53}" type="slidenum">
              <a:rPr lang="it-IT"/>
              <a:pPr/>
              <a:t>56</a:t>
            </a:fld>
            <a:endParaRPr lang="it-IT"/>
          </a:p>
        </p:txBody>
      </p:sp>
      <p:pic>
        <p:nvPicPr>
          <p:cNvPr id="722946" name="Picture 2" descr="DAFNE_2"/>
          <p:cNvPicPr>
            <a:picLocks noChangeAspect="1" noChangeArrowheads="1"/>
          </p:cNvPicPr>
          <p:nvPr/>
        </p:nvPicPr>
        <p:blipFill>
          <a:blip r:embed="rId3"/>
          <a:srcRect/>
          <a:stretch>
            <a:fillRect/>
          </a:stretch>
        </p:blipFill>
        <p:spPr bwMode="auto">
          <a:xfrm>
            <a:off x="6" y="0"/>
            <a:ext cx="9463843" cy="6858000"/>
          </a:xfrm>
          <a:prstGeom prst="rect">
            <a:avLst/>
          </a:prstGeom>
          <a:noFill/>
          <a:ln w="57150">
            <a:noFill/>
            <a:miter lim="800000"/>
            <a:headEnd/>
            <a:tailEnd/>
          </a:ln>
        </p:spPr>
      </p:pic>
      <p:sp>
        <p:nvSpPr>
          <p:cNvPr id="722947" name="Rectangle 3"/>
          <p:cNvSpPr>
            <a:spLocks noChangeArrowheads="1"/>
          </p:cNvSpPr>
          <p:nvPr/>
        </p:nvSpPr>
        <p:spPr bwMode="auto">
          <a:xfrm>
            <a:off x="806450" y="0"/>
            <a:ext cx="7443788" cy="846138"/>
          </a:xfrm>
          <a:prstGeom prst="rect">
            <a:avLst/>
          </a:prstGeom>
          <a:solidFill>
            <a:srgbClr val="000099"/>
          </a:solidFill>
          <a:ln w="9525">
            <a:noFill/>
            <a:miter lim="800000"/>
            <a:headEnd/>
            <a:tailEnd/>
          </a:ln>
          <a:effectLst/>
        </p:spPr>
        <p:txBody>
          <a:bodyPr anchor="ctr">
            <a:prstTxWarp prst="textNoShape">
              <a:avLst/>
            </a:prstTxWarp>
          </a:bodyPr>
          <a:lstStyle/>
          <a:p>
            <a:pPr algn="ctr"/>
            <a:r>
              <a:rPr lang="it-IT" sz="4000" b="1" dirty="0">
                <a:solidFill>
                  <a:srgbClr val="FFFFFF"/>
                </a:solidFill>
              </a:rPr>
              <a:t>DA</a:t>
            </a:r>
            <a:r>
              <a:rPr lang="it-IT" sz="4000" b="1" dirty="0">
                <a:solidFill>
                  <a:srgbClr val="FFFFFF"/>
                </a:solidFill>
                <a:latin typeface="Symbol" pitchFamily="-108" charset="2"/>
              </a:rPr>
              <a:t>F</a:t>
            </a:r>
            <a:r>
              <a:rPr lang="it-IT" sz="4000" b="1" dirty="0">
                <a:solidFill>
                  <a:srgbClr val="FFFFFF"/>
                </a:solidFill>
              </a:rPr>
              <a:t>NE </a:t>
            </a:r>
            <a:r>
              <a:rPr lang="it-IT" sz="4000" b="1" dirty="0" err="1">
                <a:solidFill>
                  <a:srgbClr val="FFFFFF"/>
                </a:solidFill>
              </a:rPr>
              <a:t>–</a:t>
            </a:r>
            <a:r>
              <a:rPr lang="it-IT" sz="4000" b="1" dirty="0">
                <a:solidFill>
                  <a:srgbClr val="FFFFFF"/>
                </a:solidFill>
              </a:rPr>
              <a:t> LNF - </a:t>
            </a:r>
            <a:r>
              <a:rPr lang="it-IT" sz="4000" b="1" dirty="0" smtClean="0">
                <a:solidFill>
                  <a:srgbClr val="FFFFFF"/>
                </a:solidFill>
              </a:rPr>
              <a:t>FRASCATI</a:t>
            </a:r>
            <a:endParaRPr lang="it-IT" sz="4000" b="1" dirty="0">
              <a:solidFill>
                <a:srgbClr val="FFFFFF"/>
              </a:solidFill>
            </a:endParaRPr>
          </a:p>
        </p:txBody>
      </p:sp>
      <p:sp>
        <p:nvSpPr>
          <p:cNvPr id="722948" name="Text Box 4"/>
          <p:cNvSpPr txBox="1">
            <a:spLocks noChangeArrowheads="1"/>
          </p:cNvSpPr>
          <p:nvPr/>
        </p:nvSpPr>
        <p:spPr bwMode="auto">
          <a:xfrm>
            <a:off x="0" y="5942013"/>
            <a:ext cx="2185214" cy="923330"/>
          </a:xfrm>
          <a:prstGeom prst="rect">
            <a:avLst/>
          </a:prstGeom>
          <a:solidFill>
            <a:srgbClr val="000099"/>
          </a:solidFill>
          <a:ln w="9525">
            <a:noFill/>
            <a:miter lim="800000"/>
            <a:headEnd/>
            <a:tailEnd/>
          </a:ln>
          <a:effectLst/>
        </p:spPr>
        <p:txBody>
          <a:bodyPr wrap="none">
            <a:prstTxWarp prst="textNoShape">
              <a:avLst/>
            </a:prstTxWarp>
            <a:spAutoFit/>
          </a:bodyPr>
          <a:lstStyle/>
          <a:p>
            <a:r>
              <a:rPr lang="it-IT" b="1" dirty="0" err="1">
                <a:solidFill>
                  <a:srgbClr val="FFFFFF"/>
                </a:solidFill>
              </a:rPr>
              <a:t>e+</a:t>
            </a:r>
            <a:r>
              <a:rPr lang="it-IT" b="1" dirty="0">
                <a:solidFill>
                  <a:srgbClr val="FFFFFF"/>
                </a:solidFill>
              </a:rPr>
              <a:t> e-</a:t>
            </a:r>
          </a:p>
          <a:p>
            <a:r>
              <a:rPr lang="it-IT" b="1" dirty="0">
                <a:solidFill>
                  <a:srgbClr val="FFFFFF"/>
                </a:solidFill>
              </a:rPr>
              <a:t>E = 0.51 </a:t>
            </a:r>
            <a:r>
              <a:rPr lang="it-IT" b="1" dirty="0" err="1">
                <a:solidFill>
                  <a:srgbClr val="FFFFFF"/>
                </a:solidFill>
              </a:rPr>
              <a:t>GeV</a:t>
            </a:r>
            <a:endParaRPr lang="it-IT" b="1" dirty="0">
              <a:solidFill>
                <a:srgbClr val="FFFFFF"/>
              </a:solidFill>
            </a:endParaRPr>
          </a:p>
          <a:p>
            <a:r>
              <a:rPr lang="it-IT" b="1" dirty="0" err="1">
                <a:solidFill>
                  <a:srgbClr val="FFFFFF"/>
                </a:solidFill>
              </a:rPr>
              <a:t>L</a:t>
            </a:r>
            <a:r>
              <a:rPr lang="it-IT" b="1" dirty="0">
                <a:solidFill>
                  <a:srgbClr val="FFFFFF"/>
                </a:solidFill>
              </a:rPr>
              <a:t> = 4.5 10</a:t>
            </a:r>
            <a:r>
              <a:rPr lang="it-IT" b="1" baseline="30000" dirty="0">
                <a:solidFill>
                  <a:srgbClr val="FFFFFF"/>
                </a:solidFill>
              </a:rPr>
              <a:t>32</a:t>
            </a:r>
            <a:r>
              <a:rPr lang="it-IT" b="1" dirty="0">
                <a:solidFill>
                  <a:srgbClr val="FFFFFF"/>
                </a:solidFill>
              </a:rPr>
              <a:t> cm</a:t>
            </a:r>
            <a:r>
              <a:rPr lang="it-IT" b="1" baseline="30000" dirty="0">
                <a:solidFill>
                  <a:srgbClr val="FFFFFF"/>
                </a:solidFill>
              </a:rPr>
              <a:t>-2</a:t>
            </a:r>
            <a:r>
              <a:rPr lang="it-IT" b="1" dirty="0">
                <a:solidFill>
                  <a:srgbClr val="FFFFFF"/>
                </a:solidFill>
              </a:rPr>
              <a:t> sec</a:t>
            </a:r>
            <a:r>
              <a:rPr lang="it-IT" b="1" baseline="30000" dirty="0">
                <a:solidFill>
                  <a:srgbClr val="FFFFFF"/>
                </a:solidFill>
              </a:rPr>
              <a:t>-1</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92901" name="Picture 3" descr="last2hIP2_1032"/>
          <p:cNvPicPr>
            <a:picLocks noChangeAspect="1" noChangeArrowheads="1"/>
          </p:cNvPicPr>
          <p:nvPr/>
        </p:nvPicPr>
        <p:blipFill>
          <a:blip r:embed="rId3"/>
          <a:srcRect/>
          <a:stretch>
            <a:fillRect/>
          </a:stretch>
        </p:blipFill>
        <p:spPr bwMode="auto">
          <a:xfrm>
            <a:off x="4645967" y="1295401"/>
            <a:ext cx="4066238" cy="4114800"/>
          </a:xfrm>
          <a:prstGeom prst="rect">
            <a:avLst/>
          </a:prstGeom>
          <a:noFill/>
          <a:ln w="9525">
            <a:noFill/>
            <a:miter lim="800000"/>
            <a:headEnd/>
            <a:tailEnd/>
          </a:ln>
        </p:spPr>
      </p:pic>
      <p:pic>
        <p:nvPicPr>
          <p:cNvPr id="592902" name="Picture 6"/>
          <p:cNvPicPr>
            <a:picLocks noChangeAspect="1" noChangeArrowheads="1"/>
          </p:cNvPicPr>
          <p:nvPr/>
        </p:nvPicPr>
        <p:blipFill>
          <a:blip r:embed="rId4"/>
          <a:srcRect/>
          <a:stretch>
            <a:fillRect/>
          </a:stretch>
        </p:blipFill>
        <p:spPr bwMode="auto">
          <a:xfrm>
            <a:off x="419101" y="1298587"/>
            <a:ext cx="4032250" cy="4111625"/>
          </a:xfrm>
          <a:prstGeom prst="rect">
            <a:avLst/>
          </a:prstGeom>
          <a:noFill/>
          <a:ln w="9525">
            <a:noFill/>
            <a:miter lim="800000"/>
            <a:headEnd/>
            <a:tailEnd/>
          </a:ln>
          <a:effectLst/>
        </p:spPr>
      </p:pic>
      <p:sp>
        <p:nvSpPr>
          <p:cNvPr id="592903" name="Text Box 7"/>
          <p:cNvSpPr txBox="1">
            <a:spLocks noChangeArrowheads="1"/>
          </p:cNvSpPr>
          <p:nvPr/>
        </p:nvSpPr>
        <p:spPr bwMode="auto">
          <a:xfrm>
            <a:off x="1041149" y="5319713"/>
            <a:ext cx="2646878" cy="707886"/>
          </a:xfrm>
          <a:prstGeom prst="rect">
            <a:avLst/>
          </a:prstGeom>
          <a:noFill/>
          <a:ln w="9525">
            <a:noFill/>
            <a:miter lim="800000"/>
            <a:headEnd/>
            <a:tailEnd/>
          </a:ln>
          <a:effectLst/>
        </p:spPr>
        <p:txBody>
          <a:bodyPr wrap="none">
            <a:prstTxWarp prst="textNoShape">
              <a:avLst/>
            </a:prstTxWarp>
            <a:spAutoFit/>
          </a:bodyPr>
          <a:lstStyle/>
          <a:p>
            <a:pPr algn="ctr"/>
            <a:r>
              <a:rPr lang="it-IT" sz="2000" dirty="0" err="1" smtClean="0">
                <a:solidFill>
                  <a:schemeClr val="bg1"/>
                </a:solidFill>
              </a:rPr>
              <a:t>L</a:t>
            </a:r>
            <a:r>
              <a:rPr lang="it-IT" sz="2000" baseline="-25000" dirty="0" err="1" smtClean="0">
                <a:solidFill>
                  <a:schemeClr val="bg1"/>
                </a:solidFill>
              </a:rPr>
              <a:t>max</a:t>
            </a:r>
            <a:r>
              <a:rPr lang="it-IT" sz="2000" dirty="0" smtClean="0">
                <a:solidFill>
                  <a:schemeClr val="bg1"/>
                </a:solidFill>
              </a:rPr>
              <a:t> =</a:t>
            </a:r>
            <a:r>
              <a:rPr lang="it-IT" sz="2000" b="1" dirty="0" smtClean="0">
                <a:solidFill>
                  <a:srgbClr val="FFFFFF"/>
                </a:solidFill>
              </a:rPr>
              <a:t>1.</a:t>
            </a:r>
            <a:r>
              <a:rPr lang="it-IT" sz="2000" b="1" dirty="0" err="1" smtClean="0">
                <a:solidFill>
                  <a:srgbClr val="FFFFFF"/>
                </a:solidFill>
              </a:rPr>
              <a:t>7</a:t>
            </a:r>
            <a:r>
              <a:rPr lang="it-IT" sz="2000" b="1" dirty="0" smtClean="0">
                <a:solidFill>
                  <a:srgbClr val="FFFFFF"/>
                </a:solidFill>
              </a:rPr>
              <a:t> 10</a:t>
            </a:r>
            <a:r>
              <a:rPr lang="it-IT" sz="2000" b="1" baseline="30000" dirty="0" smtClean="0">
                <a:solidFill>
                  <a:srgbClr val="FFFFFF"/>
                </a:solidFill>
              </a:rPr>
              <a:t>32</a:t>
            </a:r>
            <a:r>
              <a:rPr lang="it-IT" sz="2000" b="1" dirty="0" smtClean="0">
                <a:solidFill>
                  <a:srgbClr val="FFFFFF"/>
                </a:solidFill>
              </a:rPr>
              <a:t> cm</a:t>
            </a:r>
            <a:r>
              <a:rPr lang="it-IT" sz="2000" b="1" baseline="30000" dirty="0" smtClean="0">
                <a:solidFill>
                  <a:srgbClr val="FFFFFF"/>
                </a:solidFill>
              </a:rPr>
              <a:t>-2</a:t>
            </a:r>
            <a:r>
              <a:rPr lang="it-IT" sz="2000" b="1" dirty="0" smtClean="0">
                <a:solidFill>
                  <a:srgbClr val="FFFFFF"/>
                </a:solidFill>
              </a:rPr>
              <a:t> sec</a:t>
            </a:r>
            <a:r>
              <a:rPr lang="it-IT" sz="2000" b="1" baseline="30000" dirty="0" smtClean="0">
                <a:solidFill>
                  <a:srgbClr val="FFFFFF"/>
                </a:solidFill>
              </a:rPr>
              <a:t>-1</a:t>
            </a:r>
            <a:endParaRPr lang="it-IT" sz="2000" baseline="30000" dirty="0" smtClean="0">
              <a:solidFill>
                <a:schemeClr val="bg1"/>
              </a:solidFill>
            </a:endParaRPr>
          </a:p>
          <a:p>
            <a:pPr algn="ctr"/>
            <a:r>
              <a:rPr lang="it-IT" sz="2000" dirty="0">
                <a:solidFill>
                  <a:schemeClr val="bg1"/>
                </a:solidFill>
              </a:rPr>
              <a:t>0.4 pbarn</a:t>
            </a:r>
            <a:r>
              <a:rPr lang="it-IT" sz="2000" baseline="30000" dirty="0">
                <a:solidFill>
                  <a:schemeClr val="bg1"/>
                </a:solidFill>
              </a:rPr>
              <a:t>-1</a:t>
            </a:r>
            <a:r>
              <a:rPr lang="it-IT" sz="2000" dirty="0">
                <a:solidFill>
                  <a:schemeClr val="bg1"/>
                </a:solidFill>
              </a:rPr>
              <a:t> / </a:t>
            </a:r>
            <a:r>
              <a:rPr lang="it-IT" sz="2000" dirty="0" err="1">
                <a:solidFill>
                  <a:schemeClr val="bg1"/>
                </a:solidFill>
              </a:rPr>
              <a:t>hour</a:t>
            </a:r>
            <a:endParaRPr lang="it-IT" sz="2000" dirty="0">
              <a:solidFill>
                <a:schemeClr val="bg1"/>
              </a:solidFill>
            </a:endParaRPr>
          </a:p>
        </p:txBody>
      </p:sp>
      <p:sp>
        <p:nvSpPr>
          <p:cNvPr id="592904" name="Text Box 8"/>
          <p:cNvSpPr txBox="1">
            <a:spLocks noChangeArrowheads="1"/>
          </p:cNvSpPr>
          <p:nvPr/>
        </p:nvSpPr>
        <p:spPr bwMode="auto">
          <a:xfrm>
            <a:off x="5644976" y="5330825"/>
            <a:ext cx="2698175" cy="707886"/>
          </a:xfrm>
          <a:prstGeom prst="rect">
            <a:avLst/>
          </a:prstGeom>
          <a:noFill/>
          <a:ln w="9525">
            <a:noFill/>
            <a:miter lim="800000"/>
            <a:headEnd/>
            <a:tailEnd/>
          </a:ln>
          <a:effectLst/>
        </p:spPr>
        <p:txBody>
          <a:bodyPr wrap="none">
            <a:prstTxWarp prst="textNoShape">
              <a:avLst/>
            </a:prstTxWarp>
            <a:spAutoFit/>
          </a:bodyPr>
          <a:lstStyle/>
          <a:p>
            <a:pPr algn="ctr"/>
            <a:r>
              <a:rPr lang="it-IT" sz="2000" dirty="0" err="1" smtClean="0">
                <a:solidFill>
                  <a:srgbClr val="FFFFFF"/>
                </a:solidFill>
              </a:rPr>
              <a:t>L</a:t>
            </a:r>
            <a:r>
              <a:rPr lang="it-IT" sz="2000" baseline="-25000" dirty="0" err="1" smtClean="0">
                <a:solidFill>
                  <a:srgbClr val="FFFFFF"/>
                </a:solidFill>
              </a:rPr>
              <a:t>max</a:t>
            </a:r>
            <a:r>
              <a:rPr lang="it-IT" sz="2000" b="1" dirty="0" smtClean="0">
                <a:solidFill>
                  <a:srgbClr val="FFFFFF"/>
                </a:solidFill>
              </a:rPr>
              <a:t> = 4.5 10</a:t>
            </a:r>
            <a:r>
              <a:rPr lang="it-IT" sz="2000" b="1" baseline="30000" dirty="0" smtClean="0">
                <a:solidFill>
                  <a:srgbClr val="FFFFFF"/>
                </a:solidFill>
              </a:rPr>
              <a:t>32</a:t>
            </a:r>
            <a:r>
              <a:rPr lang="it-IT" sz="2000" b="1" dirty="0" smtClean="0">
                <a:solidFill>
                  <a:srgbClr val="FFFFFF"/>
                </a:solidFill>
              </a:rPr>
              <a:t> cm</a:t>
            </a:r>
            <a:r>
              <a:rPr lang="it-IT" sz="2000" b="1" baseline="30000" dirty="0" smtClean="0">
                <a:solidFill>
                  <a:srgbClr val="FFFFFF"/>
                </a:solidFill>
              </a:rPr>
              <a:t>-2</a:t>
            </a:r>
            <a:r>
              <a:rPr lang="it-IT" sz="2000" b="1" dirty="0" smtClean="0">
                <a:solidFill>
                  <a:srgbClr val="FFFFFF"/>
                </a:solidFill>
              </a:rPr>
              <a:t> sec</a:t>
            </a:r>
            <a:r>
              <a:rPr lang="it-IT" sz="2000" b="1" baseline="30000" dirty="0" smtClean="0">
                <a:solidFill>
                  <a:srgbClr val="FFFFFF"/>
                </a:solidFill>
              </a:rPr>
              <a:t>-1</a:t>
            </a:r>
          </a:p>
          <a:p>
            <a:pPr algn="ctr"/>
            <a:r>
              <a:rPr lang="it-IT" sz="2000" dirty="0" smtClean="0">
                <a:solidFill>
                  <a:schemeClr val="bg1"/>
                </a:solidFill>
              </a:rPr>
              <a:t>1.0 </a:t>
            </a:r>
            <a:r>
              <a:rPr lang="it-IT" sz="2000" dirty="0">
                <a:solidFill>
                  <a:schemeClr val="bg1"/>
                </a:solidFill>
              </a:rPr>
              <a:t>pbarn</a:t>
            </a:r>
            <a:r>
              <a:rPr lang="it-IT" sz="2000" baseline="30000" dirty="0">
                <a:solidFill>
                  <a:schemeClr val="bg1"/>
                </a:solidFill>
              </a:rPr>
              <a:t>-1</a:t>
            </a:r>
            <a:r>
              <a:rPr lang="it-IT" sz="2000" dirty="0">
                <a:solidFill>
                  <a:schemeClr val="bg1"/>
                </a:solidFill>
              </a:rPr>
              <a:t> / </a:t>
            </a:r>
            <a:r>
              <a:rPr lang="it-IT" sz="2000" dirty="0" err="1">
                <a:solidFill>
                  <a:schemeClr val="bg1"/>
                </a:solidFill>
              </a:rPr>
              <a:t>hour</a:t>
            </a:r>
            <a:endParaRPr lang="it-IT" sz="2000" dirty="0">
              <a:solidFill>
                <a:schemeClr val="bg1"/>
              </a:solidFill>
            </a:endParaRPr>
          </a:p>
        </p:txBody>
      </p:sp>
      <p:sp>
        <p:nvSpPr>
          <p:cNvPr id="592905" name="Text Box 9"/>
          <p:cNvSpPr txBox="1">
            <a:spLocks noChangeArrowheads="1"/>
          </p:cNvSpPr>
          <p:nvPr/>
        </p:nvSpPr>
        <p:spPr bwMode="auto">
          <a:xfrm>
            <a:off x="3157539" y="196861"/>
            <a:ext cx="2441694" cy="461665"/>
          </a:xfrm>
          <a:prstGeom prst="rect">
            <a:avLst/>
          </a:prstGeom>
          <a:noFill/>
          <a:ln w="9525">
            <a:noFill/>
            <a:miter lim="800000"/>
            <a:headEnd/>
            <a:tailEnd/>
          </a:ln>
          <a:effectLst/>
        </p:spPr>
        <p:txBody>
          <a:bodyPr wrap="none">
            <a:prstTxWarp prst="textNoShape">
              <a:avLst/>
            </a:prstTxWarp>
            <a:spAutoFit/>
          </a:bodyPr>
          <a:lstStyle/>
          <a:p>
            <a:r>
              <a:rPr lang="it-IT" sz="2400">
                <a:solidFill>
                  <a:srgbClr val="FFFF00"/>
                </a:solidFill>
              </a:rPr>
              <a:t>Gain in luminosity</a:t>
            </a:r>
          </a:p>
        </p:txBody>
      </p:sp>
      <p:sp>
        <p:nvSpPr>
          <p:cNvPr id="8" name="Rectangle 7"/>
          <p:cNvSpPr/>
          <p:nvPr/>
        </p:nvSpPr>
        <p:spPr>
          <a:xfrm>
            <a:off x="152402" y="926068"/>
            <a:ext cx="4402204" cy="369332"/>
          </a:xfrm>
          <a:prstGeom prst="rect">
            <a:avLst/>
          </a:prstGeom>
        </p:spPr>
        <p:txBody>
          <a:bodyPr wrap="none">
            <a:spAutoFit/>
          </a:bodyPr>
          <a:lstStyle/>
          <a:p>
            <a:pPr algn="ctr"/>
            <a:r>
              <a:rPr lang="it-IT" dirty="0" smtClean="0">
                <a:solidFill>
                  <a:schemeClr val="bg1"/>
                </a:solidFill>
              </a:rPr>
              <a:t>KLOE </a:t>
            </a:r>
            <a:r>
              <a:rPr lang="it-IT" dirty="0" err="1" smtClean="0">
                <a:solidFill>
                  <a:schemeClr val="bg1"/>
                </a:solidFill>
              </a:rPr>
              <a:t>classical</a:t>
            </a:r>
            <a:r>
              <a:rPr lang="it-IT" dirty="0" smtClean="0">
                <a:solidFill>
                  <a:schemeClr val="bg1"/>
                </a:solidFill>
              </a:rPr>
              <a:t> </a:t>
            </a:r>
            <a:r>
              <a:rPr lang="it-IT" dirty="0" err="1" smtClean="0">
                <a:solidFill>
                  <a:schemeClr val="bg1"/>
                </a:solidFill>
              </a:rPr>
              <a:t>with</a:t>
            </a:r>
            <a:r>
              <a:rPr lang="it-IT" dirty="0" smtClean="0">
                <a:solidFill>
                  <a:schemeClr val="bg1"/>
                </a:solidFill>
              </a:rPr>
              <a:t> </a:t>
            </a:r>
            <a:r>
              <a:rPr lang="it-IT" dirty="0" err="1" smtClean="0">
                <a:solidFill>
                  <a:schemeClr val="bg1"/>
                </a:solidFill>
              </a:rPr>
              <a:t>apparatus</a:t>
            </a:r>
            <a:r>
              <a:rPr lang="it-IT" dirty="0" smtClean="0">
                <a:solidFill>
                  <a:schemeClr val="bg1"/>
                </a:solidFill>
              </a:rPr>
              <a:t> </a:t>
            </a:r>
            <a:r>
              <a:rPr lang="it-IT" dirty="0" err="1" smtClean="0">
                <a:solidFill>
                  <a:schemeClr val="bg1"/>
                </a:solidFill>
              </a:rPr>
              <a:t>solenoidal</a:t>
            </a:r>
            <a:r>
              <a:rPr lang="it-IT" dirty="0" smtClean="0">
                <a:solidFill>
                  <a:schemeClr val="bg1"/>
                </a:solidFill>
              </a:rPr>
              <a:t> </a:t>
            </a:r>
            <a:r>
              <a:rPr lang="it-IT" dirty="0" err="1" smtClean="0">
                <a:solidFill>
                  <a:schemeClr val="bg1"/>
                </a:solidFill>
              </a:rPr>
              <a:t>field</a:t>
            </a:r>
            <a:endParaRPr lang="it-IT" dirty="0" smtClean="0">
              <a:solidFill>
                <a:schemeClr val="bg1"/>
              </a:solidFill>
            </a:endParaRPr>
          </a:p>
        </p:txBody>
      </p:sp>
      <p:sp>
        <p:nvSpPr>
          <p:cNvPr id="10" name="Rectangle 9"/>
          <p:cNvSpPr/>
          <p:nvPr/>
        </p:nvSpPr>
        <p:spPr>
          <a:xfrm>
            <a:off x="4615890" y="914400"/>
            <a:ext cx="4451910" cy="369332"/>
          </a:xfrm>
          <a:prstGeom prst="rect">
            <a:avLst/>
          </a:prstGeom>
        </p:spPr>
        <p:txBody>
          <a:bodyPr wrap="none">
            <a:spAutoFit/>
          </a:bodyPr>
          <a:lstStyle/>
          <a:p>
            <a:pPr algn="ctr"/>
            <a:r>
              <a:rPr lang="it-IT" dirty="0" err="1" smtClean="0">
                <a:solidFill>
                  <a:schemeClr val="bg1"/>
                </a:solidFill>
              </a:rPr>
              <a:t>Siddharta</a:t>
            </a:r>
            <a:r>
              <a:rPr lang="it-IT" dirty="0" smtClean="0">
                <a:solidFill>
                  <a:schemeClr val="bg1"/>
                </a:solidFill>
              </a:rPr>
              <a:t> CRAB </a:t>
            </a:r>
            <a:r>
              <a:rPr lang="it-IT" dirty="0" err="1" smtClean="0">
                <a:solidFill>
                  <a:schemeClr val="bg1"/>
                </a:solidFill>
              </a:rPr>
              <a:t>waist</a:t>
            </a:r>
            <a:r>
              <a:rPr lang="it-IT" dirty="0" smtClean="0">
                <a:solidFill>
                  <a:schemeClr val="bg1"/>
                </a:solidFill>
              </a:rPr>
              <a:t> </a:t>
            </a:r>
            <a:r>
              <a:rPr lang="it-IT" dirty="0" err="1" smtClean="0">
                <a:solidFill>
                  <a:schemeClr val="bg1"/>
                </a:solidFill>
              </a:rPr>
              <a:t>without</a:t>
            </a:r>
            <a:r>
              <a:rPr lang="it-IT" dirty="0" smtClean="0">
                <a:solidFill>
                  <a:schemeClr val="bg1"/>
                </a:solidFill>
              </a:rPr>
              <a:t> </a:t>
            </a:r>
            <a:r>
              <a:rPr lang="it-IT" dirty="0" err="1" smtClean="0">
                <a:solidFill>
                  <a:schemeClr val="bg1"/>
                </a:solidFill>
              </a:rPr>
              <a:t>solenoidal</a:t>
            </a:r>
            <a:r>
              <a:rPr lang="it-IT" dirty="0" smtClean="0">
                <a:solidFill>
                  <a:schemeClr val="bg1"/>
                </a:solidFill>
              </a:rPr>
              <a:t> </a:t>
            </a:r>
            <a:r>
              <a:rPr lang="it-IT" dirty="0" err="1" smtClean="0">
                <a:solidFill>
                  <a:schemeClr val="bg1"/>
                </a:solidFill>
              </a:rPr>
              <a:t>field</a:t>
            </a:r>
            <a:r>
              <a:rPr lang="it-IT" dirty="0" smtClean="0">
                <a:solidFill>
                  <a:schemeClr val="bg1"/>
                </a:solidFill>
              </a:rPr>
              <a:t>   </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1552782" y="438661"/>
            <a:ext cx="1905344" cy="652387"/>
          </a:xfrm>
        </p:spPr>
        <p:txBody>
          <a:bodyPr>
            <a:noAutofit/>
          </a:bodyPr>
          <a:lstStyle/>
          <a:p>
            <a:r>
              <a:rPr lang="it-IT" sz="4000" i="1" dirty="0">
                <a:solidFill>
                  <a:srgbClr val="FFFFFF"/>
                </a:solidFill>
              </a:rPr>
              <a:t>Layout</a:t>
            </a:r>
            <a:endParaRPr lang="en-US" sz="4000" i="1" dirty="0">
              <a:solidFill>
                <a:srgbClr val="FFFFFF"/>
              </a:solidFill>
            </a:endParaRPr>
          </a:p>
        </p:txBody>
      </p:sp>
      <p:grpSp>
        <p:nvGrpSpPr>
          <p:cNvPr id="3" name="Gruppo 9"/>
          <p:cNvGrpSpPr/>
          <p:nvPr/>
        </p:nvGrpSpPr>
        <p:grpSpPr>
          <a:xfrm>
            <a:off x="152400" y="1140864"/>
            <a:ext cx="5105400" cy="5141102"/>
            <a:chOff x="2565550" y="941799"/>
            <a:chExt cx="6228184" cy="5459273"/>
          </a:xfrm>
        </p:grpSpPr>
        <p:pic>
          <p:nvPicPr>
            <p:cNvPr id="3074" name="Picture 2"/>
            <p:cNvPicPr>
              <a:picLocks noChangeAspect="1" noChangeArrowheads="1"/>
            </p:cNvPicPr>
            <p:nvPr/>
          </p:nvPicPr>
          <p:blipFill>
            <a:blip r:embed="rId2"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2565550" y="941799"/>
              <a:ext cx="6228184" cy="5296791"/>
            </a:xfrm>
            <a:prstGeom prst="rect">
              <a:avLst/>
            </a:prstGeom>
            <a:noFill/>
            <a:ln w="9525">
              <a:solidFill>
                <a:schemeClr val="tx1"/>
              </a:solidFill>
              <a:miter lim="800000"/>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9" name="Text Box 24"/>
            <p:cNvSpPr txBox="1">
              <a:spLocks noChangeArrowheads="1"/>
            </p:cNvSpPr>
            <p:nvPr/>
          </p:nvSpPr>
          <p:spPr bwMode="auto">
            <a:xfrm>
              <a:off x="5796133" y="2924945"/>
              <a:ext cx="864094" cy="359506"/>
            </a:xfrm>
            <a:prstGeom prst="rect">
              <a:avLst/>
            </a:prstGeom>
            <a:solidFill>
              <a:schemeClr val="tx2">
                <a:lumMod val="40000"/>
                <a:lumOff val="60000"/>
              </a:schemeClr>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3930" eaLnBrk="1" hangingPunct="1">
                <a:spcBef>
                  <a:spcPct val="50000"/>
                </a:spcBef>
              </a:pPr>
              <a:r>
                <a:rPr lang="en-US" sz="800" b="1" dirty="0">
                  <a:solidFill>
                    <a:srgbClr val="000000"/>
                  </a:solidFill>
                </a:rPr>
                <a:t>LER Spin Rotators</a:t>
              </a:r>
              <a:endParaRPr lang="ru-RU" sz="800" b="1" dirty="0">
                <a:solidFill>
                  <a:srgbClr val="000000"/>
                </a:solidFill>
              </a:endParaRPr>
            </a:p>
          </p:txBody>
        </p:sp>
        <p:cxnSp>
          <p:nvCxnSpPr>
            <p:cNvPr id="11" name="Connettore 2 10"/>
            <p:cNvCxnSpPr/>
            <p:nvPr/>
          </p:nvCxnSpPr>
          <p:spPr>
            <a:xfrm flipH="1" flipV="1">
              <a:off x="5957900" y="2204864"/>
              <a:ext cx="198276" cy="72008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flipV="1">
              <a:off x="6660232" y="2780928"/>
              <a:ext cx="720080" cy="43146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 Box 29"/>
            <p:cNvSpPr txBox="1">
              <a:spLocks noChangeArrowheads="1"/>
            </p:cNvSpPr>
            <p:nvPr/>
          </p:nvSpPr>
          <p:spPr bwMode="auto">
            <a:xfrm>
              <a:off x="4932042" y="4911552"/>
              <a:ext cx="1152127" cy="424872"/>
            </a:xfrm>
            <a:prstGeom prst="rect">
              <a:avLst/>
            </a:prstGeom>
            <a:solidFill>
              <a:srgbClr val="FFC000"/>
            </a:solidFill>
            <a:ln w="9525">
              <a:solidFill>
                <a:schemeClr val="tx1"/>
              </a:solidFill>
              <a:miter lim="800000"/>
              <a:headEnd/>
              <a:tailEnd/>
            </a:ln>
            <a:effectLs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3930" eaLnBrk="1" hangingPunct="1">
                <a:spcBef>
                  <a:spcPct val="50000"/>
                </a:spcBef>
              </a:pPr>
              <a:r>
                <a:rPr lang="en-US" sz="1000" b="1" dirty="0">
                  <a:solidFill>
                    <a:srgbClr val="000000"/>
                  </a:solidFill>
                </a:rPr>
                <a:t>Injection &amp; RF section</a:t>
              </a:r>
              <a:endParaRPr lang="ru-RU" sz="1000" b="1" dirty="0">
                <a:solidFill>
                  <a:srgbClr val="000000"/>
                </a:solidFill>
              </a:endParaRPr>
            </a:p>
          </p:txBody>
        </p:sp>
        <p:cxnSp>
          <p:nvCxnSpPr>
            <p:cNvPr id="17" name="Connettore 2 16"/>
            <p:cNvCxnSpPr/>
            <p:nvPr/>
          </p:nvCxnSpPr>
          <p:spPr>
            <a:xfrm flipV="1">
              <a:off x="5652120" y="4509120"/>
              <a:ext cx="72008" cy="40243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ttore 2 18"/>
            <p:cNvCxnSpPr/>
            <p:nvPr/>
          </p:nvCxnSpPr>
          <p:spPr>
            <a:xfrm flipV="1">
              <a:off x="5652121" y="4710335"/>
              <a:ext cx="792089" cy="20121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 Box 31"/>
            <p:cNvSpPr txBox="1">
              <a:spLocks noChangeArrowheads="1"/>
            </p:cNvSpPr>
            <p:nvPr/>
          </p:nvSpPr>
          <p:spPr bwMode="auto">
            <a:xfrm>
              <a:off x="6589042" y="1540594"/>
              <a:ext cx="503238" cy="326825"/>
            </a:xfrm>
            <a:prstGeom prst="rect">
              <a:avLst/>
            </a:prstGeom>
            <a:solidFill>
              <a:srgbClr val="FFFF00"/>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3930" eaLnBrk="1" hangingPunct="1">
                <a:spcBef>
                  <a:spcPct val="50000"/>
                </a:spcBef>
              </a:pPr>
              <a:r>
                <a:rPr lang="en-US" sz="1400" b="1" dirty="0">
                  <a:solidFill>
                    <a:srgbClr val="FF0000"/>
                  </a:solidFill>
                </a:rPr>
                <a:t>IP</a:t>
              </a:r>
              <a:endParaRPr lang="ru-RU" sz="1400" b="1" dirty="0">
                <a:solidFill>
                  <a:srgbClr val="FF0000"/>
                </a:solidFill>
              </a:endParaRPr>
            </a:p>
          </p:txBody>
        </p:sp>
        <p:sp>
          <p:nvSpPr>
            <p:cNvPr id="23" name="Text Box 28"/>
            <p:cNvSpPr txBox="1">
              <a:spLocks noChangeArrowheads="1"/>
            </p:cNvSpPr>
            <p:nvPr/>
          </p:nvSpPr>
          <p:spPr bwMode="auto">
            <a:xfrm>
              <a:off x="3275089" y="3829247"/>
              <a:ext cx="863924" cy="261459"/>
            </a:xfrm>
            <a:prstGeom prst="rect">
              <a:avLst/>
            </a:prstGeom>
            <a:solidFill>
              <a:srgbClr val="FF0000"/>
            </a:solidFill>
            <a:ln w="9525">
              <a:solidFill>
                <a:schemeClr val="tx1"/>
              </a:solidFill>
              <a:miter lim="800000"/>
              <a:headEnd/>
              <a:tailEnd/>
            </a:ln>
            <a:effectLs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3930" eaLnBrk="1" hangingPunct="1">
                <a:spcBef>
                  <a:spcPct val="50000"/>
                </a:spcBef>
              </a:pPr>
              <a:r>
                <a:rPr lang="en-US" sz="1000" b="1" dirty="0">
                  <a:solidFill>
                    <a:srgbClr val="000000"/>
                  </a:solidFill>
                </a:rPr>
                <a:t>FEL Hall</a:t>
              </a:r>
              <a:endParaRPr lang="ru-RU" sz="1000" b="1" dirty="0">
                <a:solidFill>
                  <a:srgbClr val="000000"/>
                </a:solidFill>
              </a:endParaRPr>
            </a:p>
          </p:txBody>
        </p:sp>
        <p:sp>
          <p:nvSpPr>
            <p:cNvPr id="25" name="Text Box 28"/>
            <p:cNvSpPr txBox="1">
              <a:spLocks noChangeArrowheads="1"/>
            </p:cNvSpPr>
            <p:nvPr/>
          </p:nvSpPr>
          <p:spPr bwMode="auto">
            <a:xfrm>
              <a:off x="6371434" y="5845471"/>
              <a:ext cx="1520551" cy="555601"/>
            </a:xfrm>
            <a:prstGeom prst="rect">
              <a:avLst/>
            </a:prstGeom>
            <a:solidFill>
              <a:srgbClr val="33CC33"/>
            </a:solidFill>
            <a:ln w="9525">
              <a:solidFill>
                <a:schemeClr val="tx1"/>
              </a:solidFill>
              <a:miter lim="800000"/>
              <a:headEnd/>
              <a:tailEnd/>
            </a:ln>
            <a:effectLs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3930" eaLnBrk="1" hangingPunct="1">
                <a:spcBef>
                  <a:spcPct val="50000"/>
                </a:spcBef>
              </a:pPr>
              <a:r>
                <a:rPr lang="it-IT" sz="1400" b="1" dirty="0" err="1">
                  <a:solidFill>
                    <a:prstClr val="white"/>
                  </a:solidFill>
                </a:rPr>
                <a:t>Linac</a:t>
              </a:r>
              <a:r>
                <a:rPr lang="it-IT" sz="1400" b="1" dirty="0">
                  <a:solidFill>
                    <a:prstClr val="white"/>
                  </a:solidFill>
                </a:rPr>
                <a:t> </a:t>
              </a:r>
              <a:r>
                <a:rPr lang="it-IT" sz="1400" b="1" dirty="0" err="1">
                  <a:solidFill>
                    <a:prstClr val="white"/>
                  </a:solidFill>
                </a:rPr>
                <a:t>complex</a:t>
              </a:r>
              <a:endParaRPr lang="ru-RU" sz="1400" b="1" dirty="0">
                <a:solidFill>
                  <a:prstClr val="white"/>
                </a:solidFill>
              </a:endParaRPr>
            </a:p>
          </p:txBody>
        </p:sp>
      </p:grpSp>
      <p:cxnSp>
        <p:nvCxnSpPr>
          <p:cNvPr id="14" name="Connettore 2 13"/>
          <p:cNvCxnSpPr/>
          <p:nvPr/>
        </p:nvCxnSpPr>
        <p:spPr>
          <a:xfrm flipH="1" flipV="1">
            <a:off x="2124502" y="3152704"/>
            <a:ext cx="863923" cy="489316"/>
          </a:xfrm>
          <a:prstGeom prst="straightConnector1">
            <a:avLst/>
          </a:prstGeom>
          <a:ln w="381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6" name="Text Box 28"/>
          <p:cNvSpPr txBox="1">
            <a:spLocks noChangeArrowheads="1"/>
          </p:cNvSpPr>
          <p:nvPr/>
        </p:nvSpPr>
        <p:spPr bwMode="auto">
          <a:xfrm>
            <a:off x="1686056" y="2008202"/>
            <a:ext cx="1520553" cy="369285"/>
          </a:xfrm>
          <a:prstGeom prst="rect">
            <a:avLst/>
          </a:prstGeom>
          <a:solidFill>
            <a:schemeClr val="tx2">
              <a:lumMod val="60000"/>
              <a:lumOff val="40000"/>
            </a:schemeClr>
          </a:solidFill>
          <a:ln w="9525">
            <a:solidFill>
              <a:schemeClr val="tx1"/>
            </a:solidFill>
            <a:miter lim="800000"/>
            <a:headEnd/>
            <a:tailEnd/>
          </a:ln>
          <a:effectLst/>
          <a:extLst/>
        </p:spPr>
        <p:txBody>
          <a:bodyPr wrap="square" lIns="91392" tIns="45697" rIns="91392" bIns="4569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3930" eaLnBrk="1" hangingPunct="1">
              <a:spcBef>
                <a:spcPct val="50000"/>
              </a:spcBef>
            </a:pPr>
            <a:r>
              <a:rPr lang="it-IT" b="1" dirty="0" err="1">
                <a:solidFill>
                  <a:prstClr val="white"/>
                </a:solidFill>
              </a:rPr>
              <a:t>Main</a:t>
            </a:r>
            <a:r>
              <a:rPr lang="it-IT" b="1" dirty="0">
                <a:solidFill>
                  <a:prstClr val="white"/>
                </a:solidFill>
              </a:rPr>
              <a:t> Rings</a:t>
            </a:r>
            <a:endParaRPr lang="ru-RU" b="1" dirty="0">
              <a:solidFill>
                <a:prstClr val="white"/>
              </a:solidFill>
            </a:endParaRPr>
          </a:p>
        </p:txBody>
      </p:sp>
      <p:sp>
        <p:nvSpPr>
          <p:cNvPr id="18" name="Titolo 1"/>
          <p:cNvSpPr txBox="1">
            <a:spLocks/>
          </p:cNvSpPr>
          <p:nvPr/>
        </p:nvSpPr>
        <p:spPr>
          <a:xfrm>
            <a:off x="420296" y="-76200"/>
            <a:ext cx="7392071" cy="531264"/>
          </a:xfrm>
          <a:prstGeom prst="rect">
            <a:avLst/>
          </a:prstGeom>
        </p:spPr>
        <p:txBody>
          <a:bodyPr vert="horz" lIns="0" tIns="45699" rIns="0" bIns="0" anchor="b">
            <a:normAutofit fontScale="52500" lnSpcReduction="20000"/>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7100" b="0" kern="1200">
                <a:ln>
                  <a:noFill/>
                </a:ln>
                <a:solidFill>
                  <a:schemeClr val="tx2"/>
                </a:solidFill>
                <a:effectLst/>
                <a:latin typeface="+mj-lt"/>
                <a:ea typeface="+mj-ea"/>
                <a:cs typeface="+mj-cs"/>
              </a:defRPr>
            </a:lvl1pPr>
          </a:lstStyle>
          <a:p>
            <a:r>
              <a:rPr lang="it-IT" dirty="0" err="1" smtClean="0">
                <a:solidFill>
                  <a:srgbClr val="FFFFFF"/>
                </a:solidFill>
              </a:rPr>
              <a:t>SuperB</a:t>
            </a:r>
            <a:r>
              <a:rPr lang="it-IT" dirty="0" smtClean="0">
                <a:solidFill>
                  <a:srgbClr val="FFFFFF"/>
                </a:solidFill>
              </a:rPr>
              <a:t> </a:t>
            </a:r>
            <a:r>
              <a:rPr lang="it-IT" sz="5100" dirty="0">
                <a:solidFill>
                  <a:srgbClr val="FFFFFF"/>
                </a:solidFill>
              </a:rPr>
              <a:t>@ Tor Vergata </a:t>
            </a:r>
            <a:r>
              <a:rPr lang="it-IT" sz="5100" dirty="0" err="1">
                <a:solidFill>
                  <a:srgbClr val="FFFFFF"/>
                </a:solidFill>
              </a:rPr>
              <a:t>University</a:t>
            </a:r>
            <a:r>
              <a:rPr lang="it-IT" sz="5100" dirty="0">
                <a:solidFill>
                  <a:srgbClr val="FFFFFF"/>
                </a:solidFill>
              </a:rPr>
              <a:t> campus </a:t>
            </a:r>
            <a:endParaRPr lang="en-US" dirty="0">
              <a:solidFill>
                <a:srgbClr val="FFFFFF"/>
              </a:solidFill>
            </a:endParaRPr>
          </a:p>
        </p:txBody>
      </p:sp>
      <p:graphicFrame>
        <p:nvGraphicFramePr>
          <p:cNvPr id="20" name="Segnaposto contenuto 4"/>
          <p:cNvGraphicFramePr>
            <a:graphicFrameLocks/>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03164134"/>
              </p:ext>
            </p:extLst>
          </p:nvPr>
        </p:nvGraphicFramePr>
        <p:xfrm>
          <a:off x="5410200" y="1521867"/>
          <a:ext cx="3657600" cy="4343397"/>
        </p:xfrm>
        <a:graphic>
          <a:graphicData uri="http://schemas.openxmlformats.org/drawingml/2006/table">
            <a:tbl>
              <a:tblPr firstRow="1" bandRow="1">
                <a:tableStyleId>{F5AB1C69-6EDB-4FF4-983F-18BD219EF322}</a:tableStyleId>
              </a:tblPr>
              <a:tblGrid>
                <a:gridCol w="1515770"/>
                <a:gridCol w="1063749"/>
                <a:gridCol w="1078081"/>
              </a:tblGrid>
              <a:tr h="290528">
                <a:tc>
                  <a:txBody>
                    <a:bodyPr/>
                    <a:lstStyle/>
                    <a:p>
                      <a:pPr algn="ctr">
                        <a:spcBef>
                          <a:spcPts val="300"/>
                        </a:spcBef>
                        <a:spcAft>
                          <a:spcPts val="300"/>
                        </a:spcAft>
                      </a:pPr>
                      <a:r>
                        <a:rPr lang="en-GB" sz="1100" b="1" kern="800" dirty="0">
                          <a:solidFill>
                            <a:schemeClr val="tx1"/>
                          </a:solidFill>
                          <a:effectLst/>
                          <a:latin typeface="+mj-lt"/>
                        </a:rPr>
                        <a:t>Parameter</a:t>
                      </a:r>
                      <a:endParaRPr lang="en-US" sz="1100" b="1" dirty="0">
                        <a:solidFill>
                          <a:schemeClr val="tx1"/>
                        </a:solidFill>
                        <a:effectLst/>
                        <a:latin typeface="+mj-lt"/>
                        <a:ea typeface="Times New Roman"/>
                      </a:endParaRPr>
                    </a:p>
                  </a:txBody>
                  <a:tcPr marL="48220" marR="48220" marT="0" marB="0" anchor="ctr"/>
                </a:tc>
                <a:tc gridSpan="2">
                  <a:txBody>
                    <a:bodyPr/>
                    <a:lstStyle/>
                    <a:p>
                      <a:pPr algn="ctr">
                        <a:spcBef>
                          <a:spcPts val="300"/>
                        </a:spcBef>
                        <a:spcAft>
                          <a:spcPts val="300"/>
                        </a:spcAft>
                      </a:pPr>
                      <a:r>
                        <a:rPr lang="en-GB" sz="1100" b="1" kern="800" dirty="0" err="1">
                          <a:solidFill>
                            <a:schemeClr val="tx1"/>
                          </a:solidFill>
                          <a:effectLst/>
                          <a:latin typeface="+mj-lt"/>
                        </a:rPr>
                        <a:t>SuperB</a:t>
                      </a:r>
                      <a:endParaRPr lang="en-US" sz="1100" b="1" dirty="0">
                        <a:solidFill>
                          <a:schemeClr val="tx1"/>
                        </a:solidFill>
                        <a:effectLst/>
                        <a:latin typeface="+mj-lt"/>
                        <a:ea typeface="Times New Roman"/>
                      </a:endParaRPr>
                    </a:p>
                  </a:txBody>
                  <a:tcPr marL="48220" marR="48220" marT="0" marB="0" anchor="ctr"/>
                </a:tc>
                <a:tc hMerge="1">
                  <a:txBody>
                    <a:bodyPr/>
                    <a:lstStyle/>
                    <a:p>
                      <a:endParaRPr lang="en-US"/>
                    </a:p>
                  </a:txBody>
                  <a:tcPr/>
                </a:tc>
              </a:tr>
              <a:tr h="217193">
                <a:tc>
                  <a:txBody>
                    <a:bodyPr/>
                    <a:lstStyle/>
                    <a:p>
                      <a:pPr algn="l">
                        <a:spcBef>
                          <a:spcPts val="300"/>
                        </a:spcBef>
                        <a:spcAft>
                          <a:spcPts val="300"/>
                        </a:spcAft>
                      </a:pPr>
                      <a:r>
                        <a:rPr lang="en-GB" sz="1000" b="1" kern="800" dirty="0">
                          <a:effectLst/>
                          <a:latin typeface="+mj-lt"/>
                        </a:rPr>
                        <a:t> </a:t>
                      </a:r>
                      <a:endParaRPr lang="en-US" sz="1000" b="1" dirty="0">
                        <a:effectLst/>
                        <a:latin typeface="+mj-lt"/>
                        <a:ea typeface="Times New Roman"/>
                      </a:endParaRPr>
                    </a:p>
                  </a:txBody>
                  <a:tcPr marL="48220" marR="48220" marT="0" marB="0" anchor="ctr"/>
                </a:tc>
                <a:tc>
                  <a:txBody>
                    <a:bodyPr/>
                    <a:lstStyle/>
                    <a:p>
                      <a:pPr algn="ctr">
                        <a:spcBef>
                          <a:spcPts val="300"/>
                        </a:spcBef>
                        <a:spcAft>
                          <a:spcPts val="300"/>
                        </a:spcAft>
                      </a:pPr>
                      <a:r>
                        <a:rPr lang="en-GB" sz="1000" b="1" kern="800" dirty="0">
                          <a:effectLst/>
                          <a:latin typeface="+mj-lt"/>
                        </a:rPr>
                        <a:t>HER (e</a:t>
                      </a:r>
                      <a:r>
                        <a:rPr lang="en-GB" sz="1000" b="1" kern="800" baseline="30000" dirty="0">
                          <a:effectLst/>
                          <a:latin typeface="+mj-lt"/>
                        </a:rPr>
                        <a:t>+</a:t>
                      </a:r>
                      <a:r>
                        <a:rPr lang="en-GB" sz="1000" b="1" kern="800" dirty="0">
                          <a:effectLst/>
                          <a:latin typeface="+mj-lt"/>
                        </a:rPr>
                        <a:t>)</a:t>
                      </a:r>
                      <a:endParaRPr lang="en-US" sz="1000" b="1" dirty="0">
                        <a:effectLst/>
                        <a:latin typeface="+mj-lt"/>
                        <a:ea typeface="Times New Roman"/>
                      </a:endParaRPr>
                    </a:p>
                  </a:txBody>
                  <a:tcPr marL="48220" marR="48220" marT="0" marB="0" anchor="ctr"/>
                </a:tc>
                <a:tc>
                  <a:txBody>
                    <a:bodyPr/>
                    <a:lstStyle/>
                    <a:p>
                      <a:pPr algn="ctr">
                        <a:spcBef>
                          <a:spcPts val="300"/>
                        </a:spcBef>
                        <a:spcAft>
                          <a:spcPts val="300"/>
                        </a:spcAft>
                      </a:pPr>
                      <a:r>
                        <a:rPr lang="en-GB" sz="1000" b="1" kern="800" dirty="0">
                          <a:effectLst/>
                          <a:latin typeface="+mj-lt"/>
                        </a:rPr>
                        <a:t>LER (e</a:t>
                      </a:r>
                      <a:r>
                        <a:rPr lang="en-GB" sz="1000" b="1" kern="800" baseline="30000" dirty="0">
                          <a:effectLst/>
                          <a:latin typeface="+mj-lt"/>
                        </a:rPr>
                        <a:t>-</a:t>
                      </a:r>
                      <a:r>
                        <a:rPr lang="en-GB" sz="1000" b="1" kern="800" dirty="0">
                          <a:effectLst/>
                          <a:latin typeface="+mj-lt"/>
                        </a:rPr>
                        <a:t>)</a:t>
                      </a:r>
                      <a:endParaRPr lang="en-US" sz="1000" b="1" dirty="0">
                        <a:effectLst/>
                        <a:latin typeface="+mj-lt"/>
                        <a:ea typeface="Times New Roman"/>
                      </a:endParaRPr>
                    </a:p>
                  </a:txBody>
                  <a:tcPr marL="48220" marR="48220" marT="0" marB="0" anchor="ctr"/>
                </a:tc>
              </a:tr>
              <a:tr h="225628">
                <a:tc>
                  <a:txBody>
                    <a:bodyPr/>
                    <a:lstStyle/>
                    <a:p>
                      <a:pPr algn="l">
                        <a:spcBef>
                          <a:spcPts val="200"/>
                        </a:spcBef>
                        <a:spcAft>
                          <a:spcPts val="100"/>
                        </a:spcAft>
                      </a:pPr>
                      <a:r>
                        <a:rPr lang="en-GB" sz="1100" b="1" kern="800" dirty="0">
                          <a:solidFill>
                            <a:srgbClr val="FF0000"/>
                          </a:solidFill>
                          <a:effectLst/>
                          <a:latin typeface="+mj-lt"/>
                        </a:rPr>
                        <a:t>Luminosity (cm</a:t>
                      </a:r>
                      <a:r>
                        <a:rPr lang="en-GB" sz="1100" b="1" kern="800" baseline="30000" dirty="0">
                          <a:solidFill>
                            <a:srgbClr val="FF0000"/>
                          </a:solidFill>
                          <a:effectLst/>
                          <a:latin typeface="+mj-lt"/>
                        </a:rPr>
                        <a:t>-2</a:t>
                      </a:r>
                      <a:r>
                        <a:rPr lang="en-GB" sz="1100" b="1" kern="800" dirty="0">
                          <a:solidFill>
                            <a:srgbClr val="FF0000"/>
                          </a:solidFill>
                          <a:effectLst/>
                          <a:latin typeface="+mj-lt"/>
                        </a:rPr>
                        <a:t>s</a:t>
                      </a:r>
                      <a:r>
                        <a:rPr lang="en-GB" sz="1100" b="1" kern="800" baseline="30000" dirty="0">
                          <a:solidFill>
                            <a:srgbClr val="FF0000"/>
                          </a:solidFill>
                          <a:effectLst/>
                          <a:latin typeface="+mj-lt"/>
                        </a:rPr>
                        <a:t>-1</a:t>
                      </a:r>
                      <a:r>
                        <a:rPr lang="en-GB" sz="1100" b="1" kern="800" dirty="0">
                          <a:solidFill>
                            <a:srgbClr val="FF0000"/>
                          </a:solidFill>
                          <a:effectLst/>
                          <a:latin typeface="+mj-lt"/>
                        </a:rPr>
                        <a:t>)</a:t>
                      </a:r>
                      <a:endParaRPr lang="en-US" sz="1100" b="1" dirty="0">
                        <a:solidFill>
                          <a:srgbClr val="FF0000"/>
                        </a:solidFill>
                        <a:effectLst/>
                        <a:latin typeface="+mj-lt"/>
                        <a:ea typeface="Times New Roman"/>
                      </a:endParaRPr>
                    </a:p>
                  </a:txBody>
                  <a:tcPr marL="48220" marR="48220" marT="0" marB="0" anchor="ctr"/>
                </a:tc>
                <a:tc gridSpan="2">
                  <a:txBody>
                    <a:bodyPr/>
                    <a:lstStyle/>
                    <a:p>
                      <a:pPr algn="ctr">
                        <a:spcBef>
                          <a:spcPts val="200"/>
                        </a:spcBef>
                        <a:spcAft>
                          <a:spcPts val="100"/>
                        </a:spcAft>
                      </a:pPr>
                      <a:r>
                        <a:rPr lang="en-GB" sz="1100" b="1" kern="800" dirty="0">
                          <a:solidFill>
                            <a:srgbClr val="FF0000"/>
                          </a:solidFill>
                          <a:effectLst/>
                          <a:latin typeface="+mj-lt"/>
                        </a:rPr>
                        <a:t>10</a:t>
                      </a:r>
                      <a:r>
                        <a:rPr lang="en-GB" sz="1100" b="1" kern="800" baseline="30000" dirty="0">
                          <a:solidFill>
                            <a:srgbClr val="FF0000"/>
                          </a:solidFill>
                          <a:effectLst/>
                          <a:latin typeface="+mj-lt"/>
                        </a:rPr>
                        <a:t>36</a:t>
                      </a:r>
                      <a:endParaRPr lang="en-US" sz="1100" b="1" dirty="0">
                        <a:solidFill>
                          <a:srgbClr val="FF0000"/>
                        </a:solidFill>
                        <a:effectLst/>
                        <a:latin typeface="+mj-lt"/>
                        <a:ea typeface="Times New Roman"/>
                      </a:endParaRPr>
                    </a:p>
                  </a:txBody>
                  <a:tcPr marL="48220" marR="48220" marT="0" marB="0" anchor="ctr"/>
                </a:tc>
                <a:tc hMerge="1">
                  <a:txBody>
                    <a:bodyPr/>
                    <a:lstStyle/>
                    <a:p>
                      <a:endParaRPr lang="en-US"/>
                    </a:p>
                  </a:txBody>
                  <a:tcPr/>
                </a:tc>
              </a:tr>
              <a:tr h="225628">
                <a:tc>
                  <a:txBody>
                    <a:bodyPr/>
                    <a:lstStyle/>
                    <a:p>
                      <a:pPr algn="l">
                        <a:spcBef>
                          <a:spcPts val="200"/>
                        </a:spcBef>
                        <a:spcAft>
                          <a:spcPts val="100"/>
                        </a:spcAft>
                      </a:pPr>
                      <a:r>
                        <a:rPr lang="en-GB" sz="1000" b="1" kern="800" dirty="0">
                          <a:effectLst/>
                          <a:latin typeface="+mj-lt"/>
                        </a:rPr>
                        <a:t>C (m)</a:t>
                      </a:r>
                      <a:endParaRPr lang="en-US" sz="1000" b="1" dirty="0">
                        <a:effectLst/>
                        <a:latin typeface="+mj-lt"/>
                        <a:ea typeface="Times New Roman"/>
                      </a:endParaRPr>
                    </a:p>
                  </a:txBody>
                  <a:tcPr marL="48220" marR="48220" marT="0" marB="0" anchor="ctr"/>
                </a:tc>
                <a:tc gridSpan="2">
                  <a:txBody>
                    <a:bodyPr/>
                    <a:lstStyle/>
                    <a:p>
                      <a:pPr algn="ctr">
                        <a:spcBef>
                          <a:spcPts val="200"/>
                        </a:spcBef>
                        <a:spcAft>
                          <a:spcPts val="100"/>
                        </a:spcAft>
                      </a:pPr>
                      <a:r>
                        <a:rPr lang="en-GB" sz="1000" b="1" kern="800" dirty="0">
                          <a:effectLst/>
                          <a:latin typeface="+mj-lt"/>
                        </a:rPr>
                        <a:t>1200 </a:t>
                      </a:r>
                      <a:endParaRPr lang="en-US" sz="1000" b="1" dirty="0">
                        <a:effectLst/>
                        <a:latin typeface="+mj-lt"/>
                        <a:ea typeface="Times New Roman"/>
                      </a:endParaRPr>
                    </a:p>
                  </a:txBody>
                  <a:tcPr marL="48220" marR="48220" marT="0" marB="0" anchor="ctr"/>
                </a:tc>
                <a:tc hMerge="1">
                  <a:txBody>
                    <a:bodyPr/>
                    <a:lstStyle/>
                    <a:p>
                      <a:endParaRPr lang="en-US"/>
                    </a:p>
                  </a:txBody>
                  <a:tcPr/>
                </a:tc>
              </a:tr>
              <a:tr h="225628">
                <a:tc>
                  <a:txBody>
                    <a:bodyPr/>
                    <a:lstStyle/>
                    <a:p>
                      <a:pPr algn="l">
                        <a:spcBef>
                          <a:spcPts val="200"/>
                        </a:spcBef>
                        <a:spcAft>
                          <a:spcPts val="100"/>
                        </a:spcAft>
                      </a:pPr>
                      <a:r>
                        <a:rPr lang="en-GB" sz="1000" b="1" kern="800" dirty="0">
                          <a:effectLst/>
                          <a:latin typeface="+mj-lt"/>
                        </a:rPr>
                        <a:t>E (</a:t>
                      </a:r>
                      <a:r>
                        <a:rPr lang="en-GB" sz="1000" b="1" kern="800" dirty="0" err="1">
                          <a:effectLst/>
                          <a:latin typeface="+mj-lt"/>
                        </a:rPr>
                        <a:t>GeV</a:t>
                      </a:r>
                      <a:r>
                        <a:rPr lang="en-GB" sz="1000" b="1" kern="800" dirty="0">
                          <a:effectLst/>
                          <a:latin typeface="+mj-lt"/>
                        </a:rPr>
                        <a:t>)</a:t>
                      </a:r>
                      <a:endParaRPr lang="en-US" sz="1000" b="1" dirty="0">
                        <a:effectLst/>
                        <a:latin typeface="+mj-lt"/>
                        <a:ea typeface="Times New Roman"/>
                      </a:endParaRPr>
                    </a:p>
                  </a:txBody>
                  <a:tcPr marL="48220" marR="48220" marT="0" marB="0" anchor="ctr"/>
                </a:tc>
                <a:tc>
                  <a:txBody>
                    <a:bodyPr/>
                    <a:lstStyle/>
                    <a:p>
                      <a:pPr algn="ctr">
                        <a:spcBef>
                          <a:spcPts val="200"/>
                        </a:spcBef>
                        <a:spcAft>
                          <a:spcPts val="100"/>
                        </a:spcAft>
                      </a:pPr>
                      <a:r>
                        <a:rPr lang="en-GB" sz="1000" b="1" kern="800" dirty="0">
                          <a:effectLst/>
                          <a:latin typeface="+mj-lt"/>
                        </a:rPr>
                        <a:t>6.7</a:t>
                      </a:r>
                      <a:endParaRPr lang="en-US" sz="1000" b="1" dirty="0">
                        <a:effectLst/>
                        <a:latin typeface="+mj-lt"/>
                        <a:ea typeface="Times New Roman"/>
                      </a:endParaRPr>
                    </a:p>
                  </a:txBody>
                  <a:tcPr marL="48220" marR="48220" marT="0" marB="0" anchor="ctr"/>
                </a:tc>
                <a:tc>
                  <a:txBody>
                    <a:bodyPr/>
                    <a:lstStyle/>
                    <a:p>
                      <a:pPr algn="ctr">
                        <a:spcBef>
                          <a:spcPts val="200"/>
                        </a:spcBef>
                        <a:spcAft>
                          <a:spcPts val="100"/>
                        </a:spcAft>
                      </a:pPr>
                      <a:r>
                        <a:rPr lang="en-GB" sz="1000" b="1" kern="800" dirty="0">
                          <a:effectLst/>
                          <a:latin typeface="+mj-lt"/>
                        </a:rPr>
                        <a:t>4.18</a:t>
                      </a:r>
                      <a:endParaRPr lang="en-US" sz="1000" b="1" dirty="0">
                        <a:effectLst/>
                        <a:latin typeface="+mj-lt"/>
                        <a:ea typeface="Times New Roman"/>
                      </a:endParaRPr>
                    </a:p>
                  </a:txBody>
                  <a:tcPr marL="48220" marR="48220" marT="0" marB="0" anchor="ctr"/>
                </a:tc>
              </a:tr>
              <a:tr h="225628">
                <a:tc>
                  <a:txBody>
                    <a:bodyPr/>
                    <a:lstStyle/>
                    <a:p>
                      <a:pPr algn="l">
                        <a:spcBef>
                          <a:spcPts val="200"/>
                        </a:spcBef>
                        <a:spcAft>
                          <a:spcPts val="100"/>
                        </a:spcAft>
                      </a:pPr>
                      <a:r>
                        <a:rPr lang="en-GB" sz="1000" b="1" kern="800" dirty="0">
                          <a:effectLst/>
                          <a:latin typeface="+mj-lt"/>
                        </a:rPr>
                        <a:t>Crossing angle (</a:t>
                      </a:r>
                      <a:r>
                        <a:rPr lang="en-GB" sz="1000" b="1" kern="800" dirty="0" err="1">
                          <a:effectLst/>
                          <a:latin typeface="+mj-lt"/>
                        </a:rPr>
                        <a:t>mrad</a:t>
                      </a:r>
                      <a:r>
                        <a:rPr lang="en-GB" sz="1000" b="1" kern="800" dirty="0">
                          <a:effectLst/>
                          <a:latin typeface="+mj-lt"/>
                        </a:rPr>
                        <a:t>)</a:t>
                      </a:r>
                      <a:endParaRPr lang="en-US" sz="1000" b="1" dirty="0">
                        <a:effectLst/>
                        <a:latin typeface="+mj-lt"/>
                        <a:ea typeface="Times New Roman"/>
                      </a:endParaRPr>
                    </a:p>
                  </a:txBody>
                  <a:tcPr marL="48220" marR="48220" marT="0" marB="0" anchor="ctr"/>
                </a:tc>
                <a:tc gridSpan="2">
                  <a:txBody>
                    <a:bodyPr/>
                    <a:lstStyle/>
                    <a:p>
                      <a:pPr algn="ctr">
                        <a:spcBef>
                          <a:spcPts val="200"/>
                        </a:spcBef>
                        <a:spcAft>
                          <a:spcPts val="100"/>
                        </a:spcAft>
                      </a:pPr>
                      <a:r>
                        <a:rPr lang="en-GB" sz="1000" b="1" kern="800" dirty="0">
                          <a:effectLst/>
                          <a:latin typeface="+mj-lt"/>
                        </a:rPr>
                        <a:t>60</a:t>
                      </a:r>
                      <a:endParaRPr lang="en-US" sz="1000" b="1" dirty="0">
                        <a:effectLst/>
                        <a:latin typeface="+mj-lt"/>
                        <a:ea typeface="Times New Roman"/>
                      </a:endParaRPr>
                    </a:p>
                  </a:txBody>
                  <a:tcPr marL="48220" marR="48220" marT="0" marB="0" anchor="ctr"/>
                </a:tc>
                <a:tc hMerge="1">
                  <a:txBody>
                    <a:bodyPr/>
                    <a:lstStyle/>
                    <a:p>
                      <a:endParaRPr lang="en-US"/>
                    </a:p>
                  </a:txBody>
                  <a:tcPr/>
                </a:tc>
              </a:tr>
              <a:tr h="225628">
                <a:tc>
                  <a:txBody>
                    <a:bodyPr/>
                    <a:lstStyle/>
                    <a:p>
                      <a:pPr algn="l">
                        <a:spcBef>
                          <a:spcPts val="200"/>
                        </a:spcBef>
                        <a:spcAft>
                          <a:spcPts val="100"/>
                        </a:spcAft>
                      </a:pPr>
                      <a:r>
                        <a:rPr lang="en-GB" sz="1000" b="1" kern="800" dirty="0" err="1">
                          <a:effectLst/>
                          <a:latin typeface="+mj-lt"/>
                        </a:rPr>
                        <a:t>Piwinski</a:t>
                      </a:r>
                      <a:r>
                        <a:rPr lang="en-GB" sz="1000" b="1" kern="800" dirty="0">
                          <a:effectLst/>
                          <a:latin typeface="+mj-lt"/>
                        </a:rPr>
                        <a:t> angle</a:t>
                      </a:r>
                      <a:endParaRPr lang="en-US" sz="1000" b="1" dirty="0">
                        <a:effectLst/>
                        <a:latin typeface="+mj-lt"/>
                        <a:ea typeface="Times New Roman"/>
                      </a:endParaRPr>
                    </a:p>
                  </a:txBody>
                  <a:tcPr marL="48220" marR="48220" marT="0" marB="0" anchor="ctr"/>
                </a:tc>
                <a:tc>
                  <a:txBody>
                    <a:bodyPr/>
                    <a:lstStyle/>
                    <a:p>
                      <a:pPr algn="ctr">
                        <a:spcBef>
                          <a:spcPts val="200"/>
                        </a:spcBef>
                        <a:spcAft>
                          <a:spcPts val="100"/>
                        </a:spcAft>
                      </a:pPr>
                      <a:r>
                        <a:rPr lang="en-GB" sz="1000" b="1" kern="800">
                          <a:effectLst/>
                          <a:latin typeface="+mj-lt"/>
                        </a:rPr>
                        <a:t>20.8</a:t>
                      </a:r>
                      <a:endParaRPr lang="en-US" sz="1000" b="1">
                        <a:effectLst/>
                        <a:latin typeface="+mj-lt"/>
                        <a:ea typeface="Times New Roman"/>
                      </a:endParaRPr>
                    </a:p>
                  </a:txBody>
                  <a:tcPr marL="48220" marR="48220" marT="0" marB="0" anchor="ctr"/>
                </a:tc>
                <a:tc>
                  <a:txBody>
                    <a:bodyPr/>
                    <a:lstStyle/>
                    <a:p>
                      <a:pPr algn="ctr">
                        <a:spcBef>
                          <a:spcPts val="200"/>
                        </a:spcBef>
                        <a:spcAft>
                          <a:spcPts val="100"/>
                        </a:spcAft>
                      </a:pPr>
                      <a:r>
                        <a:rPr lang="en-GB" sz="1000" b="1" kern="800" dirty="0">
                          <a:effectLst/>
                          <a:latin typeface="+mj-lt"/>
                        </a:rPr>
                        <a:t>16.9</a:t>
                      </a:r>
                      <a:endParaRPr lang="en-US" sz="1000" b="1" dirty="0">
                        <a:effectLst/>
                        <a:latin typeface="+mj-lt"/>
                        <a:ea typeface="Times New Roman"/>
                      </a:endParaRPr>
                    </a:p>
                  </a:txBody>
                  <a:tcPr marL="48220" marR="48220" marT="0" marB="0" anchor="ctr"/>
                </a:tc>
              </a:tr>
              <a:tr h="225628">
                <a:tc>
                  <a:txBody>
                    <a:bodyPr/>
                    <a:lstStyle/>
                    <a:p>
                      <a:pPr algn="l">
                        <a:spcBef>
                          <a:spcPts val="200"/>
                        </a:spcBef>
                        <a:spcAft>
                          <a:spcPts val="100"/>
                        </a:spcAft>
                      </a:pPr>
                      <a:r>
                        <a:rPr lang="en-GB" sz="1000" b="1" kern="800" dirty="0">
                          <a:effectLst/>
                          <a:latin typeface="+mj-lt"/>
                        </a:rPr>
                        <a:t>I (mA)</a:t>
                      </a:r>
                      <a:endParaRPr lang="en-US" sz="1000" b="1" dirty="0">
                        <a:effectLst/>
                        <a:latin typeface="+mj-lt"/>
                        <a:ea typeface="Times New Roman"/>
                      </a:endParaRPr>
                    </a:p>
                  </a:txBody>
                  <a:tcPr marL="48220" marR="48220" marT="0" marB="0" anchor="ctr"/>
                </a:tc>
                <a:tc>
                  <a:txBody>
                    <a:bodyPr/>
                    <a:lstStyle/>
                    <a:p>
                      <a:pPr algn="ctr">
                        <a:spcBef>
                          <a:spcPts val="200"/>
                        </a:spcBef>
                        <a:spcAft>
                          <a:spcPts val="100"/>
                        </a:spcAft>
                      </a:pPr>
                      <a:r>
                        <a:rPr lang="en-GB" sz="1000" b="1" kern="800" dirty="0">
                          <a:effectLst/>
                          <a:latin typeface="+mj-lt"/>
                        </a:rPr>
                        <a:t>1900</a:t>
                      </a:r>
                      <a:endParaRPr lang="en-US" sz="1000" b="1" dirty="0">
                        <a:effectLst/>
                        <a:latin typeface="+mj-lt"/>
                        <a:ea typeface="Times New Roman"/>
                      </a:endParaRPr>
                    </a:p>
                  </a:txBody>
                  <a:tcPr marL="48220" marR="48220" marT="0" marB="0" anchor="ctr"/>
                </a:tc>
                <a:tc>
                  <a:txBody>
                    <a:bodyPr/>
                    <a:lstStyle/>
                    <a:p>
                      <a:pPr algn="ctr">
                        <a:spcBef>
                          <a:spcPts val="200"/>
                        </a:spcBef>
                        <a:spcAft>
                          <a:spcPts val="100"/>
                        </a:spcAft>
                      </a:pPr>
                      <a:r>
                        <a:rPr lang="en-GB" sz="1000" b="1" kern="800" dirty="0">
                          <a:effectLst/>
                          <a:latin typeface="+mj-lt"/>
                        </a:rPr>
                        <a:t>2440</a:t>
                      </a:r>
                      <a:endParaRPr lang="en-US" sz="1000" b="1" dirty="0">
                        <a:effectLst/>
                        <a:latin typeface="+mj-lt"/>
                        <a:ea typeface="Times New Roman"/>
                      </a:endParaRPr>
                    </a:p>
                  </a:txBody>
                  <a:tcPr marL="48220" marR="48220" marT="0" marB="0" anchor="ctr"/>
                </a:tc>
              </a:tr>
              <a:tr h="225628">
                <a:tc>
                  <a:txBody>
                    <a:bodyPr/>
                    <a:lstStyle/>
                    <a:p>
                      <a:pPr algn="l">
                        <a:spcBef>
                          <a:spcPts val="200"/>
                        </a:spcBef>
                        <a:spcAft>
                          <a:spcPts val="100"/>
                        </a:spcAft>
                      </a:pPr>
                      <a:r>
                        <a:rPr lang="en-GB" sz="1000" b="1" kern="800" dirty="0">
                          <a:effectLst/>
                          <a:latin typeface="Symbol" pitchFamily="18" charset="2"/>
                        </a:rPr>
                        <a:t>e</a:t>
                      </a:r>
                      <a:r>
                        <a:rPr lang="en-GB" sz="1000" b="1" kern="800" baseline="-25000" dirty="0">
                          <a:effectLst/>
                          <a:latin typeface="+mj-lt"/>
                        </a:rPr>
                        <a:t>x/y</a:t>
                      </a:r>
                      <a:r>
                        <a:rPr lang="en-GB" sz="1000" b="1" kern="800" dirty="0">
                          <a:effectLst/>
                          <a:latin typeface="+mj-lt"/>
                        </a:rPr>
                        <a:t> (nm/pm) (with IBS)</a:t>
                      </a:r>
                      <a:endParaRPr lang="en-US" sz="1000" b="1" dirty="0">
                        <a:effectLst/>
                        <a:latin typeface="+mj-lt"/>
                        <a:ea typeface="Times New Roman"/>
                      </a:endParaRPr>
                    </a:p>
                  </a:txBody>
                  <a:tcPr marL="48220" marR="48220" marT="0" marB="0" anchor="ctr"/>
                </a:tc>
                <a:tc>
                  <a:txBody>
                    <a:bodyPr/>
                    <a:lstStyle/>
                    <a:p>
                      <a:pPr algn="ctr">
                        <a:spcBef>
                          <a:spcPts val="200"/>
                        </a:spcBef>
                        <a:spcAft>
                          <a:spcPts val="100"/>
                        </a:spcAft>
                      </a:pPr>
                      <a:r>
                        <a:rPr lang="en-GB" sz="1000" b="1" kern="800" dirty="0">
                          <a:effectLst/>
                          <a:latin typeface="+mj-lt"/>
                        </a:rPr>
                        <a:t>2/5</a:t>
                      </a:r>
                      <a:endParaRPr lang="en-US" sz="1000" b="1" dirty="0">
                        <a:effectLst/>
                        <a:latin typeface="+mj-lt"/>
                        <a:ea typeface="Times New Roman"/>
                      </a:endParaRPr>
                    </a:p>
                  </a:txBody>
                  <a:tcPr marL="48220" marR="48220" marT="0" marB="0" anchor="ctr"/>
                </a:tc>
                <a:tc>
                  <a:txBody>
                    <a:bodyPr/>
                    <a:lstStyle/>
                    <a:p>
                      <a:pPr algn="ctr">
                        <a:spcBef>
                          <a:spcPts val="200"/>
                        </a:spcBef>
                        <a:spcAft>
                          <a:spcPts val="100"/>
                        </a:spcAft>
                      </a:pPr>
                      <a:r>
                        <a:rPr lang="en-GB" sz="1000" b="1" kern="800">
                          <a:effectLst/>
                          <a:latin typeface="+mj-lt"/>
                        </a:rPr>
                        <a:t>2.5/6.2</a:t>
                      </a:r>
                      <a:endParaRPr lang="en-US" sz="1000" b="1">
                        <a:effectLst/>
                        <a:latin typeface="+mj-lt"/>
                        <a:ea typeface="Times New Roman"/>
                      </a:endParaRPr>
                    </a:p>
                  </a:txBody>
                  <a:tcPr marL="48220" marR="48220" marT="0" marB="0" anchor="ctr"/>
                </a:tc>
              </a:tr>
              <a:tr h="225628">
                <a:tc>
                  <a:txBody>
                    <a:bodyPr/>
                    <a:lstStyle/>
                    <a:p>
                      <a:pPr algn="l">
                        <a:spcBef>
                          <a:spcPts val="200"/>
                        </a:spcBef>
                        <a:spcAft>
                          <a:spcPts val="100"/>
                        </a:spcAft>
                      </a:pPr>
                      <a:r>
                        <a:rPr lang="en-GB" sz="1000" b="1" kern="800" dirty="0">
                          <a:effectLst/>
                          <a:latin typeface="+mj-lt"/>
                        </a:rPr>
                        <a:t>IP </a:t>
                      </a:r>
                      <a:r>
                        <a:rPr lang="en-GB" sz="1000" b="1" kern="800" dirty="0" err="1">
                          <a:effectLst/>
                          <a:latin typeface="Symbol" pitchFamily="18" charset="2"/>
                        </a:rPr>
                        <a:t>s</a:t>
                      </a:r>
                      <a:r>
                        <a:rPr lang="en-GB" sz="1000" b="1" kern="800" baseline="-25000" dirty="0" err="1">
                          <a:effectLst/>
                          <a:latin typeface="+mj-lt"/>
                        </a:rPr>
                        <a:t>x</a:t>
                      </a:r>
                      <a:r>
                        <a:rPr lang="en-GB" sz="1000" b="1" kern="800" baseline="-25000" dirty="0">
                          <a:effectLst/>
                          <a:latin typeface="+mj-lt"/>
                        </a:rPr>
                        <a:t>/y </a:t>
                      </a:r>
                      <a:r>
                        <a:rPr lang="en-GB" sz="1000" b="1" kern="800" dirty="0">
                          <a:effectLst/>
                          <a:latin typeface="+mj-lt"/>
                        </a:rPr>
                        <a:t>(mm/nm)</a:t>
                      </a:r>
                      <a:endParaRPr lang="en-US" sz="1000" b="1" dirty="0">
                        <a:effectLst/>
                        <a:latin typeface="+mj-lt"/>
                        <a:ea typeface="Times New Roman"/>
                      </a:endParaRPr>
                    </a:p>
                  </a:txBody>
                  <a:tcPr marL="48220" marR="48220" marT="0" marB="0" anchor="ctr"/>
                </a:tc>
                <a:tc>
                  <a:txBody>
                    <a:bodyPr/>
                    <a:lstStyle/>
                    <a:p>
                      <a:pPr algn="ctr">
                        <a:spcBef>
                          <a:spcPts val="200"/>
                        </a:spcBef>
                        <a:spcAft>
                          <a:spcPts val="100"/>
                        </a:spcAft>
                      </a:pPr>
                      <a:r>
                        <a:rPr lang="en-GB" sz="1000" b="1" kern="800" dirty="0">
                          <a:effectLst/>
                          <a:latin typeface="+mj-lt"/>
                        </a:rPr>
                        <a:t>7.2/36</a:t>
                      </a:r>
                      <a:endParaRPr lang="en-US" sz="1000" b="1" dirty="0">
                        <a:effectLst/>
                        <a:latin typeface="+mj-lt"/>
                        <a:ea typeface="Times New Roman"/>
                      </a:endParaRPr>
                    </a:p>
                  </a:txBody>
                  <a:tcPr marL="48220" marR="48220" marT="0" marB="0" anchor="ctr"/>
                </a:tc>
                <a:tc>
                  <a:txBody>
                    <a:bodyPr/>
                    <a:lstStyle/>
                    <a:p>
                      <a:pPr algn="ctr">
                        <a:spcBef>
                          <a:spcPts val="200"/>
                        </a:spcBef>
                        <a:spcAft>
                          <a:spcPts val="100"/>
                        </a:spcAft>
                      </a:pPr>
                      <a:r>
                        <a:rPr lang="en-GB" sz="1000" b="1" kern="800" dirty="0">
                          <a:effectLst/>
                          <a:latin typeface="+mj-lt"/>
                        </a:rPr>
                        <a:t>8.9/36</a:t>
                      </a:r>
                      <a:endParaRPr lang="en-US" sz="1000" b="1" dirty="0">
                        <a:effectLst/>
                        <a:latin typeface="+mj-lt"/>
                        <a:ea typeface="Times New Roman"/>
                      </a:endParaRPr>
                    </a:p>
                  </a:txBody>
                  <a:tcPr marL="48220" marR="48220" marT="0" marB="0" anchor="ctr"/>
                </a:tc>
              </a:tr>
              <a:tr h="225628">
                <a:tc>
                  <a:txBody>
                    <a:bodyPr/>
                    <a:lstStyle/>
                    <a:p>
                      <a:pPr algn="l">
                        <a:spcBef>
                          <a:spcPts val="200"/>
                        </a:spcBef>
                        <a:spcAft>
                          <a:spcPts val="100"/>
                        </a:spcAft>
                      </a:pPr>
                      <a:r>
                        <a:rPr lang="en-GB" sz="1000" b="1" kern="800" dirty="0" err="1">
                          <a:effectLst/>
                          <a:latin typeface="Symbol" pitchFamily="18" charset="2"/>
                        </a:rPr>
                        <a:t>s</a:t>
                      </a:r>
                      <a:r>
                        <a:rPr lang="en-GB" sz="1000" b="1" kern="800" baseline="-25000" dirty="0" err="1">
                          <a:effectLst/>
                          <a:latin typeface="+mj-lt"/>
                        </a:rPr>
                        <a:t>l</a:t>
                      </a:r>
                      <a:r>
                        <a:rPr lang="en-GB" sz="1000" b="1" kern="800" dirty="0">
                          <a:effectLst/>
                          <a:latin typeface="+mj-lt"/>
                        </a:rPr>
                        <a:t> (mm)</a:t>
                      </a:r>
                      <a:endParaRPr lang="en-US" sz="1000" b="1" dirty="0">
                        <a:effectLst/>
                        <a:latin typeface="+mj-lt"/>
                        <a:ea typeface="Times New Roman"/>
                      </a:endParaRPr>
                    </a:p>
                  </a:txBody>
                  <a:tcPr marL="48220" marR="48220" marT="0" marB="0" anchor="ctr"/>
                </a:tc>
                <a:tc>
                  <a:txBody>
                    <a:bodyPr/>
                    <a:lstStyle/>
                    <a:p>
                      <a:pPr algn="ctr">
                        <a:spcBef>
                          <a:spcPts val="200"/>
                        </a:spcBef>
                        <a:spcAft>
                          <a:spcPts val="100"/>
                        </a:spcAft>
                      </a:pPr>
                      <a:r>
                        <a:rPr lang="en-GB" sz="1000" b="1" kern="800" dirty="0">
                          <a:effectLst/>
                          <a:latin typeface="+mj-lt"/>
                        </a:rPr>
                        <a:t>5</a:t>
                      </a:r>
                      <a:endParaRPr lang="en-US" sz="1000" b="1" dirty="0">
                        <a:effectLst/>
                        <a:latin typeface="+mj-lt"/>
                        <a:ea typeface="Times New Roman"/>
                      </a:endParaRPr>
                    </a:p>
                  </a:txBody>
                  <a:tcPr marL="48220" marR="48220" marT="0" marB="0" anchor="ctr"/>
                </a:tc>
                <a:tc>
                  <a:txBody>
                    <a:bodyPr/>
                    <a:lstStyle/>
                    <a:p>
                      <a:pPr algn="ctr">
                        <a:spcBef>
                          <a:spcPts val="200"/>
                        </a:spcBef>
                        <a:spcAft>
                          <a:spcPts val="100"/>
                        </a:spcAft>
                      </a:pPr>
                      <a:r>
                        <a:rPr lang="en-GB" sz="1000" b="1" kern="800" dirty="0">
                          <a:effectLst/>
                          <a:latin typeface="+mj-lt"/>
                        </a:rPr>
                        <a:t>5</a:t>
                      </a:r>
                      <a:endParaRPr lang="en-US" sz="1000" b="1" dirty="0">
                        <a:effectLst/>
                        <a:latin typeface="+mj-lt"/>
                        <a:ea typeface="Times New Roman"/>
                      </a:endParaRPr>
                    </a:p>
                  </a:txBody>
                  <a:tcPr marL="48220" marR="48220" marT="0" marB="0" anchor="ctr"/>
                </a:tc>
              </a:tr>
              <a:tr h="225628">
                <a:tc>
                  <a:txBody>
                    <a:bodyPr/>
                    <a:lstStyle/>
                    <a:p>
                      <a:pPr algn="l">
                        <a:spcBef>
                          <a:spcPts val="200"/>
                        </a:spcBef>
                        <a:spcAft>
                          <a:spcPts val="100"/>
                        </a:spcAft>
                      </a:pPr>
                      <a:r>
                        <a:rPr lang="en-GB" sz="1000" b="1" kern="800" dirty="0">
                          <a:effectLst/>
                          <a:latin typeface="+mj-lt"/>
                        </a:rPr>
                        <a:t>N. bunches</a:t>
                      </a:r>
                      <a:endParaRPr lang="en-US" sz="1000" b="1" dirty="0">
                        <a:effectLst/>
                        <a:latin typeface="+mj-lt"/>
                        <a:ea typeface="Times New Roman"/>
                      </a:endParaRPr>
                    </a:p>
                  </a:txBody>
                  <a:tcPr marL="48220" marR="48220" marT="0" marB="0" anchor="ctr"/>
                </a:tc>
                <a:tc gridSpan="2">
                  <a:txBody>
                    <a:bodyPr/>
                    <a:lstStyle/>
                    <a:p>
                      <a:pPr algn="ctr">
                        <a:spcBef>
                          <a:spcPts val="200"/>
                        </a:spcBef>
                        <a:spcAft>
                          <a:spcPts val="100"/>
                        </a:spcAft>
                      </a:pPr>
                      <a:r>
                        <a:rPr lang="en-GB" sz="1000" b="1" kern="800" dirty="0">
                          <a:effectLst/>
                          <a:latin typeface="+mj-lt"/>
                        </a:rPr>
                        <a:t>978</a:t>
                      </a:r>
                      <a:endParaRPr lang="en-US" sz="1000" b="1" dirty="0">
                        <a:effectLst/>
                        <a:latin typeface="+mj-lt"/>
                        <a:ea typeface="Times New Roman"/>
                      </a:endParaRPr>
                    </a:p>
                  </a:txBody>
                  <a:tcPr marL="48220" marR="48220" marT="0" marB="0" anchor="ctr"/>
                </a:tc>
                <a:tc hMerge="1">
                  <a:txBody>
                    <a:bodyPr/>
                    <a:lstStyle/>
                    <a:p>
                      <a:endParaRPr lang="en-US"/>
                    </a:p>
                  </a:txBody>
                  <a:tcPr/>
                </a:tc>
              </a:tr>
              <a:tr h="225628">
                <a:tc>
                  <a:txBody>
                    <a:bodyPr/>
                    <a:lstStyle/>
                    <a:p>
                      <a:pPr algn="l">
                        <a:spcBef>
                          <a:spcPts val="200"/>
                        </a:spcBef>
                        <a:spcAft>
                          <a:spcPts val="100"/>
                        </a:spcAft>
                      </a:pPr>
                      <a:r>
                        <a:rPr lang="en-GB" sz="1000" b="1" kern="800" dirty="0">
                          <a:effectLst/>
                          <a:latin typeface="+mj-lt"/>
                        </a:rPr>
                        <a:t>Part/bunch (</a:t>
                      </a:r>
                      <a:r>
                        <a:rPr lang="en-GB" sz="1000" b="1" dirty="0">
                          <a:effectLst/>
                          <a:latin typeface="+mj-lt"/>
                        </a:rPr>
                        <a:t>x10</a:t>
                      </a:r>
                      <a:r>
                        <a:rPr lang="en-GB" sz="1000" b="1" baseline="30000" dirty="0">
                          <a:effectLst/>
                          <a:latin typeface="+mj-lt"/>
                        </a:rPr>
                        <a:t>10</a:t>
                      </a:r>
                      <a:r>
                        <a:rPr lang="en-GB" sz="1000" b="1" kern="800" dirty="0">
                          <a:effectLst/>
                          <a:latin typeface="+mj-lt"/>
                        </a:rPr>
                        <a:t>)</a:t>
                      </a:r>
                      <a:endParaRPr lang="en-US" sz="1000" b="1" dirty="0">
                        <a:effectLst/>
                        <a:latin typeface="+mj-lt"/>
                        <a:ea typeface="Times New Roman"/>
                      </a:endParaRPr>
                    </a:p>
                  </a:txBody>
                  <a:tcPr marL="48220" marR="48220" marT="0" marB="0" anchor="ctr"/>
                </a:tc>
                <a:tc>
                  <a:txBody>
                    <a:bodyPr/>
                    <a:lstStyle/>
                    <a:p>
                      <a:pPr algn="ctr" fontAlgn="base">
                        <a:spcBef>
                          <a:spcPts val="200"/>
                        </a:spcBef>
                        <a:spcAft>
                          <a:spcPts val="100"/>
                        </a:spcAft>
                      </a:pPr>
                      <a:r>
                        <a:rPr lang="it-IT" sz="1000" b="1">
                          <a:effectLst/>
                          <a:latin typeface="+mj-lt"/>
                        </a:rPr>
                        <a:t>5.1</a:t>
                      </a:r>
                      <a:endParaRPr lang="en-US" sz="1000" b="1">
                        <a:effectLst/>
                        <a:latin typeface="+mj-lt"/>
                        <a:ea typeface="Times New Roman"/>
                      </a:endParaRPr>
                    </a:p>
                  </a:txBody>
                  <a:tcPr marL="48220" marR="48220" marT="0" marB="0" anchor="ctr"/>
                </a:tc>
                <a:tc>
                  <a:txBody>
                    <a:bodyPr/>
                    <a:lstStyle/>
                    <a:p>
                      <a:pPr algn="ctr" fontAlgn="base">
                        <a:spcBef>
                          <a:spcPts val="200"/>
                        </a:spcBef>
                        <a:spcAft>
                          <a:spcPts val="100"/>
                        </a:spcAft>
                      </a:pPr>
                      <a:r>
                        <a:rPr lang="it-IT" sz="1000" b="1" dirty="0">
                          <a:effectLst/>
                          <a:latin typeface="+mj-lt"/>
                        </a:rPr>
                        <a:t>6.6</a:t>
                      </a:r>
                      <a:endParaRPr lang="en-US" sz="1000" b="1" dirty="0">
                        <a:effectLst/>
                        <a:latin typeface="+mj-lt"/>
                        <a:ea typeface="Times New Roman"/>
                      </a:endParaRPr>
                    </a:p>
                  </a:txBody>
                  <a:tcPr marL="48220" marR="48220" marT="0" marB="0" anchor="ctr"/>
                </a:tc>
              </a:tr>
              <a:tr h="225628">
                <a:tc>
                  <a:txBody>
                    <a:bodyPr/>
                    <a:lstStyle/>
                    <a:p>
                      <a:pPr algn="l">
                        <a:spcBef>
                          <a:spcPts val="200"/>
                        </a:spcBef>
                        <a:spcAft>
                          <a:spcPts val="100"/>
                        </a:spcAft>
                      </a:pPr>
                      <a:r>
                        <a:rPr lang="en-GB" sz="1000" b="1" kern="800" dirty="0" err="1">
                          <a:effectLst/>
                          <a:latin typeface="Symbol" pitchFamily="18" charset="2"/>
                        </a:rPr>
                        <a:t>s</a:t>
                      </a:r>
                      <a:r>
                        <a:rPr lang="en-GB" sz="1000" b="1" kern="800" baseline="-25000" dirty="0" err="1">
                          <a:effectLst/>
                          <a:latin typeface="+mj-lt"/>
                        </a:rPr>
                        <a:t>E</a:t>
                      </a:r>
                      <a:r>
                        <a:rPr lang="en-GB" sz="1000" b="1" kern="800" dirty="0">
                          <a:effectLst/>
                          <a:latin typeface="+mj-lt"/>
                        </a:rPr>
                        <a:t>/E (</a:t>
                      </a:r>
                      <a:r>
                        <a:rPr lang="en-GB" sz="1000" b="1" dirty="0">
                          <a:effectLst/>
                          <a:latin typeface="+mj-lt"/>
                        </a:rPr>
                        <a:t>x10</a:t>
                      </a:r>
                      <a:r>
                        <a:rPr lang="en-GB" sz="1000" b="1" baseline="30000" dirty="0">
                          <a:effectLst/>
                          <a:latin typeface="+mj-lt"/>
                        </a:rPr>
                        <a:t>-4</a:t>
                      </a:r>
                      <a:r>
                        <a:rPr lang="en-GB" sz="1000" b="1" kern="800" dirty="0">
                          <a:effectLst/>
                          <a:latin typeface="+mj-lt"/>
                        </a:rPr>
                        <a:t>)</a:t>
                      </a:r>
                      <a:endParaRPr lang="en-US" sz="1000" b="1" dirty="0">
                        <a:effectLst/>
                        <a:latin typeface="+mj-lt"/>
                        <a:ea typeface="Times New Roman"/>
                      </a:endParaRPr>
                    </a:p>
                  </a:txBody>
                  <a:tcPr marL="48220" marR="48220" marT="0" marB="0" anchor="ctr"/>
                </a:tc>
                <a:tc>
                  <a:txBody>
                    <a:bodyPr/>
                    <a:lstStyle/>
                    <a:p>
                      <a:pPr algn="ctr">
                        <a:spcBef>
                          <a:spcPts val="200"/>
                        </a:spcBef>
                        <a:spcAft>
                          <a:spcPts val="100"/>
                        </a:spcAft>
                      </a:pPr>
                      <a:r>
                        <a:rPr lang="en-US" sz="1000" b="1" kern="800" dirty="0">
                          <a:effectLst/>
                          <a:latin typeface="+mj-lt"/>
                        </a:rPr>
                        <a:t>6.4</a:t>
                      </a:r>
                      <a:endParaRPr lang="en-US" sz="1000" b="1" dirty="0">
                        <a:effectLst/>
                        <a:latin typeface="+mj-lt"/>
                        <a:ea typeface="Times New Roman"/>
                      </a:endParaRPr>
                    </a:p>
                  </a:txBody>
                  <a:tcPr marL="48220" marR="48220" marT="0" marB="0" anchor="ctr"/>
                </a:tc>
                <a:tc>
                  <a:txBody>
                    <a:bodyPr/>
                    <a:lstStyle/>
                    <a:p>
                      <a:pPr algn="ctr">
                        <a:spcBef>
                          <a:spcPts val="200"/>
                        </a:spcBef>
                        <a:spcAft>
                          <a:spcPts val="100"/>
                        </a:spcAft>
                      </a:pPr>
                      <a:r>
                        <a:rPr lang="en-US" sz="1000" b="1" kern="800" dirty="0">
                          <a:effectLst/>
                          <a:latin typeface="+mj-lt"/>
                        </a:rPr>
                        <a:t>7.3</a:t>
                      </a:r>
                      <a:endParaRPr lang="en-US" sz="1000" b="1" dirty="0">
                        <a:effectLst/>
                        <a:latin typeface="+mj-lt"/>
                        <a:ea typeface="Times New Roman"/>
                      </a:endParaRPr>
                    </a:p>
                  </a:txBody>
                  <a:tcPr marL="48220" marR="48220" marT="0" marB="0" anchor="ctr"/>
                </a:tc>
              </a:tr>
              <a:tr h="225628">
                <a:tc>
                  <a:txBody>
                    <a:bodyPr/>
                    <a:lstStyle/>
                    <a:p>
                      <a:pPr algn="l">
                        <a:spcBef>
                          <a:spcPts val="200"/>
                        </a:spcBef>
                        <a:spcAft>
                          <a:spcPts val="100"/>
                        </a:spcAft>
                      </a:pPr>
                      <a:r>
                        <a:rPr lang="en-GB" sz="1000" b="1" kern="800" dirty="0">
                          <a:effectLst/>
                          <a:latin typeface="+mj-lt"/>
                        </a:rPr>
                        <a:t>bb tune shift (x/y)</a:t>
                      </a:r>
                      <a:endParaRPr lang="en-US" sz="1000" b="1" dirty="0">
                        <a:effectLst/>
                        <a:latin typeface="+mj-lt"/>
                        <a:ea typeface="Times New Roman"/>
                      </a:endParaRPr>
                    </a:p>
                  </a:txBody>
                  <a:tcPr marL="48220" marR="48220" marT="0" marB="0" anchor="ctr"/>
                </a:tc>
                <a:tc>
                  <a:txBody>
                    <a:bodyPr/>
                    <a:lstStyle/>
                    <a:p>
                      <a:pPr algn="ctr">
                        <a:spcBef>
                          <a:spcPts val="200"/>
                        </a:spcBef>
                        <a:spcAft>
                          <a:spcPts val="100"/>
                        </a:spcAft>
                      </a:pPr>
                      <a:r>
                        <a:rPr lang="en-GB" sz="1000" b="1" kern="800" dirty="0">
                          <a:effectLst/>
                          <a:latin typeface="+mj-lt"/>
                        </a:rPr>
                        <a:t>0.0026/0.107</a:t>
                      </a:r>
                      <a:endParaRPr lang="en-US" sz="1000" b="1" dirty="0">
                        <a:effectLst/>
                        <a:latin typeface="+mj-lt"/>
                        <a:ea typeface="Times New Roman"/>
                      </a:endParaRPr>
                    </a:p>
                  </a:txBody>
                  <a:tcPr marL="48220" marR="48220" marT="0" marB="0" anchor="ctr"/>
                </a:tc>
                <a:tc>
                  <a:txBody>
                    <a:bodyPr/>
                    <a:lstStyle/>
                    <a:p>
                      <a:pPr algn="ctr">
                        <a:spcBef>
                          <a:spcPts val="200"/>
                        </a:spcBef>
                        <a:spcAft>
                          <a:spcPts val="100"/>
                        </a:spcAft>
                      </a:pPr>
                      <a:r>
                        <a:rPr lang="en-GB" sz="1000" b="1" kern="800">
                          <a:effectLst/>
                          <a:latin typeface="+mj-lt"/>
                        </a:rPr>
                        <a:t>0.004/0.107</a:t>
                      </a:r>
                      <a:endParaRPr lang="en-US" sz="1000" b="1">
                        <a:effectLst/>
                        <a:latin typeface="+mj-lt"/>
                        <a:ea typeface="Times New Roman"/>
                      </a:endParaRPr>
                    </a:p>
                  </a:txBody>
                  <a:tcPr marL="48220" marR="48220" marT="0" marB="0" anchor="ctr"/>
                </a:tc>
              </a:tr>
              <a:tr h="225628">
                <a:tc>
                  <a:txBody>
                    <a:bodyPr/>
                    <a:lstStyle/>
                    <a:p>
                      <a:pPr algn="l">
                        <a:spcBef>
                          <a:spcPts val="200"/>
                        </a:spcBef>
                        <a:spcAft>
                          <a:spcPts val="100"/>
                        </a:spcAft>
                      </a:pPr>
                      <a:r>
                        <a:rPr lang="en-GB" sz="1000" b="1" kern="800" dirty="0">
                          <a:effectLst/>
                          <a:latin typeface="+mj-lt"/>
                        </a:rPr>
                        <a:t>Beam losses (MeV)</a:t>
                      </a:r>
                      <a:endParaRPr lang="en-US" sz="1000" b="1" dirty="0">
                        <a:effectLst/>
                        <a:latin typeface="+mj-lt"/>
                        <a:ea typeface="Times New Roman"/>
                      </a:endParaRPr>
                    </a:p>
                  </a:txBody>
                  <a:tcPr marL="48220" marR="48220" marT="0" marB="0" anchor="ctr"/>
                </a:tc>
                <a:tc>
                  <a:txBody>
                    <a:bodyPr/>
                    <a:lstStyle/>
                    <a:p>
                      <a:pPr algn="ctr">
                        <a:spcBef>
                          <a:spcPts val="200"/>
                        </a:spcBef>
                        <a:spcAft>
                          <a:spcPts val="100"/>
                        </a:spcAft>
                      </a:pPr>
                      <a:r>
                        <a:rPr lang="en-GB" sz="1000" b="1" kern="800">
                          <a:effectLst/>
                          <a:latin typeface="+mj-lt"/>
                        </a:rPr>
                        <a:t>2.1</a:t>
                      </a:r>
                      <a:endParaRPr lang="en-US" sz="1000" b="1">
                        <a:effectLst/>
                        <a:latin typeface="+mj-lt"/>
                        <a:ea typeface="Times New Roman"/>
                      </a:endParaRPr>
                    </a:p>
                  </a:txBody>
                  <a:tcPr marL="48220" marR="48220" marT="0" marB="0" anchor="ctr"/>
                </a:tc>
                <a:tc>
                  <a:txBody>
                    <a:bodyPr/>
                    <a:lstStyle/>
                    <a:p>
                      <a:pPr algn="ctr">
                        <a:spcBef>
                          <a:spcPts val="200"/>
                        </a:spcBef>
                        <a:spcAft>
                          <a:spcPts val="100"/>
                        </a:spcAft>
                      </a:pPr>
                      <a:r>
                        <a:rPr lang="en-GB" sz="1000" b="1" kern="800" dirty="0">
                          <a:effectLst/>
                          <a:latin typeface="+mj-lt"/>
                        </a:rPr>
                        <a:t>0.86</a:t>
                      </a:r>
                      <a:endParaRPr lang="en-US" sz="1000" b="1" dirty="0">
                        <a:effectLst/>
                        <a:latin typeface="+mj-lt"/>
                        <a:ea typeface="Times New Roman"/>
                      </a:endParaRPr>
                    </a:p>
                  </a:txBody>
                  <a:tcPr marL="48220" marR="48220" marT="0" marB="0" anchor="ctr"/>
                </a:tc>
              </a:tr>
              <a:tr h="225628">
                <a:tc>
                  <a:txBody>
                    <a:bodyPr/>
                    <a:lstStyle/>
                    <a:p>
                      <a:pPr algn="l">
                        <a:spcBef>
                          <a:spcPts val="200"/>
                        </a:spcBef>
                        <a:spcAft>
                          <a:spcPts val="100"/>
                        </a:spcAft>
                      </a:pPr>
                      <a:r>
                        <a:rPr lang="en-GB" sz="1000" b="1" kern="800" dirty="0">
                          <a:effectLst/>
                          <a:latin typeface="+mj-lt"/>
                        </a:rPr>
                        <a:t>Total beam lifetime (s)</a:t>
                      </a:r>
                      <a:endParaRPr lang="en-US" sz="1000" b="1" dirty="0">
                        <a:effectLst/>
                        <a:latin typeface="+mj-lt"/>
                        <a:ea typeface="Times New Roman"/>
                      </a:endParaRPr>
                    </a:p>
                  </a:txBody>
                  <a:tcPr marL="48220" marR="48220" marT="0" marB="0" anchor="ctr"/>
                </a:tc>
                <a:tc>
                  <a:txBody>
                    <a:bodyPr/>
                    <a:lstStyle/>
                    <a:p>
                      <a:pPr algn="ctr">
                        <a:spcBef>
                          <a:spcPts val="200"/>
                        </a:spcBef>
                        <a:spcAft>
                          <a:spcPts val="100"/>
                        </a:spcAft>
                      </a:pPr>
                      <a:r>
                        <a:rPr lang="en-GB" sz="1000" b="1" kern="800">
                          <a:effectLst/>
                          <a:latin typeface="+mj-lt"/>
                        </a:rPr>
                        <a:t>254</a:t>
                      </a:r>
                      <a:endParaRPr lang="en-US" sz="1000" b="1">
                        <a:effectLst/>
                        <a:latin typeface="+mj-lt"/>
                        <a:ea typeface="Times New Roman"/>
                      </a:endParaRPr>
                    </a:p>
                  </a:txBody>
                  <a:tcPr marL="48220" marR="48220" marT="0" marB="0" anchor="ctr"/>
                </a:tc>
                <a:tc>
                  <a:txBody>
                    <a:bodyPr/>
                    <a:lstStyle/>
                    <a:p>
                      <a:pPr algn="ctr">
                        <a:spcBef>
                          <a:spcPts val="200"/>
                        </a:spcBef>
                        <a:spcAft>
                          <a:spcPts val="100"/>
                        </a:spcAft>
                      </a:pPr>
                      <a:r>
                        <a:rPr lang="en-GB" sz="1000" b="1" kern="800" dirty="0">
                          <a:effectLst/>
                          <a:latin typeface="+mj-lt"/>
                        </a:rPr>
                        <a:t>269</a:t>
                      </a:r>
                      <a:endParaRPr lang="en-US" sz="1000" b="1" dirty="0">
                        <a:effectLst/>
                        <a:latin typeface="+mj-lt"/>
                        <a:ea typeface="Times New Roman"/>
                      </a:endParaRPr>
                    </a:p>
                  </a:txBody>
                  <a:tcPr marL="48220" marR="48220" marT="0" marB="0" anchor="ctr"/>
                </a:tc>
              </a:tr>
              <a:tr h="225628">
                <a:tc>
                  <a:txBody>
                    <a:bodyPr/>
                    <a:lstStyle/>
                    <a:p>
                      <a:pPr algn="l">
                        <a:spcBef>
                          <a:spcPts val="200"/>
                        </a:spcBef>
                        <a:spcAft>
                          <a:spcPts val="100"/>
                        </a:spcAft>
                      </a:pPr>
                      <a:r>
                        <a:rPr lang="en-GB" sz="1000" b="1" kern="800" dirty="0">
                          <a:effectLst/>
                          <a:latin typeface="+mj-lt"/>
                        </a:rPr>
                        <a:t>Polarization (%)</a:t>
                      </a:r>
                      <a:endParaRPr lang="en-US" sz="1000" b="1" dirty="0">
                        <a:effectLst/>
                        <a:latin typeface="+mj-lt"/>
                        <a:ea typeface="Times New Roman"/>
                      </a:endParaRPr>
                    </a:p>
                  </a:txBody>
                  <a:tcPr marL="48220" marR="48220" marT="0" marB="0" anchor="ctr"/>
                </a:tc>
                <a:tc>
                  <a:txBody>
                    <a:bodyPr/>
                    <a:lstStyle/>
                    <a:p>
                      <a:pPr algn="ctr">
                        <a:spcBef>
                          <a:spcPts val="200"/>
                        </a:spcBef>
                        <a:spcAft>
                          <a:spcPts val="100"/>
                        </a:spcAft>
                      </a:pPr>
                      <a:r>
                        <a:rPr lang="en-GB" sz="1000" b="1" kern="800">
                          <a:effectLst/>
                          <a:latin typeface="+mj-lt"/>
                        </a:rPr>
                        <a:t>0</a:t>
                      </a:r>
                      <a:endParaRPr lang="en-US" sz="1000" b="1">
                        <a:effectLst/>
                        <a:latin typeface="+mj-lt"/>
                        <a:ea typeface="Times New Roman"/>
                      </a:endParaRPr>
                    </a:p>
                  </a:txBody>
                  <a:tcPr marL="48220" marR="48220" marT="0" marB="0" anchor="ctr"/>
                </a:tc>
                <a:tc>
                  <a:txBody>
                    <a:bodyPr/>
                    <a:lstStyle/>
                    <a:p>
                      <a:pPr algn="ctr">
                        <a:spcBef>
                          <a:spcPts val="200"/>
                        </a:spcBef>
                        <a:spcAft>
                          <a:spcPts val="100"/>
                        </a:spcAft>
                      </a:pPr>
                      <a:r>
                        <a:rPr lang="en-GB" sz="1000" b="1" kern="800" dirty="0" smtClean="0">
                          <a:effectLst/>
                          <a:latin typeface="+mj-lt"/>
                        </a:rPr>
                        <a:t>70-80</a:t>
                      </a:r>
                      <a:endParaRPr lang="en-US" sz="1000" b="1" dirty="0">
                        <a:effectLst/>
                        <a:latin typeface="+mj-lt"/>
                        <a:ea typeface="Times New Roman"/>
                      </a:endParaRPr>
                    </a:p>
                  </a:txBody>
                  <a:tcPr marL="48220" marR="48220" marT="0" marB="0" anchor="ctr"/>
                </a:tc>
              </a:tr>
              <a:tr h="225628">
                <a:tc>
                  <a:txBody>
                    <a:bodyPr/>
                    <a:lstStyle/>
                    <a:p>
                      <a:pPr algn="l">
                        <a:spcBef>
                          <a:spcPts val="200"/>
                        </a:spcBef>
                        <a:spcAft>
                          <a:spcPts val="100"/>
                        </a:spcAft>
                      </a:pPr>
                      <a:r>
                        <a:rPr lang="en-GB" sz="1000" b="1" kern="800" dirty="0">
                          <a:effectLst/>
                          <a:latin typeface="+mj-lt"/>
                        </a:rPr>
                        <a:t>RF (MHz)</a:t>
                      </a:r>
                      <a:endParaRPr lang="en-US" sz="1000" b="1" dirty="0">
                        <a:effectLst/>
                        <a:latin typeface="+mj-lt"/>
                        <a:ea typeface="Times New Roman"/>
                      </a:endParaRPr>
                    </a:p>
                  </a:txBody>
                  <a:tcPr marL="48220" marR="48220" marT="0" marB="0" anchor="ctr"/>
                </a:tc>
                <a:tc gridSpan="2">
                  <a:txBody>
                    <a:bodyPr/>
                    <a:lstStyle/>
                    <a:p>
                      <a:pPr algn="ctr">
                        <a:spcBef>
                          <a:spcPts val="200"/>
                        </a:spcBef>
                        <a:spcAft>
                          <a:spcPts val="100"/>
                        </a:spcAft>
                      </a:pPr>
                      <a:r>
                        <a:rPr lang="en-GB" sz="1000" b="1" kern="800" dirty="0">
                          <a:effectLst/>
                          <a:latin typeface="+mj-lt"/>
                        </a:rPr>
                        <a:t>476</a:t>
                      </a:r>
                      <a:endParaRPr lang="en-US" sz="1000" b="1" dirty="0">
                        <a:effectLst/>
                        <a:latin typeface="+mj-lt"/>
                        <a:ea typeface="Times New Roman"/>
                      </a:endParaRPr>
                    </a:p>
                  </a:txBody>
                  <a:tcPr marL="48220" marR="48220" marT="0" marB="0" anchor="ctr"/>
                </a:tc>
                <a:tc hMerge="1">
                  <a:txBody>
                    <a:bodyPr/>
                    <a:lstStyle/>
                    <a:p>
                      <a:endParaRPr lang="en-US"/>
                    </a:p>
                  </a:txBody>
                  <a:tcPr/>
                </a:tc>
              </a:tr>
            </a:tbl>
          </a:graphicData>
        </a:graphic>
      </p:graphicFrame>
      <p:sp>
        <p:nvSpPr>
          <p:cNvPr id="4" name="Rectangle 3"/>
          <p:cNvSpPr/>
          <p:nvPr/>
        </p:nvSpPr>
        <p:spPr>
          <a:xfrm>
            <a:off x="5638800" y="912264"/>
            <a:ext cx="3034087" cy="557334"/>
          </a:xfrm>
          <a:prstGeom prst="rect">
            <a:avLst/>
          </a:prstGeom>
        </p:spPr>
        <p:txBody>
          <a:bodyPr wrap="none" lIns="64264" tIns="32132" rIns="64264" bIns="32132">
            <a:spAutoFit/>
          </a:bodyPr>
          <a:lstStyle/>
          <a:p>
            <a:r>
              <a:rPr lang="it-IT" sz="3200" i="1" dirty="0" err="1">
                <a:solidFill>
                  <a:srgbClr val="FFFFFF"/>
                </a:solidFill>
                <a:latin typeface="Calibri"/>
                <a:ea typeface="+mj-ea"/>
                <a:cs typeface="+mj-cs"/>
              </a:rPr>
              <a:t>Main</a:t>
            </a:r>
            <a:r>
              <a:rPr lang="it-IT" sz="3200" i="1" dirty="0">
                <a:solidFill>
                  <a:srgbClr val="FFFFFF"/>
                </a:solidFill>
                <a:latin typeface="Calibri"/>
                <a:ea typeface="+mj-ea"/>
                <a:cs typeface="+mj-cs"/>
              </a:rPr>
              <a:t> </a:t>
            </a:r>
            <a:r>
              <a:rPr lang="it-IT" sz="3200" i="1" dirty="0" err="1">
                <a:solidFill>
                  <a:srgbClr val="FFFFFF"/>
                </a:solidFill>
                <a:latin typeface="Calibri"/>
                <a:ea typeface="+mj-ea"/>
                <a:cs typeface="+mj-cs"/>
              </a:rPr>
              <a:t>parameters</a:t>
            </a:r>
            <a:endParaRPr lang="en-US" dirty="0">
              <a:solidFill>
                <a:srgbClr val="FFFFFF"/>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2817617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58" name="Picture 3" descr="figure2.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4267200" y="5994412"/>
            <a:ext cx="4336644" cy="461665"/>
          </a:xfrm>
          <a:prstGeom prst="rect">
            <a:avLst/>
          </a:prstGeom>
          <a:noFill/>
        </p:spPr>
        <p:txBody>
          <a:bodyPr wrap="none">
            <a:spAutoFit/>
          </a:bodyPr>
          <a:lstStyle/>
          <a:p>
            <a:pPr>
              <a:defRPr/>
            </a:pPr>
            <a:r>
              <a:rPr lang="en-US" sz="2400" dirty="0">
                <a:solidFill>
                  <a:schemeClr val="accent5">
                    <a:lumMod val="50000"/>
                  </a:schemeClr>
                </a:solidFill>
                <a:latin typeface="Arial" charset="0"/>
                <a:ea typeface="ＭＳ Ｐゴシック" charset="-128"/>
                <a:cs typeface="ＭＳ Ｐゴシック" charset="-128"/>
              </a:rPr>
              <a:t>DA</a:t>
            </a:r>
            <a:r>
              <a:rPr lang="en-US" sz="2400" dirty="0">
                <a:solidFill>
                  <a:schemeClr val="accent5">
                    <a:lumMod val="50000"/>
                  </a:schemeClr>
                </a:solidFill>
                <a:latin typeface="Symbol" charset="2"/>
                <a:ea typeface="ＭＳ Ｐゴシック" charset="-128"/>
                <a:cs typeface="Symbol" charset="2"/>
              </a:rPr>
              <a:t>F</a:t>
            </a:r>
            <a:r>
              <a:rPr lang="en-US" sz="2400" dirty="0">
                <a:solidFill>
                  <a:schemeClr val="accent5">
                    <a:lumMod val="50000"/>
                  </a:schemeClr>
                </a:solidFill>
                <a:latin typeface="Arial" charset="0"/>
                <a:ea typeface="ＭＳ Ｐゴシック" charset="-128"/>
                <a:cs typeface="ＭＳ Ｐゴシック" charset="-128"/>
              </a:rPr>
              <a:t>NE IR for the KLOE-2 run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9" name="Rectangle 5"/>
          <p:cNvSpPr>
            <a:spLocks noGrp="1" noChangeArrowheads="1"/>
          </p:cNvSpPr>
          <p:nvPr>
            <p:ph type="title"/>
          </p:nvPr>
        </p:nvSpPr>
        <p:spPr>
          <a:xfrm>
            <a:off x="-18000" y="-64800"/>
            <a:ext cx="9216000" cy="918000"/>
          </a:xfrm>
          <a:solidFill>
            <a:srgbClr val="000080"/>
          </a:solidFill>
        </p:spPr>
        <p:txBody>
          <a:bodyPr/>
          <a:lstStyle/>
          <a:p>
            <a:pPr eaLnBrk="1" hangingPunct="1">
              <a:defRPr/>
            </a:pPr>
            <a:r>
              <a:rPr lang="en-US" b="1" dirty="0">
                <a:solidFill>
                  <a:srgbClr val="FF6600"/>
                </a:solidFill>
                <a:effectLst>
                  <a:outerShdw blurRad="38100" dist="38100" dir="2700000" algn="tl">
                    <a:srgbClr val="000000"/>
                  </a:outerShdw>
                </a:effectLst>
                <a:latin typeface="Tahoma" charset="0"/>
                <a:ea typeface="+mj-ea"/>
                <a:cs typeface="+mj-cs"/>
              </a:rPr>
              <a:t>Gran </a:t>
            </a:r>
            <a:r>
              <a:rPr lang="en-US" b="1" dirty="0" err="1">
                <a:solidFill>
                  <a:srgbClr val="FF6600"/>
                </a:solidFill>
                <a:effectLst>
                  <a:outerShdw blurRad="38100" dist="38100" dir="2700000" algn="tl">
                    <a:srgbClr val="000000"/>
                  </a:outerShdw>
                </a:effectLst>
                <a:latin typeface="Tahoma" charset="0"/>
                <a:ea typeface="+mj-ea"/>
                <a:cs typeface="+mj-cs"/>
              </a:rPr>
              <a:t>Sasso</a:t>
            </a:r>
            <a:r>
              <a:rPr lang="en-US" b="1" dirty="0">
                <a:solidFill>
                  <a:srgbClr val="FF6600"/>
                </a:solidFill>
                <a:effectLst>
                  <a:outerShdw blurRad="38100" dist="38100" dir="2700000" algn="tl">
                    <a:srgbClr val="000000"/>
                  </a:outerShdw>
                </a:effectLst>
                <a:latin typeface="Tahoma" charset="0"/>
                <a:ea typeface="+mj-ea"/>
                <a:cs typeface="+mj-cs"/>
              </a:rPr>
              <a:t> Laboratory</a:t>
            </a:r>
          </a:p>
        </p:txBody>
      </p:sp>
      <p:graphicFrame>
        <p:nvGraphicFramePr>
          <p:cNvPr id="62501" name="Group 37"/>
          <p:cNvGraphicFramePr>
            <a:graphicFrameLocks noGrp="1"/>
          </p:cNvGraphicFramePr>
          <p:nvPr/>
        </p:nvGraphicFramePr>
        <p:xfrm>
          <a:off x="6084894" y="915988"/>
          <a:ext cx="1944687" cy="675798"/>
        </p:xfrm>
        <a:graphic>
          <a:graphicData uri="http://schemas.openxmlformats.org/drawingml/2006/table">
            <a:tbl>
              <a:tblPr/>
              <a:tblGrid>
                <a:gridCol w="1944687"/>
              </a:tblGrid>
              <a:tr h="337899">
                <a:tc>
                  <a:txBody>
                    <a:bodyPr/>
                    <a:lstStyle/>
                    <a:p>
                      <a:pPr marL="0" marR="0" lvl="0" indent="0" algn="l" defTabSz="914400" rtl="0" eaLnBrk="1" fontAlgn="base" latinLnBrk="0" hangingPunct="1">
                        <a:lnSpc>
                          <a:spcPct val="100000"/>
                        </a:lnSpc>
                        <a:spcBef>
                          <a:spcPct val="20000"/>
                        </a:spcBef>
                        <a:spcAft>
                          <a:spcPct val="0"/>
                        </a:spcAft>
                        <a:buClrTx/>
                        <a:buSzTx/>
                        <a:buFont typeface="Wingdings" charset="2"/>
                        <a:buNone/>
                        <a:tabLst/>
                      </a:pPr>
                      <a:r>
                        <a:rPr kumimoji="0" lang="en-US" sz="1600" b="1" i="0" u="none" strike="noStrike" cap="none" normalizeH="0" baseline="0">
                          <a:ln>
                            <a:noFill/>
                          </a:ln>
                          <a:solidFill>
                            <a:schemeClr val="tx2"/>
                          </a:solidFill>
                          <a:effectLst/>
                          <a:latin typeface="Times" charset="0"/>
                        </a:rPr>
                        <a:t>Muon Flux</a:t>
                      </a:r>
                    </a:p>
                  </a:txBody>
                  <a:tcPr horzOverflow="overflow">
                    <a:lnL cap="flat">
                      <a:noFill/>
                    </a:lnL>
                    <a:lnR cap="flat">
                      <a:noFill/>
                    </a:lnR>
                    <a:lnT cap="flat">
                      <a:noFill/>
                    </a:lnT>
                    <a:lnB>
                      <a:noFill/>
                    </a:lnB>
                    <a:lnTlToBr>
                      <a:noFill/>
                    </a:lnTlToBr>
                    <a:lnBlToTr>
                      <a:noFill/>
                    </a:lnBlToTr>
                    <a:gradFill rotWithShape="1">
                      <a:gsLst>
                        <a:gs pos="0">
                          <a:srgbClr val="FF9900">
                            <a:gamma/>
                            <a:shade val="46275"/>
                            <a:invGamma/>
                          </a:srgbClr>
                        </a:gs>
                        <a:gs pos="50000">
                          <a:srgbClr val="FF9900"/>
                        </a:gs>
                        <a:gs pos="100000">
                          <a:srgbClr val="FF9900">
                            <a:gamma/>
                            <a:shade val="46275"/>
                            <a:invGamma/>
                          </a:srgbClr>
                        </a:gs>
                      </a:gsLst>
                      <a:lin ang="5400000" scaled="1"/>
                    </a:gradFill>
                  </a:tcPr>
                </a:tc>
              </a:tr>
              <a:tr h="337899">
                <a:tc>
                  <a:txBody>
                    <a:bodyPr/>
                    <a:lstStyle/>
                    <a:p>
                      <a:pPr marL="0" marR="0" lvl="0" indent="0" algn="ctr" defTabSz="914400" rtl="0" eaLnBrk="1" fontAlgn="base" latinLnBrk="0" hangingPunct="1">
                        <a:lnSpc>
                          <a:spcPct val="100000"/>
                        </a:lnSpc>
                        <a:spcBef>
                          <a:spcPct val="20000"/>
                        </a:spcBef>
                        <a:spcAft>
                          <a:spcPct val="0"/>
                        </a:spcAft>
                        <a:buClrTx/>
                        <a:buSzTx/>
                        <a:buFont typeface="Wingdings" charset="2"/>
                        <a:buNone/>
                        <a:tabLst/>
                      </a:pPr>
                      <a:r>
                        <a:rPr kumimoji="0" lang="en-US" sz="1600" b="0" i="0" u="none" strike="noStrike" cap="none" normalizeH="0" baseline="0">
                          <a:ln>
                            <a:noFill/>
                          </a:ln>
                          <a:solidFill>
                            <a:schemeClr val="tx1"/>
                          </a:solidFill>
                          <a:effectLst/>
                          <a:latin typeface="Times" charset="0"/>
                        </a:rPr>
                        <a:t>3.0 10</a:t>
                      </a:r>
                      <a:r>
                        <a:rPr kumimoji="0" lang="en-US" sz="1600" b="0" i="0" u="none" strike="noStrike" cap="none" normalizeH="0" baseline="30000">
                          <a:ln>
                            <a:noFill/>
                          </a:ln>
                          <a:solidFill>
                            <a:schemeClr val="tx1"/>
                          </a:solidFill>
                          <a:effectLst/>
                          <a:latin typeface="Times" charset="0"/>
                        </a:rPr>
                        <a:t>-4</a:t>
                      </a:r>
                      <a:r>
                        <a:rPr kumimoji="0" lang="en-US" sz="1600" b="0" i="0" u="none" strike="noStrike" cap="none" normalizeH="0" baseline="0">
                          <a:ln>
                            <a:noFill/>
                          </a:ln>
                          <a:solidFill>
                            <a:schemeClr val="tx1"/>
                          </a:solidFill>
                          <a:effectLst/>
                          <a:latin typeface="Times" charset="0"/>
                        </a:rPr>
                        <a:t>  </a:t>
                      </a:r>
                      <a:r>
                        <a:rPr kumimoji="0" lang="el-GR" sz="1600" b="0" i="0" u="none" strike="noStrike" cap="none" normalizeH="0" baseline="0">
                          <a:ln>
                            <a:noFill/>
                          </a:ln>
                          <a:solidFill>
                            <a:schemeClr val="tx1"/>
                          </a:solidFill>
                          <a:effectLst/>
                          <a:latin typeface="Times" charset="0"/>
                        </a:rPr>
                        <a:t>μ</a:t>
                      </a:r>
                      <a:r>
                        <a:rPr kumimoji="0" lang="en-US" sz="1600" b="0" i="0" u="none" strike="noStrike" cap="none" normalizeH="0" baseline="0">
                          <a:ln>
                            <a:noFill/>
                          </a:ln>
                          <a:solidFill>
                            <a:schemeClr val="tx1"/>
                          </a:solidFill>
                          <a:effectLst/>
                          <a:latin typeface="Times" charset="0"/>
                        </a:rPr>
                        <a:t> m</a:t>
                      </a:r>
                      <a:r>
                        <a:rPr kumimoji="0" lang="en-US" sz="1600" b="0" i="0" u="none" strike="noStrike" cap="none" normalizeH="0" baseline="30000">
                          <a:ln>
                            <a:noFill/>
                          </a:ln>
                          <a:solidFill>
                            <a:schemeClr val="tx1"/>
                          </a:solidFill>
                          <a:effectLst/>
                          <a:latin typeface="Times" charset="0"/>
                        </a:rPr>
                        <a:t>-2</a:t>
                      </a:r>
                      <a:r>
                        <a:rPr kumimoji="0" lang="en-US" sz="1600" b="0" i="0" u="none" strike="noStrike" cap="none" normalizeH="0" baseline="0">
                          <a:ln>
                            <a:noFill/>
                          </a:ln>
                          <a:solidFill>
                            <a:schemeClr val="tx1"/>
                          </a:solidFill>
                          <a:effectLst/>
                          <a:latin typeface="Times" charset="0"/>
                        </a:rPr>
                        <a:t> s</a:t>
                      </a:r>
                      <a:r>
                        <a:rPr kumimoji="0" lang="en-US" sz="1600" b="0" i="0" u="none" strike="noStrike" cap="none" normalizeH="0" baseline="30000">
                          <a:ln>
                            <a:noFill/>
                          </a:ln>
                          <a:solidFill>
                            <a:schemeClr val="tx1"/>
                          </a:solidFill>
                          <a:effectLst/>
                          <a:latin typeface="Times" charset="0"/>
                        </a:rPr>
                        <a:t>-1</a:t>
                      </a:r>
                    </a:p>
                  </a:txBody>
                  <a:tcPr horzOverflow="overflow">
                    <a:lnL cap="flat">
                      <a:noFill/>
                    </a:lnL>
                    <a:lnR cap="flat">
                      <a:noFill/>
                    </a:lnR>
                    <a:lnT>
                      <a:noFill/>
                    </a:lnT>
                    <a:lnB cap="flat">
                      <a:noFill/>
                    </a:lnB>
                    <a:lnTlToBr>
                      <a:noFill/>
                    </a:lnTlToBr>
                    <a:lnBlToTr>
                      <a:noFill/>
                    </a:lnBlToTr>
                    <a:solidFill>
                      <a:srgbClr val="FFFF00"/>
                    </a:solidFill>
                  </a:tcPr>
                </a:tc>
              </a:tr>
            </a:tbl>
          </a:graphicData>
        </a:graphic>
      </p:graphicFrame>
      <p:graphicFrame>
        <p:nvGraphicFramePr>
          <p:cNvPr id="62510" name="Group 46"/>
          <p:cNvGraphicFramePr>
            <a:graphicFrameLocks noGrp="1"/>
          </p:cNvGraphicFramePr>
          <p:nvPr/>
        </p:nvGraphicFramePr>
        <p:xfrm>
          <a:off x="5003801" y="1708162"/>
          <a:ext cx="3995738" cy="1013697"/>
        </p:xfrm>
        <a:graphic>
          <a:graphicData uri="http://schemas.openxmlformats.org/drawingml/2006/table">
            <a:tbl>
              <a:tblPr/>
              <a:tblGrid>
                <a:gridCol w="2209800"/>
                <a:gridCol w="1785938"/>
              </a:tblGrid>
              <a:tr h="337899">
                <a:tc gridSpan="2">
                  <a:txBody>
                    <a:bodyPr/>
                    <a:lstStyle/>
                    <a:p>
                      <a:pPr marL="0" marR="0" lvl="0" indent="0" algn="l" defTabSz="914400" rtl="0" eaLnBrk="1" fontAlgn="base" latinLnBrk="0" hangingPunct="1">
                        <a:lnSpc>
                          <a:spcPct val="100000"/>
                        </a:lnSpc>
                        <a:spcBef>
                          <a:spcPct val="20000"/>
                        </a:spcBef>
                        <a:spcAft>
                          <a:spcPct val="0"/>
                        </a:spcAft>
                        <a:buClrTx/>
                        <a:buSzTx/>
                        <a:buFont typeface="Wingdings" charset="2"/>
                        <a:buNone/>
                        <a:tabLst/>
                      </a:pPr>
                      <a:r>
                        <a:rPr kumimoji="0" lang="en-US" sz="1600" b="1" i="0" u="none" strike="noStrike" cap="none" normalizeH="0" baseline="0">
                          <a:ln>
                            <a:noFill/>
                          </a:ln>
                          <a:solidFill>
                            <a:schemeClr val="tx2"/>
                          </a:solidFill>
                          <a:effectLst/>
                          <a:latin typeface="Times" charset="0"/>
                        </a:rPr>
                        <a:t>Neutron Flux</a:t>
                      </a:r>
                    </a:p>
                  </a:txBody>
                  <a:tcPr horzOverflow="overflow">
                    <a:lnL cap="flat">
                      <a:noFill/>
                    </a:lnL>
                    <a:lnR cap="flat">
                      <a:noFill/>
                    </a:lnR>
                    <a:lnT cap="flat">
                      <a:noFill/>
                    </a:lnT>
                    <a:lnB>
                      <a:noFill/>
                    </a:lnB>
                    <a:lnTlToBr>
                      <a:noFill/>
                    </a:lnTlToBr>
                    <a:lnBlToTr>
                      <a:noFill/>
                    </a:lnBlToTr>
                    <a:gradFill rotWithShape="1">
                      <a:gsLst>
                        <a:gs pos="0">
                          <a:srgbClr val="A2B5FC">
                            <a:gamma/>
                            <a:shade val="46275"/>
                            <a:invGamma/>
                          </a:srgbClr>
                        </a:gs>
                        <a:gs pos="50000">
                          <a:srgbClr val="A2B5FC"/>
                        </a:gs>
                        <a:gs pos="100000">
                          <a:srgbClr val="A2B5FC">
                            <a:gamma/>
                            <a:shade val="46275"/>
                            <a:invGamma/>
                          </a:srgbClr>
                        </a:gs>
                      </a:gsLst>
                      <a:lin ang="5400000" scaled="1"/>
                    </a:gradFill>
                  </a:tcPr>
                </a:tc>
                <a:tc hMerge="1">
                  <a:txBody>
                    <a:bodyPr/>
                    <a:lstStyle/>
                    <a:p>
                      <a:endParaRPr lang="en-GB"/>
                    </a:p>
                  </a:txBody>
                  <a:tcPr/>
                </a:tc>
              </a:tr>
              <a:tr h="337899">
                <a:tc>
                  <a:txBody>
                    <a:bodyPr/>
                    <a:lstStyle/>
                    <a:p>
                      <a:pPr marL="0" marR="0" lvl="0" indent="0" algn="r" defTabSz="914400" rtl="0" eaLnBrk="1" fontAlgn="base" latinLnBrk="0" hangingPunct="1">
                        <a:lnSpc>
                          <a:spcPct val="100000"/>
                        </a:lnSpc>
                        <a:spcBef>
                          <a:spcPct val="20000"/>
                        </a:spcBef>
                        <a:spcAft>
                          <a:spcPct val="0"/>
                        </a:spcAft>
                        <a:buClrTx/>
                        <a:buSzTx/>
                        <a:buFont typeface="Wingdings" charset="2"/>
                        <a:buNone/>
                        <a:tabLst/>
                      </a:pPr>
                      <a:r>
                        <a:rPr kumimoji="0" lang="en-US" sz="1600" b="0" i="0" u="none" strike="noStrike" cap="none" normalizeH="0" baseline="0">
                          <a:ln>
                            <a:noFill/>
                          </a:ln>
                          <a:solidFill>
                            <a:schemeClr val="tx1"/>
                          </a:solidFill>
                          <a:effectLst/>
                          <a:latin typeface="Times" charset="0"/>
                        </a:rPr>
                        <a:t>2.92 10</a:t>
                      </a:r>
                      <a:r>
                        <a:rPr kumimoji="0" lang="en-US" sz="1600" b="0" i="0" u="none" strike="noStrike" cap="none" normalizeH="0" baseline="30000">
                          <a:ln>
                            <a:noFill/>
                          </a:ln>
                          <a:solidFill>
                            <a:schemeClr val="tx1"/>
                          </a:solidFill>
                          <a:effectLst/>
                          <a:latin typeface="Times" charset="0"/>
                        </a:rPr>
                        <a:t>-6</a:t>
                      </a:r>
                      <a:r>
                        <a:rPr kumimoji="0" lang="en-US" sz="1600" b="0" i="0" u="none" strike="noStrike" cap="none" normalizeH="0" baseline="0">
                          <a:ln>
                            <a:noFill/>
                          </a:ln>
                          <a:solidFill>
                            <a:schemeClr val="tx1"/>
                          </a:solidFill>
                          <a:effectLst/>
                          <a:latin typeface="Times" charset="0"/>
                        </a:rPr>
                        <a:t> n cm</a:t>
                      </a:r>
                      <a:r>
                        <a:rPr kumimoji="0" lang="en-US" sz="1600" b="0" i="0" u="none" strike="noStrike" cap="none" normalizeH="0" baseline="30000">
                          <a:ln>
                            <a:noFill/>
                          </a:ln>
                          <a:solidFill>
                            <a:schemeClr val="tx1"/>
                          </a:solidFill>
                          <a:effectLst/>
                          <a:latin typeface="Times" charset="0"/>
                        </a:rPr>
                        <a:t>-2</a:t>
                      </a:r>
                      <a:r>
                        <a:rPr kumimoji="0" lang="en-US" sz="1600" b="0" i="0" u="none" strike="noStrike" cap="none" normalizeH="0" baseline="0">
                          <a:ln>
                            <a:noFill/>
                          </a:ln>
                          <a:solidFill>
                            <a:schemeClr val="tx1"/>
                          </a:solidFill>
                          <a:effectLst/>
                          <a:latin typeface="Times" charset="0"/>
                        </a:rPr>
                        <a:t> s</a:t>
                      </a:r>
                      <a:r>
                        <a:rPr kumimoji="0" lang="en-US" sz="1600" b="0" i="0" u="none" strike="noStrike" cap="none" normalizeH="0" baseline="30000">
                          <a:ln>
                            <a:noFill/>
                          </a:ln>
                          <a:solidFill>
                            <a:schemeClr val="tx1"/>
                          </a:solidFill>
                          <a:effectLst/>
                          <a:latin typeface="Times" charset="0"/>
                        </a:rPr>
                        <a:t>-1</a:t>
                      </a:r>
                    </a:p>
                  </a:txBody>
                  <a:tcPr horzOverflow="overflow">
                    <a:lnL cap="flat">
                      <a:noFill/>
                    </a:lnL>
                    <a:lnR>
                      <a:noFill/>
                    </a:lnR>
                    <a:lnT>
                      <a:noFill/>
                    </a:lnT>
                    <a:lnB>
                      <a:noFill/>
                    </a:lnB>
                    <a:lnTlToBr>
                      <a:noFill/>
                    </a:lnTlToBr>
                    <a:lnBlToTr>
                      <a:noFill/>
                    </a:lnBlToTr>
                    <a:solidFill>
                      <a:srgbClr val="A9F5D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charset="2"/>
                        <a:buNone/>
                        <a:tabLst/>
                      </a:pPr>
                      <a:r>
                        <a:rPr kumimoji="0" lang="en-US" sz="1600" b="0" i="0" u="none" strike="noStrike" cap="none" normalizeH="0" baseline="0">
                          <a:ln>
                            <a:noFill/>
                          </a:ln>
                          <a:solidFill>
                            <a:schemeClr val="tx1"/>
                          </a:solidFill>
                          <a:effectLst/>
                          <a:latin typeface="Times" charset="0"/>
                        </a:rPr>
                        <a:t>(0-1 keV)</a:t>
                      </a:r>
                    </a:p>
                  </a:txBody>
                  <a:tcPr horzOverflow="overflow">
                    <a:lnL>
                      <a:noFill/>
                    </a:lnL>
                    <a:lnR cap="flat">
                      <a:noFill/>
                    </a:lnR>
                    <a:lnT>
                      <a:noFill/>
                    </a:lnT>
                    <a:lnB>
                      <a:noFill/>
                    </a:lnB>
                    <a:lnTlToBr>
                      <a:noFill/>
                    </a:lnTlToBr>
                    <a:lnBlToTr>
                      <a:noFill/>
                    </a:lnBlToTr>
                    <a:solidFill>
                      <a:srgbClr val="A9F5DF"/>
                    </a:solidFill>
                  </a:tcPr>
                </a:tc>
              </a:tr>
              <a:tr h="337899">
                <a:tc>
                  <a:txBody>
                    <a:bodyPr/>
                    <a:lstStyle/>
                    <a:p>
                      <a:pPr marL="0" marR="0" lvl="0" indent="0" algn="r" defTabSz="914400" rtl="0" eaLnBrk="1" fontAlgn="base" latinLnBrk="0" hangingPunct="1">
                        <a:lnSpc>
                          <a:spcPct val="100000"/>
                        </a:lnSpc>
                        <a:spcBef>
                          <a:spcPct val="20000"/>
                        </a:spcBef>
                        <a:spcAft>
                          <a:spcPct val="0"/>
                        </a:spcAft>
                        <a:buClrTx/>
                        <a:buSzTx/>
                        <a:buFont typeface="Wingdings" charset="2"/>
                        <a:buNone/>
                        <a:tabLst/>
                      </a:pPr>
                      <a:r>
                        <a:rPr kumimoji="0" lang="en-US" sz="1600" b="0" i="0" u="none" strike="noStrike" cap="none" normalizeH="0" baseline="0">
                          <a:ln>
                            <a:noFill/>
                          </a:ln>
                          <a:solidFill>
                            <a:schemeClr val="tx1"/>
                          </a:solidFill>
                          <a:effectLst/>
                          <a:latin typeface="Times" charset="0"/>
                        </a:rPr>
                        <a:t>0.86 10</a:t>
                      </a:r>
                      <a:r>
                        <a:rPr kumimoji="0" lang="en-US" sz="1600" b="0" i="0" u="none" strike="noStrike" cap="none" normalizeH="0" baseline="30000">
                          <a:ln>
                            <a:noFill/>
                          </a:ln>
                          <a:solidFill>
                            <a:schemeClr val="tx1"/>
                          </a:solidFill>
                          <a:effectLst/>
                          <a:latin typeface="Times" charset="0"/>
                        </a:rPr>
                        <a:t>-6</a:t>
                      </a:r>
                      <a:r>
                        <a:rPr kumimoji="0" lang="en-US" sz="1600" b="0" i="0" u="none" strike="noStrike" cap="none" normalizeH="0" baseline="0">
                          <a:ln>
                            <a:noFill/>
                          </a:ln>
                          <a:solidFill>
                            <a:schemeClr val="tx1"/>
                          </a:solidFill>
                          <a:effectLst/>
                          <a:latin typeface="Times" charset="0"/>
                        </a:rPr>
                        <a:t> n cm</a:t>
                      </a:r>
                      <a:r>
                        <a:rPr kumimoji="0" lang="en-US" sz="1600" b="0" i="0" u="none" strike="noStrike" cap="none" normalizeH="0" baseline="30000">
                          <a:ln>
                            <a:noFill/>
                          </a:ln>
                          <a:solidFill>
                            <a:schemeClr val="tx1"/>
                          </a:solidFill>
                          <a:effectLst/>
                          <a:latin typeface="Times" charset="0"/>
                        </a:rPr>
                        <a:t>-2</a:t>
                      </a:r>
                      <a:r>
                        <a:rPr kumimoji="0" lang="en-US" sz="1600" b="0" i="0" u="none" strike="noStrike" cap="none" normalizeH="0" baseline="0">
                          <a:ln>
                            <a:noFill/>
                          </a:ln>
                          <a:solidFill>
                            <a:schemeClr val="tx1"/>
                          </a:solidFill>
                          <a:effectLst/>
                          <a:latin typeface="Times" charset="0"/>
                        </a:rPr>
                        <a:t> s</a:t>
                      </a:r>
                      <a:r>
                        <a:rPr kumimoji="0" lang="en-US" sz="1600" b="0" i="0" u="none" strike="noStrike" cap="none" normalizeH="0" baseline="30000">
                          <a:ln>
                            <a:noFill/>
                          </a:ln>
                          <a:solidFill>
                            <a:schemeClr val="tx1"/>
                          </a:solidFill>
                          <a:effectLst/>
                          <a:latin typeface="Times" charset="0"/>
                        </a:rPr>
                        <a:t>-1</a:t>
                      </a:r>
                    </a:p>
                  </a:txBody>
                  <a:tcPr horzOverflow="overflow">
                    <a:lnL cap="flat">
                      <a:noFill/>
                    </a:lnL>
                    <a:lnR>
                      <a:noFill/>
                    </a:lnR>
                    <a:lnT>
                      <a:noFill/>
                    </a:lnT>
                    <a:lnB cap="flat">
                      <a:noFill/>
                    </a:lnB>
                    <a:lnTlToBr>
                      <a:noFill/>
                    </a:lnTlToBr>
                    <a:lnBlToTr>
                      <a:noFill/>
                    </a:lnBlToTr>
                    <a:solidFill>
                      <a:srgbClr val="A9F5D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charset="2"/>
                        <a:buNone/>
                        <a:tabLst/>
                      </a:pPr>
                      <a:r>
                        <a:rPr kumimoji="0" lang="en-US" sz="1600" b="0" i="0" u="none" strike="noStrike" cap="none" normalizeH="0" baseline="0">
                          <a:ln>
                            <a:noFill/>
                          </a:ln>
                          <a:solidFill>
                            <a:schemeClr val="tx1"/>
                          </a:solidFill>
                          <a:effectLst/>
                          <a:latin typeface="Times" charset="0"/>
                        </a:rPr>
                        <a:t>(&gt; 1 keV) </a:t>
                      </a:r>
                    </a:p>
                  </a:txBody>
                  <a:tcPr horzOverflow="overflow">
                    <a:lnL>
                      <a:noFill/>
                    </a:lnL>
                    <a:lnR cap="flat">
                      <a:noFill/>
                    </a:lnR>
                    <a:lnT>
                      <a:noFill/>
                    </a:lnT>
                    <a:lnB cap="flat">
                      <a:noFill/>
                    </a:lnB>
                    <a:lnTlToBr>
                      <a:noFill/>
                    </a:lnTlToBr>
                    <a:lnBlToTr>
                      <a:noFill/>
                    </a:lnBlToTr>
                    <a:solidFill>
                      <a:srgbClr val="A9F5DF"/>
                    </a:solidFill>
                  </a:tcPr>
                </a:tc>
              </a:tr>
            </a:tbl>
          </a:graphicData>
        </a:graphic>
      </p:graphicFrame>
      <p:pic>
        <p:nvPicPr>
          <p:cNvPr id="305164" name="Picture 59" descr="lngs_halls"/>
          <p:cNvPicPr>
            <a:picLocks noChangeAspect="1" noChangeArrowheads="1"/>
          </p:cNvPicPr>
          <p:nvPr/>
        </p:nvPicPr>
        <p:blipFill>
          <a:blip r:embed="rId2"/>
          <a:srcRect/>
          <a:stretch>
            <a:fillRect/>
          </a:stretch>
        </p:blipFill>
        <p:spPr bwMode="auto">
          <a:xfrm>
            <a:off x="0" y="734400"/>
            <a:ext cx="4953000" cy="3304200"/>
          </a:xfrm>
          <a:prstGeom prst="rect">
            <a:avLst/>
          </a:prstGeom>
          <a:noFill/>
          <a:ln w="9525">
            <a:noFill/>
            <a:miter lim="800000"/>
            <a:headEnd/>
            <a:tailEnd/>
          </a:ln>
        </p:spPr>
      </p:pic>
      <p:sp>
        <p:nvSpPr>
          <p:cNvPr id="305165" name="Text Box 60"/>
          <p:cNvSpPr txBox="1">
            <a:spLocks noChangeArrowheads="1"/>
          </p:cNvSpPr>
          <p:nvPr/>
        </p:nvSpPr>
        <p:spPr bwMode="auto">
          <a:xfrm>
            <a:off x="263531" y="909638"/>
            <a:ext cx="4663534" cy="523216"/>
          </a:xfrm>
          <a:prstGeom prst="rect">
            <a:avLst/>
          </a:prstGeom>
          <a:solidFill>
            <a:srgbClr val="A9F5DF"/>
          </a:solidFill>
          <a:ln w="76200" cmpd="tri">
            <a:solidFill>
              <a:srgbClr val="5AB1BA"/>
            </a:solidFill>
            <a:miter lim="800000"/>
            <a:headEnd/>
            <a:tailEnd/>
          </a:ln>
        </p:spPr>
        <p:txBody>
          <a:bodyPr wrap="none" lIns="91435" tIns="45718" rIns="91435" bIns="45718">
            <a:prstTxWarp prst="textNoShape">
              <a:avLst/>
            </a:prstTxWarp>
            <a:spAutoFit/>
          </a:bodyPr>
          <a:lstStyle/>
          <a:p>
            <a:r>
              <a:rPr lang="en-US" dirty="0"/>
              <a:t>3 main halls  </a:t>
            </a:r>
            <a:r>
              <a:rPr lang="en-US" sz="2800" dirty="0"/>
              <a:t>A  B  C</a:t>
            </a:r>
            <a:r>
              <a:rPr lang="en-US" dirty="0"/>
              <a:t> ~100 </a:t>
            </a:r>
            <a:r>
              <a:rPr lang="en-US" dirty="0" err="1"/>
              <a:t>x</a:t>
            </a:r>
            <a:r>
              <a:rPr lang="en-US" dirty="0"/>
              <a:t> 20 m</a:t>
            </a:r>
            <a:r>
              <a:rPr lang="en-US" baseline="30000" dirty="0"/>
              <a:t>2</a:t>
            </a:r>
            <a:r>
              <a:rPr lang="en-US" dirty="0"/>
              <a:t> (</a:t>
            </a:r>
            <a:r>
              <a:rPr lang="en-US" dirty="0" err="1"/>
              <a:t>h</a:t>
            </a:r>
            <a:r>
              <a:rPr lang="en-US" dirty="0"/>
              <a:t> 20 </a:t>
            </a:r>
            <a:r>
              <a:rPr lang="en-US" dirty="0" err="1"/>
              <a:t>m</a:t>
            </a:r>
            <a:r>
              <a:rPr lang="en-US" dirty="0"/>
              <a:t>)</a:t>
            </a:r>
            <a:endParaRPr lang="it-IT" dirty="0"/>
          </a:p>
        </p:txBody>
      </p:sp>
      <p:sp>
        <p:nvSpPr>
          <p:cNvPr id="305166" name="Line 61"/>
          <p:cNvSpPr>
            <a:spLocks noChangeShapeType="1"/>
          </p:cNvSpPr>
          <p:nvPr/>
        </p:nvSpPr>
        <p:spPr bwMode="auto">
          <a:xfrm flipH="1">
            <a:off x="1763719" y="1425679"/>
            <a:ext cx="71437" cy="1368425"/>
          </a:xfrm>
          <a:prstGeom prst="line">
            <a:avLst/>
          </a:prstGeom>
          <a:noFill/>
          <a:ln w="38100">
            <a:solidFill>
              <a:srgbClr val="FF9900"/>
            </a:solidFill>
            <a:round/>
            <a:headEnd/>
            <a:tailEnd type="triangle" w="med" len="med"/>
          </a:ln>
        </p:spPr>
        <p:txBody>
          <a:bodyPr lIns="91435" tIns="45718" rIns="91435" bIns="45718">
            <a:prstTxWarp prst="textNoShape">
              <a:avLst/>
            </a:prstTxWarp>
          </a:bodyPr>
          <a:lstStyle/>
          <a:p>
            <a:endParaRPr lang="en-GB"/>
          </a:p>
        </p:txBody>
      </p:sp>
      <p:sp>
        <p:nvSpPr>
          <p:cNvPr id="305167" name="Line 62"/>
          <p:cNvSpPr>
            <a:spLocks noChangeShapeType="1"/>
          </p:cNvSpPr>
          <p:nvPr/>
        </p:nvSpPr>
        <p:spPr bwMode="auto">
          <a:xfrm flipH="1">
            <a:off x="2195514" y="1498600"/>
            <a:ext cx="73025" cy="863600"/>
          </a:xfrm>
          <a:prstGeom prst="line">
            <a:avLst/>
          </a:prstGeom>
          <a:noFill/>
          <a:ln w="38100">
            <a:solidFill>
              <a:srgbClr val="FF9900"/>
            </a:solidFill>
            <a:round/>
            <a:headEnd/>
            <a:tailEnd type="triangle" w="med" len="med"/>
          </a:ln>
        </p:spPr>
        <p:txBody>
          <a:bodyPr lIns="91435" tIns="45718" rIns="91435" bIns="45718">
            <a:prstTxWarp prst="textNoShape">
              <a:avLst/>
            </a:prstTxWarp>
          </a:bodyPr>
          <a:lstStyle/>
          <a:p>
            <a:endParaRPr lang="en-GB"/>
          </a:p>
        </p:txBody>
      </p:sp>
      <p:sp>
        <p:nvSpPr>
          <p:cNvPr id="305168" name="Line 63"/>
          <p:cNvSpPr>
            <a:spLocks noChangeShapeType="1"/>
          </p:cNvSpPr>
          <p:nvPr/>
        </p:nvSpPr>
        <p:spPr bwMode="auto">
          <a:xfrm flipH="1">
            <a:off x="2627320" y="1425576"/>
            <a:ext cx="73025" cy="792163"/>
          </a:xfrm>
          <a:prstGeom prst="line">
            <a:avLst/>
          </a:prstGeom>
          <a:noFill/>
          <a:ln w="38100">
            <a:solidFill>
              <a:srgbClr val="FF9900"/>
            </a:solidFill>
            <a:round/>
            <a:headEnd/>
            <a:tailEnd type="triangle" w="med" len="med"/>
          </a:ln>
        </p:spPr>
        <p:txBody>
          <a:bodyPr lIns="91435" tIns="45718" rIns="91435" bIns="45718">
            <a:prstTxWarp prst="textNoShape">
              <a:avLst/>
            </a:prstTxWarp>
          </a:bodyPr>
          <a:lstStyle/>
          <a:p>
            <a:endParaRPr lang="en-GB"/>
          </a:p>
        </p:txBody>
      </p:sp>
      <p:sp>
        <p:nvSpPr>
          <p:cNvPr id="305169" name="Text Box 64"/>
          <p:cNvSpPr txBox="1">
            <a:spLocks noChangeArrowheads="1"/>
          </p:cNvSpPr>
          <p:nvPr/>
        </p:nvSpPr>
        <p:spPr bwMode="auto">
          <a:xfrm>
            <a:off x="5114925" y="2997304"/>
            <a:ext cx="3994150" cy="3631759"/>
          </a:xfrm>
          <a:prstGeom prst="rect">
            <a:avLst/>
          </a:prstGeom>
          <a:noFill/>
          <a:ln w="9525">
            <a:noFill/>
            <a:miter lim="800000"/>
            <a:headEnd/>
            <a:tailEnd/>
          </a:ln>
        </p:spPr>
        <p:txBody>
          <a:bodyPr lIns="91435" tIns="45718" rIns="91435" bIns="45718">
            <a:prstTxWarp prst="textNoShape">
              <a:avLst/>
            </a:prstTxWarp>
            <a:spAutoFit/>
          </a:bodyPr>
          <a:lstStyle/>
          <a:p>
            <a:pPr>
              <a:spcBef>
                <a:spcPct val="50000"/>
              </a:spcBef>
            </a:pPr>
            <a:r>
              <a:rPr lang="en-US" sz="2000" u="sng" dirty="0"/>
              <a:t>Depth</a:t>
            </a:r>
            <a:r>
              <a:rPr lang="en-US" sz="2000" dirty="0"/>
              <a:t>: 1400 </a:t>
            </a:r>
            <a:r>
              <a:rPr lang="en-US" sz="2000" dirty="0" err="1"/>
              <a:t>m</a:t>
            </a:r>
            <a:r>
              <a:rPr lang="en-US" sz="2000" dirty="0"/>
              <a:t>  (</a:t>
            </a:r>
            <a:r>
              <a:rPr lang="en-US" sz="2000" b="1" dirty="0">
                <a:solidFill>
                  <a:schemeClr val="accent2"/>
                </a:solidFill>
              </a:rPr>
              <a:t>3800 </a:t>
            </a:r>
            <a:r>
              <a:rPr lang="en-US" sz="2000" b="1" dirty="0" err="1">
                <a:solidFill>
                  <a:schemeClr val="accent2"/>
                </a:solidFill>
              </a:rPr>
              <a:t>m</a:t>
            </a:r>
            <a:r>
              <a:rPr lang="en-US" sz="2000" b="1" dirty="0">
                <a:solidFill>
                  <a:schemeClr val="accent2"/>
                </a:solidFill>
              </a:rPr>
              <a:t> </a:t>
            </a:r>
            <a:r>
              <a:rPr lang="en-US" sz="2000" b="1" dirty="0" err="1">
                <a:solidFill>
                  <a:schemeClr val="accent2"/>
                </a:solidFill>
              </a:rPr>
              <a:t>w.e</a:t>
            </a:r>
            <a:r>
              <a:rPr lang="en-US" sz="2000" dirty="0"/>
              <a:t>.)</a:t>
            </a:r>
          </a:p>
          <a:p>
            <a:pPr>
              <a:spcBef>
                <a:spcPct val="50000"/>
              </a:spcBef>
            </a:pPr>
            <a:r>
              <a:rPr lang="en-US" sz="2000" u="sng" dirty="0"/>
              <a:t>Surface</a:t>
            </a:r>
            <a:r>
              <a:rPr lang="en-US" sz="2000" dirty="0"/>
              <a:t>: 17800 m</a:t>
            </a:r>
            <a:r>
              <a:rPr lang="en-US" sz="2000" baseline="30000" dirty="0"/>
              <a:t>2</a:t>
            </a:r>
          </a:p>
          <a:p>
            <a:pPr>
              <a:spcBef>
                <a:spcPct val="50000"/>
              </a:spcBef>
            </a:pPr>
            <a:r>
              <a:rPr lang="en-US" sz="2000" u="sng" dirty="0"/>
              <a:t>Volume</a:t>
            </a:r>
            <a:r>
              <a:rPr lang="en-US" sz="2000" dirty="0"/>
              <a:t>: </a:t>
            </a:r>
            <a:r>
              <a:rPr lang="en-US" sz="2000" b="1" dirty="0"/>
              <a:t>180000</a:t>
            </a:r>
            <a:r>
              <a:rPr lang="en-US" sz="2000" dirty="0"/>
              <a:t> m</a:t>
            </a:r>
            <a:r>
              <a:rPr lang="en-US" sz="2000" baseline="30000" dirty="0"/>
              <a:t>3</a:t>
            </a:r>
          </a:p>
          <a:p>
            <a:pPr>
              <a:spcBef>
                <a:spcPct val="50000"/>
              </a:spcBef>
            </a:pPr>
            <a:r>
              <a:rPr lang="en-US" sz="2000" u="sng" dirty="0" err="1"/>
              <a:t>Rn</a:t>
            </a:r>
            <a:r>
              <a:rPr lang="en-US" sz="2000" u="sng" dirty="0"/>
              <a:t> in air</a:t>
            </a:r>
            <a:r>
              <a:rPr lang="en-US" sz="2000" dirty="0"/>
              <a:t>: 20-80 Bq/m</a:t>
            </a:r>
            <a:r>
              <a:rPr lang="en-US" sz="2000" baseline="30000" dirty="0"/>
              <a:t>3</a:t>
            </a:r>
          </a:p>
          <a:p>
            <a:pPr>
              <a:spcBef>
                <a:spcPct val="50000"/>
              </a:spcBef>
            </a:pPr>
            <a:r>
              <a:rPr lang="en-US" sz="2000" dirty="0"/>
              <a:t>ISO 14001</a:t>
            </a:r>
          </a:p>
          <a:p>
            <a:pPr>
              <a:spcBef>
                <a:spcPct val="50000"/>
              </a:spcBef>
            </a:pPr>
            <a:r>
              <a:rPr lang="en-US" sz="2000" u="sng" dirty="0"/>
              <a:t>Ventilation</a:t>
            </a:r>
            <a:r>
              <a:rPr lang="en-US" sz="2000" dirty="0"/>
              <a:t>: 1 Lab volume/3 </a:t>
            </a:r>
            <a:r>
              <a:rPr lang="en-US" sz="2000" dirty="0" err="1"/>
              <a:t>h</a:t>
            </a:r>
            <a:endParaRPr lang="en-US" sz="2000" dirty="0"/>
          </a:p>
          <a:p>
            <a:pPr>
              <a:spcBef>
                <a:spcPct val="50000"/>
              </a:spcBef>
            </a:pPr>
            <a:r>
              <a:rPr lang="en-US" sz="2000" u="sng" dirty="0"/>
              <a:t>Electrical power</a:t>
            </a:r>
            <a:r>
              <a:rPr lang="en-US" sz="2000" dirty="0"/>
              <a:t>: 1300 kW</a:t>
            </a:r>
          </a:p>
          <a:p>
            <a:pPr>
              <a:spcBef>
                <a:spcPct val="50000"/>
              </a:spcBef>
            </a:pPr>
            <a:r>
              <a:rPr lang="en-US" sz="2000" u="sng" dirty="0"/>
              <a:t>Access</a:t>
            </a:r>
            <a:r>
              <a:rPr lang="en-US" sz="2000" dirty="0"/>
              <a:t>: horizontal</a:t>
            </a:r>
          </a:p>
        </p:txBody>
      </p:sp>
      <p:sp>
        <p:nvSpPr>
          <p:cNvPr id="305172" name="Rectangle 67"/>
          <p:cNvSpPr>
            <a:spLocks noChangeArrowheads="1"/>
          </p:cNvSpPr>
          <p:nvPr/>
        </p:nvSpPr>
        <p:spPr bwMode="auto">
          <a:xfrm>
            <a:off x="4970464" y="3971925"/>
            <a:ext cx="2952750" cy="433388"/>
          </a:xfrm>
          <a:prstGeom prst="rect">
            <a:avLst/>
          </a:prstGeom>
          <a:noFill/>
          <a:ln w="19050">
            <a:solidFill>
              <a:srgbClr val="FF0000"/>
            </a:solidFill>
            <a:miter lim="800000"/>
            <a:headEnd/>
            <a:tailEnd/>
          </a:ln>
        </p:spPr>
        <p:txBody>
          <a:bodyPr wrap="none" lIns="91435" tIns="45718" rIns="91435" bIns="45718" anchor="ctr">
            <a:prstTxWarp prst="textNoShape">
              <a:avLst/>
            </a:prstTxWarp>
          </a:bodyPr>
          <a:lstStyle/>
          <a:p>
            <a:endParaRPr lang="en-GB"/>
          </a:p>
        </p:txBody>
      </p:sp>
      <p:pic>
        <p:nvPicPr>
          <p:cNvPr id="14" name="Picture 13" descr="lab-esterno.jpg"/>
          <p:cNvPicPr>
            <a:picLocks noChangeAspect="1"/>
          </p:cNvPicPr>
          <p:nvPr/>
        </p:nvPicPr>
        <p:blipFill>
          <a:blip r:embed="rId3"/>
          <a:stretch>
            <a:fillRect/>
          </a:stretch>
        </p:blipFill>
        <p:spPr>
          <a:xfrm>
            <a:off x="6" y="4093200"/>
            <a:ext cx="4952999" cy="2898000"/>
          </a:xfrm>
          <a:prstGeom prst="rect">
            <a:avLst/>
          </a:prstGeom>
          <a:solidFill>
            <a:schemeClr val="accent1">
              <a:lumMod val="40000"/>
              <a:lumOff val="60000"/>
            </a:schemeClr>
          </a:solidFill>
        </p:spPr>
      </p:pic>
      <p:sp>
        <p:nvSpPr>
          <p:cNvPr id="16" name="TextBox 15"/>
          <p:cNvSpPr txBox="1"/>
          <p:nvPr/>
        </p:nvSpPr>
        <p:spPr>
          <a:xfrm>
            <a:off x="2944801" y="4800600"/>
            <a:ext cx="1818978" cy="369332"/>
          </a:xfrm>
          <a:prstGeom prst="rect">
            <a:avLst/>
          </a:prstGeom>
          <a:noFill/>
          <a:ln>
            <a:solidFill>
              <a:schemeClr val="accent1">
                <a:lumMod val="60000"/>
                <a:lumOff val="40000"/>
              </a:schemeClr>
            </a:solidFill>
            <a:prstDash val="solid"/>
          </a:ln>
        </p:spPr>
        <p:txBody>
          <a:bodyPr wrap="none" rtlCol="0">
            <a:spAutoFit/>
          </a:bodyPr>
          <a:lstStyle/>
          <a:p>
            <a:r>
              <a:rPr lang="en-GB" dirty="0" smtClean="0">
                <a:solidFill>
                  <a:schemeClr val="accent3"/>
                </a:solidFill>
              </a:rPr>
              <a:t>External facilities</a:t>
            </a:r>
            <a:endParaRPr lang="en-GB" dirty="0">
              <a:solidFill>
                <a:schemeClr val="accent3"/>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4"/>
          <p:cNvPicPr>
            <a:picLocks noChangeArrowheads="1"/>
          </p:cNvPicPr>
          <p:nvPr/>
        </p:nvPicPr>
        <p:blipFill>
          <a:blip r:embed="rId2"/>
          <a:srcRect/>
          <a:stretch>
            <a:fillRect/>
          </a:stretch>
        </p:blipFill>
        <p:spPr bwMode="auto">
          <a:xfrm>
            <a:off x="0" y="762000"/>
            <a:ext cx="9144000" cy="5791200"/>
          </a:xfrm>
          <a:prstGeom prst="rect">
            <a:avLst/>
          </a:prstGeom>
          <a:noFill/>
          <a:ln w="12700">
            <a:noFill/>
            <a:miter lim="800000"/>
            <a:headEnd/>
            <a:tailEnd/>
          </a:ln>
        </p:spPr>
      </p:pic>
      <p:sp>
        <p:nvSpPr>
          <p:cNvPr id="6" name="TextBox 5"/>
          <p:cNvSpPr txBox="1"/>
          <p:nvPr/>
        </p:nvSpPr>
        <p:spPr>
          <a:xfrm>
            <a:off x="627993" y="152400"/>
            <a:ext cx="7810051" cy="523220"/>
          </a:xfrm>
          <a:prstGeom prst="rect">
            <a:avLst/>
          </a:prstGeom>
          <a:noFill/>
        </p:spPr>
        <p:txBody>
          <a:bodyPr wrap="none" rtlCol="0">
            <a:spAutoFit/>
          </a:bodyPr>
          <a:lstStyle/>
          <a:p>
            <a:r>
              <a:rPr lang="en-US" sz="2800" dirty="0" smtClean="0">
                <a:solidFill>
                  <a:schemeClr val="bg1"/>
                </a:solidFill>
              </a:rPr>
              <a:t>KLOE  Experiment Detector: magnet and calorimeter</a:t>
            </a:r>
            <a:endParaRPr lang="en-US" sz="2800" dirty="0">
              <a:solidFill>
                <a:schemeClr val="bg1"/>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Content Placeholder 3" descr="LNF00374.jpg"/>
          <p:cNvPicPr>
            <a:picLocks noChangeAspect="1"/>
          </p:cNvPicPr>
          <p:nvPr/>
        </p:nvPicPr>
        <p:blipFill>
          <a:blip r:embed="rId2"/>
          <a:srcRect l="-408" r="-408"/>
          <a:stretch>
            <a:fillRect/>
          </a:stretch>
        </p:blipFill>
        <p:spPr bwMode="auto">
          <a:xfrm>
            <a:off x="1066801" y="794949"/>
            <a:ext cx="7086600" cy="5605857"/>
          </a:xfrm>
          <a:prstGeom prst="rect">
            <a:avLst/>
          </a:prstGeom>
          <a:noFill/>
          <a:ln w="9525">
            <a:noFill/>
            <a:miter lim="800000"/>
            <a:headEnd/>
            <a:tailEnd/>
          </a:ln>
        </p:spPr>
      </p:pic>
      <p:sp>
        <p:nvSpPr>
          <p:cNvPr id="10" name="TextBox 9"/>
          <p:cNvSpPr txBox="1"/>
          <p:nvPr/>
        </p:nvSpPr>
        <p:spPr>
          <a:xfrm>
            <a:off x="1302986" y="152400"/>
            <a:ext cx="6393221" cy="523220"/>
          </a:xfrm>
          <a:prstGeom prst="rect">
            <a:avLst/>
          </a:prstGeom>
          <a:noFill/>
        </p:spPr>
        <p:txBody>
          <a:bodyPr wrap="none" rtlCol="0">
            <a:spAutoFit/>
          </a:bodyPr>
          <a:lstStyle/>
          <a:p>
            <a:r>
              <a:rPr lang="en-US" sz="2800" dirty="0" smtClean="0">
                <a:solidFill>
                  <a:schemeClr val="bg1"/>
                </a:solidFill>
              </a:rPr>
              <a:t>KLOE  Experiment Detector:  wire chamber</a:t>
            </a:r>
            <a:endParaRPr lang="en-US" sz="2800" dirty="0">
              <a:solidFill>
                <a:schemeClr val="bg1"/>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CasellaDiTesto 3"/>
          <p:cNvSpPr txBox="1">
            <a:spLocks noChangeArrowheads="1"/>
          </p:cNvSpPr>
          <p:nvPr/>
        </p:nvSpPr>
        <p:spPr bwMode="auto">
          <a:xfrm>
            <a:off x="225322" y="672030"/>
            <a:ext cx="8993745" cy="40011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it-IT" sz="2000" dirty="0" smtClean="0">
                <a:solidFill>
                  <a:schemeClr val="bg1"/>
                </a:solidFill>
                <a:sym typeface="Symbol"/>
              </a:rPr>
              <a:t> </a:t>
            </a:r>
            <a:r>
              <a:rPr lang="it-IT" sz="2000" dirty="0" smtClean="0">
                <a:solidFill>
                  <a:schemeClr val="bg1"/>
                </a:solidFill>
                <a:latin typeface="Comic Sans MS" pitchFamily="66" charset="0"/>
              </a:rPr>
              <a:t>Inner </a:t>
            </a:r>
            <a:r>
              <a:rPr lang="it-IT" sz="2000" dirty="0" err="1">
                <a:solidFill>
                  <a:schemeClr val="bg1"/>
                </a:solidFill>
                <a:latin typeface="Comic Sans MS" pitchFamily="66" charset="0"/>
              </a:rPr>
              <a:t>Tracker</a:t>
            </a:r>
            <a:r>
              <a:rPr lang="it-IT" sz="2000" dirty="0">
                <a:solidFill>
                  <a:schemeClr val="bg1"/>
                </a:solidFill>
                <a:latin typeface="Comic Sans MS" pitchFamily="66" charset="0"/>
              </a:rPr>
              <a:t> </a:t>
            </a:r>
            <a:r>
              <a:rPr lang="it-IT" sz="2000" dirty="0" smtClean="0">
                <a:solidFill>
                  <a:schemeClr val="bg1"/>
                </a:solidFill>
                <a:latin typeface="Comic Sans MS" pitchFamily="66" charset="0"/>
              </a:rPr>
              <a:t>: </a:t>
            </a:r>
            <a:r>
              <a:rPr lang="it-IT" sz="2000" dirty="0" err="1">
                <a:solidFill>
                  <a:schemeClr val="bg1"/>
                </a:solidFill>
                <a:sym typeface="Symbol"/>
              </a:rPr>
              <a:t>based</a:t>
            </a:r>
            <a:r>
              <a:rPr lang="it-IT" sz="2000" dirty="0">
                <a:solidFill>
                  <a:schemeClr val="bg1"/>
                </a:solidFill>
                <a:sym typeface="Symbol"/>
              </a:rPr>
              <a:t> </a:t>
            </a:r>
            <a:r>
              <a:rPr lang="it-IT" sz="2000" dirty="0" smtClean="0">
                <a:solidFill>
                  <a:schemeClr val="bg1"/>
                </a:solidFill>
                <a:sym typeface="Symbol"/>
              </a:rPr>
              <a:t>on </a:t>
            </a:r>
            <a:r>
              <a:rPr lang="it-IT" sz="2000" dirty="0" err="1" smtClean="0">
                <a:solidFill>
                  <a:srgbClr val="FFFFFF"/>
                </a:solidFill>
                <a:sym typeface="Symbol"/>
              </a:rPr>
              <a:t>cylindrical</a:t>
            </a:r>
            <a:r>
              <a:rPr lang="it-IT" sz="2000" dirty="0" smtClean="0">
                <a:solidFill>
                  <a:srgbClr val="FFFFFF"/>
                </a:solidFill>
                <a:sym typeface="Symbol"/>
              </a:rPr>
              <a:t> </a:t>
            </a:r>
            <a:r>
              <a:rPr lang="it-IT" sz="2000" dirty="0">
                <a:solidFill>
                  <a:srgbClr val="FFFFFF"/>
                </a:solidFill>
                <a:sym typeface="Symbol"/>
              </a:rPr>
              <a:t>GEM (C-GEM</a:t>
            </a:r>
            <a:r>
              <a:rPr lang="it-IT" sz="2000" dirty="0" smtClean="0">
                <a:solidFill>
                  <a:srgbClr val="FFFFFF"/>
                </a:solidFill>
                <a:sym typeface="Symbol"/>
              </a:rPr>
              <a:t>)</a:t>
            </a:r>
            <a:endParaRPr lang="it-IT" sz="2000" dirty="0">
              <a:solidFill>
                <a:srgbClr val="FFFFFF"/>
              </a:solidFill>
              <a:latin typeface="Comic Sans MS" pitchFamily="66" charset="0"/>
            </a:endParaRPr>
          </a:p>
        </p:txBody>
      </p:sp>
      <p:sp>
        <p:nvSpPr>
          <p:cNvPr id="5" name="Rectangle 2"/>
          <p:cNvSpPr>
            <a:spLocks noChangeArrowheads="1"/>
          </p:cNvSpPr>
          <p:nvPr/>
        </p:nvSpPr>
        <p:spPr bwMode="auto">
          <a:xfrm>
            <a:off x="169329" y="12"/>
            <a:ext cx="8610600" cy="639763"/>
          </a:xfrm>
          <a:prstGeom prst="rect">
            <a:avLst/>
          </a:prstGeom>
          <a:solidFill>
            <a:srgbClr val="0000CC"/>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nchor="ctr"/>
          <a:lstStyle/>
          <a:p>
            <a:pPr eaLnBrk="1" hangingPunct="1"/>
            <a:r>
              <a:rPr lang="en-GB" sz="3200" b="1" i="1" dirty="0" smtClean="0">
                <a:solidFill>
                  <a:srgbClr val="FFFF00"/>
                </a:solidFill>
                <a:latin typeface="Times New Roman" pitchFamily="18" charset="0"/>
              </a:rPr>
              <a:t>KLOE-2   Status</a:t>
            </a:r>
            <a:endParaRPr lang="en-GB" sz="3200" b="1" i="1" dirty="0">
              <a:solidFill>
                <a:srgbClr val="FFFF00"/>
              </a:solidFill>
              <a:latin typeface="Times New Roman" pitchFamily="18" charset="0"/>
            </a:endParaRPr>
          </a:p>
        </p:txBody>
      </p:sp>
      <p:pic>
        <p:nvPicPr>
          <p:cNvPr id="6" name="Immagine 7" descr="IMG_6249.JP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8842" y="1143012"/>
            <a:ext cx="4714875" cy="26495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 name="Immagine 4" descr="IMG_5680.JP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257800" y="1447800"/>
            <a:ext cx="3505200" cy="497820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9" name="Picture 3"/>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2000" y="3886200"/>
            <a:ext cx="3886200" cy="292719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7606221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a:xfrm>
            <a:off x="179388" y="115888"/>
            <a:ext cx="4392612" cy="1009650"/>
          </a:xfrm>
          <a:solidFill>
            <a:srgbClr val="FFFFFF"/>
          </a:solidFill>
        </p:spPr>
        <p:txBody>
          <a:bodyPr>
            <a:normAutofit fontScale="90000"/>
          </a:bodyPr>
          <a:lstStyle/>
          <a:p>
            <a:r>
              <a:rPr lang="en-US" sz="3200" b="1" i="1" dirty="0" err="1">
                <a:solidFill>
                  <a:srgbClr val="FF0000"/>
                </a:solidFill>
                <a:latin typeface="Comic Sans MS" pitchFamily="36" charset="0"/>
              </a:rPr>
              <a:t>Beamlines</a:t>
            </a:r>
            <a:r>
              <a:rPr lang="en-US" sz="3200" b="1" i="1" dirty="0">
                <a:solidFill>
                  <a:srgbClr val="FF0000"/>
                </a:solidFill>
                <a:latin typeface="Comic Sans MS" pitchFamily="36" charset="0"/>
              </a:rPr>
              <a:t> @ </a:t>
            </a:r>
            <a:br>
              <a:rPr lang="en-US" sz="3200" b="1" i="1" dirty="0">
                <a:solidFill>
                  <a:srgbClr val="FF0000"/>
                </a:solidFill>
                <a:latin typeface="Comic Sans MS" pitchFamily="36" charset="0"/>
              </a:rPr>
            </a:br>
            <a:r>
              <a:rPr lang="en-US" sz="3200" b="1" i="1" dirty="0">
                <a:solidFill>
                  <a:srgbClr val="FF0000"/>
                </a:solidFill>
                <a:latin typeface="Comic Sans MS" pitchFamily="36" charset="0"/>
                <a:ea typeface="Comic Sans MS" pitchFamily="36" charset="0"/>
                <a:cs typeface="Comic Sans MS" pitchFamily="36" charset="0"/>
              </a:rPr>
              <a:t>DA</a:t>
            </a:r>
            <a:r>
              <a:rPr lang="en-US" sz="3200" b="1" i="1" dirty="0">
                <a:solidFill>
                  <a:srgbClr val="FF0000"/>
                </a:solidFill>
                <a:latin typeface="Comic Sans MS" pitchFamily="36" charset="0"/>
                <a:ea typeface="Comic Sans MS" pitchFamily="36" charset="0"/>
                <a:cs typeface="Comic Sans MS" pitchFamily="36" charset="0"/>
                <a:sym typeface="Symbol" pitchFamily="36" charset="2"/>
              </a:rPr>
              <a:t></a:t>
            </a:r>
            <a:r>
              <a:rPr lang="en-US" sz="3200" b="1" i="1" dirty="0">
                <a:solidFill>
                  <a:srgbClr val="FF0000"/>
                </a:solidFill>
                <a:latin typeface="Comic Sans MS" pitchFamily="36" charset="0"/>
                <a:ea typeface="Comic Sans MS" pitchFamily="36" charset="0"/>
                <a:cs typeface="Comic Sans MS" pitchFamily="36" charset="0"/>
              </a:rPr>
              <a:t>NE-Light </a:t>
            </a:r>
          </a:p>
        </p:txBody>
      </p:sp>
      <p:sp>
        <p:nvSpPr>
          <p:cNvPr id="6" name="Text Box 5"/>
          <p:cNvSpPr txBox="1">
            <a:spLocks noChangeArrowheads="1"/>
          </p:cNvSpPr>
          <p:nvPr/>
        </p:nvSpPr>
        <p:spPr bwMode="auto">
          <a:xfrm>
            <a:off x="251520" y="1366329"/>
            <a:ext cx="4320480" cy="1846659"/>
          </a:xfrm>
          <a:prstGeom prst="rect">
            <a:avLst/>
          </a:prstGeom>
          <a:solidFill>
            <a:srgbClr val="FFFFFF"/>
          </a:solidFill>
          <a:ln w="28575">
            <a:solidFill>
              <a:schemeClr val="tx1"/>
            </a:solidFill>
            <a:miter lim="800000"/>
            <a:headEnd/>
            <a:tailEnd/>
          </a:ln>
        </p:spPr>
        <p:txBody>
          <a:bodyPr>
            <a:spAutoFit/>
          </a:bodyPr>
          <a:lstStyle/>
          <a:p>
            <a:pPr>
              <a:spcBef>
                <a:spcPct val="50000"/>
              </a:spcBef>
              <a:defRPr/>
            </a:pPr>
            <a:r>
              <a:rPr lang="en-US" sz="1800" b="1" i="1" dirty="0">
                <a:solidFill>
                  <a:srgbClr val="0000FF"/>
                </a:solidFill>
                <a:latin typeface="Comic Sans MS" charset="0"/>
                <a:ea typeface="ＭＳ Ｐゴシック" charset="0"/>
                <a:cs typeface="ＭＳ Ｐゴシック" charset="0"/>
              </a:rPr>
              <a:t>SINBAD</a:t>
            </a:r>
            <a:r>
              <a:rPr lang="en-US" sz="1800" b="1" i="1" dirty="0">
                <a:solidFill>
                  <a:srgbClr val="0000FF"/>
                </a:solidFill>
                <a:effectLst>
                  <a:outerShdw blurRad="38100" dist="38100" dir="2700000" algn="tl">
                    <a:srgbClr val="000000"/>
                  </a:outerShdw>
                </a:effectLst>
                <a:latin typeface="Comic Sans MS" charset="0"/>
                <a:ea typeface="ＭＳ Ｐゴシック" charset="0"/>
                <a:cs typeface="ＭＳ Ｐゴシック" charset="0"/>
              </a:rPr>
              <a:t> </a:t>
            </a:r>
            <a:r>
              <a:rPr lang="en-US" sz="1800" i="1" dirty="0">
                <a:solidFill>
                  <a:srgbClr val="0000FF"/>
                </a:solidFill>
                <a:latin typeface="Comic Sans MS" charset="0"/>
                <a:ea typeface="ＭＳ Ｐゴシック" charset="0"/>
                <a:cs typeface="ＭＳ Ｐゴシック" charset="0"/>
              </a:rPr>
              <a:t>- </a:t>
            </a:r>
            <a:r>
              <a:rPr lang="en-US" sz="1800" b="1" i="1" dirty="0">
                <a:latin typeface="Comic Sans MS" charset="0"/>
                <a:ea typeface="ＭＳ Ｐゴシック" charset="0"/>
                <a:cs typeface="ＭＳ Ｐゴシック" charset="0"/>
              </a:rPr>
              <a:t>IR </a:t>
            </a:r>
            <a:r>
              <a:rPr lang="en-US" sz="1800" b="1" i="1" dirty="0" err="1">
                <a:latin typeface="Comic Sans MS" charset="0"/>
                <a:ea typeface="ＭＳ Ｐゴシック" charset="0"/>
                <a:cs typeface="ＭＳ Ｐゴシック" charset="0"/>
              </a:rPr>
              <a:t>beamline</a:t>
            </a:r>
            <a:r>
              <a:rPr lang="en-US" sz="1800" b="1" i="1" dirty="0">
                <a:latin typeface="Comic Sans MS" charset="0"/>
                <a:ea typeface="ＭＳ Ｐゴシック" charset="0"/>
                <a:cs typeface="ＭＳ Ｐゴシック" charset="0"/>
              </a:rPr>
              <a:t> </a:t>
            </a:r>
          </a:p>
          <a:p>
            <a:pPr>
              <a:spcBef>
                <a:spcPct val="50000"/>
              </a:spcBef>
              <a:defRPr/>
            </a:pPr>
            <a:r>
              <a:rPr lang="en-US" sz="1800" b="1" i="1" dirty="0">
                <a:solidFill>
                  <a:srgbClr val="0000FF"/>
                </a:solidFill>
                <a:latin typeface="Comic Sans MS" charset="0"/>
                <a:ea typeface="ＭＳ Ｐゴシック" charset="0"/>
                <a:cs typeface="ＭＳ Ｐゴシック" charset="0"/>
              </a:rPr>
              <a:t>DXR1 </a:t>
            </a:r>
            <a:r>
              <a:rPr lang="en-US" sz="1800" i="1" dirty="0">
                <a:solidFill>
                  <a:srgbClr val="0000FF"/>
                </a:solidFill>
                <a:latin typeface="Comic Sans MS" charset="0"/>
                <a:ea typeface="ＭＳ Ｐゴシック" charset="0"/>
                <a:cs typeface="ＭＳ Ｐゴシック" charset="0"/>
              </a:rPr>
              <a:t>- </a:t>
            </a:r>
            <a:r>
              <a:rPr lang="en-US" sz="1800" b="1" i="1" dirty="0">
                <a:latin typeface="Comic Sans MS" charset="0"/>
                <a:ea typeface="ＭＳ Ｐゴシック" charset="0"/>
                <a:cs typeface="ＭＳ Ｐゴシック" charset="0"/>
              </a:rPr>
              <a:t>Soft x-ray </a:t>
            </a:r>
            <a:r>
              <a:rPr lang="en-US" sz="1800" b="1" i="1" dirty="0" err="1">
                <a:latin typeface="Comic Sans MS" charset="0"/>
                <a:ea typeface="ＭＳ Ｐゴシック" charset="0"/>
                <a:cs typeface="ＭＳ Ｐゴシック" charset="0"/>
              </a:rPr>
              <a:t>beamline</a:t>
            </a:r>
            <a:r>
              <a:rPr lang="en-US" sz="1800" b="1" i="1" dirty="0">
                <a:latin typeface="Comic Sans MS" charset="0"/>
                <a:ea typeface="ＭＳ Ｐゴシック" charset="0"/>
                <a:cs typeface="ＭＳ Ｐゴシック" charset="0"/>
              </a:rPr>
              <a:t> </a:t>
            </a:r>
          </a:p>
          <a:p>
            <a:pPr>
              <a:spcBef>
                <a:spcPct val="50000"/>
              </a:spcBef>
              <a:defRPr/>
            </a:pPr>
            <a:r>
              <a:rPr lang="en-US" sz="1800" b="1" i="1" dirty="0">
                <a:solidFill>
                  <a:srgbClr val="0000FF"/>
                </a:solidFill>
                <a:latin typeface="Comic Sans MS" charset="0"/>
                <a:ea typeface="ＭＳ Ｐゴシック" charset="0"/>
                <a:cs typeface="ＭＳ Ｐゴシック" charset="0"/>
              </a:rPr>
              <a:t>DXR2 </a:t>
            </a:r>
            <a:r>
              <a:rPr lang="en-US" sz="1800" b="1" i="1" dirty="0">
                <a:solidFill>
                  <a:srgbClr val="1814FD"/>
                </a:solidFill>
                <a:latin typeface="Comic Sans MS" charset="0"/>
                <a:ea typeface="ＭＳ Ｐゴシック" charset="0"/>
                <a:cs typeface="ＭＳ Ｐゴシック" charset="0"/>
              </a:rPr>
              <a:t>-</a:t>
            </a:r>
            <a:r>
              <a:rPr lang="en-US" sz="1800" b="1" i="1" dirty="0">
                <a:latin typeface="Comic Sans MS" charset="0"/>
                <a:ea typeface="ＭＳ Ｐゴシック" charset="0"/>
                <a:cs typeface="ＭＳ Ｐゴシック" charset="0"/>
              </a:rPr>
              <a:t> UV setup </a:t>
            </a:r>
          </a:p>
          <a:p>
            <a:pPr algn="ctr">
              <a:spcBef>
                <a:spcPct val="50000"/>
              </a:spcBef>
              <a:defRPr/>
            </a:pPr>
            <a:r>
              <a:rPr lang="en-US" sz="1800" b="1" i="1" dirty="0">
                <a:ln w="1905"/>
                <a:solidFill>
                  <a:srgbClr val="1814FD"/>
                </a:solidFill>
                <a:effectLst>
                  <a:innerShdw blurRad="69850" dist="43180" dir="5400000">
                    <a:srgbClr val="000000">
                      <a:alpha val="65000"/>
                    </a:srgbClr>
                  </a:innerShdw>
                </a:effectLst>
                <a:latin typeface="Comic Sans MS" charset="0"/>
                <a:ea typeface="ＭＳ Ｐゴシック" charset="0"/>
                <a:cs typeface="ＭＳ Ｐゴシック" charset="0"/>
              </a:rPr>
              <a:t>Open to Italian and EU users</a:t>
            </a:r>
            <a:r>
              <a:rPr lang="en-US" sz="2800" b="1" i="1" dirty="0">
                <a:ln w="1905"/>
                <a:solidFill>
                  <a:srgbClr val="1814FD"/>
                </a:solidFill>
                <a:effectLst>
                  <a:innerShdw blurRad="69850" dist="43180" dir="5400000">
                    <a:srgbClr val="000000">
                      <a:alpha val="65000"/>
                    </a:srgbClr>
                  </a:innerShdw>
                </a:effectLst>
                <a:latin typeface="Comic Sans MS" charset="0"/>
                <a:ea typeface="ＭＳ Ｐゴシック" charset="0"/>
                <a:cs typeface="ＭＳ Ｐゴシック" charset="0"/>
              </a:rPr>
              <a:t> </a:t>
            </a:r>
            <a:endParaRPr lang="en-US" sz="2800" b="1" i="1" dirty="0">
              <a:solidFill>
                <a:srgbClr val="1814FD"/>
              </a:solidFill>
              <a:latin typeface="Comic Sans MS" charset="0"/>
              <a:ea typeface="ＭＳ Ｐゴシック" charset="0"/>
              <a:cs typeface="ＭＳ Ｐゴシック" charset="0"/>
            </a:endParaRPr>
          </a:p>
        </p:txBody>
      </p:sp>
      <p:sp>
        <p:nvSpPr>
          <p:cNvPr id="15363" name="Text Box 6"/>
          <p:cNvSpPr txBox="1">
            <a:spLocks noChangeArrowheads="1"/>
          </p:cNvSpPr>
          <p:nvPr/>
        </p:nvSpPr>
        <p:spPr bwMode="auto">
          <a:xfrm>
            <a:off x="250831" y="4581525"/>
            <a:ext cx="4321175" cy="1754188"/>
          </a:xfrm>
          <a:prstGeom prst="rect">
            <a:avLst/>
          </a:prstGeom>
          <a:solidFill>
            <a:srgbClr val="FFFFFF"/>
          </a:solidFill>
          <a:ln w="28575">
            <a:solidFill>
              <a:schemeClr val="tx1"/>
            </a:solidFill>
            <a:miter lim="800000"/>
            <a:headEnd/>
            <a:tailEnd/>
          </a:ln>
        </p:spPr>
        <p:txBody>
          <a:bodyPr>
            <a:prstTxWarp prst="textNoShape">
              <a:avLst/>
            </a:prstTxWarp>
            <a:spAutoFit/>
          </a:bodyPr>
          <a:lstStyle/>
          <a:p>
            <a:pPr>
              <a:spcBef>
                <a:spcPct val="50000"/>
              </a:spcBef>
            </a:pPr>
            <a:r>
              <a:rPr lang="en-US" sz="1800" b="1" i="1">
                <a:solidFill>
                  <a:srgbClr val="0000FF"/>
                </a:solidFill>
              </a:rPr>
              <a:t>2 new XUV beamlines</a:t>
            </a:r>
          </a:p>
          <a:p>
            <a:pPr>
              <a:spcBef>
                <a:spcPct val="50000"/>
              </a:spcBef>
            </a:pPr>
            <a:r>
              <a:rPr lang="en-US" sz="1800" b="1" i="1">
                <a:solidFill>
                  <a:srgbClr val="0000FF"/>
                </a:solidFill>
              </a:rPr>
              <a:t>Low Energy Beamline (35-200 eV) </a:t>
            </a:r>
            <a:r>
              <a:rPr lang="en-US" sz="1800" b="1" i="1"/>
              <a:t>commissioning in 2012</a:t>
            </a:r>
            <a:r>
              <a:rPr lang="en-US" sz="1800" i="1">
                <a:solidFill>
                  <a:srgbClr val="1814FD"/>
                </a:solidFill>
              </a:rPr>
              <a:t>;</a:t>
            </a:r>
            <a:r>
              <a:rPr lang="en-US" sz="1800" i="1">
                <a:solidFill>
                  <a:srgbClr val="FF0000"/>
                </a:solidFill>
              </a:rPr>
              <a:t> </a:t>
            </a:r>
          </a:p>
          <a:p>
            <a:pPr>
              <a:spcBef>
                <a:spcPct val="50000"/>
              </a:spcBef>
            </a:pPr>
            <a:r>
              <a:rPr lang="en-US" sz="1800" b="1" i="1">
                <a:solidFill>
                  <a:srgbClr val="0000FF"/>
                </a:solidFill>
              </a:rPr>
              <a:t>High Energy Beamline (60-1000 eV) </a:t>
            </a:r>
            <a:r>
              <a:rPr lang="en-US" sz="1800" b="1" i="1">
                <a:solidFill>
                  <a:srgbClr val="000000"/>
                </a:solidFill>
              </a:rPr>
              <a:t>commissioning in 2012</a:t>
            </a:r>
            <a:endParaRPr lang="en-US" sz="1800" b="1">
              <a:solidFill>
                <a:srgbClr val="000000"/>
              </a:solidFill>
            </a:endParaRPr>
          </a:p>
        </p:txBody>
      </p:sp>
      <p:sp>
        <p:nvSpPr>
          <p:cNvPr id="8" name="Text Box 7"/>
          <p:cNvSpPr txBox="1">
            <a:spLocks noChangeArrowheads="1"/>
          </p:cNvSpPr>
          <p:nvPr/>
        </p:nvSpPr>
        <p:spPr bwMode="auto">
          <a:xfrm>
            <a:off x="250831" y="3551239"/>
            <a:ext cx="4321175" cy="646331"/>
          </a:xfrm>
          <a:prstGeom prst="rect">
            <a:avLst/>
          </a:prstGeom>
          <a:solidFill>
            <a:srgbClr val="FFFFFF"/>
          </a:solidFill>
          <a:ln w="28575">
            <a:solidFill>
              <a:schemeClr val="tx1"/>
            </a:solidFill>
            <a:miter lim="800000"/>
            <a:headEnd/>
            <a:tailEnd/>
          </a:ln>
        </p:spPr>
        <p:txBody>
          <a:bodyPr>
            <a:spAutoFit/>
          </a:bodyPr>
          <a:lstStyle/>
          <a:p>
            <a:pPr>
              <a:spcBef>
                <a:spcPct val="50000"/>
              </a:spcBef>
              <a:defRPr/>
            </a:pPr>
            <a:r>
              <a:rPr lang="en-US" sz="1800" b="1" i="1" dirty="0">
                <a:solidFill>
                  <a:srgbClr val="0000FF"/>
                </a:solidFill>
                <a:latin typeface="Comic Sans MS" charset="0"/>
                <a:ea typeface="ＭＳ Ｐゴシック" charset="0"/>
                <a:cs typeface="ＭＳ Ｐゴシック" charset="0"/>
              </a:rPr>
              <a:t>DXR2</a:t>
            </a:r>
            <a:r>
              <a:rPr lang="en-US" sz="1800" i="1" dirty="0">
                <a:solidFill>
                  <a:srgbClr val="0000FF"/>
                </a:solidFill>
                <a:latin typeface="Comic Sans MS" charset="0"/>
                <a:ea typeface="ＭＳ Ｐゴシック" charset="0"/>
                <a:cs typeface="ＭＳ Ｐゴシック" charset="0"/>
              </a:rPr>
              <a:t> -</a:t>
            </a:r>
            <a:r>
              <a:rPr lang="en-US" sz="1800" i="1" dirty="0">
                <a:solidFill>
                  <a:srgbClr val="FF0000"/>
                </a:solidFill>
                <a:latin typeface="Comic Sans MS" charset="0"/>
                <a:ea typeface="ＭＳ Ｐゴシック" charset="0"/>
                <a:cs typeface="ＭＳ Ｐゴシック" charset="0"/>
              </a:rPr>
              <a:t> </a:t>
            </a:r>
            <a:r>
              <a:rPr lang="en-US" sz="1800" b="1" i="1" dirty="0">
                <a:solidFill>
                  <a:srgbClr val="0000FF"/>
                </a:solidFill>
                <a:latin typeface="Comic Sans MS" charset="0"/>
                <a:ea typeface="ＭＳ Ｐゴシック" charset="0"/>
                <a:cs typeface="ＭＳ Ｐゴシック" charset="0"/>
              </a:rPr>
              <a:t>N</a:t>
            </a:r>
            <a:r>
              <a:rPr lang="en-US" sz="1800" b="1" i="1" dirty="0">
                <a:solidFill>
                  <a:srgbClr val="1814FD"/>
                </a:solidFill>
                <a:latin typeface="Comic Sans MS" charset="0"/>
                <a:ea typeface="ＭＳ Ｐゴシック" charset="0"/>
                <a:cs typeface="ＭＳ Ｐゴシック" charset="0"/>
              </a:rPr>
              <a:t>ew </a:t>
            </a:r>
            <a:r>
              <a:rPr lang="en-US" sz="1800" b="1" i="1" dirty="0">
                <a:solidFill>
                  <a:srgbClr val="0000FF"/>
                </a:solidFill>
                <a:latin typeface="Comic Sans MS" charset="0"/>
                <a:ea typeface="ＭＳ Ｐゴシック" charset="0"/>
                <a:cs typeface="ＭＳ Ｐゴシック" charset="0"/>
              </a:rPr>
              <a:t>VUV </a:t>
            </a:r>
            <a:r>
              <a:rPr lang="en-US" sz="1800" b="1" i="1" dirty="0">
                <a:solidFill>
                  <a:srgbClr val="1814FD"/>
                </a:solidFill>
                <a:latin typeface="Comic Sans MS" charset="0"/>
                <a:ea typeface="ＭＳ Ｐゴシック" charset="0"/>
                <a:cs typeface="ＭＳ Ｐゴシック" charset="0"/>
              </a:rPr>
              <a:t>setup</a:t>
            </a:r>
            <a:r>
              <a:rPr lang="en-US" sz="1800" b="1" i="1" dirty="0">
                <a:solidFill>
                  <a:srgbClr val="FF0000"/>
                </a:solidFill>
                <a:latin typeface="Comic Sans MS" charset="0"/>
                <a:ea typeface="ＭＳ Ｐゴシック" charset="0"/>
                <a:cs typeface="ＭＳ Ｐゴシック" charset="0"/>
              </a:rPr>
              <a:t> </a:t>
            </a:r>
            <a:r>
              <a:rPr lang="en-US" sz="1800" b="1" i="1" dirty="0">
                <a:solidFill>
                  <a:srgbClr val="1814FD"/>
                </a:solidFill>
                <a:latin typeface="Comic Sans MS" charset="0"/>
                <a:ea typeface="ＭＳ Ｐゴシック" charset="0"/>
                <a:cs typeface="ＭＳ Ｐゴシック" charset="0"/>
              </a:rPr>
              <a:t>ready</a:t>
            </a:r>
            <a:r>
              <a:rPr lang="en-US" sz="1800" i="1" dirty="0">
                <a:solidFill>
                  <a:srgbClr val="FF0000"/>
                </a:solidFill>
                <a:effectLst>
                  <a:outerShdw blurRad="38100" dist="38100" dir="2700000" algn="tl">
                    <a:srgbClr val="000000"/>
                  </a:outerShdw>
                </a:effectLst>
                <a:latin typeface="Comic Sans MS" charset="0"/>
                <a:ea typeface="ＭＳ Ｐゴシック" charset="0"/>
                <a:cs typeface="ＭＳ Ｐゴシック" charset="0"/>
              </a:rPr>
              <a:t> </a:t>
            </a:r>
            <a:r>
              <a:rPr lang="en-US" sz="1800" i="1" dirty="0">
                <a:latin typeface="Comic Sans MS" charset="0"/>
                <a:ea typeface="ＭＳ Ｐゴシック" charset="0"/>
                <a:cs typeface="ＭＳ Ｐゴシック" charset="0"/>
              </a:rPr>
              <a:t>in </a:t>
            </a:r>
            <a:r>
              <a:rPr lang="en-US" sz="1800" b="1" i="1" dirty="0">
                <a:solidFill>
                  <a:srgbClr val="0000FF"/>
                </a:solidFill>
                <a:latin typeface="Comic Sans MS" charset="0"/>
                <a:ea typeface="ＭＳ Ｐゴシック" charset="0"/>
                <a:cs typeface="ＭＳ Ｐゴシック" charset="0"/>
              </a:rPr>
              <a:t>2012</a:t>
            </a:r>
          </a:p>
        </p:txBody>
      </p:sp>
      <p:pic>
        <p:nvPicPr>
          <p:cNvPr id="15365" name="Picture 2" descr="DAFNE_light_scheme.jpg"/>
          <p:cNvPicPr>
            <a:picLocks noChangeAspect="1"/>
          </p:cNvPicPr>
          <p:nvPr/>
        </p:nvPicPr>
        <p:blipFill>
          <a:blip r:embed="rId2"/>
          <a:srcRect/>
          <a:stretch>
            <a:fillRect/>
          </a:stretch>
        </p:blipFill>
        <p:spPr bwMode="auto">
          <a:xfrm>
            <a:off x="4692650" y="428625"/>
            <a:ext cx="43434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9" name="Rectangle 4"/>
          <p:cNvSpPr>
            <a:spLocks noGrp="1" noChangeArrowheads="1"/>
          </p:cNvSpPr>
          <p:nvPr>
            <p:ph type="title"/>
          </p:nvPr>
        </p:nvSpPr>
        <p:spPr>
          <a:xfrm>
            <a:off x="323856" y="223850"/>
            <a:ext cx="8569325" cy="757237"/>
          </a:xfrm>
          <a:solidFill>
            <a:srgbClr val="FFFFFF"/>
          </a:solidFill>
          <a:ln w="28575">
            <a:solidFill>
              <a:srgbClr val="FFFFFF"/>
            </a:solidFill>
          </a:ln>
        </p:spPr>
        <p:txBody>
          <a:bodyPr/>
          <a:lstStyle/>
          <a:p>
            <a:pPr eaLnBrk="1" hangingPunct="1"/>
            <a:r>
              <a:rPr lang="en-US" sz="3200" b="1" i="1" dirty="0">
                <a:solidFill>
                  <a:srgbClr val="FF0000"/>
                </a:solidFill>
                <a:latin typeface="Comic Sans MS" pitchFamily="36" charset="0"/>
              </a:rPr>
              <a:t>Activities at the DA</a:t>
            </a:r>
            <a:r>
              <a:rPr lang="en-US" sz="3200" b="1" i="1" dirty="0">
                <a:solidFill>
                  <a:srgbClr val="FF0000"/>
                </a:solidFill>
                <a:latin typeface="Symbol" pitchFamily="36" charset="2"/>
                <a:sym typeface="Symbol" pitchFamily="36" charset="2"/>
              </a:rPr>
              <a:t></a:t>
            </a:r>
            <a:r>
              <a:rPr lang="en-US" sz="3200" b="1" i="1" dirty="0">
                <a:solidFill>
                  <a:srgbClr val="FF0000"/>
                </a:solidFill>
                <a:latin typeface="Comic Sans MS" pitchFamily="36" charset="0"/>
              </a:rPr>
              <a:t>NE-Light </a:t>
            </a:r>
            <a:r>
              <a:rPr lang="en-US" sz="3200" b="1" i="1" dirty="0" err="1">
                <a:solidFill>
                  <a:srgbClr val="FF0000"/>
                </a:solidFill>
                <a:latin typeface="Comic Sans MS" pitchFamily="36" charset="0"/>
              </a:rPr>
              <a:t>Beamlines</a:t>
            </a:r>
            <a:endParaRPr lang="en-US" sz="3200" b="1" i="1" dirty="0">
              <a:solidFill>
                <a:srgbClr val="FF0000"/>
              </a:solidFill>
            </a:endParaRPr>
          </a:p>
        </p:txBody>
      </p:sp>
      <p:sp>
        <p:nvSpPr>
          <p:cNvPr id="17410" name="Text Box 7"/>
          <p:cNvSpPr txBox="1">
            <a:spLocks noChangeArrowheads="1"/>
          </p:cNvSpPr>
          <p:nvPr/>
        </p:nvSpPr>
        <p:spPr bwMode="auto">
          <a:xfrm>
            <a:off x="827093" y="5146675"/>
            <a:ext cx="7496175" cy="369888"/>
          </a:xfrm>
          <a:prstGeom prst="rect">
            <a:avLst/>
          </a:prstGeom>
          <a:solidFill>
            <a:srgbClr val="FFFFFF"/>
          </a:solidFill>
          <a:ln w="28575">
            <a:solidFill>
              <a:schemeClr val="tx1"/>
            </a:solidFill>
            <a:miter lim="800000"/>
            <a:headEnd/>
            <a:tailEnd/>
          </a:ln>
        </p:spPr>
        <p:txBody>
          <a:bodyPr>
            <a:prstTxWarp prst="textNoShape">
              <a:avLst/>
            </a:prstTxWarp>
            <a:spAutoFit/>
          </a:bodyPr>
          <a:lstStyle/>
          <a:p>
            <a:pPr algn="ctr">
              <a:spcBef>
                <a:spcPct val="50000"/>
              </a:spcBef>
            </a:pPr>
            <a:r>
              <a:rPr lang="en-US" sz="1800"/>
              <a:t>The </a:t>
            </a:r>
            <a:r>
              <a:rPr lang="en-US" sz="1800" b="1" i="1">
                <a:solidFill>
                  <a:srgbClr val="1814FD"/>
                </a:solidFill>
              </a:rPr>
              <a:t>new </a:t>
            </a:r>
            <a:r>
              <a:rPr lang="en-US" sz="1800" b="1" i="1">
                <a:solidFill>
                  <a:srgbClr val="0000FF"/>
                </a:solidFill>
              </a:rPr>
              <a:t>V</a:t>
            </a:r>
            <a:r>
              <a:rPr lang="en-US" sz="1800" b="1" i="1">
                <a:solidFill>
                  <a:srgbClr val="1814FD"/>
                </a:solidFill>
              </a:rPr>
              <a:t>UV setup </a:t>
            </a:r>
            <a:r>
              <a:rPr lang="en-US" sz="1800"/>
              <a:t>is now </a:t>
            </a:r>
            <a:r>
              <a:rPr lang="en-US" sz="1800" b="1" i="1">
                <a:solidFill>
                  <a:srgbClr val="1814FD"/>
                </a:solidFill>
              </a:rPr>
              <a:t>completed.</a:t>
            </a:r>
            <a:endParaRPr lang="en-US" sz="1800">
              <a:solidFill>
                <a:srgbClr val="1814FD"/>
              </a:solidFill>
            </a:endParaRPr>
          </a:p>
        </p:txBody>
      </p:sp>
      <p:sp>
        <p:nvSpPr>
          <p:cNvPr id="9224" name="Text Box 8"/>
          <p:cNvSpPr txBox="1">
            <a:spLocks noChangeArrowheads="1"/>
          </p:cNvSpPr>
          <p:nvPr/>
        </p:nvSpPr>
        <p:spPr bwMode="auto">
          <a:xfrm>
            <a:off x="684219" y="5940425"/>
            <a:ext cx="7781925" cy="368300"/>
          </a:xfrm>
          <a:prstGeom prst="rect">
            <a:avLst/>
          </a:prstGeom>
          <a:solidFill>
            <a:srgbClr val="FFFFFF"/>
          </a:solidFill>
          <a:ln w="28575">
            <a:solidFill>
              <a:schemeClr val="tx1"/>
            </a:solidFill>
            <a:miter lim="800000"/>
            <a:headEnd/>
            <a:tailEnd/>
          </a:ln>
        </p:spPr>
        <p:txBody>
          <a:bodyPr>
            <a:prstTxWarp prst="textNoShape">
              <a:avLst/>
            </a:prstTxWarp>
            <a:spAutoFit/>
          </a:bodyPr>
          <a:lstStyle/>
          <a:p>
            <a:pPr algn="ctr">
              <a:spcBef>
                <a:spcPct val="50000"/>
              </a:spcBef>
            </a:pPr>
            <a:r>
              <a:rPr lang="en-US" sz="1800" dirty="0"/>
              <a:t>The two </a:t>
            </a:r>
            <a:r>
              <a:rPr lang="en-US" sz="1800" b="1" i="1" dirty="0">
                <a:solidFill>
                  <a:srgbClr val="1814FD"/>
                </a:solidFill>
              </a:rPr>
              <a:t>new XUV </a:t>
            </a:r>
            <a:r>
              <a:rPr lang="en-US" sz="1800" b="1" i="1" dirty="0" err="1">
                <a:solidFill>
                  <a:srgbClr val="1814FD"/>
                </a:solidFill>
              </a:rPr>
              <a:t>beamlines</a:t>
            </a:r>
            <a:r>
              <a:rPr lang="en-US" sz="1800" b="1" i="1" dirty="0">
                <a:solidFill>
                  <a:srgbClr val="FF0000"/>
                </a:solidFill>
                <a:effectLst>
                  <a:outerShdw blurRad="38100" dist="38100" dir="2700000" algn="tl">
                    <a:srgbClr val="DDDDDD"/>
                  </a:outerShdw>
                </a:effectLst>
              </a:rPr>
              <a:t> </a:t>
            </a:r>
            <a:r>
              <a:rPr lang="en-US" sz="1800" dirty="0"/>
              <a:t>are </a:t>
            </a:r>
            <a:r>
              <a:rPr lang="en-US" sz="1800" b="1" i="1" dirty="0">
                <a:solidFill>
                  <a:srgbClr val="1814FD"/>
                </a:solidFill>
              </a:rPr>
              <a:t>both</a:t>
            </a:r>
            <a:r>
              <a:rPr lang="en-US" sz="1800" dirty="0"/>
              <a:t> </a:t>
            </a:r>
            <a:r>
              <a:rPr lang="en-US" sz="1800" b="1" i="1" dirty="0">
                <a:solidFill>
                  <a:srgbClr val="1814FD"/>
                </a:solidFill>
              </a:rPr>
              <a:t>ready for commissioning.</a:t>
            </a:r>
            <a:endParaRPr lang="en-US" sz="1800" dirty="0"/>
          </a:p>
        </p:txBody>
      </p:sp>
      <p:sp>
        <p:nvSpPr>
          <p:cNvPr id="7" name="Text Box 5"/>
          <p:cNvSpPr txBox="1">
            <a:spLocks noChangeArrowheads="1"/>
          </p:cNvSpPr>
          <p:nvPr/>
        </p:nvSpPr>
        <p:spPr bwMode="auto">
          <a:xfrm>
            <a:off x="395288" y="1196978"/>
            <a:ext cx="8497887" cy="1200329"/>
          </a:xfrm>
          <a:prstGeom prst="rect">
            <a:avLst/>
          </a:prstGeom>
          <a:solidFill>
            <a:srgbClr val="FFFFFF"/>
          </a:solidFill>
          <a:ln w="28575">
            <a:solidFill>
              <a:schemeClr val="tx1"/>
            </a:solidFill>
            <a:miter lim="800000"/>
            <a:headEnd/>
            <a:tailEnd/>
          </a:ln>
          <a:effectLst/>
          <a:extLst/>
        </p:spPr>
        <p:txBody>
          <a:bodyPr>
            <a:prstTxWarp prst="textNoShape">
              <a:avLst/>
            </a:prstTxWarp>
            <a:spAutoFit/>
          </a:bodyPr>
          <a:lstStyle/>
          <a:p>
            <a:pPr algn="ctr">
              <a:spcBef>
                <a:spcPct val="50000"/>
              </a:spcBef>
            </a:pPr>
            <a:r>
              <a:rPr lang="en-US" sz="1800" i="1">
                <a:ea typeface="Arial" pitchFamily="36" charset="0"/>
                <a:cs typeface="Arial" pitchFamily="36" charset="0"/>
              </a:rPr>
              <a:t>The </a:t>
            </a:r>
            <a:r>
              <a:rPr lang="en-US" sz="1800" b="1" i="1">
                <a:solidFill>
                  <a:srgbClr val="1814FD"/>
                </a:solidFill>
                <a:ea typeface="Arial" pitchFamily="36" charset="0"/>
                <a:cs typeface="Arial" pitchFamily="36" charset="0"/>
              </a:rPr>
              <a:t>IR</a:t>
            </a:r>
            <a:r>
              <a:rPr lang="en-US" sz="1800" i="1">
                <a:ea typeface="Arial" pitchFamily="36" charset="0"/>
                <a:cs typeface="Arial" pitchFamily="36" charset="0"/>
              </a:rPr>
              <a:t> ,the </a:t>
            </a:r>
            <a:r>
              <a:rPr lang="en-US" sz="1800" b="1" i="1">
                <a:solidFill>
                  <a:srgbClr val="1814FD"/>
                </a:solidFill>
                <a:ea typeface="Arial" pitchFamily="36" charset="0"/>
                <a:cs typeface="Arial" pitchFamily="36" charset="0"/>
              </a:rPr>
              <a:t>Soft X-ray</a:t>
            </a:r>
            <a:r>
              <a:rPr lang="en-US" sz="1800" i="1">
                <a:solidFill>
                  <a:srgbClr val="1814FD"/>
                </a:solidFill>
                <a:ea typeface="Arial" pitchFamily="36" charset="0"/>
                <a:cs typeface="Arial" pitchFamily="36" charset="0"/>
              </a:rPr>
              <a:t> </a:t>
            </a:r>
            <a:r>
              <a:rPr lang="en-US" sz="1800" i="1">
                <a:ea typeface="Arial" pitchFamily="36" charset="0"/>
                <a:cs typeface="Arial" pitchFamily="36" charset="0"/>
              </a:rPr>
              <a:t>and </a:t>
            </a:r>
            <a:r>
              <a:rPr lang="en-US" sz="1800" i="1">
                <a:solidFill>
                  <a:srgbClr val="000000"/>
                </a:solidFill>
                <a:ea typeface="Arial" pitchFamily="36" charset="0"/>
                <a:cs typeface="Arial" pitchFamily="36" charset="0"/>
              </a:rPr>
              <a:t>the</a:t>
            </a:r>
            <a:r>
              <a:rPr lang="en-US" sz="1800" i="1">
                <a:solidFill>
                  <a:srgbClr val="1814FD"/>
                </a:solidFill>
                <a:ea typeface="Arial" pitchFamily="36" charset="0"/>
                <a:cs typeface="Arial" pitchFamily="36" charset="0"/>
              </a:rPr>
              <a:t> </a:t>
            </a:r>
            <a:r>
              <a:rPr lang="en-US" sz="1800" b="1" i="1">
                <a:solidFill>
                  <a:srgbClr val="1814FD"/>
                </a:solidFill>
                <a:ea typeface="Arial" pitchFamily="36" charset="0"/>
                <a:cs typeface="Arial" pitchFamily="36" charset="0"/>
              </a:rPr>
              <a:t>UV-VIS </a:t>
            </a:r>
            <a:r>
              <a:rPr lang="en-US" sz="1800" i="1">
                <a:ea typeface="Arial" pitchFamily="36" charset="0"/>
                <a:cs typeface="Arial" pitchFamily="36" charset="0"/>
              </a:rPr>
              <a:t>beamlines are </a:t>
            </a:r>
            <a:r>
              <a:rPr lang="en-US" sz="1800" b="1" i="1">
                <a:solidFill>
                  <a:srgbClr val="1814FD"/>
                </a:solidFill>
                <a:ea typeface="Arial" pitchFamily="36" charset="0"/>
                <a:cs typeface="Arial" pitchFamily="36" charset="0"/>
              </a:rPr>
              <a:t>already open to users</a:t>
            </a:r>
            <a:r>
              <a:rPr lang="en-US" sz="1800" i="1">
                <a:ea typeface="Arial" pitchFamily="36" charset="0"/>
                <a:cs typeface="Arial" pitchFamily="36" charset="0"/>
              </a:rPr>
              <a:t> . Beamtime was given to </a:t>
            </a:r>
            <a:r>
              <a:rPr lang="en-US" sz="1800" b="1" i="1">
                <a:solidFill>
                  <a:srgbClr val="1814FD"/>
                </a:solidFill>
                <a:ea typeface="Arial" pitchFamily="36" charset="0"/>
                <a:cs typeface="Arial" pitchFamily="36" charset="0"/>
              </a:rPr>
              <a:t>Italian</a:t>
            </a:r>
            <a:r>
              <a:rPr lang="en-US" sz="1800" b="1" i="1">
                <a:ea typeface="Arial" pitchFamily="36" charset="0"/>
                <a:cs typeface="Arial" pitchFamily="36" charset="0"/>
              </a:rPr>
              <a:t> </a:t>
            </a:r>
            <a:r>
              <a:rPr lang="en-US" sz="1800" i="1">
                <a:ea typeface="Arial" pitchFamily="36" charset="0"/>
                <a:cs typeface="Arial" pitchFamily="36" charset="0"/>
              </a:rPr>
              <a:t>and</a:t>
            </a:r>
            <a:r>
              <a:rPr lang="en-US" sz="1800" b="1" i="1">
                <a:ea typeface="Arial" pitchFamily="36" charset="0"/>
                <a:cs typeface="Arial" pitchFamily="36" charset="0"/>
              </a:rPr>
              <a:t> </a:t>
            </a:r>
            <a:r>
              <a:rPr lang="en-US" sz="1800" b="1" i="1">
                <a:solidFill>
                  <a:srgbClr val="1814FD"/>
                </a:solidFill>
                <a:ea typeface="Arial" pitchFamily="36" charset="0"/>
                <a:cs typeface="Arial" pitchFamily="36" charset="0"/>
              </a:rPr>
              <a:t>EU users</a:t>
            </a:r>
            <a:r>
              <a:rPr lang="en-US" sz="1800" i="1">
                <a:ea typeface="Arial" pitchFamily="36" charset="0"/>
                <a:cs typeface="Arial" pitchFamily="36" charset="0"/>
              </a:rPr>
              <a:t>, in the framework of the </a:t>
            </a:r>
            <a:r>
              <a:rPr lang="en-US" sz="1800" b="1" i="1">
                <a:solidFill>
                  <a:srgbClr val="1814FD"/>
                </a:solidFill>
                <a:ea typeface="Arial" pitchFamily="36" charset="0"/>
                <a:cs typeface="Arial" pitchFamily="36" charset="0"/>
              </a:rPr>
              <a:t>INFN-Group V experiments</a:t>
            </a:r>
            <a:r>
              <a:rPr lang="en-US" sz="1800" i="1">
                <a:ea typeface="Arial" pitchFamily="36" charset="0"/>
                <a:cs typeface="Arial" pitchFamily="36" charset="0"/>
              </a:rPr>
              <a:t>, of collaborations with </a:t>
            </a:r>
            <a:r>
              <a:rPr lang="en-US" sz="1800" b="1" i="1">
                <a:solidFill>
                  <a:srgbClr val="1814FD"/>
                </a:solidFill>
                <a:ea typeface="Arial" pitchFamily="36" charset="0"/>
                <a:cs typeface="Arial" pitchFamily="36" charset="0"/>
              </a:rPr>
              <a:t>Italian Universities</a:t>
            </a:r>
            <a:r>
              <a:rPr lang="en-US" sz="1800" i="1">
                <a:ea typeface="Arial" pitchFamily="36" charset="0"/>
                <a:cs typeface="Arial" pitchFamily="36" charset="0"/>
              </a:rPr>
              <a:t>, of the </a:t>
            </a:r>
            <a:r>
              <a:rPr lang="en-US" sz="1800" b="1" i="1">
                <a:solidFill>
                  <a:srgbClr val="1814FD"/>
                </a:solidFill>
                <a:ea typeface="Arial" pitchFamily="36" charset="0"/>
                <a:cs typeface="Arial" pitchFamily="36" charset="0"/>
              </a:rPr>
              <a:t>T</a:t>
            </a:r>
            <a:r>
              <a:rPr lang="en-US" sz="1800" i="1">
                <a:ea typeface="Arial" pitchFamily="36" charset="0"/>
                <a:cs typeface="Arial" pitchFamily="36" charset="0"/>
              </a:rPr>
              <a:t>ransnational</a:t>
            </a:r>
            <a:r>
              <a:rPr lang="en-US" sz="1800" b="1" i="1">
                <a:ea typeface="Arial" pitchFamily="36" charset="0"/>
                <a:cs typeface="Arial" pitchFamily="36" charset="0"/>
              </a:rPr>
              <a:t> </a:t>
            </a:r>
            <a:r>
              <a:rPr lang="en-US" sz="1800" b="1" i="1">
                <a:solidFill>
                  <a:srgbClr val="1814FD"/>
                </a:solidFill>
                <a:ea typeface="Arial" pitchFamily="36" charset="0"/>
                <a:cs typeface="Arial" pitchFamily="36" charset="0"/>
              </a:rPr>
              <a:t>A</a:t>
            </a:r>
            <a:r>
              <a:rPr lang="en-US" sz="1800" i="1">
                <a:ea typeface="Arial" pitchFamily="36" charset="0"/>
                <a:cs typeface="Arial" pitchFamily="36" charset="0"/>
              </a:rPr>
              <a:t>ccess</a:t>
            </a:r>
            <a:r>
              <a:rPr lang="en-US" sz="1800" b="1" i="1">
                <a:ea typeface="Arial" pitchFamily="36" charset="0"/>
                <a:cs typeface="Arial" pitchFamily="36" charset="0"/>
              </a:rPr>
              <a:t> </a:t>
            </a:r>
            <a:r>
              <a:rPr lang="en-US" sz="1800" i="1">
                <a:ea typeface="Arial" pitchFamily="36" charset="0"/>
                <a:cs typeface="Arial" pitchFamily="36" charset="0"/>
              </a:rPr>
              <a:t>to</a:t>
            </a:r>
            <a:r>
              <a:rPr lang="en-US" sz="1800" b="1" i="1">
                <a:ea typeface="Arial" pitchFamily="36" charset="0"/>
                <a:cs typeface="Arial" pitchFamily="36" charset="0"/>
              </a:rPr>
              <a:t> </a:t>
            </a:r>
            <a:r>
              <a:rPr lang="en-US" sz="1800" b="1" i="1">
                <a:solidFill>
                  <a:srgbClr val="1814FD"/>
                </a:solidFill>
                <a:ea typeface="Arial" pitchFamily="36" charset="0"/>
                <a:cs typeface="Arial" pitchFamily="36" charset="0"/>
              </a:rPr>
              <a:t>R</a:t>
            </a:r>
            <a:r>
              <a:rPr lang="en-US" sz="1800" i="1">
                <a:ea typeface="Arial" pitchFamily="36" charset="0"/>
                <a:cs typeface="Arial" pitchFamily="36" charset="0"/>
              </a:rPr>
              <a:t>esearch</a:t>
            </a:r>
            <a:r>
              <a:rPr lang="en-US" sz="1800" b="1" i="1">
                <a:ea typeface="Arial" pitchFamily="36" charset="0"/>
                <a:cs typeface="Arial" pitchFamily="36" charset="0"/>
              </a:rPr>
              <a:t> </a:t>
            </a:r>
            <a:r>
              <a:rPr lang="en-US" sz="1800" b="1" i="1">
                <a:solidFill>
                  <a:srgbClr val="1814FD"/>
                </a:solidFill>
                <a:ea typeface="Arial" pitchFamily="36" charset="0"/>
                <a:cs typeface="Arial" pitchFamily="36" charset="0"/>
              </a:rPr>
              <a:t>I</a:t>
            </a:r>
            <a:r>
              <a:rPr lang="en-US" sz="1800" i="1">
                <a:ea typeface="Arial" pitchFamily="36" charset="0"/>
                <a:cs typeface="Arial" pitchFamily="36" charset="0"/>
              </a:rPr>
              <a:t>nfrastructures </a:t>
            </a:r>
            <a:r>
              <a:rPr lang="en-US" sz="1800" b="1" i="1">
                <a:solidFill>
                  <a:srgbClr val="1814FD"/>
                </a:solidFill>
                <a:ea typeface="Arial" pitchFamily="36" charset="0"/>
                <a:cs typeface="Arial" pitchFamily="36" charset="0"/>
              </a:rPr>
              <a:t>FP7</a:t>
            </a:r>
            <a:r>
              <a:rPr lang="en-US" sz="1800" i="1">
                <a:solidFill>
                  <a:srgbClr val="1814FD"/>
                </a:solidFill>
                <a:ea typeface="Arial" pitchFamily="36" charset="0"/>
                <a:cs typeface="Arial" pitchFamily="36" charset="0"/>
              </a:rPr>
              <a:t> </a:t>
            </a:r>
            <a:r>
              <a:rPr lang="en-US" sz="1800" b="1" i="1">
                <a:solidFill>
                  <a:srgbClr val="1814FD"/>
                </a:solidFill>
                <a:ea typeface="Arial" pitchFamily="36" charset="0"/>
                <a:cs typeface="Arial" pitchFamily="36" charset="0"/>
              </a:rPr>
              <a:t>E.Li.S.A</a:t>
            </a:r>
            <a:r>
              <a:rPr lang="en-US" sz="1800" i="1">
                <a:solidFill>
                  <a:srgbClr val="FF0000"/>
                </a:solidFill>
                <a:effectLst>
                  <a:outerShdw blurRad="38100" dist="38100" dir="2700000" algn="tl">
                    <a:srgbClr val="DDDDDD"/>
                  </a:outerShdw>
                </a:effectLst>
                <a:ea typeface="Arial" pitchFamily="36" charset="0"/>
                <a:cs typeface="Arial" pitchFamily="36" charset="0"/>
              </a:rPr>
              <a:t>. </a:t>
            </a:r>
            <a:r>
              <a:rPr lang="en-US" sz="1800" b="1" i="1">
                <a:solidFill>
                  <a:srgbClr val="1814FD"/>
                </a:solidFill>
                <a:ea typeface="Arial" pitchFamily="36" charset="0"/>
                <a:cs typeface="Arial" pitchFamily="36" charset="0"/>
              </a:rPr>
              <a:t>program</a:t>
            </a:r>
            <a:r>
              <a:rPr lang="en-US" sz="1800" b="1" i="1">
                <a:solidFill>
                  <a:srgbClr val="FF0000"/>
                </a:solidFill>
                <a:effectLst>
                  <a:outerShdw blurRad="38100" dist="38100" dir="2700000" algn="tl">
                    <a:srgbClr val="DDDDDD"/>
                  </a:outerShdw>
                </a:effectLst>
                <a:ea typeface="Arial" pitchFamily="36" charset="0"/>
                <a:cs typeface="Arial" pitchFamily="36" charset="0"/>
              </a:rPr>
              <a:t> </a:t>
            </a:r>
            <a:r>
              <a:rPr lang="en-US" sz="1800" i="1">
                <a:ea typeface="Arial" pitchFamily="36" charset="0"/>
                <a:cs typeface="Arial" pitchFamily="36" charset="0"/>
              </a:rPr>
              <a:t>and of</a:t>
            </a:r>
            <a:r>
              <a:rPr lang="en-US" sz="1800" b="1" i="1">
                <a:solidFill>
                  <a:srgbClr val="FF0000"/>
                </a:solidFill>
                <a:effectLst>
                  <a:outerShdw blurRad="38100" dist="38100" dir="2700000" algn="tl">
                    <a:srgbClr val="DDDDDD"/>
                  </a:outerShdw>
                </a:effectLst>
                <a:ea typeface="Arial" pitchFamily="36" charset="0"/>
                <a:cs typeface="Arial" pitchFamily="36" charset="0"/>
              </a:rPr>
              <a:t> </a:t>
            </a:r>
            <a:r>
              <a:rPr lang="en-US" sz="1800" b="1" i="1">
                <a:solidFill>
                  <a:srgbClr val="1814FD"/>
                </a:solidFill>
                <a:ea typeface="Arial" pitchFamily="36" charset="0"/>
                <a:cs typeface="Arial" pitchFamily="36" charset="0"/>
              </a:rPr>
              <a:t>collaborations</a:t>
            </a:r>
            <a:r>
              <a:rPr lang="en-US" sz="1800" b="1" i="1">
                <a:solidFill>
                  <a:srgbClr val="FF0000"/>
                </a:solidFill>
                <a:effectLst>
                  <a:outerShdw blurRad="38100" dist="38100" dir="2700000" algn="tl">
                    <a:srgbClr val="DDDDDD"/>
                  </a:outerShdw>
                </a:effectLst>
                <a:ea typeface="Arial" pitchFamily="36" charset="0"/>
                <a:cs typeface="Arial" pitchFamily="36" charset="0"/>
              </a:rPr>
              <a:t> </a:t>
            </a:r>
            <a:r>
              <a:rPr lang="en-US" sz="1800" i="1">
                <a:ea typeface="Arial" pitchFamily="36" charset="0"/>
                <a:cs typeface="Arial" pitchFamily="36" charset="0"/>
              </a:rPr>
              <a:t>using</a:t>
            </a:r>
            <a:r>
              <a:rPr lang="en-US" sz="1800" b="1" i="1">
                <a:solidFill>
                  <a:srgbClr val="FF0000"/>
                </a:solidFill>
                <a:effectLst>
                  <a:outerShdw blurRad="38100" dist="38100" dir="2700000" algn="tl">
                    <a:srgbClr val="DDDDDD"/>
                  </a:outerShdw>
                </a:effectLst>
                <a:ea typeface="Arial" pitchFamily="36" charset="0"/>
                <a:cs typeface="Arial" pitchFamily="36" charset="0"/>
              </a:rPr>
              <a:t> </a:t>
            </a:r>
            <a:r>
              <a:rPr lang="en-US" sz="1800" b="1" i="1">
                <a:solidFill>
                  <a:srgbClr val="1814FD"/>
                </a:solidFill>
                <a:ea typeface="Arial" pitchFamily="36" charset="0"/>
                <a:cs typeface="Arial" pitchFamily="36" charset="0"/>
              </a:rPr>
              <a:t>F.A.I.</a:t>
            </a:r>
            <a:r>
              <a:rPr lang="en-US" sz="1800" b="1" i="1">
                <a:ea typeface="Arial" pitchFamily="36" charset="0"/>
                <a:cs typeface="Arial" pitchFamily="36" charset="0"/>
              </a:rPr>
              <a:t> (2011/2012)</a:t>
            </a:r>
            <a:r>
              <a:rPr lang="en-US" sz="1800" i="1">
                <a:ea typeface="Arial" pitchFamily="36" charset="0"/>
                <a:cs typeface="Arial" pitchFamily="36" charset="0"/>
              </a:rPr>
              <a:t>. </a:t>
            </a:r>
            <a:endParaRPr lang="en-US" sz="1800" b="1" i="1">
              <a:solidFill>
                <a:srgbClr val="FF0000"/>
              </a:solidFill>
              <a:effectLst>
                <a:outerShdw blurRad="38100" dist="38100" dir="2700000" algn="tl">
                  <a:srgbClr val="DDDDDD"/>
                </a:outerShdw>
              </a:effectLst>
              <a:ea typeface="Arial" pitchFamily="36" charset="0"/>
              <a:cs typeface="Arial" pitchFamily="36" charset="0"/>
            </a:endParaRPr>
          </a:p>
        </p:txBody>
      </p:sp>
      <p:sp>
        <p:nvSpPr>
          <p:cNvPr id="17413" name="TextBox 1"/>
          <p:cNvSpPr txBox="1">
            <a:spLocks noChangeArrowheads="1"/>
          </p:cNvSpPr>
          <p:nvPr/>
        </p:nvSpPr>
        <p:spPr bwMode="auto">
          <a:xfrm>
            <a:off x="539754" y="3284542"/>
            <a:ext cx="5688013" cy="1200329"/>
          </a:xfrm>
          <a:prstGeom prst="rect">
            <a:avLst/>
          </a:prstGeom>
          <a:solidFill>
            <a:srgbClr val="FFFFFF"/>
          </a:solidFill>
          <a:ln w="28575">
            <a:solidFill>
              <a:srgbClr val="000000"/>
            </a:solidFill>
            <a:miter lim="800000"/>
            <a:headEnd/>
            <a:tailEnd/>
          </a:ln>
        </p:spPr>
        <p:txBody>
          <a:bodyPr>
            <a:prstTxWarp prst="textNoShape">
              <a:avLst/>
            </a:prstTxWarp>
            <a:spAutoFit/>
          </a:bodyPr>
          <a:lstStyle/>
          <a:p>
            <a:pPr algn="ctr"/>
            <a:r>
              <a:rPr lang="en-US" sz="1800" b="1" i="1">
                <a:solidFill>
                  <a:srgbClr val="0000FF"/>
                </a:solidFill>
              </a:rPr>
              <a:t>2012</a:t>
            </a:r>
            <a:r>
              <a:rPr lang="en-US" sz="1800">
                <a:solidFill>
                  <a:srgbClr val="0000FF"/>
                </a:solidFill>
              </a:rPr>
              <a:t> </a:t>
            </a:r>
            <a:r>
              <a:rPr lang="en-US" sz="1800"/>
              <a:t>- The </a:t>
            </a:r>
            <a:r>
              <a:rPr lang="en-US" sz="1800" b="1" i="1">
                <a:solidFill>
                  <a:srgbClr val="0000FF"/>
                </a:solidFill>
              </a:rPr>
              <a:t>EU project E.Li.S.A. for transnational access </a:t>
            </a:r>
            <a:r>
              <a:rPr lang="en-US" sz="1800"/>
              <a:t>ended in </a:t>
            </a:r>
            <a:r>
              <a:rPr lang="en-US" sz="1800" b="1" i="1">
                <a:solidFill>
                  <a:srgbClr val="0000FF"/>
                </a:solidFill>
              </a:rPr>
              <a:t>August 2011</a:t>
            </a:r>
            <a:r>
              <a:rPr lang="en-US" sz="1800"/>
              <a:t>- A new proposal </a:t>
            </a:r>
            <a:r>
              <a:rPr lang="en-US" sz="1800" b="1" i="1">
                <a:solidFill>
                  <a:srgbClr val="0000FF"/>
                </a:solidFill>
              </a:rPr>
              <a:t>C.A.Li.P.S.O</a:t>
            </a:r>
            <a:r>
              <a:rPr lang="en-US" sz="1800"/>
              <a:t>. was submitted in </a:t>
            </a:r>
            <a:r>
              <a:rPr lang="en-US" sz="1800" b="1" i="1">
                <a:solidFill>
                  <a:srgbClr val="0000FF"/>
                </a:solidFill>
              </a:rPr>
              <a:t>November</a:t>
            </a:r>
            <a:r>
              <a:rPr lang="en-US" sz="1800"/>
              <a:t> </a:t>
            </a:r>
            <a:r>
              <a:rPr lang="en-US" sz="1800" b="1" i="1">
                <a:solidFill>
                  <a:srgbClr val="0000FF"/>
                </a:solidFill>
              </a:rPr>
              <a:t>2011</a:t>
            </a:r>
            <a:r>
              <a:rPr lang="en-US" sz="1800">
                <a:solidFill>
                  <a:srgbClr val="0000FF"/>
                </a:solidFill>
              </a:rPr>
              <a:t> </a:t>
            </a:r>
            <a:r>
              <a:rPr lang="en-US" sz="1800"/>
              <a:t>–</a:t>
            </a:r>
            <a:r>
              <a:rPr lang="en-US" sz="1800" b="1" i="1">
                <a:solidFill>
                  <a:srgbClr val="0000FF"/>
                </a:solidFill>
              </a:rPr>
              <a:t>Negotiation procedure July 2012</a:t>
            </a:r>
            <a:r>
              <a:rPr lang="en-US" sz="1800"/>
              <a:t>.</a:t>
            </a:r>
          </a:p>
        </p:txBody>
      </p:sp>
      <p:pic>
        <p:nvPicPr>
          <p:cNvPr id="17414" name="Picture 6" descr="europa"/>
          <p:cNvPicPr>
            <a:picLocks noChangeAspect="1" noChangeArrowheads="1"/>
          </p:cNvPicPr>
          <p:nvPr/>
        </p:nvPicPr>
        <p:blipFill>
          <a:blip r:embed="rId2"/>
          <a:srcRect/>
          <a:stretch>
            <a:fillRect/>
          </a:stretch>
        </p:blipFill>
        <p:spPr bwMode="auto">
          <a:xfrm>
            <a:off x="6372225" y="2924175"/>
            <a:ext cx="2474913" cy="1944688"/>
          </a:xfrm>
          <a:prstGeom prst="rect">
            <a:avLst/>
          </a:prstGeom>
          <a:noFill/>
          <a:ln w="28575">
            <a:solidFill>
              <a:srgbClr val="000000"/>
            </a:solid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89" name="Title 1"/>
          <p:cNvSpPr>
            <a:spLocks noGrp="1"/>
          </p:cNvSpPr>
          <p:nvPr>
            <p:ph type="title"/>
          </p:nvPr>
        </p:nvSpPr>
        <p:spPr>
          <a:xfrm>
            <a:off x="762000" y="76200"/>
            <a:ext cx="7459663" cy="1143000"/>
          </a:xfrm>
        </p:spPr>
        <p:txBody>
          <a:bodyPr>
            <a:normAutofit/>
          </a:bodyPr>
          <a:lstStyle/>
          <a:p>
            <a:pPr eaLnBrk="1" hangingPunct="1"/>
            <a:r>
              <a:rPr lang="en-US" sz="3200" dirty="0">
                <a:solidFill>
                  <a:srgbClr val="FFFF00"/>
                </a:solidFill>
                <a:ea typeface="ＭＳ Ｐゴシック" pitchFamily="36" charset="-128"/>
                <a:cs typeface="ＭＳ Ｐゴシック" pitchFamily="36" charset="-128"/>
              </a:rPr>
              <a:t>Beam Test </a:t>
            </a:r>
            <a:r>
              <a:rPr lang="en-US" sz="3200" dirty="0" smtClean="0">
                <a:solidFill>
                  <a:srgbClr val="FFFF00"/>
                </a:solidFill>
                <a:ea typeface="ＭＳ Ｐゴシック" pitchFamily="36" charset="-128"/>
                <a:cs typeface="ＭＳ Ｐゴシック" pitchFamily="36" charset="-128"/>
              </a:rPr>
              <a:t>Facility (</a:t>
            </a:r>
            <a:r>
              <a:rPr lang="en-US" sz="3200" dirty="0">
                <a:solidFill>
                  <a:srgbClr val="FFFF00"/>
                </a:solidFill>
                <a:ea typeface="ＭＳ Ｐゴシック" pitchFamily="36" charset="-128"/>
                <a:cs typeface="ＭＳ Ｐゴシック" pitchFamily="36" charset="-128"/>
              </a:rPr>
              <a:t>BTF) </a:t>
            </a:r>
            <a:r>
              <a:rPr lang="en-US" sz="3200" dirty="0" smtClean="0">
                <a:solidFill>
                  <a:srgbClr val="FFFF00"/>
                </a:solidFill>
                <a:ea typeface="ＭＳ Ｐゴシック" pitchFamily="36" charset="-128"/>
                <a:cs typeface="ＭＳ Ｐゴシック" pitchFamily="36" charset="-128"/>
              </a:rPr>
              <a:t>Infrastructure</a:t>
            </a:r>
            <a:br>
              <a:rPr lang="en-US" sz="3200" dirty="0" smtClean="0">
                <a:solidFill>
                  <a:srgbClr val="FFFF00"/>
                </a:solidFill>
                <a:ea typeface="ＭＳ Ｐゴシック" pitchFamily="36" charset="-128"/>
                <a:cs typeface="ＭＳ Ｐゴシック" pitchFamily="36" charset="-128"/>
              </a:rPr>
            </a:br>
            <a:r>
              <a:rPr lang="en-US" sz="2400" dirty="0" smtClean="0">
                <a:solidFill>
                  <a:srgbClr val="FFFF00"/>
                </a:solidFill>
                <a:ea typeface="ＭＳ Ｐゴシック" pitchFamily="36" charset="-128"/>
                <a:cs typeface="ＭＳ Ｐゴシック" pitchFamily="36" charset="-128"/>
              </a:rPr>
              <a:t>@DAFNE </a:t>
            </a:r>
            <a:r>
              <a:rPr lang="en-US" sz="2400" dirty="0" err="1" smtClean="0">
                <a:solidFill>
                  <a:srgbClr val="FFFF00"/>
                </a:solidFill>
                <a:ea typeface="ＭＳ Ｐゴシック" pitchFamily="36" charset="-128"/>
                <a:cs typeface="ＭＳ Ｐゴシック" pitchFamily="36" charset="-128"/>
              </a:rPr>
              <a:t>Linac</a:t>
            </a:r>
            <a:endParaRPr lang="it-IT" sz="2400" dirty="0">
              <a:solidFill>
                <a:srgbClr val="FFFF00"/>
              </a:solidFill>
              <a:ea typeface="ＭＳ Ｐゴシック" pitchFamily="36" charset="-128"/>
              <a:cs typeface="ＭＳ Ｐゴシック" pitchFamily="36" charset="-128"/>
            </a:endParaRPr>
          </a:p>
        </p:txBody>
      </p:sp>
      <p:sp>
        <p:nvSpPr>
          <p:cNvPr id="37890" name="Content Placeholder 2"/>
          <p:cNvSpPr>
            <a:spLocks noGrp="1"/>
          </p:cNvSpPr>
          <p:nvPr>
            <p:ph idx="1"/>
          </p:nvPr>
        </p:nvSpPr>
        <p:spPr>
          <a:xfrm>
            <a:off x="171456" y="3776662"/>
            <a:ext cx="8685213" cy="2573338"/>
          </a:xfrm>
        </p:spPr>
        <p:txBody>
          <a:bodyPr>
            <a:normAutofit/>
          </a:bodyPr>
          <a:lstStyle/>
          <a:p>
            <a:pPr marL="0" indent="0" algn="just" eaLnBrk="1" hangingPunct="1">
              <a:buFont typeface="Wingdings 2" pitchFamily="36" charset="2"/>
              <a:buNone/>
            </a:pPr>
            <a:r>
              <a:rPr lang="en-US" sz="2400" dirty="0">
                <a:solidFill>
                  <a:schemeClr val="bg1"/>
                </a:solidFill>
                <a:ea typeface="ＭＳ Ｐゴシック" pitchFamily="36" charset="-128"/>
                <a:cs typeface="ＭＳ Ｐゴシック" pitchFamily="36" charset="-128"/>
              </a:rPr>
              <a:t>The </a:t>
            </a:r>
            <a:r>
              <a:rPr lang="en-US" sz="2400" dirty="0" err="1">
                <a:solidFill>
                  <a:schemeClr val="bg1"/>
                </a:solidFill>
                <a:ea typeface="ＭＳ Ｐゴシック" pitchFamily="36" charset="-128"/>
                <a:cs typeface="ＭＳ Ｐゴシック" pitchFamily="36" charset="-128"/>
              </a:rPr>
              <a:t>Frascati</a:t>
            </a:r>
            <a:r>
              <a:rPr lang="en-US" sz="2400" dirty="0">
                <a:solidFill>
                  <a:schemeClr val="bg1"/>
                </a:solidFill>
                <a:ea typeface="ＭＳ Ｐゴシック" pitchFamily="36" charset="-128"/>
                <a:cs typeface="ＭＳ Ｐゴシック" pitchFamily="36" charset="-128"/>
              </a:rPr>
              <a:t> </a:t>
            </a:r>
            <a:r>
              <a:rPr lang="en-US" sz="2400" b="1" dirty="0">
                <a:solidFill>
                  <a:schemeClr val="bg1"/>
                </a:solidFill>
                <a:ea typeface="ＭＳ Ｐゴシック" pitchFamily="36" charset="-128"/>
                <a:cs typeface="ＭＳ Ｐゴシック" pitchFamily="36" charset="-128"/>
              </a:rPr>
              <a:t>Beam Test Facility </a:t>
            </a:r>
            <a:r>
              <a:rPr lang="en-US" sz="2400" dirty="0">
                <a:solidFill>
                  <a:schemeClr val="bg1"/>
                </a:solidFill>
                <a:ea typeface="ＭＳ Ｐゴシック" pitchFamily="36" charset="-128"/>
                <a:cs typeface="ＭＳ Ｐゴシック" pitchFamily="36" charset="-128"/>
              </a:rPr>
              <a:t>infrastructure is a beam extraction line optimized to produce </a:t>
            </a:r>
            <a:r>
              <a:rPr lang="en-US" sz="2400" b="1" dirty="0">
                <a:solidFill>
                  <a:srgbClr val="FFFF00"/>
                </a:solidFill>
                <a:ea typeface="ＭＳ Ｐゴシック" pitchFamily="36" charset="-128"/>
                <a:cs typeface="ＭＳ Ｐゴシック" pitchFamily="36" charset="-128"/>
              </a:rPr>
              <a:t>electrons</a:t>
            </a:r>
            <a:r>
              <a:rPr lang="en-US" sz="2400" dirty="0">
                <a:solidFill>
                  <a:srgbClr val="FFFF00"/>
                </a:solidFill>
                <a:ea typeface="ＭＳ Ｐゴシック" pitchFamily="36" charset="-128"/>
                <a:cs typeface="ＭＳ Ｐゴシック" pitchFamily="36" charset="-128"/>
              </a:rPr>
              <a:t>, </a:t>
            </a:r>
            <a:r>
              <a:rPr lang="en-US" sz="2400" b="1" dirty="0">
                <a:solidFill>
                  <a:srgbClr val="FFFF00"/>
                </a:solidFill>
                <a:ea typeface="ＭＳ Ｐゴシック" pitchFamily="36" charset="-128"/>
                <a:cs typeface="ＭＳ Ｐゴシック" pitchFamily="36" charset="-128"/>
              </a:rPr>
              <a:t>positrons</a:t>
            </a:r>
            <a:r>
              <a:rPr lang="en-US" sz="2400" dirty="0">
                <a:solidFill>
                  <a:srgbClr val="FFFF00"/>
                </a:solidFill>
                <a:ea typeface="ＭＳ Ｐゴシック" pitchFamily="36" charset="-128"/>
                <a:cs typeface="ＭＳ Ｐゴシック" pitchFamily="36" charset="-128"/>
              </a:rPr>
              <a:t>, </a:t>
            </a:r>
            <a:r>
              <a:rPr lang="en-US" sz="2400" b="1" dirty="0">
                <a:solidFill>
                  <a:srgbClr val="FFFF00"/>
                </a:solidFill>
                <a:ea typeface="ＭＳ Ｐゴシック" pitchFamily="36" charset="-128"/>
                <a:cs typeface="ＭＳ Ｐゴシック" pitchFamily="36" charset="-128"/>
              </a:rPr>
              <a:t>photons</a:t>
            </a:r>
            <a:r>
              <a:rPr lang="en-US" sz="2400" dirty="0">
                <a:solidFill>
                  <a:srgbClr val="FFFF00"/>
                </a:solidFill>
                <a:ea typeface="ＭＳ Ｐゴシック" pitchFamily="36" charset="-128"/>
                <a:cs typeface="ＭＳ Ｐゴシック" pitchFamily="36" charset="-128"/>
              </a:rPr>
              <a:t> and </a:t>
            </a:r>
            <a:r>
              <a:rPr lang="en-US" sz="2400" b="1" dirty="0">
                <a:solidFill>
                  <a:srgbClr val="FFFF00"/>
                </a:solidFill>
                <a:ea typeface="ＭＳ Ｐゴシック" pitchFamily="36" charset="-128"/>
                <a:cs typeface="ＭＳ Ｐゴシック" pitchFamily="36" charset="-128"/>
              </a:rPr>
              <a:t>neutrons</a:t>
            </a:r>
            <a:r>
              <a:rPr lang="en-US" sz="2400" dirty="0">
                <a:solidFill>
                  <a:srgbClr val="FFFF00"/>
                </a:solidFill>
                <a:ea typeface="ＭＳ Ｐゴシック" pitchFamily="36" charset="-128"/>
                <a:cs typeface="ＭＳ Ｐゴシック" pitchFamily="36" charset="-128"/>
              </a:rPr>
              <a:t> </a:t>
            </a:r>
            <a:r>
              <a:rPr lang="en-US" sz="2400" dirty="0">
                <a:solidFill>
                  <a:schemeClr val="bg1"/>
                </a:solidFill>
                <a:ea typeface="ＭＳ Ｐゴシック" pitchFamily="36" charset="-128"/>
                <a:cs typeface="ＭＳ Ｐゴシック" pitchFamily="36" charset="-128"/>
              </a:rPr>
              <a:t>mainly for HEP detector </a:t>
            </a:r>
            <a:r>
              <a:rPr lang="en-US" sz="2400" b="1" dirty="0">
                <a:solidFill>
                  <a:schemeClr val="bg1"/>
                </a:solidFill>
                <a:ea typeface="ＭＳ Ｐゴシック" pitchFamily="36" charset="-128"/>
                <a:cs typeface="ＭＳ Ｐゴシック" pitchFamily="36" charset="-128"/>
              </a:rPr>
              <a:t>calibration</a:t>
            </a:r>
            <a:r>
              <a:rPr lang="en-US" sz="2400" dirty="0">
                <a:solidFill>
                  <a:schemeClr val="bg1"/>
                </a:solidFill>
                <a:ea typeface="ＭＳ Ｐゴシック" pitchFamily="36" charset="-128"/>
                <a:cs typeface="ＭＳ Ｐゴシック" pitchFamily="36" charset="-128"/>
              </a:rPr>
              <a:t> </a:t>
            </a:r>
            <a:r>
              <a:rPr lang="en-US" sz="2400" dirty="0" smtClean="0">
                <a:solidFill>
                  <a:schemeClr val="bg1"/>
                </a:solidFill>
                <a:ea typeface="ＭＳ Ｐゴシック" pitchFamily="36" charset="-128"/>
                <a:cs typeface="ＭＳ Ｐゴシック" pitchFamily="36" charset="-128"/>
              </a:rPr>
              <a:t>purposes. </a:t>
            </a:r>
            <a:r>
              <a:rPr lang="en-US" sz="2400" dirty="0">
                <a:solidFill>
                  <a:schemeClr val="bg1"/>
                </a:solidFill>
                <a:ea typeface="ＭＳ Ｐゴシック" pitchFamily="36" charset="-128"/>
                <a:cs typeface="ＭＳ Ｐゴシック" pitchFamily="36" charset="-128"/>
              </a:rPr>
              <a:t>The quality of the beam, energy and intensity is also of interest for </a:t>
            </a:r>
            <a:r>
              <a:rPr lang="en-US" sz="2400" b="1" dirty="0">
                <a:solidFill>
                  <a:schemeClr val="bg1"/>
                </a:solidFill>
                <a:ea typeface="ＭＳ Ｐゴシック" pitchFamily="36" charset="-128"/>
                <a:cs typeface="ＭＳ Ｐゴシック" pitchFamily="36" charset="-128"/>
              </a:rPr>
              <a:t>experiments</a:t>
            </a:r>
            <a:r>
              <a:rPr lang="en-US" sz="2400" dirty="0">
                <a:solidFill>
                  <a:schemeClr val="bg1"/>
                </a:solidFill>
                <a:ea typeface="ＭＳ Ｐゴシック" pitchFamily="36" charset="-128"/>
                <a:cs typeface="ＭＳ Ｐゴシック" pitchFamily="36" charset="-128"/>
              </a:rPr>
              <a:t> (~ 20% of the users) studying the </a:t>
            </a:r>
            <a:r>
              <a:rPr lang="en-US" sz="2400" b="1" dirty="0">
                <a:solidFill>
                  <a:srgbClr val="FFFF00"/>
                </a:solidFill>
                <a:ea typeface="ＭＳ Ｐゴシック" pitchFamily="36" charset="-128"/>
                <a:cs typeface="ＭＳ Ｐゴシック" pitchFamily="36" charset="-128"/>
              </a:rPr>
              <a:t>electromagnetic interaction with matter</a:t>
            </a:r>
          </a:p>
        </p:txBody>
      </p:sp>
      <p:pic>
        <p:nvPicPr>
          <p:cNvPr id="37891" name="Picture 4" descr="Stitched_001"/>
          <p:cNvPicPr>
            <a:picLocks noChangeAspect="1" noChangeArrowheads="1"/>
          </p:cNvPicPr>
          <p:nvPr/>
        </p:nvPicPr>
        <p:blipFill>
          <a:blip r:embed="rId2"/>
          <a:srcRect/>
          <a:stretch>
            <a:fillRect/>
          </a:stretch>
        </p:blipFill>
        <p:spPr bwMode="auto">
          <a:xfrm>
            <a:off x="762006" y="1485912"/>
            <a:ext cx="7629525" cy="2066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6" name="Rectangle 4"/>
          <p:cNvSpPr>
            <a:spLocks noGrp="1" noChangeArrowheads="1"/>
          </p:cNvSpPr>
          <p:nvPr>
            <p:ph type="title"/>
          </p:nvPr>
        </p:nvSpPr>
        <p:spPr>
          <a:xfrm>
            <a:off x="889000" y="157162"/>
            <a:ext cx="6807200" cy="1328738"/>
          </a:xfrm>
          <a:effectLst>
            <a:outerShdw blurRad="63500" dist="35921" dir="2700000" algn="ctr" rotWithShape="0">
              <a:schemeClr val="bg2">
                <a:alpha val="74998"/>
              </a:schemeClr>
            </a:outerShdw>
          </a:effectLst>
        </p:spPr>
        <p:txBody>
          <a:bodyPr lIns="92075" tIns="46038" rIns="92075" bIns="46038" rtlCol="0">
            <a:noAutofit/>
          </a:bodyPr>
          <a:lstStyle/>
          <a:p>
            <a:pPr eaLnBrk="1" fontAlgn="auto" hangingPunct="1">
              <a:spcAft>
                <a:spcPts val="0"/>
              </a:spcAft>
              <a:defRPr/>
            </a:pPr>
            <a:r>
              <a:rPr lang="en-US" sz="3200" dirty="0" smtClean="0">
                <a:solidFill>
                  <a:srgbClr val="FFFF00"/>
                </a:solidFill>
                <a:ea typeface="+mj-ea"/>
                <a:cs typeface="+mj-cs"/>
              </a:rPr>
              <a:t>Beam Test Facility e</a:t>
            </a:r>
            <a:r>
              <a:rPr lang="en-US" sz="3200" baseline="30000" dirty="0" smtClean="0">
                <a:solidFill>
                  <a:srgbClr val="FFFF00"/>
                </a:solidFill>
                <a:ea typeface="+mj-ea"/>
                <a:cs typeface="+mj-cs"/>
              </a:rPr>
              <a:t>+</a:t>
            </a:r>
            <a:r>
              <a:rPr lang="en-US" sz="3200" dirty="0" smtClean="0">
                <a:solidFill>
                  <a:srgbClr val="FFFF00"/>
                </a:solidFill>
                <a:ea typeface="+mj-ea"/>
                <a:cs typeface="+mj-cs"/>
              </a:rPr>
              <a:t>/e</a:t>
            </a:r>
            <a:r>
              <a:rPr lang="en-US" sz="3200" baseline="30000" dirty="0" smtClean="0">
                <a:solidFill>
                  <a:srgbClr val="FFFF00"/>
                </a:solidFill>
                <a:ea typeface="+mj-ea"/>
                <a:cs typeface="+mj-cs"/>
              </a:rPr>
              <a:t>-</a:t>
            </a:r>
            <a:r>
              <a:rPr lang="en-US" sz="3200" dirty="0" smtClean="0">
                <a:solidFill>
                  <a:srgbClr val="FFFF00"/>
                </a:solidFill>
                <a:ea typeface="+mj-ea"/>
                <a:cs typeface="+mj-cs"/>
              </a:rPr>
              <a:t>characteristic</a:t>
            </a:r>
            <a:endParaRPr lang="en-US" sz="3200" dirty="0">
              <a:solidFill>
                <a:srgbClr val="FFFF00"/>
              </a:solidFill>
              <a:ea typeface="+mj-ea"/>
              <a:cs typeface="+mj-cs"/>
            </a:endParaRPr>
          </a:p>
        </p:txBody>
      </p:sp>
      <p:sp>
        <p:nvSpPr>
          <p:cNvPr id="13320" name="Rectangle 8"/>
          <p:cNvSpPr>
            <a:spLocks noChangeArrowheads="1"/>
          </p:cNvSpPr>
          <p:nvPr/>
        </p:nvSpPr>
        <p:spPr bwMode="auto">
          <a:xfrm>
            <a:off x="2176463" y="4267212"/>
            <a:ext cx="6154737" cy="1939925"/>
          </a:xfrm>
          <a:prstGeom prst="rect">
            <a:avLst/>
          </a:prstGeom>
          <a:noFill/>
          <a:ln>
            <a:noFill/>
          </a:ln>
          <a:effectLst/>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9525">
                <a:solidFill>
                  <a:schemeClr val="bg2"/>
                </a:solidFill>
                <a:miter lim="800000"/>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blurRad="63500" dist="38099" dir="2700000" algn="ctr" rotWithShape="0">
                    <a:schemeClr val="bg2">
                      <a:alpha val="74998"/>
                    </a:schemeClr>
                  </a:outerShdw>
                </a:effectLst>
              </a14:hiddenEffects>
            </a:ext>
          </a:extLst>
        </p:spPr>
        <p:txBody>
          <a:bodyPr>
            <a:spAutoFit/>
          </a:bodyPr>
          <a:lstStyle/>
          <a:p>
            <a:pPr algn="just" eaLnBrk="0" fontAlgn="auto" hangingPunct="0">
              <a:spcBef>
                <a:spcPts val="0"/>
              </a:spcBef>
              <a:spcAft>
                <a:spcPts val="0"/>
              </a:spcAft>
              <a:buClr>
                <a:schemeClr val="tx2"/>
              </a:buClr>
              <a:buFont typeface="Arial"/>
              <a:buChar char="•"/>
              <a:defRPr/>
            </a:pPr>
            <a:r>
              <a:rPr kumimoji="1" lang="en-US" sz="2000" dirty="0" smtClean="0">
                <a:solidFill>
                  <a:schemeClr val="bg1"/>
                </a:solidFill>
                <a:latin typeface="+mn-lt"/>
                <a:ea typeface="+mn-ea"/>
                <a:cs typeface="+mn-cs"/>
              </a:rPr>
              <a:t> HEP </a:t>
            </a:r>
            <a:r>
              <a:rPr kumimoji="1" lang="en-US" sz="2000" dirty="0">
                <a:solidFill>
                  <a:schemeClr val="bg1"/>
                </a:solidFill>
                <a:latin typeface="+mn-lt"/>
                <a:ea typeface="+mn-ea"/>
                <a:cs typeface="+mn-cs"/>
              </a:rPr>
              <a:t>detector calibration and setup</a:t>
            </a:r>
            <a:endParaRPr kumimoji="1" lang="en-US" sz="2000" dirty="0" smtClean="0">
              <a:solidFill>
                <a:schemeClr val="bg1"/>
              </a:solidFill>
              <a:latin typeface="+mn-lt"/>
              <a:ea typeface="+mn-ea"/>
              <a:cs typeface="+mn-cs"/>
            </a:endParaRPr>
          </a:p>
          <a:p>
            <a:pPr algn="just" eaLnBrk="0" fontAlgn="auto" hangingPunct="0">
              <a:spcBef>
                <a:spcPts val="0"/>
              </a:spcBef>
              <a:spcAft>
                <a:spcPts val="0"/>
              </a:spcAft>
              <a:buClr>
                <a:schemeClr val="tx2"/>
              </a:buClr>
              <a:buFont typeface="Arial"/>
              <a:buChar char="•"/>
              <a:defRPr/>
            </a:pPr>
            <a:r>
              <a:rPr kumimoji="1" lang="en-US" sz="2000" dirty="0" smtClean="0">
                <a:solidFill>
                  <a:schemeClr val="bg1"/>
                </a:solidFill>
                <a:latin typeface="+mn-lt"/>
                <a:ea typeface="+mn-ea"/>
                <a:cs typeface="+mn-cs"/>
              </a:rPr>
              <a:t> Low </a:t>
            </a:r>
            <a:r>
              <a:rPr kumimoji="1" lang="en-US" sz="2000" dirty="0">
                <a:solidFill>
                  <a:schemeClr val="bg1"/>
                </a:solidFill>
                <a:latin typeface="+mn-lt"/>
                <a:ea typeface="+mn-ea"/>
                <a:cs typeface="+mn-cs"/>
              </a:rPr>
              <a:t>energy </a:t>
            </a:r>
            <a:r>
              <a:rPr kumimoji="1" lang="en-US" sz="2000" dirty="0" err="1">
                <a:solidFill>
                  <a:schemeClr val="bg1"/>
                </a:solidFill>
                <a:latin typeface="+mn-lt"/>
                <a:ea typeface="+mn-ea"/>
                <a:cs typeface="+mn-cs"/>
              </a:rPr>
              <a:t>calorimetry</a:t>
            </a:r>
            <a:r>
              <a:rPr kumimoji="1" lang="en-US" sz="2000" dirty="0">
                <a:solidFill>
                  <a:schemeClr val="bg1"/>
                </a:solidFill>
                <a:latin typeface="+mn-lt"/>
                <a:ea typeface="+mn-ea"/>
                <a:cs typeface="+mn-cs"/>
              </a:rPr>
              <a:t> &amp; resolution</a:t>
            </a:r>
            <a:endParaRPr kumimoji="1" lang="en-US" sz="2000" dirty="0" smtClean="0">
              <a:solidFill>
                <a:schemeClr val="bg1"/>
              </a:solidFill>
              <a:latin typeface="+mn-lt"/>
              <a:ea typeface="+mn-ea"/>
              <a:cs typeface="+mn-cs"/>
            </a:endParaRPr>
          </a:p>
          <a:p>
            <a:pPr algn="just" eaLnBrk="0" fontAlgn="auto" hangingPunct="0">
              <a:spcBef>
                <a:spcPts val="0"/>
              </a:spcBef>
              <a:spcAft>
                <a:spcPts val="0"/>
              </a:spcAft>
              <a:buClr>
                <a:schemeClr val="tx2"/>
              </a:buClr>
              <a:buFont typeface="Arial"/>
              <a:buChar char="•"/>
              <a:defRPr/>
            </a:pPr>
            <a:r>
              <a:rPr kumimoji="1" lang="en-US" sz="2000" dirty="0" smtClean="0">
                <a:solidFill>
                  <a:schemeClr val="bg1"/>
                </a:solidFill>
                <a:latin typeface="+mn-lt"/>
                <a:ea typeface="+mn-ea"/>
                <a:cs typeface="+mn-cs"/>
              </a:rPr>
              <a:t> Low </a:t>
            </a:r>
            <a:r>
              <a:rPr kumimoji="1" lang="en-US" sz="2000" dirty="0">
                <a:solidFill>
                  <a:schemeClr val="bg1"/>
                </a:solidFill>
                <a:latin typeface="+mn-lt"/>
                <a:ea typeface="+mn-ea"/>
                <a:cs typeface="+mn-cs"/>
              </a:rPr>
              <a:t>energy electromagnetic interaction studies</a:t>
            </a:r>
            <a:endParaRPr kumimoji="1" lang="en-US" sz="2000" dirty="0" smtClean="0">
              <a:solidFill>
                <a:schemeClr val="bg1"/>
              </a:solidFill>
              <a:latin typeface="+mn-lt"/>
              <a:ea typeface="+mn-ea"/>
              <a:cs typeface="+mn-cs"/>
            </a:endParaRPr>
          </a:p>
          <a:p>
            <a:pPr algn="just" eaLnBrk="0" fontAlgn="auto" hangingPunct="0">
              <a:spcBef>
                <a:spcPts val="0"/>
              </a:spcBef>
              <a:spcAft>
                <a:spcPts val="0"/>
              </a:spcAft>
              <a:buClr>
                <a:schemeClr val="tx2"/>
              </a:buClr>
              <a:buFont typeface="Arial"/>
              <a:buChar char="•"/>
              <a:defRPr/>
            </a:pPr>
            <a:r>
              <a:rPr kumimoji="1" lang="en-US" sz="2000" dirty="0" smtClean="0">
                <a:solidFill>
                  <a:schemeClr val="bg1"/>
                </a:solidFill>
                <a:latin typeface="+mn-lt"/>
                <a:ea typeface="+mn-ea"/>
                <a:cs typeface="+mn-cs"/>
              </a:rPr>
              <a:t> High </a:t>
            </a:r>
            <a:r>
              <a:rPr kumimoji="1" lang="en-US" sz="2000" dirty="0">
                <a:solidFill>
                  <a:schemeClr val="bg1"/>
                </a:solidFill>
                <a:latin typeface="+mn-lt"/>
                <a:ea typeface="+mn-ea"/>
                <a:cs typeface="+mn-cs"/>
              </a:rPr>
              <a:t>multiplicity </a:t>
            </a:r>
            <a:r>
              <a:rPr kumimoji="1" lang="en-US" sz="2000" dirty="0" smtClean="0">
                <a:solidFill>
                  <a:schemeClr val="bg1"/>
                </a:solidFill>
                <a:latin typeface="+mn-lt"/>
                <a:ea typeface="+mn-ea"/>
                <a:cs typeface="+mn-cs"/>
              </a:rPr>
              <a:t>efficiency </a:t>
            </a:r>
          </a:p>
          <a:p>
            <a:pPr algn="just" eaLnBrk="0" fontAlgn="auto" hangingPunct="0">
              <a:spcBef>
                <a:spcPts val="0"/>
              </a:spcBef>
              <a:spcAft>
                <a:spcPts val="0"/>
              </a:spcAft>
              <a:buClr>
                <a:schemeClr val="tx2"/>
              </a:buClr>
              <a:buFont typeface="Arial"/>
              <a:buChar char="•"/>
              <a:defRPr/>
            </a:pPr>
            <a:r>
              <a:rPr kumimoji="1" lang="en-US" sz="2000" dirty="0" smtClean="0">
                <a:solidFill>
                  <a:schemeClr val="bg1"/>
                </a:solidFill>
                <a:latin typeface="+mn-lt"/>
                <a:ea typeface="+mn-ea"/>
                <a:cs typeface="+mn-cs"/>
              </a:rPr>
              <a:t> Detectors </a:t>
            </a:r>
            <a:r>
              <a:rPr kumimoji="1" lang="en-US" sz="2000" dirty="0">
                <a:solidFill>
                  <a:schemeClr val="bg1"/>
                </a:solidFill>
                <a:latin typeface="+mn-lt"/>
                <a:ea typeface="+mn-ea"/>
                <a:cs typeface="+mn-cs"/>
              </a:rPr>
              <a:t>aging and efficiency</a:t>
            </a:r>
            <a:endParaRPr kumimoji="1" lang="en-US" sz="2000" dirty="0" smtClean="0">
              <a:solidFill>
                <a:schemeClr val="bg1"/>
              </a:solidFill>
              <a:latin typeface="+mn-lt"/>
              <a:ea typeface="+mn-ea"/>
              <a:cs typeface="+mn-cs"/>
            </a:endParaRPr>
          </a:p>
          <a:p>
            <a:pPr algn="just" eaLnBrk="0" fontAlgn="auto" hangingPunct="0">
              <a:spcBef>
                <a:spcPts val="0"/>
              </a:spcBef>
              <a:spcAft>
                <a:spcPts val="0"/>
              </a:spcAft>
              <a:buClr>
                <a:schemeClr val="tx2"/>
              </a:buClr>
              <a:buFont typeface="Arial"/>
              <a:buChar char="•"/>
              <a:defRPr/>
            </a:pPr>
            <a:r>
              <a:rPr kumimoji="1" lang="en-US" sz="2000" dirty="0" smtClean="0">
                <a:solidFill>
                  <a:schemeClr val="bg1"/>
                </a:solidFill>
                <a:latin typeface="+mn-lt"/>
                <a:ea typeface="+mn-ea"/>
                <a:cs typeface="+mn-cs"/>
              </a:rPr>
              <a:t> Beam </a:t>
            </a:r>
            <a:r>
              <a:rPr kumimoji="1" lang="en-US" sz="2000" dirty="0">
                <a:solidFill>
                  <a:schemeClr val="bg1"/>
                </a:solidFill>
                <a:latin typeface="+mn-lt"/>
                <a:ea typeface="+mn-ea"/>
                <a:cs typeface="+mn-cs"/>
              </a:rPr>
              <a:t>diagnostics</a:t>
            </a:r>
          </a:p>
        </p:txBody>
      </p:sp>
      <p:sp>
        <p:nvSpPr>
          <p:cNvPr id="44036" name="TextBox 1"/>
          <p:cNvSpPr txBox="1">
            <a:spLocks noChangeArrowheads="1"/>
          </p:cNvSpPr>
          <p:nvPr/>
        </p:nvSpPr>
        <p:spPr bwMode="auto">
          <a:xfrm rot="-5400000">
            <a:off x="926445" y="5105023"/>
            <a:ext cx="1892578" cy="369332"/>
          </a:xfrm>
          <a:prstGeom prst="rect">
            <a:avLst/>
          </a:prstGeom>
          <a:noFill/>
          <a:ln w="9525">
            <a:noFill/>
            <a:miter lim="800000"/>
            <a:headEnd/>
            <a:tailEnd/>
          </a:ln>
        </p:spPr>
        <p:txBody>
          <a:bodyPr wrap="none">
            <a:prstTxWarp prst="textNoShape">
              <a:avLst/>
            </a:prstTxWarp>
            <a:spAutoFit/>
          </a:bodyPr>
          <a:lstStyle/>
          <a:p>
            <a:r>
              <a:rPr lang="en-US" b="1" dirty="0">
                <a:solidFill>
                  <a:srgbClr val="FFFF00"/>
                </a:solidFill>
              </a:rPr>
              <a:t>Main applications</a:t>
            </a:r>
          </a:p>
        </p:txBody>
      </p:sp>
      <p:sp>
        <p:nvSpPr>
          <p:cNvPr id="7" name="Rectangle 6"/>
          <p:cNvSpPr>
            <a:spLocks noGrp="1" noChangeArrowheads="1"/>
          </p:cNvSpPr>
          <p:nvPr/>
        </p:nvSpPr>
        <p:spPr>
          <a:xfrm>
            <a:off x="558802" y="1593863"/>
            <a:ext cx="8051800" cy="2825749"/>
          </a:xfrm>
          <a:prstGeom prst="rect">
            <a:avLst/>
          </a:prstGeom>
        </p:spPr>
        <p:txBody>
          <a:bodyPr vert="horz" lIns="92075" tIns="46038" rIns="92075" bIns="46038"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09600" indent="-609600" algn="just">
              <a:lnSpc>
                <a:spcPct val="50000"/>
              </a:lnSpc>
              <a:spcBef>
                <a:spcPts val="1080"/>
              </a:spcBef>
              <a:buClr>
                <a:srgbClr val="006666"/>
              </a:buClr>
              <a:buNone/>
            </a:pPr>
            <a:r>
              <a:rPr lang="en-US" sz="1600" b="1" dirty="0" smtClean="0">
                <a:solidFill>
                  <a:srgbClr val="FFFFFF"/>
                </a:solidFill>
                <a:ea typeface="ＭＳ Ｐゴシック" pitchFamily="36" charset="-128"/>
                <a:cs typeface="ＭＳ Ｐゴシック" pitchFamily="36" charset="-128"/>
              </a:rPr>
              <a:t>			</a:t>
            </a:r>
            <a:r>
              <a:rPr lang="en-US" sz="1600" b="1" dirty="0">
                <a:solidFill>
                  <a:srgbClr val="FFFFFF"/>
                </a:solidFill>
                <a:ea typeface="ＭＳ Ｐゴシック" pitchFamily="36" charset="-128"/>
                <a:cs typeface="ＭＳ Ｐゴシック" pitchFamily="36" charset="-128"/>
              </a:rPr>
              <a:t>		</a:t>
            </a:r>
            <a:r>
              <a:rPr lang="en-US" sz="2000" b="1" dirty="0">
                <a:solidFill>
                  <a:srgbClr val="FFFFFF"/>
                </a:solidFill>
                <a:ea typeface="ＭＳ Ｐゴシック" pitchFamily="36" charset="-128"/>
                <a:cs typeface="ＭＳ Ｐゴシック" pitchFamily="36" charset="-128"/>
              </a:rPr>
              <a:t>            	           </a:t>
            </a:r>
            <a:r>
              <a:rPr lang="en-US" sz="2000" b="1" dirty="0" smtClean="0">
                <a:solidFill>
                  <a:srgbClr val="FFFFFF"/>
                </a:solidFill>
                <a:ea typeface="ＭＳ Ｐゴシック" pitchFamily="36" charset="-128"/>
                <a:cs typeface="ＭＳ Ｐゴシック" pitchFamily="36" charset="-128"/>
              </a:rPr>
              <a:t> </a:t>
            </a:r>
            <a:r>
              <a:rPr lang="en-US" sz="2000" b="1" dirty="0" smtClean="0">
                <a:solidFill>
                  <a:srgbClr val="FFFF00"/>
                </a:solidFill>
                <a:ea typeface="ＭＳ Ｐゴシック" pitchFamily="36" charset="-128"/>
                <a:cs typeface="ＭＳ Ｐゴシック" pitchFamily="36" charset="-128"/>
              </a:rPr>
              <a:t>	parasitic   </a:t>
            </a:r>
            <a:r>
              <a:rPr lang="en-US" sz="2000" b="1" dirty="0" smtClean="0">
                <a:solidFill>
                  <a:srgbClr val="FFFFFF"/>
                </a:solidFill>
                <a:ea typeface="ＭＳ Ｐゴシック" pitchFamily="36" charset="-128"/>
                <a:cs typeface="ＭＳ Ｐゴシック" pitchFamily="36" charset="-128"/>
              </a:rPr>
              <a:t>	</a:t>
            </a:r>
            <a:r>
              <a:rPr lang="en-US" sz="2000" b="1" dirty="0" smtClean="0">
                <a:solidFill>
                  <a:srgbClr val="FFFF00"/>
                </a:solidFill>
                <a:ea typeface="ＭＳ Ｐゴシック" pitchFamily="36" charset="-128"/>
                <a:cs typeface="ＭＳ Ｐゴシック" pitchFamily="36" charset="-128"/>
              </a:rPr>
              <a:t> </a:t>
            </a:r>
            <a:r>
              <a:rPr lang="en-US" sz="2000" b="1" dirty="0">
                <a:solidFill>
                  <a:srgbClr val="FFFF00"/>
                </a:solidFill>
                <a:ea typeface="ＭＳ Ｐゴシック" pitchFamily="36" charset="-128"/>
                <a:cs typeface="ＭＳ Ｐゴシック" pitchFamily="36" charset="-128"/>
              </a:rPr>
              <a:t>dedicated</a:t>
            </a:r>
          </a:p>
          <a:p>
            <a:pPr marL="609600" indent="-609600" algn="just">
              <a:lnSpc>
                <a:spcPct val="50000"/>
              </a:lnSpc>
              <a:spcBef>
                <a:spcPts val="1080"/>
              </a:spcBef>
              <a:buClr>
                <a:srgbClr val="006666"/>
              </a:buClr>
            </a:pPr>
            <a:r>
              <a:rPr lang="en-US" sz="2000" b="1" dirty="0" smtClean="0">
                <a:solidFill>
                  <a:srgbClr val="FFFFFF"/>
                </a:solidFill>
                <a:ea typeface="ＭＳ Ｐゴシック" pitchFamily="36" charset="-128"/>
                <a:cs typeface="ＭＳ Ｐゴシック" pitchFamily="36" charset="-128"/>
              </a:rPr>
              <a:t>Number </a:t>
            </a:r>
            <a:r>
              <a:rPr lang="en-US" sz="2000" b="1" dirty="0">
                <a:solidFill>
                  <a:srgbClr val="FFFFFF"/>
                </a:solidFill>
                <a:ea typeface="ＭＳ Ｐゴシック" pitchFamily="36" charset="-128"/>
                <a:cs typeface="ＭＳ Ｐゴシック" pitchFamily="36" charset="-128"/>
              </a:rPr>
              <a:t>(particles/pulse)</a:t>
            </a:r>
            <a:r>
              <a:rPr lang="en-US" sz="2000" b="1" dirty="0" smtClean="0">
                <a:solidFill>
                  <a:srgbClr val="FFFFFF"/>
                </a:solidFill>
                <a:ea typeface="ＭＳ Ｐゴシック" pitchFamily="36" charset="-128"/>
                <a:cs typeface="ＭＳ Ｐゴシック" pitchFamily="36" charset="-128"/>
              </a:rPr>
              <a:t>	1</a:t>
            </a:r>
            <a:r>
              <a:rPr lang="en-US" sz="2000" b="1" dirty="0">
                <a:solidFill>
                  <a:srgbClr val="FFFFFF"/>
                </a:solidFill>
                <a:ea typeface="ＭＳ Ｐゴシック" pitchFamily="36" charset="-128"/>
                <a:cs typeface="ＭＳ Ｐゴシック" pitchFamily="36" charset="-128"/>
                <a:sym typeface="Symbol" pitchFamily="36" charset="2"/>
              </a:rPr>
              <a:t></a:t>
            </a:r>
            <a:r>
              <a:rPr lang="en-US" sz="2000" b="1" dirty="0">
                <a:solidFill>
                  <a:srgbClr val="FFFFFF"/>
                </a:solidFill>
                <a:ea typeface="ＭＳ Ｐゴシック" pitchFamily="36" charset="-128"/>
                <a:cs typeface="ＭＳ Ｐゴシック" pitchFamily="36" charset="-128"/>
              </a:rPr>
              <a:t>10</a:t>
            </a:r>
            <a:r>
              <a:rPr lang="en-US" sz="2000" b="1" baseline="30000" dirty="0">
                <a:solidFill>
                  <a:srgbClr val="FFFFFF"/>
                </a:solidFill>
                <a:ea typeface="ＭＳ Ｐゴシック" pitchFamily="36" charset="-128"/>
                <a:cs typeface="ＭＳ Ｐゴシック" pitchFamily="36" charset="-128"/>
              </a:rPr>
              <a:t>5</a:t>
            </a:r>
            <a:r>
              <a:rPr lang="en-US" sz="2000" b="1" baseline="30000" dirty="0" smtClean="0">
                <a:solidFill>
                  <a:srgbClr val="FFFFFF"/>
                </a:solidFill>
                <a:ea typeface="ＭＳ Ｐゴシック" pitchFamily="36" charset="-128"/>
                <a:cs typeface="ＭＳ Ｐゴシック" pitchFamily="36" charset="-128"/>
              </a:rPr>
              <a:t>			</a:t>
            </a:r>
            <a:r>
              <a:rPr lang="en-US" sz="2000" b="1" dirty="0" smtClean="0">
                <a:solidFill>
                  <a:srgbClr val="FFFFFF"/>
                </a:solidFill>
                <a:ea typeface="ＭＳ Ｐゴシック" pitchFamily="36" charset="-128"/>
                <a:cs typeface="ＭＳ Ｐゴシック" pitchFamily="36" charset="-128"/>
              </a:rPr>
              <a:t>1</a:t>
            </a:r>
            <a:r>
              <a:rPr lang="en-US" sz="2000" b="1" dirty="0">
                <a:solidFill>
                  <a:srgbClr val="FFFFFF"/>
                </a:solidFill>
                <a:ea typeface="ＭＳ Ｐゴシック" pitchFamily="36" charset="-128"/>
                <a:cs typeface="ＭＳ Ｐゴシック" pitchFamily="36" charset="-128"/>
                <a:sym typeface="Symbol" pitchFamily="36" charset="2"/>
              </a:rPr>
              <a:t></a:t>
            </a:r>
            <a:r>
              <a:rPr lang="en-US" sz="2000" b="1" dirty="0">
                <a:solidFill>
                  <a:srgbClr val="FFFFFF"/>
                </a:solidFill>
                <a:ea typeface="ＭＳ Ｐゴシック" pitchFamily="36" charset="-128"/>
                <a:cs typeface="ＭＳ Ｐゴシック" pitchFamily="36" charset="-128"/>
              </a:rPr>
              <a:t>10</a:t>
            </a:r>
            <a:r>
              <a:rPr lang="en-US" sz="2000" b="1" baseline="30000" dirty="0">
                <a:solidFill>
                  <a:srgbClr val="FFFFFF"/>
                </a:solidFill>
                <a:ea typeface="ＭＳ Ｐゴシック" pitchFamily="36" charset="-128"/>
                <a:cs typeface="ＭＳ Ｐゴシック" pitchFamily="36" charset="-128"/>
              </a:rPr>
              <a:t>10 	</a:t>
            </a:r>
            <a:endParaRPr lang="en-US" sz="2000" b="1" dirty="0">
              <a:solidFill>
                <a:srgbClr val="FFFFFF"/>
              </a:solidFill>
              <a:ea typeface="ＭＳ Ｐゴシック" pitchFamily="36" charset="-128"/>
              <a:cs typeface="ＭＳ Ｐゴシック" pitchFamily="36" charset="-128"/>
            </a:endParaRPr>
          </a:p>
          <a:p>
            <a:pPr marL="609600" indent="-609600" algn="just">
              <a:lnSpc>
                <a:spcPct val="50000"/>
              </a:lnSpc>
              <a:spcBef>
                <a:spcPts val="1080"/>
              </a:spcBef>
              <a:buClr>
                <a:srgbClr val="006666"/>
              </a:buClr>
            </a:pPr>
            <a:r>
              <a:rPr lang="en-US" sz="2000" b="1" dirty="0">
                <a:solidFill>
                  <a:srgbClr val="FFFFFF"/>
                </a:solidFill>
                <a:ea typeface="ＭＳ Ｐゴシック" pitchFamily="36" charset="-128"/>
                <a:cs typeface="ＭＳ Ｐゴシック" pitchFamily="36" charset="-128"/>
              </a:rPr>
              <a:t>Energy	(</a:t>
            </a:r>
            <a:r>
              <a:rPr lang="en-US" sz="2000" b="1" dirty="0" err="1">
                <a:solidFill>
                  <a:srgbClr val="FFFFFF"/>
                </a:solidFill>
                <a:ea typeface="ＭＳ Ｐゴシック" pitchFamily="36" charset="-128"/>
                <a:cs typeface="ＭＳ Ｐゴシック" pitchFamily="36" charset="-128"/>
              </a:rPr>
              <a:t>MeV</a:t>
            </a:r>
            <a:r>
              <a:rPr lang="en-US" sz="2000" b="1" dirty="0">
                <a:solidFill>
                  <a:srgbClr val="FFFFFF"/>
                </a:solidFill>
                <a:ea typeface="ＭＳ Ｐゴシック" pitchFamily="36" charset="-128"/>
                <a:cs typeface="ＭＳ Ｐゴシック" pitchFamily="36" charset="-128"/>
              </a:rPr>
              <a:t>)		</a:t>
            </a:r>
            <a:r>
              <a:rPr lang="en-US" sz="2000" b="1" dirty="0" smtClean="0">
                <a:solidFill>
                  <a:srgbClr val="FFFFFF"/>
                </a:solidFill>
                <a:ea typeface="ＭＳ Ｐゴシック" pitchFamily="36" charset="-128"/>
                <a:cs typeface="ＭＳ Ｐゴシック" pitchFamily="36" charset="-128"/>
              </a:rPr>
              <a:t>		25</a:t>
            </a:r>
            <a:r>
              <a:rPr lang="en-US" sz="2000" b="1" dirty="0">
                <a:solidFill>
                  <a:srgbClr val="FFFFFF"/>
                </a:solidFill>
                <a:ea typeface="ＭＳ Ｐゴシック" pitchFamily="36" charset="-128"/>
                <a:cs typeface="ＭＳ Ｐゴシック" pitchFamily="36" charset="-128"/>
              </a:rPr>
              <a:t>-500</a:t>
            </a:r>
            <a:r>
              <a:rPr lang="en-US" sz="2000" b="1" dirty="0" smtClean="0">
                <a:solidFill>
                  <a:srgbClr val="FFFFFF"/>
                </a:solidFill>
                <a:ea typeface="ＭＳ Ｐゴシック" pitchFamily="36" charset="-128"/>
                <a:cs typeface="ＭＳ Ｐゴシック" pitchFamily="36" charset="-128"/>
              </a:rPr>
              <a:t>		25</a:t>
            </a:r>
            <a:r>
              <a:rPr lang="en-US" sz="2000" b="1" dirty="0">
                <a:solidFill>
                  <a:srgbClr val="FFFFFF"/>
                </a:solidFill>
                <a:ea typeface="ＭＳ Ｐゴシック" pitchFamily="36" charset="-128"/>
                <a:cs typeface="ＭＳ Ｐゴシック" pitchFamily="36" charset="-128"/>
                <a:sym typeface="Symbol" pitchFamily="36" charset="2"/>
              </a:rPr>
              <a:t></a:t>
            </a:r>
            <a:r>
              <a:rPr lang="en-US" sz="2000" b="1" dirty="0">
                <a:solidFill>
                  <a:srgbClr val="FFFFFF"/>
                </a:solidFill>
                <a:ea typeface="ＭＳ Ｐゴシック" pitchFamily="36" charset="-128"/>
                <a:cs typeface="ＭＳ Ｐゴシック" pitchFamily="36" charset="-128"/>
              </a:rPr>
              <a:t>750 	</a:t>
            </a:r>
            <a:endParaRPr lang="en-US" sz="2000" b="1" baseline="30000" dirty="0">
              <a:solidFill>
                <a:srgbClr val="FFFFFF"/>
              </a:solidFill>
              <a:ea typeface="ＭＳ Ｐゴシック" pitchFamily="36" charset="-128"/>
              <a:cs typeface="ＭＳ Ｐゴシック" pitchFamily="36" charset="-128"/>
            </a:endParaRPr>
          </a:p>
          <a:p>
            <a:pPr marL="609600" indent="-609600" algn="just">
              <a:lnSpc>
                <a:spcPct val="50000"/>
              </a:lnSpc>
              <a:spcBef>
                <a:spcPts val="1080"/>
              </a:spcBef>
              <a:buClr>
                <a:srgbClr val="006666"/>
              </a:buClr>
            </a:pPr>
            <a:r>
              <a:rPr lang="en-US" sz="2000" b="1" dirty="0">
                <a:solidFill>
                  <a:srgbClr val="FFFFFF"/>
                </a:solidFill>
                <a:ea typeface="ＭＳ Ｐゴシック" pitchFamily="36" charset="-128"/>
                <a:cs typeface="ＭＳ Ｐゴシック" pitchFamily="36" charset="-128"/>
              </a:rPr>
              <a:t>Repetition rate (Hz)	</a:t>
            </a:r>
            <a:r>
              <a:rPr lang="en-US" sz="2000" b="1" dirty="0" smtClean="0">
                <a:solidFill>
                  <a:srgbClr val="FFFFFF"/>
                </a:solidFill>
                <a:ea typeface="ＭＳ Ｐゴシック" pitchFamily="36" charset="-128"/>
                <a:cs typeface="ＭＳ Ｐゴシック" pitchFamily="36" charset="-128"/>
              </a:rPr>
              <a:t>		20</a:t>
            </a:r>
            <a:r>
              <a:rPr lang="en-US" sz="2000" b="1" dirty="0">
                <a:solidFill>
                  <a:srgbClr val="FFFFFF"/>
                </a:solidFill>
                <a:ea typeface="ＭＳ Ｐゴシック" pitchFamily="36" charset="-128"/>
                <a:cs typeface="ＭＳ Ｐゴシック" pitchFamily="36" charset="-128"/>
              </a:rPr>
              <a:t>-50</a:t>
            </a:r>
            <a:r>
              <a:rPr lang="en-US" sz="2000" b="1" dirty="0" smtClean="0">
                <a:solidFill>
                  <a:srgbClr val="FFFFFF"/>
                </a:solidFill>
                <a:ea typeface="ＭＳ Ｐゴシック" pitchFamily="36" charset="-128"/>
                <a:cs typeface="ＭＳ Ｐゴシック" pitchFamily="36" charset="-128"/>
              </a:rPr>
              <a:t>		50 </a:t>
            </a:r>
            <a:r>
              <a:rPr lang="en-US" sz="2000" b="1" dirty="0">
                <a:solidFill>
                  <a:srgbClr val="FFFFFF"/>
                </a:solidFill>
                <a:ea typeface="ＭＳ Ｐゴシック" pitchFamily="36" charset="-128"/>
                <a:cs typeface="ＭＳ Ｐゴシック" pitchFamily="36" charset="-128"/>
              </a:rPr>
              <a:t>	</a:t>
            </a:r>
          </a:p>
          <a:p>
            <a:pPr marL="609600" indent="-609600" algn="just">
              <a:lnSpc>
                <a:spcPct val="50000"/>
              </a:lnSpc>
              <a:spcBef>
                <a:spcPts val="1080"/>
              </a:spcBef>
              <a:buClr>
                <a:srgbClr val="006666"/>
              </a:buClr>
            </a:pPr>
            <a:r>
              <a:rPr lang="en-US" sz="2000" b="1" dirty="0">
                <a:solidFill>
                  <a:srgbClr val="FFFFFF"/>
                </a:solidFill>
                <a:ea typeface="ＭＳ Ｐゴシック" pitchFamily="36" charset="-128"/>
                <a:cs typeface="ＭＳ Ｐゴシック" pitchFamily="36" charset="-128"/>
              </a:rPr>
              <a:t>Pulse Duration (ns)			10</a:t>
            </a:r>
            <a:r>
              <a:rPr lang="en-US" sz="2000" b="1" dirty="0" smtClean="0">
                <a:solidFill>
                  <a:srgbClr val="FFFFFF"/>
                </a:solidFill>
                <a:ea typeface="ＭＳ Ｐゴシック" pitchFamily="36" charset="-128"/>
                <a:cs typeface="ＭＳ Ｐゴシック" pitchFamily="36" charset="-128"/>
              </a:rPr>
              <a:t>			1 </a:t>
            </a:r>
            <a:r>
              <a:rPr lang="en-US" sz="2000" b="1" dirty="0">
                <a:solidFill>
                  <a:srgbClr val="FFFFFF"/>
                </a:solidFill>
                <a:ea typeface="ＭＳ Ｐゴシック" pitchFamily="36" charset="-128"/>
                <a:cs typeface="ＭＳ Ｐゴシック" pitchFamily="36" charset="-128"/>
              </a:rPr>
              <a:t>or 10 	</a:t>
            </a:r>
          </a:p>
          <a:p>
            <a:pPr marL="609600" indent="-609600" algn="just">
              <a:lnSpc>
                <a:spcPct val="50000"/>
              </a:lnSpc>
              <a:spcBef>
                <a:spcPts val="1080"/>
              </a:spcBef>
              <a:buClr>
                <a:srgbClr val="006666"/>
              </a:buClr>
            </a:pPr>
            <a:r>
              <a:rPr lang="en-US" sz="2000" b="1" dirty="0" err="1">
                <a:solidFill>
                  <a:srgbClr val="FFFFFF"/>
                </a:solidFill>
                <a:ea typeface="ＭＳ Ｐゴシック" pitchFamily="36" charset="-128"/>
                <a:cs typeface="ＭＳ Ｐゴシック" pitchFamily="36" charset="-128"/>
              </a:rPr>
              <a:t>p</a:t>
            </a:r>
            <a:r>
              <a:rPr lang="en-US" sz="2000" b="1" dirty="0">
                <a:solidFill>
                  <a:srgbClr val="FFFFFF"/>
                </a:solidFill>
                <a:ea typeface="ＭＳ Ｐゴシック" pitchFamily="36" charset="-128"/>
                <a:cs typeface="ＭＳ Ｐゴシック" pitchFamily="36" charset="-128"/>
              </a:rPr>
              <a:t> resolution 		</a:t>
            </a:r>
            <a:r>
              <a:rPr lang="en-US" sz="2000" b="1" dirty="0" smtClean="0">
                <a:solidFill>
                  <a:srgbClr val="FFFFFF"/>
                </a:solidFill>
                <a:ea typeface="ＭＳ Ｐゴシック" pitchFamily="36" charset="-128"/>
                <a:cs typeface="ＭＳ Ｐゴシック" pitchFamily="36" charset="-128"/>
              </a:rPr>
              <a:t>				1</a:t>
            </a:r>
            <a:r>
              <a:rPr lang="en-US" sz="2000" b="1" dirty="0">
                <a:solidFill>
                  <a:srgbClr val="FFFFFF"/>
                </a:solidFill>
                <a:ea typeface="ＭＳ Ｐゴシック" pitchFamily="36" charset="-128"/>
                <a:cs typeface="ＭＳ Ｐゴシック" pitchFamily="36" charset="-128"/>
              </a:rPr>
              <a:t>%</a:t>
            </a:r>
          </a:p>
          <a:p>
            <a:pPr marL="609600" indent="-609600" algn="just">
              <a:lnSpc>
                <a:spcPct val="50000"/>
              </a:lnSpc>
              <a:spcBef>
                <a:spcPts val="1080"/>
              </a:spcBef>
              <a:buClr>
                <a:srgbClr val="006666"/>
              </a:buClr>
            </a:pPr>
            <a:r>
              <a:rPr lang="en-US" sz="2000" b="1" dirty="0">
                <a:solidFill>
                  <a:srgbClr val="FFFFFF"/>
                </a:solidFill>
                <a:ea typeface="ＭＳ Ｐゴシック" pitchFamily="36" charset="-128"/>
                <a:cs typeface="ＭＳ Ｐゴシック" pitchFamily="36" charset="-128"/>
              </a:rPr>
              <a:t>Spot size (mm)		</a:t>
            </a:r>
            <a:r>
              <a:rPr lang="en-US" sz="2000" b="1" dirty="0" smtClean="0">
                <a:solidFill>
                  <a:srgbClr val="FFFFFF"/>
                </a:solidFill>
                <a:ea typeface="ＭＳ Ｐゴシック" pitchFamily="36" charset="-128"/>
                <a:cs typeface="ＭＳ Ｐゴシック" pitchFamily="36" charset="-128"/>
              </a:rPr>
              <a:t>		</a:t>
            </a:r>
            <a:r>
              <a:rPr lang="en-US" sz="2000" b="1" dirty="0" err="1" smtClean="0">
                <a:solidFill>
                  <a:srgbClr val="FFFFFF"/>
                </a:solidFill>
                <a:ea typeface="ＭＳ Ｐゴシック" pitchFamily="36" charset="-128"/>
                <a:cs typeface="ＭＳ Ｐゴシック" pitchFamily="36" charset="-128"/>
              </a:rPr>
              <a:t>s</a:t>
            </a:r>
            <a:r>
              <a:rPr lang="en-US" sz="2000" b="1" baseline="-25000" dirty="0" err="1" smtClean="0">
                <a:solidFill>
                  <a:srgbClr val="FFFFFF"/>
                </a:solidFill>
                <a:ea typeface="ＭＳ Ｐゴシック" pitchFamily="36" charset="-128"/>
                <a:cs typeface="ＭＳ Ｐゴシック" pitchFamily="36" charset="-128"/>
              </a:rPr>
              <a:t>x</a:t>
            </a:r>
            <a:r>
              <a:rPr lang="en-US" sz="2000" b="1" baseline="-25000" dirty="0" err="1">
                <a:solidFill>
                  <a:srgbClr val="FFFFFF"/>
                </a:solidFill>
                <a:ea typeface="ＭＳ Ｐゴシック" pitchFamily="36" charset="-128"/>
                <a:cs typeface="ＭＳ Ｐゴシック" pitchFamily="36" charset="-128"/>
              </a:rPr>
              <a:t>,y</a:t>
            </a:r>
            <a:r>
              <a:rPr lang="en-US" sz="2000" b="1" dirty="0">
                <a:solidFill>
                  <a:srgbClr val="FFFFFF"/>
                </a:solidFill>
                <a:ea typeface="ＭＳ Ｐゴシック" pitchFamily="36" charset="-128"/>
                <a:cs typeface="ＭＳ Ｐゴシック" pitchFamily="36" charset="-128"/>
              </a:rPr>
              <a:t> ≈ 2 (single particle)</a:t>
            </a:r>
          </a:p>
          <a:p>
            <a:pPr marL="609600" indent="-609600" algn="just">
              <a:lnSpc>
                <a:spcPct val="50000"/>
              </a:lnSpc>
              <a:spcBef>
                <a:spcPts val="1080"/>
              </a:spcBef>
              <a:buClr>
                <a:srgbClr val="006666"/>
              </a:buClr>
            </a:pPr>
            <a:r>
              <a:rPr lang="en-US" sz="2000" b="1" dirty="0">
                <a:solidFill>
                  <a:srgbClr val="FFFFFF"/>
                </a:solidFill>
                <a:ea typeface="ＭＳ Ｐゴシック" pitchFamily="36" charset="-128"/>
                <a:cs typeface="ＭＳ Ｐゴシック" pitchFamily="36" charset="-128"/>
              </a:rPr>
              <a:t>Divergence (</a:t>
            </a:r>
            <a:r>
              <a:rPr lang="en-US" sz="2000" b="1" dirty="0" err="1">
                <a:solidFill>
                  <a:srgbClr val="FFFFFF"/>
                </a:solidFill>
                <a:ea typeface="ＭＳ Ｐゴシック" pitchFamily="36" charset="-128"/>
                <a:cs typeface="ＭＳ Ｐゴシック" pitchFamily="36" charset="-128"/>
              </a:rPr>
              <a:t>mmrad</a:t>
            </a:r>
            <a:r>
              <a:rPr lang="en-US" sz="2000" b="1" dirty="0">
                <a:solidFill>
                  <a:srgbClr val="FFFFFF"/>
                </a:solidFill>
                <a:ea typeface="ＭＳ Ｐゴシック" pitchFamily="36" charset="-128"/>
                <a:cs typeface="ＭＳ Ｐゴシック" pitchFamily="36" charset="-128"/>
              </a:rPr>
              <a:t>)		</a:t>
            </a:r>
            <a:r>
              <a:rPr lang="en-US" sz="2000" b="1" dirty="0" err="1">
                <a:solidFill>
                  <a:srgbClr val="FFFFFF"/>
                </a:solidFill>
                <a:ea typeface="ＭＳ Ｐゴシック" pitchFamily="36" charset="-128"/>
                <a:cs typeface="ＭＳ Ｐゴシック" pitchFamily="36" charset="-128"/>
              </a:rPr>
              <a:t>s’</a:t>
            </a:r>
            <a:r>
              <a:rPr lang="en-US" altLang="ja-JP" sz="2000" b="1" baseline="-25000" dirty="0" err="1">
                <a:solidFill>
                  <a:srgbClr val="FFFFFF"/>
                </a:solidFill>
                <a:ea typeface="ＭＳ Ｐゴシック" pitchFamily="36" charset="-128"/>
                <a:cs typeface="ＭＳ Ｐゴシック" pitchFamily="36" charset="-128"/>
              </a:rPr>
              <a:t>x,y</a:t>
            </a:r>
            <a:r>
              <a:rPr lang="en-US" altLang="ja-JP" sz="2000" b="1" dirty="0">
                <a:solidFill>
                  <a:srgbClr val="FFFFFF"/>
                </a:solidFill>
                <a:ea typeface="ＭＳ Ｐゴシック" pitchFamily="36" charset="-128"/>
                <a:cs typeface="ＭＳ Ｐゴシック" pitchFamily="36" charset="-128"/>
              </a:rPr>
              <a:t> ≈ 2 (single particle)</a:t>
            </a:r>
            <a:endParaRPr lang="en-US" sz="2000" b="1" dirty="0">
              <a:solidFill>
                <a:srgbClr val="FFFFFF"/>
              </a:solidFill>
              <a:ea typeface="ＭＳ Ｐゴシック" pitchFamily="36" charset="-128"/>
              <a:cs typeface="ＭＳ Ｐゴシック" pitchFamily="36" charset="-128"/>
            </a:endParaRP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layout02 28-02-2011-1.jp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7792" t="20517" r="7495" b="22424"/>
          <a:stretch>
            <a:fillRect/>
          </a:stretch>
        </p:blipFill>
        <p:spPr bwMode="auto">
          <a:xfrm>
            <a:off x="-127274" y="859024"/>
            <a:ext cx="9271274" cy="599897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76202" y="1199542"/>
            <a:ext cx="3385032" cy="2376264"/>
          </a:xfrm>
          <a:prstGeom prst="rect">
            <a:avLst/>
          </a:prstGeom>
        </p:spPr>
      </p:pic>
      <p:cxnSp>
        <p:nvCxnSpPr>
          <p:cNvPr id="6" name="Straight Arrow Connector 5"/>
          <p:cNvCxnSpPr/>
          <p:nvPr/>
        </p:nvCxnSpPr>
        <p:spPr bwMode="auto">
          <a:xfrm>
            <a:off x="2339758" y="2509515"/>
            <a:ext cx="3511775" cy="232631"/>
          </a:xfrm>
          <a:prstGeom prst="straightConnector1">
            <a:avLst/>
          </a:prstGeom>
          <a:blipFill dpi="0" rotWithShape="0">
            <a:blip r:embed="rId4"/>
            <a:srcRect/>
            <a:tile tx="0" ty="0" sx="100000" sy="100000" flip="none" algn="tl"/>
          </a:blipFill>
          <a:ln w="38100" cap="flat" cmpd="sng" algn="ctr">
            <a:solidFill>
              <a:srgbClr val="FF0000"/>
            </a:solidFill>
            <a:prstDash val="solid"/>
            <a:round/>
            <a:headEnd type="none" w="med" len="med"/>
            <a:tailEnd type="arrow" w="med" len="med"/>
          </a:ln>
          <a:effectLst/>
          <a:extLs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cxnSp>
      <p:sp>
        <p:nvSpPr>
          <p:cNvPr id="7" name="Rectangle 4"/>
          <p:cNvSpPr txBox="1">
            <a:spLocks noChangeArrowheads="1"/>
          </p:cNvSpPr>
          <p:nvPr/>
        </p:nvSpPr>
        <p:spPr bwMode="auto">
          <a:xfrm>
            <a:off x="-55512" y="0"/>
            <a:ext cx="9199512" cy="1484784"/>
          </a:xfrm>
          <a:prstGeom prst="rect">
            <a:avLst/>
          </a:prstGeom>
          <a:solidFill>
            <a:srgbClr val="0000CC"/>
          </a:solidFill>
          <a:ln w="28575">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r>
              <a:rPr lang="en-US" sz="3600" dirty="0">
                <a:solidFill>
                  <a:srgbClr val="FFFF00"/>
                </a:solidFill>
                <a:latin typeface="+mn-lt"/>
                <a:ea typeface="ＭＳ Ｐゴシック" charset="0"/>
                <a:cs typeface="ＭＳ Ｐゴシック" charset="0"/>
              </a:rPr>
              <a:t>SPARC_LAB</a:t>
            </a:r>
          </a:p>
          <a:p>
            <a:pPr algn="just"/>
            <a:r>
              <a:rPr lang="en-US" sz="2800" dirty="0" smtClean="0">
                <a:solidFill>
                  <a:srgbClr val="FFFF00"/>
                </a:solidFill>
                <a:latin typeface="+mn-lt"/>
                <a:ea typeface="ＭＳ Ｐゴシック" charset="0"/>
                <a:cs typeface="ＭＳ Ｐゴシック" charset="0"/>
              </a:rPr>
              <a:t>S</a:t>
            </a:r>
            <a:r>
              <a:rPr lang="en-US" sz="2800" dirty="0" smtClean="0">
                <a:solidFill>
                  <a:srgbClr val="FFFFF8"/>
                </a:solidFill>
                <a:latin typeface="+mn-lt"/>
                <a:ea typeface="ＭＳ Ｐゴシック" charset="0"/>
                <a:cs typeface="ＭＳ Ｐゴシック" charset="0"/>
              </a:rPr>
              <a:t>ources</a:t>
            </a:r>
            <a:r>
              <a:rPr lang="en-US" sz="2800" dirty="0" smtClean="0">
                <a:solidFill>
                  <a:srgbClr val="FFFF00"/>
                </a:solidFill>
                <a:latin typeface="+mn-lt"/>
                <a:ea typeface="ＭＳ Ｐゴシック" charset="0"/>
                <a:cs typeface="ＭＳ Ｐゴシック" charset="0"/>
              </a:rPr>
              <a:t> </a:t>
            </a:r>
            <a:r>
              <a:rPr lang="en-US" sz="2800" dirty="0">
                <a:solidFill>
                  <a:srgbClr val="FFFFF8"/>
                </a:solidFill>
                <a:latin typeface="+mn-lt"/>
                <a:ea typeface="ＭＳ Ｐゴシック" charset="0"/>
                <a:cs typeface="ＭＳ Ｐゴシック" charset="0"/>
              </a:rPr>
              <a:t>for </a:t>
            </a:r>
            <a:r>
              <a:rPr lang="en-US" sz="2800" dirty="0">
                <a:solidFill>
                  <a:srgbClr val="FFFF00"/>
                </a:solidFill>
                <a:latin typeface="+mn-lt"/>
                <a:ea typeface="ＭＳ Ｐゴシック" charset="0"/>
                <a:cs typeface="ＭＳ Ｐゴシック" charset="0"/>
              </a:rPr>
              <a:t>P</a:t>
            </a:r>
            <a:r>
              <a:rPr lang="en-US" sz="2800" dirty="0">
                <a:solidFill>
                  <a:srgbClr val="FFFFF8"/>
                </a:solidFill>
                <a:latin typeface="+mn-lt"/>
                <a:ea typeface="ＭＳ Ｐゴシック" charset="0"/>
                <a:cs typeface="ＭＳ Ｐゴシック" charset="0"/>
              </a:rPr>
              <a:t>lasma</a:t>
            </a:r>
            <a:r>
              <a:rPr lang="en-US" sz="2800" dirty="0">
                <a:solidFill>
                  <a:srgbClr val="FFFF00"/>
                </a:solidFill>
                <a:latin typeface="+mn-lt"/>
                <a:ea typeface="ＭＳ Ｐゴシック" charset="0"/>
                <a:cs typeface="ＭＳ Ｐゴシック" charset="0"/>
              </a:rPr>
              <a:t> A</a:t>
            </a:r>
            <a:r>
              <a:rPr lang="en-US" sz="2800" dirty="0">
                <a:solidFill>
                  <a:srgbClr val="FFFFF8"/>
                </a:solidFill>
                <a:latin typeface="+mn-lt"/>
                <a:ea typeface="ＭＳ Ｐゴシック" charset="0"/>
                <a:cs typeface="ＭＳ Ｐゴシック" charset="0"/>
              </a:rPr>
              <a:t>ccelerators</a:t>
            </a:r>
            <a:r>
              <a:rPr lang="en-US" sz="2800" dirty="0">
                <a:solidFill>
                  <a:srgbClr val="FFFF00"/>
                </a:solidFill>
                <a:latin typeface="+mn-lt"/>
                <a:ea typeface="ＭＳ Ｐゴシック" charset="0"/>
                <a:cs typeface="ＭＳ Ｐゴシック" charset="0"/>
              </a:rPr>
              <a:t> </a:t>
            </a:r>
            <a:r>
              <a:rPr lang="en-US" sz="2800" dirty="0">
                <a:solidFill>
                  <a:srgbClr val="FFFFF8"/>
                </a:solidFill>
                <a:latin typeface="+mn-lt"/>
                <a:ea typeface="ＭＳ Ｐゴシック" charset="0"/>
                <a:cs typeface="ＭＳ Ｐゴシック" charset="0"/>
              </a:rPr>
              <a:t>and</a:t>
            </a:r>
            <a:r>
              <a:rPr lang="en-US" sz="2800" dirty="0">
                <a:solidFill>
                  <a:srgbClr val="FFFF00"/>
                </a:solidFill>
                <a:latin typeface="+mn-lt"/>
                <a:ea typeface="ＭＳ Ｐゴシック" charset="0"/>
                <a:cs typeface="ＭＳ Ｐゴシック" charset="0"/>
              </a:rPr>
              <a:t> R</a:t>
            </a:r>
            <a:r>
              <a:rPr lang="en-US" sz="2800" dirty="0">
                <a:solidFill>
                  <a:srgbClr val="FFFFF8"/>
                </a:solidFill>
                <a:latin typeface="+mn-lt"/>
                <a:ea typeface="ＭＳ Ｐゴシック" charset="0"/>
                <a:cs typeface="ＭＳ Ｐゴシック" charset="0"/>
              </a:rPr>
              <a:t>adiation</a:t>
            </a:r>
            <a:r>
              <a:rPr lang="en-US" sz="2800" dirty="0">
                <a:solidFill>
                  <a:srgbClr val="FFFF00"/>
                </a:solidFill>
                <a:latin typeface="+mn-lt"/>
                <a:ea typeface="ＭＳ Ｐゴシック" charset="0"/>
                <a:cs typeface="ＭＳ Ｐゴシック" charset="0"/>
              </a:rPr>
              <a:t> C</a:t>
            </a:r>
            <a:r>
              <a:rPr lang="en-US" sz="2800" dirty="0">
                <a:solidFill>
                  <a:srgbClr val="FFFFF8"/>
                </a:solidFill>
                <a:latin typeface="+mn-lt"/>
                <a:ea typeface="ＭＳ Ｐゴシック" charset="0"/>
                <a:cs typeface="ＭＳ Ｐゴシック" charset="0"/>
              </a:rPr>
              <a:t>ompton</a:t>
            </a:r>
            <a:r>
              <a:rPr lang="en-US" sz="2800" dirty="0">
                <a:solidFill>
                  <a:srgbClr val="FFFF00"/>
                </a:solidFill>
                <a:latin typeface="+mn-lt"/>
                <a:ea typeface="ＭＳ Ｐゴシック" charset="0"/>
                <a:cs typeface="ＭＳ Ｐゴシック" charset="0"/>
              </a:rPr>
              <a:t> </a:t>
            </a:r>
            <a:r>
              <a:rPr lang="en-US" sz="2800" dirty="0" smtClean="0">
                <a:solidFill>
                  <a:srgbClr val="FFFFF8"/>
                </a:solidFill>
                <a:latin typeface="+mn-lt"/>
                <a:ea typeface="ＭＳ Ｐゴシック" charset="0"/>
                <a:cs typeface="ＭＳ Ｐゴシック" charset="0"/>
              </a:rPr>
              <a:t>with</a:t>
            </a:r>
            <a:r>
              <a:rPr lang="en-US" sz="2800" dirty="0" smtClean="0">
                <a:solidFill>
                  <a:srgbClr val="FFFF00"/>
                </a:solidFill>
                <a:latin typeface="+mn-lt"/>
                <a:ea typeface="ＭＳ Ｐゴシック" charset="0"/>
                <a:cs typeface="ＭＳ Ｐゴシック" charset="0"/>
              </a:rPr>
              <a:t> </a:t>
            </a:r>
            <a:r>
              <a:rPr lang="en-US" sz="2800" dirty="0">
                <a:solidFill>
                  <a:srgbClr val="FFFF00"/>
                </a:solidFill>
                <a:latin typeface="+mn-lt"/>
                <a:ea typeface="ＭＳ Ｐゴシック" charset="0"/>
                <a:cs typeface="ＭＳ Ｐゴシック" charset="0"/>
              </a:rPr>
              <a:t>L</a:t>
            </a:r>
            <a:r>
              <a:rPr lang="en-US" sz="2800" dirty="0">
                <a:solidFill>
                  <a:srgbClr val="FFFFF8"/>
                </a:solidFill>
                <a:latin typeface="+mn-lt"/>
                <a:ea typeface="ＭＳ Ｐゴシック" charset="0"/>
                <a:cs typeface="ＭＳ Ｐゴシック" charset="0"/>
              </a:rPr>
              <a:t>asers</a:t>
            </a:r>
            <a:r>
              <a:rPr lang="en-US" sz="2800" dirty="0">
                <a:solidFill>
                  <a:srgbClr val="FFFF00"/>
                </a:solidFill>
                <a:latin typeface="+mn-lt"/>
                <a:ea typeface="ＭＳ Ｐゴシック" charset="0"/>
                <a:cs typeface="ＭＳ Ｐゴシック" charset="0"/>
              </a:rPr>
              <a:t> A</a:t>
            </a:r>
            <a:r>
              <a:rPr lang="en-US" sz="2800" dirty="0">
                <a:solidFill>
                  <a:srgbClr val="FFFFF8"/>
                </a:solidFill>
                <a:latin typeface="+mn-lt"/>
                <a:ea typeface="ＭＳ Ｐゴシック" charset="0"/>
                <a:cs typeface="ＭＳ Ｐゴシック" charset="0"/>
              </a:rPr>
              <a:t>nd</a:t>
            </a:r>
            <a:r>
              <a:rPr lang="en-US" sz="2800" dirty="0">
                <a:solidFill>
                  <a:srgbClr val="FFFF00"/>
                </a:solidFill>
                <a:latin typeface="+mn-lt"/>
                <a:ea typeface="ＭＳ Ｐゴシック" charset="0"/>
                <a:cs typeface="ＭＳ Ｐゴシック" charset="0"/>
              </a:rPr>
              <a:t> B</a:t>
            </a:r>
            <a:r>
              <a:rPr lang="en-US" sz="2800" dirty="0">
                <a:solidFill>
                  <a:srgbClr val="FFFFF8"/>
                </a:solidFill>
                <a:latin typeface="+mn-lt"/>
                <a:ea typeface="ＭＳ Ｐゴシック" charset="0"/>
                <a:cs typeface="ＭＳ Ｐゴシック" charset="0"/>
              </a:rPr>
              <a:t>eams</a:t>
            </a:r>
          </a:p>
        </p:txBody>
      </p:sp>
      <p:sp>
        <p:nvSpPr>
          <p:cNvPr id="8" name="Rettangolo 7"/>
          <p:cNvSpPr/>
          <p:nvPr/>
        </p:nvSpPr>
        <p:spPr>
          <a:xfrm>
            <a:off x="2915816" y="4725144"/>
            <a:ext cx="6170099" cy="1994392"/>
          </a:xfrm>
          <a:prstGeom prst="rect">
            <a:avLst/>
          </a:prstGeom>
        </p:spPr>
        <p:txBody>
          <a:bodyPr wrap="square">
            <a:spAutoFit/>
          </a:bodyPr>
          <a:lstStyle/>
          <a:p>
            <a:pPr algn="r">
              <a:lnSpc>
                <a:spcPct val="130000"/>
              </a:lnSpc>
            </a:pPr>
            <a:r>
              <a:rPr lang="en-US" sz="2400" dirty="0">
                <a:solidFill>
                  <a:srgbClr val="FFFFF8"/>
                </a:solidFill>
              </a:rPr>
              <a:t>A facility based on </a:t>
            </a:r>
            <a:endParaRPr lang="en-US" sz="2400" dirty="0" smtClean="0">
              <a:solidFill>
                <a:srgbClr val="FFFFF8"/>
              </a:solidFill>
            </a:endParaRPr>
          </a:p>
          <a:p>
            <a:pPr algn="r">
              <a:lnSpc>
                <a:spcPct val="130000"/>
              </a:lnSpc>
            </a:pPr>
            <a:r>
              <a:rPr lang="en-US" sz="2400" dirty="0" smtClean="0">
                <a:solidFill>
                  <a:srgbClr val="FFFFF8"/>
                </a:solidFill>
              </a:rPr>
              <a:t>the </a:t>
            </a:r>
            <a:r>
              <a:rPr lang="en-US" sz="2400" dirty="0">
                <a:solidFill>
                  <a:srgbClr val="FFFFF8"/>
                </a:solidFill>
              </a:rPr>
              <a:t>unique combination </a:t>
            </a:r>
            <a:r>
              <a:rPr lang="en-US" sz="2400" dirty="0" smtClean="0">
                <a:solidFill>
                  <a:srgbClr val="FFFFF8"/>
                </a:solidFill>
              </a:rPr>
              <a:t>of</a:t>
            </a:r>
          </a:p>
          <a:p>
            <a:pPr algn="r">
              <a:lnSpc>
                <a:spcPct val="130000"/>
              </a:lnSpc>
            </a:pPr>
            <a:r>
              <a:rPr lang="en-US" sz="2400" dirty="0" smtClean="0">
                <a:solidFill>
                  <a:srgbClr val="FF0000"/>
                </a:solidFill>
              </a:rPr>
              <a:t> </a:t>
            </a:r>
            <a:r>
              <a:rPr lang="en-US" sz="2400" dirty="0">
                <a:solidFill>
                  <a:srgbClr val="FFFF00"/>
                </a:solidFill>
              </a:rPr>
              <a:t>high brightness electron beams </a:t>
            </a:r>
            <a:r>
              <a:rPr lang="en-US" sz="2400" dirty="0" smtClean="0">
                <a:solidFill>
                  <a:srgbClr val="FFFF00"/>
                </a:solidFill>
              </a:rPr>
              <a:t>with</a:t>
            </a:r>
          </a:p>
          <a:p>
            <a:pPr algn="r">
              <a:lnSpc>
                <a:spcPct val="130000"/>
              </a:lnSpc>
            </a:pPr>
            <a:r>
              <a:rPr lang="en-US" sz="2400" dirty="0" smtClean="0">
                <a:solidFill>
                  <a:srgbClr val="FFFF00"/>
                </a:solidFill>
              </a:rPr>
              <a:t> </a:t>
            </a:r>
            <a:r>
              <a:rPr lang="en-US" sz="2400" dirty="0">
                <a:solidFill>
                  <a:srgbClr val="FFFF00"/>
                </a:solidFill>
              </a:rPr>
              <a:t>high intensity ultra-short laser </a:t>
            </a:r>
            <a:r>
              <a:rPr lang="en-US" sz="2400" dirty="0" smtClean="0">
                <a:solidFill>
                  <a:srgbClr val="FFFF00"/>
                </a:solidFill>
              </a:rPr>
              <a:t>pulses </a:t>
            </a:r>
            <a:endParaRPr lang="en-US" sz="2400" dirty="0">
              <a:solidFill>
                <a:srgbClr val="FFFF00"/>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10" descr="SPARC10"/>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1666" t="15953" b="3751"/>
          <a:stretch>
            <a:fillRect/>
          </a:stretch>
        </p:blipFill>
        <p:spPr bwMode="auto">
          <a:xfrm>
            <a:off x="0" y="0"/>
            <a:ext cx="9144000" cy="6858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nvGrpSpPr>
          <p:cNvPr id="2" name="Group 3"/>
          <p:cNvGrpSpPr>
            <a:grpSpLocks/>
          </p:cNvGrpSpPr>
          <p:nvPr/>
        </p:nvGrpSpPr>
        <p:grpSpPr bwMode="auto">
          <a:xfrm>
            <a:off x="7500944" y="2196702"/>
            <a:ext cx="1393031" cy="1862956"/>
            <a:chOff x="6720" y="1968"/>
            <a:chExt cx="1248" cy="1669"/>
          </a:xfrm>
        </p:grpSpPr>
        <p:sp>
          <p:nvSpPr>
            <p:cNvPr id="6" name="Text Box 4"/>
            <p:cNvSpPr txBox="1">
              <a:spLocks/>
            </p:cNvSpPr>
            <p:nvPr/>
          </p:nvSpPr>
          <p:spPr bwMode="auto">
            <a:xfrm>
              <a:off x="6720" y="2975"/>
              <a:ext cx="1248" cy="662"/>
            </a:xfrm>
            <a:prstGeom prst="rect">
              <a:avLst/>
            </a:prstGeom>
            <a:noFill/>
            <a:ln w="12700">
              <a:solidFill>
                <a:srgbClr val="FFFF00"/>
              </a:solidFill>
              <a:miter lim="800000"/>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blipFill dpi="0" rotWithShape="0">
                    <a:blip r:embed="rId7"/>
                    <a:srcRect/>
                    <a:tile tx="0" ty="0" sx="100000" sy="100000" flip="none" algn="tl"/>
                  </a:blip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1428" tIns="45714" rIns="91428" bIns="45714">
              <a:spAutoFit/>
            </a:bodyPr>
            <a:lstStyle>
              <a:lvl1pPr algn="l">
                <a:defRPr sz="1200">
                  <a:solidFill>
                    <a:schemeClr val="tx1"/>
                  </a:solidFill>
                  <a:latin typeface="American Typewriter" charset="0"/>
                  <a:ea typeface="ＭＳ Ｐゴシック" charset="0"/>
                </a:defRPr>
              </a:lvl1pPr>
              <a:lvl2pPr algn="l">
                <a:defRPr sz="1200">
                  <a:solidFill>
                    <a:schemeClr val="tx1"/>
                  </a:solidFill>
                  <a:latin typeface="American Typewriter" charset="0"/>
                  <a:ea typeface="ＭＳ Ｐゴシック" charset="0"/>
                </a:defRPr>
              </a:lvl2pPr>
              <a:lvl3pPr algn="l">
                <a:defRPr sz="1200">
                  <a:solidFill>
                    <a:schemeClr val="tx1"/>
                  </a:solidFill>
                  <a:latin typeface="American Typewriter" charset="0"/>
                  <a:ea typeface="ＭＳ Ｐゴシック" charset="0"/>
                </a:defRPr>
              </a:lvl3pPr>
              <a:lvl4pPr marL="1370013" algn="l">
                <a:defRPr sz="1200">
                  <a:solidFill>
                    <a:schemeClr val="tx1"/>
                  </a:solidFill>
                  <a:latin typeface="American Typewriter" charset="0"/>
                  <a:ea typeface="ＭＳ Ｐゴシック" charset="0"/>
                </a:defRPr>
              </a:lvl4pPr>
              <a:lvl5pPr marL="1830388" algn="l">
                <a:defRPr sz="1200">
                  <a:solidFill>
                    <a:schemeClr val="tx1"/>
                  </a:solidFill>
                  <a:latin typeface="American Typewriter" charset="0"/>
                  <a:ea typeface="ＭＳ Ｐゴシック" charset="0"/>
                </a:defRPr>
              </a:lvl5pPr>
              <a:lvl6pPr marL="2287588" fontAlgn="base">
                <a:spcBef>
                  <a:spcPct val="0"/>
                </a:spcBef>
                <a:spcAft>
                  <a:spcPct val="0"/>
                </a:spcAft>
                <a:defRPr sz="1200">
                  <a:solidFill>
                    <a:schemeClr val="tx1"/>
                  </a:solidFill>
                  <a:latin typeface="American Typewriter" charset="0"/>
                  <a:ea typeface="ＭＳ Ｐゴシック" charset="0"/>
                </a:defRPr>
              </a:lvl6pPr>
              <a:lvl7pPr marL="2744788" fontAlgn="base">
                <a:spcBef>
                  <a:spcPct val="0"/>
                </a:spcBef>
                <a:spcAft>
                  <a:spcPct val="0"/>
                </a:spcAft>
                <a:defRPr sz="1200">
                  <a:solidFill>
                    <a:schemeClr val="tx1"/>
                  </a:solidFill>
                  <a:latin typeface="American Typewriter" charset="0"/>
                  <a:ea typeface="ＭＳ Ｐゴシック" charset="0"/>
                </a:defRPr>
              </a:lvl7pPr>
              <a:lvl8pPr marL="3201988" fontAlgn="base">
                <a:spcBef>
                  <a:spcPct val="0"/>
                </a:spcBef>
                <a:spcAft>
                  <a:spcPct val="0"/>
                </a:spcAft>
                <a:defRPr sz="1200">
                  <a:solidFill>
                    <a:schemeClr val="tx1"/>
                  </a:solidFill>
                  <a:latin typeface="American Typewriter" charset="0"/>
                  <a:ea typeface="ＭＳ Ｐゴシック" charset="0"/>
                </a:defRPr>
              </a:lvl8pPr>
              <a:lvl9pPr marL="3659188" fontAlgn="base">
                <a:spcBef>
                  <a:spcPct val="0"/>
                </a:spcBef>
                <a:spcAft>
                  <a:spcPct val="0"/>
                </a:spcAft>
                <a:defRPr sz="1200">
                  <a:solidFill>
                    <a:schemeClr val="tx1"/>
                  </a:solidFill>
                  <a:latin typeface="American Typewriter" charset="0"/>
                  <a:ea typeface="ＭＳ Ｐゴシック" charset="0"/>
                </a:defRPr>
              </a:lvl9pPr>
            </a:lstStyle>
            <a:p>
              <a:pPr algn="ctr">
                <a:spcBef>
                  <a:spcPct val="50000"/>
                </a:spcBef>
              </a:pPr>
              <a:r>
                <a:rPr lang="en-US" sz="2100">
                  <a:solidFill>
                    <a:srgbClr val="FFFF00"/>
                  </a:solidFill>
                  <a:ea typeface="ヒラギノ明朝 Pro W3" charset="0"/>
                </a:rPr>
                <a:t>S-band Gun</a:t>
              </a:r>
            </a:p>
          </p:txBody>
        </p:sp>
        <p:sp>
          <p:nvSpPr>
            <p:cNvPr id="7" name="Line 5"/>
            <p:cNvSpPr>
              <a:spLocks noChangeShapeType="1"/>
            </p:cNvSpPr>
            <p:nvPr/>
          </p:nvSpPr>
          <p:spPr bwMode="auto">
            <a:xfrm flipH="1" flipV="1">
              <a:off x="7248" y="1968"/>
              <a:ext cx="48" cy="1008"/>
            </a:xfrm>
            <a:prstGeom prst="line">
              <a:avLst/>
            </a:prstGeom>
            <a:noFill/>
            <a:ln w="28575">
              <a:solidFill>
                <a:srgbClr val="FFFF00"/>
              </a:solidFill>
              <a:round/>
              <a:headEnd/>
              <a:tailEnd type="triangle" w="med" len="me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1428" tIns="45714" rIns="91428" bIns="45714">
              <a:spAutoFit/>
            </a:bodyPr>
            <a:lstStyle/>
            <a:p>
              <a:endParaRPr lang="en-US"/>
            </a:p>
          </p:txBody>
        </p:sp>
      </p:grpSp>
      <p:grpSp>
        <p:nvGrpSpPr>
          <p:cNvPr id="3" name="Group 6"/>
          <p:cNvGrpSpPr>
            <a:grpSpLocks/>
          </p:cNvGrpSpPr>
          <p:nvPr/>
        </p:nvGrpSpPr>
        <p:grpSpPr bwMode="auto">
          <a:xfrm>
            <a:off x="7233048" y="428625"/>
            <a:ext cx="1394148" cy="1394148"/>
            <a:chOff x="6480" y="384"/>
            <a:chExt cx="1248" cy="1248"/>
          </a:xfrm>
        </p:grpSpPr>
        <p:sp>
          <p:nvSpPr>
            <p:cNvPr id="9" name="Text Box 7"/>
            <p:cNvSpPr txBox="1">
              <a:spLocks/>
            </p:cNvSpPr>
            <p:nvPr/>
          </p:nvSpPr>
          <p:spPr bwMode="auto">
            <a:xfrm>
              <a:off x="6480" y="384"/>
              <a:ext cx="1248" cy="951"/>
            </a:xfrm>
            <a:prstGeom prst="rect">
              <a:avLst/>
            </a:prstGeom>
            <a:noFill/>
            <a:ln w="12700">
              <a:solidFill>
                <a:schemeClr val="tx1"/>
              </a:solidFill>
              <a:miter lim="800000"/>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blipFill dpi="0" rotWithShape="0">
                    <a:blip r:embed="rId7"/>
                    <a:srcRect/>
                    <a:tile tx="0" ty="0" sx="100000" sy="100000" flip="none" algn="tl"/>
                  </a:blip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1428" tIns="45714" rIns="91428" bIns="45714">
              <a:spAutoFit/>
            </a:bodyPr>
            <a:lstStyle>
              <a:lvl1pPr algn="l">
                <a:defRPr sz="1200">
                  <a:solidFill>
                    <a:schemeClr val="tx1"/>
                  </a:solidFill>
                  <a:latin typeface="American Typewriter" charset="0"/>
                  <a:ea typeface="ＭＳ Ｐゴシック" charset="0"/>
                </a:defRPr>
              </a:lvl1pPr>
              <a:lvl2pPr algn="l">
                <a:defRPr sz="1200">
                  <a:solidFill>
                    <a:schemeClr val="tx1"/>
                  </a:solidFill>
                  <a:latin typeface="American Typewriter" charset="0"/>
                  <a:ea typeface="ＭＳ Ｐゴシック" charset="0"/>
                </a:defRPr>
              </a:lvl2pPr>
              <a:lvl3pPr algn="l">
                <a:defRPr sz="1200">
                  <a:solidFill>
                    <a:schemeClr val="tx1"/>
                  </a:solidFill>
                  <a:latin typeface="American Typewriter" charset="0"/>
                  <a:ea typeface="ＭＳ Ｐゴシック" charset="0"/>
                </a:defRPr>
              </a:lvl3pPr>
              <a:lvl4pPr marL="1370013" algn="l">
                <a:defRPr sz="1200">
                  <a:solidFill>
                    <a:schemeClr val="tx1"/>
                  </a:solidFill>
                  <a:latin typeface="American Typewriter" charset="0"/>
                  <a:ea typeface="ＭＳ Ｐゴシック" charset="0"/>
                </a:defRPr>
              </a:lvl4pPr>
              <a:lvl5pPr marL="1830388" algn="l">
                <a:defRPr sz="1200">
                  <a:solidFill>
                    <a:schemeClr val="tx1"/>
                  </a:solidFill>
                  <a:latin typeface="American Typewriter" charset="0"/>
                  <a:ea typeface="ＭＳ Ｐゴシック" charset="0"/>
                </a:defRPr>
              </a:lvl5pPr>
              <a:lvl6pPr marL="2287588" fontAlgn="base">
                <a:spcBef>
                  <a:spcPct val="0"/>
                </a:spcBef>
                <a:spcAft>
                  <a:spcPct val="0"/>
                </a:spcAft>
                <a:defRPr sz="1200">
                  <a:solidFill>
                    <a:schemeClr val="tx1"/>
                  </a:solidFill>
                  <a:latin typeface="American Typewriter" charset="0"/>
                  <a:ea typeface="ＭＳ Ｐゴシック" charset="0"/>
                </a:defRPr>
              </a:lvl6pPr>
              <a:lvl7pPr marL="2744788" fontAlgn="base">
                <a:spcBef>
                  <a:spcPct val="0"/>
                </a:spcBef>
                <a:spcAft>
                  <a:spcPct val="0"/>
                </a:spcAft>
                <a:defRPr sz="1200">
                  <a:solidFill>
                    <a:schemeClr val="tx1"/>
                  </a:solidFill>
                  <a:latin typeface="American Typewriter" charset="0"/>
                  <a:ea typeface="ＭＳ Ｐゴシック" charset="0"/>
                </a:defRPr>
              </a:lvl7pPr>
              <a:lvl8pPr marL="3201988" fontAlgn="base">
                <a:spcBef>
                  <a:spcPct val="0"/>
                </a:spcBef>
                <a:spcAft>
                  <a:spcPct val="0"/>
                </a:spcAft>
                <a:defRPr sz="1200">
                  <a:solidFill>
                    <a:schemeClr val="tx1"/>
                  </a:solidFill>
                  <a:latin typeface="American Typewriter" charset="0"/>
                  <a:ea typeface="ＭＳ Ｐゴシック" charset="0"/>
                </a:defRPr>
              </a:lvl8pPr>
              <a:lvl9pPr marL="3659188" fontAlgn="base">
                <a:spcBef>
                  <a:spcPct val="0"/>
                </a:spcBef>
                <a:spcAft>
                  <a:spcPct val="0"/>
                </a:spcAft>
                <a:defRPr sz="1200">
                  <a:solidFill>
                    <a:schemeClr val="tx1"/>
                  </a:solidFill>
                  <a:latin typeface="American Typewriter" charset="0"/>
                  <a:ea typeface="ＭＳ Ｐゴシック" charset="0"/>
                </a:defRPr>
              </a:lvl9pPr>
            </a:lstStyle>
            <a:p>
              <a:pPr algn="ctr">
                <a:spcBef>
                  <a:spcPct val="50000"/>
                </a:spcBef>
              </a:pPr>
              <a:r>
                <a:rPr lang="en-US" sz="2100">
                  <a:ea typeface="ヒラギノ明朝 Pro W3" charset="0"/>
                </a:rPr>
                <a:t>Velocity Bunching</a:t>
              </a:r>
            </a:p>
          </p:txBody>
        </p:sp>
        <p:sp>
          <p:nvSpPr>
            <p:cNvPr id="10" name="Line 8"/>
            <p:cNvSpPr>
              <a:spLocks noChangeShapeType="1"/>
            </p:cNvSpPr>
            <p:nvPr/>
          </p:nvSpPr>
          <p:spPr bwMode="auto">
            <a:xfrm flipH="1">
              <a:off x="6912" y="1008"/>
              <a:ext cx="144" cy="624"/>
            </a:xfrm>
            <a:prstGeom prst="line">
              <a:avLst/>
            </a:prstGeom>
            <a:noFill/>
            <a:ln w="28575">
              <a:solidFill>
                <a:schemeClr val="tx1"/>
              </a:solidFill>
              <a:round/>
              <a:headEnd/>
              <a:tailEnd type="triangle" w="med" len="me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1428" tIns="45714" rIns="91428" bIns="45714">
              <a:spAutoFit/>
            </a:bodyPr>
            <a:lstStyle/>
            <a:p>
              <a:endParaRPr lang="en-US"/>
            </a:p>
          </p:txBody>
        </p:sp>
      </p:grpSp>
      <p:grpSp>
        <p:nvGrpSpPr>
          <p:cNvPr id="5" name="Group 9"/>
          <p:cNvGrpSpPr>
            <a:grpSpLocks/>
          </p:cNvGrpSpPr>
          <p:nvPr/>
        </p:nvGrpSpPr>
        <p:grpSpPr bwMode="auto">
          <a:xfrm>
            <a:off x="6000755" y="2251398"/>
            <a:ext cx="1659806" cy="2132616"/>
            <a:chOff x="5376" y="2016"/>
            <a:chExt cx="1488" cy="1913"/>
          </a:xfrm>
        </p:grpSpPr>
        <p:sp>
          <p:nvSpPr>
            <p:cNvPr id="12" name="Text Box 10"/>
            <p:cNvSpPr txBox="1">
              <a:spLocks/>
            </p:cNvSpPr>
            <p:nvPr/>
          </p:nvSpPr>
          <p:spPr bwMode="auto">
            <a:xfrm>
              <a:off x="5376" y="2977"/>
              <a:ext cx="1248" cy="952"/>
            </a:xfrm>
            <a:prstGeom prst="rect">
              <a:avLst/>
            </a:prstGeom>
            <a:noFill/>
            <a:ln w="12700">
              <a:solidFill>
                <a:schemeClr val="tx1"/>
              </a:solidFill>
              <a:miter lim="800000"/>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blipFill dpi="0" rotWithShape="0">
                    <a:blip r:embed="rId7"/>
                    <a:srcRect/>
                    <a:tile tx="0" ty="0" sx="100000" sy="100000" flip="none" algn="tl"/>
                  </a:blip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1428" tIns="45714" rIns="91428" bIns="45714">
              <a:spAutoFit/>
            </a:bodyPr>
            <a:lstStyle>
              <a:lvl1pPr algn="l">
                <a:defRPr sz="1200">
                  <a:solidFill>
                    <a:schemeClr val="tx1"/>
                  </a:solidFill>
                  <a:latin typeface="American Typewriter" charset="0"/>
                  <a:ea typeface="ＭＳ Ｐゴシック" charset="0"/>
                </a:defRPr>
              </a:lvl1pPr>
              <a:lvl2pPr algn="l">
                <a:defRPr sz="1200">
                  <a:solidFill>
                    <a:schemeClr val="tx1"/>
                  </a:solidFill>
                  <a:latin typeface="American Typewriter" charset="0"/>
                  <a:ea typeface="ＭＳ Ｐゴシック" charset="0"/>
                </a:defRPr>
              </a:lvl2pPr>
              <a:lvl3pPr algn="l">
                <a:defRPr sz="1200">
                  <a:solidFill>
                    <a:schemeClr val="tx1"/>
                  </a:solidFill>
                  <a:latin typeface="American Typewriter" charset="0"/>
                  <a:ea typeface="ＭＳ Ｐゴシック" charset="0"/>
                </a:defRPr>
              </a:lvl3pPr>
              <a:lvl4pPr marL="1370013" algn="l">
                <a:defRPr sz="1200">
                  <a:solidFill>
                    <a:schemeClr val="tx1"/>
                  </a:solidFill>
                  <a:latin typeface="American Typewriter" charset="0"/>
                  <a:ea typeface="ＭＳ Ｐゴシック" charset="0"/>
                </a:defRPr>
              </a:lvl4pPr>
              <a:lvl5pPr marL="1830388" algn="l">
                <a:defRPr sz="1200">
                  <a:solidFill>
                    <a:schemeClr val="tx1"/>
                  </a:solidFill>
                  <a:latin typeface="American Typewriter" charset="0"/>
                  <a:ea typeface="ＭＳ Ｐゴシック" charset="0"/>
                </a:defRPr>
              </a:lvl5pPr>
              <a:lvl6pPr marL="2287588" fontAlgn="base">
                <a:spcBef>
                  <a:spcPct val="0"/>
                </a:spcBef>
                <a:spcAft>
                  <a:spcPct val="0"/>
                </a:spcAft>
                <a:defRPr sz="1200">
                  <a:solidFill>
                    <a:schemeClr val="tx1"/>
                  </a:solidFill>
                  <a:latin typeface="American Typewriter" charset="0"/>
                  <a:ea typeface="ＭＳ Ｐゴシック" charset="0"/>
                </a:defRPr>
              </a:lvl6pPr>
              <a:lvl7pPr marL="2744788" fontAlgn="base">
                <a:spcBef>
                  <a:spcPct val="0"/>
                </a:spcBef>
                <a:spcAft>
                  <a:spcPct val="0"/>
                </a:spcAft>
                <a:defRPr sz="1200">
                  <a:solidFill>
                    <a:schemeClr val="tx1"/>
                  </a:solidFill>
                  <a:latin typeface="American Typewriter" charset="0"/>
                  <a:ea typeface="ＭＳ Ｐゴシック" charset="0"/>
                </a:defRPr>
              </a:lvl7pPr>
              <a:lvl8pPr marL="3201988" fontAlgn="base">
                <a:spcBef>
                  <a:spcPct val="0"/>
                </a:spcBef>
                <a:spcAft>
                  <a:spcPct val="0"/>
                </a:spcAft>
                <a:defRPr sz="1200">
                  <a:solidFill>
                    <a:schemeClr val="tx1"/>
                  </a:solidFill>
                  <a:latin typeface="American Typewriter" charset="0"/>
                  <a:ea typeface="ＭＳ Ｐゴシック" charset="0"/>
                </a:defRPr>
              </a:lvl8pPr>
              <a:lvl9pPr marL="3659188" fontAlgn="base">
                <a:spcBef>
                  <a:spcPct val="0"/>
                </a:spcBef>
                <a:spcAft>
                  <a:spcPct val="0"/>
                </a:spcAft>
                <a:defRPr sz="1200">
                  <a:solidFill>
                    <a:schemeClr val="tx1"/>
                  </a:solidFill>
                  <a:latin typeface="American Typewriter" charset="0"/>
                  <a:ea typeface="ＭＳ Ｐゴシック" charset="0"/>
                </a:defRPr>
              </a:lvl9pPr>
            </a:lstStyle>
            <a:p>
              <a:pPr algn="ctr">
                <a:spcBef>
                  <a:spcPct val="50000"/>
                </a:spcBef>
              </a:pPr>
              <a:r>
                <a:rPr lang="en-US" sz="2100">
                  <a:ea typeface="ヒラギノ明朝 Pro W3" charset="0"/>
                </a:rPr>
                <a:t>Long Solenoids</a:t>
              </a:r>
            </a:p>
          </p:txBody>
        </p:sp>
        <p:sp>
          <p:nvSpPr>
            <p:cNvPr id="13" name="Line 11"/>
            <p:cNvSpPr>
              <a:spLocks noChangeShapeType="1"/>
            </p:cNvSpPr>
            <p:nvPr/>
          </p:nvSpPr>
          <p:spPr bwMode="auto">
            <a:xfrm flipV="1">
              <a:off x="6000" y="2256"/>
              <a:ext cx="288" cy="720"/>
            </a:xfrm>
            <a:prstGeom prst="line">
              <a:avLst/>
            </a:prstGeom>
            <a:noFill/>
            <a:ln w="28575">
              <a:solidFill>
                <a:schemeClr val="tx1"/>
              </a:solidFill>
              <a:round/>
              <a:headEnd/>
              <a:tailEnd type="triangle" w="med" len="me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1428" tIns="45714" rIns="91428" bIns="45714">
              <a:spAutoFit/>
            </a:bodyPr>
            <a:lstStyle/>
            <a:p>
              <a:endParaRPr lang="en-US"/>
            </a:p>
          </p:txBody>
        </p:sp>
        <p:sp>
          <p:nvSpPr>
            <p:cNvPr id="14" name="Line 12"/>
            <p:cNvSpPr>
              <a:spLocks noChangeShapeType="1"/>
            </p:cNvSpPr>
            <p:nvPr/>
          </p:nvSpPr>
          <p:spPr bwMode="auto">
            <a:xfrm flipV="1">
              <a:off x="6432" y="2016"/>
              <a:ext cx="432" cy="960"/>
            </a:xfrm>
            <a:prstGeom prst="line">
              <a:avLst/>
            </a:prstGeom>
            <a:noFill/>
            <a:ln w="28575">
              <a:solidFill>
                <a:schemeClr val="tx1"/>
              </a:solidFill>
              <a:round/>
              <a:headEnd/>
              <a:tailEnd type="triangle" w="med" len="me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1428" tIns="45714" rIns="91428" bIns="45714">
              <a:spAutoFit/>
            </a:bodyPr>
            <a:lstStyle/>
            <a:p>
              <a:endParaRPr lang="en-US"/>
            </a:p>
          </p:txBody>
        </p:sp>
      </p:grpSp>
      <p:grpSp>
        <p:nvGrpSpPr>
          <p:cNvPr id="8" name="Group 13"/>
          <p:cNvGrpSpPr>
            <a:grpSpLocks/>
          </p:cNvGrpSpPr>
          <p:nvPr/>
        </p:nvGrpSpPr>
        <p:grpSpPr bwMode="auto">
          <a:xfrm>
            <a:off x="3214688" y="1125141"/>
            <a:ext cx="2518172" cy="2126382"/>
            <a:chOff x="2880" y="1008"/>
            <a:chExt cx="2256" cy="1904"/>
          </a:xfrm>
        </p:grpSpPr>
        <p:sp>
          <p:nvSpPr>
            <p:cNvPr id="16" name="Line 14"/>
            <p:cNvSpPr>
              <a:spLocks noChangeShapeType="1"/>
            </p:cNvSpPr>
            <p:nvPr/>
          </p:nvSpPr>
          <p:spPr bwMode="auto">
            <a:xfrm flipV="1">
              <a:off x="4096" y="2448"/>
              <a:ext cx="1040" cy="464"/>
            </a:xfrm>
            <a:prstGeom prst="line">
              <a:avLst/>
            </a:prstGeom>
            <a:noFill/>
            <a:ln w="28575">
              <a:solidFill>
                <a:srgbClr val="FF0000"/>
              </a:solidFill>
              <a:round/>
              <a:headEnd type="triangle" w="med" len="med"/>
              <a:tailEnd type="triangle" w="med" len="me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1428" tIns="45714" rIns="91428" bIns="45714">
              <a:spAutoFit/>
            </a:bodyPr>
            <a:lstStyle/>
            <a:p>
              <a:endParaRPr lang="en-US"/>
            </a:p>
          </p:txBody>
        </p:sp>
        <p:sp>
          <p:nvSpPr>
            <p:cNvPr id="17" name="Text Box 15"/>
            <p:cNvSpPr txBox="1">
              <a:spLocks/>
            </p:cNvSpPr>
            <p:nvPr/>
          </p:nvSpPr>
          <p:spPr bwMode="auto">
            <a:xfrm>
              <a:off x="2880" y="1008"/>
              <a:ext cx="1392" cy="951"/>
            </a:xfrm>
            <a:prstGeom prst="rect">
              <a:avLst/>
            </a:prstGeom>
            <a:noFill/>
            <a:ln w="12700">
              <a:solidFill>
                <a:srgbClr val="FF0000"/>
              </a:solidFill>
              <a:miter lim="800000"/>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blipFill dpi="0" rotWithShape="0">
                    <a:blip r:embed="rId7"/>
                    <a:srcRect/>
                    <a:tile tx="0" ty="0" sx="100000" sy="100000" flip="none" algn="tl"/>
                  </a:blip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1428" tIns="45714" rIns="91428" bIns="45714">
              <a:spAutoFit/>
            </a:bodyPr>
            <a:lstStyle>
              <a:lvl1pPr algn="l">
                <a:defRPr sz="1200">
                  <a:solidFill>
                    <a:schemeClr val="tx1"/>
                  </a:solidFill>
                  <a:latin typeface="American Typewriter" charset="0"/>
                  <a:ea typeface="ＭＳ Ｐゴシック" charset="0"/>
                </a:defRPr>
              </a:lvl1pPr>
              <a:lvl2pPr algn="l">
                <a:defRPr sz="1200">
                  <a:solidFill>
                    <a:schemeClr val="tx1"/>
                  </a:solidFill>
                  <a:latin typeface="American Typewriter" charset="0"/>
                  <a:ea typeface="ＭＳ Ｐゴシック" charset="0"/>
                </a:defRPr>
              </a:lvl2pPr>
              <a:lvl3pPr algn="l">
                <a:defRPr sz="1200">
                  <a:solidFill>
                    <a:schemeClr val="tx1"/>
                  </a:solidFill>
                  <a:latin typeface="American Typewriter" charset="0"/>
                  <a:ea typeface="ＭＳ Ｐゴシック" charset="0"/>
                </a:defRPr>
              </a:lvl3pPr>
              <a:lvl4pPr marL="1370013" algn="l">
                <a:defRPr sz="1200">
                  <a:solidFill>
                    <a:schemeClr val="tx1"/>
                  </a:solidFill>
                  <a:latin typeface="American Typewriter" charset="0"/>
                  <a:ea typeface="ＭＳ Ｐゴシック" charset="0"/>
                </a:defRPr>
              </a:lvl4pPr>
              <a:lvl5pPr marL="1830388" algn="l">
                <a:defRPr sz="1200">
                  <a:solidFill>
                    <a:schemeClr val="tx1"/>
                  </a:solidFill>
                  <a:latin typeface="American Typewriter" charset="0"/>
                  <a:ea typeface="ＭＳ Ｐゴシック" charset="0"/>
                </a:defRPr>
              </a:lvl5pPr>
              <a:lvl6pPr marL="2287588" fontAlgn="base">
                <a:spcBef>
                  <a:spcPct val="0"/>
                </a:spcBef>
                <a:spcAft>
                  <a:spcPct val="0"/>
                </a:spcAft>
                <a:defRPr sz="1200">
                  <a:solidFill>
                    <a:schemeClr val="tx1"/>
                  </a:solidFill>
                  <a:latin typeface="American Typewriter" charset="0"/>
                  <a:ea typeface="ＭＳ Ｐゴシック" charset="0"/>
                </a:defRPr>
              </a:lvl6pPr>
              <a:lvl7pPr marL="2744788" fontAlgn="base">
                <a:spcBef>
                  <a:spcPct val="0"/>
                </a:spcBef>
                <a:spcAft>
                  <a:spcPct val="0"/>
                </a:spcAft>
                <a:defRPr sz="1200">
                  <a:solidFill>
                    <a:schemeClr val="tx1"/>
                  </a:solidFill>
                  <a:latin typeface="American Typewriter" charset="0"/>
                  <a:ea typeface="ＭＳ Ｐゴシック" charset="0"/>
                </a:defRPr>
              </a:lvl7pPr>
              <a:lvl8pPr marL="3201988" fontAlgn="base">
                <a:spcBef>
                  <a:spcPct val="0"/>
                </a:spcBef>
                <a:spcAft>
                  <a:spcPct val="0"/>
                </a:spcAft>
                <a:defRPr sz="1200">
                  <a:solidFill>
                    <a:schemeClr val="tx1"/>
                  </a:solidFill>
                  <a:latin typeface="American Typewriter" charset="0"/>
                  <a:ea typeface="ＭＳ Ｐゴシック" charset="0"/>
                </a:defRPr>
              </a:lvl8pPr>
              <a:lvl9pPr marL="3659188" fontAlgn="base">
                <a:spcBef>
                  <a:spcPct val="0"/>
                </a:spcBef>
                <a:spcAft>
                  <a:spcPct val="0"/>
                </a:spcAft>
                <a:defRPr sz="1200">
                  <a:solidFill>
                    <a:schemeClr val="tx1"/>
                  </a:solidFill>
                  <a:latin typeface="American Typewriter" charset="0"/>
                  <a:ea typeface="ＭＳ Ｐゴシック" charset="0"/>
                </a:defRPr>
              </a:lvl9pPr>
            </a:lstStyle>
            <a:p>
              <a:pPr algn="ctr">
                <a:spcBef>
                  <a:spcPct val="50000"/>
                </a:spcBef>
              </a:pPr>
              <a:r>
                <a:rPr lang="en-US" sz="2100">
                  <a:solidFill>
                    <a:srgbClr val="FF0000"/>
                  </a:solidFill>
                  <a:ea typeface="ヒラギノ明朝 Pro W3" charset="0"/>
                </a:rPr>
                <a:t>Diagnostic and Matching</a:t>
              </a:r>
            </a:p>
          </p:txBody>
        </p:sp>
        <p:sp>
          <p:nvSpPr>
            <p:cNvPr id="18" name="Line 16"/>
            <p:cNvSpPr>
              <a:spLocks noChangeShapeType="1"/>
            </p:cNvSpPr>
            <p:nvPr/>
          </p:nvSpPr>
          <p:spPr bwMode="auto">
            <a:xfrm>
              <a:off x="3552" y="1872"/>
              <a:ext cx="1056" cy="768"/>
            </a:xfrm>
            <a:prstGeom prst="line">
              <a:avLst/>
            </a:prstGeom>
            <a:noFill/>
            <a:ln w="28575">
              <a:solidFill>
                <a:srgbClr val="FF0000"/>
              </a:solidFill>
              <a:round/>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1428" tIns="45714" rIns="91428" bIns="45714">
              <a:spAutoFit/>
            </a:bodyPr>
            <a:lstStyle/>
            <a:p>
              <a:endParaRPr lang="en-US"/>
            </a:p>
          </p:txBody>
        </p:sp>
      </p:grpSp>
      <p:grpSp>
        <p:nvGrpSpPr>
          <p:cNvPr id="11" name="Group 17"/>
          <p:cNvGrpSpPr>
            <a:grpSpLocks/>
          </p:cNvGrpSpPr>
          <p:nvPr/>
        </p:nvGrpSpPr>
        <p:grpSpPr bwMode="auto">
          <a:xfrm>
            <a:off x="4715992" y="3911203"/>
            <a:ext cx="1552649" cy="1163092"/>
            <a:chOff x="4224" y="3504"/>
            <a:chExt cx="1392" cy="1042"/>
          </a:xfrm>
        </p:grpSpPr>
        <p:sp>
          <p:nvSpPr>
            <p:cNvPr id="20" name="Text Box 18"/>
            <p:cNvSpPr txBox="1">
              <a:spLocks/>
            </p:cNvSpPr>
            <p:nvPr/>
          </p:nvSpPr>
          <p:spPr bwMode="auto">
            <a:xfrm>
              <a:off x="4224" y="4174"/>
              <a:ext cx="1392" cy="372"/>
            </a:xfrm>
            <a:prstGeom prst="rect">
              <a:avLst/>
            </a:prstGeom>
            <a:noFill/>
            <a:ln w="12700">
              <a:solidFill>
                <a:srgbClr val="0000FF"/>
              </a:solidFill>
              <a:miter lim="800000"/>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blipFill dpi="0" rotWithShape="0">
                    <a:blip r:embed="rId7"/>
                    <a:srcRect/>
                    <a:tile tx="0" ty="0" sx="100000" sy="100000" flip="none" algn="tl"/>
                  </a:blip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1428" tIns="45714" rIns="91428" bIns="45714">
              <a:spAutoFit/>
            </a:bodyPr>
            <a:lstStyle>
              <a:lvl1pPr algn="l">
                <a:defRPr sz="1200">
                  <a:solidFill>
                    <a:schemeClr val="tx1"/>
                  </a:solidFill>
                  <a:latin typeface="American Typewriter" charset="0"/>
                  <a:ea typeface="ＭＳ Ｐゴシック" charset="0"/>
                </a:defRPr>
              </a:lvl1pPr>
              <a:lvl2pPr algn="l">
                <a:defRPr sz="1200">
                  <a:solidFill>
                    <a:schemeClr val="tx1"/>
                  </a:solidFill>
                  <a:latin typeface="American Typewriter" charset="0"/>
                  <a:ea typeface="ＭＳ Ｐゴシック" charset="0"/>
                </a:defRPr>
              </a:lvl2pPr>
              <a:lvl3pPr algn="l">
                <a:defRPr sz="1200">
                  <a:solidFill>
                    <a:schemeClr val="tx1"/>
                  </a:solidFill>
                  <a:latin typeface="American Typewriter" charset="0"/>
                  <a:ea typeface="ＭＳ Ｐゴシック" charset="0"/>
                </a:defRPr>
              </a:lvl3pPr>
              <a:lvl4pPr marL="1370013" algn="l">
                <a:defRPr sz="1200">
                  <a:solidFill>
                    <a:schemeClr val="tx1"/>
                  </a:solidFill>
                  <a:latin typeface="American Typewriter" charset="0"/>
                  <a:ea typeface="ＭＳ Ｐゴシック" charset="0"/>
                </a:defRPr>
              </a:lvl4pPr>
              <a:lvl5pPr marL="1830388" algn="l">
                <a:defRPr sz="1200">
                  <a:solidFill>
                    <a:schemeClr val="tx1"/>
                  </a:solidFill>
                  <a:latin typeface="American Typewriter" charset="0"/>
                  <a:ea typeface="ＭＳ Ｐゴシック" charset="0"/>
                </a:defRPr>
              </a:lvl5pPr>
              <a:lvl6pPr marL="2287588" fontAlgn="base">
                <a:spcBef>
                  <a:spcPct val="0"/>
                </a:spcBef>
                <a:spcAft>
                  <a:spcPct val="0"/>
                </a:spcAft>
                <a:defRPr sz="1200">
                  <a:solidFill>
                    <a:schemeClr val="tx1"/>
                  </a:solidFill>
                  <a:latin typeface="American Typewriter" charset="0"/>
                  <a:ea typeface="ＭＳ Ｐゴシック" charset="0"/>
                </a:defRPr>
              </a:lvl6pPr>
              <a:lvl7pPr marL="2744788" fontAlgn="base">
                <a:spcBef>
                  <a:spcPct val="0"/>
                </a:spcBef>
                <a:spcAft>
                  <a:spcPct val="0"/>
                </a:spcAft>
                <a:defRPr sz="1200">
                  <a:solidFill>
                    <a:schemeClr val="tx1"/>
                  </a:solidFill>
                  <a:latin typeface="American Typewriter" charset="0"/>
                  <a:ea typeface="ＭＳ Ｐゴシック" charset="0"/>
                </a:defRPr>
              </a:lvl7pPr>
              <a:lvl8pPr marL="3201988" fontAlgn="base">
                <a:spcBef>
                  <a:spcPct val="0"/>
                </a:spcBef>
                <a:spcAft>
                  <a:spcPct val="0"/>
                </a:spcAft>
                <a:defRPr sz="1200">
                  <a:solidFill>
                    <a:schemeClr val="tx1"/>
                  </a:solidFill>
                  <a:latin typeface="American Typewriter" charset="0"/>
                  <a:ea typeface="ＭＳ Ｐゴシック" charset="0"/>
                </a:defRPr>
              </a:lvl8pPr>
              <a:lvl9pPr marL="3659188" fontAlgn="base">
                <a:spcBef>
                  <a:spcPct val="0"/>
                </a:spcBef>
                <a:spcAft>
                  <a:spcPct val="0"/>
                </a:spcAft>
                <a:defRPr sz="1200">
                  <a:solidFill>
                    <a:schemeClr val="tx1"/>
                  </a:solidFill>
                  <a:latin typeface="American Typewriter" charset="0"/>
                  <a:ea typeface="ＭＳ Ｐゴシック" charset="0"/>
                </a:defRPr>
              </a:lvl9pPr>
            </a:lstStyle>
            <a:p>
              <a:pPr algn="ctr">
                <a:spcBef>
                  <a:spcPct val="50000"/>
                </a:spcBef>
              </a:pPr>
              <a:r>
                <a:rPr lang="en-US" sz="2100">
                  <a:solidFill>
                    <a:srgbClr val="0000FF"/>
                  </a:solidFill>
                  <a:ea typeface="ヒラギノ明朝 Pro W3" charset="0"/>
                </a:rPr>
                <a:t>Seeding</a:t>
              </a:r>
            </a:p>
          </p:txBody>
        </p:sp>
        <p:sp>
          <p:nvSpPr>
            <p:cNvPr id="21" name="Line 19"/>
            <p:cNvSpPr>
              <a:spLocks noChangeShapeType="1"/>
            </p:cNvSpPr>
            <p:nvPr/>
          </p:nvSpPr>
          <p:spPr bwMode="auto">
            <a:xfrm flipV="1">
              <a:off x="4800" y="3504"/>
              <a:ext cx="48" cy="672"/>
            </a:xfrm>
            <a:prstGeom prst="line">
              <a:avLst/>
            </a:prstGeom>
            <a:noFill/>
            <a:ln w="28575">
              <a:solidFill>
                <a:srgbClr val="0000FF"/>
              </a:solidFill>
              <a:round/>
              <a:headEnd/>
              <a:tailEnd type="triangle" w="med" len="me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1428" tIns="45714" rIns="91428" bIns="45714">
              <a:spAutoFit/>
            </a:bodyPr>
            <a:lstStyle/>
            <a:p>
              <a:endParaRPr lang="en-US"/>
            </a:p>
          </p:txBody>
        </p:sp>
      </p:grpSp>
      <p:grpSp>
        <p:nvGrpSpPr>
          <p:cNvPr id="15" name="Group 20"/>
          <p:cNvGrpSpPr>
            <a:grpSpLocks/>
          </p:cNvGrpSpPr>
          <p:nvPr/>
        </p:nvGrpSpPr>
        <p:grpSpPr bwMode="auto">
          <a:xfrm>
            <a:off x="1500188" y="5786434"/>
            <a:ext cx="2518172" cy="844972"/>
            <a:chOff x="1344" y="5184"/>
            <a:chExt cx="2256" cy="757"/>
          </a:xfrm>
        </p:grpSpPr>
        <p:sp>
          <p:nvSpPr>
            <p:cNvPr id="23" name="Text Box 21"/>
            <p:cNvSpPr txBox="1">
              <a:spLocks/>
            </p:cNvSpPr>
            <p:nvPr/>
          </p:nvSpPr>
          <p:spPr bwMode="auto">
            <a:xfrm>
              <a:off x="2353" y="5279"/>
              <a:ext cx="1247" cy="662"/>
            </a:xfrm>
            <a:prstGeom prst="rect">
              <a:avLst/>
            </a:prstGeom>
            <a:noFill/>
            <a:ln w="12700">
              <a:solidFill>
                <a:srgbClr val="FF8000"/>
              </a:solidFill>
              <a:miter lim="800000"/>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blipFill dpi="0" rotWithShape="0">
                    <a:blip r:embed="rId7"/>
                    <a:srcRect/>
                    <a:tile tx="0" ty="0" sx="100000" sy="100000" flip="none" algn="tl"/>
                  </a:blip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1428" tIns="45714" rIns="91428" bIns="45714">
              <a:spAutoFit/>
            </a:bodyPr>
            <a:lstStyle>
              <a:lvl1pPr algn="l">
                <a:defRPr sz="1200">
                  <a:solidFill>
                    <a:schemeClr val="tx1"/>
                  </a:solidFill>
                  <a:latin typeface="American Typewriter" charset="0"/>
                  <a:ea typeface="ＭＳ Ｐゴシック" charset="0"/>
                </a:defRPr>
              </a:lvl1pPr>
              <a:lvl2pPr algn="l">
                <a:defRPr sz="1200">
                  <a:solidFill>
                    <a:schemeClr val="tx1"/>
                  </a:solidFill>
                  <a:latin typeface="American Typewriter" charset="0"/>
                  <a:ea typeface="ＭＳ Ｐゴシック" charset="0"/>
                </a:defRPr>
              </a:lvl2pPr>
              <a:lvl3pPr algn="l">
                <a:defRPr sz="1200">
                  <a:solidFill>
                    <a:schemeClr val="tx1"/>
                  </a:solidFill>
                  <a:latin typeface="American Typewriter" charset="0"/>
                  <a:ea typeface="ＭＳ Ｐゴシック" charset="0"/>
                </a:defRPr>
              </a:lvl3pPr>
              <a:lvl4pPr marL="1370013" algn="l">
                <a:defRPr sz="1200">
                  <a:solidFill>
                    <a:schemeClr val="tx1"/>
                  </a:solidFill>
                  <a:latin typeface="American Typewriter" charset="0"/>
                  <a:ea typeface="ＭＳ Ｐゴシック" charset="0"/>
                </a:defRPr>
              </a:lvl4pPr>
              <a:lvl5pPr marL="1830388" algn="l">
                <a:defRPr sz="1200">
                  <a:solidFill>
                    <a:schemeClr val="tx1"/>
                  </a:solidFill>
                  <a:latin typeface="American Typewriter" charset="0"/>
                  <a:ea typeface="ＭＳ Ｐゴシック" charset="0"/>
                </a:defRPr>
              </a:lvl5pPr>
              <a:lvl6pPr marL="2287588" fontAlgn="base">
                <a:spcBef>
                  <a:spcPct val="0"/>
                </a:spcBef>
                <a:spcAft>
                  <a:spcPct val="0"/>
                </a:spcAft>
                <a:defRPr sz="1200">
                  <a:solidFill>
                    <a:schemeClr val="tx1"/>
                  </a:solidFill>
                  <a:latin typeface="American Typewriter" charset="0"/>
                  <a:ea typeface="ＭＳ Ｐゴシック" charset="0"/>
                </a:defRPr>
              </a:lvl6pPr>
              <a:lvl7pPr marL="2744788" fontAlgn="base">
                <a:spcBef>
                  <a:spcPct val="0"/>
                </a:spcBef>
                <a:spcAft>
                  <a:spcPct val="0"/>
                </a:spcAft>
                <a:defRPr sz="1200">
                  <a:solidFill>
                    <a:schemeClr val="tx1"/>
                  </a:solidFill>
                  <a:latin typeface="American Typewriter" charset="0"/>
                  <a:ea typeface="ＭＳ Ｐゴシック" charset="0"/>
                </a:defRPr>
              </a:lvl7pPr>
              <a:lvl8pPr marL="3201988" fontAlgn="base">
                <a:spcBef>
                  <a:spcPct val="0"/>
                </a:spcBef>
                <a:spcAft>
                  <a:spcPct val="0"/>
                </a:spcAft>
                <a:defRPr sz="1200">
                  <a:solidFill>
                    <a:schemeClr val="tx1"/>
                  </a:solidFill>
                  <a:latin typeface="American Typewriter" charset="0"/>
                  <a:ea typeface="ＭＳ Ｐゴシック" charset="0"/>
                </a:defRPr>
              </a:lvl8pPr>
              <a:lvl9pPr marL="3659188" fontAlgn="base">
                <a:spcBef>
                  <a:spcPct val="0"/>
                </a:spcBef>
                <a:spcAft>
                  <a:spcPct val="0"/>
                </a:spcAft>
                <a:defRPr sz="1200">
                  <a:solidFill>
                    <a:schemeClr val="tx1"/>
                  </a:solidFill>
                  <a:latin typeface="American Typewriter" charset="0"/>
                  <a:ea typeface="ＭＳ Ｐゴシック" charset="0"/>
                </a:defRPr>
              </a:lvl9pPr>
            </a:lstStyle>
            <a:p>
              <a:pPr algn="ctr">
                <a:spcBef>
                  <a:spcPct val="50000"/>
                </a:spcBef>
              </a:pPr>
              <a:r>
                <a:rPr lang="en-US" sz="2100">
                  <a:solidFill>
                    <a:srgbClr val="FF8000"/>
                  </a:solidFill>
                  <a:ea typeface="ヒラギノ明朝 Pro W3" charset="0"/>
                </a:rPr>
                <a:t>THz Source</a:t>
              </a:r>
            </a:p>
          </p:txBody>
        </p:sp>
        <p:sp>
          <p:nvSpPr>
            <p:cNvPr id="24" name="Line 22"/>
            <p:cNvSpPr>
              <a:spLocks noChangeShapeType="1"/>
            </p:cNvSpPr>
            <p:nvPr/>
          </p:nvSpPr>
          <p:spPr bwMode="auto">
            <a:xfrm flipH="1" flipV="1">
              <a:off x="1344" y="5184"/>
              <a:ext cx="1008" cy="336"/>
            </a:xfrm>
            <a:prstGeom prst="line">
              <a:avLst/>
            </a:prstGeom>
            <a:noFill/>
            <a:ln w="28575">
              <a:solidFill>
                <a:srgbClr val="FF8000"/>
              </a:solidFill>
              <a:round/>
              <a:headEnd/>
              <a:tailEnd type="triangle" w="med" len="me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1428" tIns="45714" rIns="91428" bIns="45714">
              <a:spAutoFit/>
            </a:bodyPr>
            <a:lstStyle/>
            <a:p>
              <a:endParaRPr lang="en-US"/>
            </a:p>
          </p:txBody>
        </p:sp>
      </p:grpSp>
      <p:grpSp>
        <p:nvGrpSpPr>
          <p:cNvPr id="19" name="Group 23"/>
          <p:cNvGrpSpPr>
            <a:grpSpLocks/>
          </p:cNvGrpSpPr>
          <p:nvPr/>
        </p:nvGrpSpPr>
        <p:grpSpPr bwMode="auto">
          <a:xfrm>
            <a:off x="5304234" y="428638"/>
            <a:ext cx="2356322" cy="2303859"/>
            <a:chOff x="4752" y="384"/>
            <a:chExt cx="2112" cy="2064"/>
          </a:xfrm>
        </p:grpSpPr>
        <p:grpSp>
          <p:nvGrpSpPr>
            <p:cNvPr id="22" name="Group 24"/>
            <p:cNvGrpSpPr>
              <a:grpSpLocks/>
            </p:cNvGrpSpPr>
            <p:nvPr/>
          </p:nvGrpSpPr>
          <p:grpSpPr bwMode="auto">
            <a:xfrm>
              <a:off x="4752" y="384"/>
              <a:ext cx="2112" cy="2064"/>
              <a:chOff x="4752" y="384"/>
              <a:chExt cx="2112" cy="2064"/>
            </a:xfrm>
          </p:grpSpPr>
          <p:sp>
            <p:nvSpPr>
              <p:cNvPr id="28" name="Line 25"/>
              <p:cNvSpPr>
                <a:spLocks noChangeShapeType="1"/>
              </p:cNvSpPr>
              <p:nvPr/>
            </p:nvSpPr>
            <p:spPr bwMode="auto">
              <a:xfrm flipV="1">
                <a:off x="5136" y="1632"/>
                <a:ext cx="1728" cy="816"/>
              </a:xfrm>
              <a:prstGeom prst="line">
                <a:avLst/>
              </a:prstGeom>
              <a:noFill/>
              <a:ln w="28575">
                <a:solidFill>
                  <a:srgbClr val="FFFF00"/>
                </a:solidFill>
                <a:round/>
                <a:headEnd type="triangle" w="med" len="med"/>
                <a:tailEnd type="triangle" w="med" len="me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1418" tIns="45706" rIns="91418" bIns="45706">
                <a:spAutoFit/>
              </a:bodyPr>
              <a:lstStyle/>
              <a:p>
                <a:endParaRPr lang="en-US"/>
              </a:p>
            </p:txBody>
          </p:sp>
          <p:sp>
            <p:nvSpPr>
              <p:cNvPr id="29" name="Text Box 26"/>
              <p:cNvSpPr txBox="1">
                <a:spLocks/>
              </p:cNvSpPr>
              <p:nvPr/>
            </p:nvSpPr>
            <p:spPr bwMode="auto">
              <a:xfrm>
                <a:off x="4752" y="384"/>
                <a:ext cx="1248" cy="951"/>
              </a:xfrm>
              <a:prstGeom prst="rect">
                <a:avLst/>
              </a:prstGeom>
              <a:noFill/>
              <a:ln w="12700">
                <a:solidFill>
                  <a:srgbClr val="FFFF00"/>
                </a:solidFill>
                <a:miter lim="800000"/>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blipFill dpi="0" rotWithShape="0">
                      <a:blip r:embed="rId7"/>
                      <a:srcRect/>
                      <a:tile tx="0" ty="0" sx="100000" sy="100000" flip="none" algn="tl"/>
                    </a:blip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1418" tIns="45706" rIns="91418" bIns="45706">
                <a:spAutoFit/>
              </a:bodyPr>
              <a:lstStyle>
                <a:lvl1pPr algn="l">
                  <a:defRPr sz="1200">
                    <a:solidFill>
                      <a:schemeClr val="tx1"/>
                    </a:solidFill>
                    <a:latin typeface="American Typewriter" charset="0"/>
                    <a:ea typeface="ＭＳ Ｐゴシック" charset="0"/>
                  </a:defRPr>
                </a:lvl1pPr>
                <a:lvl2pPr algn="l">
                  <a:defRPr sz="1200">
                    <a:solidFill>
                      <a:schemeClr val="tx1"/>
                    </a:solidFill>
                    <a:latin typeface="American Typewriter" charset="0"/>
                    <a:ea typeface="ＭＳ Ｐゴシック" charset="0"/>
                  </a:defRPr>
                </a:lvl2pPr>
                <a:lvl3pPr algn="l">
                  <a:defRPr sz="1200">
                    <a:solidFill>
                      <a:schemeClr val="tx1"/>
                    </a:solidFill>
                    <a:latin typeface="American Typewriter" charset="0"/>
                    <a:ea typeface="ＭＳ Ｐゴシック" charset="0"/>
                  </a:defRPr>
                </a:lvl3pPr>
                <a:lvl4pPr marL="1370013" algn="l">
                  <a:defRPr sz="1200">
                    <a:solidFill>
                      <a:schemeClr val="tx1"/>
                    </a:solidFill>
                    <a:latin typeface="American Typewriter" charset="0"/>
                    <a:ea typeface="ＭＳ Ｐゴシック" charset="0"/>
                  </a:defRPr>
                </a:lvl4pPr>
                <a:lvl5pPr marL="1830388" algn="l">
                  <a:defRPr sz="1200">
                    <a:solidFill>
                      <a:schemeClr val="tx1"/>
                    </a:solidFill>
                    <a:latin typeface="American Typewriter" charset="0"/>
                    <a:ea typeface="ＭＳ Ｐゴシック" charset="0"/>
                  </a:defRPr>
                </a:lvl5pPr>
                <a:lvl6pPr marL="2287588" fontAlgn="base">
                  <a:spcBef>
                    <a:spcPct val="0"/>
                  </a:spcBef>
                  <a:spcAft>
                    <a:spcPct val="0"/>
                  </a:spcAft>
                  <a:defRPr sz="1200">
                    <a:solidFill>
                      <a:schemeClr val="tx1"/>
                    </a:solidFill>
                    <a:latin typeface="American Typewriter" charset="0"/>
                    <a:ea typeface="ＭＳ Ｐゴシック" charset="0"/>
                  </a:defRPr>
                </a:lvl6pPr>
                <a:lvl7pPr marL="2744788" fontAlgn="base">
                  <a:spcBef>
                    <a:spcPct val="0"/>
                  </a:spcBef>
                  <a:spcAft>
                    <a:spcPct val="0"/>
                  </a:spcAft>
                  <a:defRPr sz="1200">
                    <a:solidFill>
                      <a:schemeClr val="tx1"/>
                    </a:solidFill>
                    <a:latin typeface="American Typewriter" charset="0"/>
                    <a:ea typeface="ＭＳ Ｐゴシック" charset="0"/>
                  </a:defRPr>
                </a:lvl7pPr>
                <a:lvl8pPr marL="3201988" fontAlgn="base">
                  <a:spcBef>
                    <a:spcPct val="0"/>
                  </a:spcBef>
                  <a:spcAft>
                    <a:spcPct val="0"/>
                  </a:spcAft>
                  <a:defRPr sz="1200">
                    <a:solidFill>
                      <a:schemeClr val="tx1"/>
                    </a:solidFill>
                    <a:latin typeface="American Typewriter" charset="0"/>
                    <a:ea typeface="ＭＳ Ｐゴシック" charset="0"/>
                  </a:defRPr>
                </a:lvl8pPr>
                <a:lvl9pPr marL="3659188" fontAlgn="base">
                  <a:spcBef>
                    <a:spcPct val="0"/>
                  </a:spcBef>
                  <a:spcAft>
                    <a:spcPct val="0"/>
                  </a:spcAft>
                  <a:defRPr sz="1200">
                    <a:solidFill>
                      <a:schemeClr val="tx1"/>
                    </a:solidFill>
                    <a:latin typeface="American Typewriter" charset="0"/>
                    <a:ea typeface="ＭＳ Ｐゴシック" charset="0"/>
                  </a:defRPr>
                </a:lvl9pPr>
              </a:lstStyle>
              <a:p>
                <a:pPr algn="ctr">
                  <a:spcBef>
                    <a:spcPct val="50000"/>
                  </a:spcBef>
                </a:pPr>
                <a:r>
                  <a:rPr lang="en-US" sz="2100">
                    <a:solidFill>
                      <a:srgbClr val="FFFF00"/>
                    </a:solidFill>
                    <a:ea typeface="ヒラギノ明朝 Pro W3" charset="0"/>
                  </a:rPr>
                  <a:t>150 MeV S-band linac</a:t>
                </a:r>
              </a:p>
            </p:txBody>
          </p:sp>
          <p:sp>
            <p:nvSpPr>
              <p:cNvPr id="30" name="Line 27"/>
              <p:cNvSpPr>
                <a:spLocks noChangeShapeType="1"/>
              </p:cNvSpPr>
              <p:nvPr/>
            </p:nvSpPr>
            <p:spPr bwMode="auto">
              <a:xfrm>
                <a:off x="5376" y="1248"/>
                <a:ext cx="864" cy="672"/>
              </a:xfrm>
              <a:prstGeom prst="line">
                <a:avLst/>
              </a:prstGeom>
              <a:noFill/>
              <a:ln w="28575">
                <a:solidFill>
                  <a:srgbClr val="FFFF00"/>
                </a:solidFill>
                <a:round/>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1418" tIns="45706" rIns="91418" bIns="45706">
                <a:spAutoFit/>
              </a:bodyPr>
              <a:lstStyle/>
              <a:p>
                <a:endParaRPr lang="en-US"/>
              </a:p>
            </p:txBody>
          </p:sp>
        </p:grpSp>
        <p:sp>
          <p:nvSpPr>
            <p:cNvPr id="27" name="Text Box 28"/>
            <p:cNvSpPr txBox="1">
              <a:spLocks/>
            </p:cNvSpPr>
            <p:nvPr/>
          </p:nvSpPr>
          <p:spPr bwMode="auto">
            <a:xfrm>
              <a:off x="5472" y="1777"/>
              <a:ext cx="672" cy="66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blipFill dpi="0" rotWithShape="0">
                    <a:blip r:embed="rId7"/>
                    <a:srcRect/>
                    <a:tile tx="0" ty="0" sx="100000" sy="100000" flip="none" algn="tl"/>
                  </a:blip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1418" tIns="45706" rIns="91418" bIns="45706">
              <a:spAutoFit/>
            </a:bodyPr>
            <a:lstStyle>
              <a:lvl1pPr algn="l">
                <a:defRPr sz="1200">
                  <a:solidFill>
                    <a:schemeClr val="tx1"/>
                  </a:solidFill>
                  <a:latin typeface="American Typewriter" charset="0"/>
                  <a:ea typeface="ＭＳ Ｐゴシック" charset="0"/>
                </a:defRPr>
              </a:lvl1pPr>
              <a:lvl2pPr algn="l">
                <a:defRPr sz="1200">
                  <a:solidFill>
                    <a:schemeClr val="tx1"/>
                  </a:solidFill>
                  <a:latin typeface="American Typewriter" charset="0"/>
                  <a:ea typeface="ＭＳ Ｐゴシック" charset="0"/>
                </a:defRPr>
              </a:lvl2pPr>
              <a:lvl3pPr algn="l">
                <a:defRPr sz="1200">
                  <a:solidFill>
                    <a:schemeClr val="tx1"/>
                  </a:solidFill>
                  <a:latin typeface="American Typewriter" charset="0"/>
                  <a:ea typeface="ＭＳ Ｐゴシック" charset="0"/>
                </a:defRPr>
              </a:lvl3pPr>
              <a:lvl4pPr marL="1370013" algn="l">
                <a:defRPr sz="1200">
                  <a:solidFill>
                    <a:schemeClr val="tx1"/>
                  </a:solidFill>
                  <a:latin typeface="American Typewriter" charset="0"/>
                  <a:ea typeface="ＭＳ Ｐゴシック" charset="0"/>
                </a:defRPr>
              </a:lvl4pPr>
              <a:lvl5pPr marL="1830388" algn="l">
                <a:defRPr sz="1200">
                  <a:solidFill>
                    <a:schemeClr val="tx1"/>
                  </a:solidFill>
                  <a:latin typeface="American Typewriter" charset="0"/>
                  <a:ea typeface="ＭＳ Ｐゴシック" charset="0"/>
                </a:defRPr>
              </a:lvl5pPr>
              <a:lvl6pPr marL="2287588" fontAlgn="base">
                <a:spcBef>
                  <a:spcPct val="0"/>
                </a:spcBef>
                <a:spcAft>
                  <a:spcPct val="0"/>
                </a:spcAft>
                <a:defRPr sz="1200">
                  <a:solidFill>
                    <a:schemeClr val="tx1"/>
                  </a:solidFill>
                  <a:latin typeface="American Typewriter" charset="0"/>
                  <a:ea typeface="ＭＳ Ｐゴシック" charset="0"/>
                </a:defRPr>
              </a:lvl6pPr>
              <a:lvl7pPr marL="2744788" fontAlgn="base">
                <a:spcBef>
                  <a:spcPct val="0"/>
                </a:spcBef>
                <a:spcAft>
                  <a:spcPct val="0"/>
                </a:spcAft>
                <a:defRPr sz="1200">
                  <a:solidFill>
                    <a:schemeClr val="tx1"/>
                  </a:solidFill>
                  <a:latin typeface="American Typewriter" charset="0"/>
                  <a:ea typeface="ＭＳ Ｐゴシック" charset="0"/>
                </a:defRPr>
              </a:lvl7pPr>
              <a:lvl8pPr marL="3201988" fontAlgn="base">
                <a:spcBef>
                  <a:spcPct val="0"/>
                </a:spcBef>
                <a:spcAft>
                  <a:spcPct val="0"/>
                </a:spcAft>
                <a:defRPr sz="1200">
                  <a:solidFill>
                    <a:schemeClr val="tx1"/>
                  </a:solidFill>
                  <a:latin typeface="American Typewriter" charset="0"/>
                  <a:ea typeface="ＭＳ Ｐゴシック" charset="0"/>
                </a:defRPr>
              </a:lvl8pPr>
              <a:lvl9pPr marL="3659188" fontAlgn="base">
                <a:spcBef>
                  <a:spcPct val="0"/>
                </a:spcBef>
                <a:spcAft>
                  <a:spcPct val="0"/>
                </a:spcAft>
                <a:defRPr sz="1200">
                  <a:solidFill>
                    <a:schemeClr val="tx1"/>
                  </a:solidFill>
                  <a:latin typeface="American Typewriter" charset="0"/>
                  <a:ea typeface="ＭＳ Ｐゴシック" charset="0"/>
                </a:defRPr>
              </a:lvl9pPr>
            </a:lstStyle>
            <a:p>
              <a:pPr algn="ctr">
                <a:spcBef>
                  <a:spcPct val="50000"/>
                </a:spcBef>
              </a:pPr>
              <a:r>
                <a:rPr lang="en-US" sz="2100">
                  <a:solidFill>
                    <a:srgbClr val="FFFF00"/>
                  </a:solidFill>
                  <a:ea typeface="ヒラギノ明朝 Pro W3" charset="0"/>
                </a:rPr>
                <a:t>12 m</a:t>
              </a:r>
            </a:p>
          </p:txBody>
        </p:sp>
      </p:grpSp>
      <p:grpSp>
        <p:nvGrpSpPr>
          <p:cNvPr id="25" name="Group 29"/>
          <p:cNvGrpSpPr>
            <a:grpSpLocks/>
          </p:cNvGrpSpPr>
          <p:nvPr/>
        </p:nvGrpSpPr>
        <p:grpSpPr bwMode="auto">
          <a:xfrm>
            <a:off x="821531" y="1762497"/>
            <a:ext cx="3750469" cy="3333006"/>
            <a:chOff x="624" y="1477"/>
            <a:chExt cx="3360" cy="2987"/>
          </a:xfrm>
        </p:grpSpPr>
        <p:sp>
          <p:nvSpPr>
            <p:cNvPr id="32" name="Line 30"/>
            <p:cNvSpPr>
              <a:spLocks noChangeShapeType="1"/>
            </p:cNvSpPr>
            <p:nvPr/>
          </p:nvSpPr>
          <p:spPr bwMode="auto">
            <a:xfrm flipV="1">
              <a:off x="624" y="2928"/>
              <a:ext cx="3360" cy="1536"/>
            </a:xfrm>
            <a:prstGeom prst="line">
              <a:avLst/>
            </a:prstGeom>
            <a:noFill/>
            <a:ln w="28575">
              <a:solidFill>
                <a:srgbClr val="00FF00"/>
              </a:solidFill>
              <a:round/>
              <a:headEnd type="triangle" w="med" len="med"/>
              <a:tailEnd type="triangle" w="med" len="me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1418" tIns="45706" rIns="91418" bIns="45706">
              <a:spAutoFit/>
            </a:bodyPr>
            <a:lstStyle/>
            <a:p>
              <a:endParaRPr lang="en-US"/>
            </a:p>
          </p:txBody>
        </p:sp>
        <p:sp>
          <p:nvSpPr>
            <p:cNvPr id="33" name="Text Box 31"/>
            <p:cNvSpPr txBox="1">
              <a:spLocks/>
            </p:cNvSpPr>
            <p:nvPr/>
          </p:nvSpPr>
          <p:spPr bwMode="auto">
            <a:xfrm>
              <a:off x="768" y="1477"/>
              <a:ext cx="1392" cy="1924"/>
            </a:xfrm>
            <a:prstGeom prst="rect">
              <a:avLst/>
            </a:prstGeom>
            <a:noFill/>
            <a:ln w="12700">
              <a:solidFill>
                <a:srgbClr val="00FF00"/>
              </a:solidFill>
              <a:miter lim="800000"/>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blipFill dpi="0" rotWithShape="0">
                    <a:blip r:embed="rId7"/>
                    <a:srcRect/>
                    <a:tile tx="0" ty="0" sx="100000" sy="100000" flip="none" algn="tl"/>
                  </a:blip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1418" tIns="45706" rIns="91418" bIns="45706">
              <a:spAutoFit/>
            </a:bodyPr>
            <a:lstStyle>
              <a:lvl1pPr algn="l">
                <a:defRPr sz="1200">
                  <a:solidFill>
                    <a:schemeClr val="tx1"/>
                  </a:solidFill>
                  <a:latin typeface="American Typewriter" charset="0"/>
                  <a:ea typeface="ＭＳ Ｐゴシック" charset="0"/>
                </a:defRPr>
              </a:lvl1pPr>
              <a:lvl2pPr algn="l">
                <a:defRPr sz="1200">
                  <a:solidFill>
                    <a:schemeClr val="tx1"/>
                  </a:solidFill>
                  <a:latin typeface="American Typewriter" charset="0"/>
                  <a:ea typeface="ＭＳ Ｐゴシック" charset="0"/>
                </a:defRPr>
              </a:lvl2pPr>
              <a:lvl3pPr algn="l">
                <a:defRPr sz="1200">
                  <a:solidFill>
                    <a:schemeClr val="tx1"/>
                  </a:solidFill>
                  <a:latin typeface="American Typewriter" charset="0"/>
                  <a:ea typeface="ＭＳ Ｐゴシック" charset="0"/>
                </a:defRPr>
              </a:lvl3pPr>
              <a:lvl4pPr marL="1370013" algn="l">
                <a:defRPr sz="1200">
                  <a:solidFill>
                    <a:schemeClr val="tx1"/>
                  </a:solidFill>
                  <a:latin typeface="American Typewriter" charset="0"/>
                  <a:ea typeface="ＭＳ Ｐゴシック" charset="0"/>
                </a:defRPr>
              </a:lvl4pPr>
              <a:lvl5pPr marL="1830388" algn="l">
                <a:defRPr sz="1200">
                  <a:solidFill>
                    <a:schemeClr val="tx1"/>
                  </a:solidFill>
                  <a:latin typeface="American Typewriter" charset="0"/>
                  <a:ea typeface="ＭＳ Ｐゴシック" charset="0"/>
                </a:defRPr>
              </a:lvl5pPr>
              <a:lvl6pPr marL="2287588" fontAlgn="base">
                <a:spcBef>
                  <a:spcPct val="0"/>
                </a:spcBef>
                <a:spcAft>
                  <a:spcPct val="0"/>
                </a:spcAft>
                <a:defRPr sz="1200">
                  <a:solidFill>
                    <a:schemeClr val="tx1"/>
                  </a:solidFill>
                  <a:latin typeface="American Typewriter" charset="0"/>
                  <a:ea typeface="ＭＳ Ｐゴシック" charset="0"/>
                </a:defRPr>
              </a:lvl6pPr>
              <a:lvl7pPr marL="2744788" fontAlgn="base">
                <a:spcBef>
                  <a:spcPct val="0"/>
                </a:spcBef>
                <a:spcAft>
                  <a:spcPct val="0"/>
                </a:spcAft>
                <a:defRPr sz="1200">
                  <a:solidFill>
                    <a:schemeClr val="tx1"/>
                  </a:solidFill>
                  <a:latin typeface="American Typewriter" charset="0"/>
                  <a:ea typeface="ＭＳ Ｐゴシック" charset="0"/>
                </a:defRPr>
              </a:lvl7pPr>
              <a:lvl8pPr marL="3201988" fontAlgn="base">
                <a:spcBef>
                  <a:spcPct val="0"/>
                </a:spcBef>
                <a:spcAft>
                  <a:spcPct val="0"/>
                </a:spcAft>
                <a:defRPr sz="1200">
                  <a:solidFill>
                    <a:schemeClr val="tx1"/>
                  </a:solidFill>
                  <a:latin typeface="American Typewriter" charset="0"/>
                  <a:ea typeface="ＭＳ Ｐゴシック" charset="0"/>
                </a:defRPr>
              </a:lvl8pPr>
              <a:lvl9pPr marL="3659188" fontAlgn="base">
                <a:spcBef>
                  <a:spcPct val="0"/>
                </a:spcBef>
                <a:spcAft>
                  <a:spcPct val="0"/>
                </a:spcAft>
                <a:defRPr sz="1200">
                  <a:solidFill>
                    <a:schemeClr val="tx1"/>
                  </a:solidFill>
                  <a:latin typeface="American Typewriter" charset="0"/>
                  <a:ea typeface="ＭＳ Ｐゴシック" charset="0"/>
                </a:defRPr>
              </a:lvl9pPr>
            </a:lstStyle>
            <a:p>
              <a:pPr algn="ctr">
                <a:spcBef>
                  <a:spcPct val="50000"/>
                </a:spcBef>
              </a:pPr>
              <a:r>
                <a:rPr lang="en-US" sz="1800" dirty="0" err="1">
                  <a:solidFill>
                    <a:srgbClr val="00FF00"/>
                  </a:solidFill>
                  <a:ea typeface="ヒラギノ明朝 Pro W3" charset="0"/>
                </a:rPr>
                <a:t>Undulators</a:t>
              </a:r>
              <a:endParaRPr lang="en-US" sz="1800" dirty="0">
                <a:solidFill>
                  <a:srgbClr val="00FF00"/>
                </a:solidFill>
                <a:ea typeface="ヒラギノ明朝 Pro W3" charset="0"/>
              </a:endParaRPr>
            </a:p>
            <a:p>
              <a:pPr algn="ctr">
                <a:spcBef>
                  <a:spcPct val="50000"/>
                </a:spcBef>
              </a:pPr>
              <a:r>
                <a:rPr lang="en-US" sz="2100" dirty="0" err="1">
                  <a:solidFill>
                    <a:srgbClr val="00FF00"/>
                  </a:solidFill>
                  <a:latin typeface="Symbol" charset="0"/>
                  <a:ea typeface="ヒラギノ明朝 Pro W3" charset="0"/>
                  <a:sym typeface="Symbol" charset="0"/>
                </a:rPr>
                <a:t></a:t>
              </a:r>
              <a:r>
                <a:rPr lang="en-US" sz="2100" baseline="-25000" dirty="0" err="1">
                  <a:solidFill>
                    <a:srgbClr val="00FF00"/>
                  </a:solidFill>
                  <a:ea typeface="ヒラギノ明朝 Pro W3" charset="0"/>
                </a:rPr>
                <a:t>u</a:t>
              </a:r>
              <a:r>
                <a:rPr lang="en-US" sz="2100" baseline="-25000" dirty="0">
                  <a:solidFill>
                    <a:srgbClr val="00FF00"/>
                  </a:solidFill>
                  <a:ea typeface="ヒラギノ明朝 Pro W3" charset="0"/>
                </a:rPr>
                <a:t> </a:t>
              </a:r>
              <a:r>
                <a:rPr lang="en-US" sz="2100" dirty="0">
                  <a:solidFill>
                    <a:srgbClr val="00FF00"/>
                  </a:solidFill>
                  <a:ea typeface="ヒラギノ明朝 Pro W3" charset="0"/>
                </a:rPr>
                <a:t>= 2.8 cm</a:t>
              </a:r>
            </a:p>
            <a:p>
              <a:pPr algn="ctr">
                <a:spcBef>
                  <a:spcPct val="50000"/>
                </a:spcBef>
              </a:pPr>
              <a:r>
                <a:rPr lang="en-US" sz="2100" dirty="0" err="1">
                  <a:solidFill>
                    <a:srgbClr val="00FF00"/>
                  </a:solidFill>
                  <a:ea typeface="ヒラギノ明朝 Pro W3" charset="0"/>
                </a:rPr>
                <a:t>K</a:t>
              </a:r>
              <a:r>
                <a:rPr lang="en-US" sz="2100" baseline="-25000" dirty="0" err="1">
                  <a:solidFill>
                    <a:srgbClr val="00FF00"/>
                  </a:solidFill>
                  <a:ea typeface="ヒラギノ明朝 Pro W3" charset="0"/>
                </a:rPr>
                <a:t>max</a:t>
              </a:r>
              <a:r>
                <a:rPr lang="en-US" sz="2100" dirty="0">
                  <a:solidFill>
                    <a:srgbClr val="00FF00"/>
                  </a:solidFill>
                  <a:ea typeface="ヒラギノ明朝 Pro W3" charset="0"/>
                </a:rPr>
                <a:t> = 2.2</a:t>
              </a:r>
            </a:p>
            <a:p>
              <a:pPr algn="ctr">
                <a:spcBef>
                  <a:spcPct val="50000"/>
                </a:spcBef>
              </a:pPr>
              <a:r>
                <a:rPr lang="en-US" sz="2100" dirty="0" err="1">
                  <a:solidFill>
                    <a:srgbClr val="00FF00"/>
                  </a:solidFill>
                  <a:latin typeface="Symbol" charset="0"/>
                  <a:ea typeface="ヒラギノ明朝 Pro W3" charset="0"/>
                  <a:sym typeface="Symbol" charset="0"/>
                </a:rPr>
                <a:t></a:t>
              </a:r>
              <a:r>
                <a:rPr lang="en-US" sz="2100" baseline="-25000" dirty="0" err="1">
                  <a:solidFill>
                    <a:srgbClr val="00FF00"/>
                  </a:solidFill>
                  <a:ea typeface="ヒラギノ明朝 Pro W3" charset="0"/>
                </a:rPr>
                <a:t>r</a:t>
              </a:r>
              <a:r>
                <a:rPr lang="en-US" sz="2100" baseline="-25000" dirty="0">
                  <a:solidFill>
                    <a:srgbClr val="00FF00"/>
                  </a:solidFill>
                  <a:ea typeface="ヒラギノ明朝 Pro W3" charset="0"/>
                </a:rPr>
                <a:t> </a:t>
              </a:r>
              <a:r>
                <a:rPr lang="en-US" sz="2100" dirty="0">
                  <a:solidFill>
                    <a:srgbClr val="00FF00"/>
                  </a:solidFill>
                  <a:ea typeface="ヒラギノ明朝 Pro W3" charset="0"/>
                </a:rPr>
                <a:t>= 500 nm</a:t>
              </a:r>
            </a:p>
          </p:txBody>
        </p:sp>
        <p:sp>
          <p:nvSpPr>
            <p:cNvPr id="34" name="Line 32"/>
            <p:cNvSpPr>
              <a:spLocks noChangeShapeType="1"/>
            </p:cNvSpPr>
            <p:nvPr/>
          </p:nvSpPr>
          <p:spPr bwMode="auto">
            <a:xfrm>
              <a:off x="1536" y="3024"/>
              <a:ext cx="720" cy="720"/>
            </a:xfrm>
            <a:prstGeom prst="line">
              <a:avLst/>
            </a:prstGeom>
            <a:noFill/>
            <a:ln w="28575">
              <a:solidFill>
                <a:srgbClr val="00FF00"/>
              </a:solidFill>
              <a:round/>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1418" tIns="45706" rIns="91418" bIns="45706">
              <a:spAutoFit/>
            </a:bodyPr>
            <a:lstStyle/>
            <a:p>
              <a:endParaRPr lang="en-US"/>
            </a:p>
          </p:txBody>
        </p:sp>
        <p:sp>
          <p:nvSpPr>
            <p:cNvPr id="35" name="Text Box 33"/>
            <p:cNvSpPr txBox="1">
              <a:spLocks/>
            </p:cNvSpPr>
            <p:nvPr/>
          </p:nvSpPr>
          <p:spPr bwMode="auto">
            <a:xfrm>
              <a:off x="2112" y="3217"/>
              <a:ext cx="672" cy="66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blipFill dpi="0" rotWithShape="0">
                    <a:blip r:embed="rId7"/>
                    <a:srcRect/>
                    <a:tile tx="0" ty="0" sx="100000" sy="100000" flip="none" algn="tl"/>
                  </a:blip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1418" tIns="45706" rIns="91418" bIns="45706">
              <a:spAutoFit/>
            </a:bodyPr>
            <a:lstStyle>
              <a:lvl1pPr algn="l">
                <a:defRPr sz="1200">
                  <a:solidFill>
                    <a:schemeClr val="tx1"/>
                  </a:solidFill>
                  <a:latin typeface="American Typewriter" charset="0"/>
                  <a:ea typeface="ＭＳ Ｐゴシック" charset="0"/>
                </a:defRPr>
              </a:lvl1pPr>
              <a:lvl2pPr algn="l">
                <a:defRPr sz="1200">
                  <a:solidFill>
                    <a:schemeClr val="tx1"/>
                  </a:solidFill>
                  <a:latin typeface="American Typewriter" charset="0"/>
                  <a:ea typeface="ＭＳ Ｐゴシック" charset="0"/>
                </a:defRPr>
              </a:lvl2pPr>
              <a:lvl3pPr algn="l">
                <a:defRPr sz="1200">
                  <a:solidFill>
                    <a:schemeClr val="tx1"/>
                  </a:solidFill>
                  <a:latin typeface="American Typewriter" charset="0"/>
                  <a:ea typeface="ＭＳ Ｐゴシック" charset="0"/>
                </a:defRPr>
              </a:lvl3pPr>
              <a:lvl4pPr marL="1370013" algn="l">
                <a:defRPr sz="1200">
                  <a:solidFill>
                    <a:schemeClr val="tx1"/>
                  </a:solidFill>
                  <a:latin typeface="American Typewriter" charset="0"/>
                  <a:ea typeface="ＭＳ Ｐゴシック" charset="0"/>
                </a:defRPr>
              </a:lvl4pPr>
              <a:lvl5pPr marL="1830388" algn="l">
                <a:defRPr sz="1200">
                  <a:solidFill>
                    <a:schemeClr val="tx1"/>
                  </a:solidFill>
                  <a:latin typeface="American Typewriter" charset="0"/>
                  <a:ea typeface="ＭＳ Ｐゴシック" charset="0"/>
                </a:defRPr>
              </a:lvl5pPr>
              <a:lvl6pPr marL="2287588" fontAlgn="base">
                <a:spcBef>
                  <a:spcPct val="0"/>
                </a:spcBef>
                <a:spcAft>
                  <a:spcPct val="0"/>
                </a:spcAft>
                <a:defRPr sz="1200">
                  <a:solidFill>
                    <a:schemeClr val="tx1"/>
                  </a:solidFill>
                  <a:latin typeface="American Typewriter" charset="0"/>
                  <a:ea typeface="ＭＳ Ｐゴシック" charset="0"/>
                </a:defRPr>
              </a:lvl6pPr>
              <a:lvl7pPr marL="2744788" fontAlgn="base">
                <a:spcBef>
                  <a:spcPct val="0"/>
                </a:spcBef>
                <a:spcAft>
                  <a:spcPct val="0"/>
                </a:spcAft>
                <a:defRPr sz="1200">
                  <a:solidFill>
                    <a:schemeClr val="tx1"/>
                  </a:solidFill>
                  <a:latin typeface="American Typewriter" charset="0"/>
                  <a:ea typeface="ＭＳ Ｐゴシック" charset="0"/>
                </a:defRPr>
              </a:lvl7pPr>
              <a:lvl8pPr marL="3201988" fontAlgn="base">
                <a:spcBef>
                  <a:spcPct val="0"/>
                </a:spcBef>
                <a:spcAft>
                  <a:spcPct val="0"/>
                </a:spcAft>
                <a:defRPr sz="1200">
                  <a:solidFill>
                    <a:schemeClr val="tx1"/>
                  </a:solidFill>
                  <a:latin typeface="American Typewriter" charset="0"/>
                  <a:ea typeface="ＭＳ Ｐゴシック" charset="0"/>
                </a:defRPr>
              </a:lvl8pPr>
              <a:lvl9pPr marL="3659188" fontAlgn="base">
                <a:spcBef>
                  <a:spcPct val="0"/>
                </a:spcBef>
                <a:spcAft>
                  <a:spcPct val="0"/>
                </a:spcAft>
                <a:defRPr sz="1200">
                  <a:solidFill>
                    <a:schemeClr val="tx1"/>
                  </a:solidFill>
                  <a:latin typeface="American Typewriter" charset="0"/>
                  <a:ea typeface="ＭＳ Ｐゴシック" charset="0"/>
                </a:defRPr>
              </a:lvl9pPr>
            </a:lstStyle>
            <a:p>
              <a:pPr algn="ctr">
                <a:spcBef>
                  <a:spcPct val="50000"/>
                </a:spcBef>
              </a:pPr>
              <a:r>
                <a:rPr lang="en-US" sz="2100">
                  <a:solidFill>
                    <a:srgbClr val="00FF00"/>
                  </a:solidFill>
                  <a:ea typeface="ヒラギノ明朝 Pro W3" charset="0"/>
                </a:rPr>
                <a:t>15 m</a:t>
              </a:r>
            </a:p>
          </p:txBody>
        </p:sp>
      </p:grpSp>
      <p:pic>
        <p:nvPicPr>
          <p:cNvPr id="36" name="Picture 34"/>
          <p:cNvPicPr>
            <a:picLocks noChangeAspect="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7163" y="3911203"/>
            <a:ext cx="1138535" cy="750094"/>
          </a:xfrm>
          <a:prstGeom prst="rect">
            <a:avLst/>
          </a:prstGeom>
          <a:solidFill>
            <a:srgbClr val="00FF00"/>
          </a:solidFill>
          <a:ln w="12700">
            <a:solidFill>
              <a:srgbClr val="00FF00"/>
            </a:solidFill>
            <a:miter lim="800000"/>
            <a:headEnd/>
            <a:tailEnd/>
          </a:ln>
          <a:effectLst/>
          <a:extLs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pic>
      <p:grpSp>
        <p:nvGrpSpPr>
          <p:cNvPr id="26" name="Group 37"/>
          <p:cNvGrpSpPr>
            <a:grpSpLocks noChangeAspect="1"/>
          </p:cNvGrpSpPr>
          <p:nvPr/>
        </p:nvGrpSpPr>
        <p:grpSpPr bwMode="auto">
          <a:xfrm>
            <a:off x="5807808" y="6395835"/>
            <a:ext cx="3223617" cy="342677"/>
            <a:chOff x="1488" y="3792"/>
            <a:chExt cx="4184" cy="481"/>
          </a:xfrm>
        </p:grpSpPr>
        <p:pic>
          <p:nvPicPr>
            <p:cNvPr id="40" name="Picture 11" descr="Istantanea 2008-02-05 19-20-09"/>
            <p:cNvPicPr>
              <a:picLocks noChangeAspect="1" noChangeArrowheads="1"/>
            </p:cNvPicPr>
            <p:nvPr/>
          </p:nvPicPr>
          <p:blipFill>
            <a:blip r:embed="rId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60" y="3792"/>
              <a:ext cx="3512" cy="47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41" name="Picture 9" descr="Istantanea 2008-02-05 19-18-07"/>
            <p:cNvPicPr>
              <a:picLocks noChangeAspect="1" noChangeArrowheads="1"/>
            </p:cNvPicPr>
            <p:nvPr/>
          </p:nvPicPr>
          <p:blipFill>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488" y="3792"/>
              <a:ext cx="672" cy="48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sp>
        <p:nvSpPr>
          <p:cNvPr id="53" name="Rectangle 4"/>
          <p:cNvSpPr txBox="1">
            <a:spLocks noChangeArrowheads="1"/>
          </p:cNvSpPr>
          <p:nvPr/>
        </p:nvSpPr>
        <p:spPr bwMode="auto">
          <a:xfrm>
            <a:off x="0" y="0"/>
            <a:ext cx="3581400" cy="762000"/>
          </a:xfrm>
          <a:prstGeom prst="rect">
            <a:avLst/>
          </a:prstGeom>
          <a:solidFill>
            <a:srgbClr val="0000CC"/>
          </a:solidFill>
          <a:ln w="28575">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r>
              <a:rPr lang="en-US" sz="4000" dirty="0" smtClean="0">
                <a:solidFill>
                  <a:srgbClr val="FFFF00"/>
                </a:solidFill>
                <a:latin typeface="+mn-lt"/>
                <a:ea typeface="ＭＳ Ｐゴシック" charset="0"/>
                <a:cs typeface="ＭＳ Ｐゴシック" charset="0"/>
              </a:rPr>
              <a:t>SPARC</a:t>
            </a:r>
            <a:endParaRPr lang="en-US" sz="4000" dirty="0">
              <a:solidFill>
                <a:srgbClr val="FFFF00"/>
              </a:solidFill>
              <a:latin typeface="+mn-lt"/>
              <a:ea typeface="ＭＳ Ｐゴシック" charset="0"/>
              <a:cs typeface="ＭＳ Ｐゴシック"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5600" y="12700"/>
            <a:ext cx="9855200" cy="6832600"/>
          </a:xfrm>
          <a:prstGeom prst="rect">
            <a:avLst/>
          </a:prstGeom>
        </p:spPr>
      </p:pic>
      <p:sp>
        <p:nvSpPr>
          <p:cNvPr id="4" name="Rectangle 3"/>
          <p:cNvSpPr/>
          <p:nvPr/>
        </p:nvSpPr>
        <p:spPr>
          <a:xfrm>
            <a:off x="6134100" y="12700"/>
            <a:ext cx="3365500" cy="2362200"/>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t>SPARC </a:t>
            </a:r>
            <a:r>
              <a:rPr lang="en-US" sz="3200" dirty="0" err="1" smtClean="0"/>
              <a:t>Photoinjector</a:t>
            </a:r>
            <a:endParaRPr lang="en-US" sz="3200" dirty="0" smtClean="0"/>
          </a:p>
          <a:p>
            <a:pPr algn="ctr"/>
            <a:endParaRPr lang="en-US" sz="1000" dirty="0" smtClean="0"/>
          </a:p>
          <a:p>
            <a:pPr algn="ctr"/>
            <a:r>
              <a:rPr lang="en-US" sz="2000" dirty="0" smtClean="0"/>
              <a:t>E= 150 - 200 </a:t>
            </a:r>
            <a:r>
              <a:rPr lang="en-US" sz="2000" dirty="0" err="1" smtClean="0"/>
              <a:t>MeV</a:t>
            </a:r>
            <a:endParaRPr lang="en-US" sz="2000" dirty="0" smtClean="0"/>
          </a:p>
          <a:p>
            <a:pPr algn="ctr"/>
            <a:r>
              <a:rPr lang="en-US" sz="2000" dirty="0" smtClean="0"/>
              <a:t>Q= .1 - 1 </a:t>
            </a:r>
            <a:r>
              <a:rPr lang="en-US" sz="2000" dirty="0" err="1" smtClean="0"/>
              <a:t>nC</a:t>
            </a:r>
            <a:endParaRPr lang="en-US" sz="2000" dirty="0" smtClean="0"/>
          </a:p>
          <a:p>
            <a:pPr algn="ctr"/>
            <a:r>
              <a:rPr lang="en-US" sz="2000" dirty="0" err="1" smtClean="0">
                <a:latin typeface="Symbol" charset="2"/>
                <a:cs typeface="Symbol" charset="2"/>
              </a:rPr>
              <a:t>e</a:t>
            </a:r>
            <a:r>
              <a:rPr lang="en-US" sz="2000" baseline="-25000" dirty="0" err="1" smtClean="0"/>
              <a:t>x,y</a:t>
            </a:r>
            <a:r>
              <a:rPr lang="en-US" sz="2000" dirty="0" smtClean="0"/>
              <a:t>= 1 mm*</a:t>
            </a:r>
            <a:r>
              <a:rPr lang="en-US" sz="2000" dirty="0" err="1" smtClean="0"/>
              <a:t>mrad</a:t>
            </a:r>
            <a:endParaRPr lang="en-US" sz="20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8226" name="Rettangolo 6"/>
          <p:cNvSpPr>
            <a:spLocks noChangeArrowheads="1"/>
          </p:cNvSpPr>
          <p:nvPr/>
        </p:nvSpPr>
        <p:spPr bwMode="auto">
          <a:xfrm>
            <a:off x="0" y="195263"/>
            <a:ext cx="9144000" cy="1289050"/>
          </a:xfrm>
          <a:prstGeom prst="rect">
            <a:avLst/>
          </a:prstGeom>
          <a:solidFill>
            <a:srgbClr val="000090"/>
          </a:solidFill>
          <a:ln w="9525">
            <a:solidFill>
              <a:schemeClr val="tx1"/>
            </a:solidFill>
            <a:round/>
            <a:headEnd/>
            <a:tailEnd/>
          </a:ln>
        </p:spPr>
        <p:txBody>
          <a:bodyPr lIns="91291" tIns="45647" rIns="91291" bIns="45647">
            <a:prstTxWarp prst="textNoShape">
              <a:avLst/>
            </a:prstTxWarp>
          </a:bodyPr>
          <a:lstStyle/>
          <a:p>
            <a:pPr algn="ctr" eaLnBrk="0" hangingPunct="0"/>
            <a:endParaRPr lang="en-GB">
              <a:latin typeface="ＭＳ Ｐゴシック" charset="-128"/>
            </a:endParaRPr>
          </a:p>
        </p:txBody>
      </p:sp>
      <p:pic>
        <p:nvPicPr>
          <p:cNvPr id="308227" name="Picture 7" descr="modificato da inviare"/>
          <p:cNvPicPr>
            <a:picLocks noChangeArrowheads="1"/>
          </p:cNvPicPr>
          <p:nvPr/>
        </p:nvPicPr>
        <p:blipFill>
          <a:blip r:embed="rId2"/>
          <a:srcRect/>
          <a:stretch>
            <a:fillRect/>
          </a:stretch>
        </p:blipFill>
        <p:spPr bwMode="auto">
          <a:xfrm>
            <a:off x="7451730" y="216005"/>
            <a:ext cx="1660525" cy="1247775"/>
          </a:xfrm>
          <a:prstGeom prst="rect">
            <a:avLst/>
          </a:prstGeom>
          <a:noFill/>
          <a:ln w="9525">
            <a:noFill/>
            <a:miter lim="800000"/>
            <a:headEnd/>
            <a:tailEnd/>
          </a:ln>
        </p:spPr>
      </p:pic>
      <p:pic>
        <p:nvPicPr>
          <p:cNvPr id="308228" name="Picture 7"/>
          <p:cNvPicPr>
            <a:picLocks noChangeAspect="1"/>
          </p:cNvPicPr>
          <p:nvPr/>
        </p:nvPicPr>
        <p:blipFill>
          <a:blip r:embed="rId3"/>
          <a:srcRect/>
          <a:stretch>
            <a:fillRect/>
          </a:stretch>
        </p:blipFill>
        <p:spPr bwMode="auto">
          <a:xfrm>
            <a:off x="1" y="152504"/>
            <a:ext cx="1974850" cy="1331913"/>
          </a:xfrm>
          <a:prstGeom prst="rect">
            <a:avLst/>
          </a:prstGeom>
          <a:noFill/>
          <a:ln w="9525">
            <a:noFill/>
            <a:miter lim="800000"/>
            <a:headEnd/>
            <a:tailEnd/>
          </a:ln>
        </p:spPr>
      </p:pic>
      <p:sp>
        <p:nvSpPr>
          <p:cNvPr id="10" name="Title 1"/>
          <p:cNvSpPr txBox="1">
            <a:spLocks/>
          </p:cNvSpPr>
          <p:nvPr/>
        </p:nvSpPr>
        <p:spPr>
          <a:xfrm>
            <a:off x="36513" y="115993"/>
            <a:ext cx="9144000" cy="1296987"/>
          </a:xfrm>
          <a:prstGeom prst="rect">
            <a:avLst/>
          </a:prstGeom>
        </p:spPr>
        <p:txBody>
          <a:bodyPr lIns="91291" tIns="45647" rIns="91291" bIns="45647">
            <a:prstTxWarp prst="textNoShape">
              <a:avLst/>
            </a:prstTxWarp>
          </a:bodyPr>
          <a:lstStyle/>
          <a:p>
            <a:pPr algn="ctr">
              <a:defRPr/>
            </a:pPr>
            <a:r>
              <a:rPr lang="en-GB" sz="3600" b="1" dirty="0">
                <a:solidFill>
                  <a:srgbClr val="FF9900"/>
                </a:solidFill>
                <a:effectLst>
                  <a:outerShdw blurRad="38100" dist="38100" dir="2700000" algn="tl">
                    <a:srgbClr val="DDDDDD"/>
                  </a:outerShdw>
                </a:effectLst>
                <a:latin typeface="Times" charset="0"/>
              </a:rPr>
              <a:t> </a:t>
            </a:r>
          </a:p>
          <a:p>
            <a:pPr algn="ctr">
              <a:defRPr/>
            </a:pPr>
            <a:r>
              <a:rPr lang="it-IT" sz="3600" b="1" dirty="0">
                <a:solidFill>
                  <a:srgbClr val="FF6600"/>
                </a:solidFill>
                <a:effectLst>
                  <a:outerShdw blurRad="38100" dist="38100" dir="2700000" algn="tl">
                    <a:srgbClr val="DDDDDD"/>
                  </a:outerShdw>
                </a:effectLst>
                <a:latin typeface="Times" charset="0"/>
              </a:rPr>
              <a:t>Gran Sasso </a:t>
            </a:r>
            <a:r>
              <a:rPr lang="it-IT" sz="3600" b="1" dirty="0" err="1">
                <a:solidFill>
                  <a:srgbClr val="FF6600"/>
                </a:solidFill>
                <a:effectLst>
                  <a:outerShdw blurRad="38100" dist="38100" dir="2700000" algn="tl">
                    <a:srgbClr val="DDDDDD"/>
                  </a:outerShdw>
                </a:effectLst>
                <a:latin typeface="Times" charset="0"/>
              </a:rPr>
              <a:t>Laboratory</a:t>
            </a:r>
            <a:endParaRPr lang="it-IT" sz="3600" b="1" dirty="0">
              <a:solidFill>
                <a:srgbClr val="FF6600"/>
              </a:solidFill>
              <a:effectLst>
                <a:outerShdw blurRad="38100" dist="38100" dir="2700000" algn="tl">
                  <a:srgbClr val="DDDDDD"/>
                </a:outerShdw>
              </a:effectLst>
              <a:latin typeface="Times" charset="0"/>
            </a:endParaRPr>
          </a:p>
        </p:txBody>
      </p:sp>
      <p:sp>
        <p:nvSpPr>
          <p:cNvPr id="59402" name="Rectangle 10"/>
          <p:cNvSpPr>
            <a:spLocks noGrp="1" noChangeArrowheads="1"/>
          </p:cNvSpPr>
          <p:nvPr>
            <p:ph type="body" idx="1"/>
          </p:nvPr>
        </p:nvSpPr>
        <p:spPr>
          <a:xfrm>
            <a:off x="323854" y="1773238"/>
            <a:ext cx="8280400" cy="5084762"/>
          </a:xfrm>
        </p:spPr>
        <p:txBody>
          <a:bodyPr/>
          <a:lstStyle/>
          <a:p>
            <a:pPr marL="341982">
              <a:spcBef>
                <a:spcPct val="50000"/>
              </a:spcBef>
              <a:buNone/>
              <a:defRPr/>
            </a:pPr>
            <a:r>
              <a:rPr lang="en-US" sz="3600" b="1" dirty="0" smtClean="0">
                <a:solidFill>
                  <a:srgbClr val="000090"/>
                </a:solidFill>
                <a:latin typeface="Comic Sans MS" charset="0"/>
              </a:rPr>
              <a:t>  Research activities:</a:t>
            </a:r>
          </a:p>
          <a:p>
            <a:pPr marL="341982">
              <a:lnSpc>
                <a:spcPts val="4440"/>
              </a:lnSpc>
              <a:spcBef>
                <a:spcPct val="50000"/>
              </a:spcBef>
              <a:defRPr/>
            </a:pPr>
            <a:r>
              <a:rPr lang="en-US" b="1" dirty="0" smtClean="0">
                <a:solidFill>
                  <a:schemeClr val="tx2"/>
                </a:solidFill>
                <a:latin typeface="Comic Sans MS"/>
                <a:cs typeface="Comic Sans MS"/>
              </a:rPr>
              <a:t> Dark matter searches</a:t>
            </a:r>
          </a:p>
          <a:p>
            <a:pPr eaLnBrk="1" hangingPunct="1">
              <a:lnSpc>
                <a:spcPts val="4440"/>
              </a:lnSpc>
              <a:defRPr/>
            </a:pPr>
            <a:r>
              <a:rPr lang="en-US" b="1" dirty="0" smtClean="0">
                <a:solidFill>
                  <a:schemeClr val="accent2"/>
                </a:solidFill>
                <a:latin typeface="Comic Sans MS"/>
                <a:cs typeface="Comic Sans MS"/>
              </a:rPr>
              <a:t> Neutrino physics</a:t>
            </a:r>
          </a:p>
          <a:p>
            <a:pPr eaLnBrk="1" hangingPunct="1">
              <a:lnSpc>
                <a:spcPts val="4440"/>
              </a:lnSpc>
              <a:defRPr/>
            </a:pPr>
            <a:r>
              <a:rPr lang="en-US" b="1" dirty="0" smtClean="0">
                <a:solidFill>
                  <a:srgbClr val="800000"/>
                </a:solidFill>
                <a:latin typeface="Comic Sans MS"/>
                <a:cs typeface="Comic Sans MS"/>
              </a:rPr>
              <a:t> Nuclear Astrophysics</a:t>
            </a:r>
          </a:p>
          <a:p>
            <a:pPr eaLnBrk="1" hangingPunct="1">
              <a:lnSpc>
                <a:spcPts val="4440"/>
              </a:lnSpc>
              <a:defRPr/>
            </a:pPr>
            <a:r>
              <a:rPr lang="it-IT" b="1" dirty="0" smtClean="0">
                <a:solidFill>
                  <a:srgbClr val="008000"/>
                </a:solidFill>
                <a:latin typeface="Comic Sans MS"/>
                <a:ea typeface="Gill Sans" charset="0"/>
                <a:cs typeface="Comic Sans MS"/>
              </a:rPr>
              <a:t> Associate </a:t>
            </a:r>
            <a:r>
              <a:rPr lang="it-IT" b="1" dirty="0" err="1" smtClean="0">
                <a:solidFill>
                  <a:srgbClr val="008000"/>
                </a:solidFill>
                <a:latin typeface="Comic Sans MS"/>
                <a:ea typeface="Gill Sans" charset="0"/>
                <a:cs typeface="Comic Sans MS"/>
              </a:rPr>
              <a:t>Sciences</a:t>
            </a:r>
            <a:r>
              <a:rPr lang="it-IT" b="1" dirty="0" smtClean="0">
                <a:solidFill>
                  <a:srgbClr val="008000"/>
                </a:solidFill>
                <a:latin typeface="Comic Sans MS"/>
                <a:ea typeface="Gill Sans" charset="0"/>
                <a:cs typeface="Comic Sans MS"/>
              </a:rPr>
              <a:t>:</a:t>
            </a:r>
          </a:p>
          <a:p>
            <a:pPr eaLnBrk="1" hangingPunct="1">
              <a:lnSpc>
                <a:spcPts val="2280"/>
              </a:lnSpc>
              <a:buNone/>
              <a:defRPr/>
            </a:pPr>
            <a:r>
              <a:rPr lang="it-IT" sz="2400" b="1" dirty="0" smtClean="0">
                <a:solidFill>
                  <a:schemeClr val="accent2"/>
                </a:solidFill>
                <a:latin typeface="Comic Sans MS"/>
                <a:ea typeface="Gill Sans" charset="0"/>
                <a:cs typeface="Comic Sans MS"/>
              </a:rPr>
              <a:t>    </a:t>
            </a:r>
            <a:r>
              <a:rPr lang="it-IT" sz="2000" dirty="0" err="1" smtClean="0">
                <a:latin typeface="Comic Sans MS"/>
                <a:ea typeface="Gill Sans" charset="0"/>
                <a:cs typeface="Comic Sans MS"/>
              </a:rPr>
              <a:t>Environmental</a:t>
            </a:r>
            <a:r>
              <a:rPr lang="it-IT" sz="2000" dirty="0" smtClean="0">
                <a:latin typeface="Comic Sans MS"/>
                <a:ea typeface="Gill Sans" charset="0"/>
                <a:cs typeface="Comic Sans MS"/>
              </a:rPr>
              <a:t> </a:t>
            </a:r>
            <a:r>
              <a:rPr lang="it-IT" sz="2000" dirty="0" err="1" smtClean="0">
                <a:latin typeface="Comic Sans MS"/>
                <a:ea typeface="Gill Sans" charset="0"/>
                <a:cs typeface="Comic Sans MS"/>
              </a:rPr>
              <a:t>Radioactivity</a:t>
            </a:r>
            <a:r>
              <a:rPr lang="it-IT" sz="2000" dirty="0" smtClean="0">
                <a:latin typeface="Comic Sans MS"/>
                <a:ea typeface="Gill Sans" charset="0"/>
                <a:cs typeface="Comic Sans MS"/>
              </a:rPr>
              <a:t> </a:t>
            </a:r>
            <a:r>
              <a:rPr lang="it-IT" sz="2000" dirty="0" err="1" smtClean="0">
                <a:latin typeface="Comic Sans MS"/>
                <a:ea typeface="Gill Sans" charset="0"/>
                <a:cs typeface="Comic Sans MS"/>
              </a:rPr>
              <a:t>for</a:t>
            </a:r>
            <a:r>
              <a:rPr lang="it-IT" sz="2000" dirty="0" smtClean="0">
                <a:latin typeface="Comic Sans MS"/>
                <a:ea typeface="Gill Sans" charset="0"/>
                <a:cs typeface="Comic Sans MS"/>
              </a:rPr>
              <a:t> </a:t>
            </a:r>
            <a:r>
              <a:rPr lang="it-IT" sz="2000" dirty="0" err="1" smtClean="0">
                <a:latin typeface="Comic Sans MS"/>
                <a:ea typeface="Gill Sans" charset="0"/>
                <a:cs typeface="Comic Sans MS"/>
              </a:rPr>
              <a:t>Earth</a:t>
            </a:r>
            <a:r>
              <a:rPr lang="it-IT" sz="2000" dirty="0" smtClean="0">
                <a:latin typeface="Comic Sans MS"/>
                <a:ea typeface="Gill Sans" charset="0"/>
                <a:cs typeface="Comic Sans MS"/>
              </a:rPr>
              <a:t> </a:t>
            </a:r>
            <a:r>
              <a:rPr lang="it-IT" sz="2000" dirty="0" err="1" smtClean="0">
                <a:latin typeface="Comic Sans MS"/>
                <a:ea typeface="Gill Sans" charset="0"/>
                <a:cs typeface="Comic Sans MS"/>
              </a:rPr>
              <a:t>Sciences</a:t>
            </a:r>
            <a:r>
              <a:rPr lang="it-IT" sz="2000" dirty="0" smtClean="0">
                <a:latin typeface="Comic Sans MS"/>
                <a:ea typeface="Gill Sans" charset="0"/>
                <a:cs typeface="Comic Sans MS"/>
              </a:rPr>
              <a:t>, </a:t>
            </a:r>
          </a:p>
          <a:p>
            <a:pPr eaLnBrk="1" hangingPunct="1">
              <a:lnSpc>
                <a:spcPts val="2280"/>
              </a:lnSpc>
              <a:buNone/>
              <a:defRPr/>
            </a:pPr>
            <a:r>
              <a:rPr lang="it-IT" sz="2000" dirty="0" smtClean="0">
                <a:latin typeface="Comic Sans MS"/>
                <a:ea typeface="Gill Sans" charset="0"/>
                <a:cs typeface="Comic Sans MS"/>
              </a:rPr>
              <a:t>       </a:t>
            </a:r>
            <a:r>
              <a:rPr lang="en-US" sz="2000" dirty="0" smtClean="0">
                <a:latin typeface="Comic Sans MS"/>
                <a:cs typeface="Comic Sans MS"/>
              </a:rPr>
              <a:t>Geophysics, Fundamental Physics, Biology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40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40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40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40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40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40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68300" y="0"/>
            <a:ext cx="9880600" cy="6858000"/>
          </a:xfrm>
          <a:prstGeom prst="rect">
            <a:avLst/>
          </a:prstGeom>
        </p:spPr>
      </p:pic>
      <p:sp>
        <p:nvSpPr>
          <p:cNvPr id="4" name="Rectangle 3"/>
          <p:cNvSpPr/>
          <p:nvPr/>
        </p:nvSpPr>
        <p:spPr>
          <a:xfrm>
            <a:off x="6591300" y="-12700"/>
            <a:ext cx="2908300" cy="2552700"/>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FEL </a:t>
            </a:r>
            <a:r>
              <a:rPr lang="en-US" sz="2800" dirty="0" err="1" smtClean="0"/>
              <a:t>undulators</a:t>
            </a:r>
            <a:r>
              <a:rPr lang="en-US" sz="2800" dirty="0" smtClean="0"/>
              <a:t> and THz line</a:t>
            </a:r>
            <a:endParaRPr lang="en-US" sz="2800"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25754" r="7949"/>
          <a:stretch/>
        </p:blipFill>
        <p:spPr>
          <a:xfrm>
            <a:off x="-35860" y="907216"/>
            <a:ext cx="9179860" cy="6026984"/>
          </a:xfrm>
          <a:prstGeom prst="rect">
            <a:avLst/>
          </a:prstGeom>
        </p:spPr>
      </p:pic>
      <p:pic>
        <p:nvPicPr>
          <p:cNvPr id="5" name="Picture 4"/>
          <p:cNvPicPr>
            <a:picLocks noChangeAspect="1"/>
          </p:cNvPicPr>
          <p:nvPr/>
        </p:nvPicPr>
        <p:blipFill>
          <a:blip r:embed="rId3"/>
          <a:stretch>
            <a:fillRect/>
          </a:stretch>
        </p:blipFill>
        <p:spPr>
          <a:xfrm>
            <a:off x="-14350" y="44624"/>
            <a:ext cx="3731528" cy="2376264"/>
          </a:xfrm>
          <a:prstGeom prst="rect">
            <a:avLst/>
          </a:prstGeom>
        </p:spPr>
      </p:pic>
      <p:sp>
        <p:nvSpPr>
          <p:cNvPr id="6" name="Rectangle 4"/>
          <p:cNvSpPr txBox="1">
            <a:spLocks noChangeArrowheads="1"/>
          </p:cNvSpPr>
          <p:nvPr/>
        </p:nvSpPr>
        <p:spPr bwMode="auto">
          <a:xfrm>
            <a:off x="3733800" y="76200"/>
            <a:ext cx="5336390" cy="681196"/>
          </a:xfrm>
          <a:prstGeom prst="rect">
            <a:avLst/>
          </a:prstGeom>
          <a:solidFill>
            <a:srgbClr val="0000CC"/>
          </a:solidFill>
          <a:ln w="28575">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r>
              <a:rPr lang="en-US" sz="3200" b="1" dirty="0" smtClean="0">
                <a:solidFill>
                  <a:srgbClr val="FFFF00"/>
                </a:solidFill>
                <a:latin typeface="+mn-lt"/>
                <a:ea typeface="ＭＳ Ｐゴシック" charset="0"/>
                <a:cs typeface="ＭＳ Ｐゴシック" charset="0"/>
              </a:rPr>
              <a:t>FLAME</a:t>
            </a:r>
            <a:r>
              <a:rPr lang="en-US" sz="2400" b="1" dirty="0" smtClean="0">
                <a:solidFill>
                  <a:srgbClr val="FFFF00"/>
                </a:solidFill>
                <a:latin typeface="+mn-lt"/>
                <a:ea typeface="ＭＳ Ｐゴシック" charset="0"/>
                <a:cs typeface="ＭＳ Ｐゴシック" charset="0"/>
              </a:rPr>
              <a:t>:</a:t>
            </a:r>
            <a:r>
              <a:rPr lang="it-IT" sz="2400" b="1" dirty="0" smtClean="0">
                <a:solidFill>
                  <a:srgbClr val="FFFF00"/>
                </a:solidFill>
                <a:latin typeface="+mn-lt"/>
              </a:rPr>
              <a:t>Frascati </a:t>
            </a:r>
            <a:r>
              <a:rPr lang="it-IT" sz="2400" b="1" dirty="0">
                <a:solidFill>
                  <a:srgbClr val="FFFF00"/>
                </a:solidFill>
                <a:latin typeface="+mn-lt"/>
              </a:rPr>
              <a:t>Laser for Acceleration </a:t>
            </a:r>
            <a:endParaRPr lang="it-IT" sz="2400" b="1" dirty="0" smtClean="0">
              <a:solidFill>
                <a:srgbClr val="FFFF00"/>
              </a:solidFill>
              <a:latin typeface="+mn-lt"/>
            </a:endParaRPr>
          </a:p>
          <a:p>
            <a:r>
              <a:rPr lang="it-IT" sz="2400" b="1" dirty="0" smtClean="0">
                <a:solidFill>
                  <a:srgbClr val="FFFF00"/>
                </a:solidFill>
                <a:latin typeface="+mn-lt"/>
              </a:rPr>
              <a:t>and     </a:t>
            </a:r>
            <a:r>
              <a:rPr lang="it-IT" sz="2400" b="1" dirty="0" err="1" smtClean="0">
                <a:solidFill>
                  <a:srgbClr val="FFFF00"/>
                </a:solidFill>
                <a:latin typeface="+mn-lt"/>
              </a:rPr>
              <a:t>Multidisciplinary</a:t>
            </a:r>
            <a:r>
              <a:rPr lang="it-IT" sz="2400" b="1" dirty="0" smtClean="0">
                <a:solidFill>
                  <a:srgbClr val="FFFF00"/>
                </a:solidFill>
                <a:latin typeface="+mn-lt"/>
              </a:rPr>
              <a:t> </a:t>
            </a:r>
            <a:r>
              <a:rPr lang="it-IT" sz="2400" b="1" dirty="0" err="1">
                <a:solidFill>
                  <a:srgbClr val="FFFF00"/>
                </a:solidFill>
                <a:latin typeface="+mn-lt"/>
              </a:rPr>
              <a:t>Experiments</a:t>
            </a:r>
            <a:r>
              <a:rPr lang="en-US" sz="2400" b="1" dirty="0" smtClean="0">
                <a:solidFill>
                  <a:srgbClr val="FFFF00"/>
                </a:solidFill>
                <a:latin typeface="+mn-lt"/>
                <a:ea typeface="ＭＳ Ｐゴシック" charset="0"/>
                <a:cs typeface="ＭＳ Ｐゴシック" charset="0"/>
              </a:rPr>
              <a:t> </a:t>
            </a:r>
            <a:endParaRPr lang="en-US" sz="2400" b="1" dirty="0">
              <a:solidFill>
                <a:srgbClr val="FFFF00"/>
              </a:solidFill>
              <a:latin typeface="+mn-lt"/>
              <a:ea typeface="ＭＳ Ｐゴシック" charset="0"/>
              <a:cs typeface="ＭＳ Ｐゴシック" charset="0"/>
            </a:endParaRPr>
          </a:p>
        </p:txBody>
      </p:sp>
      <p:sp>
        <p:nvSpPr>
          <p:cNvPr id="7" name="TextBox 1"/>
          <p:cNvSpPr txBox="1"/>
          <p:nvPr/>
        </p:nvSpPr>
        <p:spPr>
          <a:xfrm>
            <a:off x="685800" y="4648200"/>
            <a:ext cx="7924800" cy="1569660"/>
          </a:xfrm>
          <a:prstGeom prst="rect">
            <a:avLst/>
          </a:prstGeom>
          <a:solidFill>
            <a:srgbClr val="0000CC"/>
          </a:solidFill>
          <a:ln w="28575" cmpd="sng">
            <a:solidFill>
              <a:srgbClr val="FF0000"/>
            </a:solidFill>
          </a:ln>
        </p:spPr>
        <p:txBody>
          <a:bodyPr wrap="square">
            <a:spAutoFit/>
          </a:bodyPr>
          <a:lstStyle/>
          <a:p>
            <a:pPr>
              <a:defRPr/>
            </a:pPr>
            <a:r>
              <a:rPr lang="en-US" sz="2400" dirty="0" smtClean="0">
                <a:solidFill>
                  <a:schemeClr val="bg1"/>
                </a:solidFill>
                <a:latin typeface="Comic Sans MS" charset="0"/>
                <a:ea typeface="ＭＳ Ｐゴシック" charset="0"/>
              </a:rPr>
              <a:t>FLAME Laser, gas-jet target, beam transport fully commissioned in </a:t>
            </a:r>
            <a:r>
              <a:rPr lang="en-US" sz="2400" b="1" i="1" dirty="0" smtClean="0">
                <a:solidFill>
                  <a:schemeClr val="bg1"/>
                </a:solidFill>
                <a:effectLst>
                  <a:outerShdw blurRad="38100" dist="38100" dir="2700000" algn="tl">
                    <a:srgbClr val="000000"/>
                  </a:outerShdw>
                </a:effectLst>
                <a:latin typeface="Comic Sans MS" charset="0"/>
                <a:ea typeface="ＭＳ Ｐゴシック" charset="0"/>
              </a:rPr>
              <a:t>2011.</a:t>
            </a:r>
          </a:p>
          <a:p>
            <a:pPr>
              <a:defRPr/>
            </a:pPr>
            <a:r>
              <a:rPr lang="en-US" sz="2400" b="1" i="1" dirty="0" smtClean="0">
                <a:solidFill>
                  <a:schemeClr val="bg1"/>
                </a:solidFill>
                <a:effectLst>
                  <a:outerShdw blurRad="38100" dist="38100" dir="2700000" algn="tl">
                    <a:srgbClr val="000000"/>
                  </a:outerShdw>
                </a:effectLst>
                <a:latin typeface="Comic Sans MS" charset="0"/>
                <a:ea typeface="ＭＳ Ｐゴシック" charset="0"/>
              </a:rPr>
              <a:t>-</a:t>
            </a:r>
            <a:r>
              <a:rPr lang="en-US" sz="2400" dirty="0" smtClean="0">
                <a:solidFill>
                  <a:srgbClr val="FFFF00"/>
                </a:solidFill>
                <a:effectLst>
                  <a:outerShdw blurRad="38100" dist="38100" dir="2700000" algn="tl">
                    <a:srgbClr val="000000"/>
                  </a:outerShdw>
                </a:effectLst>
                <a:latin typeface="Comic Sans MS" charset="0"/>
                <a:ea typeface="ＭＳ Ｐゴシック" charset="0"/>
              </a:rPr>
              <a:t>250 TW </a:t>
            </a:r>
            <a:r>
              <a:rPr lang="en-US" sz="2400" dirty="0">
                <a:solidFill>
                  <a:srgbClr val="FFFF00"/>
                </a:solidFill>
                <a:latin typeface="Comic Sans MS" charset="0"/>
                <a:ea typeface="ＭＳ Ｐゴシック" charset="0"/>
              </a:rPr>
              <a:t> </a:t>
            </a:r>
            <a:r>
              <a:rPr lang="en-US" sz="2400" dirty="0" smtClean="0">
                <a:solidFill>
                  <a:schemeClr val="bg1"/>
                </a:solidFill>
                <a:latin typeface="Comic Sans MS" charset="0"/>
                <a:ea typeface="ＭＳ Ｐゴシック" charset="0"/>
              </a:rPr>
              <a:t>achieved.</a:t>
            </a:r>
          </a:p>
          <a:p>
            <a:pPr>
              <a:defRPr/>
            </a:pPr>
            <a:r>
              <a:rPr lang="en-US" sz="2400" dirty="0" smtClean="0">
                <a:solidFill>
                  <a:schemeClr val="bg1"/>
                </a:solidFill>
                <a:latin typeface="Comic Sans MS" charset="0"/>
                <a:ea typeface="ＭＳ Ｐゴシック" charset="0"/>
              </a:rPr>
              <a:t>-</a:t>
            </a:r>
            <a:r>
              <a:rPr lang="en-US" sz="2400" b="1" dirty="0" smtClean="0">
                <a:solidFill>
                  <a:srgbClr val="FFFF00"/>
                </a:solidFill>
                <a:latin typeface="Comic Sans MS" charset="0"/>
                <a:ea typeface="ＭＳ Ｐゴシック" charset="0"/>
              </a:rPr>
              <a:t>Be</a:t>
            </a:r>
            <a:r>
              <a:rPr lang="en-US" sz="2400" dirty="0" smtClean="0">
                <a:solidFill>
                  <a:srgbClr val="FFFF00"/>
                </a:solidFill>
                <a:latin typeface="Comic Sans MS" charset="0"/>
                <a:ea typeface="ＭＳ Ｐゴシック" charset="0"/>
              </a:rPr>
              <a:t>am focused into gas cell </a:t>
            </a:r>
            <a:r>
              <a:rPr lang="en-US" sz="2400" dirty="0" smtClean="0">
                <a:solidFill>
                  <a:schemeClr val="bg1"/>
                </a:solidFill>
                <a:latin typeface="Comic Sans MS" charset="0"/>
                <a:ea typeface="ＭＳ Ｐゴシック" charset="0"/>
              </a:rPr>
              <a:t>for plasma acceleration.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17" name="Straight Connector 16"/>
          <p:cNvCxnSpPr/>
          <p:nvPr/>
        </p:nvCxnSpPr>
        <p:spPr>
          <a:xfrm>
            <a:off x="7315200" y="2362200"/>
            <a:ext cx="457200" cy="1588"/>
          </a:xfrm>
          <a:prstGeom prst="line">
            <a:avLst/>
          </a:prstGeom>
          <a:ln w="28575"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391400" y="1827212"/>
            <a:ext cx="457200" cy="1588"/>
          </a:xfrm>
          <a:prstGeom prst="line">
            <a:avLst/>
          </a:prstGeom>
          <a:ln w="28575"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aphicFrame>
        <p:nvGraphicFramePr>
          <p:cNvPr id="3" name="Diagramma 2"/>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59100151"/>
              </p:ext>
            </p:extLst>
          </p:nvPr>
        </p:nvGraphicFramePr>
        <p:xfrm>
          <a:off x="-685800" y="1525240"/>
          <a:ext cx="8424936" cy="4064000"/>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
        <p:nvSpPr>
          <p:cNvPr id="4" name="Rettangolo 3"/>
          <p:cNvSpPr/>
          <p:nvPr/>
        </p:nvSpPr>
        <p:spPr>
          <a:xfrm>
            <a:off x="4211960" y="5589240"/>
            <a:ext cx="4572000" cy="923330"/>
          </a:xfrm>
          <a:prstGeom prst="rect">
            <a:avLst/>
          </a:prstGeom>
          <a:solidFill>
            <a:schemeClr val="accent3">
              <a:lumMod val="20000"/>
              <a:lumOff val="80000"/>
            </a:schemeClr>
          </a:solidFill>
        </p:spPr>
        <p:txBody>
          <a:bodyPr>
            <a:spAutoFit/>
          </a:bodyPr>
          <a:lstStyle/>
          <a:p>
            <a:r>
              <a:rPr lang="en-US" dirty="0"/>
              <a:t>Demonstrated accelerating Gradients up to 3 orders of magnitudes beyond presently used RF technologies.</a:t>
            </a:r>
          </a:p>
        </p:txBody>
      </p:sp>
      <p:pic>
        <p:nvPicPr>
          <p:cNvPr id="5" name="Picture 2"/>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9552" y="34072"/>
            <a:ext cx="3957995" cy="234499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1" name="TextBox 10"/>
          <p:cNvSpPr txBox="1"/>
          <p:nvPr/>
        </p:nvSpPr>
        <p:spPr>
          <a:xfrm>
            <a:off x="7722202" y="1143012"/>
            <a:ext cx="1269398" cy="830997"/>
          </a:xfrm>
          <a:prstGeom prst="rect">
            <a:avLst/>
          </a:prstGeom>
          <a:solidFill>
            <a:srgbClr val="FFFF00"/>
          </a:solidFill>
        </p:spPr>
        <p:txBody>
          <a:bodyPr wrap="none" rtlCol="0">
            <a:spAutoFit/>
          </a:bodyPr>
          <a:lstStyle/>
          <a:p>
            <a:pPr algn="ctr"/>
            <a:r>
              <a:rPr lang="en-US" sz="2400" dirty="0" smtClean="0">
                <a:solidFill>
                  <a:srgbClr val="000099"/>
                </a:solidFill>
              </a:rPr>
              <a:t>Self-</a:t>
            </a:r>
          </a:p>
          <a:p>
            <a:pPr algn="ctr"/>
            <a:r>
              <a:rPr lang="en-US" sz="2400" dirty="0" smtClean="0">
                <a:solidFill>
                  <a:srgbClr val="000099"/>
                </a:solidFill>
              </a:rPr>
              <a:t>injection</a:t>
            </a:r>
            <a:endParaRPr lang="en-US" sz="2400" dirty="0">
              <a:solidFill>
                <a:srgbClr val="000099"/>
              </a:solidFill>
            </a:endParaRPr>
          </a:p>
        </p:txBody>
      </p:sp>
      <p:sp>
        <p:nvSpPr>
          <p:cNvPr id="12" name="TextBox 11"/>
          <p:cNvSpPr txBox="1"/>
          <p:nvPr/>
        </p:nvSpPr>
        <p:spPr>
          <a:xfrm>
            <a:off x="7722202" y="2133612"/>
            <a:ext cx="1269398" cy="830997"/>
          </a:xfrm>
          <a:prstGeom prst="rect">
            <a:avLst/>
          </a:prstGeom>
          <a:solidFill>
            <a:srgbClr val="FFFF00"/>
          </a:solidFill>
        </p:spPr>
        <p:txBody>
          <a:bodyPr wrap="none" rtlCol="0">
            <a:spAutoFit/>
          </a:bodyPr>
          <a:lstStyle/>
          <a:p>
            <a:r>
              <a:rPr lang="en-US" sz="2400" dirty="0" smtClean="0">
                <a:solidFill>
                  <a:srgbClr val="000099"/>
                </a:solidFill>
              </a:rPr>
              <a:t>External</a:t>
            </a:r>
          </a:p>
          <a:p>
            <a:r>
              <a:rPr lang="en-US" sz="2400" dirty="0" smtClean="0">
                <a:solidFill>
                  <a:srgbClr val="000099"/>
                </a:solidFill>
              </a:rPr>
              <a:t>injection</a:t>
            </a:r>
            <a:endParaRPr lang="en-US" sz="2400" dirty="0">
              <a:solidFill>
                <a:srgbClr val="000099"/>
              </a:solidFill>
            </a:endParaRPr>
          </a:p>
        </p:txBody>
      </p:sp>
      <p:sp>
        <p:nvSpPr>
          <p:cNvPr id="13" name="Rounded Rectangle 12"/>
          <p:cNvSpPr/>
          <p:nvPr/>
        </p:nvSpPr>
        <p:spPr>
          <a:xfrm>
            <a:off x="4800600" y="457200"/>
            <a:ext cx="4267200" cy="3276600"/>
          </a:xfrm>
          <a:prstGeom prst="roundRect">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5562606" y="533412"/>
            <a:ext cx="2507267" cy="461665"/>
          </a:xfrm>
          <a:prstGeom prst="rect">
            <a:avLst/>
          </a:prstGeom>
          <a:noFill/>
        </p:spPr>
        <p:txBody>
          <a:bodyPr wrap="none" rtlCol="0">
            <a:spAutoFit/>
          </a:bodyPr>
          <a:lstStyle/>
          <a:p>
            <a:r>
              <a:rPr lang="en-US" sz="2400" dirty="0" smtClean="0">
                <a:solidFill>
                  <a:srgbClr val="FF0000"/>
                </a:solidFill>
              </a:rPr>
              <a:t>Test @ SPARC_LAB</a:t>
            </a:r>
            <a:endParaRPr lang="en-US" sz="2400" dirty="0">
              <a:solidFill>
                <a:srgbClr val="FF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9505323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a:spLocks noGrp="1"/>
          </p:cNvSpPr>
          <p:nvPr>
            <p:ph type="title"/>
          </p:nvPr>
        </p:nvSpPr>
        <p:spPr>
          <a:xfrm>
            <a:off x="4883150" y="1765300"/>
            <a:ext cx="3683000" cy="982662"/>
          </a:xfrm>
        </p:spPr>
        <p:txBody>
          <a:bodyPr/>
          <a:lstStyle/>
          <a:p>
            <a:r>
              <a:rPr lang="en-US" b="1" dirty="0" smtClean="0">
                <a:solidFill>
                  <a:srgbClr val="FFFFFF"/>
                </a:solidFill>
              </a:rPr>
              <a:t>ELI-NP</a:t>
            </a:r>
            <a:endParaRPr lang="en-US" b="1" dirty="0">
              <a:solidFill>
                <a:srgbClr val="FFFFFF"/>
              </a:solidFill>
            </a:endParaRPr>
          </a:p>
        </p:txBody>
      </p:sp>
      <p:pic>
        <p:nvPicPr>
          <p:cNvPr id="5" name="Picture 4"/>
          <p:cNvPicPr>
            <a:picLocks noChangeAspect="1"/>
          </p:cNvPicPr>
          <p:nvPr/>
        </p:nvPicPr>
        <p:blipFill>
          <a:blip r:embed="rId2"/>
          <a:stretch>
            <a:fillRect/>
          </a:stretch>
        </p:blipFill>
        <p:spPr>
          <a:xfrm>
            <a:off x="431803" y="1332089"/>
            <a:ext cx="3848099" cy="5437954"/>
          </a:xfrm>
          <a:prstGeom prst="rect">
            <a:avLst/>
          </a:prstGeom>
        </p:spPr>
      </p:pic>
      <p:pic>
        <p:nvPicPr>
          <p:cNvPr id="6" name="Picture 5"/>
          <p:cNvPicPr>
            <a:picLocks noChangeAspect="1"/>
          </p:cNvPicPr>
          <p:nvPr/>
        </p:nvPicPr>
        <p:blipFill>
          <a:blip r:embed="rId3"/>
          <a:stretch>
            <a:fillRect/>
          </a:stretch>
        </p:blipFill>
        <p:spPr>
          <a:xfrm>
            <a:off x="4432300" y="3248370"/>
            <a:ext cx="4670694" cy="2923830"/>
          </a:xfrm>
          <a:prstGeom prst="rect">
            <a:avLst/>
          </a:prstGeom>
        </p:spPr>
      </p:pic>
      <p:pic>
        <p:nvPicPr>
          <p:cNvPr id="7" name="Picture 6"/>
          <p:cNvPicPr>
            <a:picLocks noChangeAspect="1"/>
          </p:cNvPicPr>
          <p:nvPr/>
        </p:nvPicPr>
        <p:blipFill>
          <a:blip r:embed="rId4"/>
          <a:stretch>
            <a:fillRect/>
          </a:stretch>
        </p:blipFill>
        <p:spPr>
          <a:xfrm>
            <a:off x="203200" y="12"/>
            <a:ext cx="8648700" cy="1281289"/>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 y="1384300"/>
            <a:ext cx="6470650" cy="48641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635011"/>
            <a:ext cx="6477000" cy="1420631"/>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6" name="CasellaDiTesto 5"/>
          <p:cNvSpPr txBox="1"/>
          <p:nvPr/>
        </p:nvSpPr>
        <p:spPr>
          <a:xfrm>
            <a:off x="6441023" y="4656873"/>
            <a:ext cx="2752113" cy="1754327"/>
          </a:xfrm>
          <a:prstGeom prst="rect">
            <a:avLst/>
          </a:prstGeom>
          <a:noFill/>
        </p:spPr>
        <p:txBody>
          <a:bodyPr wrap="none" rtlCol="0">
            <a:spAutoFit/>
          </a:bodyPr>
          <a:lstStyle/>
          <a:p>
            <a:r>
              <a:rPr lang="it-IT" dirty="0" smtClean="0">
                <a:solidFill>
                  <a:schemeClr val="bg1"/>
                </a:solidFill>
              </a:rPr>
              <a:t>E </a:t>
            </a:r>
            <a:r>
              <a:rPr lang="it-IT" dirty="0" err="1" smtClean="0">
                <a:solidFill>
                  <a:schemeClr val="bg1"/>
                </a:solidFill>
              </a:rPr>
              <a:t>beam</a:t>
            </a:r>
            <a:r>
              <a:rPr lang="it-IT" dirty="0" smtClean="0">
                <a:solidFill>
                  <a:schemeClr val="bg1"/>
                </a:solidFill>
              </a:rPr>
              <a:t> </a:t>
            </a:r>
            <a:r>
              <a:rPr lang="it-IT" dirty="0" err="1" smtClean="0">
                <a:solidFill>
                  <a:schemeClr val="bg1"/>
                </a:solidFill>
              </a:rPr>
              <a:t>energy</a:t>
            </a:r>
            <a:r>
              <a:rPr lang="it-IT" dirty="0" smtClean="0">
                <a:solidFill>
                  <a:schemeClr val="bg1"/>
                </a:solidFill>
              </a:rPr>
              <a:t> : 720 </a:t>
            </a:r>
            <a:r>
              <a:rPr lang="it-IT" dirty="0" err="1" smtClean="0">
                <a:solidFill>
                  <a:schemeClr val="bg1"/>
                </a:solidFill>
              </a:rPr>
              <a:t>MeV</a:t>
            </a:r>
            <a:endParaRPr lang="it-IT" dirty="0" smtClean="0">
              <a:solidFill>
                <a:schemeClr val="bg1"/>
              </a:solidFill>
            </a:endParaRPr>
          </a:p>
          <a:p>
            <a:r>
              <a:rPr lang="it-IT" dirty="0" err="1" smtClean="0">
                <a:solidFill>
                  <a:schemeClr val="bg1"/>
                </a:solidFill>
              </a:rPr>
              <a:t>Photon</a:t>
            </a:r>
            <a:r>
              <a:rPr lang="it-IT" dirty="0" smtClean="0">
                <a:solidFill>
                  <a:schemeClr val="bg1"/>
                </a:solidFill>
              </a:rPr>
              <a:t> </a:t>
            </a:r>
            <a:r>
              <a:rPr lang="it-IT" dirty="0" err="1" smtClean="0">
                <a:solidFill>
                  <a:schemeClr val="bg1"/>
                </a:solidFill>
              </a:rPr>
              <a:t>energy</a:t>
            </a:r>
            <a:r>
              <a:rPr lang="it-IT" dirty="0" smtClean="0">
                <a:solidFill>
                  <a:schemeClr val="bg1"/>
                </a:solidFill>
              </a:rPr>
              <a:t> : 20 </a:t>
            </a:r>
            <a:r>
              <a:rPr lang="it-IT" dirty="0" err="1" smtClean="0">
                <a:solidFill>
                  <a:schemeClr val="bg1"/>
                </a:solidFill>
              </a:rPr>
              <a:t>MeV</a:t>
            </a:r>
            <a:endParaRPr lang="it-IT" dirty="0" smtClean="0">
              <a:solidFill>
                <a:schemeClr val="bg1"/>
              </a:solidFill>
            </a:endParaRPr>
          </a:p>
          <a:p>
            <a:r>
              <a:rPr lang="it-IT" dirty="0" smtClean="0">
                <a:solidFill>
                  <a:schemeClr val="bg1"/>
                </a:solidFill>
              </a:rPr>
              <a:t>Laser </a:t>
            </a:r>
            <a:r>
              <a:rPr lang="it-IT" dirty="0" err="1" smtClean="0">
                <a:solidFill>
                  <a:schemeClr val="bg1"/>
                </a:solidFill>
              </a:rPr>
              <a:t>pulse</a:t>
            </a:r>
            <a:r>
              <a:rPr lang="it-IT" dirty="0" smtClean="0">
                <a:solidFill>
                  <a:schemeClr val="bg1"/>
                </a:solidFill>
              </a:rPr>
              <a:t> </a:t>
            </a:r>
            <a:r>
              <a:rPr lang="it-IT" dirty="0" err="1" smtClean="0">
                <a:solidFill>
                  <a:schemeClr val="bg1"/>
                </a:solidFill>
              </a:rPr>
              <a:t>energy</a:t>
            </a:r>
            <a:r>
              <a:rPr lang="it-IT" dirty="0" smtClean="0">
                <a:solidFill>
                  <a:schemeClr val="bg1"/>
                </a:solidFill>
              </a:rPr>
              <a:t> : 0.5 J</a:t>
            </a:r>
          </a:p>
          <a:p>
            <a:r>
              <a:rPr lang="it-IT" dirty="0" smtClean="0">
                <a:solidFill>
                  <a:schemeClr val="bg1"/>
                </a:solidFill>
              </a:rPr>
              <a:t>Laser </a:t>
            </a:r>
            <a:r>
              <a:rPr lang="it-IT" dirty="0" err="1" smtClean="0">
                <a:solidFill>
                  <a:schemeClr val="bg1"/>
                </a:solidFill>
              </a:rPr>
              <a:t>wavelength</a:t>
            </a:r>
            <a:r>
              <a:rPr lang="it-IT" dirty="0" smtClean="0">
                <a:solidFill>
                  <a:schemeClr val="bg1"/>
                </a:solidFill>
              </a:rPr>
              <a:t>: 2.4 </a:t>
            </a:r>
            <a:r>
              <a:rPr lang="it-IT" dirty="0" err="1" smtClean="0">
                <a:solidFill>
                  <a:schemeClr val="bg1"/>
                </a:solidFill>
              </a:rPr>
              <a:t>eV</a:t>
            </a:r>
            <a:endParaRPr lang="it-IT" dirty="0" smtClean="0">
              <a:solidFill>
                <a:schemeClr val="bg1"/>
              </a:solidFill>
            </a:endParaRPr>
          </a:p>
          <a:p>
            <a:r>
              <a:rPr lang="it-IT" dirty="0" smtClean="0">
                <a:solidFill>
                  <a:schemeClr val="bg1"/>
                </a:solidFill>
              </a:rPr>
              <a:t>Rep rate : 100 Hz</a:t>
            </a:r>
          </a:p>
          <a:p>
            <a:r>
              <a:rPr lang="it-IT" dirty="0" smtClean="0">
                <a:solidFill>
                  <a:schemeClr val="bg1"/>
                </a:solidFill>
              </a:rPr>
              <a:t># of recirculations: up to 40</a:t>
            </a:r>
            <a:endParaRPr lang="en-US" dirty="0">
              <a:solidFill>
                <a:schemeClr val="bg1"/>
              </a:solidFill>
            </a:endParaRPr>
          </a:p>
        </p:txBody>
      </p:sp>
      <p:pic>
        <p:nvPicPr>
          <p:cNvPr id="7" name="Image 9" descr="Description: F:\Images BE\image-2.JPG"/>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12869" y="1196752"/>
            <a:ext cx="2731135" cy="3147060"/>
          </a:xfrm>
          <a:prstGeom prst="rect">
            <a:avLst/>
          </a:prstGeom>
          <a:noFill/>
          <a:ln>
            <a:noFill/>
          </a:ln>
        </p:spPr>
      </p:pic>
      <p:sp>
        <p:nvSpPr>
          <p:cNvPr id="8" name="CasellaDiTesto 3"/>
          <p:cNvSpPr txBox="1"/>
          <p:nvPr/>
        </p:nvSpPr>
        <p:spPr>
          <a:xfrm>
            <a:off x="6553200" y="358914"/>
            <a:ext cx="3581400" cy="707886"/>
          </a:xfrm>
          <a:prstGeom prst="rect">
            <a:avLst/>
          </a:prstGeom>
          <a:noFill/>
        </p:spPr>
        <p:txBody>
          <a:bodyPr wrap="square" rtlCol="0">
            <a:spAutoFit/>
          </a:bodyPr>
          <a:lstStyle/>
          <a:p>
            <a:r>
              <a:rPr lang="it-IT" sz="2000" dirty="0" smtClean="0">
                <a:solidFill>
                  <a:srgbClr val="FFFFFF"/>
                </a:solidFill>
              </a:rPr>
              <a:t>TDR ready in </a:t>
            </a:r>
            <a:r>
              <a:rPr lang="it-IT" sz="2000" dirty="0" err="1" smtClean="0">
                <a:solidFill>
                  <a:srgbClr val="FFFFFF"/>
                </a:solidFill>
              </a:rPr>
              <a:t>Oct</a:t>
            </a:r>
            <a:r>
              <a:rPr lang="it-IT" sz="2000" dirty="0" smtClean="0">
                <a:solidFill>
                  <a:srgbClr val="FFFFFF"/>
                </a:solidFill>
              </a:rPr>
              <a:t>. 2012</a:t>
            </a:r>
          </a:p>
          <a:p>
            <a:r>
              <a:rPr lang="it-IT" sz="2000" dirty="0" smtClean="0">
                <a:solidFill>
                  <a:srgbClr val="FFFFFF"/>
                </a:solidFill>
              </a:rPr>
              <a:t>To be </a:t>
            </a:r>
            <a:r>
              <a:rPr lang="it-IT" sz="2000" dirty="0" err="1" smtClean="0">
                <a:solidFill>
                  <a:srgbClr val="FFFFFF"/>
                </a:solidFill>
              </a:rPr>
              <a:t>built</a:t>
            </a:r>
            <a:r>
              <a:rPr lang="it-IT" sz="2000" dirty="0" smtClean="0">
                <a:solidFill>
                  <a:srgbClr val="FFFFFF"/>
                </a:solidFill>
              </a:rPr>
              <a:t> in 4 </a:t>
            </a:r>
            <a:r>
              <a:rPr lang="it-IT" sz="2000" dirty="0" err="1" smtClean="0">
                <a:solidFill>
                  <a:srgbClr val="FFFFFF"/>
                </a:solidFill>
              </a:rPr>
              <a:t>years</a:t>
            </a:r>
            <a:endParaRPr lang="en-US" sz="2000" dirty="0">
              <a:solidFill>
                <a:srgbClr val="FFFFFF"/>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2" descr="nautibur"/>
          <p:cNvPicPr>
            <a:picLocks noChangeAspect="1" noChangeArrowheads="1"/>
          </p:cNvPicPr>
          <p:nvPr/>
        </p:nvPicPr>
        <p:blipFill>
          <a:blip r:embed="rId3"/>
          <a:srcRect/>
          <a:stretch>
            <a:fillRect/>
          </a:stretch>
        </p:blipFill>
        <p:spPr bwMode="auto">
          <a:xfrm>
            <a:off x="4716464" y="692150"/>
            <a:ext cx="3744913" cy="3527425"/>
          </a:xfrm>
          <a:prstGeom prst="rect">
            <a:avLst/>
          </a:prstGeom>
          <a:noFill/>
          <a:effectLst>
            <a:outerShdw blurRad="50800" dist="38100" dir="2700000">
              <a:srgbClr val="000000">
                <a:alpha val="43000"/>
              </a:srgbClr>
            </a:outerShdw>
          </a:effectLst>
        </p:spPr>
      </p:pic>
      <p:sp>
        <p:nvSpPr>
          <p:cNvPr id="19" name="TextBox 18"/>
          <p:cNvSpPr txBox="1">
            <a:spLocks noChangeArrowheads="1"/>
          </p:cNvSpPr>
          <p:nvPr/>
        </p:nvSpPr>
        <p:spPr bwMode="auto">
          <a:xfrm>
            <a:off x="250828" y="0"/>
            <a:ext cx="8302625" cy="461665"/>
          </a:xfrm>
          <a:prstGeom prst="rect">
            <a:avLst/>
          </a:prstGeom>
          <a:gradFill rotWithShape="1">
            <a:gsLst>
              <a:gs pos="0">
                <a:srgbClr val="84C800"/>
              </a:gs>
              <a:gs pos="31000">
                <a:srgbClr val="84C800"/>
              </a:gs>
              <a:gs pos="100000">
                <a:srgbClr val="CCE7B3"/>
              </a:gs>
            </a:gsLst>
            <a:lin ang="5400000" scaled="1"/>
          </a:gradFill>
          <a:ln w="12700">
            <a:solidFill>
              <a:srgbClr val="7DB601"/>
            </a:solidFill>
            <a:miter lim="800000"/>
            <a:headEnd/>
            <a:tailEnd/>
          </a:ln>
          <a:effectLst>
            <a:outerShdw blurRad="50800" dist="38100" dir="2700000" rotWithShape="0">
              <a:srgbClr val="000000">
                <a:alpha val="42999"/>
              </a:srgbClr>
            </a:outerShdw>
          </a:effectLst>
        </p:spPr>
        <p:txBody>
          <a:bodyPr>
            <a:prstTxWarp prst="textNoShape">
              <a:avLst/>
            </a:prstTxWarp>
            <a:spAutoFit/>
          </a:bodyPr>
          <a:lstStyle/>
          <a:p>
            <a:pPr algn="ctr" defTabSz="457200">
              <a:defRPr/>
            </a:pPr>
            <a:r>
              <a:rPr lang="en-US" sz="2400" dirty="0">
                <a:solidFill>
                  <a:srgbClr val="000000"/>
                </a:solidFill>
                <a:latin typeface="News Gothic MT" charset="0"/>
                <a:ea typeface="ＭＳ Ｐゴシック" charset="-128"/>
                <a:cs typeface="ＭＳ Ｐゴシック" charset="-128"/>
              </a:rPr>
              <a:t>NAUTILUS  :</a:t>
            </a:r>
            <a:r>
              <a:rPr lang="en-US" sz="2400" dirty="0" smtClean="0">
                <a:solidFill>
                  <a:srgbClr val="000000"/>
                </a:solidFill>
                <a:latin typeface="News Gothic MT" charset="0"/>
                <a:ea typeface="ＭＳ Ｐゴシック" charset="-128"/>
                <a:cs typeface="ＭＳ Ｐゴシック" charset="-128"/>
              </a:rPr>
              <a:t> Antenna for Gravitational Waves detection</a:t>
            </a:r>
            <a:endParaRPr lang="en-US" sz="2400" dirty="0">
              <a:solidFill>
                <a:srgbClr val="000000"/>
              </a:solidFill>
              <a:latin typeface="News Gothic MT" charset="0"/>
              <a:ea typeface="ＭＳ Ｐゴシック" charset="-128"/>
              <a:cs typeface="ＭＳ Ｐゴシック" charset="-128"/>
            </a:endParaRPr>
          </a:p>
        </p:txBody>
      </p:sp>
      <p:sp>
        <p:nvSpPr>
          <p:cNvPr id="68612" name="Slide Number Placeholder 17"/>
          <p:cNvSpPr txBox="1">
            <a:spLocks noGrp="1"/>
          </p:cNvSpPr>
          <p:nvPr/>
        </p:nvSpPr>
        <p:spPr bwMode="auto">
          <a:xfrm>
            <a:off x="7897813" y="6275400"/>
            <a:ext cx="990600" cy="365125"/>
          </a:xfrm>
          <a:prstGeom prst="rect">
            <a:avLst/>
          </a:prstGeom>
          <a:noFill/>
          <a:ln w="9525">
            <a:noFill/>
            <a:miter lim="800000"/>
            <a:headEnd/>
            <a:tailEnd/>
          </a:ln>
        </p:spPr>
        <p:txBody>
          <a:bodyPr anchor="ctr">
            <a:prstTxWarp prst="textNoShape">
              <a:avLst/>
            </a:prstTxWarp>
          </a:bodyPr>
          <a:lstStyle/>
          <a:p>
            <a:pPr algn="r" defTabSz="457200"/>
            <a:fld id="{3D16159A-CDA2-A342-9133-9A634CEBB5BC}" type="slidenum">
              <a:rPr lang="en-US" sz="3600" b="0">
                <a:solidFill>
                  <a:schemeClr val="bg1"/>
                </a:solidFill>
                <a:latin typeface="News Gothic MT" charset="0"/>
                <a:ea typeface="ＭＳ Ｐゴシック" charset="-128"/>
                <a:cs typeface="ＭＳ Ｐゴシック" charset="-128"/>
              </a:rPr>
              <a:pPr algn="r" defTabSz="457200"/>
              <a:t>75</a:t>
            </a:fld>
            <a:endParaRPr lang="en-US" sz="3600" b="0">
              <a:solidFill>
                <a:schemeClr val="bg1"/>
              </a:solidFill>
              <a:latin typeface="News Gothic MT" charset="0"/>
              <a:ea typeface="ＭＳ Ｐゴシック" charset="-128"/>
              <a:cs typeface="ＭＳ Ｐゴシック" charset="-128"/>
            </a:endParaRPr>
          </a:p>
        </p:txBody>
      </p:sp>
      <p:sp>
        <p:nvSpPr>
          <p:cNvPr id="68613" name="Footer Placeholder 19"/>
          <p:cNvSpPr txBox="1">
            <a:spLocks noGrp="1"/>
          </p:cNvSpPr>
          <p:nvPr/>
        </p:nvSpPr>
        <p:spPr bwMode="auto">
          <a:xfrm>
            <a:off x="265113" y="6275400"/>
            <a:ext cx="4840287" cy="365125"/>
          </a:xfrm>
          <a:prstGeom prst="rect">
            <a:avLst/>
          </a:prstGeom>
          <a:noFill/>
          <a:ln w="9525">
            <a:noFill/>
            <a:miter lim="800000"/>
            <a:headEnd/>
            <a:tailEnd/>
          </a:ln>
        </p:spPr>
        <p:txBody>
          <a:bodyPr anchor="ctr">
            <a:prstTxWarp prst="textNoShape">
              <a:avLst/>
            </a:prstTxWarp>
          </a:bodyPr>
          <a:lstStyle/>
          <a:p>
            <a:pPr defTabSz="457200"/>
            <a:r>
              <a:rPr lang="en-US" sz="1200" b="0">
                <a:solidFill>
                  <a:schemeClr val="bg1"/>
                </a:solidFill>
                <a:latin typeface="News Gothic MT" charset="0"/>
                <a:ea typeface="ＭＳ Ｐゴシック" charset="-128"/>
                <a:cs typeface="ＭＳ Ｐゴシック" charset="-128"/>
              </a:rPr>
              <a:t>lnf, luglio 2008</a:t>
            </a:r>
          </a:p>
        </p:txBody>
      </p:sp>
      <p:sp>
        <p:nvSpPr>
          <p:cNvPr id="68614" name="Text Box 12"/>
          <p:cNvSpPr txBox="1">
            <a:spLocks noChangeArrowheads="1"/>
          </p:cNvSpPr>
          <p:nvPr/>
        </p:nvSpPr>
        <p:spPr bwMode="auto">
          <a:xfrm>
            <a:off x="179394" y="821405"/>
            <a:ext cx="4897437" cy="2677656"/>
          </a:xfrm>
          <a:prstGeom prst="rect">
            <a:avLst/>
          </a:prstGeom>
          <a:noFill/>
          <a:ln w="9525">
            <a:noFill/>
            <a:miter lim="800000"/>
            <a:headEnd/>
            <a:tailEnd/>
          </a:ln>
        </p:spPr>
        <p:txBody>
          <a:bodyPr>
            <a:prstTxWarp prst="textNoShape">
              <a:avLst/>
            </a:prstTxWarp>
            <a:spAutoFit/>
          </a:bodyPr>
          <a:lstStyle/>
          <a:p>
            <a:r>
              <a:rPr lang="en-US" sz="2400" dirty="0" smtClean="0"/>
              <a:t>Aluminum bar</a:t>
            </a:r>
          </a:p>
          <a:p>
            <a:endParaRPr lang="en-US" sz="2400" dirty="0" smtClean="0"/>
          </a:p>
          <a:p>
            <a:r>
              <a:rPr lang="en-US" sz="2400" dirty="0" smtClean="0"/>
              <a:t>M = 2270 Kg</a:t>
            </a:r>
          </a:p>
          <a:p>
            <a:endParaRPr lang="en-US" sz="2400" dirty="0" smtClean="0"/>
          </a:p>
          <a:p>
            <a:r>
              <a:rPr lang="en-US" sz="2400" dirty="0" smtClean="0"/>
              <a:t>L = 2.91 </a:t>
            </a:r>
            <a:r>
              <a:rPr lang="en-US" sz="2400" dirty="0" err="1" smtClean="0"/>
              <a:t>m</a:t>
            </a:r>
            <a:r>
              <a:rPr lang="en-US" sz="2400" dirty="0" smtClean="0"/>
              <a:t>, diameter = 0.6 </a:t>
            </a:r>
            <a:r>
              <a:rPr lang="en-US" sz="2400" dirty="0" err="1" smtClean="0"/>
              <a:t>m</a:t>
            </a:r>
            <a:endParaRPr lang="en-US" sz="2400" dirty="0" smtClean="0"/>
          </a:p>
          <a:p>
            <a:endParaRPr lang="en-US" sz="2400" dirty="0" smtClean="0"/>
          </a:p>
          <a:p>
            <a:r>
              <a:rPr lang="en-US" sz="2400" dirty="0" smtClean="0"/>
              <a:t>cooled to T= 100 </a:t>
            </a:r>
            <a:r>
              <a:rPr lang="en-US" sz="2400" dirty="0" err="1" smtClean="0"/>
              <a:t>mK</a:t>
            </a:r>
            <a:r>
              <a:rPr lang="en-US" sz="2400" dirty="0" smtClean="0"/>
              <a:t> !!</a:t>
            </a:r>
            <a:endParaRPr lang="en-US" sz="2400" dirty="0"/>
          </a:p>
        </p:txBody>
      </p:sp>
      <p:sp>
        <p:nvSpPr>
          <p:cNvPr id="106511" name="Text Box 2"/>
          <p:cNvSpPr txBox="1">
            <a:spLocks noChangeArrowheads="1"/>
          </p:cNvSpPr>
          <p:nvPr/>
        </p:nvSpPr>
        <p:spPr bwMode="auto">
          <a:xfrm>
            <a:off x="468313" y="4717228"/>
            <a:ext cx="7772400" cy="855619"/>
          </a:xfrm>
          <a:prstGeom prst="rect">
            <a:avLst/>
          </a:prstGeom>
          <a:noFill/>
          <a:ln w="9525">
            <a:noFill/>
            <a:miter lim="800000"/>
            <a:headEnd/>
            <a:tailEnd/>
          </a:ln>
        </p:spPr>
        <p:txBody>
          <a:bodyPr>
            <a:prstTxWarp prst="textNoShape">
              <a:avLst/>
            </a:prstTxWarp>
            <a:spAutoFit/>
          </a:bodyPr>
          <a:lstStyle/>
          <a:p>
            <a:pPr>
              <a:lnSpc>
                <a:spcPct val="70000"/>
              </a:lnSpc>
              <a:spcBef>
                <a:spcPct val="50000"/>
              </a:spcBef>
              <a:buFontTx/>
              <a:buChar char="•"/>
            </a:pPr>
            <a:r>
              <a:rPr lang="en-US" sz="2800" dirty="0">
                <a:solidFill>
                  <a:schemeClr val="hlink"/>
                </a:solidFill>
              </a:rPr>
              <a:t> </a:t>
            </a:r>
            <a:r>
              <a:rPr lang="en-US" sz="2400" dirty="0">
                <a:solidFill>
                  <a:schemeClr val="hlink"/>
                </a:solidFill>
              </a:rPr>
              <a:t>Supernova</a:t>
            </a:r>
            <a:r>
              <a:rPr lang="en-US" sz="2400" dirty="0" smtClean="0">
                <a:solidFill>
                  <a:schemeClr val="hlink"/>
                </a:solidFill>
              </a:rPr>
              <a:t> in our Galaxy </a:t>
            </a:r>
            <a:r>
              <a:rPr lang="it-IT" sz="2400" dirty="0" smtClean="0">
                <a:solidFill>
                  <a:schemeClr val="hlink"/>
                </a:solidFill>
              </a:rPr>
              <a:t> </a:t>
            </a:r>
            <a:r>
              <a:rPr lang="en-US" dirty="0">
                <a:solidFill>
                  <a:schemeClr val="hlink"/>
                </a:solidFill>
                <a:latin typeface="Symbol" charset="2"/>
              </a:rPr>
              <a:t>D</a:t>
            </a:r>
            <a:r>
              <a:rPr lang="en-US" dirty="0">
                <a:solidFill>
                  <a:schemeClr val="hlink"/>
                </a:solidFill>
              </a:rPr>
              <a:t>L/L </a:t>
            </a:r>
            <a:r>
              <a:rPr lang="en-US" sz="2400" dirty="0">
                <a:solidFill>
                  <a:schemeClr val="hlink"/>
                </a:solidFill>
              </a:rPr>
              <a:t>= 10</a:t>
            </a:r>
            <a:r>
              <a:rPr lang="en-US" sz="2400" baseline="30000" dirty="0">
                <a:solidFill>
                  <a:schemeClr val="hlink"/>
                </a:solidFill>
                <a:latin typeface="Symbol" charset="2"/>
              </a:rPr>
              <a:t>-</a:t>
            </a:r>
            <a:r>
              <a:rPr lang="en-US" sz="2400" baseline="30000" dirty="0">
                <a:solidFill>
                  <a:schemeClr val="hlink"/>
                </a:solidFill>
              </a:rPr>
              <a:t>18</a:t>
            </a:r>
          </a:p>
          <a:p>
            <a:pPr>
              <a:lnSpc>
                <a:spcPct val="70000"/>
              </a:lnSpc>
              <a:spcBef>
                <a:spcPct val="50000"/>
              </a:spcBef>
              <a:buFontTx/>
              <a:buChar char="•"/>
            </a:pPr>
            <a:r>
              <a:rPr lang="en-US" sz="2400" dirty="0" smtClean="0">
                <a:solidFill>
                  <a:schemeClr val="hlink"/>
                </a:solidFill>
              </a:rPr>
              <a:t> Thermal noise </a:t>
            </a:r>
            <a:r>
              <a:rPr lang="en-US" sz="2400" dirty="0">
                <a:solidFill>
                  <a:schemeClr val="hlink"/>
                </a:solidFill>
              </a:rPr>
              <a:t>@ T=300 </a:t>
            </a:r>
            <a:r>
              <a:rPr lang="en-US" sz="2400" dirty="0" err="1">
                <a:solidFill>
                  <a:schemeClr val="hlink"/>
                </a:solidFill>
              </a:rPr>
              <a:t>mK</a:t>
            </a:r>
            <a:r>
              <a:rPr lang="en-US" sz="2400" dirty="0">
                <a:solidFill>
                  <a:schemeClr val="hlink"/>
                </a:solidFill>
              </a:rPr>
              <a:t> </a:t>
            </a:r>
            <a:r>
              <a:rPr lang="en-US" sz="2400" dirty="0" err="1">
                <a:solidFill>
                  <a:schemeClr val="hlink"/>
                </a:solidFill>
                <a:sym typeface="Wingdings" charset="2"/>
              </a:rPr>
              <a:t></a:t>
            </a:r>
            <a:r>
              <a:rPr lang="en-US" sz="2400" dirty="0">
                <a:solidFill>
                  <a:schemeClr val="hlink"/>
                </a:solidFill>
              </a:rPr>
              <a:t> </a:t>
            </a:r>
            <a:r>
              <a:rPr lang="en-US" sz="2400" dirty="0">
                <a:solidFill>
                  <a:schemeClr val="hlink"/>
                </a:solidFill>
                <a:latin typeface="Symbol" charset="2"/>
              </a:rPr>
              <a:t>D</a:t>
            </a:r>
            <a:r>
              <a:rPr lang="en-US" sz="2400" dirty="0">
                <a:solidFill>
                  <a:schemeClr val="hlink"/>
                </a:solidFill>
              </a:rPr>
              <a:t>L=10</a:t>
            </a:r>
            <a:r>
              <a:rPr lang="en-US" sz="2400" baseline="30000" dirty="0">
                <a:solidFill>
                  <a:schemeClr val="hlink"/>
                </a:solidFill>
                <a:latin typeface="Symbol" charset="2"/>
              </a:rPr>
              <a:t>-</a:t>
            </a:r>
            <a:r>
              <a:rPr lang="en-US" sz="2400" baseline="30000" dirty="0">
                <a:solidFill>
                  <a:schemeClr val="hlink"/>
                </a:solidFill>
              </a:rPr>
              <a:t>18</a:t>
            </a:r>
            <a:r>
              <a:rPr lang="en-US" sz="2400" dirty="0">
                <a:solidFill>
                  <a:schemeClr val="hlink"/>
                </a:solidFill>
              </a:rPr>
              <a:t> </a:t>
            </a:r>
            <a:r>
              <a:rPr lang="en-US" sz="2400" dirty="0" err="1">
                <a:solidFill>
                  <a:schemeClr val="hlink"/>
                </a:solidFill>
              </a:rPr>
              <a:t>m</a:t>
            </a:r>
            <a:endParaRPr lang="en-GB" sz="2400" dirty="0">
              <a:solidFill>
                <a:schemeClr val="hlink"/>
              </a:solidFill>
            </a:endParaRPr>
          </a:p>
        </p:txBody>
      </p:sp>
      <p:sp>
        <p:nvSpPr>
          <p:cNvPr id="106512" name="Text Box 16"/>
          <p:cNvSpPr txBox="1">
            <a:spLocks noChangeArrowheads="1"/>
          </p:cNvSpPr>
          <p:nvPr/>
        </p:nvSpPr>
        <p:spPr bwMode="auto">
          <a:xfrm>
            <a:off x="-19120" y="5959157"/>
            <a:ext cx="9164588" cy="830997"/>
          </a:xfrm>
          <a:prstGeom prst="rect">
            <a:avLst/>
          </a:prstGeom>
          <a:noFill/>
          <a:ln w="9525">
            <a:noFill/>
            <a:miter lim="800000"/>
            <a:headEnd/>
            <a:tailEnd/>
          </a:ln>
        </p:spPr>
        <p:txBody>
          <a:bodyPr wrap="none">
            <a:prstTxWarp prst="textNoShape">
              <a:avLst/>
            </a:prstTxWarp>
            <a:spAutoFit/>
          </a:bodyPr>
          <a:lstStyle/>
          <a:p>
            <a:r>
              <a:rPr lang="en-US" sz="2400" dirty="0" smtClean="0">
                <a:solidFill>
                  <a:srgbClr val="FF0000"/>
                </a:solidFill>
              </a:rPr>
              <a:t>It is (possibly) the coldest object of large dimensions inside the Universe</a:t>
            </a:r>
          </a:p>
          <a:p>
            <a:endParaRPr lang="en-US" sz="24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5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65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11" grpId="0"/>
    </p:bld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338" name="Immagine 2" descr="nautilus.jpg"/>
          <p:cNvPicPr>
            <a:picLocks noChangeAspect="1"/>
          </p:cNvPicPr>
          <p:nvPr/>
        </p:nvPicPr>
        <p:blipFill>
          <a:blip r:embed="rId2"/>
          <a:srcRect/>
          <a:stretch>
            <a:fillRect/>
          </a:stretch>
        </p:blipFill>
        <p:spPr bwMode="auto">
          <a:xfrm>
            <a:off x="228600" y="304800"/>
            <a:ext cx="3962400" cy="2641600"/>
          </a:xfrm>
          <a:prstGeom prst="rect">
            <a:avLst/>
          </a:prstGeom>
          <a:noFill/>
          <a:ln w="9525">
            <a:noFill/>
            <a:miter lim="800000"/>
            <a:headEnd/>
            <a:tailEnd/>
          </a:ln>
        </p:spPr>
      </p:pic>
      <p:pic>
        <p:nvPicPr>
          <p:cNvPr id="14339" name="Immagine 3" descr="sparc.jpg"/>
          <p:cNvPicPr>
            <a:picLocks noChangeAspect="1"/>
          </p:cNvPicPr>
          <p:nvPr/>
        </p:nvPicPr>
        <p:blipFill>
          <a:blip r:embed="rId3"/>
          <a:srcRect/>
          <a:stretch>
            <a:fillRect/>
          </a:stretch>
        </p:blipFill>
        <p:spPr bwMode="auto">
          <a:xfrm>
            <a:off x="533400" y="3733800"/>
            <a:ext cx="3676650" cy="2451100"/>
          </a:xfrm>
          <a:prstGeom prst="rect">
            <a:avLst/>
          </a:prstGeom>
          <a:noFill/>
          <a:ln w="9525">
            <a:noFill/>
            <a:miter lim="800000"/>
            <a:headEnd/>
            <a:tailEnd/>
          </a:ln>
        </p:spPr>
      </p:pic>
      <p:pic>
        <p:nvPicPr>
          <p:cNvPr id="14340" name="Immagine 4" descr="kloe.jpg"/>
          <p:cNvPicPr>
            <a:picLocks noChangeAspect="1"/>
          </p:cNvPicPr>
          <p:nvPr/>
        </p:nvPicPr>
        <p:blipFill>
          <a:blip r:embed="rId4"/>
          <a:srcRect/>
          <a:stretch>
            <a:fillRect/>
          </a:stretch>
        </p:blipFill>
        <p:spPr bwMode="auto">
          <a:xfrm>
            <a:off x="4953000" y="381000"/>
            <a:ext cx="4000500" cy="2667000"/>
          </a:xfrm>
          <a:prstGeom prst="rect">
            <a:avLst/>
          </a:prstGeom>
          <a:noFill/>
          <a:ln w="9525">
            <a:noFill/>
            <a:miter lim="800000"/>
            <a:headEnd/>
            <a:tailEnd/>
          </a:ln>
        </p:spPr>
      </p:pic>
      <p:pic>
        <p:nvPicPr>
          <p:cNvPr id="14341" name="Immagine 5" descr="labo_fis_nucl.jpg"/>
          <p:cNvPicPr>
            <a:picLocks noChangeAspect="1"/>
          </p:cNvPicPr>
          <p:nvPr/>
        </p:nvPicPr>
        <p:blipFill>
          <a:blip r:embed="rId5"/>
          <a:srcRect/>
          <a:stretch>
            <a:fillRect/>
          </a:stretch>
        </p:blipFill>
        <p:spPr bwMode="auto">
          <a:xfrm>
            <a:off x="4800602" y="3657612"/>
            <a:ext cx="3976688" cy="2651125"/>
          </a:xfrm>
          <a:prstGeom prst="rect">
            <a:avLst/>
          </a:prstGeom>
          <a:noFill/>
          <a:ln w="9525">
            <a:noFill/>
            <a:miter lim="800000"/>
            <a:headEnd/>
            <a:tailEnd/>
          </a:ln>
        </p:spPr>
      </p:pic>
      <p:pic>
        <p:nvPicPr>
          <p:cNvPr id="6" name="Picture 5" descr="LNF00286.jpg"/>
          <p:cNvPicPr>
            <a:picLocks noChangeAspect="1"/>
          </p:cNvPicPr>
          <p:nvPr/>
        </p:nvPicPr>
        <p:blipFill>
          <a:blip r:embed="rId6"/>
          <a:srcRect/>
          <a:stretch>
            <a:fillRect/>
          </a:stretch>
        </p:blipFill>
        <p:spPr bwMode="auto">
          <a:xfrm>
            <a:off x="228605" y="1066800"/>
            <a:ext cx="7877175" cy="4267200"/>
          </a:xfrm>
          <a:prstGeom prst="rect">
            <a:avLst/>
          </a:prstGeom>
          <a:noFill/>
          <a:ln w="9525">
            <a:noFill/>
            <a:miter lim="800000"/>
            <a:headEnd/>
            <a:tailEnd/>
          </a:ln>
        </p:spPr>
      </p:pic>
      <p:pic>
        <p:nvPicPr>
          <p:cNvPr id="7" name="Picture 6" descr="LNF00589.jpg"/>
          <p:cNvPicPr>
            <a:picLocks noChangeAspect="1"/>
          </p:cNvPicPr>
          <p:nvPr/>
        </p:nvPicPr>
        <p:blipFill>
          <a:blip r:embed="rId7"/>
          <a:srcRect/>
          <a:stretch>
            <a:fillRect/>
          </a:stretch>
        </p:blipFill>
        <p:spPr bwMode="auto">
          <a:xfrm>
            <a:off x="609600" y="457200"/>
            <a:ext cx="8509000" cy="5562600"/>
          </a:xfrm>
          <a:prstGeom prst="rect">
            <a:avLst/>
          </a:prstGeom>
          <a:noFill/>
          <a:ln w="9525">
            <a:noFill/>
            <a:miter lim="800000"/>
            <a:headEnd/>
            <a:tailEnd/>
          </a:ln>
        </p:spPr>
      </p:pic>
      <p:pic>
        <p:nvPicPr>
          <p:cNvPr id="8" name="Picture 7" descr="LNF00595.jpg"/>
          <p:cNvPicPr>
            <a:picLocks noChangeAspect="1"/>
          </p:cNvPicPr>
          <p:nvPr/>
        </p:nvPicPr>
        <p:blipFill>
          <a:blip r:embed="rId8"/>
          <a:srcRect/>
          <a:stretch>
            <a:fillRect/>
          </a:stretch>
        </p:blipFill>
        <p:spPr bwMode="auto">
          <a:xfrm>
            <a:off x="304806" y="381000"/>
            <a:ext cx="8848725" cy="5486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14341"/>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14339"/>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14340"/>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nodeType="afterEffect">
                                  <p:stCondLst>
                                    <p:cond delay="100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nodeType="afterEffect">
                                  <p:stCondLst>
                                    <p:cond delay="1000"/>
                                  </p:stCondLst>
                                  <p:childTnLst>
                                    <p:set>
                                      <p:cBhvr>
                                        <p:cTn id="21" dur="1" fill="hold">
                                          <p:stCondLst>
                                            <p:cond delay="0"/>
                                          </p:stCondLst>
                                        </p:cTn>
                                        <p:tgtEl>
                                          <p:spTgt spid="7"/>
                                        </p:tgtEl>
                                        <p:attrNameLst>
                                          <p:attrName>style.visibility</p:attrName>
                                        </p:attrNameLst>
                                      </p:cBhvr>
                                      <p:to>
                                        <p:strVal val="visible"/>
                                      </p:to>
                                    </p:set>
                                  </p:childTnLst>
                                </p:cTn>
                              </p:par>
                            </p:childTnLst>
                          </p:cTn>
                        </p:par>
                        <p:par>
                          <p:cTn id="22" fill="hold">
                            <p:stCondLst>
                              <p:cond delay="5000"/>
                            </p:stCondLst>
                            <p:childTnLst>
                              <p:par>
                                <p:cTn id="23" presetID="1" presetClass="entr" presetSubtype="0" fill="hold" nodeType="afterEffect">
                                  <p:stCondLst>
                                    <p:cond delay="100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Immagine 2" descr="IMG_9946.JP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6512" y="260648"/>
            <a:ext cx="9144000" cy="6096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11041243"/>
      </p:ext>
    </p:extLst>
  </p:cSld>
  <p:clrMapOvr>
    <a:masterClrMapping/>
  </p:clrMapOvr>
  <p:transition advClick="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3010" name="Immagine 5" descr="_MG_7918modificata.jp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4326" r="2713"/>
          <a:stretch>
            <a:fillRect/>
          </a:stretch>
        </p:blipFill>
        <p:spPr bwMode="auto">
          <a:xfrm>
            <a:off x="0" y="0"/>
            <a:ext cx="9144000" cy="6858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 name="Rectangle 3"/>
          <p:cNvSpPr txBox="1">
            <a:spLocks noChangeArrowheads="1"/>
          </p:cNvSpPr>
          <p:nvPr/>
        </p:nvSpPr>
        <p:spPr>
          <a:xfrm>
            <a:off x="-9135" y="693813"/>
            <a:ext cx="9144000" cy="433387"/>
          </a:xfrm>
          <a:prstGeom prst="rect">
            <a:avLst/>
          </a:prstGeom>
          <a:solidFill>
            <a:schemeClr val="accent2"/>
          </a:solidFill>
        </p:spPr>
        <p:txBody>
          <a:bodyPr/>
          <a:lstStyle/>
          <a:p>
            <a:pPr algn="ctr" eaLnBrk="1" hangingPunct="1">
              <a:defRPr/>
            </a:pPr>
            <a:r>
              <a:rPr lang="it-IT" sz="2200" i="1" dirty="0" err="1" smtClean="0">
                <a:solidFill>
                  <a:srgbClr val="FFFF00"/>
                </a:solidFill>
                <a:effectLst>
                  <a:outerShdw blurRad="38100" dist="38100" dir="2700000" algn="tl">
                    <a:srgbClr val="000000"/>
                  </a:outerShdw>
                </a:effectLst>
                <a:latin typeface="Trebuchet MS" pitchFamily="34" charset="0"/>
              </a:rPr>
              <a:t>September</a:t>
            </a:r>
            <a:r>
              <a:rPr lang="it-IT" sz="2200" i="1" dirty="0" smtClean="0">
                <a:solidFill>
                  <a:srgbClr val="FFFF00"/>
                </a:solidFill>
                <a:effectLst>
                  <a:outerShdw blurRad="38100" dist="38100" dir="2700000" algn="tl">
                    <a:srgbClr val="000000"/>
                  </a:outerShdw>
                </a:effectLst>
                <a:latin typeface="Trebuchet MS" pitchFamily="34" charset="0"/>
              </a:rPr>
              <a:t> 22, 2011</a:t>
            </a:r>
            <a:r>
              <a:rPr lang="it-IT" sz="2200" i="1" dirty="0">
                <a:solidFill>
                  <a:srgbClr val="FFFF00"/>
                </a:solidFill>
                <a:effectLst>
                  <a:outerShdw blurRad="38100" dist="38100" dir="2700000" algn="tl">
                    <a:srgbClr val="000000"/>
                  </a:outerShdw>
                </a:effectLst>
                <a:latin typeface="Trebuchet MS" pitchFamily="34" charset="0"/>
              </a:rPr>
              <a:t>: </a:t>
            </a:r>
            <a:r>
              <a:rPr lang="it-IT" sz="2200" i="1" dirty="0" smtClean="0">
                <a:solidFill>
                  <a:srgbClr val="FFFF00"/>
                </a:solidFill>
                <a:effectLst>
                  <a:outerShdw blurRad="38100" dist="38100" dir="2700000" algn="tl">
                    <a:srgbClr val="000000"/>
                  </a:outerShdw>
                </a:effectLst>
                <a:latin typeface="Trebuchet MS" pitchFamily="34" charset="0"/>
              </a:rPr>
              <a:t>first </a:t>
            </a:r>
            <a:r>
              <a:rPr lang="it-IT" sz="2200" i="1" dirty="0" err="1" smtClean="0">
                <a:solidFill>
                  <a:srgbClr val="FFFF00"/>
                </a:solidFill>
                <a:effectLst>
                  <a:outerShdw blurRad="38100" dist="38100" dir="2700000" algn="tl">
                    <a:srgbClr val="000000"/>
                  </a:outerShdw>
                </a:effectLst>
                <a:latin typeface="Trebuchet MS" pitchFamily="34" charset="0"/>
              </a:rPr>
              <a:t>treatement</a:t>
            </a:r>
            <a:endParaRPr lang="en-GB" sz="2200" i="1" dirty="0">
              <a:solidFill>
                <a:srgbClr val="FFFF00"/>
              </a:solidFill>
              <a:effectLst>
                <a:outerShdw blurRad="38100" dist="38100" dir="2700000" algn="tl">
                  <a:srgbClr val="000000"/>
                </a:outerShdw>
              </a:effectLst>
              <a:latin typeface="Trebuchet MS" pitchFamily="34" charset="0"/>
            </a:endParaRPr>
          </a:p>
        </p:txBody>
      </p:sp>
      <p:sp>
        <p:nvSpPr>
          <p:cNvPr id="4" name="Rettangolo 3"/>
          <p:cNvSpPr/>
          <p:nvPr/>
        </p:nvSpPr>
        <p:spPr>
          <a:xfrm>
            <a:off x="3479874" y="44462"/>
            <a:ext cx="2184255" cy="646331"/>
          </a:xfrm>
          <a:prstGeom prst="rect">
            <a:avLst/>
          </a:prstGeom>
          <a:solidFill>
            <a:schemeClr val="tx1"/>
          </a:solidFill>
        </p:spPr>
        <p:txBody>
          <a:bodyPr wrap="none">
            <a:spAutoFit/>
          </a:bodyPr>
          <a:lstStyle/>
          <a:p>
            <a:pPr algn="ctr" eaLnBrk="1" hangingPunct="1">
              <a:defRPr/>
            </a:pPr>
            <a:r>
              <a:rPr lang="it-IT" sz="3600" i="1" dirty="0" smtClean="0">
                <a:solidFill>
                  <a:srgbClr val="FF0000"/>
                </a:solidFill>
                <a:effectLst>
                  <a:outerShdw blurRad="38100" dist="38100" dir="2700000" algn="tl">
                    <a:srgbClr val="000000"/>
                  </a:outerShdw>
                </a:effectLst>
                <a:latin typeface="Trebuchet MS" pitchFamily="34" charset="0"/>
              </a:rPr>
              <a:t>PROTONS</a:t>
            </a:r>
            <a:endParaRPr lang="it-IT" sz="3600" i="1" dirty="0">
              <a:solidFill>
                <a:srgbClr val="FF0000"/>
              </a:solidFill>
              <a:effectLst>
                <a:outerShdw blurRad="38100" dist="38100" dir="2700000" algn="tl">
                  <a:srgbClr val="000000"/>
                </a:outerShdw>
              </a:effectLst>
              <a:latin typeface="Trebuchet MS"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66807295"/>
      </p:ext>
    </p:extLst>
  </p:cSld>
  <p:clrMapOvr>
    <a:masterClrMapping/>
  </p:clrMapOvr>
  <p:transition advClick="0"/>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Titolo 1"/>
          <p:cNvSpPr>
            <a:spLocks noGrp="1"/>
          </p:cNvSpPr>
          <p:nvPr>
            <p:ph type="title"/>
          </p:nvPr>
        </p:nvSpPr>
        <p:spPr>
          <a:xfrm>
            <a:off x="827088" y="260362"/>
            <a:ext cx="7772400" cy="746125"/>
          </a:xfrm>
        </p:spPr>
        <p:txBody>
          <a:bodyPr>
            <a:noAutofit/>
          </a:bodyPr>
          <a:lstStyle/>
          <a:p>
            <a:pPr eaLnBrk="1" hangingPunct="1">
              <a:defRPr/>
            </a:pPr>
            <a:r>
              <a:rPr lang="it-IT" sz="2600" dirty="0" err="1" smtClean="0">
                <a:latin typeface="Trebuchet MS" pitchFamily="34" charset="0"/>
              </a:rPr>
              <a:t>Clinical</a:t>
            </a:r>
            <a:r>
              <a:rPr lang="it-IT" sz="2600" dirty="0" smtClean="0">
                <a:latin typeface="Trebuchet MS" pitchFamily="34" charset="0"/>
              </a:rPr>
              <a:t> </a:t>
            </a:r>
            <a:r>
              <a:rPr lang="it-IT" sz="2600" dirty="0" err="1" smtClean="0">
                <a:latin typeface="Trebuchet MS" pitchFamily="34" charset="0"/>
              </a:rPr>
              <a:t>Activity</a:t>
            </a:r>
            <a:r>
              <a:rPr lang="it-IT" sz="2600" dirty="0" smtClean="0">
                <a:latin typeface="Trebuchet MS" pitchFamily="34" charset="0"/>
              </a:rPr>
              <a:t> at CNAO: </a:t>
            </a:r>
            <a:br>
              <a:rPr lang="it-IT" sz="2600" dirty="0" smtClean="0">
                <a:latin typeface="Trebuchet MS" pitchFamily="34" charset="0"/>
              </a:rPr>
            </a:br>
            <a:r>
              <a:rPr lang="it-IT" sz="2600" dirty="0" smtClean="0">
                <a:latin typeface="Trebuchet MS" pitchFamily="34" charset="0"/>
              </a:rPr>
              <a:t>22 </a:t>
            </a:r>
            <a:r>
              <a:rPr lang="it-IT" sz="2600" dirty="0" err="1" smtClean="0">
                <a:latin typeface="Trebuchet MS" pitchFamily="34" charset="0"/>
              </a:rPr>
              <a:t>September</a:t>
            </a:r>
            <a:r>
              <a:rPr lang="it-IT" sz="2600" dirty="0" smtClean="0">
                <a:latin typeface="Trebuchet MS" pitchFamily="34" charset="0"/>
              </a:rPr>
              <a:t> 2011- 30th </a:t>
            </a:r>
            <a:r>
              <a:rPr lang="it-IT" sz="2600" dirty="0" err="1" smtClean="0">
                <a:latin typeface="Trebuchet MS" pitchFamily="34" charset="0"/>
              </a:rPr>
              <a:t>September</a:t>
            </a:r>
            <a:r>
              <a:rPr lang="it-IT" sz="2600" dirty="0" smtClean="0">
                <a:latin typeface="Trebuchet MS" pitchFamily="34" charset="0"/>
              </a:rPr>
              <a:t> 2012</a:t>
            </a:r>
          </a:p>
        </p:txBody>
      </p:sp>
      <p:sp>
        <p:nvSpPr>
          <p:cNvPr id="45059" name="Segnaposto contenuto 2"/>
          <p:cNvSpPr>
            <a:spLocks noGrp="1"/>
          </p:cNvSpPr>
          <p:nvPr>
            <p:ph idx="1"/>
          </p:nvPr>
        </p:nvSpPr>
        <p:spPr>
          <a:xfrm>
            <a:off x="539554" y="1338266"/>
            <a:ext cx="8136904" cy="5043487"/>
          </a:xfrm>
        </p:spPr>
        <p:txBody>
          <a:bodyPr/>
          <a:lstStyle/>
          <a:p>
            <a:pPr eaLnBrk="1" hangingPunct="1"/>
            <a:endParaRPr lang="it-IT" dirty="0" smtClean="0">
              <a:latin typeface="Trebuchet MS" pitchFamily="34" charset="0"/>
            </a:endParaRPr>
          </a:p>
          <a:p>
            <a:pPr eaLnBrk="1" hangingPunct="1">
              <a:buFontTx/>
              <a:buNone/>
            </a:pPr>
            <a:r>
              <a:rPr lang="it-IT" dirty="0" smtClean="0">
                <a:latin typeface="Trebuchet MS" pitchFamily="34" charset="0"/>
              </a:rPr>
              <a:t>	</a:t>
            </a:r>
            <a:r>
              <a:rPr lang="it-IT" sz="3600" b="1" dirty="0" smtClean="0">
                <a:solidFill>
                  <a:schemeClr val="tx1"/>
                </a:solidFill>
                <a:latin typeface="Trebuchet MS" pitchFamily="34" charset="0"/>
              </a:rPr>
              <a:t>30 </a:t>
            </a:r>
            <a:r>
              <a:rPr lang="it-IT" sz="3600" b="1" dirty="0" err="1" smtClean="0">
                <a:solidFill>
                  <a:schemeClr val="tx1"/>
                </a:solidFill>
                <a:latin typeface="Trebuchet MS" pitchFamily="34" charset="0"/>
              </a:rPr>
              <a:t>patients</a:t>
            </a:r>
            <a:r>
              <a:rPr lang="it-IT" sz="3600" b="1" dirty="0" smtClean="0">
                <a:solidFill>
                  <a:schemeClr val="tx1"/>
                </a:solidFill>
                <a:latin typeface="Trebuchet MS" pitchFamily="34" charset="0"/>
              </a:rPr>
              <a:t> </a:t>
            </a:r>
            <a:r>
              <a:rPr lang="it-IT" sz="3600" b="1" dirty="0" err="1" smtClean="0">
                <a:solidFill>
                  <a:schemeClr val="tx1"/>
                </a:solidFill>
                <a:latin typeface="Trebuchet MS" pitchFamily="34" charset="0"/>
              </a:rPr>
              <a:t>treated</a:t>
            </a:r>
            <a:r>
              <a:rPr lang="it-IT" sz="3600" b="1" dirty="0" smtClean="0">
                <a:solidFill>
                  <a:schemeClr val="tx1"/>
                </a:solidFill>
                <a:latin typeface="Trebuchet MS" pitchFamily="34" charset="0"/>
              </a:rPr>
              <a:t> </a:t>
            </a:r>
            <a:r>
              <a:rPr lang="it-IT" sz="2400" b="1" dirty="0" smtClean="0">
                <a:solidFill>
                  <a:schemeClr val="tx1"/>
                </a:solidFill>
                <a:latin typeface="Trebuchet MS" pitchFamily="34" charset="0"/>
              </a:rPr>
              <a:t>(1050 sessions)</a:t>
            </a:r>
          </a:p>
          <a:p>
            <a:pPr eaLnBrk="1" hangingPunct="1">
              <a:buFontTx/>
              <a:buNone/>
            </a:pPr>
            <a:r>
              <a:rPr lang="it-IT" b="1" dirty="0" smtClean="0">
                <a:solidFill>
                  <a:schemeClr val="tx1"/>
                </a:solidFill>
                <a:latin typeface="Trebuchet MS" pitchFamily="34" charset="0"/>
              </a:rPr>
              <a:t>	20 base of </a:t>
            </a:r>
            <a:r>
              <a:rPr lang="it-IT" b="1" dirty="0" err="1" smtClean="0">
                <a:solidFill>
                  <a:schemeClr val="tx1"/>
                </a:solidFill>
                <a:latin typeface="Trebuchet MS" pitchFamily="34" charset="0"/>
              </a:rPr>
              <a:t>skull</a:t>
            </a:r>
            <a:endParaRPr lang="it-IT" b="1" dirty="0" smtClean="0">
              <a:solidFill>
                <a:schemeClr val="tx1"/>
              </a:solidFill>
              <a:latin typeface="Trebuchet MS" pitchFamily="34" charset="0"/>
            </a:endParaRPr>
          </a:p>
          <a:p>
            <a:pPr eaLnBrk="1" hangingPunct="1">
              <a:buFontTx/>
              <a:buNone/>
            </a:pPr>
            <a:r>
              <a:rPr lang="it-IT" b="1" dirty="0" smtClean="0">
                <a:solidFill>
                  <a:schemeClr val="tx1"/>
                </a:solidFill>
                <a:latin typeface="Trebuchet MS" pitchFamily="34" charset="0"/>
              </a:rPr>
              <a:t>     8  spine</a:t>
            </a:r>
          </a:p>
          <a:p>
            <a:pPr eaLnBrk="1" hangingPunct="1">
              <a:buFontTx/>
              <a:buNone/>
            </a:pPr>
            <a:r>
              <a:rPr lang="it-IT" b="1" dirty="0" smtClean="0">
                <a:solidFill>
                  <a:schemeClr val="tx1"/>
                </a:solidFill>
                <a:latin typeface="Trebuchet MS" pitchFamily="34" charset="0"/>
              </a:rPr>
              <a:t>     1  </a:t>
            </a:r>
            <a:r>
              <a:rPr lang="it-IT" b="1" dirty="0" err="1" smtClean="0">
                <a:solidFill>
                  <a:schemeClr val="tx1"/>
                </a:solidFill>
                <a:latin typeface="Trebuchet MS" pitchFamily="34" charset="0"/>
              </a:rPr>
              <a:t>oropharynx</a:t>
            </a:r>
            <a:endParaRPr lang="it-IT" b="1" dirty="0" smtClean="0">
              <a:solidFill>
                <a:schemeClr val="tx1"/>
              </a:solidFill>
              <a:latin typeface="Trebuchet MS" pitchFamily="34" charset="0"/>
            </a:endParaRPr>
          </a:p>
          <a:p>
            <a:pPr eaLnBrk="1" hangingPunct="1">
              <a:buFontTx/>
              <a:buNone/>
            </a:pPr>
            <a:r>
              <a:rPr lang="it-IT" b="1" dirty="0" smtClean="0">
                <a:solidFill>
                  <a:schemeClr val="tx1"/>
                </a:solidFill>
                <a:latin typeface="Trebuchet MS" pitchFamily="34" charset="0"/>
              </a:rPr>
              <a:t>     1  </a:t>
            </a:r>
            <a:r>
              <a:rPr lang="it-IT" b="1" dirty="0" err="1" smtClean="0">
                <a:solidFill>
                  <a:schemeClr val="tx1"/>
                </a:solidFill>
                <a:latin typeface="Trebuchet MS" pitchFamily="34" charset="0"/>
              </a:rPr>
              <a:t>nasopharinx</a:t>
            </a:r>
            <a:endParaRPr lang="it-IT" b="1" dirty="0" smtClean="0">
              <a:solidFill>
                <a:schemeClr val="tx1"/>
              </a:solidFill>
              <a:latin typeface="Trebuchet MS" pitchFamily="34" charset="0"/>
            </a:endParaRPr>
          </a:p>
          <a:p>
            <a:pPr eaLnBrk="1" hangingPunct="1">
              <a:buFontTx/>
              <a:buNone/>
            </a:pPr>
            <a:endParaRPr lang="it-IT" b="1" dirty="0" smtClean="0">
              <a:solidFill>
                <a:schemeClr val="tx1"/>
              </a:solidFill>
              <a:latin typeface="Trebuchet MS" pitchFamily="34" charset="0"/>
            </a:endParaRPr>
          </a:p>
          <a:p>
            <a:pPr eaLnBrk="1" hangingPunct="1">
              <a:buFontTx/>
              <a:buNone/>
            </a:pPr>
            <a:r>
              <a:rPr lang="it-IT" b="1" dirty="0" smtClean="0">
                <a:solidFill>
                  <a:schemeClr val="tx1"/>
                </a:solidFill>
                <a:latin typeface="Trebuchet MS" pitchFamily="34" charset="0"/>
              </a:rPr>
              <a:t>    </a:t>
            </a:r>
            <a:r>
              <a:rPr lang="it-IT" sz="3600" b="1" dirty="0" smtClean="0">
                <a:solidFill>
                  <a:srgbClr val="FFFF00"/>
                </a:solidFill>
                <a:latin typeface="Trebuchet MS" pitchFamily="34" charset="0"/>
              </a:rPr>
              <a:t>10 under treatment </a:t>
            </a:r>
            <a:br>
              <a:rPr lang="it-IT" sz="3600" b="1" dirty="0" smtClean="0">
                <a:solidFill>
                  <a:srgbClr val="FFFF00"/>
                </a:solidFill>
                <a:latin typeface="Trebuchet MS" pitchFamily="34" charset="0"/>
              </a:rPr>
            </a:br>
            <a:r>
              <a:rPr lang="it-IT" sz="2400" b="1" dirty="0" smtClean="0">
                <a:solidFill>
                  <a:srgbClr val="FFFF00"/>
                </a:solidFill>
                <a:latin typeface="Trebuchet MS" pitchFamily="34" charset="0"/>
              </a:rPr>
              <a:t>(</a:t>
            </a:r>
            <a:r>
              <a:rPr lang="it-IT" sz="2400" b="1" dirty="0" err="1" smtClean="0">
                <a:solidFill>
                  <a:srgbClr val="FFFF00"/>
                </a:solidFill>
                <a:latin typeface="Trebuchet MS" pitchFamily="34" charset="0"/>
              </a:rPr>
              <a:t>morning</a:t>
            </a:r>
            <a:r>
              <a:rPr lang="it-IT" sz="2400" b="1" dirty="0" smtClean="0">
                <a:solidFill>
                  <a:srgbClr val="FFFF00"/>
                </a:solidFill>
                <a:latin typeface="Trebuchet MS" pitchFamily="34" charset="0"/>
              </a:rPr>
              <a:t> </a:t>
            </a:r>
            <a:r>
              <a:rPr lang="it-IT" sz="2400" b="1" dirty="0" err="1" smtClean="0">
                <a:solidFill>
                  <a:srgbClr val="FFFF00"/>
                </a:solidFill>
                <a:latin typeface="Trebuchet MS" pitchFamily="34" charset="0"/>
              </a:rPr>
              <a:t>shift</a:t>
            </a:r>
            <a:r>
              <a:rPr lang="it-IT" sz="2400" b="1" dirty="0" smtClean="0">
                <a:solidFill>
                  <a:srgbClr val="FFFF00"/>
                </a:solidFill>
                <a:latin typeface="Trebuchet MS" pitchFamily="34" charset="0"/>
              </a:rPr>
              <a:t> 6:00-14:00 – rooms 1 and 3)</a:t>
            </a:r>
          </a:p>
          <a:p>
            <a:pPr eaLnBrk="1" hangingPunct="1">
              <a:buFontTx/>
              <a:buNone/>
            </a:pPr>
            <a:endParaRPr lang="it-IT" sz="2400" b="1" dirty="0" smtClean="0">
              <a:solidFill>
                <a:srgbClr val="FFFF00"/>
              </a:solidFill>
              <a:latin typeface="Trebuchet MS" pitchFamily="34" charset="0"/>
            </a:endParaRPr>
          </a:p>
          <a:p>
            <a:pPr eaLnBrk="1" hangingPunct="1">
              <a:buFontTx/>
              <a:buNone/>
            </a:pPr>
            <a:r>
              <a:rPr lang="it-IT" sz="2400" b="1" dirty="0" smtClean="0">
                <a:effectLst>
                  <a:outerShdw blurRad="38100" dist="38100" dir="2700000" algn="tl">
                    <a:srgbClr val="000000">
                      <a:alpha val="43137"/>
                    </a:srgbClr>
                  </a:outerShdw>
                </a:effectLst>
                <a:latin typeface="Trebuchet MS" pitchFamily="34" charset="0"/>
              </a:rPr>
              <a:t>First carbon </a:t>
            </a:r>
            <a:r>
              <a:rPr lang="it-IT" sz="2400" b="1" dirty="0" err="1" smtClean="0">
                <a:effectLst>
                  <a:outerShdw blurRad="38100" dist="38100" dir="2700000" algn="tl">
                    <a:srgbClr val="000000">
                      <a:alpha val="43137"/>
                    </a:srgbClr>
                  </a:outerShdw>
                </a:effectLst>
                <a:latin typeface="Trebuchet MS" pitchFamily="34" charset="0"/>
              </a:rPr>
              <a:t>ion</a:t>
            </a:r>
            <a:r>
              <a:rPr lang="it-IT" sz="2400" b="1" dirty="0" smtClean="0">
                <a:effectLst>
                  <a:outerShdw blurRad="38100" dist="38100" dir="2700000" algn="tl">
                    <a:srgbClr val="000000">
                      <a:alpha val="43137"/>
                    </a:srgbClr>
                  </a:outerShdw>
                </a:effectLst>
                <a:latin typeface="Trebuchet MS" pitchFamily="34" charset="0"/>
              </a:rPr>
              <a:t> </a:t>
            </a:r>
            <a:r>
              <a:rPr lang="it-IT" sz="2400" b="1" dirty="0" err="1" smtClean="0">
                <a:effectLst>
                  <a:outerShdw blurRad="38100" dist="38100" dir="2700000" algn="tl">
                    <a:srgbClr val="000000">
                      <a:alpha val="43137"/>
                    </a:srgbClr>
                  </a:outerShdw>
                </a:effectLst>
                <a:latin typeface="Trebuchet MS" pitchFamily="34" charset="0"/>
              </a:rPr>
              <a:t>patient</a:t>
            </a:r>
            <a:r>
              <a:rPr lang="it-IT" sz="2400" b="1" dirty="0" smtClean="0">
                <a:effectLst>
                  <a:outerShdw blurRad="38100" dist="38100" dir="2700000" algn="tl">
                    <a:srgbClr val="000000">
                      <a:alpha val="43137"/>
                    </a:srgbClr>
                  </a:outerShdw>
                </a:effectLst>
                <a:latin typeface="Trebuchet MS" pitchFamily="34" charset="0"/>
              </a:rPr>
              <a:t> to be </a:t>
            </a:r>
            <a:r>
              <a:rPr lang="it-IT" sz="2400" b="1" dirty="0" err="1" smtClean="0">
                <a:effectLst>
                  <a:outerShdw blurRad="38100" dist="38100" dir="2700000" algn="tl">
                    <a:srgbClr val="000000">
                      <a:alpha val="43137"/>
                    </a:srgbClr>
                  </a:outerShdw>
                </a:effectLst>
                <a:latin typeface="Trebuchet MS" pitchFamily="34" charset="0"/>
              </a:rPr>
              <a:t>treated</a:t>
            </a:r>
            <a:r>
              <a:rPr lang="it-IT" sz="2400" b="1" dirty="0" smtClean="0">
                <a:effectLst>
                  <a:outerShdw blurRad="38100" dist="38100" dir="2700000" algn="tl">
                    <a:srgbClr val="000000">
                      <a:alpha val="43137"/>
                    </a:srgbClr>
                  </a:outerShdw>
                </a:effectLst>
                <a:latin typeface="Trebuchet MS" pitchFamily="34" charset="0"/>
              </a:rPr>
              <a:t> end of </a:t>
            </a:r>
            <a:r>
              <a:rPr lang="it-IT" sz="2400" b="1" dirty="0" err="1" smtClean="0">
                <a:effectLst>
                  <a:outerShdw blurRad="38100" dist="38100" dir="2700000" algn="tl">
                    <a:srgbClr val="000000">
                      <a:alpha val="43137"/>
                    </a:srgbClr>
                  </a:outerShdw>
                </a:effectLst>
                <a:latin typeface="Trebuchet MS" pitchFamily="34" charset="0"/>
              </a:rPr>
              <a:t>November</a:t>
            </a:r>
            <a:endParaRPr lang="it-IT" sz="2400" b="1" dirty="0" smtClean="0">
              <a:effectLst>
                <a:outerShdw blurRad="38100" dist="38100" dir="2700000" algn="tl">
                  <a:srgbClr val="000000">
                    <a:alpha val="43137"/>
                  </a:srgbClr>
                </a:outerShdw>
              </a:effectLst>
              <a:latin typeface="Trebuchet MS" pitchFamily="34" charset="0"/>
            </a:endParaRPr>
          </a:p>
          <a:p>
            <a:pPr eaLnBrk="1" hangingPunct="1">
              <a:buFontTx/>
              <a:buNone/>
            </a:pPr>
            <a:r>
              <a:rPr lang="it-IT" b="1" dirty="0" smtClean="0">
                <a:solidFill>
                  <a:srgbClr val="FFFF00"/>
                </a:solidFill>
                <a:latin typeface="Trebuchet MS" pitchFamily="34" charset="0"/>
              </a:rPr>
              <a:t>    </a:t>
            </a:r>
          </a:p>
        </p:txBody>
      </p:sp>
      <p:sp>
        <p:nvSpPr>
          <p:cNvPr id="41988" name="CasellaDiTesto 4"/>
          <p:cNvSpPr txBox="1">
            <a:spLocks noChangeArrowheads="1"/>
          </p:cNvSpPr>
          <p:nvPr/>
        </p:nvSpPr>
        <p:spPr bwMode="auto">
          <a:xfrm>
            <a:off x="3924300" y="2435039"/>
            <a:ext cx="4608513" cy="1570037"/>
          </a:xfrm>
          <a:prstGeom prst="rect">
            <a:avLst/>
          </a:prstGeom>
          <a:solidFill>
            <a:schemeClr val="bg2">
              <a:lumMod val="95000"/>
              <a:lumOff val="5000"/>
            </a:schemeClr>
          </a:solidFill>
          <a:ln w="9525">
            <a:solidFill>
              <a:srgbClr val="00B050"/>
            </a:solidFill>
            <a:miter lim="800000"/>
            <a:headEnd/>
            <a:tailEnd/>
          </a:ln>
        </p:spPr>
        <p:txBody>
          <a:bodyPr lIns="91434" tIns="45717" rIns="91434" bIns="45717">
            <a:spAutoFit/>
          </a:bodyPr>
          <a:lstStyle/>
          <a:p>
            <a:pPr eaLnBrk="1" hangingPunct="1">
              <a:defRPr/>
            </a:pPr>
            <a:r>
              <a:rPr lang="it-IT" sz="2400" u="sng" dirty="0" err="1">
                <a:solidFill>
                  <a:srgbClr val="FFFFFF"/>
                </a:solidFill>
                <a:latin typeface="Calibri" pitchFamily="34" charset="0"/>
              </a:rPr>
              <a:t>Tumor</a:t>
            </a:r>
            <a:r>
              <a:rPr lang="it-IT" sz="2400" u="sng" dirty="0">
                <a:solidFill>
                  <a:srgbClr val="FFFFFF"/>
                </a:solidFill>
                <a:latin typeface="Calibri" pitchFamily="34" charset="0"/>
              </a:rPr>
              <a:t> </a:t>
            </a:r>
            <a:r>
              <a:rPr lang="it-IT" sz="2400" u="sng" dirty="0" err="1">
                <a:solidFill>
                  <a:srgbClr val="FFFFFF"/>
                </a:solidFill>
                <a:latin typeface="Calibri" pitchFamily="34" charset="0"/>
              </a:rPr>
              <a:t>type</a:t>
            </a:r>
            <a:endParaRPr lang="it-IT" sz="2400" u="sng" dirty="0">
              <a:solidFill>
                <a:srgbClr val="FFFFFF"/>
              </a:solidFill>
              <a:latin typeface="Calibri" pitchFamily="34" charset="0"/>
            </a:endParaRPr>
          </a:p>
          <a:p>
            <a:pPr eaLnBrk="1" hangingPunct="1">
              <a:defRPr/>
            </a:pPr>
            <a:r>
              <a:rPr lang="it-IT" sz="2000" dirty="0" err="1">
                <a:solidFill>
                  <a:srgbClr val="FFFFFF"/>
                </a:solidFill>
                <a:latin typeface="Calibri" pitchFamily="34" charset="0"/>
              </a:rPr>
              <a:t>Chordoma</a:t>
            </a:r>
            <a:r>
              <a:rPr lang="it-IT" sz="2400" dirty="0">
                <a:solidFill>
                  <a:srgbClr val="FFFFFF"/>
                </a:solidFill>
                <a:latin typeface="Calibri" pitchFamily="34" charset="0"/>
              </a:rPr>
              <a:t>			 23</a:t>
            </a:r>
          </a:p>
          <a:p>
            <a:pPr eaLnBrk="1" hangingPunct="1">
              <a:defRPr/>
            </a:pPr>
            <a:r>
              <a:rPr lang="it-IT" sz="2000" dirty="0">
                <a:solidFill>
                  <a:srgbClr val="FFFFFF"/>
                </a:solidFill>
                <a:latin typeface="Calibri" pitchFamily="34" charset="0"/>
              </a:rPr>
              <a:t>Condrosarcoma</a:t>
            </a:r>
            <a:r>
              <a:rPr lang="it-IT" sz="2400" dirty="0">
                <a:solidFill>
                  <a:srgbClr val="FFFFFF"/>
                </a:solidFill>
                <a:latin typeface="Calibri" pitchFamily="34" charset="0"/>
              </a:rPr>
              <a:t>  		    	   5</a:t>
            </a:r>
          </a:p>
          <a:p>
            <a:pPr eaLnBrk="1" hangingPunct="1">
              <a:defRPr/>
            </a:pPr>
            <a:r>
              <a:rPr lang="it-IT" sz="2000" dirty="0">
                <a:solidFill>
                  <a:srgbClr val="FFFFFF"/>
                </a:solidFill>
                <a:latin typeface="Calibri" pitchFamily="34" charset="0"/>
              </a:rPr>
              <a:t>Head &amp; </a:t>
            </a:r>
            <a:r>
              <a:rPr lang="it-IT" sz="2000" dirty="0" err="1">
                <a:solidFill>
                  <a:srgbClr val="FFFFFF"/>
                </a:solidFill>
                <a:latin typeface="Calibri" pitchFamily="34" charset="0"/>
              </a:rPr>
              <a:t>Neck</a:t>
            </a:r>
            <a:r>
              <a:rPr lang="it-IT" sz="2000" dirty="0">
                <a:solidFill>
                  <a:srgbClr val="FFFFFF"/>
                </a:solidFill>
                <a:latin typeface="Calibri" pitchFamily="34" charset="0"/>
              </a:rPr>
              <a:t> carcinoma</a:t>
            </a:r>
            <a:r>
              <a:rPr lang="it-IT" sz="2400" dirty="0">
                <a:solidFill>
                  <a:srgbClr val="FFFFFF"/>
                </a:solidFill>
                <a:latin typeface="Calibri" pitchFamily="34" charset="0"/>
              </a:rPr>
              <a:t>	    	   2</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570642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43"/>
          <p:cNvGrpSpPr>
            <a:grpSpLocks/>
          </p:cNvGrpSpPr>
          <p:nvPr/>
        </p:nvGrpSpPr>
        <p:grpSpPr bwMode="auto">
          <a:xfrm>
            <a:off x="306441" y="1504959"/>
            <a:ext cx="8656637" cy="5040313"/>
            <a:chOff x="80" y="981"/>
            <a:chExt cx="5453" cy="3175"/>
          </a:xfrm>
        </p:grpSpPr>
        <p:pic>
          <p:nvPicPr>
            <p:cNvPr id="309287" name="Picture 4"/>
            <p:cNvPicPr>
              <a:picLocks noChangeAspect="1" noChangeArrowheads="1"/>
            </p:cNvPicPr>
            <p:nvPr/>
          </p:nvPicPr>
          <p:blipFill>
            <a:blip r:embed="rId2"/>
            <a:srcRect l="2449"/>
            <a:stretch>
              <a:fillRect/>
            </a:stretch>
          </p:blipFill>
          <p:spPr bwMode="auto">
            <a:xfrm>
              <a:off x="113" y="1048"/>
              <a:ext cx="5418" cy="3108"/>
            </a:xfrm>
            <a:prstGeom prst="rect">
              <a:avLst/>
            </a:prstGeom>
            <a:noFill/>
            <a:ln w="9525">
              <a:noFill/>
              <a:miter lim="800000"/>
              <a:headEnd/>
              <a:tailEnd/>
            </a:ln>
          </p:spPr>
        </p:pic>
        <p:sp>
          <p:nvSpPr>
            <p:cNvPr id="309288" name="Rectangle 9"/>
            <p:cNvSpPr>
              <a:spLocks noChangeArrowheads="1"/>
            </p:cNvSpPr>
            <p:nvPr/>
          </p:nvSpPr>
          <p:spPr bwMode="auto">
            <a:xfrm>
              <a:off x="2185" y="981"/>
              <a:ext cx="831" cy="613"/>
            </a:xfrm>
            <a:prstGeom prst="rect">
              <a:avLst/>
            </a:prstGeom>
            <a:solidFill>
              <a:schemeClr val="bg1"/>
            </a:solidFill>
            <a:ln w="9525">
              <a:noFill/>
              <a:miter lim="800000"/>
              <a:headEnd/>
              <a:tailEnd/>
            </a:ln>
          </p:spPr>
          <p:txBody>
            <a:bodyPr wrap="none" anchor="ctr">
              <a:prstTxWarp prst="textNoShape">
                <a:avLst/>
              </a:prstTxWarp>
            </a:bodyPr>
            <a:lstStyle/>
            <a:p>
              <a:pPr algn="ctr" eaLnBrk="0" hangingPunct="0"/>
              <a:endParaRPr lang="en-GB">
                <a:latin typeface="ＭＳ Ｐゴシック" charset="-128"/>
              </a:endParaRPr>
            </a:p>
          </p:txBody>
        </p:sp>
        <p:sp>
          <p:nvSpPr>
            <p:cNvPr id="309289" name="Rectangle 10"/>
            <p:cNvSpPr>
              <a:spLocks noChangeArrowheads="1"/>
            </p:cNvSpPr>
            <p:nvPr/>
          </p:nvSpPr>
          <p:spPr bwMode="auto">
            <a:xfrm rot="1641537">
              <a:off x="129" y="1451"/>
              <a:ext cx="525" cy="131"/>
            </a:xfrm>
            <a:prstGeom prst="rect">
              <a:avLst/>
            </a:prstGeom>
            <a:solidFill>
              <a:schemeClr val="bg1"/>
            </a:solidFill>
            <a:ln w="9525">
              <a:noFill/>
              <a:miter lim="800000"/>
              <a:headEnd/>
              <a:tailEnd/>
            </a:ln>
          </p:spPr>
          <p:txBody>
            <a:bodyPr wrap="none" anchor="ctr">
              <a:prstTxWarp prst="textNoShape">
                <a:avLst/>
              </a:prstTxWarp>
            </a:bodyPr>
            <a:lstStyle/>
            <a:p>
              <a:pPr algn="ctr" eaLnBrk="0" hangingPunct="0"/>
              <a:endParaRPr lang="en-GB">
                <a:latin typeface="ＭＳ Ｐゴシック" charset="-128"/>
              </a:endParaRPr>
            </a:p>
          </p:txBody>
        </p:sp>
        <p:sp>
          <p:nvSpPr>
            <p:cNvPr id="309290" name="Rectangle 11"/>
            <p:cNvSpPr>
              <a:spLocks noChangeArrowheads="1"/>
            </p:cNvSpPr>
            <p:nvPr/>
          </p:nvSpPr>
          <p:spPr bwMode="auto">
            <a:xfrm>
              <a:off x="80" y="1024"/>
              <a:ext cx="940" cy="264"/>
            </a:xfrm>
            <a:prstGeom prst="rect">
              <a:avLst/>
            </a:prstGeom>
            <a:solidFill>
              <a:schemeClr val="bg1"/>
            </a:solidFill>
            <a:ln w="9525">
              <a:noFill/>
              <a:miter lim="800000"/>
              <a:headEnd/>
              <a:tailEnd/>
            </a:ln>
          </p:spPr>
          <p:txBody>
            <a:bodyPr wrap="none" anchor="ctr">
              <a:prstTxWarp prst="textNoShape">
                <a:avLst/>
              </a:prstTxWarp>
            </a:bodyPr>
            <a:lstStyle/>
            <a:p>
              <a:pPr algn="ctr" eaLnBrk="0" hangingPunct="0"/>
              <a:endParaRPr lang="en-GB">
                <a:latin typeface="ＭＳ Ｐゴシック" charset="-128"/>
              </a:endParaRPr>
            </a:p>
          </p:txBody>
        </p:sp>
        <p:sp>
          <p:nvSpPr>
            <p:cNvPr id="309291" name="Rectangle 12"/>
            <p:cNvSpPr>
              <a:spLocks noChangeArrowheads="1"/>
            </p:cNvSpPr>
            <p:nvPr/>
          </p:nvSpPr>
          <p:spPr bwMode="auto">
            <a:xfrm>
              <a:off x="4745" y="3700"/>
              <a:ext cx="788" cy="263"/>
            </a:xfrm>
            <a:prstGeom prst="rect">
              <a:avLst/>
            </a:prstGeom>
            <a:solidFill>
              <a:schemeClr val="bg1"/>
            </a:solidFill>
            <a:ln w="9525">
              <a:noFill/>
              <a:miter lim="800000"/>
              <a:headEnd/>
              <a:tailEnd/>
            </a:ln>
          </p:spPr>
          <p:txBody>
            <a:bodyPr wrap="none" anchor="ctr">
              <a:prstTxWarp prst="textNoShape">
                <a:avLst/>
              </a:prstTxWarp>
            </a:bodyPr>
            <a:lstStyle/>
            <a:p>
              <a:pPr algn="ctr" eaLnBrk="0" hangingPunct="0"/>
              <a:endParaRPr lang="en-GB">
                <a:latin typeface="ＭＳ Ｐゴシック" charset="-128"/>
              </a:endParaRPr>
            </a:p>
          </p:txBody>
        </p:sp>
        <p:sp>
          <p:nvSpPr>
            <p:cNvPr id="309292" name="Rectangle 13"/>
            <p:cNvSpPr>
              <a:spLocks noChangeArrowheads="1"/>
            </p:cNvSpPr>
            <p:nvPr/>
          </p:nvSpPr>
          <p:spPr bwMode="auto">
            <a:xfrm rot="1641537">
              <a:off x="4373" y="3957"/>
              <a:ext cx="525" cy="131"/>
            </a:xfrm>
            <a:prstGeom prst="rect">
              <a:avLst/>
            </a:prstGeom>
            <a:solidFill>
              <a:schemeClr val="bg1"/>
            </a:solidFill>
            <a:ln w="9525">
              <a:noFill/>
              <a:miter lim="800000"/>
              <a:headEnd/>
              <a:tailEnd/>
            </a:ln>
          </p:spPr>
          <p:txBody>
            <a:bodyPr wrap="none" anchor="ctr">
              <a:prstTxWarp prst="textNoShape">
                <a:avLst/>
              </a:prstTxWarp>
            </a:bodyPr>
            <a:lstStyle/>
            <a:p>
              <a:pPr algn="ctr" eaLnBrk="0" hangingPunct="0"/>
              <a:endParaRPr lang="en-GB">
                <a:latin typeface="ＭＳ Ｐゴシック" charset="-128"/>
              </a:endParaRPr>
            </a:p>
          </p:txBody>
        </p:sp>
      </p:grpSp>
      <p:sp>
        <p:nvSpPr>
          <p:cNvPr id="309251" name="Line 5"/>
          <p:cNvSpPr>
            <a:spLocks noChangeShapeType="1"/>
          </p:cNvSpPr>
          <p:nvPr/>
        </p:nvSpPr>
        <p:spPr bwMode="auto">
          <a:xfrm flipH="1" flipV="1">
            <a:off x="6227763" y="3646488"/>
            <a:ext cx="792162" cy="792162"/>
          </a:xfrm>
          <a:prstGeom prst="line">
            <a:avLst/>
          </a:prstGeom>
          <a:noFill/>
          <a:ln w="9525">
            <a:solidFill>
              <a:schemeClr val="tx1"/>
            </a:solidFill>
            <a:round/>
            <a:headEnd/>
            <a:tailEnd type="triangle" w="med" len="med"/>
          </a:ln>
        </p:spPr>
        <p:txBody>
          <a:bodyPr lIns="91291" tIns="45647" rIns="91291" bIns="45647">
            <a:prstTxWarp prst="textNoShape">
              <a:avLst/>
            </a:prstTxWarp>
          </a:bodyPr>
          <a:lstStyle/>
          <a:p>
            <a:endParaRPr lang="en-GB"/>
          </a:p>
        </p:txBody>
      </p:sp>
      <p:sp>
        <p:nvSpPr>
          <p:cNvPr id="309252" name="Line 6"/>
          <p:cNvSpPr>
            <a:spLocks noChangeShapeType="1"/>
          </p:cNvSpPr>
          <p:nvPr/>
        </p:nvSpPr>
        <p:spPr bwMode="auto">
          <a:xfrm flipH="1" flipV="1">
            <a:off x="6553199" y="3352800"/>
            <a:ext cx="990600" cy="228600"/>
          </a:xfrm>
          <a:prstGeom prst="line">
            <a:avLst/>
          </a:prstGeom>
          <a:noFill/>
          <a:ln w="31750">
            <a:solidFill>
              <a:srgbClr val="FF0000"/>
            </a:solidFill>
            <a:prstDash val="sysDash"/>
            <a:round/>
            <a:headEnd/>
            <a:tailEnd type="triangle" w="med" len="med"/>
          </a:ln>
        </p:spPr>
        <p:txBody>
          <a:bodyPr lIns="91291" tIns="45647" rIns="91291" bIns="45647">
            <a:prstTxWarp prst="textNoShape">
              <a:avLst/>
            </a:prstTxWarp>
          </a:bodyPr>
          <a:lstStyle/>
          <a:p>
            <a:endParaRPr lang="en-GB"/>
          </a:p>
        </p:txBody>
      </p:sp>
      <p:sp>
        <p:nvSpPr>
          <p:cNvPr id="309253" name="Line 8"/>
          <p:cNvSpPr>
            <a:spLocks noChangeShapeType="1"/>
          </p:cNvSpPr>
          <p:nvPr/>
        </p:nvSpPr>
        <p:spPr bwMode="auto">
          <a:xfrm rot="5400000" flipV="1">
            <a:off x="4175178" y="2386117"/>
            <a:ext cx="790575" cy="142875"/>
          </a:xfrm>
          <a:prstGeom prst="line">
            <a:avLst/>
          </a:prstGeom>
          <a:noFill/>
          <a:ln w="9525">
            <a:solidFill>
              <a:schemeClr val="tx1"/>
            </a:solidFill>
            <a:round/>
            <a:headEnd/>
            <a:tailEnd type="triangle" w="med" len="med"/>
          </a:ln>
        </p:spPr>
        <p:txBody>
          <a:bodyPr lIns="91291" tIns="45647" rIns="91291" bIns="45647">
            <a:prstTxWarp prst="textNoShape">
              <a:avLst/>
            </a:prstTxWarp>
          </a:bodyPr>
          <a:lstStyle/>
          <a:p>
            <a:endParaRPr lang="en-GB"/>
          </a:p>
        </p:txBody>
      </p:sp>
      <p:sp>
        <p:nvSpPr>
          <p:cNvPr id="309254" name="Line 7"/>
          <p:cNvSpPr>
            <a:spLocks noChangeShapeType="1"/>
          </p:cNvSpPr>
          <p:nvPr/>
        </p:nvSpPr>
        <p:spPr bwMode="auto">
          <a:xfrm rot="5400000" flipV="1">
            <a:off x="3608394" y="2160599"/>
            <a:ext cx="1341437" cy="280987"/>
          </a:xfrm>
          <a:prstGeom prst="line">
            <a:avLst/>
          </a:prstGeom>
          <a:noFill/>
          <a:ln w="9525">
            <a:solidFill>
              <a:schemeClr val="accent2">
                <a:lumMod val="75000"/>
              </a:schemeClr>
            </a:solidFill>
            <a:round/>
            <a:headEnd/>
            <a:tailEnd type="triangle" w="med" len="med"/>
          </a:ln>
        </p:spPr>
        <p:txBody>
          <a:bodyPr lIns="91291" tIns="45647" rIns="91291" bIns="45647">
            <a:prstTxWarp prst="textNoShape">
              <a:avLst/>
            </a:prstTxWarp>
          </a:bodyPr>
          <a:lstStyle/>
          <a:p>
            <a:endParaRPr lang="en-GB"/>
          </a:p>
        </p:txBody>
      </p:sp>
      <p:sp>
        <p:nvSpPr>
          <p:cNvPr id="309255" name="Line 16"/>
          <p:cNvSpPr>
            <a:spLocks noChangeShapeType="1"/>
          </p:cNvSpPr>
          <p:nvPr/>
        </p:nvSpPr>
        <p:spPr bwMode="auto">
          <a:xfrm flipH="1">
            <a:off x="6011864" y="2420939"/>
            <a:ext cx="1150937" cy="576262"/>
          </a:xfrm>
          <a:prstGeom prst="line">
            <a:avLst/>
          </a:prstGeom>
          <a:noFill/>
          <a:ln w="9525">
            <a:solidFill>
              <a:schemeClr val="tx1"/>
            </a:solidFill>
            <a:round/>
            <a:headEnd/>
            <a:tailEnd type="triangle" w="med" len="med"/>
          </a:ln>
        </p:spPr>
        <p:txBody>
          <a:bodyPr lIns="91291" tIns="45647" rIns="91291" bIns="45647">
            <a:prstTxWarp prst="textNoShape">
              <a:avLst/>
            </a:prstTxWarp>
          </a:bodyPr>
          <a:lstStyle/>
          <a:p>
            <a:endParaRPr lang="en-GB"/>
          </a:p>
        </p:txBody>
      </p:sp>
      <p:sp>
        <p:nvSpPr>
          <p:cNvPr id="309257" name="Line 18"/>
          <p:cNvSpPr>
            <a:spLocks noChangeShapeType="1"/>
          </p:cNvSpPr>
          <p:nvPr/>
        </p:nvSpPr>
        <p:spPr bwMode="auto">
          <a:xfrm rot="5400000" flipV="1">
            <a:off x="2518608" y="1521671"/>
            <a:ext cx="1654175" cy="1582737"/>
          </a:xfrm>
          <a:prstGeom prst="line">
            <a:avLst/>
          </a:prstGeom>
          <a:noFill/>
          <a:ln w="9525">
            <a:solidFill>
              <a:schemeClr val="tx1"/>
            </a:solidFill>
            <a:round/>
            <a:headEnd/>
            <a:tailEnd type="triangle" w="med" len="med"/>
          </a:ln>
        </p:spPr>
        <p:txBody>
          <a:bodyPr lIns="91291" tIns="45647" rIns="91291" bIns="45647">
            <a:prstTxWarp prst="textNoShape">
              <a:avLst/>
            </a:prstTxWarp>
          </a:bodyPr>
          <a:lstStyle/>
          <a:p>
            <a:endParaRPr lang="en-GB"/>
          </a:p>
        </p:txBody>
      </p:sp>
      <p:sp>
        <p:nvSpPr>
          <p:cNvPr id="309258" name="Line 19"/>
          <p:cNvSpPr>
            <a:spLocks noChangeShapeType="1"/>
          </p:cNvSpPr>
          <p:nvPr/>
        </p:nvSpPr>
        <p:spPr bwMode="auto">
          <a:xfrm rot="5400000" flipV="1">
            <a:off x="2878932" y="2097934"/>
            <a:ext cx="647700" cy="1582737"/>
          </a:xfrm>
          <a:prstGeom prst="line">
            <a:avLst/>
          </a:prstGeom>
          <a:noFill/>
          <a:ln w="9525">
            <a:solidFill>
              <a:schemeClr val="tx1"/>
            </a:solidFill>
            <a:round/>
            <a:headEnd/>
            <a:tailEnd type="triangle" w="med" len="med"/>
          </a:ln>
        </p:spPr>
        <p:txBody>
          <a:bodyPr lIns="91291" tIns="45647" rIns="91291" bIns="45647">
            <a:prstTxWarp prst="textNoShape">
              <a:avLst/>
            </a:prstTxWarp>
          </a:bodyPr>
          <a:lstStyle/>
          <a:p>
            <a:endParaRPr lang="en-GB"/>
          </a:p>
        </p:txBody>
      </p:sp>
      <p:sp>
        <p:nvSpPr>
          <p:cNvPr id="309259" name="Text Box 20"/>
          <p:cNvSpPr txBox="1">
            <a:spLocks noChangeArrowheads="1"/>
          </p:cNvSpPr>
          <p:nvPr/>
        </p:nvSpPr>
        <p:spPr bwMode="auto">
          <a:xfrm>
            <a:off x="6923091" y="4149818"/>
            <a:ext cx="941108" cy="369184"/>
          </a:xfrm>
          <a:prstGeom prst="rect">
            <a:avLst/>
          </a:prstGeom>
          <a:noFill/>
          <a:ln w="9525">
            <a:noFill/>
            <a:miter lim="800000"/>
            <a:headEnd/>
            <a:tailEnd/>
          </a:ln>
        </p:spPr>
        <p:txBody>
          <a:bodyPr wrap="none" lIns="91291" tIns="45647" rIns="91291" bIns="45647">
            <a:prstTxWarp prst="textNoShape">
              <a:avLst/>
            </a:prstTxWarp>
            <a:spAutoFit/>
          </a:bodyPr>
          <a:lstStyle/>
          <a:p>
            <a:pPr eaLnBrk="0" hangingPunct="0"/>
            <a:r>
              <a:rPr lang="it-IT" u="sng"/>
              <a:t>OPERA</a:t>
            </a:r>
          </a:p>
        </p:txBody>
      </p:sp>
      <p:sp>
        <p:nvSpPr>
          <p:cNvPr id="309260" name="Text Box 21"/>
          <p:cNvSpPr txBox="1">
            <a:spLocks noChangeArrowheads="1"/>
          </p:cNvSpPr>
          <p:nvPr/>
        </p:nvSpPr>
        <p:spPr bwMode="auto">
          <a:xfrm>
            <a:off x="7415266" y="2826000"/>
            <a:ext cx="1376999" cy="369184"/>
          </a:xfrm>
          <a:prstGeom prst="rect">
            <a:avLst/>
          </a:prstGeom>
          <a:noFill/>
          <a:ln w="9525">
            <a:noFill/>
            <a:miter lim="800000"/>
            <a:headEnd/>
            <a:tailEnd/>
          </a:ln>
        </p:spPr>
        <p:txBody>
          <a:bodyPr wrap="none" lIns="91291" tIns="45647" rIns="91291" bIns="45647">
            <a:prstTxWarp prst="textNoShape">
              <a:avLst/>
            </a:prstTxWarp>
            <a:spAutoFit/>
          </a:bodyPr>
          <a:lstStyle/>
          <a:p>
            <a:pPr eaLnBrk="0" hangingPunct="0"/>
            <a:r>
              <a:rPr lang="it-IT" dirty="0"/>
              <a:t>BOREXINO</a:t>
            </a:r>
          </a:p>
        </p:txBody>
      </p:sp>
      <p:sp>
        <p:nvSpPr>
          <p:cNvPr id="309261" name="Text Box 30"/>
          <p:cNvSpPr txBox="1">
            <a:spLocks noChangeArrowheads="1"/>
          </p:cNvSpPr>
          <p:nvPr/>
        </p:nvSpPr>
        <p:spPr bwMode="auto">
          <a:xfrm>
            <a:off x="7073905" y="2124168"/>
            <a:ext cx="1069373" cy="369184"/>
          </a:xfrm>
          <a:prstGeom prst="rect">
            <a:avLst/>
          </a:prstGeom>
          <a:noFill/>
          <a:ln w="28575" cmpd="sng">
            <a:noFill/>
            <a:miter lim="800000"/>
            <a:headEnd/>
            <a:tailEnd/>
          </a:ln>
        </p:spPr>
        <p:txBody>
          <a:bodyPr wrap="none" lIns="91291" tIns="45647" rIns="91291" bIns="45647">
            <a:prstTxWarp prst="textNoShape">
              <a:avLst/>
            </a:prstTxWarp>
            <a:spAutoFit/>
          </a:bodyPr>
          <a:lstStyle/>
          <a:p>
            <a:pPr eaLnBrk="0" hangingPunct="0"/>
            <a:r>
              <a:rPr lang="it-IT" b="1" u="sng" dirty="0">
                <a:solidFill>
                  <a:srgbClr val="0000FF"/>
                </a:solidFill>
              </a:rPr>
              <a:t>ICARUS</a:t>
            </a:r>
          </a:p>
        </p:txBody>
      </p:sp>
      <p:sp>
        <p:nvSpPr>
          <p:cNvPr id="309263" name="Text Box 34"/>
          <p:cNvSpPr txBox="1">
            <a:spLocks noChangeArrowheads="1"/>
          </p:cNvSpPr>
          <p:nvPr/>
        </p:nvSpPr>
        <p:spPr bwMode="auto">
          <a:xfrm>
            <a:off x="4394204" y="1754192"/>
            <a:ext cx="637577" cy="369184"/>
          </a:xfrm>
          <a:prstGeom prst="rect">
            <a:avLst/>
          </a:prstGeom>
          <a:noFill/>
          <a:ln w="9525">
            <a:noFill/>
            <a:miter lim="800000"/>
            <a:headEnd/>
            <a:tailEnd/>
          </a:ln>
        </p:spPr>
        <p:txBody>
          <a:bodyPr wrap="none" lIns="91291" tIns="45647" rIns="91291" bIns="45647">
            <a:prstTxWarp prst="textNoShape">
              <a:avLst/>
            </a:prstTxWarp>
            <a:spAutoFit/>
          </a:bodyPr>
          <a:lstStyle/>
          <a:p>
            <a:pPr eaLnBrk="0" hangingPunct="0"/>
            <a:r>
              <a:rPr lang="it-IT" dirty="0"/>
              <a:t>LVD</a:t>
            </a:r>
          </a:p>
        </p:txBody>
      </p:sp>
      <p:sp>
        <p:nvSpPr>
          <p:cNvPr id="309264" name="Text Box 35"/>
          <p:cNvSpPr txBox="1">
            <a:spLocks noChangeArrowheads="1"/>
          </p:cNvSpPr>
          <p:nvPr/>
        </p:nvSpPr>
        <p:spPr bwMode="auto">
          <a:xfrm>
            <a:off x="3776406" y="1245600"/>
            <a:ext cx="979429" cy="369184"/>
          </a:xfrm>
          <a:prstGeom prst="rect">
            <a:avLst/>
          </a:prstGeom>
          <a:noFill/>
          <a:ln w="28575" cmpd="sng">
            <a:noFill/>
            <a:miter lim="800000"/>
            <a:headEnd/>
            <a:tailEnd/>
          </a:ln>
        </p:spPr>
        <p:txBody>
          <a:bodyPr wrap="none" lIns="91291" tIns="45647" rIns="91291" bIns="45647">
            <a:prstTxWarp prst="textNoShape">
              <a:avLst/>
            </a:prstTxWarp>
            <a:spAutoFit/>
          </a:bodyPr>
          <a:lstStyle/>
          <a:p>
            <a:pPr eaLnBrk="0" hangingPunct="0"/>
            <a:r>
              <a:rPr lang="it-IT" dirty="0">
                <a:solidFill>
                  <a:schemeClr val="accent2">
                    <a:lumMod val="75000"/>
                  </a:schemeClr>
                </a:solidFill>
              </a:rPr>
              <a:t>GERDA</a:t>
            </a:r>
          </a:p>
        </p:txBody>
      </p:sp>
      <p:sp>
        <p:nvSpPr>
          <p:cNvPr id="309265" name="Text Box 36"/>
          <p:cNvSpPr txBox="1">
            <a:spLocks noChangeArrowheads="1"/>
          </p:cNvSpPr>
          <p:nvPr/>
        </p:nvSpPr>
        <p:spPr bwMode="auto">
          <a:xfrm>
            <a:off x="2476560" y="1197068"/>
            <a:ext cx="1043575" cy="369184"/>
          </a:xfrm>
          <a:prstGeom prst="rect">
            <a:avLst/>
          </a:prstGeom>
          <a:noFill/>
          <a:ln w="9525">
            <a:noFill/>
            <a:miter lim="800000"/>
            <a:headEnd/>
            <a:tailEnd/>
          </a:ln>
        </p:spPr>
        <p:txBody>
          <a:bodyPr wrap="none" lIns="91291" tIns="45647" rIns="91291" bIns="45647">
            <a:prstTxWarp prst="textNoShape">
              <a:avLst/>
            </a:prstTxWarp>
            <a:spAutoFit/>
          </a:bodyPr>
          <a:lstStyle/>
          <a:p>
            <a:pPr eaLnBrk="0" hangingPunct="0"/>
            <a:r>
              <a:rPr lang="it-IT" dirty="0"/>
              <a:t>CRESST</a:t>
            </a:r>
          </a:p>
        </p:txBody>
      </p:sp>
      <p:sp>
        <p:nvSpPr>
          <p:cNvPr id="309266" name="Text Box 37"/>
          <p:cNvSpPr txBox="1">
            <a:spLocks noChangeArrowheads="1"/>
          </p:cNvSpPr>
          <p:nvPr/>
        </p:nvSpPr>
        <p:spPr bwMode="auto">
          <a:xfrm>
            <a:off x="2336856" y="2271805"/>
            <a:ext cx="966693" cy="369184"/>
          </a:xfrm>
          <a:prstGeom prst="rect">
            <a:avLst/>
          </a:prstGeom>
          <a:noFill/>
          <a:ln w="9525">
            <a:noFill/>
            <a:miter lim="800000"/>
            <a:headEnd/>
            <a:tailEnd/>
          </a:ln>
        </p:spPr>
        <p:txBody>
          <a:bodyPr wrap="none" lIns="91291" tIns="45647" rIns="91291" bIns="45647">
            <a:prstTxWarp prst="textNoShape">
              <a:avLst/>
            </a:prstTxWarp>
            <a:spAutoFit/>
          </a:bodyPr>
          <a:lstStyle/>
          <a:p>
            <a:pPr eaLnBrk="0" hangingPunct="0"/>
            <a:r>
              <a:rPr lang="it-IT" dirty="0"/>
              <a:t>CUORE</a:t>
            </a:r>
          </a:p>
        </p:txBody>
      </p:sp>
      <p:sp>
        <p:nvSpPr>
          <p:cNvPr id="309267" name="Line 38"/>
          <p:cNvSpPr>
            <a:spLocks noChangeShapeType="1"/>
          </p:cNvSpPr>
          <p:nvPr/>
        </p:nvSpPr>
        <p:spPr bwMode="auto">
          <a:xfrm flipV="1">
            <a:off x="3706820" y="3414818"/>
            <a:ext cx="1006475" cy="2103437"/>
          </a:xfrm>
          <a:prstGeom prst="line">
            <a:avLst/>
          </a:prstGeom>
          <a:noFill/>
          <a:ln w="9525">
            <a:solidFill>
              <a:schemeClr val="tx1"/>
            </a:solidFill>
            <a:round/>
            <a:headEnd/>
            <a:tailEnd type="triangle" w="med" len="med"/>
          </a:ln>
        </p:spPr>
        <p:txBody>
          <a:bodyPr lIns="91291" tIns="45647" rIns="91291" bIns="45647">
            <a:prstTxWarp prst="textNoShape">
              <a:avLst/>
            </a:prstTxWarp>
          </a:bodyPr>
          <a:lstStyle/>
          <a:p>
            <a:endParaRPr lang="en-GB"/>
          </a:p>
        </p:txBody>
      </p:sp>
      <p:sp>
        <p:nvSpPr>
          <p:cNvPr id="309268" name="Text Box 47"/>
          <p:cNvSpPr txBox="1">
            <a:spLocks noChangeArrowheads="1"/>
          </p:cNvSpPr>
          <p:nvPr/>
        </p:nvSpPr>
        <p:spPr bwMode="auto">
          <a:xfrm>
            <a:off x="2205787" y="5222968"/>
            <a:ext cx="1646341" cy="369184"/>
          </a:xfrm>
          <a:prstGeom prst="rect">
            <a:avLst/>
          </a:prstGeom>
          <a:noFill/>
          <a:ln w="9525">
            <a:noFill/>
            <a:miter lim="800000"/>
            <a:headEnd/>
            <a:tailEnd/>
          </a:ln>
        </p:spPr>
        <p:txBody>
          <a:bodyPr wrap="none" lIns="91291" tIns="45647" rIns="91291" bIns="45647">
            <a:prstTxWarp prst="textNoShape">
              <a:avLst/>
            </a:prstTxWarp>
            <a:spAutoFit/>
          </a:bodyPr>
          <a:lstStyle/>
          <a:p>
            <a:pPr algn="ctr" eaLnBrk="0" hangingPunct="0"/>
            <a:r>
              <a:rPr lang="it-IT" dirty="0"/>
              <a:t>DAMA/LIBRA</a:t>
            </a:r>
          </a:p>
        </p:txBody>
      </p:sp>
      <p:sp>
        <p:nvSpPr>
          <p:cNvPr id="309269" name="Line 48"/>
          <p:cNvSpPr>
            <a:spLocks noChangeShapeType="1"/>
          </p:cNvSpPr>
          <p:nvPr/>
        </p:nvSpPr>
        <p:spPr bwMode="auto">
          <a:xfrm flipV="1">
            <a:off x="2411414" y="3343282"/>
            <a:ext cx="2322512" cy="1598613"/>
          </a:xfrm>
          <a:prstGeom prst="line">
            <a:avLst/>
          </a:prstGeom>
          <a:noFill/>
          <a:ln w="9525">
            <a:solidFill>
              <a:schemeClr val="tx1"/>
            </a:solidFill>
            <a:round/>
            <a:headEnd/>
            <a:tailEnd type="triangle" w="med" len="med"/>
          </a:ln>
        </p:spPr>
        <p:txBody>
          <a:bodyPr lIns="91291" tIns="45647" rIns="91291" bIns="45647">
            <a:prstTxWarp prst="textNoShape">
              <a:avLst/>
            </a:prstTxWarp>
          </a:bodyPr>
          <a:lstStyle/>
          <a:p>
            <a:endParaRPr lang="en-GB"/>
          </a:p>
        </p:txBody>
      </p:sp>
      <p:sp>
        <p:nvSpPr>
          <p:cNvPr id="309270" name="Line 49"/>
          <p:cNvSpPr>
            <a:spLocks noChangeShapeType="1"/>
          </p:cNvSpPr>
          <p:nvPr/>
        </p:nvSpPr>
        <p:spPr bwMode="auto">
          <a:xfrm flipV="1">
            <a:off x="2051057" y="3286125"/>
            <a:ext cx="2663825" cy="1079500"/>
          </a:xfrm>
          <a:prstGeom prst="line">
            <a:avLst/>
          </a:prstGeom>
          <a:noFill/>
          <a:ln w="9525">
            <a:solidFill>
              <a:schemeClr val="tx1"/>
            </a:solidFill>
            <a:round/>
            <a:headEnd/>
            <a:tailEnd type="triangle" w="med" len="med"/>
          </a:ln>
        </p:spPr>
        <p:txBody>
          <a:bodyPr lIns="91291" tIns="45647" rIns="91291" bIns="45647">
            <a:prstTxWarp prst="textNoShape">
              <a:avLst/>
            </a:prstTxWarp>
          </a:bodyPr>
          <a:lstStyle/>
          <a:p>
            <a:endParaRPr lang="en-GB"/>
          </a:p>
        </p:txBody>
      </p:sp>
      <p:sp>
        <p:nvSpPr>
          <p:cNvPr id="309271" name="Text Box 50"/>
          <p:cNvSpPr txBox="1">
            <a:spLocks noChangeArrowheads="1"/>
          </p:cNvSpPr>
          <p:nvPr/>
        </p:nvSpPr>
        <p:spPr bwMode="auto">
          <a:xfrm>
            <a:off x="1526310" y="4645118"/>
            <a:ext cx="979655" cy="369184"/>
          </a:xfrm>
          <a:prstGeom prst="rect">
            <a:avLst/>
          </a:prstGeom>
          <a:noFill/>
          <a:ln w="9525">
            <a:noFill/>
            <a:miter lim="800000"/>
            <a:headEnd/>
            <a:tailEnd/>
          </a:ln>
        </p:spPr>
        <p:txBody>
          <a:bodyPr wrap="none" lIns="91291" tIns="45647" rIns="91291" bIns="45647">
            <a:prstTxWarp prst="textNoShape">
              <a:avLst/>
            </a:prstTxWarp>
            <a:spAutoFit/>
          </a:bodyPr>
          <a:lstStyle/>
          <a:p>
            <a:pPr algn="ctr" eaLnBrk="0" hangingPunct="0"/>
            <a:r>
              <a:rPr lang="it-IT" dirty="0"/>
              <a:t>COBRA</a:t>
            </a:r>
          </a:p>
        </p:txBody>
      </p:sp>
      <p:sp>
        <p:nvSpPr>
          <p:cNvPr id="309272" name="Text Box 51"/>
          <p:cNvSpPr txBox="1">
            <a:spLocks noChangeArrowheads="1"/>
          </p:cNvSpPr>
          <p:nvPr/>
        </p:nvSpPr>
        <p:spPr bwMode="auto">
          <a:xfrm>
            <a:off x="1589477" y="4059329"/>
            <a:ext cx="569136" cy="369184"/>
          </a:xfrm>
          <a:prstGeom prst="rect">
            <a:avLst/>
          </a:prstGeom>
          <a:noFill/>
          <a:ln w="9525">
            <a:noFill/>
            <a:miter lim="800000"/>
            <a:headEnd/>
            <a:tailEnd/>
          </a:ln>
        </p:spPr>
        <p:txBody>
          <a:bodyPr wrap="none" lIns="91291" tIns="45647" rIns="91291" bIns="45647">
            <a:prstTxWarp prst="textNoShape">
              <a:avLst/>
            </a:prstTxWarp>
            <a:spAutoFit/>
          </a:bodyPr>
          <a:lstStyle/>
          <a:p>
            <a:pPr algn="ctr" eaLnBrk="0" hangingPunct="0"/>
            <a:r>
              <a:rPr lang="it-IT" dirty="0"/>
              <a:t>VIP</a:t>
            </a:r>
          </a:p>
        </p:txBody>
      </p:sp>
      <p:sp>
        <p:nvSpPr>
          <p:cNvPr id="309273" name="Text Box 52"/>
          <p:cNvSpPr txBox="1">
            <a:spLocks noChangeArrowheads="1"/>
          </p:cNvSpPr>
          <p:nvPr/>
        </p:nvSpPr>
        <p:spPr bwMode="auto">
          <a:xfrm>
            <a:off x="3419476" y="1822453"/>
            <a:ext cx="825466" cy="369184"/>
          </a:xfrm>
          <a:prstGeom prst="rect">
            <a:avLst/>
          </a:prstGeom>
          <a:noFill/>
          <a:ln w="9525">
            <a:noFill/>
            <a:miter lim="800000"/>
            <a:headEnd/>
            <a:tailEnd/>
          </a:ln>
        </p:spPr>
        <p:txBody>
          <a:bodyPr wrap="none" lIns="91291" tIns="45647" rIns="91291" bIns="45647">
            <a:prstTxWarp prst="textNoShape">
              <a:avLst/>
            </a:prstTxWarp>
            <a:spAutoFit/>
          </a:bodyPr>
          <a:lstStyle/>
          <a:p>
            <a:pPr eaLnBrk="0" hangingPunct="0"/>
            <a:r>
              <a:rPr lang="it-IT" dirty="0"/>
              <a:t>LUNA</a:t>
            </a:r>
          </a:p>
        </p:txBody>
      </p:sp>
      <p:sp>
        <p:nvSpPr>
          <p:cNvPr id="309274" name="Line 53"/>
          <p:cNvSpPr>
            <a:spLocks noChangeShapeType="1"/>
          </p:cNvSpPr>
          <p:nvPr/>
        </p:nvSpPr>
        <p:spPr bwMode="auto">
          <a:xfrm rot="5400000" flipV="1">
            <a:off x="3510808" y="2113757"/>
            <a:ext cx="574675" cy="576262"/>
          </a:xfrm>
          <a:prstGeom prst="line">
            <a:avLst/>
          </a:prstGeom>
          <a:noFill/>
          <a:ln w="9525">
            <a:solidFill>
              <a:schemeClr val="tx1"/>
            </a:solidFill>
            <a:round/>
            <a:headEnd/>
            <a:tailEnd type="triangle" w="med" len="med"/>
          </a:ln>
        </p:spPr>
        <p:txBody>
          <a:bodyPr lIns="91291" tIns="45647" rIns="91291" bIns="45647">
            <a:prstTxWarp prst="textNoShape">
              <a:avLst/>
            </a:prstTxWarp>
          </a:bodyPr>
          <a:lstStyle/>
          <a:p>
            <a:endParaRPr lang="en-GB"/>
          </a:p>
        </p:txBody>
      </p:sp>
      <p:sp>
        <p:nvSpPr>
          <p:cNvPr id="309275" name="Line 54"/>
          <p:cNvSpPr>
            <a:spLocks noChangeShapeType="1"/>
          </p:cNvSpPr>
          <p:nvPr/>
        </p:nvSpPr>
        <p:spPr bwMode="auto">
          <a:xfrm rot="5400000" flipV="1">
            <a:off x="5038725" y="2097088"/>
            <a:ext cx="431800" cy="215900"/>
          </a:xfrm>
          <a:prstGeom prst="line">
            <a:avLst/>
          </a:prstGeom>
          <a:noFill/>
          <a:ln w="9525">
            <a:solidFill>
              <a:schemeClr val="tx1"/>
            </a:solidFill>
            <a:round/>
            <a:headEnd/>
            <a:tailEnd type="triangle" w="med" len="med"/>
          </a:ln>
        </p:spPr>
        <p:txBody>
          <a:bodyPr lIns="91291" tIns="45647" rIns="91291" bIns="45647">
            <a:prstTxWarp prst="textNoShape">
              <a:avLst/>
            </a:prstTxWarp>
          </a:bodyPr>
          <a:lstStyle/>
          <a:p>
            <a:endParaRPr lang="en-GB"/>
          </a:p>
        </p:txBody>
      </p:sp>
      <p:sp>
        <p:nvSpPr>
          <p:cNvPr id="309276" name="Text Box 55"/>
          <p:cNvSpPr txBox="1">
            <a:spLocks noChangeArrowheads="1"/>
          </p:cNvSpPr>
          <p:nvPr/>
        </p:nvSpPr>
        <p:spPr bwMode="auto">
          <a:xfrm>
            <a:off x="5065715" y="1695455"/>
            <a:ext cx="992279" cy="369184"/>
          </a:xfrm>
          <a:prstGeom prst="rect">
            <a:avLst/>
          </a:prstGeom>
          <a:noFill/>
          <a:ln w="9525">
            <a:noFill/>
            <a:miter lim="800000"/>
            <a:headEnd/>
            <a:tailEnd/>
          </a:ln>
        </p:spPr>
        <p:txBody>
          <a:bodyPr wrap="none" lIns="91291" tIns="45647" rIns="91291" bIns="45647">
            <a:prstTxWarp prst="textNoShape">
              <a:avLst/>
            </a:prstTxWarp>
            <a:spAutoFit/>
          </a:bodyPr>
          <a:lstStyle/>
          <a:p>
            <a:pPr eaLnBrk="0" hangingPunct="0"/>
            <a:r>
              <a:rPr lang="it-IT" dirty="0"/>
              <a:t>XENON</a:t>
            </a:r>
          </a:p>
        </p:txBody>
      </p:sp>
      <p:sp>
        <p:nvSpPr>
          <p:cNvPr id="309277" name="Line 56"/>
          <p:cNvSpPr>
            <a:spLocks noChangeShapeType="1"/>
          </p:cNvSpPr>
          <p:nvPr/>
        </p:nvSpPr>
        <p:spPr bwMode="auto">
          <a:xfrm flipH="1">
            <a:off x="6781800" y="3048000"/>
            <a:ext cx="685800" cy="228600"/>
          </a:xfrm>
          <a:prstGeom prst="line">
            <a:avLst/>
          </a:prstGeom>
          <a:noFill/>
          <a:ln w="9525">
            <a:solidFill>
              <a:schemeClr val="tx1"/>
            </a:solidFill>
            <a:round/>
            <a:headEnd/>
            <a:tailEnd type="triangle" w="med" len="med"/>
          </a:ln>
        </p:spPr>
        <p:txBody>
          <a:bodyPr lIns="91291" tIns="45647" rIns="91291" bIns="45647">
            <a:prstTxWarp prst="textNoShape">
              <a:avLst/>
            </a:prstTxWarp>
          </a:bodyPr>
          <a:lstStyle/>
          <a:p>
            <a:endParaRPr lang="en-GB"/>
          </a:p>
        </p:txBody>
      </p:sp>
      <p:sp>
        <p:nvSpPr>
          <p:cNvPr id="309279" name="Line 58"/>
          <p:cNvSpPr>
            <a:spLocks noChangeShapeType="1"/>
          </p:cNvSpPr>
          <p:nvPr/>
        </p:nvSpPr>
        <p:spPr bwMode="auto">
          <a:xfrm flipH="1" flipV="1">
            <a:off x="5507039" y="4024418"/>
            <a:ext cx="1266825" cy="846137"/>
          </a:xfrm>
          <a:prstGeom prst="line">
            <a:avLst/>
          </a:prstGeom>
          <a:noFill/>
          <a:ln w="9525">
            <a:solidFill>
              <a:schemeClr val="tx1"/>
            </a:solidFill>
            <a:round/>
            <a:headEnd/>
            <a:tailEnd type="triangle" w="med" len="med"/>
          </a:ln>
        </p:spPr>
        <p:txBody>
          <a:bodyPr lIns="91291" tIns="45647" rIns="91291" bIns="45647">
            <a:prstTxWarp prst="textNoShape">
              <a:avLst/>
            </a:prstTxWarp>
          </a:bodyPr>
          <a:lstStyle/>
          <a:p>
            <a:endParaRPr lang="en-GB"/>
          </a:p>
        </p:txBody>
      </p:sp>
      <p:sp>
        <p:nvSpPr>
          <p:cNvPr id="309280" name="Text Box 59"/>
          <p:cNvSpPr txBox="1">
            <a:spLocks noChangeArrowheads="1"/>
          </p:cNvSpPr>
          <p:nvPr/>
        </p:nvSpPr>
        <p:spPr bwMode="auto">
          <a:xfrm>
            <a:off x="6681840" y="4572093"/>
            <a:ext cx="2351688" cy="369184"/>
          </a:xfrm>
          <a:prstGeom prst="rect">
            <a:avLst/>
          </a:prstGeom>
          <a:noFill/>
          <a:ln w="9525">
            <a:noFill/>
            <a:miter lim="800000"/>
            <a:headEnd/>
            <a:tailEnd/>
          </a:ln>
        </p:spPr>
        <p:txBody>
          <a:bodyPr wrap="none" lIns="91291" tIns="45647" rIns="91291" bIns="45647">
            <a:prstTxWarp prst="textNoShape">
              <a:avLst/>
            </a:prstTxWarp>
            <a:spAutoFit/>
          </a:bodyPr>
          <a:lstStyle/>
          <a:p>
            <a:pPr eaLnBrk="0" hangingPunct="0"/>
            <a:r>
              <a:rPr lang="it-IT" dirty="0"/>
              <a:t>LOW ACTIVITY LAB</a:t>
            </a:r>
          </a:p>
        </p:txBody>
      </p:sp>
      <p:sp>
        <p:nvSpPr>
          <p:cNvPr id="309281" name="Rectangle 60"/>
          <p:cNvSpPr>
            <a:spLocks noChangeArrowheads="1"/>
          </p:cNvSpPr>
          <p:nvPr/>
        </p:nvSpPr>
        <p:spPr bwMode="auto">
          <a:xfrm>
            <a:off x="2771827" y="0"/>
            <a:ext cx="3254375" cy="831850"/>
          </a:xfrm>
          <a:prstGeom prst="rect">
            <a:avLst/>
          </a:prstGeom>
          <a:solidFill>
            <a:srgbClr val="000090"/>
          </a:solidFill>
          <a:ln w="9525">
            <a:noFill/>
            <a:miter lim="800000"/>
            <a:headEnd/>
            <a:tailEnd/>
          </a:ln>
        </p:spPr>
        <p:txBody>
          <a:bodyPr lIns="91291" tIns="45647" rIns="91291" bIns="45647" anchor="ctr">
            <a:prstTxWarp prst="textNoShape">
              <a:avLst/>
            </a:prstTxWarp>
          </a:bodyPr>
          <a:lstStyle/>
          <a:p>
            <a:pPr algn="ctr"/>
            <a:r>
              <a:rPr lang="en-GB" sz="3200" b="1" dirty="0">
                <a:solidFill>
                  <a:srgbClr val="FF6600"/>
                </a:solidFill>
              </a:rPr>
              <a:t>OCCUPANCY</a:t>
            </a:r>
          </a:p>
        </p:txBody>
      </p:sp>
      <p:pic>
        <p:nvPicPr>
          <p:cNvPr id="309282" name="Picture 39" descr="modificato da inviare"/>
          <p:cNvPicPr>
            <a:picLocks noChangeAspect="1" noChangeArrowheads="1"/>
          </p:cNvPicPr>
          <p:nvPr/>
        </p:nvPicPr>
        <p:blipFill>
          <a:blip r:embed="rId3"/>
          <a:srcRect/>
          <a:stretch>
            <a:fillRect/>
          </a:stretch>
        </p:blipFill>
        <p:spPr bwMode="auto">
          <a:xfrm>
            <a:off x="8366177" y="-17463"/>
            <a:ext cx="760413" cy="644526"/>
          </a:xfrm>
          <a:prstGeom prst="rect">
            <a:avLst/>
          </a:prstGeom>
          <a:noFill/>
          <a:ln w="9525">
            <a:noFill/>
            <a:miter lim="800000"/>
            <a:headEnd/>
            <a:tailEnd/>
          </a:ln>
        </p:spPr>
      </p:pic>
      <p:sp>
        <p:nvSpPr>
          <p:cNvPr id="309283" name="Line 56"/>
          <p:cNvSpPr>
            <a:spLocks noChangeShapeType="1"/>
          </p:cNvSpPr>
          <p:nvPr/>
        </p:nvSpPr>
        <p:spPr bwMode="auto">
          <a:xfrm flipH="1">
            <a:off x="6602466" y="1598621"/>
            <a:ext cx="828675" cy="598487"/>
          </a:xfrm>
          <a:prstGeom prst="line">
            <a:avLst/>
          </a:prstGeom>
          <a:noFill/>
          <a:ln w="9525">
            <a:solidFill>
              <a:schemeClr val="tx1"/>
            </a:solidFill>
            <a:round/>
            <a:headEnd/>
            <a:tailEnd type="triangle" w="med" len="med"/>
          </a:ln>
        </p:spPr>
        <p:txBody>
          <a:bodyPr lIns="91291" tIns="45647" rIns="91291" bIns="45647">
            <a:prstTxWarp prst="textNoShape">
              <a:avLst/>
            </a:prstTxWarp>
          </a:bodyPr>
          <a:lstStyle/>
          <a:p>
            <a:endParaRPr lang="en-GB"/>
          </a:p>
        </p:txBody>
      </p:sp>
      <p:sp>
        <p:nvSpPr>
          <p:cNvPr id="309284" name="TextBox 44"/>
          <p:cNvSpPr txBox="1">
            <a:spLocks noChangeArrowheads="1"/>
          </p:cNvSpPr>
          <p:nvPr/>
        </p:nvSpPr>
        <p:spPr bwMode="auto">
          <a:xfrm>
            <a:off x="6687452" y="1266930"/>
            <a:ext cx="953981" cy="369197"/>
          </a:xfrm>
          <a:prstGeom prst="rect">
            <a:avLst/>
          </a:prstGeom>
          <a:noFill/>
          <a:ln w="9525">
            <a:noFill/>
            <a:miter lim="800000"/>
            <a:headEnd/>
            <a:tailEnd/>
          </a:ln>
        </p:spPr>
        <p:txBody>
          <a:bodyPr wrap="none" lIns="91303" tIns="45653" rIns="91303" bIns="45653">
            <a:prstTxWarp prst="textNoShape">
              <a:avLst/>
            </a:prstTxWarp>
            <a:spAutoFit/>
          </a:bodyPr>
          <a:lstStyle/>
          <a:p>
            <a:pPr algn="ctr" eaLnBrk="0" hangingPunct="0"/>
            <a:r>
              <a:rPr lang="en-GB" dirty="0"/>
              <a:t>ERMES</a:t>
            </a:r>
          </a:p>
        </p:txBody>
      </p:sp>
      <p:sp>
        <p:nvSpPr>
          <p:cNvPr id="43" name="Line 7"/>
          <p:cNvSpPr>
            <a:spLocks noChangeShapeType="1"/>
          </p:cNvSpPr>
          <p:nvPr/>
        </p:nvSpPr>
        <p:spPr bwMode="auto">
          <a:xfrm rot="5400000" flipV="1">
            <a:off x="4229100" y="2247900"/>
            <a:ext cx="2057400" cy="152400"/>
          </a:xfrm>
          <a:prstGeom prst="line">
            <a:avLst/>
          </a:prstGeom>
          <a:noFill/>
          <a:ln w="47625" cmpd="tri">
            <a:solidFill>
              <a:schemeClr val="accent1">
                <a:lumMod val="75000"/>
              </a:schemeClr>
            </a:solidFill>
            <a:prstDash val="sysDash"/>
            <a:round/>
            <a:headEnd/>
            <a:tailEnd type="triangle" w="med" len="med"/>
          </a:ln>
        </p:spPr>
        <p:txBody>
          <a:bodyPr lIns="91291" tIns="45647" rIns="91291" bIns="45647">
            <a:prstTxWarp prst="textNoShape">
              <a:avLst/>
            </a:prstTxWarp>
          </a:bodyPr>
          <a:lstStyle/>
          <a:p>
            <a:endParaRPr lang="en-GB"/>
          </a:p>
        </p:txBody>
      </p:sp>
      <p:sp>
        <p:nvSpPr>
          <p:cNvPr id="44" name="Text Box 55"/>
          <p:cNvSpPr txBox="1">
            <a:spLocks noChangeArrowheads="1"/>
          </p:cNvSpPr>
          <p:nvPr/>
        </p:nvSpPr>
        <p:spPr bwMode="auto">
          <a:xfrm>
            <a:off x="4859341" y="979581"/>
            <a:ext cx="1345064" cy="369184"/>
          </a:xfrm>
          <a:prstGeom prst="rect">
            <a:avLst/>
          </a:prstGeom>
          <a:noFill/>
          <a:ln w="44450" cmpd="sng">
            <a:noFill/>
            <a:prstDash val="solid"/>
            <a:miter lim="800000"/>
            <a:headEnd/>
            <a:tailEnd/>
          </a:ln>
        </p:spPr>
        <p:txBody>
          <a:bodyPr wrap="none" lIns="91291" tIns="45647" rIns="91291" bIns="45647">
            <a:prstTxWarp prst="textNoShape">
              <a:avLst/>
            </a:prstTxWarp>
            <a:spAutoFit/>
          </a:bodyPr>
          <a:lstStyle/>
          <a:p>
            <a:pPr eaLnBrk="0" hangingPunct="0"/>
            <a:r>
              <a:rPr lang="it-IT" b="1" dirty="0">
                <a:solidFill>
                  <a:schemeClr val="accent1">
                    <a:lumMod val="75000"/>
                  </a:schemeClr>
                </a:solidFill>
              </a:rPr>
              <a:t>XENON 1T</a:t>
            </a:r>
          </a:p>
        </p:txBody>
      </p:sp>
      <p:sp>
        <p:nvSpPr>
          <p:cNvPr id="45" name="Text Box 21"/>
          <p:cNvSpPr txBox="1">
            <a:spLocks noChangeArrowheads="1"/>
          </p:cNvSpPr>
          <p:nvPr/>
        </p:nvSpPr>
        <p:spPr bwMode="auto">
          <a:xfrm>
            <a:off x="7567200" y="9640800"/>
            <a:ext cx="787144" cy="369184"/>
          </a:xfrm>
          <a:prstGeom prst="rect">
            <a:avLst/>
          </a:prstGeom>
          <a:noFill/>
          <a:ln w="9525">
            <a:noFill/>
            <a:miter lim="800000"/>
            <a:headEnd/>
            <a:tailEnd/>
          </a:ln>
        </p:spPr>
        <p:txBody>
          <a:bodyPr wrap="none" lIns="91291" tIns="45647" rIns="91291" bIns="45647">
            <a:prstTxWarp prst="textNoShape">
              <a:avLst/>
            </a:prstTxWarp>
            <a:spAutoFit/>
          </a:bodyPr>
          <a:lstStyle/>
          <a:p>
            <a:pPr eaLnBrk="0" hangingPunct="0"/>
            <a:r>
              <a:rPr lang="it-IT" u="sng" dirty="0" smtClean="0"/>
              <a:t>DS-50</a:t>
            </a:r>
            <a:endParaRPr lang="it-IT" u="sng" dirty="0"/>
          </a:p>
        </p:txBody>
      </p:sp>
      <p:sp>
        <p:nvSpPr>
          <p:cNvPr id="46" name="Line 56"/>
          <p:cNvSpPr>
            <a:spLocks noChangeShapeType="1"/>
          </p:cNvSpPr>
          <p:nvPr/>
        </p:nvSpPr>
        <p:spPr bwMode="auto">
          <a:xfrm flipH="1">
            <a:off x="6553200" y="1676401"/>
            <a:ext cx="1143000" cy="598487"/>
          </a:xfrm>
          <a:prstGeom prst="line">
            <a:avLst/>
          </a:prstGeom>
          <a:noFill/>
          <a:ln w="9525">
            <a:solidFill>
              <a:schemeClr val="tx1"/>
            </a:solidFill>
            <a:round/>
            <a:headEnd/>
            <a:tailEnd type="triangle" w="med" len="med"/>
          </a:ln>
        </p:spPr>
        <p:txBody>
          <a:bodyPr lIns="91291" tIns="45647" rIns="91291" bIns="45647">
            <a:prstTxWarp prst="textNoShape">
              <a:avLst/>
            </a:prstTxWarp>
          </a:bodyPr>
          <a:lstStyle/>
          <a:p>
            <a:endParaRPr lang="en-GB"/>
          </a:p>
        </p:txBody>
      </p:sp>
      <p:sp>
        <p:nvSpPr>
          <p:cNvPr id="47" name="TextBox 46"/>
          <p:cNvSpPr txBox="1"/>
          <p:nvPr/>
        </p:nvSpPr>
        <p:spPr>
          <a:xfrm>
            <a:off x="7531201" y="3425032"/>
            <a:ext cx="1345027" cy="369332"/>
          </a:xfrm>
          <a:prstGeom prst="rect">
            <a:avLst/>
          </a:prstGeom>
          <a:noFill/>
          <a:ln w="38100" cmpd="sng">
            <a:noFill/>
          </a:ln>
        </p:spPr>
        <p:txBody>
          <a:bodyPr wrap="none" rtlCol="0">
            <a:spAutoFit/>
          </a:bodyPr>
          <a:lstStyle/>
          <a:p>
            <a:r>
              <a:rPr lang="en-GB" dirty="0" err="1" smtClean="0">
                <a:solidFill>
                  <a:srgbClr val="FF0000"/>
                </a:solidFill>
              </a:rPr>
              <a:t>DarkSide</a:t>
            </a:r>
            <a:r>
              <a:rPr lang="en-GB" dirty="0" smtClean="0">
                <a:solidFill>
                  <a:srgbClr val="FF0000"/>
                </a:solidFill>
              </a:rPr>
              <a:t> 50</a:t>
            </a:r>
            <a:endParaRPr lang="en-GB" dirty="0">
              <a:solidFill>
                <a:srgbClr val="FF0000"/>
              </a:solidFill>
            </a:endParaRPr>
          </a:p>
        </p:txBody>
      </p:sp>
      <p:sp>
        <p:nvSpPr>
          <p:cNvPr id="49" name="TextBox 48"/>
          <p:cNvSpPr txBox="1"/>
          <p:nvPr/>
        </p:nvSpPr>
        <p:spPr>
          <a:xfrm>
            <a:off x="7768875" y="1497831"/>
            <a:ext cx="1249060" cy="369332"/>
          </a:xfrm>
          <a:prstGeom prst="rect">
            <a:avLst/>
          </a:prstGeom>
          <a:noFill/>
          <a:ln w="57150" cmpd="sng">
            <a:noFill/>
          </a:ln>
        </p:spPr>
        <p:txBody>
          <a:bodyPr wrap="none" rtlCol="0">
            <a:spAutoFit/>
          </a:bodyPr>
          <a:lstStyle/>
          <a:p>
            <a:r>
              <a:rPr lang="en-GB" dirty="0" smtClean="0"/>
              <a:t>LUNA MV</a:t>
            </a:r>
            <a:endParaRPr lang="en-GB" dirty="0"/>
          </a:p>
        </p:txBody>
      </p:sp>
      <p:sp>
        <p:nvSpPr>
          <p:cNvPr id="50" name="TextBox 49"/>
          <p:cNvSpPr txBox="1"/>
          <p:nvPr/>
        </p:nvSpPr>
        <p:spPr>
          <a:xfrm>
            <a:off x="838200" y="3657600"/>
            <a:ext cx="1877362" cy="369332"/>
          </a:xfrm>
          <a:prstGeom prst="rect">
            <a:avLst/>
          </a:prstGeom>
          <a:noFill/>
          <a:ln w="57150" cmpd="sng">
            <a:noFill/>
          </a:ln>
        </p:spPr>
        <p:txBody>
          <a:bodyPr wrap="none" rtlCol="0">
            <a:spAutoFit/>
          </a:bodyPr>
          <a:lstStyle/>
          <a:p>
            <a:r>
              <a:rPr lang="en-GB" dirty="0" smtClean="0"/>
              <a:t>ERMES-WORLD</a:t>
            </a:r>
            <a:endParaRPr lang="en-GB" dirty="0"/>
          </a:p>
        </p:txBody>
      </p:sp>
      <p:cxnSp>
        <p:nvCxnSpPr>
          <p:cNvPr id="54" name="Straight Arrow Connector 53"/>
          <p:cNvCxnSpPr/>
          <p:nvPr/>
        </p:nvCxnSpPr>
        <p:spPr bwMode="auto">
          <a:xfrm rot="10800000" flipV="1">
            <a:off x="2667000" y="3200400"/>
            <a:ext cx="1828800" cy="457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1309701" name="Rectangle 5"/>
          <p:cNvSpPr>
            <a:spLocks noGrp="1" noChangeArrowheads="1"/>
          </p:cNvSpPr>
          <p:nvPr>
            <p:ph type="title"/>
          </p:nvPr>
        </p:nvSpPr>
        <p:spPr>
          <a:xfrm>
            <a:off x="1143000" y="221463"/>
            <a:ext cx="7772400" cy="523862"/>
          </a:xfrm>
        </p:spPr>
        <p:txBody>
          <a:bodyPr/>
          <a:lstStyle/>
          <a:p>
            <a:pPr eaLnBrk="1" hangingPunct="1">
              <a:defRPr/>
            </a:pPr>
            <a:r>
              <a:rPr lang="en-GB" sz="2800" dirty="0" smtClean="0">
                <a:latin typeface="Trebuchet MS" pitchFamily="34" charset="0"/>
              </a:rPr>
              <a:t>Research is a must </a:t>
            </a:r>
            <a:endParaRPr lang="en-GB" sz="2800" dirty="0">
              <a:latin typeface="Trebuchet MS" pitchFamily="34" charset="0"/>
            </a:endParaRPr>
          </a:p>
        </p:txBody>
      </p:sp>
      <p:grpSp>
        <p:nvGrpSpPr>
          <p:cNvPr id="2" name="Gruppo 8"/>
          <p:cNvGrpSpPr>
            <a:grpSpLocks/>
          </p:cNvGrpSpPr>
          <p:nvPr/>
        </p:nvGrpSpPr>
        <p:grpSpPr bwMode="auto">
          <a:xfrm>
            <a:off x="82556" y="1071563"/>
            <a:ext cx="8918575" cy="4845050"/>
            <a:chOff x="82550" y="1058986"/>
            <a:chExt cx="8918605" cy="4845084"/>
          </a:xfrm>
        </p:grpSpPr>
        <p:graphicFrame>
          <p:nvGraphicFramePr>
            <p:cNvPr id="1026" name="Object 2"/>
            <p:cNvGraphicFramePr>
              <a:graphicFrameLocks noChangeAspect="1"/>
            </p:cNvGraphicFramePr>
            <p:nvPr/>
          </p:nvGraphicFramePr>
          <p:xfrm>
            <a:off x="82550" y="1584482"/>
            <a:ext cx="4392612" cy="4319588"/>
          </p:xfrm>
          <a:graphic>
            <a:graphicData uri="http://schemas.openxmlformats.org/presentationml/2006/ole">
              <p:oleObj spid="_x0000_s181250" name="Drawing" r:id="rId4" imgW="9039240" imgH="4181400" progId="">
                <p:embed/>
              </p:oleObj>
            </a:graphicData>
          </a:graphic>
        </p:graphicFrame>
        <p:sp>
          <p:nvSpPr>
            <p:cNvPr id="1029" name="Line 3"/>
            <p:cNvSpPr>
              <a:spLocks noChangeShapeType="1"/>
            </p:cNvSpPr>
            <p:nvPr/>
          </p:nvSpPr>
          <p:spPr bwMode="auto">
            <a:xfrm flipH="1">
              <a:off x="3027331" y="1066957"/>
              <a:ext cx="0" cy="1152525"/>
            </a:xfrm>
            <a:prstGeom prst="line">
              <a:avLst/>
            </a:prstGeom>
            <a:noFill/>
            <a:ln w="57150">
              <a:solidFill>
                <a:schemeClr val="hlink"/>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lstStyle/>
            <a:p>
              <a:pPr eaLnBrk="0" fontAlgn="base" hangingPunct="0">
                <a:spcBef>
                  <a:spcPct val="0"/>
                </a:spcBef>
                <a:spcAft>
                  <a:spcPct val="0"/>
                </a:spcAft>
              </a:pPr>
              <a:endParaRPr lang="en-GB" sz="4000" b="1">
                <a:solidFill>
                  <a:srgbClr val="FFFFFF"/>
                </a:solidFill>
              </a:endParaRPr>
            </a:p>
          </p:txBody>
        </p:sp>
        <p:sp>
          <p:nvSpPr>
            <p:cNvPr id="1030" name="Text Box 4"/>
            <p:cNvSpPr txBox="1">
              <a:spLocks noChangeArrowheads="1"/>
            </p:cNvSpPr>
            <p:nvPr/>
          </p:nvSpPr>
          <p:spPr bwMode="auto">
            <a:xfrm>
              <a:off x="1054069" y="1058986"/>
              <a:ext cx="3124200" cy="376238"/>
            </a:xfrm>
            <a:prstGeom prst="rect">
              <a:avLst/>
            </a:prstGeom>
            <a:solidFill>
              <a:schemeClr val="tx1"/>
            </a:solidFill>
            <a:ln w="9525">
              <a:solidFill>
                <a:schemeClr val="hlink"/>
              </a:solidFill>
              <a:miter lim="800000"/>
              <a:headEnd/>
              <a:tailEnd/>
            </a:ln>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eaLnBrk="0" fontAlgn="base" hangingPunct="0">
                <a:spcBef>
                  <a:spcPct val="0"/>
                </a:spcBef>
                <a:spcAft>
                  <a:spcPct val="0"/>
                </a:spcAft>
                <a:defRPr sz="4000" b="1">
                  <a:solidFill>
                    <a:schemeClr val="tx1"/>
                  </a:solidFill>
                  <a:latin typeface="Times New Roman" pitchFamily="18" charset="0"/>
                </a:defRPr>
              </a:lvl6pPr>
              <a:lvl7pPr marL="2971800" indent="-228600" eaLnBrk="0" fontAlgn="base" hangingPunct="0">
                <a:spcBef>
                  <a:spcPct val="0"/>
                </a:spcBef>
                <a:spcAft>
                  <a:spcPct val="0"/>
                </a:spcAft>
                <a:defRPr sz="4000" b="1">
                  <a:solidFill>
                    <a:schemeClr val="tx1"/>
                  </a:solidFill>
                  <a:latin typeface="Times New Roman" pitchFamily="18" charset="0"/>
                </a:defRPr>
              </a:lvl7pPr>
              <a:lvl8pPr marL="3429000" indent="-228600" eaLnBrk="0" fontAlgn="base" hangingPunct="0">
                <a:spcBef>
                  <a:spcPct val="0"/>
                </a:spcBef>
                <a:spcAft>
                  <a:spcPct val="0"/>
                </a:spcAft>
                <a:defRPr sz="4000" b="1">
                  <a:solidFill>
                    <a:schemeClr val="tx1"/>
                  </a:solidFill>
                  <a:latin typeface="Times New Roman" pitchFamily="18" charset="0"/>
                </a:defRPr>
              </a:lvl8pPr>
              <a:lvl9pPr marL="3886200" indent="-228600" eaLnBrk="0" fontAlgn="base" hangingPunct="0">
                <a:spcBef>
                  <a:spcPct val="0"/>
                </a:spcBef>
                <a:spcAft>
                  <a:spcPct val="0"/>
                </a:spcAft>
                <a:defRPr sz="4000" b="1">
                  <a:solidFill>
                    <a:schemeClr val="tx1"/>
                  </a:solidFill>
                  <a:latin typeface="Times New Roman" pitchFamily="18" charset="0"/>
                </a:defRPr>
              </a:lvl9pPr>
            </a:lstStyle>
            <a:p>
              <a:pPr algn="ctr" eaLnBrk="0" fontAlgn="base" hangingPunct="0">
                <a:spcBef>
                  <a:spcPct val="50000"/>
                </a:spcBef>
                <a:spcAft>
                  <a:spcPct val="0"/>
                </a:spcAft>
              </a:pPr>
              <a:r>
                <a:rPr lang="en-GB" sz="1800">
                  <a:solidFill>
                    <a:srgbClr val="FF0033"/>
                  </a:solidFill>
                </a:rPr>
                <a:t>Experimental Room</a:t>
              </a:r>
            </a:p>
          </p:txBody>
        </p:sp>
        <p:sp>
          <p:nvSpPr>
            <p:cNvPr id="11" name="Rettangolo 10"/>
            <p:cNvSpPr/>
            <p:nvPr/>
          </p:nvSpPr>
          <p:spPr>
            <a:xfrm>
              <a:off x="4572015" y="2722177"/>
              <a:ext cx="4429140" cy="1630373"/>
            </a:xfrm>
            <a:prstGeom prst="rect">
              <a:avLst/>
            </a:prstGeom>
            <a:solidFill>
              <a:schemeClr val="bg1"/>
            </a:solidFill>
          </p:spPr>
          <p:txBody>
            <a:bodyPr>
              <a:spAutoFit/>
            </a:bodyPr>
            <a:lstStyle/>
            <a:p>
              <a:pPr algn="ctr" eaLnBrk="0" fontAlgn="base" hangingPunct="0">
                <a:spcBef>
                  <a:spcPct val="0"/>
                </a:spcBef>
                <a:spcAft>
                  <a:spcPct val="0"/>
                </a:spcAft>
                <a:defRPr/>
              </a:pPr>
              <a:r>
                <a:rPr lang="it-IT" sz="2000" b="1" u="sng" dirty="0">
                  <a:solidFill>
                    <a:srgbClr val="FFFF00"/>
                  </a:solidFill>
                </a:rPr>
                <a:t>Project ready F</a:t>
              </a:r>
              <a:r>
                <a:rPr lang="it-IT" sz="2000" b="1" u="sng" dirty="0" smtClean="0">
                  <a:solidFill>
                    <a:srgbClr val="FFFF00"/>
                  </a:solidFill>
                </a:rPr>
                <a:t>all </a:t>
              </a:r>
              <a:r>
                <a:rPr lang="it-IT" sz="2000" b="1" u="sng" dirty="0">
                  <a:solidFill>
                    <a:srgbClr val="FFFF00"/>
                  </a:solidFill>
                </a:rPr>
                <a:t>2013</a:t>
              </a:r>
              <a:r>
                <a:rPr lang="it-IT" sz="2000" b="1" dirty="0">
                  <a:solidFill>
                    <a:srgbClr val="FFFFFF"/>
                  </a:solidFill>
                  <a:effectLst>
                    <a:outerShdw blurRad="38100" dist="38100" dir="2700000" algn="tl">
                      <a:srgbClr val="000000"/>
                    </a:outerShdw>
                  </a:effectLst>
                </a:rPr>
                <a:t/>
              </a:r>
              <a:br>
                <a:rPr lang="it-IT" sz="2000" b="1" dirty="0">
                  <a:solidFill>
                    <a:srgbClr val="FFFFFF"/>
                  </a:solidFill>
                  <a:effectLst>
                    <a:outerShdw blurRad="38100" dist="38100" dir="2700000" algn="tl">
                      <a:srgbClr val="000000"/>
                    </a:outerShdw>
                  </a:effectLst>
                </a:rPr>
              </a:br>
              <a:endParaRPr lang="it-IT" sz="2000" b="1" dirty="0">
                <a:solidFill>
                  <a:srgbClr val="FFFFFF"/>
                </a:solidFill>
                <a:effectLst>
                  <a:outerShdw blurRad="38100" dist="38100" dir="2700000" algn="tl">
                    <a:srgbClr val="000000"/>
                  </a:outerShdw>
                </a:effectLst>
              </a:endParaRPr>
            </a:p>
            <a:p>
              <a:pPr eaLnBrk="0" fontAlgn="base" hangingPunct="0">
                <a:spcBef>
                  <a:spcPct val="0"/>
                </a:spcBef>
                <a:spcAft>
                  <a:spcPct val="0"/>
                </a:spcAft>
                <a:defRPr/>
              </a:pPr>
              <a:r>
                <a:rPr lang="it-IT" sz="2000" b="1" dirty="0" err="1">
                  <a:solidFill>
                    <a:srgbClr val="FFFFFF"/>
                  </a:solidFill>
                  <a:effectLst>
                    <a:outerShdw blurRad="38100" dist="38100" dir="2700000" algn="tl">
                      <a:srgbClr val="000000"/>
                    </a:outerShdw>
                  </a:effectLst>
                </a:rPr>
                <a:t>Beam</a:t>
              </a:r>
              <a:r>
                <a:rPr lang="it-IT" sz="2000" b="1" dirty="0">
                  <a:solidFill>
                    <a:srgbClr val="FFFFFF"/>
                  </a:solidFill>
                  <a:effectLst>
                    <a:outerShdw blurRad="38100" dist="38100" dir="2700000" algn="tl">
                      <a:srgbClr val="000000"/>
                    </a:outerShdw>
                  </a:effectLst>
                </a:rPr>
                <a:t> </a:t>
              </a:r>
              <a:r>
                <a:rPr lang="it-IT" sz="2000" b="1" dirty="0" err="1">
                  <a:solidFill>
                    <a:srgbClr val="FFFFFF"/>
                  </a:solidFill>
                  <a:effectLst>
                    <a:outerShdw blurRad="38100" dist="38100" dir="2700000" algn="tl">
                      <a:srgbClr val="000000"/>
                    </a:outerShdw>
                  </a:effectLst>
                </a:rPr>
                <a:t>line</a:t>
              </a:r>
              <a:r>
                <a:rPr lang="it-IT" sz="2000" b="1" dirty="0">
                  <a:solidFill>
                    <a:srgbClr val="FFFFFF"/>
                  </a:solidFill>
                  <a:effectLst>
                    <a:outerShdw blurRad="38100" dist="38100" dir="2700000" algn="tl">
                      <a:srgbClr val="000000"/>
                    </a:outerShdw>
                  </a:effectLst>
                </a:rPr>
                <a:t> </a:t>
              </a:r>
              <a:r>
                <a:rPr lang="it-IT" sz="2000" b="1" dirty="0" err="1">
                  <a:solidFill>
                    <a:srgbClr val="FFFFFF"/>
                  </a:solidFill>
                  <a:effectLst>
                    <a:outerShdw blurRad="38100" dist="38100" dir="2700000" algn="tl">
                      <a:srgbClr val="000000"/>
                    </a:outerShdw>
                  </a:effectLst>
                </a:rPr>
                <a:t>devoted</a:t>
              </a:r>
              <a:r>
                <a:rPr lang="it-IT" sz="2000" b="1" dirty="0">
                  <a:solidFill>
                    <a:srgbClr val="FFFFFF"/>
                  </a:solidFill>
                  <a:effectLst>
                    <a:outerShdw blurRad="38100" dist="38100" dir="2700000" algn="tl">
                      <a:srgbClr val="000000"/>
                    </a:outerShdw>
                  </a:effectLst>
                </a:rPr>
                <a:t> </a:t>
              </a:r>
              <a:r>
                <a:rPr lang="it-IT" sz="2000" b="1" dirty="0" err="1">
                  <a:solidFill>
                    <a:srgbClr val="FFFFFF"/>
                  </a:solidFill>
                  <a:effectLst>
                    <a:outerShdw blurRad="38100" dist="38100" dir="2700000" algn="tl">
                      <a:srgbClr val="000000"/>
                    </a:outerShdw>
                  </a:effectLst>
                </a:rPr>
                <a:t>to</a:t>
              </a:r>
              <a:r>
                <a:rPr lang="it-IT" sz="2000" b="1" dirty="0">
                  <a:solidFill>
                    <a:srgbClr val="FFFFFF"/>
                  </a:solidFill>
                  <a:effectLst>
                    <a:outerShdw blurRad="38100" dist="38100" dir="2700000" algn="tl">
                      <a:srgbClr val="000000"/>
                    </a:outerShdw>
                  </a:effectLst>
                </a:rPr>
                <a:t> </a:t>
              </a:r>
              <a:r>
                <a:rPr lang="it-IT" sz="2000" b="1" dirty="0" err="1">
                  <a:solidFill>
                    <a:srgbClr val="FFFFFF"/>
                  </a:solidFill>
                  <a:effectLst>
                    <a:outerShdw blurRad="38100" dist="38100" dir="2700000" algn="tl">
                      <a:srgbClr val="000000"/>
                    </a:outerShdw>
                  </a:effectLst>
                </a:rPr>
                <a:t>clinical</a:t>
              </a:r>
              <a:r>
                <a:rPr lang="it-IT" sz="2000" b="1" dirty="0">
                  <a:solidFill>
                    <a:srgbClr val="FFFFFF"/>
                  </a:solidFill>
                  <a:effectLst>
                    <a:outerShdw blurRad="38100" dist="38100" dir="2700000" algn="tl">
                      <a:srgbClr val="000000"/>
                    </a:outerShdw>
                  </a:effectLst>
                </a:rPr>
                <a:t>, </a:t>
              </a:r>
              <a:r>
                <a:rPr lang="it-IT" sz="2000" b="1" dirty="0" err="1">
                  <a:solidFill>
                    <a:srgbClr val="FFFFFF"/>
                  </a:solidFill>
                  <a:effectLst>
                    <a:outerShdw blurRad="38100" dist="38100" dir="2700000" algn="tl">
                      <a:srgbClr val="000000"/>
                    </a:outerShdw>
                  </a:effectLst>
                </a:rPr>
                <a:t>radiobiology</a:t>
              </a:r>
              <a:r>
                <a:rPr lang="it-IT" sz="2000" b="1" dirty="0">
                  <a:solidFill>
                    <a:srgbClr val="FFFFFF"/>
                  </a:solidFill>
                  <a:effectLst>
                    <a:outerShdw blurRad="38100" dist="38100" dir="2700000" algn="tl">
                      <a:srgbClr val="000000"/>
                    </a:outerShdw>
                  </a:effectLst>
                </a:rPr>
                <a:t> and </a:t>
              </a:r>
              <a:r>
                <a:rPr lang="it-IT" sz="2000" b="1" dirty="0" err="1">
                  <a:solidFill>
                    <a:srgbClr val="FFFFFF"/>
                  </a:solidFill>
                  <a:effectLst>
                    <a:outerShdw blurRad="38100" dist="38100" dir="2700000" algn="tl">
                      <a:srgbClr val="000000"/>
                    </a:outerShdw>
                  </a:effectLst>
                </a:rPr>
                <a:t>physics</a:t>
              </a:r>
              <a:r>
                <a:rPr lang="it-IT" sz="2000" b="1" dirty="0">
                  <a:solidFill>
                    <a:srgbClr val="FFFFFF"/>
                  </a:solidFill>
                  <a:effectLst>
                    <a:outerShdw blurRad="38100" dist="38100" dir="2700000" algn="tl">
                      <a:srgbClr val="000000"/>
                    </a:outerShdw>
                  </a:effectLst>
                </a:rPr>
                <a:t> </a:t>
              </a:r>
              <a:r>
                <a:rPr lang="it-IT" sz="2000" b="1" dirty="0" err="1">
                  <a:solidFill>
                    <a:srgbClr val="FFFFFF"/>
                  </a:solidFill>
                  <a:effectLst>
                    <a:outerShdw blurRad="38100" dist="38100" dir="2700000" algn="tl">
                      <a:srgbClr val="000000"/>
                    </a:outerShdw>
                  </a:effectLst>
                </a:rPr>
                <a:t>research</a:t>
              </a:r>
              <a:endParaRPr lang="it-IT" sz="2000" b="1" dirty="0">
                <a:solidFill>
                  <a:srgbClr val="FFFFFF"/>
                </a:solidFill>
                <a:effectLst>
                  <a:outerShdw blurRad="38100" dist="38100" dir="2700000" algn="tl">
                    <a:srgbClr val="000000"/>
                  </a:outerShdw>
                </a:effectLst>
              </a:endParaRPr>
            </a:p>
            <a:p>
              <a:pPr algn="just" eaLnBrk="0" fontAlgn="base" hangingPunct="0">
                <a:spcBef>
                  <a:spcPct val="0"/>
                </a:spcBef>
                <a:spcAft>
                  <a:spcPct val="0"/>
                </a:spcAft>
                <a:defRPr/>
              </a:pPr>
              <a:endParaRPr lang="it-IT" sz="2000" b="1" dirty="0">
                <a:solidFill>
                  <a:srgbClr val="FFFFFF"/>
                </a:solidFill>
                <a:effectLst>
                  <a:outerShdw blurRad="38100" dist="38100" dir="2700000" algn="tl">
                    <a:srgbClr val="000000"/>
                  </a:outerShdw>
                </a:effectLst>
              </a:endParaRPr>
            </a:p>
          </p:txBody>
        </p: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52015693"/>
      </p:ext>
    </p:extLst>
  </p:cSld>
  <p:clrMapOvr>
    <a:masterClrMapping/>
  </p:clrMapOvr>
  <p:transition>
    <p:pull/>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egnaposto numero diapositiva 3"/>
          <p:cNvSpPr>
            <a:spLocks noGrp="1"/>
          </p:cNvSpPr>
          <p:nvPr>
            <p:ph type="sldNum" sz="quarter" idx="12"/>
          </p:nvPr>
        </p:nvSpPr>
        <p:spPr/>
        <p:txBody>
          <a:bodyPr/>
          <a:lstStyle/>
          <a:p>
            <a:pPr>
              <a:defRPr/>
            </a:pPr>
            <a:fld id="{9E436562-8A10-48CB-8C83-AC1445323C27}" type="slidenum">
              <a:rPr lang="en-GB"/>
              <a:pPr>
                <a:defRPr/>
              </a:pPr>
              <a:t>81</a:t>
            </a:fld>
            <a:endParaRPr lang="en-GB"/>
          </a:p>
        </p:txBody>
      </p:sp>
      <p:pic>
        <p:nvPicPr>
          <p:cNvPr id="43014" name="Immagine 22" descr="IMG_0132.JP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11560"/>
          <a:stretch>
            <a:fillRect/>
          </a:stretch>
        </p:blipFill>
        <p:spPr bwMode="auto">
          <a:xfrm>
            <a:off x="7788" y="5"/>
            <a:ext cx="9144000" cy="68929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51093423"/>
      </p:ext>
    </p:extLst>
  </p:cSld>
  <p:clrMapOvr>
    <a:masterClrMapping/>
  </p:clrMapOvr>
  <p:transition advClick="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screen"/>
          <a:srcRect/>
          <a:stretch>
            <a:fillRect/>
          </a:stretch>
        </p:blipFill>
        <p:spPr bwMode="auto">
          <a:xfrm>
            <a:off x="-685800" y="3886200"/>
            <a:ext cx="10591800" cy="2971800"/>
          </a:xfrm>
          <a:prstGeom prst="rect">
            <a:avLst/>
          </a:prstGeom>
          <a:noFill/>
          <a:ln w="9525">
            <a:noFill/>
            <a:round/>
            <a:headEnd/>
            <a:tailEnd/>
          </a:ln>
          <a:effectLst/>
        </p:spPr>
      </p:pic>
      <p:pic>
        <p:nvPicPr>
          <p:cNvPr id="5122" name="Picture 2"/>
          <p:cNvPicPr>
            <a:picLocks noChangeAspect="1" noChangeArrowheads="1"/>
          </p:cNvPicPr>
          <p:nvPr/>
        </p:nvPicPr>
        <p:blipFill>
          <a:blip r:embed="rId4" cstate="screen"/>
          <a:srcRect/>
          <a:stretch>
            <a:fillRect/>
          </a:stretch>
        </p:blipFill>
        <p:spPr bwMode="auto">
          <a:xfrm>
            <a:off x="-762000" y="0"/>
            <a:ext cx="10668000" cy="1924050"/>
          </a:xfrm>
          <a:prstGeom prst="rect">
            <a:avLst/>
          </a:prstGeom>
          <a:noFill/>
          <a:ln w="9525">
            <a:noFill/>
            <a:round/>
            <a:headEnd/>
            <a:tailEnd/>
          </a:ln>
          <a:effectLst/>
        </p:spPr>
      </p:pic>
      <p:sp>
        <p:nvSpPr>
          <p:cNvPr id="5124" name="Rectangle 4"/>
          <p:cNvSpPr>
            <a:spLocks noGrp="1" noChangeArrowheads="1"/>
          </p:cNvSpPr>
          <p:nvPr>
            <p:ph type="title"/>
          </p:nvPr>
        </p:nvSpPr>
        <p:spPr>
          <a:xfrm>
            <a:off x="4038600" y="2438400"/>
            <a:ext cx="5105400" cy="1447800"/>
          </a:xfrm>
          <a:ln/>
        </p:spPr>
        <p:txBody>
          <a:bodyPr>
            <a:normAutofit fontScale="90000"/>
          </a:bodyPr>
          <a:lstStyle/>
          <a:p>
            <a:pPr>
              <a:lnSpc>
                <a:spcPct val="100000"/>
              </a:lnSpc>
              <a:buClr>
                <a:srgbClr val="009999"/>
              </a:buClr>
              <a:buFont typeface="Trebuchet MS"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solidFill>
                  <a:srgbClr val="009999"/>
                </a:solidFill>
                <a:latin typeface="Trebuchet MS" pitchFamily="34" charset="0"/>
              </a:rPr>
              <a:t>  The quest for gravitational waves</a:t>
            </a:r>
            <a:br>
              <a:rPr lang="en-GB" dirty="0" smtClean="0">
                <a:solidFill>
                  <a:srgbClr val="009999"/>
                </a:solidFill>
                <a:latin typeface="Trebuchet MS" pitchFamily="34" charset="0"/>
              </a:rPr>
            </a:br>
            <a:endParaRPr lang="en-GB" dirty="0">
              <a:solidFill>
                <a:srgbClr val="009999"/>
              </a:solidFill>
              <a:latin typeface="Trebuchet MS" pitchFamily="34" charset="0"/>
            </a:endParaRPr>
          </a:p>
        </p:txBody>
      </p:sp>
      <p:pic>
        <p:nvPicPr>
          <p:cNvPr id="5" name="Content Placeholder 7" descr="LOGOdef_completo-1.jpg"/>
          <p:cNvPicPr>
            <a:picLocks noChangeAspect="1"/>
          </p:cNvPicPr>
          <p:nvPr/>
        </p:nvPicPr>
        <p:blipFill>
          <a:blip r:embed="rId5"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0" y="2057400"/>
            <a:ext cx="4114800" cy="990600"/>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2184641732"/>
      </p:ext>
    </p:extLst>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7" descr="aerial"/>
          <p:cNvPicPr>
            <a:picLocks noChangeAspect="1" noChangeArrowheads="1"/>
          </p:cNvPicPr>
          <p:nvPr/>
        </p:nvPicPr>
        <p:blipFill>
          <a:blip r:embed="rId3" cstate="screen"/>
          <a:srcRect/>
          <a:stretch>
            <a:fillRect/>
          </a:stretch>
        </p:blipFill>
        <p:spPr bwMode="auto">
          <a:xfrm>
            <a:off x="-269461" y="-10451"/>
            <a:ext cx="9448800" cy="6868451"/>
          </a:xfrm>
          <a:prstGeom prst="rect">
            <a:avLst/>
          </a:prstGeom>
          <a:noFill/>
        </p:spPr>
      </p:pic>
      <p:sp>
        <p:nvSpPr>
          <p:cNvPr id="2" name="Title 1"/>
          <p:cNvSpPr>
            <a:spLocks noGrp="1"/>
          </p:cNvSpPr>
          <p:nvPr>
            <p:ph type="title"/>
          </p:nvPr>
        </p:nvSpPr>
        <p:spPr>
          <a:xfrm>
            <a:off x="685800" y="1"/>
            <a:ext cx="7772400" cy="1143000"/>
          </a:xfrm>
        </p:spPr>
        <p:txBody>
          <a:bodyPr/>
          <a:lstStyle/>
          <a:p>
            <a:r>
              <a:rPr lang="it-IT" dirty="0" smtClean="0">
                <a:solidFill>
                  <a:srgbClr val="3333CC"/>
                </a:solidFill>
                <a:latin typeface="Arial" pitchFamily="34" charset="0"/>
                <a:cs typeface="Arial" pitchFamily="34" charset="0"/>
              </a:rPr>
              <a:t>EGO/VIRGO</a:t>
            </a:r>
            <a:endParaRPr lang="it-IT" dirty="0">
              <a:solidFill>
                <a:srgbClr val="3333CC"/>
              </a:solidFill>
              <a:latin typeface="Arial" pitchFamily="34" charset="0"/>
              <a:cs typeface="Arial" pitchFamily="34" charset="0"/>
            </a:endParaRPr>
          </a:p>
        </p:txBody>
      </p:sp>
      <p:sp>
        <p:nvSpPr>
          <p:cNvPr id="10" name="Rectangle 9"/>
          <p:cNvSpPr>
            <a:spLocks noChangeArrowheads="1"/>
          </p:cNvSpPr>
          <p:nvPr/>
        </p:nvSpPr>
        <p:spPr bwMode="auto">
          <a:xfrm>
            <a:off x="1752600" y="1052513"/>
            <a:ext cx="4953000" cy="2209800"/>
          </a:xfrm>
          <a:prstGeom prst="rect">
            <a:avLst/>
          </a:prstGeom>
          <a:noFill/>
          <a:ln w="9525">
            <a:noFill/>
            <a:miter lim="800000"/>
            <a:headEnd/>
            <a:tailEnd/>
          </a:ln>
          <a:effectLst/>
        </p:spPr>
        <p:txBody>
          <a:bodyPr/>
          <a:lstStyle/>
          <a:p>
            <a:pPr marL="355600" indent="-355600">
              <a:lnSpc>
                <a:spcPct val="120000"/>
              </a:lnSpc>
              <a:spcBef>
                <a:spcPct val="20000"/>
              </a:spcBef>
              <a:buClr>
                <a:srgbClr val="336699"/>
              </a:buClr>
              <a:buSzPct val="70000"/>
            </a:pPr>
            <a:endParaRPr lang="en-US" sz="1400" dirty="0">
              <a:solidFill>
                <a:prstClr val="black"/>
              </a:solidFill>
            </a:endParaRPr>
          </a:p>
        </p:txBody>
      </p:sp>
      <p:sp>
        <p:nvSpPr>
          <p:cNvPr id="3" name="Rectangle 2"/>
          <p:cNvSpPr/>
          <p:nvPr/>
        </p:nvSpPr>
        <p:spPr>
          <a:xfrm>
            <a:off x="1295400" y="838212"/>
            <a:ext cx="6705600" cy="2954655"/>
          </a:xfrm>
          <a:prstGeom prst="rect">
            <a:avLst/>
          </a:prstGeom>
          <a:solidFill>
            <a:srgbClr val="00B0F0"/>
          </a:solidFill>
        </p:spPr>
        <p:txBody>
          <a:bodyPr wrap="square">
            <a:spAutoFit/>
          </a:bodyPr>
          <a:lstStyle/>
          <a:p>
            <a:r>
              <a:rPr lang="en-US" sz="2400" b="1" dirty="0" smtClean="0">
                <a:solidFill>
                  <a:srgbClr val="FF0000"/>
                </a:solidFill>
                <a:latin typeface="Bookman Old Style"/>
                <a:cs typeface="Bookman Old Style"/>
              </a:rPr>
              <a:t>A </a:t>
            </a:r>
            <a:r>
              <a:rPr lang="en-US" sz="2400" b="1" dirty="0">
                <a:solidFill>
                  <a:srgbClr val="FF0000"/>
                </a:solidFill>
                <a:latin typeface="Bookman Old Style"/>
                <a:cs typeface="Bookman Old Style"/>
              </a:rPr>
              <a:t>large infrastructure</a:t>
            </a:r>
            <a:r>
              <a:rPr lang="en-US" dirty="0">
                <a:solidFill>
                  <a:prstClr val="black"/>
                </a:solidFill>
                <a:latin typeface="Bookman Old Style"/>
                <a:cs typeface="Bookman Old Style"/>
              </a:rPr>
              <a:t> : </a:t>
            </a:r>
          </a:p>
          <a:p>
            <a:pPr marL="355600">
              <a:buFont typeface="Arial" pitchFamily="34" charset="0"/>
              <a:buChar char="•"/>
            </a:pPr>
            <a:r>
              <a:rPr lang="en-US" dirty="0" smtClean="0">
                <a:solidFill>
                  <a:schemeClr val="tx2">
                    <a:lumMod val="50000"/>
                  </a:schemeClr>
                </a:solidFill>
                <a:latin typeface="Bookman Old Style"/>
                <a:cs typeface="Bookman Old Style"/>
              </a:rPr>
              <a:t> 3 km </a:t>
            </a:r>
            <a:r>
              <a:rPr lang="en-US" dirty="0">
                <a:solidFill>
                  <a:schemeClr val="tx2">
                    <a:lumMod val="50000"/>
                  </a:schemeClr>
                </a:solidFill>
                <a:latin typeface="Bookman Old Style"/>
                <a:cs typeface="Bookman Old Style"/>
              </a:rPr>
              <a:t>long </a:t>
            </a:r>
            <a:r>
              <a:rPr lang="en-US" dirty="0" smtClean="0">
                <a:solidFill>
                  <a:schemeClr val="tx2">
                    <a:lumMod val="50000"/>
                  </a:schemeClr>
                </a:solidFill>
                <a:latin typeface="Bookman Old Style"/>
                <a:cs typeface="Bookman Old Style"/>
              </a:rPr>
              <a:t>arms: </a:t>
            </a:r>
            <a:r>
              <a:rPr lang="en-US" b="1" dirty="0">
                <a:solidFill>
                  <a:schemeClr val="tx2">
                    <a:lumMod val="50000"/>
                  </a:schemeClr>
                </a:solidFill>
                <a:latin typeface="Bookman Old Style"/>
                <a:cs typeface="Bookman Old Style"/>
              </a:rPr>
              <a:t> </a:t>
            </a:r>
            <a:r>
              <a:rPr lang="en-US" b="1" dirty="0" smtClean="0">
                <a:solidFill>
                  <a:schemeClr val="tx2">
                    <a:lumMod val="50000"/>
                  </a:schemeClr>
                </a:solidFill>
                <a:latin typeface="Lucida Grande"/>
                <a:ea typeface="Lucida Grande"/>
                <a:cs typeface="Lucida Grande"/>
              </a:rPr>
              <a:t>Δ</a:t>
            </a:r>
            <a:r>
              <a:rPr lang="en-US" b="1" dirty="0" smtClean="0">
                <a:solidFill>
                  <a:schemeClr val="tx2">
                    <a:lumMod val="50000"/>
                  </a:schemeClr>
                </a:solidFill>
                <a:latin typeface="Bookman Old Style"/>
                <a:cs typeface="Bookman Old Style"/>
              </a:rPr>
              <a:t>L / L = 10</a:t>
            </a:r>
            <a:r>
              <a:rPr lang="en-US" b="1" baseline="30000" dirty="0" smtClean="0">
                <a:solidFill>
                  <a:schemeClr val="tx2">
                    <a:lumMod val="50000"/>
                  </a:schemeClr>
                </a:solidFill>
                <a:latin typeface="Bookman Old Style"/>
                <a:cs typeface="Bookman Old Style"/>
              </a:rPr>
              <a:t>-21</a:t>
            </a:r>
            <a:r>
              <a:rPr lang="en-US" b="1" dirty="0" smtClean="0">
                <a:solidFill>
                  <a:schemeClr val="tx2">
                    <a:lumMod val="50000"/>
                  </a:schemeClr>
                </a:solidFill>
                <a:latin typeface="Bookman Old Style"/>
                <a:cs typeface="Bookman Old Style"/>
              </a:rPr>
              <a:t> </a:t>
            </a:r>
            <a:endParaRPr lang="en-US" dirty="0" smtClean="0">
              <a:solidFill>
                <a:schemeClr val="tx2">
                  <a:lumMod val="50000"/>
                </a:schemeClr>
              </a:solidFill>
              <a:latin typeface="Bookman Old Style"/>
              <a:cs typeface="Bookman Old Style"/>
            </a:endParaRPr>
          </a:p>
          <a:p>
            <a:pPr marL="355600">
              <a:buFont typeface="Arial" pitchFamily="34" charset="0"/>
              <a:buChar char="•"/>
            </a:pPr>
            <a:r>
              <a:rPr lang="en-US" dirty="0" smtClean="0">
                <a:solidFill>
                  <a:schemeClr val="tx2">
                    <a:lumMod val="50000"/>
                  </a:schemeClr>
                </a:solidFill>
                <a:latin typeface="Bookman Old Style"/>
                <a:cs typeface="Bookman Old Style"/>
              </a:rPr>
              <a:t> 60 </a:t>
            </a:r>
            <a:r>
              <a:rPr lang="en-US" dirty="0">
                <a:solidFill>
                  <a:schemeClr val="tx2">
                    <a:lumMod val="50000"/>
                  </a:schemeClr>
                </a:solidFill>
                <a:latin typeface="Bookman Old Style"/>
                <a:cs typeface="Bookman Old Style"/>
              </a:rPr>
              <a:t>ha of land; ~150000 m</a:t>
            </a:r>
            <a:r>
              <a:rPr lang="en-US" baseline="30000" dirty="0">
                <a:solidFill>
                  <a:schemeClr val="tx2">
                    <a:lumMod val="50000"/>
                  </a:schemeClr>
                </a:solidFill>
                <a:latin typeface="Bookman Old Style"/>
                <a:cs typeface="Bookman Old Style"/>
              </a:rPr>
              <a:t>3</a:t>
            </a:r>
            <a:r>
              <a:rPr lang="en-US" dirty="0">
                <a:solidFill>
                  <a:schemeClr val="tx2">
                    <a:lumMod val="50000"/>
                  </a:schemeClr>
                </a:solidFill>
                <a:latin typeface="Bookman Old Style"/>
                <a:cs typeface="Bookman Old Style"/>
              </a:rPr>
              <a:t> of buildings</a:t>
            </a:r>
          </a:p>
          <a:p>
            <a:pPr marL="355600">
              <a:buFont typeface="Arial" pitchFamily="34" charset="0"/>
              <a:buChar char="•"/>
            </a:pPr>
            <a:r>
              <a:rPr lang="en-US" dirty="0" smtClean="0">
                <a:solidFill>
                  <a:schemeClr val="tx2">
                    <a:lumMod val="50000"/>
                  </a:schemeClr>
                </a:solidFill>
                <a:latin typeface="Bookman Old Style"/>
                <a:cs typeface="Bookman Old Style"/>
              </a:rPr>
              <a:t> The </a:t>
            </a:r>
            <a:r>
              <a:rPr lang="en-US" dirty="0">
                <a:solidFill>
                  <a:schemeClr val="tx2">
                    <a:lumMod val="50000"/>
                  </a:schemeClr>
                </a:solidFill>
                <a:latin typeface="Bookman Old Style"/>
                <a:cs typeface="Bookman Old Style"/>
              </a:rPr>
              <a:t>largest high vacuum system in Europe : 7000 m</a:t>
            </a:r>
            <a:r>
              <a:rPr lang="en-US" baseline="30000" dirty="0">
                <a:solidFill>
                  <a:schemeClr val="tx2">
                    <a:lumMod val="50000"/>
                  </a:schemeClr>
                </a:solidFill>
                <a:latin typeface="Bookman Old Style"/>
                <a:cs typeface="Bookman Old Style"/>
              </a:rPr>
              <a:t>3</a:t>
            </a:r>
            <a:r>
              <a:rPr lang="en-US" dirty="0">
                <a:solidFill>
                  <a:schemeClr val="tx2">
                    <a:lumMod val="50000"/>
                  </a:schemeClr>
                </a:solidFill>
                <a:latin typeface="Bookman Old Style"/>
                <a:cs typeface="Bookman Old Style"/>
              </a:rPr>
              <a:t>  </a:t>
            </a:r>
            <a:r>
              <a:rPr lang="en-US" dirty="0" smtClean="0">
                <a:solidFill>
                  <a:schemeClr val="tx2">
                    <a:lumMod val="50000"/>
                  </a:schemeClr>
                </a:solidFill>
                <a:latin typeface="Bookman Old Style"/>
                <a:cs typeface="Bookman Old Style"/>
              </a:rPr>
              <a:t>           	P </a:t>
            </a:r>
            <a:r>
              <a:rPr lang="en-US" dirty="0" smtClean="0">
                <a:solidFill>
                  <a:schemeClr val="tx2">
                    <a:lumMod val="50000"/>
                  </a:schemeClr>
                </a:solidFill>
                <a:latin typeface="ＭＳ ゴシック"/>
                <a:ea typeface="ＭＳ ゴシック"/>
                <a:cs typeface="ＭＳ ゴシック"/>
              </a:rPr>
              <a:t>≅</a:t>
            </a:r>
            <a:r>
              <a:rPr lang="en-US" dirty="0" smtClean="0">
                <a:solidFill>
                  <a:schemeClr val="tx2">
                    <a:lumMod val="50000"/>
                  </a:schemeClr>
                </a:solidFill>
                <a:latin typeface="Bookman Old Style"/>
                <a:cs typeface="Bookman Old Style"/>
              </a:rPr>
              <a:t>10</a:t>
            </a:r>
            <a:r>
              <a:rPr lang="en-US" baseline="30000" dirty="0" smtClean="0">
                <a:solidFill>
                  <a:schemeClr val="tx2">
                    <a:lumMod val="50000"/>
                  </a:schemeClr>
                </a:solidFill>
                <a:latin typeface="Bookman Old Style"/>
                <a:cs typeface="Bookman Old Style"/>
              </a:rPr>
              <a:t>-</a:t>
            </a:r>
            <a:r>
              <a:rPr lang="en-US" baseline="30000" dirty="0">
                <a:solidFill>
                  <a:schemeClr val="tx2">
                    <a:lumMod val="50000"/>
                  </a:schemeClr>
                </a:solidFill>
                <a:latin typeface="Bookman Old Style"/>
                <a:cs typeface="Bookman Old Style"/>
              </a:rPr>
              <a:t>9</a:t>
            </a:r>
            <a:r>
              <a:rPr lang="en-US" dirty="0" smtClean="0">
                <a:solidFill>
                  <a:schemeClr val="tx2">
                    <a:lumMod val="50000"/>
                  </a:schemeClr>
                </a:solidFill>
                <a:latin typeface="Bookman Old Style"/>
                <a:cs typeface="Bookman Old Style"/>
              </a:rPr>
              <a:t> mbar</a:t>
            </a:r>
            <a:endParaRPr lang="en-US" dirty="0">
              <a:solidFill>
                <a:schemeClr val="tx2">
                  <a:lumMod val="50000"/>
                </a:schemeClr>
              </a:solidFill>
              <a:latin typeface="Bookman Old Style"/>
              <a:cs typeface="Bookman Old Style"/>
            </a:endParaRPr>
          </a:p>
          <a:p>
            <a:pPr marL="355600">
              <a:buFont typeface="Arial" pitchFamily="34" charset="0"/>
              <a:buChar char="•"/>
            </a:pPr>
            <a:r>
              <a:rPr lang="en-US" dirty="0" smtClean="0">
                <a:solidFill>
                  <a:schemeClr val="tx2">
                    <a:lumMod val="50000"/>
                  </a:schemeClr>
                </a:solidFill>
                <a:latin typeface="Bookman Old Style"/>
                <a:cs typeface="Bookman Old Style"/>
              </a:rPr>
              <a:t> High </a:t>
            </a:r>
            <a:r>
              <a:rPr lang="en-US" dirty="0">
                <a:solidFill>
                  <a:schemeClr val="tx2">
                    <a:lumMod val="50000"/>
                  </a:schemeClr>
                </a:solidFill>
                <a:latin typeface="Bookman Old Style"/>
                <a:cs typeface="Bookman Old Style"/>
              </a:rPr>
              <a:t>tech optics</a:t>
            </a:r>
          </a:p>
          <a:p>
            <a:pPr marL="355600">
              <a:buFont typeface="Arial" pitchFamily="34" charset="0"/>
              <a:buChar char="•"/>
            </a:pPr>
            <a:r>
              <a:rPr lang="en-US" dirty="0" smtClean="0">
                <a:solidFill>
                  <a:schemeClr val="tx2">
                    <a:lumMod val="50000"/>
                  </a:schemeClr>
                </a:solidFill>
                <a:latin typeface="Bookman Old Style"/>
                <a:cs typeface="Bookman Old Style"/>
              </a:rPr>
              <a:t> Several </a:t>
            </a:r>
            <a:r>
              <a:rPr lang="en-US" dirty="0">
                <a:solidFill>
                  <a:schemeClr val="tx2">
                    <a:lumMod val="50000"/>
                  </a:schemeClr>
                </a:solidFill>
                <a:latin typeface="Bookman Old Style"/>
                <a:cs typeface="Bookman Old Style"/>
              </a:rPr>
              <a:t>class 10 clean </a:t>
            </a:r>
            <a:r>
              <a:rPr lang="en-US" dirty="0" smtClean="0">
                <a:solidFill>
                  <a:schemeClr val="tx2">
                    <a:lumMod val="50000"/>
                  </a:schemeClr>
                </a:solidFill>
                <a:latin typeface="Bookman Old Style"/>
                <a:cs typeface="Bookman Old Style"/>
              </a:rPr>
              <a:t>rooms </a:t>
            </a:r>
          </a:p>
          <a:p>
            <a:pPr marL="355600">
              <a:buFont typeface="Arial" pitchFamily="34" charset="0"/>
              <a:buChar char="•"/>
            </a:pPr>
            <a:r>
              <a:rPr lang="en-US" dirty="0" smtClean="0">
                <a:solidFill>
                  <a:schemeClr val="tx2">
                    <a:lumMod val="50000"/>
                  </a:schemeClr>
                </a:solidFill>
                <a:latin typeface="Bookman Old Style"/>
                <a:cs typeface="Bookman Old Style"/>
              </a:rPr>
              <a:t>15000 </a:t>
            </a:r>
            <a:r>
              <a:rPr lang="en-US" dirty="0">
                <a:solidFill>
                  <a:schemeClr val="tx2">
                    <a:lumMod val="50000"/>
                  </a:schemeClr>
                </a:solidFill>
                <a:latin typeface="Bookman Old Style"/>
                <a:cs typeface="Bookman Old Style"/>
              </a:rPr>
              <a:t>m</a:t>
            </a:r>
            <a:r>
              <a:rPr lang="en-US" baseline="30000" dirty="0">
                <a:solidFill>
                  <a:schemeClr val="tx2">
                    <a:lumMod val="50000"/>
                  </a:schemeClr>
                </a:solidFill>
                <a:latin typeface="Bookman Old Style"/>
                <a:cs typeface="Bookman Old Style"/>
              </a:rPr>
              <a:t>3</a:t>
            </a:r>
            <a:r>
              <a:rPr lang="en-US" dirty="0">
                <a:solidFill>
                  <a:schemeClr val="tx2">
                    <a:lumMod val="50000"/>
                  </a:schemeClr>
                </a:solidFill>
                <a:latin typeface="Bookman Old Style"/>
                <a:cs typeface="Bookman Old Style"/>
              </a:rPr>
              <a:t>  thermo </a:t>
            </a:r>
            <a:r>
              <a:rPr lang="en-US" dirty="0" smtClean="0">
                <a:solidFill>
                  <a:schemeClr val="tx2">
                    <a:lumMod val="50000"/>
                  </a:schemeClr>
                </a:solidFill>
                <a:latin typeface="Bookman Old Style"/>
                <a:cs typeface="Bookman Old Style"/>
              </a:rPr>
              <a:t>stabilized </a:t>
            </a:r>
            <a:r>
              <a:rPr lang="en-US" dirty="0">
                <a:solidFill>
                  <a:schemeClr val="tx2">
                    <a:lumMod val="50000"/>
                  </a:schemeClr>
                </a:solidFill>
                <a:latin typeface="Bookman Old Style"/>
                <a:cs typeface="Bookman Old Style"/>
              </a:rPr>
              <a:t>to +- 0.2 °C</a:t>
            </a:r>
          </a:p>
          <a:p>
            <a:pPr marL="355600">
              <a:buFont typeface="Arial" pitchFamily="34" charset="0"/>
              <a:buChar char="•"/>
            </a:pPr>
            <a:r>
              <a:rPr lang="en-US" dirty="0" smtClean="0">
                <a:solidFill>
                  <a:schemeClr val="tx2">
                    <a:lumMod val="50000"/>
                  </a:schemeClr>
                </a:solidFill>
                <a:latin typeface="Bookman Old Style"/>
                <a:cs typeface="Bookman Old Style"/>
              </a:rPr>
              <a:t> 600 kW </a:t>
            </a:r>
            <a:r>
              <a:rPr lang="en-US" dirty="0">
                <a:solidFill>
                  <a:schemeClr val="tx2">
                    <a:lumMod val="50000"/>
                  </a:schemeClr>
                </a:solidFill>
                <a:latin typeface="Bookman Old Style"/>
                <a:cs typeface="Bookman Old Style"/>
              </a:rPr>
              <a:t>electrical power</a:t>
            </a:r>
          </a:p>
          <a:p>
            <a:pPr marL="355600">
              <a:buFont typeface="Arial" pitchFamily="34" charset="0"/>
              <a:buChar char="•"/>
            </a:pPr>
            <a:r>
              <a:rPr lang="en-US" dirty="0" smtClean="0">
                <a:solidFill>
                  <a:schemeClr val="tx2">
                    <a:lumMod val="50000"/>
                  </a:schemeClr>
                </a:solidFill>
                <a:latin typeface="Bookman Old Style"/>
                <a:cs typeface="Bookman Old Style"/>
              </a:rPr>
              <a:t> 24h</a:t>
            </a:r>
            <a:r>
              <a:rPr lang="en-US" dirty="0">
                <a:solidFill>
                  <a:schemeClr val="tx2">
                    <a:lumMod val="50000"/>
                  </a:schemeClr>
                </a:solidFill>
                <a:latin typeface="Bookman Old Style"/>
                <a:cs typeface="Bookman Old Style"/>
              </a:rPr>
              <a:t>/24h  data taking; 1 TB/day collected</a:t>
            </a:r>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372533838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6802" name="Picture 2" descr="7PrototypeSetUp"/>
          <p:cNvPicPr>
            <a:picLocks noChangeAspect="1" noChangeArrowheads="1"/>
          </p:cNvPicPr>
          <p:nvPr/>
        </p:nvPicPr>
        <p:blipFill>
          <a:blip r:embed="rId3" cstate="print"/>
          <a:srcRect/>
          <a:stretch>
            <a:fillRect/>
          </a:stretch>
        </p:blipFill>
        <p:spPr bwMode="auto">
          <a:xfrm>
            <a:off x="5" y="1524000"/>
            <a:ext cx="7115175" cy="5334000"/>
          </a:xfrm>
          <a:prstGeom prst="rect">
            <a:avLst/>
          </a:prstGeom>
          <a:noFill/>
        </p:spPr>
      </p:pic>
      <p:sp>
        <p:nvSpPr>
          <p:cNvPr id="76803" name="Text Box 3"/>
          <p:cNvSpPr txBox="1">
            <a:spLocks noChangeArrowheads="1"/>
          </p:cNvSpPr>
          <p:nvPr/>
        </p:nvSpPr>
        <p:spPr bwMode="auto">
          <a:xfrm>
            <a:off x="133350" y="0"/>
            <a:ext cx="9010650" cy="1569660"/>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en-US" sz="2400" dirty="0" smtClean="0">
                <a:solidFill>
                  <a:srgbClr val="009999"/>
                </a:solidFill>
              </a:rPr>
              <a:t>Cutting edge technology: highest quality fused silica mirrors </a:t>
            </a:r>
            <a:endParaRPr lang="en-US" dirty="0">
              <a:solidFill>
                <a:srgbClr val="009999"/>
              </a:solidFill>
            </a:endParaRPr>
          </a:p>
          <a:p>
            <a:pPr eaLnBrk="0" fontAlgn="base" hangingPunct="0">
              <a:spcBef>
                <a:spcPct val="0"/>
              </a:spcBef>
              <a:spcAft>
                <a:spcPct val="0"/>
              </a:spcAft>
            </a:pPr>
            <a:r>
              <a:rPr lang="en-US" dirty="0">
                <a:solidFill>
                  <a:srgbClr val="009999"/>
                </a:solidFill>
              </a:rPr>
              <a:t>35 cm </a:t>
            </a:r>
            <a:r>
              <a:rPr lang="en-US" dirty="0" smtClean="0">
                <a:solidFill>
                  <a:srgbClr val="009999"/>
                </a:solidFill>
              </a:rPr>
              <a:t>diameter, </a:t>
            </a:r>
            <a:r>
              <a:rPr lang="en-US" dirty="0">
                <a:solidFill>
                  <a:srgbClr val="009999"/>
                </a:solidFill>
              </a:rPr>
              <a:t>10 cm </a:t>
            </a:r>
            <a:r>
              <a:rPr lang="en-US" dirty="0" smtClean="0">
                <a:solidFill>
                  <a:srgbClr val="009999"/>
                </a:solidFill>
              </a:rPr>
              <a:t>thickness</a:t>
            </a:r>
            <a:endParaRPr lang="en-US" dirty="0">
              <a:solidFill>
                <a:srgbClr val="009999"/>
              </a:solidFill>
            </a:endParaRPr>
          </a:p>
          <a:p>
            <a:pPr eaLnBrk="0" fontAlgn="base" hangingPunct="0">
              <a:spcBef>
                <a:spcPct val="0"/>
              </a:spcBef>
              <a:spcAft>
                <a:spcPct val="0"/>
              </a:spcAft>
            </a:pPr>
            <a:r>
              <a:rPr lang="en-US" dirty="0" smtClean="0">
                <a:solidFill>
                  <a:srgbClr val="009999"/>
                </a:solidFill>
              </a:rPr>
              <a:t>Bulk absorption:            </a:t>
            </a:r>
            <a:r>
              <a:rPr lang="en-US" dirty="0">
                <a:solidFill>
                  <a:srgbClr val="009999"/>
                </a:solidFill>
              </a:rPr>
              <a:t>	1 </a:t>
            </a:r>
            <a:r>
              <a:rPr lang="en-US" dirty="0" err="1" smtClean="0">
                <a:solidFill>
                  <a:srgbClr val="009999"/>
                </a:solidFill>
              </a:rPr>
              <a:t>ppm</a:t>
            </a:r>
            <a:endParaRPr lang="en-US" dirty="0">
              <a:solidFill>
                <a:srgbClr val="009999"/>
              </a:solidFill>
            </a:endParaRPr>
          </a:p>
          <a:p>
            <a:pPr eaLnBrk="0" fontAlgn="base" hangingPunct="0">
              <a:spcBef>
                <a:spcPct val="0"/>
              </a:spcBef>
              <a:spcAft>
                <a:spcPct val="0"/>
              </a:spcAft>
            </a:pPr>
            <a:r>
              <a:rPr lang="en-US" dirty="0" smtClean="0">
                <a:solidFill>
                  <a:srgbClr val="009999"/>
                </a:solidFill>
              </a:rPr>
              <a:t>Reflection losses:                 </a:t>
            </a:r>
            <a:r>
              <a:rPr lang="en-US" dirty="0">
                <a:solidFill>
                  <a:srgbClr val="009999"/>
                </a:solidFill>
              </a:rPr>
              <a:t>	&lt;5 </a:t>
            </a:r>
            <a:r>
              <a:rPr lang="en-US" dirty="0" err="1">
                <a:solidFill>
                  <a:srgbClr val="009999"/>
                </a:solidFill>
              </a:rPr>
              <a:t>ppm</a:t>
            </a:r>
            <a:endParaRPr lang="en-US" dirty="0">
              <a:solidFill>
                <a:srgbClr val="009999"/>
              </a:solidFill>
            </a:endParaRPr>
          </a:p>
          <a:p>
            <a:pPr eaLnBrk="0" fontAlgn="base" hangingPunct="0">
              <a:spcBef>
                <a:spcPct val="0"/>
              </a:spcBef>
              <a:spcAft>
                <a:spcPct val="0"/>
              </a:spcAft>
            </a:pPr>
            <a:r>
              <a:rPr lang="en-US" dirty="0" smtClean="0">
                <a:solidFill>
                  <a:srgbClr val="009999"/>
                </a:solidFill>
              </a:rPr>
              <a:t>Surface flatness:</a:t>
            </a:r>
            <a:r>
              <a:rPr lang="en-US" dirty="0">
                <a:solidFill>
                  <a:srgbClr val="009999"/>
                </a:solidFill>
              </a:rPr>
              <a:t>	0.01 micron</a:t>
            </a:r>
            <a:endParaRPr lang="en-US" sz="2400" dirty="0">
              <a:solidFill>
                <a:srgbClr val="009999"/>
              </a:solidFill>
            </a:endParaRPr>
          </a:p>
        </p:txBody>
      </p:sp>
      <p:sp>
        <p:nvSpPr>
          <p:cNvPr id="76804" name="Text Box 4"/>
          <p:cNvSpPr txBox="1">
            <a:spLocks noChangeArrowheads="1"/>
          </p:cNvSpPr>
          <p:nvPr/>
        </p:nvSpPr>
        <p:spPr bwMode="auto">
          <a:xfrm>
            <a:off x="7239005" y="3263900"/>
            <a:ext cx="1781175" cy="923330"/>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dirty="0" smtClean="0">
                <a:solidFill>
                  <a:srgbClr val="009999"/>
                </a:solidFill>
              </a:rPr>
              <a:t>Maintenance of a mirror in a clean room</a:t>
            </a:r>
            <a:endParaRPr lang="en-US" sz="2000" dirty="0">
              <a:solidFill>
                <a:srgbClr val="009999"/>
              </a:solidFill>
            </a:endParaRP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Virgo_aerial_view_08.JPG"/>
          <p:cNvPicPr>
            <a:picLocks noChangeAspect="1"/>
          </p:cNvPicPr>
          <p:nvPr/>
        </p:nvPicPr>
        <p:blipFill>
          <a:blip r:embed="rId3"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tretch>
            <a:fillRect/>
          </a:stretch>
        </p:blipFill>
        <p:spPr>
          <a:xfrm>
            <a:off x="17670" y="0"/>
            <a:ext cx="9144000" cy="6858000"/>
          </a:xfrm>
          <a:prstGeom prst="rect">
            <a:avLst/>
          </a:prstGeom>
        </p:spPr>
      </p:pic>
      <p:sp>
        <p:nvSpPr>
          <p:cNvPr id="4" name="Title 1"/>
          <p:cNvSpPr txBox="1">
            <a:spLocks/>
          </p:cNvSpPr>
          <p:nvPr/>
        </p:nvSpPr>
        <p:spPr>
          <a:xfrm>
            <a:off x="1554163" y="0"/>
            <a:ext cx="6288087" cy="838200"/>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3200" b="1" smtClean="0">
                <a:ln w="31550" cmpd="sng">
                  <a:gradFill>
                    <a:gsLst>
                      <a:gs pos="70000">
                        <a:srgbClr val="F79646">
                          <a:shade val="50000"/>
                          <a:satMod val="190000"/>
                        </a:srgbClr>
                      </a:gs>
                      <a:gs pos="0">
                        <a:srgbClr val="F79646">
                          <a:tint val="77000"/>
                          <a:satMod val="180000"/>
                        </a:srgbClr>
                      </a:gs>
                    </a:gsLst>
                    <a:lin ang="5400000"/>
                  </a:gradFill>
                  <a:prstDash val="solid"/>
                </a:ln>
                <a:solidFill>
                  <a:srgbClr val="F79646">
                    <a:tint val="15000"/>
                    <a:satMod val="200000"/>
                  </a:srgbClr>
                </a:solidFill>
                <a:effectLst>
                  <a:outerShdw blurRad="50800" dist="40000" dir="5400000" algn="tl" rotWithShape="0">
                    <a:srgbClr val="000000">
                      <a:shade val="5000"/>
                      <a:satMod val="120000"/>
                      <a:alpha val="33000"/>
                    </a:srgbClr>
                  </a:outerShdw>
                </a:effectLst>
                <a:latin typeface="Baskerville Old Face"/>
                <a:cs typeface="Baskerville Old Face"/>
              </a:rPr>
              <a:t>EGO / VIRGO</a:t>
            </a:r>
            <a:endParaRPr lang="it-IT" sz="3200" b="1" dirty="0">
              <a:ln w="31550" cmpd="sng">
                <a:gradFill>
                  <a:gsLst>
                    <a:gs pos="70000">
                      <a:srgbClr val="F79646">
                        <a:shade val="50000"/>
                        <a:satMod val="190000"/>
                      </a:srgbClr>
                    </a:gs>
                    <a:gs pos="0">
                      <a:srgbClr val="F79646">
                        <a:tint val="77000"/>
                        <a:satMod val="180000"/>
                      </a:srgbClr>
                    </a:gs>
                  </a:gsLst>
                  <a:lin ang="5400000"/>
                </a:gradFill>
                <a:prstDash val="solid"/>
              </a:ln>
              <a:solidFill>
                <a:srgbClr val="F79646">
                  <a:tint val="15000"/>
                  <a:satMod val="200000"/>
                </a:srgbClr>
              </a:solidFill>
              <a:effectLst>
                <a:outerShdw blurRad="50800" dist="40000" dir="5400000" algn="tl" rotWithShape="0">
                  <a:srgbClr val="000000">
                    <a:shade val="5000"/>
                    <a:satMod val="120000"/>
                    <a:alpha val="33000"/>
                  </a:srgbClr>
                </a:outerShdw>
              </a:effectLst>
              <a:latin typeface="Baskerville Old Face"/>
              <a:cs typeface="Baskerville Old Face"/>
            </a:endParaRPr>
          </a:p>
        </p:txBody>
      </p:sp>
      <p:sp>
        <p:nvSpPr>
          <p:cNvPr id="6" name="Rectangle 5"/>
          <p:cNvSpPr txBox="1">
            <a:spLocks noChangeArrowheads="1"/>
          </p:cNvSpPr>
          <p:nvPr/>
        </p:nvSpPr>
        <p:spPr>
          <a:xfrm>
            <a:off x="304806" y="762001"/>
            <a:ext cx="2895599" cy="2376487"/>
          </a:xfrm>
          <a:prstGeom prst="rect">
            <a:avLst/>
          </a:prstGeom>
          <a:noFill/>
          <a:scene3d>
            <a:camera prst="orthographicFront"/>
            <a:lightRig rig="threePt" dir="t"/>
          </a:scene3d>
          <a:sp3d>
            <a:bevelT/>
          </a:sp3d>
        </p:spPr>
        <p:txBody>
          <a:bodyPr tIns="72000">
            <a:normAutofit/>
          </a:bodyPr>
          <a:lstStyle/>
          <a:p>
            <a:pPr marL="342900" indent="-342900">
              <a:lnSpc>
                <a:spcPct val="110000"/>
              </a:lnSpc>
              <a:spcBef>
                <a:spcPct val="20000"/>
              </a:spcBef>
              <a:buClr>
                <a:srgbClr val="1F497D"/>
              </a:buClr>
              <a:buSzPct val="70000"/>
              <a:buFont typeface="Wingdings" pitchFamily="2" charset="2"/>
              <a:buChar char="q"/>
              <a:defRPr/>
            </a:pPr>
            <a:r>
              <a:rPr lang="en-US" sz="1400" b="1" dirty="0">
                <a:solidFill>
                  <a:prstClr val="black"/>
                </a:solidFill>
                <a:latin typeface="Bookman Old Style"/>
                <a:cs typeface="Bookman Old Style"/>
              </a:rPr>
              <a:t>LAPP – Annecy</a:t>
            </a:r>
          </a:p>
          <a:p>
            <a:pPr marL="342900" indent="-342900">
              <a:lnSpc>
                <a:spcPct val="110000"/>
              </a:lnSpc>
              <a:spcBef>
                <a:spcPct val="20000"/>
              </a:spcBef>
              <a:buClr>
                <a:srgbClr val="1F497D"/>
              </a:buClr>
              <a:buSzPct val="70000"/>
              <a:buFont typeface="Wingdings" pitchFamily="2" charset="2"/>
              <a:buChar char="q"/>
              <a:defRPr/>
            </a:pPr>
            <a:r>
              <a:rPr lang="en-US" sz="1400" b="1" dirty="0">
                <a:solidFill>
                  <a:prstClr val="black"/>
                </a:solidFill>
                <a:latin typeface="Bookman Old Style"/>
                <a:cs typeface="Bookman Old Style"/>
              </a:rPr>
              <a:t>NIKHEF – Amsterdam</a:t>
            </a:r>
          </a:p>
          <a:p>
            <a:pPr marL="342900" indent="-342900">
              <a:lnSpc>
                <a:spcPct val="110000"/>
              </a:lnSpc>
              <a:spcBef>
                <a:spcPct val="20000"/>
              </a:spcBef>
              <a:buClr>
                <a:srgbClr val="1F497D"/>
              </a:buClr>
              <a:buSzPct val="70000"/>
              <a:buFont typeface="Wingdings" pitchFamily="2" charset="2"/>
              <a:buChar char="q"/>
              <a:defRPr/>
            </a:pPr>
            <a:r>
              <a:rPr lang="en-US" sz="1400" b="1" dirty="0">
                <a:solidFill>
                  <a:prstClr val="black"/>
                </a:solidFill>
                <a:latin typeface="Bookman Old Style"/>
                <a:cs typeface="Bookman Old Style"/>
              </a:rPr>
              <a:t>RMKI - Budapest</a:t>
            </a:r>
          </a:p>
          <a:p>
            <a:pPr marL="342900" indent="-342900">
              <a:lnSpc>
                <a:spcPct val="110000"/>
              </a:lnSpc>
              <a:spcBef>
                <a:spcPct val="20000"/>
              </a:spcBef>
              <a:buClr>
                <a:srgbClr val="1F497D"/>
              </a:buClr>
              <a:buSzPct val="70000"/>
              <a:buFont typeface="Wingdings" pitchFamily="2" charset="2"/>
              <a:buChar char="q"/>
              <a:defRPr/>
            </a:pPr>
            <a:r>
              <a:rPr lang="en-US" sz="1400" b="1" dirty="0">
                <a:solidFill>
                  <a:prstClr val="black"/>
                </a:solidFill>
                <a:latin typeface="Bookman Old Style"/>
                <a:cs typeface="Bookman Old Style"/>
              </a:rPr>
              <a:t>INFN – Firenze-</a:t>
            </a:r>
            <a:r>
              <a:rPr lang="en-US" sz="1400" b="1" dirty="0" err="1">
                <a:solidFill>
                  <a:prstClr val="black"/>
                </a:solidFill>
                <a:latin typeface="Bookman Old Style"/>
                <a:cs typeface="Bookman Old Style"/>
              </a:rPr>
              <a:t>Urbino</a:t>
            </a:r>
            <a:endParaRPr lang="en-US" sz="1400" b="1" dirty="0">
              <a:solidFill>
                <a:prstClr val="black"/>
              </a:solidFill>
              <a:latin typeface="Bookman Old Style"/>
              <a:cs typeface="Bookman Old Style"/>
            </a:endParaRPr>
          </a:p>
          <a:p>
            <a:pPr marL="342900" indent="-342900">
              <a:lnSpc>
                <a:spcPct val="110000"/>
              </a:lnSpc>
              <a:spcBef>
                <a:spcPct val="20000"/>
              </a:spcBef>
              <a:buClr>
                <a:srgbClr val="1F497D"/>
              </a:buClr>
              <a:buSzPct val="70000"/>
              <a:buFont typeface="Wingdings" pitchFamily="2" charset="2"/>
              <a:buChar char="q"/>
              <a:defRPr/>
            </a:pPr>
            <a:r>
              <a:rPr lang="en-US" sz="1400" b="1" dirty="0">
                <a:solidFill>
                  <a:prstClr val="black"/>
                </a:solidFill>
                <a:latin typeface="Bookman Old Style"/>
                <a:cs typeface="Bookman Old Style"/>
              </a:rPr>
              <a:t>INFN – </a:t>
            </a:r>
            <a:r>
              <a:rPr lang="en-US" sz="1400" b="1" dirty="0" err="1" smtClean="0">
                <a:solidFill>
                  <a:prstClr val="black"/>
                </a:solidFill>
                <a:latin typeface="Bookman Old Style"/>
                <a:cs typeface="Bookman Old Style"/>
              </a:rPr>
              <a:t>Genova</a:t>
            </a:r>
            <a:endParaRPr lang="en-US" sz="1400" b="1" dirty="0">
              <a:solidFill>
                <a:prstClr val="black"/>
              </a:solidFill>
              <a:latin typeface="Bookman Old Style"/>
              <a:cs typeface="Bookman Old Style"/>
            </a:endParaRPr>
          </a:p>
        </p:txBody>
      </p:sp>
      <p:sp>
        <p:nvSpPr>
          <p:cNvPr id="7" name="Rectangle 9"/>
          <p:cNvSpPr>
            <a:spLocks noChangeArrowheads="1"/>
          </p:cNvSpPr>
          <p:nvPr/>
        </p:nvSpPr>
        <p:spPr bwMode="auto">
          <a:xfrm>
            <a:off x="3429000" y="762000"/>
            <a:ext cx="2908300" cy="2209800"/>
          </a:xfrm>
          <a:prstGeom prst="rect">
            <a:avLst/>
          </a:prstGeom>
          <a:noFill/>
          <a:ln w="9525">
            <a:noFill/>
            <a:miter lim="800000"/>
            <a:headEnd/>
            <a:tailEnd/>
          </a:ln>
        </p:spPr>
        <p:txBody>
          <a:bodyPr/>
          <a:lstStyle/>
          <a:p>
            <a:pPr marL="355600" indent="-355600">
              <a:lnSpc>
                <a:spcPct val="120000"/>
              </a:lnSpc>
              <a:spcBef>
                <a:spcPct val="20000"/>
              </a:spcBef>
              <a:buClr>
                <a:srgbClr val="336699"/>
              </a:buClr>
              <a:buSzPct val="70000"/>
              <a:buFont typeface="Wingdings" pitchFamily="2" charset="2"/>
              <a:buChar char="q"/>
            </a:pPr>
            <a:r>
              <a:rPr lang="en-US" sz="1400" b="1" dirty="0">
                <a:solidFill>
                  <a:prstClr val="black"/>
                </a:solidFill>
                <a:latin typeface="Bookman Old Style"/>
                <a:cs typeface="Bookman Old Style"/>
              </a:rPr>
              <a:t>LMA – Lyon </a:t>
            </a:r>
          </a:p>
          <a:p>
            <a:pPr marL="355600" indent="-355600">
              <a:lnSpc>
                <a:spcPct val="120000"/>
              </a:lnSpc>
              <a:spcBef>
                <a:spcPct val="20000"/>
              </a:spcBef>
              <a:buClr>
                <a:srgbClr val="336699"/>
              </a:buClr>
              <a:buSzPct val="70000"/>
              <a:buFont typeface="Wingdings" pitchFamily="2" charset="2"/>
              <a:buChar char="q"/>
            </a:pPr>
            <a:r>
              <a:rPr lang="en-US" sz="1400" b="1" dirty="0">
                <a:solidFill>
                  <a:prstClr val="black"/>
                </a:solidFill>
                <a:latin typeface="Bookman Old Style"/>
                <a:cs typeface="Bookman Old Style"/>
              </a:rPr>
              <a:t>INFN – Napoli</a:t>
            </a:r>
          </a:p>
          <a:p>
            <a:pPr marL="355600" indent="-355600">
              <a:lnSpc>
                <a:spcPct val="120000"/>
              </a:lnSpc>
              <a:spcBef>
                <a:spcPct val="20000"/>
              </a:spcBef>
              <a:buClr>
                <a:srgbClr val="336699"/>
              </a:buClr>
              <a:buSzPct val="70000"/>
              <a:buFont typeface="Wingdings" pitchFamily="2" charset="2"/>
              <a:buChar char="q"/>
            </a:pPr>
            <a:r>
              <a:rPr lang="en-US" sz="1400" b="1" dirty="0">
                <a:solidFill>
                  <a:prstClr val="black"/>
                </a:solidFill>
                <a:latin typeface="Bookman Old Style"/>
                <a:cs typeface="Bookman Old Style"/>
              </a:rPr>
              <a:t>OCA – Nice</a:t>
            </a:r>
          </a:p>
          <a:p>
            <a:pPr marL="355600" indent="-355600">
              <a:lnSpc>
                <a:spcPct val="120000"/>
              </a:lnSpc>
              <a:spcBef>
                <a:spcPct val="20000"/>
              </a:spcBef>
              <a:buClr>
                <a:srgbClr val="336699"/>
              </a:buClr>
              <a:buSzPct val="70000"/>
              <a:buFont typeface="Wingdings" pitchFamily="2" charset="2"/>
              <a:buChar char="q"/>
            </a:pPr>
            <a:r>
              <a:rPr lang="en-US" sz="1400" b="1" dirty="0">
                <a:solidFill>
                  <a:prstClr val="black"/>
                </a:solidFill>
                <a:latin typeface="Bookman Old Style"/>
                <a:cs typeface="Bookman Old Style"/>
              </a:rPr>
              <a:t>LAL – </a:t>
            </a:r>
            <a:r>
              <a:rPr lang="en-US" sz="1400" b="1" dirty="0" err="1">
                <a:solidFill>
                  <a:prstClr val="black"/>
                </a:solidFill>
                <a:latin typeface="Bookman Old Style"/>
                <a:cs typeface="Bookman Old Style"/>
              </a:rPr>
              <a:t>Orsay</a:t>
            </a:r>
            <a:endParaRPr lang="en-US" sz="1400" b="1" dirty="0">
              <a:solidFill>
                <a:prstClr val="black"/>
              </a:solidFill>
              <a:latin typeface="Bookman Old Style"/>
              <a:cs typeface="Bookman Old Style"/>
            </a:endParaRPr>
          </a:p>
          <a:p>
            <a:pPr marL="355600" indent="-355600">
              <a:lnSpc>
                <a:spcPct val="120000"/>
              </a:lnSpc>
              <a:spcBef>
                <a:spcPct val="20000"/>
              </a:spcBef>
              <a:buClr>
                <a:srgbClr val="336699"/>
              </a:buClr>
              <a:buSzPct val="70000"/>
              <a:buFont typeface="Wingdings" pitchFamily="2" charset="2"/>
              <a:buChar char="q"/>
            </a:pPr>
            <a:r>
              <a:rPr lang="en-US" sz="1400" b="1" dirty="0">
                <a:solidFill>
                  <a:prstClr val="black"/>
                </a:solidFill>
                <a:latin typeface="Bookman Old Style"/>
                <a:cs typeface="Bookman Old Style"/>
              </a:rPr>
              <a:t>APC – Paris </a:t>
            </a:r>
          </a:p>
          <a:p>
            <a:pPr marL="355600" indent="-355600">
              <a:lnSpc>
                <a:spcPct val="120000"/>
              </a:lnSpc>
              <a:spcBef>
                <a:spcPct val="20000"/>
              </a:spcBef>
              <a:buClr>
                <a:srgbClr val="336699"/>
              </a:buClr>
              <a:buSzPct val="70000"/>
              <a:buFont typeface="Wingdings" pitchFamily="2" charset="2"/>
              <a:buChar char="q"/>
            </a:pPr>
            <a:r>
              <a:rPr lang="en-US" sz="1400" b="1" dirty="0">
                <a:solidFill>
                  <a:prstClr val="black"/>
                </a:solidFill>
                <a:latin typeface="Bookman Old Style"/>
                <a:cs typeface="Bookman Old Style"/>
              </a:rPr>
              <a:t>LKB - Paris</a:t>
            </a:r>
          </a:p>
          <a:p>
            <a:pPr marL="355600" indent="-355600">
              <a:lnSpc>
                <a:spcPct val="120000"/>
              </a:lnSpc>
              <a:spcBef>
                <a:spcPct val="20000"/>
              </a:spcBef>
              <a:buClr>
                <a:srgbClr val="336699"/>
              </a:buClr>
              <a:buSzPct val="70000"/>
            </a:pPr>
            <a:endParaRPr lang="en-US" sz="1400" dirty="0">
              <a:solidFill>
                <a:prstClr val="black"/>
              </a:solidFill>
            </a:endParaRPr>
          </a:p>
        </p:txBody>
      </p:sp>
      <p:sp>
        <p:nvSpPr>
          <p:cNvPr id="9" name="Rectangle 16"/>
          <p:cNvSpPr>
            <a:spLocks noChangeArrowheads="1"/>
          </p:cNvSpPr>
          <p:nvPr/>
        </p:nvSpPr>
        <p:spPr bwMode="auto">
          <a:xfrm>
            <a:off x="6019800" y="838200"/>
            <a:ext cx="2908300" cy="2209800"/>
          </a:xfrm>
          <a:prstGeom prst="rect">
            <a:avLst/>
          </a:prstGeom>
          <a:noFill/>
          <a:ln w="9525">
            <a:noFill/>
            <a:miter lim="800000"/>
            <a:headEnd/>
            <a:tailEnd/>
          </a:ln>
        </p:spPr>
        <p:txBody>
          <a:bodyPr/>
          <a:lstStyle/>
          <a:p>
            <a:pPr marL="355600" indent="-355600">
              <a:lnSpc>
                <a:spcPct val="120000"/>
              </a:lnSpc>
              <a:spcBef>
                <a:spcPct val="20000"/>
              </a:spcBef>
              <a:buClr>
                <a:srgbClr val="336699"/>
              </a:buClr>
              <a:buSzPct val="70000"/>
              <a:buFont typeface="Wingdings" pitchFamily="2" charset="2"/>
              <a:buChar char="q"/>
            </a:pPr>
            <a:r>
              <a:rPr lang="en-US" sz="1400" b="1" dirty="0">
                <a:solidFill>
                  <a:prstClr val="black"/>
                </a:solidFill>
                <a:latin typeface="Bookman Old Style"/>
                <a:cs typeface="Bookman Old Style"/>
              </a:rPr>
              <a:t>INFN – </a:t>
            </a:r>
            <a:r>
              <a:rPr lang="en-US" sz="1400" b="1" dirty="0" err="1">
                <a:solidFill>
                  <a:prstClr val="black"/>
                </a:solidFill>
                <a:latin typeface="Bookman Old Style"/>
                <a:cs typeface="Bookman Old Style"/>
              </a:rPr>
              <a:t>Padova</a:t>
            </a:r>
            <a:r>
              <a:rPr lang="en-US" sz="1400" b="1" dirty="0">
                <a:solidFill>
                  <a:prstClr val="black"/>
                </a:solidFill>
                <a:latin typeface="Bookman Old Style"/>
                <a:cs typeface="Bookman Old Style"/>
              </a:rPr>
              <a:t>-Trento</a:t>
            </a:r>
          </a:p>
          <a:p>
            <a:pPr marL="355600" indent="-355600">
              <a:lnSpc>
                <a:spcPct val="120000"/>
              </a:lnSpc>
              <a:spcBef>
                <a:spcPct val="20000"/>
              </a:spcBef>
              <a:buClr>
                <a:srgbClr val="336699"/>
              </a:buClr>
              <a:buSzPct val="70000"/>
              <a:buFont typeface="Wingdings" pitchFamily="2" charset="2"/>
              <a:buChar char="q"/>
            </a:pPr>
            <a:r>
              <a:rPr lang="en-US" sz="1400" b="1" dirty="0">
                <a:solidFill>
                  <a:prstClr val="black"/>
                </a:solidFill>
                <a:latin typeface="Bookman Old Style"/>
                <a:cs typeface="Bookman Old Style"/>
              </a:rPr>
              <a:t>INFN – Perugia</a:t>
            </a:r>
          </a:p>
          <a:p>
            <a:pPr marL="355600" indent="-355600">
              <a:lnSpc>
                <a:spcPct val="120000"/>
              </a:lnSpc>
              <a:spcBef>
                <a:spcPct val="20000"/>
              </a:spcBef>
              <a:buClr>
                <a:srgbClr val="336699"/>
              </a:buClr>
              <a:buSzPct val="70000"/>
              <a:buFont typeface="Wingdings" pitchFamily="2" charset="2"/>
              <a:buChar char="q"/>
            </a:pPr>
            <a:r>
              <a:rPr lang="en-US" sz="1400" b="1" dirty="0">
                <a:solidFill>
                  <a:prstClr val="black"/>
                </a:solidFill>
                <a:latin typeface="Bookman Old Style"/>
                <a:cs typeface="Bookman Old Style"/>
              </a:rPr>
              <a:t>INFN - Pisa</a:t>
            </a:r>
          </a:p>
          <a:p>
            <a:pPr marL="355600" indent="-355600">
              <a:lnSpc>
                <a:spcPct val="120000"/>
              </a:lnSpc>
              <a:spcBef>
                <a:spcPct val="20000"/>
              </a:spcBef>
              <a:buClr>
                <a:srgbClr val="336699"/>
              </a:buClr>
              <a:buSzPct val="70000"/>
              <a:buFont typeface="Wingdings" pitchFamily="2" charset="2"/>
              <a:buChar char="q"/>
            </a:pPr>
            <a:r>
              <a:rPr lang="en-US" sz="1400" b="1" dirty="0">
                <a:solidFill>
                  <a:prstClr val="black"/>
                </a:solidFill>
                <a:latin typeface="Bookman Old Style"/>
                <a:cs typeface="Bookman Old Style"/>
              </a:rPr>
              <a:t>INFN – Roma 1</a:t>
            </a:r>
          </a:p>
          <a:p>
            <a:pPr marL="355600" indent="-355600">
              <a:lnSpc>
                <a:spcPct val="120000"/>
              </a:lnSpc>
              <a:spcBef>
                <a:spcPct val="20000"/>
              </a:spcBef>
              <a:buClr>
                <a:srgbClr val="336699"/>
              </a:buClr>
              <a:buSzPct val="70000"/>
              <a:buFont typeface="Wingdings" pitchFamily="2" charset="2"/>
              <a:buChar char="q"/>
            </a:pPr>
            <a:r>
              <a:rPr lang="en-US" sz="1400" b="1" dirty="0">
                <a:solidFill>
                  <a:prstClr val="black"/>
                </a:solidFill>
                <a:latin typeface="Bookman Old Style"/>
                <a:cs typeface="Bookman Old Style"/>
              </a:rPr>
              <a:t>INFN – Roma 2</a:t>
            </a:r>
          </a:p>
          <a:p>
            <a:pPr marL="355600" indent="-355600">
              <a:lnSpc>
                <a:spcPct val="120000"/>
              </a:lnSpc>
              <a:spcBef>
                <a:spcPct val="20000"/>
              </a:spcBef>
              <a:buClr>
                <a:srgbClr val="336699"/>
              </a:buClr>
              <a:buSzPct val="70000"/>
              <a:buFont typeface="Wingdings" pitchFamily="2" charset="2"/>
              <a:buChar char="q"/>
            </a:pPr>
            <a:r>
              <a:rPr lang="en-US" sz="1400" b="1" dirty="0">
                <a:solidFill>
                  <a:prstClr val="black"/>
                </a:solidFill>
                <a:latin typeface="Bookman Old Style"/>
                <a:cs typeface="Bookman Old Style"/>
              </a:rPr>
              <a:t>POLGRAV - Warsaw</a:t>
            </a:r>
          </a:p>
          <a:p>
            <a:pPr marL="355600" indent="-355600">
              <a:lnSpc>
                <a:spcPct val="120000"/>
              </a:lnSpc>
              <a:spcBef>
                <a:spcPct val="20000"/>
              </a:spcBef>
              <a:buClr>
                <a:srgbClr val="336699"/>
              </a:buClr>
              <a:buSzPct val="70000"/>
              <a:buFont typeface="Wingdings" pitchFamily="2" charset="2"/>
              <a:buChar char="q"/>
            </a:pPr>
            <a:endParaRPr lang="en-US" sz="1400" dirty="0">
              <a:solidFill>
                <a:prstClr val="black"/>
              </a:solidFill>
            </a:endParaRPr>
          </a:p>
        </p:txBody>
      </p:sp>
      <p:pic>
        <p:nvPicPr>
          <p:cNvPr id="10" name="Picture 12" descr="flag_of_Italy"/>
          <p:cNvPicPr>
            <a:picLocks noChangeAspect="1" noChangeArrowheads="1"/>
          </p:cNvPicPr>
          <p:nvPr/>
        </p:nvPicPr>
        <p:blipFill>
          <a:blip r:embed="rId4" cstate="screen"/>
          <a:srcRect/>
          <a:stretch>
            <a:fillRect/>
          </a:stretch>
        </p:blipFill>
        <p:spPr bwMode="auto">
          <a:xfrm>
            <a:off x="4191000" y="4343400"/>
            <a:ext cx="647700" cy="431800"/>
          </a:xfrm>
          <a:prstGeom prst="rect">
            <a:avLst/>
          </a:prstGeom>
          <a:noFill/>
        </p:spPr>
      </p:pic>
      <p:pic>
        <p:nvPicPr>
          <p:cNvPr id="11" name="Picture 11" descr="flag_of_France"/>
          <p:cNvPicPr>
            <a:picLocks noChangeAspect="1" noChangeArrowheads="1"/>
          </p:cNvPicPr>
          <p:nvPr/>
        </p:nvPicPr>
        <p:blipFill>
          <a:blip r:embed="rId5" cstate="screen"/>
          <a:srcRect/>
          <a:stretch>
            <a:fillRect/>
          </a:stretch>
        </p:blipFill>
        <p:spPr bwMode="auto">
          <a:xfrm>
            <a:off x="5105400" y="3962400"/>
            <a:ext cx="647700" cy="431800"/>
          </a:xfrm>
          <a:prstGeom prst="rect">
            <a:avLst/>
          </a:prstGeom>
          <a:noFill/>
        </p:spPr>
      </p:pic>
      <p:pic>
        <p:nvPicPr>
          <p:cNvPr id="12" name="Picture 13" descr="flag_of_Netherlands"/>
          <p:cNvPicPr>
            <a:picLocks noChangeAspect="1" noChangeArrowheads="1"/>
          </p:cNvPicPr>
          <p:nvPr/>
        </p:nvPicPr>
        <p:blipFill>
          <a:blip r:embed="rId6" cstate="screen"/>
          <a:srcRect/>
          <a:stretch>
            <a:fillRect/>
          </a:stretch>
        </p:blipFill>
        <p:spPr bwMode="auto">
          <a:xfrm>
            <a:off x="6400800" y="5334012"/>
            <a:ext cx="649288" cy="433387"/>
          </a:xfrm>
          <a:prstGeom prst="rect">
            <a:avLst/>
          </a:prstGeom>
          <a:noFill/>
        </p:spPr>
      </p:pic>
      <p:pic>
        <p:nvPicPr>
          <p:cNvPr id="13" name="Picture 14" descr="flag_of_Poland"/>
          <p:cNvPicPr>
            <a:picLocks noChangeAspect="1" noChangeArrowheads="1"/>
          </p:cNvPicPr>
          <p:nvPr/>
        </p:nvPicPr>
        <p:blipFill>
          <a:blip r:embed="rId7" cstate="screen"/>
          <a:srcRect/>
          <a:stretch>
            <a:fillRect/>
          </a:stretch>
        </p:blipFill>
        <p:spPr bwMode="auto">
          <a:xfrm>
            <a:off x="5181600" y="5638800"/>
            <a:ext cx="647700" cy="431800"/>
          </a:xfrm>
          <a:prstGeom prst="rect">
            <a:avLst/>
          </a:prstGeom>
          <a:noFill/>
        </p:spPr>
      </p:pic>
      <p:pic>
        <p:nvPicPr>
          <p:cNvPr id="15" name="Picture 15" descr="flag_of_Hungary"/>
          <p:cNvPicPr>
            <a:picLocks noChangeAspect="1" noChangeArrowheads="1"/>
          </p:cNvPicPr>
          <p:nvPr/>
        </p:nvPicPr>
        <p:blipFill>
          <a:blip r:embed="rId8" cstate="screen"/>
          <a:srcRect/>
          <a:stretch>
            <a:fillRect/>
          </a:stretch>
        </p:blipFill>
        <p:spPr bwMode="auto">
          <a:xfrm>
            <a:off x="6858000" y="4495800"/>
            <a:ext cx="647700" cy="431800"/>
          </a:xfrm>
          <a:prstGeom prst="rect">
            <a:avLst/>
          </a:prstGeom>
          <a:noFill/>
        </p:spPr>
      </p:pic>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13514380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75458" name="Rectangle 2"/>
          <p:cNvSpPr>
            <a:spLocks noChangeArrowheads="1"/>
          </p:cNvSpPr>
          <p:nvPr/>
        </p:nvSpPr>
        <p:spPr bwMode="auto">
          <a:xfrm>
            <a:off x="3000375" y="2805113"/>
            <a:ext cx="9144000" cy="369332"/>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spAutoFit/>
          </a:bodyPr>
          <a:lstStyle/>
          <a:p>
            <a:endParaRPr lang="en-US"/>
          </a:p>
        </p:txBody>
      </p:sp>
      <p:pic>
        <p:nvPicPr>
          <p:cNvPr id="275459" name="Picture 3" descr="DSCN4030"/>
          <p:cNvPicPr>
            <a:picLocks noGrp="1" noChangeAspect="1" noChangeArrowheads="1"/>
          </p:cNvPicPr>
          <p:nvPr>
            <p:ph idx="4294967295"/>
          </p:nvPr>
        </p:nvPicPr>
        <p:blipFill>
          <a:blip r:embed="rId2">
            <a:lum contrast="12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a:xfrm>
            <a:off x="2411419" y="-4763"/>
            <a:ext cx="6732587" cy="2409826"/>
          </a:xfr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808080">
                      <a:alpha val="74998"/>
                    </a:srgbClr>
                  </a:outerShdw>
                </a:effectLst>
              </a14:hiddenEffects>
            </a:ext>
          </a:extLst>
        </p:spPr>
      </p:pic>
      <p:sp>
        <p:nvSpPr>
          <p:cNvPr id="275460" name="Text Box 4"/>
          <p:cNvSpPr txBox="1">
            <a:spLocks noChangeArrowheads="1"/>
          </p:cNvSpPr>
          <p:nvPr/>
        </p:nvSpPr>
        <p:spPr bwMode="auto">
          <a:xfrm>
            <a:off x="4859342" y="6021388"/>
            <a:ext cx="4140200" cy="64135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it-IT" sz="3600" i="1">
                <a:solidFill>
                  <a:srgbClr val="5B1107"/>
                </a:solidFill>
                <a:latin typeface="Times New Roman" charset="0"/>
              </a:rPr>
              <a:t>http://labec.fi.infn.it</a:t>
            </a:r>
          </a:p>
        </p:txBody>
      </p:sp>
      <p:pic>
        <p:nvPicPr>
          <p:cNvPr id="275461" name="Picture 5" descr="Picture1"/>
          <p:cNvPicPr>
            <a:picLocks noChangeAspect="1" noChangeArrowheads="1"/>
          </p:cNvPicPr>
          <p:nvPr/>
        </p:nvPicPr>
        <p:blipFill>
          <a:blip r:embed="rId3">
            <a:lum contrast="18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4925" y="2768600"/>
            <a:ext cx="4025900" cy="4032250"/>
          </a:xfrm>
          <a:prstGeom prst="rect">
            <a:avLst/>
          </a:prstGeom>
          <a:solidFill>
            <a:schemeClr val="bg1"/>
          </a:solidFill>
        </p:spPr>
      </p:pic>
      <p:pic>
        <p:nvPicPr>
          <p:cNvPr id="275462" name="Picture 6" descr="new logo INFN trasp"/>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07956" y="125413"/>
            <a:ext cx="2087563" cy="855662"/>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275463" name="Picture 7" descr="new logo Polo Scientifico trasp"/>
          <p:cNvPicPr>
            <a:picLocks noChangeAspect="1"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502156" y="2895600"/>
            <a:ext cx="4391025" cy="2909888"/>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68025301"/>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2000"/>
    </mc:Choice>
    <mc:Fallback>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7" name="Text Box 5"/>
          <p:cNvSpPr txBox="1">
            <a:spLocks noChangeArrowheads="1"/>
          </p:cNvSpPr>
          <p:nvPr/>
        </p:nvSpPr>
        <p:spPr bwMode="auto">
          <a:xfrm>
            <a:off x="142881" y="4044951"/>
            <a:ext cx="8893175" cy="2763834"/>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spAutoFit/>
          </a:bodyPr>
          <a:lstStyle/>
          <a:p>
            <a:pPr>
              <a:spcBef>
                <a:spcPct val="30000"/>
              </a:spcBef>
            </a:pPr>
            <a:r>
              <a:rPr lang="it-IT" sz="3000">
                <a:solidFill>
                  <a:schemeClr val="bg1"/>
                </a:solidFill>
                <a:latin typeface="Times New Roman" charset="0"/>
              </a:rPr>
              <a:t>Tandetron, 3 MV max  terminal voltage</a:t>
            </a:r>
          </a:p>
          <a:p>
            <a:pPr>
              <a:spcBef>
                <a:spcPct val="30000"/>
              </a:spcBef>
            </a:pPr>
            <a:r>
              <a:rPr lang="it-IT" sz="3000">
                <a:solidFill>
                  <a:schemeClr val="bg1"/>
                </a:solidFill>
                <a:latin typeface="Times New Roman" charset="0"/>
              </a:rPr>
              <a:t>3 independent ion sources</a:t>
            </a:r>
          </a:p>
          <a:p>
            <a:pPr>
              <a:spcBef>
                <a:spcPct val="30000"/>
              </a:spcBef>
            </a:pPr>
            <a:r>
              <a:rPr lang="it-IT" sz="3000">
                <a:solidFill>
                  <a:schemeClr val="bg1"/>
                </a:solidFill>
                <a:latin typeface="Times New Roman" charset="0"/>
              </a:rPr>
              <a:t>5 beamlines for  Ion Beam Analysis (IBA)</a:t>
            </a:r>
            <a:r>
              <a:rPr lang="it-IT" sz="3200">
                <a:solidFill>
                  <a:schemeClr val="bg1"/>
                </a:solidFill>
                <a:latin typeface="Times New Roman" charset="0"/>
              </a:rPr>
              <a:t> </a:t>
            </a:r>
            <a:r>
              <a:rPr lang="it-IT" sz="2400">
                <a:solidFill>
                  <a:schemeClr val="bg1"/>
                </a:solidFill>
                <a:latin typeface="Times New Roman" charset="0"/>
              </a:rPr>
              <a:t>(+ 1 to be completed)</a:t>
            </a:r>
          </a:p>
          <a:p>
            <a:pPr>
              <a:spcBef>
                <a:spcPct val="30000"/>
              </a:spcBef>
            </a:pPr>
            <a:r>
              <a:rPr lang="it-IT" sz="3000">
                <a:solidFill>
                  <a:schemeClr val="bg1"/>
                </a:solidFill>
                <a:latin typeface="Times New Roman" charset="0"/>
              </a:rPr>
              <a:t>1 beamline for  Accelerator Mass Spectrometry (AMS)</a:t>
            </a:r>
            <a:endParaRPr lang="en-US" sz="3000">
              <a:solidFill>
                <a:schemeClr val="bg1"/>
              </a:solidFill>
              <a:latin typeface="Times New Roman" charset="0"/>
            </a:endParaRPr>
          </a:p>
        </p:txBody>
      </p:sp>
      <p:grpSp>
        <p:nvGrpSpPr>
          <p:cNvPr id="2" name="Group 8"/>
          <p:cNvGrpSpPr>
            <a:grpSpLocks/>
          </p:cNvGrpSpPr>
          <p:nvPr/>
        </p:nvGrpSpPr>
        <p:grpSpPr bwMode="auto">
          <a:xfrm>
            <a:off x="0" y="115888"/>
            <a:ext cx="9144000" cy="3771900"/>
            <a:chOff x="0" y="73"/>
            <a:chExt cx="5760" cy="2376"/>
          </a:xfrm>
        </p:grpSpPr>
        <p:pic>
          <p:nvPicPr>
            <p:cNvPr id="13316" name="Picture 4" descr="Lab-07-1 LUCA CASONATO"/>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73"/>
              <a:ext cx="5760" cy="2376"/>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13318" name="Text Box 6"/>
            <p:cNvSpPr txBox="1">
              <a:spLocks noChangeArrowheads="1"/>
            </p:cNvSpPr>
            <p:nvPr/>
          </p:nvSpPr>
          <p:spPr bwMode="auto">
            <a:xfrm>
              <a:off x="204" y="2251"/>
              <a:ext cx="2132" cy="192"/>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it-IT" sz="1400"/>
                <a:t>photo copyright Luca Casonato, 2009</a:t>
              </a:r>
              <a:endParaRPr lang="en-US" sz="1400"/>
            </a:p>
          </p:txBody>
        </p:sp>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98137463"/>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2000"/>
    </mc:Choice>
    <mc:Fallback>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5108" name="Picture 4" descr="IU8D7572"/>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404813"/>
            <a:ext cx="9144000" cy="60960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75109" name="Picture 5" descr="new logo LABEC trasp"/>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404813"/>
            <a:ext cx="1525588" cy="1530350"/>
          </a:xfrm>
          <a:prstGeom prst="rect">
            <a:avLst/>
          </a:prstGeom>
          <a:solidFill>
            <a:schemeClr val="bg1"/>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70797595"/>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2000"/>
    </mc:Choice>
    <mc:Fallback>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6" name="Text Box 4"/>
          <p:cNvSpPr txBox="1">
            <a:spLocks noChangeArrowheads="1"/>
          </p:cNvSpPr>
          <p:nvPr/>
        </p:nvSpPr>
        <p:spPr bwMode="auto">
          <a:xfrm>
            <a:off x="890588" y="735020"/>
            <a:ext cx="7345362" cy="5632312"/>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spAutoFit/>
          </a:bodyPr>
          <a:lstStyle/>
          <a:p>
            <a:pPr algn="ctr">
              <a:spcBef>
                <a:spcPct val="50000"/>
              </a:spcBef>
              <a:spcAft>
                <a:spcPct val="50000"/>
              </a:spcAft>
            </a:pPr>
            <a:r>
              <a:rPr lang="it-IT" sz="4800">
                <a:solidFill>
                  <a:schemeClr val="bg1"/>
                </a:solidFill>
                <a:latin typeface="Times New Roman" charset="0"/>
              </a:rPr>
              <a:t>Two main branches of activity using the accelerator:</a:t>
            </a:r>
          </a:p>
          <a:p>
            <a:pPr algn="ctr">
              <a:spcBef>
                <a:spcPct val="50000"/>
              </a:spcBef>
            </a:pPr>
            <a:r>
              <a:rPr lang="it-IT" sz="4800" i="1">
                <a:solidFill>
                  <a:schemeClr val="bg1"/>
                </a:solidFill>
                <a:latin typeface="Times New Roman" charset="0"/>
              </a:rPr>
              <a:t>Accelerator Mass Spectrometry (AMS)</a:t>
            </a:r>
          </a:p>
          <a:p>
            <a:pPr algn="ctr">
              <a:spcBef>
                <a:spcPct val="50000"/>
              </a:spcBef>
            </a:pPr>
            <a:r>
              <a:rPr lang="it-IT" sz="4800" i="1">
                <a:solidFill>
                  <a:schemeClr val="bg1"/>
                </a:solidFill>
                <a:latin typeface="Times New Roman" charset="0"/>
              </a:rPr>
              <a:t>Ion Beam Analysis (IBA)</a:t>
            </a:r>
            <a:endParaRPr lang="en-US" sz="4800" i="1">
              <a:solidFill>
                <a:schemeClr val="bg1"/>
              </a:solidFill>
              <a:latin typeface="Times New Roman"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63293884"/>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0" y="0"/>
            <a:ext cx="9194400" cy="1143000"/>
          </a:xfrm>
          <a:solidFill>
            <a:srgbClr val="000080"/>
          </a:solidFill>
        </p:spPr>
        <p:txBody>
          <a:bodyPr/>
          <a:lstStyle/>
          <a:p>
            <a:pPr eaLnBrk="1" hangingPunct="1">
              <a:defRPr/>
            </a:pPr>
            <a:r>
              <a:rPr lang="en-US" b="1" dirty="0">
                <a:solidFill>
                  <a:srgbClr val="FF6600"/>
                </a:solidFill>
                <a:effectLst>
                  <a:outerShdw blurRad="38100" dist="38100" dir="2700000" algn="tl">
                    <a:srgbClr val="000000"/>
                  </a:outerShdw>
                </a:effectLst>
                <a:latin typeface="Comic Sans MS" charset="0"/>
                <a:ea typeface="Comic Sans MS" charset="0"/>
                <a:cs typeface="Comic Sans MS" charset="0"/>
              </a:rPr>
              <a:t>Neutrino physics @ LNGS</a:t>
            </a:r>
          </a:p>
        </p:txBody>
      </p:sp>
      <p:sp>
        <p:nvSpPr>
          <p:cNvPr id="65541" name="Rectangle 5"/>
          <p:cNvSpPr>
            <a:spLocks noGrp="1" noChangeArrowheads="1"/>
          </p:cNvSpPr>
          <p:nvPr>
            <p:ph type="body" idx="1"/>
          </p:nvPr>
        </p:nvSpPr>
        <p:spPr>
          <a:xfrm>
            <a:off x="323903" y="1447800"/>
            <a:ext cx="8207375" cy="5327400"/>
          </a:xfrm>
        </p:spPr>
        <p:txBody>
          <a:bodyPr/>
          <a:lstStyle/>
          <a:p>
            <a:pPr eaLnBrk="1" hangingPunct="1">
              <a:lnSpc>
                <a:spcPct val="90000"/>
              </a:lnSpc>
            </a:pPr>
            <a:r>
              <a:rPr lang="en-US" sz="2400" b="1" dirty="0" smtClean="0">
                <a:solidFill>
                  <a:srgbClr val="3333CC"/>
                </a:solidFill>
                <a:latin typeface="Comic Sans MS" charset="0"/>
                <a:ea typeface="Comic Sans MS" charset="0"/>
                <a:cs typeface="Comic Sans MS" charset="0"/>
              </a:rPr>
              <a:t>Basic neutrino properties</a:t>
            </a:r>
          </a:p>
          <a:p>
            <a:pPr lvl="1" eaLnBrk="1" hangingPunct="1">
              <a:lnSpc>
                <a:spcPct val="90000"/>
              </a:lnSpc>
            </a:pPr>
            <a:r>
              <a:rPr lang="en-US" sz="2000" b="1" dirty="0" smtClean="0">
                <a:latin typeface="Comic Sans MS" charset="0"/>
                <a:ea typeface="Comic Sans MS" charset="0"/>
                <a:cs typeface="Comic Sans MS" charset="0"/>
              </a:rPr>
              <a:t>0</a:t>
            </a:r>
            <a:r>
              <a:rPr lang="en-US" sz="2000" b="1" dirty="0" smtClean="0">
                <a:latin typeface="Symbol" charset="2"/>
                <a:ea typeface="Symbol" charset="2"/>
                <a:cs typeface="Symbol" charset="2"/>
              </a:rPr>
              <a:t>n</a:t>
            </a:r>
            <a:r>
              <a:rPr lang="en-US" sz="2000" b="1" dirty="0" smtClean="0">
                <a:latin typeface="Comic Sans MS" charset="0"/>
                <a:ea typeface="Comic Sans MS" charset="0"/>
                <a:cs typeface="Comic Sans MS" charset="0"/>
              </a:rPr>
              <a:t>DBD (GERDA, CUORE, LUCIFER, COBRA)</a:t>
            </a:r>
            <a:endParaRPr lang="en-US" sz="2000" b="1" dirty="0" smtClean="0">
              <a:solidFill>
                <a:schemeClr val="accent2"/>
              </a:solidFill>
              <a:latin typeface="Comic Sans MS" charset="0"/>
              <a:ea typeface="Comic Sans MS" charset="0"/>
              <a:cs typeface="Comic Sans MS" charset="0"/>
            </a:endParaRPr>
          </a:p>
          <a:p>
            <a:pPr eaLnBrk="1" hangingPunct="1">
              <a:lnSpc>
                <a:spcPct val="90000"/>
              </a:lnSpc>
              <a:spcBef>
                <a:spcPts val="1900"/>
              </a:spcBef>
            </a:pPr>
            <a:r>
              <a:rPr lang="en-US" sz="2400" b="1" dirty="0" smtClean="0">
                <a:solidFill>
                  <a:schemeClr val="accent2"/>
                </a:solidFill>
                <a:latin typeface="Comic Sans MS" charset="0"/>
                <a:ea typeface="Comic Sans MS" charset="0"/>
                <a:cs typeface="Comic Sans MS" charset="0"/>
              </a:rPr>
              <a:t>Solar neutrinos </a:t>
            </a:r>
            <a:r>
              <a:rPr lang="en-US" sz="2000" b="1" dirty="0" smtClean="0">
                <a:latin typeface="Comic Sans MS" charset="0"/>
                <a:ea typeface="Comic Sans MS" charset="0"/>
                <a:cs typeface="Comic Sans MS" charset="0"/>
              </a:rPr>
              <a:t>(BOREXINO)</a:t>
            </a:r>
            <a:endParaRPr lang="en-US" sz="2000" b="1" dirty="0" smtClean="0">
              <a:solidFill>
                <a:schemeClr val="accent2"/>
              </a:solidFill>
              <a:latin typeface="Comic Sans MS" charset="0"/>
              <a:ea typeface="Comic Sans MS" charset="0"/>
              <a:cs typeface="Comic Sans MS" charset="0"/>
            </a:endParaRPr>
          </a:p>
          <a:p>
            <a:pPr lvl="1" eaLnBrk="1" hangingPunct="1">
              <a:lnSpc>
                <a:spcPct val="90000"/>
              </a:lnSpc>
            </a:pPr>
            <a:r>
              <a:rPr lang="en-US" sz="2000" baseline="30000" dirty="0" smtClean="0">
                <a:solidFill>
                  <a:srgbClr val="FF0000"/>
                </a:solidFill>
                <a:latin typeface="Comic Sans MS" charset="0"/>
                <a:ea typeface="Comic Sans MS" charset="0"/>
                <a:cs typeface="Comic Sans MS" charset="0"/>
              </a:rPr>
              <a:t>7</a:t>
            </a:r>
            <a:r>
              <a:rPr lang="en-US" sz="2000" dirty="0" smtClean="0">
                <a:solidFill>
                  <a:srgbClr val="FF0000"/>
                </a:solidFill>
                <a:latin typeface="Comic Sans MS" charset="0"/>
                <a:ea typeface="Comic Sans MS" charset="0"/>
                <a:cs typeface="Comic Sans MS" charset="0"/>
              </a:rPr>
              <a:t>Be</a:t>
            </a:r>
            <a:r>
              <a:rPr lang="en-US" sz="2000" dirty="0" smtClean="0">
                <a:latin typeface="Comic Sans MS" charset="0"/>
                <a:ea typeface="Comic Sans MS" charset="0"/>
                <a:cs typeface="Comic Sans MS" charset="0"/>
              </a:rPr>
              <a:t> the main target</a:t>
            </a:r>
          </a:p>
          <a:p>
            <a:pPr lvl="1" eaLnBrk="1" hangingPunct="1">
              <a:lnSpc>
                <a:spcPct val="90000"/>
              </a:lnSpc>
            </a:pPr>
            <a:r>
              <a:rPr lang="en-US" sz="2000" baseline="30000" dirty="0" smtClean="0">
                <a:latin typeface="Comic Sans MS" charset="0"/>
                <a:ea typeface="Comic Sans MS" charset="0"/>
                <a:cs typeface="Comic Sans MS" charset="0"/>
              </a:rPr>
              <a:t>8</a:t>
            </a:r>
            <a:r>
              <a:rPr lang="en-US" sz="2000" dirty="0" smtClean="0">
                <a:latin typeface="Comic Sans MS" charset="0"/>
                <a:ea typeface="Comic Sans MS" charset="0"/>
                <a:cs typeface="Comic Sans MS" charset="0"/>
              </a:rPr>
              <a:t>B, </a:t>
            </a:r>
            <a:r>
              <a:rPr lang="en-US" sz="2000" dirty="0" smtClean="0">
                <a:solidFill>
                  <a:srgbClr val="FF0000"/>
                </a:solidFill>
                <a:latin typeface="Comic Sans MS" charset="0"/>
                <a:ea typeface="Comic Sans MS" charset="0"/>
                <a:cs typeface="Comic Sans MS" charset="0"/>
              </a:rPr>
              <a:t>pep </a:t>
            </a:r>
            <a:r>
              <a:rPr lang="en-US" sz="2000" dirty="0" smtClean="0">
                <a:latin typeface="Comic Sans MS" charset="0"/>
                <a:ea typeface="Comic Sans MS" charset="0"/>
                <a:cs typeface="Comic Sans MS" charset="0"/>
              </a:rPr>
              <a:t>first evidence</a:t>
            </a:r>
            <a:r>
              <a:rPr lang="en-US" sz="2000" dirty="0" smtClean="0">
                <a:solidFill>
                  <a:srgbClr val="FF0000"/>
                </a:solidFill>
                <a:latin typeface="Comic Sans MS" charset="0"/>
                <a:ea typeface="Comic Sans MS" charset="0"/>
                <a:cs typeface="Comic Sans MS" charset="0"/>
              </a:rPr>
              <a:t>, CNO </a:t>
            </a:r>
            <a:r>
              <a:rPr lang="en-US" sz="2000" dirty="0" smtClean="0">
                <a:latin typeface="Comic Sans MS" charset="0"/>
                <a:ea typeface="Comic Sans MS" charset="0"/>
                <a:cs typeface="Comic Sans MS" charset="0"/>
              </a:rPr>
              <a:t>limit, and possibly pp </a:t>
            </a:r>
          </a:p>
          <a:p>
            <a:pPr eaLnBrk="1" hangingPunct="1">
              <a:lnSpc>
                <a:spcPct val="90000"/>
              </a:lnSpc>
              <a:spcBef>
                <a:spcPts val="1900"/>
              </a:spcBef>
            </a:pPr>
            <a:r>
              <a:rPr lang="en-US" sz="2400" dirty="0" smtClean="0">
                <a:latin typeface="Comic Sans MS" charset="0"/>
                <a:ea typeface="Comic Sans MS" charset="0"/>
                <a:cs typeface="Comic Sans MS" charset="0"/>
              </a:rPr>
              <a:t> </a:t>
            </a:r>
            <a:r>
              <a:rPr lang="en-US" sz="2400" b="1" dirty="0" smtClean="0">
                <a:solidFill>
                  <a:schemeClr val="accent2"/>
                </a:solidFill>
                <a:latin typeface="Comic Sans MS" charset="0"/>
                <a:ea typeface="Comic Sans MS" charset="0"/>
                <a:cs typeface="Comic Sans MS" charset="0"/>
              </a:rPr>
              <a:t>Geo anti-neutrinos </a:t>
            </a:r>
            <a:r>
              <a:rPr lang="en-US" sz="2000" b="1" dirty="0" smtClean="0">
                <a:latin typeface="Comic Sans MS" charset="0"/>
                <a:ea typeface="Comic Sans MS" charset="0"/>
                <a:cs typeface="Comic Sans MS" charset="0"/>
              </a:rPr>
              <a:t>(BOREXINO)</a:t>
            </a:r>
          </a:p>
          <a:p>
            <a:pPr eaLnBrk="1" hangingPunct="1">
              <a:lnSpc>
                <a:spcPct val="90000"/>
              </a:lnSpc>
              <a:spcBef>
                <a:spcPts val="1900"/>
              </a:spcBef>
            </a:pPr>
            <a:r>
              <a:rPr lang="en-US" sz="2400" b="1" dirty="0" smtClean="0">
                <a:solidFill>
                  <a:schemeClr val="accent2"/>
                </a:solidFill>
                <a:latin typeface="Comic Sans MS" charset="0"/>
                <a:ea typeface="Comic Sans MS" charset="0"/>
                <a:cs typeface="Comic Sans MS" charset="0"/>
              </a:rPr>
              <a:t>CNGS neutrinos</a:t>
            </a:r>
          </a:p>
          <a:p>
            <a:pPr lvl="1" eaLnBrk="1" hangingPunct="1">
              <a:lnSpc>
                <a:spcPct val="90000"/>
              </a:lnSpc>
            </a:pPr>
            <a:r>
              <a:rPr lang="en-US" sz="2000" b="1" dirty="0" smtClean="0">
                <a:latin typeface="Comic Sans MS" charset="0"/>
                <a:ea typeface="Comic Sans MS" charset="0"/>
                <a:cs typeface="Comic Sans MS" charset="0"/>
              </a:rPr>
              <a:t>OPERA and ICARUS</a:t>
            </a:r>
          </a:p>
          <a:p>
            <a:pPr eaLnBrk="1" hangingPunct="1">
              <a:lnSpc>
                <a:spcPct val="90000"/>
              </a:lnSpc>
              <a:spcBef>
                <a:spcPts val="1900"/>
              </a:spcBef>
            </a:pPr>
            <a:r>
              <a:rPr lang="en-US" sz="2400" b="1" dirty="0" err="1" smtClean="0">
                <a:solidFill>
                  <a:schemeClr val="accent2"/>
                </a:solidFill>
                <a:latin typeface="Comic Sans MS" charset="0"/>
                <a:ea typeface="Comic Sans MS" charset="0"/>
                <a:cs typeface="Comic Sans MS" charset="0"/>
              </a:rPr>
              <a:t>SuperNova</a:t>
            </a:r>
            <a:r>
              <a:rPr lang="en-US" sz="2400" b="1" dirty="0" smtClean="0">
                <a:solidFill>
                  <a:schemeClr val="accent2"/>
                </a:solidFill>
                <a:latin typeface="Comic Sans MS" charset="0"/>
                <a:ea typeface="Comic Sans MS" charset="0"/>
                <a:cs typeface="Comic Sans MS" charset="0"/>
              </a:rPr>
              <a:t> neutrinos</a:t>
            </a:r>
          </a:p>
          <a:p>
            <a:pPr lvl="1" eaLnBrk="1" hangingPunct="1">
              <a:lnSpc>
                <a:spcPct val="90000"/>
              </a:lnSpc>
            </a:pPr>
            <a:r>
              <a:rPr lang="en-US" sz="2000" b="1" dirty="0" smtClean="0">
                <a:latin typeface="Comic Sans MS" charset="0"/>
                <a:ea typeface="Comic Sans MS" charset="0"/>
                <a:cs typeface="Comic Sans MS" charset="0"/>
              </a:rPr>
              <a:t>LVD, BOREXINO and ICARUS</a:t>
            </a:r>
          </a:p>
          <a:p>
            <a:pPr lvl="1" eaLnBrk="1" hangingPunct="1">
              <a:lnSpc>
                <a:spcPct val="90000"/>
              </a:lnSpc>
            </a:pPr>
            <a:r>
              <a:rPr lang="en-US" sz="2000" dirty="0" smtClean="0">
                <a:latin typeface="Comic Sans MS" charset="0"/>
                <a:ea typeface="Comic Sans MS" charset="0"/>
                <a:cs typeface="Comic Sans MS" charset="0"/>
              </a:rPr>
              <a:t>LVD and </a:t>
            </a:r>
            <a:r>
              <a:rPr lang="en-US" sz="2000" dirty="0" err="1" smtClean="0">
                <a:latin typeface="Comic Sans MS" charset="0"/>
                <a:ea typeface="Comic Sans MS" charset="0"/>
                <a:cs typeface="Comic Sans MS" charset="0"/>
              </a:rPr>
              <a:t>Borexino</a:t>
            </a:r>
            <a:r>
              <a:rPr lang="en-US" sz="2000" dirty="0" smtClean="0">
                <a:latin typeface="Comic Sans MS" charset="0"/>
                <a:ea typeface="Comic Sans MS" charset="0"/>
                <a:cs typeface="Comic Sans MS" charset="0"/>
              </a:rPr>
              <a:t> are in the </a:t>
            </a:r>
            <a:r>
              <a:rPr lang="en-US" sz="2000" dirty="0" smtClean="0">
                <a:solidFill>
                  <a:srgbClr val="CC0000"/>
                </a:solidFill>
                <a:latin typeface="Comic Sans MS" charset="0"/>
                <a:ea typeface="Comic Sans MS" charset="0"/>
                <a:cs typeface="Comic Sans MS" charset="0"/>
              </a:rPr>
              <a:t>SNEWS network</a:t>
            </a:r>
          </a:p>
          <a:p>
            <a:pPr eaLnBrk="1" hangingPunct="1">
              <a:lnSpc>
                <a:spcPct val="90000"/>
              </a:lnSpc>
              <a:buFont typeface="Wingdings" charset="2"/>
              <a:buNone/>
            </a:pPr>
            <a:endParaRPr lang="en-US" sz="2000" dirty="0" smtClean="0">
              <a:latin typeface="Comic Sans MS" charset="0"/>
              <a:ea typeface="Comic Sans MS" charset="0"/>
              <a:cs typeface="Comic Sans MS" charset="0"/>
            </a:endParaRPr>
          </a:p>
        </p:txBody>
      </p:sp>
      <p:sp>
        <p:nvSpPr>
          <p:cNvPr id="4" name="Slide Number Placeholder 3"/>
          <p:cNvSpPr>
            <a:spLocks noGrp="1"/>
          </p:cNvSpPr>
          <p:nvPr>
            <p:ph type="sldNum" sz="quarter" idx="12"/>
          </p:nvPr>
        </p:nvSpPr>
        <p:spPr/>
        <p:txBody>
          <a:bodyPr/>
          <a:lstStyle/>
          <a:p>
            <a:pPr>
              <a:defRPr/>
            </a:pPr>
            <a:fld id="{3952DD55-9BEF-BA45-97DE-C2CDDDA4A347}" type="slidenum">
              <a:rPr lang="en-US" smtClean="0"/>
              <a:pPr>
                <a:defRPr/>
              </a:pPr>
              <a:t>9</a:t>
            </a:fld>
            <a:endParaRPr lang="en-US"/>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7"/>
          <p:cNvGrpSpPr>
            <a:grpSpLocks/>
          </p:cNvGrpSpPr>
          <p:nvPr/>
        </p:nvGrpSpPr>
        <p:grpSpPr bwMode="auto">
          <a:xfrm>
            <a:off x="611188" y="836613"/>
            <a:ext cx="7848600" cy="5688012"/>
            <a:chOff x="385" y="527"/>
            <a:chExt cx="4944" cy="3583"/>
          </a:xfrm>
        </p:grpSpPr>
        <p:pic>
          <p:nvPicPr>
            <p:cNvPr id="14339" name="Picture 3" descr="modellino"/>
            <p:cNvPicPr>
              <a:picLocks noChangeAspect="1" noChangeArrowheads="1"/>
            </p:cNvPicPr>
            <p:nvPr/>
          </p:nvPicPr>
          <p:blipFill>
            <a:blip r:embed="rId3">
              <a:lum bright="12000" contrast="12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63" y="550"/>
              <a:ext cx="4833" cy="3537"/>
            </a:xfrm>
            <a:prstGeom prst="rect">
              <a:avLst/>
            </a:prstGeom>
            <a:noFill/>
            <a:ln w="9525">
              <a:solidFill>
                <a:schemeClr val="tx1"/>
              </a:solidFill>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14351" name="AutoShape 15"/>
            <p:cNvSpPr>
              <a:spLocks noChangeArrowheads="1"/>
            </p:cNvSpPr>
            <p:nvPr/>
          </p:nvSpPr>
          <p:spPr bwMode="auto">
            <a:xfrm flipH="1" flipV="1">
              <a:off x="1791" y="527"/>
              <a:ext cx="3538" cy="2132"/>
            </a:xfrm>
            <a:prstGeom prst="rtTriangle">
              <a:avLst/>
            </a:prstGeom>
            <a:solidFill>
              <a:srgbClr val="000A32"/>
            </a:solidFill>
            <a:ln>
              <a:noFill/>
            </a:ln>
            <a:effectLst/>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350" name="AutoShape 14"/>
            <p:cNvSpPr>
              <a:spLocks noChangeArrowheads="1"/>
            </p:cNvSpPr>
            <p:nvPr/>
          </p:nvSpPr>
          <p:spPr bwMode="auto">
            <a:xfrm>
              <a:off x="431" y="2341"/>
              <a:ext cx="1905" cy="1769"/>
            </a:xfrm>
            <a:prstGeom prst="rtTriangle">
              <a:avLst/>
            </a:prstGeom>
            <a:solidFill>
              <a:srgbClr val="000A32"/>
            </a:solidFill>
            <a:ln>
              <a:noFill/>
            </a:ln>
            <a:effectLst/>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352" name="AutoShape 16"/>
            <p:cNvSpPr>
              <a:spLocks noChangeArrowheads="1"/>
            </p:cNvSpPr>
            <p:nvPr/>
          </p:nvSpPr>
          <p:spPr bwMode="auto">
            <a:xfrm rot="-5400000" flipH="1" flipV="1">
              <a:off x="407" y="505"/>
              <a:ext cx="227" cy="272"/>
            </a:xfrm>
            <a:prstGeom prst="rtTriangle">
              <a:avLst/>
            </a:prstGeom>
            <a:solidFill>
              <a:srgbClr val="000A32"/>
            </a:solidFill>
            <a:ln>
              <a:noFill/>
            </a:ln>
            <a:effectLst/>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4338" name="Rectangle 2"/>
          <p:cNvSpPr>
            <a:spLocks noGrp="1" noChangeArrowheads="1"/>
          </p:cNvSpPr>
          <p:nvPr>
            <p:ph type="title"/>
          </p:nvPr>
        </p:nvSpPr>
        <p:spPr>
          <a:xfrm>
            <a:off x="79375" y="77788"/>
            <a:ext cx="8885238" cy="749300"/>
          </a:xfrm>
        </p:spPr>
        <p:txBody>
          <a:bodyPr>
            <a:normAutofit fontScale="90000"/>
          </a:bodyPr>
          <a:lstStyle/>
          <a:p>
            <a:r>
              <a:rPr lang="en-GB">
                <a:solidFill>
                  <a:schemeClr val="bg1"/>
                </a:solidFill>
                <a:latin typeface="Times New Roman" charset="0"/>
              </a:rPr>
              <a:t>The  Tandetron facility at LABEC</a:t>
            </a:r>
          </a:p>
        </p:txBody>
      </p:sp>
      <p:sp>
        <p:nvSpPr>
          <p:cNvPr id="14340" name="AutoShape 4"/>
          <p:cNvSpPr>
            <a:spLocks noChangeArrowheads="1"/>
          </p:cNvSpPr>
          <p:nvPr/>
        </p:nvSpPr>
        <p:spPr bwMode="auto">
          <a:xfrm>
            <a:off x="107950" y="1998663"/>
            <a:ext cx="1079500" cy="576262"/>
          </a:xfrm>
          <a:prstGeom prst="wedgeRectCallout">
            <a:avLst>
              <a:gd name="adj1" fmla="val 44264"/>
              <a:gd name="adj2" fmla="val -103167"/>
            </a:avLst>
          </a:prstGeom>
          <a:solidFill>
            <a:srgbClr val="CCFF99"/>
          </a:solidFill>
          <a:ln w="9525">
            <a:solidFill>
              <a:srgbClr val="000099"/>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lstStyle/>
          <a:p>
            <a:pPr algn="ctr">
              <a:lnSpc>
                <a:spcPct val="90000"/>
              </a:lnSpc>
            </a:pPr>
            <a:r>
              <a:rPr lang="en-GB">
                <a:solidFill>
                  <a:srgbClr val="000000"/>
                </a:solidFill>
                <a:cs typeface="Arial" charset="0"/>
              </a:rPr>
              <a:t>IBA dual</a:t>
            </a:r>
          </a:p>
          <a:p>
            <a:pPr algn="ctr">
              <a:lnSpc>
                <a:spcPct val="90000"/>
              </a:lnSpc>
            </a:pPr>
            <a:r>
              <a:rPr lang="en-GB">
                <a:solidFill>
                  <a:srgbClr val="000000"/>
                </a:solidFill>
                <a:cs typeface="Arial" charset="0"/>
              </a:rPr>
              <a:t>source</a:t>
            </a:r>
          </a:p>
        </p:txBody>
      </p:sp>
      <p:sp>
        <p:nvSpPr>
          <p:cNvPr id="14343" name="AutoShape 7"/>
          <p:cNvSpPr>
            <a:spLocks noChangeArrowheads="1"/>
          </p:cNvSpPr>
          <p:nvPr/>
        </p:nvSpPr>
        <p:spPr bwMode="auto">
          <a:xfrm>
            <a:off x="3398838" y="1258888"/>
            <a:ext cx="1460500" cy="666750"/>
          </a:xfrm>
          <a:prstGeom prst="wedgeRectCallout">
            <a:avLst>
              <a:gd name="adj1" fmla="val -58370"/>
              <a:gd name="adj2" fmla="val 77856"/>
            </a:avLst>
          </a:prstGeom>
          <a:solidFill>
            <a:srgbClr val="CCFF99"/>
          </a:solidFill>
          <a:ln w="9525">
            <a:solidFill>
              <a:srgbClr val="000099"/>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lstStyle/>
          <a:p>
            <a:pPr algn="ctr" eaLnBrk="0" hangingPunct="0">
              <a:lnSpc>
                <a:spcPct val="90000"/>
              </a:lnSpc>
            </a:pPr>
            <a:r>
              <a:rPr lang="en-GB">
                <a:solidFill>
                  <a:srgbClr val="000000"/>
                </a:solidFill>
                <a:cs typeface="Arial" charset="0"/>
              </a:rPr>
              <a:t>3 MV Tandetron</a:t>
            </a:r>
          </a:p>
        </p:txBody>
      </p:sp>
      <p:sp>
        <p:nvSpPr>
          <p:cNvPr id="14346" name="AutoShape 10"/>
          <p:cNvSpPr>
            <a:spLocks noChangeArrowheads="1"/>
          </p:cNvSpPr>
          <p:nvPr/>
        </p:nvSpPr>
        <p:spPr bwMode="auto">
          <a:xfrm>
            <a:off x="7596194" y="5203825"/>
            <a:ext cx="1271587" cy="611188"/>
          </a:xfrm>
          <a:prstGeom prst="wedgeRectCallout">
            <a:avLst>
              <a:gd name="adj1" fmla="val -80588"/>
              <a:gd name="adj2" fmla="val -178833"/>
            </a:avLst>
          </a:prstGeom>
          <a:solidFill>
            <a:srgbClr val="CCFF99"/>
          </a:solidFill>
          <a:ln w="9525">
            <a:solidFill>
              <a:srgbClr val="000099"/>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lstStyle/>
          <a:p>
            <a:pPr algn="ctr">
              <a:lnSpc>
                <a:spcPct val="90000"/>
              </a:lnSpc>
            </a:pPr>
            <a:r>
              <a:rPr lang="en-GB">
                <a:solidFill>
                  <a:srgbClr val="000000"/>
                </a:solidFill>
                <a:cs typeface="Arial" charset="0"/>
              </a:rPr>
              <a:t>chopped beam line</a:t>
            </a:r>
          </a:p>
        </p:txBody>
      </p:sp>
      <p:sp>
        <p:nvSpPr>
          <p:cNvPr id="14347" name="AutoShape 11"/>
          <p:cNvSpPr>
            <a:spLocks noChangeArrowheads="1"/>
          </p:cNvSpPr>
          <p:nvPr/>
        </p:nvSpPr>
        <p:spPr bwMode="auto">
          <a:xfrm>
            <a:off x="6877050" y="5949950"/>
            <a:ext cx="1423988" cy="801688"/>
          </a:xfrm>
          <a:prstGeom prst="wedgeRectCallout">
            <a:avLst>
              <a:gd name="adj1" fmla="val -88463"/>
              <a:gd name="adj2" fmla="val -188218"/>
            </a:avLst>
          </a:prstGeom>
          <a:solidFill>
            <a:srgbClr val="CCFF99"/>
          </a:solidFill>
          <a:ln w="9525">
            <a:solidFill>
              <a:srgbClr val="000099"/>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lstStyle/>
          <a:p>
            <a:pPr algn="ctr">
              <a:lnSpc>
                <a:spcPct val="90000"/>
              </a:lnSpc>
            </a:pPr>
            <a:r>
              <a:rPr lang="en-GB">
                <a:solidFill>
                  <a:srgbClr val="000000"/>
                </a:solidFill>
                <a:cs typeface="Arial" charset="0"/>
              </a:rPr>
              <a:t>multi-angle scattering chamber</a:t>
            </a:r>
          </a:p>
        </p:txBody>
      </p:sp>
      <p:sp>
        <p:nvSpPr>
          <p:cNvPr id="14348" name="AutoShape 12"/>
          <p:cNvSpPr>
            <a:spLocks noChangeArrowheads="1"/>
          </p:cNvSpPr>
          <p:nvPr/>
        </p:nvSpPr>
        <p:spPr bwMode="auto">
          <a:xfrm>
            <a:off x="2862263" y="6102362"/>
            <a:ext cx="2286000" cy="576263"/>
          </a:xfrm>
          <a:prstGeom prst="wedgeRectCallout">
            <a:avLst>
              <a:gd name="adj1" fmla="val 89236"/>
              <a:gd name="adj2" fmla="val -67079"/>
            </a:avLst>
          </a:prstGeom>
          <a:solidFill>
            <a:srgbClr val="CCFF99"/>
          </a:solidFill>
          <a:ln w="9525">
            <a:solidFill>
              <a:srgbClr val="000099"/>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lstStyle/>
          <a:p>
            <a:pPr algn="ctr">
              <a:lnSpc>
                <a:spcPct val="90000"/>
              </a:lnSpc>
            </a:pPr>
            <a:r>
              <a:rPr lang="en-GB">
                <a:solidFill>
                  <a:srgbClr val="000000"/>
                </a:solidFill>
                <a:cs typeface="Arial" charset="0"/>
              </a:rPr>
              <a:t>multipurpose IBA vacuum chamber</a:t>
            </a:r>
          </a:p>
        </p:txBody>
      </p:sp>
      <p:sp>
        <p:nvSpPr>
          <p:cNvPr id="14349" name="AutoShape 13"/>
          <p:cNvSpPr>
            <a:spLocks noChangeArrowheads="1"/>
          </p:cNvSpPr>
          <p:nvPr/>
        </p:nvSpPr>
        <p:spPr bwMode="auto">
          <a:xfrm>
            <a:off x="2700344" y="4951413"/>
            <a:ext cx="2376487" cy="609600"/>
          </a:xfrm>
          <a:prstGeom prst="wedgeRectCallout">
            <a:avLst>
              <a:gd name="adj1" fmla="val 56014"/>
              <a:gd name="adj2" fmla="val -109375"/>
            </a:avLst>
          </a:prstGeom>
          <a:solidFill>
            <a:srgbClr val="CCFF99"/>
          </a:solidFill>
          <a:ln w="9525">
            <a:solidFill>
              <a:srgbClr val="000099"/>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lstStyle/>
          <a:p>
            <a:pPr algn="ctr">
              <a:lnSpc>
                <a:spcPct val="90000"/>
              </a:lnSpc>
            </a:pPr>
            <a:r>
              <a:rPr lang="en-GB" b="1" u="sng">
                <a:solidFill>
                  <a:srgbClr val="000099"/>
                </a:solidFill>
                <a:cs typeface="Arial" charset="0"/>
              </a:rPr>
              <a:t>external</a:t>
            </a:r>
            <a:r>
              <a:rPr lang="en-GB" b="1">
                <a:solidFill>
                  <a:srgbClr val="000099"/>
                </a:solidFill>
                <a:cs typeface="Arial" charset="0"/>
              </a:rPr>
              <a:t> beam</a:t>
            </a:r>
          </a:p>
          <a:p>
            <a:pPr algn="ctr">
              <a:lnSpc>
                <a:spcPct val="90000"/>
              </a:lnSpc>
            </a:pPr>
            <a:r>
              <a:rPr lang="en-GB" b="1">
                <a:solidFill>
                  <a:srgbClr val="000099"/>
                </a:solidFill>
                <a:cs typeface="Arial" charset="0"/>
              </a:rPr>
              <a:t>(Cultural Heritage)</a:t>
            </a:r>
          </a:p>
        </p:txBody>
      </p:sp>
      <p:sp>
        <p:nvSpPr>
          <p:cNvPr id="14342" name="AutoShape 6"/>
          <p:cNvSpPr>
            <a:spLocks noChangeArrowheads="1"/>
          </p:cNvSpPr>
          <p:nvPr/>
        </p:nvSpPr>
        <p:spPr bwMode="auto">
          <a:xfrm>
            <a:off x="539756" y="5022862"/>
            <a:ext cx="1655763" cy="835025"/>
          </a:xfrm>
          <a:prstGeom prst="wedgeRectCallout">
            <a:avLst>
              <a:gd name="adj1" fmla="val 85380"/>
              <a:gd name="adj2" fmla="val -157032"/>
            </a:avLst>
          </a:prstGeom>
          <a:solidFill>
            <a:srgbClr val="CCFF99"/>
          </a:solidFill>
          <a:ln w="9525">
            <a:solidFill>
              <a:srgbClr val="000099"/>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lstStyle/>
          <a:p>
            <a:pPr algn="ctr" eaLnBrk="0" hangingPunct="0">
              <a:lnSpc>
                <a:spcPct val="90000"/>
              </a:lnSpc>
            </a:pPr>
            <a:r>
              <a:rPr lang="en-GB">
                <a:solidFill>
                  <a:srgbClr val="000000"/>
                </a:solidFill>
                <a:cs typeface="Arial" charset="0"/>
              </a:rPr>
              <a:t>high-energy</a:t>
            </a:r>
          </a:p>
          <a:p>
            <a:pPr algn="ctr" eaLnBrk="0" hangingPunct="0">
              <a:lnSpc>
                <a:spcPct val="90000"/>
              </a:lnSpc>
            </a:pPr>
            <a:r>
              <a:rPr lang="en-GB">
                <a:solidFill>
                  <a:srgbClr val="000000"/>
                </a:solidFill>
                <a:cs typeface="Arial" charset="0"/>
              </a:rPr>
              <a:t>AMS </a:t>
            </a:r>
          </a:p>
          <a:p>
            <a:pPr algn="ctr" eaLnBrk="0" hangingPunct="0">
              <a:lnSpc>
                <a:spcPct val="90000"/>
              </a:lnSpc>
            </a:pPr>
            <a:r>
              <a:rPr lang="en-GB">
                <a:solidFill>
                  <a:srgbClr val="000000"/>
                </a:solidFill>
                <a:cs typeface="Arial" charset="0"/>
              </a:rPr>
              <a:t>spectrometer</a:t>
            </a:r>
          </a:p>
        </p:txBody>
      </p:sp>
      <p:sp>
        <p:nvSpPr>
          <p:cNvPr id="14341" name="AutoShape 5"/>
          <p:cNvSpPr>
            <a:spLocks noChangeArrowheads="1"/>
          </p:cNvSpPr>
          <p:nvPr/>
        </p:nvSpPr>
        <p:spPr bwMode="auto">
          <a:xfrm>
            <a:off x="179388" y="3438525"/>
            <a:ext cx="1573212" cy="576263"/>
          </a:xfrm>
          <a:prstGeom prst="wedgeRectCallout">
            <a:avLst>
              <a:gd name="adj1" fmla="val 40917"/>
              <a:gd name="adj2" fmla="val -213361"/>
            </a:avLst>
          </a:prstGeom>
          <a:solidFill>
            <a:srgbClr val="CCFF99"/>
          </a:solidFill>
          <a:ln w="9525">
            <a:solidFill>
              <a:srgbClr val="000099"/>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lstStyle/>
          <a:p>
            <a:pPr algn="ctr" eaLnBrk="0" hangingPunct="0">
              <a:lnSpc>
                <a:spcPct val="90000"/>
              </a:lnSpc>
            </a:pPr>
            <a:r>
              <a:rPr lang="en-GB">
                <a:solidFill>
                  <a:srgbClr val="000000"/>
                </a:solidFill>
                <a:cs typeface="Arial" charset="0"/>
              </a:rPr>
              <a:t>multi-sample</a:t>
            </a:r>
          </a:p>
          <a:p>
            <a:pPr algn="ctr" eaLnBrk="0" hangingPunct="0">
              <a:lnSpc>
                <a:spcPct val="90000"/>
              </a:lnSpc>
            </a:pPr>
            <a:r>
              <a:rPr lang="en-GB">
                <a:solidFill>
                  <a:srgbClr val="000000"/>
                </a:solidFill>
                <a:cs typeface="Arial" charset="0"/>
              </a:rPr>
              <a:t>AMS source</a:t>
            </a:r>
          </a:p>
        </p:txBody>
      </p:sp>
      <p:sp>
        <p:nvSpPr>
          <p:cNvPr id="14345" name="AutoShape 9"/>
          <p:cNvSpPr>
            <a:spLocks noChangeArrowheads="1"/>
          </p:cNvSpPr>
          <p:nvPr/>
        </p:nvSpPr>
        <p:spPr bwMode="auto">
          <a:xfrm>
            <a:off x="7451725" y="2287588"/>
            <a:ext cx="1512888" cy="565150"/>
          </a:xfrm>
          <a:prstGeom prst="wedgeRectCallout">
            <a:avLst>
              <a:gd name="adj1" fmla="val -24815"/>
              <a:gd name="adj2" fmla="val 233426"/>
            </a:avLst>
          </a:prstGeom>
          <a:solidFill>
            <a:srgbClr val="CCFF99"/>
          </a:solidFill>
          <a:ln w="9525">
            <a:solidFill>
              <a:srgbClr val="000099"/>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lstStyle/>
          <a:p>
            <a:pPr algn="ctr">
              <a:lnSpc>
                <a:spcPct val="80000"/>
              </a:lnSpc>
            </a:pPr>
            <a:r>
              <a:rPr lang="en-GB" b="1" u="sng">
                <a:solidFill>
                  <a:srgbClr val="000099"/>
                </a:solidFill>
                <a:cs typeface="Arial" charset="0"/>
              </a:rPr>
              <a:t>external</a:t>
            </a:r>
          </a:p>
          <a:p>
            <a:pPr algn="ctr">
              <a:lnSpc>
                <a:spcPct val="90000"/>
              </a:lnSpc>
            </a:pPr>
            <a:r>
              <a:rPr lang="en-GB" b="1">
                <a:solidFill>
                  <a:srgbClr val="000099"/>
                </a:solidFill>
              </a:rPr>
              <a:t>micro</a:t>
            </a:r>
            <a:r>
              <a:rPr lang="en-GB" b="1">
                <a:solidFill>
                  <a:srgbClr val="000099"/>
                </a:solidFill>
                <a:cs typeface="Arial" charset="0"/>
              </a:rPr>
              <a:t>-beam</a:t>
            </a:r>
          </a:p>
        </p:txBody>
      </p:sp>
      <p:sp>
        <p:nvSpPr>
          <p:cNvPr id="14344" name="AutoShape 8"/>
          <p:cNvSpPr>
            <a:spLocks noChangeArrowheads="1"/>
          </p:cNvSpPr>
          <p:nvPr/>
        </p:nvSpPr>
        <p:spPr bwMode="auto">
          <a:xfrm>
            <a:off x="5292728" y="1700216"/>
            <a:ext cx="1800225" cy="585787"/>
          </a:xfrm>
          <a:prstGeom prst="wedgeRectCallout">
            <a:avLst>
              <a:gd name="adj1" fmla="val 31833"/>
              <a:gd name="adj2" fmla="val 248917"/>
            </a:avLst>
          </a:prstGeom>
          <a:solidFill>
            <a:srgbClr val="CCFF99"/>
          </a:solidFill>
          <a:ln w="9525">
            <a:solidFill>
              <a:srgbClr val="000099"/>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lstStyle/>
          <a:p>
            <a:pPr algn="ctr">
              <a:lnSpc>
                <a:spcPct val="90000"/>
              </a:lnSpc>
            </a:pPr>
            <a:r>
              <a:rPr lang="en-GB" b="1" u="sng">
                <a:solidFill>
                  <a:srgbClr val="000099"/>
                </a:solidFill>
                <a:cs typeface="Arial" charset="0"/>
              </a:rPr>
              <a:t>external</a:t>
            </a:r>
            <a:r>
              <a:rPr lang="en-GB" b="1">
                <a:solidFill>
                  <a:srgbClr val="000099"/>
                </a:solidFill>
                <a:cs typeface="Arial" charset="0"/>
              </a:rPr>
              <a:t> beam</a:t>
            </a:r>
          </a:p>
          <a:p>
            <a:pPr algn="ctr">
              <a:lnSpc>
                <a:spcPct val="90000"/>
              </a:lnSpc>
            </a:pPr>
            <a:r>
              <a:rPr lang="en-GB" b="1">
                <a:solidFill>
                  <a:srgbClr val="000099"/>
                </a:solidFill>
                <a:cs typeface="Arial" charset="0"/>
              </a:rPr>
              <a:t>(Environment)</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02704562"/>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2000"/>
    </mc:Choice>
    <mc:Fallback>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sp>
        <p:nvSpPr>
          <p:cNvPr id="46" name="Slide Number Placeholder 5"/>
          <p:cNvSpPr>
            <a:spLocks noGrp="1"/>
          </p:cNvSpPr>
          <p:nvPr>
            <p:ph type="sldNum" sz="quarter" idx="12"/>
          </p:nvPr>
        </p:nvSpPr>
        <p:spPr/>
        <p:txBody>
          <a:bodyPr/>
          <a:lstStyle/>
          <a:p>
            <a:fld id="{609DBD08-D8D8-9845-B8A5-48F2F0EDDD34}" type="slidenum">
              <a:rPr lang="en-GB"/>
              <a:pPr/>
              <a:t>91</a:t>
            </a:fld>
            <a:endParaRPr lang="en-GB"/>
          </a:p>
        </p:txBody>
      </p:sp>
      <p:sp>
        <p:nvSpPr>
          <p:cNvPr id="817154" name="Rectangle 2"/>
          <p:cNvSpPr>
            <a:spLocks noGrp="1" noChangeArrowheads="1"/>
          </p:cNvSpPr>
          <p:nvPr>
            <p:ph type="title"/>
          </p:nvPr>
        </p:nvSpPr>
        <p:spPr>
          <a:xfrm>
            <a:off x="773117" y="44450"/>
            <a:ext cx="7572375" cy="814388"/>
          </a:xfrm>
        </p:spPr>
        <p:txBody>
          <a:bodyPr>
            <a:normAutofit fontScale="90000"/>
          </a:bodyPr>
          <a:lstStyle/>
          <a:p>
            <a:r>
              <a:rPr lang="it-IT" sz="4800" i="1">
                <a:solidFill>
                  <a:srgbClr val="993300"/>
                </a:solidFill>
              </a:rPr>
              <a:t>Ion Beam Analysis (IBA)</a:t>
            </a:r>
          </a:p>
        </p:txBody>
      </p:sp>
      <p:sp>
        <p:nvSpPr>
          <p:cNvPr id="817155" name="Rectangle 3"/>
          <p:cNvSpPr>
            <a:spLocks noGrp="1" noChangeArrowheads="1"/>
          </p:cNvSpPr>
          <p:nvPr>
            <p:ph type="body" idx="1"/>
          </p:nvPr>
        </p:nvSpPr>
        <p:spPr>
          <a:xfrm>
            <a:off x="71438" y="908050"/>
            <a:ext cx="9072562" cy="1525588"/>
          </a:xfrm>
          <a:noFill/>
          <a:ln/>
        </p:spPr>
        <p:txBody>
          <a:bodyPr>
            <a:normAutofit lnSpcReduction="10000"/>
          </a:bodyPr>
          <a:lstStyle/>
          <a:p>
            <a:pPr marL="261938" indent="-261938">
              <a:lnSpc>
                <a:spcPct val="90000"/>
              </a:lnSpc>
              <a:spcBef>
                <a:spcPct val="0"/>
              </a:spcBef>
              <a:spcAft>
                <a:spcPct val="30000"/>
              </a:spcAft>
              <a:tabLst>
                <a:tab pos="900113" algn="l"/>
              </a:tabLst>
            </a:pPr>
            <a:r>
              <a:rPr lang="it-IT">
                <a:solidFill>
                  <a:srgbClr val="993300"/>
                </a:solidFill>
              </a:rPr>
              <a:t>Material composition analysis through beam particle bombardment</a:t>
            </a:r>
          </a:p>
          <a:p>
            <a:pPr marL="711200" lvl="1" indent="-261938">
              <a:lnSpc>
                <a:spcPct val="90000"/>
              </a:lnSpc>
              <a:spcBef>
                <a:spcPct val="0"/>
              </a:spcBef>
              <a:spcAft>
                <a:spcPct val="20000"/>
              </a:spcAft>
              <a:tabLst>
                <a:tab pos="900113" algn="l"/>
              </a:tabLst>
            </a:pPr>
            <a:r>
              <a:rPr lang="it-IT" sz="3000">
                <a:solidFill>
                  <a:srgbClr val="993300"/>
                </a:solidFill>
              </a:rPr>
              <a:t>typically proton or alpha beams at </a:t>
            </a:r>
            <a:r>
              <a:rPr lang="en-US" sz="3000">
                <a:solidFill>
                  <a:srgbClr val="993300"/>
                </a:solidFill>
              </a:rPr>
              <a:t>some MeV energy</a:t>
            </a:r>
          </a:p>
        </p:txBody>
      </p:sp>
      <p:grpSp>
        <p:nvGrpSpPr>
          <p:cNvPr id="2" name="Group 4"/>
          <p:cNvGrpSpPr>
            <a:grpSpLocks/>
          </p:cNvGrpSpPr>
          <p:nvPr/>
        </p:nvGrpSpPr>
        <p:grpSpPr bwMode="auto">
          <a:xfrm>
            <a:off x="2124081" y="2708287"/>
            <a:ext cx="6696075" cy="3959225"/>
            <a:chOff x="1338" y="1570"/>
            <a:chExt cx="4218" cy="2494"/>
          </a:xfrm>
        </p:grpSpPr>
        <p:grpSp>
          <p:nvGrpSpPr>
            <p:cNvPr id="3" name="Group 5"/>
            <p:cNvGrpSpPr>
              <a:grpSpLocks/>
            </p:cNvGrpSpPr>
            <p:nvPr/>
          </p:nvGrpSpPr>
          <p:grpSpPr bwMode="auto">
            <a:xfrm>
              <a:off x="1338" y="1570"/>
              <a:ext cx="4218" cy="2494"/>
              <a:chOff x="1338" y="1570"/>
              <a:chExt cx="4218" cy="2494"/>
            </a:xfrm>
          </p:grpSpPr>
          <p:sp>
            <p:nvSpPr>
              <p:cNvPr id="817158" name="Rectangle 6"/>
              <p:cNvSpPr>
                <a:spLocks noChangeArrowheads="1"/>
              </p:cNvSpPr>
              <p:nvPr/>
            </p:nvSpPr>
            <p:spPr bwMode="auto">
              <a:xfrm>
                <a:off x="1338" y="1570"/>
                <a:ext cx="4218" cy="2494"/>
              </a:xfrm>
              <a:prstGeom prst="rect">
                <a:avLst/>
              </a:prstGeom>
              <a:solidFill>
                <a:srgbClr val="FFFFEF"/>
              </a:solidFill>
              <a:ln w="19050">
                <a:solidFill>
                  <a:srgbClr val="FF0000"/>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17159" name="Picture 7" descr="madonnafusi-leonardo"/>
              <p:cNvPicPr>
                <a:picLocks noChangeAspect="1" noChangeArrowheads="1"/>
              </p:cNvPicPr>
              <p:nvPr/>
            </p:nvPicPr>
            <p:blipFill>
              <a:blip r:embed="rId3">
                <a:lum bright="12000" contrast="30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422" y="2665"/>
                <a:ext cx="1053" cy="1309"/>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grpSp>
        <p:sp>
          <p:nvSpPr>
            <p:cNvPr id="817160" name="Text Box 8"/>
            <p:cNvSpPr txBox="1">
              <a:spLocks noChangeArrowheads="1"/>
            </p:cNvSpPr>
            <p:nvPr/>
          </p:nvSpPr>
          <p:spPr bwMode="auto">
            <a:xfrm>
              <a:off x="3515" y="3566"/>
              <a:ext cx="907" cy="404"/>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BD3F7E"/>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accent2"/>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spAutoFit/>
            </a:bodyPr>
            <a:lstStyle/>
            <a:p>
              <a:pPr algn="r" eaLnBrk="1" hangingPunct="1">
                <a:spcBef>
                  <a:spcPct val="50000"/>
                </a:spcBef>
              </a:pPr>
              <a:r>
                <a:rPr lang="it-IT" sz="1800" i="1">
                  <a:solidFill>
                    <a:srgbClr val="000000"/>
                  </a:solidFill>
                  <a:latin typeface="Tahoma" charset="0"/>
                </a:rPr>
                <a:t>Object to analyse</a:t>
              </a:r>
            </a:p>
          </p:txBody>
        </p:sp>
      </p:grpSp>
      <p:grpSp>
        <p:nvGrpSpPr>
          <p:cNvPr id="4" name="Group 9"/>
          <p:cNvGrpSpPr>
            <a:grpSpLocks/>
          </p:cNvGrpSpPr>
          <p:nvPr/>
        </p:nvGrpSpPr>
        <p:grpSpPr bwMode="auto">
          <a:xfrm>
            <a:off x="323854" y="4508500"/>
            <a:ext cx="3240088" cy="2089150"/>
            <a:chOff x="204" y="2931"/>
            <a:chExt cx="2041" cy="1316"/>
          </a:xfrm>
        </p:grpSpPr>
        <p:pic>
          <p:nvPicPr>
            <p:cNvPr id="817162" name="Picture 10" descr="DSCF0016"/>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04" y="2931"/>
              <a:ext cx="2041" cy="1316"/>
            </a:xfrm>
            <a:prstGeom prst="rect">
              <a:avLst/>
            </a:prstGeom>
            <a:noFill/>
            <a:ln w="28575">
              <a:solidFill>
                <a:schemeClr val="bg2"/>
              </a:solidFill>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817163" name="Line 11"/>
            <p:cNvSpPr>
              <a:spLocks noChangeShapeType="1"/>
            </p:cNvSpPr>
            <p:nvPr/>
          </p:nvSpPr>
          <p:spPr bwMode="auto">
            <a:xfrm flipV="1">
              <a:off x="210" y="2950"/>
              <a:ext cx="1934" cy="662"/>
            </a:xfrm>
            <a:prstGeom prst="line">
              <a:avLst/>
            </a:prstGeom>
            <a:noFill/>
            <a:ln w="38100">
              <a:solidFill>
                <a:srgbClr val="FF0000"/>
              </a:solidFill>
              <a:prstDash val="sysDot"/>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lstStyle/>
            <a:p>
              <a:endParaRPr lang="en-US"/>
            </a:p>
          </p:txBody>
        </p:sp>
        <p:sp>
          <p:nvSpPr>
            <p:cNvPr id="817164" name="Text Box 12"/>
            <p:cNvSpPr txBox="1">
              <a:spLocks noChangeArrowheads="1"/>
            </p:cNvSpPr>
            <p:nvPr/>
          </p:nvSpPr>
          <p:spPr bwMode="auto">
            <a:xfrm>
              <a:off x="206" y="3987"/>
              <a:ext cx="1815" cy="231"/>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it-IT" sz="1800" i="1">
                  <a:solidFill>
                    <a:srgbClr val="000000"/>
                  </a:solidFill>
                  <a:latin typeface="Tahoma" charset="0"/>
                </a:rPr>
                <a:t>particle accelerator</a:t>
              </a:r>
            </a:p>
          </p:txBody>
        </p:sp>
      </p:grpSp>
      <p:grpSp>
        <p:nvGrpSpPr>
          <p:cNvPr id="5" name="Group 13"/>
          <p:cNvGrpSpPr>
            <a:grpSpLocks/>
          </p:cNvGrpSpPr>
          <p:nvPr/>
        </p:nvGrpSpPr>
        <p:grpSpPr bwMode="auto">
          <a:xfrm>
            <a:off x="3563944" y="4479925"/>
            <a:ext cx="3959225" cy="960438"/>
            <a:chOff x="2245" y="2913"/>
            <a:chExt cx="2494" cy="605"/>
          </a:xfrm>
        </p:grpSpPr>
        <p:sp>
          <p:nvSpPr>
            <p:cNvPr id="817166" name="Text Box 14"/>
            <p:cNvSpPr txBox="1">
              <a:spLocks noChangeArrowheads="1"/>
            </p:cNvSpPr>
            <p:nvPr/>
          </p:nvSpPr>
          <p:spPr bwMode="auto">
            <a:xfrm>
              <a:off x="2245" y="2913"/>
              <a:ext cx="1587" cy="231"/>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BD3F7E"/>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accent2"/>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it-IT" sz="1800" i="1">
                  <a:solidFill>
                    <a:srgbClr val="FF0000"/>
                  </a:solidFill>
                  <a:latin typeface="Tahoma" charset="0"/>
                </a:rPr>
                <a:t>particle beam</a:t>
              </a:r>
            </a:p>
          </p:txBody>
        </p:sp>
        <p:grpSp>
          <p:nvGrpSpPr>
            <p:cNvPr id="6" name="Group 15"/>
            <p:cNvGrpSpPr>
              <a:grpSpLocks/>
            </p:cNvGrpSpPr>
            <p:nvPr/>
          </p:nvGrpSpPr>
          <p:grpSpPr bwMode="auto">
            <a:xfrm>
              <a:off x="2699" y="3159"/>
              <a:ext cx="2040" cy="359"/>
              <a:chOff x="1134" y="4372"/>
              <a:chExt cx="7043" cy="897"/>
            </a:xfrm>
          </p:grpSpPr>
          <p:sp>
            <p:nvSpPr>
              <p:cNvPr id="817168" name="Oval 16"/>
              <p:cNvSpPr>
                <a:spLocks noChangeAspect="1" noChangeArrowheads="1"/>
              </p:cNvSpPr>
              <p:nvPr/>
            </p:nvSpPr>
            <p:spPr bwMode="auto">
              <a:xfrm>
                <a:off x="2034" y="4942"/>
                <a:ext cx="147" cy="147"/>
              </a:xfrm>
              <a:prstGeom prst="ellipse">
                <a:avLst/>
              </a:prstGeom>
              <a:solidFill>
                <a:srgbClr val="FF0000"/>
              </a:solidFill>
              <a:ln w="9525">
                <a:solidFill>
                  <a:srgbClr val="FF0000"/>
                </a:solidFill>
                <a:round/>
                <a:headEnd/>
                <a:tailEnd/>
              </a:ln>
            </p:spPr>
            <p:txBody>
              <a:bodyPr/>
              <a:lstStyle/>
              <a:p>
                <a:endParaRPr lang="en-US"/>
              </a:p>
            </p:txBody>
          </p:sp>
          <p:sp>
            <p:nvSpPr>
              <p:cNvPr id="817169" name="Oval 17"/>
              <p:cNvSpPr>
                <a:spLocks noChangeAspect="1" noChangeArrowheads="1"/>
              </p:cNvSpPr>
              <p:nvPr/>
            </p:nvSpPr>
            <p:spPr bwMode="auto">
              <a:xfrm>
                <a:off x="2934" y="5107"/>
                <a:ext cx="147" cy="147"/>
              </a:xfrm>
              <a:prstGeom prst="ellipse">
                <a:avLst/>
              </a:prstGeom>
              <a:solidFill>
                <a:srgbClr val="FF0000"/>
              </a:solidFill>
              <a:ln w="9525">
                <a:solidFill>
                  <a:srgbClr val="FF0000"/>
                </a:solidFill>
                <a:round/>
                <a:headEnd/>
                <a:tailEnd/>
              </a:ln>
            </p:spPr>
            <p:txBody>
              <a:bodyPr/>
              <a:lstStyle/>
              <a:p>
                <a:endParaRPr lang="en-US"/>
              </a:p>
            </p:txBody>
          </p:sp>
          <p:grpSp>
            <p:nvGrpSpPr>
              <p:cNvPr id="7" name="Group 18"/>
              <p:cNvGrpSpPr>
                <a:grpSpLocks/>
              </p:cNvGrpSpPr>
              <p:nvPr/>
            </p:nvGrpSpPr>
            <p:grpSpPr bwMode="auto">
              <a:xfrm>
                <a:off x="1134" y="4477"/>
                <a:ext cx="7043" cy="720"/>
                <a:chOff x="1134" y="4477"/>
                <a:chExt cx="7043" cy="720"/>
              </a:xfrm>
            </p:grpSpPr>
            <p:sp>
              <p:nvSpPr>
                <p:cNvPr id="817171" name="Line 19"/>
                <p:cNvSpPr>
                  <a:spLocks noChangeShapeType="1"/>
                </p:cNvSpPr>
                <p:nvPr/>
              </p:nvSpPr>
              <p:spPr bwMode="auto">
                <a:xfrm>
                  <a:off x="1134" y="4477"/>
                  <a:ext cx="6803" cy="0"/>
                </a:xfrm>
                <a:prstGeom prst="line">
                  <a:avLst/>
                </a:prstGeom>
                <a:noFill/>
                <a:ln w="12700">
                  <a:solidFill>
                    <a:srgbClr val="FF0000"/>
                  </a:solidFill>
                  <a:round/>
                  <a:headEnd/>
                  <a:tailEnd type="arrow"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endParaRPr lang="en-US"/>
                </a:p>
              </p:txBody>
            </p:sp>
            <p:sp>
              <p:nvSpPr>
                <p:cNvPr id="817172" name="Line 20"/>
                <p:cNvSpPr>
                  <a:spLocks noChangeShapeType="1"/>
                </p:cNvSpPr>
                <p:nvPr/>
              </p:nvSpPr>
              <p:spPr bwMode="auto">
                <a:xfrm>
                  <a:off x="1374" y="4657"/>
                  <a:ext cx="6803" cy="0"/>
                </a:xfrm>
                <a:prstGeom prst="line">
                  <a:avLst/>
                </a:prstGeom>
                <a:noFill/>
                <a:ln w="12700">
                  <a:solidFill>
                    <a:srgbClr val="FF0000"/>
                  </a:solidFill>
                  <a:round/>
                  <a:headEnd/>
                  <a:tailEnd type="arrow"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endParaRPr lang="en-US"/>
                </a:p>
              </p:txBody>
            </p:sp>
            <p:sp>
              <p:nvSpPr>
                <p:cNvPr id="817173" name="Line 21"/>
                <p:cNvSpPr>
                  <a:spLocks noChangeShapeType="1"/>
                </p:cNvSpPr>
                <p:nvPr/>
              </p:nvSpPr>
              <p:spPr bwMode="auto">
                <a:xfrm>
                  <a:off x="1134" y="4837"/>
                  <a:ext cx="6803" cy="0"/>
                </a:xfrm>
                <a:prstGeom prst="line">
                  <a:avLst/>
                </a:prstGeom>
                <a:noFill/>
                <a:ln w="12700">
                  <a:solidFill>
                    <a:srgbClr val="FF0000"/>
                  </a:solidFill>
                  <a:round/>
                  <a:headEnd/>
                  <a:tailEnd type="arrow"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endParaRPr lang="en-US"/>
                </a:p>
              </p:txBody>
            </p:sp>
            <p:sp>
              <p:nvSpPr>
                <p:cNvPr id="817174" name="Line 22"/>
                <p:cNvSpPr>
                  <a:spLocks noChangeShapeType="1"/>
                </p:cNvSpPr>
                <p:nvPr/>
              </p:nvSpPr>
              <p:spPr bwMode="auto">
                <a:xfrm>
                  <a:off x="1314" y="5017"/>
                  <a:ext cx="6803" cy="0"/>
                </a:xfrm>
                <a:prstGeom prst="line">
                  <a:avLst/>
                </a:prstGeom>
                <a:noFill/>
                <a:ln w="12700">
                  <a:solidFill>
                    <a:srgbClr val="FF0000"/>
                  </a:solidFill>
                  <a:round/>
                  <a:headEnd/>
                  <a:tailEnd type="arrow"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endParaRPr lang="en-US"/>
                </a:p>
              </p:txBody>
            </p:sp>
            <p:sp>
              <p:nvSpPr>
                <p:cNvPr id="817175" name="Line 23"/>
                <p:cNvSpPr>
                  <a:spLocks noChangeShapeType="1"/>
                </p:cNvSpPr>
                <p:nvPr/>
              </p:nvSpPr>
              <p:spPr bwMode="auto">
                <a:xfrm>
                  <a:off x="1134" y="5197"/>
                  <a:ext cx="6803" cy="0"/>
                </a:xfrm>
                <a:prstGeom prst="line">
                  <a:avLst/>
                </a:prstGeom>
                <a:noFill/>
                <a:ln w="12700">
                  <a:solidFill>
                    <a:srgbClr val="FF0000"/>
                  </a:solidFill>
                  <a:round/>
                  <a:headEnd/>
                  <a:tailEnd type="arrow"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endParaRPr lang="en-US"/>
                </a:p>
              </p:txBody>
            </p:sp>
          </p:grpSp>
          <p:sp>
            <p:nvSpPr>
              <p:cNvPr id="817176" name="Oval 24"/>
              <p:cNvSpPr>
                <a:spLocks noChangeAspect="1" noChangeArrowheads="1"/>
              </p:cNvSpPr>
              <p:nvPr/>
            </p:nvSpPr>
            <p:spPr bwMode="auto">
              <a:xfrm>
                <a:off x="4914" y="5122"/>
                <a:ext cx="147" cy="147"/>
              </a:xfrm>
              <a:prstGeom prst="ellipse">
                <a:avLst/>
              </a:prstGeom>
              <a:solidFill>
                <a:srgbClr val="FF0000"/>
              </a:solidFill>
              <a:ln w="9525">
                <a:solidFill>
                  <a:srgbClr val="FF0000"/>
                </a:solidFill>
                <a:round/>
                <a:headEnd/>
                <a:tailEnd/>
              </a:ln>
            </p:spPr>
            <p:txBody>
              <a:bodyPr/>
              <a:lstStyle/>
              <a:p>
                <a:endParaRPr lang="en-US"/>
              </a:p>
            </p:txBody>
          </p:sp>
          <p:sp>
            <p:nvSpPr>
              <p:cNvPr id="817177" name="Oval 25"/>
              <p:cNvSpPr>
                <a:spLocks noChangeAspect="1" noChangeArrowheads="1"/>
              </p:cNvSpPr>
              <p:nvPr/>
            </p:nvSpPr>
            <p:spPr bwMode="auto">
              <a:xfrm>
                <a:off x="4014" y="4942"/>
                <a:ext cx="147" cy="147"/>
              </a:xfrm>
              <a:prstGeom prst="ellipse">
                <a:avLst/>
              </a:prstGeom>
              <a:solidFill>
                <a:srgbClr val="FF0000"/>
              </a:solidFill>
              <a:ln w="9525">
                <a:solidFill>
                  <a:srgbClr val="FF0000"/>
                </a:solidFill>
                <a:round/>
                <a:headEnd/>
                <a:tailEnd/>
              </a:ln>
            </p:spPr>
            <p:txBody>
              <a:bodyPr/>
              <a:lstStyle/>
              <a:p>
                <a:endParaRPr lang="en-US"/>
              </a:p>
            </p:txBody>
          </p:sp>
          <p:sp>
            <p:nvSpPr>
              <p:cNvPr id="817178" name="Oval 26"/>
              <p:cNvSpPr>
                <a:spLocks noChangeAspect="1" noChangeArrowheads="1"/>
              </p:cNvSpPr>
              <p:nvPr/>
            </p:nvSpPr>
            <p:spPr bwMode="auto">
              <a:xfrm>
                <a:off x="6174" y="4942"/>
                <a:ext cx="147" cy="147"/>
              </a:xfrm>
              <a:prstGeom prst="ellipse">
                <a:avLst/>
              </a:prstGeom>
              <a:solidFill>
                <a:srgbClr val="FF0000"/>
              </a:solidFill>
              <a:ln w="9525">
                <a:solidFill>
                  <a:srgbClr val="FF0000"/>
                </a:solidFill>
                <a:round/>
                <a:headEnd/>
                <a:tailEnd/>
              </a:ln>
            </p:spPr>
            <p:txBody>
              <a:bodyPr/>
              <a:lstStyle/>
              <a:p>
                <a:endParaRPr lang="en-US"/>
              </a:p>
            </p:txBody>
          </p:sp>
          <p:sp>
            <p:nvSpPr>
              <p:cNvPr id="817179" name="Oval 27"/>
              <p:cNvSpPr>
                <a:spLocks noChangeAspect="1" noChangeArrowheads="1"/>
              </p:cNvSpPr>
              <p:nvPr/>
            </p:nvSpPr>
            <p:spPr bwMode="auto">
              <a:xfrm>
                <a:off x="5127" y="4750"/>
                <a:ext cx="147" cy="147"/>
              </a:xfrm>
              <a:prstGeom prst="ellipse">
                <a:avLst/>
              </a:prstGeom>
              <a:solidFill>
                <a:srgbClr val="FF0000"/>
              </a:solidFill>
              <a:ln w="9525">
                <a:solidFill>
                  <a:srgbClr val="FF0000"/>
                </a:solidFill>
                <a:round/>
                <a:headEnd/>
                <a:tailEnd/>
              </a:ln>
            </p:spPr>
            <p:txBody>
              <a:bodyPr/>
              <a:lstStyle/>
              <a:p>
                <a:endParaRPr lang="en-US"/>
              </a:p>
            </p:txBody>
          </p:sp>
          <p:sp>
            <p:nvSpPr>
              <p:cNvPr id="817180" name="Oval 28"/>
              <p:cNvSpPr>
                <a:spLocks noChangeAspect="1" noChangeArrowheads="1"/>
              </p:cNvSpPr>
              <p:nvPr/>
            </p:nvSpPr>
            <p:spPr bwMode="auto">
              <a:xfrm>
                <a:off x="3507" y="4762"/>
                <a:ext cx="147" cy="147"/>
              </a:xfrm>
              <a:prstGeom prst="ellipse">
                <a:avLst/>
              </a:prstGeom>
              <a:solidFill>
                <a:srgbClr val="FF0000"/>
              </a:solidFill>
              <a:ln w="9525">
                <a:solidFill>
                  <a:srgbClr val="FF0000"/>
                </a:solidFill>
                <a:round/>
                <a:headEnd/>
                <a:tailEnd/>
              </a:ln>
            </p:spPr>
            <p:txBody>
              <a:bodyPr/>
              <a:lstStyle/>
              <a:p>
                <a:endParaRPr lang="en-US"/>
              </a:p>
            </p:txBody>
          </p:sp>
          <p:sp>
            <p:nvSpPr>
              <p:cNvPr id="817181" name="Oval 29"/>
              <p:cNvSpPr>
                <a:spLocks noChangeAspect="1" noChangeArrowheads="1"/>
              </p:cNvSpPr>
              <p:nvPr/>
            </p:nvSpPr>
            <p:spPr bwMode="auto">
              <a:xfrm>
                <a:off x="1887" y="4582"/>
                <a:ext cx="147" cy="147"/>
              </a:xfrm>
              <a:prstGeom prst="ellipse">
                <a:avLst/>
              </a:prstGeom>
              <a:solidFill>
                <a:srgbClr val="FF0000"/>
              </a:solidFill>
              <a:ln w="9525">
                <a:solidFill>
                  <a:srgbClr val="FF0000"/>
                </a:solidFill>
                <a:round/>
                <a:headEnd/>
                <a:tailEnd/>
              </a:ln>
            </p:spPr>
            <p:txBody>
              <a:bodyPr/>
              <a:lstStyle/>
              <a:p>
                <a:endParaRPr lang="en-US"/>
              </a:p>
            </p:txBody>
          </p:sp>
          <p:sp>
            <p:nvSpPr>
              <p:cNvPr id="817182" name="Oval 30"/>
              <p:cNvSpPr>
                <a:spLocks noChangeAspect="1" noChangeArrowheads="1"/>
              </p:cNvSpPr>
              <p:nvPr/>
            </p:nvSpPr>
            <p:spPr bwMode="auto">
              <a:xfrm>
                <a:off x="4407" y="4567"/>
                <a:ext cx="147" cy="147"/>
              </a:xfrm>
              <a:prstGeom prst="ellipse">
                <a:avLst/>
              </a:prstGeom>
              <a:solidFill>
                <a:srgbClr val="FF0000"/>
              </a:solidFill>
              <a:ln w="9525">
                <a:solidFill>
                  <a:srgbClr val="FF0000"/>
                </a:solidFill>
                <a:round/>
                <a:headEnd/>
                <a:tailEnd/>
              </a:ln>
            </p:spPr>
            <p:txBody>
              <a:bodyPr/>
              <a:lstStyle/>
              <a:p>
                <a:endParaRPr lang="en-US"/>
              </a:p>
            </p:txBody>
          </p:sp>
          <p:sp>
            <p:nvSpPr>
              <p:cNvPr id="817183" name="Oval 31"/>
              <p:cNvSpPr>
                <a:spLocks noChangeAspect="1" noChangeArrowheads="1"/>
              </p:cNvSpPr>
              <p:nvPr/>
            </p:nvSpPr>
            <p:spPr bwMode="auto">
              <a:xfrm>
                <a:off x="7044" y="4762"/>
                <a:ext cx="147" cy="147"/>
              </a:xfrm>
              <a:prstGeom prst="ellipse">
                <a:avLst/>
              </a:prstGeom>
              <a:solidFill>
                <a:srgbClr val="FF0000"/>
              </a:solidFill>
              <a:ln w="9525">
                <a:solidFill>
                  <a:srgbClr val="FF0000"/>
                </a:solidFill>
                <a:round/>
                <a:headEnd/>
                <a:tailEnd/>
              </a:ln>
            </p:spPr>
            <p:txBody>
              <a:bodyPr/>
              <a:lstStyle/>
              <a:p>
                <a:endParaRPr lang="en-US"/>
              </a:p>
            </p:txBody>
          </p:sp>
          <p:sp>
            <p:nvSpPr>
              <p:cNvPr id="817184" name="Oval 32"/>
              <p:cNvSpPr>
                <a:spLocks noChangeAspect="1" noChangeArrowheads="1"/>
              </p:cNvSpPr>
              <p:nvPr/>
            </p:nvSpPr>
            <p:spPr bwMode="auto">
              <a:xfrm>
                <a:off x="2724" y="4372"/>
                <a:ext cx="147" cy="147"/>
              </a:xfrm>
              <a:prstGeom prst="ellipse">
                <a:avLst/>
              </a:prstGeom>
              <a:solidFill>
                <a:srgbClr val="FF0000"/>
              </a:solidFill>
              <a:ln w="9525">
                <a:solidFill>
                  <a:srgbClr val="FF0000"/>
                </a:solidFill>
                <a:round/>
                <a:headEnd/>
                <a:tailEnd/>
              </a:ln>
            </p:spPr>
            <p:txBody>
              <a:bodyPr/>
              <a:lstStyle/>
              <a:p>
                <a:endParaRPr lang="en-US"/>
              </a:p>
            </p:txBody>
          </p:sp>
          <p:sp>
            <p:nvSpPr>
              <p:cNvPr id="817185" name="Oval 33"/>
              <p:cNvSpPr>
                <a:spLocks noChangeAspect="1" noChangeArrowheads="1"/>
              </p:cNvSpPr>
              <p:nvPr/>
            </p:nvSpPr>
            <p:spPr bwMode="auto">
              <a:xfrm>
                <a:off x="5814" y="4390"/>
                <a:ext cx="147" cy="147"/>
              </a:xfrm>
              <a:prstGeom prst="ellipse">
                <a:avLst/>
              </a:prstGeom>
              <a:solidFill>
                <a:srgbClr val="FF0000"/>
              </a:solidFill>
              <a:ln w="9525">
                <a:solidFill>
                  <a:srgbClr val="FF0000"/>
                </a:solidFill>
                <a:round/>
                <a:headEnd/>
                <a:tailEnd/>
              </a:ln>
            </p:spPr>
            <p:txBody>
              <a:bodyPr/>
              <a:lstStyle/>
              <a:p>
                <a:endParaRPr lang="en-US"/>
              </a:p>
            </p:txBody>
          </p:sp>
        </p:grpSp>
      </p:grpSp>
      <p:grpSp>
        <p:nvGrpSpPr>
          <p:cNvPr id="8" name="Group 34"/>
          <p:cNvGrpSpPr>
            <a:grpSpLocks/>
          </p:cNvGrpSpPr>
          <p:nvPr/>
        </p:nvGrpSpPr>
        <p:grpSpPr bwMode="auto">
          <a:xfrm>
            <a:off x="6142038" y="3740162"/>
            <a:ext cx="1238250" cy="1128713"/>
            <a:chOff x="3869" y="2447"/>
            <a:chExt cx="780" cy="711"/>
          </a:xfrm>
        </p:grpSpPr>
        <p:sp>
          <p:nvSpPr>
            <p:cNvPr id="817187" name="Line 35"/>
            <p:cNvSpPr>
              <a:spLocks noChangeShapeType="1"/>
            </p:cNvSpPr>
            <p:nvPr/>
          </p:nvSpPr>
          <p:spPr bwMode="auto">
            <a:xfrm flipH="1" flipV="1">
              <a:off x="4241" y="2447"/>
              <a:ext cx="408" cy="612"/>
            </a:xfrm>
            <a:prstGeom prst="line">
              <a:avLst/>
            </a:prstGeom>
            <a:noFill/>
            <a:ln w="28575" cap="rnd">
              <a:solidFill>
                <a:schemeClr val="bg1">
                  <a:lumMod val="50000"/>
                </a:schemeClr>
              </a:solidFill>
              <a:prstDash val="sysDot"/>
              <a:round/>
              <a:headEnd/>
              <a:tailEnd type="arrow"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lstStyle/>
            <a:p>
              <a:endParaRPr lang="en-US"/>
            </a:p>
          </p:txBody>
        </p:sp>
        <p:sp>
          <p:nvSpPr>
            <p:cNvPr id="817188" name="Line 36"/>
            <p:cNvSpPr>
              <a:spLocks noChangeShapeType="1"/>
            </p:cNvSpPr>
            <p:nvPr/>
          </p:nvSpPr>
          <p:spPr bwMode="auto">
            <a:xfrm flipH="1" flipV="1">
              <a:off x="3951" y="2728"/>
              <a:ext cx="635" cy="385"/>
            </a:xfrm>
            <a:prstGeom prst="line">
              <a:avLst/>
            </a:prstGeom>
            <a:noFill/>
            <a:ln w="28575" cap="rnd">
              <a:solidFill>
                <a:schemeClr val="bg1">
                  <a:lumMod val="50000"/>
                </a:schemeClr>
              </a:solidFill>
              <a:prstDash val="sysDot"/>
              <a:round/>
              <a:headEnd/>
              <a:tailEnd type="arrow"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lstStyle/>
            <a:p>
              <a:endParaRPr lang="en-US"/>
            </a:p>
          </p:txBody>
        </p:sp>
        <p:sp>
          <p:nvSpPr>
            <p:cNvPr id="817189" name="Line 37"/>
            <p:cNvSpPr>
              <a:spLocks noChangeShapeType="1"/>
            </p:cNvSpPr>
            <p:nvPr/>
          </p:nvSpPr>
          <p:spPr bwMode="auto">
            <a:xfrm flipH="1" flipV="1">
              <a:off x="4069" y="2565"/>
              <a:ext cx="544" cy="521"/>
            </a:xfrm>
            <a:prstGeom prst="line">
              <a:avLst/>
            </a:prstGeom>
            <a:noFill/>
            <a:ln w="28575" cap="rnd">
              <a:solidFill>
                <a:schemeClr val="bg1">
                  <a:lumMod val="50000"/>
                </a:schemeClr>
              </a:solidFill>
              <a:prstDash val="sysDot"/>
              <a:round/>
              <a:headEnd/>
              <a:tailEnd type="arrow"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lstStyle/>
            <a:p>
              <a:endParaRPr lang="en-US"/>
            </a:p>
          </p:txBody>
        </p:sp>
        <p:sp>
          <p:nvSpPr>
            <p:cNvPr id="817190" name="Line 38"/>
            <p:cNvSpPr>
              <a:spLocks noChangeShapeType="1"/>
            </p:cNvSpPr>
            <p:nvPr/>
          </p:nvSpPr>
          <p:spPr bwMode="auto">
            <a:xfrm flipH="1" flipV="1">
              <a:off x="3869" y="2864"/>
              <a:ext cx="726" cy="294"/>
            </a:xfrm>
            <a:prstGeom prst="line">
              <a:avLst/>
            </a:prstGeom>
            <a:noFill/>
            <a:ln w="28575" cap="rnd">
              <a:solidFill>
                <a:schemeClr val="bg1">
                  <a:lumMod val="50000"/>
                </a:schemeClr>
              </a:solidFill>
              <a:prstDash val="sysDot"/>
              <a:round/>
              <a:headEnd/>
              <a:tailEnd type="arrow"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lstStyle/>
            <a:p>
              <a:endParaRPr lang="en-US"/>
            </a:p>
          </p:txBody>
        </p:sp>
      </p:grpSp>
      <p:sp>
        <p:nvSpPr>
          <p:cNvPr id="817191" name="Text Box 39"/>
          <p:cNvSpPr txBox="1">
            <a:spLocks noChangeArrowheads="1"/>
          </p:cNvSpPr>
          <p:nvPr/>
        </p:nvSpPr>
        <p:spPr bwMode="auto">
          <a:xfrm>
            <a:off x="5940425" y="2781300"/>
            <a:ext cx="2736850" cy="915988"/>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BD3F7E"/>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accent2"/>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it-IT" sz="1800" i="1" dirty="0" err="1">
                <a:solidFill>
                  <a:srgbClr val="FF0000"/>
                </a:solidFill>
                <a:latin typeface="Tahoma" charset="0"/>
              </a:rPr>
              <a:t>Emission</a:t>
            </a:r>
            <a:r>
              <a:rPr lang="it-IT" sz="1800" i="1" dirty="0">
                <a:solidFill>
                  <a:srgbClr val="FF0000"/>
                </a:solidFill>
                <a:latin typeface="Tahoma" charset="0"/>
              </a:rPr>
              <a:t> of </a:t>
            </a:r>
            <a:r>
              <a:rPr lang="it-IT" sz="1800" i="1" dirty="0" err="1">
                <a:solidFill>
                  <a:srgbClr val="FF0000"/>
                </a:solidFill>
                <a:latin typeface="Tahoma" charset="0"/>
              </a:rPr>
              <a:t>radiation</a:t>
            </a:r>
            <a:r>
              <a:rPr lang="it-IT" sz="1800" i="1" dirty="0">
                <a:solidFill>
                  <a:srgbClr val="FF0000"/>
                </a:solidFill>
                <a:latin typeface="Tahoma" charset="0"/>
              </a:rPr>
              <a:t> of </a:t>
            </a:r>
            <a:r>
              <a:rPr lang="it-IT" sz="1800" i="1" dirty="0" err="1">
                <a:solidFill>
                  <a:srgbClr val="FF0000"/>
                </a:solidFill>
                <a:latin typeface="Tahoma" charset="0"/>
              </a:rPr>
              <a:t>characteristic</a:t>
            </a:r>
            <a:r>
              <a:rPr lang="it-IT" sz="1800" i="1" dirty="0">
                <a:solidFill>
                  <a:srgbClr val="FF0000"/>
                </a:solidFill>
                <a:latin typeface="Tahoma" charset="0"/>
              </a:rPr>
              <a:t> </a:t>
            </a:r>
            <a:r>
              <a:rPr lang="it-IT" sz="1800" i="1" dirty="0" err="1">
                <a:solidFill>
                  <a:srgbClr val="FF0000"/>
                </a:solidFill>
                <a:latin typeface="Tahoma" charset="0"/>
              </a:rPr>
              <a:t>energies</a:t>
            </a:r>
            <a:r>
              <a:rPr lang="it-IT" sz="1800" i="1" dirty="0">
                <a:solidFill>
                  <a:srgbClr val="FF0000"/>
                </a:solidFill>
                <a:latin typeface="Tahoma" charset="0"/>
              </a:rPr>
              <a:t> </a:t>
            </a:r>
            <a:r>
              <a:rPr lang="it-IT" sz="1800" dirty="0">
                <a:solidFill>
                  <a:srgbClr val="FF0000"/>
                </a:solidFill>
                <a:latin typeface="Tahoma" charset="0"/>
              </a:rPr>
              <a:t>(X-</a:t>
            </a:r>
            <a:r>
              <a:rPr lang="it-IT" sz="1800" dirty="0" err="1">
                <a:solidFill>
                  <a:srgbClr val="FF0000"/>
                </a:solidFill>
                <a:latin typeface="Tahoma" charset="0"/>
              </a:rPr>
              <a:t>rays</a:t>
            </a:r>
            <a:r>
              <a:rPr lang="it-IT" sz="1800" dirty="0">
                <a:solidFill>
                  <a:srgbClr val="FF0000"/>
                </a:solidFill>
                <a:latin typeface="Tahoma" charset="0"/>
              </a:rPr>
              <a:t>, </a:t>
            </a:r>
            <a:r>
              <a:rPr lang="it-IT" sz="1800" dirty="0">
                <a:solidFill>
                  <a:srgbClr val="FF0000"/>
                </a:solidFill>
                <a:latin typeface="Symbol" charset="0"/>
              </a:rPr>
              <a:t>g</a:t>
            </a:r>
            <a:r>
              <a:rPr lang="it-IT" sz="1800" dirty="0">
                <a:solidFill>
                  <a:srgbClr val="FF0000"/>
                </a:solidFill>
                <a:latin typeface="Tahoma" charset="0"/>
              </a:rPr>
              <a:t>, </a:t>
            </a:r>
            <a:r>
              <a:rPr lang="it-IT" sz="1800" dirty="0" err="1">
                <a:solidFill>
                  <a:srgbClr val="FF0000"/>
                </a:solidFill>
                <a:latin typeface="Tahoma" charset="0"/>
              </a:rPr>
              <a:t>particles</a:t>
            </a:r>
            <a:r>
              <a:rPr lang="it-IT" sz="1800" dirty="0">
                <a:solidFill>
                  <a:srgbClr val="FF0000"/>
                </a:solidFill>
                <a:latin typeface="Tahoma" charset="0"/>
              </a:rPr>
              <a:t>…)</a:t>
            </a:r>
          </a:p>
        </p:txBody>
      </p:sp>
      <p:grpSp>
        <p:nvGrpSpPr>
          <p:cNvPr id="9" name="Group 40"/>
          <p:cNvGrpSpPr>
            <a:grpSpLocks/>
          </p:cNvGrpSpPr>
          <p:nvPr/>
        </p:nvGrpSpPr>
        <p:grpSpPr bwMode="auto">
          <a:xfrm>
            <a:off x="1187450" y="2565400"/>
            <a:ext cx="4376738" cy="1549400"/>
            <a:chOff x="748" y="1616"/>
            <a:chExt cx="2757" cy="976"/>
          </a:xfrm>
        </p:grpSpPr>
        <p:sp>
          <p:nvSpPr>
            <p:cNvPr id="817193" name="Text Box 41"/>
            <p:cNvSpPr txBox="1">
              <a:spLocks noChangeArrowheads="1"/>
            </p:cNvSpPr>
            <p:nvPr/>
          </p:nvSpPr>
          <p:spPr bwMode="auto">
            <a:xfrm>
              <a:off x="748" y="1752"/>
              <a:ext cx="1679" cy="404"/>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it-IT" sz="1800" i="1">
                  <a:solidFill>
                    <a:srgbClr val="336600"/>
                  </a:solidFill>
                  <a:latin typeface="Tahoma" charset="0"/>
                </a:rPr>
                <a:t>Radiation detection and spectral analysis</a:t>
              </a:r>
            </a:p>
          </p:txBody>
        </p:sp>
        <p:pic>
          <p:nvPicPr>
            <p:cNvPr id="817194" name="Picture 42" descr="sdd"/>
            <p:cNvPicPr>
              <a:picLocks noChangeAspect="1"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426" y="1616"/>
              <a:ext cx="1079" cy="722"/>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grpSp>
          <p:nvGrpSpPr>
            <p:cNvPr id="10" name="Group 43"/>
            <p:cNvGrpSpPr>
              <a:grpSpLocks/>
            </p:cNvGrpSpPr>
            <p:nvPr/>
          </p:nvGrpSpPr>
          <p:grpSpPr bwMode="auto">
            <a:xfrm>
              <a:off x="1474" y="2160"/>
              <a:ext cx="720" cy="432"/>
              <a:chOff x="720" y="1776"/>
              <a:chExt cx="720" cy="432"/>
            </a:xfrm>
          </p:grpSpPr>
          <p:sp>
            <p:nvSpPr>
              <p:cNvPr id="817196" name="Rectangle 44"/>
              <p:cNvSpPr>
                <a:spLocks noChangeArrowheads="1"/>
              </p:cNvSpPr>
              <p:nvPr/>
            </p:nvSpPr>
            <p:spPr bwMode="auto">
              <a:xfrm>
                <a:off x="720" y="1776"/>
                <a:ext cx="720" cy="432"/>
              </a:xfrm>
              <a:prstGeom prst="rect">
                <a:avLst/>
              </a:prstGeom>
              <a:solidFill>
                <a:schemeClr val="bg1"/>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17197" name="Picture 45"/>
              <p:cNvPicPr>
                <a:picLocks noChangeAspect="1"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16" y="1824"/>
                <a:ext cx="624" cy="342"/>
              </a:xfrm>
              <a:prstGeom prst="rect">
                <a:avLst/>
              </a:prstGeom>
              <a:solidFill>
                <a:schemeClr val="bg1"/>
              </a:solidFill>
              <a:ln>
                <a:noFill/>
              </a:ln>
              <a:effectLst/>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pic>
        </p:grpSp>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67930151"/>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2000"/>
    </mc:Choice>
    <mc:Fallback>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66780" y="0"/>
            <a:ext cx="8557064" cy="2062103"/>
          </a:xfrm>
          <a:prstGeom prst="rect">
            <a:avLst/>
          </a:prstGeom>
          <a:noFill/>
        </p:spPr>
        <p:txBody>
          <a:bodyPr wrap="square" rtlCol="0">
            <a:spAutoFit/>
          </a:bodyPr>
          <a:lstStyle/>
          <a:p>
            <a:pPr algn="ctr"/>
            <a:r>
              <a:rPr lang="en-US" sz="3200" dirty="0" smtClean="0">
                <a:solidFill>
                  <a:srgbClr val="FFFFFF"/>
                </a:solidFill>
                <a:latin typeface="Times New Roman"/>
                <a:cs typeface="Times New Roman"/>
              </a:rPr>
              <a:t>At LABEC, not only accelerator-based techniques: portable instrumentation also developed, e.g. innovative XRF (X Ray Fluorescence) instrumentation </a:t>
            </a:r>
            <a:endParaRPr lang="en-US" sz="3200" dirty="0">
              <a:solidFill>
                <a:srgbClr val="FFFFFF"/>
              </a:solidFill>
              <a:latin typeface="Times New Roman"/>
              <a:cs typeface="Times New Roman"/>
            </a:endParaRPr>
          </a:p>
        </p:txBody>
      </p:sp>
      <p:pic>
        <p:nvPicPr>
          <p:cNvPr id="3" name="Picture 13" descr="IMG_2667"/>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4990" r="3938" b="7944"/>
          <a:stretch>
            <a:fillRect/>
          </a:stretch>
        </p:blipFill>
        <p:spPr bwMode="auto">
          <a:xfrm>
            <a:off x="1852369" y="2229340"/>
            <a:ext cx="5101048" cy="4343179"/>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126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36610" name="Picture 2" descr="IMG_2464"/>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9530" y="6"/>
            <a:ext cx="9158288" cy="6869113"/>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836611" name="Text Box 3"/>
          <p:cNvSpPr txBox="1">
            <a:spLocks noChangeArrowheads="1"/>
          </p:cNvSpPr>
          <p:nvPr/>
        </p:nvSpPr>
        <p:spPr bwMode="auto">
          <a:xfrm>
            <a:off x="4787900" y="-1588"/>
            <a:ext cx="4324350" cy="579438"/>
          </a:xfrm>
          <a:prstGeom prst="rect">
            <a:avLst/>
          </a:prstGeom>
          <a:solidFill>
            <a:srgbClr val="DDDDDD">
              <a:alpha val="50000"/>
            </a:srgbClr>
          </a:solidFill>
          <a:ln>
            <a:noFill/>
          </a:ln>
          <a:effectLst/>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it-IT" sz="3200" b="1" i="1">
                <a:latin typeface="Times New Roman" charset="0"/>
              </a:rPr>
              <a:t>Madonna del Granduca</a:t>
            </a:r>
            <a:endParaRPr lang="en-US" sz="3200" b="1" i="1">
              <a:latin typeface="Times New Roman" charset="0"/>
            </a:endParaRPr>
          </a:p>
        </p:txBody>
      </p:sp>
      <p:sp>
        <p:nvSpPr>
          <p:cNvPr id="836612" name="Text Box 4"/>
          <p:cNvSpPr txBox="1">
            <a:spLocks noChangeArrowheads="1"/>
          </p:cNvSpPr>
          <p:nvPr/>
        </p:nvSpPr>
        <p:spPr bwMode="auto">
          <a:xfrm>
            <a:off x="6300788" y="579450"/>
            <a:ext cx="2879725" cy="1006475"/>
          </a:xfrm>
          <a:prstGeom prst="rect">
            <a:avLst/>
          </a:prstGeom>
          <a:solidFill>
            <a:srgbClr val="DDDDDD">
              <a:alpha val="50000"/>
            </a:srgbClr>
          </a:solidFill>
          <a:ln>
            <a:noFill/>
          </a:ln>
          <a:effectLst/>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it-IT" sz="3200" b="1">
                <a:latin typeface="Times New Roman" charset="0"/>
              </a:rPr>
              <a:t>Raffaello</a:t>
            </a:r>
            <a:r>
              <a:rPr lang="it-IT" sz="3200" b="1" i="1">
                <a:latin typeface="Times New Roman" charset="0"/>
              </a:rPr>
              <a:t> </a:t>
            </a:r>
          </a:p>
          <a:p>
            <a:pPr algn="r"/>
            <a:r>
              <a:rPr lang="it-IT" sz="2800" b="1">
                <a:latin typeface="Times New Roman" charset="0"/>
              </a:rPr>
              <a:t>Galleria Palatina</a:t>
            </a:r>
            <a:endParaRPr lang="en-US" sz="2800" b="1">
              <a:latin typeface="Times New Roman"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18602189"/>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2000"/>
    </mc:Choice>
    <mc:Fallback>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INFN E-</a:t>
            </a:r>
            <a:r>
              <a:rPr lang="it-IT" dirty="0" err="1" smtClean="0"/>
              <a:t>infrastructures</a:t>
            </a:r>
            <a:endParaRPr lang="it-IT" dirty="0"/>
          </a:p>
        </p:txBody>
      </p:sp>
      <p:sp>
        <p:nvSpPr>
          <p:cNvPr id="3" name="Segnaposto contenuto 2"/>
          <p:cNvSpPr>
            <a:spLocks noGrp="1"/>
          </p:cNvSpPr>
          <p:nvPr>
            <p:ph idx="1"/>
          </p:nvPr>
        </p:nvSpPr>
        <p:spPr/>
        <p:txBody>
          <a:bodyPr>
            <a:normAutofit fontScale="92500" lnSpcReduction="10000"/>
          </a:bodyPr>
          <a:lstStyle/>
          <a:p>
            <a:r>
              <a:rPr lang="en-US" dirty="0" smtClean="0"/>
              <a:t>basic </a:t>
            </a:r>
            <a:r>
              <a:rPr lang="it-IT" dirty="0" smtClean="0"/>
              <a:t>… </a:t>
            </a:r>
            <a:r>
              <a:rPr lang="en-US" dirty="0" smtClean="0"/>
              <a:t>for INFN scientific activities</a:t>
            </a:r>
          </a:p>
          <a:p>
            <a:r>
              <a:rPr lang="en-US" dirty="0" smtClean="0"/>
              <a:t>main components:</a:t>
            </a:r>
          </a:p>
          <a:p>
            <a:pPr lvl="1"/>
            <a:r>
              <a:rPr lang="en-US" dirty="0" smtClean="0"/>
              <a:t>computing centers:</a:t>
            </a:r>
          </a:p>
          <a:p>
            <a:pPr lvl="2"/>
            <a:r>
              <a:rPr lang="en-US" dirty="0" smtClean="0"/>
              <a:t>Tier1 center at CNAF in Bologna</a:t>
            </a:r>
          </a:p>
          <a:p>
            <a:pPr lvl="2"/>
            <a:r>
              <a:rPr lang="en-US" dirty="0" smtClean="0"/>
              <a:t>10 Tier2 centers located in INFN labs and University sites</a:t>
            </a:r>
          </a:p>
          <a:p>
            <a:pPr lvl="1"/>
            <a:r>
              <a:rPr lang="en-US" dirty="0" smtClean="0"/>
              <a:t>high speed network connectivity</a:t>
            </a:r>
          </a:p>
          <a:p>
            <a:pPr lvl="2"/>
            <a:r>
              <a:rPr lang="en-US" dirty="0" smtClean="0"/>
              <a:t>10 </a:t>
            </a:r>
            <a:r>
              <a:rPr lang="en-US" dirty="0" err="1" smtClean="0"/>
              <a:t>Gbit</a:t>
            </a:r>
            <a:r>
              <a:rPr lang="en-US" dirty="0" smtClean="0"/>
              <a:t> links on dark fibers provided by the Italian National Research and Education Network (GARR)</a:t>
            </a:r>
          </a:p>
          <a:p>
            <a:pPr lvl="1"/>
            <a:r>
              <a:rPr lang="en-US" dirty="0" smtClean="0"/>
              <a:t>Grid infrastructure</a:t>
            </a:r>
          </a:p>
          <a:p>
            <a:pPr lvl="2"/>
            <a:r>
              <a:rPr lang="en-US" dirty="0" smtClean="0"/>
              <a:t>Grid certified computing services deployed everywhere</a:t>
            </a:r>
          </a:p>
          <a:p>
            <a:pPr lvl="2"/>
            <a:r>
              <a:rPr lang="en-US" dirty="0" smtClean="0"/>
              <a:t>Grid national operation service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705536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The Tier1 center </a:t>
            </a:r>
            <a:r>
              <a:rPr lang="it-IT" dirty="0" err="1" smtClean="0"/>
              <a:t>at</a:t>
            </a:r>
            <a:r>
              <a:rPr lang="it-IT" dirty="0" smtClean="0"/>
              <a:t> CNAF</a:t>
            </a:r>
            <a:endParaRPr lang="it-IT" dirty="0"/>
          </a:p>
        </p:txBody>
      </p:sp>
      <p:sp>
        <p:nvSpPr>
          <p:cNvPr id="3" name="Segnaposto contenuto 2"/>
          <p:cNvSpPr>
            <a:spLocks noGrp="1"/>
          </p:cNvSpPr>
          <p:nvPr>
            <p:ph idx="1"/>
          </p:nvPr>
        </p:nvSpPr>
        <p:spPr/>
        <p:txBody>
          <a:bodyPr>
            <a:normAutofit fontScale="85000" lnSpcReduction="10000"/>
          </a:bodyPr>
          <a:lstStyle/>
          <a:p>
            <a:r>
              <a:rPr lang="en-US" dirty="0" smtClean="0"/>
              <a:t>main INFN computing center </a:t>
            </a:r>
          </a:p>
          <a:p>
            <a:r>
              <a:rPr lang="en-US" dirty="0" smtClean="0"/>
              <a:t>operational since 2009</a:t>
            </a:r>
          </a:p>
          <a:p>
            <a:r>
              <a:rPr lang="en-US" dirty="0" smtClean="0"/>
              <a:t>1.3 MW available power</a:t>
            </a:r>
          </a:p>
          <a:p>
            <a:pPr lvl="1"/>
            <a:r>
              <a:rPr lang="en-US" dirty="0" smtClean="0"/>
              <a:t>fully redundant power distribution and cooling systems</a:t>
            </a:r>
          </a:p>
          <a:p>
            <a:pPr lvl="1"/>
            <a:r>
              <a:rPr lang="en-US" dirty="0" smtClean="0"/>
              <a:t>electrical continuity provided by two industrial 1.4 MVA flywheel UPS </a:t>
            </a:r>
          </a:p>
          <a:p>
            <a:r>
              <a:rPr lang="en-US" dirty="0" smtClean="0"/>
              <a:t>120 racks with hot/cold aisle arrangement for efficient cooling</a:t>
            </a:r>
          </a:p>
          <a:p>
            <a:r>
              <a:rPr lang="en-US" dirty="0" smtClean="0"/>
              <a:t>more than 12000 logical CPU (cores) </a:t>
            </a:r>
          </a:p>
          <a:p>
            <a:r>
              <a:rPr lang="en-US" dirty="0" smtClean="0"/>
              <a:t>9/12 </a:t>
            </a:r>
            <a:r>
              <a:rPr lang="en-US" dirty="0" err="1" smtClean="0"/>
              <a:t>Pbyte</a:t>
            </a:r>
            <a:r>
              <a:rPr lang="en-US" dirty="0" smtClean="0"/>
              <a:t> of data currently stored on disk/tape</a:t>
            </a:r>
          </a:p>
          <a:p>
            <a:endParaRPr lang="en-US" dirty="0" smtClean="0"/>
          </a:p>
          <a:p>
            <a:endParaRPr lang="en-US" dirty="0" smtClean="0"/>
          </a:p>
          <a:p>
            <a:endParaRPr lang="it-IT" dirty="0" smtClean="0"/>
          </a:p>
          <a:p>
            <a:endParaRPr lang="it-IT" dirty="0" smtClean="0"/>
          </a:p>
          <a:p>
            <a:endParaRPr lang="it-IT" dirty="0" smtClean="0"/>
          </a:p>
          <a:p>
            <a:endParaRPr lang="it-IT" dirty="0"/>
          </a:p>
        </p:txBody>
      </p:sp>
      <p:pic>
        <p:nvPicPr>
          <p:cNvPr id="5" name="Immagine 4"/>
          <p:cNvPicPr>
            <a:picLocks noChangeAspect="1"/>
          </p:cNvPicPr>
          <p:nvPr/>
        </p:nvPicPr>
        <p:blipFill>
          <a:blip r:embed="rId2"/>
          <a:stretch>
            <a:fillRect/>
          </a:stretch>
        </p:blipFill>
        <p:spPr>
          <a:xfrm>
            <a:off x="5525594" y="1417650"/>
            <a:ext cx="2897616" cy="1502911"/>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5166996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The INFN Tier1 </a:t>
            </a:r>
            <a:r>
              <a:rPr lang="it-IT" dirty="0" err="1" smtClean="0"/>
              <a:t>today</a:t>
            </a:r>
            <a:endParaRPr lang="it-IT" dirty="0"/>
          </a:p>
        </p:txBody>
      </p:sp>
      <p:sp>
        <p:nvSpPr>
          <p:cNvPr id="3" name="Segnaposto contenuto 2"/>
          <p:cNvSpPr>
            <a:spLocks noGrp="1"/>
          </p:cNvSpPr>
          <p:nvPr>
            <p:ph idx="1"/>
          </p:nvPr>
        </p:nvSpPr>
        <p:spPr>
          <a:xfrm>
            <a:off x="457200" y="1731595"/>
            <a:ext cx="8229600" cy="1728430"/>
          </a:xfrm>
        </p:spPr>
        <p:txBody>
          <a:bodyPr>
            <a:normAutofit fontScale="77500" lnSpcReduction="20000"/>
          </a:bodyPr>
          <a:lstStyle/>
          <a:p>
            <a:r>
              <a:rPr lang="en-US" dirty="0" smtClean="0"/>
              <a:t>successfully used by the four big LHC experiments</a:t>
            </a:r>
          </a:p>
          <a:p>
            <a:r>
              <a:rPr lang="en-US" dirty="0" smtClean="0"/>
              <a:t>often best performer among the European Tier1s in terms of CPU cycles delivered, reliability and availability</a:t>
            </a:r>
          </a:p>
          <a:p>
            <a:r>
              <a:rPr lang="en-US" dirty="0" smtClean="0"/>
              <a:t>top CPU efficiency in accessing resident experimental data </a:t>
            </a:r>
          </a:p>
          <a:p>
            <a:endParaRPr lang="en-US" dirty="0" smtClean="0"/>
          </a:p>
          <a:p>
            <a:endParaRPr lang="en-US" dirty="0" smtClean="0"/>
          </a:p>
          <a:p>
            <a:endParaRPr lang="en-US" dirty="0" smtClean="0"/>
          </a:p>
          <a:p>
            <a:endParaRPr lang="en-US" dirty="0" smtClean="0"/>
          </a:p>
          <a:p>
            <a:endParaRPr lang="en-US" dirty="0" smtClean="0"/>
          </a:p>
          <a:p>
            <a:endParaRPr lang="it-IT" dirty="0" smtClean="0"/>
          </a:p>
          <a:p>
            <a:endParaRPr lang="it-IT" dirty="0" smtClean="0"/>
          </a:p>
          <a:p>
            <a:endParaRPr lang="it-IT" dirty="0" smtClean="0"/>
          </a:p>
          <a:p>
            <a:endParaRPr lang="it-IT" dirty="0"/>
          </a:p>
        </p:txBody>
      </p:sp>
      <p:grpSp>
        <p:nvGrpSpPr>
          <p:cNvPr id="5" name="Gruppo 11"/>
          <p:cNvGrpSpPr/>
          <p:nvPr/>
        </p:nvGrpSpPr>
        <p:grpSpPr>
          <a:xfrm>
            <a:off x="267426" y="4199490"/>
            <a:ext cx="7196132" cy="2570916"/>
            <a:chOff x="457200" y="4287084"/>
            <a:chExt cx="7196132" cy="2570916"/>
          </a:xfrm>
        </p:grpSpPr>
        <p:pic>
          <p:nvPicPr>
            <p:cNvPr id="4" name="Immagine 3"/>
            <p:cNvPicPr>
              <a:picLocks noChangeAspect="1"/>
            </p:cNvPicPr>
            <p:nvPr/>
          </p:nvPicPr>
          <p:blipFill>
            <a:blip r:embed="rId2"/>
            <a:stretch>
              <a:fillRect/>
            </a:stretch>
          </p:blipFill>
          <p:spPr>
            <a:xfrm>
              <a:off x="457200" y="4287084"/>
              <a:ext cx="7196132" cy="2570916"/>
            </a:xfrm>
            <a:prstGeom prst="rect">
              <a:avLst/>
            </a:prstGeom>
          </p:spPr>
        </p:pic>
        <p:sp>
          <p:nvSpPr>
            <p:cNvPr id="10" name="CasellaDiTesto 9"/>
            <p:cNvSpPr txBox="1"/>
            <p:nvPr/>
          </p:nvSpPr>
          <p:spPr>
            <a:xfrm>
              <a:off x="509487" y="4745488"/>
              <a:ext cx="809637" cy="338554"/>
            </a:xfrm>
            <a:prstGeom prst="rect">
              <a:avLst/>
            </a:prstGeom>
            <a:noFill/>
          </p:spPr>
          <p:txBody>
            <a:bodyPr wrap="none" rtlCol="0">
              <a:spAutoFit/>
            </a:bodyPr>
            <a:lstStyle/>
            <a:p>
              <a:r>
                <a:rPr lang="it-IT" sz="1600" dirty="0" smtClean="0">
                  <a:latin typeface="Arial Black"/>
                  <a:cs typeface="Arial Black"/>
                </a:rPr>
                <a:t>CNAF</a:t>
              </a:r>
              <a:endParaRPr lang="it-IT" sz="1600" dirty="0">
                <a:latin typeface="Arial Black"/>
                <a:cs typeface="Arial Black"/>
              </a:endParaRPr>
            </a:p>
          </p:txBody>
        </p:sp>
        <p:sp>
          <p:nvSpPr>
            <p:cNvPr id="11" name="CasellaDiTesto 10"/>
            <p:cNvSpPr txBox="1"/>
            <p:nvPr/>
          </p:nvSpPr>
          <p:spPr>
            <a:xfrm>
              <a:off x="530818" y="4519173"/>
              <a:ext cx="786894" cy="338554"/>
            </a:xfrm>
            <a:prstGeom prst="rect">
              <a:avLst/>
            </a:prstGeom>
            <a:noFill/>
          </p:spPr>
          <p:txBody>
            <a:bodyPr wrap="none" rtlCol="0">
              <a:spAutoFit/>
            </a:bodyPr>
            <a:lstStyle/>
            <a:p>
              <a:r>
                <a:rPr lang="it-IT" sz="1600" dirty="0" smtClean="0">
                  <a:latin typeface="Arial Black"/>
                  <a:cs typeface="Arial Black"/>
                </a:rPr>
                <a:t>FNAL</a:t>
              </a:r>
              <a:endParaRPr lang="it-IT" sz="1600" dirty="0">
                <a:latin typeface="Arial Black"/>
                <a:cs typeface="Arial Black"/>
              </a:endParaRPr>
            </a:p>
          </p:txBody>
        </p:sp>
      </p:grpSp>
      <p:pic>
        <p:nvPicPr>
          <p:cNvPr id="6" name="Immagine 5"/>
          <p:cNvPicPr>
            <a:picLocks noChangeAspect="1"/>
          </p:cNvPicPr>
          <p:nvPr/>
        </p:nvPicPr>
        <p:blipFill>
          <a:blip r:embed="rId3"/>
          <a:stretch>
            <a:fillRect/>
          </a:stretch>
        </p:blipFill>
        <p:spPr>
          <a:xfrm>
            <a:off x="5189950" y="3675480"/>
            <a:ext cx="3124033" cy="2174420"/>
          </a:xfrm>
          <a:prstGeom prst="rect">
            <a:avLst/>
          </a:prstGeom>
        </p:spPr>
      </p:pic>
      <p:sp>
        <p:nvSpPr>
          <p:cNvPr id="7" name="CasellaDiTesto 6"/>
          <p:cNvSpPr txBox="1"/>
          <p:nvPr/>
        </p:nvSpPr>
        <p:spPr>
          <a:xfrm>
            <a:off x="5408104" y="4437155"/>
            <a:ext cx="809637" cy="338554"/>
          </a:xfrm>
          <a:prstGeom prst="rect">
            <a:avLst/>
          </a:prstGeom>
          <a:noFill/>
        </p:spPr>
        <p:txBody>
          <a:bodyPr wrap="none" rtlCol="0">
            <a:spAutoFit/>
          </a:bodyPr>
          <a:lstStyle/>
          <a:p>
            <a:r>
              <a:rPr lang="it-IT" sz="1600" dirty="0" smtClean="0">
                <a:latin typeface="Arial Black"/>
                <a:cs typeface="Arial Black"/>
              </a:rPr>
              <a:t>CNAF</a:t>
            </a:r>
            <a:endParaRPr lang="it-IT" sz="1600" dirty="0">
              <a:latin typeface="Arial Black"/>
              <a:cs typeface="Arial Black"/>
            </a:endParaRPr>
          </a:p>
        </p:txBody>
      </p:sp>
      <p:sp>
        <p:nvSpPr>
          <p:cNvPr id="8" name="CasellaDiTesto 7"/>
          <p:cNvSpPr txBox="1"/>
          <p:nvPr/>
        </p:nvSpPr>
        <p:spPr>
          <a:xfrm>
            <a:off x="6217736" y="4267878"/>
            <a:ext cx="822962" cy="338554"/>
          </a:xfrm>
          <a:prstGeom prst="rect">
            <a:avLst/>
          </a:prstGeom>
          <a:noFill/>
        </p:spPr>
        <p:txBody>
          <a:bodyPr wrap="none" rtlCol="0">
            <a:spAutoFit/>
          </a:bodyPr>
          <a:lstStyle/>
          <a:p>
            <a:r>
              <a:rPr lang="it-IT" sz="1600" dirty="0" smtClean="0">
                <a:latin typeface="Arial Black"/>
                <a:cs typeface="Arial Black"/>
              </a:rPr>
              <a:t>CERN</a:t>
            </a:r>
            <a:endParaRPr lang="it-IT" sz="1600" dirty="0">
              <a:latin typeface="Arial Black"/>
              <a:cs typeface="Arial Black"/>
            </a:endParaRPr>
          </a:p>
        </p:txBody>
      </p:sp>
      <p:sp>
        <p:nvSpPr>
          <p:cNvPr id="14" name="CasellaDiTesto 13"/>
          <p:cNvSpPr txBox="1"/>
          <p:nvPr/>
        </p:nvSpPr>
        <p:spPr>
          <a:xfrm>
            <a:off x="2744476" y="5399314"/>
            <a:ext cx="762048" cy="461665"/>
          </a:xfrm>
          <a:prstGeom prst="rect">
            <a:avLst/>
          </a:prstGeom>
          <a:noFill/>
        </p:spPr>
        <p:txBody>
          <a:bodyPr wrap="none" rtlCol="0">
            <a:spAutoFit/>
          </a:bodyPr>
          <a:lstStyle/>
          <a:p>
            <a:r>
              <a:rPr lang="it-IT" sz="2400" b="1" dirty="0" smtClean="0"/>
              <a:t>CMS</a:t>
            </a:r>
            <a:endParaRPr lang="it-IT" sz="2400" b="1" dirty="0"/>
          </a:p>
        </p:txBody>
      </p:sp>
      <p:sp>
        <p:nvSpPr>
          <p:cNvPr id="15" name="CasellaDiTesto 14"/>
          <p:cNvSpPr txBox="1"/>
          <p:nvPr/>
        </p:nvSpPr>
        <p:spPr>
          <a:xfrm>
            <a:off x="7349353" y="5168481"/>
            <a:ext cx="837038" cy="461665"/>
          </a:xfrm>
          <a:prstGeom prst="rect">
            <a:avLst/>
          </a:prstGeom>
          <a:noFill/>
        </p:spPr>
        <p:txBody>
          <a:bodyPr wrap="none" rtlCol="0">
            <a:spAutoFit/>
          </a:bodyPr>
          <a:lstStyle/>
          <a:p>
            <a:r>
              <a:rPr lang="it-IT" sz="2400" b="1" dirty="0" err="1" smtClean="0"/>
              <a:t>LHCb</a:t>
            </a:r>
            <a:endParaRPr lang="it-IT" sz="2400" b="1" dirty="0"/>
          </a:p>
        </p:txBody>
      </p:sp>
      <p:sp>
        <p:nvSpPr>
          <p:cNvPr id="16" name="CasellaDiTesto 15"/>
          <p:cNvSpPr txBox="1"/>
          <p:nvPr/>
        </p:nvSpPr>
        <p:spPr>
          <a:xfrm>
            <a:off x="7349421" y="5527941"/>
            <a:ext cx="1020757" cy="369332"/>
          </a:xfrm>
          <a:prstGeom prst="rect">
            <a:avLst/>
          </a:prstGeom>
          <a:noFill/>
        </p:spPr>
        <p:txBody>
          <a:bodyPr wrap="none" rtlCol="0">
            <a:spAutoFit/>
          </a:bodyPr>
          <a:lstStyle/>
          <a:p>
            <a:r>
              <a:rPr lang="it-IT" dirty="0" smtClean="0"/>
              <a:t>(</a:t>
            </a:r>
            <a:r>
              <a:rPr lang="it-IT" dirty="0" err="1" smtClean="0"/>
              <a:t>July</a:t>
            </a:r>
            <a:r>
              <a:rPr lang="it-IT" dirty="0" smtClean="0"/>
              <a:t> </a:t>
            </a:r>
            <a:r>
              <a:rPr lang="fr-FR" dirty="0" smtClean="0"/>
              <a:t>’</a:t>
            </a:r>
            <a:r>
              <a:rPr lang="it-IT" dirty="0" smtClean="0"/>
              <a:t>12)</a:t>
            </a:r>
            <a:endParaRPr lang="it-IT" dirty="0"/>
          </a:p>
        </p:txBody>
      </p:sp>
      <p:sp>
        <p:nvSpPr>
          <p:cNvPr id="17" name="CasellaDiTesto 16"/>
          <p:cNvSpPr txBox="1"/>
          <p:nvPr/>
        </p:nvSpPr>
        <p:spPr>
          <a:xfrm>
            <a:off x="3418942" y="5457698"/>
            <a:ext cx="1020757" cy="369332"/>
          </a:xfrm>
          <a:prstGeom prst="rect">
            <a:avLst/>
          </a:prstGeom>
          <a:noFill/>
        </p:spPr>
        <p:txBody>
          <a:bodyPr wrap="none" rtlCol="0">
            <a:spAutoFit/>
          </a:bodyPr>
          <a:lstStyle/>
          <a:p>
            <a:r>
              <a:rPr lang="it-IT" dirty="0"/>
              <a:t>(</a:t>
            </a:r>
            <a:r>
              <a:rPr lang="it-IT" dirty="0" err="1" smtClean="0"/>
              <a:t>July</a:t>
            </a:r>
            <a:r>
              <a:rPr lang="it-IT" dirty="0" smtClean="0"/>
              <a:t> </a:t>
            </a:r>
            <a:r>
              <a:rPr lang="fr-FR" dirty="0" smtClean="0"/>
              <a:t>’</a:t>
            </a:r>
            <a:r>
              <a:rPr lang="it-IT" dirty="0" smtClean="0"/>
              <a:t>12)</a:t>
            </a:r>
            <a:endParaRPr lang="it-IT"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4146475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ChangeAspect="1"/>
          </p:cNvPicPr>
          <p:nvPr/>
        </p:nvPicPr>
        <p:blipFill>
          <a:blip r:embed="rId2"/>
          <a:srcRect l="-6875" r="-6875"/>
          <a:stretch>
            <a:fillRect/>
          </a:stretch>
        </p:blipFill>
        <p:spPr>
          <a:xfrm>
            <a:off x="136019" y="371117"/>
            <a:ext cx="9425846" cy="6293511"/>
          </a:xfrm>
          <a:prstGeom prst="rect">
            <a:avLst/>
          </a:prstGeom>
        </p:spPr>
      </p:pic>
      <p:sp>
        <p:nvSpPr>
          <p:cNvPr id="3" name="Segnaposto contenuto 2"/>
          <p:cNvSpPr>
            <a:spLocks noGrp="1"/>
          </p:cNvSpPr>
          <p:nvPr>
            <p:ph idx="1"/>
          </p:nvPr>
        </p:nvSpPr>
        <p:spPr>
          <a:xfrm>
            <a:off x="146806" y="1263191"/>
            <a:ext cx="5736304" cy="1963257"/>
          </a:xfrm>
          <a:solidFill>
            <a:srgbClr val="FFFF00"/>
          </a:solidFill>
          <a:ln w="19050">
            <a:solidFill>
              <a:srgbClr val="FF0000"/>
            </a:solidFill>
          </a:ln>
        </p:spPr>
        <p:txBody>
          <a:bodyPr>
            <a:normAutofit fontScale="85000" lnSpcReduction="20000"/>
          </a:bodyPr>
          <a:lstStyle/>
          <a:p>
            <a:r>
              <a:rPr lang="it-IT" dirty="0" err="1" smtClean="0"/>
              <a:t>used</a:t>
            </a:r>
            <a:r>
              <a:rPr lang="it-IT" dirty="0" smtClean="0"/>
              <a:t> </a:t>
            </a:r>
            <a:r>
              <a:rPr lang="it-IT" dirty="0" err="1" smtClean="0"/>
              <a:t>also</a:t>
            </a:r>
            <a:r>
              <a:rPr lang="it-IT" dirty="0" smtClean="0"/>
              <a:t> by </a:t>
            </a:r>
            <a:r>
              <a:rPr lang="it-IT" dirty="0" err="1" smtClean="0"/>
              <a:t>many</a:t>
            </a:r>
            <a:r>
              <a:rPr lang="it-IT" dirty="0" smtClean="0"/>
              <a:t> </a:t>
            </a:r>
            <a:r>
              <a:rPr lang="it-IT" dirty="0" err="1" smtClean="0"/>
              <a:t>other</a:t>
            </a:r>
            <a:r>
              <a:rPr lang="it-IT" dirty="0" smtClean="0"/>
              <a:t> INFN </a:t>
            </a:r>
            <a:r>
              <a:rPr lang="it-IT" dirty="0" err="1" smtClean="0"/>
              <a:t>communities</a:t>
            </a:r>
            <a:r>
              <a:rPr lang="it-IT" dirty="0" smtClean="0"/>
              <a:t> </a:t>
            </a:r>
            <a:r>
              <a:rPr lang="it-IT" dirty="0" err="1" smtClean="0"/>
              <a:t>besided</a:t>
            </a:r>
            <a:r>
              <a:rPr lang="it-IT" dirty="0" smtClean="0"/>
              <a:t> LHC</a:t>
            </a:r>
          </a:p>
          <a:p>
            <a:r>
              <a:rPr lang="it-IT" dirty="0" smtClean="0"/>
              <a:t>~ 12k </a:t>
            </a:r>
            <a:r>
              <a:rPr lang="it-IT" dirty="0" err="1" smtClean="0"/>
              <a:t>jobs</a:t>
            </a:r>
            <a:r>
              <a:rPr lang="it-IT" dirty="0" smtClean="0"/>
              <a:t> </a:t>
            </a:r>
            <a:r>
              <a:rPr lang="it-IT" dirty="0" err="1" smtClean="0"/>
              <a:t>constantly</a:t>
            </a:r>
            <a:r>
              <a:rPr lang="it-IT" dirty="0" smtClean="0"/>
              <a:t> </a:t>
            </a:r>
            <a:r>
              <a:rPr lang="it-IT" dirty="0" err="1" smtClean="0">
                <a:solidFill>
                  <a:srgbClr val="6666FF"/>
                </a:solidFill>
                <a:effectLst>
                  <a:outerShdw blurRad="50800" dist="38100" dir="2700000" algn="tl" rotWithShape="0">
                    <a:srgbClr val="000000">
                      <a:alpha val="43000"/>
                    </a:srgbClr>
                  </a:outerShdw>
                </a:effectLst>
              </a:rPr>
              <a:t>running</a:t>
            </a:r>
            <a:endParaRPr lang="it-IT" dirty="0" smtClean="0">
              <a:solidFill>
                <a:srgbClr val="6666FF"/>
              </a:solidFill>
              <a:effectLst>
                <a:outerShdw blurRad="50800" dist="38100" dir="2700000" algn="tl" rotWithShape="0">
                  <a:srgbClr val="000000">
                    <a:alpha val="43000"/>
                  </a:srgbClr>
                </a:outerShdw>
              </a:effectLst>
            </a:endParaRPr>
          </a:p>
          <a:p>
            <a:r>
              <a:rPr lang="it-IT" dirty="0" smtClean="0"/>
              <a:t>up to 30k </a:t>
            </a:r>
            <a:r>
              <a:rPr lang="it-IT" dirty="0" err="1" smtClean="0"/>
              <a:t>jobs</a:t>
            </a:r>
            <a:r>
              <a:rPr lang="it-IT" dirty="0" smtClean="0"/>
              <a:t> </a:t>
            </a:r>
            <a:r>
              <a:rPr lang="it-IT" dirty="0" err="1" smtClean="0">
                <a:solidFill>
                  <a:srgbClr val="00FF00"/>
                </a:solidFill>
                <a:effectLst>
                  <a:outerShdw blurRad="50800" dist="38100" dir="2700000" algn="tl" rotWithShape="0">
                    <a:srgbClr val="000000">
                      <a:alpha val="43000"/>
                    </a:srgbClr>
                  </a:outerShdw>
                </a:effectLst>
              </a:rPr>
              <a:t>waiting</a:t>
            </a:r>
            <a:r>
              <a:rPr lang="it-IT" dirty="0" smtClean="0">
                <a:effectLst>
                  <a:outerShdw blurRad="50800" dist="38100" dir="2700000" algn="tl" rotWithShape="0">
                    <a:srgbClr val="000000">
                      <a:alpha val="43000"/>
                    </a:srgbClr>
                  </a:outerShdw>
                </a:effectLst>
              </a:rPr>
              <a:t> </a:t>
            </a:r>
            <a:r>
              <a:rPr lang="it-IT" dirty="0" smtClean="0"/>
              <a:t>to be </a:t>
            </a:r>
            <a:r>
              <a:rPr lang="it-IT" dirty="0" err="1" smtClean="0"/>
              <a:t>processed</a:t>
            </a:r>
            <a:endParaRPr lang="it-IT" dirty="0"/>
          </a:p>
        </p:txBody>
      </p:sp>
      <p:sp>
        <p:nvSpPr>
          <p:cNvPr id="5" name="CasellaDiTesto 4"/>
          <p:cNvSpPr txBox="1"/>
          <p:nvPr/>
        </p:nvSpPr>
        <p:spPr>
          <a:xfrm>
            <a:off x="2452512" y="481775"/>
            <a:ext cx="3430596" cy="584776"/>
          </a:xfrm>
          <a:prstGeom prst="rect">
            <a:avLst/>
          </a:prstGeom>
          <a:solidFill>
            <a:schemeClr val="bg1"/>
          </a:solidFill>
        </p:spPr>
        <p:txBody>
          <a:bodyPr wrap="square" rtlCol="0">
            <a:spAutoFit/>
          </a:bodyPr>
          <a:lstStyle/>
          <a:p>
            <a:r>
              <a:rPr lang="it-IT" sz="3200" b="1" dirty="0" smtClean="0"/>
              <a:t>Tier1 CPU </a:t>
            </a:r>
            <a:r>
              <a:rPr lang="it-IT" sz="3200" b="1" dirty="0" err="1" smtClean="0"/>
              <a:t>activity</a:t>
            </a:r>
            <a:endParaRPr lang="it-IT" sz="3200" b="1"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6894609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Tier2</a:t>
            </a:r>
            <a:endParaRPr lang="it-IT" dirty="0"/>
          </a:p>
        </p:txBody>
      </p:sp>
      <p:sp>
        <p:nvSpPr>
          <p:cNvPr id="5" name="Segnaposto contenuto 4"/>
          <p:cNvSpPr>
            <a:spLocks noGrp="1"/>
          </p:cNvSpPr>
          <p:nvPr>
            <p:ph idx="1"/>
          </p:nvPr>
        </p:nvSpPr>
        <p:spPr>
          <a:xfrm>
            <a:off x="457201" y="1600206"/>
            <a:ext cx="4695994" cy="4525963"/>
          </a:xfrm>
        </p:spPr>
        <p:txBody>
          <a:bodyPr>
            <a:normAutofit/>
          </a:bodyPr>
          <a:lstStyle/>
          <a:p>
            <a:r>
              <a:rPr lang="it-IT" dirty="0" smtClean="0"/>
              <a:t>3 Tier2 </a:t>
            </a:r>
            <a:r>
              <a:rPr lang="it-IT" dirty="0" err="1" smtClean="0"/>
              <a:t>federations</a:t>
            </a:r>
            <a:r>
              <a:rPr lang="it-IT" dirty="0" smtClean="0"/>
              <a:t> </a:t>
            </a:r>
            <a:r>
              <a:rPr lang="it-IT" dirty="0"/>
              <a:t>(</a:t>
            </a:r>
            <a:r>
              <a:rPr lang="it-IT" dirty="0" smtClean="0"/>
              <a:t>CMS, Atlas and Alice)</a:t>
            </a:r>
          </a:p>
          <a:p>
            <a:pPr lvl="1"/>
            <a:r>
              <a:rPr lang="it-IT" dirty="0" err="1" smtClean="0"/>
              <a:t>each</a:t>
            </a:r>
            <a:r>
              <a:rPr lang="it-IT" dirty="0"/>
              <a:t> </a:t>
            </a:r>
            <a:r>
              <a:rPr lang="it-IT" dirty="0" err="1" smtClean="0"/>
              <a:t>composed</a:t>
            </a:r>
            <a:r>
              <a:rPr lang="it-IT" dirty="0" smtClean="0"/>
              <a:t> by 4 </a:t>
            </a:r>
            <a:r>
              <a:rPr lang="it-IT" dirty="0" err="1" smtClean="0"/>
              <a:t>computing</a:t>
            </a:r>
            <a:r>
              <a:rPr lang="it-IT" dirty="0" smtClean="0"/>
              <a:t> centers </a:t>
            </a:r>
          </a:p>
          <a:p>
            <a:r>
              <a:rPr lang="it-IT" dirty="0" err="1" smtClean="0"/>
              <a:t>providing</a:t>
            </a:r>
            <a:r>
              <a:rPr lang="it-IT" dirty="0" smtClean="0"/>
              <a:t> </a:t>
            </a:r>
            <a:r>
              <a:rPr lang="it-IT" dirty="0" err="1" smtClean="0"/>
              <a:t>all</a:t>
            </a:r>
            <a:r>
              <a:rPr lang="it-IT" dirty="0" smtClean="0"/>
              <a:t> </a:t>
            </a:r>
            <a:r>
              <a:rPr lang="it-IT" dirty="0" err="1" smtClean="0"/>
              <a:t>together</a:t>
            </a:r>
            <a:r>
              <a:rPr lang="it-IT" dirty="0" smtClean="0"/>
              <a:t> CPU and disk </a:t>
            </a:r>
            <a:r>
              <a:rPr lang="it-IT" dirty="0" err="1" smtClean="0"/>
              <a:t>storage</a:t>
            </a:r>
            <a:r>
              <a:rPr lang="it-IT" dirty="0" smtClean="0"/>
              <a:t> </a:t>
            </a:r>
            <a:r>
              <a:rPr lang="it-IT" dirty="0" err="1" smtClean="0"/>
              <a:t>capacity</a:t>
            </a:r>
            <a:r>
              <a:rPr lang="it-IT" dirty="0" smtClean="0"/>
              <a:t> </a:t>
            </a:r>
            <a:r>
              <a:rPr lang="it-IT" dirty="0" err="1" smtClean="0"/>
              <a:t>comparable</a:t>
            </a:r>
            <a:r>
              <a:rPr lang="it-IT" dirty="0" smtClean="0"/>
              <a:t> to the Tier1 </a:t>
            </a:r>
          </a:p>
          <a:p>
            <a:pPr marL="0" indent="0">
              <a:buNone/>
            </a:pPr>
            <a:endParaRPr lang="it-IT" dirty="0" smtClean="0"/>
          </a:p>
          <a:p>
            <a:endParaRPr lang="it-IT" dirty="0"/>
          </a:p>
        </p:txBody>
      </p:sp>
      <p:pic>
        <p:nvPicPr>
          <p:cNvPr id="6" name="Immagine 5"/>
          <p:cNvPicPr>
            <a:picLocks noChangeAspect="1"/>
          </p:cNvPicPr>
          <p:nvPr/>
        </p:nvPicPr>
        <p:blipFill>
          <a:blip r:embed="rId2"/>
          <a:stretch>
            <a:fillRect/>
          </a:stretch>
        </p:blipFill>
        <p:spPr>
          <a:xfrm>
            <a:off x="5436842" y="1833443"/>
            <a:ext cx="3249958" cy="3719241"/>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0825463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The </a:t>
            </a:r>
            <a:r>
              <a:rPr lang="it-IT" dirty="0" err="1" smtClean="0"/>
              <a:t>Italian</a:t>
            </a:r>
            <a:r>
              <a:rPr lang="it-IT" dirty="0" smtClean="0"/>
              <a:t> Grid </a:t>
            </a:r>
            <a:r>
              <a:rPr lang="it-IT" dirty="0" err="1" smtClean="0"/>
              <a:t>infrastructure</a:t>
            </a:r>
            <a:endParaRPr lang="it-IT" dirty="0"/>
          </a:p>
        </p:txBody>
      </p:sp>
      <p:sp>
        <p:nvSpPr>
          <p:cNvPr id="3" name="Segnaposto contenuto 2"/>
          <p:cNvSpPr>
            <a:spLocks noGrp="1"/>
          </p:cNvSpPr>
          <p:nvPr>
            <p:ph idx="1"/>
          </p:nvPr>
        </p:nvSpPr>
        <p:spPr>
          <a:xfrm>
            <a:off x="457200" y="1600206"/>
            <a:ext cx="5863857" cy="4525963"/>
          </a:xfrm>
        </p:spPr>
        <p:txBody>
          <a:bodyPr>
            <a:normAutofit fontScale="92500" lnSpcReduction="10000"/>
          </a:bodyPr>
          <a:lstStyle/>
          <a:p>
            <a:r>
              <a:rPr lang="en-US" dirty="0" smtClean="0"/>
              <a:t>INFN has played a seminal role in the development of the Grid middleware</a:t>
            </a:r>
          </a:p>
          <a:p>
            <a:pPr lvl="1"/>
            <a:r>
              <a:rPr lang="en-US" dirty="0" smtClean="0"/>
              <a:t>committed in contributing to the development of the main middleware components since the very early stages</a:t>
            </a:r>
          </a:p>
          <a:p>
            <a:pPr lvl="1"/>
            <a:r>
              <a:rPr lang="en-US" dirty="0" smtClean="0"/>
              <a:t>leading the Italian efforts in the EC Grid R&amp;D programs, with more than 22 Millions Euro of EC grants awarded form 2001 to 2010</a:t>
            </a:r>
          </a:p>
        </p:txBody>
      </p:sp>
      <p:pic>
        <p:nvPicPr>
          <p:cNvPr id="4" name="Segnaposto contenuto 4"/>
          <p:cNvPicPr>
            <a:picLocks noChangeAspect="1"/>
          </p:cNvPicPr>
          <p:nvPr/>
        </p:nvPicPr>
        <p:blipFill>
          <a:blip r:embed="rId2"/>
          <a:srcRect l="-77135" r="-77135"/>
          <a:stretch>
            <a:fillRect/>
          </a:stretch>
        </p:blipFill>
        <p:spPr>
          <a:xfrm>
            <a:off x="4554671" y="2499810"/>
            <a:ext cx="6010275" cy="3305175"/>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0226882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0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ahoma" charset="0"/>
          </a:defRPr>
        </a:defPPr>
      </a:lstStyle>
    </a:lnDef>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400" b="1"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400" b="1"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5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200" b="1" i="0" u="none" strike="noStrike" cap="none" normalizeH="0" baseline="0" smtClean="0">
            <a:ln>
              <a:noFill/>
            </a:ln>
            <a:solidFill>
              <a:schemeClr val="bg2"/>
            </a:solidFill>
            <a:effectLst/>
            <a:latin typeface="Trebuchet MS"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200" b="1" i="0" u="none" strike="noStrike" cap="none" normalizeH="0" baseline="0" smtClean="0">
            <a:ln>
              <a:noFill/>
            </a:ln>
            <a:solidFill>
              <a:schemeClr val="bg2"/>
            </a:solidFill>
            <a:effectLst/>
            <a:latin typeface="Trebuchet MS" pitchFamily="34"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7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emplate">
  <a:themeElements>
    <a:clrScheme name="Template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Templat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
            <a:schemeClr val="hlink"/>
          </a:buClr>
          <a:buSzPct val="80000"/>
          <a:buFont typeface="Wingdings" pitchFamily="2" charset="2"/>
          <a:buChar char="l"/>
          <a:tabLst/>
          <a:defRPr kumimoji="0" lang="en-GB" sz="24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chemeClr val="tx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
            <a:schemeClr val="hlink"/>
          </a:buClr>
          <a:buSzPct val="80000"/>
          <a:buFont typeface="Wingdings" pitchFamily="2" charset="2"/>
          <a:buChar char="l"/>
          <a:tabLst/>
          <a:defRPr kumimoji="0" lang="en-GB" sz="24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Template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Template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Template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emplate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Template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401</TotalTime>
  <Words>6875</Words>
  <Application>Microsoft Macintosh PowerPoint</Application>
  <PresentationFormat>On-screen Show (4:3)</PresentationFormat>
  <Paragraphs>990</Paragraphs>
  <Slides>101</Slides>
  <Notes>32</Notes>
  <HiddenSlides>0</HiddenSlides>
  <MMClips>0</MMClips>
  <ScaleCrop>false</ScaleCrop>
  <HeadingPairs>
    <vt:vector size="6" baseType="variant">
      <vt:variant>
        <vt:lpstr>Design Template</vt:lpstr>
      </vt:variant>
      <vt:variant>
        <vt:i4>15</vt:i4>
      </vt:variant>
      <vt:variant>
        <vt:lpstr>Embedded OLE Servers</vt:lpstr>
      </vt:variant>
      <vt:variant>
        <vt:i4>4</vt:i4>
      </vt:variant>
      <vt:variant>
        <vt:lpstr>Slide Titles</vt:lpstr>
      </vt:variant>
      <vt:variant>
        <vt:i4>101</vt:i4>
      </vt:variant>
    </vt:vector>
  </HeadingPairs>
  <TitlesOfParts>
    <vt:vector size="120" baseType="lpstr">
      <vt:lpstr>Office Theme</vt:lpstr>
      <vt:lpstr>Default Design</vt:lpstr>
      <vt:lpstr>7_Struttura predefinita</vt:lpstr>
      <vt:lpstr>10_Struttura predefinita</vt:lpstr>
      <vt:lpstr>Tema di Office</vt:lpstr>
      <vt:lpstr>25_Soaring</vt:lpstr>
      <vt:lpstr>17_Tema di Office</vt:lpstr>
      <vt:lpstr>Template</vt:lpstr>
      <vt:lpstr>1_Office Theme</vt:lpstr>
      <vt:lpstr>2_Office Theme</vt:lpstr>
      <vt:lpstr>2_Tema di Office</vt:lpstr>
      <vt:lpstr>3_Office Theme</vt:lpstr>
      <vt:lpstr>1_Tema di Office</vt:lpstr>
      <vt:lpstr>10_Tema di Office</vt:lpstr>
      <vt:lpstr>1_Blank Presentation</vt:lpstr>
      <vt:lpstr>Photo Editor Photo</vt:lpstr>
      <vt:lpstr>Document</vt:lpstr>
      <vt:lpstr>Equation</vt:lpstr>
      <vt:lpstr>Drawing</vt:lpstr>
      <vt:lpstr>The INFN Infrastructures of Research</vt:lpstr>
      <vt:lpstr>INFN, since its infancy, has strong construction capabilities, both dedicated to detectors and much larger infrastructures</vt:lpstr>
      <vt:lpstr>Slide 3</vt:lpstr>
      <vt:lpstr>INFN oggi</vt:lpstr>
      <vt:lpstr>Slide 5</vt:lpstr>
      <vt:lpstr>Gran Sasso Laboratory</vt:lpstr>
      <vt:lpstr>Slide 7</vt:lpstr>
      <vt:lpstr>Slide 8</vt:lpstr>
      <vt:lpstr>Neutrino physics @ LNGS</vt:lpstr>
      <vt:lpstr>Slide 10</vt:lpstr>
      <vt:lpstr>Slide 11</vt:lpstr>
      <vt:lpstr>Slide 12</vt:lpstr>
      <vt:lpstr>Slide 13</vt:lpstr>
      <vt:lpstr>Slide 14</vt:lpstr>
      <vt:lpstr>Slide 15</vt:lpstr>
      <vt:lpstr>Slide 16</vt:lpstr>
      <vt:lpstr>Slide 17</vt:lpstr>
      <vt:lpstr>OPERA: Oscillation Project with Emulsion tRacking Apparatus</vt:lpstr>
      <vt:lpstr>Slide 19</vt:lpstr>
      <vt:lpstr>ICARUS T600 @ LNGS</vt:lpstr>
      <vt:lpstr>Slide 21</vt:lpstr>
      <vt:lpstr>Dark Matter @LNGS</vt:lpstr>
      <vt:lpstr>Slide 23</vt:lpstr>
      <vt:lpstr>The XENON Dark Matter Program</vt:lpstr>
      <vt:lpstr>Slide 25</vt:lpstr>
      <vt:lpstr>Slide 26</vt:lpstr>
      <vt:lpstr>Nuclear astrophysics FUTURE: LUNA MV   key reactions of the He burning and neutron sources for the s-process </vt:lpstr>
      <vt:lpstr>Nuclear astrophysics FUTURE: LUNA MV   key reactions of the He burning and neutron sources for the s-process </vt:lpstr>
      <vt:lpstr>Slide 29</vt:lpstr>
      <vt:lpstr>Slide 30</vt:lpstr>
      <vt:lpstr>Slide 31</vt:lpstr>
      <vt:lpstr>Slide 32</vt:lpstr>
      <vt:lpstr>Slide 33</vt:lpstr>
      <vt:lpstr>Slide 34</vt:lpstr>
      <vt:lpstr>Follow-up on 220 patients</vt:lpstr>
      <vt:lpstr>ELI-Beams and the ELIMED idea</vt:lpstr>
      <vt:lpstr>Slide 37</vt:lpstr>
      <vt:lpstr>Collaboration model for linac design update (ADU)</vt:lpstr>
      <vt:lpstr>Slide 39</vt:lpstr>
      <vt:lpstr> Laboratori Nazionali di Legnaro: status and perspectives   </vt:lpstr>
      <vt:lpstr>Space and connectivity </vt:lpstr>
      <vt:lpstr>Legnaro National Laboratories of INFN</vt:lpstr>
      <vt:lpstr>Gamma detection: from GASP to Galileo</vt:lpstr>
      <vt:lpstr>SPES*: the hope of the laboratory</vt:lpstr>
      <vt:lpstr>Slide 45</vt:lpstr>
      <vt:lpstr>LARAMED (LAboratory for RAdionuclides  of MEDical interest)</vt:lpstr>
      <vt:lpstr>Radio frequency quadrupoles A tradition of LNL</vt:lpstr>
      <vt:lpstr>IFMIF EVEDA RFQ challenges</vt:lpstr>
      <vt:lpstr>Slide 49</vt:lpstr>
      <vt:lpstr>SMALL ACCELERATORS</vt:lpstr>
      <vt:lpstr> Monitoring of environmental radioactivity</vt:lpstr>
      <vt:lpstr>Slide 52</vt:lpstr>
      <vt:lpstr>Slide 53</vt:lpstr>
      <vt:lpstr>Slide 54</vt:lpstr>
      <vt:lpstr>Luminosity Frontiers in Leptons Factories</vt:lpstr>
      <vt:lpstr>Slide 56</vt:lpstr>
      <vt:lpstr>Slide 57</vt:lpstr>
      <vt:lpstr>Layout</vt:lpstr>
      <vt:lpstr>Slide 59</vt:lpstr>
      <vt:lpstr>Slide 60</vt:lpstr>
      <vt:lpstr>Slide 61</vt:lpstr>
      <vt:lpstr>Slide 62</vt:lpstr>
      <vt:lpstr>Beamlines @  DANE-Light </vt:lpstr>
      <vt:lpstr>Activities at the DANE-Light Beamlines</vt:lpstr>
      <vt:lpstr>Beam Test Facility (BTF) Infrastructure @DAFNE Linac</vt:lpstr>
      <vt:lpstr>Beam Test Facility e+/e-characteristic</vt:lpstr>
      <vt:lpstr>Slide 67</vt:lpstr>
      <vt:lpstr>Slide 68</vt:lpstr>
      <vt:lpstr>Slide 69</vt:lpstr>
      <vt:lpstr>Slide 70</vt:lpstr>
      <vt:lpstr>Slide 71</vt:lpstr>
      <vt:lpstr>Slide 72</vt:lpstr>
      <vt:lpstr>ELI-NP</vt:lpstr>
      <vt:lpstr>Slide 74</vt:lpstr>
      <vt:lpstr>Slide 75</vt:lpstr>
      <vt:lpstr>Slide 76</vt:lpstr>
      <vt:lpstr>Slide 77</vt:lpstr>
      <vt:lpstr>Slide 78</vt:lpstr>
      <vt:lpstr>Clinical Activity at CNAO:  22 September 2011- 30th September 2012</vt:lpstr>
      <vt:lpstr>Research is a must </vt:lpstr>
      <vt:lpstr>Slide 81</vt:lpstr>
      <vt:lpstr>  The quest for gravitational waves </vt:lpstr>
      <vt:lpstr>EGO/VIRGO</vt:lpstr>
      <vt:lpstr>Slide 84</vt:lpstr>
      <vt:lpstr>Slide 85</vt:lpstr>
      <vt:lpstr>Slide 86</vt:lpstr>
      <vt:lpstr>Slide 87</vt:lpstr>
      <vt:lpstr>Slide 88</vt:lpstr>
      <vt:lpstr>Slide 89</vt:lpstr>
      <vt:lpstr>The  Tandetron facility at LABEC</vt:lpstr>
      <vt:lpstr>Ion Beam Analysis (IBA)</vt:lpstr>
      <vt:lpstr>Slide 92</vt:lpstr>
      <vt:lpstr>Slide 93</vt:lpstr>
      <vt:lpstr>INFN E-infrastructures</vt:lpstr>
      <vt:lpstr>The Tier1 center at CNAF</vt:lpstr>
      <vt:lpstr>The INFN Tier1 today</vt:lpstr>
      <vt:lpstr>Slide 97</vt:lpstr>
      <vt:lpstr>Tier2</vt:lpstr>
      <vt:lpstr>The Italian Grid infrastructure</vt:lpstr>
      <vt:lpstr>The Italian Grid Today</vt:lpstr>
      <vt:lpstr>.... in conclusion ...</vt:lpstr>
    </vt:vector>
  </TitlesOfParts>
  <Company>INFN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Umberto Dosselli</dc:creator>
  <cp:lastModifiedBy>Umberto Dosselli</cp:lastModifiedBy>
  <cp:revision>35</cp:revision>
  <cp:lastPrinted>2012-10-05T06:45:16Z</cp:lastPrinted>
  <dcterms:created xsi:type="dcterms:W3CDTF">2012-10-05T08:14:26Z</dcterms:created>
  <dcterms:modified xsi:type="dcterms:W3CDTF">2012-10-05T09:47:25Z</dcterms:modified>
</cp:coreProperties>
</file>