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60" r:id="rId4"/>
    <p:sldId id="259" r:id="rId5"/>
    <p:sldId id="258" r:id="rId6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EBE7FA"/>
    <a:srgbClr val="CDE1FA"/>
    <a:srgbClr val="ADAD00"/>
    <a:srgbClr val="C9C900"/>
    <a:srgbClr val="CA0000"/>
    <a:srgbClr val="3948DE"/>
    <a:srgbClr val="4B84DE"/>
    <a:srgbClr val="2F53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872" autoAdjust="0"/>
  </p:normalViewPr>
  <p:slideViewPr>
    <p:cSldViewPr snapToObjects="1">
      <p:cViewPr>
        <p:scale>
          <a:sx n="150" d="100"/>
          <a:sy n="150" d="100"/>
        </p:scale>
        <p:origin x="-1296" y="3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090787-802C-CE4E-A748-0C486CB0BF0B}" type="datetimeFigureOut">
              <a:rPr lang="it-IT" smtClean="0"/>
              <a:pPr/>
              <a:t>04/10/12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6A4785-136D-B546-855C-85BEB169CB54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6066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A4785-136D-B546-855C-85BEB169CB54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86926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55812-3728-0549-B8D3-985C9C5AEBD2}" type="datetimeFigureOut">
              <a:rPr lang="it-IT" smtClean="0"/>
              <a:pPr/>
              <a:t>04/10/12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D2552-CA16-C54E-AE8C-3B4B787007E9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55812-3728-0549-B8D3-985C9C5AEBD2}" type="datetimeFigureOut">
              <a:rPr lang="it-IT" smtClean="0"/>
              <a:pPr/>
              <a:t>04/10/12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D2552-CA16-C54E-AE8C-3B4B787007E9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55812-3728-0549-B8D3-985C9C5AEBD2}" type="datetimeFigureOut">
              <a:rPr lang="it-IT" smtClean="0"/>
              <a:pPr/>
              <a:t>04/10/12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D2552-CA16-C54E-AE8C-3B4B787007E9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55812-3728-0549-B8D3-985C9C5AEBD2}" type="datetimeFigureOut">
              <a:rPr lang="it-IT" smtClean="0"/>
              <a:pPr/>
              <a:t>04/10/12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D2552-CA16-C54E-AE8C-3B4B787007E9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55812-3728-0549-B8D3-985C9C5AEBD2}" type="datetimeFigureOut">
              <a:rPr lang="it-IT" smtClean="0"/>
              <a:pPr/>
              <a:t>04/10/12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D2552-CA16-C54E-AE8C-3B4B787007E9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55812-3728-0549-B8D3-985C9C5AEBD2}" type="datetimeFigureOut">
              <a:rPr lang="it-IT" smtClean="0"/>
              <a:pPr/>
              <a:t>04/10/12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D2552-CA16-C54E-AE8C-3B4B787007E9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55812-3728-0549-B8D3-985C9C5AEBD2}" type="datetimeFigureOut">
              <a:rPr lang="it-IT" smtClean="0"/>
              <a:pPr/>
              <a:t>04/10/12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D2552-CA16-C54E-AE8C-3B4B787007E9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55812-3728-0549-B8D3-985C9C5AEBD2}" type="datetimeFigureOut">
              <a:rPr lang="it-IT" smtClean="0"/>
              <a:pPr/>
              <a:t>04/10/12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D2552-CA16-C54E-AE8C-3B4B787007E9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55812-3728-0549-B8D3-985C9C5AEBD2}" type="datetimeFigureOut">
              <a:rPr lang="it-IT" smtClean="0"/>
              <a:pPr/>
              <a:t>04/10/12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D2552-CA16-C54E-AE8C-3B4B787007E9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55812-3728-0549-B8D3-985C9C5AEBD2}" type="datetimeFigureOut">
              <a:rPr lang="it-IT" smtClean="0"/>
              <a:pPr/>
              <a:t>04/10/12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D2552-CA16-C54E-AE8C-3B4B787007E9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55812-3728-0549-B8D3-985C9C5AEBD2}" type="datetimeFigureOut">
              <a:rPr lang="it-IT" smtClean="0"/>
              <a:pPr/>
              <a:t>04/10/12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D2552-CA16-C54E-AE8C-3B4B787007E9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555812-3728-0549-B8D3-985C9C5AEBD2}" type="datetimeFigureOut">
              <a:rPr lang="it-IT" smtClean="0"/>
              <a:pPr/>
              <a:t>04/10/12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D2552-CA16-C54E-AE8C-3B4B787007E9}" type="slidenum">
              <a:rPr lang="it-IT" smtClean="0"/>
              <a:pPr/>
              <a:t>‹n.›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Relationship Id="rId3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0510" y="1713945"/>
            <a:ext cx="7772400" cy="2324655"/>
          </a:xfrm>
        </p:spPr>
        <p:txBody>
          <a:bodyPr>
            <a:normAutofit/>
          </a:bodyPr>
          <a:lstStyle/>
          <a:p>
            <a:r>
              <a:rPr lang="it-IT" sz="5400" dirty="0" smtClean="0">
                <a:solidFill>
                  <a:srgbClr val="000090"/>
                </a:solidFill>
              </a:rPr>
              <a:t/>
            </a:r>
            <a:br>
              <a:rPr lang="it-IT" sz="5400" dirty="0" smtClean="0">
                <a:solidFill>
                  <a:srgbClr val="000090"/>
                </a:solidFill>
              </a:rPr>
            </a:br>
            <a:r>
              <a:rPr lang="it-IT" sz="4600" dirty="0" err="1" smtClean="0">
                <a:solidFill>
                  <a:srgbClr val="000090"/>
                </a:solidFill>
                <a:latin typeface="Arial"/>
              </a:rPr>
              <a:t>human</a:t>
            </a:r>
            <a:r>
              <a:rPr lang="it-IT" sz="4600" dirty="0" smtClean="0">
                <a:solidFill>
                  <a:srgbClr val="000090"/>
                </a:solidFill>
                <a:latin typeface="Arial"/>
              </a:rPr>
              <a:t> </a:t>
            </a:r>
            <a:r>
              <a:rPr lang="it-IT" sz="4600" dirty="0" err="1" smtClean="0">
                <a:solidFill>
                  <a:srgbClr val="000090"/>
                </a:solidFill>
                <a:latin typeface="Arial"/>
              </a:rPr>
              <a:t>resources</a:t>
            </a:r>
            <a:r>
              <a:rPr lang="it-IT" sz="4600" dirty="0" smtClean="0">
                <a:solidFill>
                  <a:srgbClr val="000090"/>
                </a:solidFill>
                <a:latin typeface="Arial"/>
              </a:rPr>
              <a:t> </a:t>
            </a:r>
            <a:br>
              <a:rPr lang="it-IT" sz="4600" dirty="0" smtClean="0">
                <a:solidFill>
                  <a:srgbClr val="000090"/>
                </a:solidFill>
                <a:latin typeface="Arial"/>
              </a:rPr>
            </a:br>
            <a:r>
              <a:rPr lang="it-IT" sz="4600" dirty="0" smtClean="0">
                <a:solidFill>
                  <a:srgbClr val="000090"/>
                </a:solidFill>
                <a:latin typeface="Arial"/>
              </a:rPr>
              <a:t>and </a:t>
            </a:r>
            <a:r>
              <a:rPr lang="it-IT" sz="4600" dirty="0" err="1" smtClean="0">
                <a:solidFill>
                  <a:srgbClr val="000090"/>
                </a:solidFill>
                <a:latin typeface="Arial"/>
              </a:rPr>
              <a:t>funding</a:t>
            </a:r>
            <a:endParaRPr lang="it-IT" sz="4600" dirty="0">
              <a:solidFill>
                <a:srgbClr val="000090"/>
              </a:solidFill>
              <a:latin typeface="Arial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963279" y="5763991"/>
            <a:ext cx="4572000" cy="457200"/>
          </a:xfrm>
        </p:spPr>
        <p:txBody>
          <a:bodyPr/>
          <a:lstStyle/>
          <a:p>
            <a:r>
              <a:rPr lang="it-IT" sz="2000" i="1" dirty="0" smtClean="0">
                <a:solidFill>
                  <a:srgbClr val="2F53DE"/>
                </a:solidFill>
                <a:latin typeface="Arial"/>
                <a:cs typeface="Arial"/>
              </a:rPr>
              <a:t>R-ECFA </a:t>
            </a:r>
            <a:r>
              <a:rPr lang="it-IT" sz="1100" dirty="0" smtClean="0">
                <a:solidFill>
                  <a:srgbClr val="000090"/>
                </a:solidFill>
                <a:latin typeface="Arial"/>
                <a:cs typeface="Arial"/>
              </a:rPr>
              <a:t>- Laboratori Nazionali di Frascati</a:t>
            </a:r>
            <a:r>
              <a:rPr lang="it-IT" sz="1100" i="1" dirty="0" smtClean="0">
                <a:solidFill>
                  <a:srgbClr val="000090"/>
                </a:solidFill>
                <a:latin typeface="Arial"/>
                <a:cs typeface="Arial"/>
              </a:rPr>
              <a:t>, 5</a:t>
            </a:r>
            <a:r>
              <a:rPr lang="it-IT" sz="1100" i="1" baseline="30000" dirty="0" smtClean="0">
                <a:solidFill>
                  <a:srgbClr val="000090"/>
                </a:solidFill>
                <a:latin typeface="Arial"/>
                <a:cs typeface="Arial"/>
              </a:rPr>
              <a:t>th</a:t>
            </a:r>
            <a:r>
              <a:rPr lang="it-IT" sz="1100" i="1" dirty="0" smtClean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it-IT" sz="1100" i="1" dirty="0" err="1" smtClean="0">
                <a:solidFill>
                  <a:srgbClr val="000090"/>
                </a:solidFill>
                <a:latin typeface="Arial"/>
                <a:cs typeface="Arial"/>
              </a:rPr>
              <a:t>October</a:t>
            </a:r>
            <a:r>
              <a:rPr lang="it-IT" sz="1100" i="1" dirty="0" smtClean="0">
                <a:solidFill>
                  <a:srgbClr val="000090"/>
                </a:solidFill>
                <a:latin typeface="Arial"/>
                <a:cs typeface="Arial"/>
              </a:rPr>
              <a:t> 2012</a:t>
            </a:r>
          </a:p>
          <a:p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685800" y="9906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pic>
        <p:nvPicPr>
          <p:cNvPr id="6" name="Immagine 5" descr="logo piccolo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460113"/>
            <a:ext cx="987278" cy="956426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1316344" y="1366540"/>
            <a:ext cx="18078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err="1" smtClean="0">
                <a:solidFill>
                  <a:srgbClr val="000090"/>
                </a:solidFill>
                <a:latin typeface="Arial"/>
              </a:rPr>
              <a:t>Director</a:t>
            </a:r>
            <a:r>
              <a:rPr lang="it-IT" sz="1400" dirty="0" smtClean="0">
                <a:solidFill>
                  <a:srgbClr val="000090"/>
                </a:solidFill>
                <a:latin typeface="Arial"/>
              </a:rPr>
              <a:t>-General</a:t>
            </a:r>
            <a:endParaRPr lang="it-IT" sz="1400" dirty="0">
              <a:solidFill>
                <a:srgbClr val="000090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logo piccolo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447" y="384932"/>
            <a:ext cx="683875" cy="662504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2595526" y="377294"/>
            <a:ext cx="3886200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cap="all" dirty="0" err="1" smtClean="0">
                <a:solidFill>
                  <a:srgbClr val="000090"/>
                </a:solidFill>
              </a:rPr>
              <a:t>sources</a:t>
            </a:r>
            <a:r>
              <a:rPr lang="it-IT" sz="1600" cap="all" dirty="0" smtClean="0">
                <a:solidFill>
                  <a:srgbClr val="000090"/>
                </a:solidFill>
              </a:rPr>
              <a:t> </a:t>
            </a:r>
            <a:r>
              <a:rPr lang="it-IT" sz="1600" cap="all" dirty="0" err="1" smtClean="0">
                <a:solidFill>
                  <a:srgbClr val="000090"/>
                </a:solidFill>
              </a:rPr>
              <a:t>of</a:t>
            </a:r>
            <a:r>
              <a:rPr lang="it-IT" sz="1600" cap="all" dirty="0" smtClean="0">
                <a:solidFill>
                  <a:srgbClr val="000090"/>
                </a:solidFill>
              </a:rPr>
              <a:t> </a:t>
            </a:r>
            <a:r>
              <a:rPr lang="it-IT" sz="1600" cap="all" dirty="0" err="1" smtClean="0">
                <a:solidFill>
                  <a:srgbClr val="000090"/>
                </a:solidFill>
              </a:rPr>
              <a:t>funds</a:t>
            </a:r>
            <a:r>
              <a:rPr lang="it-IT" sz="1600" cap="all" dirty="0" smtClean="0">
                <a:solidFill>
                  <a:srgbClr val="000090"/>
                </a:solidFill>
              </a:rPr>
              <a:t> </a:t>
            </a:r>
          </a:p>
          <a:p>
            <a:pPr algn="ctr"/>
            <a:r>
              <a:rPr lang="it-IT" sz="1400" dirty="0" err="1" smtClean="0">
                <a:solidFill>
                  <a:srgbClr val="000090"/>
                </a:solidFill>
              </a:rPr>
              <a:t>adjusted</a:t>
            </a:r>
            <a:r>
              <a:rPr lang="it-IT" sz="1400" dirty="0" smtClean="0">
                <a:solidFill>
                  <a:srgbClr val="000090"/>
                </a:solidFill>
              </a:rPr>
              <a:t> </a:t>
            </a:r>
            <a:r>
              <a:rPr lang="it-IT" sz="1400" dirty="0" err="1" smtClean="0">
                <a:solidFill>
                  <a:srgbClr val="000090"/>
                </a:solidFill>
              </a:rPr>
              <a:t>to</a:t>
            </a:r>
            <a:r>
              <a:rPr lang="it-IT" sz="1400" dirty="0" smtClean="0">
                <a:solidFill>
                  <a:srgbClr val="000090"/>
                </a:solidFill>
              </a:rPr>
              <a:t> 2011 </a:t>
            </a:r>
            <a:r>
              <a:rPr lang="it-IT" sz="1400" dirty="0" err="1" smtClean="0">
                <a:solidFill>
                  <a:srgbClr val="000090"/>
                </a:solidFill>
              </a:rPr>
              <a:t>costant</a:t>
            </a:r>
            <a:r>
              <a:rPr lang="it-IT" sz="1400" dirty="0" smtClean="0">
                <a:solidFill>
                  <a:srgbClr val="000090"/>
                </a:solidFill>
              </a:rPr>
              <a:t> </a:t>
            </a:r>
            <a:r>
              <a:rPr lang="it-IT" sz="1400" dirty="0" err="1" smtClean="0">
                <a:solidFill>
                  <a:srgbClr val="000090"/>
                </a:solidFill>
              </a:rPr>
              <a:t>prices</a:t>
            </a:r>
            <a:endParaRPr lang="it-IT" sz="1400" dirty="0" smtClean="0">
              <a:solidFill>
                <a:srgbClr val="000090"/>
              </a:solidFill>
            </a:endParaRPr>
          </a:p>
          <a:p>
            <a:pPr algn="ctr"/>
            <a:r>
              <a:rPr lang="it-IT" sz="1200" dirty="0" smtClean="0">
                <a:solidFill>
                  <a:srgbClr val="000090"/>
                </a:solidFill>
              </a:rPr>
              <a:t>(</a:t>
            </a:r>
            <a:r>
              <a:rPr lang="it-IT" sz="1200" dirty="0" err="1" smtClean="0">
                <a:solidFill>
                  <a:srgbClr val="000090"/>
                </a:solidFill>
              </a:rPr>
              <a:t>millions</a:t>
            </a:r>
            <a:r>
              <a:rPr lang="it-IT" sz="1200" dirty="0" smtClean="0">
                <a:solidFill>
                  <a:srgbClr val="000090"/>
                </a:solidFill>
              </a:rPr>
              <a:t> </a:t>
            </a:r>
            <a:r>
              <a:rPr lang="it-IT" sz="1200" dirty="0" err="1" smtClean="0">
                <a:solidFill>
                  <a:srgbClr val="000090"/>
                </a:solidFill>
              </a:rPr>
              <a:t>of</a:t>
            </a:r>
            <a:r>
              <a:rPr lang="it-IT" sz="1200" dirty="0" smtClean="0">
                <a:solidFill>
                  <a:srgbClr val="000090"/>
                </a:solidFill>
              </a:rPr>
              <a:t> Euro)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131347"/>
            <a:ext cx="9144000" cy="51898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7922393" y="1968823"/>
            <a:ext cx="1087190" cy="784830"/>
          </a:xfrm>
          <a:prstGeom prst="rect">
            <a:avLst/>
          </a:prstGeom>
          <a:noFill/>
          <a:ln w="3175" cmpd="sng">
            <a:solidFill>
              <a:srgbClr val="4B84DE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200" b="1" dirty="0" err="1" smtClean="0">
                <a:solidFill>
                  <a:srgbClr val="4B84DE"/>
                </a:solidFill>
                <a:latin typeface="Arial"/>
              </a:rPr>
              <a:t>personnel</a:t>
            </a:r>
            <a:endParaRPr lang="it-IT" sz="1200" b="1" dirty="0" smtClean="0">
              <a:solidFill>
                <a:srgbClr val="4B84DE"/>
              </a:solidFill>
              <a:latin typeface="Arial"/>
            </a:endParaRPr>
          </a:p>
          <a:p>
            <a:pPr algn="ctr"/>
            <a:r>
              <a:rPr lang="it-IT" sz="700" dirty="0" err="1" smtClean="0">
                <a:latin typeface="Arial"/>
              </a:rPr>
              <a:t>average</a:t>
            </a:r>
            <a:r>
              <a:rPr lang="it-IT" sz="700" dirty="0" smtClean="0">
                <a:latin typeface="Arial"/>
              </a:rPr>
              <a:t> 2008-2011</a:t>
            </a:r>
          </a:p>
          <a:p>
            <a:pPr algn="ctr"/>
            <a:r>
              <a:rPr lang="it-IT" sz="700" dirty="0" smtClean="0">
                <a:latin typeface="Arial"/>
              </a:rPr>
              <a:t>Vs. </a:t>
            </a:r>
          </a:p>
          <a:p>
            <a:pPr algn="ctr"/>
            <a:r>
              <a:rPr lang="it-IT" sz="700" dirty="0" err="1" smtClean="0">
                <a:latin typeface="Arial"/>
              </a:rPr>
              <a:t>average</a:t>
            </a:r>
            <a:r>
              <a:rPr lang="it-IT" sz="700" dirty="0" smtClean="0">
                <a:latin typeface="Arial"/>
              </a:rPr>
              <a:t> 2003-2006</a:t>
            </a:r>
          </a:p>
          <a:p>
            <a:pPr algn="ctr"/>
            <a:r>
              <a:rPr lang="it-IT" sz="1200" b="1" dirty="0" smtClean="0">
                <a:solidFill>
                  <a:srgbClr val="4B84DE"/>
                </a:solidFill>
                <a:latin typeface="Arial"/>
              </a:rPr>
              <a:t>+ 2,3%</a:t>
            </a:r>
            <a:endParaRPr lang="it-IT" sz="1200" b="1" dirty="0">
              <a:solidFill>
                <a:srgbClr val="4B84DE"/>
              </a:solidFill>
              <a:latin typeface="Arial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7912608" y="3377257"/>
            <a:ext cx="1143000" cy="784830"/>
          </a:xfrm>
          <a:prstGeom prst="rect">
            <a:avLst/>
          </a:prstGeom>
          <a:noFill/>
          <a:ln w="3175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200" b="1" dirty="0" err="1" smtClean="0">
                <a:solidFill>
                  <a:srgbClr val="000000"/>
                </a:solidFill>
                <a:latin typeface="Arial"/>
              </a:rPr>
              <a:t>research</a:t>
            </a:r>
            <a:endParaRPr lang="it-IT" sz="1200" b="1" dirty="0" smtClean="0">
              <a:solidFill>
                <a:srgbClr val="000000"/>
              </a:solidFill>
              <a:latin typeface="Arial"/>
            </a:endParaRPr>
          </a:p>
          <a:p>
            <a:pPr algn="ctr"/>
            <a:r>
              <a:rPr lang="it-IT" sz="700" dirty="0" err="1" smtClean="0">
                <a:latin typeface="Arial"/>
              </a:rPr>
              <a:t>average</a:t>
            </a:r>
            <a:r>
              <a:rPr lang="it-IT" sz="700" dirty="0" smtClean="0">
                <a:latin typeface="Arial"/>
              </a:rPr>
              <a:t> 2008-2011</a:t>
            </a:r>
          </a:p>
          <a:p>
            <a:pPr algn="ctr"/>
            <a:r>
              <a:rPr lang="it-IT" sz="700" dirty="0" smtClean="0">
                <a:latin typeface="Arial"/>
              </a:rPr>
              <a:t>Vs. </a:t>
            </a:r>
          </a:p>
          <a:p>
            <a:pPr algn="ctr"/>
            <a:r>
              <a:rPr lang="it-IT" sz="700" dirty="0" err="1" smtClean="0">
                <a:latin typeface="Arial"/>
              </a:rPr>
              <a:t>average</a:t>
            </a:r>
            <a:r>
              <a:rPr lang="it-IT" sz="700" dirty="0" smtClean="0">
                <a:latin typeface="Arial"/>
              </a:rPr>
              <a:t> 2003- 2006</a:t>
            </a:r>
          </a:p>
          <a:p>
            <a:pPr algn="ctr"/>
            <a:r>
              <a:rPr lang="it-IT" sz="700" b="1" dirty="0" smtClean="0">
                <a:latin typeface="Arial"/>
              </a:rPr>
              <a:t>- </a:t>
            </a:r>
            <a:r>
              <a:rPr lang="it-IT" sz="700" dirty="0" smtClean="0">
                <a:latin typeface="Arial"/>
              </a:rPr>
              <a:t> </a:t>
            </a:r>
            <a:r>
              <a:rPr lang="it-IT" sz="1200" b="1" dirty="0" smtClean="0">
                <a:solidFill>
                  <a:srgbClr val="000000"/>
                </a:solidFill>
                <a:latin typeface="Arial"/>
              </a:rPr>
              <a:t>43,0%</a:t>
            </a:r>
            <a:endParaRPr lang="it-IT" sz="1200" b="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2300362" y="473006"/>
            <a:ext cx="47071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cap="all" dirty="0" err="1" smtClean="0">
                <a:solidFill>
                  <a:srgbClr val="000090"/>
                </a:solidFill>
              </a:rPr>
              <a:t>personnel</a:t>
            </a:r>
            <a:r>
              <a:rPr lang="it-IT" sz="1600" cap="all" dirty="0" smtClean="0">
                <a:solidFill>
                  <a:srgbClr val="000090"/>
                </a:solidFill>
              </a:rPr>
              <a:t>, </a:t>
            </a:r>
            <a:r>
              <a:rPr lang="it-IT" sz="1600" cap="all" dirty="0" err="1" smtClean="0">
                <a:solidFill>
                  <a:srgbClr val="000090"/>
                </a:solidFill>
              </a:rPr>
              <a:t>reseach</a:t>
            </a:r>
            <a:r>
              <a:rPr lang="it-IT" sz="1600" cap="all" dirty="0" smtClean="0">
                <a:solidFill>
                  <a:srgbClr val="000090"/>
                </a:solidFill>
              </a:rPr>
              <a:t> and </a:t>
            </a:r>
            <a:r>
              <a:rPr lang="it-IT" sz="1600" cap="all" dirty="0" err="1" smtClean="0">
                <a:solidFill>
                  <a:srgbClr val="000090"/>
                </a:solidFill>
              </a:rPr>
              <a:t>operations</a:t>
            </a:r>
            <a:r>
              <a:rPr lang="it-IT" sz="1600" cap="all" dirty="0" smtClean="0">
                <a:solidFill>
                  <a:srgbClr val="000090"/>
                </a:solidFill>
              </a:rPr>
              <a:t> </a:t>
            </a:r>
            <a:r>
              <a:rPr lang="it-IT" sz="1600" cap="all" dirty="0" err="1" smtClean="0">
                <a:solidFill>
                  <a:srgbClr val="000090"/>
                </a:solidFill>
              </a:rPr>
              <a:t>expenses</a:t>
            </a:r>
            <a:endParaRPr lang="it-IT" sz="1600" cap="all" dirty="0" smtClean="0">
              <a:solidFill>
                <a:srgbClr val="000090"/>
              </a:solidFill>
            </a:endParaRPr>
          </a:p>
          <a:p>
            <a:pPr algn="ctr"/>
            <a:r>
              <a:rPr lang="it-IT" sz="1200" dirty="0" smtClean="0">
                <a:solidFill>
                  <a:srgbClr val="000090"/>
                </a:solidFill>
              </a:rPr>
              <a:t>(</a:t>
            </a:r>
            <a:r>
              <a:rPr lang="it-IT" sz="1200" dirty="0" err="1" smtClean="0">
                <a:solidFill>
                  <a:srgbClr val="000090"/>
                </a:solidFill>
              </a:rPr>
              <a:t>millions</a:t>
            </a:r>
            <a:r>
              <a:rPr lang="it-IT" sz="1200" dirty="0" smtClean="0">
                <a:solidFill>
                  <a:srgbClr val="000090"/>
                </a:solidFill>
              </a:rPr>
              <a:t> </a:t>
            </a:r>
            <a:r>
              <a:rPr lang="it-IT" sz="1200" dirty="0" err="1" smtClean="0">
                <a:solidFill>
                  <a:srgbClr val="000090"/>
                </a:solidFill>
              </a:rPr>
              <a:t>of</a:t>
            </a:r>
            <a:r>
              <a:rPr lang="it-IT" sz="1200" dirty="0" smtClean="0">
                <a:solidFill>
                  <a:srgbClr val="000090"/>
                </a:solidFill>
              </a:rPr>
              <a:t> Euro)</a:t>
            </a:r>
            <a:endParaRPr lang="it-IT" sz="1200" dirty="0">
              <a:solidFill>
                <a:srgbClr val="000090"/>
              </a:solidFill>
            </a:endParaRPr>
          </a:p>
        </p:txBody>
      </p:sp>
      <p:pic>
        <p:nvPicPr>
          <p:cNvPr id="11" name="Immagine 10" descr="logo piccolo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3163" y="280439"/>
            <a:ext cx="721530" cy="698982"/>
          </a:xfrm>
          <a:prstGeom prst="rect">
            <a:avLst/>
          </a:prstGeom>
        </p:spPr>
      </p:pic>
      <p:pic>
        <p:nvPicPr>
          <p:cNvPr id="15" name="Immagin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1740" y="1137478"/>
            <a:ext cx="7470867" cy="5168784"/>
          </a:xfrm>
          <a:prstGeom prst="rect">
            <a:avLst/>
          </a:prstGeom>
        </p:spPr>
      </p:pic>
      <p:cxnSp>
        <p:nvCxnSpPr>
          <p:cNvPr id="17" name="Connettore 1 16"/>
          <p:cNvCxnSpPr/>
          <p:nvPr/>
        </p:nvCxnSpPr>
        <p:spPr>
          <a:xfrm flipH="1" flipV="1">
            <a:off x="4229884" y="1134092"/>
            <a:ext cx="63522" cy="4826001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8" name="CasellaDiTesto 17"/>
          <p:cNvSpPr txBox="1"/>
          <p:nvPr/>
        </p:nvSpPr>
        <p:spPr>
          <a:xfrm>
            <a:off x="7907130" y="4538870"/>
            <a:ext cx="1159566" cy="784830"/>
          </a:xfrm>
          <a:prstGeom prst="rect">
            <a:avLst/>
          </a:prstGeom>
          <a:noFill/>
          <a:ln w="3175" cmpd="sng"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200" b="1" dirty="0" err="1">
                <a:solidFill>
                  <a:schemeClr val="accent3">
                    <a:lumMod val="75000"/>
                  </a:schemeClr>
                </a:solidFill>
                <a:latin typeface="Arial"/>
              </a:rPr>
              <a:t>o</a:t>
            </a:r>
            <a:r>
              <a:rPr lang="it-IT" sz="1200" b="1" dirty="0" err="1" smtClean="0">
                <a:solidFill>
                  <a:schemeClr val="accent3">
                    <a:lumMod val="75000"/>
                  </a:schemeClr>
                </a:solidFill>
                <a:latin typeface="Arial"/>
              </a:rPr>
              <a:t>perations</a:t>
            </a:r>
            <a:endParaRPr lang="it-IT" sz="1200" b="1" dirty="0" smtClean="0">
              <a:solidFill>
                <a:schemeClr val="accent3">
                  <a:lumMod val="75000"/>
                </a:schemeClr>
              </a:solidFill>
              <a:latin typeface="Arial"/>
            </a:endParaRPr>
          </a:p>
          <a:p>
            <a:pPr algn="ctr"/>
            <a:r>
              <a:rPr lang="it-IT" sz="700" dirty="0" err="1">
                <a:solidFill>
                  <a:srgbClr val="000000"/>
                </a:solidFill>
                <a:latin typeface="Arial"/>
              </a:rPr>
              <a:t>a</a:t>
            </a:r>
            <a:r>
              <a:rPr lang="it-IT" sz="700" dirty="0" err="1" smtClean="0">
                <a:solidFill>
                  <a:srgbClr val="000000"/>
                </a:solidFill>
                <a:latin typeface="Arial"/>
              </a:rPr>
              <a:t>verage</a:t>
            </a:r>
            <a:r>
              <a:rPr lang="it-IT" sz="700" dirty="0" smtClean="0">
                <a:solidFill>
                  <a:srgbClr val="000000"/>
                </a:solidFill>
                <a:latin typeface="Arial"/>
              </a:rPr>
              <a:t> 2008-2001</a:t>
            </a:r>
          </a:p>
          <a:p>
            <a:pPr algn="ctr"/>
            <a:r>
              <a:rPr lang="it-IT" sz="700" dirty="0" smtClean="0">
                <a:solidFill>
                  <a:srgbClr val="000000"/>
                </a:solidFill>
                <a:latin typeface="Arial"/>
              </a:rPr>
              <a:t>Vs.</a:t>
            </a:r>
          </a:p>
          <a:p>
            <a:pPr algn="ctr"/>
            <a:r>
              <a:rPr lang="it-IT" sz="700" dirty="0" err="1">
                <a:solidFill>
                  <a:srgbClr val="000000"/>
                </a:solidFill>
                <a:latin typeface="Arial"/>
              </a:rPr>
              <a:t>a</a:t>
            </a:r>
            <a:r>
              <a:rPr lang="it-IT" sz="700" dirty="0" err="1" smtClean="0">
                <a:solidFill>
                  <a:srgbClr val="000000"/>
                </a:solidFill>
                <a:latin typeface="Arial"/>
              </a:rPr>
              <a:t>verage</a:t>
            </a:r>
            <a:r>
              <a:rPr lang="it-IT" sz="700" dirty="0" smtClean="0">
                <a:solidFill>
                  <a:srgbClr val="000000"/>
                </a:solidFill>
                <a:latin typeface="Arial"/>
              </a:rPr>
              <a:t> 2003-2006</a:t>
            </a:r>
          </a:p>
          <a:p>
            <a:pPr algn="ctr"/>
            <a:r>
              <a:rPr lang="it-IT" sz="1200" b="1" dirty="0" smtClean="0">
                <a:solidFill>
                  <a:schemeClr val="accent3">
                    <a:lumMod val="75000"/>
                  </a:schemeClr>
                </a:solidFill>
                <a:latin typeface="Arial"/>
              </a:rPr>
              <a:t>- 27%</a:t>
            </a:r>
            <a:endParaRPr lang="it-IT" sz="1200" b="1" dirty="0">
              <a:solidFill>
                <a:schemeClr val="accent3">
                  <a:lumMod val="75000"/>
                </a:schemeClr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logo piccolo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3163" y="280439"/>
            <a:ext cx="721530" cy="698982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3305812" y="557667"/>
            <a:ext cx="20427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cap="all" dirty="0" err="1" smtClean="0">
                <a:solidFill>
                  <a:srgbClr val="000090"/>
                </a:solidFill>
              </a:rPr>
              <a:t>human</a:t>
            </a:r>
            <a:r>
              <a:rPr lang="it-IT" sz="1600" cap="all" dirty="0" smtClean="0">
                <a:solidFill>
                  <a:srgbClr val="000090"/>
                </a:solidFill>
              </a:rPr>
              <a:t> </a:t>
            </a:r>
            <a:r>
              <a:rPr lang="it-IT" sz="1600" cap="all" dirty="0" err="1" smtClean="0">
                <a:solidFill>
                  <a:srgbClr val="000090"/>
                </a:solidFill>
              </a:rPr>
              <a:t>resources</a:t>
            </a:r>
            <a:endParaRPr lang="it-IT" sz="1600" cap="all" dirty="0">
              <a:solidFill>
                <a:srgbClr val="000090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7899714" y="2900771"/>
            <a:ext cx="1032732" cy="784830"/>
          </a:xfrm>
          <a:prstGeom prst="rect">
            <a:avLst/>
          </a:prstGeom>
          <a:noFill/>
          <a:ln w="3175" cmpd="sng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200" b="1" dirty="0" smtClean="0">
                <a:latin typeface="Arial"/>
              </a:rPr>
              <a:t>total staff</a:t>
            </a:r>
          </a:p>
          <a:p>
            <a:pPr algn="ctr"/>
            <a:r>
              <a:rPr lang="it-IT" sz="700" dirty="0" err="1" smtClean="0">
                <a:latin typeface="Arial"/>
              </a:rPr>
              <a:t>average</a:t>
            </a:r>
            <a:r>
              <a:rPr lang="it-IT" sz="700" dirty="0" smtClean="0">
                <a:latin typeface="Arial"/>
              </a:rPr>
              <a:t> 2008-2011</a:t>
            </a:r>
          </a:p>
          <a:p>
            <a:pPr algn="ctr"/>
            <a:r>
              <a:rPr lang="it-IT" sz="700" dirty="0" smtClean="0">
                <a:latin typeface="Arial"/>
              </a:rPr>
              <a:t>Vs. </a:t>
            </a:r>
          </a:p>
          <a:p>
            <a:pPr algn="ctr"/>
            <a:r>
              <a:rPr lang="it-IT" sz="700" dirty="0" err="1" smtClean="0">
                <a:latin typeface="Arial"/>
              </a:rPr>
              <a:t>average</a:t>
            </a:r>
            <a:r>
              <a:rPr lang="it-IT" sz="700" dirty="0" smtClean="0">
                <a:latin typeface="Arial"/>
              </a:rPr>
              <a:t> 2003-2006</a:t>
            </a:r>
          </a:p>
          <a:p>
            <a:pPr algn="ctr"/>
            <a:r>
              <a:rPr lang="it-IT" sz="1200" b="1" dirty="0" smtClean="0">
                <a:solidFill>
                  <a:srgbClr val="000000"/>
                </a:solidFill>
                <a:latin typeface="Arial"/>
              </a:rPr>
              <a:t>- 0,3%</a:t>
            </a:r>
            <a:endParaRPr lang="it-IT" sz="1200" dirty="0">
              <a:solidFill>
                <a:srgbClr val="000000"/>
              </a:solidFill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7901200" y="1737389"/>
            <a:ext cx="1039901" cy="784830"/>
          </a:xfrm>
          <a:prstGeom prst="rect">
            <a:avLst/>
          </a:prstGeom>
          <a:noFill/>
          <a:ln>
            <a:solidFill>
              <a:srgbClr val="2F53DE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200" b="1" dirty="0" err="1" smtClean="0">
                <a:solidFill>
                  <a:srgbClr val="4B84DE"/>
                </a:solidFill>
                <a:latin typeface="Arial"/>
              </a:rPr>
              <a:t>associates</a:t>
            </a:r>
            <a:endParaRPr lang="it-IT" sz="1200" b="1" dirty="0" smtClean="0">
              <a:solidFill>
                <a:srgbClr val="4B84DE"/>
              </a:solidFill>
              <a:latin typeface="Arial"/>
            </a:endParaRPr>
          </a:p>
          <a:p>
            <a:pPr algn="ctr"/>
            <a:r>
              <a:rPr lang="it-IT" sz="700" dirty="0" err="1" smtClean="0">
                <a:latin typeface="Arial"/>
              </a:rPr>
              <a:t>average</a:t>
            </a:r>
            <a:r>
              <a:rPr lang="it-IT" sz="700" dirty="0" smtClean="0">
                <a:latin typeface="Arial"/>
              </a:rPr>
              <a:t> 2008-2011</a:t>
            </a:r>
          </a:p>
          <a:p>
            <a:pPr algn="ctr"/>
            <a:r>
              <a:rPr lang="it-IT" sz="700" dirty="0" smtClean="0">
                <a:latin typeface="Arial"/>
              </a:rPr>
              <a:t>Vs. </a:t>
            </a:r>
          </a:p>
          <a:p>
            <a:pPr algn="ctr"/>
            <a:r>
              <a:rPr lang="it-IT" sz="700" dirty="0" err="1" smtClean="0">
                <a:latin typeface="Arial"/>
              </a:rPr>
              <a:t>average</a:t>
            </a:r>
            <a:r>
              <a:rPr lang="it-IT" sz="700" dirty="0" smtClean="0">
                <a:latin typeface="Arial"/>
              </a:rPr>
              <a:t> 2003-2006</a:t>
            </a:r>
          </a:p>
          <a:p>
            <a:pPr algn="ctr"/>
            <a:r>
              <a:rPr lang="it-IT" sz="1200" b="1" dirty="0" smtClean="0">
                <a:solidFill>
                  <a:srgbClr val="4B84DE"/>
                </a:solidFill>
                <a:latin typeface="Arial"/>
              </a:rPr>
              <a:t>+ 4,4%</a:t>
            </a:r>
            <a:endParaRPr lang="it-IT" sz="1200" b="1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7891284" y="3757999"/>
            <a:ext cx="1049130" cy="1154162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200" b="1" dirty="0" err="1">
                <a:solidFill>
                  <a:schemeClr val="accent3">
                    <a:lumMod val="75000"/>
                  </a:schemeClr>
                </a:solidFill>
              </a:rPr>
              <a:t>p</a:t>
            </a:r>
            <a:r>
              <a:rPr lang="it-IT" sz="1200" b="1" dirty="0" err="1" smtClean="0">
                <a:solidFill>
                  <a:schemeClr val="accent3">
                    <a:lumMod val="75000"/>
                  </a:schemeClr>
                </a:solidFill>
              </a:rPr>
              <a:t>ermanent</a:t>
            </a:r>
            <a:r>
              <a:rPr lang="it-IT" sz="1200" b="1" dirty="0" smtClean="0">
                <a:solidFill>
                  <a:schemeClr val="accent3">
                    <a:lumMod val="75000"/>
                  </a:schemeClr>
                </a:solidFill>
              </a:rPr>
              <a:t> staff benchmark</a:t>
            </a:r>
          </a:p>
          <a:p>
            <a:pPr algn="ctr"/>
            <a:r>
              <a:rPr lang="it-IT" sz="700" dirty="0" err="1"/>
              <a:t>a</a:t>
            </a:r>
            <a:r>
              <a:rPr lang="it-IT" sz="700" dirty="0" err="1" smtClean="0"/>
              <a:t>verage</a:t>
            </a:r>
            <a:r>
              <a:rPr lang="it-IT" sz="700" dirty="0" smtClean="0"/>
              <a:t> 2008-2001</a:t>
            </a:r>
          </a:p>
          <a:p>
            <a:pPr algn="ctr"/>
            <a:r>
              <a:rPr lang="it-IT" sz="700" dirty="0" smtClean="0"/>
              <a:t>Vs.</a:t>
            </a:r>
          </a:p>
          <a:p>
            <a:pPr algn="ctr"/>
            <a:r>
              <a:rPr lang="it-IT" sz="700" dirty="0" err="1"/>
              <a:t>a</a:t>
            </a:r>
            <a:r>
              <a:rPr lang="it-IT" sz="700" dirty="0" err="1" smtClean="0"/>
              <a:t>verage</a:t>
            </a:r>
            <a:r>
              <a:rPr lang="it-IT" sz="700" dirty="0" smtClean="0"/>
              <a:t> 203-2006</a:t>
            </a:r>
          </a:p>
          <a:p>
            <a:pPr marL="171450" indent="-171450" algn="ctr">
              <a:buFontTx/>
              <a:buChar char="-"/>
            </a:pPr>
            <a:r>
              <a:rPr lang="it-IT" sz="1200" b="1" dirty="0" smtClean="0">
                <a:solidFill>
                  <a:srgbClr val="77933C"/>
                </a:solidFill>
              </a:rPr>
              <a:t>2,8%</a:t>
            </a:r>
          </a:p>
        </p:txBody>
      </p:sp>
      <p:pic>
        <p:nvPicPr>
          <p:cNvPr id="12" name="Immagin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5965" y="1143574"/>
            <a:ext cx="7493314" cy="5071694"/>
          </a:xfrm>
          <a:prstGeom prst="rect">
            <a:avLst/>
          </a:prstGeom>
        </p:spPr>
      </p:pic>
      <p:cxnSp>
        <p:nvCxnSpPr>
          <p:cNvPr id="19" name="Connettore 1 18"/>
          <p:cNvCxnSpPr/>
          <p:nvPr/>
        </p:nvCxnSpPr>
        <p:spPr>
          <a:xfrm flipV="1">
            <a:off x="4163391" y="1126435"/>
            <a:ext cx="22087" cy="4583043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3458881" y="644159"/>
            <a:ext cx="18975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cap="all" dirty="0" err="1" smtClean="0">
                <a:solidFill>
                  <a:srgbClr val="000090"/>
                </a:solidFill>
              </a:rPr>
              <a:t>permanent</a:t>
            </a:r>
            <a:r>
              <a:rPr lang="it-IT" sz="1600" cap="all" dirty="0" smtClean="0">
                <a:solidFill>
                  <a:srgbClr val="000090"/>
                </a:solidFill>
              </a:rPr>
              <a:t> staff  </a:t>
            </a:r>
            <a:endParaRPr lang="it-IT" sz="1600" cap="all" dirty="0">
              <a:solidFill>
                <a:srgbClr val="000090"/>
              </a:solidFill>
            </a:endParaRPr>
          </a:p>
        </p:txBody>
      </p:sp>
      <p:pic>
        <p:nvPicPr>
          <p:cNvPr id="10" name="Immagine 9" descr="logo piccolo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7304" y="275736"/>
            <a:ext cx="683876" cy="662505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7776252" y="1389545"/>
            <a:ext cx="1223955" cy="923330"/>
          </a:xfrm>
          <a:prstGeom prst="rect">
            <a:avLst/>
          </a:prstGeom>
          <a:noFill/>
          <a:ln w="3175" cmpd="sng">
            <a:solidFill>
              <a:srgbClr val="4B84DE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200" b="1" dirty="0" err="1" smtClean="0">
                <a:solidFill>
                  <a:srgbClr val="4B84DE"/>
                </a:solidFill>
              </a:rPr>
              <a:t>technical</a:t>
            </a:r>
            <a:r>
              <a:rPr lang="it-IT" sz="1200" b="1" dirty="0" smtClean="0">
                <a:solidFill>
                  <a:srgbClr val="4B84DE"/>
                </a:solidFill>
              </a:rPr>
              <a:t> people</a:t>
            </a:r>
          </a:p>
          <a:p>
            <a:pPr algn="ctr"/>
            <a:r>
              <a:rPr lang="it-IT" sz="1000" dirty="0" err="1" smtClean="0"/>
              <a:t>average</a:t>
            </a:r>
            <a:r>
              <a:rPr lang="it-IT" sz="1000" dirty="0" smtClean="0"/>
              <a:t> 2008-2011</a:t>
            </a:r>
          </a:p>
          <a:p>
            <a:pPr algn="ctr"/>
            <a:r>
              <a:rPr lang="it-IT" sz="1000" dirty="0" smtClean="0"/>
              <a:t>Vs.</a:t>
            </a:r>
          </a:p>
          <a:p>
            <a:pPr algn="ctr"/>
            <a:r>
              <a:rPr lang="it-IT" sz="1000" dirty="0" err="1" smtClean="0"/>
              <a:t>average</a:t>
            </a:r>
            <a:r>
              <a:rPr lang="it-IT" sz="1000" dirty="0" smtClean="0"/>
              <a:t> 2003-2006</a:t>
            </a:r>
          </a:p>
          <a:p>
            <a:pPr algn="ctr"/>
            <a:r>
              <a:rPr lang="it-IT" sz="1200" b="1" dirty="0" smtClean="0">
                <a:solidFill>
                  <a:srgbClr val="4B84DE"/>
                </a:solidFill>
              </a:rPr>
              <a:t>- 3,4%</a:t>
            </a:r>
            <a:endParaRPr lang="it-IT" sz="1200" b="1" dirty="0">
              <a:solidFill>
                <a:srgbClr val="4B84DE"/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7763005" y="2360948"/>
            <a:ext cx="1223955" cy="923330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200" b="1" dirty="0" err="1" smtClean="0"/>
              <a:t>scientists</a:t>
            </a:r>
            <a:endParaRPr lang="it-IT" sz="1200" b="1" dirty="0" smtClean="0"/>
          </a:p>
          <a:p>
            <a:pPr algn="ctr"/>
            <a:r>
              <a:rPr lang="it-IT" sz="1000" dirty="0" err="1" smtClean="0"/>
              <a:t>average</a:t>
            </a:r>
            <a:r>
              <a:rPr lang="it-IT" sz="1000" dirty="0" smtClean="0"/>
              <a:t> 2008-2011</a:t>
            </a:r>
          </a:p>
          <a:p>
            <a:pPr algn="ctr"/>
            <a:r>
              <a:rPr lang="it-IT" sz="1000" dirty="0" smtClean="0"/>
              <a:t>Vs.</a:t>
            </a:r>
          </a:p>
          <a:p>
            <a:pPr algn="ctr"/>
            <a:r>
              <a:rPr lang="it-IT" sz="1000" dirty="0" err="1" smtClean="0"/>
              <a:t>average</a:t>
            </a:r>
            <a:r>
              <a:rPr lang="it-IT" sz="1000" dirty="0" smtClean="0"/>
              <a:t> 2003-2006</a:t>
            </a:r>
          </a:p>
          <a:p>
            <a:pPr algn="ctr"/>
            <a:r>
              <a:rPr lang="it-IT" sz="1200" b="1" dirty="0" smtClean="0"/>
              <a:t>+1%</a:t>
            </a:r>
            <a:endParaRPr lang="it-IT" sz="1200" b="1" dirty="0"/>
          </a:p>
        </p:txBody>
      </p:sp>
      <p:sp>
        <p:nvSpPr>
          <p:cNvPr id="12" name="Rettangolo 11"/>
          <p:cNvSpPr/>
          <p:nvPr/>
        </p:nvSpPr>
        <p:spPr>
          <a:xfrm>
            <a:off x="7757849" y="3445947"/>
            <a:ext cx="1214752" cy="923330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  <a:prstDash val="solid"/>
          </a:ln>
        </p:spPr>
        <p:txBody>
          <a:bodyPr wrap="square">
            <a:spAutoFit/>
          </a:bodyPr>
          <a:lstStyle/>
          <a:p>
            <a:pPr algn="ctr"/>
            <a:r>
              <a:rPr lang="it-IT" sz="1200" b="1" dirty="0" err="1" smtClean="0">
                <a:solidFill>
                  <a:schemeClr val="accent3">
                    <a:lumMod val="75000"/>
                  </a:schemeClr>
                </a:solidFill>
              </a:rPr>
              <a:t>administratives</a:t>
            </a:r>
            <a:endParaRPr lang="it-IT" sz="12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algn="ctr"/>
            <a:r>
              <a:rPr lang="it-IT" sz="1000" dirty="0" err="1" smtClean="0"/>
              <a:t>average</a:t>
            </a:r>
            <a:r>
              <a:rPr lang="it-IT" sz="1000" dirty="0" smtClean="0"/>
              <a:t> 2008-2011</a:t>
            </a:r>
          </a:p>
          <a:p>
            <a:pPr algn="ctr"/>
            <a:r>
              <a:rPr lang="it-IT" sz="1000" dirty="0" smtClean="0"/>
              <a:t>Vs.</a:t>
            </a:r>
          </a:p>
          <a:p>
            <a:pPr algn="ctr"/>
            <a:r>
              <a:rPr lang="it-IT" sz="1000" dirty="0" err="1" smtClean="0"/>
              <a:t>average</a:t>
            </a:r>
            <a:r>
              <a:rPr lang="it-IT" sz="1000" dirty="0" smtClean="0"/>
              <a:t> 2003-2006</a:t>
            </a:r>
          </a:p>
          <a:p>
            <a:pPr algn="ctr"/>
            <a:r>
              <a:rPr lang="it-IT" sz="1200" b="1" dirty="0" smtClean="0">
                <a:solidFill>
                  <a:schemeClr val="accent3">
                    <a:lumMod val="75000"/>
                  </a:schemeClr>
                </a:solidFill>
              </a:rPr>
              <a:t>+ 9,9%</a:t>
            </a:r>
            <a:endParaRPr lang="it-IT" sz="12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7748644" y="4453904"/>
            <a:ext cx="1273878" cy="1107996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200" b="1" dirty="0" err="1" smtClean="0">
                <a:solidFill>
                  <a:schemeClr val="accent4">
                    <a:lumMod val="75000"/>
                  </a:schemeClr>
                </a:solidFill>
              </a:rPr>
              <a:t>technologists</a:t>
            </a:r>
            <a:endParaRPr lang="it-IT" sz="1200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algn="ctr"/>
            <a:r>
              <a:rPr lang="it-IT" sz="1000" dirty="0" err="1" smtClean="0"/>
              <a:t>average</a:t>
            </a:r>
            <a:r>
              <a:rPr lang="it-IT" sz="1000" dirty="0" smtClean="0"/>
              <a:t> 2008-2011</a:t>
            </a:r>
          </a:p>
          <a:p>
            <a:pPr algn="ctr"/>
            <a:r>
              <a:rPr lang="it-IT" sz="1000" dirty="0" smtClean="0"/>
              <a:t>Vs.</a:t>
            </a:r>
          </a:p>
          <a:p>
            <a:pPr algn="ctr"/>
            <a:r>
              <a:rPr lang="it-IT" sz="1000" dirty="0" err="1" smtClean="0"/>
              <a:t>average</a:t>
            </a:r>
            <a:r>
              <a:rPr lang="it-IT" sz="1000" dirty="0" smtClean="0"/>
              <a:t> 2003-2006</a:t>
            </a:r>
          </a:p>
          <a:p>
            <a:pPr algn="ctr"/>
            <a:r>
              <a:rPr lang="it-IT" sz="1200" b="1" dirty="0" smtClean="0">
                <a:solidFill>
                  <a:schemeClr val="accent4">
                    <a:lumMod val="75000"/>
                  </a:schemeClr>
                </a:solidFill>
              </a:rPr>
              <a:t>+2,3%</a:t>
            </a:r>
          </a:p>
          <a:p>
            <a:endParaRPr lang="it-IT" sz="1200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9" name="Immagin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043" y="1147186"/>
            <a:ext cx="7483601" cy="5447906"/>
          </a:xfrm>
          <a:prstGeom prst="rect">
            <a:avLst/>
          </a:prstGeom>
        </p:spPr>
      </p:pic>
      <p:cxnSp>
        <p:nvCxnSpPr>
          <p:cNvPr id="13" name="Connettore 1 12"/>
          <p:cNvCxnSpPr/>
          <p:nvPr/>
        </p:nvCxnSpPr>
        <p:spPr>
          <a:xfrm flipV="1">
            <a:off x="4130261" y="1016000"/>
            <a:ext cx="22087" cy="5013739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529</TotalTime>
  <Words>187</Words>
  <Application>Microsoft Macintosh PowerPoint</Application>
  <PresentationFormat>Presentazione su schermo (4:3)</PresentationFormat>
  <Paragraphs>61</Paragraphs>
  <Slides>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Tema di Office</vt:lpstr>
      <vt:lpstr> human resources  and funding</vt:lpstr>
      <vt:lpstr>Presentazione di PowerPoint</vt:lpstr>
      <vt:lpstr>Presentazione di PowerPoint</vt:lpstr>
      <vt:lpstr>Presentazione di PowerPoint</vt:lpstr>
      <vt:lpstr>Presentazione di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R-ECFA</dc:title>
  <dc:creator>Irene Romalli</dc:creator>
  <cp:lastModifiedBy>Irene Romalli</cp:lastModifiedBy>
  <cp:revision>192</cp:revision>
  <cp:lastPrinted>2012-10-02T10:54:13Z</cp:lastPrinted>
  <dcterms:created xsi:type="dcterms:W3CDTF">2012-10-02T06:40:09Z</dcterms:created>
  <dcterms:modified xsi:type="dcterms:W3CDTF">2012-10-04T14:32:34Z</dcterms:modified>
</cp:coreProperties>
</file>