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0"/>
  </p:notesMasterIdLst>
  <p:sldIdLst>
    <p:sldId id="256" r:id="rId2"/>
    <p:sldId id="258" r:id="rId3"/>
    <p:sldId id="26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83" r:id="rId18"/>
    <p:sldId id="284" r:id="rId19"/>
    <p:sldId id="285" r:id="rId20"/>
    <p:sldId id="274" r:id="rId21"/>
    <p:sldId id="275" r:id="rId22"/>
    <p:sldId id="287" r:id="rId23"/>
    <p:sldId id="277" r:id="rId24"/>
    <p:sldId id="28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08" y="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4F7F3-D92C-5E45-B117-B2FAEBB2EFCB}" type="datetimeFigureOut">
              <a:rPr lang="en-US" smtClean="0"/>
              <a:t>10/5/12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C0CB2-1EBC-3743-B30C-8A4B5159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0CB2-1EBC-3743-B30C-8A4B5159B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FB1C9-2DD3-9840-8B13-2312448003BB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1F865-EAB8-D440-A15C-A9BA5D95A0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0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8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0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1AE9-6403-874C-910F-0EEB31AC7A5F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B7C7-0056-2142-9215-4A72E8084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SuperB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3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85" b="118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44333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SuperKEKB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Earlier start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Existing lab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Lower project luminosity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polarisation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SuperB</a:t>
            </a:r>
            <a:r>
              <a:rPr lang="en-US" dirty="0" smtClean="0">
                <a:solidFill>
                  <a:srgbClr val="FF0000"/>
                </a:solidFill>
              </a:rPr>
              <a:t> and the </a:t>
            </a:r>
            <a:r>
              <a:rPr lang="en-US" dirty="0" err="1" smtClean="0">
                <a:solidFill>
                  <a:srgbClr val="FF0000"/>
                </a:solidFill>
              </a:rPr>
              <a:t>Cabibbo</a:t>
            </a:r>
            <a:r>
              <a:rPr lang="en-US" dirty="0" smtClean="0">
                <a:solidFill>
                  <a:srgbClr val="FF0000"/>
                </a:solidFill>
              </a:rPr>
              <a:t> Lab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legal framework for superb construction: a consortium with initial partners the University of Rome Tor </a:t>
            </a:r>
            <a:r>
              <a:rPr lang="en-US" dirty="0" err="1" smtClean="0"/>
              <a:t>Vergata</a:t>
            </a:r>
            <a:r>
              <a:rPr lang="en-US" dirty="0" smtClean="0"/>
              <a:t> and INFN</a:t>
            </a:r>
          </a:p>
          <a:p>
            <a:r>
              <a:rPr lang="en-US" dirty="0" err="1" smtClean="0"/>
              <a:t>Cern</a:t>
            </a:r>
            <a:r>
              <a:rPr lang="en-US" dirty="0" smtClean="0"/>
              <a:t> like structure (directorate, departments, scientific advisory (MAC for the construction years), auditors, finance committee</a:t>
            </a:r>
          </a:p>
          <a:p>
            <a:r>
              <a:rPr lang="en-US" dirty="0" smtClean="0"/>
              <a:t>Begins </a:t>
            </a:r>
            <a:r>
              <a:rPr lang="en-US" dirty="0" err="1" smtClean="0"/>
              <a:t>oct</a:t>
            </a:r>
            <a:r>
              <a:rPr lang="en-US" dirty="0" smtClean="0"/>
              <a:t> 7 2011</a:t>
            </a:r>
          </a:p>
          <a:p>
            <a:r>
              <a:rPr lang="en-US" dirty="0" smtClean="0"/>
              <a:t>First money available (4 </a:t>
            </a:r>
            <a:r>
              <a:rPr lang="en-US" dirty="0" err="1" smtClean="0"/>
              <a:t>Meuro</a:t>
            </a:r>
            <a:r>
              <a:rPr lang="en-US" dirty="0" smtClean="0"/>
              <a:t>) </a:t>
            </a:r>
            <a:r>
              <a:rPr lang="en-US" dirty="0" err="1" smtClean="0"/>
              <a:t>february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Full 2010 funds (19 </a:t>
            </a:r>
            <a:r>
              <a:rPr lang="en-US" dirty="0" err="1" smtClean="0"/>
              <a:t>MEuro</a:t>
            </a:r>
            <a:r>
              <a:rPr lang="en-US" dirty="0" smtClean="0"/>
              <a:t>) available </a:t>
            </a:r>
            <a:r>
              <a:rPr lang="en-US" dirty="0" err="1" smtClean="0"/>
              <a:t>september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2011 + 2012 funds amount roughly to additional 45 </a:t>
            </a:r>
            <a:r>
              <a:rPr lang="en-US" dirty="0" err="1" smtClean="0"/>
              <a:t>MEuros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20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Activities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 smtClean="0">
                <a:solidFill>
                  <a:srgbClr val="0000FF"/>
                </a:solidFill>
              </a:rPr>
              <a:t>Administration and project organization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sz="3100" dirty="0" smtClean="0"/>
              <a:t>Definition of the directorate</a:t>
            </a:r>
          </a:p>
          <a:p>
            <a:pPr lvl="2"/>
            <a:r>
              <a:rPr lang="en-US" sz="3100" dirty="0" smtClean="0"/>
              <a:t>General infrastructures (</a:t>
            </a:r>
            <a:r>
              <a:rPr lang="en-US" sz="3100" dirty="0" err="1" smtClean="0"/>
              <a:t>W.Scandale</a:t>
            </a:r>
            <a:r>
              <a:rPr lang="en-US" sz="3100" dirty="0" smtClean="0"/>
              <a:t>), research and computing (</a:t>
            </a:r>
            <a:r>
              <a:rPr lang="en-US" sz="3100" dirty="0" err="1" smtClean="0"/>
              <a:t>M.Giorgi</a:t>
            </a:r>
            <a:r>
              <a:rPr lang="en-US" sz="3100" dirty="0" smtClean="0"/>
              <a:t>), </a:t>
            </a:r>
            <a:r>
              <a:rPr lang="en-US" sz="3100" dirty="0" err="1" smtClean="0"/>
              <a:t>adm.director</a:t>
            </a:r>
            <a:r>
              <a:rPr lang="en-US" sz="3100" dirty="0" smtClean="0"/>
              <a:t> (</a:t>
            </a:r>
            <a:r>
              <a:rPr lang="en-US" sz="3100" dirty="0" err="1" smtClean="0"/>
              <a:t>M.D’Agostino</a:t>
            </a:r>
            <a:r>
              <a:rPr lang="en-US" sz="3100" dirty="0" smtClean="0"/>
              <a:t>), </a:t>
            </a:r>
            <a:r>
              <a:rPr lang="en-US" sz="3100" dirty="0" smtClean="0">
                <a:solidFill>
                  <a:srgbClr val="FF0000"/>
                </a:solidFill>
              </a:rPr>
              <a:t>light sources</a:t>
            </a:r>
          </a:p>
          <a:p>
            <a:pPr lvl="1"/>
            <a:r>
              <a:rPr lang="en-US" sz="3100" dirty="0" smtClean="0"/>
              <a:t>Creation of the administrative services</a:t>
            </a:r>
          </a:p>
          <a:p>
            <a:pPr lvl="2"/>
            <a:r>
              <a:rPr lang="en-US" sz="3100" dirty="0" smtClean="0"/>
              <a:t> personnel, finance, international affairs (INFN), legal service (University), procurements (under construction)</a:t>
            </a:r>
          </a:p>
          <a:p>
            <a:pPr lvl="1"/>
            <a:r>
              <a:rPr lang="en-US" sz="3100" dirty="0" smtClean="0"/>
              <a:t>Identification of departments heads ( accelerator, technical, physics, computing, integration) and of about 15 out of roughly 23 group leaders for accelerator and technical </a:t>
            </a:r>
            <a:r>
              <a:rPr lang="en-US" sz="3100" dirty="0" err="1" smtClean="0"/>
              <a:t>depts</a:t>
            </a:r>
            <a:endParaRPr lang="en-US" sz="3100" dirty="0" smtClean="0"/>
          </a:p>
          <a:p>
            <a:pPr lvl="1"/>
            <a:r>
              <a:rPr lang="en-US" sz="3100" dirty="0" smtClean="0"/>
              <a:t>Staff regulations	</a:t>
            </a:r>
          </a:p>
          <a:p>
            <a:pPr lvl="1"/>
            <a:r>
              <a:rPr lang="en-US" sz="3100" dirty="0" smtClean="0"/>
              <a:t>Procurements regulations ( elaborated, to be </a:t>
            </a:r>
            <a:r>
              <a:rPr lang="en-US" sz="3100" dirty="0" err="1" smtClean="0"/>
              <a:t>approuved</a:t>
            </a:r>
            <a:r>
              <a:rPr lang="en-US" sz="3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52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Activities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Project milestones</a:t>
            </a:r>
          </a:p>
          <a:p>
            <a:pPr lvl="1"/>
            <a:r>
              <a:rPr lang="en-US" dirty="0" smtClean="0"/>
              <a:t>The costing document ( ready middle of </a:t>
            </a:r>
            <a:r>
              <a:rPr lang="en-US" dirty="0" err="1" smtClean="0"/>
              <a:t>june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planning document ( ready now)</a:t>
            </a:r>
          </a:p>
          <a:p>
            <a:pPr lvl="1"/>
            <a:r>
              <a:rPr lang="en-US" dirty="0" smtClean="0"/>
              <a:t>The lattice completion including final focus region</a:t>
            </a:r>
          </a:p>
          <a:p>
            <a:pPr lvl="2"/>
            <a:r>
              <a:rPr lang="en-US" dirty="0" smtClean="0"/>
              <a:t>V0 available, accelerator footprint priority</a:t>
            </a:r>
          </a:p>
          <a:p>
            <a:pPr lvl="1"/>
            <a:r>
              <a:rPr lang="en-US" dirty="0" smtClean="0"/>
              <a:t>The accelerator TDR completion </a:t>
            </a:r>
          </a:p>
          <a:p>
            <a:pPr lvl="2"/>
            <a:r>
              <a:rPr lang="en-US" dirty="0" smtClean="0"/>
              <a:t>V0 likely outsourced to BINP and ready beginning 2013</a:t>
            </a:r>
          </a:p>
          <a:p>
            <a:pPr lvl="1"/>
            <a:r>
              <a:rPr lang="en-US" dirty="0" smtClean="0"/>
              <a:t>Civil engineering preliminaries</a:t>
            </a:r>
          </a:p>
          <a:p>
            <a:pPr lvl="2"/>
            <a:r>
              <a:rPr lang="en-US" dirty="0" smtClean="0"/>
              <a:t>Agreement with University of Tor </a:t>
            </a:r>
            <a:r>
              <a:rPr lang="en-US" dirty="0" err="1" smtClean="0"/>
              <a:t>Vergata</a:t>
            </a:r>
            <a:r>
              <a:rPr lang="en-US" dirty="0" smtClean="0"/>
              <a:t> being formalized</a:t>
            </a:r>
          </a:p>
        </p:txBody>
      </p:sp>
    </p:spTree>
    <p:extLst>
      <p:ext uri="{BB962C8B-B14F-4D97-AF65-F5344CB8AC3E}">
        <p14:creationId xmlns:p14="http://schemas.microsoft.com/office/powerpoint/2010/main" val="394598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Activities 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Team recruitment</a:t>
            </a:r>
          </a:p>
          <a:p>
            <a:pPr lvl="1"/>
            <a:r>
              <a:rPr lang="en-US" dirty="0" smtClean="0"/>
              <a:t>Group leaders mainly INFN ( with current external about 25 people)</a:t>
            </a:r>
          </a:p>
          <a:p>
            <a:pPr lvl="1"/>
            <a:r>
              <a:rPr lang="en-US" dirty="0" smtClean="0"/>
              <a:t>Selection procedures from </a:t>
            </a:r>
            <a:r>
              <a:rPr lang="en-US" dirty="0" err="1" smtClean="0"/>
              <a:t>Cabibbo</a:t>
            </a:r>
            <a:r>
              <a:rPr lang="en-US" dirty="0" smtClean="0"/>
              <a:t> Lab for different expertise profiles</a:t>
            </a:r>
          </a:p>
          <a:p>
            <a:pPr lvl="2"/>
            <a:r>
              <a:rPr lang="en-US" dirty="0" smtClean="0"/>
              <a:t>18 selected and to be hired in two weeks (220 participants..)</a:t>
            </a:r>
          </a:p>
          <a:p>
            <a:pPr lvl="2"/>
            <a:r>
              <a:rPr lang="en-US" dirty="0" smtClean="0"/>
              <a:t>About 20 more selections to be issued within two weeks</a:t>
            </a:r>
          </a:p>
          <a:p>
            <a:pPr lvl="1"/>
            <a:r>
              <a:rPr lang="en-US" dirty="0" smtClean="0"/>
              <a:t>Discussions ongoing for external manpower from</a:t>
            </a:r>
          </a:p>
          <a:p>
            <a:pPr lvl="2"/>
            <a:r>
              <a:rPr lang="en-US" dirty="0" smtClean="0"/>
              <a:t>BINP</a:t>
            </a:r>
          </a:p>
          <a:p>
            <a:pPr lvl="2"/>
            <a:r>
              <a:rPr lang="en-US" dirty="0" err="1" smtClean="0"/>
              <a:t>Orsay</a:t>
            </a:r>
            <a:endParaRPr lang="en-US" dirty="0" smtClean="0"/>
          </a:p>
          <a:p>
            <a:pPr lvl="2"/>
            <a:r>
              <a:rPr lang="en-US" dirty="0" err="1" smtClean="0"/>
              <a:t>Elettra</a:t>
            </a:r>
            <a:endParaRPr lang="en-US" dirty="0" smtClean="0"/>
          </a:p>
          <a:p>
            <a:pPr lvl="2"/>
            <a:r>
              <a:rPr lang="en-US" dirty="0" err="1" smtClean="0"/>
              <a:t>Cern</a:t>
            </a:r>
            <a:endParaRPr lang="en-US" dirty="0" smtClean="0"/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Mandatory 130 people team beginning 2013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Activities 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Agreements with consortium partners</a:t>
            </a:r>
          </a:p>
          <a:p>
            <a:pPr lvl="1"/>
            <a:r>
              <a:rPr lang="en-US" dirty="0" smtClean="0"/>
              <a:t>INFN (</a:t>
            </a:r>
            <a:r>
              <a:rPr lang="en-US" dirty="0" err="1" smtClean="0"/>
              <a:t>july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University of Rome Tor </a:t>
            </a:r>
            <a:r>
              <a:rPr lang="en-US" dirty="0" err="1" smtClean="0"/>
              <a:t>Vergata</a:t>
            </a:r>
            <a:r>
              <a:rPr lang="en-US" dirty="0" smtClean="0"/>
              <a:t> ( end of October)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Agreements with external partners</a:t>
            </a:r>
          </a:p>
          <a:p>
            <a:pPr lvl="1"/>
            <a:r>
              <a:rPr lang="en-US" dirty="0" smtClean="0"/>
              <a:t>BINP (signed)</a:t>
            </a:r>
          </a:p>
          <a:p>
            <a:pPr lvl="1"/>
            <a:r>
              <a:rPr lang="en-US" dirty="0" smtClean="0"/>
              <a:t>SLAC (PEPII components by the end of </a:t>
            </a:r>
            <a:r>
              <a:rPr lang="en-US" dirty="0" err="1" smtClean="0"/>
              <a:t>october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CERN cooperation agreement ( ask Sergio.., but soon)</a:t>
            </a:r>
          </a:p>
          <a:p>
            <a:pPr lvl="1"/>
            <a:r>
              <a:rPr lang="en-US" smtClean="0"/>
              <a:t>IN2P3 </a:t>
            </a:r>
            <a:r>
              <a:rPr lang="en-US" dirty="0" smtClean="0"/>
              <a:t>INFN (renewal signed)</a:t>
            </a:r>
          </a:p>
          <a:p>
            <a:pPr lvl="1"/>
            <a:r>
              <a:rPr lang="en-US" dirty="0" err="1" smtClean="0"/>
              <a:t>Elettra</a:t>
            </a:r>
            <a:r>
              <a:rPr lang="en-US" dirty="0" smtClean="0"/>
              <a:t> at the horizon</a:t>
            </a:r>
          </a:p>
          <a:p>
            <a:pPr lvl="1"/>
            <a:r>
              <a:rPr lang="en-US" dirty="0" err="1" smtClean="0"/>
              <a:t>Bresil</a:t>
            </a:r>
            <a:r>
              <a:rPr lang="en-US" dirty="0" smtClean="0"/>
              <a:t> beyond the horizon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7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Light 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SuperB</a:t>
            </a:r>
            <a:r>
              <a:rPr lang="en-US" dirty="0" smtClean="0"/>
              <a:t> can offer some synchrotron light beams to the light community, but likely at the expenses of a high integrated luminosity</a:t>
            </a:r>
          </a:p>
          <a:p>
            <a:r>
              <a:rPr lang="en-US" dirty="0" smtClean="0"/>
              <a:t>INFN and </a:t>
            </a:r>
            <a:r>
              <a:rPr lang="en-US" dirty="0" err="1" smtClean="0"/>
              <a:t>Cabibbo</a:t>
            </a:r>
            <a:r>
              <a:rPr lang="en-US" dirty="0" smtClean="0"/>
              <a:t> Lab have stimulated a study for a concurrent X-</a:t>
            </a:r>
            <a:r>
              <a:rPr lang="en-US" dirty="0" err="1" smtClean="0"/>
              <a:t>Fel</a:t>
            </a:r>
            <a:r>
              <a:rPr lang="en-US" dirty="0" smtClean="0"/>
              <a:t> operation mode of the </a:t>
            </a:r>
            <a:r>
              <a:rPr lang="en-US" dirty="0" err="1" smtClean="0"/>
              <a:t>SuperB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Preliminary studies have show the feasibility and a document on the “parasitic X-FEL” performance, of the  extra cost needed and of the possible user community will soon be available</a:t>
            </a:r>
          </a:p>
          <a:p>
            <a:r>
              <a:rPr lang="en-US" dirty="0" smtClean="0"/>
              <a:t>This option may realize the original hybrid nature of the </a:t>
            </a:r>
            <a:r>
              <a:rPr lang="en-US" dirty="0" err="1" smtClean="0"/>
              <a:t>SuperB</a:t>
            </a:r>
            <a:r>
              <a:rPr lang="en-US" dirty="0" smtClean="0"/>
              <a:t> accelerator 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1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ec.2011-RF 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5" y="901899"/>
            <a:ext cx="7936260" cy="53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20" idx="1"/>
            <a:endCxn id="3" idx="1"/>
          </p:cNvCxnSpPr>
          <p:nvPr/>
        </p:nvCxnSpPr>
        <p:spPr>
          <a:xfrm>
            <a:off x="482203" y="4116587"/>
            <a:ext cx="2921124" cy="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Wave 4"/>
          <p:cNvSpPr/>
          <p:nvPr/>
        </p:nvSpPr>
        <p:spPr>
          <a:xfrm>
            <a:off x="7647162" y="3058418"/>
            <a:ext cx="1368475" cy="533549"/>
          </a:xfrm>
          <a:prstGeom prst="wave">
            <a:avLst>
              <a:gd name="adj1" fmla="val 12500"/>
              <a:gd name="adj2" fmla="val 2292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58" tIns="43629" rIns="87258" bIns="43629" anchor="ctr"/>
          <a:lstStyle/>
          <a:p>
            <a:pPr defTabSz="436293">
              <a:defRPr/>
            </a:pPr>
            <a:r>
              <a:rPr lang="en-US" sz="1700" dirty="0" err="1">
                <a:solidFill>
                  <a:prstClr val="black"/>
                </a:solidFill>
                <a:latin typeface="Calibri"/>
              </a:rPr>
              <a:t>Undulators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2204" y="3422303"/>
            <a:ext cx="3026048" cy="840507"/>
            <a:chOff x="492548" y="3165399"/>
            <a:chExt cx="3277938" cy="839590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92548" y="3702993"/>
              <a:ext cx="2870323" cy="301996"/>
              <a:chOff x="548715" y="3900220"/>
              <a:chExt cx="2806303" cy="44311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48715" y="3916335"/>
                <a:ext cx="799138" cy="42700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defTabSz="436293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Calibri"/>
                  </a:rPr>
                  <a:t>Injector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57794" y="3899975"/>
                <a:ext cx="1897361" cy="44336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defTabSz="436293">
                  <a:defRPr/>
                </a:pPr>
                <a:r>
                  <a:rPr lang="en-US" sz="1700" dirty="0">
                    <a:solidFill>
                      <a:prstClr val="black"/>
                    </a:solidFill>
                    <a:latin typeface="Calibri"/>
                  </a:rPr>
                  <a:t>600 MeV C-Band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3244516" y="3165399"/>
              <a:ext cx="525970" cy="68795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256238" y="2874244"/>
            <a:ext cx="1552649" cy="721072"/>
            <a:chOff x="5664018" y="2616470"/>
            <a:chExt cx="1681430" cy="721683"/>
          </a:xfrm>
        </p:grpSpPr>
        <p:grpSp>
          <p:nvGrpSpPr>
            <p:cNvPr id="7" name="Group 18"/>
            <p:cNvGrpSpPr/>
            <p:nvPr/>
          </p:nvGrpSpPr>
          <p:grpSpPr>
            <a:xfrm>
              <a:off x="6206096" y="2996539"/>
              <a:ext cx="692221" cy="341614"/>
              <a:chOff x="1520734" y="5770206"/>
              <a:chExt cx="1225405" cy="602719"/>
            </a:xfrm>
            <a:solidFill>
              <a:srgbClr val="FFFF00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520734" y="5770206"/>
                <a:ext cx="188132" cy="297919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36293">
                  <a:defRPr/>
                </a:pPr>
                <a:endParaRPr lang="en-US" sz="17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61266" y="6075006"/>
                <a:ext cx="188132" cy="297919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36293">
                  <a:defRPr/>
                </a:pPr>
                <a:endParaRPr lang="en-US" sz="17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17476" y="6068125"/>
                <a:ext cx="188132" cy="297919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36293">
                  <a:defRPr/>
                </a:pPr>
                <a:endParaRPr lang="en-US" sz="17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58007" y="5777087"/>
                <a:ext cx="188132" cy="297919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36293">
                  <a:defRPr/>
                </a:pPr>
                <a:endParaRPr lang="en-US" sz="17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" name="Straight Connector 13"/>
              <p:cNvCxnSpPr>
                <a:stCxn id="9" idx="1"/>
                <a:endCxn id="10" idx="3"/>
              </p:cNvCxnSpPr>
              <p:nvPr/>
            </p:nvCxnSpPr>
            <p:spPr>
              <a:xfrm>
                <a:off x="1520734" y="5919166"/>
                <a:ext cx="528664" cy="30480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3"/>
                <a:endCxn id="11" idx="3"/>
              </p:cNvCxnSpPr>
              <p:nvPr/>
            </p:nvCxnSpPr>
            <p:spPr>
              <a:xfrm flipV="1">
                <a:off x="2049398" y="6217085"/>
                <a:ext cx="356210" cy="6881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1"/>
                <a:endCxn id="12" idx="1"/>
              </p:cNvCxnSpPr>
              <p:nvPr/>
            </p:nvCxnSpPr>
            <p:spPr>
              <a:xfrm flipV="1">
                <a:off x="2217476" y="5926047"/>
                <a:ext cx="340531" cy="291038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98" name="TextBox 21"/>
            <p:cNvSpPr txBox="1">
              <a:spLocks noChangeArrowheads="1"/>
            </p:cNvSpPr>
            <p:nvPr/>
          </p:nvSpPr>
          <p:spPr bwMode="auto">
            <a:xfrm>
              <a:off x="5664018" y="2616470"/>
              <a:ext cx="1681430" cy="3542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19125" eaLnBrk="0" hangingPunct="0"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1pPr>
              <a:lvl2pPr marL="742950" indent="-285750" defTabSz="619125" eaLnBrk="0" hangingPunct="0"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2pPr>
              <a:lvl3pPr marL="1143000" indent="-228600" defTabSz="619125" eaLnBrk="0" hangingPunct="0"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3pPr>
              <a:lvl4pPr marL="1600200" indent="-228600" defTabSz="619125" eaLnBrk="0" hangingPunct="0"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4pPr>
              <a:lvl5pPr marL="2057400" indent="-228600" defTabSz="619125" eaLnBrk="0" hangingPunct="0"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5pPr>
              <a:lvl6pPr marL="2514600" indent="-228600" algn="ctr" defTabSz="619125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6pPr>
              <a:lvl7pPr marL="2971800" indent="-228600" algn="ctr" defTabSz="619125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7pPr>
              <a:lvl8pPr marL="3429000" indent="-228600" algn="ctr" defTabSz="619125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8pPr>
              <a:lvl9pPr marL="3886200" indent="-228600" algn="ctr" defTabSz="619125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rgbClr val="FFFFFF"/>
                  </a:solidFill>
                  <a:latin typeface="American Typewriter" charset="0"/>
                  <a:ea typeface="ヒラギノ明朝 Pro W3" charset="0"/>
                  <a:cs typeface="ヒラギノ明朝 Pro W3" charset="0"/>
                  <a:sym typeface="American Typewriter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rgbClr val="000000"/>
                  </a:solidFill>
                  <a:latin typeface="Calibri" charset="0"/>
                </a:rPr>
                <a:t>Magn Comp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03327" y="3974828"/>
            <a:ext cx="1263551" cy="2879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58" tIns="43629" rIns="87258" bIns="43629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Advanced </a:t>
            </a:r>
            <a:r>
              <a:rPr lang="en-US" sz="1400" dirty="0" err="1">
                <a:solidFill>
                  <a:schemeClr val="bg1"/>
                </a:solidFill>
                <a:latin typeface="Calibri"/>
              </a:rPr>
              <a:t>Exp</a:t>
            </a:r>
            <a:endParaRPr lang="en-US" sz="1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2735" y="3974828"/>
            <a:ext cx="2393156" cy="20158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58" tIns="43629" rIns="87258" bIns="43629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4932537" y="3326309"/>
            <a:ext cx="4159002" cy="1180951"/>
            <a:chOff x="5313040" y="3068960"/>
            <a:chExt cx="4506203" cy="118118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13040" y="3068960"/>
              <a:ext cx="575672" cy="93557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88712" y="4004533"/>
              <a:ext cx="223254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Wave 28"/>
            <p:cNvSpPr/>
            <p:nvPr/>
          </p:nvSpPr>
          <p:spPr>
            <a:xfrm>
              <a:off x="8337735" y="3716493"/>
              <a:ext cx="1481508" cy="533656"/>
            </a:xfrm>
            <a:prstGeom prst="wave">
              <a:avLst>
                <a:gd name="adj1" fmla="val 12500"/>
                <a:gd name="adj2" fmla="val 2292"/>
              </a:avLst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36293">
                <a:defRPr/>
              </a:pPr>
              <a:r>
                <a:rPr lang="en-US" sz="1700" dirty="0" err="1">
                  <a:solidFill>
                    <a:prstClr val="black"/>
                  </a:solidFill>
                  <a:latin typeface="Calibri"/>
                </a:rPr>
                <a:t>Undulators</a:t>
              </a:r>
              <a:endParaRPr lang="en-US" sz="17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393" name="Rectangle 24"/>
          <p:cNvSpPr txBox="1">
            <a:spLocks noChangeArrowheads="1"/>
          </p:cNvSpPr>
          <p:nvPr/>
        </p:nvSpPr>
        <p:spPr bwMode="auto">
          <a:xfrm>
            <a:off x="118318" y="443136"/>
            <a:ext cx="8840391" cy="14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35709" rIns="35709" bIns="35709"/>
          <a:lstStyle>
            <a:lvl1pPr defTabSz="671513" eaLnBrk="0" hangingPunct="0"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742950" indent="-285750" defTabSz="671513" eaLnBrk="0" hangingPunct="0"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marL="1143000" indent="-228600" defTabSz="671513" eaLnBrk="0" hangingPunct="0"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marL="1600200" indent="-228600" defTabSz="671513" eaLnBrk="0" hangingPunct="0"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marL="2057400" indent="-228600" defTabSz="671513" eaLnBrk="0" hangingPunct="0"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2514600" indent="-228600" algn="ctr" defTabSz="671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2971800" indent="-228600" algn="ctr" defTabSz="671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3429000" indent="-228600" algn="ctr" defTabSz="671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3886200" indent="-228600" algn="ctr" defTabSz="671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r>
              <a:rPr lang="en-US" sz="3400" dirty="0">
                <a:solidFill>
                  <a:srgbClr val="FF0000"/>
                </a:solidFill>
              </a:rPr>
              <a:t>A hard X-ray FEL with the </a:t>
            </a:r>
            <a:r>
              <a:rPr lang="en-US" sz="3400" dirty="0" err="1">
                <a:solidFill>
                  <a:srgbClr val="FF0000"/>
                </a:solidFill>
              </a:rPr>
              <a:t>SuperB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linac</a:t>
            </a:r>
            <a:endParaRPr lang="en-US" sz="3400" b="1" baseline="300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66FF"/>
                </a:solidFill>
              </a:rPr>
              <a:t>The costing for the X-FEL extra accelerator components will be quoted separately in the costing, anyway of the order of a few tens of ME compared to the few hundreds of a similar ad hoc facility</a:t>
            </a:r>
            <a:endParaRPr lang="en-GB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 the site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04" b="11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132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origin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infn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roadmap</a:t>
            </a:r>
            <a:r>
              <a:rPr lang="it-IT" dirty="0" smtClean="0">
                <a:solidFill>
                  <a:srgbClr val="FF0000"/>
                </a:solidFill>
              </a:rPr>
              <a:t> 2006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/>
                </a:solidFill>
              </a:rPr>
              <a:t>early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motivations</a:t>
            </a:r>
            <a:endParaRPr lang="it-IT" dirty="0">
              <a:solidFill>
                <a:schemeClr val="accent2"/>
              </a:solidFill>
            </a:endParaRPr>
          </a:p>
          <a:p>
            <a:pPr lvl="1"/>
            <a:r>
              <a:rPr lang="it-IT" dirty="0">
                <a:solidFill>
                  <a:srgbClr val="3366FF"/>
                </a:solidFill>
              </a:rPr>
              <a:t>e+ e- </a:t>
            </a:r>
            <a:r>
              <a:rPr lang="it-IT" dirty="0" err="1" smtClean="0">
                <a:solidFill>
                  <a:srgbClr val="3366FF"/>
                </a:solidFill>
              </a:rPr>
              <a:t>after</a:t>
            </a:r>
            <a:r>
              <a:rPr lang="it-IT" dirty="0" smtClean="0">
                <a:solidFill>
                  <a:srgbClr val="3366FF"/>
                </a:solidFill>
              </a:rPr>
              <a:t> Dafne</a:t>
            </a:r>
            <a:r>
              <a:rPr lang="it-IT" dirty="0">
                <a:solidFill>
                  <a:srgbClr val="3366FF"/>
                </a:solidFill>
              </a:rPr>
              <a:t> </a:t>
            </a:r>
            <a:r>
              <a:rPr lang="it-IT" dirty="0" err="1" smtClean="0">
                <a:solidFill>
                  <a:srgbClr val="3366FF"/>
                </a:solidFill>
              </a:rPr>
              <a:t>at</a:t>
            </a:r>
            <a:r>
              <a:rPr lang="it-IT" dirty="0" smtClean="0">
                <a:solidFill>
                  <a:srgbClr val="3366FF"/>
                </a:solidFill>
              </a:rPr>
              <a:t> LNF</a:t>
            </a:r>
            <a:endParaRPr lang="it-IT" dirty="0">
              <a:solidFill>
                <a:srgbClr val="3366FF"/>
              </a:solidFill>
            </a:endParaRPr>
          </a:p>
          <a:p>
            <a:pPr lvl="1"/>
            <a:r>
              <a:rPr lang="it-IT" dirty="0" err="1" smtClean="0">
                <a:solidFill>
                  <a:srgbClr val="3366FF"/>
                </a:solidFill>
              </a:rPr>
              <a:t>SuperB’s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>
                <a:solidFill>
                  <a:srgbClr val="3366FF"/>
                </a:solidFill>
              </a:rPr>
              <a:t>synergy</a:t>
            </a:r>
            <a:r>
              <a:rPr lang="it-IT" dirty="0" smtClean="0">
                <a:solidFill>
                  <a:srgbClr val="3366FF"/>
                </a:solidFill>
              </a:rPr>
              <a:t> with ILC </a:t>
            </a:r>
            <a:r>
              <a:rPr lang="it-IT" dirty="0" err="1" smtClean="0">
                <a:solidFill>
                  <a:srgbClr val="3366FF"/>
                </a:solidFill>
              </a:rPr>
              <a:t>damping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>
                <a:solidFill>
                  <a:srgbClr val="3366FF"/>
                </a:solidFill>
              </a:rPr>
              <a:t>rings</a:t>
            </a:r>
            <a:endParaRPr lang="it-IT" dirty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39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costing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Bare cost from WBS 523 </a:t>
            </a:r>
            <a:r>
              <a:rPr lang="en-US" dirty="0" err="1" smtClean="0"/>
              <a:t>Meuros</a:t>
            </a:r>
            <a:endParaRPr lang="en-US" dirty="0" smtClean="0"/>
          </a:p>
          <a:p>
            <a:r>
              <a:rPr lang="en-US" dirty="0" smtClean="0"/>
              <a:t>Add:</a:t>
            </a:r>
          </a:p>
          <a:p>
            <a:pPr lvl="1"/>
            <a:r>
              <a:rPr lang="en-US" dirty="0" smtClean="0"/>
              <a:t>VAT ( about 100 </a:t>
            </a:r>
            <a:r>
              <a:rPr lang="en-US" dirty="0" err="1" smtClean="0"/>
              <a:t>Meuros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Contingency and spares ( 140 </a:t>
            </a:r>
            <a:r>
              <a:rPr lang="en-US" dirty="0" err="1" smtClean="0"/>
              <a:t>Meuros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Full personnel cost of 1500 man years (105 </a:t>
            </a:r>
            <a:r>
              <a:rPr lang="en-US" dirty="0" err="1" smtClean="0"/>
              <a:t>MEuros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value of PEPII components ( about 80 </a:t>
            </a:r>
            <a:r>
              <a:rPr lang="en-US" dirty="0" err="1" smtClean="0"/>
              <a:t>Meuros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TOTAL value around 960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MEuros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 algn="ctr"/>
            <a:endParaRPr lang="en-US" dirty="0"/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3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project bare cost presented for approval was 25 percent lower than the WBS based one </a:t>
            </a:r>
          </a:p>
          <a:p>
            <a:r>
              <a:rPr lang="en-US" dirty="0" smtClean="0"/>
              <a:t>Approved and 250 </a:t>
            </a:r>
            <a:r>
              <a:rPr lang="en-US" dirty="0" err="1" smtClean="0"/>
              <a:t>MEuros</a:t>
            </a:r>
            <a:r>
              <a:rPr lang="en-US" dirty="0" smtClean="0"/>
              <a:t> assigned end 2010</a:t>
            </a:r>
          </a:p>
          <a:p>
            <a:r>
              <a:rPr lang="en-US" dirty="0" smtClean="0"/>
              <a:t>Long term financial agreement badly needed</a:t>
            </a:r>
          </a:p>
          <a:p>
            <a:r>
              <a:rPr lang="en-US" dirty="0" err="1" smtClean="0"/>
              <a:t>Fioni</a:t>
            </a:r>
            <a:r>
              <a:rPr lang="en-US" dirty="0" smtClean="0"/>
              <a:t> committee as a precondition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8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07700"/>
              </p:ext>
            </p:extLst>
          </p:nvPr>
        </p:nvGraphicFramePr>
        <p:xfrm>
          <a:off x="975836" y="1397000"/>
          <a:ext cx="7515606" cy="450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10109200" imgH="6057900" progId="Excel.Sheet.12">
                  <p:embed/>
                </p:oleObj>
              </mc:Choice>
              <mc:Fallback>
                <p:oleObj name="Worksheet" r:id="rId3" imgW="10109200" imgH="605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836" y="1397000"/>
                        <a:ext cx="7515606" cy="4503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A WBS summary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6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master 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Caveats</a:t>
            </a:r>
          </a:p>
          <a:p>
            <a:pPr lvl="1"/>
            <a:r>
              <a:rPr lang="en-US" dirty="0" smtClean="0"/>
              <a:t>Success oriented</a:t>
            </a:r>
          </a:p>
          <a:p>
            <a:pPr lvl="1"/>
            <a:r>
              <a:rPr lang="en-US" dirty="0" smtClean="0"/>
              <a:t>Deeply related to the money and personnel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3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7899400" cy="570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47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16"/>
            <a:ext cx="8343900" cy="118509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Very preliminary civil engineering  details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(source </a:t>
            </a:r>
            <a:r>
              <a:rPr lang="en-US" sz="4000" dirty="0" err="1" smtClean="0">
                <a:solidFill>
                  <a:srgbClr val="FF0000"/>
                </a:solidFill>
              </a:rPr>
              <a:t>Vianini</a:t>
            </a:r>
            <a:r>
              <a:rPr lang="en-US" sz="4000" dirty="0" smtClean="0">
                <a:solidFill>
                  <a:srgbClr val="FF0000"/>
                </a:solidFill>
              </a:rPr>
              <a:t>, University partner)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17292"/>
              </p:ext>
            </p:extLst>
          </p:nvPr>
        </p:nvGraphicFramePr>
        <p:xfrm>
          <a:off x="0" y="1316808"/>
          <a:ext cx="9042400" cy="527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Worksheet" r:id="rId3" imgW="14287500" imgH="8331200" progId="Excel.Sheet.8">
                  <p:embed/>
                </p:oleObj>
              </mc:Choice>
              <mc:Fallback>
                <p:oleObj name="Worksheet" r:id="rId3" imgW="14287500" imgH="8331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16808"/>
                        <a:ext cx="9042400" cy="5272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3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Money profile (523 </a:t>
            </a:r>
            <a:r>
              <a:rPr lang="en-US" sz="4000" dirty="0" err="1" smtClean="0">
                <a:solidFill>
                  <a:srgbClr val="FF0000"/>
                </a:solidFill>
              </a:rPr>
              <a:t>Meuros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r="27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35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Personnel profile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382000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00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SuperB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an asset for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uropean particle physics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financial resources also depend upon the international support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schedule is on a critical line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hybridization of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his infrastructure with light physics may turn the competition of the two sectors into a strong cultural and technological synergy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Additional motivations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italian</a:t>
            </a:r>
            <a:r>
              <a:rPr lang="en-US" dirty="0" smtClean="0"/>
              <a:t> infrastructures roadmap and the definition of the European research area</a:t>
            </a:r>
          </a:p>
          <a:p>
            <a:r>
              <a:rPr lang="en-US" dirty="0" smtClean="0"/>
              <a:t>The scientific and geographic CERN enlargement process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 smtClean="0"/>
              <a:t> strategy for particle physics roadmap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1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 err="1">
                <a:solidFill>
                  <a:srgbClr val="FF0000"/>
                </a:solidFill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</a:rPr>
              <a:t>uperB</a:t>
            </a:r>
            <a:r>
              <a:rPr lang="en-US" sz="4000" dirty="0" smtClean="0">
                <a:solidFill>
                  <a:srgbClr val="FF0000"/>
                </a:solidFill>
              </a:rPr>
              <a:t> way to high luminosity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currents, </a:t>
            </a:r>
            <a:r>
              <a:rPr lang="en-US" dirty="0" err="1" smtClean="0"/>
              <a:t>nanobeams</a:t>
            </a:r>
            <a:r>
              <a:rPr lang="en-US" dirty="0" smtClean="0"/>
              <a:t>, low </a:t>
            </a:r>
            <a:r>
              <a:rPr lang="en-US" dirty="0" err="1" smtClean="0"/>
              <a:t>emittance</a:t>
            </a:r>
            <a:endParaRPr lang="en-US" dirty="0" smtClean="0"/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crab waist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05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88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100" y="0"/>
            <a:ext cx="7378700" cy="662879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5071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physics</a:t>
            </a:r>
          </a:p>
          <a:p>
            <a:pPr lvl="1"/>
            <a:r>
              <a:rPr lang="en-US" dirty="0" smtClean="0"/>
              <a:t>The Higgs: standard or not??</a:t>
            </a:r>
          </a:p>
          <a:p>
            <a:pPr lvl="1"/>
            <a:r>
              <a:rPr lang="en-US" dirty="0" smtClean="0"/>
              <a:t>Limits on </a:t>
            </a:r>
            <a:r>
              <a:rPr lang="en-US" dirty="0" err="1"/>
              <a:t>S</a:t>
            </a:r>
            <a:r>
              <a:rPr lang="en-US" dirty="0" err="1" smtClean="0"/>
              <a:t>usy</a:t>
            </a:r>
            <a:r>
              <a:rPr lang="en-US" dirty="0" smtClean="0"/>
              <a:t> tend to escape the LHC reach</a:t>
            </a:r>
          </a:p>
        </p:txBody>
      </p:sp>
    </p:spTree>
    <p:extLst>
      <p:ext uri="{BB962C8B-B14F-4D97-AF65-F5344CB8AC3E}">
        <p14:creationId xmlns:p14="http://schemas.microsoft.com/office/powerpoint/2010/main" val="203718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Beyond SM physics at LHC motivates the superb case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0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Beyond SM physics at LHC motivates the superb case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183906">
            <a:off x="2112225" y="2354302"/>
            <a:ext cx="555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800000"/>
                </a:solidFill>
              </a:rPr>
              <a:t>Absence of</a:t>
            </a:r>
            <a:endParaRPr lang="en-GB" sz="6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competition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err="1" smtClean="0"/>
              <a:t>SuperKEKB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9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800</Words>
  <Application>Microsoft Macintosh PowerPoint</Application>
  <PresentationFormat>On-screen Show (4:3)</PresentationFormat>
  <Paragraphs>129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Worksheet</vt:lpstr>
      <vt:lpstr>SuperB project</vt:lpstr>
      <vt:lpstr>The origin: infn roadmap 2006</vt:lpstr>
      <vt:lpstr>Additional motivations</vt:lpstr>
      <vt:lpstr>The SuperB way to high luminosity</vt:lpstr>
      <vt:lpstr>PowerPoint Presentation</vt:lpstr>
      <vt:lpstr>physics</vt:lpstr>
      <vt:lpstr>Beyond SM physics at LHC motivates the superb case</vt:lpstr>
      <vt:lpstr>Beyond SM physics at LHC motivates the superb case</vt:lpstr>
      <vt:lpstr>The competition</vt:lpstr>
      <vt:lpstr>PowerPoint Presentation</vt:lpstr>
      <vt:lpstr>SuperKEKB</vt:lpstr>
      <vt:lpstr>SuperB and the Cabibbo Lab</vt:lpstr>
      <vt:lpstr>Activities I</vt:lpstr>
      <vt:lpstr>Activities II</vt:lpstr>
      <vt:lpstr>Activities III</vt:lpstr>
      <vt:lpstr>Activities IV</vt:lpstr>
      <vt:lpstr>Light physics</vt:lpstr>
      <vt:lpstr>PowerPoint Presentation</vt:lpstr>
      <vt:lpstr>On the site</vt:lpstr>
      <vt:lpstr>The costing</vt:lpstr>
      <vt:lpstr>remarks</vt:lpstr>
      <vt:lpstr>PowerPoint Presentation</vt:lpstr>
      <vt:lpstr>The master planning</vt:lpstr>
      <vt:lpstr>PowerPoint Presentation</vt:lpstr>
      <vt:lpstr>Very preliminary civil engineering  details (source Vianini, University partner)</vt:lpstr>
      <vt:lpstr>Money profile (523 Meuros)</vt:lpstr>
      <vt:lpstr>Personnel profile</vt:lpstr>
      <vt:lpstr>conclusions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and Cabibbo lab</dc:title>
  <dc:creator>Roberto Petronzio</dc:creator>
  <cp:lastModifiedBy>Roberto Petronzio</cp:lastModifiedBy>
  <cp:revision>61</cp:revision>
  <dcterms:created xsi:type="dcterms:W3CDTF">2012-10-03T13:43:17Z</dcterms:created>
  <dcterms:modified xsi:type="dcterms:W3CDTF">2012-10-05T04:52:02Z</dcterms:modified>
</cp:coreProperties>
</file>