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408" r:id="rId2"/>
    <p:sldId id="413" r:id="rId3"/>
    <p:sldId id="437" r:id="rId4"/>
    <p:sldId id="422" r:id="rId5"/>
    <p:sldId id="433" r:id="rId6"/>
    <p:sldId id="441" r:id="rId7"/>
    <p:sldId id="442" r:id="rId8"/>
    <p:sldId id="434" r:id="rId9"/>
    <p:sldId id="424" r:id="rId10"/>
    <p:sldId id="428" r:id="rId11"/>
    <p:sldId id="416" r:id="rId12"/>
    <p:sldId id="409" r:id="rId13"/>
    <p:sldId id="412" r:id="rId14"/>
    <p:sldId id="440" r:id="rId15"/>
    <p:sldId id="439" r:id="rId16"/>
    <p:sldId id="419" r:id="rId17"/>
    <p:sldId id="438" r:id="rId18"/>
    <p:sldId id="430" r:id="rId19"/>
    <p:sldId id="431" r:id="rId20"/>
    <p:sldId id="436" r:id="rId21"/>
  </p:sldIdLst>
  <p:sldSz cx="9144000" cy="6858000" type="letter"/>
  <p:notesSz cx="7315200" cy="9601200"/>
  <p:custDataLst>
    <p:tags r:id="rId2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FF00"/>
    <a:srgbClr val="D23C60"/>
    <a:srgbClr val="6C6CDC"/>
    <a:srgbClr val="7B96E1"/>
    <a:srgbClr val="008000"/>
    <a:srgbClr val="FF9900"/>
    <a:srgbClr val="CC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1597" autoAdjust="0"/>
    <p:restoredTop sz="95687" autoAdjust="0"/>
  </p:normalViewPr>
  <p:slideViewPr>
    <p:cSldViewPr snapToGrid="0">
      <p:cViewPr varScale="1">
        <p:scale>
          <a:sx n="109" d="100"/>
          <a:sy n="109" d="100"/>
        </p:scale>
        <p:origin x="-496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771" y="-91"/>
      </p:cViewPr>
      <p:guideLst>
        <p:guide orient="horz" pos="3023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6888" y="9194800"/>
            <a:ext cx="4000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A005A470-DA98-4E5D-8A5F-804A038A094D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‹n.›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3859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7713"/>
            <a:ext cx="5368925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79962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6888" y="9194800"/>
            <a:ext cx="4000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B2B86F19-5BFF-4EE2-A7E4-707217AAD0B4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‹n.›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0985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016D0-6190-40EE-9E45-5CD620D7E4E3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222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164AC-A4EB-4795-ACB4-FEDF0FC5BE43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882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7FE9A-FB08-4F79-96B5-5B8D4C9BB0C2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7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86269-D3B0-45FA-836A-AB3AA4829C48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734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91579-C1FF-4B66-80B2-CBBAC9A08C25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465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FFDE-013E-4267-9CDD-5402EE5C444B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600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45E71-1818-4C54-8153-D8D25458237B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28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AE6D-DB9A-4ECC-9302-8F2ADEB47DCB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149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94C4C-F8F0-4E34-BCAE-97D3F65B9911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05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EFA4-54B1-4653-9880-C600EEBF387F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633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F. Bedeschi, INFN-Pisa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20759-DC9A-4873-933B-AA044D7E4867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96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20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 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r>
              <a:rPr lang="en-US"/>
              <a:t>F. Bedeschi, INFN-Pisa</a:t>
            </a:r>
          </a:p>
        </p:txBody>
      </p:sp>
      <p:pic>
        <p:nvPicPr>
          <p:cNvPr id="342023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2030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92237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fld id="{4A654851-4F1B-4AA4-8988-E7404E0A6F07}" type="slidenum">
              <a:rPr lang="en-US" smtClean="0"/>
              <a:pPr/>
              <a:t>‹n.›</a:t>
            </a:fld>
            <a:r>
              <a:rPr lang="en-US" dirty="0" smtClean="0"/>
              <a:t>/18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Bedeschi</a:t>
            </a:r>
            <a:r>
              <a:rPr lang="en-US"/>
              <a:t>, INFN-Pisa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802-E984-4DCA-B66E-2A5718069F30}" type="slidenum">
              <a:rPr lang="en-US" smtClean="0"/>
              <a:pPr/>
              <a:t>1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7003" cy="1206500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400" b="1" dirty="0" smtClean="0"/>
              <a:t>HEP </a:t>
            </a:r>
            <a:r>
              <a:rPr lang="en-US" sz="4400" b="1" dirty="0"/>
              <a:t>with </a:t>
            </a:r>
            <a:r>
              <a:rPr lang="en-US" sz="4400" b="1" dirty="0" smtClean="0"/>
              <a:t>Accelerators</a:t>
            </a:r>
            <a:endParaRPr lang="en-US" sz="4000" b="1" dirty="0"/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25" y="3829232"/>
            <a:ext cx="5600700" cy="2039797"/>
          </a:xfrm>
        </p:spPr>
        <p:txBody>
          <a:bodyPr/>
          <a:lstStyle/>
          <a:p>
            <a:r>
              <a:rPr lang="en-US" dirty="0" smtClean="0"/>
              <a:t>Physics </a:t>
            </a:r>
            <a:r>
              <a:rPr lang="en-US" dirty="0"/>
              <a:t>in progress</a:t>
            </a:r>
          </a:p>
          <a:p>
            <a:r>
              <a:rPr lang="en-US" dirty="0" smtClean="0"/>
              <a:t>Organization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initiatives</a:t>
            </a:r>
          </a:p>
        </p:txBody>
      </p:sp>
      <p:sp>
        <p:nvSpPr>
          <p:cNvPr id="749572" name="Text Box 4"/>
          <p:cNvSpPr txBox="1">
            <a:spLocks noChangeArrowheads="1"/>
          </p:cNvSpPr>
          <p:nvPr/>
        </p:nvSpPr>
        <p:spPr bwMode="auto">
          <a:xfrm>
            <a:off x="5980113" y="1371600"/>
            <a:ext cx="3163887" cy="895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u="sng" dirty="0">
                <a:solidFill>
                  <a:srgbClr val="FFFF00"/>
                </a:solidFill>
                <a:latin typeface="Times New Roman" pitchFamily="18" charset="0"/>
              </a:rPr>
              <a:t>Franco Bedeschi</a:t>
            </a:r>
          </a:p>
          <a:p>
            <a:pPr eaLnBrk="1" hangingPunct="1">
              <a:spcBef>
                <a:spcPct val="20000"/>
              </a:spcBef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INFN – Sezione di Pisa</a:t>
            </a:r>
          </a:p>
        </p:txBody>
      </p:sp>
      <p:sp>
        <p:nvSpPr>
          <p:cNvPr id="749573" name="Text Box 5"/>
          <p:cNvSpPr txBox="1">
            <a:spLocks noChangeArrowheads="1"/>
          </p:cNvSpPr>
          <p:nvPr/>
        </p:nvSpPr>
        <p:spPr bwMode="auto">
          <a:xfrm>
            <a:off x="1698625" y="2884488"/>
            <a:ext cx="170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4000" u="sng">
                <a:solidFill>
                  <a:schemeClr val="bg1"/>
                </a:solidFill>
                <a:latin typeface="Times New Roman" pitchFamily="18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Bedeschi, INFN-Pisa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29F6-0B67-4965-AACC-17B3B968E61D}" type="slidenum">
              <a:rPr lang="en-US" smtClean="0"/>
              <a:pPr/>
              <a:t>10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physics</a:t>
            </a:r>
            <a:endParaRPr lang="en-US" dirty="0"/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9050"/>
            <a:ext cx="5389563" cy="4845532"/>
          </a:xfrm>
        </p:spPr>
        <p:txBody>
          <a:bodyPr/>
          <a:lstStyle/>
          <a:p>
            <a:r>
              <a:rPr lang="en-US" dirty="0" smtClean="0"/>
              <a:t>Mostly from </a:t>
            </a:r>
            <a:r>
              <a:rPr lang="en-US" dirty="0" err="1" smtClean="0"/>
              <a:t>LHCb</a:t>
            </a:r>
            <a:endParaRPr lang="en-US" dirty="0"/>
          </a:p>
          <a:p>
            <a:pPr lvl="1"/>
            <a:r>
              <a:rPr lang="en-US" dirty="0" smtClean="0"/>
              <a:t>Luminosity leveled ~4e32</a:t>
            </a:r>
          </a:p>
          <a:p>
            <a:pPr lvl="1"/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r>
              <a:rPr lang="en-US" dirty="0" smtClean="0"/>
              <a:t> in 2011/ 1.4 fb</a:t>
            </a:r>
            <a:r>
              <a:rPr lang="en-US" baseline="30000" dirty="0" smtClean="0"/>
              <a:t>-1</a:t>
            </a:r>
            <a:r>
              <a:rPr lang="en-US" dirty="0" smtClean="0"/>
              <a:t> in 2012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2 fb</a:t>
            </a:r>
            <a:r>
              <a:rPr lang="en-US" baseline="30000" dirty="0" smtClean="0">
                <a:sym typeface="Wingdings" pitchFamily="2" charset="2"/>
              </a:rPr>
              <a:t>-1</a:t>
            </a:r>
            <a:r>
              <a:rPr lang="en-US" dirty="0" smtClean="0">
                <a:sym typeface="Wingdings" pitchFamily="2" charset="2"/>
              </a:rPr>
              <a:t> by end of run</a:t>
            </a:r>
            <a:endParaRPr lang="en-US" dirty="0"/>
          </a:p>
          <a:p>
            <a:r>
              <a:rPr lang="en-US" dirty="0" err="1" smtClean="0"/>
              <a:t>Bs</a:t>
            </a:r>
            <a:r>
              <a:rPr lang="en-US" dirty="0" smtClean="0"/>
              <a:t> highlights</a:t>
            </a:r>
          </a:p>
          <a:p>
            <a:pPr lvl="1"/>
            <a:r>
              <a:rPr lang="en-US" dirty="0" smtClean="0"/>
              <a:t>Mixing phase error &lt; 0.1 rad</a:t>
            </a:r>
          </a:p>
          <a:p>
            <a:pPr lvl="1"/>
            <a:r>
              <a:rPr lang="en-US" dirty="0" smtClean="0"/>
              <a:t>Detailed studies of rare decays</a:t>
            </a:r>
          </a:p>
          <a:p>
            <a:pPr lvl="2"/>
            <a:r>
              <a:rPr lang="en-US" dirty="0" smtClean="0"/>
              <a:t>BR(</a:t>
            </a:r>
            <a:r>
              <a:rPr lang="en-US" dirty="0" err="1" smtClean="0"/>
              <a:t>B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mm</a:t>
            </a:r>
            <a:r>
              <a:rPr lang="en-US" dirty="0" smtClean="0">
                <a:sym typeface="Wingdings" pitchFamily="2" charset="2"/>
              </a:rPr>
              <a:t>), B0K*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mm</a:t>
            </a:r>
            <a:r>
              <a:rPr lang="en-US" dirty="0" smtClean="0">
                <a:sym typeface="Wingdings" pitchFamily="2" charset="2"/>
              </a:rPr>
              <a:t> ….</a:t>
            </a:r>
          </a:p>
          <a:p>
            <a:pPr lvl="1"/>
            <a:r>
              <a:rPr lang="en-US" dirty="0" smtClean="0"/>
              <a:t>Close to releasing new results on angle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in many channels</a:t>
            </a:r>
          </a:p>
          <a:p>
            <a:pPr lvl="2"/>
            <a:r>
              <a:rPr lang="en-US" dirty="0" smtClean="0"/>
              <a:t>Expect sensitivity ~ 10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" name="Immagine 32" descr="phi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820" y="1255853"/>
            <a:ext cx="406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205" y="4201611"/>
            <a:ext cx="3692324" cy="226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067" y="1321291"/>
            <a:ext cx="4178461" cy="278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7323" y="1495938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2011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618" y="1321291"/>
            <a:ext cx="4227357" cy="279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4201" y="148406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2012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9073" y="1114731"/>
            <a:ext cx="310213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David Straub: arXiv:1205.6094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7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7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Bedeschi, INFN-Pisa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70CE-0761-4F63-B2A2-228F4CB15207}" type="slidenum">
              <a:rPr lang="en-US" smtClean="0"/>
              <a:pPr/>
              <a:t>11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lepton physics</a:t>
            </a:r>
            <a:endParaRPr lang="en-US" dirty="0"/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677" y="1299563"/>
            <a:ext cx="8170863" cy="4114800"/>
          </a:xfrm>
        </p:spPr>
        <p:txBody>
          <a:bodyPr/>
          <a:lstStyle/>
          <a:p>
            <a:r>
              <a:rPr lang="en-US" dirty="0"/>
              <a:t>Searches for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>
                <a:sym typeface="Wingdings" pitchFamily="2" charset="2"/>
              </a:rPr>
              <a:t>e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g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>
                <a:latin typeface="Symbol" pitchFamily="18" charset="2"/>
                <a:sym typeface="Wingdings" pitchFamily="2" charset="2"/>
              </a:rPr>
              <a:t>g</a:t>
            </a:r>
            <a:r>
              <a:rPr lang="en-US" dirty="0">
                <a:sym typeface="Wingdings" pitchFamily="2" charset="2"/>
              </a:rPr>
              <a:t> real MEG,</a:t>
            </a:r>
            <a:r>
              <a:rPr lang="en-US" dirty="0">
                <a:latin typeface="Symbol" pitchFamily="18" charset="2"/>
                <a:sym typeface="Wingdings" pitchFamily="2" charset="2"/>
              </a:rPr>
              <a:t> g</a:t>
            </a:r>
            <a:r>
              <a:rPr lang="en-US" dirty="0">
                <a:sym typeface="Wingdings" pitchFamily="2" charset="2"/>
              </a:rPr>
              <a:t> virtual Mu2E)</a:t>
            </a:r>
          </a:p>
          <a:p>
            <a:pPr lvl="1"/>
            <a:r>
              <a:rPr lang="en-US" dirty="0">
                <a:sym typeface="Wingdings" pitchFamily="2" charset="2"/>
              </a:rPr>
              <a:t>MEG improves limit </a:t>
            </a:r>
            <a:r>
              <a:rPr lang="en-US" dirty="0" smtClean="0">
                <a:sym typeface="Wingdings" pitchFamily="2" charset="2"/>
              </a:rPr>
              <a:t>(2010)  2011 </a:t>
            </a:r>
            <a:r>
              <a:rPr lang="en-US" dirty="0" err="1" smtClean="0">
                <a:sym typeface="Wingdings" pitchFamily="2" charset="2"/>
              </a:rPr>
              <a:t>unblind</a:t>
            </a:r>
            <a:r>
              <a:rPr lang="en-US" dirty="0" smtClean="0">
                <a:sym typeface="Wingdings" pitchFamily="2" charset="2"/>
              </a:rPr>
              <a:t> this October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Mu2E </a:t>
            </a:r>
            <a:r>
              <a:rPr lang="en-US" dirty="0" smtClean="0">
                <a:sym typeface="Wingdings" pitchFamily="2" charset="2"/>
              </a:rPr>
              <a:t>receives CD </a:t>
            </a:r>
            <a:r>
              <a:rPr lang="en-US" dirty="0">
                <a:sym typeface="Wingdings" pitchFamily="2" charset="2"/>
              </a:rPr>
              <a:t>1 </a:t>
            </a:r>
            <a:r>
              <a:rPr lang="en-US" dirty="0" smtClean="0">
                <a:sym typeface="Wingdings" pitchFamily="2" charset="2"/>
              </a:rPr>
              <a:t>in June 2012</a:t>
            </a:r>
          </a:p>
        </p:txBody>
      </p:sp>
      <p:grpSp>
        <p:nvGrpSpPr>
          <p:cNvPr id="864261" name="Group 5"/>
          <p:cNvGrpSpPr>
            <a:grpSpLocks/>
          </p:cNvGrpSpPr>
          <p:nvPr/>
        </p:nvGrpSpPr>
        <p:grpSpPr bwMode="auto">
          <a:xfrm>
            <a:off x="2894013" y="2847975"/>
            <a:ext cx="6249987" cy="3586163"/>
            <a:chOff x="463" y="836"/>
            <a:chExt cx="4716" cy="2931"/>
          </a:xfrm>
        </p:grpSpPr>
        <p:pic>
          <p:nvPicPr>
            <p:cNvPr id="86426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1008"/>
              <a:ext cx="4716" cy="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4263" name="TextBox 8"/>
            <p:cNvSpPr txBox="1">
              <a:spLocks noChangeArrowheads="1"/>
            </p:cNvSpPr>
            <p:nvPr/>
          </p:nvSpPr>
          <p:spPr bwMode="auto">
            <a:xfrm>
              <a:off x="1765" y="1882"/>
              <a:ext cx="25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sz="1400">
                  <a:solidFill>
                    <a:srgbClr val="008000"/>
                  </a:solidFill>
                  <a:latin typeface="Wingdings" pitchFamily="2" charset="2"/>
                  <a:cs typeface="Arial" pitchFamily="34" charset="0"/>
                </a:rPr>
                <a:t></a:t>
              </a:r>
              <a:endParaRPr lang="en-US" sz="1400">
                <a:solidFill>
                  <a:srgbClr val="008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0" y="1336"/>
              <a:ext cx="272" cy="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2" y="1350"/>
              <a:ext cx="272" cy="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28" y="1346"/>
              <a:ext cx="272" cy="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864267" name="TextBox 14"/>
            <p:cNvSpPr txBox="1">
              <a:spLocks noChangeArrowheads="1"/>
            </p:cNvSpPr>
            <p:nvPr/>
          </p:nvSpPr>
          <p:spPr bwMode="auto">
            <a:xfrm>
              <a:off x="3610" y="1233"/>
              <a:ext cx="48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sz="1800">
                  <a:latin typeface="Calibri" pitchFamily="34" charset="0"/>
                  <a:cs typeface="Arial" pitchFamily="34" charset="0"/>
                </a:rPr>
                <a:t>2012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6" y="1432"/>
              <a:ext cx="272" cy="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1800" dirty="0"/>
                <a:t>20</a:t>
              </a:r>
            </a:p>
          </p:txBody>
        </p:sp>
        <p:sp>
          <p:nvSpPr>
            <p:cNvPr id="864269" name="TextBox 16"/>
            <p:cNvSpPr txBox="1">
              <a:spLocks noChangeArrowheads="1"/>
            </p:cNvSpPr>
            <p:nvPr/>
          </p:nvSpPr>
          <p:spPr bwMode="auto">
            <a:xfrm>
              <a:off x="2371" y="1233"/>
              <a:ext cx="48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sz="1800">
                  <a:latin typeface="Calibri" pitchFamily="34" charset="0"/>
                  <a:cs typeface="Arial" pitchFamily="34" charset="0"/>
                </a:rPr>
                <a:t>2011</a:t>
              </a:r>
            </a:p>
          </p:txBody>
        </p:sp>
        <p:sp>
          <p:nvSpPr>
            <p:cNvPr id="864270" name="TextBox 17"/>
            <p:cNvSpPr txBox="1">
              <a:spLocks noChangeArrowheads="1"/>
            </p:cNvSpPr>
            <p:nvPr/>
          </p:nvSpPr>
          <p:spPr bwMode="auto">
            <a:xfrm>
              <a:off x="1467" y="1252"/>
              <a:ext cx="48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sz="1800">
                  <a:latin typeface="Calibri" pitchFamily="34" charset="0"/>
                  <a:cs typeface="Arial" pitchFamily="34" charset="0"/>
                </a:rPr>
                <a:t>2010</a:t>
              </a:r>
            </a:p>
          </p:txBody>
        </p:sp>
        <p:sp>
          <p:nvSpPr>
            <p:cNvPr id="864271" name="TextBox 18"/>
            <p:cNvSpPr txBox="1">
              <a:spLocks noChangeArrowheads="1"/>
            </p:cNvSpPr>
            <p:nvPr/>
          </p:nvSpPr>
          <p:spPr bwMode="auto">
            <a:xfrm>
              <a:off x="1770" y="2036"/>
              <a:ext cx="27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sz="140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✚</a:t>
              </a:r>
              <a:endParaRPr lang="en-US" sz="1400">
                <a:solidFill>
                  <a:srgbClr val="008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864272" name="Group 21"/>
            <p:cNvGrpSpPr>
              <a:grpSpLocks/>
            </p:cNvGrpSpPr>
            <p:nvPr/>
          </p:nvGrpSpPr>
          <p:grpSpPr bwMode="auto">
            <a:xfrm>
              <a:off x="2913" y="2621"/>
              <a:ext cx="1376" cy="494"/>
              <a:chOff x="5731030" y="2727524"/>
              <a:chExt cx="2185765" cy="784761"/>
            </a:xfrm>
          </p:grpSpPr>
          <p:sp>
            <p:nvSpPr>
              <p:cNvPr id="864273" name="TextBox 9"/>
              <p:cNvSpPr txBox="1">
                <a:spLocks noChangeArrowheads="1"/>
              </p:cNvSpPr>
              <p:nvPr/>
            </p:nvSpPr>
            <p:spPr bwMode="auto">
              <a:xfrm>
                <a:off x="5731030" y="2727524"/>
                <a:ext cx="410901" cy="39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sz="1400">
                    <a:solidFill>
                      <a:srgbClr val="008000"/>
                    </a:solidFill>
                    <a:latin typeface="Wingdings" pitchFamily="2" charset="2"/>
                    <a:cs typeface="Arial" pitchFamily="34" charset="0"/>
                  </a:rPr>
                  <a:t></a:t>
                </a:r>
                <a:endParaRPr lang="en-US" sz="1400">
                  <a:solidFill>
                    <a:srgbClr val="008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864274" name="TextBox 10"/>
              <p:cNvSpPr txBox="1">
                <a:spLocks noChangeArrowheads="1"/>
              </p:cNvSpPr>
              <p:nvPr/>
            </p:nvSpPr>
            <p:spPr bwMode="auto">
              <a:xfrm>
                <a:off x="6003062" y="2727524"/>
                <a:ext cx="1913733" cy="357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sz="1200">
                    <a:solidFill>
                      <a:srgbClr val="008000"/>
                    </a:solidFill>
                    <a:latin typeface="Calibri" pitchFamily="34" charset="0"/>
                    <a:cs typeface="Arial" pitchFamily="34" charset="0"/>
                  </a:rPr>
                  <a:t>Data 2009-2010 (freq.)</a:t>
                </a:r>
              </a:p>
            </p:txBody>
          </p:sp>
          <p:sp>
            <p:nvSpPr>
              <p:cNvPr id="864275" name="TextBox 19"/>
              <p:cNvSpPr txBox="1">
                <a:spLocks noChangeArrowheads="1"/>
              </p:cNvSpPr>
              <p:nvPr/>
            </p:nvSpPr>
            <p:spPr bwMode="auto">
              <a:xfrm>
                <a:off x="5736737" y="2925779"/>
                <a:ext cx="433729" cy="39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sz="140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</a:rPr>
                  <a:t>✚</a:t>
                </a:r>
                <a:endParaRPr lang="en-US" sz="1400">
                  <a:solidFill>
                    <a:srgbClr val="008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864276" name="TextBox 20"/>
              <p:cNvSpPr txBox="1">
                <a:spLocks noChangeArrowheads="1"/>
              </p:cNvSpPr>
              <p:nvPr/>
            </p:nvSpPr>
            <p:spPr bwMode="auto">
              <a:xfrm>
                <a:off x="5997355" y="2919080"/>
                <a:ext cx="1858566" cy="593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defTabSz="4572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sz="1200">
                    <a:solidFill>
                      <a:srgbClr val="008000"/>
                    </a:solidFill>
                    <a:latin typeface="Calibri" pitchFamily="34" charset="0"/>
                    <a:cs typeface="Arial" pitchFamily="34" charset="0"/>
                  </a:rPr>
                  <a:t>Sensitivity 2009-2010 </a:t>
                </a:r>
                <a:br>
                  <a:rPr lang="en-US" sz="1200">
                    <a:solidFill>
                      <a:srgbClr val="008000"/>
                    </a:solidFill>
                    <a:latin typeface="Calibri" pitchFamily="34" charset="0"/>
                    <a:cs typeface="Arial" pitchFamily="34" charset="0"/>
                  </a:rPr>
                </a:br>
                <a:r>
                  <a:rPr lang="en-US" sz="1200">
                    <a:solidFill>
                      <a:srgbClr val="008000"/>
                    </a:solidFill>
                    <a:latin typeface="Calibri" pitchFamily="34" charset="0"/>
                    <a:cs typeface="Arial" pitchFamily="34" charset="0"/>
                  </a:rPr>
                  <a:t>(freq.)</a:t>
                </a:r>
              </a:p>
            </p:txBody>
          </p:sp>
        </p:grpSp>
        <p:sp>
          <p:nvSpPr>
            <p:cNvPr id="864277" name="TextBox 22"/>
            <p:cNvSpPr txBox="1">
              <a:spLocks noChangeArrowheads="1"/>
            </p:cNvSpPr>
            <p:nvPr/>
          </p:nvSpPr>
          <p:spPr bwMode="auto">
            <a:xfrm>
              <a:off x="1996" y="836"/>
              <a:ext cx="1759" cy="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defTabSz="4572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sz="1800">
                  <a:latin typeface="Calibri" pitchFamily="34" charset="0"/>
                  <a:cs typeface="Arial" pitchFamily="34" charset="0"/>
                </a:rPr>
                <a:t>NULL Signal hypothesis</a:t>
              </a:r>
            </a:p>
          </p:txBody>
        </p:sp>
      </p:grpSp>
      <p:sp>
        <p:nvSpPr>
          <p:cNvPr id="864278" name="Text Box 22"/>
          <p:cNvSpPr txBox="1">
            <a:spLocks noChangeArrowheads="1"/>
          </p:cNvSpPr>
          <p:nvPr/>
        </p:nvSpPr>
        <p:spPr bwMode="auto">
          <a:xfrm>
            <a:off x="450850" y="5035550"/>
            <a:ext cx="2794000" cy="1400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533400" indent="-5334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10</a:t>
            </a:r>
            <a:r>
              <a:rPr lang="en-US" sz="2000" baseline="30000">
                <a:solidFill>
                  <a:schemeClr val="tx2"/>
                </a:solidFill>
                <a:latin typeface="Times New Roman" pitchFamily="18" charset="0"/>
              </a:rPr>
              <a:t>-13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 range reachable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 with 2011-2012 data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10</a:t>
            </a:r>
            <a:r>
              <a:rPr lang="en-US" sz="2000" b="1" baseline="30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-14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range reachable 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with upgrade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64307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800350"/>
            <a:ext cx="4237038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322" y="3356963"/>
            <a:ext cx="2766691" cy="14711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g-2 exp. received CD0</a:t>
            </a:r>
          </a:p>
          <a:p>
            <a:r>
              <a:rPr lang="en-US" dirty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n Sept. 2012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496620" y="4432445"/>
            <a:ext cx="2051996" cy="1057618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Bedeschi, INFN-Pisa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F4DA-CBB7-4CF2-AEDA-C9C46772463D}" type="slidenum">
              <a:rPr lang="en-US" smtClean="0"/>
              <a:pPr/>
              <a:t>12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</a:t>
            </a:r>
            <a:r>
              <a:rPr lang="en-US" dirty="0" err="1" smtClean="0"/>
              <a:t>INFN&amp;University</a:t>
            </a:r>
            <a:endParaRPr lang="en-US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66838"/>
            <a:ext cx="4371975" cy="5184775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esearchers </a:t>
            </a:r>
            <a:r>
              <a:rPr lang="en-US" dirty="0"/>
              <a:t>and </a:t>
            </a:r>
            <a:r>
              <a:rPr lang="en-US" dirty="0" smtClean="0"/>
              <a:t>engineers:</a:t>
            </a:r>
            <a:endParaRPr lang="en-US" dirty="0"/>
          </a:p>
          <a:p>
            <a:pPr lvl="1"/>
            <a:r>
              <a:rPr lang="en-US" dirty="0" smtClean="0"/>
              <a:t>#people  fairly stable:</a:t>
            </a:r>
          </a:p>
          <a:p>
            <a:pPr lvl="2"/>
            <a:r>
              <a:rPr lang="en-US" dirty="0" smtClean="0"/>
              <a:t>~1000  scientists/800 FTE</a:t>
            </a:r>
            <a:endParaRPr lang="en-US" dirty="0"/>
          </a:p>
          <a:p>
            <a:pPr lvl="1"/>
            <a:r>
              <a:rPr lang="en-US" dirty="0" smtClean="0"/>
              <a:t>Slow drop since 2011</a:t>
            </a:r>
          </a:p>
          <a:p>
            <a:pPr lvl="2"/>
            <a:r>
              <a:rPr lang="en-US" dirty="0" smtClean="0"/>
              <a:t>Over 70 excluded</a:t>
            </a:r>
          </a:p>
          <a:p>
            <a:pPr lvl="2"/>
            <a:r>
              <a:rPr lang="en-US" dirty="0" smtClean="0"/>
              <a:t>Recruiting issues</a:t>
            </a:r>
            <a:endParaRPr lang="en-US" dirty="0"/>
          </a:p>
          <a:p>
            <a:pPr lvl="1"/>
            <a:r>
              <a:rPr lang="en-US" dirty="0" smtClean="0"/>
              <a:t>Average </a:t>
            </a:r>
            <a:r>
              <a:rPr lang="en-US" dirty="0"/>
              <a:t>researcher age is growing</a:t>
            </a:r>
          </a:p>
          <a:p>
            <a:pPr lvl="2"/>
            <a:r>
              <a:rPr lang="en-US" dirty="0"/>
              <a:t>Difficult to hire post-docs </a:t>
            </a:r>
            <a:endParaRPr lang="en-US" dirty="0" smtClean="0"/>
          </a:p>
          <a:p>
            <a:pPr lvl="2"/>
            <a:r>
              <a:rPr lang="en-US" dirty="0" smtClean="0"/>
              <a:t>Insufficient </a:t>
            </a:r>
            <a:r>
              <a:rPr lang="en-US" dirty="0"/>
              <a:t>rate of hiring of new researches (INFN&amp;U.)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857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966" y="1328362"/>
            <a:ext cx="4633047" cy="27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0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578" y="4083057"/>
            <a:ext cx="4616435" cy="272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Bedeschi, INFN-Pisa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1E3C-11A7-4DCC-83D7-A30A16D30239}" type="slidenum">
              <a:rPr lang="en-US" smtClean="0"/>
              <a:pPr/>
              <a:t>13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4450"/>
            <a:ext cx="8751888" cy="4114800"/>
          </a:xfrm>
        </p:spPr>
        <p:txBody>
          <a:bodyPr/>
          <a:lstStyle/>
          <a:p>
            <a:r>
              <a:rPr lang="en-US" dirty="0" smtClean="0"/>
              <a:t>Flat budget in last 3 years ~ 20 M€</a:t>
            </a:r>
          </a:p>
          <a:p>
            <a:pPr lvl="1"/>
            <a:r>
              <a:rPr lang="en-US" dirty="0" smtClean="0"/>
              <a:t>No correction for inflation</a:t>
            </a:r>
          </a:p>
          <a:p>
            <a:pPr lvl="1"/>
            <a:r>
              <a:rPr lang="en-US" dirty="0" smtClean="0"/>
              <a:t>Significant loss in last 10 years</a:t>
            </a:r>
          </a:p>
          <a:p>
            <a:pPr lvl="1"/>
            <a:r>
              <a:rPr lang="en-US" dirty="0" smtClean="0"/>
              <a:t>Little room for large new initiatives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601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717" y="3153507"/>
            <a:ext cx="5727452" cy="33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342663"/>
            <a:ext cx="8321373" cy="4318362"/>
          </a:xfrm>
        </p:spPr>
        <p:txBody>
          <a:bodyPr/>
          <a:lstStyle/>
          <a:p>
            <a:r>
              <a:rPr lang="en-US" dirty="0" smtClean="0"/>
              <a:t>Publication rate high and rather stable</a:t>
            </a:r>
          </a:p>
          <a:p>
            <a:pPr lvl="1"/>
            <a:r>
              <a:rPr lang="en-US" dirty="0" smtClean="0"/>
              <a:t>Sustained mostly by large general purpose experiments</a:t>
            </a:r>
          </a:p>
          <a:p>
            <a:pPr lvl="1"/>
            <a:r>
              <a:rPr lang="en-US" dirty="0" smtClean="0"/>
              <a:t>Issue of productivity of single measurement experiments</a:t>
            </a:r>
          </a:p>
          <a:p>
            <a:r>
              <a:rPr lang="en-US" dirty="0" smtClean="0"/>
              <a:t>Talk rate increase in the last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14</a:t>
            </a:fld>
            <a:r>
              <a:rPr lang="en-US" smtClean="0"/>
              <a:t>/18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879" y="3322238"/>
            <a:ext cx="5623066" cy="3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7" y="3275635"/>
            <a:ext cx="5649498" cy="3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3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on current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19" y="1256857"/>
            <a:ext cx="8888534" cy="5120793"/>
          </a:xfrm>
        </p:spPr>
        <p:txBody>
          <a:bodyPr/>
          <a:lstStyle/>
          <a:p>
            <a:r>
              <a:rPr lang="en-US" dirty="0" smtClean="0"/>
              <a:t>KLOE/DAFNE</a:t>
            </a:r>
          </a:p>
          <a:p>
            <a:pPr lvl="1"/>
            <a:r>
              <a:rPr lang="en-US" dirty="0" smtClean="0"/>
              <a:t>Detector came up very well</a:t>
            </a:r>
          </a:p>
          <a:p>
            <a:pPr lvl="1"/>
            <a:r>
              <a:rPr lang="en-US" dirty="0" smtClean="0"/>
              <a:t>Detector upgrades ready to install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roblems with luminosity/reliability of DAFNE</a:t>
            </a:r>
          </a:p>
          <a:p>
            <a:pPr lvl="2"/>
            <a:r>
              <a:rPr lang="en-US" dirty="0" smtClean="0"/>
              <a:t>INFN/LNF has put up a significant effort to fix the problem</a:t>
            </a:r>
          </a:p>
          <a:p>
            <a:pPr lvl="2"/>
            <a:r>
              <a:rPr lang="en-US" dirty="0" smtClean="0"/>
              <a:t>May take a good fraction of 2013 to complete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SuperB</a:t>
            </a:r>
            <a:endParaRPr lang="en-US" dirty="0" smtClean="0"/>
          </a:p>
          <a:p>
            <a:pPr lvl="1"/>
            <a:r>
              <a:rPr lang="en-US" dirty="0" smtClean="0"/>
              <a:t>Detector almost ready to start constructions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achine funding still highly uncertain 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iming is critical!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15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7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F530-DC4B-4637-B014-E03B5A0B8187}" type="slidenum">
              <a:rPr lang="en-US" smtClean="0"/>
              <a:pPr/>
              <a:t>16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366713"/>
            <a:ext cx="6477000" cy="685800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initiatives (1)</a:t>
            </a:r>
            <a:endParaRPr lang="en-US" dirty="0"/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366838"/>
            <a:ext cx="8945562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LHC: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Atlas </a:t>
            </a:r>
            <a:r>
              <a:rPr lang="en-US" dirty="0"/>
              <a:t>and CMS phase 1 upgrades </a:t>
            </a:r>
            <a:r>
              <a:rPr lang="en-US" dirty="0" smtClean="0"/>
              <a:t>well defined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Phase 2 upgrades (beyond 2022) represent a huge investment and need a very careful assessment over the next few of years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LHC-b </a:t>
            </a:r>
            <a:r>
              <a:rPr lang="en-US" dirty="0" smtClean="0"/>
              <a:t>upgrades under discussion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Phase 1/2 coincide.</a:t>
            </a:r>
            <a:r>
              <a:rPr lang="en-US" dirty="0" smtClean="0"/>
              <a:t> Could be accessible </a:t>
            </a:r>
            <a:r>
              <a:rPr lang="en-US" dirty="0" smtClean="0"/>
              <a:t>with current budget </a:t>
            </a:r>
            <a:r>
              <a:rPr lang="en-US" dirty="0" smtClean="0"/>
              <a:t>levels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Significant cost will be carefully reviewed during 2013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SuperB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Detector TDR ready this year. R&amp;D almost complete.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Funding of machine is critical. Hope for government response by end of 2012 after report from </a:t>
            </a:r>
            <a:r>
              <a:rPr lang="en-US" dirty="0" err="1" smtClean="0"/>
              <a:t>Fioni</a:t>
            </a:r>
            <a:r>
              <a:rPr lang="en-US" dirty="0" smtClean="0"/>
              <a:t> committee.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Funding of detector will require budget increase for this line of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initiatives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42" y="1395753"/>
            <a:ext cx="8680189" cy="4924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MEG </a:t>
            </a:r>
            <a:r>
              <a:rPr lang="en-US" dirty="0" smtClean="0"/>
              <a:t>upgrade at PSI: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Critical R&amp;D to complete by end of 2012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May start construction after full review in mid-2013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Mu2E at FNAL: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INFN commitment to be defined during 2013-14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Critical consolidation of </a:t>
            </a:r>
            <a:r>
              <a:rPr lang="en-US" dirty="0"/>
              <a:t>I</a:t>
            </a:r>
            <a:r>
              <a:rPr lang="en-US" dirty="0" smtClean="0"/>
              <a:t>talian collaboration and possible returns to Italian industry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g-2 at FNAL: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Exploratory phase. Not costly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COMPASS </a:t>
            </a:r>
            <a:r>
              <a:rPr lang="en-US" dirty="0" smtClean="0"/>
              <a:t>upgrade at CERN-SPS: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Partial RICH upgrade close to approval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17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Bedeschi</a:t>
            </a:r>
            <a:r>
              <a:rPr lang="en-US" dirty="0"/>
              <a:t>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58FC-0CDC-45DF-8C4D-909D066353C7}" type="slidenum">
              <a:rPr lang="en-US" smtClean="0"/>
              <a:pPr/>
              <a:t>18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404937"/>
            <a:ext cx="9051404" cy="4845391"/>
          </a:xfrm>
        </p:spPr>
        <p:txBody>
          <a:bodyPr/>
          <a:lstStyle/>
          <a:p>
            <a:r>
              <a:rPr lang="en-US" dirty="0" smtClean="0"/>
              <a:t>The accelerator based experiments handled by INFN are in good shape and a healthy amount of new experiments and upgrades is present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activities are very successful</a:t>
            </a:r>
          </a:p>
          <a:p>
            <a:pPr lvl="1"/>
            <a:r>
              <a:rPr lang="en-US" dirty="0" smtClean="0"/>
              <a:t>Often cashing </a:t>
            </a:r>
            <a:r>
              <a:rPr lang="en-US" dirty="0"/>
              <a:t>in on past </a:t>
            </a:r>
            <a:r>
              <a:rPr lang="en-US" dirty="0" smtClean="0"/>
              <a:t>funding</a:t>
            </a:r>
            <a:endParaRPr lang="en-US" dirty="0"/>
          </a:p>
          <a:p>
            <a:r>
              <a:rPr lang="en-US" dirty="0" smtClean="0"/>
              <a:t>New activities on a small/medium scale can be accommodated, but</a:t>
            </a:r>
          </a:p>
          <a:p>
            <a:pPr lvl="1"/>
            <a:r>
              <a:rPr lang="en-US" dirty="0" smtClean="0"/>
              <a:t>Impact on operating costs of existing experiments</a:t>
            </a:r>
          </a:p>
          <a:p>
            <a:pPr lvl="1"/>
            <a:r>
              <a:rPr lang="en-US" dirty="0" smtClean="0"/>
              <a:t>Need</a:t>
            </a:r>
            <a:r>
              <a:rPr lang="en-US" dirty="0" smtClean="0"/>
              <a:t> compression </a:t>
            </a:r>
            <a:r>
              <a:rPr lang="en-US" dirty="0" smtClean="0"/>
              <a:t>of original </a:t>
            </a:r>
            <a:r>
              <a:rPr lang="en-US" dirty="0" smtClean="0"/>
              <a:t>proposals</a:t>
            </a:r>
          </a:p>
          <a:p>
            <a:r>
              <a:rPr lang="en-US" dirty="0" smtClean="0"/>
              <a:t>L</a:t>
            </a:r>
            <a:r>
              <a:rPr lang="en-US" dirty="0" smtClean="0"/>
              <a:t>ong term strategy depends on evolution of HEP facilities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Bedeschi</a:t>
            </a:r>
            <a:r>
              <a:rPr lang="en-US" dirty="0"/>
              <a:t>, INFN-Pisa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A1-B10F-42F3-8EBD-7C8C007CBF64}" type="slidenum">
              <a:rPr lang="en-US" smtClean="0"/>
              <a:pPr/>
              <a:t>19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Bedeschi, INFN-Pisa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B2A4-ADB6-41C0-8FAF-572F1A178B4B}" type="slidenum">
              <a:rPr lang="en-US" smtClean="0"/>
              <a:pPr/>
              <a:t>2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550" y="355600"/>
            <a:ext cx="6477000" cy="685800"/>
          </a:xfrm>
        </p:spPr>
        <p:txBody>
          <a:bodyPr/>
          <a:lstStyle/>
          <a:p>
            <a:r>
              <a:rPr lang="en-US" dirty="0" smtClean="0"/>
              <a:t>Lines of research</a:t>
            </a:r>
            <a:endParaRPr lang="en-US" dirty="0"/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3562"/>
            <a:ext cx="4656138" cy="5408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 smtClean="0"/>
              <a:t>Hadronic</a:t>
            </a:r>
            <a:r>
              <a:rPr lang="en-US" sz="2000" dirty="0" smtClean="0"/>
              <a:t> physics at high energy: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ATLAS, CMS, </a:t>
            </a:r>
            <a:r>
              <a:rPr lang="en-US" sz="1800" dirty="0" smtClean="0"/>
              <a:t>LHC-f, </a:t>
            </a:r>
            <a:r>
              <a:rPr lang="en-US" sz="1800" dirty="0"/>
              <a:t>TOTEM @ LHC (</a:t>
            </a:r>
            <a:r>
              <a:rPr lang="en-US" sz="1800" b="1" dirty="0">
                <a:solidFill>
                  <a:srgbClr val="00B050"/>
                </a:solidFill>
              </a:rPr>
              <a:t>running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CDF2 @ </a:t>
            </a:r>
            <a:r>
              <a:rPr lang="en-US" sz="1800" dirty="0" err="1"/>
              <a:t>Tevatron</a:t>
            </a:r>
            <a:r>
              <a:rPr lang="en-US" sz="1800" dirty="0"/>
              <a:t> (</a:t>
            </a:r>
            <a:r>
              <a:rPr lang="en-US" sz="1800" b="1" dirty="0">
                <a:solidFill>
                  <a:srgbClr val="FF0000"/>
                </a:solidFill>
              </a:rPr>
              <a:t>closed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Flavor physics: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BaBar</a:t>
            </a:r>
            <a:r>
              <a:rPr lang="en-US" sz="1800" dirty="0"/>
              <a:t> @ PEP-II (</a:t>
            </a:r>
            <a:r>
              <a:rPr lang="en-US" sz="1800" b="1" dirty="0">
                <a:solidFill>
                  <a:srgbClr val="FF0000"/>
                </a:solidFill>
              </a:rPr>
              <a:t>closed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BES-III @ BES-III (</a:t>
            </a:r>
            <a:r>
              <a:rPr lang="en-US" sz="1800" b="1" dirty="0">
                <a:solidFill>
                  <a:srgbClr val="00B050"/>
                </a:solidFill>
              </a:rPr>
              <a:t>running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KLOE @ </a:t>
            </a:r>
            <a:r>
              <a:rPr lang="en-US" sz="1800" dirty="0" smtClean="0"/>
              <a:t>DAFNE (</a:t>
            </a:r>
            <a:r>
              <a:rPr lang="en-US" sz="1800" b="1" dirty="0" smtClean="0">
                <a:solidFill>
                  <a:srgbClr val="00B050"/>
                </a:solidFill>
              </a:rPr>
              <a:t>running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LHC-B @ LHC (</a:t>
            </a:r>
            <a:r>
              <a:rPr lang="en-US" sz="1800" b="1" dirty="0">
                <a:solidFill>
                  <a:srgbClr val="00B050"/>
                </a:solidFill>
              </a:rPr>
              <a:t>running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NA62 @ SPS (</a:t>
            </a:r>
            <a:r>
              <a:rPr lang="en-US" sz="1800" b="1" dirty="0" smtClean="0">
                <a:solidFill>
                  <a:srgbClr val="00B0F0"/>
                </a:solidFill>
              </a:rPr>
              <a:t>building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SuperB</a:t>
            </a:r>
            <a:r>
              <a:rPr lang="en-US" sz="1800" dirty="0" smtClean="0"/>
              <a:t> @ </a:t>
            </a:r>
            <a:r>
              <a:rPr lang="en-US" sz="1800" dirty="0" err="1" smtClean="0"/>
              <a:t>SuperB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FFFF00"/>
                </a:solidFill>
              </a:rPr>
              <a:t>R&amp;D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Lepton Flavor Violation: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MEG @ PSI (</a:t>
            </a:r>
            <a:r>
              <a:rPr lang="en-US" sz="1800" b="1" dirty="0" smtClean="0">
                <a:solidFill>
                  <a:srgbClr val="00B050"/>
                </a:solidFill>
              </a:rPr>
              <a:t>running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Mu2E @ Fermilab (</a:t>
            </a:r>
            <a:r>
              <a:rPr lang="en-US" sz="1800" b="1" dirty="0" smtClean="0">
                <a:solidFill>
                  <a:srgbClr val="FFFF00"/>
                </a:solidFill>
              </a:rPr>
              <a:t>R&amp;D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2200" dirty="0"/>
          </a:p>
        </p:txBody>
      </p:sp>
      <p:pic>
        <p:nvPicPr>
          <p:cNvPr id="8611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862" y="3597352"/>
            <a:ext cx="5571404" cy="299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87862" y="1449388"/>
            <a:ext cx="4656138" cy="54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28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CCFFF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FFFF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/>
              <a:t>Proton structure: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COMPASS @ SPS (</a:t>
            </a:r>
            <a:r>
              <a:rPr lang="en-US" sz="1800" b="1" dirty="0" smtClean="0">
                <a:solidFill>
                  <a:srgbClr val="00B050"/>
                </a:solidFill>
              </a:rPr>
              <a:t>running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ZEUS @ HERA (closed)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Other: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Future lepton colliders  (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Planning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UA9 @ SPS&amp;LHC (</a:t>
            </a:r>
            <a:r>
              <a:rPr lang="en-US" sz="1800" b="1" dirty="0" smtClean="0">
                <a:solidFill>
                  <a:srgbClr val="FFFF00"/>
                </a:solidFill>
              </a:rPr>
              <a:t>R&amp;D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Experiment support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CSN1 summary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47" y="1303157"/>
            <a:ext cx="3257309" cy="4114800"/>
          </a:xfrm>
        </p:spPr>
        <p:txBody>
          <a:bodyPr/>
          <a:lstStyle/>
          <a:p>
            <a:r>
              <a:rPr lang="en-US" dirty="0" smtClean="0"/>
              <a:t>Cost and personnel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Age and role profiles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20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47" y="1848253"/>
            <a:ext cx="8842092" cy="147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8005" y="3470339"/>
            <a:ext cx="6476034" cy="30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2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highlights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3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4098" name="Picture 2" descr="https://atlas.web.cern.ch/Atlas/GROUPS/PHYSICS/CONFNOTES/ATLAS-CONF-2012-092/fig_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005" y="1349693"/>
            <a:ext cx="4437995" cy="29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ms.web.cern.ch/sites/cms.web.cern.ch/files/styles/large/public/field/image/high-pileup-event-RhoZ-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935392"/>
            <a:ext cx="6139087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412172"/>
            <a:ext cx="4019049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CMS: 78 simultaneous interactions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(not a heavy ion event!)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0314" y="3412172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4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m</a:t>
            </a:r>
            <a:endParaRPr lang="en-US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6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3921-D206-49E5-8C72-FC0BB2BC977F}" type="slidenum">
              <a:rPr lang="en-US" smtClean="0"/>
              <a:pPr/>
              <a:t>4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664" y="1411589"/>
            <a:ext cx="7772400" cy="46998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LHC luminosity profile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 smtClean="0"/>
              <a:t> ~ 7.7x10</a:t>
            </a:r>
            <a:r>
              <a:rPr lang="en-US" baseline="30000" dirty="0" smtClean="0"/>
              <a:t>33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Expect ~ 20-25 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f</a:t>
            </a:r>
            <a:r>
              <a:rPr lang="en-US" dirty="0" smtClean="0"/>
              <a:t>or each experiment by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e</a:t>
            </a:r>
            <a:r>
              <a:rPr lang="en-US" dirty="0" smtClean="0"/>
              <a:t>nd of run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899" y="1891978"/>
            <a:ext cx="5128369" cy="468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46" y="1308767"/>
            <a:ext cx="7772400" cy="4114800"/>
          </a:xfrm>
        </p:spPr>
        <p:txBody>
          <a:bodyPr/>
          <a:lstStyle/>
          <a:p>
            <a:r>
              <a:rPr lang="en-US" dirty="0" smtClean="0"/>
              <a:t>Higgs-like particle discovered in decays to vectors</a:t>
            </a:r>
          </a:p>
          <a:p>
            <a:pPr lvl="1"/>
            <a:r>
              <a:rPr lang="en-US" dirty="0" smtClean="0"/>
              <a:t>Indication of bb decay from </a:t>
            </a:r>
            <a:r>
              <a:rPr lang="en-US" dirty="0" err="1" smtClean="0"/>
              <a:t>Tevatron</a:t>
            </a:r>
            <a:endParaRPr lang="en-US" dirty="0" smtClean="0"/>
          </a:p>
          <a:p>
            <a:r>
              <a:rPr lang="en-US" dirty="0" smtClean="0"/>
              <a:t>New field of research opened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5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7" name="Picture 6" descr="http://www.atlas.ch/news/images/stories/july31-2012-pl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60" y="3366167"/>
            <a:ext cx="4016022" cy="281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597" y="2855448"/>
            <a:ext cx="4572000" cy="383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597" y="2855448"/>
            <a:ext cx="3678881" cy="383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36" y="2855448"/>
            <a:ext cx="3990947" cy="383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8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504" y="2016976"/>
            <a:ext cx="5304935" cy="417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quark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833"/>
            <a:ext cx="3491965" cy="4114800"/>
          </a:xfrm>
        </p:spPr>
        <p:txBody>
          <a:bodyPr/>
          <a:lstStyle/>
          <a:p>
            <a:r>
              <a:rPr lang="en-US" dirty="0" smtClean="0"/>
              <a:t>X-section</a:t>
            </a:r>
          </a:p>
          <a:p>
            <a:pPr lvl="1"/>
            <a:r>
              <a:rPr lang="en-US" dirty="0" smtClean="0"/>
              <a:t>Precision ~theory</a:t>
            </a:r>
          </a:p>
          <a:p>
            <a:r>
              <a:rPr lang="en-US" dirty="0" smtClean="0"/>
              <a:t>Mass </a:t>
            </a:r>
          </a:p>
          <a:p>
            <a:pPr lvl="1"/>
            <a:r>
              <a:rPr lang="en-US" dirty="0" smtClean="0"/>
              <a:t>LHC reaching </a:t>
            </a:r>
            <a:r>
              <a:rPr lang="en-US" dirty="0" err="1" smtClean="0"/>
              <a:t>Tevatron</a:t>
            </a:r>
            <a:r>
              <a:rPr lang="en-US" dirty="0" smtClean="0"/>
              <a:t>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R-ECFA meeting, Frascati,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6</a:t>
            </a:fld>
            <a:r>
              <a:rPr lang="en-US" smtClean="0"/>
              <a:t>/18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99" y="3608820"/>
            <a:ext cx="3036245" cy="291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381" y="2016976"/>
            <a:ext cx="5799179" cy="407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7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4" y="1261217"/>
            <a:ext cx="7772400" cy="4114800"/>
          </a:xfrm>
        </p:spPr>
        <p:txBody>
          <a:bodyPr/>
          <a:lstStyle/>
          <a:p>
            <a:r>
              <a:rPr lang="en-US" dirty="0" smtClean="0"/>
              <a:t>Several channels: t-channel, s-channel, </a:t>
            </a:r>
            <a:r>
              <a:rPr lang="en-US" dirty="0" err="1" smtClean="0"/>
              <a:t>tW</a:t>
            </a:r>
            <a:endParaRPr lang="en-US" dirty="0" smtClean="0"/>
          </a:p>
          <a:p>
            <a:pPr lvl="1"/>
            <a:r>
              <a:rPr lang="en-US" dirty="0" smtClean="0"/>
              <a:t>S-channel not yet seen at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R-ECFA meeting, Frascati,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7</a:t>
            </a:fld>
            <a:r>
              <a:rPr lang="en-US" smtClean="0"/>
              <a:t>/18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42" y="2266484"/>
            <a:ext cx="4329299" cy="29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302" y="1896234"/>
            <a:ext cx="3613714" cy="34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42" y="5359745"/>
            <a:ext cx="2039649" cy="115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141" y="5361764"/>
            <a:ext cx="2247655" cy="115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904" y="5380862"/>
            <a:ext cx="220503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303" y="2183178"/>
            <a:ext cx="3791258" cy="317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5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mass at CDF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71" y="1361030"/>
            <a:ext cx="8529717" cy="4114800"/>
          </a:xfrm>
        </p:spPr>
        <p:txBody>
          <a:bodyPr/>
          <a:lstStyle/>
          <a:p>
            <a:r>
              <a:rPr lang="en-US" dirty="0" smtClean="0"/>
              <a:t>Best world measurement with 2 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 still improve with full 10 fb</a:t>
            </a:r>
            <a:r>
              <a:rPr lang="en-US" baseline="30000" dirty="0" smtClean="0"/>
              <a:t>-1</a:t>
            </a:r>
            <a:r>
              <a:rPr lang="en-US" dirty="0" smtClean="0"/>
              <a:t> statistics</a:t>
            </a:r>
          </a:p>
          <a:p>
            <a:pPr lvl="1"/>
            <a:r>
              <a:rPr lang="en-US" dirty="0" smtClean="0"/>
              <a:t>WA consistent </a:t>
            </a:r>
          </a:p>
          <a:p>
            <a:pPr marL="457200" lvl="1" indent="0">
              <a:buNone/>
            </a:pPr>
            <a:r>
              <a:rPr lang="en-US" dirty="0" smtClean="0"/>
              <a:t>with LHC Higgs </a:t>
            </a:r>
          </a:p>
          <a:p>
            <a:pPr marL="457200" lvl="1" indent="0">
              <a:buNone/>
            </a:pPr>
            <a:r>
              <a:rPr lang="en-US" dirty="0" smtClean="0"/>
              <a:t>mass determination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6269-D3B0-45FA-836A-AB3AA4829C48}" type="slidenum">
              <a:rPr lang="en-US" smtClean="0"/>
              <a:pPr/>
              <a:t>8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684" y="2469832"/>
            <a:ext cx="5972143" cy="391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0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R-ECFA meeting, </a:t>
            </a:r>
            <a:r>
              <a:rPr lang="en-US" dirty="0" err="1" smtClean="0"/>
              <a:t>Frascati</a:t>
            </a:r>
            <a:r>
              <a:rPr lang="en-US" dirty="0" smtClean="0"/>
              <a:t>, Oct.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Bedeschi, INFN-Pisa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CF6F-2FA7-4457-8BC2-70D2C694C36B}" type="slidenum">
              <a:rPr lang="en-US" smtClean="0"/>
              <a:pPr/>
              <a:t>9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SUSY </a:t>
            </a:r>
            <a:r>
              <a:rPr lang="en-US" dirty="0" smtClean="0"/>
              <a:t>searches</a:t>
            </a:r>
            <a:endParaRPr lang="en-US" dirty="0"/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319937"/>
            <a:ext cx="8623139" cy="4114800"/>
          </a:xfrm>
        </p:spPr>
        <p:txBody>
          <a:bodyPr/>
          <a:lstStyle/>
          <a:p>
            <a:r>
              <a:rPr lang="en-US" dirty="0"/>
              <a:t>Constraints on SUSY mass </a:t>
            </a:r>
            <a:r>
              <a:rPr lang="en-US" dirty="0" smtClean="0"/>
              <a:t>scales </a:t>
            </a:r>
            <a:r>
              <a:rPr lang="en-US" dirty="0"/>
              <a:t>are reaching the </a:t>
            </a:r>
            <a:r>
              <a:rPr lang="en-US" dirty="0" err="1" smtClean="0"/>
              <a:t>TeV</a:t>
            </a:r>
            <a:r>
              <a:rPr lang="en-US" dirty="0" smtClean="0"/>
              <a:t> for </a:t>
            </a:r>
            <a:r>
              <a:rPr lang="en-US" dirty="0" err="1" smtClean="0"/>
              <a:t>squarks</a:t>
            </a:r>
            <a:r>
              <a:rPr lang="en-US" dirty="0" smtClean="0"/>
              <a:t> and </a:t>
            </a:r>
            <a:r>
              <a:rPr lang="en-US" dirty="0" err="1" smtClean="0"/>
              <a:t>gluinos</a:t>
            </a:r>
            <a:endParaRPr lang="en-US" dirty="0"/>
          </a:p>
          <a:p>
            <a:pPr lvl="1"/>
            <a:r>
              <a:rPr lang="en-US" dirty="0" smtClean="0"/>
              <a:t>Stop and </a:t>
            </a:r>
            <a:r>
              <a:rPr lang="en-US" dirty="0" err="1" smtClean="0"/>
              <a:t>gauginos</a:t>
            </a:r>
            <a:r>
              <a:rPr lang="en-US" dirty="0" smtClean="0"/>
              <a:t> limits weaker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hints of other new physics models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876" y="3720239"/>
            <a:ext cx="4180195" cy="2831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56034" y="3720240"/>
            <a:ext cx="4695370" cy="283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36200</TotalTime>
  <Pages>22</Pages>
  <Words>1319</Words>
  <Application>Microsoft Macintosh PowerPoint</Application>
  <PresentationFormat>Lettera USA (21,6x27,9 cm)</PresentationFormat>
  <Paragraphs>226</Paragraphs>
  <Slides>20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Lezioni_CERN_2003</vt:lpstr>
      <vt:lpstr>HEP with Accelerators</vt:lpstr>
      <vt:lpstr>Lines of research</vt:lpstr>
      <vt:lpstr>Physics highlights</vt:lpstr>
      <vt:lpstr>LHC performance</vt:lpstr>
      <vt:lpstr>Higgs discovery</vt:lpstr>
      <vt:lpstr>Top quark</vt:lpstr>
      <vt:lpstr>Single top</vt:lpstr>
      <vt:lpstr>W mass at CDF</vt:lpstr>
      <vt:lpstr>SUSY searches</vt:lpstr>
      <vt:lpstr>Flavor physics</vt:lpstr>
      <vt:lpstr>Charged lepton physics</vt:lpstr>
      <vt:lpstr>Personnel INFN&amp;University</vt:lpstr>
      <vt:lpstr>Budget evolution</vt:lpstr>
      <vt:lpstr>Scientific productivity</vt:lpstr>
      <vt:lpstr>Concerns on current program</vt:lpstr>
      <vt:lpstr>Future initiatives (1)</vt:lpstr>
      <vt:lpstr>Future initiatives (2)</vt:lpstr>
      <vt:lpstr>Conclusions</vt:lpstr>
      <vt:lpstr>Backup slides</vt:lpstr>
      <vt:lpstr>CSN1 summary tables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keywords/>
  <dc:description/>
  <cp:lastModifiedBy>Gianni</cp:lastModifiedBy>
  <cp:revision>1879</cp:revision>
  <cp:lastPrinted>2000-08-23T23:11:39Z</cp:lastPrinted>
  <dcterms:created xsi:type="dcterms:W3CDTF">2012-10-05T07:25:23Z</dcterms:created>
  <dcterms:modified xsi:type="dcterms:W3CDTF">2012-10-05T07:47:27Z</dcterms:modified>
  <cp:category/>
</cp:coreProperties>
</file>